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0"/>
  </p:normalViewPr>
  <p:slideViewPr>
    <p:cSldViewPr>
      <p:cViewPr varScale="1">
        <p:scale>
          <a:sx n="72" d="100"/>
          <a:sy n="72" d="100"/>
        </p:scale>
        <p:origin x="-34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F991B-DE23-4A67-9C85-DE2FC3071C47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94E8-8F4E-41D3-BD56-1F348811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4BB2-CFD5-465D-898E-93F52EBDD6FF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4D96-7AD7-442B-8F31-13C954B5D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8E6E-5479-4F2F-BEF4-8AB14CEBCC4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6964-9523-4D78-B1C0-A5D109321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8E6F-E6B0-4915-B291-464848215F2A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A596-26B8-4EE5-8CF5-493921560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CD85-1280-484D-B8FA-AB6D2AAE16FA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E924-BF28-4F2F-AE90-993AC6D64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457E-884F-4F00-80CB-A760362527E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0AC6-C0B3-4F83-A7F0-85660B4B5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EEBE-8391-45DD-8B0E-1BDEEC3FBDC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19EB-7F3E-42F2-AA03-C33079E99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2820-10B3-4FFD-82FB-65DC2587C490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12BE-C4CE-4052-A4F4-6C1BB1CCA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53CB-5945-4B17-8D0D-BDA05F11A712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2D25-C1C6-4D56-825B-D0B3D19EB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1BF1-D08D-4990-9978-4160A3A88361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B3EA-2546-4039-83E4-D4A4CA4A4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10D3-E156-4C3F-BC64-E182CC0EF63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32CE-67C8-49F8-9CB5-C580A018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682A57-1376-4778-AA53-065DC66BB3AA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373B90-F5AE-4402-8168-7AFABFE06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r>
              <a:rPr lang="en-US" smtClean="0"/>
              <a:t>Elīna Januševska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Šūnas</a:t>
            </a:r>
            <a:r>
              <a:rPr lang="en-US" dirty="0" smtClean="0"/>
              <a:t> </a:t>
            </a:r>
            <a:r>
              <a:rPr lang="en-US" dirty="0" err="1" smtClean="0"/>
              <a:t>cikls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faculty-staff.ou.edu/S/Barbara.Safiejko-Mroczk-1/cartoons/happy%20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"/>
            <a:ext cx="6858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533400"/>
            <a:ext cx="4419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Paldies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54675"/>
            <a:ext cx="6512511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Šūnas</a:t>
            </a:r>
            <a:r>
              <a:rPr lang="en-US" dirty="0" smtClean="0"/>
              <a:t> </a:t>
            </a:r>
            <a:r>
              <a:rPr lang="en-US" dirty="0" err="1" smtClean="0"/>
              <a:t>cikls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4322763" cy="4395788"/>
          </a:xfrm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181600" y="1397000"/>
            <a:ext cx="3733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G1-Presintēzes periods.</a:t>
            </a:r>
          </a:p>
          <a:p>
            <a:endParaRPr lang="en-GB" sz="2400" b="1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S - Sintēzes periods. </a:t>
            </a:r>
          </a:p>
          <a:p>
            <a:endParaRPr lang="en-GB" sz="2400" b="1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G2 - Postsintēzes periods. </a:t>
            </a:r>
          </a:p>
          <a:p>
            <a:endParaRPr lang="en-GB" sz="2400" b="1">
              <a:solidFill>
                <a:srgbClr val="000000"/>
              </a:solidFill>
              <a:latin typeface="Trebuchet MS" pitchFamily="34" charset="0"/>
            </a:endParaRPr>
          </a:p>
          <a:p>
            <a:r>
              <a:rPr lang="en-GB" sz="2400" b="1">
                <a:solidFill>
                  <a:srgbClr val="000000"/>
                </a:solidFill>
                <a:latin typeface="Trebuchet MS" pitchFamily="34" charset="0"/>
              </a:rPr>
              <a:t>M- Mitoze (mejoze). </a:t>
            </a:r>
            <a:endParaRPr lang="en-GB" sz="2400" b="1" i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Interfāze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79600"/>
            <a:ext cx="39116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09600" y="1509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G1 periods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71800" y="2728913"/>
            <a:ext cx="24685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440363" y="2514600"/>
            <a:ext cx="248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Šūnas membrāna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667000" y="2884488"/>
            <a:ext cx="2743200" cy="677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5438775" y="3352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Citoplazma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43200" y="3562350"/>
            <a:ext cx="2743200" cy="552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extBox 14"/>
          <p:cNvSpPr txBox="1">
            <a:spLocks noChangeArrowheads="1"/>
          </p:cNvSpPr>
          <p:nvPr/>
        </p:nvSpPr>
        <p:spPr bwMode="auto">
          <a:xfrm>
            <a:off x="5514975" y="3990975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Šūnas kodols</a:t>
            </a:r>
            <a:endParaRPr lang="ru-RU">
              <a:latin typeface="Trebuchet MS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565400" y="3562350"/>
            <a:ext cx="2743200" cy="1238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TextBox 17"/>
          <p:cNvSpPr txBox="1">
            <a:spLocks noChangeArrowheads="1"/>
          </p:cNvSpPr>
          <p:nvPr/>
        </p:nvSpPr>
        <p:spPr bwMode="auto">
          <a:xfrm>
            <a:off x="5257800" y="46482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Kodoliņš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10191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3005" y="2118944"/>
            <a:ext cx="877163" cy="338554"/>
          </a:xfrm>
          <a:prstGeom prst="rect">
            <a:avLst/>
          </a:prstGeom>
          <a:blipFill rotWithShape="1">
            <a:blip r:embed="rId4"/>
            <a:stretch>
              <a:fillRect b="-363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15374" name="TextBox 20"/>
          <p:cNvSpPr txBox="1">
            <a:spLocks noChangeArrowheads="1"/>
          </p:cNvSpPr>
          <p:nvPr/>
        </p:nvSpPr>
        <p:spPr bwMode="auto">
          <a:xfrm>
            <a:off x="609600" y="54102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Šūnas augšana pēc pārdalīšanās</a:t>
            </a:r>
          </a:p>
          <a:p>
            <a:r>
              <a:rPr lang="en-US">
                <a:latin typeface="Trebuchet MS" pitchFamily="34" charset="0"/>
              </a:rPr>
              <a:t>RNS, OBV sintēze</a:t>
            </a:r>
          </a:p>
          <a:p>
            <a:r>
              <a:rPr lang="en-US">
                <a:latin typeface="Trebuchet MS" pitchFamily="34" charset="0"/>
              </a:rPr>
              <a:t>Mitohondriju, hloroplastu augšana, dalīšanās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/>
              <a:t>Interfāze</a:t>
            </a:r>
            <a:endParaRPr lang="ru-RU" dirty="0"/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838200" y="1295400"/>
            <a:ext cx="74676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</a:pPr>
            <a:r>
              <a:rPr kumimoji="1" lang="en-GB" sz="3200">
                <a:latin typeface="Trebuchet MS" pitchFamily="34" charset="0"/>
              </a:rPr>
              <a:t>S - Sintēzes periods. DNS replikācija</a:t>
            </a:r>
            <a:r>
              <a:rPr kumimoji="1" lang="lv-LV" sz="3200">
                <a:latin typeface="Trebuchet MS" pitchFamily="34" charset="0"/>
              </a:rPr>
              <a:t>.</a:t>
            </a:r>
            <a:r>
              <a:rPr kumimoji="1" lang="en-US" sz="3200">
                <a:latin typeface="Trebuchet MS" pitchFamily="34" charset="0"/>
              </a:rPr>
              <a:t>Dublicē hromosomas.</a:t>
            </a:r>
            <a:endParaRPr kumimoji="1" lang="en-GB" sz="3200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</a:pPr>
            <a:r>
              <a:rPr kumimoji="1" lang="en-GB" sz="3200">
                <a:latin typeface="Trebuchet MS" pitchFamily="34" charset="0"/>
              </a:rPr>
              <a:t>G2 - Postsintēzes periods. Šūnas augšana, dalīšanās procesam nepieciešamo olbaltumvielu un struktūru veidošana.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smtClean="0"/>
              <a:t>Mitoze</a:t>
            </a:r>
            <a:endParaRPr lang="ru-RU" dirty="0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657600" y="10668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Trebuchet MS" pitchFamily="34" charset="0"/>
              </a:rPr>
              <a:t>Profāze</a:t>
            </a:r>
            <a:endParaRPr lang="ru-RU" sz="4400">
              <a:latin typeface="Trebuchet MS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17825"/>
            <a:ext cx="29019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9796" y="2998201"/>
            <a:ext cx="877163" cy="338554"/>
          </a:xfrm>
          <a:prstGeom prst="rect">
            <a:avLst/>
          </a:prstGeom>
          <a:blipFill rotWithShape="1">
            <a:blip r:embed="rId3"/>
            <a:stretch>
              <a:fillRect b="-363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917825"/>
            <a:ext cx="10191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3962400" y="2136775"/>
            <a:ext cx="4572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kumimoji="1" lang="en-GB" sz="2000">
                <a:latin typeface="Trebuchet MS" pitchFamily="34" charset="0"/>
              </a:rPr>
              <a:t>kodolā izzūd kodoliņš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GB" sz="2000">
                <a:latin typeface="Trebuchet MS" pitchFamily="34" charset="0"/>
              </a:rPr>
              <a:t>citoplazmā sāk veidoties dalīšanās vārpstas pavedieni.</a:t>
            </a:r>
          </a:p>
          <a:p>
            <a:pPr marL="285750" indent="-285750">
              <a:buFont typeface="Arial" charset="0"/>
              <a:buChar char="•"/>
            </a:pPr>
            <a:r>
              <a:rPr kumimoji="1" lang="en-GB" sz="2000">
                <a:latin typeface="Trebuchet MS" pitchFamily="34" charset="0"/>
              </a:rPr>
              <a:t>Centriolas pārvietojas uz poliem</a:t>
            </a:r>
            <a:endParaRPr lang="ru-RU" sz="2000">
              <a:latin typeface="Trebuchet MS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43200" y="4114800"/>
            <a:ext cx="1676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38400" y="4495800"/>
            <a:ext cx="1981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209800" y="4800600"/>
            <a:ext cx="2209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4495800" y="3962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Šūna</a:t>
            </a:r>
            <a:endParaRPr lang="ru-RU">
              <a:latin typeface="Trebuchet MS" pitchFamily="34" charset="0"/>
            </a:endParaRPr>
          </a:p>
        </p:txBody>
      </p:sp>
      <p:sp>
        <p:nvSpPr>
          <p:cNvPr id="17419" name="TextBox 14"/>
          <p:cNvSpPr txBox="1">
            <a:spLocks noChangeArrowheads="1"/>
          </p:cNvSpPr>
          <p:nvPr/>
        </p:nvSpPr>
        <p:spPr bwMode="auto">
          <a:xfrm>
            <a:off x="4495800" y="433228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Kodols</a:t>
            </a:r>
            <a:endParaRPr lang="ru-RU">
              <a:latin typeface="Trebuchet MS" pitchFamily="34" charset="0"/>
            </a:endParaRPr>
          </a:p>
        </p:txBody>
      </p:sp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4495800" y="5029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Eihromatīns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Mitoze</a:t>
            </a:r>
            <a:endParaRPr lang="ru-RU" dirty="0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429000" y="9906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rebuchet MS" pitchFamily="34" charset="0"/>
              </a:rPr>
              <a:t>Prometafāze</a:t>
            </a:r>
            <a:endParaRPr lang="ru-RU" sz="2800" b="1">
              <a:latin typeface="Trebuchet MS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29241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050" y="5867400"/>
            <a:ext cx="101758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1900" y="5519738"/>
            <a:ext cx="8778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4"/>
          <p:cNvSpPr>
            <a:spLocks noChangeArrowheads="1"/>
          </p:cNvSpPr>
          <p:nvPr/>
        </p:nvSpPr>
        <p:spPr bwMode="auto">
          <a:xfrm>
            <a:off x="4038600" y="18288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GB" sz="2000">
                <a:latin typeface="Trebuchet MS" pitchFamily="34" charset="0"/>
              </a:rPr>
              <a:t>Kodola apvalks ir sadalījies nelielās vezikulās, kuras nevar atšķirt no endoplazmatiskā tīkla. </a:t>
            </a:r>
            <a:endParaRPr lang="ru-RU" sz="2000">
              <a:latin typeface="Trebuchet MS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501900" y="2133600"/>
            <a:ext cx="13843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Mitoze</a:t>
            </a:r>
            <a:endParaRPr lang="ru-RU" dirty="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3733800" y="9906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rebuchet MS" pitchFamily="34" charset="0"/>
              </a:rPr>
              <a:t>Metafāze</a:t>
            </a:r>
            <a:endParaRPr lang="ru-RU" sz="3200" b="1">
              <a:latin typeface="Trebuchet MS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41148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421188" y="19050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GB" sz="2000" b="1">
                <a:latin typeface="Trebuchet MS" pitchFamily="34" charset="0"/>
              </a:rPr>
              <a:t>Metafāzē</a:t>
            </a:r>
            <a:r>
              <a:rPr kumimoji="1" lang="en-GB" sz="2000">
                <a:latin typeface="Trebuchet MS" pitchFamily="34" charset="0"/>
              </a:rPr>
              <a:t> hromosomas ir izvietotas šūnas ekvatoriālajā plakne. Pilniba ir izveidojusies dalīšanās vārpsta, kas sastāv no mikrocaurulitēm. </a:t>
            </a:r>
            <a:endParaRPr lang="ru-RU" sz="20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Mitoze</a:t>
            </a:r>
            <a:endParaRPr lang="ru-RU" dirty="0"/>
          </a:p>
        </p:txBody>
      </p:sp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200400" y="6223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rebuchet MS" pitchFamily="34" charset="0"/>
              </a:rPr>
              <a:t>Anafāze</a:t>
            </a:r>
            <a:endParaRPr lang="ru-RU" sz="3200" b="1">
              <a:latin typeface="Trebuchet MS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676400"/>
            <a:ext cx="3500437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90650"/>
            <a:ext cx="31003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038600" y="4516438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</a:pPr>
            <a:r>
              <a:rPr kumimoji="1" lang="en-GB" sz="2000" b="1">
                <a:latin typeface="Trebuchet MS" pitchFamily="34" charset="0"/>
              </a:rPr>
              <a:t>Anafāzē</a:t>
            </a:r>
            <a:r>
              <a:rPr kumimoji="1" lang="en-GB" sz="2000">
                <a:latin typeface="Trebuchet MS" pitchFamily="34" charset="0"/>
              </a:rPr>
              <a:t> hromosomas sadalās hromatīdās. Pēc tam vārpstas mikrocaurulītes atvelk hromatīdas uz šūnu poliem. Vilkšanas laikā hromatīdas saliecas un centromēras ir tuvāk šūnas polam nekā telomēras.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4163" y="5257800"/>
            <a:ext cx="1017587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9563" y="4895850"/>
            <a:ext cx="8778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 err="1" smtClean="0"/>
              <a:t>Mitoze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924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61988" y="989013"/>
            <a:ext cx="251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Agra telofāze</a:t>
            </a:r>
            <a:endParaRPr lang="ru-RU" sz="2800">
              <a:latin typeface="Trebuchet MS" pitchFamily="34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413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GB">
                <a:latin typeface="Trebuchet MS" pitchFamily="34" charset="0"/>
              </a:rPr>
              <a:t>Hromatīdas ir sasniegušas šūnas polus.</a:t>
            </a:r>
            <a:endParaRPr lang="ru-RU">
              <a:latin typeface="Trebuchet MS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4731" y="1606787"/>
            <a:ext cx="1017587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4580" y="1686162"/>
            <a:ext cx="8778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1511" name="Прямоугольник 5"/>
          <p:cNvSpPr>
            <a:spLocks noChangeArrowheads="1"/>
          </p:cNvSpPr>
          <p:nvPr/>
        </p:nvSpPr>
        <p:spPr bwMode="auto">
          <a:xfrm>
            <a:off x="228600" y="5627688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GB">
                <a:latin typeface="Trebuchet MS" pitchFamily="34" charset="0"/>
              </a:rPr>
              <a:t>Membrānu vezikulas hromatīdu rajonā pakāpeniski apvienojas.</a:t>
            </a:r>
            <a:r>
              <a:rPr kumimoji="1" lang="lv-LV">
                <a:latin typeface="Trebuchet MS" pitchFamily="34" charset="0"/>
              </a:rPr>
              <a:t> </a:t>
            </a:r>
            <a:r>
              <a:rPr kumimoji="1" lang="en-GB"/>
              <a:t>Citoplazmā izzūd dalīšanās vārpsta</a:t>
            </a:r>
            <a:r>
              <a:rPr kumimoji="1" lang="lv-LV"/>
              <a:t>. </a:t>
            </a:r>
            <a:r>
              <a:rPr kumimoji="1" lang="en-GB"/>
              <a:t> </a:t>
            </a:r>
            <a:endParaRPr lang="ru-RU"/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5562600" y="989013"/>
            <a:ext cx="2362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Vēla telofāze</a:t>
            </a:r>
            <a:endParaRPr lang="ru-RU" sz="2800">
              <a:latin typeface="Trebuchet MS" pitchFamily="34" charset="0"/>
            </a:endParaRPr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638" y="1606550"/>
            <a:ext cx="26654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4572000" y="5235575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GB">
                <a:latin typeface="Trebuchet MS" pitchFamily="34" charset="0"/>
              </a:rPr>
              <a:t>Telofāzes beigās membrānu pūslīši ir apvienojušies, veidojot kodola apvalku. Hromosomas sāk despiralizēties un pakāpeniski veidojas kodoliņš. </a:t>
            </a:r>
            <a:r>
              <a:rPr kumimoji="1" lang="lv-LV">
                <a:latin typeface="Trebuchet MS" pitchFamily="34" charset="0"/>
              </a:rPr>
              <a:t>Mikrocaurulītes ....</a:t>
            </a: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7F8CB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162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Trebuchet MS</vt:lpstr>
      <vt:lpstr>Arial</vt:lpstr>
      <vt:lpstr>Georgia</vt:lpstr>
      <vt:lpstr>Calibri</vt:lpstr>
      <vt:lpstr>Monotype Sorts</vt:lpstr>
      <vt:lpstr>Воздушный поток</vt:lpstr>
      <vt:lpstr>Воздушный поток</vt:lpstr>
      <vt:lpstr>Воздушный поток</vt:lpstr>
      <vt:lpstr>Воздушный 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S.I.A.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Šūnas cikls</dc:title>
  <dc:creator>Admin</dc:creator>
  <cp:lastModifiedBy>Viesis</cp:lastModifiedBy>
  <cp:revision>6</cp:revision>
  <dcterms:created xsi:type="dcterms:W3CDTF">2012-11-27T20:06:48Z</dcterms:created>
  <dcterms:modified xsi:type="dcterms:W3CDTF">2012-11-29T08:46:39Z</dcterms:modified>
</cp:coreProperties>
</file>