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76" r:id="rId11"/>
    <p:sldId id="262" r:id="rId12"/>
    <p:sldId id="273" r:id="rId13"/>
    <p:sldId id="274" r:id="rId14"/>
    <p:sldId id="281" r:id="rId15"/>
    <p:sldId id="275" r:id="rId16"/>
    <p:sldId id="286" r:id="rId17"/>
    <p:sldId id="278" r:id="rId18"/>
    <p:sldId id="279" r:id="rId19"/>
    <p:sldId id="280" r:id="rId20"/>
    <p:sldId id="266" r:id="rId21"/>
    <p:sldId id="269" r:id="rId22"/>
    <p:sldId id="282" r:id="rId23"/>
    <p:sldId id="283" r:id="rId24"/>
    <p:sldId id="284" r:id="rId25"/>
    <p:sldId id="285" r:id="rId26"/>
    <p:sldId id="287" r:id="rId27"/>
    <p:sldId id="267" r:id="rId28"/>
    <p:sldId id="270" r:id="rId29"/>
    <p:sldId id="277" r:id="rId30"/>
    <p:sldId id="268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7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rixscience.com/search_form_selec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Gentisins%C3%A4u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File:Sinapic_acid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Masspektrometrija</a:t>
            </a:r>
            <a:endParaRPr lang="lv-LV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Pielietojums bioloģijā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14400" y="2895600"/>
            <a:ext cx="2743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MALDI –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asistētā lāzera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desorbcija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/jonizācija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2286000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Matriksu</a:t>
            </a:r>
            <a:r>
              <a:rPr lang="lv-LV" sz="2400" dirty="0" smtClean="0"/>
              <a:t> sajauc ar analizējamo paraugu</a:t>
            </a:r>
          </a:p>
          <a:p>
            <a:r>
              <a:rPr lang="lv-LV" sz="2400" dirty="0" smtClean="0"/>
              <a:t>UV lāzers sakarsē </a:t>
            </a:r>
            <a:r>
              <a:rPr lang="lv-LV" sz="2400" dirty="0" err="1" smtClean="0"/>
              <a:t>matriksu</a:t>
            </a:r>
            <a:endParaRPr lang="lv-LV" sz="2400" dirty="0" smtClean="0"/>
          </a:p>
          <a:p>
            <a:r>
              <a:rPr lang="lv-LV" sz="2400" dirty="0" err="1" smtClean="0"/>
              <a:t>Matrikss</a:t>
            </a:r>
            <a:r>
              <a:rPr lang="lv-LV" sz="2400" dirty="0" smtClean="0"/>
              <a:t> iztvaiko, līdzi gaisā paceļot arī parauga molekulas</a:t>
            </a:r>
          </a:p>
          <a:p>
            <a:r>
              <a:rPr lang="lv-LV" sz="2400" dirty="0" err="1" smtClean="0"/>
              <a:t>Matrikss</a:t>
            </a:r>
            <a:r>
              <a:rPr lang="lv-LV" sz="2400" dirty="0" smtClean="0"/>
              <a:t> darbojas arī kā protonu donors, līdz ar to paraugs iegūst lādiņu: MH + P = M</a:t>
            </a:r>
            <a:r>
              <a:rPr lang="lv-LV" sz="2400" baseline="30000" dirty="0" smtClean="0"/>
              <a:t>-</a:t>
            </a:r>
            <a:r>
              <a:rPr lang="lv-LV" sz="2400" dirty="0" smtClean="0"/>
              <a:t> + PH</a:t>
            </a:r>
            <a:r>
              <a:rPr lang="lv-LV" sz="2400" baseline="30000" dirty="0" smtClean="0"/>
              <a:t>+</a:t>
            </a:r>
            <a:endParaRPr lang="lv-LV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3352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2504" y="1482213"/>
            <a:ext cx="1295400" cy="13716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6078" y="1447800"/>
            <a:ext cx="1295400" cy="13716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6026" y="1482213"/>
            <a:ext cx="1295400" cy="13716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" y="1447800"/>
            <a:ext cx="1295400" cy="13716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558" y="102054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UV Lāzers</a:t>
            </a:r>
            <a:endParaRPr lang="lv-LV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048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/>
              <a:t>P</a:t>
            </a:r>
            <a:r>
              <a:rPr lang="lv-LV" sz="2000" dirty="0" smtClean="0"/>
              <a:t>araugs +</a:t>
            </a:r>
            <a:r>
              <a:rPr lang="lv-LV" sz="2000" b="1" dirty="0" err="1" smtClean="0"/>
              <a:t>m</a:t>
            </a:r>
            <a:r>
              <a:rPr lang="lv-LV" sz="2000" dirty="0" err="1" smtClean="0"/>
              <a:t>atrikss</a:t>
            </a:r>
            <a:endParaRPr lang="lv-LV" sz="2000" dirty="0"/>
          </a:p>
        </p:txBody>
      </p:sp>
      <p:sp>
        <p:nvSpPr>
          <p:cNvPr id="13" name="Oval 12"/>
          <p:cNvSpPr/>
          <p:nvPr/>
        </p:nvSpPr>
        <p:spPr>
          <a:xfrm>
            <a:off x="5715000" y="15240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</a:t>
            </a:r>
            <a:endParaRPr lang="lv-LV" dirty="0"/>
          </a:p>
        </p:txBody>
      </p:sp>
      <p:sp>
        <p:nvSpPr>
          <p:cNvPr id="14" name="Oval 13"/>
          <p:cNvSpPr/>
          <p:nvPr/>
        </p:nvSpPr>
        <p:spPr>
          <a:xfrm>
            <a:off x="7467600" y="1371600"/>
            <a:ext cx="813619" cy="7005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PH</a:t>
            </a:r>
            <a:r>
              <a:rPr lang="lv-LV" baseline="30000" dirty="0" smtClean="0"/>
              <a:t>+</a:t>
            </a:r>
            <a:endParaRPr lang="lv-LV" baseline="30000" dirty="0"/>
          </a:p>
        </p:txBody>
      </p:sp>
      <p:sp>
        <p:nvSpPr>
          <p:cNvPr id="15" name="Oval 14"/>
          <p:cNvSpPr/>
          <p:nvPr/>
        </p:nvSpPr>
        <p:spPr>
          <a:xfrm>
            <a:off x="5501148" y="260309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</a:t>
            </a:r>
            <a:endParaRPr lang="lv-LV" dirty="0"/>
          </a:p>
        </p:txBody>
      </p:sp>
      <p:sp>
        <p:nvSpPr>
          <p:cNvPr id="16" name="Oval 15"/>
          <p:cNvSpPr/>
          <p:nvPr/>
        </p:nvSpPr>
        <p:spPr>
          <a:xfrm>
            <a:off x="6238567" y="260309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</a:t>
            </a:r>
            <a:endParaRPr lang="lv-LV" dirty="0"/>
          </a:p>
        </p:txBody>
      </p:sp>
      <p:sp>
        <p:nvSpPr>
          <p:cNvPr id="17" name="Oval 16"/>
          <p:cNvSpPr/>
          <p:nvPr/>
        </p:nvSpPr>
        <p:spPr>
          <a:xfrm>
            <a:off x="74676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</a:t>
            </a:r>
            <a:endParaRPr lang="lv-LV" dirty="0"/>
          </a:p>
        </p:txBody>
      </p:sp>
      <p:sp>
        <p:nvSpPr>
          <p:cNvPr id="18" name="Oval 17"/>
          <p:cNvSpPr/>
          <p:nvPr/>
        </p:nvSpPr>
        <p:spPr>
          <a:xfrm>
            <a:off x="81534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</a:t>
            </a:r>
            <a:endParaRPr lang="lv-LV" dirty="0"/>
          </a:p>
        </p:txBody>
      </p:sp>
      <p:sp>
        <p:nvSpPr>
          <p:cNvPr id="20" name="Oval 19"/>
          <p:cNvSpPr/>
          <p:nvPr/>
        </p:nvSpPr>
        <p:spPr>
          <a:xfrm>
            <a:off x="5029200" y="1981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</a:t>
            </a:r>
            <a:endParaRPr lang="lv-LV" dirty="0"/>
          </a:p>
        </p:txBody>
      </p:sp>
      <p:sp>
        <p:nvSpPr>
          <p:cNvPr id="21" name="Oval 20"/>
          <p:cNvSpPr/>
          <p:nvPr/>
        </p:nvSpPr>
        <p:spPr>
          <a:xfrm>
            <a:off x="7010400" y="1981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rtlCol="0" anchor="ctr"/>
          <a:lstStyle/>
          <a:p>
            <a:pPr algn="ctr"/>
            <a:r>
              <a:rPr lang="lv-LV" dirty="0" smtClean="0"/>
              <a:t>m</a:t>
            </a:r>
            <a:r>
              <a:rPr lang="lv-LV" baseline="30000" dirty="0" smtClean="0"/>
              <a:t>-</a:t>
            </a:r>
            <a:endParaRPr lang="lv-LV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3429000"/>
            <a:ext cx="3352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Arc 22"/>
          <p:cNvSpPr/>
          <p:nvPr/>
        </p:nvSpPr>
        <p:spPr>
          <a:xfrm rot="16883358">
            <a:off x="5300010" y="1604264"/>
            <a:ext cx="767874" cy="838200"/>
          </a:xfrm>
          <a:prstGeom prst="arc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105400" y="1371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H</a:t>
            </a:r>
            <a:r>
              <a:rPr lang="lv-LV" sz="2000" baseline="30000" dirty="0" smtClean="0"/>
              <a:t>+</a:t>
            </a:r>
            <a:endParaRPr lang="lv-LV" sz="2000" baseline="30000" dirty="0"/>
          </a:p>
        </p:txBody>
      </p:sp>
      <p:sp>
        <p:nvSpPr>
          <p:cNvPr id="25" name="Right Arrow 24"/>
          <p:cNvSpPr/>
          <p:nvPr/>
        </p:nvSpPr>
        <p:spPr>
          <a:xfrm>
            <a:off x="3886200" y="2209800"/>
            <a:ext cx="838200" cy="609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ight Arrow 25"/>
          <p:cNvSpPr/>
          <p:nvPr/>
        </p:nvSpPr>
        <p:spPr>
          <a:xfrm>
            <a:off x="6553200" y="1905000"/>
            <a:ext cx="304800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Analizatoru veidi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lv-LV" dirty="0" smtClean="0"/>
              <a:t>Sektora</a:t>
            </a:r>
          </a:p>
          <a:p>
            <a:r>
              <a:rPr lang="lv-LV" dirty="0" smtClean="0"/>
              <a:t>Lidojuma laika (</a:t>
            </a:r>
            <a:r>
              <a:rPr lang="lv-LV" dirty="0" err="1" smtClean="0"/>
              <a:t>time-of-flight,</a:t>
            </a:r>
            <a:r>
              <a:rPr lang="lv-LV" dirty="0" smtClean="0"/>
              <a:t> TOF)</a:t>
            </a:r>
          </a:p>
          <a:p>
            <a:r>
              <a:rPr lang="lv-LV" dirty="0" err="1" smtClean="0"/>
              <a:t>Kvadrupola</a:t>
            </a:r>
            <a:r>
              <a:rPr lang="lv-LV" dirty="0" smtClean="0"/>
              <a:t> (Q)</a:t>
            </a:r>
          </a:p>
          <a:p>
            <a:r>
              <a:rPr lang="lv-LV" dirty="0" smtClean="0"/>
              <a:t>Jonu slazdi</a:t>
            </a:r>
          </a:p>
          <a:p>
            <a:r>
              <a:rPr lang="lv-LV" dirty="0" err="1" smtClean="0"/>
              <a:t>Furjē</a:t>
            </a:r>
            <a:r>
              <a:rPr lang="lv-LV" dirty="0" smtClean="0"/>
              <a:t> transformācijas jonu </a:t>
            </a:r>
            <a:r>
              <a:rPr lang="lv-LV" dirty="0" err="1" smtClean="0"/>
              <a:t>ciklotrona</a:t>
            </a:r>
            <a:r>
              <a:rPr lang="lv-LV" dirty="0" smtClean="0"/>
              <a:t> rezonanses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Sektora analizators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676400"/>
          </a:xfrm>
        </p:spPr>
        <p:txBody>
          <a:bodyPr>
            <a:normAutofit/>
          </a:bodyPr>
          <a:lstStyle/>
          <a:p>
            <a:r>
              <a:rPr lang="lv-LV" dirty="0" smtClean="0"/>
              <a:t>Sastāv no paātrinātāja un liekta magnēta</a:t>
            </a:r>
          </a:p>
          <a:p>
            <a:r>
              <a:rPr lang="lv-LV" dirty="0" smtClean="0"/>
              <a:t>Smagākajiem joniem ir lielāka inerce un tādejādi tie mazāk noliecas magnētiskajā laukā</a:t>
            </a:r>
            <a:endParaRPr lang="lv-LV" dirty="0"/>
          </a:p>
        </p:txBody>
      </p:sp>
      <p:sp>
        <p:nvSpPr>
          <p:cNvPr id="4" name="Block Arc 3"/>
          <p:cNvSpPr/>
          <p:nvPr/>
        </p:nvSpPr>
        <p:spPr>
          <a:xfrm rot="1344491">
            <a:off x="3274791" y="3712886"/>
            <a:ext cx="4123404" cy="3205998"/>
          </a:xfrm>
          <a:prstGeom prst="blockArc">
            <a:avLst>
              <a:gd name="adj1" fmla="val 14856274"/>
              <a:gd name="adj2" fmla="val 21023857"/>
              <a:gd name="adj3" fmla="val 20558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200400"/>
            <a:ext cx="35052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6019800" y="6019800"/>
            <a:ext cx="2133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c 7"/>
          <p:cNvSpPr/>
          <p:nvPr/>
        </p:nvSpPr>
        <p:spPr>
          <a:xfrm>
            <a:off x="3257550" y="4038600"/>
            <a:ext cx="3886200" cy="3962400"/>
          </a:xfrm>
          <a:prstGeom prst="arc">
            <a:avLst>
              <a:gd name="adj1" fmla="val 16166949"/>
              <a:gd name="adj2" fmla="val 2159993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rc 8"/>
          <p:cNvSpPr/>
          <p:nvPr/>
        </p:nvSpPr>
        <p:spPr>
          <a:xfrm>
            <a:off x="3657600" y="4038600"/>
            <a:ext cx="3657600" cy="4114800"/>
          </a:xfrm>
          <a:prstGeom prst="arc">
            <a:avLst>
              <a:gd name="adj1" fmla="val 15920977"/>
              <a:gd name="adj2" fmla="val 2146125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rc 9"/>
          <p:cNvSpPr/>
          <p:nvPr/>
        </p:nvSpPr>
        <p:spPr>
          <a:xfrm>
            <a:off x="3352800" y="4038600"/>
            <a:ext cx="3581400" cy="4114800"/>
          </a:xfrm>
          <a:prstGeom prst="arc">
            <a:avLst>
              <a:gd name="adj1" fmla="val 15920977"/>
              <a:gd name="adj2" fmla="val 2146125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0386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481138" y="3871912"/>
            <a:ext cx="180974" cy="166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4800600" y="3810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1676400" y="3886199"/>
            <a:ext cx="152400" cy="1285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15" name="Oval 14"/>
          <p:cNvSpPr/>
          <p:nvPr/>
        </p:nvSpPr>
        <p:spPr>
          <a:xfrm>
            <a:off x="1447800" y="4038600"/>
            <a:ext cx="238125" cy="2381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16" name="Oval 15"/>
          <p:cNvSpPr/>
          <p:nvPr/>
        </p:nvSpPr>
        <p:spPr>
          <a:xfrm>
            <a:off x="4819650" y="3843337"/>
            <a:ext cx="180974" cy="166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17" name="Oval 16"/>
          <p:cNvSpPr/>
          <p:nvPr/>
        </p:nvSpPr>
        <p:spPr>
          <a:xfrm>
            <a:off x="5014912" y="3857624"/>
            <a:ext cx="152400" cy="1285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18" name="Oval 17"/>
          <p:cNvSpPr/>
          <p:nvPr/>
        </p:nvSpPr>
        <p:spPr>
          <a:xfrm>
            <a:off x="4786312" y="4010025"/>
            <a:ext cx="238125" cy="2381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19" name="Oval 18"/>
          <p:cNvSpPr/>
          <p:nvPr/>
        </p:nvSpPr>
        <p:spPr>
          <a:xfrm>
            <a:off x="7234544" y="6148542"/>
            <a:ext cx="238125" cy="2381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20" name="Oval 19"/>
          <p:cNvSpPr/>
          <p:nvPr/>
        </p:nvSpPr>
        <p:spPr>
          <a:xfrm>
            <a:off x="7046656" y="6144086"/>
            <a:ext cx="180974" cy="166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21" name="Oval 20"/>
          <p:cNvSpPr/>
          <p:nvPr/>
        </p:nvSpPr>
        <p:spPr>
          <a:xfrm>
            <a:off x="6910387" y="6172199"/>
            <a:ext cx="152400" cy="12858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200400"/>
            <a:ext cx="4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+++++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3950" y="3257550"/>
            <a:ext cx="4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-- </a:t>
            </a:r>
          </a:p>
          <a:p>
            <a:r>
              <a:rPr lang="lv-LV" dirty="0" smtClean="0">
                <a:solidFill>
                  <a:srgbClr val="0070C0"/>
                </a:solidFill>
              </a:rPr>
              <a:t>--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0435" y="477838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Paātrinātājs</a:t>
            </a:r>
            <a:endParaRPr lang="lv-LV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Magnēts</a:t>
            </a:r>
            <a:endParaRPr lang="lv-LV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624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Detektors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0750" y="1076325"/>
            <a:ext cx="1745378" cy="2741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Lidojuma laika (</a:t>
            </a:r>
            <a:r>
              <a:rPr lang="lv-LV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Time-Of-Flight,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TOF) analizators</a:t>
            </a:r>
            <a:endParaRPr lang="lv-L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</p:spPr>
        <p:txBody>
          <a:bodyPr>
            <a:noAutofit/>
          </a:bodyPr>
          <a:lstStyle/>
          <a:p>
            <a:r>
              <a:rPr lang="lv-LV" sz="2000" dirty="0" smtClean="0"/>
              <a:t>Paātrinātājā joni elektriskā lauka ietekmē iegūst noteiktu ātrumu, kurš pēc nokļūšanas TOF caurulē vairs nemainās (jo uz joniem vairs neiedarbojas elektriskais lauks)</a:t>
            </a:r>
          </a:p>
          <a:p>
            <a:r>
              <a:rPr lang="lv-LV" sz="2000" dirty="0" smtClean="0"/>
              <a:t>Pie vienāda lādiņa, smagākās daļiņas no paātrinātāja izlido ar mazāku ātrumu un tādejādi pie detektora nonāk vēlāk par vieglajām</a:t>
            </a:r>
          </a:p>
          <a:p>
            <a:r>
              <a:rPr lang="lv-LV" sz="2000" dirty="0" smtClean="0"/>
              <a:t>m/z ir atkarīgs no lidojuma laika</a:t>
            </a:r>
            <a:endParaRPr lang="lv-LV" sz="2000" dirty="0"/>
          </a:p>
        </p:txBody>
      </p:sp>
      <p:sp>
        <p:nvSpPr>
          <p:cNvPr id="4" name="Rectangle 3"/>
          <p:cNvSpPr/>
          <p:nvPr/>
        </p:nvSpPr>
        <p:spPr>
          <a:xfrm>
            <a:off x="315951" y="1076325"/>
            <a:ext cx="304800" cy="274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++++++++++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2373351" y="1076325"/>
            <a:ext cx="3048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----------</a:t>
            </a:r>
            <a:endParaRPr lang="lv-LV" dirty="0"/>
          </a:p>
        </p:txBody>
      </p:sp>
      <p:sp>
        <p:nvSpPr>
          <p:cNvPr id="6" name="Oval 5"/>
          <p:cNvSpPr/>
          <p:nvPr/>
        </p:nvSpPr>
        <p:spPr>
          <a:xfrm>
            <a:off x="1687551" y="1990725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9351" y="2219325"/>
            <a:ext cx="6858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1351" y="1914525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8774151" y="1685925"/>
            <a:ext cx="762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7859751" y="30575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Detektors</a:t>
            </a:r>
            <a:endParaRPr lang="lv-LV" sz="2400" dirty="0"/>
          </a:p>
        </p:txBody>
      </p:sp>
      <p:sp>
        <p:nvSpPr>
          <p:cNvPr id="23" name="Rectangle 22"/>
          <p:cNvSpPr/>
          <p:nvPr/>
        </p:nvSpPr>
        <p:spPr>
          <a:xfrm>
            <a:off x="2678151" y="1609725"/>
            <a:ext cx="609600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/>
          <p:cNvSpPr/>
          <p:nvPr/>
        </p:nvSpPr>
        <p:spPr>
          <a:xfrm>
            <a:off x="2297151" y="1914525"/>
            <a:ext cx="533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2144751" y="2219325"/>
            <a:ext cx="6615113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1535151" y="2533650"/>
            <a:ext cx="7234238" cy="28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92551" y="16859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TOF caurule</a:t>
            </a:r>
            <a:endParaRPr lang="lv-LV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6951" y="110996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Paātrinātājs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m/z aprēķins TOF analizatorā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2800" dirty="0" smtClean="0"/>
              <a:t>E</a:t>
            </a:r>
            <a:r>
              <a:rPr lang="lv-LV" sz="2800" baseline="-25000" dirty="0" smtClean="0"/>
              <a:t>k</a:t>
            </a:r>
            <a:r>
              <a:rPr lang="lv-LV" sz="2800" dirty="0" smtClean="0"/>
              <a:t>=mv</a:t>
            </a:r>
            <a:r>
              <a:rPr lang="lv-LV" sz="2800" baseline="30000" dirty="0" smtClean="0"/>
              <a:t>2</a:t>
            </a:r>
            <a:r>
              <a:rPr lang="lv-LV" sz="2800" dirty="0" smtClean="0"/>
              <a:t>/2; m- jona masa, v- jona ātrums</a:t>
            </a:r>
          </a:p>
          <a:p>
            <a:r>
              <a:rPr lang="lv-LV" sz="2800" dirty="0" err="1" smtClean="0"/>
              <a:t>E</a:t>
            </a:r>
            <a:r>
              <a:rPr lang="lv-LV" sz="2800" baseline="-25000" dirty="0" err="1" smtClean="0"/>
              <a:t>p</a:t>
            </a:r>
            <a:r>
              <a:rPr lang="lv-LV" sz="2800" dirty="0" err="1" smtClean="0"/>
              <a:t>=qU=zeU</a:t>
            </a:r>
            <a:r>
              <a:rPr lang="lv-LV" sz="2800" dirty="0" smtClean="0"/>
              <a:t>; q – jona lādiņš, e-elektrona </a:t>
            </a:r>
            <a:r>
              <a:rPr lang="lv-LV" sz="2800" dirty="0" err="1" smtClean="0"/>
              <a:t>lādiņs</a:t>
            </a:r>
            <a:r>
              <a:rPr lang="lv-LV" sz="2800" dirty="0" smtClean="0"/>
              <a:t>, z – jona vērtība</a:t>
            </a:r>
          </a:p>
          <a:p>
            <a:r>
              <a:rPr lang="lv-LV" sz="2800" dirty="0" smtClean="0"/>
              <a:t>Izlidojot no paātrinātāja, kinētiskā enerģija ir vienāda ar sākotnējo potenciālo enerģiju: </a:t>
            </a:r>
            <a:r>
              <a:rPr lang="lv-LV" sz="2800" dirty="0" err="1" smtClean="0"/>
              <a:t>E</a:t>
            </a:r>
            <a:r>
              <a:rPr lang="lv-LV" sz="2800" baseline="-25000" dirty="0" err="1" smtClean="0"/>
              <a:t>k</a:t>
            </a:r>
            <a:r>
              <a:rPr lang="lv-LV" sz="2800" dirty="0" smtClean="0"/>
              <a:t> = </a:t>
            </a:r>
            <a:r>
              <a:rPr lang="lv-LV" sz="2800" dirty="0" err="1" smtClean="0"/>
              <a:t>E</a:t>
            </a:r>
            <a:r>
              <a:rPr lang="lv-LV" sz="2800" baseline="-25000" dirty="0" err="1" smtClean="0"/>
              <a:t>p</a:t>
            </a:r>
            <a:endParaRPr lang="lv-LV" sz="2800" dirty="0" smtClean="0"/>
          </a:p>
          <a:p>
            <a:r>
              <a:rPr lang="lv-LV" sz="2800" dirty="0" smtClean="0"/>
              <a:t>mv</a:t>
            </a:r>
            <a:r>
              <a:rPr lang="lv-LV" sz="2800" baseline="30000" dirty="0" smtClean="0"/>
              <a:t>2</a:t>
            </a:r>
            <a:r>
              <a:rPr lang="lv-LV" sz="2800" dirty="0" smtClean="0"/>
              <a:t>/2=zeU</a:t>
            </a:r>
          </a:p>
          <a:p>
            <a:r>
              <a:rPr lang="lv-LV" sz="2800" dirty="0" smtClean="0"/>
              <a:t>m/z=2eU/v</a:t>
            </a:r>
            <a:r>
              <a:rPr lang="lv-LV" sz="2800" baseline="30000" dirty="0" smtClean="0"/>
              <a:t>2</a:t>
            </a:r>
            <a:endParaRPr lang="lv-LV" sz="2800" dirty="0" smtClean="0"/>
          </a:p>
          <a:p>
            <a:r>
              <a:rPr lang="lv-LV" sz="2800" dirty="0" smtClean="0"/>
              <a:t>Ātrumu var aprēķināt pēc jona lidojuma laika TOF caurulē: </a:t>
            </a:r>
            <a:r>
              <a:rPr lang="lv-LV" sz="2800" dirty="0" err="1" smtClean="0"/>
              <a:t>v=L</a:t>
            </a:r>
            <a:r>
              <a:rPr lang="lv-LV" sz="2800" dirty="0" smtClean="0"/>
              <a:t>/t (L – caurules garums, t – lidojuma laiks</a:t>
            </a:r>
          </a:p>
          <a:p>
            <a:r>
              <a:rPr lang="lv-LV" sz="2800" dirty="0" smtClean="0"/>
              <a:t>m/z=2eUt</a:t>
            </a:r>
            <a:r>
              <a:rPr lang="lv-LV" sz="2800" baseline="30000" dirty="0" smtClean="0"/>
              <a:t>2</a:t>
            </a:r>
            <a:r>
              <a:rPr lang="lv-LV" sz="2800" dirty="0" smtClean="0"/>
              <a:t>/L</a:t>
            </a:r>
            <a:r>
              <a:rPr lang="lv-LV" sz="28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6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43915" y="1612781"/>
            <a:ext cx="7348487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78331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 ar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reflektronu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0585" y="4038600"/>
            <a:ext cx="8686800" cy="2819400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Tehnisku iemeslu dēļ, joniem ar vienādu m/z pēc izlidošanas no paātrinātāja nav pilnīgi vienādi ātrumi</a:t>
            </a:r>
          </a:p>
          <a:p>
            <a:r>
              <a:rPr lang="lv-LV" dirty="0" err="1" smtClean="0"/>
              <a:t>Reflektronā</a:t>
            </a:r>
            <a:r>
              <a:rPr lang="lv-LV" dirty="0" smtClean="0"/>
              <a:t> ar elektrostatiskā lauka palīdzību jonus atstaro</a:t>
            </a:r>
          </a:p>
          <a:p>
            <a:r>
              <a:rPr lang="lv-LV" dirty="0" smtClean="0"/>
              <a:t>Ja diviem joniem ir vienāds m/z, bet nedaudz atšķirīgi ātrumi, ātrākie joni iekļūs </a:t>
            </a:r>
            <a:r>
              <a:rPr lang="lv-LV" dirty="0" err="1" smtClean="0"/>
              <a:t>reflektronā</a:t>
            </a:r>
            <a:r>
              <a:rPr lang="lv-LV" dirty="0" smtClean="0"/>
              <a:t> nedaudz dziļāk un vēlāk no tā izkļūst</a:t>
            </a:r>
          </a:p>
          <a:p>
            <a:r>
              <a:rPr lang="lv-LV" dirty="0" smtClean="0"/>
              <a:t>Noteiktā attālumā no </a:t>
            </a:r>
            <a:r>
              <a:rPr lang="lv-LV" dirty="0" err="1" smtClean="0"/>
              <a:t>reflektrona</a:t>
            </a:r>
            <a:r>
              <a:rPr lang="lv-LV" dirty="0" smtClean="0"/>
              <a:t> ir punkts (TOF fokuss), kurā vienlaicīgi pienāk atstarotie joni ar vienādu m/z, bet nedaudz atšķirīgiem ātrumiem</a:t>
            </a:r>
          </a:p>
          <a:p>
            <a:r>
              <a:rPr lang="lv-LV" dirty="0" smtClean="0"/>
              <a:t>Detektoru novieto TOF fokusa punktā, rezultātā paaugstinās izšķirtspēja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215" y="1066800"/>
            <a:ext cx="304800" cy="274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++++++++++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1339115" y="1034095"/>
            <a:ext cx="3048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----------</a:t>
            </a:r>
            <a:endParaRPr lang="lv-LV" dirty="0"/>
          </a:p>
        </p:txBody>
      </p:sp>
      <p:sp>
        <p:nvSpPr>
          <p:cNvPr id="6" name="Oval 5"/>
          <p:cNvSpPr/>
          <p:nvPr/>
        </p:nvSpPr>
        <p:spPr>
          <a:xfrm>
            <a:off x="1985424" y="2168303"/>
            <a:ext cx="376187" cy="3908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9602" y="2069981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2901215" y="76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Detektors</a:t>
            </a:r>
            <a:endParaRPr lang="lv-LV" sz="2400" dirty="0"/>
          </a:p>
        </p:txBody>
      </p:sp>
      <p:sp>
        <p:nvSpPr>
          <p:cNvPr id="12" name="Rectangle 11"/>
          <p:cNvSpPr/>
          <p:nvPr/>
        </p:nvSpPr>
        <p:spPr>
          <a:xfrm>
            <a:off x="1143802" y="1998246"/>
            <a:ext cx="60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Freeform 14"/>
          <p:cNvSpPr/>
          <p:nvPr/>
        </p:nvSpPr>
        <p:spPr>
          <a:xfrm>
            <a:off x="2382667" y="1961826"/>
            <a:ext cx="5469192" cy="412955"/>
          </a:xfrm>
          <a:custGeom>
            <a:avLst/>
            <a:gdLst>
              <a:gd name="connsiteX0" fmla="*/ 0 w 5469192"/>
              <a:gd name="connsiteY0" fmla="*/ 412955 h 412955"/>
              <a:gd name="connsiteX1" fmla="*/ 5294670 w 5469192"/>
              <a:gd name="connsiteY1" fmla="*/ 353961 h 412955"/>
              <a:gd name="connsiteX2" fmla="*/ 1047135 w 5469192"/>
              <a:gd name="connsiteY2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192" h="412955">
                <a:moveTo>
                  <a:pt x="0" y="412955"/>
                </a:moveTo>
                <a:lnTo>
                  <a:pt x="5294670" y="353961"/>
                </a:lnTo>
                <a:cubicBezTo>
                  <a:pt x="5469192" y="285135"/>
                  <a:pt x="3258163" y="142567"/>
                  <a:pt x="104713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reeform 17"/>
          <p:cNvSpPr/>
          <p:nvPr/>
        </p:nvSpPr>
        <p:spPr>
          <a:xfrm>
            <a:off x="1718989" y="1888084"/>
            <a:ext cx="6582697" cy="811162"/>
          </a:xfrm>
          <a:custGeom>
            <a:avLst/>
            <a:gdLst>
              <a:gd name="connsiteX0" fmla="*/ 0 w 6582697"/>
              <a:gd name="connsiteY0" fmla="*/ 811162 h 811162"/>
              <a:gd name="connsiteX1" fmla="*/ 6297561 w 6582697"/>
              <a:gd name="connsiteY1" fmla="*/ 471949 h 811162"/>
              <a:gd name="connsiteX2" fmla="*/ 1710813 w 6582697"/>
              <a:gd name="connsiteY2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2697" h="811162">
                <a:moveTo>
                  <a:pt x="0" y="811162"/>
                </a:moveTo>
                <a:cubicBezTo>
                  <a:pt x="3006213" y="709152"/>
                  <a:pt x="6012426" y="607143"/>
                  <a:pt x="6297561" y="471949"/>
                </a:cubicBezTo>
                <a:cubicBezTo>
                  <a:pt x="6582697" y="336755"/>
                  <a:pt x="4146755" y="168377"/>
                  <a:pt x="171081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9" name="Group 28"/>
          <p:cNvGrpSpPr/>
          <p:nvPr/>
        </p:nvGrpSpPr>
        <p:grpSpPr>
          <a:xfrm rot="245356">
            <a:off x="7239802" y="1688981"/>
            <a:ext cx="762000" cy="1295400"/>
            <a:chOff x="7010400" y="2057400"/>
            <a:chExt cx="762000" cy="1295400"/>
          </a:xfrm>
        </p:grpSpPr>
        <p:sp>
          <p:nvSpPr>
            <p:cNvPr id="19" name="Rectangle 18"/>
            <p:cNvSpPr/>
            <p:nvPr/>
          </p:nvSpPr>
          <p:spPr>
            <a:xfrm>
              <a:off x="7010400" y="20574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39000" y="20574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67600" y="20574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96200" y="20574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28956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39000" y="28956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67600" y="28956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6200" y="2895600"/>
              <a:ext cx="76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58802" y="306058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Reflektrons</a:t>
            </a:r>
            <a:endParaRPr lang="lv-LV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420402" y="153658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TOF caurule</a:t>
            </a:r>
            <a:endParaRPr lang="lv-LV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502" y="54195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Paātrinātājs</a:t>
            </a:r>
            <a:endParaRPr lang="lv-LV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429802" y="1384181"/>
            <a:ext cx="3886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53815" y="1066800"/>
            <a:ext cx="256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TOF fokusa attālums</a:t>
            </a:r>
            <a:endParaRPr lang="lv-LV" sz="2000" dirty="0"/>
          </a:p>
        </p:txBody>
      </p:sp>
      <p:sp>
        <p:nvSpPr>
          <p:cNvPr id="7" name="Oval 6"/>
          <p:cNvSpPr/>
          <p:nvPr/>
        </p:nvSpPr>
        <p:spPr>
          <a:xfrm>
            <a:off x="2190161" y="2495899"/>
            <a:ext cx="342900" cy="3554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2015" y="2590800"/>
            <a:ext cx="491502" cy="172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Oval 32"/>
          <p:cNvSpPr/>
          <p:nvPr/>
        </p:nvSpPr>
        <p:spPr>
          <a:xfrm>
            <a:off x="3587015" y="1660413"/>
            <a:ext cx="376187" cy="3908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87015" y="1855861"/>
            <a:ext cx="376187" cy="3908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3602" y="1612781"/>
            <a:ext cx="762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Rectangle 36"/>
          <p:cNvSpPr/>
          <p:nvPr/>
        </p:nvSpPr>
        <p:spPr>
          <a:xfrm>
            <a:off x="527947" y="1034096"/>
            <a:ext cx="811168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jun97Lenn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97757"/>
            <a:ext cx="9296400" cy="566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1676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TOF bez </a:t>
            </a:r>
            <a:r>
              <a:rPr lang="lv-LV" sz="2400" dirty="0" err="1" smtClean="0"/>
              <a:t>reflektrona</a:t>
            </a:r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191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TOF ar </a:t>
            </a:r>
            <a:r>
              <a:rPr lang="lv-LV" sz="2400" dirty="0" err="1" smtClean="0"/>
              <a:t>reflektronu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2700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73" y="-43031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Detektori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447800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Reģistrē jonu pienākšanu</a:t>
            </a:r>
          </a:p>
          <a:p>
            <a:r>
              <a:rPr lang="lv-LV" dirty="0" smtClean="0"/>
              <a:t>Parasti izmanto elektronu pavairotāju </a:t>
            </a:r>
          </a:p>
          <a:p>
            <a:r>
              <a:rPr lang="lv-LV" dirty="0" smtClean="0"/>
              <a:t>Iegūtā sekundārā strāva tiek apstrādāta ar analogā-digitālā konvertera palīdzību un signāls nokļūst vadības datorā</a:t>
            </a:r>
            <a:endParaRPr lang="lv-LV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9263" y="3182360"/>
            <a:ext cx="0" cy="25146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2173" y="4439660"/>
            <a:ext cx="11317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26720" y="3182360"/>
            <a:ext cx="0" cy="25146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9262" y="4278036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99261" y="4392737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9260" y="4535512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99259" y="4647807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49384" y="4594065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49383" y="4708766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49382" y="4851541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49381" y="4963836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49387" y="4113203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49386" y="4227904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49385" y="4370679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49384" y="4482974"/>
            <a:ext cx="3501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3938" y="4083884"/>
            <a:ext cx="17550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A/D </a:t>
            </a:r>
            <a:r>
              <a:rPr lang="lv-LV" sz="2400" dirty="0" err="1" smtClean="0"/>
              <a:t>konverteris</a:t>
            </a:r>
            <a:endParaRPr lang="lv-LV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70966" y="4019394"/>
            <a:ext cx="834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Jons</a:t>
            </a:r>
            <a:endParaRPr lang="lv-LV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13556" y="2819400"/>
            <a:ext cx="1234444" cy="1458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24441" y="2819400"/>
            <a:ext cx="899759" cy="1293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19551" y="2426474"/>
            <a:ext cx="26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Sekundārie elektroni</a:t>
            </a:r>
            <a:endParaRPr lang="lv-LV" sz="2000" dirty="0"/>
          </a:p>
        </p:txBody>
      </p:sp>
      <p:pic>
        <p:nvPicPr>
          <p:cNvPr id="1026" name="Picture 2" descr="http://i1.peperonity.info/c/FAB0E8/135950/ssc3/gallery/170-tech/pc1.gif_320_320_256_9223372036854775000_0_1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351968"/>
            <a:ext cx="2677862" cy="27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4343400" y="4548337"/>
            <a:ext cx="1066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929162" y="4235112"/>
            <a:ext cx="1001027" cy="647678"/>
          </a:xfrm>
          <a:custGeom>
            <a:avLst/>
            <a:gdLst>
              <a:gd name="connsiteX0" fmla="*/ 0 w 1001027"/>
              <a:gd name="connsiteY0" fmla="*/ 481267 h 647678"/>
              <a:gd name="connsiteX1" fmla="*/ 115503 w 1001027"/>
              <a:gd name="connsiteY1" fmla="*/ 490892 h 647678"/>
              <a:gd name="connsiteX2" fmla="*/ 96253 w 1001027"/>
              <a:gd name="connsiteY2" fmla="*/ 308012 h 647678"/>
              <a:gd name="connsiteX3" fmla="*/ 154004 w 1001027"/>
              <a:gd name="connsiteY3" fmla="*/ 327263 h 647678"/>
              <a:gd name="connsiteX4" fmla="*/ 221381 w 1001027"/>
              <a:gd name="connsiteY4" fmla="*/ 567894 h 647678"/>
              <a:gd name="connsiteX5" fmla="*/ 202131 w 1001027"/>
              <a:gd name="connsiteY5" fmla="*/ 4 h 647678"/>
              <a:gd name="connsiteX6" fmla="*/ 279133 w 1001027"/>
              <a:gd name="connsiteY6" fmla="*/ 558269 h 647678"/>
              <a:gd name="connsiteX7" fmla="*/ 413886 w 1001027"/>
              <a:gd name="connsiteY7" fmla="*/ 567894 h 647678"/>
              <a:gd name="connsiteX8" fmla="*/ 490889 w 1001027"/>
              <a:gd name="connsiteY8" fmla="*/ 539019 h 647678"/>
              <a:gd name="connsiteX9" fmla="*/ 558265 w 1001027"/>
              <a:gd name="connsiteY9" fmla="*/ 567894 h 647678"/>
              <a:gd name="connsiteX10" fmla="*/ 558265 w 1001027"/>
              <a:gd name="connsiteY10" fmla="*/ 154008 h 647678"/>
              <a:gd name="connsiteX11" fmla="*/ 635267 w 1001027"/>
              <a:gd name="connsiteY11" fmla="*/ 596770 h 647678"/>
              <a:gd name="connsiteX12" fmla="*/ 760396 w 1001027"/>
              <a:gd name="connsiteY12" fmla="*/ 548644 h 647678"/>
              <a:gd name="connsiteX13" fmla="*/ 770021 w 1001027"/>
              <a:gd name="connsiteY13" fmla="*/ 38505 h 647678"/>
              <a:gd name="connsiteX14" fmla="*/ 818147 w 1001027"/>
              <a:gd name="connsiteY14" fmla="*/ 567894 h 647678"/>
              <a:gd name="connsiteX15" fmla="*/ 866274 w 1001027"/>
              <a:gd name="connsiteY15" fmla="*/ 452391 h 647678"/>
              <a:gd name="connsiteX16" fmla="*/ 904775 w 1001027"/>
              <a:gd name="connsiteY16" fmla="*/ 635271 h 647678"/>
              <a:gd name="connsiteX17" fmla="*/ 952901 w 1001027"/>
              <a:gd name="connsiteY17" fmla="*/ 38505 h 647678"/>
              <a:gd name="connsiteX18" fmla="*/ 1001027 w 1001027"/>
              <a:gd name="connsiteY18" fmla="*/ 577520 h 6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1027" h="647678">
                <a:moveTo>
                  <a:pt x="0" y="481267"/>
                </a:moveTo>
                <a:cubicBezTo>
                  <a:pt x="49730" y="500517"/>
                  <a:pt x="99461" y="519768"/>
                  <a:pt x="115503" y="490892"/>
                </a:cubicBezTo>
                <a:cubicBezTo>
                  <a:pt x="131545" y="462016"/>
                  <a:pt x="89836" y="335283"/>
                  <a:pt x="96253" y="308012"/>
                </a:cubicBezTo>
                <a:cubicBezTo>
                  <a:pt x="102670" y="280741"/>
                  <a:pt x="133149" y="283949"/>
                  <a:pt x="154004" y="327263"/>
                </a:cubicBezTo>
                <a:cubicBezTo>
                  <a:pt x="174859" y="370577"/>
                  <a:pt x="213360" y="622437"/>
                  <a:pt x="221381" y="567894"/>
                </a:cubicBezTo>
                <a:cubicBezTo>
                  <a:pt x="229402" y="513351"/>
                  <a:pt x="192506" y="1608"/>
                  <a:pt x="202131" y="4"/>
                </a:cubicBezTo>
                <a:cubicBezTo>
                  <a:pt x="211756" y="-1600"/>
                  <a:pt x="243841" y="463621"/>
                  <a:pt x="279133" y="558269"/>
                </a:cubicBezTo>
                <a:cubicBezTo>
                  <a:pt x="314425" y="652917"/>
                  <a:pt x="378593" y="571102"/>
                  <a:pt x="413886" y="567894"/>
                </a:cubicBezTo>
                <a:cubicBezTo>
                  <a:pt x="449179" y="564686"/>
                  <a:pt x="466826" y="539019"/>
                  <a:pt x="490889" y="539019"/>
                </a:cubicBezTo>
                <a:cubicBezTo>
                  <a:pt x="514952" y="539019"/>
                  <a:pt x="547036" y="632062"/>
                  <a:pt x="558265" y="567894"/>
                </a:cubicBezTo>
                <a:cubicBezTo>
                  <a:pt x="569494" y="503726"/>
                  <a:pt x="545431" y="149195"/>
                  <a:pt x="558265" y="154008"/>
                </a:cubicBezTo>
                <a:cubicBezTo>
                  <a:pt x="571099" y="158821"/>
                  <a:pt x="601579" y="530997"/>
                  <a:pt x="635267" y="596770"/>
                </a:cubicBezTo>
                <a:cubicBezTo>
                  <a:pt x="668955" y="662543"/>
                  <a:pt x="737937" y="641688"/>
                  <a:pt x="760396" y="548644"/>
                </a:cubicBezTo>
                <a:cubicBezTo>
                  <a:pt x="782855" y="455600"/>
                  <a:pt x="760396" y="35297"/>
                  <a:pt x="770021" y="38505"/>
                </a:cubicBezTo>
                <a:cubicBezTo>
                  <a:pt x="779646" y="41713"/>
                  <a:pt x="802105" y="498913"/>
                  <a:pt x="818147" y="567894"/>
                </a:cubicBezTo>
                <a:cubicBezTo>
                  <a:pt x="834189" y="636875"/>
                  <a:pt x="851836" y="441162"/>
                  <a:pt x="866274" y="452391"/>
                </a:cubicBezTo>
                <a:cubicBezTo>
                  <a:pt x="880712" y="463620"/>
                  <a:pt x="890337" y="704252"/>
                  <a:pt x="904775" y="635271"/>
                </a:cubicBezTo>
                <a:cubicBezTo>
                  <a:pt x="919213" y="566290"/>
                  <a:pt x="936859" y="48130"/>
                  <a:pt x="952901" y="38505"/>
                </a:cubicBezTo>
                <a:cubicBezTo>
                  <a:pt x="968943" y="28880"/>
                  <a:pt x="984985" y="303200"/>
                  <a:pt x="1001027" y="577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24" name="TextBox 1023"/>
          <p:cNvSpPr txBox="1"/>
          <p:nvPr/>
        </p:nvSpPr>
        <p:spPr>
          <a:xfrm>
            <a:off x="1350745" y="5663593"/>
            <a:ext cx="1940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Elektronu pavairotājs (pastiprinātājs)</a:t>
            </a:r>
            <a:endParaRPr lang="lv-LV" sz="2000" dirty="0"/>
          </a:p>
        </p:txBody>
      </p:sp>
      <p:sp>
        <p:nvSpPr>
          <p:cNvPr id="1025" name="Oval 1024"/>
          <p:cNvSpPr/>
          <p:nvPr/>
        </p:nvSpPr>
        <p:spPr>
          <a:xfrm>
            <a:off x="1568918" y="2964581"/>
            <a:ext cx="244638" cy="21777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</a:t>
            </a:r>
            <a:endParaRPr lang="lv-LV" dirty="0"/>
          </a:p>
        </p:txBody>
      </p:sp>
      <p:sp>
        <p:nvSpPr>
          <p:cNvPr id="1027" name="Oval 1026"/>
          <p:cNvSpPr/>
          <p:nvPr/>
        </p:nvSpPr>
        <p:spPr>
          <a:xfrm>
            <a:off x="2306368" y="2954956"/>
            <a:ext cx="280137" cy="2659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</a:t>
            </a:r>
            <a:endParaRPr lang="lv-LV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434793" y="3194800"/>
            <a:ext cx="0" cy="25146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Mikrokanālu detektors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99060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Detektors sastāv no ļoti daudziem nelieliem kanāliem, no kuriem katrs darbojas kā elektronu pavairotājs</a:t>
            </a:r>
            <a:endParaRPr lang="lv-LV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8200"/>
            <a:ext cx="58293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29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MALDI-TOF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05396" cy="57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098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19200" y="2743200"/>
            <a:ext cx="990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3352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Paraugs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8594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ir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masspektrometrija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Metode precīzas </a:t>
            </a:r>
            <a:r>
              <a:rPr lang="lv-LV" sz="2400" dirty="0" err="1" smtClean="0"/>
              <a:t>molekulmasas</a:t>
            </a:r>
            <a:r>
              <a:rPr lang="lv-LV" sz="2400" dirty="0" smtClean="0"/>
              <a:t> noteikšanai</a:t>
            </a:r>
          </a:p>
          <a:p>
            <a:r>
              <a:rPr lang="lv-LV" sz="2400" dirty="0" smtClean="0"/>
              <a:t>Pamatojas uz jonizētu molekulu atšķirīgu kustīgumu vakuumā elektriskajā vai elektromagnētiskajā laukā</a:t>
            </a:r>
          </a:p>
          <a:p>
            <a:r>
              <a:rPr lang="lv-LV" sz="2400" dirty="0" smtClean="0"/>
              <a:t>Atšķirībā no, piemēram, elektroforēzes gēlā, kustību neierobežo vide (vakuums!), tādēļ molekulu kustības ātrums ir atkarīgs tikai no to masas un lādiņa attiecības (m/z), bet formai nav nekādas nozīmes</a:t>
            </a:r>
            <a:endParaRPr lang="lv-LV" sz="2400" dirty="0"/>
          </a:p>
        </p:txBody>
      </p:sp>
      <p:sp>
        <p:nvSpPr>
          <p:cNvPr id="4" name="Rectangle 3"/>
          <p:cNvSpPr/>
          <p:nvPr/>
        </p:nvSpPr>
        <p:spPr>
          <a:xfrm>
            <a:off x="1406013" y="3723968"/>
            <a:ext cx="304800" cy="274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++++++++++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6629400" y="3733800"/>
            <a:ext cx="3048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----------</a:t>
            </a:r>
            <a:endParaRPr lang="lv-LV" dirty="0"/>
          </a:p>
        </p:txBody>
      </p:sp>
      <p:sp>
        <p:nvSpPr>
          <p:cNvPr id="6" name="Oval 5"/>
          <p:cNvSpPr/>
          <p:nvPr/>
        </p:nvSpPr>
        <p:spPr>
          <a:xfrm>
            <a:off x="3768213" y="3692365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5213" y="4960374"/>
            <a:ext cx="6858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6"/>
          </p:cNvCxnSpPr>
          <p:nvPr/>
        </p:nvCxnSpPr>
        <p:spPr>
          <a:xfrm>
            <a:off x="4225413" y="3920965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25761" y="5262716"/>
            <a:ext cx="823452" cy="2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28104" y="5646174"/>
            <a:ext cx="6858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++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94239" y="5953433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22641" y="4288971"/>
            <a:ext cx="339213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+</a:t>
            </a:r>
            <a:endParaRPr lang="lv-LV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4161854" y="4669971"/>
            <a:ext cx="12192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173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Izotopu ietekme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lv-LV" sz="2400" dirty="0" err="1" smtClean="0"/>
              <a:t>Biomolekulas</a:t>
            </a:r>
            <a:r>
              <a:rPr lang="lv-LV" sz="2400" dirty="0" smtClean="0"/>
              <a:t> sastāv galvenokārt no C, H, O, N, S un P atomiem, kuriem gandrīz visiem ir vairāki dabīgi sastopami stabili izotopi</a:t>
            </a:r>
          </a:p>
          <a:p>
            <a:r>
              <a:rPr lang="lv-LV" sz="2400" dirty="0" smtClean="0"/>
              <a:t>C: </a:t>
            </a:r>
            <a:r>
              <a:rPr lang="lv-LV" sz="2400" baseline="30000" dirty="0" smtClean="0"/>
              <a:t>12</a:t>
            </a:r>
            <a:r>
              <a:rPr lang="lv-LV" sz="2400" dirty="0" smtClean="0"/>
              <a:t>C (99%), </a:t>
            </a:r>
            <a:r>
              <a:rPr lang="lv-LV" sz="2400" baseline="30000" dirty="0" smtClean="0"/>
              <a:t>13</a:t>
            </a:r>
            <a:r>
              <a:rPr lang="lv-LV" sz="2400" dirty="0" smtClean="0"/>
              <a:t>C  (1%)</a:t>
            </a:r>
          </a:p>
          <a:p>
            <a:r>
              <a:rPr lang="lv-LV" sz="2400" dirty="0" smtClean="0"/>
              <a:t>H:  </a:t>
            </a:r>
            <a:r>
              <a:rPr lang="lv-LV" sz="2400" baseline="30000" dirty="0" smtClean="0"/>
              <a:t>1</a:t>
            </a:r>
            <a:r>
              <a:rPr lang="lv-LV" sz="2400" dirty="0" smtClean="0"/>
              <a:t>H (99.85%),  </a:t>
            </a:r>
            <a:r>
              <a:rPr lang="lv-LV" sz="2400" baseline="30000" dirty="0" smtClean="0"/>
              <a:t>2</a:t>
            </a:r>
            <a:r>
              <a:rPr lang="lv-LV" sz="2400" dirty="0" smtClean="0"/>
              <a:t>H (0.15%)</a:t>
            </a:r>
          </a:p>
          <a:p>
            <a:r>
              <a:rPr lang="lv-LV" sz="2400" dirty="0" smtClean="0"/>
              <a:t>O:  </a:t>
            </a:r>
            <a:r>
              <a:rPr lang="lv-LV" sz="2400" baseline="30000" dirty="0" smtClean="0"/>
              <a:t>16</a:t>
            </a:r>
            <a:r>
              <a:rPr lang="lv-LV" sz="2400" dirty="0" smtClean="0"/>
              <a:t>O (99.7%),  </a:t>
            </a:r>
            <a:r>
              <a:rPr lang="lv-LV" sz="2400" baseline="30000" dirty="0" smtClean="0"/>
              <a:t>17</a:t>
            </a:r>
            <a:r>
              <a:rPr lang="lv-LV" sz="2400" dirty="0" smtClean="0"/>
              <a:t>O (0.04%),  </a:t>
            </a:r>
            <a:r>
              <a:rPr lang="lv-LV" sz="2400" baseline="30000" dirty="0" smtClean="0"/>
              <a:t>18</a:t>
            </a:r>
            <a:r>
              <a:rPr lang="lv-LV" sz="2400" dirty="0" smtClean="0"/>
              <a:t>O (0.2%)</a:t>
            </a:r>
          </a:p>
          <a:p>
            <a:r>
              <a:rPr lang="lv-LV" sz="2400" dirty="0" smtClean="0"/>
              <a:t>N:  </a:t>
            </a:r>
            <a:r>
              <a:rPr lang="lv-LV" sz="2400" baseline="30000" dirty="0" smtClean="0"/>
              <a:t>14</a:t>
            </a:r>
            <a:r>
              <a:rPr lang="lv-LV" sz="2400" dirty="0" smtClean="0"/>
              <a:t>N (99.6%),  </a:t>
            </a:r>
            <a:r>
              <a:rPr lang="lv-LV" sz="2400" baseline="30000" dirty="0" smtClean="0"/>
              <a:t>15</a:t>
            </a:r>
            <a:r>
              <a:rPr lang="lv-LV" sz="2400" dirty="0" smtClean="0"/>
              <a:t>N (0.4%)</a:t>
            </a:r>
          </a:p>
          <a:p>
            <a:r>
              <a:rPr lang="lv-LV" sz="2400" dirty="0" smtClean="0"/>
              <a:t>S: 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S (95.02%), 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S (0.75%), 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S (4.21%), and </a:t>
            </a:r>
            <a:r>
              <a:rPr lang="en-US" sz="2400" baseline="30000" dirty="0" smtClean="0"/>
              <a:t>36</a:t>
            </a:r>
            <a:r>
              <a:rPr lang="en-US" sz="2400" dirty="0" smtClean="0"/>
              <a:t>S (0.02%)</a:t>
            </a:r>
            <a:endParaRPr lang="lv-LV" sz="2400" dirty="0" smtClean="0"/>
          </a:p>
          <a:p>
            <a:r>
              <a:rPr lang="lv-LV" sz="2400" dirty="0" smtClean="0"/>
              <a:t>P: </a:t>
            </a:r>
            <a:r>
              <a:rPr lang="lv-LV" sz="2400" baseline="30000" dirty="0" smtClean="0"/>
              <a:t>31</a:t>
            </a:r>
            <a:r>
              <a:rPr lang="lv-LV" sz="2400" dirty="0" smtClean="0"/>
              <a:t>P (100%)</a:t>
            </a:r>
          </a:p>
          <a:p>
            <a:r>
              <a:rPr lang="lv-LV" sz="2400" dirty="0" smtClean="0"/>
              <a:t>Izotopu nevienmērīgs sadalījums pa molekulām rada vairākus pīķus masas spektrā</a:t>
            </a:r>
          </a:p>
          <a:p>
            <a:r>
              <a:rPr lang="lv-LV" sz="2400" dirty="0" smtClean="0"/>
              <a:t>Biomolekulām vislielākā ietekme ir </a:t>
            </a:r>
            <a:r>
              <a:rPr lang="lv-LV" sz="2400" baseline="30000" dirty="0" smtClean="0"/>
              <a:t>13</a:t>
            </a:r>
            <a:r>
              <a:rPr lang="lv-LV" sz="2400" dirty="0" smtClean="0"/>
              <a:t>C un </a:t>
            </a:r>
            <a:r>
              <a:rPr lang="lv-LV" sz="2400" baseline="30000" dirty="0" smtClean="0"/>
              <a:t>2</a:t>
            </a:r>
            <a:r>
              <a:rPr lang="lv-LV" sz="2400" dirty="0" smtClean="0"/>
              <a:t>H izotopiem, jo to ir relatīvi daudz un oglekļa un ūdeņraža atomu parasti ir vairāk, nekā skābekļa vai slāpekļa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Monoizotopiskā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vidējā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molekulmasa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lv-LV" b="1" u="sng" dirty="0" err="1" smtClean="0"/>
              <a:t>Monoizotopisko</a:t>
            </a:r>
            <a:r>
              <a:rPr lang="lv-LV" b="1" u="sng" dirty="0" smtClean="0"/>
              <a:t> </a:t>
            </a:r>
            <a:r>
              <a:rPr lang="lv-LV" b="1" u="sng" dirty="0" err="1" smtClean="0"/>
              <a:t>molekulmasu</a:t>
            </a:r>
            <a:r>
              <a:rPr lang="lv-LV" dirty="0" smtClean="0"/>
              <a:t> aprēķina, pieņemot, ka molekula sastāv tikai no izplatītākajiem izotopiem – </a:t>
            </a:r>
            <a:r>
              <a:rPr lang="lv-LV" baseline="30000" dirty="0" smtClean="0"/>
              <a:t>12</a:t>
            </a:r>
            <a:r>
              <a:rPr lang="lv-LV" dirty="0" smtClean="0"/>
              <a:t>C, </a:t>
            </a:r>
            <a:r>
              <a:rPr lang="lv-LV" baseline="30000" dirty="0" smtClean="0"/>
              <a:t>1</a:t>
            </a:r>
            <a:r>
              <a:rPr lang="lv-LV" dirty="0" smtClean="0"/>
              <a:t>H, </a:t>
            </a:r>
            <a:r>
              <a:rPr lang="lv-LV" baseline="30000" dirty="0" smtClean="0"/>
              <a:t>16</a:t>
            </a:r>
            <a:r>
              <a:rPr lang="lv-LV" dirty="0" smtClean="0"/>
              <a:t>O un </a:t>
            </a:r>
            <a:r>
              <a:rPr lang="lv-LV" baseline="30000" dirty="0" smtClean="0"/>
              <a:t>14</a:t>
            </a:r>
            <a:r>
              <a:rPr lang="lv-LV" dirty="0" smtClean="0"/>
              <a:t>N</a:t>
            </a:r>
          </a:p>
          <a:p>
            <a:r>
              <a:rPr lang="lv-LV" b="1" u="sng" dirty="0" smtClean="0"/>
              <a:t>Vidējo molekulmasu</a:t>
            </a:r>
            <a:r>
              <a:rPr lang="lv-LV" dirty="0" smtClean="0"/>
              <a:t> aprēķina, ņemot vērā izotopu dabīgo sadalījumu</a:t>
            </a:r>
          </a:p>
          <a:p>
            <a:r>
              <a:rPr lang="lv-LV" dirty="0" smtClean="0"/>
              <a:t>Piemēram: albumīna </a:t>
            </a:r>
            <a:r>
              <a:rPr lang="lv-LV" dirty="0" err="1" smtClean="0"/>
              <a:t>monoizotopiskā</a:t>
            </a:r>
            <a:r>
              <a:rPr lang="lv-LV" dirty="0" smtClean="0"/>
              <a:t> molekulmasa ir 66429 </a:t>
            </a:r>
            <a:r>
              <a:rPr lang="lv-LV" dirty="0" err="1" smtClean="0"/>
              <a:t>Da</a:t>
            </a:r>
            <a:r>
              <a:rPr lang="lv-LV" dirty="0" smtClean="0"/>
              <a:t>, bet vidējā molekulmasa 66 472 </a:t>
            </a:r>
            <a:r>
              <a:rPr lang="lv-LV" dirty="0" err="1" smtClean="0"/>
              <a:t>Da</a:t>
            </a:r>
            <a:endParaRPr lang="lv-LV" dirty="0" smtClean="0"/>
          </a:p>
          <a:p>
            <a:r>
              <a:rPr lang="lv-LV" dirty="0" smtClean="0"/>
              <a:t>Realitātē, nelielām molekulām masas spektrā dominē </a:t>
            </a:r>
            <a:r>
              <a:rPr lang="lv-LV" dirty="0" err="1" smtClean="0"/>
              <a:t>monoizotopiskais</a:t>
            </a:r>
            <a:r>
              <a:rPr lang="lv-LV" dirty="0" smtClean="0"/>
              <a:t> pīķis, jo ir zema varbūtība, ka molekulas sastāvā ir kāds smagais atoms</a:t>
            </a:r>
          </a:p>
          <a:p>
            <a:r>
              <a:rPr lang="lv-LV" dirty="0" smtClean="0"/>
              <a:t>Lielas molekulas sastāv no daudziem atomiem, varbūtība, ka sastāvā ir kāds(-i) smagais atoms ir augsta, tādēļ masas spektrā </a:t>
            </a:r>
            <a:r>
              <a:rPr lang="lv-LV" dirty="0" err="1" smtClean="0"/>
              <a:t>monoizotopiskais</a:t>
            </a:r>
            <a:r>
              <a:rPr lang="lv-LV" dirty="0" smtClean="0"/>
              <a:t> pīķis ir neliels vai tā nav vispār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Izotopu ietekme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2068" y="2051824"/>
            <a:ext cx="1661532" cy="2442582"/>
          </a:xfrm>
          <a:custGeom>
            <a:avLst/>
            <a:gdLst>
              <a:gd name="connsiteX0" fmla="*/ 0 w 1661532"/>
              <a:gd name="connsiteY0" fmla="*/ 2442582 h 2442582"/>
              <a:gd name="connsiteX1" fmla="*/ 434898 w 1661532"/>
              <a:gd name="connsiteY1" fmla="*/ 1940777 h 2442582"/>
              <a:gd name="connsiteX2" fmla="*/ 535259 w 1661532"/>
              <a:gd name="connsiteY2" fmla="*/ 464 h 2442582"/>
              <a:gd name="connsiteX3" fmla="*/ 602166 w 1661532"/>
              <a:gd name="connsiteY3" fmla="*/ 1762357 h 2442582"/>
              <a:gd name="connsiteX4" fmla="*/ 758283 w 1661532"/>
              <a:gd name="connsiteY4" fmla="*/ 2308767 h 2442582"/>
              <a:gd name="connsiteX5" fmla="*/ 847493 w 1661532"/>
              <a:gd name="connsiteY5" fmla="*/ 1706601 h 2442582"/>
              <a:gd name="connsiteX6" fmla="*/ 970156 w 1661532"/>
              <a:gd name="connsiteY6" fmla="*/ 2163801 h 2442582"/>
              <a:gd name="connsiteX7" fmla="*/ 1037064 w 1661532"/>
              <a:gd name="connsiteY7" fmla="*/ 2331069 h 2442582"/>
              <a:gd name="connsiteX8" fmla="*/ 1092820 w 1661532"/>
              <a:gd name="connsiteY8" fmla="*/ 2208406 h 2442582"/>
              <a:gd name="connsiteX9" fmla="*/ 1126273 w 1661532"/>
              <a:gd name="connsiteY9" fmla="*/ 2186104 h 2442582"/>
              <a:gd name="connsiteX10" fmla="*/ 1204332 w 1661532"/>
              <a:gd name="connsiteY10" fmla="*/ 2331069 h 2442582"/>
              <a:gd name="connsiteX11" fmla="*/ 1661532 w 1661532"/>
              <a:gd name="connsiteY11" fmla="*/ 2331069 h 2442582"/>
              <a:gd name="connsiteX12" fmla="*/ 1661532 w 1661532"/>
              <a:gd name="connsiteY12" fmla="*/ 2331069 h 244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1532" h="2442582">
                <a:moveTo>
                  <a:pt x="0" y="2442582"/>
                </a:moveTo>
                <a:cubicBezTo>
                  <a:pt x="172844" y="2395189"/>
                  <a:pt x="345688" y="2347797"/>
                  <a:pt x="434898" y="1940777"/>
                </a:cubicBezTo>
                <a:cubicBezTo>
                  <a:pt x="524108" y="1533757"/>
                  <a:pt x="507381" y="30201"/>
                  <a:pt x="535259" y="464"/>
                </a:cubicBezTo>
                <a:cubicBezTo>
                  <a:pt x="563137" y="-29273"/>
                  <a:pt x="564995" y="1377640"/>
                  <a:pt x="602166" y="1762357"/>
                </a:cubicBezTo>
                <a:cubicBezTo>
                  <a:pt x="639337" y="2147074"/>
                  <a:pt x="717395" y="2318060"/>
                  <a:pt x="758283" y="2308767"/>
                </a:cubicBezTo>
                <a:cubicBezTo>
                  <a:pt x="799171" y="2299474"/>
                  <a:pt x="812181" y="1730762"/>
                  <a:pt x="847493" y="1706601"/>
                </a:cubicBezTo>
                <a:cubicBezTo>
                  <a:pt x="882805" y="1682440"/>
                  <a:pt x="938561" y="2059723"/>
                  <a:pt x="970156" y="2163801"/>
                </a:cubicBezTo>
                <a:cubicBezTo>
                  <a:pt x="1001751" y="2267879"/>
                  <a:pt x="1016620" y="2323635"/>
                  <a:pt x="1037064" y="2331069"/>
                </a:cubicBezTo>
                <a:cubicBezTo>
                  <a:pt x="1057508" y="2338503"/>
                  <a:pt x="1077952" y="2232567"/>
                  <a:pt x="1092820" y="2208406"/>
                </a:cubicBezTo>
                <a:cubicBezTo>
                  <a:pt x="1107688" y="2184245"/>
                  <a:pt x="1107688" y="2165660"/>
                  <a:pt x="1126273" y="2186104"/>
                </a:cubicBezTo>
                <a:cubicBezTo>
                  <a:pt x="1144858" y="2206548"/>
                  <a:pt x="1115122" y="2306908"/>
                  <a:pt x="1204332" y="2331069"/>
                </a:cubicBezTo>
                <a:cubicBezTo>
                  <a:pt x="1293542" y="2355230"/>
                  <a:pt x="1661532" y="2331069"/>
                  <a:pt x="1661532" y="2331069"/>
                </a:cubicBezTo>
                <a:lnTo>
                  <a:pt x="1661532" y="2331069"/>
                </a:lnTo>
              </a:path>
            </a:pathLst>
          </a:cu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609600" y="1292055"/>
            <a:ext cx="214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/>
              <a:t>Monoizotopiskais</a:t>
            </a:r>
            <a:r>
              <a:rPr lang="lv-LV" dirty="0" smtClean="0"/>
              <a:t> pīķis (700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1234068" y="3401354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1x </a:t>
            </a:r>
            <a:r>
              <a:rPr lang="lv-LV" baseline="30000" dirty="0" smtClean="0"/>
              <a:t>13</a:t>
            </a:r>
            <a:r>
              <a:rPr lang="lv-LV" dirty="0" smtClean="0"/>
              <a:t>C (701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1553736" y="3897584"/>
            <a:ext cx="202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2x </a:t>
            </a:r>
            <a:r>
              <a:rPr lang="lv-LV" baseline="30000" dirty="0" smtClean="0"/>
              <a:t>13</a:t>
            </a:r>
            <a:r>
              <a:rPr lang="lv-LV" dirty="0" smtClean="0"/>
              <a:t>C (702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49440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Viegls peptīds (700 </a:t>
            </a:r>
            <a:r>
              <a:rPr lang="lv-LV" sz="2400" dirty="0" err="1" smtClean="0"/>
              <a:t>Da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15" name="Freeform 14"/>
          <p:cNvSpPr/>
          <p:nvPr/>
        </p:nvSpPr>
        <p:spPr>
          <a:xfrm rot="241068">
            <a:off x="5116723" y="2054894"/>
            <a:ext cx="3416779" cy="2598639"/>
          </a:xfrm>
          <a:custGeom>
            <a:avLst/>
            <a:gdLst>
              <a:gd name="connsiteX0" fmla="*/ 0 w 1070517"/>
              <a:gd name="connsiteY0" fmla="*/ 2542883 h 2598639"/>
              <a:gd name="connsiteX1" fmla="*/ 133814 w 1070517"/>
              <a:gd name="connsiteY1" fmla="*/ 2475975 h 2598639"/>
              <a:gd name="connsiteX2" fmla="*/ 156117 w 1070517"/>
              <a:gd name="connsiteY2" fmla="*/ 2286405 h 2598639"/>
              <a:gd name="connsiteX3" fmla="*/ 223024 w 1070517"/>
              <a:gd name="connsiteY3" fmla="*/ 2464824 h 2598639"/>
              <a:gd name="connsiteX4" fmla="*/ 312234 w 1070517"/>
              <a:gd name="connsiteY4" fmla="*/ 2498278 h 2598639"/>
              <a:gd name="connsiteX5" fmla="*/ 334536 w 1070517"/>
              <a:gd name="connsiteY5" fmla="*/ 1806902 h 2598639"/>
              <a:gd name="connsiteX6" fmla="*/ 434897 w 1070517"/>
              <a:gd name="connsiteY6" fmla="*/ 2464824 h 2598639"/>
              <a:gd name="connsiteX7" fmla="*/ 468351 w 1070517"/>
              <a:gd name="connsiteY7" fmla="*/ 1238190 h 2598639"/>
              <a:gd name="connsiteX8" fmla="*/ 557561 w 1070517"/>
              <a:gd name="connsiteY8" fmla="*/ 2219497 h 2598639"/>
              <a:gd name="connsiteX9" fmla="*/ 535258 w 1070517"/>
              <a:gd name="connsiteY9" fmla="*/ 405 h 2598639"/>
              <a:gd name="connsiteX10" fmla="*/ 669073 w 1070517"/>
              <a:gd name="connsiteY10" fmla="*/ 2420219 h 2598639"/>
              <a:gd name="connsiteX11" fmla="*/ 680224 w 1070517"/>
              <a:gd name="connsiteY11" fmla="*/ 948258 h 2598639"/>
              <a:gd name="connsiteX12" fmla="*/ 780585 w 1070517"/>
              <a:gd name="connsiteY12" fmla="*/ 2464824 h 2598639"/>
              <a:gd name="connsiteX13" fmla="*/ 869795 w 1070517"/>
              <a:gd name="connsiteY13" fmla="*/ 1896112 h 2598639"/>
              <a:gd name="connsiteX14" fmla="*/ 936702 w 1070517"/>
              <a:gd name="connsiteY14" fmla="*/ 2554034 h 2598639"/>
              <a:gd name="connsiteX15" fmla="*/ 959005 w 1070517"/>
              <a:gd name="connsiteY15" fmla="*/ 2297556 h 2598639"/>
              <a:gd name="connsiteX16" fmla="*/ 1070517 w 1070517"/>
              <a:gd name="connsiteY16" fmla="*/ 2598639 h 25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0517" h="2598639">
                <a:moveTo>
                  <a:pt x="0" y="2542883"/>
                </a:moveTo>
                <a:cubicBezTo>
                  <a:pt x="53897" y="2530802"/>
                  <a:pt x="107795" y="2518721"/>
                  <a:pt x="133814" y="2475975"/>
                </a:cubicBezTo>
                <a:cubicBezTo>
                  <a:pt x="159833" y="2433229"/>
                  <a:pt x="141249" y="2288263"/>
                  <a:pt x="156117" y="2286405"/>
                </a:cubicBezTo>
                <a:cubicBezTo>
                  <a:pt x="170985" y="2284547"/>
                  <a:pt x="197005" y="2429512"/>
                  <a:pt x="223024" y="2464824"/>
                </a:cubicBezTo>
                <a:cubicBezTo>
                  <a:pt x="249043" y="2500136"/>
                  <a:pt x="293649" y="2607932"/>
                  <a:pt x="312234" y="2498278"/>
                </a:cubicBezTo>
                <a:cubicBezTo>
                  <a:pt x="330819" y="2388624"/>
                  <a:pt x="314092" y="1812478"/>
                  <a:pt x="334536" y="1806902"/>
                </a:cubicBezTo>
                <a:cubicBezTo>
                  <a:pt x="354980" y="1801326"/>
                  <a:pt x="412595" y="2559609"/>
                  <a:pt x="434897" y="2464824"/>
                </a:cubicBezTo>
                <a:cubicBezTo>
                  <a:pt x="457199" y="2370039"/>
                  <a:pt x="447907" y="1279078"/>
                  <a:pt x="468351" y="1238190"/>
                </a:cubicBezTo>
                <a:cubicBezTo>
                  <a:pt x="488795" y="1197302"/>
                  <a:pt x="546410" y="2425794"/>
                  <a:pt x="557561" y="2219497"/>
                </a:cubicBezTo>
                <a:cubicBezTo>
                  <a:pt x="568712" y="2013200"/>
                  <a:pt x="516673" y="-33049"/>
                  <a:pt x="535258" y="405"/>
                </a:cubicBezTo>
                <a:cubicBezTo>
                  <a:pt x="553843" y="33859"/>
                  <a:pt x="644912" y="2262244"/>
                  <a:pt x="669073" y="2420219"/>
                </a:cubicBezTo>
                <a:cubicBezTo>
                  <a:pt x="693234" y="2578194"/>
                  <a:pt x="661639" y="940824"/>
                  <a:pt x="680224" y="948258"/>
                </a:cubicBezTo>
                <a:cubicBezTo>
                  <a:pt x="698809" y="955692"/>
                  <a:pt x="748990" y="2306848"/>
                  <a:pt x="780585" y="2464824"/>
                </a:cubicBezTo>
                <a:cubicBezTo>
                  <a:pt x="812180" y="2622800"/>
                  <a:pt x="843776" y="1881244"/>
                  <a:pt x="869795" y="1896112"/>
                </a:cubicBezTo>
                <a:cubicBezTo>
                  <a:pt x="895814" y="1910980"/>
                  <a:pt x="921834" y="2487127"/>
                  <a:pt x="936702" y="2554034"/>
                </a:cubicBezTo>
                <a:cubicBezTo>
                  <a:pt x="951570" y="2620941"/>
                  <a:pt x="936703" y="2290122"/>
                  <a:pt x="959005" y="2297556"/>
                </a:cubicBezTo>
                <a:cubicBezTo>
                  <a:pt x="981307" y="2304990"/>
                  <a:pt x="1025912" y="2451814"/>
                  <a:pt x="1070517" y="2598639"/>
                </a:cubicBezTo>
              </a:path>
            </a:pathLst>
          </a:cu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/>
          <p:cNvSpPr txBox="1"/>
          <p:nvPr/>
        </p:nvSpPr>
        <p:spPr>
          <a:xfrm>
            <a:off x="4419600" y="467907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Smags peptīds (2000 </a:t>
            </a:r>
            <a:r>
              <a:rPr lang="lv-LV" sz="2400" dirty="0" err="1" smtClean="0"/>
              <a:t>Da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45366" y="3754862"/>
            <a:ext cx="214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err="1" smtClean="0"/>
              <a:t>Monoizotopiskais</a:t>
            </a:r>
            <a:r>
              <a:rPr lang="lv-LV" dirty="0" smtClean="0"/>
              <a:t> pīķis (2000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420171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1x </a:t>
            </a:r>
            <a:r>
              <a:rPr lang="lv-LV" baseline="30000" dirty="0" smtClean="0"/>
              <a:t>13</a:t>
            </a:r>
            <a:r>
              <a:rPr lang="lv-LV" dirty="0" smtClean="0"/>
              <a:t>C (2001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088449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</a:t>
            </a:r>
            <a:r>
              <a:rPr lang="lv-LV" dirty="0" smtClean="0"/>
              <a:t>x </a:t>
            </a:r>
            <a:r>
              <a:rPr lang="lv-LV" baseline="30000" dirty="0" smtClean="0"/>
              <a:t>13</a:t>
            </a:r>
            <a:r>
              <a:rPr lang="lv-LV" dirty="0" smtClean="0"/>
              <a:t>C (2002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1615220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3</a:t>
            </a:r>
            <a:r>
              <a:rPr lang="lv-LV" dirty="0" smtClean="0"/>
              <a:t>x </a:t>
            </a:r>
            <a:r>
              <a:rPr lang="lv-LV" baseline="30000" dirty="0" smtClean="0"/>
              <a:t>13</a:t>
            </a:r>
            <a:r>
              <a:rPr lang="lv-LV" dirty="0" smtClean="0"/>
              <a:t>C (2003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22" name="TextBox 21"/>
          <p:cNvSpPr txBox="1"/>
          <p:nvPr/>
        </p:nvSpPr>
        <p:spPr>
          <a:xfrm>
            <a:off x="7017834" y="2713774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4</a:t>
            </a:r>
            <a:r>
              <a:rPr lang="lv-LV" dirty="0" smtClean="0"/>
              <a:t>x </a:t>
            </a:r>
            <a:r>
              <a:rPr lang="lv-LV" baseline="30000" dirty="0" smtClean="0"/>
              <a:t>13</a:t>
            </a:r>
            <a:r>
              <a:rPr lang="lv-LV" dirty="0" smtClean="0"/>
              <a:t>C (2004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3522623"/>
            <a:ext cx="1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5</a:t>
            </a:r>
            <a:r>
              <a:rPr lang="lv-LV" dirty="0" smtClean="0"/>
              <a:t>x </a:t>
            </a:r>
            <a:r>
              <a:rPr lang="lv-LV" baseline="30000" dirty="0" smtClean="0"/>
              <a:t>13</a:t>
            </a:r>
            <a:r>
              <a:rPr lang="lv-LV" dirty="0" smtClean="0"/>
              <a:t>C (2005 </a:t>
            </a:r>
            <a:r>
              <a:rPr lang="lv-LV" dirty="0" err="1" smtClean="0"/>
              <a:t>Da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935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kombinācijas ar hromatogrāfiju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GC-MS – gāzes hromatogrāfijas iekārta ar </a:t>
            </a:r>
            <a:r>
              <a:rPr lang="lv-LV" dirty="0" err="1" smtClean="0"/>
              <a:t>masspektrometru</a:t>
            </a:r>
            <a:r>
              <a:rPr lang="lv-LV" dirty="0" smtClean="0"/>
              <a:t> galā</a:t>
            </a:r>
          </a:p>
          <a:p>
            <a:r>
              <a:rPr lang="lv-LV" dirty="0" smtClean="0"/>
              <a:t>LC-MS – šķidruma hromatogrāfijas iekārta ar </a:t>
            </a:r>
            <a:r>
              <a:rPr lang="lv-LV" dirty="0" err="1" smtClean="0"/>
              <a:t>masspektrometru</a:t>
            </a:r>
            <a:r>
              <a:rPr lang="lv-LV" dirty="0" smtClean="0"/>
              <a:t> galā</a:t>
            </a:r>
          </a:p>
          <a:p>
            <a:r>
              <a:rPr lang="lv-LV" dirty="0" smtClean="0"/>
              <a:t>Darbības princips: vispirms ar hromatogrāfijas palīdzību sadala vielu maisījumu un tad atdalītajām komponentēm nosaka precīzu molekulmasu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70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69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Tandēmmasspektrometrija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(MS/MS)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914400"/>
            <a:ext cx="9119937" cy="31242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Divi secīgi </a:t>
            </a:r>
            <a:r>
              <a:rPr lang="lv-LV" sz="2400" dirty="0" err="1" smtClean="0"/>
              <a:t>masspektometri</a:t>
            </a:r>
            <a:r>
              <a:rPr lang="lv-LV" sz="2400" dirty="0" smtClean="0"/>
              <a:t> (MS/MS)</a:t>
            </a:r>
          </a:p>
          <a:p>
            <a:r>
              <a:rPr lang="lv-LV" sz="2400" dirty="0" smtClean="0"/>
              <a:t>Starp </a:t>
            </a:r>
            <a:r>
              <a:rPr lang="lv-LV" sz="2400" dirty="0" err="1" smtClean="0"/>
              <a:t>masspektrometriem</a:t>
            </a:r>
            <a:r>
              <a:rPr lang="lv-LV" sz="2400" dirty="0" smtClean="0"/>
              <a:t> ir ierīce jonu fragmentācijai, parasti - inertās gāzes kamera («sadursmju kamera», </a:t>
            </a:r>
            <a:r>
              <a:rPr lang="lv-LV" sz="2400" dirty="0" err="1" smtClean="0"/>
              <a:t>collision</a:t>
            </a:r>
            <a:r>
              <a:rPr lang="lv-LV" sz="2400" dirty="0" smtClean="0"/>
              <a:t> </a:t>
            </a:r>
            <a:r>
              <a:rPr lang="lv-LV" sz="2400" dirty="0" err="1" smtClean="0"/>
              <a:t>cell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Ideja: pirmkārt, nosakām jona masu, otrkārt, interesējošo jonu fragmentējam un nosakām sastāvdaļu molekulmasas </a:t>
            </a:r>
          </a:p>
          <a:p>
            <a:r>
              <a:rPr lang="lv-LV" sz="2400" dirty="0" smtClean="0"/>
              <a:t>Rezultātā, iegūstam informāciju ne tikai par sākotnējā jona masu, bet arī par tā sastāvu</a:t>
            </a:r>
          </a:p>
          <a:p>
            <a:r>
              <a:rPr lang="lv-LV" sz="2400" dirty="0" smtClean="0"/>
              <a:t>Var izmantot  proteīnu </a:t>
            </a:r>
            <a:r>
              <a:rPr lang="lv-LV" sz="2400" dirty="0" err="1" smtClean="0"/>
              <a:t>sekvenēšanā</a:t>
            </a:r>
            <a:endParaRPr lang="lv-LV" sz="2400" dirty="0"/>
          </a:p>
        </p:txBody>
      </p:sp>
      <p:sp>
        <p:nvSpPr>
          <p:cNvPr id="4" name="Block Arc 3"/>
          <p:cNvSpPr/>
          <p:nvPr/>
        </p:nvSpPr>
        <p:spPr>
          <a:xfrm>
            <a:off x="121253" y="4434255"/>
            <a:ext cx="3886200" cy="2819400"/>
          </a:xfrm>
          <a:prstGeom prst="blockArc">
            <a:avLst>
              <a:gd name="adj1" fmla="val 10800000"/>
              <a:gd name="adj2" fmla="val 16200126"/>
              <a:gd name="adj3" fmla="val 1604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6323" y="4816697"/>
            <a:ext cx="2303646" cy="1160006"/>
          </a:xfrm>
          <a:custGeom>
            <a:avLst/>
            <a:gdLst>
              <a:gd name="connsiteX0" fmla="*/ 3208 w 2303646"/>
              <a:gd name="connsiteY0" fmla="*/ 1160006 h 1160006"/>
              <a:gd name="connsiteX1" fmla="*/ 32084 w 2303646"/>
              <a:gd name="connsiteY1" fmla="*/ 900124 h 1160006"/>
              <a:gd name="connsiteX2" fmla="*/ 234214 w 2303646"/>
              <a:gd name="connsiteY2" fmla="*/ 553615 h 1160006"/>
              <a:gd name="connsiteX3" fmla="*/ 542223 w 2303646"/>
              <a:gd name="connsiteY3" fmla="*/ 255232 h 1160006"/>
              <a:gd name="connsiteX4" fmla="*/ 1052362 w 2303646"/>
              <a:gd name="connsiteY4" fmla="*/ 24225 h 1160006"/>
              <a:gd name="connsiteX5" fmla="*/ 1812757 w 2303646"/>
              <a:gd name="connsiteY5" fmla="*/ 14600 h 1160006"/>
              <a:gd name="connsiteX6" fmla="*/ 2303646 w 2303646"/>
              <a:gd name="connsiteY6" fmla="*/ 91602 h 116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46" h="1160006">
                <a:moveTo>
                  <a:pt x="3208" y="1160006"/>
                </a:moveTo>
                <a:cubicBezTo>
                  <a:pt x="-1605" y="1080597"/>
                  <a:pt x="-6417" y="1001189"/>
                  <a:pt x="32084" y="900124"/>
                </a:cubicBezTo>
                <a:cubicBezTo>
                  <a:pt x="70585" y="799059"/>
                  <a:pt x="149191" y="661097"/>
                  <a:pt x="234214" y="553615"/>
                </a:cubicBezTo>
                <a:cubicBezTo>
                  <a:pt x="319237" y="446133"/>
                  <a:pt x="405865" y="343464"/>
                  <a:pt x="542223" y="255232"/>
                </a:cubicBezTo>
                <a:cubicBezTo>
                  <a:pt x="678581" y="167000"/>
                  <a:pt x="840606" y="64330"/>
                  <a:pt x="1052362" y="24225"/>
                </a:cubicBezTo>
                <a:cubicBezTo>
                  <a:pt x="1264118" y="-15880"/>
                  <a:pt x="1604210" y="3370"/>
                  <a:pt x="1812757" y="14600"/>
                </a:cubicBezTo>
                <a:cubicBezTo>
                  <a:pt x="2021304" y="25829"/>
                  <a:pt x="2162475" y="58715"/>
                  <a:pt x="2303646" y="91602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Freeform 8"/>
          <p:cNvSpPr/>
          <p:nvPr/>
        </p:nvSpPr>
        <p:spPr>
          <a:xfrm>
            <a:off x="366928" y="4436661"/>
            <a:ext cx="2390043" cy="1511167"/>
          </a:xfrm>
          <a:custGeom>
            <a:avLst/>
            <a:gdLst>
              <a:gd name="connsiteX0" fmla="*/ 22228 w 2390043"/>
              <a:gd name="connsiteY0" fmla="*/ 1511167 h 1511167"/>
              <a:gd name="connsiteX1" fmla="*/ 22228 w 2390043"/>
              <a:gd name="connsiteY1" fmla="*/ 1164657 h 1511167"/>
              <a:gd name="connsiteX2" fmla="*/ 253234 w 2390043"/>
              <a:gd name="connsiteY2" fmla="*/ 731520 h 1511167"/>
              <a:gd name="connsiteX3" fmla="*/ 541992 w 2390043"/>
              <a:gd name="connsiteY3" fmla="*/ 471638 h 1511167"/>
              <a:gd name="connsiteX4" fmla="*/ 1032881 w 2390043"/>
              <a:gd name="connsiteY4" fmla="*/ 221381 h 1511167"/>
              <a:gd name="connsiteX5" fmla="*/ 1745150 w 2390043"/>
              <a:gd name="connsiteY5" fmla="*/ 86628 h 1511167"/>
              <a:gd name="connsiteX6" fmla="*/ 2390043 w 2390043"/>
              <a:gd name="connsiteY6" fmla="*/ 0 h 151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043" h="1511167">
                <a:moveTo>
                  <a:pt x="22228" y="1511167"/>
                </a:moveTo>
                <a:cubicBezTo>
                  <a:pt x="2977" y="1402882"/>
                  <a:pt x="-16273" y="1294598"/>
                  <a:pt x="22228" y="1164657"/>
                </a:cubicBezTo>
                <a:cubicBezTo>
                  <a:pt x="60729" y="1034716"/>
                  <a:pt x="166607" y="847023"/>
                  <a:pt x="253234" y="731520"/>
                </a:cubicBezTo>
                <a:cubicBezTo>
                  <a:pt x="339861" y="616017"/>
                  <a:pt x="412051" y="556661"/>
                  <a:pt x="541992" y="471638"/>
                </a:cubicBezTo>
                <a:cubicBezTo>
                  <a:pt x="671933" y="386615"/>
                  <a:pt x="832355" y="285549"/>
                  <a:pt x="1032881" y="221381"/>
                </a:cubicBezTo>
                <a:cubicBezTo>
                  <a:pt x="1233407" y="157213"/>
                  <a:pt x="1518956" y="123525"/>
                  <a:pt x="1745150" y="86628"/>
                </a:cubicBezTo>
                <a:cubicBezTo>
                  <a:pt x="1971344" y="49731"/>
                  <a:pt x="2180693" y="24865"/>
                  <a:pt x="2390043" y="0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Freeform 9"/>
          <p:cNvSpPr/>
          <p:nvPr/>
        </p:nvSpPr>
        <p:spPr>
          <a:xfrm>
            <a:off x="408407" y="4676523"/>
            <a:ext cx="2550694" cy="1280930"/>
          </a:xfrm>
          <a:custGeom>
            <a:avLst/>
            <a:gdLst>
              <a:gd name="connsiteX0" fmla="*/ 0 w 2550694"/>
              <a:gd name="connsiteY0" fmla="*/ 1280930 h 1280930"/>
              <a:gd name="connsiteX1" fmla="*/ 28875 w 2550694"/>
              <a:gd name="connsiteY1" fmla="*/ 934420 h 1280930"/>
              <a:gd name="connsiteX2" fmla="*/ 125128 w 2550694"/>
              <a:gd name="connsiteY2" fmla="*/ 703414 h 1280930"/>
              <a:gd name="connsiteX3" fmla="*/ 279132 w 2550694"/>
              <a:gd name="connsiteY3" fmla="*/ 501284 h 1280930"/>
              <a:gd name="connsiteX4" fmla="*/ 606391 w 2550694"/>
              <a:gd name="connsiteY4" fmla="*/ 251027 h 1280930"/>
              <a:gd name="connsiteX5" fmla="*/ 962526 w 2550694"/>
              <a:gd name="connsiteY5" fmla="*/ 87397 h 1280930"/>
              <a:gd name="connsiteX6" fmla="*/ 1434164 w 2550694"/>
              <a:gd name="connsiteY6" fmla="*/ 10395 h 1280930"/>
              <a:gd name="connsiteX7" fmla="*/ 2550694 w 2550694"/>
              <a:gd name="connsiteY7" fmla="*/ 770 h 1280930"/>
              <a:gd name="connsiteX8" fmla="*/ 2550694 w 2550694"/>
              <a:gd name="connsiteY8" fmla="*/ 770 h 12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94" h="1280930">
                <a:moveTo>
                  <a:pt x="0" y="1280930"/>
                </a:moveTo>
                <a:cubicBezTo>
                  <a:pt x="4010" y="1155801"/>
                  <a:pt x="8020" y="1030673"/>
                  <a:pt x="28875" y="934420"/>
                </a:cubicBezTo>
                <a:cubicBezTo>
                  <a:pt x="49730" y="838167"/>
                  <a:pt x="83419" y="775603"/>
                  <a:pt x="125128" y="703414"/>
                </a:cubicBezTo>
                <a:cubicBezTo>
                  <a:pt x="166837" y="631225"/>
                  <a:pt x="198921" y="576682"/>
                  <a:pt x="279132" y="501284"/>
                </a:cubicBezTo>
                <a:cubicBezTo>
                  <a:pt x="359343" y="425886"/>
                  <a:pt x="492492" y="320008"/>
                  <a:pt x="606391" y="251027"/>
                </a:cubicBezTo>
                <a:cubicBezTo>
                  <a:pt x="720290" y="182046"/>
                  <a:pt x="824564" y="127502"/>
                  <a:pt x="962526" y="87397"/>
                </a:cubicBezTo>
                <a:cubicBezTo>
                  <a:pt x="1100488" y="47292"/>
                  <a:pt x="1169469" y="24833"/>
                  <a:pt x="1434164" y="10395"/>
                </a:cubicBezTo>
                <a:cubicBezTo>
                  <a:pt x="1698859" y="-4043"/>
                  <a:pt x="2550694" y="770"/>
                  <a:pt x="2550694" y="770"/>
                </a:cubicBezTo>
                <a:lnTo>
                  <a:pt x="2550694" y="77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/>
        </p:nvSpPr>
        <p:spPr>
          <a:xfrm>
            <a:off x="434589" y="5990790"/>
            <a:ext cx="364844" cy="391182"/>
          </a:xfrm>
          <a:prstGeom prst="ellipse">
            <a:avLst/>
          </a:prstGeom>
          <a:solidFill>
            <a:srgbClr val="990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2741998" y="4036616"/>
            <a:ext cx="404662" cy="416889"/>
          </a:xfrm>
          <a:prstGeom prst="ellipse">
            <a:avLst/>
          </a:prstGeom>
          <a:solidFill>
            <a:srgbClr val="990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/>
          <p:cNvSpPr/>
          <p:nvPr/>
        </p:nvSpPr>
        <p:spPr>
          <a:xfrm>
            <a:off x="3037133" y="4572044"/>
            <a:ext cx="319354" cy="3160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/>
        </p:nvSpPr>
        <p:spPr>
          <a:xfrm>
            <a:off x="2647617" y="4967655"/>
            <a:ext cx="109354" cy="1111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3542633" y="4423838"/>
            <a:ext cx="1143000" cy="5895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/>
        </p:nvSpPr>
        <p:spPr>
          <a:xfrm>
            <a:off x="366927" y="5976702"/>
            <a:ext cx="250084" cy="2528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299053" y="5999529"/>
            <a:ext cx="109354" cy="1111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/>
          <p:cNvSpPr/>
          <p:nvPr/>
        </p:nvSpPr>
        <p:spPr>
          <a:xfrm>
            <a:off x="3688099" y="4558654"/>
            <a:ext cx="319354" cy="3160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Oval 18"/>
          <p:cNvSpPr/>
          <p:nvPr/>
        </p:nvSpPr>
        <p:spPr>
          <a:xfrm>
            <a:off x="4204220" y="4467932"/>
            <a:ext cx="133166" cy="1294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Oval 19"/>
          <p:cNvSpPr/>
          <p:nvPr/>
        </p:nvSpPr>
        <p:spPr>
          <a:xfrm>
            <a:off x="4380432" y="4620332"/>
            <a:ext cx="109354" cy="1111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al 20"/>
          <p:cNvSpPr/>
          <p:nvPr/>
        </p:nvSpPr>
        <p:spPr>
          <a:xfrm>
            <a:off x="4277244" y="4830333"/>
            <a:ext cx="83954" cy="8345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Freeform 21"/>
          <p:cNvSpPr/>
          <p:nvPr/>
        </p:nvSpPr>
        <p:spPr>
          <a:xfrm>
            <a:off x="3737495" y="4589485"/>
            <a:ext cx="177800" cy="282575"/>
          </a:xfrm>
          <a:custGeom>
            <a:avLst/>
            <a:gdLst>
              <a:gd name="connsiteX0" fmla="*/ 0 w 166688"/>
              <a:gd name="connsiteY0" fmla="*/ 0 h 257175"/>
              <a:gd name="connsiteX1" fmla="*/ 1588 w 166688"/>
              <a:gd name="connsiteY1" fmla="*/ 9525 h 257175"/>
              <a:gd name="connsiteX2" fmla="*/ 25400 w 166688"/>
              <a:gd name="connsiteY2" fmla="*/ 15875 h 257175"/>
              <a:gd name="connsiteX3" fmla="*/ 36513 w 166688"/>
              <a:gd name="connsiteY3" fmla="*/ 17463 h 257175"/>
              <a:gd name="connsiteX4" fmla="*/ 38100 w 166688"/>
              <a:gd name="connsiteY4" fmla="*/ 22225 h 257175"/>
              <a:gd name="connsiteX5" fmla="*/ 42863 w 166688"/>
              <a:gd name="connsiteY5" fmla="*/ 26988 h 257175"/>
              <a:gd name="connsiteX6" fmla="*/ 44450 w 166688"/>
              <a:gd name="connsiteY6" fmla="*/ 34925 h 257175"/>
              <a:gd name="connsiteX7" fmla="*/ 46038 w 166688"/>
              <a:gd name="connsiteY7" fmla="*/ 41275 h 257175"/>
              <a:gd name="connsiteX8" fmla="*/ 49213 w 166688"/>
              <a:gd name="connsiteY8" fmla="*/ 46038 h 257175"/>
              <a:gd name="connsiteX9" fmla="*/ 49213 w 166688"/>
              <a:gd name="connsiteY9" fmla="*/ 60325 h 257175"/>
              <a:gd name="connsiteX10" fmla="*/ 47625 w 166688"/>
              <a:gd name="connsiteY10" fmla="*/ 65088 h 257175"/>
              <a:gd name="connsiteX11" fmla="*/ 38100 w 166688"/>
              <a:gd name="connsiteY11" fmla="*/ 71438 h 257175"/>
              <a:gd name="connsiteX12" fmla="*/ 33338 w 166688"/>
              <a:gd name="connsiteY12" fmla="*/ 76200 h 257175"/>
              <a:gd name="connsiteX13" fmla="*/ 30163 w 166688"/>
              <a:gd name="connsiteY13" fmla="*/ 80963 h 257175"/>
              <a:gd name="connsiteX14" fmla="*/ 25400 w 166688"/>
              <a:gd name="connsiteY14" fmla="*/ 82550 h 257175"/>
              <a:gd name="connsiteX15" fmla="*/ 9525 w 166688"/>
              <a:gd name="connsiteY15" fmla="*/ 100013 h 257175"/>
              <a:gd name="connsiteX16" fmla="*/ 3175 w 166688"/>
              <a:gd name="connsiteY16" fmla="*/ 109538 h 257175"/>
              <a:gd name="connsiteX17" fmla="*/ 6350 w 166688"/>
              <a:gd name="connsiteY17" fmla="*/ 128588 h 257175"/>
              <a:gd name="connsiteX18" fmla="*/ 7938 w 166688"/>
              <a:gd name="connsiteY18" fmla="*/ 133350 h 257175"/>
              <a:gd name="connsiteX19" fmla="*/ 12700 w 166688"/>
              <a:gd name="connsiteY19" fmla="*/ 139700 h 257175"/>
              <a:gd name="connsiteX20" fmla="*/ 15875 w 166688"/>
              <a:gd name="connsiteY20" fmla="*/ 144463 h 257175"/>
              <a:gd name="connsiteX21" fmla="*/ 34925 w 166688"/>
              <a:gd name="connsiteY21" fmla="*/ 153988 h 257175"/>
              <a:gd name="connsiteX22" fmla="*/ 39688 w 166688"/>
              <a:gd name="connsiteY22" fmla="*/ 155575 h 257175"/>
              <a:gd name="connsiteX23" fmla="*/ 44450 w 166688"/>
              <a:gd name="connsiteY23" fmla="*/ 158750 h 257175"/>
              <a:gd name="connsiteX24" fmla="*/ 57150 w 166688"/>
              <a:gd name="connsiteY24" fmla="*/ 161925 h 257175"/>
              <a:gd name="connsiteX25" fmla="*/ 61913 w 166688"/>
              <a:gd name="connsiteY25" fmla="*/ 166688 h 257175"/>
              <a:gd name="connsiteX26" fmla="*/ 76200 w 166688"/>
              <a:gd name="connsiteY26" fmla="*/ 168275 h 257175"/>
              <a:gd name="connsiteX27" fmla="*/ 103188 w 166688"/>
              <a:gd name="connsiteY27" fmla="*/ 169863 h 257175"/>
              <a:gd name="connsiteX28" fmla="*/ 112713 w 166688"/>
              <a:gd name="connsiteY28" fmla="*/ 171450 h 257175"/>
              <a:gd name="connsiteX29" fmla="*/ 117475 w 166688"/>
              <a:gd name="connsiteY29" fmla="*/ 174625 h 257175"/>
              <a:gd name="connsiteX30" fmla="*/ 123825 w 166688"/>
              <a:gd name="connsiteY30" fmla="*/ 176213 h 257175"/>
              <a:gd name="connsiteX31" fmla="*/ 128588 w 166688"/>
              <a:gd name="connsiteY31" fmla="*/ 180975 h 257175"/>
              <a:gd name="connsiteX32" fmla="*/ 138113 w 166688"/>
              <a:gd name="connsiteY32" fmla="*/ 187325 h 257175"/>
              <a:gd name="connsiteX33" fmla="*/ 146050 w 166688"/>
              <a:gd name="connsiteY33" fmla="*/ 198438 h 257175"/>
              <a:gd name="connsiteX34" fmla="*/ 147638 w 166688"/>
              <a:gd name="connsiteY34" fmla="*/ 203200 h 257175"/>
              <a:gd name="connsiteX35" fmla="*/ 152400 w 166688"/>
              <a:gd name="connsiteY35" fmla="*/ 206375 h 257175"/>
              <a:gd name="connsiteX36" fmla="*/ 153988 w 166688"/>
              <a:gd name="connsiteY36" fmla="*/ 215900 h 257175"/>
              <a:gd name="connsiteX37" fmla="*/ 157163 w 166688"/>
              <a:gd name="connsiteY37" fmla="*/ 228600 h 257175"/>
              <a:gd name="connsiteX38" fmla="*/ 161925 w 166688"/>
              <a:gd name="connsiteY38" fmla="*/ 244475 h 257175"/>
              <a:gd name="connsiteX39" fmla="*/ 163513 w 166688"/>
              <a:gd name="connsiteY39" fmla="*/ 252413 h 257175"/>
              <a:gd name="connsiteX40" fmla="*/ 166688 w 166688"/>
              <a:gd name="connsiteY40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688" h="257175">
                <a:moveTo>
                  <a:pt x="0" y="0"/>
                </a:moveTo>
                <a:cubicBezTo>
                  <a:pt x="529" y="3175"/>
                  <a:pt x="25" y="6711"/>
                  <a:pt x="1588" y="9525"/>
                </a:cubicBezTo>
                <a:cubicBezTo>
                  <a:pt x="5868" y="17230"/>
                  <a:pt x="20202" y="15297"/>
                  <a:pt x="25400" y="15875"/>
                </a:cubicBezTo>
                <a:cubicBezTo>
                  <a:pt x="29119" y="16288"/>
                  <a:pt x="32809" y="16934"/>
                  <a:pt x="36513" y="17463"/>
                </a:cubicBezTo>
                <a:cubicBezTo>
                  <a:pt x="37042" y="19050"/>
                  <a:pt x="37172" y="20833"/>
                  <a:pt x="38100" y="22225"/>
                </a:cubicBezTo>
                <a:cubicBezTo>
                  <a:pt x="39345" y="24093"/>
                  <a:pt x="41859" y="24980"/>
                  <a:pt x="42863" y="26988"/>
                </a:cubicBezTo>
                <a:cubicBezTo>
                  <a:pt x="44070" y="29401"/>
                  <a:pt x="43865" y="32291"/>
                  <a:pt x="44450" y="34925"/>
                </a:cubicBezTo>
                <a:cubicBezTo>
                  <a:pt x="44923" y="37055"/>
                  <a:pt x="45178" y="39270"/>
                  <a:pt x="46038" y="41275"/>
                </a:cubicBezTo>
                <a:cubicBezTo>
                  <a:pt x="46790" y="43029"/>
                  <a:pt x="48155" y="44450"/>
                  <a:pt x="49213" y="46038"/>
                </a:cubicBezTo>
                <a:cubicBezTo>
                  <a:pt x="51624" y="53272"/>
                  <a:pt x="51448" y="50268"/>
                  <a:pt x="49213" y="60325"/>
                </a:cubicBezTo>
                <a:cubicBezTo>
                  <a:pt x="48850" y="61959"/>
                  <a:pt x="48808" y="63905"/>
                  <a:pt x="47625" y="65088"/>
                </a:cubicBezTo>
                <a:cubicBezTo>
                  <a:pt x="44927" y="67786"/>
                  <a:pt x="40798" y="68740"/>
                  <a:pt x="38100" y="71438"/>
                </a:cubicBezTo>
                <a:cubicBezTo>
                  <a:pt x="36513" y="73025"/>
                  <a:pt x="34775" y="74475"/>
                  <a:pt x="33338" y="76200"/>
                </a:cubicBezTo>
                <a:cubicBezTo>
                  <a:pt x="32117" y="77666"/>
                  <a:pt x="31653" y="79771"/>
                  <a:pt x="30163" y="80963"/>
                </a:cubicBezTo>
                <a:cubicBezTo>
                  <a:pt x="28856" y="82008"/>
                  <a:pt x="26988" y="82021"/>
                  <a:pt x="25400" y="82550"/>
                </a:cubicBezTo>
                <a:cubicBezTo>
                  <a:pt x="15900" y="92051"/>
                  <a:pt x="15672" y="91232"/>
                  <a:pt x="9525" y="100013"/>
                </a:cubicBezTo>
                <a:cubicBezTo>
                  <a:pt x="7337" y="103139"/>
                  <a:pt x="3175" y="109538"/>
                  <a:pt x="3175" y="109538"/>
                </a:cubicBezTo>
                <a:cubicBezTo>
                  <a:pt x="4233" y="115888"/>
                  <a:pt x="5087" y="122275"/>
                  <a:pt x="6350" y="128588"/>
                </a:cubicBezTo>
                <a:cubicBezTo>
                  <a:pt x="6678" y="130229"/>
                  <a:pt x="7108" y="131897"/>
                  <a:pt x="7938" y="133350"/>
                </a:cubicBezTo>
                <a:cubicBezTo>
                  <a:pt x="9251" y="135647"/>
                  <a:pt x="11162" y="137547"/>
                  <a:pt x="12700" y="139700"/>
                </a:cubicBezTo>
                <a:cubicBezTo>
                  <a:pt x="13809" y="141253"/>
                  <a:pt x="14439" y="143206"/>
                  <a:pt x="15875" y="144463"/>
                </a:cubicBezTo>
                <a:cubicBezTo>
                  <a:pt x="23449" y="151090"/>
                  <a:pt x="25934" y="150991"/>
                  <a:pt x="34925" y="153988"/>
                </a:cubicBezTo>
                <a:lnTo>
                  <a:pt x="39688" y="155575"/>
                </a:lnTo>
                <a:cubicBezTo>
                  <a:pt x="41275" y="156633"/>
                  <a:pt x="42657" y="158098"/>
                  <a:pt x="44450" y="158750"/>
                </a:cubicBezTo>
                <a:cubicBezTo>
                  <a:pt x="48551" y="160241"/>
                  <a:pt x="57150" y="161925"/>
                  <a:pt x="57150" y="161925"/>
                </a:cubicBezTo>
                <a:cubicBezTo>
                  <a:pt x="58738" y="163513"/>
                  <a:pt x="59783" y="165978"/>
                  <a:pt x="61913" y="166688"/>
                </a:cubicBezTo>
                <a:cubicBezTo>
                  <a:pt x="66459" y="168203"/>
                  <a:pt x="71422" y="167907"/>
                  <a:pt x="76200" y="168275"/>
                </a:cubicBezTo>
                <a:cubicBezTo>
                  <a:pt x="85185" y="168966"/>
                  <a:pt x="94192" y="169334"/>
                  <a:pt x="103188" y="169863"/>
                </a:cubicBezTo>
                <a:cubicBezTo>
                  <a:pt x="106363" y="170392"/>
                  <a:pt x="109659" y="170432"/>
                  <a:pt x="112713" y="171450"/>
                </a:cubicBezTo>
                <a:cubicBezTo>
                  <a:pt x="114523" y="172053"/>
                  <a:pt x="115721" y="173873"/>
                  <a:pt x="117475" y="174625"/>
                </a:cubicBezTo>
                <a:cubicBezTo>
                  <a:pt x="119480" y="175485"/>
                  <a:pt x="121708" y="175684"/>
                  <a:pt x="123825" y="176213"/>
                </a:cubicBezTo>
                <a:cubicBezTo>
                  <a:pt x="125413" y="177800"/>
                  <a:pt x="126816" y="179597"/>
                  <a:pt x="128588" y="180975"/>
                </a:cubicBezTo>
                <a:cubicBezTo>
                  <a:pt x="131600" y="183318"/>
                  <a:pt x="138113" y="187325"/>
                  <a:pt x="138113" y="187325"/>
                </a:cubicBezTo>
                <a:cubicBezTo>
                  <a:pt x="139193" y="188765"/>
                  <a:pt x="144889" y="196116"/>
                  <a:pt x="146050" y="198438"/>
                </a:cubicBezTo>
                <a:cubicBezTo>
                  <a:pt x="146798" y="199935"/>
                  <a:pt x="146593" y="201893"/>
                  <a:pt x="147638" y="203200"/>
                </a:cubicBezTo>
                <a:cubicBezTo>
                  <a:pt x="148830" y="204690"/>
                  <a:pt x="150813" y="205317"/>
                  <a:pt x="152400" y="206375"/>
                </a:cubicBezTo>
                <a:cubicBezTo>
                  <a:pt x="152929" y="209550"/>
                  <a:pt x="153313" y="212753"/>
                  <a:pt x="153988" y="215900"/>
                </a:cubicBezTo>
                <a:cubicBezTo>
                  <a:pt x="154902" y="220167"/>
                  <a:pt x="156546" y="224280"/>
                  <a:pt x="157163" y="228600"/>
                </a:cubicBezTo>
                <a:cubicBezTo>
                  <a:pt x="159020" y="241602"/>
                  <a:pt x="156674" y="236600"/>
                  <a:pt x="161925" y="244475"/>
                </a:cubicBezTo>
                <a:cubicBezTo>
                  <a:pt x="162454" y="247121"/>
                  <a:pt x="162565" y="249886"/>
                  <a:pt x="163513" y="252413"/>
                </a:cubicBezTo>
                <a:cubicBezTo>
                  <a:pt x="164183" y="254199"/>
                  <a:pt x="166688" y="257175"/>
                  <a:pt x="166688" y="25717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Freeform 22"/>
          <p:cNvSpPr/>
          <p:nvPr/>
        </p:nvSpPr>
        <p:spPr>
          <a:xfrm>
            <a:off x="3818457" y="4572022"/>
            <a:ext cx="109538" cy="209550"/>
          </a:xfrm>
          <a:custGeom>
            <a:avLst/>
            <a:gdLst>
              <a:gd name="connsiteX0" fmla="*/ 96838 w 96838"/>
              <a:gd name="connsiteY0" fmla="*/ 0 h 203200"/>
              <a:gd name="connsiteX1" fmla="*/ 95250 w 96838"/>
              <a:gd name="connsiteY1" fmla="*/ 26988 h 203200"/>
              <a:gd name="connsiteX2" fmla="*/ 93663 w 96838"/>
              <a:gd name="connsiteY2" fmla="*/ 34925 h 203200"/>
              <a:gd name="connsiteX3" fmla="*/ 88900 w 96838"/>
              <a:gd name="connsiteY3" fmla="*/ 39688 h 203200"/>
              <a:gd name="connsiteX4" fmla="*/ 85725 w 96838"/>
              <a:gd name="connsiteY4" fmla="*/ 44450 h 203200"/>
              <a:gd name="connsiteX5" fmla="*/ 71438 w 96838"/>
              <a:gd name="connsiteY5" fmla="*/ 52388 h 203200"/>
              <a:gd name="connsiteX6" fmla="*/ 61913 w 96838"/>
              <a:gd name="connsiteY6" fmla="*/ 58738 h 203200"/>
              <a:gd name="connsiteX7" fmla="*/ 52388 w 96838"/>
              <a:gd name="connsiteY7" fmla="*/ 66675 h 203200"/>
              <a:gd name="connsiteX8" fmla="*/ 49213 w 96838"/>
              <a:gd name="connsiteY8" fmla="*/ 71438 h 203200"/>
              <a:gd name="connsiteX9" fmla="*/ 44450 w 96838"/>
              <a:gd name="connsiteY9" fmla="*/ 74613 h 203200"/>
              <a:gd name="connsiteX10" fmla="*/ 38100 w 96838"/>
              <a:gd name="connsiteY10" fmla="*/ 84138 h 203200"/>
              <a:gd name="connsiteX11" fmla="*/ 33338 w 96838"/>
              <a:gd name="connsiteY11" fmla="*/ 88900 h 203200"/>
              <a:gd name="connsiteX12" fmla="*/ 28575 w 96838"/>
              <a:gd name="connsiteY12" fmla="*/ 98425 h 203200"/>
              <a:gd name="connsiteX13" fmla="*/ 25400 w 96838"/>
              <a:gd name="connsiteY13" fmla="*/ 103188 h 203200"/>
              <a:gd name="connsiteX14" fmla="*/ 22225 w 96838"/>
              <a:gd name="connsiteY14" fmla="*/ 112713 h 203200"/>
              <a:gd name="connsiteX15" fmla="*/ 15875 w 96838"/>
              <a:gd name="connsiteY15" fmla="*/ 123825 h 203200"/>
              <a:gd name="connsiteX16" fmla="*/ 12700 w 96838"/>
              <a:gd name="connsiteY16" fmla="*/ 165100 h 203200"/>
              <a:gd name="connsiteX17" fmla="*/ 9525 w 96838"/>
              <a:gd name="connsiteY17" fmla="*/ 169863 h 203200"/>
              <a:gd name="connsiteX18" fmla="*/ 7938 w 96838"/>
              <a:gd name="connsiteY18" fmla="*/ 179388 h 203200"/>
              <a:gd name="connsiteX19" fmla="*/ 3175 w 96838"/>
              <a:gd name="connsiteY19" fmla="*/ 182563 h 203200"/>
              <a:gd name="connsiteX20" fmla="*/ 1588 w 96838"/>
              <a:gd name="connsiteY20" fmla="*/ 187325 h 203200"/>
              <a:gd name="connsiteX21" fmla="*/ 0 w 96838"/>
              <a:gd name="connsiteY21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838" h="203200">
                <a:moveTo>
                  <a:pt x="96838" y="0"/>
                </a:moveTo>
                <a:cubicBezTo>
                  <a:pt x="96309" y="8996"/>
                  <a:pt x="96066" y="18013"/>
                  <a:pt x="95250" y="26988"/>
                </a:cubicBezTo>
                <a:cubicBezTo>
                  <a:pt x="95006" y="29675"/>
                  <a:pt x="94870" y="32512"/>
                  <a:pt x="93663" y="34925"/>
                </a:cubicBezTo>
                <a:cubicBezTo>
                  <a:pt x="92659" y="36933"/>
                  <a:pt x="90337" y="37963"/>
                  <a:pt x="88900" y="39688"/>
                </a:cubicBezTo>
                <a:cubicBezTo>
                  <a:pt x="87679" y="41154"/>
                  <a:pt x="87161" y="43194"/>
                  <a:pt x="85725" y="44450"/>
                </a:cubicBezTo>
                <a:cubicBezTo>
                  <a:pt x="68632" y="59405"/>
                  <a:pt x="82528" y="46226"/>
                  <a:pt x="71438" y="52388"/>
                </a:cubicBezTo>
                <a:cubicBezTo>
                  <a:pt x="68102" y="54241"/>
                  <a:pt x="64612" y="56040"/>
                  <a:pt x="61913" y="58738"/>
                </a:cubicBezTo>
                <a:cubicBezTo>
                  <a:pt x="55801" y="64849"/>
                  <a:pt x="59018" y="62255"/>
                  <a:pt x="52388" y="66675"/>
                </a:cubicBezTo>
                <a:cubicBezTo>
                  <a:pt x="51330" y="68263"/>
                  <a:pt x="50562" y="70089"/>
                  <a:pt x="49213" y="71438"/>
                </a:cubicBezTo>
                <a:cubicBezTo>
                  <a:pt x="47864" y="72787"/>
                  <a:pt x="45707" y="73177"/>
                  <a:pt x="44450" y="74613"/>
                </a:cubicBezTo>
                <a:cubicBezTo>
                  <a:pt x="41937" y="77485"/>
                  <a:pt x="40798" y="81440"/>
                  <a:pt x="38100" y="84138"/>
                </a:cubicBezTo>
                <a:cubicBezTo>
                  <a:pt x="36513" y="85725"/>
                  <a:pt x="34775" y="87175"/>
                  <a:pt x="33338" y="88900"/>
                </a:cubicBezTo>
                <a:cubicBezTo>
                  <a:pt x="27653" y="95723"/>
                  <a:pt x="32154" y="91268"/>
                  <a:pt x="28575" y="98425"/>
                </a:cubicBezTo>
                <a:cubicBezTo>
                  <a:pt x="27722" y="100132"/>
                  <a:pt x="26458" y="101600"/>
                  <a:pt x="25400" y="103188"/>
                </a:cubicBezTo>
                <a:cubicBezTo>
                  <a:pt x="24342" y="106363"/>
                  <a:pt x="24082" y="109928"/>
                  <a:pt x="22225" y="112713"/>
                </a:cubicBezTo>
                <a:cubicBezTo>
                  <a:pt x="17737" y="119444"/>
                  <a:pt x="19903" y="115769"/>
                  <a:pt x="15875" y="123825"/>
                </a:cubicBezTo>
                <a:cubicBezTo>
                  <a:pt x="10466" y="145467"/>
                  <a:pt x="19708" y="106705"/>
                  <a:pt x="12700" y="165100"/>
                </a:cubicBezTo>
                <a:cubicBezTo>
                  <a:pt x="12473" y="166994"/>
                  <a:pt x="10583" y="168275"/>
                  <a:pt x="9525" y="169863"/>
                </a:cubicBezTo>
                <a:cubicBezTo>
                  <a:pt x="8996" y="173038"/>
                  <a:pt x="9377" y="176509"/>
                  <a:pt x="7938" y="179388"/>
                </a:cubicBezTo>
                <a:cubicBezTo>
                  <a:pt x="7085" y="181095"/>
                  <a:pt x="4367" y="181073"/>
                  <a:pt x="3175" y="182563"/>
                </a:cubicBezTo>
                <a:cubicBezTo>
                  <a:pt x="2130" y="183869"/>
                  <a:pt x="2117" y="185738"/>
                  <a:pt x="1588" y="187325"/>
                </a:cubicBezTo>
                <a:cubicBezTo>
                  <a:pt x="-58" y="202139"/>
                  <a:pt x="0" y="196821"/>
                  <a:pt x="0" y="20320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9832" y="4730075"/>
            <a:ext cx="277813" cy="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99432" y="4572044"/>
            <a:ext cx="204788" cy="114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99432" y="4716685"/>
            <a:ext cx="381000" cy="1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07453" y="4781572"/>
            <a:ext cx="269791" cy="90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13832" y="4305322"/>
            <a:ext cx="3505200" cy="8869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380432" y="4532677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5"/>
          </p:cNvCxnSpPr>
          <p:nvPr/>
        </p:nvCxnSpPr>
        <p:spPr>
          <a:xfrm>
            <a:off x="4473771" y="4715183"/>
            <a:ext cx="1735461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0432" y="4888106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463534" y="4467932"/>
            <a:ext cx="133166" cy="1294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Oval 41"/>
          <p:cNvSpPr/>
          <p:nvPr/>
        </p:nvSpPr>
        <p:spPr>
          <a:xfrm>
            <a:off x="6213510" y="4637658"/>
            <a:ext cx="109354" cy="1111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Oval 43"/>
          <p:cNvSpPr/>
          <p:nvPr/>
        </p:nvSpPr>
        <p:spPr>
          <a:xfrm>
            <a:off x="7123632" y="4846379"/>
            <a:ext cx="83954" cy="8345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TextBox 44"/>
          <p:cNvSpPr txBox="1"/>
          <p:nvPr/>
        </p:nvSpPr>
        <p:spPr>
          <a:xfrm>
            <a:off x="951432" y="5316988"/>
            <a:ext cx="172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Sektora MS</a:t>
            </a:r>
            <a:endParaRPr lang="lv-LV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457575" y="5073534"/>
            <a:ext cx="149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Sadursmju kamera</a:t>
            </a:r>
            <a:endParaRPr lang="lv-LV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5646566" y="5316988"/>
            <a:ext cx="262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TOF MS</a:t>
            </a:r>
            <a:endParaRPr lang="lv-LV" dirty="0"/>
          </a:p>
        </p:txBody>
      </p:sp>
      <p:sp>
        <p:nvSpPr>
          <p:cNvPr id="48" name="TextBox 47"/>
          <p:cNvSpPr txBox="1"/>
          <p:nvPr/>
        </p:nvSpPr>
        <p:spPr>
          <a:xfrm>
            <a:off x="1683754" y="5976702"/>
            <a:ext cx="685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Piemērs: Sektora instruments tandēmā ar TOF instrumentu (var būt arī citādas konfigurācijas)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8091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MS/MS izmantošana peptīda sekvences noteikšanai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Sadursmju kamerā notiek peptīda fragmentēšanās, </a:t>
            </a:r>
            <a:r>
              <a:rPr lang="lv-LV" sz="2400" i="1" dirty="0" smtClean="0"/>
              <a:t>galvenokārt</a:t>
            </a:r>
            <a:r>
              <a:rPr lang="lv-LV" sz="2400" dirty="0" smtClean="0"/>
              <a:t> pa peptīdu saitēm</a:t>
            </a:r>
          </a:p>
          <a:p>
            <a:r>
              <a:rPr lang="lv-LV" sz="2400" dirty="0" smtClean="0"/>
              <a:t>No fragmentu molekulmasām var noteikt pilnīgu (īsiem peptīdiem) vai daļēju (gariem peptīdiem) aminoskābju sekvenci</a:t>
            </a:r>
          </a:p>
          <a:p>
            <a:r>
              <a:rPr lang="lv-LV" sz="2400" dirty="0" smtClean="0"/>
              <a:t>Rezultātu analīze ir sarežģīta un var aizņemt daudz laika</a:t>
            </a:r>
            <a:endParaRPr lang="lv-LV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7400" y="1600200"/>
            <a:ext cx="2881313" cy="4392613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27713" y="1704975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Glu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Leu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-Ile-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Arg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Trp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372225" y="2335213"/>
            <a:ext cx="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13943" y="2747963"/>
            <a:ext cx="2335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Sadursmju kamera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22963" y="3649663"/>
            <a:ext cx="2398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Ser-Glu-Leu-Ile-Arg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81700" y="4729163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Ser-Glu-Leu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95988" y="4189413"/>
            <a:ext cx="191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Ser-Glu-Leu-Ile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545388" y="5378450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41547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913562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51" y="152400"/>
            <a:ext cx="9296400" cy="1143000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pielietojuma piemērs: proteīna identifikācija pēc to </a:t>
            </a:r>
            <a:r>
              <a:rPr lang="lv-LV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triptiskajiem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peptīdiem (peptīdu masas </a:t>
            </a:r>
            <a:r>
              <a:rPr lang="lv-LV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fingerprintēšana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PMF)</a:t>
            </a:r>
            <a:endPara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r>
              <a:rPr lang="lv-LV" sz="2800" dirty="0" smtClean="0"/>
              <a:t>PMF izmanto, lai identificētu proteīnu, parasti pēc denaturējošās elektroforēzes akrilamīda gēlā</a:t>
            </a:r>
          </a:p>
          <a:p>
            <a:r>
              <a:rPr lang="lv-LV" sz="2800" dirty="0" smtClean="0"/>
              <a:t>Proteīnu sašķeļ ar </a:t>
            </a:r>
            <a:r>
              <a:rPr lang="lv-LV" sz="2800" dirty="0" err="1" smtClean="0"/>
              <a:t>tripsīnu</a:t>
            </a:r>
            <a:r>
              <a:rPr lang="lv-LV" sz="2800" dirty="0" smtClean="0"/>
              <a:t> (šķeļ pēc K un R, ja nākošais atlikums nav P)</a:t>
            </a:r>
          </a:p>
          <a:p>
            <a:r>
              <a:rPr lang="lv-LV" sz="2800" dirty="0" smtClean="0"/>
              <a:t>Iegūtos peptīdus analizē </a:t>
            </a:r>
            <a:r>
              <a:rPr lang="lv-LV" sz="2800" dirty="0" err="1" smtClean="0"/>
              <a:t>masspektrometrā</a:t>
            </a:r>
            <a:endParaRPr lang="lv-LV" sz="2800" dirty="0" smtClean="0"/>
          </a:p>
          <a:p>
            <a:r>
              <a:rPr lang="lv-LV" sz="2800" dirty="0" smtClean="0"/>
              <a:t>Katram proteīnam ir savs, unikāls </a:t>
            </a:r>
            <a:r>
              <a:rPr lang="lv-LV" sz="2800" dirty="0" err="1" smtClean="0"/>
              <a:t>triptisko</a:t>
            </a:r>
            <a:r>
              <a:rPr lang="lv-LV" sz="2800" dirty="0" smtClean="0"/>
              <a:t> (t.i. ar </a:t>
            </a:r>
            <a:r>
              <a:rPr lang="lv-LV" sz="2800" dirty="0" err="1" smtClean="0"/>
              <a:t>tripsīnu</a:t>
            </a:r>
            <a:r>
              <a:rPr lang="lv-LV" sz="2800" dirty="0" smtClean="0"/>
              <a:t> iegūto) peptīdu masu spektrs</a:t>
            </a:r>
          </a:p>
          <a:p>
            <a:r>
              <a:rPr lang="lv-LV" sz="2800" dirty="0" smtClean="0"/>
              <a:t>Iegūtās masas salīdzina ar datu bāzi – visām zināmajām proteīnu sekvencēm, kuras teorētiski sašķeltas ar </a:t>
            </a:r>
            <a:r>
              <a:rPr lang="lv-LV" sz="2800" dirty="0" err="1" smtClean="0"/>
              <a:t>tripsīnu</a:t>
            </a:r>
            <a:r>
              <a:rPr lang="lv-LV" sz="2800" dirty="0" smtClean="0"/>
              <a:t> un aprēķinātas iegūtās masas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dirty="0" smtClean="0"/>
              <a:t>AHILF</a:t>
            </a:r>
            <a:r>
              <a:rPr lang="lv-LV" dirty="0" smtClean="0">
                <a:solidFill>
                  <a:srgbClr val="FF0000"/>
                </a:solidFill>
              </a:rPr>
              <a:t>R</a:t>
            </a:r>
            <a:r>
              <a:rPr lang="lv-LV" dirty="0" smtClean="0"/>
              <a:t>YPTDEG</a:t>
            </a:r>
            <a:r>
              <a:rPr lang="lv-LV" dirty="0" smtClean="0">
                <a:solidFill>
                  <a:srgbClr val="FF0000"/>
                </a:solidFill>
              </a:rPr>
              <a:t>K</a:t>
            </a:r>
            <a:r>
              <a:rPr lang="lv-LV" dirty="0" smtClean="0"/>
              <a:t>MGT</a:t>
            </a:r>
            <a:r>
              <a:rPr lang="lv-LV" dirty="0" smtClean="0">
                <a:solidFill>
                  <a:srgbClr val="FF0000"/>
                </a:solidFill>
              </a:rPr>
              <a:t>R</a:t>
            </a:r>
            <a:r>
              <a:rPr lang="lv-LV" dirty="0" smtClean="0"/>
              <a:t>HYT</a:t>
            </a:r>
            <a:r>
              <a:rPr lang="lv-LV" dirty="0" smtClean="0">
                <a:solidFill>
                  <a:srgbClr val="FF0000"/>
                </a:solidFill>
              </a:rPr>
              <a:t>K</a:t>
            </a:r>
            <a:r>
              <a:rPr lang="lv-LV" dirty="0" smtClean="0"/>
              <a:t>LSSVGYHTSKPTY</a:t>
            </a:r>
            <a:endParaRPr lang="lv-LV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20574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6670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AHILF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  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YPTDEG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  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MGT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  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HYT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  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LSSVGYHTKPTY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" y="3200400"/>
            <a:ext cx="191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MW=756.45</a:t>
            </a:r>
            <a:endParaRPr lang="lv-LV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200400"/>
            <a:ext cx="157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809.36</a:t>
            </a:r>
            <a:endParaRPr lang="lv-LV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200400"/>
            <a:ext cx="11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464.22</a:t>
            </a:r>
            <a:endParaRPr lang="lv-LV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00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548.28</a:t>
            </a:r>
            <a:endParaRPr lang="lv-LV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2327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1439.7</a:t>
            </a:r>
            <a:endParaRPr lang="lv-LV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133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/>
              <a:t>Tripsīns</a:t>
            </a:r>
            <a:endParaRPr lang="lv-L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62103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276350" y="4648200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464.22</a:t>
            </a:r>
            <a:endParaRPr lang="lv-LV" dirty="0"/>
          </a:p>
        </p:txBody>
      </p:sp>
      <p:sp>
        <p:nvSpPr>
          <p:cNvPr id="31" name="TextBox 30"/>
          <p:cNvSpPr txBox="1"/>
          <p:nvPr/>
        </p:nvSpPr>
        <p:spPr>
          <a:xfrm>
            <a:off x="2162175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548.28</a:t>
            </a:r>
            <a:endParaRPr lang="lv-LV" dirty="0"/>
          </a:p>
        </p:txBody>
      </p:sp>
      <p:sp>
        <p:nvSpPr>
          <p:cNvPr id="32" name="TextBox 31"/>
          <p:cNvSpPr txBox="1"/>
          <p:nvPr/>
        </p:nvSpPr>
        <p:spPr>
          <a:xfrm>
            <a:off x="2971799" y="4381500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756.45</a:t>
            </a:r>
            <a:endParaRPr lang="lv-LV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4114800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809.36</a:t>
            </a:r>
            <a:endParaRPr lang="lv-LV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1439.7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Kādos gadījumos lieto PMF analīzi?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Producēta un/vai attīrīta proteīna identitātes apstiprināšanai vai noskaidrošanai</a:t>
            </a:r>
          </a:p>
          <a:p>
            <a:r>
              <a:rPr lang="lv-LV" dirty="0" err="1" smtClean="0"/>
              <a:t>Pēctranslācijas</a:t>
            </a:r>
            <a:r>
              <a:rPr lang="lv-LV" dirty="0" smtClean="0"/>
              <a:t> modifikāciju identifikācijai</a:t>
            </a:r>
          </a:p>
          <a:p>
            <a:r>
              <a:rPr lang="lv-LV" dirty="0" smtClean="0"/>
              <a:t>Dažādu mākslīgu iezīmju (piem. </a:t>
            </a:r>
            <a:r>
              <a:rPr lang="lv-LV" dirty="0" err="1" smtClean="0"/>
              <a:t>selenometionīna</a:t>
            </a:r>
            <a:r>
              <a:rPr lang="lv-LV" dirty="0" smtClean="0"/>
              <a:t> vai </a:t>
            </a:r>
            <a:r>
              <a:rPr lang="lv-LV" dirty="0" err="1" smtClean="0"/>
              <a:t>deitērija</a:t>
            </a:r>
            <a:r>
              <a:rPr lang="lv-LV" dirty="0" smtClean="0"/>
              <a:t>) apstiprināšanai</a:t>
            </a:r>
          </a:p>
          <a:p>
            <a:r>
              <a:rPr lang="lv-LV" dirty="0" smtClean="0"/>
              <a:t>Proteīna mijiedarbības partneru identifikācijai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Masspektrometrijas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vispārējie pielietojumi 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Ģeoloģijā, paleontoloģijā, arheoloģijā -  paraugu vecuma noteikšanā pēc izotopu sastāva</a:t>
            </a:r>
          </a:p>
          <a:p>
            <a:r>
              <a:rPr lang="lv-LV" dirty="0" smtClean="0"/>
              <a:t>Paraugu ķīmiskā sastāva noteikšanā: </a:t>
            </a:r>
          </a:p>
          <a:p>
            <a:pPr lvl="1"/>
            <a:r>
              <a:rPr lang="lv-LV" dirty="0"/>
              <a:t>Vielu identifikācijā un tīrības noteikšanā</a:t>
            </a:r>
          </a:p>
          <a:p>
            <a:pPr lvl="1"/>
            <a:r>
              <a:rPr lang="lv-LV" dirty="0" smtClean="0"/>
              <a:t>Vides monitoringā – augsnes, ūdens un gaisa piesārņojuma noteikšanā</a:t>
            </a:r>
          </a:p>
          <a:p>
            <a:pPr lvl="1"/>
            <a:r>
              <a:rPr lang="lv-LV" dirty="0" smtClean="0"/>
              <a:t>Kriminālistikā (sprāgstvielu un narkotiku identifikācijā, viltojumu atklāšanā, paraugu izcelsmes noskaidrošanā u.c.)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67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Praksē...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Ir grūti detektēt peptīdus, mazākus par 700 </a:t>
            </a:r>
            <a:r>
              <a:rPr lang="lv-LV" sz="2400" dirty="0" err="1" smtClean="0"/>
              <a:t>Da</a:t>
            </a:r>
            <a:endParaRPr lang="lv-LV" sz="2400" dirty="0" smtClean="0"/>
          </a:p>
          <a:p>
            <a:r>
              <a:rPr lang="lv-LV" sz="2400" dirty="0" smtClean="0"/>
              <a:t>Daži peptīdi ir pārāk gari, un tos ir grūti </a:t>
            </a:r>
            <a:r>
              <a:rPr lang="lv-LV" sz="2400" dirty="0" err="1" smtClean="0"/>
              <a:t>eluēt</a:t>
            </a:r>
            <a:r>
              <a:rPr lang="lv-LV" sz="2400" dirty="0" smtClean="0"/>
              <a:t> no </a:t>
            </a:r>
            <a:r>
              <a:rPr lang="lv-LV" sz="2400" dirty="0" err="1" smtClean="0"/>
              <a:t>gēla</a:t>
            </a:r>
            <a:endParaRPr lang="lv-LV" sz="2400" dirty="0" smtClean="0"/>
          </a:p>
          <a:p>
            <a:r>
              <a:rPr lang="lv-LV" sz="2400" dirty="0" smtClean="0"/>
              <a:t>Vēl citi peptīdi vāji jonizējas</a:t>
            </a:r>
          </a:p>
          <a:p>
            <a:r>
              <a:rPr lang="lv-LV" sz="2400" dirty="0" smtClean="0"/>
              <a:t>Vienmēr ir fons no citiem proteīniem (piem. </a:t>
            </a:r>
            <a:r>
              <a:rPr lang="lv-LV" sz="2400" dirty="0" err="1" smtClean="0"/>
              <a:t>keratīna</a:t>
            </a:r>
            <a:r>
              <a:rPr lang="lv-LV" sz="2400" dirty="0" smtClean="0"/>
              <a:t> – kāpēc???), piemaisījumiem, u.c.</a:t>
            </a:r>
          </a:p>
          <a:p>
            <a:r>
              <a:rPr lang="lv-LV" sz="2400" dirty="0" smtClean="0"/>
              <a:t>Reāli parasti izdodas detektēt 30-70% no visiem teorētiski iespējamajiem peptīdiem, kas bieži ir pietiekami, lai samērā droši varētu identificēt proteīnu</a:t>
            </a:r>
          </a:p>
          <a:p>
            <a:r>
              <a:rPr lang="lv-LV" sz="2400" dirty="0" smtClean="0"/>
              <a:t>PMF darbojas tikai tad, ja proteīna sekvence jau ir datu bāzē</a:t>
            </a:r>
          </a:p>
          <a:p>
            <a:r>
              <a:rPr lang="lv-LV" sz="2400" dirty="0" smtClean="0"/>
              <a:t>PMF ir ļoti efektīva proteīna identitātes apstiprināšanai, bet identificēšana, salīdzinot ar datu bāzi ne vienmēr nostrādā</a:t>
            </a:r>
          </a:p>
          <a:p>
            <a:r>
              <a:rPr lang="lv-LV" sz="2400" dirty="0" smtClean="0"/>
              <a:t>PMF var kombinēt ar MS/MS, tad par katru peptīdu iegūst arī daļēju aminoskābju sekvences informāciju un identifikācija ir daudz drošāka</a:t>
            </a:r>
          </a:p>
          <a:p>
            <a:endParaRPr 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Mini-laboratorijas darbs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Proteīna identifikācija no zonas </a:t>
            </a:r>
            <a:r>
              <a:rPr lang="lv-LV" sz="2400" dirty="0" err="1" smtClean="0"/>
              <a:t>akrilamīda</a:t>
            </a:r>
            <a:r>
              <a:rPr lang="lv-LV" sz="2400" dirty="0" smtClean="0"/>
              <a:t> </a:t>
            </a:r>
            <a:r>
              <a:rPr lang="lv-LV" sz="2400" dirty="0" err="1" smtClean="0"/>
              <a:t>gēlā</a:t>
            </a:r>
            <a:endParaRPr lang="lv-LV" sz="2400" dirty="0" smtClean="0"/>
          </a:p>
          <a:p>
            <a:r>
              <a:rPr lang="lv-LV" sz="2400" dirty="0" smtClean="0"/>
              <a:t>Ir veikta elektroforēze un izgriezta gēla zona</a:t>
            </a:r>
          </a:p>
          <a:p>
            <a:r>
              <a:rPr lang="lv-LV" sz="2400" dirty="0" smtClean="0"/>
              <a:t>Zona ir apstrādāta ar dažādiem reaģentiem, lai atbrīvotos no zilās krāsas, SDS un citiem piemaisījumiem</a:t>
            </a:r>
          </a:p>
          <a:p>
            <a:r>
              <a:rPr lang="lv-LV" sz="2400" dirty="0" smtClean="0"/>
              <a:t>Pēc tam ir veikta izgrieztās zonas apstrāde ar </a:t>
            </a:r>
            <a:r>
              <a:rPr lang="lv-LV" sz="2400" dirty="0" err="1" smtClean="0"/>
              <a:t>tripsīnu</a:t>
            </a:r>
            <a:endParaRPr lang="lv-LV" sz="2400" dirty="0" smtClean="0"/>
          </a:p>
          <a:p>
            <a:r>
              <a:rPr lang="lv-LV" sz="2400" dirty="0" smtClean="0"/>
              <a:t>Jūsu uzdevums – veikt iegūto peptīdu analīzi MALDI-TOF </a:t>
            </a:r>
            <a:r>
              <a:rPr lang="lv-LV" sz="2400" dirty="0" err="1" smtClean="0"/>
              <a:t>masspektrometrā</a:t>
            </a:r>
            <a:r>
              <a:rPr lang="lv-LV" sz="2400" dirty="0" smtClean="0"/>
              <a:t> un identificēt proteīnu</a:t>
            </a:r>
            <a:endParaRPr lang="lv-LV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124200"/>
            <a:ext cx="3152775" cy="2603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3586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14.4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87780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18.4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312593" y="43970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25.0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5340284" y="38925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35.0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5352264" y="35414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4</a:t>
            </a:r>
            <a:r>
              <a:rPr lang="lv-LV" dirty="0" smtClean="0"/>
              <a:t>5.0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5352264" y="327106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66.2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9961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116.0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Mājas uzdevums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Pēc iegūtā spektra veikt proteīna identifikāciju tīmekļa vietnē </a:t>
            </a:r>
            <a:r>
              <a:rPr lang="lv-LV" dirty="0" smtClean="0">
                <a:hlinkClick r:id="rId2"/>
              </a:rPr>
              <a:t>http://www.matrixscience.com/search_form_select.html</a:t>
            </a:r>
            <a:r>
              <a:rPr lang="lv-LV" dirty="0" smtClean="0"/>
              <a:t>   izvēloties “</a:t>
            </a:r>
            <a:r>
              <a:rPr lang="lv-LV" dirty="0" err="1" smtClean="0"/>
              <a:t>Peptide</a:t>
            </a:r>
            <a:r>
              <a:rPr lang="lv-LV" dirty="0" smtClean="0"/>
              <a:t> </a:t>
            </a:r>
            <a:r>
              <a:rPr lang="lv-LV" dirty="0" err="1" smtClean="0"/>
              <a:t>mass</a:t>
            </a:r>
            <a:r>
              <a:rPr lang="lv-LV" dirty="0" smtClean="0"/>
              <a:t> </a:t>
            </a:r>
            <a:r>
              <a:rPr lang="lv-LV" dirty="0" err="1" smtClean="0"/>
              <a:t>fingerprint</a:t>
            </a:r>
            <a:r>
              <a:rPr lang="lv-LV" dirty="0" smtClean="0"/>
              <a:t>”</a:t>
            </a:r>
          </a:p>
          <a:p>
            <a:r>
              <a:rPr lang="lv-LV" dirty="0" smtClean="0"/>
              <a:t>Jāievada vārds, uzvārds un e-pasta adrese</a:t>
            </a:r>
          </a:p>
          <a:p>
            <a:r>
              <a:rPr lang="lv-LV" dirty="0" smtClean="0"/>
              <a:t>Datu bāzi izvēlas NCBInr</a:t>
            </a:r>
          </a:p>
          <a:p>
            <a:r>
              <a:rPr lang="lv-LV" dirty="0" smtClean="0"/>
              <a:t>“Query” lauciņā saraksta eksperimentālās masas virs 700 Da, vienu zem otras</a:t>
            </a:r>
          </a:p>
          <a:p>
            <a:r>
              <a:rPr lang="lv-LV" dirty="0" smtClean="0"/>
              <a:t>Precizitāti (peptide tol.) var ierakstīt +-1 Da</a:t>
            </a:r>
          </a:p>
          <a:p>
            <a:r>
              <a:rPr lang="lv-LV" dirty="0" smtClean="0"/>
              <a:t>Izvēlas līdz 1 nesašķeltai vieta (up to 1 missed cleavage)</a:t>
            </a:r>
          </a:p>
          <a:p>
            <a:r>
              <a:rPr lang="lv-LV" dirty="0" smtClean="0"/>
              <a:t>Rezultāti (</a:t>
            </a:r>
            <a:r>
              <a:rPr lang="lv-LV" dirty="0" err="1" smtClean="0"/>
              <a:t>masspektra</a:t>
            </a:r>
            <a:r>
              <a:rPr lang="lv-LV" dirty="0" smtClean="0"/>
              <a:t> izdruka, </a:t>
            </a:r>
            <a:r>
              <a:rPr lang="lv-LV" dirty="0" err="1" smtClean="0"/>
              <a:t>fingerprinta</a:t>
            </a:r>
            <a:r>
              <a:rPr lang="lv-LV" dirty="0" smtClean="0"/>
              <a:t> rezultāta izdruka un atbildes uz kontroljautājumiem) jāiesniedz līdz sesijas beigām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Masspektrometrijas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pielietojums bioķīmijā un radniecīgās nozarēs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lv-LV" dirty="0" smtClean="0"/>
              <a:t>Proteīnu, ogļhidrātu, nukleīnskābju identifikācijā </a:t>
            </a:r>
          </a:p>
          <a:p>
            <a:r>
              <a:rPr lang="lv-LV" dirty="0" smtClean="0"/>
              <a:t>Proteīnu un ogļhidrātu </a:t>
            </a:r>
            <a:r>
              <a:rPr lang="lv-LV" dirty="0" err="1" smtClean="0"/>
              <a:t>sekvenēšanā</a:t>
            </a:r>
            <a:endParaRPr lang="lv-LV" dirty="0" smtClean="0"/>
          </a:p>
          <a:p>
            <a:r>
              <a:rPr lang="lv-LV" dirty="0" smtClean="0"/>
              <a:t>Proteīnu </a:t>
            </a:r>
            <a:r>
              <a:rPr lang="lv-LV" dirty="0" err="1" smtClean="0"/>
              <a:t>pēctranslācijas</a:t>
            </a:r>
            <a:r>
              <a:rPr lang="lv-LV" dirty="0" smtClean="0"/>
              <a:t> modifikāciju noteikšanā</a:t>
            </a:r>
          </a:p>
          <a:p>
            <a:r>
              <a:rPr lang="lv-LV" dirty="0" smtClean="0"/>
              <a:t>DNS analīzē – piem. SNP noteikšanā</a:t>
            </a:r>
          </a:p>
          <a:p>
            <a:r>
              <a:rPr lang="lv-LV" dirty="0" smtClean="0"/>
              <a:t>Metabolisma produktu identifikācijā</a:t>
            </a:r>
          </a:p>
          <a:p>
            <a:r>
              <a:rPr lang="lv-LV" dirty="0" err="1" smtClean="0"/>
              <a:t>Enzimātisko</a:t>
            </a:r>
            <a:r>
              <a:rPr lang="lv-LV" dirty="0" smtClean="0"/>
              <a:t> reakciju produktu identifikācijā un </a:t>
            </a:r>
            <a:r>
              <a:rPr lang="lv-LV" dirty="0" err="1" smtClean="0"/>
              <a:t>kvantifikācijā</a:t>
            </a:r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Masspektrometrijas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priekšrocības un trūkumi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Priekšrocības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/>
              <a:t>Augsta precizitāte</a:t>
            </a:r>
          </a:p>
          <a:p>
            <a:r>
              <a:rPr lang="lv-LV" dirty="0" smtClean="0"/>
              <a:t>Ļoti jūtīga metode - var detektēt </a:t>
            </a:r>
            <a:r>
              <a:rPr lang="lv-LV" dirty="0" err="1" smtClean="0"/>
              <a:t>pikogramu</a:t>
            </a:r>
            <a:r>
              <a:rPr lang="lv-LV" dirty="0" smtClean="0"/>
              <a:t> (10</a:t>
            </a:r>
            <a:r>
              <a:rPr lang="lv-LV" baseline="30000" dirty="0" smtClean="0"/>
              <a:t>-12</a:t>
            </a:r>
            <a:r>
              <a:rPr lang="lv-LV" dirty="0" smtClean="0"/>
              <a:t>g) daudzumus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Trūkumi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 smtClean="0"/>
              <a:t>Izmantojama tikai analītiski – paraugs tiek iznīcināts</a:t>
            </a:r>
          </a:p>
          <a:p>
            <a:r>
              <a:rPr lang="lv-LV" dirty="0" err="1" smtClean="0"/>
              <a:t>Masspektrometri</a:t>
            </a:r>
            <a:r>
              <a:rPr lang="lv-LV" dirty="0" smtClean="0"/>
              <a:t> ir dārgi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49598"/>
            <a:ext cx="17526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94" y="4000500"/>
            <a:ext cx="17430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Masspektrometra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sastāvdaļas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154363"/>
          </a:xfrm>
        </p:spPr>
        <p:txBody>
          <a:bodyPr/>
          <a:lstStyle/>
          <a:p>
            <a:r>
              <a:rPr lang="lv-LV" dirty="0" smtClean="0"/>
              <a:t>Jonizētājā paraugs tiek pārnests gāzes fāzē un iegūst lādiņu</a:t>
            </a:r>
          </a:p>
          <a:p>
            <a:r>
              <a:rPr lang="lv-LV" dirty="0" smtClean="0"/>
              <a:t>Analizatorā notiek jonu atdalīšana</a:t>
            </a:r>
          </a:p>
          <a:p>
            <a:r>
              <a:rPr lang="lv-LV" dirty="0" smtClean="0"/>
              <a:t>Detektors reģistrē pienākušos jonus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1981200" y="1752600"/>
            <a:ext cx="1600200" cy="8382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tx1"/>
                </a:solidFill>
              </a:rPr>
              <a:t>Jonizētājs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752600"/>
            <a:ext cx="1600200" cy="838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tx1"/>
                </a:solidFill>
              </a:rPr>
              <a:t>Analizators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752600"/>
            <a:ext cx="16002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tx1"/>
                </a:solidFill>
              </a:rPr>
              <a:t>Detektors</a:t>
            </a:r>
            <a:endParaRPr lang="lv-LV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 flipV="1">
            <a:off x="271463" y="2171700"/>
            <a:ext cx="1709737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175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Paraugs</a:t>
            </a:r>
            <a:endParaRPr lang="lv-LV" sz="2400" dirty="0"/>
          </a:p>
        </p:txBody>
      </p:sp>
      <p:sp>
        <p:nvSpPr>
          <p:cNvPr id="18" name="Right Arrow 17"/>
          <p:cNvSpPr/>
          <p:nvPr/>
        </p:nvSpPr>
        <p:spPr>
          <a:xfrm>
            <a:off x="3581400" y="2057400"/>
            <a:ext cx="609600" cy="2286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 smtClean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778910" y="2027904"/>
            <a:ext cx="609600" cy="2286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Jonizētāju veidi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/>
          </a:bodyPr>
          <a:lstStyle/>
          <a:p>
            <a:r>
              <a:rPr lang="lv-LV" sz="2800" dirty="0" smtClean="0"/>
              <a:t>Molekulas </a:t>
            </a:r>
            <a:r>
              <a:rPr lang="lv-LV" sz="2800" dirty="0" err="1" smtClean="0"/>
              <a:t>masspektrometrā</a:t>
            </a:r>
            <a:r>
              <a:rPr lang="lv-LV" sz="2800" dirty="0" smtClean="0"/>
              <a:t> var jonizēt ar ļoti dažādiem paņēmieniem – ķīmiski,  termiski, bombardējot ar elektronu stariem vai atomiem, ar lāzeru palīdzību, utt.</a:t>
            </a:r>
          </a:p>
          <a:p>
            <a:r>
              <a:rPr lang="lv-LV" sz="2800" dirty="0" smtClean="0"/>
              <a:t>Daudzas metodes ir destruktīvas bioloģiskām molekulām, tādēļ ir izstrādātas īpašas «maigās </a:t>
            </a:r>
            <a:r>
              <a:rPr lang="lv-LV" sz="2800" dirty="0" err="1" smtClean="0"/>
              <a:t>jonizēšnas</a:t>
            </a:r>
            <a:r>
              <a:rPr lang="lv-LV" sz="2800" dirty="0" smtClean="0"/>
              <a:t>» (</a:t>
            </a:r>
            <a:r>
              <a:rPr lang="lv-LV" sz="2800" dirty="0" err="1" smtClean="0"/>
              <a:t>soft</a:t>
            </a:r>
            <a:r>
              <a:rPr lang="lv-LV" sz="2800" dirty="0" smtClean="0"/>
              <a:t> </a:t>
            </a:r>
            <a:r>
              <a:rPr lang="lv-LV" sz="2800" dirty="0" err="1" smtClean="0"/>
              <a:t>ionisation</a:t>
            </a:r>
            <a:r>
              <a:rPr lang="lv-LV" sz="2800" dirty="0" smtClean="0"/>
              <a:t>) metodes</a:t>
            </a:r>
          </a:p>
          <a:p>
            <a:r>
              <a:rPr lang="lv-LV" sz="2800" dirty="0" smtClean="0"/>
              <a:t>Bioloģisko </a:t>
            </a:r>
            <a:r>
              <a:rPr lang="lv-LV" sz="2800" dirty="0" err="1" smtClean="0"/>
              <a:t>makromolekulu</a:t>
            </a:r>
            <a:r>
              <a:rPr lang="lv-LV" sz="2800" dirty="0" smtClean="0"/>
              <a:t> analizēšanai pamatā izmanto divas tehnoloģijas – ESI (</a:t>
            </a:r>
            <a:r>
              <a:rPr lang="lv-LV" sz="2800" b="1" dirty="0" err="1" smtClean="0"/>
              <a:t>E</a:t>
            </a:r>
            <a:r>
              <a:rPr lang="lv-LV" sz="2800" dirty="0" err="1" smtClean="0"/>
              <a:t>lectro</a:t>
            </a:r>
            <a:r>
              <a:rPr lang="lv-LV" sz="2800" b="1" dirty="0" err="1" smtClean="0"/>
              <a:t>s</a:t>
            </a:r>
            <a:r>
              <a:rPr lang="lv-LV" sz="2800" dirty="0" err="1" smtClean="0"/>
              <a:t>pray</a:t>
            </a:r>
            <a:r>
              <a:rPr lang="lv-LV" sz="2800" dirty="0" smtClean="0"/>
              <a:t> </a:t>
            </a:r>
            <a:r>
              <a:rPr lang="lv-LV" sz="2800" b="1" dirty="0" err="1" smtClean="0"/>
              <a:t>i</a:t>
            </a:r>
            <a:r>
              <a:rPr lang="lv-LV" sz="2800" dirty="0" err="1" smtClean="0"/>
              <a:t>onization</a:t>
            </a:r>
            <a:r>
              <a:rPr lang="lv-LV" sz="2800" dirty="0" smtClean="0"/>
              <a:t>) un MALDI  (</a:t>
            </a:r>
            <a:r>
              <a:rPr lang="lv-LV" sz="2800" b="1" dirty="0" err="1" smtClean="0"/>
              <a:t>M</a:t>
            </a:r>
            <a:r>
              <a:rPr lang="lv-LV" sz="2800" dirty="0" err="1" smtClean="0"/>
              <a:t>atrix</a:t>
            </a:r>
            <a:r>
              <a:rPr lang="lv-LV" sz="2800" dirty="0" smtClean="0"/>
              <a:t> </a:t>
            </a:r>
            <a:r>
              <a:rPr lang="lv-LV" sz="2800" b="1" dirty="0" err="1" smtClean="0"/>
              <a:t>a</a:t>
            </a:r>
            <a:r>
              <a:rPr lang="lv-LV" sz="2800" dirty="0" err="1" smtClean="0"/>
              <a:t>ssisted</a:t>
            </a:r>
            <a:r>
              <a:rPr lang="lv-LV" sz="2800" dirty="0" smtClean="0"/>
              <a:t> 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l</a:t>
            </a:r>
            <a:r>
              <a:rPr lang="lv-LV" sz="2800" dirty="0" err="1" smtClean="0"/>
              <a:t>aser</a:t>
            </a:r>
            <a:r>
              <a:rPr lang="lv-LV" sz="2800" dirty="0" smtClean="0"/>
              <a:t> </a:t>
            </a:r>
            <a:r>
              <a:rPr lang="lv-LV" sz="2800" b="1" dirty="0" err="1" smtClean="0"/>
              <a:t>d</a:t>
            </a:r>
            <a:r>
              <a:rPr lang="lv-LV" sz="2800" dirty="0" err="1" smtClean="0"/>
              <a:t>esorption</a:t>
            </a:r>
            <a:r>
              <a:rPr lang="lv-LV" sz="2800" dirty="0" smtClean="0"/>
              <a:t>/</a:t>
            </a:r>
            <a:r>
              <a:rPr lang="lv-LV" sz="2800" b="1" dirty="0" err="1" smtClean="0"/>
              <a:t>i</a:t>
            </a:r>
            <a:r>
              <a:rPr lang="lv-LV" sz="2800" dirty="0" err="1" smtClean="0"/>
              <a:t>onization</a:t>
            </a:r>
            <a:r>
              <a:rPr lang="lv-LV" sz="2800" dirty="0" smtClean="0"/>
              <a:t>)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 –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elektrosmidzināšanas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jonizācija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14800"/>
            <a:ext cx="8915400" cy="2286000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Sprieguma ietekmē pozitīvi lādētie joni pa kapilāru pārvietojas anoda virzienā</a:t>
            </a:r>
          </a:p>
          <a:p>
            <a:r>
              <a:rPr lang="lv-LV" dirty="0" smtClean="0"/>
              <a:t>Kapilāra galā izveidojas šķidruma konuss, no kura gala atraujas pozitīvi lādēti pilieni un pārvietojas anoda virzienā</a:t>
            </a:r>
          </a:p>
          <a:p>
            <a:r>
              <a:rPr lang="lv-LV" dirty="0" smtClean="0"/>
              <a:t>Vakuumā šķidrums no pilieniem iztvaiko, pāri paliek parauga joni</a:t>
            </a:r>
            <a:endParaRPr lang="lv-LV" dirty="0"/>
          </a:p>
        </p:txBody>
      </p:sp>
      <p:pic>
        <p:nvPicPr>
          <p:cNvPr id="14338" name="Picture 2" descr="http://www.chem.ed.ac.uk/Tasker_Group/projects/diagrams/roach_electrosp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43875" cy="2524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37160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Teilora konuss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4478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lādēts piliens</a:t>
            </a:r>
            <a:endParaRPr lang="lv-LV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44780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Parauga joni</a:t>
            </a:r>
            <a:endParaRPr lang="lv-LV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5814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Spriegums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289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Pilienu iztvaikošana</a:t>
            </a:r>
            <a:endParaRPr lang="lv-LV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5822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Kapilārs</a:t>
            </a:r>
            <a:endParaRPr lang="lv-LV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5412" y="3035515"/>
            <a:ext cx="0" cy="400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MALDI –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matriksa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asistētā lāzera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desorbcija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/jonizācija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763000" cy="1981200"/>
          </a:xfrm>
        </p:spPr>
        <p:txBody>
          <a:bodyPr/>
          <a:lstStyle/>
          <a:p>
            <a:r>
              <a:rPr lang="lv-LV" dirty="0" err="1" smtClean="0"/>
              <a:t>Matriksi</a:t>
            </a:r>
            <a:r>
              <a:rPr lang="lv-LV" dirty="0" smtClean="0"/>
              <a:t> – vielas, kas (1) efektīvi absorbē UV starus un (2) spēj darboties kā protonu donori</a:t>
            </a:r>
          </a:p>
          <a:p>
            <a:r>
              <a:rPr lang="lv-LV" dirty="0" smtClean="0"/>
              <a:t>Parasti - nelielas organiskās skābes</a:t>
            </a:r>
            <a:endParaRPr lang="lv-LV" dirty="0"/>
          </a:p>
        </p:txBody>
      </p:sp>
      <p:pic>
        <p:nvPicPr>
          <p:cNvPr id="9218" name="Picture 2" descr="http://upload.wikimedia.org/wikipedia/commons/thumb/c/cb/Gentisins%C3%A4ure.svg/200px-Gentisins%C3%A4ur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854" y="3526892"/>
            <a:ext cx="2142565" cy="1821181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thumb/4/47/Sinapic_acid.png/200px-Sinapic_acid.png">
            <a:hlinkClick r:id="rId4" tooltip="Sinapinic aci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64992"/>
            <a:ext cx="3581400" cy="20055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48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2,5 </a:t>
            </a:r>
            <a:r>
              <a:rPr lang="lv-LV" sz="2400" dirty="0" err="1" smtClean="0"/>
              <a:t>dihidroksibenzoskābe</a:t>
            </a:r>
            <a:endParaRPr lang="lv-LV" sz="2400" dirty="0" smtClean="0"/>
          </a:p>
          <a:p>
            <a:pPr algn="ctr"/>
            <a:r>
              <a:rPr lang="lv-LV" sz="2400" dirty="0" smtClean="0"/>
              <a:t> (DHB)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486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/>
              <a:t>Sinapīnskābe</a:t>
            </a:r>
            <a:r>
              <a:rPr lang="lv-LV" sz="2400" dirty="0" smtClean="0"/>
              <a:t> (SA)</a:t>
            </a:r>
            <a:endParaRPr lang="lv-LV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33" y="3395769"/>
            <a:ext cx="53340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lv-LV" sz="2800" b="1" dirty="0" smtClean="0">
                <a:solidFill>
                  <a:srgbClr val="FF0000"/>
                </a:solidFill>
              </a:rPr>
              <a:t>H</a:t>
            </a:r>
            <a:endParaRPr lang="lv-LV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6576" y="3865886"/>
            <a:ext cx="53340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lv-LV" sz="2800" b="1" dirty="0" smtClean="0">
                <a:solidFill>
                  <a:srgbClr val="FF0000"/>
                </a:solidFill>
              </a:rPr>
              <a:t>H</a:t>
            </a:r>
            <a:endParaRPr lang="lv-LV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4953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Skābes protons</a:t>
            </a:r>
            <a:endParaRPr lang="lv-LV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53400" y="42672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12793</TotalTime>
  <Words>1654</Words>
  <Application>Microsoft Office PowerPoint</Application>
  <PresentationFormat>On-screen Show (4:3)</PresentationFormat>
  <Paragraphs>261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Helvetica</vt:lpstr>
      <vt:lpstr>Office Theme</vt:lpstr>
      <vt:lpstr>Masspektrometrija</vt:lpstr>
      <vt:lpstr>Kas ir masspektrometrija?</vt:lpstr>
      <vt:lpstr>Masspektrometrijas vispārējie pielietojumi </vt:lpstr>
      <vt:lpstr>Masspektrometrijas pielietojums bioķīmijā un radniecīgās nozarēs</vt:lpstr>
      <vt:lpstr>Masspektrometrijas priekšrocības un trūkumi</vt:lpstr>
      <vt:lpstr>Masspektrometra sastāvdaļas</vt:lpstr>
      <vt:lpstr>Jonizētāju veidi</vt:lpstr>
      <vt:lpstr>ESI – elektrosmidzināšanas jonizācija</vt:lpstr>
      <vt:lpstr>MALDI – matriksa asistētā lāzera desorbcija/jonizācija</vt:lpstr>
      <vt:lpstr>MALDI – matriksa asistētā lāzera desorbcija/jonizācija</vt:lpstr>
      <vt:lpstr>Analizatoru veidi</vt:lpstr>
      <vt:lpstr>Sektora analizators</vt:lpstr>
      <vt:lpstr>Lidojuma laika (Time-Of-Flight, TOF) analizators</vt:lpstr>
      <vt:lpstr>m/z aprēķins TOF analizatorā</vt:lpstr>
      <vt:lpstr>TOF ar reflektronu</vt:lpstr>
      <vt:lpstr>PowerPoint Presentation</vt:lpstr>
      <vt:lpstr>Detektori</vt:lpstr>
      <vt:lpstr>Mikrokanālu detektors</vt:lpstr>
      <vt:lpstr>MALDI-TOF masspektrometrs</vt:lpstr>
      <vt:lpstr>Izotopu ietekme</vt:lpstr>
      <vt:lpstr>Monoizotopiskā un vidējā molekulmasa</vt:lpstr>
      <vt:lpstr>Izotopu ietekme</vt:lpstr>
      <vt:lpstr>MS kombinācijas ar hromatogrāfiju</vt:lpstr>
      <vt:lpstr>Tandēmmasspektrometrija (MS/MS)</vt:lpstr>
      <vt:lpstr>MS/MS izmantošana peptīda sekvences noteikšanai</vt:lpstr>
      <vt:lpstr>PowerPoint Presentation</vt:lpstr>
      <vt:lpstr>MS pielietojuma piemērs: proteīna identifikācija pēc to triptiskajiem peptīdiem (peptīdu masas fingerprintēšana, PMF)</vt:lpstr>
      <vt:lpstr>PowerPoint Presentation</vt:lpstr>
      <vt:lpstr>Kādos gadījumos lieto PMF analīzi?</vt:lpstr>
      <vt:lpstr>Praksē...</vt:lpstr>
      <vt:lpstr>Mini-laboratorijas darbs</vt:lpstr>
      <vt:lpstr>Mājas uzdevums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Masspekrometrija</dc:title>
  <dc:creator>kaspars</dc:creator>
  <cp:lastModifiedBy>Kaspars Tars</cp:lastModifiedBy>
  <cp:revision>83</cp:revision>
  <dcterms:created xsi:type="dcterms:W3CDTF">2006-08-16T00:00:00Z</dcterms:created>
  <dcterms:modified xsi:type="dcterms:W3CDTF">2014-10-24T09:59:04Z</dcterms:modified>
</cp:coreProperties>
</file>