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99" r:id="rId2"/>
    <p:sldId id="256" r:id="rId3"/>
    <p:sldId id="292" r:id="rId4"/>
    <p:sldId id="259" r:id="rId5"/>
    <p:sldId id="261" r:id="rId6"/>
    <p:sldId id="258" r:id="rId7"/>
    <p:sldId id="260" r:id="rId8"/>
    <p:sldId id="262" r:id="rId9"/>
    <p:sldId id="263" r:id="rId10"/>
    <p:sldId id="257" r:id="rId11"/>
    <p:sldId id="293" r:id="rId12"/>
    <p:sldId id="264" r:id="rId13"/>
    <p:sldId id="265" r:id="rId14"/>
    <p:sldId id="267" r:id="rId15"/>
    <p:sldId id="268" r:id="rId16"/>
    <p:sldId id="269" r:id="rId17"/>
    <p:sldId id="270" r:id="rId18"/>
    <p:sldId id="271" r:id="rId19"/>
    <p:sldId id="272" r:id="rId20"/>
    <p:sldId id="273" r:id="rId21"/>
    <p:sldId id="301" r:id="rId22"/>
    <p:sldId id="276" r:id="rId23"/>
    <p:sldId id="277" r:id="rId24"/>
    <p:sldId id="278" r:id="rId25"/>
    <p:sldId id="279" r:id="rId26"/>
    <p:sldId id="280" r:id="rId27"/>
    <p:sldId id="283" r:id="rId28"/>
    <p:sldId id="281" r:id="rId29"/>
    <p:sldId id="300" r:id="rId30"/>
    <p:sldId id="295" r:id="rId31"/>
    <p:sldId id="296" r:id="rId32"/>
    <p:sldId id="297" r:id="rId33"/>
    <p:sldId id="298" r:id="rId34"/>
    <p:sldId id="284" r:id="rId35"/>
    <p:sldId id="285" r:id="rId36"/>
    <p:sldId id="286" r:id="rId37"/>
    <p:sldId id="287" r:id="rId38"/>
    <p:sldId id="288" r:id="rId39"/>
    <p:sldId id="289" r:id="rId40"/>
    <p:sldId id="290" r:id="rId41"/>
    <p:sldId id="291" r:id="rId4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RADIOLIG%20BINDING\HCA2%20BIND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lv-LV"/>
              <a:t>Ligandu</a:t>
            </a:r>
            <a:r>
              <a:rPr lang="lv-LV" baseline="0"/>
              <a:t> piesaiste pie HCA2R 50uM koncentrācijā</a:t>
            </a:r>
            <a:endParaRPr lang="lv-LV"/>
          </a:p>
        </c:rich>
      </c:tx>
      <c:layout>
        <c:manualLayout>
          <c:xMode val="edge"/>
          <c:yMode val="edge"/>
          <c:x val="0.20795170701200574"/>
          <c:y val="0"/>
        </c:manualLayout>
      </c:layout>
      <c:overlay val="1"/>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Sheet1!$E$45:$L$45</c:f>
              <c:strCache>
                <c:ptCount val="8"/>
                <c:pt idx="0">
                  <c:v>radioligands</c:v>
                </c:pt>
                <c:pt idx="1">
                  <c:v>E2-76</c:v>
                </c:pt>
                <c:pt idx="2">
                  <c:v>AC-474</c:v>
                </c:pt>
                <c:pt idx="3">
                  <c:v>JK-364</c:v>
                </c:pt>
                <c:pt idx="4">
                  <c:v>DE-80A</c:v>
                </c:pt>
                <c:pt idx="5">
                  <c:v>M-363</c:v>
                </c:pt>
                <c:pt idx="6">
                  <c:v>IV-I-83-2</c:v>
                </c:pt>
                <c:pt idx="7">
                  <c:v>IV-I-86-1</c:v>
                </c:pt>
              </c:strCache>
            </c:strRef>
          </c:cat>
          <c:val>
            <c:numRef>
              <c:f>Sheet1!$E$46:$L$46</c:f>
              <c:numCache>
                <c:formatCode>General</c:formatCode>
                <c:ptCount val="8"/>
                <c:pt idx="0">
                  <c:v>1074</c:v>
                </c:pt>
                <c:pt idx="1">
                  <c:v>714</c:v>
                </c:pt>
                <c:pt idx="2">
                  <c:v>572</c:v>
                </c:pt>
                <c:pt idx="3">
                  <c:v>786</c:v>
                </c:pt>
                <c:pt idx="4">
                  <c:v>595</c:v>
                </c:pt>
                <c:pt idx="5">
                  <c:v>713</c:v>
                </c:pt>
                <c:pt idx="6">
                  <c:v>775</c:v>
                </c:pt>
                <c:pt idx="7">
                  <c:v>1056</c:v>
                </c:pt>
              </c:numCache>
            </c:numRef>
          </c:val>
        </c:ser>
        <c:ser>
          <c:idx val="1"/>
          <c:order val="1"/>
          <c:invertIfNegative val="0"/>
          <c:cat>
            <c:strRef>
              <c:f>Sheet1!$E$45:$L$45</c:f>
              <c:strCache>
                <c:ptCount val="8"/>
                <c:pt idx="0">
                  <c:v>radioligands</c:v>
                </c:pt>
                <c:pt idx="1">
                  <c:v>E2-76</c:v>
                </c:pt>
                <c:pt idx="2">
                  <c:v>AC-474</c:v>
                </c:pt>
                <c:pt idx="3">
                  <c:v>JK-364</c:v>
                </c:pt>
                <c:pt idx="4">
                  <c:v>DE-80A</c:v>
                </c:pt>
                <c:pt idx="5">
                  <c:v>M-363</c:v>
                </c:pt>
                <c:pt idx="6">
                  <c:v>IV-I-83-2</c:v>
                </c:pt>
                <c:pt idx="7">
                  <c:v>IV-I-86-1</c:v>
                </c:pt>
              </c:strCache>
            </c:strRef>
          </c:cat>
          <c:val>
            <c:numRef>
              <c:f>Sheet1!$E$47:$L$47</c:f>
              <c:numCache>
                <c:formatCode>General</c:formatCode>
                <c:ptCount val="8"/>
                <c:pt idx="0">
                  <c:v>939</c:v>
                </c:pt>
                <c:pt idx="1">
                  <c:v>631</c:v>
                </c:pt>
                <c:pt idx="2">
                  <c:v>580</c:v>
                </c:pt>
                <c:pt idx="3">
                  <c:v>695</c:v>
                </c:pt>
                <c:pt idx="4">
                  <c:v>558</c:v>
                </c:pt>
                <c:pt idx="5">
                  <c:v>589</c:v>
                </c:pt>
                <c:pt idx="6">
                  <c:v>681</c:v>
                </c:pt>
                <c:pt idx="7">
                  <c:v>1020</c:v>
                </c:pt>
              </c:numCache>
            </c:numRef>
          </c:val>
        </c:ser>
        <c:dLbls>
          <c:showLegendKey val="0"/>
          <c:showVal val="0"/>
          <c:showCatName val="0"/>
          <c:showSerName val="0"/>
          <c:showPercent val="0"/>
          <c:showBubbleSize val="0"/>
        </c:dLbls>
        <c:gapWidth val="150"/>
        <c:shape val="box"/>
        <c:axId val="31217920"/>
        <c:axId val="31223808"/>
        <c:axId val="0"/>
      </c:bar3DChart>
      <c:catAx>
        <c:axId val="31217920"/>
        <c:scaling>
          <c:orientation val="minMax"/>
        </c:scaling>
        <c:delete val="0"/>
        <c:axPos val="b"/>
        <c:majorTickMark val="out"/>
        <c:minorTickMark val="none"/>
        <c:tickLblPos val="nextTo"/>
        <c:txPr>
          <a:bodyPr/>
          <a:lstStyle/>
          <a:p>
            <a:pPr>
              <a:defRPr sz="1200"/>
            </a:pPr>
            <a:endParaRPr lang="lv-LV"/>
          </a:p>
        </c:txPr>
        <c:crossAx val="31223808"/>
        <c:crosses val="autoZero"/>
        <c:auto val="1"/>
        <c:lblAlgn val="ctr"/>
        <c:lblOffset val="100"/>
        <c:noMultiLvlLbl val="0"/>
      </c:catAx>
      <c:valAx>
        <c:axId val="31223808"/>
        <c:scaling>
          <c:orientation val="minMax"/>
        </c:scaling>
        <c:delete val="0"/>
        <c:axPos val="l"/>
        <c:title>
          <c:tx>
            <c:rich>
              <a:bodyPr rot="-5400000" vert="horz"/>
              <a:lstStyle/>
              <a:p>
                <a:pPr>
                  <a:defRPr sz="1200"/>
                </a:pPr>
                <a:r>
                  <a:rPr lang="en-US" sz="1200"/>
                  <a:t>Counts per mitute (CPM)</a:t>
                </a:r>
              </a:p>
            </c:rich>
          </c:tx>
          <c:layout/>
          <c:overlay val="0"/>
        </c:title>
        <c:numFmt formatCode="General" sourceLinked="1"/>
        <c:majorTickMark val="out"/>
        <c:minorTickMark val="none"/>
        <c:tickLblPos val="nextTo"/>
        <c:crossAx val="31217920"/>
        <c:crosses val="autoZero"/>
        <c:crossBetween val="between"/>
      </c:valAx>
      <c:spPr>
        <a:noFill/>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DBA9A-FCBD-4059-A8CC-9539910F5B7E}" type="datetimeFigureOut">
              <a:rPr lang="lv-LV" smtClean="0"/>
              <a:pPr/>
              <a:t>2014.11.28.</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F33C9B-A967-41DF-85EB-92E29B2F291D}" type="slidenum">
              <a:rPr lang="lv-LV" smtClean="0"/>
              <a:pPr/>
              <a:t>‹#›</a:t>
            </a:fld>
            <a:endParaRPr lang="lv-LV"/>
          </a:p>
        </p:txBody>
      </p:sp>
    </p:spTree>
    <p:extLst>
      <p:ext uri="{BB962C8B-B14F-4D97-AF65-F5344CB8AC3E}">
        <p14:creationId xmlns:p14="http://schemas.microsoft.com/office/powerpoint/2010/main" val="2955422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45D4C-6EC1-4A42-94AE-0B313031610E}" type="datetimeFigureOut">
              <a:rPr lang="lv-LV" smtClean="0"/>
              <a:pPr/>
              <a:t>2014.11.28.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A24FB-8BA8-4A22-9CED-8582DB424D21}" type="slidenum">
              <a:rPr lang="lv-LV" smtClean="0"/>
              <a:pPr/>
              <a:t>‹#›</a:t>
            </a:fld>
            <a:endParaRPr lang="lv-LV"/>
          </a:p>
        </p:txBody>
      </p:sp>
    </p:spTree>
    <p:extLst>
      <p:ext uri="{BB962C8B-B14F-4D97-AF65-F5344CB8AC3E}">
        <p14:creationId xmlns:p14="http://schemas.microsoft.com/office/powerpoint/2010/main" val="294344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DFA24FB-8BA8-4A22-9CED-8582DB424D21}" type="slidenum">
              <a:rPr lang="lv-LV" smtClean="0"/>
              <a:pPr/>
              <a:t>26</a:t>
            </a:fld>
            <a:endParaRPr lang="lv-LV"/>
          </a:p>
        </p:txBody>
      </p:sp>
    </p:spTree>
    <p:extLst>
      <p:ext uri="{BB962C8B-B14F-4D97-AF65-F5344CB8AC3E}">
        <p14:creationId xmlns:p14="http://schemas.microsoft.com/office/powerpoint/2010/main" val="193297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A9512-DB71-4D10-B232-51656B070E74}" type="datetimeFigureOut">
              <a:rPr lang="lv-LV" smtClean="0"/>
              <a:pPr/>
              <a:t>2014.11.28.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DCF3E37-796A-4F6A-8822-25A9073B7938}"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A9512-DB71-4D10-B232-51656B070E74}" type="datetimeFigureOut">
              <a:rPr lang="lv-LV" smtClean="0"/>
              <a:pPr/>
              <a:t>2014.11.28.</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3E37-796A-4F6A-8822-25A9073B7938}"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se/imgres?imgurl=http://mac122.icu.ac.jp/biobk/adipose.gif&amp;imgrefurl=http://mac122.icu.ac.jp/biobk/BioBookAnimalTS.html&amp;usg=__HAlQTqP-j1DlaM4ueXACQM0SbKU=&amp;h=258&amp;w=295&amp;sz=32&amp;hl=sv&amp;start=92&amp;zoom=1&amp;um=1&amp;itbs=1&amp;tbnid=Q1hDQi-2kUK_7M:&amp;tbnh=101&amp;tbnw=115&amp;prev=/images?q%3Dadipose%2Btissues%26start%3D80%26um%3D1%26hl%3Dsv%26sa%3DN%26ndsp%3D20%26tbs%3Disch:1"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javascript:void(0);"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Radioizotopu pielietojums bioloģijā</a:t>
            </a:r>
            <a:endParaRPr lang="lv-LV" b="1" dirty="0"/>
          </a:p>
        </p:txBody>
      </p:sp>
      <p:pic>
        <p:nvPicPr>
          <p:cNvPr id="1026" name="Picture 2" descr="https://encrypted-tbn1.gstatic.com/images?q=tbn:ANd9GcTeVP9yLITkpSlyC1xtl5uCJysQnLboEzZeNvj0_vd8-cm_meTQ"/>
          <p:cNvPicPr>
            <a:picLocks noChangeAspect="1" noChangeArrowheads="1"/>
          </p:cNvPicPr>
          <p:nvPr/>
        </p:nvPicPr>
        <p:blipFill>
          <a:blip r:embed="rId2" cstate="print"/>
          <a:srcRect/>
          <a:stretch>
            <a:fillRect/>
          </a:stretch>
        </p:blipFill>
        <p:spPr bwMode="auto">
          <a:xfrm>
            <a:off x="685800" y="2590800"/>
            <a:ext cx="1756925" cy="1828800"/>
          </a:xfrm>
          <a:prstGeom prst="rect">
            <a:avLst/>
          </a:prstGeom>
          <a:noFill/>
        </p:spPr>
      </p:pic>
      <p:pic>
        <p:nvPicPr>
          <p:cNvPr id="1028" name="Picture 4" descr="http://centurionsigns.co.uk/shop/wp-content/uploads/2014/07/danger-radiation-risk-sign-9078281.jpg"/>
          <p:cNvPicPr>
            <a:picLocks noChangeAspect="1" noChangeArrowheads="1"/>
          </p:cNvPicPr>
          <p:nvPr/>
        </p:nvPicPr>
        <p:blipFill>
          <a:blip r:embed="rId3" cstate="print"/>
          <a:srcRect/>
          <a:stretch>
            <a:fillRect/>
          </a:stretch>
        </p:blipFill>
        <p:spPr bwMode="auto">
          <a:xfrm>
            <a:off x="2895600" y="3984551"/>
            <a:ext cx="1427493" cy="1936898"/>
          </a:xfrm>
          <a:prstGeom prst="rect">
            <a:avLst/>
          </a:prstGeom>
          <a:noFill/>
        </p:spPr>
      </p:pic>
      <p:pic>
        <p:nvPicPr>
          <p:cNvPr id="1030" name="Picture 6" descr="https://encrypted-tbn1.gstatic.com/images?q=tbn:ANd9GcRiFlQ0tiiKqe4W_eNn2pgDT7PQlmxWhiF_5ytstIxXJPy6Ap6YXA"/>
          <p:cNvPicPr>
            <a:picLocks noChangeAspect="1" noChangeArrowheads="1"/>
          </p:cNvPicPr>
          <p:nvPr/>
        </p:nvPicPr>
        <p:blipFill>
          <a:blip r:embed="rId4" cstate="print"/>
          <a:srcRect/>
          <a:stretch>
            <a:fillRect/>
          </a:stretch>
        </p:blipFill>
        <p:spPr bwMode="auto">
          <a:xfrm>
            <a:off x="5791200" y="2667000"/>
            <a:ext cx="1828799" cy="1219200"/>
          </a:xfrm>
          <a:prstGeom prst="rect">
            <a:avLst/>
          </a:prstGeom>
          <a:noFill/>
        </p:spPr>
      </p:pic>
      <p:sp>
        <p:nvSpPr>
          <p:cNvPr id="7" name="Rectangle 6"/>
          <p:cNvSpPr/>
          <p:nvPr/>
        </p:nvSpPr>
        <p:spPr>
          <a:xfrm>
            <a:off x="5562600" y="3962400"/>
            <a:ext cx="4572000" cy="1107996"/>
          </a:xfrm>
          <a:prstGeom prst="rect">
            <a:avLst/>
          </a:prstGeom>
        </p:spPr>
        <p:txBody>
          <a:bodyPr>
            <a:spAutoFit/>
          </a:bodyPr>
          <a:lstStyle/>
          <a:p>
            <a:endParaRPr lang="lv-LV" dirty="0" smtClean="0"/>
          </a:p>
          <a:p>
            <a:r>
              <a:rPr lang="lv-LV" sz="2400" b="1" dirty="0" err="1" smtClean="0"/>
              <a:t>radioliganda</a:t>
            </a:r>
            <a:r>
              <a:rPr lang="lv-LV" sz="2400" b="1" dirty="0" smtClean="0"/>
              <a:t> </a:t>
            </a:r>
          </a:p>
          <a:p>
            <a:r>
              <a:rPr lang="lv-LV" sz="2400" b="1" dirty="0" smtClean="0"/>
              <a:t>piesaistes metode</a:t>
            </a:r>
            <a:endParaRPr lang="lv-LV" sz="2400" dirty="0"/>
          </a:p>
        </p:txBody>
      </p:sp>
      <p:sp>
        <p:nvSpPr>
          <p:cNvPr id="8" name="TextBox 7"/>
          <p:cNvSpPr txBox="1"/>
          <p:nvPr/>
        </p:nvSpPr>
        <p:spPr>
          <a:xfrm>
            <a:off x="3200400" y="1676400"/>
            <a:ext cx="1457450" cy="769441"/>
          </a:xfrm>
          <a:prstGeom prst="rect">
            <a:avLst/>
          </a:prstGeom>
          <a:noFill/>
        </p:spPr>
        <p:txBody>
          <a:bodyPr wrap="none" rtlCol="0">
            <a:spAutoFit/>
          </a:bodyPr>
          <a:lstStyle/>
          <a:p>
            <a:r>
              <a:rPr lang="lv-LV" sz="4400" b="1" dirty="0" smtClean="0">
                <a:solidFill>
                  <a:schemeClr val="accent2">
                    <a:lumMod val="75000"/>
                  </a:schemeClr>
                </a:solidFill>
              </a:rPr>
              <a:t>BMC</a:t>
            </a:r>
            <a:endParaRPr lang="lv-LV" sz="4400" b="1" dirty="0">
              <a:solidFill>
                <a:schemeClr val="accent2">
                  <a:lumMod val="75000"/>
                </a:schemeClr>
              </a:solidFill>
            </a:endParaRPr>
          </a:p>
        </p:txBody>
      </p:sp>
    </p:spTree>
    <p:extLst>
      <p:ext uri="{BB962C8B-B14F-4D97-AF65-F5344CB8AC3E}">
        <p14:creationId xmlns:p14="http://schemas.microsoft.com/office/powerpoint/2010/main" val="2484603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fontScale="90000"/>
          </a:bodyPr>
          <a:lstStyle/>
          <a:p>
            <a:r>
              <a:rPr lang="lv-LV" dirty="0" smtClean="0"/>
              <a:t>Instrumenti radioaktivitātes detektēšanai </a:t>
            </a:r>
            <a:endParaRPr lang="lv-LV" dirty="0"/>
          </a:p>
        </p:txBody>
      </p:sp>
      <p:sp>
        <p:nvSpPr>
          <p:cNvPr id="3" name="Content Placeholder 2"/>
          <p:cNvSpPr>
            <a:spLocks noGrp="1"/>
          </p:cNvSpPr>
          <p:nvPr>
            <p:ph idx="1"/>
          </p:nvPr>
        </p:nvSpPr>
        <p:spPr>
          <a:xfrm>
            <a:off x="457200" y="1295400"/>
            <a:ext cx="8382000" cy="3200400"/>
          </a:xfrm>
        </p:spPr>
        <p:txBody>
          <a:bodyPr>
            <a:normAutofit/>
          </a:bodyPr>
          <a:lstStyle/>
          <a:p>
            <a:r>
              <a:rPr lang="lv-LV" dirty="0" err="1" smtClean="0"/>
              <a:t>Geigera-Millera</a:t>
            </a:r>
            <a:r>
              <a:rPr lang="lv-LV" dirty="0" smtClean="0"/>
              <a:t> skaitītājs (jonizācijas detektors)</a:t>
            </a:r>
          </a:p>
          <a:p>
            <a:pPr lvl="1">
              <a:buFont typeface="Arial" pitchFamily="34" charset="0"/>
              <a:buChar char="•"/>
            </a:pPr>
            <a:r>
              <a:rPr lang="lv-LV" dirty="0" err="1" smtClean="0"/>
              <a:t>Geigera</a:t>
            </a:r>
            <a:r>
              <a:rPr lang="lv-LV" dirty="0" smtClean="0"/>
              <a:t> skaitītājus visbiežāk izmanto gamma staru un augstas enerģijas beta staru reģistrācijai.</a:t>
            </a:r>
          </a:p>
          <a:p>
            <a:pPr lvl="1">
              <a:buNone/>
            </a:pPr>
            <a:r>
              <a:rPr lang="lv-LV" sz="2000" dirty="0" smtClean="0"/>
              <a:t>     Pēc būtības </a:t>
            </a:r>
            <a:r>
              <a:rPr lang="lv-LV" sz="2000" dirty="0" err="1" smtClean="0"/>
              <a:t>Geigera</a:t>
            </a:r>
            <a:r>
              <a:rPr lang="lv-LV" sz="2000" dirty="0" smtClean="0"/>
              <a:t> skaitītājs ir ar gāzi (visbiežāk argona maisījums) pildīts kondensators. Kad caurulītē nokļūst lādēta daļiņa, kurai ir tik liela enerģija, kas spēj jonizēt caurulītē esošo gāzi, tad izveidojošies joni, kuri kustas caurulītē, kļūst pa </a:t>
            </a:r>
            <a:r>
              <a:rPr lang="lv-LV" sz="2000" dirty="0" err="1" smtClean="0"/>
              <a:t>lādiņnesējiem</a:t>
            </a:r>
            <a:r>
              <a:rPr lang="lv-LV" sz="2000" dirty="0" smtClean="0"/>
              <a:t>. Starp elektrodiem veidojas elektriskās strāvas impulsi, ko var reģistrēt.</a:t>
            </a:r>
          </a:p>
          <a:p>
            <a:pPr lvl="1">
              <a:buNone/>
            </a:pPr>
            <a:endParaRPr lang="lv-LV" sz="2000" dirty="0" smtClean="0"/>
          </a:p>
        </p:txBody>
      </p:sp>
      <p:sp>
        <p:nvSpPr>
          <p:cNvPr id="4" name="AutoShape 4" descr="data:image/jpeg;base64,/9j/4AAQSkZJRgABAQAAAQABAAD/2wCEAAkGBhAQEA8QDxAPDxAPDQ0NDw0NDQ8MDw0OFBAVFBQQFBIXGyYeFxkjGRISHy8gIycpLCwsFR4xNTAqNScrLCkBCQoKDgwOFA8PFCwcHBwpKSkpKSkpNSkpKiwpKSksKSkpKSkpKSkpKSkpKSk1KSopLCkpLCksLCk1KSopLiktNf/AABEIAOAA4QMBIgACEQEDEQH/xAAbAAEAAgMBAQAAAAAAAAAAAAAAAwQBAgUGB//EAD4QAAIBAwEEBgYHCAMBAQAAAAABAgMEESEFEjFRBhNBYXGRIjKBobHBFEJSYoLR8AcjM1NzkrLxFXKiQyT/xAAYAQEBAQEBAAAAAAAAAAAAAAAAAQIDBP/EACARAQEBAQACAgMBAQAAAAAAAAABEQIDITFBElGBkSL/2gAMAwEAAhEDEQA/APuIAAAAAAAAAAAAAAAAAAAAAAAAAAAAAAAAAAAAAAAAAAAAAAAAAAAiuLmFOLlUlGEV9aTwijb7XdZ4oU5OH8+otyH4VxZqc2+010yKdzBduXyinN+S1NFaZ9eTn3N4j/atCaMUtEklySwT0qJXTfCnUfe4qH+TTM9bP7HnNfLJMYyP4Iusn/LXsmvmjPXvthNf2y+DJN4ZH8EX0qHBvdfKacPiTJmGk9Hr3MrTsVxpt039x+i/GPAekWgcyptGpR/jxzD+bBaL/suz3F63uoVFmElJd3FeK7BZYalABFAAAAAAAAAAAAAAAAAAAONtXpHGm+rpLra2cYWsYP7zXF9y9xxttdKp1qjtrLVJ7tW5jwzw3Kb+MvLmXNg7FjHV649aX2pfZXd8T0c+Kcz8u/8AGL1vqJbHY0q0lWupOo+MYP1I9yXDH61O9BJLC0S4JGjl2GyZz66vTUmN8jJHvGHMxit3IjnUNZTK8qhZBZ6wyqhT60x1xcF5VDZTKCuDeNwTBezk5V7sndfWUMwkuyGj9i4NdzLsKxNGZZbylmuVY7fWVTr4hJ6RqLSFR8vuy7jsnD27sqMoymkmn68OCfKSxwfejhbI6Vu2qq3uXJ0W0qdaa9KnnRRlzXf/AKe7xOpvKbny9yDEZJpNNNNZTWqa5mTi0AAAAAAAAAAAAAB5TpRtSdVytLeW6lpcVk/VT/8AlF88cfLnjtbbv5U4btP+LUzGHbuLtm/D44OPsrZyWF9WOZNvVylxbb5s9Hi5k/76/jHV+muydkRowjGCxKXDmlzPQ04KMVFcEsFahHM3Ll+sFtIz5Or1fa8zGVoauZiUyGUzDSVzNXMh3jDmXESSkRs1dQ1cwMsikbOZHKQGspGI1WazZimss0LtGbLlOZpa2+ha6lGLYrGjTT1TWGjx+29iwqOdGppxcKmMtZ+Ph2nrZJo5O24Z3ZLjwN+O+0rzfQ/pJUtq3/H3jxh4oVJPKafBZfFPsfn2n0I+cdJ9i/SqOYaXFD06U1o2lruZOz+zvpX9MoOnVeLi39Cono5JaKWB5OftJXrgAcWgAAAAAAAAw3jV9mpk5+2a+IKC9apLc/D9Z+XxLzNuDnuXWznVfB+hBcoL8+PmXaNPEfH4f7IaUEkl7PZ2/JeZepwzjuSO/fX0xIzRo4JKiwiSKNK70OGtqUpGrZiTNcm0YciOczeZBUZRrKsa9cQVGQ9YBd60w6hVVUw6gE8qhJQlqUlMsU5FHorOWYlg5Vhc40Oomc+orEo5Rxtpx0x3nbOXtaJrj5SuItGeJ2rVlszaNK9p6Uq0tytFcM/W81r7Ge3mcfpRslXNvUhj0ur6yH9SPDzxj2no+Yy+hW9eNSEZxeYzipJ9zRIeF/ZLtzr7PqZPM7eW5rx3Oz4rzPdHk6mVsABAAAAAADg7TuM1nypxUV/3lr8DvHhL++cqu6vrOVV+DbUfgzt4ZtrPT0FpLebfZwXh+sv2nXpx+RzdmUcRiu5NnVSM932sZK9zInbKVzMxFVmYbDNTaDIKiJiOogKlRFWaLtSJXnEo1tbaVSW6va+SOzHo/HGrlnnnBFsFLMuenkd0z1R5a92ZKlrxjz7UXdjWcJxk5LLTxjLWFjjp+tDp38E4SzyZ522rSg8xbT7u0suwXrml1U91PTCkuaXL3Fy1vexnJlUcnvSeW+1m8JFwd76Sjm31XeIOuZFOeS884IKkSvcy3d3ubLMitexyl7WduWa8d0Mufoe2q1DhTrSkkuC19KPuk/I+yHwfpLUdLattVWmVbtvxbpt+R91oVN6MZfajGXmsnDyRqNwAclAAAAAEV3PFOo+UJvyiz5zYy37qr3ShS/tis+9s+hbS/g1f6U/8WfMOjlbeuqnfcVX5Tf5I9Pg+Oma+l2nMuFK1eFgs75wrTNWZz60sssV5lNssgwzBtgykVGmDEokiibbhBSnAhlTOg6Ro6JdFOhNwlvL2rmdaltaONdPEpu3MK2Fyje+2hvrdjwfFlGNMufRjKoFnoVlAzulrqjWVMuorMjkyecSvM1Brk0uI59iN6a9xMqWV4m/hHyz9okMXFKS4xoxx4qcmfbNjTbt6TfHcS8tPkfIunltv12+yNNR+L+Z9e2Qn1MM8Vle9nPytRcABwUAAAAAQXyzSq/05/wCLPkXQ6f8A++on/OuMLwlJn2OSymuawfILCPVbbqU+CdWpurunSc172d/DfXUZr6ZSmTuoUaNTQnyYsVtOWSPdNkbqOQI4xN1AkUCSMDKolTNlTJlA3UAK/VDqSzujdJordSOqLO6MDRW6kOkWd0bpdFN0iOdMuygRTgWUc2rArTgdGrTIuoOkrKpCl2eZacMLPJEtG3NNoLEWl2jduDw207R16qisJVKsYN8W8y0PpWz1+7XjJ/8Apnmo7LX7qo8rclKo0no93Di8eLR6i0hiEF91Z8cajzXViUAHBQAAAAAPk/TuH0Xa9nc8I1JU8vvjPEv/ADOPkfWDwv7W9jddZqtFenbzVTTjucJe5t/hN8XKldaFTEmu8uQqHn9iX/0i1t63GUqahU/qR9GXwydOlUZ0sHQUiamipTkW6TMUWIxJFE1gbowpgzgyCDGDIAGDBsYwBgyMGQNcGkoEpjAFeVMwqJYwMl0R9Xg5t5FyeEXri4SRBZxy95+Jvn17RUrJvqocXKTpt/dUk5fD3HcORY/vLicl6tGLgu+pJtv3fE65nq+1AAZAAAAAAIL21jVpzpyWYzi4vPeTgD5V0OjK0urnZ1XRbzqUM9vcvGP+LPZ9Tg5n7QdgyfV31vpXtmpPC1lBPPtx+fM6eytpwuqEK0PrLE4ZzuTXFfrmjvz1sZb0pFylMo1NCSlWJYrqU5kyZQp1SeFU52KtJmSKMyRMyMgAAAAABhsBkw5Gs6mClcXWCyaJ6t0kc652ql2nNv8AaOM6nnLvaLk8J/kkejjxaza9JG+dWW6n2Nt8klqzo7Uvlb0PvNKMY9rb+evwOb0dtOrouvW0UsSjF8XBerld71x3o02MpXt068v4FtLEOU6/FeO7nL72ieTJ6n0R6LY9k6VGMZeu/TqP78tX5aL2F4A87QAAAAAAAAAAMSimmnqmsNdx4O4s5bMuXOCbtLiWJR7Kc29F3cdPHH2T3pBe2UK0JU6kVKE0001ksuDhVaiaU4vMZap/IrqvhlGpbVbGfVzzOjN+hUlqmn9WT7JcMPt7cPDlaqWcmt+n6Sxlx+tH2Ho2WMrcbosUrs86q7TwyWF40T8TXqaVyWqdU8vRv+86VvfmLyuu4mZKdG6yWFUOeKkMZNXM0dQYJGzSUyOVQr1ar7yyBXrnGvrsvTt6s+EX4vQxT6P51qS/DH8zpMnyjy1eM6kt2Ccm+CSz/o6WzOjShiVbEpZUnHjGPJd7PT0bGFNYhFRXdxfiyOtQb9GPF+SXNmr5vqJjzu1ZVbqpG2o+inrOfFUocHN832Jf7PVbPsIUKUKVJYhCOF2t9rk32tttt82LGwhRi1FayeZzfGb7/wAiycLdaAAQAAAAAAAAAAAAAEdxbxqRcZpSi1hprJw6myp0Hmm3KmuCzmdPwfau7ivcu5KoQzrllwebvqNOosyW7L7cdPNHEuKE4a+vHslHXKPU39lGecPdlzXDyPE7Ysru3k50syWc/u9U/GD08nnuOvPcZsZW00u3BPS21jg0/B49x52fSOjUzG4pOFRaOdPMJLvcWVakIvWjWU1yfoyR22I97bdJUu06dHpRE+Wxupx4vHtwXaG1Jc0/xJ/Mn4802vqFLpJFlj/movsPA7IvHKWNP7keip03zXmjF4kXXeW1Iv6q9uSSF8n9leCOEopcX5IkhWS4a97Zm8w13410+3JNGSODC7fD3L9aFqlNv1n+FfN9pzrTqb2dI+2XYvzN4QS4e19rKlOuWIVTIlBhMyAAAAAAAAAAAAAADWZsMAVZlaZflTIJ0AOfUK9RHQqUCvOgBwdobAt66xUpxfJ4WV4cvYecvf2bUnrSqSg+UvTX5+89zOiyJwY0fOavQO7j6s4zXdP5S/MqT6GXf8uXikvkz6gDf59ftMfM7XopfwkpQ301zPY2FG5wlVg08atVYYfsO2B+fX7MVqdpz+LkTKkiRRN40mZ3VYprHAs0zEKBYp0CDMCzTMU6BPCkBtAkMJGQAAAAAAAAAAAAAAAAAAA1cEaugiQAQStIkctnxLYAoPZUTV7IXM6IA5v/AA65my2TE6AApx2bE3jZRRZAESt0bqmjYAYwZ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35842" name="Picture 2" descr="https://encrypted-tbn0.gstatic.com/images?q=tbn:ANd9GcRhbWbg9yLvclz0V7PrOWDJnvopR8nvIuipag2gO_5cuHqn9EeOEw"/>
          <p:cNvPicPr>
            <a:picLocks noChangeAspect="1" noChangeArrowheads="1"/>
          </p:cNvPicPr>
          <p:nvPr/>
        </p:nvPicPr>
        <p:blipFill>
          <a:blip r:embed="rId2" cstate="print"/>
          <a:srcRect/>
          <a:stretch>
            <a:fillRect/>
          </a:stretch>
        </p:blipFill>
        <p:spPr bwMode="auto">
          <a:xfrm>
            <a:off x="381000" y="4495800"/>
            <a:ext cx="2333625" cy="1962150"/>
          </a:xfrm>
          <a:prstGeom prst="rect">
            <a:avLst/>
          </a:prstGeom>
          <a:noFill/>
        </p:spPr>
      </p:pic>
      <p:sp>
        <p:nvSpPr>
          <p:cNvPr id="35844" name="AutoShape 4" descr="data:image/jpeg;base64,/9j/4AAQSkZJRgABAQAAAQABAAD/2wCEAAkGBxQTEhUUExQWEhUWFxwYFRgWFh0WFxgXHRUXFxwYGBYYHCggGRomHBUYIjIhJSkrLy4uHB8zODQsNygvLisBCgoKDg0OGxAQGzQkHyQsLCwsLCwsLC8sLCwsLCwsLCwsLCwsLCwsLCwsLCwsLCwsLCwsLCwsLCwsLCwsLCwsLP/AABEIALcBEwMBEQACEQEDEQH/xAAcAAEAAgIDAQAAAAAAAAAAAAAABQYEBwIDCAH/xABLEAABAwICBggCBgcFBQkAAAABAAIDBBESIQUGBzFBURMiMmFxgZGhcrEUM1KSosEII0Jic7LCJGOCk+EVJUNEUxYXVIOjpLPR0v/EABsBAQACAwEBAAAAAAAAAAAAAAABAgMEBQYH/8QAOxEBAAEDAQQHBgUCBQUAAAAAAAECAxEEEiExQQUGMlFxkcETYYGhsdEiMzRCcoLhFBUjUmIkQ1Pw8f/aAAwDAQACEQMRAD8A3igICAgICAgICAgICAgiavWaiidhkq6aN32XzxtPoXXQZFPpmnk7E8L/AIZGu+RTIzWuB3ZoPqAgICAgICAgICAgICAgICAgICAgICAgICAgICAgICDzVtY2mS1cz6amkLKRhLSWGxnIyLnEf8PfZu4jM8AAwtXdj+kKuFswEUDXC7BM5zXOB3HC1jiAe+ylOGZPsN0m3cad/wAMpH8zAoQj/wDur0zEbsp3A8454/ykumBxk0VrBBazdIj+G6V4/wDTJTBhy/7V6eg7UlY3+LE4/wDyMKYHKm2w6WZ2p2v7nwx+nVaCmBJwbdtIjtR0r/GN4P4ZApiI7xcNXNtnSkCanaDx6KTreTHix+8Fk9nnhKu13to6F01DVMxwuxWyc0izmnk5pzHyPC6xzExulZIKAQEBAQEBAQEBAQEBAQEBAQEBAQEBAQEFd2iaRNPoyrlacLhC4NPEOd1Gkd93BB5q2V6FbV6UpontxRhxkkB3FrGl9iOILg0eamB63UAgICAg6pqZj+0xrviaD80EVVapUMnbo6Z3eYGX9cKZTlV9ZNkGj6hh6GP6HNbqSRE4QeGKO+Ei/Kx71OUKBqxp6ehmkhnFqikdZ9jlLDvI7wW9Yd+E8SFl7dPvV7Mt+wTB7WuabtcA4HmCLgrCs7EBAQEBAQEBAQEBAQEBAQEBAQEBAug4GUcx6qs10xzTiQSjmPVIrpnhJiVH23vtoWq7zEP/AHER/JWQ1N+jzHfSrj9mnkP442/mpHpRQCAgjtM6dp6WLpaiZkUd7YnHe7PqgDMnI5DkUENTbRtFv7NbCPicWfzgIjKTpdaKKT6uspn9zZ2E+gcicpOKdruy5rvAg/JB2IPPe2yQRaZY4ZY6VmPvOORufk0DyWWz2la+DdGo7ydH0hO/oGfyhYlk4gICAgICAgICAgICAgICAgICAgx9IG0brd3zC0OlKpp0dyYnE7Mslntwq9VUSMzFnDuGa+dWr1c8K5ifGXU2aZYw044dphHqPmFu06jVU9m7P1Vm3TLtZrC3iD7FZadfrqf3xPjEeis2aWJp4U1bA6CbFgcQTa43EOGYPMLJ/nGup4RTn3f3V9hTzR2qWqtHQzumgcQ5zCzMvBsXNdvLjxaFmo6wauJ/1Kcx7sR6Kzp6eULpHpAcH/iv81tU9ZKY7VNUeUsc6ZkNrD9q/otinrHpp41THjTPopNh0aUvNBLCXlgkY5hczqvaHNIu08DnvW1R05pqo3Vx8d31V9i1LPsSi/YqZW/EGu+Vls0dJW6+ExPhMHsUbNsWnHYq2nleMj5OKz/4ynuR7KUZPsi0gNz4Hjhcm/oWZeqyRqrc8VZt1MJ2zTSTDlCxx4Oa9ow9+8Hu81eL9qef1VmiqG19idJWU8dTHW4mAOYYg9+Ibn4i0lxyybkrRco70bMta7e6npNLOa036OGNmXeDJ/Ws1vvhEvRGrcOCkp28oYx+AKgkkBAQEBAQEBAQEBAQEBAQEBAQEGNpH6t3l8wuf0t+iu/xlks9uGp9tJto0/xWfMrxvVz9bHhLd1H5bRkGm6lnYqJmfDK4fIr3VWlsVdqiJ+ENCK6o4SkYNdq9uQqXu+O0nu8Fa9XRWjq/7cfDd9MLxfuRzSNNtIrW9ropO90TQfwYVr19B6WeGY8Jn1yvGpuQkabapKPrKeJ3wOez5ly1q+r1uezXMeMRPpC8aurnCRptqsR7dNIz4JWv9nMHzWtX1duftuRPjEx6yvGrjnCTptp1GTmaiPvdG0j8El/Za1zoDUxw2Z+M+seq8aqhLUu0Gjdk2sDfjbIz3LbLUr6F1UcbXlNM+q0X7c80vS62xOyZVwPPLpmX9HEFadfRtyntWqo/pn0Wiu3POEtDpaQjINf8Nnfyla3sYo4TMecLbNMu0aacO1Hb1HzWam5fp7F2fPKJtw5t06zi0jwIKz063W0z28+MR9lZtQ72aYiPMeLf/pbFHSuqp7URPw/urNlUdO6kUNXPJUOlLZJLX7QGTQ0bzbcAtijp7V0xNOIxPj6RKk2I4zHzXmkexrWta8WaABZ43AW5rYp6YoiIzE/CY9ZhWbc93yZrXu4En3W7R0nTPCZ8s/TKk0U83IVEnP1CzU9I99XnGPrEI9nS7qWpLnYTbdfLxC39NqZvTymPcxV0RSy1uMYgICAgICAgICAgICAgICDG0l9W7y+YXP6V/RXf4yyWe3DWu03RwqKMRl/Rh0rLusTYC/Ab14/q1Gdb/TLc1U4ttE61aANHKI8Yka5ocxzcgQRcZHPcQfML6DMYc6JysWyTVuKtqujmuWZ3AtmRG4jeDxAKtTEYmUTO9tiq2LUbh1XEf4Gj3ZhKZg3oSs2FNPYlaPvg+5cFH4TehKzYbUC+BwPI4w6/lhb80xBlCVeyKuZezHO/wi3q15PsmynKEq9Qq2PtRnya/wCZbZNmTahFTaAqG9qO3diaT6A3UYMun/Z8zet0cjbccLhbvvZTsRVGDLvg1iq4+xVTttyleB6XstWvRaavtW6Z/pj7LxcqjhKVg2g6Qb/zBf8AGxj/AHc261quhtDV/wBvHhMx9JXi/cjmkINqNWO1HTyeMZafVjgtarq/pZ4TVHx+8SvGqrSUO1b7dG0/BM5vs4OWtV1bj9t2fjET9l41k84ScG1CkPbhqGHuLHj3wlYK+ruo5XKZ8YmPuvGrp7ktS7QqA/8AMPj+OF3zZdadfQGsj9sT4VfeIXjVULloXSnTRtlhn6SNxIDm3sSDYizgFyb/ALbS1zbqzTVHdP2lmpii5GcLToo3e88gB65/kvV9W4qnSzcqnM1VTOZ+Eejn3+MQlF6FgEBAQEBAQEBAQEBAQEBAQYWlqhrY7Oc1pcQ1oJAxO34W33mwOQ5Ln9K/orv8ZZLPbhrDa5XPhoRIy2ITM7TQ5pHWuC1wII7ivH9W/wBZ/TPo3dT+X8WhNK6TkqHmSV2J3cA0AbrBoyAyC+gZc2Iw2j+jzb6S/O55W3DA/O/MnLy71eJ/CY5vQAqBw7uNjvF8jyBB81VLk6TPcT5cVA6KaPCH7xieTmbnMDPwv8lKHbnhsDc235HPwQY8znucA12Gwu67Rbf37t+7uPipHYYI33BjBt9pgsd+6+/cmZgxDAn1Vo35up478w2x9Qm1JhTNo+qFJDQzzNYQ5rbgYjhyzPVOW4FTFWUTGHnTRuj3TOIBa2wuS69vYHvPkVr3r0WozO/wXppyzanVuVji27HEC9ml3fucWgcOawW9dbqjO+I+H3ytNuYYUOj5HAYWg4s2jE3Ec7ZNviO48Fs1aiinMTPy3efBXZmXVPSPZm9jmg7i5pAPmVam7RX2ZyTEw6Vkyh6M2Z02DR9I3m0v+/I53yIXzXpu5t6y7V78eURDq2IxabA0G65l+L2tb5gr2HQlMUaO3T7s+czLQvdpLLrsIgICAgICAgICAgICAgIILXHWqDR1OZpzfgyMEY5HZZNB8bk8Ag0HojWmp0hpemmqH2HS/q4hi6JtmkFrWnIPFwSTvv4Bc3pf9Dd8GWx+ZC57bT/u7/zmfJy8l1a/Wf0z6NzVfl/FoJe/c5t79HVv9rmP7g/rVuRnk3xITjAcB+4eeRyz3OGflmOIED79Dcb4nnwFrAct35JlDmyhYL5bzfzTJh16U0aJonRF72A260ZDXixBydY23KFbluK6dmZx4K+dAVsOdPWmUD/h1LcYPjILn0AVNmeUtX2F6j8uvPuq3/Nn6E0jUveYqimdC5rb9Iwh0LsxuPB3dmeatEzzZbNy7VOzcpx7+UpE3bdovidmCbuaOZz3BWbCo7Xato0dIC63WwSW4B0Mm71Cic4nA8/08MbbGN7WONvqpbOHE3BLi7duA5c8uXXVXVurjMe+P/mPjLLGI4MTSulZWSOAkJyF8TW4sxexOEG+d+BHiFsafS2qreZjHnj6q1VTljaPrnFzGhjHOuAC7EN1wL4XAZBxzsr3bNMU1VZmI+HrHNESzpKN87cMQYeySG4twa/DYdE2wsXZm/DPngi7TZqzczz7vdn90+5bE1RuWzV/Z3Ty0ZfLLIychxbYdTE3cB9oZHO/BdKjE07XJgmrE4bZ1ZpOihp4/wDpwxtPiIwD7r5Vr69u7cq76p+rtRGLcQtmh2WafH/X819H0NvYtRT3REeUOZdnMpBbjGICAgICAgICAgICAgIMbSVc2CKSZ98EbS92FpccIFzZozKDypr9rQ+vqnzSPDo2Etha3FgwZlp6N7rguaBicNx4DJIErsn1ZnnqmVhGCGAjrEdsgYQxnO3E8PFc7pef+juR/wAZZrEfjiV223n/AHeP47P5XryXVn9ZP8Z+sNvVfl/FoVe+c5tbYZpKKGciR7WmVrmjrNBBGd7HdvyvvV44YVlv6GZjmAF2Mc7EHfcG/Ajn3KpmHJkgccDnAne1wI6wtbhucL5jzHIEj6E/syvB4XNwMuWSZS5xxy4rl4LbnLDmBfIX8Pz3oOvpZxvY13wm1932t3FNw7qWdziQ5mCwHG9yb7ju4D1UDvIug1ft/lw6PDBlc3Hk+MfJ5Ujzvo7tgdH0pcC1guQQ9wsxwtvIdY2OR3d6gbN0BslfU26SpbHIRubFjDSOZLhiVvaZlGzhStcNWpdG1TonuvazopG5B45jkQciOY8EqiKo3kT3I+m03MwnC5ov2rMaMVuZAufValektV9qPnK8VzDO0brBVOLaeOUxslcGYWANADiG2FhcDcstVcWbUz3RM7/NWKYqqelaBnWcBwyHrYL5dRRNy5bo75j5y7FzdSs1E2zcuZ9jb8l9RtRiHJq4shZFRAQEBAQEBAQEBAQEBBoHbVryZp/oVO4FkDg98sZeJGStxBzeqQCGg55G2eYsgoOqGgHaRq2xXwsAxyHEbhlwHOZiB6xcb25nuUTOITTGXpeh0Q2GnDI2iKNgGBoFsr3vYc99+JK5nSVMzpLsz/tlntz+OIa424H+wN/jt/kkXl+rMf8AVz/GfrDZ1X5fxaIXvHOSVBpURtwOghlGeb2nHnb9oEcsuVyta7p5rq2ormPCd3ktFWOTMg07G1pwRPgkLTZ8Mz2DFYAHDfdcE7+KrFm9TVGLmYzwmI4eKc0zyWal16sBhq6yMgC3SOEzcXO8gkIHM+g3hYs66j/bP2+X/vGTFuUrorajW3eBU0xDXkMM8Zjc9gOTv1Ra0Eg7suO5ZqtRcopp2qJmcb8cp7kRRE8JWaj2rVV2A00M+K+cNU0bt/Vkaee7F+V6xrrcRO3E0474k9nPJM021mO4EtLVR8MXRCRoN7WxMfz7lkp1dirhXHmjYqjklKXano57i01DY3DeJWyREffYB7rPTMVRmJROYWCg1mpZvqp4pPglY/2a4lSjLV/6RFZenhaM7vI7JAsbOtc7z+r9wpGmNV6hkdXC6Q4WB4xO+zfLF4C9/JQl6Vg0c+mgMrZDjeLNvY9U5l3jb5qZiIRE5aZ2uV+N0LHODnjE7vDTYZ+NvZM5IjDXahKe1Dpuk0jSt/vmuPg04z7NWh0pXsaO7P8AxmPPd6slmM3Ih6d0E3O5+1f0zXhui6NvX2o7pz5Rn0dHUziiVipB1G+F/XNfRqIxTDlzxdysgQEBAQEBAQEBAQEBBD64aX+iUVRUZ3jjJbYX656rcj+8Qg8gVU5cHPe7HJK4ucThJJvcuuDdpJJytmg9G7FdXBFo+OR2+X9YRckZ9nI7urhuOd1WYzK2cRhsHSP1T/BafSX6S7/GfotZ7ceKg60OprRfSy0R9KMOPs9Jgfa5OQyxZnjZeT6sfqp/jP1huaz8uPFonaE6lNY/6JhMdhfB2cWd7Hccrbl7uXNpzzQkejZnM6RsUjmHc8McW5ZHrAWWGb9qKtiaoz3ZjK+zOM4YpCyofEBAQZcWkpm2wyyNtmLPIA8r95WKqxaq40x5QnallT6xVL2FjpcTSCDdrb2Juc7XzWKnRWKatqmnf4yma6pRS2lXY6dxAaXOLRuBJsPAIOtBP0muldHE2FlTII2izWmzg0cm4gS0dwQQlRO57i97i9zjclxuSe8lB1oLnskgxaRY7/pxyO/AWf1rjdP17OjmO+Yj559GxpYzcejdCR9XPdhcTbI7rb/Nec6vUbWumr/bTPpDZ1c/hwsLG2AHIL3cboc5yUggICAgICAgICAgICDX+3Un/Y81t2OK/h0rfzsg81V0RwwnOxYbXvbKR4Nrkjfyt4c5k5vXup5aaClLOyYIyPONp/NRKZ4s/SX1T/hK0ukf0l3+M/Re1248WltuJ/sUf8dv8ki8n1Z/U1fxn6w3dX2I8WkMK9y5y56v6wwwxRRyOqIXta5pdG0YTG95ef2wQSHNs4C4sCFxtXobty5VXTFNUTicTxzEREcsfDhPNmouREYTR05DIzKphmIYQGVDLB7sEbQXOljIBBa9+/ebHeSNH/CXbdX5c0xM8aZ4RmZ4UzHujhw4Mm3E8/NWNemQh8XQiEXDyehLcJHSuDCcBtfCB6rp9Fzdmmr2kzy7Wc8Izx97Fdxncq66jE+oPrXkXAJAOR7xe+fPMBBxQEH1B8QZVDRdIT+sjj/iPw38P9Viu3fZ8pnwjKYjLGKyoLINg7F4CaqZ/BsGHzdIy3s0rz3WOuIsUU99WfKJ+7b0cfimXoHRreo0c3MHuXf0rndWaM1Xa/4x9craud6wL2TSEBAQEBAQEBAQEBAQEFa2kaL+k6Mq4rXJiL2/Ey0jfdgUSPKp61ODxbJa9jucy+Z7O9nHPx4W5HN6M2FaW6bRbWE3dTyOiz34cnt9GvA8lAvldGXRvA3lpstfVWpu2K7ccZiY84Woq2aolTa76NOzBPGyRl74ZGhwvzz45nPvXgv8u6R01W1bzH8ZdGaqKuM+avT7PNFzG7Yw0/3cjm/hvb2V46Z6T0+6uZ/qp/tlHsLc8kNpHYzA8uMVRJHckgOAe1vIDcbDda/mty11qux+ZbifCZj7sU6WnlKsaR2O1jL9E+KYcMywnyOXuunZ6z6SrtxNPz+n2UnSzylCV+zrSEQuaZ7hx6Mh9vIZrft9NaG5wuRHju+rHNiuEBLomRrsL2OicdwlaYye6zhvXRou27kZoqifCYn6MU01RxhivgtxB8P9VdDiYyg4oPiAg5MYSQBmSbDxKiZxGZGSaGQXGG55NLXHluBKpF2ieacSxnNINiLEbwd6yROeCFv2d6tQ1ksn0hzhHGBiwjPO/eMst/srRCtU4bI1M1ZZRS1bWOxNc+INvvaBG5+E2Jz/AFg48l5HrLc/1LdHdEz5zj0dDRR+GZbT0c3sDvJ9GAf1rP1Zt4001d9U/KIhj1M/iS69K1RAQEBAQEBAQEBAQEBB1VMWNjm/aaR6iyDxzTwkRzN4sw3G89WTCdxGWY4O4bk4wNvfo4VudZCf7uRo++x3yYnIbtQY1TQRSduNrvEZ+u9RNMTxTEzDSe3HVIxGnqKWKTD1xIY8T8Bu0tJIuWg3d3ZJTRTjGNxNU5yg9m1DpaqlcIp54omNvjmxOjLsgGDGDnnfLktLU9F6W7G+3GfDH0Zbd+qmd8tkNodNRb2wVI7iAfct+S4d7q5anfTGPCfu2I1NM8X3/tBVx/X0MreZZdw+Vvdcq71erp7Mz8Y9YZYuUTzc4tcaZ2Tw9h5PZf5XWhPReptzmifKcfZfHc4uo9F1BvgpnO4ZNa72sVejU9J6fhVVjzj1Um3E8YR1Vsv0dJ2GGPvjefkSQfNbVvrJrbc/jxPjH2wpOno7lerdijbfqapw5CRgcN/EtI+S6FvrZ/5LXlP3j1Yp08cpVqv2PV7LlnQzDhhfhJ8ngAeq6FrrNoq+1mnxj7ZY509UK5pDUivh7dJN4sb0g9Y7rpWuldFdnFF2PjOPrhSbVcckNJTSROGJro3CxGJpbxy3jmPZbsTTXG6cwpMTDPZpWXCXHC4cSb7+AsCOXJYp01vluNqWBUPL3lxsL23ZDIWFh5LNRRFMYhEy5UtU+Ih0b3xvzBLThy5XBzCshu3ZQxzqJj3uc900sj3OcSXON2x3JOZ+rXhOsNczqqvdER6+rqaWMW24NHs6oNuefif9AvSdB29jQ2474z5zMtG9Oa5Za6zEICAgICAgICAgICAgICDyZp+g+j6Sq4JOqHSytF7WwuJcx3WyGRYb3ba56w4IGRs11j/2fpGOSQ2jdeKffkxxF3G+7C9rXeAKQPVQN8xmg+oCDhNK1jXOeQ1rQXOcTYAAXJJO4AcUGsajbjQtmcxsc8kYNhIwN63eGOcHYfHPuTE8jcntGbUtFzZfSmxO5TNdF+Jww+6cOKcLJE+mqm4mmGoaeILZW+ouFWaaauMZTvhH1eptFJvga34CWezTZYKtHZq/b5bl4vVxzRcmzyIZwzzQnudcegsfdatzoqzX/fEskaqqGO/VjSEf1VW2QcpG2/I/Nc671etVcIj5wyRqonjDpdNpSLt0zJhzjP5Ak+y5t3q33RPylki9bl0nXLBlPTTRHvH/AOrFc250Hdo4T5xMLxszwlkM1qopRZ7h4SMy9SLLW/wGstb6PlJssWXVbRNTmIadxPGIhh/AQs1PSHSVj91Xx3/VSbcdyEr9jNC/6p80Xg4Pb6OF/dbtrrPq6e3TFXwx9N3yY5s0d2EFV7EXi/RVbTyxxkeRLXHu4Lft9baP32pjwn+0Mc6eOUr5qroF1JBTwuLSWMs4tBDS7E5xIuBxO9cHpHV06m7Xdp4Tj6RHo3bUbNvC+aNfiiYRy/0X0PRUbGmt091MR8nMuduWStpQQEBAQEBAQEBAQEBAQEGi/wBITV4slhro7jFaKQjKz2gljr8CRcX/AHQg1LWWe3pR/jA/ZfkLkFxNnXGZJLiHnckjcGynasxkbKOvd0eABsMzuzhAyZKeBG4O3Wte1rkni3ZHIHAOaQ4EXBBuCDuII3hEOSDTn6Q2tRihjoY3WdMMc1t/RA2a3wc4H7neoS8/qUObZCNxKnMmHbT1j2ODmnC4bnNJY4ebSCmc8YI3cFo0XtK0lBYMq5iBwkImHh+tBNvNRiDMrfovbvVtymhgmHdihd5nrN9gpx7zPuXHRe3GjfYTQzwniWhsrR5tOL8KjFXcbu9a9GbQ9GT9isiBOVpD0Lr8rShpUZ704zwWRj2vbcEPaeIIIKcUcEfWauUsvbp4z3hoafVtisVVi1VxpheLlUcJQFfszopOyJIj+4+/84csU6K1y3LxfrhpvX+Op0ZXGCGqnDcDHsOMi4NwerfDkWkblP8Al+nqpxXRE+MRnzRN6vOYlNbPdYNLVb5GxSCcRNBcJGsFrkgDEMOZsd54Fc/VdA6Wqn/TpxPumfXMLUX5z+L6Nj0ktcXNZLTAEmxcD1W3yxZE7vFcmOrcbcb5xn3fWGb29MRuXKngDGhrcgNw5L18RERiGnM5dilAgICAgICAgICAgICAgII3WHQ0dZTyU8ouyQWvxad4cO8HNB5V1o0BUaNqnRyNza7E0kXY8XdheAd/5HJTxEIWscHFpwhjGnO2Jzzha61zn1iTlc2F7b7RvE3qlrjW6PLTTyOEb3hzoyA5smE5ts4EtvexLbHdyCJbtftaY2o0kxzGdFRxkwnEQ6WRrhGWE573uAFhkATnwjJhojWjWueuqH1ExaC+wwNHUa0CwDQ6/j4kqNmOJlDulB3tHll7blODL4C3iD5FMSbnNsTDufh+IH5tun4o5GI73aNGvPZwv+BwJ+7e/sq7cc07MseWBze01zfEEfNWiYngjEw61KHPpTzv45qdqUYhkUOkpoTeGWSE843uYfVpCid62ZW/RO1XScVv7WZAP2Zo2yA+L7Y/dNmO8z7lv0dt6nbb6RTQyjiYXujP3Xh35JiTMJx+1fQ1cA2tp3C27poWytB/dLC5w9AmZMQt+qOm9EBuChlpYw7MsYRE9x5ljrOJ8QomqOZsytwN9ylD6gICAgICAgICAgICAgICAgIIfWbVmnroujqGB32Xiwew3Bu11sswMtyDz1r3spqaLFJGPpEOM2LAS5reGNtsvK4TIqGjrQytdUYm9E3pGMc03c/e1tj2QXZk8gd6md8EbnZo2lkqZ4aZzDjlkbZxxYv1rmHE7921zkB2iblRgYOl6Xo55Y92CR7LfC8t/JWincMOyjZkfEH1MyPocrbfeM2m0rKzISOA5E4m/ddcKs0W6uMJiqqObJbpFjvrIoX9+ExO9Yzb2T2EftqT7Tvh9iipX7xPET9nDK0eVwVFVq7HDebVE8dzmNAsf9VVQuP2ZMULvR4t7rHNVVPaplOxE8JddRqvVsGLoHub9qO0g9WEpF2jvJoqhEyRlps4EHkRY+ivExPBTGHFSOTGkkAbzu8UHrnZo7/d0LbWwYo/HBI5hPmQVFMYjCauK0KUCAgICAgICAgICAgICAgICAgIIfS+q1HUyNkqKeOV7dxcL5cj9odxugx36n0xrm19iJmswACwYQBhBItvAy38ByU5Go9o+zeQVM9RG0mOR5ku0E2Ls3XsDbrEqaZ5Ja3l0A/PDZ9t+E3+SviUZhHy6Pe3eCoSxnQnkmDDhgUbKHzCo2R8sowANkiqY4DtFS7jn4i6yxeqV2Yd9JpB0ZuwujPON5YfZRNVurtUpjajhKwR62SOAD5cY4tqIWTt+8RiCpOns1b43L+1rj3syGKGe16Wllcf/D1Bp3/5cmRPcqzpq47NR7SmeNLvg1ViZNE4R1UJ6QdWZjTGbXdYSsyOQ5Ks03Ke1hOaJ4PQuosWGgg/eaZP8xzpP61MKzxTylAgICAgICAgICAgICAgICAgICAgICCM0nq9S1Gc1PFIftOYMQ8Hbx6qYqmEYhWNJbLqR/1b5YTyxdK30kBNvAhW255owqGltj8wuYzDMPOF3ocQJ8wp2qU71K0vs8qIr44JmDng6RvjiixADxsrceEm0rMugHZ4bPtvwm9vG25MSnMMCbR727wVCWK6IjgoxA4FijZQ+FqjZkfLKMD4oyLhqDNI57xie5jQMLMRtjccIwg5B28eatNczGJTD1bRUwjjZG3ssa1jfBoAHsFVDuQEBAQEBAQEBAQEBAQEBAQEBAQEBAQEBAQEEdpLQVNUfXQRSnm5gLh4OtcKYmYRiFY0lswpJL9G6WE8g7pG+kodYeBCtFyeaMKjpbY7LmY3wzcgQ6F39YJ9FO1SnepWmNm9TFfFBK0Di1vSt9Y8XuArbp4SZVebQDwSG2cRvAOY8RvCYlOYR82j3t3tPogxnQ9yjESNj7HNFdLURC1wZxI/uZC3pAf8wxj/ABLHVGFuT0qoVEBAQEBAQEBAQEBAQEBAQEBAQEBAQEBAQEBAQEBAQYOkNDwTi00McvxsDj6kKYmYRhWNJbMqKS+DpID+4/E37kmIDyVvaTzRhVNJ7HX5mKWKUcA9pjd95uIewVtqmU71s2baoGhjf0jGiQkgEOxENOEkXtuJaD5BY54pXRQCAgICAgICAgICA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5846" name="Picture 6" descr="http://upload.wikimedia.org/wikipedia/commons/c/c9/Portable_Geiger_counter_series_900_mini-monitor.jpg"/>
          <p:cNvPicPr>
            <a:picLocks noChangeAspect="1" noChangeArrowheads="1"/>
          </p:cNvPicPr>
          <p:nvPr/>
        </p:nvPicPr>
        <p:blipFill>
          <a:blip r:embed="rId3" cstate="print"/>
          <a:srcRect/>
          <a:stretch>
            <a:fillRect/>
          </a:stretch>
        </p:blipFill>
        <p:spPr bwMode="auto">
          <a:xfrm>
            <a:off x="4953000" y="4495800"/>
            <a:ext cx="3276600" cy="21785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Instrumenti radioaktivitātes detektēšanai </a:t>
            </a:r>
            <a:endParaRPr lang="lv-LV" dirty="0"/>
          </a:p>
        </p:txBody>
      </p:sp>
      <p:sp>
        <p:nvSpPr>
          <p:cNvPr id="3" name="Content Placeholder 2"/>
          <p:cNvSpPr>
            <a:spLocks noGrp="1"/>
          </p:cNvSpPr>
          <p:nvPr>
            <p:ph idx="1"/>
          </p:nvPr>
        </p:nvSpPr>
        <p:spPr>
          <a:xfrm>
            <a:off x="457200" y="1524000"/>
            <a:ext cx="8382000" cy="2133600"/>
          </a:xfrm>
        </p:spPr>
        <p:txBody>
          <a:bodyPr>
            <a:normAutofit/>
          </a:bodyPr>
          <a:lstStyle/>
          <a:p>
            <a:r>
              <a:rPr lang="lv-LV" sz="2400" dirty="0" err="1" smtClean="0"/>
              <a:t>NaI</a:t>
            </a:r>
            <a:r>
              <a:rPr lang="lv-LV" sz="2400" dirty="0" smtClean="0"/>
              <a:t> (nātrija jodīda) </a:t>
            </a:r>
            <a:r>
              <a:rPr lang="lv-LV" sz="2400" dirty="0" err="1" smtClean="0"/>
              <a:t>scintilāciju</a:t>
            </a:r>
            <a:r>
              <a:rPr lang="lv-LV" sz="2400" dirty="0" smtClean="0"/>
              <a:t>  skaitītājs</a:t>
            </a:r>
          </a:p>
          <a:p>
            <a:pPr lvl="1">
              <a:buFont typeface="Arial" pitchFamily="34" charset="0"/>
              <a:buChar char="•"/>
            </a:pPr>
            <a:r>
              <a:rPr lang="lv-LV" sz="2000" dirty="0" err="1" smtClean="0"/>
              <a:t>Scintilāciju</a:t>
            </a:r>
            <a:r>
              <a:rPr lang="lv-LV" sz="2000" dirty="0" smtClean="0"/>
              <a:t> skaitītājs ir ierīce, ar kuru var reģistrēt jonizējošo starojumu. Tā galvenās sastāvdaļas ir </a:t>
            </a:r>
            <a:r>
              <a:rPr lang="lv-LV" sz="2000" dirty="0" err="1" smtClean="0"/>
              <a:t>scintilators</a:t>
            </a:r>
            <a:r>
              <a:rPr lang="lv-LV" sz="2000" dirty="0" smtClean="0"/>
              <a:t> (viela vai </a:t>
            </a:r>
            <a:r>
              <a:rPr lang="lv-LV" sz="2000" dirty="0" err="1" smtClean="0"/>
              <a:t>šķidums</a:t>
            </a:r>
            <a:r>
              <a:rPr lang="lv-LV" sz="2000" dirty="0" smtClean="0"/>
              <a:t>), kurā jonizējošā starojuma daļiņa izraisa uzliesmojumu jeb </a:t>
            </a:r>
            <a:r>
              <a:rPr lang="lv-LV" sz="2000" dirty="0" err="1" smtClean="0"/>
              <a:t>scintilāciju</a:t>
            </a:r>
            <a:r>
              <a:rPr lang="lv-LV" sz="2000" dirty="0" smtClean="0"/>
              <a:t>, un </a:t>
            </a:r>
            <a:r>
              <a:rPr lang="lv-LV" sz="2000" dirty="0" err="1" smtClean="0"/>
              <a:t>fotoelektronu</a:t>
            </a:r>
            <a:r>
              <a:rPr lang="lv-LV" sz="2000" dirty="0" smtClean="0"/>
              <a:t> daudzkāršotājs.</a:t>
            </a:r>
            <a:endParaRPr lang="lv-LV" sz="2000" dirty="0"/>
          </a:p>
        </p:txBody>
      </p:sp>
      <p:sp>
        <p:nvSpPr>
          <p:cNvPr id="4" name="AutoShape 4" descr="data:image/jpeg;base64,/9j/4AAQSkZJRgABAQAAAQABAAD/2wCEAAkGBhAQEA8QDxAPDxAPDQ0NDw0NDQ8MDw0OFBAVFBQQFBIXGyYeFxkjGRISHy8gIycpLCwsFR4xNTAqNScrLCkBCQoKDgwOFA8PFCwcHBwpKSkpKSkpNSkpKiwpKSksKSkpKSkpKSkpKSkpKSk1KSopLCkpLCksLCk1KSopLiktNf/AABEIAOAA4QMBIgACEQEDEQH/xAAbAAEAAgMBAQAAAAAAAAAAAAAAAwQBAgUGB//EAD4QAAIBAwEEBgYHCAMBAQAAAAABAgMEESEFEjFRBhNBYXGRIjKBobHBFEJSYoLR8AcjM1NzkrLxFXKiQyT/xAAYAQEBAQEBAAAAAAAAAAAAAAAAAQIDBP/EACARAQEBAQACAgMBAQAAAAAAAAABEQIDITFBElGBkSL/2gAMAwEAAhEDEQA/APuIAAAAAAAAAAAAAAAAAAAAAAAAAAAAAAAAAAAAAAAAAAAAAAAAAAAiuLmFOLlUlGEV9aTwijb7XdZ4oU5OH8+otyH4VxZqc2+010yKdzBduXyinN+S1NFaZ9eTn3N4j/atCaMUtEklySwT0qJXTfCnUfe4qH+TTM9bP7HnNfLJMYyP4Iusn/LXsmvmjPXvthNf2y+DJN4ZH8EX0qHBvdfKacPiTJmGk9Hr3MrTsVxpt039x+i/GPAekWgcyptGpR/jxzD+bBaL/suz3F63uoVFmElJd3FeK7BZYalABFAAAAAAAAAAAAAAAAAAAONtXpHGm+rpLra2cYWsYP7zXF9y9xxttdKp1qjtrLVJ7tW5jwzw3Kb+MvLmXNg7FjHV649aX2pfZXd8T0c+Kcz8u/8AGL1vqJbHY0q0lWupOo+MYP1I9yXDH61O9BJLC0S4JGjl2GyZz66vTUmN8jJHvGHMxit3IjnUNZTK8qhZBZ6wyqhT60x1xcF5VDZTKCuDeNwTBezk5V7sndfWUMwkuyGj9i4NdzLsKxNGZZbylmuVY7fWVTr4hJ6RqLSFR8vuy7jsnD27sqMoymkmn68OCfKSxwfejhbI6Vu2qq3uXJ0W0qdaa9KnnRRlzXf/AKe7xOpvKbny9yDEZJpNNNNZTWqa5mTi0AAAAAAAAAAAAAB5TpRtSdVytLeW6lpcVk/VT/8AlF88cfLnjtbbv5U4btP+LUzGHbuLtm/D44OPsrZyWF9WOZNvVylxbb5s9Hi5k/76/jHV+muydkRowjGCxKXDmlzPQ04KMVFcEsFahHM3Ll+sFtIz5Or1fa8zGVoauZiUyGUzDSVzNXMh3jDmXESSkRs1dQ1cwMsikbOZHKQGspGI1WazZimss0LtGbLlOZpa2+ha6lGLYrGjTT1TWGjx+29iwqOdGppxcKmMtZ+Ph2nrZJo5O24Z3ZLjwN+O+0rzfQ/pJUtq3/H3jxh4oVJPKafBZfFPsfn2n0I+cdJ9i/SqOYaXFD06U1o2lruZOz+zvpX9MoOnVeLi39Cono5JaKWB5OftJXrgAcWgAAAAAAAAw3jV9mpk5+2a+IKC9apLc/D9Z+XxLzNuDnuXWznVfB+hBcoL8+PmXaNPEfH4f7IaUEkl7PZ2/JeZepwzjuSO/fX0xIzRo4JKiwiSKNK70OGtqUpGrZiTNcm0YciOczeZBUZRrKsa9cQVGQ9YBd60w6hVVUw6gE8qhJQlqUlMsU5FHorOWYlg5Vhc40Oomc+orEo5Rxtpx0x3nbOXtaJrj5SuItGeJ2rVlszaNK9p6Uq0tytFcM/W81r7Ge3mcfpRslXNvUhj0ur6yH9SPDzxj2no+Yy+hW9eNSEZxeYzipJ9zRIeF/ZLtzr7PqZPM7eW5rx3Oz4rzPdHk6mVsABAAAAAADg7TuM1nypxUV/3lr8DvHhL++cqu6vrOVV+DbUfgzt4ZtrPT0FpLebfZwXh+sv2nXpx+RzdmUcRiu5NnVSM932sZK9zInbKVzMxFVmYbDNTaDIKiJiOogKlRFWaLtSJXnEo1tbaVSW6va+SOzHo/HGrlnnnBFsFLMuenkd0z1R5a92ZKlrxjz7UXdjWcJxk5LLTxjLWFjjp+tDp38E4SzyZ522rSg8xbT7u0suwXrml1U91PTCkuaXL3Fy1vexnJlUcnvSeW+1m8JFwd76Sjm31XeIOuZFOeS884IKkSvcy3d3ubLMitexyl7WduWa8d0Mufoe2q1DhTrSkkuC19KPuk/I+yHwfpLUdLattVWmVbtvxbpt+R91oVN6MZfajGXmsnDyRqNwAclAAAAAEV3PFOo+UJvyiz5zYy37qr3ShS/tis+9s+hbS/g1f6U/8WfMOjlbeuqnfcVX5Tf5I9Pg+Oma+l2nMuFK1eFgs75wrTNWZz60sssV5lNssgwzBtgykVGmDEokiibbhBSnAhlTOg6Ro6JdFOhNwlvL2rmdaltaONdPEpu3MK2Fyje+2hvrdjwfFlGNMufRjKoFnoVlAzulrqjWVMuorMjkyecSvM1Brk0uI59iN6a9xMqWV4m/hHyz9okMXFKS4xoxx4qcmfbNjTbt6TfHcS8tPkfIunltv12+yNNR+L+Z9e2Qn1MM8Vle9nPytRcABwUAAAAAQXyzSq/05/wCLPkXQ6f8A++on/OuMLwlJn2OSymuawfILCPVbbqU+CdWpurunSc172d/DfXUZr6ZSmTuoUaNTQnyYsVtOWSPdNkbqOQI4xN1AkUCSMDKolTNlTJlA3UAK/VDqSzujdJordSOqLO6MDRW6kOkWd0bpdFN0iOdMuygRTgWUc2rArTgdGrTIuoOkrKpCl2eZacMLPJEtG3NNoLEWl2jduDw207R16qisJVKsYN8W8y0PpWz1+7XjJ/8Apnmo7LX7qo8rclKo0no93Di8eLR6i0hiEF91Z8cajzXViUAHBQAAAAAPk/TuH0Xa9nc8I1JU8vvjPEv/ADOPkfWDwv7W9jddZqtFenbzVTTjucJe5t/hN8XKldaFTEmu8uQqHn9iX/0i1t63GUqahU/qR9GXwydOlUZ0sHQUiamipTkW6TMUWIxJFE1gbowpgzgyCDGDIAGDBsYwBgyMGQNcGkoEpjAFeVMwqJYwMl0R9Xg5t5FyeEXri4SRBZxy95+Jvn17RUrJvqocXKTpt/dUk5fD3HcORY/vLicl6tGLgu+pJtv3fE65nq+1AAZAAAAAAIL21jVpzpyWYzi4vPeTgD5V0OjK0urnZ1XRbzqUM9vcvGP+LPZ9Tg5n7QdgyfV31vpXtmpPC1lBPPtx+fM6eytpwuqEK0PrLE4ZzuTXFfrmjvz1sZb0pFylMo1NCSlWJYrqU5kyZQp1SeFU52KtJmSKMyRMyMgAAAAABhsBkw5Gs6mClcXWCyaJ6t0kc652ql2nNv8AaOM6nnLvaLk8J/kkejjxaza9JG+dWW6n2Nt8klqzo7Uvlb0PvNKMY9rb+evwOb0dtOrouvW0UsSjF8XBerld71x3o02MpXt068v4FtLEOU6/FeO7nL72ieTJ6n0R6LY9k6VGMZeu/TqP78tX5aL2F4A87QAAAAAAAAAAMSimmnqmsNdx4O4s5bMuXOCbtLiWJR7Kc29F3cdPHH2T3pBe2UK0JU6kVKE0001ksuDhVaiaU4vMZap/IrqvhlGpbVbGfVzzOjN+hUlqmn9WT7JcMPt7cPDlaqWcmt+n6Sxlx+tH2Ho2WMrcbosUrs86q7TwyWF40T8TXqaVyWqdU8vRv+86VvfmLyuu4mZKdG6yWFUOeKkMZNXM0dQYJGzSUyOVQr1ar7yyBXrnGvrsvTt6s+EX4vQxT6P51qS/DH8zpMnyjy1eM6kt2Ccm+CSz/o6WzOjShiVbEpZUnHjGPJd7PT0bGFNYhFRXdxfiyOtQb9GPF+SXNmr5vqJjzu1ZVbqpG2o+inrOfFUocHN832Jf7PVbPsIUKUKVJYhCOF2t9rk32tttt82LGwhRi1FayeZzfGb7/wAiycLdaAAQAAAAAAAAAAAAAEdxbxqRcZpSi1hprJw6myp0Hmm3KmuCzmdPwfau7ivcu5KoQzrllwebvqNOosyW7L7cdPNHEuKE4a+vHslHXKPU39lGecPdlzXDyPE7Ysru3k50syWc/u9U/GD08nnuOvPcZsZW00u3BPS21jg0/B49x52fSOjUzG4pOFRaOdPMJLvcWVakIvWjWU1yfoyR22I97bdJUu06dHpRE+Wxupx4vHtwXaG1Jc0/xJ/Mn4802vqFLpJFlj/movsPA7IvHKWNP7keip03zXmjF4kXXeW1Iv6q9uSSF8n9leCOEopcX5IkhWS4a97Zm8w13410+3JNGSODC7fD3L9aFqlNv1n+FfN9pzrTqb2dI+2XYvzN4QS4e19rKlOuWIVTIlBhMyAAAAAAAAAAAAAADWZsMAVZlaZflTIJ0AOfUK9RHQqUCvOgBwdobAt66xUpxfJ4WV4cvYecvf2bUnrSqSg+UvTX5+89zOiyJwY0fOavQO7j6s4zXdP5S/MqT6GXf8uXikvkz6gDf59ftMfM7XopfwkpQ301zPY2FG5wlVg08atVYYfsO2B+fX7MVqdpz+LkTKkiRRN40mZ3VYprHAs0zEKBYp0CDMCzTMU6BPCkBtAkMJGQAAAAAAAAAAAAAAAAAAA1cEaugiQAQStIkctnxLYAoPZUTV7IXM6IA5v/AA65my2TE6AApx2bE3jZRRZAESt0bqmjYAYwZ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54274" name="Picture 2" descr="_images/PMT.png"/>
          <p:cNvPicPr>
            <a:picLocks noChangeAspect="1" noChangeArrowheads="1"/>
          </p:cNvPicPr>
          <p:nvPr/>
        </p:nvPicPr>
        <p:blipFill>
          <a:blip r:embed="rId2" cstate="print"/>
          <a:srcRect/>
          <a:stretch>
            <a:fillRect/>
          </a:stretch>
        </p:blipFill>
        <p:spPr bwMode="auto">
          <a:xfrm>
            <a:off x="152400" y="3733800"/>
            <a:ext cx="4285154" cy="2676359"/>
          </a:xfrm>
          <a:prstGeom prst="rect">
            <a:avLst/>
          </a:prstGeom>
          <a:noFill/>
        </p:spPr>
      </p:pic>
      <p:pic>
        <p:nvPicPr>
          <p:cNvPr id="54276" name="Picture 4" descr="http://depletedcranium.com/wp-content/uploads/scintdetector.jpg"/>
          <p:cNvPicPr>
            <a:picLocks noChangeAspect="1" noChangeArrowheads="1"/>
          </p:cNvPicPr>
          <p:nvPr/>
        </p:nvPicPr>
        <p:blipFill>
          <a:blip r:embed="rId3" cstate="print"/>
          <a:srcRect/>
          <a:stretch>
            <a:fillRect/>
          </a:stretch>
        </p:blipFill>
        <p:spPr bwMode="auto">
          <a:xfrm>
            <a:off x="5334000" y="3581400"/>
            <a:ext cx="3048000" cy="24765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lv-LV" dirty="0" smtClean="0"/>
              <a:t>Šķidrās </a:t>
            </a:r>
            <a:r>
              <a:rPr lang="lv-LV" dirty="0" err="1" smtClean="0"/>
              <a:t>scintilācijas</a:t>
            </a:r>
            <a:r>
              <a:rPr lang="lv-LV" dirty="0" smtClean="0"/>
              <a:t> skaitītājs</a:t>
            </a:r>
            <a:endParaRPr lang="lv-LV" dirty="0"/>
          </a:p>
        </p:txBody>
      </p:sp>
      <p:sp>
        <p:nvSpPr>
          <p:cNvPr id="8" name="TextBox 7"/>
          <p:cNvSpPr txBox="1"/>
          <p:nvPr/>
        </p:nvSpPr>
        <p:spPr>
          <a:xfrm>
            <a:off x="304800" y="1219200"/>
            <a:ext cx="8139216" cy="954107"/>
          </a:xfrm>
          <a:prstGeom prst="rect">
            <a:avLst/>
          </a:prstGeom>
          <a:noFill/>
        </p:spPr>
        <p:txBody>
          <a:bodyPr wrap="none" rtlCol="0">
            <a:spAutoFit/>
          </a:bodyPr>
          <a:lstStyle/>
          <a:p>
            <a:pPr>
              <a:buFont typeface="Wingdings" pitchFamily="2" charset="2"/>
              <a:buChar char="v"/>
            </a:pPr>
            <a:r>
              <a:rPr lang="lv-LV" sz="2800" dirty="0" smtClean="0"/>
              <a:t> Lielākā daļa laboratorijās izmantojamie radioizotopi </a:t>
            </a:r>
          </a:p>
          <a:p>
            <a:r>
              <a:rPr lang="lv-LV" sz="2800" dirty="0" smtClean="0"/>
              <a:t>     spontāni sabrūkot emitē beta daļiņas.</a:t>
            </a:r>
            <a:endParaRPr lang="lv-LV" sz="2800" dirty="0"/>
          </a:p>
        </p:txBody>
      </p:sp>
      <p:sp>
        <p:nvSpPr>
          <p:cNvPr id="9" name="TextBox 8"/>
          <p:cNvSpPr txBox="1"/>
          <p:nvPr/>
        </p:nvSpPr>
        <p:spPr>
          <a:xfrm>
            <a:off x="381000" y="2362200"/>
            <a:ext cx="8232831" cy="1384995"/>
          </a:xfrm>
          <a:prstGeom prst="rect">
            <a:avLst/>
          </a:prstGeom>
          <a:noFill/>
        </p:spPr>
        <p:txBody>
          <a:bodyPr wrap="none" rtlCol="0">
            <a:spAutoFit/>
          </a:bodyPr>
          <a:lstStyle/>
          <a:p>
            <a:pPr>
              <a:buFont typeface="Wingdings" pitchFamily="2" charset="2"/>
              <a:buChar char="v"/>
            </a:pPr>
            <a:r>
              <a:rPr lang="lv-LV" sz="2800" dirty="0" smtClean="0"/>
              <a:t> Beta daļiņas ir elektroni ar enerģiju no </a:t>
            </a:r>
            <a:r>
              <a:rPr lang="lv-LV" sz="2800" dirty="0" err="1" smtClean="0"/>
              <a:t>keV</a:t>
            </a:r>
            <a:r>
              <a:rPr lang="lv-LV" sz="2800" dirty="0" smtClean="0"/>
              <a:t> līdz </a:t>
            </a:r>
            <a:r>
              <a:rPr lang="lv-LV" sz="2800" dirty="0" err="1" smtClean="0"/>
              <a:t>MeV</a:t>
            </a:r>
            <a:r>
              <a:rPr lang="lv-LV" sz="2800" dirty="0" smtClean="0"/>
              <a:t>. </a:t>
            </a:r>
          </a:p>
          <a:p>
            <a:r>
              <a:rPr lang="lv-LV" sz="2800" dirty="0" smtClean="0"/>
              <a:t>     Izveidotas beta daļiņas sadurās ar visu, kas patrāpās</a:t>
            </a:r>
          </a:p>
          <a:p>
            <a:r>
              <a:rPr lang="lv-LV" sz="2800" dirty="0" smtClean="0"/>
              <a:t>     ceļā, atdodot enerģiju un zaudējot ātrumu.</a:t>
            </a:r>
            <a:endParaRPr lang="lv-LV" sz="2800" dirty="0"/>
          </a:p>
        </p:txBody>
      </p:sp>
      <p:sp>
        <p:nvSpPr>
          <p:cNvPr id="10" name="TextBox 9"/>
          <p:cNvSpPr txBox="1"/>
          <p:nvPr/>
        </p:nvSpPr>
        <p:spPr>
          <a:xfrm>
            <a:off x="407313" y="4038600"/>
            <a:ext cx="8492581" cy="954107"/>
          </a:xfrm>
          <a:prstGeom prst="rect">
            <a:avLst/>
          </a:prstGeom>
          <a:noFill/>
        </p:spPr>
        <p:txBody>
          <a:bodyPr wrap="none" rtlCol="0">
            <a:spAutoFit/>
          </a:bodyPr>
          <a:lstStyle/>
          <a:p>
            <a:pPr>
              <a:buFont typeface="Wingdings" pitchFamily="2" charset="2"/>
              <a:buChar char="v"/>
            </a:pPr>
            <a:r>
              <a:rPr lang="lv-LV" sz="2800" dirty="0" smtClean="0"/>
              <a:t> No </a:t>
            </a:r>
            <a:r>
              <a:rPr lang="lv-LV" sz="2800" dirty="0" err="1" smtClean="0"/>
              <a:t>tritija</a:t>
            </a:r>
            <a:r>
              <a:rPr lang="lv-LV" sz="2800" dirty="0" smtClean="0"/>
              <a:t> (H-3) emitētās beta daļiņas nespēj iziet cauri </a:t>
            </a:r>
          </a:p>
          <a:p>
            <a:r>
              <a:rPr lang="lv-LV" sz="2800" dirty="0" smtClean="0"/>
              <a:t>     papīra loksnei, jo tiem ir zema enerģija. </a:t>
            </a:r>
          </a:p>
        </p:txBody>
      </p:sp>
      <p:sp>
        <p:nvSpPr>
          <p:cNvPr id="11" name="TextBox 10"/>
          <p:cNvSpPr txBox="1"/>
          <p:nvPr/>
        </p:nvSpPr>
        <p:spPr>
          <a:xfrm>
            <a:off x="457200" y="5334000"/>
            <a:ext cx="8042651" cy="1384995"/>
          </a:xfrm>
          <a:prstGeom prst="rect">
            <a:avLst/>
          </a:prstGeom>
          <a:noFill/>
        </p:spPr>
        <p:txBody>
          <a:bodyPr wrap="none" rtlCol="0">
            <a:spAutoFit/>
          </a:bodyPr>
          <a:lstStyle/>
          <a:p>
            <a:pPr>
              <a:buFont typeface="Wingdings" pitchFamily="2" charset="2"/>
              <a:buChar char="v"/>
            </a:pPr>
            <a:r>
              <a:rPr lang="lv-LV" sz="2800" dirty="0" smtClean="0"/>
              <a:t> Lai detektētu tik ”mīkstu” radiāciju izmanto šķidrās </a:t>
            </a:r>
          </a:p>
          <a:p>
            <a:r>
              <a:rPr lang="lv-LV" sz="2800" dirty="0" smtClean="0"/>
              <a:t>     </a:t>
            </a:r>
            <a:r>
              <a:rPr lang="lv-LV" sz="2800" dirty="0" err="1" smtClean="0"/>
              <a:t>scintilācijas</a:t>
            </a:r>
            <a:r>
              <a:rPr lang="lv-LV" sz="2800" dirty="0" smtClean="0"/>
              <a:t> skaitītāju.</a:t>
            </a:r>
          </a:p>
          <a:p>
            <a:r>
              <a:rPr lang="lv-LV" sz="28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Šķidrās </a:t>
            </a:r>
            <a:r>
              <a:rPr lang="lv-LV" dirty="0" err="1" smtClean="0"/>
              <a:t>scintilācijas</a:t>
            </a:r>
            <a:r>
              <a:rPr lang="lv-LV" dirty="0" smtClean="0"/>
              <a:t> skaitītājs</a:t>
            </a:r>
            <a:endParaRPr lang="lv-LV" dirty="0"/>
          </a:p>
        </p:txBody>
      </p:sp>
      <p:pic>
        <p:nvPicPr>
          <p:cNvPr id="3" name="Picture 2" descr="https://encrypted-tbn1.gstatic.com/images?q=tbn:ANd9GcR75wJ4_GiQUBUuhAKX278qAc_xJh9Fl8ACXZK606bdgWkqK0dssQ"/>
          <p:cNvPicPr>
            <a:picLocks noChangeAspect="1" noChangeArrowheads="1"/>
          </p:cNvPicPr>
          <p:nvPr/>
        </p:nvPicPr>
        <p:blipFill>
          <a:blip r:embed="rId2" cstate="print"/>
          <a:srcRect/>
          <a:stretch>
            <a:fillRect/>
          </a:stretch>
        </p:blipFill>
        <p:spPr bwMode="auto">
          <a:xfrm>
            <a:off x="6096000" y="2133600"/>
            <a:ext cx="1457325" cy="1809751"/>
          </a:xfrm>
          <a:prstGeom prst="rect">
            <a:avLst/>
          </a:prstGeom>
          <a:noFill/>
        </p:spPr>
      </p:pic>
      <p:sp>
        <p:nvSpPr>
          <p:cNvPr id="1028" name="AutoShape 4"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30" name="AutoShape 6"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032" name="Picture 8" descr="https://encrypted-tbn1.gstatic.com/images?q=tbn:ANd9GcT-9r2LyTU-PWKvbRP5qgOQWQXJEdPj1CdVbssdOXIEImGb32J_zA"/>
          <p:cNvPicPr>
            <a:picLocks noChangeAspect="1" noChangeArrowheads="1"/>
          </p:cNvPicPr>
          <p:nvPr/>
        </p:nvPicPr>
        <p:blipFill>
          <a:blip r:embed="rId3" cstate="print"/>
          <a:srcRect/>
          <a:stretch>
            <a:fillRect/>
          </a:stretch>
        </p:blipFill>
        <p:spPr bwMode="auto">
          <a:xfrm>
            <a:off x="609600" y="2057400"/>
            <a:ext cx="3924300" cy="1986989"/>
          </a:xfrm>
          <a:prstGeom prst="rect">
            <a:avLst/>
          </a:prstGeom>
          <a:noFill/>
        </p:spPr>
      </p:pic>
      <p:sp>
        <p:nvSpPr>
          <p:cNvPr id="11" name="TextBox 10"/>
          <p:cNvSpPr txBox="1"/>
          <p:nvPr/>
        </p:nvSpPr>
        <p:spPr>
          <a:xfrm>
            <a:off x="5715000" y="4419600"/>
            <a:ext cx="3027304" cy="954107"/>
          </a:xfrm>
          <a:prstGeom prst="rect">
            <a:avLst/>
          </a:prstGeom>
          <a:noFill/>
        </p:spPr>
        <p:txBody>
          <a:bodyPr wrap="none" rtlCol="0">
            <a:spAutoFit/>
          </a:bodyPr>
          <a:lstStyle/>
          <a:p>
            <a:pPr algn="ctr"/>
            <a:r>
              <a:rPr lang="lv-LV" sz="2800" dirty="0" smtClean="0"/>
              <a:t>Šķidrais </a:t>
            </a:r>
            <a:r>
              <a:rPr lang="lv-LV" sz="2800" dirty="0" err="1" smtClean="0"/>
              <a:t>scintilācijas</a:t>
            </a:r>
            <a:endParaRPr lang="lv-LV" sz="2800" dirty="0" smtClean="0"/>
          </a:p>
          <a:p>
            <a:pPr algn="ctr"/>
            <a:r>
              <a:rPr lang="lv-LV" sz="2800" dirty="0" smtClean="0"/>
              <a:t>kokteilis</a:t>
            </a:r>
            <a:endParaRPr lang="lv-LV" sz="2800" dirty="0"/>
          </a:p>
        </p:txBody>
      </p:sp>
      <p:sp>
        <p:nvSpPr>
          <p:cNvPr id="12" name="TextBox 11"/>
          <p:cNvSpPr txBox="1"/>
          <p:nvPr/>
        </p:nvSpPr>
        <p:spPr>
          <a:xfrm>
            <a:off x="1447800" y="4648200"/>
            <a:ext cx="2298258" cy="523220"/>
          </a:xfrm>
          <a:prstGeom prst="rect">
            <a:avLst/>
          </a:prstGeom>
          <a:noFill/>
        </p:spPr>
        <p:txBody>
          <a:bodyPr wrap="none" rtlCol="0">
            <a:spAutoFit/>
          </a:bodyPr>
          <a:lstStyle/>
          <a:p>
            <a:r>
              <a:rPr lang="lv-LV" sz="2800" dirty="0" smtClean="0"/>
              <a:t>beta- skaitītājs</a:t>
            </a:r>
            <a:endParaRPr lang="lv-LV"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lv-LV" dirty="0" smtClean="0"/>
              <a:t>Šķidrās </a:t>
            </a:r>
            <a:r>
              <a:rPr lang="lv-LV" dirty="0" err="1" smtClean="0"/>
              <a:t>scintilācijas</a:t>
            </a:r>
            <a:r>
              <a:rPr lang="lv-LV" dirty="0" smtClean="0"/>
              <a:t> skaitītājs</a:t>
            </a:r>
            <a:endParaRPr lang="lv-LV" dirty="0"/>
          </a:p>
        </p:txBody>
      </p:sp>
      <p:pic>
        <p:nvPicPr>
          <p:cNvPr id="3" name="Picture 2" descr="https://encrypted-tbn1.gstatic.com/images?q=tbn:ANd9GcR75wJ4_GiQUBUuhAKX278qAc_xJh9Fl8ACXZK606bdgWkqK0dssQ"/>
          <p:cNvPicPr>
            <a:picLocks noChangeAspect="1" noChangeArrowheads="1"/>
          </p:cNvPicPr>
          <p:nvPr/>
        </p:nvPicPr>
        <p:blipFill>
          <a:blip r:embed="rId2" cstate="print"/>
          <a:srcRect/>
          <a:stretch>
            <a:fillRect/>
          </a:stretch>
        </p:blipFill>
        <p:spPr bwMode="auto">
          <a:xfrm>
            <a:off x="304800" y="914400"/>
            <a:ext cx="1457325" cy="1809751"/>
          </a:xfrm>
          <a:prstGeom prst="rect">
            <a:avLst/>
          </a:prstGeom>
          <a:noFill/>
        </p:spPr>
      </p:pic>
      <p:sp>
        <p:nvSpPr>
          <p:cNvPr id="1028" name="AutoShape 4"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30" name="AutoShape 6"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1" name="TextBox 10"/>
          <p:cNvSpPr txBox="1"/>
          <p:nvPr/>
        </p:nvSpPr>
        <p:spPr>
          <a:xfrm>
            <a:off x="2133600" y="1066800"/>
            <a:ext cx="6248400" cy="584775"/>
          </a:xfrm>
          <a:prstGeom prst="rect">
            <a:avLst/>
          </a:prstGeom>
          <a:noFill/>
        </p:spPr>
        <p:txBody>
          <a:bodyPr wrap="square" rtlCol="0">
            <a:spAutoFit/>
          </a:bodyPr>
          <a:lstStyle/>
          <a:p>
            <a:r>
              <a:rPr lang="lv-LV" sz="3200" b="1" dirty="0" smtClean="0"/>
              <a:t>Šķidrais </a:t>
            </a:r>
            <a:r>
              <a:rPr lang="lv-LV" sz="3200" b="1" dirty="0" err="1" smtClean="0"/>
              <a:t>scintilācijas</a:t>
            </a:r>
            <a:r>
              <a:rPr lang="lv-LV" sz="3200" b="1" dirty="0" smtClean="0"/>
              <a:t> kokteilis</a:t>
            </a:r>
            <a:endParaRPr lang="lv-LV" sz="3200" b="1" dirty="0"/>
          </a:p>
        </p:txBody>
      </p:sp>
      <p:sp>
        <p:nvSpPr>
          <p:cNvPr id="9" name="TextBox 8"/>
          <p:cNvSpPr txBox="1"/>
          <p:nvPr/>
        </p:nvSpPr>
        <p:spPr>
          <a:xfrm>
            <a:off x="1752600" y="1828800"/>
            <a:ext cx="7199535" cy="830997"/>
          </a:xfrm>
          <a:prstGeom prst="rect">
            <a:avLst/>
          </a:prstGeom>
          <a:noFill/>
        </p:spPr>
        <p:txBody>
          <a:bodyPr wrap="none" rtlCol="0">
            <a:spAutoFit/>
          </a:bodyPr>
          <a:lstStyle/>
          <a:p>
            <a:r>
              <a:rPr lang="lv-LV" sz="2400" dirty="0" smtClean="0"/>
              <a:t>Lai detektētu beta daļiņas radioaktīvos paraugus iemērc </a:t>
            </a:r>
          </a:p>
          <a:p>
            <a:r>
              <a:rPr lang="lv-LV" sz="2400" dirty="0" err="1" smtClean="0"/>
              <a:t>scintilācijas</a:t>
            </a:r>
            <a:r>
              <a:rPr lang="lv-LV" sz="2400" dirty="0" smtClean="0"/>
              <a:t> kokteilī.</a:t>
            </a:r>
            <a:endParaRPr lang="lv-LV" sz="2400" dirty="0"/>
          </a:p>
        </p:txBody>
      </p:sp>
      <p:sp>
        <p:nvSpPr>
          <p:cNvPr id="10" name="Rectangle 9"/>
          <p:cNvSpPr/>
          <p:nvPr/>
        </p:nvSpPr>
        <p:spPr>
          <a:xfrm>
            <a:off x="2286000" y="2819400"/>
            <a:ext cx="3631187" cy="584775"/>
          </a:xfrm>
          <a:prstGeom prst="rect">
            <a:avLst/>
          </a:prstGeom>
        </p:spPr>
        <p:txBody>
          <a:bodyPr wrap="none">
            <a:spAutoFit/>
          </a:bodyPr>
          <a:lstStyle/>
          <a:p>
            <a:r>
              <a:rPr lang="lv-LV" sz="3200" b="1" dirty="0" err="1" smtClean="0"/>
              <a:t>scintilācijas</a:t>
            </a:r>
            <a:r>
              <a:rPr lang="lv-LV" sz="3200" b="1" dirty="0" smtClean="0"/>
              <a:t> kokteilis</a:t>
            </a:r>
            <a:endParaRPr lang="lv-LV" sz="3200" b="1" dirty="0"/>
          </a:p>
        </p:txBody>
      </p:sp>
      <p:grpSp>
        <p:nvGrpSpPr>
          <p:cNvPr id="21" name="Group 20"/>
          <p:cNvGrpSpPr/>
          <p:nvPr/>
        </p:nvGrpSpPr>
        <p:grpSpPr>
          <a:xfrm>
            <a:off x="609600" y="3581400"/>
            <a:ext cx="7162800" cy="2438400"/>
            <a:chOff x="609600" y="3581400"/>
            <a:chExt cx="7162800" cy="2438400"/>
          </a:xfrm>
        </p:grpSpPr>
        <p:sp>
          <p:nvSpPr>
            <p:cNvPr id="20" name="Rounded Rectangle 19"/>
            <p:cNvSpPr/>
            <p:nvPr/>
          </p:nvSpPr>
          <p:spPr>
            <a:xfrm>
              <a:off x="609600" y="3581400"/>
              <a:ext cx="71628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Oval 18"/>
            <p:cNvSpPr/>
            <p:nvPr/>
          </p:nvSpPr>
          <p:spPr>
            <a:xfrm>
              <a:off x="5257800" y="4038600"/>
              <a:ext cx="2057400" cy="76200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al 17"/>
            <p:cNvSpPr/>
            <p:nvPr/>
          </p:nvSpPr>
          <p:spPr>
            <a:xfrm>
              <a:off x="3581400" y="4648200"/>
              <a:ext cx="2057400" cy="76200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p:cNvSpPr/>
            <p:nvPr/>
          </p:nvSpPr>
          <p:spPr>
            <a:xfrm>
              <a:off x="990600" y="4038600"/>
              <a:ext cx="3048000" cy="76200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p:cNvSpPr txBox="1"/>
            <p:nvPr/>
          </p:nvSpPr>
          <p:spPr>
            <a:xfrm>
              <a:off x="1119052" y="4127863"/>
              <a:ext cx="2843471" cy="523220"/>
            </a:xfrm>
            <a:prstGeom prst="rect">
              <a:avLst/>
            </a:prstGeom>
            <a:noFill/>
          </p:spPr>
          <p:txBody>
            <a:bodyPr wrap="none" rtlCol="0">
              <a:spAutoFit/>
            </a:bodyPr>
            <a:lstStyle/>
            <a:p>
              <a:r>
                <a:rPr lang="lv-LV" sz="2800" dirty="0" err="1" smtClean="0"/>
                <a:t>fluorescentā</a:t>
              </a:r>
              <a:r>
                <a:rPr lang="lv-LV" sz="2800" dirty="0" smtClean="0"/>
                <a:t> krāsa</a:t>
              </a:r>
              <a:endParaRPr lang="lv-LV" sz="2800" dirty="0"/>
            </a:p>
          </p:txBody>
        </p:sp>
        <p:sp>
          <p:nvSpPr>
            <p:cNvPr id="14" name="TextBox 13"/>
            <p:cNvSpPr txBox="1"/>
            <p:nvPr/>
          </p:nvSpPr>
          <p:spPr>
            <a:xfrm>
              <a:off x="3810000" y="4724400"/>
              <a:ext cx="1714252" cy="523220"/>
            </a:xfrm>
            <a:prstGeom prst="rect">
              <a:avLst/>
            </a:prstGeom>
            <a:noFill/>
          </p:spPr>
          <p:txBody>
            <a:bodyPr wrap="none" rtlCol="0">
              <a:spAutoFit/>
            </a:bodyPr>
            <a:lstStyle/>
            <a:p>
              <a:r>
                <a:rPr lang="lv-LV" sz="2800" dirty="0" smtClean="0"/>
                <a:t>šķīdinātājs</a:t>
              </a:r>
              <a:endParaRPr lang="lv-LV" sz="2800" dirty="0"/>
            </a:p>
          </p:txBody>
        </p:sp>
        <p:sp>
          <p:nvSpPr>
            <p:cNvPr id="15" name="TextBox 14"/>
            <p:cNvSpPr txBox="1"/>
            <p:nvPr/>
          </p:nvSpPr>
          <p:spPr>
            <a:xfrm>
              <a:off x="5486400" y="4114800"/>
              <a:ext cx="1816075" cy="523220"/>
            </a:xfrm>
            <a:prstGeom prst="rect">
              <a:avLst/>
            </a:prstGeom>
            <a:noFill/>
          </p:spPr>
          <p:txBody>
            <a:bodyPr wrap="none" rtlCol="0">
              <a:spAutoFit/>
            </a:bodyPr>
            <a:lstStyle/>
            <a:p>
              <a:r>
                <a:rPr lang="lv-LV" sz="2800" dirty="0" smtClean="0"/>
                <a:t>emulgators</a:t>
              </a:r>
              <a:endParaRPr lang="lv-LV" sz="28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1.gstatic.com/images?q=tbn:ANd9GcR75wJ4_GiQUBUuhAKX278qAc_xJh9Fl8ACXZK606bdgWkqK0dssQ"/>
          <p:cNvPicPr>
            <a:picLocks noChangeAspect="1" noChangeArrowheads="1"/>
          </p:cNvPicPr>
          <p:nvPr/>
        </p:nvPicPr>
        <p:blipFill>
          <a:blip r:embed="rId2" cstate="print"/>
          <a:srcRect/>
          <a:stretch>
            <a:fillRect/>
          </a:stretch>
        </p:blipFill>
        <p:spPr bwMode="auto">
          <a:xfrm>
            <a:off x="457200" y="1447800"/>
            <a:ext cx="1457325" cy="1809751"/>
          </a:xfrm>
          <a:prstGeom prst="rect">
            <a:avLst/>
          </a:prstGeom>
          <a:noFill/>
        </p:spPr>
      </p:pic>
      <p:sp>
        <p:nvSpPr>
          <p:cNvPr id="1028" name="AutoShape 4"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30" name="AutoShape 6"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1" name="TextBox 10"/>
          <p:cNvSpPr txBox="1"/>
          <p:nvPr/>
        </p:nvSpPr>
        <p:spPr>
          <a:xfrm>
            <a:off x="1981200" y="228600"/>
            <a:ext cx="6248400" cy="584775"/>
          </a:xfrm>
          <a:prstGeom prst="rect">
            <a:avLst/>
          </a:prstGeom>
          <a:noFill/>
        </p:spPr>
        <p:txBody>
          <a:bodyPr wrap="square" rtlCol="0">
            <a:spAutoFit/>
          </a:bodyPr>
          <a:lstStyle/>
          <a:p>
            <a:r>
              <a:rPr lang="lv-LV" sz="3200" b="1" dirty="0" smtClean="0"/>
              <a:t>Šķidrais </a:t>
            </a:r>
            <a:r>
              <a:rPr lang="lv-LV" sz="3200" b="1" dirty="0" err="1" smtClean="0"/>
              <a:t>scintilācijas</a:t>
            </a:r>
            <a:r>
              <a:rPr lang="lv-LV" sz="3200" b="1" dirty="0" smtClean="0"/>
              <a:t> kokteilis</a:t>
            </a:r>
            <a:endParaRPr lang="lv-LV" sz="3200" b="1" dirty="0"/>
          </a:p>
        </p:txBody>
      </p:sp>
      <p:grpSp>
        <p:nvGrpSpPr>
          <p:cNvPr id="21" name="Group 20"/>
          <p:cNvGrpSpPr/>
          <p:nvPr/>
        </p:nvGrpSpPr>
        <p:grpSpPr>
          <a:xfrm>
            <a:off x="2209800" y="1447800"/>
            <a:ext cx="5029200" cy="1600200"/>
            <a:chOff x="609600" y="3581400"/>
            <a:chExt cx="7162800" cy="2438400"/>
          </a:xfrm>
        </p:grpSpPr>
        <p:sp>
          <p:nvSpPr>
            <p:cNvPr id="20" name="Rounded Rectangle 19"/>
            <p:cNvSpPr/>
            <p:nvPr/>
          </p:nvSpPr>
          <p:spPr>
            <a:xfrm>
              <a:off x="609600" y="3581400"/>
              <a:ext cx="71628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Oval 18"/>
            <p:cNvSpPr/>
            <p:nvPr/>
          </p:nvSpPr>
          <p:spPr>
            <a:xfrm>
              <a:off x="5257800" y="4038600"/>
              <a:ext cx="2057400" cy="76200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al 17"/>
            <p:cNvSpPr/>
            <p:nvPr/>
          </p:nvSpPr>
          <p:spPr>
            <a:xfrm>
              <a:off x="3581400" y="4648200"/>
              <a:ext cx="2057400" cy="76200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p:cNvSpPr/>
            <p:nvPr/>
          </p:nvSpPr>
          <p:spPr>
            <a:xfrm>
              <a:off x="990600" y="4038600"/>
              <a:ext cx="3048000" cy="76200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p:cNvSpPr txBox="1"/>
            <p:nvPr/>
          </p:nvSpPr>
          <p:spPr>
            <a:xfrm>
              <a:off x="1119053" y="4127863"/>
              <a:ext cx="2729777" cy="556675"/>
            </a:xfrm>
            <a:prstGeom prst="rect">
              <a:avLst/>
            </a:prstGeom>
            <a:noFill/>
          </p:spPr>
          <p:txBody>
            <a:bodyPr wrap="none" rtlCol="0">
              <a:spAutoFit/>
            </a:bodyPr>
            <a:lstStyle/>
            <a:p>
              <a:r>
                <a:rPr lang="lv-LV" sz="2000" dirty="0" err="1" smtClean="0"/>
                <a:t>fluorescentā</a:t>
              </a:r>
              <a:r>
                <a:rPr lang="lv-LV" sz="2000" dirty="0" smtClean="0"/>
                <a:t> krāsa</a:t>
              </a:r>
              <a:endParaRPr lang="lv-LV" sz="2000" dirty="0"/>
            </a:p>
          </p:txBody>
        </p:sp>
        <p:sp>
          <p:nvSpPr>
            <p:cNvPr id="14" name="TextBox 13"/>
            <p:cNvSpPr txBox="1"/>
            <p:nvPr/>
          </p:nvSpPr>
          <p:spPr>
            <a:xfrm>
              <a:off x="3810000" y="4724400"/>
              <a:ext cx="1671653" cy="556675"/>
            </a:xfrm>
            <a:prstGeom prst="rect">
              <a:avLst/>
            </a:prstGeom>
            <a:noFill/>
          </p:spPr>
          <p:txBody>
            <a:bodyPr wrap="none" rtlCol="0">
              <a:spAutoFit/>
            </a:bodyPr>
            <a:lstStyle/>
            <a:p>
              <a:r>
                <a:rPr lang="lv-LV" sz="2000" dirty="0" smtClean="0"/>
                <a:t>šķīdinātājs</a:t>
              </a:r>
              <a:endParaRPr lang="lv-LV" sz="2000" dirty="0"/>
            </a:p>
          </p:txBody>
        </p:sp>
        <p:sp>
          <p:nvSpPr>
            <p:cNvPr id="15" name="TextBox 14"/>
            <p:cNvSpPr txBox="1"/>
            <p:nvPr/>
          </p:nvSpPr>
          <p:spPr>
            <a:xfrm>
              <a:off x="5486400" y="4114800"/>
              <a:ext cx="1928003" cy="609691"/>
            </a:xfrm>
            <a:prstGeom prst="rect">
              <a:avLst/>
            </a:prstGeom>
            <a:noFill/>
          </p:spPr>
          <p:txBody>
            <a:bodyPr wrap="none" rtlCol="0">
              <a:spAutoFit/>
            </a:bodyPr>
            <a:lstStyle/>
            <a:p>
              <a:r>
                <a:rPr lang="lv-LV" sz="2000" dirty="0" smtClean="0"/>
                <a:t>emulgators</a:t>
              </a:r>
              <a:endParaRPr lang="lv-LV" sz="2000" dirty="0"/>
            </a:p>
          </p:txBody>
        </p:sp>
      </p:grpSp>
      <p:sp>
        <p:nvSpPr>
          <p:cNvPr id="23" name="TextBox 22"/>
          <p:cNvSpPr txBox="1"/>
          <p:nvPr/>
        </p:nvSpPr>
        <p:spPr>
          <a:xfrm>
            <a:off x="533400" y="3657600"/>
            <a:ext cx="7299883" cy="1200329"/>
          </a:xfrm>
          <a:prstGeom prst="rect">
            <a:avLst/>
          </a:prstGeom>
          <a:noFill/>
        </p:spPr>
        <p:txBody>
          <a:bodyPr wrap="none" rtlCol="0">
            <a:spAutoFit/>
          </a:bodyPr>
          <a:lstStyle/>
          <a:p>
            <a:r>
              <a:rPr lang="lv-LV" sz="2400" dirty="0" smtClean="0"/>
              <a:t>Pārvērš beta daļiņu kinētisko enerģiju  redzamajā gaismā,</a:t>
            </a:r>
          </a:p>
          <a:p>
            <a:r>
              <a:rPr lang="lv-LV" sz="2400" dirty="0" smtClean="0"/>
              <a:t>kuru detektē beta skaitītāja</a:t>
            </a:r>
            <a:r>
              <a:rPr lang="lv-LV" sz="2400" dirty="0" smtClean="0">
                <a:solidFill>
                  <a:srgbClr val="FF0000"/>
                </a:solidFill>
              </a:rPr>
              <a:t> </a:t>
            </a:r>
            <a:r>
              <a:rPr lang="lv-LV" sz="2400" dirty="0" smtClean="0"/>
              <a:t>fotonu pavairošanas</a:t>
            </a:r>
          </a:p>
          <a:p>
            <a:r>
              <a:rPr lang="lv-LV" sz="2400" dirty="0" smtClean="0"/>
              <a:t>kameras (PMT).</a:t>
            </a:r>
            <a:endParaRPr lang="lv-LV" sz="2400" dirty="0">
              <a:solidFill>
                <a:srgbClr val="FF0000"/>
              </a:solidFill>
            </a:endParaRPr>
          </a:p>
        </p:txBody>
      </p:sp>
      <p:sp>
        <p:nvSpPr>
          <p:cNvPr id="16" name="TextBox 15"/>
          <p:cNvSpPr txBox="1"/>
          <p:nvPr/>
        </p:nvSpPr>
        <p:spPr>
          <a:xfrm>
            <a:off x="228600" y="6324600"/>
            <a:ext cx="2756845" cy="369332"/>
          </a:xfrm>
          <a:prstGeom prst="rect">
            <a:avLst/>
          </a:prstGeom>
          <a:noFill/>
        </p:spPr>
        <p:txBody>
          <a:bodyPr wrap="none" rtlCol="0">
            <a:spAutoFit/>
          </a:bodyPr>
          <a:lstStyle/>
          <a:p>
            <a:r>
              <a:rPr lang="lv-LV" dirty="0" smtClean="0"/>
              <a:t>PMT- </a:t>
            </a:r>
            <a:r>
              <a:rPr lang="lv-LV" dirty="0" err="1" smtClean="0"/>
              <a:t>photomultiplier</a:t>
            </a:r>
            <a:r>
              <a:rPr lang="lv-LV" dirty="0" smtClean="0"/>
              <a:t> </a:t>
            </a:r>
            <a:r>
              <a:rPr lang="lv-LV" dirty="0" err="1" smtClean="0"/>
              <a:t>tube</a:t>
            </a:r>
            <a:r>
              <a:rPr lang="lv-LV" dirty="0" smtClean="0"/>
              <a:t>.</a:t>
            </a:r>
            <a:endParaRPr lang="lv-LV"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30" name="AutoShape 6"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1" name="TextBox 10"/>
          <p:cNvSpPr txBox="1"/>
          <p:nvPr/>
        </p:nvSpPr>
        <p:spPr>
          <a:xfrm>
            <a:off x="1981200" y="228600"/>
            <a:ext cx="6248400" cy="584775"/>
          </a:xfrm>
          <a:prstGeom prst="rect">
            <a:avLst/>
          </a:prstGeom>
          <a:noFill/>
        </p:spPr>
        <p:txBody>
          <a:bodyPr wrap="square" rtlCol="0">
            <a:spAutoFit/>
          </a:bodyPr>
          <a:lstStyle/>
          <a:p>
            <a:r>
              <a:rPr lang="lv-LV" sz="3200" b="1" dirty="0" smtClean="0"/>
              <a:t>Šķidrais </a:t>
            </a:r>
            <a:r>
              <a:rPr lang="lv-LV" sz="3200" b="1" dirty="0" err="1" smtClean="0"/>
              <a:t>scintilācijas</a:t>
            </a:r>
            <a:r>
              <a:rPr lang="lv-LV" sz="3200" b="1" dirty="0" smtClean="0"/>
              <a:t> kokteilis</a:t>
            </a:r>
            <a:endParaRPr lang="lv-LV" sz="3200" b="1" dirty="0"/>
          </a:p>
        </p:txBody>
      </p:sp>
      <p:sp>
        <p:nvSpPr>
          <p:cNvPr id="19" name="Oval 18"/>
          <p:cNvSpPr/>
          <p:nvPr/>
        </p:nvSpPr>
        <p:spPr>
          <a:xfrm>
            <a:off x="0" y="788194"/>
            <a:ext cx="1444557" cy="500063"/>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al 17"/>
          <p:cNvSpPr/>
          <p:nvPr/>
        </p:nvSpPr>
        <p:spPr>
          <a:xfrm>
            <a:off x="7078494" y="5131594"/>
            <a:ext cx="1444557" cy="500063"/>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p:cNvSpPr/>
          <p:nvPr/>
        </p:nvSpPr>
        <p:spPr>
          <a:xfrm>
            <a:off x="519410" y="5961222"/>
            <a:ext cx="2140085" cy="500063"/>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p:cNvSpPr txBox="1"/>
          <p:nvPr/>
        </p:nvSpPr>
        <p:spPr>
          <a:xfrm>
            <a:off x="609600" y="6019800"/>
            <a:ext cx="1916652" cy="365318"/>
          </a:xfrm>
          <a:prstGeom prst="rect">
            <a:avLst/>
          </a:prstGeom>
          <a:noFill/>
        </p:spPr>
        <p:txBody>
          <a:bodyPr wrap="none" rtlCol="0">
            <a:spAutoFit/>
          </a:bodyPr>
          <a:lstStyle/>
          <a:p>
            <a:r>
              <a:rPr lang="lv-LV" sz="2000" dirty="0" err="1" smtClean="0"/>
              <a:t>fluorescentā</a:t>
            </a:r>
            <a:r>
              <a:rPr lang="lv-LV" sz="2000" dirty="0" smtClean="0"/>
              <a:t> krāsa</a:t>
            </a:r>
            <a:endParaRPr lang="lv-LV" sz="2000" dirty="0"/>
          </a:p>
        </p:txBody>
      </p:sp>
      <p:sp>
        <p:nvSpPr>
          <p:cNvPr id="14" name="TextBox 13"/>
          <p:cNvSpPr txBox="1"/>
          <p:nvPr/>
        </p:nvSpPr>
        <p:spPr>
          <a:xfrm>
            <a:off x="7239000" y="5181600"/>
            <a:ext cx="1173714" cy="365318"/>
          </a:xfrm>
          <a:prstGeom prst="rect">
            <a:avLst/>
          </a:prstGeom>
          <a:noFill/>
        </p:spPr>
        <p:txBody>
          <a:bodyPr wrap="none" rtlCol="0">
            <a:spAutoFit/>
          </a:bodyPr>
          <a:lstStyle/>
          <a:p>
            <a:r>
              <a:rPr lang="lv-LV" sz="2000" dirty="0" smtClean="0"/>
              <a:t>šķīdinātājs</a:t>
            </a:r>
            <a:endParaRPr lang="lv-LV" sz="2000" dirty="0"/>
          </a:p>
        </p:txBody>
      </p:sp>
      <p:sp>
        <p:nvSpPr>
          <p:cNvPr id="15" name="TextBox 14"/>
          <p:cNvSpPr txBox="1"/>
          <p:nvPr/>
        </p:nvSpPr>
        <p:spPr>
          <a:xfrm>
            <a:off x="75442" y="838200"/>
            <a:ext cx="1353704" cy="400110"/>
          </a:xfrm>
          <a:prstGeom prst="rect">
            <a:avLst/>
          </a:prstGeom>
          <a:noFill/>
        </p:spPr>
        <p:txBody>
          <a:bodyPr wrap="none" rtlCol="0">
            <a:spAutoFit/>
          </a:bodyPr>
          <a:lstStyle/>
          <a:p>
            <a:r>
              <a:rPr lang="lv-LV" sz="2000" dirty="0" smtClean="0"/>
              <a:t>emulgators</a:t>
            </a:r>
            <a:endParaRPr lang="lv-LV" sz="2000" dirty="0"/>
          </a:p>
        </p:txBody>
      </p:sp>
      <p:sp>
        <p:nvSpPr>
          <p:cNvPr id="16" name="TextBox 15"/>
          <p:cNvSpPr txBox="1"/>
          <p:nvPr/>
        </p:nvSpPr>
        <p:spPr>
          <a:xfrm>
            <a:off x="762000" y="2209800"/>
            <a:ext cx="7846122" cy="954107"/>
          </a:xfrm>
          <a:prstGeom prst="rect">
            <a:avLst/>
          </a:prstGeom>
          <a:noFill/>
        </p:spPr>
        <p:txBody>
          <a:bodyPr wrap="none" rtlCol="0">
            <a:spAutoFit/>
          </a:bodyPr>
          <a:lstStyle/>
          <a:p>
            <a:pPr>
              <a:buFont typeface="Wingdings" pitchFamily="2" charset="2"/>
              <a:buChar char="v"/>
            </a:pPr>
            <a:r>
              <a:rPr lang="lv-LV" dirty="0" smtClean="0"/>
              <a:t> </a:t>
            </a:r>
            <a:r>
              <a:rPr lang="lv-LV" sz="2800" dirty="0" smtClean="0"/>
              <a:t>Emitētās beta daļiņas  pirms apstājās saskrienas ar </a:t>
            </a:r>
          </a:p>
          <a:p>
            <a:r>
              <a:rPr lang="lv-LV" sz="2800" dirty="0" smtClean="0"/>
              <a:t>   šķīdinātāja neskaitāmām molekulām.    </a:t>
            </a:r>
            <a:endParaRPr lang="lv-LV" sz="2800" dirty="0"/>
          </a:p>
        </p:txBody>
      </p:sp>
      <p:sp>
        <p:nvSpPr>
          <p:cNvPr id="21" name="TextBox 20"/>
          <p:cNvSpPr txBox="1"/>
          <p:nvPr/>
        </p:nvSpPr>
        <p:spPr>
          <a:xfrm>
            <a:off x="609600" y="3276600"/>
            <a:ext cx="7238007" cy="954107"/>
          </a:xfrm>
          <a:prstGeom prst="rect">
            <a:avLst/>
          </a:prstGeom>
          <a:noFill/>
        </p:spPr>
        <p:txBody>
          <a:bodyPr wrap="none" rtlCol="0">
            <a:spAutoFit/>
          </a:bodyPr>
          <a:lstStyle/>
          <a:p>
            <a:pPr>
              <a:buFont typeface="Wingdings" pitchFamily="2" charset="2"/>
              <a:buChar char="v"/>
            </a:pPr>
            <a:r>
              <a:rPr lang="lv-LV" dirty="0" smtClean="0"/>
              <a:t> </a:t>
            </a:r>
            <a:r>
              <a:rPr lang="lv-LV" sz="2800" dirty="0" smtClean="0"/>
              <a:t> Ierosinātas šķīdinātāja molekulas izdala apkārt</a:t>
            </a:r>
          </a:p>
          <a:p>
            <a:r>
              <a:rPr lang="lv-LV" sz="2800" dirty="0" smtClean="0"/>
              <a:t>    šo ekstra enerģiju.</a:t>
            </a:r>
            <a:endParaRPr lang="lv-LV" sz="2800" dirty="0"/>
          </a:p>
        </p:txBody>
      </p:sp>
      <p:sp>
        <p:nvSpPr>
          <p:cNvPr id="22" name="TextBox 21"/>
          <p:cNvSpPr txBox="1"/>
          <p:nvPr/>
        </p:nvSpPr>
        <p:spPr>
          <a:xfrm>
            <a:off x="609600" y="4267200"/>
            <a:ext cx="7509363" cy="954107"/>
          </a:xfrm>
          <a:prstGeom prst="rect">
            <a:avLst/>
          </a:prstGeom>
          <a:noFill/>
        </p:spPr>
        <p:txBody>
          <a:bodyPr wrap="none" rtlCol="0">
            <a:spAutoFit/>
          </a:bodyPr>
          <a:lstStyle/>
          <a:p>
            <a:pPr>
              <a:buFont typeface="Wingdings" pitchFamily="2" charset="2"/>
              <a:buChar char="v"/>
            </a:pPr>
            <a:r>
              <a:rPr lang="lv-LV" dirty="0" smtClean="0"/>
              <a:t> </a:t>
            </a:r>
            <a:r>
              <a:rPr lang="lv-LV" sz="2800" dirty="0" smtClean="0"/>
              <a:t> Daļu no šīs enerģijas noķer </a:t>
            </a:r>
            <a:r>
              <a:rPr lang="lv-LV" sz="2800" dirty="0" err="1" smtClean="0"/>
              <a:t>fluorescentās</a:t>
            </a:r>
            <a:r>
              <a:rPr lang="lv-LV" sz="2800" dirty="0" smtClean="0"/>
              <a:t> krāsas </a:t>
            </a:r>
          </a:p>
          <a:p>
            <a:r>
              <a:rPr lang="lv-LV" sz="2800" dirty="0" smtClean="0"/>
              <a:t>    molekulas un tā rezultātā emitē fotonus.</a:t>
            </a:r>
            <a:endParaRPr lang="lv-LV" sz="2800" dirty="0"/>
          </a:p>
        </p:txBody>
      </p:sp>
      <p:sp>
        <p:nvSpPr>
          <p:cNvPr id="24" name="TextBox 23"/>
          <p:cNvSpPr txBox="1"/>
          <p:nvPr/>
        </p:nvSpPr>
        <p:spPr>
          <a:xfrm>
            <a:off x="1143000" y="1066800"/>
            <a:ext cx="7674088" cy="954107"/>
          </a:xfrm>
          <a:prstGeom prst="rect">
            <a:avLst/>
          </a:prstGeom>
          <a:noFill/>
        </p:spPr>
        <p:txBody>
          <a:bodyPr wrap="none" rtlCol="0">
            <a:spAutoFit/>
          </a:bodyPr>
          <a:lstStyle/>
          <a:p>
            <a:pPr>
              <a:buFont typeface="Wingdings" pitchFamily="2" charset="2"/>
              <a:buChar char="v"/>
            </a:pPr>
            <a:r>
              <a:rPr lang="lv-LV" dirty="0" smtClean="0"/>
              <a:t> </a:t>
            </a:r>
            <a:r>
              <a:rPr lang="lv-LV" sz="2800" dirty="0" smtClean="0"/>
              <a:t>Emulgators palīdz ūdenī esošos paraugus samaisīt</a:t>
            </a:r>
          </a:p>
          <a:p>
            <a:r>
              <a:rPr lang="lv-LV" sz="2800" dirty="0" smtClean="0"/>
              <a:t>   ar organisko šķīdinātāju. </a:t>
            </a:r>
            <a:endParaRPr lang="lv-LV"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30" name="AutoShape 6" descr="data:image/jpeg;base64,/9j/4AAQSkZJRgABAQAAAQABAAD/2wCEAAkGBxQSEBUUEhQUFBQVFRQUFRQUFxQVFhQUFBQWFhQUFBQYHSggGBolHBQUITEhJSkrLi4uFx8zODMsNygtLisBCgoKDg0OGhAQGywcHBwsLCwsLCwsLCwsLCwsLCwvLCwsLCwsLCwsLCwsLDcsLCwsLC8sLCwvLCwsLDQsLCwsLP/AABEIAM0A9gMBIgACEQEDEQH/xAAcAAABBQEBAQAAAAAAAAAAAAAAAQIFBgcEAwj/xABJEAABAwEEBQcIBAwHAQEAAAABAAIDEQQFEiEGMUFRYQcTIlJxgZEUIzKSobHB0UJi4fAVFkNTVGNyc4KTorIkM4OzwtLxoxf/xAAZAQEBAQEBAQAAAAAAAAAAAAAAAQIDBAX/xAAuEQEBAAIBAwICCAcAAAAAAAAAAQIRAxIhMQRBUaETQlJxgcHR8AUiIzKRseH/2gAMAwEAAhEDEQA/ANaCckSrDqEIQgEIQgEISohEJUUQ2EIQiEQlQi7IlQhDYQhCIRCVCLsiEqRAIQhFCRKkUCEJE5IQjUpqEpSIpEIQsj1QhC2wEISohEqEIgQlQhsIohCJsUQlUfbb6s8RpJNG07i4V8Bmht3oTLNO2Roexwc12Yc01BHAr0RCISoogRCVCLsiSichDZqEqEUiRKhFIhKkRQkSoUDSE1PTUalIhBQivRKhCrmKJUJaIzsiVHBN5kLWOO2bTkJvMqrcpd+usd3yPjNJHFsYd1OcrV3bQGnEhLhol26b702slmJa5+N7dbYxWh3OdqB71Rr45ZAKiCNo4uq8+AoB7Vll73oHxRxMzI9I0zc47OOtT9w8l94WgBxibAw0OKd2E0O3mxV3cQE1E3Tb25RLZaKjnHUOwHC31W0HjVV58s0h6Tz2BbNcPI9Z4qG0yvnd1Weaj9hLj4hZvyqWBlmvV8VnAjZghLWNJoC5gBy3kivfxSaLK1PkVe/yKRriS1stG12VaC4D2LQlVeTO7DBd0YcKOkJlI4Pph/pDT3q1LKhFEJUUiSiCaJMfBamNqbhUJA5OUss8myIXnabSyNuKRzWN3uIaPEqOOk1k/SYfWCipRCivxnsf6TD6wSfjPY/0mH1gi7SqFEnSmx/pMPrBeZ0tsX6VCO11PaUXaZQvOz2hkjQ+NzXtOpzSHA9hC9EUJEqRRTSEqVKjWypUIVcthOCr2lGlcVjFD0pCKhtdQ3uPwWUaR8pE8tQ12FvVZ0R37T3ppLW2m1MdJha9pc3MtBBI7RsXW1fLMd9Sudj5x7CzpB8bnMeCdQDmkHNWW5dP7xOXlDnjYHNgP9RjxHxV1TrjfJnFYzy4znmYWYjUyFxbXWGtdRxHDF7VFXzpveZy8oLAeqyH+7BUeKq80j5KmV7pHHW55LnHvPuV1UuU1qJ/k8u1sYbaqVma5wbiAIjINAQ0j0ttTvyWgy6cyQ5yyQj95hb7iCsxjlMsXNmR7CPRexzm6vovAPSb26l4QaOsGbiXHb2om2mP5ZbOzIxmU/qqgeL8lkd9X2bZbZbQ5tHSyYmtGeEABsba8AAKqbdYY2NNGtHtKgbLZ/PVA2obfUdz4fJ4gwgtbGxowkEdFoFMuxdqxS5b2mhIMTnA7QKkHtbqKv8Ac2mjH0ZaBzT+tngPbXNvuWVWxKmtcDmMwcwRqI4KD0tv4WSIUpzj8m11NG1xHuQS8UlSQdhIXtVZRYOVPmXllphfIK5SxFpJr1mOIz7D3KyDlLsOGpMwr+qef7ahamVi2SrVarVhFQE2zWsCziWRwa0NL3uJoGgVJJOwALNr+5WbKAWwxTSuoaVaI214lxr/AElZzpXpbbJ4uakmpC7pcyylBua91MTuwmnBTvfJdTw7tL9OfKbc6XN0MYLYY6kCnWI3nX/4oeTS15OUMQ9Y/FQty2Ns1phie7AySRjHP14Wk9IgU10qvoC6NHLkhjDBHBIRrfO3nHuO8l4oOwADgr4Z0xYaUSfmofA/NO/GR5/JQ+Dvmt7juW5zqgu/+XB8QuqLR27D6NlsB7IbOf8Aips0+efxjf8Am4fb815z3294oY4vVPzX0yy47LSgs1npuEUVKdmFfPPKpdkVlvWWOBoZGWRyBjcmtL29INGwVFacVZSxceQGd4faoyTzeFkjW7A7EQSN2RHgtjWP8hDPOTu/VtH9Wa2FZrePg1CVIjQQhCKchCEc3zfplbnzWmRzic3uPtyCq0rVeNM7qdDapWkVAcaHgcx7CqpNCtRiuQtpF+073Be1z2vA/PUU+0wnm2fxe9cLmKovE8QkYoOaLCaFeujl6/Qf3KavCwYhUKyppX4H0Kl4rRQdutQNpdgNCkjvWnFSxqVN2l9RkuKy2Y4qrhfe+4Lxlvp1KVUGlXdpe2CIMETagAEh2HFxIoc1EX9poZ6AhrWtNQBma0pm7/xZ7LbnFeTcTjlU/fas/R47211XWm98k2khmxQONQBiZ9WhGIDhnXuUDys3qXW10VcomxjvLQ//AJr35DLuDXSyk4nBoaKahiOfaeiqhyjWmt72wfXaPCKMfBXXc9jLkzaSc813Os7dyjbgd0VKFdHNHW+JrWmgAVStZzVnveXJVadpJSiQstlBYHxktkYQ4U20NfFTsWmkgAEkDSdpDi3PsIPFQF1OIKn+aDsysNPcaat2wO7nA/DsTxppFtikHqn4rkNjbuCYbvbuCCXs2nETTVpmYeAp/a5UrSC8n2q0yTyYiXkULqk4WgNaCewBTM93tAOQ8FXJoiHEBBqvIFOXWi0AmobCyg3VkNfctrWL8isbYJySTinZgPccTae0d62dSumPgJEqRRqBCEIpyEIRiRjfKW4st7yNrWEjYeiNYVNnZG/X0Hb9bfsV35VWf4yu9jPdT4KiyrTFnd5WyyOaxn0gMWbcwo17M1P3ZZXyUjiric/IDOtGk0p3J1vuyZn+bDUdZmzfUDUe1GbZLpV3x0NRrUxYdIXNGF2a8X2djvRdTg5czrCd48UU+9rc2TMBQriVKeQ7yPFcssYCo4zVGFS9iuOeb0IzTrHId1dfcrVdvJq45zyBhAxUPVAqSGVxmlDuU2z1TxO6gxx1NGguPDV3qyXLolaLRQ0ws3nos7j9Lur2q+WO5YIWtFni517g4hzw04aBhxNjHQ+mCCaqasuJrHc64OcXuNQSQAT0Wt7OCmzpyvnsk+Ta6m2aJ7AcXo1NKVPS2LJ+VaymO9Z3bHua7xY0/FbNoi+okPFvxVC5abEDPG8fSjGLtDnCvhQdyTy66/lUjRt9TRWd1jJCoUMhieCFZrHpVQAOWtsaeluuwu2KHmughTw0ojOxL+HoHa6J1JpXobIW7PBdjZabCpM3jZztTTaLOfpBNw7uDygbj4Lpuy2wCTz4eWU+jsO87aa9Sc50HWC8JBD1x4qdqu1gntN3FtBTv58H2qoXvBZqgwF9a5g1w07XZ1XRJzPXCiLxewDomqzjjq+atu1s0avMMljLTm0tI7s19AtfUAjURXxXydcHOOnYGAklwAA25r6ssjC2NjXa2saD2hoBVrWD2SIQo6BCEIHJCgpCiMp5WWf4lh/Vj3uWfvC0blab52M/U/5FZ3JkM1pzvlNaD5WyD980eII+K1ae643F1QGkknFqJqc8+7ZRZNoeaWuH9/D7XgLZ9ppvOr4tOtZvlrGbirWzQmOV/TbHhOLp51GeQqNeXFQVp5JiSebe2mzpuGXe0rS4nZ7O6rSujDwPe0H3Jtm8ON8bn3VkNo5MXRBpeQQXtYSH1wl7g0E9EZVOxWKw8n1ngALgHuB2CndVxOXZRW6+x5j/AFINlPy0exed6z4Rq27ch9+xNsThkt3u+PKDtlmc0NFnDY6uGJwpXDUZFxzIIqMs6kLybdLGja52EVLjQuIHSJ2u9lMhsXfHKSc8tlNW/VUVPcE+eHomu3KgyBrvO3ajpPDgjcKkGhNc8NAK01kDXkBrqvK0MFSaLqLQ3IDgaLktbwNZArv8PiPFES2i56L+0e4qH5SrCZWNLfSDXd4GZHvUto0ei/8AaHuXRbnDn2b8J8KmnuKrV746fP8ANDTKQEd33quV1mZsf7F9DWvRWzTjNmAnaymGvFpy9gVduzk5glZjfhBxPaWhmVWPc2oIIOyqbcLeSXXTv7r+rGPJW9cJPJW9cLbncmdlBNcPqvy/rXHatAbCxzWOe1rn+j0JSBVzWAk46CrnsaK7XAK9UX+f7PzjHfJm/nEnkzfzi1qDRC7XhpbJiDqgUhtGvmxLUmvR6BxZ7DVek3J/Y2llZac6wyMAhcasaGkuzJoKOBz3p1JfpPs/OfqyLydv5w+COZZ13eC1ubQqwR5vmoObbKTzIoI3MmkDj/DZ5TT6vEJ8Gid3mRsYdNjcXDCI42kFjntcCCK64n8NWeYTqif1fsfOMg5uPrOT4ooycmvct7j5OrINsh72D3NXQzQqyM+g49r3fCinVF6ea/Vn+f8AjOOTu7nOtUREYja17ST9IgEHtC3NVHRyzNZzTWja4k5Z0c6hdvNArYCpt245endOqiqSqEdCoSJUAkKVI5Bm/Ku3pRH6p9/2rN5GrT+VVuUJ/b94WZTZAlajll5d2i+Vpip+eh/3AtskOZrv25jxGYWIaPn/ABEZH52E/wD0at0kgBNcwVm+WsPBrHfc9IU7di9mvy1Dudh3700QDLfvC9WwHfXtAr4kKN6cN9nzP+rBtJ/LR71yXyelt7qDYNZPwXbfo8zma+ch/wB5nBR98HzndtSMZeb+H5vKxg1NKcaD3k9uRXpJHtcdn3okshdhyORrT7Nq87TI1jS55DWjW55wtHee9U9nlKeqKDeoK85Q1xkcQxrQW4pKAZkHojb6I+1ct76WAVEDceznH1awfst9J3sHFZ9fd4uldikeX02k5CuxrRk3u8Ul+DzcnPjO2PdsWh1qEkLnNqQX5E5VyGdNmtSFvpz0Z31FeypGfeVXeTK0NdZMI1hwJ7CAAfYVOXofPR7xmTTYcVB7D4rTvjb0y1YLNrFdfEUPjtXhcbqQn97MO8zPXrYTltp2gjV4rmuo0g/1ptZp+Wf96LDd/un3X8npLa21Oe1cs1kilka5wDnMIHpOaOi9kgBAFHUdGx2e1vEptctbdtPOH5LqsgJGRB25POrfqQnl4RWGFsccYYwMiaWsAe/JrozGSTh6Rwk5leZu5jSC2JhpG5g6Th0HhrXZ0zJEbRi15KY5ni5ccsGJ2WI7Nf2o1XH+BYX0rEHUj5qj5JHVjwyNDSHGjqNmlFTmA8gL3juuONzXhjQ5pqHece+pMhJLi6pJM0tSa1xmq6obJTXX78arqoiyPEWkHY7vaR70x8tTq710rmtZo0ngVFQ9wnow8WA+LSVYgVBXI2jI+ETP7QplpWmOPw9UtUwFORs6qE1CJp6EJrk8pjkZjJuVq8HR2hoIJjwN1fRNTUqlNma8VBqr/wAqcXnmEjIsp4E194WZWqwYTijOE7thWo5ZeUrdbqStIyOJh7w8LVrPpOWzmJ7C6jceMZClaU4ngFidkt7m1L24SKHENRNclb7t02DqCdgd9ePXnvafgV5PUzl3MuN6vT5cerM/dr1mtzH6nUO45FdzVQLtvaGYebka49XU71TmpWOZw1OcOwkLxT+I5YduTHu9l9JMpvDLsmdInAQEnIB8JJ3ASsqVE37eEMTi6SWNgoKZ43nsYFH3/O42d9XOOrWT1gs1vV4a6riBl9+1e/03NOfG5Ttqvi/xDky9NyTCTqtk/wB1brVpg0kiztoRlzk2biM64WDLZtKrl6W0uJfNKXGgILyDTbVrKAN2ahTXmqra72A9Ed7vkoS02l0hzJPu8F6Ol5MMObl78nb9/BOXlpEKkQj+I79/t7eKr75nONSapWwHavaKzknIKyaerDjxw8Na5FgebmJ+oP7ldbxmb5VGz6WAPP7Jc4D2h3ioLkvuww2WrsnSGtNwGr3lcl6XrhvqVtP8tlmFNpaWPc7/AHG96xyZzGbvs9PHj1ak92lWZgoFw3eaWd372bZX8s9dV3WpkjQWmvDb4Lju4g2d2s+emBwipB555zHgpjlMpuXa5yzKS/C/ka0+7cd/Yu+zxVbr9hHFcZjG5/ez7V0wEEkAOGWtzaDxrmqkezoa7fv4o5niPAU++aa5o45cPtQGDj7vijReZ4jbs+3tXsF4tYNxy7U6RzxTC0HfV2EjVTYa7UWCOdrvRcDWtKHXhNHU7Cua9HUikO5jj4NKZY7K6JjW4GnAHAOLsTuk4kn0RSuRK479tzWwyhz2NJjeGjEKuJaQABWqXW+zNy1jui6n9INH0YwDwNG5cSphir2jtvbM97mh1MIHSplXYBuyVgaVUwss3HqE5NCcjqEIQiPVMeE9IUc4qOnN18/Dl6bKlvxHf8FkVpiLSQRRfQFrs4cKFUXSPRQuJdHSu46ikpnj7svcwFjgQCDSqjJbDTNhLT7FZLxu58RIewsrt1ty4/NRU0ZGsLTmjOekZrFeIUvYtILUB5uWWm7Fip3OrRcbgvEsCzlhjl5m1xyyx8XSTt2kNqc0iSWSm0Va2vhRV+ad7zkD2nP2rsDBuXq1iuOOOM1jNFtyu73RjLCTm4/ftXSyy7gpOCyk/NTF03HJMaRMLvrnJg7/AKXcrtFdhu6uZyG85BWnRnRp0rgWsOHruFAf2QVd7j0DY2jpvOOGw+iOxqudmsTWCjQAs7bmDjuiwc0wBZTygWnmL9Eh9F0TGuprOEZ94q0raHNosl5Xbv5x7Xt9NtCD3EEeweCzcZlLL7t29GrPZaLqtDJIw5jg4U1g+/cVASW2SOSTm5Hsq91cLnNrmddCs3st5yRnIvY7e0lpPgu38K2g54nmudcIPtovP6b0n0GV77lc/X8mXqcMZj2sXwX3aPz83ru+a94L8mOTp5hx5wgf2krPPwxP1neoPkj8NTbz6g+S9j5k9Pzz63zrTPL5yAWzWihpnjkI46mJDap8/O2n+ZNq3ZR9viFmn4am6x9QfJNN8zdY+oPkpp0+h5fj87+jSvKJTrktOumcsvd9AbVyWi2kVBdISNhkk20+1Z46+Juu71R8l5uveXrvTSXg5L7z9/guskhJzJ7yT71zvIGug4lU195yHW+T1iPiuZ14OJ1OceJqqxPRXfetp0FtgxOaNRaTXeQRq8SrwxyyLku5wzl0h+gQGjYKhaxCVmvqcU6cZHW0p4XnGvQKOxwCEoCFWD01OQjMrzcF5PjqughNIUblRNtulkgo5oKpd9aB1qYTT6p9H7FpBamliJZK+f7z0fkhPTY5vGhLfEfFRXk24g94X0hLZmu1gHtUfNo7Z3GroYz2tCu2eh8/izja4eIU1dOj80xHNxOI6zgWt9uZ8FtNnuCBnoxRt7GhSEcAGoBNnR8VCuPk/aKOnOM9XUwfw7e9XayWBkYo1oFF2BqcAo1JIYGJcKfRLRDqeL2rPuUezdFrqcD8PeVoxCg9Jbs56IiiqXvHz9ao81zYacOw0Vmvq6TG4hwLTsrqPYdqhJbIRsWnJyZ7z4lJTifEr2MJ3I5k7kHjh4nxKQsH3JXvzJ3I5g7kHOYwk5sbgujmHbkeTu3IOfANwXpE3NezbI7dRSF1WDG4BoLz9XMDtdqCbRc+TmE4nO2Yad5I+S0uAKuaKXQY2CoorZFHRZtdsJ2OaF6NCGhOUatCEIVR6JEqFdOZElE5FE0bNojCnURRNL1GYUgYvWiKJo6nnhSgJ6KJo2bRFE9CaTZtEUTkJpDKJrmr0ISEKaalRluuqOUEPY1wO8VVdtOgFlccmuZ+w9zR4A0VzokwqNblUI8m8HXm9ZL/APm9n683rke5XvCkwIaxUU8m9m6038x/zQOTay75v5sn/ZXnAjAi6xUgcnNk/W/zZP8Asnjk7snVee2R/wA1c8CMCdzWKpRaB2JprzDSR1ul71NWS6Io8mMa0cApPAlwJ3Xs8o46al6gJwalomi0iEtEtFWdmoTkIbOSoQtOYQkQgVCEIBKhCoEIQgEIQgEIQgEiVCBKIolQpoJRFEqE0GlqMKchTS7MokonoTRsyiWichNGzaIonJE0bFElEqE0EohKh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1" name="TextBox 10"/>
          <p:cNvSpPr txBox="1"/>
          <p:nvPr/>
        </p:nvSpPr>
        <p:spPr>
          <a:xfrm>
            <a:off x="1905000" y="0"/>
            <a:ext cx="6248400" cy="584775"/>
          </a:xfrm>
          <a:prstGeom prst="rect">
            <a:avLst/>
          </a:prstGeom>
          <a:noFill/>
        </p:spPr>
        <p:txBody>
          <a:bodyPr wrap="square" rtlCol="0">
            <a:spAutoFit/>
          </a:bodyPr>
          <a:lstStyle/>
          <a:p>
            <a:r>
              <a:rPr lang="lv-LV" sz="3200" b="1" dirty="0" smtClean="0"/>
              <a:t>Šķidrais </a:t>
            </a:r>
            <a:r>
              <a:rPr lang="lv-LV" sz="3200" b="1" dirty="0" err="1" smtClean="0"/>
              <a:t>scintilācijas</a:t>
            </a:r>
            <a:r>
              <a:rPr lang="lv-LV" sz="3200" b="1" dirty="0" smtClean="0"/>
              <a:t> kokteilis</a:t>
            </a:r>
            <a:endParaRPr lang="lv-LV" sz="3200" b="1" dirty="0"/>
          </a:p>
        </p:txBody>
      </p:sp>
      <p:sp>
        <p:nvSpPr>
          <p:cNvPr id="22" name="TextBox 21"/>
          <p:cNvSpPr txBox="1"/>
          <p:nvPr/>
        </p:nvSpPr>
        <p:spPr>
          <a:xfrm>
            <a:off x="457200" y="2209800"/>
            <a:ext cx="6384376" cy="954107"/>
          </a:xfrm>
          <a:prstGeom prst="rect">
            <a:avLst/>
          </a:prstGeom>
          <a:noFill/>
        </p:spPr>
        <p:txBody>
          <a:bodyPr wrap="none" rtlCol="0">
            <a:spAutoFit/>
          </a:bodyPr>
          <a:lstStyle/>
          <a:p>
            <a:pPr>
              <a:buFont typeface="Wingdings" pitchFamily="2" charset="2"/>
              <a:buChar char="v"/>
            </a:pPr>
            <a:r>
              <a:rPr lang="lv-LV" dirty="0" smtClean="0"/>
              <a:t> </a:t>
            </a:r>
            <a:r>
              <a:rPr lang="lv-LV" sz="2800" dirty="0" smtClean="0"/>
              <a:t> Emitēto fotonu skaits būs proporcionāls </a:t>
            </a:r>
          </a:p>
          <a:p>
            <a:r>
              <a:rPr lang="lv-LV" sz="2800" dirty="0" smtClean="0"/>
              <a:t>    beta daļiņas enerģijai. </a:t>
            </a:r>
            <a:endParaRPr lang="lv-LV" sz="2800" dirty="0"/>
          </a:p>
        </p:txBody>
      </p:sp>
      <p:sp>
        <p:nvSpPr>
          <p:cNvPr id="24" name="TextBox 23"/>
          <p:cNvSpPr txBox="1"/>
          <p:nvPr/>
        </p:nvSpPr>
        <p:spPr>
          <a:xfrm>
            <a:off x="533400" y="762000"/>
            <a:ext cx="7677294" cy="1384995"/>
          </a:xfrm>
          <a:prstGeom prst="rect">
            <a:avLst/>
          </a:prstGeom>
          <a:noFill/>
        </p:spPr>
        <p:txBody>
          <a:bodyPr wrap="none" rtlCol="0">
            <a:spAutoFit/>
          </a:bodyPr>
          <a:lstStyle/>
          <a:p>
            <a:pPr>
              <a:buFont typeface="Wingdings" pitchFamily="2" charset="2"/>
              <a:buChar char="v"/>
            </a:pPr>
            <a:r>
              <a:rPr lang="lv-LV" dirty="0" smtClean="0"/>
              <a:t> </a:t>
            </a:r>
            <a:r>
              <a:rPr lang="lv-LV" sz="2800" dirty="0" smtClean="0"/>
              <a:t>Vienas beta  daļiņas enerģija ir krietni lielāka nekā</a:t>
            </a:r>
          </a:p>
          <a:p>
            <a:r>
              <a:rPr lang="lv-LV" sz="2800" dirty="0" smtClean="0"/>
              <a:t>redzamā fotona enerģija. Simtiem un tūkstošiem </a:t>
            </a:r>
          </a:p>
          <a:p>
            <a:r>
              <a:rPr lang="lv-LV" sz="2800" dirty="0" smtClean="0"/>
              <a:t>fotonu tiek emitēti sekundes laikā.</a:t>
            </a:r>
            <a:endParaRPr lang="lv-LV" sz="2800" dirty="0"/>
          </a:p>
        </p:txBody>
      </p:sp>
      <p:pic>
        <p:nvPicPr>
          <p:cNvPr id="23554" name="Picture 2" descr="fluorescence yield of different beta particles"/>
          <p:cNvPicPr>
            <a:picLocks noChangeAspect="1" noChangeArrowheads="1"/>
          </p:cNvPicPr>
          <p:nvPr/>
        </p:nvPicPr>
        <p:blipFill>
          <a:blip r:embed="rId2" cstate="print"/>
          <a:srcRect/>
          <a:stretch>
            <a:fillRect/>
          </a:stretch>
        </p:blipFill>
        <p:spPr bwMode="auto">
          <a:xfrm>
            <a:off x="0" y="3733800"/>
            <a:ext cx="4114082" cy="1752600"/>
          </a:xfrm>
          <a:prstGeom prst="rect">
            <a:avLst/>
          </a:prstGeom>
          <a:noFill/>
        </p:spPr>
      </p:pic>
      <p:sp>
        <p:nvSpPr>
          <p:cNvPr id="20" name="TextBox 19"/>
          <p:cNvSpPr txBox="1"/>
          <p:nvPr/>
        </p:nvSpPr>
        <p:spPr>
          <a:xfrm>
            <a:off x="4267200" y="3124200"/>
            <a:ext cx="4876800" cy="2677656"/>
          </a:xfrm>
          <a:prstGeom prst="rect">
            <a:avLst/>
          </a:prstGeom>
          <a:noFill/>
        </p:spPr>
        <p:txBody>
          <a:bodyPr wrap="square" rtlCol="0">
            <a:spAutoFit/>
          </a:bodyPr>
          <a:lstStyle/>
          <a:p>
            <a:r>
              <a:rPr lang="lv-LV" sz="2800" dirty="0" smtClean="0"/>
              <a:t>H-3 (18.6keV) var ģenerēt </a:t>
            </a:r>
            <a:r>
              <a:rPr lang="lv-LV" sz="2800" dirty="0" err="1" smtClean="0"/>
              <a:t>up</a:t>
            </a:r>
            <a:r>
              <a:rPr lang="lv-LV" sz="2800" dirty="0" smtClean="0"/>
              <a:t> </a:t>
            </a:r>
          </a:p>
          <a:p>
            <a:r>
              <a:rPr lang="lv-LV" sz="2800" dirty="0" smtClean="0"/>
              <a:t>30 fotoniem.</a:t>
            </a:r>
          </a:p>
          <a:p>
            <a:r>
              <a:rPr lang="lv-LV" sz="2800" dirty="0" smtClean="0"/>
              <a:t>C-14 (156keV) var ģenerēt </a:t>
            </a:r>
            <a:r>
              <a:rPr lang="lv-LV" sz="2800" dirty="0" err="1" smtClean="0"/>
              <a:t>up</a:t>
            </a:r>
            <a:endParaRPr lang="lv-LV" sz="2800" dirty="0" smtClean="0"/>
          </a:p>
          <a:p>
            <a:r>
              <a:rPr lang="lv-LV" sz="2800" dirty="0" smtClean="0"/>
              <a:t>250 fotoniem.</a:t>
            </a:r>
          </a:p>
          <a:p>
            <a:r>
              <a:rPr lang="lv-LV" sz="2800" dirty="0" smtClean="0"/>
              <a:t>P-32 (1.71MeV) var ģenerēt </a:t>
            </a:r>
            <a:r>
              <a:rPr lang="lv-LV" sz="2800" dirty="0" err="1" smtClean="0"/>
              <a:t>up</a:t>
            </a:r>
            <a:r>
              <a:rPr lang="lv-LV" sz="2800" dirty="0" smtClean="0"/>
              <a:t> </a:t>
            </a:r>
          </a:p>
          <a:p>
            <a:r>
              <a:rPr lang="lv-LV" sz="2800" dirty="0" smtClean="0"/>
              <a:t>3300 fotoniem.</a:t>
            </a:r>
          </a:p>
        </p:txBody>
      </p:sp>
      <p:sp>
        <p:nvSpPr>
          <p:cNvPr id="23" name="TextBox 22"/>
          <p:cNvSpPr txBox="1"/>
          <p:nvPr/>
        </p:nvSpPr>
        <p:spPr>
          <a:xfrm>
            <a:off x="1219200" y="6096000"/>
            <a:ext cx="6953570" cy="461665"/>
          </a:xfrm>
          <a:prstGeom prst="rect">
            <a:avLst/>
          </a:prstGeom>
          <a:noFill/>
        </p:spPr>
        <p:txBody>
          <a:bodyPr wrap="none" rtlCol="0">
            <a:spAutoFit/>
          </a:bodyPr>
          <a:lstStyle/>
          <a:p>
            <a:r>
              <a:rPr lang="lv-LV" sz="2400" dirty="0" smtClean="0"/>
              <a:t>Bet tikai 1% beta enerģijas  pārveidosies par fotoniem.</a:t>
            </a:r>
            <a:endParaRPr lang="lv-LV"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lv-LV" dirty="0" smtClean="0"/>
              <a:t>Šķidrās </a:t>
            </a:r>
            <a:r>
              <a:rPr lang="lv-LV" dirty="0" err="1" smtClean="0"/>
              <a:t>scintilācijas</a:t>
            </a:r>
            <a:r>
              <a:rPr lang="lv-LV" dirty="0" smtClean="0"/>
              <a:t> skaitītājs</a:t>
            </a:r>
            <a:endParaRPr lang="lv-LV" dirty="0"/>
          </a:p>
        </p:txBody>
      </p:sp>
      <p:pic>
        <p:nvPicPr>
          <p:cNvPr id="28674" name="Picture 2" descr="Coincidence circuit of PMT-detectors.jpg"/>
          <p:cNvPicPr>
            <a:picLocks noChangeAspect="1" noChangeArrowheads="1"/>
          </p:cNvPicPr>
          <p:nvPr/>
        </p:nvPicPr>
        <p:blipFill>
          <a:blip r:embed="rId2" cstate="print"/>
          <a:srcRect/>
          <a:stretch>
            <a:fillRect/>
          </a:stretch>
        </p:blipFill>
        <p:spPr bwMode="auto">
          <a:xfrm>
            <a:off x="228600" y="1447800"/>
            <a:ext cx="3810000" cy="3057526"/>
          </a:xfrm>
          <a:prstGeom prst="rect">
            <a:avLst/>
          </a:prstGeom>
          <a:noFill/>
        </p:spPr>
      </p:pic>
      <p:sp>
        <p:nvSpPr>
          <p:cNvPr id="5" name="TextBox 4"/>
          <p:cNvSpPr txBox="1"/>
          <p:nvPr/>
        </p:nvSpPr>
        <p:spPr>
          <a:xfrm>
            <a:off x="4419600" y="1676400"/>
            <a:ext cx="4556953" cy="3046988"/>
          </a:xfrm>
          <a:prstGeom prst="rect">
            <a:avLst/>
          </a:prstGeom>
          <a:noFill/>
        </p:spPr>
        <p:txBody>
          <a:bodyPr wrap="none" rtlCol="0">
            <a:spAutoFit/>
          </a:bodyPr>
          <a:lstStyle/>
          <a:p>
            <a:r>
              <a:rPr lang="lv-LV" sz="2400" dirty="0" smtClean="0"/>
              <a:t>Fotoni  tiek emitēti  no </a:t>
            </a:r>
            <a:r>
              <a:rPr lang="lv-LV" sz="2400" dirty="0" err="1" smtClean="0"/>
              <a:t>scintilācijas</a:t>
            </a:r>
            <a:r>
              <a:rPr lang="lv-LV" sz="2400" dirty="0" smtClean="0"/>
              <a:t> </a:t>
            </a:r>
          </a:p>
          <a:p>
            <a:r>
              <a:rPr lang="lv-LV" sz="2400" dirty="0" smtClean="0"/>
              <a:t>kokteiļa. </a:t>
            </a:r>
          </a:p>
          <a:p>
            <a:endParaRPr lang="lv-LV" sz="2400" dirty="0" smtClean="0"/>
          </a:p>
          <a:p>
            <a:r>
              <a:rPr lang="lv-LV" sz="2400" dirty="0" smtClean="0"/>
              <a:t>Divi elektroniskie gaismas sensori-</a:t>
            </a:r>
          </a:p>
          <a:p>
            <a:r>
              <a:rPr lang="lv-LV" sz="2400" dirty="0" smtClean="0"/>
              <a:t>fotonu pavairošanas</a:t>
            </a:r>
          </a:p>
          <a:p>
            <a:r>
              <a:rPr lang="lv-LV" sz="2400" dirty="0" smtClean="0"/>
              <a:t>kameras (PMT) darbojās kā</a:t>
            </a:r>
          </a:p>
          <a:p>
            <a:r>
              <a:rPr lang="lv-LV" sz="2400" dirty="0" smtClean="0"/>
              <a:t> gaismas detektori.</a:t>
            </a:r>
          </a:p>
          <a:p>
            <a:endParaRPr lang="lv-LV" sz="2400" dirty="0"/>
          </a:p>
        </p:txBody>
      </p:sp>
      <p:sp>
        <p:nvSpPr>
          <p:cNvPr id="6" name="TextBox 5"/>
          <p:cNvSpPr txBox="1"/>
          <p:nvPr/>
        </p:nvSpPr>
        <p:spPr>
          <a:xfrm>
            <a:off x="3657600" y="4724400"/>
            <a:ext cx="4308359" cy="646331"/>
          </a:xfrm>
          <a:prstGeom prst="rect">
            <a:avLst/>
          </a:prstGeom>
          <a:noFill/>
        </p:spPr>
        <p:txBody>
          <a:bodyPr wrap="none" rtlCol="0">
            <a:spAutoFit/>
          </a:bodyPr>
          <a:lstStyle/>
          <a:p>
            <a:r>
              <a:rPr lang="lv-LV" dirty="0" smtClean="0"/>
              <a:t>Abiem PMT ir jādetektē fotonus 40 </a:t>
            </a:r>
            <a:r>
              <a:rPr lang="lv-LV" dirty="0" err="1" smtClean="0"/>
              <a:t>ns</a:t>
            </a:r>
            <a:r>
              <a:rPr lang="lv-LV" dirty="0" smtClean="0"/>
              <a:t> laikā. </a:t>
            </a:r>
          </a:p>
          <a:p>
            <a:r>
              <a:rPr lang="lv-LV" dirty="0" smtClean="0"/>
              <a:t>Nespecifiskais fons parasti ir 20-40 </a:t>
            </a:r>
            <a:r>
              <a:rPr lang="lv-LV" dirty="0" err="1" smtClean="0"/>
              <a:t>cpm</a:t>
            </a:r>
            <a:r>
              <a:rPr lang="lv-LV" dirty="0" smtClean="0"/>
              <a:t>.</a:t>
            </a:r>
            <a:endParaRPr lang="lv-LV" dirty="0"/>
          </a:p>
        </p:txBody>
      </p:sp>
      <p:pic>
        <p:nvPicPr>
          <p:cNvPr id="8" name="Picture 2" descr="https://wiki.uio.no/mn/safe/nukwik/images/thumb/8/8d/Lab_liq_Scin_basic_scin_process.jpg/477px-Lab_liq_Scin_basic_scin_process.jpg"/>
          <p:cNvPicPr>
            <a:picLocks noChangeAspect="1" noChangeArrowheads="1"/>
          </p:cNvPicPr>
          <p:nvPr/>
        </p:nvPicPr>
        <p:blipFill>
          <a:blip r:embed="rId3" cstate="print"/>
          <a:srcRect/>
          <a:stretch>
            <a:fillRect/>
          </a:stretch>
        </p:blipFill>
        <p:spPr bwMode="auto">
          <a:xfrm>
            <a:off x="228600" y="5562600"/>
            <a:ext cx="4543425" cy="1143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lv-LV" dirty="0" smtClean="0"/>
              <a:t>DPM un CPM</a:t>
            </a:r>
            <a:endParaRPr lang="lv-LV" dirty="0"/>
          </a:p>
        </p:txBody>
      </p:sp>
      <p:sp>
        <p:nvSpPr>
          <p:cNvPr id="5" name="TextBox 4"/>
          <p:cNvSpPr txBox="1"/>
          <p:nvPr/>
        </p:nvSpPr>
        <p:spPr>
          <a:xfrm>
            <a:off x="685800" y="838200"/>
            <a:ext cx="3302058" cy="523220"/>
          </a:xfrm>
          <a:prstGeom prst="rect">
            <a:avLst/>
          </a:prstGeom>
          <a:noFill/>
        </p:spPr>
        <p:txBody>
          <a:bodyPr wrap="none" rtlCol="0">
            <a:spAutoFit/>
          </a:bodyPr>
          <a:lstStyle/>
          <a:p>
            <a:r>
              <a:rPr lang="lv-LV" sz="2800" dirty="0" smtClean="0"/>
              <a:t>Radioaktivitāti mēra </a:t>
            </a:r>
            <a:endParaRPr lang="lv-LV" sz="2800" dirty="0"/>
          </a:p>
        </p:txBody>
      </p:sp>
      <p:sp>
        <p:nvSpPr>
          <p:cNvPr id="6" name="TextBox 5"/>
          <p:cNvSpPr txBox="1"/>
          <p:nvPr/>
        </p:nvSpPr>
        <p:spPr>
          <a:xfrm>
            <a:off x="1981200" y="1524000"/>
            <a:ext cx="3594767" cy="523220"/>
          </a:xfrm>
          <a:prstGeom prst="rect">
            <a:avLst/>
          </a:prstGeom>
          <a:noFill/>
        </p:spPr>
        <p:txBody>
          <a:bodyPr wrap="none" rtlCol="0">
            <a:spAutoFit/>
          </a:bodyPr>
          <a:lstStyle/>
          <a:p>
            <a:r>
              <a:rPr lang="lv-LV" sz="2800" dirty="0" err="1" smtClean="0"/>
              <a:t>kirī</a:t>
            </a:r>
            <a:r>
              <a:rPr lang="lv-LV" sz="2800" dirty="0" smtClean="0"/>
              <a:t> vienībās – </a:t>
            </a:r>
            <a:r>
              <a:rPr lang="lv-LV" sz="2800" dirty="0" err="1" smtClean="0"/>
              <a:t>Curie</a:t>
            </a:r>
            <a:r>
              <a:rPr lang="lv-LV" sz="2800" dirty="0" smtClean="0"/>
              <a:t> (Ci)</a:t>
            </a:r>
            <a:endParaRPr lang="lv-LV" sz="2800" dirty="0"/>
          </a:p>
        </p:txBody>
      </p:sp>
      <p:sp>
        <p:nvSpPr>
          <p:cNvPr id="7" name="TextBox 6"/>
          <p:cNvSpPr txBox="1"/>
          <p:nvPr/>
        </p:nvSpPr>
        <p:spPr>
          <a:xfrm>
            <a:off x="533400" y="2133600"/>
            <a:ext cx="6649577" cy="830997"/>
          </a:xfrm>
          <a:prstGeom prst="rect">
            <a:avLst/>
          </a:prstGeom>
          <a:noFill/>
        </p:spPr>
        <p:txBody>
          <a:bodyPr wrap="none" rtlCol="0">
            <a:spAutoFit/>
          </a:bodyPr>
          <a:lstStyle/>
          <a:p>
            <a:r>
              <a:rPr lang="lv-LV" sz="2400" dirty="0" smtClean="0"/>
              <a:t>Radioizotopa daudzums, kas iziet 2.22 x 10</a:t>
            </a:r>
            <a:r>
              <a:rPr lang="lv-LV" sz="2400" baseline="30000" dirty="0" smtClean="0"/>
              <a:t>12</a:t>
            </a:r>
            <a:r>
              <a:rPr lang="lv-LV" sz="2400" dirty="0" smtClean="0"/>
              <a:t> atomu </a:t>
            </a:r>
          </a:p>
          <a:p>
            <a:r>
              <a:rPr lang="lv-LV" sz="2400" dirty="0" err="1" smtClean="0"/>
              <a:t>dezintegrācijas</a:t>
            </a:r>
            <a:r>
              <a:rPr lang="lv-LV" sz="2400" dirty="0" smtClean="0"/>
              <a:t> minūtē (DPM).</a:t>
            </a:r>
            <a:endParaRPr lang="lv-LV" sz="2400" dirty="0"/>
          </a:p>
        </p:txBody>
      </p:sp>
      <p:sp>
        <p:nvSpPr>
          <p:cNvPr id="8" name="TextBox 7"/>
          <p:cNvSpPr txBox="1"/>
          <p:nvPr/>
        </p:nvSpPr>
        <p:spPr>
          <a:xfrm>
            <a:off x="228600" y="6019800"/>
            <a:ext cx="3397533" cy="646331"/>
          </a:xfrm>
          <a:prstGeom prst="rect">
            <a:avLst/>
          </a:prstGeom>
          <a:noFill/>
        </p:spPr>
        <p:txBody>
          <a:bodyPr wrap="none" rtlCol="0">
            <a:spAutoFit/>
          </a:bodyPr>
          <a:lstStyle/>
          <a:p>
            <a:r>
              <a:rPr lang="lv-LV" dirty="0" err="1" smtClean="0"/>
              <a:t>Desintegrations</a:t>
            </a:r>
            <a:r>
              <a:rPr lang="lv-LV" dirty="0" smtClean="0"/>
              <a:t> per </a:t>
            </a:r>
            <a:r>
              <a:rPr lang="lv-LV" dirty="0" err="1" smtClean="0"/>
              <a:t>minute</a:t>
            </a:r>
            <a:r>
              <a:rPr lang="lv-LV" dirty="0" smtClean="0"/>
              <a:t> (DPM)</a:t>
            </a:r>
          </a:p>
          <a:p>
            <a:r>
              <a:rPr lang="lv-LV" dirty="0" err="1" smtClean="0"/>
              <a:t>Counts</a:t>
            </a:r>
            <a:r>
              <a:rPr lang="lv-LV" dirty="0" smtClean="0"/>
              <a:t> per </a:t>
            </a:r>
            <a:r>
              <a:rPr lang="lv-LV" dirty="0" err="1" smtClean="0"/>
              <a:t>minute</a:t>
            </a:r>
            <a:r>
              <a:rPr lang="lv-LV" dirty="0" smtClean="0"/>
              <a:t> (CPM)</a:t>
            </a:r>
            <a:endParaRPr lang="lv-LV" dirty="0"/>
          </a:p>
        </p:txBody>
      </p:sp>
      <p:sp>
        <p:nvSpPr>
          <p:cNvPr id="9" name="TextBox 8"/>
          <p:cNvSpPr txBox="1"/>
          <p:nvPr/>
        </p:nvSpPr>
        <p:spPr>
          <a:xfrm>
            <a:off x="2133600" y="3200400"/>
            <a:ext cx="3733586" cy="461665"/>
          </a:xfrm>
          <a:prstGeom prst="rect">
            <a:avLst/>
          </a:prstGeom>
          <a:noFill/>
        </p:spPr>
        <p:txBody>
          <a:bodyPr wrap="none" rtlCol="0">
            <a:spAutoFit/>
          </a:bodyPr>
          <a:lstStyle/>
          <a:p>
            <a:r>
              <a:rPr lang="lv-LV" sz="2400" dirty="0" smtClean="0"/>
              <a:t>1 </a:t>
            </a:r>
            <a:r>
              <a:rPr lang="lv-LV" sz="2400" dirty="0" err="1" smtClean="0"/>
              <a:t>mikroCi</a:t>
            </a:r>
            <a:r>
              <a:rPr lang="lv-LV" sz="2400" dirty="0" smtClean="0"/>
              <a:t>  ir 2.22 x 10</a:t>
            </a:r>
            <a:r>
              <a:rPr lang="lv-LV" sz="2400" baseline="30000" dirty="0" smtClean="0"/>
              <a:t>6</a:t>
            </a:r>
            <a:r>
              <a:rPr lang="lv-LV" sz="2400" dirty="0" smtClean="0"/>
              <a:t> DPM.</a:t>
            </a:r>
            <a:endParaRPr lang="lv-LV" sz="2400" dirty="0"/>
          </a:p>
        </p:txBody>
      </p:sp>
      <p:sp>
        <p:nvSpPr>
          <p:cNvPr id="10" name="TextBox 9"/>
          <p:cNvSpPr txBox="1"/>
          <p:nvPr/>
        </p:nvSpPr>
        <p:spPr>
          <a:xfrm>
            <a:off x="228600" y="4038600"/>
            <a:ext cx="8408712" cy="1477328"/>
          </a:xfrm>
          <a:prstGeom prst="rect">
            <a:avLst/>
          </a:prstGeom>
          <a:noFill/>
        </p:spPr>
        <p:txBody>
          <a:bodyPr wrap="none" rtlCol="0">
            <a:spAutoFit/>
          </a:bodyPr>
          <a:lstStyle/>
          <a:p>
            <a:r>
              <a:rPr lang="lv-LV" sz="2400" dirty="0" smtClean="0"/>
              <a:t>Kopš 1975.g.  radioaktivitātes starptautiskā vienība ir </a:t>
            </a:r>
          </a:p>
          <a:p>
            <a:r>
              <a:rPr lang="lv-LV" sz="2400" dirty="0" smtClean="0"/>
              <a:t>Bekerels – </a:t>
            </a:r>
            <a:r>
              <a:rPr lang="lv-LV" sz="2400" dirty="0" err="1" smtClean="0"/>
              <a:t>becquerel</a:t>
            </a:r>
            <a:r>
              <a:rPr lang="lv-LV" sz="2400" dirty="0" smtClean="0"/>
              <a:t> (</a:t>
            </a:r>
            <a:r>
              <a:rPr lang="lv-LV" sz="2400" dirty="0" err="1" smtClean="0"/>
              <a:t>Bq</a:t>
            </a:r>
            <a:r>
              <a:rPr lang="lv-LV" sz="2400" dirty="0" smtClean="0"/>
              <a:t>).</a:t>
            </a:r>
          </a:p>
          <a:p>
            <a:r>
              <a:rPr lang="lv-LV" sz="2400" dirty="0" smtClean="0"/>
              <a:t>1Bq ir 2.703 x 10</a:t>
            </a:r>
            <a:r>
              <a:rPr lang="lv-LV" sz="2400" baseline="30000" dirty="0" smtClean="0"/>
              <a:t>-11</a:t>
            </a:r>
            <a:r>
              <a:rPr lang="lv-LV" sz="2400" dirty="0" smtClean="0"/>
              <a:t> </a:t>
            </a:r>
            <a:r>
              <a:rPr lang="lv-LV" sz="2400" dirty="0" err="1" smtClean="0"/>
              <a:t>dpm</a:t>
            </a:r>
            <a:r>
              <a:rPr lang="lv-LV" sz="2400" dirty="0" smtClean="0"/>
              <a:t> vai  viena atoma </a:t>
            </a:r>
            <a:r>
              <a:rPr lang="lv-LV" sz="2400" dirty="0" err="1" smtClean="0"/>
              <a:t>dezintegrācija</a:t>
            </a:r>
            <a:r>
              <a:rPr lang="lv-LV" sz="2400" dirty="0" smtClean="0"/>
              <a:t>  sekundē. </a:t>
            </a:r>
          </a:p>
          <a:p>
            <a:r>
              <a:rPr lang="lv-LV" dirty="0" smtClean="0"/>
              <a:t> </a:t>
            </a:r>
            <a:endParaRPr lang="lv-LV"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lv-LV" dirty="0" smtClean="0"/>
              <a:t>Radioaktīvā materiāla apzīmējumi</a:t>
            </a:r>
            <a:endParaRPr lang="lv-LV" dirty="0"/>
          </a:p>
        </p:txBody>
      </p:sp>
      <p:sp>
        <p:nvSpPr>
          <p:cNvPr id="4098" name="AutoShape 2" descr="data:image/jpeg;base64,/9j/4AAQSkZJRgABAQAAAQABAAD/2wCEAAkGBxQTEhUUEhQUFBQUFxYXFxgYGBwXFxcWHBcYFxcXGBQYHCggGBolHB0XITEhJSkrLi4uFx8zODMsNygtLisBCgoKDg0OGxAQGiwkICQsLCwsLCwsLCwsLCwsLCwsLCwsLCwsLCwsLCwsLCwsLCwsLCwsLCwsLCwsLCwsLCwsLP/AABEIAPMAzwMBEQACEQEDEQH/xAAcAAABBAMBAAAAAAAAAAAAAAABAAIGBwMEBQj/xABPEAACAQMCAwUEAwkLCwUBAAABAgMABBESIQUGMQcTQVFxIjJhgRSRsRUjQnJ0kqGz8BYzNVJTYnOTssHRJCU0NkNEVIKi0uFkhKO0w2P/xAAbAQACAwEBAQAAAAAAAAAAAAAAAQIDBAYFB//EAD4RAAIBAwICBQoDBgcBAQAAAAABAgMEEQUhEjEGE0FxsRQiMjNRYYGRwdE0cqEkNUJikuEjJVJTgvDxFsL/2gAMAwEAAhEDEQA/ALSlPtfXXya59ZPvPTh6I01Q3uMINLIANNDQ3V61Pgk9wFUX7MACkMAJqfC8ZSDKEKiwFUkuLkgyhUcMsiyggeo+VSntzyGV2CANR4HzxsGUIKfI/VTjF52QcSQsUpLff9R5yI+hqXB25yu4WUImqyQz5VaoPGUxZ94WHnn7KjwtbhkX10orI8C/RUuF/wAQs+8cKJwmo8TzuLKHVUMVREEUCG3K5U/t4itVn62Px8GJGR+p9TUbr1k+8UeQ0VQ+ZIdSA4XOfFzaWU1wuNSJhcgka2YIuQPiRXpaVbRubmFOXLP6LchUliOSoeXuF8Q4jDcXX02ZTGWABdx3kgTWVGlgsYwV8+o2Fdrc3FpZ1KdBUl53uWybxn3mZKUk3klPYzzNNcCaCeRpTGFdGY5YKTpZSepAOkjPmfhXkdJLGnTjGrTWOxl1CbexZtckllmg858wcbuZri8miuJUjSQkKskijSX0JpXO3gfDrX1C3taVOjTi4pvHsRgby2XfyPxL6RYW0pO5jCt+On3tvHzUn51wWr0Opu5xS7c/BmujLMTjdsEzpw8vG7xsssWCjFTuSpGVPTB/RW7o7FSuXGSysdpCvtE53Kc7y8AmLO5fu7r2yxLbaiDqJz5fVWi/UYatDCWPN2FDemzQ7BD96uvPXH/ZarelPpU12Yf0Fb8mSHnvs/8AujLHJ9I7nQmjHdd5n2i2c94uOvlWHSdahaUurlHOX7f7EqkG3kqDlblT6Zeva973ZQSHXo1e42Pc1Dr67fGuxvb+Ntb9c1nl+pniuKWEX5yjwL6Fax22vvNBc69OjOp2f3cnGM46+FfP9SvVeXHWJYRrgnFYZUvbN/CkX9DD+tkrrOjzzY7+1/QzVfTZeEnX5/31xPDxTa9/1Ny5FBcIt345xBxNM6xgSSqCM93FrUBI0zpU+0o8emd6+gXFWnpdqpRj7Ft2v2s8+KdSRtcrtLw3jIs1lLxmURuPdVw6gqxTcBhlTkb+yRnBqq7VO+0913HfhyvaiUG4zx7yy+0xQeGXWd8ID89a4rlNEbV9Tx7fozTX9WyouyO/7nicQ6CYPEd8e8NS/wDUqj1rsdapdZZTxzW/yMsNpIkXZgP893v4tz/9hK8/Xf3bDvj4EqK8/wCZc4rhTWGkINADJz7J/by8K2WCzXj8fBiZlkG59T9tQuvWz7xQ5ArNkkCgCG9r38FXHrD+vjr3ejv46Pc/AqregcnsMP8AkEv5VJ+qgrb0naVxD8v1YqC2ZYYjx4Y+WK52TePOyX59hzeab/uLO4mGMxxSFc9NWk6cjIyNRXxrTp1DrrqnD3rJCpLEWUbyxDB9y+I65oklcRCNGdNbd0RL7Ck6jqJ07D7K727dXyyiox81Zy+9YMkUuFk/7EL/AF2UkR/2Mpx091wG9fe1/X8K5zpPRUa8ai/iWH3out/Yb3bKP82P/SRf2qp6NvN23/KSuORzeQ9+ATfiXn2NV+qfvan/AMPEVP1bOd2AttdjwzCf0PV3SlbU33/QVvyZbqjcVyJofIo3st/hqb0uf1grvdb/AHb/AEmOj6fzLwrgEbSje2b+E4v6GH9ZJXfdHfwL/NL6GOr6TLxPU+p+2uJXrvj9TX2FF9hY/wAul/JX/WwV2/SR4tE/5l4MyW+00ZOKg/ulX8ot/wBXHUrZ/wCT/wDF/UcvWfEsjtL/AIMuvxB/bWuW0THl1Pv+jNFb1bKZlBt4eF3a5yDNsDjPc3RfYgdT3hGd67tvrXVov2JfNGFLG5K+yyRW4zeMpDKUuSCNwQbiPBBHUb9a8bpBFx0+KfNOPgXUXuXMB8K4Q0hFIA0gGXbgISem32itdlHNZb+3wYjPINz6mo3T/wAWfeRg9hprMMBoJHC544SbqxuIUGp3TKDOMurB1GfUD669TR7iNC7jOXLl89iuosrBTfKPOp4bb3NrLC+tizKG9jRIyBMSIw1AbKdvL45rtr3TleVadaE8JYz25SeShT4colHYfwSWPvriRWRXVY49SlS++pmGfD3RkbHJ8q8npRdU3GNKLy85fuJ0U1udftqvxHw7u/GeVF8OinvCd/DKr9Y86x9GaPFdOo+SXjsSuHsR/k/sugubKKaZ51llUuArIFCknRsUY9NJ6+NenqGvzt7l0oxTS7yMKeYc+Zz+xe7MN/NbMQDIjAgnGZImzgAjJODJt61d0hpdbaRqR7Gn8xUniRY3aNwaS7sJYocGQFHUHbVpbJUE9CRnHxGPHbnNFuYW12nU2TWO7JdWjlFU8G5yltbKTh30du9k1qp3V1EqjIMJUljucdNiK6y40unWuY3Tnssfp7zPGeE4on3Y3y5LbW8kkyaGnZSikYfQoIBYHpknIHX6657pLeU61SNOm88Oc95bRTSLCA3Fc1Hd4Lm9ilezHh8qcXld45FQi4wzIVU5cEYYjByM/VXea1Ug9Ownv5pkpZ4/mXQa4JM2lK9r/D5ZOIxskUjqIYgSqMwBEkmQSBt4fXXe9H5wjY4cu1/Qx1fTLqb+/wDvzXDt/wCI37/qauwoWwS44LfyyfRpJIQJEHUI0JYMjCXSRtpXOfIg19AreT6naxhxpN4fZnPcZEpQlsb3K3Dbq/4sL2SF4Y1kErFlYKAoARFLAa2ICgkfE7dKrvK1vZWDoKWXjCHFSlLJY3aREzcNuVRWdmVRhQWJ9tegG9crobXlsHLZL7GirvDBX11wOSTl6Ed3J3sEzPo0Nrw0rofYxnowPoK6eF1CGqyXEuFxXb7MGfh8zPvD2K8KljvJWlhlQdwygujKMmSPbLADO3T4GqeklanO1ShJPzuSfeTpxw8l04rhS8NIBYoAx3Q9g46/+RWqy9dH4+DEZ5ep9TSuvXT7yEOQ3xrMSFigeQU87ANK1aqsuWWPCEc+dR432iWwiKIzlH0XgY00nJvdjQjUuNgkg4qPEDCKl1j7GxYQgKjKWRsQqIg1LjbWGwGkUh5BUlJ8s7BgWKT9iAVS4seiMFJvPMB2KSeBCozvkA4o4uxiyGoAKgAigDDeH2Dvjp9orZYevj8fBiZtSdT6moXXrp/mZCHIbWUkKgBrUxoVMYKAFQA008bDBTwGQikA4UhANACxQAaABigACmMaWqWHzAQoawwDUQyE0AHFIAmgQqQBpgICkLJhvPdPy+0eVbLHevH4+DA2ZOp9TULr10/zMhDkDNZSQKAERTGgUDBQAKkBgvLtIkaSRlREGWYnAAHXerqNCdaahBZbBtLmVJzD2vHvlW0QdyjAuzj25QDuEB/e1I8SM7+GMV2Vp0cpxpvrnmT+S+5nlWedi1+G3qTRJLGcpIodT8CM/WOhrj7q3nQqypy5pl8ZZWTbFZxsRpAGgBUACgBpNSwyRVXaN2hS212kNoy/eQTNqAZXcgEIfEBR5Ebt12xXZaPotOdu511vLl7kZalRqWxKOS+eIL9dIxFOo9qIkb+ZjP4a/pHj515Op6PVtMzW8PDvLoVU9mS0V4bWCeA5pAxwpMQaQCxQAqBBFIRgvfdPy+PiPCt2nRzcRXf4MHyNmTr8zVd162feRhyGmsxINIBUAA0xobmmhmvf3iQo0kjBEQamY7AAft+mrrehOtNQgt2JvCPPHPXO819IV9qO3U+xF6dHfzfxx0Hh5n6Rpul0bOCxvLtf/ewyznxbERr0SJbPYlzNgmykOzZeDPnuZIx6+8P+bzrmekdhx0+vhzXMsoy3wXEprh2jSE0gDQAsUAKgCP8AOnMS2Nq8x3Y+zGv8aQg6R6Dcn4Ka9XSbF3dwo9i3fcRqS4UeZ7idnYs5LMxLMxOSzE5JJ8STvX0tKMVhGQNrcvGyvGxR0IKsNiCOhBocIyWJLK7SLyX32cc9LfJ3cxVLlBuBsJVH4ag+I8VHqNunC61o8rZ9bS9DwNVGrnzXzJ0K5uW+5c8jlNRZFjhSEKkAjTAVIDHOMqfl5+Y8q26fnyiOPf4MHyM79fmaruvWz7yMeQ01mJCoAFACzTQ0MqcVljKL7XOcvpEptIW+8xH2yMYklHyzpQ5HxOfIV3+haZ5PS62a8+X6Iy1J8TK3r3iIqAM9lcNHIkiHDIyup8mU5B+sCiUVKPA+T2YPY9Ncn8eW9tY5lxqIAkUfgSADUuPAdCP5rLXzPU7J2leUP4ex+40wllHcrzH7CYqAFQA01JJt4Qzzx2oc0/TLrTGcwQakTByHbPtyeh6D4AedfSdHsPJKO/pS5/YxzfEyFmvUIioAz2N28TpJExWRGDKw6hgcg/8AilKCnFwksp8xM9K8lcxpfWyzDAf3ZF/iyDGQPgcgj4H4Gvm+q2ErSu4fw80/d/Y105ZRIAa8losDSEHNAg0hDTTJGK7bCEj4faK36ZvdQ+PgyEzak6n1NVXXrp/mYochtZCQs0ABqYANCBER7TOYTZ2TsjYllPdReYYjdh+KuT66a97QrLym4Ta2juyFWWFg84ucnzr6Js2Z8DaiMVACzRkCf9kXM30a6EEh+83JCnJ2STpG3zPsn1HlXja5Y+UW3WRXnQ3717CUJcLL9zXzuSedzUE1EAU0BAe1nmj6LbdzG2JrgFRjqkfR2+fujPmT+DXS9H9O66q6s1tH9WVVp7YRQOa7koFQAqAFRkCbdk/MBtr0Ix+9XGIm+DZ+9t8iSvo5rydZs/KLZtLzo7r6r4ji8M9DCvnDNYagARQAqBAoGYroew3y+0Vv038TH4+DIy5G0/U+pqm69dP8zIx5DSaykhUAA0wATTiCKG7buLmW9WAH2bdACP8A+kgDt/06P019D6P2ypWvH2yefgZ6jzIrqvcIioAVACoAclNcwfI9GdmXMhvbMFzmWE93If42N1f1K4z8QelfPNeslbXGY8pbr6milJNEuzXhlpiurgIjO5OlQWbALHSBk4ABJ28BVlGDnUjBdrwKTSWTzDzZxt7y6knfbWcKv8RBsqfIdfiSa+p2lqrWlGlHfC+Zjby8nGq8BUAKgBUAFT5U0JnqPk/i/wBKs4JzuzoNf9IPZfr/ADga+Y6rbK3upwXLOV3M003mJ2a80mOApCyLFA8goAxXZ9g/L7RW3T3+0xx7/BikjZk6n1NV3Xrp/mZGPIaaykhYoARoAbjNTgshk8q8yXxnuriU5++SyMM4zp1HSCBtsuB8q+s29NUqEILsSMy3OZirQwLFAYEaAwLFAYJFyNy0b+6WLcRrl5WH4KDyPmTgD1+FYtQvVaUHUfPsXvGll4PQo+j2NsPcgt4V+QHr1ZifUknxJr5/N3F9XxvKTNG0EQe97YrVWxHBPIo21HSmfiqkk/Xivap9Fqrjmc0n8yt1/YiVcsc4Wt8D3DEOoy0bjTIo88dGHTcE4yK8u+0mvZPNRZXtW6/sTjNT2IL2v8mLpa+t1wQczqOhBOO9AA2OSNXnufOve6P6rKTVCq/yv6fYrqwxuin8V1JXgVAYFigMBxQGBCmhNF6dht9rspIiRmGY7ZyQrqCNvAag/wBRrielNJKvCov4k/0LqL7CyRXKstHYqIgE0ACmSMN4SEODjpv8xW3Tlm5j8fBkW0bch3PqaruvXT/MyMOQwispIFABzQBr3hxG5GdkY7bfgmtFqk60U/ahN7HlL6BN4xS5/Eb/AAr6w5w7GjMnhC+50v8AJSfmN/hS44+1fND4hfc6b+Sk/Mb/AApccfavmgyL7nTfyUn5jf4UccfavmGRfc6X+Sl/Mb/Cjjj7V8wyXL2HcP0W08jIyu82j2hpOlUUr1GertXIdJq3FOnTT2xktorOWR3tw4wzXMdsCe7jjDkA7F2JwSPgoGPU16HRuhFW7q9rbWe4hVeZFZZro8kMJm5wniT280c0RIeNgwx4+an4EbEeRqurTVaDpz3TQYxuj0/iO6txsGjuIgfgUkTPiPI+NfM03b3aXLhlj5M1LeJ5sk5WvVODaXORsSIZCDjbIIXcfGvo/llvjPWR3/mX3MqG/uZvf+Duv6iT/tpeWW/+5H+pfceRfuZvf+Euv6iT/to8st/9yP8AUvuGRfuZvf8Ag7r+ok/7aPLLf/cj/UvuGRDli9/4O6/qJP8Atp+WW/8AuR/qX3Blp9h/DJoPpnfwyxavo+nvI2TOO+zjUBnGR0865fpPVp1I0+CSeM8mnzx7CdLmWmtcgy9jqiIWKYAxQPJiuhlCPT7RW3T2lcRff4MjLBsydT6mq7r10/zMUOQ0ispIVACpgAinGWAGk/E1Z1kvaSSQiT50dY/f8xYQtVHWP/rDAN/OjrH/ANY9gEnzp9Y/f8x7C9aXFnfIYKb7cOBP3sd2oLIUETkDZGBJQkjwYHGfMY8q7bo3cwlRdHtTb+ZlqrDyVVprpmmngijocC4PLdTxwxLlpDjPgq/hOfIAb1TcV4W9N1JvCQPfZHqO1gEaJGgAVFVFGMABQABjw2FfLa9R1KspvteTXFYWDLVOd8jDigNgYpBsEUBsLFAbBoyIIqIDqRENAAzTDBguxlCOvT7RW/Tn+0R+PgwfI2pOvzNU3XrZ95GPIa1ZSQqAFQA00xoVMYsUADFAAoAFMYqAMNzCrqUcBlIwykZBHiCp2Iq+lOrSfHDK94njtIbcdl3DmYkRyJn8FZG0/LOSK9uHSK8jHGz9+CDoJnc4HwC1sUPcIsQIGt2JLHH8aRjnHw2FYbm/ub14ll+5fYmoRijtivMYw0gDSEHFAAxTAOaQCFABWkJhoELFAANAzDd+4d8dOnqK36Zvcx+PgyM3sbUnU+pqm69dP8zFHkNNZSQhQAjQA2mNDcUxhoEKgY2mMVADZHABLEAAEknoANySfLFW0oOclFc3y7wex5w5p5ummvnuYZJIwPZhKsVKxDoNumr3ivTLEV9MtLGFG2VGaT9veYm8vJmj7TOJAAfSAceJiiJPqSmTVT0Wwlu6fj9yXHL2nJ4xzTd3W1xO7rsdOypkbg92gC5+OK1ULO3oeril4kJSk+ZeXZvzN9MtFLH79FiOXPUkD2Xx5Moz6hh4Vw+t6f5NXcl6Mt19TVRlxLDJZXhFw5aBDqREQpAIGmAaQCzQARSAJoIjaZIxXIyp+X2it2nNq5j8fBkJZwbcnX5mqbr10/zMUeQ01lGDFAxYoAVADSKY0DFAxUALFMAUwKz7ZuZu6hFpGxEk41SEbaYckY88uRj8UN511vRvT+KTrzWy5d/9iitL+FFImuxK1yAaBsQFBEk3IPMv0G6V2J7p/YmGdtBOzY8Sp3/OHjWHUrJXVu4dvNd5KL4Hk9IoQQCMEEZB8wdwQfGvmc4SjJxlzRrTzuOC1XkeR4FJkQ4oAQpACgA4oEGgQaQApgYp9lPy+0Vt0/8AER+PgwaWDZfqfU1Vd+un3kI8htZmMRoGAUDFmgAGmACKB5FQMGaYGnxPiEdvE80raY41LMfTw+JJwPUitVtbTr1IwgubwRlJJHmHmHi73VxJPId5GyB/FXoiD4KuB8vPNfT6FvG3pxpx5L/uTKt92c2riQqAFQGA0IHui8exrmfvoDaSHMluAUyd2h6AAfzNh6Fa4zpFp/Vy8pitpbPv9pOlLC4SyRXKF4aQBpAIUCYaBCFABpADNAApgY7v3D57faK36Z+Kh8fBkZ8jZc7n1NU3frp97CPIFZBjTTQBoGKgAaaAEBQANNPIZARTQ8lM9tPM+p/oMR2j0tP5FsBkT0AOo/Ejyruujtg6dLyiXN8u7+5RUfE8FUmulIgoAVACoANAHS5e4q9rcRzx41RnOD0YEEMpx4EZFVV6Ma1NwlyYYxuenuE36XEMc0e6SKGXzwfAjwI6H4ivl93bu3qunLmmaIyyjd01kyGRUBkOKQCoAQoAJoAVIWRUAYrgeyf28RW7TW/KY/HwYpcjNJ1Pqahdetn3hHkCsgwYpjDQAqBCNAwUAGgRpcXmkSGRoU7yQIxRMganwdIyxxjNbLKNOVeMajxHO7E84PLfGElE0n0jWJixMmsYbUTkkj9h5bV9SpODgurxw9mClGiangBU2sACkAqADRgEOAptNDyXn2M295FFIk8TJbnDxM/stqPvgIfa0nrkgb565riukrtptShLM+Tx2olSyWTXJFoqAEDQATQAs0AKgQqQCowBjufdPy+2vQ0xftUPj4MjJbGVxufWqbp/4s+8ceQKzMkKgAGgAZpgLFACzQA3NMlgVAHO4twS3uVxPDHKPDUoLD8VveX5Gtttf17d/wCHJkXFPmQLi/Y9bvk20zwn+Kw71PQEkMPmTXQW/Sma2rQz70R6r2EWvuyC9U/e3t5FzsdTIceZDLgfImvUp9I7OfPK+H9yvq5o0m7KeI5HsRHPlKv99XrXbL/V+g+CRmh7JOIE4PcL8TIcD81Sf0VXPpBZRWct9yFwSJDwvsa6G4ufDdYk8cfyj+APjp3+FefX6UxW1Kn8/wC33Jqk+0nXAuSrK0OYYFLjcO/tuPD2WPuf8oFeFda1dXG0pYj7ESVJIkea8l7slgNLAYCDSwGAZoDARQGBZoDAqAEaBCzSAx3L4Un0+0V6GmfiofHwZGXIzv1+us9z6yXeEQVQ+ZIBNGABmjDALU8NcwFmlgAZp8LAaaeBgowxizRgAZpuLQwZprIBJow/cABQ84AQqOBhBowxBzQ0IOaMMAaqai28AHNLDAWaFFsQqWHnAw6qOFkQ5pYYBzRgDDdDKH5faK26c2riON+fgxNZRsN1Pzqi49ZLvFE171ysbsNiEYj1CkjapW0IzrxjPk2EnsUjwPnjjV2WFsElKKGYCOMEDw94jPoN67uvpOl0EusWM7dpSpza2Jf2Z8/SXzvBcKglVNaugIDqCFYFfwSMjp8dtq8TW9FpW0Ouot4zhonGbbwzP2rc2TWMcH0dlWWR3zlQw0KN9m6bsu/wNV6Dp1K7lN1llJJLvHUk1g1ey3nG4vJbiK7K641VlAQIR7RWQMB4g6fDzrRr2l0banCdFbZ3+gU5NvDH9q3NF1Ym3Nu6qsneBtSBtxoxjPTYmo6BYW91GfXLk0ObaI3dc58ato0nuIo+5fGklE0kEZGTG2VJByM46V6kdK0utKVOHpL2c/1K+OROP3VGbhMl9AO7dYpGAOHCSISCMkYYZHl0NeHHS4UtRVvU3i/1RY55jsc7sz5smure5mu2UiBgcqoQBAhZtlG/Sr9Z02lRrUqdBel9xU5PfPYRWy5r4txOaQWJWFIxq0jRspOFDO6nUx+XQ1609O06xhHrlnPayDlKR2uzjni4nuTaXgUyBW0vgI+qPZkZRsxwGOwz7J6+GDWdIt6VDr6CwvZ2YZOE3nBIu0rmGSytO9hIWV5ERCVDDxZsg/zVPzxXmaFZQubhxqLKSz9Cyo8JYIx2c873dze9xdsuGiZkARUOv2HXcbkFNRx8/CvX1nS7aja9ZRWGmVwk87kj7SOa24fboYlVpZWKrq3CgLlnK59rHsjHT2vkfL0TTY3lRufJE6kmtkQKbmHjUdul+8qmByMArGRhsgEoFyFONjnxHnXQqx0ypVdso+cu/PzKcy55Jm3F72/4dDPw8rFcGQiUErpAUOrAFweraGA64avHVnaWN5Klc7xxs38C3LaINc8wcaS8Fm1wBOxVQAsWnLjK+1ox0r24WGmTodeoLh59v3IcbRNuHnilvZX8l9KGdIC8BHdtpKpKWJCqB10HfPSvFqx0+vcUKdvHZy87ny2ByaTOR2f8y3t5a8Q1z5lhjQwvpQaXKzHfC4Iyi9Qds1s1OxtKFejintKTT/QfE9ze7IOabi8+kLcyd4yd0yHAB0trDDCgDAKr+cax9ILCjbqnKlDGcrwHB5NTljmW7ueNSwiZ/o0bznRpQDQh0KD7Or3ivj5VqvbK2t9NU+BcTS397IRk3LmcniXMXFJeJz2lpPjEsiopWPAVcndmQnp51sp6fp9O0jWrU+xZe4edkm3I1pxVJJDxKQSIU9jSYzhsjOQig9K8LVKunSpJWyw+5/ccOLO5NcVzhaNaPI/b7a3abvcx+PgyMnsZG6/M1nuPWS7wjyNXif71J/Rv/ZNWWnr4fmQ36J557OecE4aZneNpe9RAoBC+0pJGpj0G/gD6V9D1TTfLlBZxwtszRlwrJJuxG1Ml1c3TMuoIV0gjJMjh2bT4KNIA8N8eFeb0lqdXbRpY5vwLILMjB2pP9J4vb2ucqO4iIz0aWTLbj3SVZPPoDVmipUNPlWxu8y+SFU3lgdweQWfMcidFlkkQ5I/2wEqDPmWKfHfFSuo+V6QpLnjP9IJJSN3t9/3Tfb79t/V71i6LejVz7iypyO9z8oPAMkdIrMj4HXCNvkT9dZNOf+cS75eDIy9X8iNckuTy9xAE9GnA+H3mI7eW5J+denfr/NaHd9WL+Fg7K/4M4n+I/wD9d6Na/HW3evFAvRkP7Avfu/xYPtlqrpR6qHe/oOnzfd9zmcq/6yMP/U3/APZuK2aj+6n+WHjEjDs7/udXt1ui8trbr1wzkbe8xCJ8R0b6xWPoxT4aU6r9vhuOpuzncWgHD+O2592MfRsb5whiFu2Seg2bPwrdSl5dp81+b5p5ItYZ0u3ob2XpcfbDWDox6FXvj9Syo/PXcTzgHDorjhlpFOiyRm2tiVPQkRIR0x4714l7cVbfUKk6Tw8scI5gjr8L4XFbx93boIkyW0rnGT1O/pXn3FzVuZ8VWWWWKKRT/GM/umT+ng/VpXaWf7n/AOL+pVLmWlzqP833n5NP+rauT0j8bS/MSq+gyvewD/ff/bf/AL10PSduKoyXY5fQhDmzm9n830Hil5D0SOO5G59kd02tCzHw0hvzq36nT8rtKcl7Yv58/EjHZnS7BrM5uZ23/e4wT1JOp3+I/A9cmsPSmrinTpr3/pyHSRG73islrxu4mhj711nmATBOsMCpGACfjt5V68LanX0+NOo8LhQu0tHkbmq5vJJFuLQ2yooZSVcajqxj2wOnwrldU022taalSqcTz7iacmTMVzj5khrnat+l7XUPj4MjPkPfr8zWe49ZLvJR5GrxH96k/Ef+yastPxEPzIJcimewm1SSW5DorjuoxhgGG7HwIrsukladOlBwbXndncVU1n5B7KYhHxi5iTZFW4RVzthZkCj4kCp67mdhGXbmP6oKb875nGtbaXifF52t5e6cvJKsmT7CIQqEEYb+KPhmtspwsLGKqrKwk/iJbsxc48MueHX0Ms8puJT3c4l39oxvjTqbPtAKvnswqVjc0Lyg1SWEsxx3+4U/N2JN27ThhZ6dwyyuCOhBEeN/TFeV0cpuDrRfZJfUtm9jHzhzzbTcLS0hZnkZIFfKsoQR6GbdgAx1KBtnxq6y0urSv5XE8YecfEg5cUeE3OVrEx8uXbHP35Z5BkY20rGPUHRn51Td1VLWKUY9m3ix4xTZi7H7cyWHEI1xqkyi56ZaF1GceGSKjrs1C6t5Psef1QQ3TOL2UcywWMlx9KYxiREwdLMQyM+VKqDgnV+jHjW/XLGpeQh1XY8/MjGWHkydmwNzxp7lQQge5nPjgSd4qqSNs5f/AKTUdZlGlpzg+bSXyx9givOG84wPxDjjW8bBSGWFG6hBHGXcnHXDd4fPwp6e42emqpPvfxf/AINvzjnc/wDKlxZGKSa4NwZNSh/aJUrggamJPiSMeRrRpuoULtSVNYx2d4pxa2JN2r5ubCwvADgqNW+QplRWILYH4SEZwP0ivN0SPU3Veg325+X/AKSk1hM17zn5BwiC3glljvEEUZ0hlKrHsW7zoQVUDAOfa9aup6S1fzrzinF5azvu/cLi24Se9l888nD0kuXeR5HkYM7Fm0atK7nw2JHwIPjXO9II043eKSSwt8FlPkQDir55mT4XEA/+NK6G0WNH/wCL+pGXMtLnUf5vvPyaf9W1cnpMWr2l+YnV9Ble9gP++/8Atv8A969/pV6NL/l9CNPmcTtSBt+KyOu3f2++53EkTwNn0xnHTYV6miyVSyiv9Lx8U0yM1u0WF2Q2PdcNjPjM7yeHTOhf0KNj5/Gua6R1eO7aXJJL6lkORXZ4zHacennm1d2s8+dO53DKDjO+5rpZW1S502NKD34UVqWGWxy3zxaXshit2cuFL4ZGX2QQp3O3Uj664+70W5tYcc0sd5NTTJIGrxyYiRXoaXnyqHx8GQmvNY5+v11muPWS7xx5DJFBBBGQQQR8DsarjOUJ8UeaHg5PBuXLW0LG2hWIuAG053A3AOSa13OoXFzFRqyykEYJGO15WtI5jPHAqytrJcFsnXnXvnxyanU1S7qU+rlPK2227OQdXHOQ8I5ZtLVi9vAkTMNJK5JI643J8aLnU7q5io1Z5SCMIx3Q7jPLtrdFTcwpKUyFLZ9nOM4wR5Clbajc2+VSnjO45QjLmY+JcsWk6xrNAsgiXTGGLHSuAMDf4Dr5VKjqd1SlKUJ4cnl8twdOLNOLkfh6sCtpDkbjIJH1MSDV8tbvpLDqMFSiuw7d5aJIjRyKGjZdJXoCuPd28Kw07mrTqKpGXnLtG4rGDW4NwS3tVZbaJYlcgsFzuRsM5J8DU7q9r3LTqyzjkKMIx5GpxDlCxncyS20TOfebBBb4tpIyfid60UtYvaceGNR4B04vsN7hXCILZNFvEkSk5IUYyfNj1Y/E1muL2vcPNWTY1CK5GtbcsWiTm4WBBOWdjIM6tT6tZ3ON9TfXVs9Uup0uqlPzcYxtyQurjnODPxfglvdKq3ESyqp1KGzscYyMEVVbXte2bdKWMjlBS5mSDhsKQiBY17kLp7sjUunOdOGzkfClK7rSqus5ec+0OFYwcmPkbh4bV9DhyDndSV/MJK4+GK1vWr5rHWMj1UPYSFVAAAGANgANgPQdK82U5Sbk3uWJYOe/ArZpu+NvCZshu80Lr1DGDrxnO1aVf3MaXUqb4eWCPBHOcG9cQK6sjqrKwIZWGQwPUEHqKzU6kqclODw1yBpPma/DeD29vq7iGKHXjV3aBNWM4zgb4yfrNXXF5XuMdbJvHLIoxS5DOJcFt5yDPBFMVBCmRFfAO+AWG1SoX1xQTVKbWfYDhF80bVvAsahEUIqgBVAwAB0AA6CqKlSdSTnN5b5skklyOfPyxZu7O9pbOzElmaJCzE7kkkZJrXHVLyEVGNRpL3kHTi+wy2HAraBtcFvBExGNSRqjYJBIyoBxsNvhVdbULmtHhqVG172NQiuSOjWMkH1r0NK/Fw+PgyE/RZlfrWS49ZIUeQ01SSGGmMg3aJz0/DnhVIVl71XbJYrjSQPAHPWuh0bSKd9TnKcmsPsK5zaeEbXZ9zkeIpKWjWJ4mUaQxb2WBKtuB4hh8qjq2kRs5RUJN8XiEJt5yQ2+7Z3WR1S2RkVmCsXYFlBIBK6diRvivap9GKDim5POPcQdWS3LVsrrXFHI2F1IjnG+MqGP7fCuSq2/DWdNe1o0KXm5KnPbK+r/AEVNGeoc5056gY648M11v/y9HHpv9DP10iyuZ+Jvb2sk0MRmdAhWMZywZ1U+6CdgSfka5qxtKda5VKpLCy8/DOPmXTk1HKK2ue165jOJLFYzjOGZ1JHnhl6V0kejNrLeNRvuwUddMlPJXONzeTmOayaBNBbWQ+5BUBfaUDfJPyry9T0m2tqPHTqcTzjGUWQqSfMjbdrdwZWjjslkKMw9lnYkKcE6QpxXp/8AzVt1anKo1lduCDqyJVyxzZcXEFzLNbGAwIWVTr9s6Hb8JRt7IG3nXlX2lW9CtShTnxKTw+XuLITk1lkRse1e8l1GOxWUKASE7xio82IB+O+BXrz6N2kec2viiKqyaJVyBz8OIM8bR91Ki68BtatHkKWBwMEFlGD55B6geTq2h+RQVSMsrkOFRyeGafC+0GSXirWJhjCCa4i1hjqxF3hBwdt9H6a0XOhUqVi7hSeeFP3b4IxrNywdztA5jawtDNGFaQyJGgYEqWOpjkKQcaVY9fCvN0jT4XtfglnCWXj/AL7SypNxWxG+zntCnvrpoJ0hUd2zoYw4OpWUFTqZvwST4e78a9PVtEoWtBVaWeeHl9mO72kIVG3hnZ7TOapuHwRSQLEzSSFD3gYgDSTsFZd9qw6JptG8lNVc7Jcv/CVWbjjB2uU+Jtc2cE8gUPKmpgoIUHJGwJJx86w6jbQt7mdKGcL2jpycllkf7ROevufojjjSSaRWb2j7Mag4DMBu2TnbI90716WjaMrxOpUbUVtt2kJ1HF4RFbjtL4lbPH9MtI1SQBwuh4mZPHSxdgCNtiMjIzjNevHo9Y1oyVGbbW3NNLv2IOrJcy3LC7WWNJEOUkVXU+asAQfqNcbcUXRqypy5ovTysmbNUkhUAFDg+P1Z+yt2mP8Aao/HwZCfosyt1rLX9YxR5DaoJDSKkMqTtjUG+4erAMpOGB6EGWMEH4EV2vRiTjbVWvb9GZq3NHB5LvDYzcVi3zHbz6dsAvE5VCUz0y49ATXqahRV3C3n/NH5PmRi2skQnsQtikuN3nmjB33VI4m9MZY/Ua9NVF1zguxL9WyL5F9ce4iYODvKDpYWiKp6Yd0VEI+Ophj4iuDtqCq6pw/zN/Lc1SeKZSo4PnhP0jSci87vOPwO5658RrwPUGu3dz+2dVtjhz8c+zuM+Ni9OQOId/w61kzv3ehunvRkxnp56c/MV8/1ij1N5UXvyvjuaaT80q/t5P8AlkP5MP1kldT0Zf7K/fL6Iorcy7oDsvoK4io11j9uX4mleieeOU+Y0sOITTyqzL9+TCYzlnyD7RA8POvol9ZyvLRUovGcGZSUd2WxwvnCLiNneNEkiCKKQHXpyS0TnbST5VylbTJWNzSTlnikv0aLVUU0ysey7muDh5uGnDnvFj0BBnJUuSCc7dRXUaxp1S8hCNN4wyuD4Xk7HY3YvLez3eNMaq4/55HDBBtuAoOTt1XzrH0imqdpGk93lfomKkvPyaPLf+sr/ld99k9XX+2kv8kfoKHprv8Audnt3vifo0A8e8lPrkInj8XrD0XpYjUq9y+/0LKz3wcsxDh/HrdRkLi3jx/NeBYcHHvYO+fMfCt7l5dps88/O/R5K15rJF27/wCi2/8ATH9W1eR0X3qVO5eJZW3wSzs6/gy0/oh/aNeRrf46p3/Qso+iiDdtnL0rul2is8axd3LpH72FYsrHxwdbZPQad8ZroOjd7TVLqG8POV7yqrHfI205osOK9zFxRO7mj1BGDskLF9IY6lI0ElVOG2+O9X1LG70/inaPMZbtPd/AjtL0i1+HWiwxpEgISNFRQdyFUAKCTv0FcVc1JVakpz9Jvc0JJLY2KzkhfXQAG3rfpn4mPx8GRl6LM7Vkr+sZGI2qSQ1GyOhHr1+dSaw8CKj7Zzi94f5gk/8Ayx12XRr8LV7/AKFNTeSIp2mxtb8UuSuAJlz5+zIgD58jkMfhtXt6RNVrSHu2+RFrEh3N1n3XB+Fg5y/0iQ7598qw6fzSp+dQs6iqXtfHZwr5ZE+RMe1TiGjhNrEOs4hz192OMOd+nvaNv8K8nRqLlqFap/pb+bJ1H5qRDTwXif3MHT6Bp+kacxZ0+/qH4efHGa9hXNl5ZjP+Ly7fl7BY83PYTjsM4hqtZoScmKXUBnorr5eWpWPzNeB0oopThUXbsWUXzRGe3j/TIPyYfrJK9Lo0sWrT/wBT+hXW5l3W/RfQVw9SL6xv3/U0/wAJQvZ5NAnFZjctCkeJxmUqE1axgZfbPWvoOqQrSskqGeLzXtzxgyxxnfkW1Ne2sltdC1kt3xDIXELRtj724BYR/Pr8a5JUrqFek7hS9JYzn2r2mjig0+ErHsZ4LBdNdLcRJKoSLTqGdOouCVPVSQBuMHYV0/SC6qWsIOlLmyiCUmHslYx8WmiQkJonUjzCSDST8R5/E+dGvpVNPUnz81/HAU/S+Zi5a/1lb8qvvsuKd/8Aulv+SP8A+SMfT+Jj5+eW740Y7capYzHHH7vvIO8JJO2AxcnPlvUtKVK301SqbLGX8XglLdnM58suIRyxS8QIMrqVjYFM4jIOPvQAGC+c9d62afWtKkHG2fmrn8SLTXMmfa/eifhtlMP9qyyeH4UJY5x45NeLoNCVO8r0/Z9yybzFM7XI3N9lFw+2jluYkdIwGUsQQcnYjFedq2lXdW6nUhBtMcKkUsM1ee+f7ixvkgCRGErG5JVzJpLMr6cSAZGlsbVo0rRre5tXUbakm1zxv8gnUfFhER7V4eH64pLJ4mklLd6sLKyY2IZgp9hySdsDODkbb+zo0rzhlC5Wy5ZISUXyLe5JLfc+07zOruIs56+6MZzvnGM/GuK1dRV5U4fay6n6KO3XmlgDQAUG48Pnit+mfio/HwZCfosyPWS49YxRFVIxuKecgRrmfkyC9lhlmeZWg90IygH2g24ZDnceYr1tO1apaU5U4JYk+3Psx2MjKGXk1Oa+QLa/mE0zzoyxhB3TIqkBnYE6o2JPtHx8q02evV7Wl1cFF83vn7idLLzkycx8j295FBFK0ypbAqndlFJGlV9rKHwUdMdaja63Vt5ymlHznl8/uOVJMHMnIkF4sKyyTqLdNCaGQZGFGW1Icn2RuMeNStdcqW05zgo5k8vZ/cHTT7Tufc5O47g5MZi7ojxKadB3A648q87yuSrKsscXFxFnCsYOLylyRBw95Hge4bvFCsJGQrscggIi7jcfM1t1DWat9BQmorHsz9yEKai85Gc28h2/EJFknedWRO7AjZFGnUzbhkY59o1LTtbrWdPq4qLWe3ITpcXaShVwB8AK8mU03nPvLFywV/P2Q2TuzGW7yzFjh48ZJyf9j0roV0mrxXCoxx3P7lPU+863LnIlvZrOkTzsLhO7fWyEhcMMrpjGD7R658KzXWuVrlxclFcLTWM/clGkl2mfk/kuDh7SGB5m70IG7wq2NJbGNKL5n6qr1HWKt8kqiSx7MiVLh7TFwLkK3tLprqJ5zI+vIdkKe2ctgCMH03+urLvXK1xQ6iSjhY3Wc7BGlh5G2HIVtFem+V5zK0ksmCyd3qk1asKEBxhmwM0VtbrVbbyeSjjCXbnYapYeRcM5Ctobw3oad5meR/bZCgaTVqIVYwfwjjfxor67Wq2/k7jHGEu3kviJUUnnJu818qw8QREnMiiNtQMZVW3XBBLqwx/hWew1Sdk5Omk89/3JTjxGvdcjW0lrDayGV4oMlCWAfxHtMqgHAPlVsdarQryrRwnLntt4goLGDmL2T8P8VmPrIf7gK0f/AEl1h4a+QnTRIOZuV7e+VRcJkpkqynS65G+GHh0ODkbCsFnqle1blTfPmnyG6aZwOHdlNhE+phNP0wsrgr81RVz6HI2rfV6S3U44SjHuX9yKpLtJ0o2rnZScm5PmWLCDikPIsUBkGoA5PTx8K9DS/wAVH4+DIT9FmZ6xV/WMUQYqkYDTQxEUANPSmNAHWgHyDj7KBDBTJDsUhAIpjCBQIBoGAjegaB4/VUgHsKiRQgP76B5BjpTDIsUgHY2pMiLFCGgYpjEKBMcaiIWKAABUgGXCAqQf23FehpX4uHx8GRl6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100" name="AutoShape 4" descr="data:image/jpeg;base64,/9j/4AAQSkZJRgABAQAAAQABAAD/2wCEAAkGBxQTEhUUEhQUFBQUFxYXFxgYGBwXFxcWHBcYFxcXGBQYHCggGBolHB0XITEhJSkrLi4uFx8zODMsNygtLisBCgoKDg0OGxAQGiwkICQsLCwsLCwsLCwsLCwsLCwsLCwsLCwsLCwsLCwsLCwsLCwsLCwsLCwsLCwsLCwsLCwsLP/AABEIAPMAzwMBEQACEQEDEQH/xAAcAAABBAMBAAAAAAAAAAAAAAABAAIGBwMEBQj/xABPEAACAQMCAwUEAwkLCwUBAAABAgMABBESIQUGMQcTQVFxIjJhgRSRsRUjQnJ0kqGz8BYzNVJTYnOTssHRJCU0NkNEVIKi0uFkhKO0w2P/xAAbAQACAwEBAQAAAAAAAAAAAAAAAQIDBAYFB//EAD4RAAIBAwICBQoDBgcBAQAAAAABAgMEEQUhEjEGE0FxsRQiMjNRYYGRwdE0cqEkNUJikuEjJVJTgvDxFsL/2gAMAwEAAhEDEQA/ALSlPtfXXya59ZPvPTh6I01Q3uMINLIANNDQ3V61Pgk9wFUX7MACkMAJqfC8ZSDKEKiwFUkuLkgyhUcMsiyggeo+VSntzyGV2CANR4HzxsGUIKfI/VTjF52QcSQsUpLff9R5yI+hqXB25yu4WUImqyQz5VaoPGUxZ94WHnn7KjwtbhkX10orI8C/RUuF/wAQs+8cKJwmo8TzuLKHVUMVREEUCG3K5U/t4itVn62Px8GJGR+p9TUbr1k+8UeQ0VQ+ZIdSA4XOfFzaWU1wuNSJhcgka2YIuQPiRXpaVbRubmFOXLP6LchUliOSoeXuF8Q4jDcXX02ZTGWABdx3kgTWVGlgsYwV8+o2Fdrc3FpZ1KdBUl53uWybxn3mZKUk3klPYzzNNcCaCeRpTGFdGY5YKTpZSepAOkjPmfhXkdJLGnTjGrTWOxl1CbexZtckllmg858wcbuZri8miuJUjSQkKskijSX0JpXO3gfDrX1C3taVOjTi4pvHsRgby2XfyPxL6RYW0pO5jCt+On3tvHzUn51wWr0Opu5xS7c/BmujLMTjdsEzpw8vG7xsssWCjFTuSpGVPTB/RW7o7FSuXGSysdpCvtE53Kc7y8AmLO5fu7r2yxLbaiDqJz5fVWi/UYatDCWPN2FDemzQ7BD96uvPXH/ZarelPpU12Yf0Fb8mSHnvs/8AujLHJ9I7nQmjHdd5n2i2c94uOvlWHSdahaUurlHOX7f7EqkG3kqDlblT6Zeva973ZQSHXo1e42Pc1Dr67fGuxvb+Ntb9c1nl+pniuKWEX5yjwL6Fax22vvNBc69OjOp2f3cnGM46+FfP9SvVeXHWJYRrgnFYZUvbN/CkX9DD+tkrrOjzzY7+1/QzVfTZeEnX5/31xPDxTa9/1Ny5FBcIt345xBxNM6xgSSqCM93FrUBI0zpU+0o8emd6+gXFWnpdqpRj7Ft2v2s8+KdSRtcrtLw3jIs1lLxmURuPdVw6gqxTcBhlTkb+yRnBqq7VO+0913HfhyvaiUG4zx7yy+0xQeGXWd8ID89a4rlNEbV9Tx7fozTX9WyouyO/7nicQ6CYPEd8e8NS/wDUqj1rsdapdZZTxzW/yMsNpIkXZgP893v4tz/9hK8/Xf3bDvj4EqK8/wCZc4rhTWGkINADJz7J/by8K2WCzXj8fBiZlkG59T9tQuvWz7xQ5ArNkkCgCG9r38FXHrD+vjr3ejv46Pc/AqregcnsMP8AkEv5VJ+qgrb0naVxD8v1YqC2ZYYjx4Y+WK52TePOyX59hzeab/uLO4mGMxxSFc9NWk6cjIyNRXxrTp1DrrqnD3rJCpLEWUbyxDB9y+I65oklcRCNGdNbd0RL7Ck6jqJ07D7K727dXyyiox81Zy+9YMkUuFk/7EL/AF2UkR/2Mpx091wG9fe1/X8K5zpPRUa8ai/iWH3out/Yb3bKP82P/SRf2qp6NvN23/KSuORzeQ9+ATfiXn2NV+qfvan/AMPEVP1bOd2AttdjwzCf0PV3SlbU33/QVvyZbqjcVyJofIo3st/hqb0uf1grvdb/AHb/AEmOj6fzLwrgEbSje2b+E4v6GH9ZJXfdHfwL/NL6GOr6TLxPU+p+2uJXrvj9TX2FF9hY/wAul/JX/WwV2/SR4tE/5l4MyW+00ZOKg/ulX8ot/wBXHUrZ/wCT/wDF/UcvWfEsjtL/AIMuvxB/bWuW0THl1Pv+jNFb1bKZlBt4eF3a5yDNsDjPc3RfYgdT3hGd67tvrXVov2JfNGFLG5K+yyRW4zeMpDKUuSCNwQbiPBBHUb9a8bpBFx0+KfNOPgXUXuXMB8K4Q0hFIA0gGXbgISem32itdlHNZb+3wYjPINz6mo3T/wAWfeRg9hprMMBoJHC544SbqxuIUGp3TKDOMurB1GfUD669TR7iNC7jOXLl89iuosrBTfKPOp4bb3NrLC+tizKG9jRIyBMSIw1AbKdvL45rtr3TleVadaE8JYz25SeShT4colHYfwSWPvriRWRXVY49SlS++pmGfD3RkbHJ8q8npRdU3GNKLy85fuJ0U1udftqvxHw7u/GeVF8OinvCd/DKr9Y86x9GaPFdOo+SXjsSuHsR/k/sugubKKaZ51llUuArIFCknRsUY9NJ6+NenqGvzt7l0oxTS7yMKeYc+Zz+xe7MN/NbMQDIjAgnGZImzgAjJODJt61d0hpdbaRqR7Gn8xUniRY3aNwaS7sJYocGQFHUHbVpbJUE9CRnHxGPHbnNFuYW12nU2TWO7JdWjlFU8G5yltbKTh30du9k1qp3V1EqjIMJUljucdNiK6y40unWuY3Tnssfp7zPGeE4on3Y3y5LbW8kkyaGnZSikYfQoIBYHpknIHX6657pLeU61SNOm88Oc95bRTSLCA3Fc1Hd4Lm9ilezHh8qcXld45FQi4wzIVU5cEYYjByM/VXea1Ug9Ownv5pkpZ4/mXQa4JM2lK9r/D5ZOIxskUjqIYgSqMwBEkmQSBt4fXXe9H5wjY4cu1/Qx1fTLqb+/wDvzXDt/wCI37/qauwoWwS44LfyyfRpJIQJEHUI0JYMjCXSRtpXOfIg19AreT6naxhxpN4fZnPcZEpQlsb3K3Dbq/4sL2SF4Y1kErFlYKAoARFLAa2ICgkfE7dKrvK1vZWDoKWXjCHFSlLJY3aREzcNuVRWdmVRhQWJ9tegG9crobXlsHLZL7GirvDBX11wOSTl6Ed3J3sEzPo0Nrw0rofYxnowPoK6eF1CGqyXEuFxXb7MGfh8zPvD2K8KljvJWlhlQdwygujKMmSPbLADO3T4GqeklanO1ShJPzuSfeTpxw8l04rhS8NIBYoAx3Q9g46/+RWqy9dH4+DEZ5ep9TSuvXT7yEOQ3xrMSFigeQU87ANK1aqsuWWPCEc+dR432iWwiKIzlH0XgY00nJvdjQjUuNgkg4qPEDCKl1j7GxYQgKjKWRsQqIg1LjbWGwGkUh5BUlJ8s7BgWKT9iAVS4seiMFJvPMB2KSeBCozvkA4o4uxiyGoAKgAigDDeH2Dvjp9orZYevj8fBiZtSdT6moXXrp/mZCHIbWUkKgBrUxoVMYKAFQA008bDBTwGQikA4UhANACxQAaABigACmMaWqWHzAQoawwDUQyE0AHFIAmgQqQBpgICkLJhvPdPy+0eVbLHevH4+DA2ZOp9TULr10/zMhDkDNZSQKAERTGgUDBQAKkBgvLtIkaSRlREGWYnAAHXerqNCdaahBZbBtLmVJzD2vHvlW0QdyjAuzj25QDuEB/e1I8SM7+GMV2Vp0cpxpvrnmT+S+5nlWedi1+G3qTRJLGcpIodT8CM/WOhrj7q3nQqypy5pl8ZZWTbFZxsRpAGgBUACgBpNSwyRVXaN2hS212kNoy/eQTNqAZXcgEIfEBR5Ebt12xXZaPotOdu511vLl7kZalRqWxKOS+eIL9dIxFOo9qIkb+ZjP4a/pHj515Op6PVtMzW8PDvLoVU9mS0V4bWCeA5pAxwpMQaQCxQAqBBFIRgvfdPy+PiPCt2nRzcRXf4MHyNmTr8zVd162feRhyGmsxINIBUAA0xobmmhmvf3iQo0kjBEQamY7AAft+mrrehOtNQgt2JvCPPHPXO819IV9qO3U+xF6dHfzfxx0Hh5n6Rpul0bOCxvLtf/ewyznxbERr0SJbPYlzNgmykOzZeDPnuZIx6+8P+bzrmekdhx0+vhzXMsoy3wXEprh2jSE0gDQAsUAKgCP8AOnMS2Nq8x3Y+zGv8aQg6R6Dcn4Ka9XSbF3dwo9i3fcRqS4UeZ7idnYs5LMxLMxOSzE5JJ8STvX0tKMVhGQNrcvGyvGxR0IKsNiCOhBocIyWJLK7SLyX32cc9LfJ3cxVLlBuBsJVH4ag+I8VHqNunC61o8rZ9bS9DwNVGrnzXzJ0K5uW+5c8jlNRZFjhSEKkAjTAVIDHOMqfl5+Y8q26fnyiOPf4MHyM79fmaruvWz7yMeQ01mJCoAFACzTQ0MqcVljKL7XOcvpEptIW+8xH2yMYklHyzpQ5HxOfIV3+haZ5PS62a8+X6Iy1J8TK3r3iIqAM9lcNHIkiHDIyup8mU5B+sCiUVKPA+T2YPY9Ncn8eW9tY5lxqIAkUfgSADUuPAdCP5rLXzPU7J2leUP4ex+40wllHcrzH7CYqAFQA01JJt4Qzzx2oc0/TLrTGcwQakTByHbPtyeh6D4AedfSdHsPJKO/pS5/YxzfEyFmvUIioAz2N28TpJExWRGDKw6hgcg/8AilKCnFwksp8xM9K8lcxpfWyzDAf3ZF/iyDGQPgcgj4H4Gvm+q2ErSu4fw80/d/Y105ZRIAa8losDSEHNAg0hDTTJGK7bCEj4faK36ZvdQ+PgyEzak6n1NVXXrp/mYochtZCQs0ABqYANCBER7TOYTZ2TsjYllPdReYYjdh+KuT66a97QrLym4Ta2juyFWWFg84ucnzr6Js2Z8DaiMVACzRkCf9kXM30a6EEh+83JCnJ2STpG3zPsn1HlXja5Y+UW3WRXnQ3717CUJcLL9zXzuSedzUE1EAU0BAe1nmj6LbdzG2JrgFRjqkfR2+fujPmT+DXS9H9O66q6s1tH9WVVp7YRQOa7koFQAqAFRkCbdk/MBtr0Ix+9XGIm+DZ+9t8iSvo5rydZs/KLZtLzo7r6r4ji8M9DCvnDNYagARQAqBAoGYroew3y+0Vv038TH4+DIy5G0/U+pqm69dP8zIx5DSaykhUAA0wATTiCKG7buLmW9WAH2bdACP8A+kgDt/06P019D6P2ypWvH2yefgZ6jzIrqvcIioAVACoAclNcwfI9GdmXMhvbMFzmWE93If42N1f1K4z8QelfPNeslbXGY8pbr6milJNEuzXhlpiurgIjO5OlQWbALHSBk4ABJ28BVlGDnUjBdrwKTSWTzDzZxt7y6knfbWcKv8RBsqfIdfiSa+p2lqrWlGlHfC+Zjby8nGq8BUAKgBUAFT5U0JnqPk/i/wBKs4JzuzoNf9IPZfr/ADga+Y6rbK3upwXLOV3M003mJ2a80mOApCyLFA8goAxXZ9g/L7RW3T3+0xx7/BikjZk6n1NV3Xrp/mZGPIaaykhYoARoAbjNTgshk8q8yXxnuriU5++SyMM4zp1HSCBtsuB8q+s29NUqEILsSMy3OZirQwLFAYEaAwLFAYJFyNy0b+6WLcRrl5WH4KDyPmTgD1+FYtQvVaUHUfPsXvGll4PQo+j2NsPcgt4V+QHr1ZifUknxJr5/N3F9XxvKTNG0EQe97YrVWxHBPIo21HSmfiqkk/Xivap9Fqrjmc0n8yt1/YiVcsc4Wt8D3DEOoy0bjTIo88dGHTcE4yK8u+0mvZPNRZXtW6/sTjNT2IL2v8mLpa+t1wQczqOhBOO9AA2OSNXnufOve6P6rKTVCq/yv6fYrqwxuin8V1JXgVAYFigMBxQGBCmhNF6dht9rspIiRmGY7ZyQrqCNvAag/wBRrielNJKvCov4k/0LqL7CyRXKstHYqIgE0ACmSMN4SEODjpv8xW3Tlm5j8fBkW0bch3PqaruvXT/MyMOQwispIFABzQBr3hxG5GdkY7bfgmtFqk60U/ahN7HlL6BN4xS5/Eb/AAr6w5w7GjMnhC+50v8AJSfmN/hS44+1fND4hfc6b+Sk/Mb/AApccfavmgyL7nTfyUn5jf4UccfavmGRfc6X+Sl/Mb/Cjjj7V8wyXL2HcP0W08jIyu82j2hpOlUUr1GertXIdJq3FOnTT2xktorOWR3tw4wzXMdsCe7jjDkA7F2JwSPgoGPU16HRuhFW7q9rbWe4hVeZFZZro8kMJm5wniT280c0RIeNgwx4+an4EbEeRqurTVaDpz3TQYxuj0/iO6txsGjuIgfgUkTPiPI+NfM03b3aXLhlj5M1LeJ5sk5WvVODaXORsSIZCDjbIIXcfGvo/llvjPWR3/mX3MqG/uZvf+Duv6iT/tpeWW/+5H+pfceRfuZvf+Euv6iT/to8st/9yP8AUvuGRfuZvf8Ag7r+ok/7aPLLf/cj/UvuGRDli9/4O6/qJP8Atp+WW/8AuR/qX3Blp9h/DJoPpnfwyxavo+nvI2TOO+zjUBnGR0865fpPVp1I0+CSeM8mnzx7CdLmWmtcgy9jqiIWKYAxQPJiuhlCPT7RW3T2lcRff4MjLBsydT6mq7r10/zMUOQ0ispIVACpgAinGWAGk/E1Z1kvaSSQiT50dY/f8xYQtVHWP/rDAN/OjrH/ANY9gEnzp9Y/f8x7C9aXFnfIYKb7cOBP3sd2oLIUETkDZGBJQkjwYHGfMY8q7bo3cwlRdHtTb+ZlqrDyVVprpmmngijocC4PLdTxwxLlpDjPgq/hOfIAb1TcV4W9N1JvCQPfZHqO1gEaJGgAVFVFGMABQABjw2FfLa9R1KspvteTXFYWDLVOd8jDigNgYpBsEUBsLFAbBoyIIqIDqRENAAzTDBguxlCOvT7RW/Tn+0R+PgwfI2pOvzNU3XrZ95GPIa1ZSQqAFQA00xoVMYsUADFAAoAFMYqAMNzCrqUcBlIwykZBHiCp2Iq+lOrSfHDK94njtIbcdl3DmYkRyJn8FZG0/LOSK9uHSK8jHGz9+CDoJnc4HwC1sUPcIsQIGt2JLHH8aRjnHw2FYbm/ub14ll+5fYmoRijtivMYw0gDSEHFAAxTAOaQCFABWkJhoELFAANAzDd+4d8dOnqK36Zvcx+PgyM3sbUnU+pqm69dP8zFHkNNZSQhQAjQA2mNDcUxhoEKgY2mMVADZHABLEAAEknoANySfLFW0oOclFc3y7wex5w5p5ummvnuYZJIwPZhKsVKxDoNumr3ivTLEV9MtLGFG2VGaT9veYm8vJmj7TOJAAfSAceJiiJPqSmTVT0Wwlu6fj9yXHL2nJ4xzTd3W1xO7rsdOypkbg92gC5+OK1ULO3oeril4kJSk+ZeXZvzN9MtFLH79FiOXPUkD2Xx5Moz6hh4Vw+t6f5NXcl6Mt19TVRlxLDJZXhFw5aBDqREQpAIGmAaQCzQARSAJoIjaZIxXIyp+X2it2nNq5j8fBkJZwbcnX5mqbr10/zMUeQ01lGDFAxYoAVADSKY0DFAxUALFMAUwKz7ZuZu6hFpGxEk41SEbaYckY88uRj8UN511vRvT+KTrzWy5d/9iitL+FFImuxK1yAaBsQFBEk3IPMv0G6V2J7p/YmGdtBOzY8Sp3/OHjWHUrJXVu4dvNd5KL4Hk9IoQQCMEEZB8wdwQfGvmc4SjJxlzRrTzuOC1XkeR4FJkQ4oAQpACgA4oEGgQaQApgYp9lPy+0Vt0/8AER+PgwaWDZfqfU1Vd+un3kI8htZmMRoGAUDFmgAGmACKB5FQMGaYGnxPiEdvE80raY41LMfTw+JJwPUitVtbTr1IwgubwRlJJHmHmHi73VxJPId5GyB/FXoiD4KuB8vPNfT6FvG3pxpx5L/uTKt92c2riQqAFQGA0IHui8exrmfvoDaSHMluAUyd2h6AAfzNh6Fa4zpFp/Vy8pitpbPv9pOlLC4SyRXKF4aQBpAIUCYaBCFABpADNAApgY7v3D57faK36Z+Kh8fBkZ8jZc7n1NU3frp97CPIFZBjTTQBoGKgAaaAEBQANNPIZARTQ8lM9tPM+p/oMR2j0tP5FsBkT0AOo/Ejyruujtg6dLyiXN8u7+5RUfE8FUmulIgoAVACoANAHS5e4q9rcRzx41RnOD0YEEMpx4EZFVV6Ma1NwlyYYxuenuE36XEMc0e6SKGXzwfAjwI6H4ivl93bu3qunLmmaIyyjd01kyGRUBkOKQCoAQoAJoAVIWRUAYrgeyf28RW7TW/KY/HwYpcjNJ1Pqahdetn3hHkCsgwYpjDQAqBCNAwUAGgRpcXmkSGRoU7yQIxRMganwdIyxxjNbLKNOVeMajxHO7E84PLfGElE0n0jWJixMmsYbUTkkj9h5bV9SpODgurxw9mClGiangBU2sACkAqADRgEOAptNDyXn2M295FFIk8TJbnDxM/stqPvgIfa0nrkgb565riukrtptShLM+Tx2olSyWTXJFoqAEDQATQAs0AKgQqQCowBjufdPy+2vQ0xftUPj4MjJbGVxufWqbp/4s+8ceQKzMkKgAGgAZpgLFACzQA3NMlgVAHO4twS3uVxPDHKPDUoLD8VveX5Gtttf17d/wCHJkXFPmQLi/Y9bvk20zwn+Kw71PQEkMPmTXQW/Sma2rQz70R6r2EWvuyC9U/e3t5FzsdTIceZDLgfImvUp9I7OfPK+H9yvq5o0m7KeI5HsRHPlKv99XrXbL/V+g+CRmh7JOIE4PcL8TIcD81Sf0VXPpBZRWct9yFwSJDwvsa6G4ufDdYk8cfyj+APjp3+FefX6UxW1Kn8/wC33Jqk+0nXAuSrK0OYYFLjcO/tuPD2WPuf8oFeFda1dXG0pYj7ESVJIkea8l7slgNLAYCDSwGAZoDARQGBZoDAqAEaBCzSAx3L4Un0+0V6GmfiofHwZGXIzv1+us9z6yXeEQVQ+ZIBNGABmjDALU8NcwFmlgAZp8LAaaeBgowxizRgAZpuLQwZprIBJow/cABQ84AQqOBhBowxBzQ0IOaMMAaqai28AHNLDAWaFFsQqWHnAw6qOFkQ5pYYBzRgDDdDKH5faK26c2riON+fgxNZRsN1Pzqi49ZLvFE171ysbsNiEYj1CkjapW0IzrxjPk2EnsUjwPnjjV2WFsElKKGYCOMEDw94jPoN67uvpOl0EusWM7dpSpza2Jf2Z8/SXzvBcKglVNaugIDqCFYFfwSMjp8dtq8TW9FpW0Ouot4zhonGbbwzP2rc2TWMcH0dlWWR3zlQw0KN9m6bsu/wNV6Dp1K7lN1llJJLvHUk1g1ey3nG4vJbiK7K641VlAQIR7RWQMB4g6fDzrRr2l0banCdFbZ3+gU5NvDH9q3NF1Ym3Nu6qsneBtSBtxoxjPTYmo6BYW91GfXLk0ObaI3dc58ato0nuIo+5fGklE0kEZGTG2VJByM46V6kdK0utKVOHpL2c/1K+OROP3VGbhMl9AO7dYpGAOHCSISCMkYYZHl0NeHHS4UtRVvU3i/1RY55jsc7sz5smure5mu2UiBgcqoQBAhZtlG/Sr9Z02lRrUqdBel9xU5PfPYRWy5r4txOaQWJWFIxq0jRspOFDO6nUx+XQ1609O06xhHrlnPayDlKR2uzjni4nuTaXgUyBW0vgI+qPZkZRsxwGOwz7J6+GDWdIt6VDr6CwvZ2YZOE3nBIu0rmGSytO9hIWV5ERCVDDxZsg/zVPzxXmaFZQubhxqLKSz9Cyo8JYIx2c873dze9xdsuGiZkARUOv2HXcbkFNRx8/CvX1nS7aja9ZRWGmVwk87kj7SOa24fboYlVpZWKrq3CgLlnK59rHsjHT2vkfL0TTY3lRufJE6kmtkQKbmHjUdul+8qmByMArGRhsgEoFyFONjnxHnXQqx0ypVdso+cu/PzKcy55Jm3F72/4dDPw8rFcGQiUErpAUOrAFweraGA64avHVnaWN5Klc7xxs38C3LaINc8wcaS8Fm1wBOxVQAsWnLjK+1ox0r24WGmTodeoLh59v3IcbRNuHnilvZX8l9KGdIC8BHdtpKpKWJCqB10HfPSvFqx0+vcUKdvHZy87ny2ByaTOR2f8y3t5a8Q1z5lhjQwvpQaXKzHfC4Iyi9Qds1s1OxtKFejintKTT/QfE9ze7IOabi8+kLcyd4yd0yHAB0trDDCgDAKr+cax9ILCjbqnKlDGcrwHB5NTljmW7ueNSwiZ/o0bznRpQDQh0KD7Or3ivj5VqvbK2t9NU+BcTS397IRk3LmcniXMXFJeJz2lpPjEsiopWPAVcndmQnp51sp6fp9O0jWrU+xZe4edkm3I1pxVJJDxKQSIU9jSYzhsjOQig9K8LVKunSpJWyw+5/ccOLO5NcVzhaNaPI/b7a3abvcx+PgyMnsZG6/M1nuPWS7wjyNXif71J/Rv/ZNWWnr4fmQ36J557OecE4aZneNpe9RAoBC+0pJGpj0G/gD6V9D1TTfLlBZxwtszRlwrJJuxG1Ml1c3TMuoIV0gjJMjh2bT4KNIA8N8eFeb0lqdXbRpY5vwLILMjB2pP9J4vb2ucqO4iIz0aWTLbj3SVZPPoDVmipUNPlWxu8y+SFU3lgdweQWfMcidFlkkQ5I/2wEqDPmWKfHfFSuo+V6QpLnjP9IJJSN3t9/3Tfb79t/V71i6LejVz7iypyO9z8oPAMkdIrMj4HXCNvkT9dZNOf+cS75eDIy9X8iNckuTy9xAE9GnA+H3mI7eW5J+denfr/NaHd9WL+Fg7K/4M4n+I/wD9d6Na/HW3evFAvRkP7Avfu/xYPtlqrpR6qHe/oOnzfd9zmcq/6yMP/U3/APZuK2aj+6n+WHjEjDs7/udXt1ui8trbr1wzkbe8xCJ8R0b6xWPoxT4aU6r9vhuOpuzncWgHD+O2592MfRsb5whiFu2Seg2bPwrdSl5dp81+b5p5ItYZ0u3ob2XpcfbDWDox6FXvj9Syo/PXcTzgHDorjhlpFOiyRm2tiVPQkRIR0x4714l7cVbfUKk6Tw8scI5gjr8L4XFbx93boIkyW0rnGT1O/pXn3FzVuZ8VWWWWKKRT/GM/umT+ng/VpXaWf7n/AOL+pVLmWlzqP833n5NP+rauT0j8bS/MSq+gyvewD/ff/bf/AL10PSduKoyXY5fQhDmzm9n830Hil5D0SOO5G59kd02tCzHw0hvzq36nT8rtKcl7Yv58/EjHZnS7BrM5uZ23/e4wT1JOp3+I/A9cmsPSmrinTpr3/pyHSRG73islrxu4mhj711nmATBOsMCpGACfjt5V68LanX0+NOo8LhQu0tHkbmq5vJJFuLQ2yooZSVcajqxj2wOnwrldU022taalSqcTz7iacmTMVzj5khrnat+l7XUPj4MjPkPfr8zWe49ZLvJR5GrxH96k/Ef+yastPxEPzIJcimewm1SSW5DorjuoxhgGG7HwIrsukladOlBwbXndncVU1n5B7KYhHxi5iTZFW4RVzthZkCj4kCp67mdhGXbmP6oKb875nGtbaXifF52t5e6cvJKsmT7CIQqEEYb+KPhmtspwsLGKqrKwk/iJbsxc48MueHX0Ms8puJT3c4l39oxvjTqbPtAKvnswqVjc0Lyg1SWEsxx3+4U/N2JN27ThhZ6dwyyuCOhBEeN/TFeV0cpuDrRfZJfUtm9jHzhzzbTcLS0hZnkZIFfKsoQR6GbdgAx1KBtnxq6y0urSv5XE8YecfEg5cUeE3OVrEx8uXbHP35Z5BkY20rGPUHRn51Td1VLWKUY9m3ix4xTZi7H7cyWHEI1xqkyi56ZaF1GceGSKjrs1C6t5Psef1QQ3TOL2UcywWMlx9KYxiREwdLMQyM+VKqDgnV+jHjW/XLGpeQh1XY8/MjGWHkydmwNzxp7lQQge5nPjgSd4qqSNs5f/AKTUdZlGlpzg+bSXyx9givOG84wPxDjjW8bBSGWFG6hBHGXcnHXDd4fPwp6e42emqpPvfxf/AINvzjnc/wDKlxZGKSa4NwZNSh/aJUrggamJPiSMeRrRpuoULtSVNYx2d4pxa2JN2r5ubCwvADgqNW+QplRWILYH4SEZwP0ivN0SPU3Veg325+X/AKSk1hM17zn5BwiC3glljvEEUZ0hlKrHsW7zoQVUDAOfa9aup6S1fzrzinF5azvu/cLi24Se9l888nD0kuXeR5HkYM7Fm0atK7nw2JHwIPjXO9II043eKSSwt8FlPkQDir55mT4XEA/+NK6G0WNH/wCL+pGXMtLnUf5vvPyaf9W1cnpMWr2l+YnV9Ble9gP++/8Atv8A969/pV6NL/l9CNPmcTtSBt+KyOu3f2++53EkTwNn0xnHTYV6miyVSyiv9Lx8U0yM1u0WF2Q2PdcNjPjM7yeHTOhf0KNj5/Gua6R1eO7aXJJL6lkORXZ4zHacennm1d2s8+dO53DKDjO+5rpZW1S502NKD34UVqWGWxy3zxaXshit2cuFL4ZGX2QQp3O3Uj664+70W5tYcc0sd5NTTJIGrxyYiRXoaXnyqHx8GQmvNY5+v11muPWS7xx5DJFBBBGQQQR8DsarjOUJ8UeaHg5PBuXLW0LG2hWIuAG053A3AOSa13OoXFzFRqyykEYJGO15WtI5jPHAqytrJcFsnXnXvnxyanU1S7qU+rlPK2227OQdXHOQ8I5ZtLVi9vAkTMNJK5JI643J8aLnU7q5io1Z5SCMIx3Q7jPLtrdFTcwpKUyFLZ9nOM4wR5Clbajc2+VSnjO45QjLmY+JcsWk6xrNAsgiXTGGLHSuAMDf4Dr5VKjqd1SlKUJ4cnl8twdOLNOLkfh6sCtpDkbjIJH1MSDV8tbvpLDqMFSiuw7d5aJIjRyKGjZdJXoCuPd28Kw07mrTqKpGXnLtG4rGDW4NwS3tVZbaJYlcgsFzuRsM5J8DU7q9r3LTqyzjkKMIx5GpxDlCxncyS20TOfebBBb4tpIyfid60UtYvaceGNR4B04vsN7hXCILZNFvEkSk5IUYyfNj1Y/E1muL2vcPNWTY1CK5GtbcsWiTm4WBBOWdjIM6tT6tZ3ON9TfXVs9Uup0uqlPzcYxtyQurjnODPxfglvdKq3ESyqp1KGzscYyMEVVbXte2bdKWMjlBS5mSDhsKQiBY17kLp7sjUunOdOGzkfClK7rSqus5ec+0OFYwcmPkbh4bV9DhyDndSV/MJK4+GK1vWr5rHWMj1UPYSFVAAAGANgANgPQdK82U5Sbk3uWJYOe/ArZpu+NvCZshu80Lr1DGDrxnO1aVf3MaXUqb4eWCPBHOcG9cQK6sjqrKwIZWGQwPUEHqKzU6kqclODw1yBpPma/DeD29vq7iGKHXjV3aBNWM4zgb4yfrNXXF5XuMdbJvHLIoxS5DOJcFt5yDPBFMVBCmRFfAO+AWG1SoX1xQTVKbWfYDhF80bVvAsahEUIqgBVAwAB0AA6CqKlSdSTnN5b5skklyOfPyxZu7O9pbOzElmaJCzE7kkkZJrXHVLyEVGNRpL3kHTi+wy2HAraBtcFvBExGNSRqjYJBIyoBxsNvhVdbULmtHhqVG172NQiuSOjWMkH1r0NK/Fw+PgyE/RZlfrWS49ZIUeQ01SSGGmMg3aJz0/DnhVIVl71XbJYrjSQPAHPWuh0bSKd9TnKcmsPsK5zaeEbXZ9zkeIpKWjWJ4mUaQxb2WBKtuB4hh8qjq2kRs5RUJN8XiEJt5yQ2+7Z3WR1S2RkVmCsXYFlBIBK6diRvivap9GKDim5POPcQdWS3LVsrrXFHI2F1IjnG+MqGP7fCuSq2/DWdNe1o0KXm5KnPbK+r/AEVNGeoc5056gY648M11v/y9HHpv9DP10iyuZ+Jvb2sk0MRmdAhWMZywZ1U+6CdgSfka5qxtKda5VKpLCy8/DOPmXTk1HKK2ue165jOJLFYzjOGZ1JHnhl6V0kejNrLeNRvuwUddMlPJXONzeTmOayaBNBbWQ+5BUBfaUDfJPyry9T0m2tqPHTqcTzjGUWQqSfMjbdrdwZWjjslkKMw9lnYkKcE6QpxXp/8AzVt1anKo1lduCDqyJVyxzZcXEFzLNbGAwIWVTr9s6Hb8JRt7IG3nXlX2lW9CtShTnxKTw+XuLITk1lkRse1e8l1GOxWUKASE7xio82IB+O+BXrz6N2kec2viiKqyaJVyBz8OIM8bR91Ki68BtatHkKWBwMEFlGD55B6geTq2h+RQVSMsrkOFRyeGafC+0GSXirWJhjCCa4i1hjqxF3hBwdt9H6a0XOhUqVi7hSeeFP3b4IxrNywdztA5jawtDNGFaQyJGgYEqWOpjkKQcaVY9fCvN0jT4XtfglnCWXj/AL7SypNxWxG+zntCnvrpoJ0hUd2zoYw4OpWUFTqZvwST4e78a9PVtEoWtBVaWeeHl9mO72kIVG3hnZ7TOapuHwRSQLEzSSFD3gYgDSTsFZd9qw6JptG8lNVc7Jcv/CVWbjjB2uU+Jtc2cE8gUPKmpgoIUHJGwJJx86w6jbQt7mdKGcL2jpycllkf7ROevufojjjSSaRWb2j7Mag4DMBu2TnbI90716WjaMrxOpUbUVtt2kJ1HF4RFbjtL4lbPH9MtI1SQBwuh4mZPHSxdgCNtiMjIzjNevHo9Y1oyVGbbW3NNLv2IOrJcy3LC7WWNJEOUkVXU+asAQfqNcbcUXRqypy5ovTysmbNUkhUAFDg+P1Z+yt2mP8Aao/HwZCfosyt1rLX9YxR5DaoJDSKkMqTtjUG+4erAMpOGB6EGWMEH4EV2vRiTjbVWvb9GZq3NHB5LvDYzcVi3zHbz6dsAvE5VCUz0y49ATXqahRV3C3n/NH5PmRi2skQnsQtikuN3nmjB33VI4m9MZY/Ua9NVF1zguxL9WyL5F9ce4iYODvKDpYWiKp6Yd0VEI+Ophj4iuDtqCq6pw/zN/Lc1SeKZSo4PnhP0jSci87vOPwO5658RrwPUGu3dz+2dVtjhz8c+zuM+Ni9OQOId/w61kzv3ehunvRkxnp56c/MV8/1ij1N5UXvyvjuaaT80q/t5P8AlkP5MP1kldT0Zf7K/fL6Iorcy7oDsvoK4io11j9uX4mleieeOU+Y0sOITTyqzL9+TCYzlnyD7RA8POvol9ZyvLRUovGcGZSUd2WxwvnCLiNneNEkiCKKQHXpyS0TnbST5VylbTJWNzSTlnikv0aLVUU0ysey7muDh5uGnDnvFj0BBnJUuSCc7dRXUaxp1S8hCNN4wyuD4Xk7HY3YvLez3eNMaq4/55HDBBtuAoOTt1XzrH0imqdpGk93lfomKkvPyaPLf+sr/ld99k9XX+2kv8kfoKHprv8Audnt3vifo0A8e8lPrkInj8XrD0XpYjUq9y+/0LKz3wcsxDh/HrdRkLi3jx/NeBYcHHvYO+fMfCt7l5dps88/O/R5K15rJF27/wCi2/8ATH9W1eR0X3qVO5eJZW3wSzs6/gy0/oh/aNeRrf46p3/Qso+iiDdtnL0rul2is8axd3LpH72FYsrHxwdbZPQad8ZroOjd7TVLqG8POV7yqrHfI205osOK9zFxRO7mj1BGDskLF9IY6lI0ElVOG2+O9X1LG70/inaPMZbtPd/AjtL0i1+HWiwxpEgISNFRQdyFUAKCTv0FcVc1JVakpz9Jvc0JJLY2KzkhfXQAG3rfpn4mPx8GRl6LM7Vkr+sZGI2qSQ1GyOhHr1+dSaw8CKj7Zzi94f5gk/8Ayx12XRr8LV7/AKFNTeSIp2mxtb8UuSuAJlz5+zIgD58jkMfhtXt6RNVrSHu2+RFrEh3N1n3XB+Fg5y/0iQ7598qw6fzSp+dQs6iqXtfHZwr5ZE+RMe1TiGjhNrEOs4hz192OMOd+nvaNv8K8nRqLlqFap/pb+bJ1H5qRDTwXif3MHT6Bp+kacxZ0+/qH4efHGa9hXNl5ZjP+Ly7fl7BY83PYTjsM4hqtZoScmKXUBnorr5eWpWPzNeB0oopThUXbsWUXzRGe3j/TIPyYfrJK9Lo0sWrT/wBT+hXW5l3W/RfQVw9SL6xv3/U0/wAJQvZ5NAnFZjctCkeJxmUqE1axgZfbPWvoOqQrSskqGeLzXtzxgyxxnfkW1Ne2sltdC1kt3xDIXELRtj724BYR/Pr8a5JUrqFek7hS9JYzn2r2mjig0+ErHsZ4LBdNdLcRJKoSLTqGdOouCVPVSQBuMHYV0/SC6qWsIOlLmyiCUmHslYx8WmiQkJonUjzCSDST8R5/E+dGvpVNPUnz81/HAU/S+Zi5a/1lb8qvvsuKd/8Aulv+SP8A+SMfT+Jj5+eW740Y7capYzHHH7vvIO8JJO2AxcnPlvUtKVK301SqbLGX8XglLdnM58suIRyxS8QIMrqVjYFM4jIOPvQAGC+c9d62afWtKkHG2fmrn8SLTXMmfa/eifhtlMP9qyyeH4UJY5x45NeLoNCVO8r0/Z9yybzFM7XI3N9lFw+2jluYkdIwGUsQQcnYjFedq2lXdW6nUhBtMcKkUsM1ee+f7ixvkgCRGErG5JVzJpLMr6cSAZGlsbVo0rRre5tXUbakm1zxv8gnUfFhER7V4eH64pLJ4mklLd6sLKyY2IZgp9hySdsDODkbb+zo0rzhlC5Wy5ZISUXyLe5JLfc+07zOruIs56+6MZzvnGM/GuK1dRV5U4fay6n6KO3XmlgDQAUG48Pnit+mfio/HwZCfosyPWS49YxRFVIxuKecgRrmfkyC9lhlmeZWg90IygH2g24ZDnceYr1tO1apaU5U4JYk+3Psx2MjKGXk1Oa+QLa/mE0zzoyxhB3TIqkBnYE6o2JPtHx8q02evV7Wl1cFF83vn7idLLzkycx8j295FBFK0ypbAqndlFJGlV9rKHwUdMdaja63Vt5ymlHznl8/uOVJMHMnIkF4sKyyTqLdNCaGQZGFGW1Icn2RuMeNStdcqW05zgo5k8vZ/cHTT7Tufc5O47g5MZi7ojxKadB3A648q87yuSrKsscXFxFnCsYOLylyRBw95Hge4bvFCsJGQrscggIi7jcfM1t1DWat9BQmorHsz9yEKai85Gc28h2/EJFknedWRO7AjZFGnUzbhkY59o1LTtbrWdPq4qLWe3ITpcXaShVwB8AK8mU03nPvLFywV/P2Q2TuzGW7yzFjh48ZJyf9j0roV0mrxXCoxx3P7lPU+863LnIlvZrOkTzsLhO7fWyEhcMMrpjGD7R658KzXWuVrlxclFcLTWM/clGkl2mfk/kuDh7SGB5m70IG7wq2NJbGNKL5n6qr1HWKt8kqiSx7MiVLh7TFwLkK3tLprqJ5zI+vIdkKe2ctgCMH03+urLvXK1xQ6iSjhY3Wc7BGlh5G2HIVtFem+V5zK0ksmCyd3qk1asKEBxhmwM0VtbrVbbyeSjjCXbnYapYeRcM5Ctobw3oad5meR/bZCgaTVqIVYwfwjjfxor67Wq2/k7jHGEu3kviJUUnnJu818qw8QREnMiiNtQMZVW3XBBLqwx/hWew1Sdk5Omk89/3JTjxGvdcjW0lrDayGV4oMlCWAfxHtMqgHAPlVsdarQryrRwnLntt4goLGDmL2T8P8VmPrIf7gK0f/AEl1h4a+QnTRIOZuV7e+VRcJkpkqynS65G+GHh0ODkbCsFnqle1blTfPmnyG6aZwOHdlNhE+phNP0wsrgr81RVz6HI2rfV6S3U44SjHuX9yKpLtJ0o2rnZScm5PmWLCDikPIsUBkGoA5PTx8K9DS/wAVH4+DIT9FmZ6xV/WMUQYqkYDTQxEUANPSmNAHWgHyDj7KBDBTJDsUhAIpjCBQIBoGAjegaB4/VUgHsKiRQgP76B5BjpTDIsUgHY2pMiLFCGgYpjEKBMcaiIWKAABUgGXCAqQf23FehpX4uHx8GRl6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4102" name="AutoShape 6" descr="data:image/jpeg;base64,/9j/4AAQSkZJRgABAQAAAQABAAD/2wCEAAkGBxQTEhUUEhQUFBQUFxYXFxgYGBwXFxcWHBcYFxcXGBQYHCggGBolHB0XITEhJSkrLi4uFx8zODMsNygtLisBCgoKDg0OGxAQGiwkICQsLCwsLCwsLCwsLCwsLCwsLCwsLCwsLCwsLCwsLCwsLCwsLCwsLCwsLCwsLCwsLCwsLP/AABEIAPMAzwMBEQACEQEDEQH/xAAcAAABBAMBAAAAAAAAAAAAAAABAAIGBwMEBQj/xABPEAACAQMCAwUEAwkLCwUBAAABAgMABBESIQUGMQcTQVFxIjJhgRSRsRUjQnJ0kqGz8BYzNVJTYnOTssHRJCU0NkNEVIKi0uFkhKO0w2P/xAAbAQACAwEBAQAAAAAAAAAAAAAAAQIDBAYFB//EAD4RAAIBAwICBQoDBgcBAQAAAAABAgMEEQUhEjEGE0FxsRQiMjNRYYGRwdE0cqEkNUJikuEjJVJTgvDxFsL/2gAMAwEAAhEDEQA/ALSlPtfXXya59ZPvPTh6I01Q3uMINLIANNDQ3V61Pgk9wFUX7MACkMAJqfC8ZSDKEKiwFUkuLkgyhUcMsiyggeo+VSntzyGV2CANR4HzxsGUIKfI/VTjF52QcSQsUpLff9R5yI+hqXB25yu4WUImqyQz5VaoPGUxZ94WHnn7KjwtbhkX10orI8C/RUuF/wAQs+8cKJwmo8TzuLKHVUMVREEUCG3K5U/t4itVn62Px8GJGR+p9TUbr1k+8UeQ0VQ+ZIdSA4XOfFzaWU1wuNSJhcgka2YIuQPiRXpaVbRubmFOXLP6LchUliOSoeXuF8Q4jDcXX02ZTGWABdx3kgTWVGlgsYwV8+o2Fdrc3FpZ1KdBUl53uWybxn3mZKUk3klPYzzNNcCaCeRpTGFdGY5YKTpZSepAOkjPmfhXkdJLGnTjGrTWOxl1CbexZtckllmg858wcbuZri8miuJUjSQkKskijSX0JpXO3gfDrX1C3taVOjTi4pvHsRgby2XfyPxL6RYW0pO5jCt+On3tvHzUn51wWr0Opu5xS7c/BmujLMTjdsEzpw8vG7xsssWCjFTuSpGVPTB/RW7o7FSuXGSysdpCvtE53Kc7y8AmLO5fu7r2yxLbaiDqJz5fVWi/UYatDCWPN2FDemzQ7BD96uvPXH/ZarelPpU12Yf0Fb8mSHnvs/8AujLHJ9I7nQmjHdd5n2i2c94uOvlWHSdahaUurlHOX7f7EqkG3kqDlblT6Zeva973ZQSHXo1e42Pc1Dr67fGuxvb+Ntb9c1nl+pniuKWEX5yjwL6Fax22vvNBc69OjOp2f3cnGM46+FfP9SvVeXHWJYRrgnFYZUvbN/CkX9DD+tkrrOjzzY7+1/QzVfTZeEnX5/31xPDxTa9/1Ny5FBcIt345xBxNM6xgSSqCM93FrUBI0zpU+0o8emd6+gXFWnpdqpRj7Ft2v2s8+KdSRtcrtLw3jIs1lLxmURuPdVw6gqxTcBhlTkb+yRnBqq7VO+0913HfhyvaiUG4zx7yy+0xQeGXWd8ID89a4rlNEbV9Tx7fozTX9WyouyO/7nicQ6CYPEd8e8NS/wDUqj1rsdapdZZTxzW/yMsNpIkXZgP893v4tz/9hK8/Xf3bDvj4EqK8/wCZc4rhTWGkINADJz7J/by8K2WCzXj8fBiZlkG59T9tQuvWz7xQ5ArNkkCgCG9r38FXHrD+vjr3ejv46Pc/AqregcnsMP8AkEv5VJ+qgrb0naVxD8v1YqC2ZYYjx4Y+WK52TePOyX59hzeab/uLO4mGMxxSFc9NWk6cjIyNRXxrTp1DrrqnD3rJCpLEWUbyxDB9y+I65oklcRCNGdNbd0RL7Ck6jqJ07D7K727dXyyiox81Zy+9YMkUuFk/7EL/AF2UkR/2Mpx091wG9fe1/X8K5zpPRUa8ai/iWH3out/Yb3bKP82P/SRf2qp6NvN23/KSuORzeQ9+ATfiXn2NV+qfvan/AMPEVP1bOd2AttdjwzCf0PV3SlbU33/QVvyZbqjcVyJofIo3st/hqb0uf1grvdb/AHb/AEmOj6fzLwrgEbSje2b+E4v6GH9ZJXfdHfwL/NL6GOr6TLxPU+p+2uJXrvj9TX2FF9hY/wAul/JX/WwV2/SR4tE/5l4MyW+00ZOKg/ulX8ot/wBXHUrZ/wCT/wDF/UcvWfEsjtL/AIMuvxB/bWuW0THl1Pv+jNFb1bKZlBt4eF3a5yDNsDjPc3RfYgdT3hGd67tvrXVov2JfNGFLG5K+yyRW4zeMpDKUuSCNwQbiPBBHUb9a8bpBFx0+KfNOPgXUXuXMB8K4Q0hFIA0gGXbgISem32itdlHNZb+3wYjPINz6mo3T/wAWfeRg9hprMMBoJHC544SbqxuIUGp3TKDOMurB1GfUD669TR7iNC7jOXLl89iuosrBTfKPOp4bb3NrLC+tizKG9jRIyBMSIw1AbKdvL45rtr3TleVadaE8JYz25SeShT4colHYfwSWPvriRWRXVY49SlS++pmGfD3RkbHJ8q8npRdU3GNKLy85fuJ0U1udftqvxHw7u/GeVF8OinvCd/DKr9Y86x9GaPFdOo+SXjsSuHsR/k/sugubKKaZ51llUuArIFCknRsUY9NJ6+NenqGvzt7l0oxTS7yMKeYc+Zz+xe7MN/NbMQDIjAgnGZImzgAjJODJt61d0hpdbaRqR7Gn8xUniRY3aNwaS7sJYocGQFHUHbVpbJUE9CRnHxGPHbnNFuYW12nU2TWO7JdWjlFU8G5yltbKTh30du9k1qp3V1EqjIMJUljucdNiK6y40unWuY3Tnssfp7zPGeE4on3Y3y5LbW8kkyaGnZSikYfQoIBYHpknIHX6657pLeU61SNOm88Oc95bRTSLCA3Fc1Hd4Lm9ilezHh8qcXld45FQi4wzIVU5cEYYjByM/VXea1Ug9Ownv5pkpZ4/mXQa4JM2lK9r/D5ZOIxskUjqIYgSqMwBEkmQSBt4fXXe9H5wjY4cu1/Qx1fTLqb+/wDvzXDt/wCI37/qauwoWwS44LfyyfRpJIQJEHUI0JYMjCXSRtpXOfIg19AreT6naxhxpN4fZnPcZEpQlsb3K3Dbq/4sL2SF4Y1kErFlYKAoARFLAa2ICgkfE7dKrvK1vZWDoKWXjCHFSlLJY3aREzcNuVRWdmVRhQWJ9tegG9crobXlsHLZL7GirvDBX11wOSTl6Ed3J3sEzPo0Nrw0rofYxnowPoK6eF1CGqyXEuFxXb7MGfh8zPvD2K8KljvJWlhlQdwygujKMmSPbLADO3T4GqeklanO1ShJPzuSfeTpxw8l04rhS8NIBYoAx3Q9g46/+RWqy9dH4+DEZ5ep9TSuvXT7yEOQ3xrMSFigeQU87ANK1aqsuWWPCEc+dR432iWwiKIzlH0XgY00nJvdjQjUuNgkg4qPEDCKl1j7GxYQgKjKWRsQqIg1LjbWGwGkUh5BUlJ8s7BgWKT9iAVS4seiMFJvPMB2KSeBCozvkA4o4uxiyGoAKgAigDDeH2Dvjp9orZYevj8fBiZtSdT6moXXrp/mZCHIbWUkKgBrUxoVMYKAFQA008bDBTwGQikA4UhANACxQAaABigACmMaWqWHzAQoawwDUQyE0AHFIAmgQqQBpgICkLJhvPdPy+0eVbLHevH4+DA2ZOp9TULr10/zMhDkDNZSQKAERTGgUDBQAKkBgvLtIkaSRlREGWYnAAHXerqNCdaahBZbBtLmVJzD2vHvlW0QdyjAuzj25QDuEB/e1I8SM7+GMV2Vp0cpxpvrnmT+S+5nlWedi1+G3qTRJLGcpIodT8CM/WOhrj7q3nQqypy5pl8ZZWTbFZxsRpAGgBUACgBpNSwyRVXaN2hS212kNoy/eQTNqAZXcgEIfEBR5Ebt12xXZaPotOdu511vLl7kZalRqWxKOS+eIL9dIxFOo9qIkb+ZjP4a/pHj515Op6PVtMzW8PDvLoVU9mS0V4bWCeA5pAxwpMQaQCxQAqBBFIRgvfdPy+PiPCt2nRzcRXf4MHyNmTr8zVd162feRhyGmsxINIBUAA0xobmmhmvf3iQo0kjBEQamY7AAft+mrrehOtNQgt2JvCPPHPXO819IV9qO3U+xF6dHfzfxx0Hh5n6Rpul0bOCxvLtf/ewyznxbERr0SJbPYlzNgmykOzZeDPnuZIx6+8P+bzrmekdhx0+vhzXMsoy3wXEprh2jSE0gDQAsUAKgCP8AOnMS2Nq8x3Y+zGv8aQg6R6Dcn4Ka9XSbF3dwo9i3fcRqS4UeZ7idnYs5LMxLMxOSzE5JJ8STvX0tKMVhGQNrcvGyvGxR0IKsNiCOhBocIyWJLK7SLyX32cc9LfJ3cxVLlBuBsJVH4ag+I8VHqNunC61o8rZ9bS9DwNVGrnzXzJ0K5uW+5c8jlNRZFjhSEKkAjTAVIDHOMqfl5+Y8q26fnyiOPf4MHyM79fmaruvWz7yMeQ01mJCoAFACzTQ0MqcVljKL7XOcvpEptIW+8xH2yMYklHyzpQ5HxOfIV3+haZ5PS62a8+X6Iy1J8TK3r3iIqAM9lcNHIkiHDIyup8mU5B+sCiUVKPA+T2YPY9Ncn8eW9tY5lxqIAkUfgSADUuPAdCP5rLXzPU7J2leUP4ex+40wllHcrzH7CYqAFQA01JJt4Qzzx2oc0/TLrTGcwQakTByHbPtyeh6D4AedfSdHsPJKO/pS5/YxzfEyFmvUIioAz2N28TpJExWRGDKw6hgcg/8AilKCnFwksp8xM9K8lcxpfWyzDAf3ZF/iyDGQPgcgj4H4Gvm+q2ErSu4fw80/d/Y105ZRIAa8losDSEHNAg0hDTTJGK7bCEj4faK36ZvdQ+PgyEzak6n1NVXXrp/mYochtZCQs0ABqYANCBER7TOYTZ2TsjYllPdReYYjdh+KuT66a97QrLym4Ta2juyFWWFg84ucnzr6Js2Z8DaiMVACzRkCf9kXM30a6EEh+83JCnJ2STpG3zPsn1HlXja5Y+UW3WRXnQ3717CUJcLL9zXzuSedzUE1EAU0BAe1nmj6LbdzG2JrgFRjqkfR2+fujPmT+DXS9H9O66q6s1tH9WVVp7YRQOa7koFQAqAFRkCbdk/MBtr0Ix+9XGIm+DZ+9t8iSvo5rydZs/KLZtLzo7r6r4ji8M9DCvnDNYagARQAqBAoGYroew3y+0Vv038TH4+DIy5G0/U+pqm69dP8zIx5DSaykhUAA0wATTiCKG7buLmW9WAH2bdACP8A+kgDt/06P019D6P2ypWvH2yefgZ6jzIrqvcIioAVACoAclNcwfI9GdmXMhvbMFzmWE93If42N1f1K4z8QelfPNeslbXGY8pbr6milJNEuzXhlpiurgIjO5OlQWbALHSBk4ABJ28BVlGDnUjBdrwKTSWTzDzZxt7y6knfbWcKv8RBsqfIdfiSa+p2lqrWlGlHfC+Zjby8nGq8BUAKgBUAFT5U0JnqPk/i/wBKs4JzuzoNf9IPZfr/ADga+Y6rbK3upwXLOV3M003mJ2a80mOApCyLFA8goAxXZ9g/L7RW3T3+0xx7/BikjZk6n1NV3Xrp/mZGPIaaykhYoARoAbjNTgshk8q8yXxnuriU5++SyMM4zp1HSCBtsuB8q+s29NUqEILsSMy3OZirQwLFAYEaAwLFAYJFyNy0b+6WLcRrl5WH4KDyPmTgD1+FYtQvVaUHUfPsXvGll4PQo+j2NsPcgt4V+QHr1ZifUknxJr5/N3F9XxvKTNG0EQe97YrVWxHBPIo21HSmfiqkk/Xivap9Fqrjmc0n8yt1/YiVcsc4Wt8D3DEOoy0bjTIo88dGHTcE4yK8u+0mvZPNRZXtW6/sTjNT2IL2v8mLpa+t1wQczqOhBOO9AA2OSNXnufOve6P6rKTVCq/yv6fYrqwxuin8V1JXgVAYFigMBxQGBCmhNF6dht9rspIiRmGY7ZyQrqCNvAag/wBRrielNJKvCov4k/0LqL7CyRXKstHYqIgE0ACmSMN4SEODjpv8xW3Tlm5j8fBkW0bch3PqaruvXT/MyMOQwispIFABzQBr3hxG5GdkY7bfgmtFqk60U/ahN7HlL6BN4xS5/Eb/AAr6w5w7GjMnhC+50v8AJSfmN/hS44+1fND4hfc6b+Sk/Mb/AApccfavmgyL7nTfyUn5jf4UccfavmGRfc6X+Sl/Mb/Cjjj7V8wyXL2HcP0W08jIyu82j2hpOlUUr1GertXIdJq3FOnTT2xktorOWR3tw4wzXMdsCe7jjDkA7F2JwSPgoGPU16HRuhFW7q9rbWe4hVeZFZZro8kMJm5wniT280c0RIeNgwx4+an4EbEeRqurTVaDpz3TQYxuj0/iO6txsGjuIgfgUkTPiPI+NfM03b3aXLhlj5M1LeJ5sk5WvVODaXORsSIZCDjbIIXcfGvo/llvjPWR3/mX3MqG/uZvf+Duv6iT/tpeWW/+5H+pfceRfuZvf+Euv6iT/to8st/9yP8AUvuGRfuZvf8Ag7r+ok/7aPLLf/cj/UvuGRDli9/4O6/qJP8Atp+WW/8AuR/qX3Blp9h/DJoPpnfwyxavo+nvI2TOO+zjUBnGR0865fpPVp1I0+CSeM8mnzx7CdLmWmtcgy9jqiIWKYAxQPJiuhlCPT7RW3T2lcRff4MjLBsydT6mq7r10/zMUOQ0ispIVACpgAinGWAGk/E1Z1kvaSSQiT50dY/f8xYQtVHWP/rDAN/OjrH/ANY9gEnzp9Y/f8x7C9aXFnfIYKb7cOBP3sd2oLIUETkDZGBJQkjwYHGfMY8q7bo3cwlRdHtTb+ZlqrDyVVprpmmngijocC4PLdTxwxLlpDjPgq/hOfIAb1TcV4W9N1JvCQPfZHqO1gEaJGgAVFVFGMABQABjw2FfLa9R1KspvteTXFYWDLVOd8jDigNgYpBsEUBsLFAbBoyIIqIDqRENAAzTDBguxlCOvT7RW/Tn+0R+PgwfI2pOvzNU3XrZ95GPIa1ZSQqAFQA00xoVMYsUADFAAoAFMYqAMNzCrqUcBlIwykZBHiCp2Iq+lOrSfHDK94njtIbcdl3DmYkRyJn8FZG0/LOSK9uHSK8jHGz9+CDoJnc4HwC1sUPcIsQIGt2JLHH8aRjnHw2FYbm/ub14ll+5fYmoRijtivMYw0gDSEHFAAxTAOaQCFABWkJhoELFAANAzDd+4d8dOnqK36Zvcx+PgyM3sbUnU+pqm69dP8zFHkNNZSQhQAjQA2mNDcUxhoEKgY2mMVADZHABLEAAEknoANySfLFW0oOclFc3y7wex5w5p5ummvnuYZJIwPZhKsVKxDoNumr3ivTLEV9MtLGFG2VGaT9veYm8vJmj7TOJAAfSAceJiiJPqSmTVT0Wwlu6fj9yXHL2nJ4xzTd3W1xO7rsdOypkbg92gC5+OK1ULO3oeril4kJSk+ZeXZvzN9MtFLH79FiOXPUkD2Xx5Moz6hh4Vw+t6f5NXcl6Mt19TVRlxLDJZXhFw5aBDqREQpAIGmAaQCzQARSAJoIjaZIxXIyp+X2it2nNq5j8fBkJZwbcnX5mqbr10/zMUeQ01lGDFAxYoAVADSKY0DFAxUALFMAUwKz7ZuZu6hFpGxEk41SEbaYckY88uRj8UN511vRvT+KTrzWy5d/9iitL+FFImuxK1yAaBsQFBEk3IPMv0G6V2J7p/YmGdtBOzY8Sp3/OHjWHUrJXVu4dvNd5KL4Hk9IoQQCMEEZB8wdwQfGvmc4SjJxlzRrTzuOC1XkeR4FJkQ4oAQpACgA4oEGgQaQApgYp9lPy+0Vt0/8AER+PgwaWDZfqfU1Vd+un3kI8htZmMRoGAUDFmgAGmACKB5FQMGaYGnxPiEdvE80raY41LMfTw+JJwPUitVtbTr1IwgubwRlJJHmHmHi73VxJPId5GyB/FXoiD4KuB8vPNfT6FvG3pxpx5L/uTKt92c2riQqAFQGA0IHui8exrmfvoDaSHMluAUyd2h6AAfzNh6Fa4zpFp/Vy8pitpbPv9pOlLC4SyRXKF4aQBpAIUCYaBCFABpADNAApgY7v3D57faK36Z+Kh8fBkZ8jZc7n1NU3frp97CPIFZBjTTQBoGKgAaaAEBQANNPIZARTQ8lM9tPM+p/oMR2j0tP5FsBkT0AOo/Ejyruujtg6dLyiXN8u7+5RUfE8FUmulIgoAVACoANAHS5e4q9rcRzx41RnOD0YEEMpx4EZFVV6Ma1NwlyYYxuenuE36XEMc0e6SKGXzwfAjwI6H4ivl93bu3qunLmmaIyyjd01kyGRUBkOKQCoAQoAJoAVIWRUAYrgeyf28RW7TW/KY/HwYpcjNJ1Pqahdetn3hHkCsgwYpjDQAqBCNAwUAGgRpcXmkSGRoU7yQIxRMganwdIyxxjNbLKNOVeMajxHO7E84PLfGElE0n0jWJixMmsYbUTkkj9h5bV9SpODgurxw9mClGiangBU2sACkAqADRgEOAptNDyXn2M295FFIk8TJbnDxM/stqPvgIfa0nrkgb565riukrtptShLM+Tx2olSyWTXJFoqAEDQATQAs0AKgQqQCowBjufdPy+2vQ0xftUPj4MjJbGVxufWqbp/4s+8ceQKzMkKgAGgAZpgLFACzQA3NMlgVAHO4twS3uVxPDHKPDUoLD8VveX5Gtttf17d/wCHJkXFPmQLi/Y9bvk20zwn+Kw71PQEkMPmTXQW/Sma2rQz70R6r2EWvuyC9U/e3t5FzsdTIceZDLgfImvUp9I7OfPK+H9yvq5o0m7KeI5HsRHPlKv99XrXbL/V+g+CRmh7JOIE4PcL8TIcD81Sf0VXPpBZRWct9yFwSJDwvsa6G4ufDdYk8cfyj+APjp3+FefX6UxW1Kn8/wC33Jqk+0nXAuSrK0OYYFLjcO/tuPD2WPuf8oFeFda1dXG0pYj7ESVJIkea8l7slgNLAYCDSwGAZoDARQGBZoDAqAEaBCzSAx3L4Un0+0V6GmfiofHwZGXIzv1+us9z6yXeEQVQ+ZIBNGABmjDALU8NcwFmlgAZp8LAaaeBgowxizRgAZpuLQwZprIBJow/cABQ84AQqOBhBowxBzQ0IOaMMAaqai28AHNLDAWaFFsQqWHnAw6qOFkQ5pYYBzRgDDdDKH5faK26c2riON+fgxNZRsN1Pzqi49ZLvFE171ysbsNiEYj1CkjapW0IzrxjPk2EnsUjwPnjjV2WFsElKKGYCOMEDw94jPoN67uvpOl0EusWM7dpSpza2Jf2Z8/SXzvBcKglVNaugIDqCFYFfwSMjp8dtq8TW9FpW0Ouot4zhonGbbwzP2rc2TWMcH0dlWWR3zlQw0KN9m6bsu/wNV6Dp1K7lN1llJJLvHUk1g1ey3nG4vJbiK7K641VlAQIR7RWQMB4g6fDzrRr2l0banCdFbZ3+gU5NvDH9q3NF1Ym3Nu6qsneBtSBtxoxjPTYmo6BYW91GfXLk0ObaI3dc58ato0nuIo+5fGklE0kEZGTG2VJByM46V6kdK0utKVOHpL2c/1K+OROP3VGbhMl9AO7dYpGAOHCSISCMkYYZHl0NeHHS4UtRVvU3i/1RY55jsc7sz5smure5mu2UiBgcqoQBAhZtlG/Sr9Z02lRrUqdBel9xU5PfPYRWy5r4txOaQWJWFIxq0jRspOFDO6nUx+XQ1609O06xhHrlnPayDlKR2uzjni4nuTaXgUyBW0vgI+qPZkZRsxwGOwz7J6+GDWdIt6VDr6CwvZ2YZOE3nBIu0rmGSytO9hIWV5ERCVDDxZsg/zVPzxXmaFZQubhxqLKSz9Cyo8JYIx2c873dze9xdsuGiZkARUOv2HXcbkFNRx8/CvX1nS7aja9ZRWGmVwk87kj7SOa24fboYlVpZWKrq3CgLlnK59rHsjHT2vkfL0TTY3lRufJE6kmtkQKbmHjUdul+8qmByMArGRhsgEoFyFONjnxHnXQqx0ypVdso+cu/PzKcy55Jm3F72/4dDPw8rFcGQiUErpAUOrAFweraGA64avHVnaWN5Klc7xxs38C3LaINc8wcaS8Fm1wBOxVQAsWnLjK+1ox0r24WGmTodeoLh59v3IcbRNuHnilvZX8l9KGdIC8BHdtpKpKWJCqB10HfPSvFqx0+vcUKdvHZy87ny2ByaTOR2f8y3t5a8Q1z5lhjQwvpQaXKzHfC4Iyi9Qds1s1OxtKFejintKTT/QfE9ze7IOabi8+kLcyd4yd0yHAB0trDDCgDAKr+cax9ILCjbqnKlDGcrwHB5NTljmW7ueNSwiZ/o0bznRpQDQh0KD7Or3ivj5VqvbK2t9NU+BcTS397IRk3LmcniXMXFJeJz2lpPjEsiopWPAVcndmQnp51sp6fp9O0jWrU+xZe4edkm3I1pxVJJDxKQSIU9jSYzhsjOQig9K8LVKunSpJWyw+5/ccOLO5NcVzhaNaPI/b7a3abvcx+PgyMnsZG6/M1nuPWS7wjyNXif71J/Rv/ZNWWnr4fmQ36J557OecE4aZneNpe9RAoBC+0pJGpj0G/gD6V9D1TTfLlBZxwtszRlwrJJuxG1Ml1c3TMuoIV0gjJMjh2bT4KNIA8N8eFeb0lqdXbRpY5vwLILMjB2pP9J4vb2ucqO4iIz0aWTLbj3SVZPPoDVmipUNPlWxu8y+SFU3lgdweQWfMcidFlkkQ5I/2wEqDPmWKfHfFSuo+V6QpLnjP9IJJSN3t9/3Tfb79t/V71i6LejVz7iypyO9z8oPAMkdIrMj4HXCNvkT9dZNOf+cS75eDIy9X8iNckuTy9xAE9GnA+H3mI7eW5J+denfr/NaHd9WL+Fg7K/4M4n+I/wD9d6Na/HW3evFAvRkP7Avfu/xYPtlqrpR6qHe/oOnzfd9zmcq/6yMP/U3/APZuK2aj+6n+WHjEjDs7/udXt1ui8trbr1wzkbe8xCJ8R0b6xWPoxT4aU6r9vhuOpuzncWgHD+O2592MfRsb5whiFu2Seg2bPwrdSl5dp81+b5p5ItYZ0u3ob2XpcfbDWDox6FXvj9Syo/PXcTzgHDorjhlpFOiyRm2tiVPQkRIR0x4714l7cVbfUKk6Tw8scI5gjr8L4XFbx93boIkyW0rnGT1O/pXn3FzVuZ8VWWWWKKRT/GM/umT+ng/VpXaWf7n/AOL+pVLmWlzqP833n5NP+rauT0j8bS/MSq+gyvewD/ff/bf/AL10PSduKoyXY5fQhDmzm9n830Hil5D0SOO5G59kd02tCzHw0hvzq36nT8rtKcl7Yv58/EjHZnS7BrM5uZ23/e4wT1JOp3+I/A9cmsPSmrinTpr3/pyHSRG73islrxu4mhj711nmATBOsMCpGACfjt5V68LanX0+NOo8LhQu0tHkbmq5vJJFuLQ2yooZSVcajqxj2wOnwrldU022taalSqcTz7iacmTMVzj5khrnat+l7XUPj4MjPkPfr8zWe49ZLvJR5GrxH96k/Ef+yastPxEPzIJcimewm1SSW5DorjuoxhgGG7HwIrsukladOlBwbXndncVU1n5B7KYhHxi5iTZFW4RVzthZkCj4kCp67mdhGXbmP6oKb875nGtbaXifF52t5e6cvJKsmT7CIQqEEYb+KPhmtspwsLGKqrKwk/iJbsxc48MueHX0Ms8puJT3c4l39oxvjTqbPtAKvnswqVjc0Lyg1SWEsxx3+4U/N2JN27ThhZ6dwyyuCOhBEeN/TFeV0cpuDrRfZJfUtm9jHzhzzbTcLS0hZnkZIFfKsoQR6GbdgAx1KBtnxq6y0urSv5XE8YecfEg5cUeE3OVrEx8uXbHP35Z5BkY20rGPUHRn51Td1VLWKUY9m3ix4xTZi7H7cyWHEI1xqkyi56ZaF1GceGSKjrs1C6t5Psef1QQ3TOL2UcywWMlx9KYxiREwdLMQyM+VKqDgnV+jHjW/XLGpeQh1XY8/MjGWHkydmwNzxp7lQQge5nPjgSd4qqSNs5f/AKTUdZlGlpzg+bSXyx9givOG84wPxDjjW8bBSGWFG6hBHGXcnHXDd4fPwp6e42emqpPvfxf/AINvzjnc/wDKlxZGKSa4NwZNSh/aJUrggamJPiSMeRrRpuoULtSVNYx2d4pxa2JN2r5ubCwvADgqNW+QplRWILYH4SEZwP0ivN0SPU3Veg325+X/AKSk1hM17zn5BwiC3glljvEEUZ0hlKrHsW7zoQVUDAOfa9aup6S1fzrzinF5azvu/cLi24Se9l888nD0kuXeR5HkYM7Fm0atK7nw2JHwIPjXO9II043eKSSwt8FlPkQDir55mT4XEA/+NK6G0WNH/wCL+pGXMtLnUf5vvPyaf9W1cnpMWr2l+YnV9Ble9gP++/8Atv8A969/pV6NL/l9CNPmcTtSBt+KyOu3f2++53EkTwNn0xnHTYV6miyVSyiv9Lx8U0yM1u0WF2Q2PdcNjPjM7yeHTOhf0KNj5/Gua6R1eO7aXJJL6lkORXZ4zHacennm1d2s8+dO53DKDjO+5rpZW1S502NKD34UVqWGWxy3zxaXshit2cuFL4ZGX2QQp3O3Uj664+70W5tYcc0sd5NTTJIGrxyYiRXoaXnyqHx8GQmvNY5+v11muPWS7xx5DJFBBBGQQQR8DsarjOUJ8UeaHg5PBuXLW0LG2hWIuAG053A3AOSa13OoXFzFRqyykEYJGO15WtI5jPHAqytrJcFsnXnXvnxyanU1S7qU+rlPK2227OQdXHOQ8I5ZtLVi9vAkTMNJK5JI643J8aLnU7q5io1Z5SCMIx3Q7jPLtrdFTcwpKUyFLZ9nOM4wR5Clbajc2+VSnjO45QjLmY+JcsWk6xrNAsgiXTGGLHSuAMDf4Dr5VKjqd1SlKUJ4cnl8twdOLNOLkfh6sCtpDkbjIJH1MSDV8tbvpLDqMFSiuw7d5aJIjRyKGjZdJXoCuPd28Kw07mrTqKpGXnLtG4rGDW4NwS3tVZbaJYlcgsFzuRsM5J8DU7q9r3LTqyzjkKMIx5GpxDlCxncyS20TOfebBBb4tpIyfid60UtYvaceGNR4B04vsN7hXCILZNFvEkSk5IUYyfNj1Y/E1muL2vcPNWTY1CK5GtbcsWiTm4WBBOWdjIM6tT6tZ3ON9TfXVs9Uup0uqlPzcYxtyQurjnODPxfglvdKq3ESyqp1KGzscYyMEVVbXte2bdKWMjlBS5mSDhsKQiBY17kLp7sjUunOdOGzkfClK7rSqus5ec+0OFYwcmPkbh4bV9DhyDndSV/MJK4+GK1vWr5rHWMj1UPYSFVAAAGANgANgPQdK82U5Sbk3uWJYOe/ArZpu+NvCZshu80Lr1DGDrxnO1aVf3MaXUqb4eWCPBHOcG9cQK6sjqrKwIZWGQwPUEHqKzU6kqclODw1yBpPma/DeD29vq7iGKHXjV3aBNWM4zgb4yfrNXXF5XuMdbJvHLIoxS5DOJcFt5yDPBFMVBCmRFfAO+AWG1SoX1xQTVKbWfYDhF80bVvAsahEUIqgBVAwAB0AA6CqKlSdSTnN5b5skklyOfPyxZu7O9pbOzElmaJCzE7kkkZJrXHVLyEVGNRpL3kHTi+wy2HAraBtcFvBExGNSRqjYJBIyoBxsNvhVdbULmtHhqVG172NQiuSOjWMkH1r0NK/Fw+PgyE/RZlfrWS49ZIUeQ01SSGGmMg3aJz0/DnhVIVl71XbJYrjSQPAHPWuh0bSKd9TnKcmsPsK5zaeEbXZ9zkeIpKWjWJ4mUaQxb2WBKtuB4hh8qjq2kRs5RUJN8XiEJt5yQ2+7Z3WR1S2RkVmCsXYFlBIBK6diRvivap9GKDim5POPcQdWS3LVsrrXFHI2F1IjnG+MqGP7fCuSq2/DWdNe1o0KXm5KnPbK+r/AEVNGeoc5056gY648M11v/y9HHpv9DP10iyuZ+Jvb2sk0MRmdAhWMZywZ1U+6CdgSfka5qxtKda5VKpLCy8/DOPmXTk1HKK2ue165jOJLFYzjOGZ1JHnhl6V0kejNrLeNRvuwUddMlPJXONzeTmOayaBNBbWQ+5BUBfaUDfJPyry9T0m2tqPHTqcTzjGUWQqSfMjbdrdwZWjjslkKMw9lnYkKcE6QpxXp/8AzVt1anKo1lduCDqyJVyxzZcXEFzLNbGAwIWVTr9s6Hb8JRt7IG3nXlX2lW9CtShTnxKTw+XuLITk1lkRse1e8l1GOxWUKASE7xio82IB+O+BXrz6N2kec2viiKqyaJVyBz8OIM8bR91Ki68BtatHkKWBwMEFlGD55B6geTq2h+RQVSMsrkOFRyeGafC+0GSXirWJhjCCa4i1hjqxF3hBwdt9H6a0XOhUqVi7hSeeFP3b4IxrNywdztA5jawtDNGFaQyJGgYEqWOpjkKQcaVY9fCvN0jT4XtfglnCWXj/AL7SypNxWxG+zntCnvrpoJ0hUd2zoYw4OpWUFTqZvwST4e78a9PVtEoWtBVaWeeHl9mO72kIVG3hnZ7TOapuHwRSQLEzSSFD3gYgDSTsFZd9qw6JptG8lNVc7Jcv/CVWbjjB2uU+Jtc2cE8gUPKmpgoIUHJGwJJx86w6jbQt7mdKGcL2jpycllkf7ROevufojjjSSaRWb2j7Mag4DMBu2TnbI90716WjaMrxOpUbUVtt2kJ1HF4RFbjtL4lbPH9MtI1SQBwuh4mZPHSxdgCNtiMjIzjNevHo9Y1oyVGbbW3NNLv2IOrJcy3LC7WWNJEOUkVXU+asAQfqNcbcUXRqypy5ovTysmbNUkhUAFDg+P1Z+yt2mP8Aao/HwZCfosyt1rLX9YxR5DaoJDSKkMqTtjUG+4erAMpOGB6EGWMEH4EV2vRiTjbVWvb9GZq3NHB5LvDYzcVi3zHbz6dsAvE5VCUz0y49ATXqahRV3C3n/NH5PmRi2skQnsQtikuN3nmjB33VI4m9MZY/Ua9NVF1zguxL9WyL5F9ce4iYODvKDpYWiKp6Yd0VEI+Ophj4iuDtqCq6pw/zN/Lc1SeKZSo4PnhP0jSci87vOPwO5658RrwPUGu3dz+2dVtjhz8c+zuM+Ni9OQOId/w61kzv3ehunvRkxnp56c/MV8/1ij1N5UXvyvjuaaT80q/t5P8AlkP5MP1kldT0Zf7K/fL6Iorcy7oDsvoK4io11j9uX4mleieeOU+Y0sOITTyqzL9+TCYzlnyD7RA8POvol9ZyvLRUovGcGZSUd2WxwvnCLiNneNEkiCKKQHXpyS0TnbST5VylbTJWNzSTlnikv0aLVUU0ysey7muDh5uGnDnvFj0BBnJUuSCc7dRXUaxp1S8hCNN4wyuD4Xk7HY3YvLez3eNMaq4/55HDBBtuAoOTt1XzrH0imqdpGk93lfomKkvPyaPLf+sr/ld99k9XX+2kv8kfoKHprv8Audnt3vifo0A8e8lPrkInj8XrD0XpYjUq9y+/0LKz3wcsxDh/HrdRkLi3jx/NeBYcHHvYO+fMfCt7l5dps88/O/R5K15rJF27/wCi2/8ATH9W1eR0X3qVO5eJZW3wSzs6/gy0/oh/aNeRrf46p3/Qso+iiDdtnL0rul2is8axd3LpH72FYsrHxwdbZPQad8ZroOjd7TVLqG8POV7yqrHfI205osOK9zFxRO7mj1BGDskLF9IY6lI0ElVOG2+O9X1LG70/inaPMZbtPd/AjtL0i1+HWiwxpEgISNFRQdyFUAKCTv0FcVc1JVakpz9Jvc0JJLY2KzkhfXQAG3rfpn4mPx8GRl6LM7Vkr+sZGI2qSQ1GyOhHr1+dSaw8CKj7Zzi94f5gk/8Ayx12XRr8LV7/AKFNTeSIp2mxtb8UuSuAJlz5+zIgD58jkMfhtXt6RNVrSHu2+RFrEh3N1n3XB+Fg5y/0iQ7598qw6fzSp+dQs6iqXtfHZwr5ZE+RMe1TiGjhNrEOs4hz192OMOd+nvaNv8K8nRqLlqFap/pb+bJ1H5qRDTwXif3MHT6Bp+kacxZ0+/qH4efHGa9hXNl5ZjP+Ly7fl7BY83PYTjsM4hqtZoScmKXUBnorr5eWpWPzNeB0oopThUXbsWUXzRGe3j/TIPyYfrJK9Lo0sWrT/wBT+hXW5l3W/RfQVw9SL6xv3/U0/wAJQvZ5NAnFZjctCkeJxmUqE1axgZfbPWvoOqQrSskqGeLzXtzxgyxxnfkW1Ne2sltdC1kt3xDIXELRtj724BYR/Pr8a5JUrqFek7hS9JYzn2r2mjig0+ErHsZ4LBdNdLcRJKoSLTqGdOouCVPVSQBuMHYV0/SC6qWsIOlLmyiCUmHslYx8WmiQkJonUjzCSDST8R5/E+dGvpVNPUnz81/HAU/S+Zi5a/1lb8qvvsuKd/8Aulv+SP8A+SMfT+Jj5+eW740Y7capYzHHH7vvIO8JJO2AxcnPlvUtKVK301SqbLGX8XglLdnM58suIRyxS8QIMrqVjYFM4jIOPvQAGC+c9d62afWtKkHG2fmrn8SLTXMmfa/eifhtlMP9qyyeH4UJY5x45NeLoNCVO8r0/Z9yybzFM7XI3N9lFw+2jluYkdIwGUsQQcnYjFedq2lXdW6nUhBtMcKkUsM1ee+f7ixvkgCRGErG5JVzJpLMr6cSAZGlsbVo0rRre5tXUbakm1zxv8gnUfFhER7V4eH64pLJ4mklLd6sLKyY2IZgp9hySdsDODkbb+zo0rzhlC5Wy5ZISUXyLe5JLfc+07zOruIs56+6MZzvnGM/GuK1dRV5U4fay6n6KO3XmlgDQAUG48Pnit+mfio/HwZCfosyPWS49YxRFVIxuKecgRrmfkyC9lhlmeZWg90IygH2g24ZDnceYr1tO1apaU5U4JYk+3Psx2MjKGXk1Oa+QLa/mE0zzoyxhB3TIqkBnYE6o2JPtHx8q02evV7Wl1cFF83vn7idLLzkycx8j295FBFK0ypbAqndlFJGlV9rKHwUdMdaja63Vt5ymlHznl8/uOVJMHMnIkF4sKyyTqLdNCaGQZGFGW1Icn2RuMeNStdcqW05zgo5k8vZ/cHTT7Tufc5O47g5MZi7ojxKadB3A648q87yuSrKsscXFxFnCsYOLylyRBw95Hge4bvFCsJGQrscggIi7jcfM1t1DWat9BQmorHsz9yEKai85Gc28h2/EJFknedWRO7AjZFGnUzbhkY59o1LTtbrWdPq4qLWe3ITpcXaShVwB8AK8mU03nPvLFywV/P2Q2TuzGW7yzFjh48ZJyf9j0roV0mrxXCoxx3P7lPU+863LnIlvZrOkTzsLhO7fWyEhcMMrpjGD7R658KzXWuVrlxclFcLTWM/clGkl2mfk/kuDh7SGB5m70IG7wq2NJbGNKL5n6qr1HWKt8kqiSx7MiVLh7TFwLkK3tLprqJ5zI+vIdkKe2ctgCMH03+urLvXK1xQ6iSjhY3Wc7BGlh5G2HIVtFem+V5zK0ksmCyd3qk1asKEBxhmwM0VtbrVbbyeSjjCXbnYapYeRcM5Ctobw3oad5meR/bZCgaTVqIVYwfwjjfxor67Wq2/k7jHGEu3kviJUUnnJu818qw8QREnMiiNtQMZVW3XBBLqwx/hWew1Sdk5Omk89/3JTjxGvdcjW0lrDayGV4oMlCWAfxHtMqgHAPlVsdarQryrRwnLntt4goLGDmL2T8P8VmPrIf7gK0f/AEl1h4a+QnTRIOZuV7e+VRcJkpkqynS65G+GHh0ODkbCsFnqle1blTfPmnyG6aZwOHdlNhE+phNP0wsrgr81RVz6HI2rfV6S3U44SjHuX9yKpLtJ0o2rnZScm5PmWLCDikPIsUBkGoA5PTx8K9DS/wAVH4+DIT9FmZ6xV/WMUQYqkYDTQxEUANPSmNAHWgHyDj7KBDBTJDsUhAIpjCBQIBoGAjegaB4/VUgHsKiRQgP76B5BjpTDIsUgHY2pMiLFCGgYpjEKBMcaiIWKAABUgGXCAqQf23FehpX4uHx8GRl6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4104" name="Picture 8" descr="http://muldoonshealthphysicspage.com/Image12.jpg"/>
          <p:cNvPicPr>
            <a:picLocks noChangeAspect="1" noChangeArrowheads="1"/>
          </p:cNvPicPr>
          <p:nvPr/>
        </p:nvPicPr>
        <p:blipFill>
          <a:blip r:embed="rId2" cstate="print"/>
          <a:srcRect/>
          <a:stretch>
            <a:fillRect/>
          </a:stretch>
        </p:blipFill>
        <p:spPr bwMode="auto">
          <a:xfrm>
            <a:off x="152400" y="228600"/>
            <a:ext cx="1102923" cy="1295400"/>
          </a:xfrm>
          <a:prstGeom prst="rect">
            <a:avLst/>
          </a:prstGeom>
          <a:noFill/>
        </p:spPr>
      </p:pic>
      <p:sp>
        <p:nvSpPr>
          <p:cNvPr id="38914" name="AutoShape 2" descr="data:image/jpeg;base64,/9j/4AAQSkZJRgABAQAAAQABAAD/2wCEAAkGBxETEhUSERAVFBUXEx8YFxQYFxUbGhUZGhoYGBsaGhgdICggGx0oHhoXKTEtJSkrLi8uHR8zODMsNyotLisBCgoKDg0OGxAQGy0kICM3NDc1NCw1Ly8sNDQ3LSw0NDgsLCw3LCwsLzIsLC80LDQsLCwsLDAsNCwsLCwsLywsLP/AABEIANQA7QMBEQACEQEDEQH/xAAcAAEAAwEAAwEAAAAAAAAAAAAABgcIBQIDBAH/xABBEAABAwIACQgJAwMEAwEAAAABAAIDBBEFBgcSITFBUWEUFyJCcYGRkhMjMlJTVIKh02LB0gijsXKissIVQ+Ez/8QAGwEBAAEFAQAAAAAAAAAAAAAAAAUBAwQGBwL/xAA0EQEAAgEBAwgKAgMBAQAAAAAAAQIDBBESMQUTFCFBUWGhBhYiMlJxscHR4UKBFVOR8EP/2gAMAwEAAhEDEQA/ALxQEBAQEBAQEBAQEBAQQLKflHiwYwRxgS1T23bGToYPfktptuG22xBn/C2P+FKh5fJXTN06GxvMbRwAZb7oPsxcym4UpHgiqfMy/SjmJeHDaM49JvcUGj8R8boMJU4nh6Lh0ZIielG617HeNx2+IASJAQEBAQEBAQEBAQEBAQEBAQEBAQEBAQEBBzsYcMxUdNLUzGzI2XPE6mtHEkgDtQY9w/heWrqJamY3fK/OPAag0cAAAOAQc9AQTLJXjd/46ua97j6CT1cw2BpOh9t7Tp7M7eg1g1wIuDcHURtQfqAgICAgICAgICAgICAgICAgICAgICAgIM9Zf8cPTTjB8TrxwnOlIPtS2IzexoPiTuQVCgtPItivnvdXStu1l2RAjW63SdxABt2k7lq/pFr9ysaek9c9c/LuZmlxbZ3pRfKRi1yKrcGttDJ04uA6zfpJ8LKT5I13StPEz71eqfz/AGs58e5bwRRSqy0lkIxv5VSckldeanFgTrfET0TxzfZ7M3egtFAQEBAQEBAQEBAQEBAQEBAQEBAQEBAQRbKTjW3B1FJMCPSu6ELTtkOo22houT2W2oMkzzOe5z3kuc5xc5x1kk3JPeg+3AGCJKuojp4vae619jRrLjwAuVj6rU00+K2W/CHqlJtbZDTuCsHx08McEQsyNgaONtp4nWVzPPmtmyWyX4yl61isbIcTKDi2K6kcwD1rOnEf1Aez2OGjw3LN5K106TURafdnqn5fpbzY9+uztZue0gkEWINiNxXRomJjbCKdfE/GCSgq4qqO/Qd0m++w6HNPaPvY7FUbAwZXx1EMc8Ts6ORge07w4XGjYeCD6kBAQEBAQEBAQEBAQEBAQEBAQEBAQfhKDK+V/G//AMhWn0br08F2RW1O1Z7/AKiBbgGoIKgvDI1ix6GA1kjfWTDoX6sd9f1HT2Bq0n0h13O5eYrwrx+f6SGlx7I3p7VkLXGWIKMyx4segqBVRttFOelbqy6SfMNPbnLePR/X89i5m0+1Xh8v1+Edqse7bejtV0thYq8f6e8cPawbM7fJTk+L4/8AsPqQXkgICAgICAgICAgICAgICAgICAgICCtcuOOHI6Pk8TrT1ILdBsWRaQ92jafZHaTsQZmQSXJ/i2a6rbGQfRM6cp/SD7N97jo8TsUbyrrY0mnm0e9PVHz/AEu4ce/bY0kxgAAAAAFgBqAGxc5mZmdspZ+qgIObjJgaOsppKeTU9ug+64aWuHYVk6TU202auWvZ9HjJSL12SzFhGhkglfDK3Nexxa4cR+y6Ziy1y0jJThKItWazskwbXyQSsmhcWyRvDmuGwg37wrijYOJ+MMdfSRVUegPb0m+48aHNPYfEWO1B2UBAQEBAQEBAQEBAQEBAQEBAQEHz4QrI4YnzSuDWRsLnOOwAXKDIOOuMkmEKyWpfoDjaNvuRi+a3ttr4koOG0EmwFzuSZ2DRmTfFnkVI0PHrpOnJwJGhn0j73XO+V9d0vUTMe7Xqj8/39Ergx7lfFK1FLwgICCpsteLFw2vibpFmT22jUx57PZP07ltfo5r9m3TXnxr94+//AFharH/OFQLbmCtHITjhyWq5JK60NSQGk6mTamnsd7PbmoNJICAgICAgICAgICAgICAgICAgIKR/qDxwsG4NhdpNn1Ftg0FjD/yP070FFILAyP4scpqeUyNvFAQQDqfJraO7X5d6gOX9fzGHmq+9fyj98GTpse9bbPYvhaKkhAQEBB6a2lZLG+KRucx7S1w3gixXvHktjvF68YUmImNksyY1YDfRVMlO/qm7He8w+y7w+910vQ6uuqwVy17ePhPaiMlJpbY5THEEEEgg3BGsHeFlvDV+SrG0YQoWPc688Vo5t5cBofb9Q06NF7jYgmSAgICAgICAgICAgICAgICAg42N+MEdBSS1UnUb0W++86GtHaftcoMf4UwhJUTSTyuzpJHlzjxJv4IPHB9G+aRkMbc573BrRxOjwVvLlripN7z1QrWJmdkNOYsYEZR00dOzqjpO95x0ud3n7WXNNZqrarNbLbt+nYl8dIpXZDqLFexAQEBAQQDK9ixymm5RG28sAvo1uj1uHG2sd+9T3IOv5jNzVp9m317PwxtTj3q7Y4woZb2jUyyV43HB1c17z6iT1cw/SdT+1p09mcNqDWDXAgEG4IuCNqD9QEBAQEBAQEBAQEBAQEBAQZty7Y4cqquSROvDTkh1tT5tIcfp9nzIKuQW9kUxYsHV8rdd2Qg7us/9h9S1L0i1+3ZpqT4z9o+7O0uP+craWps0QEBAQEBAIQZyykYs8iq3NYLQydOLgNrfpP2suicka7peniZ96Oqfz/aKz49y3giilVlpLIRjhyqlNJK681OLAk6XxdU/T7Pl3oLRQEBAQEBAQEBAQEBAQEBBC8q+N4wdROcxwE8t2QjaD1n/AEg37S3egyi5xJuTcnWd6DrYqYDfW1UdOy4Djd7vcYNLneGriQsTXauulwWyz2cPGXvHSb22NN0VKyKNkUbQ1jGhrQNgAsFzTJktkvN7TtmUvEREbIe5eFRAQEBAQEBBGcoWLYrqRzAPWs6cR/UB7PY4aPDcpLkrXTpNRFp92eqfl+lnNj367Gb3tIJBFiDYg6wV0aJiY2winYxOxhkoKuKqjv0HdNvvsOhze8fex2Ko2BgyvjnijnidnRyMD2neHC47Cg+lAQEBAQEBAQEBAQEBB4ySBoLnEAAXJOoAaSSgyblQxtOEa58jT6mP1cI/QD7Xa46fAbEEQQX5kjxY5LTenkbaacA2OtkfVbwvrPduWh8va/pGbm6z7NfOe38JLTY92u2eMp4oJkvVLUxtc1jnta55sxpIBeQCSGjboBOhe60taJtEdUcfD5qbYe1eFRAQEBB4TzNY0ve4Na0Euc4gBoGkkk6gvVazaYrWNsyTOzi/Y3hwDmkEEXBBuCOBVJiYnZI8lQUZlixY9BUCqjbaKcnOt1ZdZ82vtut49H9fz2Lmbz7VeHy/SO1WPdtvR2q6WwsVeX9PmOHtYNmfvfT3Pe+Mfdw+pBeKAgICAgICAgICAgICCp8vmN/J6YUMTrS1A9ZvbDpB7M4i3YHIM6IJfkzxY5bVjPHqYrPk3OseizvOvgConljX9FwTu+9bqj8/19V/Bj37eENEgLniUQ/H/HmOgZmMtJUOF2s2MGxz+F9msqX5L5JvrLb09VI4z3+Ef+6ljNnjHGztUZVYw1UlQKp8znStcHNdf2bG4DRqA4BbxTRYaYZw1r7Mo6clptvTPW0birhxlbTR1DOsLPb7jx7TfH7ELnet0ltLmtit2cPGOxK47xeu2HWWI9iAgIKry1Yz5rRQRO6TgHTW2N1tZ36zwA3rafR3Qb1p1N46o6o+8sLVZf4QhWJOPlRQuDCTLTk9KInS3jGeqeGo/dTXKXJGLVxvR1X7/wA9/wBVjFnmnyX7gnCcNTE2aB4exw0HdvBGwjaFoWfBkwZJx5I2TCSraLRth6cZMDR1lNJTyanjQfdcNLXDsK96TU202auWvZ9FMlIvXZLMWEaKSCV8Mrc17HFrhxH7LpmLLXLSL04SiLRNZ2SYMr5IJWTwuLZI3hzXDYQb+CuKNg4oYwx19JFVR6nt6TfceNDmnsPiLHag7KAgICAgICAgICAg+LDWFIqWCSomdmxxsLnH/AG8k2A4kIMfYz4clraqWql9qR17bGtGhrRwAACDmRxlxDWgkk2AGkknQAAqTMRG2RpTETFwUNIyL/2O6cp3vIGjsAsO7iub8p62dXnm/ZHVHy/aWw49yuwx6xnZQUxk0GR3RiYes7eeA1nuG1V5M0FtZm3P4xxnw/ZmyxjrtZwrauSWR0sry973ZznHWSV0XHjrjrFKRsiEVMzM7Zehe1E+yRYz8mqeTyOtDObadTZNTXd+o9o3KB5e0HP4edrHtV847fyydNk3bbJ4SvpaIkhAQc7GHC8dJTyVEmpjbge87U1o4k2WRpdNbU5q4q9rze8UrtlmLCmEJKiV80pu97s5x/YcBqXTMOGmHHGOnCEPa02nbL5VdUSzJ5je+gnGcSYJCBKzdszxxH3GjcorlXk6usxdXvxwn7f2vYcu5bwaKika5oc0gtcAQRqIOkELnlqzWZieMJWJ2qoy14sXDa+JukWZNbdqY8/4P0ravRzX7JnTXnxj7x92Fqsf84VAtuYK0shGOHJarkcrrQ1BAbfU2bU3zez25qDSKAgICAgICAgICAgoP+oLHDPkbg2F3RZZ85G1+trO4aTxI3IKYQWZkYxY9LMayVvQiNo76nSEa/pH3I3LW/SHX83j6PSeu3H5ftl6XHtnensXYtKSDO2VDD5q654BvHCTHGOz2nd7r9wC6HyLo40+mjb71uuft5IvUX3r/JEFLLAg/QUGismmM/LaQZ7rzRWZLvOvNf3geIK55yxoOi6id2PZt1x94/r6JTBk369fFLVEr4go3LHjP6ecUkTrxQnp260ukHyjR2ly3f0f0HNYufvHtW4fL9/hHarLvTux2K5WxMUQEF6ZF8PmaldTPN3wEZvGN2rwNx2WWj+kOjjFnjLXhf6/tI6XJtruz2J9XUjJY3xSNzmPaWuG8EWKgceS2O8XrxhkzETGyWY8asBvo6mSnf1TdjveYfZd4a+N10vRaquqwVy17ePz7URkpNLbHLY8gggkEG4I1gjaCst4awyV42jCNCx7nXmjtHMP1AaH9jhp7b7kExQEBAQEBAQEBBHcfsZ2YOopKhxGfbNiaevIQc0dmgk8AUGRKupfK90kji573FznHW5zjck96D34GwZJUzxwRC7pHBo4byeAFz3KzqM9MGK2S/CHqtZtOyGncB4KjpYI6eIdGNtr7XHWXHiTc965nqdRbUZbZb8ZS9KxWuyHz424S5PR1EwNnNidm/6iLN+5CuaHBz+ppjnhM+Xapktu0mWXiV05DvxAQEE+yOQ1fLfSQMvEBmzk6G5p1afeuLgcFA+kFsHRt3JPtfx79v472TpYtv7Y4L2mnY32ntb2kD/K0atLW4RtSMzEPkw06Y08ppM10xYfR3OjO1Xvw/yrunjHGavPe7t61L7d2d3iy7WwyMkeyVrmyBxDw7WHbb8V0/HalqRak7Y7NiHmJiet6F7UEBBL8lOEjDhKLTZst4ndjhcf7g1RHLmDndHbvr1/+/rav6e27kholc9SiAZXsWeU03KI23lgF7DW6PrDu1+O9T3IOu5jNzVp9m317PwxtTj3q7Y4woZb2jUyyVY3HB1cx7z6iX1cw3NOp/0nT2Z29BrBrgRcG4Oo70H6gICAgICAgIMv5acceXVhiidenpyWMsTZ7+u/xFhwHFBXiC6ci2LHo4zXSt6cgLYgdke13a4jwHFab6Ra/fv0ek9Ucfn3f19fkz9Lj2RvSs9awzEDy1VJZg7NH/snYw9gDpP8sCnfR3Hvazb3RM/SPuxtXOyig1viNEBB+tFzYbUmdgvrClS3AuCWNiaPSmzQSPalcC5zndgBt2ALRMFJ5V18zefZ4/1HCP8A3zSVp5nH1cVG19fLM8yTSOkeTpc4kn/4Fu+LDTFXdxxER4I6bTM7ZSDEfHKehmb03OgJAkjJJAbfS5o2OGvRr1KP5S5Mx6vHPVsv2T+fBdxZppPgmWXDAjLRVrBYuPo5COtoLmOPGwI8Nyh/RvVW2209uzrj7r+rpHVaFSLbGEICD6MH1RiljlGtkjXjtaQf2VvLj5zHak9sTCtZ2TtaxK5Umn4RsKDOOUfFrkVW5rRaGTpxcBtb9J+1l0XkjXdL08TPvR1T+f7RWfHuW8EVUostJ5CccOVUvJJX3mpxYX1vh1NPHN9nszd6C0EBAQEBAQEFfZZ8cOQ0RjidaoqLsZvY3rv8DYcSNyDLqDv4kYuurqtkNjmA50rh1WDXp3nUOJWBylrY0mCcnb2fNcxY9+2xpaGJrGhjQA1oAAGoAaAFze1ptM2njKXiNjzXkc7DuAqasYI6mP0jGuzwM57bOsRfokHUSsnTavNprTfFOyZ6uyfq83pW8bLOHza4J+T/ALs/81m/5zXf7PKv4WujY+76nNrgn5P+7P8AzT/Oa7/Z5V/B0bH3fU5tcE/J/wB2f+af5zXf7PKv4OjY+76vJmTfBQIIpNINx62bZ9apPLeumNk5PKv4V6Pj7nKy14OfLQtkYCfQyhzgPdILSe4kfdZXo7mrj1M1t/KNkfNb1VZmm2OxQ63pHPpwdRPmlZDG3Oe9wa0cT+yt5ctcVJvbhCtYmZ2Q05hLANPUQNp6mP0jG5ptnObpaLA3aQd65nh1eXBlnLinZM7fP5pe2Oto2S4vNrgn5P8Auz/zWb/nNd/s8q/hb6Nj7vqc2uCfk/7s/wDNP85rv9nlX8HRsfd9Tm1wT8n/AHZ/5p/nNd/s8q/g6Nj7vqc2uCfk/wC7P/NP85rv9nlX8HRsfd9UtAUSviCM5QsWxXUjmAetZ04j+oD2exw0eG5SfJWtnSaiLT7s9U/L9LOfHv12drN72kEgggg2IOsHcV0WJiY2winYxOxhkoKuKqj05jum332HQ9vePvZVGwMG10c8TJonZ0cjA9rt4IuEH0oCAgICD1VdSyNj5JHBrGNLnOOprWi5J4AAoMi5QMaH4RrZKgk5l82Jvuxj2e86zxJQRtBobJdixyOkDnttNNZ797R1WdwNzxJXPuWtf0rPsr7teqPvKU0+Lcr18ZTJQ6+ICAgICAg9FdPGyN75i1sYac8utm5u2/BXMVL3vFacezZxUtMRHWgFXkswdUn01NM+NrtNo3NezTp0X0jXv7lPY+X9Xgjcy1iZjv2xLFnTY7dcS62LeLWDMHStYyQGok6LTI9pkO0hrRbN0bhpWJrNdrNdSbWj2I7o6v771zHjx458UwUQviAgICAgICCi8sWLHoKgVUbbRTk51tTZdZ82vtzlvHo/r+exczefar9P0jtVj3bb0dqu1sLFXl/T3jh7WDZn7309+8vjH/IfUgvFAQEBAQU1/UDjh6ONuDoXdOQB85GyPqs7XEX7AN6CgUE5yT4scrqvSyNvDAQ47nPvdreO88BxUJy5r+j4Nys+1bq+Uds/hkafHvW2zwhf60FJiAgICAgICCocteM9y2gidqs+a2/QWM/c/Stu9HNBsidTePCPvP2/6wdVk/hCpmuI1Gy2qYieLCedPM5jmvYc1zXBzSNhBuD4qlqxes1twlWJ2TthpjEzGBtbSxzi2dbNkaOrIAM4dh1jgQubcoaOdJnnHPDs+SWxZN+u13FgrggICAgICDmYy4FjrKaSnk1PGg+64aWu7jb7rJ0eqtps1ctez6drxkpF67JZiwhRSQyvhlbmvY4tcOI/ZdMxZa5aRek7YlEWiYnZLywZXyU8sc8Ls2SN4c07iDfwVxRsDFDGCOvpIqqLU9vSbtY8aHNPYftY7UHZQEBBzMZcNxUVNLVTHoxtvba46mtHEkgd6DHuG8Ky1U8lRM68kjs5x2cAOAFgOAQfNS0z5HtjjaXPc4Na0bSdAC83vWlZtadkQrETM7IaaxQwAyipY4G2LgLyOHXefaP7DgAuaa/WW1Weck8OzwhLYqRSux2VhrggICAgICDk41YdZRU0lQ/qizG++8+y3x+wKy9DpLarPXFXt4+EdrxkvFK7WZK2qfLI+WRxc97i5xO0nSul48dcdIpWNkQiJmZnbL0L2oIJvkpxn5JVCOR1oZ7Nde9mu6rvHQeB4KF5c0HScG/WPar1/wBdsMjT5Ny2yeEtArQEmICAgICAgIKly14sXDa+JukWZMBu1Nef8H6Vtfo5r9kzprz4x94+/wD1harH/OFQrbmCtLIPjfyaq5HK60NQQG36s2gN8w6PbmoNIoCAgztl8xx5RUChhfeKA+tsdDptRB/0C47S7cgqVBa2RXFjOca+Vuht2Qg7XanP7tQ4k7lqvpFr9kRpqTx65+0M3S49vtyuJagzhAQEBAQEBBQuV3GflNT6CN14YCRo1Ok1Od2DUOw71vfIOg5jDzlo9q307PyjdTk3rbI4QgKnmMICAg0Lksxm5ZSBkjrzQ2Y/9Teo7wFjxBXP+W9D0bPvVj2bdcfeEnp8m/XZPGEzUMyBAQEBAQEHprqRksb4pG5zHtLXDeCLFe8eS2O8XrxjrUmImNksx404DfR1MlO/qm7Xe8w+y7w+910zRaquqw1y17ePhPaiMlJpbY5bHEEEEgg3BGsFZTw1hksxuGEaJr3OHp47RzDbnAaH23OGntuNiCYoIllOxsbg6hfKD65/q4R+sg9LsaLnuA2oMmSyOc4ucSXOJJJ1knSSUHQxcwPJV1MdPGNL3aT7res49gusbV6mumw2y27Pr2Q90pN7RENOYMoI4ImQxCzI2hrRwG08SuaZs1s2Scl+MpetYrGyH0q0qICAgICAg5mMrKk0sraTN9OWWZnG1idBIOq9r2vovZZOjnDGes5vd7f/AH1eMm9uzu8WaML4JqKd+ZUQvjd+oa+IOo9y6Tg1GLPXexWiY8ETatqz1w+FX3kQEBBYGSjBeEG1UdRDC4QnoyOf0WOjOu19LjqIsDpHaoDlzUaS2C2LJb2uzZ1zt+3jtZOnrfe2xHUvhaKkhAQEBAQEBBAMr+LPKablEbbywC9hrdH1hxtr8d6n+QNdzGbmrT7NvKez/vBjanHvV2xxhQy3pGpnkpxuODq5rnutBL6uYbmn2X/STfszhtQava4EXBuDqO9BljLHjQ6twhI0H1NOTFGOINnu4kuB7gEEEQXpkdxY9BTmqlbaWYdG+tsWzzHT2Zq0f0g1/PZeZpPs1+v6SOlxbsb09qxFrzKEBAQEBAQEBB6qmmZI0skY17Tra4AjwK90vak71Z2T4KTETxRTCWTPBkpJ9AYidsTi3/abt+ylMPLutx9W9t+cbfPj5rNtNjnscSTI1SX6NTOBuPoz97BZsek2ftpXzW+h173spsjlEDd887+ALG/9SqX9JdTMezWsf9/JGkr3pNgjEjB1PpipWF3vPu8+Lr27lGZ+VdXn6r3nZ4dX0Xq4aV4QkKj10QEBAQEBAQEAjegzjlHxZ5DVua0epku+LgCdLPpP2sui8ka7peniZ96Oqfz/AGis+Pct4IqpRZaTyH44cooTBO/1lMQwOJ0ujIOZfiLOHYAgzpXxPZLIyT22vcHX94Eg/e6Dxo5GNe1z2Z7Q4FzL5ueAdLc7ZdeMkWtWYrOye/uVjj1rjbllpQLCklAGoBzNC1CfRnNP/wBI82d0uvcc89N8pN5mK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yOY94/wBJX03ouSyNka4OjeXN6J1HVrBF9HYpHkzkfPo82/vxMTxjrWs2euSuzYrlbExXbxbhq3ek5LfRm59r/qzdXegn2XHESSCofXwMLoJjeQNF/RSbSbamu133kjcgqZAQEBAQEBAQEBAQEBAQEBAQEBAQEBAQEBAQEHlGwuIa0EkmwAFySdQA2lBp7I7iQaGjLqhg9POQ97fcaB0GHiLuJ4m2xBYMjA4FrgCCLEEXBB1ghBWuM+SHBUhMjI5ICTpELwG9zXBwb3ABBH+ZnB/xqrzxfjQOZnB/xqrzxfjQOZnB/wAaq88X40DmZwf8aq88X40DmZwf8aq88X40DmZwf8aq88X40DmZwf8AGqvPF+NA5mcH/GqvPF+NA5mcH/GqvPF+NA5mcH/GqvPF+NA5mcH/ABqrzxfjQOZnB/xqrzxfjQOZnB/xqrzxfjQOZnB/xqrzxfjQOZnB/wAaq88X40DmZwf8aq88X40DmZwf8aq88X40DmZwf8aq88X40DmZwf8AGqvPF+NA5mcH/GqvPF+NA5mcH/GqvPF+NA5mcH/GqvPF+NA5mcH/ABqrzxfjQOZnB/xqrzxfjQOZnB/xqrzxfjQBkZwf8aq88X40E9xQyd4OoSJYIM6W3/6yHPcNHV2N7gEEv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38916" name="AutoShape 4" descr="data:image/jpeg;base64,/9j/4AAQSkZJRgABAQAAAQABAAD/2wCEAAkGBxETEhUSERAVFBUXEx8YFxQYFxUbGhUZGhoYGBsaGhgdICggGx0oHhoXKTEtJSkrLi8uHR8zODMsNyotLisBCgoKDg0OGxAQGy0kICM3NDc1NCw1Ly8sNDQ3LSw0NDgsLCw3LCwsLzIsLC80LDQsLCwsLDAsNCwsLCwsLywsLP/AABEIANQA7QMBEQACEQEDEQH/xAAcAAEAAwEAAwEAAAAAAAAAAAAABgcIBQIDBAH/xABBEAABAwIACQgJAwMEAwEAAAABAAIDBBEFBgcSITFBUWEUFyJCcYGRkhMjMlJTVIKh02LB0gijsXKissIVQ+Ez/8QAGwEBAAEFAQAAAAAAAAAAAAAAAAUBAwQGBwL/xAA0EQEAAgEBAwgKAgMBAQAAAAAAAQIDBBESMQUTFCFBUWGhBhYiMlJxscHR4UKBFVOR8EP/2gAMAwEAAhEDEQA/ALxQEBAQEBAQEBAQEBAQQLKflHiwYwRxgS1T23bGToYPfktptuG22xBn/C2P+FKh5fJXTN06GxvMbRwAZb7oPsxcym4UpHgiqfMy/SjmJeHDaM49JvcUGj8R8boMJU4nh6Lh0ZIielG617HeNx2+IASJAQEBAQEBAQEBAQEBAQEBAQEBAQEBAQEBBzsYcMxUdNLUzGzI2XPE6mtHEkgDtQY9w/heWrqJamY3fK/OPAag0cAAAOAQc9AQTLJXjd/46ua97j6CT1cw2BpOh9t7Tp7M7eg1g1wIuDcHURtQfqAgICAgICAgICAgICAgICAgICAgICAgIM9Zf8cPTTjB8TrxwnOlIPtS2IzexoPiTuQVCgtPItivnvdXStu1l2RAjW63SdxABt2k7lq/pFr9ysaek9c9c/LuZmlxbZ3pRfKRi1yKrcGttDJ04uA6zfpJ8LKT5I13StPEz71eqfz/AGs58e5bwRRSqy0lkIxv5VSckldeanFgTrfET0TxzfZ7M3egtFAQEBAQEBAQEBAQEBAQEBAQEBAQEBAQRbKTjW3B1FJMCPSu6ELTtkOo22houT2W2oMkzzOe5z3kuc5xc5x1kk3JPeg+3AGCJKuojp4vae619jRrLjwAuVj6rU00+K2W/CHqlJtbZDTuCsHx08McEQsyNgaONtp4nWVzPPmtmyWyX4yl61isbIcTKDi2K6kcwD1rOnEf1Aez2OGjw3LN5K106TURafdnqn5fpbzY9+uztZue0gkEWINiNxXRomJjbCKdfE/GCSgq4qqO/Qd0m++w6HNPaPvY7FUbAwZXx1EMc8Ts6ORge07w4XGjYeCD6kBAQEBAQEBAQEBAQEBAQEBAQEBAQfhKDK+V/G//AMhWn0br08F2RW1O1Z7/AKiBbgGoIKgvDI1ix6GA1kjfWTDoX6sd9f1HT2Bq0n0h13O5eYrwrx+f6SGlx7I3p7VkLXGWIKMyx4segqBVRttFOelbqy6SfMNPbnLePR/X89i5m0+1Xh8v1+Edqse7bejtV0thYq8f6e8cPawbM7fJTk+L4/8AsPqQXkgICAgICAgICAgICAgICAgICAgICCtcuOOHI6Pk8TrT1ILdBsWRaQ92jafZHaTsQZmQSXJ/i2a6rbGQfRM6cp/SD7N97jo8TsUbyrrY0mnm0e9PVHz/AEu4ce/bY0kxgAAAAAFgBqAGxc5mZmdspZ+qgIObjJgaOsppKeTU9ug+64aWuHYVk6TU202auWvZ9HjJSL12SzFhGhkglfDK3Nexxa4cR+y6Ziy1y0jJThKItWazskwbXyQSsmhcWyRvDmuGwg37wrijYOJ+MMdfSRVUegPb0m+48aHNPYfEWO1B2UBAQEBAQEBAQEBAQEBAQEBAQEHz4QrI4YnzSuDWRsLnOOwAXKDIOOuMkmEKyWpfoDjaNvuRi+a3ttr4koOG0EmwFzuSZ2DRmTfFnkVI0PHrpOnJwJGhn0j73XO+V9d0vUTMe7Xqj8/39Ergx7lfFK1FLwgICCpsteLFw2vibpFmT22jUx57PZP07ltfo5r9m3TXnxr94+//AFharH/OFQLbmCtHITjhyWq5JK60NSQGk6mTamnsd7PbmoNJICAgICAgICAgICAgICAgICAgIKR/qDxwsG4NhdpNn1Ftg0FjD/yP070FFILAyP4scpqeUyNvFAQQDqfJraO7X5d6gOX9fzGHmq+9fyj98GTpse9bbPYvhaKkhAQEBB6a2lZLG+KRucx7S1w3gixXvHktjvF68YUmImNksyY1YDfRVMlO/qm7He8w+y7w+910vQ6uuqwVy17ePhPaiMlJpbY5THEEEEgg3BGsHeFlvDV+SrG0YQoWPc688Vo5t5cBofb9Q06NF7jYgmSAgICAgICAgICAgICAgICAg42N+MEdBSS1UnUb0W++86GtHaftcoMf4UwhJUTSTyuzpJHlzjxJv4IPHB9G+aRkMbc573BrRxOjwVvLlripN7z1QrWJmdkNOYsYEZR00dOzqjpO95x0ud3n7WXNNZqrarNbLbt+nYl8dIpXZDqLFexAQEBAQQDK9ixymm5RG28sAvo1uj1uHG2sd+9T3IOv5jNzVp9m317PwxtTj3q7Y4woZb2jUyyV43HB1c17z6iT1cw/SdT+1p09mcNqDWDXAgEG4IuCNqD9QEBAQEBAQEBAQEBAQEBAQZty7Y4cqquSROvDTkh1tT5tIcfp9nzIKuQW9kUxYsHV8rdd2Qg7us/9h9S1L0i1+3ZpqT4z9o+7O0uP+craWps0QEBAQEBAIQZyykYs8iq3NYLQydOLgNrfpP2suicka7peniZ96Oqfz/aKz49y3giilVlpLIRjhyqlNJK681OLAk6XxdU/T7Pl3oLRQEBAQEBAQEBAQEBAQEBBC8q+N4wdROcxwE8t2QjaD1n/AEg37S3egyi5xJuTcnWd6DrYqYDfW1UdOy4Djd7vcYNLneGriQsTXauulwWyz2cPGXvHSb22NN0VKyKNkUbQ1jGhrQNgAsFzTJktkvN7TtmUvEREbIe5eFRAQEBAQEBBGcoWLYrqRzAPWs6cR/UB7PY4aPDcpLkrXTpNRFp92eqfl+lnNj367Gb3tIJBFiDYg6wV0aJiY2winYxOxhkoKuKqjv0HdNvvsOhze8fex2Ko2BgyvjnijnidnRyMD2neHC47Cg+lAQEBAQEBAQEBAQEBB4ySBoLnEAAXJOoAaSSgyblQxtOEa58jT6mP1cI/QD7Xa46fAbEEQQX5kjxY5LTenkbaacA2OtkfVbwvrPduWh8va/pGbm6z7NfOe38JLTY92u2eMp4oJkvVLUxtc1jnta55sxpIBeQCSGjboBOhe60taJtEdUcfD5qbYe1eFRAQEBB4TzNY0ve4Na0Euc4gBoGkkk6gvVazaYrWNsyTOzi/Y3hwDmkEEXBBuCOBVJiYnZI8lQUZlixY9BUCqjbaKcnOt1ZdZ82vtut49H9fz2Lmbz7VeHy/SO1WPdtvR2q6WwsVeX9PmOHtYNmfvfT3Pe+Mfdw+pBeKAgICAgICAgICAgICCp8vmN/J6YUMTrS1A9ZvbDpB7M4i3YHIM6IJfkzxY5bVjPHqYrPk3OseizvOvgConljX9FwTu+9bqj8/19V/Bj37eENEgLniUQ/H/HmOgZmMtJUOF2s2MGxz+F9msqX5L5JvrLb09VI4z3+Ef+6ljNnjHGztUZVYw1UlQKp8znStcHNdf2bG4DRqA4BbxTRYaYZw1r7Mo6clptvTPW0birhxlbTR1DOsLPb7jx7TfH7ELnet0ltLmtit2cPGOxK47xeu2HWWI9iAgIKry1Yz5rRQRO6TgHTW2N1tZ36zwA3rafR3Qb1p1N46o6o+8sLVZf4QhWJOPlRQuDCTLTk9KInS3jGeqeGo/dTXKXJGLVxvR1X7/wA9/wBVjFnmnyX7gnCcNTE2aB4exw0HdvBGwjaFoWfBkwZJx5I2TCSraLRth6cZMDR1lNJTyanjQfdcNLXDsK96TU202auWvZ9FMlIvXZLMWEaKSCV8Mrc17HFrhxH7LpmLLXLSL04SiLRNZ2SYMr5IJWTwuLZI3hzXDYQb+CuKNg4oYwx19JFVR6nt6TfceNDmnsPiLHag7KAgICAgICAgICAg+LDWFIqWCSomdmxxsLnH/AG8k2A4kIMfYz4clraqWql9qR17bGtGhrRwAACDmRxlxDWgkk2AGkknQAAqTMRG2RpTETFwUNIyL/2O6cp3vIGjsAsO7iub8p62dXnm/ZHVHy/aWw49yuwx6xnZQUxk0GR3RiYes7eeA1nuG1V5M0FtZm3P4xxnw/ZmyxjrtZwrauSWR0sry973ZznHWSV0XHjrjrFKRsiEVMzM7Zehe1E+yRYz8mqeTyOtDObadTZNTXd+o9o3KB5e0HP4edrHtV847fyydNk3bbJ4SvpaIkhAQc7GHC8dJTyVEmpjbge87U1o4k2WRpdNbU5q4q9rze8UrtlmLCmEJKiV80pu97s5x/YcBqXTMOGmHHGOnCEPa02nbL5VdUSzJ5je+gnGcSYJCBKzdszxxH3GjcorlXk6usxdXvxwn7f2vYcu5bwaKika5oc0gtcAQRqIOkELnlqzWZieMJWJ2qoy14sXDa+JukWZNbdqY8/4P0ravRzX7JnTXnxj7x92Fqsf84VAtuYK0shGOHJarkcrrQ1BAbfU2bU3zez25qDSKAgICAgICAgICAgoP+oLHDPkbg2F3RZZ85G1+trO4aTxI3IKYQWZkYxY9LMayVvQiNo76nSEa/pH3I3LW/SHX83j6PSeu3H5ftl6XHtnensXYtKSDO2VDD5q654BvHCTHGOz2nd7r9wC6HyLo40+mjb71uuft5IvUX3r/JEFLLAg/QUGismmM/LaQZ7rzRWZLvOvNf3geIK55yxoOi6id2PZt1x94/r6JTBk369fFLVEr4go3LHjP6ecUkTrxQnp260ukHyjR2ly3f0f0HNYufvHtW4fL9/hHarLvTux2K5WxMUQEF6ZF8PmaldTPN3wEZvGN2rwNx2WWj+kOjjFnjLXhf6/tI6XJtruz2J9XUjJY3xSNzmPaWuG8EWKgceS2O8XrxhkzETGyWY8asBvo6mSnf1TdjveYfZd4a+N10vRaquqwVy17ePz7URkpNLbHLY8gggkEG4I1gjaCst4awyV42jCNCx7nXmjtHMP1AaH9jhp7b7kExQEBAQEBAQEBBHcfsZ2YOopKhxGfbNiaevIQc0dmgk8AUGRKupfK90kji573FznHW5zjck96D34GwZJUzxwRC7pHBo4byeAFz3KzqM9MGK2S/CHqtZtOyGncB4KjpYI6eIdGNtr7XHWXHiTc965nqdRbUZbZb8ZS9KxWuyHz424S5PR1EwNnNidm/6iLN+5CuaHBz+ppjnhM+Xapktu0mWXiV05DvxAQEE+yOQ1fLfSQMvEBmzk6G5p1afeuLgcFA+kFsHRt3JPtfx79v472TpYtv7Y4L2mnY32ntb2kD/K0atLW4RtSMzEPkw06Y08ppM10xYfR3OjO1Xvw/yrunjHGavPe7t61L7d2d3iy7WwyMkeyVrmyBxDw7WHbb8V0/HalqRak7Y7NiHmJiet6F7UEBBL8lOEjDhKLTZst4ndjhcf7g1RHLmDndHbvr1/+/rav6e27kholc9SiAZXsWeU03KI23lgF7DW6PrDu1+O9T3IOu5jNzVp9m317PwxtTj3q7Y4woZb2jUyyVY3HB1cx7z6iX1cw3NOp/0nT2Z29BrBrgRcG4Oo70H6gICAgICAgIMv5acceXVhiidenpyWMsTZ7+u/xFhwHFBXiC6ci2LHo4zXSt6cgLYgdke13a4jwHFab6Ra/fv0ek9Ucfn3f19fkz9Lj2RvSs9awzEDy1VJZg7NH/snYw9gDpP8sCnfR3Hvazb3RM/SPuxtXOyig1viNEBB+tFzYbUmdgvrClS3AuCWNiaPSmzQSPalcC5zndgBt2ALRMFJ5V18zefZ4/1HCP8A3zSVp5nH1cVG19fLM8yTSOkeTpc4kn/4Fu+LDTFXdxxER4I6bTM7ZSDEfHKehmb03OgJAkjJJAbfS5o2OGvRr1KP5S5Mx6vHPVsv2T+fBdxZppPgmWXDAjLRVrBYuPo5COtoLmOPGwI8Nyh/RvVW2209uzrj7r+rpHVaFSLbGEICD6MH1RiljlGtkjXjtaQf2VvLj5zHak9sTCtZ2TtaxK5Umn4RsKDOOUfFrkVW5rRaGTpxcBtb9J+1l0XkjXdL08TPvR1T+f7RWfHuW8EVUostJ5CccOVUvJJX3mpxYX1vh1NPHN9nszd6C0EBAQEBAQEFfZZ8cOQ0RjidaoqLsZvY3rv8DYcSNyDLqDv4kYuurqtkNjmA50rh1WDXp3nUOJWBylrY0mCcnb2fNcxY9+2xpaGJrGhjQA1oAAGoAaAFze1ptM2njKXiNjzXkc7DuAqasYI6mP0jGuzwM57bOsRfokHUSsnTavNprTfFOyZ6uyfq83pW8bLOHza4J+T/ALs/81m/5zXf7PKv4WujY+76nNrgn5P+7P8AzT/Oa7/Z5V/B0bH3fU5tcE/J/wB2f+af5zXf7PKv4OjY+76vJmTfBQIIpNINx62bZ9apPLeumNk5PKv4V6Pj7nKy14OfLQtkYCfQyhzgPdILSe4kfdZXo7mrj1M1t/KNkfNb1VZmm2OxQ63pHPpwdRPmlZDG3Oe9wa0cT+yt5ctcVJvbhCtYmZ2Q05hLANPUQNp6mP0jG5ptnObpaLA3aQd65nh1eXBlnLinZM7fP5pe2Oto2S4vNrgn5P8Auz/zWb/nNd/s8q/hb6Nj7vqc2uCfk/7s/wDNP85rv9nlX8HRsfd9Tm1wT8n/AHZ/5p/nNd/s8q/g6Nj7vqc2uCfk/wC7P/NP85rv9nlX8HRsfd9UtAUSviCM5QsWxXUjmAetZ04j+oD2exw0eG5SfJWtnSaiLT7s9U/L9LOfHv12drN72kEgggg2IOsHcV0WJiY2winYxOxhkoKuKqj05jum332HQ9vePvZVGwMG10c8TJonZ0cjA9rt4IuEH0oCAgICD1VdSyNj5JHBrGNLnOOprWi5J4AAoMi5QMaH4RrZKgk5l82Jvuxj2e86zxJQRtBobJdixyOkDnttNNZ797R1WdwNzxJXPuWtf0rPsr7teqPvKU0+Lcr18ZTJQ6+ICAgICAg9FdPGyN75i1sYac8utm5u2/BXMVL3vFacezZxUtMRHWgFXkswdUn01NM+NrtNo3NezTp0X0jXv7lPY+X9Xgjcy1iZjv2xLFnTY7dcS62LeLWDMHStYyQGok6LTI9pkO0hrRbN0bhpWJrNdrNdSbWj2I7o6v771zHjx458UwUQviAgICAgICCi8sWLHoKgVUbbRTk51tTZdZ82vtzlvHo/r+exczefar9P0jtVj3bb0dqu1sLFXl/T3jh7WDZn7309+8vjH/IfUgvFAQEBAQU1/UDjh6ONuDoXdOQB85GyPqs7XEX7AN6CgUE5yT4scrqvSyNvDAQ47nPvdreO88BxUJy5r+j4Nys+1bq+Uds/hkafHvW2zwhf60FJiAgICAgICCocteM9y2gidqs+a2/QWM/c/Stu9HNBsidTePCPvP2/6wdVk/hCpmuI1Gy2qYieLCedPM5jmvYc1zXBzSNhBuD4qlqxes1twlWJ2TthpjEzGBtbSxzi2dbNkaOrIAM4dh1jgQubcoaOdJnnHPDs+SWxZN+u13FgrggICAgICDmYy4FjrKaSnk1PGg+64aWu7jb7rJ0eqtps1ctez6drxkpF67JZiwhRSQyvhlbmvY4tcOI/ZdMxZa5aRek7YlEWiYnZLywZXyU8sc8Ls2SN4c07iDfwVxRsDFDGCOvpIqqLU9vSbtY8aHNPYftY7UHZQEBBzMZcNxUVNLVTHoxtvba46mtHEkgd6DHuG8Ky1U8lRM68kjs5x2cAOAFgOAQfNS0z5HtjjaXPc4Na0bSdAC83vWlZtadkQrETM7IaaxQwAyipY4G2LgLyOHXefaP7DgAuaa/WW1Weck8OzwhLYqRSux2VhrggICAgICDk41YdZRU0lQ/qizG++8+y3x+wKy9DpLarPXFXt4+EdrxkvFK7WZK2qfLI+WRxc97i5xO0nSul48dcdIpWNkQiJmZnbL0L2oIJvkpxn5JVCOR1oZ7Nde9mu6rvHQeB4KF5c0HScG/WPar1/wBdsMjT5Ny2yeEtArQEmICAgICAgIKly14sXDa+JukWZMBu1Nef8H6Vtfo5r9kzprz4x94+/wD1harH/OFQrbmCtLIPjfyaq5HK60NQQG36s2gN8w6PbmoNIoCAgztl8xx5RUChhfeKA+tsdDptRB/0C47S7cgqVBa2RXFjOca+Vuht2Qg7XanP7tQ4k7lqvpFr9kRpqTx65+0M3S49vtyuJagzhAQEBAQEBBQuV3GflNT6CN14YCRo1Ok1Od2DUOw71vfIOg5jDzlo9q307PyjdTk3rbI4QgKnmMICAg0Lksxm5ZSBkjrzQ2Y/9Teo7wFjxBXP+W9D0bPvVj2bdcfeEnp8m/XZPGEzUMyBAQEBAQEHprqRksb4pG5zHtLXDeCLFe8eS2O8XrxjrUmImNksx404DfR1MlO/qm7Xe8w+y7w+910zRaquqw1y17ePhPaiMlJpbY5bHEEEEgg3BGsFZTw1hksxuGEaJr3OHp47RzDbnAaH23OGntuNiCYoIllOxsbg6hfKD65/q4R+sg9LsaLnuA2oMmSyOc4ucSXOJJJ1knSSUHQxcwPJV1MdPGNL3aT7res49gusbV6mumw2y27Pr2Q90pN7RENOYMoI4ImQxCzI2hrRwG08SuaZs1s2Scl+MpetYrGyH0q0qICAgICAg5mMrKk0sraTN9OWWZnG1idBIOq9r2vovZZOjnDGes5vd7f/AH1eMm9uzu8WaML4JqKd+ZUQvjd+oa+IOo9y6Tg1GLPXexWiY8ETatqz1w+FX3kQEBBYGSjBeEG1UdRDC4QnoyOf0WOjOu19LjqIsDpHaoDlzUaS2C2LJb2uzZ1zt+3jtZOnrfe2xHUvhaKkhAQEBAQEBBAMr+LPKablEbbywC9hrdH1hxtr8d6n+QNdzGbmrT7NvKez/vBjanHvV2xxhQy3pGpnkpxuODq5rnutBL6uYbmn2X/STfszhtQava4EXBuDqO9BljLHjQ6twhI0H1NOTFGOINnu4kuB7gEEEQXpkdxY9BTmqlbaWYdG+tsWzzHT2Zq0f0g1/PZeZpPs1+v6SOlxbsb09qxFrzKEBAQEBAQEBB6qmmZI0skY17Tra4AjwK90vak71Z2T4KTETxRTCWTPBkpJ9AYidsTi3/abt+ylMPLutx9W9t+cbfPj5rNtNjnscSTI1SX6NTOBuPoz97BZsek2ftpXzW+h173spsjlEDd887+ALG/9SqX9JdTMezWsf9/JGkr3pNgjEjB1PpipWF3vPu8+Lr27lGZ+VdXn6r3nZ4dX0Xq4aV4QkKj10QEBAQEBAQEAjegzjlHxZ5DVua0epku+LgCdLPpP2sui8ka7peniZ96Oqfz/AGis+Pct4IqpRZaTyH44cooTBO/1lMQwOJ0ujIOZfiLOHYAgzpXxPZLIyT22vcHX94Eg/e6Dxo5GNe1z2Z7Q4FzL5ueAdLc7ZdeMkWtWYrOye/uVjj1rjbllpQLCklAGoBzNC1CfRnNP/wBI82d0uvcc89N8pN5mK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xzz03yk3mYnqxm+OPM6ZXuOeem+Um8zE9WM3xx5nTK9yOY94/wBJX03ouSyNka4OjeXN6J1HVrBF9HYpHkzkfPo82/vxMTxjrWs2euSuzYrlbExXbxbhq3ek5LfRm59r/qzdXegn2XHESSCofXwMLoJjeQNF/RSbSbamu133kjcgqZAQEBAQEBAQEBAQEBAQEBAQEBAQEBAQEBAQEHlGwuIa0EkmwAFySdQA2lBp7I7iQaGjLqhg9POQ97fcaB0GHiLuJ4m2xBYMjA4FrgCCLEEXBB1ghBWuM+SHBUhMjI5ICTpELwG9zXBwb3ABBH+ZnB/xqrzxfjQOZnB/xqrzxfjQOZnB/wAaq88X40DmZwf8aq88X40DmZwf8aq88X40DmZwf8aq88X40DmZwf8AGqvPF+NA5mcH/GqvPF+NA5mcH/GqvPF+NA5mcH/GqvPF+NA5mcH/ABqrzxfjQOZnB/xqrzxfjQOZnB/xqrzxfjQOZnB/xqrzxfjQOZnB/wAaq88X40DmZwf8aq88X40DmZwf8aq88X40DmZwf8aq88X40DmZwf8AGqvPF+NA5mcH/GqvPF+NA5mcH/GqvPF+NA5mcH/GqvPF+NA5mcH/ABqrzxfjQOZnB/xqrzxfjQOZnB/xqrzxfjQBkZwf8aq88X40E9xQyd4OoSJYIM6W3/6yHPcNHV2N7gEEv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8918" name="Picture 6" descr="http://www.tridentsupplyllc.com/images/NMCSISO261AP.jpg"/>
          <p:cNvPicPr>
            <a:picLocks noChangeAspect="1" noChangeArrowheads="1"/>
          </p:cNvPicPr>
          <p:nvPr/>
        </p:nvPicPr>
        <p:blipFill>
          <a:blip r:embed="rId3" cstate="print"/>
          <a:srcRect/>
          <a:stretch>
            <a:fillRect/>
          </a:stretch>
        </p:blipFill>
        <p:spPr bwMode="auto">
          <a:xfrm>
            <a:off x="6934200" y="152400"/>
            <a:ext cx="2045368" cy="1828800"/>
          </a:xfrm>
          <a:prstGeom prst="rect">
            <a:avLst/>
          </a:prstGeom>
          <a:noFill/>
        </p:spPr>
      </p:pic>
      <p:pic>
        <p:nvPicPr>
          <p:cNvPr id="38920" name="Picture 8" descr="http://www.labelmaster.com/images/products/400x400/H-74850.jpg"/>
          <p:cNvPicPr>
            <a:picLocks noChangeAspect="1" noChangeArrowheads="1"/>
          </p:cNvPicPr>
          <p:nvPr/>
        </p:nvPicPr>
        <p:blipFill>
          <a:blip r:embed="rId4" cstate="print"/>
          <a:srcRect/>
          <a:stretch>
            <a:fillRect/>
          </a:stretch>
        </p:blipFill>
        <p:spPr bwMode="auto">
          <a:xfrm>
            <a:off x="7162800" y="5029200"/>
            <a:ext cx="1828800" cy="1828800"/>
          </a:xfrm>
          <a:prstGeom prst="rect">
            <a:avLst/>
          </a:prstGeom>
          <a:noFill/>
        </p:spPr>
      </p:pic>
      <p:pic>
        <p:nvPicPr>
          <p:cNvPr id="38922" name="Picture 10" descr="https://www.case.edu/ehs/images/labels.png"/>
          <p:cNvPicPr>
            <a:picLocks noChangeAspect="1" noChangeArrowheads="1"/>
          </p:cNvPicPr>
          <p:nvPr/>
        </p:nvPicPr>
        <p:blipFill>
          <a:blip r:embed="rId5" cstate="print"/>
          <a:srcRect/>
          <a:stretch>
            <a:fillRect/>
          </a:stretch>
        </p:blipFill>
        <p:spPr bwMode="auto">
          <a:xfrm>
            <a:off x="381000" y="2133600"/>
            <a:ext cx="6887544" cy="3276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lv-LV" dirty="0" smtClean="0"/>
              <a:t>Paraugs tiek ievietots tumšajā kamerā ar </a:t>
            </a:r>
            <a:r>
              <a:rPr lang="lv-LV" dirty="0" err="1" smtClean="0"/>
              <a:t>fotoelektriskiem</a:t>
            </a:r>
            <a:r>
              <a:rPr lang="lv-LV" dirty="0" smtClean="0"/>
              <a:t> detektoriem katrā pusē. </a:t>
            </a:r>
          </a:p>
          <a:p>
            <a:r>
              <a:rPr lang="lv-LV" dirty="0" smtClean="0"/>
              <a:t>Katrs «uzliesmojums», ko uztver detektori atbilst vienai atoma </a:t>
            </a:r>
            <a:r>
              <a:rPr lang="lv-LV" dirty="0" err="1" smtClean="0"/>
              <a:t>dezintegrācijai</a:t>
            </a:r>
            <a:r>
              <a:rPr lang="lv-LV" dirty="0" smtClean="0"/>
              <a:t>.</a:t>
            </a:r>
          </a:p>
          <a:p>
            <a:r>
              <a:rPr lang="lv-LV" dirty="0" smtClean="0"/>
              <a:t>Caur fotonu pavairošanas kamerām, detektori ir savienoti ar mikroprocesoru, kas reģistrē ne tikai katru notikumu, bet arī katrā notikumā detektēto fotonu skaitu (spilgtumu). </a:t>
            </a:r>
          </a:p>
          <a:p>
            <a:r>
              <a:rPr lang="lv-LV" dirty="0" smtClean="0"/>
              <a:t>Īsos intervālos 1/100 sekundes, instruments </a:t>
            </a:r>
            <a:r>
              <a:rPr lang="lv-LV" b="1" dirty="0" smtClean="0"/>
              <a:t>aprēķina uzliesmojumu skaitu  noteiktā laika vienībā</a:t>
            </a:r>
            <a:r>
              <a:rPr lang="lv-LV" dirty="0" smtClean="0"/>
              <a:t>, norādot tos kā </a:t>
            </a:r>
            <a:r>
              <a:rPr lang="lv-LV" b="1" dirty="0" err="1" smtClean="0"/>
              <a:t>counts</a:t>
            </a:r>
            <a:r>
              <a:rPr lang="lv-LV" b="1" dirty="0" smtClean="0"/>
              <a:t> per </a:t>
            </a:r>
            <a:r>
              <a:rPr lang="lv-LV" b="1" dirty="0" err="1" smtClean="0"/>
              <a:t>minute</a:t>
            </a:r>
            <a:r>
              <a:rPr lang="lv-LV" b="1" dirty="0" smtClean="0"/>
              <a:t> </a:t>
            </a:r>
            <a:r>
              <a:rPr lang="lv-LV" b="1" dirty="0" err="1" smtClean="0"/>
              <a:t>or</a:t>
            </a:r>
            <a:r>
              <a:rPr lang="lv-LV" b="1" dirty="0" smtClean="0"/>
              <a:t> CPM.</a:t>
            </a:r>
          </a:p>
          <a:p>
            <a:endParaRPr lang="lv-LV" dirty="0" smtClean="0"/>
          </a:p>
          <a:p>
            <a:endParaRPr lang="lv-LV" dirty="0" smtClean="0"/>
          </a:p>
          <a:p>
            <a:endParaRPr lang="lv-LV" dirty="0"/>
          </a:p>
        </p:txBody>
      </p:sp>
      <p:sp>
        <p:nvSpPr>
          <p:cNvPr id="5" name="Title 1"/>
          <p:cNvSpPr>
            <a:spLocks noGrp="1"/>
          </p:cNvSpPr>
          <p:nvPr>
            <p:ph type="title"/>
          </p:nvPr>
        </p:nvSpPr>
        <p:spPr>
          <a:xfrm>
            <a:off x="304800" y="228600"/>
            <a:ext cx="8229600" cy="1143000"/>
          </a:xfrm>
        </p:spPr>
        <p:txBody>
          <a:bodyPr/>
          <a:lstStyle/>
          <a:p>
            <a:r>
              <a:rPr lang="lv-LV" dirty="0" smtClean="0"/>
              <a:t>Šķidrās </a:t>
            </a:r>
            <a:r>
              <a:rPr lang="lv-LV" dirty="0" err="1" smtClean="0"/>
              <a:t>scintilācijas</a:t>
            </a:r>
            <a:r>
              <a:rPr lang="lv-LV" dirty="0" smtClean="0"/>
              <a:t> skaitītājs</a:t>
            </a:r>
            <a:endParaRPr lang="lv-LV"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encrypted-tbn1.gstatic.com/images?q=tbn:ANd9GcRiFlQ0tiiKqe4W_eNn2pgDT7PQlmxWhiF_5ytstIxXJPy6Ap6YXA"/>
          <p:cNvPicPr>
            <a:picLocks noChangeAspect="1" noChangeArrowheads="1"/>
          </p:cNvPicPr>
          <p:nvPr/>
        </p:nvPicPr>
        <p:blipFill>
          <a:blip r:embed="rId2" cstate="print"/>
          <a:srcRect/>
          <a:stretch>
            <a:fillRect/>
          </a:stretch>
        </p:blipFill>
        <p:spPr bwMode="auto">
          <a:xfrm>
            <a:off x="3200400" y="2971800"/>
            <a:ext cx="2590800" cy="1727201"/>
          </a:xfrm>
          <a:prstGeom prst="rect">
            <a:avLst/>
          </a:prstGeom>
          <a:noFill/>
        </p:spPr>
      </p:pic>
      <p:sp>
        <p:nvSpPr>
          <p:cNvPr id="5" name="Title 1"/>
          <p:cNvSpPr>
            <a:spLocks noGrp="1"/>
          </p:cNvSpPr>
          <p:nvPr>
            <p:ph type="title"/>
          </p:nvPr>
        </p:nvSpPr>
        <p:spPr>
          <a:xfrm>
            <a:off x="533400" y="914400"/>
            <a:ext cx="8229600" cy="1143000"/>
          </a:xfrm>
        </p:spPr>
        <p:txBody>
          <a:bodyPr/>
          <a:lstStyle/>
          <a:p>
            <a:r>
              <a:rPr lang="lv-LV" b="1" dirty="0" err="1"/>
              <a:t>Radioliganda</a:t>
            </a:r>
            <a:r>
              <a:rPr lang="lv-LV" b="1" dirty="0"/>
              <a:t> piesaistes metode</a:t>
            </a:r>
          </a:p>
        </p:txBody>
      </p:sp>
    </p:spTree>
    <p:extLst>
      <p:ext uri="{BB962C8B-B14F-4D97-AF65-F5344CB8AC3E}">
        <p14:creationId xmlns:p14="http://schemas.microsoft.com/office/powerpoint/2010/main" val="373319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721"/>
            <a:ext cx="8229600" cy="1143000"/>
          </a:xfrm>
        </p:spPr>
        <p:txBody>
          <a:bodyPr/>
          <a:lstStyle/>
          <a:p>
            <a:r>
              <a:rPr lang="lv-LV" b="1" dirty="0" err="1"/>
              <a:t>Radioliganda</a:t>
            </a:r>
            <a:r>
              <a:rPr lang="lv-LV" b="1" dirty="0"/>
              <a:t> piesaistes metode</a:t>
            </a:r>
          </a:p>
        </p:txBody>
      </p:sp>
      <p:sp>
        <p:nvSpPr>
          <p:cNvPr id="4" name="TextBox 3"/>
          <p:cNvSpPr txBox="1"/>
          <p:nvPr/>
        </p:nvSpPr>
        <p:spPr>
          <a:xfrm>
            <a:off x="381000" y="1161871"/>
            <a:ext cx="7516801" cy="1569660"/>
          </a:xfrm>
          <a:prstGeom prst="rect">
            <a:avLst/>
          </a:prstGeom>
          <a:noFill/>
        </p:spPr>
        <p:txBody>
          <a:bodyPr wrap="none" rtlCol="0">
            <a:spAutoFit/>
          </a:bodyPr>
          <a:lstStyle/>
          <a:p>
            <a:r>
              <a:rPr lang="lv-LV" sz="2400" dirty="0" err="1" smtClean="0"/>
              <a:t>Radioligands</a:t>
            </a:r>
            <a:r>
              <a:rPr lang="lv-LV" sz="2400" dirty="0" smtClean="0"/>
              <a:t> –ir  ar radioaktīvo izotopu iezīmēta molekula, </a:t>
            </a:r>
          </a:p>
          <a:p>
            <a:r>
              <a:rPr lang="lv-LV" sz="2400" dirty="0" smtClean="0"/>
              <a:t>kas var saistīties pie mūs interesējošās molekulas</a:t>
            </a:r>
          </a:p>
          <a:p>
            <a:r>
              <a:rPr lang="lv-LV" sz="2400" dirty="0" smtClean="0"/>
              <a:t> (receptora, fermenta, transportproteīna).</a:t>
            </a:r>
          </a:p>
          <a:p>
            <a:endParaRPr lang="lv-LV" sz="2400" dirty="0"/>
          </a:p>
        </p:txBody>
      </p:sp>
      <p:sp>
        <p:nvSpPr>
          <p:cNvPr id="5" name="TextBox 4"/>
          <p:cNvSpPr txBox="1"/>
          <p:nvPr/>
        </p:nvSpPr>
        <p:spPr>
          <a:xfrm>
            <a:off x="533400" y="2639197"/>
            <a:ext cx="8366265" cy="830997"/>
          </a:xfrm>
          <a:prstGeom prst="rect">
            <a:avLst/>
          </a:prstGeom>
          <a:noFill/>
        </p:spPr>
        <p:txBody>
          <a:bodyPr wrap="none" rtlCol="0">
            <a:spAutoFit/>
          </a:bodyPr>
          <a:lstStyle/>
          <a:p>
            <a:r>
              <a:rPr lang="lv-LV" sz="2400" dirty="0" smtClean="0"/>
              <a:t>Mērot piesaistes pakāpi un ātrumu mēs iegūstam informāciju par </a:t>
            </a:r>
          </a:p>
          <a:p>
            <a:r>
              <a:rPr lang="lv-LV" sz="2400" dirty="0" smtClean="0"/>
              <a:t>piesaistes vietu  skaitu, afinitāti (cik stipra ir saistība).</a:t>
            </a:r>
            <a:endParaRPr lang="lv-LV" sz="2400" dirty="0"/>
          </a:p>
        </p:txBody>
      </p:sp>
      <p:sp>
        <p:nvSpPr>
          <p:cNvPr id="6" name="TextBox 5"/>
          <p:cNvSpPr txBox="1"/>
          <p:nvPr/>
        </p:nvSpPr>
        <p:spPr>
          <a:xfrm>
            <a:off x="381000" y="3886200"/>
            <a:ext cx="7902291" cy="3046988"/>
          </a:xfrm>
          <a:prstGeom prst="rect">
            <a:avLst/>
          </a:prstGeom>
          <a:noFill/>
        </p:spPr>
        <p:txBody>
          <a:bodyPr wrap="none" rtlCol="0">
            <a:spAutoFit/>
          </a:bodyPr>
          <a:lstStyle/>
          <a:p>
            <a:r>
              <a:rPr lang="lv-LV" sz="2400" dirty="0" smtClean="0"/>
              <a:t>Šo metodi plaši pielieto lai</a:t>
            </a:r>
          </a:p>
          <a:p>
            <a:pPr marL="742950" lvl="1" indent="-285750">
              <a:buFont typeface="Arial" panose="020B0604020202020204" pitchFamily="34" charset="0"/>
              <a:buChar char="•"/>
            </a:pPr>
            <a:r>
              <a:rPr lang="lv-LV" sz="2400" dirty="0" smtClean="0"/>
              <a:t>noraksturotu receptorus to dabīgā vidē vai </a:t>
            </a:r>
          </a:p>
          <a:p>
            <a:pPr lvl="1"/>
            <a:r>
              <a:rPr lang="lv-LV" sz="2400" dirty="0"/>
              <a:t> </a:t>
            </a:r>
            <a:r>
              <a:rPr lang="lv-LV" sz="2400" dirty="0" smtClean="0"/>
              <a:t>   </a:t>
            </a:r>
            <a:r>
              <a:rPr lang="lv-LV" sz="2400" dirty="0" err="1" smtClean="0"/>
              <a:t>rekombinantajās</a:t>
            </a:r>
            <a:r>
              <a:rPr lang="lv-LV" sz="2400" dirty="0" smtClean="0"/>
              <a:t> šūnās;</a:t>
            </a:r>
          </a:p>
          <a:p>
            <a:pPr marL="742950" lvl="1" indent="-285750">
              <a:buFont typeface="Arial" panose="020B0604020202020204" pitchFamily="34" charset="0"/>
              <a:buChar char="•"/>
            </a:pPr>
            <a:r>
              <a:rPr lang="lv-LV" sz="2400" dirty="0" smtClean="0"/>
              <a:t>pētītu receptoru lokalizāciju un dinamiku;</a:t>
            </a:r>
          </a:p>
          <a:p>
            <a:pPr marL="742950" lvl="1" indent="-285750">
              <a:buFont typeface="Arial" panose="020B0604020202020204" pitchFamily="34" charset="0"/>
              <a:buChar char="•"/>
            </a:pPr>
            <a:r>
              <a:rPr lang="lv-LV" sz="2400" dirty="0" smtClean="0"/>
              <a:t>atklātu jaunas ķīmiskās vielas, kas reaģē ar receptoriem;</a:t>
            </a:r>
          </a:p>
          <a:p>
            <a:pPr marL="742950" lvl="1" indent="-285750">
              <a:buFont typeface="Arial" panose="020B0604020202020204" pitchFamily="34" charset="0"/>
              <a:buChar char="•"/>
            </a:pPr>
            <a:r>
              <a:rPr lang="lv-LV" sz="2400" dirty="0" smtClean="0"/>
              <a:t>noteiktu </a:t>
            </a:r>
            <a:r>
              <a:rPr lang="lv-LV" sz="2400" dirty="0" err="1" smtClean="0"/>
              <a:t>ligandu</a:t>
            </a:r>
            <a:r>
              <a:rPr lang="lv-LV" sz="2400" dirty="0" smtClean="0"/>
              <a:t> aktivitāti un selektivitāti normālos un</a:t>
            </a:r>
          </a:p>
          <a:p>
            <a:pPr lvl="1"/>
            <a:r>
              <a:rPr lang="lv-LV" sz="2400" dirty="0"/>
              <a:t> </a:t>
            </a:r>
            <a:r>
              <a:rPr lang="lv-LV" sz="2400" dirty="0" smtClean="0"/>
              <a:t>   slimos audos.</a:t>
            </a:r>
          </a:p>
          <a:p>
            <a:pPr marL="742950" lvl="1" indent="-285750">
              <a:buFont typeface="Arial" panose="020B0604020202020204" pitchFamily="34" charset="0"/>
              <a:buChar char="•"/>
            </a:pPr>
            <a:endParaRPr lang="lv-LV" sz="2400" dirty="0"/>
          </a:p>
        </p:txBody>
      </p:sp>
    </p:spTree>
    <p:extLst>
      <p:ext uri="{BB962C8B-B14F-4D97-AF65-F5344CB8AC3E}">
        <p14:creationId xmlns:p14="http://schemas.microsoft.com/office/powerpoint/2010/main" val="1758871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lv-LV" dirty="0" err="1" smtClean="0"/>
              <a:t>Radioliganda</a:t>
            </a:r>
            <a:r>
              <a:rPr lang="lv-LV" dirty="0" smtClean="0"/>
              <a:t> piesaistes metode</a:t>
            </a:r>
            <a:endParaRPr lang="lv-LV" dirty="0"/>
          </a:p>
        </p:txBody>
      </p:sp>
      <p:sp>
        <p:nvSpPr>
          <p:cNvPr id="4" name="TextBox 3"/>
          <p:cNvSpPr txBox="1"/>
          <p:nvPr/>
        </p:nvSpPr>
        <p:spPr>
          <a:xfrm>
            <a:off x="914400" y="914400"/>
            <a:ext cx="5920852" cy="461665"/>
          </a:xfrm>
          <a:prstGeom prst="rect">
            <a:avLst/>
          </a:prstGeom>
          <a:noFill/>
        </p:spPr>
        <p:txBody>
          <a:bodyPr wrap="none" rtlCol="0">
            <a:spAutoFit/>
          </a:bodyPr>
          <a:lstStyle/>
          <a:p>
            <a:pPr marL="285750" indent="-285750">
              <a:buFont typeface="Wingdings" panose="05000000000000000000" pitchFamily="2" charset="2"/>
              <a:buChar char="v"/>
            </a:pPr>
            <a:r>
              <a:rPr lang="lv-LV" sz="2400" dirty="0" smtClean="0"/>
              <a:t>Receptoru koncentrācija audos  ir ļoti zema.</a:t>
            </a:r>
            <a:endParaRPr lang="lv-LV" sz="2400" dirty="0"/>
          </a:p>
        </p:txBody>
      </p:sp>
      <p:sp>
        <p:nvSpPr>
          <p:cNvPr id="5" name="TextBox 4"/>
          <p:cNvSpPr txBox="1"/>
          <p:nvPr/>
        </p:nvSpPr>
        <p:spPr>
          <a:xfrm>
            <a:off x="874410" y="1531202"/>
            <a:ext cx="7547579" cy="1200329"/>
          </a:xfrm>
          <a:prstGeom prst="rect">
            <a:avLst/>
          </a:prstGeom>
          <a:noFill/>
        </p:spPr>
        <p:txBody>
          <a:bodyPr wrap="none" rtlCol="0">
            <a:spAutoFit/>
          </a:bodyPr>
          <a:lstStyle/>
          <a:p>
            <a:pPr marL="285750" indent="-285750">
              <a:buFont typeface="Wingdings" panose="05000000000000000000" pitchFamily="2" charset="2"/>
              <a:buChar char="v"/>
            </a:pPr>
            <a:r>
              <a:rPr lang="lv-LV" sz="2400" dirty="0" smtClean="0"/>
              <a:t>Lai detektētu receptorus, izmanto ar radioaktīvo izotopu </a:t>
            </a:r>
          </a:p>
          <a:p>
            <a:r>
              <a:rPr lang="lv-LV" sz="2400" dirty="0" smtClean="0"/>
              <a:t>    iezīmēto vielu, kura saistās pie receptora ar augstu </a:t>
            </a:r>
          </a:p>
          <a:p>
            <a:r>
              <a:rPr lang="lv-LV" sz="2400" dirty="0" smtClean="0"/>
              <a:t>    afinitāti un selektivitāti.</a:t>
            </a:r>
            <a:endParaRPr lang="lv-LV" sz="2400" dirty="0"/>
          </a:p>
        </p:txBody>
      </p:sp>
      <p:sp>
        <p:nvSpPr>
          <p:cNvPr id="6" name="TextBox 5"/>
          <p:cNvSpPr txBox="1"/>
          <p:nvPr/>
        </p:nvSpPr>
        <p:spPr>
          <a:xfrm>
            <a:off x="838200" y="2667000"/>
            <a:ext cx="7572388" cy="1569660"/>
          </a:xfrm>
          <a:prstGeom prst="rect">
            <a:avLst/>
          </a:prstGeom>
          <a:noFill/>
        </p:spPr>
        <p:txBody>
          <a:bodyPr wrap="square" rtlCol="0">
            <a:spAutoFit/>
          </a:bodyPr>
          <a:lstStyle/>
          <a:p>
            <a:pPr marL="285750" indent="-285750">
              <a:buFont typeface="Wingdings" panose="05000000000000000000" pitchFamily="2" charset="2"/>
              <a:buChar char="v"/>
            </a:pPr>
            <a:r>
              <a:rPr lang="lv-LV" sz="2400" dirty="0" err="1" smtClean="0"/>
              <a:t>Inkubējot</a:t>
            </a:r>
            <a:r>
              <a:rPr lang="lv-LV" sz="2400" dirty="0" smtClean="0"/>
              <a:t> receptorus ar radioaktīvo vielu noteiktos</a:t>
            </a:r>
          </a:p>
          <a:p>
            <a:r>
              <a:rPr lang="lv-LV" sz="2400" dirty="0" smtClean="0"/>
              <a:t>    eksperimentālos apstākļos, radioaktīvā viela (</a:t>
            </a:r>
            <a:r>
              <a:rPr lang="lv-LV" sz="2400" b="1" dirty="0" smtClean="0">
                <a:solidFill>
                  <a:srgbClr val="FF0000"/>
                </a:solidFill>
              </a:rPr>
              <a:t>V</a:t>
            </a:r>
            <a:r>
              <a:rPr lang="lv-LV" sz="2400" dirty="0" smtClean="0"/>
              <a:t>) </a:t>
            </a:r>
          </a:p>
          <a:p>
            <a:r>
              <a:rPr lang="lv-LV" sz="2400" dirty="0" smtClean="0"/>
              <a:t>    saistīsies pie receptora (R) veidojot</a:t>
            </a:r>
          </a:p>
          <a:p>
            <a:r>
              <a:rPr lang="lv-LV" sz="2400" dirty="0" smtClean="0"/>
              <a:t>    vielas-receptora kompleksu (VR).</a:t>
            </a:r>
            <a:endParaRPr lang="lv-LV" sz="2400" dirty="0"/>
          </a:p>
        </p:txBody>
      </p:sp>
      <p:sp>
        <p:nvSpPr>
          <p:cNvPr id="7" name="TextBox 6"/>
          <p:cNvSpPr txBox="1"/>
          <p:nvPr/>
        </p:nvSpPr>
        <p:spPr>
          <a:xfrm>
            <a:off x="1982203" y="4495800"/>
            <a:ext cx="1382110" cy="646331"/>
          </a:xfrm>
          <a:prstGeom prst="rect">
            <a:avLst/>
          </a:prstGeom>
          <a:noFill/>
        </p:spPr>
        <p:txBody>
          <a:bodyPr wrap="none" rtlCol="0">
            <a:spAutoFit/>
          </a:bodyPr>
          <a:lstStyle/>
          <a:p>
            <a:r>
              <a:rPr lang="lv-LV" sz="3600" b="1" dirty="0" smtClean="0">
                <a:solidFill>
                  <a:srgbClr val="FF0000"/>
                </a:solidFill>
              </a:rPr>
              <a:t>V</a:t>
            </a:r>
            <a:r>
              <a:rPr lang="lv-LV" sz="3600" b="1" dirty="0" smtClean="0"/>
              <a:t> + R  </a:t>
            </a:r>
            <a:endParaRPr lang="lv-LV" sz="3600" b="1" dirty="0"/>
          </a:p>
        </p:txBody>
      </p:sp>
      <p:sp>
        <p:nvSpPr>
          <p:cNvPr id="8" name="Left-Right Arrow 7"/>
          <p:cNvSpPr/>
          <p:nvPr/>
        </p:nvSpPr>
        <p:spPr>
          <a:xfrm>
            <a:off x="3473565" y="4726633"/>
            <a:ext cx="838172" cy="1846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p:cNvSpPr txBox="1"/>
          <p:nvPr/>
        </p:nvSpPr>
        <p:spPr>
          <a:xfrm>
            <a:off x="4496803" y="4495800"/>
            <a:ext cx="944489" cy="646331"/>
          </a:xfrm>
          <a:prstGeom prst="rect">
            <a:avLst/>
          </a:prstGeom>
          <a:noFill/>
        </p:spPr>
        <p:txBody>
          <a:bodyPr wrap="none" rtlCol="0">
            <a:spAutoFit/>
          </a:bodyPr>
          <a:lstStyle/>
          <a:p>
            <a:r>
              <a:rPr lang="lv-LV" sz="3600" b="1" dirty="0" smtClean="0">
                <a:solidFill>
                  <a:srgbClr val="FF0000"/>
                </a:solidFill>
              </a:rPr>
              <a:t>V</a:t>
            </a:r>
            <a:r>
              <a:rPr lang="lv-LV" sz="3600" b="1" dirty="0" smtClean="0"/>
              <a:t>R  </a:t>
            </a:r>
            <a:endParaRPr lang="lv-LV" sz="3600" b="1" dirty="0"/>
          </a:p>
        </p:txBody>
      </p:sp>
      <p:sp>
        <p:nvSpPr>
          <p:cNvPr id="10" name="TextBox 9"/>
          <p:cNvSpPr txBox="1"/>
          <p:nvPr/>
        </p:nvSpPr>
        <p:spPr>
          <a:xfrm>
            <a:off x="838200" y="5334000"/>
            <a:ext cx="6695744" cy="830997"/>
          </a:xfrm>
          <a:prstGeom prst="rect">
            <a:avLst/>
          </a:prstGeom>
          <a:noFill/>
        </p:spPr>
        <p:txBody>
          <a:bodyPr wrap="none" rtlCol="0">
            <a:spAutoFit/>
          </a:bodyPr>
          <a:lstStyle/>
          <a:p>
            <a:pPr marL="285750" indent="-285750">
              <a:buFont typeface="Wingdings" panose="05000000000000000000" pitchFamily="2" charset="2"/>
              <a:buChar char="v"/>
            </a:pPr>
            <a:r>
              <a:rPr lang="lv-LV" sz="2400" dirty="0" smtClean="0"/>
              <a:t>Vielas –Receptora kompleksa koncentrāciju varam</a:t>
            </a:r>
          </a:p>
          <a:p>
            <a:r>
              <a:rPr lang="lv-LV" sz="2400" dirty="0" smtClean="0"/>
              <a:t>    nomērīt, jo tas ir radioaktīvs.</a:t>
            </a:r>
            <a:endParaRPr lang="lv-LV" sz="2400" dirty="0"/>
          </a:p>
        </p:txBody>
      </p:sp>
    </p:spTree>
    <p:extLst>
      <p:ext uri="{BB962C8B-B14F-4D97-AF65-F5344CB8AC3E}">
        <p14:creationId xmlns:p14="http://schemas.microsoft.com/office/powerpoint/2010/main" val="4270033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lv-LV" dirty="0" err="1" smtClean="0"/>
              <a:t>Radioliganda</a:t>
            </a:r>
            <a:r>
              <a:rPr lang="lv-LV" dirty="0" smtClean="0"/>
              <a:t> piesaistes metode</a:t>
            </a:r>
            <a:endParaRPr lang="lv-LV" dirty="0"/>
          </a:p>
        </p:txBody>
      </p:sp>
      <p:sp>
        <p:nvSpPr>
          <p:cNvPr id="4" name="TextBox 3"/>
          <p:cNvSpPr txBox="1"/>
          <p:nvPr/>
        </p:nvSpPr>
        <p:spPr>
          <a:xfrm>
            <a:off x="762000" y="914400"/>
            <a:ext cx="6776342" cy="830997"/>
          </a:xfrm>
          <a:prstGeom prst="rect">
            <a:avLst/>
          </a:prstGeom>
          <a:noFill/>
        </p:spPr>
        <p:txBody>
          <a:bodyPr wrap="none" rtlCol="0">
            <a:spAutoFit/>
          </a:bodyPr>
          <a:lstStyle/>
          <a:p>
            <a:pPr marL="285750" indent="-285750">
              <a:buFont typeface="Wingdings" panose="05000000000000000000" pitchFamily="2" charset="2"/>
              <a:buChar char="v"/>
            </a:pPr>
            <a:r>
              <a:rPr lang="lv-LV" sz="2400" dirty="0" smtClean="0"/>
              <a:t>Daudzi receptoru </a:t>
            </a:r>
            <a:r>
              <a:rPr lang="lv-LV" sz="2400" dirty="0" err="1" smtClean="0"/>
              <a:t>ligandi</a:t>
            </a:r>
            <a:r>
              <a:rPr lang="lv-LV" sz="2400" dirty="0" smtClean="0"/>
              <a:t> nav pieejami iezīmētie ar</a:t>
            </a:r>
          </a:p>
          <a:p>
            <a:r>
              <a:rPr lang="lv-LV" sz="2400" dirty="0" smtClean="0"/>
              <a:t>radioaktīviem izotopiem.</a:t>
            </a:r>
            <a:endParaRPr lang="lv-LV" sz="2400" dirty="0"/>
          </a:p>
        </p:txBody>
      </p:sp>
      <p:sp>
        <p:nvSpPr>
          <p:cNvPr id="5" name="TextBox 4"/>
          <p:cNvSpPr txBox="1"/>
          <p:nvPr/>
        </p:nvSpPr>
        <p:spPr>
          <a:xfrm>
            <a:off x="770860" y="1752600"/>
            <a:ext cx="8121069" cy="830997"/>
          </a:xfrm>
          <a:prstGeom prst="rect">
            <a:avLst/>
          </a:prstGeom>
          <a:noFill/>
        </p:spPr>
        <p:txBody>
          <a:bodyPr wrap="none" rtlCol="0">
            <a:spAutoFit/>
          </a:bodyPr>
          <a:lstStyle/>
          <a:p>
            <a:pPr marL="285750" indent="-285750">
              <a:buFont typeface="Wingdings" panose="05000000000000000000" pitchFamily="2" charset="2"/>
              <a:buChar char="v"/>
            </a:pPr>
            <a:r>
              <a:rPr lang="lv-LV" sz="2400" dirty="0" smtClean="0"/>
              <a:t> Līdz ar to mēs nevaram pa  tiešo detektēt neiezīmēto </a:t>
            </a:r>
            <a:r>
              <a:rPr lang="lv-LV" sz="2400" dirty="0" err="1" smtClean="0"/>
              <a:t>ligandu</a:t>
            </a:r>
            <a:endParaRPr lang="lv-LV" sz="2400" dirty="0" smtClean="0"/>
          </a:p>
          <a:p>
            <a:r>
              <a:rPr lang="lv-LV" sz="2400" dirty="0" smtClean="0"/>
              <a:t>piesaisti pie receptora. </a:t>
            </a:r>
            <a:endParaRPr lang="lv-LV" sz="2400" dirty="0"/>
          </a:p>
        </p:txBody>
      </p:sp>
      <p:sp>
        <p:nvSpPr>
          <p:cNvPr id="6" name="TextBox 5"/>
          <p:cNvSpPr txBox="1"/>
          <p:nvPr/>
        </p:nvSpPr>
        <p:spPr>
          <a:xfrm>
            <a:off x="710609" y="2758434"/>
            <a:ext cx="7572388" cy="1569660"/>
          </a:xfrm>
          <a:prstGeom prst="rect">
            <a:avLst/>
          </a:prstGeom>
          <a:noFill/>
        </p:spPr>
        <p:txBody>
          <a:bodyPr wrap="square" rtlCol="0">
            <a:spAutoFit/>
          </a:bodyPr>
          <a:lstStyle/>
          <a:p>
            <a:pPr marL="285750" indent="-285750">
              <a:buFont typeface="Wingdings" panose="05000000000000000000" pitchFamily="2" charset="2"/>
              <a:buChar char="v"/>
            </a:pPr>
            <a:r>
              <a:rPr lang="lv-LV" sz="2400" dirty="0" smtClean="0"/>
              <a:t> BET neiezīmētā </a:t>
            </a:r>
            <a:r>
              <a:rPr lang="lv-LV" sz="2400" dirty="0" err="1" smtClean="0"/>
              <a:t>ligandi</a:t>
            </a:r>
            <a:r>
              <a:rPr lang="lv-LV" sz="2400" dirty="0" smtClean="0"/>
              <a:t> piesaisti pie receptora var nomērīt netieši, izmantojot to spēju konkurēt ar iezīmēto </a:t>
            </a:r>
            <a:r>
              <a:rPr lang="lv-LV" sz="2400" dirty="0" err="1" smtClean="0"/>
              <a:t>ligandu</a:t>
            </a:r>
            <a:r>
              <a:rPr lang="lv-LV" sz="2400" dirty="0" smtClean="0"/>
              <a:t> par receptora piesaistes vietu. </a:t>
            </a:r>
          </a:p>
          <a:p>
            <a:r>
              <a:rPr lang="lv-LV" sz="2400" dirty="0" smtClean="0"/>
              <a:t> </a:t>
            </a:r>
            <a:endParaRPr lang="lv-LV" sz="2400" dirty="0"/>
          </a:p>
        </p:txBody>
      </p:sp>
      <p:sp>
        <p:nvSpPr>
          <p:cNvPr id="3" name="Down Arrow 2"/>
          <p:cNvSpPr/>
          <p:nvPr/>
        </p:nvSpPr>
        <p:spPr>
          <a:xfrm>
            <a:off x="3879193" y="4191000"/>
            <a:ext cx="123522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p:cNvSpPr txBox="1"/>
          <p:nvPr/>
        </p:nvSpPr>
        <p:spPr>
          <a:xfrm>
            <a:off x="875768" y="5330456"/>
            <a:ext cx="7590091" cy="1323439"/>
          </a:xfrm>
          <a:prstGeom prst="rect">
            <a:avLst/>
          </a:prstGeom>
          <a:noFill/>
        </p:spPr>
        <p:txBody>
          <a:bodyPr wrap="none" rtlCol="0">
            <a:spAutoFit/>
          </a:bodyPr>
          <a:lstStyle/>
          <a:p>
            <a:pPr algn="ctr"/>
            <a:r>
              <a:rPr lang="lv-LV" sz="4000" b="1" dirty="0" smtClean="0"/>
              <a:t>Konkurentā</a:t>
            </a:r>
            <a:r>
              <a:rPr lang="lv-LV" sz="4000" dirty="0" smtClean="0"/>
              <a:t> </a:t>
            </a:r>
            <a:r>
              <a:rPr lang="lv-LV" sz="4000" dirty="0" err="1" smtClean="0"/>
              <a:t>radioliganda</a:t>
            </a:r>
            <a:r>
              <a:rPr lang="lv-LV" sz="4000" dirty="0" smtClean="0"/>
              <a:t> piesaistes </a:t>
            </a:r>
          </a:p>
          <a:p>
            <a:pPr algn="ctr"/>
            <a:r>
              <a:rPr lang="lv-LV" sz="4000" dirty="0" smtClean="0"/>
              <a:t>metode</a:t>
            </a:r>
            <a:endParaRPr lang="lv-LV" sz="4000" dirty="0"/>
          </a:p>
        </p:txBody>
      </p:sp>
    </p:spTree>
    <p:extLst>
      <p:ext uri="{BB962C8B-B14F-4D97-AF65-F5344CB8AC3E}">
        <p14:creationId xmlns:p14="http://schemas.microsoft.com/office/powerpoint/2010/main" val="2894772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9372600" cy="1077218"/>
          </a:xfrm>
          <a:prstGeom prst="rect">
            <a:avLst/>
          </a:prstGeom>
        </p:spPr>
        <p:txBody>
          <a:bodyPr wrap="square">
            <a:spAutoFit/>
          </a:bodyPr>
          <a:lstStyle/>
          <a:p>
            <a:pPr algn="ctr"/>
            <a:r>
              <a:rPr lang="lv-LV" sz="3200" b="1" dirty="0"/>
              <a:t>Konkurentā</a:t>
            </a:r>
            <a:r>
              <a:rPr lang="lv-LV" sz="3200" dirty="0"/>
              <a:t> </a:t>
            </a:r>
            <a:r>
              <a:rPr lang="lv-LV" sz="3200" dirty="0" err="1"/>
              <a:t>radioliganda</a:t>
            </a:r>
            <a:r>
              <a:rPr lang="lv-LV" sz="3200" dirty="0"/>
              <a:t> piesaistes </a:t>
            </a:r>
          </a:p>
          <a:p>
            <a:pPr algn="ctr"/>
            <a:r>
              <a:rPr lang="lv-LV" sz="3200" dirty="0"/>
              <a:t>metode</a:t>
            </a:r>
          </a:p>
        </p:txBody>
      </p:sp>
      <p:sp>
        <p:nvSpPr>
          <p:cNvPr id="6" name="TextBox 5"/>
          <p:cNvSpPr txBox="1"/>
          <p:nvPr/>
        </p:nvSpPr>
        <p:spPr>
          <a:xfrm>
            <a:off x="457200" y="1524000"/>
            <a:ext cx="4583755" cy="461665"/>
          </a:xfrm>
          <a:prstGeom prst="rect">
            <a:avLst/>
          </a:prstGeom>
          <a:noFill/>
        </p:spPr>
        <p:txBody>
          <a:bodyPr wrap="none" rtlCol="0">
            <a:spAutoFit/>
          </a:bodyPr>
          <a:lstStyle/>
          <a:p>
            <a:r>
              <a:rPr lang="lv-LV" sz="2400" dirty="0" smtClean="0"/>
              <a:t>Fiksēta </a:t>
            </a:r>
            <a:r>
              <a:rPr lang="lv-LV" sz="2400" dirty="0" err="1" smtClean="0">
                <a:solidFill>
                  <a:srgbClr val="FF0000"/>
                </a:solidFill>
              </a:rPr>
              <a:t>radioliganda</a:t>
            </a:r>
            <a:r>
              <a:rPr lang="lv-LV" sz="2400" dirty="0" smtClean="0">
                <a:solidFill>
                  <a:srgbClr val="FF0000"/>
                </a:solidFill>
              </a:rPr>
              <a:t> </a:t>
            </a:r>
            <a:r>
              <a:rPr lang="lv-LV" sz="2400" dirty="0" smtClean="0"/>
              <a:t>koncentrācija</a:t>
            </a:r>
            <a:r>
              <a:rPr lang="lv-LV" sz="2400" b="1" dirty="0" smtClean="0"/>
              <a:t> </a:t>
            </a:r>
            <a:endParaRPr lang="lv-LV" sz="2400" b="1" dirty="0"/>
          </a:p>
        </p:txBody>
      </p:sp>
      <p:sp>
        <p:nvSpPr>
          <p:cNvPr id="8" name="TextBox 7"/>
          <p:cNvSpPr txBox="1"/>
          <p:nvPr/>
        </p:nvSpPr>
        <p:spPr>
          <a:xfrm>
            <a:off x="3429000" y="2207567"/>
            <a:ext cx="5551135" cy="461665"/>
          </a:xfrm>
          <a:prstGeom prst="rect">
            <a:avLst/>
          </a:prstGeom>
          <a:noFill/>
        </p:spPr>
        <p:txBody>
          <a:bodyPr wrap="none" rtlCol="0">
            <a:spAutoFit/>
          </a:bodyPr>
          <a:lstStyle/>
          <a:p>
            <a:r>
              <a:rPr lang="lv-LV" sz="2400" dirty="0" smtClean="0"/>
              <a:t>Dažādas neiezīmētā </a:t>
            </a:r>
            <a:r>
              <a:rPr lang="lv-LV" sz="2400" dirty="0" err="1" smtClean="0"/>
              <a:t>liganda</a:t>
            </a:r>
            <a:r>
              <a:rPr lang="lv-LV" sz="2400" dirty="0" smtClean="0"/>
              <a:t> koncentrācijas</a:t>
            </a:r>
            <a:r>
              <a:rPr lang="lv-LV" sz="2400" b="1" dirty="0" smtClean="0"/>
              <a:t> </a:t>
            </a:r>
            <a:endParaRPr lang="lv-LV" sz="2400" b="1" dirty="0"/>
          </a:p>
        </p:txBody>
      </p:sp>
      <p:sp>
        <p:nvSpPr>
          <p:cNvPr id="9" name="TextBox 8"/>
          <p:cNvSpPr txBox="1"/>
          <p:nvPr/>
        </p:nvSpPr>
        <p:spPr>
          <a:xfrm>
            <a:off x="304800" y="3313353"/>
            <a:ext cx="8039380" cy="461665"/>
          </a:xfrm>
          <a:prstGeom prst="rect">
            <a:avLst/>
          </a:prstGeom>
          <a:noFill/>
        </p:spPr>
        <p:txBody>
          <a:bodyPr wrap="none" rtlCol="0">
            <a:spAutoFit/>
          </a:bodyPr>
          <a:lstStyle/>
          <a:p>
            <a:r>
              <a:rPr lang="lv-LV" sz="2400" dirty="0" err="1" smtClean="0">
                <a:solidFill>
                  <a:srgbClr val="FF0000"/>
                </a:solidFill>
              </a:rPr>
              <a:t>Radioligands</a:t>
            </a:r>
            <a:r>
              <a:rPr lang="lv-LV" sz="2400" dirty="0" smtClean="0">
                <a:solidFill>
                  <a:srgbClr val="FF0000"/>
                </a:solidFill>
              </a:rPr>
              <a:t> </a:t>
            </a:r>
            <a:r>
              <a:rPr lang="lv-LV" sz="2400" dirty="0" smtClean="0"/>
              <a:t>un </a:t>
            </a:r>
            <a:r>
              <a:rPr lang="lv-LV" sz="2400" dirty="0" err="1" smtClean="0"/>
              <a:t>ligands</a:t>
            </a:r>
            <a:r>
              <a:rPr lang="lv-LV" sz="2400" dirty="0" smtClean="0"/>
              <a:t> konkurēs par receptora piesaistes vietu.</a:t>
            </a:r>
            <a:endParaRPr lang="lv-LV" sz="2400" b="1" dirty="0"/>
          </a:p>
        </p:txBody>
      </p:sp>
      <p:sp>
        <p:nvSpPr>
          <p:cNvPr id="10" name="TextBox 9"/>
          <p:cNvSpPr txBox="1"/>
          <p:nvPr/>
        </p:nvSpPr>
        <p:spPr>
          <a:xfrm>
            <a:off x="437001" y="4267200"/>
            <a:ext cx="7984493" cy="2308324"/>
          </a:xfrm>
          <a:prstGeom prst="rect">
            <a:avLst/>
          </a:prstGeom>
          <a:noFill/>
        </p:spPr>
        <p:txBody>
          <a:bodyPr wrap="none" rtlCol="0">
            <a:spAutoFit/>
          </a:bodyPr>
          <a:lstStyle/>
          <a:p>
            <a:r>
              <a:rPr lang="lv-LV" sz="2400" dirty="0" smtClean="0"/>
              <a:t>Jo lielāka būs </a:t>
            </a:r>
            <a:r>
              <a:rPr lang="lv-LV" sz="2400" dirty="0" err="1" smtClean="0"/>
              <a:t>neiezimētā</a:t>
            </a:r>
            <a:r>
              <a:rPr lang="lv-LV" sz="2400" dirty="0" smtClean="0"/>
              <a:t> </a:t>
            </a:r>
            <a:r>
              <a:rPr lang="lv-LV" sz="2400" dirty="0" err="1" smtClean="0"/>
              <a:t>liganda</a:t>
            </a:r>
            <a:r>
              <a:rPr lang="lv-LV" sz="2400" dirty="0" smtClean="0"/>
              <a:t> koncentrācija,</a:t>
            </a:r>
          </a:p>
          <a:p>
            <a:pPr lvl="2"/>
            <a:r>
              <a:rPr lang="lv-LV" sz="2400" dirty="0" smtClean="0"/>
              <a:t>jo mazāk </a:t>
            </a:r>
            <a:r>
              <a:rPr lang="lv-LV" sz="2400" dirty="0" err="1" smtClean="0">
                <a:solidFill>
                  <a:srgbClr val="FF0000"/>
                </a:solidFill>
              </a:rPr>
              <a:t>radioliganda</a:t>
            </a:r>
            <a:r>
              <a:rPr lang="lv-LV" sz="2400" dirty="0" smtClean="0"/>
              <a:t> piesaistīsies. </a:t>
            </a:r>
          </a:p>
          <a:p>
            <a:endParaRPr lang="lv-LV" sz="2400" dirty="0" smtClean="0"/>
          </a:p>
          <a:p>
            <a:r>
              <a:rPr lang="lv-LV" sz="2400" dirty="0" smtClean="0"/>
              <a:t>Līdz tiks sasniegts plato, kur piesaistītā </a:t>
            </a:r>
            <a:r>
              <a:rPr lang="lv-LV" sz="2400" dirty="0" err="1" smtClean="0">
                <a:solidFill>
                  <a:srgbClr val="FF0000"/>
                </a:solidFill>
              </a:rPr>
              <a:t>radioliganda</a:t>
            </a:r>
            <a:r>
              <a:rPr lang="lv-LV" sz="2400" dirty="0" smtClean="0"/>
              <a:t> daudzums </a:t>
            </a:r>
          </a:p>
          <a:p>
            <a:r>
              <a:rPr lang="lv-LV" sz="2400" dirty="0" smtClean="0"/>
              <a:t>paliks nemainīgs, neskatoties uz to cik tiks pievienots </a:t>
            </a:r>
          </a:p>
          <a:p>
            <a:r>
              <a:rPr lang="lv-LV" sz="2400" dirty="0" smtClean="0"/>
              <a:t>neiezīmētais </a:t>
            </a:r>
            <a:r>
              <a:rPr lang="lv-LV" sz="2400" dirty="0" err="1" smtClean="0"/>
              <a:t>ligands</a:t>
            </a:r>
            <a:r>
              <a:rPr lang="lv-LV" sz="2400" dirty="0" smtClean="0"/>
              <a:t>.  Tā ir nespecifiskā piesaiste.</a:t>
            </a:r>
            <a:endParaRPr lang="lv-LV" sz="2400" dirty="0"/>
          </a:p>
        </p:txBody>
      </p:sp>
    </p:spTree>
    <p:extLst>
      <p:ext uri="{BB962C8B-B14F-4D97-AF65-F5344CB8AC3E}">
        <p14:creationId xmlns:p14="http://schemas.microsoft.com/office/powerpoint/2010/main" val="885412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52600"/>
            <a:ext cx="49720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584251"/>
            <a:ext cx="441219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807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305800" cy="2057400"/>
          </a:xfrm>
        </p:spPr>
        <p:txBody>
          <a:bodyPr>
            <a:normAutofit/>
          </a:bodyPr>
          <a:lstStyle/>
          <a:p>
            <a:pPr algn="ctr">
              <a:buNone/>
            </a:pPr>
            <a:r>
              <a:rPr lang="lv-LV" dirty="0" err="1" smtClean="0"/>
              <a:t>Radioliganda</a:t>
            </a:r>
            <a:r>
              <a:rPr lang="lv-LV" dirty="0" smtClean="0"/>
              <a:t> piesaistes metode sniedz atbildi uz šādiem jautājumiem</a:t>
            </a:r>
          </a:p>
          <a:p>
            <a:pPr>
              <a:buNone/>
            </a:pPr>
            <a:r>
              <a:rPr lang="lv-LV" dirty="0" smtClean="0"/>
              <a:t>  </a:t>
            </a:r>
            <a:endParaRPr lang="lv-LV" dirty="0"/>
          </a:p>
        </p:txBody>
      </p:sp>
      <p:sp>
        <p:nvSpPr>
          <p:cNvPr id="4" name="TextBox 3"/>
          <p:cNvSpPr txBox="1"/>
          <p:nvPr/>
        </p:nvSpPr>
        <p:spPr>
          <a:xfrm>
            <a:off x="1447800" y="2057400"/>
            <a:ext cx="5920788" cy="523220"/>
          </a:xfrm>
          <a:prstGeom prst="rect">
            <a:avLst/>
          </a:prstGeom>
          <a:noFill/>
        </p:spPr>
        <p:txBody>
          <a:bodyPr wrap="none" rtlCol="0">
            <a:spAutoFit/>
          </a:bodyPr>
          <a:lstStyle/>
          <a:p>
            <a:r>
              <a:rPr lang="lv-LV" sz="2800" dirty="0" smtClean="0"/>
              <a:t>Vai mūsu </a:t>
            </a:r>
            <a:r>
              <a:rPr lang="lv-LV" sz="2800" dirty="0" err="1" smtClean="0"/>
              <a:t>ligands</a:t>
            </a:r>
            <a:r>
              <a:rPr lang="lv-LV" sz="2800" dirty="0" smtClean="0"/>
              <a:t>  saistās pie receptora?</a:t>
            </a:r>
            <a:endParaRPr lang="lv-LV" sz="2800" dirty="0"/>
          </a:p>
        </p:txBody>
      </p:sp>
      <p:sp>
        <p:nvSpPr>
          <p:cNvPr id="5" name="TextBox 4"/>
          <p:cNvSpPr txBox="1"/>
          <p:nvPr/>
        </p:nvSpPr>
        <p:spPr>
          <a:xfrm>
            <a:off x="1219200" y="3048000"/>
            <a:ext cx="6917086" cy="523220"/>
          </a:xfrm>
          <a:prstGeom prst="rect">
            <a:avLst/>
          </a:prstGeom>
          <a:noFill/>
        </p:spPr>
        <p:txBody>
          <a:bodyPr wrap="none" rtlCol="0">
            <a:spAutoFit/>
          </a:bodyPr>
          <a:lstStyle/>
          <a:p>
            <a:r>
              <a:rPr lang="lv-LV" sz="2800" dirty="0" smtClean="0"/>
              <a:t>Ar kādu afinitāti </a:t>
            </a:r>
            <a:r>
              <a:rPr lang="lv-LV" sz="2800" dirty="0" err="1" smtClean="0"/>
              <a:t>ligands</a:t>
            </a:r>
            <a:r>
              <a:rPr lang="lv-LV" sz="2800" dirty="0" smtClean="0"/>
              <a:t> saistās pie receptora?</a:t>
            </a:r>
            <a:endParaRPr lang="lv-LV" sz="2800" dirty="0"/>
          </a:p>
        </p:txBody>
      </p:sp>
      <p:sp>
        <p:nvSpPr>
          <p:cNvPr id="6" name="TextBox 5"/>
          <p:cNvSpPr txBox="1"/>
          <p:nvPr/>
        </p:nvSpPr>
        <p:spPr>
          <a:xfrm>
            <a:off x="382691" y="4419599"/>
            <a:ext cx="8761309" cy="954107"/>
          </a:xfrm>
          <a:prstGeom prst="rect">
            <a:avLst/>
          </a:prstGeom>
          <a:noFill/>
        </p:spPr>
        <p:txBody>
          <a:bodyPr wrap="none" rtlCol="0">
            <a:spAutoFit/>
          </a:bodyPr>
          <a:lstStyle/>
          <a:p>
            <a:r>
              <a:rPr lang="lv-LV" sz="2800" dirty="0" smtClean="0"/>
              <a:t>Lai noskaidrotu vai </a:t>
            </a:r>
            <a:r>
              <a:rPr lang="lv-LV" sz="2800" dirty="0" err="1" smtClean="0"/>
              <a:t>ligands</a:t>
            </a:r>
            <a:r>
              <a:rPr lang="lv-LV" sz="2800" dirty="0" smtClean="0"/>
              <a:t> aktivē receptoru un kā to  aktivē</a:t>
            </a:r>
          </a:p>
          <a:p>
            <a:r>
              <a:rPr lang="lv-LV" sz="2800" dirty="0" smtClean="0"/>
              <a:t>ir jāveic funkcionālie pētījumi.</a:t>
            </a:r>
            <a:endParaRPr lang="lv-LV"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lv-LV" b="1" dirty="0" smtClean="0"/>
              <a:t>Konkurentā</a:t>
            </a:r>
            <a:r>
              <a:rPr lang="lv-LV" dirty="0" smtClean="0"/>
              <a:t> </a:t>
            </a:r>
            <a:r>
              <a:rPr lang="lv-LV" dirty="0" err="1" smtClean="0"/>
              <a:t>radioliganda</a:t>
            </a:r>
            <a:r>
              <a:rPr lang="lv-LV" dirty="0" smtClean="0"/>
              <a:t> piesaistes </a:t>
            </a:r>
            <a:br>
              <a:rPr lang="lv-LV" dirty="0" smtClean="0"/>
            </a:br>
            <a:r>
              <a:rPr lang="lv-LV" dirty="0" smtClean="0"/>
              <a:t>metode</a:t>
            </a:r>
            <a:endParaRPr lang="lv-LV" dirty="0"/>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a:buNone/>
            </a:pPr>
            <a:r>
              <a:rPr lang="lv-LV" dirty="0" smtClean="0"/>
              <a:t>Plānojot eksperimentu mums ir</a:t>
            </a:r>
          </a:p>
          <a:p>
            <a:r>
              <a:rPr lang="lv-LV" dirty="0" smtClean="0"/>
              <a:t>Jāizvēlas radioaktīvo </a:t>
            </a:r>
            <a:r>
              <a:rPr lang="lv-LV" dirty="0" err="1" smtClean="0"/>
              <a:t>ligandu</a:t>
            </a:r>
            <a:r>
              <a:rPr lang="lv-LV" dirty="0" smtClean="0"/>
              <a:t> (ar augstu afinitāti un selektivitāti) pret pētāmo receptoru.</a:t>
            </a:r>
          </a:p>
          <a:p>
            <a:r>
              <a:rPr lang="lv-LV" dirty="0" smtClean="0"/>
              <a:t>Jāizvēlas šūnas, kas </a:t>
            </a:r>
            <a:r>
              <a:rPr lang="lv-LV" dirty="0" err="1" smtClean="0"/>
              <a:t>ekspresē</a:t>
            </a:r>
            <a:r>
              <a:rPr lang="lv-LV" dirty="0" smtClean="0"/>
              <a:t> mums interesējošo receptoru.</a:t>
            </a:r>
          </a:p>
          <a:p>
            <a:r>
              <a:rPr lang="lv-LV" dirty="0" smtClean="0"/>
              <a:t>Jāizvēlas metodi kā tiks atdalīts piesaistītais</a:t>
            </a:r>
          </a:p>
          <a:p>
            <a:pPr>
              <a:buNone/>
            </a:pPr>
            <a:r>
              <a:rPr lang="lv-LV" dirty="0" smtClean="0"/>
              <a:t>    </a:t>
            </a:r>
            <a:r>
              <a:rPr lang="lv-LV" dirty="0" err="1" smtClean="0"/>
              <a:t>radioligands</a:t>
            </a:r>
            <a:r>
              <a:rPr lang="lv-LV" dirty="0" smtClean="0"/>
              <a:t> no nepiesaistītā.</a:t>
            </a:r>
          </a:p>
          <a:p>
            <a:r>
              <a:rPr lang="lv-LV" dirty="0" smtClean="0"/>
              <a:t>Jāizvēlas aparātu ar kuru detektēsim radioaktivitāti.</a:t>
            </a:r>
          </a:p>
          <a:p>
            <a:pPr>
              <a:buNone/>
            </a:pPr>
            <a:endParaRPr lang="lv-LV" dirty="0" smtClean="0"/>
          </a:p>
          <a:p>
            <a:endParaRPr lang="lv-LV"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721"/>
            <a:ext cx="8229600" cy="1143000"/>
          </a:xfrm>
        </p:spPr>
        <p:txBody>
          <a:bodyPr/>
          <a:lstStyle/>
          <a:p>
            <a:r>
              <a:rPr lang="lv-LV" dirty="0" err="1"/>
              <a:t>Radioliganda</a:t>
            </a:r>
            <a:r>
              <a:rPr lang="lv-LV" dirty="0"/>
              <a:t> piesaistes metode</a:t>
            </a:r>
          </a:p>
        </p:txBody>
      </p:sp>
      <p:sp>
        <p:nvSpPr>
          <p:cNvPr id="4" name="TextBox 3"/>
          <p:cNvSpPr txBox="1"/>
          <p:nvPr/>
        </p:nvSpPr>
        <p:spPr>
          <a:xfrm>
            <a:off x="381000" y="1161871"/>
            <a:ext cx="7516801" cy="1569660"/>
          </a:xfrm>
          <a:prstGeom prst="rect">
            <a:avLst/>
          </a:prstGeom>
          <a:noFill/>
        </p:spPr>
        <p:txBody>
          <a:bodyPr wrap="none" rtlCol="0">
            <a:spAutoFit/>
          </a:bodyPr>
          <a:lstStyle/>
          <a:p>
            <a:r>
              <a:rPr lang="lv-LV" sz="2400" dirty="0" err="1" smtClean="0"/>
              <a:t>Radioligands</a:t>
            </a:r>
            <a:r>
              <a:rPr lang="lv-LV" sz="2400" dirty="0" smtClean="0"/>
              <a:t> –ir  ar radioaktīvo izotopu iezīmēta molekula, </a:t>
            </a:r>
          </a:p>
          <a:p>
            <a:r>
              <a:rPr lang="lv-LV" sz="2400" dirty="0" smtClean="0"/>
              <a:t>kas var saistīties pie mūs interesējošās molekulas</a:t>
            </a:r>
          </a:p>
          <a:p>
            <a:r>
              <a:rPr lang="lv-LV" sz="2400" dirty="0" smtClean="0"/>
              <a:t> (receptora, fermenta, transportproteīna).</a:t>
            </a:r>
          </a:p>
          <a:p>
            <a:endParaRPr lang="lv-LV" sz="2400" dirty="0"/>
          </a:p>
        </p:txBody>
      </p:sp>
      <p:sp>
        <p:nvSpPr>
          <p:cNvPr id="5" name="TextBox 4"/>
          <p:cNvSpPr txBox="1"/>
          <p:nvPr/>
        </p:nvSpPr>
        <p:spPr>
          <a:xfrm>
            <a:off x="533400" y="2639197"/>
            <a:ext cx="8366265" cy="830997"/>
          </a:xfrm>
          <a:prstGeom prst="rect">
            <a:avLst/>
          </a:prstGeom>
          <a:noFill/>
        </p:spPr>
        <p:txBody>
          <a:bodyPr wrap="none" rtlCol="0">
            <a:spAutoFit/>
          </a:bodyPr>
          <a:lstStyle/>
          <a:p>
            <a:r>
              <a:rPr lang="lv-LV" sz="2400" dirty="0" smtClean="0"/>
              <a:t>Mērot piesaistes pakāpi un ātrumu mēs iegūstam informāciju par </a:t>
            </a:r>
          </a:p>
          <a:p>
            <a:r>
              <a:rPr lang="lv-LV" sz="2400" dirty="0" smtClean="0"/>
              <a:t>piesaistes vietu  skaitu, afinitāti (cik stipra ir saistība).</a:t>
            </a:r>
            <a:endParaRPr lang="lv-LV" sz="2400" dirty="0"/>
          </a:p>
        </p:txBody>
      </p:sp>
      <p:sp>
        <p:nvSpPr>
          <p:cNvPr id="6" name="TextBox 5"/>
          <p:cNvSpPr txBox="1"/>
          <p:nvPr/>
        </p:nvSpPr>
        <p:spPr>
          <a:xfrm>
            <a:off x="381000" y="3886200"/>
            <a:ext cx="8099718" cy="3046988"/>
          </a:xfrm>
          <a:prstGeom prst="rect">
            <a:avLst/>
          </a:prstGeom>
          <a:noFill/>
        </p:spPr>
        <p:txBody>
          <a:bodyPr wrap="none" rtlCol="0">
            <a:spAutoFit/>
          </a:bodyPr>
          <a:lstStyle/>
          <a:p>
            <a:r>
              <a:rPr lang="lv-LV" sz="2400" dirty="0" smtClean="0"/>
              <a:t>Šo metodi plaši pielieto lai</a:t>
            </a:r>
          </a:p>
          <a:p>
            <a:pPr marL="742950" lvl="1" indent="-285750">
              <a:buFont typeface="Arial" panose="020B0604020202020204" pitchFamily="34" charset="0"/>
              <a:buChar char="•"/>
            </a:pPr>
            <a:r>
              <a:rPr lang="lv-LV" sz="2400" dirty="0" smtClean="0">
                <a:solidFill>
                  <a:schemeClr val="bg1">
                    <a:lumMod val="50000"/>
                  </a:schemeClr>
                </a:solidFill>
              </a:rPr>
              <a:t>noraksturotu receptorus to dabīgā vidē vai </a:t>
            </a:r>
          </a:p>
          <a:p>
            <a:pPr lvl="1"/>
            <a:r>
              <a:rPr lang="lv-LV" sz="2400" dirty="0">
                <a:solidFill>
                  <a:schemeClr val="bg1">
                    <a:lumMod val="50000"/>
                  </a:schemeClr>
                </a:solidFill>
              </a:rPr>
              <a:t> </a:t>
            </a:r>
            <a:r>
              <a:rPr lang="lv-LV" sz="2400" dirty="0" smtClean="0">
                <a:solidFill>
                  <a:schemeClr val="bg1">
                    <a:lumMod val="50000"/>
                  </a:schemeClr>
                </a:solidFill>
              </a:rPr>
              <a:t>   </a:t>
            </a:r>
            <a:r>
              <a:rPr lang="lv-LV" sz="2400" dirty="0" err="1" smtClean="0">
                <a:solidFill>
                  <a:schemeClr val="bg1">
                    <a:lumMod val="50000"/>
                  </a:schemeClr>
                </a:solidFill>
              </a:rPr>
              <a:t>rekombinantajās</a:t>
            </a:r>
            <a:r>
              <a:rPr lang="lv-LV" sz="2400" dirty="0" smtClean="0">
                <a:solidFill>
                  <a:schemeClr val="bg1">
                    <a:lumMod val="50000"/>
                  </a:schemeClr>
                </a:solidFill>
              </a:rPr>
              <a:t> šūnās;</a:t>
            </a:r>
          </a:p>
          <a:p>
            <a:pPr marL="742950" lvl="1" indent="-285750">
              <a:buFont typeface="Arial" panose="020B0604020202020204" pitchFamily="34" charset="0"/>
              <a:buChar char="•"/>
            </a:pPr>
            <a:r>
              <a:rPr lang="lv-LV" sz="2400" dirty="0" smtClean="0">
                <a:solidFill>
                  <a:schemeClr val="bg1">
                    <a:lumMod val="50000"/>
                  </a:schemeClr>
                </a:solidFill>
              </a:rPr>
              <a:t>pētītu receptoru lokalizāciju un dinamiku;</a:t>
            </a:r>
          </a:p>
          <a:p>
            <a:pPr marL="742950" lvl="1" indent="-285750">
              <a:buFont typeface="Arial" panose="020B0604020202020204" pitchFamily="34" charset="0"/>
              <a:buChar char="•"/>
            </a:pPr>
            <a:r>
              <a:rPr lang="lv-LV" sz="2400" b="1" dirty="0" smtClean="0"/>
              <a:t>atklātu jaunas ķīmiskās vielas, kas reaģē ar receptoriem;</a:t>
            </a:r>
          </a:p>
          <a:p>
            <a:pPr marL="742950" lvl="1" indent="-285750">
              <a:buFont typeface="Arial" panose="020B0604020202020204" pitchFamily="34" charset="0"/>
              <a:buChar char="•"/>
            </a:pPr>
            <a:r>
              <a:rPr lang="lv-LV" sz="2400" dirty="0" smtClean="0">
                <a:solidFill>
                  <a:schemeClr val="bg1">
                    <a:lumMod val="50000"/>
                  </a:schemeClr>
                </a:solidFill>
              </a:rPr>
              <a:t>noteiktu </a:t>
            </a:r>
            <a:r>
              <a:rPr lang="lv-LV" sz="2400" dirty="0" err="1" smtClean="0">
                <a:solidFill>
                  <a:schemeClr val="bg1">
                    <a:lumMod val="50000"/>
                  </a:schemeClr>
                </a:solidFill>
              </a:rPr>
              <a:t>ligandu</a:t>
            </a:r>
            <a:r>
              <a:rPr lang="lv-LV" sz="2400" dirty="0" smtClean="0">
                <a:solidFill>
                  <a:schemeClr val="bg1">
                    <a:lumMod val="50000"/>
                  </a:schemeClr>
                </a:solidFill>
              </a:rPr>
              <a:t> aktivitāti un selektivitāti normālos un</a:t>
            </a:r>
          </a:p>
          <a:p>
            <a:pPr lvl="1"/>
            <a:r>
              <a:rPr lang="lv-LV" sz="2400" dirty="0">
                <a:solidFill>
                  <a:schemeClr val="bg1">
                    <a:lumMod val="50000"/>
                  </a:schemeClr>
                </a:solidFill>
              </a:rPr>
              <a:t> </a:t>
            </a:r>
            <a:r>
              <a:rPr lang="lv-LV" sz="2400" dirty="0" smtClean="0">
                <a:solidFill>
                  <a:schemeClr val="bg1">
                    <a:lumMod val="50000"/>
                  </a:schemeClr>
                </a:solidFill>
              </a:rPr>
              <a:t>   slimos audos.</a:t>
            </a:r>
          </a:p>
          <a:p>
            <a:pPr marL="742950" lvl="1" indent="-285750">
              <a:buFont typeface="Arial" panose="020B0604020202020204" pitchFamily="34" charset="0"/>
              <a:buChar char="•"/>
            </a:pPr>
            <a:endParaRPr lang="lv-LV" sz="2400" dirty="0"/>
          </a:p>
        </p:txBody>
      </p:sp>
    </p:spTree>
    <p:extLst>
      <p:ext uri="{BB962C8B-B14F-4D97-AF65-F5344CB8AC3E}">
        <p14:creationId xmlns:p14="http://schemas.microsoft.com/office/powerpoint/2010/main" val="151937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lv-LV" dirty="0" smtClean="0"/>
              <a:t>Laboratorijā izmantojamie radioizotopi</a:t>
            </a:r>
            <a:endParaRPr lang="lv-LV" dirty="0"/>
          </a:p>
        </p:txBody>
      </p:sp>
      <p:sp>
        <p:nvSpPr>
          <p:cNvPr id="4" name="AutoShape 2" descr="data:image/jpeg;base64,/9j/4AAQSkZJRgABAQAAAQABAAD/2wCEAAkGBhAQEA8QDxAPDxAPDQ0NDw0NDQ8MDw0OFBAVFBQQFBIXGyYeFxkjGRISHy8gIycpLCwsFR4xNTAqNScrLCkBCQoKDgwOFA8PFCwcHBwpKSkpKSkpNSkpKiwpKSksKSkpKSkpKSkpKSkpKSk1KSopLCkpLCksLCk1KSopLiktNf/AABEIAOAA4QMBIgACEQEDEQH/xAAbAAEAAgMBAQAAAAAAAAAAAAAAAwQBAgUGB//EAD4QAAIBAwEEBgYHCAMBAQAAAAABAgMEESEFEjFRBhNBYXGRIjKBobHBFEJSYoLR8AcjM1NzkrLxFXKiQyT/xAAYAQEBAQEBAAAAAAAAAAAAAAAAAQIDBP/EACARAQEBAQACAgMBAQAAAAAAAAABEQIDITFBElGBkSL/2gAMAwEAAhEDEQA/APuIAAAAAAAAAAAAAAAAAAAAAAAAAAAAAAAAAAAAAAAAAAAAAAAAAAAiuLmFOLlUlGEV9aTwijb7XdZ4oU5OH8+otyH4VxZqc2+010yKdzBduXyinN+S1NFaZ9eTn3N4j/atCaMUtEklySwT0qJXTfCnUfe4qH+TTM9bP7HnNfLJMYyP4Iusn/LXsmvmjPXvthNf2y+DJN4ZH8EX0qHBvdfKacPiTJmGk9Hr3MrTsVxpt039x+i/GPAekWgcyptGpR/jxzD+bBaL/suz3F63uoVFmElJd3FeK7BZYalABFAAAAAAAAAAAAAAAAAAAONtXpHGm+rpLra2cYWsYP7zXF9y9xxttdKp1qjtrLVJ7tW5jwzw3Kb+MvLmXNg7FjHV649aX2pfZXd8T0c+Kcz8u/8AGL1vqJbHY0q0lWupOo+MYP1I9yXDH61O9BJLC0S4JGjl2GyZz66vTUmN8jJHvGHMxit3IjnUNZTK8qhZBZ6wyqhT60x1xcF5VDZTKCuDeNwTBezk5V7sndfWUMwkuyGj9i4NdzLsKxNGZZbylmuVY7fWVTr4hJ6RqLSFR8vuy7jsnD27sqMoymkmn68OCfKSxwfejhbI6Vu2qq3uXJ0W0qdaa9KnnRRlzXf/AKe7xOpvKbny9yDEZJpNNNNZTWqa5mTi0AAAAAAAAAAAAAB5TpRtSdVytLeW6lpcVk/VT/8AlF88cfLnjtbbv5U4btP+LUzGHbuLtm/D44OPsrZyWF9WOZNvVylxbb5s9Hi5k/76/jHV+muydkRowjGCxKXDmlzPQ04KMVFcEsFahHM3Ll+sFtIz5Or1fa8zGVoauZiUyGUzDSVzNXMh3jDmXESSkRs1dQ1cwMsikbOZHKQGspGI1WazZimss0LtGbLlOZpa2+ha6lGLYrGjTT1TWGjx+29iwqOdGppxcKmMtZ+Ph2nrZJo5O24Z3ZLjwN+O+0rzfQ/pJUtq3/H3jxh4oVJPKafBZfFPsfn2n0I+cdJ9i/SqOYaXFD06U1o2lruZOz+zvpX9MoOnVeLi39Cono5JaKWB5OftJXrgAcWgAAAAAAAAw3jV9mpk5+2a+IKC9apLc/D9Z+XxLzNuDnuXWznVfB+hBcoL8+PmXaNPEfH4f7IaUEkl7PZ2/JeZepwzjuSO/fX0xIzRo4JKiwiSKNK70OGtqUpGrZiTNcm0YciOczeZBUZRrKsa9cQVGQ9YBd60w6hVVUw6gE8qhJQlqUlMsU5FHorOWYlg5Vhc40Oomc+orEo5Rxtpx0x3nbOXtaJrj5SuItGeJ2rVlszaNK9p6Uq0tytFcM/W81r7Ge3mcfpRslXNvUhj0ur6yH9SPDzxj2no+Yy+hW9eNSEZxeYzipJ9zRIeF/ZLtzr7PqZPM7eW5rx3Oz4rzPdHk6mVsABAAAAAADg7TuM1nypxUV/3lr8DvHhL++cqu6vrOVV+DbUfgzt4ZtrPT0FpLebfZwXh+sv2nXpx+RzdmUcRiu5NnVSM932sZK9zInbKVzMxFVmYbDNTaDIKiJiOogKlRFWaLtSJXnEo1tbaVSW6va+SOzHo/HGrlnnnBFsFLMuenkd0z1R5a92ZKlrxjz7UXdjWcJxk5LLTxjLWFjjp+tDp38E4SzyZ522rSg8xbT7u0suwXrml1U91PTCkuaXL3Fy1vexnJlUcnvSeW+1m8JFwd76Sjm31XeIOuZFOeS884IKkSvcy3d3ubLMitexyl7WduWa8d0Mufoe2q1DhTrSkkuC19KPuk/I+yHwfpLUdLattVWmVbtvxbpt+R91oVN6MZfajGXmsnDyRqNwAclAAAAAEV3PFOo+UJvyiz5zYy37qr3ShS/tis+9s+hbS/g1f6U/8WfMOjlbeuqnfcVX5Tf5I9Pg+Oma+l2nMuFK1eFgs75wrTNWZz60sssV5lNssgwzBtgykVGmDEokiibbhBSnAhlTOg6Ro6JdFOhNwlvL2rmdaltaONdPEpu3MK2Fyje+2hvrdjwfFlGNMufRjKoFnoVlAzulrqjWVMuorMjkyecSvM1Brk0uI59iN6a9xMqWV4m/hHyz9okMXFKS4xoxx4qcmfbNjTbt6TfHcS8tPkfIunltv12+yNNR+L+Z9e2Qn1MM8Vle9nPytRcABwUAAAAAQXyzSq/05/wCLPkXQ6f8A++on/OuMLwlJn2OSymuawfILCPVbbqU+CdWpurunSc172d/DfXUZr6ZSmTuoUaNTQnyYsVtOWSPdNkbqOQI4xN1AkUCSMDKolTNlTJlA3UAK/VDqSzujdJordSOqLO6MDRW6kOkWd0bpdFN0iOdMuygRTgWUc2rArTgdGrTIuoOkrKpCl2eZacMLPJEtG3NNoLEWl2jduDw207R16qisJVKsYN8W8y0PpWz1+7XjJ/8Apnmo7LX7qo8rclKo0no93Di8eLR6i0hiEF91Z8cajzXViUAHBQAAAAAPk/TuH0Xa9nc8I1JU8vvjPEv/ADOPkfWDwv7W9jddZqtFenbzVTTjucJe5t/hN8XKldaFTEmu8uQqHn9iX/0i1t63GUqahU/qR9GXwydOlUZ0sHQUiamipTkW6TMUWIxJFE1gbowpgzgyCDGDIAGDBsYwBgyMGQNcGkoEpjAFeVMwqJYwMl0R9Xg5t5FyeEXri4SRBZxy95+Jvn17RUrJvqocXKTpt/dUk5fD3HcORY/vLicl6tGLgu+pJtv3fE65nq+1AAZAAAAAAIL21jVpzpyWYzi4vPeTgD5V0OjK0urnZ1XRbzqUM9vcvGP+LPZ9Tg5n7QdgyfV31vpXtmpPC1lBPPtx+fM6eytpwuqEK0PrLE4ZzuTXFfrmjvz1sZb0pFylMo1NCSlWJYrqU5kyZQp1SeFU52KtJmSKMyRMyMgAAAAABhsBkw5Gs6mClcXWCyaJ6t0kc652ql2nNv8AaOM6nnLvaLk8J/kkejjxaza9JG+dWW6n2Nt8klqzo7Uvlb0PvNKMY9rb+evwOb0dtOrouvW0UsSjF8XBerld71x3o02MpXt068v4FtLEOU6/FeO7nL72ieTJ6n0R6LY9k6VGMZeu/TqP78tX5aL2F4A87QAAAAAAAAAAMSimmnqmsNdx4O4s5bMuXOCbtLiWJR7Kc29F3cdPHH2T3pBe2UK0JU6kVKE0001ksuDhVaiaU4vMZap/IrqvhlGpbVbGfVzzOjN+hUlqmn9WT7JcMPt7cPDlaqWcmt+n6Sxlx+tH2Ho2WMrcbosUrs86q7TwyWF40T8TXqaVyWqdU8vRv+86VvfmLyuu4mZKdG6yWFUOeKkMZNXM0dQYJGzSUyOVQr1ar7yyBXrnGvrsvTt6s+EX4vQxT6P51qS/DH8zpMnyjy1eM6kt2Ccm+CSz/o6WzOjShiVbEpZUnHjGPJd7PT0bGFNYhFRXdxfiyOtQb9GPF+SXNmr5vqJjzu1ZVbqpG2o+inrOfFUocHN832Jf7PVbPsIUKUKVJYhCOF2t9rk32tttt82LGwhRi1FayeZzfGb7/wAiycLdaAAQAAAAAAAAAAAAAEdxbxqRcZpSi1hprJw6myp0Hmm3KmuCzmdPwfau7ivcu5KoQzrllwebvqNOosyW7L7cdPNHEuKE4a+vHslHXKPU39lGecPdlzXDyPE7Ysru3k50syWc/u9U/GD08nnuOvPcZsZW00u3BPS21jg0/B49x52fSOjUzG4pOFRaOdPMJLvcWVakIvWjWU1yfoyR22I97bdJUu06dHpRE+Wxupx4vHtwXaG1Jc0/xJ/Mn4802vqFLpJFlj/movsPA7IvHKWNP7keip03zXmjF4kXXeW1Iv6q9uSSF8n9leCOEopcX5IkhWS4a97Zm8w13410+3JNGSODC7fD3L9aFqlNv1n+FfN9pzrTqb2dI+2XYvzN4QS4e19rKlOuWIVTIlBhMyAAAAAAAAAAAAAADWZsMAVZlaZflTIJ0AOfUK9RHQqUCvOgBwdobAt66xUpxfJ4WV4cvYecvf2bUnrSqSg+UvTX5+89zOiyJwY0fOavQO7j6s4zXdP5S/MqT6GXf8uXikvkz6gDf59ftMfM7XopfwkpQ301zPY2FG5wlVg08atVYYfsO2B+fX7MVqdpz+LkTKkiRRN40mZ3VYprHAs0zEKBYp0CDMCzTMU6BPCkBtAkMJGQAAAAAAAAAAAAAAAAAAA1cEaugiQAQStIkctnxLYAoPZUTV7IXM6IA5v/AA65my2TE6AApx2bE3jZRRZAESt0bqmjYAYwZ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0" name="Picture 4" descr="http://www.gurusfeet.com/files/blogpics/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819400"/>
            <a:ext cx="167761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gurusfeet.com/files/blogpics/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402" y="1828800"/>
            <a:ext cx="167761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gurusfeet.com/files/blogpics/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5382" y="4380614"/>
            <a:ext cx="167761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gurusfeet.com/files/blogpics/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6479" y="3487480"/>
            <a:ext cx="167761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gurusfeet.com/files/blogpics/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058633"/>
            <a:ext cx="167761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gurusfeet.com/files/blogpics/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5012" y="1600200"/>
            <a:ext cx="167761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28773" y="3241642"/>
            <a:ext cx="851515" cy="646331"/>
          </a:xfrm>
          <a:prstGeom prst="rect">
            <a:avLst/>
          </a:prstGeom>
          <a:noFill/>
        </p:spPr>
        <p:txBody>
          <a:bodyPr wrap="none" rtlCol="0">
            <a:spAutoFit/>
          </a:bodyPr>
          <a:lstStyle/>
          <a:p>
            <a:r>
              <a:rPr lang="lv-LV" sz="3600" b="1" dirty="0" smtClean="0">
                <a:solidFill>
                  <a:srgbClr val="FF0000"/>
                </a:solidFill>
              </a:rPr>
              <a:t>H-3</a:t>
            </a:r>
            <a:endParaRPr lang="lv-LV" sz="3600" b="1" dirty="0">
              <a:solidFill>
                <a:srgbClr val="FF0000"/>
              </a:solidFill>
            </a:endParaRPr>
          </a:p>
        </p:txBody>
      </p:sp>
      <p:sp>
        <p:nvSpPr>
          <p:cNvPr id="18" name="TextBox 17"/>
          <p:cNvSpPr txBox="1"/>
          <p:nvPr/>
        </p:nvSpPr>
        <p:spPr>
          <a:xfrm>
            <a:off x="3677284" y="2286000"/>
            <a:ext cx="1039067" cy="646331"/>
          </a:xfrm>
          <a:prstGeom prst="rect">
            <a:avLst/>
          </a:prstGeom>
          <a:noFill/>
        </p:spPr>
        <p:txBody>
          <a:bodyPr wrap="none" rtlCol="0">
            <a:spAutoFit/>
          </a:bodyPr>
          <a:lstStyle/>
          <a:p>
            <a:r>
              <a:rPr lang="lv-LV" sz="3600" b="1" dirty="0" smtClean="0">
                <a:solidFill>
                  <a:srgbClr val="FF0000"/>
                </a:solidFill>
              </a:rPr>
              <a:t>P-32</a:t>
            </a:r>
            <a:endParaRPr lang="lv-LV" sz="3600" b="1" dirty="0">
              <a:solidFill>
                <a:srgbClr val="FF0000"/>
              </a:solidFill>
            </a:endParaRPr>
          </a:p>
        </p:txBody>
      </p:sp>
      <p:sp>
        <p:nvSpPr>
          <p:cNvPr id="19" name="TextBox 18"/>
          <p:cNvSpPr txBox="1"/>
          <p:nvPr/>
        </p:nvSpPr>
        <p:spPr>
          <a:xfrm>
            <a:off x="5285533" y="2091068"/>
            <a:ext cx="1039067" cy="646331"/>
          </a:xfrm>
          <a:prstGeom prst="rect">
            <a:avLst/>
          </a:prstGeom>
          <a:noFill/>
        </p:spPr>
        <p:txBody>
          <a:bodyPr wrap="none" rtlCol="0">
            <a:spAutoFit/>
          </a:bodyPr>
          <a:lstStyle/>
          <a:p>
            <a:r>
              <a:rPr lang="lv-LV" sz="3600" b="1" smtClean="0">
                <a:solidFill>
                  <a:srgbClr val="FF0000"/>
                </a:solidFill>
              </a:rPr>
              <a:t>P-33</a:t>
            </a:r>
            <a:endParaRPr lang="lv-LV" sz="3600" b="1" dirty="0">
              <a:solidFill>
                <a:srgbClr val="FF0000"/>
              </a:solidFill>
            </a:endParaRPr>
          </a:p>
        </p:txBody>
      </p:sp>
      <p:sp>
        <p:nvSpPr>
          <p:cNvPr id="21" name="TextBox 20"/>
          <p:cNvSpPr txBox="1"/>
          <p:nvPr/>
        </p:nvSpPr>
        <p:spPr>
          <a:xfrm>
            <a:off x="2592569" y="4876800"/>
            <a:ext cx="1151277" cy="646331"/>
          </a:xfrm>
          <a:prstGeom prst="rect">
            <a:avLst/>
          </a:prstGeom>
          <a:noFill/>
        </p:spPr>
        <p:txBody>
          <a:bodyPr wrap="none" rtlCol="0">
            <a:spAutoFit/>
          </a:bodyPr>
          <a:lstStyle/>
          <a:p>
            <a:r>
              <a:rPr lang="lv-LV" sz="3600" b="1" dirty="0" smtClean="0">
                <a:solidFill>
                  <a:srgbClr val="FF0000"/>
                </a:solidFill>
              </a:rPr>
              <a:t>I-125</a:t>
            </a:r>
            <a:endParaRPr lang="lv-LV" sz="3600" b="1" dirty="0">
              <a:solidFill>
                <a:srgbClr val="FF0000"/>
              </a:solidFill>
            </a:endParaRPr>
          </a:p>
        </p:txBody>
      </p:sp>
      <p:sp>
        <p:nvSpPr>
          <p:cNvPr id="22" name="TextBox 21"/>
          <p:cNvSpPr txBox="1"/>
          <p:nvPr/>
        </p:nvSpPr>
        <p:spPr>
          <a:xfrm>
            <a:off x="4267200" y="3962400"/>
            <a:ext cx="1037463" cy="646331"/>
          </a:xfrm>
          <a:prstGeom prst="rect">
            <a:avLst/>
          </a:prstGeom>
          <a:noFill/>
        </p:spPr>
        <p:txBody>
          <a:bodyPr wrap="none" rtlCol="0">
            <a:spAutoFit/>
          </a:bodyPr>
          <a:lstStyle/>
          <a:p>
            <a:r>
              <a:rPr lang="lv-LV" sz="3600" b="1" dirty="0" smtClean="0">
                <a:solidFill>
                  <a:srgbClr val="FF0000"/>
                </a:solidFill>
              </a:rPr>
              <a:t>C-14</a:t>
            </a:r>
            <a:endParaRPr lang="lv-LV" sz="3600" b="1" dirty="0">
              <a:solidFill>
                <a:srgbClr val="FF0000"/>
              </a:solidFill>
            </a:endParaRPr>
          </a:p>
        </p:txBody>
      </p:sp>
      <p:sp>
        <p:nvSpPr>
          <p:cNvPr id="23" name="TextBox 22"/>
          <p:cNvSpPr txBox="1"/>
          <p:nvPr/>
        </p:nvSpPr>
        <p:spPr>
          <a:xfrm>
            <a:off x="6705600" y="3505200"/>
            <a:ext cx="1011815" cy="646331"/>
          </a:xfrm>
          <a:prstGeom prst="rect">
            <a:avLst/>
          </a:prstGeom>
          <a:noFill/>
        </p:spPr>
        <p:txBody>
          <a:bodyPr wrap="none" rtlCol="0">
            <a:spAutoFit/>
          </a:bodyPr>
          <a:lstStyle/>
          <a:p>
            <a:r>
              <a:rPr lang="lv-LV" sz="3600" b="1" dirty="0" smtClean="0">
                <a:solidFill>
                  <a:srgbClr val="FF0000"/>
                </a:solidFill>
              </a:rPr>
              <a:t>S-35</a:t>
            </a:r>
            <a:endParaRPr lang="lv-LV" sz="3600" b="1" dirty="0">
              <a:solidFill>
                <a:srgbClr val="FF0000"/>
              </a:solidFill>
            </a:endParaRPr>
          </a:p>
        </p:txBody>
      </p:sp>
    </p:spTree>
    <p:extLst>
      <p:ext uri="{BB962C8B-B14F-4D97-AF65-F5344CB8AC3E}">
        <p14:creationId xmlns:p14="http://schemas.microsoft.com/office/powerpoint/2010/main" val="3326051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AutoShape 9" descr="9k=">
            <a:hlinkClick r:id="rId2"/>
          </p:cNvPr>
          <p:cNvSpPr>
            <a:spLocks noChangeAspect="1" noChangeArrowheads="1"/>
          </p:cNvSpPr>
          <p:nvPr/>
        </p:nvSpPr>
        <p:spPr bwMode="auto">
          <a:xfrm>
            <a:off x="4024313" y="2947988"/>
            <a:ext cx="1095375" cy="9620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lv-LV"/>
          </a:p>
        </p:txBody>
      </p:sp>
      <p:sp>
        <p:nvSpPr>
          <p:cNvPr id="134155" name="AutoShape 11" descr="9k=">
            <a:hlinkClick r:id="rId2"/>
          </p:cNvPr>
          <p:cNvSpPr>
            <a:spLocks noChangeAspect="1" noChangeArrowheads="1"/>
          </p:cNvSpPr>
          <p:nvPr/>
        </p:nvSpPr>
        <p:spPr bwMode="auto">
          <a:xfrm>
            <a:off x="4024313" y="2947988"/>
            <a:ext cx="1095375" cy="9620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lv-LV"/>
          </a:p>
        </p:txBody>
      </p:sp>
      <p:sp>
        <p:nvSpPr>
          <p:cNvPr id="134160" name="Text Box 16"/>
          <p:cNvSpPr txBox="1">
            <a:spLocks noChangeArrowheads="1"/>
          </p:cNvSpPr>
          <p:nvPr/>
        </p:nvSpPr>
        <p:spPr bwMode="auto">
          <a:xfrm>
            <a:off x="592138" y="8572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lv-LV" altLang="lv-LV"/>
          </a:p>
        </p:txBody>
      </p:sp>
      <p:sp>
        <p:nvSpPr>
          <p:cNvPr id="134161" name="Text Box 17"/>
          <p:cNvSpPr txBox="1">
            <a:spLocks noChangeArrowheads="1"/>
          </p:cNvSpPr>
          <p:nvPr/>
        </p:nvSpPr>
        <p:spPr bwMode="auto">
          <a:xfrm>
            <a:off x="1295400" y="113641"/>
            <a:ext cx="68154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sz="3200" b="1" dirty="0" err="1" smtClean="0"/>
              <a:t>Hidroksikarbonskābju</a:t>
            </a:r>
            <a:r>
              <a:rPr lang="lv-LV" altLang="lv-LV" sz="3200" b="1" dirty="0" smtClean="0"/>
              <a:t> receptora  saime</a:t>
            </a:r>
            <a:endParaRPr lang="lv-LV" altLang="lv-LV" sz="3200" b="1" dirty="0"/>
          </a:p>
        </p:txBody>
      </p:sp>
      <p:sp>
        <p:nvSpPr>
          <p:cNvPr id="134162" name="Text Box 18"/>
          <p:cNvSpPr txBox="1">
            <a:spLocks noChangeArrowheads="1"/>
          </p:cNvSpPr>
          <p:nvPr/>
        </p:nvSpPr>
        <p:spPr bwMode="auto">
          <a:xfrm>
            <a:off x="325004" y="2470039"/>
            <a:ext cx="8833187"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dirty="0">
                <a:latin typeface="Gulim" pitchFamily="34" charset="-127"/>
                <a:ea typeface="Gulim" pitchFamily="34" charset="-127"/>
              </a:rPr>
              <a:t>►</a:t>
            </a:r>
            <a:r>
              <a:rPr lang="lv-LV" altLang="lv-LV" dirty="0"/>
              <a:t> </a:t>
            </a:r>
            <a:r>
              <a:rPr lang="lv-LV" altLang="lv-LV" sz="2400" dirty="0"/>
              <a:t>Ir būtiski brīvo taukskābju un </a:t>
            </a:r>
            <a:r>
              <a:rPr lang="lv-LV" altLang="lv-LV" sz="2400" dirty="0" err="1"/>
              <a:t>lipoproteīnu</a:t>
            </a:r>
            <a:r>
              <a:rPr lang="lv-LV" altLang="lv-LV" sz="2400" dirty="0"/>
              <a:t> koncentrācijas </a:t>
            </a:r>
            <a:r>
              <a:rPr lang="lv-LV" altLang="lv-LV" sz="2400" dirty="0" err="1" smtClean="0"/>
              <a:t>regulātori</a:t>
            </a:r>
            <a:r>
              <a:rPr lang="lv-LV" altLang="lv-LV" sz="2400" dirty="0" smtClean="0"/>
              <a:t>.</a:t>
            </a:r>
            <a:endParaRPr lang="lv-LV" altLang="lv-LV" sz="2400" dirty="0"/>
          </a:p>
          <a:p>
            <a:endParaRPr lang="lv-LV" altLang="lv-LV" sz="2400" dirty="0"/>
          </a:p>
          <a:p>
            <a:r>
              <a:rPr lang="lv-LV" altLang="lv-LV" sz="2400" dirty="0">
                <a:latin typeface="Gulim" pitchFamily="34" charset="-127"/>
                <a:ea typeface="Gulim" pitchFamily="34" charset="-127"/>
              </a:rPr>
              <a:t>►</a:t>
            </a:r>
            <a:r>
              <a:rPr lang="lv-LV" altLang="lv-LV" sz="2400" dirty="0"/>
              <a:t> Ietekmē </a:t>
            </a:r>
            <a:r>
              <a:rPr lang="lv-LV" altLang="lv-LV" sz="2400" dirty="0" err="1"/>
              <a:t>adipocītos</a:t>
            </a:r>
            <a:r>
              <a:rPr lang="lv-LV" altLang="lv-LV" sz="2400" dirty="0"/>
              <a:t> notiekošos procesus- lipīdu</a:t>
            </a:r>
          </a:p>
          <a:p>
            <a:r>
              <a:rPr lang="lv-LV" altLang="lv-LV" sz="2400" dirty="0"/>
              <a:t>metabolismu un </a:t>
            </a:r>
            <a:r>
              <a:rPr lang="lv-LV" altLang="lv-LV" sz="2400" dirty="0" err="1"/>
              <a:t>adipokīnu</a:t>
            </a:r>
            <a:r>
              <a:rPr lang="lv-LV" altLang="lv-LV" sz="2400" dirty="0"/>
              <a:t> </a:t>
            </a:r>
            <a:r>
              <a:rPr lang="lv-LV" altLang="lv-LV" sz="2400" dirty="0" smtClean="0"/>
              <a:t>sekrēciju.</a:t>
            </a:r>
            <a:endParaRPr lang="lv-LV" altLang="lv-LV" sz="2400" dirty="0"/>
          </a:p>
          <a:p>
            <a:pPr>
              <a:lnSpc>
                <a:spcPct val="180000"/>
              </a:lnSpc>
            </a:pPr>
            <a:r>
              <a:rPr lang="lv-LV" altLang="lv-LV" sz="2400" dirty="0">
                <a:latin typeface="Gulim" pitchFamily="34" charset="-127"/>
                <a:ea typeface="Gulim" pitchFamily="34" charset="-127"/>
              </a:rPr>
              <a:t>►</a:t>
            </a:r>
            <a:r>
              <a:rPr lang="lv-LV" altLang="lv-LV" sz="2400" dirty="0"/>
              <a:t> Paaugstina pretiekaisuma faktoru ekspresiju un sekrēciju</a:t>
            </a:r>
          </a:p>
          <a:p>
            <a:pPr>
              <a:lnSpc>
                <a:spcPct val="160000"/>
              </a:lnSpc>
            </a:pPr>
            <a:r>
              <a:rPr lang="lv-LV" altLang="lv-LV" sz="2400" dirty="0">
                <a:latin typeface="Gulim" pitchFamily="34" charset="-127"/>
                <a:ea typeface="Gulim" pitchFamily="34" charset="-127"/>
              </a:rPr>
              <a:t>►</a:t>
            </a:r>
            <a:r>
              <a:rPr lang="lv-LV" altLang="lv-LV" sz="2400" dirty="0"/>
              <a:t> </a:t>
            </a:r>
            <a:r>
              <a:rPr lang="en-US" altLang="lv-LV" sz="2400" dirty="0" err="1"/>
              <a:t>Šo</a:t>
            </a:r>
            <a:r>
              <a:rPr lang="en-US" altLang="lv-LV" sz="2400" dirty="0"/>
              <a:t> </a:t>
            </a:r>
            <a:r>
              <a:rPr lang="en-US" altLang="lv-LV" sz="2400" dirty="0" err="1"/>
              <a:t>receptoru</a:t>
            </a:r>
            <a:r>
              <a:rPr lang="en-US" altLang="lv-LV" sz="2400" dirty="0"/>
              <a:t> </a:t>
            </a:r>
            <a:r>
              <a:rPr lang="en-US" altLang="lv-LV" sz="2400" dirty="0" err="1"/>
              <a:t>funkciju</a:t>
            </a:r>
            <a:r>
              <a:rPr lang="en-US" altLang="lv-LV" sz="2400" dirty="0"/>
              <a:t>, </a:t>
            </a:r>
            <a:r>
              <a:rPr lang="en-US" altLang="lv-LV" sz="2400" dirty="0" err="1"/>
              <a:t>ligandu</a:t>
            </a:r>
            <a:r>
              <a:rPr lang="en-US" altLang="lv-LV" sz="2400" dirty="0"/>
              <a:t> un </a:t>
            </a:r>
            <a:r>
              <a:rPr lang="en-US" altLang="lv-LV" sz="2400" dirty="0" err="1"/>
              <a:t>signālceļu</a:t>
            </a:r>
            <a:r>
              <a:rPr lang="en-US" altLang="lv-LV" sz="2400" dirty="0"/>
              <a:t> </a:t>
            </a:r>
            <a:r>
              <a:rPr lang="en-US" altLang="lv-LV" sz="2400" dirty="0" err="1"/>
              <a:t>padziļināta</a:t>
            </a:r>
            <a:r>
              <a:rPr lang="en-US" altLang="lv-LV" sz="2400" dirty="0"/>
              <a:t> </a:t>
            </a:r>
            <a:r>
              <a:rPr lang="en-US" altLang="lv-LV" sz="2400" dirty="0" err="1"/>
              <a:t>izpēte</a:t>
            </a:r>
            <a:r>
              <a:rPr lang="en-US" altLang="lv-LV" sz="2400" dirty="0"/>
              <a:t> </a:t>
            </a:r>
            <a:endParaRPr lang="lv-LV" altLang="lv-LV" sz="2400" dirty="0"/>
          </a:p>
          <a:p>
            <a:r>
              <a:rPr lang="lv-LV" altLang="lv-LV" sz="2400" dirty="0"/>
              <a:t>ļautu izveidot terapijas līdzekļus </a:t>
            </a:r>
            <a:r>
              <a:rPr lang="en-US" altLang="lv-LV" sz="2400" dirty="0" err="1"/>
              <a:t>ar</a:t>
            </a:r>
            <a:r>
              <a:rPr lang="en-US" altLang="lv-LV" sz="2400" dirty="0"/>
              <a:t> </a:t>
            </a:r>
            <a:r>
              <a:rPr lang="en-US" altLang="lv-LV" sz="2400" dirty="0" err="1"/>
              <a:t>lipīdu</a:t>
            </a:r>
            <a:r>
              <a:rPr lang="en-US" altLang="lv-LV" sz="2400" dirty="0"/>
              <a:t> </a:t>
            </a:r>
            <a:r>
              <a:rPr lang="en-US" altLang="lv-LV" sz="2400" dirty="0" err="1"/>
              <a:t>disfunkcijām</a:t>
            </a:r>
            <a:r>
              <a:rPr lang="en-US" altLang="lv-LV" sz="2400" dirty="0"/>
              <a:t> </a:t>
            </a:r>
            <a:r>
              <a:rPr lang="en-US" altLang="lv-LV" sz="2400" dirty="0" err="1"/>
              <a:t>saistīto</a:t>
            </a:r>
            <a:r>
              <a:rPr lang="en-US" altLang="lv-LV" sz="2400" dirty="0"/>
              <a:t> </a:t>
            </a:r>
            <a:endParaRPr lang="lv-LV" altLang="lv-LV" sz="2400" dirty="0"/>
          </a:p>
          <a:p>
            <a:r>
              <a:rPr lang="en-US" altLang="lv-LV" sz="2400" dirty="0" err="1"/>
              <a:t>kardiovaskulārās</a:t>
            </a:r>
            <a:r>
              <a:rPr lang="en-US" altLang="lv-LV" sz="2400" dirty="0"/>
              <a:t> un </a:t>
            </a:r>
            <a:r>
              <a:rPr lang="en-US" altLang="lv-LV" sz="2400" dirty="0" err="1"/>
              <a:t>metabolisma</a:t>
            </a:r>
            <a:r>
              <a:rPr lang="en-US" altLang="lv-LV" sz="2400" dirty="0"/>
              <a:t> </a:t>
            </a:r>
            <a:r>
              <a:rPr lang="en-US" altLang="lv-LV" sz="2400" dirty="0" err="1"/>
              <a:t>slimību</a:t>
            </a:r>
            <a:r>
              <a:rPr lang="en-US" altLang="lv-LV" sz="2400" dirty="0"/>
              <a:t> </a:t>
            </a:r>
            <a:r>
              <a:rPr lang="en-US" altLang="lv-LV" sz="2400" dirty="0" err="1"/>
              <a:t>ārstēšanā</a:t>
            </a:r>
            <a:r>
              <a:rPr lang="lv-LV" altLang="lv-LV" sz="2400" dirty="0"/>
              <a:t> </a:t>
            </a:r>
            <a:r>
              <a:rPr lang="lv-LV" altLang="lv-LV" sz="2400" dirty="0" smtClean="0"/>
              <a:t>.</a:t>
            </a:r>
            <a:endParaRPr lang="lv-LV" altLang="lv-LV" dirty="0"/>
          </a:p>
        </p:txBody>
      </p:sp>
      <p:sp>
        <p:nvSpPr>
          <p:cNvPr id="2" name="TextBox 1"/>
          <p:cNvSpPr txBox="1"/>
          <p:nvPr/>
        </p:nvSpPr>
        <p:spPr>
          <a:xfrm>
            <a:off x="5592280" y="1576609"/>
            <a:ext cx="1494320" cy="646331"/>
          </a:xfrm>
          <a:prstGeom prst="rect">
            <a:avLst/>
          </a:prstGeom>
          <a:noFill/>
        </p:spPr>
        <p:txBody>
          <a:bodyPr wrap="none" rtlCol="0">
            <a:spAutoFit/>
          </a:bodyPr>
          <a:lstStyle/>
          <a:p>
            <a:r>
              <a:rPr lang="lv-LV" sz="3600" b="1" dirty="0"/>
              <a:t>HCA2R</a:t>
            </a:r>
          </a:p>
        </p:txBody>
      </p:sp>
      <p:sp>
        <p:nvSpPr>
          <p:cNvPr id="8" name="TextBox 7"/>
          <p:cNvSpPr txBox="1"/>
          <p:nvPr/>
        </p:nvSpPr>
        <p:spPr>
          <a:xfrm>
            <a:off x="4267200" y="973859"/>
            <a:ext cx="1470274" cy="646331"/>
          </a:xfrm>
          <a:prstGeom prst="rect">
            <a:avLst/>
          </a:prstGeom>
          <a:noFill/>
        </p:spPr>
        <p:txBody>
          <a:bodyPr wrap="none" rtlCol="0">
            <a:spAutoFit/>
          </a:bodyPr>
          <a:lstStyle/>
          <a:p>
            <a:r>
              <a:rPr lang="lv-LV" sz="3600" dirty="0" smtClean="0"/>
              <a:t>HCA1R</a:t>
            </a:r>
            <a:endParaRPr lang="lv-LV" sz="3600" dirty="0"/>
          </a:p>
        </p:txBody>
      </p:sp>
      <p:sp>
        <p:nvSpPr>
          <p:cNvPr id="9" name="TextBox 8"/>
          <p:cNvSpPr txBox="1"/>
          <p:nvPr/>
        </p:nvSpPr>
        <p:spPr>
          <a:xfrm>
            <a:off x="7086600" y="1040606"/>
            <a:ext cx="1470274" cy="646331"/>
          </a:xfrm>
          <a:prstGeom prst="rect">
            <a:avLst/>
          </a:prstGeom>
          <a:noFill/>
        </p:spPr>
        <p:txBody>
          <a:bodyPr wrap="none" rtlCol="0">
            <a:spAutoFit/>
          </a:bodyPr>
          <a:lstStyle/>
          <a:p>
            <a:r>
              <a:rPr lang="lv-LV" sz="3600" dirty="0" smtClean="0"/>
              <a:t>HCA3R</a:t>
            </a:r>
            <a:endParaRPr lang="lv-LV" sz="3600" dirty="0"/>
          </a:p>
        </p:txBody>
      </p:sp>
      <p:pic>
        <p:nvPicPr>
          <p:cNvPr id="4098" name="Picture 2" descr="http://www.nature.com/scitable/content/ne0000/ne0000/ne0000/ne0000/14673543/U4.cp2.1_nature01307-f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04" y="896737"/>
            <a:ext cx="3834380" cy="13597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6444734"/>
            <a:ext cx="3600986" cy="369332"/>
          </a:xfrm>
          <a:prstGeom prst="rect">
            <a:avLst/>
          </a:prstGeom>
          <a:noFill/>
        </p:spPr>
        <p:txBody>
          <a:bodyPr wrap="none" rtlCol="0">
            <a:spAutoFit/>
          </a:bodyPr>
          <a:lstStyle/>
          <a:p>
            <a:r>
              <a:rPr lang="lv-LV" dirty="0" smtClean="0"/>
              <a:t>GPCR- G-proteīnu saistošie receptori</a:t>
            </a:r>
            <a:endParaRPr lang="lv-LV" dirty="0"/>
          </a:p>
        </p:txBody>
      </p:sp>
    </p:spTree>
    <p:extLst>
      <p:ext uri="{BB962C8B-B14F-4D97-AF65-F5344CB8AC3E}">
        <p14:creationId xmlns:p14="http://schemas.microsoft.com/office/powerpoint/2010/main" val="3306805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 name="Oval 41"/>
          <p:cNvSpPr>
            <a:spLocks noChangeArrowheads="1"/>
          </p:cNvSpPr>
          <p:nvPr/>
        </p:nvSpPr>
        <p:spPr bwMode="auto">
          <a:xfrm>
            <a:off x="7164388" y="4608513"/>
            <a:ext cx="1835150" cy="10795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2083" name="Oval 35"/>
          <p:cNvSpPr>
            <a:spLocks noChangeArrowheads="1"/>
          </p:cNvSpPr>
          <p:nvPr/>
        </p:nvSpPr>
        <p:spPr bwMode="auto">
          <a:xfrm>
            <a:off x="4787900" y="2590800"/>
            <a:ext cx="3744913" cy="12239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pic>
        <p:nvPicPr>
          <p:cNvPr id="2055" name="Picture 7" descr="458839a-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836613"/>
            <a:ext cx="4392613" cy="4752975"/>
          </a:xfrm>
          <a:prstGeom prst="rect">
            <a:avLst/>
          </a:prstGeom>
          <a:noFill/>
          <a:extLst>
            <a:ext uri="{909E8E84-426E-40DD-AFC4-6F175D3DCCD1}">
              <a14:hiddenFill xmlns:a14="http://schemas.microsoft.com/office/drawing/2010/main">
                <a:solidFill>
                  <a:srgbClr val="FFFFFF"/>
                </a:solidFill>
              </a14:hiddenFill>
            </a:ext>
          </a:extLst>
        </p:spPr>
      </p:pic>
      <p:sp>
        <p:nvSpPr>
          <p:cNvPr id="2062" name="Text Box 14"/>
          <p:cNvSpPr txBox="1">
            <a:spLocks noChangeArrowheads="1"/>
          </p:cNvSpPr>
          <p:nvPr/>
        </p:nvSpPr>
        <p:spPr bwMode="auto">
          <a:xfrm>
            <a:off x="5076825" y="2813050"/>
            <a:ext cx="33464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lv-LV" altLang="lv-LV" b="1"/>
              <a:t>Balto un brūno adipozo audu</a:t>
            </a:r>
          </a:p>
          <a:p>
            <a:r>
              <a:rPr lang="lv-LV" altLang="lv-LV" b="1"/>
              <a:t>              adipocītos</a:t>
            </a:r>
          </a:p>
        </p:txBody>
      </p:sp>
      <p:sp>
        <p:nvSpPr>
          <p:cNvPr id="2066" name="Text Box 18"/>
          <p:cNvSpPr txBox="1">
            <a:spLocks noChangeArrowheads="1"/>
          </p:cNvSpPr>
          <p:nvPr/>
        </p:nvSpPr>
        <p:spPr bwMode="auto">
          <a:xfrm>
            <a:off x="7164388" y="4824413"/>
            <a:ext cx="1774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sz="1600"/>
              <a:t>Skeleta muskuļos</a:t>
            </a:r>
          </a:p>
          <a:p>
            <a:r>
              <a:rPr lang="lv-LV" altLang="lv-LV" sz="1600"/>
              <a:t>nierēs un aknās</a:t>
            </a:r>
          </a:p>
        </p:txBody>
      </p:sp>
      <p:sp>
        <p:nvSpPr>
          <p:cNvPr id="2074" name="Text Box 26"/>
          <p:cNvSpPr txBox="1">
            <a:spLocks noChangeArrowheads="1"/>
          </p:cNvSpPr>
          <p:nvPr/>
        </p:nvSpPr>
        <p:spPr bwMode="auto">
          <a:xfrm>
            <a:off x="1619250" y="188913"/>
            <a:ext cx="5518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sz="2400" dirty="0" smtClean="0"/>
              <a:t>HCA </a:t>
            </a:r>
            <a:r>
              <a:rPr lang="lv-LV" altLang="lv-LV" sz="2400" dirty="0"/>
              <a:t>receptoru ekspresija organisma audos</a:t>
            </a:r>
          </a:p>
        </p:txBody>
      </p:sp>
      <p:sp>
        <p:nvSpPr>
          <p:cNvPr id="2075" name="Text Box 27"/>
          <p:cNvSpPr txBox="1">
            <a:spLocks noChangeArrowheads="1"/>
          </p:cNvSpPr>
          <p:nvPr/>
        </p:nvSpPr>
        <p:spPr bwMode="auto">
          <a:xfrm>
            <a:off x="4716463" y="792163"/>
            <a:ext cx="702436"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dirty="0" smtClean="0"/>
              <a:t>HCA2</a:t>
            </a:r>
            <a:endParaRPr lang="lv-LV" altLang="lv-LV" dirty="0"/>
          </a:p>
        </p:txBody>
      </p:sp>
      <p:sp>
        <p:nvSpPr>
          <p:cNvPr id="2076" name="Text Box 28"/>
          <p:cNvSpPr txBox="1">
            <a:spLocks noChangeArrowheads="1"/>
          </p:cNvSpPr>
          <p:nvPr/>
        </p:nvSpPr>
        <p:spPr bwMode="auto">
          <a:xfrm>
            <a:off x="6084888" y="792163"/>
            <a:ext cx="702436"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dirty="0" smtClean="0"/>
              <a:t>HCA3</a:t>
            </a:r>
            <a:endParaRPr lang="lv-LV" altLang="lv-LV" dirty="0"/>
          </a:p>
        </p:txBody>
      </p:sp>
      <p:sp>
        <p:nvSpPr>
          <p:cNvPr id="2077" name="Text Box 29"/>
          <p:cNvSpPr txBox="1">
            <a:spLocks noChangeArrowheads="1"/>
          </p:cNvSpPr>
          <p:nvPr/>
        </p:nvSpPr>
        <p:spPr bwMode="auto">
          <a:xfrm>
            <a:off x="7504113" y="790575"/>
            <a:ext cx="702436"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dirty="0" smtClean="0"/>
              <a:t>HCA1</a:t>
            </a:r>
            <a:endParaRPr lang="lv-LV" altLang="lv-LV" dirty="0"/>
          </a:p>
        </p:txBody>
      </p:sp>
      <p:sp>
        <p:nvSpPr>
          <p:cNvPr id="2078" name="AutoShape 30"/>
          <p:cNvSpPr>
            <a:spLocks noChangeArrowheads="1"/>
          </p:cNvSpPr>
          <p:nvPr/>
        </p:nvSpPr>
        <p:spPr bwMode="auto">
          <a:xfrm>
            <a:off x="5148263" y="1366838"/>
            <a:ext cx="287337" cy="865187"/>
          </a:xfrm>
          <a:prstGeom prst="downArrow">
            <a:avLst>
              <a:gd name="adj1" fmla="val 50000"/>
              <a:gd name="adj2" fmla="val 75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2079" name="AutoShape 31"/>
          <p:cNvSpPr>
            <a:spLocks noChangeArrowheads="1"/>
          </p:cNvSpPr>
          <p:nvPr/>
        </p:nvSpPr>
        <p:spPr bwMode="auto">
          <a:xfrm>
            <a:off x="6443663" y="1366838"/>
            <a:ext cx="287337" cy="865187"/>
          </a:xfrm>
          <a:prstGeom prst="downArrow">
            <a:avLst>
              <a:gd name="adj1" fmla="val 50000"/>
              <a:gd name="adj2" fmla="val 75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2080" name="AutoShape 32"/>
          <p:cNvSpPr>
            <a:spLocks noChangeArrowheads="1"/>
          </p:cNvSpPr>
          <p:nvPr/>
        </p:nvSpPr>
        <p:spPr bwMode="auto">
          <a:xfrm>
            <a:off x="7885113" y="1366838"/>
            <a:ext cx="287337" cy="865187"/>
          </a:xfrm>
          <a:prstGeom prst="downArrow">
            <a:avLst>
              <a:gd name="adj1" fmla="val 50000"/>
              <a:gd name="adj2" fmla="val 75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2084" name="AutoShape 36"/>
          <p:cNvSpPr>
            <a:spLocks noChangeArrowheads="1"/>
          </p:cNvSpPr>
          <p:nvPr/>
        </p:nvSpPr>
        <p:spPr bwMode="auto">
          <a:xfrm>
            <a:off x="5219700" y="4076700"/>
            <a:ext cx="215900" cy="431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2085" name="AutoShape 37"/>
          <p:cNvSpPr>
            <a:spLocks noChangeArrowheads="1"/>
          </p:cNvSpPr>
          <p:nvPr/>
        </p:nvSpPr>
        <p:spPr bwMode="auto">
          <a:xfrm>
            <a:off x="6372225" y="4076700"/>
            <a:ext cx="215900" cy="431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2086" name="Oval 38"/>
          <p:cNvSpPr>
            <a:spLocks noChangeArrowheads="1"/>
          </p:cNvSpPr>
          <p:nvPr/>
        </p:nvSpPr>
        <p:spPr bwMode="auto">
          <a:xfrm>
            <a:off x="4859338" y="4608513"/>
            <a:ext cx="2089150" cy="10795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lang="lv-LV" altLang="lv-LV" b="1"/>
              <a:t>imūnšūnās</a:t>
            </a:r>
          </a:p>
          <a:p>
            <a:pPr algn="ctr"/>
            <a:r>
              <a:rPr lang="lv-LV" altLang="lv-LV" b="1"/>
              <a:t>liesā</a:t>
            </a:r>
          </a:p>
        </p:txBody>
      </p:sp>
      <p:sp>
        <p:nvSpPr>
          <p:cNvPr id="2088" name="AutoShape 40"/>
          <p:cNvSpPr>
            <a:spLocks noChangeArrowheads="1"/>
          </p:cNvSpPr>
          <p:nvPr/>
        </p:nvSpPr>
        <p:spPr bwMode="auto">
          <a:xfrm>
            <a:off x="7956550" y="4032250"/>
            <a:ext cx="215900" cy="431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2091" name="AutoShape 43"/>
          <p:cNvSpPr>
            <a:spLocks noChangeArrowheads="1"/>
          </p:cNvSpPr>
          <p:nvPr/>
        </p:nvSpPr>
        <p:spPr bwMode="auto">
          <a:xfrm>
            <a:off x="5219700" y="5734050"/>
            <a:ext cx="144463" cy="287338"/>
          </a:xfrm>
          <a:prstGeom prst="downArrow">
            <a:avLst>
              <a:gd name="adj1" fmla="val 50000"/>
              <a:gd name="adj2" fmla="val 4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2092" name="Oval 44"/>
          <p:cNvSpPr>
            <a:spLocks noChangeArrowheads="1"/>
          </p:cNvSpPr>
          <p:nvPr/>
        </p:nvSpPr>
        <p:spPr bwMode="auto">
          <a:xfrm>
            <a:off x="4716463" y="6092825"/>
            <a:ext cx="2232025" cy="62071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lv-LV" altLang="lv-LV" sz="1400"/>
              <a:t>tīklenes un zarnu epitēlijā</a:t>
            </a:r>
          </a:p>
        </p:txBody>
      </p:sp>
    </p:spTree>
    <p:extLst>
      <p:ext uri="{BB962C8B-B14F-4D97-AF65-F5344CB8AC3E}">
        <p14:creationId xmlns:p14="http://schemas.microsoft.com/office/powerpoint/2010/main" val="42027674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edi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5" y="838200"/>
            <a:ext cx="8669638" cy="5562600"/>
          </a:xfrm>
          <a:prstGeom prst="rect">
            <a:avLst/>
          </a:prstGeom>
          <a:noFill/>
          <a:extLst>
            <a:ext uri="{909E8E84-426E-40DD-AFC4-6F175D3DCCD1}">
              <a14:hiddenFill xmlns:a14="http://schemas.microsoft.com/office/drawing/2010/main">
                <a:solidFill>
                  <a:srgbClr val="FFFFFF"/>
                </a:solidFill>
              </a14:hiddenFill>
            </a:ext>
          </a:extLst>
        </p:spPr>
      </p:pic>
      <p:sp>
        <p:nvSpPr>
          <p:cNvPr id="46084" name="Text Box 4"/>
          <p:cNvSpPr txBox="1">
            <a:spLocks noChangeArrowheads="1"/>
          </p:cNvSpPr>
          <p:nvPr/>
        </p:nvSpPr>
        <p:spPr bwMode="auto">
          <a:xfrm>
            <a:off x="2247900" y="3524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lv-LV" altLang="lv-LV"/>
          </a:p>
        </p:txBody>
      </p:sp>
      <p:sp>
        <p:nvSpPr>
          <p:cNvPr id="46085" name="Text Box 5"/>
          <p:cNvSpPr txBox="1">
            <a:spLocks noChangeArrowheads="1"/>
          </p:cNvSpPr>
          <p:nvPr/>
        </p:nvSpPr>
        <p:spPr bwMode="auto">
          <a:xfrm>
            <a:off x="2133600" y="206957"/>
            <a:ext cx="5574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sz="2800" b="1" dirty="0" smtClean="0"/>
              <a:t>HCA2 </a:t>
            </a:r>
            <a:r>
              <a:rPr lang="lv-LV" altLang="lv-LV" sz="2800" dirty="0" smtClean="0"/>
              <a:t>(GPR109A) </a:t>
            </a:r>
            <a:r>
              <a:rPr lang="lv-LV" altLang="lv-LV" sz="2800" b="1" dirty="0"/>
              <a:t>receptora funkcijas</a:t>
            </a:r>
          </a:p>
        </p:txBody>
      </p:sp>
    </p:spTree>
    <p:extLst>
      <p:ext uri="{BB962C8B-B14F-4D97-AF65-F5344CB8AC3E}">
        <p14:creationId xmlns:p14="http://schemas.microsoft.com/office/powerpoint/2010/main" val="98086892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57200"/>
            <a:ext cx="5833456" cy="523220"/>
          </a:xfrm>
          <a:prstGeom prst="rect">
            <a:avLst/>
          </a:prstGeom>
          <a:noFill/>
        </p:spPr>
        <p:txBody>
          <a:bodyPr wrap="none" rtlCol="0">
            <a:spAutoFit/>
          </a:bodyPr>
          <a:lstStyle/>
          <a:p>
            <a:r>
              <a:rPr lang="lv-LV" sz="2800" b="1" dirty="0" smtClean="0"/>
              <a:t>Mūsu šīs dienas eksperimenta mērķis </a:t>
            </a:r>
            <a:endParaRPr lang="lv-LV" sz="2800" b="1" dirty="0"/>
          </a:p>
        </p:txBody>
      </p:sp>
      <p:sp>
        <p:nvSpPr>
          <p:cNvPr id="3" name="TextBox 2"/>
          <p:cNvSpPr txBox="1"/>
          <p:nvPr/>
        </p:nvSpPr>
        <p:spPr>
          <a:xfrm>
            <a:off x="381000" y="1548809"/>
            <a:ext cx="8393388" cy="3108543"/>
          </a:xfrm>
          <a:prstGeom prst="rect">
            <a:avLst/>
          </a:prstGeom>
          <a:noFill/>
        </p:spPr>
        <p:txBody>
          <a:bodyPr wrap="none" rtlCol="0">
            <a:spAutoFit/>
          </a:bodyPr>
          <a:lstStyle/>
          <a:p>
            <a:r>
              <a:rPr lang="lv-LV" sz="2800" dirty="0" smtClean="0"/>
              <a:t>Ar </a:t>
            </a:r>
            <a:r>
              <a:rPr lang="lv-LV" sz="2800" dirty="0" err="1" smtClean="0"/>
              <a:t>konkurento</a:t>
            </a:r>
            <a:r>
              <a:rPr lang="lv-LV" sz="2800" dirty="0" smtClean="0"/>
              <a:t> </a:t>
            </a:r>
            <a:r>
              <a:rPr lang="lv-LV" sz="2800" dirty="0" err="1" smtClean="0"/>
              <a:t>radioliganda</a:t>
            </a:r>
            <a:r>
              <a:rPr lang="lv-LV" sz="2800" dirty="0" smtClean="0"/>
              <a:t> piesaistes metodi noskaidrot</a:t>
            </a:r>
          </a:p>
          <a:p>
            <a:endParaRPr lang="lv-LV" sz="2800" dirty="0" smtClean="0"/>
          </a:p>
          <a:p>
            <a:pPr marL="457200" indent="-457200">
              <a:buFont typeface="Wingdings" panose="05000000000000000000" pitchFamily="2" charset="2"/>
              <a:buChar char="Ø"/>
            </a:pPr>
            <a:r>
              <a:rPr lang="lv-LV" sz="2800" dirty="0" smtClean="0"/>
              <a:t>Vai OSI  sintezētās ķīmiskās vielas saistās </a:t>
            </a:r>
          </a:p>
          <a:p>
            <a:r>
              <a:rPr lang="lv-LV" sz="2800" dirty="0"/>
              <a:t> </a:t>
            </a:r>
            <a:r>
              <a:rPr lang="lv-LV" sz="2800" dirty="0" smtClean="0"/>
              <a:t>     pie cilvēka HCA2R?</a:t>
            </a:r>
          </a:p>
          <a:p>
            <a:pPr marL="457200" indent="-457200">
              <a:buFont typeface="Wingdings" panose="05000000000000000000" pitchFamily="2" charset="2"/>
              <a:buChar char="Ø"/>
            </a:pPr>
            <a:endParaRPr lang="lv-LV" sz="2800" dirty="0" smtClean="0"/>
          </a:p>
          <a:p>
            <a:pPr marL="457200" indent="-457200">
              <a:buFont typeface="Wingdings" panose="05000000000000000000" pitchFamily="2" charset="2"/>
              <a:buChar char="Ø"/>
            </a:pPr>
            <a:r>
              <a:rPr lang="lv-LV" sz="2800" dirty="0" smtClean="0"/>
              <a:t>Cik labi saistās aktīvākās vielas? </a:t>
            </a:r>
            <a:endParaRPr lang="lv-LV" sz="2800" dirty="0"/>
          </a:p>
          <a:p>
            <a:pPr marL="457200" indent="-457200">
              <a:buFont typeface="Wingdings" panose="05000000000000000000" pitchFamily="2" charset="2"/>
              <a:buChar char="Ø"/>
            </a:pPr>
            <a:endParaRPr lang="lv-LV" sz="2800" dirty="0"/>
          </a:p>
        </p:txBody>
      </p:sp>
    </p:spTree>
    <p:extLst>
      <p:ext uri="{BB962C8B-B14F-4D97-AF65-F5344CB8AC3E}">
        <p14:creationId xmlns:p14="http://schemas.microsoft.com/office/powerpoint/2010/main" val="2220680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2400" y="1295400"/>
            <a:ext cx="4823500" cy="1200329"/>
          </a:xfrm>
          <a:prstGeom prst="rect">
            <a:avLst/>
          </a:prstGeom>
          <a:noFill/>
        </p:spPr>
        <p:txBody>
          <a:bodyPr wrap="none" rtlCol="0">
            <a:spAutoFit/>
          </a:bodyPr>
          <a:lstStyle/>
          <a:p>
            <a:r>
              <a:rPr lang="lv-LV" sz="2400" dirty="0" smtClean="0"/>
              <a:t>Cilvēka embrionālo  nieru  (HEK-293) </a:t>
            </a:r>
          </a:p>
          <a:p>
            <a:r>
              <a:rPr lang="lv-LV" sz="2400" dirty="0" smtClean="0"/>
              <a:t>šūnu  membrānas, </a:t>
            </a:r>
          </a:p>
          <a:p>
            <a:r>
              <a:rPr lang="lv-LV" sz="2400" dirty="0" smtClean="0"/>
              <a:t>kas </a:t>
            </a:r>
            <a:r>
              <a:rPr lang="lv-LV" sz="2400" dirty="0" err="1" smtClean="0"/>
              <a:t>ekspresē</a:t>
            </a:r>
            <a:r>
              <a:rPr lang="lv-LV" sz="2400" dirty="0" smtClean="0"/>
              <a:t>  HCA2 receptoru .</a:t>
            </a:r>
            <a:endParaRPr lang="lv-LV" sz="2400" dirty="0"/>
          </a:p>
        </p:txBody>
      </p:sp>
      <p:grpSp>
        <p:nvGrpSpPr>
          <p:cNvPr id="7" name="Group 6"/>
          <p:cNvGrpSpPr/>
          <p:nvPr/>
        </p:nvGrpSpPr>
        <p:grpSpPr>
          <a:xfrm>
            <a:off x="357962" y="1371600"/>
            <a:ext cx="3124200" cy="1541272"/>
            <a:chOff x="457200" y="685800"/>
            <a:chExt cx="3124200" cy="1541272"/>
          </a:xfrm>
        </p:grpSpPr>
        <p:pic>
          <p:nvPicPr>
            <p:cNvPr id="1028" name="Picture 4" descr="http://images.the-scientist.com/content/images/articles/57785/77-1.jpg"/>
            <p:cNvPicPr>
              <a:picLocks noChangeAspect="1" noChangeArrowheads="1"/>
            </p:cNvPicPr>
            <p:nvPr/>
          </p:nvPicPr>
          <p:blipFill>
            <a:blip r:embed="rId2" cstate="print"/>
            <a:srcRect/>
            <a:stretch>
              <a:fillRect/>
            </a:stretch>
          </p:blipFill>
          <p:spPr bwMode="auto">
            <a:xfrm>
              <a:off x="457200" y="685800"/>
              <a:ext cx="3124200" cy="1541272"/>
            </a:xfrm>
            <a:prstGeom prst="rect">
              <a:avLst/>
            </a:prstGeom>
            <a:noFill/>
          </p:spPr>
        </p:pic>
        <p:sp>
          <p:nvSpPr>
            <p:cNvPr id="5" name="TextBox 4"/>
            <p:cNvSpPr txBox="1"/>
            <p:nvPr/>
          </p:nvSpPr>
          <p:spPr>
            <a:xfrm>
              <a:off x="533400" y="1209540"/>
              <a:ext cx="768159" cy="338554"/>
            </a:xfrm>
            <a:prstGeom prst="rect">
              <a:avLst/>
            </a:prstGeom>
            <a:noFill/>
          </p:spPr>
          <p:txBody>
            <a:bodyPr wrap="none" rtlCol="0">
              <a:spAutoFit/>
            </a:bodyPr>
            <a:lstStyle/>
            <a:p>
              <a:r>
                <a:rPr lang="lv-LV" sz="1600" b="1" dirty="0" smtClean="0"/>
                <a:t>HCA2R</a:t>
              </a:r>
              <a:endParaRPr lang="lv-LV" sz="1600" b="1" dirty="0"/>
            </a:p>
          </p:txBody>
        </p:sp>
        <p:sp>
          <p:nvSpPr>
            <p:cNvPr id="10" name="TextBox 9"/>
            <p:cNvSpPr txBox="1"/>
            <p:nvPr/>
          </p:nvSpPr>
          <p:spPr>
            <a:xfrm>
              <a:off x="2717969" y="1209316"/>
              <a:ext cx="768159" cy="338554"/>
            </a:xfrm>
            <a:prstGeom prst="rect">
              <a:avLst/>
            </a:prstGeom>
            <a:noFill/>
          </p:spPr>
          <p:txBody>
            <a:bodyPr wrap="none" rtlCol="0">
              <a:spAutoFit/>
            </a:bodyPr>
            <a:lstStyle/>
            <a:p>
              <a:r>
                <a:rPr lang="lv-LV" sz="1600" b="1" dirty="0" smtClean="0"/>
                <a:t>HCA2R</a:t>
              </a:r>
              <a:endParaRPr lang="lv-LV" sz="1600" b="1" dirty="0"/>
            </a:p>
          </p:txBody>
        </p:sp>
      </p:grpSp>
      <p:sp>
        <p:nvSpPr>
          <p:cNvPr id="24" name="TextBox 23"/>
          <p:cNvSpPr txBox="1"/>
          <p:nvPr/>
        </p:nvSpPr>
        <p:spPr>
          <a:xfrm>
            <a:off x="533400" y="4191000"/>
            <a:ext cx="2286000" cy="461665"/>
          </a:xfrm>
          <a:prstGeom prst="rect">
            <a:avLst/>
          </a:prstGeom>
          <a:noFill/>
        </p:spPr>
        <p:txBody>
          <a:bodyPr wrap="square" rtlCol="0">
            <a:spAutoFit/>
          </a:bodyPr>
          <a:lstStyle/>
          <a:p>
            <a:r>
              <a:rPr lang="lv-LV" sz="2400" b="1" dirty="0" err="1" smtClean="0">
                <a:solidFill>
                  <a:srgbClr val="FF0000"/>
                </a:solidFill>
              </a:rPr>
              <a:t>Radioligands</a:t>
            </a:r>
            <a:r>
              <a:rPr lang="lv-LV" sz="2400" b="1" dirty="0" smtClean="0">
                <a:solidFill>
                  <a:srgbClr val="FF0000"/>
                </a:solidFill>
              </a:rPr>
              <a:t> </a:t>
            </a:r>
            <a:endParaRPr lang="lv-LV" sz="2400" b="1" dirty="0">
              <a:solidFill>
                <a:srgbClr val="FF0000"/>
              </a:solidFill>
            </a:endParaRPr>
          </a:p>
        </p:txBody>
      </p:sp>
      <p:pic>
        <p:nvPicPr>
          <p:cNvPr id="25" name="Picture 2" descr="http://invivopharm.com/images2/radioactive%20v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6870" y="4121833"/>
            <a:ext cx="872168" cy="71711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80484" y="4648584"/>
            <a:ext cx="1677062" cy="369332"/>
          </a:xfrm>
          <a:prstGeom prst="rect">
            <a:avLst/>
          </a:prstGeom>
          <a:noFill/>
        </p:spPr>
        <p:txBody>
          <a:bodyPr wrap="none" rtlCol="0">
            <a:spAutoFit/>
          </a:bodyPr>
          <a:lstStyle/>
          <a:p>
            <a:r>
              <a:rPr lang="lv-LV" dirty="0" err="1" smtClean="0"/>
              <a:t>Niacīns</a:t>
            </a:r>
            <a:r>
              <a:rPr lang="lv-LV" dirty="0" smtClean="0"/>
              <a:t> (5,6-</a:t>
            </a:r>
            <a:r>
              <a:rPr lang="lv-LV" baseline="30000" dirty="0" smtClean="0"/>
              <a:t>3</a:t>
            </a:r>
            <a:r>
              <a:rPr lang="lv-LV" dirty="0" smtClean="0"/>
              <a:t>H)</a:t>
            </a:r>
            <a:endParaRPr lang="lv-LV" dirty="0"/>
          </a:p>
        </p:txBody>
      </p:sp>
      <p:sp>
        <p:nvSpPr>
          <p:cNvPr id="27" name="16-Point Star 26"/>
          <p:cNvSpPr/>
          <p:nvPr/>
        </p:nvSpPr>
        <p:spPr>
          <a:xfrm>
            <a:off x="266082" y="4343660"/>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p:cNvSpPr txBox="1"/>
          <p:nvPr/>
        </p:nvSpPr>
        <p:spPr>
          <a:xfrm>
            <a:off x="5257800" y="4841573"/>
            <a:ext cx="2615652" cy="461665"/>
          </a:xfrm>
          <a:prstGeom prst="rect">
            <a:avLst/>
          </a:prstGeom>
          <a:noFill/>
        </p:spPr>
        <p:txBody>
          <a:bodyPr wrap="none" rtlCol="0">
            <a:spAutoFit/>
          </a:bodyPr>
          <a:lstStyle/>
          <a:p>
            <a:r>
              <a:rPr lang="lv-LV" sz="2400" b="1" dirty="0" smtClean="0"/>
              <a:t>Neiezīmētie </a:t>
            </a:r>
            <a:r>
              <a:rPr lang="lv-LV" sz="2400" b="1" dirty="0" err="1" smtClean="0"/>
              <a:t>ligandi</a:t>
            </a:r>
            <a:endParaRPr lang="lv-LV" sz="2400" b="1" dirty="0"/>
          </a:p>
        </p:txBody>
      </p:sp>
      <p:sp>
        <p:nvSpPr>
          <p:cNvPr id="29" name="Rectangle 28"/>
          <p:cNvSpPr/>
          <p:nvPr/>
        </p:nvSpPr>
        <p:spPr>
          <a:xfrm>
            <a:off x="5075795" y="5303238"/>
            <a:ext cx="2979662" cy="369332"/>
          </a:xfrm>
          <a:prstGeom prst="rect">
            <a:avLst/>
          </a:prstGeom>
        </p:spPr>
        <p:txBody>
          <a:bodyPr wrap="none">
            <a:spAutoFit/>
          </a:bodyPr>
          <a:lstStyle/>
          <a:p>
            <a:r>
              <a:rPr lang="lv-LV" dirty="0" err="1"/>
              <a:t>piranopirimidīna</a:t>
            </a:r>
            <a:r>
              <a:rPr lang="lv-LV" dirty="0"/>
              <a:t> atvasinājumi</a:t>
            </a:r>
          </a:p>
        </p:txBody>
      </p:sp>
      <p:sp>
        <p:nvSpPr>
          <p:cNvPr id="30" name="16-Point Star 29"/>
          <p:cNvSpPr/>
          <p:nvPr/>
        </p:nvSpPr>
        <p:spPr>
          <a:xfrm>
            <a:off x="4801129" y="4949625"/>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Rectangle 14"/>
          <p:cNvSpPr/>
          <p:nvPr/>
        </p:nvSpPr>
        <p:spPr>
          <a:xfrm>
            <a:off x="724429" y="228600"/>
            <a:ext cx="8153400" cy="584775"/>
          </a:xfrm>
          <a:prstGeom prst="rect">
            <a:avLst/>
          </a:prstGeom>
        </p:spPr>
        <p:txBody>
          <a:bodyPr wrap="square">
            <a:spAutoFit/>
          </a:bodyPr>
          <a:lstStyle/>
          <a:p>
            <a:r>
              <a:rPr lang="lv-LV" sz="3200" b="1" dirty="0" smtClean="0"/>
              <a:t>Konkurentā</a:t>
            </a:r>
            <a:r>
              <a:rPr lang="lv-LV" sz="3200" dirty="0" smtClean="0"/>
              <a:t> </a:t>
            </a:r>
            <a:r>
              <a:rPr lang="lv-LV" sz="3200" dirty="0" err="1" smtClean="0"/>
              <a:t>radioliganda</a:t>
            </a:r>
            <a:r>
              <a:rPr lang="lv-LV" sz="3200" dirty="0" smtClean="0"/>
              <a:t> piesaistes metode</a:t>
            </a:r>
            <a:endParaRPr lang="lv-LV" sz="3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978" y="2743200"/>
            <a:ext cx="2511479" cy="179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316" y="287157"/>
            <a:ext cx="2286000" cy="461665"/>
          </a:xfrm>
          <a:prstGeom prst="rect">
            <a:avLst/>
          </a:prstGeom>
          <a:noFill/>
        </p:spPr>
        <p:txBody>
          <a:bodyPr wrap="square" rtlCol="0">
            <a:spAutoFit/>
          </a:bodyPr>
          <a:lstStyle/>
          <a:p>
            <a:r>
              <a:rPr lang="lv-LV" sz="2400" b="1" dirty="0" err="1" smtClean="0">
                <a:solidFill>
                  <a:srgbClr val="FF0000"/>
                </a:solidFill>
              </a:rPr>
              <a:t>Radioligands</a:t>
            </a:r>
            <a:r>
              <a:rPr lang="lv-LV" sz="2400" b="1" dirty="0" smtClean="0">
                <a:solidFill>
                  <a:srgbClr val="FF0000"/>
                </a:solidFill>
              </a:rPr>
              <a:t> </a:t>
            </a:r>
            <a:endParaRPr lang="lv-LV" sz="2400" b="1" dirty="0">
              <a:solidFill>
                <a:srgbClr val="FF0000"/>
              </a:solidFill>
            </a:endParaRPr>
          </a:p>
        </p:txBody>
      </p:sp>
      <p:sp>
        <p:nvSpPr>
          <p:cNvPr id="5" name="TextBox 4"/>
          <p:cNvSpPr txBox="1"/>
          <p:nvPr/>
        </p:nvSpPr>
        <p:spPr>
          <a:xfrm>
            <a:off x="5058179" y="287158"/>
            <a:ext cx="2615652" cy="461665"/>
          </a:xfrm>
          <a:prstGeom prst="rect">
            <a:avLst/>
          </a:prstGeom>
          <a:noFill/>
        </p:spPr>
        <p:txBody>
          <a:bodyPr wrap="none" rtlCol="0">
            <a:spAutoFit/>
          </a:bodyPr>
          <a:lstStyle/>
          <a:p>
            <a:r>
              <a:rPr lang="lv-LV" sz="2400" b="1" dirty="0" smtClean="0"/>
              <a:t>Neiezīmētie </a:t>
            </a:r>
            <a:r>
              <a:rPr lang="lv-LV" sz="2400" b="1" dirty="0" err="1" smtClean="0"/>
              <a:t>ligandi</a:t>
            </a:r>
            <a:endParaRPr lang="lv-LV" sz="2400" b="1" dirty="0"/>
          </a:p>
        </p:txBody>
      </p:sp>
      <p:pic>
        <p:nvPicPr>
          <p:cNvPr id="2050" name="Picture 2" descr="http://invivopharm.com/images2/radioactive%20vi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786" y="159433"/>
            <a:ext cx="872168" cy="717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ng mis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154" y="1898679"/>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059" y="2014571"/>
            <a:ext cx="5619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744741"/>
            <a:ext cx="1677062" cy="369332"/>
          </a:xfrm>
          <a:prstGeom prst="rect">
            <a:avLst/>
          </a:prstGeom>
          <a:noFill/>
        </p:spPr>
        <p:txBody>
          <a:bodyPr wrap="none" rtlCol="0">
            <a:spAutoFit/>
          </a:bodyPr>
          <a:lstStyle/>
          <a:p>
            <a:r>
              <a:rPr lang="lv-LV" dirty="0" err="1" smtClean="0"/>
              <a:t>Niacīns</a:t>
            </a:r>
            <a:r>
              <a:rPr lang="lv-LV" dirty="0" smtClean="0"/>
              <a:t> (5,6-</a:t>
            </a:r>
            <a:r>
              <a:rPr lang="lv-LV" baseline="30000" dirty="0" smtClean="0"/>
              <a:t>3</a:t>
            </a:r>
            <a:r>
              <a:rPr lang="lv-LV" dirty="0" smtClean="0"/>
              <a:t>H)</a:t>
            </a:r>
            <a:endParaRPr lang="lv-LV" dirty="0"/>
          </a:p>
        </p:txBody>
      </p:sp>
      <p:sp>
        <p:nvSpPr>
          <p:cNvPr id="7" name="TextBox 6"/>
          <p:cNvSpPr txBox="1"/>
          <p:nvPr/>
        </p:nvSpPr>
        <p:spPr>
          <a:xfrm>
            <a:off x="126086" y="3102180"/>
            <a:ext cx="1638300" cy="646331"/>
          </a:xfrm>
          <a:prstGeom prst="rect">
            <a:avLst/>
          </a:prstGeom>
          <a:noFill/>
        </p:spPr>
        <p:txBody>
          <a:bodyPr wrap="square" rtlCol="0">
            <a:spAutoFit/>
          </a:bodyPr>
          <a:lstStyle/>
          <a:p>
            <a:r>
              <a:rPr lang="lv-LV" dirty="0" smtClean="0"/>
              <a:t>Radioaktivitāte </a:t>
            </a:r>
          </a:p>
          <a:p>
            <a:r>
              <a:rPr lang="lv-LV" dirty="0" smtClean="0"/>
              <a:t>250uCi/</a:t>
            </a:r>
            <a:r>
              <a:rPr lang="lv-LV" dirty="0" err="1" smtClean="0"/>
              <a:t>vial</a:t>
            </a:r>
            <a:endParaRPr lang="lv-LV" dirty="0"/>
          </a:p>
        </p:txBody>
      </p:sp>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1899253"/>
            <a:ext cx="3100872" cy="183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7100" y="2071002"/>
            <a:ext cx="18669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67200" y="1043758"/>
            <a:ext cx="3907608" cy="461665"/>
          </a:xfrm>
          <a:prstGeom prst="rect">
            <a:avLst/>
          </a:prstGeom>
        </p:spPr>
        <p:txBody>
          <a:bodyPr wrap="none">
            <a:spAutoFit/>
          </a:bodyPr>
          <a:lstStyle/>
          <a:p>
            <a:r>
              <a:rPr lang="lv-LV" sz="2400" dirty="0" err="1"/>
              <a:t>piranopirimidīna</a:t>
            </a:r>
            <a:r>
              <a:rPr lang="lv-LV" sz="2400" dirty="0"/>
              <a:t> atvasinājumi</a:t>
            </a:r>
          </a:p>
        </p:txBody>
      </p:sp>
      <p:sp>
        <p:nvSpPr>
          <p:cNvPr id="9" name="Rectangle 8"/>
          <p:cNvSpPr/>
          <p:nvPr/>
        </p:nvSpPr>
        <p:spPr>
          <a:xfrm>
            <a:off x="3588476" y="1"/>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5" name="16-Point Star 54"/>
          <p:cNvSpPr/>
          <p:nvPr/>
        </p:nvSpPr>
        <p:spPr>
          <a:xfrm>
            <a:off x="118998" y="381260"/>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1" name="16-Point Star 60"/>
          <p:cNvSpPr/>
          <p:nvPr/>
        </p:nvSpPr>
        <p:spPr>
          <a:xfrm>
            <a:off x="4601508" y="395210"/>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04001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316" y="228600"/>
            <a:ext cx="2286000" cy="461665"/>
          </a:xfrm>
          <a:prstGeom prst="rect">
            <a:avLst/>
          </a:prstGeom>
          <a:noFill/>
        </p:spPr>
        <p:txBody>
          <a:bodyPr wrap="square" rtlCol="0">
            <a:spAutoFit/>
          </a:bodyPr>
          <a:lstStyle/>
          <a:p>
            <a:r>
              <a:rPr lang="lv-LV" sz="2400" b="1" dirty="0" err="1" smtClean="0">
                <a:solidFill>
                  <a:srgbClr val="FF0000"/>
                </a:solidFill>
              </a:rPr>
              <a:t>Radioligands</a:t>
            </a:r>
            <a:r>
              <a:rPr lang="lv-LV" sz="2400" b="1" dirty="0" smtClean="0">
                <a:solidFill>
                  <a:srgbClr val="FF0000"/>
                </a:solidFill>
              </a:rPr>
              <a:t> </a:t>
            </a:r>
            <a:endParaRPr lang="lv-LV" sz="2400" b="1" dirty="0">
              <a:solidFill>
                <a:srgbClr val="FF0000"/>
              </a:solidFill>
            </a:endParaRPr>
          </a:p>
        </p:txBody>
      </p:sp>
      <p:sp>
        <p:nvSpPr>
          <p:cNvPr id="5" name="TextBox 4"/>
          <p:cNvSpPr txBox="1"/>
          <p:nvPr/>
        </p:nvSpPr>
        <p:spPr>
          <a:xfrm>
            <a:off x="5375380" y="120173"/>
            <a:ext cx="2615652" cy="461665"/>
          </a:xfrm>
          <a:prstGeom prst="rect">
            <a:avLst/>
          </a:prstGeom>
          <a:noFill/>
        </p:spPr>
        <p:txBody>
          <a:bodyPr wrap="none" rtlCol="0">
            <a:spAutoFit/>
          </a:bodyPr>
          <a:lstStyle/>
          <a:p>
            <a:r>
              <a:rPr lang="lv-LV" sz="2400" b="1" dirty="0" smtClean="0"/>
              <a:t>Neiezīmētie </a:t>
            </a:r>
            <a:r>
              <a:rPr lang="lv-LV" sz="2400" b="1" dirty="0" err="1" smtClean="0"/>
              <a:t>ligandi</a:t>
            </a:r>
            <a:endParaRPr lang="lv-LV" sz="2400" b="1" dirty="0"/>
          </a:p>
        </p:txBody>
      </p:sp>
      <p:pic>
        <p:nvPicPr>
          <p:cNvPr id="2050" name="Picture 2" descr="http://invivopharm.com/images2/radioactive%20vi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59433"/>
            <a:ext cx="872168" cy="7171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686184"/>
            <a:ext cx="1677062" cy="369332"/>
          </a:xfrm>
          <a:prstGeom prst="rect">
            <a:avLst/>
          </a:prstGeom>
          <a:noFill/>
        </p:spPr>
        <p:txBody>
          <a:bodyPr wrap="none" rtlCol="0">
            <a:spAutoFit/>
          </a:bodyPr>
          <a:lstStyle/>
          <a:p>
            <a:r>
              <a:rPr lang="lv-LV" dirty="0" err="1" smtClean="0"/>
              <a:t>Niacīns</a:t>
            </a:r>
            <a:r>
              <a:rPr lang="lv-LV" dirty="0" smtClean="0"/>
              <a:t> (5,6-</a:t>
            </a:r>
            <a:r>
              <a:rPr lang="lv-LV" baseline="30000" dirty="0" smtClean="0"/>
              <a:t>3</a:t>
            </a:r>
            <a:r>
              <a:rPr lang="lv-LV" dirty="0" smtClean="0"/>
              <a:t>H)</a:t>
            </a:r>
            <a:endParaRPr lang="lv-LV" dirty="0"/>
          </a:p>
        </p:txBody>
      </p:sp>
      <p:sp>
        <p:nvSpPr>
          <p:cNvPr id="8" name="Rectangle 7"/>
          <p:cNvSpPr/>
          <p:nvPr/>
        </p:nvSpPr>
        <p:spPr>
          <a:xfrm>
            <a:off x="5193375" y="581838"/>
            <a:ext cx="2979662" cy="369332"/>
          </a:xfrm>
          <a:prstGeom prst="rect">
            <a:avLst/>
          </a:prstGeom>
        </p:spPr>
        <p:txBody>
          <a:bodyPr wrap="none">
            <a:spAutoFit/>
          </a:bodyPr>
          <a:lstStyle/>
          <a:p>
            <a:r>
              <a:rPr lang="lv-LV" dirty="0" err="1"/>
              <a:t>piranopirimidīna</a:t>
            </a:r>
            <a:r>
              <a:rPr lang="lv-LV" dirty="0"/>
              <a:t> atvasinājumi</a:t>
            </a:r>
          </a:p>
        </p:txBody>
      </p:sp>
      <p:sp>
        <p:nvSpPr>
          <p:cNvPr id="9" name="Rectangle 8"/>
          <p:cNvSpPr/>
          <p:nvPr/>
        </p:nvSpPr>
        <p:spPr>
          <a:xfrm>
            <a:off x="3450247" y="1"/>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63" name="Picture 15" descr="https://encrypted-tbn2.gstatic.com/images?q=tbn:ANd9GcSx7p9hd6Lm42gXnnpDIwE0QDW1NfS5FFtczBGejU3A8ZyTYwnB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63" y="2753230"/>
            <a:ext cx="1203577"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8998" y="2038602"/>
            <a:ext cx="3278270" cy="461665"/>
          </a:xfrm>
          <a:prstGeom prst="rect">
            <a:avLst/>
          </a:prstGeom>
          <a:noFill/>
        </p:spPr>
        <p:txBody>
          <a:bodyPr wrap="none" rtlCol="0">
            <a:spAutoFit/>
          </a:bodyPr>
          <a:lstStyle/>
          <a:p>
            <a:r>
              <a:rPr lang="lv-LV" sz="2400" dirty="0" smtClean="0"/>
              <a:t>Lieto vienā koncentrācijā</a:t>
            </a:r>
            <a:endParaRPr lang="lv-LV" sz="2400" dirty="0"/>
          </a:p>
        </p:txBody>
      </p:sp>
      <p:sp>
        <p:nvSpPr>
          <p:cNvPr id="12" name="TextBox 11"/>
          <p:cNvSpPr txBox="1"/>
          <p:nvPr/>
        </p:nvSpPr>
        <p:spPr>
          <a:xfrm>
            <a:off x="2063971" y="3058030"/>
            <a:ext cx="989373" cy="461665"/>
          </a:xfrm>
          <a:prstGeom prst="rect">
            <a:avLst/>
          </a:prstGeom>
          <a:noFill/>
        </p:spPr>
        <p:txBody>
          <a:bodyPr wrap="none" rtlCol="0">
            <a:spAutoFit/>
          </a:bodyPr>
          <a:lstStyle/>
          <a:p>
            <a:r>
              <a:rPr lang="lv-LV" sz="2400" dirty="0" smtClean="0"/>
              <a:t>20 </a:t>
            </a:r>
            <a:r>
              <a:rPr lang="lv-LV" sz="2400" dirty="0" err="1" smtClean="0"/>
              <a:t>nM</a:t>
            </a:r>
            <a:endParaRPr lang="lv-LV" sz="2400" dirty="0"/>
          </a:p>
        </p:txBody>
      </p:sp>
      <p:sp>
        <p:nvSpPr>
          <p:cNvPr id="13" name="16-Point Star 12"/>
          <p:cNvSpPr/>
          <p:nvPr/>
        </p:nvSpPr>
        <p:spPr>
          <a:xfrm>
            <a:off x="1257383" y="3686680"/>
            <a:ext cx="121119" cy="85725"/>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16-Point Star 30"/>
          <p:cNvSpPr/>
          <p:nvPr/>
        </p:nvSpPr>
        <p:spPr>
          <a:xfrm>
            <a:off x="1187074" y="4029137"/>
            <a:ext cx="121119" cy="85725"/>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16-Point Star 31"/>
          <p:cNvSpPr/>
          <p:nvPr/>
        </p:nvSpPr>
        <p:spPr>
          <a:xfrm>
            <a:off x="1235250" y="3427362"/>
            <a:ext cx="121119" cy="85725"/>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16-Point Star 32"/>
          <p:cNvSpPr/>
          <p:nvPr/>
        </p:nvSpPr>
        <p:spPr>
          <a:xfrm>
            <a:off x="1162194" y="4200289"/>
            <a:ext cx="121119" cy="85725"/>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16-Point Star 33"/>
          <p:cNvSpPr/>
          <p:nvPr/>
        </p:nvSpPr>
        <p:spPr>
          <a:xfrm>
            <a:off x="1318273" y="3943412"/>
            <a:ext cx="121119" cy="85725"/>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16-Point Star 34"/>
          <p:cNvSpPr/>
          <p:nvPr/>
        </p:nvSpPr>
        <p:spPr>
          <a:xfrm>
            <a:off x="1097514" y="3634070"/>
            <a:ext cx="121119" cy="85725"/>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p:cNvSpPr txBox="1"/>
          <p:nvPr/>
        </p:nvSpPr>
        <p:spPr>
          <a:xfrm>
            <a:off x="3809991" y="1038439"/>
            <a:ext cx="5141279" cy="461665"/>
          </a:xfrm>
          <a:prstGeom prst="rect">
            <a:avLst/>
          </a:prstGeom>
          <a:noFill/>
        </p:spPr>
        <p:txBody>
          <a:bodyPr wrap="none" rtlCol="0">
            <a:spAutoFit/>
          </a:bodyPr>
          <a:lstStyle/>
          <a:p>
            <a:r>
              <a:rPr lang="lv-LV" sz="2400" b="1" dirty="0" smtClean="0"/>
              <a:t>Vai </a:t>
            </a:r>
            <a:r>
              <a:rPr lang="lv-LV" sz="2400" b="1" dirty="0" err="1" smtClean="0"/>
              <a:t>ligands</a:t>
            </a:r>
            <a:r>
              <a:rPr lang="lv-LV" sz="2400" b="1" dirty="0" smtClean="0"/>
              <a:t> saistās pie HCA2 receptora?</a:t>
            </a:r>
            <a:endParaRPr lang="lv-LV" sz="2400" b="1" dirty="0"/>
          </a:p>
        </p:txBody>
      </p:sp>
      <p:pic>
        <p:nvPicPr>
          <p:cNvPr id="37" name="Picture 4" descr="http://images.the-scientist.com/content/images/articles/57785/77-1.jpg"/>
          <p:cNvPicPr>
            <a:picLocks noChangeAspect="1" noChangeArrowheads="1"/>
          </p:cNvPicPr>
          <p:nvPr/>
        </p:nvPicPr>
        <p:blipFill>
          <a:blip r:embed="rId4" cstate="print"/>
          <a:srcRect/>
          <a:stretch>
            <a:fillRect/>
          </a:stretch>
        </p:blipFill>
        <p:spPr bwMode="auto">
          <a:xfrm rot="17526926" flipV="1">
            <a:off x="1197824" y="4427364"/>
            <a:ext cx="235813" cy="116335"/>
          </a:xfrm>
          <a:prstGeom prst="rect">
            <a:avLst/>
          </a:prstGeom>
          <a:noFill/>
        </p:spPr>
      </p:pic>
      <p:sp>
        <p:nvSpPr>
          <p:cNvPr id="55" name="16-Point Star 54"/>
          <p:cNvSpPr/>
          <p:nvPr/>
        </p:nvSpPr>
        <p:spPr>
          <a:xfrm>
            <a:off x="118998" y="381260"/>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1" name="16-Point Star 60"/>
          <p:cNvSpPr/>
          <p:nvPr/>
        </p:nvSpPr>
        <p:spPr>
          <a:xfrm>
            <a:off x="4918709" y="228225"/>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5388" y="1731195"/>
            <a:ext cx="765639" cy="1206462"/>
          </a:xfrm>
          <a:prstGeom prst="rect">
            <a:avLst/>
          </a:prstGeom>
        </p:spPr>
      </p:pic>
      <p:sp>
        <p:nvSpPr>
          <p:cNvPr id="59" name="TextBox 58"/>
          <p:cNvSpPr txBox="1"/>
          <p:nvPr/>
        </p:nvSpPr>
        <p:spPr>
          <a:xfrm>
            <a:off x="3811337" y="3466191"/>
            <a:ext cx="4268476" cy="830997"/>
          </a:xfrm>
          <a:prstGeom prst="rect">
            <a:avLst/>
          </a:prstGeom>
          <a:noFill/>
        </p:spPr>
        <p:txBody>
          <a:bodyPr wrap="none" rtlCol="0">
            <a:spAutoFit/>
          </a:bodyPr>
          <a:lstStyle/>
          <a:p>
            <a:r>
              <a:rPr lang="lv-LV" sz="2400" b="1" dirty="0" smtClean="0"/>
              <a:t>Ar kādu afinitāti  </a:t>
            </a:r>
            <a:r>
              <a:rPr lang="lv-LV" sz="2400" b="1" dirty="0" err="1" smtClean="0"/>
              <a:t>ligands</a:t>
            </a:r>
            <a:r>
              <a:rPr lang="lv-LV" sz="2400" b="1" dirty="0" smtClean="0"/>
              <a:t> saistās </a:t>
            </a:r>
          </a:p>
          <a:p>
            <a:r>
              <a:rPr lang="lv-LV" sz="2400" b="1" dirty="0" smtClean="0"/>
              <a:t>pie HCA2 receptora?</a:t>
            </a:r>
            <a:endParaRPr lang="lv-LV" sz="2400" b="1" dirty="0"/>
          </a:p>
        </p:txBody>
      </p:sp>
      <p:sp>
        <p:nvSpPr>
          <p:cNvPr id="62" name="16-Point Star 61"/>
          <p:cNvSpPr/>
          <p:nvPr/>
        </p:nvSpPr>
        <p:spPr>
          <a:xfrm>
            <a:off x="5596733" y="2248651"/>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3" name="16-Point Star 62"/>
          <p:cNvSpPr/>
          <p:nvPr/>
        </p:nvSpPr>
        <p:spPr>
          <a:xfrm>
            <a:off x="5623944" y="1696849"/>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4" name="TextBox 63"/>
          <p:cNvSpPr txBox="1"/>
          <p:nvPr/>
        </p:nvSpPr>
        <p:spPr>
          <a:xfrm>
            <a:off x="6077933" y="1600979"/>
            <a:ext cx="790601" cy="369332"/>
          </a:xfrm>
          <a:prstGeom prst="rect">
            <a:avLst/>
          </a:prstGeom>
          <a:noFill/>
        </p:spPr>
        <p:txBody>
          <a:bodyPr wrap="none" rtlCol="0">
            <a:spAutoFit/>
          </a:bodyPr>
          <a:lstStyle/>
          <a:p>
            <a:r>
              <a:rPr lang="lv-LV" dirty="0" smtClean="0"/>
              <a:t>20 </a:t>
            </a:r>
            <a:r>
              <a:rPr lang="lv-LV" dirty="0" err="1" smtClean="0"/>
              <a:t>nM</a:t>
            </a:r>
            <a:endParaRPr lang="lv-LV" dirty="0"/>
          </a:p>
        </p:txBody>
      </p:sp>
      <p:sp>
        <p:nvSpPr>
          <p:cNvPr id="65" name="TextBox 64"/>
          <p:cNvSpPr txBox="1"/>
          <p:nvPr/>
        </p:nvSpPr>
        <p:spPr>
          <a:xfrm>
            <a:off x="6077933" y="2188583"/>
            <a:ext cx="1208472" cy="369332"/>
          </a:xfrm>
          <a:prstGeom prst="rect">
            <a:avLst/>
          </a:prstGeom>
          <a:noFill/>
        </p:spPr>
        <p:txBody>
          <a:bodyPr wrap="none" rtlCol="0">
            <a:spAutoFit/>
          </a:bodyPr>
          <a:lstStyle/>
          <a:p>
            <a:r>
              <a:rPr lang="lv-LV" dirty="0" smtClean="0"/>
              <a:t>50 </a:t>
            </a:r>
            <a:r>
              <a:rPr lang="lv-LV" dirty="0" err="1" smtClean="0"/>
              <a:t>mikroM</a:t>
            </a:r>
            <a:endParaRPr lang="lv-LV" dirty="0"/>
          </a:p>
        </p:txBody>
      </p:sp>
      <p:sp>
        <p:nvSpPr>
          <p:cNvPr id="66" name="TextBox 65"/>
          <p:cNvSpPr txBox="1"/>
          <p:nvPr/>
        </p:nvSpPr>
        <p:spPr>
          <a:xfrm>
            <a:off x="4620225" y="2757750"/>
            <a:ext cx="4265078" cy="400110"/>
          </a:xfrm>
          <a:prstGeom prst="rect">
            <a:avLst/>
          </a:prstGeom>
          <a:noFill/>
        </p:spPr>
        <p:txBody>
          <a:bodyPr wrap="none" rtlCol="0">
            <a:spAutoFit/>
          </a:bodyPr>
          <a:lstStyle/>
          <a:p>
            <a:r>
              <a:rPr lang="lv-LV" sz="2000" dirty="0" smtClean="0"/>
              <a:t>Abus </a:t>
            </a:r>
            <a:r>
              <a:rPr lang="lv-LV" sz="2000" dirty="0" err="1" smtClean="0"/>
              <a:t>ligandus</a:t>
            </a:r>
            <a:r>
              <a:rPr lang="lv-LV" sz="2000" dirty="0" smtClean="0"/>
              <a:t> lieto vienā koncentrācijā</a:t>
            </a:r>
            <a:endParaRPr lang="lv-LV" sz="2000" dirty="0"/>
          </a:p>
        </p:txBody>
      </p:sp>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9561" y="5488843"/>
            <a:ext cx="765639" cy="1206462"/>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8534" y="5520742"/>
            <a:ext cx="730103" cy="115630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522" y="5514864"/>
            <a:ext cx="750226" cy="118817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5575" y="5575887"/>
            <a:ext cx="705680" cy="1117625"/>
          </a:xfrm>
          <a:prstGeom prst="rect">
            <a:avLst/>
          </a:prstGeom>
        </p:spPr>
      </p:pic>
      <p:sp>
        <p:nvSpPr>
          <p:cNvPr id="16" name="TextBox 15"/>
          <p:cNvSpPr txBox="1"/>
          <p:nvPr/>
        </p:nvSpPr>
        <p:spPr>
          <a:xfrm>
            <a:off x="3747435" y="4355068"/>
            <a:ext cx="4810676" cy="369332"/>
          </a:xfrm>
          <a:prstGeom prst="rect">
            <a:avLst/>
          </a:prstGeom>
          <a:noFill/>
        </p:spPr>
        <p:txBody>
          <a:bodyPr wrap="none" rtlCol="0">
            <a:spAutoFit/>
          </a:bodyPr>
          <a:lstStyle/>
          <a:p>
            <a:r>
              <a:rPr lang="lv-LV" dirty="0" smtClean="0"/>
              <a:t>Neiezīmētam </a:t>
            </a:r>
            <a:r>
              <a:rPr lang="lv-LV" dirty="0" err="1" smtClean="0"/>
              <a:t>ligandam</a:t>
            </a:r>
            <a:r>
              <a:rPr lang="lv-LV" dirty="0" smtClean="0"/>
              <a:t>  taisa  atšķaidījumu sēriju.</a:t>
            </a:r>
            <a:endParaRPr lang="lv-LV" dirty="0"/>
          </a:p>
        </p:txBody>
      </p:sp>
      <p:sp>
        <p:nvSpPr>
          <p:cNvPr id="17" name="Curved Down Arrow 16"/>
          <p:cNvSpPr/>
          <p:nvPr/>
        </p:nvSpPr>
        <p:spPr>
          <a:xfrm>
            <a:off x="4539004" y="5277182"/>
            <a:ext cx="759410" cy="2179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68" name="Curved Down Arrow 67"/>
          <p:cNvSpPr/>
          <p:nvPr/>
        </p:nvSpPr>
        <p:spPr>
          <a:xfrm>
            <a:off x="5638746" y="5302761"/>
            <a:ext cx="759410" cy="2179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69" name="Curved Down Arrow 68"/>
          <p:cNvSpPr/>
          <p:nvPr/>
        </p:nvSpPr>
        <p:spPr>
          <a:xfrm>
            <a:off x="6683206" y="5298448"/>
            <a:ext cx="759410" cy="2179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8" name="TextBox 17"/>
          <p:cNvSpPr txBox="1"/>
          <p:nvPr/>
        </p:nvSpPr>
        <p:spPr>
          <a:xfrm>
            <a:off x="4613201" y="4761492"/>
            <a:ext cx="2449710" cy="369332"/>
          </a:xfrm>
          <a:prstGeom prst="rect">
            <a:avLst/>
          </a:prstGeom>
          <a:noFill/>
        </p:spPr>
        <p:txBody>
          <a:bodyPr wrap="none" rtlCol="0">
            <a:spAutoFit/>
          </a:bodyPr>
          <a:lstStyle/>
          <a:p>
            <a:r>
              <a:rPr lang="lv-LV" dirty="0" smtClean="0"/>
              <a:t>(no 10</a:t>
            </a:r>
            <a:r>
              <a:rPr lang="lv-LV" baseline="30000" dirty="0" smtClean="0"/>
              <a:t>-6</a:t>
            </a:r>
            <a:r>
              <a:rPr lang="lv-LV" dirty="0" smtClean="0"/>
              <a:t> M līdz 10</a:t>
            </a:r>
            <a:r>
              <a:rPr lang="lv-LV" baseline="30000" dirty="0" smtClean="0"/>
              <a:t>-10</a:t>
            </a:r>
            <a:r>
              <a:rPr lang="lv-LV" dirty="0" smtClean="0"/>
              <a:t> M|)</a:t>
            </a:r>
            <a:endParaRPr lang="lv-LV" dirty="0"/>
          </a:p>
        </p:txBody>
      </p:sp>
      <p:sp>
        <p:nvSpPr>
          <p:cNvPr id="19" name="Rectangle 18"/>
          <p:cNvSpPr/>
          <p:nvPr/>
        </p:nvSpPr>
        <p:spPr>
          <a:xfrm>
            <a:off x="3505181" y="3262842"/>
            <a:ext cx="5617553"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34292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620646"/>
            <a:ext cx="3511014" cy="217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457200"/>
            <a:ext cx="3938963" cy="830997"/>
          </a:xfrm>
          <a:prstGeom prst="rect">
            <a:avLst/>
          </a:prstGeom>
          <a:noFill/>
        </p:spPr>
        <p:txBody>
          <a:bodyPr wrap="none" rtlCol="0">
            <a:spAutoFit/>
          </a:bodyPr>
          <a:lstStyle/>
          <a:p>
            <a:r>
              <a:rPr lang="lv-LV" sz="2400" dirty="0" smtClean="0"/>
              <a:t>Šūnu membrānas sapilina </a:t>
            </a:r>
          </a:p>
          <a:p>
            <a:r>
              <a:rPr lang="lv-LV" sz="2400" dirty="0" smtClean="0"/>
              <a:t>96-dobīšu platē (25µl/dobītē).</a:t>
            </a:r>
            <a:endParaRPr lang="lv-LV" sz="2400" dirty="0"/>
          </a:p>
        </p:txBody>
      </p:sp>
      <p:sp>
        <p:nvSpPr>
          <p:cNvPr id="6" name="Down Arrow 5"/>
          <p:cNvSpPr/>
          <p:nvPr/>
        </p:nvSpPr>
        <p:spPr>
          <a:xfrm>
            <a:off x="1279451" y="1427310"/>
            <a:ext cx="4572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p:cNvSpPr txBox="1"/>
          <p:nvPr/>
        </p:nvSpPr>
        <p:spPr>
          <a:xfrm>
            <a:off x="311888" y="2157412"/>
            <a:ext cx="4160819" cy="1569660"/>
          </a:xfrm>
          <a:prstGeom prst="rect">
            <a:avLst/>
          </a:prstGeom>
          <a:noFill/>
        </p:spPr>
        <p:txBody>
          <a:bodyPr wrap="none" rtlCol="0">
            <a:spAutoFit/>
          </a:bodyPr>
          <a:lstStyle/>
          <a:p>
            <a:r>
              <a:rPr lang="lv-LV" sz="2400" dirty="0" smtClean="0"/>
              <a:t>Šūnu membrānām piepilina klāt</a:t>
            </a:r>
          </a:p>
          <a:p>
            <a:r>
              <a:rPr lang="lv-LV" sz="2400" dirty="0" smtClean="0"/>
              <a:t>(100 </a:t>
            </a:r>
            <a:r>
              <a:rPr lang="lv-LV" sz="2400" dirty="0" err="1" smtClean="0"/>
              <a:t>µl</a:t>
            </a:r>
            <a:r>
              <a:rPr lang="lv-LV" sz="2400" dirty="0" smtClean="0"/>
              <a:t>/dobītē) </a:t>
            </a:r>
            <a:r>
              <a:rPr lang="lv-LV" sz="2400" dirty="0" err="1" smtClean="0">
                <a:solidFill>
                  <a:srgbClr val="FF0000"/>
                </a:solidFill>
              </a:rPr>
              <a:t>radioligandu</a:t>
            </a:r>
            <a:r>
              <a:rPr lang="lv-LV" sz="2400" dirty="0" smtClean="0">
                <a:solidFill>
                  <a:srgbClr val="FF0000"/>
                </a:solidFill>
              </a:rPr>
              <a:t> </a:t>
            </a:r>
            <a:r>
              <a:rPr lang="lv-LV" sz="2400" dirty="0" smtClean="0"/>
              <a:t>un</a:t>
            </a:r>
            <a:r>
              <a:rPr lang="lv-LV" sz="2400" dirty="0" smtClean="0">
                <a:solidFill>
                  <a:srgbClr val="FF0000"/>
                </a:solidFill>
              </a:rPr>
              <a:t> </a:t>
            </a:r>
          </a:p>
          <a:p>
            <a:r>
              <a:rPr lang="lv-LV" sz="2400" dirty="0" smtClean="0"/>
              <a:t>neiezīmēto </a:t>
            </a:r>
            <a:r>
              <a:rPr lang="lv-LV" sz="2400" dirty="0" err="1" smtClean="0"/>
              <a:t>ligandu</a:t>
            </a:r>
            <a:r>
              <a:rPr lang="lv-LV" sz="2400" dirty="0" smtClean="0"/>
              <a:t>.</a:t>
            </a:r>
          </a:p>
          <a:p>
            <a:endParaRPr lang="lv-LV" sz="2400" dirty="0">
              <a:solidFill>
                <a:srgbClr val="FF0000"/>
              </a:solidFill>
            </a:endParaRPr>
          </a:p>
        </p:txBody>
      </p:sp>
      <p:sp>
        <p:nvSpPr>
          <p:cNvPr id="9" name="Down Arrow 8"/>
          <p:cNvSpPr/>
          <p:nvPr/>
        </p:nvSpPr>
        <p:spPr>
          <a:xfrm>
            <a:off x="1291856" y="3446084"/>
            <a:ext cx="4572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p:cNvSpPr txBox="1"/>
          <p:nvPr/>
        </p:nvSpPr>
        <p:spPr>
          <a:xfrm>
            <a:off x="228600" y="4051946"/>
            <a:ext cx="8686800" cy="830997"/>
          </a:xfrm>
          <a:prstGeom prst="rect">
            <a:avLst/>
          </a:prstGeom>
          <a:noFill/>
        </p:spPr>
        <p:txBody>
          <a:bodyPr wrap="square" rtlCol="0">
            <a:spAutoFit/>
          </a:bodyPr>
          <a:lstStyle/>
          <a:p>
            <a:r>
              <a:rPr lang="lv-LV" sz="2400" dirty="0" smtClean="0"/>
              <a:t>Plati ar membrānām un </a:t>
            </a:r>
            <a:r>
              <a:rPr lang="lv-LV" sz="2400" dirty="0" err="1" smtClean="0"/>
              <a:t>ligandiem</a:t>
            </a:r>
            <a:r>
              <a:rPr lang="lv-LV" sz="2400" dirty="0" smtClean="0"/>
              <a:t> </a:t>
            </a:r>
            <a:r>
              <a:rPr lang="lv-LV" sz="2400" dirty="0" err="1" smtClean="0"/>
              <a:t>inkubē</a:t>
            </a:r>
            <a:r>
              <a:rPr lang="lv-LV" sz="2400" dirty="0" smtClean="0"/>
              <a:t> istabas temperatūrā 2 st.</a:t>
            </a:r>
          </a:p>
          <a:p>
            <a:r>
              <a:rPr lang="lv-LV" sz="2400" dirty="0" smtClean="0"/>
              <a:t>līdz </a:t>
            </a:r>
            <a:r>
              <a:rPr lang="lv-LV" sz="2400" dirty="0" err="1" smtClean="0"/>
              <a:t>ligandu</a:t>
            </a:r>
            <a:r>
              <a:rPr lang="lv-LV" sz="2400" dirty="0" smtClean="0"/>
              <a:t> piesaistē ir sasniegts līdzsvars.</a:t>
            </a:r>
            <a:endParaRPr lang="lv-LV" sz="2400" dirty="0"/>
          </a:p>
        </p:txBody>
      </p:sp>
    </p:spTree>
    <p:extLst>
      <p:ext uri="{BB962C8B-B14F-4D97-AF65-F5344CB8AC3E}">
        <p14:creationId xmlns:p14="http://schemas.microsoft.com/office/powerpoint/2010/main" val="1089658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685800"/>
            <a:ext cx="3124200" cy="1541272"/>
            <a:chOff x="457200" y="685800"/>
            <a:chExt cx="3124200" cy="1541272"/>
          </a:xfrm>
        </p:grpSpPr>
        <p:pic>
          <p:nvPicPr>
            <p:cNvPr id="5" name="Picture 4" descr="http://images.the-scientist.com/content/images/articles/57785/77-1.jpg"/>
            <p:cNvPicPr>
              <a:picLocks noChangeAspect="1" noChangeArrowheads="1"/>
            </p:cNvPicPr>
            <p:nvPr/>
          </p:nvPicPr>
          <p:blipFill>
            <a:blip r:embed="rId2" cstate="print"/>
            <a:srcRect/>
            <a:stretch>
              <a:fillRect/>
            </a:stretch>
          </p:blipFill>
          <p:spPr bwMode="auto">
            <a:xfrm>
              <a:off x="457200" y="685800"/>
              <a:ext cx="3124200" cy="1541272"/>
            </a:xfrm>
            <a:prstGeom prst="rect">
              <a:avLst/>
            </a:prstGeom>
            <a:noFill/>
          </p:spPr>
        </p:pic>
        <p:sp>
          <p:nvSpPr>
            <p:cNvPr id="6" name="TextBox 5"/>
            <p:cNvSpPr txBox="1"/>
            <p:nvPr/>
          </p:nvSpPr>
          <p:spPr>
            <a:xfrm>
              <a:off x="533400" y="1209540"/>
              <a:ext cx="768159" cy="338554"/>
            </a:xfrm>
            <a:prstGeom prst="rect">
              <a:avLst/>
            </a:prstGeom>
            <a:noFill/>
          </p:spPr>
          <p:txBody>
            <a:bodyPr wrap="none" rtlCol="0">
              <a:spAutoFit/>
            </a:bodyPr>
            <a:lstStyle/>
            <a:p>
              <a:r>
                <a:rPr lang="lv-LV" sz="1600" b="1" dirty="0" smtClean="0"/>
                <a:t>HCA2R</a:t>
              </a:r>
              <a:endParaRPr lang="lv-LV" sz="1600" b="1" dirty="0"/>
            </a:p>
          </p:txBody>
        </p:sp>
        <p:sp>
          <p:nvSpPr>
            <p:cNvPr id="7" name="TextBox 6"/>
            <p:cNvSpPr txBox="1"/>
            <p:nvPr/>
          </p:nvSpPr>
          <p:spPr>
            <a:xfrm>
              <a:off x="2717969" y="1209316"/>
              <a:ext cx="768159" cy="338554"/>
            </a:xfrm>
            <a:prstGeom prst="rect">
              <a:avLst/>
            </a:prstGeom>
            <a:noFill/>
          </p:spPr>
          <p:txBody>
            <a:bodyPr wrap="none" rtlCol="0">
              <a:spAutoFit/>
            </a:bodyPr>
            <a:lstStyle/>
            <a:p>
              <a:r>
                <a:rPr lang="lv-LV" sz="1600" b="1" dirty="0" smtClean="0"/>
                <a:t>HCA2R</a:t>
              </a:r>
              <a:endParaRPr lang="lv-LV" sz="1600" b="1" dirty="0"/>
            </a:p>
          </p:txBody>
        </p:sp>
      </p:grpSp>
      <p:sp>
        <p:nvSpPr>
          <p:cNvPr id="8" name="16-Point Star 7"/>
          <p:cNvSpPr/>
          <p:nvPr/>
        </p:nvSpPr>
        <p:spPr>
          <a:xfrm>
            <a:off x="2899932" y="804863"/>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16-Point Star 8"/>
          <p:cNvSpPr/>
          <p:nvPr/>
        </p:nvSpPr>
        <p:spPr>
          <a:xfrm>
            <a:off x="772869" y="826289"/>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16-Point Star 9"/>
          <p:cNvSpPr/>
          <p:nvPr/>
        </p:nvSpPr>
        <p:spPr>
          <a:xfrm>
            <a:off x="3111795" y="412338"/>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16-Point Star 10"/>
          <p:cNvSpPr/>
          <p:nvPr/>
        </p:nvSpPr>
        <p:spPr>
          <a:xfrm>
            <a:off x="2636004" y="442131"/>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16-Point Star 11"/>
          <p:cNvSpPr/>
          <p:nvPr/>
        </p:nvSpPr>
        <p:spPr>
          <a:xfrm>
            <a:off x="1942302" y="545994"/>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16-Point Star 12"/>
          <p:cNvSpPr/>
          <p:nvPr/>
        </p:nvSpPr>
        <p:spPr>
          <a:xfrm>
            <a:off x="446207" y="509470"/>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16-Point Star 13"/>
          <p:cNvSpPr/>
          <p:nvPr/>
        </p:nvSpPr>
        <p:spPr>
          <a:xfrm>
            <a:off x="1011030" y="423903"/>
            <a:ext cx="245970" cy="273462"/>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16-Point Star 16"/>
          <p:cNvSpPr/>
          <p:nvPr/>
        </p:nvSpPr>
        <p:spPr>
          <a:xfrm>
            <a:off x="2421045" y="223057"/>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16-Point Star 17"/>
          <p:cNvSpPr/>
          <p:nvPr/>
        </p:nvSpPr>
        <p:spPr>
          <a:xfrm>
            <a:off x="2019300" y="819456"/>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16-Point Star 18"/>
          <p:cNvSpPr/>
          <p:nvPr/>
        </p:nvSpPr>
        <p:spPr>
          <a:xfrm>
            <a:off x="1360422" y="646201"/>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16-Point Star 19"/>
          <p:cNvSpPr/>
          <p:nvPr/>
        </p:nvSpPr>
        <p:spPr>
          <a:xfrm>
            <a:off x="1274125" y="113520"/>
            <a:ext cx="337944" cy="219074"/>
          </a:xfrm>
          <a:prstGeom prst="star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Down Arrow 20"/>
          <p:cNvSpPr/>
          <p:nvPr/>
        </p:nvSpPr>
        <p:spPr>
          <a:xfrm>
            <a:off x="4572000" y="150766"/>
            <a:ext cx="4572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p:cNvSpPr txBox="1"/>
          <p:nvPr/>
        </p:nvSpPr>
        <p:spPr>
          <a:xfrm>
            <a:off x="3810000" y="963020"/>
            <a:ext cx="5199693" cy="830997"/>
          </a:xfrm>
          <a:prstGeom prst="rect">
            <a:avLst/>
          </a:prstGeom>
          <a:noFill/>
        </p:spPr>
        <p:txBody>
          <a:bodyPr wrap="none" rtlCol="0">
            <a:spAutoFit/>
          </a:bodyPr>
          <a:lstStyle/>
          <a:p>
            <a:r>
              <a:rPr lang="lv-LV" sz="2400" b="1" dirty="0" smtClean="0"/>
              <a:t>Piesaistīto</a:t>
            </a:r>
            <a:r>
              <a:rPr lang="lv-LV" sz="2400" dirty="0" smtClean="0"/>
              <a:t> </a:t>
            </a:r>
            <a:r>
              <a:rPr lang="lv-LV" sz="2400" dirty="0" err="1" smtClean="0">
                <a:solidFill>
                  <a:srgbClr val="FF0000"/>
                </a:solidFill>
              </a:rPr>
              <a:t>radioligandu</a:t>
            </a:r>
            <a:r>
              <a:rPr lang="lv-LV" sz="2400" dirty="0" smtClean="0">
                <a:solidFill>
                  <a:srgbClr val="FF0000"/>
                </a:solidFill>
              </a:rPr>
              <a:t> </a:t>
            </a:r>
          </a:p>
          <a:p>
            <a:r>
              <a:rPr lang="lv-LV" sz="2400" dirty="0" smtClean="0"/>
              <a:t>ir jāatdala no </a:t>
            </a:r>
            <a:r>
              <a:rPr lang="lv-LV" sz="2400" b="1" dirty="0" smtClean="0"/>
              <a:t>nepiesaistītā</a:t>
            </a:r>
            <a:r>
              <a:rPr lang="lv-LV" sz="2400" dirty="0" smtClean="0"/>
              <a:t> </a:t>
            </a:r>
            <a:r>
              <a:rPr lang="lv-LV" sz="2400" dirty="0" err="1" smtClean="0">
                <a:solidFill>
                  <a:srgbClr val="FF0000"/>
                </a:solidFill>
              </a:rPr>
              <a:t>radioliganda</a:t>
            </a:r>
            <a:r>
              <a:rPr lang="lv-LV" sz="2400" dirty="0" smtClean="0"/>
              <a:t>.</a:t>
            </a:r>
            <a:endParaRPr lang="lv-LV" sz="2400" dirty="0"/>
          </a:p>
        </p:txBody>
      </p:sp>
      <p:pic>
        <p:nvPicPr>
          <p:cNvPr id="4100" name="Picture 4" descr="https://encrypted-tbn3.gstatic.com/images?q=tbn:ANd9GcT1cGblmeh0fald-KZIri1z6YLCrhcAbOGheOgf4A2ejy2Y95b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140" y="2535865"/>
            <a:ext cx="1910837" cy="11217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0.gstatic.com/images?q=tbn:ANd9GcQNJ79DRDVbAekt0QLA-RRudqcGdLARsWLYyecav24NBqoJ-hE6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49" y="3819525"/>
            <a:ext cx="1713753" cy="12836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3.gstatic.com/images?q=tbn:ANd9GcTLpW0XZ5WNrZQjkqLX4d_-XEsDeC8Alj0mtVYyqMcg5qLwff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1432" y="3276600"/>
            <a:ext cx="1932887" cy="1447800"/>
          </a:xfrm>
          <a:prstGeom prst="rect">
            <a:avLst/>
          </a:prstGeom>
          <a:noFill/>
          <a:extLst>
            <a:ext uri="{909E8E84-426E-40DD-AFC4-6F175D3DCCD1}">
              <a14:hiddenFill xmlns:a14="http://schemas.microsoft.com/office/drawing/2010/main">
                <a:solidFill>
                  <a:srgbClr val="FFFFFF"/>
                </a:solidFill>
              </a14:hiddenFill>
            </a:ext>
          </a:extLst>
        </p:spPr>
      </p:pic>
      <p:sp>
        <p:nvSpPr>
          <p:cNvPr id="27" name="Down Arrow 26"/>
          <p:cNvSpPr/>
          <p:nvPr/>
        </p:nvSpPr>
        <p:spPr>
          <a:xfrm>
            <a:off x="5715000" y="2057400"/>
            <a:ext cx="4572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p:cNvSpPr txBox="1"/>
          <p:nvPr/>
        </p:nvSpPr>
        <p:spPr>
          <a:xfrm>
            <a:off x="4384054" y="2732851"/>
            <a:ext cx="3958199" cy="1200329"/>
          </a:xfrm>
          <a:prstGeom prst="rect">
            <a:avLst/>
          </a:prstGeom>
          <a:noFill/>
        </p:spPr>
        <p:txBody>
          <a:bodyPr wrap="none" rtlCol="0">
            <a:spAutoFit/>
          </a:bodyPr>
          <a:lstStyle/>
          <a:p>
            <a:r>
              <a:rPr lang="lv-LV" sz="2400" dirty="0" smtClean="0"/>
              <a:t>Paraugus  no plates filtrē </a:t>
            </a:r>
          </a:p>
          <a:p>
            <a:r>
              <a:rPr lang="lv-LV" sz="2400" dirty="0" smtClean="0"/>
              <a:t>caur stikla šķiedras filtru,</a:t>
            </a:r>
          </a:p>
          <a:p>
            <a:r>
              <a:rPr lang="lv-LV" sz="2400" dirty="0" smtClean="0"/>
              <a:t>un  vairākkārt mazgā ar buferi.</a:t>
            </a:r>
            <a:endParaRPr lang="lv-LV" sz="2400" dirty="0"/>
          </a:p>
        </p:txBody>
      </p:sp>
      <p:pic>
        <p:nvPicPr>
          <p:cNvPr id="4106" name="Picture 10" descr="http://www.perkinelmer.com/CMSResources/Images/44-71310_1450-522_220x2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0963" y="2340159"/>
            <a:ext cx="1302579" cy="99469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415952" y="4191000"/>
            <a:ext cx="4227376" cy="1569660"/>
          </a:xfrm>
          <a:prstGeom prst="rect">
            <a:avLst/>
          </a:prstGeom>
          <a:noFill/>
        </p:spPr>
        <p:txBody>
          <a:bodyPr wrap="none" rtlCol="0">
            <a:spAutoFit/>
          </a:bodyPr>
          <a:lstStyle/>
          <a:p>
            <a:r>
              <a:rPr lang="lv-LV" sz="2400" dirty="0" smtClean="0"/>
              <a:t>Šūnu membrānas ar piesaistīto </a:t>
            </a:r>
          </a:p>
          <a:p>
            <a:r>
              <a:rPr lang="lv-LV" sz="2400" dirty="0" err="1" smtClean="0">
                <a:solidFill>
                  <a:srgbClr val="FF0000"/>
                </a:solidFill>
              </a:rPr>
              <a:t>radioligandu</a:t>
            </a:r>
            <a:r>
              <a:rPr lang="lv-LV" sz="2400" dirty="0" smtClean="0">
                <a:solidFill>
                  <a:srgbClr val="FF0000"/>
                </a:solidFill>
              </a:rPr>
              <a:t> </a:t>
            </a:r>
            <a:r>
              <a:rPr lang="lv-LV" sz="2400" dirty="0" smtClean="0"/>
              <a:t>paliek uz filtra.</a:t>
            </a:r>
          </a:p>
          <a:p>
            <a:r>
              <a:rPr lang="lv-LV" sz="2400" dirty="0" smtClean="0"/>
              <a:t>Nepiesaistītais </a:t>
            </a:r>
            <a:r>
              <a:rPr lang="lv-LV" sz="2400" dirty="0" err="1" smtClean="0"/>
              <a:t>radioligands</a:t>
            </a:r>
            <a:r>
              <a:rPr lang="lv-LV" sz="2400" dirty="0" smtClean="0"/>
              <a:t>  iziet</a:t>
            </a:r>
          </a:p>
          <a:p>
            <a:r>
              <a:rPr lang="lv-LV" sz="2400" dirty="0" smtClean="0"/>
              <a:t>tai cauri.</a:t>
            </a:r>
            <a:endParaRPr lang="lv-LV" sz="2400" dirty="0"/>
          </a:p>
        </p:txBody>
      </p:sp>
      <p:sp>
        <p:nvSpPr>
          <p:cNvPr id="31" name="Down Arrow 30"/>
          <p:cNvSpPr/>
          <p:nvPr/>
        </p:nvSpPr>
        <p:spPr>
          <a:xfrm>
            <a:off x="5773479" y="5859536"/>
            <a:ext cx="4572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00518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perkinelmer.com/CMSResources/Images/44-71310_1450-522_220x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09600"/>
            <a:ext cx="1302579" cy="994697"/>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3994298" y="228600"/>
            <a:ext cx="4572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p:cNvSpPr txBox="1"/>
          <p:nvPr/>
        </p:nvSpPr>
        <p:spPr>
          <a:xfrm>
            <a:off x="2438400" y="914400"/>
            <a:ext cx="5638800" cy="461665"/>
          </a:xfrm>
          <a:prstGeom prst="rect">
            <a:avLst/>
          </a:prstGeom>
          <a:noFill/>
        </p:spPr>
        <p:txBody>
          <a:bodyPr wrap="square" rtlCol="0">
            <a:spAutoFit/>
          </a:bodyPr>
          <a:lstStyle/>
          <a:p>
            <a:r>
              <a:rPr lang="lv-LV" sz="2400" dirty="0" smtClean="0"/>
              <a:t>Membrānu žāvē 20- 30 min.</a:t>
            </a:r>
            <a:r>
              <a:rPr lang="lv-LV" sz="2400" dirty="0"/>
              <a:t> pie +</a:t>
            </a:r>
            <a:r>
              <a:rPr lang="lv-LV" sz="2400" dirty="0" smtClean="0"/>
              <a:t>60-90</a:t>
            </a:r>
            <a:r>
              <a:rPr lang="lv-LV" sz="2400" baseline="30000" dirty="0" smtClean="0"/>
              <a:t>0</a:t>
            </a:r>
            <a:r>
              <a:rPr lang="lv-LV" sz="2400" dirty="0" smtClean="0"/>
              <a:t>C. </a:t>
            </a:r>
            <a:endParaRPr lang="lv-LV" sz="2400" dirty="0"/>
          </a:p>
        </p:txBody>
      </p:sp>
      <p:sp>
        <p:nvSpPr>
          <p:cNvPr id="7" name="Down Arrow 6"/>
          <p:cNvSpPr/>
          <p:nvPr/>
        </p:nvSpPr>
        <p:spPr>
          <a:xfrm>
            <a:off x="4051001" y="1604297"/>
            <a:ext cx="4572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7" descr="https://encrypted-tbn1.gstatic.com/images?q=tbn:ANd9GcR75wJ4_GiQUBUuhAKX278qAc_xJh9Fl8ACXZK606bdgWkqK0dssQ"/>
          <p:cNvPicPr>
            <a:picLocks noChangeAspect="1" noChangeArrowheads="1"/>
          </p:cNvPicPr>
          <p:nvPr/>
        </p:nvPicPr>
        <p:blipFill>
          <a:blip r:embed="rId3" cstate="print"/>
          <a:srcRect/>
          <a:stretch>
            <a:fillRect/>
          </a:stretch>
        </p:blipFill>
        <p:spPr bwMode="auto">
          <a:xfrm>
            <a:off x="2211994" y="2438400"/>
            <a:ext cx="1457325" cy="1809751"/>
          </a:xfrm>
          <a:prstGeom prst="rect">
            <a:avLst/>
          </a:prstGeom>
          <a:noFill/>
        </p:spPr>
      </p:pic>
      <p:pic>
        <p:nvPicPr>
          <p:cNvPr id="9" name="Picture 8" descr="https://encrypted-tbn1.gstatic.com/images?q=tbn:ANd9GcT-9r2LyTU-PWKvbRP5qgOQWQXJEdPj1CdVbssdOXIEImGb32J_zA"/>
          <p:cNvPicPr>
            <a:picLocks noChangeAspect="1" noChangeArrowheads="1"/>
          </p:cNvPicPr>
          <p:nvPr/>
        </p:nvPicPr>
        <p:blipFill>
          <a:blip r:embed="rId4" cstate="print"/>
          <a:srcRect/>
          <a:stretch>
            <a:fillRect/>
          </a:stretch>
        </p:blipFill>
        <p:spPr bwMode="auto">
          <a:xfrm>
            <a:off x="355301" y="4640268"/>
            <a:ext cx="3924300" cy="1986989"/>
          </a:xfrm>
          <a:prstGeom prst="rect">
            <a:avLst/>
          </a:prstGeom>
          <a:noFill/>
        </p:spPr>
      </p:pic>
      <p:pic>
        <p:nvPicPr>
          <p:cNvPr id="10" name="Picture 10" descr="http://www.perkinelmer.com/CMSResources/Images/44-71310_1450-522_220x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971800"/>
            <a:ext cx="1302579" cy="9946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29000" y="2740967"/>
            <a:ext cx="5638800" cy="830997"/>
          </a:xfrm>
          <a:prstGeom prst="rect">
            <a:avLst/>
          </a:prstGeom>
          <a:noFill/>
        </p:spPr>
        <p:txBody>
          <a:bodyPr wrap="square" rtlCol="0">
            <a:spAutoFit/>
          </a:bodyPr>
          <a:lstStyle/>
          <a:p>
            <a:r>
              <a:rPr lang="lv-LV" sz="2400" dirty="0" smtClean="0"/>
              <a:t>Membrānu ievieto plēvē un uzlej 9 ml </a:t>
            </a:r>
          </a:p>
          <a:p>
            <a:r>
              <a:rPr lang="lv-LV" sz="2400" dirty="0" smtClean="0"/>
              <a:t>šķidrā </a:t>
            </a:r>
            <a:r>
              <a:rPr lang="lv-LV" sz="2400" dirty="0" err="1" smtClean="0"/>
              <a:t>scintilācijas</a:t>
            </a:r>
            <a:r>
              <a:rPr lang="lv-LV" sz="2400" dirty="0" smtClean="0"/>
              <a:t> kokteiļa.</a:t>
            </a:r>
            <a:endParaRPr lang="lv-LV" sz="2400" dirty="0"/>
          </a:p>
        </p:txBody>
      </p:sp>
      <p:sp>
        <p:nvSpPr>
          <p:cNvPr id="12" name="Down Arrow 11"/>
          <p:cNvSpPr/>
          <p:nvPr/>
        </p:nvSpPr>
        <p:spPr>
          <a:xfrm>
            <a:off x="4121877" y="3927288"/>
            <a:ext cx="4572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p:cNvSpPr txBox="1"/>
          <p:nvPr/>
        </p:nvSpPr>
        <p:spPr>
          <a:xfrm>
            <a:off x="4440865" y="4802765"/>
            <a:ext cx="5638800" cy="830997"/>
          </a:xfrm>
          <a:prstGeom prst="rect">
            <a:avLst/>
          </a:prstGeom>
          <a:noFill/>
        </p:spPr>
        <p:txBody>
          <a:bodyPr wrap="square" rtlCol="0">
            <a:spAutoFit/>
          </a:bodyPr>
          <a:lstStyle/>
          <a:p>
            <a:r>
              <a:rPr lang="lv-LV" sz="2400" dirty="0" smtClean="0"/>
              <a:t>Membrānā esošo aktivitāti </a:t>
            </a:r>
          </a:p>
          <a:p>
            <a:r>
              <a:rPr lang="lv-LV" sz="2400" dirty="0" smtClean="0"/>
              <a:t>mēra beta-skaitītājā.</a:t>
            </a:r>
            <a:endParaRPr lang="lv-LV" sz="2400" dirty="0"/>
          </a:p>
        </p:txBody>
      </p:sp>
    </p:spTree>
    <p:extLst>
      <p:ext uri="{BB962C8B-B14F-4D97-AF65-F5344CB8AC3E}">
        <p14:creationId xmlns:p14="http://schemas.microsoft.com/office/powerpoint/2010/main" val="3929827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lstStyle/>
          <a:p>
            <a:r>
              <a:rPr lang="lv-LV" dirty="0" smtClean="0"/>
              <a:t>Ir rūpīgi jāizplāno eksperimentu.</a:t>
            </a:r>
          </a:p>
          <a:p>
            <a:r>
              <a:rPr lang="lv-LV" dirty="0" smtClean="0"/>
              <a:t>Jāizvēlas pēc iespējas mazāk kaitīgu radioizotopu.</a:t>
            </a:r>
          </a:p>
          <a:p>
            <a:r>
              <a:rPr lang="lv-LV" dirty="0" smtClean="0"/>
              <a:t>Eksperimentā jāizmanto minimālo iespējamo radioaktīvā izotopa daudzumu.</a:t>
            </a:r>
          </a:p>
          <a:p>
            <a:r>
              <a:rPr lang="lv-LV" dirty="0" smtClean="0"/>
              <a:t>Konteineri ar radioaktīvo izotopu jātur ciet, kad nelieto.</a:t>
            </a:r>
          </a:p>
          <a:p>
            <a:endParaRPr lang="lv-LV" dirty="0"/>
          </a:p>
        </p:txBody>
      </p:sp>
      <p:pic>
        <p:nvPicPr>
          <p:cNvPr id="4" name="Picture 3" descr="Izotopi.png"/>
          <p:cNvPicPr>
            <a:picLocks noChangeAspect="1"/>
          </p:cNvPicPr>
          <p:nvPr/>
        </p:nvPicPr>
        <p:blipFill>
          <a:blip r:embed="rId2" cstate="print"/>
          <a:stretch>
            <a:fillRect/>
          </a:stretch>
        </p:blipFill>
        <p:spPr>
          <a:xfrm>
            <a:off x="4953000" y="228600"/>
            <a:ext cx="2514600" cy="1815962"/>
          </a:xfrm>
          <a:prstGeom prst="rect">
            <a:avLst/>
          </a:prstGeom>
        </p:spPr>
      </p:pic>
      <p:sp>
        <p:nvSpPr>
          <p:cNvPr id="5" name="Rectangle 4"/>
          <p:cNvSpPr/>
          <p:nvPr/>
        </p:nvSpPr>
        <p:spPr>
          <a:xfrm>
            <a:off x="381000" y="304800"/>
            <a:ext cx="4836773" cy="1200329"/>
          </a:xfrm>
          <a:prstGeom prst="rect">
            <a:avLst/>
          </a:prstGeom>
        </p:spPr>
        <p:txBody>
          <a:bodyPr wrap="none">
            <a:spAutoFit/>
          </a:bodyPr>
          <a:lstStyle/>
          <a:p>
            <a:r>
              <a:rPr lang="lv-LV" sz="3600" b="1" dirty="0" smtClean="0"/>
              <a:t>Izmantojot radioaktīvos </a:t>
            </a:r>
          </a:p>
          <a:p>
            <a:r>
              <a:rPr lang="lv-LV" sz="3600" b="1" dirty="0" smtClean="0"/>
              <a:t>izotopus</a:t>
            </a:r>
            <a:endParaRPr lang="lv-LV" sz="36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17116" y="2667000"/>
            <a:ext cx="3604434"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4" name="Chart 3"/>
          <p:cNvGraphicFramePr>
            <a:graphicFrameLocks/>
          </p:cNvGraphicFramePr>
          <p:nvPr>
            <p:extLst>
              <p:ext uri="{D42A27DB-BD31-4B8C-83A1-F6EECF244321}">
                <p14:modId xmlns:p14="http://schemas.microsoft.com/office/powerpoint/2010/main" val="2351013590"/>
              </p:ext>
            </p:extLst>
          </p:nvPr>
        </p:nvGraphicFramePr>
        <p:xfrm>
          <a:off x="716916" y="1828800"/>
          <a:ext cx="6176963" cy="321230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51136" y="537864"/>
            <a:ext cx="5141279" cy="461665"/>
          </a:xfrm>
          <a:prstGeom prst="rect">
            <a:avLst/>
          </a:prstGeom>
          <a:noFill/>
        </p:spPr>
        <p:txBody>
          <a:bodyPr wrap="none" rtlCol="0">
            <a:spAutoFit/>
          </a:bodyPr>
          <a:lstStyle/>
          <a:p>
            <a:r>
              <a:rPr lang="lv-LV" sz="2400" b="1" dirty="0" smtClean="0"/>
              <a:t>Vai </a:t>
            </a:r>
            <a:r>
              <a:rPr lang="lv-LV" sz="2400" b="1" dirty="0" err="1" smtClean="0"/>
              <a:t>ligands</a:t>
            </a:r>
            <a:r>
              <a:rPr lang="lv-LV" sz="2400" b="1" dirty="0" smtClean="0"/>
              <a:t> saistās pie HCA2 receptora?</a:t>
            </a:r>
            <a:endParaRPr lang="lv-LV" sz="2400" b="1" dirty="0"/>
          </a:p>
        </p:txBody>
      </p:sp>
      <p:sp>
        <p:nvSpPr>
          <p:cNvPr id="8" name="Rectangle 7"/>
          <p:cNvSpPr/>
          <p:nvPr/>
        </p:nvSpPr>
        <p:spPr>
          <a:xfrm>
            <a:off x="6006615" y="2208031"/>
            <a:ext cx="685800" cy="289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p:cNvSpPr txBox="1"/>
          <p:nvPr/>
        </p:nvSpPr>
        <p:spPr>
          <a:xfrm>
            <a:off x="3459126" y="5361617"/>
            <a:ext cx="498855" cy="461665"/>
          </a:xfrm>
          <a:prstGeom prst="rect">
            <a:avLst/>
          </a:prstGeom>
          <a:noFill/>
        </p:spPr>
        <p:txBody>
          <a:bodyPr wrap="none" rtlCol="0">
            <a:spAutoFit/>
          </a:bodyPr>
          <a:lstStyle/>
          <a:p>
            <a:r>
              <a:rPr lang="lv-LV" sz="2400" dirty="0" smtClean="0"/>
              <a:t>Jā </a:t>
            </a:r>
            <a:endParaRPr lang="lv-LV" sz="2400" dirty="0"/>
          </a:p>
        </p:txBody>
      </p:sp>
      <p:sp>
        <p:nvSpPr>
          <p:cNvPr id="11" name="TextBox 10"/>
          <p:cNvSpPr txBox="1"/>
          <p:nvPr/>
        </p:nvSpPr>
        <p:spPr>
          <a:xfrm>
            <a:off x="6100087" y="5361617"/>
            <a:ext cx="606256" cy="461665"/>
          </a:xfrm>
          <a:prstGeom prst="rect">
            <a:avLst/>
          </a:prstGeom>
          <a:noFill/>
        </p:spPr>
        <p:txBody>
          <a:bodyPr wrap="none" rtlCol="0">
            <a:spAutoFit/>
          </a:bodyPr>
          <a:lstStyle/>
          <a:p>
            <a:r>
              <a:rPr lang="lv-LV" sz="2400" dirty="0" smtClean="0"/>
              <a:t>Nē </a:t>
            </a:r>
            <a:endParaRPr lang="lv-LV" sz="2400" dirty="0"/>
          </a:p>
        </p:txBody>
      </p:sp>
    </p:spTree>
    <p:extLst>
      <p:ext uri="{BB962C8B-B14F-4D97-AF65-F5344CB8AC3E}">
        <p14:creationId xmlns:p14="http://schemas.microsoft.com/office/powerpoint/2010/main" val="377869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05022"/>
            <a:ext cx="369990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098" y="1383966"/>
            <a:ext cx="3574672" cy="265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19200" y="228600"/>
            <a:ext cx="7086600" cy="461665"/>
          </a:xfrm>
          <a:prstGeom prst="rect">
            <a:avLst/>
          </a:prstGeom>
        </p:spPr>
        <p:txBody>
          <a:bodyPr wrap="square">
            <a:spAutoFit/>
          </a:bodyPr>
          <a:lstStyle/>
          <a:p>
            <a:r>
              <a:rPr lang="lv-LV" sz="2400" b="1" dirty="0"/>
              <a:t>Ar kādu afinitāti  </a:t>
            </a:r>
            <a:r>
              <a:rPr lang="lv-LV" sz="2400" b="1" dirty="0" err="1"/>
              <a:t>ligands</a:t>
            </a:r>
            <a:r>
              <a:rPr lang="lv-LV" sz="2400" b="1" dirty="0"/>
              <a:t> saistās </a:t>
            </a:r>
            <a:r>
              <a:rPr lang="lv-LV" sz="2400" b="1" dirty="0" smtClean="0"/>
              <a:t>pie </a:t>
            </a:r>
            <a:r>
              <a:rPr lang="lv-LV" sz="2400" b="1" dirty="0"/>
              <a:t>HCA2 receptora?</a:t>
            </a:r>
          </a:p>
        </p:txBody>
      </p:sp>
      <p:sp>
        <p:nvSpPr>
          <p:cNvPr id="7" name="TextBox 6"/>
          <p:cNvSpPr txBox="1"/>
          <p:nvPr/>
        </p:nvSpPr>
        <p:spPr>
          <a:xfrm>
            <a:off x="407581" y="4572000"/>
            <a:ext cx="7413633" cy="984885"/>
          </a:xfrm>
          <a:prstGeom prst="rect">
            <a:avLst/>
          </a:prstGeom>
          <a:noFill/>
        </p:spPr>
        <p:txBody>
          <a:bodyPr wrap="none" rtlCol="0">
            <a:spAutoFit/>
          </a:bodyPr>
          <a:lstStyle/>
          <a:p>
            <a:r>
              <a:rPr lang="lv-LV" sz="2000" b="1" dirty="0" smtClean="0"/>
              <a:t>IC50</a:t>
            </a:r>
            <a:r>
              <a:rPr lang="lv-LV" sz="2000" dirty="0" smtClean="0"/>
              <a:t> ir konkurējošā (neiezīmētā) </a:t>
            </a:r>
            <a:r>
              <a:rPr lang="lv-LV" sz="2000" dirty="0" err="1" smtClean="0"/>
              <a:t>liganda</a:t>
            </a:r>
            <a:r>
              <a:rPr lang="lv-LV" sz="2000" dirty="0" smtClean="0"/>
              <a:t> koncentrācija, pie kuras 50% </a:t>
            </a:r>
          </a:p>
          <a:p>
            <a:r>
              <a:rPr lang="lv-LV" sz="2000" dirty="0" smtClean="0"/>
              <a:t>no </a:t>
            </a:r>
            <a:r>
              <a:rPr lang="lv-LV" sz="2000" dirty="0" err="1" smtClean="0"/>
              <a:t>radioliganda</a:t>
            </a:r>
            <a:r>
              <a:rPr lang="lv-LV" sz="2000" dirty="0" smtClean="0"/>
              <a:t> ir izspiests no receptora piesaistes vietas.</a:t>
            </a:r>
          </a:p>
          <a:p>
            <a:endParaRPr lang="lv-LV" dirty="0" smtClean="0"/>
          </a:p>
        </p:txBody>
      </p:sp>
    </p:spTree>
    <p:extLst>
      <p:ext uri="{BB962C8B-B14F-4D97-AF65-F5344CB8AC3E}">
        <p14:creationId xmlns:p14="http://schemas.microsoft.com/office/powerpoint/2010/main" val="370645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lv-LV" dirty="0" smtClean="0"/>
              <a:t>Strādājot ar radioaktīviem izotopiem</a:t>
            </a:r>
            <a:endParaRPr lang="lv-LV" dirty="0"/>
          </a:p>
        </p:txBody>
      </p:sp>
      <p:sp>
        <p:nvSpPr>
          <p:cNvPr id="3" name="Content Placeholder 2"/>
          <p:cNvSpPr>
            <a:spLocks noGrp="1"/>
          </p:cNvSpPr>
          <p:nvPr>
            <p:ph idx="1"/>
          </p:nvPr>
        </p:nvSpPr>
        <p:spPr>
          <a:xfrm>
            <a:off x="533400" y="1676400"/>
            <a:ext cx="8229600" cy="4525963"/>
          </a:xfrm>
        </p:spPr>
        <p:txBody>
          <a:bodyPr/>
          <a:lstStyle/>
          <a:p>
            <a:r>
              <a:rPr lang="lv-LV" dirty="0"/>
              <a:t>Laboratorijā aizliegts ēst, dzert, smēķēt.</a:t>
            </a:r>
          </a:p>
          <a:p>
            <a:r>
              <a:rPr lang="lv-LV" dirty="0" smtClean="0"/>
              <a:t>Visu laiku jābūt uzvilktam laboratorijas halātam.</a:t>
            </a:r>
          </a:p>
          <a:p>
            <a:r>
              <a:rPr lang="lv-LV" dirty="0" smtClean="0"/>
              <a:t>Pēc eksperimenta nomērīt radioaktivitāti uz cimdiem, virsmas, drēbēm.</a:t>
            </a:r>
          </a:p>
          <a:p>
            <a:r>
              <a:rPr lang="lv-LV" dirty="0" smtClean="0"/>
              <a:t>Darba vietā lietot absorbējošo papīru.</a:t>
            </a:r>
            <a:endParaRPr lang="lv-LV" dirty="0"/>
          </a:p>
        </p:txBody>
      </p:sp>
      <p:pic>
        <p:nvPicPr>
          <p:cNvPr id="4" name="Picture 12" descr="https://encrypted-tbn2.gstatic.com/images?q=tbn:ANd9GcTNI3j_xqkPzch1vuN_sq2nKyf-vqGVlzm3MoTNWZV7YlI1wceS"/>
          <p:cNvPicPr>
            <a:picLocks noChangeAspect="1" noChangeArrowheads="1"/>
          </p:cNvPicPr>
          <p:nvPr/>
        </p:nvPicPr>
        <p:blipFill>
          <a:blip r:embed="rId2" cstate="print"/>
          <a:srcRect/>
          <a:stretch>
            <a:fillRect/>
          </a:stretch>
        </p:blipFill>
        <p:spPr bwMode="auto">
          <a:xfrm>
            <a:off x="228599" y="5410200"/>
            <a:ext cx="1552575" cy="12192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Aizsargapģērbs</a:t>
            </a:r>
            <a:endParaRPr lang="lv-LV" dirty="0"/>
          </a:p>
        </p:txBody>
      </p:sp>
      <p:sp>
        <p:nvSpPr>
          <p:cNvPr id="3" name="Content Placeholder 2"/>
          <p:cNvSpPr>
            <a:spLocks noGrp="1"/>
          </p:cNvSpPr>
          <p:nvPr>
            <p:ph idx="1"/>
          </p:nvPr>
        </p:nvSpPr>
        <p:spPr>
          <a:xfrm>
            <a:off x="381000" y="2133600"/>
            <a:ext cx="5257800" cy="2057400"/>
          </a:xfrm>
        </p:spPr>
        <p:txBody>
          <a:bodyPr/>
          <a:lstStyle/>
          <a:p>
            <a:r>
              <a:rPr lang="lv-LV" dirty="0" smtClean="0"/>
              <a:t>Laboratorijas halāts </a:t>
            </a:r>
          </a:p>
          <a:p>
            <a:r>
              <a:rPr lang="lv-LV" dirty="0" smtClean="0"/>
              <a:t>Cimdi </a:t>
            </a:r>
          </a:p>
          <a:p>
            <a:r>
              <a:rPr lang="lv-LV" dirty="0" smtClean="0"/>
              <a:t>Aizsargbrilles</a:t>
            </a:r>
            <a:endParaRPr lang="lv-LV" dirty="0"/>
          </a:p>
        </p:txBody>
      </p:sp>
      <p:pic>
        <p:nvPicPr>
          <p:cNvPr id="1028" name="Picture 4" descr="https://encrypted-tbn3.gstatic.com/images?q=tbn:ANd9GcRwNVaWghrStNQ8fSH6o6xxvWg7a3nxuUwZBtM4_-i8ICJvwRXm"/>
          <p:cNvPicPr>
            <a:picLocks noChangeAspect="1" noChangeArrowheads="1"/>
          </p:cNvPicPr>
          <p:nvPr/>
        </p:nvPicPr>
        <p:blipFill>
          <a:blip r:embed="rId2" cstate="print"/>
          <a:srcRect/>
          <a:stretch>
            <a:fillRect/>
          </a:stretch>
        </p:blipFill>
        <p:spPr bwMode="auto">
          <a:xfrm>
            <a:off x="5562600" y="3505200"/>
            <a:ext cx="1676400" cy="1676400"/>
          </a:xfrm>
          <a:prstGeom prst="rect">
            <a:avLst/>
          </a:prstGeom>
          <a:noFill/>
        </p:spPr>
      </p:pic>
      <p:pic>
        <p:nvPicPr>
          <p:cNvPr id="1030" name="Picture 6" descr="https://encrypted-tbn0.gstatic.com/images?q=tbn:ANd9GcRRbc1l7BO04d8JXoc2Yu6cm3v9oE3GCTHavZJxCu6VLEIOOpJd"/>
          <p:cNvPicPr>
            <a:picLocks noChangeAspect="1" noChangeArrowheads="1"/>
          </p:cNvPicPr>
          <p:nvPr/>
        </p:nvPicPr>
        <p:blipFill>
          <a:blip r:embed="rId3" cstate="print"/>
          <a:srcRect/>
          <a:stretch>
            <a:fillRect/>
          </a:stretch>
        </p:blipFill>
        <p:spPr bwMode="auto">
          <a:xfrm>
            <a:off x="6172200" y="1295400"/>
            <a:ext cx="1752600" cy="1752600"/>
          </a:xfrm>
          <a:prstGeom prst="rect">
            <a:avLst/>
          </a:prstGeom>
          <a:noFill/>
        </p:spPr>
      </p:pic>
      <p:pic>
        <p:nvPicPr>
          <p:cNvPr id="1036" name="Picture 12" descr="https://encrypted-tbn2.gstatic.com/images?q=tbn:ANd9GcTNI3j_xqkPzch1vuN_sq2nKyf-vqGVlzm3MoTNWZV7YlI1wceS"/>
          <p:cNvPicPr>
            <a:picLocks noChangeAspect="1" noChangeArrowheads="1"/>
          </p:cNvPicPr>
          <p:nvPr/>
        </p:nvPicPr>
        <p:blipFill>
          <a:blip r:embed="rId4" cstate="print"/>
          <a:srcRect/>
          <a:stretch>
            <a:fillRect/>
          </a:stretch>
        </p:blipFill>
        <p:spPr bwMode="auto">
          <a:xfrm>
            <a:off x="228600" y="381000"/>
            <a:ext cx="1552575" cy="1219201"/>
          </a:xfrm>
          <a:prstGeom prst="rect">
            <a:avLst/>
          </a:prstGeom>
          <a:noFill/>
        </p:spPr>
      </p:pic>
      <p:sp>
        <p:nvSpPr>
          <p:cNvPr id="1038" name="AutoShape 14" descr="data:image/jpeg;base64,/9j/4AAQSkZJRgABAQAAAQABAAD/2wCEAAkGBxQTEhUUExQWFRQXFBcVFxgYGBcYGBgYFxYXFxQXGBgYHCggGBwlGxQUITEhJSkrLi4uFx8zODMsNygtLisBCgoKDg0OFA8QFCwcFBwsLCwsLCwsLCwsLCwsKywsLCwsLCwsLDcsLCwsLCwsNywsKysrLCwrKyssLCsrKysrK//AABEIAN0A5AMBIgACEQEDEQH/xAAcAAABBQEBAQAAAAAAAAAAAAAFAAIDBAYBBwj/xABDEAABAwEFBQUFBgMHBAMAAAABAAIDEQQFEiExBkFRYXETIjKBsQdCkaHBFCNSYnKCM9HwFRZzkrLh8UNTosIkNOL/xAAXAQEBAQEAAAAAAAAAAAAAAAABAAID/8QAHBEBAQEAAwEBAQAAAAAAAAAAAAERAiExElFh/9oADAMBAAIRAxEAPwDygJLi6kkuri6pOLqS4pOqxY7DJKaRRuefygmnXgj2zezge0TT17P3WaF/5idzPVOvjao07KzARRt7tWgNru7oG7mcynOu2d/A6PZa1lwZ2NHO0BfGCfIuV+X2d3m0V+xyEciwn/Usy55JqSSeJJr8UXsO1dthAay0yhoIOEvJGWmR3KPZXnsrbbOztJ7NLGz8RAIHXCTTzQYFe1bIe1hs33Vta0E5VNMDuRroeRy5hFdqfZvYrXGZoKQSH3o29wk6Y4x5VIUngKSJ7R3BPYpjDO2jtQ4eF7fxNO8eiGIJJJJKRJJJKRJJJKRJFcKSkS6uLqkSSSSkS4V1cUms2a/g/uPoEktmR9z+4+gSXRzZQhJcxKzd8GORreefQarnG6uwXcKAuaTXnT0V+z3RE6gwvBPB2nxCP2axh2S0Nw3BifXmuuRy+qzzPZuHsxMmc3k5oPzCHxbCuZIO1kY5gzIFQXU0bmMq8V7TaLB2cfksFfk+ZCJJWrbGc2nfP2WFkbu9kS2hAYN3dOVdOiwjhQ0NQeBW9lxVFCQqtoa53iDXCnvNDk3jolxiiktNLdEbvcLT+U6eRVGa4He48O5Hun+SxeNbnKA62WwG3MthmaHOLoHENewkmgr4m8CPmsnaLI9njY5vMjL46KBBr6g2u2fgvCzdm94Ln9+B+VWuw4hhO8U3cF8z26yPhkfFI0texxa4HiCvoD2VXoZ7viBzdEXRknUYT3OndcAsX7cbgwSstbW0D+5J+oeAnyqPIKDy1JcSqhp1dawnQE9AUxes+yS/7NZbJN248UwIOEOqCA3TcAnBa8nqkvoPa+87thEfaWWCYyNxCgaMuJo00qsPapLpecrAW/4U4Hyor5H080SW/n2fux/8OSeB3CWmHpjAPzVe0ezmegMeN7T4XNa2Rjujo3ZfBXyvqMSktLLsFb21xQFjQfE9zWD4uIULNj5zo6Enh2zK+qsOwAXFon7D24CvYkjiC0+hVV+y1sBp9mlPRtfRGLQdcVm22CWE0mifGToHtLa9KjNVqqLW7OH7n9x9AkubPH7rT3voF1dY5VkwjWzcObnndQDz1QRa+5LNhibxOZ89PkscZ23yvQ9dr816nsrYqNBI3BeY3LF3x13r2a5GUjBOuS1zrHBDf5aGGuS8nvYY3uDcOIH8VKjoV6TtZaQ1pBFQRn/xvXnFomhdrhGZyINf827RXBclCGz1yOo/rzRaC5a6BCbFLU1pTPRbS6ZQQFuswKGzNQq82y53BejWVgICux2IHcsfbfy8hdcMjdBUbwaEfAodadloH1xxOjd+KI0z5tOS9ulupp3KnLcbeCvqL5sYv2aXRJZDM0PD43UezcQ4Cha5u6opnyWn2psEdvsD2DIvjLmV1a8aA8w4UKJWG6Aw1CqXgS1xLcs6cln2nx8wWiEsJBFCDQg6gjUfFRL0P2h7EzxyPtTGY4HuxHDmWEjvYgN1amvNefuYgwxaC7Sfsbi2lRPQg00wBwQAhaLZyydrBMMVML43U3muJhPomLl45Hai9zcdABrnlQZ+WioWiwySOLo2uc0nxUIGeepy3rYG7vssLHljXSTNJbjFQxrXUqBoXEjyCDPbJLUPeXZjxHILWMShIsc7dXhue+QfQr0bYe5bYbM+XtWFtSWd81dpXDQcRqsFDdwdIGOdhbXvO3Nb7x+H0Vu2364zdpEXMawBsLakBrGnujLjmT1V4U1tfM55Pa97PE10gIrWlKu16FU7bdri0nsXMkArVmbXV/K2oBpXMIltLZ2vItDCA2dokLa6O0eOGTq/FS3W4xxjDlr3zWvRvDoEjVO4oLTFn9okip7jTV3m12Q6UJW4s+1xhFZ86DLMCR3RoGfwCxdsv5+LAG93Ql1Q91dTiGbeQHzUNluqk0FoY7FHJI5h7Q1cx4aSWOPvChBDlIU9rN9C0Ps1A4YYnHvEHxEcP0rBNK0+31O0hAFCIAT1c95/ksy0LF9bnjWXB/C/cfQLiVwV7LX3j6BJbjDIr0O4HNtEYczJzQGvbvBA1bxadeWa8+a3VaTZVxDSQaEP1GR0WeLXLx6js5dDsQJAI4hejxvDGDkF4/s9ttNC+j2tlFd+TviNfMLV2b2nWSQd8PiOmbcQ+Lc1cpRxsH75Y2UEHgvO712ceD3cxqtzLao5WCVrmuY4ZFrh8O9oeSq4mH3nDq0H/SUxV5/Hd725lpRi75HNOhWmDW/9xh6ghOfLTwhp6f8AKdGJLttx4FaSyWiqxE17ubuA64R6uQm0bYPaado0fub9CVm8dO49ZxhRvtTBq4fFePHaWSTEcYNBWmKleTa+IqlJtLO3c1g4vc1v8yr4P09pN4x7jVCXXpDjw5ONS45igXmEN7SyNdilbQYSQzE7IkDxGg3hVLwtBY+ocDUUyNSOqZwZ+nr193q2GBrmAfePZGK6VeaZ+S8qvP7FP9uLbOcFlY5obRrMMpcWh4LSCW172ddVbitrZrHPHNO2EskiljLjnVtT3WarF3hboQ0diHF73PdMSSBJU1ZUbqfVEmHdZsw+isWG2vhdiYaEgg8HA6gjguOYaJhgOoUda+w7UROhbDaIXPjFXNo4BzHE5ljqaHeDUFMhscEjT2c5aa5tkbh6UeKj4gLOQxmmiJ2NhotRmpbZcs7so2Nc3ix7Xk9c6/JUv7FnAzhl/wAjj6BE4zhrxP8ARUb8QBo4inMhWLXILFMWmIxS4CS4dx3ddx00OVUVst0yltDG+gHDSvM6BCO1fQEucM+J0T7ukeDUE4cwkVdtOzmeKSRkbRnQHHIejW5V6lQ2y1DHBFG3DDG/HR2bnONMT3njQAcBRW7ZK/Ac928A+qzd6Wl5o0kUOtAB8aKqiztu8OtIAFMMMLeh7JpPzcUBEamkJOZJJ38fiuMCw20NyD7vzPoEk+5v4fmfoktsMg5vELT7Isqx36voFnlqdkB3X/r+gWOPrXLxOIu87zQJpWkrm7zQSCMmi3WYt3ffksIAjcaYqlpzY4EZ1bx5ox/eiORtJGOYeLe83+aAOsZKlF3lSX5bXG7wyjzJCrSvBH8Qf5kobrruVhtz191SCzFX3mnqVJZoGA1c4eX+yMxXHyVmO5TwVgCp3MwilSQQ4HDpQ6a7xVU5bI1zsQa4A50JH9eS1TblPBWG3GOCkA2Bz2gtbQNcKOy18+RoVNE58bnOPfDmdnpi1cCCAdNNVoWXRQK/ZLsABBG6vmrSwl52F0kr3uqSXGvoPkAohc3Ir0Rt0A501zUougcFbE85ZcnJdNycl6QLpGlErXdXZNL3tLWjU0+iNiysBHcpoMuKtwXTQaLbxWAFooOeiebvCdWMPZ7tq8VbUVzHEKrPYa1FMluDd9DUChVSS7aFWrGKtNgNQ3mKeat2ewEA4cs9KZaDVame7wXA0zqFJ9gpXqrRjKSQExnLl8Cs7eNlJd5LessZwHqfVBZrAS85bh9VerxjTZyNy4IM1qpLv5Kq+w5qw6bdTe55lJXLNFhbRJODWLwLTbJso136voEOhu4lH9m7MQ57eY9AsyNWuxQ1LueJQWOxZDJHorJTqTTyKK2K7aBaZZyG7DwROC6eS0UVhorbLKjTgFZ7q5K0y7RwRplnCcIAs6cCWXcFPHYANyKCNO7NWnA9tiUrbKrzYk4NRpxS+yhI2bJXixLCpYjgg7regStRbGxz3ZNaKn6Aczp5q3Azut6INtQ8/ctG95cR+htW1/cQVKnXJanucXvODgwAGg4OcdXK7acUrC15JBPKlOdFl7deLoak51FcqU3ZhaK57R2sEcn4mgqsEof9hLCaYw0UoAD581fjlPhFCeY73SivBqiljLqZkb6jVWrFcjiFFMWjUEHmFZ+xs3g5b66/RRusRoQH1HB9fUKKuGNJrkpHRAjJVP7LLTmzd4mOJFaakK3cEbHOONwNDl3vLPhySFV1iFDxQ2G7avdluH1Wrt9gFCWuLaDQgGvkfogsGIHVp6Ag/A5KlVgZNdnJUZrr5LYiKoGW5ROsatGMJarJhNM9P5pI9fFno8fpHqUlrRgRZbl5KSwWLBPIN1R/pC17bJTch0llpM401w+gRqxVEFXAcPVGoYFWhj7/AJomxiLWpDBEn4FLhXcKzpRYE8NT8CeI1JGAnUT+zTgxSMonUT8CcI1JFRItVgRpGPJBNgHdHRZ/atvfhO6jx/oPotLAzIdFitur3ay02eCurXPPU0DfQpl7FVLbYXz0awYR7znbmjhxJoPgtDsxZuzs7WVrhLh86/VVIbc1rRUUFQ2uo6ngit2++KjUOHmAPULVEW3jJcZStOS7OaN6LMz3ial+GoBoTUirhnQcaArMhtaVwATKKtdFr7Rh30z8jmrxbyUkeiE33Y8QDm1Dq7sq66o0QOfmq1sAw5EHMaKiDLLI90Ja8lppQ0PLUcFFA3TOudAVLZBXoVn9uLR2EQpl3S4AE5nICvCpPyWg21mbkeqkMa8z2I2+lkDoHxtc5rasdUiudCH68s1s231OAC+yGh3xvD8uIFASs4tV7+j+8H6B6lJVL3vmF7walvdoQ5rgQandRJaxNUI0Mt7S2TIarQCMKpaYhVZlNDbLFTNXw1cbD6hW8AAq7LrkqpQtNrjjFZHtYPzGiq2G/rLKSGStJHHu16V1Tb6uKK1UxtJoMjUgDmANVg7x2UhEwjhmcaHvZBxrwaBr1TJoteqDTlxTJp2MFXPa0DeXALzqTZG1Hut7XBuq8NPwFaKq/wBnlrdqWj9TyfQKyLa2Fu25sUdfvcZ4MBPz0QG2+05lCIIHOduLzl8GofH7Lp98sY8nKKX2dWpnhLD0JCZi7cm9o9uGfZMA/wAN1PVW7L7SbQMOOKI15OB9UIdYrwsxJpIByq4K3Zdoy+jZoIpN3eYA4edE5Bo672lgCnYd79Rp6VUcPtDmJLTFHme74shWhrnmc0ItLLBKe9HJC7ix1W6fhKfNs8ygdBMH7wHd0niOCMi1oYfaMxkzoJYyC15biacqcSKKj7TLhktLY7bZavMbe80AhxaDia5oOZIqahY+8LIRa5XOaRV1Rlkchod62lw7WSRNax4D2CgG5wCvn8Wqux+0zZY8Lm9+nebQkHjpmtJd94RNdWlAG4RmONePDJDZLmifMLXYwGvLqyw5NJ4vZTfxG9GrLZ2vALgCakZgHKvPzUXbXb+1oxhGZzPAfzV4WKI2cxPAwOBNN+ehHPemWK7GtDiC0knQClBTRS9hxWSzlwWt8bnROHeYCwcwHd0+YwnzReV0rv8AqYOjB6kqG9bsJ+9ZlI3dpiaNRXiNyjbeVaAgtfurl5kHXqEhcFykjOXEfzVCrXgOyADsqVzrruXPtmeJ5BA8gF37G+d4e7wg5VGvDI7lJxjaDu65U+VKoZaLmFqmd2wxRtDciaVpWgA4A1RsWUtcS51Kbq5munRXorLgABNXUqTxVqZT+5FnZM2aCsThUOaM2OB1y1B00Wns8Qa0NFaD+dVIU0FGkCv9v3g/QPVySdfbu+P0j1KSQ1lFVtLDiyV1oQ+/pS0EDIka8BvWWge9toBCS2MY36VPhad/VTXFY3yfezOL3HMV0HQaBZmSGrqrbXFMDGBvWr1GZ2fez8ETjpRpWZ2Ls+Il2ACh8W88arR7SwF8DgFltlG4ZSCTThXL4KnivrdrlE+q4sNG0SK6SkpInMqhtrueF9ccbTzp9UWQi+iXFsLTk6rn0/A33f3HLoCmKsha9m45n1iq1nhxk0aabmilSBxRGHYsNFGuxEDUvcAOnmjkbW+HeMqbh0CikbhzqRTfUha2s4xF9bLWoOcR3g51QA6uemWiFx2OeM0fE4Uy5/7+S9ZsxqxriMy0HmK8060AOFHab60Nfin6F4vNLtv6OJ4xvwkHMZg5ardQTAMY4nJ3eryJqh963VZnuwvaztAK0NMwdCCdOiuvifga0AHCKCmRAHI6qqnQlDIw/wAORu/KualeCK1y1z16LOxugc776Nsb9MQrGT6AnoURF2EDFFaJg2m+jx881nGl4yNyOgP1VO1wsNQaYdQHZjhpuVM2ac+GWKQ8CHMd/wCJKhe2StZrLKaaFhxeoTgPaIm07rKg6DM5eStSTyPoAcII/olU2WqzA94SxnfjYR80TszoHABko+ND81JDJZaAMa6uWeedeJQC+ZbSXh0MrcIFPGMzxWuZZWNzGZO+tT8VFHcdnaatgjB/T/NWqxhXX/bo/HG145f7FT2bbB58Vnk6tBPqt2yFjdGtH7QpKjgPgrVjzm8NoBI4EMeMqUIz1KS1N+D7wZDwjdzKSdgxqIzmh1/sr1oryittn7RtK0cND9DyK5xusb2OavWGYsOSK2S7GEUeO91+qgtVmbGaYcjpmVvWcFYLU2QUO/IoHbrndG/tIxXOqeyRo3Eef+yuxXgRz6lHh9WLutwkHB28b1cLUGnwvNQ0NdxBoV2OeZvvBw/MPqCjFowkhzbxf70Y/a4+lFz+2BoY3j4FWHRAoIHAyyuJ0OAft/8A0SrTr1p/0pT+1C4w4hxDT33uNDkRU70yC1ZtGESB1Q0BhLicqDdVciwymoIcwcDUErH+0l747K1oacT31JFTk0HL0+CxGz+3VqgaYw8OZXRwB3cdUh7xLRjauIAAOZ5L59vS2W21Wh+csjsR7ra0a3dQDIZUWwubaOW8HFjoASAcUhc8tZzA0rnotha7ijNjfC2rQ5uT2Gj8YHvU1BKsTznZe1llojhkeXOe4Ruac6Vyz4U5LY2B0jGzP7SmGUihzBAA3HRedXZstaqtkLcFDln3id2W5am8brnDSKPwPOM5HUgalagFLPtkx5wyxgs0yFRzq06+S0N32VsrMcLu6Dmw1wU5VzBzGX9HA3XcOdaiuorxqtrcsjmE1INQcTQKFpG/n1VYoKvsroC2RoFDk4bh0RayWpr/AAnPhvCC2W8S04ZM4yNTz1ChxUdiBoNzhqOR4hZxrWqc6uTgHDmFTtNyxO7waB0VOz3oR4xi/MzP4hE7NeMUje48HjU0PzWfD6FfZHso0GgrlvFN6CfZLbH/AAbSHD8Mraj4jNbGUVp1Q0hOiwDZftqj/wDsWXEKVL4HYvPCc0Zuq9orQ0mN1aeJpFHDq06LtaZhZu9bmtbbSbTZ3NcTkW+E0podzvVPo7grfh+8H6B6uSQS336SR2sEscgbRzQKitTmDwSTib8FdUDXp2NYaRGoJ6lKZwe3C4Zf1nXULkrs00FQALzrAQTiLCQA7UAnLC7geehVdt7x/wDcbrvy9Vp20zBFRvB0KD2rZiB9S2ren+61KLDY7xyqHNP+UqUXgeDUIk2RHuv/AMwVeXY+b3S0jknodj/9pO4gDhl9VKy+Yz3XBp5an4LJu2VtA90HzH1Vqw3RNGWtdVmI5Z5HzGRKsi2j9p2g7FwBDnNOfMDiHHXoVYitccoc6N1BuO8OOeY3ZodeNzTPawMpkXYg7Qjd812w3PLC4OYGmuTm13cidUdHsM2gFoewtkYJGjMYKa7jQ5grJ2zZQTvr9n7AaukLqOcd57MVatTb73LbS9jA1wFKhpOXSnnu3JTzSyghocCNS06fFaCrDELHAY4Iy8MAc5o8TyfxHVqOXdehmDcTRG5zK4AagcgTrohthcWE9m7BTnmTvrxqrjrMQWSmmRIdhz8VMyBzA+KEk2bLXl7XgGRhOepLa0r5H6LTus7Xtz+S8y2ia+yyB8TiCXFzTvFc3N5ivqn2X2pBhwzwnm6M/wDqfoiwytrbLgBzDA7m3J3wVCOEMBAqcRw97UAa5pt17bxWhp7HtBlmXMIDedd55BMbfcDHfeOwZUbXgN55qmro6aF+4gjh/PioYyW+6abwMwr0FtikdijIc2mRGh4qW22tkQLnOAGRpUbzQJ1BVteyN0Yc1wMlcLgdCKZEeYRJliaxpqW4uNfonWu7GWtjT2j2gZgsNK145IJNsW9pxNc2Tk+rT8QoFed5vjyGNo3uDh8gq8O0J0Ezq8HsafmCnWu6pWtIFlIO5zC11OgKBT2GQeKN4PNjvotTBdaP+15nD+LCzmBiPw0VC33lPSrrQ8j8oDfRC7PZGavc8cmsdX5hQWpkj3YImyObuq0gq6Xbkttc41Msh5kn+aSKf3XLA3G44i3ERwqTl8kk7Fj0cOTwVXa5SNK4tnvUUzw3xODepAQPaWzPxsmFXMAoRXw6975qzdcrH6hrjuJ16GqcGrkd4ROOFjw48gT86UVjGG7iTrQU+q60Z0pknSjQoKJ1oduiPm4D+a4yeUf9NgH6yf8A1UpK4pLMMwORClnije0seMTeBG/lzVJqeLQGjvHLT4qwqJvVwtBhEVTga9tX0JG8DLOirbT2uT7M+kcjDl3gQRTfm01ooNo5MLrLaBkRLhP6X8VpTRP9DznZ678JEzcxXv7zypvW3ssEYBLAKOzJ1qedd6htGzsTnFzMUTzqWGgPVuiqC6LTH4JWkdMJPXUJt0SYvS3bE7VgB4jI/Jcfs+CCWyFuVKKoYbZTItB41B+gUInvCPMta8flLfSoKC7ezGs7r29pGchiANCMiCeIWanuOwHN0NHcAD5ZI/HfrZXYHt7zjQtplXTTcVfksAGQy6/QpDNfYnNjwwsDRqK1HSvFArXs5M/N0jC48SR8Ml6pBZw5tDkKfEhALwi+8P3ZLONEyjGUu2y2uyt7rA8DTC4GnHLeKrJXzaLTaH1kxYnkMOWHA0HPLcAvQbS2BxoC5pHl8ygG1c0QaXiT72gbXN+QJ14eI70h6LstZOzs0bfyggcBo35ZooSvH9mL/tEzmQEyPBoBRxbQD8R4UXqV22TsmBgJOZNSSczrruWbG5Vyq5VNKVUEi0JtF3Em1QAW+z94P0j1KSV9eMfpHqUloCLHKQOQ6OZTCZWHV8PQq03MK4onYD+H3T0p4VabIpWvQgsXtNBlNG58f4m5kee8dUWu+3NmZjZWm8HUHmu40MtNysLi+NzopD7zDT/x0SBd2qQKBQy2izikh7VgPiw1OfEjMfNEbNeUUnhcByJ+qMK5VKSLE2nAgnoE4QnqOKklOBr3HQNP/HU6ITP7cH/4zf8AGjp81oWnRZG+GF4a6UEvdIwNb7sba1oPzUGZWrBTfFPUocutkUSSEnbImuco6puJRZ++7jk7X7RZ/FWrm5VJpQlpPTROsd9u0kd2TuEkdPnWhWia9MtETXCjgHDgQCPmnRgJNe9DQ4CPxUy+IKjbaWHV7jXc0nLoArclw2c+5h/SXD5Voq/93Itz5R+8p6HZW667O4VeG6eJxz+a8+vm6TLOIrN3wcsq0rvJO4L0Buzdn95rn/qe4/VFLFAyLKNjWjkKJ1YE7FbIGxsdjcHSPoTQZNA3A6laF8JC6LWu/agsdtIHFNJUk0gKrucoHVXKphkTHSJQbfDhjH6fqUlXveXvj9P1KS0FaO0KdtoQZj1KJinBo0y1KxHaEDZKVZikRiGmzc1IyVCWSKaOQoOiomVW03fFJq0V4jI/JRCRObIVJHHdTmGsUrhyOfoordDajoQ7OutK00qCM1ebIU/tCrVgHZ7FaJJmOmFGtdi8Q18lqAVUxqXGi9mJsScHKuHLochJsS5VQ40saUnJSLslXxprpFJOXLmNVu0XDIVJYLksaqGRRulKcS6ZE0yqi6UqMzFWDV90yhdOqxeVVfLmlaIOtCgktCoyylQSTlWDTrfNVw6fUpIdaJTXyXVo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40" name="AutoShape 16" descr="data:image/jpeg;base64,/9j/4AAQSkZJRgABAQAAAQABAAD/2wCEAAkGBhQSERUUEhQVFBQUFRQUFBUVGBcXFBQXFBYVFxUWFxQXHCYeFxojGhUVHy8gIycpLCwsFh4xNTAqNSYrLSkBCQoKBQUFDQUFDSkYEhgpKSkpKSkpKSkpKSkpKSkpKSkpKSkpKSkpKSkpKSkpKSkpKSkpKSkpKSkpKSkpKSkpKf/AABEIANMA7wMBIgACEQEDEQH/xAAcAAABBQEBAQAAAAAAAAAAAAAGAQIDBAUABwj/xABFEAACAQIDBAcEBgoABQUBAAABAhEAAwQSIQUxQVEGEyJhcYGRMkKhsSNScoKS0QcUFTNiorLB4fBDRGOT0jRTs8LiFv/EABQBAQAAAAAAAAAAAAAAAAAAAAD/xAAUEQEAAAAAAAAAAAAAAAAAAAAA/9oADAMBAAIRAxEAPwDx9hURqRzURNBxNJNdNNLUC11NLV2agdSTSZqSaB811MBpc9AtcTSZqWgQU6abNOoOp4plPWgRxTae26mUHA11dXUEuamGumm0CmuFJNdQLS0lJQOrhSTS0DhUgqIVIpoEaozUjUw0DKaadSRQMinBa4mloG12Wn0QbH2CuTrsR7EZlSSMy/XcjUJyA1O+QIkMLDYK5cMW0dzyRSx9FBrSwvQ3GXATbwt9gN5FswPE8KftLpE7jJb+jtDQKoCyO8LoP9kms7C417bZrbMjfWRireqkGg0T0NxoMHCYiQJ/dXDoN+oEVmXsOykhgQQYIIIII4EHUGjDYP6U8ZYeblw31OWVub9BHZaNPMGfHWvRsHidnbaSLlteugajsXhyhgZ8iWXTQk6APAilKBRt01/RzdwQ61M1zDkwHIh7ZJgLdUaCTuYaGRukCgwigZTgaSK6gUmkrqWgSuilpaBYplTJURoEpa6KSKBRXGuFdQKK6urqBRUi0ynoKBGFMIqVhTIoGRVvZmC6xjOoAk/2qtFE/RrCgW8x94/AaD+9BAmx0/8AbB82/Ot7ZnQSxeWWV071f+zA1p7O2YHYaTRzh9lBLW6g8rv9BLVpwTcZkBkowHa5DMCNJ36bqr9ILFy4mVChkywkKYHsgBoHkDpAFE+32IY6ECsC5amgDb+BdPbRl7yNPxbqgAo2XCMN0jwJqO9sgN7SKe+Ib8SwT5zQB4qaxeKsCpIZSCpBIII3EEagyN9bOI6OD3WZftdoeogj0NUb2w7q65cw5p2h5gajzAoPbOiHSZcfgi15c7gGxiEAlbg0Obq5ywytmPg8aACvI+m3Rk4LFNbEm23btMdZQncTxIOh8AeNEH6JNo5cRctE6XEDjj2rR1/kuOfu0WfpQ2B1uD6xRLWO3z7JgOJ4iIP3RQeJFa7LUjCkoGZaI3/R3jwob9VuEEA9kox1/hVifhWAr16vs/8ASVdQstxVbJaATLCtnyrJbXUEiYAHpQeY4zYl+1+8s3U+3bdfiRVKKPb/AOkXHAAnEXYadFYKIGWezlj3vgarv0/dxF3Jd7r1i0386w1AF0lHWBwuBxQOly04jMqKly2Rr7MhHU9xJ8TVPFbM2cpIR8W7Tpn6m0g+9Dse4kDfrFAIRXRRFes4VCA9jEoDuIuoZHNSUyt5Gr+A2Fs++cqX76N9W4q/1BSvxFAHgV0V6O/6K7ZtO64i52VLD6IMpygnerDlXnZSgZXAU7LXAUHAVIBTVFSqtAwimkU81xoGqkkAeXnuozwlrIqryAFDexbQa+gMatpOkmDlHmYHmKMUwvzg+PLuPdQFPRHCBjJOs6CjLaByp5b6xOiGDyiTWrtwB0IBoPPtqWHZmJVYOhUOV5wZHZ4HeflWXh1gxyMcD8RvqztJr1tiJMTOvaB/FPKs7DtBoC3Z+zFbhWoOj6ngKydj4+izBYkGgwr3RAHhVC90QIMiR4V6FaANPOHFB57svo7kvLcZAXUnK8Q+oKkFh7QIJENO+t++citbuHMjZ4ngj65DrqAS4B+qQOEkiXCqN8Vj4+0rM3aAEgCTvPGBxoPn/bezeov3LW8IxAPNd6n8JFUCte+dJeiOGxFpFugC4zLbs3kAD5nOVFP11k7ju4RvryrbfRIWbdy4mItXUt3LdqVI+lZ1LTbyFgVAEmTIBEwdAAsU0PnRBjsM12/2EJa51ZUCSzF0Qgd5JaNKxYos6O9JkR7ZuLqts2WMwSnVtaDWzuVwhAk6dmeOgUsfg7axbe71mWBFkKVDalpvNp7RYdlXEcazbnVjdZB73d2P8pQfCiG7sXM4Fi5axA9oZGCvA+taYyrdwkciaytpp1bZboAcadXpPg3Aes/Og3dj7Xs4G0Otwtu5dxCdY2pmxZYE2sqtm+kYDPvEKybs1ZO1UFq6yZEdAQbR+kg227SkQ4I0K7u+su9iHuO1xyWdiSx5k+G4cgNwgCtI4prlpLZHatCFP1kBzARG9ZPiuUe7qFmzs+zcVQy3BJzdWjhpMHeSvZ0/imN5WJqw2JQArY+mKz9Gh6saakquvW/ck6Eyd9VyMyx2RoARqM/DWTru3CB3VFg9gXAQ9wmwgIIuuCraGZtJo91uWXSYkqNaC5sfGPes4hiyqBYxACLKplW1m017TEke0SdKDXFHNvGJct7Sufu1YXGt29NDfuWl0IOhg6wI3UElaCIClAqQLXBaBAKkFIBT1FBGaaKfFIRQJNH2y+kPVhetUuIUZge3u45tHHcY8aACtFV232F8vlQepbJ6WYJlAF5bbH3bv0R9W7B8mNW8QwYShkSdV7Sn7yyPjXieNkFfsn4n/FWdk7buYbMbbRmAlTqjQdMwHHhmGomg9QvIG0bq2+8oPoTVQ7Etz7HoV/OhS30zzDV71o/bdl8iDMeVQv0gue7im/7hHzM0BkcJYt8IPiv509dtW7fsqT4EH5GgS5t/EH/mbvldb+zVRxGOuv7V+432rrEehag9Eu9OyugSO8zVPG9O7qMVfMGHuZSG1EjsxPGgawqDe0895PyNMv4iQVRrijMxABMFTqAZI1G7QcPQDRemF1zojCZgvpuE++QT+GqeM23fUrcZjBBgx2dQNRproaGtnMbTBlUMRPt9410H51ZS4VJYqrLkuLBEntKVVoGpYaRwmgLDte9ewnWLAOExNm5mbQZQrSCx0MHX0oBx14JYWwl3rEJF9uzGS6QVKBp7QCZddJJMDnc2pYa7ddioWTAVRCqF7IAHl6yeNVxsqgxMtOtLrW3+yKfa2RqNKDOsAyK17O0Lq6dY+X6uYlPwHs/CpLOyoO6pbuB7qCo2KYycto8dbNg/E25pq4478toT/wBCx662+VaGNwADsFBAlgAd8TpPfFVbmB3D/YIign2dt69HtRPFQqE8PaQAjdziodoXyTJEk7ySx5bySSfWp7WFIXTcCTHnNdjLG6gHb20Xh1EKj6MoEyAwYanWZVfQcKo5a0Xwh5VEcNQVAtKFqwbNJ1dBEFp6rUmSlC0FSK6Kky0qpQQkUXXh9Gvl8qGuporuW5RfL5UGTjbcsv2f7mozha1bmElh9kfM1ZtbNJ4UGEuAqVNl0SWdkHlV61smgFE2MOVTJsjuouTZgqZNnCgEk2R3VMmxu6i1cCKlXA0Apb2MRwq7g9lAE5txHx4URrgqcMHQDv7FB156+tSLsQcqJsLhBkXwFVtqubagJHWPOWdcqqJd8vvRIAHEsvCaDPwfRN7vsJI5yAJ8TVe9slbV4W3gNGYajKeEAnee6tXA3h1QWWLM2rZizHXiZAB7hoOAqzjdmrcnQBm4wfmJNBl29kjgJ8NR6jSoLuzAW3VsWcAySVgH+FoMcu2OXfXG4InMW0BMScsiR2t26gH72ydZ8z60l3ZssNOOvhFEDOG9nIx+qNGE7hBgzu4VVOKQbwRO6QdfAwAaDIu7NhG849ap4vB6A/7uortWRcHYBIGp0keoqrisKCIG8aERP++dAEDAaDTgKifAUZ2tmgovcAD3GKgvbK7qALuYHuqu+Couu7Kqld2aeVAMnDUnU1u3NnnlUDYOgxFwxPCrVnZxrcwuyZ4Vr4TYlANW9l6HTgflW9h8FmRf94VsNsoBG09xv6TXYXDxaHp60FHA7OzanmRWra2eOVW8BhhFX1sUGcmEFTLhu6r4tU4W6CkMPT1w9XBapwtUFRbFSDD1ZFunhKCsLNL1W6rQt1wt0EeEtdhfCh3pGAcQoMwLSn8Vy4T/APEvpRVhU7C+FCnSuP1lADDGys9wz3gD6s34e+gwP1o28VZAPZ65QRHAlVPhvPpXoKWqFTspVUtEv7WY6nsagDkPzoxTfQV3t7/L40nUwezp4afKocdtAWwd0kzqRAAOpJNPwm0BdkaAxI7QYR9oaHeu7nQddsg+0FPiBPqIPxqFdnAAhWdVIgoWLWyPstu8RrV4J/sil6ugyMBto4T6K4pOYzmBkSY1BYbiT7J014U3buMtuE7ALGZJTzgk7v8ANSbewqsgzCd/wg8OW+quUuihY0AmeEDv/wA0CbNQE8uG8nfu36760LmDocsdJ7VnEdXeK21Le2zaDLzEaCREzFFD7Ww4Yqb1oMIkdYgOuo48qChcwIqndwHdRAqqwlSCDuIMg+BGhqN8PQC97Zw5VTubMoruYWqzYOgrYbZndWlZwFaVvC1YTD0Ga2D7J8D8qyksiAB/sUVGxp5VlLs+DI50CYTDaVaFmprFrujX8qpbesObeW1dFpzuaCW+6F1mgtCzSi1XmuNwePw9wP1xLOTEuCxHElG0Ud9Wm6W48DKotsRvZULz5rKk+FB6Dkpt66qCWZVHNiAPjXmmI2vtW6IAugf9O0UP4soNZV/ovjG7T2brHm2p+OtB6PjOmuDtGGvAn+AFx6rp8arp+kPBn32/7bf2FeZXcA9r95YP3w4+RFXMFdwp0ey6ExJt3D/S4b50HqFnpbhGEi+n3pU+jAVEem2DkjrQYEyFYqR3EDWvO7mx8Ow+jxJQ8BeQgfjSR8KZd6O3lXMuW4ACZtMH03HQaj0oPVcB0hw7Rb61BcBylCYbNvgA79/CgDpviXsbTz3JFu5bQI3CFUBo+y+Ykfx94oax0nF3Gk71PIzkX0o6s7awuLw4w2KQoIGV5nKwEB1aJVteII4GRQT4NFhGzZQYkb1cccp3Fh8eVEOAxI6pM7DNEQO6QNOcDjQfsvZb4QPbeHQwbVxSQtxZ1iDAMGCjTE8dDWz+xSxAVj7YntIoy5hOgUScs8/Cgks4ZcVeJbW0uaAPeMQD4CRA46edLCIcLjDbcky2ZW1hrdwNqZ45lae8NzFbaYZrXYQ5YESN/keHj3DdWdtPZBuQyfvEJIJ96YlSe+BBPyJoNS5tYbkRn8Cij1ZgfhUHW4ojMLOQHd759RpVHC4xWTdBAGYAHTuPFT9oDu0q5Z242calAOCEEnuY8qCDHYhmGRm10md4k6/AHSuTEZFJIJ0zQIA05knQcKa6XMRd60r2VHYHAkaCI3gehJPCreFwTTlIXMdYbUqBvZlO4jgu88YG8ALF9B72LHW9YiEgFVYNDSSxJb3ZLSNDRN0e2MRaRMRaQlVysGCv2hlAKndlMMdOY76ISsADXQDeZJjmedMz0Gdc6OoNbLXLDf8ASYhfwHsn0qL9cxdj94q4m39ZBkujvK7m8q1S9cWoE2ftO1fE22kjep0ZTyKnUVZ6is/GdH0ugXATaujdcXQ+fMeNVtn9IGQ5MSNJIW8AeruR3kQDQFarTwKVVpwFA0rpVBrgRWZyFQbyfQeNbFq1M+BoJ6R4gucvuruHfxbx/t50Ep6R3MRcFvDjIvvXGALkDSQp0Xzk+Fb1nBi2vEmNWJlj4k0LdGmCXNeNGGMTNbYDipigAdmWxicaxYF4beT2Qq7hl40f5K862HZa3iQCSozEGCRPjFekCgjKUhSnmkNBBdtA6EAisbH9E8Nd9q0oPNeyfhW6wqrjsQLdtnInKCY5ngviTA86AB270Rtqclp2L6NlgHIu7M7EgKumk6mDA31Jgeg9xQJuT7wCuoyzGubKfStu3ZCwLrS7nMxG53MSSeIkQBwCgcKdetZDOYqOYYgAeANAG7b6M4kXCerJDEZCMrNoACJG/wCWtZy2nT20ZY4kaeJ5edep4JZtox0YrM7mE/xCDuNM2iEaFuuq8QLjKASeOsHznjQBvR3bAf6DOCLhWFBBBKsGPhoDuovw163mYM4UhpE8fP0rAw2Ew/Xi5ZyI6ljB4ECGgNBddTBB3a1ev2WklraXAw9nLm88jQy85GbjoaAiCkidGHNSG+I1qJXWTrrx1/xWLgsNh7miM9l1GoW6VjxW97PpT2tFnyjGBjuAupbuk92a0wb4UFzGYBH1gaagnTKd5hx2l8qzjh7U9qHg7jce4PQyD51Nc2ViPes2rwG7Jda2fw3JimFBb/e4TFJ3grcX1UUF04h3hQ3VqY1Gnx3kny/OvebISyuAqEqCCNZ4A7pJXjzNTYbGYVtA7LPBsyHzI1+NXjs6yy5CiMhgwYZSeG/ed9ADNtbGoT7DiZiVPlIINNTpjdmHsMT/AAz8oNHtrZtpPZtW18EUfIVOr0AOvSvcDauqe9DU3/8AV2k1dbjfwgZfUtRoLh50hM76AF2j+kNXtsiWnUkQDmGnpTLPTJAgt/q7uAACDEacYANHgtDkPSpFFBbFOFRhqcDQWbD8KDtsWO0fE6ctdR60U5qqY7DqSHO8aHdDcBI5jn3eEAIW0g0QbN2xEK/rVu/ZDiRGbeOU95rCuYggkNAI4FR/40F7a2wRdPWWiA+/x/I1Ns3a8fR3uw456BvA1m28cw3MB4BR/wDWpbmJ6wQ7Kw5E2v7gGgIjTTQ/YwhHsMy9ys0emYirCvdjs3Z8chjyCz8aDVasrblzRF5uCfBAW/qyelI1zEe89teRZCAfvBo9YPdVbG4C8YN10YDNGRSpBMEzJPBfhQQ4u8rKFkDtjXkqGXY9wVfiai2bjreKl7RLW7Z1kRJMxOp003b98gaVW2xgCMLey3QbjIy6wN8BlHIkAivKHw1+w2eHUEaOuYLB4Zhu5EGONB7ZtLbVmypHWAuAYUdppAMSBu13zXjd/YN4zevlUVmP0t1u1dPEooDPcJ36D4UTdELeJvLmu3nFlvo0tA63iRuyqJKxPj4bynpVghewr2SVSMrawy23VvaQ+6IDgjvOpmaAF2DtJGs4i2TGW0GSfebNlaBuHZJMT8q2dp7e/VoSzcJ0GYGGA0GgBECe7Wl2H+j3tiM0EEMzgCQRHZHD/d9SYzoS9ttwfw0P82/1oL2w9vLiSiX7egMBgezJA9727Z0EakToYBNEn7JRkKo5NxINskBTl4THA98wTwGlB+G2eoYAo0nTK0qJ+srDiO+tvE3WV5z5WRtTzMFD8Z4HdQbWC21HZvDK05c3CRwP1TW1avkbiY+BoJfHm45LQHMCNCrLwHhy5c+NTWNsNa9jOoHBhntzyk6rQGOP2dbuLJUSRyE/586Hdp7CVkZHkr2SAGIGh0MA76tYXpQzLN20R/Ep0PgD8qhx/SKxABYqT9YEac55f5oMZdkXbf7nFXkjctwi7b8IcaDwqx+3MRh1DYpLb2pCm7ZJVlJ+tabf92rSbQtN7NxD4MPzqtjcRg3RlxFy2RMgZpcECJGTtA0BDZuhlDKQQRII3EHjT687G2bWD/8ASX7jrOti6jZTzKvAyny9a3LX6QLLZYVgTAJeEtqTzfX5UBSBT0FRI8gERrrpqNeR41KpoHB6fnqmLlSB6CyGpt4yPSoQ9KWoGEf6Ko7SwHWrE5W91wAY7iDvXu+VXSaQCgDMfZxNpiOqDqIhlnXQSdDpJnQjTSs87dI0a2R9781r0BNSeWsf3jlUV+2g9p1Hc5WP5qAD/by/Ub1H5Uo6Rx7KHzb/APJow/VcK5giwzfw5D/TUqdGMMf+Fb+P5igwsDtN7vZDNqIBiQD4lu0O4j0qps7pFdSBm6y1Ike8gndqJXwPZMCDvorOzFw+ZzkW17SsxhkPvAk6MB7Wbfz51NhMFhifo1sk6jsZG36HdNAObaw9lir3IXPuuKcsxumdOG4z5bqxL2ybKdprly4F1yltOZ7CRm86j21tE3roRLa27NpmWFALE5okkQdTGgkDv30R4Homu8kFCoyiTJnXMYA0iNJ8aDAe2t4FXa5ZGVchQSwGh7WUjICI0WSO/hewzNka2QX+iEGczMQGXjxIUnU72rQfotcXVGR5O5hB9ZM+tW7Wz74KKbAGsBwVUaxMndvVSJ4gc9Qz+jfSe2Atq6wRh+7ZjCspOilj7LDdB4AcdKLzcVh2hI4SNPI153tzo2LrM1u4FLe443HuI4EzunfvM1kYDonibLa4hraT7Nm44JnuUj5elB6JtKzbU9gmfqzmXM3sCDrzYjkO8VRubLyqoIVpgccwMcxQttPbD+zbzsRqG7TQeLFveYwCT4cqi2Z0mu54vuSo3TAg+QndQFTbGA3E7ty6yT3H/FRbUwl1Baa2LtzLmFxbaznELGcZu4jcd5rC6RdOgqlbAMZWzMw3SNAkHv3mjDodiblzCo972j48PHkZX7poB250kLfRrYS13O+UjyZQB6VmYxbiHNmKluTl/VtK9Mv4dXEOquOTAMPjWZd6K4Vv+Co+yWX+kgUHnZxpPthbniB/aJ86s3MSwXM1vIvNUCj4CjQ9DbEyOtU91w/3mornQqy3tNePjc/xQAWHsXb75LSl/SAOZJ0Fem7H2QlmyLcAyO3IBzE7550uy9j2sOuW0sA6kkySe8mr80DcPYVAFQBVG4DQDwHDyqdTUM05GoKSvUivWel+plu0F0PS3GOUlQC0HKDuJjQE+NVluVItygydn7auXB2yFM9rKglDMRlYnQRvJ01nv0jgud26338g9LQWq2P2UHbOhyXOfBvtAfMfGqw2pcsR11ssm7MupTvB3MO4wfGg2L1kQOI4g6gg927fSLYUblUeCgfIVFg9pW7wJtNmA0OhBE7tGANS59aB805DFR5qUNQdisOlxDaaPpEZSOIDDU91Z/Rq4L2GUXVV3tlrLllVpNsx7wPDLV9bEXCx3lVA7hx+K1k9GG7eLHAYq5HnvoOxHRMK5fDsqTM23Ga2Z3gcVHdr5Uyy2Ksdk2C68ArZ1HOI7Y46EetEStTxc50GD+33H/K3ieQmf5kFKOm6qMt6xdRSCO32dDoRqBW8rikuqGBVhKkQQdQR4UAvew9rEuXQ9o6tro+g7TAey3M99OwGwVFyWUtoYk5teAEmBvqhhsJe2fcc5OstMAOshjABmDlkp3yCDAituz0gBXMq2m+xcafMC2DQRbd2ettc57JMZQDzG4fn3ViXsxXS8pn3XCt8wZrafbvWbiqc5YNpyggH41G2xrOIXMWLGd6BVIPeQuu/nQBu19jr1edhbGXVsoKq5EZQZlVOjcBwq9sDpzcZbdhVtowhFOW45Yz9VW9onU8N50qh0m2QqOFtt1rHSJzkTuUHXXuor6DdA3w4Ny+qC4dEXe1saz2twJmNOA36kUBBgs/Vr1pBeO0QABvMaDTdG6p5qS5h2HCoTQKWpM1NNMJoJCaaWqMtTS9BLnrg9VmuU3raDFt4irNvE1jJeqZL9BtJfqZb9YyYipkxNBsLdqQXqyVxNTLfoFxGyFZs9tms3PrWyAD9pD2WqKzir9jS/F5JJ6wKQ0d+ScsfZjvqyuIqRcTQPw20LNz2Liz9ViAfI8fQVetYY8Rp8PWsfEYC1c9pBPMdlvUb/Oo7eycn7q66dx1Hwig0ts4hhFtOy2SXcRKrmaMoOmdjoJGgVjBgA5/Rq2ALxUQDfeJJJOUKpJLEkkkEydTNUb+x8RrlvKQ2pnMN27ga1djYHqbQSQTJJImCWMnefy8BQaYNOmq4anZ6CeaUPUJemm5QWheqjjNkWLhlralvrAZW/EsGn56Q3KDOudFbO8G6vg//AJAn40h6M2j7TXnHJrrR6LFaBvU03qBNn7Ns2TNu2qnnEt+JpPxrUXaFZXXUhxFBsfr4qvdujhWa2JqJsX30F17tRtdqkcXUL4ugvteqJ79Z74vvqB8X30Gi2JqP9ZrLfF1H+uUFJTUqmlrqB4NSqxrq6glRqnVq6uoJA1Sq1dXUDw1So5rq6glDU9DXV1AuanA0tdQJmpuaurqBM1NZq6uoGZqYzV1dQMZjUZc11dQMZzUZY11dQQs1RM51rq6gru5qvdc11dQV3c00Oa6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42" name="AutoShape 18" descr="data:image/jpeg;base64,/9j/4AAQSkZJRgABAQAAAQABAAD/2wCEAAkGBhQSERUUEhQVFBQUFRQUFBUVGBcXFBQXFBYVFxUWFxQXHCYeFxojGhUVHy8gIycpLCwsFh4xNTAqNSYrLSkBCQoKBQUFDQUFDSkYEhgpKSkpKSkpKSkpKSkpKSkpKSkpKSkpKSkpKSkpKSkpKSkpKSkpKSkpKSkpKSkpKSkpKf/AABEIANMA7wMBIgACEQEDEQH/xAAcAAABBQEBAQAAAAAAAAAAAAAGAQIDBAUABwj/xABFEAACAQIDBAcEBgoABQUBAAABAhEAAwQSIQUxQVEGEyJhcYGRMkKhsSNScoKS0QcUFTNiorLB4fBDRGOT0jRTs8LiFv/EABQBAQAAAAAAAAAAAAAAAAAAAAD/xAAUEQEAAAAAAAAAAAAAAAAAAAAA/9oADAMBAAIRAxEAPwDx9hURqRzURNBxNJNdNNLUC11NLV2agdSTSZqSaB811MBpc9AtcTSZqWgQU6abNOoOp4plPWgRxTae26mUHA11dXUEuamGumm0CmuFJNdQLS0lJQOrhSTS0DhUgqIVIpoEaozUjUw0DKaadSRQMinBa4mloG12Wn0QbH2CuTrsR7EZlSSMy/XcjUJyA1O+QIkMLDYK5cMW0dzyRSx9FBrSwvQ3GXATbwt9gN5FswPE8KftLpE7jJb+jtDQKoCyO8LoP9kms7C417bZrbMjfWRireqkGg0T0NxoMHCYiQJ/dXDoN+oEVmXsOykhgQQYIIIII4EHUGjDYP6U8ZYeblw31OWVub9BHZaNPMGfHWvRsHidnbaSLlteugajsXhyhgZ8iWXTQk6APAilKBRt01/RzdwQ61M1zDkwHIh7ZJgLdUaCTuYaGRukCgwigZTgaSK6gUmkrqWgSuilpaBYplTJURoEpa6KSKBRXGuFdQKK6urqBRUi0ynoKBGFMIqVhTIoGRVvZmC6xjOoAk/2qtFE/RrCgW8x94/AaD+9BAmx0/8AbB82/Ot7ZnQSxeWWV071f+zA1p7O2YHYaTRzh9lBLW6g8rv9BLVpwTcZkBkowHa5DMCNJ36bqr9ILFy4mVChkywkKYHsgBoHkDpAFE+32IY6ECsC5amgDb+BdPbRl7yNPxbqgAo2XCMN0jwJqO9sgN7SKe+Ib8SwT5zQB4qaxeKsCpIZSCpBIII3EEagyN9bOI6OD3WZftdoeogj0NUb2w7q65cw5p2h5gajzAoPbOiHSZcfgi15c7gGxiEAlbg0Obq5ywytmPg8aACvI+m3Rk4LFNbEm23btMdZQncTxIOh8AeNEH6JNo5cRctE6XEDjj2rR1/kuOfu0WfpQ2B1uD6xRLWO3z7JgOJ4iIP3RQeJFa7LUjCkoGZaI3/R3jwob9VuEEA9kox1/hVifhWAr16vs/8ASVdQstxVbJaATLCtnyrJbXUEiYAHpQeY4zYl+1+8s3U+3bdfiRVKKPb/AOkXHAAnEXYadFYKIGWezlj3vgarv0/dxF3Jd7r1i0386w1AF0lHWBwuBxQOly04jMqKly2Rr7MhHU9xJ8TVPFbM2cpIR8W7Tpn6m0g+9Dse4kDfrFAIRXRRFes4VCA9jEoDuIuoZHNSUyt5Gr+A2Fs++cqX76N9W4q/1BSvxFAHgV0V6O/6K7ZtO64i52VLD6IMpygnerDlXnZSgZXAU7LXAUHAVIBTVFSqtAwimkU81xoGqkkAeXnuozwlrIqryAFDexbQa+gMatpOkmDlHmYHmKMUwvzg+PLuPdQFPRHCBjJOs6CjLaByp5b6xOiGDyiTWrtwB0IBoPPtqWHZmJVYOhUOV5wZHZ4HeflWXh1gxyMcD8RvqztJr1tiJMTOvaB/FPKs7DtBoC3Z+zFbhWoOj6ngKydj4+izBYkGgwr3RAHhVC90QIMiR4V6FaANPOHFB57svo7kvLcZAXUnK8Q+oKkFh7QIJENO+t++citbuHMjZ4ngj65DrqAS4B+qQOEkiXCqN8Vj4+0rM3aAEgCTvPGBxoPn/bezeov3LW8IxAPNd6n8JFUCte+dJeiOGxFpFugC4zLbs3kAD5nOVFP11k7ju4RvryrbfRIWbdy4mItXUt3LdqVI+lZ1LTbyFgVAEmTIBEwdAAsU0PnRBjsM12/2EJa51ZUCSzF0Qgd5JaNKxYos6O9JkR7ZuLqts2WMwSnVtaDWzuVwhAk6dmeOgUsfg7axbe71mWBFkKVDalpvNp7RYdlXEcazbnVjdZB73d2P8pQfCiG7sXM4Fi5axA9oZGCvA+taYyrdwkciaytpp1bZboAcadXpPg3Aes/Og3dj7Xs4G0Otwtu5dxCdY2pmxZYE2sqtm+kYDPvEKybs1ZO1UFq6yZEdAQbR+kg227SkQ4I0K7u+su9iHuO1xyWdiSx5k+G4cgNwgCtI4prlpLZHatCFP1kBzARG9ZPiuUe7qFmzs+zcVQy3BJzdWjhpMHeSvZ0/imN5WJqw2JQArY+mKz9Gh6saakquvW/ck6Eyd9VyMyx2RoARqM/DWTru3CB3VFg9gXAQ9wmwgIIuuCraGZtJo91uWXSYkqNaC5sfGPes4hiyqBYxACLKplW1m017TEke0SdKDXFHNvGJct7Sufu1YXGt29NDfuWl0IOhg6wI3UElaCIClAqQLXBaBAKkFIBT1FBGaaKfFIRQJNH2y+kPVhetUuIUZge3u45tHHcY8aACtFV232F8vlQepbJ6WYJlAF5bbH3bv0R9W7B8mNW8QwYShkSdV7Sn7yyPjXieNkFfsn4n/FWdk7buYbMbbRmAlTqjQdMwHHhmGomg9QvIG0bq2+8oPoTVQ7Etz7HoV/OhS30zzDV71o/bdl8iDMeVQv0gue7im/7hHzM0BkcJYt8IPiv509dtW7fsqT4EH5GgS5t/EH/mbvldb+zVRxGOuv7V+432rrEehag9Eu9OyugSO8zVPG9O7qMVfMGHuZSG1EjsxPGgawqDe0895PyNMv4iQVRrijMxABMFTqAZI1G7QcPQDRemF1zojCZgvpuE++QT+GqeM23fUrcZjBBgx2dQNRproaGtnMbTBlUMRPt9410H51ZS4VJYqrLkuLBEntKVVoGpYaRwmgLDte9ewnWLAOExNm5mbQZQrSCx0MHX0oBx14JYWwl3rEJF9uzGS6QVKBp7QCZddJJMDnc2pYa7ddioWTAVRCqF7IAHl6yeNVxsqgxMtOtLrW3+yKfa2RqNKDOsAyK17O0Lq6dY+X6uYlPwHs/CpLOyoO6pbuB7qCo2KYycto8dbNg/E25pq4478toT/wBCx662+VaGNwADsFBAlgAd8TpPfFVbmB3D/YIign2dt69HtRPFQqE8PaQAjdziodoXyTJEk7ySx5bySSfWp7WFIXTcCTHnNdjLG6gHb20Xh1EKj6MoEyAwYanWZVfQcKo5a0Xwh5VEcNQVAtKFqwbNJ1dBEFp6rUmSlC0FSK6Kky0qpQQkUXXh9Gvl8qGuporuW5RfL5UGTjbcsv2f7mozha1bmElh9kfM1ZtbNJ4UGEuAqVNl0SWdkHlV61smgFE2MOVTJsjuouTZgqZNnCgEk2R3VMmxu6i1cCKlXA0Apb2MRwq7g9lAE5txHx4URrgqcMHQDv7FB156+tSLsQcqJsLhBkXwFVtqubagJHWPOWdcqqJd8vvRIAHEsvCaDPwfRN7vsJI5yAJ8TVe9slbV4W3gNGYajKeEAnee6tXA3h1QWWLM2rZizHXiZAB7hoOAqzjdmrcnQBm4wfmJNBl29kjgJ8NR6jSoLuzAW3VsWcAySVgH+FoMcu2OXfXG4InMW0BMScsiR2t26gH72ydZ8z60l3ZssNOOvhFEDOG9nIx+qNGE7hBgzu4VVOKQbwRO6QdfAwAaDIu7NhG849ap4vB6A/7uortWRcHYBIGp0keoqrisKCIG8aERP++dAEDAaDTgKifAUZ2tmgovcAD3GKgvbK7qALuYHuqu+Couu7Kqld2aeVAMnDUnU1u3NnnlUDYOgxFwxPCrVnZxrcwuyZ4Vr4TYlANW9l6HTgflW9h8FmRf94VsNsoBG09xv6TXYXDxaHp60FHA7OzanmRWra2eOVW8BhhFX1sUGcmEFTLhu6r4tU4W6CkMPT1w9XBapwtUFRbFSDD1ZFunhKCsLNL1W6rQt1wt0EeEtdhfCh3pGAcQoMwLSn8Vy4T/APEvpRVhU7C+FCnSuP1lADDGys9wz3gD6s34e+gwP1o28VZAPZ65QRHAlVPhvPpXoKWqFTspVUtEv7WY6nsagDkPzoxTfQV3t7/L40nUwezp4afKocdtAWwd0kzqRAAOpJNPwm0BdkaAxI7QYR9oaHeu7nQddsg+0FPiBPqIPxqFdnAAhWdVIgoWLWyPstu8RrV4J/sil6ugyMBto4T6K4pOYzmBkSY1BYbiT7J014U3buMtuE7ALGZJTzgk7v8ANSbewqsgzCd/wg8OW+quUuihY0AmeEDv/wA0CbNQE8uG8nfu36760LmDocsdJ7VnEdXeK21Le2zaDLzEaCREzFFD7Ww4Yqb1oMIkdYgOuo48qChcwIqndwHdRAqqwlSCDuIMg+BGhqN8PQC97Zw5VTubMoruYWqzYOgrYbZndWlZwFaVvC1YTD0Ga2D7J8D8qyksiAB/sUVGxp5VlLs+DI50CYTDaVaFmprFrujX8qpbesObeW1dFpzuaCW+6F1mgtCzSi1XmuNwePw9wP1xLOTEuCxHElG0Ud9Wm6W48DKotsRvZULz5rKk+FB6Dkpt66qCWZVHNiAPjXmmI2vtW6IAugf9O0UP4soNZV/ovjG7T2brHm2p+OtB6PjOmuDtGGvAn+AFx6rp8arp+kPBn32/7bf2FeZXcA9r95YP3w4+RFXMFdwp0ey6ExJt3D/S4b50HqFnpbhGEi+n3pU+jAVEem2DkjrQYEyFYqR3EDWvO7mx8Ow+jxJQ8BeQgfjSR8KZd6O3lXMuW4ACZtMH03HQaj0oPVcB0hw7Rb61BcBylCYbNvgA79/CgDpviXsbTz3JFu5bQI3CFUBo+y+Ykfx94oax0nF3Gk71PIzkX0o6s7awuLw4w2KQoIGV5nKwEB1aJVteII4GRQT4NFhGzZQYkb1cccp3Fh8eVEOAxI6pM7DNEQO6QNOcDjQfsvZb4QPbeHQwbVxSQtxZ1iDAMGCjTE8dDWz+xSxAVj7YntIoy5hOgUScs8/Cgks4ZcVeJbW0uaAPeMQD4CRA46edLCIcLjDbcky2ZW1hrdwNqZ45lae8NzFbaYZrXYQ5YESN/keHj3DdWdtPZBuQyfvEJIJ96YlSe+BBPyJoNS5tYbkRn8Cij1ZgfhUHW4ojMLOQHd759RpVHC4xWTdBAGYAHTuPFT9oDu0q5Z242calAOCEEnuY8qCDHYhmGRm10md4k6/AHSuTEZFJIJ0zQIA05knQcKa6XMRd60r2VHYHAkaCI3gehJPCreFwTTlIXMdYbUqBvZlO4jgu88YG8ALF9B72LHW9YiEgFVYNDSSxJb3ZLSNDRN0e2MRaRMRaQlVysGCv2hlAKndlMMdOY76ISsADXQDeZJjmedMz0Gdc6OoNbLXLDf8ASYhfwHsn0qL9cxdj94q4m39ZBkujvK7m8q1S9cWoE2ftO1fE22kjep0ZTyKnUVZ6is/GdH0ugXATaujdcXQ+fMeNVtn9IGQ5MSNJIW8AeruR3kQDQFarTwKVVpwFA0rpVBrgRWZyFQbyfQeNbFq1M+BoJ6R4gucvuruHfxbx/t50Ep6R3MRcFvDjIvvXGALkDSQp0Xzk+Fb1nBi2vEmNWJlj4k0LdGmCXNeNGGMTNbYDipigAdmWxicaxYF4beT2Qq7hl40f5K862HZa3iQCSozEGCRPjFekCgjKUhSnmkNBBdtA6EAisbH9E8Nd9q0oPNeyfhW6wqrjsQLdtnInKCY5ngviTA86AB270Rtqclp2L6NlgHIu7M7EgKumk6mDA31Jgeg9xQJuT7wCuoyzGubKfStu3ZCwLrS7nMxG53MSSeIkQBwCgcKdetZDOYqOYYgAeANAG7b6M4kXCerJDEZCMrNoACJG/wCWtZy2nT20ZY4kaeJ5edep4JZtox0YrM7mE/xCDuNM2iEaFuuq8QLjKASeOsHznjQBvR3bAf6DOCLhWFBBBKsGPhoDuovw163mYM4UhpE8fP0rAw2Ew/Xi5ZyI6ljB4ECGgNBddTBB3a1ev2WklraXAw9nLm88jQy85GbjoaAiCkidGHNSG+I1qJXWTrrx1/xWLgsNh7miM9l1GoW6VjxW97PpT2tFnyjGBjuAupbuk92a0wb4UFzGYBH1gaagnTKd5hx2l8qzjh7U9qHg7jce4PQyD51Nc2ViPes2rwG7Jda2fw3JimFBb/e4TFJ3grcX1UUF04h3hQ3VqY1Gnx3kny/OvebISyuAqEqCCNZ4A7pJXjzNTYbGYVtA7LPBsyHzI1+NXjs6yy5CiMhgwYZSeG/ed9ADNtbGoT7DiZiVPlIINNTpjdmHsMT/AAz8oNHtrZtpPZtW18EUfIVOr0AOvSvcDauqe9DU3/8AV2k1dbjfwgZfUtRoLh50hM76AF2j+kNXtsiWnUkQDmGnpTLPTJAgt/q7uAACDEacYANHgtDkPSpFFBbFOFRhqcDQWbD8KDtsWO0fE6ctdR60U5qqY7DqSHO8aHdDcBI5jn3eEAIW0g0QbN2xEK/rVu/ZDiRGbeOU95rCuYggkNAI4FR/40F7a2wRdPWWiA+/x/I1Ns3a8fR3uw456BvA1m28cw3MB4BR/wDWpbmJ6wQ7Kw5E2v7gGgIjTTQ/YwhHsMy9ys0emYirCvdjs3Z8chjyCz8aDVasrblzRF5uCfBAW/qyelI1zEe89teRZCAfvBo9YPdVbG4C8YN10YDNGRSpBMEzJPBfhQQ4u8rKFkDtjXkqGXY9wVfiai2bjreKl7RLW7Z1kRJMxOp003b98gaVW2xgCMLey3QbjIy6wN8BlHIkAivKHw1+w2eHUEaOuYLB4Zhu5EGONB7ZtLbVmypHWAuAYUdppAMSBu13zXjd/YN4zevlUVmP0t1u1dPEooDPcJ36D4UTdELeJvLmu3nFlvo0tA63iRuyqJKxPj4bynpVghewr2SVSMrawy23VvaQ+6IDgjvOpmaAF2DtJGs4i2TGW0GSfebNlaBuHZJMT8q2dp7e/VoSzcJ0GYGGA0GgBECe7Wl2H+j3tiM0EEMzgCQRHZHD/d9SYzoS9ttwfw0P82/1oL2w9vLiSiX7egMBgezJA9727Z0EakToYBNEn7JRkKo5NxINskBTl4THA98wTwGlB+G2eoYAo0nTK0qJ+srDiO+tvE3WV5z5WRtTzMFD8Z4HdQbWC21HZvDK05c3CRwP1TW1avkbiY+BoJfHm45LQHMCNCrLwHhy5c+NTWNsNa9jOoHBhntzyk6rQGOP2dbuLJUSRyE/586Hdp7CVkZHkr2SAGIGh0MA76tYXpQzLN20R/Ep0PgD8qhx/SKxABYqT9YEac55f5oMZdkXbf7nFXkjctwi7b8IcaDwqx+3MRh1DYpLb2pCm7ZJVlJ+tabf92rSbQtN7NxD4MPzqtjcRg3RlxFy2RMgZpcECJGTtA0BDZuhlDKQQRII3EHjT687G2bWD/8ASX7jrOti6jZTzKvAyny9a3LX6QLLZYVgTAJeEtqTzfX5UBSBT0FRI8gERrrpqNeR41KpoHB6fnqmLlSB6CyGpt4yPSoQ9KWoGEf6Ko7SwHWrE5W91wAY7iDvXu+VXSaQCgDMfZxNpiOqDqIhlnXQSdDpJnQjTSs87dI0a2R9781r0BNSeWsf3jlUV+2g9p1Hc5WP5qAD/by/Ub1H5Uo6Rx7KHzb/APJow/VcK5giwzfw5D/TUqdGMMf+Fb+P5igwsDtN7vZDNqIBiQD4lu0O4j0qps7pFdSBm6y1Ike8gndqJXwPZMCDvorOzFw+ZzkW17SsxhkPvAk6MB7Wbfz51NhMFhifo1sk6jsZG36HdNAObaw9lir3IXPuuKcsxumdOG4z5bqxL2ybKdprly4F1yltOZ7CRm86j21tE3roRLa27NpmWFALE5okkQdTGgkDv30R4Homu8kFCoyiTJnXMYA0iNJ8aDAe2t4FXa5ZGVchQSwGh7WUjICI0WSO/hewzNka2QX+iEGczMQGXjxIUnU72rQfotcXVGR5O5hB9ZM+tW7Wz74KKbAGsBwVUaxMndvVSJ4gc9Qz+jfSe2Atq6wRh+7ZjCspOilj7LDdB4AcdKLzcVh2hI4SNPI153tzo2LrM1u4FLe443HuI4EzunfvM1kYDonibLa4hraT7Nm44JnuUj5elB6JtKzbU9gmfqzmXM3sCDrzYjkO8VRubLyqoIVpgccwMcxQttPbD+zbzsRqG7TQeLFveYwCT4cqi2Z0mu54vuSo3TAg+QndQFTbGA3E7ty6yT3H/FRbUwl1Baa2LtzLmFxbaznELGcZu4jcd5rC6RdOgqlbAMZWzMw3SNAkHv3mjDodiblzCo972j48PHkZX7poB250kLfRrYS13O+UjyZQB6VmYxbiHNmKluTl/VtK9Mv4dXEOquOTAMPjWZd6K4Vv+Co+yWX+kgUHnZxpPthbniB/aJ86s3MSwXM1vIvNUCj4CjQ9DbEyOtU91w/3mornQqy3tNePjc/xQAWHsXb75LSl/SAOZJ0Fem7H2QlmyLcAyO3IBzE7550uy9j2sOuW0sA6kkySe8mr80DcPYVAFQBVG4DQDwHDyqdTUM05GoKSvUivWel+plu0F0PS3GOUlQC0HKDuJjQE+NVluVItygydn7auXB2yFM9rKglDMRlYnQRvJ01nv0jgud26338g9LQWq2P2UHbOhyXOfBvtAfMfGqw2pcsR11ssm7MupTvB3MO4wfGg2L1kQOI4g6gg927fSLYUblUeCgfIVFg9pW7wJtNmA0OhBE7tGANS59aB805DFR5qUNQdisOlxDaaPpEZSOIDDU91Z/Rq4L2GUXVV3tlrLllVpNsx7wPDLV9bEXCx3lVA7hx+K1k9GG7eLHAYq5HnvoOxHRMK5fDsqTM23Ga2Z3gcVHdr5Uyy2Ksdk2C68ArZ1HOI7Y46EetEStTxc50GD+33H/K3ieQmf5kFKOm6qMt6xdRSCO32dDoRqBW8rikuqGBVhKkQQdQR4UAvew9rEuXQ9o6tro+g7TAey3M99OwGwVFyWUtoYk5teAEmBvqhhsJe2fcc5OstMAOshjABmDlkp3yCDAituz0gBXMq2m+xcafMC2DQRbd2ettc57JMZQDzG4fn3ViXsxXS8pn3XCt8wZrafbvWbiqc5YNpyggH41G2xrOIXMWLGd6BVIPeQuu/nQBu19jr1edhbGXVsoKq5EZQZlVOjcBwq9sDpzcZbdhVtowhFOW45Yz9VW9onU8N50qh0m2QqOFtt1rHSJzkTuUHXXuor6DdA3w4Ny+qC4dEXe1saz2twJmNOA36kUBBgs/Vr1pBeO0QABvMaDTdG6p5qS5h2HCoTQKWpM1NNMJoJCaaWqMtTS9BLnrg9VmuU3raDFt4irNvE1jJeqZL9BtJfqZb9YyYipkxNBsLdqQXqyVxNTLfoFxGyFZs9tms3PrWyAD9pD2WqKzir9jS/F5JJ6wKQ0d+ScsfZjvqyuIqRcTQPw20LNz2Liz9ViAfI8fQVetYY8Rp8PWsfEYC1c9pBPMdlvUb/Oo7eycn7q66dx1Hwig0ts4hhFtOy2SXcRKrmaMoOmdjoJGgVjBgA5/Rq2ALxUQDfeJJJOUKpJLEkkkEydTNUb+x8RrlvKQ2pnMN27ga1djYHqbQSQTJJImCWMnefy8BQaYNOmq4anZ6CeaUPUJemm5QWheqjjNkWLhlralvrAZW/EsGn56Q3KDOudFbO8G6vg//AJAn40h6M2j7TXnHJrrR6LFaBvU03qBNn7Ns2TNu2qnnEt+JpPxrUXaFZXXUhxFBsfr4qvdujhWa2JqJsX30F17tRtdqkcXUL4ugvteqJ79Z74vvqB8X30Gi2JqP9ZrLfF1H+uUFJTUqmlrqB4NSqxrq6glRqnVq6uoJA1Sq1dXUDw1So5rq6glDU9DXV1AuanA0tdQJmpuaurqBM1NZq6uoGZqYzV1dQMZjUZc11dQMZzUZY11dQQs1RM51rq6gru5qvdc11dQV3c00Oa6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44" name="AutoShape 20" descr="data:image/jpeg;base64,/9j/4AAQSkZJRgABAQAAAQABAAD/2wCEAAkGBhQSERUUEhQVFBQUFRQUFBUVGBcXFBQXFBYVFxUWFxQXHCYeFxojGhUVHy8gIycpLCwsFh4xNTAqNSYrLSkBCQoKBQUFDQUFDSkYEhgpKSkpKSkpKSkpKSkpKSkpKSkpKSkpKSkpKSkpKSkpKSkpKSkpKSkpKSkpKSkpKSkpKf/AABEIANMA7wMBIgACEQEDEQH/xAAcAAABBQEBAQAAAAAAAAAAAAAGAQIDBAUABwj/xABFEAACAQIDBAcEBgoABQUBAAABAhEAAwQSIQUxQVEGEyJhcYGRMkKhsSNScoKS0QcUFTNiorLB4fBDRGOT0jRTs8LiFv/EABQBAQAAAAAAAAAAAAAAAAAAAAD/xAAUEQEAAAAAAAAAAAAAAAAAAAAA/9oADAMBAAIRAxEAPwDx9hURqRzURNBxNJNdNNLUC11NLV2agdSTSZqSaB811MBpc9AtcTSZqWgQU6abNOoOp4plPWgRxTae26mUHA11dXUEuamGumm0CmuFJNdQLS0lJQOrhSTS0DhUgqIVIpoEaozUjUw0DKaadSRQMinBa4mloG12Wn0QbH2CuTrsR7EZlSSMy/XcjUJyA1O+QIkMLDYK5cMW0dzyRSx9FBrSwvQ3GXATbwt9gN5FswPE8KftLpE7jJb+jtDQKoCyO8LoP9kms7C417bZrbMjfWRireqkGg0T0NxoMHCYiQJ/dXDoN+oEVmXsOykhgQQYIIIII4EHUGjDYP6U8ZYeblw31OWVub9BHZaNPMGfHWvRsHidnbaSLlteugajsXhyhgZ8iWXTQk6APAilKBRt01/RzdwQ61M1zDkwHIh7ZJgLdUaCTuYaGRukCgwigZTgaSK6gUmkrqWgSuilpaBYplTJURoEpa6KSKBRXGuFdQKK6urqBRUi0ynoKBGFMIqVhTIoGRVvZmC6xjOoAk/2qtFE/RrCgW8x94/AaD+9BAmx0/8AbB82/Ot7ZnQSxeWWV071f+zA1p7O2YHYaTRzh9lBLW6g8rv9BLVpwTcZkBkowHa5DMCNJ36bqr9ILFy4mVChkywkKYHsgBoHkDpAFE+32IY6ECsC5amgDb+BdPbRl7yNPxbqgAo2XCMN0jwJqO9sgN7SKe+Ib8SwT5zQB4qaxeKsCpIZSCpBIII3EEagyN9bOI6OD3WZftdoeogj0NUb2w7q65cw5p2h5gajzAoPbOiHSZcfgi15c7gGxiEAlbg0Obq5ywytmPg8aACvI+m3Rk4LFNbEm23btMdZQncTxIOh8AeNEH6JNo5cRctE6XEDjj2rR1/kuOfu0WfpQ2B1uD6xRLWO3z7JgOJ4iIP3RQeJFa7LUjCkoGZaI3/R3jwob9VuEEA9kox1/hVifhWAr16vs/8ASVdQstxVbJaATLCtnyrJbXUEiYAHpQeY4zYl+1+8s3U+3bdfiRVKKPb/AOkXHAAnEXYadFYKIGWezlj3vgarv0/dxF3Jd7r1i0386w1AF0lHWBwuBxQOly04jMqKly2Rr7MhHU9xJ8TVPFbM2cpIR8W7Tpn6m0g+9Dse4kDfrFAIRXRRFes4VCA9jEoDuIuoZHNSUyt5Gr+A2Fs++cqX76N9W4q/1BSvxFAHgV0V6O/6K7ZtO64i52VLD6IMpygnerDlXnZSgZXAU7LXAUHAVIBTVFSqtAwimkU81xoGqkkAeXnuozwlrIqryAFDexbQa+gMatpOkmDlHmYHmKMUwvzg+PLuPdQFPRHCBjJOs6CjLaByp5b6xOiGDyiTWrtwB0IBoPPtqWHZmJVYOhUOV5wZHZ4HeflWXh1gxyMcD8RvqztJr1tiJMTOvaB/FPKs7DtBoC3Z+zFbhWoOj6ngKydj4+izBYkGgwr3RAHhVC90QIMiR4V6FaANPOHFB57svo7kvLcZAXUnK8Q+oKkFh7QIJENO+t++citbuHMjZ4ngj65DrqAS4B+qQOEkiXCqN8Vj4+0rM3aAEgCTvPGBxoPn/bezeov3LW8IxAPNd6n8JFUCte+dJeiOGxFpFugC4zLbs3kAD5nOVFP11k7ju4RvryrbfRIWbdy4mItXUt3LdqVI+lZ1LTbyFgVAEmTIBEwdAAsU0PnRBjsM12/2EJa51ZUCSzF0Qgd5JaNKxYos6O9JkR7ZuLqts2WMwSnVtaDWzuVwhAk6dmeOgUsfg7axbe71mWBFkKVDalpvNp7RYdlXEcazbnVjdZB73d2P8pQfCiG7sXM4Fi5axA9oZGCvA+taYyrdwkciaytpp1bZboAcadXpPg3Aes/Og3dj7Xs4G0Otwtu5dxCdY2pmxZYE2sqtm+kYDPvEKybs1ZO1UFq6yZEdAQbR+kg227SkQ4I0K7u+su9iHuO1xyWdiSx5k+G4cgNwgCtI4prlpLZHatCFP1kBzARG9ZPiuUe7qFmzs+zcVQy3BJzdWjhpMHeSvZ0/imN5WJqw2JQArY+mKz9Gh6saakquvW/ck6Eyd9VyMyx2RoARqM/DWTru3CB3VFg9gXAQ9wmwgIIuuCraGZtJo91uWXSYkqNaC5sfGPes4hiyqBYxACLKplW1m017TEke0SdKDXFHNvGJct7Sufu1YXGt29NDfuWl0IOhg6wI3UElaCIClAqQLXBaBAKkFIBT1FBGaaKfFIRQJNH2y+kPVhetUuIUZge3u45tHHcY8aACtFV232F8vlQepbJ6WYJlAF5bbH3bv0R9W7B8mNW8QwYShkSdV7Sn7yyPjXieNkFfsn4n/FWdk7buYbMbbRmAlTqjQdMwHHhmGomg9QvIG0bq2+8oPoTVQ7Etz7HoV/OhS30zzDV71o/bdl8iDMeVQv0gue7im/7hHzM0BkcJYt8IPiv509dtW7fsqT4EH5GgS5t/EH/mbvldb+zVRxGOuv7V+432rrEehag9Eu9OyugSO8zVPG9O7qMVfMGHuZSG1EjsxPGgawqDe0895PyNMv4iQVRrijMxABMFTqAZI1G7QcPQDRemF1zojCZgvpuE++QT+GqeM23fUrcZjBBgx2dQNRproaGtnMbTBlUMRPt9410H51ZS4VJYqrLkuLBEntKVVoGpYaRwmgLDte9ewnWLAOExNm5mbQZQrSCx0MHX0oBx14JYWwl3rEJF9uzGS6QVKBp7QCZddJJMDnc2pYa7ddioWTAVRCqF7IAHl6yeNVxsqgxMtOtLrW3+yKfa2RqNKDOsAyK17O0Lq6dY+X6uYlPwHs/CpLOyoO6pbuB7qCo2KYycto8dbNg/E25pq4478toT/wBCx662+VaGNwADsFBAlgAd8TpPfFVbmB3D/YIign2dt69HtRPFQqE8PaQAjdziodoXyTJEk7ySx5bySSfWp7WFIXTcCTHnNdjLG6gHb20Xh1EKj6MoEyAwYanWZVfQcKo5a0Xwh5VEcNQVAtKFqwbNJ1dBEFp6rUmSlC0FSK6Kky0qpQQkUXXh9Gvl8qGuporuW5RfL5UGTjbcsv2f7mozha1bmElh9kfM1ZtbNJ4UGEuAqVNl0SWdkHlV61smgFE2MOVTJsjuouTZgqZNnCgEk2R3VMmxu6i1cCKlXA0Apb2MRwq7g9lAE5txHx4URrgqcMHQDv7FB156+tSLsQcqJsLhBkXwFVtqubagJHWPOWdcqqJd8vvRIAHEsvCaDPwfRN7vsJI5yAJ8TVe9slbV4W3gNGYajKeEAnee6tXA3h1QWWLM2rZizHXiZAB7hoOAqzjdmrcnQBm4wfmJNBl29kjgJ8NR6jSoLuzAW3VsWcAySVgH+FoMcu2OXfXG4InMW0BMScsiR2t26gH72ydZ8z60l3ZssNOOvhFEDOG9nIx+qNGE7hBgzu4VVOKQbwRO6QdfAwAaDIu7NhG849ap4vB6A/7uortWRcHYBIGp0keoqrisKCIG8aERP++dAEDAaDTgKifAUZ2tmgovcAD3GKgvbK7qALuYHuqu+Couu7Kqld2aeVAMnDUnU1u3NnnlUDYOgxFwxPCrVnZxrcwuyZ4Vr4TYlANW9l6HTgflW9h8FmRf94VsNsoBG09xv6TXYXDxaHp60FHA7OzanmRWra2eOVW8BhhFX1sUGcmEFTLhu6r4tU4W6CkMPT1w9XBapwtUFRbFSDD1ZFunhKCsLNL1W6rQt1wt0EeEtdhfCh3pGAcQoMwLSn8Vy4T/APEvpRVhU7C+FCnSuP1lADDGys9wz3gD6s34e+gwP1o28VZAPZ65QRHAlVPhvPpXoKWqFTspVUtEv7WY6nsagDkPzoxTfQV3t7/L40nUwezp4afKocdtAWwd0kzqRAAOpJNPwm0BdkaAxI7QYR9oaHeu7nQddsg+0FPiBPqIPxqFdnAAhWdVIgoWLWyPstu8RrV4J/sil6ugyMBto4T6K4pOYzmBkSY1BYbiT7J014U3buMtuE7ALGZJTzgk7v8ANSbewqsgzCd/wg8OW+quUuihY0AmeEDv/wA0CbNQE8uG8nfu36760LmDocsdJ7VnEdXeK21Le2zaDLzEaCREzFFD7Ww4Yqb1oMIkdYgOuo48qChcwIqndwHdRAqqwlSCDuIMg+BGhqN8PQC97Zw5VTubMoruYWqzYOgrYbZndWlZwFaVvC1YTD0Ga2D7J8D8qyksiAB/sUVGxp5VlLs+DI50CYTDaVaFmprFrujX8qpbesObeW1dFpzuaCW+6F1mgtCzSi1XmuNwePw9wP1xLOTEuCxHElG0Ud9Wm6W48DKotsRvZULz5rKk+FB6Dkpt66qCWZVHNiAPjXmmI2vtW6IAugf9O0UP4soNZV/ovjG7T2brHm2p+OtB6PjOmuDtGGvAn+AFx6rp8arp+kPBn32/7bf2FeZXcA9r95YP3w4+RFXMFdwp0ey6ExJt3D/S4b50HqFnpbhGEi+n3pU+jAVEem2DkjrQYEyFYqR3EDWvO7mx8Ow+jxJQ8BeQgfjSR8KZd6O3lXMuW4ACZtMH03HQaj0oPVcB0hw7Rb61BcBylCYbNvgA79/CgDpviXsbTz3JFu5bQI3CFUBo+y+Ykfx94oax0nF3Gk71PIzkX0o6s7awuLw4w2KQoIGV5nKwEB1aJVteII4GRQT4NFhGzZQYkb1cccp3Fh8eVEOAxI6pM7DNEQO6QNOcDjQfsvZb4QPbeHQwbVxSQtxZ1iDAMGCjTE8dDWz+xSxAVj7YntIoy5hOgUScs8/Cgks4ZcVeJbW0uaAPeMQD4CRA46edLCIcLjDbcky2ZW1hrdwNqZ45lae8NzFbaYZrXYQ5YESN/keHj3DdWdtPZBuQyfvEJIJ96YlSe+BBPyJoNS5tYbkRn8Cij1ZgfhUHW4ojMLOQHd759RpVHC4xWTdBAGYAHTuPFT9oDu0q5Z242calAOCEEnuY8qCDHYhmGRm10md4k6/AHSuTEZFJIJ0zQIA05knQcKa6XMRd60r2VHYHAkaCI3gehJPCreFwTTlIXMdYbUqBvZlO4jgu88YG8ALF9B72LHW9YiEgFVYNDSSxJb3ZLSNDRN0e2MRaRMRaQlVysGCv2hlAKndlMMdOY76ISsADXQDeZJjmedMz0Gdc6OoNbLXLDf8ASYhfwHsn0qL9cxdj94q4m39ZBkujvK7m8q1S9cWoE2ftO1fE22kjep0ZTyKnUVZ6is/GdH0ugXATaujdcXQ+fMeNVtn9IGQ5MSNJIW8AeruR3kQDQFarTwKVVpwFA0rpVBrgRWZyFQbyfQeNbFq1M+BoJ6R4gucvuruHfxbx/t50Ep6R3MRcFvDjIvvXGALkDSQp0Xzk+Fb1nBi2vEmNWJlj4k0LdGmCXNeNGGMTNbYDipigAdmWxicaxYF4beT2Qq7hl40f5K862HZa3iQCSozEGCRPjFekCgjKUhSnmkNBBdtA6EAisbH9E8Nd9q0oPNeyfhW6wqrjsQLdtnInKCY5ngviTA86AB270Rtqclp2L6NlgHIu7M7EgKumk6mDA31Jgeg9xQJuT7wCuoyzGubKfStu3ZCwLrS7nMxG53MSSeIkQBwCgcKdetZDOYqOYYgAeANAG7b6M4kXCerJDEZCMrNoACJG/wCWtZy2nT20ZY4kaeJ5edep4JZtox0YrM7mE/xCDuNM2iEaFuuq8QLjKASeOsHznjQBvR3bAf6DOCLhWFBBBKsGPhoDuovw163mYM4UhpE8fP0rAw2Ew/Xi5ZyI6ljB4ECGgNBddTBB3a1ev2WklraXAw9nLm88jQy85GbjoaAiCkidGHNSG+I1qJXWTrrx1/xWLgsNh7miM9l1GoW6VjxW97PpT2tFnyjGBjuAupbuk92a0wb4UFzGYBH1gaagnTKd5hx2l8qzjh7U9qHg7jce4PQyD51Nc2ViPes2rwG7Jda2fw3JimFBb/e4TFJ3grcX1UUF04h3hQ3VqY1Gnx3kny/OvebISyuAqEqCCNZ4A7pJXjzNTYbGYVtA7LPBsyHzI1+NXjs6yy5CiMhgwYZSeG/ed9ADNtbGoT7DiZiVPlIINNTpjdmHsMT/AAz8oNHtrZtpPZtW18EUfIVOr0AOvSvcDauqe9DU3/8AV2k1dbjfwgZfUtRoLh50hM76AF2j+kNXtsiWnUkQDmGnpTLPTJAgt/q7uAACDEacYANHgtDkPSpFFBbFOFRhqcDQWbD8KDtsWO0fE6ctdR60U5qqY7DqSHO8aHdDcBI5jn3eEAIW0g0QbN2xEK/rVu/ZDiRGbeOU95rCuYggkNAI4FR/40F7a2wRdPWWiA+/x/I1Ns3a8fR3uw456BvA1m28cw3MB4BR/wDWpbmJ6wQ7Kw5E2v7gGgIjTTQ/YwhHsMy9ys0emYirCvdjs3Z8chjyCz8aDVasrblzRF5uCfBAW/qyelI1zEe89teRZCAfvBo9YPdVbG4C8YN10YDNGRSpBMEzJPBfhQQ4u8rKFkDtjXkqGXY9wVfiai2bjreKl7RLW7Z1kRJMxOp003b98gaVW2xgCMLey3QbjIy6wN8BlHIkAivKHw1+w2eHUEaOuYLB4Zhu5EGONB7ZtLbVmypHWAuAYUdppAMSBu13zXjd/YN4zevlUVmP0t1u1dPEooDPcJ36D4UTdELeJvLmu3nFlvo0tA63iRuyqJKxPj4bynpVghewr2SVSMrawy23VvaQ+6IDgjvOpmaAF2DtJGs4i2TGW0GSfebNlaBuHZJMT8q2dp7e/VoSzcJ0GYGGA0GgBECe7Wl2H+j3tiM0EEMzgCQRHZHD/d9SYzoS9ttwfw0P82/1oL2w9vLiSiX7egMBgezJA9727Z0EakToYBNEn7JRkKo5NxINskBTl4THA98wTwGlB+G2eoYAo0nTK0qJ+srDiO+tvE3WV5z5WRtTzMFD8Z4HdQbWC21HZvDK05c3CRwP1TW1avkbiY+BoJfHm45LQHMCNCrLwHhy5c+NTWNsNa9jOoHBhntzyk6rQGOP2dbuLJUSRyE/586Hdp7CVkZHkr2SAGIGh0MA76tYXpQzLN20R/Ep0PgD8qhx/SKxABYqT9YEac55f5oMZdkXbf7nFXkjctwi7b8IcaDwqx+3MRh1DYpLb2pCm7ZJVlJ+tabf92rSbQtN7NxD4MPzqtjcRg3RlxFy2RMgZpcECJGTtA0BDZuhlDKQQRII3EHjT687G2bWD/8ASX7jrOti6jZTzKvAyny9a3LX6QLLZYVgTAJeEtqTzfX5UBSBT0FRI8gERrrpqNeR41KpoHB6fnqmLlSB6CyGpt4yPSoQ9KWoGEf6Ko7SwHWrE5W91wAY7iDvXu+VXSaQCgDMfZxNpiOqDqIhlnXQSdDpJnQjTSs87dI0a2R9781r0BNSeWsf3jlUV+2g9p1Hc5WP5qAD/by/Ub1H5Uo6Rx7KHzb/APJow/VcK5giwzfw5D/TUqdGMMf+Fb+P5igwsDtN7vZDNqIBiQD4lu0O4j0qps7pFdSBm6y1Ike8gndqJXwPZMCDvorOzFw+ZzkW17SsxhkPvAk6MB7Wbfz51NhMFhifo1sk6jsZG36HdNAObaw9lir3IXPuuKcsxumdOG4z5bqxL2ybKdprly4F1yltOZ7CRm86j21tE3roRLa27NpmWFALE5okkQdTGgkDv30R4Homu8kFCoyiTJnXMYA0iNJ8aDAe2t4FXa5ZGVchQSwGh7WUjICI0WSO/hewzNka2QX+iEGczMQGXjxIUnU72rQfotcXVGR5O5hB9ZM+tW7Wz74KKbAGsBwVUaxMndvVSJ4gc9Qz+jfSe2Atq6wRh+7ZjCspOilj7LDdB4AcdKLzcVh2hI4SNPI153tzo2LrM1u4FLe443HuI4EzunfvM1kYDonibLa4hraT7Nm44JnuUj5elB6JtKzbU9gmfqzmXM3sCDrzYjkO8VRubLyqoIVpgccwMcxQttPbD+zbzsRqG7TQeLFveYwCT4cqi2Z0mu54vuSo3TAg+QndQFTbGA3E7ty6yT3H/FRbUwl1Baa2LtzLmFxbaznELGcZu4jcd5rC6RdOgqlbAMZWzMw3SNAkHv3mjDodiblzCo972j48PHkZX7poB250kLfRrYS13O+UjyZQB6VmYxbiHNmKluTl/VtK9Mv4dXEOquOTAMPjWZd6K4Vv+Co+yWX+kgUHnZxpPthbniB/aJ86s3MSwXM1vIvNUCj4CjQ9DbEyOtU91w/3mornQqy3tNePjc/xQAWHsXb75LSl/SAOZJ0Fem7H2QlmyLcAyO3IBzE7550uy9j2sOuW0sA6kkySe8mr80DcPYVAFQBVG4DQDwHDyqdTUM05GoKSvUivWel+plu0F0PS3GOUlQC0HKDuJjQE+NVluVItygydn7auXB2yFM9rKglDMRlYnQRvJ01nv0jgud26338g9LQWq2P2UHbOhyXOfBvtAfMfGqw2pcsR11ssm7MupTvB3MO4wfGg2L1kQOI4g6gg927fSLYUblUeCgfIVFg9pW7wJtNmA0OhBE7tGANS59aB805DFR5qUNQdisOlxDaaPpEZSOIDDU91Z/Rq4L2GUXVV3tlrLllVpNsx7wPDLV9bEXCx3lVA7hx+K1k9GG7eLHAYq5HnvoOxHRMK5fDsqTM23Ga2Z3gcVHdr5Uyy2Ksdk2C68ArZ1HOI7Y46EetEStTxc50GD+33H/K3ieQmf5kFKOm6qMt6xdRSCO32dDoRqBW8rikuqGBVhKkQQdQR4UAvew9rEuXQ9o6tro+g7TAey3M99OwGwVFyWUtoYk5teAEmBvqhhsJe2fcc5OstMAOshjABmDlkp3yCDAituz0gBXMq2m+xcafMC2DQRbd2ettc57JMZQDzG4fn3ViXsxXS8pn3XCt8wZrafbvWbiqc5YNpyggH41G2xrOIXMWLGd6BVIPeQuu/nQBu19jr1edhbGXVsoKq5EZQZlVOjcBwq9sDpzcZbdhVtowhFOW45Yz9VW9onU8N50qh0m2QqOFtt1rHSJzkTuUHXXuor6DdA3w4Ny+qC4dEXe1saz2twJmNOA36kUBBgs/Vr1pBeO0QABvMaDTdG6p5qS5h2HCoTQKWpM1NNMJoJCaaWqMtTS9BLnrg9VmuU3raDFt4irNvE1jJeqZL9BtJfqZb9YyYipkxNBsLdqQXqyVxNTLfoFxGyFZs9tms3PrWyAD9pD2WqKzir9jS/F5JJ6wKQ0d+ScsfZjvqyuIqRcTQPw20LNz2Liz9ViAfI8fQVetYY8Rp8PWsfEYC1c9pBPMdlvUb/Oo7eycn7q66dx1Hwig0ts4hhFtOy2SXcRKrmaMoOmdjoJGgVjBgA5/Rq2ALxUQDfeJJJOUKpJLEkkkEydTNUb+x8RrlvKQ2pnMN27ga1djYHqbQSQTJJImCWMnefy8BQaYNOmq4anZ6CeaUPUJemm5QWheqjjNkWLhlralvrAZW/EsGn56Q3KDOudFbO8G6vg//AJAn40h6M2j7TXnHJrrR6LFaBvU03qBNn7Ns2TNu2qnnEt+JpPxrUXaFZXXUhxFBsfr4qvdujhWa2JqJsX30F17tRtdqkcXUL4ugvteqJ79Z74vvqB8X30Gi2JqP9ZrLfF1H+uUFJTUqmlrqB4NSqxrq6glRqnVq6uoJA1Sq1dXUDw1So5rq6glDU9DXV1AuanA0tdQJmpuaurqBM1NZq6uoGZqYzV1dQMZjUZc11dQMZzUZY11dQQs1RM51rq6gru5qvdc11dQV3c00Oa6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46" name="AutoShape 22" descr="data:image/jpeg;base64,/9j/4AAQSkZJRgABAQAAAQABAAD/2wCEAAkGBhQSERUUEhQVFBQUFRQUFBUVGBcXFBQXFBYVFxUWFxQXHCYeFxojGhUVHy8gIycpLCwsFh4xNTAqNSYrLSkBCQoKBQUFDQUFDSkYEhgpKSkpKSkpKSkpKSkpKSkpKSkpKSkpKSkpKSkpKSkpKSkpKSkpKSkpKSkpKSkpKSkpKf/AABEIANMA7wMBIgACEQEDEQH/xAAcAAABBQEBAQAAAAAAAAAAAAAGAQIDBAUABwj/xABFEAACAQIDBAcEBgoABQUBAAABAhEAAwQSIQUxQVEGEyJhcYGRMkKhsSNScoKS0QcUFTNiorLB4fBDRGOT0jRTs8LiFv/EABQBAQAAAAAAAAAAAAAAAAAAAAD/xAAUEQEAAAAAAAAAAAAAAAAAAAAA/9oADAMBAAIRAxEAPwDx9hURqRzURNBxNJNdNNLUC11NLV2agdSTSZqSaB811MBpc9AtcTSZqWgQU6abNOoOp4plPWgRxTae26mUHA11dXUEuamGumm0CmuFJNdQLS0lJQOrhSTS0DhUgqIVIpoEaozUjUw0DKaadSRQMinBa4mloG12Wn0QbH2CuTrsR7EZlSSMy/XcjUJyA1O+QIkMLDYK5cMW0dzyRSx9FBrSwvQ3GXATbwt9gN5FswPE8KftLpE7jJb+jtDQKoCyO8LoP9kms7C417bZrbMjfWRireqkGg0T0NxoMHCYiQJ/dXDoN+oEVmXsOykhgQQYIIIII4EHUGjDYP6U8ZYeblw31OWVub9BHZaNPMGfHWvRsHidnbaSLlteugajsXhyhgZ8iWXTQk6APAilKBRt01/RzdwQ61M1zDkwHIh7ZJgLdUaCTuYaGRukCgwigZTgaSK6gUmkrqWgSuilpaBYplTJURoEpa6KSKBRXGuFdQKK6urqBRUi0ynoKBGFMIqVhTIoGRVvZmC6xjOoAk/2qtFE/RrCgW8x94/AaD+9BAmx0/8AbB82/Ot7ZnQSxeWWV071f+zA1p7O2YHYaTRzh9lBLW6g8rv9BLVpwTcZkBkowHa5DMCNJ36bqr9ILFy4mVChkywkKYHsgBoHkDpAFE+32IY6ECsC5amgDb+BdPbRl7yNPxbqgAo2XCMN0jwJqO9sgN7SKe+Ib8SwT5zQB4qaxeKsCpIZSCpBIII3EEagyN9bOI6OD3WZftdoeogj0NUb2w7q65cw5p2h5gajzAoPbOiHSZcfgi15c7gGxiEAlbg0Obq5ywytmPg8aACvI+m3Rk4LFNbEm23btMdZQncTxIOh8AeNEH6JNo5cRctE6XEDjj2rR1/kuOfu0WfpQ2B1uD6xRLWO3z7JgOJ4iIP3RQeJFa7LUjCkoGZaI3/R3jwob9VuEEA9kox1/hVifhWAr16vs/8ASVdQstxVbJaATLCtnyrJbXUEiYAHpQeY4zYl+1+8s3U+3bdfiRVKKPb/AOkXHAAnEXYadFYKIGWezlj3vgarv0/dxF3Jd7r1i0386w1AF0lHWBwuBxQOly04jMqKly2Rr7MhHU9xJ8TVPFbM2cpIR8W7Tpn6m0g+9Dse4kDfrFAIRXRRFes4VCA9jEoDuIuoZHNSUyt5Gr+A2Fs++cqX76N9W4q/1BSvxFAHgV0V6O/6K7ZtO64i52VLD6IMpygnerDlXnZSgZXAU7LXAUHAVIBTVFSqtAwimkU81xoGqkkAeXnuozwlrIqryAFDexbQa+gMatpOkmDlHmYHmKMUwvzg+PLuPdQFPRHCBjJOs6CjLaByp5b6xOiGDyiTWrtwB0IBoPPtqWHZmJVYOhUOV5wZHZ4HeflWXh1gxyMcD8RvqztJr1tiJMTOvaB/FPKs7DtBoC3Z+zFbhWoOj6ngKydj4+izBYkGgwr3RAHhVC90QIMiR4V6FaANPOHFB57svo7kvLcZAXUnK8Q+oKkFh7QIJENO+t++citbuHMjZ4ngj65DrqAS4B+qQOEkiXCqN8Vj4+0rM3aAEgCTvPGBxoPn/bezeov3LW8IxAPNd6n8JFUCte+dJeiOGxFpFugC4zLbs3kAD5nOVFP11k7ju4RvryrbfRIWbdy4mItXUt3LdqVI+lZ1LTbyFgVAEmTIBEwdAAsU0PnRBjsM12/2EJa51ZUCSzF0Qgd5JaNKxYos6O9JkR7ZuLqts2WMwSnVtaDWzuVwhAk6dmeOgUsfg7axbe71mWBFkKVDalpvNp7RYdlXEcazbnVjdZB73d2P8pQfCiG7sXM4Fi5axA9oZGCvA+taYyrdwkciaytpp1bZboAcadXpPg3Aes/Og3dj7Xs4G0Otwtu5dxCdY2pmxZYE2sqtm+kYDPvEKybs1ZO1UFq6yZEdAQbR+kg227SkQ4I0K7u+su9iHuO1xyWdiSx5k+G4cgNwgCtI4prlpLZHatCFP1kBzARG9ZPiuUe7qFmzs+zcVQy3BJzdWjhpMHeSvZ0/imN5WJqw2JQArY+mKz9Gh6saakquvW/ck6Eyd9VyMyx2RoARqM/DWTru3CB3VFg9gXAQ9wmwgIIuuCraGZtJo91uWXSYkqNaC5sfGPes4hiyqBYxACLKplW1m017TEke0SdKDXFHNvGJct7Sufu1YXGt29NDfuWl0IOhg6wI3UElaCIClAqQLXBaBAKkFIBT1FBGaaKfFIRQJNH2y+kPVhetUuIUZge3u45tHHcY8aACtFV232F8vlQepbJ6WYJlAF5bbH3bv0R9W7B8mNW8QwYShkSdV7Sn7yyPjXieNkFfsn4n/FWdk7buYbMbbRmAlTqjQdMwHHhmGomg9QvIG0bq2+8oPoTVQ7Etz7HoV/OhS30zzDV71o/bdl8iDMeVQv0gue7im/7hHzM0BkcJYt8IPiv509dtW7fsqT4EH5GgS5t/EH/mbvldb+zVRxGOuv7V+432rrEehag9Eu9OyugSO8zVPG9O7qMVfMGHuZSG1EjsxPGgawqDe0895PyNMv4iQVRrijMxABMFTqAZI1G7QcPQDRemF1zojCZgvpuE++QT+GqeM23fUrcZjBBgx2dQNRproaGtnMbTBlUMRPt9410H51ZS4VJYqrLkuLBEntKVVoGpYaRwmgLDte9ewnWLAOExNm5mbQZQrSCx0MHX0oBx14JYWwl3rEJF9uzGS6QVKBp7QCZddJJMDnc2pYa7ddioWTAVRCqF7IAHl6yeNVxsqgxMtOtLrW3+yKfa2RqNKDOsAyK17O0Lq6dY+X6uYlPwHs/CpLOyoO6pbuB7qCo2KYycto8dbNg/E25pq4478toT/wBCx662+VaGNwADsFBAlgAd8TpPfFVbmB3D/YIign2dt69HtRPFQqE8PaQAjdziodoXyTJEk7ySx5bySSfWp7WFIXTcCTHnNdjLG6gHb20Xh1EKj6MoEyAwYanWZVfQcKo5a0Xwh5VEcNQVAtKFqwbNJ1dBEFp6rUmSlC0FSK6Kky0qpQQkUXXh9Gvl8qGuporuW5RfL5UGTjbcsv2f7mozha1bmElh9kfM1ZtbNJ4UGEuAqVNl0SWdkHlV61smgFE2MOVTJsjuouTZgqZNnCgEk2R3VMmxu6i1cCKlXA0Apb2MRwq7g9lAE5txHx4URrgqcMHQDv7FB156+tSLsQcqJsLhBkXwFVtqubagJHWPOWdcqqJd8vvRIAHEsvCaDPwfRN7vsJI5yAJ8TVe9slbV4W3gNGYajKeEAnee6tXA3h1QWWLM2rZizHXiZAB7hoOAqzjdmrcnQBm4wfmJNBl29kjgJ8NR6jSoLuzAW3VsWcAySVgH+FoMcu2OXfXG4InMW0BMScsiR2t26gH72ydZ8z60l3ZssNOOvhFEDOG9nIx+qNGE7hBgzu4VVOKQbwRO6QdfAwAaDIu7NhG849ap4vB6A/7uortWRcHYBIGp0keoqrisKCIG8aERP++dAEDAaDTgKifAUZ2tmgovcAD3GKgvbK7qALuYHuqu+Couu7Kqld2aeVAMnDUnU1u3NnnlUDYOgxFwxPCrVnZxrcwuyZ4Vr4TYlANW9l6HTgflW9h8FmRf94VsNsoBG09xv6TXYXDxaHp60FHA7OzanmRWra2eOVW8BhhFX1sUGcmEFTLhu6r4tU4W6CkMPT1w9XBapwtUFRbFSDD1ZFunhKCsLNL1W6rQt1wt0EeEtdhfCh3pGAcQoMwLSn8Vy4T/APEvpRVhU7C+FCnSuP1lADDGys9wz3gD6s34e+gwP1o28VZAPZ65QRHAlVPhvPpXoKWqFTspVUtEv7WY6nsagDkPzoxTfQV3t7/L40nUwezp4afKocdtAWwd0kzqRAAOpJNPwm0BdkaAxI7QYR9oaHeu7nQddsg+0FPiBPqIPxqFdnAAhWdVIgoWLWyPstu8RrV4J/sil6ugyMBto4T6K4pOYzmBkSY1BYbiT7J014U3buMtuE7ALGZJTzgk7v8ANSbewqsgzCd/wg8OW+quUuihY0AmeEDv/wA0CbNQE8uG8nfu36760LmDocsdJ7VnEdXeK21Le2zaDLzEaCREzFFD7Ww4Yqb1oMIkdYgOuo48qChcwIqndwHdRAqqwlSCDuIMg+BGhqN8PQC97Zw5VTubMoruYWqzYOgrYbZndWlZwFaVvC1YTD0Ga2D7J8D8qyksiAB/sUVGxp5VlLs+DI50CYTDaVaFmprFrujX8qpbesObeW1dFpzuaCW+6F1mgtCzSi1XmuNwePw9wP1xLOTEuCxHElG0Ud9Wm6W48DKotsRvZULz5rKk+FB6Dkpt66qCWZVHNiAPjXmmI2vtW6IAugf9O0UP4soNZV/ovjG7T2brHm2p+OtB6PjOmuDtGGvAn+AFx6rp8arp+kPBn32/7bf2FeZXcA9r95YP3w4+RFXMFdwp0ey6ExJt3D/S4b50HqFnpbhGEi+n3pU+jAVEem2DkjrQYEyFYqR3EDWvO7mx8Ow+jxJQ8BeQgfjSR8KZd6O3lXMuW4ACZtMH03HQaj0oPVcB0hw7Rb61BcBylCYbNvgA79/CgDpviXsbTz3JFu5bQI3CFUBo+y+Ykfx94oax0nF3Gk71PIzkX0o6s7awuLw4w2KQoIGV5nKwEB1aJVteII4GRQT4NFhGzZQYkb1cccp3Fh8eVEOAxI6pM7DNEQO6QNOcDjQfsvZb4QPbeHQwbVxSQtxZ1iDAMGCjTE8dDWz+xSxAVj7YntIoy5hOgUScs8/Cgks4ZcVeJbW0uaAPeMQD4CRA46edLCIcLjDbcky2ZW1hrdwNqZ45lae8NzFbaYZrXYQ5YESN/keHj3DdWdtPZBuQyfvEJIJ96YlSe+BBPyJoNS5tYbkRn8Cij1ZgfhUHW4ojMLOQHd759RpVHC4xWTdBAGYAHTuPFT9oDu0q5Z242calAOCEEnuY8qCDHYhmGRm10md4k6/AHSuTEZFJIJ0zQIA05knQcKa6XMRd60r2VHYHAkaCI3gehJPCreFwTTlIXMdYbUqBvZlO4jgu88YG8ALF9B72LHW9YiEgFVYNDSSxJb3ZLSNDRN0e2MRaRMRaQlVysGCv2hlAKndlMMdOY76ISsADXQDeZJjmedMz0Gdc6OoNbLXLDf8ASYhfwHsn0qL9cxdj94q4m39ZBkujvK7m8q1S9cWoE2ftO1fE22kjep0ZTyKnUVZ6is/GdH0ugXATaujdcXQ+fMeNVtn9IGQ5MSNJIW8AeruR3kQDQFarTwKVVpwFA0rpVBrgRWZyFQbyfQeNbFq1M+BoJ6R4gucvuruHfxbx/t50Ep6R3MRcFvDjIvvXGALkDSQp0Xzk+Fb1nBi2vEmNWJlj4k0LdGmCXNeNGGMTNbYDipigAdmWxicaxYF4beT2Qq7hl40f5K862HZa3iQCSozEGCRPjFekCgjKUhSnmkNBBdtA6EAisbH9E8Nd9q0oPNeyfhW6wqrjsQLdtnInKCY5ngviTA86AB270Rtqclp2L6NlgHIu7M7EgKumk6mDA31Jgeg9xQJuT7wCuoyzGubKfStu3ZCwLrS7nMxG53MSSeIkQBwCgcKdetZDOYqOYYgAeANAG7b6M4kXCerJDEZCMrNoACJG/wCWtZy2nT20ZY4kaeJ5edep4JZtox0YrM7mE/xCDuNM2iEaFuuq8QLjKASeOsHznjQBvR3bAf6DOCLhWFBBBKsGPhoDuovw163mYM4UhpE8fP0rAw2Ew/Xi5ZyI6ljB4ECGgNBddTBB3a1ev2WklraXAw9nLm88jQy85GbjoaAiCkidGHNSG+I1qJXWTrrx1/xWLgsNh7miM9l1GoW6VjxW97PpT2tFnyjGBjuAupbuk92a0wb4UFzGYBH1gaagnTKd5hx2l8qzjh7U9qHg7jce4PQyD51Nc2ViPes2rwG7Jda2fw3JimFBb/e4TFJ3grcX1UUF04h3hQ3VqY1Gnx3kny/OvebISyuAqEqCCNZ4A7pJXjzNTYbGYVtA7LPBsyHzI1+NXjs6yy5CiMhgwYZSeG/ed9ADNtbGoT7DiZiVPlIINNTpjdmHsMT/AAz8oNHtrZtpPZtW18EUfIVOr0AOvSvcDauqe9DU3/8AV2k1dbjfwgZfUtRoLh50hM76AF2j+kNXtsiWnUkQDmGnpTLPTJAgt/q7uAACDEacYANHgtDkPSpFFBbFOFRhqcDQWbD8KDtsWO0fE6ctdR60U5qqY7DqSHO8aHdDcBI5jn3eEAIW0g0QbN2xEK/rVu/ZDiRGbeOU95rCuYggkNAI4FR/40F7a2wRdPWWiA+/x/I1Ns3a8fR3uw456BvA1m28cw3MB4BR/wDWpbmJ6wQ7Kw5E2v7gGgIjTTQ/YwhHsMy9ys0emYirCvdjs3Z8chjyCz8aDVasrblzRF5uCfBAW/qyelI1zEe89teRZCAfvBo9YPdVbG4C8YN10YDNGRSpBMEzJPBfhQQ4u8rKFkDtjXkqGXY9wVfiai2bjreKl7RLW7Z1kRJMxOp003b98gaVW2xgCMLey3QbjIy6wN8BlHIkAivKHw1+w2eHUEaOuYLB4Zhu5EGONB7ZtLbVmypHWAuAYUdppAMSBu13zXjd/YN4zevlUVmP0t1u1dPEooDPcJ36D4UTdELeJvLmu3nFlvo0tA63iRuyqJKxPj4bynpVghewr2SVSMrawy23VvaQ+6IDgjvOpmaAF2DtJGs4i2TGW0GSfebNlaBuHZJMT8q2dp7e/VoSzcJ0GYGGA0GgBECe7Wl2H+j3tiM0EEMzgCQRHZHD/d9SYzoS9ttwfw0P82/1oL2w9vLiSiX7egMBgezJA9727Z0EakToYBNEn7JRkKo5NxINskBTl4THA98wTwGlB+G2eoYAo0nTK0qJ+srDiO+tvE3WV5z5WRtTzMFD8Z4HdQbWC21HZvDK05c3CRwP1TW1avkbiY+BoJfHm45LQHMCNCrLwHhy5c+NTWNsNa9jOoHBhntzyk6rQGOP2dbuLJUSRyE/586Hdp7CVkZHkr2SAGIGh0MA76tYXpQzLN20R/Ep0PgD8qhx/SKxABYqT9YEac55f5oMZdkXbf7nFXkjctwi7b8IcaDwqx+3MRh1DYpLb2pCm7ZJVlJ+tabf92rSbQtN7NxD4MPzqtjcRg3RlxFy2RMgZpcECJGTtA0BDZuhlDKQQRII3EHjT687G2bWD/8ASX7jrOti6jZTzKvAyny9a3LX6QLLZYVgTAJeEtqTzfX5UBSBT0FRI8gERrrpqNeR41KpoHB6fnqmLlSB6CyGpt4yPSoQ9KWoGEf6Ko7SwHWrE5W91wAY7iDvXu+VXSaQCgDMfZxNpiOqDqIhlnXQSdDpJnQjTSs87dI0a2R9781r0BNSeWsf3jlUV+2g9p1Hc5WP5qAD/by/Ub1H5Uo6Rx7KHzb/APJow/VcK5giwzfw5D/TUqdGMMf+Fb+P5igwsDtN7vZDNqIBiQD4lu0O4j0qps7pFdSBm6y1Ike8gndqJXwPZMCDvorOzFw+ZzkW17SsxhkPvAk6MB7Wbfz51NhMFhifo1sk6jsZG36HdNAObaw9lir3IXPuuKcsxumdOG4z5bqxL2ybKdprly4F1yltOZ7CRm86j21tE3roRLa27NpmWFALE5okkQdTGgkDv30R4Homu8kFCoyiTJnXMYA0iNJ8aDAe2t4FXa5ZGVchQSwGh7WUjICI0WSO/hewzNka2QX+iEGczMQGXjxIUnU72rQfotcXVGR5O5hB9ZM+tW7Wz74KKbAGsBwVUaxMndvVSJ4gc9Qz+jfSe2Atq6wRh+7ZjCspOilj7LDdB4AcdKLzcVh2hI4SNPI153tzo2LrM1u4FLe443HuI4EzunfvM1kYDonibLa4hraT7Nm44JnuUj5elB6JtKzbU9gmfqzmXM3sCDrzYjkO8VRubLyqoIVpgccwMcxQttPbD+zbzsRqG7TQeLFveYwCT4cqi2Z0mu54vuSo3TAg+QndQFTbGA3E7ty6yT3H/FRbUwl1Baa2LtzLmFxbaznELGcZu4jcd5rC6RdOgqlbAMZWzMw3SNAkHv3mjDodiblzCo972j48PHkZX7poB250kLfRrYS13O+UjyZQB6VmYxbiHNmKluTl/VtK9Mv4dXEOquOTAMPjWZd6K4Vv+Co+yWX+kgUHnZxpPthbniB/aJ86s3MSwXM1vIvNUCj4CjQ9DbEyOtU91w/3mornQqy3tNePjc/xQAWHsXb75LSl/SAOZJ0Fem7H2QlmyLcAyO3IBzE7550uy9j2sOuW0sA6kkySe8mr80DcPYVAFQBVG4DQDwHDyqdTUM05GoKSvUivWel+plu0F0PS3GOUlQC0HKDuJjQE+NVluVItygydn7auXB2yFM9rKglDMRlYnQRvJ01nv0jgud26338g9LQWq2P2UHbOhyXOfBvtAfMfGqw2pcsR11ssm7MupTvB3MO4wfGg2L1kQOI4g6gg927fSLYUblUeCgfIVFg9pW7wJtNmA0OhBE7tGANS59aB805DFR5qUNQdisOlxDaaPpEZSOIDDU91Z/Rq4L2GUXVV3tlrLllVpNsx7wPDLV9bEXCx3lVA7hx+K1k9GG7eLHAYq5HnvoOxHRMK5fDsqTM23Ga2Z3gcVHdr5Uyy2Ksdk2C68ArZ1HOI7Y46EetEStTxc50GD+33H/K3ieQmf5kFKOm6qMt6xdRSCO32dDoRqBW8rikuqGBVhKkQQdQR4UAvew9rEuXQ9o6tro+g7TAey3M99OwGwVFyWUtoYk5teAEmBvqhhsJe2fcc5OstMAOshjABmDlkp3yCDAituz0gBXMq2m+xcafMC2DQRbd2ettc57JMZQDzG4fn3ViXsxXS8pn3XCt8wZrafbvWbiqc5YNpyggH41G2xrOIXMWLGd6BVIPeQuu/nQBu19jr1edhbGXVsoKq5EZQZlVOjcBwq9sDpzcZbdhVtowhFOW45Yz9VW9onU8N50qh0m2QqOFtt1rHSJzkTuUHXXuor6DdA3w4Ny+qC4dEXe1saz2twJmNOA36kUBBgs/Vr1pBeO0QABvMaDTdG6p5qS5h2HCoTQKWpM1NNMJoJCaaWqMtTS9BLnrg9VmuU3raDFt4irNvE1jJeqZL9BtJfqZb9YyYipkxNBsLdqQXqyVxNTLfoFxGyFZs9tms3PrWyAD9pD2WqKzir9jS/F5JJ6wKQ0d+ScsfZjvqyuIqRcTQPw20LNz2Liz9ViAfI8fQVetYY8Rp8PWsfEYC1c9pBPMdlvUb/Oo7eycn7q66dx1Hwig0ts4hhFtOy2SXcRKrmaMoOmdjoJGgVjBgA5/Rq2ALxUQDfeJJJOUKpJLEkkkEydTNUb+x8RrlvKQ2pnMN27ga1djYHqbQSQTJJImCWMnefy8BQaYNOmq4anZ6CeaUPUJemm5QWheqjjNkWLhlralvrAZW/EsGn56Q3KDOudFbO8G6vg//AJAn40h6M2j7TXnHJrrR6LFaBvU03qBNn7Ns2TNu2qnnEt+JpPxrUXaFZXXUhxFBsfr4qvdujhWa2JqJsX30F17tRtdqkcXUL4ugvteqJ79Z74vvqB8X30Gi2JqP9ZrLfF1H+uUFJTUqmlrqB4NSqxrq6glRqnVq6uoJA1Sq1dXUDw1So5rq6glDU9DXV1AuanA0tdQJmpuaurqBM1NZq6uoGZqYzV1dQMZjUZc11dQMZzUZY11dQQs1RM51rq6gru5qvdc11dQV3c00Oa6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48" name="AutoShape 24" descr="data:image/jpeg;base64,/9j/4AAQSkZJRgABAQAAAQABAAD/2wCEAAkGBhQSERUUEhQVFBQUFRQUFBUVGBcXFBQXFBYVFxUWFxQXHCYeFxojGhUVHy8gIycpLCwsFh4xNTAqNSYrLSkBCQoKBQUFDQUFDSkYEhgpKSkpKSkpKSkpKSkpKSkpKSkpKSkpKSkpKSkpKSkpKSkpKSkpKSkpKSkpKSkpKSkpKf/AABEIANMA7wMBIgACEQEDEQH/xAAcAAABBQEBAQAAAAAAAAAAAAAGAQIDBAUABwj/xABFEAACAQIDBAcEBgoABQUBAAABAhEAAwQSIQUxQVEGEyJhcYGRMkKhsSNScoKS0QcUFTNiorLB4fBDRGOT0jRTs8LiFv/EABQBAQAAAAAAAAAAAAAAAAAAAAD/xAAUEQEAAAAAAAAAAAAAAAAAAAAA/9oADAMBAAIRAxEAPwDx9hURqRzURNBxNJNdNNLUC11NLV2agdSTSZqSaB811MBpc9AtcTSZqWgQU6abNOoOp4plPWgRxTae26mUHA11dXUEuamGumm0CmuFJNdQLS0lJQOrhSTS0DhUgqIVIpoEaozUjUw0DKaadSRQMinBa4mloG12Wn0QbH2CuTrsR7EZlSSMy/XcjUJyA1O+QIkMLDYK5cMW0dzyRSx9FBrSwvQ3GXATbwt9gN5FswPE8KftLpE7jJb+jtDQKoCyO8LoP9kms7C417bZrbMjfWRireqkGg0T0NxoMHCYiQJ/dXDoN+oEVmXsOykhgQQYIIIII4EHUGjDYP6U8ZYeblw31OWVub9BHZaNPMGfHWvRsHidnbaSLlteugajsXhyhgZ8iWXTQk6APAilKBRt01/RzdwQ61M1zDkwHIh7ZJgLdUaCTuYaGRukCgwigZTgaSK6gUmkrqWgSuilpaBYplTJURoEpa6KSKBRXGuFdQKK6urqBRUi0ynoKBGFMIqVhTIoGRVvZmC6xjOoAk/2qtFE/RrCgW8x94/AaD+9BAmx0/8AbB82/Ot7ZnQSxeWWV071f+zA1p7O2YHYaTRzh9lBLW6g8rv9BLVpwTcZkBkowHa5DMCNJ36bqr9ILFy4mVChkywkKYHsgBoHkDpAFE+32IY6ECsC5amgDb+BdPbRl7yNPxbqgAo2XCMN0jwJqO9sgN7SKe+Ib8SwT5zQB4qaxeKsCpIZSCpBIII3EEagyN9bOI6OD3WZftdoeogj0NUb2w7q65cw5p2h5gajzAoPbOiHSZcfgi15c7gGxiEAlbg0Obq5ywytmPg8aACvI+m3Rk4LFNbEm23btMdZQncTxIOh8AeNEH6JNo5cRctE6XEDjj2rR1/kuOfu0WfpQ2B1uD6xRLWO3z7JgOJ4iIP3RQeJFa7LUjCkoGZaI3/R3jwob9VuEEA9kox1/hVifhWAr16vs/8ASVdQstxVbJaATLCtnyrJbXUEiYAHpQeY4zYl+1+8s3U+3bdfiRVKKPb/AOkXHAAnEXYadFYKIGWezlj3vgarv0/dxF3Jd7r1i0386w1AF0lHWBwuBxQOly04jMqKly2Rr7MhHU9xJ8TVPFbM2cpIR8W7Tpn6m0g+9Dse4kDfrFAIRXRRFes4VCA9jEoDuIuoZHNSUyt5Gr+A2Fs++cqX76N9W4q/1BSvxFAHgV0V6O/6K7ZtO64i52VLD6IMpygnerDlXnZSgZXAU7LXAUHAVIBTVFSqtAwimkU81xoGqkkAeXnuozwlrIqryAFDexbQa+gMatpOkmDlHmYHmKMUwvzg+PLuPdQFPRHCBjJOs6CjLaByp5b6xOiGDyiTWrtwB0IBoPPtqWHZmJVYOhUOV5wZHZ4HeflWXh1gxyMcD8RvqztJr1tiJMTOvaB/FPKs7DtBoC3Z+zFbhWoOj6ngKydj4+izBYkGgwr3RAHhVC90QIMiR4V6FaANPOHFB57svo7kvLcZAXUnK8Q+oKkFh7QIJENO+t++citbuHMjZ4ngj65DrqAS4B+qQOEkiXCqN8Vj4+0rM3aAEgCTvPGBxoPn/bezeov3LW8IxAPNd6n8JFUCte+dJeiOGxFpFugC4zLbs3kAD5nOVFP11k7ju4RvryrbfRIWbdy4mItXUt3LdqVI+lZ1LTbyFgVAEmTIBEwdAAsU0PnRBjsM12/2EJa51ZUCSzF0Qgd5JaNKxYos6O9JkR7ZuLqts2WMwSnVtaDWzuVwhAk6dmeOgUsfg7axbe71mWBFkKVDalpvNp7RYdlXEcazbnVjdZB73d2P8pQfCiG7sXM4Fi5axA9oZGCvA+taYyrdwkciaytpp1bZboAcadXpPg3Aes/Og3dj7Xs4G0Otwtu5dxCdY2pmxZYE2sqtm+kYDPvEKybs1ZO1UFq6yZEdAQbR+kg227SkQ4I0K7u+su9iHuO1xyWdiSx5k+G4cgNwgCtI4prlpLZHatCFP1kBzARG9ZPiuUe7qFmzs+zcVQy3BJzdWjhpMHeSvZ0/imN5WJqw2JQArY+mKz9Gh6saakquvW/ck6Eyd9VyMyx2RoARqM/DWTru3CB3VFg9gXAQ9wmwgIIuuCraGZtJo91uWXSYkqNaC5sfGPes4hiyqBYxACLKplW1m017TEke0SdKDXFHNvGJct7Sufu1YXGt29NDfuWl0IOhg6wI3UElaCIClAqQLXBaBAKkFIBT1FBGaaKfFIRQJNH2y+kPVhetUuIUZge3u45tHHcY8aACtFV232F8vlQepbJ6WYJlAF5bbH3bv0R9W7B8mNW8QwYShkSdV7Sn7yyPjXieNkFfsn4n/FWdk7buYbMbbRmAlTqjQdMwHHhmGomg9QvIG0bq2+8oPoTVQ7Etz7HoV/OhS30zzDV71o/bdl8iDMeVQv0gue7im/7hHzM0BkcJYt8IPiv509dtW7fsqT4EH5GgS5t/EH/mbvldb+zVRxGOuv7V+432rrEehag9Eu9OyugSO8zVPG9O7qMVfMGHuZSG1EjsxPGgawqDe0895PyNMv4iQVRrijMxABMFTqAZI1G7QcPQDRemF1zojCZgvpuE++QT+GqeM23fUrcZjBBgx2dQNRproaGtnMbTBlUMRPt9410H51ZS4VJYqrLkuLBEntKVVoGpYaRwmgLDte9ewnWLAOExNm5mbQZQrSCx0MHX0oBx14JYWwl3rEJF9uzGS6QVKBp7QCZddJJMDnc2pYa7ddioWTAVRCqF7IAHl6yeNVxsqgxMtOtLrW3+yKfa2RqNKDOsAyK17O0Lq6dY+X6uYlPwHs/CpLOyoO6pbuB7qCo2KYycto8dbNg/E25pq4478toT/wBCx662+VaGNwADsFBAlgAd8TpPfFVbmB3D/YIign2dt69HtRPFQqE8PaQAjdziodoXyTJEk7ySx5bySSfWp7WFIXTcCTHnNdjLG6gHb20Xh1EKj6MoEyAwYanWZVfQcKo5a0Xwh5VEcNQVAtKFqwbNJ1dBEFp6rUmSlC0FSK6Kky0qpQQkUXXh9Gvl8qGuporuW5RfL5UGTjbcsv2f7mozha1bmElh9kfM1ZtbNJ4UGEuAqVNl0SWdkHlV61smgFE2MOVTJsjuouTZgqZNnCgEk2R3VMmxu6i1cCKlXA0Apb2MRwq7g9lAE5txHx4URrgqcMHQDv7FB156+tSLsQcqJsLhBkXwFVtqubagJHWPOWdcqqJd8vvRIAHEsvCaDPwfRN7vsJI5yAJ8TVe9slbV4W3gNGYajKeEAnee6tXA3h1QWWLM2rZizHXiZAB7hoOAqzjdmrcnQBm4wfmJNBl29kjgJ8NR6jSoLuzAW3VsWcAySVgH+FoMcu2OXfXG4InMW0BMScsiR2t26gH72ydZ8z60l3ZssNOOvhFEDOG9nIx+qNGE7hBgzu4VVOKQbwRO6QdfAwAaDIu7NhG849ap4vB6A/7uortWRcHYBIGp0keoqrisKCIG8aERP++dAEDAaDTgKifAUZ2tmgovcAD3GKgvbK7qALuYHuqu+Couu7Kqld2aeVAMnDUnU1u3NnnlUDYOgxFwxPCrVnZxrcwuyZ4Vr4TYlANW9l6HTgflW9h8FmRf94VsNsoBG09xv6TXYXDxaHp60FHA7OzanmRWra2eOVW8BhhFX1sUGcmEFTLhu6r4tU4W6CkMPT1w9XBapwtUFRbFSDD1ZFunhKCsLNL1W6rQt1wt0EeEtdhfCh3pGAcQoMwLSn8Vy4T/APEvpRVhU7C+FCnSuP1lADDGys9wz3gD6s34e+gwP1o28VZAPZ65QRHAlVPhvPpXoKWqFTspVUtEv7WY6nsagDkPzoxTfQV3t7/L40nUwezp4afKocdtAWwd0kzqRAAOpJNPwm0BdkaAxI7QYR9oaHeu7nQddsg+0FPiBPqIPxqFdnAAhWdVIgoWLWyPstu8RrV4J/sil6ugyMBto4T6K4pOYzmBkSY1BYbiT7J014U3buMtuE7ALGZJTzgk7v8ANSbewqsgzCd/wg8OW+quUuihY0AmeEDv/wA0CbNQE8uG8nfu36760LmDocsdJ7VnEdXeK21Le2zaDLzEaCREzFFD7Ww4Yqb1oMIkdYgOuo48qChcwIqndwHdRAqqwlSCDuIMg+BGhqN8PQC97Zw5VTubMoruYWqzYOgrYbZndWlZwFaVvC1YTD0Ga2D7J8D8qyksiAB/sUVGxp5VlLs+DI50CYTDaVaFmprFrujX8qpbesObeW1dFpzuaCW+6F1mgtCzSi1XmuNwePw9wP1xLOTEuCxHElG0Ud9Wm6W48DKotsRvZULz5rKk+FB6Dkpt66qCWZVHNiAPjXmmI2vtW6IAugf9O0UP4soNZV/ovjG7T2brHm2p+OtB6PjOmuDtGGvAn+AFx6rp8arp+kPBn32/7bf2FeZXcA9r95YP3w4+RFXMFdwp0ey6ExJt3D/S4b50HqFnpbhGEi+n3pU+jAVEem2DkjrQYEyFYqR3EDWvO7mx8Ow+jxJQ8BeQgfjSR8KZd6O3lXMuW4ACZtMH03HQaj0oPVcB0hw7Rb61BcBylCYbNvgA79/CgDpviXsbTz3JFu5bQI3CFUBo+y+Ykfx94oax0nF3Gk71PIzkX0o6s7awuLw4w2KQoIGV5nKwEB1aJVteII4GRQT4NFhGzZQYkb1cccp3Fh8eVEOAxI6pM7DNEQO6QNOcDjQfsvZb4QPbeHQwbVxSQtxZ1iDAMGCjTE8dDWz+xSxAVj7YntIoy5hOgUScs8/Cgks4ZcVeJbW0uaAPeMQD4CRA46edLCIcLjDbcky2ZW1hrdwNqZ45lae8NzFbaYZrXYQ5YESN/keHj3DdWdtPZBuQyfvEJIJ96YlSe+BBPyJoNS5tYbkRn8Cij1ZgfhUHW4ojMLOQHd759RpVHC4xWTdBAGYAHTuPFT9oDu0q5Z242calAOCEEnuY8qCDHYhmGRm10md4k6/AHSuTEZFJIJ0zQIA05knQcKa6XMRd60r2VHYHAkaCI3gehJPCreFwTTlIXMdYbUqBvZlO4jgu88YG8ALF9B72LHW9YiEgFVYNDSSxJb3ZLSNDRN0e2MRaRMRaQlVysGCv2hlAKndlMMdOY76ISsADXQDeZJjmedMz0Gdc6OoNbLXLDf8ASYhfwHsn0qL9cxdj94q4m39ZBkujvK7m8q1S9cWoE2ftO1fE22kjep0ZTyKnUVZ6is/GdH0ugXATaujdcXQ+fMeNVtn9IGQ5MSNJIW8AeruR3kQDQFarTwKVVpwFA0rpVBrgRWZyFQbyfQeNbFq1M+BoJ6R4gucvuruHfxbx/t50Ep6R3MRcFvDjIvvXGALkDSQp0Xzk+Fb1nBi2vEmNWJlj4k0LdGmCXNeNGGMTNbYDipigAdmWxicaxYF4beT2Qq7hl40f5K862HZa3iQCSozEGCRPjFekCgjKUhSnmkNBBdtA6EAisbH9E8Nd9q0oPNeyfhW6wqrjsQLdtnInKCY5ngviTA86AB270Rtqclp2L6NlgHIu7M7EgKumk6mDA31Jgeg9xQJuT7wCuoyzGubKfStu3ZCwLrS7nMxG53MSSeIkQBwCgcKdetZDOYqOYYgAeANAG7b6M4kXCerJDEZCMrNoACJG/wCWtZy2nT20ZY4kaeJ5edep4JZtox0YrM7mE/xCDuNM2iEaFuuq8QLjKASeOsHznjQBvR3bAf6DOCLhWFBBBKsGPhoDuovw163mYM4UhpE8fP0rAw2Ew/Xi5ZyI6ljB4ECGgNBddTBB3a1ev2WklraXAw9nLm88jQy85GbjoaAiCkidGHNSG+I1qJXWTrrx1/xWLgsNh7miM9l1GoW6VjxW97PpT2tFnyjGBjuAupbuk92a0wb4UFzGYBH1gaagnTKd5hx2l8qzjh7U9qHg7jce4PQyD51Nc2ViPes2rwG7Jda2fw3JimFBb/e4TFJ3grcX1UUF04h3hQ3VqY1Gnx3kny/OvebISyuAqEqCCNZ4A7pJXjzNTYbGYVtA7LPBsyHzI1+NXjs6yy5CiMhgwYZSeG/ed9ADNtbGoT7DiZiVPlIINNTpjdmHsMT/AAz8oNHtrZtpPZtW18EUfIVOr0AOvSvcDauqe9DU3/8AV2k1dbjfwgZfUtRoLh50hM76AF2j+kNXtsiWnUkQDmGnpTLPTJAgt/q7uAACDEacYANHgtDkPSpFFBbFOFRhqcDQWbD8KDtsWO0fE6ctdR60U5qqY7DqSHO8aHdDcBI5jn3eEAIW0g0QbN2xEK/rVu/ZDiRGbeOU95rCuYggkNAI4FR/40F7a2wRdPWWiA+/x/I1Ns3a8fR3uw456BvA1m28cw3MB4BR/wDWpbmJ6wQ7Kw5E2v7gGgIjTTQ/YwhHsMy9ys0emYirCvdjs3Z8chjyCz8aDVasrblzRF5uCfBAW/qyelI1zEe89teRZCAfvBo9YPdVbG4C8YN10YDNGRSpBMEzJPBfhQQ4u8rKFkDtjXkqGXY9wVfiai2bjreKl7RLW7Z1kRJMxOp003b98gaVW2xgCMLey3QbjIy6wN8BlHIkAivKHw1+w2eHUEaOuYLB4Zhu5EGONB7ZtLbVmypHWAuAYUdppAMSBu13zXjd/YN4zevlUVmP0t1u1dPEooDPcJ36D4UTdELeJvLmu3nFlvo0tA63iRuyqJKxPj4bynpVghewr2SVSMrawy23VvaQ+6IDgjvOpmaAF2DtJGs4i2TGW0GSfebNlaBuHZJMT8q2dp7e/VoSzcJ0GYGGA0GgBECe7Wl2H+j3tiM0EEMzgCQRHZHD/d9SYzoS9ttwfw0P82/1oL2w9vLiSiX7egMBgezJA9727Z0EakToYBNEn7JRkKo5NxINskBTl4THA98wTwGlB+G2eoYAo0nTK0qJ+srDiO+tvE3WV5z5WRtTzMFD8Z4HdQbWC21HZvDK05c3CRwP1TW1avkbiY+BoJfHm45LQHMCNCrLwHhy5c+NTWNsNa9jOoHBhntzyk6rQGOP2dbuLJUSRyE/586Hdp7CVkZHkr2SAGIGh0MA76tYXpQzLN20R/Ep0PgD8qhx/SKxABYqT9YEac55f5oMZdkXbf7nFXkjctwi7b8IcaDwqx+3MRh1DYpLb2pCm7ZJVlJ+tabf92rSbQtN7NxD4MPzqtjcRg3RlxFy2RMgZpcECJGTtA0BDZuhlDKQQRII3EHjT687G2bWD/8ASX7jrOti6jZTzKvAyny9a3LX6QLLZYVgTAJeEtqTzfX5UBSBT0FRI8gERrrpqNeR41KpoHB6fnqmLlSB6CyGpt4yPSoQ9KWoGEf6Ko7SwHWrE5W91wAY7iDvXu+VXSaQCgDMfZxNpiOqDqIhlnXQSdDpJnQjTSs87dI0a2R9781r0BNSeWsf3jlUV+2g9p1Hc5WP5qAD/by/Ub1H5Uo6Rx7KHzb/APJow/VcK5giwzfw5D/TUqdGMMf+Fb+P5igwsDtN7vZDNqIBiQD4lu0O4j0qps7pFdSBm6y1Ike8gndqJXwPZMCDvorOzFw+ZzkW17SsxhkPvAk6MB7Wbfz51NhMFhifo1sk6jsZG36HdNAObaw9lir3IXPuuKcsxumdOG4z5bqxL2ybKdprly4F1yltOZ7CRm86j21tE3roRLa27NpmWFALE5okkQdTGgkDv30R4Homu8kFCoyiTJnXMYA0iNJ8aDAe2t4FXa5ZGVchQSwGh7WUjICI0WSO/hewzNka2QX+iEGczMQGXjxIUnU72rQfotcXVGR5O5hB9ZM+tW7Wz74KKbAGsBwVUaxMndvVSJ4gc9Qz+jfSe2Atq6wRh+7ZjCspOilj7LDdB4AcdKLzcVh2hI4SNPI153tzo2LrM1u4FLe443HuI4EzunfvM1kYDonibLa4hraT7Nm44JnuUj5elB6JtKzbU9gmfqzmXM3sCDrzYjkO8VRubLyqoIVpgccwMcxQttPbD+zbzsRqG7TQeLFveYwCT4cqi2Z0mu54vuSo3TAg+QndQFTbGA3E7ty6yT3H/FRbUwl1Baa2LtzLmFxbaznELGcZu4jcd5rC6RdOgqlbAMZWzMw3SNAkHv3mjDodiblzCo972j48PHkZX7poB250kLfRrYS13O+UjyZQB6VmYxbiHNmKluTl/VtK9Mv4dXEOquOTAMPjWZd6K4Vv+Co+yWX+kgUHnZxpPthbniB/aJ86s3MSwXM1vIvNUCj4CjQ9DbEyOtU91w/3mornQqy3tNePjc/xQAWHsXb75LSl/SAOZJ0Fem7H2QlmyLcAyO3IBzE7550uy9j2sOuW0sA6kkySe8mr80DcPYVAFQBVG4DQDwHDyqdTUM05GoKSvUivWel+plu0F0PS3GOUlQC0HKDuJjQE+NVluVItygydn7auXB2yFM9rKglDMRlYnQRvJ01nv0jgud26338g9LQWq2P2UHbOhyXOfBvtAfMfGqw2pcsR11ssm7MupTvB3MO4wfGg2L1kQOI4g6gg927fSLYUblUeCgfIVFg9pW7wJtNmA0OhBE7tGANS59aB805DFR5qUNQdisOlxDaaPpEZSOIDDU91Z/Rq4L2GUXVV3tlrLllVpNsx7wPDLV9bEXCx3lVA7hx+K1k9GG7eLHAYq5HnvoOxHRMK5fDsqTM23Ga2Z3gcVHdr5Uyy2Ksdk2C68ArZ1HOI7Y46EetEStTxc50GD+33H/K3ieQmf5kFKOm6qMt6xdRSCO32dDoRqBW8rikuqGBVhKkQQdQR4UAvew9rEuXQ9o6tro+g7TAey3M99OwGwVFyWUtoYk5teAEmBvqhhsJe2fcc5OstMAOshjABmDlkp3yCDAituz0gBXMq2m+xcafMC2DQRbd2ettc57JMZQDzG4fn3ViXsxXS8pn3XCt8wZrafbvWbiqc5YNpyggH41G2xrOIXMWLGd6BVIPeQuu/nQBu19jr1edhbGXVsoKq5EZQZlVOjcBwq9sDpzcZbdhVtowhFOW45Yz9VW9onU8N50qh0m2QqOFtt1rHSJzkTuUHXXuor6DdA3w4Ny+qC4dEXe1saz2twJmNOA36kUBBgs/Vr1pBeO0QABvMaDTdG6p5qS5h2HCoTQKWpM1NNMJoJCaaWqMtTS9BLnrg9VmuU3raDFt4irNvE1jJeqZL9BtJfqZb9YyYipkxNBsLdqQXqyVxNTLfoFxGyFZs9tms3PrWyAD9pD2WqKzir9jS/F5JJ6wKQ0d+ScsfZjvqyuIqRcTQPw20LNz2Liz9ViAfI8fQVetYY8Rp8PWsfEYC1c9pBPMdlvUb/Oo7eycn7q66dx1Hwig0ts4hhFtOy2SXcRKrmaMoOmdjoJGgVjBgA5/Rq2ALxUQDfeJJJOUKpJLEkkkEydTNUb+x8RrlvKQ2pnMN27ga1djYHqbQSQTJJImCWMnefy8BQaYNOmq4anZ6CeaUPUJemm5QWheqjjNkWLhlralvrAZW/EsGn56Q3KDOudFbO8G6vg//AJAn40h6M2j7TXnHJrrR6LFaBvU03qBNn7Ns2TNu2qnnEt+JpPxrUXaFZXXUhxFBsfr4qvdujhWa2JqJsX30F17tRtdqkcXUL4ugvteqJ79Z74vvqB8X30Gi2JqP9ZrLfF1H+uUFJTUqmlrqB4NSqxrq6glRqnVq6uoJA1Sq1dXUDw1So5rq6glDU9DXV1AuanA0tdQJmpuaurqBM1NZq6uoGZqYzV1dQMZjUZc11dQMZzUZY11dQQs1RM51rq6gru5qvdc11dQV3c00Oa6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50" name="AutoShape 26" descr="data:image/jpeg;base64,/9j/4AAQSkZJRgABAQAAAQABAAD/2wCEAAkGBxAQEhQUEBQWFRUVFBUUFBcUFxUVEhIUFBQXFxQVFhQYHDQgGBolGxUVITEhJSkrLi4uGB8zODQsNygtLisBCgoKDg0OFBAPFywcFBwsLCwsLCwsLCwsLCssLCwsLCwsLCwsLCwsLCwsLCwsLCwyLCwrLCwsLCwyKywsLDcsLP/AABEIAKgBLAMBIgACEQEDEQH/xAAcAAEAAQUBAQAAAAAAAAAAAAAAAQIEBQYHAwj/xABGEAABAwIDAwkDCgMGBwEAAAABAAIDBBEFEiExQVEGBxMiYXGBkaEykrEUQlJicoKiwdHwIzPxQ2NzssLhFiQ0RFODwxX/xAAWAQEBAQAAAAAAAAAAAAAAAAAAAQL/xAAZEQEBAQEBAQAAAAAAAAAAAAAAAREhMRL/2gAMAwEAAhEDEQA/AO4oiICIiAiIgIiICIiAiIgIiICIiAiIgIiICIiAiomlaxpc8hrWglznEBrQNSSTsC4vy455XZnRYZYNBINQ8Zi7/BYdAODnXvw3qyaO0SytaLucGjtIHxVtHitM42bNETwEjCfIFfL8WH4jiJ6QxVNUTrnc2SVvg8jKO4WSq5O1MGs9LLGB858L2tHc8tt6rXyPqsG+xSvmDC8VqYLGCeWP7Ejg33b2ss9/x/ihFnTZh2AMcfvt1WcR9AouMYVzqVEdhMMw35wL+EjbeZC3jCOcOinAzExk8es3wcBfxsorb0XhSVkUovE9rxxa4O87bF7oCIiAiIgKCpUFBKIiAiIgIiICIiAiIgIiICIiAiIgIiICIiAoc4AEk2A1JOgAG9SuJc7vLkzl1FSO/hNOWoe3+1cNsTT9AfOI2nTYDeyaMZzp8vziDjTUrrUrT1nD/uXA6H/CBGn0tuyyzfNfzYRuYyrr258wDooXeyG7WveN99oHDbwGqc2XJj5dWNDxeKL+JLwIB6jPvO9A5fR4Flq3OQQxgaAGgADQAaADsCkhSiwMFivI/D6m5lp2Zj85l43345mWJ8VyflryAnp5HmnikfBoWPac723ZZ2YN10Jdu4LuqIPkeHp4RlcOlaCdQev3WP6r2hxKInQljuDuqf8AdfT2LcnqSqa4TRNOaxLgMryRs67dVoWP80MT2/8ALSXOpLZ8pB1uA1zWjLbXaDu1VHNqDHJoiDHJra4IdldbstqtxwnnOqo7CQh42WkF/JzdfO60/GeQ1Th8jc7HBoOYFt3w3cLEB5Gh3WWOmLoyXEXaBmOwWygkg9p08iqjulBzj07iG1EboibatIe3XQcHfhK2vD8TgqBeGRr+NjqO9u0eK+XMLxGoEg6zuje1uRsliDdpdxvsB3jaVtGCYmyU5oiGyNOpYbOB2XDvaClH0Mi5pgnLieKzagdKz6WglHjsd42Pat+wvFYaluaF4cN42OaeDmnUKKvVBUqCglWeKYnDTMzzOytvYaEkngANSrxc750cSjvFEHHPG7O5tjlyuGhvsOz4oN1w/FoZzZhIda+VwyutxtvV+uRNxwPtKzNGRJlDtCA8i4udmuuneujcnMbbVx32SN0kbwO5w7D+oQZdERAREQEREBERAREQEREBERAREQaLzp43PFEylpQ8zVOYfwwTII2jrBgbrmPEbAHLhHR20sW20sQQW20ILdxHBdu5xxV09VS1tPE6URtexzWhzgc17tcGi4BDjZw2FvgcFyR5LVFfXOrqyEwxdJ0oY4EdJJplAa7XKCA4kjUi282sG7c3HJz5BRtDhaWW0kvEEjqs+6NO+/FbUiKAiIgIiICIiAtV5UchqOrZIRExszmvIcLsa57gdZANHAk6kglbJU1UcQzSPawcXENHqtexHlvTR6Rh0p+r1We878gUHGG83+KwTZTTPdEwlzC0seAcjh1bHNbXZZYTkZyfqGTGeYOiALgGOBa95NwczTqAO3gup41ywqJgQXiJn0WG1x2v2nwsOxadV8o6aPa8E8G6oMrZelNUvicHxuLHDYWmx7u7sWoT8rr6Rs8XH8grN2JTS+07TgNAoY7/AMjOVYrS6J4HSsbmJb7Lm3AuR803Oz+i2pci5lY/4854QgebwR/lK66kBcs534cksUoHtROae3o3X/8AouprTOdSjz0gf/45G37A8Fnxc1WDT+bmCOtZU00unTQhzTbVro3EB4vvHSAqzwnEKikmcHdWeneY5BueN1+LXC3oVZ832IGCtiLiLF4jPWBOWQZNTf6RB8Fu3OpghblrohqwCOoA+dET1X97TbwPYtWI3TAcYjrIhJHpuc07WO3g8e9ZFct5tsWDKroTsmY4t10zRjMPwl3kupLKiIiAiIgIiICIiAiIgIiICIiAiLzmmawXe4NHFxAHmUHoiwtVyqoY9s7Xf4d5PVlwsRV84MDReOJ7+1xDGeLtbDwQbii5Fi3O8GA5X07O4umd+DT0WoYrzuyPvlfM/wCyRC3zZr6IPoiadjBd7g0cXEAeZWIq+VlFHoZQ48GAv/EBb1XzPWcvKmQ9VrW9rrvcPE/osPWY9VSe1M/uaco/Ci4+jsT5yoY75GAdsrw38Lb/ABWk4xztk3HT27IGkD3jcjzXFHEu1Nz2m59Vc0GFzTm0Mb5DwY1zz5NCGNvr+cHMSWRlzj86R1yfHasLVcr6uTY4MH1R+ZWZwrmpxWexMPRA75yI9Pse16LcsL5j2ixqqq/FsLP9bz/pTVyOPy1Msmr3Od3kq9wvC56g5YI3yHhG0u9RoF9C4VzbYVT2tTiQj5056T8J6votqggawZWNDWjY1gDWjwGilpscPwHmrrpLGoy07frkPkt9hhsPEhdAwjm6oYBdzXTO4ynqjuY3TzutzAVTW3IHEhTGdV4ThENOLxMDHOa0OyiwOUG2m7aVkURaBYzlNRmeknjGpdG7L9pozN9QFk0QfNjbNJc3Q+1mudN9xfYum0HOXT1WWJ9PJkkyxSOcCIndIQx2UkdYXdxC0jlJhpp6mWN17dI8s3AsLyWi/YCB4KwDBcHeNQbm4PEE71dR0fk9yGqaKta5jmvp2uJY4uIkawtcA1zbakXtff2Loq59ye5w2ZQytuHDTpWNJDu17G6g9wIPALcKLHqSb+VPG48MwDvdOqisiipDwdhCkuHFBKLzfOwbXNHeQFZTY7Rs9qoiH/sZfyugyKLAz8ssPZtnafsNe/8AyNKsZucGhHsmR/cwi/vWQbYi0Ko5zI/7Oneftva30bdYqp5yKo/y44Wd4e8+BzAeiDqSLjFby5rSLvnEY7BHGPNwv6rWsQ5bxm4lq3v4gOlkB8uqfNB9BVWIwRfzZWMt9JzW/ErEVfLSgj/tM54Rtc712eq+dpuWsDf5cT3d5bGPIAlYyo5bVLr5Gxs4ENL3DxeSPRB9CTc4zDpDA9x+s4NPk3MsHifOVOz2nU8G32jd/kXXPurgNbjlVMCJJnuadrcxDPdGnoseg7DifOmdQ6qmkOz+C0Mb73U9AVq9bzglxJbCXH6U0hcfJoB9VplNSySm0bHPPBjS4+QWxUfN3jErczKOW31w2M+TyCgt6rljWv2PbGOEbGi33iC71WGqayWU3ke95+u4u+JWSxLkriFN/PpZmW3mNxb74FvVYl8ThtBHeCEFCkL2hpJH6MY5xP0WuJ9AtowPm4xWqtlpnMafnz2haBxs/rHwBRZGrNats5FcgqrE3XYOjgBs6Z46mm1rB893ZsG8hdN5Lcz9LTkPrX/KHjXowMtOD9YHrSeg7CulRMa0BrQGtaAGgCzWgbAANgU1bWq4Hzc4XSgWgErxtknvISeIYeo3wC2qCNsYyxtawcGANHkFUoUZV3Uqi6m6IA/qpVDfhoq0Be9G27r8B6n9leCvaFvVvxPwVFyiIqoiIg53zg4U2WR19CQHtcNrTbKbcR1dRvXMZw6J+SQWO4/Nd9k/ku9co8J+UMuz22g2+sN7f0XK8YomvBbI243g6EEeoKz4NbEiguv/ALrG4tHLSgvH8RgOoOj2g9uwhYOTlU75rPMrUG3sly7NO7RVmcnab960OTlLOdmUeCtZcZqHbXnwsEHQzK0bcvovCbF4We09o7Li/kucPqHu9pzj3kryQb9Nyqp27CXdwP8ARY+flkPmRk9riB6AH4rUVkcMwGsqv+np5Ze1jHOb7wFkF9PysqHeyGN8Mx/Ebeix0+MVL/alf3Bxa33W6LbsO5o8Xm9qJkI4zSNH4WXPotnw7mLfoamsaOIhjc/ye8j4IOOucSbnU9u1QvovDeZzCYv5gmnP95JkHlEAfVbXhnJigprdBSwsI2EMDn++67vVTR8v4Zyar6q3yemmkB2FsbyzxfawHeVt2F8zeKy2MvRQDf0jw5w+7Hf1IX0SSiaOSYXzG07daqqkk+rExsY95xJPkFt+Gc22EU/s0rXnjMXS3+645fRbYig86aBkQDYmNjaNgja1jR3BosvS6IgkOsqCAdoB7wFKlAabbNO7RQpspsgpDUsqlCCCqVUoKIhRdCqCUVU4218+7j++1VgrxLkjdu4bO7cguACdBtOiyrW2FhuVhh8dyXbhoO/f++1ZBWAiIqCIiAtP5WYCJHOfHo8623P/AEd2/wBVuCssUju0O4HXuKlHCccpiGva8EaEOBGo7CFySoZZxHaV9X4xgsNW20gs61g9ts48d47D6LU8M5psPicZJy+odtAf1Ih9xpu7xNuxScHAsOw2eodkgikldwja5x8bDRbrhXNBis2sjY4B/evBd7kdz52X0BhsDIo2tiY2NoaAGsaGNFvqtFldK6OPYdzGNBBqKskbxDHY37HPP5LaMN5pcIhtmjkmPGaQ/wCWMNC3lSpoxmHcnaGn/kUsEZ4tjZm94i/qsqXE71SiIlERAUqEQSihEVKKEQSihQ42F0FMsob2k7ANp/Qdq88rjq92UcG6ADtdtPp3KqNm87T6cAOwLG1NQJHlrXAhtgbG+vEqBUSROuAxx49U69uYn81DK0tA6IXGvUIsDbblIJsVmv8A8qN0dsoedvW9i/HLsKsH4cYgRYAFxc3LsGywA3cUxXvR1QlaHAEcQdo8d691YUHVcRudZwHC9w4eB08Ar9VBUqpQiKSqHBVlUFFeJNlVE0uIA2qiYnQAXcdAN6y+HUfRjXVx2nh2BBcwxhoAG793VaItAiIgIiICpkZmBHEWVSIMDaxsd2iqGqucSis7NuPxVoFkUUbrt8T66/mvdWtFoXtO5xPg45h6EBXVkBSlksgKVFlKAiWSyIKUslkBFKIIU2REUVDtT3fH9/FVONl5E2GvefzQW2JVBa2w2u0HYN5XvgeEhvXdtIGm7S9vK/7srGjYZ5r7hs/L9VtTG2AA3JJvRUrbEI8zD2aq5UEXWhq98pB+i633ZP0Iv4rJqzq4LOc3sIHeOs34DzVxTyBzWuG8ArI9FBRQSiIJXk4m4AFydgC9Y43PNm+J3BZKmpms2ak7TvP6BMV5UNCI+s7V52ncBwCvERaBERAUFSoKCUREBERB5zxB7SD/AEO5YZzSDY7tFnVYYjT/ADh4/qpRiQ7LMPrst4tP6A+QV4sLjU5i6GXcyZof9h/VcfA281mlBKlQpRBSoUoCIioIiICIiAiKFBRIVYYjLsaNp1Pcrx7wAXHvXlhFIZXmR+wHzO4dyislg1H0bLnadVkERbBERBjMXjtZ43anw/2+Cs6IZQ5u5r3W7ndYejlnJog9padh8FaRYaGgAONhpra/mpgtb30Gp7FcQ0JOr/IfmVexxNbsFlWmCljABYCwVSIqCIiAiIgKCpUFBKIiAiIgIURBr2O4bmY9nzXtIHYdo9QF5YPU9JExx22s6+0Obob9unqtjljDhY7FrsGHywzTCxMbiJGu22c7R7fQFQXoVS8w5VByiKkUXS6olFF0QSiIgIii6glech08h5myqzKptGZLXuADcG5Gvht29yKtDAZniMaNbYvPwHes9FGGgBosBsXnSUrIm5WCw28SSdpJOpPavdWQERFQREQEREBERAREQEREBERAUFSoKCUREBERAREQEREFLmA7QCvI0kZ3fFEQUGhZ2+apNCPpH0REEfIPreij5CfpIiYI+Qnj+/JSKE/SHkSiJgqFAN7j4afFVihZvufG3wREFbKZgNwNd19bea9kRAREQEREBERAREQEREBERAREQEREBQUR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052" name="Picture 28" descr="http://www.chemistry-blog.com/wp-content/uploads/2009/11/safety_glasses2.jpg"/>
          <p:cNvPicPr>
            <a:picLocks noChangeAspect="1" noChangeArrowheads="1"/>
          </p:cNvPicPr>
          <p:nvPr/>
        </p:nvPicPr>
        <p:blipFill>
          <a:blip r:embed="rId5" cstate="print"/>
          <a:srcRect/>
          <a:stretch>
            <a:fillRect/>
          </a:stretch>
        </p:blipFill>
        <p:spPr bwMode="auto">
          <a:xfrm>
            <a:off x="762000" y="4648200"/>
            <a:ext cx="1626326" cy="914400"/>
          </a:xfrm>
          <a:prstGeom prst="rect">
            <a:avLst/>
          </a:prstGeom>
          <a:noFill/>
        </p:spPr>
      </p:pic>
      <p:pic>
        <p:nvPicPr>
          <p:cNvPr id="1054" name="Picture 30" descr="https://encrypted-tbn2.gstatic.com/images?q=tbn:ANd9GcRSbOE-KnjOALvPtn6ueLWoWgGDv5F39qiHyWVX5vdECIVMeJvY"/>
          <p:cNvPicPr>
            <a:picLocks noChangeAspect="1" noChangeArrowheads="1"/>
          </p:cNvPicPr>
          <p:nvPr/>
        </p:nvPicPr>
        <p:blipFill>
          <a:blip r:embed="rId6" cstate="print"/>
          <a:srcRect/>
          <a:stretch>
            <a:fillRect/>
          </a:stretch>
        </p:blipFill>
        <p:spPr bwMode="auto">
          <a:xfrm>
            <a:off x="3180907" y="4416866"/>
            <a:ext cx="2153093" cy="17553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amily_187.jpg"/>
          <p:cNvPicPr>
            <a:picLocks noChangeAspect="1" noChangeArrowheads="1"/>
          </p:cNvPicPr>
          <p:nvPr/>
        </p:nvPicPr>
        <p:blipFill>
          <a:blip r:embed="rId2" cstate="print"/>
          <a:srcRect/>
          <a:stretch>
            <a:fillRect/>
          </a:stretch>
        </p:blipFill>
        <p:spPr bwMode="auto">
          <a:xfrm>
            <a:off x="533400" y="2057400"/>
            <a:ext cx="3618976" cy="3048000"/>
          </a:xfrm>
          <a:prstGeom prst="rect">
            <a:avLst/>
          </a:prstGeom>
          <a:noFill/>
        </p:spPr>
      </p:pic>
      <p:sp>
        <p:nvSpPr>
          <p:cNvPr id="5" name="TextBox 4"/>
          <p:cNvSpPr txBox="1"/>
          <p:nvPr/>
        </p:nvSpPr>
        <p:spPr>
          <a:xfrm>
            <a:off x="4419600" y="2438400"/>
            <a:ext cx="3554756" cy="2062103"/>
          </a:xfrm>
          <a:prstGeom prst="rect">
            <a:avLst/>
          </a:prstGeom>
          <a:noFill/>
        </p:spPr>
        <p:txBody>
          <a:bodyPr wrap="none" rtlCol="0">
            <a:spAutoFit/>
          </a:bodyPr>
          <a:lstStyle/>
          <a:p>
            <a:r>
              <a:rPr lang="lv-LV" sz="3200" dirty="0" smtClean="0"/>
              <a:t>Akrila aizsargekrāns </a:t>
            </a:r>
          </a:p>
          <a:p>
            <a:r>
              <a:rPr lang="lv-LV" sz="3200" dirty="0" smtClean="0"/>
              <a:t>(</a:t>
            </a:r>
            <a:r>
              <a:rPr lang="lv-LV" sz="3200" dirty="0" err="1" smtClean="0"/>
              <a:t>Plexiglas</a:t>
            </a:r>
            <a:r>
              <a:rPr lang="lv-LV" sz="3200" dirty="0" smtClean="0"/>
              <a:t>) darbam </a:t>
            </a:r>
          </a:p>
          <a:p>
            <a:r>
              <a:rPr lang="lv-LV" sz="3200" dirty="0" smtClean="0"/>
              <a:t>ar beta un gamma</a:t>
            </a:r>
          </a:p>
          <a:p>
            <a:r>
              <a:rPr lang="lv-LV" sz="3200" dirty="0" smtClean="0"/>
              <a:t>radiāciju.</a:t>
            </a:r>
            <a:endParaRPr lang="lv-LV" sz="3200" dirty="0"/>
          </a:p>
        </p:txBody>
      </p:sp>
      <p:pic>
        <p:nvPicPr>
          <p:cNvPr id="4" name="Picture 12" descr="https://encrypted-tbn2.gstatic.com/images?q=tbn:ANd9GcTNI3j_xqkPzch1vuN_sq2nKyf-vqGVlzm3MoTNWZV7YlI1wceS"/>
          <p:cNvPicPr>
            <a:picLocks noChangeAspect="1" noChangeArrowheads="1"/>
          </p:cNvPicPr>
          <p:nvPr/>
        </p:nvPicPr>
        <p:blipFill>
          <a:blip r:embed="rId3" cstate="print"/>
          <a:srcRect/>
          <a:stretch>
            <a:fillRect/>
          </a:stretch>
        </p:blipFill>
        <p:spPr bwMode="auto">
          <a:xfrm>
            <a:off x="152400" y="76199"/>
            <a:ext cx="1552575" cy="1219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Radioaktīvie atkritumi</a:t>
            </a:r>
            <a:endParaRPr lang="lv-LV" dirty="0"/>
          </a:p>
        </p:txBody>
      </p:sp>
      <p:sp>
        <p:nvSpPr>
          <p:cNvPr id="3" name="Content Placeholder 2"/>
          <p:cNvSpPr>
            <a:spLocks noGrp="1"/>
          </p:cNvSpPr>
          <p:nvPr>
            <p:ph idx="1"/>
          </p:nvPr>
        </p:nvSpPr>
        <p:spPr/>
        <p:txBody>
          <a:bodyPr/>
          <a:lstStyle/>
          <a:p>
            <a:r>
              <a:rPr lang="lv-LV" dirty="0" smtClean="0"/>
              <a:t>Šķidrie atkritumi - izlietnē</a:t>
            </a:r>
          </a:p>
          <a:p>
            <a:pPr lvl="1">
              <a:buFont typeface="Arial" pitchFamily="34" charset="0"/>
              <a:buChar char="•"/>
            </a:pPr>
            <a:r>
              <a:rPr lang="lv-LV" dirty="0" smtClean="0"/>
              <a:t>Pirms izliešanas radioaktīvos atkritumus jāatšķaida. Mēnesī ir noteikta norma.</a:t>
            </a:r>
          </a:p>
          <a:p>
            <a:pPr lvl="1"/>
            <a:endParaRPr lang="lv-LV" dirty="0" smtClean="0"/>
          </a:p>
          <a:p>
            <a:r>
              <a:rPr lang="lv-LV" dirty="0" smtClean="0"/>
              <a:t>Cietie atkritumi - speciālās kastēs, nodod bīstamos atkritumos.</a:t>
            </a:r>
            <a:endParaRPr lang="lv-LV" dirty="0"/>
          </a:p>
        </p:txBody>
      </p:sp>
      <p:pic>
        <p:nvPicPr>
          <p:cNvPr id="4" name="Picture 12" descr="https://encrypted-tbn2.gstatic.com/images?q=tbn:ANd9GcTNI3j_xqkPzch1vuN_sq2nKyf-vqGVlzm3MoTNWZV7YlI1wceS"/>
          <p:cNvPicPr>
            <a:picLocks noChangeAspect="1" noChangeArrowheads="1"/>
          </p:cNvPicPr>
          <p:nvPr/>
        </p:nvPicPr>
        <p:blipFill>
          <a:blip r:embed="rId2" cstate="print"/>
          <a:srcRect/>
          <a:stretch>
            <a:fillRect/>
          </a:stretch>
        </p:blipFill>
        <p:spPr bwMode="auto">
          <a:xfrm>
            <a:off x="0" y="76200"/>
            <a:ext cx="1552575" cy="12192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18916813"/>
              </p:ext>
            </p:extLst>
          </p:nvPr>
        </p:nvGraphicFramePr>
        <p:xfrm>
          <a:off x="41696" y="28575"/>
          <a:ext cx="9067799" cy="6303269"/>
        </p:xfrm>
        <a:graphic>
          <a:graphicData uri="http://schemas.openxmlformats.org/drawingml/2006/table">
            <a:tbl>
              <a:tblPr firstRow="1" bandRow="1">
                <a:tableStyleId>{5C22544A-7EE6-4342-B048-85BDC9FD1C3A}</a:tableStyleId>
              </a:tblPr>
              <a:tblGrid>
                <a:gridCol w="1177504"/>
                <a:gridCol w="1692695"/>
                <a:gridCol w="1549400"/>
                <a:gridCol w="1320800"/>
                <a:gridCol w="1574800"/>
                <a:gridCol w="1752600"/>
              </a:tblGrid>
              <a:tr h="365086">
                <a:tc>
                  <a:txBody>
                    <a:bodyPr/>
                    <a:lstStyle/>
                    <a:p>
                      <a:endParaRPr lang="lv-LV" dirty="0"/>
                    </a:p>
                  </a:txBody>
                  <a:tcPr/>
                </a:tc>
                <a:tc>
                  <a:txBody>
                    <a:bodyPr/>
                    <a:lstStyle/>
                    <a:p>
                      <a:r>
                        <a:rPr lang="lv-LV" dirty="0" smtClean="0"/>
                        <a:t>H-3</a:t>
                      </a:r>
                      <a:endParaRPr lang="lv-LV" dirty="0"/>
                    </a:p>
                  </a:txBody>
                  <a:tcPr/>
                </a:tc>
                <a:tc>
                  <a:txBody>
                    <a:bodyPr/>
                    <a:lstStyle/>
                    <a:p>
                      <a:r>
                        <a:rPr lang="lv-LV" dirty="0" smtClean="0"/>
                        <a:t>P-32</a:t>
                      </a:r>
                      <a:endParaRPr lang="lv-LV" dirty="0"/>
                    </a:p>
                  </a:txBody>
                  <a:tcPr/>
                </a:tc>
                <a:tc>
                  <a:txBody>
                    <a:bodyPr/>
                    <a:lstStyle/>
                    <a:p>
                      <a:r>
                        <a:rPr lang="lv-LV" dirty="0" smtClean="0"/>
                        <a:t>P-33</a:t>
                      </a:r>
                      <a:endParaRPr lang="lv-LV" dirty="0"/>
                    </a:p>
                  </a:txBody>
                  <a:tcPr/>
                </a:tc>
                <a:tc>
                  <a:txBody>
                    <a:bodyPr/>
                    <a:lstStyle/>
                    <a:p>
                      <a:r>
                        <a:rPr lang="lv-LV" dirty="0" smtClean="0"/>
                        <a:t>S-35</a:t>
                      </a:r>
                      <a:endParaRPr lang="lv-LV" dirty="0"/>
                    </a:p>
                  </a:txBody>
                  <a:tcPr/>
                </a:tc>
                <a:tc>
                  <a:txBody>
                    <a:bodyPr/>
                    <a:lstStyle/>
                    <a:p>
                      <a:r>
                        <a:rPr lang="lv-LV" dirty="0" smtClean="0"/>
                        <a:t>J-125</a:t>
                      </a:r>
                      <a:endParaRPr lang="lv-LV" dirty="0"/>
                    </a:p>
                  </a:txBody>
                  <a:tcPr/>
                </a:tc>
              </a:tr>
              <a:tr h="730665">
                <a:tc>
                  <a:txBody>
                    <a:bodyPr/>
                    <a:lstStyle/>
                    <a:p>
                      <a:r>
                        <a:rPr lang="lv-LV" dirty="0" smtClean="0"/>
                        <a:t>T1/2</a:t>
                      </a:r>
                      <a:endParaRPr lang="lv-LV" dirty="0"/>
                    </a:p>
                  </a:txBody>
                  <a:tcPr/>
                </a:tc>
                <a:tc>
                  <a:txBody>
                    <a:bodyPr/>
                    <a:lstStyle/>
                    <a:p>
                      <a:r>
                        <a:rPr lang="lv-LV" dirty="0" smtClean="0"/>
                        <a:t>12.3  gadi</a:t>
                      </a:r>
                      <a:endParaRPr lang="lv-LV" dirty="0"/>
                    </a:p>
                  </a:txBody>
                  <a:tcPr/>
                </a:tc>
                <a:tc>
                  <a:txBody>
                    <a:bodyPr/>
                    <a:lstStyle/>
                    <a:p>
                      <a:r>
                        <a:rPr lang="lv-LV" dirty="0" smtClean="0"/>
                        <a:t>14.3 dienas</a:t>
                      </a:r>
                      <a:endParaRPr lang="lv-LV" dirty="0"/>
                    </a:p>
                  </a:txBody>
                  <a:tcPr/>
                </a:tc>
                <a:tc>
                  <a:txBody>
                    <a:bodyPr/>
                    <a:lstStyle/>
                    <a:p>
                      <a:r>
                        <a:rPr lang="lv-LV" dirty="0" smtClean="0"/>
                        <a:t>25 dienas</a:t>
                      </a:r>
                      <a:endParaRPr lang="lv-LV" dirty="0"/>
                    </a:p>
                  </a:txBody>
                  <a:tcPr/>
                </a:tc>
                <a:tc>
                  <a:txBody>
                    <a:bodyPr/>
                    <a:lstStyle/>
                    <a:p>
                      <a:r>
                        <a:rPr lang="lv-LV" dirty="0" smtClean="0"/>
                        <a:t>87.4 dienas</a:t>
                      </a:r>
                      <a:endParaRPr lang="lv-LV" dirty="0"/>
                    </a:p>
                  </a:txBody>
                  <a:tcPr/>
                </a:tc>
                <a:tc>
                  <a:txBody>
                    <a:bodyPr/>
                    <a:lstStyle/>
                    <a:p>
                      <a:r>
                        <a:rPr lang="lv-LV" dirty="0" smtClean="0"/>
                        <a:t>60.1 dienas</a:t>
                      </a:r>
                      <a:endParaRPr lang="lv-LV" dirty="0"/>
                    </a:p>
                  </a:txBody>
                  <a:tcPr/>
                </a:tc>
              </a:tr>
              <a:tr h="910019">
                <a:tc>
                  <a:txBody>
                    <a:bodyPr/>
                    <a:lstStyle/>
                    <a:p>
                      <a:r>
                        <a:rPr lang="lv-LV" dirty="0" smtClean="0"/>
                        <a:t>Emisija</a:t>
                      </a:r>
                      <a:endParaRPr lang="lv-LV" dirty="0"/>
                    </a:p>
                  </a:txBody>
                  <a:tcPr/>
                </a:tc>
                <a:tc>
                  <a:txBody>
                    <a:bodyPr/>
                    <a:lstStyle/>
                    <a:p>
                      <a:r>
                        <a:rPr lang="lv-LV" dirty="0" smtClean="0"/>
                        <a:t>Beta daļiņas</a:t>
                      </a:r>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Beta daļiņas</a:t>
                      </a:r>
                    </a:p>
                    <a:p>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Beta daļiņas</a:t>
                      </a:r>
                    </a:p>
                    <a:p>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Beta daļiņas</a:t>
                      </a:r>
                    </a:p>
                    <a:p>
                      <a:endParaRPr lang="lv-LV" dirty="0"/>
                    </a:p>
                  </a:txBody>
                  <a:tcPr/>
                </a:tc>
                <a:tc>
                  <a:txBody>
                    <a:bodyPr/>
                    <a:lstStyle/>
                    <a:p>
                      <a:r>
                        <a:rPr lang="lv-LV" dirty="0" smtClean="0"/>
                        <a:t>Gamma</a:t>
                      </a:r>
                      <a:r>
                        <a:rPr lang="lv-LV" baseline="0" dirty="0" smtClean="0"/>
                        <a:t> stari,</a:t>
                      </a:r>
                    </a:p>
                    <a:p>
                      <a:r>
                        <a:rPr lang="lv-LV" baseline="0" dirty="0" smtClean="0"/>
                        <a:t>Rentgenstari</a:t>
                      </a:r>
                      <a:endParaRPr lang="lv-LV" dirty="0"/>
                    </a:p>
                  </a:txBody>
                  <a:tcPr/>
                </a:tc>
              </a:tr>
              <a:tr h="912716">
                <a:tc>
                  <a:txBody>
                    <a:bodyPr/>
                    <a:lstStyle/>
                    <a:p>
                      <a:r>
                        <a:rPr lang="lv-LV" dirty="0" err="1" smtClean="0"/>
                        <a:t>Max</a:t>
                      </a:r>
                      <a:r>
                        <a:rPr lang="lv-LV" dirty="0" smtClean="0"/>
                        <a:t> caursišana</a:t>
                      </a:r>
                      <a:endParaRPr lang="lv-LV" dirty="0"/>
                    </a:p>
                  </a:txBody>
                  <a:tcPr/>
                </a:tc>
                <a:tc>
                  <a:txBody>
                    <a:bodyPr/>
                    <a:lstStyle/>
                    <a:p>
                      <a:r>
                        <a:rPr lang="lv-LV" dirty="0" smtClean="0"/>
                        <a:t>4.4 mm  gaisā,</a:t>
                      </a:r>
                    </a:p>
                    <a:p>
                      <a:r>
                        <a:rPr lang="lv-LV" dirty="0" smtClean="0"/>
                        <a:t>0.006 mm audos</a:t>
                      </a:r>
                      <a:endParaRPr lang="lv-LV" dirty="0"/>
                    </a:p>
                  </a:txBody>
                  <a:tcPr/>
                </a:tc>
                <a:tc>
                  <a:txBody>
                    <a:bodyPr/>
                    <a:lstStyle/>
                    <a:p>
                      <a:r>
                        <a:rPr lang="lv-LV" dirty="0" smtClean="0"/>
                        <a:t>620 cm gaisā</a:t>
                      </a:r>
                    </a:p>
                    <a:p>
                      <a:r>
                        <a:rPr lang="lv-LV" dirty="0" smtClean="0"/>
                        <a:t>0.8 cm audos</a:t>
                      </a:r>
                    </a:p>
                    <a:p>
                      <a:r>
                        <a:rPr lang="lv-LV" dirty="0" smtClean="0"/>
                        <a:t>0.6 cm </a:t>
                      </a:r>
                      <a:r>
                        <a:rPr lang="lv-LV" dirty="0" err="1" smtClean="0"/>
                        <a:t>Plexig</a:t>
                      </a:r>
                      <a:r>
                        <a:rPr lang="lv-LV" dirty="0" smtClean="0"/>
                        <a:t>.</a:t>
                      </a:r>
                      <a:endParaRPr lang="lv-LV" dirty="0"/>
                    </a:p>
                  </a:txBody>
                  <a:tcPr/>
                </a:tc>
                <a:tc>
                  <a:txBody>
                    <a:bodyPr/>
                    <a:lstStyle/>
                    <a:p>
                      <a:r>
                        <a:rPr lang="lv-LV" dirty="0" smtClean="0"/>
                        <a:t>45 cm gaisā</a:t>
                      </a:r>
                    </a:p>
                    <a:p>
                      <a:r>
                        <a:rPr lang="lv-LV" dirty="0" smtClean="0"/>
                        <a:t>0.06 cm audos</a:t>
                      </a:r>
                      <a:endParaRPr lang="lv-LV" dirty="0"/>
                    </a:p>
                  </a:txBody>
                  <a:tcPr/>
                </a:tc>
                <a:tc>
                  <a:txBody>
                    <a:bodyPr/>
                    <a:lstStyle/>
                    <a:p>
                      <a:r>
                        <a:rPr lang="lv-LV" dirty="0" smtClean="0"/>
                        <a:t>24 cm gaisā</a:t>
                      </a:r>
                    </a:p>
                    <a:p>
                      <a:r>
                        <a:rPr lang="lv-LV" dirty="0" smtClean="0"/>
                        <a:t>0.03cm audos</a:t>
                      </a:r>
                      <a:endParaRPr lang="lv-LV" dirty="0"/>
                    </a:p>
                  </a:txBody>
                  <a:tcPr/>
                </a:tc>
                <a:tc>
                  <a:txBody>
                    <a:bodyPr/>
                    <a:lstStyle/>
                    <a:p>
                      <a:r>
                        <a:rPr lang="lv-LV" dirty="0" smtClean="0">
                          <a:solidFill>
                            <a:srgbClr val="FF0000"/>
                          </a:solidFill>
                        </a:rPr>
                        <a:t>0.02 mm svins</a:t>
                      </a:r>
                    </a:p>
                    <a:p>
                      <a:r>
                        <a:rPr lang="lv-LV" dirty="0" smtClean="0">
                          <a:solidFill>
                            <a:srgbClr val="FF0000"/>
                          </a:solidFill>
                        </a:rPr>
                        <a:t>2cm</a:t>
                      </a:r>
                      <a:r>
                        <a:rPr lang="lv-LV" baseline="0" dirty="0" smtClean="0">
                          <a:solidFill>
                            <a:srgbClr val="FF0000"/>
                          </a:solidFill>
                        </a:rPr>
                        <a:t> audos</a:t>
                      </a:r>
                      <a:endParaRPr lang="lv-LV" dirty="0">
                        <a:solidFill>
                          <a:srgbClr val="FF0000"/>
                        </a:solidFill>
                      </a:endParaRPr>
                    </a:p>
                  </a:txBody>
                  <a:tcPr/>
                </a:tc>
              </a:tr>
              <a:tr h="730665">
                <a:tc>
                  <a:txBody>
                    <a:bodyPr/>
                    <a:lstStyle/>
                    <a:p>
                      <a:r>
                        <a:rPr lang="lv-LV" dirty="0" err="1" smtClean="0"/>
                        <a:t>Max</a:t>
                      </a:r>
                      <a:r>
                        <a:rPr lang="lv-LV" baseline="0" dirty="0" smtClean="0"/>
                        <a:t> enerģija</a:t>
                      </a:r>
                      <a:endParaRPr lang="lv-LV" dirty="0"/>
                    </a:p>
                  </a:txBody>
                  <a:tcPr/>
                </a:tc>
                <a:tc>
                  <a:txBody>
                    <a:bodyPr/>
                    <a:lstStyle/>
                    <a:p>
                      <a:r>
                        <a:rPr lang="lv-LV" dirty="0" smtClean="0"/>
                        <a:t>19</a:t>
                      </a:r>
                      <a:r>
                        <a:rPr lang="lv-LV" baseline="0" dirty="0" smtClean="0"/>
                        <a:t> </a:t>
                      </a:r>
                      <a:r>
                        <a:rPr lang="lv-LV" baseline="0" dirty="0" err="1" smtClean="0"/>
                        <a:t>keV</a:t>
                      </a:r>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1710</a:t>
                      </a:r>
                      <a:r>
                        <a:rPr lang="lv-LV" baseline="0" dirty="0" smtClean="0"/>
                        <a:t> </a:t>
                      </a:r>
                      <a:r>
                        <a:rPr lang="lv-LV" baseline="0" dirty="0" err="1" smtClean="0"/>
                        <a:t>keV</a:t>
                      </a:r>
                      <a:endParaRPr lang="lv-LV" dirty="0" smtClean="0"/>
                    </a:p>
                    <a:p>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250</a:t>
                      </a:r>
                      <a:r>
                        <a:rPr lang="lv-LV" baseline="0" dirty="0" smtClean="0"/>
                        <a:t> </a:t>
                      </a:r>
                      <a:r>
                        <a:rPr lang="lv-LV" baseline="0" dirty="0" err="1" smtClean="0"/>
                        <a:t>keV</a:t>
                      </a:r>
                      <a:endParaRPr lang="lv-LV" dirty="0" smtClean="0"/>
                    </a:p>
                    <a:p>
                      <a:endParaRPr lang="lv-LV" dirty="0"/>
                    </a:p>
                  </a:txBody>
                  <a:tcPr/>
                </a:tc>
                <a:tc>
                  <a:txBody>
                    <a:bodyPr/>
                    <a:lstStyle/>
                    <a:p>
                      <a:r>
                        <a:rPr lang="lv-LV" dirty="0" smtClean="0"/>
                        <a:t>167 </a:t>
                      </a:r>
                      <a:r>
                        <a:rPr lang="lv-LV" dirty="0" err="1" smtClean="0"/>
                        <a:t>keV</a:t>
                      </a:r>
                      <a:endParaRPr lang="lv-LV" dirty="0"/>
                    </a:p>
                  </a:txBody>
                  <a:tcPr/>
                </a:tc>
                <a:tc>
                  <a:txBody>
                    <a:bodyPr/>
                    <a:lstStyle/>
                    <a:p>
                      <a:r>
                        <a:rPr lang="lv-LV" dirty="0" smtClean="0"/>
                        <a:t>27-35</a:t>
                      </a:r>
                      <a:r>
                        <a:rPr lang="lv-LV" baseline="0" dirty="0" smtClean="0"/>
                        <a:t> </a:t>
                      </a:r>
                      <a:r>
                        <a:rPr lang="lv-LV" baseline="0" dirty="0" err="1" smtClean="0"/>
                        <a:t>keV</a:t>
                      </a:r>
                      <a:endParaRPr lang="lv-LV" dirty="0"/>
                    </a:p>
                  </a:txBody>
                  <a:tcPr/>
                </a:tc>
              </a:tr>
              <a:tr h="1460345">
                <a:tc>
                  <a:txBody>
                    <a:bodyPr/>
                    <a:lstStyle/>
                    <a:p>
                      <a:r>
                        <a:rPr lang="lv-LV" dirty="0" smtClean="0"/>
                        <a:t>Aizsarg</a:t>
                      </a:r>
                    </a:p>
                    <a:p>
                      <a:r>
                        <a:rPr lang="lv-LV" dirty="0" smtClean="0"/>
                        <a:t>ekrāns</a:t>
                      </a:r>
                      <a:endParaRPr lang="lv-LV" dirty="0"/>
                    </a:p>
                  </a:txBody>
                  <a:tcPr/>
                </a:tc>
                <a:tc>
                  <a:txBody>
                    <a:bodyPr/>
                    <a:lstStyle/>
                    <a:p>
                      <a:r>
                        <a:rPr lang="lv-LV" dirty="0" smtClean="0"/>
                        <a:t>NĒ</a:t>
                      </a:r>
                      <a:endParaRPr lang="lv-LV" dirty="0"/>
                    </a:p>
                  </a:txBody>
                  <a:tcPr/>
                </a:tc>
                <a:tc>
                  <a:txBody>
                    <a:bodyPr/>
                    <a:lstStyle/>
                    <a:p>
                      <a:r>
                        <a:rPr lang="lv-LV" dirty="0" err="1" smtClean="0"/>
                        <a:t>Plexiglas</a:t>
                      </a:r>
                      <a:endParaRPr lang="lv-LV" dirty="0" smtClean="0"/>
                    </a:p>
                    <a:p>
                      <a:r>
                        <a:rPr lang="lv-LV" dirty="0" err="1" smtClean="0"/>
                        <a:t>Plexiglas</a:t>
                      </a:r>
                      <a:r>
                        <a:rPr lang="lv-LV" baseline="0" dirty="0" smtClean="0"/>
                        <a:t>  un svins, ja  </a:t>
                      </a:r>
                      <a:r>
                        <a:rPr lang="lv-LV" dirty="0" smtClean="0"/>
                        <a:t>˃1mCi</a:t>
                      </a:r>
                      <a:endParaRPr lang="lv-LV" dirty="0"/>
                    </a:p>
                  </a:txBody>
                  <a:tcPr/>
                </a:tc>
                <a:tc>
                  <a:txBody>
                    <a:bodyPr/>
                    <a:lstStyle/>
                    <a:p>
                      <a:r>
                        <a:rPr lang="lv-LV" dirty="0" smtClean="0"/>
                        <a:t>NĒ, </a:t>
                      </a:r>
                    </a:p>
                    <a:p>
                      <a:r>
                        <a:rPr lang="lv-LV" dirty="0" smtClean="0"/>
                        <a:t>ja &lt;10mCi</a:t>
                      </a:r>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NĒ , ja &lt;10mCi</a:t>
                      </a:r>
                    </a:p>
                    <a:p>
                      <a:endParaRPr lang="lv-LV" dirty="0"/>
                    </a:p>
                  </a:txBody>
                  <a:tcPr/>
                </a:tc>
                <a:tc>
                  <a:txBody>
                    <a:bodyPr/>
                    <a:lstStyle/>
                    <a:p>
                      <a:r>
                        <a:rPr lang="lv-LV" dirty="0" smtClean="0"/>
                        <a:t>Svins  ˃100 </a:t>
                      </a:r>
                      <a:r>
                        <a:rPr lang="lv-LV" dirty="0" err="1" smtClean="0"/>
                        <a:t>mikroCi</a:t>
                      </a:r>
                      <a:r>
                        <a:rPr lang="lv-LV"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NĒ, ja</a:t>
                      </a:r>
                    </a:p>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 &lt;10mikroCi</a:t>
                      </a:r>
                    </a:p>
                    <a:p>
                      <a:endParaRPr lang="lv-LV" dirty="0"/>
                    </a:p>
                  </a:txBody>
                  <a:tcPr/>
                </a:tc>
              </a:tr>
              <a:tr h="1186530">
                <a:tc>
                  <a:txBody>
                    <a:bodyPr/>
                    <a:lstStyle/>
                    <a:p>
                      <a:r>
                        <a:rPr lang="lv-LV" dirty="0" smtClean="0"/>
                        <a:t>Detektēšana</a:t>
                      </a:r>
                      <a:endParaRPr lang="lv-LV" dirty="0"/>
                    </a:p>
                  </a:txBody>
                  <a:tcPr/>
                </a:tc>
                <a:tc>
                  <a:txBody>
                    <a:bodyPr/>
                    <a:lstStyle/>
                    <a:p>
                      <a:r>
                        <a:rPr lang="lv-LV" dirty="0" smtClean="0"/>
                        <a:t>Šķidrais</a:t>
                      </a:r>
                      <a:r>
                        <a:rPr lang="lv-LV" baseline="0" dirty="0" smtClean="0"/>
                        <a:t> </a:t>
                      </a:r>
                      <a:r>
                        <a:rPr lang="lv-LV" baseline="0" dirty="0" err="1" smtClean="0"/>
                        <a:t>scintilācijas</a:t>
                      </a:r>
                      <a:r>
                        <a:rPr lang="lv-LV" baseline="0" dirty="0" smtClean="0"/>
                        <a:t> </a:t>
                      </a:r>
                      <a:r>
                        <a:rPr lang="lv-LV" baseline="0" dirty="0" smtClean="0"/>
                        <a:t>skaitītājs</a:t>
                      </a:r>
                      <a:endParaRPr lang="lv-LV" dirty="0"/>
                    </a:p>
                  </a:txBody>
                  <a:tcPr/>
                </a:tc>
                <a:tc>
                  <a:txBody>
                    <a:bodyPr/>
                    <a:lstStyle/>
                    <a:p>
                      <a:r>
                        <a:rPr lang="lv-LV" dirty="0" err="1" smtClean="0"/>
                        <a:t>Geigera-Millera</a:t>
                      </a:r>
                      <a:r>
                        <a:rPr lang="lv-LV" dirty="0" smtClean="0"/>
                        <a:t> skaitītājs</a:t>
                      </a:r>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Šķidrais</a:t>
                      </a:r>
                      <a:r>
                        <a:rPr lang="lv-LV" baseline="0" dirty="0" smtClean="0"/>
                        <a:t> </a:t>
                      </a:r>
                      <a:r>
                        <a:rPr lang="lv-LV" baseline="0" dirty="0" err="1" smtClean="0"/>
                        <a:t>scintilācijas</a:t>
                      </a:r>
                      <a:r>
                        <a:rPr lang="lv-LV" baseline="0" dirty="0" smtClean="0"/>
                        <a:t> </a:t>
                      </a:r>
                      <a:endParaRPr lang="lv-LV"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err="1" smtClean="0"/>
                        <a:t>skaitītajs</a:t>
                      </a:r>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Šķidrais</a:t>
                      </a:r>
                      <a:r>
                        <a:rPr lang="lv-LV" baseline="0" dirty="0" smtClean="0"/>
                        <a:t> </a:t>
                      </a:r>
                      <a:r>
                        <a:rPr lang="lv-LV" baseline="0" dirty="0" err="1" smtClean="0"/>
                        <a:t>scintilācijas</a:t>
                      </a:r>
                      <a:r>
                        <a:rPr lang="lv-LV" baseline="0" dirty="0" smtClean="0"/>
                        <a:t> </a:t>
                      </a:r>
                      <a:endParaRPr lang="lv-LV"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err="1" smtClean="0"/>
                        <a:t>skaitītajs</a:t>
                      </a:r>
                      <a:endParaRPr lang="lv-LV" dirty="0" smtClean="0"/>
                    </a:p>
                    <a:p>
                      <a:endParaRPr lang="lv-LV" dirty="0"/>
                    </a:p>
                  </a:txBody>
                  <a:tcPr/>
                </a:tc>
                <a:tc>
                  <a:txBody>
                    <a:bodyPr/>
                    <a:lstStyle/>
                    <a:p>
                      <a:r>
                        <a:rPr lang="lv-LV" dirty="0" err="1" smtClean="0"/>
                        <a:t>NaI</a:t>
                      </a:r>
                      <a:r>
                        <a:rPr lang="lv-LV" dirty="0" smtClean="0"/>
                        <a:t> </a:t>
                      </a:r>
                      <a:r>
                        <a:rPr lang="lv-LV" dirty="0" err="1" smtClean="0"/>
                        <a:t>scintilācijas</a:t>
                      </a:r>
                      <a:r>
                        <a:rPr lang="lv-LV" dirty="0" smtClean="0"/>
                        <a:t>,  kā arī gamma skaitītājs</a:t>
                      </a:r>
                      <a:endParaRPr lang="lv-LV" dirty="0"/>
                    </a:p>
                  </a:txBody>
                  <a:tcPr/>
                </a:tc>
              </a:tr>
            </a:tbl>
          </a:graphicData>
        </a:graphic>
      </p:graphicFrame>
      <p:sp>
        <p:nvSpPr>
          <p:cNvPr id="6" name="TextBox 5"/>
          <p:cNvSpPr txBox="1"/>
          <p:nvPr/>
        </p:nvSpPr>
        <p:spPr>
          <a:xfrm>
            <a:off x="533400" y="6324600"/>
            <a:ext cx="7162800" cy="523220"/>
          </a:xfrm>
          <a:prstGeom prst="rect">
            <a:avLst/>
          </a:prstGeom>
          <a:noFill/>
        </p:spPr>
        <p:txBody>
          <a:bodyPr wrap="square" rtlCol="0">
            <a:spAutoFit/>
          </a:bodyPr>
          <a:lstStyle/>
          <a:p>
            <a:r>
              <a:rPr lang="en-US" sz="1400" b="1" dirty="0" smtClean="0">
                <a:solidFill>
                  <a:srgbClr val="FF0000"/>
                </a:solidFill>
              </a:rPr>
              <a:t>Half-Value Layer:</a:t>
            </a:r>
            <a:r>
              <a:rPr lang="en-US" sz="1400" dirty="0" smtClean="0"/>
              <a:t> The half-value layer is the amount of material required to reduce the radiation intensity by 50%.</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2811</TotalTime>
  <Words>1624</Words>
  <Application>Microsoft Office PowerPoint</Application>
  <PresentationFormat>On-screen Show (4:3)</PresentationFormat>
  <Paragraphs>351</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Radioizotopu pielietojums bioloģijā</vt:lpstr>
      <vt:lpstr>Radioaktīvā materiāla apzīmējumi</vt:lpstr>
      <vt:lpstr>Laboratorijā izmantojamie radioizotopi</vt:lpstr>
      <vt:lpstr>PowerPoint Presentation</vt:lpstr>
      <vt:lpstr>Strādājot ar radioaktīviem izotopiem</vt:lpstr>
      <vt:lpstr>Aizsargapģērbs</vt:lpstr>
      <vt:lpstr>PowerPoint Presentation</vt:lpstr>
      <vt:lpstr>Radioaktīvie atkritumi</vt:lpstr>
      <vt:lpstr>PowerPoint Presentation</vt:lpstr>
      <vt:lpstr>Instrumenti radioaktivitātes detektēšanai </vt:lpstr>
      <vt:lpstr>Instrumenti radioaktivitātes detektēšanai </vt:lpstr>
      <vt:lpstr>Šķidrās scintilācijas skaitītājs</vt:lpstr>
      <vt:lpstr>Šķidrās scintilācijas skaitītājs</vt:lpstr>
      <vt:lpstr>Šķidrās scintilācijas skaitītājs</vt:lpstr>
      <vt:lpstr>PowerPoint Presentation</vt:lpstr>
      <vt:lpstr>PowerPoint Presentation</vt:lpstr>
      <vt:lpstr>PowerPoint Presentation</vt:lpstr>
      <vt:lpstr>Šķidrās scintilācijas skaitītājs</vt:lpstr>
      <vt:lpstr>DPM un CPM</vt:lpstr>
      <vt:lpstr>Šķidrās scintilācijas skaitītājs</vt:lpstr>
      <vt:lpstr>Radioliganda piesaistes metode</vt:lpstr>
      <vt:lpstr>Radioliganda piesaistes metode</vt:lpstr>
      <vt:lpstr>Radioliganda piesaistes metode</vt:lpstr>
      <vt:lpstr>Radioliganda piesaistes metode</vt:lpstr>
      <vt:lpstr>PowerPoint Presentation</vt:lpstr>
      <vt:lpstr>PowerPoint Presentation</vt:lpstr>
      <vt:lpstr>PowerPoint Presentation</vt:lpstr>
      <vt:lpstr>Konkurentā radioliganda piesaistes  metode</vt:lpstr>
      <vt:lpstr>Radioliganda piesaistes metode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Radioaktīvā materiāla apzīmējumi</dc:title>
  <dc:creator>Resnie</dc:creator>
  <cp:lastModifiedBy>ilona</cp:lastModifiedBy>
  <cp:revision>96</cp:revision>
  <cp:lastPrinted>2014-11-20T12:53:15Z</cp:lastPrinted>
  <dcterms:created xsi:type="dcterms:W3CDTF">2014-11-16T12:26:54Z</dcterms:created>
  <dcterms:modified xsi:type="dcterms:W3CDTF">2014-11-28T12:44:12Z</dcterms:modified>
</cp:coreProperties>
</file>