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41"/>
  </p:notesMasterIdLst>
  <p:handoutMasterIdLst>
    <p:handoutMasterId r:id="rId42"/>
  </p:handoutMasterIdLst>
  <p:sldIdLst>
    <p:sldId id="375" r:id="rId2"/>
    <p:sldId id="444" r:id="rId3"/>
    <p:sldId id="410" r:id="rId4"/>
    <p:sldId id="412" r:id="rId5"/>
    <p:sldId id="443" r:id="rId6"/>
    <p:sldId id="376" r:id="rId7"/>
    <p:sldId id="421" r:id="rId8"/>
    <p:sldId id="429" r:id="rId9"/>
    <p:sldId id="420" r:id="rId10"/>
    <p:sldId id="414" r:id="rId11"/>
    <p:sldId id="447" r:id="rId12"/>
    <p:sldId id="448" r:id="rId13"/>
    <p:sldId id="431" r:id="rId14"/>
    <p:sldId id="432" r:id="rId15"/>
    <p:sldId id="434" r:id="rId16"/>
    <p:sldId id="433" r:id="rId17"/>
    <p:sldId id="450" r:id="rId18"/>
    <p:sldId id="435" r:id="rId19"/>
    <p:sldId id="425" r:id="rId20"/>
    <p:sldId id="422" r:id="rId21"/>
    <p:sldId id="424" r:id="rId22"/>
    <p:sldId id="449" r:id="rId23"/>
    <p:sldId id="426" r:id="rId24"/>
    <p:sldId id="430" r:id="rId25"/>
    <p:sldId id="427" r:id="rId26"/>
    <p:sldId id="415" r:id="rId27"/>
    <p:sldId id="428" r:id="rId28"/>
    <p:sldId id="439" r:id="rId29"/>
    <p:sldId id="451" r:id="rId30"/>
    <p:sldId id="452" r:id="rId31"/>
    <p:sldId id="436" r:id="rId32"/>
    <p:sldId id="384" r:id="rId33"/>
    <p:sldId id="385" r:id="rId34"/>
    <p:sldId id="386" r:id="rId35"/>
    <p:sldId id="387" r:id="rId36"/>
    <p:sldId id="388" r:id="rId37"/>
    <p:sldId id="389" r:id="rId38"/>
    <p:sldId id="440" r:id="rId39"/>
    <p:sldId id="390" r:id="rId40"/>
  </p:sldIdLst>
  <p:sldSz cx="9144000" cy="6858000" type="screen4x3"/>
  <p:notesSz cx="6662738" cy="9906000"/>
  <p:defaultTextStyle>
    <a:defPPr>
      <a:defRPr lang="en-GB"/>
    </a:defPPr>
    <a:lvl1pPr algn="l" rtl="0" eaLnBrk="0" fontAlgn="base" hangingPunct="0">
      <a:spcBef>
        <a:spcPct val="0"/>
      </a:spcBef>
      <a:spcAft>
        <a:spcPct val="0"/>
      </a:spcAft>
      <a:defRPr sz="22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2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2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2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200" b="1" kern="1200">
        <a:solidFill>
          <a:schemeClr val="tx1"/>
        </a:solidFill>
        <a:latin typeface="Verdana" pitchFamily="34" charset="0"/>
        <a:ea typeface="+mn-ea"/>
        <a:cs typeface="+mn-cs"/>
      </a:defRPr>
    </a:lvl5pPr>
    <a:lvl6pPr marL="2286000" algn="l" defTabSz="914400" rtl="0" eaLnBrk="1" latinLnBrk="0" hangingPunct="1">
      <a:defRPr sz="2200" b="1" kern="1200">
        <a:solidFill>
          <a:schemeClr val="tx1"/>
        </a:solidFill>
        <a:latin typeface="Verdana" pitchFamily="34" charset="0"/>
        <a:ea typeface="+mn-ea"/>
        <a:cs typeface="+mn-cs"/>
      </a:defRPr>
    </a:lvl6pPr>
    <a:lvl7pPr marL="2743200" algn="l" defTabSz="914400" rtl="0" eaLnBrk="1" latinLnBrk="0" hangingPunct="1">
      <a:defRPr sz="2200" b="1" kern="1200">
        <a:solidFill>
          <a:schemeClr val="tx1"/>
        </a:solidFill>
        <a:latin typeface="Verdana" pitchFamily="34" charset="0"/>
        <a:ea typeface="+mn-ea"/>
        <a:cs typeface="+mn-cs"/>
      </a:defRPr>
    </a:lvl7pPr>
    <a:lvl8pPr marL="3200400" algn="l" defTabSz="914400" rtl="0" eaLnBrk="1" latinLnBrk="0" hangingPunct="1">
      <a:defRPr sz="2200" b="1" kern="1200">
        <a:solidFill>
          <a:schemeClr val="tx1"/>
        </a:solidFill>
        <a:latin typeface="Verdana" pitchFamily="34" charset="0"/>
        <a:ea typeface="+mn-ea"/>
        <a:cs typeface="+mn-cs"/>
      </a:defRPr>
    </a:lvl8pPr>
    <a:lvl9pPr marL="3657600" algn="l" defTabSz="914400" rtl="0" eaLnBrk="1" latinLnBrk="0" hangingPunct="1">
      <a:defRPr sz="2200"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4D4A"/>
    <a:srgbClr val="B6EF71"/>
    <a:srgbClr val="A1EA48"/>
    <a:srgbClr val="85E6F3"/>
    <a:srgbClr val="AA6CA3"/>
    <a:srgbClr val="727CA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04" autoAdjust="0"/>
    <p:restoredTop sz="71633" autoAdjust="0"/>
  </p:normalViewPr>
  <p:slideViewPr>
    <p:cSldViewPr snapToGrid="0">
      <p:cViewPr varScale="1">
        <p:scale>
          <a:sx n="80" d="100"/>
          <a:sy n="80" d="100"/>
        </p:scale>
        <p:origin x="1596"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887186" cy="49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ahoma" pitchFamily="34" charset="0"/>
              </a:defRPr>
            </a:lvl1pPr>
          </a:lstStyle>
          <a:p>
            <a:pPr>
              <a:defRPr/>
            </a:pPr>
            <a:endParaRPr lang="en-GB"/>
          </a:p>
        </p:txBody>
      </p:sp>
      <p:sp>
        <p:nvSpPr>
          <p:cNvPr id="114691" name="Rectangle 3"/>
          <p:cNvSpPr>
            <a:spLocks noGrp="1" noChangeArrowheads="1"/>
          </p:cNvSpPr>
          <p:nvPr>
            <p:ph type="dt" sz="quarter" idx="1"/>
          </p:nvPr>
        </p:nvSpPr>
        <p:spPr bwMode="auto">
          <a:xfrm>
            <a:off x="3774010" y="0"/>
            <a:ext cx="2887186" cy="49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ahoma" pitchFamily="34" charset="0"/>
              </a:defRPr>
            </a:lvl1pPr>
          </a:lstStyle>
          <a:p>
            <a:pPr>
              <a:defRPr/>
            </a:pPr>
            <a:endParaRPr lang="en-GB"/>
          </a:p>
        </p:txBody>
      </p:sp>
      <p:sp>
        <p:nvSpPr>
          <p:cNvPr id="114692" name="Rectangle 4"/>
          <p:cNvSpPr>
            <a:spLocks noGrp="1" noChangeArrowheads="1"/>
          </p:cNvSpPr>
          <p:nvPr>
            <p:ph type="ftr" sz="quarter" idx="2"/>
          </p:nvPr>
        </p:nvSpPr>
        <p:spPr bwMode="auto">
          <a:xfrm>
            <a:off x="0" y="9409239"/>
            <a:ext cx="2887186" cy="49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ahoma" pitchFamily="34" charset="0"/>
              </a:defRPr>
            </a:lvl1pPr>
          </a:lstStyle>
          <a:p>
            <a:pPr>
              <a:defRPr/>
            </a:pPr>
            <a:endParaRPr lang="en-GB"/>
          </a:p>
        </p:txBody>
      </p:sp>
      <p:sp>
        <p:nvSpPr>
          <p:cNvPr id="114693" name="Rectangle 5"/>
          <p:cNvSpPr>
            <a:spLocks noGrp="1" noChangeArrowheads="1"/>
          </p:cNvSpPr>
          <p:nvPr>
            <p:ph type="sldNum" sz="quarter" idx="3"/>
          </p:nvPr>
        </p:nvSpPr>
        <p:spPr bwMode="auto">
          <a:xfrm>
            <a:off x="3774010" y="9409239"/>
            <a:ext cx="2887186" cy="49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ahoma" pitchFamily="34" charset="0"/>
              </a:defRPr>
            </a:lvl1pPr>
          </a:lstStyle>
          <a:p>
            <a:pPr>
              <a:defRPr/>
            </a:pPr>
            <a:fld id="{F14EAA8B-4A19-419C-80F6-303A89D2C497}" type="slidenum">
              <a:rPr lang="en-GB"/>
              <a:pPr>
                <a:defRPr/>
              </a:pPr>
              <a:t>‹#›</a:t>
            </a:fld>
            <a:endParaRPr lang="en-GB"/>
          </a:p>
        </p:txBody>
      </p:sp>
    </p:spTree>
    <p:extLst>
      <p:ext uri="{BB962C8B-B14F-4D97-AF65-F5344CB8AC3E}">
        <p14:creationId xmlns:p14="http://schemas.microsoft.com/office/powerpoint/2010/main" val="2740803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887186" cy="49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ahoma" pitchFamily="34" charset="0"/>
              </a:defRPr>
            </a:lvl1pPr>
          </a:lstStyle>
          <a:p>
            <a:pPr>
              <a:defRPr/>
            </a:pPr>
            <a:endParaRPr lang="en-GB"/>
          </a:p>
        </p:txBody>
      </p:sp>
      <p:sp>
        <p:nvSpPr>
          <p:cNvPr id="27651" name="Rectangle 3"/>
          <p:cNvSpPr>
            <a:spLocks noGrp="1" noChangeArrowheads="1"/>
          </p:cNvSpPr>
          <p:nvPr>
            <p:ph type="dt" idx="1"/>
          </p:nvPr>
        </p:nvSpPr>
        <p:spPr bwMode="auto">
          <a:xfrm>
            <a:off x="3774010" y="0"/>
            <a:ext cx="2887186" cy="49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ahoma" pitchFamily="34" charset="0"/>
              </a:defRPr>
            </a:lvl1pPr>
          </a:lstStyle>
          <a:p>
            <a:pPr>
              <a:defRPr/>
            </a:pPr>
            <a:endParaRPr lang="en-GB"/>
          </a:p>
        </p:txBody>
      </p:sp>
      <p:sp>
        <p:nvSpPr>
          <p:cNvPr id="58372" name="Rectangle 4"/>
          <p:cNvSpPr>
            <a:spLocks noGrp="1" noRot="1" noChangeAspect="1" noChangeArrowheads="1" noTextEdit="1"/>
          </p:cNvSpPr>
          <p:nvPr>
            <p:ph type="sldImg" idx="2"/>
          </p:nvPr>
        </p:nvSpPr>
        <p:spPr bwMode="auto">
          <a:xfrm>
            <a:off x="855663" y="742950"/>
            <a:ext cx="4953000" cy="37147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66274" y="4704620"/>
            <a:ext cx="5330190" cy="4457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7654" name="Rectangle 6"/>
          <p:cNvSpPr>
            <a:spLocks noGrp="1" noChangeArrowheads="1"/>
          </p:cNvSpPr>
          <p:nvPr>
            <p:ph type="ftr" sz="quarter" idx="4"/>
          </p:nvPr>
        </p:nvSpPr>
        <p:spPr bwMode="auto">
          <a:xfrm>
            <a:off x="0" y="9409239"/>
            <a:ext cx="2887186" cy="49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ahoma" pitchFamily="34" charset="0"/>
              </a:defRPr>
            </a:lvl1pPr>
          </a:lstStyle>
          <a:p>
            <a:pPr>
              <a:defRPr/>
            </a:pPr>
            <a:endParaRPr lang="en-GB"/>
          </a:p>
        </p:txBody>
      </p:sp>
      <p:sp>
        <p:nvSpPr>
          <p:cNvPr id="27655" name="Rectangle 7"/>
          <p:cNvSpPr>
            <a:spLocks noGrp="1" noChangeArrowheads="1"/>
          </p:cNvSpPr>
          <p:nvPr>
            <p:ph type="sldNum" sz="quarter" idx="5"/>
          </p:nvPr>
        </p:nvSpPr>
        <p:spPr bwMode="auto">
          <a:xfrm>
            <a:off x="3774010" y="9409239"/>
            <a:ext cx="2887186" cy="49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ahoma" pitchFamily="34" charset="0"/>
              </a:defRPr>
            </a:lvl1pPr>
          </a:lstStyle>
          <a:p>
            <a:pPr>
              <a:defRPr/>
            </a:pPr>
            <a:fld id="{975389B0-BE9E-4686-87CD-9E0BE09B44D0}" type="slidenum">
              <a:rPr lang="en-GB"/>
              <a:pPr>
                <a:defRPr/>
              </a:pPr>
              <a:t>‹#›</a:t>
            </a:fld>
            <a:endParaRPr lang="en-GB"/>
          </a:p>
        </p:txBody>
      </p:sp>
    </p:spTree>
    <p:extLst>
      <p:ext uri="{BB962C8B-B14F-4D97-AF65-F5344CB8AC3E}">
        <p14:creationId xmlns:p14="http://schemas.microsoft.com/office/powerpoint/2010/main" val="3622398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Pathogen" TargetMode="External"/><Relationship Id="rId3" Type="http://schemas.openxmlformats.org/officeDocument/2006/relationships/hyperlink" Target="http://en.wikipedia.org/wiki/Chronic_granulomatous_disease#cite_note-Bolognia-1" TargetMode="External"/><Relationship Id="rId7" Type="http://schemas.openxmlformats.org/officeDocument/2006/relationships/hyperlink" Target="http://en.wikipedia.org/wiki/Superoxid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Oxygen" TargetMode="External"/><Relationship Id="rId11" Type="http://schemas.openxmlformats.org/officeDocument/2006/relationships/hyperlink" Target="http://en.wikipedia.org/wiki/Chronic_granulomatous_disease#cite_note-Heyworth-3" TargetMode="External"/><Relationship Id="rId5" Type="http://schemas.openxmlformats.org/officeDocument/2006/relationships/hyperlink" Target="http://en.wikipedia.org/wiki/Immune_system" TargetMode="External"/><Relationship Id="rId10" Type="http://schemas.openxmlformats.org/officeDocument/2006/relationships/hyperlink" Target="http://en.wikipedia.org/wiki/Granuloma" TargetMode="External"/><Relationship Id="rId4" Type="http://schemas.openxmlformats.org/officeDocument/2006/relationships/hyperlink" Target="http://en.wikipedia.org/wiki/Genetic_disorder" TargetMode="External"/><Relationship Id="rId9" Type="http://schemas.openxmlformats.org/officeDocument/2006/relationships/hyperlink" Target="http://en.wikipedia.org/wiki/Chronic_granulomatous_disease#cite_note-titleChronic_Granulomatous_Disease:_Immunodeficiency_Disorders:_Merck_Manual_Professional-2"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Immunodeficiency"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en.wikipedia.org/wiki/Immunoglobulin_A"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en.wikipedia.org/wiki/T_cell_receptor" TargetMode="External"/><Relationship Id="rId3" Type="http://schemas.openxmlformats.org/officeDocument/2006/relationships/hyperlink" Target="http://en.wikipedia.org/wiki/Nuclear_protein" TargetMode="External"/><Relationship Id="rId7" Type="http://schemas.openxmlformats.org/officeDocument/2006/relationships/hyperlink" Target="http://en.wikipedia.org/wiki/Immunoglobulin" TargetMode="External"/><Relationship Id="rId12" Type="http://schemas.openxmlformats.org/officeDocument/2006/relationships/hyperlink" Target="http://en.wikipedia.org/wiki/Recombination-activating_gene#cite_note-jones-1"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en.wikipedia.org/wiki/Enzymes" TargetMode="External"/><Relationship Id="rId11" Type="http://schemas.openxmlformats.org/officeDocument/2006/relationships/hyperlink" Target="http://en.wikipedia.org/wiki/Adaptive_immune_system" TargetMode="External"/><Relationship Id="rId5" Type="http://schemas.openxmlformats.org/officeDocument/2006/relationships/hyperlink" Target="http://en.wikipedia.org/wiki/DNA_repair" TargetMode="External"/><Relationship Id="rId10" Type="http://schemas.openxmlformats.org/officeDocument/2006/relationships/hyperlink" Target="http://en.wikipedia.org/wiki/Lymphocytes" TargetMode="External"/><Relationship Id="rId4" Type="http://schemas.openxmlformats.org/officeDocument/2006/relationships/hyperlink" Target="http://en.wikipedia.org/wiki/V(D)J_recombination" TargetMode="External"/><Relationship Id="rId9" Type="http://schemas.openxmlformats.org/officeDocument/2006/relationships/hyperlink" Target="http://en.wikipedia.org/wiki/VDJ_recombin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primaryimmune.org/wp-content/uploads/2013/06/Chapter-17-HyperIgE-Syndrome.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Immune_system"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wikipedia.org/wiki/Cancer_immunosurveillance" TargetMode="External"/><Relationship Id="rId4" Type="http://schemas.openxmlformats.org/officeDocument/2006/relationships/hyperlink" Target="http://en.wikipedia.org/wiki/Infectious_disease"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20/figure-203"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studentconsult.inkling.com/read/cellular-and-molecular-immunology-abbas-7th/chapter-20/figure-204"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20/figure-205"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20/figure-206"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20/figure-207"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20/figure-207"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studentconsult.inkling.com/read/cellular-and-molecular-immunology-abbas-7th/chapter-20/figure-208"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Primary_immunodeficienc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GB" dirty="0" smtClean="0"/>
          </a:p>
        </p:txBody>
      </p:sp>
      <p:sp>
        <p:nvSpPr>
          <p:cNvPr id="59396" name="Slide Number Placeholder 3"/>
          <p:cNvSpPr>
            <a:spLocks noGrp="1"/>
          </p:cNvSpPr>
          <p:nvPr>
            <p:ph type="sldNum" sz="quarter" idx="5"/>
          </p:nvPr>
        </p:nvSpPr>
        <p:spPr>
          <a:noFill/>
        </p:spPr>
        <p:txBody>
          <a:bodyPr/>
          <a:lstStyle/>
          <a:p>
            <a:fld id="{BD5E684C-1AD5-41E8-88D6-B3ACAF6B4B60}" type="slidenum">
              <a:rPr lang="en-GB" smtClean="0"/>
              <a:pPr/>
              <a:t>1</a:t>
            </a:fld>
            <a:endParaRPr lang="en-GB" smtClean="0"/>
          </a:p>
        </p:txBody>
      </p:sp>
    </p:spTree>
    <p:extLst>
      <p:ext uri="{BB962C8B-B14F-4D97-AF65-F5344CB8AC3E}">
        <p14:creationId xmlns:p14="http://schemas.microsoft.com/office/powerpoint/2010/main" val="1640841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10</a:t>
            </a:fld>
            <a:endParaRPr lang="en-GB"/>
          </a:p>
        </p:txBody>
      </p:sp>
    </p:spTree>
    <p:extLst>
      <p:ext uri="{BB962C8B-B14F-4D97-AF65-F5344CB8AC3E}">
        <p14:creationId xmlns:p14="http://schemas.microsoft.com/office/powerpoint/2010/main" val="340458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p>
        </p:txBody>
      </p:sp>
      <p:sp>
        <p:nvSpPr>
          <p:cNvPr id="64516" name="Slide Number Placeholder 3"/>
          <p:cNvSpPr>
            <a:spLocks noGrp="1"/>
          </p:cNvSpPr>
          <p:nvPr>
            <p:ph type="sldNum" sz="quarter" idx="5"/>
          </p:nvPr>
        </p:nvSpPr>
        <p:spPr>
          <a:noFill/>
        </p:spPr>
        <p:txBody>
          <a:bodyPr/>
          <a:lstStyle/>
          <a:p>
            <a:fld id="{4F4E4F1C-EA02-4FDB-A8AE-9D1404C24F6D}" type="slidenum">
              <a:rPr lang="en-GB" smtClean="0"/>
              <a:pPr/>
              <a:t>11</a:t>
            </a:fld>
            <a:endParaRPr lang="en-GB" smtClean="0"/>
          </a:p>
        </p:txBody>
      </p:sp>
    </p:spTree>
    <p:extLst>
      <p:ext uri="{BB962C8B-B14F-4D97-AF65-F5344CB8AC3E}">
        <p14:creationId xmlns:p14="http://schemas.microsoft.com/office/powerpoint/2010/main" val="583039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12</a:t>
            </a:fld>
            <a:endParaRPr lang="en-GB"/>
          </a:p>
        </p:txBody>
      </p:sp>
    </p:spTree>
    <p:extLst>
      <p:ext uri="{BB962C8B-B14F-4D97-AF65-F5344CB8AC3E}">
        <p14:creationId xmlns:p14="http://schemas.microsoft.com/office/powerpoint/2010/main" val="227076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chemeClr val="tx1"/>
                </a:solidFill>
                <a:latin typeface="Tahoma" pitchFamily="34" charset="0"/>
                <a:ea typeface="+mn-ea"/>
                <a:cs typeface="+mn-cs"/>
              </a:rPr>
              <a:t>Common Variable Immune Deficiency (CVID</a:t>
            </a:r>
            <a:r>
              <a:rPr lang="lv-LV" sz="1200" b="0" kern="1200" dirty="0" smtClean="0">
                <a:solidFill>
                  <a:schemeClr val="tx1"/>
                </a:solidFill>
                <a:latin typeface="Tahoma" pitchFamily="34" charset="0"/>
                <a:ea typeface="+mn-ea"/>
                <a:cs typeface="+mn-cs"/>
              </a:rPr>
              <a:t>)</a:t>
            </a:r>
            <a:r>
              <a:rPr lang="en-GB" sz="1200" b="0" kern="1200" dirty="0" smtClean="0">
                <a:solidFill>
                  <a:schemeClr val="tx1"/>
                </a:solidFill>
                <a:latin typeface="Tahoma" pitchFamily="34" charset="0"/>
                <a:ea typeface="+mn-ea"/>
                <a:cs typeface="+mn-cs"/>
              </a:rPr>
              <a:t>, characterized by low levels of serum antibodies</a:t>
            </a:r>
            <a:r>
              <a:rPr lang="lv-LV" sz="1200" b="0" kern="1200" dirty="0" smtClean="0">
                <a:solidFill>
                  <a:schemeClr val="tx1"/>
                </a:solidFill>
                <a:latin typeface="Tahoma" pitchFamily="34" charset="0"/>
                <a:ea typeface="+mn-ea"/>
                <a:cs typeface="+mn-cs"/>
              </a:rPr>
              <a:t>, liela grupa, heterogēni</a:t>
            </a:r>
            <a:r>
              <a:rPr lang="lv-LV" sz="1200" b="0" kern="1200" baseline="0" dirty="0" smtClean="0">
                <a:solidFill>
                  <a:schemeClr val="tx1"/>
                </a:solidFill>
                <a:latin typeface="Tahoma" pitchFamily="34" charset="0"/>
                <a:ea typeface="+mn-ea"/>
                <a:cs typeface="+mn-cs"/>
              </a:rPr>
              <a:t> ģenētiski iemesli</a:t>
            </a:r>
            <a:endParaRPr lang="lv-LV" sz="1200" b="0" kern="1200" dirty="0" smtClean="0">
              <a:solidFill>
                <a:schemeClr val="tx1"/>
              </a:solidFill>
              <a:latin typeface="Tahoma" pitchFamily="34" charset="0"/>
              <a:ea typeface="+mn-ea"/>
              <a:cs typeface="+mn-cs"/>
            </a:endParaRPr>
          </a:p>
          <a:p>
            <a:r>
              <a:rPr lang="en-GB" sz="1200" b="1" i="0" kern="1200" dirty="0" err="1" smtClean="0">
                <a:solidFill>
                  <a:schemeClr val="tx1"/>
                </a:solidFill>
                <a:effectLst/>
                <a:latin typeface="Tahoma" pitchFamily="34" charset="0"/>
                <a:ea typeface="+mn-ea"/>
                <a:cs typeface="+mn-cs"/>
              </a:rPr>
              <a:t>Neitropēnija</a:t>
            </a:r>
            <a:r>
              <a:rPr lang="en-GB" sz="1200" b="0" i="0" kern="1200" dirty="0" smtClean="0">
                <a:solidFill>
                  <a:schemeClr val="tx1"/>
                </a:solidFill>
                <a:effectLst/>
                <a:latin typeface="Tahoma" pitchFamily="34" charset="0"/>
                <a:ea typeface="+mn-ea"/>
                <a:cs typeface="+mn-cs"/>
              </a:rPr>
              <a:t> </a:t>
            </a:r>
            <a:r>
              <a:rPr lang="en-GB" sz="1200" b="0" i="0" kern="1200" dirty="0" err="1" smtClean="0">
                <a:solidFill>
                  <a:schemeClr val="tx1"/>
                </a:solidFill>
                <a:effectLst/>
                <a:latin typeface="Tahoma" pitchFamily="34" charset="0"/>
                <a:ea typeface="+mn-ea"/>
                <a:cs typeface="+mn-cs"/>
              </a:rPr>
              <a:t>ir</a:t>
            </a:r>
            <a:r>
              <a:rPr lang="en-GB" sz="1200" b="0" i="0" kern="1200" dirty="0" smtClean="0">
                <a:solidFill>
                  <a:schemeClr val="tx1"/>
                </a:solidFill>
                <a:effectLst/>
                <a:latin typeface="Tahoma" pitchFamily="34" charset="0"/>
                <a:ea typeface="+mn-ea"/>
                <a:cs typeface="+mn-cs"/>
              </a:rPr>
              <a:t> </a:t>
            </a:r>
            <a:r>
              <a:rPr lang="en-GB" sz="1200" b="0" i="0" kern="1200" dirty="0" err="1" smtClean="0">
                <a:solidFill>
                  <a:schemeClr val="tx1"/>
                </a:solidFill>
                <a:effectLst/>
                <a:latin typeface="Tahoma" pitchFamily="34" charset="0"/>
                <a:ea typeface="+mn-ea"/>
                <a:cs typeface="+mn-cs"/>
              </a:rPr>
              <a:t>stāvoklis</a:t>
            </a:r>
            <a:r>
              <a:rPr lang="en-GB" sz="1200" b="0" i="0" kern="1200" dirty="0" smtClean="0">
                <a:solidFill>
                  <a:schemeClr val="tx1"/>
                </a:solidFill>
                <a:effectLst/>
                <a:latin typeface="Tahoma" pitchFamily="34" charset="0"/>
                <a:ea typeface="+mn-ea"/>
                <a:cs typeface="+mn-cs"/>
              </a:rPr>
              <a:t>, </a:t>
            </a:r>
            <a:r>
              <a:rPr lang="en-GB" sz="1200" b="0" i="0" kern="1200" dirty="0" err="1" smtClean="0">
                <a:solidFill>
                  <a:schemeClr val="tx1"/>
                </a:solidFill>
                <a:effectLst/>
                <a:latin typeface="Tahoma" pitchFamily="34" charset="0"/>
                <a:ea typeface="+mn-ea"/>
                <a:cs typeface="+mn-cs"/>
              </a:rPr>
              <a:t>kurā</a:t>
            </a:r>
            <a:r>
              <a:rPr lang="en-GB" sz="1200" b="0" i="0" kern="1200" dirty="0" smtClean="0">
                <a:solidFill>
                  <a:schemeClr val="tx1"/>
                </a:solidFill>
                <a:effectLst/>
                <a:latin typeface="Tahoma" pitchFamily="34" charset="0"/>
                <a:ea typeface="+mn-ea"/>
                <a:cs typeface="+mn-cs"/>
              </a:rPr>
              <a:t> </a:t>
            </a:r>
            <a:r>
              <a:rPr lang="en-GB" sz="1200" b="0" i="0" kern="1200" dirty="0" err="1" smtClean="0">
                <a:solidFill>
                  <a:schemeClr val="tx1"/>
                </a:solidFill>
                <a:effectLst/>
                <a:latin typeface="Tahoma" pitchFamily="34" charset="0"/>
                <a:ea typeface="+mn-ea"/>
                <a:cs typeface="+mn-cs"/>
              </a:rPr>
              <a:t>neitrofīlu</a:t>
            </a:r>
            <a:r>
              <a:rPr lang="en-GB" sz="1200" b="0" i="0" kern="1200" dirty="0" smtClean="0">
                <a:solidFill>
                  <a:schemeClr val="tx1"/>
                </a:solidFill>
                <a:effectLst/>
                <a:latin typeface="Tahoma" pitchFamily="34" charset="0"/>
                <a:ea typeface="+mn-ea"/>
                <a:cs typeface="+mn-cs"/>
              </a:rPr>
              <a:t> </a:t>
            </a:r>
            <a:r>
              <a:rPr lang="en-GB" sz="1200" b="0" i="0" kern="1200" dirty="0" err="1" smtClean="0">
                <a:solidFill>
                  <a:schemeClr val="tx1"/>
                </a:solidFill>
                <a:effectLst/>
                <a:latin typeface="Tahoma" pitchFamily="34" charset="0"/>
                <a:ea typeface="+mn-ea"/>
                <a:cs typeface="+mn-cs"/>
              </a:rPr>
              <a:t>skaits</a:t>
            </a:r>
            <a:r>
              <a:rPr lang="en-GB" sz="1200" b="0" i="0" kern="1200" dirty="0" smtClean="0">
                <a:solidFill>
                  <a:schemeClr val="tx1"/>
                </a:solidFill>
                <a:effectLst/>
                <a:latin typeface="Tahoma" pitchFamily="34" charset="0"/>
                <a:ea typeface="+mn-ea"/>
                <a:cs typeface="+mn-cs"/>
              </a:rPr>
              <a:t> </a:t>
            </a:r>
            <a:r>
              <a:rPr lang="en-GB" sz="1200" b="0" i="0" kern="1200" dirty="0" err="1" smtClean="0">
                <a:solidFill>
                  <a:schemeClr val="tx1"/>
                </a:solidFill>
                <a:effectLst/>
                <a:latin typeface="Tahoma" pitchFamily="34" charset="0"/>
                <a:ea typeface="+mn-ea"/>
                <a:cs typeface="+mn-cs"/>
              </a:rPr>
              <a:t>asinīs</a:t>
            </a:r>
            <a:r>
              <a:rPr lang="en-GB" sz="1200" b="0" i="0" kern="1200" dirty="0" smtClean="0">
                <a:solidFill>
                  <a:schemeClr val="tx1"/>
                </a:solidFill>
                <a:effectLst/>
                <a:latin typeface="Tahoma" pitchFamily="34" charset="0"/>
                <a:ea typeface="+mn-ea"/>
                <a:cs typeface="+mn-cs"/>
              </a:rPr>
              <a:t> </a:t>
            </a:r>
            <a:r>
              <a:rPr lang="en-GB" sz="1200" b="0" i="0" kern="1200" dirty="0" err="1" smtClean="0">
                <a:solidFill>
                  <a:schemeClr val="tx1"/>
                </a:solidFill>
                <a:effectLst/>
                <a:latin typeface="Tahoma" pitchFamily="34" charset="0"/>
                <a:ea typeface="+mn-ea"/>
                <a:cs typeface="+mn-cs"/>
              </a:rPr>
              <a:t>ir</a:t>
            </a:r>
            <a:r>
              <a:rPr lang="en-GB" sz="1200" b="0" i="0" kern="1200" dirty="0" smtClean="0">
                <a:solidFill>
                  <a:schemeClr val="tx1"/>
                </a:solidFill>
                <a:effectLst/>
                <a:latin typeface="Tahoma" pitchFamily="34" charset="0"/>
                <a:ea typeface="+mn-ea"/>
                <a:cs typeface="+mn-cs"/>
              </a:rPr>
              <a:t> </a:t>
            </a:r>
            <a:r>
              <a:rPr lang="en-GB" sz="1200" b="0" i="0" kern="1200" dirty="0" err="1" smtClean="0">
                <a:solidFill>
                  <a:schemeClr val="tx1"/>
                </a:solidFill>
                <a:effectLst/>
                <a:latin typeface="Tahoma" pitchFamily="34" charset="0"/>
                <a:ea typeface="+mn-ea"/>
                <a:cs typeface="+mn-cs"/>
              </a:rPr>
              <a:t>samazinājies</a:t>
            </a:r>
            <a:endParaRPr lang="en-GB" sz="1200" b="0" i="0" kern="1200" dirty="0" smtClean="0">
              <a:solidFill>
                <a:schemeClr val="tx1"/>
              </a:solidFill>
              <a:effectLst/>
              <a:latin typeface="Tahoma" pitchFamily="34" charset="0"/>
              <a:ea typeface="+mn-ea"/>
              <a:cs typeface="+mn-cs"/>
            </a:endParaRPr>
          </a:p>
          <a:p>
            <a:r>
              <a:rPr lang="en-GB" sz="1200" b="0" i="0" kern="1200" dirty="0" smtClean="0">
                <a:solidFill>
                  <a:schemeClr val="tx1"/>
                </a:solidFill>
                <a:effectLst/>
                <a:latin typeface="Tahoma" pitchFamily="34" charset="0"/>
                <a:ea typeface="+mn-ea"/>
                <a:cs typeface="+mn-cs"/>
              </a:rPr>
              <a:t>The frequency of complement deficiency in sporadic cases of systemic meningococcal infection has been estimated to be 15%. In patients with recurrent meningococcal disease, the prevalence is as high as 40%.</a:t>
            </a:r>
          </a:p>
          <a:p>
            <a:r>
              <a:rPr lang="en-GB" sz="1200" b="0" i="0" kern="1200" dirty="0" smtClean="0">
                <a:solidFill>
                  <a:schemeClr val="tx1"/>
                </a:solidFill>
                <a:effectLst/>
                <a:latin typeface="Tahoma" pitchFamily="34" charset="0"/>
                <a:ea typeface="+mn-ea"/>
                <a:cs typeface="+mn-cs"/>
              </a:rPr>
              <a:t>Deficiencies of the early complement components, such as C4 and C2, are associated with autoimmune disease often first manifesting with arthritis, frequently in conjunction with dermal vasculitis. </a:t>
            </a:r>
            <a:endParaRPr lang="lv-LV" sz="1200" b="0" i="0" kern="1200" dirty="0" smtClean="0">
              <a:solidFill>
                <a:schemeClr val="tx1"/>
              </a:solidFill>
              <a:effectLst/>
              <a:latin typeface="Tahoma" pitchFamily="34" charset="0"/>
              <a:ea typeface="+mn-ea"/>
              <a:cs typeface="+mn-cs"/>
            </a:endParaRPr>
          </a:p>
          <a:p>
            <a:endParaRPr lang="lv-LV" sz="1200" b="0" i="0" kern="1200" dirty="0" smtClean="0">
              <a:solidFill>
                <a:schemeClr val="tx1"/>
              </a:solidFill>
              <a:effectLst/>
              <a:latin typeface="Tahoma" pitchFamily="34" charset="0"/>
              <a:ea typeface="+mn-ea"/>
              <a:cs typeface="+mn-cs"/>
            </a:endParaRPr>
          </a:p>
          <a:p>
            <a:r>
              <a:rPr lang="en-GB" sz="1200" b="1" i="0" kern="1200" dirty="0" smtClean="0">
                <a:solidFill>
                  <a:schemeClr val="tx1"/>
                </a:solidFill>
                <a:effectLst/>
                <a:latin typeface="Tahoma" pitchFamily="34" charset="0"/>
                <a:ea typeface="+mn-ea"/>
                <a:cs typeface="+mn-cs"/>
              </a:rPr>
              <a:t>Chronic granulomatous disease</a:t>
            </a:r>
            <a:r>
              <a:rPr lang="en-GB" sz="1200" b="0" i="0" kern="1200" dirty="0" smtClean="0">
                <a:solidFill>
                  <a:schemeClr val="tx1"/>
                </a:solidFill>
                <a:effectLst/>
                <a:latin typeface="Tahoma" pitchFamily="34" charset="0"/>
                <a:ea typeface="+mn-ea"/>
                <a:cs typeface="+mn-cs"/>
              </a:rPr>
              <a:t> (</a:t>
            </a:r>
            <a:r>
              <a:rPr lang="en-GB" sz="1200" b="1" i="0" kern="1200" dirty="0" smtClean="0">
                <a:solidFill>
                  <a:schemeClr val="tx1"/>
                </a:solidFill>
                <a:effectLst/>
                <a:latin typeface="Tahoma" pitchFamily="34" charset="0"/>
                <a:ea typeface="+mn-ea"/>
                <a:cs typeface="+mn-cs"/>
              </a:rPr>
              <a:t>CGD</a:t>
            </a:r>
            <a:r>
              <a:rPr lang="en-GB" sz="1200" b="0" i="0" kern="1200" dirty="0" smtClean="0">
                <a:solidFill>
                  <a:schemeClr val="tx1"/>
                </a:solidFill>
                <a:effectLst/>
                <a:latin typeface="Tahoma" pitchFamily="34" charset="0"/>
                <a:ea typeface="+mn-ea"/>
                <a:cs typeface="+mn-cs"/>
              </a:rPr>
              <a:t>) (also known as </a:t>
            </a:r>
            <a:r>
              <a:rPr lang="en-GB" sz="1200" b="1" i="0" kern="1200" dirty="0" smtClean="0">
                <a:solidFill>
                  <a:schemeClr val="tx1"/>
                </a:solidFill>
                <a:effectLst/>
                <a:latin typeface="Tahoma" pitchFamily="34" charset="0"/>
                <a:ea typeface="+mn-ea"/>
                <a:cs typeface="+mn-cs"/>
              </a:rPr>
              <a:t>Bridges–Good syndrome</a:t>
            </a:r>
            <a:r>
              <a:rPr lang="en-GB" sz="1200" b="0" i="0" kern="1200" dirty="0" smtClean="0">
                <a:solidFill>
                  <a:schemeClr val="tx1"/>
                </a:solidFill>
                <a:effectLst/>
                <a:latin typeface="Tahoma" pitchFamily="34" charset="0"/>
                <a:ea typeface="+mn-ea"/>
                <a:cs typeface="+mn-cs"/>
              </a:rPr>
              <a:t>, </a:t>
            </a:r>
            <a:r>
              <a:rPr lang="en-GB" sz="1200" b="1" i="0" kern="1200" dirty="0" smtClean="0">
                <a:solidFill>
                  <a:schemeClr val="tx1"/>
                </a:solidFill>
                <a:effectLst/>
                <a:latin typeface="Tahoma" pitchFamily="34" charset="0"/>
                <a:ea typeface="+mn-ea"/>
                <a:cs typeface="+mn-cs"/>
              </a:rPr>
              <a:t>Chronic granulomatous disorder</a:t>
            </a:r>
            <a:r>
              <a:rPr lang="en-GB" sz="1200" b="0" i="0" kern="1200" dirty="0" smtClean="0">
                <a:solidFill>
                  <a:schemeClr val="tx1"/>
                </a:solidFill>
                <a:effectLst/>
                <a:latin typeface="Tahoma" pitchFamily="34" charset="0"/>
                <a:ea typeface="+mn-ea"/>
                <a:cs typeface="+mn-cs"/>
              </a:rPr>
              <a:t>, and </a:t>
            </a:r>
            <a:r>
              <a:rPr lang="en-GB" sz="1200" b="1" i="0" kern="1200" dirty="0" err="1" smtClean="0">
                <a:solidFill>
                  <a:schemeClr val="tx1"/>
                </a:solidFill>
                <a:effectLst/>
                <a:latin typeface="Tahoma" pitchFamily="34" charset="0"/>
                <a:ea typeface="+mn-ea"/>
                <a:cs typeface="+mn-cs"/>
              </a:rPr>
              <a:t>Quie</a:t>
            </a:r>
            <a:r>
              <a:rPr lang="en-GB" sz="1200" b="1" i="0" kern="1200" dirty="0" smtClean="0">
                <a:solidFill>
                  <a:schemeClr val="tx1"/>
                </a:solidFill>
                <a:effectLst/>
                <a:latin typeface="Tahoma" pitchFamily="34" charset="0"/>
                <a:ea typeface="+mn-ea"/>
                <a:cs typeface="+mn-cs"/>
              </a:rPr>
              <a:t> syndrome</a:t>
            </a:r>
            <a:r>
              <a:rPr lang="en-GB" sz="1200" b="0" i="0" u="none" strike="noStrike" kern="1200" baseline="30000" dirty="0" smtClean="0">
                <a:solidFill>
                  <a:schemeClr val="tx1"/>
                </a:solidFill>
                <a:effectLst/>
                <a:latin typeface="Tahoma" pitchFamily="34" charset="0"/>
                <a:ea typeface="+mn-ea"/>
                <a:cs typeface="+mn-cs"/>
                <a:hlinkClick r:id="rId3"/>
              </a:rPr>
              <a:t>[1]</a:t>
            </a:r>
            <a:r>
              <a:rPr lang="en-GB" sz="1200" b="0" i="0" kern="1200" dirty="0" smtClean="0">
                <a:solidFill>
                  <a:schemeClr val="tx1"/>
                </a:solidFill>
                <a:effectLst/>
                <a:latin typeface="Tahoma" pitchFamily="34" charset="0"/>
                <a:ea typeface="+mn-ea"/>
                <a:cs typeface="+mn-cs"/>
              </a:rPr>
              <a:t>) is a diverse group of </a:t>
            </a:r>
            <a:r>
              <a:rPr lang="en-GB" sz="1200" b="0" i="0" u="none" strike="noStrike" kern="1200" dirty="0" smtClean="0">
                <a:solidFill>
                  <a:schemeClr val="tx1"/>
                </a:solidFill>
                <a:effectLst/>
                <a:latin typeface="Tahoma" pitchFamily="34" charset="0"/>
                <a:ea typeface="+mn-ea"/>
                <a:cs typeface="+mn-cs"/>
                <a:hlinkClick r:id="rId4" tooltip="Genetic disorder"/>
              </a:rPr>
              <a:t>hereditary diseases</a:t>
            </a:r>
            <a:r>
              <a:rPr lang="en-GB" sz="1200" b="0" i="0" kern="1200" dirty="0" smtClean="0">
                <a:solidFill>
                  <a:schemeClr val="tx1"/>
                </a:solidFill>
                <a:effectLst/>
                <a:latin typeface="Tahoma" pitchFamily="34" charset="0"/>
                <a:ea typeface="+mn-ea"/>
                <a:cs typeface="+mn-cs"/>
              </a:rPr>
              <a:t> in which certain cells of the </a:t>
            </a:r>
            <a:r>
              <a:rPr lang="en-GB" sz="1200" b="0" i="0" u="none" strike="noStrike" kern="1200" dirty="0" smtClean="0">
                <a:solidFill>
                  <a:schemeClr val="tx1"/>
                </a:solidFill>
                <a:effectLst/>
                <a:latin typeface="Tahoma" pitchFamily="34" charset="0"/>
                <a:ea typeface="+mn-ea"/>
                <a:cs typeface="+mn-cs"/>
                <a:hlinkClick r:id="rId5" tooltip="Immune system"/>
              </a:rPr>
              <a:t>immune system</a:t>
            </a:r>
            <a:r>
              <a:rPr lang="en-GB" sz="1200" b="0" i="0" kern="1200" dirty="0" smtClean="0">
                <a:solidFill>
                  <a:schemeClr val="tx1"/>
                </a:solidFill>
                <a:effectLst/>
                <a:latin typeface="Tahoma" pitchFamily="34" charset="0"/>
                <a:ea typeface="+mn-ea"/>
                <a:cs typeface="+mn-cs"/>
              </a:rPr>
              <a:t> have difficulty forming the reactive </a:t>
            </a:r>
            <a:r>
              <a:rPr lang="en-GB" sz="1200" b="0" i="0" u="none" strike="noStrike" kern="1200" dirty="0" smtClean="0">
                <a:solidFill>
                  <a:schemeClr val="tx1"/>
                </a:solidFill>
                <a:effectLst/>
                <a:latin typeface="Tahoma" pitchFamily="34" charset="0"/>
                <a:ea typeface="+mn-ea"/>
                <a:cs typeface="+mn-cs"/>
                <a:hlinkClick r:id="rId6" tooltip="Oxygen"/>
              </a:rPr>
              <a:t>oxygen</a:t>
            </a:r>
            <a:r>
              <a:rPr lang="en-GB" sz="1200" b="0" i="0" kern="1200" dirty="0" smtClean="0">
                <a:solidFill>
                  <a:schemeClr val="tx1"/>
                </a:solidFill>
                <a:effectLst/>
                <a:latin typeface="Tahoma" pitchFamily="34" charset="0"/>
                <a:ea typeface="+mn-ea"/>
                <a:cs typeface="+mn-cs"/>
              </a:rPr>
              <a:t> compounds (most importantly, the </a:t>
            </a:r>
            <a:r>
              <a:rPr lang="en-GB" sz="1200" b="0" i="0" u="none" strike="noStrike" kern="1200" dirty="0" smtClean="0">
                <a:solidFill>
                  <a:schemeClr val="tx1"/>
                </a:solidFill>
                <a:effectLst/>
                <a:latin typeface="Tahoma" pitchFamily="34" charset="0"/>
                <a:ea typeface="+mn-ea"/>
                <a:cs typeface="+mn-cs"/>
                <a:hlinkClick r:id="rId7" tooltip="Superoxide"/>
              </a:rPr>
              <a:t>superoxide</a:t>
            </a:r>
            <a:r>
              <a:rPr lang="en-GB" sz="1200" b="0" i="0" kern="1200" dirty="0" smtClean="0">
                <a:solidFill>
                  <a:schemeClr val="tx1"/>
                </a:solidFill>
                <a:effectLst/>
                <a:latin typeface="Tahoma" pitchFamily="34" charset="0"/>
                <a:ea typeface="+mn-ea"/>
                <a:cs typeface="+mn-cs"/>
              </a:rPr>
              <a:t> radical) used to kill certain </a:t>
            </a:r>
            <a:r>
              <a:rPr lang="en-GB" sz="1200" b="0" i="0" kern="1200" dirty="0" err="1" smtClean="0">
                <a:solidFill>
                  <a:schemeClr val="tx1"/>
                </a:solidFill>
                <a:effectLst/>
                <a:latin typeface="Tahoma" pitchFamily="34" charset="0"/>
                <a:ea typeface="+mn-ea"/>
                <a:cs typeface="+mn-cs"/>
              </a:rPr>
              <a:t>ingested</a:t>
            </a:r>
            <a:r>
              <a:rPr lang="en-GB" sz="1200" b="0" i="0" u="none" strike="noStrike" kern="1200" dirty="0" err="1" smtClean="0">
                <a:solidFill>
                  <a:schemeClr val="tx1"/>
                </a:solidFill>
                <a:effectLst/>
                <a:latin typeface="Tahoma" pitchFamily="34" charset="0"/>
                <a:ea typeface="+mn-ea"/>
                <a:cs typeface="+mn-cs"/>
                <a:hlinkClick r:id="rId8" tooltip="Pathogen"/>
              </a:rPr>
              <a:t>pathogens</a:t>
            </a:r>
            <a:r>
              <a:rPr lang="en-GB" sz="1200" b="0" i="0" kern="1200" dirty="0" smtClean="0">
                <a:solidFill>
                  <a:schemeClr val="tx1"/>
                </a:solidFill>
                <a:effectLst/>
                <a:latin typeface="Tahoma" pitchFamily="34" charset="0"/>
                <a:ea typeface="+mn-ea"/>
                <a:cs typeface="+mn-cs"/>
              </a:rPr>
              <a:t>.</a:t>
            </a:r>
            <a:r>
              <a:rPr lang="en-GB" sz="1200" b="0" i="0" u="none" strike="noStrike" kern="1200" baseline="30000" dirty="0" smtClean="0">
                <a:solidFill>
                  <a:schemeClr val="tx1"/>
                </a:solidFill>
                <a:effectLst/>
                <a:latin typeface="Tahoma" pitchFamily="34" charset="0"/>
                <a:ea typeface="+mn-ea"/>
                <a:cs typeface="+mn-cs"/>
                <a:hlinkClick r:id="rId9"/>
              </a:rPr>
              <a:t>[2]</a:t>
            </a:r>
            <a:r>
              <a:rPr lang="en-GB" sz="1200" b="0" i="0" kern="1200" dirty="0" smtClean="0">
                <a:solidFill>
                  <a:schemeClr val="tx1"/>
                </a:solidFill>
                <a:effectLst/>
                <a:latin typeface="Tahoma" pitchFamily="34" charset="0"/>
                <a:ea typeface="+mn-ea"/>
                <a:cs typeface="+mn-cs"/>
              </a:rPr>
              <a:t> This leads to the formation of </a:t>
            </a:r>
            <a:r>
              <a:rPr lang="en-GB" sz="1200" b="0" i="0" u="none" strike="noStrike" kern="1200" dirty="0" smtClean="0">
                <a:solidFill>
                  <a:schemeClr val="tx1"/>
                </a:solidFill>
                <a:effectLst/>
                <a:latin typeface="Tahoma" pitchFamily="34" charset="0"/>
                <a:ea typeface="+mn-ea"/>
                <a:cs typeface="+mn-cs"/>
                <a:hlinkClick r:id="rId10" tooltip="Granuloma"/>
              </a:rPr>
              <a:t>granulomata</a:t>
            </a:r>
            <a:r>
              <a:rPr lang="en-GB" sz="1200" b="0" i="0" kern="1200" dirty="0" smtClean="0">
                <a:solidFill>
                  <a:schemeClr val="tx1"/>
                </a:solidFill>
                <a:effectLst/>
                <a:latin typeface="Tahoma" pitchFamily="34" charset="0"/>
                <a:ea typeface="+mn-ea"/>
                <a:cs typeface="+mn-cs"/>
              </a:rPr>
              <a:t> in many organs.</a:t>
            </a:r>
            <a:r>
              <a:rPr lang="en-GB" sz="1200" b="0" i="0" u="none" strike="noStrike" kern="1200" baseline="30000" dirty="0" smtClean="0">
                <a:solidFill>
                  <a:schemeClr val="tx1"/>
                </a:solidFill>
                <a:effectLst/>
                <a:latin typeface="Tahoma" pitchFamily="34" charset="0"/>
                <a:ea typeface="+mn-ea"/>
                <a:cs typeface="+mn-cs"/>
                <a:hlinkClick r:id="rId11"/>
              </a:rPr>
              <a:t>[3]</a:t>
            </a:r>
            <a:r>
              <a:rPr lang="en-GB" sz="1200" b="0" i="0" kern="1200" dirty="0" smtClean="0">
                <a:solidFill>
                  <a:schemeClr val="tx1"/>
                </a:solidFill>
                <a:effectLst/>
                <a:latin typeface="Tahoma" pitchFamily="34" charset="0"/>
                <a:ea typeface="+mn-ea"/>
                <a:cs typeface="+mn-cs"/>
              </a:rPr>
              <a:t> </a:t>
            </a:r>
            <a:endParaRPr lang="lv-LV" sz="1200" b="0" i="0" kern="1200" dirty="0" smtClean="0">
              <a:solidFill>
                <a:schemeClr val="tx1"/>
              </a:solidFill>
              <a:effectLst/>
              <a:latin typeface="Tahoma" pitchFamily="34" charset="0"/>
              <a:ea typeface="+mn-ea"/>
              <a:cs typeface="+mn-cs"/>
            </a:endParaRPr>
          </a:p>
          <a:p>
            <a:r>
              <a:rPr lang="en-GB" sz="1200" b="0" i="0" kern="1200" dirty="0" smtClean="0">
                <a:solidFill>
                  <a:schemeClr val="tx1"/>
                </a:solidFill>
                <a:effectLst/>
                <a:latin typeface="Tahoma" pitchFamily="34" charset="0"/>
                <a:ea typeface="+mn-ea"/>
                <a:cs typeface="+mn-cs"/>
              </a:rPr>
              <a:t>Granulomas form when </a:t>
            </a:r>
            <a:r>
              <a:rPr lang="en-GB" sz="1200" b="0" i="0" kern="1200" dirty="0" err="1" smtClean="0">
                <a:solidFill>
                  <a:schemeClr val="tx1"/>
                </a:solidFill>
                <a:effectLst/>
                <a:latin typeface="Tahoma" pitchFamily="34" charset="0"/>
                <a:ea typeface="+mn-ea"/>
                <a:cs typeface="+mn-cs"/>
              </a:rPr>
              <a:t>the</a:t>
            </a:r>
            <a:r>
              <a:rPr lang="en-GB" sz="1200" b="0" i="0" u="none" strike="noStrike" kern="1200" dirty="0" err="1" smtClean="0">
                <a:solidFill>
                  <a:schemeClr val="tx1"/>
                </a:solidFill>
                <a:effectLst/>
                <a:latin typeface="Tahoma" pitchFamily="34" charset="0"/>
                <a:ea typeface="+mn-ea"/>
                <a:cs typeface="+mn-cs"/>
                <a:hlinkClick r:id="rId5" tooltip="Immune system"/>
              </a:rPr>
              <a:t>immune</a:t>
            </a:r>
            <a:r>
              <a:rPr lang="en-GB" sz="1200" b="0" i="0" u="none" strike="noStrike" kern="1200" dirty="0" smtClean="0">
                <a:solidFill>
                  <a:schemeClr val="tx1"/>
                </a:solidFill>
                <a:effectLst/>
                <a:latin typeface="Tahoma" pitchFamily="34" charset="0"/>
                <a:ea typeface="+mn-ea"/>
                <a:cs typeface="+mn-cs"/>
                <a:hlinkClick r:id="rId5" tooltip="Immune system"/>
              </a:rPr>
              <a:t> system</a:t>
            </a:r>
            <a:r>
              <a:rPr lang="en-GB" sz="1200" b="0" i="0" kern="1200" dirty="0" smtClean="0">
                <a:solidFill>
                  <a:schemeClr val="tx1"/>
                </a:solidFill>
                <a:effectLst/>
                <a:latin typeface="Tahoma" pitchFamily="34" charset="0"/>
                <a:ea typeface="+mn-ea"/>
                <a:cs typeface="+mn-cs"/>
              </a:rPr>
              <a:t> attempts to wall off substances that it perceives as foreign but is unable to eliminate</a:t>
            </a:r>
            <a:endParaRPr lang="en-GB" dirty="0"/>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13</a:t>
            </a:fld>
            <a:endParaRPr lang="en-GB"/>
          </a:p>
        </p:txBody>
      </p:sp>
    </p:spTree>
    <p:extLst>
      <p:ext uri="{BB962C8B-B14F-4D97-AF65-F5344CB8AC3E}">
        <p14:creationId xmlns:p14="http://schemas.microsoft.com/office/powerpoint/2010/main" val="2407562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r>
              <a:rPr lang="lv-LV" sz="800" b="0" kern="1200" dirty="0" smtClean="0">
                <a:solidFill>
                  <a:schemeClr val="tx1"/>
                </a:solidFill>
                <a:latin typeface="Tahoma" pitchFamily="34" charset="0"/>
                <a:ea typeface="+mn-ea"/>
                <a:cs typeface="+mn-cs"/>
              </a:rPr>
              <a:t>B šūnu </a:t>
            </a:r>
            <a:r>
              <a:rPr lang="lv-LV" sz="800" b="0" kern="1200" dirty="0" err="1" smtClean="0">
                <a:solidFill>
                  <a:schemeClr val="tx1"/>
                </a:solidFill>
                <a:latin typeface="Tahoma" pitchFamily="34" charset="0"/>
                <a:ea typeface="+mn-ea"/>
                <a:cs typeface="+mn-cs"/>
              </a:rPr>
              <a:t>tirozīnkināzes</a:t>
            </a:r>
            <a:r>
              <a:rPr lang="lv-LV" sz="800" b="0" kern="1200" dirty="0" smtClean="0">
                <a:solidFill>
                  <a:schemeClr val="tx1"/>
                </a:solidFill>
                <a:latin typeface="Tahoma" pitchFamily="34" charset="0"/>
                <a:ea typeface="+mn-ea"/>
                <a:cs typeface="+mn-cs"/>
              </a:rPr>
              <a:t> defekts, kas noved pie </a:t>
            </a:r>
            <a:r>
              <a:rPr lang="lv-LV" sz="800" b="0" kern="1200" dirty="0" err="1" smtClean="0">
                <a:solidFill>
                  <a:schemeClr val="tx1"/>
                </a:solidFill>
                <a:latin typeface="Tahoma" pitchFamily="34" charset="0"/>
                <a:ea typeface="+mn-ea"/>
                <a:cs typeface="+mn-cs"/>
              </a:rPr>
              <a:t>pre</a:t>
            </a:r>
            <a:r>
              <a:rPr lang="lv-LV" sz="800" b="0" kern="1200" dirty="0" smtClean="0">
                <a:solidFill>
                  <a:schemeClr val="tx1"/>
                </a:solidFill>
                <a:latin typeface="Tahoma" pitchFamily="34" charset="0"/>
                <a:ea typeface="+mn-ea"/>
                <a:cs typeface="+mn-cs"/>
              </a:rPr>
              <a:t>-B šūnu nobriešanas traucējumiem</a:t>
            </a:r>
            <a:endParaRPr lang="en-US" sz="800" b="0" kern="1200" dirty="0" smtClean="0">
              <a:solidFill>
                <a:schemeClr val="tx1"/>
              </a:solidFill>
              <a:latin typeface="Tahoma" pitchFamily="34" charset="0"/>
              <a:ea typeface="+mn-ea"/>
              <a:cs typeface="+mn-cs"/>
            </a:endParaRPr>
          </a:p>
          <a:p>
            <a:pPr>
              <a:spcAft>
                <a:spcPts val="600"/>
              </a:spcAft>
              <a:defRPr/>
            </a:pPr>
            <a:r>
              <a:rPr lang="lv-LV" sz="800" kern="1200" dirty="0" smtClean="0">
                <a:solidFill>
                  <a:schemeClr val="tx1"/>
                </a:solidFill>
                <a:latin typeface="Tahoma" pitchFamily="34" charset="0"/>
                <a:ea typeface="+mn-ea"/>
                <a:cs typeface="+mn-cs"/>
              </a:rPr>
              <a:t>spēcīga </a:t>
            </a:r>
            <a:r>
              <a:rPr lang="lv-LV" sz="800" kern="1200" dirty="0" err="1" smtClean="0">
                <a:solidFill>
                  <a:schemeClr val="tx1"/>
                </a:solidFill>
                <a:latin typeface="Tahoma" pitchFamily="34" charset="0"/>
                <a:ea typeface="+mn-ea"/>
                <a:cs typeface="+mn-cs"/>
              </a:rPr>
              <a:t>hipogammaglobulinēmija</a:t>
            </a:r>
            <a:r>
              <a:rPr lang="lv-LV" sz="800" b="0" kern="1200" dirty="0" smtClean="0">
                <a:solidFill>
                  <a:schemeClr val="tx1"/>
                </a:solidFill>
                <a:latin typeface="Tahoma" pitchFamily="34" charset="0"/>
                <a:ea typeface="+mn-ea"/>
                <a:cs typeface="+mn-cs"/>
              </a:rPr>
              <a:t> = </a:t>
            </a:r>
            <a:r>
              <a:rPr lang="lv-LV" sz="800" b="0" kern="1200" dirty="0" err="1" smtClean="0">
                <a:solidFill>
                  <a:schemeClr val="tx1"/>
                </a:solidFill>
                <a:latin typeface="Tahoma" pitchFamily="34" charset="0"/>
                <a:ea typeface="+mn-ea"/>
                <a:cs typeface="+mn-cs"/>
              </a:rPr>
              <a:t>agammaglobulinēmija</a:t>
            </a:r>
            <a:r>
              <a:rPr lang="lv-LV" sz="800" b="0" kern="1200" dirty="0" smtClean="0">
                <a:solidFill>
                  <a:schemeClr val="tx1"/>
                </a:solidFill>
                <a:latin typeface="Tahoma" pitchFamily="34" charset="0"/>
                <a:ea typeface="+mn-ea"/>
                <a:cs typeface="+mn-cs"/>
              </a:rPr>
              <a:t> (ievērojami samazināts/minimāls visu </a:t>
            </a:r>
            <a:r>
              <a:rPr lang="lv-LV" sz="800" b="0" kern="1200" dirty="0" err="1" smtClean="0">
                <a:solidFill>
                  <a:schemeClr val="tx1"/>
                </a:solidFill>
                <a:latin typeface="Tahoma" pitchFamily="34" charset="0"/>
                <a:ea typeface="+mn-ea"/>
                <a:cs typeface="+mn-cs"/>
              </a:rPr>
              <a:t>IgG</a:t>
            </a:r>
            <a:r>
              <a:rPr lang="lv-LV" sz="800" b="0" kern="1200" dirty="0" smtClean="0">
                <a:solidFill>
                  <a:schemeClr val="tx1"/>
                </a:solidFill>
                <a:latin typeface="Tahoma" pitchFamily="34" charset="0"/>
                <a:ea typeface="+mn-ea"/>
                <a:cs typeface="+mn-cs"/>
              </a:rPr>
              <a:t> apakšklašu daudzums asinīs) </a:t>
            </a:r>
            <a:endParaRPr lang="lv-LV" sz="800" b="0" kern="1200" dirty="0">
              <a:solidFill>
                <a:schemeClr val="tx1"/>
              </a:solidFill>
              <a:latin typeface="Tahoma"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14</a:t>
            </a:fld>
            <a:endParaRPr lang="en-GB"/>
          </a:p>
        </p:txBody>
      </p:sp>
    </p:spTree>
    <p:extLst>
      <p:ext uri="{BB962C8B-B14F-4D97-AF65-F5344CB8AC3E}">
        <p14:creationId xmlns:p14="http://schemas.microsoft.com/office/powerpoint/2010/main" val="2097228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Tahoma" pitchFamily="34" charset="0"/>
                <a:ea typeface="+mn-ea"/>
                <a:cs typeface="+mn-cs"/>
              </a:rPr>
              <a:t>relatively mild genetic </a:t>
            </a:r>
            <a:r>
              <a:rPr lang="en-GB" sz="1200" b="0" i="0" u="none" strike="noStrike" kern="1200" dirty="0" smtClean="0">
                <a:solidFill>
                  <a:schemeClr val="tx1"/>
                </a:solidFill>
                <a:effectLst/>
                <a:latin typeface="Tahoma" pitchFamily="34" charset="0"/>
                <a:ea typeface="+mn-ea"/>
                <a:cs typeface="+mn-cs"/>
                <a:hlinkClick r:id="rId3" tooltip="Immunodeficiency"/>
              </a:rPr>
              <a:t>immunodeficiency</a:t>
            </a:r>
            <a:endParaRPr lang="lv-LV" sz="1200" b="0" i="0" u="none" strike="noStrike" kern="1200" dirty="0" smtClean="0">
              <a:solidFill>
                <a:schemeClr val="tx1"/>
              </a:solidFill>
              <a:effectLst/>
              <a:latin typeface="Tahoma" pitchFamily="34" charset="0"/>
              <a:ea typeface="+mn-ea"/>
              <a:cs typeface="+mn-cs"/>
            </a:endParaRPr>
          </a:p>
          <a:p>
            <a:r>
              <a:rPr lang="en-GB" sz="1200" b="0" i="0" kern="1200" dirty="0" smtClean="0">
                <a:solidFill>
                  <a:schemeClr val="tx1"/>
                </a:solidFill>
                <a:effectLst/>
                <a:latin typeface="Tahoma" pitchFamily="34" charset="0"/>
                <a:ea typeface="+mn-ea"/>
                <a:cs typeface="+mn-cs"/>
              </a:rPr>
              <a:t> People with this deficiency lack </a:t>
            </a:r>
            <a:r>
              <a:rPr lang="en-GB" sz="1200" b="0" i="0" u="none" strike="noStrike" kern="1200" dirty="0" smtClean="0">
                <a:solidFill>
                  <a:schemeClr val="tx1"/>
                </a:solidFill>
                <a:effectLst/>
                <a:latin typeface="Tahoma" pitchFamily="34" charset="0"/>
                <a:ea typeface="+mn-ea"/>
                <a:cs typeface="+mn-cs"/>
                <a:hlinkClick r:id="rId4" tooltip="Immunoglobulin A"/>
              </a:rPr>
              <a:t>immunoglobulin A</a:t>
            </a:r>
            <a:r>
              <a:rPr lang="en-GB" sz="1200" b="0" i="0" kern="1200" dirty="0" smtClean="0">
                <a:solidFill>
                  <a:schemeClr val="tx1"/>
                </a:solidFill>
                <a:effectLst/>
                <a:latin typeface="Tahoma" pitchFamily="34" charset="0"/>
                <a:ea typeface="+mn-ea"/>
                <a:cs typeface="+mn-cs"/>
              </a:rPr>
              <a:t> (IgA), a type of antibody that protects against infections of the mucous membranes lining the mouth, airways, and digestive tract. </a:t>
            </a:r>
            <a:endParaRPr lang="en-GB" dirty="0"/>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15</a:t>
            </a:fld>
            <a:endParaRPr lang="en-GB"/>
          </a:p>
        </p:txBody>
      </p:sp>
    </p:spTree>
    <p:extLst>
      <p:ext uri="{BB962C8B-B14F-4D97-AF65-F5344CB8AC3E}">
        <p14:creationId xmlns:p14="http://schemas.microsoft.com/office/powerpoint/2010/main" val="2055417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Tahoma" pitchFamily="34" charset="0"/>
                <a:ea typeface="+mn-ea"/>
                <a:cs typeface="+mn-cs"/>
              </a:rPr>
              <a:t>This usually results in the onset of one or more serious infections within the first few months of life.</a:t>
            </a:r>
            <a:endParaRPr lang="en-GB" dirty="0"/>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16</a:t>
            </a:fld>
            <a:endParaRPr lang="en-GB"/>
          </a:p>
        </p:txBody>
      </p:sp>
    </p:spTree>
    <p:extLst>
      <p:ext uri="{BB962C8B-B14F-4D97-AF65-F5344CB8AC3E}">
        <p14:creationId xmlns:p14="http://schemas.microsoft.com/office/powerpoint/2010/main" val="2647894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Tahoma" pitchFamily="34" charset="0"/>
                <a:ea typeface="+mn-ea"/>
                <a:cs typeface="+mn-cs"/>
              </a:rPr>
              <a:t>This usually results in the onset of one or more serious infections within the first few months of life.</a:t>
            </a:r>
            <a:endParaRPr lang="lv-LV" sz="1200" b="0" i="0" kern="1200" dirty="0" smtClean="0">
              <a:solidFill>
                <a:schemeClr val="tx1"/>
              </a:solidFill>
              <a:effectLst/>
              <a:latin typeface="Tahoma" pitchFamily="34" charset="0"/>
              <a:ea typeface="+mn-ea"/>
              <a:cs typeface="+mn-cs"/>
            </a:endParaRPr>
          </a:p>
          <a:p>
            <a:endParaRPr lang="lv-LV" sz="1200" b="0" i="0" kern="1200" dirty="0" smtClean="0">
              <a:solidFill>
                <a:schemeClr val="tx1"/>
              </a:solidFill>
              <a:effectLst/>
              <a:latin typeface="Tahoma" pitchFamily="34" charset="0"/>
              <a:ea typeface="+mn-ea"/>
              <a:cs typeface="+mn-cs"/>
            </a:endParaRPr>
          </a:p>
          <a:p>
            <a:r>
              <a:rPr lang="lv-LV" sz="1200" b="0" i="0" kern="1200" dirty="0" err="1" smtClean="0">
                <a:solidFill>
                  <a:schemeClr val="tx1"/>
                </a:solidFill>
                <a:effectLst/>
                <a:latin typeface="Tahoma" pitchFamily="34" charset="0"/>
                <a:ea typeface="+mn-ea"/>
                <a:cs typeface="+mn-cs"/>
              </a:rPr>
              <a:t>Artemis</a:t>
            </a:r>
            <a:r>
              <a:rPr lang="lv-LV" sz="1200" b="0" i="0" kern="1200" dirty="0" smtClean="0">
                <a:solidFill>
                  <a:schemeClr val="tx1"/>
                </a:solidFill>
                <a:effectLst/>
                <a:latin typeface="Tahoma" pitchFamily="34" charset="0"/>
                <a:ea typeface="+mn-ea"/>
                <a:cs typeface="+mn-cs"/>
              </a:rPr>
              <a:t> - </a:t>
            </a:r>
            <a:r>
              <a:rPr lang="en-GB" sz="1200" b="0" i="0" kern="1200" dirty="0" smtClean="0">
                <a:solidFill>
                  <a:schemeClr val="tx1"/>
                </a:solidFill>
                <a:effectLst/>
                <a:latin typeface="Tahoma" pitchFamily="34" charset="0"/>
                <a:ea typeface="+mn-ea"/>
                <a:cs typeface="+mn-cs"/>
              </a:rPr>
              <a:t>This gene encodes a </a:t>
            </a:r>
            <a:r>
              <a:rPr lang="en-GB" sz="1200" b="0" i="0" u="none" strike="noStrike" kern="1200" dirty="0" smtClean="0">
                <a:solidFill>
                  <a:schemeClr val="tx1"/>
                </a:solidFill>
                <a:effectLst/>
                <a:latin typeface="Tahoma" pitchFamily="34" charset="0"/>
                <a:ea typeface="+mn-ea"/>
                <a:cs typeface="+mn-cs"/>
                <a:hlinkClick r:id="rId3" tooltip="Nuclear protein"/>
              </a:rPr>
              <a:t>nuclear protein</a:t>
            </a:r>
            <a:r>
              <a:rPr lang="en-GB" sz="1200" b="0" i="0" kern="1200" dirty="0" smtClean="0">
                <a:solidFill>
                  <a:schemeClr val="tx1"/>
                </a:solidFill>
                <a:effectLst/>
                <a:latin typeface="Tahoma" pitchFamily="34" charset="0"/>
                <a:ea typeface="+mn-ea"/>
                <a:cs typeface="+mn-cs"/>
              </a:rPr>
              <a:t> that is involved in </a:t>
            </a:r>
            <a:r>
              <a:rPr lang="en-GB" sz="1200" b="0" i="0" u="none" strike="noStrike" kern="1200" dirty="0" smtClean="0">
                <a:solidFill>
                  <a:schemeClr val="tx1"/>
                </a:solidFill>
                <a:effectLst/>
                <a:latin typeface="Tahoma" pitchFamily="34" charset="0"/>
                <a:ea typeface="+mn-ea"/>
                <a:cs typeface="+mn-cs"/>
                <a:hlinkClick r:id="rId4" tooltip="V(D)J recombination"/>
              </a:rPr>
              <a:t>V(D)J recombination</a:t>
            </a:r>
            <a:r>
              <a:rPr lang="en-GB" sz="1200" b="0" i="0" kern="1200" dirty="0" smtClean="0">
                <a:solidFill>
                  <a:schemeClr val="tx1"/>
                </a:solidFill>
                <a:effectLst/>
                <a:latin typeface="Tahoma" pitchFamily="34" charset="0"/>
                <a:ea typeface="+mn-ea"/>
                <a:cs typeface="+mn-cs"/>
              </a:rPr>
              <a:t> and </a:t>
            </a:r>
            <a:r>
              <a:rPr lang="en-GB" sz="1200" b="0" i="0" u="none" strike="noStrike" kern="1200" dirty="0" smtClean="0">
                <a:solidFill>
                  <a:schemeClr val="tx1"/>
                </a:solidFill>
                <a:effectLst/>
                <a:latin typeface="Tahoma" pitchFamily="34" charset="0"/>
                <a:ea typeface="+mn-ea"/>
                <a:cs typeface="+mn-cs"/>
                <a:hlinkClick r:id="rId5" tooltip="DNA repair"/>
              </a:rPr>
              <a:t>DNA repair</a:t>
            </a:r>
            <a:r>
              <a:rPr lang="en-GB" sz="1200" b="0" i="0" kern="1200" dirty="0" smtClean="0">
                <a:solidFill>
                  <a:schemeClr val="tx1"/>
                </a:solidFill>
                <a:effectLst/>
                <a:latin typeface="Tahoma" pitchFamily="34" charset="0"/>
                <a:ea typeface="+mn-ea"/>
                <a:cs typeface="+mn-cs"/>
              </a:rPr>
              <a:t>.</a:t>
            </a:r>
            <a:endParaRPr lang="lv-LV" sz="1200" b="0" i="0" kern="1200" dirty="0" smtClean="0">
              <a:solidFill>
                <a:schemeClr val="tx1"/>
              </a:solidFill>
              <a:effectLst/>
              <a:latin typeface="Tahoma" pitchFamily="34" charset="0"/>
              <a:ea typeface="+mn-ea"/>
              <a:cs typeface="+mn-cs"/>
            </a:endParaRPr>
          </a:p>
          <a:p>
            <a:endParaRPr lang="lv-LV" sz="1200" b="0" i="0" kern="1200" dirty="0" smtClean="0">
              <a:solidFill>
                <a:schemeClr val="tx1"/>
              </a:solidFill>
              <a:effectLst/>
              <a:latin typeface="Tahoma" pitchFamily="34" charset="0"/>
              <a:ea typeface="+mn-ea"/>
              <a:cs typeface="+mn-cs"/>
            </a:endParaRPr>
          </a:p>
          <a:p>
            <a:r>
              <a:rPr lang="en-GB" sz="1200" b="0" i="0" kern="1200" dirty="0" smtClean="0">
                <a:solidFill>
                  <a:schemeClr val="tx1"/>
                </a:solidFill>
                <a:effectLst/>
                <a:latin typeface="Tahoma" pitchFamily="34" charset="0"/>
                <a:ea typeface="+mn-ea"/>
                <a:cs typeface="+mn-cs"/>
              </a:rPr>
              <a:t>The </a:t>
            </a:r>
            <a:r>
              <a:rPr lang="en-GB" sz="1200" b="1" i="0" kern="1200" dirty="0" smtClean="0">
                <a:solidFill>
                  <a:schemeClr val="tx1"/>
                </a:solidFill>
                <a:effectLst/>
                <a:latin typeface="Tahoma" pitchFamily="34" charset="0"/>
                <a:ea typeface="+mn-ea"/>
                <a:cs typeface="+mn-cs"/>
              </a:rPr>
              <a:t>recombination-activating genes</a:t>
            </a:r>
            <a:r>
              <a:rPr lang="en-GB" sz="1200" b="0" i="0" kern="1200" dirty="0" smtClean="0">
                <a:solidFill>
                  <a:schemeClr val="tx1"/>
                </a:solidFill>
                <a:effectLst/>
                <a:latin typeface="Tahoma" pitchFamily="34" charset="0"/>
                <a:ea typeface="+mn-ea"/>
                <a:cs typeface="+mn-cs"/>
              </a:rPr>
              <a:t> (RAGs) encode </a:t>
            </a:r>
            <a:r>
              <a:rPr lang="en-GB" sz="1200" b="0" i="0" u="none" strike="noStrike" kern="1200" dirty="0" smtClean="0">
                <a:solidFill>
                  <a:schemeClr val="tx1"/>
                </a:solidFill>
                <a:effectLst/>
                <a:latin typeface="Tahoma" pitchFamily="34" charset="0"/>
                <a:ea typeface="+mn-ea"/>
                <a:cs typeface="+mn-cs"/>
                <a:hlinkClick r:id="rId6" tooltip="Enzymes"/>
              </a:rPr>
              <a:t>enzymes</a:t>
            </a:r>
            <a:r>
              <a:rPr lang="en-GB" sz="1200" b="0" i="0" kern="1200" dirty="0" smtClean="0">
                <a:solidFill>
                  <a:schemeClr val="tx1"/>
                </a:solidFill>
                <a:effectLst/>
                <a:latin typeface="Tahoma" pitchFamily="34" charset="0"/>
                <a:ea typeface="+mn-ea"/>
                <a:cs typeface="+mn-cs"/>
              </a:rPr>
              <a:t> that play an important role in the rearrangement and recombination of the genes of </a:t>
            </a:r>
            <a:r>
              <a:rPr lang="en-GB" sz="1200" b="0" i="0" u="none" strike="noStrike" kern="1200" dirty="0" smtClean="0">
                <a:solidFill>
                  <a:schemeClr val="tx1"/>
                </a:solidFill>
                <a:effectLst/>
                <a:latin typeface="Tahoma" pitchFamily="34" charset="0"/>
                <a:ea typeface="+mn-ea"/>
                <a:cs typeface="+mn-cs"/>
                <a:hlinkClick r:id="rId7" tooltip="Immunoglobulin"/>
              </a:rPr>
              <a:t>immunoglobulin</a:t>
            </a:r>
            <a:r>
              <a:rPr lang="en-GB" sz="1200" b="0" i="0" kern="1200" dirty="0" smtClean="0">
                <a:solidFill>
                  <a:schemeClr val="tx1"/>
                </a:solidFill>
                <a:effectLst/>
                <a:latin typeface="Tahoma" pitchFamily="34" charset="0"/>
                <a:ea typeface="+mn-ea"/>
                <a:cs typeface="+mn-cs"/>
              </a:rPr>
              <a:t> and </a:t>
            </a:r>
            <a:r>
              <a:rPr lang="en-GB" sz="1200" b="0" i="0" u="none" strike="noStrike" kern="1200" dirty="0" smtClean="0">
                <a:solidFill>
                  <a:schemeClr val="tx1"/>
                </a:solidFill>
                <a:effectLst/>
                <a:latin typeface="Tahoma" pitchFamily="34" charset="0"/>
                <a:ea typeface="+mn-ea"/>
                <a:cs typeface="+mn-cs"/>
                <a:hlinkClick r:id="rId8" tooltip="T cell receptor"/>
              </a:rPr>
              <a:t>T cell receptor</a:t>
            </a:r>
            <a:r>
              <a:rPr lang="en-GB" sz="1200" b="0" i="0" kern="1200" dirty="0" smtClean="0">
                <a:solidFill>
                  <a:schemeClr val="tx1"/>
                </a:solidFill>
                <a:effectLst/>
                <a:latin typeface="Tahoma" pitchFamily="34" charset="0"/>
                <a:ea typeface="+mn-ea"/>
                <a:cs typeface="+mn-cs"/>
              </a:rPr>
              <a:t> molecules during the process of </a:t>
            </a:r>
            <a:r>
              <a:rPr lang="en-GB" sz="1200" b="0" i="0" u="none" strike="noStrike" kern="1200" dirty="0" smtClean="0">
                <a:solidFill>
                  <a:schemeClr val="tx1"/>
                </a:solidFill>
                <a:effectLst/>
                <a:latin typeface="Tahoma" pitchFamily="34" charset="0"/>
                <a:ea typeface="+mn-ea"/>
                <a:cs typeface="+mn-cs"/>
                <a:hlinkClick r:id="rId9" tooltip="VDJ recombination"/>
              </a:rPr>
              <a:t>VDJ recombination</a:t>
            </a:r>
            <a:r>
              <a:rPr lang="en-GB" sz="1200" b="0" i="0" kern="1200" dirty="0" smtClean="0">
                <a:solidFill>
                  <a:schemeClr val="tx1"/>
                </a:solidFill>
                <a:effectLst/>
                <a:latin typeface="Tahoma" pitchFamily="34" charset="0"/>
                <a:ea typeface="+mn-ea"/>
                <a:cs typeface="+mn-cs"/>
              </a:rPr>
              <a:t>. There are two recombination-activating gene products known as RAG-1 and RAG-2, whose cellular expression is restricted to </a:t>
            </a:r>
            <a:r>
              <a:rPr lang="en-GB" sz="1200" b="0" i="0" u="none" strike="noStrike" kern="1200" dirty="0" smtClean="0">
                <a:solidFill>
                  <a:schemeClr val="tx1"/>
                </a:solidFill>
                <a:effectLst/>
                <a:latin typeface="Tahoma" pitchFamily="34" charset="0"/>
                <a:ea typeface="+mn-ea"/>
                <a:cs typeface="+mn-cs"/>
                <a:hlinkClick r:id="rId10" tooltip="Lymphocytes"/>
              </a:rPr>
              <a:t>lymphocytes</a:t>
            </a:r>
            <a:r>
              <a:rPr lang="en-GB" sz="1200" b="0" i="0" kern="1200" dirty="0" smtClean="0">
                <a:solidFill>
                  <a:schemeClr val="tx1"/>
                </a:solidFill>
                <a:effectLst/>
                <a:latin typeface="Tahoma" pitchFamily="34" charset="0"/>
                <a:ea typeface="+mn-ea"/>
                <a:cs typeface="+mn-cs"/>
              </a:rPr>
              <a:t> during their developmental stages. RAG-1 and RAG-2 are essential to the generation of mature B and T lymphocytes, two cell types that are crucial components of the </a:t>
            </a:r>
            <a:r>
              <a:rPr lang="en-GB" sz="1200" b="0" i="0" u="none" strike="noStrike" kern="1200" dirty="0" smtClean="0">
                <a:solidFill>
                  <a:schemeClr val="tx1"/>
                </a:solidFill>
                <a:effectLst/>
                <a:latin typeface="Tahoma" pitchFamily="34" charset="0"/>
                <a:ea typeface="+mn-ea"/>
                <a:cs typeface="+mn-cs"/>
                <a:hlinkClick r:id="rId11" tooltip="Adaptive immune system"/>
              </a:rPr>
              <a:t>adaptive immune system</a:t>
            </a:r>
            <a:r>
              <a:rPr lang="en-GB" sz="1200" b="0" i="0" kern="1200" dirty="0" smtClean="0">
                <a:solidFill>
                  <a:schemeClr val="tx1"/>
                </a:solidFill>
                <a:effectLst/>
                <a:latin typeface="Tahoma" pitchFamily="34" charset="0"/>
                <a:ea typeface="+mn-ea"/>
                <a:cs typeface="+mn-cs"/>
              </a:rPr>
              <a:t>.</a:t>
            </a:r>
            <a:r>
              <a:rPr lang="en-GB" sz="1200" b="0" i="0" u="none" strike="noStrike" kern="1200" baseline="30000" dirty="0" smtClean="0">
                <a:solidFill>
                  <a:schemeClr val="tx1"/>
                </a:solidFill>
                <a:effectLst/>
                <a:latin typeface="Tahoma" pitchFamily="34" charset="0"/>
                <a:ea typeface="+mn-ea"/>
                <a:cs typeface="+mn-cs"/>
                <a:hlinkClick r:id="rId12"/>
              </a:rPr>
              <a:t>[1]</a:t>
            </a:r>
            <a:endParaRPr lang="en-GB" dirty="0"/>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17</a:t>
            </a:fld>
            <a:endParaRPr lang="en-GB"/>
          </a:p>
        </p:txBody>
      </p:sp>
    </p:spTree>
    <p:extLst>
      <p:ext uri="{BB962C8B-B14F-4D97-AF65-F5344CB8AC3E}">
        <p14:creationId xmlns:p14="http://schemas.microsoft.com/office/powerpoint/2010/main" val="1460751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18</a:t>
            </a:fld>
            <a:endParaRPr lang="en-GB"/>
          </a:p>
        </p:txBody>
      </p:sp>
    </p:spTree>
    <p:extLst>
      <p:ext uri="{BB962C8B-B14F-4D97-AF65-F5344CB8AC3E}">
        <p14:creationId xmlns:p14="http://schemas.microsoft.com/office/powerpoint/2010/main" val="1748497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lv-LV" dirty="0" smtClean="0"/>
              <a:t>AUTOIMUNITĀTE UN ALERĢISKĀS MANIFESTĀCIJAS VAR BŪT ARĪ IMŪNDEFICĪTA REZULTĀTĀ</a:t>
            </a:r>
          </a:p>
        </p:txBody>
      </p:sp>
      <p:sp>
        <p:nvSpPr>
          <p:cNvPr id="65540" name="Slide Number Placeholder 3"/>
          <p:cNvSpPr>
            <a:spLocks noGrp="1"/>
          </p:cNvSpPr>
          <p:nvPr>
            <p:ph type="sldNum" sz="quarter" idx="5"/>
          </p:nvPr>
        </p:nvSpPr>
        <p:spPr>
          <a:noFill/>
        </p:spPr>
        <p:txBody>
          <a:bodyPr/>
          <a:lstStyle/>
          <a:p>
            <a:fld id="{6D139C25-8CB2-4041-ABB6-FFF51384483E}" type="slidenum">
              <a:rPr lang="en-GB" smtClean="0"/>
              <a:pPr/>
              <a:t>19</a:t>
            </a:fld>
            <a:endParaRPr lang="en-GB" smtClean="0"/>
          </a:p>
        </p:txBody>
      </p:sp>
    </p:spTree>
    <p:extLst>
      <p:ext uri="{BB962C8B-B14F-4D97-AF65-F5344CB8AC3E}">
        <p14:creationId xmlns:p14="http://schemas.microsoft.com/office/powerpoint/2010/main" val="136497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2</a:t>
            </a:fld>
            <a:endParaRPr lang="en-GB"/>
          </a:p>
        </p:txBody>
      </p:sp>
    </p:spTree>
    <p:extLst>
      <p:ext uri="{BB962C8B-B14F-4D97-AF65-F5344CB8AC3E}">
        <p14:creationId xmlns:p14="http://schemas.microsoft.com/office/powerpoint/2010/main" val="2175484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altLang="en-US" i="1" dirty="0" smtClean="0"/>
              <a:t>Many times, abnormalities in the immune system that lead to primary immunodeficiency diseases also result in immune dysregulation, which is an immune response that is not properly controlled or restrained. This can lead to autoimmunity, one form of immune dysregulation in which the immune response is directed against normal parts of the body such as cells, tissues or organs (called auto-antigens). Put another way, it is when the immune system attacks the body in which it resides.</a:t>
            </a:r>
            <a:endParaRPr lang="lv-LV" altLang="en-US" dirty="0" smtClean="0"/>
          </a:p>
          <a:p>
            <a:endParaRPr lang="en-GB" altLang="en-US" dirty="0" smtClean="0"/>
          </a:p>
          <a:p>
            <a:endParaRPr lang="en-GB" dirty="0" smtClean="0"/>
          </a:p>
        </p:txBody>
      </p:sp>
      <p:sp>
        <p:nvSpPr>
          <p:cNvPr id="66564" name="Slide Number Placeholder 3"/>
          <p:cNvSpPr>
            <a:spLocks noGrp="1"/>
          </p:cNvSpPr>
          <p:nvPr>
            <p:ph type="sldNum" sz="quarter" idx="5"/>
          </p:nvPr>
        </p:nvSpPr>
        <p:spPr>
          <a:noFill/>
        </p:spPr>
        <p:txBody>
          <a:bodyPr/>
          <a:lstStyle/>
          <a:p>
            <a:fld id="{865FE3D0-C3D1-4DED-96CA-DA73541ABF5C}" type="slidenum">
              <a:rPr lang="en-GB" smtClean="0"/>
              <a:pPr/>
              <a:t>20</a:t>
            </a:fld>
            <a:endParaRPr lang="en-GB" smtClean="0"/>
          </a:p>
        </p:txBody>
      </p:sp>
    </p:spTree>
    <p:extLst>
      <p:ext uri="{BB962C8B-B14F-4D97-AF65-F5344CB8AC3E}">
        <p14:creationId xmlns:p14="http://schemas.microsoft.com/office/powerpoint/2010/main" val="2759164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Hyper </a:t>
            </a:r>
            <a:r>
              <a:rPr lang="en-US" altLang="en-US" b="1" dirty="0" err="1" smtClean="0"/>
              <a:t>IgE</a:t>
            </a:r>
            <a:r>
              <a:rPr lang="en-US" altLang="en-US" b="1" dirty="0" smtClean="0"/>
              <a:t> Syndromes</a:t>
            </a:r>
            <a:r>
              <a:rPr lang="en-US" altLang="en-US" dirty="0" smtClean="0"/>
              <a:t> (HIES) are a series of immune deficiencies, which are characterized by extraordinarily high levels of </a:t>
            </a:r>
            <a:r>
              <a:rPr lang="en-US" altLang="en-US" dirty="0" err="1" smtClean="0"/>
              <a:t>IgE</a:t>
            </a:r>
            <a:r>
              <a:rPr lang="en-US" altLang="en-US" dirty="0" smtClean="0"/>
              <a:t>. These patients are prone to serious infections. The most </a:t>
            </a:r>
            <a:r>
              <a:rPr lang="en-US" altLang="en-US" dirty="0" err="1" smtClean="0"/>
              <a:t>wellknown</a:t>
            </a:r>
            <a:r>
              <a:rPr lang="en-US" altLang="en-US" dirty="0" smtClean="0"/>
              <a:t> and best-characterized HIES are the autosomal dominant hyper-</a:t>
            </a:r>
            <a:r>
              <a:rPr lang="en-US" altLang="en-US" dirty="0" err="1" smtClean="0"/>
              <a:t>IgE</a:t>
            </a:r>
            <a:r>
              <a:rPr lang="en-US" altLang="en-US" dirty="0" smtClean="0"/>
              <a:t> syndrome (AD-HIES), which is due to STAT3 mutations, and autosomal recessive HIES cause by DOCK8 deficiency. Not everyone with a high level of </a:t>
            </a:r>
            <a:r>
              <a:rPr lang="en-US" altLang="en-US" dirty="0" err="1" smtClean="0"/>
              <a:t>IgE</a:t>
            </a:r>
            <a:r>
              <a:rPr lang="en-US" altLang="en-US" dirty="0" smtClean="0"/>
              <a:t> has a HIES. Many people with bad eczema or allergies can have high </a:t>
            </a:r>
            <a:r>
              <a:rPr lang="en-US" altLang="en-US" dirty="0" err="1" smtClean="0"/>
              <a:t>IgE</a:t>
            </a:r>
            <a:r>
              <a:rPr lang="en-US" altLang="en-US" dirty="0" smtClean="0"/>
              <a:t> (thousands to tens of thousands), and no other symptoms at all. People with AD-HIES have a specific set of symptoms that includes Staph abscesses, pneumonias, fungal infections of the skin, easily broken bones, very flexible joints and retained childhood teeth. People with DOCK8 deficiency not only have bacterial infections but also have severe viral infections, especially of the skin, very bad eczema, allergies to foods and an increased risk of a number of cancers. </a:t>
            </a:r>
            <a:r>
              <a:rPr lang="en-US" altLang="en-US" i="1" dirty="0" smtClean="0"/>
              <a:t>(See chapter titled “</a:t>
            </a:r>
            <a:r>
              <a:rPr lang="en-US" altLang="en-US" i="1" dirty="0" smtClean="0">
                <a:hlinkClick r:id="rId3"/>
              </a:rPr>
              <a:t>Hyper </a:t>
            </a:r>
            <a:r>
              <a:rPr lang="en-US" altLang="en-US" i="1" dirty="0" err="1" smtClean="0">
                <a:hlinkClick r:id="rId3"/>
              </a:rPr>
              <a:t>IgE</a:t>
            </a:r>
            <a:r>
              <a:rPr lang="en-US" altLang="en-US" i="1" dirty="0" smtClean="0">
                <a:hlinkClick r:id="rId3"/>
              </a:rPr>
              <a:t> Syndrome</a:t>
            </a:r>
            <a:r>
              <a:rPr lang="en-US" altLang="en-US" i="1" dirty="0" smtClean="0"/>
              <a:t>.”)</a:t>
            </a:r>
            <a:endParaRPr lang="en-GB" altLang="en-US" dirty="0" smtClean="0"/>
          </a:p>
          <a:p>
            <a:endParaRPr lang="en-US" dirty="0" smtClean="0"/>
          </a:p>
        </p:txBody>
      </p:sp>
      <p:sp>
        <p:nvSpPr>
          <p:cNvPr id="67588" name="Slide Number Placeholder 3"/>
          <p:cNvSpPr>
            <a:spLocks noGrp="1"/>
          </p:cNvSpPr>
          <p:nvPr>
            <p:ph type="sldNum" sz="quarter" idx="5"/>
          </p:nvPr>
        </p:nvSpPr>
        <p:spPr>
          <a:noFill/>
        </p:spPr>
        <p:txBody>
          <a:bodyPr/>
          <a:lstStyle/>
          <a:p>
            <a:fld id="{2742E10F-83CA-49DD-AC8D-E1F4F3E1FE7F}" type="slidenum">
              <a:rPr lang="en-GB" smtClean="0"/>
              <a:pPr/>
              <a:t>21</a:t>
            </a:fld>
            <a:endParaRPr lang="en-GB" smtClean="0"/>
          </a:p>
        </p:txBody>
      </p:sp>
    </p:spTree>
    <p:extLst>
      <p:ext uri="{BB962C8B-B14F-4D97-AF65-F5344CB8AC3E}">
        <p14:creationId xmlns:p14="http://schemas.microsoft.com/office/powerpoint/2010/main" val="2787628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22</a:t>
            </a:fld>
            <a:endParaRPr lang="en-GB"/>
          </a:p>
        </p:txBody>
      </p:sp>
    </p:spTree>
    <p:extLst>
      <p:ext uri="{BB962C8B-B14F-4D97-AF65-F5344CB8AC3E}">
        <p14:creationId xmlns:p14="http://schemas.microsoft.com/office/powerpoint/2010/main" val="1851882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23</a:t>
            </a:fld>
            <a:endParaRPr lang="en-GB"/>
          </a:p>
        </p:txBody>
      </p:sp>
    </p:spTree>
    <p:extLst>
      <p:ext uri="{BB962C8B-B14F-4D97-AF65-F5344CB8AC3E}">
        <p14:creationId xmlns:p14="http://schemas.microsoft.com/office/powerpoint/2010/main" val="1035657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24</a:t>
            </a:fld>
            <a:endParaRPr lang="en-GB"/>
          </a:p>
        </p:txBody>
      </p:sp>
    </p:spTree>
    <p:extLst>
      <p:ext uri="{BB962C8B-B14F-4D97-AF65-F5344CB8AC3E}">
        <p14:creationId xmlns:p14="http://schemas.microsoft.com/office/powerpoint/2010/main" val="64732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smtClean="0"/>
              <a:t>Environmental</a:t>
            </a:r>
            <a:r>
              <a:rPr lang="lv-LV" dirty="0" smtClean="0"/>
              <a:t> </a:t>
            </a:r>
            <a:r>
              <a:rPr lang="lv-LV" dirty="0" err="1" smtClean="0"/>
              <a:t>causes</a:t>
            </a:r>
            <a:endParaRPr lang="en-GB" dirty="0"/>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25</a:t>
            </a:fld>
            <a:endParaRPr lang="en-GB"/>
          </a:p>
        </p:txBody>
      </p:sp>
    </p:spTree>
    <p:extLst>
      <p:ext uri="{BB962C8B-B14F-4D97-AF65-F5344CB8AC3E}">
        <p14:creationId xmlns:p14="http://schemas.microsoft.com/office/powerpoint/2010/main" val="1266153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Deficiencies of the immune system often develop because of abnormalities that are not genetic but acquired during life</a:t>
            </a:r>
            <a:endParaRPr lang="en-GB" altLang="en-US" dirty="0" smtClean="0"/>
          </a:p>
          <a:p>
            <a:endParaRPr lang="en-GB" dirty="0" smtClean="0"/>
          </a:p>
        </p:txBody>
      </p:sp>
      <p:sp>
        <p:nvSpPr>
          <p:cNvPr id="68612" name="Slide Number Placeholder 3"/>
          <p:cNvSpPr>
            <a:spLocks noGrp="1"/>
          </p:cNvSpPr>
          <p:nvPr>
            <p:ph type="sldNum" sz="quarter" idx="5"/>
          </p:nvPr>
        </p:nvSpPr>
        <p:spPr>
          <a:noFill/>
        </p:spPr>
        <p:txBody>
          <a:bodyPr/>
          <a:lstStyle/>
          <a:p>
            <a:fld id="{8D567387-19E9-40ED-B3F3-D87C7CF331FD}" type="slidenum">
              <a:rPr lang="en-GB" smtClean="0"/>
              <a:pPr/>
              <a:t>26</a:t>
            </a:fld>
            <a:endParaRPr lang="en-GB" smtClean="0"/>
          </a:p>
        </p:txBody>
      </p:sp>
    </p:spTree>
    <p:extLst>
      <p:ext uri="{BB962C8B-B14F-4D97-AF65-F5344CB8AC3E}">
        <p14:creationId xmlns:p14="http://schemas.microsoft.com/office/powerpoint/2010/main" val="2766022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Tahoma" pitchFamily="34" charset="0"/>
                <a:ea typeface="+mn-ea"/>
                <a:cs typeface="+mn-cs"/>
              </a:rPr>
              <a:t>Opportunistic pathogens (OPs) are typically characterised in the medical literature as organisms that can become pathogenic following a perturbation to their host (e.g., disease, wound, medication, prior infection, immunodeficiency, and ageing).</a:t>
            </a:r>
            <a:endParaRPr lang="en-GB" dirty="0"/>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27</a:t>
            </a:fld>
            <a:endParaRPr lang="en-GB"/>
          </a:p>
        </p:txBody>
      </p:sp>
    </p:spTree>
    <p:extLst>
      <p:ext uri="{BB962C8B-B14F-4D97-AF65-F5344CB8AC3E}">
        <p14:creationId xmlns:p14="http://schemas.microsoft.com/office/powerpoint/2010/main" val="3457211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28</a:t>
            </a:fld>
            <a:endParaRPr lang="en-GB"/>
          </a:p>
        </p:txBody>
      </p:sp>
    </p:spTree>
    <p:extLst>
      <p:ext uri="{BB962C8B-B14F-4D97-AF65-F5344CB8AC3E}">
        <p14:creationId xmlns:p14="http://schemas.microsoft.com/office/powerpoint/2010/main" val="186056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29</a:t>
            </a:fld>
            <a:endParaRPr lang="en-GB"/>
          </a:p>
        </p:txBody>
      </p:sp>
    </p:spTree>
    <p:extLst>
      <p:ext uri="{BB962C8B-B14F-4D97-AF65-F5344CB8AC3E}">
        <p14:creationId xmlns:p14="http://schemas.microsoft.com/office/powerpoint/2010/main" val="98785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lv-LV" altLang="en-US" dirty="0" smtClean="0"/>
              <a:t>AUTOIMUNITĀTE UN ALERĢISKĀS MANIFESTĀCIJAS VAR BŪT ARĪ IMŪNDEFICĪTA REZULTĀTĀ</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Immunodeficiency</a:t>
            </a:r>
            <a:r>
              <a:rPr lang="en-US" altLang="en-US" dirty="0" smtClean="0"/>
              <a:t> (or </a:t>
            </a:r>
            <a:r>
              <a:rPr lang="en-US" altLang="en-US" b="1" dirty="0" smtClean="0"/>
              <a:t>immune deficiency</a:t>
            </a:r>
            <a:r>
              <a:rPr lang="en-US" altLang="en-US" dirty="0" smtClean="0"/>
              <a:t>) is a state in which the </a:t>
            </a:r>
            <a:r>
              <a:rPr lang="en-US" altLang="en-US" dirty="0" smtClean="0">
                <a:hlinkClick r:id="rId3" tooltip="Immune system"/>
              </a:rPr>
              <a:t>immune system</a:t>
            </a:r>
            <a:r>
              <a:rPr lang="en-US" altLang="en-US" dirty="0" smtClean="0"/>
              <a:t>'s ability to fight </a:t>
            </a:r>
            <a:r>
              <a:rPr lang="en-US" altLang="en-US" dirty="0" smtClean="0">
                <a:hlinkClick r:id="rId4" tooltip="Infectious disease"/>
              </a:rPr>
              <a:t>infectious disease</a:t>
            </a:r>
            <a:r>
              <a:rPr lang="lv-LV" altLang="en-US" dirty="0" smtClean="0"/>
              <a:t> </a:t>
            </a:r>
            <a:r>
              <a:rPr lang="en-US" altLang="en-US" dirty="0" smtClean="0"/>
              <a:t>is compromised or entirely absent. Immunodeficiency may also decrease </a:t>
            </a:r>
            <a:r>
              <a:rPr lang="en-US" altLang="en-US" dirty="0" smtClean="0">
                <a:hlinkClick r:id="rId5" tooltip="Cancer immunosurveillance"/>
              </a:rPr>
              <a:t>cancer immunosurveillance</a:t>
            </a:r>
            <a:r>
              <a:rPr lang="en-US" altLang="en-US" dirty="0" smtClean="0"/>
              <a:t>. </a:t>
            </a:r>
            <a:endParaRPr lang="lv-LV" altLang="en-US" dirty="0" smtClean="0"/>
          </a:p>
          <a:p>
            <a:endParaRPr lang="lv-LV" altLang="en-US" dirty="0" smtClean="0"/>
          </a:p>
          <a:p>
            <a:endParaRPr lang="en-GB" dirty="0" smtClean="0"/>
          </a:p>
        </p:txBody>
      </p:sp>
      <p:sp>
        <p:nvSpPr>
          <p:cNvPr id="60420" name="Slide Number Placeholder 3"/>
          <p:cNvSpPr>
            <a:spLocks noGrp="1"/>
          </p:cNvSpPr>
          <p:nvPr>
            <p:ph type="sldNum" sz="quarter" idx="5"/>
          </p:nvPr>
        </p:nvSpPr>
        <p:spPr>
          <a:noFill/>
        </p:spPr>
        <p:txBody>
          <a:bodyPr/>
          <a:lstStyle/>
          <a:p>
            <a:fld id="{9C0FF38C-A568-4808-AF35-83CDFE8D4AF4}" type="slidenum">
              <a:rPr lang="en-GB" smtClean="0"/>
              <a:pPr/>
              <a:t>3</a:t>
            </a:fld>
            <a:endParaRPr lang="en-GB" smtClean="0"/>
          </a:p>
        </p:txBody>
      </p:sp>
    </p:spTree>
    <p:extLst>
      <p:ext uri="{BB962C8B-B14F-4D97-AF65-F5344CB8AC3E}">
        <p14:creationId xmlns:p14="http://schemas.microsoft.com/office/powerpoint/2010/main" val="4021166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HIV/AIDS is a global pandemic.[1] As of 2012, approximately 35.3 million people are living with HIV globally.[2] Of these, approximately 17.2 million are men, 16.8 million are women and 3.4 million are less than 15 years old.[3] There were about 1.8 million deaths from AIDS in 2010, down from 2.2 million in 2005.[3]</a:t>
            </a:r>
          </a:p>
          <a:p>
            <a:endParaRPr lang="en-GB" dirty="0" smtClean="0"/>
          </a:p>
          <a:p>
            <a:r>
              <a:rPr lang="en-GB" dirty="0" smtClean="0"/>
              <a:t>Sub-Saharan Africa is the region most affected. In 2010, an estimated 68% (22.9 million) of all HIV cases and 66% of all deaths (1.2 million) occurred in this region.[4] This means that about 5% of the adult population in this area is infected.[5] Here, in contrast to other regions, women compose nearly 60% of cases.[4] South Africa has the largest population of people with HIV of any country in the world, at 5.9 million.[4]</a:t>
            </a:r>
          </a:p>
          <a:p>
            <a:endParaRPr lang="en-GB" dirty="0" smtClean="0"/>
          </a:p>
          <a:p>
            <a:r>
              <a:rPr lang="en-GB" dirty="0" smtClean="0"/>
              <a:t>South &amp; South East Asia (a region with about 2 billion people as of 2010, over 30% of the global population) has an estimated 4 million cases (12% of all people living with HIV), with about 250,000 deaths in 2010.[5] Approximately 2.5 million of these cases are in India, where however the prevalence is only about 0.3% (somewhat higher than that found in Western and Central Europe or Canada).[4] Prevalence is lowest in East Asia at 0.1%.[5]</a:t>
            </a:r>
          </a:p>
          <a:p>
            <a:endParaRPr lang="en-GB" dirty="0" smtClean="0"/>
          </a:p>
          <a:p>
            <a:r>
              <a:rPr lang="en-GB" dirty="0" smtClean="0"/>
              <a:t>In 2008 approximately 1.2 million people in the United States had HIV; 20% did not realize that they were infected.[6] Over the 10 year period from 1999-2008 it resulted in about 17,500 deaths per year.[6] In the United Kingdom, as of 2009, there were approximately 86,500 cases and 516 deaths.[7] In Australia, as of 2009, there were about 21,171 cases and around 23 deaths.[8] In Canada as of 2008 there were about 65,000 cases and 53 deaths.[9]</a:t>
            </a:r>
          </a:p>
          <a:p>
            <a:endParaRPr lang="en-GB" dirty="0" smtClean="0"/>
          </a:p>
          <a:p>
            <a:r>
              <a:rPr lang="en-GB" dirty="0" smtClean="0"/>
              <a:t>A reconstruction of its genetic history shows that the HIV pandemic almost certainly originated in Kinshasa, the capital of the Democratic Republic of the Congo, around 1920.[10] AIDS was first recognized in 1981 and by 2009 had caused nearly 30 million deaths.[11]</a:t>
            </a:r>
            <a:endParaRPr lang="en-GB" dirty="0"/>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30</a:t>
            </a:fld>
            <a:endParaRPr lang="en-GB"/>
          </a:p>
        </p:txBody>
      </p:sp>
    </p:spTree>
    <p:extLst>
      <p:ext uri="{BB962C8B-B14F-4D97-AF65-F5344CB8AC3E}">
        <p14:creationId xmlns:p14="http://schemas.microsoft.com/office/powerpoint/2010/main" val="1896242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An infectious HIV particle consists of two identical strands of RNA packaged within a core of viral proteins and surrounded by a phospholipid bilayer envelope derived from the host cell membrane but including virally encoded membrane proteins (</a:t>
            </a:r>
            <a:r>
              <a:rPr lang="en-US" altLang="en-US" dirty="0" smtClean="0">
                <a:hlinkClick r:id="rId3"/>
              </a:rPr>
              <a:t>Fig. 20-3</a:t>
            </a:r>
            <a:r>
              <a:rPr lang="en-US" altLang="en-US" dirty="0" smtClean="0"/>
              <a:t>). The RNA genome of HIV is approximately 9.2 kb long and has the basic arrangement of nucleic acid sequences characteristic of all known retroviruses (</a:t>
            </a:r>
            <a:r>
              <a:rPr lang="en-US" altLang="en-US" dirty="0" smtClean="0">
                <a:hlinkClick r:id="rId4"/>
              </a:rPr>
              <a:t>Fig. 20-4</a:t>
            </a:r>
            <a:r>
              <a:rPr lang="en-US" altLang="en-US" dirty="0" smtClean="0"/>
              <a:t>). Long terminal repeats (LTRs) at each end of the genome regulate viral gene expression, viral integration into the host genome, and viral replication. The </a:t>
            </a:r>
            <a:r>
              <a:rPr lang="en-US" altLang="en-US" i="1" dirty="0" smtClean="0"/>
              <a:t>gag</a:t>
            </a:r>
            <a:r>
              <a:rPr lang="en-US" altLang="en-US" dirty="0" smtClean="0"/>
              <a:t> sequence encodes core structural proteins. The </a:t>
            </a:r>
            <a:r>
              <a:rPr lang="en-US" altLang="en-US" i="1" dirty="0" err="1" smtClean="0"/>
              <a:t>env</a:t>
            </a:r>
            <a:r>
              <a:rPr lang="en-US" altLang="en-US" dirty="0" smtClean="0"/>
              <a:t> sequence encodes the envelope glycoproteins gp120 and gp41, which </a:t>
            </a:r>
            <a:r>
              <a:rPr lang="en-US" altLang="en-US" dirty="0" err="1" smtClean="0"/>
              <a:t>noncovalently</a:t>
            </a:r>
            <a:r>
              <a:rPr lang="en-US" altLang="en-US" dirty="0" smtClean="0"/>
              <a:t> associate with each other and are required for infection of cells. The </a:t>
            </a:r>
            <a:r>
              <a:rPr lang="en-US" altLang="en-US" i="1" dirty="0" smtClean="0"/>
              <a:t>pol</a:t>
            </a:r>
            <a:r>
              <a:rPr lang="en-US" altLang="en-US" dirty="0" smtClean="0"/>
              <a:t> sequence encodes reverse transcriptase, </a:t>
            </a:r>
            <a:r>
              <a:rPr lang="en-US" altLang="en-US" dirty="0" err="1" smtClean="0"/>
              <a:t>integrase</a:t>
            </a:r>
            <a:r>
              <a:rPr lang="en-US" altLang="en-US" dirty="0" smtClean="0"/>
              <a:t>, and viral protease enzymes required for viral replication. In addition to these typical retrovirus genes, HIV-1 also includes six other regulatory genes, namely, the </a:t>
            </a:r>
            <a:r>
              <a:rPr lang="en-US" altLang="en-US" i="1" dirty="0" smtClean="0"/>
              <a:t>tat, rev, </a:t>
            </a:r>
            <a:r>
              <a:rPr lang="en-US" altLang="en-US" i="1" dirty="0" err="1" smtClean="0"/>
              <a:t>vif</a:t>
            </a:r>
            <a:r>
              <a:rPr lang="en-US" altLang="en-US" i="1" dirty="0" smtClean="0"/>
              <a:t>, </a:t>
            </a:r>
            <a:r>
              <a:rPr lang="en-US" altLang="en-US" i="1" dirty="0" err="1" smtClean="0"/>
              <a:t>nef</a:t>
            </a:r>
            <a:r>
              <a:rPr lang="en-US" altLang="en-US" i="1" dirty="0" smtClean="0"/>
              <a:t>, </a:t>
            </a:r>
            <a:r>
              <a:rPr lang="en-US" altLang="en-US" i="1" dirty="0" err="1" smtClean="0"/>
              <a:t>vpr</a:t>
            </a:r>
            <a:r>
              <a:rPr lang="en-US" altLang="en-US" i="1" dirty="0" smtClean="0"/>
              <a:t>,</a:t>
            </a:r>
            <a:r>
              <a:rPr lang="en-US" altLang="en-US" dirty="0" smtClean="0"/>
              <a:t> and </a:t>
            </a:r>
            <a:r>
              <a:rPr lang="en-US" altLang="en-US" i="1" dirty="0" err="1" smtClean="0"/>
              <a:t>vpu</a:t>
            </a:r>
            <a:r>
              <a:rPr lang="en-US" altLang="en-US" dirty="0" smtClean="0"/>
              <a:t> genes, whose products regulate viral reproduction and host immune evasion in various ways. The functions of these genes are summarized in</a:t>
            </a:r>
            <a:endParaRPr lang="en-GB" altLang="en-US" dirty="0" smtClean="0"/>
          </a:p>
          <a:p>
            <a:endParaRPr lang="lv-LV" dirty="0" smtClean="0"/>
          </a:p>
          <a:p>
            <a:endParaRPr lang="en-GB" dirty="0" smtClean="0"/>
          </a:p>
        </p:txBody>
      </p:sp>
      <p:sp>
        <p:nvSpPr>
          <p:cNvPr id="69636" name="Slide Number Placeholder 3"/>
          <p:cNvSpPr>
            <a:spLocks noGrp="1"/>
          </p:cNvSpPr>
          <p:nvPr>
            <p:ph type="sldNum" sz="quarter" idx="5"/>
          </p:nvPr>
        </p:nvSpPr>
        <p:spPr>
          <a:noFill/>
        </p:spPr>
        <p:txBody>
          <a:bodyPr/>
          <a:lstStyle/>
          <a:p>
            <a:fld id="{C9C8AC90-A9AF-4968-A1C5-4B032B05B4AE}" type="slidenum">
              <a:rPr lang="en-GB" smtClean="0"/>
              <a:pPr/>
              <a:t>31</a:t>
            </a:fld>
            <a:endParaRPr lang="en-GB" smtClean="0"/>
          </a:p>
        </p:txBody>
      </p:sp>
    </p:spTree>
    <p:extLst>
      <p:ext uri="{BB962C8B-B14F-4D97-AF65-F5344CB8AC3E}">
        <p14:creationId xmlns:p14="http://schemas.microsoft.com/office/powerpoint/2010/main" val="2492009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b="1" i="1" dirty="0" smtClean="0"/>
              <a:t>Viral Life Cycle</a:t>
            </a:r>
          </a:p>
          <a:p>
            <a:pPr>
              <a:defRPr/>
            </a:pPr>
            <a:r>
              <a:rPr lang="en-US" b="1" i="1" dirty="0" smtClean="0"/>
              <a:t>HIV infection of cells begins when the envelope glycoprotein (</a:t>
            </a:r>
            <a:r>
              <a:rPr lang="en-US" b="1" i="1" dirty="0" err="1" smtClean="0"/>
              <a:t>Env</a:t>
            </a:r>
            <a:r>
              <a:rPr lang="en-US" b="1" i="1" dirty="0" smtClean="0"/>
              <a:t>) of the virus binds to both CD4 and a </a:t>
            </a:r>
            <a:r>
              <a:rPr lang="en-US" b="1" i="1" dirty="0" err="1" smtClean="0"/>
              <a:t>coreceptor</a:t>
            </a:r>
            <a:r>
              <a:rPr lang="en-US" b="1" i="1" dirty="0" smtClean="0"/>
              <a:t> that is a member of the chemokine receptor family</a:t>
            </a:r>
            <a:r>
              <a:rPr lang="en-US" dirty="0" smtClean="0"/>
              <a:t> (</a:t>
            </a:r>
            <a:r>
              <a:rPr lang="en-US" dirty="0" smtClean="0">
                <a:hlinkClick r:id="rId3"/>
              </a:rPr>
              <a:t>Fig. 20-5</a:t>
            </a:r>
            <a:r>
              <a:rPr lang="en-US" dirty="0" smtClean="0"/>
              <a:t>). The viral particles that initiate infection are usually in the blood, semen, or other body fluids of one individual and are introduced into another individual by sexual contact, needle stick, or </a:t>
            </a:r>
            <a:r>
              <a:rPr lang="en-US" dirty="0" err="1" smtClean="0"/>
              <a:t>transplacental</a:t>
            </a:r>
            <a:r>
              <a:rPr lang="en-US" dirty="0" smtClean="0"/>
              <a:t> passage. </a:t>
            </a:r>
            <a:endParaRPr lang="en-GB" dirty="0"/>
          </a:p>
        </p:txBody>
      </p:sp>
      <p:sp>
        <p:nvSpPr>
          <p:cNvPr id="70660" name="Slide Number Placeholder 3"/>
          <p:cNvSpPr>
            <a:spLocks noGrp="1"/>
          </p:cNvSpPr>
          <p:nvPr>
            <p:ph type="sldNum" sz="quarter" idx="5"/>
          </p:nvPr>
        </p:nvSpPr>
        <p:spPr>
          <a:noFill/>
        </p:spPr>
        <p:txBody>
          <a:bodyPr/>
          <a:lstStyle/>
          <a:p>
            <a:fld id="{731CCC5A-2C20-4CE6-B110-9F19F4A152E9}" type="slidenum">
              <a:rPr lang="en-GB" smtClean="0"/>
              <a:pPr/>
              <a:t>32</a:t>
            </a:fld>
            <a:endParaRPr lang="en-GB" smtClean="0"/>
          </a:p>
        </p:txBody>
      </p:sp>
    </p:spTree>
    <p:extLst>
      <p:ext uri="{BB962C8B-B14F-4D97-AF65-F5344CB8AC3E}">
        <p14:creationId xmlns:p14="http://schemas.microsoft.com/office/powerpoint/2010/main" val="18982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altLang="en-US" b="1" i="1" dirty="0" smtClean="0"/>
              <a:t>The most important chemokine receptors that act as </a:t>
            </a:r>
            <a:r>
              <a:rPr lang="en-US" altLang="en-US" b="1" i="1" dirty="0" err="1" smtClean="0"/>
              <a:t>coreceptors</a:t>
            </a:r>
            <a:r>
              <a:rPr lang="en-US" altLang="en-US" b="1" i="1" dirty="0" smtClean="0"/>
              <a:t> for HIV are CXCR4 and CCR5.</a:t>
            </a:r>
            <a:endParaRPr lang="lv-LV" altLang="en-US" b="1" i="1" dirty="0" smtClean="0"/>
          </a:p>
          <a:p>
            <a:pPr>
              <a:defRPr/>
            </a:pPr>
            <a:r>
              <a:rPr lang="en-US" dirty="0" err="1" smtClean="0"/>
              <a:t>Env</a:t>
            </a:r>
            <a:r>
              <a:rPr lang="en-US" dirty="0" smtClean="0"/>
              <a:t> is a complex composed of a transmembrane gp41 subunit and an external, </a:t>
            </a:r>
            <a:r>
              <a:rPr lang="en-US" dirty="0" err="1" smtClean="0"/>
              <a:t>noncovalently</a:t>
            </a:r>
            <a:r>
              <a:rPr lang="en-US" dirty="0" smtClean="0"/>
              <a:t> associated gp120 subunit. These subunits are produced by proteolytic cleavage of a gp160 precursor. The </a:t>
            </a:r>
            <a:r>
              <a:rPr lang="en-US" dirty="0" err="1" smtClean="0"/>
              <a:t>Env</a:t>
            </a:r>
            <a:r>
              <a:rPr lang="en-US" dirty="0" smtClean="0"/>
              <a:t> complex is expressed as a </a:t>
            </a:r>
            <a:r>
              <a:rPr lang="en-US" dirty="0" err="1" smtClean="0"/>
              <a:t>trimeric</a:t>
            </a:r>
            <a:r>
              <a:rPr lang="en-US" dirty="0" smtClean="0"/>
              <a:t> structure of three gp120/gp41 pairs. This complex mediates a multistep process of fusion of the </a:t>
            </a:r>
            <a:r>
              <a:rPr lang="en-US" dirty="0" err="1" smtClean="0"/>
              <a:t>virion</a:t>
            </a:r>
            <a:r>
              <a:rPr lang="en-US" dirty="0" smtClean="0"/>
              <a:t> envelope with the membrane of the target cell (</a:t>
            </a:r>
            <a:r>
              <a:rPr lang="en-US" dirty="0" smtClean="0">
                <a:hlinkClick r:id="rId3"/>
              </a:rPr>
              <a:t>Fig. 20-6</a:t>
            </a:r>
            <a:r>
              <a:rPr lang="en-US" dirty="0" smtClean="0"/>
              <a:t>). The first step of this process is the binding of gp120 subunits to CD4 molecules, which induces a conformational change that promotes secondary gp120 binding to a chemokine </a:t>
            </a:r>
            <a:r>
              <a:rPr lang="en-US" dirty="0" err="1" smtClean="0"/>
              <a:t>coreceptor</a:t>
            </a:r>
            <a:r>
              <a:rPr lang="en-US" dirty="0" smtClean="0"/>
              <a:t>. </a:t>
            </a:r>
            <a:r>
              <a:rPr lang="en-US" dirty="0" err="1" smtClean="0"/>
              <a:t>Coreceptor</a:t>
            </a:r>
            <a:r>
              <a:rPr lang="en-US" dirty="0" smtClean="0"/>
              <a:t> binding induces a conformational change in gp41 that exposes a hydrophobic region, called the fusion peptide, which inserts into the cell membrane and enables the viral membrane to fuse with the target cell membrane. After the virus completes its life cycle in the infected cell (described later), free viral particles are released from one infected cell and bind to an uninfected cell, thus propagating the infection. In addition, gp120 and gp41, which are expressed on the plasma membrane of infected cells before virus is released, can mediate cell-cell fusion with an uninfected cell that expresses CD4 and </a:t>
            </a:r>
            <a:r>
              <a:rPr lang="en-US" dirty="0" err="1" smtClean="0"/>
              <a:t>coreceptors</a:t>
            </a:r>
            <a:r>
              <a:rPr lang="en-US" dirty="0" smtClean="0"/>
              <a:t>, and HIV genomes can then be passed between the fused cells directly.</a:t>
            </a:r>
          </a:p>
          <a:p>
            <a:pPr>
              <a:defRPr/>
            </a:pPr>
            <a:endParaRPr lang="en-GB" dirty="0" smtClean="0"/>
          </a:p>
          <a:p>
            <a:endParaRPr lang="en-GB" dirty="0" smtClean="0"/>
          </a:p>
        </p:txBody>
      </p:sp>
      <p:sp>
        <p:nvSpPr>
          <p:cNvPr id="71684" name="Slide Number Placeholder 3"/>
          <p:cNvSpPr>
            <a:spLocks noGrp="1"/>
          </p:cNvSpPr>
          <p:nvPr>
            <p:ph type="sldNum" sz="quarter" idx="5"/>
          </p:nvPr>
        </p:nvSpPr>
        <p:spPr>
          <a:noFill/>
        </p:spPr>
        <p:txBody>
          <a:bodyPr/>
          <a:lstStyle/>
          <a:p>
            <a:fld id="{698137CA-EF35-4B0A-B7D0-37D7C9489063}" type="slidenum">
              <a:rPr lang="en-GB" smtClean="0"/>
              <a:pPr/>
              <a:t>33</a:t>
            </a:fld>
            <a:endParaRPr lang="en-GB" smtClean="0"/>
          </a:p>
        </p:txBody>
      </p:sp>
    </p:spTree>
    <p:extLst>
      <p:ext uri="{BB962C8B-B14F-4D97-AF65-F5344CB8AC3E}">
        <p14:creationId xmlns:p14="http://schemas.microsoft.com/office/powerpoint/2010/main" val="915661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r>
              <a:rPr lang="en-US" b="1" dirty="0" smtClean="0"/>
              <a:t>Pathogenesis of HIV Infection and AIDS</a:t>
            </a:r>
          </a:p>
          <a:p>
            <a:pPr>
              <a:defRPr/>
            </a:pPr>
            <a:r>
              <a:rPr lang="en-US" b="1" dirty="0" smtClean="0"/>
              <a:t>Figure 20–7</a:t>
            </a:r>
            <a:r>
              <a:rPr lang="en-US" dirty="0" smtClean="0"/>
              <a:t> </a:t>
            </a:r>
            <a:r>
              <a:rPr lang="en-US" b="1" dirty="0" smtClean="0"/>
              <a:t>Progression of HIV infection.</a:t>
            </a:r>
            <a:r>
              <a:rPr lang="en-US" dirty="0" smtClean="0"/>
              <a:t> The progression of HIV infection correlates with spread of the…</a:t>
            </a:r>
            <a:r>
              <a:rPr lang="en-US" b="1" i="1" dirty="0" smtClean="0"/>
              <a:t>HIV disease begins with acute infection, which is only partly controlled by the adaptive immune response, and advances to chronic progressive infection of peripheral lymphoid tissues</a:t>
            </a:r>
            <a:r>
              <a:rPr lang="en-US" dirty="0" smtClean="0"/>
              <a:t>(</a:t>
            </a:r>
            <a:r>
              <a:rPr lang="en-US" dirty="0" smtClean="0">
                <a:hlinkClick r:id="rId3"/>
              </a:rPr>
              <a:t>Fig. 20-7</a:t>
            </a:r>
            <a:r>
              <a:rPr lang="en-US" dirty="0" smtClean="0"/>
              <a:t>). The virus typically enters through mucosal epithelia. The subsequent events in the infection can be divided into several phases.</a:t>
            </a:r>
          </a:p>
          <a:p>
            <a:pPr>
              <a:defRPr/>
            </a:pPr>
            <a:r>
              <a:rPr lang="en-US" b="1" i="1" dirty="0" smtClean="0"/>
              <a:t>Acute (early) infection is characterized by infection of memory CD4</a:t>
            </a:r>
            <a:r>
              <a:rPr lang="en-US" b="1" i="1" baseline="30000" dirty="0" smtClean="0"/>
              <a:t>+</a:t>
            </a:r>
            <a:r>
              <a:rPr lang="en-US" b="1" i="1" dirty="0" smtClean="0"/>
              <a:t> T cells in mucosal lymphoid tissues and death of many infected cells.</a:t>
            </a:r>
            <a:r>
              <a:rPr lang="en-US" dirty="0" smtClean="0"/>
              <a:t> Because the mucosal tissues are the largest reservoir of T cells in the body and the major site of residence of memory T cells, this local loss is reflected in considerable depletion of lymphocytes. In fact, within 2 weeks of infection, a large fraction of CD4</a:t>
            </a:r>
            <a:r>
              <a:rPr lang="en-US" baseline="30000" dirty="0" smtClean="0"/>
              <a:t>+</a:t>
            </a:r>
            <a:r>
              <a:rPr lang="en-US" dirty="0" smtClean="0"/>
              <a:t> T cells may be destroyed.</a:t>
            </a:r>
          </a:p>
          <a:p>
            <a:pPr>
              <a:defRPr/>
            </a:pPr>
            <a:r>
              <a:rPr lang="en-US" b="1" i="1" dirty="0" smtClean="0"/>
              <a:t>The transition from the acute phase to a chronic phase of infection is characterized by dissemination of the virus, </a:t>
            </a:r>
            <a:r>
              <a:rPr lang="en-US" b="1" i="1" dirty="0" err="1" smtClean="0"/>
              <a:t>viremia</a:t>
            </a:r>
            <a:r>
              <a:rPr lang="en-US" b="1" i="1" dirty="0" smtClean="0"/>
              <a:t>, and the development of host immune </a:t>
            </a:r>
            <a:r>
              <a:rPr lang="en-US" b="1" i="1" dirty="0" err="1" smtClean="0"/>
              <a:t>responses.</a:t>
            </a:r>
            <a:r>
              <a:rPr lang="en-US" dirty="0" err="1" smtClean="0"/>
              <a:t>Dendritic</a:t>
            </a:r>
            <a:r>
              <a:rPr lang="en-US" dirty="0" smtClean="0"/>
              <a:t> cells in epithelia at sites of virus entry capture the virus and then migrate into the lymph nodes. Dendritic cells express a protein with a mannose-binding </a:t>
            </a:r>
            <a:r>
              <a:rPr lang="en-US" dirty="0" err="1" smtClean="0"/>
              <a:t>lectin</a:t>
            </a:r>
            <a:r>
              <a:rPr lang="en-US" dirty="0" smtClean="0"/>
              <a:t> domain, called DC-SIGN, which may be particularly important in binding the HIV envelope and transporting the virus. Once in lymphoid tissues, dendritic cells may pass HIV on to CD4</a:t>
            </a:r>
            <a:r>
              <a:rPr lang="en-US" baseline="30000" dirty="0" smtClean="0"/>
              <a:t>+</a:t>
            </a:r>
            <a:r>
              <a:rPr lang="en-US" dirty="0" smtClean="0"/>
              <a:t> T cells through direct cell-cell contact. Within days after the first exposure to HIV, viral replication can be detected in the lymph nodes. This replication leads to </a:t>
            </a:r>
            <a:r>
              <a:rPr lang="en-US" dirty="0" err="1" smtClean="0"/>
              <a:t>viremia</a:t>
            </a:r>
            <a:r>
              <a:rPr lang="en-US" dirty="0" smtClean="0"/>
              <a:t>, during which large numbers of HIV particles are present in the patient’s blood, accompanied by an acute HIV syndrome that includes a variety of nonspecific signs and symptoms typical of many viral infections (described later). The </a:t>
            </a:r>
            <a:r>
              <a:rPr lang="en-US" dirty="0" err="1" smtClean="0"/>
              <a:t>viremia</a:t>
            </a:r>
            <a:r>
              <a:rPr lang="en-US" dirty="0" smtClean="0"/>
              <a:t> allows the virus to disseminate throughout the body and to infect helper T cells, macrophages, and dendritic cells in peripheral lymphoid tissues. As the HIV infection spreads, the adaptive immune system mounts both humoral and cell-mediated immune responses directed at viral antigens, which we will describe later. These immune responses partially control the infection and viral production, and such control is reflected by a drop in </a:t>
            </a:r>
            <a:r>
              <a:rPr lang="en-US" dirty="0" err="1" smtClean="0"/>
              <a:t>viremia</a:t>
            </a:r>
            <a:r>
              <a:rPr lang="en-US" dirty="0" smtClean="0"/>
              <a:t> to low but detectable levels by approximately 12 weeks after the primary exposure.</a:t>
            </a:r>
          </a:p>
          <a:p>
            <a:pPr>
              <a:defRPr/>
            </a:pPr>
            <a:endParaRPr lang="en-GB" dirty="0" smtClean="0"/>
          </a:p>
          <a:p>
            <a:pPr>
              <a:defRPr/>
            </a:pPr>
            <a:endParaRPr lang="en-GB" dirty="0"/>
          </a:p>
        </p:txBody>
      </p:sp>
      <p:sp>
        <p:nvSpPr>
          <p:cNvPr id="72708" name="Slide Number Placeholder 3"/>
          <p:cNvSpPr>
            <a:spLocks noGrp="1"/>
          </p:cNvSpPr>
          <p:nvPr>
            <p:ph type="sldNum" sz="quarter" idx="5"/>
          </p:nvPr>
        </p:nvSpPr>
        <p:spPr>
          <a:noFill/>
        </p:spPr>
        <p:txBody>
          <a:bodyPr/>
          <a:lstStyle/>
          <a:p>
            <a:fld id="{88F39812-A236-4599-8D73-59FEBF6FDE10}" type="slidenum">
              <a:rPr lang="en-GB" smtClean="0"/>
              <a:pPr/>
              <a:t>34</a:t>
            </a:fld>
            <a:endParaRPr lang="en-GB" smtClean="0"/>
          </a:p>
        </p:txBody>
      </p:sp>
    </p:spTree>
    <p:extLst>
      <p:ext uri="{BB962C8B-B14F-4D97-AF65-F5344CB8AC3E}">
        <p14:creationId xmlns:p14="http://schemas.microsoft.com/office/powerpoint/2010/main" val="2997550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i="1" dirty="0" smtClean="0"/>
              <a:t>In the next, chronic phase of the disease, lymph nodes and the spleen are sites of continuous HIV replication and cell destruction</a:t>
            </a:r>
            <a:r>
              <a:rPr lang="en-US" altLang="en-US" dirty="0" smtClean="0"/>
              <a:t> (see </a:t>
            </a:r>
            <a:r>
              <a:rPr lang="en-US" altLang="en-US" dirty="0" smtClean="0">
                <a:hlinkClick r:id="rId3"/>
              </a:rPr>
              <a:t>Fig. 20-7</a:t>
            </a:r>
            <a:r>
              <a:rPr lang="en-US" altLang="en-US" dirty="0" smtClean="0"/>
              <a:t>). During this period of the disease, the immune system remains competent at handling most infections with opportunistic microbes, and few or no clinical manifestations of the HIV infection are present. Therefore, this phase of HIV disease is called the clinical latency period. Although the majority of peripheral blood T cells do not harbor the virus, destruction of CD4</a:t>
            </a:r>
            <a:r>
              <a:rPr lang="en-US" altLang="en-US" baseline="30000" dirty="0" smtClean="0"/>
              <a:t>+</a:t>
            </a:r>
            <a:r>
              <a:rPr lang="en-US" altLang="en-US" dirty="0" smtClean="0"/>
              <a:t>T cells within lymphoid tissues steadily progresses during the latent period, and the number of circulating blood CD4</a:t>
            </a:r>
            <a:r>
              <a:rPr lang="en-US" altLang="en-US" baseline="30000" dirty="0" smtClean="0"/>
              <a:t>+</a:t>
            </a:r>
            <a:r>
              <a:rPr lang="en-US" altLang="en-US" dirty="0" smtClean="0"/>
              <a:t> T cells steadily declines (</a:t>
            </a:r>
            <a:r>
              <a:rPr lang="en-US" altLang="en-US" dirty="0" smtClean="0">
                <a:hlinkClick r:id="rId4"/>
              </a:rPr>
              <a:t>Fig. 20-8</a:t>
            </a:r>
            <a:r>
              <a:rPr lang="en-US" altLang="en-US" dirty="0" smtClean="0"/>
              <a:t>). More than 90% of the body’s approximately 10</a:t>
            </a:r>
            <a:r>
              <a:rPr lang="en-US" altLang="en-US" baseline="30000" dirty="0" smtClean="0"/>
              <a:t>12</a:t>
            </a:r>
            <a:r>
              <a:rPr lang="en-US" altLang="en-US" dirty="0" smtClean="0"/>
              <a:t> T cells are normally found in peripheral and mucosal lymphoid tissues, and it is estimated that HIV destroys up to 1 to 2 × 10</a:t>
            </a:r>
            <a:r>
              <a:rPr lang="en-US" altLang="en-US" baseline="30000" dirty="0" smtClean="0"/>
              <a:t>9</a:t>
            </a:r>
            <a:r>
              <a:rPr lang="en-US" altLang="en-US" dirty="0" smtClean="0"/>
              <a:t> CD4</a:t>
            </a:r>
            <a:r>
              <a:rPr lang="en-US" altLang="en-US" baseline="30000" dirty="0" smtClean="0"/>
              <a:t>+</a:t>
            </a:r>
            <a:r>
              <a:rPr lang="en-US" altLang="en-US" dirty="0" smtClean="0"/>
              <a:t> T cells every day. Early in the course of the disease, the body may continue to make new CD4</a:t>
            </a:r>
            <a:r>
              <a:rPr lang="en-US" altLang="en-US" baseline="30000" dirty="0" smtClean="0"/>
              <a:t>+</a:t>
            </a:r>
            <a:r>
              <a:rPr lang="en-US" altLang="en-US" dirty="0" smtClean="0"/>
              <a:t>T cells, and therefore these cells can be replaced almost as quickly as they are destroyed. At this stage, up to 10% of CD4</a:t>
            </a:r>
            <a:r>
              <a:rPr lang="en-US" altLang="en-US" baseline="30000" dirty="0" smtClean="0"/>
              <a:t>+</a:t>
            </a:r>
            <a:r>
              <a:rPr lang="en-US" altLang="en-US" dirty="0" smtClean="0"/>
              <a:t> T cells in lymphoid organs may be infected, but the number of circulating CD4</a:t>
            </a:r>
            <a:r>
              <a:rPr lang="en-US" altLang="en-US" baseline="30000" dirty="0" smtClean="0"/>
              <a:t>+</a:t>
            </a:r>
            <a:r>
              <a:rPr lang="en-US" altLang="en-US" dirty="0" smtClean="0"/>
              <a:t> T cells that are infected at any one time may be less than 0.1% of the total CD4</a:t>
            </a:r>
            <a:r>
              <a:rPr lang="en-US" altLang="en-US" baseline="30000" dirty="0" smtClean="0"/>
              <a:t>+</a:t>
            </a:r>
            <a:r>
              <a:rPr lang="en-US" altLang="en-US" dirty="0" smtClean="0"/>
              <a:t> T cells in an individual. Eventually, over a period of years, the continuous cycle of virus infection, T cell death, and new infection leads to a steady decline in the number of CD4</a:t>
            </a:r>
            <a:r>
              <a:rPr lang="en-US" altLang="en-US" baseline="30000" dirty="0" smtClean="0"/>
              <a:t>+</a:t>
            </a:r>
            <a:r>
              <a:rPr lang="en-US" altLang="en-US" dirty="0" smtClean="0"/>
              <a:t> T cells in the lymphoid tissues and the circulation.</a:t>
            </a:r>
            <a:endParaRPr lang="en-GB" altLang="en-US" dirty="0" smtClean="0"/>
          </a:p>
          <a:p>
            <a:endParaRPr lang="en-GB" dirty="0" smtClean="0"/>
          </a:p>
        </p:txBody>
      </p:sp>
      <p:sp>
        <p:nvSpPr>
          <p:cNvPr id="73732" name="Slide Number Placeholder 3"/>
          <p:cNvSpPr>
            <a:spLocks noGrp="1"/>
          </p:cNvSpPr>
          <p:nvPr>
            <p:ph type="sldNum" sz="quarter" idx="5"/>
          </p:nvPr>
        </p:nvSpPr>
        <p:spPr>
          <a:noFill/>
        </p:spPr>
        <p:txBody>
          <a:bodyPr/>
          <a:lstStyle/>
          <a:p>
            <a:fld id="{B2922D8B-7004-4E93-B270-8724D8089CAB}" type="slidenum">
              <a:rPr lang="en-GB" smtClean="0"/>
              <a:pPr/>
              <a:t>35</a:t>
            </a:fld>
            <a:endParaRPr lang="en-GB" smtClean="0"/>
          </a:p>
        </p:txBody>
      </p:sp>
    </p:spTree>
    <p:extLst>
      <p:ext uri="{BB962C8B-B14F-4D97-AF65-F5344CB8AC3E}">
        <p14:creationId xmlns:p14="http://schemas.microsoft.com/office/powerpoint/2010/main" val="1306249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b="1" i="1" dirty="0" smtClean="0"/>
              <a:t>Mechanisms of Immunodeficiency Caused by HIV</a:t>
            </a:r>
          </a:p>
          <a:p>
            <a:pPr>
              <a:defRPr/>
            </a:pPr>
            <a:r>
              <a:rPr lang="en-US" dirty="0" smtClean="0"/>
              <a:t>HIV infection ultimately results in impaired function of both the adaptive and innate immune systems. The most prominent defects are in cell-mediated immunity, and they can be attributed to several mechanisms, including direct </a:t>
            </a:r>
            <a:r>
              <a:rPr lang="en-US" dirty="0" err="1" smtClean="0"/>
              <a:t>cytopathic</a:t>
            </a:r>
            <a:r>
              <a:rPr lang="en-US" dirty="0" smtClean="0"/>
              <a:t> effects of the virus and indirect effects.</a:t>
            </a:r>
          </a:p>
          <a:p>
            <a:pPr>
              <a:defRPr/>
            </a:pPr>
            <a:r>
              <a:rPr lang="en-US" b="1" i="1" dirty="0" smtClean="0"/>
              <a:t>An important cause of the loss of CD4</a:t>
            </a:r>
            <a:r>
              <a:rPr lang="en-US" b="1" baseline="30000" dirty="0" smtClean="0"/>
              <a:t>+</a:t>
            </a:r>
            <a:r>
              <a:rPr lang="en-US" b="1" dirty="0" smtClean="0"/>
              <a:t> </a:t>
            </a:r>
            <a:r>
              <a:rPr lang="en-US" b="1" i="1" dirty="0" smtClean="0"/>
              <a:t>T cells in HIV-infected people is the direct </a:t>
            </a:r>
            <a:r>
              <a:rPr lang="en-US" b="1" i="1" dirty="0" err="1" smtClean="0"/>
              <a:t>cytopathic</a:t>
            </a:r>
            <a:r>
              <a:rPr lang="en-US" b="1" i="1" dirty="0" smtClean="0"/>
              <a:t> effect of infection of these cells by HIV.</a:t>
            </a:r>
            <a:r>
              <a:rPr lang="en-US" dirty="0" smtClean="0"/>
              <a:t> Death of CD4</a:t>
            </a:r>
            <a:r>
              <a:rPr lang="en-US" baseline="30000" dirty="0" smtClean="0"/>
              <a:t>+</a:t>
            </a:r>
            <a:r>
              <a:rPr lang="en-US" dirty="0" smtClean="0"/>
              <a:t> T cells is associated with production of virus in infected cells and is a major cause of the decline in the numbers of these cells, especially in the early (acute) phase of the infection. Several direct toxic effects of HIV on infected CD4</a:t>
            </a:r>
            <a:r>
              <a:rPr lang="en-US" baseline="30000" dirty="0" smtClean="0"/>
              <a:t>+</a:t>
            </a:r>
            <a:r>
              <a:rPr lang="en-US" dirty="0" smtClean="0"/>
              <a:t> cells have been described.</a:t>
            </a:r>
          </a:p>
          <a:p>
            <a:pPr>
              <a:defRPr/>
            </a:pPr>
            <a:r>
              <a:rPr lang="en-US" dirty="0" smtClean="0"/>
              <a:t>The process of virus production, with expression of gp41 in the plasma membrane and budding of viral particles, may lead to increased plasma membrane permeability and the influx of lethal amounts of calcium, which induces apoptosis, or osmotic lysis of the cell caused by the influx of water.</a:t>
            </a:r>
          </a:p>
          <a:p>
            <a:pPr>
              <a:defRPr/>
            </a:pPr>
            <a:r>
              <a:rPr lang="en-US" dirty="0" smtClean="0"/>
              <a:t>Viral production can interfere with cellular protein synthesis and thereby lead to cell death.</a:t>
            </a:r>
          </a:p>
          <a:p>
            <a:pPr>
              <a:defRPr/>
            </a:pPr>
            <a:r>
              <a:rPr lang="en-US" dirty="0" smtClean="0"/>
              <a:t>The plasma membranes of HIV-infected T cells fuse with uninfected CD4</a:t>
            </a:r>
            <a:r>
              <a:rPr lang="en-US" baseline="30000" dirty="0" smtClean="0"/>
              <a:t>+</a:t>
            </a:r>
            <a:r>
              <a:rPr lang="en-US" dirty="0" smtClean="0"/>
              <a:t> T cells by virtue of gp120-CD4 interactions, and multinucleated giant cells or syncytia are formed. The process of HIV-induced syncytia formation can be lethal to HIV-infected T cells as well as to uninfected CD4</a:t>
            </a:r>
            <a:r>
              <a:rPr lang="en-US" baseline="30000" dirty="0" smtClean="0"/>
              <a:t>+</a:t>
            </a:r>
            <a:r>
              <a:rPr lang="en-US" dirty="0" smtClean="0"/>
              <a:t> T cells that fuse to the infected cells. However, this phenomenon has largely been observed in vitro, and syncytia are rarely seen in the tissues of patients with AIDS.</a:t>
            </a:r>
          </a:p>
          <a:p>
            <a:pPr>
              <a:defRPr/>
            </a:pPr>
            <a:endParaRPr lang="en-GB" dirty="0" smtClean="0"/>
          </a:p>
          <a:p>
            <a:pPr>
              <a:defRPr/>
            </a:pPr>
            <a:endParaRPr lang="en-GB" dirty="0"/>
          </a:p>
        </p:txBody>
      </p:sp>
      <p:sp>
        <p:nvSpPr>
          <p:cNvPr id="74756" name="Slide Number Placeholder 3"/>
          <p:cNvSpPr>
            <a:spLocks noGrp="1"/>
          </p:cNvSpPr>
          <p:nvPr>
            <p:ph type="sldNum" sz="quarter" idx="5"/>
          </p:nvPr>
        </p:nvSpPr>
        <p:spPr>
          <a:noFill/>
        </p:spPr>
        <p:txBody>
          <a:bodyPr/>
          <a:lstStyle/>
          <a:p>
            <a:fld id="{FB095A46-08E6-4DF8-A293-94186F04BA53}" type="slidenum">
              <a:rPr lang="en-GB" smtClean="0"/>
              <a:pPr/>
              <a:t>36</a:t>
            </a:fld>
            <a:endParaRPr lang="en-GB" smtClean="0"/>
          </a:p>
        </p:txBody>
      </p:sp>
    </p:spTree>
    <p:extLst>
      <p:ext uri="{BB962C8B-B14F-4D97-AF65-F5344CB8AC3E}">
        <p14:creationId xmlns:p14="http://schemas.microsoft.com/office/powerpoint/2010/main" val="1154367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b="1" i="1" dirty="0" smtClean="0"/>
              <a:t>Mechanisms in addition to direct lysis of infected CD4</a:t>
            </a:r>
            <a:r>
              <a:rPr lang="en-US" b="1" baseline="30000" dirty="0" smtClean="0"/>
              <a:t>+</a:t>
            </a:r>
            <a:r>
              <a:rPr lang="en-US" b="1" dirty="0" smtClean="0"/>
              <a:t> </a:t>
            </a:r>
            <a:r>
              <a:rPr lang="en-US" b="1" i="1" dirty="0" smtClean="0"/>
              <a:t>T cells by virus have been proposed for the depletion and loss of function of these cells in HIV-infected individuals.</a:t>
            </a:r>
            <a:r>
              <a:rPr lang="en-US" dirty="0" smtClean="0"/>
              <a:t> One mechanism that has been suggested is related to chronic activation of uninfected cells by the infections that are common in patients infected with HIV and also by cytokines produced in response to these infections. Chronic activation of the T cells may predispose the cells to apoptosis; the molecular pathway involved in this type of activation-induced cell death is not yet defined. Apoptotic death of activated lymphocytes may account for the observation that the loss of T cells greatly exceeds the numbers of HIV-infected cells. HIV-specific CTLs are present in many patients with AIDS, and these cells can kill infected CD4</a:t>
            </a:r>
            <a:r>
              <a:rPr lang="en-US" baseline="30000" dirty="0" smtClean="0"/>
              <a:t>+</a:t>
            </a:r>
            <a:r>
              <a:rPr lang="en-US" dirty="0" smtClean="0"/>
              <a:t> T cells. In addition, antibodies against HIV envelope proteins may bind to HIV-infected CD4</a:t>
            </a:r>
            <a:r>
              <a:rPr lang="en-US" baseline="30000" dirty="0" smtClean="0"/>
              <a:t>+</a:t>
            </a:r>
            <a:r>
              <a:rPr lang="en-US" dirty="0" smtClean="0"/>
              <a:t> T cells and target the cells for antibody-dependent cell-mediated cytotoxicity. Binding of gp120 to newly synthesized intracellular CD4 may interfere with normal protein processing in the endoplasmic reticulum and block cell surface expression of CD4, making the cells incapable of responding to antigenic stimulation. It has also been suggested that the maturation of CD4</a:t>
            </a:r>
            <a:r>
              <a:rPr lang="en-US" baseline="30000" dirty="0" smtClean="0"/>
              <a:t>+</a:t>
            </a:r>
            <a:r>
              <a:rPr lang="en-US" dirty="0" smtClean="0"/>
              <a:t> T cells in the thymus becomes defective in infected individuals. The relative importance of these indirect mechanisms of CD4</a:t>
            </a:r>
            <a:r>
              <a:rPr lang="en-US" baseline="30000" dirty="0" smtClean="0"/>
              <a:t>+</a:t>
            </a:r>
            <a:r>
              <a:rPr lang="en-US" dirty="0" smtClean="0"/>
              <a:t> T cell depletion in HIV-infected patients is uncertain and controversial.</a:t>
            </a:r>
          </a:p>
          <a:p>
            <a:pPr>
              <a:defRPr/>
            </a:pPr>
            <a:r>
              <a:rPr lang="en-US" b="1" i="1" dirty="0" smtClean="0"/>
              <a:t>Functional defects in the immune system of HIV-infected individuals exacerbate the immune deficiency caused by depletion of CD4</a:t>
            </a:r>
            <a:r>
              <a:rPr lang="en-US" b="1" baseline="30000" dirty="0" smtClean="0"/>
              <a:t>+</a:t>
            </a:r>
            <a:r>
              <a:rPr lang="en-US" b="1" dirty="0" smtClean="0"/>
              <a:t> </a:t>
            </a:r>
            <a:r>
              <a:rPr lang="en-US" b="1" i="1" dirty="0" smtClean="0"/>
              <a:t>T cells.</a:t>
            </a:r>
            <a:r>
              <a:rPr lang="en-US" dirty="0" smtClean="0"/>
              <a:t> These functional defects include a decrease in T cell responses to antigens and weak humoral immune responses even though total serum Ig levels may be elevated. The defects may be a result of the direct effects of HIV infection on CD4</a:t>
            </a:r>
            <a:r>
              <a:rPr lang="en-US" baseline="30000" dirty="0" smtClean="0"/>
              <a:t>+</a:t>
            </a:r>
            <a:r>
              <a:rPr lang="en-US" dirty="0" smtClean="0"/>
              <a:t> T cells, including the effects of soluble gp120 released from infected cells binding to uninfected cells. For example, CD4 that has bound gp120 may not be available to interact with class II MHC molecules on APCs, and thus T cell responses to antigens would be inhibited. Alternatively, gp120 binding to CD4 may deliver signals that </a:t>
            </a:r>
            <a:r>
              <a:rPr lang="en-US" dirty="0" err="1" smtClean="0"/>
              <a:t>downregulate</a:t>
            </a:r>
            <a:r>
              <a:rPr lang="en-US" dirty="0" smtClean="0"/>
              <a:t> helper T cell function. HIV-infected T cells are unable to form tight synapses with APCs, and this may also interfere with T cell activation. Some studies have demonstrated that patients with HIV infection have increased numbers of CD4</a:t>
            </a:r>
            <a:r>
              <a:rPr lang="en-US" baseline="30000" dirty="0" smtClean="0"/>
              <a:t>+</a:t>
            </a:r>
            <a:r>
              <a:rPr lang="en-US" dirty="0" smtClean="0"/>
              <a:t>CD25</a:t>
            </a:r>
            <a:r>
              <a:rPr lang="en-US" baseline="30000" dirty="0" smtClean="0"/>
              <a:t>+</a:t>
            </a:r>
            <a:r>
              <a:rPr lang="en-US" dirty="0" smtClean="0"/>
              <a:t> regulatory T cells, but it is not yet clear if this is a consistent finding or if these cells actually contribute to defective immunity.</a:t>
            </a:r>
          </a:p>
          <a:p>
            <a:pPr>
              <a:defRPr/>
            </a:pPr>
            <a:r>
              <a:rPr lang="en-US" dirty="0" smtClean="0"/>
              <a:t>The Tat protein may play some role in the pathogenesis of immunodeficiency caused by HIV. Within T cells, Tat can interact with a variety of regulatory proteins, and these interactions can interfere with normal T cell functions such as cytokine synthesis. Remarkably, Tat not only enters the nucleus of infected T cells but can also escape across the plasma membrane and enter neighboring cells, thus interfering with activation of uninfected T cells in a paracrine fashion.</a:t>
            </a:r>
          </a:p>
          <a:p>
            <a:pPr>
              <a:defRPr/>
            </a:pPr>
            <a:endParaRPr lang="en-GB" dirty="0" smtClean="0"/>
          </a:p>
          <a:p>
            <a:pPr>
              <a:defRPr/>
            </a:pPr>
            <a:endParaRPr lang="en-GB" dirty="0"/>
          </a:p>
        </p:txBody>
      </p:sp>
      <p:sp>
        <p:nvSpPr>
          <p:cNvPr id="75780" name="Slide Number Placeholder 3"/>
          <p:cNvSpPr>
            <a:spLocks noGrp="1"/>
          </p:cNvSpPr>
          <p:nvPr>
            <p:ph type="sldNum" sz="quarter" idx="5"/>
          </p:nvPr>
        </p:nvSpPr>
        <p:spPr>
          <a:noFill/>
        </p:spPr>
        <p:txBody>
          <a:bodyPr/>
          <a:lstStyle/>
          <a:p>
            <a:fld id="{925240DF-A044-437B-A1D5-F649B2952457}" type="slidenum">
              <a:rPr lang="en-GB" smtClean="0"/>
              <a:pPr/>
              <a:t>37</a:t>
            </a:fld>
            <a:endParaRPr lang="en-GB" smtClean="0"/>
          </a:p>
        </p:txBody>
      </p:sp>
    </p:spTree>
    <p:extLst>
      <p:ext uri="{BB962C8B-B14F-4D97-AF65-F5344CB8AC3E}">
        <p14:creationId xmlns:p14="http://schemas.microsoft.com/office/powerpoint/2010/main" val="3425563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t>Macrophages, dendritic cells, and follicular dendritic cells are infected or injured by HIV, and their abnormalities also contribute to the progression of immunodeficiency.</a:t>
            </a:r>
            <a:endParaRPr lang="en-US" dirty="0" smtClean="0"/>
          </a:p>
          <a:p>
            <a:pPr>
              <a:defRPr/>
            </a:pPr>
            <a:r>
              <a:rPr lang="en-US" dirty="0" smtClean="0"/>
              <a:t>Macrophages express much lower levels of CD4 than helper T lymphocytes do, but they do express CCR5 </a:t>
            </a:r>
            <a:r>
              <a:rPr lang="en-US" dirty="0" err="1" smtClean="0"/>
              <a:t>coreceptors</a:t>
            </a:r>
            <a:r>
              <a:rPr lang="en-US" dirty="0" smtClean="0"/>
              <a:t> and are susceptible to HIV infection. However, macrophages are relatively resistant to the </a:t>
            </a:r>
            <a:r>
              <a:rPr lang="en-US" dirty="0" err="1" smtClean="0"/>
              <a:t>cytopathic</a:t>
            </a:r>
            <a:r>
              <a:rPr lang="en-US" dirty="0" smtClean="0"/>
              <a:t> effects of HIV. Macrophages may also be infected by a gp120/gp41-independent route, such as phagocytosis of other infected cells or Fc receptor–mediated endocytosis of antibody-coated HIV </a:t>
            </a:r>
            <a:r>
              <a:rPr lang="en-US" dirty="0" err="1" smtClean="0"/>
              <a:t>virions</a:t>
            </a:r>
            <a:r>
              <a:rPr lang="en-US" dirty="0" smtClean="0"/>
              <a:t>. Because macrophages can be infected but are not generally killed by the virus, they may become a reservoir for the virus. In fact, the quantity of macrophage-associated HIV exceeds T cell–associated virus in most tissues from patients with AIDS, including the brain and lung. HIV-infected macrophages may be impaired in antigen presentation functions and cytokine secretion.</a:t>
            </a:r>
          </a:p>
          <a:p>
            <a:pPr>
              <a:defRPr/>
            </a:pPr>
            <a:r>
              <a:rPr lang="en-US" dirty="0" smtClean="0"/>
              <a:t>Dendritic cells can also be infected by HIV. Like macrophages, dendritic cells are not directly injured by HIV infection. However, these cells form intimate contact with naive T cells during the course of antigen presentation. It is proposed that dendritic cells infect naive T cells during these encounters and may thus be an important pathway for T cell injury.</a:t>
            </a:r>
          </a:p>
          <a:p>
            <a:pPr>
              <a:defRPr/>
            </a:pPr>
            <a:r>
              <a:rPr lang="en-US" dirty="0" smtClean="0"/>
              <a:t>Follicular dendritic cells (FDCs) in the germinal centers of lymph nodes and the spleen trap large amounts of HIV on their surfaces, in part by Fc receptor–mediated binding of antibody-coated virus. Although FDCs are not efficiently infected, they contribute to the pathogenesis of HIV-associated immunodeficiency in at least two ways. First, the FDC surface is a reservoir for HIV that can infect macrophages and CD4</a:t>
            </a:r>
            <a:r>
              <a:rPr lang="en-US" baseline="30000" dirty="0" smtClean="0"/>
              <a:t>+</a:t>
            </a:r>
            <a:r>
              <a:rPr lang="en-US" dirty="0" smtClean="0"/>
              <a:t> T cells in the lymph nodes. Second, the normal functions of FDCs in immune responses are impaired, and they may eventually be destroyed by the virus. Although the mechanisms of HIV-induced death of FDCs are not understood, the net result of loss of the FDC network in the lymph nodes and spleen is a profound dissolution of the architecture of the peripheral lymphoid system.</a:t>
            </a:r>
          </a:p>
          <a:p>
            <a:pPr>
              <a:defRP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38</a:t>
            </a:fld>
            <a:endParaRPr lang="en-GB"/>
          </a:p>
        </p:txBody>
      </p:sp>
    </p:spTree>
    <p:extLst>
      <p:ext uri="{BB962C8B-B14F-4D97-AF65-F5344CB8AC3E}">
        <p14:creationId xmlns:p14="http://schemas.microsoft.com/office/powerpoint/2010/main" val="1385680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GB" dirty="0"/>
          </a:p>
        </p:txBody>
      </p:sp>
      <p:sp>
        <p:nvSpPr>
          <p:cNvPr id="76804" name="Slide Number Placeholder 3"/>
          <p:cNvSpPr>
            <a:spLocks noGrp="1"/>
          </p:cNvSpPr>
          <p:nvPr>
            <p:ph type="sldNum" sz="quarter" idx="5"/>
          </p:nvPr>
        </p:nvSpPr>
        <p:spPr>
          <a:noFill/>
        </p:spPr>
        <p:txBody>
          <a:bodyPr/>
          <a:lstStyle/>
          <a:p>
            <a:fld id="{A5160761-DEDE-4BA8-AC0C-D1F6A398FBE3}" type="slidenum">
              <a:rPr lang="en-GB" smtClean="0"/>
              <a:pPr/>
              <a:t>39</a:t>
            </a:fld>
            <a:endParaRPr lang="en-GB" smtClean="0"/>
          </a:p>
        </p:txBody>
      </p:sp>
    </p:spTree>
    <p:extLst>
      <p:ext uri="{BB962C8B-B14F-4D97-AF65-F5344CB8AC3E}">
        <p14:creationId xmlns:p14="http://schemas.microsoft.com/office/powerpoint/2010/main" val="2731617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Most cases of immunodeficiency are acquired ("secondary") but some people are born with defects in their immune system, or </a:t>
            </a:r>
            <a:r>
              <a:rPr lang="en-US" altLang="en-US" dirty="0" smtClean="0">
                <a:hlinkClick r:id="rId3" tooltip="Primary immunodeficiency"/>
              </a:rPr>
              <a:t>primary immunodeficiency</a:t>
            </a:r>
            <a:r>
              <a:rPr lang="en-US" altLang="en-US" dirty="0" smtClean="0"/>
              <a:t>. </a:t>
            </a:r>
            <a:endParaRPr lang="lv-LV"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lv-LV"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lv-LV" altLang="en-US" dirty="0" smtClean="0"/>
              <a:t>Ļoti</a:t>
            </a:r>
            <a:r>
              <a:rPr lang="lv-LV" altLang="en-US" baseline="0" dirty="0" smtClean="0"/>
              <a:t> heterogēna slimību grupa</a:t>
            </a:r>
            <a:endParaRPr lang="en-GB" altLang="en-US" dirty="0" smtClean="0"/>
          </a:p>
          <a:p>
            <a:endParaRPr lang="en-US" dirty="0" smtClean="0"/>
          </a:p>
        </p:txBody>
      </p:sp>
      <p:sp>
        <p:nvSpPr>
          <p:cNvPr id="61444" name="Slide Number Placeholder 3"/>
          <p:cNvSpPr>
            <a:spLocks noGrp="1"/>
          </p:cNvSpPr>
          <p:nvPr>
            <p:ph type="sldNum" sz="quarter" idx="5"/>
          </p:nvPr>
        </p:nvSpPr>
        <p:spPr>
          <a:noFill/>
        </p:spPr>
        <p:txBody>
          <a:bodyPr/>
          <a:lstStyle/>
          <a:p>
            <a:fld id="{AD6422C6-861B-4CF9-B04A-5CE89F249DE8}" type="slidenum">
              <a:rPr lang="en-GB" smtClean="0"/>
              <a:pPr/>
              <a:t>4</a:t>
            </a:fld>
            <a:endParaRPr lang="en-GB" smtClean="0"/>
          </a:p>
        </p:txBody>
      </p:sp>
    </p:spTree>
    <p:extLst>
      <p:ext uri="{BB962C8B-B14F-4D97-AF65-F5344CB8AC3E}">
        <p14:creationId xmlns:p14="http://schemas.microsoft.com/office/powerpoint/2010/main" val="206443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5</a:t>
            </a:fld>
            <a:endParaRPr lang="en-GB"/>
          </a:p>
        </p:txBody>
      </p:sp>
    </p:spTree>
    <p:extLst>
      <p:ext uri="{BB962C8B-B14F-4D97-AF65-F5344CB8AC3E}">
        <p14:creationId xmlns:p14="http://schemas.microsoft.com/office/powerpoint/2010/main" val="21247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6</a:t>
            </a:fld>
            <a:endParaRPr lang="en-GB"/>
          </a:p>
        </p:txBody>
      </p:sp>
    </p:spTree>
    <p:extLst>
      <p:ext uri="{BB962C8B-B14F-4D97-AF65-F5344CB8AC3E}">
        <p14:creationId xmlns:p14="http://schemas.microsoft.com/office/powerpoint/2010/main" val="4085257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
        <p:nvSpPr>
          <p:cNvPr id="62468" name="Slide Number Placeholder 3"/>
          <p:cNvSpPr>
            <a:spLocks noGrp="1"/>
          </p:cNvSpPr>
          <p:nvPr>
            <p:ph type="sldNum" sz="quarter" idx="5"/>
          </p:nvPr>
        </p:nvSpPr>
        <p:spPr>
          <a:noFill/>
        </p:spPr>
        <p:txBody>
          <a:bodyPr/>
          <a:lstStyle/>
          <a:p>
            <a:fld id="{722461EC-C79A-4B32-8E89-61D464C595D2}" type="slidenum">
              <a:rPr lang="en-GB" smtClean="0"/>
              <a:pPr/>
              <a:t>7</a:t>
            </a:fld>
            <a:endParaRPr lang="en-GB" smtClean="0"/>
          </a:p>
        </p:txBody>
      </p:sp>
    </p:spTree>
    <p:extLst>
      <p:ext uri="{BB962C8B-B14F-4D97-AF65-F5344CB8AC3E}">
        <p14:creationId xmlns:p14="http://schemas.microsoft.com/office/powerpoint/2010/main" val="4014559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75389B0-BE9E-4686-87CD-9E0BE09B44D0}" type="slidenum">
              <a:rPr lang="en-GB" smtClean="0"/>
              <a:pPr>
                <a:defRPr/>
              </a:pPr>
              <a:t>8</a:t>
            </a:fld>
            <a:endParaRPr lang="en-GB"/>
          </a:p>
        </p:txBody>
      </p:sp>
    </p:spTree>
    <p:extLst>
      <p:ext uri="{BB962C8B-B14F-4D97-AF65-F5344CB8AC3E}">
        <p14:creationId xmlns:p14="http://schemas.microsoft.com/office/powerpoint/2010/main" val="391574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lv-LV" sz="1200" b="0" kern="1200" dirty="0" smtClean="0">
              <a:solidFill>
                <a:schemeClr val="bg2">
                  <a:lumMod val="75000"/>
                </a:schemeClr>
              </a:solidFill>
              <a:latin typeface="Tahom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lv-LV" sz="1200" b="0" kern="1200" dirty="0" smtClean="0">
                <a:solidFill>
                  <a:schemeClr val="bg2">
                    <a:lumMod val="75000"/>
                  </a:schemeClr>
                </a:solidFill>
                <a:latin typeface="Tahoma" pitchFamily="34" charset="0"/>
                <a:ea typeface="+mn-ea"/>
                <a:cs typeface="+mn-cs"/>
              </a:rPr>
              <a:t>6 miljoni cilvēku pasaulē slimo</a:t>
            </a:r>
            <a:r>
              <a:rPr lang="lv-LV" sz="1200" b="0" kern="1200" baseline="0" dirty="0" smtClean="0">
                <a:solidFill>
                  <a:schemeClr val="bg2">
                    <a:lumMod val="75000"/>
                  </a:schemeClr>
                </a:solidFill>
                <a:latin typeface="Tahoma" pitchFamily="34" charset="0"/>
                <a:ea typeface="+mn-ea"/>
                <a:cs typeface="+mn-cs"/>
              </a:rPr>
              <a:t> ar PI</a:t>
            </a:r>
          </a:p>
          <a:p>
            <a:pPr marL="0" marR="0" indent="0" algn="l" defTabSz="914400" rtl="0" eaLnBrk="0" fontAlgn="base" latinLnBrk="0" hangingPunct="0">
              <a:lnSpc>
                <a:spcPct val="100000"/>
              </a:lnSpc>
              <a:spcBef>
                <a:spcPct val="30000"/>
              </a:spcBef>
              <a:spcAft>
                <a:spcPct val="0"/>
              </a:spcAft>
              <a:buClrTx/>
              <a:buSzTx/>
              <a:buFontTx/>
              <a:buNone/>
              <a:tabLst/>
              <a:defRPr/>
            </a:pPr>
            <a:endParaRPr lang="lv-LV" sz="1200" b="0" kern="1200" dirty="0" smtClean="0">
              <a:solidFill>
                <a:schemeClr val="bg2">
                  <a:lumMod val="75000"/>
                </a:schemeClr>
              </a:solidFill>
              <a:latin typeface="Tahom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lv-LV" sz="1200" b="0" kern="1200" dirty="0" smtClean="0">
                <a:solidFill>
                  <a:schemeClr val="bg2">
                    <a:lumMod val="75000"/>
                  </a:schemeClr>
                </a:solidFill>
                <a:latin typeface="Tahoma" pitchFamily="34" charset="0"/>
                <a:ea typeface="+mn-ea"/>
                <a:cs typeface="+mn-cs"/>
              </a:rPr>
              <a:t>Par </a:t>
            </a:r>
            <a:r>
              <a:rPr lang="lv-LV" sz="1200" b="0" kern="1200" dirty="0" smtClean="0">
                <a:solidFill>
                  <a:schemeClr val="bg2">
                    <a:lumMod val="75000"/>
                  </a:schemeClr>
                </a:solidFill>
                <a:latin typeface="Tahoma" pitchFamily="34" charset="0"/>
                <a:ea typeface="+mn-ea"/>
                <a:cs typeface="+mn-cs"/>
              </a:rPr>
              <a:t>dažādām iedzimto imūndeficītu formām var būt atbildīgi atšķirīgi mehānismi</a:t>
            </a:r>
          </a:p>
          <a:p>
            <a:pPr marL="0" marR="0" indent="0" algn="l" defTabSz="914400" rtl="0" eaLnBrk="0" fontAlgn="base" latinLnBrk="0" hangingPunct="0">
              <a:lnSpc>
                <a:spcPct val="100000"/>
              </a:lnSpc>
              <a:spcBef>
                <a:spcPct val="30000"/>
              </a:spcBef>
              <a:spcAft>
                <a:spcPct val="0"/>
              </a:spcAft>
              <a:buClrTx/>
              <a:buSzTx/>
              <a:buFontTx/>
              <a:buNone/>
              <a:tabLst/>
              <a:defRPr/>
            </a:pPr>
            <a:endParaRPr lang="lv-LV" sz="1200" b="0" kern="1200" dirty="0" smtClean="0">
              <a:solidFill>
                <a:schemeClr val="bg2">
                  <a:lumMod val="75000"/>
                </a:schemeClr>
              </a:solidFill>
              <a:latin typeface="Tahom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Tahoma" pitchFamily="34" charset="0"/>
                <a:ea typeface="+mn-ea"/>
                <a:cs typeface="+mn-cs"/>
              </a:rPr>
              <a:t>Many immune abnormalities, such as those associated with the T-cell immune system, have associated B-cell immune abnormalities as well.</a:t>
            </a:r>
            <a:endParaRPr lang="lv-LV" sz="1200" b="0" i="0" kern="1200" dirty="0" smtClean="0">
              <a:solidFill>
                <a:schemeClr val="tx1"/>
              </a:solidFill>
              <a:effectLst/>
              <a:latin typeface="Tahoma" pitchFamily="34" charset="0"/>
              <a:ea typeface="+mn-ea"/>
              <a:cs typeface="+mn-cs"/>
            </a:endParaRPr>
          </a:p>
          <a:p>
            <a:endParaRPr lang="en-US" dirty="0" smtClean="0"/>
          </a:p>
        </p:txBody>
      </p:sp>
      <p:sp>
        <p:nvSpPr>
          <p:cNvPr id="63492" name="Slide Number Placeholder 3"/>
          <p:cNvSpPr>
            <a:spLocks noGrp="1"/>
          </p:cNvSpPr>
          <p:nvPr>
            <p:ph type="sldNum" sz="quarter" idx="5"/>
          </p:nvPr>
        </p:nvSpPr>
        <p:spPr>
          <a:noFill/>
        </p:spPr>
        <p:txBody>
          <a:bodyPr/>
          <a:lstStyle/>
          <a:p>
            <a:fld id="{D860AB5B-DB76-47DD-A439-F3423C5C2054}" type="slidenum">
              <a:rPr lang="en-GB" smtClean="0"/>
              <a:pPr/>
              <a:t>9</a:t>
            </a:fld>
            <a:endParaRPr lang="en-GB" smtClean="0"/>
          </a:p>
        </p:txBody>
      </p:sp>
    </p:spTree>
    <p:extLst>
      <p:ext uri="{BB962C8B-B14F-4D97-AF65-F5344CB8AC3E}">
        <p14:creationId xmlns:p14="http://schemas.microsoft.com/office/powerpoint/2010/main" val="38100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endParaRPr lang="en-GB"/>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GB"/>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43EF0CF7-BC26-4877-A92F-213C46E5A5B1}" type="slidenum">
              <a:rPr lang="en-GB"/>
              <a:pPr>
                <a:defRPr/>
              </a:pPr>
              <a:t>‹#›</a:t>
            </a:fld>
            <a:endParaRPr lang="en-GB"/>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D47968F7-C3F4-4340-A1BC-2BF037506B08}" type="slidenum">
              <a:rPr lang="en-GB"/>
              <a:pPr>
                <a:defRPr/>
              </a:pPr>
              <a:t>‹#›</a:t>
            </a:fld>
            <a:endParaRPr lang="en-GB"/>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CE32AC3-AD59-4EB4-8499-1BBB7E77867D}" type="slidenum">
              <a:rPr lang="en-GB"/>
              <a:pPr>
                <a:defRPr/>
              </a:pPr>
              <a:t>‹#›</a:t>
            </a:fld>
            <a:endParaRPr lang="en-GB"/>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9DC8F7FD-4EE7-4868-A017-7703C5698182}" type="slidenum">
              <a:rPr lang="en-GB"/>
              <a:pPr>
                <a:defRPr/>
              </a:pPr>
              <a:t>‹#›</a:t>
            </a:fld>
            <a:endParaRPr lang="en-GB"/>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GB"/>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GB"/>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75FD6A08-30CB-42D2-A868-CDD0768622F2}"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F5E69633-ACCC-427B-A02A-6A52A625193C}" type="slidenum">
              <a:rPr lang="en-GB"/>
              <a:pPr>
                <a:defRPr/>
              </a:pPr>
              <a:t>‹#›</a:t>
            </a:fld>
            <a:endParaRPr lang="en-GB"/>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pPr>
              <a:defRPr/>
            </a:pPr>
            <a:fld id="{CAE54528-250A-46AE-818F-7124C3E61F46}" type="slidenum">
              <a:rPr lang="en-GB"/>
              <a:pPr>
                <a:defRPr/>
              </a:pPr>
              <a:t>‹#›</a:t>
            </a:fld>
            <a:endParaRPr lang="en-GB"/>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a:lvl1pPr>
          </a:lstStyle>
          <a:p>
            <a:pPr>
              <a:defRPr/>
            </a:pPr>
            <a:fld id="{925C7FAA-0CA8-4F9A-A505-EB07183239A2}" type="slidenum">
              <a:rPr lang="en-GB"/>
              <a:pPr>
                <a:defRPr/>
              </a:pPr>
              <a:t>‹#›</a:t>
            </a:fld>
            <a:endParaRPr lang="en-GB"/>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3"/>
          <p:cNvSpPr>
            <a:spLocks noGrp="1"/>
          </p:cNvSpPr>
          <p:nvPr>
            <p:ph type="sldNum" sz="quarter" idx="12"/>
          </p:nvPr>
        </p:nvSpPr>
        <p:spPr/>
        <p:txBody>
          <a:bodyPr/>
          <a:lstStyle>
            <a:lvl1pPr>
              <a:defRPr/>
            </a:lvl1pPr>
          </a:lstStyle>
          <a:p>
            <a:pPr>
              <a:defRPr/>
            </a:pPr>
            <a:fld id="{44BA79C4-2765-4859-9322-4BEF668BEAB0}" type="slidenum">
              <a:rPr lang="en-GB"/>
              <a:pPr>
                <a:defRPr/>
              </a:pPr>
              <a:t>‹#›</a:t>
            </a:fld>
            <a:endParaRPr lang="en-GB"/>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GB"/>
          </a:p>
        </p:txBody>
      </p:sp>
      <p:sp>
        <p:nvSpPr>
          <p:cNvPr id="9" name="Footer Placeholder 5"/>
          <p:cNvSpPr>
            <a:spLocks noGrp="1"/>
          </p:cNvSpPr>
          <p:nvPr>
            <p:ph type="ftr" sz="quarter" idx="11"/>
          </p:nvPr>
        </p:nvSpPr>
        <p:spPr/>
        <p:txBody>
          <a:bodyPr/>
          <a:lstStyle>
            <a:lvl1pPr>
              <a:defRPr/>
            </a:lvl1pPr>
          </a:lstStyle>
          <a:p>
            <a:pPr>
              <a:defRPr/>
            </a:pPr>
            <a:endParaRPr lang="en-GB"/>
          </a:p>
        </p:txBody>
      </p:sp>
      <p:sp>
        <p:nvSpPr>
          <p:cNvPr id="10" name="Slide Number Placeholder 6"/>
          <p:cNvSpPr>
            <a:spLocks noGrp="1"/>
          </p:cNvSpPr>
          <p:nvPr>
            <p:ph type="sldNum" sz="quarter" idx="12"/>
          </p:nvPr>
        </p:nvSpPr>
        <p:spPr/>
        <p:txBody>
          <a:bodyPr/>
          <a:lstStyle>
            <a:lvl1pPr>
              <a:defRPr/>
            </a:lvl1pPr>
          </a:lstStyle>
          <a:p>
            <a:pPr>
              <a:defRPr/>
            </a:pPr>
            <a:fld id="{871B7615-4935-4A49-A0CB-084D4E09218E}" type="slidenum">
              <a:rPr lang="en-GB"/>
              <a:pPr>
                <a:defRPr/>
              </a:pPr>
              <a:t>‹#›</a:t>
            </a:fld>
            <a:endParaRPr lang="en-GB"/>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GB"/>
          </a:p>
        </p:txBody>
      </p:sp>
      <p:sp>
        <p:nvSpPr>
          <p:cNvPr id="9" name="Footer Placeholder 5"/>
          <p:cNvSpPr>
            <a:spLocks noGrp="1"/>
          </p:cNvSpPr>
          <p:nvPr>
            <p:ph type="ftr" sz="quarter" idx="11"/>
          </p:nvPr>
        </p:nvSpPr>
        <p:spPr/>
        <p:txBody>
          <a:bodyPr/>
          <a:lstStyle>
            <a:lvl1pPr>
              <a:defRPr/>
            </a:lvl1pPr>
          </a:lstStyle>
          <a:p>
            <a:pPr>
              <a:defRPr/>
            </a:pPr>
            <a:endParaRPr lang="en-GB"/>
          </a:p>
        </p:txBody>
      </p:sp>
      <p:sp>
        <p:nvSpPr>
          <p:cNvPr id="10" name="Slide Number Placeholder 6"/>
          <p:cNvSpPr>
            <a:spLocks noGrp="1"/>
          </p:cNvSpPr>
          <p:nvPr>
            <p:ph type="sldNum" sz="quarter" idx="12"/>
          </p:nvPr>
        </p:nvSpPr>
        <p:spPr/>
        <p:txBody>
          <a:bodyPr/>
          <a:lstStyle>
            <a:lvl1pPr>
              <a:defRPr/>
            </a:lvl1pPr>
          </a:lstStyle>
          <a:p>
            <a:pPr>
              <a:defRPr/>
            </a:pPr>
            <a:fld id="{CA0F428B-C7C9-4E6C-B12A-492785D83512}"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defRPr>
            </a:lvl1pPr>
          </a:lstStyle>
          <a:p>
            <a:pPr>
              <a:defRPr/>
            </a:pPr>
            <a:endParaRPr lang="en-GB"/>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defRPr>
            </a:lvl1pPr>
          </a:lstStyle>
          <a:p>
            <a:pPr>
              <a:defRPr/>
            </a:pPr>
            <a:endParaRPr lang="en-GB"/>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defRPr>
            </a:lvl1pPr>
          </a:lstStyle>
          <a:p>
            <a:pPr>
              <a:defRPr/>
            </a:pPr>
            <a:fld id="{565E49CC-8F6F-4327-8318-F3301E46366F}" type="slidenum">
              <a:rPr lang="en-GB"/>
              <a:pPr>
                <a:defRPr/>
              </a:pPr>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726" r:id="rId1"/>
    <p:sldLayoutId id="2147483722" r:id="rId2"/>
    <p:sldLayoutId id="2147483727" r:id="rId3"/>
    <p:sldLayoutId id="2147483723" r:id="rId4"/>
    <p:sldLayoutId id="2147483724" r:id="rId5"/>
    <p:sldLayoutId id="2147483728" r:id="rId6"/>
    <p:sldLayoutId id="2147483729" r:id="rId7"/>
    <p:sldLayoutId id="2147483730" r:id="rId8"/>
    <p:sldLayoutId id="2147483731" r:id="rId9"/>
    <p:sldLayoutId id="2147483725" r:id="rId10"/>
    <p:sldLayoutId id="2147483732" r:id="rId11"/>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l" rtl="0" fontAlgn="base">
        <a:spcBef>
          <a:spcPct val="0"/>
        </a:spcBef>
        <a:spcAft>
          <a:spcPct val="0"/>
        </a:spcAft>
        <a:defRPr sz="3200">
          <a:solidFill>
            <a:schemeClr val="tx2"/>
          </a:solidFill>
          <a:latin typeface="Calibri" pitchFamily="34" charset="0"/>
        </a:defRPr>
      </a:lvl6pPr>
      <a:lvl7pPr marL="914400" algn="l" rtl="0" fontAlgn="base">
        <a:spcBef>
          <a:spcPct val="0"/>
        </a:spcBef>
        <a:spcAft>
          <a:spcPct val="0"/>
        </a:spcAft>
        <a:defRPr sz="3200">
          <a:solidFill>
            <a:schemeClr val="tx2"/>
          </a:solidFill>
          <a:latin typeface="Calibri" pitchFamily="34" charset="0"/>
        </a:defRPr>
      </a:lvl7pPr>
      <a:lvl8pPr marL="1371600" algn="l" rtl="0" fontAlgn="base">
        <a:spcBef>
          <a:spcPct val="0"/>
        </a:spcBef>
        <a:spcAft>
          <a:spcPct val="0"/>
        </a:spcAft>
        <a:defRPr sz="3200">
          <a:solidFill>
            <a:schemeClr val="tx2"/>
          </a:solidFill>
          <a:latin typeface="Calibri" pitchFamily="34" charset="0"/>
        </a:defRPr>
      </a:lvl8pPr>
      <a:lvl9pPr marL="1828800" algn="l" rtl="0" fontAlgn="base">
        <a:spcBef>
          <a:spcPct val="0"/>
        </a:spcBef>
        <a:spcAft>
          <a:spcPct val="0"/>
        </a:spcAft>
        <a:defRPr sz="3200">
          <a:solidFill>
            <a:schemeClr val="tx2"/>
          </a:solidFill>
          <a:latin typeface="Calibri" pitchFamily="34"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oEpiFPeTlmY"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hyperlink" Target="http://www.cixip.com/index.php/page/content/id/75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oEpiFPeTlmY"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59632" y="1340768"/>
            <a:ext cx="6984776" cy="2043658"/>
          </a:xfrm>
        </p:spPr>
        <p:txBody>
          <a:bodyPr>
            <a:normAutofit fontScale="90000"/>
          </a:bodyPr>
          <a:lstStyle/>
          <a:p>
            <a:pPr eaLnBrk="1" fontAlgn="auto" hangingPunct="1">
              <a:lnSpc>
                <a:spcPct val="150000"/>
              </a:lnSpc>
              <a:spcAft>
                <a:spcPts val="0"/>
              </a:spcAft>
              <a:defRPr/>
            </a:pPr>
            <a:r>
              <a:rPr lang="lv-LV" sz="4000" b="1" dirty="0" smtClean="0">
                <a:ln w="12700">
                  <a:solidFill>
                    <a:schemeClr val="tx2">
                      <a:satMod val="155000"/>
                    </a:schemeClr>
                  </a:solidFill>
                  <a:prstDash val="solid"/>
                </a:ln>
                <a:solidFill>
                  <a:srgbClr val="002060"/>
                </a:solidFill>
              </a:rPr>
              <a:t>Imūnās sistēmas patoloģijas </a:t>
            </a:r>
            <a:r>
              <a:rPr lang="lv-LV" sz="4000" b="1" dirty="0" smtClean="0">
                <a:ln w="12700">
                  <a:solidFill>
                    <a:schemeClr val="tx2">
                      <a:satMod val="155000"/>
                    </a:schemeClr>
                  </a:solidFill>
                  <a:prstDash val="solid"/>
                </a:ln>
                <a:solidFill>
                  <a:srgbClr val="FF0000"/>
                </a:solidFill>
              </a:rPr>
              <a:t>Imūndeficīts</a:t>
            </a:r>
            <a:r>
              <a:rPr lang="lv-LV" sz="3600" b="1" dirty="0" smtClean="0">
                <a:ln w="12700">
                  <a:solidFill>
                    <a:schemeClr val="tx2">
                      <a:satMod val="155000"/>
                    </a:schemeClr>
                  </a:solidFill>
                  <a:prstDash val="solid"/>
                </a:ln>
                <a:solidFill>
                  <a:schemeClr val="tx2">
                    <a:lumMod val="75000"/>
                  </a:schemeClr>
                </a:solidFill>
              </a:rPr>
              <a:t/>
            </a:r>
            <a:br>
              <a:rPr lang="lv-LV" sz="3600" b="1" dirty="0" smtClean="0">
                <a:ln w="12700">
                  <a:solidFill>
                    <a:schemeClr val="tx2">
                      <a:satMod val="155000"/>
                    </a:schemeClr>
                  </a:solidFill>
                  <a:prstDash val="solid"/>
                </a:ln>
                <a:solidFill>
                  <a:schemeClr val="tx2">
                    <a:lumMod val="75000"/>
                  </a:schemeClr>
                </a:solidFill>
              </a:rPr>
            </a:br>
            <a:r>
              <a:rPr lang="lv-LV" sz="3600" b="1" dirty="0" smtClean="0">
                <a:ln w="12700">
                  <a:solidFill>
                    <a:schemeClr val="tx2">
                      <a:satMod val="155000"/>
                    </a:schemeClr>
                  </a:solidFill>
                  <a:prstDash val="solid"/>
                </a:ln>
                <a:solidFill>
                  <a:schemeClr val="tx2">
                    <a:lumMod val="75000"/>
                  </a:schemeClr>
                </a:solidFill>
              </a:rPr>
              <a:t> </a:t>
            </a:r>
            <a:br>
              <a:rPr lang="lv-LV" sz="3600" b="1" dirty="0" smtClean="0">
                <a:ln w="12700">
                  <a:solidFill>
                    <a:schemeClr val="tx2">
                      <a:satMod val="155000"/>
                    </a:schemeClr>
                  </a:solidFill>
                  <a:prstDash val="solid"/>
                </a:ln>
                <a:solidFill>
                  <a:schemeClr val="tx2">
                    <a:lumMod val="75000"/>
                  </a:schemeClr>
                </a:solidFill>
              </a:rPr>
            </a:br>
            <a:endParaRPr lang="en-GB" sz="3600" b="1" dirty="0">
              <a:ln w="12700">
                <a:solidFill>
                  <a:schemeClr val="tx2">
                    <a:satMod val="155000"/>
                  </a:schemeClr>
                </a:solidFill>
                <a:prstDash val="solid"/>
              </a:ln>
              <a:solidFill>
                <a:srgbClr val="FF0000"/>
              </a:solidFill>
            </a:endParaRPr>
          </a:p>
        </p:txBody>
      </p:sp>
      <p:sp>
        <p:nvSpPr>
          <p:cNvPr id="5" name="Subtitle 4"/>
          <p:cNvSpPr>
            <a:spLocks noGrp="1"/>
          </p:cNvSpPr>
          <p:nvPr>
            <p:ph type="subTitle" idx="1"/>
          </p:nvPr>
        </p:nvSpPr>
        <p:spPr>
          <a:xfrm>
            <a:off x="1763713" y="5157788"/>
            <a:ext cx="6400800" cy="431800"/>
          </a:xfrm>
        </p:spPr>
        <p:txBody>
          <a:bodyPr>
            <a:normAutofit lnSpcReduction="10000"/>
          </a:bodyPr>
          <a:lstStyle/>
          <a:p>
            <a:pPr eaLnBrk="1" fontAlgn="auto" hangingPunct="1">
              <a:spcAft>
                <a:spcPts val="0"/>
              </a:spcAft>
              <a:buFont typeface="Wingdings 3"/>
              <a:buNone/>
              <a:defRPr/>
            </a:pPr>
            <a:r>
              <a:rPr lang="lv-LV" sz="2400" dirty="0" smtClean="0"/>
              <a:t>11.04.2014</a:t>
            </a:r>
            <a:endParaRPr lang="en-GB" sz="2400" dirty="0"/>
          </a:p>
        </p:txBody>
      </p:sp>
      <p:sp>
        <p:nvSpPr>
          <p:cNvPr id="10244" name="Rectangle 6"/>
          <p:cNvSpPr>
            <a:spLocks noChangeArrowheads="1"/>
          </p:cNvSpPr>
          <p:nvPr/>
        </p:nvSpPr>
        <p:spPr bwMode="auto">
          <a:xfrm>
            <a:off x="2411413" y="3860800"/>
            <a:ext cx="5757862" cy="831850"/>
          </a:xfrm>
          <a:prstGeom prst="rect">
            <a:avLst/>
          </a:prstGeom>
          <a:noFill/>
          <a:ln w="9525">
            <a:noFill/>
            <a:miter lim="800000"/>
            <a:headEnd/>
            <a:tailEnd/>
          </a:ln>
        </p:spPr>
        <p:txBody>
          <a:bodyPr>
            <a:spAutoFit/>
          </a:bodyPr>
          <a:lstStyle/>
          <a:p>
            <a:pPr algn="r"/>
            <a:r>
              <a:rPr lang="lv-LV" sz="2400" b="0">
                <a:latin typeface="Calibri" pitchFamily="34" charset="0"/>
              </a:rPr>
              <a:t>Dr.biol. Zane Kalniņa</a:t>
            </a:r>
          </a:p>
          <a:p>
            <a:pPr algn="r"/>
            <a:r>
              <a:rPr lang="lv-LV" sz="2400">
                <a:latin typeface="Calibri" pitchFamily="34" charset="0"/>
              </a:rPr>
              <a:t>LU BF Imunoloģijas kurss maģistrantiem</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8600"/>
            <a:ext cx="6832599" cy="914400"/>
          </a:xfrm>
        </p:spPr>
        <p:txBody>
          <a:bodyPr/>
          <a:lstStyle/>
          <a:p>
            <a:pPr eaLnBrk="1" hangingPunct="1"/>
            <a:r>
              <a:rPr lang="lv-LV" b="1" dirty="0" smtClean="0">
                <a:solidFill>
                  <a:srgbClr val="0070C0"/>
                </a:solidFill>
              </a:rPr>
              <a:t>Starptautiskās </a:t>
            </a:r>
            <a:r>
              <a:rPr lang="lv-LV" b="1" dirty="0">
                <a:solidFill>
                  <a:srgbClr val="0070C0"/>
                </a:solidFill>
              </a:rPr>
              <a:t>Imunoloģisko biedrību </a:t>
            </a:r>
            <a:r>
              <a:rPr lang="lv-LV" b="1" dirty="0" smtClean="0">
                <a:solidFill>
                  <a:srgbClr val="0070C0"/>
                </a:solidFill>
              </a:rPr>
              <a:t>apvienības klasifikācija</a:t>
            </a:r>
            <a:endParaRPr lang="en-GB" sz="3600" b="1" dirty="0" smtClean="0">
              <a:solidFill>
                <a:srgbClr val="0070C0"/>
              </a:solidFill>
            </a:endParaRPr>
          </a:p>
        </p:txBody>
      </p:sp>
      <p:sp>
        <p:nvSpPr>
          <p:cNvPr id="4" name="TextBox 3"/>
          <p:cNvSpPr txBox="1"/>
          <p:nvPr/>
        </p:nvSpPr>
        <p:spPr>
          <a:xfrm>
            <a:off x="584200" y="1308834"/>
            <a:ext cx="8102600" cy="4514056"/>
          </a:xfrm>
          <a:prstGeom prst="rect">
            <a:avLst/>
          </a:prstGeom>
          <a:noFill/>
        </p:spPr>
        <p:txBody>
          <a:bodyPr wrap="square">
            <a:spAutoFit/>
          </a:bodyPr>
          <a:lstStyle/>
          <a:p>
            <a:pPr marL="360000" indent="-360000">
              <a:spcAft>
                <a:spcPts val="400"/>
              </a:spcAft>
              <a:buFont typeface="+mj-lt"/>
              <a:buAutoNum type="arabicPeriod"/>
              <a:defRPr/>
            </a:pPr>
            <a:r>
              <a:rPr lang="lv-LV" dirty="0" smtClean="0">
                <a:latin typeface="+mn-lt"/>
              </a:rPr>
              <a:t>Kombinētās </a:t>
            </a:r>
            <a:r>
              <a:rPr lang="lv-LV" dirty="0">
                <a:latin typeface="+mn-lt"/>
              </a:rPr>
              <a:t>T un B šūnu </a:t>
            </a:r>
            <a:r>
              <a:rPr lang="lv-LV" b="0" dirty="0">
                <a:latin typeface="+mn-lt"/>
              </a:rPr>
              <a:t>– (nefunkcionē vai ir nepietiekamā skaitā) dažādas SCID (</a:t>
            </a:r>
            <a:r>
              <a:rPr lang="lv-LV" b="0" i="1" dirty="0" err="1">
                <a:latin typeface="+mn-lt"/>
              </a:rPr>
              <a:t>severe</a:t>
            </a:r>
            <a:r>
              <a:rPr lang="lv-LV" b="0" i="1" dirty="0">
                <a:latin typeface="+mn-lt"/>
              </a:rPr>
              <a:t> </a:t>
            </a:r>
            <a:r>
              <a:rPr lang="lv-LV" b="0" i="1" dirty="0" err="1">
                <a:latin typeface="+mn-lt"/>
              </a:rPr>
              <a:t>combined</a:t>
            </a:r>
            <a:r>
              <a:rPr lang="lv-LV" b="0" i="1" dirty="0">
                <a:latin typeface="+mn-lt"/>
              </a:rPr>
              <a:t> </a:t>
            </a:r>
            <a:r>
              <a:rPr lang="lv-LV" b="0" i="1" dirty="0" err="1">
                <a:latin typeface="+mn-lt"/>
              </a:rPr>
              <a:t>immunodeficiency</a:t>
            </a:r>
            <a:r>
              <a:rPr lang="lv-LV" b="0" dirty="0">
                <a:latin typeface="+mn-lt"/>
              </a:rPr>
              <a:t>) formas </a:t>
            </a:r>
          </a:p>
          <a:p>
            <a:pPr marL="360000" indent="-360000">
              <a:spcAft>
                <a:spcPts val="400"/>
              </a:spcAft>
              <a:buFont typeface="+mj-lt"/>
              <a:buAutoNum type="arabicPeriod"/>
              <a:defRPr/>
            </a:pPr>
            <a:r>
              <a:rPr lang="lv-LV" dirty="0">
                <a:latin typeface="+mn-lt"/>
              </a:rPr>
              <a:t>Antivielu</a:t>
            </a:r>
            <a:r>
              <a:rPr lang="lv-LV" b="0" dirty="0">
                <a:latin typeface="+mn-lt"/>
              </a:rPr>
              <a:t> – vienas vai vairāku antivielu klašu </a:t>
            </a:r>
            <a:r>
              <a:rPr lang="lv-LV" b="0" dirty="0" err="1">
                <a:latin typeface="+mn-lt"/>
              </a:rPr>
              <a:t>Ig</a:t>
            </a:r>
            <a:r>
              <a:rPr lang="lv-LV" b="0" dirty="0">
                <a:latin typeface="+mn-lt"/>
              </a:rPr>
              <a:t> ir samazinātā daudzumā vai pareizi nefunkcionē </a:t>
            </a:r>
          </a:p>
          <a:p>
            <a:pPr marL="360000" indent="-360000">
              <a:spcAft>
                <a:spcPts val="400"/>
              </a:spcAft>
              <a:buFont typeface="+mj-lt"/>
              <a:buAutoNum type="arabicPeriod"/>
              <a:defRPr/>
            </a:pPr>
            <a:r>
              <a:rPr lang="lv-LV" dirty="0">
                <a:latin typeface="+mn-lt"/>
              </a:rPr>
              <a:t>Citi labi zināmi imūndeficīta sindromi</a:t>
            </a:r>
            <a:r>
              <a:rPr lang="lv-LV" b="0" dirty="0">
                <a:latin typeface="+mn-lt"/>
              </a:rPr>
              <a:t>, kas neiekļaujas citās klasēs</a:t>
            </a:r>
          </a:p>
          <a:p>
            <a:pPr marL="360000" indent="-360000">
              <a:spcAft>
                <a:spcPts val="400"/>
              </a:spcAft>
              <a:buFont typeface="+mj-lt"/>
              <a:buAutoNum type="arabicPeriod"/>
              <a:defRPr/>
            </a:pPr>
            <a:r>
              <a:rPr lang="lv-LV" dirty="0">
                <a:latin typeface="+mn-lt"/>
              </a:rPr>
              <a:t>Imūnās atbildes regulācijas traucējumu</a:t>
            </a:r>
            <a:r>
              <a:rPr lang="lv-LV" b="0" dirty="0">
                <a:latin typeface="+mn-lt"/>
              </a:rPr>
              <a:t>, tai skaitā sindromi ar </a:t>
            </a:r>
            <a:r>
              <a:rPr lang="lv-LV" b="0" dirty="0" err="1">
                <a:latin typeface="+mn-lt"/>
              </a:rPr>
              <a:t>autoimunitāti</a:t>
            </a:r>
            <a:endParaRPr lang="lv-LV" b="0" dirty="0">
              <a:latin typeface="+mn-lt"/>
            </a:endParaRPr>
          </a:p>
          <a:p>
            <a:pPr marL="360000" indent="-360000">
              <a:spcAft>
                <a:spcPts val="400"/>
              </a:spcAft>
              <a:buFont typeface="+mj-lt"/>
              <a:buAutoNum type="arabicPeriod"/>
              <a:defRPr/>
            </a:pPr>
            <a:r>
              <a:rPr lang="lv-LV" dirty="0">
                <a:latin typeface="+mn-lt"/>
              </a:rPr>
              <a:t>Fagocītu</a:t>
            </a:r>
            <a:r>
              <a:rPr lang="lv-LV" b="0" dirty="0">
                <a:latin typeface="+mn-lt"/>
              </a:rPr>
              <a:t> skaita vai funkciju traucējumi vai abu kombinācija</a:t>
            </a:r>
          </a:p>
          <a:p>
            <a:pPr marL="360000" indent="-360000">
              <a:spcAft>
                <a:spcPts val="400"/>
              </a:spcAft>
              <a:buFont typeface="+mj-lt"/>
              <a:buAutoNum type="arabicPeriod"/>
              <a:defRPr/>
            </a:pPr>
            <a:r>
              <a:rPr lang="lv-LV" dirty="0">
                <a:latin typeface="+mn-lt"/>
              </a:rPr>
              <a:t>Iedzimtās IS defekti</a:t>
            </a:r>
            <a:r>
              <a:rPr lang="lv-LV" b="0" dirty="0">
                <a:latin typeface="+mn-lt"/>
              </a:rPr>
              <a:t> (nesaistīti ar limfocītiem), bieži kā ādas problēmas</a:t>
            </a:r>
          </a:p>
          <a:p>
            <a:pPr marL="360000" indent="-360000">
              <a:spcAft>
                <a:spcPts val="400"/>
              </a:spcAft>
              <a:buFont typeface="+mj-lt"/>
              <a:buAutoNum type="arabicPeriod"/>
              <a:defRPr/>
            </a:pPr>
            <a:r>
              <a:rPr lang="lv-LV" dirty="0">
                <a:latin typeface="+mn-lt"/>
              </a:rPr>
              <a:t>Autoimūni traucējumi </a:t>
            </a:r>
            <a:r>
              <a:rPr lang="lv-LV" b="0" dirty="0">
                <a:latin typeface="+mn-lt"/>
              </a:rPr>
              <a:t>(bieži kā periodiskā drudža sindromi)</a:t>
            </a:r>
          </a:p>
          <a:p>
            <a:pPr marL="360000" indent="-360000">
              <a:spcAft>
                <a:spcPts val="400"/>
              </a:spcAft>
              <a:buFont typeface="+mj-lt"/>
              <a:buAutoNum type="arabicPeriod"/>
              <a:defRPr/>
            </a:pPr>
            <a:r>
              <a:rPr lang="lv-LV" dirty="0">
                <a:latin typeface="+mn-lt"/>
              </a:rPr>
              <a:t>Komplementa traucējumi </a:t>
            </a:r>
            <a:r>
              <a:rPr lang="lv-LV" b="0" dirty="0">
                <a:latin typeface="+mn-lt"/>
              </a:rPr>
              <a:t>(var izpausties kā AI vai infekcijas</a:t>
            </a:r>
            <a:r>
              <a:rPr lang="lv-LV" b="0" dirty="0" smtClean="0">
                <a:latin typeface="+mn-lt"/>
              </a:rPr>
              <a:t>)</a:t>
            </a:r>
            <a:endParaRPr lang="lv-LV" b="0" dirty="0">
              <a:latin typeface="+mn-lt"/>
            </a:endParaRPr>
          </a:p>
        </p:txBody>
      </p:sp>
      <p:sp>
        <p:nvSpPr>
          <p:cNvPr id="5" name="TextBox 4"/>
          <p:cNvSpPr txBox="1"/>
          <p:nvPr/>
        </p:nvSpPr>
        <p:spPr>
          <a:xfrm>
            <a:off x="336775" y="5897229"/>
            <a:ext cx="8751435" cy="384721"/>
          </a:xfrm>
          <a:prstGeom prst="rect">
            <a:avLst/>
          </a:prstGeom>
          <a:noFill/>
        </p:spPr>
        <p:txBody>
          <a:bodyPr wrap="none">
            <a:spAutoFit/>
          </a:bodyPr>
          <a:lstStyle/>
          <a:p>
            <a:pPr>
              <a:defRPr/>
            </a:pPr>
            <a:r>
              <a:rPr lang="lv-LV" sz="1900" dirty="0">
                <a:solidFill>
                  <a:srgbClr val="0070C0"/>
                </a:solidFill>
                <a:latin typeface="+mn-lt"/>
              </a:rPr>
              <a:t>Slimību saraksts pa grupām</a:t>
            </a:r>
            <a:r>
              <a:rPr lang="lv-LV" sz="1900" b="0" dirty="0">
                <a:solidFill>
                  <a:srgbClr val="0070C0"/>
                </a:solidFill>
                <a:latin typeface="+mn-lt"/>
              </a:rPr>
              <a:t>: http://en.wikipedia.org/wiki/Primary_immunodeficiency </a:t>
            </a:r>
            <a:endParaRPr lang="en-GB" sz="1900" b="0" dirty="0">
              <a:solidFill>
                <a:srgbClr val="0070C0"/>
              </a:solidFill>
              <a:latin typeface="+mn-lt"/>
            </a:endParaRPr>
          </a:p>
        </p:txBody>
      </p:sp>
      <p:sp>
        <p:nvSpPr>
          <p:cNvPr id="2" name="Rectangle 1"/>
          <p:cNvSpPr/>
          <p:nvPr/>
        </p:nvSpPr>
        <p:spPr>
          <a:xfrm>
            <a:off x="736600" y="6356290"/>
            <a:ext cx="4572000" cy="400110"/>
          </a:xfrm>
          <a:prstGeom prst="rect">
            <a:avLst/>
          </a:prstGeom>
        </p:spPr>
        <p:txBody>
          <a:bodyPr>
            <a:spAutoFit/>
          </a:bodyPr>
          <a:lstStyle/>
          <a:p>
            <a:r>
              <a:rPr lang="en-GB" sz="2000" b="0" dirty="0">
                <a:latin typeface="+mn-lt"/>
              </a:rPr>
              <a:t>http://www.iuisonline.org/</a:t>
            </a:r>
          </a:p>
        </p:txBody>
      </p:sp>
      <p:pic>
        <p:nvPicPr>
          <p:cNvPr id="2050" name="Picture 2" descr="http://www.immunology.org.au/wp-content/uploads/2014/09/logo-iu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799" y="75284"/>
            <a:ext cx="1730375" cy="12210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lv-LV" b="1" smtClean="0">
                <a:solidFill>
                  <a:srgbClr val="0070C0"/>
                </a:solidFill>
              </a:rPr>
              <a:t>Pazīmes un simptomi</a:t>
            </a:r>
            <a:endParaRPr lang="en-GB" b="1" smtClean="0">
              <a:solidFill>
                <a:srgbClr val="0070C0"/>
              </a:solidFill>
            </a:endParaRPr>
          </a:p>
        </p:txBody>
      </p:sp>
      <p:sp>
        <p:nvSpPr>
          <p:cNvPr id="3" name="TextBox 2"/>
          <p:cNvSpPr txBox="1"/>
          <p:nvPr/>
        </p:nvSpPr>
        <p:spPr>
          <a:xfrm>
            <a:off x="571500" y="1806575"/>
            <a:ext cx="7912100" cy="4401205"/>
          </a:xfrm>
          <a:prstGeom prst="rect">
            <a:avLst/>
          </a:prstGeom>
          <a:noFill/>
        </p:spPr>
        <p:txBody>
          <a:bodyPr wrap="square">
            <a:spAutoFit/>
          </a:bodyPr>
          <a:lstStyle/>
          <a:p>
            <a:pPr marL="540000" indent="-540000">
              <a:spcAft>
                <a:spcPts val="1200"/>
              </a:spcAft>
              <a:buFont typeface="Wingdings" panose="05000000000000000000" pitchFamily="2" charset="2"/>
              <a:buChar char="q"/>
              <a:defRPr/>
            </a:pPr>
            <a:r>
              <a:rPr lang="lv-LV" sz="2400" b="0" dirty="0">
                <a:latin typeface="+mn-lt"/>
              </a:rPr>
              <a:t>Atkarīgi no defekta tipa</a:t>
            </a:r>
          </a:p>
          <a:p>
            <a:pPr marL="540000" indent="-540000">
              <a:spcAft>
                <a:spcPts val="1200"/>
              </a:spcAft>
              <a:buFont typeface="Wingdings" panose="05000000000000000000" pitchFamily="2" charset="2"/>
              <a:buChar char="q"/>
              <a:defRPr/>
            </a:pPr>
            <a:r>
              <a:rPr lang="lv-LV" sz="2400" b="0" dirty="0">
                <a:latin typeface="+mn-lt"/>
              </a:rPr>
              <a:t>Parasti </a:t>
            </a:r>
            <a:r>
              <a:rPr lang="lv-LV" sz="2400" b="0" dirty="0" err="1">
                <a:latin typeface="+mn-lt"/>
              </a:rPr>
              <a:t>manifestējas</a:t>
            </a:r>
            <a:r>
              <a:rPr lang="lv-LV" sz="2400" b="0" dirty="0">
                <a:latin typeface="+mn-lt"/>
              </a:rPr>
              <a:t>/tiek diagnosticētas kā biežas un/vai </a:t>
            </a:r>
            <a:r>
              <a:rPr lang="lv-LV" sz="2400" b="0" dirty="0" err="1">
                <a:latin typeface="+mn-lt"/>
              </a:rPr>
              <a:t>persistentas</a:t>
            </a:r>
            <a:r>
              <a:rPr lang="lv-LV" sz="2400" b="0" dirty="0">
                <a:latin typeface="+mn-lt"/>
              </a:rPr>
              <a:t> infekcijas vai arī kā attīstības traucējumi, kas rodas šo neatrisināto infekciju rezultātā</a:t>
            </a:r>
          </a:p>
          <a:p>
            <a:pPr marL="540000" indent="-540000">
              <a:spcAft>
                <a:spcPts val="1200"/>
              </a:spcAft>
              <a:buFont typeface="Wingdings" panose="05000000000000000000" pitchFamily="2" charset="2"/>
              <a:buChar char="q"/>
              <a:defRPr/>
            </a:pPr>
            <a:r>
              <a:rPr lang="lv-LV" sz="2400" b="0" dirty="0">
                <a:latin typeface="+mn-lt"/>
              </a:rPr>
              <a:t>Noteiktos gadījumos var tikt diagnosticēti traucējumi noteiktā orgānā (piem., slimības, kas skar ādu, sirdi, sejas attīstību un skeleta sistēmu)</a:t>
            </a:r>
          </a:p>
          <a:p>
            <a:pPr marL="540000" indent="-540000">
              <a:spcAft>
                <a:spcPts val="1200"/>
              </a:spcAft>
              <a:buFont typeface="Wingdings" panose="05000000000000000000" pitchFamily="2" charset="2"/>
              <a:buChar char="q"/>
              <a:defRPr/>
            </a:pPr>
            <a:r>
              <a:rPr lang="lv-LV" sz="2400" b="0" dirty="0">
                <a:latin typeface="+mn-lt"/>
              </a:rPr>
              <a:t>Infekciju norises daba/izraisītājs var norādīt uz IS deficīta tipu</a:t>
            </a:r>
          </a:p>
          <a:p>
            <a:pPr indent="360000">
              <a:spcAft>
                <a:spcPts val="1200"/>
              </a:spcAft>
              <a:buFont typeface="Wingdings" pitchFamily="2" charset="2"/>
              <a:buChar char="Ø"/>
              <a:defRPr/>
            </a:pPr>
            <a:endParaRPr lang="lv-LV" sz="2400" b="0" dirty="0">
              <a:latin typeface="+mn-lt"/>
            </a:endParaRPr>
          </a:p>
        </p:txBody>
      </p:sp>
    </p:spTree>
    <p:extLst>
      <p:ext uri="{BB962C8B-B14F-4D97-AF65-F5344CB8AC3E}">
        <p14:creationId xmlns:p14="http://schemas.microsoft.com/office/powerpoint/2010/main" val="167935209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solidFill>
                  <a:srgbClr val="0070C0"/>
                </a:solidFill>
              </a:rPr>
              <a:t>Ārsta palīdzību nepieciešams meklēt, </a:t>
            </a:r>
            <a:r>
              <a:rPr lang="lv-LV" b="1" dirty="0" smtClean="0">
                <a:solidFill>
                  <a:srgbClr val="0070C0"/>
                </a:solidFill>
              </a:rPr>
              <a:t>ja:</a:t>
            </a:r>
            <a:endParaRPr lang="en-GB" b="1" dirty="0">
              <a:solidFill>
                <a:srgbClr val="0070C0"/>
              </a:solidFill>
            </a:endParaRPr>
          </a:p>
        </p:txBody>
      </p:sp>
      <p:sp>
        <p:nvSpPr>
          <p:cNvPr id="5" name="Rectangle 4"/>
          <p:cNvSpPr/>
          <p:nvPr/>
        </p:nvSpPr>
        <p:spPr>
          <a:xfrm>
            <a:off x="663575" y="6448037"/>
            <a:ext cx="5715000" cy="276999"/>
          </a:xfrm>
          <a:prstGeom prst="rect">
            <a:avLst/>
          </a:prstGeom>
        </p:spPr>
        <p:txBody>
          <a:bodyPr wrap="square">
            <a:spAutoFit/>
          </a:bodyPr>
          <a:lstStyle/>
          <a:p>
            <a:r>
              <a:rPr lang="en-GB" sz="1200" b="0" dirty="0"/>
              <a:t>http://quizlet.com/10741255/immune-deficiencies-flash-cards/</a:t>
            </a:r>
          </a:p>
        </p:txBody>
      </p:sp>
      <p:sp>
        <p:nvSpPr>
          <p:cNvPr id="7" name="TextBox 6"/>
          <p:cNvSpPr txBox="1"/>
          <p:nvPr/>
        </p:nvSpPr>
        <p:spPr>
          <a:xfrm>
            <a:off x="663575" y="1338946"/>
            <a:ext cx="7859713" cy="5247590"/>
          </a:xfrm>
          <a:prstGeom prst="rect">
            <a:avLst/>
          </a:prstGeom>
          <a:noFill/>
        </p:spPr>
        <p:txBody>
          <a:bodyPr wrap="square">
            <a:spAutoFit/>
          </a:bodyPr>
          <a:lstStyle/>
          <a:p>
            <a:pPr lvl="1" indent="-457200">
              <a:spcAft>
                <a:spcPts val="600"/>
              </a:spcAft>
              <a:buFont typeface="+mj-lt"/>
              <a:buAutoNum type="arabicPeriod"/>
              <a:defRPr/>
            </a:pPr>
            <a:r>
              <a:rPr lang="lv-LV" b="0" dirty="0" smtClean="0">
                <a:latin typeface="+mn-lt"/>
              </a:rPr>
              <a:t>4 un vairāk jaunas ausu infekcijas gada laikā</a:t>
            </a:r>
          </a:p>
          <a:p>
            <a:pPr lvl="1" indent="-457200">
              <a:spcAft>
                <a:spcPts val="600"/>
              </a:spcAft>
              <a:buFont typeface="+mj-lt"/>
              <a:buAutoNum type="arabicPeriod"/>
              <a:defRPr/>
            </a:pPr>
            <a:r>
              <a:rPr lang="lv-LV" b="0" dirty="0" smtClean="0">
                <a:latin typeface="+mn-lt"/>
              </a:rPr>
              <a:t>2 vai vairāk nopietnas deguna </a:t>
            </a:r>
            <a:r>
              <a:rPr lang="lv-LV" b="0" dirty="0" err="1" smtClean="0">
                <a:latin typeface="+mn-lt"/>
              </a:rPr>
              <a:t>blakusdobuma</a:t>
            </a:r>
            <a:r>
              <a:rPr lang="lv-LV" b="0" dirty="0" smtClean="0">
                <a:latin typeface="+mn-lt"/>
              </a:rPr>
              <a:t> infekcijas gada </a:t>
            </a:r>
            <a:r>
              <a:rPr lang="lv-LV" b="0" dirty="0">
                <a:latin typeface="+mn-lt"/>
              </a:rPr>
              <a:t>laikā</a:t>
            </a:r>
          </a:p>
          <a:p>
            <a:pPr lvl="1" indent="-457200">
              <a:spcAft>
                <a:spcPts val="600"/>
              </a:spcAft>
              <a:buFont typeface="+mj-lt"/>
              <a:buAutoNum type="arabicPeriod"/>
              <a:defRPr/>
            </a:pPr>
            <a:r>
              <a:rPr lang="lv-LV" b="0" dirty="0" smtClean="0">
                <a:latin typeface="+mn-lt"/>
              </a:rPr>
              <a:t>2 vai vairāk mēneši antibiotiku terapijas ar nelielu uzlabojumu</a:t>
            </a:r>
          </a:p>
          <a:p>
            <a:pPr lvl="1" indent="-457200">
              <a:spcAft>
                <a:spcPts val="600"/>
              </a:spcAft>
              <a:buFont typeface="+mj-lt"/>
              <a:buAutoNum type="arabicPeriod"/>
              <a:defRPr/>
            </a:pPr>
            <a:r>
              <a:rPr lang="lv-LV" b="0" dirty="0" smtClean="0">
                <a:latin typeface="+mn-lt"/>
              </a:rPr>
              <a:t>2 vai vairāk pneimonijas gada laikā</a:t>
            </a:r>
          </a:p>
          <a:p>
            <a:pPr lvl="1" indent="-457200">
              <a:spcAft>
                <a:spcPts val="600"/>
              </a:spcAft>
              <a:buFont typeface="+mj-lt"/>
              <a:buAutoNum type="arabicPeriod"/>
              <a:defRPr/>
            </a:pPr>
            <a:r>
              <a:rPr lang="lv-LV" b="0" dirty="0" smtClean="0">
                <a:latin typeface="+mn-lt"/>
              </a:rPr>
              <a:t>Jaundzimušais nepieņemas svarā atbilstoši gaidītajam</a:t>
            </a:r>
          </a:p>
          <a:p>
            <a:pPr lvl="1" indent="-457200">
              <a:spcAft>
                <a:spcPts val="600"/>
              </a:spcAft>
              <a:buFont typeface="+mj-lt"/>
              <a:buAutoNum type="arabicPeriod"/>
              <a:defRPr/>
            </a:pPr>
            <a:r>
              <a:rPr lang="lv-LV" b="0" dirty="0" smtClean="0">
                <a:latin typeface="+mn-lt"/>
              </a:rPr>
              <a:t>Atkārtots dziļš ādas vai orgānu abscess</a:t>
            </a:r>
          </a:p>
          <a:p>
            <a:pPr lvl="1" indent="-457200">
              <a:spcAft>
                <a:spcPts val="600"/>
              </a:spcAft>
              <a:buFont typeface="+mj-lt"/>
              <a:buAutoNum type="arabicPeriod"/>
              <a:defRPr/>
            </a:pPr>
            <a:r>
              <a:rPr lang="en-US" b="0" dirty="0" err="1" smtClean="0">
                <a:latin typeface="+mn-lt"/>
              </a:rPr>
              <a:t>Persistenta</a:t>
            </a:r>
            <a:r>
              <a:rPr lang="lv-LV" b="0" dirty="0" smtClean="0">
                <a:latin typeface="+mn-lt"/>
              </a:rPr>
              <a:t>s</a:t>
            </a:r>
            <a:r>
              <a:rPr lang="en-US" b="0" dirty="0" smtClean="0">
                <a:latin typeface="+mn-lt"/>
              </a:rPr>
              <a:t> </a:t>
            </a:r>
            <a:r>
              <a:rPr lang="lv-LV" b="0" dirty="0" smtClean="0">
                <a:latin typeface="+mn-lt"/>
              </a:rPr>
              <a:t>sēnīšu infekcijas </a:t>
            </a:r>
            <a:r>
              <a:rPr lang="en-US" b="0" dirty="0" smtClean="0">
                <a:latin typeface="+mn-lt"/>
              </a:rPr>
              <a:t>mutes do</a:t>
            </a:r>
            <a:r>
              <a:rPr lang="lv-LV" b="0" dirty="0" smtClean="0">
                <a:latin typeface="+mn-lt"/>
              </a:rPr>
              <a:t>bumā vai uz ādas</a:t>
            </a:r>
          </a:p>
          <a:p>
            <a:pPr lvl="1" indent="-457200">
              <a:spcAft>
                <a:spcPts val="600"/>
              </a:spcAft>
              <a:buFont typeface="+mj-lt"/>
              <a:buAutoNum type="arabicPeriod"/>
              <a:defRPr/>
            </a:pPr>
            <a:r>
              <a:rPr lang="lv-LV" b="0" dirty="0" smtClean="0">
                <a:latin typeface="+mn-lt"/>
              </a:rPr>
              <a:t>Nepieciešamība izmantot antibiotikas </a:t>
            </a:r>
            <a:r>
              <a:rPr lang="lv-LV" b="0" dirty="0" err="1" smtClean="0">
                <a:latin typeface="+mn-lt"/>
              </a:rPr>
              <a:t>i.v</a:t>
            </a:r>
            <a:r>
              <a:rPr lang="lv-LV" b="0" dirty="0" smtClean="0">
                <a:latin typeface="+mn-lt"/>
              </a:rPr>
              <a:t>., lai pilnībā atbrīvotos no infekcijām</a:t>
            </a:r>
          </a:p>
          <a:p>
            <a:pPr lvl="1" indent="-457200">
              <a:spcAft>
                <a:spcPts val="600"/>
              </a:spcAft>
              <a:buFont typeface="+mj-lt"/>
              <a:buAutoNum type="arabicPeriod"/>
              <a:defRPr/>
            </a:pPr>
            <a:r>
              <a:rPr lang="lv-LV" b="0" dirty="0" smtClean="0">
                <a:latin typeface="+mn-lt"/>
              </a:rPr>
              <a:t>2 vai vairāk dziļas infekcijas, ieskaitot septicēmiju</a:t>
            </a:r>
          </a:p>
          <a:p>
            <a:pPr lvl="1" indent="-457200">
              <a:spcAft>
                <a:spcPts val="600"/>
              </a:spcAft>
              <a:buFont typeface="+mj-lt"/>
              <a:buAutoNum type="arabicPeriod"/>
              <a:defRPr/>
            </a:pPr>
            <a:r>
              <a:rPr lang="lv-LV" b="0" dirty="0" smtClean="0">
                <a:latin typeface="+mn-lt"/>
              </a:rPr>
              <a:t>Ģimenes vēsture ar primārā imūndeficīta gadījumiem</a:t>
            </a:r>
          </a:p>
          <a:p>
            <a:pPr lvl="1" indent="-457200">
              <a:spcAft>
                <a:spcPts val="600"/>
              </a:spcAft>
              <a:buFont typeface="+mj-lt"/>
              <a:buAutoNum type="arabicPeriod"/>
              <a:defRPr/>
            </a:pPr>
            <a:endParaRPr lang="en-GB" sz="2100" b="0" dirty="0">
              <a:latin typeface="+mn-lt"/>
            </a:endParaRPr>
          </a:p>
        </p:txBody>
      </p:sp>
    </p:spTree>
    <p:extLst>
      <p:ext uri="{BB962C8B-B14F-4D97-AF65-F5344CB8AC3E}">
        <p14:creationId xmlns:p14="http://schemas.microsoft.com/office/powerpoint/2010/main" val="131023731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3381" y="627063"/>
            <a:ext cx="8534400" cy="584775"/>
          </a:xfrm>
          <a:prstGeom prst="rect">
            <a:avLst/>
          </a:prstGeom>
          <a:noFill/>
          <a:ln w="9525">
            <a:noFill/>
            <a:miter lim="800000"/>
            <a:headEnd/>
            <a:tailEnd/>
          </a:ln>
        </p:spPr>
        <p:txBody>
          <a:bodyPr>
            <a:spAutoFit/>
          </a:bodyPr>
          <a:lstStyle/>
          <a:p>
            <a:r>
              <a:rPr lang="lv-LV" sz="3200" dirty="0">
                <a:solidFill>
                  <a:srgbClr val="0070C0"/>
                </a:solidFill>
                <a:latin typeface="+mj-lt"/>
              </a:rPr>
              <a:t>Primārā imūndeficīta izraisīto </a:t>
            </a:r>
            <a:r>
              <a:rPr lang="lv-LV" sz="3200" dirty="0" smtClean="0">
                <a:solidFill>
                  <a:srgbClr val="0070C0"/>
                </a:solidFill>
                <a:latin typeface="+mj-lt"/>
              </a:rPr>
              <a:t>slimību piemēri </a:t>
            </a:r>
            <a:endParaRPr lang="en-GB" sz="3200" dirty="0">
              <a:latin typeface="+mj-lt"/>
            </a:endParaRPr>
          </a:p>
        </p:txBody>
      </p:sp>
      <p:sp>
        <p:nvSpPr>
          <p:cNvPr id="5" name="TextBox 4"/>
          <p:cNvSpPr txBox="1"/>
          <p:nvPr/>
        </p:nvSpPr>
        <p:spPr>
          <a:xfrm>
            <a:off x="3261521" y="3632200"/>
            <a:ext cx="5793580" cy="877163"/>
          </a:xfrm>
          <a:prstGeom prst="rect">
            <a:avLst/>
          </a:prstGeom>
          <a:noFill/>
        </p:spPr>
        <p:txBody>
          <a:bodyPr wrap="square">
            <a:spAutoFit/>
          </a:bodyPr>
          <a:lstStyle/>
          <a:p>
            <a:pPr>
              <a:spcAft>
                <a:spcPts val="600"/>
              </a:spcAft>
              <a:defRPr/>
            </a:pPr>
            <a:endParaRPr lang="lv-LV" sz="2400" dirty="0">
              <a:latin typeface="+mn-lt"/>
            </a:endParaRPr>
          </a:p>
          <a:p>
            <a:pPr indent="360000">
              <a:spcAft>
                <a:spcPts val="600"/>
              </a:spcAft>
              <a:buFont typeface="+mj-lt"/>
              <a:buAutoNum type="arabicPeriod"/>
              <a:defRPr/>
            </a:pPr>
            <a:endParaRPr lang="lv-LV" b="0" dirty="0">
              <a:latin typeface="+mn-lt"/>
            </a:endParaRPr>
          </a:p>
        </p:txBody>
      </p:sp>
      <p:sp>
        <p:nvSpPr>
          <p:cNvPr id="11" name="TextBox 10"/>
          <p:cNvSpPr txBox="1"/>
          <p:nvPr/>
        </p:nvSpPr>
        <p:spPr>
          <a:xfrm>
            <a:off x="749299" y="1431597"/>
            <a:ext cx="8394701" cy="5416868"/>
          </a:xfrm>
          <a:prstGeom prst="rect">
            <a:avLst/>
          </a:prstGeom>
          <a:noFill/>
        </p:spPr>
        <p:txBody>
          <a:bodyPr wrap="square">
            <a:spAutoFit/>
          </a:bodyPr>
          <a:lstStyle/>
          <a:p>
            <a:pPr marL="342900" lvl="0" indent="-342900">
              <a:spcAft>
                <a:spcPts val="600"/>
              </a:spcAft>
              <a:buFont typeface="Wingdings" panose="05000000000000000000" pitchFamily="2" charset="2"/>
              <a:buChar char="q"/>
            </a:pPr>
            <a:r>
              <a:rPr lang="lv-LV" sz="2100" dirty="0" smtClean="0">
                <a:latin typeface="+mn-lt"/>
              </a:rPr>
              <a:t>B šūnu/antivielu</a:t>
            </a:r>
          </a:p>
          <a:p>
            <a:pPr marL="800100" lvl="1" indent="-342900">
              <a:spcAft>
                <a:spcPts val="600"/>
              </a:spcAft>
              <a:buFont typeface="Wingdings" panose="05000000000000000000" pitchFamily="2" charset="2"/>
              <a:buChar char="q"/>
            </a:pPr>
            <a:r>
              <a:rPr lang="en-GB" sz="2100" b="0" i="1" dirty="0" smtClean="0">
                <a:latin typeface="+mn-lt"/>
              </a:rPr>
              <a:t>Common Variable Immune Deficiency (CVID</a:t>
            </a:r>
            <a:r>
              <a:rPr lang="lv-LV" sz="2100" b="0" i="1" dirty="0" smtClean="0">
                <a:latin typeface="+mn-lt"/>
              </a:rPr>
              <a:t>)</a:t>
            </a:r>
            <a:r>
              <a:rPr lang="en-GB" sz="2100" b="0" i="1" dirty="0" smtClean="0">
                <a:latin typeface="+mn-lt"/>
              </a:rPr>
              <a:t> </a:t>
            </a:r>
            <a:endParaRPr lang="lv-LV" sz="2100" b="0" i="1" dirty="0" smtClean="0">
              <a:latin typeface="+mn-lt"/>
            </a:endParaRPr>
          </a:p>
          <a:p>
            <a:pPr marL="800100" lvl="1" indent="-342900">
              <a:spcAft>
                <a:spcPts val="600"/>
              </a:spcAft>
              <a:buFont typeface="Wingdings" panose="05000000000000000000" pitchFamily="2" charset="2"/>
              <a:buChar char="q"/>
            </a:pPr>
            <a:r>
              <a:rPr lang="lv-LV" sz="2100" b="0" dirty="0" smtClean="0">
                <a:latin typeface="+mn-lt"/>
              </a:rPr>
              <a:t>X-saistītā </a:t>
            </a:r>
            <a:r>
              <a:rPr lang="lv-LV" sz="2100" b="0" dirty="0" err="1" smtClean="0">
                <a:latin typeface="+mn-lt"/>
              </a:rPr>
              <a:t>agammaglobulinēmija</a:t>
            </a:r>
            <a:r>
              <a:rPr lang="lv-LV" sz="2100" b="0" dirty="0" smtClean="0">
                <a:latin typeface="+mn-lt"/>
              </a:rPr>
              <a:t> (</a:t>
            </a:r>
            <a:r>
              <a:rPr lang="lv-LV" sz="2100" b="0" i="1" dirty="0" err="1" smtClean="0">
                <a:latin typeface="+mn-lt"/>
              </a:rPr>
              <a:t>Bruton’s</a:t>
            </a:r>
            <a:r>
              <a:rPr lang="lv-LV" sz="2100" b="0" i="1" dirty="0" smtClean="0">
                <a:latin typeface="+mn-lt"/>
              </a:rPr>
              <a:t> </a:t>
            </a:r>
            <a:r>
              <a:rPr lang="lv-LV" sz="2100" b="0" i="1" dirty="0" err="1" smtClean="0">
                <a:latin typeface="+mn-lt"/>
              </a:rPr>
              <a:t>disease</a:t>
            </a:r>
            <a:r>
              <a:rPr lang="lv-LV" sz="2100" b="0" dirty="0" smtClean="0">
                <a:latin typeface="+mn-lt"/>
              </a:rPr>
              <a:t>)</a:t>
            </a:r>
            <a:endParaRPr lang="en-GB" sz="2100" dirty="0" smtClean="0">
              <a:latin typeface="+mn-lt"/>
            </a:endParaRPr>
          </a:p>
          <a:p>
            <a:pPr marL="800100" lvl="1" indent="-342900">
              <a:spcAft>
                <a:spcPts val="600"/>
              </a:spcAft>
              <a:buFont typeface="Wingdings" panose="05000000000000000000" pitchFamily="2" charset="2"/>
              <a:buChar char="q"/>
            </a:pPr>
            <a:r>
              <a:rPr lang="lv-LV" sz="2100" b="0" dirty="0" smtClean="0">
                <a:latin typeface="+mn-lt"/>
              </a:rPr>
              <a:t>Selektīvais </a:t>
            </a:r>
            <a:r>
              <a:rPr lang="lv-LV" sz="2100" b="0" dirty="0" err="1" smtClean="0">
                <a:latin typeface="+mn-lt"/>
              </a:rPr>
              <a:t>IgA</a:t>
            </a:r>
            <a:r>
              <a:rPr lang="lv-LV" sz="2100" b="0" dirty="0" smtClean="0">
                <a:latin typeface="+mn-lt"/>
              </a:rPr>
              <a:t> deficīts</a:t>
            </a:r>
            <a:endParaRPr lang="lv-LV" sz="2100" dirty="0" smtClean="0">
              <a:latin typeface="+mn-lt"/>
            </a:endParaRPr>
          </a:p>
          <a:p>
            <a:pPr marL="342900" indent="-342900">
              <a:spcAft>
                <a:spcPts val="600"/>
              </a:spcAft>
              <a:buFont typeface="Wingdings" panose="05000000000000000000" pitchFamily="2" charset="2"/>
              <a:buChar char="q"/>
            </a:pPr>
            <a:r>
              <a:rPr lang="lv-LV" sz="2100" dirty="0" err="1" smtClean="0">
                <a:latin typeface="+mn-lt"/>
              </a:rPr>
              <a:t>Celulārā</a:t>
            </a:r>
            <a:r>
              <a:rPr lang="lv-LV" sz="2100" dirty="0" smtClean="0">
                <a:latin typeface="+mn-lt"/>
              </a:rPr>
              <a:t>/T šūnu</a:t>
            </a:r>
          </a:p>
          <a:p>
            <a:pPr marL="800100" lvl="1" indent="-342900">
              <a:spcAft>
                <a:spcPts val="600"/>
              </a:spcAft>
              <a:buFont typeface="Wingdings" panose="05000000000000000000" pitchFamily="2" charset="2"/>
              <a:buChar char="q"/>
            </a:pPr>
            <a:r>
              <a:rPr lang="lv-LV" sz="2100" b="0" i="1" dirty="0" err="1" smtClean="0">
                <a:latin typeface="+mn-lt"/>
              </a:rPr>
              <a:t>Di</a:t>
            </a:r>
            <a:r>
              <a:rPr lang="lv-LV" sz="2100" b="0" i="1" dirty="0">
                <a:latin typeface="+mn-lt"/>
              </a:rPr>
              <a:t> </a:t>
            </a:r>
            <a:r>
              <a:rPr lang="lv-LV" sz="2100" b="0" i="1" dirty="0" smtClean="0">
                <a:latin typeface="+mn-lt"/>
              </a:rPr>
              <a:t>George</a:t>
            </a:r>
            <a:r>
              <a:rPr lang="lv-LV" sz="2100" b="0" dirty="0" smtClean="0">
                <a:latin typeface="+mn-lt"/>
              </a:rPr>
              <a:t> sindroms</a:t>
            </a:r>
            <a:endParaRPr lang="en-GB" sz="2100" dirty="0" smtClean="0">
              <a:latin typeface="+mn-lt"/>
            </a:endParaRPr>
          </a:p>
          <a:p>
            <a:pPr marL="800100" lvl="1" indent="-342900">
              <a:spcAft>
                <a:spcPts val="600"/>
              </a:spcAft>
              <a:buFont typeface="Wingdings" panose="05000000000000000000" pitchFamily="2" charset="2"/>
              <a:buChar char="q"/>
            </a:pPr>
            <a:r>
              <a:rPr lang="lv-LV" sz="2100" b="0" i="1" dirty="0" err="1" smtClean="0">
                <a:latin typeface="+mn-lt"/>
              </a:rPr>
              <a:t>Ataxia-telangiectasia</a:t>
            </a:r>
            <a:endParaRPr lang="lv-LV" sz="2100" b="0" i="1" dirty="0" smtClean="0">
              <a:latin typeface="+mn-lt"/>
            </a:endParaRPr>
          </a:p>
          <a:p>
            <a:pPr marL="342900" lvl="0" indent="-342900">
              <a:spcAft>
                <a:spcPts val="600"/>
              </a:spcAft>
              <a:buFont typeface="Wingdings" panose="05000000000000000000" pitchFamily="2" charset="2"/>
              <a:buChar char="q"/>
            </a:pPr>
            <a:r>
              <a:rPr lang="lv-LV" sz="2100" dirty="0" err="1" smtClean="0">
                <a:latin typeface="+mn-lt"/>
              </a:rPr>
              <a:t>Fagocitārā</a:t>
            </a:r>
            <a:endParaRPr lang="lv-LV" sz="2100" dirty="0" smtClean="0">
              <a:latin typeface="+mn-lt"/>
            </a:endParaRPr>
          </a:p>
          <a:p>
            <a:pPr marL="800100" lvl="1" indent="-342900">
              <a:spcAft>
                <a:spcPts val="600"/>
              </a:spcAft>
              <a:buFont typeface="Wingdings" panose="05000000000000000000" pitchFamily="2" charset="2"/>
              <a:buChar char="q"/>
            </a:pPr>
            <a:r>
              <a:rPr lang="lv-LV" sz="2100" b="0" dirty="0" smtClean="0">
                <a:latin typeface="+mn-lt"/>
              </a:rPr>
              <a:t>Hroniska </a:t>
            </a:r>
            <a:r>
              <a:rPr lang="lv-LV" sz="2100" b="0" dirty="0" err="1" smtClean="0">
                <a:latin typeface="+mn-lt"/>
              </a:rPr>
              <a:t>granulomatoze</a:t>
            </a:r>
            <a:endParaRPr lang="lv-LV" sz="2100" b="0" dirty="0" smtClean="0">
              <a:latin typeface="+mn-lt"/>
            </a:endParaRPr>
          </a:p>
          <a:p>
            <a:pPr marL="800100" lvl="1" indent="-342900">
              <a:spcAft>
                <a:spcPts val="600"/>
              </a:spcAft>
              <a:buFont typeface="Wingdings" panose="05000000000000000000" pitchFamily="2" charset="2"/>
              <a:buChar char="q"/>
            </a:pPr>
            <a:r>
              <a:rPr lang="lv-LV" sz="2100" b="0" dirty="0" smtClean="0">
                <a:latin typeface="+mn-lt"/>
              </a:rPr>
              <a:t>Leikocītu adhēzijas defekti (</a:t>
            </a:r>
            <a:r>
              <a:rPr lang="lv-LV" sz="2100" b="0" i="1" dirty="0" err="1" smtClean="0">
                <a:latin typeface="+mn-lt"/>
              </a:rPr>
              <a:t>leukocyte</a:t>
            </a:r>
            <a:r>
              <a:rPr lang="lv-LV" sz="2100" b="0" i="1" dirty="0" smtClean="0">
                <a:latin typeface="+mn-lt"/>
              </a:rPr>
              <a:t> </a:t>
            </a:r>
            <a:r>
              <a:rPr lang="lv-LV" sz="2100" b="0" i="1" dirty="0" err="1" smtClean="0">
                <a:latin typeface="+mn-lt"/>
              </a:rPr>
              <a:t>adhesion</a:t>
            </a:r>
            <a:r>
              <a:rPr lang="lv-LV" sz="2100" b="0" i="1" dirty="0" smtClean="0">
                <a:latin typeface="+mn-lt"/>
              </a:rPr>
              <a:t> </a:t>
            </a:r>
            <a:r>
              <a:rPr lang="lv-LV" sz="2100" b="0" i="1" dirty="0" err="1" smtClean="0">
                <a:latin typeface="+mn-lt"/>
              </a:rPr>
              <a:t>deficiency</a:t>
            </a:r>
            <a:r>
              <a:rPr lang="lv-LV" sz="2100" b="0" i="1" dirty="0" smtClean="0">
                <a:latin typeface="+mn-lt"/>
              </a:rPr>
              <a:t>, </a:t>
            </a:r>
            <a:r>
              <a:rPr lang="lv-LV" sz="2100" b="0" dirty="0" smtClean="0">
                <a:latin typeface="+mn-lt"/>
              </a:rPr>
              <a:t>LAD)</a:t>
            </a:r>
          </a:p>
          <a:p>
            <a:pPr marL="800100" lvl="1" indent="-342900">
              <a:spcAft>
                <a:spcPts val="600"/>
              </a:spcAft>
              <a:buFont typeface="Wingdings" panose="05000000000000000000" pitchFamily="2" charset="2"/>
              <a:buChar char="q"/>
            </a:pPr>
            <a:r>
              <a:rPr lang="lv-LV" sz="2100" b="0" dirty="0" err="1" smtClean="0">
                <a:latin typeface="+mn-lt"/>
              </a:rPr>
              <a:t>Neitropēnijas</a:t>
            </a:r>
            <a:endParaRPr lang="lv-LV" sz="2100" b="0" dirty="0" smtClean="0">
              <a:latin typeface="+mn-lt"/>
            </a:endParaRPr>
          </a:p>
          <a:p>
            <a:pPr marL="342900" indent="-342900">
              <a:spcAft>
                <a:spcPts val="600"/>
              </a:spcAft>
              <a:buFont typeface="Wingdings" panose="05000000000000000000" pitchFamily="2" charset="2"/>
              <a:buChar char="q"/>
            </a:pPr>
            <a:r>
              <a:rPr lang="lv-LV" sz="2100" dirty="0" smtClean="0">
                <a:latin typeface="+mn-lt"/>
              </a:rPr>
              <a:t>Komplementa - </a:t>
            </a:r>
            <a:r>
              <a:rPr lang="lv-LV" sz="2100" b="0" dirty="0" smtClean="0">
                <a:latin typeface="+mn-lt"/>
              </a:rPr>
              <a:t>C2 &amp; C6 </a:t>
            </a:r>
            <a:r>
              <a:rPr lang="en-US" sz="2100" b="0" dirty="0" err="1" smtClean="0">
                <a:latin typeface="+mn-lt"/>
              </a:rPr>
              <a:t>defekti</a:t>
            </a:r>
            <a:endParaRPr lang="en-GB" sz="2100" b="0" dirty="0" smtClean="0">
              <a:latin typeface="+mn-lt"/>
            </a:endParaRPr>
          </a:p>
          <a:p>
            <a:pPr marL="342900" lvl="0" indent="-342900">
              <a:buFont typeface="Wingdings" panose="05000000000000000000" pitchFamily="2" charset="2"/>
              <a:buChar char="q"/>
            </a:pPr>
            <a:endParaRPr lang="en-GB" sz="2100" dirty="0">
              <a:latin typeface="+mn-lt"/>
            </a:endParaRPr>
          </a:p>
        </p:txBody>
      </p:sp>
      <p:grpSp>
        <p:nvGrpSpPr>
          <p:cNvPr id="12" name="Group 11"/>
          <p:cNvGrpSpPr/>
          <p:nvPr/>
        </p:nvGrpSpPr>
        <p:grpSpPr>
          <a:xfrm>
            <a:off x="5138108" y="2989664"/>
            <a:ext cx="3269292" cy="1081117"/>
            <a:chOff x="5321062" y="0"/>
            <a:chExt cx="2864536" cy="806316"/>
          </a:xfrm>
          <a:scene3d>
            <a:camera prst="orthographicFront"/>
            <a:lightRig rig="flat" dir="t"/>
          </a:scene3d>
        </p:grpSpPr>
        <p:sp>
          <p:nvSpPr>
            <p:cNvPr id="13" name="Rounded Rectangle 12"/>
            <p:cNvSpPr/>
            <p:nvPr/>
          </p:nvSpPr>
          <p:spPr>
            <a:xfrm>
              <a:off x="5321062" y="0"/>
              <a:ext cx="2864536" cy="806316"/>
            </a:xfrm>
            <a:prstGeom prst="roundRect">
              <a:avLst>
                <a:gd name="adj" fmla="val 10000"/>
              </a:avLst>
            </a:prstGeom>
          </p:spPr>
          <p:style>
            <a:lnRef idx="1">
              <a:schemeClr val="accent6"/>
            </a:lnRef>
            <a:fillRef idx="3">
              <a:schemeClr val="accent6"/>
            </a:fillRef>
            <a:effectRef idx="2">
              <a:schemeClr val="accent6"/>
            </a:effectRef>
            <a:fontRef idx="minor">
              <a:schemeClr val="lt1"/>
            </a:fontRef>
          </p:style>
        </p:sp>
        <p:sp>
          <p:nvSpPr>
            <p:cNvPr id="14" name="Rounded Rectangle 4"/>
            <p:cNvSpPr/>
            <p:nvPr/>
          </p:nvSpPr>
          <p:spPr>
            <a:xfrm>
              <a:off x="5344678" y="23616"/>
              <a:ext cx="2817304" cy="759084"/>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lv-LV" sz="2100" b="0" kern="1200" dirty="0" smtClean="0">
                  <a:latin typeface="+mn-lt"/>
                </a:rPr>
                <a:t>SCID – </a:t>
              </a:r>
              <a:r>
                <a:rPr lang="lv-LV" sz="2100" b="0" kern="1200" dirty="0" err="1" smtClean="0">
                  <a:latin typeface="+mn-lt"/>
                </a:rPr>
                <a:t>severe</a:t>
              </a:r>
              <a:r>
                <a:rPr lang="lv-LV" sz="2100" b="0" kern="1200" dirty="0" smtClean="0">
                  <a:latin typeface="+mn-lt"/>
                </a:rPr>
                <a:t> </a:t>
              </a:r>
              <a:r>
                <a:rPr lang="lv-LV" sz="2100" kern="1200" dirty="0" err="1" smtClean="0">
                  <a:latin typeface="+mn-lt"/>
                </a:rPr>
                <a:t>combined</a:t>
              </a:r>
              <a:r>
                <a:rPr lang="lv-LV" sz="2100" b="0" kern="1200" dirty="0" smtClean="0">
                  <a:latin typeface="+mn-lt"/>
                </a:rPr>
                <a:t> </a:t>
              </a:r>
              <a:r>
                <a:rPr lang="lv-LV" sz="2100" b="0" kern="1200" dirty="0" err="1" smtClean="0">
                  <a:latin typeface="+mn-lt"/>
                </a:rPr>
                <a:t>immunodeficiency</a:t>
              </a:r>
              <a:r>
                <a:rPr lang="lv-LV" sz="2100" b="0" kern="1200" dirty="0" smtClean="0">
                  <a:latin typeface="+mn-lt"/>
                </a:rPr>
                <a:t> </a:t>
              </a:r>
              <a:r>
                <a:rPr lang="lv-LV" sz="2100" b="0" kern="1200" dirty="0" err="1" smtClean="0">
                  <a:latin typeface="+mn-lt"/>
                </a:rPr>
                <a:t>disease</a:t>
              </a:r>
              <a:endParaRPr lang="lv-LV" sz="2100" b="0" kern="1200" dirty="0">
                <a:latin typeface="+mn-lt"/>
              </a:endParaRPr>
            </a:p>
          </p:txBody>
        </p:sp>
      </p:gr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52286" y="788763"/>
            <a:ext cx="6753225" cy="3455401"/>
            <a:chOff x="1195387" y="1348753"/>
            <a:chExt cx="6753225" cy="3455401"/>
          </a:xfrm>
        </p:grpSpPr>
        <p:pic>
          <p:nvPicPr>
            <p:cNvPr id="3074" name="Picture 2" descr="http://img.medscape.com/pi/emed/ckb/dermatology/1048885-1048886-1050956-21427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5387" y="1348753"/>
              <a:ext cx="6753225" cy="3455401"/>
            </a:xfrm>
            <a:prstGeom prst="rect">
              <a:avLst/>
            </a:prstGeom>
            <a:solidFill>
              <a:srgbClr val="FFFFFF"/>
            </a:solidFill>
          </p:spPr>
        </p:pic>
        <p:sp>
          <p:nvSpPr>
            <p:cNvPr id="3" name="Rectangle 2"/>
            <p:cNvSpPr/>
            <p:nvPr/>
          </p:nvSpPr>
          <p:spPr>
            <a:xfrm>
              <a:off x="3730171" y="3367314"/>
              <a:ext cx="1378858" cy="1236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506" name="Title 1"/>
          <p:cNvSpPr>
            <a:spLocks noGrp="1"/>
          </p:cNvSpPr>
          <p:nvPr>
            <p:ph type="title" idx="4294967295"/>
          </p:nvPr>
        </p:nvSpPr>
        <p:spPr>
          <a:xfrm>
            <a:off x="275771" y="-96608"/>
            <a:ext cx="8648473" cy="914400"/>
          </a:xfrm>
        </p:spPr>
        <p:txBody>
          <a:bodyPr/>
          <a:lstStyle/>
          <a:p>
            <a:pPr eaLnBrk="1" hangingPunct="1"/>
            <a:r>
              <a:rPr lang="lv-LV" sz="3100" b="1" dirty="0" smtClean="0">
                <a:solidFill>
                  <a:srgbClr val="0070C0"/>
                </a:solidFill>
              </a:rPr>
              <a:t>X-saistītā </a:t>
            </a:r>
            <a:r>
              <a:rPr lang="lv-LV" sz="3100" b="1" dirty="0" err="1" smtClean="0">
                <a:solidFill>
                  <a:srgbClr val="0070C0"/>
                </a:solidFill>
              </a:rPr>
              <a:t>Agammaglobulinēmija</a:t>
            </a:r>
            <a:r>
              <a:rPr lang="lv-LV" sz="3100" b="1" dirty="0" smtClean="0">
                <a:solidFill>
                  <a:srgbClr val="0070C0"/>
                </a:solidFill>
              </a:rPr>
              <a:t> (</a:t>
            </a:r>
            <a:r>
              <a:rPr lang="lv-LV" sz="3100" b="1" i="1" dirty="0" err="1" smtClean="0">
                <a:solidFill>
                  <a:srgbClr val="0070C0"/>
                </a:solidFill>
              </a:rPr>
              <a:t>Bruton’s</a:t>
            </a:r>
            <a:r>
              <a:rPr lang="lv-LV" sz="3100" b="1" i="1" dirty="0" smtClean="0">
                <a:solidFill>
                  <a:srgbClr val="0070C0"/>
                </a:solidFill>
              </a:rPr>
              <a:t> </a:t>
            </a:r>
            <a:r>
              <a:rPr lang="lv-LV" sz="3100" b="1" i="1" dirty="0" err="1" smtClean="0">
                <a:solidFill>
                  <a:srgbClr val="0070C0"/>
                </a:solidFill>
              </a:rPr>
              <a:t>disease</a:t>
            </a:r>
            <a:r>
              <a:rPr lang="lv-LV" sz="3100" b="1" dirty="0" smtClean="0">
                <a:solidFill>
                  <a:srgbClr val="0070C0"/>
                </a:solidFill>
              </a:rPr>
              <a:t>)</a:t>
            </a:r>
            <a:endParaRPr lang="en-GB" sz="3100" b="1" dirty="0" smtClean="0">
              <a:solidFill>
                <a:srgbClr val="0070C0"/>
              </a:solidFill>
            </a:endParaRPr>
          </a:p>
        </p:txBody>
      </p:sp>
      <p:sp>
        <p:nvSpPr>
          <p:cNvPr id="4" name="TextBox 3"/>
          <p:cNvSpPr txBox="1"/>
          <p:nvPr/>
        </p:nvSpPr>
        <p:spPr>
          <a:xfrm>
            <a:off x="457200" y="4244164"/>
            <a:ext cx="8467044" cy="2354491"/>
          </a:xfrm>
          <a:prstGeom prst="rect">
            <a:avLst/>
          </a:prstGeom>
          <a:noFill/>
        </p:spPr>
        <p:txBody>
          <a:bodyPr wrap="square">
            <a:spAutoFit/>
          </a:bodyPr>
          <a:lstStyle/>
          <a:p>
            <a:pPr>
              <a:spcAft>
                <a:spcPts val="1200"/>
              </a:spcAft>
              <a:defRPr/>
            </a:pPr>
            <a:r>
              <a:rPr lang="lv-LV" b="0" dirty="0" smtClean="0">
                <a:latin typeface="+mn-lt"/>
              </a:rPr>
              <a:t>Vairākumam pacientu </a:t>
            </a:r>
            <a:r>
              <a:rPr lang="en-US" dirty="0" smtClean="0">
                <a:latin typeface="+mn-lt"/>
              </a:rPr>
              <a:t>- </a:t>
            </a:r>
            <a:r>
              <a:rPr lang="lv-LV" dirty="0" smtClean="0">
                <a:latin typeface="+mn-lt"/>
              </a:rPr>
              <a:t>spēcīga </a:t>
            </a:r>
            <a:r>
              <a:rPr lang="lv-LV" dirty="0" err="1" smtClean="0">
                <a:latin typeface="+mn-lt"/>
              </a:rPr>
              <a:t>hipogammaglobulinēmija</a:t>
            </a:r>
            <a:r>
              <a:rPr lang="lv-LV" b="0" dirty="0">
                <a:latin typeface="+mn-lt"/>
              </a:rPr>
              <a:t>/</a:t>
            </a:r>
            <a:r>
              <a:rPr lang="lv-LV" b="0" dirty="0" err="1" smtClean="0">
                <a:latin typeface="+mn-lt"/>
              </a:rPr>
              <a:t>agamma-globulinēmija</a:t>
            </a:r>
            <a:r>
              <a:rPr lang="lv-LV" b="0" dirty="0" smtClean="0">
                <a:latin typeface="+mn-lt"/>
              </a:rPr>
              <a:t> un </a:t>
            </a:r>
            <a:r>
              <a:rPr lang="lv-LV" dirty="0">
                <a:latin typeface="+mn-lt"/>
              </a:rPr>
              <a:t>&lt;1% B šūnu</a:t>
            </a:r>
            <a:r>
              <a:rPr lang="lv-LV" b="0" dirty="0">
                <a:latin typeface="+mn-lt"/>
              </a:rPr>
              <a:t> </a:t>
            </a:r>
            <a:r>
              <a:rPr lang="lv-LV" b="0" dirty="0" err="1">
                <a:latin typeface="+mn-lt"/>
              </a:rPr>
              <a:t>periferālajās</a:t>
            </a:r>
            <a:r>
              <a:rPr lang="lv-LV" b="0" dirty="0">
                <a:latin typeface="+mn-lt"/>
              </a:rPr>
              <a:t> asinīs</a:t>
            </a:r>
          </a:p>
          <a:p>
            <a:pPr>
              <a:spcAft>
                <a:spcPts val="600"/>
              </a:spcAft>
              <a:defRPr/>
            </a:pPr>
            <a:r>
              <a:rPr lang="lv-LV" dirty="0" smtClean="0">
                <a:solidFill>
                  <a:srgbClr val="0070C0"/>
                </a:solidFill>
                <a:latin typeface="+mn-lt"/>
              </a:rPr>
              <a:t>Klīniskā </a:t>
            </a:r>
            <a:r>
              <a:rPr lang="lv-LV" b="0" dirty="0" smtClean="0">
                <a:latin typeface="+mn-lt"/>
              </a:rPr>
              <a:t>- paaugstināta </a:t>
            </a:r>
            <a:r>
              <a:rPr lang="lv-LV" b="0" dirty="0">
                <a:latin typeface="+mn-lt"/>
              </a:rPr>
              <a:t>uzņēmība pret </a:t>
            </a:r>
            <a:r>
              <a:rPr lang="lv-LV" b="0" i="1" dirty="0" err="1">
                <a:latin typeface="+mn-lt"/>
              </a:rPr>
              <a:t>S.pneumonia</a:t>
            </a:r>
            <a:r>
              <a:rPr lang="lv-LV" b="0" dirty="0">
                <a:latin typeface="+mn-lt"/>
              </a:rPr>
              <a:t> un </a:t>
            </a:r>
            <a:r>
              <a:rPr lang="lv-LV" b="0" i="1" dirty="0" err="1">
                <a:latin typeface="+mn-lt"/>
              </a:rPr>
              <a:t>Pseudomonas</a:t>
            </a:r>
            <a:r>
              <a:rPr lang="lv-LV" b="0" dirty="0">
                <a:latin typeface="+mn-lt"/>
              </a:rPr>
              <a:t> </a:t>
            </a:r>
            <a:r>
              <a:rPr lang="lv-LV" b="0" dirty="0" smtClean="0">
                <a:latin typeface="+mn-lt"/>
              </a:rPr>
              <a:t>sugām, ādas </a:t>
            </a:r>
            <a:r>
              <a:rPr lang="lv-LV" b="0" dirty="0">
                <a:latin typeface="+mn-lt"/>
              </a:rPr>
              <a:t>infekcijas (A grupas streptokoki un</a:t>
            </a:r>
            <a:r>
              <a:rPr lang="lv-LV" b="0" i="1" dirty="0">
                <a:latin typeface="+mn-lt"/>
              </a:rPr>
              <a:t> </a:t>
            </a:r>
            <a:r>
              <a:rPr lang="lv-LV" b="0" i="1" dirty="0" err="1">
                <a:latin typeface="+mn-lt"/>
              </a:rPr>
              <a:t>S.aureus</a:t>
            </a:r>
            <a:r>
              <a:rPr lang="lv-LV" b="0" dirty="0" smtClean="0">
                <a:latin typeface="+mn-lt"/>
              </a:rPr>
              <a:t>), </a:t>
            </a:r>
            <a:r>
              <a:rPr lang="lv-LV" b="0" dirty="0" err="1" smtClean="0">
                <a:latin typeface="+mn-lt"/>
              </a:rPr>
              <a:t>persistentas</a:t>
            </a:r>
            <a:r>
              <a:rPr lang="lv-LV" b="0" dirty="0" smtClean="0">
                <a:latin typeface="+mn-lt"/>
              </a:rPr>
              <a:t> </a:t>
            </a:r>
            <a:r>
              <a:rPr lang="lv-LV" b="0" dirty="0">
                <a:latin typeface="+mn-lt"/>
              </a:rPr>
              <a:t>vīrusu vai parazītiskas infekcijas</a:t>
            </a:r>
          </a:p>
          <a:p>
            <a:pPr>
              <a:spcAft>
                <a:spcPts val="600"/>
              </a:spcAft>
              <a:defRPr/>
            </a:pPr>
            <a:r>
              <a:rPr lang="lv-LV" b="0" dirty="0">
                <a:latin typeface="+mn-lt"/>
              </a:rPr>
              <a:t> </a:t>
            </a:r>
          </a:p>
        </p:txBody>
      </p:sp>
      <p:sp>
        <p:nvSpPr>
          <p:cNvPr id="2" name="Rectangle 1"/>
          <p:cNvSpPr/>
          <p:nvPr/>
        </p:nvSpPr>
        <p:spPr>
          <a:xfrm>
            <a:off x="3452112" y="2943807"/>
            <a:ext cx="1648773" cy="1200329"/>
          </a:xfrm>
          <a:prstGeom prst="rect">
            <a:avLst/>
          </a:prstGeom>
        </p:spPr>
        <p:txBody>
          <a:bodyPr wrap="square">
            <a:spAutoFit/>
          </a:bodyPr>
          <a:lstStyle/>
          <a:p>
            <a:pPr algn="ctr"/>
            <a:r>
              <a:rPr lang="lv-LV" sz="1800" b="0" dirty="0" smtClean="0">
                <a:solidFill>
                  <a:srgbClr val="FF0000"/>
                </a:solidFill>
                <a:latin typeface="+mj-lt"/>
              </a:rPr>
              <a:t>Defekti </a:t>
            </a:r>
            <a:r>
              <a:rPr lang="en-US" sz="1800" b="0" dirty="0" err="1" smtClean="0">
                <a:solidFill>
                  <a:srgbClr val="FF0000"/>
                </a:solidFill>
                <a:latin typeface="+mj-lt"/>
              </a:rPr>
              <a:t>Bruton’s</a:t>
            </a:r>
            <a:r>
              <a:rPr lang="en-US" sz="1800" b="0" dirty="0" smtClean="0">
                <a:solidFill>
                  <a:srgbClr val="FF0000"/>
                </a:solidFill>
                <a:latin typeface="+mj-lt"/>
              </a:rPr>
              <a:t> </a:t>
            </a:r>
            <a:r>
              <a:rPr lang="lv-LV" sz="1800" b="0" dirty="0" err="1" smtClean="0">
                <a:solidFill>
                  <a:srgbClr val="FF0000"/>
                </a:solidFill>
                <a:latin typeface="+mj-lt"/>
              </a:rPr>
              <a:t>tirozīnkināzes</a:t>
            </a:r>
            <a:r>
              <a:rPr lang="lv-LV" sz="1800" b="0" dirty="0" smtClean="0">
                <a:solidFill>
                  <a:srgbClr val="FF0000"/>
                </a:solidFill>
                <a:latin typeface="+mj-lt"/>
              </a:rPr>
              <a:t> gēnā</a:t>
            </a:r>
            <a:endParaRPr lang="en-GB" sz="1800" b="0" dirty="0">
              <a:solidFill>
                <a:srgbClr val="FF0000"/>
              </a:solidFill>
              <a:latin typeface="+mj-lt"/>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lv-LV" b="1" smtClean="0">
                <a:solidFill>
                  <a:srgbClr val="0070C0"/>
                </a:solidFill>
              </a:rPr>
              <a:t> Selektīvais IgA deficīts</a:t>
            </a:r>
            <a:endParaRPr lang="en-GB" b="1" smtClean="0">
              <a:solidFill>
                <a:srgbClr val="0070C0"/>
              </a:solidFill>
            </a:endParaRPr>
          </a:p>
        </p:txBody>
      </p:sp>
      <p:sp>
        <p:nvSpPr>
          <p:cNvPr id="3" name="TextBox 2"/>
          <p:cNvSpPr txBox="1"/>
          <p:nvPr/>
        </p:nvSpPr>
        <p:spPr>
          <a:xfrm>
            <a:off x="457200" y="1542142"/>
            <a:ext cx="8491083" cy="4401205"/>
          </a:xfrm>
          <a:prstGeom prst="rect">
            <a:avLst/>
          </a:prstGeom>
          <a:noFill/>
        </p:spPr>
        <p:txBody>
          <a:bodyPr wrap="square">
            <a:spAutoFit/>
          </a:bodyPr>
          <a:lstStyle/>
          <a:p>
            <a:pPr>
              <a:spcAft>
                <a:spcPts val="1200"/>
              </a:spcAft>
              <a:defRPr/>
            </a:pPr>
            <a:r>
              <a:rPr lang="lv-LV" dirty="0" smtClean="0">
                <a:latin typeface="+mn-lt"/>
              </a:rPr>
              <a:t>Pacientiem (1/700) </a:t>
            </a:r>
            <a:r>
              <a:rPr lang="lv-LV" dirty="0">
                <a:latin typeface="+mn-lt"/>
              </a:rPr>
              <a:t>ar </a:t>
            </a:r>
            <a:r>
              <a:rPr lang="lv-LV" dirty="0" err="1">
                <a:latin typeface="+mn-lt"/>
              </a:rPr>
              <a:t>IgA</a:t>
            </a:r>
            <a:r>
              <a:rPr lang="lv-LV" dirty="0">
                <a:latin typeface="+mn-lt"/>
              </a:rPr>
              <a:t> trūkumu ir:</a:t>
            </a:r>
          </a:p>
          <a:p>
            <a:pPr marL="800100" lvl="1" indent="-342900">
              <a:spcAft>
                <a:spcPts val="1200"/>
              </a:spcAft>
              <a:buFont typeface="Wingdings" panose="05000000000000000000" pitchFamily="2" charset="2"/>
              <a:buChar char="q"/>
              <a:defRPr/>
            </a:pPr>
            <a:r>
              <a:rPr lang="lv-LV" b="0" dirty="0" err="1">
                <a:latin typeface="+mn-lt"/>
              </a:rPr>
              <a:t>IgA</a:t>
            </a:r>
            <a:r>
              <a:rPr lang="lv-LV" b="0" dirty="0">
                <a:latin typeface="+mn-lt"/>
              </a:rPr>
              <a:t> līmenis &lt;5mg/</a:t>
            </a:r>
            <a:r>
              <a:rPr lang="lv-LV" b="0" dirty="0" err="1">
                <a:latin typeface="+mn-lt"/>
              </a:rPr>
              <a:t>dL</a:t>
            </a:r>
            <a:r>
              <a:rPr lang="lv-LV" b="0" dirty="0">
                <a:latin typeface="+mn-lt"/>
              </a:rPr>
              <a:t> un normāls citu </a:t>
            </a:r>
            <a:r>
              <a:rPr lang="lv-LV" b="0" dirty="0" err="1">
                <a:latin typeface="+mn-lt"/>
              </a:rPr>
              <a:t>Ig</a:t>
            </a:r>
            <a:r>
              <a:rPr lang="lv-LV" b="0" dirty="0">
                <a:latin typeface="+mn-lt"/>
              </a:rPr>
              <a:t> līmenis</a:t>
            </a:r>
          </a:p>
          <a:p>
            <a:pPr marL="800100" lvl="1" indent="-342900">
              <a:spcAft>
                <a:spcPts val="1200"/>
              </a:spcAft>
              <a:buFont typeface="Wingdings" panose="05000000000000000000" pitchFamily="2" charset="2"/>
              <a:buChar char="q"/>
              <a:defRPr/>
            </a:pPr>
            <a:r>
              <a:rPr lang="lv-LV" b="0" dirty="0">
                <a:latin typeface="+mn-lt"/>
              </a:rPr>
              <a:t>50% ir hronisks </a:t>
            </a:r>
            <a:r>
              <a:rPr lang="lv-LV" b="0" dirty="0" err="1">
                <a:latin typeface="+mn-lt"/>
              </a:rPr>
              <a:t>otīts</a:t>
            </a:r>
            <a:r>
              <a:rPr lang="lv-LV" b="0" dirty="0">
                <a:latin typeface="+mn-lt"/>
              </a:rPr>
              <a:t>, sinusīts vai pneimonija</a:t>
            </a:r>
          </a:p>
          <a:p>
            <a:pPr>
              <a:spcAft>
                <a:spcPts val="1200"/>
              </a:spcAft>
              <a:defRPr/>
            </a:pPr>
            <a:r>
              <a:rPr lang="lv-LV" dirty="0" smtClean="0">
                <a:solidFill>
                  <a:srgbClr val="0070C0"/>
                </a:solidFill>
                <a:latin typeface="+mn-lt"/>
              </a:rPr>
              <a:t>Mehānisms:   </a:t>
            </a:r>
            <a:r>
              <a:rPr lang="lv-LV" b="0" dirty="0" err="1" smtClean="0">
                <a:latin typeface="+mn-lt"/>
              </a:rPr>
              <a:t>IgA</a:t>
            </a:r>
            <a:r>
              <a:rPr lang="lv-LV" b="0" dirty="0" smtClean="0">
                <a:latin typeface="+mn-lt"/>
              </a:rPr>
              <a:t> </a:t>
            </a:r>
            <a:r>
              <a:rPr lang="lv-LV" b="0" dirty="0">
                <a:latin typeface="+mn-lt"/>
              </a:rPr>
              <a:t>pārslēgtie B limfocīti nespēj nobriest </a:t>
            </a:r>
            <a:r>
              <a:rPr lang="lv-LV" b="0" dirty="0" err="1">
                <a:latin typeface="+mn-lt"/>
              </a:rPr>
              <a:t>IgA</a:t>
            </a:r>
            <a:r>
              <a:rPr lang="lv-LV" b="0" dirty="0">
                <a:latin typeface="+mn-lt"/>
              </a:rPr>
              <a:t> </a:t>
            </a:r>
            <a:r>
              <a:rPr lang="lv-LV" b="0" dirty="0" err="1">
                <a:latin typeface="+mn-lt"/>
              </a:rPr>
              <a:t>sekretējošās</a:t>
            </a:r>
            <a:r>
              <a:rPr lang="lv-LV" b="0" dirty="0">
                <a:latin typeface="+mn-lt"/>
              </a:rPr>
              <a:t> plazmas </a:t>
            </a:r>
            <a:r>
              <a:rPr lang="lv-LV" b="0" dirty="0" smtClean="0">
                <a:latin typeface="+mn-lt"/>
              </a:rPr>
              <a:t>šūnās. Mutācijas alfa smago ķēžu rajonā + citas (nezināmas)</a:t>
            </a:r>
          </a:p>
          <a:p>
            <a:pPr>
              <a:spcBef>
                <a:spcPts val="1200"/>
              </a:spcBef>
              <a:spcAft>
                <a:spcPts val="600"/>
              </a:spcAft>
              <a:defRPr/>
            </a:pPr>
            <a:r>
              <a:rPr lang="lv-LV" dirty="0" smtClean="0">
                <a:solidFill>
                  <a:srgbClr val="0070C0"/>
                </a:solidFill>
                <a:latin typeface="+mn-lt"/>
              </a:rPr>
              <a:t>Pacienti </a:t>
            </a:r>
            <a:r>
              <a:rPr lang="lv-LV" dirty="0">
                <a:solidFill>
                  <a:srgbClr val="0070C0"/>
                </a:solidFill>
                <a:latin typeface="+mn-lt"/>
              </a:rPr>
              <a:t>uzņēmīgi pret:</a:t>
            </a:r>
          </a:p>
          <a:p>
            <a:pPr lvl="1">
              <a:spcAft>
                <a:spcPts val="0"/>
              </a:spcAft>
              <a:defRPr/>
            </a:pPr>
            <a:r>
              <a:rPr lang="lv-LV" b="0" dirty="0">
                <a:latin typeface="+mn-lt"/>
              </a:rPr>
              <a:t>Alerģisku konjunktivītu, nātreni un astmu</a:t>
            </a:r>
          </a:p>
          <a:p>
            <a:pPr lvl="1">
              <a:spcAft>
                <a:spcPts val="0"/>
              </a:spcAft>
              <a:defRPr/>
            </a:pPr>
            <a:r>
              <a:rPr lang="lv-LV" b="0" dirty="0">
                <a:latin typeface="+mn-lt"/>
              </a:rPr>
              <a:t>AI un neiroloģiskiem traucējumiem </a:t>
            </a:r>
          </a:p>
          <a:p>
            <a:pPr lvl="1">
              <a:spcAft>
                <a:spcPts val="0"/>
              </a:spcAft>
              <a:defRPr/>
            </a:pPr>
            <a:r>
              <a:rPr lang="lv-LV" b="0" dirty="0">
                <a:latin typeface="+mn-lt"/>
              </a:rPr>
              <a:t>Dažādām </a:t>
            </a:r>
            <a:r>
              <a:rPr lang="lv-LV" b="0" dirty="0" err="1">
                <a:latin typeface="+mn-lt"/>
              </a:rPr>
              <a:t>gastrointestinālām</a:t>
            </a:r>
            <a:r>
              <a:rPr lang="lv-LV" b="0" dirty="0">
                <a:latin typeface="+mn-lt"/>
              </a:rPr>
              <a:t> saslimšanām (ēdiena nepanesība)</a:t>
            </a:r>
          </a:p>
          <a:p>
            <a:pPr lvl="1">
              <a:spcAft>
                <a:spcPts val="0"/>
              </a:spcAft>
              <a:defRPr/>
            </a:pPr>
            <a:r>
              <a:rPr lang="lv-LV" b="0" dirty="0">
                <a:latin typeface="+mn-lt"/>
              </a:rPr>
              <a:t>Atkārtotām plaušu infekcijām </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366125" cy="914400"/>
          </a:xfrm>
        </p:spPr>
        <p:txBody>
          <a:bodyPr/>
          <a:lstStyle/>
          <a:p>
            <a:pPr eaLnBrk="1" hangingPunct="1"/>
            <a:r>
              <a:rPr lang="lv-LV" sz="3000" b="1" smtClean="0">
                <a:solidFill>
                  <a:srgbClr val="0070C0"/>
                </a:solidFill>
              </a:rPr>
              <a:t>SCID – Severe combined immunodeficiency disease</a:t>
            </a:r>
            <a:endParaRPr lang="en-GB" sz="3000" b="1" smtClean="0">
              <a:solidFill>
                <a:srgbClr val="0070C0"/>
              </a:solidFill>
            </a:endParaRPr>
          </a:p>
        </p:txBody>
      </p:sp>
      <p:sp>
        <p:nvSpPr>
          <p:cNvPr id="4" name="TextBox 3"/>
          <p:cNvSpPr txBox="1"/>
          <p:nvPr/>
        </p:nvSpPr>
        <p:spPr>
          <a:xfrm>
            <a:off x="511968" y="1353457"/>
            <a:ext cx="8256587" cy="4847481"/>
          </a:xfrm>
          <a:prstGeom prst="rect">
            <a:avLst/>
          </a:prstGeom>
          <a:noFill/>
        </p:spPr>
        <p:txBody>
          <a:bodyPr>
            <a:spAutoFit/>
          </a:bodyPr>
          <a:lstStyle/>
          <a:p>
            <a:pPr>
              <a:spcAft>
                <a:spcPts val="600"/>
              </a:spcAft>
              <a:defRPr/>
            </a:pPr>
            <a:r>
              <a:rPr lang="lv-LV" dirty="0" smtClean="0">
                <a:latin typeface="+mn-lt"/>
              </a:rPr>
              <a:t>Heterogēna slimību grupa (</a:t>
            </a:r>
            <a:r>
              <a:rPr lang="en-GB" dirty="0" smtClean="0">
                <a:latin typeface="+mn-lt"/>
              </a:rPr>
              <a:t>1</a:t>
            </a:r>
            <a:r>
              <a:rPr lang="lv-LV" dirty="0" smtClean="0">
                <a:latin typeface="+mn-lt"/>
              </a:rPr>
              <a:t>/</a:t>
            </a:r>
            <a:r>
              <a:rPr lang="en-GB" dirty="0" smtClean="0">
                <a:latin typeface="+mn-lt"/>
              </a:rPr>
              <a:t>100</a:t>
            </a:r>
            <a:r>
              <a:rPr lang="lv-LV" dirty="0" smtClean="0">
                <a:latin typeface="+mn-lt"/>
              </a:rPr>
              <a:t> </a:t>
            </a:r>
            <a:r>
              <a:rPr lang="en-GB" dirty="0" smtClean="0">
                <a:latin typeface="+mn-lt"/>
              </a:rPr>
              <a:t>000</a:t>
            </a:r>
            <a:r>
              <a:rPr lang="lv-LV" dirty="0" smtClean="0">
                <a:latin typeface="+mn-lt"/>
              </a:rPr>
              <a:t>), ko raksturo</a:t>
            </a:r>
            <a:r>
              <a:rPr lang="lv-LV" dirty="0">
                <a:latin typeface="+mn-lt"/>
              </a:rPr>
              <a:t>:</a:t>
            </a:r>
          </a:p>
          <a:p>
            <a:pPr marL="800100" lvl="1" indent="-342900">
              <a:spcAft>
                <a:spcPts val="600"/>
              </a:spcAft>
              <a:buFont typeface="Wingdings" panose="05000000000000000000" pitchFamily="2" charset="2"/>
              <a:buChar char="q"/>
              <a:defRPr/>
            </a:pPr>
            <a:r>
              <a:rPr lang="lv-LV" b="0" dirty="0">
                <a:latin typeface="+mn-lt"/>
              </a:rPr>
              <a:t>T un B šūnu funkciju defekti </a:t>
            </a:r>
          </a:p>
          <a:p>
            <a:pPr marL="800100" lvl="1" indent="-342900">
              <a:spcAft>
                <a:spcPts val="600"/>
              </a:spcAft>
              <a:buFont typeface="Wingdings" panose="05000000000000000000" pitchFamily="2" charset="2"/>
              <a:buChar char="q"/>
              <a:defRPr/>
            </a:pPr>
            <a:r>
              <a:rPr lang="lv-LV" b="0" dirty="0">
                <a:latin typeface="+mn-lt"/>
              </a:rPr>
              <a:t>Ievērojami pazemināts </a:t>
            </a:r>
            <a:r>
              <a:rPr lang="lv-LV" b="0" dirty="0" err="1">
                <a:latin typeface="+mn-lt"/>
              </a:rPr>
              <a:t>IgG</a:t>
            </a:r>
            <a:r>
              <a:rPr lang="lv-LV" b="0" dirty="0">
                <a:latin typeface="+mn-lt"/>
              </a:rPr>
              <a:t>, </a:t>
            </a:r>
            <a:r>
              <a:rPr lang="lv-LV" b="0" dirty="0" err="1">
                <a:latin typeface="+mn-lt"/>
              </a:rPr>
              <a:t>IgA</a:t>
            </a:r>
            <a:r>
              <a:rPr lang="lv-LV" b="0" dirty="0">
                <a:latin typeface="+mn-lt"/>
              </a:rPr>
              <a:t> un </a:t>
            </a:r>
            <a:r>
              <a:rPr lang="lv-LV" b="0" dirty="0" err="1">
                <a:latin typeface="+mn-lt"/>
              </a:rPr>
              <a:t>IgE</a:t>
            </a:r>
            <a:r>
              <a:rPr lang="lv-LV" b="0" dirty="0">
                <a:latin typeface="+mn-lt"/>
              </a:rPr>
              <a:t> </a:t>
            </a:r>
            <a:r>
              <a:rPr lang="lv-LV" b="0" dirty="0" smtClean="0">
                <a:latin typeface="+mn-lt"/>
              </a:rPr>
              <a:t>līmenis</a:t>
            </a:r>
          </a:p>
          <a:p>
            <a:pPr>
              <a:spcBef>
                <a:spcPts val="1200"/>
              </a:spcBef>
              <a:spcAft>
                <a:spcPts val="600"/>
              </a:spcAft>
              <a:defRPr/>
            </a:pPr>
            <a:r>
              <a:rPr lang="lv-LV" dirty="0" smtClean="0">
                <a:solidFill>
                  <a:srgbClr val="0070C0"/>
                </a:solidFill>
                <a:latin typeface="+mn-lt"/>
              </a:rPr>
              <a:t>SCID </a:t>
            </a:r>
            <a:r>
              <a:rPr lang="lv-LV" dirty="0">
                <a:solidFill>
                  <a:srgbClr val="0070C0"/>
                </a:solidFill>
                <a:latin typeface="+mn-lt"/>
              </a:rPr>
              <a:t>ir saistīts ar:</a:t>
            </a:r>
          </a:p>
          <a:p>
            <a:pPr marL="800100" lvl="1" indent="-342900">
              <a:spcAft>
                <a:spcPts val="600"/>
              </a:spcAft>
              <a:buFont typeface="Wingdings" panose="05000000000000000000" pitchFamily="2" charset="2"/>
              <a:buChar char="q"/>
              <a:defRPr/>
            </a:pPr>
            <a:r>
              <a:rPr lang="lv-LV" b="0" dirty="0">
                <a:latin typeface="+mn-lt"/>
              </a:rPr>
              <a:t>Bērna attīstības traucējumiem</a:t>
            </a:r>
          </a:p>
          <a:p>
            <a:pPr marL="800100" lvl="1" indent="-342900">
              <a:spcAft>
                <a:spcPts val="600"/>
              </a:spcAft>
              <a:buFont typeface="Wingdings" panose="05000000000000000000" pitchFamily="2" charset="2"/>
              <a:buChar char="q"/>
              <a:defRPr/>
            </a:pPr>
            <a:r>
              <a:rPr lang="lv-LV" b="0" dirty="0">
                <a:latin typeface="+mn-lt"/>
              </a:rPr>
              <a:t>Hroniskām </a:t>
            </a:r>
            <a:r>
              <a:rPr lang="lv-LV" b="0" dirty="0" err="1">
                <a:latin typeface="+mn-lt"/>
              </a:rPr>
              <a:t>respiratorām</a:t>
            </a:r>
            <a:r>
              <a:rPr lang="lv-LV" b="0" dirty="0">
                <a:latin typeface="+mn-lt"/>
              </a:rPr>
              <a:t> saslimšanām</a:t>
            </a:r>
          </a:p>
          <a:p>
            <a:pPr marL="800100" lvl="1" indent="-342900">
              <a:spcAft>
                <a:spcPts val="600"/>
              </a:spcAft>
              <a:buFont typeface="Wingdings" panose="05000000000000000000" pitchFamily="2" charset="2"/>
              <a:buChar char="q"/>
              <a:defRPr/>
            </a:pPr>
            <a:r>
              <a:rPr lang="lv-LV" b="0" dirty="0" err="1">
                <a:latin typeface="+mn-lt"/>
              </a:rPr>
              <a:t>Gastrointestinālām</a:t>
            </a:r>
            <a:r>
              <a:rPr lang="lv-LV" b="0" dirty="0">
                <a:latin typeface="+mn-lt"/>
              </a:rPr>
              <a:t> un/vai ādas infekcijām – īpaši atkārtotas vīrusu, bakteriālas, </a:t>
            </a:r>
            <a:r>
              <a:rPr lang="lv-LV" b="0" dirty="0" err="1">
                <a:latin typeface="+mn-lt"/>
              </a:rPr>
              <a:t>fungālas</a:t>
            </a:r>
            <a:r>
              <a:rPr lang="lv-LV" b="0" dirty="0">
                <a:latin typeface="+mn-lt"/>
              </a:rPr>
              <a:t> un parazitāras infekcijas 6 mēnešu veciem jaundzimušajiem</a:t>
            </a:r>
          </a:p>
          <a:p>
            <a:pPr marL="800100" lvl="1" indent="-342900">
              <a:spcAft>
                <a:spcPts val="600"/>
              </a:spcAft>
              <a:buFont typeface="Wingdings" panose="05000000000000000000" pitchFamily="2" charset="2"/>
              <a:buChar char="q"/>
              <a:defRPr/>
            </a:pPr>
            <a:r>
              <a:rPr lang="lv-LV" b="0" dirty="0">
                <a:latin typeface="+mn-lt"/>
              </a:rPr>
              <a:t>Agrīni klīniski </a:t>
            </a:r>
            <a:r>
              <a:rPr lang="lv-LV" b="0" dirty="0" err="1">
                <a:latin typeface="+mn-lt"/>
              </a:rPr>
              <a:t>manifestējas</a:t>
            </a:r>
            <a:r>
              <a:rPr lang="lv-LV" b="0" dirty="0">
                <a:latin typeface="+mn-lt"/>
              </a:rPr>
              <a:t> kā </a:t>
            </a:r>
            <a:r>
              <a:rPr lang="lv-LV" b="0" dirty="0" err="1">
                <a:latin typeface="+mn-lt"/>
              </a:rPr>
              <a:t>persitenta</a:t>
            </a:r>
            <a:r>
              <a:rPr lang="lv-LV" b="0" dirty="0">
                <a:latin typeface="+mn-lt"/>
              </a:rPr>
              <a:t> un atkārtota caureja, </a:t>
            </a:r>
            <a:r>
              <a:rPr lang="lv-LV" b="0" dirty="0" err="1">
                <a:latin typeface="+mn-lt"/>
              </a:rPr>
              <a:t>otīts</a:t>
            </a:r>
            <a:r>
              <a:rPr lang="lv-LV" b="0" dirty="0">
                <a:latin typeface="+mn-lt"/>
              </a:rPr>
              <a:t>, </a:t>
            </a:r>
            <a:r>
              <a:rPr lang="en-US" b="0" dirty="0" err="1">
                <a:latin typeface="+mn-lt"/>
              </a:rPr>
              <a:t>piena</a:t>
            </a:r>
            <a:r>
              <a:rPr lang="en-US" b="0" dirty="0">
                <a:latin typeface="+mn-lt"/>
              </a:rPr>
              <a:t> s</a:t>
            </a:r>
            <a:r>
              <a:rPr lang="lv-LV" b="0" dirty="0" err="1">
                <a:latin typeface="+mn-lt"/>
              </a:rPr>
              <a:t>ēn</a:t>
            </a:r>
            <a:r>
              <a:rPr lang="en-US" b="0" dirty="0" err="1">
                <a:latin typeface="+mn-lt"/>
              </a:rPr>
              <a:t>es</a:t>
            </a:r>
            <a:r>
              <a:rPr lang="en-US" b="0" dirty="0">
                <a:latin typeface="+mn-lt"/>
              </a:rPr>
              <a:t> </a:t>
            </a:r>
            <a:r>
              <a:rPr lang="en-US" b="0" dirty="0" err="1">
                <a:latin typeface="+mn-lt"/>
              </a:rPr>
              <a:t>infekcija</a:t>
            </a:r>
            <a:r>
              <a:rPr lang="lv-LV" b="0" dirty="0">
                <a:latin typeface="+mn-lt"/>
              </a:rPr>
              <a:t>s un </a:t>
            </a:r>
            <a:r>
              <a:rPr lang="lv-LV" b="0" dirty="0" err="1">
                <a:latin typeface="+mn-lt"/>
              </a:rPr>
              <a:t>respiratorās</a:t>
            </a:r>
            <a:r>
              <a:rPr lang="lv-LV" b="0" dirty="0">
                <a:latin typeface="+mn-lt"/>
              </a:rPr>
              <a:t> infekcijas pirmajos dzīves mēnešos</a:t>
            </a:r>
          </a:p>
        </p:txBody>
      </p:sp>
      <p:sp>
        <p:nvSpPr>
          <p:cNvPr id="2" name="Rectangle 1"/>
          <p:cNvSpPr/>
          <p:nvPr/>
        </p:nvSpPr>
        <p:spPr>
          <a:xfrm>
            <a:off x="714193" y="6427113"/>
            <a:ext cx="2354555" cy="338554"/>
          </a:xfrm>
          <a:prstGeom prst="rect">
            <a:avLst/>
          </a:prstGeom>
        </p:spPr>
        <p:txBody>
          <a:bodyPr wrap="none">
            <a:spAutoFit/>
          </a:bodyPr>
          <a:lstStyle/>
          <a:p>
            <a:r>
              <a:rPr lang="en-GB" sz="1600" b="0" dirty="0"/>
              <a:t>http://www.scid.net/</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933682" y="2420835"/>
            <a:ext cx="4936472" cy="3076934"/>
          </a:xfrm>
          <a:prstGeom prst="rect">
            <a:avLst/>
          </a:prstGeom>
        </p:spPr>
      </p:pic>
      <p:sp>
        <p:nvSpPr>
          <p:cNvPr id="23554" name="Title 1"/>
          <p:cNvSpPr>
            <a:spLocks noGrp="1"/>
          </p:cNvSpPr>
          <p:nvPr>
            <p:ph type="title"/>
          </p:nvPr>
        </p:nvSpPr>
        <p:spPr>
          <a:xfrm>
            <a:off x="457200" y="228600"/>
            <a:ext cx="8366125" cy="914400"/>
          </a:xfrm>
        </p:spPr>
        <p:txBody>
          <a:bodyPr/>
          <a:lstStyle/>
          <a:p>
            <a:pPr eaLnBrk="1" hangingPunct="1"/>
            <a:r>
              <a:rPr lang="lv-LV" sz="3000" b="1" smtClean="0">
                <a:solidFill>
                  <a:srgbClr val="0070C0"/>
                </a:solidFill>
              </a:rPr>
              <a:t>SCID – Severe combined immunodeficiency disease</a:t>
            </a:r>
            <a:endParaRPr lang="en-GB" sz="3000" b="1" smtClean="0">
              <a:solidFill>
                <a:srgbClr val="0070C0"/>
              </a:solidFill>
            </a:endParaRPr>
          </a:p>
        </p:txBody>
      </p:sp>
      <p:sp>
        <p:nvSpPr>
          <p:cNvPr id="4" name="TextBox 3"/>
          <p:cNvSpPr txBox="1"/>
          <p:nvPr/>
        </p:nvSpPr>
        <p:spPr>
          <a:xfrm>
            <a:off x="457199" y="1623567"/>
            <a:ext cx="8256587" cy="1000274"/>
          </a:xfrm>
          <a:prstGeom prst="rect">
            <a:avLst/>
          </a:prstGeom>
          <a:noFill/>
        </p:spPr>
        <p:txBody>
          <a:bodyPr>
            <a:spAutoFit/>
          </a:bodyPr>
          <a:lstStyle/>
          <a:p>
            <a:pPr>
              <a:spcBef>
                <a:spcPts val="1200"/>
              </a:spcBef>
              <a:spcAft>
                <a:spcPts val="600"/>
              </a:spcAft>
              <a:defRPr/>
            </a:pPr>
            <a:r>
              <a:rPr lang="lv-LV" dirty="0" smtClean="0">
                <a:latin typeface="+mn-lt"/>
              </a:rPr>
              <a:t>SCID izraisošās mutācijas:</a:t>
            </a:r>
          </a:p>
          <a:p>
            <a:pPr>
              <a:spcBef>
                <a:spcPts val="1200"/>
              </a:spcBef>
              <a:spcAft>
                <a:spcPts val="600"/>
              </a:spcAft>
              <a:defRPr/>
            </a:pPr>
            <a:endParaRPr lang="lv-LV" dirty="0" smtClean="0">
              <a:latin typeface="+mn-lt"/>
            </a:endParaRPr>
          </a:p>
        </p:txBody>
      </p:sp>
      <p:sp>
        <p:nvSpPr>
          <p:cNvPr id="2" name="Rectangle 1"/>
          <p:cNvSpPr/>
          <p:nvPr/>
        </p:nvSpPr>
        <p:spPr>
          <a:xfrm>
            <a:off x="714193" y="6427113"/>
            <a:ext cx="2354555" cy="338554"/>
          </a:xfrm>
          <a:prstGeom prst="rect">
            <a:avLst/>
          </a:prstGeom>
        </p:spPr>
        <p:txBody>
          <a:bodyPr wrap="none">
            <a:spAutoFit/>
          </a:bodyPr>
          <a:lstStyle/>
          <a:p>
            <a:r>
              <a:rPr lang="en-GB" sz="1600" b="0" dirty="0"/>
              <a:t>http://www.scid.net/</a:t>
            </a:r>
          </a:p>
        </p:txBody>
      </p:sp>
      <p:pic>
        <p:nvPicPr>
          <p:cNvPr id="5" name="Picture 4"/>
          <p:cNvPicPr>
            <a:picLocks noChangeAspect="1"/>
          </p:cNvPicPr>
          <p:nvPr/>
        </p:nvPicPr>
        <p:blipFill>
          <a:blip r:embed="rId4"/>
          <a:stretch>
            <a:fillRect/>
          </a:stretch>
        </p:blipFill>
        <p:spPr>
          <a:xfrm>
            <a:off x="511968" y="2353731"/>
            <a:ext cx="3588657" cy="3100494"/>
          </a:xfrm>
          <a:prstGeom prst="rect">
            <a:avLst/>
          </a:prstGeom>
        </p:spPr>
      </p:pic>
      <p:sp>
        <p:nvSpPr>
          <p:cNvPr id="8" name="Rectangle 7"/>
          <p:cNvSpPr/>
          <p:nvPr/>
        </p:nvSpPr>
        <p:spPr>
          <a:xfrm>
            <a:off x="457200" y="2564188"/>
            <a:ext cx="8311355" cy="104986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3300"/>
                </a:solidFill>
              </a:ln>
            </a:endParaRPr>
          </a:p>
        </p:txBody>
      </p:sp>
      <p:sp>
        <p:nvSpPr>
          <p:cNvPr id="10" name="Rectangle 9"/>
          <p:cNvSpPr/>
          <p:nvPr/>
        </p:nvSpPr>
        <p:spPr>
          <a:xfrm>
            <a:off x="484583" y="4252686"/>
            <a:ext cx="8311355" cy="580572"/>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3300"/>
                </a:solidFill>
              </a:ln>
            </a:endParaRPr>
          </a:p>
        </p:txBody>
      </p:sp>
      <p:sp>
        <p:nvSpPr>
          <p:cNvPr id="11" name="Rectangle 10"/>
          <p:cNvSpPr/>
          <p:nvPr/>
        </p:nvSpPr>
        <p:spPr>
          <a:xfrm>
            <a:off x="486227" y="3933370"/>
            <a:ext cx="8311355" cy="285763"/>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3300"/>
                </a:solidFill>
              </a:ln>
            </a:endParaRPr>
          </a:p>
        </p:txBody>
      </p:sp>
      <p:cxnSp>
        <p:nvCxnSpPr>
          <p:cNvPr id="12" name="Straight Connector 11"/>
          <p:cNvCxnSpPr/>
          <p:nvPr/>
        </p:nvCxnSpPr>
        <p:spPr>
          <a:xfrm>
            <a:off x="511968" y="2921000"/>
            <a:ext cx="1075532"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5468" y="4508500"/>
            <a:ext cx="1075532"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82843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80108" y="928913"/>
            <a:ext cx="4463892" cy="5329887"/>
          </a:xfrm>
          <a:prstGeom prst="rect">
            <a:avLst/>
          </a:prstGeom>
        </p:spPr>
      </p:pic>
      <p:sp>
        <p:nvSpPr>
          <p:cNvPr id="24578" name="Title 1"/>
          <p:cNvSpPr>
            <a:spLocks noGrp="1"/>
          </p:cNvSpPr>
          <p:nvPr>
            <p:ph type="title"/>
          </p:nvPr>
        </p:nvSpPr>
        <p:spPr/>
        <p:txBody>
          <a:bodyPr/>
          <a:lstStyle/>
          <a:p>
            <a:pPr eaLnBrk="1" hangingPunct="1"/>
            <a:r>
              <a:rPr lang="lv-LV" sz="3000" b="1" i="1" dirty="0" err="1" smtClean="0">
                <a:solidFill>
                  <a:srgbClr val="0070C0"/>
                </a:solidFill>
              </a:rPr>
              <a:t>Ataxia-telangiectasia</a:t>
            </a:r>
            <a:endParaRPr lang="en-GB" sz="3000" i="1" dirty="0" smtClean="0">
              <a:solidFill>
                <a:schemeClr val="tx1"/>
              </a:solidFill>
            </a:endParaRPr>
          </a:p>
        </p:txBody>
      </p:sp>
      <p:sp>
        <p:nvSpPr>
          <p:cNvPr id="4" name="TextBox 3"/>
          <p:cNvSpPr txBox="1"/>
          <p:nvPr/>
        </p:nvSpPr>
        <p:spPr>
          <a:xfrm>
            <a:off x="287480" y="1404257"/>
            <a:ext cx="4502233" cy="4762842"/>
          </a:xfrm>
          <a:prstGeom prst="rect">
            <a:avLst/>
          </a:prstGeom>
          <a:noFill/>
        </p:spPr>
        <p:txBody>
          <a:bodyPr wrap="square">
            <a:spAutoFit/>
          </a:bodyPr>
          <a:lstStyle/>
          <a:p>
            <a:pPr>
              <a:spcAft>
                <a:spcPts val="600"/>
              </a:spcAft>
              <a:defRPr/>
            </a:pPr>
            <a:r>
              <a:rPr lang="lv-LV" dirty="0" err="1">
                <a:latin typeface="+mn-lt"/>
              </a:rPr>
              <a:t>Autosomāli</a:t>
            </a:r>
            <a:r>
              <a:rPr lang="lv-LV" dirty="0">
                <a:latin typeface="+mn-lt"/>
              </a:rPr>
              <a:t> </a:t>
            </a:r>
            <a:r>
              <a:rPr lang="lv-LV" dirty="0" err="1" smtClean="0">
                <a:latin typeface="+mn-lt"/>
              </a:rPr>
              <a:t>recesīva</a:t>
            </a:r>
            <a:r>
              <a:rPr lang="lv-LV" dirty="0" smtClean="0">
                <a:latin typeface="+mn-lt"/>
              </a:rPr>
              <a:t>, progresējoša </a:t>
            </a:r>
            <a:r>
              <a:rPr lang="lv-LV" dirty="0" err="1" smtClean="0">
                <a:latin typeface="+mn-lt"/>
              </a:rPr>
              <a:t>neirodeģeneratīva</a:t>
            </a:r>
            <a:r>
              <a:rPr lang="lv-LV" dirty="0" smtClean="0">
                <a:latin typeface="+mn-lt"/>
              </a:rPr>
              <a:t> </a:t>
            </a:r>
            <a:r>
              <a:rPr lang="lv-LV" dirty="0">
                <a:latin typeface="+mn-lt"/>
              </a:rPr>
              <a:t>bērnu </a:t>
            </a:r>
            <a:r>
              <a:rPr lang="lv-LV" dirty="0" smtClean="0">
                <a:latin typeface="+mn-lt"/>
              </a:rPr>
              <a:t>slimība</a:t>
            </a:r>
          </a:p>
          <a:p>
            <a:pPr marL="342900" indent="-342900">
              <a:spcAft>
                <a:spcPts val="300"/>
              </a:spcAft>
              <a:buFont typeface="Wingdings" panose="05000000000000000000" pitchFamily="2" charset="2"/>
              <a:buChar char="§"/>
              <a:defRPr/>
            </a:pPr>
            <a:r>
              <a:rPr lang="lv-LV" dirty="0" err="1" smtClean="0">
                <a:solidFill>
                  <a:srgbClr val="0070C0"/>
                </a:solidFill>
                <a:latin typeface="+mn-lt"/>
              </a:rPr>
              <a:t>Ataksija</a:t>
            </a:r>
            <a:r>
              <a:rPr lang="lv-LV" b="0" dirty="0" smtClean="0">
                <a:latin typeface="+mn-lt"/>
              </a:rPr>
              <a:t> - koordinācijas trūkums</a:t>
            </a:r>
          </a:p>
          <a:p>
            <a:pPr marL="342900" indent="-342900">
              <a:spcAft>
                <a:spcPts val="300"/>
              </a:spcAft>
              <a:buFont typeface="Wingdings" panose="05000000000000000000" pitchFamily="2" charset="2"/>
              <a:buChar char="§"/>
              <a:defRPr/>
            </a:pPr>
            <a:r>
              <a:rPr lang="lv-LV" dirty="0" err="1">
                <a:solidFill>
                  <a:srgbClr val="0070C0"/>
                </a:solidFill>
                <a:latin typeface="+mn-lt"/>
              </a:rPr>
              <a:t>T</a:t>
            </a:r>
            <a:r>
              <a:rPr lang="lv-LV" dirty="0" err="1" smtClean="0">
                <a:solidFill>
                  <a:srgbClr val="0070C0"/>
                </a:solidFill>
                <a:latin typeface="+mn-lt"/>
              </a:rPr>
              <a:t>elangiectasia</a:t>
            </a:r>
            <a:r>
              <a:rPr lang="lv-LV" b="0" dirty="0" smtClean="0">
                <a:solidFill>
                  <a:srgbClr val="0070C0"/>
                </a:solidFill>
                <a:latin typeface="+mn-lt"/>
              </a:rPr>
              <a:t> </a:t>
            </a:r>
            <a:r>
              <a:rPr lang="lv-LV" b="0" dirty="0" smtClean="0">
                <a:latin typeface="+mn-lt"/>
              </a:rPr>
              <a:t>- pastiprināta </a:t>
            </a:r>
            <a:r>
              <a:rPr lang="lv-LV" b="0" dirty="0">
                <a:latin typeface="+mn-lt"/>
              </a:rPr>
              <a:t>sejas asinsvadu </a:t>
            </a:r>
            <a:r>
              <a:rPr lang="lv-LV" b="0" dirty="0" smtClean="0">
                <a:latin typeface="+mn-lt"/>
              </a:rPr>
              <a:t>caurlaidība; </a:t>
            </a:r>
            <a:r>
              <a:rPr lang="en-US" b="0" dirty="0" err="1" smtClean="0">
                <a:latin typeface="+mn-lt"/>
              </a:rPr>
              <a:t>neskaidra</a:t>
            </a:r>
            <a:r>
              <a:rPr lang="en-US" b="0" dirty="0" smtClean="0">
                <a:latin typeface="+mn-lt"/>
              </a:rPr>
              <a:t> </a:t>
            </a:r>
            <a:r>
              <a:rPr lang="en-US" b="0" dirty="0" err="1" smtClean="0">
                <a:latin typeface="+mn-lt"/>
              </a:rPr>
              <a:t>runa</a:t>
            </a:r>
            <a:endParaRPr lang="lv-LV" b="0" dirty="0">
              <a:latin typeface="+mn-lt"/>
            </a:endParaRPr>
          </a:p>
          <a:p>
            <a:pPr marL="342900" indent="-342900">
              <a:spcAft>
                <a:spcPts val="300"/>
              </a:spcAft>
              <a:buFont typeface="Wingdings" panose="05000000000000000000" pitchFamily="2" charset="2"/>
              <a:buChar char="§"/>
              <a:defRPr/>
            </a:pPr>
            <a:r>
              <a:rPr lang="lv-LV" b="0" dirty="0" smtClean="0">
                <a:latin typeface="+mn-lt"/>
              </a:rPr>
              <a:t>Defekti </a:t>
            </a:r>
            <a:r>
              <a:rPr lang="en-US" b="0" dirty="0">
                <a:latin typeface="+mn-lt"/>
              </a:rPr>
              <a:t>DNS </a:t>
            </a:r>
            <a:r>
              <a:rPr lang="en-US" b="0" dirty="0" err="1">
                <a:latin typeface="+mn-lt"/>
              </a:rPr>
              <a:t>repar</a:t>
            </a:r>
            <a:r>
              <a:rPr lang="lv-LV" b="0" dirty="0">
                <a:latin typeface="+mn-lt"/>
              </a:rPr>
              <a:t>ā</a:t>
            </a:r>
            <a:r>
              <a:rPr lang="en-US" b="0" dirty="0" err="1">
                <a:latin typeface="+mn-lt"/>
              </a:rPr>
              <a:t>cijas</a:t>
            </a:r>
            <a:r>
              <a:rPr lang="lv-LV" b="0" dirty="0">
                <a:latin typeface="+mn-lt"/>
              </a:rPr>
              <a:t> </a:t>
            </a:r>
            <a:r>
              <a:rPr lang="lv-LV" b="0" dirty="0" smtClean="0">
                <a:latin typeface="+mn-lt"/>
              </a:rPr>
              <a:t>mašinērijā predisponē leikēmijām </a:t>
            </a:r>
            <a:r>
              <a:rPr lang="lv-LV" b="0" dirty="0">
                <a:latin typeface="+mn-lt"/>
              </a:rPr>
              <a:t>un </a:t>
            </a:r>
            <a:r>
              <a:rPr lang="lv-LV" b="0" dirty="0" err="1" smtClean="0">
                <a:latin typeface="+mn-lt"/>
              </a:rPr>
              <a:t>limfomām</a:t>
            </a:r>
            <a:endParaRPr lang="lv-LV" b="0" dirty="0">
              <a:latin typeface="+mn-lt"/>
            </a:endParaRPr>
          </a:p>
          <a:p>
            <a:pPr marL="342900" indent="-342900">
              <a:spcAft>
                <a:spcPts val="300"/>
              </a:spcAft>
              <a:buFont typeface="Wingdings" panose="05000000000000000000" pitchFamily="2" charset="2"/>
              <a:buChar char="§"/>
              <a:defRPr/>
            </a:pPr>
            <a:r>
              <a:rPr lang="lv-LV" b="0" dirty="0" smtClean="0">
                <a:latin typeface="+mn-lt"/>
              </a:rPr>
              <a:t>Ļoti </a:t>
            </a:r>
            <a:r>
              <a:rPr lang="lv-LV" b="0" dirty="0">
                <a:latin typeface="+mn-lt"/>
              </a:rPr>
              <a:t>jūtīgi pret kaitīgo </a:t>
            </a:r>
            <a:r>
              <a:rPr lang="lv-LV" b="0" dirty="0" smtClean="0">
                <a:latin typeface="+mn-lt"/>
              </a:rPr>
              <a:t>starojumu</a:t>
            </a:r>
          </a:p>
          <a:p>
            <a:pPr marL="342900" indent="-342900">
              <a:spcAft>
                <a:spcPts val="300"/>
              </a:spcAft>
              <a:buFont typeface="Wingdings" panose="05000000000000000000" pitchFamily="2" charset="2"/>
              <a:buChar char="§"/>
              <a:defRPr/>
            </a:pPr>
            <a:r>
              <a:rPr lang="lv-LV" b="0" dirty="0" smtClean="0">
                <a:latin typeface="+mn-lt"/>
              </a:rPr>
              <a:t>Uzņēmība pret hroniskām </a:t>
            </a:r>
            <a:r>
              <a:rPr lang="lv-LV" b="0" dirty="0" err="1">
                <a:latin typeface="+mn-lt"/>
              </a:rPr>
              <a:t>respiratorajām</a:t>
            </a:r>
            <a:r>
              <a:rPr lang="lv-LV" b="0" dirty="0">
                <a:latin typeface="+mn-lt"/>
              </a:rPr>
              <a:t> </a:t>
            </a:r>
            <a:r>
              <a:rPr lang="lv-LV" b="0" dirty="0" smtClean="0">
                <a:latin typeface="+mn-lt"/>
              </a:rPr>
              <a:t>infekcijām </a:t>
            </a:r>
          </a:p>
          <a:p>
            <a:pPr marL="342900" indent="-342900">
              <a:spcAft>
                <a:spcPts val="300"/>
              </a:spcAft>
              <a:buFont typeface="Wingdings" panose="05000000000000000000" pitchFamily="2" charset="2"/>
              <a:buChar char="§"/>
              <a:defRPr/>
            </a:pPr>
            <a:r>
              <a:rPr lang="pl-PL" b="0" dirty="0" smtClean="0">
                <a:latin typeface="+mn-lt"/>
              </a:rPr>
              <a:t>1</a:t>
            </a:r>
            <a:r>
              <a:rPr lang="lv-LV" b="0" dirty="0" smtClean="0">
                <a:latin typeface="+mn-lt"/>
              </a:rPr>
              <a:t>/</a:t>
            </a:r>
            <a:r>
              <a:rPr lang="pl-PL" b="0" dirty="0" smtClean="0">
                <a:latin typeface="+mn-lt"/>
              </a:rPr>
              <a:t>40 </a:t>
            </a:r>
            <a:r>
              <a:rPr lang="pl-PL" b="0" dirty="0">
                <a:latin typeface="+mn-lt"/>
              </a:rPr>
              <a:t>000 līdz </a:t>
            </a:r>
            <a:r>
              <a:rPr lang="pl-PL" b="0" dirty="0" smtClean="0">
                <a:latin typeface="+mn-lt"/>
              </a:rPr>
              <a:t>1</a:t>
            </a:r>
            <a:r>
              <a:rPr lang="lv-LV" b="0" dirty="0" smtClean="0">
                <a:latin typeface="+mn-lt"/>
              </a:rPr>
              <a:t>/</a:t>
            </a:r>
            <a:r>
              <a:rPr lang="pl-PL" b="0" dirty="0" smtClean="0">
                <a:latin typeface="+mn-lt"/>
              </a:rPr>
              <a:t>100 000</a:t>
            </a:r>
            <a:endParaRPr lang="pl-PL" b="0" dirty="0">
              <a:latin typeface="+mn-lt"/>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4338" y="884419"/>
            <a:ext cx="4195482" cy="584616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2400" dirty="0">
              <a:solidFill>
                <a:schemeClr val="tx1"/>
              </a:solidFill>
            </a:endParaRPr>
          </a:p>
          <a:p>
            <a:pPr algn="ctr">
              <a:defRPr/>
            </a:pPr>
            <a:r>
              <a:rPr lang="lv-LV" sz="2400" dirty="0">
                <a:solidFill>
                  <a:schemeClr val="tx1"/>
                </a:solidFill>
              </a:rPr>
              <a:t>Ārējais apdraudējums</a:t>
            </a:r>
          </a:p>
          <a:p>
            <a:pPr algn="ctr">
              <a:defRPr/>
            </a:pPr>
            <a:endParaRPr lang="lv-LV" sz="2800" dirty="0">
              <a:solidFill>
                <a:schemeClr val="tx1"/>
              </a:solidFill>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p:txBody>
      </p:sp>
      <p:sp>
        <p:nvSpPr>
          <p:cNvPr id="8" name="Rounded Rectangle 7"/>
          <p:cNvSpPr/>
          <p:nvPr/>
        </p:nvSpPr>
        <p:spPr>
          <a:xfrm>
            <a:off x="339725" y="914400"/>
            <a:ext cx="4195763" cy="5816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lv-LV" sz="2400" dirty="0">
              <a:solidFill>
                <a:schemeClr val="tx1"/>
              </a:solidFill>
            </a:endParaRPr>
          </a:p>
          <a:p>
            <a:pPr algn="ctr">
              <a:spcBef>
                <a:spcPts val="0"/>
              </a:spcBef>
              <a:spcAft>
                <a:spcPts val="0"/>
              </a:spcAft>
              <a:defRPr/>
            </a:pPr>
            <a:r>
              <a:rPr lang="lv-LV" sz="2400" dirty="0">
                <a:solidFill>
                  <a:schemeClr val="tx1"/>
                </a:solidFill>
              </a:rPr>
              <a:t>Iekšējais apdraudējums</a:t>
            </a: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r>
              <a:rPr lang="lv-LV" dirty="0"/>
              <a:t> </a:t>
            </a:r>
            <a:endParaRPr lang="en-GB" dirty="0"/>
          </a:p>
        </p:txBody>
      </p:sp>
      <p:sp>
        <p:nvSpPr>
          <p:cNvPr id="9" name="Rounded Rectangle 8"/>
          <p:cNvSpPr/>
          <p:nvPr/>
        </p:nvSpPr>
        <p:spPr>
          <a:xfrm>
            <a:off x="601663" y="3400425"/>
            <a:ext cx="7862887" cy="833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800" dirty="0"/>
              <a:t>Līdzsvarota imūnsistēma = optimāla aizsardzība</a:t>
            </a:r>
            <a:endParaRPr lang="en-GB" sz="2800" dirty="0"/>
          </a:p>
        </p:txBody>
      </p:sp>
      <p:sp>
        <p:nvSpPr>
          <p:cNvPr id="10" name="Rounded Rectangle 9"/>
          <p:cNvSpPr/>
          <p:nvPr/>
        </p:nvSpPr>
        <p:spPr>
          <a:xfrm>
            <a:off x="4951413" y="1500188"/>
            <a:ext cx="3382962" cy="1893887"/>
          </a:xfrm>
          <a:prstGeom prst="roundRect">
            <a:avLst/>
          </a:prstGeom>
          <a:solidFill>
            <a:srgbClr val="B6EF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r>
              <a:rPr lang="lv-LV" sz="2800" dirty="0">
                <a:solidFill>
                  <a:schemeClr val="tx1"/>
                </a:solidFill>
              </a:rPr>
              <a:t>Alerģija &amp;</a:t>
            </a:r>
          </a:p>
          <a:p>
            <a:pPr algn="r">
              <a:defRPr/>
            </a:pPr>
            <a:r>
              <a:rPr lang="lv-LV" sz="2800" dirty="0">
                <a:solidFill>
                  <a:schemeClr val="tx1"/>
                </a:solidFill>
              </a:rPr>
              <a:t>reakcija pret mikrobiem</a:t>
            </a: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en-GB" dirty="0">
              <a:solidFill>
                <a:schemeClr val="tx1"/>
              </a:solidFill>
            </a:endParaRPr>
          </a:p>
        </p:txBody>
      </p:sp>
      <p:sp>
        <p:nvSpPr>
          <p:cNvPr id="13" name="Rounded Rectangle 12"/>
          <p:cNvSpPr/>
          <p:nvPr/>
        </p:nvSpPr>
        <p:spPr>
          <a:xfrm>
            <a:off x="4999038" y="4225925"/>
            <a:ext cx="3308350" cy="239553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r>
              <a:rPr lang="lv-LV" sz="2800" dirty="0">
                <a:solidFill>
                  <a:schemeClr val="tx1"/>
                </a:solidFill>
              </a:rPr>
              <a:t>Biežas un smagas</a:t>
            </a:r>
          </a:p>
          <a:p>
            <a:pPr algn="r">
              <a:defRPr/>
            </a:pPr>
            <a:r>
              <a:rPr lang="lv-LV" sz="2800" dirty="0">
                <a:solidFill>
                  <a:schemeClr val="tx1"/>
                </a:solidFill>
              </a:rPr>
              <a:t>infekcijas</a:t>
            </a: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en-GB" dirty="0">
              <a:solidFill>
                <a:schemeClr val="tx1"/>
              </a:solidFill>
            </a:endParaRPr>
          </a:p>
        </p:txBody>
      </p:sp>
      <p:sp>
        <p:nvSpPr>
          <p:cNvPr id="14" name="Rounded Rectangle 13"/>
          <p:cNvSpPr/>
          <p:nvPr/>
        </p:nvSpPr>
        <p:spPr>
          <a:xfrm>
            <a:off x="731838" y="1471613"/>
            <a:ext cx="3378200" cy="1919287"/>
          </a:xfrm>
          <a:prstGeom prst="roundRect">
            <a:avLst/>
          </a:prstGeom>
          <a:solidFill>
            <a:srgbClr val="B6EF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lv-LV" sz="2800" dirty="0">
              <a:solidFill>
                <a:schemeClr val="tx1"/>
              </a:solidFill>
            </a:endParaRPr>
          </a:p>
          <a:p>
            <a:pPr>
              <a:defRPr/>
            </a:pPr>
            <a:endParaRPr lang="lv-LV" sz="2800" dirty="0">
              <a:solidFill>
                <a:schemeClr val="tx1"/>
              </a:solidFill>
            </a:endParaRPr>
          </a:p>
          <a:p>
            <a:pPr>
              <a:defRPr/>
            </a:pPr>
            <a:r>
              <a:rPr lang="lv-LV" sz="2800" dirty="0" err="1">
                <a:solidFill>
                  <a:schemeClr val="tx1"/>
                </a:solidFill>
              </a:rPr>
              <a:t>Autoimunitāte</a:t>
            </a: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p:txBody>
      </p:sp>
      <p:sp>
        <p:nvSpPr>
          <p:cNvPr id="15" name="Rounded Rectangle 14"/>
          <p:cNvSpPr/>
          <p:nvPr/>
        </p:nvSpPr>
        <p:spPr>
          <a:xfrm>
            <a:off x="731838" y="4225925"/>
            <a:ext cx="3378200" cy="236855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r>
              <a:rPr lang="lv-LV" sz="2800" dirty="0">
                <a:solidFill>
                  <a:schemeClr val="tx1"/>
                </a:solidFill>
              </a:rPr>
              <a:t>   Vēzis</a:t>
            </a: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lv-LV" sz="2800" dirty="0">
              <a:solidFill>
                <a:schemeClr val="tx1"/>
              </a:solidFill>
            </a:endParaRPr>
          </a:p>
          <a:p>
            <a:pPr>
              <a:defRPr/>
            </a:pPr>
            <a:endParaRPr lang="en-GB" dirty="0">
              <a:solidFill>
                <a:schemeClr val="tx1"/>
              </a:solidFill>
            </a:endParaRPr>
          </a:p>
        </p:txBody>
      </p:sp>
      <p:sp>
        <p:nvSpPr>
          <p:cNvPr id="16" name="Rounded Rectangle 15"/>
          <p:cNvSpPr/>
          <p:nvPr/>
        </p:nvSpPr>
        <p:spPr>
          <a:xfrm>
            <a:off x="2743200" y="4222750"/>
            <a:ext cx="3597275" cy="1154113"/>
          </a:xfrm>
          <a:prstGeom prst="roundRect">
            <a:avLst/>
          </a:prstGeom>
          <a:solidFill>
            <a:srgbClr val="FFC000"/>
          </a:solidFill>
          <a:ln w="3175">
            <a:solidFill>
              <a:schemeClr val="tx1"/>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lv-LV" sz="2800" dirty="0"/>
              <a:t>Pārāk zema aktivitāte</a:t>
            </a:r>
          </a:p>
          <a:p>
            <a:pPr algn="ctr">
              <a:defRPr/>
            </a:pPr>
            <a:r>
              <a:rPr lang="lv-LV" sz="2800" dirty="0">
                <a:solidFill>
                  <a:schemeClr val="tx1"/>
                </a:solidFill>
              </a:rPr>
              <a:t>IMŪNDEFICĪTS</a:t>
            </a:r>
            <a:endParaRPr lang="en-GB" sz="2800" dirty="0">
              <a:solidFill>
                <a:schemeClr val="tx1"/>
              </a:solidFill>
            </a:endParaRPr>
          </a:p>
        </p:txBody>
      </p:sp>
      <p:sp>
        <p:nvSpPr>
          <p:cNvPr id="17" name="Rounded Rectangle 16"/>
          <p:cNvSpPr/>
          <p:nvPr/>
        </p:nvSpPr>
        <p:spPr>
          <a:xfrm>
            <a:off x="2765425" y="2230438"/>
            <a:ext cx="3516313" cy="11588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800" dirty="0">
                <a:solidFill>
                  <a:schemeClr val="tx1"/>
                </a:solidFill>
              </a:rPr>
              <a:t>HIPERSENSITIVITĀTE</a:t>
            </a:r>
            <a:endParaRPr lang="en-GB" sz="2800" dirty="0">
              <a:solidFill>
                <a:schemeClr val="tx1"/>
              </a:solidFill>
            </a:endParaRPr>
          </a:p>
          <a:p>
            <a:pPr algn="ctr">
              <a:defRPr/>
            </a:pPr>
            <a:r>
              <a:rPr lang="lv-LV" sz="2800" dirty="0"/>
              <a:t>Pārāk liela aktivitāte</a:t>
            </a:r>
          </a:p>
        </p:txBody>
      </p:sp>
      <p:sp>
        <p:nvSpPr>
          <p:cNvPr id="25611" name="Title 1"/>
          <p:cNvSpPr>
            <a:spLocks noGrp="1"/>
          </p:cNvSpPr>
          <p:nvPr>
            <p:ph type="title" idx="4294967295"/>
          </p:nvPr>
        </p:nvSpPr>
        <p:spPr>
          <a:xfrm>
            <a:off x="404813" y="30163"/>
            <a:ext cx="8229600" cy="796925"/>
          </a:xfrm>
        </p:spPr>
        <p:txBody>
          <a:bodyPr/>
          <a:lstStyle/>
          <a:p>
            <a:pPr algn="ctr" eaLnBrk="1" hangingPunct="1"/>
            <a:r>
              <a:rPr lang="lv-LV" sz="2800" b="1" smtClean="0">
                <a:solidFill>
                  <a:schemeClr val="tx1"/>
                </a:solidFill>
              </a:rPr>
              <a:t>IMŪNĀS SISTĒMAS PATOLOĢIJAS </a:t>
            </a:r>
            <a:r>
              <a:rPr lang="lv-LV" sz="2400" b="1" smtClean="0">
                <a:solidFill>
                  <a:schemeClr val="tx1"/>
                </a:solidFill>
              </a:rPr>
              <a:t/>
            </a:r>
            <a:br>
              <a:rPr lang="lv-LV" sz="2400" b="1" smtClean="0">
                <a:solidFill>
                  <a:schemeClr val="tx1"/>
                </a:solidFill>
              </a:rPr>
            </a:br>
            <a:r>
              <a:rPr lang="en-GB" sz="2400" b="1" i="1" smtClean="0">
                <a:solidFill>
                  <a:srgbClr val="0070C0"/>
                </a:solidFill>
              </a:rPr>
              <a:t>immune </a:t>
            </a:r>
            <a:r>
              <a:rPr lang="lv-LV" sz="2400" b="1" i="1" smtClean="0">
                <a:solidFill>
                  <a:srgbClr val="0070C0"/>
                </a:solidFill>
              </a:rPr>
              <a:t>system </a:t>
            </a:r>
            <a:r>
              <a:rPr lang="en-GB" sz="2400" b="1" i="1" smtClean="0">
                <a:solidFill>
                  <a:srgbClr val="0070C0"/>
                </a:solidFill>
              </a:rPr>
              <a:t>disorder, </a:t>
            </a:r>
            <a:r>
              <a:rPr lang="lv-LV" sz="2400" b="1" i="1" smtClean="0">
                <a:solidFill>
                  <a:srgbClr val="0070C0"/>
                </a:solidFill>
              </a:rPr>
              <a:t>immunopathology</a:t>
            </a:r>
            <a:endParaRPr lang="en-GB" sz="2800" b="1" smtClean="0">
              <a:solidFill>
                <a:schemeClr val="tx1"/>
              </a:solidFill>
            </a:endParaRPr>
          </a:p>
        </p:txBody>
      </p:sp>
      <p:sp>
        <p:nvSpPr>
          <p:cNvPr id="5" name="Bent Arrow 4"/>
          <p:cNvSpPr/>
          <p:nvPr/>
        </p:nvSpPr>
        <p:spPr>
          <a:xfrm rot="16200000">
            <a:off x="112712" y="2555875"/>
            <a:ext cx="2430463" cy="2805113"/>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6" name="Bent Arrow 5"/>
          <p:cNvSpPr/>
          <p:nvPr/>
        </p:nvSpPr>
        <p:spPr>
          <a:xfrm rot="16200000" flipV="1">
            <a:off x="6590507" y="2529681"/>
            <a:ext cx="2425700" cy="2887663"/>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85012" y="352335"/>
            <a:ext cx="2808312" cy="2689315"/>
          </a:xfrm>
          <a:prstGeom prst="rect">
            <a:avLst/>
          </a:prstGeom>
        </p:spPr>
      </p:pic>
      <p:sp>
        <p:nvSpPr>
          <p:cNvPr id="2" name="Title 1"/>
          <p:cNvSpPr>
            <a:spLocks noGrp="1"/>
          </p:cNvSpPr>
          <p:nvPr>
            <p:ph type="title" idx="4294967295"/>
          </p:nvPr>
        </p:nvSpPr>
        <p:spPr>
          <a:xfrm>
            <a:off x="596900" y="939800"/>
            <a:ext cx="7962900" cy="5422900"/>
          </a:xfrm>
        </p:spPr>
        <p:txBody>
          <a:bodyPr/>
          <a:lstStyle/>
          <a:p>
            <a:r>
              <a:rPr lang="lv-LV" sz="3600" b="1" dirty="0">
                <a:solidFill>
                  <a:srgbClr val="0070C0"/>
                </a:solidFill>
              </a:rPr>
              <a:t>I</a:t>
            </a:r>
            <a:r>
              <a:rPr lang="lv-LV" sz="3600" b="1" dirty="0" smtClean="0">
                <a:solidFill>
                  <a:srgbClr val="0070C0"/>
                </a:solidFill>
              </a:rPr>
              <a:t>mūnās sistēmas patoloģijas </a:t>
            </a:r>
            <a:r>
              <a:rPr lang="lv-LV" b="1" dirty="0" smtClean="0">
                <a:solidFill>
                  <a:schemeClr val="tx1"/>
                </a:solidFill>
              </a:rPr>
              <a:t/>
            </a:r>
            <a:br>
              <a:rPr lang="lv-LV" b="1" dirty="0" smtClean="0">
                <a:solidFill>
                  <a:schemeClr val="tx1"/>
                </a:solidFill>
              </a:rPr>
            </a:br>
            <a:r>
              <a:rPr lang="en-GB" sz="2800" i="1" dirty="0" smtClean="0">
                <a:solidFill>
                  <a:schemeClr val="tx1"/>
                </a:solidFill>
              </a:rPr>
              <a:t>immune </a:t>
            </a:r>
            <a:r>
              <a:rPr lang="lv-LV" sz="2800" i="1" dirty="0" err="1" smtClean="0">
                <a:solidFill>
                  <a:schemeClr val="tx1"/>
                </a:solidFill>
              </a:rPr>
              <a:t>system</a:t>
            </a:r>
            <a:r>
              <a:rPr lang="lv-LV" sz="2800" i="1" dirty="0" smtClean="0">
                <a:solidFill>
                  <a:schemeClr val="tx1"/>
                </a:solidFill>
              </a:rPr>
              <a:t> </a:t>
            </a:r>
            <a:r>
              <a:rPr lang="en-GB" sz="2800" i="1" dirty="0" smtClean="0">
                <a:solidFill>
                  <a:schemeClr val="tx1"/>
                </a:solidFill>
              </a:rPr>
              <a:t>disorder</a:t>
            </a:r>
            <a:r>
              <a:rPr lang="lv-LV" sz="2800" i="1" dirty="0" smtClean="0">
                <a:solidFill>
                  <a:schemeClr val="tx1"/>
                </a:solidFill>
              </a:rPr>
              <a:t>s,</a:t>
            </a:r>
            <a:r>
              <a:rPr lang="en-GB" sz="2800" i="1" dirty="0" smtClean="0">
                <a:solidFill>
                  <a:schemeClr val="tx1"/>
                </a:solidFill>
              </a:rPr>
              <a:t> </a:t>
            </a:r>
            <a:r>
              <a:rPr lang="lv-LV" sz="2800" i="1" dirty="0" smtClean="0">
                <a:solidFill>
                  <a:schemeClr val="tx1"/>
                </a:solidFill>
              </a:rPr>
              <a:t/>
            </a:r>
            <a:br>
              <a:rPr lang="lv-LV" sz="2800" i="1" dirty="0" smtClean="0">
                <a:solidFill>
                  <a:schemeClr val="tx1"/>
                </a:solidFill>
              </a:rPr>
            </a:br>
            <a:r>
              <a:rPr lang="lv-LV" sz="2800" i="1" dirty="0" err="1" smtClean="0">
                <a:solidFill>
                  <a:schemeClr val="tx1"/>
                </a:solidFill>
              </a:rPr>
              <a:t>immunopathology</a:t>
            </a:r>
            <a:r>
              <a:rPr lang="lv-LV" i="1" dirty="0" smtClean="0">
                <a:solidFill>
                  <a:schemeClr val="tx1"/>
                </a:solidFill>
              </a:rPr>
              <a:t/>
            </a:r>
            <a:br>
              <a:rPr lang="lv-LV" i="1" dirty="0" smtClean="0">
                <a:solidFill>
                  <a:schemeClr val="tx1"/>
                </a:solidFill>
              </a:rPr>
            </a:br>
            <a:r>
              <a:rPr lang="lv-LV" sz="2800" i="1" dirty="0" smtClean="0">
                <a:solidFill>
                  <a:schemeClr val="tx1"/>
                </a:solidFill>
              </a:rPr>
              <a:t/>
            </a:r>
            <a:br>
              <a:rPr lang="lv-LV" sz="2800" i="1" dirty="0" smtClean="0">
                <a:solidFill>
                  <a:schemeClr val="tx1"/>
                </a:solidFill>
              </a:rPr>
            </a:br>
            <a:r>
              <a:rPr lang="lv-LV" sz="2800" dirty="0" smtClean="0">
                <a:solidFill>
                  <a:schemeClr val="tx1"/>
                </a:solidFill>
              </a:rPr>
              <a:t>Medicīnas nozare, kas nodarbojas ar imūnās sistēmas darbības traucējumu izraisītām saslimšanām</a:t>
            </a:r>
            <a:br>
              <a:rPr lang="lv-LV" sz="2800" dirty="0" smtClean="0">
                <a:solidFill>
                  <a:schemeClr val="tx1"/>
                </a:solidFill>
              </a:rPr>
            </a:br>
            <a:r>
              <a:rPr lang="lv-LV" sz="2800" dirty="0" smtClean="0">
                <a:solidFill>
                  <a:schemeClr val="tx1"/>
                </a:solidFill>
              </a:rPr>
              <a:t/>
            </a:r>
            <a:br>
              <a:rPr lang="lv-LV" sz="2800" dirty="0" smtClean="0">
                <a:solidFill>
                  <a:schemeClr val="tx1"/>
                </a:solidFill>
              </a:rPr>
            </a:br>
            <a:r>
              <a:rPr lang="lv-LV" sz="2800" dirty="0" smtClean="0">
                <a:solidFill>
                  <a:schemeClr val="tx1"/>
                </a:solidFill>
              </a:rPr>
              <a:t>Organisma, orgānu sistēmas patoloģija jeb slimība, kas saistīta ar imūno sistēmu, imunitāti un imūno atbildi</a:t>
            </a:r>
            <a:r>
              <a:rPr lang="lv-LV" sz="2800" b="1" dirty="0"/>
              <a:t/>
            </a:r>
            <a:br>
              <a:rPr lang="lv-LV" sz="2800" b="1" dirty="0"/>
            </a:br>
            <a:endParaRPr lang="en-GB" sz="2800" dirty="0"/>
          </a:p>
        </p:txBody>
      </p:sp>
    </p:spTree>
    <p:extLst>
      <p:ext uri="{BB962C8B-B14F-4D97-AF65-F5344CB8AC3E}">
        <p14:creationId xmlns:p14="http://schemas.microsoft.com/office/powerpoint/2010/main" val="58847728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lv-LV" b="1" smtClean="0"/>
              <a:t>Primārais imūndeficīts un </a:t>
            </a:r>
            <a:r>
              <a:rPr lang="lv-LV" b="1" smtClean="0">
                <a:solidFill>
                  <a:srgbClr val="0070C0"/>
                </a:solidFill>
              </a:rPr>
              <a:t>autoimunitāte</a:t>
            </a:r>
            <a:endParaRPr lang="en-GB" b="1" smtClean="0">
              <a:solidFill>
                <a:srgbClr val="0070C0"/>
              </a:solidFill>
            </a:endParaRPr>
          </a:p>
        </p:txBody>
      </p:sp>
      <p:sp>
        <p:nvSpPr>
          <p:cNvPr id="3" name="TextBox 2"/>
          <p:cNvSpPr txBox="1"/>
          <p:nvPr/>
        </p:nvSpPr>
        <p:spPr>
          <a:xfrm>
            <a:off x="522289" y="1397000"/>
            <a:ext cx="8164512" cy="4094163"/>
          </a:xfrm>
          <a:prstGeom prst="rect">
            <a:avLst/>
          </a:prstGeom>
          <a:noFill/>
        </p:spPr>
        <p:txBody>
          <a:bodyPr wrap="square">
            <a:spAutoFit/>
          </a:bodyPr>
          <a:lstStyle/>
          <a:p>
            <a:pPr algn="just">
              <a:spcAft>
                <a:spcPts val="1200"/>
              </a:spcAft>
              <a:defRPr/>
            </a:pPr>
            <a:r>
              <a:rPr lang="lv-LV" dirty="0" err="1">
                <a:latin typeface="+mn-lt"/>
              </a:rPr>
              <a:t>Autoimunitāte</a:t>
            </a:r>
            <a:r>
              <a:rPr lang="lv-LV" b="0" dirty="0">
                <a:latin typeface="+mn-lt"/>
              </a:rPr>
              <a:t> – neadekvāta IS reakcija pret paša organisma antigēniem (</a:t>
            </a:r>
            <a:r>
              <a:rPr lang="lv-LV" b="0" i="1" dirty="0" err="1">
                <a:latin typeface="+mn-lt"/>
              </a:rPr>
              <a:t>self-antigens</a:t>
            </a:r>
            <a:r>
              <a:rPr lang="lv-LV" b="0" dirty="0">
                <a:latin typeface="+mn-lt"/>
              </a:rPr>
              <a:t>)</a:t>
            </a:r>
          </a:p>
          <a:p>
            <a:pPr algn="just">
              <a:spcAft>
                <a:spcPts val="1200"/>
              </a:spcAft>
              <a:defRPr/>
            </a:pPr>
            <a:r>
              <a:rPr lang="lv-LV" dirty="0">
                <a:latin typeface="+mn-lt"/>
              </a:rPr>
              <a:t>Visbiežākās</a:t>
            </a:r>
            <a:r>
              <a:rPr lang="lv-LV" b="0" dirty="0">
                <a:latin typeface="+mn-lt"/>
              </a:rPr>
              <a:t> AI slimību formas rodas no specifiskas </a:t>
            </a:r>
            <a:r>
              <a:rPr lang="lv-LV" b="0" i="1" dirty="0" err="1">
                <a:latin typeface="+mn-lt"/>
              </a:rPr>
              <a:t>self-reactive</a:t>
            </a:r>
            <a:r>
              <a:rPr lang="lv-LV" b="0" i="1" dirty="0">
                <a:latin typeface="+mn-lt"/>
              </a:rPr>
              <a:t> </a:t>
            </a:r>
            <a:r>
              <a:rPr lang="lv-LV" b="0" dirty="0">
                <a:latin typeface="+mn-lt"/>
              </a:rPr>
              <a:t>limfocītu</a:t>
            </a:r>
            <a:r>
              <a:rPr lang="lv-LV" b="0" i="1" dirty="0">
                <a:latin typeface="+mn-lt"/>
              </a:rPr>
              <a:t> </a:t>
            </a:r>
            <a:r>
              <a:rPr lang="lv-LV" b="0" dirty="0">
                <a:latin typeface="+mn-lt"/>
              </a:rPr>
              <a:t>aktivēšanās pret saviem antigēniem (tipiskā </a:t>
            </a:r>
            <a:r>
              <a:rPr lang="lv-LV" b="0" dirty="0" err="1">
                <a:latin typeface="+mn-lt"/>
              </a:rPr>
              <a:t>efektorās</a:t>
            </a:r>
            <a:r>
              <a:rPr lang="lv-LV" b="0" dirty="0">
                <a:latin typeface="+mn-lt"/>
              </a:rPr>
              <a:t> imūnās atbildes ceļā). </a:t>
            </a:r>
            <a:r>
              <a:rPr lang="lv-LV" dirty="0">
                <a:latin typeface="+mn-lt"/>
              </a:rPr>
              <a:t>Tolerances traucējumi</a:t>
            </a:r>
          </a:p>
          <a:p>
            <a:pPr algn="just">
              <a:spcAft>
                <a:spcPts val="1200"/>
              </a:spcAft>
              <a:defRPr/>
            </a:pPr>
            <a:r>
              <a:rPr lang="lv-LV" dirty="0">
                <a:solidFill>
                  <a:srgbClr val="0070C0"/>
                </a:solidFill>
                <a:latin typeface="+mn-lt"/>
              </a:rPr>
              <a:t>Retāk</a:t>
            </a:r>
            <a:r>
              <a:rPr lang="lv-LV" b="0" dirty="0">
                <a:latin typeface="+mn-lt"/>
              </a:rPr>
              <a:t> - var būt kā sekundārs traucējums (blakusefekts, sindroma komponents) neatrisinātai/nepilnīgai iekaisuma reakcijai, kuras pamatā ir primārs imūndeficīts. Vēl retāk – kā primārs traucējums. </a:t>
            </a:r>
          </a:p>
          <a:p>
            <a:pPr algn="just">
              <a:spcAft>
                <a:spcPts val="1200"/>
              </a:spcAft>
              <a:defRPr/>
            </a:pPr>
            <a:r>
              <a:rPr lang="lv-LV" b="0" dirty="0">
                <a:latin typeface="+mn-lt"/>
              </a:rPr>
              <a:t>Atšķirīgais – iedzimtas mutācijas, retākas formas</a:t>
            </a:r>
          </a:p>
          <a:p>
            <a:pPr indent="360000">
              <a:spcAft>
                <a:spcPts val="600"/>
              </a:spcAft>
              <a:defRPr/>
            </a:pPr>
            <a:endParaRPr lang="lv-LV" b="0" dirty="0">
              <a:latin typeface="+mn-lt"/>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lv-LV" b="1" smtClean="0"/>
              <a:t>Primārais imūndeficīts un </a:t>
            </a:r>
            <a:r>
              <a:rPr lang="lv-LV" b="1" smtClean="0">
                <a:solidFill>
                  <a:srgbClr val="0070C0"/>
                </a:solidFill>
              </a:rPr>
              <a:t>alerģijas </a:t>
            </a:r>
            <a:endParaRPr lang="en-GB" b="1" smtClean="0">
              <a:solidFill>
                <a:srgbClr val="0070C0"/>
              </a:solidFill>
            </a:endParaRPr>
          </a:p>
        </p:txBody>
      </p:sp>
      <p:sp>
        <p:nvSpPr>
          <p:cNvPr id="3" name="TextBox 2"/>
          <p:cNvSpPr txBox="1"/>
          <p:nvPr/>
        </p:nvSpPr>
        <p:spPr>
          <a:xfrm>
            <a:off x="488950" y="1295400"/>
            <a:ext cx="8197850" cy="5024452"/>
          </a:xfrm>
          <a:prstGeom prst="rect">
            <a:avLst/>
          </a:prstGeom>
          <a:noFill/>
        </p:spPr>
        <p:txBody>
          <a:bodyPr>
            <a:spAutoFit/>
          </a:bodyPr>
          <a:lstStyle/>
          <a:p>
            <a:pPr algn="just">
              <a:spcAft>
                <a:spcPts val="300"/>
              </a:spcAft>
              <a:defRPr/>
            </a:pPr>
            <a:r>
              <a:rPr lang="lv-LV" dirty="0">
                <a:latin typeface="+mn-lt"/>
              </a:rPr>
              <a:t>Alerģija</a:t>
            </a:r>
            <a:r>
              <a:rPr lang="lv-LV" b="0" dirty="0">
                <a:latin typeface="+mn-lt"/>
              </a:rPr>
              <a:t> – pārmērīga </a:t>
            </a:r>
            <a:r>
              <a:rPr lang="lv-LV" b="0" dirty="0" err="1">
                <a:latin typeface="+mn-lt"/>
              </a:rPr>
              <a:t>IgE</a:t>
            </a:r>
            <a:r>
              <a:rPr lang="lv-LV" b="0" dirty="0">
                <a:latin typeface="+mn-lt"/>
              </a:rPr>
              <a:t> produkcija ka imūnsistēmas atbilde uz citādi nekaitīgiem, ierastiem vides antigēniem</a:t>
            </a:r>
            <a:endParaRPr lang="en-US" b="0" dirty="0">
              <a:latin typeface="+mn-lt"/>
            </a:endParaRPr>
          </a:p>
          <a:p>
            <a:pPr algn="just">
              <a:spcAft>
                <a:spcPts val="300"/>
              </a:spcAft>
              <a:defRPr/>
            </a:pPr>
            <a:r>
              <a:rPr lang="en-US" b="0" dirty="0" err="1">
                <a:latin typeface="+mn-lt"/>
              </a:rPr>
              <a:t>Augsts</a:t>
            </a:r>
            <a:r>
              <a:rPr lang="en-US" b="0" dirty="0">
                <a:latin typeface="+mn-lt"/>
              </a:rPr>
              <a:t> </a:t>
            </a:r>
            <a:r>
              <a:rPr lang="en-US" b="0" dirty="0" err="1">
                <a:latin typeface="+mn-lt"/>
              </a:rPr>
              <a:t>IgE</a:t>
            </a:r>
            <a:r>
              <a:rPr lang="en-US" b="0" dirty="0">
                <a:latin typeface="+mn-lt"/>
              </a:rPr>
              <a:t> </a:t>
            </a:r>
            <a:r>
              <a:rPr lang="lv-LV" b="0" dirty="0">
                <a:latin typeface="+mn-lt"/>
              </a:rPr>
              <a:t>līmenis asinīs + tipiski alerģijas simptomi (siena drudzis, rinīts, </a:t>
            </a:r>
            <a:r>
              <a:rPr lang="en-US" b="0" dirty="0">
                <a:latin typeface="+mn-lt"/>
              </a:rPr>
              <a:t> </a:t>
            </a:r>
            <a:r>
              <a:rPr lang="lv-LV" b="0" dirty="0">
                <a:latin typeface="+mn-lt"/>
              </a:rPr>
              <a:t>ekzēma, astma u.c.) </a:t>
            </a:r>
            <a:r>
              <a:rPr lang="lv-LV" dirty="0">
                <a:solidFill>
                  <a:srgbClr val="0070C0"/>
                </a:solidFill>
                <a:latin typeface="+mn-lt"/>
              </a:rPr>
              <a:t>(salīdzinoši bieži sastopams)</a:t>
            </a:r>
          </a:p>
          <a:p>
            <a:pPr algn="just">
              <a:spcAft>
                <a:spcPts val="300"/>
              </a:spcAft>
              <a:defRPr/>
            </a:pPr>
            <a:r>
              <a:rPr lang="lv-LV" b="0" dirty="0">
                <a:latin typeface="+mn-lt"/>
              </a:rPr>
              <a:t>Augsts </a:t>
            </a:r>
            <a:r>
              <a:rPr lang="lv-LV" b="0" dirty="0" err="1">
                <a:latin typeface="+mn-lt"/>
              </a:rPr>
              <a:t>IgE</a:t>
            </a:r>
            <a:r>
              <a:rPr lang="lv-LV" b="0" dirty="0">
                <a:latin typeface="+mn-lt"/>
              </a:rPr>
              <a:t> līmenis asinīs + tipiski alerģijas simptomi + nosliece uz nopietnām infekcijām = alerģija primārā imūndeficīta kontekstā </a:t>
            </a:r>
            <a:r>
              <a:rPr lang="lv-LV" dirty="0">
                <a:solidFill>
                  <a:srgbClr val="0070C0"/>
                </a:solidFill>
                <a:latin typeface="+mn-lt"/>
              </a:rPr>
              <a:t>(sastopams daudz retāk un </a:t>
            </a:r>
            <a:r>
              <a:rPr lang="lv-LV" dirty="0" err="1">
                <a:solidFill>
                  <a:srgbClr val="0070C0"/>
                </a:solidFill>
                <a:latin typeface="+mn-lt"/>
              </a:rPr>
              <a:t>manifestējas</a:t>
            </a:r>
            <a:r>
              <a:rPr lang="lv-LV" dirty="0">
                <a:solidFill>
                  <a:srgbClr val="0070C0"/>
                </a:solidFill>
                <a:latin typeface="+mn-lt"/>
              </a:rPr>
              <a:t> agri bērnībā)</a:t>
            </a:r>
          </a:p>
          <a:p>
            <a:pPr algn="just">
              <a:spcAft>
                <a:spcPts val="300"/>
              </a:spcAft>
              <a:defRPr/>
            </a:pPr>
            <a:r>
              <a:rPr lang="lv-LV" dirty="0">
                <a:latin typeface="+mn-lt"/>
              </a:rPr>
              <a:t>Piemēram: </a:t>
            </a:r>
          </a:p>
          <a:p>
            <a:pPr marL="800100" lvl="1" indent="-342900" algn="just">
              <a:spcAft>
                <a:spcPts val="300"/>
              </a:spcAft>
              <a:buFont typeface="Wingdings" panose="05000000000000000000" pitchFamily="2" charset="2"/>
              <a:buChar char="q"/>
              <a:defRPr/>
            </a:pPr>
            <a:r>
              <a:rPr lang="lv-LV" b="0" dirty="0">
                <a:latin typeface="+mn-lt"/>
              </a:rPr>
              <a:t>AD-HIES = </a:t>
            </a:r>
            <a:r>
              <a:rPr lang="lv-LV" b="0" dirty="0" err="1">
                <a:latin typeface="+mn-lt"/>
              </a:rPr>
              <a:t>autosomāli</a:t>
            </a:r>
            <a:r>
              <a:rPr lang="lv-LV" b="0" dirty="0">
                <a:latin typeface="+mn-lt"/>
              </a:rPr>
              <a:t> </a:t>
            </a:r>
            <a:r>
              <a:rPr lang="lv-LV" b="0" dirty="0" err="1">
                <a:latin typeface="+mn-lt"/>
              </a:rPr>
              <a:t>dominants</a:t>
            </a:r>
            <a:r>
              <a:rPr lang="lv-LV" b="0" dirty="0">
                <a:latin typeface="+mn-lt"/>
              </a:rPr>
              <a:t> </a:t>
            </a:r>
            <a:r>
              <a:rPr lang="lv-LV" b="0" dirty="0" err="1">
                <a:latin typeface="+mn-lt"/>
              </a:rPr>
              <a:t>hiper-IgE</a:t>
            </a:r>
            <a:r>
              <a:rPr lang="lv-LV" b="0" dirty="0">
                <a:latin typeface="+mn-lt"/>
              </a:rPr>
              <a:t> sindroms (STAT3 mutācija) </a:t>
            </a:r>
            <a:r>
              <a:rPr lang="lv-LV" b="0" dirty="0" smtClean="0">
                <a:latin typeface="+mn-lt"/>
              </a:rPr>
              <a:t>- </a:t>
            </a:r>
            <a:r>
              <a:rPr lang="lv-LV" b="0" dirty="0" err="1" smtClean="0">
                <a:latin typeface="+mn-lt"/>
              </a:rPr>
              <a:t>ekzēma+pneimonijas</a:t>
            </a:r>
            <a:r>
              <a:rPr lang="lv-LV" b="0" dirty="0" smtClean="0">
                <a:latin typeface="+mn-lt"/>
              </a:rPr>
              <a:t>/ādas </a:t>
            </a:r>
            <a:r>
              <a:rPr lang="lv-LV" b="0" dirty="0" err="1" smtClean="0">
                <a:latin typeface="+mn-lt"/>
              </a:rPr>
              <a:t>kandidozes</a:t>
            </a:r>
            <a:r>
              <a:rPr lang="lv-LV" b="0" dirty="0" smtClean="0">
                <a:latin typeface="+mn-lt"/>
              </a:rPr>
              <a:t>, viegli lūstoši kauli, ļoti kustīgas locītavas</a:t>
            </a:r>
            <a:endParaRPr lang="lv-LV" b="0" dirty="0">
              <a:latin typeface="+mn-lt"/>
            </a:endParaRPr>
          </a:p>
          <a:p>
            <a:pPr marL="800100" lvl="1" indent="-342900" algn="just">
              <a:spcAft>
                <a:spcPts val="300"/>
              </a:spcAft>
              <a:buFont typeface="Wingdings" panose="05000000000000000000" pitchFamily="2" charset="2"/>
              <a:buChar char="q"/>
              <a:defRPr/>
            </a:pPr>
            <a:r>
              <a:rPr lang="lv-LV" b="0" dirty="0">
                <a:latin typeface="+mn-lt"/>
              </a:rPr>
              <a:t>AR-HIES = </a:t>
            </a:r>
            <a:r>
              <a:rPr lang="lv-LV" b="0" dirty="0" err="1">
                <a:latin typeface="+mn-lt"/>
              </a:rPr>
              <a:t>autosomāli</a:t>
            </a:r>
            <a:r>
              <a:rPr lang="lv-LV" b="0" dirty="0">
                <a:latin typeface="+mn-lt"/>
              </a:rPr>
              <a:t> </a:t>
            </a:r>
            <a:r>
              <a:rPr lang="lv-LV" b="0" dirty="0" err="1">
                <a:latin typeface="+mn-lt"/>
              </a:rPr>
              <a:t>recesīvs</a:t>
            </a:r>
            <a:r>
              <a:rPr lang="lv-LV" b="0" dirty="0">
                <a:latin typeface="+mn-lt"/>
              </a:rPr>
              <a:t> HIES (DOCK8 deficīts</a:t>
            </a:r>
            <a:r>
              <a:rPr lang="lv-LV" b="0" dirty="0" smtClean="0">
                <a:latin typeface="+mn-lt"/>
              </a:rPr>
              <a:t>) – bakteriālas UN virālas infekcijas, īpaši ādā, ļoti spēcīga ekzēma, paaugstināts vēža risks, ēdienu alerģija</a:t>
            </a:r>
            <a:endParaRPr lang="lv-LV" b="0" dirty="0">
              <a:latin typeface="+mn-lt"/>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lv-LV" sz="3000" b="1" smtClean="0">
                <a:solidFill>
                  <a:srgbClr val="0070C0"/>
                </a:solidFill>
              </a:rPr>
              <a:t>Primārā imūndeficīta izraisīto slimību </a:t>
            </a:r>
            <a:r>
              <a:rPr lang="lv-LV" sz="3000" b="1" smtClean="0">
                <a:solidFill>
                  <a:srgbClr val="CC4D4A"/>
                </a:solidFill>
              </a:rPr>
              <a:t>diagnostika</a:t>
            </a:r>
            <a:endParaRPr lang="en-GB" sz="3000" b="1" smtClean="0">
              <a:solidFill>
                <a:srgbClr val="CC4D4A"/>
              </a:solidFill>
            </a:endParaRPr>
          </a:p>
        </p:txBody>
      </p:sp>
      <p:sp>
        <p:nvSpPr>
          <p:cNvPr id="3" name="TextBox 2"/>
          <p:cNvSpPr txBox="1"/>
          <p:nvPr/>
        </p:nvSpPr>
        <p:spPr>
          <a:xfrm>
            <a:off x="636588" y="1333500"/>
            <a:ext cx="8256587" cy="4770537"/>
          </a:xfrm>
          <a:prstGeom prst="rect">
            <a:avLst/>
          </a:prstGeom>
          <a:noFill/>
        </p:spPr>
        <p:txBody>
          <a:bodyPr>
            <a:spAutoFit/>
          </a:bodyPr>
          <a:lstStyle/>
          <a:p>
            <a:pPr indent="-457200">
              <a:spcBef>
                <a:spcPts val="0"/>
              </a:spcBef>
              <a:spcAft>
                <a:spcPts val="600"/>
              </a:spcAft>
              <a:defRPr/>
            </a:pPr>
            <a:r>
              <a:rPr lang="lv-LV" dirty="0">
                <a:latin typeface="+mn-lt"/>
              </a:rPr>
              <a:t>Sākotnējie </a:t>
            </a:r>
            <a:r>
              <a:rPr lang="lv-LV" dirty="0" err="1">
                <a:latin typeface="+mn-lt"/>
              </a:rPr>
              <a:t>pamatdiagnostikas</a:t>
            </a:r>
            <a:r>
              <a:rPr lang="lv-LV" dirty="0">
                <a:latin typeface="+mn-lt"/>
              </a:rPr>
              <a:t> testi:</a:t>
            </a:r>
          </a:p>
          <a:p>
            <a:pPr indent="-457200">
              <a:spcBef>
                <a:spcPts val="0"/>
              </a:spcBef>
              <a:spcAft>
                <a:spcPts val="600"/>
              </a:spcAft>
              <a:buFont typeface="Wingdings" panose="05000000000000000000" pitchFamily="2" charset="2"/>
              <a:buChar char="q"/>
              <a:defRPr/>
            </a:pPr>
            <a:r>
              <a:rPr lang="lv-LV" b="0" dirty="0">
                <a:latin typeface="+mn-lt"/>
              </a:rPr>
              <a:t>Pilna asins aina (ieskaitot precīzu limfocītu un </a:t>
            </a:r>
            <a:r>
              <a:rPr lang="lv-LV" b="0" dirty="0" err="1">
                <a:latin typeface="+mn-lt"/>
              </a:rPr>
              <a:t>granulocītu</a:t>
            </a:r>
            <a:r>
              <a:rPr lang="lv-LV" b="0" dirty="0">
                <a:latin typeface="+mn-lt"/>
              </a:rPr>
              <a:t> kvantificēšanu)</a:t>
            </a:r>
          </a:p>
          <a:p>
            <a:pPr indent="-457200">
              <a:spcBef>
                <a:spcPts val="0"/>
              </a:spcBef>
              <a:spcAft>
                <a:spcPts val="600"/>
              </a:spcAft>
              <a:buFont typeface="Wingdings" panose="05000000000000000000" pitchFamily="2" charset="2"/>
              <a:buChar char="q"/>
              <a:defRPr/>
            </a:pPr>
            <a:r>
              <a:rPr lang="lv-LV" b="0" dirty="0">
                <a:latin typeface="+mn-lt"/>
              </a:rPr>
              <a:t>Imūnglobulīnu līmeņa noteikšana (</a:t>
            </a:r>
            <a:r>
              <a:rPr lang="lv-LV" b="0" dirty="0" err="1">
                <a:latin typeface="+mn-lt"/>
              </a:rPr>
              <a:t>IgG</a:t>
            </a:r>
            <a:r>
              <a:rPr lang="lv-LV" b="0" dirty="0">
                <a:latin typeface="+mn-lt"/>
              </a:rPr>
              <a:t>, </a:t>
            </a:r>
            <a:r>
              <a:rPr lang="lv-LV" b="0" dirty="0" err="1">
                <a:latin typeface="+mn-lt"/>
              </a:rPr>
              <a:t>IgA</a:t>
            </a:r>
            <a:r>
              <a:rPr lang="lv-LV" b="0" dirty="0">
                <a:latin typeface="+mn-lt"/>
              </a:rPr>
              <a:t> un </a:t>
            </a:r>
            <a:r>
              <a:rPr lang="lv-LV" b="0" dirty="0" err="1">
                <a:latin typeface="+mn-lt"/>
              </a:rPr>
              <a:t>IgM</a:t>
            </a:r>
            <a:r>
              <a:rPr lang="lv-LV" b="0" dirty="0" smtClean="0">
                <a:latin typeface="+mn-lt"/>
              </a:rPr>
              <a:t>)</a:t>
            </a:r>
          </a:p>
          <a:p>
            <a:pPr indent="-457200">
              <a:spcBef>
                <a:spcPts val="0"/>
              </a:spcBef>
              <a:spcAft>
                <a:spcPts val="600"/>
              </a:spcAft>
              <a:buFont typeface="Wingdings" panose="05000000000000000000" pitchFamily="2" charset="2"/>
              <a:buChar char="q"/>
              <a:defRPr/>
            </a:pPr>
            <a:endParaRPr lang="lv-LV" b="0" dirty="0" smtClean="0">
              <a:latin typeface="+mn-lt"/>
            </a:endParaRPr>
          </a:p>
          <a:p>
            <a:pPr indent="-457200">
              <a:spcBef>
                <a:spcPts val="0"/>
              </a:spcBef>
              <a:spcAft>
                <a:spcPts val="600"/>
              </a:spcAft>
              <a:defRPr/>
            </a:pPr>
            <a:r>
              <a:rPr lang="lv-LV" dirty="0" smtClean="0">
                <a:latin typeface="+mn-lt"/>
              </a:rPr>
              <a:t>Papildus </a:t>
            </a:r>
            <a:r>
              <a:rPr lang="lv-LV" dirty="0">
                <a:latin typeface="+mn-lt"/>
              </a:rPr>
              <a:t>testi:</a:t>
            </a:r>
          </a:p>
          <a:p>
            <a:pPr indent="-457200">
              <a:spcBef>
                <a:spcPts val="0"/>
              </a:spcBef>
              <a:spcAft>
                <a:spcPts val="600"/>
              </a:spcAft>
              <a:buFont typeface="Wingdings" panose="05000000000000000000" pitchFamily="2" charset="2"/>
              <a:buChar char="q"/>
              <a:defRPr/>
            </a:pPr>
            <a:r>
              <a:rPr lang="lv-LV" b="0" dirty="0">
                <a:latin typeface="+mn-lt"/>
              </a:rPr>
              <a:t>Kvantitatīvi -  asins </a:t>
            </a:r>
            <a:r>
              <a:rPr lang="lv-LV" b="0" dirty="0" err="1">
                <a:latin typeface="+mn-lt"/>
              </a:rPr>
              <a:t>mononukleārās</a:t>
            </a:r>
            <a:r>
              <a:rPr lang="lv-LV" b="0" dirty="0">
                <a:latin typeface="+mn-lt"/>
              </a:rPr>
              <a:t> šūnas, dažādi T un B šūnu </a:t>
            </a:r>
            <a:r>
              <a:rPr lang="lv-LV" b="0" dirty="0" err="1">
                <a:latin typeface="+mn-lt"/>
              </a:rPr>
              <a:t>subtipi</a:t>
            </a:r>
            <a:r>
              <a:rPr lang="lv-LV" b="0" dirty="0">
                <a:latin typeface="+mn-lt"/>
              </a:rPr>
              <a:t>, NK un </a:t>
            </a:r>
            <a:r>
              <a:rPr lang="lv-LV" b="0" dirty="0" err="1">
                <a:latin typeface="+mn-lt"/>
              </a:rPr>
              <a:t>monocīti</a:t>
            </a:r>
            <a:r>
              <a:rPr lang="lv-LV" b="0" dirty="0">
                <a:latin typeface="+mn-lt"/>
              </a:rPr>
              <a:t>, aktivācijas marķieri (</a:t>
            </a:r>
            <a:r>
              <a:rPr lang="lv-LV" b="0" dirty="0" err="1">
                <a:latin typeface="+mn-lt"/>
              </a:rPr>
              <a:t>fenotipēšana</a:t>
            </a:r>
            <a:r>
              <a:rPr lang="lv-LV" b="0" dirty="0">
                <a:latin typeface="+mn-lt"/>
              </a:rPr>
              <a:t>)</a:t>
            </a:r>
          </a:p>
          <a:p>
            <a:pPr indent="-457200">
              <a:spcBef>
                <a:spcPts val="0"/>
              </a:spcBef>
              <a:spcAft>
                <a:spcPts val="600"/>
              </a:spcAft>
              <a:buFont typeface="Wingdings" panose="05000000000000000000" pitchFamily="2" charset="2"/>
              <a:buChar char="q"/>
              <a:defRPr/>
            </a:pPr>
            <a:r>
              <a:rPr lang="lv-LV" b="0" dirty="0" err="1">
                <a:latin typeface="+mn-lt"/>
              </a:rPr>
              <a:t>Funcionāli</a:t>
            </a:r>
            <a:r>
              <a:rPr lang="lv-LV" b="0" dirty="0">
                <a:latin typeface="+mn-lt"/>
              </a:rPr>
              <a:t> – T un B šūnu, antivielu specifiskuma, fagocītu </a:t>
            </a:r>
            <a:r>
              <a:rPr lang="lv-LV" b="0" dirty="0" smtClean="0">
                <a:latin typeface="+mn-lt"/>
              </a:rPr>
              <a:t>aktivitātes</a:t>
            </a:r>
          </a:p>
          <a:p>
            <a:pPr indent="-457200">
              <a:spcBef>
                <a:spcPts val="0"/>
              </a:spcBef>
              <a:spcAft>
                <a:spcPts val="600"/>
              </a:spcAft>
              <a:buFont typeface="Wingdings" panose="05000000000000000000" pitchFamily="2" charset="2"/>
              <a:buChar char="q"/>
              <a:defRPr/>
            </a:pPr>
            <a:endParaRPr lang="lv-LV" dirty="0">
              <a:latin typeface="+mn-lt"/>
            </a:endParaRPr>
          </a:p>
          <a:p>
            <a:pPr indent="-457200">
              <a:spcBef>
                <a:spcPts val="0"/>
              </a:spcBef>
              <a:spcAft>
                <a:spcPts val="600"/>
              </a:spcAft>
              <a:defRPr/>
            </a:pPr>
            <a:r>
              <a:rPr lang="lv-LV" dirty="0">
                <a:solidFill>
                  <a:srgbClr val="0070C0"/>
                </a:solidFill>
                <a:latin typeface="+mn-lt"/>
              </a:rPr>
              <a:t>+ Testēšana pētnieciskajās laboratorijās</a:t>
            </a:r>
            <a:endParaRPr lang="lv-LV" b="0" dirty="0">
              <a:solidFill>
                <a:srgbClr val="0070C0"/>
              </a:solidFill>
              <a:latin typeface="+mn-lt"/>
            </a:endParaRPr>
          </a:p>
        </p:txBody>
      </p:sp>
    </p:spTree>
    <p:extLst>
      <p:ext uri="{BB962C8B-B14F-4D97-AF65-F5344CB8AC3E}">
        <p14:creationId xmlns:p14="http://schemas.microsoft.com/office/powerpoint/2010/main" val="304113870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lv-LV" b="1" smtClean="0">
                <a:solidFill>
                  <a:srgbClr val="0070C0"/>
                </a:solidFill>
              </a:rPr>
              <a:t>Primārais imūndeficīts    </a:t>
            </a:r>
            <a:r>
              <a:rPr lang="en-US" b="1" smtClean="0">
                <a:solidFill>
                  <a:srgbClr val="CC4D4A"/>
                </a:solidFill>
              </a:rPr>
              <a:t>Terapijas formas</a:t>
            </a:r>
            <a:endParaRPr lang="en-GB" b="1" smtClean="0">
              <a:solidFill>
                <a:srgbClr val="CC4D4A"/>
              </a:solidFill>
            </a:endParaRPr>
          </a:p>
        </p:txBody>
      </p:sp>
      <p:sp>
        <p:nvSpPr>
          <p:cNvPr id="3" name="TextBox 2"/>
          <p:cNvSpPr txBox="1"/>
          <p:nvPr/>
        </p:nvSpPr>
        <p:spPr>
          <a:xfrm>
            <a:off x="522288" y="1397000"/>
            <a:ext cx="8164512" cy="5109091"/>
          </a:xfrm>
          <a:prstGeom prst="rect">
            <a:avLst/>
          </a:prstGeom>
          <a:noFill/>
        </p:spPr>
        <p:txBody>
          <a:bodyPr wrap="square">
            <a:spAutoFit/>
          </a:bodyPr>
          <a:lstStyle/>
          <a:p>
            <a:pPr>
              <a:spcAft>
                <a:spcPts val="600"/>
              </a:spcAft>
              <a:defRPr/>
            </a:pPr>
            <a:r>
              <a:rPr lang="lv-LV" dirty="0">
                <a:latin typeface="+mn-lt"/>
              </a:rPr>
              <a:t>Pamatā 2 mērķi</a:t>
            </a:r>
            <a:r>
              <a:rPr lang="en-US" dirty="0">
                <a:latin typeface="+mn-lt"/>
              </a:rPr>
              <a:t>:</a:t>
            </a:r>
            <a:r>
              <a:rPr lang="lv-LV" dirty="0">
                <a:latin typeface="+mn-lt"/>
              </a:rPr>
              <a:t> </a:t>
            </a:r>
          </a:p>
          <a:p>
            <a:pPr marL="228600" indent="-228600">
              <a:spcAft>
                <a:spcPts val="600"/>
              </a:spcAft>
              <a:buFontTx/>
              <a:buAutoNum type="arabicParenBoth"/>
              <a:defRPr/>
            </a:pPr>
            <a:r>
              <a:rPr lang="lv-LV" b="0" dirty="0">
                <a:latin typeface="+mn-lt"/>
              </a:rPr>
              <a:t>  samazināt un kontrolēt infekcijas</a:t>
            </a:r>
          </a:p>
          <a:p>
            <a:pPr marL="228600" indent="-228600">
              <a:spcAft>
                <a:spcPts val="1200"/>
              </a:spcAft>
              <a:buFontTx/>
              <a:buAutoNum type="arabicParenBoth"/>
              <a:defRPr/>
            </a:pPr>
            <a:r>
              <a:rPr lang="lv-LV" b="0" dirty="0">
                <a:latin typeface="+mn-lt"/>
              </a:rPr>
              <a:t>  aizvietot defektīvo IS komponentu ar </a:t>
            </a:r>
            <a:r>
              <a:rPr lang="lv-LV" b="0" dirty="0" err="1">
                <a:latin typeface="+mn-lt"/>
              </a:rPr>
              <a:t>adoptīvo</a:t>
            </a:r>
            <a:r>
              <a:rPr lang="lv-LV" b="0" dirty="0">
                <a:latin typeface="+mn-lt"/>
              </a:rPr>
              <a:t> pārnesi vai transplantāciju</a:t>
            </a:r>
          </a:p>
          <a:p>
            <a:pPr>
              <a:spcAft>
                <a:spcPts val="600"/>
              </a:spcAft>
              <a:defRPr/>
            </a:pPr>
            <a:r>
              <a:rPr lang="lv-LV" dirty="0" smtClean="0">
                <a:latin typeface="+mn-lt"/>
              </a:rPr>
              <a:t>Pasīvā </a:t>
            </a:r>
            <a:r>
              <a:rPr lang="lv-LV" dirty="0">
                <a:latin typeface="+mn-lt"/>
              </a:rPr>
              <a:t>imunizācija </a:t>
            </a:r>
            <a:r>
              <a:rPr lang="lv-LV" b="0" dirty="0">
                <a:latin typeface="+mn-lt"/>
              </a:rPr>
              <a:t>– intravenozi ievadot kombinētu </a:t>
            </a:r>
            <a:r>
              <a:rPr lang="lv-LV" b="0" dirty="0" err="1">
                <a:latin typeface="+mn-lt"/>
              </a:rPr>
              <a:t>IgG</a:t>
            </a:r>
            <a:r>
              <a:rPr lang="lv-LV" b="0" dirty="0">
                <a:latin typeface="+mn-lt"/>
              </a:rPr>
              <a:t> frakciju (</a:t>
            </a:r>
            <a:r>
              <a:rPr lang="lv-LV" b="0" dirty="0" err="1">
                <a:latin typeface="+mn-lt"/>
              </a:rPr>
              <a:t>agammaglobulinēmijas</a:t>
            </a:r>
            <a:r>
              <a:rPr lang="lv-LV" b="0" dirty="0">
                <a:latin typeface="+mn-lt"/>
              </a:rPr>
              <a:t> pacientiem)</a:t>
            </a:r>
          </a:p>
          <a:p>
            <a:pPr>
              <a:spcAft>
                <a:spcPts val="600"/>
              </a:spcAft>
              <a:defRPr/>
            </a:pPr>
            <a:r>
              <a:rPr lang="lv-LV" dirty="0">
                <a:latin typeface="+mn-lt"/>
              </a:rPr>
              <a:t>Hematopoētisko cilmes šūnu transplantācija </a:t>
            </a:r>
            <a:r>
              <a:rPr lang="lv-LV" b="0" dirty="0">
                <a:latin typeface="+mn-lt"/>
              </a:rPr>
              <a:t>(SCID, ADA deficīta un citu sindromu gadījumā)</a:t>
            </a:r>
          </a:p>
          <a:p>
            <a:pPr>
              <a:spcAft>
                <a:spcPts val="600"/>
              </a:spcAft>
              <a:defRPr/>
            </a:pPr>
            <a:r>
              <a:rPr lang="lv-LV" dirty="0">
                <a:latin typeface="+mn-lt"/>
              </a:rPr>
              <a:t>Enzīmu aizvietošanas terapija </a:t>
            </a:r>
            <a:r>
              <a:rPr lang="lv-LV" b="0" dirty="0">
                <a:latin typeface="+mn-lt"/>
              </a:rPr>
              <a:t>(sarkanās asins šūnas vai liellopu audi kā enzīmu avots)</a:t>
            </a:r>
          </a:p>
          <a:p>
            <a:pPr>
              <a:spcAft>
                <a:spcPts val="600"/>
              </a:spcAft>
              <a:defRPr/>
            </a:pPr>
            <a:r>
              <a:rPr lang="lv-LV" b="0" dirty="0">
                <a:latin typeface="+mn-lt"/>
              </a:rPr>
              <a:t>Kā variants pētniecībā – </a:t>
            </a:r>
            <a:r>
              <a:rPr lang="lv-LV" dirty="0">
                <a:latin typeface="+mn-lt"/>
              </a:rPr>
              <a:t>gēnu terapija </a:t>
            </a:r>
            <a:r>
              <a:rPr lang="lv-LV" b="0" dirty="0">
                <a:latin typeface="+mn-lt"/>
              </a:rPr>
              <a:t>= aizvietot defektīvo gēnu </a:t>
            </a:r>
            <a:r>
              <a:rPr lang="lv-LV" b="0" dirty="0" err="1">
                <a:latin typeface="+mn-lt"/>
              </a:rPr>
              <a:t>autologajās</a:t>
            </a:r>
            <a:r>
              <a:rPr lang="lv-LV" b="0" dirty="0">
                <a:latin typeface="+mn-lt"/>
              </a:rPr>
              <a:t> hematopoētiskajās cilmes šūnās (blakusefekts – leikēmija)</a:t>
            </a:r>
          </a:p>
          <a:p>
            <a:pPr>
              <a:defRPr/>
            </a:pPr>
            <a:endParaRPr lang="lv-LV" b="0"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7525" y="1203325"/>
            <a:ext cx="8229600" cy="3998870"/>
          </a:xfrm>
          <a:prstGeom prst="rect">
            <a:avLst/>
          </a:prstGeom>
        </p:spPr>
        <p:txBody>
          <a:bodyPr/>
          <a:lstStyle/>
          <a:p>
            <a:pPr algn="ctr" eaLnBrk="1" hangingPunct="1">
              <a:spcBef>
                <a:spcPts val="600"/>
              </a:spcBef>
              <a:defRPr/>
            </a:pPr>
            <a:r>
              <a:rPr lang="lv-LV" sz="4400" dirty="0">
                <a:solidFill>
                  <a:srgbClr val="CC4D4A"/>
                </a:solidFill>
                <a:latin typeface="+mj-lt"/>
                <a:ea typeface="+mj-ea"/>
                <a:cs typeface="+mj-cs"/>
              </a:rPr>
              <a:t/>
            </a:r>
            <a:br>
              <a:rPr lang="lv-LV" sz="4400" dirty="0">
                <a:solidFill>
                  <a:srgbClr val="CC4D4A"/>
                </a:solidFill>
                <a:latin typeface="+mj-lt"/>
                <a:ea typeface="+mj-ea"/>
                <a:cs typeface="+mj-cs"/>
              </a:rPr>
            </a:br>
            <a:r>
              <a:rPr lang="lv-LV" sz="4400" dirty="0">
                <a:solidFill>
                  <a:srgbClr val="0070C0"/>
                </a:solidFill>
                <a:latin typeface="+mj-lt"/>
                <a:ea typeface="+mj-ea"/>
                <a:cs typeface="+mj-cs"/>
              </a:rPr>
              <a:t>Sekundārais</a:t>
            </a:r>
          </a:p>
          <a:p>
            <a:pPr algn="ctr" eaLnBrk="1" hangingPunct="1">
              <a:spcBef>
                <a:spcPts val="600"/>
              </a:spcBef>
              <a:defRPr/>
            </a:pPr>
            <a:r>
              <a:rPr lang="lv-LV" sz="4400" dirty="0">
                <a:solidFill>
                  <a:srgbClr val="0070C0"/>
                </a:solidFill>
                <a:latin typeface="+mj-lt"/>
                <a:ea typeface="+mj-ea"/>
                <a:cs typeface="+mj-cs"/>
              </a:rPr>
              <a:t> (iegūtais)</a:t>
            </a:r>
          </a:p>
          <a:p>
            <a:pPr algn="ctr" eaLnBrk="1" hangingPunct="1">
              <a:spcBef>
                <a:spcPts val="600"/>
              </a:spcBef>
              <a:defRPr/>
            </a:pPr>
            <a:r>
              <a:rPr lang="lv-LV" sz="4400" dirty="0">
                <a:solidFill>
                  <a:srgbClr val="0070C0"/>
                </a:solidFill>
                <a:latin typeface="+mj-lt"/>
                <a:ea typeface="+mj-ea"/>
                <a:cs typeface="+mj-cs"/>
              </a:rPr>
              <a:t> imūndeficīts</a:t>
            </a:r>
            <a:endParaRPr lang="en-GB" sz="4400" dirty="0">
              <a:solidFill>
                <a:srgbClr val="0070C0"/>
              </a:solidFill>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9276" y="1520825"/>
            <a:ext cx="8077200" cy="5047536"/>
          </a:xfrm>
          <a:prstGeom prst="rect">
            <a:avLst/>
          </a:prstGeom>
        </p:spPr>
        <p:txBody>
          <a:bodyPr wrap="square">
            <a:spAutoFit/>
          </a:bodyPr>
          <a:lstStyle/>
          <a:p>
            <a:pPr>
              <a:defRPr/>
            </a:pPr>
            <a:r>
              <a:rPr lang="lv-LV" sz="2300" dirty="0">
                <a:latin typeface="+mn-lt"/>
              </a:rPr>
              <a:t>Ir divi galvenie iegūtā imūndeficīta slimību cēloņu mehānismi :</a:t>
            </a:r>
          </a:p>
          <a:p>
            <a:pPr>
              <a:defRPr/>
            </a:pPr>
            <a:endParaRPr lang="lv-LV" sz="2300" b="0" dirty="0">
              <a:latin typeface="+mn-lt"/>
            </a:endParaRPr>
          </a:p>
          <a:p>
            <a:pPr marL="457200" indent="-457200">
              <a:buFontTx/>
              <a:buAutoNum type="alphaUcPeriod"/>
              <a:defRPr/>
            </a:pPr>
            <a:r>
              <a:rPr lang="lv-LV" sz="2300" b="0" dirty="0" err="1">
                <a:latin typeface="+mn-lt"/>
              </a:rPr>
              <a:t>Imūnsupresija</a:t>
            </a:r>
            <a:r>
              <a:rPr lang="lv-LV" sz="2300" b="0" dirty="0">
                <a:latin typeface="+mn-lt"/>
              </a:rPr>
              <a:t> var notikt kā bioloģiskas sekas (komplikācijas) citas slimības norisei. </a:t>
            </a:r>
            <a:endParaRPr lang="lv-LV" sz="2300" b="0" dirty="0" smtClean="0">
              <a:latin typeface="+mn-lt"/>
            </a:endParaRPr>
          </a:p>
          <a:p>
            <a:pPr lvl="1">
              <a:defRPr/>
            </a:pPr>
            <a:r>
              <a:rPr lang="lv-LV" sz="2300" b="0" u="sng" dirty="0" smtClean="0">
                <a:latin typeface="+mn-lt"/>
              </a:rPr>
              <a:t>Tipiskākie cēloņi </a:t>
            </a:r>
            <a:r>
              <a:rPr lang="lv-LV" sz="2300" b="0" dirty="0" smtClean="0">
                <a:latin typeface="+mn-lt"/>
              </a:rPr>
              <a:t>- </a:t>
            </a:r>
            <a:r>
              <a:rPr lang="lv-LV" sz="2300" b="0" dirty="0">
                <a:latin typeface="+mn-lt"/>
              </a:rPr>
              <a:t>nepietiekams uzturs, ļaundabīgi procesi un infekcijas, kas skar imūno sistēmu</a:t>
            </a:r>
          </a:p>
          <a:p>
            <a:pPr marL="457200" indent="-457200">
              <a:buFontTx/>
              <a:buAutoNum type="alphaUcPeriod"/>
              <a:defRPr/>
            </a:pPr>
            <a:endParaRPr lang="lv-LV" sz="2300" b="0" dirty="0">
              <a:latin typeface="+mn-lt"/>
            </a:endParaRPr>
          </a:p>
          <a:p>
            <a:pPr marL="457200" indent="-457200">
              <a:buFontTx/>
              <a:buAutoNum type="alphaUcPeriod"/>
              <a:defRPr/>
            </a:pPr>
            <a:r>
              <a:rPr lang="lv-LV" sz="2300" b="0" dirty="0" err="1">
                <a:latin typeface="+mn-lt"/>
              </a:rPr>
              <a:t>Iatrogēnās</a:t>
            </a:r>
            <a:r>
              <a:rPr lang="lv-LV" sz="2300" b="0" dirty="0">
                <a:latin typeface="+mn-lt"/>
              </a:rPr>
              <a:t> imūndeficīta formas – izsauc citu slimību terapija, visbiežāk zāļu vielas/starojums, kas nogalina vai funkcionāli </a:t>
            </a:r>
            <a:r>
              <a:rPr lang="lv-LV" sz="2300" b="0" dirty="0" err="1">
                <a:latin typeface="+mn-lt"/>
              </a:rPr>
              <a:t>inaktivē</a:t>
            </a:r>
            <a:r>
              <a:rPr lang="lv-LV" sz="2300" b="0" dirty="0">
                <a:latin typeface="+mn-lt"/>
              </a:rPr>
              <a:t> limfocītus</a:t>
            </a:r>
          </a:p>
          <a:p>
            <a:pPr marL="457200" indent="-457200">
              <a:buFontTx/>
              <a:buAutoNum type="alphaUcPeriod"/>
              <a:defRPr/>
            </a:pPr>
            <a:endParaRPr lang="lv-LV" sz="2400" b="0" dirty="0">
              <a:latin typeface="+mn-lt"/>
            </a:endParaRPr>
          </a:p>
          <a:p>
            <a:pPr marL="457200" indent="-457200">
              <a:buFontTx/>
              <a:buAutoNum type="alphaUcPeriod"/>
              <a:defRPr/>
            </a:pPr>
            <a:endParaRPr lang="lv-LV" sz="2400" b="0" dirty="0">
              <a:latin typeface="+mn-lt"/>
            </a:endParaRPr>
          </a:p>
          <a:p>
            <a:pPr marL="457200" indent="-457200">
              <a:defRPr/>
            </a:pPr>
            <a:r>
              <a:rPr lang="en-GB" sz="2000" i="1" dirty="0">
                <a:latin typeface="+mn-lt"/>
              </a:rPr>
              <a:t>Iatrogenic</a:t>
            </a:r>
            <a:r>
              <a:rPr lang="lv-LV" sz="2000" i="1" dirty="0">
                <a:latin typeface="+mn-lt"/>
              </a:rPr>
              <a:t> </a:t>
            </a:r>
            <a:r>
              <a:rPr lang="lv-LV" sz="2000" b="0" i="1" dirty="0">
                <a:latin typeface="+mn-lt"/>
              </a:rPr>
              <a:t>- </a:t>
            </a:r>
            <a:r>
              <a:rPr lang="en-US" sz="2000" b="0" i="1" dirty="0">
                <a:latin typeface="+mn-lt"/>
              </a:rPr>
              <a:t>relating to illness caused by medical examination or treatment</a:t>
            </a:r>
            <a:endParaRPr lang="lv-LV" sz="2000" b="0" i="1" dirty="0">
              <a:latin typeface="+mn-lt"/>
            </a:endParaRPr>
          </a:p>
          <a:p>
            <a:pPr>
              <a:defRPr/>
            </a:pPr>
            <a:endParaRPr lang="lv-LV" sz="2400" b="0" dirty="0">
              <a:latin typeface="+mn-lt"/>
            </a:endParaRPr>
          </a:p>
        </p:txBody>
      </p:sp>
      <p:sp>
        <p:nvSpPr>
          <p:cNvPr id="4" name="Title 1"/>
          <p:cNvSpPr txBox="1">
            <a:spLocks/>
          </p:cNvSpPr>
          <p:nvPr/>
        </p:nvSpPr>
        <p:spPr bwMode="auto">
          <a:xfrm>
            <a:off x="396875" y="228600"/>
            <a:ext cx="8229600" cy="914400"/>
          </a:xfrm>
          <a:prstGeom prst="rect">
            <a:avLst/>
          </a:prstGeom>
          <a:noFill/>
          <a:ln w="9525">
            <a:noFill/>
            <a:miter lim="800000"/>
            <a:headEnd/>
            <a:tailEnd/>
          </a:ln>
        </p:spPr>
        <p:txBody>
          <a:bodyPr anchor="b"/>
          <a:lstStyle/>
          <a:p>
            <a:pPr algn="ctr" eaLnBrk="1" hangingPunct="1">
              <a:defRPr/>
            </a:pPr>
            <a:r>
              <a:rPr lang="lv-LV" sz="3200" dirty="0">
                <a:solidFill>
                  <a:srgbClr val="0070C0"/>
                </a:solidFill>
                <a:latin typeface="+mj-lt"/>
                <a:ea typeface="+mj-ea"/>
                <a:cs typeface="+mj-cs"/>
              </a:rPr>
              <a:t>Sekundārais </a:t>
            </a:r>
            <a:r>
              <a:rPr lang="lv-LV" sz="3200" dirty="0" smtClean="0">
                <a:solidFill>
                  <a:srgbClr val="0070C0"/>
                </a:solidFill>
                <a:latin typeface="+mj-lt"/>
                <a:ea typeface="+mj-ea"/>
                <a:cs typeface="+mj-cs"/>
              </a:rPr>
              <a:t>(iegūtais/</a:t>
            </a:r>
            <a:r>
              <a:rPr lang="lv-LV" sz="3200" i="1" dirty="0" err="1" smtClean="0">
                <a:latin typeface="+mj-lt"/>
                <a:ea typeface="+mj-ea"/>
                <a:cs typeface="+mj-cs"/>
              </a:rPr>
              <a:t>acquired</a:t>
            </a:r>
            <a:r>
              <a:rPr lang="lv-LV" sz="3200" dirty="0">
                <a:solidFill>
                  <a:srgbClr val="0070C0"/>
                </a:solidFill>
                <a:latin typeface="+mj-lt"/>
                <a:ea typeface="+mj-ea"/>
                <a:cs typeface="+mj-cs"/>
              </a:rPr>
              <a:t>) imūndeficīts</a:t>
            </a:r>
            <a:endParaRPr lang="en-GB" sz="3200" dirty="0">
              <a:solidFill>
                <a:srgbClr val="0070C0"/>
              </a:solidFill>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eaLnBrk="1" hangingPunct="1"/>
            <a:r>
              <a:rPr lang="lv-LV" b="1" smtClean="0">
                <a:solidFill>
                  <a:srgbClr val="0070C0"/>
                </a:solidFill>
              </a:rPr>
              <a:t>Sekundārais imūndeficīts – cēloņi &amp; mehānismi</a:t>
            </a:r>
            <a:endParaRPr lang="en-GB" b="1" smtClean="0">
              <a:solidFill>
                <a:srgbClr val="0070C0"/>
              </a:solidFill>
            </a:endParaRPr>
          </a:p>
        </p:txBody>
      </p:sp>
      <p:pic>
        <p:nvPicPr>
          <p:cNvPr id="31747" name="Picture 6"/>
          <p:cNvPicPr>
            <a:picLocks noChangeAspect="1" noChangeArrowheads="1"/>
          </p:cNvPicPr>
          <p:nvPr/>
        </p:nvPicPr>
        <p:blipFill>
          <a:blip r:embed="rId3" cstate="print"/>
          <a:srcRect/>
          <a:stretch>
            <a:fillRect/>
          </a:stretch>
        </p:blipFill>
        <p:spPr bwMode="auto">
          <a:xfrm>
            <a:off x="1134631" y="1201738"/>
            <a:ext cx="7013629" cy="56562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30220" y="0"/>
            <a:ext cx="2808312" cy="2689315"/>
          </a:xfrm>
          <a:prstGeom prst="rect">
            <a:avLst/>
          </a:prstGeom>
        </p:spPr>
      </p:pic>
      <p:sp>
        <p:nvSpPr>
          <p:cNvPr id="32770" name="Title 1"/>
          <p:cNvSpPr>
            <a:spLocks noGrp="1"/>
          </p:cNvSpPr>
          <p:nvPr>
            <p:ph type="title"/>
          </p:nvPr>
        </p:nvSpPr>
        <p:spPr/>
        <p:txBody>
          <a:bodyPr/>
          <a:lstStyle/>
          <a:p>
            <a:pPr eaLnBrk="1" hangingPunct="1"/>
            <a:r>
              <a:rPr lang="lv-LV" sz="4000" b="1" dirty="0" smtClean="0">
                <a:solidFill>
                  <a:srgbClr val="0070C0"/>
                </a:solidFill>
              </a:rPr>
              <a:t>HIV/AIDS</a:t>
            </a:r>
            <a:endParaRPr lang="en-GB" sz="4000" b="1" dirty="0" smtClean="0">
              <a:solidFill>
                <a:srgbClr val="0070C0"/>
              </a:solidFill>
            </a:endParaRPr>
          </a:p>
        </p:txBody>
      </p:sp>
      <p:sp>
        <p:nvSpPr>
          <p:cNvPr id="4" name="Rectangle 3"/>
          <p:cNvSpPr/>
          <p:nvPr/>
        </p:nvSpPr>
        <p:spPr>
          <a:xfrm>
            <a:off x="517525" y="1550988"/>
            <a:ext cx="8261350" cy="4893647"/>
          </a:xfrm>
          <a:prstGeom prst="rect">
            <a:avLst/>
          </a:prstGeom>
        </p:spPr>
        <p:txBody>
          <a:bodyPr>
            <a:spAutoFit/>
          </a:bodyPr>
          <a:lstStyle/>
          <a:p>
            <a:pPr>
              <a:defRPr/>
            </a:pPr>
            <a:r>
              <a:rPr lang="lv-LV" sz="2400" dirty="0">
                <a:latin typeface="+mn-lt"/>
              </a:rPr>
              <a:t>HIV</a:t>
            </a:r>
            <a:r>
              <a:rPr lang="lv-LV" sz="2400" b="0" dirty="0">
                <a:latin typeface="+mn-lt"/>
              </a:rPr>
              <a:t> – </a:t>
            </a:r>
            <a:r>
              <a:rPr lang="lv-LV" sz="2400" dirty="0" err="1">
                <a:latin typeface="+mn-lt"/>
              </a:rPr>
              <a:t>H</a:t>
            </a:r>
            <a:r>
              <a:rPr lang="lv-LV" sz="2400" b="0" dirty="0" err="1">
                <a:latin typeface="+mn-lt"/>
              </a:rPr>
              <a:t>uman</a:t>
            </a:r>
            <a:r>
              <a:rPr lang="lv-LV" sz="2400" b="0" dirty="0">
                <a:latin typeface="+mn-lt"/>
              </a:rPr>
              <a:t> </a:t>
            </a:r>
            <a:r>
              <a:rPr lang="lv-LV" sz="2400" dirty="0" err="1">
                <a:latin typeface="+mn-lt"/>
              </a:rPr>
              <a:t>I</a:t>
            </a:r>
            <a:r>
              <a:rPr lang="lv-LV" sz="2400" b="0" dirty="0" err="1">
                <a:latin typeface="+mn-lt"/>
              </a:rPr>
              <a:t>mmunodeficiency</a:t>
            </a:r>
            <a:r>
              <a:rPr lang="lv-LV" sz="2400" b="0" dirty="0">
                <a:latin typeface="+mn-lt"/>
              </a:rPr>
              <a:t> </a:t>
            </a:r>
            <a:r>
              <a:rPr lang="lv-LV" sz="2400" dirty="0" err="1">
                <a:latin typeface="+mn-lt"/>
              </a:rPr>
              <a:t>V</a:t>
            </a:r>
            <a:r>
              <a:rPr lang="lv-LV" sz="2400" b="0" dirty="0" err="1">
                <a:latin typeface="+mn-lt"/>
              </a:rPr>
              <a:t>irus</a:t>
            </a:r>
            <a:r>
              <a:rPr lang="lv-LV" sz="2400" b="0" dirty="0">
                <a:latin typeface="+mn-lt"/>
              </a:rPr>
              <a:t> </a:t>
            </a:r>
          </a:p>
          <a:p>
            <a:pPr>
              <a:defRPr/>
            </a:pPr>
            <a:r>
              <a:rPr lang="lv-LV" sz="2400" dirty="0">
                <a:latin typeface="+mn-lt"/>
              </a:rPr>
              <a:t>AIDS</a:t>
            </a:r>
            <a:r>
              <a:rPr lang="lv-LV" sz="2400" b="0" dirty="0">
                <a:latin typeface="+mn-lt"/>
              </a:rPr>
              <a:t>  -  </a:t>
            </a:r>
            <a:r>
              <a:rPr lang="lv-LV" sz="2400" dirty="0" err="1">
                <a:latin typeface="+mn-lt"/>
              </a:rPr>
              <a:t>A</a:t>
            </a:r>
            <a:r>
              <a:rPr lang="lv-LV" sz="2400" b="0" dirty="0" err="1">
                <a:latin typeface="+mn-lt"/>
              </a:rPr>
              <a:t>cquired</a:t>
            </a:r>
            <a:r>
              <a:rPr lang="lv-LV" sz="2400" b="0" dirty="0">
                <a:latin typeface="+mn-lt"/>
              </a:rPr>
              <a:t> </a:t>
            </a:r>
            <a:r>
              <a:rPr lang="lv-LV" sz="2400" dirty="0" err="1">
                <a:latin typeface="+mn-lt"/>
              </a:rPr>
              <a:t>I</a:t>
            </a:r>
            <a:r>
              <a:rPr lang="lv-LV" sz="2400" b="0" dirty="0" err="1">
                <a:latin typeface="+mn-lt"/>
              </a:rPr>
              <a:t>mmuno</a:t>
            </a:r>
            <a:r>
              <a:rPr lang="lv-LV" sz="2400" dirty="0" err="1">
                <a:latin typeface="+mn-lt"/>
              </a:rPr>
              <a:t>D</a:t>
            </a:r>
            <a:r>
              <a:rPr lang="lv-LV" sz="2400" b="0" dirty="0" err="1">
                <a:latin typeface="+mn-lt"/>
              </a:rPr>
              <a:t>eficiency</a:t>
            </a:r>
            <a:r>
              <a:rPr lang="lv-LV" sz="2400" b="0" dirty="0">
                <a:latin typeface="+mn-lt"/>
              </a:rPr>
              <a:t> </a:t>
            </a:r>
            <a:r>
              <a:rPr lang="lv-LV" sz="2400" dirty="0" err="1">
                <a:latin typeface="+mn-lt"/>
              </a:rPr>
              <a:t>S</a:t>
            </a:r>
            <a:r>
              <a:rPr lang="lv-LV" sz="2400" b="0" dirty="0" err="1">
                <a:latin typeface="+mn-lt"/>
              </a:rPr>
              <a:t>indrome</a:t>
            </a:r>
            <a:endParaRPr lang="lv-LV" sz="2400" b="0" dirty="0">
              <a:latin typeface="+mn-lt"/>
            </a:endParaRPr>
          </a:p>
          <a:p>
            <a:pPr>
              <a:defRPr/>
            </a:pPr>
            <a:endParaRPr lang="lv-LV" sz="2400" b="0" dirty="0">
              <a:latin typeface="+mn-lt"/>
            </a:endParaRPr>
          </a:p>
          <a:p>
            <a:pPr>
              <a:defRPr/>
            </a:pPr>
            <a:r>
              <a:rPr lang="lv-LV" sz="2400" dirty="0">
                <a:solidFill>
                  <a:srgbClr val="0070C0"/>
                </a:solidFill>
                <a:latin typeface="+mn-lt"/>
              </a:rPr>
              <a:t>Sindroms</a:t>
            </a:r>
            <a:r>
              <a:rPr lang="lv-LV" sz="2400" b="0" dirty="0">
                <a:latin typeface="+mn-lt"/>
              </a:rPr>
              <a:t> = simptomu un pazīmju kopums, kas saistīts ar vienu cēloni/saslimšanu</a:t>
            </a:r>
          </a:p>
          <a:p>
            <a:pPr>
              <a:defRPr/>
            </a:pPr>
            <a:endParaRPr lang="lv-LV" sz="2400" dirty="0" smtClean="0">
              <a:latin typeface="+mn-lt"/>
            </a:endParaRPr>
          </a:p>
          <a:p>
            <a:pPr>
              <a:defRPr/>
            </a:pPr>
            <a:r>
              <a:rPr lang="lv-LV" sz="2400" dirty="0" smtClean="0">
                <a:latin typeface="+mn-lt"/>
              </a:rPr>
              <a:t>Šajā </a:t>
            </a:r>
            <a:r>
              <a:rPr lang="lv-LV" sz="2400" dirty="0">
                <a:latin typeface="+mn-lt"/>
              </a:rPr>
              <a:t>gadījumā tie ir :</a:t>
            </a:r>
          </a:p>
          <a:p>
            <a:pPr>
              <a:defRPr/>
            </a:pPr>
            <a:r>
              <a:rPr lang="lv-LV" sz="2400" b="0" dirty="0">
                <a:latin typeface="+mn-lt"/>
              </a:rPr>
              <a:t>d</a:t>
            </a:r>
            <a:r>
              <a:rPr lang="lv-LV" sz="2400" b="0" dirty="0" smtClean="0">
                <a:latin typeface="+mn-lt"/>
              </a:rPr>
              <a:t>ažādas </a:t>
            </a:r>
            <a:r>
              <a:rPr lang="lv-LV" sz="2400" b="0" dirty="0">
                <a:latin typeface="+mn-lt"/>
              </a:rPr>
              <a:t>oportūnistiskas infekcijas un ļaundabīgie audzēji</a:t>
            </a:r>
          </a:p>
          <a:p>
            <a:pPr>
              <a:defRPr/>
            </a:pPr>
            <a:endParaRPr lang="lv-LV" sz="2400" b="0" dirty="0">
              <a:latin typeface="+mn-lt"/>
            </a:endParaRPr>
          </a:p>
          <a:p>
            <a:pPr>
              <a:defRPr/>
            </a:pPr>
            <a:r>
              <a:rPr lang="lv-LV" sz="2400" b="0" dirty="0">
                <a:latin typeface="+mn-lt"/>
              </a:rPr>
              <a:t>Kad indivīds inficējas ar HIV – “viņam ir HIV” (nosaka ar asins testa palīdzību)</a:t>
            </a:r>
          </a:p>
          <a:p>
            <a:pPr>
              <a:defRPr/>
            </a:pPr>
            <a:r>
              <a:rPr lang="lv-LV" sz="2400" b="0" dirty="0">
                <a:latin typeface="+mn-lt"/>
              </a:rPr>
              <a:t>Kad sāk izpausties HIV asociētie simptomi – “viņam ir AIDS”</a:t>
            </a:r>
          </a:p>
          <a:p>
            <a:pPr>
              <a:defRPr/>
            </a:pPr>
            <a:r>
              <a:rPr lang="lv-LV" sz="2400" b="0" dirty="0">
                <a:latin typeface="+mn-lt"/>
              </a:rPr>
              <a:t> </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lv-LV" sz="4000" b="1" dirty="0" smtClean="0">
                <a:solidFill>
                  <a:srgbClr val="0070C0"/>
                </a:solidFill>
              </a:rPr>
              <a:t>HIV</a:t>
            </a:r>
            <a:r>
              <a:rPr lang="lv-LV" sz="4000" b="1" dirty="0">
                <a:solidFill>
                  <a:srgbClr val="0070C0"/>
                </a:solidFill>
              </a:rPr>
              <a:t> </a:t>
            </a:r>
            <a:r>
              <a:rPr lang="lv-LV" sz="4000" b="1" dirty="0" smtClean="0">
                <a:solidFill>
                  <a:srgbClr val="0070C0"/>
                </a:solidFill>
              </a:rPr>
              <a:t>formas</a:t>
            </a:r>
            <a:endParaRPr lang="en-GB" sz="4000" b="1" dirty="0" smtClean="0">
              <a:solidFill>
                <a:srgbClr val="0070C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91584339"/>
              </p:ext>
            </p:extLst>
          </p:nvPr>
        </p:nvGraphicFramePr>
        <p:xfrm>
          <a:off x="628649" y="1930400"/>
          <a:ext cx="7969251" cy="3505200"/>
        </p:xfrm>
        <a:graphic>
          <a:graphicData uri="http://schemas.openxmlformats.org/drawingml/2006/table">
            <a:tbl>
              <a:tblPr firstRow="1" bandRow="1">
                <a:tableStyleId>{EB9631B5-78F2-41C9-869B-9F39066F8104}</a:tableStyleId>
              </a:tblPr>
              <a:tblGrid>
                <a:gridCol w="1504951"/>
                <a:gridCol w="3035300"/>
                <a:gridCol w="120650"/>
                <a:gridCol w="3308350"/>
              </a:tblGrid>
              <a:tr h="370840">
                <a:tc>
                  <a:txBody>
                    <a:bodyPr/>
                    <a:lstStyle/>
                    <a:p>
                      <a:endParaRPr lang="en-GB" sz="2000" dirty="0"/>
                    </a:p>
                  </a:txBody>
                  <a:tcPr/>
                </a:tc>
                <a:tc>
                  <a:txBody>
                    <a:bodyPr/>
                    <a:lstStyle/>
                    <a:p>
                      <a:r>
                        <a:rPr lang="lv-LV" sz="2000" dirty="0" smtClean="0"/>
                        <a:t>HIV-1</a:t>
                      </a:r>
                      <a:endParaRPr lang="en-GB" sz="2000" dirty="0"/>
                    </a:p>
                  </a:txBody>
                  <a:tcPr/>
                </a:tc>
                <a:tc gridSpan="2">
                  <a:txBody>
                    <a:bodyPr/>
                    <a:lstStyle/>
                    <a:p>
                      <a:r>
                        <a:rPr lang="lv-LV" sz="2000" dirty="0" smtClean="0"/>
                        <a:t>HIV-2</a:t>
                      </a:r>
                      <a:endParaRPr lang="en-GB" sz="2000" dirty="0"/>
                    </a:p>
                  </a:txBody>
                  <a:tcPr/>
                </a:tc>
                <a:tc hMerge="1">
                  <a:txBody>
                    <a:bodyPr/>
                    <a:lstStyle/>
                    <a:p>
                      <a:endParaRPr lang="en-GB" dirty="0"/>
                    </a:p>
                  </a:txBody>
                  <a:tcPr/>
                </a:tc>
              </a:tr>
              <a:tr h="370840">
                <a:tc>
                  <a:txBody>
                    <a:bodyPr/>
                    <a:lstStyle/>
                    <a:p>
                      <a:r>
                        <a:rPr lang="lv-LV" sz="2000" dirty="0" smtClean="0"/>
                        <a:t>Izplatība</a:t>
                      </a:r>
                      <a:endParaRPr lang="lv-LV" sz="20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000" dirty="0" smtClean="0"/>
                        <a:t>Austrum-, Centrālajā un Dienvidāfrikā un pārējās pasaules daļās</a:t>
                      </a:r>
                      <a:endParaRPr lang="en-GB" sz="2000" dirty="0"/>
                    </a:p>
                  </a:txBody>
                  <a:tcPr/>
                </a:tc>
                <a:tc gridSpan="2">
                  <a:txBody>
                    <a:bodyPr/>
                    <a:lstStyle/>
                    <a:p>
                      <a:r>
                        <a:rPr lang="lv-LV" sz="2000" dirty="0" smtClean="0"/>
                        <a:t>Galvenokārt Rietumāfrikā </a:t>
                      </a:r>
                      <a:endParaRPr lang="en-GB" sz="2000" dirty="0"/>
                    </a:p>
                  </a:txBody>
                  <a:tcPr/>
                </a:tc>
                <a:tc hMerge="1">
                  <a:txBody>
                    <a:bodyPr/>
                    <a:lstStyle/>
                    <a:p>
                      <a:endParaRPr lang="en-GB" dirty="0"/>
                    </a:p>
                  </a:txBody>
                  <a:tcPr/>
                </a:tc>
              </a:tr>
              <a:tr h="370840">
                <a:tc>
                  <a:txBody>
                    <a:bodyPr/>
                    <a:lstStyle/>
                    <a:p>
                      <a:r>
                        <a:rPr lang="lv-LV" sz="2000" dirty="0" smtClean="0"/>
                        <a:t>AIDS</a:t>
                      </a:r>
                      <a:endParaRPr lang="en-GB"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000" dirty="0" smtClean="0"/>
                        <a:t>Dominējošais (95%) cilvēka AIDS izraisītājs, slimība progresē ātrāk</a:t>
                      </a:r>
                      <a:endParaRPr lang="lv-LV" sz="2000" dirty="0" smtClean="0">
                        <a:latin typeface="+mn-lt"/>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000" dirty="0" smtClean="0"/>
                        <a:t>izraisa mazāk agresīvas AIDS formas, grūtāk</a:t>
                      </a:r>
                      <a:r>
                        <a:rPr lang="lv-LV" sz="2000" baseline="0" dirty="0" smtClean="0"/>
                        <a:t> nododams citiem</a:t>
                      </a:r>
                      <a:endParaRPr lang="lv-LV" sz="2000" b="0" dirty="0" smtClean="0">
                        <a:latin typeface="+mn-lt"/>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sz="1800" b="0" dirty="0" smtClean="0">
                        <a:latin typeface="+mn-lt"/>
                      </a:endParaRPr>
                    </a:p>
                  </a:txBody>
                  <a:tcPr/>
                </a:tc>
              </a:tr>
              <a:tr h="370840">
                <a:tc>
                  <a:txBody>
                    <a:bodyPr/>
                    <a:lstStyle/>
                    <a:p>
                      <a:r>
                        <a:rPr lang="lv-LV" sz="2000" dirty="0" smtClean="0"/>
                        <a:t>Strukturāli</a:t>
                      </a:r>
                      <a:endParaRPr lang="en-GB" sz="2000" b="1" dirty="0"/>
                    </a:p>
                  </a:txBody>
                  <a:tcPr/>
                </a:tc>
                <a:tc gridSpan="3">
                  <a:txBody>
                    <a:bodyPr/>
                    <a:lstStyle/>
                    <a:p>
                      <a:pPr algn="ctr"/>
                      <a:r>
                        <a:rPr lang="lv-LV" sz="2000" dirty="0" smtClean="0"/>
                        <a:t>Būtiskas ģenētiskās atšķirības un </a:t>
                      </a:r>
                      <a:r>
                        <a:rPr lang="lv-LV" sz="2000" dirty="0" err="1" smtClean="0"/>
                        <a:t>antigenitāte</a:t>
                      </a:r>
                      <a:endParaRPr lang="en-GB" sz="2000" dirty="0"/>
                    </a:p>
                  </a:txBody>
                  <a:tcPr/>
                </a:tc>
                <a:tc hMerge="1">
                  <a:txBody>
                    <a:bodyPr/>
                    <a:lstStyle/>
                    <a:p>
                      <a:endParaRPr lang="en-GB"/>
                    </a:p>
                  </a:txBody>
                  <a:tcPr/>
                </a:tc>
                <a:tc hMerge="1">
                  <a:txBody>
                    <a:bodyPr/>
                    <a:lstStyle/>
                    <a:p>
                      <a:endParaRPr lang="en-GB" dirty="0"/>
                    </a:p>
                  </a:txBody>
                  <a:tcPr/>
                </a:tc>
              </a:tr>
              <a:tr h="370840">
                <a:tc>
                  <a:txBody>
                    <a:bodyPr/>
                    <a:lstStyle/>
                    <a:p>
                      <a:r>
                        <a:rPr lang="lv-LV" sz="2000" dirty="0" smtClean="0"/>
                        <a:t>Funkcionāli</a:t>
                      </a:r>
                      <a:endParaRPr lang="en-GB" sz="2000" b="1" dirty="0"/>
                    </a:p>
                  </a:txBody>
                  <a:tcPr/>
                </a:tc>
                <a:tc gridSpan="2">
                  <a:txBody>
                    <a:bodyPr/>
                    <a:lstStyle/>
                    <a:p>
                      <a:r>
                        <a:rPr lang="lv-LV" sz="2000" dirty="0" smtClean="0"/>
                        <a:t>Izraisa</a:t>
                      </a:r>
                      <a:r>
                        <a:rPr lang="lv-LV" sz="2000" baseline="0" dirty="0" smtClean="0"/>
                        <a:t> imūndeficītu caur </a:t>
                      </a:r>
                      <a:r>
                        <a:rPr lang="lv-LV" sz="2000" dirty="0" smtClean="0"/>
                        <a:t>CD4+ T šūnu infekciju</a:t>
                      </a:r>
                      <a:endParaRPr lang="en-GB" sz="2000" dirty="0"/>
                    </a:p>
                  </a:txBody>
                  <a:tcPr/>
                </a:tc>
                <a:tc hMerge="1">
                  <a:txBody>
                    <a:bodyPr/>
                    <a:lstStyle/>
                    <a:p>
                      <a:endParaRPr lang="en-GB"/>
                    </a:p>
                  </a:txBody>
                  <a:tcPr/>
                </a:tc>
                <a:tc>
                  <a:txBody>
                    <a:bodyPr/>
                    <a:lstStyle/>
                    <a:p>
                      <a:r>
                        <a:rPr kumimoji="0" lang="lv-LV" sz="2000" kern="1200" dirty="0" smtClean="0">
                          <a:effectLst/>
                        </a:rPr>
                        <a:t>Inficē </a:t>
                      </a:r>
                      <a:r>
                        <a:rPr kumimoji="0" lang="en-GB" sz="2000" kern="1200" dirty="0" smtClean="0">
                          <a:effectLst/>
                        </a:rPr>
                        <a:t>CD4-</a:t>
                      </a:r>
                      <a:r>
                        <a:rPr kumimoji="0" lang="lv-LV" sz="2000" kern="1200" dirty="0" smtClean="0">
                          <a:effectLst/>
                        </a:rPr>
                        <a:t> šūnas caur</a:t>
                      </a:r>
                      <a:r>
                        <a:rPr kumimoji="0" lang="lv-LV" sz="2000" kern="1200" baseline="0" dirty="0" smtClean="0">
                          <a:effectLst/>
                        </a:rPr>
                        <a:t> </a:t>
                      </a:r>
                      <a:r>
                        <a:rPr kumimoji="0" lang="en-GB" sz="2000" kern="1200" dirty="0" smtClean="0">
                          <a:effectLst/>
                        </a:rPr>
                        <a:t>CCR5 </a:t>
                      </a:r>
                      <a:r>
                        <a:rPr kumimoji="0" lang="lv-LV" sz="2000" kern="1200" dirty="0" smtClean="0">
                          <a:effectLst/>
                        </a:rPr>
                        <a:t>un </a:t>
                      </a:r>
                      <a:r>
                        <a:rPr kumimoji="0" lang="en-GB" sz="2000" kern="1200" dirty="0" smtClean="0">
                          <a:effectLst/>
                        </a:rPr>
                        <a:t>CXCR4</a:t>
                      </a:r>
                      <a:endParaRPr lang="en-GB" sz="2000" dirty="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b="1" dirty="0">
                <a:solidFill>
                  <a:srgbClr val="0070C0"/>
                </a:solidFill>
              </a:rPr>
              <a:t>Global Health Observatory (</a:t>
            </a:r>
            <a:r>
              <a:rPr lang="lv-LV" sz="3600" b="1" dirty="0">
                <a:solidFill>
                  <a:srgbClr val="0070C0"/>
                </a:solidFill>
              </a:rPr>
              <a:t>WHO</a:t>
            </a:r>
            <a:r>
              <a:rPr lang="en-GB" sz="3600" b="1" dirty="0">
                <a:solidFill>
                  <a:srgbClr val="0070C0"/>
                </a:solidFill>
              </a:rPr>
              <a:t>)</a:t>
            </a:r>
            <a:r>
              <a:rPr lang="lv-LV" sz="3600" b="1" dirty="0">
                <a:solidFill>
                  <a:srgbClr val="0070C0"/>
                </a:solidFill>
              </a:rPr>
              <a:t> ziņo: </a:t>
            </a:r>
            <a:endParaRPr lang="en-GB" sz="3600" b="1" dirty="0"/>
          </a:p>
        </p:txBody>
      </p:sp>
      <p:sp>
        <p:nvSpPr>
          <p:cNvPr id="4" name="Content Placeholder 3"/>
          <p:cNvSpPr>
            <a:spLocks noGrp="1"/>
          </p:cNvSpPr>
          <p:nvPr>
            <p:ph sz="quarter" idx="1"/>
          </p:nvPr>
        </p:nvSpPr>
        <p:spPr>
          <a:xfrm>
            <a:off x="671285" y="1605643"/>
            <a:ext cx="7801429" cy="4937760"/>
          </a:xfrm>
        </p:spPr>
        <p:txBody>
          <a:bodyPr/>
          <a:lstStyle/>
          <a:p>
            <a:pPr marL="432000" indent="-432000">
              <a:buFont typeface="Wingdings" panose="05000000000000000000" pitchFamily="2" charset="2"/>
              <a:buChar char="q"/>
              <a:defRPr/>
            </a:pPr>
            <a:r>
              <a:rPr lang="en-US" sz="2200" dirty="0" smtClean="0"/>
              <a:t>Since </a:t>
            </a:r>
            <a:r>
              <a:rPr lang="en-US" sz="2200" dirty="0"/>
              <a:t>the beginning of the </a:t>
            </a:r>
            <a:r>
              <a:rPr lang="en-US" sz="2200" dirty="0" smtClean="0"/>
              <a:t>epidemic</a:t>
            </a:r>
            <a:r>
              <a:rPr lang="lv-LV" sz="2200" dirty="0" smtClean="0"/>
              <a:t> (1981)</a:t>
            </a:r>
            <a:r>
              <a:rPr lang="en-US" sz="2200" dirty="0" smtClean="0"/>
              <a:t>, </a:t>
            </a:r>
            <a:r>
              <a:rPr lang="en-US" sz="2200" dirty="0"/>
              <a:t>almost 75 million people have been infected with the HIV virus and about 36 million people have died of </a:t>
            </a:r>
            <a:r>
              <a:rPr lang="en-US" sz="2200" dirty="0" smtClean="0"/>
              <a:t>HIV</a:t>
            </a:r>
            <a:endParaRPr lang="lv-LV" sz="2200" dirty="0"/>
          </a:p>
          <a:p>
            <a:pPr marL="432000" indent="-432000">
              <a:buFont typeface="Wingdings" panose="05000000000000000000" pitchFamily="2" charset="2"/>
              <a:buChar char="q"/>
              <a:defRPr/>
            </a:pPr>
            <a:r>
              <a:rPr lang="en-US" sz="2200" dirty="0"/>
              <a:t>Globally, 35.3 million [32.2–38.8 million] people were living with HIV at the end of </a:t>
            </a:r>
            <a:r>
              <a:rPr lang="en-US" sz="2200" dirty="0" smtClean="0"/>
              <a:t>2012</a:t>
            </a:r>
            <a:endParaRPr lang="lv-LV" sz="2200" dirty="0" smtClean="0"/>
          </a:p>
          <a:p>
            <a:pPr marL="432000" indent="-432000">
              <a:buFont typeface="Wingdings" panose="05000000000000000000" pitchFamily="2" charset="2"/>
              <a:buChar char="q"/>
              <a:defRPr/>
            </a:pPr>
            <a:r>
              <a:rPr lang="en-US" sz="2200" dirty="0" smtClean="0"/>
              <a:t>An </a:t>
            </a:r>
            <a:r>
              <a:rPr lang="en-US" sz="2200" dirty="0"/>
              <a:t>estimated 0.8% of adults aged 15–49 years worldwide are living with HIV, although the burden of the epidemic continues to vary considerably between countries and </a:t>
            </a:r>
            <a:r>
              <a:rPr lang="en-US" sz="2200" dirty="0" smtClean="0"/>
              <a:t>regions</a:t>
            </a:r>
            <a:endParaRPr lang="lv-LV" sz="2200" dirty="0"/>
          </a:p>
          <a:p>
            <a:pPr marL="432000" indent="-432000">
              <a:buFont typeface="Wingdings" panose="05000000000000000000" pitchFamily="2" charset="2"/>
              <a:buChar char="q"/>
              <a:defRPr/>
            </a:pPr>
            <a:r>
              <a:rPr lang="en-US" sz="2200" dirty="0"/>
              <a:t>Sub-Saharan Africa remains most severely affected, with nearly 1 in every 20 adults living with HIV and accounting for 71% of the people living with HIV </a:t>
            </a:r>
            <a:r>
              <a:rPr lang="en-US" sz="2200" dirty="0" smtClean="0"/>
              <a:t>worldwide</a:t>
            </a:r>
            <a:endParaRPr lang="lv-LV" sz="2200" dirty="0"/>
          </a:p>
          <a:p>
            <a:endParaRPr lang="en-GB" sz="2400" dirty="0"/>
          </a:p>
        </p:txBody>
      </p:sp>
    </p:spTree>
    <p:extLst>
      <p:ext uri="{BB962C8B-B14F-4D97-AF65-F5344CB8AC3E}">
        <p14:creationId xmlns:p14="http://schemas.microsoft.com/office/powerpoint/2010/main" val="129769246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29493" y="287519"/>
            <a:ext cx="4195482" cy="584616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2400" dirty="0">
              <a:solidFill>
                <a:schemeClr val="tx1"/>
              </a:solidFill>
            </a:endParaRPr>
          </a:p>
          <a:p>
            <a:pPr algn="ctr">
              <a:defRPr/>
            </a:pPr>
            <a:r>
              <a:rPr lang="lv-LV" sz="2400" dirty="0">
                <a:solidFill>
                  <a:schemeClr val="tx1"/>
                </a:solidFill>
              </a:rPr>
              <a:t>Ārējais apdraudējums</a:t>
            </a:r>
          </a:p>
          <a:p>
            <a:pPr algn="ctr">
              <a:defRPr/>
            </a:pPr>
            <a:endParaRPr lang="lv-LV" sz="2800" dirty="0">
              <a:solidFill>
                <a:schemeClr val="tx1"/>
              </a:solidFill>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p:txBody>
      </p:sp>
      <p:sp>
        <p:nvSpPr>
          <p:cNvPr id="8" name="Rounded Rectangle 7"/>
          <p:cNvSpPr/>
          <p:nvPr/>
        </p:nvSpPr>
        <p:spPr>
          <a:xfrm>
            <a:off x="324880" y="317500"/>
            <a:ext cx="4195763" cy="5816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lv-LV" sz="2400" dirty="0">
              <a:solidFill>
                <a:schemeClr val="tx1"/>
              </a:solidFill>
            </a:endParaRPr>
          </a:p>
          <a:p>
            <a:pPr algn="ctr">
              <a:spcBef>
                <a:spcPts val="0"/>
              </a:spcBef>
              <a:spcAft>
                <a:spcPts val="0"/>
              </a:spcAft>
              <a:defRPr/>
            </a:pPr>
            <a:r>
              <a:rPr lang="lv-LV" sz="2400" dirty="0">
                <a:solidFill>
                  <a:schemeClr val="tx1"/>
                </a:solidFill>
              </a:rPr>
              <a:t>Iekšējais apdraudējums</a:t>
            </a: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r>
              <a:rPr lang="lv-LV" dirty="0"/>
              <a:t> </a:t>
            </a:r>
            <a:endParaRPr lang="en-GB" dirty="0"/>
          </a:p>
        </p:txBody>
      </p:sp>
      <p:sp>
        <p:nvSpPr>
          <p:cNvPr id="9" name="Rounded Rectangle 8"/>
          <p:cNvSpPr/>
          <p:nvPr/>
        </p:nvSpPr>
        <p:spPr>
          <a:xfrm>
            <a:off x="586818" y="2803525"/>
            <a:ext cx="7862887" cy="833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800" dirty="0"/>
              <a:t>Līdzsvarota imūnsistēma = optimāla aizsardzība</a:t>
            </a:r>
            <a:endParaRPr lang="en-GB" sz="2800" dirty="0"/>
          </a:p>
        </p:txBody>
      </p:sp>
      <p:sp>
        <p:nvSpPr>
          <p:cNvPr id="10" name="Rounded Rectangle 9"/>
          <p:cNvSpPr/>
          <p:nvPr/>
        </p:nvSpPr>
        <p:spPr>
          <a:xfrm>
            <a:off x="4936568" y="903288"/>
            <a:ext cx="3382962" cy="1893887"/>
          </a:xfrm>
          <a:prstGeom prst="roundRect">
            <a:avLst/>
          </a:prstGeom>
          <a:solidFill>
            <a:srgbClr val="B6EF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lv-LV" sz="2800" dirty="0">
              <a:solidFill>
                <a:schemeClr val="tx1"/>
              </a:solidFill>
            </a:endParaRPr>
          </a:p>
          <a:p>
            <a:pPr algn="r">
              <a:defRPr/>
            </a:pPr>
            <a:endParaRPr lang="lv-LV" sz="2800" dirty="0">
              <a:solidFill>
                <a:schemeClr val="tx1"/>
              </a:solidFill>
            </a:endParaRPr>
          </a:p>
          <a:p>
            <a:pPr algn="r">
              <a:defRPr/>
            </a:pPr>
            <a:r>
              <a:rPr lang="lv-LV" sz="2800" dirty="0">
                <a:solidFill>
                  <a:schemeClr val="tx1"/>
                </a:solidFill>
              </a:rPr>
              <a:t>Alerģija &amp;</a:t>
            </a:r>
          </a:p>
          <a:p>
            <a:pPr algn="r">
              <a:defRPr/>
            </a:pPr>
            <a:r>
              <a:rPr lang="lv-LV" sz="2800" dirty="0">
                <a:solidFill>
                  <a:schemeClr val="tx1"/>
                </a:solidFill>
              </a:rPr>
              <a:t>reakcija pret mikrobiem</a:t>
            </a: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en-GB" dirty="0">
              <a:solidFill>
                <a:schemeClr val="tx1"/>
              </a:solidFill>
            </a:endParaRPr>
          </a:p>
        </p:txBody>
      </p:sp>
      <p:sp>
        <p:nvSpPr>
          <p:cNvPr id="13" name="Rounded Rectangle 12"/>
          <p:cNvSpPr/>
          <p:nvPr/>
        </p:nvSpPr>
        <p:spPr>
          <a:xfrm>
            <a:off x="4984193" y="3629025"/>
            <a:ext cx="3308350" cy="239553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r>
              <a:rPr lang="lv-LV" sz="2800" dirty="0">
                <a:solidFill>
                  <a:schemeClr val="tx1"/>
                </a:solidFill>
              </a:rPr>
              <a:t>Biežas un smagas</a:t>
            </a:r>
          </a:p>
          <a:p>
            <a:pPr algn="r">
              <a:defRPr/>
            </a:pPr>
            <a:r>
              <a:rPr lang="lv-LV" sz="2800" dirty="0">
                <a:solidFill>
                  <a:schemeClr val="tx1"/>
                </a:solidFill>
              </a:rPr>
              <a:t>Infekcijas</a:t>
            </a:r>
          </a:p>
          <a:p>
            <a:pPr algn="r">
              <a:defRPr/>
            </a:pPr>
            <a:endParaRPr lang="lv-LV" sz="2800" dirty="0">
              <a:solidFill>
                <a:schemeClr val="tx1"/>
              </a:solidFill>
            </a:endParaRP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en-GB" dirty="0">
              <a:solidFill>
                <a:schemeClr val="tx1"/>
              </a:solidFill>
            </a:endParaRPr>
          </a:p>
        </p:txBody>
      </p:sp>
      <p:sp>
        <p:nvSpPr>
          <p:cNvPr id="14" name="Rounded Rectangle 13"/>
          <p:cNvSpPr/>
          <p:nvPr/>
        </p:nvSpPr>
        <p:spPr>
          <a:xfrm>
            <a:off x="716993" y="874713"/>
            <a:ext cx="3378200" cy="1919287"/>
          </a:xfrm>
          <a:prstGeom prst="roundRect">
            <a:avLst/>
          </a:prstGeom>
          <a:solidFill>
            <a:srgbClr val="B6EF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lv-LV" sz="2800" dirty="0" err="1">
                <a:solidFill>
                  <a:schemeClr val="tx1"/>
                </a:solidFill>
              </a:rPr>
              <a:t>Autoimunitāte</a:t>
            </a: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p:txBody>
      </p:sp>
      <p:sp>
        <p:nvSpPr>
          <p:cNvPr id="15" name="Rounded Rectangle 14"/>
          <p:cNvSpPr/>
          <p:nvPr/>
        </p:nvSpPr>
        <p:spPr>
          <a:xfrm>
            <a:off x="716993" y="3629025"/>
            <a:ext cx="3378200" cy="236855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r>
              <a:rPr lang="lv-LV" sz="2800" dirty="0">
                <a:solidFill>
                  <a:schemeClr val="tx1"/>
                </a:solidFill>
              </a:rPr>
              <a:t>   Vēzis</a:t>
            </a: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lv-LV" sz="2800" dirty="0">
              <a:solidFill>
                <a:schemeClr val="tx1"/>
              </a:solidFill>
            </a:endParaRPr>
          </a:p>
          <a:p>
            <a:pPr>
              <a:defRPr/>
            </a:pPr>
            <a:endParaRPr lang="en-GB" dirty="0">
              <a:solidFill>
                <a:schemeClr val="tx1"/>
              </a:solidFill>
            </a:endParaRPr>
          </a:p>
        </p:txBody>
      </p:sp>
      <p:sp>
        <p:nvSpPr>
          <p:cNvPr id="17" name="Rounded Rectangle 16"/>
          <p:cNvSpPr/>
          <p:nvPr/>
        </p:nvSpPr>
        <p:spPr>
          <a:xfrm>
            <a:off x="2719223" y="1635125"/>
            <a:ext cx="3516313" cy="11588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800" dirty="0">
                <a:solidFill>
                  <a:schemeClr val="tx1"/>
                </a:solidFill>
              </a:rPr>
              <a:t>HIPERSENSITIVITĀTE</a:t>
            </a:r>
            <a:endParaRPr lang="en-GB" sz="2800" dirty="0">
              <a:solidFill>
                <a:schemeClr val="tx1"/>
              </a:solidFill>
            </a:endParaRPr>
          </a:p>
          <a:p>
            <a:pPr algn="ctr">
              <a:defRPr/>
            </a:pPr>
            <a:r>
              <a:rPr lang="lv-LV" sz="2800" dirty="0"/>
              <a:t>Pārāk liela aktivitāte</a:t>
            </a:r>
          </a:p>
        </p:txBody>
      </p:sp>
      <p:sp>
        <p:nvSpPr>
          <p:cNvPr id="5" name="Bent Arrow 4"/>
          <p:cNvSpPr/>
          <p:nvPr/>
        </p:nvSpPr>
        <p:spPr>
          <a:xfrm rot="16200000">
            <a:off x="187325" y="1995402"/>
            <a:ext cx="2430463" cy="2805113"/>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6" name="Bent Arrow 5"/>
          <p:cNvSpPr/>
          <p:nvPr/>
        </p:nvSpPr>
        <p:spPr>
          <a:xfrm rot="16200000" flipV="1">
            <a:off x="6475368" y="1950307"/>
            <a:ext cx="2425700" cy="2887663"/>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6" name="Rounded Rectangle 15"/>
          <p:cNvSpPr/>
          <p:nvPr/>
        </p:nvSpPr>
        <p:spPr>
          <a:xfrm>
            <a:off x="2751255" y="3629025"/>
            <a:ext cx="3597275" cy="1154113"/>
          </a:xfrm>
          <a:prstGeom prst="roundRect">
            <a:avLst/>
          </a:prstGeom>
          <a:solidFill>
            <a:srgbClr val="FFC000"/>
          </a:solidFill>
          <a:ln w="3175">
            <a:solidFill>
              <a:schemeClr val="tx1"/>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lv-LV" sz="2800" dirty="0"/>
              <a:t>Pārāk zema aktivitāte</a:t>
            </a:r>
          </a:p>
          <a:p>
            <a:pPr algn="ctr">
              <a:defRPr/>
            </a:pPr>
            <a:r>
              <a:rPr lang="lv-LV" sz="2800" dirty="0">
                <a:solidFill>
                  <a:schemeClr val="tx1"/>
                </a:solidFill>
              </a:rPr>
              <a:t>IMŪNDEFICĪTS</a:t>
            </a:r>
            <a:endParaRPr lang="en-GB" sz="2800"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3600" b="1" dirty="0" smtClean="0">
                <a:solidFill>
                  <a:srgbClr val="0070C0"/>
                </a:solidFill>
              </a:rPr>
              <a:t>HIV/AIDS epidemioloģija</a:t>
            </a:r>
            <a:endParaRPr lang="en-GB" sz="3600" dirty="0"/>
          </a:p>
        </p:txBody>
      </p:sp>
      <p:pic>
        <p:nvPicPr>
          <p:cNvPr id="1032" name="Picture 8" descr="http://gamapserver.who.int/mapLibrary/Files/Maps/HIV_all_2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02" y="0"/>
            <a:ext cx="9498246"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470411"/>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lv-LV" b="1" dirty="0" smtClean="0">
                <a:solidFill>
                  <a:srgbClr val="0070C0"/>
                </a:solidFill>
              </a:rPr>
              <a:t>HIV-1 uzbūve un patoģenēze </a:t>
            </a:r>
            <a:endParaRPr lang="en-GB" b="1" dirty="0" smtClean="0">
              <a:solidFill>
                <a:srgbClr val="0070C0"/>
              </a:solidFill>
            </a:endParaRPr>
          </a:p>
        </p:txBody>
      </p:sp>
      <p:sp>
        <p:nvSpPr>
          <p:cNvPr id="4" name="Rectangle 3"/>
          <p:cNvSpPr/>
          <p:nvPr/>
        </p:nvSpPr>
        <p:spPr>
          <a:xfrm>
            <a:off x="353961" y="2594949"/>
            <a:ext cx="3505200" cy="2954655"/>
          </a:xfrm>
          <a:prstGeom prst="rect">
            <a:avLst/>
          </a:prstGeom>
        </p:spPr>
        <p:txBody>
          <a:bodyPr>
            <a:spAutoFit/>
          </a:bodyPr>
          <a:lstStyle/>
          <a:p>
            <a:pPr marL="457200" indent="-457200">
              <a:spcAft>
                <a:spcPts val="600"/>
              </a:spcAft>
              <a:buFont typeface="Wingdings" panose="05000000000000000000" pitchFamily="2" charset="2"/>
              <a:buChar char="q"/>
              <a:defRPr/>
            </a:pPr>
            <a:r>
              <a:rPr lang="lv-LV" b="0" dirty="0">
                <a:latin typeface="+mn-lt"/>
              </a:rPr>
              <a:t>RNS vīruss (</a:t>
            </a:r>
            <a:r>
              <a:rPr lang="lv-LV" b="0" dirty="0" err="1">
                <a:latin typeface="+mn-lt"/>
              </a:rPr>
              <a:t>lentivīruss</a:t>
            </a:r>
            <a:r>
              <a:rPr lang="lv-LV" b="0" dirty="0">
                <a:latin typeface="+mn-lt"/>
              </a:rPr>
              <a:t>, </a:t>
            </a:r>
            <a:r>
              <a:rPr lang="lv-LV" b="0" dirty="0" err="1">
                <a:latin typeface="+mn-lt"/>
              </a:rPr>
              <a:t>retrovīruss</a:t>
            </a:r>
            <a:r>
              <a:rPr lang="lv-LV" b="0" dirty="0">
                <a:latin typeface="+mn-lt"/>
              </a:rPr>
              <a:t>)</a:t>
            </a:r>
          </a:p>
          <a:p>
            <a:pPr marL="457200" indent="-457200">
              <a:spcAft>
                <a:spcPts val="600"/>
              </a:spcAft>
              <a:buFont typeface="Wingdings" panose="05000000000000000000" pitchFamily="2" charset="2"/>
              <a:buChar char="q"/>
              <a:defRPr/>
            </a:pPr>
            <a:r>
              <a:rPr lang="lv-LV" b="0" dirty="0" smtClean="0">
                <a:latin typeface="+mn-lt"/>
              </a:rPr>
              <a:t>Primārais </a:t>
            </a:r>
            <a:r>
              <a:rPr lang="lv-LV" b="0" dirty="0">
                <a:latin typeface="+mn-lt"/>
              </a:rPr>
              <a:t>mērķis </a:t>
            </a:r>
            <a:r>
              <a:rPr lang="lv-LV" dirty="0">
                <a:solidFill>
                  <a:srgbClr val="0070C0"/>
                </a:solidFill>
                <a:latin typeface="+mn-lt"/>
              </a:rPr>
              <a:t>CD4+ T limfocīti</a:t>
            </a:r>
            <a:r>
              <a:rPr lang="lv-LV" b="0" dirty="0">
                <a:latin typeface="+mn-lt"/>
              </a:rPr>
              <a:t>, taču arī </a:t>
            </a:r>
            <a:r>
              <a:rPr lang="lv-LV" b="0" dirty="0" err="1">
                <a:latin typeface="+mn-lt"/>
              </a:rPr>
              <a:t>monocīti</a:t>
            </a:r>
            <a:r>
              <a:rPr lang="lv-LV" b="0" dirty="0">
                <a:latin typeface="+mn-lt"/>
              </a:rPr>
              <a:t> un </a:t>
            </a:r>
            <a:r>
              <a:rPr lang="lv-LV" b="0" dirty="0" err="1">
                <a:latin typeface="+mn-lt"/>
              </a:rPr>
              <a:t>makrofāgi</a:t>
            </a:r>
            <a:r>
              <a:rPr lang="lv-LV" b="0" dirty="0">
                <a:latin typeface="+mn-lt"/>
              </a:rPr>
              <a:t> spēj atbalstīt vīrusa replikāciju</a:t>
            </a:r>
          </a:p>
          <a:p>
            <a:pPr>
              <a:defRPr/>
            </a:pPr>
            <a:endParaRPr lang="lv-LV" b="0" i="1" dirty="0">
              <a:latin typeface="+mj-lt"/>
            </a:endParaRPr>
          </a:p>
        </p:txBody>
      </p:sp>
      <p:pic>
        <p:nvPicPr>
          <p:cNvPr id="34820" name="Picture 4"/>
          <p:cNvPicPr>
            <a:picLocks noChangeAspect="1" noChangeArrowheads="1"/>
          </p:cNvPicPr>
          <p:nvPr/>
        </p:nvPicPr>
        <p:blipFill>
          <a:blip r:embed="rId3" cstate="print"/>
          <a:srcRect/>
          <a:stretch>
            <a:fillRect/>
          </a:stretch>
        </p:blipFill>
        <p:spPr bwMode="auto">
          <a:xfrm>
            <a:off x="4022725" y="1748971"/>
            <a:ext cx="5073888" cy="4646613"/>
          </a:xfrm>
          <a:prstGeom prst="rect">
            <a:avLst/>
          </a:prstGeom>
          <a:noFill/>
          <a:ln w="9525">
            <a:noFill/>
            <a:miter lim="800000"/>
            <a:headEnd/>
            <a:tailEnd/>
          </a:ln>
        </p:spPr>
      </p:pic>
      <p:sp>
        <p:nvSpPr>
          <p:cNvPr id="34821" name="TextBox 5"/>
          <p:cNvSpPr txBox="1">
            <a:spLocks noChangeArrowheads="1"/>
          </p:cNvSpPr>
          <p:nvPr/>
        </p:nvSpPr>
        <p:spPr bwMode="auto">
          <a:xfrm>
            <a:off x="5056414" y="1230879"/>
            <a:ext cx="2700338" cy="430212"/>
          </a:xfrm>
          <a:prstGeom prst="rect">
            <a:avLst/>
          </a:prstGeom>
          <a:noFill/>
          <a:ln w="9525">
            <a:noFill/>
            <a:miter lim="800000"/>
            <a:headEnd/>
            <a:tailEnd/>
          </a:ln>
        </p:spPr>
        <p:txBody>
          <a:bodyPr wrap="none">
            <a:spAutoFit/>
          </a:bodyPr>
          <a:lstStyle/>
          <a:p>
            <a:r>
              <a:rPr lang="lv-LV" dirty="0"/>
              <a:t>HIV-1 struktūra</a:t>
            </a:r>
            <a:endParaRPr lang="en-GB"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endParaRPr lang="en-US" smtClean="0"/>
          </a:p>
        </p:txBody>
      </p:sp>
      <p:pic>
        <p:nvPicPr>
          <p:cNvPr id="35843" name="Picture 4"/>
          <p:cNvPicPr>
            <a:picLocks noChangeAspect="1" noChangeArrowheads="1"/>
          </p:cNvPicPr>
          <p:nvPr/>
        </p:nvPicPr>
        <p:blipFill>
          <a:blip r:embed="rId3" cstate="print"/>
          <a:srcRect/>
          <a:stretch>
            <a:fillRect/>
          </a:stretch>
        </p:blipFill>
        <p:spPr bwMode="auto">
          <a:xfrm>
            <a:off x="511175" y="0"/>
            <a:ext cx="8359775"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endParaRPr lang="en-US" smtClean="0"/>
          </a:p>
        </p:txBody>
      </p:sp>
      <p:pic>
        <p:nvPicPr>
          <p:cNvPr id="36867" name="Picture 1"/>
          <p:cNvPicPr>
            <a:picLocks noChangeAspect="1" noChangeArrowheads="1"/>
          </p:cNvPicPr>
          <p:nvPr/>
        </p:nvPicPr>
        <p:blipFill>
          <a:blip r:embed="rId3" cstate="print"/>
          <a:srcRect/>
          <a:stretch>
            <a:fillRect/>
          </a:stretch>
        </p:blipFill>
        <p:spPr bwMode="auto">
          <a:xfrm>
            <a:off x="-187008" y="-1"/>
            <a:ext cx="9817705" cy="735944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endParaRPr lang="en-US" smtClean="0"/>
          </a:p>
        </p:txBody>
      </p:sp>
      <p:pic>
        <p:nvPicPr>
          <p:cNvPr id="37891" name="Picture 1"/>
          <p:cNvPicPr>
            <a:picLocks noChangeAspect="1" noChangeArrowheads="1"/>
          </p:cNvPicPr>
          <p:nvPr/>
        </p:nvPicPr>
        <p:blipFill>
          <a:blip r:embed="rId3" cstate="print"/>
          <a:srcRect/>
          <a:stretch>
            <a:fillRect/>
          </a:stretch>
        </p:blipFill>
        <p:spPr bwMode="auto">
          <a:xfrm>
            <a:off x="0" y="0"/>
            <a:ext cx="9144000" cy="6864350"/>
          </a:xfrm>
          <a:prstGeom prst="rect">
            <a:avLst/>
          </a:prstGeom>
          <a:noFill/>
          <a:ln w="9525">
            <a:noFill/>
            <a:miter lim="800000"/>
            <a:headEnd/>
            <a:tailEnd/>
          </a:ln>
        </p:spPr>
      </p:pic>
      <p:sp>
        <p:nvSpPr>
          <p:cNvPr id="2" name="TextBox 1"/>
          <p:cNvSpPr txBox="1"/>
          <p:nvPr/>
        </p:nvSpPr>
        <p:spPr>
          <a:xfrm>
            <a:off x="533400" y="4194218"/>
            <a:ext cx="3037115" cy="1200329"/>
          </a:xfrm>
          <a:prstGeom prst="rect">
            <a:avLst/>
          </a:prstGeom>
          <a:noFill/>
        </p:spPr>
        <p:txBody>
          <a:bodyPr wrap="square" rtlCol="0">
            <a:spAutoFit/>
          </a:bodyPr>
          <a:lstStyle/>
          <a:p>
            <a:pPr algn="ctr"/>
            <a:r>
              <a:rPr lang="lv-LV" sz="1800" dirty="0" smtClean="0">
                <a:solidFill>
                  <a:srgbClr val="0070C0"/>
                </a:solidFill>
                <a:latin typeface="+mn-lt"/>
              </a:rPr>
              <a:t>2 nedēļu laikā (akūta infekcija) pēc infekcijas jau ievērojama daļa CD4+ limfocītu var būt gājuši bojā </a:t>
            </a:r>
            <a:endParaRPr lang="en-GB" sz="1800" dirty="0">
              <a:solidFill>
                <a:srgbClr val="0070C0"/>
              </a:solidFill>
              <a:latin typeface="+mn-lt"/>
            </a:endParaRPr>
          </a:p>
        </p:txBody>
      </p:sp>
      <p:sp>
        <p:nvSpPr>
          <p:cNvPr id="5" name="TextBox 4"/>
          <p:cNvSpPr txBox="1"/>
          <p:nvPr/>
        </p:nvSpPr>
        <p:spPr>
          <a:xfrm>
            <a:off x="5529945" y="910049"/>
            <a:ext cx="2329542" cy="1200329"/>
          </a:xfrm>
          <a:prstGeom prst="rect">
            <a:avLst/>
          </a:prstGeom>
          <a:noFill/>
        </p:spPr>
        <p:txBody>
          <a:bodyPr wrap="square" rtlCol="0">
            <a:spAutoFit/>
          </a:bodyPr>
          <a:lstStyle/>
          <a:p>
            <a:pPr algn="ctr"/>
            <a:r>
              <a:rPr lang="lv-LV" sz="1800" dirty="0" smtClean="0">
                <a:solidFill>
                  <a:srgbClr val="0070C0"/>
                </a:solidFill>
                <a:latin typeface="+mn-lt"/>
              </a:rPr>
              <a:t>Gļotādas – lielākais atmiņas CD4+ T šūnu depozīts un rezidences vieta organismā</a:t>
            </a:r>
            <a:endParaRPr lang="en-GB" sz="1800" dirty="0">
              <a:solidFill>
                <a:srgbClr val="0070C0"/>
              </a:solidFill>
              <a:latin typeface="+mn-lt"/>
            </a:endParaRPr>
          </a:p>
        </p:txBody>
      </p:sp>
      <p:sp>
        <p:nvSpPr>
          <p:cNvPr id="6" name="TextBox 5"/>
          <p:cNvSpPr txBox="1"/>
          <p:nvPr/>
        </p:nvSpPr>
        <p:spPr>
          <a:xfrm>
            <a:off x="3053442" y="5394547"/>
            <a:ext cx="3037115" cy="923330"/>
          </a:xfrm>
          <a:prstGeom prst="rect">
            <a:avLst/>
          </a:prstGeom>
          <a:noFill/>
        </p:spPr>
        <p:txBody>
          <a:bodyPr wrap="square" rtlCol="0">
            <a:spAutoFit/>
          </a:bodyPr>
          <a:lstStyle/>
          <a:p>
            <a:pPr algn="ctr"/>
            <a:r>
              <a:rPr lang="lv-LV" sz="1800" dirty="0" smtClean="0">
                <a:solidFill>
                  <a:srgbClr val="0070C0"/>
                </a:solidFill>
                <a:latin typeface="+mn-lt"/>
              </a:rPr>
              <a:t>Pāreja uz hronisko fāzi, </a:t>
            </a:r>
            <a:r>
              <a:rPr lang="lv-LV" sz="1800" dirty="0" err="1" smtClean="0">
                <a:solidFill>
                  <a:srgbClr val="0070C0"/>
                </a:solidFill>
                <a:latin typeface="+mn-lt"/>
              </a:rPr>
              <a:t>saimniekorganisma</a:t>
            </a:r>
            <a:r>
              <a:rPr lang="lv-LV" sz="1800" dirty="0" smtClean="0">
                <a:solidFill>
                  <a:srgbClr val="0070C0"/>
                </a:solidFill>
                <a:latin typeface="+mn-lt"/>
              </a:rPr>
              <a:t> adaptīvās </a:t>
            </a:r>
            <a:r>
              <a:rPr lang="lv-LV" sz="1800" dirty="0" err="1" smtClean="0">
                <a:solidFill>
                  <a:srgbClr val="0070C0"/>
                </a:solidFill>
                <a:latin typeface="+mn-lt"/>
              </a:rPr>
              <a:t>imūnatbildes</a:t>
            </a:r>
            <a:r>
              <a:rPr lang="lv-LV" sz="1800" dirty="0" smtClean="0">
                <a:solidFill>
                  <a:srgbClr val="0070C0"/>
                </a:solidFill>
                <a:latin typeface="+mn-lt"/>
              </a:rPr>
              <a:t> veidošanās</a:t>
            </a:r>
            <a:endParaRPr lang="en-GB" sz="1800" dirty="0">
              <a:solidFill>
                <a:srgbClr val="0070C0"/>
              </a:solidFill>
              <a:latin typeface="+mn-lt"/>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endParaRPr lang="en-US" smtClean="0"/>
          </a:p>
        </p:txBody>
      </p:sp>
      <p:pic>
        <p:nvPicPr>
          <p:cNvPr id="38915" name="Picture 1"/>
          <p:cNvPicPr>
            <a:picLocks noChangeAspect="1" noChangeArrowheads="1"/>
          </p:cNvPicPr>
          <p:nvPr/>
        </p:nvPicPr>
        <p:blipFill>
          <a:blip r:embed="rId3" cstate="print"/>
          <a:srcRect/>
          <a:stretch>
            <a:fillRect/>
          </a:stretch>
        </p:blipFill>
        <p:spPr bwMode="auto">
          <a:xfrm>
            <a:off x="0" y="0"/>
            <a:ext cx="9144000" cy="6967538"/>
          </a:xfrm>
          <a:prstGeom prst="rect">
            <a:avLst/>
          </a:prstGeom>
          <a:noFill/>
          <a:ln w="9525">
            <a:noFill/>
            <a:miter lim="800000"/>
            <a:headEnd/>
            <a:tailEnd/>
          </a:ln>
        </p:spPr>
      </p:pic>
      <p:sp>
        <p:nvSpPr>
          <p:cNvPr id="4" name="TextBox 3"/>
          <p:cNvSpPr txBox="1"/>
          <p:nvPr/>
        </p:nvSpPr>
        <p:spPr>
          <a:xfrm>
            <a:off x="6357258" y="1291049"/>
            <a:ext cx="2329542" cy="1477328"/>
          </a:xfrm>
          <a:prstGeom prst="rect">
            <a:avLst/>
          </a:prstGeom>
          <a:noFill/>
        </p:spPr>
        <p:txBody>
          <a:bodyPr wrap="square" rtlCol="0">
            <a:spAutoFit/>
          </a:bodyPr>
          <a:lstStyle/>
          <a:p>
            <a:pPr algn="ctr"/>
            <a:r>
              <a:rPr lang="lv-LV" sz="1800" dirty="0" smtClean="0">
                <a:solidFill>
                  <a:srgbClr val="0070C0"/>
                </a:solidFill>
                <a:latin typeface="+mn-lt"/>
              </a:rPr>
              <a:t>HIV iznīcina 1-2 x 10</a:t>
            </a:r>
            <a:r>
              <a:rPr lang="lv-LV" sz="1800" baseline="30000" dirty="0" smtClean="0">
                <a:solidFill>
                  <a:srgbClr val="0070C0"/>
                </a:solidFill>
                <a:latin typeface="+mn-lt"/>
              </a:rPr>
              <a:t>9</a:t>
            </a:r>
            <a:r>
              <a:rPr lang="lv-LV" sz="1800" dirty="0" smtClean="0">
                <a:solidFill>
                  <a:srgbClr val="0070C0"/>
                </a:solidFill>
                <a:latin typeface="+mn-lt"/>
              </a:rPr>
              <a:t> T šūnu ik dienu </a:t>
            </a:r>
          </a:p>
          <a:p>
            <a:pPr algn="ctr"/>
            <a:r>
              <a:rPr lang="lv-LV" sz="1800" dirty="0" smtClean="0">
                <a:solidFill>
                  <a:srgbClr val="0070C0"/>
                </a:solidFill>
                <a:latin typeface="+mn-lt"/>
              </a:rPr>
              <a:t>Latentās fāzes sākuma posmā ~10% T šūnu ir iznīcinātas</a:t>
            </a:r>
            <a:endParaRPr lang="en-GB" sz="1800" dirty="0">
              <a:solidFill>
                <a:srgbClr val="0070C0"/>
              </a:solidFill>
              <a:latin typeface="+mn-lt"/>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endParaRPr lang="en-US" smtClean="0"/>
          </a:p>
        </p:txBody>
      </p:sp>
      <p:pic>
        <p:nvPicPr>
          <p:cNvPr id="39939" name="Picture 1"/>
          <p:cNvPicPr>
            <a:picLocks noChangeAspect="1" noChangeArrowheads="1"/>
          </p:cNvPicPr>
          <p:nvPr/>
        </p:nvPicPr>
        <p:blipFill>
          <a:blip r:embed="rId3" cstate="print"/>
          <a:srcRect/>
          <a:stretch>
            <a:fillRect/>
          </a:stretch>
        </p:blipFill>
        <p:spPr bwMode="auto">
          <a:xfrm>
            <a:off x="0" y="0"/>
            <a:ext cx="9174163"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endParaRPr lang="en-US" smtClean="0"/>
          </a:p>
        </p:txBody>
      </p:sp>
      <p:pic>
        <p:nvPicPr>
          <p:cNvPr id="40963" name="Picture 1"/>
          <p:cNvPicPr>
            <a:picLocks noChangeAspect="1" noChangeArrowheads="1"/>
          </p:cNvPicPr>
          <p:nvPr/>
        </p:nvPicPr>
        <p:blipFill>
          <a:blip r:embed="rId3" cstate="print"/>
          <a:srcRect/>
          <a:stretch>
            <a:fillRect/>
          </a:stretch>
        </p:blipFill>
        <p:spPr bwMode="auto">
          <a:xfrm>
            <a:off x="0" y="0"/>
            <a:ext cx="9153525"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lv-LV" b="1" smtClean="0">
                <a:solidFill>
                  <a:srgbClr val="0070C0"/>
                </a:solidFill>
              </a:rPr>
              <a:t>HIV infekcijas/</a:t>
            </a:r>
            <a:r>
              <a:rPr lang="en-US" b="1" smtClean="0">
                <a:solidFill>
                  <a:srgbClr val="0070C0"/>
                </a:solidFill>
              </a:rPr>
              <a:t>AIDS </a:t>
            </a:r>
            <a:r>
              <a:rPr lang="lv-LV" b="1" smtClean="0">
                <a:solidFill>
                  <a:srgbClr val="0070C0"/>
                </a:solidFill>
              </a:rPr>
              <a:t>klīniskās</a:t>
            </a:r>
            <a:r>
              <a:rPr lang="en-US" b="1" smtClean="0">
                <a:solidFill>
                  <a:srgbClr val="0070C0"/>
                </a:solidFill>
              </a:rPr>
              <a:t> stadijas</a:t>
            </a:r>
            <a:endParaRPr lang="en-GB" b="1" smtClean="0">
              <a:solidFill>
                <a:srgbClr val="0070C0"/>
              </a:solidFill>
            </a:endParaRPr>
          </a:p>
        </p:txBody>
      </p:sp>
      <p:sp>
        <p:nvSpPr>
          <p:cNvPr id="4" name="Rectangle 3"/>
          <p:cNvSpPr/>
          <p:nvPr/>
        </p:nvSpPr>
        <p:spPr>
          <a:xfrm>
            <a:off x="517525" y="1246188"/>
            <a:ext cx="8261350" cy="4894262"/>
          </a:xfrm>
          <a:prstGeom prst="rect">
            <a:avLst/>
          </a:prstGeom>
        </p:spPr>
        <p:txBody>
          <a:bodyPr>
            <a:spAutoFit/>
          </a:bodyPr>
          <a:lstStyle/>
          <a:p>
            <a:pPr marL="457200" indent="-457200">
              <a:buFontTx/>
              <a:buAutoNum type="arabicPeriod"/>
              <a:defRPr/>
            </a:pPr>
            <a:r>
              <a:rPr lang="lv-LV" sz="2400" dirty="0">
                <a:latin typeface="+mn-lt"/>
              </a:rPr>
              <a:t>Stadija  -  </a:t>
            </a:r>
            <a:r>
              <a:rPr lang="lv-LV" sz="2400" b="0" dirty="0" err="1">
                <a:latin typeface="+mn-lt"/>
              </a:rPr>
              <a:t>asimptomātiska</a:t>
            </a:r>
            <a:r>
              <a:rPr lang="lv-LV" sz="2400" b="0" dirty="0">
                <a:latin typeface="+mn-lt"/>
              </a:rPr>
              <a:t>, </a:t>
            </a:r>
            <a:r>
              <a:rPr lang="lv-LV" sz="2400" b="0" dirty="0" err="1">
                <a:latin typeface="+mn-lt"/>
              </a:rPr>
              <a:t>persistējoša</a:t>
            </a:r>
            <a:r>
              <a:rPr lang="lv-LV" sz="2400" b="0" dirty="0">
                <a:latin typeface="+mn-lt"/>
              </a:rPr>
              <a:t> vispārēja </a:t>
            </a:r>
            <a:r>
              <a:rPr lang="lv-LV" sz="2400" b="0" dirty="0" err="1">
                <a:latin typeface="+mn-lt"/>
              </a:rPr>
              <a:t>limfodenopātija</a:t>
            </a:r>
            <a:r>
              <a:rPr lang="lv-LV" sz="2400" b="0" dirty="0">
                <a:latin typeface="+mn-lt"/>
              </a:rPr>
              <a:t> un akūta </a:t>
            </a:r>
            <a:r>
              <a:rPr lang="lv-LV" sz="2400" b="0" dirty="0" err="1">
                <a:latin typeface="+mn-lt"/>
              </a:rPr>
              <a:t>retrovirāla</a:t>
            </a:r>
            <a:r>
              <a:rPr lang="lv-LV" sz="2400" b="0" dirty="0">
                <a:latin typeface="+mn-lt"/>
              </a:rPr>
              <a:t> infekcija</a:t>
            </a:r>
          </a:p>
          <a:p>
            <a:pPr marL="457200" indent="-457200">
              <a:buFontTx/>
              <a:buAutoNum type="arabicPeriod"/>
              <a:defRPr/>
            </a:pPr>
            <a:r>
              <a:rPr lang="lv-LV" sz="2400" dirty="0">
                <a:latin typeface="+mn-lt"/>
              </a:rPr>
              <a:t>Stadija – </a:t>
            </a:r>
            <a:r>
              <a:rPr lang="lv-LV" sz="2400" b="0" dirty="0">
                <a:latin typeface="+mn-lt"/>
              </a:rPr>
              <a:t>svara zudums (&lt;10% ķermeņa masas), </a:t>
            </a:r>
            <a:r>
              <a:rPr lang="lv-LV" sz="2400" b="0" dirty="0" err="1">
                <a:latin typeface="+mn-lt"/>
              </a:rPr>
              <a:t>minoras</a:t>
            </a:r>
            <a:r>
              <a:rPr lang="lv-LV" sz="2400" b="0" dirty="0">
                <a:latin typeface="+mn-lt"/>
              </a:rPr>
              <a:t> </a:t>
            </a:r>
            <a:r>
              <a:rPr lang="lv-LV" sz="2400" b="0" dirty="0" err="1">
                <a:latin typeface="+mn-lt"/>
              </a:rPr>
              <a:t>monokutanozas</a:t>
            </a:r>
            <a:r>
              <a:rPr lang="lv-LV" sz="2400" b="0" dirty="0">
                <a:latin typeface="+mn-lt"/>
              </a:rPr>
              <a:t> infekcijas, </a:t>
            </a:r>
            <a:r>
              <a:rPr lang="lv-LV" sz="2400" b="0" i="1" dirty="0" err="1">
                <a:latin typeface="+mn-lt"/>
              </a:rPr>
              <a:t>herpes</a:t>
            </a:r>
            <a:r>
              <a:rPr lang="lv-LV" sz="2400" b="0" i="1" dirty="0">
                <a:latin typeface="+mn-lt"/>
              </a:rPr>
              <a:t> </a:t>
            </a:r>
            <a:r>
              <a:rPr lang="lv-LV" sz="2400" b="0" i="1" dirty="0" err="1">
                <a:latin typeface="+mn-lt"/>
              </a:rPr>
              <a:t>zoster</a:t>
            </a:r>
            <a:r>
              <a:rPr lang="lv-LV" sz="2400" b="0" i="1" dirty="0">
                <a:latin typeface="+mn-lt"/>
              </a:rPr>
              <a:t> </a:t>
            </a:r>
            <a:r>
              <a:rPr lang="lv-LV" sz="2400" b="0" dirty="0">
                <a:latin typeface="+mn-lt"/>
              </a:rPr>
              <a:t>un atkārtotas augšējo elpošanas ceļu infekcijas</a:t>
            </a:r>
            <a:endParaRPr lang="lv-LV" sz="2400" dirty="0">
              <a:latin typeface="+mn-lt"/>
            </a:endParaRPr>
          </a:p>
          <a:p>
            <a:pPr marL="457200" indent="-457200">
              <a:buFontTx/>
              <a:buAutoNum type="arabicPeriod"/>
              <a:defRPr/>
            </a:pPr>
            <a:r>
              <a:rPr lang="lv-LV" sz="2400" dirty="0">
                <a:latin typeface="+mn-lt"/>
              </a:rPr>
              <a:t>Stadija  </a:t>
            </a:r>
            <a:r>
              <a:rPr lang="lv-LV" sz="2400" b="0" dirty="0">
                <a:latin typeface="+mn-lt"/>
              </a:rPr>
              <a:t>- svara zudums (&gt;10% ķermeņa masas), hroniska caureja (&gt;1 mēnesis), ilgstošs drudzis, orāla </a:t>
            </a:r>
            <a:r>
              <a:rPr lang="lv-LV" sz="2400" b="0" dirty="0" err="1">
                <a:latin typeface="+mn-lt"/>
              </a:rPr>
              <a:t>kandidoze</a:t>
            </a:r>
            <a:r>
              <a:rPr lang="lv-LV" sz="2400" b="0" dirty="0">
                <a:latin typeface="+mn-lt"/>
              </a:rPr>
              <a:t>, plaušu tuberkuloze, spēcīgas bakteriālas infekcijas, </a:t>
            </a:r>
            <a:r>
              <a:rPr lang="lv-LV" sz="2400" b="0" dirty="0" err="1">
                <a:latin typeface="+mn-lt"/>
              </a:rPr>
              <a:t>vulvovagināla</a:t>
            </a:r>
            <a:r>
              <a:rPr lang="lv-LV" sz="2400" b="0" dirty="0">
                <a:latin typeface="+mn-lt"/>
              </a:rPr>
              <a:t> </a:t>
            </a:r>
            <a:r>
              <a:rPr lang="lv-LV" sz="2400" b="0" dirty="0" err="1">
                <a:latin typeface="+mn-lt"/>
              </a:rPr>
              <a:t>kandidoze</a:t>
            </a:r>
            <a:endParaRPr lang="lv-LV" sz="2400" b="0" dirty="0">
              <a:latin typeface="+mn-lt"/>
            </a:endParaRPr>
          </a:p>
          <a:p>
            <a:pPr marL="457200" indent="-457200">
              <a:buFontTx/>
              <a:buAutoNum type="arabicPeriod"/>
              <a:defRPr/>
            </a:pPr>
            <a:r>
              <a:rPr lang="lv-LV" sz="2400" dirty="0">
                <a:latin typeface="+mn-lt"/>
              </a:rPr>
              <a:t>Stadija </a:t>
            </a:r>
            <a:r>
              <a:rPr lang="lv-LV" sz="2400" b="0" dirty="0">
                <a:latin typeface="+mn-lt"/>
              </a:rPr>
              <a:t>– ekstrapulmonāra tuberkuloze, </a:t>
            </a:r>
            <a:r>
              <a:rPr lang="lv-LV" sz="2400" b="0" dirty="0" smtClean="0">
                <a:latin typeface="+mn-lt"/>
              </a:rPr>
              <a:t>pneimonijas</a:t>
            </a:r>
            <a:r>
              <a:rPr lang="lv-LV" sz="2400" b="0" dirty="0">
                <a:latin typeface="+mn-lt"/>
              </a:rPr>
              <a:t>, kandidoze barības vadā, trahejā, bronhos, plaušās, toksoplazmoze smadzenēs, limfoma, Kapoši sarkoma un HIV encefalopātija</a:t>
            </a:r>
            <a:endParaRPr lang="lv-LV" sz="2400" dirty="0">
              <a:latin typeface="+mn-lt"/>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lv-LV" dirty="0" smtClean="0">
                <a:solidFill>
                  <a:srgbClr val="0070C0"/>
                </a:solidFill>
              </a:rPr>
              <a:t>Izmantotā literatūra un tālāk lasīšanai</a:t>
            </a:r>
            <a:endParaRPr lang="en-US" dirty="0" smtClean="0">
              <a:solidFill>
                <a:srgbClr val="0070C0"/>
              </a:solidFill>
            </a:endParaRPr>
          </a:p>
        </p:txBody>
      </p:sp>
      <p:sp>
        <p:nvSpPr>
          <p:cNvPr id="2" name="TextBox 1"/>
          <p:cNvSpPr txBox="1"/>
          <p:nvPr/>
        </p:nvSpPr>
        <p:spPr>
          <a:xfrm>
            <a:off x="457200" y="1458097"/>
            <a:ext cx="8229600" cy="3477875"/>
          </a:xfrm>
          <a:prstGeom prst="rect">
            <a:avLst/>
          </a:prstGeom>
          <a:noFill/>
        </p:spPr>
        <p:txBody>
          <a:bodyPr wrap="square" rtlCol="0">
            <a:spAutoFit/>
          </a:bodyPr>
          <a:lstStyle/>
          <a:p>
            <a:r>
              <a:rPr lang="lv-LV" sz="2000" b="0" dirty="0" err="1" smtClean="0">
                <a:latin typeface="+mn-lt"/>
              </a:rPr>
              <a:t>Videolekcija</a:t>
            </a:r>
            <a:r>
              <a:rPr lang="lv-LV" sz="2000" b="0" dirty="0" smtClean="0">
                <a:latin typeface="+mn-lt"/>
              </a:rPr>
              <a:t> «Imūnpatoloģijas» </a:t>
            </a:r>
            <a:r>
              <a:rPr lang="en-GB" sz="2000" b="0" dirty="0" smtClean="0">
                <a:latin typeface="+mn-lt"/>
                <a:hlinkClick r:id="rId3"/>
              </a:rPr>
              <a:t>http</a:t>
            </a:r>
            <a:r>
              <a:rPr lang="en-GB" sz="2000" b="0" dirty="0">
                <a:latin typeface="+mn-lt"/>
                <a:hlinkClick r:id="rId3"/>
              </a:rPr>
              <a:t>://</a:t>
            </a:r>
            <a:r>
              <a:rPr lang="en-GB" sz="2000" b="0" dirty="0" smtClean="0">
                <a:latin typeface="+mn-lt"/>
                <a:hlinkClick r:id="rId3"/>
              </a:rPr>
              <a:t>www.youtube.com/watch?v=oEpiFPeTlmY</a:t>
            </a:r>
            <a:endParaRPr lang="lv-LV" sz="2000" b="0" dirty="0" smtClean="0">
              <a:latin typeface="+mn-lt"/>
            </a:endParaRPr>
          </a:p>
          <a:p>
            <a:endParaRPr lang="lv-LV" sz="2000" b="0" dirty="0">
              <a:latin typeface="+mn-lt"/>
            </a:endParaRPr>
          </a:p>
          <a:p>
            <a:r>
              <a:rPr lang="en-GB" sz="2000" b="0" dirty="0">
                <a:latin typeface="+mn-lt"/>
                <a:hlinkClick r:id="rId4"/>
              </a:rPr>
              <a:t>http</a:t>
            </a:r>
            <a:r>
              <a:rPr lang="en-GB" sz="2000" b="0" dirty="0" smtClean="0">
                <a:latin typeface="+mn-lt"/>
                <a:hlinkClick r:id="rId4"/>
              </a:rPr>
              <a:t>://www.cixip.com/index.php/page/content/id/755</a:t>
            </a:r>
            <a:r>
              <a:rPr lang="lv-LV" sz="2000" b="0" dirty="0" smtClean="0">
                <a:latin typeface="+mn-lt"/>
              </a:rPr>
              <a:t> (</a:t>
            </a:r>
            <a:r>
              <a:rPr lang="en-GB" sz="2000" b="0" dirty="0">
                <a:latin typeface="+mn-lt"/>
              </a:rPr>
              <a:t>Cecil </a:t>
            </a:r>
            <a:r>
              <a:rPr lang="en-GB" sz="2000" b="0" dirty="0" smtClean="0">
                <a:latin typeface="+mn-lt"/>
              </a:rPr>
              <a:t>medicine</a:t>
            </a:r>
            <a:r>
              <a:rPr lang="lv-LV" sz="2000" b="0" dirty="0" smtClean="0">
                <a:latin typeface="+mn-lt"/>
              </a:rPr>
              <a:t>, </a:t>
            </a:r>
            <a:r>
              <a:rPr lang="lv-LV" sz="2000" b="0" dirty="0" err="1" smtClean="0">
                <a:latin typeface="+mn-lt"/>
              </a:rPr>
              <a:t>Medical</a:t>
            </a:r>
            <a:r>
              <a:rPr lang="lv-LV" sz="2000" b="0" dirty="0" smtClean="0">
                <a:latin typeface="+mn-lt"/>
              </a:rPr>
              <a:t> </a:t>
            </a:r>
            <a:r>
              <a:rPr lang="lv-LV" sz="2000" b="0" dirty="0" err="1" smtClean="0">
                <a:latin typeface="+mn-lt"/>
              </a:rPr>
              <a:t>books</a:t>
            </a:r>
            <a:r>
              <a:rPr lang="lv-LV" sz="2000" b="0" dirty="0" smtClean="0">
                <a:latin typeface="+mn-lt"/>
              </a:rPr>
              <a:t> </a:t>
            </a:r>
            <a:r>
              <a:rPr lang="lv-LV" sz="2000" b="0" dirty="0" err="1">
                <a:latin typeface="+mn-lt"/>
              </a:rPr>
              <a:t>o</a:t>
            </a:r>
            <a:r>
              <a:rPr lang="lv-LV" sz="2000" b="0" dirty="0" err="1" smtClean="0">
                <a:latin typeface="+mn-lt"/>
              </a:rPr>
              <a:t>nline</a:t>
            </a:r>
            <a:r>
              <a:rPr lang="lv-LV" sz="2000" b="0" dirty="0" smtClean="0">
                <a:latin typeface="+mn-lt"/>
              </a:rPr>
              <a:t>, Primārie imūndeficīti)</a:t>
            </a:r>
          </a:p>
          <a:p>
            <a:endParaRPr lang="lv-LV" sz="2000" b="0" dirty="0">
              <a:latin typeface="+mn-lt"/>
            </a:endParaRPr>
          </a:p>
          <a:p>
            <a:r>
              <a:rPr lang="lv-LV" sz="2000" b="0" dirty="0">
                <a:latin typeface="+mn-lt"/>
              </a:rPr>
              <a:t>PMID: </a:t>
            </a:r>
            <a:r>
              <a:rPr lang="lv-LV" sz="2000" b="0" dirty="0" smtClean="0">
                <a:latin typeface="+mn-lt"/>
              </a:rPr>
              <a:t>23887241</a:t>
            </a:r>
          </a:p>
          <a:p>
            <a:endParaRPr lang="lv-LV" sz="2000" b="0" dirty="0">
              <a:latin typeface="+mn-lt"/>
            </a:endParaRPr>
          </a:p>
          <a:p>
            <a:r>
              <a:rPr lang="lv-LV" sz="2000" b="0">
                <a:latin typeface="+mn-lt"/>
              </a:rPr>
              <a:t>http://www.sciencedirect.com/science/article/pii/S0091674909013220#</a:t>
            </a:r>
            <a:endParaRPr lang="lv-LV" sz="2000" b="0" dirty="0" smtClean="0">
              <a:latin typeface="+mn-lt"/>
            </a:endParaRPr>
          </a:p>
          <a:p>
            <a:endParaRPr lang="lv-LV" sz="2000" b="0" dirty="0">
              <a:latin typeface="+mn-lt"/>
            </a:endParaRPr>
          </a:p>
          <a:p>
            <a:endParaRPr lang="en-GB" sz="2000" b="0" dirty="0">
              <a:latin typeface="+mn-lt"/>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lv-LV" b="1" smtClean="0">
                <a:solidFill>
                  <a:srgbClr val="0070C0"/>
                </a:solidFill>
              </a:rPr>
              <a:t>Imūnās sistēmas patoloģiju iedalījums</a:t>
            </a:r>
            <a:endParaRPr lang="en-GB" smtClean="0">
              <a:solidFill>
                <a:srgbClr val="0070C0"/>
              </a:solidFill>
            </a:endParaRPr>
          </a:p>
        </p:txBody>
      </p:sp>
      <p:sp>
        <p:nvSpPr>
          <p:cNvPr id="4" name="TextBox 3"/>
          <p:cNvSpPr txBox="1"/>
          <p:nvPr/>
        </p:nvSpPr>
        <p:spPr>
          <a:xfrm>
            <a:off x="812800" y="1587500"/>
            <a:ext cx="8134350" cy="4816703"/>
          </a:xfrm>
          <a:prstGeom prst="rect">
            <a:avLst/>
          </a:prstGeom>
          <a:noFill/>
        </p:spPr>
        <p:txBody>
          <a:bodyPr wrap="square">
            <a:spAutoFit/>
          </a:bodyPr>
          <a:lstStyle/>
          <a:p>
            <a:pPr algn="just">
              <a:defRPr/>
            </a:pPr>
            <a:r>
              <a:rPr lang="lv-LV" sz="2400" dirty="0">
                <a:latin typeface="+mn-lt"/>
              </a:rPr>
              <a:t>Tās var iedalīt ļoti dažādi, piemēram, atkarībā no:</a:t>
            </a:r>
          </a:p>
          <a:p>
            <a:pPr marL="800100" lvl="1" indent="-342900" algn="just">
              <a:spcBef>
                <a:spcPts val="600"/>
              </a:spcBef>
              <a:buFont typeface="Wingdings" panose="05000000000000000000" pitchFamily="2" charset="2"/>
              <a:buChar char="q"/>
              <a:defRPr/>
            </a:pPr>
            <a:r>
              <a:rPr lang="lv-LV" sz="2400" dirty="0">
                <a:solidFill>
                  <a:srgbClr val="0070C0"/>
                </a:solidFill>
                <a:latin typeface="+mn-lt"/>
              </a:rPr>
              <a:t>IS komponentes, kurā atklāts traucējums </a:t>
            </a:r>
          </a:p>
          <a:p>
            <a:pPr marL="1257300" lvl="2" indent="-342900" algn="just">
              <a:spcBef>
                <a:spcPts val="600"/>
              </a:spcBef>
              <a:buFont typeface="Wingdings" panose="05000000000000000000" pitchFamily="2" charset="2"/>
              <a:buChar char="§"/>
              <a:defRPr/>
            </a:pPr>
            <a:r>
              <a:rPr lang="lv-LV" sz="2400" b="0" dirty="0">
                <a:latin typeface="+mn-lt"/>
              </a:rPr>
              <a:t>iedzimtā </a:t>
            </a:r>
            <a:r>
              <a:rPr lang="lv-LV" sz="2400" b="0" dirty="0" err="1">
                <a:latin typeface="+mn-lt"/>
              </a:rPr>
              <a:t>vs</a:t>
            </a:r>
            <a:r>
              <a:rPr lang="lv-LV" sz="2400" b="0" dirty="0">
                <a:latin typeface="+mn-lt"/>
              </a:rPr>
              <a:t> </a:t>
            </a:r>
            <a:r>
              <a:rPr lang="lv-LV" sz="2400" b="0" dirty="0" smtClean="0">
                <a:latin typeface="+mn-lt"/>
              </a:rPr>
              <a:t>iegūtā</a:t>
            </a:r>
            <a:endParaRPr lang="lv-LV" sz="2400" b="0" dirty="0">
              <a:latin typeface="+mn-lt"/>
            </a:endParaRPr>
          </a:p>
          <a:p>
            <a:pPr marL="1257300" lvl="2" indent="-342900" algn="just">
              <a:spcBef>
                <a:spcPts val="600"/>
              </a:spcBef>
              <a:buFont typeface="Wingdings" panose="05000000000000000000" pitchFamily="2" charset="2"/>
              <a:buChar char="§"/>
              <a:defRPr/>
            </a:pPr>
            <a:r>
              <a:rPr lang="lv-LV" sz="2400" b="0" dirty="0">
                <a:latin typeface="+mn-lt"/>
              </a:rPr>
              <a:t>humorālā </a:t>
            </a:r>
            <a:r>
              <a:rPr lang="lv-LV" sz="2400" b="0" dirty="0" err="1">
                <a:latin typeface="+mn-lt"/>
              </a:rPr>
              <a:t>vs</a:t>
            </a:r>
            <a:r>
              <a:rPr lang="lv-LV" sz="2400" b="0" dirty="0">
                <a:latin typeface="+mn-lt"/>
              </a:rPr>
              <a:t> </a:t>
            </a:r>
            <a:r>
              <a:rPr lang="lv-LV" sz="2400" b="0" dirty="0" err="1">
                <a:latin typeface="+mn-lt"/>
              </a:rPr>
              <a:t>celulārā</a:t>
            </a:r>
            <a:r>
              <a:rPr lang="en-US" sz="2400" b="0" dirty="0">
                <a:latin typeface="+mn-lt"/>
              </a:rPr>
              <a:t> </a:t>
            </a:r>
            <a:r>
              <a:rPr lang="en-US" sz="2400" b="0" dirty="0" smtClean="0">
                <a:latin typeface="+mn-lt"/>
              </a:rPr>
              <a:t>(</a:t>
            </a:r>
            <a:r>
              <a:rPr lang="lv-LV" sz="2400" b="0" dirty="0" smtClean="0">
                <a:latin typeface="+mn-lt"/>
              </a:rPr>
              <a:t>vai </a:t>
            </a:r>
            <a:r>
              <a:rPr lang="en-US" sz="2400" b="0" dirty="0" err="1" smtClean="0">
                <a:latin typeface="+mn-lt"/>
              </a:rPr>
              <a:t>kombin</a:t>
            </a:r>
            <a:r>
              <a:rPr lang="lv-LV" sz="2400" b="0" dirty="0" err="1">
                <a:latin typeface="+mn-lt"/>
              </a:rPr>
              <a:t>ētā</a:t>
            </a:r>
            <a:r>
              <a:rPr lang="lv-LV" sz="2400" b="0" dirty="0">
                <a:latin typeface="+mn-lt"/>
              </a:rPr>
              <a:t>)</a:t>
            </a:r>
          </a:p>
          <a:p>
            <a:pPr marL="800100" lvl="1" indent="-342900">
              <a:spcBef>
                <a:spcPts val="600"/>
              </a:spcBef>
              <a:buFont typeface="Wingdings" panose="05000000000000000000" pitchFamily="2" charset="2"/>
              <a:buChar char="q"/>
              <a:defRPr/>
            </a:pPr>
            <a:r>
              <a:rPr lang="lv-LV" sz="2400" dirty="0">
                <a:solidFill>
                  <a:srgbClr val="0070C0"/>
                </a:solidFill>
                <a:latin typeface="+mn-lt"/>
              </a:rPr>
              <a:t>IS aktivitātes </a:t>
            </a:r>
          </a:p>
          <a:p>
            <a:pPr marL="1257300" lvl="2" indent="-342900">
              <a:spcBef>
                <a:spcPts val="600"/>
              </a:spcBef>
              <a:buFont typeface="Wingdings" panose="05000000000000000000" pitchFamily="2" charset="2"/>
              <a:buChar char="§"/>
              <a:defRPr/>
            </a:pPr>
            <a:r>
              <a:rPr lang="lv-LV" sz="2400" b="0" dirty="0">
                <a:latin typeface="+mn-lt"/>
              </a:rPr>
              <a:t>paaugstināta (</a:t>
            </a:r>
            <a:r>
              <a:rPr lang="lv-LV" sz="2400" b="0" dirty="0" err="1">
                <a:latin typeface="+mn-lt"/>
              </a:rPr>
              <a:t>hipersensitivitāte</a:t>
            </a:r>
            <a:r>
              <a:rPr lang="lv-LV" sz="2400" b="0" dirty="0">
                <a:latin typeface="+mn-lt"/>
              </a:rPr>
              <a:t>) </a:t>
            </a:r>
            <a:r>
              <a:rPr lang="lv-LV" sz="2400" b="0" dirty="0" err="1">
                <a:latin typeface="+mn-lt"/>
              </a:rPr>
              <a:t>vs</a:t>
            </a:r>
            <a:r>
              <a:rPr lang="lv-LV" sz="2400" b="0" dirty="0">
                <a:latin typeface="+mn-lt"/>
              </a:rPr>
              <a:t>  samazināta (imūndeficīts)</a:t>
            </a:r>
          </a:p>
          <a:p>
            <a:pPr marL="800100" lvl="1" indent="-342900" algn="just">
              <a:spcBef>
                <a:spcPts val="600"/>
              </a:spcBef>
              <a:buFont typeface="Wingdings" panose="05000000000000000000" pitchFamily="2" charset="2"/>
              <a:buChar char="q"/>
              <a:defRPr/>
            </a:pPr>
            <a:r>
              <a:rPr lang="lv-LV" sz="2400" dirty="0">
                <a:solidFill>
                  <a:srgbClr val="0070C0"/>
                </a:solidFill>
                <a:latin typeface="+mn-lt"/>
              </a:rPr>
              <a:t>Veida, kādā traucējums iegūts</a:t>
            </a:r>
          </a:p>
          <a:p>
            <a:pPr marL="1257300" lvl="2" indent="-342900" algn="just">
              <a:spcBef>
                <a:spcPts val="600"/>
              </a:spcBef>
              <a:buFont typeface="Wingdings" panose="05000000000000000000" pitchFamily="2" charset="2"/>
              <a:buChar char="§"/>
              <a:defRPr/>
            </a:pPr>
            <a:r>
              <a:rPr lang="lv-LV" sz="2400" b="0" dirty="0">
                <a:latin typeface="+mn-lt"/>
              </a:rPr>
              <a:t>i</a:t>
            </a:r>
            <a:r>
              <a:rPr lang="lv-LV" sz="2400" b="0" dirty="0" smtClean="0">
                <a:latin typeface="+mn-lt"/>
              </a:rPr>
              <a:t>edzimts</a:t>
            </a:r>
            <a:endParaRPr lang="lv-LV" sz="2400" b="0" dirty="0">
              <a:latin typeface="+mn-lt"/>
            </a:endParaRPr>
          </a:p>
          <a:p>
            <a:pPr marL="1257300" lvl="2" indent="-342900" algn="just">
              <a:spcBef>
                <a:spcPts val="600"/>
              </a:spcBef>
              <a:buFont typeface="Wingdings" panose="05000000000000000000" pitchFamily="2" charset="2"/>
              <a:buChar char="§"/>
              <a:defRPr/>
            </a:pPr>
            <a:r>
              <a:rPr lang="lv-LV" sz="2400" b="0" dirty="0">
                <a:latin typeface="+mn-lt"/>
              </a:rPr>
              <a:t>i</a:t>
            </a:r>
            <a:r>
              <a:rPr lang="lv-LV" sz="2400" b="0" dirty="0" smtClean="0">
                <a:latin typeface="+mn-lt"/>
              </a:rPr>
              <a:t>egūts dzīves laikā</a:t>
            </a:r>
            <a:endParaRPr lang="lv-LV" b="0" dirty="0">
              <a:latin typeface="+mn-lt"/>
            </a:endParaRPr>
          </a:p>
          <a:p>
            <a:pPr indent="360000" algn="just">
              <a:spcBef>
                <a:spcPts val="600"/>
              </a:spcBef>
              <a:buFont typeface="Wingdings" pitchFamily="2" charset="2"/>
              <a:buChar char="v"/>
              <a:defRPr/>
            </a:pPr>
            <a:endParaRPr lang="en-GB" b="0" dirty="0">
              <a:latin typeface="+mn-lt"/>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10412" y="606335"/>
            <a:ext cx="2808312" cy="2689315"/>
          </a:xfrm>
          <a:prstGeom prst="rect">
            <a:avLst/>
          </a:prstGeom>
        </p:spPr>
      </p:pic>
      <p:sp>
        <p:nvSpPr>
          <p:cNvPr id="2" name="Title 1"/>
          <p:cNvSpPr>
            <a:spLocks noGrp="1"/>
          </p:cNvSpPr>
          <p:nvPr>
            <p:ph type="title" idx="4294967295"/>
          </p:nvPr>
        </p:nvSpPr>
        <p:spPr>
          <a:xfrm>
            <a:off x="584200" y="584200"/>
            <a:ext cx="8039100" cy="5422900"/>
          </a:xfrm>
        </p:spPr>
        <p:txBody>
          <a:bodyPr/>
          <a:lstStyle/>
          <a:p>
            <a:pPr>
              <a:spcAft>
                <a:spcPts val="600"/>
              </a:spcAft>
              <a:defRPr/>
            </a:pPr>
            <a:r>
              <a:rPr lang="lv-LV" sz="3600" b="1" dirty="0" smtClean="0">
                <a:solidFill>
                  <a:srgbClr val="0070C0"/>
                </a:solidFill>
              </a:rPr>
              <a:t>Imūndeficīts </a:t>
            </a:r>
            <a:r>
              <a:rPr lang="lv-LV" b="1" dirty="0" smtClean="0">
                <a:solidFill>
                  <a:srgbClr val="0070C0"/>
                </a:solidFill>
              </a:rPr>
              <a:t/>
            </a:r>
            <a:br>
              <a:rPr lang="lv-LV" b="1" dirty="0" smtClean="0">
                <a:solidFill>
                  <a:srgbClr val="0070C0"/>
                </a:solidFill>
              </a:rPr>
            </a:br>
            <a:r>
              <a:rPr lang="lv-LV" dirty="0" smtClean="0">
                <a:solidFill>
                  <a:schemeClr val="tx1"/>
                </a:solidFill>
              </a:rPr>
              <a:t>(</a:t>
            </a:r>
            <a:r>
              <a:rPr lang="lv-LV" i="1" dirty="0" err="1" smtClean="0">
                <a:solidFill>
                  <a:schemeClr val="tx1"/>
                </a:solidFill>
              </a:rPr>
              <a:t>immunodeficiency</a:t>
            </a:r>
            <a:r>
              <a:rPr lang="lv-LV" i="1" dirty="0" smtClean="0">
                <a:solidFill>
                  <a:schemeClr val="tx1"/>
                </a:solidFill>
              </a:rPr>
              <a:t>)</a:t>
            </a:r>
            <a:br>
              <a:rPr lang="lv-LV" i="1" dirty="0" smtClean="0">
                <a:solidFill>
                  <a:schemeClr val="tx1"/>
                </a:solidFill>
              </a:rPr>
            </a:br>
            <a:r>
              <a:rPr lang="lv-LV" sz="2800" i="1" dirty="0" smtClean="0">
                <a:solidFill>
                  <a:schemeClr val="tx1"/>
                </a:solidFill>
              </a:rPr>
              <a:t/>
            </a:r>
            <a:br>
              <a:rPr lang="lv-LV" sz="2800" i="1" dirty="0" smtClean="0">
                <a:solidFill>
                  <a:schemeClr val="tx1"/>
                </a:solidFill>
              </a:rPr>
            </a:br>
            <a:r>
              <a:rPr lang="lv-LV" sz="2800" i="1" dirty="0" smtClean="0">
                <a:solidFill>
                  <a:schemeClr val="tx1"/>
                </a:solidFill>
              </a:rPr>
              <a:t/>
            </a:r>
            <a:br>
              <a:rPr lang="lv-LV" sz="2800" i="1" dirty="0" smtClean="0">
                <a:solidFill>
                  <a:schemeClr val="tx1"/>
                </a:solidFill>
              </a:rPr>
            </a:br>
            <a:r>
              <a:rPr lang="lv-LV" sz="2800" dirty="0"/>
              <a:t>Stāvoklis, kurā imūnās sistēmas spēja pretoties infekcijām ir traucēta vai iztrūkst </a:t>
            </a:r>
            <a:r>
              <a:rPr lang="lv-LV" sz="2800" dirty="0" smtClean="0"/>
              <a:t>pilnībā</a:t>
            </a:r>
            <a:br>
              <a:rPr lang="lv-LV" sz="2800" dirty="0" smtClean="0"/>
            </a:br>
            <a:r>
              <a:rPr lang="en-GB" sz="2800" b="1" dirty="0"/>
              <a:t/>
            </a:r>
            <a:br>
              <a:rPr lang="en-GB" sz="2800" b="1" dirty="0"/>
            </a:br>
            <a:r>
              <a:rPr lang="lv-LV" sz="2800" dirty="0" smtClean="0"/>
              <a:t>Defekti</a:t>
            </a:r>
            <a:r>
              <a:rPr lang="lv-LV" sz="2800" dirty="0"/>
              <a:t>, kas izsauc </a:t>
            </a:r>
            <a:r>
              <a:rPr lang="lv-LV" sz="2800" dirty="0" err="1"/>
              <a:t>suboptimālu</a:t>
            </a:r>
            <a:r>
              <a:rPr lang="lv-LV" sz="2800" dirty="0"/>
              <a:t> aktivitāti vienā vai vairākās imūnās sistēmas komponentēs, </a:t>
            </a:r>
            <a:r>
              <a:rPr lang="lv-LV" sz="2800" dirty="0" smtClean="0"/>
              <a:t>un noved </a:t>
            </a:r>
            <a:r>
              <a:rPr lang="lv-LV" sz="2800" dirty="0"/>
              <a:t>pie </a:t>
            </a:r>
            <a:r>
              <a:rPr lang="lv-LV" sz="2800" dirty="0" smtClean="0"/>
              <a:t>nopietnām, nereti fatālām sekām</a:t>
            </a:r>
            <a:endParaRPr lang="en-GB" sz="2800" b="1" dirty="0"/>
          </a:p>
        </p:txBody>
      </p:sp>
    </p:spTree>
    <p:extLst>
      <p:ext uri="{BB962C8B-B14F-4D97-AF65-F5344CB8AC3E}">
        <p14:creationId xmlns:p14="http://schemas.microsoft.com/office/powerpoint/2010/main" val="355121117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49275" y="228600"/>
            <a:ext cx="8137525" cy="914400"/>
          </a:xfrm>
        </p:spPr>
        <p:txBody>
          <a:bodyPr/>
          <a:lstStyle/>
          <a:p>
            <a:pPr eaLnBrk="1" hangingPunct="1"/>
            <a:r>
              <a:rPr lang="lv-LV" sz="3600" b="1" dirty="0" smtClean="0">
                <a:solidFill>
                  <a:srgbClr val="0070C0"/>
                </a:solidFill>
              </a:rPr>
              <a:t>Klasifikācija</a:t>
            </a:r>
            <a:endParaRPr lang="en-GB" sz="3600" b="1" dirty="0" smtClean="0">
              <a:solidFill>
                <a:srgbClr val="0070C0"/>
              </a:solidFill>
            </a:endParaRPr>
          </a:p>
        </p:txBody>
      </p:sp>
      <p:sp>
        <p:nvSpPr>
          <p:cNvPr id="3" name="TextBox 2"/>
          <p:cNvSpPr txBox="1"/>
          <p:nvPr/>
        </p:nvSpPr>
        <p:spPr>
          <a:xfrm>
            <a:off x="522288" y="1816100"/>
            <a:ext cx="8164512" cy="3902607"/>
          </a:xfrm>
          <a:prstGeom prst="rect">
            <a:avLst/>
          </a:prstGeom>
          <a:noFill/>
        </p:spPr>
        <p:txBody>
          <a:bodyPr wrap="square">
            <a:spAutoFit/>
          </a:bodyPr>
          <a:lstStyle/>
          <a:p>
            <a:pPr>
              <a:spcBef>
                <a:spcPts val="600"/>
              </a:spcBef>
              <a:spcAft>
                <a:spcPts val="1200"/>
              </a:spcAft>
              <a:defRPr/>
            </a:pPr>
            <a:r>
              <a:rPr lang="lv-LV" sz="2400" dirty="0" smtClean="0">
                <a:latin typeface="+mn-lt"/>
              </a:rPr>
              <a:t>Imūndeficīts </a:t>
            </a:r>
            <a:r>
              <a:rPr lang="lv-LV" sz="2400" dirty="0">
                <a:latin typeface="+mn-lt"/>
              </a:rPr>
              <a:t>var būt</a:t>
            </a:r>
            <a:r>
              <a:rPr lang="lv-LV" dirty="0" smtClean="0">
                <a:latin typeface="+mn-lt"/>
              </a:rPr>
              <a:t>:</a:t>
            </a:r>
          </a:p>
          <a:p>
            <a:pPr marL="342900" indent="-342900">
              <a:lnSpc>
                <a:spcPct val="110000"/>
              </a:lnSpc>
              <a:spcBef>
                <a:spcPts val="600"/>
              </a:spcBef>
              <a:spcAft>
                <a:spcPts val="1200"/>
              </a:spcAft>
              <a:buFont typeface="Wingdings" panose="05000000000000000000" pitchFamily="2" charset="2"/>
              <a:buChar char="q"/>
              <a:defRPr/>
            </a:pPr>
            <a:r>
              <a:rPr lang="lv-LV" dirty="0" smtClean="0">
                <a:solidFill>
                  <a:srgbClr val="0070C0"/>
                </a:solidFill>
                <a:latin typeface="+mn-lt"/>
              </a:rPr>
              <a:t>Primārais </a:t>
            </a:r>
            <a:r>
              <a:rPr lang="lv-LV" dirty="0">
                <a:latin typeface="+mn-lt"/>
              </a:rPr>
              <a:t>(Iedzimtais) </a:t>
            </a:r>
            <a:r>
              <a:rPr lang="lv-LV" b="0" dirty="0">
                <a:latin typeface="+mn-lt"/>
              </a:rPr>
              <a:t>– ģenētiski defekti, kas noved pie paaugstinātas uzņēmības pret infekcijām, kas bieži manifestējas jau agri bērnībā (līdz gada vecumam), bet dažkārt klīniski  nosakāms vēlāk dzīves </a:t>
            </a:r>
            <a:r>
              <a:rPr lang="lv-LV" b="0" dirty="0" smtClean="0">
                <a:latin typeface="+mn-lt"/>
              </a:rPr>
              <a:t>laikā (~1/10 000 </a:t>
            </a:r>
            <a:r>
              <a:rPr lang="lv-LV" b="0" dirty="0">
                <a:latin typeface="+mn-lt"/>
              </a:rPr>
              <a:t>piedzimst ar šiem </a:t>
            </a:r>
            <a:r>
              <a:rPr lang="lv-LV" b="0" dirty="0" smtClean="0">
                <a:latin typeface="+mn-lt"/>
              </a:rPr>
              <a:t>traucējumiem)</a:t>
            </a:r>
          </a:p>
          <a:p>
            <a:pPr marL="342900" indent="-342900">
              <a:lnSpc>
                <a:spcPct val="110000"/>
              </a:lnSpc>
              <a:spcBef>
                <a:spcPts val="600"/>
              </a:spcBef>
              <a:spcAft>
                <a:spcPts val="1200"/>
              </a:spcAft>
              <a:buFont typeface="Wingdings" panose="05000000000000000000" pitchFamily="2" charset="2"/>
              <a:buChar char="q"/>
              <a:defRPr/>
            </a:pPr>
            <a:r>
              <a:rPr lang="lv-LV" dirty="0" smtClean="0">
                <a:solidFill>
                  <a:srgbClr val="0070C0"/>
                </a:solidFill>
                <a:latin typeface="+mn-lt"/>
              </a:rPr>
              <a:t>Sekundārais </a:t>
            </a:r>
            <a:r>
              <a:rPr lang="lv-LV" dirty="0">
                <a:latin typeface="+mn-lt"/>
              </a:rPr>
              <a:t>(Iegūtais) </a:t>
            </a:r>
            <a:r>
              <a:rPr lang="lv-LV" b="0" dirty="0">
                <a:latin typeface="+mn-lt"/>
              </a:rPr>
              <a:t>- attīstās dzīves laikā kā sekas nepietiekamam uzturam, </a:t>
            </a:r>
            <a:r>
              <a:rPr lang="lv-LV" b="0" dirty="0" err="1">
                <a:latin typeface="+mn-lt"/>
              </a:rPr>
              <a:t>diseminējošiem</a:t>
            </a:r>
            <a:r>
              <a:rPr lang="lv-LV" b="0" dirty="0">
                <a:latin typeface="+mn-lt"/>
              </a:rPr>
              <a:t> ļaundabīgiem audzējiem, </a:t>
            </a:r>
            <a:r>
              <a:rPr lang="lv-LV" b="0" dirty="0" err="1">
                <a:latin typeface="+mn-lt"/>
              </a:rPr>
              <a:t>imūnsupresīvām</a:t>
            </a:r>
            <a:r>
              <a:rPr lang="lv-LV" b="0" dirty="0">
                <a:latin typeface="+mn-lt"/>
              </a:rPr>
              <a:t> terapijas formām, vai imūnsistēmas šūnu infekcijām – piem., ar HIV </a:t>
            </a:r>
            <a:r>
              <a:rPr lang="lv-LV" b="0" dirty="0" smtClean="0">
                <a:latin typeface="+mn-lt"/>
              </a:rPr>
              <a:t>vīrusu, </a:t>
            </a:r>
            <a:r>
              <a:rPr lang="lv-LV" dirty="0" smtClean="0">
                <a:latin typeface="+mn-lt"/>
              </a:rPr>
              <a:t>BIEŽĀKĀ IMŪNDEFICĪTA FORMA</a:t>
            </a:r>
            <a:endParaRPr lang="en-GB" dirty="0">
              <a:latin typeface="+mn-lt"/>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228600"/>
            <a:ext cx="9144000" cy="673100"/>
          </a:xfrm>
        </p:spPr>
        <p:txBody>
          <a:bodyPr/>
          <a:lstStyle/>
          <a:p>
            <a:pPr algn="ctr" eaLnBrk="1" hangingPunct="1"/>
            <a:r>
              <a:rPr lang="lv-LV" sz="3600" b="1" dirty="0" smtClean="0">
                <a:solidFill>
                  <a:srgbClr val="0070C0"/>
                </a:solidFill>
              </a:rPr>
              <a:t>Imūndeficīts  / </a:t>
            </a:r>
            <a:r>
              <a:rPr lang="lv-LV" sz="3600" b="1" dirty="0" smtClean="0"/>
              <a:t> iedalījums</a:t>
            </a:r>
            <a:endParaRPr lang="en-GB" sz="3600" b="1" dirty="0" smtClean="0"/>
          </a:p>
        </p:txBody>
      </p:sp>
      <p:sp>
        <p:nvSpPr>
          <p:cNvPr id="3" name="Rounded Rectangle 2"/>
          <p:cNvSpPr/>
          <p:nvPr/>
        </p:nvSpPr>
        <p:spPr>
          <a:xfrm>
            <a:off x="157163" y="1116013"/>
            <a:ext cx="4062412" cy="545465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a:solidFill>
                  <a:schemeClr val="tx1"/>
                </a:solidFill>
              </a:rPr>
              <a:t>PRIMĀRAIS/iedzimtais</a:t>
            </a: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en-GB" dirty="0">
              <a:solidFill>
                <a:schemeClr val="tx1"/>
              </a:solidFill>
            </a:endParaRPr>
          </a:p>
        </p:txBody>
      </p:sp>
      <p:sp>
        <p:nvSpPr>
          <p:cNvPr id="4" name="Rounded Rectangle 3"/>
          <p:cNvSpPr/>
          <p:nvPr/>
        </p:nvSpPr>
        <p:spPr>
          <a:xfrm>
            <a:off x="4310063" y="1111250"/>
            <a:ext cx="4075112" cy="548481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a:solidFill>
                  <a:schemeClr val="tx1"/>
                </a:solidFill>
              </a:rPr>
              <a:t>SEKUNDĀRAIS/iegūtais</a:t>
            </a: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lv-LV" dirty="0">
              <a:solidFill>
                <a:schemeClr val="tx1"/>
              </a:solidFill>
            </a:endParaRPr>
          </a:p>
          <a:p>
            <a:pPr algn="ctr">
              <a:defRPr/>
            </a:pPr>
            <a:endParaRPr lang="en-GB" dirty="0">
              <a:solidFill>
                <a:schemeClr val="tx1"/>
              </a:solidFill>
            </a:endParaRPr>
          </a:p>
        </p:txBody>
      </p:sp>
      <p:sp>
        <p:nvSpPr>
          <p:cNvPr id="5" name="Rounded Rectangle 4"/>
          <p:cNvSpPr/>
          <p:nvPr/>
        </p:nvSpPr>
        <p:spPr>
          <a:xfrm>
            <a:off x="234950" y="1676400"/>
            <a:ext cx="3910013" cy="2281238"/>
          </a:xfrm>
          <a:prstGeom prst="roundRect">
            <a:avLst/>
          </a:prstGeom>
          <a:solidFill>
            <a:schemeClr val="accent5">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p:cNvSpPr/>
          <p:nvPr/>
        </p:nvSpPr>
        <p:spPr>
          <a:xfrm>
            <a:off x="4397375" y="1662113"/>
            <a:ext cx="4589463" cy="2305050"/>
          </a:xfrm>
          <a:prstGeom prst="roundRect">
            <a:avLst/>
          </a:prstGeom>
          <a:solidFill>
            <a:schemeClr val="accent5">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ounded Rectangle 6"/>
          <p:cNvSpPr/>
          <p:nvPr/>
        </p:nvSpPr>
        <p:spPr>
          <a:xfrm>
            <a:off x="230188" y="3973513"/>
            <a:ext cx="3910012" cy="24352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ounded Rectangle 7"/>
          <p:cNvSpPr/>
          <p:nvPr/>
        </p:nvSpPr>
        <p:spPr>
          <a:xfrm>
            <a:off x="4406900" y="3984625"/>
            <a:ext cx="4579938" cy="245903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5" name="TextBox 8"/>
          <p:cNvSpPr txBox="1">
            <a:spLocks noChangeArrowheads="1"/>
          </p:cNvSpPr>
          <p:nvPr/>
        </p:nvSpPr>
        <p:spPr bwMode="auto">
          <a:xfrm rot="5400000">
            <a:off x="7826376" y="2608262"/>
            <a:ext cx="1738312" cy="430213"/>
          </a:xfrm>
          <a:prstGeom prst="rect">
            <a:avLst/>
          </a:prstGeom>
          <a:noFill/>
          <a:ln w="9525">
            <a:noFill/>
            <a:miter lim="800000"/>
            <a:headEnd/>
            <a:tailEnd/>
          </a:ln>
        </p:spPr>
        <p:txBody>
          <a:bodyPr wrap="none">
            <a:spAutoFit/>
          </a:bodyPr>
          <a:lstStyle/>
          <a:p>
            <a:r>
              <a:rPr lang="lv-LV"/>
              <a:t>Dabīgā IS</a:t>
            </a:r>
            <a:endParaRPr lang="en-GB"/>
          </a:p>
        </p:txBody>
      </p:sp>
      <p:sp>
        <p:nvSpPr>
          <p:cNvPr id="14346" name="TextBox 9"/>
          <p:cNvSpPr txBox="1">
            <a:spLocks noChangeArrowheads="1"/>
          </p:cNvSpPr>
          <p:nvPr/>
        </p:nvSpPr>
        <p:spPr bwMode="auto">
          <a:xfrm rot="5400000">
            <a:off x="7696200" y="5032376"/>
            <a:ext cx="2035175" cy="431800"/>
          </a:xfrm>
          <a:prstGeom prst="rect">
            <a:avLst/>
          </a:prstGeom>
          <a:noFill/>
          <a:ln w="9525">
            <a:noFill/>
            <a:miter lim="800000"/>
            <a:headEnd/>
            <a:tailEnd/>
          </a:ln>
        </p:spPr>
        <p:txBody>
          <a:bodyPr wrap="none">
            <a:spAutoFit/>
          </a:bodyPr>
          <a:lstStyle/>
          <a:p>
            <a:r>
              <a:rPr lang="lv-LV"/>
              <a:t>Adaptīvā IS</a:t>
            </a:r>
            <a:endParaRPr lang="en-GB"/>
          </a:p>
        </p:txBody>
      </p:sp>
      <p:sp>
        <p:nvSpPr>
          <p:cNvPr id="15" name="Rounded Rectangle 14"/>
          <p:cNvSpPr/>
          <p:nvPr/>
        </p:nvSpPr>
        <p:spPr>
          <a:xfrm>
            <a:off x="517525" y="1816100"/>
            <a:ext cx="3397250" cy="987425"/>
          </a:xfrm>
          <a:prstGeom prst="roundRect">
            <a:avLst/>
          </a:prstGeom>
          <a:solidFill>
            <a:srgbClr val="AA6CA3">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a:p>
            <a:pPr algn="ctr">
              <a:defRPr/>
            </a:pPr>
            <a:endParaRPr lang="lv-LV" dirty="0"/>
          </a:p>
          <a:p>
            <a:pPr algn="ctr">
              <a:defRPr/>
            </a:pPr>
            <a:r>
              <a:rPr lang="lv-LV" dirty="0" err="1"/>
              <a:t>Celulārais</a:t>
            </a:r>
            <a:r>
              <a:rPr lang="lv-LV" dirty="0"/>
              <a:t> </a:t>
            </a:r>
          </a:p>
          <a:p>
            <a:pPr algn="ctr">
              <a:defRPr/>
            </a:pPr>
            <a:endParaRPr lang="lv-LV" dirty="0"/>
          </a:p>
          <a:p>
            <a:pPr algn="ctr">
              <a:defRPr/>
            </a:pPr>
            <a:endParaRPr lang="en-GB" dirty="0"/>
          </a:p>
        </p:txBody>
      </p:sp>
      <p:sp>
        <p:nvSpPr>
          <p:cNvPr id="16" name="Rounded Rectangle 15"/>
          <p:cNvSpPr/>
          <p:nvPr/>
        </p:nvSpPr>
        <p:spPr>
          <a:xfrm>
            <a:off x="539750" y="2847975"/>
            <a:ext cx="3397250" cy="923925"/>
          </a:xfrm>
          <a:prstGeom prst="roundRect">
            <a:avLst/>
          </a:prstGeom>
          <a:solidFill>
            <a:srgbClr val="CC4D4A">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a:t>Humorālais</a:t>
            </a:r>
            <a:endParaRPr lang="en-GB" dirty="0"/>
          </a:p>
        </p:txBody>
      </p:sp>
      <p:sp>
        <p:nvSpPr>
          <p:cNvPr id="17" name="Rounded Rectangle 16"/>
          <p:cNvSpPr/>
          <p:nvPr/>
        </p:nvSpPr>
        <p:spPr>
          <a:xfrm>
            <a:off x="4738688" y="4202113"/>
            <a:ext cx="3395662" cy="1358900"/>
          </a:xfrm>
          <a:prstGeom prst="roundRect">
            <a:avLst/>
          </a:prstGeom>
          <a:solidFill>
            <a:srgbClr val="AA6CA3">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err="1"/>
              <a:t>Celulārais</a:t>
            </a:r>
            <a:r>
              <a:rPr lang="lv-LV" dirty="0"/>
              <a:t> </a:t>
            </a:r>
          </a:p>
          <a:p>
            <a:pPr algn="ctr">
              <a:defRPr/>
            </a:pPr>
            <a:endParaRPr lang="lv-LV" dirty="0"/>
          </a:p>
          <a:p>
            <a:pPr algn="ctr">
              <a:defRPr/>
            </a:pPr>
            <a:r>
              <a:rPr lang="lv-LV" dirty="0"/>
              <a:t>Kombinētais</a:t>
            </a:r>
            <a:endParaRPr lang="en-GB" dirty="0"/>
          </a:p>
        </p:txBody>
      </p:sp>
      <p:sp>
        <p:nvSpPr>
          <p:cNvPr id="18" name="Rounded Rectangle 17"/>
          <p:cNvSpPr/>
          <p:nvPr/>
        </p:nvSpPr>
        <p:spPr>
          <a:xfrm>
            <a:off x="4760913" y="4906963"/>
            <a:ext cx="3395662" cy="1354137"/>
          </a:xfrm>
          <a:prstGeom prst="roundRect">
            <a:avLst/>
          </a:prstGeom>
          <a:solidFill>
            <a:srgbClr val="CC4D4A">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a:p>
            <a:pPr algn="ctr">
              <a:defRPr/>
            </a:pPr>
            <a:endParaRPr lang="lv-LV" dirty="0"/>
          </a:p>
          <a:p>
            <a:pPr algn="ctr">
              <a:defRPr/>
            </a:pPr>
            <a:r>
              <a:rPr lang="lv-LV" dirty="0"/>
              <a:t>Humorālais</a:t>
            </a:r>
            <a:endParaRPr lang="en-GB" dirty="0"/>
          </a:p>
        </p:txBody>
      </p:sp>
      <p:sp>
        <p:nvSpPr>
          <p:cNvPr id="19" name="Rounded Rectangle 18"/>
          <p:cNvSpPr/>
          <p:nvPr/>
        </p:nvSpPr>
        <p:spPr>
          <a:xfrm>
            <a:off x="492125" y="4175125"/>
            <a:ext cx="3395663" cy="1358900"/>
          </a:xfrm>
          <a:prstGeom prst="roundRect">
            <a:avLst/>
          </a:prstGeom>
          <a:solidFill>
            <a:srgbClr val="AA6CA3">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err="1"/>
              <a:t>Celulārais</a:t>
            </a:r>
            <a:r>
              <a:rPr lang="lv-LV" dirty="0"/>
              <a:t> </a:t>
            </a:r>
          </a:p>
          <a:p>
            <a:pPr algn="ctr">
              <a:defRPr/>
            </a:pPr>
            <a:endParaRPr lang="lv-LV" dirty="0"/>
          </a:p>
          <a:p>
            <a:pPr algn="ctr">
              <a:defRPr/>
            </a:pPr>
            <a:r>
              <a:rPr lang="lv-LV" dirty="0"/>
              <a:t>Kombinētais</a:t>
            </a:r>
            <a:endParaRPr lang="en-GB" dirty="0"/>
          </a:p>
        </p:txBody>
      </p:sp>
      <p:sp>
        <p:nvSpPr>
          <p:cNvPr id="20" name="Rounded Rectangle 19"/>
          <p:cNvSpPr/>
          <p:nvPr/>
        </p:nvSpPr>
        <p:spPr>
          <a:xfrm>
            <a:off x="514350" y="4881563"/>
            <a:ext cx="3395663" cy="1354137"/>
          </a:xfrm>
          <a:prstGeom prst="roundRect">
            <a:avLst/>
          </a:prstGeom>
          <a:solidFill>
            <a:srgbClr val="CC4D4A">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a:p>
            <a:pPr algn="ctr">
              <a:defRPr/>
            </a:pPr>
            <a:endParaRPr lang="lv-LV" dirty="0"/>
          </a:p>
          <a:p>
            <a:pPr algn="ctr">
              <a:defRPr/>
            </a:pPr>
            <a:r>
              <a:rPr lang="lv-LV" dirty="0"/>
              <a:t>Humorālais</a:t>
            </a:r>
            <a:endParaRPr lang="en-GB" dirty="0"/>
          </a:p>
        </p:txBody>
      </p:sp>
      <p:sp>
        <p:nvSpPr>
          <p:cNvPr id="21" name="Rounded Rectangle 20"/>
          <p:cNvSpPr/>
          <p:nvPr/>
        </p:nvSpPr>
        <p:spPr>
          <a:xfrm>
            <a:off x="4718050" y="1863725"/>
            <a:ext cx="3397250" cy="987425"/>
          </a:xfrm>
          <a:prstGeom prst="roundRect">
            <a:avLst/>
          </a:prstGeom>
          <a:solidFill>
            <a:srgbClr val="AA6CA3">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a:p>
            <a:pPr algn="ctr">
              <a:defRPr/>
            </a:pPr>
            <a:endParaRPr lang="lv-LV" dirty="0"/>
          </a:p>
          <a:p>
            <a:pPr algn="ctr">
              <a:defRPr/>
            </a:pPr>
            <a:r>
              <a:rPr lang="lv-LV" dirty="0" err="1"/>
              <a:t>Celulārais</a:t>
            </a:r>
            <a:r>
              <a:rPr lang="lv-LV" dirty="0"/>
              <a:t> </a:t>
            </a:r>
          </a:p>
          <a:p>
            <a:pPr algn="ctr">
              <a:defRPr/>
            </a:pPr>
            <a:endParaRPr lang="lv-LV" dirty="0"/>
          </a:p>
          <a:p>
            <a:pPr algn="ctr">
              <a:defRPr/>
            </a:pPr>
            <a:endParaRPr lang="en-GB" dirty="0"/>
          </a:p>
        </p:txBody>
      </p:sp>
      <p:sp>
        <p:nvSpPr>
          <p:cNvPr id="22" name="Rounded Rectangle 21"/>
          <p:cNvSpPr/>
          <p:nvPr/>
        </p:nvSpPr>
        <p:spPr>
          <a:xfrm>
            <a:off x="4740275" y="2925763"/>
            <a:ext cx="3397250" cy="923925"/>
          </a:xfrm>
          <a:prstGeom prst="roundRect">
            <a:avLst/>
          </a:prstGeom>
          <a:solidFill>
            <a:srgbClr val="CC4D4A">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a:t>Humorālais</a:t>
            </a:r>
            <a:endParaRPr lang="en-GB"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7525" y="1203324"/>
            <a:ext cx="8229600" cy="3727021"/>
          </a:xfrm>
          <a:prstGeom prst="rect">
            <a:avLst/>
          </a:prstGeom>
        </p:spPr>
        <p:txBody>
          <a:bodyPr/>
          <a:lstStyle/>
          <a:p>
            <a:pPr algn="ctr" eaLnBrk="1" hangingPunct="1">
              <a:spcBef>
                <a:spcPts val="600"/>
              </a:spcBef>
              <a:defRPr/>
            </a:pPr>
            <a:r>
              <a:rPr lang="lv-LV" sz="4400" dirty="0">
                <a:solidFill>
                  <a:srgbClr val="0070C0"/>
                </a:solidFill>
                <a:latin typeface="+mj-lt"/>
                <a:ea typeface="+mj-ea"/>
                <a:cs typeface="+mj-cs"/>
              </a:rPr>
              <a:t/>
            </a:r>
            <a:br>
              <a:rPr lang="lv-LV" sz="4400" dirty="0">
                <a:solidFill>
                  <a:srgbClr val="0070C0"/>
                </a:solidFill>
                <a:latin typeface="+mj-lt"/>
                <a:ea typeface="+mj-ea"/>
                <a:cs typeface="+mj-cs"/>
              </a:rPr>
            </a:br>
            <a:r>
              <a:rPr lang="lv-LV" sz="4400" dirty="0">
                <a:solidFill>
                  <a:srgbClr val="0070C0"/>
                </a:solidFill>
                <a:latin typeface="+mj-lt"/>
                <a:ea typeface="+mj-ea"/>
                <a:cs typeface="+mj-cs"/>
              </a:rPr>
              <a:t>Primārais</a:t>
            </a:r>
          </a:p>
          <a:p>
            <a:pPr algn="ctr" eaLnBrk="1" hangingPunct="1">
              <a:spcBef>
                <a:spcPts val="600"/>
              </a:spcBef>
              <a:defRPr/>
            </a:pPr>
            <a:r>
              <a:rPr lang="lv-LV" sz="4400" dirty="0">
                <a:solidFill>
                  <a:srgbClr val="0070C0"/>
                </a:solidFill>
                <a:latin typeface="+mj-lt"/>
                <a:ea typeface="+mj-ea"/>
                <a:cs typeface="+mj-cs"/>
              </a:rPr>
              <a:t> (iedzimtais)</a:t>
            </a:r>
          </a:p>
          <a:p>
            <a:pPr algn="ctr" eaLnBrk="1" hangingPunct="1">
              <a:spcBef>
                <a:spcPts val="600"/>
              </a:spcBef>
              <a:defRPr/>
            </a:pPr>
            <a:r>
              <a:rPr lang="lv-LV" sz="4400" dirty="0">
                <a:solidFill>
                  <a:srgbClr val="0070C0"/>
                </a:solidFill>
                <a:latin typeface="+mj-lt"/>
                <a:ea typeface="+mj-ea"/>
                <a:cs typeface="+mj-cs"/>
              </a:rPr>
              <a:t> imūndeficīts</a:t>
            </a:r>
            <a:endParaRPr lang="en-GB" sz="4400" dirty="0">
              <a:solidFill>
                <a:srgbClr val="0070C0"/>
              </a:solidFill>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1987" y="1548298"/>
            <a:ext cx="8024813" cy="4847481"/>
          </a:xfrm>
          <a:prstGeom prst="rect">
            <a:avLst/>
          </a:prstGeom>
          <a:noFill/>
        </p:spPr>
        <p:txBody>
          <a:bodyPr wrap="square">
            <a:spAutoFit/>
          </a:bodyPr>
          <a:lstStyle/>
          <a:p>
            <a:pPr marL="0" lvl="1">
              <a:spcAft>
                <a:spcPts val="1200"/>
              </a:spcAft>
              <a:defRPr/>
            </a:pPr>
            <a:r>
              <a:rPr lang="lv-LV" b="0" dirty="0" smtClean="0">
                <a:latin typeface="+mn-lt"/>
              </a:rPr>
              <a:t>Ietver vismaz 176</a:t>
            </a:r>
            <a:r>
              <a:rPr lang="en-GB" b="0" dirty="0">
                <a:latin typeface="+mn-lt"/>
              </a:rPr>
              <a:t> </a:t>
            </a:r>
            <a:r>
              <a:rPr lang="lv-LV" b="0" dirty="0" smtClean="0">
                <a:latin typeface="+mn-lt"/>
              </a:rPr>
              <a:t>(2013.gada dati) </a:t>
            </a:r>
            <a:r>
              <a:rPr lang="lv-LV" dirty="0" smtClean="0">
                <a:solidFill>
                  <a:srgbClr val="FF0000"/>
                </a:solidFill>
                <a:latin typeface="+mn-lt"/>
              </a:rPr>
              <a:t>retas</a:t>
            </a:r>
            <a:r>
              <a:rPr lang="lv-LV" b="0" dirty="0" smtClean="0">
                <a:latin typeface="+mn-lt"/>
              </a:rPr>
              <a:t> </a:t>
            </a:r>
            <a:r>
              <a:rPr lang="lv-LV" b="0" dirty="0">
                <a:latin typeface="+mn-lt"/>
              </a:rPr>
              <a:t>imūnsistēmas slimību formas, ko izraisa iedzimti defekti vienā vai vairākos gēnos, kas atbildīgi par galveno imūnsistēmas komponentu </a:t>
            </a:r>
            <a:r>
              <a:rPr lang="lv-LV" b="0" dirty="0" smtClean="0">
                <a:latin typeface="+mn-lt"/>
              </a:rPr>
              <a:t>attīstību/funkcijām (</a:t>
            </a:r>
            <a:r>
              <a:rPr lang="en-GB" b="0" dirty="0" smtClean="0">
                <a:latin typeface="+mn-lt"/>
                <a:hlinkClick r:id="rId3"/>
              </a:rPr>
              <a:t>http</a:t>
            </a:r>
            <a:r>
              <a:rPr lang="en-GB" b="0" dirty="0">
                <a:latin typeface="+mn-lt"/>
                <a:hlinkClick r:id="rId3"/>
              </a:rPr>
              <a:t>://</a:t>
            </a:r>
            <a:r>
              <a:rPr lang="en-GB" b="0" dirty="0" smtClean="0">
                <a:latin typeface="+mn-lt"/>
                <a:hlinkClick r:id="rId3"/>
              </a:rPr>
              <a:t>www.youtube.com/watch?v=oEpiFPeTlmY</a:t>
            </a:r>
            <a:r>
              <a:rPr lang="lv-LV" b="0" dirty="0" smtClean="0">
                <a:latin typeface="+mn-lt"/>
              </a:rPr>
              <a:t>)</a:t>
            </a:r>
          </a:p>
          <a:p>
            <a:pPr marL="0" lvl="1">
              <a:spcBef>
                <a:spcPts val="1200"/>
              </a:spcBef>
              <a:spcAft>
                <a:spcPts val="1800"/>
              </a:spcAft>
              <a:defRPr/>
            </a:pPr>
            <a:r>
              <a:rPr lang="lv-LV" dirty="0" smtClean="0">
                <a:latin typeface="+mn-lt"/>
              </a:rPr>
              <a:t>Mehānismi</a:t>
            </a:r>
            <a:r>
              <a:rPr lang="lv-LV" b="0" dirty="0" smtClean="0">
                <a:latin typeface="+mn-lt"/>
              </a:rPr>
              <a:t> – ļoti atšķirīgi</a:t>
            </a:r>
            <a:endParaRPr lang="lv-LV" b="0" dirty="0">
              <a:latin typeface="+mn-lt"/>
            </a:endParaRPr>
          </a:p>
          <a:p>
            <a:pPr algn="just">
              <a:spcAft>
                <a:spcPts val="600"/>
              </a:spcAft>
              <a:defRPr/>
            </a:pPr>
            <a:r>
              <a:rPr lang="lv-LV" sz="2400" dirty="0" smtClean="0">
                <a:solidFill>
                  <a:srgbClr val="0070C0"/>
                </a:solidFill>
                <a:latin typeface="+mn-lt"/>
              </a:rPr>
              <a:t>Vispārējs iedalījums:</a:t>
            </a:r>
            <a:endParaRPr lang="lv-LV" sz="2400" dirty="0">
              <a:solidFill>
                <a:srgbClr val="0070C0"/>
              </a:solidFill>
              <a:latin typeface="+mn-lt"/>
            </a:endParaRPr>
          </a:p>
          <a:p>
            <a:pPr marL="457200" indent="-457200" algn="just">
              <a:spcBef>
                <a:spcPts val="600"/>
              </a:spcBef>
              <a:buFont typeface="+mj-lt"/>
              <a:buAutoNum type="arabicPeriod"/>
              <a:defRPr/>
            </a:pPr>
            <a:r>
              <a:rPr lang="lv-LV" b="0" dirty="0" smtClean="0">
                <a:latin typeface="+mn-lt"/>
              </a:rPr>
              <a:t>B šūnu vai antivielu imūndeficīti (65%)</a:t>
            </a:r>
          </a:p>
          <a:p>
            <a:pPr marL="457200" indent="-457200" algn="just">
              <a:spcBef>
                <a:spcPts val="600"/>
              </a:spcBef>
              <a:buFont typeface="+mj-lt"/>
              <a:buAutoNum type="arabicPeriod"/>
              <a:defRPr/>
            </a:pPr>
            <a:r>
              <a:rPr lang="lv-LV" b="0" dirty="0" smtClean="0">
                <a:latin typeface="+mn-lt"/>
              </a:rPr>
              <a:t>T šūnu vai </a:t>
            </a:r>
            <a:r>
              <a:rPr lang="lv-LV" b="0" dirty="0" err="1" smtClean="0">
                <a:latin typeface="+mn-lt"/>
              </a:rPr>
              <a:t>celulārie</a:t>
            </a:r>
            <a:r>
              <a:rPr lang="lv-LV" b="0" dirty="0" smtClean="0">
                <a:latin typeface="+mn-lt"/>
              </a:rPr>
              <a:t> imūndeficīti (5%)</a:t>
            </a:r>
          </a:p>
          <a:p>
            <a:pPr marL="457200" indent="-457200" algn="just">
              <a:spcBef>
                <a:spcPts val="600"/>
              </a:spcBef>
              <a:buFont typeface="+mj-lt"/>
              <a:buAutoNum type="arabicPeriod"/>
              <a:defRPr/>
            </a:pPr>
            <a:r>
              <a:rPr lang="lv-LV" b="0" dirty="0" smtClean="0">
                <a:latin typeface="+mn-lt"/>
              </a:rPr>
              <a:t>Ar fagocītu </a:t>
            </a:r>
            <a:r>
              <a:rPr lang="lv-LV" b="0" dirty="0">
                <a:latin typeface="+mn-lt"/>
              </a:rPr>
              <a:t>attīstību un </a:t>
            </a:r>
            <a:r>
              <a:rPr lang="lv-LV" b="0" dirty="0" err="1" smtClean="0">
                <a:latin typeface="+mn-lt"/>
              </a:rPr>
              <a:t>efektorajām</a:t>
            </a:r>
            <a:r>
              <a:rPr lang="lv-LV" b="0" dirty="0" smtClean="0">
                <a:latin typeface="+mn-lt"/>
              </a:rPr>
              <a:t> funkcijām saistītie (10%)</a:t>
            </a:r>
            <a:endParaRPr lang="lv-LV" b="0" dirty="0">
              <a:latin typeface="+mn-lt"/>
            </a:endParaRPr>
          </a:p>
          <a:p>
            <a:pPr marL="457200" indent="-457200" algn="just">
              <a:spcBef>
                <a:spcPts val="600"/>
              </a:spcBef>
              <a:buFont typeface="+mj-lt"/>
              <a:buAutoNum type="arabicPeriod"/>
              <a:defRPr/>
            </a:pPr>
            <a:r>
              <a:rPr lang="lv-LV" b="0" dirty="0" smtClean="0">
                <a:latin typeface="+mn-lt"/>
              </a:rPr>
              <a:t>ID, kas skar komplementa sistēmu (5%)</a:t>
            </a:r>
            <a:endParaRPr lang="lv-LV" b="0" dirty="0">
              <a:latin typeface="+mn-lt"/>
            </a:endParaRPr>
          </a:p>
          <a:p>
            <a:pPr indent="360000" algn="just">
              <a:spcBef>
                <a:spcPts val="600"/>
              </a:spcBef>
              <a:defRPr/>
            </a:pPr>
            <a:endParaRPr lang="en-GB" b="0" dirty="0">
              <a:latin typeface="+mn-lt"/>
            </a:endParaRPr>
          </a:p>
        </p:txBody>
      </p:sp>
      <p:sp>
        <p:nvSpPr>
          <p:cNvPr id="16386" name="Title 1"/>
          <p:cNvSpPr>
            <a:spLocks noGrp="1"/>
          </p:cNvSpPr>
          <p:nvPr>
            <p:ph type="title"/>
          </p:nvPr>
        </p:nvSpPr>
        <p:spPr>
          <a:xfrm>
            <a:off x="469900" y="228600"/>
            <a:ext cx="8216900" cy="914400"/>
          </a:xfrm>
        </p:spPr>
        <p:txBody>
          <a:bodyPr/>
          <a:lstStyle/>
          <a:p>
            <a:pPr eaLnBrk="1" hangingPunct="1">
              <a:spcBef>
                <a:spcPts val="600"/>
              </a:spcBef>
            </a:pPr>
            <a:r>
              <a:rPr lang="lv-LV" sz="3600" b="1" dirty="0" smtClean="0">
                <a:solidFill>
                  <a:srgbClr val="0070C0"/>
                </a:solidFill>
              </a:rPr>
              <a:t/>
            </a:r>
            <a:br>
              <a:rPr lang="lv-LV" sz="3600" b="1" dirty="0" smtClean="0">
                <a:solidFill>
                  <a:srgbClr val="0070C0"/>
                </a:solidFill>
              </a:rPr>
            </a:br>
            <a:r>
              <a:rPr lang="lv-LV" sz="3600" b="1" dirty="0" smtClean="0">
                <a:solidFill>
                  <a:srgbClr val="0070C0"/>
                </a:solidFill>
              </a:rPr>
              <a:t>Primārais imūndeficīts</a:t>
            </a:r>
            <a:endParaRPr lang="en-GB" sz="3600" b="1" dirty="0" smtClean="0">
              <a:solidFill>
                <a:srgbClr val="0070C0"/>
              </a:solidFill>
            </a:endParaRPr>
          </a:p>
        </p:txBody>
      </p:sp>
      <p:sp>
        <p:nvSpPr>
          <p:cNvPr id="4" name="Right Bracket 3"/>
          <p:cNvSpPr/>
          <p:nvPr/>
        </p:nvSpPr>
        <p:spPr>
          <a:xfrm>
            <a:off x="5659120" y="4305300"/>
            <a:ext cx="73152" cy="8001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5732272" y="4547056"/>
            <a:ext cx="2714333" cy="430887"/>
          </a:xfrm>
          <a:prstGeom prst="rect">
            <a:avLst/>
          </a:prstGeom>
          <a:noFill/>
        </p:spPr>
        <p:txBody>
          <a:bodyPr wrap="none" rtlCol="0">
            <a:spAutoFit/>
          </a:bodyPr>
          <a:lstStyle/>
          <a:p>
            <a:r>
              <a:rPr lang="lv-LV" dirty="0" smtClean="0">
                <a:latin typeface="+mj-lt"/>
              </a:rPr>
              <a:t>Bieži kombinēti (15%)</a:t>
            </a:r>
            <a:endParaRPr lang="en-GB" dirty="0">
              <a:latin typeface="+mj-lt"/>
            </a:endParaRP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Origin</Template>
  <TotalTime>10694</TotalTime>
  <Words>3216</Words>
  <Application>Microsoft Office PowerPoint</Application>
  <PresentationFormat>On-screen Show (4:3)</PresentationFormat>
  <Paragraphs>501</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Tahoma</vt:lpstr>
      <vt:lpstr>Verdana</vt:lpstr>
      <vt:lpstr>Wingdings</vt:lpstr>
      <vt:lpstr>Wingdings 3</vt:lpstr>
      <vt:lpstr>Origin</vt:lpstr>
      <vt:lpstr>Imūnās sistēmas patoloģijas Imūndeficīts   </vt:lpstr>
      <vt:lpstr>Imūnās sistēmas patoloģijas  immune system disorders,  immunopathology  Medicīnas nozare, kas nodarbojas ar imūnās sistēmas darbības traucējumu izraisītām saslimšanām  Organisma, orgānu sistēmas patoloģija jeb slimība, kas saistīta ar imūno sistēmu, imunitāti un imūno atbildi </vt:lpstr>
      <vt:lpstr>PowerPoint Presentation</vt:lpstr>
      <vt:lpstr>Imūnās sistēmas patoloģiju iedalījums</vt:lpstr>
      <vt:lpstr>Imūndeficīts  (immunodeficiency)   Stāvoklis, kurā imūnās sistēmas spēja pretoties infekcijām ir traucēta vai iztrūkst pilnībā  Defekti, kas izsauc suboptimālu aktivitāti vienā vai vairākās imūnās sistēmas komponentēs, un noved pie nopietnām, nereti fatālām sekām</vt:lpstr>
      <vt:lpstr>Klasifikācija</vt:lpstr>
      <vt:lpstr>Imūndeficīts  /  iedalījums</vt:lpstr>
      <vt:lpstr>PowerPoint Presentation</vt:lpstr>
      <vt:lpstr> Primārais imūndeficīts</vt:lpstr>
      <vt:lpstr>Starptautiskās Imunoloģisko biedrību apvienības klasifikācija</vt:lpstr>
      <vt:lpstr>Pazīmes un simptomi</vt:lpstr>
      <vt:lpstr>Ārsta palīdzību nepieciešams meklēt, ja:</vt:lpstr>
      <vt:lpstr>PowerPoint Presentation</vt:lpstr>
      <vt:lpstr>X-saistītā Agammaglobulinēmija (Bruton’s disease)</vt:lpstr>
      <vt:lpstr> Selektīvais IgA deficīts</vt:lpstr>
      <vt:lpstr>SCID – Severe combined immunodeficiency disease</vt:lpstr>
      <vt:lpstr>SCID – Severe combined immunodeficiency disease</vt:lpstr>
      <vt:lpstr>Ataxia-telangiectasia</vt:lpstr>
      <vt:lpstr>IMŪNĀS SISTĒMAS PATOLOĢIJAS  immune system disorder, immunopathology</vt:lpstr>
      <vt:lpstr>Primārais imūndeficīts un autoimunitāte</vt:lpstr>
      <vt:lpstr>Primārais imūndeficīts un alerģijas </vt:lpstr>
      <vt:lpstr>Primārā imūndeficīta izraisīto slimību diagnostika</vt:lpstr>
      <vt:lpstr>Primārais imūndeficīts    Terapijas formas</vt:lpstr>
      <vt:lpstr>PowerPoint Presentation</vt:lpstr>
      <vt:lpstr>PowerPoint Presentation</vt:lpstr>
      <vt:lpstr>Sekundārais imūndeficīts – cēloņi &amp; mehānismi</vt:lpstr>
      <vt:lpstr>HIV/AIDS</vt:lpstr>
      <vt:lpstr>HIV formas</vt:lpstr>
      <vt:lpstr>Global Health Observatory (WHO) ziņo: </vt:lpstr>
      <vt:lpstr>HIV/AIDS epidemioloģija</vt:lpstr>
      <vt:lpstr>HIV-1 uzbūve un patoģenēze </vt:lpstr>
      <vt:lpstr>PowerPoint Presentation</vt:lpstr>
      <vt:lpstr>PowerPoint Presentation</vt:lpstr>
      <vt:lpstr>PowerPoint Presentation</vt:lpstr>
      <vt:lpstr>PowerPoint Presentation</vt:lpstr>
      <vt:lpstr>PowerPoint Presentation</vt:lpstr>
      <vt:lpstr>PowerPoint Presentation</vt:lpstr>
      <vt:lpstr>HIV infekcijas/AIDS klīniskās stadijas</vt:lpstr>
      <vt:lpstr>Izmantotā literatūra un tālāk lasīšanai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Una</dc:creator>
  <cp:lastModifiedBy>Zane Kalnina</cp:lastModifiedBy>
  <cp:revision>479</cp:revision>
  <cp:lastPrinted>2014-11-07T07:18:23Z</cp:lastPrinted>
  <dcterms:created xsi:type="dcterms:W3CDTF">2004-02-26T15:56:00Z</dcterms:created>
  <dcterms:modified xsi:type="dcterms:W3CDTF">2014-11-10T07:39:35Z</dcterms:modified>
</cp:coreProperties>
</file>