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78"/>
  </p:notesMasterIdLst>
  <p:handoutMasterIdLst>
    <p:handoutMasterId r:id="rId79"/>
  </p:handoutMasterIdLst>
  <p:sldIdLst>
    <p:sldId id="256" r:id="rId2"/>
    <p:sldId id="332" r:id="rId3"/>
    <p:sldId id="333" r:id="rId4"/>
    <p:sldId id="334" r:id="rId5"/>
    <p:sldId id="336" r:id="rId6"/>
    <p:sldId id="335" r:id="rId7"/>
    <p:sldId id="337" r:id="rId8"/>
    <p:sldId id="338" r:id="rId9"/>
    <p:sldId id="339" r:id="rId10"/>
    <p:sldId id="340" r:id="rId11"/>
    <p:sldId id="352" r:id="rId12"/>
    <p:sldId id="356" r:id="rId13"/>
    <p:sldId id="331" r:id="rId14"/>
    <p:sldId id="353" r:id="rId15"/>
    <p:sldId id="258" r:id="rId16"/>
    <p:sldId id="259" r:id="rId17"/>
    <p:sldId id="260" r:id="rId18"/>
    <p:sldId id="354" r:id="rId19"/>
    <p:sldId id="355" r:id="rId20"/>
    <p:sldId id="370" r:id="rId21"/>
    <p:sldId id="389" r:id="rId22"/>
    <p:sldId id="348" r:id="rId23"/>
    <p:sldId id="347" r:id="rId24"/>
    <p:sldId id="278" r:id="rId25"/>
    <p:sldId id="271" r:id="rId26"/>
    <p:sldId id="373" r:id="rId27"/>
    <p:sldId id="344" r:id="rId28"/>
    <p:sldId id="345" r:id="rId29"/>
    <p:sldId id="346" r:id="rId30"/>
    <p:sldId id="372" r:id="rId31"/>
    <p:sldId id="349" r:id="rId32"/>
    <p:sldId id="292" r:id="rId33"/>
    <p:sldId id="376" r:id="rId34"/>
    <p:sldId id="286" r:id="rId35"/>
    <p:sldId id="319" r:id="rId36"/>
    <p:sldId id="289" r:id="rId37"/>
    <p:sldId id="385" r:id="rId38"/>
    <p:sldId id="387" r:id="rId39"/>
    <p:sldId id="388" r:id="rId40"/>
    <p:sldId id="320" r:id="rId41"/>
    <p:sldId id="294" r:id="rId42"/>
    <p:sldId id="321" r:id="rId43"/>
    <p:sldId id="351" r:id="rId44"/>
    <p:sldId id="322" r:id="rId45"/>
    <p:sldId id="324" r:id="rId46"/>
    <p:sldId id="365" r:id="rId47"/>
    <p:sldId id="326" r:id="rId48"/>
    <p:sldId id="379" r:id="rId49"/>
    <p:sldId id="380" r:id="rId50"/>
    <p:sldId id="297" r:id="rId51"/>
    <p:sldId id="391" r:id="rId52"/>
    <p:sldId id="377" r:id="rId53"/>
    <p:sldId id="381" r:id="rId54"/>
    <p:sldId id="384" r:id="rId55"/>
    <p:sldId id="358" r:id="rId56"/>
    <p:sldId id="390" r:id="rId57"/>
    <p:sldId id="359" r:id="rId58"/>
    <p:sldId id="360" r:id="rId59"/>
    <p:sldId id="361" r:id="rId60"/>
    <p:sldId id="304" r:id="rId61"/>
    <p:sldId id="341" r:id="rId62"/>
    <p:sldId id="305" r:id="rId63"/>
    <p:sldId id="342" r:id="rId64"/>
    <p:sldId id="343" r:id="rId65"/>
    <p:sldId id="330" r:id="rId66"/>
    <p:sldId id="303" r:id="rId67"/>
    <p:sldId id="350" r:id="rId68"/>
    <p:sldId id="270" r:id="rId69"/>
    <p:sldId id="363" r:id="rId70"/>
    <p:sldId id="364" r:id="rId71"/>
    <p:sldId id="374" r:id="rId72"/>
    <p:sldId id="375" r:id="rId73"/>
    <p:sldId id="367" r:id="rId74"/>
    <p:sldId id="369" r:id="rId75"/>
    <p:sldId id="307" r:id="rId76"/>
    <p:sldId id="366" r:id="rId77"/>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0229" autoAdjust="0"/>
  </p:normalViewPr>
  <p:slideViewPr>
    <p:cSldViewPr>
      <p:cViewPr varScale="1">
        <p:scale>
          <a:sx n="59" d="100"/>
          <a:sy n="59" d="100"/>
        </p:scale>
        <p:origin x="96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554DAC2-B041-4AF0-8997-F5F1C6441CF6}" type="datetimeFigureOut">
              <a:rPr lang="lv-LV" smtClean="0"/>
              <a:pPr/>
              <a:t>2014.10.31.</a:t>
            </a:fld>
            <a:endParaRPr lang="lv-LV"/>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A7F694E-1759-4D7B-8601-898EFC2ED947}" type="slidenum">
              <a:rPr lang="lv-LV" smtClean="0"/>
              <a:pPr/>
              <a:t>‹#›</a:t>
            </a:fld>
            <a:endParaRPr lang="lv-LV"/>
          </a:p>
        </p:txBody>
      </p:sp>
    </p:spTree>
    <p:extLst>
      <p:ext uri="{BB962C8B-B14F-4D97-AF65-F5344CB8AC3E}">
        <p14:creationId xmlns:p14="http://schemas.microsoft.com/office/powerpoint/2010/main" val="2552610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3FB5E90-2AD7-44A0-9724-9F72492A4968}" type="datetimeFigureOut">
              <a:rPr lang="lv-LV" smtClean="0"/>
              <a:pPr/>
              <a:t>2014.10.31.</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2FE9CC9-F5B8-44DD-9932-5B8BB1821C03}" type="slidenum">
              <a:rPr lang="lv-LV" smtClean="0"/>
              <a:pPr/>
              <a:t>‹#›</a:t>
            </a:fld>
            <a:endParaRPr lang="lv-LV"/>
          </a:p>
        </p:txBody>
      </p:sp>
    </p:spTree>
    <p:extLst>
      <p:ext uri="{BB962C8B-B14F-4D97-AF65-F5344CB8AC3E}">
        <p14:creationId xmlns:p14="http://schemas.microsoft.com/office/powerpoint/2010/main" val="93975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lv-LV" smtClean="0"/>
          </a:p>
        </p:txBody>
      </p:sp>
    </p:spTree>
    <p:extLst>
      <p:ext uri="{BB962C8B-B14F-4D97-AF65-F5344CB8AC3E}">
        <p14:creationId xmlns:p14="http://schemas.microsoft.com/office/powerpoint/2010/main" val="135345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lv-LV" smtClean="0"/>
          </a:p>
        </p:txBody>
      </p:sp>
    </p:spTree>
    <p:extLst>
      <p:ext uri="{BB962C8B-B14F-4D97-AF65-F5344CB8AC3E}">
        <p14:creationId xmlns:p14="http://schemas.microsoft.com/office/powerpoint/2010/main" val="317102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lv-LV" smtClean="0"/>
          </a:p>
        </p:txBody>
      </p:sp>
    </p:spTree>
    <p:extLst>
      <p:ext uri="{BB962C8B-B14F-4D97-AF65-F5344CB8AC3E}">
        <p14:creationId xmlns:p14="http://schemas.microsoft.com/office/powerpoint/2010/main" val="415261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lv-LV" smtClean="0"/>
          </a:p>
        </p:txBody>
      </p:sp>
    </p:spTree>
    <p:extLst>
      <p:ext uri="{BB962C8B-B14F-4D97-AF65-F5344CB8AC3E}">
        <p14:creationId xmlns:p14="http://schemas.microsoft.com/office/powerpoint/2010/main" val="233787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lv-LV" smtClean="0"/>
          </a:p>
        </p:txBody>
      </p:sp>
    </p:spTree>
    <p:extLst>
      <p:ext uri="{BB962C8B-B14F-4D97-AF65-F5344CB8AC3E}">
        <p14:creationId xmlns:p14="http://schemas.microsoft.com/office/powerpoint/2010/main" val="54847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lv-LV" smtClean="0"/>
          </a:p>
        </p:txBody>
      </p:sp>
    </p:spTree>
    <p:extLst>
      <p:ext uri="{BB962C8B-B14F-4D97-AF65-F5344CB8AC3E}">
        <p14:creationId xmlns:p14="http://schemas.microsoft.com/office/powerpoint/2010/main" val="1427756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lv-LV" smtClean="0"/>
          </a:p>
        </p:txBody>
      </p:sp>
    </p:spTree>
    <p:extLst>
      <p:ext uri="{BB962C8B-B14F-4D97-AF65-F5344CB8AC3E}">
        <p14:creationId xmlns:p14="http://schemas.microsoft.com/office/powerpoint/2010/main" val="137208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9A2B1FA-1393-4982-8462-2A57C017F210}" type="datetimeFigureOut">
              <a:rPr lang="lv-LV" smtClean="0"/>
              <a:pPr/>
              <a:t>2014.10.31.</a:t>
            </a:fld>
            <a:endParaRPr lang="lv-LV"/>
          </a:p>
        </p:txBody>
      </p:sp>
      <p:sp>
        <p:nvSpPr>
          <p:cNvPr id="19" name="Footer Placeholder 18"/>
          <p:cNvSpPr>
            <a:spLocks noGrp="1"/>
          </p:cNvSpPr>
          <p:nvPr>
            <p:ph type="ftr" sz="quarter" idx="11"/>
          </p:nvPr>
        </p:nvSpPr>
        <p:spPr/>
        <p:txBody>
          <a:bodyPr/>
          <a:lstStyle/>
          <a:p>
            <a:endParaRPr lang="lv-LV"/>
          </a:p>
        </p:txBody>
      </p:sp>
      <p:sp>
        <p:nvSpPr>
          <p:cNvPr id="27" name="Slide Number Placeholder 26"/>
          <p:cNvSpPr>
            <a:spLocks noGrp="1"/>
          </p:cNvSpPr>
          <p:nvPr>
            <p:ph type="sldNum" sz="quarter" idx="12"/>
          </p:nvPr>
        </p:nvSpPr>
        <p:spPr/>
        <p:txBody>
          <a:bodyPr/>
          <a:lstStyle/>
          <a:p>
            <a:fld id="{492AEBE2-5506-4806-89E8-9C1A7B32571B}" type="slidenum">
              <a:rPr lang="lv-LV" smtClean="0"/>
              <a:pPr/>
              <a:t>‹#›</a:t>
            </a:fld>
            <a:endParaRPr lang="lv-LV"/>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A2B1FA-1393-4982-8462-2A57C017F210}" type="datetimeFigureOut">
              <a:rPr lang="lv-LV" smtClean="0"/>
              <a:pPr/>
              <a:t>2014.10.31.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92AEBE2-5506-4806-89E8-9C1A7B32571B}"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A2B1FA-1393-4982-8462-2A57C017F210}" type="datetimeFigureOut">
              <a:rPr lang="lv-LV" smtClean="0"/>
              <a:pPr/>
              <a:t>2014.10.31.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92AEBE2-5506-4806-89E8-9C1A7B32571B}" type="slidenum">
              <a:rPr lang="lv-LV" smtClean="0"/>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752600"/>
            <a:ext cx="7772400" cy="4114800"/>
          </a:xfrm>
        </p:spPr>
        <p:txBody>
          <a:bodyPr/>
          <a:lstStyle/>
          <a:p>
            <a:pPr lvl="0"/>
            <a:endParaRPr lang="en-US" noProof="0" smtClean="0"/>
          </a:p>
        </p:txBody>
      </p:sp>
      <p:sp>
        <p:nvSpPr>
          <p:cNvPr id="4" name="Rectangle 17"/>
          <p:cNvSpPr>
            <a:spLocks noGrp="1" noChangeArrowheads="1"/>
          </p:cNvSpPr>
          <p:nvPr>
            <p:ph type="dt" sz="half" idx="10"/>
          </p:nvPr>
        </p:nvSpPr>
        <p:spPr>
          <a:xfrm>
            <a:off x="381000" y="6323013"/>
            <a:ext cx="1905000" cy="457200"/>
          </a:xfrm>
          <a:prstGeom prst="rect">
            <a:avLst/>
          </a:prstGeom>
        </p:spPr>
        <p:txBody>
          <a:bodyPr/>
          <a:lstStyle>
            <a:lvl1pPr>
              <a:defRPr>
                <a:latin typeface="Times New Roman" charset="0"/>
              </a:defRPr>
            </a:lvl1pPr>
          </a:lstStyle>
          <a:p>
            <a:pPr>
              <a:defRPr/>
            </a:pPr>
            <a:endParaRPr lang="en-US"/>
          </a:p>
        </p:txBody>
      </p:sp>
      <p:sp>
        <p:nvSpPr>
          <p:cNvPr id="5" name="Rectangle 18"/>
          <p:cNvSpPr>
            <a:spLocks noGrp="1" noChangeArrowheads="1"/>
          </p:cNvSpPr>
          <p:nvPr>
            <p:ph type="ftr" sz="quarter" idx="11"/>
          </p:nvPr>
        </p:nvSpPr>
        <p:spPr>
          <a:xfrm>
            <a:off x="3124200" y="6323013"/>
            <a:ext cx="2895600" cy="457200"/>
          </a:xfrm>
          <a:prstGeom prst="rect">
            <a:avLst/>
          </a:prstGeom>
        </p:spPr>
        <p:txBody>
          <a:bodyPr/>
          <a:lstStyle>
            <a:lvl1pPr>
              <a:defRPr>
                <a:latin typeface="Times New Roman" charset="0"/>
              </a:defRPr>
            </a:lvl1pPr>
          </a:lstStyle>
          <a:p>
            <a:pPr>
              <a:defRPr/>
            </a:pPr>
            <a:endParaRPr lang="en-US"/>
          </a:p>
        </p:txBody>
      </p:sp>
      <p:sp>
        <p:nvSpPr>
          <p:cNvPr id="6" name="Rectangle 19"/>
          <p:cNvSpPr>
            <a:spLocks noGrp="1" noChangeArrowheads="1"/>
          </p:cNvSpPr>
          <p:nvPr>
            <p:ph type="sldNum" sz="quarter" idx="12"/>
          </p:nvPr>
        </p:nvSpPr>
        <p:spPr>
          <a:xfrm>
            <a:off x="6858000" y="6323013"/>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1E1C732-CDF6-4C5B-A8A6-438D316A5848}" type="slidenum">
              <a:rPr lang="en-US" altLang="lv-LV"/>
              <a:pPr/>
              <a:t>‹#›</a:t>
            </a:fld>
            <a:endParaRPr lang="en-US" alt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A2B1FA-1393-4982-8462-2A57C017F210}" type="datetimeFigureOut">
              <a:rPr lang="lv-LV" smtClean="0"/>
              <a:pPr/>
              <a:t>2014.10.31.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92AEBE2-5506-4806-89E8-9C1A7B32571B}"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A2B1FA-1393-4982-8462-2A57C017F210}" type="datetimeFigureOut">
              <a:rPr lang="lv-LV" smtClean="0"/>
              <a:pPr/>
              <a:t>2014.10.31.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92AEBE2-5506-4806-89E8-9C1A7B32571B}" type="slidenum">
              <a:rPr lang="lv-LV" smtClean="0"/>
              <a:pPr/>
              <a:t>‹#›</a:t>
            </a:fld>
            <a:endParaRPr lang="lv-LV"/>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A2B1FA-1393-4982-8462-2A57C017F210}" type="datetimeFigureOut">
              <a:rPr lang="lv-LV" smtClean="0"/>
              <a:pPr/>
              <a:t>2014.10.31.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92AEBE2-5506-4806-89E8-9C1A7B32571B}"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A2B1FA-1393-4982-8462-2A57C017F210}" type="datetimeFigureOut">
              <a:rPr lang="lv-LV" smtClean="0"/>
              <a:pPr/>
              <a:t>2014.10.31.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92AEBE2-5506-4806-89E8-9C1A7B32571B}"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A2B1FA-1393-4982-8462-2A57C017F210}" type="datetimeFigureOut">
              <a:rPr lang="lv-LV" smtClean="0"/>
              <a:pPr/>
              <a:t>2014.10.31.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492AEBE2-5506-4806-89E8-9C1A7B32571B}"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2B1FA-1393-4982-8462-2A57C017F210}" type="datetimeFigureOut">
              <a:rPr lang="lv-LV" smtClean="0"/>
              <a:pPr/>
              <a:t>2014.10.31.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92AEBE2-5506-4806-89E8-9C1A7B32571B}"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A2B1FA-1393-4982-8462-2A57C017F210}" type="datetimeFigureOut">
              <a:rPr lang="lv-LV" smtClean="0"/>
              <a:pPr/>
              <a:t>2014.10.31.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92AEBE2-5506-4806-89E8-9C1A7B32571B}"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A2B1FA-1393-4982-8462-2A57C017F210}" type="datetimeFigureOut">
              <a:rPr lang="lv-LV" smtClean="0"/>
              <a:pPr/>
              <a:t>2014.10.31.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a:xfrm>
            <a:off x="8077200" y="6356350"/>
            <a:ext cx="609600" cy="365125"/>
          </a:xfrm>
        </p:spPr>
        <p:txBody>
          <a:bodyPr/>
          <a:lstStyle/>
          <a:p>
            <a:fld id="{492AEBE2-5506-4806-89E8-9C1A7B32571B}" type="slidenum">
              <a:rPr lang="lv-LV" smtClean="0"/>
              <a:pPr/>
              <a:t>‹#›</a:t>
            </a:fld>
            <a:endParaRPr lang="lv-LV"/>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9A2B1FA-1393-4982-8462-2A57C017F210}" type="datetimeFigureOut">
              <a:rPr lang="lv-LV" smtClean="0"/>
              <a:pPr/>
              <a:t>2014.10.31.</a:t>
            </a:fld>
            <a:endParaRPr lang="lv-LV"/>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lv-LV"/>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92AEBE2-5506-4806-89E8-9C1A7B32571B}" type="slidenum">
              <a:rPr lang="lv-LV" smtClean="0"/>
              <a:pPr/>
              <a:t>‹#›</a:t>
            </a:fld>
            <a:endParaRPr lang="lv-LV"/>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905000"/>
            <a:ext cx="6016904" cy="1938992"/>
          </a:xfrm>
          <a:prstGeom prst="rect">
            <a:avLst/>
          </a:prstGeom>
          <a:noFill/>
        </p:spPr>
        <p:txBody>
          <a:bodyPr wrap="none" rtlCol="0">
            <a:spAutoFit/>
          </a:bodyPr>
          <a:lstStyle/>
          <a:p>
            <a:r>
              <a:rPr lang="lv-LV" sz="6000" b="1" dirty="0" smtClean="0"/>
              <a:t>Audu un orgānu</a:t>
            </a:r>
          </a:p>
          <a:p>
            <a:r>
              <a:rPr lang="lv-LV" sz="6000" b="1" dirty="0" smtClean="0"/>
              <a:t>transplantācija</a:t>
            </a:r>
            <a:endParaRPr lang="lv-LV" sz="6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570"/>
            <a:ext cx="6477000" cy="1143000"/>
          </a:xfrm>
        </p:spPr>
        <p:txBody>
          <a:bodyPr/>
          <a:lstStyle/>
          <a:p>
            <a:pPr algn="ctr"/>
            <a:r>
              <a:rPr lang="lv-LV" dirty="0" smtClean="0"/>
              <a:t>Transplantāti</a:t>
            </a:r>
            <a:endParaRPr lang="lv-LV" dirty="0"/>
          </a:p>
        </p:txBody>
      </p:sp>
      <p:grpSp>
        <p:nvGrpSpPr>
          <p:cNvPr id="17" name="Group 16"/>
          <p:cNvGrpSpPr/>
          <p:nvPr/>
        </p:nvGrpSpPr>
        <p:grpSpPr>
          <a:xfrm>
            <a:off x="1379724" y="1295400"/>
            <a:ext cx="6940363" cy="4495800"/>
            <a:chOff x="571500" y="1676400"/>
            <a:chExt cx="6940363" cy="449580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988" y="1676400"/>
              <a:ext cx="5857875" cy="4495800"/>
            </a:xfrm>
            <a:prstGeom prst="rect">
              <a:avLst/>
            </a:prstGeom>
          </p:spPr>
        </p:pic>
        <p:sp>
          <p:nvSpPr>
            <p:cNvPr id="13" name="Rectangle 12"/>
            <p:cNvSpPr/>
            <p:nvPr/>
          </p:nvSpPr>
          <p:spPr>
            <a:xfrm>
              <a:off x="4912659" y="5410200"/>
              <a:ext cx="1447800" cy="62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6"/>
            <p:cNvSpPr/>
            <p:nvPr/>
          </p:nvSpPr>
          <p:spPr>
            <a:xfrm>
              <a:off x="571500" y="2286000"/>
              <a:ext cx="2057400" cy="36933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lv-LV"/>
            </a:p>
          </p:txBody>
        </p:sp>
        <p:sp>
          <p:nvSpPr>
            <p:cNvPr id="5" name="TextBox 4"/>
            <p:cNvSpPr txBox="1"/>
            <p:nvPr/>
          </p:nvSpPr>
          <p:spPr>
            <a:xfrm>
              <a:off x="571500" y="2290482"/>
              <a:ext cx="2286000" cy="369332"/>
            </a:xfrm>
            <a:prstGeom prst="rect">
              <a:avLst/>
            </a:prstGeom>
            <a:noFill/>
          </p:spPr>
          <p:txBody>
            <a:bodyPr wrap="square" rtlCol="0">
              <a:spAutoFit/>
            </a:bodyPr>
            <a:lstStyle/>
            <a:p>
              <a:r>
                <a:rPr lang="lv-LV" b="1" dirty="0" err="1" smtClean="0"/>
                <a:t>auto</a:t>
              </a:r>
              <a:r>
                <a:rPr lang="lv-LV" dirty="0" err="1" smtClean="0"/>
                <a:t>transplantāts</a:t>
              </a:r>
              <a:endParaRPr lang="lv-LV" dirty="0"/>
            </a:p>
          </p:txBody>
        </p:sp>
        <p:sp>
          <p:nvSpPr>
            <p:cNvPr id="9" name="Rectangle 8"/>
            <p:cNvSpPr/>
            <p:nvPr/>
          </p:nvSpPr>
          <p:spPr>
            <a:xfrm>
              <a:off x="1143000" y="4948518"/>
              <a:ext cx="2057400" cy="36933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lv-LV"/>
            </a:p>
          </p:txBody>
        </p:sp>
        <p:sp>
          <p:nvSpPr>
            <p:cNvPr id="10" name="TextBox 9"/>
            <p:cNvSpPr txBox="1"/>
            <p:nvPr/>
          </p:nvSpPr>
          <p:spPr>
            <a:xfrm>
              <a:off x="1143000" y="4953000"/>
              <a:ext cx="2286000" cy="369332"/>
            </a:xfrm>
            <a:prstGeom prst="rect">
              <a:avLst/>
            </a:prstGeom>
            <a:noFill/>
          </p:spPr>
          <p:txBody>
            <a:bodyPr wrap="square" rtlCol="0">
              <a:spAutoFit/>
            </a:bodyPr>
            <a:lstStyle/>
            <a:p>
              <a:r>
                <a:rPr lang="lv-LV" b="1" dirty="0" err="1" smtClean="0"/>
                <a:t>alo</a:t>
              </a:r>
              <a:r>
                <a:rPr lang="lv-LV" dirty="0" err="1" smtClean="0"/>
                <a:t>transplantāts</a:t>
              </a:r>
              <a:endParaRPr lang="lv-LV" dirty="0"/>
            </a:p>
          </p:txBody>
        </p:sp>
        <p:sp>
          <p:nvSpPr>
            <p:cNvPr id="11" name="Rectangle 10"/>
            <p:cNvSpPr/>
            <p:nvPr/>
          </p:nvSpPr>
          <p:spPr>
            <a:xfrm>
              <a:off x="4849906" y="5684547"/>
              <a:ext cx="2286000" cy="36933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lv-LV"/>
            </a:p>
          </p:txBody>
        </p:sp>
        <p:sp>
          <p:nvSpPr>
            <p:cNvPr id="12" name="TextBox 11"/>
            <p:cNvSpPr txBox="1"/>
            <p:nvPr/>
          </p:nvSpPr>
          <p:spPr>
            <a:xfrm>
              <a:off x="4912659" y="5663915"/>
              <a:ext cx="2438400" cy="369332"/>
            </a:xfrm>
            <a:prstGeom prst="rect">
              <a:avLst/>
            </a:prstGeom>
            <a:noFill/>
          </p:spPr>
          <p:txBody>
            <a:bodyPr wrap="square" rtlCol="0">
              <a:spAutoFit/>
            </a:bodyPr>
            <a:lstStyle/>
            <a:p>
              <a:r>
                <a:rPr lang="lv-LV" b="1" dirty="0" err="1" smtClean="0"/>
                <a:t>kseno</a:t>
              </a:r>
              <a:r>
                <a:rPr lang="lv-LV" dirty="0" err="1" smtClean="0"/>
                <a:t>transplantāts</a:t>
              </a:r>
              <a:endParaRPr lang="lv-LV" dirty="0"/>
            </a:p>
          </p:txBody>
        </p:sp>
        <p:sp>
          <p:nvSpPr>
            <p:cNvPr id="14" name="Rectangle 13"/>
            <p:cNvSpPr/>
            <p:nvPr/>
          </p:nvSpPr>
          <p:spPr>
            <a:xfrm>
              <a:off x="3538820" y="3209365"/>
              <a:ext cx="1857935" cy="36933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lv-LV"/>
            </a:p>
          </p:txBody>
        </p:sp>
        <p:sp>
          <p:nvSpPr>
            <p:cNvPr id="15" name="TextBox 14"/>
            <p:cNvSpPr txBox="1"/>
            <p:nvPr/>
          </p:nvSpPr>
          <p:spPr>
            <a:xfrm>
              <a:off x="3567955" y="3200400"/>
              <a:ext cx="1828800" cy="369332"/>
            </a:xfrm>
            <a:prstGeom prst="rect">
              <a:avLst/>
            </a:prstGeom>
            <a:noFill/>
          </p:spPr>
          <p:txBody>
            <a:bodyPr wrap="square" rtlCol="0">
              <a:spAutoFit/>
            </a:bodyPr>
            <a:lstStyle/>
            <a:p>
              <a:r>
                <a:rPr lang="lv-LV" b="1" dirty="0" err="1" smtClean="0"/>
                <a:t>izo</a:t>
              </a:r>
              <a:r>
                <a:rPr lang="lv-LV" dirty="0" err="1" smtClean="0"/>
                <a:t>transplantāts</a:t>
              </a:r>
              <a:endParaRPr lang="lv-LV" dirty="0"/>
            </a:p>
          </p:txBody>
        </p:sp>
        <p:sp>
          <p:nvSpPr>
            <p:cNvPr id="16" name="Rectangle 15"/>
            <p:cNvSpPr/>
            <p:nvPr/>
          </p:nvSpPr>
          <p:spPr>
            <a:xfrm>
              <a:off x="3962400" y="1981200"/>
              <a:ext cx="1219200" cy="678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8" name="TextBox 17"/>
          <p:cNvSpPr txBox="1"/>
          <p:nvPr/>
        </p:nvSpPr>
        <p:spPr>
          <a:xfrm>
            <a:off x="381000" y="6033247"/>
            <a:ext cx="8318124" cy="765979"/>
          </a:xfrm>
          <a:prstGeom prst="rect">
            <a:avLst/>
          </a:prstGeom>
          <a:noFill/>
        </p:spPr>
        <p:txBody>
          <a:bodyPr wrap="square" rtlCol="0">
            <a:spAutoFit/>
          </a:bodyPr>
          <a:lstStyle/>
          <a:p>
            <a:pPr>
              <a:lnSpc>
                <a:spcPts val="2700"/>
              </a:lnSpc>
            </a:pPr>
            <a:r>
              <a:rPr lang="lv-LV" sz="2000" dirty="0"/>
              <a:t>Audu transplantācija no viena indivīda otram, </a:t>
            </a:r>
            <a:r>
              <a:rPr lang="lv-LV" sz="2000" dirty="0" smtClean="0"/>
              <a:t>izņemot </a:t>
            </a:r>
            <a:r>
              <a:rPr lang="lv-LV" sz="2000" dirty="0" err="1" smtClean="0"/>
              <a:t>singēno</a:t>
            </a:r>
            <a:r>
              <a:rPr lang="lv-LV" sz="2000" dirty="0" smtClean="0"/>
              <a:t> </a:t>
            </a:r>
            <a:r>
              <a:rPr lang="lv-LV" sz="2000" dirty="0"/>
              <a:t>transplantāciju, ir saistīta ar audu bioloģiskās </a:t>
            </a:r>
            <a:r>
              <a:rPr lang="lv-LV" sz="2000" dirty="0" smtClean="0"/>
              <a:t> nesaderības  </a:t>
            </a:r>
            <a:r>
              <a:rPr lang="lv-LV" sz="2000" dirty="0"/>
              <a:t>reakcijām. </a:t>
            </a:r>
          </a:p>
        </p:txBody>
      </p:sp>
    </p:spTree>
    <p:extLst>
      <p:ext uri="{BB962C8B-B14F-4D97-AF65-F5344CB8AC3E}">
        <p14:creationId xmlns:p14="http://schemas.microsoft.com/office/powerpoint/2010/main" val="1233990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229600" cy="1143000"/>
          </a:xfrm>
        </p:spPr>
        <p:txBody>
          <a:bodyPr>
            <a:normAutofit/>
          </a:bodyPr>
          <a:lstStyle/>
          <a:p>
            <a:pPr eaLnBrk="1" hangingPunct="1">
              <a:defRPr/>
            </a:pPr>
            <a:r>
              <a:rPr lang="lv-LV" sz="4000" dirty="0" smtClean="0"/>
              <a:t>Audu un orgānu transplantācija</a:t>
            </a:r>
            <a:endParaRPr lang="en-US" sz="4000" dirty="0" smtClean="0"/>
          </a:p>
        </p:txBody>
      </p:sp>
      <p:sp>
        <p:nvSpPr>
          <p:cNvPr id="3" name="Content Placeholder 2"/>
          <p:cNvSpPr>
            <a:spLocks noGrp="1"/>
          </p:cNvSpPr>
          <p:nvPr>
            <p:ph idx="1"/>
          </p:nvPr>
        </p:nvSpPr>
        <p:spPr>
          <a:xfrm>
            <a:off x="685800" y="1219200"/>
            <a:ext cx="8229600" cy="5029200"/>
          </a:xfrm>
        </p:spPr>
        <p:txBody>
          <a:bodyPr/>
          <a:lstStyle/>
          <a:p>
            <a:pPr eaLnBrk="1" hangingPunct="1">
              <a:defRPr/>
            </a:pPr>
            <a:endParaRPr lang="lv-LV" sz="2800" dirty="0" smtClean="0"/>
          </a:p>
          <a:p>
            <a:pPr lvl="1" eaLnBrk="1" hangingPunct="1">
              <a:lnSpc>
                <a:spcPct val="150000"/>
              </a:lnSpc>
              <a:buFont typeface="Wingdings" pitchFamily="2" charset="2"/>
              <a:buChar char="Ø"/>
              <a:defRPr/>
            </a:pPr>
            <a:r>
              <a:rPr lang="lv-LV" dirty="0" smtClean="0"/>
              <a:t>Visbiežākā transplantācija ir asins pārliešana. </a:t>
            </a:r>
            <a:endParaRPr lang="en-US" dirty="0" smtClean="0"/>
          </a:p>
          <a:p>
            <a:pPr lvl="1" eaLnBrk="1" hangingPunct="1">
              <a:lnSpc>
                <a:spcPct val="150000"/>
              </a:lnSpc>
              <a:buFont typeface="Wingdings" pitchFamily="2" charset="2"/>
              <a:buChar char="Ø"/>
              <a:defRPr/>
            </a:pPr>
            <a:r>
              <a:rPr lang="lv-LV" dirty="0" smtClean="0"/>
              <a:t>Kaulu smadzeņu transplantācija</a:t>
            </a:r>
            <a:endParaRPr lang="en-US" dirty="0" smtClean="0"/>
          </a:p>
          <a:p>
            <a:pPr lvl="1" eaLnBrk="1" hangingPunct="1">
              <a:lnSpc>
                <a:spcPct val="150000"/>
              </a:lnSpc>
              <a:buFont typeface="Wingdings" pitchFamily="2" charset="2"/>
              <a:buChar char="Ø"/>
              <a:defRPr/>
            </a:pPr>
            <a:r>
              <a:rPr lang="lv-LV" dirty="0" smtClean="0"/>
              <a:t>Orgānu</a:t>
            </a:r>
            <a:r>
              <a:rPr lang="en-US" dirty="0" smtClean="0"/>
              <a:t>: </a:t>
            </a:r>
            <a:r>
              <a:rPr lang="lv-LV" dirty="0" smtClean="0"/>
              <a:t>sirds</a:t>
            </a:r>
            <a:r>
              <a:rPr lang="en-US" dirty="0" smtClean="0"/>
              <a:t>, </a:t>
            </a:r>
            <a:r>
              <a:rPr lang="lv-LV" dirty="0" smtClean="0"/>
              <a:t>nieru</a:t>
            </a:r>
            <a:r>
              <a:rPr lang="en-US" dirty="0" smtClean="0"/>
              <a:t>, </a:t>
            </a:r>
            <a:r>
              <a:rPr lang="lv-LV" dirty="0" smtClean="0"/>
              <a:t>aizkuņģa dziedzera</a:t>
            </a:r>
            <a:r>
              <a:rPr lang="en-US" dirty="0" smtClean="0"/>
              <a:t>, </a:t>
            </a:r>
            <a:r>
              <a:rPr lang="lv-LV" dirty="0" smtClean="0"/>
              <a:t>plaušu</a:t>
            </a:r>
            <a:r>
              <a:rPr lang="en-US" dirty="0" smtClean="0"/>
              <a:t>, </a:t>
            </a:r>
            <a:r>
              <a:rPr lang="lv-LV" dirty="0" smtClean="0"/>
              <a:t>aknu, zarnu</a:t>
            </a:r>
          </a:p>
          <a:p>
            <a:pPr lvl="1" eaLnBrk="1" hangingPunct="1">
              <a:lnSpc>
                <a:spcPct val="150000"/>
              </a:lnSpc>
              <a:buFont typeface="Wingdings" pitchFamily="2" charset="2"/>
              <a:buChar char="Ø"/>
              <a:defRPr/>
            </a:pPr>
            <a:r>
              <a:rPr lang="lv-LV" dirty="0" smtClean="0"/>
              <a:t>Audu</a:t>
            </a:r>
            <a:r>
              <a:rPr lang="en-US" dirty="0" smtClean="0"/>
              <a:t>: </a:t>
            </a:r>
            <a:r>
              <a:rPr lang="lv-LV" dirty="0" smtClean="0"/>
              <a:t> kaulu, ādu, vēnu, </a:t>
            </a:r>
            <a:r>
              <a:rPr lang="en-US" dirty="0" smtClean="0"/>
              <a:t> </a:t>
            </a:r>
            <a:r>
              <a:rPr lang="lv-LV" dirty="0" smtClean="0"/>
              <a:t>radzenes</a:t>
            </a:r>
            <a:r>
              <a:rPr lang="en-US" dirty="0" smtClean="0"/>
              <a:t>, </a:t>
            </a:r>
            <a:r>
              <a:rPr lang="lv-LV" dirty="0" smtClean="0"/>
              <a:t>sirds vārstuļu</a:t>
            </a:r>
            <a:r>
              <a:rPr lang="en-US" dirty="0" smtClean="0"/>
              <a:t>, </a:t>
            </a:r>
            <a:r>
              <a:rPr lang="lv-LV" dirty="0" smtClean="0"/>
              <a:t>skrimšļu un citu saistaudu.</a:t>
            </a: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700724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725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Autofit/>
          </a:bodyPr>
          <a:lstStyle/>
          <a:p>
            <a:pPr algn="ctr"/>
            <a:r>
              <a:rPr lang="lv-LV" sz="8000" dirty="0" smtClean="0"/>
              <a:t>Vēsture</a:t>
            </a:r>
            <a:endParaRPr lang="lv-LV" sz="8000" dirty="0"/>
          </a:p>
        </p:txBody>
      </p:sp>
    </p:spTree>
    <p:extLst>
      <p:ext uri="{BB962C8B-B14F-4D97-AF65-F5344CB8AC3E}">
        <p14:creationId xmlns:p14="http://schemas.microsoft.com/office/powerpoint/2010/main" val="37306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43" y="1217776"/>
            <a:ext cx="2230877"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flipH="1">
            <a:off x="3214029" y="1219200"/>
            <a:ext cx="5745481" cy="1323439"/>
          </a:xfrm>
          <a:prstGeom prst="rect">
            <a:avLst/>
          </a:prstGeom>
          <a:noFill/>
        </p:spPr>
        <p:txBody>
          <a:bodyPr wrap="square" rtlCol="0">
            <a:spAutoFit/>
          </a:bodyPr>
          <a:lstStyle/>
          <a:p>
            <a:r>
              <a:rPr lang="lv-LV" sz="2000" dirty="0" smtClean="0"/>
              <a:t>Ir  atrodami  vairāki stāsti (leģendas) par ķīnieša ārsta </a:t>
            </a:r>
            <a:r>
              <a:rPr lang="lv-LV" sz="2000" dirty="0" err="1" smtClean="0"/>
              <a:t>Pien</a:t>
            </a:r>
            <a:r>
              <a:rPr lang="lv-LV" sz="2000" dirty="0" smtClean="0"/>
              <a:t> </a:t>
            </a:r>
            <a:r>
              <a:rPr lang="lv-LV" sz="2000" dirty="0" err="1" smtClean="0"/>
              <a:t>Chi’ao</a:t>
            </a:r>
            <a:r>
              <a:rPr lang="lv-LV" sz="2000" dirty="0" smtClean="0"/>
              <a:t> (500.g. </a:t>
            </a:r>
            <a:r>
              <a:rPr lang="lv-LV" sz="2000" dirty="0" err="1" smtClean="0"/>
              <a:t>pmē</a:t>
            </a:r>
            <a:r>
              <a:rPr lang="lv-LV" sz="2000" dirty="0" smtClean="0"/>
              <a:t>) darbiem.</a:t>
            </a:r>
          </a:p>
          <a:p>
            <a:r>
              <a:rPr lang="lv-LV" sz="2000" dirty="0" err="1" smtClean="0"/>
              <a:t>Vīņš</a:t>
            </a:r>
            <a:r>
              <a:rPr lang="lv-LV" sz="2000" dirty="0" smtClean="0"/>
              <a:t> veica dubulto sirds transplantāciju, apmainot sirdis diviem vīriem.  </a:t>
            </a:r>
            <a:endParaRPr lang="lv-LV" sz="2000" dirty="0"/>
          </a:p>
        </p:txBody>
      </p:sp>
      <p:sp>
        <p:nvSpPr>
          <p:cNvPr id="6" name="TextBox 5"/>
          <p:cNvSpPr txBox="1"/>
          <p:nvPr/>
        </p:nvSpPr>
        <p:spPr>
          <a:xfrm>
            <a:off x="990600" y="4191000"/>
            <a:ext cx="2223429" cy="1200329"/>
          </a:xfrm>
          <a:prstGeom prst="rect">
            <a:avLst/>
          </a:prstGeom>
          <a:noFill/>
        </p:spPr>
        <p:txBody>
          <a:bodyPr wrap="none" rtlCol="0">
            <a:spAutoFit/>
          </a:bodyPr>
          <a:lstStyle/>
          <a:p>
            <a:r>
              <a:rPr lang="lv-LV" sz="2400" dirty="0" smtClean="0"/>
              <a:t>          Vīram </a:t>
            </a:r>
          </a:p>
          <a:p>
            <a:pPr algn="ctr"/>
            <a:r>
              <a:rPr lang="lv-LV" sz="2400" dirty="0" smtClean="0"/>
              <a:t>ar </a:t>
            </a:r>
            <a:r>
              <a:rPr lang="lv-LV" sz="2400" b="1" dirty="0" smtClean="0"/>
              <a:t>stipru garu </a:t>
            </a:r>
          </a:p>
          <a:p>
            <a:pPr algn="ctr"/>
            <a:r>
              <a:rPr lang="lv-LV" sz="2400" dirty="0" smtClean="0"/>
              <a:t>un </a:t>
            </a:r>
            <a:r>
              <a:rPr lang="lv-LV" sz="2400" b="1" dirty="0" smtClean="0"/>
              <a:t>vāju gribu</a:t>
            </a:r>
            <a:r>
              <a:rPr lang="lv-LV" sz="2400" dirty="0" smtClean="0"/>
              <a:t>. </a:t>
            </a:r>
            <a:endParaRPr lang="lv-LV"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619679"/>
            <a:ext cx="23622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248400" y="4114800"/>
            <a:ext cx="2490938" cy="1200329"/>
          </a:xfrm>
          <a:prstGeom prst="rect">
            <a:avLst/>
          </a:prstGeom>
          <a:noFill/>
        </p:spPr>
        <p:txBody>
          <a:bodyPr wrap="none" rtlCol="0">
            <a:spAutoFit/>
          </a:bodyPr>
          <a:lstStyle/>
          <a:p>
            <a:r>
              <a:rPr lang="lv-LV" sz="2400" dirty="0" smtClean="0"/>
              <a:t>          Vīram </a:t>
            </a:r>
          </a:p>
          <a:p>
            <a:pPr algn="ctr"/>
            <a:r>
              <a:rPr lang="lv-LV" sz="2400" dirty="0" smtClean="0"/>
              <a:t>ar </a:t>
            </a:r>
            <a:r>
              <a:rPr lang="lv-LV" sz="2400" b="1" dirty="0" smtClean="0"/>
              <a:t>vāju garu </a:t>
            </a:r>
          </a:p>
          <a:p>
            <a:pPr algn="ctr"/>
            <a:r>
              <a:rPr lang="lv-LV" sz="2400" dirty="0" smtClean="0"/>
              <a:t>un </a:t>
            </a:r>
            <a:r>
              <a:rPr lang="lv-LV" sz="2400" b="1" dirty="0" smtClean="0"/>
              <a:t>stipru gribu</a:t>
            </a:r>
            <a:r>
              <a:rPr lang="lv-LV" sz="2400" dirty="0" smtClean="0"/>
              <a:t>. </a:t>
            </a:r>
            <a:endParaRPr lang="lv-LV" sz="2400" dirty="0"/>
          </a:p>
        </p:txBody>
      </p:sp>
      <p:sp>
        <p:nvSpPr>
          <p:cNvPr id="10" name="Rectangle 9"/>
          <p:cNvSpPr/>
          <p:nvPr/>
        </p:nvSpPr>
        <p:spPr>
          <a:xfrm>
            <a:off x="304800" y="5791200"/>
            <a:ext cx="8458200" cy="1200329"/>
          </a:xfrm>
          <a:prstGeom prst="rect">
            <a:avLst/>
          </a:prstGeom>
        </p:spPr>
        <p:txBody>
          <a:bodyPr wrap="square">
            <a:spAutoFit/>
          </a:bodyPr>
          <a:lstStyle/>
          <a:p>
            <a:r>
              <a:rPr lang="lv-LV" dirty="0" err="1" smtClean="0"/>
              <a:t>He</a:t>
            </a:r>
            <a:r>
              <a:rPr lang="lv-LV" dirty="0" smtClean="0"/>
              <a:t> "</a:t>
            </a:r>
            <a:r>
              <a:rPr lang="lv-LV" dirty="0" err="1" smtClean="0"/>
              <a:t>cut</a:t>
            </a:r>
            <a:r>
              <a:rPr lang="lv-LV" dirty="0" smtClean="0"/>
              <a:t> </a:t>
            </a:r>
            <a:r>
              <a:rPr lang="lv-LV" dirty="0" err="1" smtClean="0"/>
              <a:t>open</a:t>
            </a:r>
            <a:r>
              <a:rPr lang="lv-LV" dirty="0" smtClean="0"/>
              <a:t> </a:t>
            </a:r>
            <a:r>
              <a:rPr lang="lv-LV" dirty="0" err="1" smtClean="0"/>
              <a:t>their</a:t>
            </a:r>
            <a:r>
              <a:rPr lang="lv-LV" dirty="0" smtClean="0"/>
              <a:t> </a:t>
            </a:r>
            <a:r>
              <a:rPr lang="lv-LV" dirty="0" err="1" smtClean="0"/>
              <a:t>breasts</a:t>
            </a:r>
            <a:r>
              <a:rPr lang="lv-LV" dirty="0" smtClean="0"/>
              <a:t>, </a:t>
            </a:r>
            <a:r>
              <a:rPr lang="lv-LV" dirty="0" err="1" smtClean="0"/>
              <a:t>removed</a:t>
            </a:r>
            <a:r>
              <a:rPr lang="lv-LV" dirty="0" smtClean="0"/>
              <a:t> </a:t>
            </a:r>
            <a:r>
              <a:rPr lang="lv-LV" dirty="0" err="1" smtClean="0"/>
              <a:t>their</a:t>
            </a:r>
            <a:r>
              <a:rPr lang="lv-LV" dirty="0" smtClean="0"/>
              <a:t> </a:t>
            </a:r>
            <a:r>
              <a:rPr lang="lv-LV" dirty="0" err="1" smtClean="0"/>
              <a:t>hearts</a:t>
            </a:r>
            <a:r>
              <a:rPr lang="lv-LV" dirty="0" smtClean="0"/>
              <a:t>, </a:t>
            </a:r>
            <a:r>
              <a:rPr lang="lv-LV" dirty="0" err="1" smtClean="0"/>
              <a:t>exchanged</a:t>
            </a:r>
            <a:r>
              <a:rPr lang="lv-LV" dirty="0" smtClean="0"/>
              <a:t> </a:t>
            </a:r>
            <a:r>
              <a:rPr lang="lv-LV" dirty="0" err="1" smtClean="0"/>
              <a:t>and</a:t>
            </a:r>
            <a:r>
              <a:rPr lang="lv-LV" dirty="0" smtClean="0"/>
              <a:t> </a:t>
            </a:r>
            <a:r>
              <a:rPr lang="lv-LV" dirty="0" err="1" smtClean="0"/>
              <a:t>replaced</a:t>
            </a:r>
            <a:r>
              <a:rPr lang="lv-LV" dirty="0" smtClean="0"/>
              <a:t> </a:t>
            </a:r>
            <a:r>
              <a:rPr lang="lv-LV" dirty="0" err="1" smtClean="0"/>
              <a:t>them</a:t>
            </a:r>
            <a:r>
              <a:rPr lang="lv-LV" dirty="0" smtClean="0"/>
              <a:t>, </a:t>
            </a:r>
            <a:r>
              <a:rPr lang="lv-LV" dirty="0" err="1" smtClean="0"/>
              <a:t>and</a:t>
            </a:r>
            <a:r>
              <a:rPr lang="lv-LV" dirty="0" smtClean="0"/>
              <a:t> </a:t>
            </a:r>
            <a:r>
              <a:rPr lang="lv-LV" dirty="0" err="1" smtClean="0"/>
              <a:t>applied</a:t>
            </a:r>
            <a:r>
              <a:rPr lang="lv-LV" dirty="0" smtClean="0"/>
              <a:t> a </a:t>
            </a:r>
            <a:r>
              <a:rPr lang="lv-LV" dirty="0" err="1" smtClean="0"/>
              <a:t>numinous</a:t>
            </a:r>
            <a:r>
              <a:rPr lang="lv-LV" dirty="0" smtClean="0"/>
              <a:t> </a:t>
            </a:r>
            <a:r>
              <a:rPr lang="lv-LV" dirty="0" err="1" smtClean="0"/>
              <a:t>medicine</a:t>
            </a:r>
            <a:r>
              <a:rPr lang="lv-LV" dirty="0" smtClean="0"/>
              <a:t>, </a:t>
            </a:r>
            <a:r>
              <a:rPr lang="lv-LV" dirty="0" err="1" smtClean="0"/>
              <a:t>and</a:t>
            </a:r>
            <a:r>
              <a:rPr lang="lv-LV" dirty="0" smtClean="0"/>
              <a:t> </a:t>
            </a:r>
            <a:r>
              <a:rPr lang="lv-LV" dirty="0" err="1" smtClean="0"/>
              <a:t>when</a:t>
            </a:r>
            <a:r>
              <a:rPr lang="lv-LV" dirty="0" smtClean="0"/>
              <a:t> </a:t>
            </a:r>
            <a:r>
              <a:rPr lang="lv-LV" dirty="0" err="1" smtClean="0"/>
              <a:t>they</a:t>
            </a:r>
            <a:r>
              <a:rPr lang="lv-LV" dirty="0" smtClean="0"/>
              <a:t> </a:t>
            </a:r>
            <a:r>
              <a:rPr lang="lv-LV" dirty="0" err="1" smtClean="0"/>
              <a:t>awoke</a:t>
            </a:r>
            <a:r>
              <a:rPr lang="lv-LV" dirty="0" smtClean="0"/>
              <a:t> </a:t>
            </a:r>
            <a:r>
              <a:rPr lang="lv-LV" dirty="0" err="1" smtClean="0"/>
              <a:t>they</a:t>
            </a:r>
            <a:r>
              <a:rPr lang="lv-LV" dirty="0" smtClean="0"/>
              <a:t> </a:t>
            </a:r>
            <a:r>
              <a:rPr lang="lv-LV" dirty="0" err="1" smtClean="0"/>
              <a:t>were</a:t>
            </a:r>
            <a:r>
              <a:rPr lang="lv-LV" dirty="0" smtClean="0"/>
              <a:t> </a:t>
            </a:r>
            <a:r>
              <a:rPr lang="lv-LV" dirty="0" err="1" smtClean="0"/>
              <a:t>as</a:t>
            </a:r>
            <a:r>
              <a:rPr lang="lv-LV" dirty="0" smtClean="0"/>
              <a:t> </a:t>
            </a:r>
            <a:r>
              <a:rPr lang="lv-LV" dirty="0" err="1" smtClean="0"/>
              <a:t>good</a:t>
            </a:r>
            <a:r>
              <a:rPr lang="lv-LV" dirty="0" smtClean="0"/>
              <a:t> </a:t>
            </a:r>
            <a:r>
              <a:rPr lang="lv-LV" dirty="0" err="1" smtClean="0"/>
              <a:t>as</a:t>
            </a:r>
            <a:r>
              <a:rPr lang="lv-LV" dirty="0" smtClean="0"/>
              <a:t> </a:t>
            </a:r>
            <a:r>
              <a:rPr lang="lv-LV" dirty="0" err="1" smtClean="0"/>
              <a:t>new</a:t>
            </a:r>
            <a:r>
              <a:rPr lang="lv-LV" dirty="0" smtClean="0"/>
              <a:t>." </a:t>
            </a:r>
            <a:r>
              <a:rPr lang="lv-LV" dirty="0" err="1" smtClean="0"/>
              <a:t>Salguero</a:t>
            </a:r>
            <a:r>
              <a:rPr lang="lv-LV" dirty="0" smtClean="0"/>
              <a:t> (2009:203)</a:t>
            </a:r>
          </a:p>
          <a:p>
            <a:endParaRPr lang="en-US" altLang="lv-LV" dirty="0"/>
          </a:p>
        </p:txBody>
      </p:sp>
    </p:spTree>
    <p:extLst>
      <p:ext uri="{BB962C8B-B14F-4D97-AF65-F5344CB8AC3E}">
        <p14:creationId xmlns:p14="http://schemas.microsoft.com/office/powerpoint/2010/main" val="2352231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378px-Beinwunder_Cosmas_und_Damian"/>
          <p:cNvPicPr>
            <a:picLocks noChangeAspect="1" noChangeArrowheads="1"/>
          </p:cNvPicPr>
          <p:nvPr/>
        </p:nvPicPr>
        <p:blipFill>
          <a:blip r:embed="rId2" cstate="print"/>
          <a:srcRect/>
          <a:stretch>
            <a:fillRect/>
          </a:stretch>
        </p:blipFill>
        <p:spPr bwMode="auto">
          <a:xfrm>
            <a:off x="215956" y="1055406"/>
            <a:ext cx="3894571" cy="4876800"/>
          </a:xfrm>
          <a:prstGeom prst="rect">
            <a:avLst/>
          </a:prstGeom>
          <a:noFill/>
          <a:ln w="9525">
            <a:noFill/>
            <a:miter lim="800000"/>
            <a:headEnd/>
            <a:tailEnd/>
          </a:ln>
        </p:spPr>
      </p:pic>
      <p:sp>
        <p:nvSpPr>
          <p:cNvPr id="2" name="TextBox 1"/>
          <p:cNvSpPr txBox="1"/>
          <p:nvPr/>
        </p:nvSpPr>
        <p:spPr>
          <a:xfrm>
            <a:off x="4180269" y="914400"/>
            <a:ext cx="4963731" cy="1292662"/>
          </a:xfrm>
          <a:prstGeom prst="rect">
            <a:avLst/>
          </a:prstGeom>
          <a:noFill/>
        </p:spPr>
        <p:txBody>
          <a:bodyPr wrap="none" rtlCol="0">
            <a:spAutoFit/>
          </a:bodyPr>
          <a:lstStyle/>
          <a:p>
            <a:r>
              <a:rPr lang="lv-LV" sz="2000" dirty="0" smtClean="0"/>
              <a:t>Romu katoļu baznīcā ir saglabājies apraksts</a:t>
            </a:r>
          </a:p>
          <a:p>
            <a:r>
              <a:rPr lang="lv-LV" sz="2000" dirty="0" smtClean="0"/>
              <a:t>par svēto dvīņu ārstu </a:t>
            </a:r>
            <a:r>
              <a:rPr lang="lv-LV" sz="2000" dirty="0" err="1" smtClean="0"/>
              <a:t>Damiāna</a:t>
            </a:r>
            <a:r>
              <a:rPr lang="lv-LV" sz="2000" dirty="0" smtClean="0"/>
              <a:t> un </a:t>
            </a:r>
            <a:r>
              <a:rPr lang="lv-LV" sz="2000" dirty="0" err="1" smtClean="0"/>
              <a:t>Kosmas</a:t>
            </a:r>
            <a:r>
              <a:rPr lang="lv-LV" sz="2000" dirty="0" smtClean="0"/>
              <a:t> </a:t>
            </a:r>
          </a:p>
          <a:p>
            <a:r>
              <a:rPr lang="lv-LV" sz="2000" dirty="0" smtClean="0"/>
              <a:t>(3.gadsimts) veikto kāju transplantāciju.</a:t>
            </a:r>
          </a:p>
          <a:p>
            <a:endParaRPr lang="lv-LV" dirty="0"/>
          </a:p>
        </p:txBody>
      </p:sp>
      <p:sp>
        <p:nvSpPr>
          <p:cNvPr id="3" name="TextBox 2"/>
          <p:cNvSpPr txBox="1"/>
          <p:nvPr/>
        </p:nvSpPr>
        <p:spPr>
          <a:xfrm>
            <a:off x="4114800" y="2133600"/>
            <a:ext cx="5186035" cy="1015663"/>
          </a:xfrm>
          <a:prstGeom prst="rect">
            <a:avLst/>
          </a:prstGeom>
          <a:noFill/>
        </p:spPr>
        <p:txBody>
          <a:bodyPr wrap="none" rtlCol="0">
            <a:spAutoFit/>
          </a:bodyPr>
          <a:lstStyle/>
          <a:p>
            <a:r>
              <a:rPr lang="lv-LV" sz="2000" dirty="0" smtClean="0"/>
              <a:t>Viņi Romas diakonam </a:t>
            </a:r>
            <a:r>
              <a:rPr lang="lv-LV" sz="2000" dirty="0" err="1" smtClean="0"/>
              <a:t>Justiniānam</a:t>
            </a:r>
            <a:r>
              <a:rPr lang="lv-LV" sz="2000" dirty="0" smtClean="0"/>
              <a:t> aizvietoja </a:t>
            </a:r>
          </a:p>
          <a:p>
            <a:r>
              <a:rPr lang="lv-LV" sz="2000" dirty="0" smtClean="0"/>
              <a:t>gangrēnas skarto kāju ar nesen mirušā </a:t>
            </a:r>
          </a:p>
          <a:p>
            <a:r>
              <a:rPr lang="lv-LV" sz="2000" dirty="0" smtClean="0"/>
              <a:t>etiopieša kāju.</a:t>
            </a:r>
            <a:endParaRPr lang="lv-LV" sz="20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429000"/>
            <a:ext cx="2971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419600" y="1676400"/>
            <a:ext cx="4402138" cy="4525963"/>
          </a:xfrm>
        </p:spPr>
        <p:txBody>
          <a:bodyPr>
            <a:normAutofit fontScale="92500" lnSpcReduction="20000"/>
          </a:bodyPr>
          <a:lstStyle/>
          <a:p>
            <a:pPr eaLnBrk="1" hangingPunct="1">
              <a:lnSpc>
                <a:spcPct val="150000"/>
              </a:lnSpc>
              <a:buNone/>
            </a:pPr>
            <a:r>
              <a:rPr lang="lv-LV" altLang="lv-LV" dirty="0" smtClean="0"/>
              <a:t>   Pirmais ticamais  transplantācijas notikums nāk no Indijas, kur ķirurgs </a:t>
            </a:r>
            <a:r>
              <a:rPr lang="lv-LV" altLang="lv-LV" dirty="0" err="1" smtClean="0"/>
              <a:t>Sushruta</a:t>
            </a:r>
            <a:r>
              <a:rPr lang="lv-LV" altLang="lv-LV" dirty="0" smtClean="0"/>
              <a:t> (2.gadsimtā </a:t>
            </a:r>
            <a:r>
              <a:rPr lang="lv-LV" altLang="lv-LV" dirty="0" err="1" smtClean="0"/>
              <a:t>pmē</a:t>
            </a:r>
            <a:r>
              <a:rPr lang="lv-LV" altLang="lv-LV" dirty="0" smtClean="0"/>
              <a:t>) veica </a:t>
            </a:r>
            <a:r>
              <a:rPr lang="lv-LV" altLang="lv-LV" dirty="0" err="1" smtClean="0"/>
              <a:t>autotransplantāciju</a:t>
            </a:r>
            <a:r>
              <a:rPr lang="lv-LV" altLang="lv-LV" dirty="0" smtClean="0"/>
              <a:t>, izmantojot ādu deguna rekonstruēšanai.</a:t>
            </a:r>
          </a:p>
          <a:p>
            <a:pPr eaLnBrk="1" hangingPunct="1">
              <a:lnSpc>
                <a:spcPct val="90000"/>
              </a:lnSpc>
            </a:pPr>
            <a:endParaRPr lang="lv-LV" altLang="lv-LV" dirty="0" smtClean="0"/>
          </a:p>
          <a:p>
            <a:pPr eaLnBrk="1" hangingPunct="1">
              <a:lnSpc>
                <a:spcPct val="90000"/>
              </a:lnSpc>
            </a:pPr>
            <a:endParaRPr lang="lv-LV" altLang="lv-LV" dirty="0" smtClean="0"/>
          </a:p>
          <a:p>
            <a:pPr eaLnBrk="1" hangingPunct="1">
              <a:lnSpc>
                <a:spcPct val="90000"/>
              </a:lnSpc>
              <a:buNone/>
            </a:pPr>
            <a:r>
              <a:rPr lang="lv-LV" altLang="lv-LV" dirty="0" smtClean="0"/>
              <a:t> </a:t>
            </a:r>
            <a:endParaRPr lang="en-US" altLang="lv-LV"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402682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4876800" y="1219200"/>
            <a:ext cx="3609975" cy="4276725"/>
          </a:xfrm>
        </p:spPr>
        <p:txBody>
          <a:bodyPr/>
          <a:lstStyle/>
          <a:p>
            <a:pPr eaLnBrk="1" hangingPunct="1">
              <a:lnSpc>
                <a:spcPct val="150000"/>
              </a:lnSpc>
              <a:buNone/>
            </a:pPr>
            <a:r>
              <a:rPr lang="lv-LV" altLang="lv-LV" dirty="0" smtClean="0"/>
              <a:t>   Gadsimtus vēlāk</a:t>
            </a:r>
            <a:r>
              <a:rPr lang="en-US" altLang="lv-LV" dirty="0" smtClean="0"/>
              <a:t>, </a:t>
            </a:r>
            <a:r>
              <a:rPr lang="lv-LV" altLang="lv-LV" dirty="0" smtClean="0"/>
              <a:t>itāļu ķirurgs veiksmīgi veica  ādas </a:t>
            </a:r>
            <a:r>
              <a:rPr lang="lv-LV" altLang="lv-LV" dirty="0" err="1" smtClean="0"/>
              <a:t>autotransplantāciju</a:t>
            </a:r>
            <a:r>
              <a:rPr lang="lv-LV" altLang="lv-LV" dirty="0" smtClean="0"/>
              <a:t>, bet cieta vairākas neveiksmes ar </a:t>
            </a:r>
            <a:r>
              <a:rPr lang="lv-LV" altLang="lv-LV" dirty="0" err="1" smtClean="0"/>
              <a:t>allotransplantāciju</a:t>
            </a:r>
            <a:r>
              <a:rPr lang="lv-LV" altLang="lv-LV" dirty="0" smtClean="0"/>
              <a:t>.</a:t>
            </a:r>
          </a:p>
          <a:p>
            <a:pPr eaLnBrk="1" hangingPunct="1">
              <a:lnSpc>
                <a:spcPct val="90000"/>
              </a:lnSpc>
              <a:buNone/>
            </a:pPr>
            <a:endParaRPr lang="lv-LV" altLang="lv-LV" dirty="0" smtClean="0"/>
          </a:p>
        </p:txBody>
      </p:sp>
      <p:pic>
        <p:nvPicPr>
          <p:cNvPr id="23555" name="Picture 4" descr="gaspare_tagliacozzi_1546_99_hi"/>
          <p:cNvPicPr>
            <a:picLocks noChangeAspect="1" noChangeArrowheads="1"/>
          </p:cNvPicPr>
          <p:nvPr/>
        </p:nvPicPr>
        <p:blipFill>
          <a:blip r:embed="rId2" cstate="print"/>
          <a:srcRect/>
          <a:stretch>
            <a:fillRect/>
          </a:stretch>
        </p:blipFill>
        <p:spPr bwMode="auto">
          <a:xfrm>
            <a:off x="457200" y="1295400"/>
            <a:ext cx="3628571"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609600"/>
            <a:ext cx="8229600" cy="706437"/>
          </a:xfrm>
        </p:spPr>
        <p:txBody>
          <a:bodyPr>
            <a:normAutofit/>
          </a:bodyPr>
          <a:lstStyle/>
          <a:p>
            <a:pPr eaLnBrk="1" hangingPunct="1"/>
            <a:r>
              <a:rPr lang="lv-LV" altLang="lv-LV" sz="4000" dirty="0" smtClean="0"/>
              <a:t>Pirmās veiksmīgās transplantācijas </a:t>
            </a:r>
            <a:endParaRPr lang="en-US" altLang="lv-LV" sz="4000" dirty="0" smtClean="0"/>
          </a:p>
        </p:txBody>
      </p:sp>
      <p:sp>
        <p:nvSpPr>
          <p:cNvPr id="30723" name="Rectangle 3"/>
          <p:cNvSpPr>
            <a:spLocks noGrp="1" noChangeArrowheads="1"/>
          </p:cNvSpPr>
          <p:nvPr>
            <p:ph idx="1"/>
          </p:nvPr>
        </p:nvSpPr>
        <p:spPr>
          <a:xfrm>
            <a:off x="152400" y="1295401"/>
            <a:ext cx="8534400" cy="5257800"/>
          </a:xfrm>
        </p:spPr>
        <p:txBody>
          <a:bodyPr>
            <a:normAutofit/>
          </a:bodyPr>
          <a:lstStyle/>
          <a:p>
            <a:pPr eaLnBrk="1" hangingPunct="1">
              <a:lnSpc>
                <a:spcPct val="150000"/>
              </a:lnSpc>
            </a:pPr>
            <a:r>
              <a:rPr lang="en-US" altLang="lv-LV" sz="2400" dirty="0" smtClean="0"/>
              <a:t>1905: </a:t>
            </a:r>
            <a:r>
              <a:rPr lang="lv-LV" altLang="lv-LV" sz="2400" dirty="0" smtClean="0"/>
              <a:t>radzenes</a:t>
            </a:r>
            <a:r>
              <a:rPr lang="en-US" altLang="lv-LV" sz="2400" dirty="0" smtClean="0"/>
              <a:t> </a:t>
            </a:r>
            <a:r>
              <a:rPr lang="lv-LV" altLang="lv-LV" sz="2400" dirty="0" smtClean="0"/>
              <a:t>transplantācija- </a:t>
            </a:r>
            <a:r>
              <a:rPr lang="en-US" altLang="lv-LV" sz="2400" dirty="0" smtClean="0"/>
              <a:t> Eduard </a:t>
            </a:r>
            <a:r>
              <a:rPr lang="en-US" altLang="lv-LV" sz="2400" dirty="0" err="1" smtClean="0"/>
              <a:t>Zirm</a:t>
            </a:r>
            <a:r>
              <a:rPr lang="lv-LV" altLang="lv-LV" sz="2400" dirty="0" smtClean="0"/>
              <a:t>, Austrija</a:t>
            </a:r>
            <a:r>
              <a:rPr lang="en-US" altLang="lv-LV" sz="2400" dirty="0" smtClean="0"/>
              <a:t> </a:t>
            </a:r>
          </a:p>
          <a:p>
            <a:pPr eaLnBrk="1" hangingPunct="1">
              <a:lnSpc>
                <a:spcPct val="150000"/>
              </a:lnSpc>
            </a:pPr>
            <a:r>
              <a:rPr lang="en-US" altLang="lv-LV" sz="2400" dirty="0" smtClean="0"/>
              <a:t>1954: </a:t>
            </a:r>
            <a:r>
              <a:rPr lang="lv-LV" altLang="lv-LV" sz="2400" dirty="0" smtClean="0"/>
              <a:t>nieres</a:t>
            </a:r>
            <a:r>
              <a:rPr lang="en-US" altLang="lv-LV" sz="2400" dirty="0" smtClean="0"/>
              <a:t> </a:t>
            </a:r>
            <a:r>
              <a:rPr lang="lv-LV" altLang="lv-LV" sz="2400" dirty="0" smtClean="0"/>
              <a:t>transplantācija- </a:t>
            </a:r>
            <a:r>
              <a:rPr lang="en-US" altLang="lv-LV" sz="2400" dirty="0" smtClean="0"/>
              <a:t> Joseph Murray</a:t>
            </a:r>
            <a:r>
              <a:rPr lang="lv-LV" altLang="lv-LV" sz="2400" dirty="0" smtClean="0"/>
              <a:t>, ASV</a:t>
            </a:r>
            <a:endParaRPr lang="en-US" altLang="lv-LV" sz="2400" dirty="0" smtClean="0"/>
          </a:p>
          <a:p>
            <a:pPr eaLnBrk="1" hangingPunct="1">
              <a:lnSpc>
                <a:spcPct val="150000"/>
              </a:lnSpc>
            </a:pPr>
            <a:r>
              <a:rPr lang="en-US" altLang="lv-LV" sz="2400" dirty="0" smtClean="0"/>
              <a:t>1966: </a:t>
            </a:r>
            <a:r>
              <a:rPr lang="lv-LV" altLang="lv-LV" sz="2400" dirty="0" smtClean="0"/>
              <a:t>aizkuņģa dziedzera</a:t>
            </a:r>
            <a:r>
              <a:rPr lang="en-US" altLang="lv-LV" sz="2400" dirty="0" smtClean="0"/>
              <a:t> </a:t>
            </a:r>
            <a:r>
              <a:rPr lang="lv-LV" altLang="lv-LV" sz="2400" dirty="0" smtClean="0"/>
              <a:t>transplantācija-</a:t>
            </a:r>
            <a:r>
              <a:rPr lang="en-US" altLang="lv-LV" sz="2400" dirty="0" smtClean="0"/>
              <a:t> Richard </a:t>
            </a:r>
            <a:r>
              <a:rPr lang="en-US" altLang="lv-LV" sz="2400" dirty="0" err="1" smtClean="0"/>
              <a:t>Lillehei</a:t>
            </a:r>
            <a:r>
              <a:rPr lang="en-US" altLang="lv-LV" sz="2400" dirty="0" smtClean="0"/>
              <a:t> </a:t>
            </a:r>
            <a:r>
              <a:rPr lang="lv-LV" altLang="lv-LV" sz="2400" dirty="0" smtClean="0"/>
              <a:t>un</a:t>
            </a:r>
            <a:r>
              <a:rPr lang="en-US" altLang="lv-LV" sz="2400" dirty="0" smtClean="0"/>
              <a:t> William Kelly</a:t>
            </a:r>
            <a:r>
              <a:rPr lang="lv-LV" altLang="lv-LV" sz="2400" dirty="0" smtClean="0"/>
              <a:t>, ASV</a:t>
            </a:r>
            <a:r>
              <a:rPr lang="en-US" altLang="lv-LV" sz="2400" dirty="0" smtClean="0"/>
              <a:t> </a:t>
            </a:r>
          </a:p>
          <a:p>
            <a:pPr eaLnBrk="1" hangingPunct="1">
              <a:lnSpc>
                <a:spcPct val="150000"/>
              </a:lnSpc>
            </a:pPr>
            <a:r>
              <a:rPr lang="en-US" altLang="lv-LV" sz="2400" dirty="0" smtClean="0"/>
              <a:t>1967: </a:t>
            </a:r>
            <a:r>
              <a:rPr lang="lv-LV" altLang="lv-LV" sz="2400" dirty="0" smtClean="0"/>
              <a:t>aknu transplantācija- </a:t>
            </a:r>
            <a:r>
              <a:rPr lang="en-US" altLang="lv-LV" sz="2400" dirty="0" smtClean="0"/>
              <a:t>Thomas </a:t>
            </a:r>
            <a:r>
              <a:rPr lang="en-US" altLang="lv-LV" sz="2400" dirty="0" err="1" smtClean="0"/>
              <a:t>Starzl</a:t>
            </a:r>
            <a:r>
              <a:rPr lang="lv-LV" altLang="lv-LV" sz="2400" dirty="0" smtClean="0"/>
              <a:t>, ASV</a:t>
            </a:r>
            <a:r>
              <a:rPr lang="en-US" altLang="lv-LV" sz="2400" dirty="0" smtClean="0"/>
              <a:t> </a:t>
            </a:r>
          </a:p>
          <a:p>
            <a:pPr eaLnBrk="1" hangingPunct="1">
              <a:lnSpc>
                <a:spcPct val="150000"/>
              </a:lnSpc>
            </a:pPr>
            <a:r>
              <a:rPr lang="en-US" altLang="lv-LV" sz="2400" dirty="0" smtClean="0"/>
              <a:t>1967: </a:t>
            </a:r>
            <a:r>
              <a:rPr lang="lv-LV" altLang="lv-LV" sz="2400" dirty="0" smtClean="0"/>
              <a:t>sirds</a:t>
            </a:r>
            <a:r>
              <a:rPr lang="en-US" altLang="lv-LV" sz="2400" dirty="0" smtClean="0"/>
              <a:t> </a:t>
            </a:r>
            <a:r>
              <a:rPr lang="lv-LV" altLang="lv-LV" sz="2400" dirty="0" smtClean="0"/>
              <a:t>transplantācija-</a:t>
            </a:r>
            <a:r>
              <a:rPr lang="en-US" altLang="lv-LV" sz="2400" dirty="0" smtClean="0"/>
              <a:t> </a:t>
            </a:r>
            <a:r>
              <a:rPr lang="en-US" altLang="lv-LV" sz="2400" dirty="0" err="1" smtClean="0"/>
              <a:t>Christiaan</a:t>
            </a:r>
            <a:r>
              <a:rPr lang="en-US" altLang="lv-LV" sz="2400" dirty="0" smtClean="0"/>
              <a:t> Barnard</a:t>
            </a:r>
            <a:r>
              <a:rPr lang="lv-LV" altLang="lv-LV" sz="2400" dirty="0" smtClean="0"/>
              <a:t>,</a:t>
            </a:r>
            <a:r>
              <a:rPr lang="en-US" altLang="lv-LV" sz="2400" dirty="0" smtClean="0"/>
              <a:t> </a:t>
            </a:r>
            <a:r>
              <a:rPr lang="lv-LV" altLang="lv-LV" sz="2400" dirty="0" smtClean="0"/>
              <a:t>Dienvidāfrika</a:t>
            </a:r>
            <a:endParaRPr lang="en-US" altLang="lv-LV" sz="2400" dirty="0" smtClean="0"/>
          </a:p>
          <a:p>
            <a:pPr eaLnBrk="1" hangingPunct="1">
              <a:lnSpc>
                <a:spcPct val="150000"/>
              </a:lnSpc>
            </a:pPr>
            <a:r>
              <a:rPr lang="en-US" altLang="lv-LV" sz="2400" dirty="0" smtClean="0"/>
              <a:t>1970: </a:t>
            </a:r>
            <a:r>
              <a:rPr lang="lv-LV" altLang="lv-LV" sz="2400" dirty="0" smtClean="0"/>
              <a:t>pērtiķa galvas transplantācija-</a:t>
            </a:r>
            <a:r>
              <a:rPr lang="en-US" altLang="lv-LV" sz="2400" dirty="0" smtClean="0"/>
              <a:t> Robert White</a:t>
            </a:r>
            <a:r>
              <a:rPr lang="lv-LV" altLang="lv-LV" sz="2400" dirty="0" smtClean="0"/>
              <a:t>, ASV</a:t>
            </a:r>
            <a:endParaRPr lang="en-US" altLang="lv-LV" sz="2400" dirty="0" smtClean="0"/>
          </a:p>
          <a:p>
            <a:pPr eaLnBrk="1" hangingPunct="1">
              <a:lnSpc>
                <a:spcPct val="150000"/>
              </a:lnSpc>
            </a:pPr>
            <a:r>
              <a:rPr lang="en-US" altLang="lv-LV" sz="2400" dirty="0" smtClean="0"/>
              <a:t>1981: </a:t>
            </a:r>
            <a:r>
              <a:rPr lang="lv-LV" altLang="lv-LV" sz="2400" dirty="0" smtClean="0"/>
              <a:t>sirds/ plaušas</a:t>
            </a:r>
            <a:r>
              <a:rPr lang="en-US" altLang="lv-LV" sz="2400" dirty="0" smtClean="0"/>
              <a:t> </a:t>
            </a:r>
            <a:r>
              <a:rPr lang="lv-LV" altLang="lv-LV" sz="2400" dirty="0" smtClean="0"/>
              <a:t>transplantācija-</a:t>
            </a:r>
            <a:r>
              <a:rPr lang="en-US" altLang="lv-LV" sz="2400" dirty="0" smtClean="0"/>
              <a:t> Bruce Reitz</a:t>
            </a:r>
            <a:r>
              <a:rPr lang="lv-LV" altLang="lv-LV" sz="2400" dirty="0" smtClean="0"/>
              <a:t>,</a:t>
            </a:r>
            <a:r>
              <a:rPr lang="en-US" altLang="lv-LV" sz="2400" dirty="0" smtClean="0"/>
              <a:t> </a:t>
            </a:r>
            <a:r>
              <a:rPr lang="lv-LV" altLang="lv-LV" sz="2400" dirty="0" smtClean="0"/>
              <a:t>ASV</a:t>
            </a:r>
            <a:endParaRPr lang="en-US" altLang="lv-LV"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76200"/>
            <a:ext cx="8229600" cy="706437"/>
          </a:xfrm>
        </p:spPr>
        <p:txBody>
          <a:bodyPr>
            <a:normAutofit/>
          </a:bodyPr>
          <a:lstStyle/>
          <a:p>
            <a:pPr eaLnBrk="1" hangingPunct="1"/>
            <a:r>
              <a:rPr lang="lv-LV" altLang="lv-LV" sz="4000" dirty="0" smtClean="0"/>
              <a:t>Pirmās veiksmīgās transplantācijas </a:t>
            </a:r>
            <a:endParaRPr lang="en-US" altLang="lv-LV" sz="4000" dirty="0" smtClean="0"/>
          </a:p>
        </p:txBody>
      </p:sp>
      <p:sp>
        <p:nvSpPr>
          <p:cNvPr id="30723" name="Rectangle 3"/>
          <p:cNvSpPr>
            <a:spLocks noGrp="1" noChangeArrowheads="1"/>
          </p:cNvSpPr>
          <p:nvPr>
            <p:ph idx="1"/>
          </p:nvPr>
        </p:nvSpPr>
        <p:spPr>
          <a:xfrm>
            <a:off x="0" y="838200"/>
            <a:ext cx="9144000" cy="5805487"/>
          </a:xfrm>
        </p:spPr>
        <p:txBody>
          <a:bodyPr>
            <a:normAutofit lnSpcReduction="10000"/>
          </a:bodyPr>
          <a:lstStyle/>
          <a:p>
            <a:pPr eaLnBrk="1" hangingPunct="1">
              <a:lnSpc>
                <a:spcPct val="150000"/>
              </a:lnSpc>
            </a:pPr>
            <a:r>
              <a:rPr lang="en-US" altLang="lv-LV" sz="2400" dirty="0" smtClean="0"/>
              <a:t>1983: </a:t>
            </a:r>
            <a:r>
              <a:rPr lang="lv-LV" altLang="lv-LV" sz="2400" dirty="0" smtClean="0"/>
              <a:t>plaušas daivas transplantācija - </a:t>
            </a:r>
            <a:r>
              <a:rPr lang="en-US" altLang="lv-LV" sz="2400" dirty="0" smtClean="0"/>
              <a:t>Joel Cooper</a:t>
            </a:r>
            <a:r>
              <a:rPr lang="lv-LV" altLang="lv-LV" sz="2400" dirty="0" smtClean="0"/>
              <a:t>, Kanāda</a:t>
            </a:r>
            <a:endParaRPr lang="en-US" altLang="lv-LV" sz="2400" dirty="0" smtClean="0"/>
          </a:p>
          <a:p>
            <a:pPr eaLnBrk="1" hangingPunct="1">
              <a:lnSpc>
                <a:spcPct val="150000"/>
              </a:lnSpc>
            </a:pPr>
            <a:r>
              <a:rPr lang="en-US" altLang="lv-LV" sz="2400" dirty="0" smtClean="0"/>
              <a:t>1987: </a:t>
            </a:r>
            <a:r>
              <a:rPr lang="lv-LV" altLang="lv-LV" sz="2400" dirty="0" smtClean="0"/>
              <a:t>visas plaušas transplantācija-</a:t>
            </a:r>
            <a:r>
              <a:rPr lang="en-US" altLang="lv-LV" sz="2400" dirty="0" smtClean="0"/>
              <a:t> Joel Cooper</a:t>
            </a:r>
            <a:r>
              <a:rPr lang="lv-LV" altLang="lv-LV" sz="2400" dirty="0" smtClean="0"/>
              <a:t>, ASV</a:t>
            </a:r>
            <a:r>
              <a:rPr lang="en-US" altLang="lv-LV" sz="2400" dirty="0" smtClean="0"/>
              <a:t> </a:t>
            </a:r>
          </a:p>
          <a:p>
            <a:pPr eaLnBrk="1" hangingPunct="1">
              <a:lnSpc>
                <a:spcPct val="150000"/>
              </a:lnSpc>
            </a:pPr>
            <a:r>
              <a:rPr lang="en-US" altLang="lv-LV" sz="2400" dirty="0" smtClean="0"/>
              <a:t>1995: </a:t>
            </a:r>
            <a:r>
              <a:rPr lang="lv-LV" altLang="lv-LV" sz="2400" dirty="0" err="1" smtClean="0"/>
              <a:t>laparaskopiskā</a:t>
            </a:r>
            <a:r>
              <a:rPr lang="lv-LV" altLang="lv-LV" sz="2400" dirty="0" smtClean="0"/>
              <a:t> dzīvā donora</a:t>
            </a:r>
            <a:r>
              <a:rPr lang="en-US" altLang="lv-LV" sz="2400" dirty="0" smtClean="0"/>
              <a:t> </a:t>
            </a:r>
            <a:r>
              <a:rPr lang="lv-LV" altLang="lv-LV" sz="2400" dirty="0" smtClean="0"/>
              <a:t>nieres pārstādīšana-</a:t>
            </a:r>
            <a:r>
              <a:rPr lang="en-US" altLang="lv-LV" sz="2400" dirty="0" smtClean="0"/>
              <a:t> Lloyd </a:t>
            </a:r>
            <a:r>
              <a:rPr lang="en-US" altLang="lv-LV" sz="2400" dirty="0" err="1" smtClean="0"/>
              <a:t>Ratner</a:t>
            </a:r>
            <a:r>
              <a:rPr lang="en-US" altLang="lv-LV" sz="2400" dirty="0" smtClean="0"/>
              <a:t> </a:t>
            </a:r>
            <a:r>
              <a:rPr lang="lv-LV" altLang="lv-LV" sz="2400" dirty="0" smtClean="0"/>
              <a:t>un</a:t>
            </a:r>
            <a:r>
              <a:rPr lang="en-US" altLang="lv-LV" sz="2400" dirty="0" smtClean="0"/>
              <a:t> Louis </a:t>
            </a:r>
            <a:r>
              <a:rPr lang="en-US" altLang="lv-LV" sz="2400" dirty="0" err="1" smtClean="0"/>
              <a:t>Kavoussi</a:t>
            </a:r>
            <a:r>
              <a:rPr lang="lv-LV" altLang="lv-LV" sz="2400" dirty="0" smtClean="0"/>
              <a:t>, ASV</a:t>
            </a:r>
            <a:r>
              <a:rPr lang="en-US" altLang="lv-LV" sz="2400" dirty="0" smtClean="0"/>
              <a:t> </a:t>
            </a:r>
          </a:p>
          <a:p>
            <a:pPr eaLnBrk="1" hangingPunct="1">
              <a:lnSpc>
                <a:spcPct val="150000"/>
              </a:lnSpc>
            </a:pPr>
            <a:r>
              <a:rPr lang="en-US" altLang="lv-LV" sz="2400" dirty="0" smtClean="0"/>
              <a:t>1998: </a:t>
            </a:r>
            <a:r>
              <a:rPr lang="lv-LV" altLang="lv-LV" sz="2400" dirty="0" smtClean="0"/>
              <a:t>dzīvā donora</a:t>
            </a:r>
            <a:r>
              <a:rPr lang="en-US" altLang="lv-LV" sz="2400" dirty="0" smtClean="0"/>
              <a:t> </a:t>
            </a:r>
            <a:r>
              <a:rPr lang="lv-LV" altLang="lv-LV" sz="2400" dirty="0" smtClean="0"/>
              <a:t>daļēja aizkuņģa dziedzera</a:t>
            </a:r>
            <a:r>
              <a:rPr lang="en-US" altLang="lv-LV" sz="2400" dirty="0" smtClean="0"/>
              <a:t> </a:t>
            </a:r>
            <a:r>
              <a:rPr lang="lv-LV" altLang="lv-LV" sz="2400" dirty="0" smtClean="0"/>
              <a:t>transplantācija-</a:t>
            </a:r>
            <a:r>
              <a:rPr lang="en-US" altLang="lv-LV" sz="2400" dirty="0" smtClean="0"/>
              <a:t> David Sutherland</a:t>
            </a:r>
            <a:r>
              <a:rPr lang="lv-LV" altLang="lv-LV" sz="2400" dirty="0" smtClean="0"/>
              <a:t>, ASV</a:t>
            </a:r>
            <a:endParaRPr lang="en-US" altLang="lv-LV" sz="2400" dirty="0" smtClean="0"/>
          </a:p>
          <a:p>
            <a:pPr eaLnBrk="1" hangingPunct="1">
              <a:lnSpc>
                <a:spcPct val="150000"/>
              </a:lnSpc>
            </a:pPr>
            <a:r>
              <a:rPr lang="en-US" altLang="lv-LV" sz="2400" dirty="0" smtClean="0"/>
              <a:t>1998: </a:t>
            </a:r>
            <a:r>
              <a:rPr lang="lv-LV" altLang="lv-LV" sz="2400" dirty="0" smtClean="0"/>
              <a:t>rokas transplantācija, Francija</a:t>
            </a:r>
            <a:endParaRPr lang="en-US" altLang="lv-LV" sz="2400" dirty="0" smtClean="0"/>
          </a:p>
          <a:p>
            <a:pPr>
              <a:lnSpc>
                <a:spcPct val="150000"/>
              </a:lnSpc>
            </a:pPr>
            <a:r>
              <a:rPr lang="en-US" altLang="lv-LV" sz="2400" dirty="0" smtClean="0"/>
              <a:t>2005: </a:t>
            </a:r>
            <a:r>
              <a:rPr lang="lv-LV" altLang="lv-LV" sz="2400" dirty="0" smtClean="0"/>
              <a:t>daļēja sejas transplantācija, Francija</a:t>
            </a:r>
            <a:endParaRPr lang="en-US" altLang="lv-LV" sz="2400" dirty="0" smtClean="0"/>
          </a:p>
          <a:p>
            <a:pPr eaLnBrk="1" hangingPunct="1">
              <a:lnSpc>
                <a:spcPct val="150000"/>
              </a:lnSpc>
            </a:pPr>
            <a:r>
              <a:rPr lang="en-US" altLang="lv-LV" sz="2400" dirty="0" smtClean="0"/>
              <a:t>2006: </a:t>
            </a:r>
            <a:r>
              <a:rPr lang="lv-LV" altLang="lv-LV" sz="2400" dirty="0" err="1" smtClean="0"/>
              <a:t>vīrīeša</a:t>
            </a:r>
            <a:r>
              <a:rPr lang="lv-LV" altLang="lv-LV" sz="2400" dirty="0" smtClean="0"/>
              <a:t> dzimumlocekļa transplantācija, Ķīna</a:t>
            </a:r>
          </a:p>
          <a:p>
            <a:pPr eaLnBrk="1" hangingPunct="1">
              <a:lnSpc>
                <a:spcPct val="150000"/>
              </a:lnSpc>
            </a:pPr>
            <a:r>
              <a:rPr lang="lv-LV" altLang="lv-LV" sz="2400" dirty="0" smtClean="0"/>
              <a:t>2010: pilna sejas transplantācija, Spānija</a:t>
            </a:r>
            <a:endParaRPr lang="en-US" altLang="lv-LV"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2057400"/>
            <a:ext cx="8726363" cy="2499467"/>
          </a:xfrm>
          <a:prstGeom prst="rect">
            <a:avLst/>
          </a:prstGeom>
          <a:noFill/>
        </p:spPr>
        <p:txBody>
          <a:bodyPr wrap="none" rtlCol="0">
            <a:spAutoFit/>
          </a:bodyPr>
          <a:lstStyle/>
          <a:p>
            <a:pPr algn="ctr">
              <a:lnSpc>
                <a:spcPct val="150000"/>
              </a:lnSpc>
            </a:pPr>
            <a:r>
              <a:rPr lang="lv-LV" sz="3600" dirty="0" smtClean="0"/>
              <a:t>Dzīvo šūnu, audu un orgānu </a:t>
            </a:r>
          </a:p>
          <a:p>
            <a:pPr algn="ctr">
              <a:lnSpc>
                <a:spcPct val="150000"/>
              </a:lnSpc>
            </a:pPr>
            <a:r>
              <a:rPr lang="lv-LV" sz="3600" dirty="0" smtClean="0"/>
              <a:t>pārnešana no vienas ķermeņa daļas uz citu </a:t>
            </a:r>
          </a:p>
          <a:p>
            <a:pPr algn="ctr">
              <a:lnSpc>
                <a:spcPct val="150000"/>
              </a:lnSpc>
            </a:pPr>
            <a:r>
              <a:rPr lang="lv-LV" sz="3600" dirty="0" smtClean="0"/>
              <a:t>vai no viena indivīda otram.</a:t>
            </a:r>
            <a:endParaRPr lang="lv-LV" sz="3600" dirty="0"/>
          </a:p>
        </p:txBody>
      </p:sp>
      <p:sp>
        <p:nvSpPr>
          <p:cNvPr id="5" name="Title 1"/>
          <p:cNvSpPr>
            <a:spLocks noGrp="1"/>
          </p:cNvSpPr>
          <p:nvPr>
            <p:ph type="title"/>
          </p:nvPr>
        </p:nvSpPr>
        <p:spPr>
          <a:xfrm>
            <a:off x="2306813" y="457200"/>
            <a:ext cx="5410200" cy="1143000"/>
          </a:xfrm>
        </p:spPr>
        <p:txBody>
          <a:bodyPr>
            <a:normAutofit/>
          </a:bodyPr>
          <a:lstStyle/>
          <a:p>
            <a:r>
              <a:rPr lang="lv-LV" altLang="zh-CN" b="1" dirty="0" smtClean="0">
                <a:ea typeface="宋体" pitchFamily="2" charset="-122"/>
              </a:rPr>
              <a:t>Transplantācija</a:t>
            </a:r>
            <a:endParaRPr lang="en-US" altLang="lv-LV" dirty="0" smtClean="0"/>
          </a:p>
        </p:txBody>
      </p:sp>
    </p:spTree>
    <p:extLst>
      <p:ext uri="{BB962C8B-B14F-4D97-AF65-F5344CB8AC3E}">
        <p14:creationId xmlns:p14="http://schemas.microsoft.com/office/powerpoint/2010/main" val="715910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Arrow 35"/>
          <p:cNvSpPr/>
          <p:nvPr/>
        </p:nvSpPr>
        <p:spPr>
          <a:xfrm>
            <a:off x="2774439" y="4483387"/>
            <a:ext cx="3899425" cy="44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Right Arrow 33"/>
          <p:cNvSpPr/>
          <p:nvPr/>
        </p:nvSpPr>
        <p:spPr>
          <a:xfrm>
            <a:off x="2759090" y="3279427"/>
            <a:ext cx="3899425" cy="44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Right Arrow 29"/>
          <p:cNvSpPr/>
          <p:nvPr/>
        </p:nvSpPr>
        <p:spPr>
          <a:xfrm>
            <a:off x="2759090" y="2111712"/>
            <a:ext cx="3899425" cy="44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Right Arrow 1"/>
          <p:cNvSpPr/>
          <p:nvPr/>
        </p:nvSpPr>
        <p:spPr>
          <a:xfrm>
            <a:off x="2750080" y="1054387"/>
            <a:ext cx="3899425" cy="44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26" name="Picture 2" descr="https://encrypted-tbn3.gstatic.com/images?q=tbn:ANd9GcTIuFhsPrayxegf7Uf8mL3HRI1wua2g50JGTPeyARUzGpVZEP0k"/>
          <p:cNvPicPr>
            <a:picLocks noChangeAspect="1" noChangeArrowheads="1"/>
          </p:cNvPicPr>
          <p:nvPr/>
        </p:nvPicPr>
        <p:blipFill>
          <a:blip r:embed="rId2" cstate="print"/>
          <a:srcRect/>
          <a:stretch>
            <a:fillRect/>
          </a:stretch>
        </p:blipFill>
        <p:spPr bwMode="auto">
          <a:xfrm>
            <a:off x="4139368" y="630054"/>
            <a:ext cx="894318" cy="1193961"/>
          </a:xfrm>
          <a:prstGeom prst="rect">
            <a:avLst/>
          </a:prstGeom>
          <a:noFill/>
        </p:spPr>
      </p:pic>
      <p:sp>
        <p:nvSpPr>
          <p:cNvPr id="4" name="TextBox 3"/>
          <p:cNvSpPr txBox="1"/>
          <p:nvPr/>
        </p:nvSpPr>
        <p:spPr>
          <a:xfrm>
            <a:off x="1066799" y="21336"/>
            <a:ext cx="1683281" cy="584775"/>
          </a:xfrm>
          <a:prstGeom prst="rect">
            <a:avLst/>
          </a:prstGeom>
          <a:noFill/>
        </p:spPr>
        <p:txBody>
          <a:bodyPr wrap="none" rtlCol="0">
            <a:spAutoFit/>
          </a:bodyPr>
          <a:lstStyle/>
          <a:p>
            <a:r>
              <a:rPr lang="lv-LV" sz="3200" b="1" dirty="0" smtClean="0"/>
              <a:t>Pasaulē</a:t>
            </a:r>
            <a:endParaRPr lang="lv-LV" sz="3200" b="1" dirty="0"/>
          </a:p>
        </p:txBody>
      </p:sp>
      <p:sp>
        <p:nvSpPr>
          <p:cNvPr id="5" name="TextBox 4"/>
          <p:cNvSpPr txBox="1"/>
          <p:nvPr/>
        </p:nvSpPr>
        <p:spPr>
          <a:xfrm>
            <a:off x="6649505" y="88612"/>
            <a:ext cx="1508939" cy="584775"/>
          </a:xfrm>
          <a:prstGeom prst="rect">
            <a:avLst/>
          </a:prstGeom>
          <a:noFill/>
        </p:spPr>
        <p:txBody>
          <a:bodyPr wrap="none" rtlCol="0">
            <a:spAutoFit/>
          </a:bodyPr>
          <a:lstStyle/>
          <a:p>
            <a:r>
              <a:rPr lang="lv-LV" sz="3200" b="1" dirty="0" smtClean="0"/>
              <a:t>Latvijā</a:t>
            </a:r>
            <a:endParaRPr lang="lv-LV" sz="3200" b="1" dirty="0"/>
          </a:p>
        </p:txBody>
      </p:sp>
      <p:sp>
        <p:nvSpPr>
          <p:cNvPr id="7" name="TextBox 6"/>
          <p:cNvSpPr txBox="1"/>
          <p:nvPr/>
        </p:nvSpPr>
        <p:spPr>
          <a:xfrm>
            <a:off x="1524000" y="762000"/>
            <a:ext cx="956929" cy="584775"/>
          </a:xfrm>
          <a:prstGeom prst="rect">
            <a:avLst/>
          </a:prstGeom>
          <a:noFill/>
        </p:spPr>
        <p:txBody>
          <a:bodyPr wrap="none" rtlCol="0">
            <a:spAutoFit/>
          </a:bodyPr>
          <a:lstStyle/>
          <a:p>
            <a:r>
              <a:rPr lang="lv-LV" sz="3200" dirty="0" smtClean="0"/>
              <a:t>1967</a:t>
            </a:r>
            <a:endParaRPr lang="lv-LV" sz="3200" dirty="0"/>
          </a:p>
        </p:txBody>
      </p:sp>
      <p:sp>
        <p:nvSpPr>
          <p:cNvPr id="8" name="TextBox 7"/>
          <p:cNvSpPr txBox="1"/>
          <p:nvPr/>
        </p:nvSpPr>
        <p:spPr>
          <a:xfrm>
            <a:off x="6934200" y="914400"/>
            <a:ext cx="1018612" cy="584775"/>
          </a:xfrm>
          <a:prstGeom prst="rect">
            <a:avLst/>
          </a:prstGeom>
          <a:noFill/>
        </p:spPr>
        <p:txBody>
          <a:bodyPr wrap="none" rtlCol="0">
            <a:spAutoFit/>
          </a:bodyPr>
          <a:lstStyle/>
          <a:p>
            <a:r>
              <a:rPr lang="lv-LV" sz="3200" dirty="0" smtClean="0"/>
              <a:t>2002</a:t>
            </a:r>
            <a:endParaRPr lang="lv-LV" sz="3200" dirty="0"/>
          </a:p>
        </p:txBody>
      </p:sp>
      <p:sp>
        <p:nvSpPr>
          <p:cNvPr id="9" name="TextBox 8"/>
          <p:cNvSpPr txBox="1"/>
          <p:nvPr/>
        </p:nvSpPr>
        <p:spPr>
          <a:xfrm>
            <a:off x="5417510" y="626124"/>
            <a:ext cx="878574" cy="523220"/>
          </a:xfrm>
          <a:prstGeom prst="rect">
            <a:avLst/>
          </a:prstGeom>
          <a:noFill/>
        </p:spPr>
        <p:txBody>
          <a:bodyPr wrap="none" rtlCol="0">
            <a:spAutoFit/>
          </a:bodyPr>
          <a:lstStyle/>
          <a:p>
            <a:r>
              <a:rPr lang="lv-LV" sz="2800" b="1" dirty="0" smtClean="0"/>
              <a:t>35 g.</a:t>
            </a:r>
            <a:endParaRPr lang="lv-LV" sz="2800" b="1" dirty="0"/>
          </a:p>
        </p:txBody>
      </p:sp>
      <p:sp>
        <p:nvSpPr>
          <p:cNvPr id="10" name="TextBox 9"/>
          <p:cNvSpPr txBox="1"/>
          <p:nvPr/>
        </p:nvSpPr>
        <p:spPr>
          <a:xfrm>
            <a:off x="1524000" y="1981200"/>
            <a:ext cx="956929" cy="584775"/>
          </a:xfrm>
          <a:prstGeom prst="rect">
            <a:avLst/>
          </a:prstGeom>
          <a:noFill/>
        </p:spPr>
        <p:txBody>
          <a:bodyPr wrap="none" rtlCol="0">
            <a:spAutoFit/>
          </a:bodyPr>
          <a:lstStyle/>
          <a:p>
            <a:r>
              <a:rPr lang="lv-LV" sz="3200" dirty="0" smtClean="0"/>
              <a:t>1967</a:t>
            </a:r>
            <a:endParaRPr lang="lv-LV" sz="3200" dirty="0"/>
          </a:p>
        </p:txBody>
      </p:sp>
      <p:sp>
        <p:nvSpPr>
          <p:cNvPr id="1028" name="AutoShape 4" descr="data:image/jpeg;base64,/9j/4AAQSkZJRgABAQAAAQABAAD/2wCEAAkGBxQTEhUUExQWFBUXFxQYGBcYFxcXFxQVFxYYFxQYFRUaHCggGBolGxQXITEiJSkrLi4uGB8zODMsNygtLisBCgoKDg0OGxAQGiwkICAsLCwsLCwsLCwsLCwsLCwsLCwsLCwsLCwsLCwsLSwsLC4sLCwsLCwsLCwsLC8sLCwsLP/AABEIANIA8AMBIgACEQEDEQH/xAAcAAEAAgMBAQEAAAAAAAAAAAAABAUCAwYHAQj/xABGEAABAwICBgYGCAMFCQAAAAABAAIDBBEFIQYSMUFRYRMicYGRoQcyUnKx8CNCYoKSosHRsuHxFBUzQ1MXNWNkc5Ojs8L/xAAZAQEAAwEBAAAAAAAAAAAAAAAAAgMEAQX/xAAjEQEBAAICAwACAwEBAAAAAAAAAQIRAyEEEjETQSJRYXEU/9oADAMBAAIRAxEAPwD3FERAREQERfCUH1FzGL6d0cBLek6Vwv1Yxr2I3F3qg8r3XLVnpRe6/QwNA4vcXeTbW8So3ORbhwZ5fI9QReLVenmIO9WRkY+yxh/iBUEaW4jfOqf3Nj+Goo/li7/x8n+Pd0Xh8Wn9ew5zB/J0bPi0Aq3oPSrMP8WGN3Npc0+ZK7+SIXxeSPWUXBU3pPgdkWFh5uy8Q1WsGmDXC7WBw4tff9FKZSqrx5T7HUIqGDSiI+s2Rna0G/ZqkreNI4N7iO1jh+ibiPrVuijUldHILse13Yf0UldcEREBERARCVokrI25Oe0drgEG9FHdWsAvrC3EZjxUB+kkANta55DW+CO6W6KuGNRWuSWj7Vh+qhv0rp9bVBLjyBPmBbzQ1V6ipW6SRk2DXeX6lWtLOHtDgCAeIsUNNqIiOCIuU060ubRs1GWdO4ZDaGD2nD4DeuW6SxxuV1E3SfSuCib9IdZ5F2xt9Y8CfZHM9115Lj2l1TWuLS4siP8Alsybb7Z2v78uSp3NdO8vkc57nG7nHO55+Xkugw3CuKz58j0uDx8ce6rKLC9baPH9lcU+E2Ayv8FeUeHgblZx0qq+tFzkcyMLG9q0y4VyK7EUqwkp8l3SH5HnlXhtv6KompiF6LWUvJUFXRC+xPicy25TojvWyHWabscQeRt8FY1NNnsUdkKlsuO+qnUmPzM9azxzAv4hWlPpHG71hqHkMvEqgDDwutjIh8hd/JVV8fCu0oMTiuC14J5H9lZO0idsu/8AE/4g5Lgo6bkP3W1sBByJb2Ers5Vd8T+q69tfKTfWDRfcSD3m4uplNj8rTlJrjmOr2a1v3XM0Er9hOsNmzP8AEV0FDgzi7rm3Yd3xVuOXt8ZeTjuN1XS0GkQeBrMcHHhYg998uy91X49pzDA7o29aQbWnLU98/V7M3fZtmuV0jx0svBR2bbJ8gzN9lmcxx3HmMuZo9HnHj2k3J435qOXJrpPDxtzd6dFX6YGV3Wkdb2WAgd+YJ+CjwaRQN2ROdzIBz5C9vivtNgAA2d5Uv+6wFC8lXY8GEQ5NIBI7ONzhuGTWjsFlsjxsDZG4d/8AJbXUQH8lEkpAue+X9rJwcd/TZ/fIJ60ZPa85/NlOpcRiI9TV+8VRups0ZAf6Ln5Mkr43Fp32jGpLKQQeqNYA7DmACDvAz8l2K4HQhx6ZvNkg7uofiG+K75aMLubeZzY+uehEXxzrC5yAU1Sj0u0ibRwF5sZHdWNvF3E/ZG0+G9eGVE0k8rpJHFznEkneT+27kFdaX4yaypc4E9G3qsH2Rv7zcpheHjJZuTN6XjcOput+C0F9y7CjoRYLVhVIBbJXbGKjHG1p5M/1GlsAC2tYtlkV0xUMLLXI1bitTggr6mFUlXCuklCq6uLao2JYVzkkGaiPpldzRKI6JRaJVYYCso4Tf57lLIzXyyJMo2XWYYsRdSqeK5RG1Nw6n2K3xupcAIWX13i7iDmxh57QTbJbMMgDGmRwyaNm/s7StlLS7Xv/AMR51n8ATsaOQAA7lbP44/8AWLK++f8AkVNBgDWC5HzwCtGUwG5TdVYuKgtttRHR2Wh7VIkco7yuUxRJmKE8BTZnKFIVxdEWRiwMYCkuC0MaXEAC5JAaBvcSA0dpJAR3K6jsdBaP15NwAjb32dIf4B90rrlEwqiEMTIxnqjM8XHNx7ySVLWzGamni8mXtlaLk/STi/QUha02fMdQcQ215D4ZfeC6xeQ+lPEOkrGxbomD8T+s7y1PBM7qO8WPtnI5nDobldThsSpcPj2K9osrLFe3r/Jp0dA1TrqvoXqfdWYqb9fSgRApOPpWDgsisboI8oUGoCnTOUKcqNMfqqqFBmyCnzHaq+baoNGKKSgOf6LJyQMzRY3wMKvsIobkE/14KvoobkfPeV1MIETDIdjQT5cFZx4b7rH5HLrqEubwwerH1j759Ud2Z8FuChYe06t3es4lzveO3PfbZ3KcV23dQwnrNPjlHmK2OcosrlGptMpWmWTJJXqJK7wUF2Ma3yXK02zSQn5+C+3sOe/58ETa5ArvQjDdad0rs2xABvOVwzN/ssP/AJOSpr+A27/AL0fA6HoYWMPrbXe87Mi+8DYOQCt4sd3bJ5eesfX+09ERaXmi/P2N1XTVc0vtSOI90GzfygL3XF6jo4JX+zG93eGkheB0LLi5z+d6p5b02eHju2rbDtwKvKYKjgaQbq+oc1nehktaMqzY5V8LVNjKlFF+twKyutYWSlHH1a3uX1xWqVyONT3KHUlb5CodRIo2p4xBnKgSuzUuV17qDKc1FoxjUCt9M25+e5R3BW2DUus7kLEncOA5nkuybR5MvWbXeEUeQJ7v5Zea347MLshG0kPdyDcx527ip1Gy+Tdm8qge4OqpXDMNLWA7fVFz5uK0Zfxxebh/PPdW9LsW2Ryjxusvkkip20j3qNNKvkkiiSPuorccXx7lpkK+krArixrPFfSsgFlq7+WaCfozh4lqASLtjs88Lg/Rj8Qv9xegKp0bw7oYhcWe7rO4j2W9w87q2Wvjx9Y8nn5PfPYiIpqVBp7JbD6k/wDDI/EQP1XjGHNyHdmvYPSP/u6ext/h/wDtYvJqAC2Y+R/XyWfmej4U6q4ghuOPgrCg6psVqoxkpOoqWrK9rmAqWwqtpXZKc2RdinL63r4XLW+ZYNkUnGZctL3o96jPksubdk2+zyKtqnrdNIq+okUVuOLB7lGcthctbkWlPGXG1l1WG0dhqi/M/OxVmD0mdz8nlzXW4bAN+XJXcWP7YPK5O9NOKVf9mpnSDbazfeOQsFy2Bu6l+JJ7yb/qvvpMxX6RkLTYNbrH3nbM+wG45hQcFnvGO7yXOXLd074/HrH2/t0TZ1hJMoInWt011U0zFJfKtJfda9ZY62aJxua5fLLCM5rZtyQtfY2XV7oxh3SP6Rw6jD1b/WkGd+xvx90qFhVH0sgYMt7jwaDn352HbyXdQQtY0NaLNAAA4AK3iw33WLyebU9Y2IiLS88REQc16Rm3w6e24MPhIwrx2hlOXjyzXtWnLL0FT/03Hwsf0XitJax3Z/zHxVHM9HwfldXhpGqrFoVFhk1sjwV5FLkqGrKdtrH2WbZVEe9GyI5pN11l0ig9MvhmRzSZJOoksq1PmUZ02aOzFvkfkq6Z62yTKK56LMY+tctkYN7AXPBYRtKvMHo+sDv7Lldk3dI8mXrjtb4VRFrRrbeCv4gI2F53A9llGpo7brczt7ljpDLq00p9lpN78xvWuTUeRlblXj+kmIdJUSPJvrOvfjYao7Mmgq3wV9oh2lcjIesujwmb6O3C6zV6uM1NLdsi+66h9MtsTiVBbpLaVsbwWDFIiZZELWTBv7lnG03AALnE9Vo2klap6kMtkXOJs1oF3OJyAA7V2GjGBGIdLNYzO3D1Ymn6reJ4u8MlLDD2qjm5Zxz/AFPwPDBCzPN7s3H4NHIfud6skRa5NdPLttu6IiLrgiIgr9IIOkpp2bdaKQeLCvA4TncbDy35L9FubcEHYV+da2AxyPZsLHvZ+Bxae/qqnljd4V7sWtHLsHmrSmn3LnKVxsOKsIp7j5yWd6dm16XL50qroarcshMuoeqaZVg6VQnzXWHSElHfVMc8rC6wDli91kGTysWR3WyIXUynhv4rjlumVHS3OXFdVh0AaMrcyVVRs1QMsyrOJtrZggbc7AW29h7VdxY/tg8nk30tqax2XPPd3Kn9IdTqUUg2F1meK5fSj0iSRkxUcYNsjK4dW426g+tnvXnuLY5WVB+nlc4bQ3YwHk0fqrMrFGHHlbvQ0C6usJeA2y5iEHfdX+GiwWfLp6nH2vY23UuFvBRIKlrRYqc+qY0C+07G7yobTyliS0gC5WFPUmZ5ihGvJsIH1cr3PLPapmHaOVFVYvZ0MX2xZx91u2/bbtXf4RhUVOzUibYbSdrnni47z8jJXYcdv1i5fIxw6ndVejOjIg+klIknP1tzL7Qz910SItEkk1Hn5ZXK7oiIuoiIiAiIgLw3T2kLK6oFsi9rxzD2MJ/MXea9yXk/pcp9WpifsEkRHfG438pG+Cr5J00+Ldcjj6cEfJUmMcPkqNCQcr7vm6lELJXsz4yY83W1r8lGY0g/Bbwwo7XzXJUqCI95+f3WUFMrKCmXULUPo1tZTk9ismUtlvoqJzxrfVOYPI5js4rqu5yItLSX2BXNHh9syobsYp4Aet0jh9VnWN+ZGSoa3G6quPR0zC1uYOpd7vvloOp32Upioyzt/wCN2lmk7ITqQHXlttGYZxJ55eSm6OOdJRQMk1td72xy3uH6wkayW97EOzce0KVoj6NxG4S1JuQQ7o73uRn9IRla/wBUE3sLm1wp2LtEcklhk2qaf+9G1xP43lX4y6YeTKW9NeNaBtbd1OwOZ/pXs5nKEnIt+wbW3G1mrha+jgY8tfI2N3sSAxP72uANu5e40VR0jGu4jPkdhHisa2gimGrLGyQcHtDh5hcy4pe0uPyc8OvrwhkNMLfSA+6C6/etkDHSG1PC6V3ABxyvtIaCfgvY2aKUYNxTx+GXhsVnTUrIxqsY1g4NAaPAKE4O+60XztTqPOcG0KmdZz2CM73Ptl7kbSfzEFdthGj0MHWDdaTfI6xd3eyOzzVsitx48cfjJyc+ef2iIimpEREBERAREQEREBcJ6XaPWpopd8Uov7sgLf4gxd2qfS6g6ejnjAuTGXNH22ddn5mhcym4nx5euUrwuNx8LZeKtaZmt3Krpzstnlt5Z2V1SC9rfO9Yq96fG1lKDuUhkACzYbeC3QjWP6LiFrZT02xZ1tfDTNvM8NvezQLud7rRmfgo7Kx88v8AZaO3SXtJMQCyG3rAbnPHgDlmclW6WYCylv1zLI71pHZvceZJ2DyVsw/dYeXyddYqjG9MpZgYqdnQtORdcGQjt2M7rnmFK0Q0ZxCsaNSV0VMBqiSTrawGR6MOuXNyy3cCvmimjBqHtjOx7us4bWxAXkIINwbdUH2nNXvMETWNa1oDWtAa0AWAaBYADcAFdjJYx3ky3ty2C+j+khsZGmpeM9ac64B4tjPVb4X5rqmsAFgABwGxZIpyaQtt7ouL0vhNqi3/AC7/AANv/ldouZ0mw6oleWwtjLJGMa90hPV1HvdYNBBN9fbfLV2G+SkTdFyTG83y1yBn7LWtcTw6wKuVCweiMMYaTrOuS4gWBcdthwU1dhfoiIjgiIgIiICIiAiIgIiICIiAhREHgtRhvQ1E0O6OVwHu31mflIVrRxWV1p5S6lZrDLpGMcebm3YfINVO14aL/PZ2rFnP5V7fHnvCX/HyQZ2C43HNKpbyQwno7Oe10gPWNiQQw/V7dvBXWP48IodZrS2SQHow4WIH+pbgAQRzNuNuBgj+d6s48P3WfmzuV9cXo/osxRjIzE0hsw1iA7/MYTcEcSCSCN2XFXmLUBmeJJHANB3naSdw2kk7ua47Q7Rl9XI1oFgLFzreoBvvuPDevdMM0fggsWMu5ux73OkeNxs55JF+VlZJ7MfLx/j1NoWiWD9Cwvc2z3AAAixZGNgI3OO09w+quhRFZJpQIiLoIiICIiAiIgIiICIiAiIgIiICIiAiIgIiIOI9I0XXpnc5Gnv1XD+Erk8REccPSTEhsbw64FyOA+9m3v7F3uncN44jwlHgWPuvIfSPid3imbsbZz7Ha76jTwsLm3MLPljvNu489cUjkMSrXVEpkdvNgNzWj1Wjsv5lXuimj0lVI1kbb32nOwG8uPBVuC4a+eRscYu5xsMuJ+fkL9GaI6OsooBG3N5sXu4ngOQU9b6jtznFPb91KwDBo6WIRxj3nWze7eT+25WSIrZNMNtt3RERHBERAREQEREBERAREQEREBERAREQEREBERAREQVWk1Pr07+LbP8Aw5n8t1+edLgXV0wzv0lu4ANA8Av00RdcR/s2gdVunleZGEgiK1tgAs997uFhwF96hce9ruPOSaqJ6JtFhBF/aXjryDqfZZ7XLWv4dq9DXxotkF9UpNK88rld0REXURERAREQEREBERAREQEREBERAREQEREBERAREQEREBERAREQEREBERAREQEREB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30" name="AutoShape 6" descr="data:image/jpeg;base64,/9j/4AAQSkZJRgABAQAAAQABAAD/2wCEAAkGBxQTEhUUExQWFBUXFxQYGBcYFxcXFxQVFxYYFxQYFRUaHCggGBolGxQXITEiJSkrLi4uGB8zODMsNygtLisBCgoKDg0OGxAQGiwkICAsLCwsLCwsLCwsLCwsLCwsLCwsLCwsLCwsLCwsLSwsLC4sLCwsLCwsLCwsLC8sLCwsLP/AABEIANIA8AMBIgACEQEDEQH/xAAcAAEAAgMBAQEAAAAAAAAAAAAABAUCAwYHAQj/xABGEAABAwICBgYGCAMFCQAAAAABAAIDBBEFIQYSMUFRYRMicYGRoQcyUnKx8CNCYoKSosHRsuHxFBUzQ1MXNWNkc5Ojs8L/xAAZAQEAAwEBAAAAAAAAAAAAAAAAAgMEAQX/xAAjEQEBAAICAwACAwEBAAAAAAAAAQIRAyEEEjETQSJRYXEU/9oADAMBAAIRAxEAPwD3FERAREQERfCUH1FzGL6d0cBLek6Vwv1Yxr2I3F3qg8r3XLVnpRe6/QwNA4vcXeTbW8So3ORbhwZ5fI9QReLVenmIO9WRkY+yxh/iBUEaW4jfOqf3Nj+Goo/li7/x8n+Pd0Xh8Wn9ew5zB/J0bPi0Aq3oPSrMP8WGN3Npc0+ZK7+SIXxeSPWUXBU3pPgdkWFh5uy8Q1WsGmDXC7WBw4tff9FKZSqrx5T7HUIqGDSiI+s2Rna0G/ZqkreNI4N7iO1jh+ibiPrVuijUldHILse13Yf0UldcEREBERARCVokrI25Oe0drgEG9FHdWsAvrC3EZjxUB+kkANta55DW+CO6W6KuGNRWuSWj7Vh+qhv0rp9bVBLjyBPmBbzQ1V6ipW6SRk2DXeX6lWtLOHtDgCAeIsUNNqIiOCIuU060ubRs1GWdO4ZDaGD2nD4DeuW6SxxuV1E3SfSuCib9IdZ5F2xt9Y8CfZHM9115Lj2l1TWuLS4siP8Alsybb7Z2v78uSp3NdO8vkc57nG7nHO55+Xkugw3CuKz58j0uDx8ce6rKLC9baPH9lcU+E2Ayv8FeUeHgblZx0qq+tFzkcyMLG9q0y4VyK7EUqwkp8l3SH5HnlXhtv6KompiF6LWUvJUFXRC+xPicy25TojvWyHWabscQeRt8FY1NNnsUdkKlsuO+qnUmPzM9azxzAv4hWlPpHG71hqHkMvEqgDDwutjIh8hd/JVV8fCu0oMTiuC14J5H9lZO0idsu/8AE/4g5Lgo6bkP3W1sBByJb2Ers5Vd8T+q69tfKTfWDRfcSD3m4uplNj8rTlJrjmOr2a1v3XM0Er9hOsNmzP8AEV0FDgzi7rm3Yd3xVuOXt8ZeTjuN1XS0GkQeBrMcHHhYg998uy91X49pzDA7o29aQbWnLU98/V7M3fZtmuV0jx0svBR2bbJ8gzN9lmcxx3HmMuZo9HnHj2k3J435qOXJrpPDxtzd6dFX6YGV3Wkdb2WAgd+YJ+CjwaRQN2ROdzIBz5C9vivtNgAA2d5Uv+6wFC8lXY8GEQ5NIBI7ONzhuGTWjsFlsjxsDZG4d/8AJbXUQH8lEkpAue+X9rJwcd/TZ/fIJ60ZPa85/NlOpcRiI9TV+8VRups0ZAf6Ln5Mkr43Fp32jGpLKQQeqNYA7DmACDvAz8l2K4HQhx6ZvNkg7uofiG+K75aMLubeZzY+uehEXxzrC5yAU1Sj0u0ibRwF5sZHdWNvF3E/ZG0+G9eGVE0k8rpJHFznEkneT+27kFdaX4yaypc4E9G3qsH2Rv7zcpheHjJZuTN6XjcOput+C0F9y7CjoRYLVhVIBbJXbGKjHG1p5M/1GlsAC2tYtlkV0xUMLLXI1bitTggr6mFUlXCuklCq6uLao2JYVzkkGaiPpldzRKI6JRaJVYYCso4Tf57lLIzXyyJMo2XWYYsRdSqeK5RG1Nw6n2K3xupcAIWX13i7iDmxh57QTbJbMMgDGmRwyaNm/s7StlLS7Xv/AMR51n8ATsaOQAA7lbP44/8AWLK++f8AkVNBgDWC5HzwCtGUwG5TdVYuKgtttRHR2Wh7VIkco7yuUxRJmKE8BTZnKFIVxdEWRiwMYCkuC0MaXEAC5JAaBvcSA0dpJAR3K6jsdBaP15NwAjb32dIf4B90rrlEwqiEMTIxnqjM8XHNx7ySVLWzGamni8mXtlaLk/STi/QUha02fMdQcQ215D4ZfeC6xeQ+lPEOkrGxbomD8T+s7y1PBM7qO8WPtnI5nDobldThsSpcPj2K9osrLFe3r/Jp0dA1TrqvoXqfdWYqb9fSgRApOPpWDgsisboI8oUGoCnTOUKcqNMfqqqFBmyCnzHaq+baoNGKKSgOf6LJyQMzRY3wMKvsIobkE/14KvoobkfPeV1MIETDIdjQT5cFZx4b7rH5HLrqEubwwerH1j759Ud2Z8FuChYe06t3es4lzveO3PfbZ3KcV23dQwnrNPjlHmK2OcosrlGptMpWmWTJJXqJK7wUF2Ma3yXK02zSQn5+C+3sOe/58ETa5ArvQjDdad0rs2xABvOVwzN/ssP/AJOSpr+A27/AL0fA6HoYWMPrbXe87Mi+8DYOQCt4sd3bJ5eesfX+09ERaXmi/P2N1XTVc0vtSOI90GzfygL3XF6jo4JX+zG93eGkheB0LLi5z+d6p5b02eHju2rbDtwKvKYKjgaQbq+oc1nehktaMqzY5V8LVNjKlFF+twKyutYWSlHH1a3uX1xWqVyONT3KHUlb5CodRIo2p4xBnKgSuzUuV17qDKc1FoxjUCt9M25+e5R3BW2DUus7kLEncOA5nkuybR5MvWbXeEUeQJ7v5Zea347MLshG0kPdyDcx527ip1Gy+Tdm8qge4OqpXDMNLWA7fVFz5uK0Zfxxebh/PPdW9LsW2Ryjxusvkkip20j3qNNKvkkiiSPuorccXx7lpkK+krArixrPFfSsgFlq7+WaCfozh4lqASLtjs88Lg/Rj8Qv9xegKp0bw7oYhcWe7rO4j2W9w87q2Wvjx9Y8nn5PfPYiIpqVBp7JbD6k/wDDI/EQP1XjGHNyHdmvYPSP/u6ext/h/wDtYvJqAC2Y+R/XyWfmej4U6q4ghuOPgrCg6psVqoxkpOoqWrK9rmAqWwqtpXZKc2RdinL63r4XLW+ZYNkUnGZctL3o96jPksubdk2+zyKtqnrdNIq+okUVuOLB7lGcthctbkWlPGXG1l1WG0dhqi/M/OxVmD0mdz8nlzXW4bAN+XJXcWP7YPK5O9NOKVf9mpnSDbazfeOQsFy2Bu6l+JJ7yb/qvvpMxX6RkLTYNbrH3nbM+wG45hQcFnvGO7yXOXLd074/HrH2/t0TZ1hJMoInWt011U0zFJfKtJfda9ZY62aJxua5fLLCM5rZtyQtfY2XV7oxh3SP6Rw6jD1b/WkGd+xvx90qFhVH0sgYMt7jwaDn352HbyXdQQtY0NaLNAAA4AK3iw33WLyebU9Y2IiLS88REQc16Rm3w6e24MPhIwrx2hlOXjyzXtWnLL0FT/03Hwsf0XitJax3Z/zHxVHM9HwfldXhpGqrFoVFhk1sjwV5FLkqGrKdtrH2WbZVEe9GyI5pN11l0ig9MvhmRzSZJOoksq1PmUZ02aOzFvkfkq6Z62yTKK56LMY+tctkYN7AXPBYRtKvMHo+sDv7Lldk3dI8mXrjtb4VRFrRrbeCv4gI2F53A9llGpo7brczt7ljpDLq00p9lpN78xvWuTUeRlblXj+kmIdJUSPJvrOvfjYao7Mmgq3wV9oh2lcjIesujwmb6O3C6zV6uM1NLdsi+66h9MtsTiVBbpLaVsbwWDFIiZZELWTBv7lnG03AALnE9Vo2klap6kMtkXOJs1oF3OJyAA7V2GjGBGIdLNYzO3D1Ymn6reJ4u8MlLDD2qjm5Zxz/AFPwPDBCzPN7s3H4NHIfud6skRa5NdPLttu6IiLrgiIgr9IIOkpp2bdaKQeLCvA4TncbDy35L9FubcEHYV+da2AxyPZsLHvZ+Bxae/qqnljd4V7sWtHLsHmrSmn3LnKVxsOKsIp7j5yWd6dm16XL50qroarcshMuoeqaZVg6VQnzXWHSElHfVMc8rC6wDli91kGTysWR3WyIXUynhv4rjlumVHS3OXFdVh0AaMrcyVVRs1QMsyrOJtrZggbc7AW29h7VdxY/tg8nk30tqax2XPPd3Kn9IdTqUUg2F1meK5fSj0iSRkxUcYNsjK4dW426g+tnvXnuLY5WVB+nlc4bQ3YwHk0fqrMrFGHHlbvQ0C6usJeA2y5iEHfdX+GiwWfLp6nH2vY23UuFvBRIKlrRYqc+qY0C+07G7yobTyliS0gC5WFPUmZ5ihGvJsIH1cr3PLPapmHaOVFVYvZ0MX2xZx91u2/bbtXf4RhUVOzUibYbSdrnni47z8jJXYcdv1i5fIxw6ndVejOjIg+klIknP1tzL7Qz910SItEkk1Hn5ZXK7oiIuoiIiAiIgLw3T2kLK6oFsi9rxzD2MJ/MXea9yXk/pcp9WpifsEkRHfG438pG+Cr5J00+Ldcjj6cEfJUmMcPkqNCQcr7vm6lELJXsz4yY83W1r8lGY0g/Bbwwo7XzXJUqCI95+f3WUFMrKCmXULUPo1tZTk9ismUtlvoqJzxrfVOYPI5js4rqu5yItLSX2BXNHh9syobsYp4Aet0jh9VnWN+ZGSoa3G6quPR0zC1uYOpd7vvloOp32Upioyzt/wCN2lmk7ITqQHXlttGYZxJ55eSm6OOdJRQMk1td72xy3uH6wkayW97EOzce0KVoj6NxG4S1JuQQ7o73uRn9IRla/wBUE3sLm1wp2LtEcklhk2qaf+9G1xP43lX4y6YeTKW9NeNaBtbd1OwOZ/pXs5nKEnIt+wbW3G1mrha+jgY8tfI2N3sSAxP72uANu5e40VR0jGu4jPkdhHisa2gimGrLGyQcHtDh5hcy4pe0uPyc8OvrwhkNMLfSA+6C6/etkDHSG1PC6V3ABxyvtIaCfgvY2aKUYNxTx+GXhsVnTUrIxqsY1g4NAaPAKE4O+60XztTqPOcG0KmdZz2CM73Ptl7kbSfzEFdthGj0MHWDdaTfI6xd3eyOzzVsitx48cfjJyc+ef2iIimpEREBERAREQEREBcJ6XaPWpopd8Uov7sgLf4gxd2qfS6g6ejnjAuTGXNH22ddn5mhcym4nx5euUrwuNx8LZeKtaZmt3Krpzstnlt5Z2V1SC9rfO9Yq96fG1lKDuUhkACzYbeC3QjWP6LiFrZT02xZ1tfDTNvM8NvezQLud7rRmfgo7Kx88v8AZaO3SXtJMQCyG3rAbnPHgDlmclW6WYCylv1zLI71pHZvceZJ2DyVsw/dYeXyddYqjG9MpZgYqdnQtORdcGQjt2M7rnmFK0Q0ZxCsaNSV0VMBqiSTrawGR6MOuXNyy3cCvmimjBqHtjOx7us4bWxAXkIINwbdUH2nNXvMETWNa1oDWtAa0AWAaBYADcAFdjJYx3ky3ty2C+j+khsZGmpeM9ac64B4tjPVb4X5rqmsAFgABwGxZIpyaQtt7ouL0vhNqi3/AC7/AANv/ldouZ0mw6oleWwtjLJGMa90hPV1HvdYNBBN9fbfLV2G+SkTdFyTG83y1yBn7LWtcTw6wKuVCweiMMYaTrOuS4gWBcdthwU1dhfoiIjgiIgIiICIiAiIgIiICIiAhREHgtRhvQ1E0O6OVwHu31mflIVrRxWV1p5S6lZrDLpGMcebm3YfINVO14aL/PZ2rFnP5V7fHnvCX/HyQZ2C43HNKpbyQwno7Oe10gPWNiQQw/V7dvBXWP48IodZrS2SQHow4WIH+pbgAQRzNuNuBgj+d6s48P3WfmzuV9cXo/osxRjIzE0hsw1iA7/MYTcEcSCSCN2XFXmLUBmeJJHANB3naSdw2kk7ua47Q7Rl9XI1oFgLFzreoBvvuPDevdMM0fggsWMu5ux73OkeNxs55JF+VlZJ7MfLx/j1NoWiWD9Cwvc2z3AAAixZGNgI3OO09w+quhRFZJpQIiLoIiICIiAiIgIiICIiAiIgIiICIiAiIgIiIOI9I0XXpnc5Gnv1XD+Erk8REccPSTEhsbw64FyOA+9m3v7F3uncN44jwlHgWPuvIfSPid3imbsbZz7Ha76jTwsLm3MLPljvNu489cUjkMSrXVEpkdvNgNzWj1Wjsv5lXuimj0lVI1kbb32nOwG8uPBVuC4a+eRscYu5xsMuJ+fkL9GaI6OsooBG3N5sXu4ngOQU9b6jtznFPb91KwDBo6WIRxj3nWze7eT+25WSIrZNMNtt3RERHBERAREQEREBERAREQEREBERAREQEREBERAREQVWk1Pr07+LbP8Aw5n8t1+edLgXV0wzv0lu4ANA8Av00RdcR/s2gdVunleZGEgiK1tgAs997uFhwF96hce9ruPOSaqJ6JtFhBF/aXjryDqfZZ7XLWv4dq9DXxotkF9UpNK88rld0REXURERAREQEREBERAREQEREBERAREQEREBERAREQEREBERAREQEREBERAREQEREB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1032" name="Picture 8" descr="http://www.surgery.usc.edu/hepatobiliary/graphics/liver02.jpg"/>
          <p:cNvPicPr>
            <a:picLocks noChangeAspect="1" noChangeArrowheads="1"/>
          </p:cNvPicPr>
          <p:nvPr/>
        </p:nvPicPr>
        <p:blipFill>
          <a:blip r:embed="rId3" cstate="print"/>
          <a:srcRect/>
          <a:stretch>
            <a:fillRect/>
          </a:stretch>
        </p:blipFill>
        <p:spPr bwMode="auto">
          <a:xfrm>
            <a:off x="4175404" y="1882207"/>
            <a:ext cx="1066799" cy="936650"/>
          </a:xfrm>
          <a:prstGeom prst="rect">
            <a:avLst/>
          </a:prstGeom>
          <a:noFill/>
        </p:spPr>
      </p:pic>
      <p:sp>
        <p:nvSpPr>
          <p:cNvPr id="15" name="TextBox 14"/>
          <p:cNvSpPr txBox="1"/>
          <p:nvPr/>
        </p:nvSpPr>
        <p:spPr>
          <a:xfrm>
            <a:off x="6973407" y="2041718"/>
            <a:ext cx="861133" cy="584775"/>
          </a:xfrm>
          <a:prstGeom prst="rect">
            <a:avLst/>
          </a:prstGeom>
          <a:noFill/>
        </p:spPr>
        <p:txBody>
          <a:bodyPr wrap="none" rtlCol="0">
            <a:spAutoFit/>
          </a:bodyPr>
          <a:lstStyle/>
          <a:p>
            <a:r>
              <a:rPr lang="lv-LV" sz="3200" dirty="0" smtClean="0"/>
              <a:t>2011</a:t>
            </a:r>
            <a:endParaRPr lang="lv-LV" sz="3200" dirty="0"/>
          </a:p>
        </p:txBody>
      </p:sp>
      <p:sp>
        <p:nvSpPr>
          <p:cNvPr id="17" name="TextBox 16"/>
          <p:cNvSpPr txBox="1"/>
          <p:nvPr/>
        </p:nvSpPr>
        <p:spPr>
          <a:xfrm>
            <a:off x="1600200" y="3124200"/>
            <a:ext cx="980974" cy="584775"/>
          </a:xfrm>
          <a:prstGeom prst="rect">
            <a:avLst/>
          </a:prstGeom>
          <a:noFill/>
        </p:spPr>
        <p:txBody>
          <a:bodyPr wrap="none" rtlCol="0">
            <a:spAutoFit/>
          </a:bodyPr>
          <a:lstStyle/>
          <a:p>
            <a:r>
              <a:rPr lang="lv-LV" sz="3200" dirty="0" smtClean="0"/>
              <a:t>1966</a:t>
            </a:r>
            <a:endParaRPr lang="lv-LV" sz="3200" dirty="0"/>
          </a:p>
        </p:txBody>
      </p:sp>
      <p:sp>
        <p:nvSpPr>
          <p:cNvPr id="18" name="TextBox 17"/>
          <p:cNvSpPr txBox="1"/>
          <p:nvPr/>
        </p:nvSpPr>
        <p:spPr>
          <a:xfrm>
            <a:off x="6920766" y="3246181"/>
            <a:ext cx="1045479" cy="584775"/>
          </a:xfrm>
          <a:prstGeom prst="rect">
            <a:avLst/>
          </a:prstGeom>
          <a:noFill/>
        </p:spPr>
        <p:txBody>
          <a:bodyPr wrap="none" rtlCol="0">
            <a:spAutoFit/>
          </a:bodyPr>
          <a:lstStyle/>
          <a:p>
            <a:r>
              <a:rPr lang="lv-LV" sz="3200" dirty="0" smtClean="0"/>
              <a:t>2008</a:t>
            </a:r>
            <a:endParaRPr lang="lv-LV" sz="3200" dirty="0"/>
          </a:p>
        </p:txBody>
      </p:sp>
      <p:sp>
        <p:nvSpPr>
          <p:cNvPr id="1036" name="AutoShape 12" descr="data:image/jpeg;base64,/9j/4AAQSkZJRgABAQAAAQABAAD/2wCEAAkGBxQSEhUUEhQWFRUXFxcVFhgUFBQYFxQXHRUXFxYUGBcYHCggGBolHBQUITEhJSkrLi4uFx8zODMsNygtLisBCgoKDg0OGxAQGywmICYtLywvLSwsLCwsLC0sLCwsLCwvLCwsLCwsLCwsLCwsLCwsLCwsLCwsLCwsLCwsLCwsLP/AABEIAIoBbAMBIgACEQEDEQH/xAAbAAACAgMBAAAAAAAAAAAAAAAEBQMGAAECB//EAEAQAAIBAgQDBgQCCQEIAwAAAAECEQADBBIhMQVBUQYTImFxgTKRobFywQcUIzNCUmLR8PEVJDRDgpLC4VNzg//EABoBAAIDAQEAAAAAAAAAAAAAAAMEAAECBQb/xAAvEQACAgEEAQMCBAcBAQAAAAAAAQIDEQQSITFBBRNRImGBscHwFCMyM3GRoUIV/9oADAMBAAIRAxEAPwD3GsrKyoQyuWNdVBi2hTULXZgOlQX70etba5CzQFxqxKWC28HWedSYA1PoN680Nz9bxNzFP+6SEsqeaqSc3lJ1+VWftZjiE7hDDPrcP8tv+X1Y6ek1TOM8RUKESYUbbAmImlbJ84OZqrVnD8AuMufrF5LaDdgJ6ydq9z4fY7u2ifyqF+Qryz9F3BzcvG+w8NvQebcvlXrS0XTxwsmtDFuLsfk3WiK3WjTA+UziFoWcYyn93iVJPTMND96V9gLhw+KvYVtj8Ptt9PtVo7YYMvZ7xfjtMLgjoPiHymqV2ivdzisPiViHA92XWPcaUtJbZHOuXtzU/h/8fZ6oK5dARBrjDXw6Ky6hgCD5GpZpns6K+QZ7HTX13+dcLeI0+h/vRlcsoO4qjW75OBeHPSuw4qFgq/2oa7dB/hJ9AapySLUcjGa0TSoXgP8A5B7H8xXS4pf52Psf7ViVhftneIuHWNSdB0HmahGGyqJMsN/OtDFyDkB9wR/rS+3fuZyT8PL18/Kk4pJMYhCTXAZdw63BPMflr+Vc9jJ/VVB5Fh9aiF4W5dRKvLnoCPyOtM+D5cpy7FidPrV6bi15JY37bXjKGFB4m4CYNGUBfE6U1a/pFq+yFB5yK6byrjQEDbyrV+4EE0rnCD4O3vgb6GuB4qAfEm4dNBTOyoUdK3XFy5fRJLadLbHPU1JFco1YTTMYpdAzm4KFe3RJNRsw6io8eS0BMtR3EDCCKH41iWAVbfhLsFzkTHoOtBYzAMFM37jQJMQPcQNKUt1ldY1XTuSbZJdTIfEdPr8qIw14Fcw2nKPXmKDay5VHF0ajoNdOZM0FhWxKhpFsqx8JmJPUzt7UnZ6jbLitpfmMLTRa7QwOMfxHQQdo5dZrm3x1kuWzAI8Q00mQT89KWW0xDSrNaHNlUEz5TyNQNwkQGa65MkgAgRpE6jpST1V8HmVgxHT0viWP+lxwPaVXvBGGXMI1IgMOU9CKsK14xxFAN3dgD/Edz5QN69X4CHXDWhc1fIsn25+ddX07VyuTUuceRDX6WFSUoPvwMQK1XOeuS9dM52AisrKyoUZQ+OPgNT0FxO74CPMfeqk8Itdgd29PoKDx2LFq21x/hQFj+Q9yRWy9Vrt5jYtW7QP7y4C34E8R+bZBS8pcAr57IOTFOLxcrnuHViSfpp9aqTS7QNSzADzozjOJk5Zn05HnTr9HHBu+xCuwlbfi15kbUvFZZwZN32qCPTeyfChhsNbt84zN5sd6cisArDXQSwsHoIRUYqK6RhofGYxLYlzH3PoKE4lxLJ4UGZ+nJfNqSjBvcOa4SzfQDoKjYzVTu5lwgq7xm5ckWrYy9XnUegqv3uza3UCXc8KZUBj4fIaVcbeGCoIrLVmTWHHLyzUlTJYcVgV8Jz4a2LaeJF+EOdQOgPSmFvjQ/wCYjJ57j6UQ9iKHeyDVpY6IlW1jAwsYpXEqwPoa6vPApI2DAMrKnqulTJi2X4zmA8tavJl1eYsY2rPNtTU4FBYDidu6SqMCRuKOq1gFLKfJqKzLWE0LfxyiQCCR0Igep5Vic4R/qKSb6Iiu/qaVcRtQN4HuT9K54jxRgCUK+eh68q4w2IF06ksoEmNp2gVx3q4+40n2PwhKP1PoU8N4wmdrTNK/DDKRpsRPM68qtfCCqKQD4ZkGfmKQY/CYdvit5W5MuhB6yK5wFsLbLZzqSAMogjmSCes1IaqClw+UGvjCyOY5RdQaDuDWq1gcZfVjlYZV1Ockgg7QNwdDzo3/AG4C0MCDyKiQ3tvTj1tMop5FP4aUX8jEtJn2pPxHFZzlGw39a7s4t2DFSAAY1BzH25b0qdyp5MWO0GT5UrLVV5W7oNCpjHDNFM1u6Us/VisSwB6R9KgGJbvQhcQQfhEHSjS19dfGGU6nLkc3caifEdegEn5VFdxHermtuVG20Gee/tQ6NbQHwtPMkSfUmocFe/Y3XbZmYj0AiaBLVWWycPn/AGvxJGpLlHeHuXGbJnkczADAeorjEuEuKoGWWgs0mdPOhuBYc5blxpltFJ6cqXd9cJYtqR4QGmfUec86A4zcI85f6DKqW948B/HHfOBEhfGDy05VJfxYvIoUFM7AEkRA3MVA+Ji3lukZokCfLbz3ml367ccWmUDuUdUYnedjp9KHfNOxrOVj8jShwl8DjiS21VVTQDYdRQ+Juliq6EDVUE/MnnWXFEkjUDTmTHQfy/nUikG6Nf4SQekHr6UFyTfBlRwjizrmZjAGmkDblSfFYkd4Z2j5V1xDiRz3EBmRM+dJ0vqAZOp67mk7FnhD1NTXLIcfezaDmRA/OvZOHE91bzb5Fn1gV5VwLhxvXw5X9mpk9PSvWcNcBUR/p5V3/SaZRi5eDn+qTT2xXg088qi7xqnaoyK7Ry0GVo1lCYm/yFZbwDbN4jERoKAxJ8HuK7qPGNCe4ocmUuWLqovafEi7irgnw2gqe48TfUgf9NW3jPEhhrTXW/h+EfzN/Co94ryhLjFXJPiY5m/qJYlvqTS0+hL1O1RioHNpMzec/nXt/YnhQw+HXTxN4jXm/YPghv3gSPCCCdK9oVYEDlRKI5eQHptLWbH+B1NL+LY7u1hdXbRR+dF4m8EUsdgJpFgAbt3O25+g5CmWduqGfqfSJMHgSFk6k6kncmmOEG4oiYEUO6xqKrBpzc+zaNutZhzB1pViMWVaRuOXUdK0vFVZxB3kH100qtyCezJrgeXNSBXLWhyoPvuddpeJNXkDsaJLtmKq3ajjluwrZxJ0AUGCzH4U9NJPlHWrTiMR4f8AP83ge9ePcfc4nFXFXVbboAx/iYue8cdBmWAP6RQ7ZYXA7oqvck93SLj2TxL3HS7dy953lyw2QZVgN4IHSD9KvVx4E1TrYGGJLfD3zXBtv3I092mh+IcdnxBiTv5UnqNbHTLa+WyWUO6eY9DDi+NLTmMdAOVKOHYiL2UnR1gxzYf+q5biS3rfeNIOxHnS5ro7y3lBHi39ta8zbdKV27I7VSlBrA3x7EK2XodT5cqP4YQMOsbxmPqd6S3Lh71IMrJMH009daIsY0AlIJnVYG3X71K7lGTZU4NxwQcVxjQZ6wPyqd8ZbW0qksSBDQN+tDKZLEiI0E7+tDYpuZPL/JoUZbc/cKoJ4TC/1who5MJEcgOX1rLvEQCp2jnNLbTx8W8aD/PKhlAuXFHIakenKtqUl0+jSrWRxgMayLcfcMZFRJxRu9QsBE/Ko717WNdto89P88qje4F1PL050b+Jbik0RRjy8DPjHEMwAHzn7VDwBPGzES3OdTHvUZvgwACxCxAGxriw7W3dWU+MAg8/MUZXp87eTOEoOKGfEOKaFVBk6ACaG4ZbvOrZiAkyAx3PkBymuLd9nuAMDlLRm2AHLfamN65B00A0ER89p68xRI2Zy8YXyCk9i2pBHD8VlsMGMshYEeuqmhMTjiUGXTmSRB+IaAGueH2pZmOpyiJ233iusTBuWwRs8j5b1h3ZSBqGJMi4nhlIZiSxyk5mggcgBTHguHX9TtqVBDLLCNydZpTxjEqBcWN533J60uwHay6qC2LanIAoMkbCJirqtjuef8BPYsnBbQ98OLOJCBiiMrPcWZGkRvtvQuN46NO7gKDl84pJcxDXL5e6SzMIhd/IAUywHALt66fBkWdZ2Hz3ND2ucsQQ1sjDmxi+3muHwCSxif7U8wXAEQjvPERuOU/nVpwfCbdlYRdf5uZ/tQuMtwZ+ddzR6CNf9zn7CN2t3vEOEd2IAAAAA2A2p3wq7pBpBYamWDuQRXWwksI59iyOLqzUJqYvUJqgCB+Lcct2SFJljyHL1qt4ztvaTcoD0mT9KrPby2bGW2XLXXBe6wOwnwqOnOgv0b8JsYjEML65gFlVJME8511rGxvl9Ct2tqjZ7Nay/l9ZLG36RLfJS3ohqLFfpCtMoBt3FjmFmr1/sTDqsLatj0UUn4jwS0VMKo9hWJJFSlellbf9M8u47xlsbcBAK210UH6ufPSl9q1Og/zXSnfaHh4tkKkwTMfT5VLwbh4JAjpPrSs2m8I4s4ztue49H7B8MFqwGj4qtEVBgLWS2ijkBU5pyuOInfrioxSQj43fzOtobfE3/iKJ4bZgTS3CTduu3VtPQaD86bohUa1Y9NbYKBJd1oC/dYbURdeluLu1UmVVHLEvGcTlIbzpbjMVJDqddJjn50RxrUVXrxyrHWaA5YO7p6ouKLpw/iQYDXanFi9XmvCuIGAfOD7VasHj9BrpW4TyK6nSbXwNuLY0W7dy4draMw9QJ+5WqZ2Owk5s2pJtD6lmPrIJ96ddpr/+53GP8RW3v1uCR8lrnsgJUEiMxL+7Sq/JATUfLB1rZRKX3NdssRlS0B8TOzkeUGPutILV4EfcUd2svZsTHJV08p1+2X5Ur/ya8z6nNTva+B3TQxUsk9tWExtznnXV8bMOXPnvUd19lB1JFS5xGvoa5uH2wrJ8TeCjNykbfKpg+k89/wD1NAYiwFAWY0zEMYAk6D86l4LmcQTC8idSesTyq/a4yYeMZJcbfKgMAYJAPvz8qFe6ZywTyHmffl51LxRdwFmTBnc/lWW1DMdtoHkI/OiRUSvB0VYQQAJy6TMaAdKhxGZWzDLmgzK71PcujTlGvrymhLrlvPlJP0rGfqNRWeSZ/FE/EYn08vbSfWt4iyCV0Hn6VBbRgpHnI/tUiX5Uzow38vSt7vKK2jO0w8QiJ1iegiPUVE5VmygfCI+dCW3bJ1J5/b3reBeJI3HxTzM6fnWYySbZjYH3W8JG3puTyolkIVS+pgSJ1JjSlFy6S2Y7Dl1rrFY9nAynT7VcLMfcr2W2grhV+BcJcnxRrBjSheJYoiACeoNJ8NjDZzGQQd1PPzFc3cU13XIQdh5D051twk39gyqUZZOGxIDHOzHoBrPlJojhvAL2IbMisqn2+tP+yfZwfvbyz0DfeKu9pYEAQPKuxpdA5rdLhCuo1yre2HZX+Bdj0ssHdi7DUdAfzqyMtdIK7cV2KaIVrEUciy2VksyYKwoDGWaPuPFCFutEySIqtmjbLUJeWHPTeisOKN2jch8o29BWFTXVvl6Cu84qhY8i7fNmxd2f4YHtlEfc1XeF41sO4dPiq2/pAwRXFsYkXAD9ACfpVPZcvmeX9/Wl4W4bizyupUoXSf3PQsD2vzKM6wees1vFdpAV05j6154jGi5kBOe49Ykg+1BsfPASv1CeMMm4riu9JMxB89RVp7MWQVX2Gu5qoYWySw0/zpV/7H4Q5wp2WsRX1INod05uTL+g0FQ4+7ltu3RWP0NT0t7QN+wcdRl+ZAroeDv1rMkhb2dskKGmnN27I1FB8Kt5VAoi+ayuhi3mxgOKvcqX3WqbEEzrSjH4qBpQpMcprzwgPiNydKqvEcUCfppRnGOIH4V+I6D1O1Q4W0EuTlzBDGsctz70jq7/AG48HXitkQbhWGuiWVSbZPiB5abjoad4S4Vgg6U/w4S4oZIA3y6DnrSvGYLumYpseR2rm0eoTi8zX0gHqfq2si7R/tMDbVtAcQm25HiMe8fWnvAyFV3aFW2Dm8vL2UR70v4aLd6y9pnyMGV1LahGGxHUTPzqDi2ICWlw1pi4zF7tz+czJHoD9q68tTXGt2p5F5rd/KXzn8BVxDEG5da9uGM6cvL5V2UlD1kGenrXNlQM38oG3U8q7uSB0HPz/wANeWsm5y3Dq4WEQ4bW4ubkCf8A39Knk94h/hJM+vWpL1qIEQx3J0gHoKGu3AMuSYDDVhAJ8h03rOG+Ss5CeJkOwJ9vtPrUnD7UKCCecSaixChv4Wg66xr/AGrvB4hVXK0ghiSPLlFU+sGWuBhkEGaUgQ43KkwPQcqOu4stPgj35UEcUMw8qHFtdEjF4OsYpJUDef8AWpntgQOlBXcX4gB61vEX4EzU2y4QXa+gi9f/AM86T4jiVtbttLjQbugPIkR4SeRM6VI2NU6+I+i70HjuDNjEZGXKGiCYGUjUET/mp607pdPuniSeP3+RmzMYtx7LHcnYbDlQyYtVYqTqRSLgWNxLs+FukLiLQJOgGe3IAuAjQjaasXDOywuGbtwi4detb/8AmWKTiwUb63DcwXH4sKvhlidAPOmWA7K3SgLMqz4uc68qsHD+zNmyQ0Z26tsPQU2rpaX0tRj/ADBW3XeKysYDsmltszkPBkCPvNWC3hVmcqz+EaV2TU6V066K4LCQlZdObzJndpKniKhD13npgXZIjV2agRqkBqzJFctTQ11YFHkUNiU0rLNJijGJqD7VJhmjWt4keGuToKJB8Bu0GHiUUI/ECTvQF+5UE1vBSrRaePcHW+FJ3X7VSuKdjQTKmN69ONCX8GDtS86k+Tl26eFnaPJG7Juu+o8hXB4cFJJ1J3E7V6Lj+HXToo0oGz2ZYnxCOuopV1yzhCf8DBP6UVLh3D9RzivRezvDu7TM3xNr6eVSYDgaW45kU1FHqp28scppUDKVdoD4FHV1Hy1ptSPtA3itD+on6Ud9DtCzYgjBnSpborML8IrnFNVeDT/qE+PuRNVTiN/U1YOJS1Uzid3KTS82dzQwyLsTdhydJACr+JvDPsCTV07L8DtvYLOo00WdBpXnzgveTxAeLNJ9gBHXWvSuzj3LZe1cWFPjXnB5j00+tcfUuLtW7rDL10mk8HK8Ntq0hdIhoJ+YrOJcP7yAvNRrrproaaXmEGAedKsYGBzK0MVC+QHWOtISioJpiO6UpIX3MBkUqVBOgG5JnnXNrgxSQSQY2jQTyo/AsyuTcOfQhWkCBzohOIBnyqZ846dDzoKhGS7GnZNMreMwxUoCZVn1qbjAVchUfAQYJnMMwJEfnTXFoLuqQWUwZ1B6x/UKAa2IJbUHQt5flVSWzs3GzcQYg53z5g2bUAcq3YweYlviCQYPWpsDZCJKxPOdxyBoW7bIViHKtrEEaxrqKysuWDafGImsW+skmk9ziSrcmJArhsY94Qok9Z26+lBcTw5tojLoQxVvU6/3p2nQznFza4NuyNaSY6ucXVtlafPQCoMPiLrs2S2GJI1WTHSgLSsVJ1IA3r0L9FBHd3uucT6ZdKap9OjLjrJrUT9mp2JZA+A9iWvS+JZk6BQAT561YLXYfDqRJdvxNv8ASrQK3XWr0FMUk1lnn7NbdNt7sCXEdm7DCAmWBpl0pJd4Jvlgx13q6zSfGJkeeRo7riukZq1E12zyrtf2fZit6wAmJskMhIPjUAzaMHYyPsN6Y9leMi/aW8gII0dAZNtxuh6f2NXji2DW4sj4uR/I15fxhH4diTjbIY2nIGMtiCYGiXVGm0mY9eZqseBlWf8Apfiv1PVeFXVu6/SiLkbbVX+A48NDoZVgGBiJUiQddt6fXm1kc60n8gLI4lwRlBWq3mrTVDJoNW1ao5qS0KhMBNtaIUVAtTKa0YZ0BUGJ1qXNUV5tKjIuxXiBofSg7j6D2o29z9KWMa1WHRoiuctdRW4opovVZWVlDEDUVkVusqENRW6ysqENVXu0B/bWvwv9xVhNV3tLpcsn8S/Y1Uug+m/uf7/IYYNjFbxExtQwuFLLuupVSwnyE15xxHtxjMxU5LZEaBZIBEjUk0KdiiuQ9dMrJPaXXEpvVI4sgJaleI4vibmrX2PuVH0io+HXW71Azs6lgpCtJM6bHlNAc93g6+ni6eWb4daHegkSJHtXopxHdoDO0b8/KqfjsF/vd1LKNIVHERlA/jzMSI33qx8FwLOJZtFMSDmkxqqnl5muHq6Ze9kxqJxly/3kPxeOUwBoWgQeWv2oDEqTcaNs3XkAKc2cPbAkIsgEyROvrSmypGYxpm1jnJmBS18eF9xOElu4Ntge9MQFXST18q7uYRdgQAJCrsAOZaNTrymp7QbciNNF6Dn71vCMrXGVtwNJ+tZjhPZ5YTc+/CNYFgbUIsZSQdAAW5x1pdxlhbtGNdNth5zRNu8bbG2dQWLBgOR3B6RpSDjOILA5pgAiOXp8qlmJYyEqg88hz8VtjUAnQROx03/zpVZ4pxIvIB0nUj7D5UMb5IgLHKSTHyrg2ARqZPlsKJCKTyxyMMdDXsphncAqN5+9SdouGMEuKREEOPUf60x/Rn8TIdYJj3qw9o8KGDCNSpFeqpxZp8L4OPZNxuwyncOt5sMRG3P2qxforkNiB/8AWY/7657E4ZbuCYiDMrp1Ghj3Fc/ozvqcRilVgxUBGg7MrsGU+YkUCqLTiPam+E6LI+ePx6L9jMYtpSzmAPr5CkZ7Qu/wIAP6pn5cqr3ajjqZy11wltSVUsYXNzPqTPyonh7EkUzKYjXpIxhmXLGzcXu9R/21Ff4wxEOAw8tCKYWcKDvSvjvDiqkrtUecEgqpS2tB/D763EMH25ikPHsINcwDA6EESD6jnS/AcSNk5+mjDXxDaIG56VYeIAXBI2IkflWHysm51+zZ9meedncT/szEfq1xowt8lsO7F/2L88OSZHmNfvXpdlmOwqp4jhFvF2ruGvTlYDVTBUgyGHKQdddDFWrsxhb1nDImIui9dUQ1wLlzCfCSDqTESeZq09wvatkseAxbZ5itXdK44fxS1iFLWbi3FVijFTOVwASh6EZhp51xxDH2rKhrrqilggLGAWb4V9TBrWAWTIPSpbQqaujcEEnlrUwXk2lSKaB4dxC1iEFyxcW4hkBkIIJGhE0cgqzJ1UN01LNA8Txtuxba5edbdtYzM5hRJCiT5kge9QgPf2NLAKZuwIkagiR7iRXDYPKqmOVarCppAQt113VERW4omS9xbKysrKwJGVlZWVCGVlZWVCGjSXtPam2rfyMD7TB+9O6Hx1kPbdTzUj6VTWUbrltmmLLIzWXHVWH0rx/j7E325DKoUwBICjpv6mvWuENKkeVeX9prcXxCbiD4YDMCRo38WgHpS9vSOto1i1o54Pg1uGc89RBMeu8VZcR2eRUz5oA1D2vjjc+EjX2pZgwwQZ2JOwtWXCgdCSOfqasFvBu1qWTXcFXGdT5NMVcUsDN85J8MRdpbQtvbuRIKMuoOwYEA+zDSrD2c4tZ7nKD4huoBJ+QoLjVqLNt3XVHRmDwTDaNmjQ6qal7OY9QXXKoJ2KgAbkGPauPr0o2qWQU/qpz8foM272PBAX4iz8x/KBUOEHeOJ0AMiPhJjejeI3BlCj+Ihfbn9K4s3UjIpWSs7j5+1JtRUlhi6b29BLanaaTW0IxBMhhrryXy86LOHcEhrjOIGkAfON6B4nisqOAvp68qDc8tPHkLWn0vIF2mxoRlVPE5PI8hqdOVIL2Z4DHzjrXT2WEuSSev3FS37HgUrrOprLfkfhGMUkL1tAFp35UQDpy+Vcmy28eQpt2c4eL7Etoiaufyq4QlbJRjy2FtmoR3eBz2B4ayZ7zjKGgL6DnRvbTEolpc7qneOLYZ2CqJDM0k6fAj+pEc6VcW42FdEWQJCqAeW2Y06xnDWfLf765ISAkWskEqXE5M/iKrPi5cq9bpYxhBVxecdnndTulJWPyVP9DnE7aNi8AHD9zca5aghgbDEDwsDrlJE8vEImlPC+LXLN3G3wUtLbxmIsXHt2kUsgIJuMAINwnWYqz8L7NB8e2J769buIAItm0FdDlLW7ga2S6kjmfSNwC3ZCzcXGYXv74W9iDfuGbIYudWAIt6KTEjyHnOnguuM4yeFlY/4+ik8bv3rnCe9vwGe5bZQFgqmcZQf5jzmBvtV47O8U/WBde1d8KZreTKMyOoaXaROpghegOpmFS4rsyClzC37lwA3FuEr3YJChVVR4IAGVdI96Ydn+EKt+5eFy4GaFuWwU7u4AIVyMs5vMEflWHJDjqt5l4wv1OuDdssU+G4VeYpmxWKaxeAQRlF11GXWVMKBRXHu0uL73i9pGtC3g7Nq9bZ7eZvFaF024BAMyRmJ0gaNMgrhfYOwtvDqt2+Bhr5xFkZ7ZCEnN3cFIKZiTrLa71Lxjs2v6xey/rLniUWMSUFvLYtLagOGNkqsBQhDMCQ8iWijLk5clJFC4jjjf8A1O06qqYq0t1yQSJyB+7UEgTm8zttTfgHaHENhbzFrUWsT3Ju3Ctu2tgMc15JnMx+ELJ1jfYj9teDXLLYezYYm1asm3N2x3y+E21TMLa6XMuxyjQHqal7L8Eu44GxjHKpbe1dw1ywhsuly2DsjqfCA0CV5noKxwh2yUpxzz+1+/Af2b4y9zF4q0w0staVWK5GYXFZhmXYfCOXOrFiONXDj8PgbTC3msPiLjlFYlQ3dpbWW0MhiSRsABuYLwHYexZvXrytcLXu7NwM8iUBAYSJk5j+UUTxHgFt71q8rXLd20rIr28ksjfFbYOpBWQCOh6azEsMVlPdBfJRuwuKNnBcQutdW2tviOKe6+XdRatyEVs3iLZQAZ35muuK8VxI4dhb+KS0bl3FWf2dyyrC3bdjkkN/zQBmzACCxEaU9udgLJw74dbmIVLl84m4Q6MblyZhs6EZdE0jXIJmpOJ9jVvWyj3r+uIXFFh3AbOqKltY7rKEVUWABy1NaMJMC4p2jxDYrF4fCoS2FtW2A7sN3124udVZi0JbiBtJJOojUnD8dv3sfawgAw7DBjF3lKi4Q5dEFkNI0Us0mJMaRMg3Fdm0uX+/D3rVxkFu6bL5BeQbC4I3GsMsMJ3jSp73Z+2b9vEW2ezct2jY/Zd2A9o5SLbhkOgKAgrBFTgnJSew/EThuCC+bgRbV3EM+gl/E4W2mYEAlymsHSadt2ixdlOHWb4H6zjC5cpZ/dIii4yLbLfvIZVk6DxEjSCVb/R/hxhrOFF6+LVq8L8Zrbd64bMO8DWypWZOWI6zTLFdkrd1ED3b3e27r37d8Mi3kuMZMFVy5YOXKVIIAkGoVhld472jx+HwLXntravJixZUOFIv2WYBLpAnuyQSIGxUmOVZ24xGLw3DsbdxBw14K9o2k7nMndm8ilLqOIYjMCD1UHTan3G+ydrEYcYd7t5R3i3mdWtm5cddi7OhB1A0AGgA2EVL2p4ImNwz4a67qj5cxTIGOVlYalSBqoOgqESZV+Pdo3w962twizZe1aNu61omybrMQ9q44P7PwQV5bkyBB9JwShrSzqIqm8S7PrettauXbpR7aWnX9nDhZ8UFIVjPxLGoERAq58LSLSDoPpyqIueccmjw5DyrY4enSiq3WgeWZWVlZUKMrKysqEMrKysqEMrRFbrRqEKvYud3ccf1Ef2qk9u7BS4SHjWVTJO+pYPGnoauvEv37/8AT9qqf6Qj4rfmEnz3iaBNcHZ039yL+UV7hOFUgNc9dZP0Onzq6cHx1lPAWtKGEAd5JPyECq5wJAQZAMExImNKu3AsOpyyqnTmBWYcvA1reU8g3EcHNt1IOW4sLO0gArB9Q3zqk9nXuAg51Xu22ZWJJmDty2+dXHjLkXCoJCgkgAwBqvL3qsFQL12NP23L0pL1JJV7vgHpHmqSf+f0LFxHvGIH9JMrqNRAgU4XCoqqAoEAaxrt1oa+fEv/AEj2zDSj+XtXIi1htIWcs4QPbec0HYR6Ghb2FGQlvE3M/wBq64P/AB/jNc3Do3rQG81pm1xNoruOTKCCZ1OvPzmu7Nvu7CsR4ztOojkY61zxjY+h+9Fcf3H4B+VLRm9uR3tpCG6Sfi9prvh+KZJKmAdCOvrUV41FY+Jvw0etyXKeBlpSWGdXnL3VYnXMPvXqia4dfwxXklr4h6j716zZ/wCFHpXoPSJcST+TkeppLZgV8HJGMbobYb5aUv47bNjEd4Jy3DPo3T3pjwz/AIz/APH/AMqk7YD/AHc/5zroS8/5Kpli2K+ULONWw6i+o2GvpzpFYxHdXlPL4SeqnY/Wn9n/AIO5+F/tVRxZ0HoPtQZcM6OmjlSg/B6Dgb0aU4t3OdVXhp8KfhX7VZbXw0atnIvgslc7RWCW2060Hwm93VxW5A6+h0mrFxUeA+lVRufoftWWvqHqPrq2s9FVpFRuwrjAH9kn4F+1avUU4yXLR0LtSBhQoqZahbRtq5yV1/auahDQWpQ1RNUfOoQ6uNrUFxq7eobtRlg761ZbSwAOgquW/jX8Q+9WQVIGLfB1WVlZWw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38" name="AutoShape 14" descr="data:image/jpeg;base64,/9j/4AAQSkZJRgABAQAAAQABAAD/2wCEAAkGBxQSEhUUEhQWFRUXFxcVFhgUFBQYFxQXHRUXFxYUGBcYHCggGBolHBQUITEhJSkrLi4uFx8zODMsNygtLisBCgoKDg0OGxAQGywmICYtLywvLSwsLCwsLC0sLCwsLCwvLCwsLCwsLCwsLCwsLCwsLCwsLCwsLCwsLCwsLCwsLP/AABEIAIoBbAMBIgACEQEDEQH/xAAbAAACAgMBAAAAAAAAAAAAAAAEBQMGAAECB//EAEAQAAIBAgQDBgQCCQEIAwAAAAECEQADBBIhMQVBUQYTImFxgTKRobFywQcUIzNCUmLR8PEVJDRDgpLC4VNzg//EABoBAAIDAQEAAAAAAAAAAAAAAAMEAAECBQb/xAAvEQACAgEEAQMCBAcBAQAAAAAAAQIDEQQSITFBBRNRImGBscHwFCMyM3GRoUIV/9oADAMBAAIRAxEAPwD3GsrKyoQyuWNdVBi2hTULXZgOlQX70etba5CzQFxqxKWC28HWedSYA1PoN680Nz9bxNzFP+6SEsqeaqSc3lJ1+VWftZjiE7hDDPrcP8tv+X1Y6ek1TOM8RUKESYUbbAmImlbJ84OZqrVnD8AuMufrF5LaDdgJ6ydq9z4fY7u2ifyqF+Qryz9F3BzcvG+w8NvQebcvlXrS0XTxwsmtDFuLsfk3WiK3WjTA+UziFoWcYyn93iVJPTMND96V9gLhw+KvYVtj8Ptt9PtVo7YYMvZ7xfjtMLgjoPiHymqV2ivdzisPiViHA92XWPcaUtJbZHOuXtzU/h/8fZ6oK5dARBrjDXw6Ky6hgCD5GpZpns6K+QZ7HTX13+dcLeI0+h/vRlcsoO4qjW75OBeHPSuw4qFgq/2oa7dB/hJ9AapySLUcjGa0TSoXgP8A5B7H8xXS4pf52Psf7ViVhftneIuHWNSdB0HmahGGyqJMsN/OtDFyDkB9wR/rS+3fuZyT8PL18/Kk4pJMYhCTXAZdw63BPMflr+Vc9jJ/VVB5Fh9aiF4W5dRKvLnoCPyOtM+D5cpy7FidPrV6bi15JY37bXjKGFB4m4CYNGUBfE6U1a/pFq+yFB5yK6byrjQEDbyrV+4EE0rnCD4O3vgb6GuB4qAfEm4dNBTOyoUdK3XFy5fRJLadLbHPU1JFco1YTTMYpdAzm4KFe3RJNRsw6io8eS0BMtR3EDCCKH41iWAVbfhLsFzkTHoOtBYzAMFM37jQJMQPcQNKUt1ldY1XTuSbZJdTIfEdPr8qIw14Fcw2nKPXmKDay5VHF0ajoNdOZM0FhWxKhpFsqx8JmJPUzt7UnZ6jbLitpfmMLTRa7QwOMfxHQQdo5dZrm3x1kuWzAI8Q00mQT89KWW0xDSrNaHNlUEz5TyNQNwkQGa65MkgAgRpE6jpST1V8HmVgxHT0viWP+lxwPaVXvBGGXMI1IgMOU9CKsK14xxFAN3dgD/Edz5QN69X4CHXDWhc1fIsn25+ddX07VyuTUuceRDX6WFSUoPvwMQK1XOeuS9dM52AisrKyoUZQ+OPgNT0FxO74CPMfeqk8Itdgd29PoKDx2LFq21x/hQFj+Q9yRWy9Vrt5jYtW7QP7y4C34E8R+bZBS8pcAr57IOTFOLxcrnuHViSfpp9aqTS7QNSzADzozjOJk5Zn05HnTr9HHBu+xCuwlbfi15kbUvFZZwZN32qCPTeyfChhsNbt84zN5sd6cisArDXQSwsHoIRUYqK6RhofGYxLYlzH3PoKE4lxLJ4UGZ+nJfNqSjBvcOa4SzfQDoKjYzVTu5lwgq7xm5ckWrYy9XnUegqv3uza3UCXc8KZUBj4fIaVcbeGCoIrLVmTWHHLyzUlTJYcVgV8Jz4a2LaeJF+EOdQOgPSmFvjQ/wCYjJ57j6UQ9iKHeyDVpY6IlW1jAwsYpXEqwPoa6vPApI2DAMrKnqulTJi2X4zmA8tavJl1eYsY2rPNtTU4FBYDidu6SqMCRuKOq1gFLKfJqKzLWE0LfxyiQCCR0Igep5Vic4R/qKSb6Iiu/qaVcRtQN4HuT9K54jxRgCUK+eh68q4w2IF06ksoEmNp2gVx3q4+40n2PwhKP1PoU8N4wmdrTNK/DDKRpsRPM68qtfCCqKQD4ZkGfmKQY/CYdvit5W5MuhB6yK5wFsLbLZzqSAMogjmSCes1IaqClw+UGvjCyOY5RdQaDuDWq1gcZfVjlYZV1Ockgg7QNwdDzo3/AG4C0MCDyKiQ3tvTj1tMop5FP4aUX8jEtJn2pPxHFZzlGw39a7s4t2DFSAAY1BzH25b0qdyp5MWO0GT5UrLVV5W7oNCpjHDNFM1u6Us/VisSwB6R9KgGJbvQhcQQfhEHSjS19dfGGU6nLkc3caifEdegEn5VFdxHermtuVG20Gee/tQ6NbQHwtPMkSfUmocFe/Y3XbZmYj0AiaBLVWWycPn/AGvxJGpLlHeHuXGbJnkczADAeorjEuEuKoGWWgs0mdPOhuBYc5blxpltFJ6cqXd9cJYtqR4QGmfUec86A4zcI85f6DKqW948B/HHfOBEhfGDy05VJfxYvIoUFM7AEkRA3MVA+Ji3lukZokCfLbz3ml367ccWmUDuUdUYnedjp9KHfNOxrOVj8jShwl8DjiS21VVTQDYdRQ+Juliq6EDVUE/MnnWXFEkjUDTmTHQfy/nUikG6Nf4SQekHr6UFyTfBlRwjizrmZjAGmkDblSfFYkd4Z2j5V1xDiRz3EBmRM+dJ0vqAZOp67mk7FnhD1NTXLIcfezaDmRA/OvZOHE91bzb5Fn1gV5VwLhxvXw5X9mpk9PSvWcNcBUR/p5V3/SaZRi5eDn+qTT2xXg088qi7xqnaoyK7Ry0GVo1lCYm/yFZbwDbN4jERoKAxJ8HuK7qPGNCe4ocmUuWLqovafEi7irgnw2gqe48TfUgf9NW3jPEhhrTXW/h+EfzN/Co94ryhLjFXJPiY5m/qJYlvqTS0+hL1O1RioHNpMzec/nXt/YnhQw+HXTxN4jXm/YPghv3gSPCCCdK9oVYEDlRKI5eQHptLWbH+B1NL+LY7u1hdXbRR+dF4m8EUsdgJpFgAbt3O25+g5CmWduqGfqfSJMHgSFk6k6kncmmOEG4oiYEUO6xqKrBpzc+zaNutZhzB1pViMWVaRuOXUdK0vFVZxB3kH100qtyCezJrgeXNSBXLWhyoPvuddpeJNXkDsaJLtmKq3ajjluwrZxJ0AUGCzH4U9NJPlHWrTiMR4f8AP83ge9ePcfc4nFXFXVbboAx/iYue8cdBmWAP6RQ7ZYXA7oqvck93SLj2TxL3HS7dy953lyw2QZVgN4IHSD9KvVx4E1TrYGGJLfD3zXBtv3I092mh+IcdnxBiTv5UnqNbHTLa+WyWUO6eY9DDi+NLTmMdAOVKOHYiL2UnR1gxzYf+q5biS3rfeNIOxHnS5ro7y3lBHi39ta8zbdKV27I7VSlBrA3x7EK2XodT5cqP4YQMOsbxmPqd6S3Lh71IMrJMH009daIsY0AlIJnVYG3X71K7lGTZU4NxwQcVxjQZ6wPyqd8ZbW0qksSBDQN+tDKZLEiI0E7+tDYpuZPL/JoUZbc/cKoJ4TC/1who5MJEcgOX1rLvEQCp2jnNLbTx8W8aD/PKhlAuXFHIakenKtqUl0+jSrWRxgMayLcfcMZFRJxRu9QsBE/Ko717WNdto89P88qje4F1PL050b+Jbik0RRjy8DPjHEMwAHzn7VDwBPGzES3OdTHvUZvgwACxCxAGxriw7W3dWU+MAg8/MUZXp87eTOEoOKGfEOKaFVBk6ACaG4ZbvOrZiAkyAx3PkBymuLd9nuAMDlLRm2AHLfamN65B00A0ER89p68xRI2Zy8YXyCk9i2pBHD8VlsMGMshYEeuqmhMTjiUGXTmSRB+IaAGueH2pZmOpyiJ233iusTBuWwRs8j5b1h3ZSBqGJMi4nhlIZiSxyk5mggcgBTHguHX9TtqVBDLLCNydZpTxjEqBcWN533J60uwHay6qC2LanIAoMkbCJirqtjuef8BPYsnBbQ98OLOJCBiiMrPcWZGkRvtvQuN46NO7gKDl84pJcxDXL5e6SzMIhd/IAUywHALt66fBkWdZ2Hz3ND2ucsQQ1sjDmxi+3muHwCSxif7U8wXAEQjvPERuOU/nVpwfCbdlYRdf5uZ/tQuMtwZ+ddzR6CNf9zn7CN2t3vEOEd2IAAAAA2A2p3wq7pBpBYamWDuQRXWwksI59iyOLqzUJqYvUJqgCB+Lcct2SFJljyHL1qt4ztvaTcoD0mT9KrPby2bGW2XLXXBe6wOwnwqOnOgv0b8JsYjEML65gFlVJME8511rGxvl9Ct2tqjZ7Nay/l9ZLG36RLfJS3ohqLFfpCtMoBt3FjmFmr1/sTDqsLatj0UUn4jwS0VMKo9hWJJFSlellbf9M8u47xlsbcBAK210UH6ufPSl9q1Og/zXSnfaHh4tkKkwTMfT5VLwbh4JAjpPrSs2m8I4s4ztue49H7B8MFqwGj4qtEVBgLWS2ijkBU5pyuOInfrioxSQj43fzOtobfE3/iKJ4bZgTS3CTduu3VtPQaD86bohUa1Y9NbYKBJd1oC/dYbURdeluLu1UmVVHLEvGcTlIbzpbjMVJDqddJjn50RxrUVXrxyrHWaA5YO7p6ouKLpw/iQYDXanFi9XmvCuIGAfOD7VasHj9BrpW4TyK6nSbXwNuLY0W7dy4draMw9QJ+5WqZ2Owk5s2pJtD6lmPrIJ96ddpr/+53GP8RW3v1uCR8lrnsgJUEiMxL+7Sq/JATUfLB1rZRKX3NdssRlS0B8TOzkeUGPutILV4EfcUd2svZsTHJV08p1+2X5Ur/ya8z6nNTva+B3TQxUsk9tWExtznnXV8bMOXPnvUd19lB1JFS5xGvoa5uH2wrJ8TeCjNykbfKpg+k89/wD1NAYiwFAWY0zEMYAk6D86l4LmcQTC8idSesTyq/a4yYeMZJcbfKgMAYJAPvz8qFe6ZywTyHmffl51LxRdwFmTBnc/lWW1DMdtoHkI/OiRUSvB0VYQQAJy6TMaAdKhxGZWzDLmgzK71PcujTlGvrymhLrlvPlJP0rGfqNRWeSZ/FE/EYn08vbSfWt4iyCV0Hn6VBbRgpHnI/tUiX5Uzow38vSt7vKK2jO0w8QiJ1iegiPUVE5VmygfCI+dCW3bJ1J5/b3reBeJI3HxTzM6fnWYySbZjYH3W8JG3puTyolkIVS+pgSJ1JjSlFy6S2Y7Dl1rrFY9nAynT7VcLMfcr2W2grhV+BcJcnxRrBjSheJYoiACeoNJ8NjDZzGQQd1PPzFc3cU13XIQdh5D051twk39gyqUZZOGxIDHOzHoBrPlJojhvAL2IbMisqn2+tP+yfZwfvbyz0DfeKu9pYEAQPKuxpdA5rdLhCuo1yre2HZX+Bdj0ssHdi7DUdAfzqyMtdIK7cV2KaIVrEUciy2VksyYKwoDGWaPuPFCFutEySIqtmjbLUJeWHPTeisOKN2jch8o29BWFTXVvl6Cu84qhY8i7fNmxd2f4YHtlEfc1XeF41sO4dPiq2/pAwRXFsYkXAD9ACfpVPZcvmeX9/Wl4W4bizyupUoXSf3PQsD2vzKM6wees1vFdpAV05j6154jGi5kBOe49Ykg+1BsfPASv1CeMMm4riu9JMxB89RVp7MWQVX2Gu5qoYWySw0/zpV/7H4Q5wp2WsRX1INod05uTL+g0FQ4+7ltu3RWP0NT0t7QN+wcdRl+ZAroeDv1rMkhb2dskKGmnN27I1FB8Kt5VAoi+ayuhi3mxgOKvcqX3WqbEEzrSjH4qBpQpMcprzwgPiNydKqvEcUCfppRnGOIH4V+I6D1O1Q4W0EuTlzBDGsctz70jq7/AG48HXitkQbhWGuiWVSbZPiB5abjoad4S4Vgg6U/w4S4oZIA3y6DnrSvGYLumYpseR2rm0eoTi8zX0gHqfq2si7R/tMDbVtAcQm25HiMe8fWnvAyFV3aFW2Dm8vL2UR70v4aLd6y9pnyMGV1LahGGxHUTPzqDi2ICWlw1pi4zF7tz+czJHoD9q68tTXGt2p5F5rd/KXzn8BVxDEG5da9uGM6cvL5V2UlD1kGenrXNlQM38oG3U8q7uSB0HPz/wANeWsm5y3Dq4WEQ4bW4ubkCf8A39Knk94h/hJM+vWpL1qIEQx3J0gHoKGu3AMuSYDDVhAJ8h03rOG+Ss5CeJkOwJ9vtPrUnD7UKCCecSaixChv4Wg66xr/AGrvB4hVXK0ghiSPLlFU+sGWuBhkEGaUgQ43KkwPQcqOu4stPgj35UEcUMw8qHFtdEjF4OsYpJUDef8AWpntgQOlBXcX4gB61vEX4EzU2y4QXa+gi9f/AM86T4jiVtbttLjQbugPIkR4SeRM6VI2NU6+I+i70HjuDNjEZGXKGiCYGUjUET/mp607pdPuniSeP3+RmzMYtx7LHcnYbDlQyYtVYqTqRSLgWNxLs+FukLiLQJOgGe3IAuAjQjaasXDOywuGbtwi4detb/8AmWKTiwUb63DcwXH4sKvhlidAPOmWA7K3SgLMqz4uc68qsHD+zNmyQ0Z26tsPQU2rpaX0tRj/ADBW3XeKysYDsmltszkPBkCPvNWC3hVmcqz+EaV2TU6V066K4LCQlZdObzJndpKniKhD13npgXZIjV2agRqkBqzJFctTQ11YFHkUNiU0rLNJijGJqD7VJhmjWt4keGuToKJB8Bu0GHiUUI/ECTvQF+5UE1vBSrRaePcHW+FJ3X7VSuKdjQTKmN69ONCX8GDtS86k+Tl26eFnaPJG7Juu+o8hXB4cFJJ1J3E7V6Lj+HXToo0oGz2ZYnxCOuopV1yzhCf8DBP6UVLh3D9RzivRezvDu7TM3xNr6eVSYDgaW45kU1FHqp28scppUDKVdoD4FHV1Hy1ptSPtA3itD+on6Ud9DtCzYgjBnSpborML8IrnFNVeDT/qE+PuRNVTiN/U1YOJS1Uzid3KTS82dzQwyLsTdhydJACr+JvDPsCTV07L8DtvYLOo00WdBpXnzgveTxAeLNJ9gBHXWvSuzj3LZe1cWFPjXnB5j00+tcfUuLtW7rDL10mk8HK8Ntq0hdIhoJ+YrOJcP7yAvNRrrproaaXmEGAedKsYGBzK0MVC+QHWOtISioJpiO6UpIX3MBkUqVBOgG5JnnXNrgxSQSQY2jQTyo/AsyuTcOfQhWkCBzohOIBnyqZ846dDzoKhGS7GnZNMreMwxUoCZVn1qbjAVchUfAQYJnMMwJEfnTXFoLuqQWUwZ1B6x/UKAa2IJbUHQt5flVSWzs3GzcQYg53z5g2bUAcq3YweYlviCQYPWpsDZCJKxPOdxyBoW7bIViHKtrEEaxrqKysuWDafGImsW+skmk9ziSrcmJArhsY94Qok9Z26+lBcTw5tojLoQxVvU6/3p2nQznFza4NuyNaSY6ucXVtlafPQCoMPiLrs2S2GJI1WTHSgLSsVJ1IA3r0L9FBHd3uucT6ZdKap9OjLjrJrUT9mp2JZA+A9iWvS+JZk6BQAT561YLXYfDqRJdvxNv8ASrQK3XWr0FMUk1lnn7NbdNt7sCXEdm7DCAmWBpl0pJd4Jvlgx13q6zSfGJkeeRo7riukZq1E12zyrtf2fZit6wAmJskMhIPjUAzaMHYyPsN6Y9leMi/aW8gII0dAZNtxuh6f2NXji2DW4sj4uR/I15fxhH4diTjbIY2nIGMtiCYGiXVGm0mY9eZqseBlWf8Apfiv1PVeFXVu6/SiLkbbVX+A48NDoZVgGBiJUiQddt6fXm1kc60n8gLI4lwRlBWq3mrTVDJoNW1ao5qS0KhMBNtaIUVAtTKa0YZ0BUGJ1qXNUV5tKjIuxXiBofSg7j6D2o29z9KWMa1WHRoiuctdRW4opovVZWVlDEDUVkVusqENRW6ysqENVXu0B/bWvwv9xVhNV3tLpcsn8S/Y1Uug+m/uf7/IYYNjFbxExtQwuFLLuupVSwnyE15xxHtxjMxU5LZEaBZIBEjUk0KdiiuQ9dMrJPaXXEpvVI4sgJaleI4vibmrX2PuVH0io+HXW71Azs6lgpCtJM6bHlNAc93g6+ni6eWb4daHegkSJHtXopxHdoDO0b8/KqfjsF/vd1LKNIVHERlA/jzMSI33qx8FwLOJZtFMSDmkxqqnl5muHq6Ze9kxqJxly/3kPxeOUwBoWgQeWv2oDEqTcaNs3XkAKc2cPbAkIsgEyROvrSmypGYxpm1jnJmBS18eF9xOElu4Ntge9MQFXST18q7uYRdgQAJCrsAOZaNTrymp7QbciNNF6Dn71vCMrXGVtwNJ+tZjhPZ5YTc+/CNYFgbUIsZSQdAAW5x1pdxlhbtGNdNth5zRNu8bbG2dQWLBgOR3B6RpSDjOILA5pgAiOXp8qlmJYyEqg88hz8VtjUAnQROx03/zpVZ4pxIvIB0nUj7D5UMb5IgLHKSTHyrg2ARqZPlsKJCKTyxyMMdDXsphncAqN5+9SdouGMEuKREEOPUf60x/Rn8TIdYJj3qw9o8KGDCNSpFeqpxZp8L4OPZNxuwyncOt5sMRG3P2qxforkNiB/8AWY/7657E4ZbuCYiDMrp1Ghj3Fc/ozvqcRilVgxUBGg7MrsGU+YkUCqLTiPam+E6LI+ePx6L9jMYtpSzmAPr5CkZ7Qu/wIAP6pn5cqr3ajjqZy11wltSVUsYXNzPqTPyonh7EkUzKYjXpIxhmXLGzcXu9R/21Ff4wxEOAw8tCKYWcKDvSvjvDiqkrtUecEgqpS2tB/D763EMH25ikPHsINcwDA6EESD6jnS/AcSNk5+mjDXxDaIG56VYeIAXBI2IkflWHysm51+zZ9meedncT/szEfq1xowt8lsO7F/2L88OSZHmNfvXpdlmOwqp4jhFvF2ruGvTlYDVTBUgyGHKQdddDFWrsxhb1nDImIui9dUQ1wLlzCfCSDqTESeZq09wvatkseAxbZ5itXdK44fxS1iFLWbi3FVijFTOVwASh6EZhp51xxDH2rKhrrqilggLGAWb4V9TBrWAWTIPSpbQqaujcEEnlrUwXk2lSKaB4dxC1iEFyxcW4hkBkIIJGhE0cgqzJ1UN01LNA8Txtuxba5edbdtYzM5hRJCiT5kge9QgPf2NLAKZuwIkagiR7iRXDYPKqmOVarCppAQt113VERW4omS9xbKysrKwJGVlZWVCGVlZWVCGjSXtPam2rfyMD7TB+9O6Hx1kPbdTzUj6VTWUbrltmmLLIzWXHVWH0rx/j7E325DKoUwBICjpv6mvWuENKkeVeX9prcXxCbiD4YDMCRo38WgHpS9vSOto1i1o54Pg1uGc89RBMeu8VZcR2eRUz5oA1D2vjjc+EjX2pZgwwQZ2JOwtWXCgdCSOfqasFvBu1qWTXcFXGdT5NMVcUsDN85J8MRdpbQtvbuRIKMuoOwYEA+zDSrD2c4tZ7nKD4huoBJ+QoLjVqLNt3XVHRmDwTDaNmjQ6qal7OY9QXXKoJ2KgAbkGPauPr0o2qWQU/qpz8foM272PBAX4iz8x/KBUOEHeOJ0AMiPhJjejeI3BlCj+Ihfbn9K4s3UjIpWSs7j5+1JtRUlhi6b29BLanaaTW0IxBMhhrryXy86LOHcEhrjOIGkAfON6B4nisqOAvp68qDc8tPHkLWn0vIF2mxoRlVPE5PI8hqdOVIL2Z4DHzjrXT2WEuSSev3FS37HgUrrOprLfkfhGMUkL1tAFp35UQDpy+Vcmy28eQpt2c4eL7Etoiaufyq4QlbJRjy2FtmoR3eBz2B4ayZ7zjKGgL6DnRvbTEolpc7qneOLYZ2CqJDM0k6fAj+pEc6VcW42FdEWQJCqAeW2Y06xnDWfLf765ISAkWskEqXE5M/iKrPi5cq9bpYxhBVxecdnndTulJWPyVP9DnE7aNi8AHD9zca5aghgbDEDwsDrlJE8vEImlPC+LXLN3G3wUtLbxmIsXHt2kUsgIJuMAINwnWYqz8L7NB8e2J769buIAItm0FdDlLW7ga2S6kjmfSNwC3ZCzcXGYXv74W9iDfuGbIYudWAIt6KTEjyHnOnguuM4yeFlY/4+ik8bv3rnCe9vwGe5bZQFgqmcZQf5jzmBvtV47O8U/WBde1d8KZreTKMyOoaXaROpghegOpmFS4rsyClzC37lwA3FuEr3YJChVVR4IAGVdI96Ydn+EKt+5eFy4GaFuWwU7u4AIVyMs5vMEflWHJDjqt5l4wv1OuDdssU+G4VeYpmxWKaxeAQRlF11GXWVMKBRXHu0uL73i9pGtC3g7Nq9bZ7eZvFaF024BAMyRmJ0gaNMgrhfYOwtvDqt2+Bhr5xFkZ7ZCEnN3cFIKZiTrLa71Lxjs2v6xey/rLniUWMSUFvLYtLagOGNkqsBQhDMCQ8iWijLk5clJFC4jjjf8A1O06qqYq0t1yQSJyB+7UEgTm8zttTfgHaHENhbzFrUWsT3Ju3Ctu2tgMc15JnMx+ELJ1jfYj9teDXLLYezYYm1asm3N2x3y+E21TMLa6XMuxyjQHqal7L8Eu44GxjHKpbe1dw1ywhsuly2DsjqfCA0CV5noKxwh2yUpxzz+1+/Af2b4y9zF4q0w0staVWK5GYXFZhmXYfCOXOrFiONXDj8PgbTC3msPiLjlFYlQ3dpbWW0MhiSRsABuYLwHYexZvXrytcLXu7NwM8iUBAYSJk5j+UUTxHgFt71q8rXLd20rIr28ksjfFbYOpBWQCOh6azEsMVlPdBfJRuwuKNnBcQutdW2tviOKe6+XdRatyEVs3iLZQAZ35muuK8VxI4dhb+KS0bl3FWf2dyyrC3bdjkkN/zQBmzACCxEaU9udgLJw74dbmIVLl84m4Q6MblyZhs6EZdE0jXIJmpOJ9jVvWyj3r+uIXFFh3AbOqKltY7rKEVUWABy1NaMJMC4p2jxDYrF4fCoS2FtW2A7sN3124udVZi0JbiBtJJOojUnD8dv3sfawgAw7DBjF3lKi4Q5dEFkNI0Us0mJMaRMg3Fdm0uX+/D3rVxkFu6bL5BeQbC4I3GsMsMJ3jSp73Z+2b9vEW2ezct2jY/Zd2A9o5SLbhkOgKAgrBFTgnJSew/EThuCC+bgRbV3EM+gl/E4W2mYEAlymsHSadt2ixdlOHWb4H6zjC5cpZ/dIii4yLbLfvIZVk6DxEjSCVb/R/hxhrOFF6+LVq8L8Zrbd64bMO8DWypWZOWI6zTLFdkrd1ED3b3e27r37d8Mi3kuMZMFVy5YOXKVIIAkGoVhld472jx+HwLXntravJixZUOFIv2WYBLpAnuyQSIGxUmOVZ24xGLw3DsbdxBw14K9o2k7nMndm8ilLqOIYjMCD1UHTan3G+ydrEYcYd7t5R3i3mdWtm5cddi7OhB1A0AGgA2EVL2p4ImNwz4a67qj5cxTIGOVlYalSBqoOgqESZV+Pdo3w962twizZe1aNu61omybrMQ9q44P7PwQV5bkyBB9JwShrSzqIqm8S7PrettauXbpR7aWnX9nDhZ8UFIVjPxLGoERAq58LSLSDoPpyqIueccmjw5DyrY4enSiq3WgeWZWVlZUKMrKysqEMrKysqEMrRFbrRqEKvYud3ccf1Ef2qk9u7BS4SHjWVTJO+pYPGnoauvEv37/8AT9qqf6Qj4rfmEnz3iaBNcHZ039yL+UV7hOFUgNc9dZP0Onzq6cHx1lPAWtKGEAd5JPyECq5wJAQZAMExImNKu3AsOpyyqnTmBWYcvA1reU8g3EcHNt1IOW4sLO0gArB9Q3zqk9nXuAg51Xu22ZWJJmDty2+dXHjLkXCoJCgkgAwBqvL3qsFQL12NP23L0pL1JJV7vgHpHmqSf+f0LFxHvGIH9JMrqNRAgU4XCoqqAoEAaxrt1oa+fEv/AEj2zDSj+XtXIi1htIWcs4QPbec0HYR6Ghb2FGQlvE3M/wBq64P/AB/jNc3Do3rQG81pm1xNoruOTKCCZ1OvPzmu7Nvu7CsR4ztOojkY61zxjY+h+9Fcf3H4B+VLRm9uR3tpCG6Sfi9prvh+KZJKmAdCOvrUV41FY+Jvw0etyXKeBlpSWGdXnL3VYnXMPvXqia4dfwxXklr4h6j716zZ/wCFHpXoPSJcST+TkeppLZgV8HJGMbobYb5aUv47bNjEd4Jy3DPo3T3pjwz/AIz/APH/AMqk7YD/AHc/5zroS8/5Kpli2K+ULONWw6i+o2GvpzpFYxHdXlPL4SeqnY/Wn9n/AIO5+F/tVRxZ0HoPtQZcM6OmjlSg/B6Dgb0aU4t3OdVXhp8KfhX7VZbXw0atnIvgslc7RWCW2060Hwm93VxW5A6+h0mrFxUeA+lVRufoftWWvqHqPrq2s9FVpFRuwrjAH9kn4F+1avUU4yXLR0LtSBhQoqZahbRtq5yV1/auahDQWpQ1RNUfOoQ6uNrUFxq7eobtRlg761ZbSwAOgquW/jX8Q+9WQVIGLfB1WVlZWw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1040" name="Picture 16" descr="http://www.dzm.lv/datadir/nicedit/21122009_539654963807255.jpg"/>
          <p:cNvPicPr>
            <a:picLocks noChangeAspect="1" noChangeArrowheads="1"/>
          </p:cNvPicPr>
          <p:nvPr/>
        </p:nvPicPr>
        <p:blipFill>
          <a:blip r:embed="rId4" cstate="print"/>
          <a:srcRect/>
          <a:stretch>
            <a:fillRect/>
          </a:stretch>
        </p:blipFill>
        <p:spPr bwMode="auto">
          <a:xfrm>
            <a:off x="3352800" y="2971800"/>
            <a:ext cx="2286000" cy="870857"/>
          </a:xfrm>
          <a:prstGeom prst="rect">
            <a:avLst/>
          </a:prstGeom>
          <a:noFill/>
        </p:spPr>
      </p:pic>
      <p:sp>
        <p:nvSpPr>
          <p:cNvPr id="1042" name="AutoShape 18" descr="data:image/jpeg;base64,/9j/4AAQSkZJRgABAQAAAQABAAD/2wCEAAkGBxITEhUUExQUFRUVFBUVFRUWFBQVFhUUFRQWFxUUFBQYHCggGBolHBQXITEhJSktLi4uFx8zODMsNygtLisBCgoKDg0OGxAQGiwkICQsLCwtLCwsLCwsLCwtLCwsLywsLSwsLCwtLCwsLCwsNCwsLCwsLCwsLCwsLCwsLCwsLP/AABEIAOEA4QMBIgACEQEDEQH/xAAcAAABBAMBAAAAAAAAAAAAAAAAAwQGBwECBQj/xABLEAABAwICBQgDDQYFAwUAAAABAAIDBBESIQUGMUFRBxMiYXGBkaEyQrEUFSMzUlNicpOywcLRQ1RzgpLwRGODouEIw/IkNHSjpP/EABsBAAIDAQEBAAAAAAAAAAAAAAAEAgMFAQYH/8QANREAAgIBAgMGBAMIAwAAAAAAAAECAxEEIRIxQQUTIjJR8GFxgZE0QrEUIzNyocHR4QZSYv/aAAwDAQACEQMRAD8AvFC1ui6ANkLW6LoA2QtbougDZC1ui6ANkLW6LoA2QtbougDZC1usFyAN0JMyDiteeHFB3DFkJDn28QlLoOG6FrdF0AbIWt1i6AN0LW6LoA2QtbougDZC1ui6ANkLW6wgAQhCABCEIAEIQgAQhCABCEIAEIQgAUe1r0qYsDW7Tcn2D8VIVX+m6gS1hv6Mfsj2+d1VbLEdh/s6lWW5a2SbEtYdY3xlrAcw0F3aRdRHSOuczQbOPikdLVRe9zz6xJUS0rJcgJWM5Skeos0lVGmy47kx1c1oqKiqggxH4SRoOZ9EXc7yaVel1R/Iro3HWvmOyGI2+tJ0R5B3irWqJPdExhafgorGcj13kXbAD2dJ3UWjeU5HkeV1UV3mFyR14Z2uvhNxxGY7jsK3c4Dbko1rJrTHSjm2AOkAyaMmsyyxW9nsVcaX09POSZJHEfJBwsHUGjI991ydsYktP2fZcuLkviW3Pp+kYbOqIQeBkZf2pSk0xTy/FzRP6myNJ8LqiXlI4BvVP7Sh2XZEUtpM9FIVF6M1jrKe3NTuc0fs5Om09WeY7iFNtAcpkLyGVLeYd8u94z2nazvy61dG2MhC7QW17rdfAnyFrHI1wDmkEEXBBuCDvBG1bKwSBCEIAEIQgAQhCABCEIAELhaV1rpoMi/G75LOke87B4qOVPKSB6MH9T7HwAKi5pcxqvRX2LMY7E7lqGtF3XA4kZDtO5bRyhwBaQQdhBBB71XsXKiwH4SBwHFjg4+BAXQ0bJQVxLqOd9PPtcIiY33O98LgWPHXY9qFJPkcs0tlfnWCapN0wBAOVzYcCeAKjTp9KU/pRxVsY9aI8xPbrjcSxx7COxcbWDXyntG17ZqeVk0b+bniczEGnpBr82HInehywQrpcpYW5YSE1otIxSi8cjHj6LgU6UiqScdmIV9QI43vPqtJ8AqoqKghj3b3m34uU615rMEAZvefJuftsq00jNkBw9pSeon4sHpexNPmDk+r/ov9nGrnqM1b7v7F3dISKOOd6RVdS6mp2nPlAtbk+rm0WjnSktE1VM4QhxAGFjQzG8nYxpD3E78gLkqQ1WsTKSmEcPOGV4LudkjLMbnG8kxDrEkkkgWts4JzqlqXBSMZPMTLMyMdJ9sMLQMWCNu6xJzzOZUB1g0qZ53yu9Y9EcGD0R4e1X2T4InnqKoai1vmlu/j6Id6I0aahznSPwtHSe52ZN7kntyXN01zTXFsdyBvO3vCbTV7sOEE2XOfIknPJrJSUst7egsZUlJKkHPSbnXXFzJOY4E6bzlaGRJ85bsO5WIpnIkepuvMtA8NdikpielHldmeb4uvi3Ye1Xzo+tjmjbLE4PY8YmuGwheWakcNlr/8KWcmGupoZuZmd/6aU53/AGUjiLPHBp2O7jxu5VPbBi6ulN8UT0EhYBWVeZwIQhAAhCEAI1lUyJhe9wa1ouSf72qtNYdbZZyWR3ZHsAGTnbumfw9q11+1gMspiYfg4yRlsc8ZEns2DvURFWW7NqXut4dkeg0OhUIqya3fL4f7JHSU1IxmOokJfuibcW+sovpGqaXHALDgkaipc7aUxlelXPi2H4pxeW8ir7kGwJ7M1y5ZnxuD2Oc17DdrmnC5pGwgpWeoyXNqKsn0sx1/gVOvKYrqLFjBePJZyhCuBp5yBUxi4NrCZg9cDc4ZXHXcdU40g4Ws+HnWb7Br7drHbe668paNrOYnjnic6OSOQPbfYSNrSRnYjI9RK9Naua30lYy8UjcYbifETZ7cszhO0dYyTillGDOtxecZQ3fqlQztEsLeZc4XbLTnmnA8bDLuITVml6mgeGVh52AmzKlosW8BK3j1+1dTUaTFRRu+UZHD6rpXkeRXWrqWOSNzJAHMcDiB4IxtlFqu4ZuuzxRzj4r5P2iBa7V4klAaQWtaLEG4OLpEjy8FCKx+ZXSrcLThb6Lcm8bbr9y49U5Z1kuJnt+z6FVUorocbSb8itdUNH8/WU8RFw6Vpd9VpxOv1WaU30s/cuxyeukFYOZHwxjcyG4uGvfYGRw4MZjd12ATFWyMntGebJY6ItXlB1njZG+mjOKVwGMDZGwnPEeJAItt7FVUsp6u4Aee3zU55Q9HR0sNPFH6zpHyPOb5ZMIBkkd6zjfb3KvHvVepbctxbQcMKfD1MukSL3rV5SLnpfAxKZu5y0c5JlyMSsK+IySknlBctC5TRXKQox+7++xc2rbtH92TlzknWZturYbMVteUXzyM6xuqqLm5DeWmPNknMujteNxPZdp+qp+vPnIZXlmkTHfozQvBHFzLPb5YvFeg02nsZFkcSBCELpDILka1aS9z00jx6RGFn1nZDw29y66rflX0lZ0UIOwGR3ecLfIFck8IZ0dXe3RiyA1MqZySrE7ymUj1mzy2ennPBu+dNZp0nK9NnuRGIpO1mlRKmUjs0vK5N7JiKELZNszM2/kVYmrcMEmg5pjdlRRSSNilacD7PIeGFw9Jt5DkeKryT8AphqUTJSmlGyp0jTMcPoBpc8+ACsT2KseNM9AasUfM0lPH8iGNp7cIv5pTT0+CnldwYbdpyHtT8KO69zYaUj5Tmjzv+Csm8RYtp495fFerRV1U7NcqrcuhUO2rkVr8isvmz6LHwwycKvdd6sXkNowameUjNkQY08Mbru+4FWkhu4q5ORGntFK7i1nm+W3lZPwW6PIa2fFCcvfMccs8R5mCTc2RzT/M24+6qldKvQuuehPdlHLB6xAdGeEjDiZ5i3evNRmLS5rhZzSWuadrXNJBaeBBBUNRXl5F9FelXwPoOJJUi6VIPnukHTKlQGJWjznVq6ZMjOsNeSpqBDvR6HrcBawRpwWqLZdGOVljZ4SbhcW/vNOHNSLtvkuplViNdCaWko6iOojF3xOxBp2OFiHNPaCR3r1XojSLKiCOeM3ZIxr29hF7HrGzuXkusZY9v4K7uQPSxfSzU7jcwSYmfw5Re3c5r/FNwZmXx6lpIQhWC2AVKa96RbPVPc3Y2zAeIZcX8bq2dYq3maaaQbWsNu05DzKoiZ6ovlhYNnsmrzWP5DKY5plU9SdynNN5QkpPc07NzmulSD3BYrmWN0zxK+Mc7mXOxp4ZvI+6w0LVbsCngpW7Nn71OuR6lx1sA3NM0/exgjB8XKDPF8mi5cQABtJ2AdpKuXkj0PzVfUt/dqeKAnjJIQ+U/wBbXKcUE2lGT+H67FtqIco0looxxeT4N/5UvUH5Sn/Ej659gUrtoMj2XHi1cCu6gri6RdkV16grg6UfkVnwWZHutRLhpZyAdpV88lNPgjmb8kxM8IgT5uVF0MON7WDa97Gf1uDfxXoTUQdKt/8AlEdwY0BPR8x4/VP9xL6fqStVbyocmrqpxqqPCJyPhIybNlt6wO59uORyVpIV+DGTa3R4+r6SenkMc8b437C17SD2jj2i4SDivXeldEwVLDHPEyVh3PaDbs3g9ionlJ5P20U0bqZ3wM2I8283Mbm2uGne03yvsVcopbjVU5TaiVyupo/R7znZdKm0aI8yMR48OwLpNlBCStu/6mrTo8bzYwFLhC0cxPpBdN5Ql1PI24pDNzbJpME6lKZylXw3FLBCXMd3mFYPILV4a6WP5ynJ+ze0/nKrxhz71LuR6XBpeAfLbOz/AOpzvyJyBnWrKZ6SQsWWFcZ5FuUuXDQuHypIx/uv+VU1KVb/ACp/+yB4TR/mCpx7kpqFuei7M/gfV/2EJU0lkTmUrnzvslksjFjwMK19ym7mLaQ5pQbOKYWxly8TG9k5pKWSTosY97jsDGucT3AJJkgY5pIxAG5aTkQN11ZnJhrRTwzOLIsAlLGygOJDbYg2Rg4DEbjh2KzbqdhXKSfDz9B7yZ8m0rJW1dazAI7PihdYuLxmHyD1bbQ3be2yyk3JAOcZWVJ/b1byDxa3/wAlKNa9IiKhqJgQbQSFpByJLSG2PaQuZyU0PNaLpxveHyHr5x7nN/24fBWpb7CTk3U2+rSJaq95SX/CxjhHfxcf0VhKtOUS5qQP8to83KF/kHexVnVr5MhFUdqjmlXKV6UpMDbk52UO0k65SdS8R6rX2LudmdPUWm5yvpWf57HH+Tp/lV2ajfGVw4VZPiwfoqq5IYcWkoifVZK7vDbD7ytPVJ9q2vZ9Nj/HEPwTkeaPL6jeE4+iT/qS5CwXDeuVX6y0kPxk8YPAODj/AEjNWtpGVGuU9orJ1lWfLEDipuFpfG7F06rlSoWus3G/rAAH+4qJa6a1RV4jEbS3mi4kkg3xAC2XYqpzi4tZNLR6S6FqlKOERdrrLRzeCHLGJZk0brE3FN5SlZXJtK9RSKJsazFM53JzM5MZXJqtCNjEm7VL+S8W0zS/Xl86aVQ9im/JjHfTVP8ARMp//NIPaU1HmJT8rPRiEIV5nEX5SocWj5fomN3hI2/kSqSeF6B1ppucpJ2cYn27QLj2KgHOSuo2N3suX7tx+I3mK5VW/qXTmXOqGXSsHhjN2cHKW7diy+EpPMJhPJnbrmL0jmiQOcMQbc2OYJtlccFJNX62SoqY4WYIyS5zSei3oNLyOiNuFpsorBJ0s9hyuu9q6C2uo3Af4mNt93ScGkeDipYTeGXV3zrg3B4JvX1ThBPTPmvFNI2RoAzjA9Jue5xAPjxXa0br8Kenihaxp5qNsYcXbcIte25Rmm1Cq6yap5uaNrIKh0ILy8EgZgjCDuIC7dHyLuPx1X9nGfa8n2LsYWepfbqdDycM759N/oOpNf5H+jIWngGsA8cykJ5zK/nHkus0G53nd/fUuxS8j9A30n1Ljx50M8mtC5mlqCKk52JhcQ0AMxuxOu6212+wLlXZCS3bL9FqdPZPgqr4X7+pBtbNIH0Qcybd29cPEGgYhcpzXO5yoHBtye7P8Amdd6SIJYSGdRJ8UprktkOqHSskTw+LoubsLSQRfJPItaqpjy9j3se70nB2bhtz45qRckWr1PVzTe6GCRscbMLSTbE9zgSbbbBvmuzUal0kOmYoXR3pqiJ7mML32bK0Xte9yOiTYn1upWd31M563EpQfpvsvmQGr1iq5R05nkdbz7L2WdH6u1tT8XDM8HfhLW/1OsCvQ1Bq5Rw/FU8TCN4YL+JzXUViq9RSfabxiK9/JHnuXkx0kG4uZB+iJGYuy1/xTNsPNXjdG+ORlhI1+0Ptt8xsVx6z65MhJjhs+QXDnHNrDw+k7qVR6ZqXSSvkebuebk7LmwG7qCqscVsmPaLvn45xSXQZucky9auKRcUpw5G2zZ7k1mctnvSEhQo7i05CEpTOQpecprdMwWwjYxSnbdw7VPeRaIv0oHfJhmd3nC0feKg9O2wc7qIHaVbHIDo44qmo3DBC363pu8ixXR5i9rxBlxoQhXmfgw5txY7xbxXnXS1IYppIj+zke3uDjhPhY969Fqn+VjRvN1TZgOjM3P8AiMyPi0jwKXvjmJpdm2cNjj6kDmCaSBPJSm0izzXmhlI1c+d1zZdCcrnvjN0zWhG5GjhZdvQlc+GSOc2s1zHFhF8WA3Duog7E0o6Le7wS9YcrKXGs4O118MXJ/YvnkxqhJFUvyu+qe82N/Taxw9qmi8xat63S6NqopW3dFJHGJ475PZb0h9Nudj2jevS1BVsmjZLG4OZI0Pa4bC1wuD5pqHlRl6qOLWLql9cKq80p+m7yJCuhUFrXJ05frv8AvFUankkbP/H0u8nP0RGKA4nyO/vb/wAJtpDanOhtj+we0ptpDaq158GjZ+FT9W/1LS5B251R6oR5vUp1+GCfR03yKxsZPVK0tUX5Bv8AFf6P51KeVbKhEm+Kop5B2iUD8Uz+U85L8Tj12+6wSypqGxtL3uDWgXJJsB2lRDWzWwsjwRNe10gye4YTg3ua09IX2AkDeupo9/uuV0pzhheWQjaHyNyfN1gE4W9YceCrPWjSPO1Uz75YyxvU1hwj2E96jdZwxbLdDpoztxLpu/8AA2p8BeMZsy/SI223rj6Tc3F0chs8MkrJImzwCsyMnnLN+SGZcm7ynskSauYrkymSY1cUjI5LyplM9WRWRSx4EJnLEMZcQBvWidA4Bl6R29TbbFclhCXNm8keJzY4wXXIDQNrnHKw4m9gvTGo+gRRUcUGWMDFIRvldm/uvl2BV3yM6nB1q+YXsXCnZ1glrpT17QO87wriV0FgUvsy+FAhCFMVBR3X3QZq6R7Gj4Rnwkf1m+r/ADC471IkFcayThJxkpI8vvd5cciDvB603kcpFrzoswVszLWDnukb1tkJcPMkdyjcjEk4JM9GpcUVJdRJwutooLlKMYt8dlCTa5HFFc2EhyTGd21OJXrnzvRXErulsa6QbdkR+gfJ5V4cgWlTJQvgcb+55SG8ebk6Y7sRcqSqx8HF9V/3z+qs/wD6dyedrRuwU578UqcrZmapdfkXYvPmuJs+b+I/75XoNeetecpJh/mP++VXqPymj2G8K3+U4Whxk/8Al/FNdI7e9OtEbH/y/imukdqqXnZqT/Bx99S0uQXZVf6P51LeVGPHo98Y2ySwRjtdM0KHcg0ovVN9bDE63UC8E+Y8Qp1rm3GaOP5dbEfsw6T8qa/Iebe2pz6b/ZZOzTUjIIRHE0NZGyzQNwAVAyzXJO8knxNyvRD23BHG48V5urOhI9h2se9h/lcR+Cp1SzEa7KlvP6Gzyki9amTJIukWdHJrOYq+RNJXrD5UhJMFfFMrlZsJTPXOldcpeomTZgTUVsZ1s8scU0WYJ2A+zNONF6NkqZ2QxjpyvDQdtr7XHqAue5JvNhbYTu4N4HrVwciWq2FhrpG9KQFkAO6O/Skt9ItsDwHWpxWWUWS4I5LM0TQMp4Y4YxZkbGsb2NFv+U7QhXmaCEIQAIQhAEH5UtWjUwCaMXlgDjYbXxnNzbbyLXHeN6pDEvU6pblS1KMDnVdO0mFxLpmD9i7aXgfNnMngerZTZDO6NHSanh8EvoV/dYCQEqw6VUSgzR7xGZnLnSOzS00qbBShHApbLLHlT8XH9V/nIrj/AOn/AEcW09ROR8bK1jTxbEM/9zyO5VNRaOlqH08EQxPkyaN2b3dJ3AAZnqC9O6t6HZSU0VPH6MbbX+U4m7nHrLiT3q+tCuql0OkvPev3x038V/3yvQM0rWAucQ1oFySbADiSvPOvMzXySOaQWukc5pGwtLrgjqVd/NfMf7Gyo2v/AMnG0T6L/wCX2FNdIbU70T6L+1vsKZ6Q2qpfxGa9v4SPvqTfkpk5ovqM7RviZLw5mbE1x7nNYey6tjTADqyibwdPJ/TEWjzeq85EaZsjK1jxdr2xNI6iJApRoGd4roqaa5kpqecB1vjIi+ERSX44TY9YKYWx5+zxyk1zin9mv7P9ScqiOVPRZp65z7fB1F5GndjFhI3tvY/zK91ydaNX4a6B0MoNjm1w9KN42PaePVsIuCpzjxLAnp7nVPiPN5lSbpU51s1fqdHy4J29AkiOZvxcg3WPqu4tOe3aM1w3VCTdLTNVamMllMcySpvJJ1pF0hK1AU1EqlZkza6eRtDM3Zu3Dh1uSMMuG9rX48FKNT9RquvcHNaWQkjFM/YRv5sHN58utTw2VtpbszqBqq7SFThNxCyz53DLo3yY0/KdYjqFzwXpGCFrGhrQGtaA1oGwACwATDV7QcNHA2GFtmt2k5uc7e9x3uK6SujHCEbbONghCFIqBCEIAEIQgAWHNBBBAIORB2EcCsoQBUmu3JHiJl0eWscczTuNoz/Cd6nYcuxVBpSinp34KiJ8TuD22v2HYe669dJtX6PimbgljjkafVexr2+DgouKLoXyWzPIYN090Xo2WokEcEbpHk+i0Xt1uOwDttsXpB3J3oom/uOHuaQPAGy7mjdFQU7cEEUcTfkxsa0d9hmucBZ+0L0Inyc6iihHOy2dUOYGZZiJg2tad5JzJ7ApNpfS7YLNDXSSv+LhZm93X9FvFxsAsaZ0i6MNZG3HNKcMbTkL73vO5jdp/UhZ0RogQ3e485M/4yV3pO+iPksG5oXfgitvPjn9vfQ58Wg5KhwkrSHAG7aZp+BZwx/Ou7cureqY17Pwsv8AFd4YyvRK8467OvI/+K/7xVFyw4mz2VNyjbn0RzdF+g/tHsTLSG1dHRUZ5t2XrewBMq+E32FVx87NO3bSx99SzuQb/F/6P51LdcqaYTwT09udYyWw+dDQ0mEnrbjPcopyEsINXfhD/wBxWhXUgkaBctc1wcxw2tcLgEdxII3gkJpLMTzE7O7vchDQelo6qFssZyORB2tcNrXdYXQUHq436PqRUWHuedwbUNbcNZIdk4G6+Vx25nJTdrri4Uk8ld1ai1KPlfL/AB9BCuoo5mOjlY2RjhZzHtDmnuKrnTPIvRyEugllpyTfDlJGOoNd0h/UrOQjBSpNcilH8h81+jVx264XX8npzTciBv8ACVmW/BCL+LnK4kLnCizvp+pCdA8l+jqaznMNQ8Z4pyHgHqYAG+SmrWgAAAADYALADqCyhSwVuTfMEIQg4CEIQAIQhAAhZsiyAMIWbIsgDCFmyLIAwhZsiyAGrKQc6ZDm7CGN+i3abdp9gTlZsiyDreTCqHT/ACfzyuJbvcT4kn8Vb9liyjKKlzGNPqp0KSj+bmV5qrqCI4C2b0ucce7K3sXRl1AgO5TKyzZCgkdlrLZbZ2OJq5q7HSY8Hr4b/wAt/wBV2lmyLKQtKTk8sQrKVsrHMeAWuFiCk9GUxjjEd7huTT9HcO4J1ZZsuYO8Txw9DCFmyLLpEwhZsiyAMIWbIsgDCFmyLIAwhZsiyAMIWbLCAN0IQgAQhCABCEIAEIQgAQhCAEamqZGMUj2sF7Xc4NF+FyepNvfmm+fh+1j/AFXP1u0dNM2AwhhdDUCWz3YRYQzMFsjc4pG5HddRM6nVROIQ08eAMdHGyY4OcFJLA5hJju2O8twRc2FrIAnnv1TfPw/ax/qj36pv3iH7WP8AVV2dQatzHMe+zJKRtPzTZGmKAhkbXOgBaCcRYSb22533PTqhVkRMdhMcbKYBuOxa6mfA4Ybggh5hN9lrj0kHCcs0vTk2E8JOZsJGE5C538Atffqm/eIftY/1VfnUqsdAyNzYQ5rqh/RlcGNM0VS0iwGGQ4px0ixrgL3Lk9OrdYXxu5mmZgnjlL2ynG/BTSQAu+DHSAcwDPY053KDpM/fqm/eIftY/wBUe/VN8/D9rH+qgWktTq6SJrMbXODmXLpLNBbVc/7oYLOImDRzYzGTjcnYit1IqpZA9x+DFQ+Z0AmGCcunErDKS0nE0BrBts1jbWFwgCwYNJwPNmSxuNr2bIxxsN9gdiT9+qb5+H7WP9VCzq5XMLpoI6ds7nSSESSF8RfNFDHJdzGsI+KxXA2uOQSFJqpWtjijMNMOa97xjbMcb20bo3ODvg9lxJh+vnZCAnfv1TfvEP2sf6raLS1O4hrZonE7AJGEk8AAc1AdK6n10sEkZc17nCQDFJZl5OZwSuFnEPi5sltjttmMwsaa1Rqnx1LWse51RIx5kZUME0ZjETI+bDwAQA2Qn4RuUjhY5IAnx0zTfPw/ax/qse/VN8/D9rH+qreHUquEchZHGxz2XgY+UD3HLhkpmhoY1wIFM5mxxu9t8l06rVatLZAMLy4wlofM5nSibE0lz2XxNPNk4XNdm7Ii5QBNffqm+fh+1j/VbHS9PbFz8Nr2vzrLX22vfaoHTamVEcwkEMcgayZoDpw0n3VUmWcEc04WDSWDjc+jtWujtRZoZ2ytw5U0NKW47O5uENALJWlrmuOEG4yyzDggCfO0vTjbNCMgc5GDI7Dt2LaDSkD3BrJonON7NbIxxNhc2AN9yrmDUSqZGwYYnOZG0sAlIHOe5H0zmPJZfCMQcHAXOywXV0Tq3VNnpZJI4GCB4LnskJc+NtDJTtBbhALg+Q5/JtvCAJ3dC0uhcyzmRRCELp0EIQgAQhCABCEIAEIQgDVywhCAMhDkIQBgIKEIXIDKwhCAArKwhBzoYKyUIXHyO9QWQhCDiMIQhD5HegBAQhdB8jZCE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44" name="AutoShape 20" descr="data:image/jpeg;base64,/9j/4AAQSkZJRgABAQAAAQABAAD/2wCEAAkGBxITEhUUExQUFRUVFBUVFRUWFBQVFhUUFRQWFxUUFBQYHCggGBolHBQXITEhJSktLi4uFx8zODMsNygtLisBCgoKDg0OGxAQGiwkICQsLCwtLCwsLCwsLCwtLCwsLywsLSwsLCwtLCwsLCwsNCwsLCwsLCwsLCwsLCwsLCwsLP/AABEIAOEA4QMBIgACEQEDEQH/xAAcAAABBAMBAAAAAAAAAAAAAAAAAwQGBwECBQj/xABLEAABAwICBQgDDQYFAwUAAAABAAIDBBESIQUGMUFRBxMiYXGBkaEyQrEUFSMzUlNicpOywcLRQ1RzgpLwRGODouEIw/IkNHSjpP/EABsBAAIDAQEBAAAAAAAAAAAAAAAEAgMFAQYH/8QANREAAgIBAgMGBAMIAwAAAAAAAAECAxEEIRIxQQUTIjJR8GFxgZE0QrEUIzNyocHR4QZSYv/aAAwDAQACEQMRAD8AvFC1ui6ANkLW6LoA2QtbougDZC1ui6ANkLW6LoA2QtbougDZC1usFyAN0JMyDiteeHFB3DFkJDn28QlLoOG6FrdF0AbIWt1i6AN0LW6LoA2QtbougDZC1ui6ANkLW6wgAQhCABCEIAEIQgAQhCABCEIAEIQgAUe1r0qYsDW7Tcn2D8VIVX+m6gS1hv6Mfsj2+d1VbLEdh/s6lWW5a2SbEtYdY3xlrAcw0F3aRdRHSOuczQbOPikdLVRe9zz6xJUS0rJcgJWM5Skeos0lVGmy47kx1c1oqKiqggxH4SRoOZ9EXc7yaVel1R/Iro3HWvmOyGI2+tJ0R5B3irWqJPdExhafgorGcj13kXbAD2dJ3UWjeU5HkeV1UV3mFyR14Z2uvhNxxGY7jsK3c4Dbko1rJrTHSjm2AOkAyaMmsyyxW9nsVcaX09POSZJHEfJBwsHUGjI991ydsYktP2fZcuLkviW3Pp+kYbOqIQeBkZf2pSk0xTy/FzRP6myNJ8LqiXlI4BvVP7Sh2XZEUtpM9FIVF6M1jrKe3NTuc0fs5Om09WeY7iFNtAcpkLyGVLeYd8u94z2nazvy61dG2MhC7QW17rdfAnyFrHI1wDmkEEXBBuCDvBG1bKwSBCEIAEIQgAQhCABCEIAELhaV1rpoMi/G75LOke87B4qOVPKSB6MH9T7HwAKi5pcxqvRX2LMY7E7lqGtF3XA4kZDtO5bRyhwBaQQdhBBB71XsXKiwH4SBwHFjg4+BAXQ0bJQVxLqOd9PPtcIiY33O98LgWPHXY9qFJPkcs0tlfnWCapN0wBAOVzYcCeAKjTp9KU/pRxVsY9aI8xPbrjcSxx7COxcbWDXyntG17ZqeVk0b+bniczEGnpBr82HInehywQrpcpYW5YSE1otIxSi8cjHj6LgU6UiqScdmIV9QI43vPqtJ8AqoqKghj3b3m34uU615rMEAZvefJuftsq00jNkBw9pSeon4sHpexNPmDk+r/ov9nGrnqM1b7v7F3dISKOOd6RVdS6mp2nPlAtbk+rm0WjnSktE1VM4QhxAGFjQzG8nYxpD3E78gLkqQ1WsTKSmEcPOGV4LudkjLMbnG8kxDrEkkkgWts4JzqlqXBSMZPMTLMyMdJ9sMLQMWCNu6xJzzOZUB1g0qZ53yu9Y9EcGD0R4e1X2T4InnqKoai1vmlu/j6Id6I0aahznSPwtHSe52ZN7kntyXN01zTXFsdyBvO3vCbTV7sOEE2XOfIknPJrJSUst7egsZUlJKkHPSbnXXFzJOY4E6bzlaGRJ85bsO5WIpnIkepuvMtA8NdikpielHldmeb4uvi3Ye1Xzo+tjmjbLE4PY8YmuGwheWakcNlr/8KWcmGupoZuZmd/6aU53/AGUjiLPHBp2O7jxu5VPbBi6ulN8UT0EhYBWVeZwIQhAAhCEAI1lUyJhe9wa1ouSf72qtNYdbZZyWR3ZHsAGTnbumfw9q11+1gMspiYfg4yRlsc8ZEns2DvURFWW7NqXut4dkeg0OhUIqya3fL4f7JHSU1IxmOokJfuibcW+sovpGqaXHALDgkaipc7aUxlelXPi2H4pxeW8ir7kGwJ7M1y5ZnxuD2Oc17DdrmnC5pGwgpWeoyXNqKsn0sx1/gVOvKYrqLFjBePJZyhCuBp5yBUxi4NrCZg9cDc4ZXHXcdU40g4Ws+HnWb7Br7drHbe668paNrOYnjnic6OSOQPbfYSNrSRnYjI9RK9Naua30lYy8UjcYbifETZ7cszhO0dYyTillGDOtxecZQ3fqlQztEsLeZc4XbLTnmnA8bDLuITVml6mgeGVh52AmzKlosW8BK3j1+1dTUaTFRRu+UZHD6rpXkeRXWrqWOSNzJAHMcDiB4IxtlFqu4ZuuzxRzj4r5P2iBa7V4klAaQWtaLEG4OLpEjy8FCKx+ZXSrcLThb6Lcm8bbr9y49U5Z1kuJnt+z6FVUorocbSb8itdUNH8/WU8RFw6Vpd9VpxOv1WaU30s/cuxyeukFYOZHwxjcyG4uGvfYGRw4MZjd12ATFWyMntGebJY6ItXlB1njZG+mjOKVwGMDZGwnPEeJAItt7FVUsp6u4Aee3zU55Q9HR0sNPFH6zpHyPOb5ZMIBkkd6zjfb3KvHvVepbctxbQcMKfD1MukSL3rV5SLnpfAxKZu5y0c5JlyMSsK+IySknlBctC5TRXKQox+7++xc2rbtH92TlzknWZturYbMVteUXzyM6xuqqLm5DeWmPNknMujteNxPZdp+qp+vPnIZXlmkTHfozQvBHFzLPb5YvFeg02nsZFkcSBCELpDILka1aS9z00jx6RGFn1nZDw29y66rflX0lZ0UIOwGR3ecLfIFck8IZ0dXe3RiyA1MqZySrE7ymUj1mzy2ennPBu+dNZp0nK9NnuRGIpO1mlRKmUjs0vK5N7JiKELZNszM2/kVYmrcMEmg5pjdlRRSSNilacD7PIeGFw9Jt5DkeKryT8AphqUTJSmlGyp0jTMcPoBpc8+ACsT2KseNM9AasUfM0lPH8iGNp7cIv5pTT0+CnldwYbdpyHtT8KO69zYaUj5Tmjzv+Csm8RYtp495fFerRV1U7NcqrcuhUO2rkVr8isvmz6LHwwycKvdd6sXkNowameUjNkQY08Mbru+4FWkhu4q5ORGntFK7i1nm+W3lZPwW6PIa2fFCcvfMccs8R5mCTc2RzT/M24+6qldKvQuuehPdlHLB6xAdGeEjDiZ5i3evNRmLS5rhZzSWuadrXNJBaeBBBUNRXl5F9FelXwPoOJJUi6VIPnukHTKlQGJWjznVq6ZMjOsNeSpqBDvR6HrcBawRpwWqLZdGOVljZ4SbhcW/vNOHNSLtvkuplViNdCaWko6iOojF3xOxBp2OFiHNPaCR3r1XojSLKiCOeM3ZIxr29hF7HrGzuXkusZY9v4K7uQPSxfSzU7jcwSYmfw5Re3c5r/FNwZmXx6lpIQhWC2AVKa96RbPVPc3Y2zAeIZcX8bq2dYq3maaaQbWsNu05DzKoiZ6ovlhYNnsmrzWP5DKY5plU9SdynNN5QkpPc07NzmulSD3BYrmWN0zxK+Mc7mXOxp4ZvI+6w0LVbsCngpW7Nn71OuR6lx1sA3NM0/exgjB8XKDPF8mi5cQABtJ2AdpKuXkj0PzVfUt/dqeKAnjJIQ+U/wBbXKcUE2lGT+H67FtqIco0looxxeT4N/5UvUH5Sn/Ej659gUrtoMj2XHi1cCu6gri6RdkV16grg6UfkVnwWZHutRLhpZyAdpV88lNPgjmb8kxM8IgT5uVF0MON7WDa97Gf1uDfxXoTUQdKt/8AlEdwY0BPR8x4/VP9xL6fqStVbyocmrqpxqqPCJyPhIybNlt6wO59uORyVpIV+DGTa3R4+r6SenkMc8b437C17SD2jj2i4SDivXeldEwVLDHPEyVh3PaDbs3g9ionlJ5P20U0bqZ3wM2I8283Mbm2uGne03yvsVcopbjVU5TaiVyupo/R7znZdKm0aI8yMR48OwLpNlBCStu/6mrTo8bzYwFLhC0cxPpBdN5Ql1PI24pDNzbJpME6lKZylXw3FLBCXMd3mFYPILV4a6WP5ynJ+ze0/nKrxhz71LuR6XBpeAfLbOz/AOpzvyJyBnWrKZ6SQsWWFcZ5FuUuXDQuHypIx/uv+VU1KVb/ACp/+yB4TR/mCpx7kpqFuei7M/gfV/2EJU0lkTmUrnzvslksjFjwMK19ym7mLaQ5pQbOKYWxly8TG9k5pKWSTosY97jsDGucT3AJJkgY5pIxAG5aTkQN11ZnJhrRTwzOLIsAlLGygOJDbYg2Rg4DEbjh2KzbqdhXKSfDz9B7yZ8m0rJW1dazAI7PihdYuLxmHyD1bbQ3be2yyk3JAOcZWVJ/b1byDxa3/wAlKNa9IiKhqJgQbQSFpByJLSG2PaQuZyU0PNaLpxveHyHr5x7nN/24fBWpb7CTk3U2+rSJaq95SX/CxjhHfxcf0VhKtOUS5qQP8to83KF/kHexVnVr5MhFUdqjmlXKV6UpMDbk52UO0k65SdS8R6rX2LudmdPUWm5yvpWf57HH+Tp/lV2ajfGVw4VZPiwfoqq5IYcWkoifVZK7vDbD7ytPVJ9q2vZ9Nj/HEPwTkeaPL6jeE4+iT/qS5CwXDeuVX6y0kPxk8YPAODj/AEjNWtpGVGuU9orJ1lWfLEDipuFpfG7F06rlSoWus3G/rAAH+4qJa6a1RV4jEbS3mi4kkg3xAC2XYqpzi4tZNLR6S6FqlKOERdrrLRzeCHLGJZk0brE3FN5SlZXJtK9RSKJsazFM53JzM5MZXJqtCNjEm7VL+S8W0zS/Xl86aVQ9im/JjHfTVP8ARMp//NIPaU1HmJT8rPRiEIV5nEX5SocWj5fomN3hI2/kSqSeF6B1ppucpJ2cYn27QLj2KgHOSuo2N3suX7tx+I3mK5VW/qXTmXOqGXSsHhjN2cHKW7diy+EpPMJhPJnbrmL0jmiQOcMQbc2OYJtlccFJNX62SoqY4WYIyS5zSei3oNLyOiNuFpsorBJ0s9hyuu9q6C2uo3Af4mNt93ScGkeDipYTeGXV3zrg3B4JvX1ThBPTPmvFNI2RoAzjA9Jue5xAPjxXa0br8Kenihaxp5qNsYcXbcIte25Rmm1Cq6yap5uaNrIKh0ILy8EgZgjCDuIC7dHyLuPx1X9nGfa8n2LsYWepfbqdDycM759N/oOpNf5H+jIWngGsA8cykJ5zK/nHkus0G53nd/fUuxS8j9A30n1Ljx50M8mtC5mlqCKk52JhcQ0AMxuxOu6212+wLlXZCS3bL9FqdPZPgqr4X7+pBtbNIH0Qcybd29cPEGgYhcpzXO5yoHBtye7P8Amdd6SIJYSGdRJ8UprktkOqHSskTw+LoubsLSQRfJPItaqpjy9j3se70nB2bhtz45qRckWr1PVzTe6GCRscbMLSTbE9zgSbbbBvmuzUal0kOmYoXR3pqiJ7mML32bK0Xte9yOiTYn1upWd31M563EpQfpvsvmQGr1iq5R05nkdbz7L2WdH6u1tT8XDM8HfhLW/1OsCvQ1Bq5Rw/FU8TCN4YL+JzXUViq9RSfabxiK9/JHnuXkx0kG4uZB+iJGYuy1/xTNsPNXjdG+ORlhI1+0Ptt8xsVx6z65MhJjhs+QXDnHNrDw+k7qVR6ZqXSSvkebuebk7LmwG7qCqscVsmPaLvn45xSXQZucky9auKRcUpw5G2zZ7k1mctnvSEhQo7i05CEpTOQpecprdMwWwjYxSnbdw7VPeRaIv0oHfJhmd3nC0feKg9O2wc7qIHaVbHIDo44qmo3DBC363pu8ixXR5i9rxBlxoQhXmfgw5txY7xbxXnXS1IYppIj+zke3uDjhPhY969Fqn+VjRvN1TZgOjM3P8AiMyPi0jwKXvjmJpdm2cNjj6kDmCaSBPJSm0izzXmhlI1c+d1zZdCcrnvjN0zWhG5GjhZdvQlc+GSOc2s1zHFhF8WA3Duog7E0o6Le7wS9YcrKXGs4O118MXJ/YvnkxqhJFUvyu+qe82N/Taxw9qmi8xat63S6NqopW3dFJHGJ475PZb0h9Nudj2jevS1BVsmjZLG4OZI0Pa4bC1wuD5pqHlRl6qOLWLql9cKq80p+m7yJCuhUFrXJ05frv8AvFUankkbP/H0u8nP0RGKA4nyO/vb/wAJtpDanOhtj+we0ptpDaq158GjZ+FT9W/1LS5B251R6oR5vUp1+GCfR03yKxsZPVK0tUX5Bv8AFf6P51KeVbKhEm+Kop5B2iUD8Uz+U85L8Tj12+6wSypqGxtL3uDWgXJJsB2lRDWzWwsjwRNe10gye4YTg3ua09IX2AkDeupo9/uuV0pzhheWQjaHyNyfN1gE4W9YceCrPWjSPO1Uz75YyxvU1hwj2E96jdZwxbLdDpoztxLpu/8AA2p8BeMZsy/SI223rj6Tc3F0chs8MkrJImzwCsyMnnLN+SGZcm7ynskSauYrkymSY1cUjI5LyplM9WRWRSx4EJnLEMZcQBvWidA4Bl6R29TbbFclhCXNm8keJzY4wXXIDQNrnHKw4m9gvTGo+gRRUcUGWMDFIRvldm/uvl2BV3yM6nB1q+YXsXCnZ1glrpT17QO87wriV0FgUvsy+FAhCFMVBR3X3QZq6R7Gj4Rnwkf1m+r/ADC471IkFcayThJxkpI8vvd5cciDvB603kcpFrzoswVszLWDnukb1tkJcPMkdyjcjEk4JM9GpcUVJdRJwutooLlKMYt8dlCTa5HFFc2EhyTGd21OJXrnzvRXErulsa6QbdkR+gfJ5V4cgWlTJQvgcb+55SG8ebk6Y7sRcqSqx8HF9V/3z+qs/wD6dyedrRuwU578UqcrZmapdfkXYvPmuJs+b+I/75XoNeetecpJh/mP++VXqPymj2G8K3+U4Whxk/8Al/FNdI7e9OtEbH/y/imukdqqXnZqT/Bx99S0uQXZVf6P51LeVGPHo98Y2ySwRjtdM0KHcg0ovVN9bDE63UC8E+Y8Qp1rm3GaOP5dbEfsw6T8qa/Iebe2pz6b/ZZOzTUjIIRHE0NZGyzQNwAVAyzXJO8knxNyvRD23BHG48V5urOhI9h2se9h/lcR+Cp1SzEa7KlvP6Gzyki9amTJIukWdHJrOYq+RNJXrD5UhJMFfFMrlZsJTPXOldcpeomTZgTUVsZ1s8scU0WYJ2A+zNONF6NkqZ2QxjpyvDQdtr7XHqAue5JvNhbYTu4N4HrVwciWq2FhrpG9KQFkAO6O/Skt9ItsDwHWpxWWUWS4I5LM0TQMp4Y4YxZkbGsb2NFv+U7QhXmaCEIQAIQhAEH5UtWjUwCaMXlgDjYbXxnNzbbyLXHeN6pDEvU6pblS1KMDnVdO0mFxLpmD9i7aXgfNnMngerZTZDO6NHSanh8EvoV/dYCQEqw6VUSgzR7xGZnLnSOzS00qbBShHApbLLHlT8XH9V/nIrj/AOn/AEcW09ROR8bK1jTxbEM/9zyO5VNRaOlqH08EQxPkyaN2b3dJ3AAZnqC9O6t6HZSU0VPH6MbbX+U4m7nHrLiT3q+tCuql0OkvPev3x038V/3yvQM0rWAucQ1oFySbADiSvPOvMzXySOaQWukc5pGwtLrgjqVd/NfMf7Gyo2v/AMnG0T6L/wCX2FNdIbU70T6L+1vsKZ6Q2qpfxGa9v4SPvqTfkpk5ovqM7RviZLw5mbE1x7nNYey6tjTADqyibwdPJ/TEWjzeq85EaZsjK1jxdr2xNI6iJApRoGd4roqaa5kpqecB1vjIi+ERSX44TY9YKYWx5+zxyk1zin9mv7P9ScqiOVPRZp65z7fB1F5GndjFhI3tvY/zK91ydaNX4a6B0MoNjm1w9KN42PaePVsIuCpzjxLAnp7nVPiPN5lSbpU51s1fqdHy4J29AkiOZvxcg3WPqu4tOe3aM1w3VCTdLTNVamMllMcySpvJJ1pF0hK1AU1EqlZkza6eRtDM3Zu3Dh1uSMMuG9rX48FKNT9RquvcHNaWQkjFM/YRv5sHN58utTw2VtpbszqBqq7SFThNxCyz53DLo3yY0/KdYjqFzwXpGCFrGhrQGtaA1oGwACwATDV7QcNHA2GFtmt2k5uc7e9x3uK6SujHCEbbONghCFIqBCEIAEIQgAWHNBBBAIORB2EcCsoQBUmu3JHiJl0eWscczTuNoz/Cd6nYcuxVBpSinp34KiJ8TuD22v2HYe669dJtX6PimbgljjkafVexr2+DgouKLoXyWzPIYN090Xo2WokEcEbpHk+i0Xt1uOwDttsXpB3J3oom/uOHuaQPAGy7mjdFQU7cEEUcTfkxsa0d9hmucBZ+0L0Inyc6iihHOy2dUOYGZZiJg2tad5JzJ7ApNpfS7YLNDXSSv+LhZm93X9FvFxsAsaZ0i6MNZG3HNKcMbTkL73vO5jdp/UhZ0RogQ3e485M/4yV3pO+iPksG5oXfgitvPjn9vfQ58Wg5KhwkrSHAG7aZp+BZwx/Ou7cureqY17Pwsv8AFd4YyvRK8467OvI/+K/7xVFyw4mz2VNyjbn0RzdF+g/tHsTLSG1dHRUZ5t2XrewBMq+E32FVx87NO3bSx99SzuQb/F/6P51LdcqaYTwT09udYyWw+dDQ0mEnrbjPcopyEsINXfhD/wBxWhXUgkaBctc1wcxw2tcLgEdxII3gkJpLMTzE7O7vchDQelo6qFssZyORB2tcNrXdYXQUHq436PqRUWHuedwbUNbcNZIdk4G6+Vx25nJTdrri4Uk8ld1ai1KPlfL/AB9BCuoo5mOjlY2RjhZzHtDmnuKrnTPIvRyEugllpyTfDlJGOoNd0h/UrOQjBSpNcilH8h81+jVx264XX8npzTciBv8ACVmW/BCL+LnK4kLnCizvp+pCdA8l+jqaznMNQ8Z4pyHgHqYAG+SmrWgAAAADYALADqCyhSwVuTfMEIQg4CEIQAIQhAAhZsiyAMIWbIsgDCFmyLIAwhZsiyAGrKQc6ZDm7CGN+i3abdp9gTlZsiyDreTCqHT/ACfzyuJbvcT4kn8Vb9liyjKKlzGNPqp0KSj+bmV5qrqCI4C2b0ucce7K3sXRl1AgO5TKyzZCgkdlrLZbZ2OJq5q7HSY8Hr4b/wAt/wBV2lmyLKQtKTk8sQrKVsrHMeAWuFiCk9GUxjjEd7huTT9HcO4J1ZZsuYO8Txw9DCFmyLLpEwhZsiyAMIWbIsgDCFmyLIAwhZsiyAMIWbLCAN0IQgAQhCABCEIAEIQgAQhCAEamqZGMUj2sF7Xc4NF+FyepNvfmm+fh+1j/AFXP1u0dNM2AwhhdDUCWz3YRYQzMFsjc4pG5HddRM6nVROIQ08eAMdHGyY4OcFJLA5hJju2O8twRc2FrIAnnv1TfPw/ax/qj36pv3iH7WP8AVV2dQatzHMe+zJKRtPzTZGmKAhkbXOgBaCcRYSb22533PTqhVkRMdhMcbKYBuOxa6mfA4Ybggh5hN9lrj0kHCcs0vTk2E8JOZsJGE5C538Atffqm/eIftY/1VfnUqsdAyNzYQ5rqh/RlcGNM0VS0iwGGQ4px0ixrgL3Lk9OrdYXxu5mmZgnjlL2ynG/BTSQAu+DHSAcwDPY053KDpM/fqm/eIftY/wBUe/VN8/D9rH+qgWktTq6SJrMbXODmXLpLNBbVc/7oYLOImDRzYzGTjcnYit1IqpZA9x+DFQ+Z0AmGCcunErDKS0nE0BrBts1jbWFwgCwYNJwPNmSxuNr2bIxxsN9gdiT9+qb5+H7WP9VCzq5XMLpoI6ds7nSSESSF8RfNFDHJdzGsI+KxXA2uOQSFJqpWtjijMNMOa97xjbMcb20bo3ODvg9lxJh+vnZCAnfv1TfvEP2sf6raLS1O4hrZonE7AJGEk8AAc1AdK6n10sEkZc17nCQDFJZl5OZwSuFnEPi5sltjttmMwsaa1Rqnx1LWse51RIx5kZUME0ZjETI+bDwAQA2Qn4RuUjhY5IAnx0zTfPw/ax/qse/VN8/D9rH+qreHUquEchZHGxz2XgY+UD3HLhkpmhoY1wIFM5mxxu9t8l06rVatLZAMLy4wlofM5nSibE0lz2XxNPNk4XNdm7Ii5QBNffqm+fh+1j/VbHS9PbFz8Nr2vzrLX22vfaoHTamVEcwkEMcgayZoDpw0n3VUmWcEc04WDSWDjc+jtWujtRZoZ2ytw5U0NKW47O5uENALJWlrmuOEG4yyzDggCfO0vTjbNCMgc5GDI7Dt2LaDSkD3BrJonON7NbIxxNhc2AN9yrmDUSqZGwYYnOZG0sAlIHOe5H0zmPJZfCMQcHAXOywXV0Tq3VNnpZJI4GCB4LnskJc+NtDJTtBbhALg+Q5/JtvCAJ3dC0uhcyzmRRCELp0EIQgAQhCABCEIAEIQgDVywhCAMhDkIQBgIKEIXIDKwhCAArKwhBzoYKyUIXHyO9QWQhCDiMIQhD5HegBAQhdB8jZCE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1048" name="Picture 24" descr="https://encrypted-tbn3.gstatic.com/images?q=tbn:ANd9GcSJRLMEmw64J_ftS9ldBgRs2Nbg0dwACd3yAKA00oKxt0C8dUvI"/>
          <p:cNvPicPr>
            <a:picLocks noChangeAspect="1" noChangeArrowheads="1"/>
          </p:cNvPicPr>
          <p:nvPr/>
        </p:nvPicPr>
        <p:blipFill>
          <a:blip r:embed="rId5" cstate="print"/>
          <a:srcRect/>
          <a:stretch>
            <a:fillRect/>
          </a:stretch>
        </p:blipFill>
        <p:spPr bwMode="auto">
          <a:xfrm>
            <a:off x="3886200" y="4038600"/>
            <a:ext cx="1230138" cy="1066800"/>
          </a:xfrm>
          <a:prstGeom prst="rect">
            <a:avLst/>
          </a:prstGeom>
          <a:noFill/>
        </p:spPr>
      </p:pic>
      <p:sp>
        <p:nvSpPr>
          <p:cNvPr id="28" name="TextBox 27"/>
          <p:cNvSpPr txBox="1"/>
          <p:nvPr/>
        </p:nvSpPr>
        <p:spPr>
          <a:xfrm>
            <a:off x="1676400" y="4343400"/>
            <a:ext cx="948914" cy="584775"/>
          </a:xfrm>
          <a:prstGeom prst="rect">
            <a:avLst/>
          </a:prstGeom>
          <a:noFill/>
        </p:spPr>
        <p:txBody>
          <a:bodyPr wrap="none" rtlCol="0">
            <a:spAutoFit/>
          </a:bodyPr>
          <a:lstStyle/>
          <a:p>
            <a:r>
              <a:rPr lang="lv-LV" sz="3200" dirty="0" smtClean="0"/>
              <a:t>1954</a:t>
            </a:r>
            <a:endParaRPr lang="lv-LV" sz="3200" dirty="0"/>
          </a:p>
        </p:txBody>
      </p:sp>
      <p:sp>
        <p:nvSpPr>
          <p:cNvPr id="29" name="TextBox 28"/>
          <p:cNvSpPr txBox="1"/>
          <p:nvPr/>
        </p:nvSpPr>
        <p:spPr>
          <a:xfrm>
            <a:off x="6934200" y="4419600"/>
            <a:ext cx="923651" cy="584775"/>
          </a:xfrm>
          <a:prstGeom prst="rect">
            <a:avLst/>
          </a:prstGeom>
          <a:noFill/>
        </p:spPr>
        <p:txBody>
          <a:bodyPr wrap="none" rtlCol="0">
            <a:spAutoFit/>
          </a:bodyPr>
          <a:lstStyle/>
          <a:p>
            <a:r>
              <a:rPr lang="lv-LV" sz="3200" dirty="0" smtClean="0"/>
              <a:t>1973</a:t>
            </a:r>
            <a:endParaRPr lang="lv-LV" sz="3200" dirty="0"/>
          </a:p>
        </p:txBody>
      </p:sp>
      <p:pic>
        <p:nvPicPr>
          <p:cNvPr id="1050" name="Picture 26" descr="https://encrypted-tbn3.gstatic.com/images?q=tbn:ANd9GcRmtJxvSYDnU1gpZyTLV8CReSXGQe3dbPPNuY_i6Qz6Dk22IR0fIA"/>
          <p:cNvPicPr>
            <a:picLocks noChangeAspect="1" noChangeArrowheads="1"/>
          </p:cNvPicPr>
          <p:nvPr/>
        </p:nvPicPr>
        <p:blipFill>
          <a:blip r:embed="rId6" cstate="print"/>
          <a:srcRect/>
          <a:stretch>
            <a:fillRect/>
          </a:stretch>
        </p:blipFill>
        <p:spPr bwMode="auto">
          <a:xfrm>
            <a:off x="3962400" y="5257800"/>
            <a:ext cx="1295400" cy="1295400"/>
          </a:xfrm>
          <a:prstGeom prst="rect">
            <a:avLst/>
          </a:prstGeom>
          <a:noFill/>
        </p:spPr>
      </p:pic>
      <p:sp>
        <p:nvSpPr>
          <p:cNvPr id="31" name="TextBox 30"/>
          <p:cNvSpPr txBox="1"/>
          <p:nvPr/>
        </p:nvSpPr>
        <p:spPr>
          <a:xfrm>
            <a:off x="1752600" y="5562600"/>
            <a:ext cx="951735" cy="584775"/>
          </a:xfrm>
          <a:prstGeom prst="rect">
            <a:avLst/>
          </a:prstGeom>
          <a:noFill/>
        </p:spPr>
        <p:txBody>
          <a:bodyPr wrap="none" rtlCol="0">
            <a:spAutoFit/>
          </a:bodyPr>
          <a:lstStyle/>
          <a:p>
            <a:r>
              <a:rPr lang="lv-LV" sz="3200" dirty="0" smtClean="0"/>
              <a:t>1987</a:t>
            </a:r>
            <a:endParaRPr lang="lv-LV" sz="3200" dirty="0"/>
          </a:p>
        </p:txBody>
      </p:sp>
      <p:sp>
        <p:nvSpPr>
          <p:cNvPr id="33" name="TextBox 32"/>
          <p:cNvSpPr txBox="1"/>
          <p:nvPr/>
        </p:nvSpPr>
        <p:spPr>
          <a:xfrm>
            <a:off x="5447990" y="5486400"/>
            <a:ext cx="3786742" cy="1323439"/>
          </a:xfrm>
          <a:prstGeom prst="rect">
            <a:avLst/>
          </a:prstGeom>
          <a:noFill/>
        </p:spPr>
        <p:txBody>
          <a:bodyPr wrap="none" rtlCol="0">
            <a:spAutoFit/>
          </a:bodyPr>
          <a:lstStyle/>
          <a:p>
            <a:pPr algn="ctr"/>
            <a:r>
              <a:rPr lang="lv-LV" sz="3200" dirty="0" smtClean="0"/>
              <a:t>2014.g. </a:t>
            </a:r>
            <a:r>
              <a:rPr lang="lv-LV" sz="2400" dirty="0" smtClean="0"/>
              <a:t>pirmai Latvijas</a:t>
            </a:r>
          </a:p>
          <a:p>
            <a:r>
              <a:rPr lang="lv-LV" sz="2400" dirty="0" smtClean="0"/>
              <a:t>iedzīvotājai ir veikta plaušu</a:t>
            </a:r>
          </a:p>
          <a:p>
            <a:r>
              <a:rPr lang="lv-LV" sz="2400" dirty="0" smtClean="0"/>
              <a:t>transplantācija ārzemēs.  </a:t>
            </a:r>
            <a:endParaRPr lang="lv-LV" sz="2400" dirty="0"/>
          </a:p>
        </p:txBody>
      </p:sp>
      <p:sp>
        <p:nvSpPr>
          <p:cNvPr id="32" name="TextBox 31"/>
          <p:cNvSpPr txBox="1"/>
          <p:nvPr/>
        </p:nvSpPr>
        <p:spPr>
          <a:xfrm>
            <a:off x="5429702" y="1620597"/>
            <a:ext cx="927305" cy="523220"/>
          </a:xfrm>
          <a:prstGeom prst="rect">
            <a:avLst/>
          </a:prstGeom>
          <a:noFill/>
        </p:spPr>
        <p:txBody>
          <a:bodyPr wrap="none" rtlCol="0">
            <a:spAutoFit/>
          </a:bodyPr>
          <a:lstStyle/>
          <a:p>
            <a:r>
              <a:rPr lang="lv-LV" sz="2800" b="1" dirty="0" smtClean="0"/>
              <a:t>44 g.</a:t>
            </a:r>
            <a:endParaRPr lang="lv-LV" sz="2800" b="1" dirty="0"/>
          </a:p>
        </p:txBody>
      </p:sp>
      <p:sp>
        <p:nvSpPr>
          <p:cNvPr id="35" name="TextBox 34"/>
          <p:cNvSpPr txBox="1"/>
          <p:nvPr/>
        </p:nvSpPr>
        <p:spPr>
          <a:xfrm>
            <a:off x="5599269" y="2756207"/>
            <a:ext cx="927305" cy="523220"/>
          </a:xfrm>
          <a:prstGeom prst="rect">
            <a:avLst/>
          </a:prstGeom>
          <a:noFill/>
        </p:spPr>
        <p:txBody>
          <a:bodyPr wrap="none" rtlCol="0">
            <a:spAutoFit/>
          </a:bodyPr>
          <a:lstStyle/>
          <a:p>
            <a:r>
              <a:rPr lang="lv-LV" sz="2800" b="1" dirty="0" smtClean="0"/>
              <a:t>42 g.</a:t>
            </a:r>
            <a:endParaRPr lang="lv-LV" sz="2800" b="1" dirty="0"/>
          </a:p>
        </p:txBody>
      </p:sp>
      <p:sp>
        <p:nvSpPr>
          <p:cNvPr id="37" name="TextBox 36"/>
          <p:cNvSpPr txBox="1"/>
          <p:nvPr/>
        </p:nvSpPr>
        <p:spPr>
          <a:xfrm>
            <a:off x="5368779" y="4033319"/>
            <a:ext cx="877484" cy="523220"/>
          </a:xfrm>
          <a:prstGeom prst="rect">
            <a:avLst/>
          </a:prstGeom>
          <a:noFill/>
        </p:spPr>
        <p:txBody>
          <a:bodyPr wrap="none" rtlCol="0">
            <a:spAutoFit/>
          </a:bodyPr>
          <a:lstStyle/>
          <a:p>
            <a:r>
              <a:rPr lang="lv-LV" sz="2800" b="1" dirty="0" smtClean="0"/>
              <a:t>19 g.</a:t>
            </a:r>
            <a:endParaRPr lang="lv-LV"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8229600" cy="1143000"/>
          </a:xfrm>
        </p:spPr>
        <p:txBody>
          <a:bodyPr>
            <a:normAutofit fontScale="90000"/>
          </a:bodyPr>
          <a:lstStyle/>
          <a:p>
            <a:r>
              <a:rPr lang="lv-LV" dirty="0" smtClean="0"/>
              <a:t>Cik ilgā laika ir  jāizmanto </a:t>
            </a:r>
            <a:br>
              <a:rPr lang="lv-LV" dirty="0" smtClean="0"/>
            </a:br>
            <a:r>
              <a:rPr lang="lv-LV" dirty="0" smtClean="0"/>
              <a:t>donora orgānus?</a:t>
            </a:r>
            <a:endParaRPr lang="lv-LV" dirty="0"/>
          </a:p>
        </p:txBody>
      </p:sp>
      <p:pic>
        <p:nvPicPr>
          <p:cNvPr id="4" name="Picture 2" descr="https://encrypted-tbn3.gstatic.com/images?q=tbn:ANd9GcTIuFhsPrayxegf7Uf8mL3HRI1wua2g50JGTPeyARUzGpVZEP0k"/>
          <p:cNvPicPr>
            <a:picLocks noChangeAspect="1" noChangeArrowheads="1"/>
          </p:cNvPicPr>
          <p:nvPr/>
        </p:nvPicPr>
        <p:blipFill>
          <a:blip r:embed="rId2" cstate="print"/>
          <a:srcRect/>
          <a:stretch>
            <a:fillRect/>
          </a:stretch>
        </p:blipFill>
        <p:spPr bwMode="auto">
          <a:xfrm>
            <a:off x="609600" y="2133600"/>
            <a:ext cx="894318" cy="1193961"/>
          </a:xfrm>
          <a:prstGeom prst="rect">
            <a:avLst/>
          </a:prstGeom>
          <a:noFill/>
        </p:spPr>
      </p:pic>
      <p:pic>
        <p:nvPicPr>
          <p:cNvPr id="5" name="Picture 8" descr="http://www.surgery.usc.edu/hepatobiliary/graphics/liver02.jpg"/>
          <p:cNvPicPr>
            <a:picLocks noChangeAspect="1" noChangeArrowheads="1"/>
          </p:cNvPicPr>
          <p:nvPr/>
        </p:nvPicPr>
        <p:blipFill>
          <a:blip r:embed="rId3" cstate="print"/>
          <a:srcRect/>
          <a:stretch>
            <a:fillRect/>
          </a:stretch>
        </p:blipFill>
        <p:spPr bwMode="auto">
          <a:xfrm>
            <a:off x="4548157" y="2390911"/>
            <a:ext cx="1066799" cy="936650"/>
          </a:xfrm>
          <a:prstGeom prst="rect">
            <a:avLst/>
          </a:prstGeom>
          <a:noFill/>
        </p:spPr>
      </p:pic>
      <p:pic>
        <p:nvPicPr>
          <p:cNvPr id="6" name="Picture 16" descr="http://www.dzm.lv/datadir/nicedit/21122009_539654963807255.jpg"/>
          <p:cNvPicPr>
            <a:picLocks noChangeAspect="1" noChangeArrowheads="1"/>
          </p:cNvPicPr>
          <p:nvPr/>
        </p:nvPicPr>
        <p:blipFill>
          <a:blip r:embed="rId4" cstate="print"/>
          <a:srcRect/>
          <a:stretch>
            <a:fillRect/>
          </a:stretch>
        </p:blipFill>
        <p:spPr bwMode="auto">
          <a:xfrm>
            <a:off x="6019800" y="2423807"/>
            <a:ext cx="2286000" cy="870857"/>
          </a:xfrm>
          <a:prstGeom prst="rect">
            <a:avLst/>
          </a:prstGeom>
          <a:noFill/>
        </p:spPr>
      </p:pic>
      <p:pic>
        <p:nvPicPr>
          <p:cNvPr id="7" name="Picture 24" descr="https://encrypted-tbn3.gstatic.com/images?q=tbn:ANd9GcSJRLMEmw64J_ftS9ldBgRs2Nbg0dwACd3yAKA00oKxt0C8dUvI"/>
          <p:cNvPicPr>
            <a:picLocks noChangeAspect="1" noChangeArrowheads="1"/>
          </p:cNvPicPr>
          <p:nvPr/>
        </p:nvPicPr>
        <p:blipFill>
          <a:blip r:embed="rId5" cstate="print"/>
          <a:srcRect/>
          <a:stretch>
            <a:fillRect/>
          </a:stretch>
        </p:blipFill>
        <p:spPr bwMode="auto">
          <a:xfrm>
            <a:off x="1828800" y="4693650"/>
            <a:ext cx="1230138" cy="1066800"/>
          </a:xfrm>
          <a:prstGeom prst="rect">
            <a:avLst/>
          </a:prstGeom>
          <a:noFill/>
        </p:spPr>
      </p:pic>
      <p:pic>
        <p:nvPicPr>
          <p:cNvPr id="8" name="Picture 26" descr="https://encrypted-tbn3.gstatic.com/images?q=tbn:ANd9GcRmtJxvSYDnU1gpZyTLV8CReSXGQe3dbPPNuY_i6Qz6Dk22IR0fIA"/>
          <p:cNvPicPr>
            <a:picLocks noChangeAspect="1" noChangeArrowheads="1"/>
          </p:cNvPicPr>
          <p:nvPr/>
        </p:nvPicPr>
        <p:blipFill>
          <a:blip r:embed="rId6" cstate="print"/>
          <a:srcRect/>
          <a:stretch>
            <a:fillRect/>
          </a:stretch>
        </p:blipFill>
        <p:spPr bwMode="auto">
          <a:xfrm>
            <a:off x="1676400" y="2163337"/>
            <a:ext cx="1295400" cy="1295400"/>
          </a:xfrm>
          <a:prstGeom prst="rect">
            <a:avLst/>
          </a:prstGeom>
          <a:noFill/>
        </p:spPr>
      </p:pic>
      <p:sp>
        <p:nvSpPr>
          <p:cNvPr id="9" name="TextBox 8"/>
          <p:cNvSpPr txBox="1"/>
          <p:nvPr/>
        </p:nvSpPr>
        <p:spPr>
          <a:xfrm>
            <a:off x="501238" y="3539174"/>
            <a:ext cx="2350323" cy="584775"/>
          </a:xfrm>
          <a:prstGeom prst="rect">
            <a:avLst/>
          </a:prstGeom>
          <a:noFill/>
        </p:spPr>
        <p:txBody>
          <a:bodyPr wrap="none" rtlCol="0">
            <a:spAutoFit/>
          </a:bodyPr>
          <a:lstStyle/>
          <a:p>
            <a:r>
              <a:rPr lang="lv-LV" sz="3200" dirty="0" smtClean="0"/>
              <a:t>4- 6 stundās</a:t>
            </a:r>
            <a:endParaRPr lang="lv-LV" sz="3200" dirty="0"/>
          </a:p>
        </p:txBody>
      </p:sp>
      <p:sp>
        <p:nvSpPr>
          <p:cNvPr id="10" name="TextBox 9"/>
          <p:cNvSpPr txBox="1"/>
          <p:nvPr/>
        </p:nvSpPr>
        <p:spPr>
          <a:xfrm>
            <a:off x="5995639" y="4714094"/>
            <a:ext cx="2584362" cy="584775"/>
          </a:xfrm>
          <a:prstGeom prst="rect">
            <a:avLst/>
          </a:prstGeom>
          <a:noFill/>
        </p:spPr>
        <p:txBody>
          <a:bodyPr wrap="none" rtlCol="0">
            <a:spAutoFit/>
          </a:bodyPr>
          <a:lstStyle/>
          <a:p>
            <a:r>
              <a:rPr lang="lv-LV" sz="3200" dirty="0" smtClean="0"/>
              <a:t>12- 18 stundās</a:t>
            </a:r>
            <a:endParaRPr lang="lv-LV" sz="3200" dirty="0"/>
          </a:p>
        </p:txBody>
      </p:sp>
      <p:sp>
        <p:nvSpPr>
          <p:cNvPr id="11" name="TextBox 10"/>
          <p:cNvSpPr txBox="1"/>
          <p:nvPr/>
        </p:nvSpPr>
        <p:spPr>
          <a:xfrm>
            <a:off x="1503918" y="5931187"/>
            <a:ext cx="2069797" cy="584775"/>
          </a:xfrm>
          <a:prstGeom prst="rect">
            <a:avLst/>
          </a:prstGeom>
          <a:noFill/>
        </p:spPr>
        <p:txBody>
          <a:bodyPr wrap="none" rtlCol="0">
            <a:spAutoFit/>
          </a:bodyPr>
          <a:lstStyle/>
          <a:p>
            <a:r>
              <a:rPr lang="lv-LV" sz="3200" dirty="0" smtClean="0"/>
              <a:t>36 stundās</a:t>
            </a:r>
            <a:endParaRPr lang="lv-LV" sz="3200" dirty="0"/>
          </a:p>
        </p:txBody>
      </p:sp>
      <p:pic>
        <p:nvPicPr>
          <p:cNvPr id="3074" name="Picture 2" descr="https://encrypted-tbn1.gstatic.com/images?q=tbn:ANd9GcTannMmZV38N81vJOzyiU8krNifRz4k7DiT3Ygj7nT-A4g3RwH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5644" y="3440980"/>
            <a:ext cx="1568354" cy="104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889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09800"/>
            <a:ext cx="5791200" cy="1143000"/>
          </a:xfrm>
        </p:spPr>
        <p:txBody>
          <a:bodyPr>
            <a:noAutofit/>
          </a:bodyPr>
          <a:lstStyle/>
          <a:p>
            <a:r>
              <a:rPr lang="lv-LV" sz="6600" b="1" dirty="0" smtClean="0"/>
              <a:t>Atgrūšana</a:t>
            </a:r>
            <a:endParaRPr lang="lv-LV" sz="6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54804" y="76200"/>
            <a:ext cx="7772400" cy="1143000"/>
          </a:xfrm>
        </p:spPr>
        <p:txBody>
          <a:bodyPr>
            <a:noAutofit/>
          </a:bodyPr>
          <a:lstStyle/>
          <a:p>
            <a:pPr>
              <a:defRPr/>
            </a:pPr>
            <a:r>
              <a:rPr lang="lv-LV" sz="4000" dirty="0" smtClean="0">
                <a:latin typeface="+mn-lt"/>
              </a:rPr>
              <a:t>Kas piedalās atgrūšanas </a:t>
            </a:r>
            <a:r>
              <a:rPr lang="lv-LV" sz="4000" dirty="0" err="1" smtClean="0">
                <a:latin typeface="+mn-lt"/>
              </a:rPr>
              <a:t>processā</a:t>
            </a:r>
            <a:r>
              <a:rPr lang="lv-LV" sz="4000" dirty="0" smtClean="0">
                <a:latin typeface="+mn-lt"/>
              </a:rPr>
              <a:t>?</a:t>
            </a:r>
            <a:endParaRPr lang="en-US" sz="4000" dirty="0">
              <a:latin typeface="+mn-lt"/>
            </a:endParaRPr>
          </a:p>
        </p:txBody>
      </p:sp>
      <p:sp>
        <p:nvSpPr>
          <p:cNvPr id="7" name="TextBox 6"/>
          <p:cNvSpPr txBox="1"/>
          <p:nvPr/>
        </p:nvSpPr>
        <p:spPr>
          <a:xfrm>
            <a:off x="152400" y="3733800"/>
            <a:ext cx="1387175" cy="461665"/>
          </a:xfrm>
          <a:prstGeom prst="rect">
            <a:avLst/>
          </a:prstGeom>
          <a:noFill/>
        </p:spPr>
        <p:txBody>
          <a:bodyPr wrap="none" rtlCol="0">
            <a:spAutoFit/>
          </a:bodyPr>
          <a:lstStyle/>
          <a:p>
            <a:r>
              <a:rPr lang="lv-LV" sz="2400" b="1" dirty="0" smtClean="0"/>
              <a:t>T- šūnas</a:t>
            </a:r>
            <a:endParaRPr lang="lv-LV" sz="2400" b="1" dirty="0"/>
          </a:p>
        </p:txBody>
      </p:sp>
      <p:sp>
        <p:nvSpPr>
          <p:cNvPr id="8" name="TextBox 7"/>
          <p:cNvSpPr txBox="1"/>
          <p:nvPr/>
        </p:nvSpPr>
        <p:spPr>
          <a:xfrm>
            <a:off x="3886200" y="3733800"/>
            <a:ext cx="1399999" cy="461665"/>
          </a:xfrm>
          <a:prstGeom prst="rect">
            <a:avLst/>
          </a:prstGeom>
          <a:noFill/>
        </p:spPr>
        <p:txBody>
          <a:bodyPr wrap="none" rtlCol="0">
            <a:spAutoFit/>
          </a:bodyPr>
          <a:lstStyle/>
          <a:p>
            <a:r>
              <a:rPr lang="lv-LV" sz="2400" b="1" dirty="0" smtClean="0"/>
              <a:t>B- šūnas</a:t>
            </a:r>
            <a:endParaRPr lang="lv-LV" sz="2400" b="1" dirty="0"/>
          </a:p>
        </p:txBody>
      </p:sp>
      <p:sp>
        <p:nvSpPr>
          <p:cNvPr id="9" name="TextBox 8"/>
          <p:cNvSpPr txBox="1"/>
          <p:nvPr/>
        </p:nvSpPr>
        <p:spPr>
          <a:xfrm>
            <a:off x="990600" y="6335624"/>
            <a:ext cx="4286173" cy="461665"/>
          </a:xfrm>
          <a:prstGeom prst="rect">
            <a:avLst/>
          </a:prstGeom>
          <a:noFill/>
        </p:spPr>
        <p:txBody>
          <a:bodyPr wrap="none" rtlCol="0">
            <a:spAutoFit/>
          </a:bodyPr>
          <a:lstStyle/>
          <a:p>
            <a:r>
              <a:rPr lang="lv-LV" sz="2400" b="1" dirty="0" err="1" smtClean="0"/>
              <a:t>Antigēn-pezentējošās</a:t>
            </a:r>
            <a:r>
              <a:rPr lang="lv-LV" sz="2400" b="1" dirty="0" smtClean="0"/>
              <a:t> šūnas </a:t>
            </a:r>
            <a:endParaRPr lang="lv-LV" sz="2400" b="1" dirty="0"/>
          </a:p>
        </p:txBody>
      </p:sp>
      <p:sp>
        <p:nvSpPr>
          <p:cNvPr id="10" name="TextBox 9"/>
          <p:cNvSpPr txBox="1"/>
          <p:nvPr/>
        </p:nvSpPr>
        <p:spPr>
          <a:xfrm flipH="1">
            <a:off x="6248400" y="5822338"/>
            <a:ext cx="2778443" cy="461665"/>
          </a:xfrm>
          <a:prstGeom prst="rect">
            <a:avLst/>
          </a:prstGeom>
          <a:noFill/>
        </p:spPr>
        <p:txBody>
          <a:bodyPr wrap="square" rtlCol="0">
            <a:spAutoFit/>
          </a:bodyPr>
          <a:lstStyle/>
          <a:p>
            <a:r>
              <a:rPr lang="lv-LV" sz="2400" b="1" dirty="0" smtClean="0"/>
              <a:t>MHC</a:t>
            </a:r>
            <a:r>
              <a:rPr lang="lv-LV" b="1" dirty="0" smtClean="0"/>
              <a:t> </a:t>
            </a:r>
            <a:r>
              <a:rPr lang="lv-LV" sz="2400" b="1" dirty="0" smtClean="0"/>
              <a:t>molekulas</a:t>
            </a:r>
            <a:r>
              <a:rPr lang="lv-LV" b="1" dirty="0" smtClean="0"/>
              <a:t> </a:t>
            </a:r>
            <a:endParaRPr lang="lv-LV"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76400"/>
            <a:ext cx="2004810" cy="200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369060"/>
            <a:ext cx="2234339" cy="219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9399" y="4267200"/>
            <a:ext cx="2898767" cy="205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693459"/>
            <a:ext cx="3083243"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228600"/>
            <a:ext cx="7772400" cy="1143000"/>
          </a:xfrm>
        </p:spPr>
        <p:txBody>
          <a:bodyPr/>
          <a:lstStyle/>
          <a:p>
            <a:pPr>
              <a:defRPr/>
            </a:pPr>
            <a:r>
              <a:rPr lang="en-US" dirty="0" smtClean="0">
                <a:latin typeface="+mn-lt"/>
              </a:rPr>
              <a:t>MHC</a:t>
            </a:r>
            <a:r>
              <a:rPr lang="lv-LV" dirty="0" smtClean="0">
                <a:latin typeface="+mn-lt"/>
              </a:rPr>
              <a:t> molekulas </a:t>
            </a:r>
            <a:endParaRPr lang="en-US" dirty="0">
              <a:latin typeface="+mn-lt"/>
            </a:endParaRPr>
          </a:p>
        </p:txBody>
      </p:sp>
      <p:sp>
        <p:nvSpPr>
          <p:cNvPr id="4" name="Content Placeholder 2"/>
          <p:cNvSpPr>
            <a:spLocks noGrp="1"/>
          </p:cNvSpPr>
          <p:nvPr>
            <p:ph idx="1"/>
          </p:nvPr>
        </p:nvSpPr>
        <p:spPr>
          <a:xfrm>
            <a:off x="457200" y="4648200"/>
            <a:ext cx="8305800" cy="1219200"/>
          </a:xfrm>
        </p:spPr>
        <p:txBody>
          <a:bodyPr>
            <a:normAutofit/>
          </a:bodyPr>
          <a:lstStyle/>
          <a:p>
            <a:pPr marL="0" indent="0">
              <a:buNone/>
            </a:pPr>
            <a:r>
              <a:rPr lang="lv-LV" altLang="lv-LV" dirty="0" smtClean="0"/>
              <a:t>Galvenie </a:t>
            </a:r>
            <a:r>
              <a:rPr lang="en-US" altLang="lv-LV" dirty="0" smtClean="0"/>
              <a:t>HLA </a:t>
            </a:r>
            <a:r>
              <a:rPr lang="en-US" altLang="lv-LV" dirty="0" err="1" smtClean="0"/>
              <a:t>produ</a:t>
            </a:r>
            <a:r>
              <a:rPr lang="lv-LV" altLang="lv-LV" dirty="0" smtClean="0"/>
              <a:t>k</a:t>
            </a:r>
            <a:r>
              <a:rPr lang="en-US" altLang="lv-LV" dirty="0" smtClean="0"/>
              <a:t>t</a:t>
            </a:r>
            <a:r>
              <a:rPr lang="lv-LV" altLang="lv-LV" dirty="0" smtClean="0"/>
              <a:t>i, kas izraisa atgrūšanu ir vieni no </a:t>
            </a:r>
            <a:r>
              <a:rPr lang="lv-LV" altLang="lv-LV" dirty="0" err="1" smtClean="0"/>
              <a:t>vispolimorfiskākiem</a:t>
            </a:r>
            <a:r>
              <a:rPr lang="lv-LV" altLang="lv-LV" dirty="0" smtClean="0"/>
              <a:t> –</a:t>
            </a:r>
            <a:r>
              <a:rPr lang="en-US" altLang="lv-LV" dirty="0" smtClean="0"/>
              <a:t>HLA- A, </a:t>
            </a:r>
            <a:r>
              <a:rPr lang="lv-LV" altLang="lv-LV" dirty="0" smtClean="0"/>
              <a:t>HLA</a:t>
            </a:r>
            <a:r>
              <a:rPr lang="en-US" altLang="lv-LV" dirty="0" smtClean="0"/>
              <a:t>- B </a:t>
            </a:r>
            <a:r>
              <a:rPr lang="lv-LV" altLang="lv-LV" dirty="0" smtClean="0"/>
              <a:t>un HLA-</a:t>
            </a:r>
            <a:r>
              <a:rPr lang="en-US" altLang="lv-LV" dirty="0" smtClean="0"/>
              <a:t>D</a:t>
            </a:r>
            <a:r>
              <a:rPr lang="lv-LV" altLang="lv-LV" dirty="0" smtClean="0"/>
              <a:t>R.</a:t>
            </a:r>
            <a:endParaRPr lang="en-US" altLang="lv-LV"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530409"/>
            <a:ext cx="8181975" cy="2476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762000"/>
            <a:ext cx="7086600" cy="584775"/>
          </a:xfrm>
          <a:prstGeom prst="rect">
            <a:avLst/>
          </a:prstGeom>
          <a:noFill/>
        </p:spPr>
        <p:txBody>
          <a:bodyPr wrap="square" rtlCol="0">
            <a:spAutoFit/>
          </a:bodyPr>
          <a:lstStyle/>
          <a:p>
            <a:r>
              <a:rPr lang="lv-LV" sz="3200" b="1" dirty="0" err="1" smtClean="0"/>
              <a:t>Imūnreakcijas</a:t>
            </a:r>
            <a:r>
              <a:rPr lang="lv-LV" sz="3200" b="1" dirty="0" smtClean="0"/>
              <a:t> pret transplantātiem</a:t>
            </a:r>
            <a:endParaRPr lang="lv-LV" sz="3200" b="1" dirty="0"/>
          </a:p>
        </p:txBody>
      </p:sp>
      <p:sp>
        <p:nvSpPr>
          <p:cNvPr id="4" name="TextBox 3"/>
          <p:cNvSpPr txBox="1"/>
          <p:nvPr/>
        </p:nvSpPr>
        <p:spPr>
          <a:xfrm>
            <a:off x="457200" y="1524000"/>
            <a:ext cx="8382000" cy="1544012"/>
          </a:xfrm>
          <a:prstGeom prst="rect">
            <a:avLst/>
          </a:prstGeom>
          <a:noFill/>
        </p:spPr>
        <p:txBody>
          <a:bodyPr wrap="square" rtlCol="0">
            <a:spAutoFit/>
          </a:bodyPr>
          <a:lstStyle/>
          <a:p>
            <a:pPr>
              <a:lnSpc>
                <a:spcPts val="3400"/>
              </a:lnSpc>
              <a:buFont typeface="Wingdings" pitchFamily="2" charset="2"/>
              <a:buChar char="q"/>
            </a:pPr>
            <a:r>
              <a:rPr lang="lv-LV" dirty="0" smtClean="0"/>
              <a:t> </a:t>
            </a:r>
            <a:r>
              <a:rPr lang="lv-LV" sz="2400" dirty="0" err="1" smtClean="0"/>
              <a:t>Transplanta</a:t>
            </a:r>
            <a:r>
              <a:rPr lang="lv-LV" sz="2400" dirty="0" smtClean="0"/>
              <a:t> atgrūšanu izraisa ģenētiskās atšķirības starp   </a:t>
            </a:r>
          </a:p>
          <a:p>
            <a:pPr>
              <a:lnSpc>
                <a:spcPct val="150000"/>
              </a:lnSpc>
            </a:pPr>
            <a:r>
              <a:rPr lang="lv-LV" sz="2400" dirty="0" smtClean="0"/>
              <a:t>    donoru un recipientu</a:t>
            </a:r>
          </a:p>
          <a:p>
            <a:pPr lvl="2">
              <a:lnSpc>
                <a:spcPct val="150000"/>
              </a:lnSpc>
              <a:buFont typeface="Wingdings" pitchFamily="2" charset="2"/>
              <a:buChar char="ü"/>
            </a:pPr>
            <a:r>
              <a:rPr lang="lv-LV" dirty="0" smtClean="0"/>
              <a:t>   </a:t>
            </a:r>
            <a:r>
              <a:rPr lang="lv-LV" sz="2000" dirty="0" smtClean="0"/>
              <a:t>HLA un asins grupas antigēni</a:t>
            </a:r>
            <a:endParaRPr lang="lv-LV" sz="2000" dirty="0"/>
          </a:p>
        </p:txBody>
      </p:sp>
      <p:sp>
        <p:nvSpPr>
          <p:cNvPr id="5" name="TextBox 4"/>
          <p:cNvSpPr txBox="1"/>
          <p:nvPr/>
        </p:nvSpPr>
        <p:spPr>
          <a:xfrm>
            <a:off x="533400" y="3276600"/>
            <a:ext cx="7696200" cy="1107996"/>
          </a:xfrm>
          <a:prstGeom prst="rect">
            <a:avLst/>
          </a:prstGeom>
          <a:noFill/>
        </p:spPr>
        <p:txBody>
          <a:bodyPr wrap="square" rtlCol="0">
            <a:spAutoFit/>
          </a:bodyPr>
          <a:lstStyle/>
          <a:p>
            <a:pPr>
              <a:lnSpc>
                <a:spcPct val="150000"/>
              </a:lnSpc>
              <a:buFont typeface="Wingdings" pitchFamily="2" charset="2"/>
              <a:buChar char="q"/>
            </a:pPr>
            <a:r>
              <a:rPr lang="lv-LV" dirty="0" smtClean="0"/>
              <a:t> </a:t>
            </a:r>
            <a:r>
              <a:rPr lang="lv-LV" sz="2400" dirty="0" err="1" smtClean="0"/>
              <a:t>Aloantigēns</a:t>
            </a:r>
            <a:endParaRPr lang="lv-LV" sz="2400" dirty="0" smtClean="0"/>
          </a:p>
          <a:p>
            <a:pPr lvl="2">
              <a:lnSpc>
                <a:spcPct val="150000"/>
              </a:lnSpc>
              <a:buFont typeface="Wingdings" pitchFamily="2" charset="2"/>
              <a:buChar char="ü"/>
            </a:pPr>
            <a:r>
              <a:rPr lang="lv-LV" sz="2000" dirty="0" smtClean="0"/>
              <a:t> Antigēns, kas variē starp vienas sugas indivīdiem </a:t>
            </a:r>
            <a:endParaRPr lang="lv-LV" sz="2000" dirty="0"/>
          </a:p>
        </p:txBody>
      </p:sp>
      <p:sp>
        <p:nvSpPr>
          <p:cNvPr id="6" name="TextBox 5"/>
          <p:cNvSpPr txBox="1"/>
          <p:nvPr/>
        </p:nvSpPr>
        <p:spPr>
          <a:xfrm>
            <a:off x="609600" y="4724400"/>
            <a:ext cx="4746043" cy="1107996"/>
          </a:xfrm>
          <a:prstGeom prst="rect">
            <a:avLst/>
          </a:prstGeom>
          <a:noFill/>
        </p:spPr>
        <p:txBody>
          <a:bodyPr wrap="none" rtlCol="0">
            <a:spAutoFit/>
          </a:bodyPr>
          <a:lstStyle/>
          <a:p>
            <a:pPr>
              <a:lnSpc>
                <a:spcPct val="150000"/>
              </a:lnSpc>
              <a:buFont typeface="Wingdings" pitchFamily="2" charset="2"/>
              <a:buChar char="q"/>
            </a:pPr>
            <a:r>
              <a:rPr lang="lv-LV" dirty="0" smtClean="0"/>
              <a:t> </a:t>
            </a:r>
            <a:r>
              <a:rPr lang="lv-LV" sz="2400" dirty="0" err="1" smtClean="0"/>
              <a:t>Aloreakcija</a:t>
            </a:r>
            <a:endParaRPr lang="lv-LV" sz="2400" dirty="0" smtClean="0"/>
          </a:p>
          <a:p>
            <a:pPr lvl="2">
              <a:lnSpc>
                <a:spcPct val="150000"/>
              </a:lnSpc>
              <a:buFont typeface="Wingdings" pitchFamily="2" charset="2"/>
              <a:buChar char="ü"/>
            </a:pPr>
            <a:r>
              <a:rPr lang="lv-LV" dirty="0" smtClean="0"/>
              <a:t> </a:t>
            </a:r>
            <a:r>
              <a:rPr lang="lv-LV" sz="2000" dirty="0" smtClean="0"/>
              <a:t>Imūnreakcija pret </a:t>
            </a:r>
            <a:r>
              <a:rPr lang="lv-LV" sz="2000" dirty="0" err="1" smtClean="0"/>
              <a:t>aloantigēnu</a:t>
            </a:r>
            <a:endParaRPr lang="lv-LV"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305800" cy="1143000"/>
          </a:xfrm>
        </p:spPr>
        <p:txBody>
          <a:bodyPr/>
          <a:lstStyle/>
          <a:p>
            <a:r>
              <a:rPr lang="lv-LV" dirty="0" smtClean="0"/>
              <a:t>Transplantācijas problēmas</a:t>
            </a:r>
            <a:endParaRPr lang="lv-LV" dirty="0"/>
          </a:p>
        </p:txBody>
      </p:sp>
      <p:sp>
        <p:nvSpPr>
          <p:cNvPr id="4" name="TextBox 3"/>
          <p:cNvSpPr txBox="1"/>
          <p:nvPr/>
        </p:nvSpPr>
        <p:spPr>
          <a:xfrm>
            <a:off x="228600" y="1371600"/>
            <a:ext cx="8419997" cy="1384995"/>
          </a:xfrm>
          <a:prstGeom prst="rect">
            <a:avLst/>
          </a:prstGeom>
          <a:noFill/>
        </p:spPr>
        <p:txBody>
          <a:bodyPr wrap="none" rtlCol="0">
            <a:spAutoFit/>
          </a:bodyPr>
          <a:lstStyle/>
          <a:p>
            <a:pPr algn="ctr"/>
            <a:r>
              <a:rPr lang="lv-LV" sz="2800" dirty="0" smtClean="0"/>
              <a:t>Galvenā problēma orgānu </a:t>
            </a:r>
            <a:r>
              <a:rPr lang="lv-LV" sz="2800" dirty="0" smtClean="0"/>
              <a:t>transplantācijā </a:t>
            </a:r>
            <a:r>
              <a:rPr lang="lv-LV" sz="2800" dirty="0"/>
              <a:t>ir </a:t>
            </a:r>
            <a:endParaRPr lang="lv-LV" sz="2800" dirty="0" smtClean="0"/>
          </a:p>
          <a:p>
            <a:pPr algn="ctr"/>
            <a:r>
              <a:rPr lang="lv-LV" sz="2800" dirty="0" smtClean="0"/>
              <a:t>saņēmējorganisma </a:t>
            </a:r>
            <a:r>
              <a:rPr lang="lv-LV" sz="2800" dirty="0"/>
              <a:t>imūnsistēmas reakcijas, </a:t>
            </a:r>
            <a:endParaRPr lang="lv-LV" sz="2800" dirty="0" smtClean="0"/>
          </a:p>
          <a:p>
            <a:pPr algn="ctr"/>
            <a:r>
              <a:rPr lang="lv-LV" sz="2800" dirty="0" smtClean="0"/>
              <a:t>kurš </a:t>
            </a:r>
            <a:r>
              <a:rPr lang="lv-LV" sz="2800" dirty="0"/>
              <a:t>uztverot orgānu kā „svešķermeni” var to </a:t>
            </a:r>
            <a:r>
              <a:rPr lang="lv-LV" sz="2800" dirty="0" smtClean="0"/>
              <a:t>atgrūst. </a:t>
            </a:r>
          </a:p>
        </p:txBody>
      </p:sp>
      <p:sp>
        <p:nvSpPr>
          <p:cNvPr id="6" name="TextBox 5"/>
          <p:cNvSpPr txBox="1"/>
          <p:nvPr/>
        </p:nvSpPr>
        <p:spPr>
          <a:xfrm>
            <a:off x="1045436" y="3048000"/>
            <a:ext cx="7095532" cy="3323987"/>
          </a:xfrm>
          <a:prstGeom prst="rect">
            <a:avLst/>
          </a:prstGeom>
          <a:noFill/>
        </p:spPr>
        <p:txBody>
          <a:bodyPr wrap="none" rtlCol="0">
            <a:spAutoFit/>
          </a:bodyPr>
          <a:lstStyle/>
          <a:p>
            <a:r>
              <a:rPr lang="lv-LV" sz="2400" dirty="0" smtClean="0"/>
              <a:t>Papildus var rasties:</a:t>
            </a:r>
          </a:p>
          <a:p>
            <a:pPr marL="285750" indent="-285750">
              <a:buFont typeface="Arial" panose="020B0604020202020204" pitchFamily="34" charset="0"/>
              <a:buChar char="•"/>
            </a:pPr>
            <a:r>
              <a:rPr lang="lv-LV" sz="2400" dirty="0" smtClean="0"/>
              <a:t>Infekcijas un sepse</a:t>
            </a:r>
          </a:p>
          <a:p>
            <a:pPr marL="285750" indent="-285750">
              <a:buFont typeface="Arial" panose="020B0604020202020204" pitchFamily="34" charset="0"/>
              <a:buChar char="•"/>
            </a:pPr>
            <a:r>
              <a:rPr lang="lv-LV" sz="2400" dirty="0" smtClean="0"/>
              <a:t>Novēlota transplantētā orgāna darbības uzsākšana</a:t>
            </a:r>
          </a:p>
          <a:p>
            <a:pPr marL="285750" indent="-285750">
              <a:buFont typeface="Arial" panose="020B0604020202020204" pitchFamily="34" charset="0"/>
              <a:buChar char="•"/>
            </a:pPr>
            <a:r>
              <a:rPr lang="lv-LV" sz="2400" dirty="0" smtClean="0"/>
              <a:t>Augsts </a:t>
            </a:r>
            <a:r>
              <a:rPr lang="lv-LV" sz="2400" dirty="0" err="1" smtClean="0"/>
              <a:t>asinspiediens</a:t>
            </a:r>
            <a:r>
              <a:rPr lang="lv-LV" sz="2400" dirty="0" smtClean="0"/>
              <a:t> </a:t>
            </a:r>
          </a:p>
          <a:p>
            <a:pPr marL="285750" indent="-285750">
              <a:buFont typeface="Arial" panose="020B0604020202020204" pitchFamily="34" charset="0"/>
              <a:buChar char="•"/>
            </a:pPr>
            <a:r>
              <a:rPr lang="lv-LV" sz="2400" dirty="0" smtClean="0"/>
              <a:t>Nemiers un depresija</a:t>
            </a:r>
          </a:p>
          <a:p>
            <a:pPr marL="285750" indent="-285750">
              <a:buFont typeface="Arial" panose="020B0604020202020204" pitchFamily="34" charset="0"/>
              <a:buChar char="•"/>
            </a:pPr>
            <a:r>
              <a:rPr lang="lv-LV" sz="2400" dirty="0" smtClean="0"/>
              <a:t>Svara pieaugums</a:t>
            </a:r>
          </a:p>
          <a:p>
            <a:pPr marL="285750" indent="-285750">
              <a:buFont typeface="Arial" panose="020B0604020202020204" pitchFamily="34" charset="0"/>
              <a:buChar char="•"/>
            </a:pPr>
            <a:r>
              <a:rPr lang="lv-LV" sz="2400" dirty="0" err="1" smtClean="0"/>
              <a:t>Gastrointestinālie</a:t>
            </a:r>
            <a:r>
              <a:rPr lang="lv-LV" sz="2400" dirty="0" smtClean="0"/>
              <a:t> traucējumi, ko izraisa lielais </a:t>
            </a:r>
          </a:p>
          <a:p>
            <a:r>
              <a:rPr lang="lv-LV" sz="2400" dirty="0" smtClean="0"/>
              <a:t>    lietojamo medikamentu daudzums </a:t>
            </a:r>
          </a:p>
          <a:p>
            <a:pPr marL="285750" indent="-285750">
              <a:buFont typeface="Arial" panose="020B0604020202020204" pitchFamily="34" charset="0"/>
              <a:buChar char="•"/>
            </a:pPr>
            <a:endParaRPr lang="lv-LV" dirty="0"/>
          </a:p>
        </p:txBody>
      </p:sp>
    </p:spTree>
    <p:extLst>
      <p:ext uri="{BB962C8B-B14F-4D97-AF65-F5344CB8AC3E}">
        <p14:creationId xmlns:p14="http://schemas.microsoft.com/office/powerpoint/2010/main" val="216894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ctr"/>
            <a:r>
              <a:rPr lang="lv-LV" dirty="0" err="1" smtClean="0"/>
              <a:t>Alotransplantāta</a:t>
            </a:r>
            <a:r>
              <a:rPr lang="lv-LV" dirty="0" smtClean="0"/>
              <a:t> atgrūšanas klasifikācija</a:t>
            </a:r>
            <a:endParaRPr lang="lv-LV" dirty="0"/>
          </a:p>
        </p:txBody>
      </p:sp>
      <p:sp>
        <p:nvSpPr>
          <p:cNvPr id="3" name="Content Placeholder 2"/>
          <p:cNvSpPr>
            <a:spLocks noGrp="1"/>
          </p:cNvSpPr>
          <p:nvPr>
            <p:ph idx="1"/>
          </p:nvPr>
        </p:nvSpPr>
        <p:spPr>
          <a:xfrm>
            <a:off x="228600" y="1752600"/>
            <a:ext cx="8686800" cy="4922520"/>
          </a:xfrm>
        </p:spPr>
        <p:txBody>
          <a:bodyPr>
            <a:normAutofit fontScale="25000" lnSpcReduction="20000"/>
          </a:bodyPr>
          <a:lstStyle/>
          <a:p>
            <a:pPr marL="914400" indent="-914400" algn="just">
              <a:lnSpc>
                <a:spcPts val="4100"/>
              </a:lnSpc>
              <a:buFont typeface="Wingdings" pitchFamily="2" charset="2"/>
              <a:buChar char="q"/>
            </a:pPr>
            <a:r>
              <a:rPr lang="lv-LV" sz="11200" b="1" dirty="0" smtClean="0"/>
              <a:t>Saimnieks pret transplantātu </a:t>
            </a:r>
          </a:p>
          <a:p>
            <a:pPr algn="just">
              <a:lnSpc>
                <a:spcPts val="4100"/>
              </a:lnSpc>
              <a:buNone/>
            </a:pPr>
            <a:r>
              <a:rPr lang="lv-LV" sz="11200" dirty="0" smtClean="0"/>
              <a:t>          </a:t>
            </a:r>
            <a:r>
              <a:rPr lang="lv-LV" sz="11200" dirty="0" err="1" smtClean="0"/>
              <a:t>Host</a:t>
            </a:r>
            <a:r>
              <a:rPr lang="lv-LV" sz="11200" dirty="0" smtClean="0"/>
              <a:t> </a:t>
            </a:r>
            <a:r>
              <a:rPr lang="lv-LV" sz="11200" dirty="0" err="1" smtClean="0"/>
              <a:t>versus</a:t>
            </a:r>
            <a:r>
              <a:rPr lang="lv-LV" sz="11200" dirty="0" smtClean="0"/>
              <a:t> </a:t>
            </a:r>
            <a:r>
              <a:rPr lang="lv-LV" sz="11200" dirty="0" err="1" smtClean="0"/>
              <a:t>graft</a:t>
            </a:r>
            <a:r>
              <a:rPr lang="lv-LV" sz="11200" dirty="0" smtClean="0"/>
              <a:t> </a:t>
            </a:r>
            <a:r>
              <a:rPr lang="lv-LV" sz="11200" dirty="0" err="1" smtClean="0"/>
              <a:t>reaction</a:t>
            </a:r>
            <a:r>
              <a:rPr lang="lv-LV" sz="11200" dirty="0" smtClean="0"/>
              <a:t> (HVGR)</a:t>
            </a:r>
          </a:p>
          <a:p>
            <a:pPr lvl="4" algn="just">
              <a:lnSpc>
                <a:spcPts val="4100"/>
              </a:lnSpc>
              <a:buFont typeface="Wingdings" pitchFamily="2" charset="2"/>
              <a:buChar char="ü"/>
            </a:pPr>
            <a:r>
              <a:rPr lang="lv-LV" sz="11200" dirty="0" smtClean="0"/>
              <a:t>orgānu transplantācija</a:t>
            </a:r>
          </a:p>
          <a:p>
            <a:pPr lvl="4" algn="just">
              <a:lnSpc>
                <a:spcPts val="1200"/>
              </a:lnSpc>
              <a:buFont typeface="Wingdings" pitchFamily="2" charset="2"/>
              <a:buChar char="ü"/>
            </a:pPr>
            <a:endParaRPr lang="lv-LV" sz="8000" dirty="0" smtClean="0"/>
          </a:p>
          <a:p>
            <a:pPr>
              <a:lnSpc>
                <a:spcPts val="4100"/>
              </a:lnSpc>
              <a:buFont typeface="Wingdings" pitchFamily="2" charset="2"/>
              <a:buChar char="q"/>
            </a:pPr>
            <a:r>
              <a:rPr lang="lv-LV" sz="11200" dirty="0" smtClean="0"/>
              <a:t>      </a:t>
            </a:r>
            <a:r>
              <a:rPr lang="lv-LV" sz="11200" b="1" dirty="0" smtClean="0"/>
              <a:t>Transplantēta reakcija pret saimnieku</a:t>
            </a:r>
            <a:endParaRPr lang="lv-LV" sz="11200" dirty="0" smtClean="0"/>
          </a:p>
          <a:p>
            <a:pPr>
              <a:lnSpc>
                <a:spcPts val="4100"/>
              </a:lnSpc>
              <a:buNone/>
            </a:pPr>
            <a:r>
              <a:rPr lang="lv-LV" sz="11200" dirty="0" smtClean="0"/>
              <a:t>          </a:t>
            </a:r>
            <a:r>
              <a:rPr lang="lv-LV" sz="11200" dirty="0" err="1" smtClean="0"/>
              <a:t>Graft</a:t>
            </a:r>
            <a:r>
              <a:rPr lang="lv-LV" sz="11200" dirty="0" smtClean="0"/>
              <a:t> </a:t>
            </a:r>
            <a:r>
              <a:rPr lang="lv-LV" sz="11200" dirty="0" err="1" smtClean="0"/>
              <a:t>versus</a:t>
            </a:r>
            <a:r>
              <a:rPr lang="lv-LV" sz="11200" dirty="0" smtClean="0"/>
              <a:t> </a:t>
            </a:r>
            <a:r>
              <a:rPr lang="lv-LV" sz="11200" dirty="0" err="1" smtClean="0"/>
              <a:t>host</a:t>
            </a:r>
            <a:r>
              <a:rPr lang="lv-LV" sz="11200" dirty="0" smtClean="0"/>
              <a:t> </a:t>
            </a:r>
            <a:r>
              <a:rPr lang="lv-LV" sz="11200" dirty="0" err="1" smtClean="0"/>
              <a:t>reaction</a:t>
            </a:r>
            <a:r>
              <a:rPr lang="lv-LV" sz="11200" dirty="0" smtClean="0"/>
              <a:t> (GVHR)</a:t>
            </a:r>
          </a:p>
          <a:p>
            <a:pPr lvl="4">
              <a:lnSpc>
                <a:spcPts val="4100"/>
              </a:lnSpc>
              <a:buFont typeface="Wingdings" pitchFamily="2" charset="2"/>
              <a:buChar char="ü"/>
            </a:pPr>
            <a:r>
              <a:rPr lang="lv-LV" sz="10800" dirty="0" smtClean="0"/>
              <a:t>kaulu smadzeņu transplantācija</a:t>
            </a:r>
          </a:p>
          <a:p>
            <a:pPr lvl="4">
              <a:lnSpc>
                <a:spcPts val="4100"/>
              </a:lnSpc>
              <a:buFont typeface="Wingdings" pitchFamily="2" charset="2"/>
              <a:buChar char="ü"/>
            </a:pPr>
            <a:r>
              <a:rPr lang="lv-LV" sz="10800" dirty="0" smtClean="0"/>
              <a:t>imūnšūnu transplantācija </a:t>
            </a:r>
            <a:endParaRPr lang="lv-LV" sz="10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28600" y="990600"/>
            <a:ext cx="8535987" cy="543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8229600" cy="381000"/>
          </a:xfrm>
        </p:spPr>
        <p:txBody>
          <a:bodyPr>
            <a:normAutofit fontScale="90000"/>
          </a:bodyPr>
          <a:lstStyle/>
          <a:p>
            <a:r>
              <a:rPr lang="lv-LV" dirty="0" err="1" smtClean="0"/>
              <a:t>Host</a:t>
            </a:r>
            <a:r>
              <a:rPr lang="lv-LV" dirty="0" smtClean="0"/>
              <a:t> </a:t>
            </a:r>
            <a:r>
              <a:rPr lang="lv-LV" dirty="0" err="1" smtClean="0"/>
              <a:t>versus</a:t>
            </a:r>
            <a:r>
              <a:rPr lang="lv-LV" dirty="0" smtClean="0"/>
              <a:t> </a:t>
            </a:r>
            <a:r>
              <a:rPr lang="lv-LV" dirty="0" err="1" smtClean="0"/>
              <a:t>graft</a:t>
            </a:r>
            <a:r>
              <a:rPr lang="lv-LV" dirty="0" smtClean="0"/>
              <a:t> </a:t>
            </a:r>
            <a:r>
              <a:rPr lang="lv-LV" dirty="0" err="1" smtClean="0"/>
              <a:t>reaction</a:t>
            </a:r>
            <a:r>
              <a:rPr lang="lv-LV" dirty="0" smtClean="0"/>
              <a:t> (HVGR)</a:t>
            </a:r>
            <a:br>
              <a:rPr lang="lv-LV" dirty="0" smtClean="0"/>
            </a:br>
            <a:endParaRPr lang="lv-LV" dirty="0" smtClean="0"/>
          </a:p>
        </p:txBody>
      </p:sp>
      <p:sp>
        <p:nvSpPr>
          <p:cNvPr id="3" name="Content Placeholder 2"/>
          <p:cNvSpPr>
            <a:spLocks noGrp="1"/>
          </p:cNvSpPr>
          <p:nvPr>
            <p:ph idx="1"/>
          </p:nvPr>
        </p:nvSpPr>
        <p:spPr>
          <a:xfrm>
            <a:off x="1828800" y="3048000"/>
            <a:ext cx="5867400" cy="2255520"/>
          </a:xfrm>
        </p:spPr>
        <p:txBody>
          <a:bodyPr>
            <a:noAutofit/>
          </a:bodyPr>
          <a:lstStyle/>
          <a:p>
            <a:pPr>
              <a:buFont typeface="Wingdings" pitchFamily="2" charset="2"/>
              <a:buChar char="q"/>
            </a:pPr>
            <a:r>
              <a:rPr lang="lv-LV" sz="2800" dirty="0" smtClean="0"/>
              <a:t> </a:t>
            </a:r>
            <a:r>
              <a:rPr lang="lv-LV" sz="2800" b="1" dirty="0" err="1" smtClean="0"/>
              <a:t>Hiperakūtā</a:t>
            </a:r>
            <a:r>
              <a:rPr lang="lv-LV" sz="2800" b="1" dirty="0" smtClean="0"/>
              <a:t> atgrūšana</a:t>
            </a:r>
          </a:p>
          <a:p>
            <a:pPr>
              <a:buFont typeface="Wingdings" pitchFamily="2" charset="2"/>
              <a:buChar char="q"/>
            </a:pPr>
            <a:endParaRPr lang="lv-LV" sz="2800" b="1" dirty="0" smtClean="0"/>
          </a:p>
          <a:p>
            <a:pPr>
              <a:buFont typeface="Wingdings" pitchFamily="2" charset="2"/>
              <a:buChar char="q"/>
            </a:pPr>
            <a:r>
              <a:rPr lang="lv-LV" sz="2800" b="1" dirty="0" smtClean="0"/>
              <a:t> Akūtā atgrūšana</a:t>
            </a:r>
          </a:p>
          <a:p>
            <a:pPr>
              <a:buFont typeface="Wingdings" pitchFamily="2" charset="2"/>
              <a:buChar char="q"/>
            </a:pPr>
            <a:endParaRPr lang="lv-LV" sz="2800" b="1" dirty="0" smtClean="0"/>
          </a:p>
          <a:p>
            <a:pPr>
              <a:buFont typeface="Wingdings" pitchFamily="2" charset="2"/>
              <a:buChar char="q"/>
            </a:pPr>
            <a:r>
              <a:rPr lang="lv-LV" sz="2800" b="1" dirty="0" smtClean="0"/>
              <a:t> Hroniskā atgrūšana</a:t>
            </a:r>
          </a:p>
          <a:p>
            <a:pPr>
              <a:buNone/>
            </a:pPr>
            <a:r>
              <a:rPr lang="lv-LV" sz="2800" b="1" dirty="0" smtClean="0"/>
              <a:t> </a:t>
            </a:r>
            <a:endParaRPr lang="lv-LV" sz="2800" b="1" dirty="0"/>
          </a:p>
        </p:txBody>
      </p:sp>
      <p:sp>
        <p:nvSpPr>
          <p:cNvPr id="5" name="TextBox 4"/>
          <p:cNvSpPr txBox="1"/>
          <p:nvPr/>
        </p:nvSpPr>
        <p:spPr>
          <a:xfrm>
            <a:off x="1981200" y="1371600"/>
            <a:ext cx="7010400" cy="523220"/>
          </a:xfrm>
          <a:prstGeom prst="rect">
            <a:avLst/>
          </a:prstGeom>
          <a:noFill/>
        </p:spPr>
        <p:txBody>
          <a:bodyPr wrap="square" rtlCol="0">
            <a:spAutoFit/>
          </a:bodyPr>
          <a:lstStyle/>
          <a:p>
            <a:r>
              <a:rPr lang="lv-LV" sz="2800" b="1" dirty="0" smtClean="0"/>
              <a:t>Saimnieks pret transplantātu</a:t>
            </a:r>
            <a:endParaRPr lang="lv-LV" sz="2800" b="1" dirty="0"/>
          </a:p>
        </p:txBody>
      </p:sp>
      <p:sp>
        <p:nvSpPr>
          <p:cNvPr id="6" name="TextBox 5"/>
          <p:cNvSpPr txBox="1"/>
          <p:nvPr/>
        </p:nvSpPr>
        <p:spPr>
          <a:xfrm>
            <a:off x="2743200" y="2057400"/>
            <a:ext cx="3181384" cy="400110"/>
          </a:xfrm>
          <a:prstGeom prst="rect">
            <a:avLst/>
          </a:prstGeom>
          <a:noFill/>
        </p:spPr>
        <p:txBody>
          <a:bodyPr wrap="none" rtlCol="0">
            <a:spAutoFit/>
          </a:bodyPr>
          <a:lstStyle/>
          <a:p>
            <a:r>
              <a:rPr lang="lv-LV" sz="2000" dirty="0" err="1" smtClean="0"/>
              <a:t>Alotransplantāta</a:t>
            </a:r>
            <a:r>
              <a:rPr lang="lv-LV" sz="2000" dirty="0" smtClean="0"/>
              <a:t> atgrūšana</a:t>
            </a:r>
            <a:endParaRPr lang="lv-LV"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Transplantācijas veidi </a:t>
            </a:r>
            <a:endParaRPr lang="lv-LV" dirty="0"/>
          </a:p>
        </p:txBody>
      </p:sp>
      <p:sp>
        <p:nvSpPr>
          <p:cNvPr id="3" name="Content Placeholder 2"/>
          <p:cNvSpPr>
            <a:spLocks noGrp="1"/>
          </p:cNvSpPr>
          <p:nvPr>
            <p:ph idx="1"/>
          </p:nvPr>
        </p:nvSpPr>
        <p:spPr/>
        <p:txBody>
          <a:bodyPr/>
          <a:lstStyle/>
          <a:p>
            <a:pPr>
              <a:lnSpc>
                <a:spcPts val="5100"/>
              </a:lnSpc>
              <a:buFont typeface="Wingdings" panose="05000000000000000000" pitchFamily="2" charset="2"/>
              <a:buChar char="q"/>
            </a:pPr>
            <a:r>
              <a:rPr lang="lv-LV" b="1" dirty="0" smtClean="0"/>
              <a:t> </a:t>
            </a:r>
            <a:r>
              <a:rPr lang="lv-LV" b="1" dirty="0" err="1" smtClean="0"/>
              <a:t>Autotransplantācija</a:t>
            </a:r>
            <a:endParaRPr lang="lv-LV" b="1" dirty="0" smtClean="0"/>
          </a:p>
          <a:p>
            <a:pPr lvl="2">
              <a:lnSpc>
                <a:spcPts val="5100"/>
              </a:lnSpc>
              <a:buFont typeface="Wingdings" panose="05000000000000000000" pitchFamily="2" charset="2"/>
              <a:buChar char="q"/>
            </a:pPr>
            <a:r>
              <a:rPr lang="lv-LV" sz="2400" dirty="0"/>
              <a:t>Audu pārstādīšana viena indivīda ietvaros- no vienas organisma vietas </a:t>
            </a:r>
            <a:r>
              <a:rPr lang="lv-LV" sz="2400" dirty="0" smtClean="0"/>
              <a:t>citā (</a:t>
            </a:r>
            <a:r>
              <a:rPr lang="lv-LV" sz="2400" dirty="0" err="1"/>
              <a:t>Tirša</a:t>
            </a:r>
            <a:r>
              <a:rPr lang="lv-LV" sz="2400" dirty="0"/>
              <a:t> ādas plastika, Filatova stiebrs).</a:t>
            </a:r>
          </a:p>
          <a:p>
            <a:pPr lvl="2">
              <a:lnSpc>
                <a:spcPts val="5100"/>
              </a:lnSpc>
            </a:pPr>
            <a:endParaRPr lang="lv-LV" dirty="0"/>
          </a:p>
        </p:txBody>
      </p:sp>
    </p:spTree>
    <p:extLst>
      <p:ext uri="{BB962C8B-B14F-4D97-AF65-F5344CB8AC3E}">
        <p14:creationId xmlns:p14="http://schemas.microsoft.com/office/powerpoint/2010/main" val="2308581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4334626"/>
              </p:ext>
            </p:extLst>
          </p:nvPr>
        </p:nvGraphicFramePr>
        <p:xfrm>
          <a:off x="212830" y="1905000"/>
          <a:ext cx="8534400" cy="3749040"/>
        </p:xfrm>
        <a:graphic>
          <a:graphicData uri="http://schemas.openxmlformats.org/drawingml/2006/table">
            <a:tbl>
              <a:tblPr firstRow="1" bandRow="1">
                <a:tableStyleId>{5C22544A-7EE6-4342-B048-85BDC9FD1C3A}</a:tableStyleId>
              </a:tblPr>
              <a:tblGrid>
                <a:gridCol w="2133600"/>
                <a:gridCol w="2438400"/>
                <a:gridCol w="3962400"/>
              </a:tblGrid>
              <a:tr h="370840">
                <a:tc>
                  <a:txBody>
                    <a:bodyPr/>
                    <a:lstStyle/>
                    <a:p>
                      <a:pPr algn="ctr"/>
                      <a:r>
                        <a:rPr lang="lv-LV" sz="2400" dirty="0" smtClean="0"/>
                        <a:t>Atgrūšanas veids</a:t>
                      </a:r>
                      <a:endParaRPr lang="lv-LV" sz="2400" dirty="0"/>
                    </a:p>
                  </a:txBody>
                  <a:tcPr/>
                </a:tc>
                <a:tc>
                  <a:txBody>
                    <a:bodyPr/>
                    <a:lstStyle/>
                    <a:p>
                      <a:pPr algn="ctr"/>
                      <a:r>
                        <a:rPr lang="lv-LV" sz="2400" dirty="0" smtClean="0"/>
                        <a:t>Laiks</a:t>
                      </a:r>
                      <a:endParaRPr lang="lv-LV" sz="2400" dirty="0"/>
                    </a:p>
                  </a:txBody>
                  <a:tcPr/>
                </a:tc>
                <a:tc>
                  <a:txBody>
                    <a:bodyPr/>
                    <a:lstStyle/>
                    <a:p>
                      <a:pPr algn="ctr"/>
                      <a:r>
                        <a:rPr lang="lv-LV" sz="2400" dirty="0" smtClean="0"/>
                        <a:t>Izraisītais</a:t>
                      </a:r>
                      <a:endParaRPr lang="lv-LV" sz="2400" dirty="0"/>
                    </a:p>
                  </a:txBody>
                  <a:tcPr/>
                </a:tc>
              </a:tr>
              <a:tr h="370840">
                <a:tc>
                  <a:txBody>
                    <a:bodyPr/>
                    <a:lstStyle/>
                    <a:p>
                      <a:r>
                        <a:rPr lang="lv-LV" sz="2400" dirty="0" err="1" smtClean="0"/>
                        <a:t>Hiperakūtā</a:t>
                      </a:r>
                      <a:endParaRPr lang="lv-LV" sz="2400" dirty="0"/>
                    </a:p>
                  </a:txBody>
                  <a:tcPr/>
                </a:tc>
                <a:tc>
                  <a:txBody>
                    <a:bodyPr/>
                    <a:lstStyle/>
                    <a:p>
                      <a:r>
                        <a:rPr lang="lv-LV" sz="2400" dirty="0" smtClean="0"/>
                        <a:t>Minūtes - stundas</a:t>
                      </a:r>
                      <a:endParaRPr lang="lv-LV" sz="2400" dirty="0"/>
                    </a:p>
                  </a:txBody>
                  <a:tcPr/>
                </a:tc>
                <a:tc>
                  <a:txBody>
                    <a:bodyPr/>
                    <a:lstStyle/>
                    <a:p>
                      <a:r>
                        <a:rPr lang="lv-LV" sz="2400" dirty="0" smtClean="0"/>
                        <a:t>Iepriekšizveidotas antivielas</a:t>
                      </a:r>
                      <a:endParaRPr lang="lv-LV" sz="2400" dirty="0"/>
                    </a:p>
                  </a:txBody>
                  <a:tcPr/>
                </a:tc>
              </a:tr>
              <a:tr h="370840">
                <a:tc>
                  <a:txBody>
                    <a:bodyPr/>
                    <a:lstStyle/>
                    <a:p>
                      <a:r>
                        <a:rPr lang="lv-LV" sz="2400" dirty="0" smtClean="0"/>
                        <a:t>Paātrināta</a:t>
                      </a:r>
                      <a:endParaRPr lang="lv-LV" sz="2400" dirty="0"/>
                    </a:p>
                  </a:txBody>
                  <a:tcPr/>
                </a:tc>
                <a:tc>
                  <a:txBody>
                    <a:bodyPr/>
                    <a:lstStyle/>
                    <a:p>
                      <a:r>
                        <a:rPr lang="lv-LV" sz="2400" dirty="0" smtClean="0"/>
                        <a:t>Dienas</a:t>
                      </a:r>
                      <a:endParaRPr lang="lv-LV" sz="2400" dirty="0"/>
                    </a:p>
                  </a:txBody>
                  <a:tcPr/>
                </a:tc>
                <a:tc>
                  <a:txBody>
                    <a:bodyPr/>
                    <a:lstStyle/>
                    <a:p>
                      <a:r>
                        <a:rPr lang="lv-LV" sz="2400" dirty="0" err="1" smtClean="0"/>
                        <a:t>Sensitizēto</a:t>
                      </a:r>
                      <a:r>
                        <a:rPr lang="lv-LV" sz="2400" dirty="0" smtClean="0"/>
                        <a:t> T-šūnu reaktivācija</a:t>
                      </a:r>
                      <a:endParaRPr lang="lv-LV" sz="2400" dirty="0"/>
                    </a:p>
                  </a:txBody>
                  <a:tcPr/>
                </a:tc>
              </a:tr>
              <a:tr h="370840">
                <a:tc>
                  <a:txBody>
                    <a:bodyPr/>
                    <a:lstStyle/>
                    <a:p>
                      <a:r>
                        <a:rPr lang="lv-LV" sz="2400" dirty="0" smtClean="0"/>
                        <a:t>Akūtā</a:t>
                      </a:r>
                      <a:endParaRPr lang="lv-LV" sz="2400" dirty="0"/>
                    </a:p>
                  </a:txBody>
                  <a:tcPr/>
                </a:tc>
                <a:tc>
                  <a:txBody>
                    <a:bodyPr/>
                    <a:lstStyle/>
                    <a:p>
                      <a:r>
                        <a:rPr lang="lv-LV" sz="2400" dirty="0" smtClean="0"/>
                        <a:t>Dienas - nedēļas</a:t>
                      </a:r>
                      <a:endParaRPr lang="lv-LV" sz="2400" dirty="0"/>
                    </a:p>
                  </a:txBody>
                  <a:tcPr/>
                </a:tc>
                <a:tc>
                  <a:txBody>
                    <a:bodyPr/>
                    <a:lstStyle/>
                    <a:p>
                      <a:r>
                        <a:rPr lang="lv-LV" sz="2400" dirty="0" smtClean="0"/>
                        <a:t>Sākotnēja</a:t>
                      </a:r>
                      <a:r>
                        <a:rPr lang="lv-LV" sz="2400" baseline="0" dirty="0" smtClean="0"/>
                        <a:t> T-šūnu aktivācija</a:t>
                      </a:r>
                      <a:endParaRPr lang="lv-LV" sz="2400" dirty="0"/>
                    </a:p>
                  </a:txBody>
                  <a:tcPr/>
                </a:tc>
              </a:tr>
              <a:tr h="370840">
                <a:tc>
                  <a:txBody>
                    <a:bodyPr/>
                    <a:lstStyle/>
                    <a:p>
                      <a:r>
                        <a:rPr lang="lv-LV" sz="2400" dirty="0" smtClean="0"/>
                        <a:t>Hroniskā</a:t>
                      </a:r>
                      <a:endParaRPr lang="lv-LV" sz="2400" dirty="0"/>
                    </a:p>
                  </a:txBody>
                  <a:tcPr/>
                </a:tc>
                <a:tc>
                  <a:txBody>
                    <a:bodyPr/>
                    <a:lstStyle/>
                    <a:p>
                      <a:r>
                        <a:rPr lang="lv-LV" sz="2400" dirty="0" smtClean="0"/>
                        <a:t>Mēnešus - gadus</a:t>
                      </a:r>
                      <a:endParaRPr lang="lv-LV" sz="2400" dirty="0"/>
                    </a:p>
                  </a:txBody>
                  <a:tcPr/>
                </a:tc>
                <a:tc>
                  <a:txBody>
                    <a:bodyPr/>
                    <a:lstStyle/>
                    <a:p>
                      <a:r>
                        <a:rPr lang="lv-LV" sz="2400" dirty="0" smtClean="0"/>
                        <a:t>Antivielas, šūnu</a:t>
                      </a:r>
                      <a:r>
                        <a:rPr lang="lv-LV" sz="2400" baseline="0" dirty="0" smtClean="0"/>
                        <a:t> reakcijas,</a:t>
                      </a:r>
                    </a:p>
                    <a:p>
                      <a:r>
                        <a:rPr lang="lv-LV" sz="2400" baseline="0" dirty="0" smtClean="0"/>
                        <a:t>Slimības progresēšana</a:t>
                      </a:r>
                      <a:endParaRPr lang="lv-LV" sz="2400" dirty="0"/>
                    </a:p>
                  </a:txBody>
                  <a:tcPr/>
                </a:tc>
              </a:tr>
            </a:tbl>
          </a:graphicData>
        </a:graphic>
      </p:graphicFrame>
      <p:sp>
        <p:nvSpPr>
          <p:cNvPr id="5" name="TextBox 4"/>
          <p:cNvSpPr txBox="1"/>
          <p:nvPr/>
        </p:nvSpPr>
        <p:spPr>
          <a:xfrm>
            <a:off x="1905000" y="621792"/>
            <a:ext cx="7010400" cy="523220"/>
          </a:xfrm>
          <a:prstGeom prst="rect">
            <a:avLst/>
          </a:prstGeom>
          <a:noFill/>
        </p:spPr>
        <p:txBody>
          <a:bodyPr wrap="square" rtlCol="0">
            <a:spAutoFit/>
          </a:bodyPr>
          <a:lstStyle/>
          <a:p>
            <a:r>
              <a:rPr lang="lv-LV" sz="2800" b="1" dirty="0" smtClean="0"/>
              <a:t>Saimnieks pret transplantātu</a:t>
            </a:r>
            <a:endParaRPr lang="lv-LV" sz="2800" b="1" dirty="0"/>
          </a:p>
        </p:txBody>
      </p:sp>
      <p:sp>
        <p:nvSpPr>
          <p:cNvPr id="3" name="Rectangle 2"/>
          <p:cNvSpPr/>
          <p:nvPr/>
        </p:nvSpPr>
        <p:spPr>
          <a:xfrm>
            <a:off x="2286000" y="1231392"/>
            <a:ext cx="4388061" cy="523220"/>
          </a:xfrm>
          <a:prstGeom prst="rect">
            <a:avLst/>
          </a:prstGeom>
        </p:spPr>
        <p:txBody>
          <a:bodyPr wrap="none">
            <a:spAutoFit/>
          </a:bodyPr>
          <a:lstStyle/>
          <a:p>
            <a:r>
              <a:rPr lang="lv-LV" sz="2800" dirty="0" err="1"/>
              <a:t>Alotransplantāta</a:t>
            </a:r>
            <a:r>
              <a:rPr lang="lv-LV" sz="2800" dirty="0"/>
              <a:t> atgrūšana</a:t>
            </a:r>
          </a:p>
        </p:txBody>
      </p:sp>
    </p:spTree>
    <p:extLst>
      <p:ext uri="{BB962C8B-B14F-4D97-AF65-F5344CB8AC3E}">
        <p14:creationId xmlns:p14="http://schemas.microsoft.com/office/powerpoint/2010/main" val="4249450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8229600" cy="1143000"/>
          </a:xfrm>
        </p:spPr>
        <p:txBody>
          <a:bodyPr/>
          <a:lstStyle/>
          <a:p>
            <a:r>
              <a:rPr lang="lv-LV" dirty="0" err="1" smtClean="0"/>
              <a:t>Hiperakūtā</a:t>
            </a:r>
            <a:r>
              <a:rPr lang="lv-LV" dirty="0" smtClean="0"/>
              <a:t> atgrūšana</a:t>
            </a:r>
            <a:endParaRPr lang="lv-LV" dirty="0"/>
          </a:p>
        </p:txBody>
      </p:sp>
      <p:sp>
        <p:nvSpPr>
          <p:cNvPr id="3" name="Content Placeholder 2"/>
          <p:cNvSpPr>
            <a:spLocks noGrp="1"/>
          </p:cNvSpPr>
          <p:nvPr>
            <p:ph idx="1"/>
          </p:nvPr>
        </p:nvSpPr>
        <p:spPr>
          <a:xfrm>
            <a:off x="457200" y="1752600"/>
            <a:ext cx="8229600" cy="5105400"/>
          </a:xfrm>
        </p:spPr>
        <p:txBody>
          <a:bodyPr>
            <a:normAutofit fontScale="85000" lnSpcReduction="10000"/>
          </a:bodyPr>
          <a:lstStyle/>
          <a:p>
            <a:pPr>
              <a:lnSpc>
                <a:spcPct val="160000"/>
              </a:lnSpc>
              <a:buFont typeface="Wingdings" pitchFamily="2" charset="2"/>
              <a:buChar char="§"/>
            </a:pPr>
            <a:r>
              <a:rPr lang="lv-LV" sz="2800" dirty="0" smtClean="0"/>
              <a:t>Notiek minūšu, stundu laikā pēc transplantāta un</a:t>
            </a:r>
          </a:p>
          <a:p>
            <a:pPr>
              <a:lnSpc>
                <a:spcPct val="160000"/>
              </a:lnSpc>
              <a:buNone/>
            </a:pPr>
            <a:r>
              <a:rPr lang="lv-LV" sz="2800" dirty="0" smtClean="0"/>
              <a:t>    saimnieka asinsvadu savienošanas.</a:t>
            </a:r>
          </a:p>
          <a:p>
            <a:pPr>
              <a:lnSpc>
                <a:spcPct val="160000"/>
              </a:lnSpc>
              <a:buFont typeface="Wingdings" pitchFamily="2" charset="2"/>
              <a:buChar char="§"/>
            </a:pPr>
            <a:r>
              <a:rPr lang="lv-LV" sz="2800" dirty="0" smtClean="0"/>
              <a:t>Saimniekā asins cirkulācijā esošās antivielas piesaistās pie donora </a:t>
            </a:r>
            <a:r>
              <a:rPr lang="lv-LV" sz="2800" dirty="0" err="1" smtClean="0"/>
              <a:t>endotelija</a:t>
            </a:r>
            <a:r>
              <a:rPr lang="lv-LV" sz="2800" dirty="0" smtClean="0"/>
              <a:t> antigēniem (antivielas pret ABO asins grupas antigēnu, pret HLA antigēnu)</a:t>
            </a:r>
          </a:p>
          <a:p>
            <a:pPr>
              <a:lnSpc>
                <a:spcPct val="160000"/>
              </a:lnSpc>
              <a:buFont typeface="Wingdings" pitchFamily="2" charset="2"/>
              <a:buChar char="§"/>
            </a:pPr>
            <a:r>
              <a:rPr lang="lv-LV" sz="2800" dirty="0" smtClean="0"/>
              <a:t> Aktivējās komplementa sistēma (bojā </a:t>
            </a:r>
            <a:r>
              <a:rPr lang="lv-LV" sz="2800" dirty="0" err="1" smtClean="0"/>
              <a:t>endotēlija</a:t>
            </a:r>
            <a:r>
              <a:rPr lang="lv-LV" sz="2800" dirty="0" smtClean="0"/>
              <a:t> šūnas)</a:t>
            </a:r>
          </a:p>
          <a:p>
            <a:pPr>
              <a:lnSpc>
                <a:spcPct val="160000"/>
              </a:lnSpc>
              <a:buFont typeface="Wingdings" pitchFamily="2" charset="2"/>
              <a:buChar char="§"/>
            </a:pPr>
            <a:r>
              <a:rPr lang="lv-LV" sz="2800" dirty="0" smtClean="0"/>
              <a:t>Trombocītu </a:t>
            </a:r>
            <a:r>
              <a:rPr lang="lv-LV" sz="2800" dirty="0" err="1" smtClean="0"/>
              <a:t>aktivācija</a:t>
            </a:r>
            <a:r>
              <a:rPr lang="lv-LV" sz="2800" dirty="0" smtClean="0"/>
              <a:t>, transplantātā veidojās trombi</a:t>
            </a:r>
          </a:p>
          <a:p>
            <a:pPr>
              <a:buNone/>
            </a:pPr>
            <a:endParaRPr lang="lv-LV" dirty="0" smtClean="0"/>
          </a:p>
          <a:p>
            <a:pPr>
              <a:buNone/>
            </a:pPr>
            <a:r>
              <a:rPr lang="lv-LV" dirty="0" smtClean="0"/>
              <a:t>  </a:t>
            </a:r>
            <a:endParaRPr lang="lv-LV"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Rot="1" noChangeArrowheads="1"/>
          </p:cNvSpPr>
          <p:nvPr>
            <p:ph type="title"/>
          </p:nvPr>
        </p:nvSpPr>
        <p:spPr>
          <a:xfrm>
            <a:off x="1524000" y="228600"/>
            <a:ext cx="5943600" cy="1143000"/>
          </a:xfrm>
        </p:spPr>
        <p:txBody>
          <a:bodyPr/>
          <a:lstStyle/>
          <a:p>
            <a:pPr eaLnBrk="1" hangingPunct="1">
              <a:defRPr/>
            </a:pPr>
            <a:r>
              <a:rPr lang="lv-LV" dirty="0" err="1" smtClean="0"/>
              <a:t>Hiperakūtā</a:t>
            </a:r>
            <a:r>
              <a:rPr lang="lv-LV" dirty="0" smtClean="0"/>
              <a:t> atgrūšana</a:t>
            </a:r>
            <a:endParaRPr lang="en-US" dirty="0" smtClean="0"/>
          </a:p>
        </p:txBody>
      </p:sp>
      <p:sp>
        <p:nvSpPr>
          <p:cNvPr id="5" name="Text Box 3"/>
          <p:cNvSpPr txBox="1">
            <a:spLocks noChangeArrowheads="1"/>
          </p:cNvSpPr>
          <p:nvPr/>
        </p:nvSpPr>
        <p:spPr bwMode="auto">
          <a:xfrm>
            <a:off x="685800" y="5181600"/>
            <a:ext cx="7051930" cy="1323439"/>
          </a:xfrm>
          <a:prstGeom prst="rect">
            <a:avLst/>
          </a:prstGeom>
          <a:noFill/>
          <a:ln w="9525">
            <a:noFill/>
            <a:miter lim="800000"/>
            <a:headEnd/>
            <a:tailEnd/>
          </a:ln>
        </p:spPr>
        <p:txBody>
          <a:bodyPr wrap="none">
            <a:spAutoFit/>
          </a:bodyPr>
          <a:lstStyle/>
          <a:p>
            <a:pPr eaLnBrk="1" hangingPunct="1"/>
            <a:r>
              <a:rPr lang="en-US" altLang="lv-LV" sz="3200" dirty="0"/>
              <a:t>1. </a:t>
            </a:r>
            <a:r>
              <a:rPr lang="lv-LV" altLang="lv-LV" sz="2400" dirty="0" smtClean="0"/>
              <a:t>saimnieka antivielas</a:t>
            </a:r>
            <a:r>
              <a:rPr lang="en-US" altLang="lv-LV" sz="2400" dirty="0" smtClean="0"/>
              <a:t>,  </a:t>
            </a:r>
            <a:r>
              <a:rPr lang="en-US" altLang="lv-LV" sz="2400" dirty="0"/>
              <a:t>2. </a:t>
            </a:r>
            <a:r>
              <a:rPr lang="lv-LV" altLang="lv-LV" sz="2400" dirty="0" smtClean="0"/>
              <a:t>komplementa </a:t>
            </a:r>
            <a:r>
              <a:rPr lang="lv-LV" altLang="lv-LV" sz="2400" dirty="0" err="1" smtClean="0"/>
              <a:t>aktivācija</a:t>
            </a:r>
            <a:r>
              <a:rPr lang="en-US" altLang="lv-LV" sz="2400" dirty="0" smtClean="0"/>
              <a:t>, </a:t>
            </a:r>
            <a:endParaRPr lang="en-US" altLang="lv-LV" sz="2400" dirty="0"/>
          </a:p>
          <a:p>
            <a:pPr eaLnBrk="1" hangingPunct="1"/>
            <a:r>
              <a:rPr lang="en-US" altLang="lv-LV" sz="2400" dirty="0"/>
              <a:t>3. </a:t>
            </a:r>
            <a:r>
              <a:rPr lang="lv-LV" altLang="lv-LV" sz="2400" dirty="0" smtClean="0"/>
              <a:t>neitrofīlu iekļūšana asinsvados</a:t>
            </a:r>
            <a:r>
              <a:rPr lang="en-US" altLang="lv-LV" sz="2400" dirty="0" smtClean="0"/>
              <a:t>, </a:t>
            </a:r>
            <a:r>
              <a:rPr lang="en-US" altLang="lv-LV" sz="2400" dirty="0"/>
              <a:t>4. </a:t>
            </a:r>
            <a:r>
              <a:rPr lang="lv-LV" altLang="lv-LV" sz="2400" dirty="0" smtClean="0"/>
              <a:t>iekaisums</a:t>
            </a:r>
            <a:r>
              <a:rPr lang="en-US" altLang="lv-LV" sz="2400" dirty="0" smtClean="0"/>
              <a:t>, </a:t>
            </a:r>
            <a:endParaRPr lang="en-US" altLang="lv-LV" sz="2400" dirty="0"/>
          </a:p>
          <a:p>
            <a:pPr eaLnBrk="1" hangingPunct="1"/>
            <a:r>
              <a:rPr lang="en-US" altLang="lv-LV" sz="2400" dirty="0"/>
              <a:t>5. </a:t>
            </a:r>
            <a:r>
              <a:rPr lang="lv-LV" altLang="lv-LV" sz="2400" dirty="0" smtClean="0"/>
              <a:t>trombu veidošanās</a:t>
            </a:r>
            <a:endParaRPr lang="en-US" altLang="lv-LV" sz="2400" dirty="0"/>
          </a:p>
        </p:txBody>
      </p:sp>
      <p:pic>
        <p:nvPicPr>
          <p:cNvPr id="7" name="Picture 4"/>
          <p:cNvPicPr>
            <a:picLocks noChangeAspect="1" noChangeArrowheads="1"/>
          </p:cNvPicPr>
          <p:nvPr/>
        </p:nvPicPr>
        <p:blipFill>
          <a:blip r:embed="rId2" cstate="print">
            <a:lum contrast="30000"/>
          </a:blip>
          <a:srcRect t="1872"/>
          <a:stretch>
            <a:fillRect/>
          </a:stretch>
        </p:blipFill>
        <p:spPr bwMode="auto">
          <a:xfrm>
            <a:off x="457200" y="1600200"/>
            <a:ext cx="8183105" cy="3352800"/>
          </a:xfrm>
          <a:prstGeom prst="rect">
            <a:avLst/>
          </a:prstGeom>
          <a:noFill/>
          <a:ln w="28575">
            <a:solidFill>
              <a:srgbClr val="000066"/>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pPr algn="ctr"/>
            <a:r>
              <a:rPr lang="lv-LV" dirty="0" err="1"/>
              <a:t>Hiperakūtā</a:t>
            </a:r>
            <a:r>
              <a:rPr lang="lv-LV" dirty="0"/>
              <a:t> atgrūšana</a:t>
            </a:r>
          </a:p>
        </p:txBody>
      </p:sp>
      <p:sp>
        <p:nvSpPr>
          <p:cNvPr id="3" name="Content Placeholder 2"/>
          <p:cNvSpPr>
            <a:spLocks noGrp="1"/>
          </p:cNvSpPr>
          <p:nvPr>
            <p:ph idx="1"/>
          </p:nvPr>
        </p:nvSpPr>
        <p:spPr>
          <a:xfrm>
            <a:off x="304800" y="2133600"/>
            <a:ext cx="8974508" cy="4389120"/>
          </a:xfrm>
        </p:spPr>
        <p:txBody>
          <a:bodyPr/>
          <a:lstStyle/>
          <a:p>
            <a:pPr>
              <a:lnSpc>
                <a:spcPct val="150000"/>
              </a:lnSpc>
            </a:pPr>
            <a:r>
              <a:rPr lang="lv-LV" dirty="0" smtClean="0"/>
              <a:t>Transplantētu orgānu uzreiz pēc </a:t>
            </a:r>
            <a:r>
              <a:rPr lang="lv-LV" dirty="0" err="1" smtClean="0"/>
              <a:t>hiperakūtās</a:t>
            </a:r>
            <a:r>
              <a:rPr lang="lv-LV" dirty="0" smtClean="0"/>
              <a:t> atgrūšanas ir jāizņem, lai saimnieks nenomirtu. </a:t>
            </a:r>
          </a:p>
          <a:p>
            <a:pPr>
              <a:lnSpc>
                <a:spcPct val="200000"/>
              </a:lnSpc>
            </a:pPr>
            <a:r>
              <a:rPr lang="lv-LV" dirty="0" smtClean="0"/>
              <a:t>Šādu reakciju izraisa nepareizo asins grupu pārliešana.</a:t>
            </a:r>
          </a:p>
          <a:p>
            <a:pPr marL="0" indent="0">
              <a:buNone/>
            </a:pPr>
            <a:r>
              <a:rPr lang="lv-LV" dirty="0" smtClean="0"/>
              <a:t>   Piem., ja B asins grupas pacientam pārlej A grupas asinis.</a:t>
            </a:r>
            <a:endParaRPr lang="lv-LV" dirty="0"/>
          </a:p>
        </p:txBody>
      </p:sp>
    </p:spTree>
    <p:extLst>
      <p:ext uri="{BB962C8B-B14F-4D97-AF65-F5344CB8AC3E}">
        <p14:creationId xmlns:p14="http://schemas.microsoft.com/office/powerpoint/2010/main" val="2583829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90600" y="457200"/>
            <a:ext cx="7772400" cy="1143000"/>
          </a:xfrm>
        </p:spPr>
        <p:txBody>
          <a:bodyPr>
            <a:normAutofit/>
          </a:bodyPr>
          <a:lstStyle/>
          <a:p>
            <a:pPr eaLnBrk="1" hangingPunct="1">
              <a:defRPr/>
            </a:pPr>
            <a:r>
              <a:rPr lang="lv-LV" sz="2800" b="1" dirty="0" smtClean="0">
                <a:solidFill>
                  <a:schemeClr val="tx1"/>
                </a:solidFill>
                <a:latin typeface="+mn-lt"/>
              </a:rPr>
              <a:t>Anti-HLA  un ABO antivielu avots </a:t>
            </a:r>
            <a:r>
              <a:rPr lang="lv-LV" sz="2800" b="1" dirty="0" err="1" smtClean="0">
                <a:solidFill>
                  <a:schemeClr val="tx1"/>
                </a:solidFill>
                <a:latin typeface="+mn-lt"/>
              </a:rPr>
              <a:t>hiperakūtā</a:t>
            </a:r>
            <a:r>
              <a:rPr lang="lv-LV" sz="2800" b="1" dirty="0" smtClean="0">
                <a:solidFill>
                  <a:schemeClr val="tx1"/>
                </a:solidFill>
                <a:latin typeface="+mn-lt"/>
              </a:rPr>
              <a:t> atgrūšanā</a:t>
            </a:r>
            <a:endParaRPr lang="en-US" sz="2800" b="1" dirty="0" smtClean="0">
              <a:solidFill>
                <a:schemeClr val="tx1"/>
              </a:solidFill>
              <a:latin typeface="+mn-lt"/>
            </a:endParaRPr>
          </a:p>
        </p:txBody>
      </p:sp>
      <p:sp>
        <p:nvSpPr>
          <p:cNvPr id="5" name="Rectangle 3"/>
          <p:cNvSpPr>
            <a:spLocks noGrp="1" noChangeArrowheads="1"/>
          </p:cNvSpPr>
          <p:nvPr>
            <p:ph idx="1"/>
          </p:nvPr>
        </p:nvSpPr>
        <p:spPr>
          <a:xfrm>
            <a:off x="685800" y="1981200"/>
            <a:ext cx="7772400" cy="4114800"/>
          </a:xfrm>
        </p:spPr>
        <p:txBody>
          <a:bodyPr>
            <a:normAutofit/>
          </a:bodyPr>
          <a:lstStyle/>
          <a:p>
            <a:pPr eaLnBrk="1" hangingPunct="1">
              <a:lnSpc>
                <a:spcPct val="90000"/>
              </a:lnSpc>
              <a:defRPr/>
            </a:pPr>
            <a:r>
              <a:rPr lang="lv-LV" sz="2800" dirty="0" smtClean="0"/>
              <a:t>Grūtniecība</a:t>
            </a:r>
            <a:endParaRPr lang="en-US" sz="2800" dirty="0" smtClean="0"/>
          </a:p>
          <a:p>
            <a:pPr lvl="1" eaLnBrk="1" hangingPunct="1">
              <a:lnSpc>
                <a:spcPct val="90000"/>
              </a:lnSpc>
              <a:defRPr/>
            </a:pPr>
            <a:r>
              <a:rPr lang="lv-LV" dirty="0" smtClean="0"/>
              <a:t>Embrijs ir </a:t>
            </a:r>
            <a:r>
              <a:rPr lang="lv-LV" dirty="0" err="1" smtClean="0"/>
              <a:t>alotransplantāts</a:t>
            </a:r>
            <a:r>
              <a:rPr lang="lv-LV" dirty="0" smtClean="0"/>
              <a:t> mātes ķermenī</a:t>
            </a:r>
            <a:r>
              <a:rPr lang="en-US" dirty="0" smtClean="0"/>
              <a:t> </a:t>
            </a:r>
            <a:endParaRPr lang="lv-LV" dirty="0" smtClean="0"/>
          </a:p>
          <a:p>
            <a:pPr lvl="1" eaLnBrk="1" hangingPunct="1">
              <a:lnSpc>
                <a:spcPct val="90000"/>
              </a:lnSpc>
              <a:defRPr/>
            </a:pPr>
            <a:r>
              <a:rPr lang="lv-LV" dirty="0" smtClean="0"/>
              <a:t>Dzemdības laikā</a:t>
            </a:r>
            <a:r>
              <a:rPr lang="en-US" dirty="0" smtClean="0"/>
              <a:t>, </a:t>
            </a:r>
            <a:r>
              <a:rPr lang="lv-LV" dirty="0" smtClean="0"/>
              <a:t>bērna šūnas var stimulēt mātes imūnsistēmu. </a:t>
            </a:r>
            <a:endParaRPr lang="en-US" sz="2000" dirty="0" smtClean="0"/>
          </a:p>
          <a:p>
            <a:pPr eaLnBrk="1" hangingPunct="1">
              <a:lnSpc>
                <a:spcPct val="90000"/>
              </a:lnSpc>
              <a:defRPr/>
            </a:pPr>
            <a:r>
              <a:rPr lang="lv-LV" sz="2800" dirty="0" smtClean="0"/>
              <a:t>Asins pārliešana</a:t>
            </a:r>
            <a:endParaRPr lang="en-US" sz="2800" dirty="0" smtClean="0"/>
          </a:p>
          <a:p>
            <a:pPr lvl="1" eaLnBrk="1" hangingPunct="1">
              <a:lnSpc>
                <a:spcPct val="90000"/>
              </a:lnSpc>
              <a:defRPr/>
            </a:pPr>
            <a:r>
              <a:rPr lang="en-US" dirty="0" smtClean="0"/>
              <a:t>HLA </a:t>
            </a:r>
            <a:r>
              <a:rPr lang="lv-LV" dirty="0" smtClean="0"/>
              <a:t>pārbaude netika veikta pie asins pārliešanas</a:t>
            </a:r>
            <a:endParaRPr lang="en-US" dirty="0" smtClean="0"/>
          </a:p>
          <a:p>
            <a:pPr lvl="1" eaLnBrk="1" hangingPunct="1">
              <a:lnSpc>
                <a:spcPct val="90000"/>
              </a:lnSpc>
              <a:defRPr/>
            </a:pPr>
            <a:r>
              <a:rPr lang="lv-LV" dirty="0" smtClean="0"/>
              <a:t>Leikocīti un trombocīti asinīs</a:t>
            </a:r>
            <a:endParaRPr lang="en-US" dirty="0" smtClean="0"/>
          </a:p>
          <a:p>
            <a:pPr eaLnBrk="1" hangingPunct="1">
              <a:lnSpc>
                <a:spcPct val="90000"/>
              </a:lnSpc>
              <a:defRPr/>
            </a:pPr>
            <a:endParaRPr lang="en-US" sz="2000" dirty="0" smtClean="0"/>
          </a:p>
          <a:p>
            <a:pPr eaLnBrk="1" hangingPunct="1">
              <a:lnSpc>
                <a:spcPct val="90000"/>
              </a:lnSpc>
              <a:defRPr/>
            </a:pPr>
            <a:r>
              <a:rPr lang="lv-LV" sz="2800" dirty="0" smtClean="0"/>
              <a:t>Transplantācija</a:t>
            </a:r>
            <a:endParaRPr lang="en-US" sz="2800" dirty="0" smtClean="0"/>
          </a:p>
          <a:p>
            <a:pPr lvl="1" eaLnBrk="1" hangingPunct="1">
              <a:lnSpc>
                <a:spcPct val="90000"/>
              </a:lnSpc>
              <a:defRPr/>
            </a:pPr>
            <a:r>
              <a:rPr lang="lv-LV" dirty="0" smtClean="0"/>
              <a:t>Cilvēki ar vairāk nekā vienu transplantātu</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304800" y="152400"/>
            <a:ext cx="8229600" cy="1143000"/>
          </a:xfrm>
        </p:spPr>
        <p:txBody>
          <a:bodyPr/>
          <a:lstStyle/>
          <a:p>
            <a:pPr algn="ctr" eaLnBrk="1" hangingPunct="1">
              <a:defRPr/>
            </a:pPr>
            <a:r>
              <a:rPr lang="lv-LV" dirty="0" smtClean="0"/>
              <a:t>Akūtā atgrūšana</a:t>
            </a:r>
            <a:endParaRPr lang="en-US" dirty="0" smtClean="0"/>
          </a:p>
        </p:txBody>
      </p:sp>
      <p:sp>
        <p:nvSpPr>
          <p:cNvPr id="5" name="Rectangle 3"/>
          <p:cNvSpPr txBox="1">
            <a:spLocks noChangeArrowheads="1"/>
          </p:cNvSpPr>
          <p:nvPr/>
        </p:nvSpPr>
        <p:spPr>
          <a:xfrm>
            <a:off x="76200" y="1371600"/>
            <a:ext cx="9829800" cy="5486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ts val="3300"/>
              </a:lnSpc>
              <a:spcBef>
                <a:spcPct val="20000"/>
              </a:spcBef>
              <a:spcAft>
                <a:spcPts val="0"/>
              </a:spcAft>
              <a:buClrTx/>
              <a:buSzTx/>
              <a:buFont typeface="Arial" pitchFamily="34" charset="0"/>
              <a:buChar char="•"/>
              <a:tabLst/>
              <a:defRPr/>
            </a:pPr>
            <a:r>
              <a:rPr kumimoji="0" lang="lv-LV" sz="2800" b="0" i="0" u="none" strike="noStrike" kern="1200" cap="none" spc="0" normalizeH="0" baseline="0" noProof="0" dirty="0" smtClean="0">
                <a:ln>
                  <a:noFill/>
                </a:ln>
                <a:solidFill>
                  <a:schemeClr val="tx1"/>
                </a:solidFill>
                <a:effectLst/>
                <a:uLnTx/>
                <a:uFillTx/>
                <a:latin typeface="+mn-lt"/>
                <a:ea typeface="+mn-ea"/>
                <a:cs typeface="+mn-cs"/>
              </a:rPr>
              <a:t>Notiek laika</a:t>
            </a:r>
            <a:r>
              <a:rPr kumimoji="0" lang="lv-LV" sz="2800" b="0" i="0" u="none" strike="noStrike" kern="1200" cap="none" spc="0" normalizeH="0" noProof="0" dirty="0" smtClean="0">
                <a:ln>
                  <a:noFill/>
                </a:ln>
                <a:solidFill>
                  <a:schemeClr val="tx1"/>
                </a:solidFill>
                <a:effectLst/>
                <a:uLnTx/>
                <a:uFillTx/>
                <a:latin typeface="+mn-lt"/>
                <a:ea typeface="+mn-ea"/>
                <a:cs typeface="+mn-cs"/>
              </a:rPr>
              <a:t> posmā no 2 dienām līdz 2 nedēļām pēc transplantācijas. Notiek 30% gadījumos.</a:t>
            </a:r>
          </a:p>
          <a:p>
            <a:pPr marL="342900" marR="0" lvl="0" indent="-342900" algn="l" defTabSz="914400" rtl="0" eaLnBrk="1" fontAlgn="auto" latinLnBrk="0" hangingPunct="1">
              <a:lnSpc>
                <a:spcPts val="3300"/>
              </a:lnSpc>
              <a:spcBef>
                <a:spcPct val="20000"/>
              </a:spcBef>
              <a:spcAft>
                <a:spcPts val="0"/>
              </a:spcAft>
              <a:buClrTx/>
              <a:buSzTx/>
              <a:buFont typeface="Arial" pitchFamily="34" charset="0"/>
              <a:buChar char="•"/>
              <a:tabLst/>
              <a:defRPr/>
            </a:pPr>
            <a:r>
              <a:rPr lang="lv-LV" sz="2800" dirty="0" smtClean="0"/>
              <a:t>Akūtā humorālā atgrūšana</a:t>
            </a:r>
          </a:p>
          <a:p>
            <a:pPr marL="800100" lvl="1" indent="-342900">
              <a:lnSpc>
                <a:spcPts val="3300"/>
              </a:lnSpc>
              <a:spcBef>
                <a:spcPct val="20000"/>
              </a:spcBef>
              <a:buFont typeface="Wingdings" pitchFamily="2" charset="2"/>
              <a:buChar char="ü"/>
              <a:defRPr/>
            </a:pPr>
            <a:r>
              <a:rPr lang="lv-LV" sz="2400" dirty="0" smtClean="0"/>
              <a:t>Akūts asinsvadu iekaisums (</a:t>
            </a:r>
            <a:r>
              <a:rPr lang="lv-LV" sz="2400" dirty="0" err="1" smtClean="0"/>
              <a:t>endotēlija</a:t>
            </a:r>
            <a:r>
              <a:rPr lang="lv-LV" sz="2400" dirty="0" smtClean="0"/>
              <a:t> bojājums) </a:t>
            </a:r>
          </a:p>
          <a:p>
            <a:pPr marL="800100" lvl="1" indent="-342900">
              <a:lnSpc>
                <a:spcPts val="3300"/>
              </a:lnSpc>
              <a:spcBef>
                <a:spcPct val="20000"/>
              </a:spcBef>
              <a:buFont typeface="Wingdings" pitchFamily="2" charset="2"/>
              <a:buChar char="ü"/>
              <a:defRPr/>
            </a:pPr>
            <a:r>
              <a:rPr lang="lv-LV" sz="2400" dirty="0" err="1" smtClean="0"/>
              <a:t>IgG</a:t>
            </a:r>
            <a:r>
              <a:rPr lang="lv-LV" sz="2400" dirty="0" smtClean="0"/>
              <a:t> antivielas pret </a:t>
            </a:r>
            <a:r>
              <a:rPr lang="lv-LV" sz="2400" dirty="0" err="1" smtClean="0"/>
              <a:t>aloantigēniem</a:t>
            </a:r>
            <a:r>
              <a:rPr lang="lv-LV" sz="2400" dirty="0" smtClean="0"/>
              <a:t>, kas atrodas uz </a:t>
            </a:r>
          </a:p>
          <a:p>
            <a:pPr marL="800100" lvl="1" indent="-342900">
              <a:lnSpc>
                <a:spcPts val="3300"/>
              </a:lnSpc>
              <a:spcBef>
                <a:spcPct val="20000"/>
              </a:spcBef>
              <a:defRPr/>
            </a:pPr>
            <a:r>
              <a:rPr lang="lv-LV" sz="2400" dirty="0" smtClean="0"/>
              <a:t>     </a:t>
            </a:r>
            <a:r>
              <a:rPr lang="lv-LV" sz="2400" dirty="0" err="1" smtClean="0"/>
              <a:t>endotēlija</a:t>
            </a:r>
            <a:r>
              <a:rPr lang="lv-LV" sz="2400" dirty="0" smtClean="0"/>
              <a:t> šūnām</a:t>
            </a:r>
          </a:p>
          <a:p>
            <a:pPr marL="342900" marR="0" lvl="0" indent="-342900" algn="l" defTabSz="914400" rtl="0" eaLnBrk="1" fontAlgn="auto" latinLnBrk="0" hangingPunct="1">
              <a:lnSpc>
                <a:spcPts val="3300"/>
              </a:lnSpc>
              <a:spcBef>
                <a:spcPct val="20000"/>
              </a:spcBef>
              <a:spcAft>
                <a:spcPts val="0"/>
              </a:spcAft>
              <a:buClrTx/>
              <a:buSzTx/>
              <a:buFont typeface="Wingdings" pitchFamily="2" charset="2"/>
              <a:buChar char="§"/>
              <a:tabLst/>
              <a:defRPr/>
            </a:pPr>
            <a:r>
              <a:rPr kumimoji="0" lang="lv-LV" sz="2800" b="0" i="0" u="none" strike="noStrike" kern="1200" cap="none" spc="0" normalizeH="0" noProof="0" dirty="0" smtClean="0">
                <a:ln>
                  <a:noFill/>
                </a:ln>
                <a:solidFill>
                  <a:schemeClr val="tx1"/>
                </a:solidFill>
                <a:effectLst/>
                <a:uLnTx/>
                <a:uFillTx/>
                <a:latin typeface="+mn-lt"/>
                <a:ea typeface="+mn-ea"/>
                <a:cs typeface="+mn-cs"/>
              </a:rPr>
              <a:t>Akūtā šūnu atgrūšana</a:t>
            </a:r>
          </a:p>
          <a:p>
            <a:pPr marL="800100" lvl="1" indent="-342900">
              <a:lnSpc>
                <a:spcPts val="3300"/>
              </a:lnSpc>
              <a:spcBef>
                <a:spcPct val="20000"/>
              </a:spcBef>
              <a:buFont typeface="Wingdings" pitchFamily="2" charset="2"/>
              <a:buChar char="ü"/>
              <a:defRPr/>
            </a:pPr>
            <a:r>
              <a:rPr lang="lv-LV" sz="2400" dirty="0" err="1" smtClean="0"/>
              <a:t>Parenhimālo</a:t>
            </a:r>
            <a:r>
              <a:rPr lang="lv-LV" sz="2400" dirty="0" smtClean="0"/>
              <a:t> šūnu nekroze, limfocītu un </a:t>
            </a:r>
            <a:r>
              <a:rPr lang="lv-LV" sz="2400" dirty="0" err="1" smtClean="0"/>
              <a:t>makrofāgu</a:t>
            </a:r>
            <a:r>
              <a:rPr lang="lv-LV" sz="2400" dirty="0" smtClean="0"/>
              <a:t> </a:t>
            </a:r>
          </a:p>
          <a:p>
            <a:pPr marL="800100" lvl="1" indent="-342900">
              <a:lnSpc>
                <a:spcPts val="3300"/>
              </a:lnSpc>
              <a:spcBef>
                <a:spcPct val="20000"/>
              </a:spcBef>
              <a:defRPr/>
            </a:pPr>
            <a:r>
              <a:rPr lang="lv-LV" sz="2400" dirty="0" smtClean="0"/>
              <a:t>     infiltrēšana</a:t>
            </a:r>
          </a:p>
          <a:p>
            <a:pPr marL="1714500" lvl="3" indent="-342900">
              <a:lnSpc>
                <a:spcPts val="3300"/>
              </a:lnSpc>
              <a:spcBef>
                <a:spcPct val="20000"/>
              </a:spcBef>
              <a:buFont typeface="Wingdings" pitchFamily="2" charset="2"/>
              <a:buChar char="Ø"/>
              <a:defRPr/>
            </a:pPr>
            <a:r>
              <a:rPr kumimoji="0" lang="lv-LV" sz="2400" b="0" i="0" u="none" strike="noStrike" kern="1200" cap="none" spc="0" normalizeH="0" noProof="0" dirty="0" smtClean="0">
                <a:ln>
                  <a:noFill/>
                </a:ln>
                <a:effectLst/>
                <a:uLnTx/>
                <a:uFillTx/>
                <a:latin typeface="+mn-lt"/>
                <a:ea typeface="+mn-ea"/>
                <a:cs typeface="+mn-cs"/>
              </a:rPr>
              <a:t>Vēlīnā tipa </a:t>
            </a:r>
            <a:r>
              <a:rPr kumimoji="0" lang="lv-LV" sz="2400" b="0" i="0" u="none" strike="noStrike" kern="1200" cap="none" spc="0" normalizeH="0" noProof="0" dirty="0" err="1" smtClean="0">
                <a:ln>
                  <a:noFill/>
                </a:ln>
                <a:effectLst/>
                <a:uLnTx/>
                <a:uFillTx/>
                <a:latin typeface="+mn-lt"/>
                <a:ea typeface="+mn-ea"/>
                <a:cs typeface="+mn-cs"/>
              </a:rPr>
              <a:t>hipersensibilitātes</a:t>
            </a:r>
            <a:r>
              <a:rPr kumimoji="0" lang="lv-LV" sz="2400" b="0" i="0" u="none" strike="noStrike" kern="1200" cap="none" spc="0" normalizeH="0" noProof="0" dirty="0" smtClean="0">
                <a:ln>
                  <a:noFill/>
                </a:ln>
                <a:effectLst/>
                <a:uLnTx/>
                <a:uFillTx/>
                <a:latin typeface="+mn-lt"/>
                <a:ea typeface="+mn-ea"/>
                <a:cs typeface="+mn-cs"/>
              </a:rPr>
              <a:t> reakcija (</a:t>
            </a:r>
            <a:r>
              <a:rPr kumimoji="0" lang="lv-LV" sz="2400" b="0" i="0" u="none" strike="noStrike" kern="1200" cap="none" spc="0" normalizeH="0" noProof="0" dirty="0" smtClean="0">
                <a:ln>
                  <a:noFill/>
                </a:ln>
                <a:solidFill>
                  <a:schemeClr val="tx1"/>
                </a:solidFill>
                <a:effectLst/>
                <a:uLnTx/>
                <a:uFillTx/>
                <a:latin typeface="+mn-lt"/>
                <a:ea typeface="+mn-ea"/>
                <a:cs typeface="+mn-cs"/>
              </a:rPr>
              <a:t>CD4+Th1)</a:t>
            </a:r>
          </a:p>
          <a:p>
            <a:pPr marL="1714500" lvl="3" indent="-342900">
              <a:lnSpc>
                <a:spcPts val="3300"/>
              </a:lnSpc>
              <a:spcBef>
                <a:spcPct val="20000"/>
              </a:spcBef>
              <a:buFont typeface="Wingdings" pitchFamily="2" charset="2"/>
              <a:buChar char="Ø"/>
              <a:defRPr/>
            </a:pPr>
            <a:r>
              <a:rPr lang="lv-LV" sz="2400" dirty="0" smtClean="0"/>
              <a:t>Transplantāta šūnu nogalināšana ar CD8+Tc</a:t>
            </a:r>
            <a:endParaRPr kumimoji="0" lang="lv-LV" sz="2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ts val="33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6_07"/>
          <p:cNvPicPr>
            <a:picLocks noChangeAspect="1" noChangeArrowheads="1"/>
          </p:cNvPicPr>
          <p:nvPr/>
        </p:nvPicPr>
        <p:blipFill>
          <a:blip r:embed="rId2" cstate="print">
            <a:lum bright="-18000" contrast="24000"/>
          </a:blip>
          <a:srcRect l="12405" t="30975" r="26437" b="40192"/>
          <a:stretch>
            <a:fillRect/>
          </a:stretch>
        </p:blipFill>
        <p:spPr bwMode="auto">
          <a:xfrm>
            <a:off x="1066800" y="1143000"/>
            <a:ext cx="6616700" cy="3521075"/>
          </a:xfrm>
          <a:prstGeom prst="rect">
            <a:avLst/>
          </a:prstGeom>
          <a:noFill/>
          <a:ln w="19050">
            <a:solidFill>
              <a:srgbClr val="FF0000"/>
            </a:solidFill>
            <a:miter lim="800000"/>
            <a:headEnd/>
            <a:tailEnd/>
          </a:ln>
        </p:spPr>
      </p:pic>
      <p:sp>
        <p:nvSpPr>
          <p:cNvPr id="5" name="Rectangle 2"/>
          <p:cNvSpPr>
            <a:spLocks noGrp="1" noRot="1" noChangeArrowheads="1"/>
          </p:cNvSpPr>
          <p:nvPr>
            <p:ph type="title"/>
          </p:nvPr>
        </p:nvSpPr>
        <p:spPr>
          <a:xfrm>
            <a:off x="1066800" y="0"/>
            <a:ext cx="8229600" cy="1143000"/>
          </a:xfrm>
        </p:spPr>
        <p:txBody>
          <a:bodyPr/>
          <a:lstStyle/>
          <a:p>
            <a:pPr eaLnBrk="1" hangingPunct="1">
              <a:defRPr/>
            </a:pPr>
            <a:r>
              <a:rPr lang="lv-LV" dirty="0" smtClean="0"/>
              <a:t>Akūtā atgrūšana</a:t>
            </a:r>
            <a:endParaRPr lang="en-US" dirty="0" smtClean="0"/>
          </a:p>
        </p:txBody>
      </p:sp>
      <p:sp>
        <p:nvSpPr>
          <p:cNvPr id="6" name="Rectangle 4"/>
          <p:cNvSpPr txBox="1">
            <a:spLocks noChangeArrowheads="1"/>
          </p:cNvSpPr>
          <p:nvPr/>
        </p:nvSpPr>
        <p:spPr>
          <a:xfrm>
            <a:off x="1295400" y="4800600"/>
            <a:ext cx="7391400" cy="1858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
                <a:srgbClr val="FF0000"/>
              </a:buClr>
              <a:buSzTx/>
              <a:buFontTx/>
              <a:buAutoNum type="arabicPeriod"/>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a:t>
            </a:r>
            <a:r>
              <a:rPr kumimoji="0" lang="lv-LV" sz="2400" b="0" i="0" u="none" strike="noStrike" kern="1200" cap="none" spc="0" normalizeH="0" baseline="0" noProof="0" dirty="0" smtClean="0">
                <a:ln>
                  <a:noFill/>
                </a:ln>
                <a:solidFill>
                  <a:schemeClr val="tx1"/>
                </a:solidFill>
                <a:effectLst/>
                <a:uLnTx/>
                <a:uFillTx/>
                <a:latin typeface="+mn-lt"/>
                <a:ea typeface="+mn-ea"/>
                <a:cs typeface="+mn-cs"/>
              </a:rPr>
              <a:t>šūnas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2400" b="0" i="0" u="none" strike="noStrike" kern="1200" cap="none" spc="0" normalizeH="0" baseline="0" noProof="0" dirty="0" err="1" smtClean="0">
                <a:ln>
                  <a:noFill/>
                </a:ln>
                <a:solidFill>
                  <a:schemeClr val="tx1"/>
                </a:solidFill>
                <a:effectLst/>
                <a:uLnTx/>
                <a:uFillTx/>
                <a:latin typeface="+mn-lt"/>
                <a:ea typeface="+mn-ea"/>
                <a:cs typeface="+mn-cs"/>
              </a:rPr>
              <a:t>makrofāgi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2400" b="0" i="0" u="none" strike="noStrike" kern="1200" cap="none" spc="0" normalizeH="0" baseline="0" noProof="0" dirty="0" smtClean="0">
                <a:ln>
                  <a:noFill/>
                </a:ln>
                <a:solidFill>
                  <a:schemeClr val="tx1"/>
                </a:solidFill>
                <a:effectLst/>
                <a:uLnTx/>
                <a:uFillTx/>
                <a:latin typeface="+mn-lt"/>
                <a:ea typeface="+mn-ea"/>
                <a:cs typeface="+mn-cs"/>
              </a:rPr>
              <a:t>un antivielas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609600" marR="0" lvl="0" indent="-609600" algn="l" defTabSz="914400" rtl="0" eaLnBrk="1" fontAlgn="auto" latinLnBrk="0" hangingPunct="1">
              <a:lnSpc>
                <a:spcPct val="100000"/>
              </a:lnSpc>
              <a:spcBef>
                <a:spcPct val="20000"/>
              </a:spcBef>
              <a:spcAft>
                <a:spcPts val="0"/>
              </a:spcAft>
              <a:buClr>
                <a:srgbClr val="FF0000"/>
              </a:buClr>
              <a:buSzTx/>
              <a:buFontTx/>
              <a:buAutoNum type="arabicPeriod"/>
              <a:tabLst/>
              <a:defRPr/>
            </a:pPr>
            <a:r>
              <a:rPr kumimoji="0" lang="lv-LV" sz="2400" b="0" i="0" u="none" strike="noStrike" kern="1200" cap="none" spc="0" normalizeH="0" baseline="0" noProof="0" dirty="0" err="1" smtClean="0">
                <a:ln>
                  <a:noFill/>
                </a:ln>
                <a:solidFill>
                  <a:schemeClr val="tx1"/>
                </a:solidFill>
                <a:effectLst/>
                <a:uLnTx/>
                <a:uFillTx/>
                <a:latin typeface="+mn-lt"/>
                <a:ea typeface="+mn-ea"/>
                <a:cs typeface="+mn-cs"/>
              </a:rPr>
              <a:t>miocītu</a:t>
            </a:r>
            <a:r>
              <a:rPr kumimoji="0" lang="lv-LV" sz="2400" b="0" i="0" u="none" strike="noStrike" kern="1200" cap="none" spc="0" normalizeH="0" baseline="0" noProof="0" dirty="0" smtClean="0">
                <a:ln>
                  <a:noFill/>
                </a:ln>
                <a:solidFill>
                  <a:schemeClr val="tx1"/>
                </a:solidFill>
                <a:effectLst/>
                <a:uLnTx/>
                <a:uFillTx/>
                <a:latin typeface="+mn-lt"/>
                <a:ea typeface="+mn-ea"/>
                <a:cs typeface="+mn-cs"/>
              </a:rPr>
              <a:t> un </a:t>
            </a:r>
            <a:r>
              <a:rPr kumimoji="0" lang="lv-LV" sz="2400" b="0" i="0" u="none" strike="noStrike" kern="1200" cap="none" spc="0" normalizeH="0" baseline="0" noProof="0" dirty="0" err="1" smtClean="0">
                <a:ln>
                  <a:noFill/>
                </a:ln>
                <a:solidFill>
                  <a:schemeClr val="tx1"/>
                </a:solidFill>
                <a:effectLst/>
                <a:uLnTx/>
                <a:uFillTx/>
                <a:latin typeface="+mn-lt"/>
                <a:ea typeface="+mn-ea"/>
                <a:cs typeface="+mn-cs"/>
              </a:rPr>
              <a:t>endotēlija</a:t>
            </a:r>
            <a:r>
              <a:rPr kumimoji="0" lang="lv-LV" sz="2400" b="0" i="0" u="none" strike="noStrike" kern="1200" cap="none" spc="0" normalizeH="0" baseline="0" noProof="0" dirty="0" smtClean="0">
                <a:ln>
                  <a:noFill/>
                </a:ln>
                <a:solidFill>
                  <a:schemeClr val="tx1"/>
                </a:solidFill>
                <a:effectLst/>
                <a:uLnTx/>
                <a:uFillTx/>
                <a:latin typeface="+mn-lt"/>
                <a:ea typeface="+mn-ea"/>
                <a:cs typeface="+mn-cs"/>
              </a:rPr>
              <a:t> bojājums,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auto" latinLnBrk="0" hangingPunct="1">
              <a:lnSpc>
                <a:spcPct val="100000"/>
              </a:lnSpc>
              <a:spcBef>
                <a:spcPct val="20000"/>
              </a:spcBef>
              <a:spcAft>
                <a:spcPts val="0"/>
              </a:spcAft>
              <a:buClr>
                <a:srgbClr val="FF0000"/>
              </a:buClr>
              <a:buSzTx/>
              <a:buFontTx/>
              <a:buAutoNum type="arabicPeriod"/>
              <a:tabLst/>
              <a:defRPr/>
            </a:pPr>
            <a:r>
              <a:rPr kumimoji="0" lang="lv-LV" sz="2400" b="0" i="0" u="none" strike="noStrike" kern="1200" cap="none" spc="0" normalizeH="0" baseline="0" noProof="0" dirty="0" smtClean="0">
                <a:ln>
                  <a:noFill/>
                </a:ln>
                <a:solidFill>
                  <a:schemeClr val="tx1"/>
                </a:solidFill>
                <a:effectLst/>
                <a:uLnTx/>
                <a:uFillTx/>
                <a:latin typeface="+mn-lt"/>
                <a:ea typeface="+mn-ea"/>
                <a:cs typeface="+mn-cs"/>
              </a:rPr>
              <a:t>iekaisums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pPr algn="ctr"/>
            <a:r>
              <a:rPr lang="lv-LV" dirty="0"/>
              <a:t>Akūtā atgrūšana</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8573"/>
            <a:ext cx="5185976" cy="511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86400" y="1553735"/>
            <a:ext cx="3436838" cy="1200329"/>
          </a:xfrm>
          <a:prstGeom prst="rect">
            <a:avLst/>
          </a:prstGeom>
          <a:noFill/>
        </p:spPr>
        <p:txBody>
          <a:bodyPr wrap="none" rtlCol="0">
            <a:spAutoFit/>
          </a:bodyPr>
          <a:lstStyle/>
          <a:p>
            <a:r>
              <a:rPr lang="lv-LV" sz="2400" dirty="0" smtClean="0"/>
              <a:t>Balstās uz transplantētu </a:t>
            </a:r>
          </a:p>
          <a:p>
            <a:r>
              <a:rPr lang="lv-LV" sz="2400" dirty="0" smtClean="0"/>
              <a:t>orgānu atpazīšanu </a:t>
            </a:r>
          </a:p>
          <a:p>
            <a:r>
              <a:rPr lang="lv-LV" sz="2400" dirty="0" smtClean="0"/>
              <a:t>kā svešu.</a:t>
            </a:r>
            <a:endParaRPr lang="lv-LV" sz="2400" dirty="0"/>
          </a:p>
        </p:txBody>
      </p:sp>
      <p:sp>
        <p:nvSpPr>
          <p:cNvPr id="9" name="TextBox 8"/>
          <p:cNvSpPr txBox="1"/>
          <p:nvPr/>
        </p:nvSpPr>
        <p:spPr>
          <a:xfrm>
            <a:off x="5486400" y="3160853"/>
            <a:ext cx="3670610" cy="1938992"/>
          </a:xfrm>
          <a:prstGeom prst="rect">
            <a:avLst/>
          </a:prstGeom>
          <a:noFill/>
        </p:spPr>
        <p:txBody>
          <a:bodyPr wrap="square" rtlCol="0">
            <a:spAutoFit/>
          </a:bodyPr>
          <a:lstStyle/>
          <a:p>
            <a:r>
              <a:rPr lang="lv-LV" sz="2400" dirty="0" smtClean="0"/>
              <a:t>T-šūnas atpazīst </a:t>
            </a:r>
          </a:p>
          <a:p>
            <a:r>
              <a:rPr lang="lv-LV" sz="2400" dirty="0" err="1" smtClean="0"/>
              <a:t>aloantigēnu</a:t>
            </a:r>
            <a:r>
              <a:rPr lang="lv-LV" sz="2400" dirty="0" smtClean="0"/>
              <a:t> divos veidos:</a:t>
            </a:r>
          </a:p>
          <a:p>
            <a:pPr marL="285750" indent="-285750">
              <a:buFont typeface="Arial" panose="020B0604020202020204" pitchFamily="34" charset="0"/>
              <a:buChar char="•"/>
            </a:pPr>
            <a:r>
              <a:rPr lang="lv-LV" sz="2400" dirty="0" smtClean="0"/>
              <a:t>tiešā</a:t>
            </a:r>
          </a:p>
          <a:p>
            <a:pPr marL="285750" indent="-285750">
              <a:buFont typeface="Arial" panose="020B0604020202020204" pitchFamily="34" charset="0"/>
              <a:buChar char="•"/>
            </a:pPr>
            <a:r>
              <a:rPr lang="lv-LV" sz="2400" dirty="0" smtClean="0"/>
              <a:t>netiešā</a:t>
            </a:r>
          </a:p>
          <a:p>
            <a:endParaRPr lang="lv-LV" sz="2400" dirty="0"/>
          </a:p>
        </p:txBody>
      </p:sp>
    </p:spTree>
    <p:extLst>
      <p:ext uri="{BB962C8B-B14F-4D97-AF65-F5344CB8AC3E}">
        <p14:creationId xmlns:p14="http://schemas.microsoft.com/office/powerpoint/2010/main" val="2654625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lv-LV" dirty="0"/>
              <a:t>Akūtā atgrūšana</a:t>
            </a:r>
          </a:p>
        </p:txBody>
      </p:sp>
      <p:sp>
        <p:nvSpPr>
          <p:cNvPr id="4" name="TextBox 3"/>
          <p:cNvSpPr txBox="1"/>
          <p:nvPr/>
        </p:nvSpPr>
        <p:spPr>
          <a:xfrm>
            <a:off x="457200" y="1676400"/>
            <a:ext cx="8383898" cy="1569660"/>
          </a:xfrm>
          <a:prstGeom prst="rect">
            <a:avLst/>
          </a:prstGeom>
          <a:noFill/>
        </p:spPr>
        <p:txBody>
          <a:bodyPr wrap="none" rtlCol="0">
            <a:spAutoFit/>
          </a:bodyPr>
          <a:lstStyle/>
          <a:p>
            <a:r>
              <a:rPr lang="lv-LV" sz="2400" b="1" dirty="0" smtClean="0"/>
              <a:t>Tiešā ceļā</a:t>
            </a:r>
            <a:r>
              <a:rPr lang="lv-LV" sz="2400" dirty="0" smtClean="0"/>
              <a:t>, T  (</a:t>
            </a:r>
            <a:r>
              <a:rPr lang="lv-LV" sz="2400" dirty="0" err="1" smtClean="0"/>
              <a:t>helper</a:t>
            </a:r>
            <a:r>
              <a:rPr lang="lv-LV" sz="2400" dirty="0" smtClean="0"/>
              <a:t>) šūna </a:t>
            </a:r>
            <a:r>
              <a:rPr lang="lv-LV" sz="2400" b="1" dirty="0" smtClean="0"/>
              <a:t>atpazīst</a:t>
            </a:r>
            <a:r>
              <a:rPr lang="lv-LV" sz="2400" dirty="0" smtClean="0"/>
              <a:t> </a:t>
            </a:r>
            <a:r>
              <a:rPr lang="lv-LV" sz="2400" b="1" dirty="0" err="1" smtClean="0"/>
              <a:t>aloantigēnu</a:t>
            </a:r>
            <a:r>
              <a:rPr lang="lv-LV" sz="2400" b="1" dirty="0" smtClean="0"/>
              <a:t> uz paša </a:t>
            </a:r>
          </a:p>
          <a:p>
            <a:r>
              <a:rPr lang="lv-LV" sz="2400" b="1" dirty="0" smtClean="0"/>
              <a:t>donora šūnām</a:t>
            </a:r>
            <a:r>
              <a:rPr lang="lv-LV" sz="2400" dirty="0" smtClean="0"/>
              <a:t>. </a:t>
            </a:r>
          </a:p>
          <a:p>
            <a:r>
              <a:rPr lang="lv-LV" sz="2400" dirty="0" err="1" smtClean="0"/>
              <a:t>Aloantigēns</a:t>
            </a:r>
            <a:r>
              <a:rPr lang="lv-LV" sz="2400" dirty="0" smtClean="0"/>
              <a:t> parasti ir kompleksā ar MHC molekulu uz donora</a:t>
            </a:r>
          </a:p>
          <a:p>
            <a:r>
              <a:rPr lang="lv-LV" sz="2400" dirty="0" smtClean="0"/>
              <a:t>antigēnu prezentējošo šūnu  (alogēno APŠ) virsmas.</a:t>
            </a:r>
            <a:endParaRPr lang="lv-LV" sz="2400" dirty="0"/>
          </a:p>
        </p:txBody>
      </p:sp>
      <p:sp>
        <p:nvSpPr>
          <p:cNvPr id="5" name="TextBox 4"/>
          <p:cNvSpPr txBox="1"/>
          <p:nvPr/>
        </p:nvSpPr>
        <p:spPr>
          <a:xfrm>
            <a:off x="381000" y="3718560"/>
            <a:ext cx="7760138" cy="1569660"/>
          </a:xfrm>
          <a:prstGeom prst="rect">
            <a:avLst/>
          </a:prstGeom>
          <a:noFill/>
        </p:spPr>
        <p:txBody>
          <a:bodyPr wrap="none" rtlCol="0">
            <a:spAutoFit/>
          </a:bodyPr>
          <a:lstStyle/>
          <a:p>
            <a:r>
              <a:rPr lang="lv-LV" sz="2400" b="1" dirty="0" err="1" smtClean="0"/>
              <a:t>NEtiešā</a:t>
            </a:r>
            <a:r>
              <a:rPr lang="lv-LV" sz="2400" b="1" dirty="0" smtClean="0"/>
              <a:t> ceļā</a:t>
            </a:r>
            <a:r>
              <a:rPr lang="lv-LV" sz="2400" dirty="0" smtClean="0"/>
              <a:t>, </a:t>
            </a:r>
            <a:r>
              <a:rPr lang="lv-LV" sz="2400" b="1" dirty="0" err="1" smtClean="0"/>
              <a:t>aloantigēns</a:t>
            </a:r>
            <a:r>
              <a:rPr lang="lv-LV" sz="2400" b="1" dirty="0" smtClean="0"/>
              <a:t> sākumā tiek pārstrādāts</a:t>
            </a:r>
          </a:p>
          <a:p>
            <a:r>
              <a:rPr lang="lv-LV" sz="2400" b="1" dirty="0" smtClean="0"/>
              <a:t> recipienta APŠ.</a:t>
            </a:r>
            <a:endParaRPr lang="lv-LV" sz="2400" dirty="0" smtClean="0"/>
          </a:p>
          <a:p>
            <a:r>
              <a:rPr lang="lv-LV" sz="2400" dirty="0" err="1" smtClean="0"/>
              <a:t>Aloantigēns</a:t>
            </a:r>
            <a:r>
              <a:rPr lang="lv-LV" sz="2400" dirty="0" smtClean="0"/>
              <a:t> tiek prezentēts kompleksā ar paša recipienta </a:t>
            </a:r>
          </a:p>
          <a:p>
            <a:r>
              <a:rPr lang="lv-LV" sz="2400" dirty="0" smtClean="0"/>
              <a:t>MHC molekulu uz recipienta APŠ virsmas.</a:t>
            </a:r>
          </a:p>
        </p:txBody>
      </p:sp>
    </p:spTree>
    <p:extLst>
      <p:ext uri="{BB962C8B-B14F-4D97-AF65-F5344CB8AC3E}">
        <p14:creationId xmlns:p14="http://schemas.microsoft.com/office/powerpoint/2010/main" val="1558072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lv-LV" dirty="0"/>
              <a:t>Akūtā atgrūšana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3618046" cy="3048000"/>
          </a:xfrm>
          <a:prstGeom prst="rect">
            <a:avLst/>
          </a:prstGeom>
        </p:spPr>
      </p:pic>
      <p:sp>
        <p:nvSpPr>
          <p:cNvPr id="6" name="TextBox 5"/>
          <p:cNvSpPr txBox="1"/>
          <p:nvPr/>
        </p:nvSpPr>
        <p:spPr>
          <a:xfrm>
            <a:off x="4075246" y="1752600"/>
            <a:ext cx="4916354" cy="3046988"/>
          </a:xfrm>
          <a:prstGeom prst="rect">
            <a:avLst/>
          </a:prstGeom>
          <a:noFill/>
        </p:spPr>
        <p:txBody>
          <a:bodyPr wrap="square" rtlCol="0">
            <a:spAutoFit/>
          </a:bodyPr>
          <a:lstStyle/>
          <a:p>
            <a:r>
              <a:rPr lang="lv-LV" sz="2400" dirty="0" smtClean="0"/>
              <a:t>Aktivētie </a:t>
            </a:r>
            <a:r>
              <a:rPr lang="lv-LV" sz="2400" dirty="0" err="1" smtClean="0"/>
              <a:t>Th</a:t>
            </a:r>
            <a:r>
              <a:rPr lang="lv-LV" sz="2400" dirty="0" smtClean="0"/>
              <a:t> limfocīti (CD4+) </a:t>
            </a:r>
          </a:p>
          <a:p>
            <a:r>
              <a:rPr lang="lv-LV" sz="2400" dirty="0" err="1" smtClean="0"/>
              <a:t>proliferē</a:t>
            </a:r>
            <a:r>
              <a:rPr lang="lv-LV" sz="2400" dirty="0" smtClean="0"/>
              <a:t> un producē </a:t>
            </a:r>
            <a:r>
              <a:rPr lang="lv-LV" sz="2400" dirty="0" err="1" smtClean="0"/>
              <a:t>citokīnus</a:t>
            </a:r>
            <a:r>
              <a:rPr lang="lv-LV" sz="2400" dirty="0" smtClean="0"/>
              <a:t>,  </a:t>
            </a:r>
          </a:p>
          <a:p>
            <a:r>
              <a:rPr lang="lv-LV" sz="2400" dirty="0" smtClean="0"/>
              <a:t>kas stimulē  T CD8+ šūnas,</a:t>
            </a:r>
          </a:p>
          <a:p>
            <a:r>
              <a:rPr lang="lv-LV" sz="2400" dirty="0" smtClean="0"/>
              <a:t>B šūnas un </a:t>
            </a:r>
            <a:r>
              <a:rPr lang="lv-LV" sz="2400" dirty="0" err="1" smtClean="0"/>
              <a:t>makrofāgus</a:t>
            </a:r>
            <a:r>
              <a:rPr lang="lv-LV" sz="2400" dirty="0" smtClean="0"/>
              <a:t>.</a:t>
            </a:r>
          </a:p>
          <a:p>
            <a:endParaRPr lang="lv-LV" sz="2400" dirty="0"/>
          </a:p>
          <a:p>
            <a:r>
              <a:rPr lang="lv-LV" sz="2400" dirty="0" smtClean="0"/>
              <a:t>Pārstādāmais orgāns tiek iznīcināts</a:t>
            </a:r>
          </a:p>
          <a:p>
            <a:r>
              <a:rPr lang="lv-LV" sz="2400" dirty="0" err="1" smtClean="0"/>
              <a:t>lizējot</a:t>
            </a:r>
            <a:r>
              <a:rPr lang="lv-LV" sz="2400" dirty="0" smtClean="0"/>
              <a:t> šūnas </a:t>
            </a:r>
            <a:r>
              <a:rPr lang="lv-LV" sz="2400" dirty="0" err="1" smtClean="0"/>
              <a:t>patiešo</a:t>
            </a:r>
            <a:r>
              <a:rPr lang="lv-LV" sz="2400" dirty="0" smtClean="0"/>
              <a:t> vai ar antivielu</a:t>
            </a:r>
          </a:p>
          <a:p>
            <a:r>
              <a:rPr lang="lv-LV" sz="2400" dirty="0" smtClean="0"/>
              <a:t>starpniecību.</a:t>
            </a:r>
            <a:endParaRPr lang="lv-LV" sz="2400" dirty="0"/>
          </a:p>
        </p:txBody>
      </p:sp>
    </p:spTree>
    <p:extLst>
      <p:ext uri="{BB962C8B-B14F-4D97-AF65-F5344CB8AC3E}">
        <p14:creationId xmlns:p14="http://schemas.microsoft.com/office/powerpoint/2010/main" val="83182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lv-LV" dirty="0" err="1"/>
              <a:t>Autotransplantācija</a:t>
            </a:r>
            <a:r>
              <a:rPr lang="lv-LV" dirty="0"/>
              <a:t/>
            </a:r>
            <a:br>
              <a:rPr lang="lv-LV" dirty="0"/>
            </a:br>
            <a:endParaRPr lang="lv-LV"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34671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57600"/>
            <a:ext cx="4283242" cy="2133600"/>
          </a:xfrm>
          <a:prstGeom prst="rect">
            <a:avLst/>
          </a:prstGeom>
        </p:spPr>
      </p:pic>
    </p:spTree>
    <p:extLst>
      <p:ext uri="{BB962C8B-B14F-4D97-AF65-F5344CB8AC3E}">
        <p14:creationId xmlns:p14="http://schemas.microsoft.com/office/powerpoint/2010/main" val="2559095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9050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3200" b="0" i="0" u="none" strike="noStrike" kern="1200" cap="none" spc="0" normalizeH="0" baseline="0" noProof="0" dirty="0" smtClean="0">
                <a:ln>
                  <a:noFill/>
                </a:ln>
                <a:solidFill>
                  <a:schemeClr val="tx1"/>
                </a:solidFill>
                <a:effectLst/>
                <a:uLnTx/>
                <a:uFillTx/>
                <a:latin typeface="+mn-lt"/>
                <a:ea typeface="+mn-ea"/>
                <a:cs typeface="+mn-cs"/>
              </a:rPr>
              <a:t>Attīstās mēnešus vai gadus pēc akūtās</a:t>
            </a:r>
            <a:r>
              <a:rPr kumimoji="0" lang="lv-LV" sz="3200" b="0" i="0" u="none" strike="noStrike" kern="1200" cap="none" spc="0" normalizeH="0" noProof="0" dirty="0" smtClean="0">
                <a:ln>
                  <a:noFill/>
                </a:ln>
                <a:solidFill>
                  <a:schemeClr val="tx1"/>
                </a:solidFill>
                <a:effectLst/>
                <a:uLnTx/>
                <a:uFillTx/>
                <a:latin typeface="+mn-lt"/>
                <a:ea typeface="+mn-ea"/>
                <a:cs typeface="+mn-cs"/>
              </a:rPr>
              <a:t> atgrūšanas reakcijas izbeigšanas.</a:t>
            </a:r>
          </a:p>
          <a:p>
            <a:pPr marL="342900" marR="0" lvl="0" indent="-342900" algn="l" defTabSz="914400" rtl="0" eaLnBrk="1" fontAlgn="auto" latinLnBrk="0" hangingPunct="1">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3200" b="0" i="0" u="none" strike="noStrike" kern="1200" cap="none" spc="0" normalizeH="0" baseline="0" noProof="0" dirty="0" smtClean="0">
                <a:ln>
                  <a:noFill/>
                </a:ln>
                <a:solidFill>
                  <a:schemeClr val="tx1"/>
                </a:solidFill>
                <a:effectLst/>
                <a:uLnTx/>
                <a:uFillTx/>
                <a:latin typeface="+mn-lt"/>
                <a:ea typeface="+mn-ea"/>
                <a:cs typeface="+mn-cs"/>
              </a:rPr>
              <a:t>Raksturīga fibroze un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3200" b="0" i="0" u="none" strike="noStrike" kern="1200" cap="none" spc="0" normalizeH="0" baseline="0" noProof="0" dirty="0" smtClean="0">
                <a:ln>
                  <a:noFill/>
                </a:ln>
                <a:solidFill>
                  <a:schemeClr val="tx1"/>
                </a:solidFill>
                <a:effectLst/>
                <a:uLnTx/>
                <a:uFillTx/>
                <a:latin typeface="+mn-lt"/>
                <a:ea typeface="+mn-ea"/>
                <a:cs typeface="+mn-cs"/>
              </a:rPr>
              <a:t>asinsvadu bojājumi,</a:t>
            </a:r>
          </a:p>
          <a:p>
            <a:pPr marL="342900" marR="0" lvl="0" indent="-342900" algn="l" defTabSz="914400" rtl="0" eaLnBrk="1" fontAlgn="auto" latinLnBrk="0" hangingPunct="1">
              <a:lnSpc>
                <a:spcPct val="100000"/>
              </a:lnSpc>
              <a:spcBef>
                <a:spcPct val="20000"/>
              </a:spcBef>
              <a:spcAft>
                <a:spcPts val="0"/>
              </a:spcAft>
              <a:buClrTx/>
              <a:buSzTx/>
              <a:tabLst/>
              <a:defRPr/>
            </a:pPr>
            <a:r>
              <a:rPr lang="lv-LV" sz="3200" dirty="0" smtClean="0"/>
              <a:t>    kas noved pie transplantāta zaudējuma ilgākā laika posmā.</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lv-LV"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Rectangle 2"/>
          <p:cNvSpPr>
            <a:spLocks noGrp="1" noRot="1" noChangeArrowheads="1"/>
          </p:cNvSpPr>
          <p:nvPr>
            <p:ph type="title"/>
          </p:nvPr>
        </p:nvSpPr>
        <p:spPr>
          <a:xfrm>
            <a:off x="457200" y="304800"/>
            <a:ext cx="8229600" cy="1143000"/>
          </a:xfrm>
        </p:spPr>
        <p:txBody>
          <a:bodyPr/>
          <a:lstStyle/>
          <a:p>
            <a:pPr algn="ctr" eaLnBrk="1" hangingPunct="1">
              <a:defRPr/>
            </a:pPr>
            <a:r>
              <a:rPr lang="lv-LV" dirty="0" smtClean="0"/>
              <a:t>Hroniskā atgrūšana</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600200"/>
            <a:ext cx="8229600" cy="49530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3200" b="0" i="0" u="none" strike="noStrike" kern="1200" cap="none" spc="0" normalizeH="0" baseline="0" noProof="0" dirty="0" smtClean="0">
                <a:ln>
                  <a:noFill/>
                </a:ln>
                <a:solidFill>
                  <a:schemeClr val="tx1"/>
                </a:solidFill>
                <a:effectLst/>
                <a:uLnTx/>
                <a:uFillTx/>
                <a:latin typeface="+mn-lt"/>
                <a:ea typeface="+mn-ea"/>
                <a:cs typeface="+mn-cs"/>
              </a:rPr>
              <a:t>Notiek</a:t>
            </a:r>
            <a:r>
              <a:rPr kumimoji="0" lang="lv-LV" sz="3200" b="0" i="0" u="none" strike="noStrike" kern="1200" cap="none" spc="0" normalizeH="0" noProof="0" dirty="0" smtClean="0">
                <a:ln>
                  <a:noFill/>
                </a:ln>
                <a:solidFill>
                  <a:schemeClr val="tx1"/>
                </a:solidFill>
                <a:effectLst/>
                <a:uLnTx/>
                <a:uFillTx/>
                <a:latin typeface="+mn-lt"/>
                <a:ea typeface="+mn-ea"/>
                <a:cs typeface="+mn-cs"/>
              </a:rPr>
              <a:t> ar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org</a:t>
            </a:r>
            <a:r>
              <a:rPr kumimoji="0" lang="lv-LV" sz="3200" b="0" i="0" u="none" strike="noStrike" kern="1200" cap="none" spc="0" normalizeH="0" baseline="0" noProof="0" dirty="0" smtClean="0">
                <a:ln>
                  <a:noFill/>
                </a:ln>
                <a:solidFill>
                  <a:schemeClr val="tx1"/>
                </a:solidFill>
                <a:effectLst/>
                <a:uLnTx/>
                <a:uFillTx/>
                <a:latin typeface="+mn-lt"/>
                <a:ea typeface="+mn-ea"/>
                <a:cs typeface="+mn-cs"/>
              </a:rPr>
              <a:t>ā</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n</a:t>
            </a:r>
            <a:r>
              <a:rPr kumimoji="0" lang="lv-LV" sz="3200" b="0" i="0" u="none" strike="noStrike" kern="1200" cap="none" spc="0" normalizeH="0" baseline="0" noProof="0" dirty="0" smtClean="0">
                <a:ln>
                  <a:noFill/>
                </a:ln>
                <a:solidFill>
                  <a:schemeClr val="tx1"/>
                </a:solidFill>
                <a:effectLst/>
                <a:uLnTx/>
                <a:uFillTx/>
                <a:latin typeface="+mn-lt"/>
                <a:ea typeface="+mn-ea"/>
                <a:cs typeface="+mn-cs"/>
              </a:rPr>
              <a:t>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transplan</a:t>
            </a:r>
            <a:r>
              <a:rPr kumimoji="0" lang="lv-LV" sz="3200" b="0" i="0" u="none" strike="noStrike" kern="1200" cap="none" spc="0" normalizeH="0" baseline="0" noProof="0" dirty="0" err="1" smtClean="0">
                <a:ln>
                  <a:noFill/>
                </a:ln>
                <a:solidFill>
                  <a:schemeClr val="tx1"/>
                </a:solidFill>
                <a:effectLst/>
                <a:uLnTx/>
                <a:uFillTx/>
                <a:latin typeface="+mn-lt"/>
                <a:ea typeface="+mn-ea"/>
                <a:cs typeface="+mn-cs"/>
              </a:rPr>
              <a:t>tātiem</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800" b="0" i="0" u="none" strike="noStrike" kern="1200" cap="none" spc="0" normalizeH="0" baseline="0" noProof="0" dirty="0" smtClean="0">
                <a:ln>
                  <a:noFill/>
                </a:ln>
                <a:solidFill>
                  <a:schemeClr val="tx1"/>
                </a:solidFill>
                <a:effectLst/>
                <a:uLnTx/>
                <a:uFillTx/>
                <a:latin typeface="+mn-lt"/>
                <a:ea typeface="+mn-ea"/>
                <a:cs typeface="+mn-cs"/>
              </a:rPr>
              <a:t>sirdi</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800" b="0" i="0" u="none" strike="noStrike" kern="1200" cap="none" spc="0" normalizeH="0" baseline="0" noProof="0" dirty="0" smtClean="0">
                <a:ln>
                  <a:noFill/>
                </a:ln>
                <a:solidFill>
                  <a:schemeClr val="tx1"/>
                </a:solidFill>
                <a:effectLst/>
                <a:uLnTx/>
                <a:uFillTx/>
                <a:latin typeface="+mn-lt"/>
                <a:ea typeface="+mn-ea"/>
                <a:cs typeface="+mn-cs"/>
              </a:rPr>
              <a:t>nierēm</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800" b="0" i="0" u="none" strike="noStrike" kern="1200" cap="none" spc="0" normalizeH="0" baseline="0" noProof="0" dirty="0" smtClean="0">
                <a:ln>
                  <a:noFill/>
                </a:ln>
                <a:solidFill>
                  <a:schemeClr val="tx1"/>
                </a:solidFill>
                <a:effectLst/>
                <a:uLnTx/>
                <a:uFillTx/>
                <a:latin typeface="+mn-lt"/>
                <a:ea typeface="+mn-ea"/>
                <a:cs typeface="+mn-cs"/>
              </a:rPr>
              <a:t>plaušām</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800" b="0" i="0" u="none" strike="noStrike" kern="1200" cap="none" spc="0" normalizeH="0" baseline="0" noProof="0" dirty="0" smtClean="0">
                <a:ln>
                  <a:noFill/>
                </a:ln>
                <a:solidFill>
                  <a:schemeClr val="tx1"/>
                </a:solidFill>
                <a:effectLst/>
                <a:uLnTx/>
                <a:uFillTx/>
                <a:latin typeface="+mn-lt"/>
                <a:ea typeface="+mn-ea"/>
                <a:cs typeface="+mn-cs"/>
              </a:rPr>
              <a:t>aknām</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3200" b="0" i="0" u="none" strike="noStrike" kern="1200" cap="none" spc="0" normalizeH="0" baseline="0" noProof="0" dirty="0" smtClean="0">
                <a:ln>
                  <a:noFill/>
                </a:ln>
                <a:solidFill>
                  <a:schemeClr val="tx1"/>
                </a:solidFill>
                <a:effectLst/>
                <a:uLnTx/>
                <a:uFillTx/>
                <a:latin typeface="+mn-lt"/>
                <a:ea typeface="+mn-ea"/>
                <a:cs typeface="+mn-cs"/>
              </a:rPr>
              <a:t>Nav skaidrs</a:t>
            </a:r>
            <a:r>
              <a:rPr kumimoji="0" lang="lv-LV" sz="3200" b="0" i="0" u="none" strike="noStrike" kern="1200" cap="none" spc="0" normalizeH="0" noProof="0" dirty="0" smtClean="0">
                <a:ln>
                  <a:noFill/>
                </a:ln>
                <a:solidFill>
                  <a:schemeClr val="tx1"/>
                </a:solidFill>
                <a:effectLst/>
                <a:uLnTx/>
                <a:uFillTx/>
                <a:latin typeface="+mn-lt"/>
                <a:ea typeface="+mn-ea"/>
                <a:cs typeface="+mn-cs"/>
              </a:rPr>
              <a:t> mehānisms</a:t>
            </a:r>
          </a:p>
          <a:p>
            <a:pPr marL="1257300" lvl="2" indent="-342900">
              <a:lnSpc>
                <a:spcPct val="160000"/>
              </a:lnSpc>
              <a:spcBef>
                <a:spcPct val="20000"/>
              </a:spcBef>
              <a:buFont typeface="Wingdings" pitchFamily="2" charset="2"/>
              <a:buChar char="ü"/>
              <a:defRPr/>
            </a:pPr>
            <a:r>
              <a:rPr lang="lv-LV" sz="2800" baseline="0" dirty="0" smtClean="0"/>
              <a:t>Hroniskais</a:t>
            </a:r>
            <a:r>
              <a:rPr lang="lv-LV" sz="2800" dirty="0" smtClean="0"/>
              <a:t> iekaisums, ko izraisa CD4+T/</a:t>
            </a:r>
            <a:r>
              <a:rPr lang="lv-LV" sz="2800" dirty="0" err="1" smtClean="0"/>
              <a:t>Makrofāgi</a:t>
            </a:r>
            <a:endParaRPr lang="lv-LV" sz="2800" dirty="0" smtClean="0"/>
          </a:p>
          <a:p>
            <a:pPr marL="1257300" lvl="2" indent="-342900">
              <a:lnSpc>
                <a:spcPct val="160000"/>
              </a:lnSpc>
              <a:spcBef>
                <a:spcPct val="20000"/>
              </a:spcBef>
              <a:buFont typeface="Wingdings" pitchFamily="2" charset="2"/>
              <a:buChar char="ü"/>
              <a:defRPr/>
            </a:pPr>
            <a:r>
              <a:rPr kumimoji="0" lang="lv-LV" sz="2800" b="0" i="0" u="none" strike="noStrike" kern="1200" cap="none" spc="0" normalizeH="0" baseline="0" noProof="0" dirty="0" smtClean="0">
                <a:ln>
                  <a:noFill/>
                </a:ln>
                <a:solidFill>
                  <a:schemeClr val="tx1"/>
                </a:solidFill>
                <a:effectLst/>
                <a:uLnTx/>
                <a:uFillTx/>
                <a:latin typeface="+mn-lt"/>
                <a:ea typeface="+mn-ea"/>
                <a:cs typeface="+mn-cs"/>
              </a:rPr>
              <a:t>Ne imūnie </a:t>
            </a:r>
            <a:r>
              <a:rPr kumimoji="0" lang="lv-LV" sz="2800" b="0" i="0" u="none" strike="noStrike" kern="1200" cap="none" spc="0" normalizeH="0" baseline="0" noProof="0" dirty="0" smtClean="0">
                <a:ln>
                  <a:noFill/>
                </a:ln>
                <a:solidFill>
                  <a:schemeClr val="tx1"/>
                </a:solidFill>
                <a:effectLst/>
                <a:uLnTx/>
                <a:uFillTx/>
                <a:latin typeface="+mn-lt"/>
                <a:ea typeface="+mn-ea"/>
                <a:cs typeface="+mn-cs"/>
              </a:rPr>
              <a:t>faktori (asinsvadu bojājumi, išēmija)</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a:spLocks noGrp="1" noRot="1" noChangeArrowheads="1"/>
          </p:cNvSpPr>
          <p:nvPr>
            <p:ph type="title"/>
          </p:nvPr>
        </p:nvSpPr>
        <p:spPr>
          <a:xfrm>
            <a:off x="914400" y="381000"/>
            <a:ext cx="8229600" cy="1143000"/>
          </a:xfrm>
        </p:spPr>
        <p:txBody>
          <a:bodyPr/>
          <a:lstStyle/>
          <a:p>
            <a:pPr eaLnBrk="1" hangingPunct="1">
              <a:defRPr/>
            </a:pPr>
            <a:r>
              <a:rPr lang="lv-LV" dirty="0" smtClean="0"/>
              <a:t>Hroniskā atgrūšana</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320" y="1905000"/>
            <a:ext cx="7010400" cy="316552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ctr"/>
            <a:r>
              <a:rPr lang="lv-LV" dirty="0" err="1" smtClean="0"/>
              <a:t>Allotransplantāta</a:t>
            </a:r>
            <a:r>
              <a:rPr lang="lv-LV" dirty="0" smtClean="0"/>
              <a:t> atgrūšanas klasifikācija</a:t>
            </a:r>
            <a:endParaRPr lang="lv-LV" dirty="0"/>
          </a:p>
        </p:txBody>
      </p:sp>
      <p:sp>
        <p:nvSpPr>
          <p:cNvPr id="3" name="Content Placeholder 2"/>
          <p:cNvSpPr>
            <a:spLocks noGrp="1"/>
          </p:cNvSpPr>
          <p:nvPr>
            <p:ph idx="1"/>
          </p:nvPr>
        </p:nvSpPr>
        <p:spPr>
          <a:xfrm>
            <a:off x="228600" y="1752600"/>
            <a:ext cx="8686800" cy="4922520"/>
          </a:xfrm>
        </p:spPr>
        <p:txBody>
          <a:bodyPr>
            <a:normAutofit fontScale="25000" lnSpcReduction="20000"/>
          </a:bodyPr>
          <a:lstStyle/>
          <a:p>
            <a:pPr marL="914400" indent="-914400" algn="just">
              <a:lnSpc>
                <a:spcPts val="4100"/>
              </a:lnSpc>
              <a:buFont typeface="Wingdings" pitchFamily="2" charset="2"/>
              <a:buChar char="q"/>
            </a:pPr>
            <a:r>
              <a:rPr lang="lv-LV" sz="11200" b="1" dirty="0" smtClean="0">
                <a:solidFill>
                  <a:schemeClr val="tx1">
                    <a:lumMod val="50000"/>
                    <a:lumOff val="50000"/>
                  </a:schemeClr>
                </a:solidFill>
              </a:rPr>
              <a:t>Saimnieks pret transplantātu </a:t>
            </a:r>
          </a:p>
          <a:p>
            <a:pPr algn="just">
              <a:lnSpc>
                <a:spcPts val="4100"/>
              </a:lnSpc>
              <a:buNone/>
            </a:pPr>
            <a:r>
              <a:rPr lang="lv-LV" sz="11200" dirty="0" smtClean="0">
                <a:solidFill>
                  <a:schemeClr val="tx1">
                    <a:lumMod val="50000"/>
                    <a:lumOff val="50000"/>
                  </a:schemeClr>
                </a:solidFill>
              </a:rPr>
              <a:t>          </a:t>
            </a:r>
            <a:r>
              <a:rPr lang="lv-LV" sz="11200" dirty="0" err="1" smtClean="0">
                <a:solidFill>
                  <a:schemeClr val="tx1">
                    <a:lumMod val="50000"/>
                    <a:lumOff val="50000"/>
                  </a:schemeClr>
                </a:solidFill>
              </a:rPr>
              <a:t>Host</a:t>
            </a:r>
            <a:r>
              <a:rPr lang="lv-LV" sz="11200" dirty="0" smtClean="0">
                <a:solidFill>
                  <a:schemeClr val="tx1">
                    <a:lumMod val="50000"/>
                    <a:lumOff val="50000"/>
                  </a:schemeClr>
                </a:solidFill>
              </a:rPr>
              <a:t> </a:t>
            </a:r>
            <a:r>
              <a:rPr lang="lv-LV" sz="11200" dirty="0" err="1" smtClean="0">
                <a:solidFill>
                  <a:schemeClr val="tx1">
                    <a:lumMod val="50000"/>
                    <a:lumOff val="50000"/>
                  </a:schemeClr>
                </a:solidFill>
              </a:rPr>
              <a:t>versus</a:t>
            </a:r>
            <a:r>
              <a:rPr lang="lv-LV" sz="11200" dirty="0" smtClean="0">
                <a:solidFill>
                  <a:schemeClr val="tx1">
                    <a:lumMod val="50000"/>
                    <a:lumOff val="50000"/>
                  </a:schemeClr>
                </a:solidFill>
              </a:rPr>
              <a:t> </a:t>
            </a:r>
            <a:r>
              <a:rPr lang="lv-LV" sz="11200" dirty="0" err="1" smtClean="0">
                <a:solidFill>
                  <a:schemeClr val="tx1">
                    <a:lumMod val="50000"/>
                    <a:lumOff val="50000"/>
                  </a:schemeClr>
                </a:solidFill>
              </a:rPr>
              <a:t>graft</a:t>
            </a:r>
            <a:r>
              <a:rPr lang="lv-LV" sz="11200" dirty="0" smtClean="0">
                <a:solidFill>
                  <a:schemeClr val="tx1">
                    <a:lumMod val="50000"/>
                    <a:lumOff val="50000"/>
                  </a:schemeClr>
                </a:solidFill>
              </a:rPr>
              <a:t> </a:t>
            </a:r>
            <a:r>
              <a:rPr lang="lv-LV" sz="11200" dirty="0" err="1" smtClean="0">
                <a:solidFill>
                  <a:schemeClr val="tx1">
                    <a:lumMod val="50000"/>
                    <a:lumOff val="50000"/>
                  </a:schemeClr>
                </a:solidFill>
              </a:rPr>
              <a:t>reaction</a:t>
            </a:r>
            <a:r>
              <a:rPr lang="lv-LV" sz="11200" dirty="0" smtClean="0">
                <a:solidFill>
                  <a:schemeClr val="tx1">
                    <a:lumMod val="50000"/>
                    <a:lumOff val="50000"/>
                  </a:schemeClr>
                </a:solidFill>
              </a:rPr>
              <a:t> (HVGR)</a:t>
            </a:r>
          </a:p>
          <a:p>
            <a:pPr lvl="4" algn="just">
              <a:lnSpc>
                <a:spcPts val="4100"/>
              </a:lnSpc>
              <a:buFont typeface="Wingdings" pitchFamily="2" charset="2"/>
              <a:buChar char="ü"/>
            </a:pPr>
            <a:r>
              <a:rPr lang="lv-LV" sz="11200" dirty="0" smtClean="0">
                <a:solidFill>
                  <a:schemeClr val="tx1">
                    <a:lumMod val="50000"/>
                    <a:lumOff val="50000"/>
                  </a:schemeClr>
                </a:solidFill>
              </a:rPr>
              <a:t>orgānu transplantācija</a:t>
            </a:r>
          </a:p>
          <a:p>
            <a:pPr lvl="4" algn="just">
              <a:lnSpc>
                <a:spcPts val="1200"/>
              </a:lnSpc>
              <a:buFont typeface="Wingdings" pitchFamily="2" charset="2"/>
              <a:buChar char="ü"/>
            </a:pPr>
            <a:endParaRPr lang="lv-LV" sz="8000" dirty="0" smtClean="0"/>
          </a:p>
          <a:p>
            <a:pPr>
              <a:lnSpc>
                <a:spcPts val="4100"/>
              </a:lnSpc>
              <a:buFont typeface="Wingdings" pitchFamily="2" charset="2"/>
              <a:buChar char="q"/>
            </a:pPr>
            <a:r>
              <a:rPr lang="lv-LV" sz="11200" dirty="0" smtClean="0"/>
              <a:t>      </a:t>
            </a:r>
            <a:r>
              <a:rPr lang="lv-LV" sz="11200" b="1" dirty="0" smtClean="0"/>
              <a:t>Transplantēta reakcija pret saimnieku</a:t>
            </a:r>
            <a:endParaRPr lang="lv-LV" sz="11200" dirty="0" smtClean="0"/>
          </a:p>
          <a:p>
            <a:pPr>
              <a:lnSpc>
                <a:spcPts val="4100"/>
              </a:lnSpc>
              <a:buNone/>
            </a:pPr>
            <a:r>
              <a:rPr lang="lv-LV" sz="11200" dirty="0" smtClean="0"/>
              <a:t>          </a:t>
            </a:r>
            <a:r>
              <a:rPr lang="lv-LV" sz="11200" dirty="0" err="1" smtClean="0"/>
              <a:t>Graft</a:t>
            </a:r>
            <a:r>
              <a:rPr lang="lv-LV" sz="11200" dirty="0" smtClean="0"/>
              <a:t> </a:t>
            </a:r>
            <a:r>
              <a:rPr lang="lv-LV" sz="11200" dirty="0" err="1" smtClean="0"/>
              <a:t>versus</a:t>
            </a:r>
            <a:r>
              <a:rPr lang="lv-LV" sz="11200" dirty="0" smtClean="0"/>
              <a:t> </a:t>
            </a:r>
            <a:r>
              <a:rPr lang="lv-LV" sz="11200" dirty="0" err="1" smtClean="0"/>
              <a:t>host</a:t>
            </a:r>
            <a:r>
              <a:rPr lang="lv-LV" sz="11200" dirty="0" smtClean="0"/>
              <a:t> </a:t>
            </a:r>
            <a:r>
              <a:rPr lang="lv-LV" sz="11200" dirty="0" err="1" smtClean="0"/>
              <a:t>reaction</a:t>
            </a:r>
            <a:r>
              <a:rPr lang="lv-LV" sz="11200" dirty="0" smtClean="0"/>
              <a:t> (GVHR)</a:t>
            </a:r>
          </a:p>
          <a:p>
            <a:pPr lvl="4">
              <a:lnSpc>
                <a:spcPts val="4100"/>
              </a:lnSpc>
              <a:buFont typeface="Wingdings" pitchFamily="2" charset="2"/>
              <a:buChar char="ü"/>
            </a:pPr>
            <a:r>
              <a:rPr lang="lv-LV" sz="10800" dirty="0" smtClean="0"/>
              <a:t>kaulu smadzeņu transplantācija</a:t>
            </a:r>
          </a:p>
          <a:p>
            <a:pPr lvl="4">
              <a:lnSpc>
                <a:spcPts val="4100"/>
              </a:lnSpc>
              <a:buFont typeface="Wingdings" pitchFamily="2" charset="2"/>
              <a:buChar char="ü"/>
            </a:pPr>
            <a:r>
              <a:rPr lang="lv-LV" sz="10800" dirty="0" smtClean="0"/>
              <a:t>imūnšūnu transplantācija </a:t>
            </a:r>
            <a:endParaRPr lang="lv-LV" sz="10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lv-LV" dirty="0" err="1" smtClean="0"/>
              <a:t>Graft</a:t>
            </a:r>
            <a:r>
              <a:rPr lang="lv-LV" dirty="0" smtClean="0"/>
              <a:t> </a:t>
            </a:r>
            <a:r>
              <a:rPr lang="lv-LV" dirty="0" err="1" smtClean="0"/>
              <a:t>versus</a:t>
            </a:r>
            <a:r>
              <a:rPr lang="lv-LV" dirty="0" smtClean="0"/>
              <a:t> </a:t>
            </a:r>
            <a:r>
              <a:rPr lang="lv-LV" dirty="0" err="1" smtClean="0"/>
              <a:t>host</a:t>
            </a:r>
            <a:r>
              <a:rPr lang="lv-LV" dirty="0" smtClean="0"/>
              <a:t> </a:t>
            </a:r>
            <a:r>
              <a:rPr lang="lv-LV" dirty="0" err="1" smtClean="0"/>
              <a:t>reaction</a:t>
            </a:r>
            <a:r>
              <a:rPr lang="lv-LV" dirty="0" smtClean="0"/>
              <a:t> (GVHR)</a:t>
            </a:r>
            <a:endParaRPr lang="lv-LV" dirty="0"/>
          </a:p>
        </p:txBody>
      </p:sp>
      <p:sp>
        <p:nvSpPr>
          <p:cNvPr id="3" name="Content Placeholder 2"/>
          <p:cNvSpPr>
            <a:spLocks noGrp="1"/>
          </p:cNvSpPr>
          <p:nvPr>
            <p:ph idx="1"/>
          </p:nvPr>
        </p:nvSpPr>
        <p:spPr>
          <a:xfrm>
            <a:off x="457200" y="2133600"/>
            <a:ext cx="8229600" cy="4389120"/>
          </a:xfrm>
        </p:spPr>
        <p:txBody>
          <a:bodyPr>
            <a:normAutofit lnSpcReduction="10000"/>
          </a:bodyPr>
          <a:lstStyle/>
          <a:p>
            <a:pPr>
              <a:lnSpc>
                <a:spcPct val="150000"/>
              </a:lnSpc>
            </a:pPr>
            <a:r>
              <a:rPr lang="lv-LV" dirty="0" err="1" smtClean="0"/>
              <a:t>Graft</a:t>
            </a:r>
            <a:r>
              <a:rPr lang="lv-LV" dirty="0" smtClean="0"/>
              <a:t> </a:t>
            </a:r>
            <a:r>
              <a:rPr lang="lv-LV" dirty="0" err="1" smtClean="0"/>
              <a:t>versus</a:t>
            </a:r>
            <a:r>
              <a:rPr lang="lv-LV" dirty="0" smtClean="0"/>
              <a:t> </a:t>
            </a:r>
            <a:r>
              <a:rPr lang="lv-LV" dirty="0" err="1" smtClean="0"/>
              <a:t>host</a:t>
            </a:r>
            <a:r>
              <a:rPr lang="lv-LV" dirty="0" smtClean="0"/>
              <a:t> </a:t>
            </a:r>
            <a:r>
              <a:rPr lang="lv-LV" dirty="0" err="1" smtClean="0"/>
              <a:t>reaction</a:t>
            </a:r>
            <a:endParaRPr lang="lv-LV" dirty="0" smtClean="0"/>
          </a:p>
          <a:p>
            <a:pPr lvl="2">
              <a:lnSpc>
                <a:spcPct val="150000"/>
              </a:lnSpc>
            </a:pPr>
            <a:r>
              <a:rPr lang="lv-LV" sz="2400" dirty="0" err="1" smtClean="0"/>
              <a:t>Allogēna</a:t>
            </a:r>
            <a:r>
              <a:rPr lang="lv-LV" sz="2400" dirty="0" smtClean="0"/>
              <a:t> kaulu smadzeņu transplantācija</a:t>
            </a:r>
          </a:p>
          <a:p>
            <a:pPr lvl="2">
              <a:lnSpc>
                <a:spcPct val="150000"/>
              </a:lnSpc>
            </a:pPr>
            <a:r>
              <a:rPr lang="lv-LV" sz="2400" dirty="0" smtClean="0"/>
              <a:t>Reakcija pret saimnieka </a:t>
            </a:r>
            <a:r>
              <a:rPr lang="lv-LV" sz="2400" dirty="0" err="1" smtClean="0"/>
              <a:t>alloantigēniem</a:t>
            </a:r>
            <a:endParaRPr lang="lv-LV" sz="2400" dirty="0" smtClean="0"/>
          </a:p>
          <a:p>
            <a:pPr lvl="2">
              <a:lnSpc>
                <a:spcPct val="150000"/>
              </a:lnSpc>
            </a:pPr>
            <a:r>
              <a:rPr lang="lv-LV" sz="2400" dirty="0" smtClean="0"/>
              <a:t>Izraisa </a:t>
            </a:r>
            <a:r>
              <a:rPr lang="lv-LV" sz="2400" dirty="0" err="1" smtClean="0"/>
              <a:t>imūnkompetentās</a:t>
            </a:r>
            <a:r>
              <a:rPr lang="lv-LV" sz="2400" dirty="0" smtClean="0"/>
              <a:t> šūnas kaulu smadzenēs </a:t>
            </a:r>
          </a:p>
          <a:p>
            <a:pPr>
              <a:lnSpc>
                <a:spcPct val="150000"/>
              </a:lnSpc>
            </a:pPr>
            <a:r>
              <a:rPr lang="lv-LV" dirty="0" err="1" smtClean="0"/>
              <a:t>Graft</a:t>
            </a:r>
            <a:r>
              <a:rPr lang="lv-LV" dirty="0" smtClean="0"/>
              <a:t> </a:t>
            </a:r>
            <a:r>
              <a:rPr lang="lv-LV" dirty="0" err="1" smtClean="0"/>
              <a:t>versus</a:t>
            </a:r>
            <a:r>
              <a:rPr lang="lv-LV" dirty="0" smtClean="0"/>
              <a:t> </a:t>
            </a:r>
            <a:r>
              <a:rPr lang="lv-LV" dirty="0" err="1" smtClean="0"/>
              <a:t>host</a:t>
            </a:r>
            <a:r>
              <a:rPr lang="lv-LV" dirty="0" smtClean="0"/>
              <a:t> </a:t>
            </a:r>
            <a:r>
              <a:rPr lang="lv-LV" dirty="0" err="1" smtClean="0"/>
              <a:t>disease</a:t>
            </a:r>
            <a:r>
              <a:rPr lang="lv-LV" dirty="0" smtClean="0"/>
              <a:t> (</a:t>
            </a:r>
            <a:r>
              <a:rPr lang="lv-LV" dirty="0" err="1" smtClean="0"/>
              <a:t>alotransplantācijas</a:t>
            </a:r>
            <a:r>
              <a:rPr lang="lv-LV" dirty="0" smtClean="0"/>
              <a:t> slimība)</a:t>
            </a:r>
          </a:p>
          <a:p>
            <a:pPr lvl="2">
              <a:lnSpc>
                <a:spcPct val="150000"/>
              </a:lnSpc>
            </a:pPr>
            <a:r>
              <a:rPr lang="lv-LV" sz="2400" dirty="0" smtClean="0"/>
              <a:t>Slimība, kuru izraisa GVHR nodara bojājumus saimniekam</a:t>
            </a:r>
            <a:endParaRPr lang="lv-LV" sz="2400" dirty="0"/>
          </a:p>
        </p:txBody>
      </p:sp>
      <p:sp>
        <p:nvSpPr>
          <p:cNvPr id="4" name="TextBox 3"/>
          <p:cNvSpPr txBox="1"/>
          <p:nvPr/>
        </p:nvSpPr>
        <p:spPr>
          <a:xfrm>
            <a:off x="1447800" y="1524000"/>
            <a:ext cx="5685916" cy="461665"/>
          </a:xfrm>
          <a:prstGeom prst="rect">
            <a:avLst/>
          </a:prstGeom>
          <a:noFill/>
        </p:spPr>
        <p:txBody>
          <a:bodyPr wrap="none" rtlCol="0">
            <a:spAutoFit/>
          </a:bodyPr>
          <a:lstStyle/>
          <a:p>
            <a:r>
              <a:rPr lang="lv-LV" sz="2400" b="1" dirty="0" smtClean="0"/>
              <a:t>Transplantēta reakcija pret saimnieku</a:t>
            </a:r>
            <a:endParaRPr lang="lv-LV"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4800600" cy="1143000"/>
          </a:xfrm>
        </p:spPr>
        <p:txBody>
          <a:bodyPr>
            <a:normAutofit/>
          </a:bodyPr>
          <a:lstStyle/>
          <a:p>
            <a:r>
              <a:rPr lang="lv-LV" sz="3600" dirty="0" smtClean="0"/>
              <a:t>Akūts GVHD</a:t>
            </a:r>
            <a:endParaRPr lang="lv-LV" sz="3600" dirty="0"/>
          </a:p>
        </p:txBody>
      </p:sp>
      <p:sp>
        <p:nvSpPr>
          <p:cNvPr id="3" name="TextBox 2"/>
          <p:cNvSpPr txBox="1"/>
          <p:nvPr/>
        </p:nvSpPr>
        <p:spPr>
          <a:xfrm>
            <a:off x="3276600" y="1143000"/>
            <a:ext cx="5224507" cy="3416320"/>
          </a:xfrm>
          <a:prstGeom prst="rect">
            <a:avLst/>
          </a:prstGeom>
          <a:noFill/>
        </p:spPr>
        <p:txBody>
          <a:bodyPr wrap="none" rtlCol="0">
            <a:spAutoFit/>
          </a:bodyPr>
          <a:lstStyle/>
          <a:p>
            <a:pPr>
              <a:lnSpc>
                <a:spcPct val="150000"/>
              </a:lnSpc>
              <a:buFont typeface="Wingdings" pitchFamily="2" charset="2"/>
              <a:buChar char="§"/>
            </a:pPr>
            <a:r>
              <a:rPr lang="lv-LV" dirty="0" smtClean="0"/>
              <a:t> </a:t>
            </a:r>
            <a:r>
              <a:rPr lang="lv-LV" sz="2400" dirty="0" err="1" smtClean="0"/>
              <a:t>Endotēlija</a:t>
            </a:r>
            <a:r>
              <a:rPr lang="lv-LV" sz="2400" dirty="0" smtClean="0"/>
              <a:t> šūnu bojājums ādā, aknās </a:t>
            </a:r>
          </a:p>
          <a:p>
            <a:pPr>
              <a:lnSpc>
                <a:spcPct val="150000"/>
              </a:lnSpc>
            </a:pPr>
            <a:r>
              <a:rPr lang="lv-LV" sz="2400" dirty="0" smtClean="0"/>
              <a:t>  un zarnu traktā</a:t>
            </a:r>
          </a:p>
          <a:p>
            <a:pPr>
              <a:lnSpc>
                <a:spcPct val="150000"/>
              </a:lnSpc>
              <a:buFont typeface="Wingdings" pitchFamily="2" charset="2"/>
              <a:buChar char="§"/>
            </a:pPr>
            <a:r>
              <a:rPr lang="lv-LV" sz="2400" dirty="0" smtClean="0"/>
              <a:t> Izsitumi, dzeltenā kaite, caureja, </a:t>
            </a:r>
          </a:p>
          <a:p>
            <a:pPr>
              <a:lnSpc>
                <a:spcPct val="150000"/>
              </a:lnSpc>
            </a:pPr>
            <a:r>
              <a:rPr lang="lv-LV" sz="2400" dirty="0" smtClean="0"/>
              <a:t>   zarnu trakta asiņošana</a:t>
            </a:r>
          </a:p>
          <a:p>
            <a:pPr>
              <a:lnSpc>
                <a:spcPct val="150000"/>
              </a:lnSpc>
              <a:buFont typeface="Wingdings" pitchFamily="2" charset="2"/>
              <a:buChar char="§"/>
            </a:pPr>
            <a:r>
              <a:rPr lang="lv-LV" sz="2400" dirty="0" smtClean="0"/>
              <a:t> izraisa transplantāta </a:t>
            </a:r>
          </a:p>
          <a:p>
            <a:pPr>
              <a:lnSpc>
                <a:spcPct val="150000"/>
              </a:lnSpc>
            </a:pPr>
            <a:r>
              <a:rPr lang="lv-LV" sz="2400" dirty="0" smtClean="0"/>
              <a:t>   nobriedušas T šūnas</a:t>
            </a:r>
            <a:endParaRPr lang="lv-LV" sz="2400" dirty="0"/>
          </a:p>
        </p:txBody>
      </p:sp>
      <p:pic>
        <p:nvPicPr>
          <p:cNvPr id="6" name="Picture 3" descr="GvHdisease"/>
          <p:cNvPicPr>
            <a:picLocks noChangeAspect="1" noChangeArrowheads="1"/>
          </p:cNvPicPr>
          <p:nvPr/>
        </p:nvPicPr>
        <p:blipFill>
          <a:blip r:embed="rId2" cstate="print"/>
          <a:srcRect/>
          <a:stretch>
            <a:fillRect/>
          </a:stretch>
        </p:blipFill>
        <p:spPr bwMode="auto">
          <a:xfrm>
            <a:off x="228600" y="1295400"/>
            <a:ext cx="2858864" cy="2390775"/>
          </a:xfrm>
          <a:prstGeom prst="rect">
            <a:avLst/>
          </a:prstGeom>
          <a:noFill/>
          <a:ln w="9525">
            <a:noFill/>
            <a:miter lim="800000"/>
            <a:headEnd/>
            <a:tailEnd/>
          </a:ln>
          <a:effectLst>
            <a:outerShdw dist="107763" dir="2700000" algn="ctr" rotWithShape="0">
              <a:srgbClr val="808080"/>
            </a:outerShdw>
          </a:effectLst>
        </p:spPr>
      </p:pic>
      <p:sp>
        <p:nvSpPr>
          <p:cNvPr id="7" name="Title 1"/>
          <p:cNvSpPr txBox="1">
            <a:spLocks/>
          </p:cNvSpPr>
          <p:nvPr/>
        </p:nvSpPr>
        <p:spPr>
          <a:xfrm>
            <a:off x="533400" y="4419600"/>
            <a:ext cx="4800600" cy="6858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sz="3600" b="0" i="0" u="none" strike="noStrike" kern="1200" cap="none" spc="0" normalizeH="0" baseline="0" noProof="0" dirty="0" smtClean="0">
                <a:ln>
                  <a:noFill/>
                </a:ln>
                <a:solidFill>
                  <a:schemeClr val="tx2"/>
                </a:solidFill>
                <a:effectLst/>
                <a:uLnTx/>
                <a:uFillTx/>
                <a:latin typeface="+mj-lt"/>
                <a:ea typeface="+mj-ea"/>
                <a:cs typeface="+mj-cs"/>
              </a:rPr>
              <a:t>Hronisks GVHD</a:t>
            </a:r>
            <a:endParaRPr kumimoji="0" lang="lv-LV"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TextBox 7"/>
          <p:cNvSpPr txBox="1"/>
          <p:nvPr/>
        </p:nvSpPr>
        <p:spPr>
          <a:xfrm>
            <a:off x="457200" y="5103674"/>
            <a:ext cx="7391400" cy="2123658"/>
          </a:xfrm>
          <a:prstGeom prst="rect">
            <a:avLst/>
          </a:prstGeom>
          <a:noFill/>
        </p:spPr>
        <p:txBody>
          <a:bodyPr wrap="square" rtlCol="0">
            <a:spAutoFit/>
          </a:bodyPr>
          <a:lstStyle/>
          <a:p>
            <a:pPr>
              <a:lnSpc>
                <a:spcPct val="150000"/>
              </a:lnSpc>
              <a:buFont typeface="Wingdings" pitchFamily="2" charset="2"/>
              <a:buChar char="§"/>
            </a:pPr>
            <a:r>
              <a:rPr lang="lv-LV" dirty="0" smtClean="0"/>
              <a:t>  </a:t>
            </a:r>
            <a:r>
              <a:rPr lang="lv-LV" sz="2400" dirty="0" smtClean="0"/>
              <a:t>Viena vai vairāku orgānu atrofija un fibroze</a:t>
            </a:r>
          </a:p>
          <a:p>
            <a:pPr>
              <a:lnSpc>
                <a:spcPct val="150000"/>
              </a:lnSpc>
              <a:buFont typeface="Wingdings" pitchFamily="2" charset="2"/>
              <a:buChar char="§"/>
            </a:pPr>
            <a:r>
              <a:rPr lang="lv-LV" sz="2400" dirty="0" smtClean="0"/>
              <a:t> Skartā orgāna pilnīga disfunkcija </a:t>
            </a:r>
          </a:p>
          <a:p>
            <a:pPr>
              <a:buFont typeface="Wingdings" pitchFamily="2" charset="2"/>
              <a:buChar char="§"/>
            </a:pPr>
            <a:endParaRPr lang="lv-LV" sz="2400" dirty="0" smtClean="0"/>
          </a:p>
          <a:p>
            <a:pPr>
              <a:lnSpc>
                <a:spcPct val="150000"/>
              </a:lnSpc>
            </a:pPr>
            <a:r>
              <a:rPr lang="lv-LV" sz="2400" dirty="0" smtClean="0"/>
              <a:t> </a:t>
            </a:r>
            <a:endParaRPr lang="lv-LV" sz="24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05800" cy="1143000"/>
          </a:xfrm>
        </p:spPr>
        <p:txBody>
          <a:bodyPr>
            <a:normAutofit fontScale="90000"/>
          </a:bodyPr>
          <a:lstStyle/>
          <a:p>
            <a:r>
              <a:rPr lang="lv-LV" dirty="0" err="1"/>
              <a:t>Graft</a:t>
            </a:r>
            <a:r>
              <a:rPr lang="lv-LV" dirty="0"/>
              <a:t> </a:t>
            </a:r>
            <a:r>
              <a:rPr lang="lv-LV" dirty="0" err="1"/>
              <a:t>versus</a:t>
            </a:r>
            <a:r>
              <a:rPr lang="lv-LV" dirty="0"/>
              <a:t> </a:t>
            </a:r>
            <a:r>
              <a:rPr lang="lv-LV" dirty="0" err="1"/>
              <a:t>host</a:t>
            </a:r>
            <a:r>
              <a:rPr lang="lv-LV" dirty="0"/>
              <a:t> </a:t>
            </a:r>
            <a:r>
              <a:rPr lang="lv-LV" dirty="0" err="1"/>
              <a:t>reaction</a:t>
            </a:r>
            <a:r>
              <a:rPr lang="lv-LV" dirty="0"/>
              <a:t> (GVHR)</a:t>
            </a:r>
          </a:p>
        </p:txBody>
      </p:sp>
      <p:sp>
        <p:nvSpPr>
          <p:cNvPr id="3" name="TextBox 2"/>
          <p:cNvSpPr txBox="1"/>
          <p:nvPr/>
        </p:nvSpPr>
        <p:spPr>
          <a:xfrm>
            <a:off x="381000" y="2000346"/>
            <a:ext cx="8198848" cy="2862322"/>
          </a:xfrm>
          <a:prstGeom prst="rect">
            <a:avLst/>
          </a:prstGeom>
          <a:noFill/>
        </p:spPr>
        <p:txBody>
          <a:bodyPr wrap="none" rtlCol="0">
            <a:spAutoFit/>
          </a:bodyPr>
          <a:lstStyle/>
          <a:p>
            <a:pPr>
              <a:lnSpc>
                <a:spcPct val="150000"/>
              </a:lnSpc>
            </a:pPr>
            <a:r>
              <a:rPr lang="lv-LV" sz="2400" dirty="0" smtClean="0"/>
              <a:t>Lai transplantēta reakcija pret saimnieku neizveidotos, </a:t>
            </a:r>
          </a:p>
          <a:p>
            <a:pPr>
              <a:lnSpc>
                <a:spcPct val="150000"/>
              </a:lnSpc>
            </a:pPr>
            <a:r>
              <a:rPr lang="lv-LV" sz="2400" dirty="0" smtClean="0"/>
              <a:t>transplantātu apstrādā.</a:t>
            </a:r>
          </a:p>
          <a:p>
            <a:pPr>
              <a:lnSpc>
                <a:spcPct val="150000"/>
              </a:lnSpc>
            </a:pPr>
            <a:r>
              <a:rPr lang="lv-LV" sz="2400" dirty="0" smtClean="0"/>
              <a:t>No transplantēta aizvāc T limfocītus, vai uz transplantēta un </a:t>
            </a:r>
          </a:p>
          <a:p>
            <a:pPr>
              <a:lnSpc>
                <a:spcPct val="150000"/>
              </a:lnSpc>
            </a:pPr>
            <a:r>
              <a:rPr lang="lv-LV" sz="2400" dirty="0" smtClean="0"/>
              <a:t>arī uz recipienta T limfocītiem iedarbojās ar </a:t>
            </a:r>
          </a:p>
          <a:p>
            <a:pPr>
              <a:lnSpc>
                <a:spcPct val="150000"/>
              </a:lnSpc>
            </a:pPr>
            <a:r>
              <a:rPr lang="lv-LV" sz="2400" dirty="0" smtClean="0"/>
              <a:t>T </a:t>
            </a:r>
            <a:r>
              <a:rPr lang="lv-LV" sz="2400" dirty="0" err="1" smtClean="0"/>
              <a:t>antilimfocitāriem</a:t>
            </a:r>
            <a:r>
              <a:rPr lang="lv-LV" sz="2400" dirty="0" smtClean="0"/>
              <a:t> serumiem.</a:t>
            </a:r>
            <a:endParaRPr lang="lv-LV" sz="2400" dirty="0"/>
          </a:p>
        </p:txBody>
      </p:sp>
    </p:spTree>
    <p:extLst>
      <p:ext uri="{BB962C8B-B14F-4D97-AF65-F5344CB8AC3E}">
        <p14:creationId xmlns:p14="http://schemas.microsoft.com/office/powerpoint/2010/main" val="3147630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066800"/>
            <a:ext cx="8305800" cy="1143000"/>
          </a:xfrm>
        </p:spPr>
        <p:txBody>
          <a:bodyPr>
            <a:noAutofit/>
          </a:bodyPr>
          <a:lstStyle/>
          <a:p>
            <a:pPr algn="ctr"/>
            <a:r>
              <a:rPr lang="lv-LV" sz="4000" dirty="0" err="1" smtClean="0"/>
              <a:t>Alotransplantāta</a:t>
            </a:r>
            <a:r>
              <a:rPr lang="lv-LV" sz="4000" dirty="0" smtClean="0"/>
              <a:t> atgrūšanas terapija un novēršana</a:t>
            </a:r>
            <a:endParaRPr lang="lv-LV" sz="4000" dirty="0"/>
          </a:p>
        </p:txBody>
      </p:sp>
      <p:sp>
        <p:nvSpPr>
          <p:cNvPr id="4" name="Content Placeholder 2"/>
          <p:cNvSpPr txBox="1">
            <a:spLocks/>
          </p:cNvSpPr>
          <p:nvPr/>
        </p:nvSpPr>
        <p:spPr>
          <a:xfrm>
            <a:off x="609600" y="2667000"/>
            <a:ext cx="7924800" cy="2819400"/>
          </a:xfrm>
          <a:prstGeom prst="rect">
            <a:avLst/>
          </a:prstGeom>
        </p:spPr>
        <p:txBody>
          <a:bodyPr>
            <a:normAutofit/>
          </a:bodyPr>
          <a:lstStyle/>
          <a:p>
            <a:pPr marL="1463040" marR="0" lvl="4" indent="-210312" algn="just" defTabSz="914400" rtl="0" eaLnBrk="1" fontAlgn="auto" latinLnBrk="0" hangingPunct="1">
              <a:lnSpc>
                <a:spcPts val="1200"/>
              </a:lnSpc>
              <a:spcBef>
                <a:spcPct val="20000"/>
              </a:spcBef>
              <a:spcAft>
                <a:spcPts val="0"/>
              </a:spcAft>
              <a:buClr>
                <a:schemeClr val="accent4"/>
              </a:buClr>
              <a:buSzPct val="65000"/>
              <a:buFont typeface="Wingdings" pitchFamily="2" charset="2"/>
              <a:buChar char="ü"/>
              <a:tabLst/>
              <a:defRPr/>
            </a:pPr>
            <a:endParaRPr kumimoji="0" lang="lv-LV"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ts val="4100"/>
              </a:lnSpc>
              <a:spcBef>
                <a:spcPct val="20000"/>
              </a:spcBef>
              <a:spcAft>
                <a:spcPts val="0"/>
              </a:spcAft>
              <a:buClr>
                <a:schemeClr val="accent3"/>
              </a:buClr>
              <a:buSzPct val="95000"/>
              <a:buFont typeface="Wingdings" pitchFamily="2" charset="2"/>
              <a:buChar char="q"/>
              <a:tabLst/>
              <a:defRPr/>
            </a:pPr>
            <a:r>
              <a:rPr kumimoji="0" lang="lv-LV" sz="24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2400" b="1" i="0" u="none" strike="noStrike" kern="1200" cap="none" spc="0" normalizeH="0" baseline="0" noProof="0" dirty="0" smtClean="0">
                <a:ln>
                  <a:noFill/>
                </a:ln>
                <a:solidFill>
                  <a:schemeClr val="tx1"/>
                </a:solidFill>
                <a:effectLst/>
                <a:uLnTx/>
                <a:uFillTx/>
                <a:latin typeface="+mn-lt"/>
                <a:ea typeface="+mn-ea"/>
                <a:cs typeface="+mn-cs"/>
              </a:rPr>
              <a:t>Audu saderības pārbaude pirms transplantācijas</a:t>
            </a:r>
          </a:p>
          <a:p>
            <a:pPr marL="274320" marR="0" lvl="0" indent="-274320" algn="l" defTabSz="914400" rtl="0" eaLnBrk="1" fontAlgn="auto" latinLnBrk="0" hangingPunct="1">
              <a:lnSpc>
                <a:spcPts val="4100"/>
              </a:lnSpc>
              <a:spcBef>
                <a:spcPct val="20000"/>
              </a:spcBef>
              <a:spcAft>
                <a:spcPts val="0"/>
              </a:spcAft>
              <a:buClr>
                <a:schemeClr val="accent3"/>
              </a:buClr>
              <a:buSzPct val="95000"/>
              <a:buFont typeface="Wingdings" pitchFamily="2" charset="2"/>
              <a:buChar char="q"/>
              <a:tabLst/>
              <a:defRPr/>
            </a:pPr>
            <a:r>
              <a:rPr lang="lv-LV" sz="2400" b="1" dirty="0" smtClean="0"/>
              <a:t>  </a:t>
            </a:r>
            <a:r>
              <a:rPr lang="lv-LV" sz="2400" b="1" dirty="0" err="1" smtClean="0"/>
              <a:t>Imunosupresīvā</a:t>
            </a:r>
            <a:r>
              <a:rPr lang="lv-LV" sz="2400" b="1" dirty="0" smtClean="0"/>
              <a:t> terapija</a:t>
            </a:r>
            <a:r>
              <a:rPr kumimoji="0" lang="lv-LV" sz="2400" b="1"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ts val="4100"/>
              </a:lnSpc>
              <a:spcBef>
                <a:spcPct val="20000"/>
              </a:spcBef>
              <a:spcAft>
                <a:spcPts val="0"/>
              </a:spcAft>
              <a:buClr>
                <a:schemeClr val="accent3"/>
              </a:buClr>
              <a:buSzPct val="95000"/>
              <a:buFont typeface="Wingdings" pitchFamily="2" charset="2"/>
              <a:buChar char="q"/>
              <a:tabLst/>
              <a:defRPr/>
            </a:pPr>
            <a:r>
              <a:rPr lang="lv-LV" sz="2400" b="1" dirty="0" smtClean="0"/>
              <a:t>  </a:t>
            </a:r>
            <a:r>
              <a:rPr lang="lv-LV" sz="2400" b="1" dirty="0" err="1" smtClean="0"/>
              <a:t>Imūntolerances</a:t>
            </a:r>
            <a:r>
              <a:rPr lang="lv-LV" sz="2400" b="1" dirty="0" smtClean="0"/>
              <a:t> inducēšana</a:t>
            </a:r>
            <a:r>
              <a:rPr kumimoji="0" lang="lv-LV"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lv-LV"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85800"/>
            <a:ext cx="8305800" cy="838200"/>
          </a:xfrm>
        </p:spPr>
        <p:txBody>
          <a:bodyPr>
            <a:noAutofit/>
          </a:bodyPr>
          <a:lstStyle/>
          <a:p>
            <a:pPr algn="ctr"/>
            <a:r>
              <a:rPr lang="lv-LV" sz="4000" dirty="0" err="1" smtClean="0"/>
              <a:t>Alotransplantāta</a:t>
            </a:r>
            <a:r>
              <a:rPr lang="lv-LV" sz="4000" dirty="0" smtClean="0"/>
              <a:t> atgrūšanas novēršana</a:t>
            </a:r>
            <a:endParaRPr lang="lv-LV" sz="4000" dirty="0"/>
          </a:p>
        </p:txBody>
      </p:sp>
      <p:sp>
        <p:nvSpPr>
          <p:cNvPr id="4" name="Content Placeholder 2"/>
          <p:cNvSpPr txBox="1">
            <a:spLocks/>
          </p:cNvSpPr>
          <p:nvPr/>
        </p:nvSpPr>
        <p:spPr>
          <a:xfrm>
            <a:off x="228600" y="2819400"/>
            <a:ext cx="8839200" cy="3505200"/>
          </a:xfrm>
          <a:prstGeom prst="rect">
            <a:avLst/>
          </a:prstGeom>
        </p:spPr>
        <p:txBody>
          <a:bodyPr>
            <a:normAutofit fontScale="85000" lnSpcReduction="10000"/>
          </a:bodyPr>
          <a:lstStyle/>
          <a:p>
            <a:pPr marL="1463040" marR="0" lvl="4" indent="-210312" algn="just" defTabSz="914400" rtl="0" eaLnBrk="1" fontAlgn="auto" latinLnBrk="0" hangingPunct="1">
              <a:lnSpc>
                <a:spcPts val="1200"/>
              </a:lnSpc>
              <a:spcBef>
                <a:spcPct val="20000"/>
              </a:spcBef>
              <a:spcAft>
                <a:spcPts val="0"/>
              </a:spcAft>
              <a:buClr>
                <a:schemeClr val="accent4"/>
              </a:buClr>
              <a:buSzPct val="65000"/>
              <a:buFont typeface="Wingdings" pitchFamily="2" charset="2"/>
              <a:buChar char="ü"/>
              <a:tabLst/>
              <a:defRPr/>
            </a:pPr>
            <a:endParaRPr kumimoji="0" lang="lv-LV"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ts val="4100"/>
              </a:lnSpc>
              <a:spcBef>
                <a:spcPct val="20000"/>
              </a:spcBef>
              <a:spcAft>
                <a:spcPts val="0"/>
              </a:spcAft>
              <a:buClr>
                <a:schemeClr val="accent3"/>
              </a:buClr>
              <a:buSzPct val="95000"/>
              <a:buFont typeface="Wingdings" pitchFamily="2" charset="2"/>
              <a:buChar char="q"/>
              <a:tabLst/>
              <a:defRPr/>
            </a:pPr>
            <a:r>
              <a:rPr kumimoji="0" lang="lv-LV" sz="3800" b="0" i="0" u="none" strike="noStrike" kern="1200" cap="none" spc="0" normalizeH="0" baseline="0" noProof="0" dirty="0" smtClean="0">
                <a:ln>
                  <a:noFill/>
                </a:ln>
                <a:solidFill>
                  <a:schemeClr val="tx1"/>
                </a:solidFill>
                <a:effectLst/>
                <a:uLnTx/>
                <a:uFillTx/>
              </a:rPr>
              <a:t>  </a:t>
            </a:r>
            <a:r>
              <a:rPr kumimoji="0" lang="lv-LV" sz="3800" b="1" i="0" u="none" strike="noStrike" kern="1200" cap="none" spc="0" normalizeH="0" baseline="0" noProof="0" dirty="0" smtClean="0">
                <a:ln>
                  <a:noFill/>
                </a:ln>
                <a:solidFill>
                  <a:schemeClr val="tx1"/>
                </a:solidFill>
                <a:effectLst/>
                <a:uLnTx/>
                <a:uFillTx/>
              </a:rPr>
              <a:t>Asins grupas</a:t>
            </a:r>
            <a:r>
              <a:rPr kumimoji="0" lang="lv-LV" sz="3800" b="1" i="0" u="none" strike="noStrike" kern="1200" cap="none" spc="0" normalizeH="0" noProof="0" dirty="0" smtClean="0">
                <a:ln>
                  <a:noFill/>
                </a:ln>
                <a:solidFill>
                  <a:schemeClr val="tx1"/>
                </a:solidFill>
                <a:effectLst/>
                <a:uLnTx/>
                <a:uFillTx/>
              </a:rPr>
              <a:t> saderības  pārbaude </a:t>
            </a:r>
          </a:p>
          <a:p>
            <a:pPr marR="0" lvl="0" algn="l" defTabSz="914400" rtl="0" eaLnBrk="1" fontAlgn="auto" latinLnBrk="0" hangingPunct="1">
              <a:lnSpc>
                <a:spcPts val="4100"/>
              </a:lnSpc>
              <a:spcBef>
                <a:spcPct val="20000"/>
              </a:spcBef>
              <a:spcAft>
                <a:spcPts val="0"/>
              </a:spcAft>
              <a:buClr>
                <a:schemeClr val="accent3"/>
              </a:buClr>
              <a:buSzPct val="95000"/>
              <a:tabLst/>
              <a:defRPr/>
            </a:pPr>
            <a:r>
              <a:rPr kumimoji="0" lang="lv-LV" sz="3800" b="1" i="0" u="none" strike="noStrike" kern="1200" cap="none" spc="0" normalizeH="0" noProof="0" dirty="0" smtClean="0">
                <a:ln>
                  <a:noFill/>
                </a:ln>
                <a:solidFill>
                  <a:schemeClr val="tx1"/>
                </a:solidFill>
                <a:effectLst/>
                <a:uLnTx/>
                <a:uFillTx/>
              </a:rPr>
              <a:t>(</a:t>
            </a:r>
            <a:r>
              <a:rPr kumimoji="0" lang="lv-LV" sz="3300" b="1" i="0" u="none" strike="noStrike" kern="1200" cap="none" spc="0" normalizeH="0" noProof="0" dirty="0" smtClean="0">
                <a:ln>
                  <a:noFill/>
                </a:ln>
                <a:solidFill>
                  <a:schemeClr val="tx1"/>
                </a:solidFill>
                <a:effectLst/>
                <a:uLnTx/>
                <a:uFillTx/>
              </a:rPr>
              <a:t>pēc asins grupas un  rēzus faktora)</a:t>
            </a:r>
          </a:p>
          <a:p>
            <a:pPr marL="274320" marR="0" lvl="0" indent="-274320" algn="l" defTabSz="914400" rtl="0" eaLnBrk="1" fontAlgn="auto" latinLnBrk="0" hangingPunct="1">
              <a:lnSpc>
                <a:spcPct val="250000"/>
              </a:lnSpc>
              <a:spcBef>
                <a:spcPct val="20000"/>
              </a:spcBef>
              <a:spcAft>
                <a:spcPts val="0"/>
              </a:spcAft>
              <a:buClr>
                <a:schemeClr val="accent3"/>
              </a:buClr>
              <a:buSzPct val="95000"/>
              <a:buFont typeface="Wingdings" pitchFamily="2" charset="2"/>
              <a:buChar char="q"/>
              <a:tabLst/>
              <a:defRPr/>
            </a:pPr>
            <a:r>
              <a:rPr kumimoji="0" lang="lv-LV" sz="3800" b="1" i="0" u="none" strike="noStrike" kern="1200" cap="none" spc="0" normalizeH="0" baseline="0" noProof="0" dirty="0" smtClean="0">
                <a:ln>
                  <a:noFill/>
                </a:ln>
                <a:solidFill>
                  <a:schemeClr val="tx1"/>
                </a:solidFill>
                <a:effectLst/>
                <a:uLnTx/>
                <a:uFillTx/>
              </a:rPr>
              <a:t> Audu antigēnu (HLA) saderības pārbaude</a:t>
            </a:r>
          </a:p>
          <a:p>
            <a:pPr marR="0" lvl="0" algn="l" defTabSz="914400" rtl="0" eaLnBrk="1" fontAlgn="auto" latinLnBrk="0" hangingPunct="1">
              <a:lnSpc>
                <a:spcPts val="4100"/>
              </a:lnSpc>
              <a:spcBef>
                <a:spcPct val="20000"/>
              </a:spcBef>
              <a:spcAft>
                <a:spcPts val="0"/>
              </a:spcAft>
              <a:buClr>
                <a:schemeClr val="accent3"/>
              </a:buClr>
              <a:buSzPct val="95000"/>
              <a:tabLst/>
              <a:defRPr/>
            </a:pPr>
            <a:r>
              <a:rPr lang="lv-LV" sz="2900" b="1" dirty="0" smtClean="0"/>
              <a:t>  </a:t>
            </a:r>
            <a:endParaRPr kumimoji="0" lang="lv-LV" sz="2900" b="0" i="0" u="none" strike="noStrike" kern="1200" cap="none" spc="0" normalizeH="0" baseline="0" noProof="0" dirty="0">
              <a:ln>
                <a:noFill/>
              </a:ln>
              <a:solidFill>
                <a:schemeClr val="tx1"/>
              </a:solidFill>
              <a:effectLst/>
              <a:uLnTx/>
              <a:uFillTx/>
            </a:endParaRPr>
          </a:p>
        </p:txBody>
      </p:sp>
      <p:sp>
        <p:nvSpPr>
          <p:cNvPr id="3" name="TextBox 2"/>
          <p:cNvSpPr txBox="1"/>
          <p:nvPr/>
        </p:nvSpPr>
        <p:spPr>
          <a:xfrm>
            <a:off x="2286000" y="1905000"/>
            <a:ext cx="4203587" cy="584775"/>
          </a:xfrm>
          <a:prstGeom prst="rect">
            <a:avLst/>
          </a:prstGeom>
          <a:noFill/>
        </p:spPr>
        <p:txBody>
          <a:bodyPr wrap="none" rtlCol="0">
            <a:spAutoFit/>
          </a:bodyPr>
          <a:lstStyle/>
          <a:p>
            <a:r>
              <a:rPr lang="lv-LV" sz="3200" dirty="0" smtClean="0"/>
              <a:t>Pirms transplantācijas </a:t>
            </a:r>
            <a:endParaRPr lang="lv-LV" sz="3200" dirty="0"/>
          </a:p>
        </p:txBody>
      </p:sp>
    </p:spTree>
    <p:extLst>
      <p:ext uri="{BB962C8B-B14F-4D97-AF65-F5344CB8AC3E}">
        <p14:creationId xmlns:p14="http://schemas.microsoft.com/office/powerpoint/2010/main" val="25029299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8305800" cy="1143000"/>
          </a:xfrm>
        </p:spPr>
        <p:txBody>
          <a:bodyPr/>
          <a:lstStyle/>
          <a:p>
            <a:r>
              <a:rPr lang="lv-LV" dirty="0" smtClean="0"/>
              <a:t>ABO asins grupas sistēma</a:t>
            </a:r>
            <a:endParaRPr lang="lv-LV" dirty="0"/>
          </a:p>
        </p:txBody>
      </p:sp>
      <p:pic>
        <p:nvPicPr>
          <p:cNvPr id="2054" name="Picture 6" descr="http://lyceum.algonquincollege.com/lts/onlineCourses/anatomy/App_Themes/e-learning/images/diagrams/11-8_bloodtyp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90" y="1681843"/>
            <a:ext cx="4978399"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77189" y="1681843"/>
            <a:ext cx="3934154" cy="1323439"/>
          </a:xfrm>
          <a:prstGeom prst="rect">
            <a:avLst/>
          </a:prstGeom>
          <a:noFill/>
        </p:spPr>
        <p:txBody>
          <a:bodyPr wrap="none" rtlCol="0">
            <a:spAutoFit/>
          </a:bodyPr>
          <a:lstStyle/>
          <a:p>
            <a:r>
              <a:rPr lang="lv-LV" sz="2000" dirty="0" smtClean="0"/>
              <a:t>Balstās uz to, kādi antigēni ir uz</a:t>
            </a:r>
          </a:p>
          <a:p>
            <a:r>
              <a:rPr lang="lv-LV" sz="2000" dirty="0" smtClean="0"/>
              <a:t>eritrocītu virsmas. Šie antigēni var</a:t>
            </a:r>
          </a:p>
          <a:p>
            <a:r>
              <a:rPr lang="lv-LV" sz="2000" dirty="0" smtClean="0"/>
              <a:t>būt </a:t>
            </a:r>
            <a:r>
              <a:rPr lang="lv-LV" sz="2000" b="1" dirty="0" smtClean="0">
                <a:solidFill>
                  <a:srgbClr val="FF0000"/>
                </a:solidFill>
              </a:rPr>
              <a:t>proteīni</a:t>
            </a:r>
            <a:r>
              <a:rPr lang="lv-LV" sz="2000" dirty="0" smtClean="0"/>
              <a:t>, </a:t>
            </a:r>
            <a:r>
              <a:rPr lang="lv-LV" sz="2000" dirty="0" err="1" smtClean="0"/>
              <a:t>glikoproteīni</a:t>
            </a:r>
            <a:r>
              <a:rPr lang="lv-LV" sz="2000" dirty="0" smtClean="0"/>
              <a:t>, </a:t>
            </a:r>
          </a:p>
          <a:p>
            <a:r>
              <a:rPr lang="lv-LV" sz="2000" dirty="0" smtClean="0"/>
              <a:t>glikolipīdi, </a:t>
            </a:r>
            <a:r>
              <a:rPr lang="lv-LV" sz="2000" b="1" dirty="0" smtClean="0"/>
              <a:t>ogļhidrāti</a:t>
            </a:r>
            <a:r>
              <a:rPr lang="lv-LV" sz="2000" dirty="0" smtClean="0"/>
              <a:t>.</a:t>
            </a:r>
            <a:endParaRPr lang="lv-LV" sz="2000" dirty="0"/>
          </a:p>
        </p:txBody>
      </p:sp>
      <p:sp>
        <p:nvSpPr>
          <p:cNvPr id="4" name="TextBox 3"/>
          <p:cNvSpPr txBox="1"/>
          <p:nvPr/>
        </p:nvSpPr>
        <p:spPr>
          <a:xfrm>
            <a:off x="5334000" y="3206668"/>
            <a:ext cx="3124200" cy="2400657"/>
          </a:xfrm>
          <a:prstGeom prst="rect">
            <a:avLst/>
          </a:prstGeom>
          <a:noFill/>
        </p:spPr>
        <p:txBody>
          <a:bodyPr wrap="square" rtlCol="0">
            <a:spAutoFit/>
          </a:bodyPr>
          <a:lstStyle/>
          <a:p>
            <a:pPr>
              <a:lnSpc>
                <a:spcPct val="150000"/>
              </a:lnSpc>
            </a:pPr>
            <a:r>
              <a:rPr lang="lv-LV" sz="2000" dirty="0" smtClean="0"/>
              <a:t>Pastāv kopsummā 33 asinsgrupu sistēmas. </a:t>
            </a:r>
          </a:p>
          <a:p>
            <a:pPr>
              <a:lnSpc>
                <a:spcPct val="150000"/>
              </a:lnSpc>
            </a:pPr>
            <a:r>
              <a:rPr lang="lv-LV" sz="2000" dirty="0" smtClean="0"/>
              <a:t>Galvenā asins grupas sistēma ir  </a:t>
            </a:r>
            <a:r>
              <a:rPr lang="lv-LV" sz="2000" b="1" dirty="0" smtClean="0"/>
              <a:t>ABO </a:t>
            </a:r>
            <a:r>
              <a:rPr lang="lv-LV" sz="2000" dirty="0" smtClean="0"/>
              <a:t>un</a:t>
            </a:r>
            <a:r>
              <a:rPr lang="lv-LV" sz="2000" b="1" dirty="0" smtClean="0"/>
              <a:t> </a:t>
            </a:r>
            <a:r>
              <a:rPr lang="lv-LV" sz="2000" b="1" dirty="0" smtClean="0">
                <a:solidFill>
                  <a:srgbClr val="FF0000"/>
                </a:solidFill>
              </a:rPr>
              <a:t>Rēzus D</a:t>
            </a:r>
            <a:r>
              <a:rPr lang="lv-LV" sz="2000" b="1" dirty="0" smtClean="0"/>
              <a:t> (</a:t>
            </a:r>
            <a:r>
              <a:rPr lang="lv-LV" sz="2000" b="1" dirty="0" err="1" smtClean="0"/>
              <a:t>Rh</a:t>
            </a:r>
            <a:r>
              <a:rPr lang="lv-LV" sz="2000" b="1" dirty="0" smtClean="0"/>
              <a:t>) </a:t>
            </a:r>
            <a:r>
              <a:rPr lang="lv-LV" sz="2000" dirty="0" smtClean="0"/>
              <a:t>sistēmas. </a:t>
            </a:r>
            <a:endParaRPr lang="lv-LV" sz="2000" dirty="0"/>
          </a:p>
        </p:txBody>
      </p:sp>
      <p:sp>
        <p:nvSpPr>
          <p:cNvPr id="5" name="TextBox 4"/>
          <p:cNvSpPr txBox="1"/>
          <p:nvPr/>
        </p:nvSpPr>
        <p:spPr>
          <a:xfrm>
            <a:off x="457200" y="5867400"/>
            <a:ext cx="4175246" cy="707886"/>
          </a:xfrm>
          <a:prstGeom prst="rect">
            <a:avLst/>
          </a:prstGeom>
          <a:noFill/>
        </p:spPr>
        <p:txBody>
          <a:bodyPr wrap="none" rtlCol="0">
            <a:spAutoFit/>
          </a:bodyPr>
          <a:lstStyle/>
          <a:p>
            <a:r>
              <a:rPr lang="lv-LV" sz="2000" dirty="0" smtClean="0"/>
              <a:t>Uz  eritrocītiem- A/B ir </a:t>
            </a:r>
            <a:r>
              <a:rPr lang="lv-LV" sz="2000" dirty="0" err="1" smtClean="0"/>
              <a:t>aglutinogēni</a:t>
            </a:r>
            <a:endParaRPr lang="lv-LV" sz="2000" dirty="0" smtClean="0"/>
          </a:p>
          <a:p>
            <a:r>
              <a:rPr lang="lv-LV" sz="2000" dirty="0" smtClean="0"/>
              <a:t>Serumā- anti-A/ anti-B ir </a:t>
            </a:r>
            <a:r>
              <a:rPr lang="lv-LV" sz="2000" dirty="0" err="1" smtClean="0"/>
              <a:t>aglutinīni</a:t>
            </a:r>
            <a:endParaRPr lang="lv-LV" sz="2000" dirty="0"/>
          </a:p>
        </p:txBody>
      </p:sp>
    </p:spTree>
    <p:extLst>
      <p:ext uri="{BB962C8B-B14F-4D97-AF65-F5344CB8AC3E}">
        <p14:creationId xmlns:p14="http://schemas.microsoft.com/office/powerpoint/2010/main" val="81505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pPr algn="ctr"/>
            <a:r>
              <a:rPr lang="lv-LV" dirty="0" smtClean="0"/>
              <a:t>Transplantācijas veidi </a:t>
            </a:r>
            <a:endParaRPr lang="lv-LV" dirty="0"/>
          </a:p>
        </p:txBody>
      </p:sp>
      <p:sp>
        <p:nvSpPr>
          <p:cNvPr id="3" name="Content Placeholder 2"/>
          <p:cNvSpPr>
            <a:spLocks noGrp="1"/>
          </p:cNvSpPr>
          <p:nvPr>
            <p:ph idx="1"/>
          </p:nvPr>
        </p:nvSpPr>
        <p:spPr>
          <a:xfrm>
            <a:off x="457200" y="2362200"/>
            <a:ext cx="8229600" cy="4389120"/>
          </a:xfrm>
        </p:spPr>
        <p:txBody>
          <a:bodyPr/>
          <a:lstStyle/>
          <a:p>
            <a:pPr>
              <a:lnSpc>
                <a:spcPts val="5100"/>
              </a:lnSpc>
              <a:buFont typeface="Wingdings" panose="05000000000000000000" pitchFamily="2" charset="2"/>
              <a:buChar char="q"/>
            </a:pPr>
            <a:r>
              <a:rPr lang="lv-LV" b="1" dirty="0" smtClean="0"/>
              <a:t> </a:t>
            </a:r>
            <a:r>
              <a:rPr lang="lv-LV" b="1" dirty="0" err="1" smtClean="0"/>
              <a:t>Singēnā</a:t>
            </a:r>
            <a:r>
              <a:rPr lang="lv-LV" b="1" dirty="0" smtClean="0"/>
              <a:t> transplantācija = </a:t>
            </a:r>
            <a:r>
              <a:rPr lang="lv-LV" b="1" dirty="0" err="1" smtClean="0"/>
              <a:t>Izotransplantācija</a:t>
            </a:r>
            <a:endParaRPr lang="lv-LV" b="1" dirty="0" smtClean="0"/>
          </a:p>
          <a:p>
            <a:pPr lvl="2">
              <a:lnSpc>
                <a:spcPts val="5100"/>
              </a:lnSpc>
              <a:buFont typeface="Wingdings" panose="05000000000000000000" pitchFamily="2" charset="2"/>
              <a:buChar char="q"/>
            </a:pPr>
            <a:r>
              <a:rPr lang="lv-LV" sz="2400" dirty="0"/>
              <a:t>Audu </a:t>
            </a:r>
            <a:r>
              <a:rPr lang="lv-LV" sz="2400" dirty="0" smtClean="0"/>
              <a:t>pārstādīšana </a:t>
            </a:r>
            <a:r>
              <a:rPr lang="lv-LV" sz="2400" dirty="0"/>
              <a:t>starp ģenētiski identiskiem indivīdiem , </a:t>
            </a:r>
            <a:r>
              <a:rPr lang="lv-LV" sz="2400" dirty="0" smtClean="0"/>
              <a:t>piemēram starp </a:t>
            </a:r>
            <a:r>
              <a:rPr lang="lv-LV" sz="2400" dirty="0"/>
              <a:t>cilvēka </a:t>
            </a:r>
            <a:r>
              <a:rPr lang="lv-LV" sz="2400" dirty="0" err="1"/>
              <a:t>monozigotiem</a:t>
            </a:r>
            <a:r>
              <a:rPr lang="lv-LV" sz="2400" dirty="0"/>
              <a:t> dvīņiem  vai vienas līnijas dzīvniekiem.</a:t>
            </a:r>
          </a:p>
          <a:p>
            <a:pPr lvl="1">
              <a:lnSpc>
                <a:spcPts val="5100"/>
              </a:lnSpc>
            </a:pPr>
            <a:endParaRPr lang="lv-LV" dirty="0"/>
          </a:p>
        </p:txBody>
      </p:sp>
    </p:spTree>
    <p:extLst>
      <p:ext uri="{BB962C8B-B14F-4D97-AF65-F5344CB8AC3E}">
        <p14:creationId xmlns:p14="http://schemas.microsoft.com/office/powerpoint/2010/main" val="3767924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09714" y="444381"/>
            <a:ext cx="7772400" cy="1143000"/>
          </a:xfrm>
          <a:prstGeom prst="rect">
            <a:avLst/>
          </a:prstGeom>
          <a:noFill/>
          <a:ln w="9525">
            <a:noFill/>
            <a:miter lim="800000"/>
            <a:headEnd/>
            <a:tailEnd/>
          </a:ln>
          <a:effectLst/>
        </p:spPr>
        <p:txBody>
          <a:bodyPr anchor="ctr"/>
          <a:lstStyle/>
          <a:p>
            <a:pPr algn="ctr" eaLnBrk="1" hangingPunct="1">
              <a:defRPr/>
            </a:pPr>
            <a:r>
              <a:rPr lang="lv-LV" sz="4000" b="1" dirty="0" smtClean="0">
                <a:solidFill>
                  <a:schemeClr val="tx2"/>
                </a:solidFill>
                <a:effectLst>
                  <a:outerShdw blurRad="38100" dist="38100" dir="2700000" algn="tl">
                    <a:srgbClr val="000000"/>
                  </a:outerShdw>
                </a:effectLst>
              </a:rPr>
              <a:t>Asinsgrupu saderība</a:t>
            </a:r>
            <a:endParaRPr lang="en-US" sz="4000" b="1" dirty="0">
              <a:solidFill>
                <a:schemeClr val="tx2"/>
              </a:solidFill>
              <a:effectLst>
                <a:outerShdw blurRad="38100" dist="38100" dir="2700000" algn="tl">
                  <a:srgbClr val="000000"/>
                </a:outerShdw>
              </a:effectLst>
            </a:endParaRPr>
          </a:p>
        </p:txBody>
      </p:sp>
      <p:pic>
        <p:nvPicPr>
          <p:cNvPr id="45059" name="Picture 3"/>
          <p:cNvPicPr>
            <a:picLocks noChangeAspect="1" noChangeArrowheads="1"/>
          </p:cNvPicPr>
          <p:nvPr/>
        </p:nvPicPr>
        <p:blipFill>
          <a:blip r:embed="rId3" cstate="print"/>
          <a:srcRect l="24510" t="12704" r="23529" b="42593"/>
          <a:stretch>
            <a:fillRect/>
          </a:stretch>
        </p:blipFill>
        <p:spPr bwMode="auto">
          <a:xfrm>
            <a:off x="381000" y="1447800"/>
            <a:ext cx="8610600" cy="4654550"/>
          </a:xfrm>
          <a:prstGeom prst="rect">
            <a:avLst/>
          </a:prstGeom>
          <a:noFill/>
          <a:ln w="9525">
            <a:noFill/>
            <a:miter lim="800000"/>
            <a:headEnd/>
            <a:tailEnd/>
          </a:ln>
        </p:spPr>
      </p:pic>
      <p:sp>
        <p:nvSpPr>
          <p:cNvPr id="45060" name="Rectangle 4"/>
          <p:cNvSpPr>
            <a:spLocks noChangeArrowheads="1"/>
          </p:cNvSpPr>
          <p:nvPr/>
        </p:nvSpPr>
        <p:spPr bwMode="auto">
          <a:xfrm>
            <a:off x="838200" y="6324600"/>
            <a:ext cx="914400" cy="304800"/>
          </a:xfrm>
          <a:prstGeom prst="rect">
            <a:avLst/>
          </a:prstGeom>
          <a:solidFill>
            <a:srgbClr val="339966"/>
          </a:solidFill>
          <a:ln w="9525">
            <a:solidFill>
              <a:schemeClr val="tx1"/>
            </a:solidFill>
            <a:miter lim="800000"/>
            <a:headEnd/>
            <a:tailEnd/>
          </a:ln>
        </p:spPr>
        <p:txBody>
          <a:bodyPr wrap="none" anchor="ctr"/>
          <a:lstStyle/>
          <a:p>
            <a:endParaRPr lang="en-GB" altLang="lv-LV"/>
          </a:p>
        </p:txBody>
      </p:sp>
      <p:sp>
        <p:nvSpPr>
          <p:cNvPr id="45061" name="Text Box 5"/>
          <p:cNvSpPr txBox="1">
            <a:spLocks noChangeArrowheads="1"/>
          </p:cNvSpPr>
          <p:nvPr/>
        </p:nvSpPr>
        <p:spPr bwMode="auto">
          <a:xfrm>
            <a:off x="1812925" y="6218238"/>
            <a:ext cx="1652588" cy="457200"/>
          </a:xfrm>
          <a:prstGeom prst="rect">
            <a:avLst/>
          </a:prstGeom>
          <a:noFill/>
          <a:ln w="9525">
            <a:noFill/>
            <a:miter lim="800000"/>
            <a:headEnd/>
            <a:tailEnd/>
          </a:ln>
        </p:spPr>
        <p:txBody>
          <a:bodyPr wrap="none">
            <a:spAutoFit/>
          </a:bodyPr>
          <a:lstStyle/>
          <a:p>
            <a:r>
              <a:rPr lang="en-US" altLang="lv-LV" sz="2400" b="1">
                <a:solidFill>
                  <a:srgbClr val="FF0000"/>
                </a:solidFill>
                <a:latin typeface="Comic Sans MS" pitchFamily="66" charset="0"/>
              </a:rPr>
              <a:t>Transfuse</a:t>
            </a:r>
          </a:p>
        </p:txBody>
      </p:sp>
      <p:sp>
        <p:nvSpPr>
          <p:cNvPr id="45062" name="Rectangle 6"/>
          <p:cNvSpPr>
            <a:spLocks noChangeArrowheads="1"/>
          </p:cNvSpPr>
          <p:nvPr/>
        </p:nvSpPr>
        <p:spPr bwMode="auto">
          <a:xfrm>
            <a:off x="3505200" y="6324600"/>
            <a:ext cx="914400" cy="304800"/>
          </a:xfrm>
          <a:prstGeom prst="rect">
            <a:avLst/>
          </a:prstGeom>
          <a:solidFill>
            <a:srgbClr val="FF0000"/>
          </a:solidFill>
          <a:ln w="9525">
            <a:solidFill>
              <a:schemeClr val="tx1"/>
            </a:solidFill>
            <a:miter lim="800000"/>
            <a:headEnd/>
            <a:tailEnd/>
          </a:ln>
        </p:spPr>
        <p:txBody>
          <a:bodyPr wrap="none" anchor="ctr"/>
          <a:lstStyle/>
          <a:p>
            <a:endParaRPr lang="en-GB" altLang="lv-LV"/>
          </a:p>
        </p:txBody>
      </p:sp>
      <p:sp>
        <p:nvSpPr>
          <p:cNvPr id="45063" name="Text Box 7"/>
          <p:cNvSpPr txBox="1">
            <a:spLocks noChangeArrowheads="1"/>
          </p:cNvSpPr>
          <p:nvPr/>
        </p:nvSpPr>
        <p:spPr bwMode="auto">
          <a:xfrm>
            <a:off x="4556125" y="6218238"/>
            <a:ext cx="2381250" cy="457200"/>
          </a:xfrm>
          <a:prstGeom prst="rect">
            <a:avLst/>
          </a:prstGeom>
          <a:noFill/>
          <a:ln w="9525">
            <a:noFill/>
            <a:miter lim="800000"/>
            <a:headEnd/>
            <a:tailEnd/>
          </a:ln>
        </p:spPr>
        <p:txBody>
          <a:bodyPr wrap="none">
            <a:spAutoFit/>
          </a:bodyPr>
          <a:lstStyle/>
          <a:p>
            <a:r>
              <a:rPr lang="en-US" altLang="lv-LV" sz="2400">
                <a:solidFill>
                  <a:srgbClr val="FF0000"/>
                </a:solidFill>
                <a:latin typeface="Comic Sans MS" pitchFamily="66" charset="0"/>
              </a:rPr>
              <a:t>Not transfused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762000"/>
            <a:ext cx="6145529" cy="646331"/>
          </a:xfrm>
          <a:prstGeom prst="rect">
            <a:avLst/>
          </a:prstGeom>
          <a:noFill/>
        </p:spPr>
        <p:txBody>
          <a:bodyPr wrap="none" rtlCol="0">
            <a:spAutoFit/>
          </a:bodyPr>
          <a:lstStyle/>
          <a:p>
            <a:r>
              <a:rPr lang="lv-LV" sz="3600" dirty="0" smtClean="0"/>
              <a:t>Asinsgrupu sadalījums Latvijā</a:t>
            </a:r>
            <a:endParaRPr lang="lv-LV" sz="3600" dirty="0"/>
          </a:p>
        </p:txBody>
      </p:sp>
      <p:graphicFrame>
        <p:nvGraphicFramePr>
          <p:cNvPr id="4" name="Table 3"/>
          <p:cNvGraphicFramePr>
            <a:graphicFrameLocks noGrp="1"/>
          </p:cNvGraphicFramePr>
          <p:nvPr>
            <p:extLst>
              <p:ext uri="{D42A27DB-BD31-4B8C-83A1-F6EECF244321}">
                <p14:modId xmlns:p14="http://schemas.microsoft.com/office/powerpoint/2010/main" val="1665508418"/>
              </p:ext>
            </p:extLst>
          </p:nvPr>
        </p:nvGraphicFramePr>
        <p:xfrm>
          <a:off x="2819400" y="1981200"/>
          <a:ext cx="3733800" cy="3200400"/>
        </p:xfrm>
        <a:graphic>
          <a:graphicData uri="http://schemas.openxmlformats.org/drawingml/2006/table">
            <a:tbl>
              <a:tblPr firstRow="1" bandRow="1">
                <a:tableStyleId>{5C22544A-7EE6-4342-B048-85BDC9FD1C3A}</a:tableStyleId>
              </a:tblPr>
              <a:tblGrid>
                <a:gridCol w="944697"/>
                <a:gridCol w="854725"/>
                <a:gridCol w="1934378"/>
              </a:tblGrid>
              <a:tr h="370840">
                <a:tc>
                  <a:txBody>
                    <a:bodyPr/>
                    <a:lstStyle/>
                    <a:p>
                      <a:endParaRPr lang="lv-LV" sz="2400" dirty="0"/>
                    </a:p>
                  </a:txBody>
                  <a:tcPr/>
                </a:tc>
                <a:tc>
                  <a:txBody>
                    <a:bodyPr/>
                    <a:lstStyle/>
                    <a:p>
                      <a:endParaRPr lang="lv-LV" sz="2400" dirty="0"/>
                    </a:p>
                  </a:txBody>
                  <a:tcPr/>
                </a:tc>
                <a:tc>
                  <a:txBody>
                    <a:bodyPr/>
                    <a:lstStyle/>
                    <a:p>
                      <a:r>
                        <a:rPr lang="lv-LV" sz="2400" dirty="0" smtClean="0"/>
                        <a:t>%</a:t>
                      </a:r>
                      <a:endParaRPr lang="lv-LV" sz="2400" dirty="0"/>
                    </a:p>
                  </a:txBody>
                  <a:tcPr/>
                </a:tc>
              </a:tr>
              <a:tr h="370840">
                <a:tc>
                  <a:txBody>
                    <a:bodyPr/>
                    <a:lstStyle/>
                    <a:p>
                      <a:pPr algn="ctr"/>
                      <a:r>
                        <a:rPr lang="lv-LV" sz="2400" dirty="0" smtClean="0"/>
                        <a:t>I</a:t>
                      </a:r>
                      <a:endParaRPr lang="lv-LV" sz="2400" dirty="0"/>
                    </a:p>
                  </a:txBody>
                  <a:tcPr/>
                </a:tc>
                <a:tc>
                  <a:txBody>
                    <a:bodyPr/>
                    <a:lstStyle/>
                    <a:p>
                      <a:pPr algn="ctr"/>
                      <a:r>
                        <a:rPr lang="lv-LV" sz="2400" dirty="0" smtClean="0"/>
                        <a:t>O</a:t>
                      </a:r>
                      <a:endParaRPr lang="lv-LV" sz="2400" dirty="0"/>
                    </a:p>
                  </a:txBody>
                  <a:tcPr/>
                </a:tc>
                <a:tc>
                  <a:txBody>
                    <a:bodyPr/>
                    <a:lstStyle/>
                    <a:p>
                      <a:pPr algn="ctr"/>
                      <a:r>
                        <a:rPr lang="lv-LV" sz="2400" dirty="0" smtClean="0"/>
                        <a:t>36 </a:t>
                      </a:r>
                      <a:endParaRPr lang="lv-LV" sz="2400" dirty="0"/>
                    </a:p>
                  </a:txBody>
                  <a:tcPr/>
                </a:tc>
              </a:tr>
              <a:tr h="370840">
                <a:tc>
                  <a:txBody>
                    <a:bodyPr/>
                    <a:lstStyle/>
                    <a:p>
                      <a:pPr algn="ctr"/>
                      <a:r>
                        <a:rPr lang="lv-LV" sz="2400" dirty="0" smtClean="0"/>
                        <a:t>II</a:t>
                      </a:r>
                      <a:endParaRPr lang="lv-LV" sz="2400" dirty="0"/>
                    </a:p>
                  </a:txBody>
                  <a:tcPr/>
                </a:tc>
                <a:tc>
                  <a:txBody>
                    <a:bodyPr/>
                    <a:lstStyle/>
                    <a:p>
                      <a:pPr algn="ctr"/>
                      <a:r>
                        <a:rPr lang="lv-LV" sz="2400" dirty="0" smtClean="0"/>
                        <a:t>A</a:t>
                      </a:r>
                      <a:endParaRPr lang="lv-LV" sz="2400" dirty="0"/>
                    </a:p>
                  </a:txBody>
                  <a:tcPr/>
                </a:tc>
                <a:tc>
                  <a:txBody>
                    <a:bodyPr/>
                    <a:lstStyle/>
                    <a:p>
                      <a:pPr algn="ctr"/>
                      <a:r>
                        <a:rPr lang="lv-LV" sz="2400" dirty="0" smtClean="0"/>
                        <a:t>37</a:t>
                      </a:r>
                      <a:endParaRPr lang="lv-LV" sz="2400" dirty="0"/>
                    </a:p>
                  </a:txBody>
                  <a:tcPr/>
                </a:tc>
              </a:tr>
              <a:tr h="370840">
                <a:tc>
                  <a:txBody>
                    <a:bodyPr/>
                    <a:lstStyle/>
                    <a:p>
                      <a:pPr algn="ctr"/>
                      <a:r>
                        <a:rPr lang="lv-LV" sz="2400" dirty="0" smtClean="0"/>
                        <a:t>III</a:t>
                      </a:r>
                      <a:endParaRPr lang="lv-LV" sz="2400" dirty="0"/>
                    </a:p>
                  </a:txBody>
                  <a:tcPr/>
                </a:tc>
                <a:tc>
                  <a:txBody>
                    <a:bodyPr/>
                    <a:lstStyle/>
                    <a:p>
                      <a:pPr algn="ctr"/>
                      <a:r>
                        <a:rPr lang="lv-LV" sz="2400" dirty="0" smtClean="0"/>
                        <a:t>B</a:t>
                      </a:r>
                      <a:endParaRPr lang="lv-LV" sz="2400" dirty="0"/>
                    </a:p>
                  </a:txBody>
                  <a:tcPr/>
                </a:tc>
                <a:tc>
                  <a:txBody>
                    <a:bodyPr/>
                    <a:lstStyle/>
                    <a:p>
                      <a:pPr algn="ctr"/>
                      <a:r>
                        <a:rPr lang="lv-LV" sz="2400" dirty="0" smtClean="0"/>
                        <a:t>20</a:t>
                      </a:r>
                      <a:endParaRPr lang="lv-LV" sz="2400" dirty="0"/>
                    </a:p>
                  </a:txBody>
                  <a:tcPr/>
                </a:tc>
              </a:tr>
              <a:tr h="370840">
                <a:tc>
                  <a:txBody>
                    <a:bodyPr/>
                    <a:lstStyle/>
                    <a:p>
                      <a:pPr algn="ctr"/>
                      <a:r>
                        <a:rPr lang="lv-LV" sz="2400" dirty="0" smtClean="0"/>
                        <a:t>IV</a:t>
                      </a:r>
                      <a:endParaRPr lang="lv-LV" sz="2400" dirty="0"/>
                    </a:p>
                  </a:txBody>
                  <a:tcPr/>
                </a:tc>
                <a:tc>
                  <a:txBody>
                    <a:bodyPr/>
                    <a:lstStyle/>
                    <a:p>
                      <a:pPr algn="ctr"/>
                      <a:r>
                        <a:rPr lang="lv-LV" sz="2400" dirty="0" smtClean="0"/>
                        <a:t>AB</a:t>
                      </a:r>
                      <a:endParaRPr lang="lv-LV" sz="2400" dirty="0"/>
                    </a:p>
                  </a:txBody>
                  <a:tcPr/>
                </a:tc>
                <a:tc>
                  <a:txBody>
                    <a:bodyPr/>
                    <a:lstStyle/>
                    <a:p>
                      <a:pPr algn="ctr"/>
                      <a:r>
                        <a:rPr lang="lv-LV" sz="2400" dirty="0" smtClean="0"/>
                        <a:t>7</a:t>
                      </a:r>
                      <a:endParaRPr lang="lv-LV" sz="2400" dirty="0"/>
                    </a:p>
                  </a:txBody>
                  <a:tcPr/>
                </a:tc>
              </a:tr>
              <a:tr h="370840">
                <a:tc>
                  <a:txBody>
                    <a:bodyPr/>
                    <a:lstStyle/>
                    <a:p>
                      <a:pPr algn="ctr"/>
                      <a:endParaRPr lang="lv-LV" sz="2400" dirty="0"/>
                    </a:p>
                  </a:txBody>
                  <a:tcPr/>
                </a:tc>
                <a:tc>
                  <a:txBody>
                    <a:bodyPr/>
                    <a:lstStyle/>
                    <a:p>
                      <a:pPr algn="ctr"/>
                      <a:r>
                        <a:rPr lang="lv-LV" sz="2400" dirty="0" err="1" smtClean="0"/>
                        <a:t>Rh</a:t>
                      </a:r>
                      <a:r>
                        <a:rPr lang="lv-LV" sz="2400" dirty="0" smtClean="0"/>
                        <a:t> +</a:t>
                      </a:r>
                      <a:endParaRPr lang="lv-LV" sz="2400" dirty="0"/>
                    </a:p>
                  </a:txBody>
                  <a:tcPr/>
                </a:tc>
                <a:tc>
                  <a:txBody>
                    <a:bodyPr/>
                    <a:lstStyle/>
                    <a:p>
                      <a:pPr algn="ctr"/>
                      <a:r>
                        <a:rPr lang="lv-LV" sz="2400" dirty="0" smtClean="0"/>
                        <a:t>85</a:t>
                      </a:r>
                      <a:endParaRPr lang="lv-LV" sz="2400" dirty="0"/>
                    </a:p>
                  </a:txBody>
                  <a:tcPr/>
                </a:tc>
              </a:tr>
              <a:tr h="370840">
                <a:tc>
                  <a:txBody>
                    <a:bodyPr/>
                    <a:lstStyle/>
                    <a:p>
                      <a:pPr algn="ctr"/>
                      <a:endParaRPr lang="lv-LV" sz="2400" dirty="0"/>
                    </a:p>
                  </a:txBody>
                  <a:tcPr/>
                </a:tc>
                <a:tc>
                  <a:txBody>
                    <a:bodyPr/>
                    <a:lstStyle/>
                    <a:p>
                      <a:pPr algn="ctr"/>
                      <a:r>
                        <a:rPr lang="lv-LV" sz="2400" dirty="0" err="1" smtClean="0"/>
                        <a:t>Rh</a:t>
                      </a:r>
                      <a:r>
                        <a:rPr lang="lv-LV" sz="2400" dirty="0" smtClean="0"/>
                        <a:t> -</a:t>
                      </a:r>
                      <a:endParaRPr lang="lv-LV" sz="2400" dirty="0"/>
                    </a:p>
                  </a:txBody>
                  <a:tcPr/>
                </a:tc>
                <a:tc>
                  <a:txBody>
                    <a:bodyPr/>
                    <a:lstStyle/>
                    <a:p>
                      <a:pPr algn="ctr"/>
                      <a:r>
                        <a:rPr lang="lv-LV" sz="2400" dirty="0" smtClean="0"/>
                        <a:t>15</a:t>
                      </a:r>
                      <a:endParaRPr lang="lv-LV" sz="2400" dirty="0"/>
                    </a:p>
                  </a:txBody>
                  <a:tcPr/>
                </a:tc>
              </a:tr>
            </a:tbl>
          </a:graphicData>
        </a:graphic>
      </p:graphicFrame>
    </p:spTree>
    <p:extLst>
      <p:ext uri="{BB962C8B-B14F-4D97-AF65-F5344CB8AC3E}">
        <p14:creationId xmlns:p14="http://schemas.microsoft.com/office/powerpoint/2010/main" val="2556928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09714" y="444381"/>
            <a:ext cx="7772400" cy="1143000"/>
          </a:xfrm>
          <a:prstGeom prst="rect">
            <a:avLst/>
          </a:prstGeom>
          <a:noFill/>
          <a:ln w="9525">
            <a:noFill/>
            <a:miter lim="800000"/>
            <a:headEnd/>
            <a:tailEnd/>
          </a:ln>
          <a:effectLst/>
        </p:spPr>
        <p:txBody>
          <a:bodyPr anchor="ctr"/>
          <a:lstStyle/>
          <a:p>
            <a:pPr algn="ctr" eaLnBrk="1" hangingPunct="1">
              <a:defRPr/>
            </a:pPr>
            <a:r>
              <a:rPr lang="lv-LV" sz="4000" b="1" dirty="0" smtClean="0">
                <a:solidFill>
                  <a:schemeClr val="tx2"/>
                </a:solidFill>
                <a:effectLst>
                  <a:outerShdw blurRad="38100" dist="38100" dir="2700000" algn="tl">
                    <a:srgbClr val="000000"/>
                  </a:outerShdw>
                </a:effectLst>
              </a:rPr>
              <a:t>Asinsgrupu saderība</a:t>
            </a:r>
            <a:endParaRPr lang="en-US" sz="4000" b="1" dirty="0">
              <a:solidFill>
                <a:schemeClr val="tx2"/>
              </a:solidFill>
              <a:effectLst>
                <a:outerShdw blurRad="38100" dist="38100" dir="2700000" algn="tl">
                  <a:srgbClr val="000000"/>
                </a:outerShdw>
              </a:effectLst>
            </a:endParaRPr>
          </a:p>
        </p:txBody>
      </p:sp>
      <p:sp>
        <p:nvSpPr>
          <p:cNvPr id="3" name="TextBox 2"/>
          <p:cNvSpPr txBox="1"/>
          <p:nvPr/>
        </p:nvSpPr>
        <p:spPr>
          <a:xfrm>
            <a:off x="428714" y="2057399"/>
            <a:ext cx="8153400" cy="830997"/>
          </a:xfrm>
          <a:prstGeom prst="rect">
            <a:avLst/>
          </a:prstGeom>
          <a:noFill/>
        </p:spPr>
        <p:txBody>
          <a:bodyPr wrap="square" rtlCol="0">
            <a:spAutoFit/>
          </a:bodyPr>
          <a:lstStyle/>
          <a:p>
            <a:r>
              <a:rPr lang="lv-LV" sz="2400" b="1" dirty="0" smtClean="0"/>
              <a:t>O</a:t>
            </a:r>
            <a:r>
              <a:rPr lang="lv-LV" sz="2400" dirty="0" smtClean="0"/>
              <a:t> grupa ir </a:t>
            </a:r>
            <a:r>
              <a:rPr lang="lv-LV" sz="2400" b="1" dirty="0" smtClean="0"/>
              <a:t>universālais donors</a:t>
            </a:r>
            <a:r>
              <a:rPr lang="lv-LV" sz="2400" dirty="0" smtClean="0"/>
              <a:t>, jo uz asinsšūnām NAV antigēnu. Līdz ar to,  nevar izraisīt imūnreakciju recipientā. </a:t>
            </a:r>
            <a:endParaRPr lang="lv-LV" sz="2400" dirty="0"/>
          </a:p>
        </p:txBody>
      </p:sp>
      <p:sp>
        <p:nvSpPr>
          <p:cNvPr id="5" name="TextBox 4"/>
          <p:cNvSpPr txBox="1"/>
          <p:nvPr/>
        </p:nvSpPr>
        <p:spPr>
          <a:xfrm>
            <a:off x="428714" y="3124199"/>
            <a:ext cx="7218515" cy="830997"/>
          </a:xfrm>
          <a:prstGeom prst="rect">
            <a:avLst/>
          </a:prstGeom>
          <a:noFill/>
        </p:spPr>
        <p:txBody>
          <a:bodyPr wrap="none" rtlCol="0">
            <a:spAutoFit/>
          </a:bodyPr>
          <a:lstStyle/>
          <a:p>
            <a:r>
              <a:rPr lang="lv-LV" sz="2400" b="1" dirty="0" smtClean="0"/>
              <a:t>AB</a:t>
            </a:r>
            <a:r>
              <a:rPr lang="lv-LV" sz="2400" dirty="0" smtClean="0"/>
              <a:t> grupa ir </a:t>
            </a:r>
            <a:r>
              <a:rPr lang="lv-LV" sz="2400" b="1" dirty="0" smtClean="0"/>
              <a:t>universālais recipients, </a:t>
            </a:r>
            <a:r>
              <a:rPr lang="lv-LV" sz="2400" dirty="0" smtClean="0"/>
              <a:t>jo viņam nebūs</a:t>
            </a:r>
          </a:p>
          <a:p>
            <a:r>
              <a:rPr lang="lv-LV" sz="2400" dirty="0" smtClean="0"/>
              <a:t> imūnreakcijas pret A, B, AB un O grupas asinīm.</a:t>
            </a:r>
            <a:endParaRPr lang="lv-LV" sz="2400" dirty="0"/>
          </a:p>
        </p:txBody>
      </p:sp>
      <p:sp>
        <p:nvSpPr>
          <p:cNvPr id="6" name="TextBox 5"/>
          <p:cNvSpPr txBox="1"/>
          <p:nvPr/>
        </p:nvSpPr>
        <p:spPr>
          <a:xfrm>
            <a:off x="533400" y="4114800"/>
            <a:ext cx="7873630" cy="830997"/>
          </a:xfrm>
          <a:prstGeom prst="rect">
            <a:avLst/>
          </a:prstGeom>
          <a:noFill/>
        </p:spPr>
        <p:txBody>
          <a:bodyPr wrap="none" rtlCol="0">
            <a:spAutoFit/>
          </a:bodyPr>
          <a:lstStyle/>
          <a:p>
            <a:r>
              <a:rPr lang="lv-LV" sz="2400" dirty="0" smtClean="0"/>
              <a:t>Antigēni uz asins šūnu virsmas izraisīs imūnreakciju pret </a:t>
            </a:r>
          </a:p>
          <a:p>
            <a:r>
              <a:rPr lang="lv-LV" sz="2400" dirty="0" smtClean="0"/>
              <a:t>donora asinīm, kas novedīs pie asins sarecēšanas un nāves.</a:t>
            </a:r>
            <a:endParaRPr lang="lv-LV" sz="2400" dirty="0"/>
          </a:p>
        </p:txBody>
      </p:sp>
    </p:spTree>
    <p:extLst>
      <p:ext uri="{BB962C8B-B14F-4D97-AF65-F5344CB8AC3E}">
        <p14:creationId xmlns:p14="http://schemas.microsoft.com/office/powerpoint/2010/main" val="4064791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838200"/>
          </a:xfrm>
        </p:spPr>
        <p:txBody>
          <a:bodyPr>
            <a:noAutofit/>
          </a:bodyPr>
          <a:lstStyle/>
          <a:p>
            <a:pPr algn="ctr"/>
            <a:r>
              <a:rPr lang="lv-LV" sz="4000" dirty="0" err="1" smtClean="0"/>
              <a:t>Alotransplantāta</a:t>
            </a:r>
            <a:r>
              <a:rPr lang="lv-LV" sz="4000" dirty="0" smtClean="0"/>
              <a:t> atgrūšanas novēršana</a:t>
            </a:r>
            <a:endParaRPr lang="lv-LV" sz="4000" dirty="0"/>
          </a:p>
        </p:txBody>
      </p:sp>
      <p:sp>
        <p:nvSpPr>
          <p:cNvPr id="4" name="Content Placeholder 2"/>
          <p:cNvSpPr txBox="1">
            <a:spLocks/>
          </p:cNvSpPr>
          <p:nvPr/>
        </p:nvSpPr>
        <p:spPr>
          <a:xfrm>
            <a:off x="695632" y="2133600"/>
            <a:ext cx="7924800" cy="5334000"/>
          </a:xfrm>
          <a:prstGeom prst="rect">
            <a:avLst/>
          </a:prstGeom>
        </p:spPr>
        <p:txBody>
          <a:bodyPr>
            <a:normAutofit fontScale="32500" lnSpcReduction="20000"/>
          </a:bodyPr>
          <a:lstStyle/>
          <a:p>
            <a:pPr marL="1463040" marR="0" lvl="4" indent="-210312" algn="just" defTabSz="914400" rtl="0" eaLnBrk="1" fontAlgn="auto" latinLnBrk="0" hangingPunct="1">
              <a:lnSpc>
                <a:spcPts val="1200"/>
              </a:lnSpc>
              <a:spcBef>
                <a:spcPct val="20000"/>
              </a:spcBef>
              <a:spcAft>
                <a:spcPts val="0"/>
              </a:spcAft>
              <a:buClr>
                <a:schemeClr val="accent4"/>
              </a:buClr>
              <a:buSzPct val="65000"/>
              <a:buFont typeface="Wingdings" pitchFamily="2" charset="2"/>
              <a:buChar char="ü"/>
              <a:tabLst/>
              <a:defRPr/>
            </a:pPr>
            <a:endParaRPr kumimoji="0" lang="lv-LV"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ts val="4100"/>
              </a:lnSpc>
              <a:spcBef>
                <a:spcPct val="20000"/>
              </a:spcBef>
              <a:spcAft>
                <a:spcPts val="0"/>
              </a:spcAft>
              <a:buClr>
                <a:schemeClr val="accent3"/>
              </a:buClr>
              <a:buSzPct val="95000"/>
              <a:buFont typeface="Wingdings" pitchFamily="2" charset="2"/>
              <a:buChar char="q"/>
              <a:tabLst/>
              <a:defRPr/>
            </a:pPr>
            <a:r>
              <a:rPr kumimoji="0" lang="lv-LV" sz="6200" b="0" i="0" u="none" strike="noStrike" kern="1200" cap="none" spc="0" normalizeH="0" baseline="0" noProof="0" dirty="0" smtClean="0">
                <a:ln>
                  <a:noFill/>
                </a:ln>
                <a:solidFill>
                  <a:schemeClr val="tx1"/>
                </a:solidFill>
                <a:effectLst/>
                <a:uLnTx/>
                <a:uFillTx/>
              </a:rPr>
              <a:t>  </a:t>
            </a:r>
            <a:r>
              <a:rPr kumimoji="0" lang="lv-LV" sz="6200" b="1" i="0" u="none" strike="noStrike" kern="1200" cap="none" spc="0" normalizeH="0" baseline="0" noProof="0" dirty="0" smtClean="0">
                <a:ln>
                  <a:noFill/>
                </a:ln>
                <a:solidFill>
                  <a:schemeClr val="bg1">
                    <a:lumMod val="75000"/>
                  </a:schemeClr>
                </a:solidFill>
                <a:effectLst/>
                <a:uLnTx/>
                <a:uFillTx/>
              </a:rPr>
              <a:t>Asins grupas</a:t>
            </a:r>
            <a:r>
              <a:rPr kumimoji="0" lang="lv-LV" sz="6200" b="1" i="0" u="none" strike="noStrike" kern="1200" cap="none" spc="0" normalizeH="0" noProof="0" dirty="0" smtClean="0">
                <a:ln>
                  <a:noFill/>
                </a:ln>
                <a:solidFill>
                  <a:schemeClr val="bg1">
                    <a:lumMod val="75000"/>
                  </a:schemeClr>
                </a:solidFill>
                <a:effectLst/>
                <a:uLnTx/>
                <a:uFillTx/>
              </a:rPr>
              <a:t> saderības  pārbaude</a:t>
            </a:r>
          </a:p>
          <a:p>
            <a:pPr marL="274320" marR="0" lvl="0" indent="-274320" algn="l" defTabSz="914400" rtl="0" eaLnBrk="1" fontAlgn="auto" latinLnBrk="0" hangingPunct="1">
              <a:lnSpc>
                <a:spcPct val="250000"/>
              </a:lnSpc>
              <a:spcBef>
                <a:spcPct val="20000"/>
              </a:spcBef>
              <a:spcAft>
                <a:spcPts val="0"/>
              </a:spcAft>
              <a:buClr>
                <a:schemeClr val="accent3"/>
              </a:buClr>
              <a:buSzPct val="95000"/>
              <a:buFont typeface="Wingdings" pitchFamily="2" charset="2"/>
              <a:buChar char="q"/>
              <a:tabLst/>
              <a:defRPr/>
            </a:pPr>
            <a:r>
              <a:rPr kumimoji="0" lang="lv-LV" sz="6200" b="1" i="0" u="none" strike="noStrike" kern="1200" cap="none" spc="0" normalizeH="0" baseline="0" noProof="0" dirty="0" smtClean="0">
                <a:ln>
                  <a:noFill/>
                </a:ln>
                <a:solidFill>
                  <a:schemeClr val="tx1"/>
                </a:solidFill>
                <a:effectLst/>
                <a:uLnTx/>
                <a:uFillTx/>
              </a:rPr>
              <a:t> Audu antigēnu (HLA) saderības pārbaude</a:t>
            </a:r>
          </a:p>
          <a:p>
            <a:pPr marL="731520" lvl="1" indent="-274320">
              <a:lnSpc>
                <a:spcPct val="250000"/>
              </a:lnSpc>
              <a:spcBef>
                <a:spcPct val="20000"/>
              </a:spcBef>
              <a:buClr>
                <a:schemeClr val="accent3"/>
              </a:buClr>
              <a:buSzPct val="95000"/>
              <a:buFont typeface="Wingdings" pitchFamily="2" charset="2"/>
              <a:buChar char="q"/>
              <a:defRPr/>
            </a:pPr>
            <a:r>
              <a:rPr lang="lv-LV" sz="6200" b="1" dirty="0"/>
              <a:t> </a:t>
            </a:r>
            <a:r>
              <a:rPr lang="lv-LV" sz="6200" b="1" dirty="0" smtClean="0"/>
              <a:t>HLA antigēnu pārbaude</a:t>
            </a:r>
          </a:p>
          <a:p>
            <a:pPr marL="731520" lvl="1" indent="-274320">
              <a:lnSpc>
                <a:spcPct val="250000"/>
              </a:lnSpc>
              <a:spcBef>
                <a:spcPct val="20000"/>
              </a:spcBef>
              <a:buClr>
                <a:schemeClr val="accent3"/>
              </a:buClr>
              <a:buSzPct val="95000"/>
              <a:buFont typeface="Wingdings" pitchFamily="2" charset="2"/>
              <a:buChar char="q"/>
              <a:defRPr/>
            </a:pPr>
            <a:r>
              <a:rPr kumimoji="0" lang="lv-LV" sz="6200" b="1" i="0" u="none" strike="noStrike" kern="1200" cap="none" spc="0" normalizeH="0" baseline="0" noProof="0" dirty="0" err="1" smtClean="0">
                <a:ln>
                  <a:noFill/>
                </a:ln>
                <a:solidFill>
                  <a:schemeClr val="tx1"/>
                </a:solidFill>
                <a:effectLst/>
                <a:uLnTx/>
                <a:uFillTx/>
              </a:rPr>
              <a:t>Cross-</a:t>
            </a:r>
            <a:r>
              <a:rPr kumimoji="0" lang="lv-LV" sz="6200" b="1" i="0" u="none" strike="noStrike" kern="1200" cap="none" spc="0" normalizeH="0" baseline="0" noProof="0" dirty="0" smtClean="0">
                <a:ln>
                  <a:noFill/>
                </a:ln>
                <a:solidFill>
                  <a:schemeClr val="tx1"/>
                </a:solidFill>
                <a:effectLst/>
                <a:uLnTx/>
                <a:uFillTx/>
              </a:rPr>
              <a:t> </a:t>
            </a:r>
            <a:r>
              <a:rPr kumimoji="0" lang="lv-LV" sz="6200" b="1" i="0" u="none" strike="noStrike" kern="1200" cap="none" spc="0" normalizeH="0" baseline="0" noProof="0" dirty="0" err="1" smtClean="0">
                <a:ln>
                  <a:noFill/>
                </a:ln>
                <a:solidFill>
                  <a:schemeClr val="tx1"/>
                </a:solidFill>
                <a:effectLst/>
                <a:uLnTx/>
                <a:uFillTx/>
              </a:rPr>
              <a:t>matching</a:t>
            </a:r>
            <a:r>
              <a:rPr kumimoji="0" lang="lv-LV" sz="6200" b="1" i="0" u="none" strike="noStrike" kern="1200" cap="none" spc="0" normalizeH="0" baseline="0" noProof="0" dirty="0" smtClean="0">
                <a:ln>
                  <a:noFill/>
                </a:ln>
                <a:solidFill>
                  <a:schemeClr val="tx1"/>
                </a:solidFill>
                <a:effectLst/>
                <a:uLnTx/>
                <a:uFillTx/>
              </a:rPr>
              <a:t> tests</a:t>
            </a:r>
          </a:p>
          <a:p>
            <a:pPr marL="731520" lvl="1" indent="-274320">
              <a:lnSpc>
                <a:spcPct val="250000"/>
              </a:lnSpc>
              <a:spcBef>
                <a:spcPct val="20000"/>
              </a:spcBef>
              <a:buClr>
                <a:schemeClr val="accent3"/>
              </a:buClr>
              <a:buSzPct val="95000"/>
              <a:buFont typeface="Wingdings" pitchFamily="2" charset="2"/>
              <a:buChar char="q"/>
              <a:defRPr/>
            </a:pPr>
            <a:r>
              <a:rPr lang="lv-LV" sz="6200" b="1" noProof="0" dirty="0" smtClean="0"/>
              <a:t>Reaģējošo antivielu paneli</a:t>
            </a:r>
            <a:r>
              <a:rPr lang="lv-LV" sz="6200" b="1" dirty="0"/>
              <a:t>s</a:t>
            </a:r>
            <a:r>
              <a:rPr lang="lv-LV" sz="6200" b="1" noProof="0" dirty="0" smtClean="0"/>
              <a:t> </a:t>
            </a:r>
            <a:endParaRPr kumimoji="0" lang="lv-LV" sz="6200" b="1" i="0" u="none" strike="noStrike" kern="1200" cap="none" spc="0" normalizeH="0" baseline="0" noProof="0" dirty="0" smtClean="0">
              <a:ln>
                <a:noFill/>
              </a:ln>
              <a:solidFill>
                <a:schemeClr val="tx1"/>
              </a:solidFill>
              <a:effectLst/>
              <a:uLnTx/>
              <a:uFillTx/>
            </a:endParaRPr>
          </a:p>
          <a:p>
            <a:pPr marL="274320" marR="0" lvl="0" indent="-274320" algn="l" defTabSz="914400" rtl="0" eaLnBrk="1" fontAlgn="auto" latinLnBrk="0" hangingPunct="1">
              <a:lnSpc>
                <a:spcPct val="250000"/>
              </a:lnSpc>
              <a:spcBef>
                <a:spcPct val="20000"/>
              </a:spcBef>
              <a:spcAft>
                <a:spcPts val="0"/>
              </a:spcAft>
              <a:buClr>
                <a:schemeClr val="accent3"/>
              </a:buClr>
              <a:buSzPct val="95000"/>
              <a:buFont typeface="Wingdings" pitchFamily="2" charset="2"/>
              <a:buChar char="q"/>
              <a:tabLst/>
              <a:defRPr/>
            </a:pPr>
            <a:endParaRPr kumimoji="0" lang="lv-LV" sz="2800" b="1"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ts val="4100"/>
              </a:lnSpc>
              <a:spcBef>
                <a:spcPct val="20000"/>
              </a:spcBef>
              <a:spcAft>
                <a:spcPts val="0"/>
              </a:spcAft>
              <a:buClr>
                <a:schemeClr val="accent3"/>
              </a:buClr>
              <a:buSzPct val="95000"/>
              <a:tabLst/>
              <a:defRPr/>
            </a:pPr>
            <a:r>
              <a:rPr lang="lv-LV" sz="2400" b="1" dirty="0" smtClean="0"/>
              <a:t>  </a:t>
            </a:r>
            <a:endParaRPr kumimoji="0" lang="lv-LV"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2209800" y="1447800"/>
            <a:ext cx="4203587" cy="584775"/>
          </a:xfrm>
          <a:prstGeom prst="rect">
            <a:avLst/>
          </a:prstGeom>
          <a:noFill/>
        </p:spPr>
        <p:txBody>
          <a:bodyPr wrap="none" rtlCol="0">
            <a:spAutoFit/>
          </a:bodyPr>
          <a:lstStyle/>
          <a:p>
            <a:r>
              <a:rPr lang="lv-LV" sz="3200" dirty="0" smtClean="0"/>
              <a:t>Pirms transplantācijas </a:t>
            </a:r>
            <a:endParaRPr lang="lv-LV" sz="3200" dirty="0"/>
          </a:p>
        </p:txBody>
      </p:sp>
    </p:spTree>
    <p:extLst>
      <p:ext uri="{BB962C8B-B14F-4D97-AF65-F5344CB8AC3E}">
        <p14:creationId xmlns:p14="http://schemas.microsoft.com/office/powerpoint/2010/main" val="40765148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838200"/>
          </a:xfrm>
        </p:spPr>
        <p:txBody>
          <a:bodyPr>
            <a:noAutofit/>
          </a:bodyPr>
          <a:lstStyle/>
          <a:p>
            <a:pPr algn="ctr"/>
            <a:r>
              <a:rPr lang="lv-LV" sz="4000" dirty="0" err="1" smtClean="0"/>
              <a:t>Alotransplantāta</a:t>
            </a:r>
            <a:r>
              <a:rPr lang="lv-LV" sz="4000" dirty="0" smtClean="0"/>
              <a:t> atgrūšanas novēršana</a:t>
            </a:r>
            <a:endParaRPr lang="lv-LV" sz="4000" dirty="0"/>
          </a:p>
        </p:txBody>
      </p:sp>
      <p:sp>
        <p:nvSpPr>
          <p:cNvPr id="4" name="Content Placeholder 2"/>
          <p:cNvSpPr txBox="1">
            <a:spLocks/>
          </p:cNvSpPr>
          <p:nvPr/>
        </p:nvSpPr>
        <p:spPr>
          <a:xfrm>
            <a:off x="690716" y="1828800"/>
            <a:ext cx="7924800" cy="2667000"/>
          </a:xfrm>
          <a:prstGeom prst="rect">
            <a:avLst/>
          </a:prstGeom>
        </p:spPr>
        <p:txBody>
          <a:bodyPr>
            <a:normAutofit/>
          </a:bodyPr>
          <a:lstStyle/>
          <a:p>
            <a:pPr marL="1463040" marR="0" lvl="4" indent="-210312" algn="just" defTabSz="914400" rtl="0" eaLnBrk="1" fontAlgn="auto" latinLnBrk="0" hangingPunct="1">
              <a:lnSpc>
                <a:spcPts val="1200"/>
              </a:lnSpc>
              <a:spcBef>
                <a:spcPct val="20000"/>
              </a:spcBef>
              <a:spcAft>
                <a:spcPts val="0"/>
              </a:spcAft>
              <a:buClr>
                <a:schemeClr val="accent4"/>
              </a:buClr>
              <a:buSzPct val="65000"/>
              <a:buFont typeface="Wingdings" pitchFamily="2" charset="2"/>
              <a:buChar char="ü"/>
              <a:tabLst/>
              <a:defRPr/>
            </a:pPr>
            <a:endParaRPr kumimoji="0" lang="lv-LV"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ts val="4100"/>
              </a:lnSpc>
              <a:spcBef>
                <a:spcPct val="20000"/>
              </a:spcBef>
              <a:spcAft>
                <a:spcPts val="0"/>
              </a:spcAft>
              <a:buClr>
                <a:schemeClr val="accent3"/>
              </a:buClr>
              <a:buSzPct val="95000"/>
              <a:buFont typeface="Wingdings" pitchFamily="2" charset="2"/>
              <a:buChar char="q"/>
              <a:tabLst/>
              <a:defRPr/>
            </a:pPr>
            <a:r>
              <a:rPr lang="lv-LV" sz="2800" b="1" dirty="0" smtClean="0"/>
              <a:t> HLA antigēnu pārbaude</a:t>
            </a:r>
            <a:endParaRPr kumimoji="0" lang="lv-LV"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2209800" y="1447800"/>
            <a:ext cx="4203587" cy="584775"/>
          </a:xfrm>
          <a:prstGeom prst="rect">
            <a:avLst/>
          </a:prstGeom>
          <a:noFill/>
        </p:spPr>
        <p:txBody>
          <a:bodyPr wrap="none" rtlCol="0">
            <a:spAutoFit/>
          </a:bodyPr>
          <a:lstStyle/>
          <a:p>
            <a:r>
              <a:rPr lang="lv-LV" sz="3200" dirty="0" smtClean="0"/>
              <a:t>Pirms transplantācijas </a:t>
            </a:r>
            <a:endParaRPr lang="lv-LV" sz="3200" dirty="0"/>
          </a:p>
        </p:txBody>
      </p:sp>
      <p:sp>
        <p:nvSpPr>
          <p:cNvPr id="5" name="TextBox 4"/>
          <p:cNvSpPr txBox="1"/>
          <p:nvPr/>
        </p:nvSpPr>
        <p:spPr>
          <a:xfrm>
            <a:off x="152400" y="2925583"/>
            <a:ext cx="6477000" cy="3508653"/>
          </a:xfrm>
          <a:prstGeom prst="rect">
            <a:avLst/>
          </a:prstGeom>
          <a:noFill/>
        </p:spPr>
        <p:txBody>
          <a:bodyPr wrap="square" rtlCol="0">
            <a:spAutoFit/>
          </a:bodyPr>
          <a:lstStyle/>
          <a:p>
            <a:r>
              <a:rPr lang="lv-LV" altLang="lv-LV" sz="2400" b="1" dirty="0"/>
              <a:t>Nosaka HLA abās alēles </a:t>
            </a:r>
            <a:r>
              <a:rPr lang="lv-LV" altLang="lv-LV" sz="2400" b="1" dirty="0" smtClean="0"/>
              <a:t>izmantojot</a:t>
            </a:r>
          </a:p>
          <a:p>
            <a:r>
              <a:rPr lang="lv-LV" altLang="lv-LV" sz="2400" b="1" dirty="0" smtClean="0"/>
              <a:t> </a:t>
            </a:r>
          </a:p>
          <a:p>
            <a:pPr marL="342900" indent="-342900">
              <a:buFont typeface="Wingdings" panose="05000000000000000000" pitchFamily="2" charset="2"/>
              <a:buChar char="q"/>
            </a:pPr>
            <a:r>
              <a:rPr lang="lv-LV" altLang="lv-LV" sz="2400" b="1" dirty="0" smtClean="0"/>
              <a:t>antivielas pret noteiktu HLA antigēnu</a:t>
            </a:r>
          </a:p>
          <a:p>
            <a:pPr>
              <a:lnSpc>
                <a:spcPct val="150000"/>
              </a:lnSpc>
            </a:pPr>
            <a:r>
              <a:rPr lang="lv-LV" altLang="lv-LV" sz="2400" dirty="0" smtClean="0"/>
              <a:t>Nosaka 26 HLA-A, 59 HLA-B, 10 HLA-C,</a:t>
            </a:r>
          </a:p>
          <a:p>
            <a:r>
              <a:rPr lang="lv-LV" altLang="lv-LV" sz="2400" dirty="0" smtClean="0"/>
              <a:t>26 HLA-D, 22 HLA-DR, 9 HLA-DQ un</a:t>
            </a:r>
          </a:p>
          <a:p>
            <a:r>
              <a:rPr lang="lv-LV" altLang="lv-LV" sz="2400" dirty="0" smtClean="0"/>
              <a:t>6 HLA-DP alēles.</a:t>
            </a:r>
            <a:endParaRPr lang="lv-LV" altLang="lv-LV" sz="2400" dirty="0"/>
          </a:p>
          <a:p>
            <a:pPr marL="342900" indent="-342900">
              <a:buFont typeface="Wingdings" panose="05000000000000000000" pitchFamily="2" charset="2"/>
              <a:buChar char="q"/>
            </a:pPr>
            <a:endParaRPr lang="lv-LV" altLang="lv-LV" sz="2400" dirty="0" smtClean="0"/>
          </a:p>
          <a:p>
            <a:pPr marL="342900" indent="-342900">
              <a:buFont typeface="Wingdings" panose="05000000000000000000" pitchFamily="2" charset="2"/>
              <a:buChar char="q"/>
            </a:pPr>
            <a:r>
              <a:rPr lang="lv-LV" altLang="lv-LV" sz="2400" b="1" dirty="0" smtClean="0"/>
              <a:t>HLA alēļu specifiskās DNS zondēs</a:t>
            </a:r>
            <a:endParaRPr lang="lv-LV" altLang="lv-LV" sz="2400" dirty="0"/>
          </a:p>
          <a:p>
            <a:r>
              <a:rPr lang="lv-LV" dirty="0" smtClean="0"/>
              <a:t> </a:t>
            </a:r>
            <a:endParaRPr lang="lv-LV" dirty="0"/>
          </a:p>
        </p:txBody>
      </p:sp>
      <p:pic>
        <p:nvPicPr>
          <p:cNvPr id="6" name="Picture 6" desc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24921"/>
            <a:ext cx="3210807" cy="273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702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28600"/>
            <a:ext cx="7772400" cy="1143000"/>
          </a:xfrm>
        </p:spPr>
        <p:txBody>
          <a:bodyPr/>
          <a:lstStyle/>
          <a:p>
            <a:r>
              <a:rPr lang="lv-LV" sz="5400" dirty="0"/>
              <a:t>Audu </a:t>
            </a:r>
            <a:r>
              <a:rPr lang="lv-LV" sz="5400" dirty="0" smtClean="0"/>
              <a:t>saderības pārbaude </a:t>
            </a:r>
            <a:endParaRPr lang="lv-LV" sz="5400" dirty="0"/>
          </a:p>
        </p:txBody>
      </p:sp>
      <p:sp>
        <p:nvSpPr>
          <p:cNvPr id="2" name="TextBox 1"/>
          <p:cNvSpPr txBox="1"/>
          <p:nvPr/>
        </p:nvSpPr>
        <p:spPr>
          <a:xfrm>
            <a:off x="1828800" y="2637304"/>
            <a:ext cx="849015" cy="400110"/>
          </a:xfrm>
          <a:prstGeom prst="rect">
            <a:avLst/>
          </a:prstGeom>
          <a:noFill/>
        </p:spPr>
        <p:txBody>
          <a:bodyPr wrap="none" rtlCol="0">
            <a:spAutoFit/>
          </a:bodyPr>
          <a:lstStyle/>
          <a:p>
            <a:r>
              <a:rPr lang="lv-LV" sz="2000" dirty="0"/>
              <a:t>MHC </a:t>
            </a:r>
          </a:p>
        </p:txBody>
      </p:sp>
      <p:sp>
        <p:nvSpPr>
          <p:cNvPr id="3" name="TextBox 2"/>
          <p:cNvSpPr txBox="1"/>
          <p:nvPr/>
        </p:nvSpPr>
        <p:spPr>
          <a:xfrm>
            <a:off x="1372059" y="1619302"/>
            <a:ext cx="1491114" cy="461665"/>
          </a:xfrm>
          <a:prstGeom prst="rect">
            <a:avLst/>
          </a:prstGeom>
          <a:noFill/>
        </p:spPr>
        <p:txBody>
          <a:bodyPr wrap="none" rtlCol="0">
            <a:spAutoFit/>
          </a:bodyPr>
          <a:lstStyle/>
          <a:p>
            <a:r>
              <a:rPr lang="lv-LV" sz="2400" dirty="0" smtClean="0"/>
              <a:t>DONORS</a:t>
            </a:r>
            <a:endParaRPr lang="lv-LV" sz="2400" dirty="0"/>
          </a:p>
        </p:txBody>
      </p:sp>
      <p:sp>
        <p:nvSpPr>
          <p:cNvPr id="6" name="TextBox 5"/>
          <p:cNvSpPr txBox="1"/>
          <p:nvPr/>
        </p:nvSpPr>
        <p:spPr>
          <a:xfrm>
            <a:off x="5105400" y="1618554"/>
            <a:ext cx="1887824" cy="461665"/>
          </a:xfrm>
          <a:prstGeom prst="rect">
            <a:avLst/>
          </a:prstGeom>
          <a:noFill/>
        </p:spPr>
        <p:txBody>
          <a:bodyPr wrap="none" rtlCol="0">
            <a:spAutoFit/>
          </a:bodyPr>
          <a:lstStyle/>
          <a:p>
            <a:r>
              <a:rPr lang="lv-LV" sz="2400" dirty="0" smtClean="0"/>
              <a:t>RECIPIENTS</a:t>
            </a:r>
            <a:endParaRPr lang="lv-LV" sz="2400" dirty="0"/>
          </a:p>
        </p:txBody>
      </p:sp>
      <p:sp>
        <p:nvSpPr>
          <p:cNvPr id="7" name="TextBox 6"/>
          <p:cNvSpPr txBox="1"/>
          <p:nvPr/>
        </p:nvSpPr>
        <p:spPr>
          <a:xfrm>
            <a:off x="5486400" y="2585456"/>
            <a:ext cx="849015" cy="400110"/>
          </a:xfrm>
          <a:prstGeom prst="rect">
            <a:avLst/>
          </a:prstGeom>
          <a:noFill/>
        </p:spPr>
        <p:txBody>
          <a:bodyPr wrap="none" rtlCol="0">
            <a:spAutoFit/>
          </a:bodyPr>
          <a:lstStyle/>
          <a:p>
            <a:r>
              <a:rPr lang="lv-LV" sz="2000" dirty="0"/>
              <a:t>MHC </a:t>
            </a:r>
          </a:p>
        </p:txBody>
      </p:sp>
      <p:sp>
        <p:nvSpPr>
          <p:cNvPr id="8" name="Equal 7"/>
          <p:cNvSpPr/>
          <p:nvPr/>
        </p:nvSpPr>
        <p:spPr>
          <a:xfrm>
            <a:off x="3236435" y="2556387"/>
            <a:ext cx="1828800" cy="56194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TextBox 8"/>
          <p:cNvSpPr txBox="1"/>
          <p:nvPr/>
        </p:nvSpPr>
        <p:spPr>
          <a:xfrm>
            <a:off x="3429823" y="1997065"/>
            <a:ext cx="1497526" cy="707886"/>
          </a:xfrm>
          <a:prstGeom prst="rect">
            <a:avLst/>
          </a:prstGeom>
          <a:noFill/>
        </p:spPr>
        <p:txBody>
          <a:bodyPr wrap="none" rtlCol="0">
            <a:spAutoFit/>
          </a:bodyPr>
          <a:lstStyle/>
          <a:p>
            <a:r>
              <a:rPr lang="lv-LV" sz="2000" dirty="0" smtClean="0"/>
              <a:t>identiskiem</a:t>
            </a:r>
          </a:p>
          <a:p>
            <a:r>
              <a:rPr lang="lv-LV" sz="2000" dirty="0" smtClean="0"/>
              <a:t>dvīņiem </a:t>
            </a:r>
            <a:endParaRPr lang="lv-LV" sz="2000" dirty="0"/>
          </a:p>
        </p:txBody>
      </p:sp>
      <p:sp>
        <p:nvSpPr>
          <p:cNvPr id="10" name="TextBox 9"/>
          <p:cNvSpPr txBox="1"/>
          <p:nvPr/>
        </p:nvSpPr>
        <p:spPr>
          <a:xfrm>
            <a:off x="1828800" y="3912870"/>
            <a:ext cx="849015" cy="400110"/>
          </a:xfrm>
          <a:prstGeom prst="rect">
            <a:avLst/>
          </a:prstGeom>
          <a:noFill/>
        </p:spPr>
        <p:txBody>
          <a:bodyPr wrap="none" rtlCol="0">
            <a:spAutoFit/>
          </a:bodyPr>
          <a:lstStyle/>
          <a:p>
            <a:r>
              <a:rPr lang="lv-LV" sz="2000" dirty="0"/>
              <a:t>MHC </a:t>
            </a:r>
          </a:p>
        </p:txBody>
      </p:sp>
      <p:sp>
        <p:nvSpPr>
          <p:cNvPr id="11" name="TextBox 10"/>
          <p:cNvSpPr txBox="1"/>
          <p:nvPr/>
        </p:nvSpPr>
        <p:spPr>
          <a:xfrm>
            <a:off x="5508702" y="3861022"/>
            <a:ext cx="849015" cy="400110"/>
          </a:xfrm>
          <a:prstGeom prst="rect">
            <a:avLst/>
          </a:prstGeom>
          <a:noFill/>
        </p:spPr>
        <p:txBody>
          <a:bodyPr wrap="none" rtlCol="0">
            <a:spAutoFit/>
          </a:bodyPr>
          <a:lstStyle/>
          <a:p>
            <a:r>
              <a:rPr lang="lv-LV" sz="2000" dirty="0"/>
              <a:t>MHC </a:t>
            </a:r>
          </a:p>
        </p:txBody>
      </p:sp>
      <p:sp>
        <p:nvSpPr>
          <p:cNvPr id="12" name="Equal 11"/>
          <p:cNvSpPr/>
          <p:nvPr/>
        </p:nvSpPr>
        <p:spPr>
          <a:xfrm>
            <a:off x="3258737" y="3831953"/>
            <a:ext cx="1828800" cy="56194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3" name="TextBox 12"/>
          <p:cNvSpPr txBox="1"/>
          <p:nvPr/>
        </p:nvSpPr>
        <p:spPr>
          <a:xfrm>
            <a:off x="3265459" y="3204984"/>
            <a:ext cx="2243243" cy="707886"/>
          </a:xfrm>
          <a:prstGeom prst="rect">
            <a:avLst/>
          </a:prstGeom>
          <a:noFill/>
        </p:spPr>
        <p:txBody>
          <a:bodyPr wrap="none" rtlCol="0">
            <a:spAutoFit/>
          </a:bodyPr>
          <a:lstStyle/>
          <a:p>
            <a:r>
              <a:rPr lang="lv-LV" sz="2000" dirty="0" smtClean="0"/>
              <a:t>brāļiem un māsām</a:t>
            </a:r>
          </a:p>
          <a:p>
            <a:r>
              <a:rPr lang="lv-LV" sz="2000" dirty="0" smtClean="0"/>
              <a:t>iespējamība</a:t>
            </a:r>
            <a:endParaRPr lang="lv-LV" sz="2000" dirty="0"/>
          </a:p>
        </p:txBody>
      </p:sp>
      <p:sp>
        <p:nvSpPr>
          <p:cNvPr id="14" name="TextBox 13"/>
          <p:cNvSpPr txBox="1"/>
          <p:nvPr/>
        </p:nvSpPr>
        <p:spPr>
          <a:xfrm>
            <a:off x="3603702" y="4313298"/>
            <a:ext cx="970715" cy="400110"/>
          </a:xfrm>
          <a:prstGeom prst="rect">
            <a:avLst/>
          </a:prstGeom>
          <a:noFill/>
        </p:spPr>
        <p:txBody>
          <a:bodyPr wrap="none" rtlCol="0">
            <a:spAutoFit/>
          </a:bodyPr>
          <a:lstStyle/>
          <a:p>
            <a:r>
              <a:rPr lang="lv-LV" sz="2000" dirty="0" smtClean="0"/>
              <a:t>1 pret 4</a:t>
            </a:r>
            <a:endParaRPr lang="lv-LV" sz="2000" dirty="0"/>
          </a:p>
        </p:txBody>
      </p:sp>
      <p:sp>
        <p:nvSpPr>
          <p:cNvPr id="15" name="TextBox 14"/>
          <p:cNvSpPr txBox="1"/>
          <p:nvPr/>
        </p:nvSpPr>
        <p:spPr>
          <a:xfrm>
            <a:off x="1848909" y="5583045"/>
            <a:ext cx="849015" cy="400110"/>
          </a:xfrm>
          <a:prstGeom prst="rect">
            <a:avLst/>
          </a:prstGeom>
          <a:noFill/>
        </p:spPr>
        <p:txBody>
          <a:bodyPr wrap="none" rtlCol="0">
            <a:spAutoFit/>
          </a:bodyPr>
          <a:lstStyle/>
          <a:p>
            <a:r>
              <a:rPr lang="lv-LV" sz="2000" dirty="0"/>
              <a:t>MHC </a:t>
            </a:r>
          </a:p>
        </p:txBody>
      </p:sp>
      <p:sp>
        <p:nvSpPr>
          <p:cNvPr id="16" name="TextBox 15"/>
          <p:cNvSpPr txBox="1"/>
          <p:nvPr/>
        </p:nvSpPr>
        <p:spPr>
          <a:xfrm>
            <a:off x="5506509" y="5531197"/>
            <a:ext cx="849015" cy="400110"/>
          </a:xfrm>
          <a:prstGeom prst="rect">
            <a:avLst/>
          </a:prstGeom>
          <a:noFill/>
        </p:spPr>
        <p:txBody>
          <a:bodyPr wrap="none" rtlCol="0">
            <a:spAutoFit/>
          </a:bodyPr>
          <a:lstStyle/>
          <a:p>
            <a:r>
              <a:rPr lang="lv-LV" sz="2000" dirty="0"/>
              <a:t>MHC </a:t>
            </a:r>
          </a:p>
        </p:txBody>
      </p:sp>
      <p:sp>
        <p:nvSpPr>
          <p:cNvPr id="17" name="Equal 16"/>
          <p:cNvSpPr/>
          <p:nvPr/>
        </p:nvSpPr>
        <p:spPr>
          <a:xfrm>
            <a:off x="3256544" y="5502128"/>
            <a:ext cx="1828800" cy="56194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8" name="TextBox 17"/>
          <p:cNvSpPr txBox="1"/>
          <p:nvPr/>
        </p:nvSpPr>
        <p:spPr>
          <a:xfrm>
            <a:off x="3263266" y="4875159"/>
            <a:ext cx="3156633" cy="707886"/>
          </a:xfrm>
          <a:prstGeom prst="rect">
            <a:avLst/>
          </a:prstGeom>
          <a:noFill/>
        </p:spPr>
        <p:txBody>
          <a:bodyPr wrap="none" rtlCol="0">
            <a:spAutoFit/>
          </a:bodyPr>
          <a:lstStyle/>
          <a:p>
            <a:r>
              <a:rPr lang="lv-LV" sz="2000" dirty="0" smtClean="0"/>
              <a:t>neradnieciskiem donoriem</a:t>
            </a:r>
          </a:p>
          <a:p>
            <a:r>
              <a:rPr lang="lv-LV" sz="2000" dirty="0" smtClean="0"/>
              <a:t>iespējamība</a:t>
            </a:r>
            <a:endParaRPr lang="lv-LV" sz="2000" dirty="0"/>
          </a:p>
        </p:txBody>
      </p:sp>
      <p:sp>
        <p:nvSpPr>
          <p:cNvPr id="19" name="TextBox 18"/>
          <p:cNvSpPr txBox="1"/>
          <p:nvPr/>
        </p:nvSpPr>
        <p:spPr>
          <a:xfrm>
            <a:off x="3601509" y="5983473"/>
            <a:ext cx="1669624" cy="400110"/>
          </a:xfrm>
          <a:prstGeom prst="rect">
            <a:avLst/>
          </a:prstGeom>
          <a:noFill/>
        </p:spPr>
        <p:txBody>
          <a:bodyPr wrap="none" rtlCol="0">
            <a:spAutoFit/>
          </a:bodyPr>
          <a:lstStyle/>
          <a:p>
            <a:r>
              <a:rPr lang="lv-LV" sz="2000" dirty="0" smtClean="0"/>
              <a:t>1 pret 100.000</a:t>
            </a:r>
            <a:endParaRPr lang="lv-LV" sz="2000" dirty="0"/>
          </a:p>
        </p:txBody>
      </p:sp>
    </p:spTree>
    <p:extLst>
      <p:ext uri="{BB962C8B-B14F-4D97-AF65-F5344CB8AC3E}">
        <p14:creationId xmlns:p14="http://schemas.microsoft.com/office/powerpoint/2010/main" val="2816966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lv-LV" sz="4800" dirty="0"/>
              <a:t>Audu saderības pārbaude </a:t>
            </a:r>
            <a:endParaRPr lang="lv-LV" dirty="0"/>
          </a:p>
        </p:txBody>
      </p:sp>
      <p:sp>
        <p:nvSpPr>
          <p:cNvPr id="5" name="Content Placeholder 2"/>
          <p:cNvSpPr>
            <a:spLocks noGrp="1"/>
          </p:cNvSpPr>
          <p:nvPr>
            <p:ph idx="1"/>
          </p:nvPr>
        </p:nvSpPr>
        <p:spPr>
          <a:xfrm>
            <a:off x="685800" y="1752600"/>
            <a:ext cx="8229600" cy="4114800"/>
          </a:xfrm>
        </p:spPr>
        <p:txBody>
          <a:bodyPr/>
          <a:lstStyle/>
          <a:p>
            <a:endParaRPr lang="en-US" altLang="lv-LV" dirty="0" smtClean="0"/>
          </a:p>
          <a:p>
            <a:pPr>
              <a:lnSpc>
                <a:spcPct val="150000"/>
              </a:lnSpc>
            </a:pPr>
            <a:r>
              <a:rPr lang="en-US" altLang="lv-LV" sz="2800" dirty="0" smtClean="0"/>
              <a:t>HLA </a:t>
            </a:r>
            <a:r>
              <a:rPr lang="lv-LV" altLang="lv-LV" sz="2800" dirty="0" smtClean="0"/>
              <a:t>saderība </a:t>
            </a:r>
            <a:endParaRPr lang="en-US" altLang="lv-LV" sz="2800" dirty="0" smtClean="0"/>
          </a:p>
          <a:p>
            <a:pPr>
              <a:buFont typeface="Times New Roman" pitchFamily="18" charset="0"/>
              <a:buNone/>
            </a:pPr>
            <a:r>
              <a:rPr lang="en-US" altLang="lv-LV" sz="2800" dirty="0" smtClean="0"/>
              <a:t>     3 </a:t>
            </a:r>
            <a:r>
              <a:rPr lang="lv-LV" altLang="lv-LV" sz="2800" dirty="0" smtClean="0"/>
              <a:t>gadus transplantāta</a:t>
            </a:r>
            <a:r>
              <a:rPr lang="en-US" altLang="lv-LV" sz="2800" dirty="0" smtClean="0"/>
              <a:t> </a:t>
            </a:r>
            <a:r>
              <a:rPr lang="lv-LV" altLang="lv-LV" sz="2800" dirty="0" smtClean="0"/>
              <a:t>izdzīvošana </a:t>
            </a:r>
            <a:r>
              <a:rPr lang="en-US" altLang="lv-LV" sz="2800" dirty="0" smtClean="0"/>
              <a:t>93 % </a:t>
            </a:r>
            <a:r>
              <a:rPr lang="lv-LV" altLang="lv-LV" sz="2800" dirty="0" smtClean="0"/>
              <a:t>ar </a:t>
            </a:r>
            <a:r>
              <a:rPr lang="en-US" altLang="lv-LV" sz="2800" dirty="0" smtClean="0"/>
              <a:t>HLA </a:t>
            </a:r>
            <a:r>
              <a:rPr lang="lv-LV" altLang="lv-LV" sz="2800" dirty="0" smtClean="0"/>
              <a:t>saderību un 85% ar HLA nesaderību</a:t>
            </a:r>
            <a:r>
              <a:rPr lang="en-US" altLang="lv-LV" sz="2800" dirty="0" smtClean="0"/>
              <a:t> </a:t>
            </a:r>
            <a:r>
              <a:rPr lang="lv-LV" altLang="lv-LV" sz="2800" dirty="0" smtClean="0"/>
              <a:t>dzīvos donoros</a:t>
            </a:r>
          </a:p>
          <a:p>
            <a:pPr>
              <a:lnSpc>
                <a:spcPct val="150000"/>
              </a:lnSpc>
            </a:pPr>
            <a:r>
              <a:rPr lang="en-US" altLang="lv-LV" sz="2800" dirty="0" smtClean="0"/>
              <a:t> </a:t>
            </a:r>
            <a:r>
              <a:rPr lang="lv-LV" altLang="lv-LV" sz="2800" dirty="0" smtClean="0"/>
              <a:t>Visideālākais donors ir ar pilnīgu HLA saderību </a:t>
            </a:r>
            <a:endParaRPr lang="en-US" altLang="lv-LV" sz="2800" dirty="0" smtClean="0"/>
          </a:p>
          <a:p>
            <a:pPr>
              <a:buFont typeface="Times New Roman" pitchFamily="18" charset="0"/>
              <a:buNone/>
            </a:pPr>
            <a:endParaRPr lang="en-US" altLang="lv-LV" sz="1600" dirty="0" smtClean="0"/>
          </a:p>
          <a:p>
            <a:pPr lvl="1">
              <a:buFont typeface="Times New Roman" pitchFamily="18" charset="0"/>
              <a:buNone/>
            </a:pPr>
            <a:endParaRPr lang="en-US" altLang="lv-LV" sz="1600" b="1" dirty="0" smtClean="0"/>
          </a:p>
        </p:txBody>
      </p:sp>
    </p:spTree>
    <p:extLst>
      <p:ext uri="{BB962C8B-B14F-4D97-AF65-F5344CB8AC3E}">
        <p14:creationId xmlns:p14="http://schemas.microsoft.com/office/powerpoint/2010/main" val="2507676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81000"/>
            <a:ext cx="7772400" cy="1143000"/>
          </a:xfrm>
        </p:spPr>
        <p:txBody>
          <a:bodyPr/>
          <a:lstStyle/>
          <a:p>
            <a:pPr>
              <a:defRPr/>
            </a:pPr>
            <a:r>
              <a:rPr lang="en-US" dirty="0" smtClean="0">
                <a:latin typeface="+mn-lt"/>
              </a:rPr>
              <a:t>Cross matching test</a:t>
            </a:r>
            <a:endParaRPr lang="en-US" dirty="0">
              <a:latin typeface="+mn-lt"/>
            </a:endParaRPr>
          </a:p>
        </p:txBody>
      </p:sp>
      <p:sp>
        <p:nvSpPr>
          <p:cNvPr id="5" name="Content Placeholder 2"/>
          <p:cNvSpPr>
            <a:spLocks noGrp="1"/>
          </p:cNvSpPr>
          <p:nvPr>
            <p:ph idx="1"/>
          </p:nvPr>
        </p:nvSpPr>
        <p:spPr>
          <a:xfrm>
            <a:off x="685800" y="3276600"/>
            <a:ext cx="8077200" cy="3200400"/>
          </a:xfrm>
        </p:spPr>
        <p:txBody>
          <a:bodyPr>
            <a:normAutofit fontScale="92500" lnSpcReduction="10000"/>
          </a:bodyPr>
          <a:lstStyle/>
          <a:p>
            <a:r>
              <a:rPr lang="lv-LV" altLang="lv-LV" dirty="0" smtClean="0"/>
              <a:t>Potenciālā recipienta serumu </a:t>
            </a:r>
            <a:r>
              <a:rPr lang="lv-LV" altLang="lv-LV" dirty="0" err="1" smtClean="0"/>
              <a:t>inkubē</a:t>
            </a:r>
            <a:r>
              <a:rPr lang="lv-LV" altLang="lv-LV" dirty="0" smtClean="0"/>
              <a:t> ar šūnām no iespējama donora</a:t>
            </a:r>
          </a:p>
          <a:p>
            <a:r>
              <a:rPr lang="lv-LV" altLang="lv-LV" dirty="0" smtClean="0"/>
              <a:t>Ja recipientam ir </a:t>
            </a:r>
            <a:r>
              <a:rPr lang="lv-LV" altLang="lv-LV" dirty="0" err="1" smtClean="0"/>
              <a:t>antidonora</a:t>
            </a:r>
            <a:r>
              <a:rPr lang="lv-LV" altLang="lv-LV" dirty="0" smtClean="0"/>
              <a:t> antivielas, tad ir liela varbūtība, ka recipients iznīcinās transplantātu caur antivielu </a:t>
            </a:r>
            <a:r>
              <a:rPr lang="lv-LV" altLang="lv-LV" dirty="0" err="1" smtClean="0"/>
              <a:t>mediēto</a:t>
            </a:r>
            <a:r>
              <a:rPr lang="lv-LV" altLang="lv-LV" dirty="0" smtClean="0"/>
              <a:t> atgrūšanu</a:t>
            </a:r>
          </a:p>
          <a:p>
            <a:r>
              <a:rPr lang="lv-LV" altLang="lv-LV" dirty="0" smtClean="0"/>
              <a:t>Recipients tika agrāk eksponēts pret svešiem antigēniem un izveidojis pret tiem antivielas (grūtniecības laikā, pie asins pārliešanas, </a:t>
            </a:r>
            <a:r>
              <a:rPr lang="lv-LV" altLang="lv-LV" dirty="0" err="1" smtClean="0"/>
              <a:t>transplantācijām</a:t>
            </a:r>
            <a:r>
              <a:rPr lang="lv-LV" altLang="lv-LV" dirty="0" smtClean="0"/>
              <a:t>). Līdz ar to recipients ir «</a:t>
            </a:r>
            <a:r>
              <a:rPr lang="lv-LV" altLang="lv-LV" dirty="0" err="1" smtClean="0"/>
              <a:t>sensibilizēts</a:t>
            </a:r>
            <a:r>
              <a:rPr lang="lv-LV" altLang="lv-LV" dirty="0" smtClean="0"/>
              <a:t>».</a:t>
            </a:r>
          </a:p>
          <a:p>
            <a:pPr marL="0" indent="0">
              <a:buNone/>
            </a:pPr>
            <a:endParaRPr lang="lv-LV" altLang="lv-LV" dirty="0" smtClean="0"/>
          </a:p>
        </p:txBody>
      </p:sp>
      <p:sp>
        <p:nvSpPr>
          <p:cNvPr id="2" name="TextBox 1"/>
          <p:cNvSpPr txBox="1"/>
          <p:nvPr/>
        </p:nvSpPr>
        <p:spPr>
          <a:xfrm>
            <a:off x="1010265" y="1524000"/>
            <a:ext cx="7374583" cy="1569660"/>
          </a:xfrm>
          <a:prstGeom prst="rect">
            <a:avLst/>
          </a:prstGeom>
          <a:noFill/>
        </p:spPr>
        <p:txBody>
          <a:bodyPr wrap="none" rtlCol="0">
            <a:spAutoFit/>
          </a:bodyPr>
          <a:lstStyle/>
          <a:p>
            <a:r>
              <a:rPr lang="lv-LV" sz="3200" dirty="0" smtClean="0"/>
              <a:t>Nosaka vai recipienta ķermenī jau pirms </a:t>
            </a:r>
          </a:p>
          <a:p>
            <a:r>
              <a:rPr lang="lv-LV" sz="3200" dirty="0" smtClean="0"/>
              <a:t>transplantācijas ir antivielas pret </a:t>
            </a:r>
          </a:p>
          <a:p>
            <a:r>
              <a:rPr lang="lv-LV" sz="3200" dirty="0" smtClean="0"/>
              <a:t>donora antigēniem.</a:t>
            </a:r>
            <a:endParaRPr lang="lv-LV" sz="3200" dirty="0"/>
          </a:p>
        </p:txBody>
      </p:sp>
    </p:spTree>
    <p:extLst>
      <p:ext uri="{BB962C8B-B14F-4D97-AF65-F5344CB8AC3E}">
        <p14:creationId xmlns:p14="http://schemas.microsoft.com/office/powerpoint/2010/main" val="2904214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81000"/>
            <a:ext cx="7772400" cy="1143000"/>
          </a:xfrm>
        </p:spPr>
        <p:txBody>
          <a:bodyPr/>
          <a:lstStyle/>
          <a:p>
            <a:r>
              <a:rPr lang="lv-LV" altLang="lv-LV" dirty="0"/>
              <a:t>Reaģējošo antivielu panelis</a:t>
            </a:r>
            <a:endParaRPr lang="en-US" altLang="lv-LV" dirty="0"/>
          </a:p>
        </p:txBody>
      </p:sp>
      <p:sp>
        <p:nvSpPr>
          <p:cNvPr id="5" name="Content Placeholder 2"/>
          <p:cNvSpPr>
            <a:spLocks noGrp="1"/>
          </p:cNvSpPr>
          <p:nvPr>
            <p:ph idx="1"/>
          </p:nvPr>
        </p:nvSpPr>
        <p:spPr>
          <a:xfrm>
            <a:off x="685800" y="2209800"/>
            <a:ext cx="7772400" cy="4114800"/>
          </a:xfrm>
        </p:spPr>
        <p:txBody>
          <a:bodyPr>
            <a:normAutofit/>
          </a:bodyPr>
          <a:lstStyle/>
          <a:p>
            <a:r>
              <a:rPr lang="lv-LV" altLang="lv-LV" dirty="0" smtClean="0"/>
              <a:t>Pārbauda kādas a</a:t>
            </a:r>
            <a:r>
              <a:rPr lang="en-US" altLang="lv-LV" dirty="0" err="1" smtClean="0"/>
              <a:t>nti</a:t>
            </a:r>
            <a:r>
              <a:rPr lang="en-US" altLang="lv-LV" dirty="0" smtClean="0"/>
              <a:t> </a:t>
            </a:r>
            <a:r>
              <a:rPr lang="lv-LV" altLang="lv-LV" dirty="0" smtClean="0"/>
              <a:t>-</a:t>
            </a:r>
            <a:r>
              <a:rPr lang="en-US" altLang="lv-LV" dirty="0" smtClean="0"/>
              <a:t>HLA </a:t>
            </a:r>
            <a:r>
              <a:rPr lang="lv-LV" altLang="lv-LV" dirty="0" smtClean="0"/>
              <a:t>antivielas ir cilvēka serumā </a:t>
            </a:r>
            <a:r>
              <a:rPr lang="en-US" altLang="lv-LV" dirty="0" smtClean="0"/>
              <a:t> </a:t>
            </a:r>
            <a:endParaRPr lang="lv-LV" altLang="lv-LV" dirty="0" smtClean="0"/>
          </a:p>
          <a:p>
            <a:r>
              <a:rPr lang="lv-LV" altLang="lv-LV" dirty="0" smtClean="0"/>
              <a:t>Pacienta serumu pārbauda pret šūnu vai antigēnu paneli, kas izveidots no dažādiem donoriem ar zināmiem HLA antigēniem.</a:t>
            </a:r>
            <a:endParaRPr lang="en-US" altLang="lv-LV" dirty="0" smtClean="0"/>
          </a:p>
        </p:txBody>
      </p:sp>
    </p:spTree>
    <p:extLst>
      <p:ext uri="{BB962C8B-B14F-4D97-AF65-F5344CB8AC3E}">
        <p14:creationId xmlns:p14="http://schemas.microsoft.com/office/powerpoint/2010/main" val="33547082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091-03-A04602"/>
          <p:cNvPicPr>
            <a:picLocks noChangeAspect="1" noChangeArrowheads="1"/>
          </p:cNvPicPr>
          <p:nvPr/>
        </p:nvPicPr>
        <p:blipFill>
          <a:blip r:embed="rId2" cstate="print"/>
          <a:srcRect/>
          <a:stretch>
            <a:fillRect/>
          </a:stretch>
        </p:blipFill>
        <p:spPr bwMode="auto">
          <a:xfrm>
            <a:off x="1460500" y="520700"/>
            <a:ext cx="6221413" cy="5815013"/>
          </a:xfrm>
          <a:prstGeom prst="rect">
            <a:avLst/>
          </a:prstGeom>
          <a:noFill/>
          <a:ln w="9525">
            <a:noFill/>
            <a:miter lim="800000"/>
            <a:headEnd/>
            <a:tailEnd/>
          </a:ln>
        </p:spPr>
      </p:pic>
    </p:spTree>
    <p:extLst>
      <p:ext uri="{BB962C8B-B14F-4D97-AF65-F5344CB8AC3E}">
        <p14:creationId xmlns:p14="http://schemas.microsoft.com/office/powerpoint/2010/main" val="2077670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err="1" smtClean="0"/>
              <a:t>Izotransplantācija</a:t>
            </a:r>
            <a:endParaRPr lang="lv-LV"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966913"/>
            <a:ext cx="2957512" cy="383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2514600"/>
            <a:ext cx="4572000" cy="1938992"/>
          </a:xfrm>
          <a:prstGeom prst="rect">
            <a:avLst/>
          </a:prstGeom>
        </p:spPr>
        <p:txBody>
          <a:bodyPr>
            <a:spAutoFit/>
          </a:bodyPr>
          <a:lstStyle/>
          <a:p>
            <a:r>
              <a:rPr lang="en-US" sz="2400" dirty="0" smtClean="0"/>
              <a:t>1954</a:t>
            </a:r>
            <a:r>
              <a:rPr lang="en-US" sz="2400" dirty="0"/>
              <a:t>, Dr. Murray </a:t>
            </a:r>
            <a:r>
              <a:rPr lang="lv-LV" sz="2400" dirty="0" smtClean="0"/>
              <a:t>veica pasaulē pirmo veiksmīgo nieres transplantāciju starp identiskiem </a:t>
            </a:r>
            <a:r>
              <a:rPr lang="en-US" sz="2400" dirty="0" smtClean="0"/>
              <a:t>Herrick </a:t>
            </a:r>
            <a:r>
              <a:rPr lang="lv-LV" sz="2400" dirty="0" smtClean="0"/>
              <a:t>dvīņiem. </a:t>
            </a:r>
          </a:p>
          <a:p>
            <a:r>
              <a:rPr lang="en-US" sz="2400" dirty="0" smtClean="0"/>
              <a:t> </a:t>
            </a:r>
            <a:endParaRPr lang="lv-LV" sz="2400" dirty="0"/>
          </a:p>
        </p:txBody>
      </p:sp>
    </p:spTree>
    <p:extLst>
      <p:ext uri="{BB962C8B-B14F-4D97-AF65-F5344CB8AC3E}">
        <p14:creationId xmlns:p14="http://schemas.microsoft.com/office/powerpoint/2010/main" val="18958389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33600"/>
            <a:ext cx="5105400" cy="4389120"/>
          </a:xfrm>
        </p:spPr>
        <p:txBody>
          <a:bodyPr/>
          <a:lstStyle/>
          <a:p>
            <a:pPr eaLnBrk="1" hangingPunct="1">
              <a:buFont typeface="Wingdings" pitchFamily="2" charset="2"/>
              <a:buNone/>
              <a:defRPr/>
            </a:pPr>
            <a:endParaRPr lang="en-US" dirty="0" smtClean="0">
              <a:solidFill>
                <a:srgbClr val="FFFF00"/>
              </a:solidFill>
            </a:endParaRPr>
          </a:p>
          <a:p>
            <a:pPr lvl="2" eaLnBrk="1" hangingPunct="1">
              <a:buClr>
                <a:schemeClr val="accent2"/>
              </a:buClr>
              <a:buFont typeface="Wingdings" panose="05000000000000000000" pitchFamily="2" charset="2"/>
              <a:buChar char="q"/>
              <a:defRPr/>
            </a:pPr>
            <a:r>
              <a:rPr lang="lv-LV" sz="2800" dirty="0" smtClean="0"/>
              <a:t> Bioloģiskie paņēmieni</a:t>
            </a:r>
            <a:endParaRPr lang="en-US" sz="2800" dirty="0" smtClean="0"/>
          </a:p>
          <a:p>
            <a:pPr lvl="2" eaLnBrk="1" hangingPunct="1">
              <a:buClr>
                <a:schemeClr val="accent2"/>
              </a:buClr>
              <a:buFont typeface="Wingdings" panose="05000000000000000000" pitchFamily="2" charset="2"/>
              <a:buChar char="q"/>
              <a:defRPr/>
            </a:pPr>
            <a:r>
              <a:rPr lang="lv-LV" sz="2800" dirty="0" smtClean="0"/>
              <a:t> Ķīmiskie paņēmieni</a:t>
            </a:r>
            <a:endParaRPr lang="en-US" sz="2800" dirty="0" smtClean="0"/>
          </a:p>
          <a:p>
            <a:pPr lvl="2" eaLnBrk="1" hangingPunct="1">
              <a:buClr>
                <a:schemeClr val="accent2"/>
              </a:buClr>
              <a:buFont typeface="Wingdings" panose="05000000000000000000" pitchFamily="2" charset="2"/>
              <a:buChar char="q"/>
              <a:defRPr/>
            </a:pPr>
            <a:r>
              <a:rPr lang="lv-LV" sz="2800" dirty="0" smtClean="0"/>
              <a:t> Fizikālie paņēmieni</a:t>
            </a:r>
            <a:endParaRPr lang="en-US" sz="2800" dirty="0" smtClean="0"/>
          </a:p>
          <a:p>
            <a:pPr marL="0" indent="0" eaLnBrk="1" hangingPunct="1">
              <a:buNone/>
              <a:defRPr/>
            </a:pPr>
            <a:endParaRPr lang="en-US" dirty="0" smtClean="0"/>
          </a:p>
        </p:txBody>
      </p:sp>
      <p:sp>
        <p:nvSpPr>
          <p:cNvPr id="4" name="Title 1"/>
          <p:cNvSpPr txBox="1">
            <a:spLocks/>
          </p:cNvSpPr>
          <p:nvPr/>
        </p:nvSpPr>
        <p:spPr>
          <a:xfrm>
            <a:off x="685800" y="609600"/>
            <a:ext cx="8305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lv-LV" dirty="0" err="1" smtClean="0"/>
              <a:t>Imūnsupresīvā</a:t>
            </a:r>
            <a:r>
              <a:rPr lang="lv-LV" dirty="0" smtClean="0"/>
              <a:t> </a:t>
            </a:r>
            <a:r>
              <a:rPr lang="lv-LV" dirty="0" err="1" smtClean="0"/>
              <a:t>terāpija</a:t>
            </a:r>
            <a:endParaRPr lang="lv-LV"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pPr algn="ctr" eaLnBrk="1" hangingPunct="1">
              <a:defRPr/>
            </a:pPr>
            <a:r>
              <a:rPr lang="lv-LV" sz="4000" dirty="0" smtClean="0"/>
              <a:t>Bioloģiskie paņēmieni</a:t>
            </a:r>
            <a:endParaRPr lang="en-US" sz="4000" dirty="0" smtClean="0"/>
          </a:p>
        </p:txBody>
      </p:sp>
      <p:sp>
        <p:nvSpPr>
          <p:cNvPr id="3" name="Content Placeholder 2"/>
          <p:cNvSpPr>
            <a:spLocks noGrp="1"/>
          </p:cNvSpPr>
          <p:nvPr>
            <p:ph idx="1"/>
          </p:nvPr>
        </p:nvSpPr>
        <p:spPr>
          <a:xfrm>
            <a:off x="-152400" y="1447800"/>
            <a:ext cx="9448800" cy="4389120"/>
          </a:xfrm>
        </p:spPr>
        <p:txBody>
          <a:bodyPr/>
          <a:lstStyle/>
          <a:p>
            <a:pPr eaLnBrk="1" hangingPunct="1">
              <a:buFont typeface="Wingdings" pitchFamily="2" charset="2"/>
              <a:buNone/>
              <a:defRPr/>
            </a:pPr>
            <a:endParaRPr lang="en-US" dirty="0" smtClean="0">
              <a:solidFill>
                <a:srgbClr val="FFFF00"/>
              </a:solidFill>
            </a:endParaRPr>
          </a:p>
          <a:p>
            <a:pPr lvl="2" eaLnBrk="1" hangingPunct="1">
              <a:buClr>
                <a:schemeClr val="accent2"/>
              </a:buClr>
              <a:defRPr/>
            </a:pPr>
            <a:r>
              <a:rPr lang="lv-LV" sz="2800" dirty="0" smtClean="0"/>
              <a:t>Lai nomāktu limfocītu vairošanos, izmanto </a:t>
            </a:r>
            <a:r>
              <a:rPr lang="lv-LV" sz="2800" dirty="0" err="1" smtClean="0"/>
              <a:t>antilimfocitāros</a:t>
            </a:r>
            <a:r>
              <a:rPr lang="lv-LV" sz="2800" dirty="0" smtClean="0"/>
              <a:t>  </a:t>
            </a:r>
            <a:r>
              <a:rPr lang="lv-LV" sz="2800" dirty="0" err="1" smtClean="0"/>
              <a:t>citotoksiskos</a:t>
            </a:r>
            <a:r>
              <a:rPr lang="lv-LV" sz="2800" dirty="0" smtClean="0"/>
              <a:t> serumus, kas satur specifiskas antivielas pret limfocītiem. Tās pārklāj limfocītus un traucē tiem reaģēt ar transplantātu.</a:t>
            </a:r>
          </a:p>
          <a:p>
            <a:pPr lvl="2" eaLnBrk="1" hangingPunct="1">
              <a:buClr>
                <a:schemeClr val="accent2"/>
              </a:buClr>
              <a:defRPr/>
            </a:pPr>
            <a:endParaRPr lang="en-US" sz="2800" dirty="0" smtClean="0"/>
          </a:p>
          <a:p>
            <a:pPr marL="0" indent="0" eaLnBrk="1" hangingPunct="1">
              <a:buNone/>
              <a:defRPr/>
            </a:pPr>
            <a:endParaRPr lang="en-US" dirty="0" smtClean="0"/>
          </a:p>
        </p:txBody>
      </p:sp>
    </p:spTree>
    <p:extLst>
      <p:ext uri="{BB962C8B-B14F-4D97-AF65-F5344CB8AC3E}">
        <p14:creationId xmlns:p14="http://schemas.microsoft.com/office/powerpoint/2010/main" val="11114757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pPr algn="ctr" eaLnBrk="1" hangingPunct="1">
              <a:defRPr/>
            </a:pPr>
            <a:r>
              <a:rPr lang="lv-LV" dirty="0" smtClean="0"/>
              <a:t>Imūndepresanti</a:t>
            </a:r>
            <a:endParaRPr lang="en-US" dirty="0" smtClean="0"/>
          </a:p>
        </p:txBody>
      </p:sp>
      <p:sp>
        <p:nvSpPr>
          <p:cNvPr id="3" name="Content Placeholder 2"/>
          <p:cNvSpPr>
            <a:spLocks noGrp="1"/>
          </p:cNvSpPr>
          <p:nvPr>
            <p:ph idx="1"/>
          </p:nvPr>
        </p:nvSpPr>
        <p:spPr>
          <a:xfrm>
            <a:off x="457200" y="1371600"/>
            <a:ext cx="8229600" cy="5410200"/>
          </a:xfrm>
        </p:spPr>
        <p:txBody>
          <a:bodyPr>
            <a:normAutofit fontScale="85000" lnSpcReduction="10000"/>
          </a:bodyPr>
          <a:lstStyle/>
          <a:p>
            <a:pPr eaLnBrk="1" hangingPunct="1">
              <a:buFont typeface="Wingdings" pitchFamily="2" charset="2"/>
              <a:buNone/>
              <a:defRPr/>
            </a:pPr>
            <a:r>
              <a:rPr lang="lv-LV" sz="2800" b="1" dirty="0" smtClean="0"/>
              <a:t>Ķīmiskās </a:t>
            </a:r>
            <a:r>
              <a:rPr lang="lv-LV" sz="2800" b="1" dirty="0" err="1" smtClean="0"/>
              <a:t>viēlas</a:t>
            </a:r>
            <a:r>
              <a:rPr lang="lv-LV" sz="2800" dirty="0" smtClean="0"/>
              <a:t>: </a:t>
            </a:r>
          </a:p>
          <a:p>
            <a:pPr eaLnBrk="1" hangingPunct="1">
              <a:lnSpc>
                <a:spcPts val="3400"/>
              </a:lnSpc>
              <a:buFont typeface="Wingdings" panose="05000000000000000000" pitchFamily="2" charset="2"/>
              <a:buChar char="q"/>
              <a:defRPr/>
            </a:pPr>
            <a:r>
              <a:rPr lang="lv-LV" sz="2400" b="1" dirty="0" smtClean="0">
                <a:solidFill>
                  <a:srgbClr val="FF0000"/>
                </a:solidFill>
              </a:rPr>
              <a:t> </a:t>
            </a:r>
            <a:r>
              <a:rPr lang="lv-LV" sz="2900" dirty="0" err="1" smtClean="0"/>
              <a:t>Ciklosporīns</a:t>
            </a:r>
            <a:r>
              <a:rPr lang="en-US" sz="2900" dirty="0" smtClean="0"/>
              <a:t>  </a:t>
            </a:r>
            <a:r>
              <a:rPr lang="lv-LV" sz="2900" dirty="0" smtClean="0"/>
              <a:t>- </a:t>
            </a:r>
            <a:r>
              <a:rPr lang="lv-LV" sz="2900" dirty="0" err="1" smtClean="0"/>
              <a:t>inhibē</a:t>
            </a:r>
            <a:r>
              <a:rPr lang="lv-LV" sz="2900" dirty="0" smtClean="0"/>
              <a:t> T šūnas aktivāciju.</a:t>
            </a:r>
            <a:r>
              <a:rPr lang="en-US" sz="2900" dirty="0" smtClean="0"/>
              <a:t> </a:t>
            </a:r>
            <a:endParaRPr lang="lv-LV" sz="2900" dirty="0" smtClean="0"/>
          </a:p>
          <a:p>
            <a:pPr marL="0" indent="0" eaLnBrk="1" hangingPunct="1">
              <a:lnSpc>
                <a:spcPts val="3400"/>
              </a:lnSpc>
              <a:buNone/>
              <a:defRPr/>
            </a:pPr>
            <a:r>
              <a:rPr lang="lv-LV" sz="2900" dirty="0"/>
              <a:t> </a:t>
            </a:r>
            <a:r>
              <a:rPr lang="lv-LV" sz="2900" dirty="0" smtClean="0"/>
              <a:t>  </a:t>
            </a:r>
            <a:r>
              <a:rPr lang="lv-LV" sz="2900" dirty="0" err="1" smtClean="0"/>
              <a:t>Azatioprīns</a:t>
            </a:r>
            <a:r>
              <a:rPr lang="en-US" sz="2900" dirty="0" smtClean="0"/>
              <a:t> </a:t>
            </a:r>
            <a:r>
              <a:rPr lang="lv-LV" sz="2900" dirty="0" smtClean="0"/>
              <a:t>–</a:t>
            </a:r>
            <a:r>
              <a:rPr lang="en-US" sz="2900" dirty="0" smtClean="0"/>
              <a:t> </a:t>
            </a:r>
            <a:r>
              <a:rPr lang="lv-LV" sz="2900" dirty="0" err="1" smtClean="0"/>
              <a:t>inhibē</a:t>
            </a:r>
            <a:r>
              <a:rPr lang="lv-LV" sz="2900" dirty="0" smtClean="0"/>
              <a:t> DNS</a:t>
            </a:r>
            <a:r>
              <a:rPr lang="en-US" sz="2900" dirty="0" smtClean="0"/>
              <a:t> </a:t>
            </a:r>
            <a:r>
              <a:rPr lang="lv-LV" sz="2900" dirty="0" smtClean="0"/>
              <a:t>un RNS sintēzi un šūnu </a:t>
            </a:r>
            <a:r>
              <a:rPr lang="lv-LV" sz="2900" dirty="0" err="1" smtClean="0"/>
              <a:t>dalīsanos</a:t>
            </a:r>
            <a:r>
              <a:rPr lang="lv-LV" sz="2900" dirty="0" smtClean="0"/>
              <a:t>. </a:t>
            </a:r>
          </a:p>
          <a:p>
            <a:pPr eaLnBrk="1" hangingPunct="1">
              <a:lnSpc>
                <a:spcPts val="3400"/>
              </a:lnSpc>
              <a:buFont typeface="Wingdings" panose="05000000000000000000" pitchFamily="2" charset="2"/>
              <a:buChar char="q"/>
              <a:defRPr/>
            </a:pPr>
            <a:r>
              <a:rPr lang="lv-LV" sz="2900" b="1" dirty="0" smtClean="0"/>
              <a:t>Hormonu preparāti –</a:t>
            </a:r>
            <a:r>
              <a:rPr lang="lv-LV" sz="2900" dirty="0" smtClean="0"/>
              <a:t>glikokortikoīdi </a:t>
            </a:r>
            <a:r>
              <a:rPr lang="lv-LV" sz="2900" b="1" dirty="0" smtClean="0"/>
              <a:t>(</a:t>
            </a:r>
            <a:r>
              <a:rPr lang="lv-LV" sz="2900" dirty="0" smtClean="0"/>
              <a:t>kortizons, </a:t>
            </a:r>
            <a:r>
              <a:rPr lang="lv-LV" sz="2900" dirty="0" err="1" smtClean="0"/>
              <a:t>kortikosterons</a:t>
            </a:r>
            <a:r>
              <a:rPr lang="lv-LV" sz="2900" dirty="0" smtClean="0"/>
              <a:t>) </a:t>
            </a:r>
          </a:p>
          <a:p>
            <a:pPr>
              <a:lnSpc>
                <a:spcPts val="3400"/>
              </a:lnSpc>
              <a:buFont typeface="Wingdings" panose="05000000000000000000" pitchFamily="2" charset="2"/>
              <a:buChar char="q"/>
              <a:defRPr/>
            </a:pPr>
            <a:r>
              <a:rPr lang="lv-LV" sz="2900" dirty="0" smtClean="0"/>
              <a:t> </a:t>
            </a:r>
            <a:r>
              <a:rPr lang="lv-LV" sz="2900" b="1" dirty="0" err="1" smtClean="0"/>
              <a:t>Alkilējošie</a:t>
            </a:r>
            <a:r>
              <a:rPr lang="lv-LV" sz="2900" b="1" dirty="0" smtClean="0"/>
              <a:t> savienojumi </a:t>
            </a:r>
            <a:r>
              <a:rPr lang="lv-LV" sz="2900" dirty="0" smtClean="0"/>
              <a:t>– </a:t>
            </a:r>
            <a:r>
              <a:rPr lang="lv-LV" sz="2900" dirty="0" err="1" smtClean="0"/>
              <a:t>ciklofosfāns</a:t>
            </a:r>
            <a:r>
              <a:rPr lang="lv-LV" sz="2900" dirty="0" smtClean="0"/>
              <a:t>, </a:t>
            </a:r>
            <a:r>
              <a:rPr lang="lv-LV" sz="2900" dirty="0" err="1" smtClean="0"/>
              <a:t>parkolizīns</a:t>
            </a:r>
            <a:endParaRPr lang="lv-LV" sz="2900" dirty="0" smtClean="0"/>
          </a:p>
          <a:p>
            <a:pPr>
              <a:lnSpc>
                <a:spcPts val="3400"/>
              </a:lnSpc>
              <a:buFont typeface="Wingdings" panose="05000000000000000000" pitchFamily="2" charset="2"/>
              <a:buChar char="q"/>
              <a:defRPr/>
            </a:pPr>
            <a:r>
              <a:rPr lang="lv-LV" sz="2900" dirty="0"/>
              <a:t> </a:t>
            </a:r>
            <a:r>
              <a:rPr lang="lv-LV" sz="2900" b="1" dirty="0" smtClean="0"/>
              <a:t>Nukleīnskābju </a:t>
            </a:r>
            <a:r>
              <a:rPr lang="lv-LV" sz="2900" b="1" dirty="0" err="1" smtClean="0"/>
              <a:t>antimetabolīti</a:t>
            </a:r>
            <a:r>
              <a:rPr lang="lv-LV" sz="2900" b="1" dirty="0" smtClean="0"/>
              <a:t> </a:t>
            </a:r>
            <a:r>
              <a:rPr lang="lv-LV" sz="2900" dirty="0" smtClean="0"/>
              <a:t>– 5-fluoruracils, 6-merkaptopurīns. Iesaistās normālo slāpekļa bāžu vietā.</a:t>
            </a:r>
          </a:p>
          <a:p>
            <a:pPr>
              <a:lnSpc>
                <a:spcPts val="3400"/>
              </a:lnSpc>
              <a:buFont typeface="Wingdings" panose="05000000000000000000" pitchFamily="2" charset="2"/>
              <a:buChar char="q"/>
              <a:defRPr/>
            </a:pPr>
            <a:r>
              <a:rPr lang="lv-LV" sz="2900" b="1" dirty="0" smtClean="0"/>
              <a:t> Antibiotikas</a:t>
            </a:r>
            <a:r>
              <a:rPr lang="lv-LV" sz="2900" dirty="0" smtClean="0"/>
              <a:t> – </a:t>
            </a:r>
            <a:r>
              <a:rPr lang="lv-LV" sz="2900" dirty="0" err="1" smtClean="0"/>
              <a:t>aktinomicīns</a:t>
            </a:r>
            <a:r>
              <a:rPr lang="lv-LV" sz="2900" dirty="0" smtClean="0"/>
              <a:t>, </a:t>
            </a:r>
            <a:r>
              <a:rPr lang="lv-LV" sz="2900" dirty="0" err="1" smtClean="0"/>
              <a:t>rapamicīns</a:t>
            </a:r>
            <a:endParaRPr lang="lv-LV" sz="2900" dirty="0" smtClean="0"/>
          </a:p>
          <a:p>
            <a:pPr>
              <a:lnSpc>
                <a:spcPts val="3400"/>
              </a:lnSpc>
              <a:buFont typeface="Wingdings" panose="05000000000000000000" pitchFamily="2" charset="2"/>
              <a:buChar char="q"/>
              <a:defRPr/>
            </a:pPr>
            <a:r>
              <a:rPr lang="lv-LV" sz="2900" dirty="0"/>
              <a:t> </a:t>
            </a:r>
            <a:r>
              <a:rPr lang="lv-LV" sz="2900" b="1" dirty="0" err="1" smtClean="0"/>
              <a:t>Folskābes</a:t>
            </a:r>
            <a:r>
              <a:rPr lang="lv-LV" sz="2900" b="1" dirty="0" smtClean="0"/>
              <a:t> antagonists </a:t>
            </a:r>
            <a:r>
              <a:rPr lang="lv-LV" sz="2900" dirty="0" smtClean="0"/>
              <a:t>- </a:t>
            </a:r>
            <a:r>
              <a:rPr lang="lv-LV" sz="2900" dirty="0" err="1" smtClean="0"/>
              <a:t>aminopterīns</a:t>
            </a:r>
            <a:r>
              <a:rPr lang="lv-LV" sz="2900" dirty="0" smtClean="0"/>
              <a:t>  </a:t>
            </a:r>
            <a:endParaRPr lang="en-US" sz="29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Fizikālie paņēmieni</a:t>
            </a:r>
            <a:endParaRPr lang="lv-LV" dirty="0"/>
          </a:p>
        </p:txBody>
      </p:sp>
      <p:sp>
        <p:nvSpPr>
          <p:cNvPr id="4" name="Content Placeholder 2"/>
          <p:cNvSpPr txBox="1">
            <a:spLocks/>
          </p:cNvSpPr>
          <p:nvPr/>
        </p:nvSpPr>
        <p:spPr>
          <a:xfrm>
            <a:off x="457200" y="1600200"/>
            <a:ext cx="8229600" cy="4068763"/>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itchFamily="2" charset="2"/>
              <a:buNone/>
              <a:defRPr/>
            </a:pPr>
            <a:endParaRPr lang="lv-LV" sz="2800" dirty="0" smtClean="0"/>
          </a:p>
          <a:p>
            <a:pPr>
              <a:buFont typeface="Wingdings" panose="05000000000000000000" pitchFamily="2" charset="2"/>
              <a:buChar char="q"/>
              <a:defRPr/>
            </a:pPr>
            <a:r>
              <a:rPr lang="lv-LV" sz="2400" b="1" dirty="0" smtClean="0">
                <a:solidFill>
                  <a:srgbClr val="FF0000"/>
                </a:solidFill>
              </a:rPr>
              <a:t> </a:t>
            </a:r>
            <a:r>
              <a:rPr lang="lv-LV" b="1" dirty="0" smtClean="0"/>
              <a:t>Apstarošana</a:t>
            </a:r>
            <a:endParaRPr lang="en-US" b="1" dirty="0" smtClean="0"/>
          </a:p>
          <a:p>
            <a:pPr lvl="2">
              <a:buFont typeface="Wingdings" panose="05000000000000000000" pitchFamily="2" charset="2"/>
              <a:buChar char="q"/>
              <a:defRPr/>
            </a:pPr>
            <a:r>
              <a:rPr lang="lv-LV" sz="2600" dirty="0" smtClean="0"/>
              <a:t>ar rentgenstariem</a:t>
            </a:r>
          </a:p>
          <a:p>
            <a:pPr lvl="2">
              <a:buFont typeface="Wingdings" panose="05000000000000000000" pitchFamily="2" charset="2"/>
              <a:buChar char="q"/>
              <a:defRPr/>
            </a:pPr>
            <a:r>
              <a:rPr lang="lv-LV" sz="2600" dirty="0" smtClean="0"/>
              <a:t>ar rādija stariem</a:t>
            </a:r>
            <a:r>
              <a:rPr lang="en-US" sz="2600" dirty="0" smtClean="0"/>
              <a:t> </a:t>
            </a:r>
          </a:p>
          <a:p>
            <a:pPr marL="0" indent="0">
              <a:buNone/>
              <a:defRPr/>
            </a:pPr>
            <a:r>
              <a:rPr lang="lv-LV" b="1" dirty="0" smtClean="0">
                <a:solidFill>
                  <a:srgbClr val="FF0000"/>
                </a:solidFill>
              </a:rPr>
              <a:t> </a:t>
            </a:r>
            <a:endParaRPr lang="en-US" dirty="0" smtClean="0"/>
          </a:p>
        </p:txBody>
      </p:sp>
      <p:sp>
        <p:nvSpPr>
          <p:cNvPr id="5" name="TextBox 4"/>
          <p:cNvSpPr txBox="1"/>
          <p:nvPr/>
        </p:nvSpPr>
        <p:spPr>
          <a:xfrm>
            <a:off x="304800" y="3881281"/>
            <a:ext cx="8683596" cy="830997"/>
          </a:xfrm>
          <a:prstGeom prst="rect">
            <a:avLst/>
          </a:prstGeom>
          <a:noFill/>
        </p:spPr>
        <p:txBody>
          <a:bodyPr wrap="none" rtlCol="0">
            <a:spAutoFit/>
          </a:bodyPr>
          <a:lstStyle/>
          <a:p>
            <a:r>
              <a:rPr lang="lv-LV" sz="2400" dirty="0" err="1" smtClean="0"/>
              <a:t>Imūnkompetento</a:t>
            </a:r>
            <a:r>
              <a:rPr lang="lv-LV" sz="2400" dirty="0" smtClean="0"/>
              <a:t> šūnu funkcijas nomākšanas intensitāte ir tieši </a:t>
            </a:r>
          </a:p>
          <a:p>
            <a:r>
              <a:rPr lang="lv-LV" sz="2400" dirty="0" smtClean="0"/>
              <a:t>proporcionāla radiācijas devai.</a:t>
            </a:r>
            <a:endParaRPr lang="lv-LV" sz="2400" dirty="0"/>
          </a:p>
        </p:txBody>
      </p:sp>
      <p:sp>
        <p:nvSpPr>
          <p:cNvPr id="6" name="TextBox 5"/>
          <p:cNvSpPr txBox="1"/>
          <p:nvPr/>
        </p:nvSpPr>
        <p:spPr>
          <a:xfrm>
            <a:off x="304800" y="4882936"/>
            <a:ext cx="8909490" cy="1200329"/>
          </a:xfrm>
          <a:prstGeom prst="rect">
            <a:avLst/>
          </a:prstGeom>
          <a:noFill/>
        </p:spPr>
        <p:txBody>
          <a:bodyPr wrap="none" rtlCol="0">
            <a:spAutoFit/>
          </a:bodyPr>
          <a:lstStyle/>
          <a:p>
            <a:r>
              <a:rPr lang="lv-LV" sz="2400" dirty="0"/>
              <a:t>Ļ</a:t>
            </a:r>
            <a:r>
              <a:rPr lang="lv-LV" sz="2400" dirty="0" smtClean="0"/>
              <a:t>oti augstas radiācijas devas imunitātes procesus pilnīgi </a:t>
            </a:r>
          </a:p>
          <a:p>
            <a:r>
              <a:rPr lang="lv-LV" sz="2400" dirty="0" smtClean="0"/>
              <a:t>nenomāc, bet pagarina </a:t>
            </a:r>
            <a:r>
              <a:rPr lang="lv-LV" sz="2400" dirty="0" err="1" smtClean="0"/>
              <a:t>imūnkompetento</a:t>
            </a:r>
            <a:r>
              <a:rPr lang="lv-LV" sz="2400" dirty="0" smtClean="0"/>
              <a:t> šūnu veidošanās latento </a:t>
            </a:r>
          </a:p>
          <a:p>
            <a:r>
              <a:rPr lang="lv-LV" sz="2400" dirty="0" smtClean="0"/>
              <a:t>periodu. </a:t>
            </a:r>
          </a:p>
        </p:txBody>
      </p:sp>
    </p:spTree>
    <p:extLst>
      <p:ext uri="{BB962C8B-B14F-4D97-AF65-F5344CB8AC3E}">
        <p14:creationId xmlns:p14="http://schemas.microsoft.com/office/powerpoint/2010/main" val="41058600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685800"/>
            <a:ext cx="7772400" cy="1104900"/>
          </a:xfrm>
        </p:spPr>
        <p:txBody>
          <a:bodyPr>
            <a:noAutofit/>
          </a:bodyPr>
          <a:lstStyle/>
          <a:p>
            <a:pPr algn="ctr" eaLnBrk="1" hangingPunct="1">
              <a:defRPr/>
            </a:pPr>
            <a:r>
              <a:rPr lang="lv-LV" sz="4000" dirty="0" smtClean="0"/>
              <a:t>Transplantācijas imunitātes </a:t>
            </a:r>
            <a:br>
              <a:rPr lang="lv-LV" sz="4000" dirty="0" smtClean="0"/>
            </a:br>
            <a:r>
              <a:rPr lang="lv-LV" sz="4000" dirty="0" smtClean="0"/>
              <a:t>pārvarēšana</a:t>
            </a:r>
            <a:endParaRPr lang="en-US" sz="4000" dirty="0" smtClean="0"/>
          </a:p>
        </p:txBody>
      </p:sp>
      <p:sp>
        <p:nvSpPr>
          <p:cNvPr id="6" name="TextBox 5"/>
          <p:cNvSpPr txBox="1"/>
          <p:nvPr/>
        </p:nvSpPr>
        <p:spPr>
          <a:xfrm>
            <a:off x="457200" y="2209799"/>
            <a:ext cx="8366201" cy="4524315"/>
          </a:xfrm>
          <a:prstGeom prst="rect">
            <a:avLst/>
          </a:prstGeom>
          <a:noFill/>
        </p:spPr>
        <p:txBody>
          <a:bodyPr wrap="none" rtlCol="0">
            <a:spAutoFit/>
          </a:bodyPr>
          <a:lstStyle/>
          <a:p>
            <a:pPr marL="285750" indent="-285750">
              <a:buFont typeface="Wingdings" panose="05000000000000000000" pitchFamily="2" charset="2"/>
              <a:buChar char="q"/>
            </a:pPr>
            <a:r>
              <a:rPr lang="lv-LV" sz="2400" dirty="0" smtClean="0"/>
              <a:t> Vairākas </a:t>
            </a:r>
            <a:r>
              <a:rPr lang="lv-LV" sz="2400" dirty="0"/>
              <a:t>metodes tiek </a:t>
            </a:r>
            <a:r>
              <a:rPr lang="lv-LV" sz="2400" dirty="0" smtClean="0"/>
              <a:t>kombinētas</a:t>
            </a:r>
          </a:p>
          <a:p>
            <a:pPr marL="285750" indent="-285750">
              <a:buFont typeface="Wingdings" panose="05000000000000000000" pitchFamily="2" charset="2"/>
              <a:buChar char="q"/>
            </a:pPr>
            <a:endParaRPr lang="lv-LV" sz="2400" dirty="0"/>
          </a:p>
          <a:p>
            <a:pPr marL="285750" indent="-285750">
              <a:buFont typeface="Wingdings" panose="05000000000000000000" pitchFamily="2" charset="2"/>
              <a:buChar char="q"/>
            </a:pPr>
            <a:r>
              <a:rPr lang="lv-LV" sz="2400" dirty="0" smtClean="0"/>
              <a:t> Palielinās mutāciju biežums</a:t>
            </a:r>
          </a:p>
          <a:p>
            <a:pPr marL="285750" indent="-285750">
              <a:buFont typeface="Wingdings" panose="05000000000000000000" pitchFamily="2" charset="2"/>
              <a:buChar char="q"/>
            </a:pPr>
            <a:endParaRPr lang="lv-LV" sz="2400" dirty="0"/>
          </a:p>
          <a:p>
            <a:pPr marL="285750" indent="-285750">
              <a:buFont typeface="Wingdings" panose="05000000000000000000" pitchFamily="2" charset="2"/>
              <a:buChar char="q"/>
            </a:pPr>
            <a:r>
              <a:rPr lang="lv-LV" sz="2400" dirty="0" smtClean="0"/>
              <a:t> Imūndepresanti vienlaikus nomāc arī organisma rezistenci.</a:t>
            </a:r>
          </a:p>
          <a:p>
            <a:r>
              <a:rPr lang="lv-LV" sz="2400" dirty="0"/>
              <a:t> </a:t>
            </a:r>
            <a:r>
              <a:rPr lang="lv-LV" sz="2400" dirty="0" smtClean="0"/>
              <a:t>    Tie rada nopietnus draudus dzīvībai pat niecīgas infekcijas </a:t>
            </a:r>
          </a:p>
          <a:p>
            <a:r>
              <a:rPr lang="lv-LV" sz="2400" dirty="0"/>
              <a:t> </a:t>
            </a:r>
            <a:r>
              <a:rPr lang="lv-LV" sz="2400" dirty="0" smtClean="0"/>
              <a:t>     apstākļos. </a:t>
            </a:r>
          </a:p>
          <a:p>
            <a:endParaRPr lang="lv-LV" sz="2400" dirty="0"/>
          </a:p>
          <a:p>
            <a:endParaRPr lang="lv-LV" sz="2400" dirty="0" smtClean="0"/>
          </a:p>
          <a:p>
            <a:pPr marL="285750" indent="-285750">
              <a:buFont typeface="Wingdings" panose="05000000000000000000" pitchFamily="2" charset="2"/>
              <a:buChar char="q"/>
            </a:pPr>
            <a:endParaRPr lang="lv-LV" sz="2400" dirty="0"/>
          </a:p>
          <a:p>
            <a:pPr marL="285750" indent="-285750">
              <a:buFont typeface="Wingdings" panose="05000000000000000000" pitchFamily="2" charset="2"/>
              <a:buChar char="q"/>
            </a:pPr>
            <a:endParaRPr lang="lv-LV" sz="2400" dirty="0"/>
          </a:p>
          <a:p>
            <a:pPr marL="285750" indent="-285750">
              <a:buFont typeface="Wingdings" panose="05000000000000000000" pitchFamily="2" charset="2"/>
              <a:buChar char="q"/>
            </a:pPr>
            <a:endParaRPr lang="lv-LV" sz="2400" dirty="0"/>
          </a:p>
        </p:txBody>
      </p:sp>
    </p:spTree>
    <p:extLst>
      <p:ext uri="{BB962C8B-B14F-4D97-AF65-F5344CB8AC3E}">
        <p14:creationId xmlns:p14="http://schemas.microsoft.com/office/powerpoint/2010/main" val="2765069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305800" cy="1143000"/>
          </a:xfrm>
        </p:spPr>
        <p:txBody>
          <a:bodyPr/>
          <a:lstStyle/>
          <a:p>
            <a:r>
              <a:rPr lang="lv-LV" dirty="0" err="1" smtClean="0"/>
              <a:t>Imūntolerances</a:t>
            </a:r>
            <a:r>
              <a:rPr lang="lv-LV" dirty="0" smtClean="0"/>
              <a:t> inducēšana</a:t>
            </a:r>
            <a:endParaRPr lang="lv-LV" dirty="0"/>
          </a:p>
        </p:txBody>
      </p:sp>
      <p:sp>
        <p:nvSpPr>
          <p:cNvPr id="3" name="TextBox 2"/>
          <p:cNvSpPr txBox="1"/>
          <p:nvPr/>
        </p:nvSpPr>
        <p:spPr>
          <a:xfrm>
            <a:off x="1524000" y="3657600"/>
            <a:ext cx="5638800" cy="2862322"/>
          </a:xfrm>
          <a:prstGeom prst="rect">
            <a:avLst/>
          </a:prstGeom>
          <a:noFill/>
        </p:spPr>
        <p:txBody>
          <a:bodyPr wrap="square" rtlCol="0">
            <a:spAutoFit/>
          </a:bodyPr>
          <a:lstStyle/>
          <a:p>
            <a:pPr>
              <a:lnSpc>
                <a:spcPct val="150000"/>
              </a:lnSpc>
              <a:buFont typeface="Arial" pitchFamily="34" charset="0"/>
              <a:buChar char="•"/>
            </a:pPr>
            <a:r>
              <a:rPr lang="lv-LV" sz="2400" dirty="0" smtClean="0"/>
              <a:t> T-šūnas aktivēšanas </a:t>
            </a:r>
            <a:r>
              <a:rPr lang="lv-LV" sz="2400" dirty="0" err="1" smtClean="0"/>
              <a:t>inhibēšana</a:t>
            </a:r>
            <a:endParaRPr lang="lv-LV" sz="2400" dirty="0" smtClean="0"/>
          </a:p>
          <a:p>
            <a:pPr marL="342900" indent="-342900">
              <a:lnSpc>
                <a:spcPct val="150000"/>
              </a:lnSpc>
              <a:buFont typeface="Arial" panose="020B0604020202020204" pitchFamily="34" charset="0"/>
              <a:buChar char="•"/>
            </a:pPr>
            <a:r>
              <a:rPr lang="lv-LV" sz="2400" dirty="0" smtClean="0"/>
              <a:t>Anti-ILR2 </a:t>
            </a:r>
            <a:r>
              <a:rPr lang="lv-LV" sz="2400" dirty="0" err="1" smtClean="0"/>
              <a:t>mAb</a:t>
            </a:r>
            <a:endParaRPr lang="lv-LV" sz="2400" dirty="0" smtClean="0"/>
          </a:p>
          <a:p>
            <a:pPr marL="342900" indent="-342900">
              <a:lnSpc>
                <a:spcPct val="150000"/>
              </a:lnSpc>
              <a:buFont typeface="Arial" panose="020B0604020202020204" pitchFamily="34" charset="0"/>
              <a:buChar char="•"/>
            </a:pPr>
            <a:r>
              <a:rPr lang="lv-LV" sz="2400" dirty="0" smtClean="0"/>
              <a:t>Th2 </a:t>
            </a:r>
            <a:r>
              <a:rPr lang="lv-LV" sz="2400" dirty="0" err="1" smtClean="0"/>
              <a:t>citokīni</a:t>
            </a:r>
            <a:endParaRPr lang="lv-LV" sz="2400" dirty="0" smtClean="0"/>
          </a:p>
          <a:p>
            <a:pPr>
              <a:lnSpc>
                <a:spcPct val="150000"/>
              </a:lnSpc>
            </a:pPr>
            <a:r>
              <a:rPr lang="lv-LV" sz="2400" dirty="0" smtClean="0"/>
              <a:t>Anti-TNF-a, </a:t>
            </a:r>
            <a:r>
              <a:rPr lang="lv-LV" sz="2400" dirty="0" err="1" smtClean="0"/>
              <a:t>anti-IL2,</a:t>
            </a:r>
            <a:r>
              <a:rPr lang="lv-LV" sz="2400" dirty="0" smtClean="0"/>
              <a:t> </a:t>
            </a:r>
            <a:r>
              <a:rPr lang="lv-LV" sz="2400" dirty="0" err="1" smtClean="0"/>
              <a:t>anti-IFN-g</a:t>
            </a:r>
            <a:r>
              <a:rPr lang="lv-LV" sz="2400" dirty="0" smtClean="0"/>
              <a:t> </a:t>
            </a:r>
            <a:r>
              <a:rPr lang="lv-LV" sz="2400" dirty="0" err="1" smtClean="0"/>
              <a:t>mAb</a:t>
            </a:r>
            <a:endParaRPr lang="lv-LV" sz="2400" dirty="0" smtClean="0"/>
          </a:p>
          <a:p>
            <a:pPr>
              <a:lnSpc>
                <a:spcPct val="150000"/>
              </a:lnSpc>
            </a:pPr>
            <a:endParaRPr lang="lv-LV" sz="2400" dirty="0"/>
          </a:p>
        </p:txBody>
      </p:sp>
      <p:sp>
        <p:nvSpPr>
          <p:cNvPr id="4" name="TextBox 3"/>
          <p:cNvSpPr txBox="1"/>
          <p:nvPr/>
        </p:nvSpPr>
        <p:spPr>
          <a:xfrm>
            <a:off x="457200" y="2173617"/>
            <a:ext cx="8153400" cy="954107"/>
          </a:xfrm>
          <a:prstGeom prst="rect">
            <a:avLst/>
          </a:prstGeom>
          <a:noFill/>
        </p:spPr>
        <p:txBody>
          <a:bodyPr wrap="square" rtlCol="0">
            <a:spAutoFit/>
          </a:bodyPr>
          <a:lstStyle/>
          <a:p>
            <a:r>
              <a:rPr lang="lv-LV" sz="2800" dirty="0" err="1" smtClean="0"/>
              <a:t>Imūntolerance</a:t>
            </a:r>
            <a:r>
              <a:rPr lang="lv-LV" sz="2800" dirty="0" smtClean="0"/>
              <a:t> – </a:t>
            </a:r>
            <a:r>
              <a:rPr lang="lv-LV" sz="2800" dirty="0" err="1" smtClean="0"/>
              <a:t>alogēno</a:t>
            </a:r>
            <a:r>
              <a:rPr lang="lv-LV" sz="2800" dirty="0" smtClean="0"/>
              <a:t> audu (orgānu) izdzīvošana recipientā bez </a:t>
            </a:r>
            <a:r>
              <a:rPr lang="lv-LV" sz="2800" dirty="0" err="1" smtClean="0"/>
              <a:t>imūnsupresijas</a:t>
            </a:r>
            <a:r>
              <a:rPr lang="lv-LV" sz="2800" dirty="0" smtClean="0"/>
              <a:t> izmantošanas.</a:t>
            </a:r>
            <a:endParaRPr lang="lv-LV"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926" y="762000"/>
            <a:ext cx="28575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0" name="Rectangle 2"/>
          <p:cNvSpPr>
            <a:spLocks noGrp="1" noRot="1" noChangeArrowheads="1"/>
          </p:cNvSpPr>
          <p:nvPr>
            <p:ph type="title"/>
          </p:nvPr>
        </p:nvSpPr>
        <p:spPr>
          <a:xfrm>
            <a:off x="457200" y="381000"/>
            <a:ext cx="8229600" cy="1143000"/>
          </a:xfrm>
        </p:spPr>
        <p:txBody>
          <a:bodyPr/>
          <a:lstStyle/>
          <a:p>
            <a:pPr eaLnBrk="1" hangingPunct="1">
              <a:defRPr/>
            </a:pPr>
            <a:r>
              <a:rPr lang="lv-LV" dirty="0" err="1" smtClean="0"/>
              <a:t>Ksenotransplantācija</a:t>
            </a:r>
            <a:endParaRPr lang="en-US" dirty="0" smtClean="0"/>
          </a:p>
        </p:txBody>
      </p:sp>
      <p:sp>
        <p:nvSpPr>
          <p:cNvPr id="27651" name="Rectangle 3"/>
          <p:cNvSpPr>
            <a:spLocks noGrp="1" noChangeArrowheads="1"/>
          </p:cNvSpPr>
          <p:nvPr>
            <p:ph idx="1"/>
          </p:nvPr>
        </p:nvSpPr>
        <p:spPr>
          <a:xfrm>
            <a:off x="228600" y="2362200"/>
            <a:ext cx="8229600" cy="4191000"/>
          </a:xfrm>
        </p:spPr>
        <p:txBody>
          <a:bodyPr>
            <a:normAutofit fontScale="77500" lnSpcReduction="20000"/>
          </a:bodyPr>
          <a:lstStyle/>
          <a:p>
            <a:pPr eaLnBrk="1" hangingPunct="1">
              <a:lnSpc>
                <a:spcPct val="170000"/>
              </a:lnSpc>
              <a:defRPr/>
            </a:pPr>
            <a:r>
              <a:rPr lang="lv-LV" b="1" dirty="0" smtClean="0"/>
              <a:t>Fizioloģiskie</a:t>
            </a:r>
          </a:p>
          <a:p>
            <a:pPr lvl="1">
              <a:lnSpc>
                <a:spcPct val="170000"/>
              </a:lnSpc>
              <a:defRPr/>
            </a:pPr>
            <a:r>
              <a:rPr lang="lv-LV" dirty="0" smtClean="0"/>
              <a:t>Atšķirība orgānu temperatūrā (39</a:t>
            </a:r>
            <a:r>
              <a:rPr lang="lv-LV" baseline="30000" dirty="0" smtClean="0"/>
              <a:t>0  </a:t>
            </a:r>
            <a:r>
              <a:rPr lang="lv-LV" dirty="0" smtClean="0"/>
              <a:t>C cūkai)</a:t>
            </a:r>
          </a:p>
          <a:p>
            <a:pPr lvl="1">
              <a:lnSpc>
                <a:spcPct val="170000"/>
              </a:lnSpc>
              <a:defRPr/>
            </a:pPr>
            <a:r>
              <a:rPr lang="lv-LV" dirty="0" smtClean="0"/>
              <a:t>Dažādu proteīnu aktivitātes atšķirības (komplementa sistēmas)</a:t>
            </a:r>
          </a:p>
          <a:p>
            <a:pPr eaLnBrk="1" hangingPunct="1">
              <a:lnSpc>
                <a:spcPct val="170000"/>
              </a:lnSpc>
              <a:defRPr/>
            </a:pPr>
            <a:r>
              <a:rPr lang="lv-LV" b="1" dirty="0" smtClean="0"/>
              <a:t>Mikrobioloģiskie</a:t>
            </a:r>
          </a:p>
          <a:p>
            <a:pPr lvl="1">
              <a:lnSpc>
                <a:spcPct val="170000"/>
              </a:lnSpc>
              <a:defRPr/>
            </a:pPr>
            <a:r>
              <a:rPr lang="lv-LV" dirty="0" smtClean="0"/>
              <a:t>Zoonozes infekcija, piem. no endogēniem retrovīrusiem. Daži cūkas genomā esošie retrovīrusi inficē cilvēka šūnas.</a:t>
            </a:r>
          </a:p>
          <a:p>
            <a:pPr eaLnBrk="1" hangingPunct="1">
              <a:lnSpc>
                <a:spcPct val="170000"/>
              </a:lnSpc>
              <a:defRPr/>
            </a:pPr>
            <a:r>
              <a:rPr lang="lv-LV" b="1" dirty="0" smtClean="0"/>
              <a:t>Imunoloģiskie</a:t>
            </a:r>
          </a:p>
          <a:p>
            <a:pPr lvl="1">
              <a:lnSpc>
                <a:spcPct val="170000"/>
              </a:lnSpc>
              <a:defRPr/>
            </a:pPr>
            <a:r>
              <a:rPr lang="lv-LV" dirty="0" smtClean="0"/>
              <a:t>Cilvēkam ir dabīgas antivielas pret cūku antigēniem</a:t>
            </a:r>
            <a:endParaRPr lang="en-US" dirty="0" smtClean="0"/>
          </a:p>
        </p:txBody>
      </p:sp>
      <p:sp>
        <p:nvSpPr>
          <p:cNvPr id="2" name="TextBox 1"/>
          <p:cNvSpPr txBox="1"/>
          <p:nvPr/>
        </p:nvSpPr>
        <p:spPr>
          <a:xfrm>
            <a:off x="811850" y="1525369"/>
            <a:ext cx="1503425" cy="646331"/>
          </a:xfrm>
          <a:prstGeom prst="rect">
            <a:avLst/>
          </a:prstGeom>
          <a:noFill/>
        </p:spPr>
        <p:txBody>
          <a:bodyPr wrap="none" rtlCol="0">
            <a:spAutoFit/>
          </a:bodyPr>
          <a:lstStyle/>
          <a:p>
            <a:r>
              <a:rPr lang="lv-LV" sz="3600" dirty="0" smtClean="0"/>
              <a:t>Šķēršļi</a:t>
            </a:r>
            <a:endParaRPr lang="lv-LV" sz="3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895600" y="2057400"/>
            <a:ext cx="3044378" cy="3960812"/>
          </a:xfrm>
          <a:prstGeom prst="rect">
            <a:avLst/>
          </a:prstGeom>
          <a:noFill/>
          <a:ln w="9525">
            <a:noFill/>
            <a:miter lim="800000"/>
            <a:headEnd/>
            <a:tailEnd/>
          </a:ln>
        </p:spPr>
      </p:pic>
      <p:sp>
        <p:nvSpPr>
          <p:cNvPr id="3" name="Rectangle 2"/>
          <p:cNvSpPr>
            <a:spLocks noGrp="1" noChangeArrowheads="1"/>
          </p:cNvSpPr>
          <p:nvPr>
            <p:ph type="title"/>
          </p:nvPr>
        </p:nvSpPr>
        <p:spPr>
          <a:xfrm>
            <a:off x="381000" y="1066800"/>
            <a:ext cx="8229600" cy="706437"/>
          </a:xfrm>
        </p:spPr>
        <p:txBody>
          <a:bodyPr>
            <a:normAutofit fontScale="90000"/>
          </a:bodyPr>
          <a:lstStyle/>
          <a:p>
            <a:pPr algn="ctr" eaLnBrk="1" hangingPunct="1"/>
            <a:r>
              <a:rPr lang="lv-LV" altLang="lv-LV" sz="4000" dirty="0" smtClean="0"/>
              <a:t>Kāpēc embrijs netiek atgrūsts </a:t>
            </a:r>
            <a:br>
              <a:rPr lang="lv-LV" altLang="lv-LV" sz="4000" dirty="0" smtClean="0"/>
            </a:br>
            <a:r>
              <a:rPr lang="lv-LV" altLang="lv-LV" sz="4000" dirty="0" smtClean="0"/>
              <a:t>mātes ķermenī?</a:t>
            </a:r>
            <a:r>
              <a:rPr lang="en-US" altLang="lv-LV" sz="4000" dirty="0" smtClean="0"/>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600200"/>
            <a:ext cx="8534400" cy="4311437"/>
          </a:xfrm>
          <a:prstGeom prst="rect">
            <a:avLst/>
          </a:prstGeom>
          <a:noFill/>
        </p:spPr>
        <p:txBody>
          <a:bodyPr wrap="square" rtlCol="0">
            <a:spAutoFit/>
          </a:bodyPr>
          <a:lstStyle/>
          <a:p>
            <a:pPr>
              <a:lnSpc>
                <a:spcPts val="4700"/>
              </a:lnSpc>
              <a:buFont typeface="Wingdings" pitchFamily="2" charset="2"/>
              <a:buChar char="q"/>
            </a:pPr>
            <a:r>
              <a:rPr lang="lv-LV" dirty="0" smtClean="0"/>
              <a:t>  </a:t>
            </a:r>
            <a:r>
              <a:rPr lang="lv-LV" sz="2800" dirty="0" smtClean="0"/>
              <a:t>Placenta darbojās kā barjera vai filtrs.</a:t>
            </a:r>
          </a:p>
          <a:p>
            <a:pPr lvl="1">
              <a:lnSpc>
                <a:spcPts val="4700"/>
              </a:lnSpc>
              <a:buFont typeface="Arial" pitchFamily="34" charset="0"/>
              <a:buChar char="•"/>
            </a:pPr>
            <a:r>
              <a:rPr lang="lv-LV" sz="2800" b="1" dirty="0" smtClean="0"/>
              <a:t> </a:t>
            </a:r>
            <a:r>
              <a:rPr lang="lv-LV" sz="2800" dirty="0" smtClean="0"/>
              <a:t>Filtrē </a:t>
            </a:r>
            <a:r>
              <a:rPr lang="lv-LV" sz="2800" dirty="0" err="1" smtClean="0"/>
              <a:t>anti-MHC</a:t>
            </a:r>
            <a:r>
              <a:rPr lang="lv-LV" sz="2800" dirty="0" smtClean="0"/>
              <a:t> antivielas. </a:t>
            </a:r>
          </a:p>
          <a:p>
            <a:pPr>
              <a:lnSpc>
                <a:spcPts val="4700"/>
              </a:lnSpc>
              <a:buFont typeface="Wingdings" pitchFamily="2" charset="2"/>
              <a:buChar char="q"/>
            </a:pPr>
            <a:r>
              <a:rPr lang="lv-LV" sz="2800" dirty="0" smtClean="0"/>
              <a:t> </a:t>
            </a:r>
            <a:r>
              <a:rPr lang="lv-LV" sz="2800" dirty="0" err="1" smtClean="0"/>
              <a:t>Trofoblasts</a:t>
            </a:r>
            <a:r>
              <a:rPr lang="lv-LV" sz="2800" dirty="0" smtClean="0"/>
              <a:t> – embrija ārējais slānis ir tiešā kontaktā</a:t>
            </a:r>
          </a:p>
          <a:p>
            <a:pPr>
              <a:lnSpc>
                <a:spcPts val="4700"/>
              </a:lnSpc>
            </a:pPr>
            <a:r>
              <a:rPr lang="lv-LV" sz="2800" dirty="0" smtClean="0"/>
              <a:t>    ar mātes asinīm.</a:t>
            </a:r>
          </a:p>
          <a:p>
            <a:pPr lvl="1">
              <a:lnSpc>
                <a:spcPts val="4700"/>
              </a:lnSpc>
              <a:buFont typeface="Arial" pitchFamily="34" charset="0"/>
              <a:buChar char="•"/>
            </a:pPr>
            <a:r>
              <a:rPr lang="lv-LV" sz="2800" dirty="0" smtClean="0"/>
              <a:t> </a:t>
            </a:r>
            <a:r>
              <a:rPr lang="lv-LV" sz="2800" dirty="0" err="1" smtClean="0"/>
              <a:t>Trofoblasts</a:t>
            </a:r>
            <a:r>
              <a:rPr lang="lv-LV" sz="2800" dirty="0" smtClean="0"/>
              <a:t>  ne- vai vāji </a:t>
            </a:r>
            <a:r>
              <a:rPr lang="lv-LV" sz="2800" dirty="0" err="1" smtClean="0"/>
              <a:t>ekspresē</a:t>
            </a:r>
            <a:r>
              <a:rPr lang="lv-LV" sz="2800" dirty="0" smtClean="0"/>
              <a:t> MHC molekulas.</a:t>
            </a:r>
          </a:p>
          <a:p>
            <a:pPr>
              <a:lnSpc>
                <a:spcPts val="4700"/>
              </a:lnSpc>
              <a:buFont typeface="Wingdings" pitchFamily="2" charset="2"/>
              <a:buChar char="q"/>
            </a:pPr>
            <a:r>
              <a:rPr lang="lv-LV" sz="2800" dirty="0"/>
              <a:t> </a:t>
            </a:r>
            <a:r>
              <a:rPr lang="lv-LV" sz="2800" dirty="0" smtClean="0"/>
              <a:t>Progesterons ir </a:t>
            </a:r>
            <a:r>
              <a:rPr lang="lv-LV" sz="2800" dirty="0" err="1" smtClean="0"/>
              <a:t>imunodepresants</a:t>
            </a:r>
            <a:endParaRPr lang="lv-LV" sz="2800" dirty="0" smtClean="0"/>
          </a:p>
          <a:p>
            <a:pPr>
              <a:lnSpc>
                <a:spcPts val="4700"/>
              </a:lnSpc>
              <a:buFont typeface="Wingdings" pitchFamily="2" charset="2"/>
              <a:buChar char="q"/>
            </a:pPr>
            <a:r>
              <a:rPr lang="lv-LV" sz="2800" dirty="0" smtClean="0"/>
              <a:t>  Placenta </a:t>
            </a:r>
            <a:r>
              <a:rPr lang="lv-LV" sz="2800" dirty="0" err="1" smtClean="0"/>
              <a:t>ekspresē</a:t>
            </a:r>
            <a:r>
              <a:rPr lang="lv-LV" sz="2800" dirty="0" smtClean="0"/>
              <a:t> </a:t>
            </a:r>
            <a:r>
              <a:rPr lang="lv-LV" sz="2800" dirty="0" err="1" smtClean="0"/>
              <a:t>FasL</a:t>
            </a:r>
            <a:r>
              <a:rPr lang="lv-LV" dirty="0" smtClean="0"/>
              <a:t> </a:t>
            </a:r>
            <a:endParaRPr lang="lv-LV" sz="3200" dirty="0"/>
          </a:p>
        </p:txBody>
      </p:sp>
      <p:sp>
        <p:nvSpPr>
          <p:cNvPr id="5" name="Rectangle 2"/>
          <p:cNvSpPr>
            <a:spLocks noGrp="1" noChangeArrowheads="1"/>
          </p:cNvSpPr>
          <p:nvPr>
            <p:ph type="title"/>
          </p:nvPr>
        </p:nvSpPr>
        <p:spPr>
          <a:xfrm>
            <a:off x="304800" y="838200"/>
            <a:ext cx="8229600" cy="706437"/>
          </a:xfrm>
        </p:spPr>
        <p:txBody>
          <a:bodyPr>
            <a:normAutofit fontScale="90000"/>
          </a:bodyPr>
          <a:lstStyle/>
          <a:p>
            <a:pPr algn="ctr" eaLnBrk="1" hangingPunct="1"/>
            <a:r>
              <a:rPr lang="lv-LV" altLang="lv-LV" sz="4000" dirty="0" smtClean="0"/>
              <a:t>Kāpēc embrijs netiek atgrūsts </a:t>
            </a:r>
            <a:br>
              <a:rPr lang="lv-LV" altLang="lv-LV" sz="4000" dirty="0" smtClean="0"/>
            </a:br>
            <a:r>
              <a:rPr lang="lv-LV" altLang="lv-LV" sz="4000" dirty="0" smtClean="0"/>
              <a:t>mātes ķermenī?</a:t>
            </a:r>
            <a:r>
              <a:rPr lang="en-US" altLang="lv-LV" sz="4000" dirty="0" smtClean="0"/>
              <a:t> </a:t>
            </a:r>
          </a:p>
        </p:txBody>
      </p:sp>
      <p:sp>
        <p:nvSpPr>
          <p:cNvPr id="7" name="TextBox 6"/>
          <p:cNvSpPr txBox="1"/>
          <p:nvPr/>
        </p:nvSpPr>
        <p:spPr>
          <a:xfrm>
            <a:off x="838200" y="6096000"/>
            <a:ext cx="7925118" cy="400110"/>
          </a:xfrm>
          <a:prstGeom prst="rect">
            <a:avLst/>
          </a:prstGeom>
          <a:noFill/>
        </p:spPr>
        <p:txBody>
          <a:bodyPr wrap="none" rtlCol="0">
            <a:spAutoFit/>
          </a:bodyPr>
          <a:lstStyle/>
          <a:p>
            <a:r>
              <a:rPr lang="lv-LV" sz="2000" dirty="0" smtClean="0"/>
              <a:t>Tomēr mātes imūnsistēmas uzbrukuma dēļ notiek arī spontānie aborti.</a:t>
            </a:r>
            <a:endParaRPr lang="lv-LV" sz="2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lv-LV" dirty="0" smtClean="0"/>
              <a:t>Transplantācija Latvijā</a:t>
            </a:r>
            <a:endParaRPr lang="lv-LV" dirty="0"/>
          </a:p>
        </p:txBody>
      </p:sp>
      <p:sp>
        <p:nvSpPr>
          <p:cNvPr id="3" name="Content Placeholder 2"/>
          <p:cNvSpPr>
            <a:spLocks noGrp="1"/>
          </p:cNvSpPr>
          <p:nvPr>
            <p:ph idx="1"/>
          </p:nvPr>
        </p:nvSpPr>
        <p:spPr>
          <a:xfrm>
            <a:off x="304800" y="1447800"/>
            <a:ext cx="8686800" cy="5181600"/>
          </a:xfrm>
        </p:spPr>
        <p:txBody>
          <a:bodyPr>
            <a:normAutofit/>
          </a:bodyPr>
          <a:lstStyle/>
          <a:p>
            <a:pPr>
              <a:lnSpc>
                <a:spcPts val="3200"/>
              </a:lnSpc>
            </a:pPr>
            <a:r>
              <a:rPr lang="lv-LV" sz="2400" dirty="0" smtClean="0"/>
              <a:t>Ir 30 donori uz miljons iedzīvotājiem (&gt; </a:t>
            </a:r>
            <a:r>
              <a:rPr lang="lv-LV" sz="2400" dirty="0" err="1" smtClean="0"/>
              <a:t>neka</a:t>
            </a:r>
            <a:r>
              <a:rPr lang="lv-LV" sz="2400" dirty="0" smtClean="0"/>
              <a:t> vidēji ES).</a:t>
            </a:r>
          </a:p>
          <a:p>
            <a:pPr>
              <a:lnSpc>
                <a:spcPts val="3200"/>
              </a:lnSpc>
            </a:pPr>
            <a:r>
              <a:rPr lang="lv-LV" sz="2400" dirty="0" smtClean="0"/>
              <a:t>1973-2011.g. veiktas 1582 nieres transplantācijas, 19 no tām,</a:t>
            </a:r>
          </a:p>
          <a:p>
            <a:pPr marL="0" indent="0">
              <a:lnSpc>
                <a:spcPts val="3200"/>
              </a:lnSpc>
              <a:buNone/>
            </a:pPr>
            <a:r>
              <a:rPr lang="lv-LV" sz="2400" dirty="0" smtClean="0"/>
              <a:t>Izmantojot dzīvā donora nieri (radinieki). Pasaulē 2008.g. veiktas 68520 nieres transplantācijas, 45% no dzīviem donoriem.</a:t>
            </a:r>
          </a:p>
          <a:p>
            <a:pPr>
              <a:lnSpc>
                <a:spcPts val="3200"/>
              </a:lnSpc>
            </a:pPr>
            <a:r>
              <a:rPr lang="lv-LV" sz="2400" dirty="0" smtClean="0"/>
              <a:t>Veiktas 8 sirds transplantācijas.</a:t>
            </a:r>
          </a:p>
          <a:p>
            <a:pPr>
              <a:lnSpc>
                <a:spcPts val="3200"/>
              </a:lnSpc>
            </a:pPr>
            <a:r>
              <a:rPr lang="lv-LV" sz="2400" dirty="0" smtClean="0"/>
              <a:t>10-27 radzenes transplantācijas gadā.</a:t>
            </a:r>
          </a:p>
          <a:p>
            <a:pPr>
              <a:lnSpc>
                <a:spcPts val="3200"/>
              </a:lnSpc>
            </a:pPr>
            <a:r>
              <a:rPr lang="lv-LV" sz="2400" dirty="0" smtClean="0"/>
              <a:t>2001.g. veiktas pirmās divas </a:t>
            </a:r>
            <a:r>
              <a:rPr lang="lv-LV" sz="2400" dirty="0" err="1" smtClean="0"/>
              <a:t>autologo</a:t>
            </a:r>
            <a:r>
              <a:rPr lang="lv-LV" sz="2400" dirty="0" smtClean="0"/>
              <a:t> cilmes šūnu transplantācijas. Līdz 2010.g. jau 97.</a:t>
            </a:r>
          </a:p>
          <a:p>
            <a:pPr>
              <a:lnSpc>
                <a:spcPts val="3200"/>
              </a:lnSpc>
            </a:pPr>
            <a:r>
              <a:rPr lang="lv-LV" sz="2400" dirty="0" smtClean="0"/>
              <a:t>2009.g. pirmā cilmes šūnu transplantācija sirds muskulī zīdainim.</a:t>
            </a:r>
          </a:p>
          <a:p>
            <a:pPr>
              <a:lnSpc>
                <a:spcPts val="3200"/>
              </a:lnSpc>
            </a:pPr>
            <a:r>
              <a:rPr lang="lv-LV" sz="2400" dirty="0" smtClean="0"/>
              <a:t>2011.g. veikta pirmā aknu transplantācija.</a:t>
            </a:r>
          </a:p>
          <a:p>
            <a:endParaRPr lang="lv-LV" dirty="0"/>
          </a:p>
        </p:txBody>
      </p:sp>
    </p:spTree>
    <p:extLst>
      <p:ext uri="{BB962C8B-B14F-4D97-AF65-F5344CB8AC3E}">
        <p14:creationId xmlns:p14="http://schemas.microsoft.com/office/powerpoint/2010/main" val="15288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Transplantācijas veidi </a:t>
            </a:r>
            <a:endParaRPr lang="lv-LV" dirty="0"/>
          </a:p>
        </p:txBody>
      </p:sp>
      <p:sp>
        <p:nvSpPr>
          <p:cNvPr id="3" name="Content Placeholder 2"/>
          <p:cNvSpPr>
            <a:spLocks noGrp="1"/>
          </p:cNvSpPr>
          <p:nvPr>
            <p:ph idx="1"/>
          </p:nvPr>
        </p:nvSpPr>
        <p:spPr/>
        <p:txBody>
          <a:bodyPr/>
          <a:lstStyle/>
          <a:p>
            <a:pPr>
              <a:lnSpc>
                <a:spcPts val="5100"/>
              </a:lnSpc>
              <a:buFont typeface="Wingdings" panose="05000000000000000000" pitchFamily="2" charset="2"/>
              <a:buChar char="q"/>
            </a:pPr>
            <a:r>
              <a:rPr lang="lv-LV" b="1" dirty="0" smtClean="0"/>
              <a:t> </a:t>
            </a:r>
            <a:r>
              <a:rPr lang="lv-LV" b="1" dirty="0" err="1" smtClean="0"/>
              <a:t>NEsingēnā</a:t>
            </a:r>
            <a:r>
              <a:rPr lang="lv-LV" b="1" dirty="0" smtClean="0"/>
              <a:t> transplantācija</a:t>
            </a:r>
          </a:p>
          <a:p>
            <a:pPr lvl="2">
              <a:lnSpc>
                <a:spcPts val="5100"/>
              </a:lnSpc>
              <a:buFont typeface="Wingdings" panose="05000000000000000000" pitchFamily="2" charset="2"/>
              <a:buChar char="q"/>
            </a:pPr>
            <a:r>
              <a:rPr lang="lv-LV" sz="2400" dirty="0"/>
              <a:t>Audu </a:t>
            </a:r>
            <a:r>
              <a:rPr lang="lv-LV" sz="2400" dirty="0" smtClean="0"/>
              <a:t>pārstādīšana </a:t>
            </a:r>
            <a:r>
              <a:rPr lang="lv-LV" sz="2400" dirty="0"/>
              <a:t>starp ģenētiski </a:t>
            </a:r>
            <a:r>
              <a:rPr lang="lv-LV" sz="2400" dirty="0" smtClean="0"/>
              <a:t>atšķirīgiem indivīdiem. </a:t>
            </a:r>
            <a:endParaRPr lang="lv-LV" sz="2400" dirty="0"/>
          </a:p>
        </p:txBody>
      </p:sp>
    </p:spTree>
    <p:extLst>
      <p:ext uri="{BB962C8B-B14F-4D97-AF65-F5344CB8AC3E}">
        <p14:creationId xmlns:p14="http://schemas.microsoft.com/office/powerpoint/2010/main" val="9017524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7" y="152400"/>
            <a:ext cx="8229600" cy="1143000"/>
          </a:xfrm>
        </p:spPr>
        <p:txBody>
          <a:bodyPr/>
          <a:lstStyle/>
          <a:p>
            <a:pPr algn="ctr"/>
            <a:r>
              <a:rPr lang="lv-LV" dirty="0" smtClean="0"/>
              <a:t>Donori</a:t>
            </a:r>
            <a:endParaRPr lang="lv-LV" dirty="0"/>
          </a:p>
        </p:txBody>
      </p:sp>
      <p:sp>
        <p:nvSpPr>
          <p:cNvPr id="3" name="Content Placeholder 2"/>
          <p:cNvSpPr>
            <a:spLocks noGrp="1"/>
          </p:cNvSpPr>
          <p:nvPr>
            <p:ph idx="1"/>
          </p:nvPr>
        </p:nvSpPr>
        <p:spPr>
          <a:xfrm>
            <a:off x="457200" y="1447800"/>
            <a:ext cx="8229600" cy="4953000"/>
          </a:xfrm>
        </p:spPr>
        <p:txBody>
          <a:bodyPr>
            <a:normAutofit fontScale="85000" lnSpcReduction="10000"/>
          </a:bodyPr>
          <a:lstStyle/>
          <a:p>
            <a:pPr>
              <a:lnSpc>
                <a:spcPts val="3100"/>
              </a:lnSpc>
            </a:pPr>
            <a:r>
              <a:rPr lang="lv-LV" dirty="0" smtClean="0"/>
              <a:t>Optimālie donori ir vecumā no 11 līdz 60 gadiem, bez papildus patoloģijas, kuri miruši no izolētas galvas smadzeņu traumas.</a:t>
            </a:r>
          </a:p>
          <a:p>
            <a:pPr>
              <a:lnSpc>
                <a:spcPts val="3100"/>
              </a:lnSpc>
            </a:pPr>
            <a:r>
              <a:rPr lang="lv-LV" dirty="0" err="1" smtClean="0"/>
              <a:t>Suboptimālie</a:t>
            </a:r>
            <a:r>
              <a:rPr lang="lv-LV" dirty="0" smtClean="0"/>
              <a:t> donori ir vecāki par 65 gadiem vai donori, kas vecāki par 60 gadiem ar vienu no komplikācijām- nāve no netraumatiska galvas smadzeņu bojājuma, arteriālās </a:t>
            </a:r>
            <a:r>
              <a:rPr lang="lv-LV" dirty="0" err="1" smtClean="0"/>
              <a:t>hipertenzijas</a:t>
            </a:r>
            <a:r>
              <a:rPr lang="lv-LV" dirty="0" smtClean="0"/>
              <a:t>. </a:t>
            </a:r>
          </a:p>
          <a:p>
            <a:pPr>
              <a:lnSpc>
                <a:spcPts val="3100"/>
              </a:lnSpc>
            </a:pPr>
            <a:r>
              <a:rPr lang="lv-LV" dirty="0" smtClean="0"/>
              <a:t>Vairākās Eiropas valstīs ir pieņemts likums, saskaņā ar kuru visi pilsoņi, kas atrodas klīniskās nāves stāvoklī un kam ir neatgrieziniskas pārmaiņas galvas smadzenēs, kļūst par orgānu donoriem. Atteikšanos kļūt par donoru ir iepriekš jāpiesaka valsts orgāniem un to ievada datubāzē.</a:t>
            </a:r>
            <a:endParaRPr lang="lv-LV" dirty="0"/>
          </a:p>
        </p:txBody>
      </p:sp>
    </p:spTree>
    <p:extLst>
      <p:ext uri="{BB962C8B-B14F-4D97-AF65-F5344CB8AC3E}">
        <p14:creationId xmlns:p14="http://schemas.microsoft.com/office/powerpoint/2010/main" val="28706468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
            </a:r>
            <a:br>
              <a:rPr lang="lv-LV" dirty="0"/>
            </a:br>
            <a:r>
              <a:rPr lang="lv-LV" dirty="0" smtClean="0"/>
              <a:t>«Nedzīvie</a:t>
            </a:r>
            <a:r>
              <a:rPr lang="lv-LV" dirty="0"/>
              <a:t>»</a:t>
            </a:r>
            <a:r>
              <a:rPr lang="lv-LV" dirty="0" smtClean="0"/>
              <a:t> orgānu donori</a:t>
            </a:r>
            <a:endParaRPr lang="lv-LV" dirty="0"/>
          </a:p>
        </p:txBody>
      </p:sp>
      <p:sp>
        <p:nvSpPr>
          <p:cNvPr id="3" name="Content Placeholder 2"/>
          <p:cNvSpPr>
            <a:spLocks noGrp="1"/>
          </p:cNvSpPr>
          <p:nvPr>
            <p:ph idx="1"/>
          </p:nvPr>
        </p:nvSpPr>
        <p:spPr/>
        <p:txBody>
          <a:bodyPr/>
          <a:lstStyle/>
          <a:p>
            <a:pPr lvl="0"/>
            <a:r>
              <a:rPr lang="lv-LV" dirty="0"/>
              <a:t>Donori, kuriem ir bojātas smadzenes (tā sauktie „dārzeņi”) (</a:t>
            </a:r>
            <a:r>
              <a:rPr lang="lv-LV" i="1" dirty="0" err="1"/>
              <a:t>brain</a:t>
            </a:r>
            <a:r>
              <a:rPr lang="lv-LV" i="1" dirty="0"/>
              <a:t> </a:t>
            </a:r>
            <a:r>
              <a:rPr lang="lv-LV" i="1" dirty="0" err="1"/>
              <a:t>dead</a:t>
            </a:r>
            <a:r>
              <a:rPr lang="lv-LV" i="1" dirty="0"/>
              <a:t> donors</a:t>
            </a:r>
            <a:r>
              <a:rPr lang="lv-LV" dirty="0"/>
              <a:t>). </a:t>
            </a:r>
          </a:p>
          <a:p>
            <a:pPr lvl="0"/>
            <a:r>
              <a:rPr lang="lv-LV" dirty="0"/>
              <a:t>Donori, kuriem nav bojātas smadzenes, bet kuriem noteiktas sirds slimības dēļ nav cerību uz atveseļošanos (</a:t>
            </a:r>
            <a:r>
              <a:rPr lang="lv-LV" i="1" dirty="0" err="1"/>
              <a:t>donation</a:t>
            </a:r>
            <a:r>
              <a:rPr lang="lv-LV" i="1" dirty="0"/>
              <a:t> </a:t>
            </a:r>
            <a:r>
              <a:rPr lang="lv-LV" i="1" dirty="0" err="1"/>
              <a:t>after</a:t>
            </a:r>
            <a:r>
              <a:rPr lang="lv-LV" i="1" dirty="0"/>
              <a:t> </a:t>
            </a:r>
            <a:r>
              <a:rPr lang="lv-LV" i="1" dirty="0" err="1"/>
              <a:t>cardiac</a:t>
            </a:r>
            <a:r>
              <a:rPr lang="lv-LV" i="1" dirty="0"/>
              <a:t> </a:t>
            </a:r>
            <a:r>
              <a:rPr lang="lv-LV" i="1" dirty="0" err="1"/>
              <a:t>death</a:t>
            </a:r>
            <a:r>
              <a:rPr lang="lv-LV" dirty="0"/>
              <a:t>)</a:t>
            </a:r>
          </a:p>
          <a:p>
            <a:endParaRPr lang="lv-LV" dirty="0"/>
          </a:p>
        </p:txBody>
      </p:sp>
    </p:spTree>
    <p:extLst>
      <p:ext uri="{BB962C8B-B14F-4D97-AF65-F5344CB8AC3E}">
        <p14:creationId xmlns:p14="http://schemas.microsoft.com/office/powerpoint/2010/main" val="34958131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Donori</a:t>
            </a:r>
            <a:endParaRPr lang="lv-LV" dirty="0"/>
          </a:p>
        </p:txBody>
      </p:sp>
      <p:sp>
        <p:nvSpPr>
          <p:cNvPr id="3" name="Content Placeholder 2"/>
          <p:cNvSpPr>
            <a:spLocks noGrp="1"/>
          </p:cNvSpPr>
          <p:nvPr>
            <p:ph idx="1"/>
          </p:nvPr>
        </p:nvSpPr>
        <p:spPr/>
        <p:txBody>
          <a:bodyPr/>
          <a:lstStyle/>
          <a:p>
            <a:r>
              <a:rPr lang="lv-LV" dirty="0" smtClean="0"/>
              <a:t>Dzīvo donoru gadījumā 90-95% nieru pārstādīšanas ir veiksmīgas. Transplantēta niere funkcionēs 15-20 gadus.</a:t>
            </a:r>
          </a:p>
          <a:p>
            <a:r>
              <a:rPr lang="lv-LV" dirty="0"/>
              <a:t>Nedzīvu donoru gadījumā sekmīgs rezultāts ir sagaidām 85 – 90% gadījumu. Transplantētā niere funkcionēs 10 – 12 gadus.</a:t>
            </a:r>
          </a:p>
          <a:p>
            <a:endParaRPr lang="lv-LV" dirty="0" smtClean="0"/>
          </a:p>
          <a:p>
            <a:endParaRPr lang="lv-LV" dirty="0"/>
          </a:p>
        </p:txBody>
      </p:sp>
    </p:spTree>
    <p:extLst>
      <p:ext uri="{BB962C8B-B14F-4D97-AF65-F5344CB8AC3E}">
        <p14:creationId xmlns:p14="http://schemas.microsoft.com/office/powerpoint/2010/main" val="8278006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pPr algn="ctr"/>
            <a:r>
              <a:rPr lang="lv-LV" dirty="0" smtClean="0"/>
              <a:t>Donori</a:t>
            </a:r>
            <a:endParaRPr lang="lv-LV" dirty="0"/>
          </a:p>
        </p:txBody>
      </p:sp>
      <p:sp>
        <p:nvSpPr>
          <p:cNvPr id="3" name="Content Placeholder 2"/>
          <p:cNvSpPr>
            <a:spLocks noGrp="1"/>
          </p:cNvSpPr>
          <p:nvPr>
            <p:ph idx="1"/>
          </p:nvPr>
        </p:nvSpPr>
        <p:spPr>
          <a:xfrm>
            <a:off x="457200" y="1295400"/>
            <a:ext cx="8229600" cy="4389120"/>
          </a:xfrm>
        </p:spPr>
        <p:txBody>
          <a:bodyPr/>
          <a:lstStyle/>
          <a:p>
            <a:pPr marL="0" indent="0">
              <a:buNone/>
            </a:pPr>
            <a:r>
              <a:rPr lang="lv-LV" dirty="0"/>
              <a:t>1992. </a:t>
            </a:r>
            <a:r>
              <a:rPr lang="lv-LV" dirty="0" smtClean="0"/>
              <a:t>gadā </a:t>
            </a:r>
            <a:r>
              <a:rPr lang="lv-LV" dirty="0"/>
              <a:t>Latvijā </a:t>
            </a:r>
            <a:r>
              <a:rPr lang="lv-LV" dirty="0" smtClean="0"/>
              <a:t>orgānu </a:t>
            </a:r>
            <a:r>
              <a:rPr lang="lv-LV" dirty="0"/>
              <a:t>transplantācija </a:t>
            </a:r>
            <a:r>
              <a:rPr lang="lv-LV" dirty="0" smtClean="0"/>
              <a:t>tika  </a:t>
            </a:r>
            <a:r>
              <a:rPr lang="lv-LV" dirty="0"/>
              <a:t>reglamentēta ar likumu </a:t>
            </a:r>
            <a:endParaRPr lang="lv-LV" dirty="0" smtClean="0"/>
          </a:p>
          <a:p>
            <a:pPr marL="0" indent="0">
              <a:buNone/>
            </a:pPr>
            <a:r>
              <a:rPr lang="lv-LV" dirty="0" smtClean="0"/>
              <a:t>„</a:t>
            </a:r>
            <a:r>
              <a:rPr lang="lv-LV" dirty="0"/>
              <a:t>Par miruša cilvēka ķermeņa aizsardzību un cilvēka audu un orgānu izmantošanu medicīnā”, </a:t>
            </a:r>
            <a:endParaRPr lang="lv-LV" dirty="0" smtClean="0"/>
          </a:p>
          <a:p>
            <a:pPr marL="0" indent="0">
              <a:buNone/>
            </a:pPr>
            <a:r>
              <a:rPr lang="lv-LV" dirty="0" smtClean="0"/>
              <a:t>kura</a:t>
            </a:r>
            <a:r>
              <a:rPr lang="lv-LV" dirty="0"/>
              <a:t> 18. pants nosaka: </a:t>
            </a:r>
            <a:endParaRPr lang="lv-LV" dirty="0" smtClean="0"/>
          </a:p>
          <a:p>
            <a:pPr marL="0" indent="0">
              <a:buNone/>
            </a:pPr>
            <a:r>
              <a:rPr lang="lv-LV" dirty="0" smtClean="0"/>
              <a:t>„</a:t>
            </a:r>
            <a:r>
              <a:rPr lang="lv-LV" dirty="0"/>
              <a:t>Gan dzīva, gan miruša cilvēka ķermeņa audu un orgānu izņemšana un izmantošana kalpo medicīnas attīstībai, un tai ir bezpeļņas raksturs, </a:t>
            </a:r>
            <a:r>
              <a:rPr lang="lv-LV" dirty="0" smtClean="0"/>
              <a:t>šo </a:t>
            </a:r>
            <a:r>
              <a:rPr lang="lv-LV" dirty="0"/>
              <a:t>audu un orgānu atlase, nosūtīšana un izmantošana kā komercdarījums ir aizliegta.” </a:t>
            </a:r>
          </a:p>
        </p:txBody>
      </p:sp>
    </p:spTree>
    <p:extLst>
      <p:ext uri="{BB962C8B-B14F-4D97-AF65-F5344CB8AC3E}">
        <p14:creationId xmlns:p14="http://schemas.microsoft.com/office/powerpoint/2010/main" val="2779144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lv-LV" dirty="0" smtClean="0"/>
              <a:t>Caur </a:t>
            </a:r>
            <a:r>
              <a:rPr lang="lv-LV" dirty="0" smtClean="0"/>
              <a:t>iedzīvotāju reģistru </a:t>
            </a:r>
            <a:r>
              <a:rPr lang="lv-LV" dirty="0"/>
              <a:t>katrs Latvijas iedzīvotājs var izteikt savu gribu, kā pēc nāves rīkoties ar viņa orgāniem. </a:t>
            </a:r>
            <a:r>
              <a:rPr lang="lv-LV" dirty="0" smtClean="0"/>
              <a:t>Pagaidām 1,7</a:t>
            </a:r>
            <a:r>
              <a:rPr lang="lv-LV" dirty="0"/>
              <a:t>% no visiem </a:t>
            </a:r>
            <a:r>
              <a:rPr lang="lv-LV" dirty="0" smtClean="0"/>
              <a:t>iedzīvotājiem ir </a:t>
            </a:r>
            <a:r>
              <a:rPr lang="lv-LV" dirty="0"/>
              <a:t>izmantojuši šo </a:t>
            </a:r>
            <a:r>
              <a:rPr lang="lv-LV" dirty="0" smtClean="0"/>
              <a:t>iespēju.</a:t>
            </a:r>
            <a:endParaRPr lang="lv-LV" dirty="0"/>
          </a:p>
        </p:txBody>
      </p:sp>
      <p:sp>
        <p:nvSpPr>
          <p:cNvPr id="4" name="Title 1"/>
          <p:cNvSpPr>
            <a:spLocks noGrp="1"/>
          </p:cNvSpPr>
          <p:nvPr>
            <p:ph type="title"/>
          </p:nvPr>
        </p:nvSpPr>
        <p:spPr>
          <a:xfrm>
            <a:off x="152400" y="533400"/>
            <a:ext cx="8229600" cy="1143000"/>
          </a:xfrm>
        </p:spPr>
        <p:txBody>
          <a:bodyPr/>
          <a:lstStyle/>
          <a:p>
            <a:pPr algn="ctr"/>
            <a:r>
              <a:rPr lang="lv-LV" dirty="0" smtClean="0"/>
              <a:t>Donori</a:t>
            </a:r>
            <a:endParaRPr lang="lv-LV" dirty="0"/>
          </a:p>
        </p:txBody>
      </p:sp>
    </p:spTree>
    <p:extLst>
      <p:ext uri="{BB962C8B-B14F-4D97-AF65-F5344CB8AC3E}">
        <p14:creationId xmlns:p14="http://schemas.microsoft.com/office/powerpoint/2010/main" val="32780629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2514600" cy="868362"/>
          </a:xfrm>
        </p:spPr>
        <p:txBody>
          <a:bodyPr>
            <a:normAutofit/>
          </a:bodyPr>
          <a:lstStyle/>
          <a:p>
            <a:pPr eaLnBrk="1" hangingPunct="1">
              <a:defRPr/>
            </a:pPr>
            <a:r>
              <a:rPr lang="lv-LV" sz="4000" dirty="0" smtClean="0"/>
              <a:t>Secinājumi</a:t>
            </a:r>
            <a:endParaRPr lang="en-US" sz="4000" dirty="0" smtClean="0"/>
          </a:p>
        </p:txBody>
      </p:sp>
      <p:sp>
        <p:nvSpPr>
          <p:cNvPr id="3" name="Content Placeholder 2"/>
          <p:cNvSpPr>
            <a:spLocks noGrp="1"/>
          </p:cNvSpPr>
          <p:nvPr>
            <p:ph idx="1"/>
          </p:nvPr>
        </p:nvSpPr>
        <p:spPr>
          <a:xfrm>
            <a:off x="381000" y="1295400"/>
            <a:ext cx="8382000" cy="5791200"/>
          </a:xfrm>
        </p:spPr>
        <p:txBody>
          <a:bodyPr>
            <a:normAutofit/>
          </a:bodyPr>
          <a:lstStyle/>
          <a:p>
            <a:pPr eaLnBrk="1" hangingPunct="1">
              <a:lnSpc>
                <a:spcPct val="150000"/>
              </a:lnSpc>
              <a:defRPr/>
            </a:pPr>
            <a:r>
              <a:rPr lang="lv-LV" sz="2400" dirty="0" smtClean="0"/>
              <a:t>Vairāk nekā </a:t>
            </a:r>
            <a:r>
              <a:rPr lang="en-US" sz="2400" dirty="0" smtClean="0"/>
              <a:t> 50,000 </a:t>
            </a:r>
            <a:r>
              <a:rPr lang="lv-LV" sz="2400" dirty="0" smtClean="0"/>
              <a:t>cilvēku gaida optimālo donoru. Ētisko un praktisko iemeslu dēļ netiek plaši izmantotas cilvēkam radniecīgās sugas, piem. šimpanzes. </a:t>
            </a:r>
          </a:p>
          <a:p>
            <a:pPr eaLnBrk="1" hangingPunct="1">
              <a:lnSpc>
                <a:spcPct val="150000"/>
              </a:lnSpc>
              <a:defRPr/>
            </a:pPr>
            <a:r>
              <a:rPr lang="lv-LV" sz="2400" dirty="0" smtClean="0"/>
              <a:t>Attīstot </a:t>
            </a:r>
            <a:r>
              <a:rPr lang="lv-LV" sz="2400" dirty="0" err="1" smtClean="0"/>
              <a:t>ksenotransplantāta</a:t>
            </a:r>
            <a:r>
              <a:rPr lang="lv-LV" sz="2400" dirty="0" smtClean="0"/>
              <a:t> tehnoloģijas (ģenētiski modificētos dzīvniekus) varētu paplašināt orgānu pieejamību.</a:t>
            </a:r>
          </a:p>
          <a:p>
            <a:pPr eaLnBrk="1" hangingPunct="1">
              <a:lnSpc>
                <a:spcPct val="150000"/>
              </a:lnSpc>
              <a:defRPr/>
            </a:pPr>
            <a:r>
              <a:rPr lang="lv-LV" sz="2400" dirty="0" smtClean="0"/>
              <a:t>Imūndepresantu blaknes ir jāsamazina mainot to darbības specifiskumu. Tas ļautu izvairīties no recipienta imūnsistēmas supresijas.</a:t>
            </a:r>
          </a:p>
          <a:p>
            <a:pPr eaLnBrk="1" hangingPunct="1">
              <a:lnSpc>
                <a:spcPct val="150000"/>
              </a:lnSpc>
              <a:defRPr/>
            </a:pP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pPr algn="ctr">
              <a:lnSpc>
                <a:spcPct val="200000"/>
              </a:lnSpc>
            </a:pPr>
            <a:r>
              <a:rPr lang="lv-LV" b="1" dirty="0" smtClean="0"/>
              <a:t>Paldies par uzmanību</a:t>
            </a:r>
            <a:br>
              <a:rPr lang="lv-LV" b="1" dirty="0" smtClean="0"/>
            </a:br>
            <a:r>
              <a:rPr lang="lv-LV" b="1" dirty="0" smtClean="0"/>
              <a:t>un esat veseli!</a:t>
            </a:r>
            <a:endParaRPr lang="lv-LV" b="1" dirty="0"/>
          </a:p>
        </p:txBody>
      </p:sp>
    </p:spTree>
    <p:extLst>
      <p:ext uri="{BB962C8B-B14F-4D97-AF65-F5344CB8AC3E}">
        <p14:creationId xmlns:p14="http://schemas.microsoft.com/office/powerpoint/2010/main" val="2286819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err="1" smtClean="0"/>
              <a:t>Nesingēnā</a:t>
            </a:r>
            <a:r>
              <a:rPr lang="lv-LV" dirty="0" smtClean="0"/>
              <a:t> transplantācija</a:t>
            </a:r>
            <a:endParaRPr lang="lv-LV" dirty="0"/>
          </a:p>
        </p:txBody>
      </p:sp>
      <p:sp>
        <p:nvSpPr>
          <p:cNvPr id="3" name="Content Placeholder 2"/>
          <p:cNvSpPr>
            <a:spLocks noGrp="1"/>
          </p:cNvSpPr>
          <p:nvPr>
            <p:ph idx="1"/>
          </p:nvPr>
        </p:nvSpPr>
        <p:spPr>
          <a:xfrm>
            <a:off x="457200" y="1935480"/>
            <a:ext cx="8686800" cy="4389120"/>
          </a:xfrm>
        </p:spPr>
        <p:txBody>
          <a:bodyPr/>
          <a:lstStyle/>
          <a:p>
            <a:pPr>
              <a:lnSpc>
                <a:spcPts val="4900"/>
              </a:lnSpc>
              <a:buFont typeface="Wingdings" panose="05000000000000000000" pitchFamily="2" charset="2"/>
              <a:buChar char="q"/>
            </a:pPr>
            <a:r>
              <a:rPr lang="lv-LV" dirty="0" smtClean="0"/>
              <a:t> </a:t>
            </a:r>
            <a:r>
              <a:rPr lang="lv-LV" b="1" dirty="0" err="1" smtClean="0"/>
              <a:t>Alotransplantācija</a:t>
            </a:r>
            <a:r>
              <a:rPr lang="lv-LV" b="1" dirty="0" smtClean="0"/>
              <a:t> </a:t>
            </a:r>
            <a:r>
              <a:rPr lang="lv-LV" dirty="0" smtClean="0"/>
              <a:t>(</a:t>
            </a:r>
            <a:r>
              <a:rPr lang="lv-LV" i="1" dirty="0" err="1" smtClean="0"/>
              <a:t>allos</a:t>
            </a:r>
            <a:r>
              <a:rPr lang="lv-LV" dirty="0" err="1" smtClean="0"/>
              <a:t>-</a:t>
            </a:r>
            <a:r>
              <a:rPr lang="lv-LV" dirty="0" smtClean="0"/>
              <a:t> citāds)</a:t>
            </a:r>
          </a:p>
          <a:p>
            <a:pPr lvl="2">
              <a:lnSpc>
                <a:spcPts val="4000"/>
              </a:lnSpc>
              <a:buFont typeface="Wingdings" panose="05000000000000000000" pitchFamily="2" charset="2"/>
              <a:buChar char="q"/>
            </a:pPr>
            <a:r>
              <a:rPr lang="lv-LV" sz="2400" dirty="0" smtClean="0"/>
              <a:t>Audu pārstādīšana starp ģenētiski atšķirīgiem indivīdiem vienas sugas robežās. No viena cilvēka otram, no viena </a:t>
            </a:r>
            <a:r>
              <a:rPr lang="lv-LV" sz="2400" dirty="0" err="1" smtClean="0"/>
              <a:t>dizigota</a:t>
            </a:r>
            <a:r>
              <a:rPr lang="lv-LV" sz="2400" dirty="0" smtClean="0"/>
              <a:t> dvīņa otram.</a:t>
            </a:r>
          </a:p>
          <a:p>
            <a:pPr>
              <a:lnSpc>
                <a:spcPts val="4900"/>
              </a:lnSpc>
              <a:buFont typeface="Wingdings" panose="05000000000000000000" pitchFamily="2" charset="2"/>
              <a:buChar char="q"/>
            </a:pPr>
            <a:r>
              <a:rPr lang="lv-LV" dirty="0" smtClean="0"/>
              <a:t> </a:t>
            </a:r>
            <a:r>
              <a:rPr lang="lv-LV" b="1" dirty="0" err="1" smtClean="0"/>
              <a:t>Ksenotransplantācija</a:t>
            </a:r>
            <a:r>
              <a:rPr lang="lv-LV" dirty="0" smtClean="0"/>
              <a:t> (</a:t>
            </a:r>
            <a:r>
              <a:rPr lang="lv-LV" i="1" dirty="0" err="1" smtClean="0"/>
              <a:t>xenos</a:t>
            </a:r>
            <a:r>
              <a:rPr lang="lv-LV" dirty="0" err="1" smtClean="0"/>
              <a:t>-</a:t>
            </a:r>
            <a:r>
              <a:rPr lang="lv-LV" dirty="0" smtClean="0"/>
              <a:t> svešs) </a:t>
            </a:r>
          </a:p>
          <a:p>
            <a:pPr lvl="2">
              <a:lnSpc>
                <a:spcPts val="4900"/>
              </a:lnSpc>
              <a:buFont typeface="Wingdings" panose="05000000000000000000" pitchFamily="2" charset="2"/>
              <a:buChar char="q"/>
            </a:pPr>
            <a:r>
              <a:rPr lang="lv-LV" dirty="0"/>
              <a:t> </a:t>
            </a:r>
            <a:r>
              <a:rPr lang="lv-LV" sz="2400" dirty="0" smtClean="0"/>
              <a:t>Audu pārstādīšana starp dažādu sugu pārstāvjiem</a:t>
            </a:r>
            <a:r>
              <a:rPr lang="lv-LV" dirty="0" smtClean="0"/>
              <a:t>.</a:t>
            </a:r>
            <a:endParaRPr lang="lv-LV" dirty="0"/>
          </a:p>
        </p:txBody>
      </p:sp>
    </p:spTree>
    <p:extLst>
      <p:ext uri="{BB962C8B-B14F-4D97-AF65-F5344CB8AC3E}">
        <p14:creationId xmlns:p14="http://schemas.microsoft.com/office/powerpoint/2010/main" val="2510370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486400"/>
            <a:ext cx="3352800" cy="914400"/>
          </a:xfrm>
        </p:spPr>
        <p:txBody>
          <a:bodyPr/>
          <a:lstStyle/>
          <a:p>
            <a:pPr marL="0" indent="0">
              <a:lnSpc>
                <a:spcPts val="5100"/>
              </a:lnSpc>
              <a:buNone/>
            </a:pPr>
            <a:r>
              <a:rPr lang="lv-LV" b="1" dirty="0" err="1" smtClean="0"/>
              <a:t>Alotransplantācija</a:t>
            </a:r>
            <a:endParaRPr lang="lv-LV"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271" y="2362760"/>
            <a:ext cx="292821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face_off"/>
          <p:cNvPicPr>
            <a:picLocks noChangeAspect="1" noChangeArrowheads="1"/>
          </p:cNvPicPr>
          <p:nvPr/>
        </p:nvPicPr>
        <p:blipFill>
          <a:blip r:embed="rId3" cstate="print"/>
          <a:srcRect/>
          <a:stretch>
            <a:fillRect/>
          </a:stretch>
        </p:blipFill>
        <p:spPr bwMode="auto">
          <a:xfrm>
            <a:off x="228600" y="1752600"/>
            <a:ext cx="4953000" cy="3714750"/>
          </a:xfrm>
          <a:prstGeom prst="rect">
            <a:avLst/>
          </a:prstGeom>
          <a:noFill/>
          <a:ln w="9525">
            <a:noFill/>
            <a:miter lim="800000"/>
            <a:headEnd/>
            <a:tailEnd/>
          </a:ln>
        </p:spPr>
      </p:pic>
      <p:sp>
        <p:nvSpPr>
          <p:cNvPr id="7" name="Content Placeholder 2"/>
          <p:cNvSpPr txBox="1">
            <a:spLocks/>
          </p:cNvSpPr>
          <p:nvPr/>
        </p:nvSpPr>
        <p:spPr>
          <a:xfrm>
            <a:off x="5638800" y="5489313"/>
            <a:ext cx="3352800" cy="914400"/>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ts val="5100"/>
              </a:lnSpc>
              <a:buFont typeface="Wingdings 2"/>
              <a:buNone/>
            </a:pPr>
            <a:r>
              <a:rPr lang="lv-LV" b="1" dirty="0" err="1" smtClean="0"/>
              <a:t>Ksenotransplantācija</a:t>
            </a:r>
            <a:endParaRPr lang="lv-LV" dirty="0"/>
          </a:p>
        </p:txBody>
      </p:sp>
      <p:sp>
        <p:nvSpPr>
          <p:cNvPr id="8" name="Title 1"/>
          <p:cNvSpPr>
            <a:spLocks noGrp="1"/>
          </p:cNvSpPr>
          <p:nvPr>
            <p:ph type="title"/>
          </p:nvPr>
        </p:nvSpPr>
        <p:spPr>
          <a:xfrm>
            <a:off x="433881" y="381000"/>
            <a:ext cx="8229600" cy="1143000"/>
          </a:xfrm>
        </p:spPr>
        <p:txBody>
          <a:bodyPr/>
          <a:lstStyle/>
          <a:p>
            <a:pPr algn="ctr"/>
            <a:r>
              <a:rPr lang="lv-LV" dirty="0" err="1" smtClean="0"/>
              <a:t>Nesingēnā</a:t>
            </a:r>
            <a:r>
              <a:rPr lang="lv-LV" dirty="0" smtClean="0"/>
              <a:t> transplantācija</a:t>
            </a:r>
            <a:endParaRPr lang="lv-LV" dirty="0"/>
          </a:p>
        </p:txBody>
      </p:sp>
    </p:spTree>
    <p:extLst>
      <p:ext uri="{BB962C8B-B14F-4D97-AF65-F5344CB8AC3E}">
        <p14:creationId xmlns:p14="http://schemas.microsoft.com/office/powerpoint/2010/main" val="41405903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2763</TotalTime>
  <Words>2477</Words>
  <Application>Microsoft Office PowerPoint</Application>
  <PresentationFormat>On-screen Show (4:3)</PresentationFormat>
  <Paragraphs>478</Paragraphs>
  <Slides>76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宋体</vt:lpstr>
      <vt:lpstr>Arial</vt:lpstr>
      <vt:lpstr>Calibri</vt:lpstr>
      <vt:lpstr>Comic Sans MS</vt:lpstr>
      <vt:lpstr>Constantia</vt:lpstr>
      <vt:lpstr>Times New Roman</vt:lpstr>
      <vt:lpstr>Wingdings</vt:lpstr>
      <vt:lpstr>Wingdings 2</vt:lpstr>
      <vt:lpstr>Flow</vt:lpstr>
      <vt:lpstr>PowerPoint Presentation</vt:lpstr>
      <vt:lpstr>Transplantācija</vt:lpstr>
      <vt:lpstr>Transplantācijas veidi </vt:lpstr>
      <vt:lpstr>Autotransplantācija </vt:lpstr>
      <vt:lpstr>Transplantācijas veidi </vt:lpstr>
      <vt:lpstr>Izotransplantācija</vt:lpstr>
      <vt:lpstr>Transplantācijas veidi </vt:lpstr>
      <vt:lpstr>Nesingēnā transplantācija</vt:lpstr>
      <vt:lpstr>Nesingēnā transplantācija</vt:lpstr>
      <vt:lpstr>Transplantāti</vt:lpstr>
      <vt:lpstr>Audu un orgānu transplantācija</vt:lpstr>
      <vt:lpstr>PowerPoint Presentation</vt:lpstr>
      <vt:lpstr>Vēsture</vt:lpstr>
      <vt:lpstr>PowerPoint Presentation</vt:lpstr>
      <vt:lpstr>PowerPoint Presentation</vt:lpstr>
      <vt:lpstr>PowerPoint Presentation</vt:lpstr>
      <vt:lpstr>PowerPoint Presentation</vt:lpstr>
      <vt:lpstr>Pirmās veiksmīgās transplantācijas </vt:lpstr>
      <vt:lpstr>Pirmās veiksmīgās transplantācijas </vt:lpstr>
      <vt:lpstr>PowerPoint Presentation</vt:lpstr>
      <vt:lpstr>Cik ilgā laika ir  jāizmanto  donora orgānus?</vt:lpstr>
      <vt:lpstr>Atgrūšana</vt:lpstr>
      <vt:lpstr>Kas piedalās atgrūšanas processā?</vt:lpstr>
      <vt:lpstr>MHC molekulas </vt:lpstr>
      <vt:lpstr>PowerPoint Presentation</vt:lpstr>
      <vt:lpstr>Transplantācijas problēmas</vt:lpstr>
      <vt:lpstr>Alotransplantāta atgrūšanas klasifikācija</vt:lpstr>
      <vt:lpstr>PowerPoint Presentation</vt:lpstr>
      <vt:lpstr>Host versus graft reaction (HVGR) </vt:lpstr>
      <vt:lpstr>PowerPoint Presentation</vt:lpstr>
      <vt:lpstr>Hiperakūtā atgrūšana</vt:lpstr>
      <vt:lpstr>Hiperakūtā atgrūšana</vt:lpstr>
      <vt:lpstr>Hiperakūtā atgrūšana</vt:lpstr>
      <vt:lpstr>Anti-HLA  un ABO antivielu avots hiperakūtā atgrūšanā</vt:lpstr>
      <vt:lpstr>Akūtā atgrūšana</vt:lpstr>
      <vt:lpstr>Akūtā atgrūšana</vt:lpstr>
      <vt:lpstr>Akūtā atgrūšana</vt:lpstr>
      <vt:lpstr>Akūtā atgrūšana</vt:lpstr>
      <vt:lpstr>Akūtā atgrūšana</vt:lpstr>
      <vt:lpstr>Hroniskā atgrūšana</vt:lpstr>
      <vt:lpstr>Hroniskā atgrūšana</vt:lpstr>
      <vt:lpstr>PowerPoint Presentation</vt:lpstr>
      <vt:lpstr>Allotransplantāta atgrūšanas klasifikācija</vt:lpstr>
      <vt:lpstr>Graft versus host reaction (GVHR)</vt:lpstr>
      <vt:lpstr>Akūts GVHD</vt:lpstr>
      <vt:lpstr>Graft versus host reaction (GVHR)</vt:lpstr>
      <vt:lpstr>Alotransplantāta atgrūšanas terapija un novēršana</vt:lpstr>
      <vt:lpstr>Alotransplantāta atgrūšanas novēršana</vt:lpstr>
      <vt:lpstr>ABO asins grupas sistēma</vt:lpstr>
      <vt:lpstr>PowerPoint Presentation</vt:lpstr>
      <vt:lpstr>PowerPoint Presentation</vt:lpstr>
      <vt:lpstr>PowerPoint Presentation</vt:lpstr>
      <vt:lpstr>Alotransplantāta atgrūšanas novēršana</vt:lpstr>
      <vt:lpstr>Alotransplantāta atgrūšanas novēršana</vt:lpstr>
      <vt:lpstr>Audu saderības pārbaude </vt:lpstr>
      <vt:lpstr>Audu saderības pārbaude </vt:lpstr>
      <vt:lpstr>Cross matching test</vt:lpstr>
      <vt:lpstr>Reaģējošo antivielu panelis</vt:lpstr>
      <vt:lpstr>PowerPoint Presentation</vt:lpstr>
      <vt:lpstr>PowerPoint Presentation</vt:lpstr>
      <vt:lpstr>Bioloģiskie paņēmieni</vt:lpstr>
      <vt:lpstr>Imūndepresanti</vt:lpstr>
      <vt:lpstr>Fizikālie paņēmieni</vt:lpstr>
      <vt:lpstr>Transplantācijas imunitātes  pārvarēšana</vt:lpstr>
      <vt:lpstr>Imūntolerances inducēšana</vt:lpstr>
      <vt:lpstr>Ksenotransplantācija</vt:lpstr>
      <vt:lpstr>Kāpēc embrijs netiek atgrūsts  mātes ķermenī? </vt:lpstr>
      <vt:lpstr>Kāpēc embrijs netiek atgrūsts  mātes ķermenī? </vt:lpstr>
      <vt:lpstr>Transplantācija Latvijā</vt:lpstr>
      <vt:lpstr>Donori</vt:lpstr>
      <vt:lpstr> «Nedzīvie» orgānu donori</vt:lpstr>
      <vt:lpstr>Donori</vt:lpstr>
      <vt:lpstr>Donori</vt:lpstr>
      <vt:lpstr>Donori</vt:lpstr>
      <vt:lpstr>Secinājumi</vt:lpstr>
      <vt:lpstr>Paldies par uzmanību un esat veseli!</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Resnie</dc:creator>
  <cp:lastModifiedBy>Administrators</cp:lastModifiedBy>
  <cp:revision>163</cp:revision>
  <cp:lastPrinted>2014-10-15T13:49:37Z</cp:lastPrinted>
  <dcterms:created xsi:type="dcterms:W3CDTF">2014-03-16T16:12:15Z</dcterms:created>
  <dcterms:modified xsi:type="dcterms:W3CDTF">2014-10-31T10:45:34Z</dcterms:modified>
</cp:coreProperties>
</file>