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25.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slideLayouts/slideLayout10.xml" ContentType="application/vnd.openxmlformats-officedocument.presentationml.slideLayout+xml"/>
  <Default Extension="gif" ContentType="image/gif"/>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Default Extension="mp4" ContentType="video/unknown"/>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notesSlides/notesSlide18.xml" ContentType="application/vnd.openxmlformats-officedocument.presentationml.notesSlide+xml"/>
  <Default Extension="rels" ContentType="application/vnd.openxmlformats-package.relationship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0" r:id="rId1"/>
  </p:sldMasterIdLst>
  <p:notesMasterIdLst>
    <p:notesMasterId r:id="rId56"/>
  </p:notesMasterIdLst>
  <p:sldIdLst>
    <p:sldId id="256" r:id="rId2"/>
    <p:sldId id="353" r:id="rId3"/>
    <p:sldId id="360" r:id="rId4"/>
    <p:sldId id="348" r:id="rId5"/>
    <p:sldId id="265" r:id="rId6"/>
    <p:sldId id="286" r:id="rId7"/>
    <p:sldId id="346" r:id="rId8"/>
    <p:sldId id="349" r:id="rId9"/>
    <p:sldId id="361" r:id="rId10"/>
    <p:sldId id="362" r:id="rId11"/>
    <p:sldId id="351" r:id="rId12"/>
    <p:sldId id="354" r:id="rId13"/>
    <p:sldId id="352" r:id="rId14"/>
    <p:sldId id="356" r:id="rId15"/>
    <p:sldId id="355" r:id="rId16"/>
    <p:sldId id="330" r:id="rId17"/>
    <p:sldId id="357" r:id="rId18"/>
    <p:sldId id="358" r:id="rId19"/>
    <p:sldId id="363" r:id="rId20"/>
    <p:sldId id="284" r:id="rId21"/>
    <p:sldId id="347" r:id="rId22"/>
    <p:sldId id="291" r:id="rId23"/>
    <p:sldId id="280" r:id="rId24"/>
    <p:sldId id="364" r:id="rId25"/>
    <p:sldId id="365" r:id="rId26"/>
    <p:sldId id="366" r:id="rId27"/>
    <p:sldId id="369" r:id="rId28"/>
    <p:sldId id="367" r:id="rId29"/>
    <p:sldId id="368" r:id="rId30"/>
    <p:sldId id="370" r:id="rId31"/>
    <p:sldId id="315" r:id="rId32"/>
    <p:sldId id="371" r:id="rId33"/>
    <p:sldId id="323" r:id="rId34"/>
    <p:sldId id="311" r:id="rId35"/>
    <p:sldId id="350" r:id="rId36"/>
    <p:sldId id="337" r:id="rId37"/>
    <p:sldId id="372" r:id="rId38"/>
    <p:sldId id="268" r:id="rId39"/>
    <p:sldId id="380" r:id="rId40"/>
    <p:sldId id="381" r:id="rId41"/>
    <p:sldId id="382" r:id="rId42"/>
    <p:sldId id="383" r:id="rId43"/>
    <p:sldId id="384" r:id="rId44"/>
    <p:sldId id="288" r:id="rId45"/>
    <p:sldId id="379" r:id="rId46"/>
    <p:sldId id="318" r:id="rId47"/>
    <p:sldId id="317" r:id="rId48"/>
    <p:sldId id="373" r:id="rId49"/>
    <p:sldId id="375" r:id="rId50"/>
    <p:sldId id="374" r:id="rId51"/>
    <p:sldId id="376" r:id="rId52"/>
    <p:sldId id="339" r:id="rId53"/>
    <p:sldId id="377" r:id="rId54"/>
    <p:sldId id="378" r:id="rId5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300"/>
    <a:srgbClr val="800000"/>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777" autoAdjust="0"/>
    <p:restoredTop sz="95085" autoAdjust="0"/>
  </p:normalViewPr>
  <p:slideViewPr>
    <p:cSldViewPr showGuides="1">
      <p:cViewPr>
        <p:scale>
          <a:sx n="70" d="100"/>
          <a:sy n="70" d="100"/>
        </p:scale>
        <p:origin x="-1074" y="-90"/>
      </p:cViewPr>
      <p:guideLst>
        <p:guide orient="horz" pos="2400"/>
        <p:guide pos="2928"/>
      </p:guideLst>
    </p:cSldViewPr>
  </p:slideViewPr>
  <p:notesTextViewPr>
    <p:cViewPr>
      <p:scale>
        <a:sx n="100" d="100"/>
        <a:sy n="100" d="100"/>
      </p:scale>
      <p:origin x="0" y="0"/>
    </p:cViewPr>
  </p:notesTextViewPr>
  <p:sorterViewPr>
    <p:cViewPr>
      <p:scale>
        <a:sx n="66" d="100"/>
        <a:sy n="66" d="100"/>
      </p:scale>
      <p:origin x="0" y="3180"/>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DAE4A93-087F-4404-BC6D-C5E3A8B29988}" type="datetimeFigureOut">
              <a:rPr lang="en-US" smtClean="0"/>
              <a:pPr/>
              <a:t>10/17/2014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8EF8768-EDDA-4A9E-A47B-48373A0F33FA}" type="slidenum">
              <a:rPr lang="en-US" smtClean="0"/>
              <a:pPr/>
              <a:t>‹#›</a:t>
            </a:fld>
            <a:endParaRPr lang="en-US"/>
          </a:p>
        </p:txBody>
      </p:sp>
    </p:spTree>
    <p:extLst>
      <p:ext uri="{BB962C8B-B14F-4D97-AF65-F5344CB8AC3E}">
        <p14:creationId xmlns:p14="http://schemas.microsoft.com/office/powerpoint/2010/main" xmlns="" val="39708006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studentconsult.inkling.com/read/cellular-and-molecular-immunology-abbas-7th/chapter-3/figure-36" TargetMode="External"/><Relationship Id="rId2" Type="http://schemas.openxmlformats.org/officeDocument/2006/relationships/slide" Target="../slides/slide22.xml"/><Relationship Id="rId1" Type="http://schemas.openxmlformats.org/officeDocument/2006/relationships/notesMaster" Target="../notesMasters/notesMaster1.xml"/><Relationship Id="rId4" Type="http://schemas.openxmlformats.org/officeDocument/2006/relationships/hyperlink" Target="https://studentconsult.inkling.com/read/cellular-and-molecular-immunology-abbas-7th/chapter-2/chapter-2-introduction" TargetMode="Externa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0" i="0" kern="1200" dirty="0" smtClean="0">
                <a:solidFill>
                  <a:schemeClr val="tx1"/>
                </a:solidFill>
                <a:latin typeface="+mn-lt"/>
                <a:ea typeface="+mn-ea"/>
                <a:cs typeface="+mn-cs"/>
              </a:rPr>
              <a:t>The innate immune system is triggered by signals derived from tissue damage and invading pathogens to activate cells such as the macrophages, </a:t>
            </a:r>
            <a:r>
              <a:rPr lang="en-US" sz="1200" b="0" i="0" kern="1200" dirty="0" err="1" smtClean="0">
                <a:solidFill>
                  <a:schemeClr val="tx1"/>
                </a:solidFill>
                <a:latin typeface="+mn-lt"/>
                <a:ea typeface="+mn-ea"/>
                <a:cs typeface="+mn-cs"/>
              </a:rPr>
              <a:t>neutrophils</a:t>
            </a:r>
            <a:r>
              <a:rPr lang="en-US" sz="1200" b="0" i="0" kern="1200" dirty="0" smtClean="0">
                <a:solidFill>
                  <a:schemeClr val="tx1"/>
                </a:solidFill>
                <a:latin typeface="+mn-lt"/>
                <a:ea typeface="+mn-ea"/>
                <a:cs typeface="+mn-cs"/>
              </a:rPr>
              <a:t>, mast cells, blood platelets and endothelial cells that contribute to a co-</a:t>
            </a:r>
            <a:r>
              <a:rPr lang="en-US" sz="1200" b="0" i="0" kern="1200" dirty="0" err="1" smtClean="0">
                <a:solidFill>
                  <a:schemeClr val="tx1"/>
                </a:solidFill>
                <a:latin typeface="+mn-lt"/>
                <a:ea typeface="+mn-ea"/>
                <a:cs typeface="+mn-cs"/>
              </a:rPr>
              <a:t>ordinated</a:t>
            </a:r>
            <a:r>
              <a:rPr lang="en-US" sz="1200" b="0" i="0" kern="1200" dirty="0" smtClean="0">
                <a:solidFill>
                  <a:schemeClr val="tx1"/>
                </a:solidFill>
                <a:latin typeface="+mn-lt"/>
                <a:ea typeface="+mn-ea"/>
                <a:cs typeface="+mn-cs"/>
              </a:rPr>
              <a:t> series of responses to both remove the pathogens and to repair damaged tissues. The endothelial cells are shown in three states: normal flattened shape (blue), contracted to increase endothelial permeability (light yellow) and damaged cells (bright yellow), where platelet aggregation occurs during formation of the haemostatic plug. Details of these responses are described in the text.</a:t>
            </a:r>
            <a:endParaRPr lang="lv-LV" sz="1200" b="0" i="0" kern="1200" dirty="0" smtClean="0">
              <a:solidFill>
                <a:schemeClr val="tx1"/>
              </a:solidFill>
              <a:latin typeface="+mn-lt"/>
              <a:ea typeface="+mn-ea"/>
              <a:cs typeface="+mn-cs"/>
            </a:endParaRPr>
          </a:p>
          <a:p>
            <a:endParaRPr lang="lv-LV" sz="1200" b="0" i="0" kern="1200" dirty="0" smtClean="0">
              <a:solidFill>
                <a:schemeClr val="tx1"/>
              </a:solidFill>
              <a:latin typeface="+mn-lt"/>
              <a:ea typeface="+mn-ea"/>
              <a:cs typeface="+mn-cs"/>
            </a:endParaRPr>
          </a:p>
          <a:p>
            <a:r>
              <a:rPr lang="en-US" sz="1200" b="0" i="0" kern="1200" dirty="0" smtClean="0">
                <a:solidFill>
                  <a:schemeClr val="tx1"/>
                </a:solidFill>
                <a:latin typeface="+mn-lt"/>
                <a:ea typeface="+mn-ea"/>
                <a:cs typeface="+mn-cs"/>
              </a:rPr>
              <a:t>The leukocytes and plasma proteins normally circulate in the blood and are recruited to sites of infection and injury, where they perform various </a:t>
            </a:r>
            <a:r>
              <a:rPr lang="en-US" sz="1200" b="0" i="0" kern="1200" dirty="0" err="1" smtClean="0">
                <a:solidFill>
                  <a:schemeClr val="tx1"/>
                </a:solidFill>
                <a:latin typeface="+mn-lt"/>
                <a:ea typeface="+mn-ea"/>
                <a:cs typeface="+mn-cs"/>
              </a:rPr>
              <a:t>effector</a:t>
            </a:r>
            <a:r>
              <a:rPr lang="en-US" sz="1200" b="0" i="0" kern="1200" dirty="0" smtClean="0">
                <a:solidFill>
                  <a:schemeClr val="tx1"/>
                </a:solidFill>
                <a:latin typeface="+mn-lt"/>
                <a:ea typeface="+mn-ea"/>
                <a:cs typeface="+mn-cs"/>
              </a:rPr>
              <a:t> functions that serve to kill microbes and begin to repair tissue damage. Typically, the most abundant leukocyte that is recruited from the blood into acute inflammatory sites is the </a:t>
            </a:r>
            <a:r>
              <a:rPr lang="en-US" sz="1200" b="0" i="0" kern="1200" dirty="0" err="1" smtClean="0">
                <a:solidFill>
                  <a:schemeClr val="tx1"/>
                </a:solidFill>
                <a:latin typeface="+mn-lt"/>
                <a:ea typeface="+mn-ea"/>
                <a:cs typeface="+mn-cs"/>
              </a:rPr>
              <a:t>neutrophil</a:t>
            </a:r>
            <a:r>
              <a:rPr lang="en-US" sz="1200" b="0" i="0" kern="1200" dirty="0" smtClean="0">
                <a:solidFill>
                  <a:schemeClr val="tx1"/>
                </a:solidFill>
                <a:latin typeface="+mn-lt"/>
                <a:ea typeface="+mn-ea"/>
                <a:cs typeface="+mn-cs"/>
              </a:rPr>
              <a:t>, but blood </a:t>
            </a:r>
            <a:r>
              <a:rPr lang="en-US" sz="1200" b="0" i="0" kern="1200" dirty="0" err="1" smtClean="0">
                <a:solidFill>
                  <a:schemeClr val="tx1"/>
                </a:solidFill>
                <a:latin typeface="+mn-lt"/>
                <a:ea typeface="+mn-ea"/>
                <a:cs typeface="+mn-cs"/>
              </a:rPr>
              <a:t>monocytes</a:t>
            </a:r>
            <a:r>
              <a:rPr lang="en-US" sz="1200" b="0" i="0" kern="1200" dirty="0" smtClean="0">
                <a:solidFill>
                  <a:schemeClr val="tx1"/>
                </a:solidFill>
                <a:latin typeface="+mn-lt"/>
                <a:ea typeface="+mn-ea"/>
                <a:cs typeface="+mn-cs"/>
              </a:rPr>
              <a:t>, which become macrophages in the tissue, become increasingly prominent over time and may be the dominant population in some reactions. Among the important plasma proteins that enter inflammatory sites are complement proteins, antibodies, and acute-phase reactants. The delivery of these blood-derived components to the inflammatory site is dependent on reversible changes in blood vessels in the infected or damaged tissue. These changes include increased blood flow into the tissue due to arteriolar dilation, increased adhesiveness of circulating leukocytes to the endothelial lining of </a:t>
            </a:r>
            <a:r>
              <a:rPr lang="en-US" sz="1200" b="0" i="0" kern="1200" dirty="0" err="1" smtClean="0">
                <a:solidFill>
                  <a:schemeClr val="tx1"/>
                </a:solidFill>
                <a:latin typeface="+mn-lt"/>
                <a:ea typeface="+mn-ea"/>
                <a:cs typeface="+mn-cs"/>
              </a:rPr>
              <a:t>venules</a:t>
            </a:r>
            <a:r>
              <a:rPr lang="en-US" sz="1200" b="0" i="0" kern="1200" dirty="0" smtClean="0">
                <a:solidFill>
                  <a:schemeClr val="tx1"/>
                </a:solidFill>
                <a:latin typeface="+mn-lt"/>
                <a:ea typeface="+mn-ea"/>
                <a:cs typeface="+mn-cs"/>
              </a:rPr>
              <a:t>, and increased permeability of the capillaries and </a:t>
            </a:r>
            <a:r>
              <a:rPr lang="en-US" sz="1200" b="0" i="0" kern="1200" dirty="0" err="1" smtClean="0">
                <a:solidFill>
                  <a:schemeClr val="tx1"/>
                </a:solidFill>
                <a:latin typeface="+mn-lt"/>
                <a:ea typeface="+mn-ea"/>
                <a:cs typeface="+mn-cs"/>
              </a:rPr>
              <a:t>venules</a:t>
            </a:r>
            <a:r>
              <a:rPr lang="en-US" sz="1200" b="0" i="0" kern="1200" dirty="0" smtClean="0">
                <a:solidFill>
                  <a:schemeClr val="tx1"/>
                </a:solidFill>
                <a:latin typeface="+mn-lt"/>
                <a:ea typeface="+mn-ea"/>
                <a:cs typeface="+mn-cs"/>
              </a:rPr>
              <a:t> to plasma proteins and fluid.</a:t>
            </a:r>
            <a:endParaRPr lang="en-US" dirty="0"/>
          </a:p>
        </p:txBody>
      </p:sp>
      <p:sp>
        <p:nvSpPr>
          <p:cNvPr id="4" name="Slide Number Placeholder 3"/>
          <p:cNvSpPr>
            <a:spLocks noGrp="1"/>
          </p:cNvSpPr>
          <p:nvPr>
            <p:ph type="sldNum" sz="quarter" idx="10"/>
          </p:nvPr>
        </p:nvSpPr>
        <p:spPr/>
        <p:txBody>
          <a:bodyPr/>
          <a:lstStyle/>
          <a:p>
            <a:fld id="{38EF8768-EDDA-4A9E-A47B-48373A0F33FA}" type="slidenum">
              <a:rPr lang="en-US" smtClean="0"/>
              <a:pPr/>
              <a:t>5</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8EF8768-EDDA-4A9E-A47B-48373A0F33FA}" type="slidenum">
              <a:rPr lang="en-US" smtClean="0"/>
              <a:pPr/>
              <a:t>15</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The principal mediators of innate immunity against fungi are neutrophils and macrophages. Patients with neutropenia</a:t>
            </a:r>
            <a:r>
              <a:rPr lang="en-GB" sz="1200" b="0" i="0" kern="1200" dirty="0" smtClean="0">
                <a:solidFill>
                  <a:schemeClr val="tx1"/>
                </a:solidFill>
                <a:effectLst/>
                <a:latin typeface="+mn-lt"/>
                <a:ea typeface="+mn-ea"/>
                <a:cs typeface="+mn-cs"/>
              </a:rPr>
              <a:t> are extremely susceptible to opportunistic fungal infections. Phagocytes and dendritic cells sense fungal organisms by TLRs and </a:t>
            </a:r>
            <a:r>
              <a:rPr lang="en-GB" sz="1200" b="0" i="0" kern="1200" dirty="0" err="1" smtClean="0">
                <a:solidFill>
                  <a:schemeClr val="tx1"/>
                </a:solidFill>
                <a:effectLst/>
                <a:latin typeface="+mn-lt"/>
                <a:ea typeface="+mn-ea"/>
                <a:cs typeface="+mn-cs"/>
              </a:rPr>
              <a:t>lectin</a:t>
            </a:r>
            <a:r>
              <a:rPr lang="en-GB" sz="1200" b="0" i="0" kern="1200" dirty="0" smtClean="0">
                <a:solidFill>
                  <a:schemeClr val="tx1"/>
                </a:solidFill>
                <a:effectLst/>
                <a:latin typeface="+mn-lt"/>
                <a:ea typeface="+mn-ea"/>
                <a:cs typeface="+mn-cs"/>
              </a:rPr>
              <a:t>-like receptors called </a:t>
            </a:r>
            <a:r>
              <a:rPr lang="en-GB" sz="1200" b="0" i="0" kern="1200" dirty="0" err="1" smtClean="0">
                <a:solidFill>
                  <a:schemeClr val="tx1"/>
                </a:solidFill>
                <a:effectLst/>
                <a:latin typeface="+mn-lt"/>
                <a:ea typeface="+mn-ea"/>
                <a:cs typeface="+mn-cs"/>
              </a:rPr>
              <a:t>dectins</a:t>
            </a:r>
            <a:r>
              <a:rPr lang="en-GB" sz="1200" b="0" i="0" kern="1200" dirty="0" smtClean="0">
                <a:solidFill>
                  <a:schemeClr val="tx1"/>
                </a:solidFill>
                <a:effectLst/>
                <a:latin typeface="+mn-lt"/>
                <a:ea typeface="+mn-ea"/>
                <a:cs typeface="+mn-cs"/>
              </a:rPr>
              <a:t>. </a:t>
            </a:r>
            <a:r>
              <a:rPr lang="en-GB" sz="1200" b="0" i="0" kern="1200" dirty="0" smtClean="0">
                <a:solidFill>
                  <a:schemeClr val="tx1"/>
                </a:solidFill>
                <a:effectLst/>
                <a:latin typeface="+mn-lt"/>
                <a:ea typeface="+mn-ea"/>
                <a:cs typeface="+mn-cs"/>
              </a:rPr>
              <a:t>Neutrophils presumably liberate fungicidal substances, such as reactive oxygen species and </a:t>
            </a:r>
            <a:r>
              <a:rPr lang="en-GB" sz="1200" b="0" i="0" kern="1200" dirty="0" err="1" smtClean="0">
                <a:solidFill>
                  <a:schemeClr val="tx1"/>
                </a:solidFill>
                <a:effectLst/>
                <a:latin typeface="+mn-lt"/>
                <a:ea typeface="+mn-ea"/>
                <a:cs typeface="+mn-cs"/>
              </a:rPr>
              <a:t>lysosomal</a:t>
            </a:r>
            <a:r>
              <a:rPr lang="en-GB" sz="1200" b="0" i="0" kern="1200" dirty="0" smtClean="0">
                <a:solidFill>
                  <a:schemeClr val="tx1"/>
                </a:solidFill>
                <a:effectLst/>
                <a:latin typeface="+mn-lt"/>
                <a:ea typeface="+mn-ea"/>
                <a:cs typeface="+mn-cs"/>
              </a:rPr>
              <a:t> enzymes, and </a:t>
            </a:r>
            <a:r>
              <a:rPr lang="en-GB" sz="1200" b="0" i="0" kern="1200" dirty="0" err="1" smtClean="0">
                <a:solidFill>
                  <a:schemeClr val="tx1"/>
                </a:solidFill>
                <a:effectLst/>
                <a:latin typeface="+mn-lt"/>
                <a:ea typeface="+mn-ea"/>
                <a:cs typeface="+mn-cs"/>
              </a:rPr>
              <a:t>phagocytose</a:t>
            </a:r>
            <a:r>
              <a:rPr lang="en-GB" sz="1200" b="0" i="0" kern="1200" dirty="0" smtClean="0">
                <a:solidFill>
                  <a:schemeClr val="tx1"/>
                </a:solidFill>
                <a:effectLst/>
                <a:latin typeface="+mn-lt"/>
                <a:ea typeface="+mn-ea"/>
                <a:cs typeface="+mn-cs"/>
              </a:rPr>
              <a:t> fungi for intracellular killing. Virulent strains of </a:t>
            </a:r>
            <a:r>
              <a:rPr lang="en-GB" sz="1200" b="0" i="1" kern="1200" dirty="0" smtClean="0">
                <a:solidFill>
                  <a:schemeClr val="tx1"/>
                </a:solidFill>
                <a:effectLst/>
                <a:latin typeface="+mn-lt"/>
                <a:ea typeface="+mn-ea"/>
                <a:cs typeface="+mn-cs"/>
              </a:rPr>
              <a:t>Cryptococcus </a:t>
            </a:r>
            <a:r>
              <a:rPr lang="en-GB" sz="1200" b="0" i="1" kern="1200" dirty="0" err="1" smtClean="0">
                <a:solidFill>
                  <a:schemeClr val="tx1"/>
                </a:solidFill>
                <a:effectLst/>
                <a:latin typeface="+mn-lt"/>
                <a:ea typeface="+mn-ea"/>
                <a:cs typeface="+mn-cs"/>
              </a:rPr>
              <a:t>neoformans</a:t>
            </a:r>
            <a:r>
              <a:rPr lang="en-GB" sz="1200" b="0" i="0" kern="1200" dirty="0" smtClean="0">
                <a:solidFill>
                  <a:schemeClr val="tx1"/>
                </a:solidFill>
                <a:effectLst/>
                <a:latin typeface="+mn-lt"/>
                <a:ea typeface="+mn-ea"/>
                <a:cs typeface="+mn-cs"/>
              </a:rPr>
              <a:t> inhibit the production of cytokines such as TNF and IL-12 by macrophages and stimulate production of IL-10, thus inhibiting macrophage activation.</a:t>
            </a:r>
            <a:endParaRPr lang="en-US" dirty="0"/>
          </a:p>
        </p:txBody>
      </p:sp>
      <p:sp>
        <p:nvSpPr>
          <p:cNvPr id="4" name="Slide Number Placeholder 3"/>
          <p:cNvSpPr>
            <a:spLocks noGrp="1"/>
          </p:cNvSpPr>
          <p:nvPr>
            <p:ph type="sldNum" sz="quarter" idx="10"/>
          </p:nvPr>
        </p:nvSpPr>
        <p:spPr/>
        <p:txBody>
          <a:bodyPr/>
          <a:lstStyle/>
          <a:p>
            <a:fld id="{38EF8768-EDDA-4A9E-A47B-48373A0F33FA}" type="slidenum">
              <a:rPr lang="en-US" smtClean="0"/>
              <a:pPr/>
              <a:t>17</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0" i="0" kern="1200" dirty="0" smtClean="0">
                <a:solidFill>
                  <a:schemeClr val="tx1"/>
                </a:solidFill>
                <a:effectLst/>
                <a:latin typeface="+mn-lt"/>
                <a:ea typeface="+mn-ea"/>
                <a:cs typeface="+mn-cs"/>
              </a:rPr>
              <a:t>Although different protozoan and helminthic parasites have been shown to activate different mechanisms of innate immunity, these organisms are often able to survive and replicate in their hosts because they are well adapted to resisting host defenses. The principal innate immune response to protozoa is phagocytosis, but many of these parasites are resistant to phagocytic killing and may even replicate within macrophages. Some protozoa express surface molecules that are recognized by TLRs and activate phagocytes. </a:t>
            </a:r>
            <a:r>
              <a:rPr lang="en-US" sz="1200" b="0" i="1" kern="1200" dirty="0" smtClean="0">
                <a:solidFill>
                  <a:schemeClr val="tx1"/>
                </a:solidFill>
                <a:effectLst/>
                <a:latin typeface="+mn-lt"/>
                <a:ea typeface="+mn-ea"/>
                <a:cs typeface="+mn-cs"/>
              </a:rPr>
              <a:t>Plasmodium</a:t>
            </a:r>
            <a:r>
              <a:rPr lang="en-US" sz="1200" b="0" i="0" kern="1200" dirty="0" smtClean="0">
                <a:solidFill>
                  <a:schemeClr val="tx1"/>
                </a:solidFill>
                <a:effectLst/>
                <a:latin typeface="+mn-lt"/>
                <a:ea typeface="+mn-ea"/>
                <a:cs typeface="+mn-cs"/>
              </a:rPr>
              <a:t> species (the protozoa that are responsible for malaria), </a:t>
            </a:r>
            <a:r>
              <a:rPr lang="en-US" sz="1200" b="0" i="1" kern="1200" dirty="0" smtClean="0">
                <a:solidFill>
                  <a:schemeClr val="tx1"/>
                </a:solidFill>
                <a:effectLst/>
                <a:latin typeface="+mn-lt"/>
                <a:ea typeface="+mn-ea"/>
                <a:cs typeface="+mn-cs"/>
              </a:rPr>
              <a:t>Toxoplasma </a:t>
            </a:r>
            <a:r>
              <a:rPr lang="en-US" sz="1200" b="0" i="1" kern="1200" dirty="0" err="1" smtClean="0">
                <a:solidFill>
                  <a:schemeClr val="tx1"/>
                </a:solidFill>
                <a:effectLst/>
                <a:latin typeface="+mn-lt"/>
                <a:ea typeface="+mn-ea"/>
                <a:cs typeface="+mn-cs"/>
              </a:rPr>
              <a:t>gondii</a:t>
            </a:r>
            <a:r>
              <a:rPr lang="en-US" sz="1200" b="0" i="0" kern="1200" dirty="0" smtClean="0">
                <a:solidFill>
                  <a:schemeClr val="tx1"/>
                </a:solidFill>
                <a:effectLst/>
                <a:latin typeface="+mn-lt"/>
                <a:ea typeface="+mn-ea"/>
                <a:cs typeface="+mn-cs"/>
              </a:rPr>
              <a:t> (the agent that causes toxoplasmosis), and </a:t>
            </a:r>
            <a:r>
              <a:rPr lang="en-US" sz="1200" b="0" i="1" kern="1200" dirty="0" smtClean="0">
                <a:solidFill>
                  <a:schemeClr val="tx1"/>
                </a:solidFill>
                <a:effectLst/>
                <a:latin typeface="+mn-lt"/>
                <a:ea typeface="+mn-ea"/>
                <a:cs typeface="+mn-cs"/>
              </a:rPr>
              <a:t>Cryptosporidium</a:t>
            </a:r>
            <a:r>
              <a:rPr lang="en-US" sz="1200" b="0" i="0" kern="1200" dirty="0" smtClean="0">
                <a:solidFill>
                  <a:schemeClr val="tx1"/>
                </a:solidFill>
                <a:effectLst/>
                <a:latin typeface="+mn-lt"/>
                <a:ea typeface="+mn-ea"/>
                <a:cs typeface="+mn-cs"/>
              </a:rPr>
              <a:t> species (the major parasite that causes diarrhea in HIV-infected patients) all express </a:t>
            </a:r>
            <a:r>
              <a:rPr lang="en-US" sz="1200" b="0" i="0" kern="1200" dirty="0" err="1" smtClean="0">
                <a:solidFill>
                  <a:schemeClr val="tx1"/>
                </a:solidFill>
                <a:effectLst/>
                <a:latin typeface="+mn-lt"/>
                <a:ea typeface="+mn-ea"/>
                <a:cs typeface="+mn-cs"/>
              </a:rPr>
              <a:t>glycosyl</a:t>
            </a:r>
            <a:r>
              <a:rPr lang="en-US" sz="1200" b="0" i="0" kern="1200" dirty="0" smtClean="0">
                <a:solidFill>
                  <a:schemeClr val="tx1"/>
                </a:solidFill>
                <a:effectLst/>
                <a:latin typeface="+mn-lt"/>
                <a:ea typeface="+mn-ea"/>
                <a:cs typeface="+mn-cs"/>
              </a:rPr>
              <a:t> phosphatidylinositol lipids that can activate TLR2 and TLR4. Phagocytes may also attack helminthic parasites and secrete </a:t>
            </a:r>
            <a:r>
              <a:rPr lang="en-US" sz="1200" b="0" i="0" kern="1200" dirty="0" err="1" smtClean="0">
                <a:solidFill>
                  <a:schemeClr val="tx1"/>
                </a:solidFill>
                <a:effectLst/>
                <a:latin typeface="+mn-lt"/>
                <a:ea typeface="+mn-ea"/>
                <a:cs typeface="+mn-cs"/>
              </a:rPr>
              <a:t>microbicidal</a:t>
            </a:r>
            <a:r>
              <a:rPr lang="en-US" sz="1200" b="0" i="0" kern="1200" dirty="0" smtClean="0">
                <a:solidFill>
                  <a:schemeClr val="tx1"/>
                </a:solidFill>
                <a:effectLst/>
                <a:latin typeface="+mn-lt"/>
                <a:ea typeface="+mn-ea"/>
                <a:cs typeface="+mn-cs"/>
              </a:rPr>
              <a:t> substances to kill organisms that are too large to be </a:t>
            </a:r>
            <a:r>
              <a:rPr lang="en-US" sz="1200" b="0" i="0" kern="1200" dirty="0" err="1" smtClean="0">
                <a:solidFill>
                  <a:schemeClr val="tx1"/>
                </a:solidFill>
                <a:effectLst/>
                <a:latin typeface="+mn-lt"/>
                <a:ea typeface="+mn-ea"/>
                <a:cs typeface="+mn-cs"/>
              </a:rPr>
              <a:t>phagocytosed</a:t>
            </a:r>
            <a:r>
              <a:rPr lang="en-US" sz="1200" b="0" i="0" kern="1200" dirty="0" smtClean="0">
                <a:solidFill>
                  <a:schemeClr val="tx1"/>
                </a:solidFill>
                <a:effectLst/>
                <a:latin typeface="+mn-lt"/>
                <a:ea typeface="+mn-ea"/>
                <a:cs typeface="+mn-cs"/>
              </a:rPr>
              <a:t>. However, many </a:t>
            </a:r>
            <a:r>
              <a:rPr lang="en-US" sz="1200" b="0" i="0" kern="1200" dirty="0" err="1" smtClean="0">
                <a:solidFill>
                  <a:schemeClr val="tx1"/>
                </a:solidFill>
                <a:effectLst/>
                <a:latin typeface="+mn-lt"/>
                <a:ea typeface="+mn-ea"/>
                <a:cs typeface="+mn-cs"/>
              </a:rPr>
              <a:t>helminths</a:t>
            </a:r>
            <a:r>
              <a:rPr lang="en-US" sz="1200" b="0" i="0" kern="1200" dirty="0" smtClean="0">
                <a:solidFill>
                  <a:schemeClr val="tx1"/>
                </a:solidFill>
                <a:effectLst/>
                <a:latin typeface="+mn-lt"/>
                <a:ea typeface="+mn-ea"/>
                <a:cs typeface="+mn-cs"/>
              </a:rPr>
              <a:t> have thick teguments that make them resistant to the </a:t>
            </a:r>
            <a:r>
              <a:rPr lang="en-US" sz="1200" b="0" i="0" kern="1200" dirty="0" err="1" smtClean="0">
                <a:solidFill>
                  <a:schemeClr val="tx1"/>
                </a:solidFill>
                <a:effectLst/>
                <a:latin typeface="+mn-lt"/>
                <a:ea typeface="+mn-ea"/>
                <a:cs typeface="+mn-cs"/>
              </a:rPr>
              <a:t>cytocidal</a:t>
            </a:r>
            <a:r>
              <a:rPr lang="en-US" sz="1200" b="0" i="0" kern="1200" dirty="0" smtClean="0">
                <a:solidFill>
                  <a:schemeClr val="tx1"/>
                </a:solidFill>
                <a:effectLst/>
                <a:latin typeface="+mn-lt"/>
                <a:ea typeface="+mn-ea"/>
                <a:cs typeface="+mn-cs"/>
              </a:rPr>
              <a:t> mechanisms of neutrophils and macrophages, and they are too large to be ingested by phagocytes. Some </a:t>
            </a:r>
            <a:r>
              <a:rPr lang="en-US" sz="1200" b="0" i="0" kern="1200" dirty="0" err="1" smtClean="0">
                <a:solidFill>
                  <a:schemeClr val="tx1"/>
                </a:solidFill>
                <a:effectLst/>
                <a:latin typeface="+mn-lt"/>
                <a:ea typeface="+mn-ea"/>
                <a:cs typeface="+mn-cs"/>
              </a:rPr>
              <a:t>helminths</a:t>
            </a:r>
            <a:r>
              <a:rPr lang="en-US" sz="1200" b="0" i="0" kern="1200" dirty="0" smtClean="0">
                <a:solidFill>
                  <a:schemeClr val="tx1"/>
                </a:solidFill>
                <a:effectLst/>
                <a:latin typeface="+mn-lt"/>
                <a:ea typeface="+mn-ea"/>
                <a:cs typeface="+mn-cs"/>
              </a:rPr>
              <a:t> may activate the alternative pathway of complement, although as we shall discuss later, parasites recovered from infected hosts appear to have developed resistance to complement-mediated lysis.</a:t>
            </a:r>
            <a:endParaRPr lang="en-US" dirty="0"/>
          </a:p>
        </p:txBody>
      </p:sp>
      <p:sp>
        <p:nvSpPr>
          <p:cNvPr id="4" name="Slide Number Placeholder 3"/>
          <p:cNvSpPr>
            <a:spLocks noGrp="1"/>
          </p:cNvSpPr>
          <p:nvPr>
            <p:ph type="sldNum" sz="quarter" idx="10"/>
          </p:nvPr>
        </p:nvSpPr>
        <p:spPr/>
        <p:txBody>
          <a:bodyPr/>
          <a:lstStyle/>
          <a:p>
            <a:fld id="{38EF8768-EDDA-4A9E-A47B-48373A0F33FA}" type="slidenum">
              <a:rPr lang="en-US" smtClean="0"/>
              <a:pPr/>
              <a:t>18</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0" i="0" kern="1200" dirty="0" smtClean="0">
                <a:solidFill>
                  <a:schemeClr val="tx1"/>
                </a:solidFill>
                <a:latin typeface="+mn-lt"/>
                <a:ea typeface="+mn-ea"/>
                <a:cs typeface="+mn-cs"/>
              </a:rPr>
              <a:t>Adaptive immune responses consist of distinct phases, the first three being the recognition of antigen, the activation of lymphocytes, and the elimination of antigen (the </a:t>
            </a:r>
            <a:r>
              <a:rPr lang="en-US" sz="1200" b="0" i="0" kern="1200" dirty="0" err="1" smtClean="0">
                <a:solidFill>
                  <a:schemeClr val="tx1"/>
                </a:solidFill>
                <a:latin typeface="+mn-lt"/>
                <a:ea typeface="+mn-ea"/>
                <a:cs typeface="+mn-cs"/>
              </a:rPr>
              <a:t>effector</a:t>
            </a:r>
            <a:r>
              <a:rPr lang="en-US" sz="1200" b="0" i="0" kern="1200" dirty="0" smtClean="0">
                <a:solidFill>
                  <a:schemeClr val="tx1"/>
                </a:solidFill>
                <a:latin typeface="+mn-lt"/>
                <a:ea typeface="+mn-ea"/>
                <a:cs typeface="+mn-cs"/>
              </a:rPr>
              <a:t> phase). The response contracts (declines) as antigen-stimulated lymphocytes die by apoptosis, restoring homeostasis, and the antigen-specific cells that survive are responsible for memory. The duration of each phase may vary in different immune responses. The y-axis represents an arbitrary measure of the magnitude of the response. These principles apply to </a:t>
            </a:r>
            <a:r>
              <a:rPr lang="en-US" sz="1200" b="0" i="0" kern="1200" dirty="0" err="1" smtClean="0">
                <a:solidFill>
                  <a:schemeClr val="tx1"/>
                </a:solidFill>
                <a:latin typeface="+mn-lt"/>
                <a:ea typeface="+mn-ea"/>
                <a:cs typeface="+mn-cs"/>
              </a:rPr>
              <a:t>humoral</a:t>
            </a:r>
            <a:r>
              <a:rPr lang="en-US" sz="1200" b="0" i="0" kern="1200" dirty="0" smtClean="0">
                <a:solidFill>
                  <a:schemeClr val="tx1"/>
                </a:solidFill>
                <a:latin typeface="+mn-lt"/>
                <a:ea typeface="+mn-ea"/>
                <a:cs typeface="+mn-cs"/>
              </a:rPr>
              <a:t> immunity (mediated by B lymphocytes) and cell-mediated immunity (mediated by T lymphocytes).</a:t>
            </a:r>
            <a:endParaRPr lang="en-US" dirty="0"/>
          </a:p>
        </p:txBody>
      </p:sp>
      <p:sp>
        <p:nvSpPr>
          <p:cNvPr id="4" name="Slide Number Placeholder 3"/>
          <p:cNvSpPr>
            <a:spLocks noGrp="1"/>
          </p:cNvSpPr>
          <p:nvPr>
            <p:ph type="sldNum" sz="quarter" idx="10"/>
          </p:nvPr>
        </p:nvSpPr>
        <p:spPr/>
        <p:txBody>
          <a:bodyPr/>
          <a:lstStyle/>
          <a:p>
            <a:fld id="{38EF8768-EDDA-4A9E-A47B-48373A0F33FA}" type="slidenum">
              <a:rPr lang="en-US" smtClean="0"/>
              <a:pPr/>
              <a:t>20</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b="1" i="0" kern="1200" dirty="0" smtClean="0">
                <a:solidFill>
                  <a:schemeClr val="tx1"/>
                </a:solidFill>
                <a:effectLst/>
                <a:latin typeface="+mn-lt"/>
                <a:ea typeface="+mn-ea"/>
                <a:cs typeface="+mn-cs"/>
              </a:rPr>
              <a:t>Lymphocyte recirculation</a:t>
            </a:r>
          </a:p>
          <a:p>
            <a:pPr fontAlgn="base"/>
            <a:r>
              <a:rPr lang="en-US" sz="1200" b="0" i="0" kern="1200" dirty="0" smtClean="0">
                <a:solidFill>
                  <a:schemeClr val="tx1"/>
                </a:solidFill>
                <a:effectLst/>
                <a:latin typeface="+mn-lt"/>
                <a:ea typeface="+mn-ea"/>
                <a:cs typeface="+mn-cs"/>
              </a:rPr>
              <a:t>The continuous movement of lymphocytes through the blood stream and lymphatics, between the lymph nodes or spleen and, if activated, peripheral inflammatory sites.</a:t>
            </a:r>
          </a:p>
          <a:p>
            <a:endParaRPr lang="en-GB" dirty="0"/>
          </a:p>
        </p:txBody>
      </p:sp>
      <p:sp>
        <p:nvSpPr>
          <p:cNvPr id="4" name="Slide Number Placeholder 3"/>
          <p:cNvSpPr>
            <a:spLocks noGrp="1"/>
          </p:cNvSpPr>
          <p:nvPr>
            <p:ph type="sldNum" sz="quarter" idx="10"/>
          </p:nvPr>
        </p:nvSpPr>
        <p:spPr/>
        <p:txBody>
          <a:bodyPr/>
          <a:lstStyle/>
          <a:p>
            <a:fld id="{38EF8768-EDDA-4A9E-A47B-48373A0F33FA}" type="slidenum">
              <a:rPr lang="en-US" smtClean="0"/>
              <a:pPr/>
              <a:t>21</a:t>
            </a:fld>
            <a:endParaRPr lang="en-US"/>
          </a:p>
        </p:txBody>
      </p:sp>
    </p:spTree>
    <p:extLst>
      <p:ext uri="{BB962C8B-B14F-4D97-AF65-F5344CB8AC3E}">
        <p14:creationId xmlns:p14="http://schemas.microsoft.com/office/powerpoint/2010/main" xmlns="" val="18210234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pPr fontAlgn="base"/>
            <a:r>
              <a:rPr lang="en-US" sz="1200" b="1" i="1" kern="1200" dirty="0" smtClean="0">
                <a:solidFill>
                  <a:schemeClr val="tx1"/>
                </a:solidFill>
                <a:effectLst/>
                <a:latin typeface="+mn-lt"/>
                <a:ea typeface="+mn-ea"/>
                <a:cs typeface="+mn-cs"/>
              </a:rPr>
              <a:t>Naive T cell migration out of the blood through the HEVs into the lymph node parenchyma is a multistep process consisting of </a:t>
            </a:r>
            <a:r>
              <a:rPr lang="en-US" sz="1200" b="1" i="1" kern="1200" dirty="0" err="1" smtClean="0">
                <a:solidFill>
                  <a:schemeClr val="tx1"/>
                </a:solidFill>
                <a:effectLst/>
                <a:latin typeface="+mn-lt"/>
                <a:ea typeface="+mn-ea"/>
                <a:cs typeface="+mn-cs"/>
              </a:rPr>
              <a:t>selectin</a:t>
            </a:r>
            <a:r>
              <a:rPr lang="en-US" sz="1200" b="1" i="1" kern="1200" dirty="0" smtClean="0">
                <a:solidFill>
                  <a:schemeClr val="tx1"/>
                </a:solidFill>
                <a:effectLst/>
                <a:latin typeface="+mn-lt"/>
                <a:ea typeface="+mn-ea"/>
                <a:cs typeface="+mn-cs"/>
              </a:rPr>
              <a:t>-mediated rolling of the cells, chemokine-induced integrin activation, integrin-mediated firm adhesion, and transmigration through the vessel wall</a:t>
            </a:r>
            <a:r>
              <a:rPr lang="en-US" sz="1200" b="0" i="0" kern="1200" dirty="0" smtClean="0">
                <a:solidFill>
                  <a:schemeClr val="tx1"/>
                </a:solidFill>
                <a:effectLst/>
                <a:latin typeface="+mn-lt"/>
                <a:ea typeface="+mn-ea"/>
                <a:cs typeface="+mn-cs"/>
              </a:rPr>
              <a:t> (</a:t>
            </a:r>
            <a:r>
              <a:rPr lang="en-US" sz="1200" b="0" i="0" u="none" strike="noStrike" kern="1200" dirty="0" smtClean="0">
                <a:solidFill>
                  <a:schemeClr val="tx1"/>
                </a:solidFill>
                <a:effectLst/>
                <a:latin typeface="+mn-lt"/>
                <a:ea typeface="+mn-ea"/>
                <a:cs typeface="+mn-cs"/>
                <a:hlinkClick r:id="rId3"/>
              </a:rPr>
              <a:t>Fig. 3-6</a:t>
            </a:r>
            <a:r>
              <a:rPr lang="en-US" sz="1200" b="0" i="0" kern="1200" dirty="0" smtClean="0">
                <a:solidFill>
                  <a:schemeClr val="tx1"/>
                </a:solidFill>
                <a:effectLst/>
                <a:latin typeface="+mn-lt"/>
                <a:ea typeface="+mn-ea"/>
                <a:cs typeface="+mn-cs"/>
              </a:rPr>
              <a:t>). This process is similar to the migration of other leukocytes, described earlier. The adhesion molecules expressed on lymphocytes are often called homing receptors, and the adhesion molecules that the homing receptors bind to on the endothelial cells are called </a:t>
            </a:r>
            <a:r>
              <a:rPr lang="en-US" sz="1200" b="0" i="0" kern="1200" dirty="0" err="1" smtClean="0">
                <a:solidFill>
                  <a:schemeClr val="tx1"/>
                </a:solidFill>
                <a:effectLst/>
                <a:latin typeface="+mn-lt"/>
                <a:ea typeface="+mn-ea"/>
                <a:cs typeface="+mn-cs"/>
              </a:rPr>
              <a:t>addressins</a:t>
            </a:r>
            <a:r>
              <a:rPr lang="en-US" sz="1200" b="0" i="0" kern="1200" dirty="0" smtClean="0">
                <a:solidFill>
                  <a:schemeClr val="tx1"/>
                </a:solidFill>
                <a:effectLst/>
                <a:latin typeface="+mn-lt"/>
                <a:ea typeface="+mn-ea"/>
                <a:cs typeface="+mn-cs"/>
              </a:rPr>
              <a:t>. The sequential events involved in homing of naive T cells to lymph nodes and the molecules involved are the following.</a:t>
            </a:r>
          </a:p>
          <a:p>
            <a:pPr fontAlgn="base"/>
            <a:r>
              <a:rPr lang="en-US" sz="1200" b="0" i="0" kern="1200" dirty="0" smtClean="0">
                <a:solidFill>
                  <a:schemeClr val="tx1"/>
                </a:solidFill>
                <a:effectLst/>
                <a:latin typeface="+mn-lt"/>
                <a:ea typeface="+mn-ea"/>
                <a:cs typeface="+mn-cs"/>
              </a:rPr>
              <a:t>The rolling of naive T cells on HEVs in peripheral lymphoid organs is mediated by L-</a:t>
            </a:r>
            <a:r>
              <a:rPr lang="en-US" sz="1200" b="0" i="0" kern="1200" dirty="0" err="1" smtClean="0">
                <a:solidFill>
                  <a:schemeClr val="tx1"/>
                </a:solidFill>
                <a:effectLst/>
                <a:latin typeface="+mn-lt"/>
                <a:ea typeface="+mn-ea"/>
                <a:cs typeface="+mn-cs"/>
              </a:rPr>
              <a:t>selectin</a:t>
            </a:r>
            <a:r>
              <a:rPr lang="en-US" sz="1200" b="0" i="0" kern="1200" dirty="0" smtClean="0">
                <a:solidFill>
                  <a:schemeClr val="tx1"/>
                </a:solidFill>
                <a:effectLst/>
                <a:latin typeface="+mn-lt"/>
                <a:ea typeface="+mn-ea"/>
                <a:cs typeface="+mn-cs"/>
              </a:rPr>
              <a:t> on the lymphocytes binding to its carbohydrate ligand on HEVs called peripheral node </a:t>
            </a:r>
            <a:r>
              <a:rPr lang="en-US" sz="1200" b="0" i="0" kern="1200" dirty="0" err="1" smtClean="0">
                <a:solidFill>
                  <a:schemeClr val="tx1"/>
                </a:solidFill>
                <a:effectLst/>
                <a:latin typeface="+mn-lt"/>
                <a:ea typeface="+mn-ea"/>
                <a:cs typeface="+mn-cs"/>
              </a:rPr>
              <a:t>addressin</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PNAd</a:t>
            </a:r>
            <a:r>
              <a:rPr lang="en-US" sz="1200" b="0" i="0" kern="1200" dirty="0" smtClean="0">
                <a:solidFill>
                  <a:schemeClr val="tx1"/>
                </a:solidFill>
                <a:effectLst/>
                <a:latin typeface="+mn-lt"/>
                <a:ea typeface="+mn-ea"/>
                <a:cs typeface="+mn-cs"/>
              </a:rPr>
              <a:t>). The </a:t>
            </a:r>
            <a:r>
              <a:rPr lang="en-US" sz="1200" b="0" i="0" kern="1200" dirty="0" err="1" smtClean="0">
                <a:solidFill>
                  <a:schemeClr val="tx1"/>
                </a:solidFill>
                <a:effectLst/>
                <a:latin typeface="+mn-lt"/>
                <a:ea typeface="+mn-ea"/>
                <a:cs typeface="+mn-cs"/>
              </a:rPr>
              <a:t>PNAd</a:t>
            </a:r>
            <a:r>
              <a:rPr lang="en-US" sz="1200" b="0" i="0" kern="1200" dirty="0" smtClean="0">
                <a:solidFill>
                  <a:schemeClr val="tx1"/>
                </a:solidFill>
                <a:effectLst/>
                <a:latin typeface="+mn-lt"/>
                <a:ea typeface="+mn-ea"/>
                <a:cs typeface="+mn-cs"/>
              </a:rPr>
              <a:t> carbohydrate groups that bind L-</a:t>
            </a:r>
            <a:r>
              <a:rPr lang="en-US" sz="1200" b="0" i="0" kern="1200" dirty="0" err="1" smtClean="0">
                <a:solidFill>
                  <a:schemeClr val="tx1"/>
                </a:solidFill>
                <a:effectLst/>
                <a:latin typeface="+mn-lt"/>
                <a:ea typeface="+mn-ea"/>
                <a:cs typeface="+mn-cs"/>
              </a:rPr>
              <a:t>selectin</a:t>
            </a:r>
            <a:r>
              <a:rPr lang="en-US" sz="1200" b="0" i="0" kern="1200" dirty="0" smtClean="0">
                <a:solidFill>
                  <a:schemeClr val="tx1"/>
                </a:solidFill>
                <a:effectLst/>
                <a:latin typeface="+mn-lt"/>
                <a:ea typeface="+mn-ea"/>
                <a:cs typeface="+mn-cs"/>
              </a:rPr>
              <a:t> may be attached to different </a:t>
            </a:r>
            <a:r>
              <a:rPr lang="en-US" sz="1200" b="0" i="0" kern="1200" dirty="0" err="1" smtClean="0">
                <a:solidFill>
                  <a:schemeClr val="tx1"/>
                </a:solidFill>
                <a:effectLst/>
                <a:latin typeface="+mn-lt"/>
                <a:ea typeface="+mn-ea"/>
                <a:cs typeface="+mn-cs"/>
              </a:rPr>
              <a:t>sialomucins</a:t>
            </a:r>
            <a:r>
              <a:rPr lang="en-US" sz="1200" b="0" i="0" kern="1200" dirty="0" smtClean="0">
                <a:solidFill>
                  <a:schemeClr val="tx1"/>
                </a:solidFill>
                <a:effectLst/>
                <a:latin typeface="+mn-lt"/>
                <a:ea typeface="+mn-ea"/>
                <a:cs typeface="+mn-cs"/>
              </a:rPr>
              <a:t> on the HEV in different tissues. For example, on lymph node HEVs, the </a:t>
            </a:r>
            <a:r>
              <a:rPr lang="en-US" sz="1200" b="0" i="0" kern="1200" dirty="0" err="1" smtClean="0">
                <a:solidFill>
                  <a:schemeClr val="tx1"/>
                </a:solidFill>
                <a:effectLst/>
                <a:latin typeface="+mn-lt"/>
                <a:ea typeface="+mn-ea"/>
                <a:cs typeface="+mn-cs"/>
              </a:rPr>
              <a:t>PNAd</a:t>
            </a:r>
            <a:r>
              <a:rPr lang="en-US" sz="1200" b="0" i="0" kern="1200" dirty="0" smtClean="0">
                <a:solidFill>
                  <a:schemeClr val="tx1"/>
                </a:solidFill>
                <a:effectLst/>
                <a:latin typeface="+mn-lt"/>
                <a:ea typeface="+mn-ea"/>
                <a:cs typeface="+mn-cs"/>
              </a:rPr>
              <a:t> is displayed by two </a:t>
            </a:r>
            <a:r>
              <a:rPr lang="en-US" sz="1200" b="0" i="0" kern="1200" dirty="0" err="1" smtClean="0">
                <a:solidFill>
                  <a:schemeClr val="tx1"/>
                </a:solidFill>
                <a:effectLst/>
                <a:latin typeface="+mn-lt"/>
                <a:ea typeface="+mn-ea"/>
                <a:cs typeface="+mn-cs"/>
              </a:rPr>
              <a:t>sialomucins</a:t>
            </a:r>
            <a:r>
              <a:rPr lang="en-US" sz="1200" b="0" i="0" kern="1200" dirty="0" smtClean="0">
                <a:solidFill>
                  <a:schemeClr val="tx1"/>
                </a:solidFill>
                <a:effectLst/>
                <a:latin typeface="+mn-lt"/>
                <a:ea typeface="+mn-ea"/>
                <a:cs typeface="+mn-cs"/>
              </a:rPr>
              <a:t>, called GlyCAM-1 (glycan-bearing cell adhesion molecule 1) and CD34. In Peyer’s patches in the intestinal wall, the L-</a:t>
            </a:r>
            <a:r>
              <a:rPr lang="en-US" sz="1200" b="0" i="0" kern="1200" dirty="0" err="1" smtClean="0">
                <a:solidFill>
                  <a:schemeClr val="tx1"/>
                </a:solidFill>
                <a:effectLst/>
                <a:latin typeface="+mn-lt"/>
                <a:ea typeface="+mn-ea"/>
                <a:cs typeface="+mn-cs"/>
              </a:rPr>
              <a:t>selectin</a:t>
            </a:r>
            <a:r>
              <a:rPr lang="en-US" sz="1200" b="0" i="0" kern="1200" dirty="0" smtClean="0">
                <a:solidFill>
                  <a:schemeClr val="tx1"/>
                </a:solidFill>
                <a:effectLst/>
                <a:latin typeface="+mn-lt"/>
                <a:ea typeface="+mn-ea"/>
                <a:cs typeface="+mn-cs"/>
              </a:rPr>
              <a:t> ligand is a molecule called MadCAM-1 (mucosal </a:t>
            </a:r>
            <a:r>
              <a:rPr lang="en-US" sz="1200" b="0" i="0" kern="1200" dirty="0" err="1" smtClean="0">
                <a:solidFill>
                  <a:schemeClr val="tx1"/>
                </a:solidFill>
                <a:effectLst/>
                <a:latin typeface="+mn-lt"/>
                <a:ea typeface="+mn-ea"/>
                <a:cs typeface="+mn-cs"/>
              </a:rPr>
              <a:t>addressin</a:t>
            </a:r>
            <a:r>
              <a:rPr lang="en-US" sz="1200" b="0" i="0" kern="1200" dirty="0" smtClean="0">
                <a:solidFill>
                  <a:schemeClr val="tx1"/>
                </a:solidFill>
                <a:effectLst/>
                <a:latin typeface="+mn-lt"/>
                <a:ea typeface="+mn-ea"/>
                <a:cs typeface="+mn-cs"/>
              </a:rPr>
              <a:t> cell adhesion molecule 1).</a:t>
            </a:r>
          </a:p>
          <a:p>
            <a:pPr fontAlgn="base"/>
            <a:r>
              <a:rPr lang="en-US" sz="1200" b="0" i="0" kern="1200" dirty="0" smtClean="0">
                <a:solidFill>
                  <a:schemeClr val="tx1"/>
                </a:solidFill>
                <a:effectLst/>
                <a:latin typeface="+mn-lt"/>
                <a:ea typeface="+mn-ea"/>
                <a:cs typeface="+mn-cs"/>
              </a:rPr>
              <a:t>The subsequent firm adhesion of the T cells to the HEVs is mediated by </a:t>
            </a:r>
            <a:r>
              <a:rPr lang="en-US" sz="1200" b="0" i="0" kern="1200" dirty="0" err="1" smtClean="0">
                <a:solidFill>
                  <a:schemeClr val="tx1"/>
                </a:solidFill>
                <a:effectLst/>
                <a:latin typeface="+mn-lt"/>
                <a:ea typeface="+mn-ea"/>
                <a:cs typeface="+mn-cs"/>
              </a:rPr>
              <a:t>integrins</a:t>
            </a:r>
            <a:r>
              <a:rPr lang="en-US" sz="1200" b="0" i="0" kern="1200" dirty="0" smtClean="0">
                <a:solidFill>
                  <a:schemeClr val="tx1"/>
                </a:solidFill>
                <a:effectLst/>
                <a:latin typeface="+mn-lt"/>
                <a:ea typeface="+mn-ea"/>
                <a:cs typeface="+mn-cs"/>
              </a:rPr>
              <a:t>, mainly LFA-1. The affinity of these </a:t>
            </a:r>
            <a:r>
              <a:rPr lang="en-US" sz="1200" b="0" i="0" kern="1200" dirty="0" err="1" smtClean="0">
                <a:solidFill>
                  <a:schemeClr val="tx1"/>
                </a:solidFill>
                <a:effectLst/>
                <a:latin typeface="+mn-lt"/>
                <a:ea typeface="+mn-ea"/>
                <a:cs typeface="+mn-cs"/>
              </a:rPr>
              <a:t>integrins</a:t>
            </a:r>
            <a:r>
              <a:rPr lang="en-US" sz="1200" b="0" i="0" kern="1200" dirty="0" smtClean="0">
                <a:solidFill>
                  <a:schemeClr val="tx1"/>
                </a:solidFill>
                <a:effectLst/>
                <a:latin typeface="+mn-lt"/>
                <a:ea typeface="+mn-ea"/>
                <a:cs typeface="+mn-cs"/>
              </a:rPr>
              <a:t> on naive T cells is rapidly increased by CCL19 and CCL21, which we introduced in </a:t>
            </a:r>
            <a:r>
              <a:rPr lang="en-US" sz="1200" b="0" i="0" u="none" strike="noStrike" kern="1200" dirty="0" smtClean="0">
                <a:solidFill>
                  <a:schemeClr val="tx1"/>
                </a:solidFill>
                <a:effectLst/>
                <a:latin typeface="+mn-lt"/>
                <a:ea typeface="+mn-ea"/>
                <a:cs typeface="+mn-cs"/>
                <a:hlinkClick r:id="rId4"/>
              </a:rPr>
              <a:t>Chapter 2</a:t>
            </a:r>
            <a:r>
              <a:rPr lang="en-US" sz="1200" b="0" i="0" kern="1200" dirty="0" smtClean="0">
                <a:solidFill>
                  <a:schemeClr val="tx1"/>
                </a:solidFill>
                <a:effectLst/>
                <a:latin typeface="+mn-lt"/>
                <a:ea typeface="+mn-ea"/>
                <a:cs typeface="+mn-cs"/>
              </a:rPr>
              <a:t> as chemokines required for the maintenance of T cell zones in lymph nodes. CCL19 is constitutively produced by HEVs and is bound to </a:t>
            </a:r>
            <a:r>
              <a:rPr lang="en-US" sz="1200" b="0" i="0" kern="1200" dirty="0" err="1" smtClean="0">
                <a:solidFill>
                  <a:schemeClr val="tx1"/>
                </a:solidFill>
                <a:effectLst/>
                <a:latin typeface="+mn-lt"/>
                <a:ea typeface="+mn-ea"/>
                <a:cs typeface="+mn-cs"/>
              </a:rPr>
              <a:t>glycosaminoglycans</a:t>
            </a:r>
            <a:r>
              <a:rPr lang="en-US" sz="1200" b="0" i="0" kern="1200" dirty="0" smtClean="0">
                <a:solidFill>
                  <a:schemeClr val="tx1"/>
                </a:solidFill>
                <a:effectLst/>
                <a:latin typeface="+mn-lt"/>
                <a:ea typeface="+mn-ea"/>
                <a:cs typeface="+mn-cs"/>
              </a:rPr>
              <a:t> on the cell surface for display to rolling lymphocytes. CCL21 is produced by other cell types in the lymph node and is displayed by HEVs in the same fashion as CCL19. Recall that both these chemokines bind to the chemokine receptor called CCR7, which is highly expressed on naive lymphocytes. This interaction of the chemokines with CCR7 ensures that naive T cells increase integrin avidity and are able to adhere firmly to HEVs.</a:t>
            </a:r>
          </a:p>
          <a:p>
            <a:pPr fontAlgn="base"/>
            <a:r>
              <a:rPr lang="en-US" sz="1200" b="0" i="0" kern="1200" dirty="0" smtClean="0">
                <a:solidFill>
                  <a:schemeClr val="tx1"/>
                </a:solidFill>
                <a:effectLst/>
                <a:latin typeface="+mn-lt"/>
                <a:ea typeface="+mn-ea"/>
                <a:cs typeface="+mn-cs"/>
              </a:rPr>
              <a:t>The firmly adherent T cells are no longer subject to dislodgment by the blood flow, but they are capable of crawling on the endothelial surfaces toward intercellular junctions. At these junctions, the T cells move through the vessel wall into the extravascular tissue. This process is likely dependent on other adhesion molecules on the T cell binding to HEV adhesion molecules whose expression is restricted to intercellular junctions.</a:t>
            </a:r>
          </a:p>
          <a:p>
            <a:endParaRPr lang="en-GB" dirty="0"/>
          </a:p>
        </p:txBody>
      </p:sp>
      <p:sp>
        <p:nvSpPr>
          <p:cNvPr id="4" name="Slide Number Placeholder 3"/>
          <p:cNvSpPr>
            <a:spLocks noGrp="1"/>
          </p:cNvSpPr>
          <p:nvPr>
            <p:ph type="sldNum" sz="quarter" idx="10"/>
          </p:nvPr>
        </p:nvSpPr>
        <p:spPr/>
        <p:txBody>
          <a:bodyPr/>
          <a:lstStyle/>
          <a:p>
            <a:fld id="{38EF8768-EDDA-4A9E-A47B-48373A0F33FA}" type="slidenum">
              <a:rPr lang="en-US" smtClean="0"/>
              <a:pPr/>
              <a:t>22</a:t>
            </a:fld>
            <a:endParaRPr lang="en-US"/>
          </a:p>
        </p:txBody>
      </p:sp>
    </p:spTree>
    <p:extLst>
      <p:ext uri="{BB962C8B-B14F-4D97-AF65-F5344CB8AC3E}">
        <p14:creationId xmlns:p14="http://schemas.microsoft.com/office/powerpoint/2010/main" xmlns="" val="28330436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0" i="0" kern="1200" dirty="0" smtClean="0">
                <a:solidFill>
                  <a:schemeClr val="tx1"/>
                </a:solidFill>
                <a:latin typeface="+mn-lt"/>
                <a:ea typeface="+mn-ea"/>
                <a:cs typeface="+mn-cs"/>
              </a:rPr>
              <a:t>Antigens that are transported by </a:t>
            </a:r>
            <a:r>
              <a:rPr lang="en-US" sz="1200" b="0" i="0" kern="1200" dirty="0" err="1" smtClean="0">
                <a:solidFill>
                  <a:schemeClr val="tx1"/>
                </a:solidFill>
                <a:latin typeface="+mn-lt"/>
                <a:ea typeface="+mn-ea"/>
                <a:cs typeface="+mn-cs"/>
              </a:rPr>
              <a:t>dendritic</a:t>
            </a:r>
            <a:r>
              <a:rPr lang="en-US" sz="1200" b="0" i="0" kern="1200" dirty="0" smtClean="0">
                <a:solidFill>
                  <a:schemeClr val="tx1"/>
                </a:solidFill>
                <a:latin typeface="+mn-lt"/>
                <a:ea typeface="+mn-ea"/>
                <a:cs typeface="+mn-cs"/>
              </a:rPr>
              <a:t> cells to lymph nodes are recognized by naive T lymphocytes that </a:t>
            </a:r>
            <a:r>
              <a:rPr lang="en-US" sz="1200" b="0" i="0" kern="1200" dirty="0" err="1" smtClean="0">
                <a:solidFill>
                  <a:schemeClr val="tx1"/>
                </a:solidFill>
                <a:latin typeface="+mn-lt"/>
                <a:ea typeface="+mn-ea"/>
                <a:cs typeface="+mn-cs"/>
              </a:rPr>
              <a:t>recirculate</a:t>
            </a:r>
            <a:r>
              <a:rPr lang="en-US" sz="1200" b="0" i="0" kern="1200" dirty="0" smtClean="0">
                <a:solidFill>
                  <a:schemeClr val="tx1"/>
                </a:solidFill>
                <a:latin typeface="+mn-lt"/>
                <a:ea typeface="+mn-ea"/>
                <a:cs typeface="+mn-cs"/>
              </a:rPr>
              <a:t> through these lymph nodes. The T cells are activated to differentiate into </a:t>
            </a:r>
            <a:r>
              <a:rPr lang="en-US" sz="1200" b="0" i="0" kern="1200" dirty="0" err="1" smtClean="0">
                <a:solidFill>
                  <a:schemeClr val="tx1"/>
                </a:solidFill>
                <a:latin typeface="+mn-lt"/>
                <a:ea typeface="+mn-ea"/>
                <a:cs typeface="+mn-cs"/>
              </a:rPr>
              <a:t>effector</a:t>
            </a:r>
            <a:r>
              <a:rPr lang="en-US" sz="1200" b="0" i="0" kern="1200" dirty="0" smtClean="0">
                <a:solidFill>
                  <a:schemeClr val="tx1"/>
                </a:solidFill>
                <a:latin typeface="+mn-lt"/>
                <a:ea typeface="+mn-ea"/>
                <a:cs typeface="+mn-cs"/>
              </a:rPr>
              <a:t> and memory cells, which may remain in the lymphoid organs or migrate to </a:t>
            </a:r>
            <a:r>
              <a:rPr lang="en-US" sz="1200" b="0" i="0" kern="1200" dirty="0" err="1" smtClean="0">
                <a:solidFill>
                  <a:schemeClr val="tx1"/>
                </a:solidFill>
                <a:latin typeface="+mn-lt"/>
                <a:ea typeface="+mn-ea"/>
                <a:cs typeface="+mn-cs"/>
              </a:rPr>
              <a:t>nonlymphoid</a:t>
            </a:r>
            <a:r>
              <a:rPr lang="en-US" sz="1200" b="0" i="0" kern="1200" dirty="0" smtClean="0">
                <a:solidFill>
                  <a:schemeClr val="tx1"/>
                </a:solidFill>
                <a:latin typeface="+mn-lt"/>
                <a:ea typeface="+mn-ea"/>
                <a:cs typeface="+mn-cs"/>
              </a:rPr>
              <a:t> tissues. At sites of infection, the </a:t>
            </a:r>
            <a:r>
              <a:rPr lang="en-US" sz="1200" b="0" i="0" kern="1200" dirty="0" err="1" smtClean="0">
                <a:solidFill>
                  <a:schemeClr val="tx1"/>
                </a:solidFill>
                <a:latin typeface="+mn-lt"/>
                <a:ea typeface="+mn-ea"/>
                <a:cs typeface="+mn-cs"/>
              </a:rPr>
              <a:t>effector</a:t>
            </a:r>
            <a:r>
              <a:rPr lang="en-US" sz="1200" b="0" i="0" kern="1200" dirty="0" smtClean="0">
                <a:solidFill>
                  <a:schemeClr val="tx1"/>
                </a:solidFill>
                <a:latin typeface="+mn-lt"/>
                <a:ea typeface="+mn-ea"/>
                <a:cs typeface="+mn-cs"/>
              </a:rPr>
              <a:t> cells are again activated by antigens and perform their various functions, such as macrophage activation.</a:t>
            </a:r>
            <a:endParaRPr lang="lv-LV" sz="1200" b="0" i="0" kern="1200" dirty="0" smtClean="0">
              <a:solidFill>
                <a:schemeClr val="tx1"/>
              </a:solidFill>
              <a:latin typeface="+mn-lt"/>
              <a:ea typeface="+mn-ea"/>
              <a:cs typeface="+mn-cs"/>
            </a:endParaRPr>
          </a:p>
          <a:p>
            <a:r>
              <a:rPr lang="en-US" sz="1200" b="0" i="0" kern="1200" dirty="0" smtClean="0">
                <a:solidFill>
                  <a:schemeClr val="tx1"/>
                </a:solidFill>
                <a:latin typeface="+mn-lt"/>
                <a:ea typeface="+mn-ea"/>
                <a:cs typeface="+mn-cs"/>
              </a:rPr>
              <a:t>Antigen recognition and other activating stimuli induce several responses: cytokine secretion from the T cells; proliferation of the antigen-specific lymphocytes, leading to an increase in the numbers of cells in the antigen-specific clones (called </a:t>
            </a:r>
            <a:r>
              <a:rPr lang="en-US" sz="1200" b="0" i="0" kern="1200" dirty="0" err="1" smtClean="0">
                <a:solidFill>
                  <a:schemeClr val="tx1"/>
                </a:solidFill>
                <a:latin typeface="+mn-lt"/>
                <a:ea typeface="+mn-ea"/>
                <a:cs typeface="+mn-cs"/>
              </a:rPr>
              <a:t>clonal</a:t>
            </a:r>
            <a:r>
              <a:rPr lang="en-US" sz="1200" b="0" i="0" kern="1200" dirty="0" smtClean="0">
                <a:solidFill>
                  <a:schemeClr val="tx1"/>
                </a:solidFill>
                <a:latin typeface="+mn-lt"/>
                <a:ea typeface="+mn-ea"/>
                <a:cs typeface="+mn-cs"/>
              </a:rPr>
              <a:t> expansion); and differentiation of the naive cells into </a:t>
            </a:r>
            <a:r>
              <a:rPr lang="en-US" sz="1200" b="0" i="0" kern="1200" dirty="0" err="1" smtClean="0">
                <a:solidFill>
                  <a:schemeClr val="tx1"/>
                </a:solidFill>
                <a:latin typeface="+mn-lt"/>
                <a:ea typeface="+mn-ea"/>
                <a:cs typeface="+mn-cs"/>
              </a:rPr>
              <a:t>effector</a:t>
            </a:r>
            <a:r>
              <a:rPr lang="en-US" sz="1200" b="0" i="0" kern="1200" dirty="0" smtClean="0">
                <a:solidFill>
                  <a:schemeClr val="tx1"/>
                </a:solidFill>
                <a:latin typeface="+mn-lt"/>
                <a:ea typeface="+mn-ea"/>
                <a:cs typeface="+mn-cs"/>
              </a:rPr>
              <a:t> and memory lymphocytes</a:t>
            </a:r>
            <a:endParaRPr lang="en-US" b="0" i="0" dirty="0"/>
          </a:p>
        </p:txBody>
      </p:sp>
      <p:sp>
        <p:nvSpPr>
          <p:cNvPr id="4" name="Slide Number Placeholder 3"/>
          <p:cNvSpPr>
            <a:spLocks noGrp="1"/>
          </p:cNvSpPr>
          <p:nvPr>
            <p:ph type="sldNum" sz="quarter" idx="10"/>
          </p:nvPr>
        </p:nvSpPr>
        <p:spPr/>
        <p:txBody>
          <a:bodyPr/>
          <a:lstStyle/>
          <a:p>
            <a:fld id="{38EF8768-EDDA-4A9E-A47B-48373A0F33FA}" type="slidenum">
              <a:rPr lang="en-US" smtClean="0"/>
              <a:pPr/>
              <a:t>23</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Microbial antigens commonly enter through the skin and gastrointestinal and respiratory tracts, where they are captured by dendritic cells and transported to regional lymph nodes. Antigens that enter the blood stream are captured by APCs in the spleen.</a:t>
            </a:r>
            <a:endParaRPr lang="en-GB" dirty="0"/>
          </a:p>
        </p:txBody>
      </p:sp>
      <p:sp>
        <p:nvSpPr>
          <p:cNvPr id="4" name="Slide Number Placeholder 3"/>
          <p:cNvSpPr>
            <a:spLocks noGrp="1"/>
          </p:cNvSpPr>
          <p:nvPr>
            <p:ph type="sldNum" sz="quarter" idx="10"/>
          </p:nvPr>
        </p:nvSpPr>
        <p:spPr/>
        <p:txBody>
          <a:bodyPr/>
          <a:lstStyle/>
          <a:p>
            <a:fld id="{38EF8768-EDDA-4A9E-A47B-48373A0F33FA}" type="slidenum">
              <a:rPr lang="en-US" smtClean="0"/>
              <a:pPr/>
              <a:t>24</a:t>
            </a:fld>
            <a:endParaRPr lang="en-US"/>
          </a:p>
        </p:txBody>
      </p:sp>
    </p:spTree>
    <p:extLst>
      <p:ext uri="{BB962C8B-B14F-4D97-AF65-F5344CB8AC3E}">
        <p14:creationId xmlns:p14="http://schemas.microsoft.com/office/powerpoint/2010/main" xmlns="" val="28149445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8EF8768-EDDA-4A9E-A47B-48373A0F33FA}" type="slidenum">
              <a:rPr lang="en-US" smtClean="0"/>
              <a:pPr/>
              <a:t>25</a:t>
            </a:fld>
            <a:endParaRPr lang="en-US"/>
          </a:p>
        </p:txBody>
      </p:sp>
    </p:spTree>
    <p:extLst>
      <p:ext uri="{BB962C8B-B14F-4D97-AF65-F5344CB8AC3E}">
        <p14:creationId xmlns:p14="http://schemas.microsoft.com/office/powerpoint/2010/main" xmlns="" val="28149445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The resting APC expresses few or no </a:t>
            </a:r>
            <a:r>
              <a:rPr lang="en-US" sz="1200" b="0" i="0" kern="1200" dirty="0" err="1" smtClean="0">
                <a:solidFill>
                  <a:schemeClr val="tx1"/>
                </a:solidFill>
                <a:effectLst/>
                <a:latin typeface="+mn-lt"/>
                <a:ea typeface="+mn-ea"/>
                <a:cs typeface="+mn-cs"/>
              </a:rPr>
              <a:t>costimulators</a:t>
            </a:r>
            <a:r>
              <a:rPr lang="en-US" sz="1200" b="0" i="0" kern="1200" dirty="0" smtClean="0">
                <a:solidFill>
                  <a:schemeClr val="tx1"/>
                </a:solidFill>
                <a:effectLst/>
                <a:latin typeface="+mn-lt"/>
                <a:ea typeface="+mn-ea"/>
                <a:cs typeface="+mn-cs"/>
              </a:rPr>
              <a:t> and fails to activate naive T cells. (Antigen recognition without </a:t>
            </a:r>
            <a:r>
              <a:rPr lang="en-US" sz="1200" b="0" i="0" kern="1200" dirty="0" err="1" smtClean="0">
                <a:solidFill>
                  <a:schemeClr val="tx1"/>
                </a:solidFill>
                <a:effectLst/>
                <a:latin typeface="+mn-lt"/>
                <a:ea typeface="+mn-ea"/>
                <a:cs typeface="+mn-cs"/>
              </a:rPr>
              <a:t>costimulation</a:t>
            </a:r>
            <a:r>
              <a:rPr lang="en-US" sz="1200" b="0" i="0" kern="1200" dirty="0" smtClean="0">
                <a:solidFill>
                  <a:schemeClr val="tx1"/>
                </a:solidFill>
                <a:effectLst/>
                <a:latin typeface="+mn-lt"/>
                <a:ea typeface="+mn-ea"/>
                <a:cs typeface="+mn-cs"/>
              </a:rPr>
              <a:t> may make T cells </a:t>
            </a:r>
            <a:r>
              <a:rPr lang="en-US" sz="1200" b="0" i="0" kern="1200" dirty="0" err="1" smtClean="0">
                <a:solidFill>
                  <a:schemeClr val="tx1"/>
                </a:solidFill>
                <a:effectLst/>
                <a:latin typeface="+mn-lt"/>
                <a:ea typeface="+mn-ea"/>
                <a:cs typeface="+mn-cs"/>
              </a:rPr>
              <a:t>anergic</a:t>
            </a:r>
            <a:r>
              <a:rPr lang="en-US" sz="1200" b="0" i="0" kern="1200" dirty="0" smtClean="0">
                <a:solidFill>
                  <a:schemeClr val="tx1"/>
                </a:solidFill>
                <a:effectLst/>
                <a:latin typeface="+mn-lt"/>
                <a:ea typeface="+mn-ea"/>
                <a:cs typeface="+mn-cs"/>
              </a:rPr>
              <a:t>; this phenomenon will be discussed in Chapter 14.) </a:t>
            </a:r>
            <a:r>
              <a:rPr lang="en-US" sz="1200" b="1" i="0" kern="1200" dirty="0" smtClean="0">
                <a:solidFill>
                  <a:schemeClr val="tx1"/>
                </a:solidFill>
                <a:effectLst/>
                <a:latin typeface="+mn-lt"/>
                <a:ea typeface="+mn-ea"/>
                <a:cs typeface="+mn-cs"/>
              </a:rPr>
              <a:t>B,</a:t>
            </a:r>
            <a:r>
              <a:rPr lang="en-US" sz="1200" b="0" i="0" kern="1200" dirty="0" smtClean="0">
                <a:solidFill>
                  <a:schemeClr val="tx1"/>
                </a:solidFill>
                <a:effectLst/>
                <a:latin typeface="+mn-lt"/>
                <a:ea typeface="+mn-ea"/>
                <a:cs typeface="+mn-cs"/>
              </a:rPr>
              <a:t> Microbes and cytokines produced during innate immune responses activate APCs to express </a:t>
            </a:r>
            <a:r>
              <a:rPr lang="en-US" sz="1200" b="0" i="0" kern="1200" dirty="0" err="1" smtClean="0">
                <a:solidFill>
                  <a:schemeClr val="tx1"/>
                </a:solidFill>
                <a:effectLst/>
                <a:latin typeface="+mn-lt"/>
                <a:ea typeface="+mn-ea"/>
                <a:cs typeface="+mn-cs"/>
              </a:rPr>
              <a:t>costimulators</a:t>
            </a:r>
            <a:r>
              <a:rPr lang="en-US" sz="1200" b="0" i="0" kern="1200" dirty="0" smtClean="0">
                <a:solidFill>
                  <a:schemeClr val="tx1"/>
                </a:solidFill>
                <a:effectLst/>
                <a:latin typeface="+mn-lt"/>
                <a:ea typeface="+mn-ea"/>
                <a:cs typeface="+mn-cs"/>
              </a:rPr>
              <a:t>, such as B7 molecules. The APCs then become capable of activating naive T cells. Activated APCs also produce cytokines such as IL-12, which stimulate the differentiation of naive T cells into effector cells.</a:t>
            </a:r>
            <a:endParaRPr lang="en-GB" dirty="0"/>
          </a:p>
        </p:txBody>
      </p:sp>
      <p:sp>
        <p:nvSpPr>
          <p:cNvPr id="4" name="Slide Number Placeholder 3"/>
          <p:cNvSpPr>
            <a:spLocks noGrp="1"/>
          </p:cNvSpPr>
          <p:nvPr>
            <p:ph type="sldNum" sz="quarter" idx="10"/>
          </p:nvPr>
        </p:nvSpPr>
        <p:spPr/>
        <p:txBody>
          <a:bodyPr/>
          <a:lstStyle/>
          <a:p>
            <a:fld id="{38EF8768-EDDA-4A9E-A47B-48373A0F33FA}" type="slidenum">
              <a:rPr lang="en-US" smtClean="0"/>
              <a:pPr/>
              <a:t>30</a:t>
            </a:fld>
            <a:endParaRPr lang="en-US"/>
          </a:p>
        </p:txBody>
      </p:sp>
    </p:spTree>
    <p:extLst>
      <p:ext uri="{BB962C8B-B14F-4D97-AF65-F5344CB8AC3E}">
        <p14:creationId xmlns:p14="http://schemas.microsoft.com/office/powerpoint/2010/main" xmlns="" val="4108190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0" i="0" kern="1200" dirty="0" smtClean="0">
                <a:solidFill>
                  <a:schemeClr val="tx1"/>
                </a:solidFill>
                <a:latin typeface="+mn-lt"/>
                <a:ea typeface="+mn-ea"/>
                <a:cs typeface="+mn-cs"/>
              </a:rPr>
              <a:t>At sites of infection, macrophages that have encountered microbes produce cytokines (such as TNF and IL-1) that activate the endothelial cells of nearby </a:t>
            </a:r>
            <a:r>
              <a:rPr lang="en-US" sz="1200" b="0" i="0" kern="1200" dirty="0" err="1" smtClean="0">
                <a:solidFill>
                  <a:schemeClr val="tx1"/>
                </a:solidFill>
                <a:latin typeface="+mn-lt"/>
                <a:ea typeface="+mn-ea"/>
                <a:cs typeface="+mn-cs"/>
              </a:rPr>
              <a:t>venules</a:t>
            </a:r>
            <a:r>
              <a:rPr lang="en-US" sz="1200" b="0" i="0" kern="1200" dirty="0" smtClean="0">
                <a:solidFill>
                  <a:schemeClr val="tx1"/>
                </a:solidFill>
                <a:latin typeface="+mn-lt"/>
                <a:ea typeface="+mn-ea"/>
                <a:cs typeface="+mn-cs"/>
              </a:rPr>
              <a:t> to produce </a:t>
            </a:r>
            <a:r>
              <a:rPr lang="en-US" sz="1200" b="0" i="0" kern="1200" dirty="0" err="1" smtClean="0">
                <a:solidFill>
                  <a:schemeClr val="tx1"/>
                </a:solidFill>
                <a:latin typeface="+mn-lt"/>
                <a:ea typeface="+mn-ea"/>
                <a:cs typeface="+mn-cs"/>
              </a:rPr>
              <a:t>selectins</a:t>
            </a:r>
            <a:r>
              <a:rPr lang="en-US" sz="1200" b="0" i="0" kern="1200" dirty="0" smtClean="0">
                <a:solidFill>
                  <a:schemeClr val="tx1"/>
                </a:solidFill>
                <a:latin typeface="+mn-lt"/>
                <a:ea typeface="+mn-ea"/>
                <a:cs typeface="+mn-cs"/>
              </a:rPr>
              <a:t>, </a:t>
            </a:r>
            <a:r>
              <a:rPr lang="en-US" sz="1200" b="0" i="0" kern="1200" dirty="0" err="1" smtClean="0">
                <a:solidFill>
                  <a:schemeClr val="tx1"/>
                </a:solidFill>
                <a:latin typeface="+mn-lt"/>
                <a:ea typeface="+mn-ea"/>
                <a:cs typeface="+mn-cs"/>
              </a:rPr>
              <a:t>ligands</a:t>
            </a:r>
            <a:r>
              <a:rPr lang="en-US" sz="1200" b="0" i="0" kern="1200" dirty="0" smtClean="0">
                <a:solidFill>
                  <a:schemeClr val="tx1"/>
                </a:solidFill>
                <a:latin typeface="+mn-lt"/>
                <a:ea typeface="+mn-ea"/>
                <a:cs typeface="+mn-cs"/>
              </a:rPr>
              <a:t> for </a:t>
            </a:r>
            <a:r>
              <a:rPr lang="en-US" sz="1200" b="0" i="0" kern="1200" dirty="0" err="1" smtClean="0">
                <a:solidFill>
                  <a:schemeClr val="tx1"/>
                </a:solidFill>
                <a:latin typeface="+mn-lt"/>
                <a:ea typeface="+mn-ea"/>
                <a:cs typeface="+mn-cs"/>
              </a:rPr>
              <a:t>integrins</a:t>
            </a:r>
            <a:r>
              <a:rPr lang="en-US" sz="1200" b="0" i="0" kern="1200" dirty="0" smtClean="0">
                <a:solidFill>
                  <a:schemeClr val="tx1"/>
                </a:solidFill>
                <a:latin typeface="+mn-lt"/>
                <a:ea typeface="+mn-ea"/>
                <a:cs typeface="+mn-cs"/>
              </a:rPr>
              <a:t>, and </a:t>
            </a:r>
            <a:r>
              <a:rPr lang="en-US" sz="1200" b="0" i="0" kern="1200" dirty="0" err="1" smtClean="0">
                <a:solidFill>
                  <a:schemeClr val="tx1"/>
                </a:solidFill>
                <a:latin typeface="+mn-lt"/>
                <a:ea typeface="+mn-ea"/>
                <a:cs typeface="+mn-cs"/>
              </a:rPr>
              <a:t>chemokines</a:t>
            </a:r>
            <a:r>
              <a:rPr lang="en-US" sz="1200" b="0" i="0" kern="1200" dirty="0" smtClean="0">
                <a:solidFill>
                  <a:schemeClr val="tx1"/>
                </a:solidFill>
                <a:latin typeface="+mn-lt"/>
                <a:ea typeface="+mn-ea"/>
                <a:cs typeface="+mn-cs"/>
              </a:rPr>
              <a:t>. </a:t>
            </a:r>
            <a:r>
              <a:rPr lang="en-US" sz="1200" b="0" i="0" kern="1200" dirty="0" err="1" smtClean="0">
                <a:solidFill>
                  <a:schemeClr val="tx1"/>
                </a:solidFill>
                <a:latin typeface="+mn-lt"/>
                <a:ea typeface="+mn-ea"/>
                <a:cs typeface="+mn-cs"/>
              </a:rPr>
              <a:t>Selectins</a:t>
            </a:r>
            <a:r>
              <a:rPr lang="en-US" sz="1200" b="0" i="0" kern="1200" dirty="0" smtClean="0">
                <a:solidFill>
                  <a:schemeClr val="tx1"/>
                </a:solidFill>
                <a:latin typeface="+mn-lt"/>
                <a:ea typeface="+mn-ea"/>
                <a:cs typeface="+mn-cs"/>
              </a:rPr>
              <a:t> mediate weak tethering and rolling of blood leukocytes on the endothelium, and the shear force of blood flow causes the leukocytes to roll along the endothelial surface. </a:t>
            </a:r>
            <a:r>
              <a:rPr lang="en-US" sz="1200" b="0" i="0" kern="1200" dirty="0" err="1" smtClean="0">
                <a:solidFill>
                  <a:schemeClr val="tx1"/>
                </a:solidFill>
                <a:latin typeface="+mn-lt"/>
                <a:ea typeface="+mn-ea"/>
                <a:cs typeface="+mn-cs"/>
              </a:rPr>
              <a:t>Chemokines</a:t>
            </a:r>
            <a:r>
              <a:rPr lang="en-US" sz="1200" b="0" i="0" kern="1200" dirty="0" smtClean="0">
                <a:solidFill>
                  <a:schemeClr val="tx1"/>
                </a:solidFill>
                <a:latin typeface="+mn-lt"/>
                <a:ea typeface="+mn-ea"/>
                <a:cs typeface="+mn-cs"/>
              </a:rPr>
              <a:t> produced in the surrounding infected tissues or by the endothelial cells are displayed on the endothelial surface and bind to receptors on the rolling leukocytes, which results in activation of the leukocyte </a:t>
            </a:r>
            <a:r>
              <a:rPr lang="en-US" sz="1200" b="0" i="0" kern="1200" dirty="0" err="1" smtClean="0">
                <a:solidFill>
                  <a:schemeClr val="tx1"/>
                </a:solidFill>
                <a:latin typeface="+mn-lt"/>
                <a:ea typeface="+mn-ea"/>
                <a:cs typeface="+mn-cs"/>
              </a:rPr>
              <a:t>integrins</a:t>
            </a:r>
            <a:r>
              <a:rPr lang="en-US" sz="1200" b="0" i="0" kern="1200" dirty="0" smtClean="0">
                <a:solidFill>
                  <a:schemeClr val="tx1"/>
                </a:solidFill>
                <a:latin typeface="+mn-lt"/>
                <a:ea typeface="+mn-ea"/>
                <a:cs typeface="+mn-cs"/>
              </a:rPr>
              <a:t> to a high-affinity binding state. The activated </a:t>
            </a:r>
            <a:r>
              <a:rPr lang="en-US" sz="1200" b="0" i="0" kern="1200" dirty="0" err="1" smtClean="0">
                <a:solidFill>
                  <a:schemeClr val="tx1"/>
                </a:solidFill>
                <a:latin typeface="+mn-lt"/>
                <a:ea typeface="+mn-ea"/>
                <a:cs typeface="+mn-cs"/>
              </a:rPr>
              <a:t>integrins</a:t>
            </a:r>
            <a:r>
              <a:rPr lang="en-US" sz="1200" b="0" i="0" kern="1200" dirty="0" smtClean="0">
                <a:solidFill>
                  <a:schemeClr val="tx1"/>
                </a:solidFill>
                <a:latin typeface="+mn-lt"/>
                <a:ea typeface="+mn-ea"/>
                <a:cs typeface="+mn-cs"/>
              </a:rPr>
              <a:t> bind to their </a:t>
            </a:r>
            <a:r>
              <a:rPr lang="en-US" sz="1200" b="0" i="0" kern="1200" dirty="0" err="1" smtClean="0">
                <a:solidFill>
                  <a:schemeClr val="tx1"/>
                </a:solidFill>
                <a:latin typeface="+mn-lt"/>
                <a:ea typeface="+mn-ea"/>
                <a:cs typeface="+mn-cs"/>
              </a:rPr>
              <a:t>Ig</a:t>
            </a:r>
            <a:r>
              <a:rPr lang="en-US" sz="1200" b="0" i="0" kern="1200" dirty="0" smtClean="0">
                <a:solidFill>
                  <a:schemeClr val="tx1"/>
                </a:solidFill>
                <a:latin typeface="+mn-lt"/>
                <a:ea typeface="+mn-ea"/>
                <a:cs typeface="+mn-cs"/>
              </a:rPr>
              <a:t> </a:t>
            </a:r>
            <a:r>
              <a:rPr lang="en-US" sz="1200" b="0" i="0" kern="1200" dirty="0" err="1" smtClean="0">
                <a:solidFill>
                  <a:schemeClr val="tx1"/>
                </a:solidFill>
                <a:latin typeface="+mn-lt"/>
                <a:ea typeface="+mn-ea"/>
                <a:cs typeface="+mn-cs"/>
              </a:rPr>
              <a:t>superfamily</a:t>
            </a:r>
            <a:r>
              <a:rPr lang="en-US" sz="1200" b="0" i="0" kern="1200" dirty="0" smtClean="0">
                <a:solidFill>
                  <a:schemeClr val="tx1"/>
                </a:solidFill>
                <a:latin typeface="+mn-lt"/>
                <a:ea typeface="+mn-ea"/>
                <a:cs typeface="+mn-cs"/>
              </a:rPr>
              <a:t> </a:t>
            </a:r>
            <a:r>
              <a:rPr lang="en-US" sz="1200" b="0" i="0" kern="1200" dirty="0" err="1" smtClean="0">
                <a:solidFill>
                  <a:schemeClr val="tx1"/>
                </a:solidFill>
                <a:latin typeface="+mn-lt"/>
                <a:ea typeface="+mn-ea"/>
                <a:cs typeface="+mn-cs"/>
              </a:rPr>
              <a:t>ligands</a:t>
            </a:r>
            <a:r>
              <a:rPr lang="en-US" sz="1200" b="0" i="0" kern="1200" dirty="0" smtClean="0">
                <a:solidFill>
                  <a:schemeClr val="tx1"/>
                </a:solidFill>
                <a:latin typeface="+mn-lt"/>
                <a:ea typeface="+mn-ea"/>
                <a:cs typeface="+mn-cs"/>
              </a:rPr>
              <a:t> on the endothelial cells, and this mediates firm adhesion of leukocytes. The leukocytes then crawl to junctions between endothelial cells and migrate through the </a:t>
            </a:r>
            <a:r>
              <a:rPr lang="en-US" sz="1200" b="0" i="0" kern="1200" dirty="0" err="1" smtClean="0">
                <a:solidFill>
                  <a:schemeClr val="tx1"/>
                </a:solidFill>
                <a:latin typeface="+mn-lt"/>
                <a:ea typeface="+mn-ea"/>
                <a:cs typeface="+mn-cs"/>
              </a:rPr>
              <a:t>venular</a:t>
            </a:r>
            <a:r>
              <a:rPr lang="en-US" sz="1200" b="0" i="0" kern="1200" dirty="0" smtClean="0">
                <a:solidFill>
                  <a:schemeClr val="tx1"/>
                </a:solidFill>
                <a:latin typeface="+mn-lt"/>
                <a:ea typeface="+mn-ea"/>
                <a:cs typeface="+mn-cs"/>
              </a:rPr>
              <a:t> wall. </a:t>
            </a:r>
            <a:r>
              <a:rPr lang="en-US" sz="1200" b="0" i="0" kern="1200" dirty="0" err="1" smtClean="0">
                <a:solidFill>
                  <a:schemeClr val="tx1"/>
                </a:solidFill>
                <a:latin typeface="+mn-lt"/>
                <a:ea typeface="+mn-ea"/>
                <a:cs typeface="+mn-cs"/>
              </a:rPr>
              <a:t>Neutrophils</a:t>
            </a:r>
            <a:r>
              <a:rPr lang="en-US" sz="1200" b="0" i="0" kern="1200" dirty="0" smtClean="0">
                <a:solidFill>
                  <a:schemeClr val="tx1"/>
                </a:solidFill>
                <a:latin typeface="+mn-lt"/>
                <a:ea typeface="+mn-ea"/>
                <a:cs typeface="+mn-cs"/>
              </a:rPr>
              <a:t>, </a:t>
            </a:r>
            <a:r>
              <a:rPr lang="en-US" sz="1200" b="0" i="0" kern="1200" dirty="0" err="1" smtClean="0">
                <a:solidFill>
                  <a:schemeClr val="tx1"/>
                </a:solidFill>
                <a:latin typeface="+mn-lt"/>
                <a:ea typeface="+mn-ea"/>
                <a:cs typeface="+mn-cs"/>
              </a:rPr>
              <a:t>monocytes</a:t>
            </a:r>
            <a:r>
              <a:rPr lang="en-US" sz="1200" b="0" i="0" kern="1200" dirty="0" smtClean="0">
                <a:solidFill>
                  <a:schemeClr val="tx1"/>
                </a:solidFill>
                <a:latin typeface="+mn-lt"/>
                <a:ea typeface="+mn-ea"/>
                <a:cs typeface="+mn-cs"/>
              </a:rPr>
              <a:t>, and T lymphocytes use essentially the same mechanisms to migrate out of the blood.</a:t>
            </a:r>
            <a:endParaRPr lang="en-US" dirty="0"/>
          </a:p>
        </p:txBody>
      </p:sp>
      <p:sp>
        <p:nvSpPr>
          <p:cNvPr id="4" name="Slide Number Placeholder 3"/>
          <p:cNvSpPr>
            <a:spLocks noGrp="1"/>
          </p:cNvSpPr>
          <p:nvPr>
            <p:ph type="sldNum" sz="quarter" idx="10"/>
          </p:nvPr>
        </p:nvSpPr>
        <p:spPr/>
        <p:txBody>
          <a:bodyPr/>
          <a:lstStyle/>
          <a:p>
            <a:fld id="{38EF8768-EDDA-4A9E-A47B-48373A0F33FA}" type="slidenum">
              <a:rPr lang="en-US" smtClean="0"/>
              <a:pPr/>
              <a:t>6</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0" i="0" kern="1200" dirty="0" smtClean="0">
                <a:solidFill>
                  <a:schemeClr val="tx1"/>
                </a:solidFill>
                <a:latin typeface="+mn-lt"/>
                <a:ea typeface="+mn-ea"/>
                <a:cs typeface="+mn-cs"/>
              </a:rPr>
              <a:t>In lymphoid organs, </a:t>
            </a:r>
            <a:r>
              <a:rPr lang="en-US" sz="1200" b="0" i="0" kern="1200" dirty="0" err="1" smtClean="0">
                <a:solidFill>
                  <a:schemeClr val="tx1"/>
                </a:solidFill>
                <a:latin typeface="+mn-lt"/>
                <a:ea typeface="+mn-ea"/>
                <a:cs typeface="+mn-cs"/>
              </a:rPr>
              <a:t>dendritic</a:t>
            </a:r>
            <a:r>
              <a:rPr lang="en-US" sz="1200" b="0" i="0" kern="1200" dirty="0" smtClean="0">
                <a:solidFill>
                  <a:schemeClr val="tx1"/>
                </a:solidFill>
                <a:latin typeface="+mn-lt"/>
                <a:ea typeface="+mn-ea"/>
                <a:cs typeface="+mn-cs"/>
              </a:rPr>
              <a:t> cells present peptides derived from </a:t>
            </a:r>
            <a:r>
              <a:rPr lang="en-US" sz="1200" b="0" i="0" kern="1200" dirty="0" err="1" smtClean="0">
                <a:solidFill>
                  <a:schemeClr val="tx1"/>
                </a:solidFill>
                <a:latin typeface="+mn-lt"/>
                <a:ea typeface="+mn-ea"/>
                <a:cs typeface="+mn-cs"/>
              </a:rPr>
              <a:t>endocytosed</a:t>
            </a:r>
            <a:r>
              <a:rPr lang="en-US" sz="1200" b="0" i="0" kern="1200" dirty="0" smtClean="0">
                <a:solidFill>
                  <a:schemeClr val="tx1"/>
                </a:solidFill>
                <a:latin typeface="+mn-lt"/>
                <a:ea typeface="+mn-ea"/>
                <a:cs typeface="+mn-cs"/>
              </a:rPr>
              <a:t> protein antigens in association with class II MHC molecules to naive CD4</a:t>
            </a:r>
            <a:r>
              <a:rPr lang="en-US" sz="1200" b="0" i="0" kern="1200" baseline="30000" dirty="0" smtClean="0">
                <a:solidFill>
                  <a:schemeClr val="tx1"/>
                </a:solidFill>
                <a:latin typeface="+mn-lt"/>
                <a:ea typeface="+mn-ea"/>
                <a:cs typeface="+mn-cs"/>
              </a:rPr>
              <a:t>+</a:t>
            </a:r>
            <a:r>
              <a:rPr lang="en-US" sz="1200" b="0" i="0" kern="1200" dirty="0" smtClean="0">
                <a:solidFill>
                  <a:schemeClr val="tx1"/>
                </a:solidFill>
                <a:latin typeface="+mn-lt"/>
                <a:ea typeface="+mn-ea"/>
                <a:cs typeface="+mn-cs"/>
              </a:rPr>
              <a:t> T cells and peptides derived from </a:t>
            </a:r>
            <a:r>
              <a:rPr lang="en-US" sz="1200" b="0" i="0" kern="1200" dirty="0" err="1" smtClean="0">
                <a:solidFill>
                  <a:schemeClr val="tx1"/>
                </a:solidFill>
                <a:latin typeface="+mn-lt"/>
                <a:ea typeface="+mn-ea"/>
                <a:cs typeface="+mn-cs"/>
              </a:rPr>
              <a:t>cytosolic</a:t>
            </a:r>
            <a:r>
              <a:rPr lang="en-US" sz="1200" b="0" i="0" kern="1200" dirty="0" smtClean="0">
                <a:solidFill>
                  <a:schemeClr val="tx1"/>
                </a:solidFill>
                <a:latin typeface="+mn-lt"/>
                <a:ea typeface="+mn-ea"/>
                <a:cs typeface="+mn-cs"/>
              </a:rPr>
              <a:t> proteins displayed by class I MHC molecules to CD8</a:t>
            </a:r>
            <a:r>
              <a:rPr lang="en-US" sz="1200" b="0" i="0" kern="1200" baseline="30000" dirty="0" smtClean="0">
                <a:solidFill>
                  <a:schemeClr val="tx1"/>
                </a:solidFill>
                <a:latin typeface="+mn-lt"/>
                <a:ea typeface="+mn-ea"/>
                <a:cs typeface="+mn-cs"/>
              </a:rPr>
              <a:t>+</a:t>
            </a:r>
            <a:r>
              <a:rPr lang="en-US" sz="1200" b="0" i="0" kern="1200" dirty="0" smtClean="0">
                <a:solidFill>
                  <a:schemeClr val="tx1"/>
                </a:solidFill>
                <a:latin typeface="+mn-lt"/>
                <a:ea typeface="+mn-ea"/>
                <a:cs typeface="+mn-cs"/>
              </a:rPr>
              <a:t> T cells. CD4</a:t>
            </a:r>
            <a:r>
              <a:rPr lang="en-US" sz="1200" b="0" i="0" kern="1200" baseline="30000" dirty="0" smtClean="0">
                <a:solidFill>
                  <a:schemeClr val="tx1"/>
                </a:solidFill>
                <a:latin typeface="+mn-lt"/>
                <a:ea typeface="+mn-ea"/>
                <a:cs typeface="+mn-cs"/>
              </a:rPr>
              <a:t>+</a:t>
            </a:r>
            <a:r>
              <a:rPr lang="en-US" sz="1200" b="0" i="0" kern="1200" dirty="0" smtClean="0">
                <a:solidFill>
                  <a:schemeClr val="tx1"/>
                </a:solidFill>
                <a:latin typeface="+mn-lt"/>
                <a:ea typeface="+mn-ea"/>
                <a:cs typeface="+mn-cs"/>
              </a:rPr>
              <a:t> T cell–mediated immune reactions are elicited by protein antigens of microbes that are ingested by </a:t>
            </a:r>
            <a:r>
              <a:rPr lang="en-US" sz="1200" b="0" i="0" kern="1200" dirty="0" err="1" smtClean="0">
                <a:solidFill>
                  <a:schemeClr val="tx1"/>
                </a:solidFill>
                <a:latin typeface="+mn-lt"/>
                <a:ea typeface="+mn-ea"/>
                <a:cs typeface="+mn-cs"/>
              </a:rPr>
              <a:t>dendritic</a:t>
            </a:r>
            <a:r>
              <a:rPr lang="en-US" sz="1200" b="0" i="0" kern="1200" dirty="0" smtClean="0">
                <a:solidFill>
                  <a:schemeClr val="tx1"/>
                </a:solidFill>
                <a:latin typeface="+mn-lt"/>
                <a:ea typeface="+mn-ea"/>
                <a:cs typeface="+mn-cs"/>
              </a:rPr>
              <a:t> cells or by soluble protein antigens that are administered with </a:t>
            </a:r>
            <a:r>
              <a:rPr lang="en-US" sz="1200" b="0" i="0" kern="1200" dirty="0" err="1" smtClean="0">
                <a:solidFill>
                  <a:schemeClr val="tx1"/>
                </a:solidFill>
                <a:latin typeface="+mn-lt"/>
                <a:ea typeface="+mn-ea"/>
                <a:cs typeface="+mn-cs"/>
              </a:rPr>
              <a:t>adjuvants</a:t>
            </a:r>
            <a:r>
              <a:rPr lang="en-US" sz="1200" b="0" i="0" kern="1200" dirty="0" smtClean="0">
                <a:solidFill>
                  <a:schemeClr val="tx1"/>
                </a:solidFill>
                <a:latin typeface="+mn-lt"/>
                <a:ea typeface="+mn-ea"/>
                <a:cs typeface="+mn-cs"/>
              </a:rPr>
              <a:t>, in the case of vaccinations, and taken up by </a:t>
            </a:r>
            <a:r>
              <a:rPr lang="en-US" sz="1200" b="0" i="0" kern="1200" dirty="0" err="1" smtClean="0">
                <a:solidFill>
                  <a:schemeClr val="tx1"/>
                </a:solidFill>
                <a:latin typeface="+mn-lt"/>
                <a:ea typeface="+mn-ea"/>
                <a:cs typeface="+mn-cs"/>
              </a:rPr>
              <a:t>dendritic</a:t>
            </a:r>
            <a:r>
              <a:rPr lang="en-US" sz="1200" b="0" i="0" kern="1200" dirty="0" smtClean="0">
                <a:solidFill>
                  <a:schemeClr val="tx1"/>
                </a:solidFill>
                <a:latin typeface="+mn-lt"/>
                <a:ea typeface="+mn-ea"/>
                <a:cs typeface="+mn-cs"/>
              </a:rPr>
              <a:t> cells.</a:t>
            </a:r>
            <a:endParaRPr lang="lv-LV" sz="1200" b="0" i="0" kern="1200" dirty="0" smtClean="0">
              <a:solidFill>
                <a:schemeClr val="tx1"/>
              </a:solidFill>
              <a:latin typeface="+mn-lt"/>
              <a:ea typeface="+mn-ea"/>
              <a:cs typeface="+mn-cs"/>
            </a:endParaRPr>
          </a:p>
          <a:p>
            <a:pPr fontAlgn="base"/>
            <a:r>
              <a:rPr lang="en-US" sz="1200" b="1" i="1" kern="1200" dirty="0" smtClean="0">
                <a:solidFill>
                  <a:schemeClr val="tx1"/>
                </a:solidFill>
                <a:latin typeface="+mn-lt"/>
                <a:ea typeface="+mn-ea"/>
                <a:cs typeface="+mn-cs"/>
              </a:rPr>
              <a:t>IL-2 stimulates the survival, proliferation, and differentiation of antigen-activated T cells.</a:t>
            </a:r>
            <a:r>
              <a:rPr lang="en-US" sz="1200" b="0" i="0" kern="1200" dirty="0" smtClean="0">
                <a:solidFill>
                  <a:schemeClr val="tx1"/>
                </a:solidFill>
                <a:latin typeface="+mn-lt"/>
                <a:ea typeface="+mn-ea"/>
                <a:cs typeface="+mn-cs"/>
              </a:rPr>
              <a:t> IL-2 promotes survival of cells by inducing the </a:t>
            </a:r>
            <a:r>
              <a:rPr lang="en-US" sz="1200" b="0" i="0" kern="1200" dirty="0" err="1" smtClean="0">
                <a:solidFill>
                  <a:schemeClr val="tx1"/>
                </a:solidFill>
                <a:latin typeface="+mn-lt"/>
                <a:ea typeface="+mn-ea"/>
                <a:cs typeface="+mn-cs"/>
              </a:rPr>
              <a:t>antiapoptotic</a:t>
            </a:r>
            <a:r>
              <a:rPr lang="en-US" sz="1200" b="0" i="0" kern="1200" dirty="0" smtClean="0">
                <a:solidFill>
                  <a:schemeClr val="tx1"/>
                </a:solidFill>
                <a:latin typeface="+mn-lt"/>
                <a:ea typeface="+mn-ea"/>
                <a:cs typeface="+mn-cs"/>
              </a:rPr>
              <a:t> protein Bcl-2. It stimulates cell cycle progression through the synthesis of </a:t>
            </a:r>
            <a:r>
              <a:rPr lang="en-US" sz="1200" b="0" i="0" kern="1200" dirty="0" err="1" smtClean="0">
                <a:solidFill>
                  <a:schemeClr val="tx1"/>
                </a:solidFill>
                <a:latin typeface="+mn-lt"/>
                <a:ea typeface="+mn-ea"/>
                <a:cs typeface="+mn-cs"/>
              </a:rPr>
              <a:t>cyclins</a:t>
            </a:r>
            <a:r>
              <a:rPr lang="en-US" sz="1200" b="0" i="0" kern="1200" dirty="0" smtClean="0">
                <a:solidFill>
                  <a:schemeClr val="tx1"/>
                </a:solidFill>
                <a:latin typeface="+mn-lt"/>
                <a:ea typeface="+mn-ea"/>
                <a:cs typeface="+mn-cs"/>
              </a:rPr>
              <a:t> and relieves a block in cell cycle progression through p27 degradation. In addition, IL-2 increases production of </a:t>
            </a:r>
            <a:r>
              <a:rPr lang="en-US" sz="1200" b="0" i="0" kern="1200" dirty="0" err="1" smtClean="0">
                <a:solidFill>
                  <a:schemeClr val="tx1"/>
                </a:solidFill>
                <a:latin typeface="+mn-lt"/>
                <a:ea typeface="+mn-ea"/>
                <a:cs typeface="+mn-cs"/>
              </a:rPr>
              <a:t>effector</a:t>
            </a:r>
            <a:r>
              <a:rPr lang="en-US" sz="1200" b="0" i="0" kern="1200" dirty="0" smtClean="0">
                <a:solidFill>
                  <a:schemeClr val="tx1"/>
                </a:solidFill>
                <a:latin typeface="+mn-lt"/>
                <a:ea typeface="+mn-ea"/>
                <a:cs typeface="+mn-cs"/>
              </a:rPr>
              <a:t> cytokines, such as IFN-γ and IL-4, by the T cells.</a:t>
            </a:r>
          </a:p>
          <a:p>
            <a:pPr fontAlgn="base"/>
            <a:r>
              <a:rPr lang="en-US" sz="1200" b="1" i="1" kern="1200" dirty="0" smtClean="0">
                <a:solidFill>
                  <a:schemeClr val="tx1"/>
                </a:solidFill>
                <a:latin typeface="+mn-lt"/>
                <a:ea typeface="+mn-ea"/>
                <a:cs typeface="+mn-cs"/>
              </a:rPr>
              <a:t>IL-2 is required for the survival and function of regulatory T </a:t>
            </a:r>
            <a:r>
              <a:rPr lang="en-US" sz="1200" b="1" i="1" kern="1200" dirty="0" err="1" smtClean="0">
                <a:solidFill>
                  <a:schemeClr val="tx1"/>
                </a:solidFill>
                <a:latin typeface="+mn-lt"/>
                <a:ea typeface="+mn-ea"/>
                <a:cs typeface="+mn-cs"/>
              </a:rPr>
              <a:t>cells,</a:t>
            </a:r>
            <a:r>
              <a:rPr lang="en-US" sz="1200" b="0" i="0" kern="1200" dirty="0" err="1" smtClean="0">
                <a:solidFill>
                  <a:schemeClr val="tx1"/>
                </a:solidFill>
                <a:latin typeface="+mn-lt"/>
                <a:ea typeface="+mn-ea"/>
                <a:cs typeface="+mn-cs"/>
              </a:rPr>
              <a:t>which</a:t>
            </a:r>
            <a:r>
              <a:rPr lang="en-US" sz="1200" b="0" i="0" kern="1200" dirty="0" smtClean="0">
                <a:solidFill>
                  <a:schemeClr val="tx1"/>
                </a:solidFill>
                <a:latin typeface="+mn-lt"/>
                <a:ea typeface="+mn-ea"/>
                <a:cs typeface="+mn-cs"/>
              </a:rPr>
              <a:t> suppress immune responses against self and other antigens. In fact, knockout mice lacking IL-2 or IL-2 receptors develop uncontrolled T and B cell proliferation and autoimmune disease because of a defect in regulatory T cells. These studies indicate that other growth factors can replace IL-2 for expansion of </a:t>
            </a:r>
            <a:r>
              <a:rPr lang="en-US" sz="1200" b="0" i="0" kern="1200" dirty="0" err="1" smtClean="0">
                <a:solidFill>
                  <a:schemeClr val="tx1"/>
                </a:solidFill>
                <a:latin typeface="+mn-lt"/>
                <a:ea typeface="+mn-ea"/>
                <a:cs typeface="+mn-cs"/>
              </a:rPr>
              <a:t>effector</a:t>
            </a:r>
            <a:r>
              <a:rPr lang="en-US" sz="1200" b="0" i="0" kern="1200" dirty="0" smtClean="0">
                <a:solidFill>
                  <a:schemeClr val="tx1"/>
                </a:solidFill>
                <a:latin typeface="+mn-lt"/>
                <a:ea typeface="+mn-ea"/>
                <a:cs typeface="+mn-cs"/>
              </a:rPr>
              <a:t> T cells, but no other cytokine can replace IL-2 for the maintenance of functional regulatory T cells.</a:t>
            </a:r>
          </a:p>
          <a:p>
            <a:endParaRPr lang="en-US" dirty="0"/>
          </a:p>
        </p:txBody>
      </p:sp>
      <p:sp>
        <p:nvSpPr>
          <p:cNvPr id="4" name="Slide Number Placeholder 3"/>
          <p:cNvSpPr>
            <a:spLocks noGrp="1"/>
          </p:cNvSpPr>
          <p:nvPr>
            <p:ph type="sldNum" sz="quarter" idx="10"/>
          </p:nvPr>
        </p:nvSpPr>
        <p:spPr/>
        <p:txBody>
          <a:bodyPr/>
          <a:lstStyle/>
          <a:p>
            <a:fld id="{38EF8768-EDDA-4A9E-A47B-48373A0F33FA}" type="slidenum">
              <a:rPr lang="en-US" smtClean="0"/>
              <a:pPr/>
              <a:t>31</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0" i="0" kern="1200" dirty="0" smtClean="0">
                <a:solidFill>
                  <a:schemeClr val="tx1"/>
                </a:solidFill>
                <a:latin typeface="+mn-lt"/>
                <a:ea typeface="+mn-ea"/>
                <a:cs typeface="+mn-cs"/>
              </a:rPr>
              <a:t>CD4</a:t>
            </a:r>
            <a:r>
              <a:rPr lang="en-US" sz="1200" b="0" i="0" kern="1200" baseline="30000" dirty="0" smtClean="0">
                <a:solidFill>
                  <a:schemeClr val="tx1"/>
                </a:solidFill>
                <a:latin typeface="+mn-lt"/>
                <a:ea typeface="+mn-ea"/>
                <a:cs typeface="+mn-cs"/>
              </a:rPr>
              <a:t>+</a:t>
            </a:r>
            <a:r>
              <a:rPr lang="en-US" sz="1200" b="0" i="0" kern="1200" dirty="0" smtClean="0">
                <a:solidFill>
                  <a:schemeClr val="tx1"/>
                </a:solidFill>
                <a:latin typeface="+mn-lt"/>
                <a:ea typeface="+mn-ea"/>
                <a:cs typeface="+mn-cs"/>
              </a:rPr>
              <a:t> helper T cells promote the development of CD8</a:t>
            </a:r>
            <a:r>
              <a:rPr lang="en-US" sz="1200" b="0" i="0" kern="1200" baseline="30000" dirty="0" smtClean="0">
                <a:solidFill>
                  <a:schemeClr val="tx1"/>
                </a:solidFill>
                <a:latin typeface="+mn-lt"/>
                <a:ea typeface="+mn-ea"/>
                <a:cs typeface="+mn-cs"/>
              </a:rPr>
              <a:t>+</a:t>
            </a:r>
            <a:r>
              <a:rPr lang="en-US" sz="1200" b="0" i="0" kern="1200" dirty="0" smtClean="0">
                <a:solidFill>
                  <a:schemeClr val="tx1"/>
                </a:solidFill>
                <a:latin typeface="+mn-lt"/>
                <a:ea typeface="+mn-ea"/>
                <a:cs typeface="+mn-cs"/>
              </a:rPr>
              <a:t> CTLs by secreting cytokines that act directly on the CD8</a:t>
            </a:r>
            <a:r>
              <a:rPr lang="en-US" sz="1200" b="0" i="0" kern="1200" baseline="30000" dirty="0" smtClean="0">
                <a:solidFill>
                  <a:schemeClr val="tx1"/>
                </a:solidFill>
                <a:latin typeface="+mn-lt"/>
                <a:ea typeface="+mn-ea"/>
                <a:cs typeface="+mn-cs"/>
              </a:rPr>
              <a:t>+</a:t>
            </a:r>
            <a:r>
              <a:rPr lang="en-US" sz="1200" b="0" i="0" kern="1200" dirty="0" smtClean="0">
                <a:solidFill>
                  <a:schemeClr val="tx1"/>
                </a:solidFill>
                <a:latin typeface="+mn-lt"/>
                <a:ea typeface="+mn-ea"/>
                <a:cs typeface="+mn-cs"/>
              </a:rPr>
              <a:t>cells </a:t>
            </a:r>
            <a:r>
              <a:rPr lang="en-US" sz="1200" b="1" i="0" kern="1200" dirty="0" smtClean="0">
                <a:solidFill>
                  <a:schemeClr val="tx1"/>
                </a:solidFill>
                <a:latin typeface="+mn-lt"/>
                <a:ea typeface="+mn-ea"/>
                <a:cs typeface="+mn-cs"/>
              </a:rPr>
              <a:t>(A)</a:t>
            </a:r>
            <a:r>
              <a:rPr lang="en-US" sz="1200" b="0" i="0" kern="1200" dirty="0" smtClean="0">
                <a:solidFill>
                  <a:schemeClr val="tx1"/>
                </a:solidFill>
                <a:latin typeface="+mn-lt"/>
                <a:ea typeface="+mn-ea"/>
                <a:cs typeface="+mn-cs"/>
              </a:rPr>
              <a:t> or by activating APCs to become more effective at stimulating the differentiation of the CD8</a:t>
            </a:r>
            <a:r>
              <a:rPr lang="en-US" sz="1200" b="0" i="0" kern="1200" baseline="30000" dirty="0" smtClean="0">
                <a:solidFill>
                  <a:schemeClr val="tx1"/>
                </a:solidFill>
                <a:latin typeface="+mn-lt"/>
                <a:ea typeface="+mn-ea"/>
                <a:cs typeface="+mn-cs"/>
              </a:rPr>
              <a:t>+</a:t>
            </a:r>
            <a:r>
              <a:rPr lang="en-US" sz="1200" b="0" i="0" kern="1200" dirty="0" smtClean="0">
                <a:solidFill>
                  <a:schemeClr val="tx1"/>
                </a:solidFill>
                <a:latin typeface="+mn-lt"/>
                <a:ea typeface="+mn-ea"/>
                <a:cs typeface="+mn-cs"/>
              </a:rPr>
              <a:t> T cells</a:t>
            </a:r>
            <a:r>
              <a:rPr lang="en-US" sz="1200" b="1" i="0" kern="1200" dirty="0" smtClean="0">
                <a:solidFill>
                  <a:schemeClr val="tx1"/>
                </a:solidFill>
                <a:latin typeface="+mn-lt"/>
                <a:ea typeface="+mn-ea"/>
                <a:cs typeface="+mn-cs"/>
              </a:rPr>
              <a:t>(B)</a:t>
            </a:r>
            <a:r>
              <a:rPr lang="en-US" sz="1200" b="0" i="0" kern="1200" dirty="0" smtClean="0">
                <a:solidFill>
                  <a:schemeClr val="tx1"/>
                </a:solidFill>
                <a:latin typeface="+mn-lt"/>
                <a:ea typeface="+mn-ea"/>
                <a:cs typeface="+mn-cs"/>
              </a:rPr>
              <a:t>.</a:t>
            </a:r>
            <a:endParaRPr lang="en-US" dirty="0"/>
          </a:p>
        </p:txBody>
      </p:sp>
      <p:sp>
        <p:nvSpPr>
          <p:cNvPr id="4" name="Slide Number Placeholder 3"/>
          <p:cNvSpPr>
            <a:spLocks noGrp="1"/>
          </p:cNvSpPr>
          <p:nvPr>
            <p:ph type="sldNum" sz="quarter" idx="10"/>
          </p:nvPr>
        </p:nvSpPr>
        <p:spPr/>
        <p:txBody>
          <a:bodyPr/>
          <a:lstStyle/>
          <a:p>
            <a:fld id="{38EF8768-EDDA-4A9E-A47B-48373A0F33FA}" type="slidenum">
              <a:rPr lang="en-US" smtClean="0"/>
              <a:pPr/>
              <a:t>33</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latin typeface="+mn-lt"/>
                <a:ea typeface="+mn-ea"/>
                <a:cs typeface="+mn-cs"/>
              </a:rPr>
              <a:t>A CTL recognizes the antigen-expressing target cell and is activated. Activation results in the release of granule contents from the CTL into the target cell through the area of contact (the immunologic synapse). Granule contents deliver a lethal hit to the target. The CTL may detach and kill other target cells. The formation of conjugates between a CTL and its target and activation of the CTL also require interactions between accessory molecules (LFA-1, CD8) on the CTL and their specific </a:t>
            </a:r>
            <a:r>
              <a:rPr lang="en-US" sz="1200" b="0" i="0" kern="1200" dirty="0" err="1" smtClean="0">
                <a:solidFill>
                  <a:schemeClr val="tx1"/>
                </a:solidFill>
                <a:latin typeface="+mn-lt"/>
                <a:ea typeface="+mn-ea"/>
                <a:cs typeface="+mn-cs"/>
              </a:rPr>
              <a:t>ligands</a:t>
            </a:r>
            <a:r>
              <a:rPr lang="en-US" sz="1200" b="0" i="0" kern="1200" dirty="0" smtClean="0">
                <a:solidFill>
                  <a:schemeClr val="tx1"/>
                </a:solidFill>
                <a:latin typeface="+mn-lt"/>
                <a:ea typeface="+mn-ea"/>
                <a:cs typeface="+mn-cs"/>
              </a:rPr>
              <a:t> on the target cell; these are not shown.</a:t>
            </a:r>
            <a:endParaRPr lang="lv-LV" sz="1200" b="0" i="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lv-LV" sz="1200" b="0" i="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i="1" kern="1200" dirty="0" smtClean="0">
                <a:solidFill>
                  <a:schemeClr val="tx1"/>
                </a:solidFill>
                <a:latin typeface="+mn-lt"/>
                <a:ea typeface="+mn-ea"/>
                <a:cs typeface="+mn-cs"/>
              </a:rPr>
              <a:t>Within a few minutes of a CTL’s antigen receptor recognizing its antigen on a target cell, the target cell undergoes changes that induce it to die by apoptosis.</a:t>
            </a:r>
            <a:r>
              <a:rPr lang="en-US" sz="1200" b="0" i="0" kern="1200" dirty="0" smtClean="0">
                <a:solidFill>
                  <a:schemeClr val="tx1"/>
                </a:solidFill>
                <a:latin typeface="+mn-lt"/>
                <a:ea typeface="+mn-ea"/>
                <a:cs typeface="+mn-cs"/>
              </a:rPr>
              <a:t> Target cell death occurs during the next 2 to 6 hours and proceeds even if the CTL detaches. Thus, the CTL is said to deliver a lethal hit to the target cell. The principal mechanism of CTL-mediated target cell killing is the delivery of </a:t>
            </a:r>
            <a:r>
              <a:rPr lang="en-US" sz="1200" b="0" i="0" kern="1200" dirty="0" err="1" smtClean="0">
                <a:solidFill>
                  <a:schemeClr val="tx1"/>
                </a:solidFill>
                <a:latin typeface="+mn-lt"/>
                <a:ea typeface="+mn-ea"/>
                <a:cs typeface="+mn-cs"/>
              </a:rPr>
              <a:t>cytotoxic</a:t>
            </a:r>
            <a:r>
              <a:rPr lang="en-US" sz="1200" b="0" i="0" kern="1200" dirty="0" smtClean="0">
                <a:solidFill>
                  <a:schemeClr val="tx1"/>
                </a:solidFill>
                <a:latin typeface="+mn-lt"/>
                <a:ea typeface="+mn-ea"/>
                <a:cs typeface="+mn-cs"/>
              </a:rPr>
              <a:t> proteins stored within </a:t>
            </a:r>
            <a:r>
              <a:rPr lang="en-US" sz="1200" b="0" i="0" kern="1200" dirty="0" err="1" smtClean="0">
                <a:solidFill>
                  <a:schemeClr val="tx1"/>
                </a:solidFill>
                <a:latin typeface="+mn-lt"/>
                <a:ea typeface="+mn-ea"/>
                <a:cs typeface="+mn-cs"/>
              </a:rPr>
              <a:t>cytoplasmic</a:t>
            </a:r>
            <a:r>
              <a:rPr lang="en-US" sz="1200" b="0" i="0" kern="1200" dirty="0" smtClean="0">
                <a:solidFill>
                  <a:schemeClr val="tx1"/>
                </a:solidFill>
                <a:latin typeface="+mn-lt"/>
                <a:ea typeface="+mn-ea"/>
                <a:cs typeface="+mn-cs"/>
              </a:rPr>
              <a:t> granules (also called </a:t>
            </a:r>
            <a:r>
              <a:rPr lang="en-US" sz="1200" b="0" i="0" kern="1200" dirty="0" err="1" smtClean="0">
                <a:solidFill>
                  <a:schemeClr val="tx1"/>
                </a:solidFill>
                <a:latin typeface="+mn-lt"/>
                <a:ea typeface="+mn-ea"/>
                <a:cs typeface="+mn-cs"/>
              </a:rPr>
              <a:t>secretory</a:t>
            </a:r>
            <a:r>
              <a:rPr lang="en-US" sz="1200" b="0" i="0" kern="1200" dirty="0" smtClean="0">
                <a:solidFill>
                  <a:schemeClr val="tx1"/>
                </a:solidFill>
                <a:latin typeface="+mn-lt"/>
                <a:ea typeface="+mn-ea"/>
                <a:cs typeface="+mn-cs"/>
              </a:rPr>
              <a:t> </a:t>
            </a:r>
            <a:r>
              <a:rPr lang="en-US" sz="1200" b="0" i="0" kern="1200" dirty="0" err="1" smtClean="0">
                <a:solidFill>
                  <a:schemeClr val="tx1"/>
                </a:solidFill>
                <a:latin typeface="+mn-lt"/>
                <a:ea typeface="+mn-ea"/>
                <a:cs typeface="+mn-cs"/>
              </a:rPr>
              <a:t>lysosomes</a:t>
            </a:r>
            <a:r>
              <a:rPr lang="en-US" sz="1200" b="0" i="0" kern="1200" dirty="0" smtClean="0">
                <a:solidFill>
                  <a:schemeClr val="tx1"/>
                </a:solidFill>
                <a:latin typeface="+mn-lt"/>
                <a:ea typeface="+mn-ea"/>
                <a:cs typeface="+mn-cs"/>
              </a:rPr>
              <a:t>) to the target cell, thereby triggering apoptosis of the target cell</a:t>
            </a:r>
            <a:endParaRPr lang="en-US" dirty="0" smtClean="0"/>
          </a:p>
          <a:p>
            <a:endParaRPr lang="lv-LV" sz="1200" b="0" i="0" kern="1200" dirty="0" smtClean="0">
              <a:solidFill>
                <a:schemeClr val="tx1"/>
              </a:solidFill>
              <a:latin typeface="+mn-lt"/>
              <a:ea typeface="+mn-ea"/>
              <a:cs typeface="+mn-cs"/>
            </a:endParaRPr>
          </a:p>
          <a:p>
            <a:endParaRPr lang="lv-LV" sz="1200" b="0" i="0" kern="1200" dirty="0" smtClean="0">
              <a:solidFill>
                <a:schemeClr val="tx1"/>
              </a:solidFill>
              <a:latin typeface="+mn-lt"/>
              <a:ea typeface="+mn-ea"/>
              <a:cs typeface="+mn-cs"/>
            </a:endParaRPr>
          </a:p>
          <a:p>
            <a:r>
              <a:rPr lang="en-US" sz="1200" b="0" i="0" kern="1200" dirty="0" smtClean="0">
                <a:solidFill>
                  <a:schemeClr val="tx1"/>
                </a:solidFill>
                <a:latin typeface="+mn-lt"/>
                <a:ea typeface="+mn-ea"/>
                <a:cs typeface="+mn-cs"/>
              </a:rPr>
              <a:t>CTLs kill target cells by two main mechanisms. </a:t>
            </a:r>
            <a:r>
              <a:rPr lang="en-US" sz="1200" b="1" i="0" kern="1200" dirty="0" smtClean="0">
                <a:solidFill>
                  <a:schemeClr val="tx1"/>
                </a:solidFill>
                <a:latin typeface="+mn-lt"/>
                <a:ea typeface="+mn-ea"/>
                <a:cs typeface="+mn-cs"/>
              </a:rPr>
              <a:t>A,</a:t>
            </a:r>
            <a:r>
              <a:rPr lang="en-US" sz="1200" b="0" i="0" kern="1200" dirty="0" smtClean="0">
                <a:solidFill>
                  <a:schemeClr val="tx1"/>
                </a:solidFill>
                <a:latin typeface="+mn-lt"/>
                <a:ea typeface="+mn-ea"/>
                <a:cs typeface="+mn-cs"/>
              </a:rPr>
              <a:t> Complexes of </a:t>
            </a:r>
            <a:r>
              <a:rPr lang="en-US" sz="1200" b="0" i="0" kern="1200" dirty="0" err="1" smtClean="0">
                <a:solidFill>
                  <a:schemeClr val="tx1"/>
                </a:solidFill>
                <a:latin typeface="+mn-lt"/>
                <a:ea typeface="+mn-ea"/>
                <a:cs typeface="+mn-cs"/>
              </a:rPr>
              <a:t>perforin</a:t>
            </a:r>
            <a:r>
              <a:rPr lang="en-US" sz="1200" b="0" i="0" kern="1200" dirty="0" smtClean="0">
                <a:solidFill>
                  <a:schemeClr val="tx1"/>
                </a:solidFill>
                <a:latin typeface="+mn-lt"/>
                <a:ea typeface="+mn-ea"/>
                <a:cs typeface="+mn-cs"/>
              </a:rPr>
              <a:t> and </a:t>
            </a:r>
            <a:r>
              <a:rPr lang="en-US" sz="1200" b="0" i="0" kern="1200" dirty="0" err="1" smtClean="0">
                <a:solidFill>
                  <a:schemeClr val="tx1"/>
                </a:solidFill>
                <a:latin typeface="+mn-lt"/>
                <a:ea typeface="+mn-ea"/>
                <a:cs typeface="+mn-cs"/>
              </a:rPr>
              <a:t>granzymes</a:t>
            </a:r>
            <a:r>
              <a:rPr lang="en-US" sz="1200" b="0" i="0" kern="1200" dirty="0" smtClean="0">
                <a:solidFill>
                  <a:schemeClr val="tx1"/>
                </a:solidFill>
                <a:latin typeface="+mn-lt"/>
                <a:ea typeface="+mn-ea"/>
                <a:cs typeface="+mn-cs"/>
              </a:rPr>
              <a:t> are released from the CTL by granule </a:t>
            </a:r>
            <a:r>
              <a:rPr lang="en-US" sz="1200" b="0" i="0" kern="1200" dirty="0" err="1" smtClean="0">
                <a:solidFill>
                  <a:schemeClr val="tx1"/>
                </a:solidFill>
                <a:latin typeface="+mn-lt"/>
                <a:ea typeface="+mn-ea"/>
                <a:cs typeface="+mn-cs"/>
              </a:rPr>
              <a:t>exocytosis</a:t>
            </a:r>
            <a:r>
              <a:rPr lang="en-US" sz="1200" b="0" i="0" kern="1200" dirty="0" smtClean="0">
                <a:solidFill>
                  <a:schemeClr val="tx1"/>
                </a:solidFill>
                <a:latin typeface="+mn-lt"/>
                <a:ea typeface="+mn-ea"/>
                <a:cs typeface="+mn-cs"/>
              </a:rPr>
              <a:t> and enter target cells. The </a:t>
            </a:r>
            <a:r>
              <a:rPr lang="en-US" sz="1200" b="0" i="0" kern="1200" dirty="0" err="1" smtClean="0">
                <a:solidFill>
                  <a:schemeClr val="tx1"/>
                </a:solidFill>
                <a:latin typeface="+mn-lt"/>
                <a:ea typeface="+mn-ea"/>
                <a:cs typeface="+mn-cs"/>
              </a:rPr>
              <a:t>granzymes</a:t>
            </a:r>
            <a:r>
              <a:rPr lang="en-US" sz="1200" b="0" i="0" kern="1200" dirty="0" smtClean="0">
                <a:solidFill>
                  <a:schemeClr val="tx1"/>
                </a:solidFill>
                <a:latin typeface="+mn-lt"/>
                <a:ea typeface="+mn-ea"/>
                <a:cs typeface="+mn-cs"/>
              </a:rPr>
              <a:t> are delivered into the cytoplasm of the target cells by a </a:t>
            </a:r>
            <a:r>
              <a:rPr lang="en-US" sz="1200" b="0" i="0" kern="1200" dirty="0" err="1" smtClean="0">
                <a:solidFill>
                  <a:schemeClr val="tx1"/>
                </a:solidFill>
                <a:latin typeface="+mn-lt"/>
                <a:ea typeface="+mn-ea"/>
                <a:cs typeface="+mn-cs"/>
              </a:rPr>
              <a:t>perforin</a:t>
            </a:r>
            <a:r>
              <a:rPr lang="en-US" sz="1200" b="0" i="0" kern="1200" dirty="0" smtClean="0">
                <a:solidFill>
                  <a:schemeClr val="tx1"/>
                </a:solidFill>
                <a:latin typeface="+mn-lt"/>
                <a:ea typeface="+mn-ea"/>
                <a:cs typeface="+mn-cs"/>
              </a:rPr>
              <a:t>-dependent mechanism, and they induce </a:t>
            </a:r>
            <a:r>
              <a:rPr lang="en-US" sz="1200" b="0" i="0" kern="1200" dirty="0" err="1" smtClean="0">
                <a:solidFill>
                  <a:schemeClr val="tx1"/>
                </a:solidFill>
                <a:latin typeface="+mn-lt"/>
                <a:ea typeface="+mn-ea"/>
                <a:cs typeface="+mn-cs"/>
              </a:rPr>
              <a:t>apoptosis.</a:t>
            </a:r>
            <a:r>
              <a:rPr lang="en-US" sz="1200" b="1" i="0" kern="1200" dirty="0" err="1" smtClean="0">
                <a:solidFill>
                  <a:schemeClr val="tx1"/>
                </a:solidFill>
                <a:latin typeface="+mn-lt"/>
                <a:ea typeface="+mn-ea"/>
                <a:cs typeface="+mn-cs"/>
              </a:rPr>
              <a:t>B</a:t>
            </a:r>
            <a:r>
              <a:rPr lang="en-US" sz="1200" b="1" i="0" kern="1200" dirty="0" smtClean="0">
                <a:solidFill>
                  <a:schemeClr val="tx1"/>
                </a:solidFill>
                <a:latin typeface="+mn-lt"/>
                <a:ea typeface="+mn-ea"/>
                <a:cs typeface="+mn-cs"/>
              </a:rPr>
              <a:t>,</a:t>
            </a:r>
            <a:r>
              <a:rPr lang="en-US" sz="1200" b="0" i="0" kern="1200" dirty="0" smtClean="0">
                <a:solidFill>
                  <a:schemeClr val="tx1"/>
                </a:solidFill>
                <a:latin typeface="+mn-lt"/>
                <a:ea typeface="+mn-ea"/>
                <a:cs typeface="+mn-cs"/>
              </a:rPr>
              <a:t> </a:t>
            </a:r>
            <a:r>
              <a:rPr lang="en-US" sz="1200" b="0" i="0" kern="1200" dirty="0" err="1" smtClean="0">
                <a:solidFill>
                  <a:schemeClr val="tx1"/>
                </a:solidFill>
                <a:latin typeface="+mn-lt"/>
                <a:ea typeface="+mn-ea"/>
                <a:cs typeface="+mn-cs"/>
              </a:rPr>
              <a:t>FasL</a:t>
            </a:r>
            <a:r>
              <a:rPr lang="en-US" sz="1200" b="0" i="0" kern="1200" dirty="0" smtClean="0">
                <a:solidFill>
                  <a:schemeClr val="tx1"/>
                </a:solidFill>
                <a:latin typeface="+mn-lt"/>
                <a:ea typeface="+mn-ea"/>
                <a:cs typeface="+mn-cs"/>
              </a:rPr>
              <a:t> is expressed on activated CTLs, engages </a:t>
            </a:r>
            <a:r>
              <a:rPr lang="en-US" sz="1200" b="0" i="0" kern="1200" dirty="0" err="1" smtClean="0">
                <a:solidFill>
                  <a:schemeClr val="tx1"/>
                </a:solidFill>
                <a:latin typeface="+mn-lt"/>
                <a:ea typeface="+mn-ea"/>
                <a:cs typeface="+mn-cs"/>
              </a:rPr>
              <a:t>Fas</a:t>
            </a:r>
            <a:r>
              <a:rPr lang="en-US" sz="1200" b="0" i="0" kern="1200" dirty="0" smtClean="0">
                <a:solidFill>
                  <a:schemeClr val="tx1"/>
                </a:solidFill>
                <a:latin typeface="+mn-lt"/>
                <a:ea typeface="+mn-ea"/>
                <a:cs typeface="+mn-cs"/>
              </a:rPr>
              <a:t> on the surface of target cells, and induces apoptosis.</a:t>
            </a:r>
            <a:endParaRPr lang="en-US" dirty="0"/>
          </a:p>
        </p:txBody>
      </p:sp>
      <p:sp>
        <p:nvSpPr>
          <p:cNvPr id="4" name="Slide Number Placeholder 3"/>
          <p:cNvSpPr>
            <a:spLocks noGrp="1"/>
          </p:cNvSpPr>
          <p:nvPr>
            <p:ph type="sldNum" sz="quarter" idx="10"/>
          </p:nvPr>
        </p:nvSpPr>
        <p:spPr/>
        <p:txBody>
          <a:bodyPr/>
          <a:lstStyle/>
          <a:p>
            <a:fld id="{38EF8768-EDDA-4A9E-A47B-48373A0F33FA}" type="slidenum">
              <a:rPr lang="en-US" smtClean="0"/>
              <a:pPr/>
              <a:t>34</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The numbers of CD4</a:t>
            </a:r>
            <a:r>
              <a:rPr lang="en-US" sz="1200" b="0" i="0" kern="1200" baseline="30000" dirty="0" smtClean="0">
                <a:solidFill>
                  <a:schemeClr val="tx1"/>
                </a:solidFill>
                <a:effectLst/>
                <a:latin typeface="+mn-lt"/>
                <a:ea typeface="+mn-ea"/>
                <a:cs typeface="+mn-cs"/>
              </a:rPr>
              <a:t>+</a:t>
            </a:r>
            <a:r>
              <a:rPr lang="en-US" sz="1200" b="0" i="0" kern="1200" dirty="0" smtClean="0">
                <a:solidFill>
                  <a:schemeClr val="tx1"/>
                </a:solidFill>
                <a:effectLst/>
                <a:latin typeface="+mn-lt"/>
                <a:ea typeface="+mn-ea"/>
                <a:cs typeface="+mn-cs"/>
              </a:rPr>
              <a:t> and CD8</a:t>
            </a:r>
            <a:r>
              <a:rPr lang="en-US" sz="1200" b="0" i="0" kern="1200" baseline="30000" dirty="0" smtClean="0">
                <a:solidFill>
                  <a:schemeClr val="tx1"/>
                </a:solidFill>
                <a:effectLst/>
                <a:latin typeface="+mn-lt"/>
                <a:ea typeface="+mn-ea"/>
                <a:cs typeface="+mn-cs"/>
              </a:rPr>
              <a:t>+</a:t>
            </a:r>
            <a:r>
              <a:rPr lang="en-US" sz="1200" b="0" i="0" kern="1200" dirty="0" smtClean="0">
                <a:solidFill>
                  <a:schemeClr val="tx1"/>
                </a:solidFill>
                <a:effectLst/>
                <a:latin typeface="+mn-lt"/>
                <a:ea typeface="+mn-ea"/>
                <a:cs typeface="+mn-cs"/>
              </a:rPr>
              <a:t> T cells specific for microbial antigens and the expansion and decline of the cells during immune responses are illustrated. The numbers are approximations based on studies of model microbial and other antigens in inbred mice.</a:t>
            </a:r>
            <a:endParaRPr lang="en-GB" dirty="0"/>
          </a:p>
        </p:txBody>
      </p:sp>
      <p:sp>
        <p:nvSpPr>
          <p:cNvPr id="4" name="Slide Number Placeholder 3"/>
          <p:cNvSpPr>
            <a:spLocks noGrp="1"/>
          </p:cNvSpPr>
          <p:nvPr>
            <p:ph type="sldNum" sz="quarter" idx="10"/>
          </p:nvPr>
        </p:nvSpPr>
        <p:spPr/>
        <p:txBody>
          <a:bodyPr/>
          <a:lstStyle/>
          <a:p>
            <a:fld id="{38EF8768-EDDA-4A9E-A47B-48373A0F33FA}" type="slidenum">
              <a:rPr lang="en-US" smtClean="0"/>
              <a:pPr/>
              <a:t>35</a:t>
            </a:fld>
            <a:endParaRPr lang="en-US"/>
          </a:p>
        </p:txBody>
      </p:sp>
    </p:spTree>
    <p:extLst>
      <p:ext uri="{BB962C8B-B14F-4D97-AF65-F5344CB8AC3E}">
        <p14:creationId xmlns:p14="http://schemas.microsoft.com/office/powerpoint/2010/main" xmlns="" val="69938673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Follicular B cells are recirculating cells that receive T cell help when they respond to protein antigens and thus initiate T-dependent antibody responses. These responses can lead to the formation of germinal centers, where class switching and somatic mutation of antibody gene occur, resulting in specialized high-affinity antibody responses. T-independent responses to multivalent antigens such as lipids, polysaccharides, and nucleic acids are mediated mainly by marginal zone B cells in the spleen and B-1 cells in mucosal sites.</a:t>
            </a:r>
            <a:endParaRPr lang="en-GB" dirty="0"/>
          </a:p>
        </p:txBody>
      </p:sp>
      <p:sp>
        <p:nvSpPr>
          <p:cNvPr id="4" name="Slide Number Placeholder 3"/>
          <p:cNvSpPr>
            <a:spLocks noGrp="1"/>
          </p:cNvSpPr>
          <p:nvPr>
            <p:ph type="sldNum" sz="quarter" idx="10"/>
          </p:nvPr>
        </p:nvSpPr>
        <p:spPr/>
        <p:txBody>
          <a:bodyPr/>
          <a:lstStyle/>
          <a:p>
            <a:fld id="{38EF8768-EDDA-4A9E-A47B-48373A0F33FA}" type="slidenum">
              <a:rPr lang="en-US" smtClean="0"/>
              <a:pPr/>
              <a:t>37</a:t>
            </a:fld>
            <a:endParaRPr lang="en-US"/>
          </a:p>
        </p:txBody>
      </p:sp>
    </p:spTree>
    <p:extLst>
      <p:ext uri="{BB962C8B-B14F-4D97-AF65-F5344CB8AC3E}">
        <p14:creationId xmlns:p14="http://schemas.microsoft.com/office/powerpoint/2010/main" xmlns="" val="33335621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8EF8768-EDDA-4A9E-A47B-48373A0F33FA}" type="slidenum">
              <a:rPr lang="en-US" smtClean="0"/>
              <a:pPr/>
              <a:t>38</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Immune responses are initiated by the recognition of antigens by B cells and helper T cells. The activated lymphocytes migrate toward one another and interact, resulting in B cell proliferation and differentiation. </a:t>
            </a:r>
            <a:r>
              <a:rPr lang="en-US" sz="1200" b="0" i="0" kern="1200" dirty="0" err="1" smtClean="0">
                <a:solidFill>
                  <a:schemeClr val="tx1"/>
                </a:solidFill>
                <a:effectLst/>
                <a:latin typeface="+mn-lt"/>
                <a:ea typeface="+mn-ea"/>
                <a:cs typeface="+mn-cs"/>
              </a:rPr>
              <a:t>Restimulation</a:t>
            </a:r>
            <a:r>
              <a:rPr lang="en-US" sz="1200" b="0" i="0" kern="1200" dirty="0" smtClean="0">
                <a:solidFill>
                  <a:schemeClr val="tx1"/>
                </a:solidFill>
                <a:effectLst/>
                <a:latin typeface="+mn-lt"/>
                <a:ea typeface="+mn-ea"/>
                <a:cs typeface="+mn-cs"/>
              </a:rPr>
              <a:t> of B cells by helper T cells in </a:t>
            </a:r>
            <a:r>
              <a:rPr lang="en-US" sz="1200" b="0" i="0" kern="1200" dirty="0" err="1" smtClean="0">
                <a:solidFill>
                  <a:schemeClr val="tx1"/>
                </a:solidFill>
                <a:effectLst/>
                <a:latin typeface="+mn-lt"/>
                <a:ea typeface="+mn-ea"/>
                <a:cs typeface="+mn-cs"/>
              </a:rPr>
              <a:t>extrafollicular</a:t>
            </a:r>
            <a:r>
              <a:rPr lang="en-US" sz="1200" b="0" i="0" kern="1200" dirty="0" smtClean="0">
                <a:solidFill>
                  <a:schemeClr val="tx1"/>
                </a:solidFill>
                <a:effectLst/>
                <a:latin typeface="+mn-lt"/>
                <a:ea typeface="+mn-ea"/>
                <a:cs typeface="+mn-cs"/>
              </a:rPr>
              <a:t> sites leads to early </a:t>
            </a:r>
            <a:r>
              <a:rPr lang="en-US" sz="1200" b="0" i="0" kern="1200" dirty="0" err="1" smtClean="0">
                <a:solidFill>
                  <a:schemeClr val="tx1"/>
                </a:solidFill>
                <a:effectLst/>
                <a:latin typeface="+mn-lt"/>
                <a:ea typeface="+mn-ea"/>
                <a:cs typeface="+mn-cs"/>
              </a:rPr>
              <a:t>isotype</a:t>
            </a:r>
            <a:r>
              <a:rPr lang="en-US" sz="1200" b="0" i="0" kern="1200" dirty="0" smtClean="0">
                <a:solidFill>
                  <a:schemeClr val="tx1"/>
                </a:solidFill>
                <a:effectLst/>
                <a:latin typeface="+mn-lt"/>
                <a:ea typeface="+mn-ea"/>
                <a:cs typeface="+mn-cs"/>
              </a:rPr>
              <a:t> switching and short-lived plasma cell generation. The late events occur in germinal centers and include somatic mutation and the selection of high-affinity cells (affinity maturation), additional </a:t>
            </a:r>
            <a:r>
              <a:rPr lang="en-US" sz="1200" b="0" i="0" kern="1200" dirty="0" err="1" smtClean="0">
                <a:solidFill>
                  <a:schemeClr val="tx1"/>
                </a:solidFill>
                <a:effectLst/>
                <a:latin typeface="+mn-lt"/>
                <a:ea typeface="+mn-ea"/>
                <a:cs typeface="+mn-cs"/>
              </a:rPr>
              <a:t>isotype</a:t>
            </a:r>
            <a:r>
              <a:rPr lang="en-US" sz="1200" b="0" i="0" kern="1200" dirty="0" smtClean="0">
                <a:solidFill>
                  <a:schemeClr val="tx1"/>
                </a:solidFill>
                <a:effectLst/>
                <a:latin typeface="+mn-lt"/>
                <a:ea typeface="+mn-ea"/>
                <a:cs typeface="+mn-cs"/>
              </a:rPr>
              <a:t> switching, memory B cell generation, and the generation of long-lived plasma cells.</a:t>
            </a:r>
            <a:endParaRPr lang="en-GB" dirty="0"/>
          </a:p>
        </p:txBody>
      </p:sp>
      <p:sp>
        <p:nvSpPr>
          <p:cNvPr id="4" name="Slide Number Placeholder 3"/>
          <p:cNvSpPr>
            <a:spLocks noGrp="1"/>
          </p:cNvSpPr>
          <p:nvPr>
            <p:ph type="sldNum" sz="quarter" idx="10"/>
          </p:nvPr>
        </p:nvSpPr>
        <p:spPr/>
        <p:txBody>
          <a:bodyPr/>
          <a:lstStyle/>
          <a:p>
            <a:fld id="{38EF8768-EDDA-4A9E-A47B-48373A0F33FA}" type="slidenum">
              <a:rPr lang="en-US" smtClean="0"/>
              <a:pPr/>
              <a:t>39</a:t>
            </a:fld>
            <a:endParaRPr lang="en-US"/>
          </a:p>
        </p:txBody>
      </p:sp>
    </p:spTree>
    <p:extLst>
      <p:ext uri="{BB962C8B-B14F-4D97-AF65-F5344CB8AC3E}">
        <p14:creationId xmlns:p14="http://schemas.microsoft.com/office/powerpoint/2010/main" xmlns="" val="371924324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Protein antigens bound to membrane Ig are </a:t>
            </a:r>
            <a:r>
              <a:rPr lang="en-US" sz="1200" b="0" i="0" kern="1200" dirty="0" err="1" smtClean="0">
                <a:solidFill>
                  <a:schemeClr val="tx1"/>
                </a:solidFill>
                <a:effectLst/>
                <a:latin typeface="+mn-lt"/>
                <a:ea typeface="+mn-ea"/>
                <a:cs typeface="+mn-cs"/>
              </a:rPr>
              <a:t>endocytosed</a:t>
            </a:r>
            <a:r>
              <a:rPr lang="en-US" sz="1200" b="0" i="0" kern="1200" dirty="0" smtClean="0">
                <a:solidFill>
                  <a:schemeClr val="tx1"/>
                </a:solidFill>
                <a:effectLst/>
                <a:latin typeface="+mn-lt"/>
                <a:ea typeface="+mn-ea"/>
                <a:cs typeface="+mn-cs"/>
              </a:rPr>
              <a:t> and processed, and peptide fragments are presented in association with class II MHC molecules. Helper T cells that were previously activated by dendritic cells recognize the MHC-peptide complexes on the B cells and then stimulate B cell responses. Activated B cells also express </a:t>
            </a:r>
            <a:r>
              <a:rPr lang="en-US" sz="1200" b="0" i="0" kern="1200" dirty="0" err="1" smtClean="0">
                <a:solidFill>
                  <a:schemeClr val="tx1"/>
                </a:solidFill>
                <a:effectLst/>
                <a:latin typeface="+mn-lt"/>
                <a:ea typeface="+mn-ea"/>
                <a:cs typeface="+mn-cs"/>
              </a:rPr>
              <a:t>costimulators</a:t>
            </a:r>
            <a:r>
              <a:rPr lang="en-US" sz="1200" b="0" i="0" kern="1200" dirty="0" smtClean="0">
                <a:solidFill>
                  <a:schemeClr val="tx1"/>
                </a:solidFill>
                <a:effectLst/>
                <a:latin typeface="+mn-lt"/>
                <a:ea typeface="+mn-ea"/>
                <a:cs typeface="+mn-cs"/>
              </a:rPr>
              <a:t> (not shown) that enhance helper T cell responses.</a:t>
            </a:r>
            <a:endParaRPr lang="en-GB" dirty="0"/>
          </a:p>
        </p:txBody>
      </p:sp>
      <p:sp>
        <p:nvSpPr>
          <p:cNvPr id="4" name="Slide Number Placeholder 3"/>
          <p:cNvSpPr>
            <a:spLocks noGrp="1"/>
          </p:cNvSpPr>
          <p:nvPr>
            <p:ph type="sldNum" sz="quarter" idx="10"/>
          </p:nvPr>
        </p:nvSpPr>
        <p:spPr/>
        <p:txBody>
          <a:bodyPr/>
          <a:lstStyle/>
          <a:p>
            <a:fld id="{38EF8768-EDDA-4A9E-A47B-48373A0F33FA}" type="slidenum">
              <a:rPr lang="en-US" smtClean="0"/>
              <a:pPr/>
              <a:t>40</a:t>
            </a:fld>
            <a:endParaRPr lang="en-US"/>
          </a:p>
        </p:txBody>
      </p:sp>
    </p:spTree>
    <p:extLst>
      <p:ext uri="{BB962C8B-B14F-4D97-AF65-F5344CB8AC3E}">
        <p14:creationId xmlns:p14="http://schemas.microsoft.com/office/powerpoint/2010/main" xmlns="" val="197307710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0" i="0" kern="1200" dirty="0" smtClean="0">
                <a:solidFill>
                  <a:schemeClr val="tx1"/>
                </a:solidFill>
                <a:effectLst/>
                <a:latin typeface="+mn-lt"/>
                <a:ea typeface="+mn-ea"/>
                <a:cs typeface="+mn-cs"/>
              </a:rPr>
              <a:t>In a primary immune response, naive B cells are stimulated by antigen, become activated, and differentiate into antibody-secreting cells that produce antibodies specific for the eliciting antigen. Some of the antibody-secreting plasma cells migrate to and survive in the bone marrow, where they continue to produce antibodies for long periods. Long-lived memory B cells are also generated during the primary response. A secondary immune response is elicited when the same antigen stimulates these memory B cells, leading to more rapid proliferation and differentiation and production of greater quantities of specific antibody than are produced in the primary response. The principal characteristics of primary and secondary antibody responses are summarized in the table. These features are typical of T cell–dependent antibody responses to protein antigens.</a:t>
            </a:r>
            <a:endParaRPr lang="en-US" dirty="0"/>
          </a:p>
        </p:txBody>
      </p:sp>
      <p:sp>
        <p:nvSpPr>
          <p:cNvPr id="4" name="Slide Number Placeholder 3"/>
          <p:cNvSpPr>
            <a:spLocks noGrp="1"/>
          </p:cNvSpPr>
          <p:nvPr>
            <p:ph type="sldNum" sz="quarter" idx="10"/>
          </p:nvPr>
        </p:nvSpPr>
        <p:spPr/>
        <p:txBody>
          <a:bodyPr/>
          <a:lstStyle/>
          <a:p>
            <a:fld id="{38EF8768-EDDA-4A9E-A47B-48373A0F33FA}" type="slidenum">
              <a:rPr lang="en-US" smtClean="0"/>
              <a:pPr/>
              <a:t>45</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0" i="0" kern="1200" dirty="0" smtClean="0">
                <a:solidFill>
                  <a:schemeClr val="tx1"/>
                </a:solidFill>
                <a:latin typeface="+mn-lt"/>
                <a:ea typeface="+mn-ea"/>
                <a:cs typeface="+mn-cs"/>
              </a:rPr>
              <a:t>Antibodies against microbes (and their toxins, not shown here) neutralize these agents, </a:t>
            </a:r>
            <a:r>
              <a:rPr lang="en-US" sz="1200" b="0" i="0" kern="1200" dirty="0" err="1" smtClean="0">
                <a:solidFill>
                  <a:schemeClr val="tx1"/>
                </a:solidFill>
                <a:latin typeface="+mn-lt"/>
                <a:ea typeface="+mn-ea"/>
                <a:cs typeface="+mn-cs"/>
              </a:rPr>
              <a:t>opsonize</a:t>
            </a:r>
            <a:r>
              <a:rPr lang="en-US" sz="1200" b="0" i="0" kern="1200" dirty="0" smtClean="0">
                <a:solidFill>
                  <a:schemeClr val="tx1"/>
                </a:solidFill>
                <a:latin typeface="+mn-lt"/>
                <a:ea typeface="+mn-ea"/>
                <a:cs typeface="+mn-cs"/>
              </a:rPr>
              <a:t> them for </a:t>
            </a:r>
            <a:r>
              <a:rPr lang="en-US" sz="1200" b="0" i="0" kern="1200" dirty="0" err="1" smtClean="0">
                <a:solidFill>
                  <a:schemeClr val="tx1"/>
                </a:solidFill>
                <a:latin typeface="+mn-lt"/>
                <a:ea typeface="+mn-ea"/>
                <a:cs typeface="+mn-cs"/>
              </a:rPr>
              <a:t>phagocytosis</a:t>
            </a:r>
            <a:r>
              <a:rPr lang="en-US" sz="1200" b="0" i="0" kern="1200" dirty="0" smtClean="0">
                <a:solidFill>
                  <a:schemeClr val="tx1"/>
                </a:solidFill>
                <a:latin typeface="+mn-lt"/>
                <a:ea typeface="+mn-ea"/>
                <a:cs typeface="+mn-cs"/>
              </a:rPr>
              <a:t>, sensitize them for antibody-dependent cellular </a:t>
            </a:r>
            <a:r>
              <a:rPr lang="en-US" sz="1200" b="0" i="0" kern="1200" dirty="0" err="1" smtClean="0">
                <a:solidFill>
                  <a:schemeClr val="tx1"/>
                </a:solidFill>
                <a:latin typeface="+mn-lt"/>
                <a:ea typeface="+mn-ea"/>
                <a:cs typeface="+mn-cs"/>
              </a:rPr>
              <a:t>cytotoxicity</a:t>
            </a:r>
            <a:r>
              <a:rPr lang="en-US" sz="1200" b="0" i="0" kern="1200" dirty="0" smtClean="0">
                <a:solidFill>
                  <a:schemeClr val="tx1"/>
                </a:solidFill>
                <a:latin typeface="+mn-lt"/>
                <a:ea typeface="+mn-ea"/>
                <a:cs typeface="+mn-cs"/>
              </a:rPr>
              <a:t>, and activate the complement system. These various </a:t>
            </a:r>
            <a:r>
              <a:rPr lang="en-US" sz="1200" b="0" i="0" kern="1200" dirty="0" err="1" smtClean="0">
                <a:solidFill>
                  <a:schemeClr val="tx1"/>
                </a:solidFill>
                <a:latin typeface="+mn-lt"/>
                <a:ea typeface="+mn-ea"/>
                <a:cs typeface="+mn-cs"/>
              </a:rPr>
              <a:t>effector</a:t>
            </a:r>
            <a:r>
              <a:rPr lang="en-US" sz="1200" b="0" i="0" kern="1200" dirty="0" smtClean="0">
                <a:solidFill>
                  <a:schemeClr val="tx1"/>
                </a:solidFill>
                <a:latin typeface="+mn-lt"/>
                <a:ea typeface="+mn-ea"/>
                <a:cs typeface="+mn-cs"/>
              </a:rPr>
              <a:t> functions may be mediated by different antibody </a:t>
            </a:r>
            <a:r>
              <a:rPr lang="en-US" sz="1200" b="0" i="0" kern="1200" dirty="0" err="1" smtClean="0">
                <a:solidFill>
                  <a:schemeClr val="tx1"/>
                </a:solidFill>
                <a:latin typeface="+mn-lt"/>
                <a:ea typeface="+mn-ea"/>
                <a:cs typeface="+mn-cs"/>
              </a:rPr>
              <a:t>isotypes</a:t>
            </a:r>
            <a:r>
              <a:rPr lang="en-US" sz="1200" b="0" i="0" kern="1200" dirty="0" smtClean="0">
                <a:solidFill>
                  <a:schemeClr val="tx1"/>
                </a:solidFill>
                <a:latin typeface="+mn-lt"/>
                <a:ea typeface="+mn-ea"/>
                <a:cs typeface="+mn-cs"/>
              </a:rPr>
              <a:t>.</a:t>
            </a:r>
            <a:endParaRPr lang="en-US" dirty="0"/>
          </a:p>
        </p:txBody>
      </p:sp>
      <p:sp>
        <p:nvSpPr>
          <p:cNvPr id="4" name="Slide Number Placeholder 3"/>
          <p:cNvSpPr>
            <a:spLocks noGrp="1"/>
          </p:cNvSpPr>
          <p:nvPr>
            <p:ph type="sldNum" sz="quarter" idx="10"/>
          </p:nvPr>
        </p:nvSpPr>
        <p:spPr/>
        <p:txBody>
          <a:bodyPr/>
          <a:lstStyle/>
          <a:p>
            <a:fld id="{38EF8768-EDDA-4A9E-A47B-48373A0F33FA}" type="slidenum">
              <a:rPr lang="en-US" smtClean="0"/>
              <a:pPr/>
              <a:t>46</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lv-LV" sz="1200" b="0" i="0" kern="1200" dirty="0" smtClean="0">
                <a:solidFill>
                  <a:schemeClr val="tx1"/>
                </a:solidFill>
                <a:latin typeface="+mn-lt"/>
                <a:ea typeface="+mn-ea"/>
                <a:cs typeface="+mn-cs"/>
              </a:rPr>
              <a:t>T</a:t>
            </a:r>
            <a:r>
              <a:rPr lang="en-US" sz="1200" b="0" i="0" kern="1200" dirty="0" smtClean="0">
                <a:solidFill>
                  <a:schemeClr val="tx1"/>
                </a:solidFill>
                <a:latin typeface="+mn-lt"/>
                <a:ea typeface="+mn-ea"/>
                <a:cs typeface="+mn-cs"/>
              </a:rPr>
              <a:t>he </a:t>
            </a:r>
            <a:r>
              <a:rPr lang="en-US" sz="1200" b="0" i="0" kern="1200" dirty="0" err="1" smtClean="0">
                <a:solidFill>
                  <a:schemeClr val="tx1"/>
                </a:solidFill>
                <a:latin typeface="+mn-lt"/>
                <a:ea typeface="+mn-ea"/>
                <a:cs typeface="+mn-cs"/>
              </a:rPr>
              <a:t>integrins</a:t>
            </a:r>
            <a:r>
              <a:rPr lang="en-US" sz="1200" b="0" i="0" kern="1200" dirty="0" smtClean="0">
                <a:solidFill>
                  <a:schemeClr val="tx1"/>
                </a:solidFill>
                <a:latin typeface="+mn-lt"/>
                <a:ea typeface="+mn-ea"/>
                <a:cs typeface="+mn-cs"/>
              </a:rPr>
              <a:t> on blood leukocytes are normally in a low-affinity state. If a leukocyte comes close to endothelial cells, such as when </a:t>
            </a:r>
            <a:r>
              <a:rPr lang="en-US" sz="1200" b="0" i="0" kern="1200" dirty="0" err="1" smtClean="0">
                <a:solidFill>
                  <a:schemeClr val="tx1"/>
                </a:solidFill>
                <a:latin typeface="+mn-lt"/>
                <a:ea typeface="+mn-ea"/>
                <a:cs typeface="+mn-cs"/>
              </a:rPr>
              <a:t>selectin</a:t>
            </a:r>
            <a:r>
              <a:rPr lang="en-US" sz="1200" b="0" i="0" kern="1200" dirty="0" smtClean="0">
                <a:solidFill>
                  <a:schemeClr val="tx1"/>
                </a:solidFill>
                <a:latin typeface="+mn-lt"/>
                <a:ea typeface="+mn-ea"/>
                <a:cs typeface="+mn-cs"/>
              </a:rPr>
              <a:t>-dependent rolling of leukocytes occurs, then </a:t>
            </a:r>
            <a:r>
              <a:rPr lang="en-US" sz="1200" b="0" i="0" kern="1200" dirty="0" err="1" smtClean="0">
                <a:solidFill>
                  <a:schemeClr val="tx1"/>
                </a:solidFill>
                <a:latin typeface="+mn-lt"/>
                <a:ea typeface="+mn-ea"/>
                <a:cs typeface="+mn-cs"/>
              </a:rPr>
              <a:t>chemokines</a:t>
            </a:r>
            <a:r>
              <a:rPr lang="en-US" sz="1200" b="0" i="0" kern="1200" dirty="0" smtClean="0">
                <a:solidFill>
                  <a:schemeClr val="tx1"/>
                </a:solidFill>
                <a:latin typeface="+mn-lt"/>
                <a:ea typeface="+mn-ea"/>
                <a:cs typeface="+mn-cs"/>
              </a:rPr>
              <a:t> displayed on the endothelial surface can bind </a:t>
            </a:r>
            <a:r>
              <a:rPr lang="en-US" sz="1200" b="0" i="0" kern="1200" dirty="0" err="1" smtClean="0">
                <a:solidFill>
                  <a:schemeClr val="tx1"/>
                </a:solidFill>
                <a:latin typeface="+mn-lt"/>
                <a:ea typeface="+mn-ea"/>
                <a:cs typeface="+mn-cs"/>
              </a:rPr>
              <a:t>chemokine</a:t>
            </a:r>
            <a:r>
              <a:rPr lang="en-US" sz="1200" b="0" i="0" kern="1200" dirty="0" smtClean="0">
                <a:solidFill>
                  <a:schemeClr val="tx1"/>
                </a:solidFill>
                <a:latin typeface="+mn-lt"/>
                <a:ea typeface="+mn-ea"/>
                <a:cs typeface="+mn-cs"/>
              </a:rPr>
              <a:t> receptors on the leukocyte. </a:t>
            </a:r>
            <a:r>
              <a:rPr lang="en-US" sz="1200" b="0" i="0" kern="1200" dirty="0" err="1" smtClean="0">
                <a:solidFill>
                  <a:schemeClr val="tx1"/>
                </a:solidFill>
                <a:latin typeface="+mn-lt"/>
                <a:ea typeface="+mn-ea"/>
                <a:cs typeface="+mn-cs"/>
              </a:rPr>
              <a:t>Chemokine</a:t>
            </a:r>
            <a:r>
              <a:rPr lang="en-US" sz="1200" b="0" i="0" kern="1200" dirty="0" smtClean="0">
                <a:solidFill>
                  <a:schemeClr val="tx1"/>
                </a:solidFill>
                <a:latin typeface="+mn-lt"/>
                <a:ea typeface="+mn-ea"/>
                <a:cs typeface="+mn-cs"/>
              </a:rPr>
              <a:t> receptor signaling then occurs, which activates the leukocyte </a:t>
            </a:r>
            <a:r>
              <a:rPr lang="en-US" sz="1200" b="0" i="0" kern="1200" dirty="0" err="1" smtClean="0">
                <a:solidFill>
                  <a:schemeClr val="tx1"/>
                </a:solidFill>
                <a:latin typeface="+mn-lt"/>
                <a:ea typeface="+mn-ea"/>
                <a:cs typeface="+mn-cs"/>
              </a:rPr>
              <a:t>integrins</a:t>
            </a:r>
            <a:r>
              <a:rPr lang="en-US" sz="1200" b="0" i="0" kern="1200" dirty="0" smtClean="0">
                <a:solidFill>
                  <a:schemeClr val="tx1"/>
                </a:solidFill>
                <a:latin typeface="+mn-lt"/>
                <a:ea typeface="+mn-ea"/>
                <a:cs typeface="+mn-cs"/>
              </a:rPr>
              <a:t>, increasing their affinity for their </a:t>
            </a:r>
            <a:r>
              <a:rPr lang="en-US" sz="1200" b="0" i="0" kern="1200" dirty="0" err="1" smtClean="0">
                <a:solidFill>
                  <a:schemeClr val="tx1"/>
                </a:solidFill>
                <a:latin typeface="+mn-lt"/>
                <a:ea typeface="+mn-ea"/>
                <a:cs typeface="+mn-cs"/>
              </a:rPr>
              <a:t>ligands</a:t>
            </a:r>
            <a:r>
              <a:rPr lang="en-US" sz="1200" b="0" i="0" kern="1200" dirty="0" smtClean="0">
                <a:solidFill>
                  <a:schemeClr val="tx1"/>
                </a:solidFill>
                <a:latin typeface="+mn-lt"/>
                <a:ea typeface="+mn-ea"/>
                <a:cs typeface="+mn-cs"/>
              </a:rPr>
              <a:t> on the endothelial cells. </a:t>
            </a:r>
            <a:r>
              <a:rPr lang="en-US" sz="1200" b="1" i="0" kern="1200" dirty="0" smtClean="0">
                <a:solidFill>
                  <a:schemeClr val="tx1"/>
                </a:solidFill>
                <a:latin typeface="+mn-lt"/>
                <a:ea typeface="+mn-ea"/>
                <a:cs typeface="+mn-cs"/>
              </a:rPr>
              <a:t>B,</a:t>
            </a:r>
            <a:r>
              <a:rPr lang="en-US" sz="1200" b="0" i="0" kern="1200" dirty="0" smtClean="0">
                <a:solidFill>
                  <a:schemeClr val="tx1"/>
                </a:solidFill>
                <a:latin typeface="+mn-lt"/>
                <a:ea typeface="+mn-ea"/>
                <a:cs typeface="+mn-cs"/>
              </a:rPr>
              <a:t> Ribbon diagrams are shown of bent and extended conformations of a leukocyte </a:t>
            </a:r>
            <a:r>
              <a:rPr lang="en-US" sz="1200" b="0" i="0" kern="1200" dirty="0" err="1" smtClean="0">
                <a:solidFill>
                  <a:schemeClr val="tx1"/>
                </a:solidFill>
                <a:latin typeface="+mn-lt"/>
                <a:ea typeface="+mn-ea"/>
                <a:cs typeface="+mn-cs"/>
              </a:rPr>
              <a:t>integrin</a:t>
            </a:r>
            <a:r>
              <a:rPr lang="en-US" sz="1200" b="0" i="0" kern="1200" dirty="0" smtClean="0">
                <a:solidFill>
                  <a:schemeClr val="tx1"/>
                </a:solidFill>
                <a:latin typeface="+mn-lt"/>
                <a:ea typeface="+mn-ea"/>
                <a:cs typeface="+mn-cs"/>
              </a:rPr>
              <a:t>, corresponding to low- and high-affinity states, respectively.</a:t>
            </a:r>
            <a:endParaRPr lang="en-US" dirty="0"/>
          </a:p>
        </p:txBody>
      </p:sp>
      <p:sp>
        <p:nvSpPr>
          <p:cNvPr id="4" name="Slide Number Placeholder 3"/>
          <p:cNvSpPr>
            <a:spLocks noGrp="1"/>
          </p:cNvSpPr>
          <p:nvPr>
            <p:ph type="sldNum" sz="quarter" idx="10"/>
          </p:nvPr>
        </p:nvSpPr>
        <p:spPr/>
        <p:txBody>
          <a:bodyPr/>
          <a:lstStyle/>
          <a:p>
            <a:fld id="{38EF8768-EDDA-4A9E-A47B-48373A0F33FA}" type="slidenum">
              <a:rPr lang="en-US" smtClean="0"/>
              <a:pPr/>
              <a:t>7</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0" i="0" kern="1200" dirty="0" smtClean="0">
                <a:solidFill>
                  <a:schemeClr val="tx1"/>
                </a:solidFill>
                <a:latin typeface="+mn-lt"/>
                <a:ea typeface="+mn-ea"/>
                <a:cs typeface="+mn-cs"/>
              </a:rPr>
              <a:t>B cells activated by helper T cell signals (CD40L, cytokines) undergo switching to different </a:t>
            </a:r>
            <a:r>
              <a:rPr lang="en-US" sz="1200" b="0" i="0" kern="1200" dirty="0" err="1" smtClean="0">
                <a:solidFill>
                  <a:schemeClr val="tx1"/>
                </a:solidFill>
                <a:latin typeface="+mn-lt"/>
                <a:ea typeface="+mn-ea"/>
                <a:cs typeface="+mn-cs"/>
              </a:rPr>
              <a:t>Ig</a:t>
            </a:r>
            <a:r>
              <a:rPr lang="en-US" sz="1200" b="0" i="0" kern="1200" dirty="0" smtClean="0">
                <a:solidFill>
                  <a:schemeClr val="tx1"/>
                </a:solidFill>
                <a:latin typeface="+mn-lt"/>
                <a:ea typeface="+mn-ea"/>
                <a:cs typeface="+mn-cs"/>
              </a:rPr>
              <a:t> </a:t>
            </a:r>
            <a:r>
              <a:rPr lang="en-US" sz="1200" b="0" i="0" kern="1200" dirty="0" err="1" smtClean="0">
                <a:solidFill>
                  <a:schemeClr val="tx1"/>
                </a:solidFill>
                <a:latin typeface="+mn-lt"/>
                <a:ea typeface="+mn-ea"/>
                <a:cs typeface="+mn-cs"/>
              </a:rPr>
              <a:t>isotypes</a:t>
            </a:r>
            <a:r>
              <a:rPr lang="en-US" sz="1200" b="0" i="0" kern="1200" dirty="0" smtClean="0">
                <a:solidFill>
                  <a:schemeClr val="tx1"/>
                </a:solidFill>
                <a:latin typeface="+mn-lt"/>
                <a:ea typeface="+mn-ea"/>
                <a:cs typeface="+mn-cs"/>
              </a:rPr>
              <a:t>, which mediate distinct </a:t>
            </a:r>
            <a:r>
              <a:rPr lang="en-US" sz="1200" b="0" i="0" kern="1200" dirty="0" err="1" smtClean="0">
                <a:solidFill>
                  <a:schemeClr val="tx1"/>
                </a:solidFill>
                <a:latin typeface="+mn-lt"/>
                <a:ea typeface="+mn-ea"/>
                <a:cs typeface="+mn-cs"/>
              </a:rPr>
              <a:t>effector</a:t>
            </a:r>
            <a:r>
              <a:rPr lang="en-US" sz="1200" b="0" i="0" kern="1200" dirty="0" smtClean="0">
                <a:solidFill>
                  <a:schemeClr val="tx1"/>
                </a:solidFill>
                <a:latin typeface="+mn-lt"/>
                <a:ea typeface="+mn-ea"/>
                <a:cs typeface="+mn-cs"/>
              </a:rPr>
              <a:t> functions. Selected examples of switched </a:t>
            </a:r>
            <a:r>
              <a:rPr lang="en-US" sz="1200" b="0" i="0" kern="1200" dirty="0" err="1" smtClean="0">
                <a:solidFill>
                  <a:schemeClr val="tx1"/>
                </a:solidFill>
                <a:latin typeface="+mn-lt"/>
                <a:ea typeface="+mn-ea"/>
                <a:cs typeface="+mn-cs"/>
              </a:rPr>
              <a:t>isotypes</a:t>
            </a:r>
            <a:r>
              <a:rPr lang="en-US" sz="1200" b="0" i="0" kern="1200" dirty="0" smtClean="0">
                <a:solidFill>
                  <a:schemeClr val="tx1"/>
                </a:solidFill>
                <a:latin typeface="+mn-lt"/>
                <a:ea typeface="+mn-ea"/>
                <a:cs typeface="+mn-cs"/>
              </a:rPr>
              <a:t> are shown. </a:t>
            </a:r>
            <a:endParaRPr lang="en-US" dirty="0"/>
          </a:p>
        </p:txBody>
      </p:sp>
      <p:sp>
        <p:nvSpPr>
          <p:cNvPr id="4" name="Slide Number Placeholder 3"/>
          <p:cNvSpPr>
            <a:spLocks noGrp="1"/>
          </p:cNvSpPr>
          <p:nvPr>
            <p:ph type="sldNum" sz="quarter" idx="10"/>
          </p:nvPr>
        </p:nvSpPr>
        <p:spPr/>
        <p:txBody>
          <a:bodyPr/>
          <a:lstStyle/>
          <a:p>
            <a:fld id="{38EF8768-EDDA-4A9E-A47B-48373A0F33FA}" type="slidenum">
              <a:rPr lang="en-US" smtClean="0"/>
              <a:pPr/>
              <a:t>47</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smtClean="0">
                <a:solidFill>
                  <a:schemeClr val="tx1"/>
                </a:solidFill>
                <a:effectLst/>
                <a:latin typeface="+mn-lt"/>
                <a:ea typeface="+mn-ea"/>
                <a:cs typeface="+mn-cs"/>
              </a:rPr>
              <a:t>Intracellular bacteria such as </a:t>
            </a:r>
            <a:r>
              <a:rPr lang="en-GB" sz="1200" b="0" i="1" kern="1200" dirty="0" smtClean="0">
                <a:solidFill>
                  <a:schemeClr val="tx1"/>
                </a:solidFill>
                <a:effectLst/>
                <a:latin typeface="+mn-lt"/>
                <a:ea typeface="+mn-ea"/>
                <a:cs typeface="+mn-cs"/>
              </a:rPr>
              <a:t>L. </a:t>
            </a:r>
            <a:r>
              <a:rPr lang="en-GB" sz="1200" b="0" i="1" kern="1200" dirty="0" err="1" smtClean="0">
                <a:solidFill>
                  <a:schemeClr val="tx1"/>
                </a:solidFill>
                <a:effectLst/>
                <a:latin typeface="+mn-lt"/>
                <a:ea typeface="+mn-ea"/>
                <a:cs typeface="+mn-cs"/>
              </a:rPr>
              <a:t>monocytogenes</a:t>
            </a:r>
            <a:r>
              <a:rPr lang="en-GB" sz="1200" b="0" i="0" kern="1200" dirty="0" smtClean="0">
                <a:solidFill>
                  <a:schemeClr val="tx1"/>
                </a:solidFill>
                <a:effectLst/>
                <a:latin typeface="+mn-lt"/>
                <a:ea typeface="+mn-ea"/>
                <a:cs typeface="+mn-cs"/>
              </a:rPr>
              <a:t> are </a:t>
            </a:r>
            <a:r>
              <a:rPr lang="en-GB" sz="1200" b="0" i="0" kern="1200" dirty="0" err="1" smtClean="0">
                <a:solidFill>
                  <a:schemeClr val="tx1"/>
                </a:solidFill>
                <a:effectLst/>
                <a:latin typeface="+mn-lt"/>
                <a:ea typeface="+mn-ea"/>
                <a:cs typeface="+mn-cs"/>
              </a:rPr>
              <a:t>phagocytosed</a:t>
            </a:r>
            <a:r>
              <a:rPr lang="en-GB" sz="1200" b="0" i="0" kern="1200" dirty="0" smtClean="0">
                <a:solidFill>
                  <a:schemeClr val="tx1"/>
                </a:solidFill>
                <a:effectLst/>
                <a:latin typeface="+mn-lt"/>
                <a:ea typeface="+mn-ea"/>
                <a:cs typeface="+mn-cs"/>
              </a:rPr>
              <a:t> by macrophages and may survive in </a:t>
            </a:r>
            <a:r>
              <a:rPr lang="en-GB" sz="1200" b="0" i="0" kern="1200" dirty="0" err="1" smtClean="0">
                <a:solidFill>
                  <a:schemeClr val="tx1"/>
                </a:solidFill>
                <a:effectLst/>
                <a:latin typeface="+mn-lt"/>
                <a:ea typeface="+mn-ea"/>
                <a:cs typeface="+mn-cs"/>
              </a:rPr>
              <a:t>phagosomes</a:t>
            </a:r>
            <a:r>
              <a:rPr lang="en-GB" sz="1200" b="0" i="0" kern="1200" dirty="0" smtClean="0">
                <a:solidFill>
                  <a:schemeClr val="tx1"/>
                </a:solidFill>
                <a:effectLst/>
                <a:latin typeface="+mn-lt"/>
                <a:ea typeface="+mn-ea"/>
                <a:cs typeface="+mn-cs"/>
              </a:rPr>
              <a:t> and escape into the cytoplasm. CD4</a:t>
            </a:r>
            <a:r>
              <a:rPr lang="en-GB" sz="1200" b="0" i="0" kern="1200" baseline="30000" dirty="0" smtClean="0">
                <a:solidFill>
                  <a:schemeClr val="tx1"/>
                </a:solidFill>
                <a:effectLst/>
                <a:latin typeface="+mn-lt"/>
                <a:ea typeface="+mn-ea"/>
                <a:cs typeface="+mn-cs"/>
              </a:rPr>
              <a:t>+</a:t>
            </a:r>
            <a:r>
              <a:rPr lang="en-GB" sz="1200" b="0" i="0" kern="1200" dirty="0" smtClean="0">
                <a:solidFill>
                  <a:schemeClr val="tx1"/>
                </a:solidFill>
                <a:effectLst/>
                <a:latin typeface="+mn-lt"/>
                <a:ea typeface="+mn-ea"/>
                <a:cs typeface="+mn-cs"/>
              </a:rPr>
              <a:t> T cells respond to class II MHC–associated peptide antigens derived from the </a:t>
            </a:r>
            <a:r>
              <a:rPr lang="en-GB" sz="1200" b="0" i="0" kern="1200" dirty="0" err="1" smtClean="0">
                <a:solidFill>
                  <a:schemeClr val="tx1"/>
                </a:solidFill>
                <a:effectLst/>
                <a:latin typeface="+mn-lt"/>
                <a:ea typeface="+mn-ea"/>
                <a:cs typeface="+mn-cs"/>
              </a:rPr>
              <a:t>intravesicular</a:t>
            </a:r>
            <a:r>
              <a:rPr lang="en-GB" sz="1200" b="0" i="0" kern="1200" dirty="0" smtClean="0">
                <a:solidFill>
                  <a:schemeClr val="tx1"/>
                </a:solidFill>
                <a:effectLst/>
                <a:latin typeface="+mn-lt"/>
                <a:ea typeface="+mn-ea"/>
                <a:cs typeface="+mn-cs"/>
              </a:rPr>
              <a:t> bacteria. These T cells produce IFN-</a:t>
            </a:r>
            <a:r>
              <a:rPr lang="el-GR" sz="1200" b="0" i="0" kern="1200" dirty="0" smtClean="0">
                <a:solidFill>
                  <a:schemeClr val="tx1"/>
                </a:solidFill>
                <a:effectLst/>
                <a:latin typeface="+mn-lt"/>
                <a:ea typeface="+mn-ea"/>
                <a:cs typeface="+mn-cs"/>
              </a:rPr>
              <a:t>γ, </a:t>
            </a:r>
            <a:r>
              <a:rPr lang="en-GB" sz="1200" b="0" i="0" kern="1200" dirty="0" smtClean="0">
                <a:solidFill>
                  <a:schemeClr val="tx1"/>
                </a:solidFill>
                <a:effectLst/>
                <a:latin typeface="+mn-lt"/>
                <a:ea typeface="+mn-ea"/>
                <a:cs typeface="+mn-cs"/>
              </a:rPr>
              <a:t>which activates macrophages to destroy the microbes in </a:t>
            </a:r>
            <a:r>
              <a:rPr lang="en-GB" sz="1200" b="0" i="0" kern="1200" dirty="0" err="1" smtClean="0">
                <a:solidFill>
                  <a:schemeClr val="tx1"/>
                </a:solidFill>
                <a:effectLst/>
                <a:latin typeface="+mn-lt"/>
                <a:ea typeface="+mn-ea"/>
                <a:cs typeface="+mn-cs"/>
              </a:rPr>
              <a:t>phagosomes</a:t>
            </a:r>
            <a:r>
              <a:rPr lang="en-GB" sz="1200" b="0" i="0" kern="1200" dirty="0" smtClean="0">
                <a:solidFill>
                  <a:schemeClr val="tx1"/>
                </a:solidFill>
                <a:effectLst/>
                <a:latin typeface="+mn-lt"/>
                <a:ea typeface="+mn-ea"/>
                <a:cs typeface="+mn-cs"/>
              </a:rPr>
              <a:t>. CD8</a:t>
            </a:r>
            <a:r>
              <a:rPr lang="en-GB" sz="1200" b="0" i="0" kern="1200" baseline="30000" dirty="0" smtClean="0">
                <a:solidFill>
                  <a:schemeClr val="tx1"/>
                </a:solidFill>
                <a:effectLst/>
                <a:latin typeface="+mn-lt"/>
                <a:ea typeface="+mn-ea"/>
                <a:cs typeface="+mn-cs"/>
              </a:rPr>
              <a:t>+</a:t>
            </a:r>
            <a:r>
              <a:rPr lang="en-GB" sz="1200" b="0" i="0" kern="1200" dirty="0" smtClean="0">
                <a:solidFill>
                  <a:schemeClr val="tx1"/>
                </a:solidFill>
                <a:effectLst/>
                <a:latin typeface="+mn-lt"/>
                <a:ea typeface="+mn-ea"/>
                <a:cs typeface="+mn-cs"/>
              </a:rPr>
              <a:t> T cells respond to class I–associated peptides derived from cytosolic antigens and kill the infected cells.</a:t>
            </a:r>
            <a:endParaRPr lang="en-GB" dirty="0"/>
          </a:p>
        </p:txBody>
      </p:sp>
      <p:sp>
        <p:nvSpPr>
          <p:cNvPr id="4" name="Slide Number Placeholder 3"/>
          <p:cNvSpPr>
            <a:spLocks noGrp="1"/>
          </p:cNvSpPr>
          <p:nvPr>
            <p:ph type="sldNum" sz="quarter" idx="10"/>
          </p:nvPr>
        </p:nvSpPr>
        <p:spPr/>
        <p:txBody>
          <a:bodyPr/>
          <a:lstStyle/>
          <a:p>
            <a:fld id="{38EF8768-EDDA-4A9E-A47B-48373A0F33FA}" type="slidenum">
              <a:rPr lang="en-US" smtClean="0"/>
              <a:pPr/>
              <a:t>49</a:t>
            </a:fld>
            <a:endParaRPr lang="en-US"/>
          </a:p>
        </p:txBody>
      </p:sp>
    </p:spTree>
    <p:extLst>
      <p:ext uri="{BB962C8B-B14F-4D97-AF65-F5344CB8AC3E}">
        <p14:creationId xmlns:p14="http://schemas.microsoft.com/office/powerpoint/2010/main" xmlns="" val="267115739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8EF8768-EDDA-4A9E-A47B-48373A0F33FA}" type="slidenum">
              <a:rPr lang="en-US" smtClean="0"/>
              <a:pPr/>
              <a:t>51</a:t>
            </a:fld>
            <a:endParaRPr lang="en-US"/>
          </a:p>
        </p:txBody>
      </p:sp>
    </p:spTree>
    <p:extLst>
      <p:ext uri="{BB962C8B-B14F-4D97-AF65-F5344CB8AC3E}">
        <p14:creationId xmlns:p14="http://schemas.microsoft.com/office/powerpoint/2010/main" xmlns="" val="267115739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8EF8768-EDDA-4A9E-A47B-48373A0F33FA}" type="slidenum">
              <a:rPr lang="en-US" smtClean="0"/>
              <a:pPr/>
              <a:t>53</a:t>
            </a:fld>
            <a:endParaRPr lang="en-US"/>
          </a:p>
        </p:txBody>
      </p:sp>
    </p:spTree>
    <p:extLst>
      <p:ext uri="{BB962C8B-B14F-4D97-AF65-F5344CB8AC3E}">
        <p14:creationId xmlns:p14="http://schemas.microsoft.com/office/powerpoint/2010/main" xmlns="" val="26711573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lv-LV" sz="1200" b="0" i="0" kern="1200" dirty="0" smtClean="0">
                <a:solidFill>
                  <a:schemeClr val="tx1"/>
                </a:solidFill>
                <a:latin typeface="+mn-lt"/>
                <a:ea typeface="+mn-ea"/>
                <a:cs typeface="+mn-cs"/>
              </a:rPr>
              <a:t>T</a:t>
            </a:r>
            <a:r>
              <a:rPr lang="en-US" sz="1200" b="0" i="0" kern="1200" dirty="0" smtClean="0">
                <a:solidFill>
                  <a:schemeClr val="tx1"/>
                </a:solidFill>
                <a:latin typeface="+mn-lt"/>
                <a:ea typeface="+mn-ea"/>
                <a:cs typeface="+mn-cs"/>
              </a:rPr>
              <a:t>he </a:t>
            </a:r>
            <a:r>
              <a:rPr lang="en-US" sz="1200" b="0" i="0" kern="1200" dirty="0" err="1" smtClean="0">
                <a:solidFill>
                  <a:schemeClr val="tx1"/>
                </a:solidFill>
                <a:latin typeface="+mn-lt"/>
                <a:ea typeface="+mn-ea"/>
                <a:cs typeface="+mn-cs"/>
              </a:rPr>
              <a:t>integrins</a:t>
            </a:r>
            <a:r>
              <a:rPr lang="en-US" sz="1200" b="0" i="0" kern="1200" dirty="0" smtClean="0">
                <a:solidFill>
                  <a:schemeClr val="tx1"/>
                </a:solidFill>
                <a:latin typeface="+mn-lt"/>
                <a:ea typeface="+mn-ea"/>
                <a:cs typeface="+mn-cs"/>
              </a:rPr>
              <a:t> on blood leukocytes are normally in a low-affinity state. If a leukocyte comes close to endothelial cells, such as when </a:t>
            </a:r>
            <a:r>
              <a:rPr lang="en-US" sz="1200" b="0" i="0" kern="1200" dirty="0" err="1" smtClean="0">
                <a:solidFill>
                  <a:schemeClr val="tx1"/>
                </a:solidFill>
                <a:latin typeface="+mn-lt"/>
                <a:ea typeface="+mn-ea"/>
                <a:cs typeface="+mn-cs"/>
              </a:rPr>
              <a:t>selectin</a:t>
            </a:r>
            <a:r>
              <a:rPr lang="en-US" sz="1200" b="0" i="0" kern="1200" dirty="0" smtClean="0">
                <a:solidFill>
                  <a:schemeClr val="tx1"/>
                </a:solidFill>
                <a:latin typeface="+mn-lt"/>
                <a:ea typeface="+mn-ea"/>
                <a:cs typeface="+mn-cs"/>
              </a:rPr>
              <a:t>-dependent rolling of leukocytes occurs, then </a:t>
            </a:r>
            <a:r>
              <a:rPr lang="en-US" sz="1200" b="0" i="0" kern="1200" dirty="0" err="1" smtClean="0">
                <a:solidFill>
                  <a:schemeClr val="tx1"/>
                </a:solidFill>
                <a:latin typeface="+mn-lt"/>
                <a:ea typeface="+mn-ea"/>
                <a:cs typeface="+mn-cs"/>
              </a:rPr>
              <a:t>chemokines</a:t>
            </a:r>
            <a:r>
              <a:rPr lang="en-US" sz="1200" b="0" i="0" kern="1200" dirty="0" smtClean="0">
                <a:solidFill>
                  <a:schemeClr val="tx1"/>
                </a:solidFill>
                <a:latin typeface="+mn-lt"/>
                <a:ea typeface="+mn-ea"/>
                <a:cs typeface="+mn-cs"/>
              </a:rPr>
              <a:t> displayed on the endothelial surface can bind </a:t>
            </a:r>
            <a:r>
              <a:rPr lang="en-US" sz="1200" b="0" i="0" kern="1200" dirty="0" err="1" smtClean="0">
                <a:solidFill>
                  <a:schemeClr val="tx1"/>
                </a:solidFill>
                <a:latin typeface="+mn-lt"/>
                <a:ea typeface="+mn-ea"/>
                <a:cs typeface="+mn-cs"/>
              </a:rPr>
              <a:t>chemokine</a:t>
            </a:r>
            <a:r>
              <a:rPr lang="en-US" sz="1200" b="0" i="0" kern="1200" dirty="0" smtClean="0">
                <a:solidFill>
                  <a:schemeClr val="tx1"/>
                </a:solidFill>
                <a:latin typeface="+mn-lt"/>
                <a:ea typeface="+mn-ea"/>
                <a:cs typeface="+mn-cs"/>
              </a:rPr>
              <a:t> receptors on the leukocyte. </a:t>
            </a:r>
            <a:r>
              <a:rPr lang="en-US" sz="1200" b="0" i="0" kern="1200" dirty="0" err="1" smtClean="0">
                <a:solidFill>
                  <a:schemeClr val="tx1"/>
                </a:solidFill>
                <a:latin typeface="+mn-lt"/>
                <a:ea typeface="+mn-ea"/>
                <a:cs typeface="+mn-cs"/>
              </a:rPr>
              <a:t>Chemokine</a:t>
            </a:r>
            <a:r>
              <a:rPr lang="en-US" sz="1200" b="0" i="0" kern="1200" dirty="0" smtClean="0">
                <a:solidFill>
                  <a:schemeClr val="tx1"/>
                </a:solidFill>
                <a:latin typeface="+mn-lt"/>
                <a:ea typeface="+mn-ea"/>
                <a:cs typeface="+mn-cs"/>
              </a:rPr>
              <a:t> receptor signaling then occurs, which activates the leukocyte </a:t>
            </a:r>
            <a:r>
              <a:rPr lang="en-US" sz="1200" b="0" i="0" kern="1200" dirty="0" err="1" smtClean="0">
                <a:solidFill>
                  <a:schemeClr val="tx1"/>
                </a:solidFill>
                <a:latin typeface="+mn-lt"/>
                <a:ea typeface="+mn-ea"/>
                <a:cs typeface="+mn-cs"/>
              </a:rPr>
              <a:t>integrins</a:t>
            </a:r>
            <a:r>
              <a:rPr lang="en-US" sz="1200" b="0" i="0" kern="1200" dirty="0" smtClean="0">
                <a:solidFill>
                  <a:schemeClr val="tx1"/>
                </a:solidFill>
                <a:latin typeface="+mn-lt"/>
                <a:ea typeface="+mn-ea"/>
                <a:cs typeface="+mn-cs"/>
              </a:rPr>
              <a:t>, increasing their affinity for their </a:t>
            </a:r>
            <a:r>
              <a:rPr lang="en-US" sz="1200" b="0" i="0" kern="1200" dirty="0" err="1" smtClean="0">
                <a:solidFill>
                  <a:schemeClr val="tx1"/>
                </a:solidFill>
                <a:latin typeface="+mn-lt"/>
                <a:ea typeface="+mn-ea"/>
                <a:cs typeface="+mn-cs"/>
              </a:rPr>
              <a:t>ligands</a:t>
            </a:r>
            <a:r>
              <a:rPr lang="en-US" sz="1200" b="0" i="0" kern="1200" dirty="0" smtClean="0">
                <a:solidFill>
                  <a:schemeClr val="tx1"/>
                </a:solidFill>
                <a:latin typeface="+mn-lt"/>
                <a:ea typeface="+mn-ea"/>
                <a:cs typeface="+mn-cs"/>
              </a:rPr>
              <a:t> on the endothelial cells. </a:t>
            </a:r>
            <a:r>
              <a:rPr lang="en-US" sz="1200" b="1" i="0" kern="1200" dirty="0" smtClean="0">
                <a:solidFill>
                  <a:schemeClr val="tx1"/>
                </a:solidFill>
                <a:latin typeface="+mn-lt"/>
                <a:ea typeface="+mn-ea"/>
                <a:cs typeface="+mn-cs"/>
              </a:rPr>
              <a:t>B,</a:t>
            </a:r>
            <a:r>
              <a:rPr lang="en-US" sz="1200" b="0" i="0" kern="1200" dirty="0" smtClean="0">
                <a:solidFill>
                  <a:schemeClr val="tx1"/>
                </a:solidFill>
                <a:latin typeface="+mn-lt"/>
                <a:ea typeface="+mn-ea"/>
                <a:cs typeface="+mn-cs"/>
              </a:rPr>
              <a:t> Ribbon diagrams are shown of bent and extended conformations of a leukocyte </a:t>
            </a:r>
            <a:r>
              <a:rPr lang="en-US" sz="1200" b="0" i="0" kern="1200" dirty="0" err="1" smtClean="0">
                <a:solidFill>
                  <a:schemeClr val="tx1"/>
                </a:solidFill>
                <a:latin typeface="+mn-lt"/>
                <a:ea typeface="+mn-ea"/>
                <a:cs typeface="+mn-cs"/>
              </a:rPr>
              <a:t>integrin</a:t>
            </a:r>
            <a:r>
              <a:rPr lang="en-US" sz="1200" b="0" i="0" kern="1200" dirty="0" smtClean="0">
                <a:solidFill>
                  <a:schemeClr val="tx1"/>
                </a:solidFill>
                <a:latin typeface="+mn-lt"/>
                <a:ea typeface="+mn-ea"/>
                <a:cs typeface="+mn-cs"/>
              </a:rPr>
              <a:t>, corresponding to low- and high-affinity states, respectively.</a:t>
            </a:r>
            <a:endParaRPr lang="en-US" dirty="0"/>
          </a:p>
        </p:txBody>
      </p:sp>
      <p:sp>
        <p:nvSpPr>
          <p:cNvPr id="4" name="Slide Number Placeholder 3"/>
          <p:cNvSpPr>
            <a:spLocks noGrp="1"/>
          </p:cNvSpPr>
          <p:nvPr>
            <p:ph type="sldNum" sz="quarter" idx="10"/>
          </p:nvPr>
        </p:nvSpPr>
        <p:spPr/>
        <p:txBody>
          <a:bodyPr/>
          <a:lstStyle/>
          <a:p>
            <a:fld id="{38EF8768-EDDA-4A9E-A47B-48373A0F33FA}" type="slidenum">
              <a:rPr lang="en-US" smtClean="0"/>
              <a:pPr/>
              <a:t>8</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8EF8768-EDDA-4A9E-A47B-48373A0F33FA}" type="slidenum">
              <a:rPr lang="en-US" smtClean="0"/>
              <a:pPr/>
              <a:t>9</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8EF8768-EDDA-4A9E-A47B-48373A0F33FA}" type="slidenum">
              <a:rPr lang="en-US" smtClean="0"/>
              <a:pPr/>
              <a:t>11</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8EF8768-EDDA-4A9E-A47B-48373A0F33FA}" type="slidenum">
              <a:rPr lang="en-US" smtClean="0"/>
              <a:pPr/>
              <a:t>12</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0" i="0" kern="1200" dirty="0" smtClean="0">
                <a:solidFill>
                  <a:schemeClr val="tx1"/>
                </a:solidFill>
                <a:effectLst/>
                <a:latin typeface="+mn-lt"/>
                <a:ea typeface="+mn-ea"/>
                <a:cs typeface="+mn-cs"/>
              </a:rPr>
              <a:t>Viral nucleic acids and proteins are recognized by several cellular receptor families (TLRs and the family of cytosolic RIG-like receptors, or RLRs, which include MDA-5, RIG-I, DAI and others), which activate transcription factors (the IRF proteins) that stimulate the production of type I interferons, IFN-α and IFN-β. </a:t>
            </a:r>
            <a:endParaRPr lang="en-US" dirty="0"/>
          </a:p>
        </p:txBody>
      </p:sp>
      <p:sp>
        <p:nvSpPr>
          <p:cNvPr id="4" name="Slide Number Placeholder 3"/>
          <p:cNvSpPr>
            <a:spLocks noGrp="1"/>
          </p:cNvSpPr>
          <p:nvPr>
            <p:ph type="sldNum" sz="quarter" idx="10"/>
          </p:nvPr>
        </p:nvSpPr>
        <p:spPr/>
        <p:txBody>
          <a:bodyPr/>
          <a:lstStyle/>
          <a:p>
            <a:fld id="{38EF8768-EDDA-4A9E-A47B-48373A0F33FA}" type="slidenum">
              <a:rPr lang="en-US" smtClean="0"/>
              <a:pPr/>
              <a:t>13</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0" i="0" kern="1200" dirty="0" smtClean="0">
                <a:solidFill>
                  <a:schemeClr val="tx1"/>
                </a:solidFill>
                <a:effectLst/>
                <a:latin typeface="+mn-lt"/>
                <a:ea typeface="+mn-ea"/>
                <a:cs typeface="+mn-cs"/>
              </a:rPr>
              <a:t>Type I interferons (IFN-α, IFN-β) are produced by virus-infected cells in response to intracellular TLR signaling and other sensors of viral RNA. Type I interferons bind to receptors on neighboring uninfected cells and activate JAK-STAT signaling pathways, which induce expression of genes whose products interfere with viral replication. Type I interferons also bind to receptors on infected cells and induce expression of genes whose products enhance the cell’s susceptibility to CTL-mediated killing. PKR, double stranded RNA-activated protein kinase.</a:t>
            </a:r>
            <a:endParaRPr lang="lv-LV" sz="1200" b="0" i="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38EF8768-EDDA-4A9E-A47B-48373A0F33FA}" type="slidenum">
              <a:rPr lang="en-US" smtClean="0"/>
              <a:pPr/>
              <a:t>14</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3"/>
          <p:cNvSpPr/>
          <p:nvPr/>
        </p:nvSpPr>
        <p:spPr>
          <a:xfrm>
            <a:off x="0" y="3866920"/>
            <a:ext cx="9144000" cy="299108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sp>
        <p:nvSpPr>
          <p:cNvPr id="5" name="Rectangle 4"/>
          <p:cNvSpPr/>
          <p:nvPr/>
        </p:nvSpPr>
        <p:spPr>
          <a:xfrm>
            <a:off x="0" y="0"/>
            <a:ext cx="9144000" cy="386692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p>
        </p:txBody>
      </p:sp>
      <p:sp>
        <p:nvSpPr>
          <p:cNvPr id="6" name="Rectangle 5"/>
          <p:cNvSpPr/>
          <p:nvPr/>
        </p:nvSpPr>
        <p:spPr>
          <a:xfrm>
            <a:off x="0" y="2652713"/>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sp>
        <p:nvSpPr>
          <p:cNvPr id="7" name="Oval 6"/>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sp>
        <p:nvSpPr>
          <p:cNvPr id="3" name="Subtitle 2"/>
          <p:cNvSpPr>
            <a:spLocks noGrp="1"/>
          </p:cNvSpPr>
          <p:nvPr>
            <p:ph type="subTitle" idx="1"/>
          </p:nvPr>
        </p:nvSpPr>
        <p:spPr>
          <a:xfrm>
            <a:off x="1473795" y="5052545"/>
            <a:ext cx="5637010" cy="882119"/>
          </a:xfrm>
        </p:spPr>
        <p:txBody>
          <a:bodyPr>
            <a:normAutofit/>
          </a:bodyPr>
          <a:lstStyle>
            <a:lvl1pPr marL="0" indent="0" algn="l">
              <a:buNone/>
              <a:defRPr sz="22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2" name="Title 1"/>
          <p:cNvSpPr>
            <a:spLocks noGrp="1"/>
          </p:cNvSpPr>
          <p:nvPr>
            <p:ph type="ctrTitle"/>
          </p:nvPr>
        </p:nvSpPr>
        <p:spPr>
          <a:xfrm>
            <a:off x="817581" y="3132290"/>
            <a:ext cx="7175351" cy="1793167"/>
          </a:xfrm>
          <a:effectLst/>
        </p:spPr>
        <p:txBody>
          <a:bodyPr/>
          <a:lstStyle>
            <a:lvl1pPr marL="640080" indent="-457200" algn="l">
              <a:defRPr sz="5400"/>
            </a:lvl1pPr>
          </a:lstStyle>
          <a:p>
            <a:r>
              <a:rPr lang="en-US" smtClean="0"/>
              <a:t>Click to edit Master title style</a:t>
            </a:r>
            <a:endParaRPr lang="en-US" dirty="0"/>
          </a:p>
        </p:txBody>
      </p:sp>
      <p:sp>
        <p:nvSpPr>
          <p:cNvPr id="8" name="Date Placeholder 3"/>
          <p:cNvSpPr>
            <a:spLocks noGrp="1"/>
          </p:cNvSpPr>
          <p:nvPr>
            <p:ph type="dt" sz="half" idx="10"/>
          </p:nvPr>
        </p:nvSpPr>
        <p:spPr/>
        <p:txBody>
          <a:bodyPr/>
          <a:lstStyle>
            <a:lvl1pPr>
              <a:defRPr/>
            </a:lvl1pPr>
          </a:lstStyle>
          <a:p>
            <a:fld id="{790C5AF7-69B4-44FD-A306-1E72C27C800F}" type="datetimeFigureOut">
              <a:rPr lang="en-US" smtClean="0"/>
              <a:pPr/>
              <a:t>10/17/2014</a:t>
            </a:fld>
            <a:endParaRPr lang="en-US"/>
          </a:p>
        </p:txBody>
      </p:sp>
      <p:sp>
        <p:nvSpPr>
          <p:cNvPr id="9" name="Footer Placeholder 4"/>
          <p:cNvSpPr>
            <a:spLocks noGrp="1"/>
          </p:cNvSpPr>
          <p:nvPr>
            <p:ph type="ftr" sz="quarter" idx="11"/>
          </p:nvPr>
        </p:nvSpPr>
        <p:spPr/>
        <p:txBody>
          <a:bodyPr/>
          <a:lstStyle>
            <a:lvl1pPr>
              <a:defRPr/>
            </a:lvl1pPr>
          </a:lstStyle>
          <a:p>
            <a:endParaRPr lang="en-US"/>
          </a:p>
        </p:txBody>
      </p:sp>
      <p:sp>
        <p:nvSpPr>
          <p:cNvPr id="10" name="Slide Number Placeholder 5"/>
          <p:cNvSpPr>
            <a:spLocks noGrp="1"/>
          </p:cNvSpPr>
          <p:nvPr>
            <p:ph type="sldNum" sz="quarter" idx="12"/>
          </p:nvPr>
        </p:nvSpPr>
        <p:spPr/>
        <p:txBody>
          <a:bodyPr/>
          <a:lstStyle>
            <a:lvl1pPr>
              <a:defRPr/>
            </a:lvl1pPr>
          </a:lstStyle>
          <a:p>
            <a:fld id="{E4560A13-E7F9-4DD7-B3A7-3D4B944F9771}"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1905000" y="731519"/>
            <a:ext cx="6400800" cy="347472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790C5AF7-69B4-44FD-A306-1E72C27C800F}" type="datetimeFigureOut">
              <a:rPr lang="en-US" smtClean="0"/>
              <a:pPr/>
              <a:t>10/17/2014</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E4560A13-E7F9-4DD7-B3A7-3D4B944F9771}"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53758" y="376517"/>
            <a:ext cx="2057400" cy="5238339"/>
          </a:xfrm>
          <a:effectLst/>
        </p:spPr>
        <p:txBody>
          <a:bodyPr vert="eaVert"/>
          <a:lstStyle>
            <a:lvl1pPr algn="l">
              <a:defRPr/>
            </a:lvl1pPr>
          </a:lstStyle>
          <a:p>
            <a:r>
              <a:rPr lang="en-US" smtClean="0"/>
              <a:t>Click to edit Master title style</a:t>
            </a:r>
            <a:endParaRPr lang="en-US"/>
          </a:p>
        </p:txBody>
      </p:sp>
      <p:sp>
        <p:nvSpPr>
          <p:cNvPr id="3" name="Vertical Text Placeholder 2"/>
          <p:cNvSpPr>
            <a:spLocks noGrp="1"/>
          </p:cNvSpPr>
          <p:nvPr>
            <p:ph type="body" orient="vert" idx="1"/>
          </p:nvPr>
        </p:nvSpPr>
        <p:spPr>
          <a:xfrm>
            <a:off x="3324113" y="731519"/>
            <a:ext cx="4829287" cy="489472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vl1pPr>
          </a:lstStyle>
          <a:p>
            <a:fld id="{790C5AF7-69B4-44FD-A306-1E72C27C800F}" type="datetimeFigureOut">
              <a:rPr lang="en-US" smtClean="0"/>
              <a:pPr/>
              <a:t>10/17/2014</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E4560A13-E7F9-4DD7-B3A7-3D4B944F9771}"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a:p>
        </p:txBody>
      </p:sp>
      <p:sp>
        <p:nvSpPr>
          <p:cNvPr id="10" name="Content Placeholder 9"/>
          <p:cNvSpPr>
            <a:spLocks noGrp="1"/>
          </p:cNvSpPr>
          <p:nvPr>
            <p:ph sz="quarter" idx="13"/>
          </p:nvPr>
        </p:nvSpPr>
        <p:spPr>
          <a:xfrm>
            <a:off x="1143000" y="731520"/>
            <a:ext cx="6400800" cy="347472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4"/>
          </p:nvPr>
        </p:nvSpPr>
        <p:spPr/>
        <p:txBody>
          <a:bodyPr/>
          <a:lstStyle>
            <a:lvl1pPr>
              <a:defRPr/>
            </a:lvl1pPr>
          </a:lstStyle>
          <a:p>
            <a:fld id="{790C5AF7-69B4-44FD-A306-1E72C27C800F}" type="datetimeFigureOut">
              <a:rPr lang="en-US" smtClean="0"/>
              <a:pPr/>
              <a:t>10/17/2014</a:t>
            </a:fld>
            <a:endParaRPr lang="en-US"/>
          </a:p>
        </p:txBody>
      </p:sp>
      <p:sp>
        <p:nvSpPr>
          <p:cNvPr id="5" name="Footer Placeholder 4"/>
          <p:cNvSpPr>
            <a:spLocks noGrp="1"/>
          </p:cNvSpPr>
          <p:nvPr>
            <p:ph type="ftr" sz="quarter" idx="15"/>
          </p:nvPr>
        </p:nvSpPr>
        <p:spPr/>
        <p:txBody>
          <a:bodyPr/>
          <a:lstStyle>
            <a:lvl1pPr>
              <a:defRPr/>
            </a:lvl1pPr>
          </a:lstStyle>
          <a:p>
            <a:endParaRPr lang="en-US"/>
          </a:p>
        </p:txBody>
      </p:sp>
      <p:sp>
        <p:nvSpPr>
          <p:cNvPr id="6" name="Slide Number Placeholder 5"/>
          <p:cNvSpPr>
            <a:spLocks noGrp="1"/>
          </p:cNvSpPr>
          <p:nvPr>
            <p:ph type="sldNum" sz="quarter" idx="16"/>
          </p:nvPr>
        </p:nvSpPr>
        <p:spPr/>
        <p:txBody>
          <a:bodyPr/>
          <a:lstStyle>
            <a:lvl1pPr>
              <a:defRPr/>
            </a:lvl1pPr>
          </a:lstStyle>
          <a:p>
            <a:fld id="{E4560A13-E7F9-4DD7-B3A7-3D4B944F9771}"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Rectangle 3"/>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sp>
        <p:nvSpPr>
          <p:cNvPr id="5" name="Rectangle 4"/>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p>
        </p:txBody>
      </p:sp>
      <p:sp>
        <p:nvSpPr>
          <p:cNvPr id="6" name="Rectangle 5"/>
          <p:cNvSpPr/>
          <p:nvPr/>
        </p:nvSpPr>
        <p:spPr>
          <a:xfrm>
            <a:off x="0" y="2652713"/>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sp>
        <p:nvSpPr>
          <p:cNvPr id="7" name="Oval 6"/>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sp>
        <p:nvSpPr>
          <p:cNvPr id="2" name="Title 1"/>
          <p:cNvSpPr>
            <a:spLocks noGrp="1"/>
          </p:cNvSpPr>
          <p:nvPr>
            <p:ph type="title"/>
          </p:nvPr>
        </p:nvSpPr>
        <p:spPr>
          <a:xfrm>
            <a:off x="2033195" y="2172648"/>
            <a:ext cx="5966666" cy="2423346"/>
          </a:xfrm>
          <a:effectLst/>
        </p:spPr>
        <p:txBody>
          <a:bodyPr anchor="b"/>
          <a:lstStyle>
            <a:lvl1pPr algn="r">
              <a:defRPr sz="4600" b="1" cap="none" baseline="0"/>
            </a:lvl1pPr>
          </a:lstStyle>
          <a:p>
            <a:r>
              <a:rPr lang="en-US" smtClean="0"/>
              <a:t>Click to edit Master title style</a:t>
            </a:r>
            <a:endParaRPr lang="en-US" dirty="0"/>
          </a:p>
        </p:txBody>
      </p:sp>
      <p:sp>
        <p:nvSpPr>
          <p:cNvPr id="3" name="Text Placeholder 2"/>
          <p:cNvSpPr>
            <a:spLocks noGrp="1"/>
          </p:cNvSpPr>
          <p:nvPr>
            <p:ph type="body" idx="1"/>
          </p:nvPr>
        </p:nvSpPr>
        <p:spPr>
          <a:xfrm>
            <a:off x="2022438" y="4607511"/>
            <a:ext cx="5970494" cy="835460"/>
          </a:xfrm>
        </p:spPr>
        <p:txBody>
          <a:bodyPr/>
          <a:lstStyle>
            <a:lvl1pPr marL="0" indent="0" algn="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8" name="Date Placeholder 3"/>
          <p:cNvSpPr>
            <a:spLocks noGrp="1"/>
          </p:cNvSpPr>
          <p:nvPr>
            <p:ph type="dt" sz="half" idx="10"/>
          </p:nvPr>
        </p:nvSpPr>
        <p:spPr/>
        <p:txBody>
          <a:bodyPr/>
          <a:lstStyle>
            <a:lvl1pPr>
              <a:defRPr/>
            </a:lvl1pPr>
          </a:lstStyle>
          <a:p>
            <a:fld id="{790C5AF7-69B4-44FD-A306-1E72C27C800F}" type="datetimeFigureOut">
              <a:rPr lang="en-US" smtClean="0"/>
              <a:pPr/>
              <a:t>10/17/2014</a:t>
            </a:fld>
            <a:endParaRPr lang="en-US"/>
          </a:p>
        </p:txBody>
      </p:sp>
      <p:sp>
        <p:nvSpPr>
          <p:cNvPr id="9" name="Footer Placeholder 4"/>
          <p:cNvSpPr>
            <a:spLocks noGrp="1"/>
          </p:cNvSpPr>
          <p:nvPr>
            <p:ph type="ftr" sz="quarter" idx="11"/>
          </p:nvPr>
        </p:nvSpPr>
        <p:spPr/>
        <p:txBody>
          <a:bodyPr/>
          <a:lstStyle>
            <a:lvl1pPr>
              <a:defRPr/>
            </a:lvl1pPr>
          </a:lstStyle>
          <a:p>
            <a:endParaRPr lang="en-US"/>
          </a:p>
        </p:txBody>
      </p:sp>
      <p:sp>
        <p:nvSpPr>
          <p:cNvPr id="10" name="Slide Number Placeholder 5"/>
          <p:cNvSpPr>
            <a:spLocks noGrp="1"/>
          </p:cNvSpPr>
          <p:nvPr>
            <p:ph type="sldNum" sz="quarter" idx="12"/>
          </p:nvPr>
        </p:nvSpPr>
        <p:spPr/>
        <p:txBody>
          <a:bodyPr/>
          <a:lstStyle>
            <a:lvl1pPr>
              <a:defRPr/>
            </a:lvl1pPr>
          </a:lstStyle>
          <a:p>
            <a:fld id="{E4560A13-E7F9-4DD7-B3A7-3D4B944F9771}"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a:p>
        </p:txBody>
      </p:sp>
      <p:sp>
        <p:nvSpPr>
          <p:cNvPr id="9" name="Content Placeholder 8"/>
          <p:cNvSpPr>
            <a:spLocks noGrp="1"/>
          </p:cNvSpPr>
          <p:nvPr>
            <p:ph sz="quarter" idx="13"/>
          </p:nvPr>
        </p:nvSpPr>
        <p:spPr>
          <a:xfrm>
            <a:off x="1142999" y="731519"/>
            <a:ext cx="3346704" cy="347472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Content Placeholder 10"/>
          <p:cNvSpPr>
            <a:spLocks noGrp="1"/>
          </p:cNvSpPr>
          <p:nvPr>
            <p:ph sz="quarter" idx="14"/>
          </p:nvPr>
        </p:nvSpPr>
        <p:spPr>
          <a:xfrm>
            <a:off x="4645152" y="731520"/>
            <a:ext cx="3346704" cy="347472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5"/>
          </p:nvPr>
        </p:nvSpPr>
        <p:spPr/>
        <p:txBody>
          <a:bodyPr/>
          <a:lstStyle>
            <a:lvl1pPr>
              <a:defRPr/>
            </a:lvl1pPr>
          </a:lstStyle>
          <a:p>
            <a:fld id="{790C5AF7-69B4-44FD-A306-1E72C27C800F}" type="datetimeFigureOut">
              <a:rPr lang="en-US" smtClean="0"/>
              <a:pPr/>
              <a:t>10/17/2014</a:t>
            </a:fld>
            <a:endParaRPr lang="en-US"/>
          </a:p>
        </p:txBody>
      </p:sp>
      <p:sp>
        <p:nvSpPr>
          <p:cNvPr id="6" name="Footer Placeholder 4"/>
          <p:cNvSpPr>
            <a:spLocks noGrp="1"/>
          </p:cNvSpPr>
          <p:nvPr>
            <p:ph type="ftr" sz="quarter" idx="16"/>
          </p:nvPr>
        </p:nvSpPr>
        <p:spPr/>
        <p:txBody>
          <a:bodyPr/>
          <a:lstStyle>
            <a:lvl1pPr>
              <a:defRPr/>
            </a:lvl1pPr>
          </a:lstStyle>
          <a:p>
            <a:endParaRPr lang="en-US"/>
          </a:p>
        </p:txBody>
      </p:sp>
      <p:sp>
        <p:nvSpPr>
          <p:cNvPr id="7" name="Slide Number Placeholder 5"/>
          <p:cNvSpPr>
            <a:spLocks noGrp="1"/>
          </p:cNvSpPr>
          <p:nvPr>
            <p:ph type="sldNum" sz="quarter" idx="17"/>
          </p:nvPr>
        </p:nvSpPr>
        <p:spPr/>
        <p:txBody>
          <a:bodyPr/>
          <a:lstStyle>
            <a:lvl1pPr>
              <a:defRPr/>
            </a:lvl1pPr>
          </a:lstStyle>
          <a:p>
            <a:fld id="{E4560A13-E7F9-4DD7-B3A7-3D4B944F9771}"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43000"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156447" y="1400327"/>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7302"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1399032"/>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Title 9"/>
          <p:cNvSpPr>
            <a:spLocks noGrp="1"/>
          </p:cNvSpPr>
          <p:nvPr>
            <p:ph type="title"/>
          </p:nvPr>
        </p:nvSpPr>
        <p:spPr/>
        <p:txBody>
          <a:bodyPr/>
          <a:lstStyle/>
          <a:p>
            <a:r>
              <a:rPr lang="en-US" smtClean="0"/>
              <a:t>Click to edit Master title style</a:t>
            </a:r>
            <a:endParaRPr lang="en-US" dirty="0"/>
          </a:p>
        </p:txBody>
      </p:sp>
      <p:sp>
        <p:nvSpPr>
          <p:cNvPr id="7" name="Date Placeholder 3"/>
          <p:cNvSpPr>
            <a:spLocks noGrp="1"/>
          </p:cNvSpPr>
          <p:nvPr>
            <p:ph type="dt" sz="half" idx="10"/>
          </p:nvPr>
        </p:nvSpPr>
        <p:spPr/>
        <p:txBody>
          <a:bodyPr/>
          <a:lstStyle>
            <a:lvl1pPr>
              <a:defRPr/>
            </a:lvl1pPr>
          </a:lstStyle>
          <a:p>
            <a:fld id="{790C5AF7-69B4-44FD-A306-1E72C27C800F}" type="datetimeFigureOut">
              <a:rPr lang="en-US" smtClean="0"/>
              <a:pPr/>
              <a:t>10/17/2014</a:t>
            </a:fld>
            <a:endParaRPr lang="en-US"/>
          </a:p>
        </p:txBody>
      </p:sp>
      <p:sp>
        <p:nvSpPr>
          <p:cNvPr id="8" name="Footer Placeholder 4"/>
          <p:cNvSpPr>
            <a:spLocks noGrp="1"/>
          </p:cNvSpPr>
          <p:nvPr>
            <p:ph type="ftr" sz="quarter" idx="11"/>
          </p:nvPr>
        </p:nvSpPr>
        <p:spPr/>
        <p:txBody>
          <a:bodyPr/>
          <a:lstStyle>
            <a:lvl1pPr>
              <a:defRPr/>
            </a:lvl1pPr>
          </a:lstStyle>
          <a:p>
            <a:endParaRPr lang="en-US"/>
          </a:p>
        </p:txBody>
      </p:sp>
      <p:sp>
        <p:nvSpPr>
          <p:cNvPr id="9" name="Slide Number Placeholder 5"/>
          <p:cNvSpPr>
            <a:spLocks noGrp="1"/>
          </p:cNvSpPr>
          <p:nvPr>
            <p:ph type="sldNum" sz="quarter" idx="12"/>
          </p:nvPr>
        </p:nvSpPr>
        <p:spPr/>
        <p:txBody>
          <a:bodyPr/>
          <a:lstStyle>
            <a:lvl1pPr>
              <a:defRPr/>
            </a:lvl1pPr>
          </a:lstStyle>
          <a:p>
            <a:fld id="{E4560A13-E7F9-4DD7-B3A7-3D4B944F9771}"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3"/>
          <p:cNvSpPr>
            <a:spLocks noGrp="1"/>
          </p:cNvSpPr>
          <p:nvPr>
            <p:ph type="dt" sz="half" idx="10"/>
          </p:nvPr>
        </p:nvSpPr>
        <p:spPr/>
        <p:txBody>
          <a:bodyPr/>
          <a:lstStyle>
            <a:lvl1pPr>
              <a:defRPr/>
            </a:lvl1pPr>
          </a:lstStyle>
          <a:p>
            <a:fld id="{790C5AF7-69B4-44FD-A306-1E72C27C800F}" type="datetimeFigureOut">
              <a:rPr lang="en-US" smtClean="0"/>
              <a:pPr/>
              <a:t>10/17/2014</a:t>
            </a:fld>
            <a:endParaRPr lang="en-US"/>
          </a:p>
        </p:txBody>
      </p:sp>
      <p:sp>
        <p:nvSpPr>
          <p:cNvPr id="4" name="Footer Placeholder 4"/>
          <p:cNvSpPr>
            <a:spLocks noGrp="1"/>
          </p:cNvSpPr>
          <p:nvPr>
            <p:ph type="ftr" sz="quarter" idx="11"/>
          </p:nvPr>
        </p:nvSpPr>
        <p:spPr/>
        <p:txBody>
          <a:bodyPr/>
          <a:lstStyle>
            <a:lvl1pPr>
              <a:defRPr/>
            </a:lvl1pPr>
          </a:lstStyle>
          <a:p>
            <a:endParaRPr lang="en-US"/>
          </a:p>
        </p:txBody>
      </p:sp>
      <p:sp>
        <p:nvSpPr>
          <p:cNvPr id="5" name="Slide Number Placeholder 5"/>
          <p:cNvSpPr>
            <a:spLocks noGrp="1"/>
          </p:cNvSpPr>
          <p:nvPr>
            <p:ph type="sldNum" sz="quarter" idx="12"/>
          </p:nvPr>
        </p:nvSpPr>
        <p:spPr/>
        <p:txBody>
          <a:bodyPr/>
          <a:lstStyle>
            <a:lvl1pPr>
              <a:defRPr/>
            </a:lvl1pPr>
          </a:lstStyle>
          <a:p>
            <a:fld id="{E4560A13-E7F9-4DD7-B3A7-3D4B944F9771}"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790C5AF7-69B4-44FD-A306-1E72C27C800F}" type="datetimeFigureOut">
              <a:rPr lang="en-US" smtClean="0"/>
              <a:pPr/>
              <a:t>10/17/2014</a:t>
            </a:fld>
            <a:endParaRPr lang="en-US"/>
          </a:p>
        </p:txBody>
      </p:sp>
      <p:sp>
        <p:nvSpPr>
          <p:cNvPr id="3" name="Footer Placeholder 4"/>
          <p:cNvSpPr>
            <a:spLocks noGrp="1"/>
          </p:cNvSpPr>
          <p:nvPr>
            <p:ph type="ftr" sz="quarter" idx="11"/>
          </p:nvPr>
        </p:nvSpPr>
        <p:spPr/>
        <p:txBody>
          <a:bodyPr/>
          <a:lstStyle>
            <a:lvl1pPr>
              <a:defRPr/>
            </a:lvl1pPr>
          </a:lstStyle>
          <a:p>
            <a:endParaRPr lang="en-US"/>
          </a:p>
        </p:txBody>
      </p:sp>
      <p:sp>
        <p:nvSpPr>
          <p:cNvPr id="4" name="Slide Number Placeholder 5"/>
          <p:cNvSpPr>
            <a:spLocks noGrp="1"/>
          </p:cNvSpPr>
          <p:nvPr>
            <p:ph type="sldNum" sz="quarter" idx="12"/>
          </p:nvPr>
        </p:nvSpPr>
        <p:spPr/>
        <p:txBody>
          <a:bodyPr/>
          <a:lstStyle>
            <a:lvl1pPr>
              <a:defRPr/>
            </a:lvl1pPr>
          </a:lstStyle>
          <a:p>
            <a:fld id="{E4560A13-E7F9-4DD7-B3A7-3D4B944F9771}"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095" y="2209800"/>
            <a:ext cx="3636085" cy="1258493"/>
          </a:xfrm>
          <a:effectLst/>
        </p:spPr>
        <p:txBody>
          <a:bodyPr anchor="b"/>
          <a:lstStyle>
            <a:lvl1pPr marL="228600" indent="-228600" algn="l">
              <a:defRPr sz="2800" b="1">
                <a:effectLst/>
              </a:defRPr>
            </a:lvl1pPr>
          </a:lstStyle>
          <a:p>
            <a:r>
              <a:rPr lang="en-US" smtClean="0"/>
              <a:t>Click to edit Master title style</a:t>
            </a:r>
            <a:endParaRPr lang="en-US" dirty="0"/>
          </a:p>
        </p:txBody>
      </p:sp>
      <p:sp>
        <p:nvSpPr>
          <p:cNvPr id="3" name="Content Placeholder 2"/>
          <p:cNvSpPr>
            <a:spLocks noGrp="1"/>
          </p:cNvSpPr>
          <p:nvPr>
            <p:ph idx="1"/>
          </p:nvPr>
        </p:nvSpPr>
        <p:spPr>
          <a:xfrm>
            <a:off x="4593515" y="731520"/>
            <a:ext cx="4017085" cy="4894730"/>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075765" y="3497802"/>
            <a:ext cx="3388660" cy="21395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fld id="{790C5AF7-69B4-44FD-A306-1E72C27C800F}" type="datetimeFigureOut">
              <a:rPr lang="en-US" smtClean="0"/>
              <a:pPr/>
              <a:t>10/17/2014</a:t>
            </a:fld>
            <a:endParaRPr lang="en-US"/>
          </a:p>
        </p:txBody>
      </p:sp>
      <p:sp>
        <p:nvSpPr>
          <p:cNvPr id="6" name="Footer Placeholder 4"/>
          <p:cNvSpPr>
            <a:spLocks noGrp="1"/>
          </p:cNvSpPr>
          <p:nvPr>
            <p:ph type="ftr" sz="quarter" idx="11"/>
          </p:nvPr>
        </p:nvSpPr>
        <p:spPr/>
        <p:txBody>
          <a:bodyPr/>
          <a:lstStyle>
            <a:lvl1pPr>
              <a:defRPr/>
            </a:lvl1pPr>
          </a:lstStyle>
          <a:p>
            <a:endParaRPr lang="en-US"/>
          </a:p>
        </p:txBody>
      </p:sp>
      <p:sp>
        <p:nvSpPr>
          <p:cNvPr id="7" name="Slide Number Placeholder 5"/>
          <p:cNvSpPr>
            <a:spLocks noGrp="1"/>
          </p:cNvSpPr>
          <p:nvPr>
            <p:ph type="sldNum" sz="quarter" idx="12"/>
          </p:nvPr>
        </p:nvSpPr>
        <p:spPr/>
        <p:txBody>
          <a:bodyPr/>
          <a:lstStyle>
            <a:lvl1pPr>
              <a:defRPr/>
            </a:lvl1pPr>
          </a:lstStyle>
          <a:p>
            <a:fld id="{E4560A13-E7F9-4DD7-B3A7-3D4B944F9771}"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Rectangle 4"/>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sp>
        <p:nvSpPr>
          <p:cNvPr id="6" name="Rectangle 5"/>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p>
        </p:txBody>
      </p:sp>
      <p:sp>
        <p:nvSpPr>
          <p:cNvPr id="7" name="Rectangle 6"/>
          <p:cNvSpPr/>
          <p:nvPr/>
        </p:nvSpPr>
        <p:spPr>
          <a:xfrm>
            <a:off x="0" y="2652713"/>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sp>
        <p:nvSpPr>
          <p:cNvPr id="8" name="Oval 7"/>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sp>
        <p:nvSpPr>
          <p:cNvPr id="3" name="Picture Placeholder 2"/>
          <p:cNvSpPr>
            <a:spLocks noGrp="1"/>
          </p:cNvSpPr>
          <p:nvPr>
            <p:ph type="pic" idx="1"/>
          </p:nvPr>
        </p:nvSpPr>
        <p:spPr>
          <a:xfrm>
            <a:off x="4475175" y="1143000"/>
            <a:ext cx="4114800" cy="3127806"/>
          </a:xfrm>
          <a:prstGeom prst="roundRect">
            <a:avLst>
              <a:gd name="adj" fmla="val 4230"/>
            </a:avLst>
          </a:prstGeom>
          <a:solidFill>
            <a:schemeClr val="bg2">
              <a:lumMod val="90000"/>
            </a:schemeClr>
          </a:solidFill>
          <a:effectLst>
            <a:reflection blurRad="4350" stA="23000" endA="300" endPos="28000" dir="5400000" sy="-100000" algn="bl" rotWithShape="0"/>
          </a:effectLst>
          <a:scene3d>
            <a:camera prst="perspectiveContrastingLeftFacing" fov="1800000">
              <a:rot lat="300000" lon="2100000" rev="0"/>
            </a:camera>
            <a:lightRig rig="balanced" dir="t"/>
          </a:scene3d>
          <a:sp3d>
            <a:bevelT w="50800" h="50800"/>
          </a:sp3d>
        </p:spPr>
        <p:txBody>
          <a:bodyPr rtlCol="0">
            <a:normAutofit/>
            <a:flatTx/>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877887" y="1010486"/>
            <a:ext cx="3694114" cy="2163020"/>
          </a:xfrm>
        </p:spPr>
        <p:txBody>
          <a:bodyPr anchor="b"/>
          <a:lstStyle>
            <a:lvl1pPr marL="182880" indent="-182880">
              <a:buFont typeface="Georgia" pitchFamily="18" charset="0"/>
              <a:buChar char="*"/>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 name="Title 1"/>
          <p:cNvSpPr>
            <a:spLocks noGrp="1"/>
          </p:cNvSpPr>
          <p:nvPr>
            <p:ph type="title"/>
          </p:nvPr>
        </p:nvSpPr>
        <p:spPr>
          <a:xfrm>
            <a:off x="727268" y="4464421"/>
            <a:ext cx="6383538" cy="1143000"/>
          </a:xfrm>
        </p:spPr>
        <p:txBody>
          <a:bodyPr anchor="b"/>
          <a:lstStyle>
            <a:lvl1pPr algn="l">
              <a:defRPr sz="4600" b="1"/>
            </a:lvl1pPr>
          </a:lstStyle>
          <a:p>
            <a:r>
              <a:rPr lang="en-US" smtClean="0"/>
              <a:t>Click to edit Master title style</a:t>
            </a:r>
            <a:endParaRPr lang="en-US" dirty="0"/>
          </a:p>
        </p:txBody>
      </p:sp>
      <p:sp>
        <p:nvSpPr>
          <p:cNvPr id="9" name="Date Placeholder 4"/>
          <p:cNvSpPr>
            <a:spLocks noGrp="1"/>
          </p:cNvSpPr>
          <p:nvPr>
            <p:ph type="dt" sz="half" idx="10"/>
          </p:nvPr>
        </p:nvSpPr>
        <p:spPr/>
        <p:txBody>
          <a:bodyPr/>
          <a:lstStyle>
            <a:lvl1pPr>
              <a:defRPr/>
            </a:lvl1pPr>
          </a:lstStyle>
          <a:p>
            <a:fld id="{790C5AF7-69B4-44FD-A306-1E72C27C800F}" type="datetimeFigureOut">
              <a:rPr lang="en-US" smtClean="0"/>
              <a:pPr/>
              <a:t>10/17/2014</a:t>
            </a:fld>
            <a:endParaRPr lang="en-US"/>
          </a:p>
        </p:txBody>
      </p:sp>
      <p:sp>
        <p:nvSpPr>
          <p:cNvPr id="10" name="Footer Placeholder 5"/>
          <p:cNvSpPr>
            <a:spLocks noGrp="1"/>
          </p:cNvSpPr>
          <p:nvPr>
            <p:ph type="ftr" sz="quarter" idx="11"/>
          </p:nvPr>
        </p:nvSpPr>
        <p:spPr/>
        <p:txBody>
          <a:bodyPr/>
          <a:lstStyle>
            <a:lvl1pPr>
              <a:defRPr/>
            </a:lvl1pPr>
          </a:lstStyle>
          <a:p>
            <a:endParaRPr lang="en-US"/>
          </a:p>
        </p:txBody>
      </p:sp>
      <p:sp>
        <p:nvSpPr>
          <p:cNvPr id="11" name="Slide Number Placeholder 6"/>
          <p:cNvSpPr>
            <a:spLocks noGrp="1"/>
          </p:cNvSpPr>
          <p:nvPr>
            <p:ph type="sldNum" sz="quarter" idx="12"/>
          </p:nvPr>
        </p:nvSpPr>
        <p:spPr/>
        <p:txBody>
          <a:bodyPr/>
          <a:lstStyle>
            <a:lvl1pPr>
              <a:defRPr/>
            </a:lvl1pPr>
          </a:lstStyle>
          <a:p>
            <a:fld id="{E4560A13-E7F9-4DD7-B3A7-3D4B944F9771}"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tileRect/>
        </a:gradFill>
        <a:effectLst/>
      </p:bgPr>
    </p:bg>
    <p:spTree>
      <p:nvGrpSpPr>
        <p:cNvPr id="1" name=""/>
        <p:cNvGrpSpPr/>
        <p:nvPr/>
      </p:nvGrpSpPr>
      <p:grpSpPr>
        <a:xfrm>
          <a:off x="0" y="0"/>
          <a:ext cx="0" cy="0"/>
          <a:chOff x="0" y="0"/>
          <a:chExt cx="0" cy="0"/>
        </a:xfrm>
      </p:grpSpPr>
      <p:sp>
        <p:nvSpPr>
          <p:cNvPr id="7" name="Rectangle 6"/>
          <p:cNvSpPr/>
          <p:nvPr/>
        </p:nvSpPr>
        <p:spPr>
          <a:xfrm>
            <a:off x="0" y="5105400"/>
            <a:ext cx="9144000" cy="175260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sp>
        <p:nvSpPr>
          <p:cNvPr id="8" name="Rectangle 7"/>
          <p:cNvSpPr/>
          <p:nvPr/>
        </p:nvSpPr>
        <p:spPr>
          <a:xfrm>
            <a:off x="0" y="0"/>
            <a:ext cx="9144000" cy="510540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p>
        </p:txBody>
      </p:sp>
      <p:sp>
        <p:nvSpPr>
          <p:cNvPr id="9" name="Rectangle 8"/>
          <p:cNvSpPr/>
          <p:nvPr/>
        </p:nvSpPr>
        <p:spPr>
          <a:xfrm>
            <a:off x="0" y="3768725"/>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sp>
        <p:nvSpPr>
          <p:cNvPr id="10" name="Oval 9"/>
          <p:cNvSpPr/>
          <p:nvPr/>
        </p:nvSpPr>
        <p:spPr>
          <a:xfrm>
            <a:off x="0" y="1600200"/>
            <a:ext cx="9144000" cy="510540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sp>
        <p:nvSpPr>
          <p:cNvPr id="2" name="Title Placeholder 1"/>
          <p:cNvSpPr>
            <a:spLocks noGrp="1"/>
          </p:cNvSpPr>
          <p:nvPr>
            <p:ph type="title"/>
          </p:nvPr>
        </p:nvSpPr>
        <p:spPr>
          <a:xfrm>
            <a:off x="1793875" y="4371975"/>
            <a:ext cx="6511925" cy="1143000"/>
          </a:xfrm>
          <a:prstGeom prst="rect">
            <a:avLst/>
          </a:prstGeom>
          <a:effectLst/>
        </p:spPr>
        <p:txBody>
          <a:bodyPr vert="horz" lIns="91440" tIns="45720" rIns="91440" bIns="45720" rtlCol="0" anchor="t" anchorCtr="0">
            <a:noAutofit/>
          </a:bodyPr>
          <a:lstStyle/>
          <a:p>
            <a:r>
              <a:rPr lang="en-US" smtClean="0"/>
              <a:t>Click to edit Master title style</a:t>
            </a:r>
            <a:endParaRPr lang="en-US" dirty="0"/>
          </a:p>
        </p:txBody>
      </p:sp>
      <p:sp>
        <p:nvSpPr>
          <p:cNvPr id="1037" name="Text Placeholder 2"/>
          <p:cNvSpPr>
            <a:spLocks noGrp="1"/>
          </p:cNvSpPr>
          <p:nvPr>
            <p:ph type="body" idx="1"/>
          </p:nvPr>
        </p:nvSpPr>
        <p:spPr bwMode="auto">
          <a:xfrm>
            <a:off x="1143000" y="731838"/>
            <a:ext cx="6400800" cy="347503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6172200" y="6172200"/>
            <a:ext cx="2514600" cy="365125"/>
          </a:xfrm>
          <a:prstGeom prst="rect">
            <a:avLst/>
          </a:prstGeom>
        </p:spPr>
        <p:txBody>
          <a:bodyPr vert="horz" lIns="91440" tIns="45720" rIns="91440" bIns="45720" rtlCol="0" anchor="ctr"/>
          <a:lstStyle>
            <a:lvl1pPr algn="r">
              <a:defRPr sz="1100" b="1">
                <a:solidFill>
                  <a:schemeClr val="tx1">
                    <a:lumMod val="50000"/>
                    <a:lumOff val="50000"/>
                  </a:schemeClr>
                </a:solidFill>
              </a:defRPr>
            </a:lvl1pPr>
          </a:lstStyle>
          <a:p>
            <a:fld id="{790C5AF7-69B4-44FD-A306-1E72C27C800F}" type="datetimeFigureOut">
              <a:rPr lang="en-US" smtClean="0"/>
              <a:pPr/>
              <a:t>10/17/2014</a:t>
            </a:fld>
            <a:endParaRPr lang="en-US"/>
          </a:p>
        </p:txBody>
      </p:sp>
      <p:sp>
        <p:nvSpPr>
          <p:cNvPr id="5" name="Footer Placeholder 4"/>
          <p:cNvSpPr>
            <a:spLocks noGrp="1"/>
          </p:cNvSpPr>
          <p:nvPr>
            <p:ph type="ftr" sz="quarter" idx="3"/>
          </p:nvPr>
        </p:nvSpPr>
        <p:spPr>
          <a:xfrm>
            <a:off x="457200" y="6172200"/>
            <a:ext cx="3352800" cy="365125"/>
          </a:xfrm>
          <a:prstGeom prst="rect">
            <a:avLst/>
          </a:prstGeom>
        </p:spPr>
        <p:txBody>
          <a:bodyPr vert="horz" lIns="91440" tIns="45720" rIns="91440" bIns="45720" rtlCol="0" anchor="ctr"/>
          <a:lstStyle>
            <a:lvl1pPr algn="l">
              <a:defRPr sz="1100" b="1">
                <a:solidFill>
                  <a:schemeClr val="tx1">
                    <a:lumMod val="50000"/>
                    <a:lumOff val="50000"/>
                  </a:schemeClr>
                </a:solidFill>
              </a:defRPr>
            </a:lvl1pPr>
          </a:lstStyle>
          <a:p>
            <a:endParaRPr lang="en-US"/>
          </a:p>
        </p:txBody>
      </p:sp>
      <p:sp>
        <p:nvSpPr>
          <p:cNvPr id="6" name="Slide Number Placeholder 5"/>
          <p:cNvSpPr>
            <a:spLocks noGrp="1"/>
          </p:cNvSpPr>
          <p:nvPr>
            <p:ph type="sldNum" sz="quarter" idx="4"/>
          </p:nvPr>
        </p:nvSpPr>
        <p:spPr>
          <a:xfrm>
            <a:off x="3810000" y="6172200"/>
            <a:ext cx="1828800" cy="365125"/>
          </a:xfrm>
          <a:prstGeom prst="rect">
            <a:avLst/>
          </a:prstGeom>
        </p:spPr>
        <p:txBody>
          <a:bodyPr vert="horz" lIns="91440" tIns="45720" rIns="91440" bIns="45720" rtlCol="0" anchor="ctr"/>
          <a:lstStyle>
            <a:lvl1pPr algn="ctr">
              <a:defRPr sz="1200" b="1">
                <a:solidFill>
                  <a:schemeClr val="tx1">
                    <a:lumMod val="50000"/>
                    <a:lumOff val="50000"/>
                  </a:schemeClr>
                </a:solidFill>
              </a:defRPr>
            </a:lvl1pPr>
          </a:lstStyle>
          <a:p>
            <a:fld id="{E4560A13-E7F9-4DD7-B3A7-3D4B944F9771}"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iming>
    <p:tnLst>
      <p:par>
        <p:cTn id="1" dur="indefinite" restart="never" nodeType="tmRoot"/>
      </p:par>
    </p:tnLst>
  </p:timing>
  <p:txStyles>
    <p:titleStyle>
      <a:lvl1pPr marL="319088" indent="-319088" algn="r" rtl="0" eaLnBrk="1" fontAlgn="base" hangingPunct="1">
        <a:spcBef>
          <a:spcPct val="0"/>
        </a:spcBef>
        <a:spcAft>
          <a:spcPct val="0"/>
        </a:spcAft>
        <a:buClr>
          <a:srgbClr val="C3260C"/>
        </a:buClr>
        <a:buSzPct val="128000"/>
        <a:buFont typeface="Georgia" pitchFamily="18" charset="0"/>
        <a:buChar char="*"/>
        <a:defRPr sz="4600" b="1"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marL="319088" indent="-319088" algn="r" rtl="0" eaLnBrk="1" fontAlgn="base" hangingPunct="1">
        <a:spcBef>
          <a:spcPct val="0"/>
        </a:spcBef>
        <a:spcAft>
          <a:spcPct val="0"/>
        </a:spcAft>
        <a:buClr>
          <a:srgbClr val="C3260C"/>
        </a:buClr>
        <a:buSzPct val="128000"/>
        <a:buFont typeface="Georgia" pitchFamily="18" charset="0"/>
        <a:buChar char="*"/>
        <a:defRPr sz="4600" b="1">
          <a:solidFill>
            <a:schemeClr val="tx1"/>
          </a:solidFill>
          <a:latin typeface="Trebuchet MS" pitchFamily="34" charset="0"/>
        </a:defRPr>
      </a:lvl2pPr>
      <a:lvl3pPr marL="319088" indent="-319088" algn="r" rtl="0" eaLnBrk="1" fontAlgn="base" hangingPunct="1">
        <a:spcBef>
          <a:spcPct val="0"/>
        </a:spcBef>
        <a:spcAft>
          <a:spcPct val="0"/>
        </a:spcAft>
        <a:buClr>
          <a:srgbClr val="C3260C"/>
        </a:buClr>
        <a:buSzPct val="128000"/>
        <a:buFont typeface="Georgia" pitchFamily="18" charset="0"/>
        <a:buChar char="*"/>
        <a:defRPr sz="4600" b="1">
          <a:solidFill>
            <a:schemeClr val="tx1"/>
          </a:solidFill>
          <a:latin typeface="Trebuchet MS" pitchFamily="34" charset="0"/>
        </a:defRPr>
      </a:lvl3pPr>
      <a:lvl4pPr marL="319088" indent="-319088" algn="r" rtl="0" eaLnBrk="1" fontAlgn="base" hangingPunct="1">
        <a:spcBef>
          <a:spcPct val="0"/>
        </a:spcBef>
        <a:spcAft>
          <a:spcPct val="0"/>
        </a:spcAft>
        <a:buClr>
          <a:srgbClr val="C3260C"/>
        </a:buClr>
        <a:buSzPct val="128000"/>
        <a:buFont typeface="Georgia" pitchFamily="18" charset="0"/>
        <a:buChar char="*"/>
        <a:defRPr sz="4600" b="1">
          <a:solidFill>
            <a:schemeClr val="tx1"/>
          </a:solidFill>
          <a:latin typeface="Trebuchet MS" pitchFamily="34" charset="0"/>
        </a:defRPr>
      </a:lvl4pPr>
      <a:lvl5pPr marL="319088" indent="-319088" algn="r" rtl="0" eaLnBrk="1" fontAlgn="base" hangingPunct="1">
        <a:spcBef>
          <a:spcPct val="0"/>
        </a:spcBef>
        <a:spcAft>
          <a:spcPct val="0"/>
        </a:spcAft>
        <a:buClr>
          <a:srgbClr val="C3260C"/>
        </a:buClr>
        <a:buSzPct val="128000"/>
        <a:buFont typeface="Georgia" pitchFamily="18" charset="0"/>
        <a:buChar char="*"/>
        <a:defRPr sz="4600" b="1">
          <a:solidFill>
            <a:schemeClr val="tx1"/>
          </a:solidFill>
          <a:latin typeface="Trebuchet MS"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563" algn="l" rtl="0" eaLnBrk="1" fontAlgn="base" hangingPunct="1">
        <a:spcBef>
          <a:spcPct val="20000"/>
        </a:spcBef>
        <a:spcAft>
          <a:spcPts val="300"/>
        </a:spcAft>
        <a:buClr>
          <a:srgbClr val="C3260C"/>
        </a:buClr>
        <a:buSzPct val="130000"/>
        <a:buFont typeface="Georgia" pitchFamily="18" charset="0"/>
        <a:buChar char="*"/>
        <a:defRPr sz="2200" kern="1200">
          <a:solidFill>
            <a:srgbClr val="404040"/>
          </a:solidFill>
          <a:latin typeface="+mn-lt"/>
          <a:ea typeface="+mn-ea"/>
          <a:cs typeface="+mn-cs"/>
        </a:defRPr>
      </a:lvl1pPr>
      <a:lvl2pPr marL="547688" indent="-182563" algn="l" rtl="0" eaLnBrk="1" fontAlgn="base" hangingPunct="1">
        <a:spcBef>
          <a:spcPct val="20000"/>
        </a:spcBef>
        <a:spcAft>
          <a:spcPts val="300"/>
        </a:spcAft>
        <a:buClr>
          <a:srgbClr val="C3260C"/>
        </a:buClr>
        <a:buSzPct val="130000"/>
        <a:buFont typeface="Georgia" pitchFamily="18" charset="0"/>
        <a:buChar char="*"/>
        <a:defRPr sz="2000" kern="1200">
          <a:solidFill>
            <a:srgbClr val="404040"/>
          </a:solidFill>
          <a:latin typeface="+mn-lt"/>
          <a:ea typeface="+mn-ea"/>
          <a:cs typeface="+mn-cs"/>
        </a:defRPr>
      </a:lvl2pPr>
      <a:lvl3pPr marL="822325" indent="-182563" algn="l" rtl="0" eaLnBrk="1" fontAlgn="base" hangingPunct="1">
        <a:spcBef>
          <a:spcPct val="20000"/>
        </a:spcBef>
        <a:spcAft>
          <a:spcPts val="300"/>
        </a:spcAft>
        <a:buClr>
          <a:srgbClr val="C3260C"/>
        </a:buClr>
        <a:buSzPct val="130000"/>
        <a:buFont typeface="Georgia" pitchFamily="18" charset="0"/>
        <a:buChar char="*"/>
        <a:defRPr kern="1200">
          <a:solidFill>
            <a:srgbClr val="404040"/>
          </a:solidFill>
          <a:latin typeface="+mn-lt"/>
          <a:ea typeface="+mn-ea"/>
          <a:cs typeface="+mn-cs"/>
        </a:defRPr>
      </a:lvl3pPr>
      <a:lvl4pPr marL="1096963" indent="-182563" algn="l" rtl="0" eaLnBrk="1" fontAlgn="base" hangingPunct="1">
        <a:spcBef>
          <a:spcPct val="20000"/>
        </a:spcBef>
        <a:spcAft>
          <a:spcPts val="300"/>
        </a:spcAft>
        <a:buClr>
          <a:srgbClr val="C3260C"/>
        </a:buClr>
        <a:buSzPct val="130000"/>
        <a:buFont typeface="Georgia" pitchFamily="18" charset="0"/>
        <a:buChar char="*"/>
        <a:defRPr sz="1600" kern="1200">
          <a:solidFill>
            <a:srgbClr val="404040"/>
          </a:solidFill>
          <a:latin typeface="+mn-lt"/>
          <a:ea typeface="+mn-ea"/>
          <a:cs typeface="+mn-cs"/>
        </a:defRPr>
      </a:lvl4pPr>
      <a:lvl5pPr marL="1389063" indent="-182563" algn="l" rtl="0" eaLnBrk="1" fontAlgn="base" hangingPunct="1">
        <a:spcBef>
          <a:spcPct val="20000"/>
        </a:spcBef>
        <a:spcAft>
          <a:spcPts val="300"/>
        </a:spcAft>
        <a:buClr>
          <a:srgbClr val="C3260C"/>
        </a:buClr>
        <a:buSzPct val="130000"/>
        <a:buFont typeface="Georgia" pitchFamily="18" charset="0"/>
        <a:buChar char="*"/>
        <a:defRPr sz="1400" kern="1200">
          <a:solidFill>
            <a:srgbClr val="404040"/>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3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microsoft.com/office/2007/relationships/media" Target="../media/media1.mp4"/><Relationship Id="rId2" Type="http://schemas.openxmlformats.org/officeDocument/2006/relationships/slideLayout" Target="../slideLayouts/slideLayout2.xml"/><Relationship Id="rId1" Type="http://schemas.openxmlformats.org/officeDocument/2006/relationships/video" Target="../media/media1.mp4"/><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4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9144000" cy="2308324"/>
          </a:xfrm>
          <a:prstGeom prst="rect">
            <a:avLst/>
          </a:prstGeom>
        </p:spPr>
        <p:txBody>
          <a:bodyPr wrap="square">
            <a:spAutoFit/>
          </a:bodyPr>
          <a:lstStyle/>
          <a:p>
            <a:pPr algn="ctr"/>
            <a:r>
              <a:rPr lang="lv-LV" sz="3600" b="1" dirty="0" smtClean="0">
                <a:solidFill>
                  <a:srgbClr val="A50021"/>
                </a:solidFill>
                <a:effectLst>
                  <a:outerShdw blurRad="38100" dist="38100" dir="2700000" algn="tl">
                    <a:srgbClr val="000000"/>
                  </a:outerShdw>
                </a:effectLst>
                <a:latin typeface="Verdana" pitchFamily="34" charset="0"/>
                <a:ea typeface="Verdana" pitchFamily="34" charset="0"/>
                <a:cs typeface="Verdana" pitchFamily="34" charset="0"/>
              </a:rPr>
              <a:t>Imūnā aizsardzība pret infekcijām: notikumu secība, limfocītu migrācija, aktivācija un </a:t>
            </a:r>
            <a:r>
              <a:rPr lang="lv-LV" sz="3600" b="1" dirty="0" err="1" smtClean="0">
                <a:solidFill>
                  <a:srgbClr val="A50021"/>
                </a:solidFill>
                <a:effectLst>
                  <a:outerShdw blurRad="38100" dist="38100" dir="2700000" algn="tl">
                    <a:srgbClr val="000000"/>
                  </a:outerShdw>
                </a:effectLst>
                <a:latin typeface="Verdana" pitchFamily="34" charset="0"/>
                <a:ea typeface="Verdana" pitchFamily="34" charset="0"/>
                <a:cs typeface="Verdana" pitchFamily="34" charset="0"/>
              </a:rPr>
              <a:t>efektorās</a:t>
            </a:r>
            <a:r>
              <a:rPr lang="lv-LV" sz="3600" b="1" dirty="0" smtClean="0">
                <a:solidFill>
                  <a:srgbClr val="A50021"/>
                </a:solidFill>
                <a:effectLst>
                  <a:outerShdw blurRad="38100" dist="38100" dir="2700000" algn="tl">
                    <a:srgbClr val="000000"/>
                  </a:outerShdw>
                </a:effectLst>
                <a:latin typeface="Verdana" pitchFamily="34" charset="0"/>
                <a:ea typeface="Verdana" pitchFamily="34" charset="0"/>
                <a:cs typeface="Verdana" pitchFamily="34" charset="0"/>
              </a:rPr>
              <a:t> funkcijas</a:t>
            </a:r>
            <a:endParaRPr lang="en-US" dirty="0"/>
          </a:p>
        </p:txBody>
      </p:sp>
      <p:sp>
        <p:nvSpPr>
          <p:cNvPr id="7" name="Text Box 5"/>
          <p:cNvSpPr txBox="1">
            <a:spLocks noChangeArrowheads="1"/>
          </p:cNvSpPr>
          <p:nvPr/>
        </p:nvSpPr>
        <p:spPr bwMode="auto">
          <a:xfrm>
            <a:off x="2955131" y="6324600"/>
            <a:ext cx="3386138" cy="396875"/>
          </a:xfrm>
          <a:prstGeom prst="rect">
            <a:avLst/>
          </a:prstGeom>
          <a:noFill/>
          <a:ln w="9525">
            <a:noFill/>
            <a:miter lim="800000"/>
            <a:headEnd/>
            <a:tailEnd/>
          </a:ln>
          <a:effectLst/>
        </p:spPr>
        <p:txBody>
          <a:bodyPr wrap="square">
            <a:spAutoFit/>
          </a:bodyPr>
          <a:lstStyle/>
          <a:p>
            <a:pPr algn="ctr" eaLnBrk="0" hangingPunct="0">
              <a:spcBef>
                <a:spcPct val="50000"/>
              </a:spcBef>
              <a:defRPr/>
            </a:pPr>
            <a:r>
              <a:rPr lang="lv-LV" sz="2000" b="1" dirty="0">
                <a:solidFill>
                  <a:schemeClr val="tx1">
                    <a:lumMod val="75000"/>
                    <a:lumOff val="25000"/>
                  </a:schemeClr>
                </a:solidFill>
                <a:effectLst>
                  <a:outerShdw blurRad="38100" dist="38100" dir="2700000" algn="tl">
                    <a:srgbClr val="000000">
                      <a:alpha val="43137"/>
                    </a:srgbClr>
                  </a:outerShdw>
                </a:effectLst>
                <a:latin typeface="Verdana" pitchFamily="34" charset="0"/>
              </a:rPr>
              <a:t>Dr. Aija </a:t>
            </a:r>
            <a:r>
              <a:rPr lang="lv-LV" sz="2000" b="1" dirty="0" err="1" smtClean="0">
                <a:solidFill>
                  <a:schemeClr val="tx1">
                    <a:lumMod val="75000"/>
                    <a:lumOff val="25000"/>
                  </a:schemeClr>
                </a:solidFill>
                <a:effectLst>
                  <a:outerShdw blurRad="38100" dist="38100" dir="2700000" algn="tl">
                    <a:srgbClr val="000000">
                      <a:alpha val="43137"/>
                    </a:srgbClr>
                  </a:outerShdw>
                </a:effectLst>
                <a:latin typeface="Verdana" pitchFamily="34" charset="0"/>
              </a:rPr>
              <a:t>Linē</a:t>
            </a:r>
            <a:r>
              <a:rPr lang="lv-LV" sz="2000" b="1" dirty="0" smtClean="0">
                <a:solidFill>
                  <a:schemeClr val="tx1">
                    <a:lumMod val="75000"/>
                    <a:lumOff val="25000"/>
                  </a:schemeClr>
                </a:solidFill>
                <a:effectLst>
                  <a:outerShdw blurRad="38100" dist="38100" dir="2700000" algn="tl">
                    <a:srgbClr val="000000">
                      <a:alpha val="43137"/>
                    </a:srgbClr>
                  </a:outerShdw>
                </a:effectLst>
                <a:latin typeface="Verdana" pitchFamily="34" charset="0"/>
              </a:rPr>
              <a:t>, BMC</a:t>
            </a:r>
            <a:endParaRPr lang="en-US" sz="2000" b="1" dirty="0">
              <a:solidFill>
                <a:schemeClr val="tx1">
                  <a:lumMod val="75000"/>
                  <a:lumOff val="25000"/>
                </a:schemeClr>
              </a:solidFill>
              <a:effectLst>
                <a:outerShdw blurRad="38100" dist="38100" dir="2700000" algn="tl">
                  <a:srgbClr val="000000">
                    <a:alpha val="43137"/>
                  </a:srgbClr>
                </a:outerShdw>
              </a:effectLst>
              <a:latin typeface="Verdana" pitchFamily="34" charset="0"/>
            </a:endParaRPr>
          </a:p>
        </p:txBody>
      </p:sp>
      <p:pic>
        <p:nvPicPr>
          <p:cNvPr id="50178" name="Picture 2" descr="Germs Viruses Bacteria 3"/>
          <p:cNvPicPr>
            <a:picLocks noChangeAspect="1" noChangeArrowheads="1"/>
          </p:cNvPicPr>
          <p:nvPr/>
        </p:nvPicPr>
        <p:blipFill>
          <a:blip r:embed="rId2" cstate="print"/>
          <a:srcRect/>
          <a:stretch>
            <a:fillRect/>
          </a:stretch>
        </p:blipFill>
        <p:spPr bwMode="auto">
          <a:xfrm>
            <a:off x="2588741" y="2819400"/>
            <a:ext cx="4118918" cy="3429000"/>
          </a:xfrm>
          <a:prstGeom prst="rect">
            <a:avLst/>
          </a:prstGeom>
          <a:noFill/>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1000" y="1219200"/>
            <a:ext cx="8229600" cy="1754326"/>
          </a:xfrm>
          <a:prstGeom prst="rect">
            <a:avLst/>
          </a:prstGeom>
        </p:spPr>
        <p:txBody>
          <a:bodyPr wrap="square">
            <a:spAutoFit/>
          </a:bodyPr>
          <a:lstStyle/>
          <a:p>
            <a:pPr algn="ctr"/>
            <a:r>
              <a:rPr lang="lv-LV" sz="3600" b="1" dirty="0" smtClean="0">
                <a:solidFill>
                  <a:srgbClr val="A50021"/>
                </a:solidFill>
                <a:effectLst>
                  <a:outerShdw blurRad="38100" dist="38100" dir="2700000" algn="tl">
                    <a:srgbClr val="000000"/>
                  </a:outerShdw>
                </a:effectLst>
                <a:latin typeface="Verdana" pitchFamily="34" charset="0"/>
                <a:ea typeface="Verdana" pitchFamily="34" charset="0"/>
                <a:cs typeface="Verdana" pitchFamily="34" charset="0"/>
              </a:rPr>
              <a:t>Nespecifiskās </a:t>
            </a:r>
            <a:r>
              <a:rPr lang="lv-LV" sz="3600" b="1" dirty="0" err="1" smtClean="0">
                <a:solidFill>
                  <a:srgbClr val="A50021"/>
                </a:solidFill>
                <a:effectLst>
                  <a:outerShdw blurRad="38100" dist="38100" dir="2700000" algn="tl">
                    <a:srgbClr val="000000"/>
                  </a:outerShdw>
                </a:effectLst>
                <a:latin typeface="Verdana" pitchFamily="34" charset="0"/>
                <a:ea typeface="Verdana" pitchFamily="34" charset="0"/>
                <a:cs typeface="Verdana" pitchFamily="34" charset="0"/>
              </a:rPr>
              <a:t>imūnaizsardzības</a:t>
            </a:r>
            <a:r>
              <a:rPr lang="lv-LV" sz="3600" b="1" dirty="0" smtClean="0">
                <a:solidFill>
                  <a:srgbClr val="A50021"/>
                </a:solidFill>
                <a:effectLst>
                  <a:outerShdw blurRad="38100" dist="38100" dir="2700000" algn="tl">
                    <a:srgbClr val="000000"/>
                  </a:outerShdw>
                </a:effectLst>
                <a:latin typeface="Verdana" pitchFamily="34" charset="0"/>
                <a:ea typeface="Verdana" pitchFamily="34" charset="0"/>
                <a:cs typeface="Verdana" pitchFamily="34" charset="0"/>
              </a:rPr>
              <a:t> </a:t>
            </a:r>
            <a:r>
              <a:rPr lang="lv-LV" sz="3600" b="1" dirty="0" err="1" smtClean="0">
                <a:solidFill>
                  <a:srgbClr val="A50021"/>
                </a:solidFill>
                <a:effectLst>
                  <a:outerShdw blurRad="38100" dist="38100" dir="2700000" algn="tl">
                    <a:srgbClr val="000000"/>
                  </a:outerShdw>
                </a:effectLst>
                <a:latin typeface="Verdana" pitchFamily="34" charset="0"/>
                <a:ea typeface="Verdana" pitchFamily="34" charset="0"/>
                <a:cs typeface="Verdana" pitchFamily="34" charset="0"/>
              </a:rPr>
              <a:t>efektorie</a:t>
            </a:r>
            <a:r>
              <a:rPr lang="lv-LV" sz="3600" b="1" dirty="0" smtClean="0">
                <a:solidFill>
                  <a:srgbClr val="A50021"/>
                </a:solidFill>
                <a:effectLst>
                  <a:outerShdw blurRad="38100" dist="38100" dir="2700000" algn="tl">
                    <a:srgbClr val="000000"/>
                  </a:outerShdw>
                </a:effectLst>
                <a:latin typeface="Verdana" pitchFamily="34" charset="0"/>
                <a:ea typeface="Verdana" pitchFamily="34" charset="0"/>
                <a:cs typeface="Verdana" pitchFamily="34" charset="0"/>
              </a:rPr>
              <a:t> mehānismi</a:t>
            </a:r>
          </a:p>
        </p:txBody>
      </p:sp>
    </p:spTree>
    <p:extLst>
      <p:ext uri="{BB962C8B-B14F-4D97-AF65-F5344CB8AC3E}">
        <p14:creationId xmlns:p14="http://schemas.microsoft.com/office/powerpoint/2010/main" xmlns="" val="295361946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33400" y="0"/>
            <a:ext cx="8229600" cy="954107"/>
          </a:xfrm>
          <a:prstGeom prst="rect">
            <a:avLst/>
          </a:prstGeom>
        </p:spPr>
        <p:txBody>
          <a:bodyPr wrap="square">
            <a:spAutoFit/>
          </a:bodyPr>
          <a:lstStyle/>
          <a:p>
            <a:pPr algn="ctr"/>
            <a:r>
              <a:rPr lang="lv-LV" sz="2800" b="1" dirty="0" smtClean="0">
                <a:solidFill>
                  <a:srgbClr val="A50021"/>
                </a:solidFill>
                <a:effectLst>
                  <a:outerShdw blurRad="38100" dist="38100" dir="2700000" algn="tl">
                    <a:srgbClr val="000000"/>
                  </a:outerShdw>
                </a:effectLst>
                <a:latin typeface="Verdana" pitchFamily="34" charset="0"/>
                <a:ea typeface="Verdana" pitchFamily="34" charset="0"/>
                <a:cs typeface="Verdana" pitchFamily="34" charset="0"/>
              </a:rPr>
              <a:t>Nespecifiskā </a:t>
            </a:r>
            <a:r>
              <a:rPr lang="lv-LV" sz="2800" b="1" dirty="0" err="1" smtClean="0">
                <a:solidFill>
                  <a:srgbClr val="A50021"/>
                </a:solidFill>
                <a:effectLst>
                  <a:outerShdw blurRad="38100" dist="38100" dir="2700000" algn="tl">
                    <a:srgbClr val="000000"/>
                  </a:outerShdw>
                </a:effectLst>
                <a:latin typeface="Verdana" pitchFamily="34" charset="0"/>
                <a:ea typeface="Verdana" pitchFamily="34" charset="0"/>
                <a:cs typeface="Verdana" pitchFamily="34" charset="0"/>
              </a:rPr>
              <a:t>imūnaizsardzība</a:t>
            </a:r>
            <a:r>
              <a:rPr lang="lv-LV" sz="2800" b="1" dirty="0" smtClean="0">
                <a:solidFill>
                  <a:srgbClr val="A50021"/>
                </a:solidFill>
                <a:effectLst>
                  <a:outerShdw blurRad="38100" dist="38100" dir="2700000" algn="tl">
                    <a:srgbClr val="000000"/>
                  </a:outerShdw>
                </a:effectLst>
                <a:latin typeface="Verdana" pitchFamily="34" charset="0"/>
                <a:ea typeface="Verdana" pitchFamily="34" charset="0"/>
                <a:cs typeface="Verdana" pitchFamily="34" charset="0"/>
              </a:rPr>
              <a:t> pret </a:t>
            </a:r>
            <a:r>
              <a:rPr lang="lv-LV" sz="2800" b="1" dirty="0" err="1" smtClean="0">
                <a:solidFill>
                  <a:srgbClr val="A50021"/>
                </a:solidFill>
                <a:effectLst>
                  <a:outerShdw blurRad="38100" dist="38100" dir="2700000" algn="tl">
                    <a:srgbClr val="000000"/>
                  </a:outerShdw>
                </a:effectLst>
                <a:latin typeface="Verdana" pitchFamily="34" charset="0"/>
                <a:ea typeface="Verdana" pitchFamily="34" charset="0"/>
                <a:cs typeface="Verdana" pitchFamily="34" charset="0"/>
              </a:rPr>
              <a:t>ekstracelulārām</a:t>
            </a:r>
            <a:r>
              <a:rPr lang="lv-LV" sz="2800" b="1" dirty="0" smtClean="0">
                <a:solidFill>
                  <a:srgbClr val="A50021"/>
                </a:solidFill>
                <a:effectLst>
                  <a:outerShdw blurRad="38100" dist="38100" dir="2700000" algn="tl">
                    <a:srgbClr val="000000"/>
                  </a:outerShdw>
                </a:effectLst>
                <a:latin typeface="Verdana" pitchFamily="34" charset="0"/>
                <a:ea typeface="Verdana" pitchFamily="34" charset="0"/>
                <a:cs typeface="Verdana" pitchFamily="34" charset="0"/>
              </a:rPr>
              <a:t> baktērijām</a:t>
            </a:r>
          </a:p>
        </p:txBody>
      </p:sp>
      <p:sp>
        <p:nvSpPr>
          <p:cNvPr id="4" name="Rectangle 3"/>
          <p:cNvSpPr/>
          <p:nvPr/>
        </p:nvSpPr>
        <p:spPr>
          <a:xfrm>
            <a:off x="152398" y="993913"/>
            <a:ext cx="8763001" cy="5632311"/>
          </a:xfrm>
          <a:prstGeom prst="rect">
            <a:avLst/>
          </a:prstGeom>
        </p:spPr>
        <p:txBody>
          <a:bodyPr wrap="square">
            <a:spAutoFit/>
          </a:bodyPr>
          <a:lstStyle/>
          <a:p>
            <a:pPr marL="355600" indent="-355600" algn="just">
              <a:buAutoNum type="romanUcParenBoth"/>
            </a:pPr>
            <a:r>
              <a:rPr lang="lv-LV" sz="2000" b="1" dirty="0" smtClean="0">
                <a:solidFill>
                  <a:srgbClr val="800000"/>
                </a:solidFill>
                <a:effectLst>
                  <a:outerShdw blurRad="38100" dist="38100" dir="2700000" algn="tl">
                    <a:srgbClr val="000000"/>
                  </a:outerShdw>
                </a:effectLst>
                <a:latin typeface="Arial" panose="020B0604020202020204" pitchFamily="34" charset="0"/>
                <a:ea typeface="Verdana" pitchFamily="34" charset="0"/>
                <a:cs typeface="Arial" panose="020B0604020202020204" pitchFamily="34" charset="0"/>
              </a:rPr>
              <a:t>Komplementa aktivācija: </a:t>
            </a:r>
            <a:r>
              <a:rPr lang="lv-LV" sz="2000" b="1" dirty="0" smtClean="0">
                <a:solidFill>
                  <a:srgbClr val="003300"/>
                </a:solidFill>
                <a:effectLst>
                  <a:outerShdw blurRad="38100" dist="38100" dir="2700000" algn="tl">
                    <a:srgbClr val="000000"/>
                  </a:outerShdw>
                </a:effectLst>
                <a:latin typeface="Arial" panose="020B0604020202020204" pitchFamily="34" charset="0"/>
                <a:ea typeface="Verdana" pitchFamily="34" charset="0"/>
                <a:cs typeface="Arial" panose="020B0604020202020204" pitchFamily="34" charset="0"/>
              </a:rPr>
              <a:t>	Klasiskais un alternatīvais ceļš</a:t>
            </a:r>
          </a:p>
          <a:p>
            <a:pPr marL="355600" lvl="1" indent="-355600" algn="just"/>
            <a:r>
              <a:rPr lang="lv-LV" sz="2000" b="1" dirty="0" smtClean="0">
                <a:solidFill>
                  <a:srgbClr val="003300"/>
                </a:solidFill>
                <a:effectLst>
                  <a:outerShdw blurRad="38100" dist="38100" dir="2700000" algn="tl">
                    <a:srgbClr val="000000"/>
                  </a:outerShdw>
                </a:effectLst>
                <a:latin typeface="Arial" panose="020B0604020202020204" pitchFamily="34" charset="0"/>
                <a:ea typeface="Verdana" pitchFamily="34" charset="0"/>
                <a:cs typeface="Arial" panose="020B0604020202020204" pitchFamily="34" charset="0"/>
              </a:rPr>
              <a:t>	Alternatīvais ceļš  - </a:t>
            </a:r>
            <a:r>
              <a:rPr lang="lv-LV" sz="2000" b="1" dirty="0" err="1" smtClean="0">
                <a:solidFill>
                  <a:srgbClr val="003300"/>
                </a:solidFill>
                <a:effectLst>
                  <a:outerShdw blurRad="38100" dist="38100" dir="2700000" algn="tl">
                    <a:srgbClr val="000000"/>
                  </a:outerShdw>
                </a:effectLst>
                <a:latin typeface="Arial" panose="020B0604020202020204" pitchFamily="34" charset="0"/>
                <a:ea typeface="Verdana" pitchFamily="34" charset="0"/>
                <a:cs typeface="Arial" panose="020B0604020202020204" pitchFamily="34" charset="0"/>
              </a:rPr>
              <a:t>Gram</a:t>
            </a:r>
            <a:r>
              <a:rPr lang="lv-LV" sz="2000" b="1" dirty="0" smtClean="0">
                <a:solidFill>
                  <a:srgbClr val="003300"/>
                </a:solidFill>
                <a:effectLst>
                  <a:outerShdw blurRad="38100" dist="38100" dir="2700000" algn="tl">
                    <a:srgbClr val="000000"/>
                  </a:outerShdw>
                </a:effectLst>
                <a:latin typeface="Arial" panose="020B0604020202020204" pitchFamily="34" charset="0"/>
                <a:ea typeface="Verdana" pitchFamily="34" charset="0"/>
                <a:cs typeface="Arial" panose="020B0604020202020204" pitchFamily="34" charset="0"/>
              </a:rPr>
              <a:t> pos. baktēriju gadījumā  aktivē </a:t>
            </a:r>
            <a:r>
              <a:rPr lang="lv-LV" sz="2000" b="1" dirty="0" err="1" smtClean="0">
                <a:solidFill>
                  <a:srgbClr val="003300"/>
                </a:solidFill>
                <a:effectLst>
                  <a:outerShdw blurRad="38100" dist="38100" dir="2700000" algn="tl">
                    <a:srgbClr val="000000"/>
                  </a:outerShdw>
                </a:effectLst>
                <a:latin typeface="Arial" panose="020B0604020202020204" pitchFamily="34" charset="0"/>
                <a:ea typeface="Verdana" pitchFamily="34" charset="0"/>
                <a:cs typeface="Arial" panose="020B0604020202020204" pitchFamily="34" charset="0"/>
              </a:rPr>
              <a:t>peptidoglikāni</a:t>
            </a:r>
            <a:r>
              <a:rPr lang="lv-LV" sz="2000" b="1" dirty="0" smtClean="0">
                <a:solidFill>
                  <a:srgbClr val="003300"/>
                </a:solidFill>
                <a:effectLst>
                  <a:outerShdw blurRad="38100" dist="38100" dir="2700000" algn="tl">
                    <a:srgbClr val="000000"/>
                  </a:outerShdw>
                </a:effectLst>
                <a:latin typeface="Arial" panose="020B0604020202020204" pitchFamily="34" charset="0"/>
                <a:ea typeface="Verdana" pitchFamily="34" charset="0"/>
                <a:cs typeface="Arial" panose="020B0604020202020204" pitchFamily="34" charset="0"/>
              </a:rPr>
              <a:t>; </a:t>
            </a:r>
            <a:r>
              <a:rPr lang="lv-LV" sz="2000" b="1" dirty="0" err="1" smtClean="0">
                <a:solidFill>
                  <a:srgbClr val="003300"/>
                </a:solidFill>
                <a:effectLst>
                  <a:outerShdw blurRad="38100" dist="38100" dir="2700000" algn="tl">
                    <a:srgbClr val="000000"/>
                  </a:outerShdw>
                </a:effectLst>
                <a:latin typeface="Arial" panose="020B0604020202020204" pitchFamily="34" charset="0"/>
                <a:ea typeface="Verdana" pitchFamily="34" charset="0"/>
                <a:cs typeface="Arial" panose="020B0604020202020204" pitchFamily="34" charset="0"/>
              </a:rPr>
              <a:t>Gram</a:t>
            </a:r>
            <a:r>
              <a:rPr lang="lv-LV" sz="2000" b="1" dirty="0" smtClean="0">
                <a:solidFill>
                  <a:srgbClr val="003300"/>
                </a:solidFill>
                <a:effectLst>
                  <a:outerShdw blurRad="38100" dist="38100" dir="2700000" algn="tl">
                    <a:srgbClr val="000000"/>
                  </a:outerShdw>
                </a:effectLst>
                <a:latin typeface="Arial" panose="020B0604020202020204" pitchFamily="34" charset="0"/>
                <a:ea typeface="Verdana" pitchFamily="34" charset="0"/>
                <a:cs typeface="Arial" panose="020B0604020202020204" pitchFamily="34" charset="0"/>
              </a:rPr>
              <a:t> </a:t>
            </a:r>
            <a:r>
              <a:rPr lang="lv-LV" sz="2000" b="1" dirty="0">
                <a:solidFill>
                  <a:srgbClr val="003300"/>
                </a:solidFill>
                <a:effectLst>
                  <a:outerShdw blurRad="38100" dist="38100" dir="2700000" algn="tl">
                    <a:srgbClr val="000000"/>
                  </a:outerShdw>
                </a:effectLst>
                <a:latin typeface="Arial" panose="020B0604020202020204" pitchFamily="34" charset="0"/>
                <a:ea typeface="Verdana" pitchFamily="34" charset="0"/>
                <a:cs typeface="Arial" panose="020B0604020202020204" pitchFamily="34" charset="0"/>
              </a:rPr>
              <a:t> </a:t>
            </a:r>
            <a:r>
              <a:rPr lang="lv-LV" sz="2000" b="1" dirty="0" err="1" smtClean="0">
                <a:solidFill>
                  <a:srgbClr val="003300"/>
                </a:solidFill>
                <a:effectLst>
                  <a:outerShdw blurRad="38100" dist="38100" dir="2700000" algn="tl">
                    <a:srgbClr val="000000"/>
                  </a:outerShdw>
                </a:effectLst>
                <a:latin typeface="Arial" panose="020B0604020202020204" pitchFamily="34" charset="0"/>
                <a:ea typeface="Verdana" pitchFamily="34" charset="0"/>
                <a:cs typeface="Arial" panose="020B0604020202020204" pitchFamily="34" charset="0"/>
              </a:rPr>
              <a:t>neg</a:t>
            </a:r>
            <a:r>
              <a:rPr lang="lv-LV" sz="2000" b="1" dirty="0" smtClean="0">
                <a:solidFill>
                  <a:srgbClr val="003300"/>
                </a:solidFill>
                <a:effectLst>
                  <a:outerShdw blurRad="38100" dist="38100" dir="2700000" algn="tl">
                    <a:srgbClr val="000000"/>
                  </a:outerShdw>
                </a:effectLst>
                <a:latin typeface="Arial" panose="020B0604020202020204" pitchFamily="34" charset="0"/>
                <a:ea typeface="Verdana" pitchFamily="34" charset="0"/>
                <a:cs typeface="Arial" panose="020B0604020202020204" pitchFamily="34" charset="0"/>
              </a:rPr>
              <a:t>.  - LPS</a:t>
            </a:r>
          </a:p>
          <a:p>
            <a:pPr marL="355600" lvl="1" indent="-355600" algn="just"/>
            <a:r>
              <a:rPr lang="lv-LV" sz="2000" b="1" dirty="0" smtClean="0">
                <a:solidFill>
                  <a:srgbClr val="003300"/>
                </a:solidFill>
                <a:effectLst>
                  <a:outerShdw blurRad="38100" dist="38100" dir="2700000" algn="tl">
                    <a:srgbClr val="000000"/>
                  </a:outerShdw>
                </a:effectLst>
                <a:latin typeface="Arial" panose="020B0604020202020204" pitchFamily="34" charset="0"/>
                <a:ea typeface="Verdana" pitchFamily="34" charset="0"/>
                <a:cs typeface="Arial" panose="020B0604020202020204" pitchFamily="34" charset="0"/>
              </a:rPr>
              <a:t>	</a:t>
            </a:r>
            <a:r>
              <a:rPr lang="lv-LV" sz="2000" b="1" dirty="0" err="1" smtClean="0">
                <a:solidFill>
                  <a:srgbClr val="003300"/>
                </a:solidFill>
                <a:effectLst>
                  <a:outerShdw blurRad="38100" dist="38100" dir="2700000" algn="tl">
                    <a:srgbClr val="000000"/>
                  </a:outerShdw>
                </a:effectLst>
                <a:latin typeface="Arial" panose="020B0604020202020204" pitchFamily="34" charset="0"/>
                <a:ea typeface="Verdana" pitchFamily="34" charset="0"/>
                <a:cs typeface="Arial" panose="020B0604020202020204" pitchFamily="34" charset="0"/>
              </a:rPr>
              <a:t>Efektorie</a:t>
            </a:r>
            <a:r>
              <a:rPr lang="lv-LV" sz="2000" b="1" dirty="0" smtClean="0">
                <a:solidFill>
                  <a:srgbClr val="003300"/>
                </a:solidFill>
                <a:effectLst>
                  <a:outerShdw blurRad="38100" dist="38100" dir="2700000" algn="tl">
                    <a:srgbClr val="000000"/>
                  </a:outerShdw>
                </a:effectLst>
                <a:latin typeface="Arial" panose="020B0604020202020204" pitchFamily="34" charset="0"/>
                <a:ea typeface="Verdana" pitchFamily="34" charset="0"/>
                <a:cs typeface="Arial" panose="020B0604020202020204" pitchFamily="34" charset="0"/>
              </a:rPr>
              <a:t> mehānismi: </a:t>
            </a:r>
            <a:r>
              <a:rPr lang="lv-LV" sz="2000" b="1" dirty="0" err="1" smtClean="0">
                <a:solidFill>
                  <a:srgbClr val="003300"/>
                </a:solidFill>
                <a:effectLst>
                  <a:outerShdw blurRad="38100" dist="38100" dir="2700000" algn="tl">
                    <a:srgbClr val="000000"/>
                  </a:outerShdw>
                </a:effectLst>
                <a:latin typeface="Arial" panose="020B0604020202020204" pitchFamily="34" charset="0"/>
                <a:ea typeface="Verdana" pitchFamily="34" charset="0"/>
                <a:cs typeface="Arial" panose="020B0604020202020204" pitchFamily="34" charset="0"/>
              </a:rPr>
              <a:t>bakteriolīze</a:t>
            </a:r>
            <a:r>
              <a:rPr lang="lv-LV" sz="2000" b="1" dirty="0" smtClean="0">
                <a:solidFill>
                  <a:srgbClr val="003300"/>
                </a:solidFill>
                <a:effectLst>
                  <a:outerShdw blurRad="38100" dist="38100" dir="2700000" algn="tl">
                    <a:srgbClr val="000000"/>
                  </a:outerShdw>
                </a:effectLst>
                <a:latin typeface="Arial" panose="020B0604020202020204" pitchFamily="34" charset="0"/>
                <a:ea typeface="Verdana" pitchFamily="34" charset="0"/>
                <a:cs typeface="Arial" panose="020B0604020202020204" pitchFamily="34" charset="0"/>
              </a:rPr>
              <a:t>, </a:t>
            </a:r>
            <a:r>
              <a:rPr lang="lv-LV" sz="2000" b="1" dirty="0" err="1" smtClean="0">
                <a:solidFill>
                  <a:srgbClr val="003300"/>
                </a:solidFill>
                <a:effectLst>
                  <a:outerShdw blurRad="38100" dist="38100" dir="2700000" algn="tl">
                    <a:srgbClr val="000000"/>
                  </a:outerShdw>
                </a:effectLst>
                <a:latin typeface="Arial" panose="020B0604020202020204" pitchFamily="34" charset="0"/>
                <a:ea typeface="Verdana" pitchFamily="34" charset="0"/>
                <a:cs typeface="Arial" panose="020B0604020202020204" pitchFamily="34" charset="0"/>
              </a:rPr>
              <a:t>opsonizācija</a:t>
            </a:r>
            <a:r>
              <a:rPr lang="lv-LV" sz="2000" b="1" dirty="0">
                <a:solidFill>
                  <a:srgbClr val="003300"/>
                </a:solidFill>
                <a:effectLst>
                  <a:outerShdw blurRad="38100" dist="38100" dir="2700000" algn="tl">
                    <a:srgbClr val="000000"/>
                  </a:outerShdw>
                </a:effectLst>
                <a:latin typeface="Arial" panose="020B0604020202020204" pitchFamily="34" charset="0"/>
                <a:ea typeface="Verdana" pitchFamily="34" charset="0"/>
                <a:cs typeface="Arial" panose="020B0604020202020204" pitchFamily="34" charset="0"/>
              </a:rPr>
              <a:t> </a:t>
            </a:r>
            <a:r>
              <a:rPr lang="lv-LV" sz="2000" b="1" dirty="0" smtClean="0">
                <a:solidFill>
                  <a:srgbClr val="003300"/>
                </a:solidFill>
                <a:effectLst>
                  <a:outerShdw blurRad="38100" dist="38100" dir="2700000" algn="tl">
                    <a:srgbClr val="000000"/>
                  </a:outerShdw>
                </a:effectLst>
                <a:latin typeface="Arial" panose="020B0604020202020204" pitchFamily="34" charset="0"/>
                <a:ea typeface="Verdana" pitchFamily="34" charset="0"/>
                <a:cs typeface="Arial" panose="020B0604020202020204" pitchFamily="34" charset="0"/>
              </a:rPr>
              <a:t>(veicina fagocitozi)</a:t>
            </a:r>
          </a:p>
          <a:p>
            <a:pPr marL="355600" lvl="1" indent="-355600" algn="just"/>
            <a:endParaRPr lang="lv-LV" sz="2000" b="1" dirty="0" smtClean="0">
              <a:solidFill>
                <a:srgbClr val="003300"/>
              </a:solidFill>
              <a:effectLst>
                <a:outerShdw blurRad="38100" dist="38100" dir="2700000" algn="tl">
                  <a:srgbClr val="000000"/>
                </a:outerShdw>
              </a:effectLst>
              <a:latin typeface="Arial" panose="020B0604020202020204" pitchFamily="34" charset="0"/>
              <a:ea typeface="Verdana" pitchFamily="34" charset="0"/>
              <a:cs typeface="Arial" panose="020B0604020202020204" pitchFamily="34" charset="0"/>
            </a:endParaRPr>
          </a:p>
          <a:p>
            <a:pPr marL="355600" lvl="1" indent="-355600" algn="just"/>
            <a:endParaRPr lang="lv-LV" sz="2000" b="1" dirty="0" smtClean="0">
              <a:solidFill>
                <a:srgbClr val="003300"/>
              </a:solidFill>
              <a:effectLst>
                <a:outerShdw blurRad="38100" dist="38100" dir="2700000" algn="tl">
                  <a:srgbClr val="000000"/>
                </a:outerShdw>
              </a:effectLst>
              <a:latin typeface="Arial" panose="020B0604020202020204" pitchFamily="34" charset="0"/>
              <a:ea typeface="Verdana" pitchFamily="34" charset="0"/>
              <a:cs typeface="Arial" panose="020B0604020202020204" pitchFamily="34" charset="0"/>
            </a:endParaRPr>
          </a:p>
          <a:p>
            <a:pPr marL="355600" lvl="1" indent="-355600" algn="just"/>
            <a:endParaRPr lang="lv-LV" sz="2000" b="1" dirty="0" smtClean="0">
              <a:solidFill>
                <a:srgbClr val="003300"/>
              </a:solidFill>
              <a:effectLst>
                <a:outerShdw blurRad="38100" dist="38100" dir="2700000" algn="tl">
                  <a:srgbClr val="000000"/>
                </a:outerShdw>
              </a:effectLst>
              <a:latin typeface="Arial" panose="020B0604020202020204" pitchFamily="34" charset="0"/>
              <a:ea typeface="Verdana" pitchFamily="34" charset="0"/>
              <a:cs typeface="Arial" panose="020B0604020202020204" pitchFamily="34" charset="0"/>
            </a:endParaRPr>
          </a:p>
          <a:p>
            <a:pPr marL="355600" lvl="1" indent="-355600" algn="just"/>
            <a:endParaRPr lang="lv-LV" sz="2000" b="1" dirty="0" smtClean="0">
              <a:solidFill>
                <a:srgbClr val="003300"/>
              </a:solidFill>
              <a:effectLst>
                <a:outerShdw blurRad="38100" dist="38100" dir="2700000" algn="tl">
                  <a:srgbClr val="000000"/>
                </a:outerShdw>
              </a:effectLst>
              <a:latin typeface="Arial" panose="020B0604020202020204" pitchFamily="34" charset="0"/>
              <a:ea typeface="Verdana" pitchFamily="34" charset="0"/>
              <a:cs typeface="Arial" panose="020B0604020202020204" pitchFamily="34" charset="0"/>
            </a:endParaRPr>
          </a:p>
          <a:p>
            <a:pPr marL="355600" lvl="1" indent="-355600" algn="just"/>
            <a:endParaRPr lang="lv-LV" sz="2000" b="1" dirty="0">
              <a:solidFill>
                <a:srgbClr val="003300"/>
              </a:solidFill>
              <a:effectLst>
                <a:outerShdw blurRad="38100" dist="38100" dir="2700000" algn="tl">
                  <a:srgbClr val="000000"/>
                </a:outerShdw>
              </a:effectLst>
              <a:latin typeface="Arial" panose="020B0604020202020204" pitchFamily="34" charset="0"/>
              <a:ea typeface="Verdana" pitchFamily="34" charset="0"/>
              <a:cs typeface="Arial" panose="020B0604020202020204" pitchFamily="34" charset="0"/>
            </a:endParaRPr>
          </a:p>
          <a:p>
            <a:pPr marL="355600" lvl="1" indent="-355600" algn="just"/>
            <a:endParaRPr lang="lv-LV" sz="2000" b="1" dirty="0" smtClean="0">
              <a:solidFill>
                <a:srgbClr val="003300"/>
              </a:solidFill>
              <a:effectLst>
                <a:outerShdw blurRad="38100" dist="38100" dir="2700000" algn="tl">
                  <a:srgbClr val="000000"/>
                </a:outerShdw>
              </a:effectLst>
              <a:latin typeface="Arial" panose="020B0604020202020204" pitchFamily="34" charset="0"/>
              <a:ea typeface="Verdana" pitchFamily="34" charset="0"/>
              <a:cs typeface="Arial" panose="020B0604020202020204" pitchFamily="34" charset="0"/>
            </a:endParaRPr>
          </a:p>
          <a:p>
            <a:pPr marL="355600" lvl="1" indent="-355600" algn="just"/>
            <a:endParaRPr lang="lv-LV" sz="2000" b="1" dirty="0">
              <a:solidFill>
                <a:srgbClr val="003300"/>
              </a:solidFill>
              <a:effectLst>
                <a:outerShdw blurRad="38100" dist="38100" dir="2700000" algn="tl">
                  <a:srgbClr val="000000"/>
                </a:outerShdw>
              </a:effectLst>
              <a:latin typeface="Arial" panose="020B0604020202020204" pitchFamily="34" charset="0"/>
              <a:ea typeface="Verdana" pitchFamily="34" charset="0"/>
              <a:cs typeface="Arial" panose="020B0604020202020204" pitchFamily="34" charset="0"/>
            </a:endParaRPr>
          </a:p>
          <a:p>
            <a:pPr marL="355600" lvl="1" indent="-355600" algn="just"/>
            <a:endParaRPr lang="lv-LV" sz="2000" b="1" dirty="0" smtClean="0">
              <a:solidFill>
                <a:srgbClr val="003300"/>
              </a:solidFill>
              <a:effectLst>
                <a:outerShdw blurRad="38100" dist="38100" dir="2700000" algn="tl">
                  <a:srgbClr val="000000"/>
                </a:outerShdw>
              </a:effectLst>
              <a:latin typeface="Arial" panose="020B0604020202020204" pitchFamily="34" charset="0"/>
              <a:ea typeface="Verdana" pitchFamily="34" charset="0"/>
              <a:cs typeface="Arial" panose="020B0604020202020204" pitchFamily="34" charset="0"/>
            </a:endParaRPr>
          </a:p>
          <a:p>
            <a:pPr marL="355600" lvl="1" indent="-355600" algn="just"/>
            <a:endParaRPr lang="lv-LV" sz="2000" b="1" dirty="0">
              <a:solidFill>
                <a:srgbClr val="003300"/>
              </a:solidFill>
              <a:effectLst>
                <a:outerShdw blurRad="38100" dist="38100" dir="2700000" algn="tl">
                  <a:srgbClr val="000000"/>
                </a:outerShdw>
              </a:effectLst>
              <a:latin typeface="Arial" panose="020B0604020202020204" pitchFamily="34" charset="0"/>
              <a:ea typeface="Verdana" pitchFamily="34" charset="0"/>
              <a:cs typeface="Arial" panose="020B0604020202020204" pitchFamily="34" charset="0"/>
            </a:endParaRPr>
          </a:p>
          <a:p>
            <a:pPr marL="355600" lvl="1" indent="-355600" algn="just"/>
            <a:endParaRPr lang="lv-LV" sz="2000" b="1" dirty="0" smtClean="0">
              <a:solidFill>
                <a:srgbClr val="003300"/>
              </a:solidFill>
              <a:effectLst>
                <a:outerShdw blurRad="38100" dist="38100" dir="2700000" algn="tl">
                  <a:srgbClr val="000000"/>
                </a:outerShdw>
              </a:effectLst>
              <a:latin typeface="Arial" panose="020B0604020202020204" pitchFamily="34" charset="0"/>
              <a:ea typeface="Verdana" pitchFamily="34" charset="0"/>
              <a:cs typeface="Arial" panose="020B0604020202020204" pitchFamily="34" charset="0"/>
            </a:endParaRPr>
          </a:p>
          <a:p>
            <a:pPr marL="355600" lvl="1" indent="-355600" algn="just"/>
            <a:endParaRPr lang="lv-LV" sz="2000" b="1" dirty="0">
              <a:solidFill>
                <a:srgbClr val="003300"/>
              </a:solidFill>
              <a:effectLst>
                <a:outerShdw blurRad="38100" dist="38100" dir="2700000" algn="tl">
                  <a:srgbClr val="000000"/>
                </a:outerShdw>
              </a:effectLst>
              <a:latin typeface="Arial" panose="020B0604020202020204" pitchFamily="34" charset="0"/>
              <a:ea typeface="Verdana" pitchFamily="34" charset="0"/>
              <a:cs typeface="Arial" panose="020B0604020202020204" pitchFamily="34" charset="0"/>
            </a:endParaRPr>
          </a:p>
          <a:p>
            <a:pPr marL="355600" lvl="1" indent="-355600" algn="just"/>
            <a:endParaRPr lang="lv-LV" sz="2000" b="1" dirty="0" smtClean="0">
              <a:solidFill>
                <a:srgbClr val="003300"/>
              </a:solidFill>
              <a:effectLst>
                <a:outerShdw blurRad="38100" dist="38100" dir="2700000" algn="tl">
                  <a:srgbClr val="000000"/>
                </a:outerShdw>
              </a:effectLst>
              <a:latin typeface="Arial" panose="020B0604020202020204" pitchFamily="34" charset="0"/>
              <a:ea typeface="Verdana" pitchFamily="34" charset="0"/>
              <a:cs typeface="Arial" panose="020B0604020202020204" pitchFamily="34" charset="0"/>
            </a:endParaRPr>
          </a:p>
          <a:p>
            <a:pPr marL="355600" indent="-355600" algn="just">
              <a:buAutoNum type="romanUcParenBoth"/>
            </a:pPr>
            <a:r>
              <a:rPr lang="lv-LV" sz="2000" b="1" dirty="0" smtClean="0">
                <a:solidFill>
                  <a:srgbClr val="800000"/>
                </a:solidFill>
                <a:effectLst>
                  <a:outerShdw blurRad="38100" dist="38100" dir="2700000" algn="tl">
                    <a:srgbClr val="000000"/>
                  </a:outerShdw>
                </a:effectLst>
                <a:latin typeface="Arial" panose="020B0604020202020204" pitchFamily="34" charset="0"/>
                <a:ea typeface="Verdana" pitchFamily="34" charset="0"/>
                <a:cs typeface="Arial" panose="020B0604020202020204" pitchFamily="34" charset="0"/>
              </a:rPr>
              <a:t>Fagocitoze: </a:t>
            </a:r>
            <a:r>
              <a:rPr lang="lv-LV" sz="2000" b="1" dirty="0" err="1" smtClean="0">
                <a:solidFill>
                  <a:srgbClr val="003300"/>
                </a:solidFill>
                <a:effectLst>
                  <a:outerShdw blurRad="38100" dist="38100" dir="2700000" algn="tl">
                    <a:srgbClr val="000000"/>
                  </a:outerShdw>
                </a:effectLst>
                <a:latin typeface="Arial" panose="020B0604020202020204" pitchFamily="34" charset="0"/>
                <a:ea typeface="Verdana" pitchFamily="34" charset="0"/>
                <a:cs typeface="Arial" panose="020B0604020202020204" pitchFamily="34" charset="0"/>
              </a:rPr>
              <a:t>neitrofili</a:t>
            </a:r>
            <a:r>
              <a:rPr lang="lv-LV" sz="2000" b="1" dirty="0">
                <a:solidFill>
                  <a:srgbClr val="003300"/>
                </a:solidFill>
                <a:effectLst>
                  <a:outerShdw blurRad="38100" dist="38100" dir="2700000" algn="tl">
                    <a:srgbClr val="000000"/>
                  </a:outerShdw>
                </a:effectLst>
                <a:latin typeface="Arial" panose="020B0604020202020204" pitchFamily="34" charset="0"/>
                <a:ea typeface="Verdana" pitchFamily="34" charset="0"/>
                <a:cs typeface="Arial" panose="020B0604020202020204" pitchFamily="34" charset="0"/>
              </a:rPr>
              <a:t>, 	</a:t>
            </a:r>
            <a:r>
              <a:rPr lang="lv-LV" sz="2000" b="1" dirty="0" err="1" smtClean="0">
                <a:solidFill>
                  <a:srgbClr val="003300"/>
                </a:solidFill>
                <a:effectLst>
                  <a:outerShdw blurRad="38100" dist="38100" dir="2700000" algn="tl">
                    <a:srgbClr val="000000"/>
                  </a:outerShdw>
                </a:effectLst>
                <a:latin typeface="Arial" panose="020B0604020202020204" pitchFamily="34" charset="0"/>
                <a:ea typeface="Verdana" pitchFamily="34" charset="0"/>
                <a:cs typeface="Arial" panose="020B0604020202020204" pitchFamily="34" charset="0"/>
              </a:rPr>
              <a:t>makrofāgi</a:t>
            </a:r>
            <a:r>
              <a:rPr lang="lv-LV" sz="2000" b="1" dirty="0" smtClean="0">
                <a:solidFill>
                  <a:srgbClr val="003300"/>
                </a:solidFill>
                <a:effectLst>
                  <a:outerShdw blurRad="38100" dist="38100" dir="2700000" algn="tl">
                    <a:srgbClr val="000000"/>
                  </a:outerShdw>
                </a:effectLst>
                <a:latin typeface="Arial" panose="020B0604020202020204" pitchFamily="34" charset="0"/>
                <a:ea typeface="Verdana" pitchFamily="34" charset="0"/>
                <a:cs typeface="Arial" panose="020B0604020202020204" pitchFamily="34" charset="0"/>
              </a:rPr>
              <a:t>.  Receptori</a:t>
            </a:r>
            <a:r>
              <a:rPr lang="lv-LV" sz="2000" b="1" dirty="0">
                <a:solidFill>
                  <a:srgbClr val="003300"/>
                </a:solidFill>
                <a:effectLst>
                  <a:outerShdw blurRad="38100" dist="38100" dir="2700000" algn="tl">
                    <a:srgbClr val="000000"/>
                  </a:outerShdw>
                </a:effectLst>
                <a:latin typeface="Arial" panose="020B0604020202020204" pitchFamily="34" charset="0"/>
                <a:ea typeface="Verdana" pitchFamily="34" charset="0"/>
                <a:cs typeface="Arial" panose="020B0604020202020204" pitchFamily="34" charset="0"/>
              </a:rPr>
              <a:t>: </a:t>
            </a:r>
            <a:r>
              <a:rPr lang="lv-LV" sz="2000" b="1" dirty="0" err="1">
                <a:solidFill>
                  <a:srgbClr val="003300"/>
                </a:solidFill>
                <a:effectLst>
                  <a:outerShdw blurRad="38100" dist="38100" dir="2700000" algn="tl">
                    <a:srgbClr val="000000"/>
                  </a:outerShdw>
                </a:effectLst>
                <a:latin typeface="Arial" panose="020B0604020202020204" pitchFamily="34" charset="0"/>
                <a:ea typeface="Verdana" pitchFamily="34" charset="0"/>
                <a:cs typeface="Arial" panose="020B0604020202020204" pitchFamily="34" charset="0"/>
              </a:rPr>
              <a:t>TLRs</a:t>
            </a:r>
            <a:r>
              <a:rPr lang="lv-LV" sz="2000" b="1" dirty="0">
                <a:solidFill>
                  <a:srgbClr val="003300"/>
                </a:solidFill>
                <a:effectLst>
                  <a:outerShdw blurRad="38100" dist="38100" dir="2700000" algn="tl">
                    <a:srgbClr val="000000"/>
                  </a:outerShdw>
                </a:effectLst>
                <a:latin typeface="Arial" panose="020B0604020202020204" pitchFamily="34" charset="0"/>
                <a:ea typeface="Verdana" pitchFamily="34" charset="0"/>
                <a:cs typeface="Arial" panose="020B0604020202020204" pitchFamily="34" charset="0"/>
              </a:rPr>
              <a:t>,  C-tipa </a:t>
            </a:r>
            <a:r>
              <a:rPr lang="lv-LV" sz="2000" b="1" dirty="0" err="1">
                <a:solidFill>
                  <a:srgbClr val="003300"/>
                </a:solidFill>
                <a:effectLst>
                  <a:outerShdw blurRad="38100" dist="38100" dir="2700000" algn="tl">
                    <a:srgbClr val="000000"/>
                  </a:outerShdw>
                </a:effectLst>
                <a:latin typeface="Arial" panose="020B0604020202020204" pitchFamily="34" charset="0"/>
                <a:ea typeface="Verdana" pitchFamily="34" charset="0"/>
                <a:cs typeface="Arial" panose="020B0604020202020204" pitchFamily="34" charset="0"/>
              </a:rPr>
              <a:t>lektīni</a:t>
            </a:r>
            <a:r>
              <a:rPr lang="lv-LV" sz="2000" b="1" dirty="0">
                <a:solidFill>
                  <a:srgbClr val="003300"/>
                </a:solidFill>
                <a:effectLst>
                  <a:outerShdw blurRad="38100" dist="38100" dir="2700000" algn="tl">
                    <a:srgbClr val="000000"/>
                  </a:outerShdw>
                </a:effectLst>
                <a:latin typeface="Arial" panose="020B0604020202020204" pitchFamily="34" charset="0"/>
                <a:ea typeface="Verdana" pitchFamily="34" charset="0"/>
                <a:cs typeface="Arial" panose="020B0604020202020204" pitchFamily="34" charset="0"/>
              </a:rPr>
              <a:t>, </a:t>
            </a:r>
            <a:r>
              <a:rPr lang="lv-LV" sz="2000" b="1" dirty="0" err="1">
                <a:solidFill>
                  <a:srgbClr val="003300"/>
                </a:solidFill>
                <a:effectLst>
                  <a:outerShdw blurRad="38100" dist="38100" dir="2700000" algn="tl">
                    <a:srgbClr val="000000"/>
                  </a:outerShdw>
                </a:effectLst>
                <a:latin typeface="Arial" panose="020B0604020202020204" pitchFamily="34" charset="0"/>
                <a:ea typeface="Verdana" pitchFamily="34" charset="0"/>
                <a:cs typeface="Arial" panose="020B0604020202020204" pitchFamily="34" charset="0"/>
              </a:rPr>
              <a:t>scavenger</a:t>
            </a:r>
            <a:r>
              <a:rPr lang="lv-LV" sz="2000" b="1" dirty="0">
                <a:solidFill>
                  <a:srgbClr val="003300"/>
                </a:solidFill>
                <a:effectLst>
                  <a:outerShdw blurRad="38100" dist="38100" dir="2700000" algn="tl">
                    <a:srgbClr val="000000"/>
                  </a:outerShdw>
                </a:effectLst>
                <a:latin typeface="Arial" panose="020B0604020202020204" pitchFamily="34" charset="0"/>
                <a:ea typeface="Verdana" pitchFamily="34" charset="0"/>
                <a:cs typeface="Arial" panose="020B0604020202020204" pitchFamily="34" charset="0"/>
              </a:rPr>
              <a:t>, N-</a:t>
            </a:r>
            <a:r>
              <a:rPr lang="lv-LV" sz="2000" b="1" dirty="0" err="1">
                <a:solidFill>
                  <a:srgbClr val="003300"/>
                </a:solidFill>
                <a:effectLst>
                  <a:outerShdw blurRad="38100" dist="38100" dir="2700000" algn="tl">
                    <a:srgbClr val="000000"/>
                  </a:outerShdw>
                </a:effectLst>
                <a:latin typeface="Arial" panose="020B0604020202020204" pitchFamily="34" charset="0"/>
                <a:ea typeface="Verdana" pitchFamily="34" charset="0"/>
                <a:cs typeface="Arial" panose="020B0604020202020204" pitchFamily="34" charset="0"/>
              </a:rPr>
              <a:t>formilMet-Leu-Phe</a:t>
            </a:r>
            <a:r>
              <a:rPr lang="lv-LV" sz="2000" b="1" dirty="0">
                <a:solidFill>
                  <a:srgbClr val="003300"/>
                </a:solidFill>
                <a:effectLst>
                  <a:outerShdw blurRad="38100" dist="38100" dir="2700000" algn="tl">
                    <a:srgbClr val="000000"/>
                  </a:outerShdw>
                </a:effectLst>
                <a:latin typeface="Arial" panose="020B0604020202020204" pitchFamily="34" charset="0"/>
                <a:ea typeface="Verdana" pitchFamily="34" charset="0"/>
                <a:cs typeface="Arial" panose="020B0604020202020204" pitchFamily="34" charset="0"/>
              </a:rPr>
              <a:t> </a:t>
            </a:r>
            <a:r>
              <a:rPr lang="lv-LV" sz="2000" b="1" dirty="0" smtClean="0">
                <a:solidFill>
                  <a:srgbClr val="003300"/>
                </a:solidFill>
                <a:effectLst>
                  <a:outerShdw blurRad="38100" dist="38100" dir="2700000" algn="tl">
                    <a:srgbClr val="000000"/>
                  </a:outerShdw>
                </a:effectLst>
                <a:latin typeface="Arial" panose="020B0604020202020204" pitchFamily="34" charset="0"/>
                <a:ea typeface="Verdana" pitchFamily="34" charset="0"/>
                <a:cs typeface="Arial" panose="020B0604020202020204" pitchFamily="34" charset="0"/>
              </a:rPr>
              <a:t>receptori</a:t>
            </a:r>
            <a:endParaRPr lang="lv-LV" sz="2000" b="1" dirty="0">
              <a:solidFill>
                <a:srgbClr val="003300"/>
              </a:solidFill>
              <a:effectLst>
                <a:outerShdw blurRad="38100" dist="38100" dir="2700000" algn="tl">
                  <a:srgbClr val="000000"/>
                </a:outerShdw>
              </a:effectLst>
              <a:latin typeface="Arial" panose="020B0604020202020204" pitchFamily="34" charset="0"/>
              <a:ea typeface="Verdana" pitchFamily="34" charset="0"/>
              <a:cs typeface="Arial" panose="020B0604020202020204" pitchFamily="34" charset="0"/>
            </a:endParaRPr>
          </a:p>
        </p:txBody>
      </p:sp>
      <p:pic>
        <p:nvPicPr>
          <p:cNvPr id="5" name="Picture 2" descr="http://water.me.vccs.edu/courses/env108/clipart/cellwall.gif"/>
          <p:cNvPicPr>
            <a:picLocks noChangeAspect="1" noChangeArrowheads="1"/>
          </p:cNvPicPr>
          <p:nvPr/>
        </p:nvPicPr>
        <p:blipFill>
          <a:blip r:embed="rId3" cstate="print"/>
          <a:srcRect/>
          <a:stretch>
            <a:fillRect/>
          </a:stretch>
        </p:blipFill>
        <p:spPr bwMode="auto">
          <a:xfrm>
            <a:off x="1986887" y="2631945"/>
            <a:ext cx="5322625" cy="2971800"/>
          </a:xfrm>
          <a:prstGeom prst="rect">
            <a:avLst/>
          </a:prstGeom>
          <a:noFill/>
        </p:spPr>
      </p:pic>
    </p:spTree>
    <p:extLst>
      <p:ext uri="{BB962C8B-B14F-4D97-AF65-F5344CB8AC3E}">
        <p14:creationId xmlns:p14="http://schemas.microsoft.com/office/powerpoint/2010/main" xmlns="" val="48587621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33400" y="0"/>
            <a:ext cx="8229600" cy="954107"/>
          </a:xfrm>
          <a:prstGeom prst="rect">
            <a:avLst/>
          </a:prstGeom>
        </p:spPr>
        <p:txBody>
          <a:bodyPr wrap="square">
            <a:spAutoFit/>
          </a:bodyPr>
          <a:lstStyle/>
          <a:p>
            <a:pPr algn="ctr"/>
            <a:r>
              <a:rPr lang="lv-LV" sz="2800" b="1" dirty="0" smtClean="0">
                <a:solidFill>
                  <a:srgbClr val="A50021"/>
                </a:solidFill>
                <a:effectLst>
                  <a:outerShdw blurRad="38100" dist="38100" dir="2700000" algn="tl">
                    <a:srgbClr val="000000"/>
                  </a:outerShdw>
                </a:effectLst>
                <a:latin typeface="Verdana" pitchFamily="34" charset="0"/>
                <a:ea typeface="Verdana" pitchFamily="34" charset="0"/>
                <a:cs typeface="Verdana" pitchFamily="34" charset="0"/>
              </a:rPr>
              <a:t>Nespecifiskā </a:t>
            </a:r>
            <a:r>
              <a:rPr lang="lv-LV" sz="2800" b="1" dirty="0" err="1" smtClean="0">
                <a:solidFill>
                  <a:srgbClr val="A50021"/>
                </a:solidFill>
                <a:effectLst>
                  <a:outerShdw blurRad="38100" dist="38100" dir="2700000" algn="tl">
                    <a:srgbClr val="000000"/>
                  </a:outerShdw>
                </a:effectLst>
                <a:latin typeface="Verdana" pitchFamily="34" charset="0"/>
                <a:ea typeface="Verdana" pitchFamily="34" charset="0"/>
                <a:cs typeface="Verdana" pitchFamily="34" charset="0"/>
              </a:rPr>
              <a:t>imūnaizsardzība</a:t>
            </a:r>
            <a:r>
              <a:rPr lang="lv-LV" sz="2800" b="1" dirty="0" smtClean="0">
                <a:solidFill>
                  <a:srgbClr val="A50021"/>
                </a:solidFill>
                <a:effectLst>
                  <a:outerShdw blurRad="38100" dist="38100" dir="2700000" algn="tl">
                    <a:srgbClr val="000000"/>
                  </a:outerShdw>
                </a:effectLst>
                <a:latin typeface="Verdana" pitchFamily="34" charset="0"/>
                <a:ea typeface="Verdana" pitchFamily="34" charset="0"/>
                <a:cs typeface="Verdana" pitchFamily="34" charset="0"/>
              </a:rPr>
              <a:t> pret </a:t>
            </a:r>
            <a:r>
              <a:rPr lang="lv-LV" sz="2800" b="1" dirty="0" err="1" smtClean="0">
                <a:solidFill>
                  <a:srgbClr val="A50021"/>
                </a:solidFill>
                <a:effectLst>
                  <a:outerShdw blurRad="38100" dist="38100" dir="2700000" algn="tl">
                    <a:srgbClr val="000000"/>
                  </a:outerShdw>
                </a:effectLst>
                <a:latin typeface="Verdana" pitchFamily="34" charset="0"/>
                <a:ea typeface="Verdana" pitchFamily="34" charset="0"/>
                <a:cs typeface="Verdana" pitchFamily="34" charset="0"/>
              </a:rPr>
              <a:t>intracelulārām</a:t>
            </a:r>
            <a:r>
              <a:rPr lang="lv-LV" sz="2800" b="1" dirty="0" smtClean="0">
                <a:solidFill>
                  <a:srgbClr val="A50021"/>
                </a:solidFill>
                <a:effectLst>
                  <a:outerShdw blurRad="38100" dist="38100" dir="2700000" algn="tl">
                    <a:srgbClr val="000000"/>
                  </a:outerShdw>
                </a:effectLst>
                <a:latin typeface="Verdana" pitchFamily="34" charset="0"/>
                <a:ea typeface="Verdana" pitchFamily="34" charset="0"/>
                <a:cs typeface="Verdana" pitchFamily="34" charset="0"/>
              </a:rPr>
              <a:t> baktērijām</a:t>
            </a:r>
          </a:p>
        </p:txBody>
      </p:sp>
      <p:sp>
        <p:nvSpPr>
          <p:cNvPr id="4" name="Rectangle 3"/>
          <p:cNvSpPr/>
          <p:nvPr/>
        </p:nvSpPr>
        <p:spPr>
          <a:xfrm>
            <a:off x="71650" y="1371600"/>
            <a:ext cx="5719550" cy="5324535"/>
          </a:xfrm>
          <a:prstGeom prst="rect">
            <a:avLst/>
          </a:prstGeom>
        </p:spPr>
        <p:txBody>
          <a:bodyPr wrap="square">
            <a:spAutoFit/>
          </a:bodyPr>
          <a:lstStyle/>
          <a:p>
            <a:pPr marL="355600" indent="-355600" algn="just">
              <a:buAutoNum type="romanUcParenBoth"/>
            </a:pPr>
            <a:r>
              <a:rPr lang="lv-LV" sz="2000" b="1" dirty="0" smtClean="0">
                <a:solidFill>
                  <a:srgbClr val="800000"/>
                </a:solidFill>
                <a:effectLst>
                  <a:outerShdw blurRad="38100" dist="38100" dir="2700000" algn="tl">
                    <a:srgbClr val="000000"/>
                  </a:outerShdw>
                </a:effectLst>
                <a:latin typeface="Arial" panose="020B0604020202020204" pitchFamily="34" charset="0"/>
                <a:ea typeface="Verdana" pitchFamily="34" charset="0"/>
                <a:cs typeface="Arial" panose="020B0604020202020204" pitchFamily="34" charset="0"/>
              </a:rPr>
              <a:t>NK šūnas:  </a:t>
            </a:r>
            <a:r>
              <a:rPr lang="lv-LV" sz="2000" b="1" dirty="0" err="1" smtClean="0">
                <a:solidFill>
                  <a:srgbClr val="003300"/>
                </a:solidFill>
                <a:effectLst>
                  <a:outerShdw blurRad="38100" dist="38100" dir="2700000" algn="tl">
                    <a:srgbClr val="000000"/>
                  </a:outerShdw>
                </a:effectLst>
                <a:latin typeface="Arial" panose="020B0604020202020204" pitchFamily="34" charset="0"/>
                <a:ea typeface="Verdana" pitchFamily="34" charset="0"/>
                <a:cs typeface="Arial" panose="020B0604020202020204" pitchFamily="34" charset="0"/>
              </a:rPr>
              <a:t>intracelulāras</a:t>
            </a:r>
            <a:r>
              <a:rPr lang="lv-LV" sz="2000" b="1" dirty="0" smtClean="0">
                <a:solidFill>
                  <a:srgbClr val="003300"/>
                </a:solidFill>
                <a:effectLst>
                  <a:outerShdw blurRad="38100" dist="38100" dir="2700000" algn="tl">
                    <a:srgbClr val="000000"/>
                  </a:outerShdw>
                </a:effectLst>
                <a:latin typeface="Arial" panose="020B0604020202020204" pitchFamily="34" charset="0"/>
                <a:ea typeface="Verdana" pitchFamily="34" charset="0"/>
                <a:cs typeface="Arial" panose="020B0604020202020204" pitchFamily="34" charset="0"/>
              </a:rPr>
              <a:t> baktērijas aktivē NK šūnas, inducējot NK-aktivējošo </a:t>
            </a:r>
            <a:r>
              <a:rPr lang="lv-LV" sz="2000" b="1" dirty="0" err="1" smtClean="0">
                <a:solidFill>
                  <a:srgbClr val="003300"/>
                </a:solidFill>
                <a:effectLst>
                  <a:outerShdw blurRad="38100" dist="38100" dir="2700000" algn="tl">
                    <a:srgbClr val="000000"/>
                  </a:outerShdw>
                </a:effectLst>
                <a:latin typeface="Arial" panose="020B0604020202020204" pitchFamily="34" charset="0"/>
                <a:ea typeface="Verdana" pitchFamily="34" charset="0"/>
                <a:cs typeface="Arial" panose="020B0604020202020204" pitchFamily="34" charset="0"/>
              </a:rPr>
              <a:t>ligandu</a:t>
            </a:r>
            <a:r>
              <a:rPr lang="lv-LV" sz="2000" b="1" dirty="0" smtClean="0">
                <a:solidFill>
                  <a:srgbClr val="003300"/>
                </a:solidFill>
                <a:effectLst>
                  <a:outerShdw blurRad="38100" dist="38100" dir="2700000" algn="tl">
                    <a:srgbClr val="000000"/>
                  </a:outerShdw>
                </a:effectLst>
                <a:latin typeface="Arial" panose="020B0604020202020204" pitchFamily="34" charset="0"/>
                <a:ea typeface="Verdana" pitchFamily="34" charset="0"/>
                <a:cs typeface="Arial" panose="020B0604020202020204" pitchFamily="34" charset="0"/>
              </a:rPr>
              <a:t> ekspresiju uz inficētajām šūnām. NK šūnas nogalina inficētās cilvēka šūnas, izmantojot </a:t>
            </a:r>
            <a:r>
              <a:rPr lang="lv-LV" sz="2000" b="1" dirty="0" err="1" smtClean="0">
                <a:solidFill>
                  <a:srgbClr val="003300"/>
                </a:solidFill>
                <a:effectLst>
                  <a:outerShdw blurRad="38100" dist="38100" dir="2700000" algn="tl">
                    <a:srgbClr val="000000"/>
                  </a:outerShdw>
                </a:effectLst>
                <a:latin typeface="Arial" panose="020B0604020202020204" pitchFamily="34" charset="0"/>
                <a:ea typeface="Verdana" pitchFamily="34" charset="0"/>
                <a:cs typeface="Arial" panose="020B0604020202020204" pitchFamily="34" charset="0"/>
              </a:rPr>
              <a:t>granzīmu</a:t>
            </a:r>
            <a:r>
              <a:rPr lang="lv-LV" sz="2000" b="1" dirty="0" smtClean="0">
                <a:solidFill>
                  <a:srgbClr val="003300"/>
                </a:solidFill>
                <a:effectLst>
                  <a:outerShdw blurRad="38100" dist="38100" dir="2700000" algn="tl">
                    <a:srgbClr val="000000"/>
                  </a:outerShdw>
                </a:effectLst>
                <a:latin typeface="Arial" panose="020B0604020202020204" pitchFamily="34" charset="0"/>
                <a:ea typeface="Verdana" pitchFamily="34" charset="0"/>
                <a:cs typeface="Arial" panose="020B0604020202020204" pitchFamily="34" charset="0"/>
              </a:rPr>
              <a:t>/</a:t>
            </a:r>
            <a:r>
              <a:rPr lang="lv-LV" sz="2000" b="1" dirty="0" err="1" smtClean="0">
                <a:solidFill>
                  <a:srgbClr val="003300"/>
                </a:solidFill>
                <a:effectLst>
                  <a:outerShdw blurRad="38100" dist="38100" dir="2700000" algn="tl">
                    <a:srgbClr val="000000"/>
                  </a:outerShdw>
                </a:effectLst>
                <a:latin typeface="Arial" panose="020B0604020202020204" pitchFamily="34" charset="0"/>
                <a:ea typeface="Verdana" pitchFamily="34" charset="0"/>
                <a:cs typeface="Arial" panose="020B0604020202020204" pitchFamily="34" charset="0"/>
              </a:rPr>
              <a:t>perforīnu</a:t>
            </a:r>
            <a:r>
              <a:rPr lang="lv-LV" sz="2000" b="1" dirty="0" smtClean="0">
                <a:solidFill>
                  <a:srgbClr val="003300"/>
                </a:solidFill>
                <a:effectLst>
                  <a:outerShdw blurRad="38100" dist="38100" dir="2700000" algn="tl">
                    <a:srgbClr val="000000"/>
                  </a:outerShdw>
                </a:effectLst>
                <a:latin typeface="Arial" panose="020B0604020202020204" pitchFamily="34" charset="0"/>
                <a:ea typeface="Verdana" pitchFamily="34" charset="0"/>
                <a:cs typeface="Arial" panose="020B0604020202020204" pitchFamily="34" charset="0"/>
              </a:rPr>
              <a:t>. Turklāt, aktivētas NK šūnas producē IFN-</a:t>
            </a:r>
            <a:r>
              <a:rPr lang="lv-LV" sz="2000" b="1" dirty="0" smtClean="0">
                <a:solidFill>
                  <a:srgbClr val="003300"/>
                </a:solidFill>
                <a:effectLst>
                  <a:outerShdw blurRad="38100" dist="38100" dir="2700000" algn="tl">
                    <a:srgbClr val="000000"/>
                  </a:outerShdw>
                </a:effectLst>
                <a:latin typeface="Arial" panose="020B0604020202020204" pitchFamily="34" charset="0"/>
                <a:ea typeface="Verdana" pitchFamily="34" charset="0"/>
                <a:cs typeface="Arial" panose="020B0604020202020204" pitchFamily="34" charset="0"/>
                <a:sym typeface="Symbol"/>
              </a:rPr>
              <a:t>, kas savukārt, stimulē </a:t>
            </a:r>
            <a:r>
              <a:rPr lang="lv-LV" sz="2000" b="1" dirty="0" err="1" smtClean="0">
                <a:solidFill>
                  <a:srgbClr val="003300"/>
                </a:solidFill>
                <a:effectLst>
                  <a:outerShdw blurRad="38100" dist="38100" dir="2700000" algn="tl">
                    <a:srgbClr val="000000"/>
                  </a:outerShdw>
                </a:effectLst>
                <a:latin typeface="Arial" panose="020B0604020202020204" pitchFamily="34" charset="0"/>
                <a:ea typeface="Verdana" pitchFamily="34" charset="0"/>
                <a:cs typeface="Arial" panose="020B0604020202020204" pitchFamily="34" charset="0"/>
                <a:sym typeface="Symbol"/>
              </a:rPr>
              <a:t>makrofāgus</a:t>
            </a:r>
            <a:r>
              <a:rPr lang="lv-LV" sz="2000" b="1" dirty="0" smtClean="0">
                <a:solidFill>
                  <a:srgbClr val="003300"/>
                </a:solidFill>
                <a:effectLst>
                  <a:outerShdw blurRad="38100" dist="38100" dir="2700000" algn="tl">
                    <a:srgbClr val="000000"/>
                  </a:outerShdw>
                </a:effectLst>
                <a:latin typeface="Arial" panose="020B0604020202020204" pitchFamily="34" charset="0"/>
                <a:ea typeface="Verdana" pitchFamily="34" charset="0"/>
                <a:cs typeface="Arial" panose="020B0604020202020204" pitchFamily="34" charset="0"/>
                <a:sym typeface="Symbol"/>
              </a:rPr>
              <a:t>. </a:t>
            </a:r>
          </a:p>
          <a:p>
            <a:pPr marL="355600" indent="-355600" algn="just">
              <a:tabLst>
                <a:tab pos="355600" algn="l"/>
              </a:tabLst>
            </a:pPr>
            <a:r>
              <a:rPr lang="lv-LV" sz="2000" b="1" dirty="0">
                <a:solidFill>
                  <a:srgbClr val="003300"/>
                </a:solidFill>
                <a:effectLst>
                  <a:outerShdw blurRad="38100" dist="38100" dir="2700000" algn="tl">
                    <a:srgbClr val="000000"/>
                  </a:outerShdw>
                </a:effectLst>
                <a:latin typeface="Arial" panose="020B0604020202020204" pitchFamily="34" charset="0"/>
                <a:ea typeface="Verdana" pitchFamily="34" charset="0"/>
                <a:cs typeface="Arial" panose="020B0604020202020204" pitchFamily="34" charset="0"/>
                <a:sym typeface="Symbol"/>
              </a:rPr>
              <a:t>	</a:t>
            </a:r>
            <a:r>
              <a:rPr lang="lv-LV" sz="2000" b="1" dirty="0" smtClean="0">
                <a:solidFill>
                  <a:srgbClr val="003300"/>
                </a:solidFill>
                <a:effectLst>
                  <a:outerShdw blurRad="38100" dist="38100" dir="2700000" algn="tl">
                    <a:srgbClr val="000000"/>
                  </a:outerShdw>
                </a:effectLst>
                <a:latin typeface="Arial" panose="020B0604020202020204" pitchFamily="34" charset="0"/>
                <a:ea typeface="Verdana" pitchFamily="34" charset="0"/>
                <a:cs typeface="Arial" panose="020B0604020202020204" pitchFamily="34" charset="0"/>
                <a:sym typeface="Symbol"/>
              </a:rPr>
              <a:t>Peles, kurām nav funkcionālu T un B šūnu spēj (kādu laiku) kontrolēt </a:t>
            </a:r>
            <a:r>
              <a:rPr lang="lv-LV" sz="2000" b="1" i="1" dirty="0" err="1" smtClean="0">
                <a:solidFill>
                  <a:srgbClr val="003300"/>
                </a:solidFill>
                <a:effectLst>
                  <a:outerShdw blurRad="38100" dist="38100" dir="2700000" algn="tl">
                    <a:srgbClr val="000000"/>
                  </a:outerShdw>
                </a:effectLst>
                <a:latin typeface="Arial" panose="020B0604020202020204" pitchFamily="34" charset="0"/>
                <a:ea typeface="Verdana" pitchFamily="34" charset="0"/>
                <a:cs typeface="Arial" panose="020B0604020202020204" pitchFamily="34" charset="0"/>
                <a:sym typeface="Symbol"/>
              </a:rPr>
              <a:t>Listeria</a:t>
            </a:r>
            <a:r>
              <a:rPr lang="lv-LV" sz="2000" b="1" i="1" dirty="0" smtClean="0">
                <a:solidFill>
                  <a:srgbClr val="003300"/>
                </a:solidFill>
                <a:effectLst>
                  <a:outerShdw blurRad="38100" dist="38100" dir="2700000" algn="tl">
                    <a:srgbClr val="000000"/>
                  </a:outerShdw>
                </a:effectLst>
                <a:latin typeface="Arial" panose="020B0604020202020204" pitchFamily="34" charset="0"/>
                <a:ea typeface="Verdana" pitchFamily="34" charset="0"/>
                <a:cs typeface="Arial" panose="020B0604020202020204" pitchFamily="34" charset="0"/>
                <a:sym typeface="Symbol"/>
              </a:rPr>
              <a:t> </a:t>
            </a:r>
            <a:r>
              <a:rPr lang="lv-LV" sz="2000" b="1" i="1" dirty="0" err="1" smtClean="0">
                <a:solidFill>
                  <a:srgbClr val="003300"/>
                </a:solidFill>
                <a:effectLst>
                  <a:outerShdw blurRad="38100" dist="38100" dir="2700000" algn="tl">
                    <a:srgbClr val="000000"/>
                  </a:outerShdw>
                </a:effectLst>
                <a:latin typeface="Arial" panose="020B0604020202020204" pitchFamily="34" charset="0"/>
                <a:ea typeface="Verdana" pitchFamily="34" charset="0"/>
                <a:cs typeface="Arial" panose="020B0604020202020204" pitchFamily="34" charset="0"/>
                <a:sym typeface="Symbol"/>
              </a:rPr>
              <a:t>monocytogenes</a:t>
            </a:r>
            <a:r>
              <a:rPr lang="lv-LV" sz="2000" b="1" i="1" dirty="0" smtClean="0">
                <a:solidFill>
                  <a:srgbClr val="003300"/>
                </a:solidFill>
                <a:effectLst>
                  <a:outerShdw blurRad="38100" dist="38100" dir="2700000" algn="tl">
                    <a:srgbClr val="000000"/>
                  </a:outerShdw>
                </a:effectLst>
                <a:latin typeface="Arial" panose="020B0604020202020204" pitchFamily="34" charset="0"/>
                <a:ea typeface="Verdana" pitchFamily="34" charset="0"/>
                <a:cs typeface="Arial" panose="020B0604020202020204" pitchFamily="34" charset="0"/>
                <a:sym typeface="Symbol"/>
              </a:rPr>
              <a:t> </a:t>
            </a:r>
            <a:r>
              <a:rPr lang="lv-LV" sz="2000" b="1" dirty="0" smtClean="0">
                <a:solidFill>
                  <a:srgbClr val="003300"/>
                </a:solidFill>
                <a:effectLst>
                  <a:outerShdw blurRad="38100" dist="38100" dir="2700000" algn="tl">
                    <a:srgbClr val="000000"/>
                  </a:outerShdw>
                </a:effectLst>
                <a:latin typeface="Arial" panose="020B0604020202020204" pitchFamily="34" charset="0"/>
                <a:ea typeface="Verdana" pitchFamily="34" charset="0"/>
                <a:cs typeface="Arial" panose="020B0604020202020204" pitchFamily="34" charset="0"/>
                <a:sym typeface="Symbol"/>
              </a:rPr>
              <a:t>infekciju, tomēr pilnīga infekcijas iznīcināšanai ir nepieciešama adaptīvā imūnā atbilde.</a:t>
            </a:r>
          </a:p>
          <a:p>
            <a:pPr marL="355600" indent="-355600" algn="just">
              <a:tabLst>
                <a:tab pos="355600" algn="l"/>
              </a:tabLst>
            </a:pPr>
            <a:endParaRPr lang="lv-LV" sz="2000" b="1" dirty="0">
              <a:solidFill>
                <a:srgbClr val="003300"/>
              </a:solidFill>
              <a:effectLst>
                <a:outerShdw blurRad="38100" dist="38100" dir="2700000" algn="tl">
                  <a:srgbClr val="000000"/>
                </a:outerShdw>
              </a:effectLst>
              <a:latin typeface="Arial" panose="020B0604020202020204" pitchFamily="34" charset="0"/>
              <a:ea typeface="Verdana" pitchFamily="34" charset="0"/>
              <a:cs typeface="Arial" panose="020B0604020202020204" pitchFamily="34" charset="0"/>
            </a:endParaRPr>
          </a:p>
          <a:p>
            <a:pPr marL="355600" indent="-355600" algn="just">
              <a:buAutoNum type="romanUcParenBoth"/>
            </a:pPr>
            <a:r>
              <a:rPr lang="lv-LV" sz="2000" b="1" dirty="0" smtClean="0">
                <a:solidFill>
                  <a:srgbClr val="800000"/>
                </a:solidFill>
                <a:effectLst>
                  <a:outerShdw blurRad="38100" dist="38100" dir="2700000" algn="tl">
                    <a:srgbClr val="000000"/>
                  </a:outerShdw>
                </a:effectLst>
                <a:latin typeface="Arial" panose="020B0604020202020204" pitchFamily="34" charset="0"/>
                <a:ea typeface="Verdana" pitchFamily="34" charset="0"/>
                <a:cs typeface="Arial" panose="020B0604020202020204" pitchFamily="34" charset="0"/>
              </a:rPr>
              <a:t>Fagocitoze</a:t>
            </a:r>
          </a:p>
          <a:p>
            <a:pPr marL="355600" indent="-355600" algn="just"/>
            <a:r>
              <a:rPr lang="lv-LV" sz="2000" b="1" dirty="0" smtClean="0">
                <a:solidFill>
                  <a:srgbClr val="003300"/>
                </a:solidFill>
                <a:effectLst>
                  <a:outerShdw blurRad="38100" dist="38100" dir="2700000" algn="tl">
                    <a:srgbClr val="000000"/>
                  </a:outerShdw>
                </a:effectLst>
                <a:latin typeface="Arial" panose="020B0604020202020204" pitchFamily="34" charset="0"/>
                <a:ea typeface="Verdana" pitchFamily="34" charset="0"/>
                <a:cs typeface="Arial" panose="020B0604020202020204" pitchFamily="34" charset="0"/>
              </a:rPr>
              <a:t>	</a:t>
            </a:r>
            <a:r>
              <a:rPr lang="lv-LV" sz="2000" b="1" dirty="0" err="1" smtClean="0">
                <a:solidFill>
                  <a:srgbClr val="003300"/>
                </a:solidFill>
                <a:effectLst>
                  <a:outerShdw blurRad="38100" dist="38100" dir="2700000" algn="tl">
                    <a:srgbClr val="000000"/>
                  </a:outerShdw>
                </a:effectLst>
                <a:latin typeface="Arial" panose="020B0604020202020204" pitchFamily="34" charset="0"/>
                <a:ea typeface="Verdana" pitchFamily="34" charset="0"/>
                <a:cs typeface="Arial" panose="020B0604020202020204" pitchFamily="34" charset="0"/>
              </a:rPr>
              <a:t>Intracelulāro</a:t>
            </a:r>
            <a:r>
              <a:rPr lang="lv-LV" sz="2000" b="1" dirty="0" smtClean="0">
                <a:solidFill>
                  <a:srgbClr val="003300"/>
                </a:solidFill>
                <a:effectLst>
                  <a:outerShdw blurRad="38100" dist="38100" dir="2700000" algn="tl">
                    <a:srgbClr val="000000"/>
                  </a:outerShdw>
                </a:effectLst>
                <a:latin typeface="Arial" panose="020B0604020202020204" pitchFamily="34" charset="0"/>
                <a:ea typeface="Verdana" pitchFamily="34" charset="0"/>
                <a:cs typeface="Arial" panose="020B0604020202020204" pitchFamily="34" charset="0"/>
              </a:rPr>
              <a:t> TLR un NOD-</a:t>
            </a:r>
            <a:r>
              <a:rPr lang="lv-LV" sz="2000" b="1" dirty="0" err="1" smtClean="0">
                <a:solidFill>
                  <a:srgbClr val="003300"/>
                </a:solidFill>
                <a:effectLst>
                  <a:outerShdw blurRad="38100" dist="38100" dir="2700000" algn="tl">
                    <a:srgbClr val="000000"/>
                  </a:outerShdw>
                </a:effectLst>
                <a:latin typeface="Arial" panose="020B0604020202020204" pitchFamily="34" charset="0"/>
                <a:ea typeface="Verdana" pitchFamily="34" charset="0"/>
                <a:cs typeface="Arial" panose="020B0604020202020204" pitchFamily="34" charset="0"/>
              </a:rPr>
              <a:t>like</a:t>
            </a:r>
            <a:r>
              <a:rPr lang="lv-LV" sz="2000" b="1" dirty="0" smtClean="0">
                <a:solidFill>
                  <a:srgbClr val="003300"/>
                </a:solidFill>
                <a:effectLst>
                  <a:outerShdw blurRad="38100" dist="38100" dir="2700000" algn="tl">
                    <a:srgbClr val="000000"/>
                  </a:outerShdw>
                </a:effectLst>
                <a:latin typeface="Arial" panose="020B0604020202020204" pitchFamily="34" charset="0"/>
                <a:ea typeface="Verdana" pitchFamily="34" charset="0"/>
                <a:cs typeface="Arial" panose="020B0604020202020204" pitchFamily="34" charset="0"/>
              </a:rPr>
              <a:t> receptoru aktivācija stimulē fagocītus iznīcināt </a:t>
            </a:r>
            <a:r>
              <a:rPr lang="lv-LV" sz="2000" b="1" dirty="0" err="1" smtClean="0">
                <a:solidFill>
                  <a:srgbClr val="003300"/>
                </a:solidFill>
                <a:effectLst>
                  <a:outerShdw blurRad="38100" dist="38100" dir="2700000" algn="tl">
                    <a:srgbClr val="000000"/>
                  </a:outerShdw>
                </a:effectLst>
                <a:latin typeface="Arial" panose="020B0604020202020204" pitchFamily="34" charset="0"/>
                <a:ea typeface="Verdana" pitchFamily="34" charset="0"/>
                <a:cs typeface="Arial" panose="020B0604020202020204" pitchFamily="34" charset="0"/>
              </a:rPr>
              <a:t>fagocitētās</a:t>
            </a:r>
            <a:r>
              <a:rPr lang="lv-LV" sz="2000" b="1" dirty="0" smtClean="0">
                <a:solidFill>
                  <a:srgbClr val="003300"/>
                </a:solidFill>
                <a:effectLst>
                  <a:outerShdw blurRad="38100" dist="38100" dir="2700000" algn="tl">
                    <a:srgbClr val="000000"/>
                  </a:outerShdw>
                </a:effectLst>
                <a:latin typeface="Arial" panose="020B0604020202020204" pitchFamily="34" charset="0"/>
                <a:ea typeface="Verdana" pitchFamily="34" charset="0"/>
                <a:cs typeface="Arial" panose="020B0604020202020204" pitchFamily="34" charset="0"/>
              </a:rPr>
              <a:t> baktērijas</a:t>
            </a:r>
            <a:r>
              <a:rPr lang="lv-LV" sz="2000" b="1" dirty="0">
                <a:solidFill>
                  <a:srgbClr val="003300"/>
                </a:solidFill>
                <a:effectLst>
                  <a:outerShdw blurRad="38100" dist="38100" dir="2700000" algn="tl">
                    <a:srgbClr val="000000"/>
                  </a:outerShdw>
                </a:effectLst>
                <a:latin typeface="Arial" panose="020B0604020202020204" pitchFamily="34" charset="0"/>
                <a:ea typeface="Verdana" pitchFamily="34" charset="0"/>
                <a:cs typeface="Arial" panose="020B0604020202020204" pitchFamily="34" charset="0"/>
              </a:rPr>
              <a:t>	</a:t>
            </a:r>
            <a:endParaRPr lang="lv-LV" sz="2000" b="1" dirty="0" smtClean="0">
              <a:solidFill>
                <a:srgbClr val="003300"/>
              </a:solidFill>
              <a:effectLst>
                <a:outerShdw blurRad="38100" dist="38100" dir="2700000" algn="tl">
                  <a:srgbClr val="000000"/>
                </a:outerShdw>
              </a:effectLst>
              <a:latin typeface="Arial" panose="020B0604020202020204" pitchFamily="34" charset="0"/>
              <a:ea typeface="Verdana" pitchFamily="34" charset="0"/>
              <a:cs typeface="Arial" panose="020B0604020202020204" pitchFamily="34" charset="0"/>
            </a:endParaRPr>
          </a:p>
        </p:txBody>
      </p:sp>
      <p:pic>
        <p:nvPicPr>
          <p:cNvPr id="6" name="Picture 2"/>
          <p:cNvPicPr>
            <a:picLocks noChangeAspect="1" noChangeArrowheads="1"/>
          </p:cNvPicPr>
          <p:nvPr/>
        </p:nvPicPr>
        <p:blipFill>
          <a:blip r:embed="rId3" cstate="print"/>
          <a:srcRect/>
          <a:stretch>
            <a:fillRect/>
          </a:stretch>
        </p:blipFill>
        <p:spPr bwMode="auto">
          <a:xfrm>
            <a:off x="5875324" y="1905000"/>
            <a:ext cx="3268676" cy="2261547"/>
          </a:xfrm>
          <a:prstGeom prst="rect">
            <a:avLst/>
          </a:prstGeom>
          <a:noFill/>
          <a:ln w="9525">
            <a:noFill/>
            <a:miter lim="800000"/>
            <a:headEnd/>
            <a:tailEnd/>
          </a:ln>
        </p:spPr>
      </p:pic>
    </p:spTree>
    <p:extLst>
      <p:ext uri="{BB962C8B-B14F-4D97-AF65-F5344CB8AC3E}">
        <p14:creationId xmlns:p14="http://schemas.microsoft.com/office/powerpoint/2010/main" xmlns="" val="126888127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0236" y="0"/>
            <a:ext cx="9133764" cy="523220"/>
          </a:xfrm>
          <a:prstGeom prst="rect">
            <a:avLst/>
          </a:prstGeom>
        </p:spPr>
        <p:txBody>
          <a:bodyPr wrap="square">
            <a:spAutoFit/>
          </a:bodyPr>
          <a:lstStyle/>
          <a:p>
            <a:pPr algn="ctr"/>
            <a:r>
              <a:rPr lang="lv-LV" sz="2800" b="1" dirty="0" smtClean="0">
                <a:solidFill>
                  <a:srgbClr val="A50021"/>
                </a:solidFill>
                <a:effectLst>
                  <a:outerShdw blurRad="38100" dist="38100" dir="2700000" algn="tl">
                    <a:srgbClr val="000000"/>
                  </a:outerShdw>
                </a:effectLst>
                <a:latin typeface="Verdana" pitchFamily="34" charset="0"/>
                <a:ea typeface="Verdana" pitchFamily="34" charset="0"/>
                <a:cs typeface="Verdana" pitchFamily="34" charset="0"/>
              </a:rPr>
              <a:t>Nespecifiskā </a:t>
            </a:r>
            <a:r>
              <a:rPr lang="lv-LV" sz="2800" b="1" dirty="0" err="1" smtClean="0">
                <a:solidFill>
                  <a:srgbClr val="A50021"/>
                </a:solidFill>
                <a:effectLst>
                  <a:outerShdw blurRad="38100" dist="38100" dir="2700000" algn="tl">
                    <a:srgbClr val="000000"/>
                  </a:outerShdw>
                </a:effectLst>
                <a:latin typeface="Verdana" pitchFamily="34" charset="0"/>
                <a:ea typeface="Verdana" pitchFamily="34" charset="0"/>
                <a:cs typeface="Verdana" pitchFamily="34" charset="0"/>
              </a:rPr>
              <a:t>imūnaizsardzība</a:t>
            </a:r>
            <a:r>
              <a:rPr lang="lv-LV" sz="2800" b="1" dirty="0" smtClean="0">
                <a:solidFill>
                  <a:srgbClr val="A50021"/>
                </a:solidFill>
                <a:effectLst>
                  <a:outerShdw blurRad="38100" dist="38100" dir="2700000" algn="tl">
                    <a:srgbClr val="000000"/>
                  </a:outerShdw>
                </a:effectLst>
                <a:latin typeface="Verdana" pitchFamily="34" charset="0"/>
                <a:ea typeface="Verdana" pitchFamily="34" charset="0"/>
                <a:cs typeface="Verdana" pitchFamily="34" charset="0"/>
              </a:rPr>
              <a:t> pret vīrusiem</a:t>
            </a:r>
          </a:p>
        </p:txBody>
      </p:sp>
      <p:sp>
        <p:nvSpPr>
          <p:cNvPr id="4" name="Rectangle 3"/>
          <p:cNvSpPr/>
          <p:nvPr/>
        </p:nvSpPr>
        <p:spPr>
          <a:xfrm>
            <a:off x="158087" y="523220"/>
            <a:ext cx="8838062" cy="461665"/>
          </a:xfrm>
          <a:prstGeom prst="rect">
            <a:avLst/>
          </a:prstGeom>
        </p:spPr>
        <p:txBody>
          <a:bodyPr wrap="square">
            <a:spAutoFit/>
          </a:bodyPr>
          <a:lstStyle/>
          <a:p>
            <a:pPr algn="ctr"/>
            <a:r>
              <a:rPr lang="lv-LV" sz="2400" b="1" dirty="0" smtClean="0">
                <a:solidFill>
                  <a:srgbClr val="003300"/>
                </a:solidFill>
                <a:effectLst>
                  <a:outerShdw blurRad="38100" dist="38100" dir="2700000" algn="tl">
                    <a:srgbClr val="000000"/>
                  </a:outerShdw>
                </a:effectLst>
                <a:latin typeface="Verdana" pitchFamily="34" charset="0"/>
                <a:ea typeface="Verdana" pitchFamily="34" charset="0"/>
                <a:cs typeface="Verdana" pitchFamily="34" charset="0"/>
              </a:rPr>
              <a:t>(I) 1. tipa interferonu produkcija</a:t>
            </a: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0236" y="1143206"/>
            <a:ext cx="5375595" cy="5719017"/>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5" name="Rectangle 4"/>
          <p:cNvSpPr/>
          <p:nvPr/>
        </p:nvSpPr>
        <p:spPr>
          <a:xfrm>
            <a:off x="5522308" y="2438400"/>
            <a:ext cx="3610319" cy="2246769"/>
          </a:xfrm>
          <a:prstGeom prst="rect">
            <a:avLst/>
          </a:prstGeom>
        </p:spPr>
        <p:txBody>
          <a:bodyPr wrap="square">
            <a:spAutoFit/>
          </a:bodyPr>
          <a:lstStyle/>
          <a:p>
            <a:pPr algn="just"/>
            <a:r>
              <a:rPr lang="lv-LV" sz="2000" b="1" dirty="0" err="1" smtClean="0">
                <a:solidFill>
                  <a:srgbClr val="003300"/>
                </a:solidFill>
                <a:effectLst>
                  <a:outerShdw blurRad="38100" dist="38100" dir="2700000" algn="tl">
                    <a:srgbClr val="000000"/>
                  </a:outerShdw>
                </a:effectLst>
                <a:latin typeface="Arial" panose="020B0604020202020204" pitchFamily="34" charset="0"/>
                <a:ea typeface="Verdana" pitchFamily="34" charset="0"/>
                <a:cs typeface="Arial" panose="020B0604020202020204" pitchFamily="34" charset="0"/>
              </a:rPr>
              <a:t>Endosomālo</a:t>
            </a:r>
            <a:r>
              <a:rPr lang="lv-LV" sz="2000" b="1" dirty="0" smtClean="0">
                <a:solidFill>
                  <a:srgbClr val="003300"/>
                </a:solidFill>
                <a:effectLst>
                  <a:outerShdw blurRad="38100" dist="38100" dir="2700000" algn="tl">
                    <a:srgbClr val="000000"/>
                  </a:outerShdw>
                </a:effectLst>
                <a:latin typeface="Arial" panose="020B0604020202020204" pitchFamily="34" charset="0"/>
                <a:ea typeface="Verdana" pitchFamily="34" charset="0"/>
                <a:cs typeface="Arial" panose="020B0604020202020204" pitchFamily="34" charset="0"/>
              </a:rPr>
              <a:t> TLR un RIG-</a:t>
            </a:r>
            <a:r>
              <a:rPr lang="lv-LV" sz="2000" b="1" dirty="0" err="1" smtClean="0">
                <a:solidFill>
                  <a:srgbClr val="003300"/>
                </a:solidFill>
                <a:effectLst>
                  <a:outerShdw blurRad="38100" dist="38100" dir="2700000" algn="tl">
                    <a:srgbClr val="000000"/>
                  </a:outerShdw>
                </a:effectLst>
                <a:latin typeface="Arial" panose="020B0604020202020204" pitchFamily="34" charset="0"/>
                <a:ea typeface="Verdana" pitchFamily="34" charset="0"/>
                <a:cs typeface="Arial" panose="020B0604020202020204" pitchFamily="34" charset="0"/>
              </a:rPr>
              <a:t>like</a:t>
            </a:r>
            <a:r>
              <a:rPr lang="lv-LV" sz="2000" b="1" dirty="0" smtClean="0">
                <a:solidFill>
                  <a:srgbClr val="003300"/>
                </a:solidFill>
                <a:effectLst>
                  <a:outerShdw blurRad="38100" dist="38100" dir="2700000" algn="tl">
                    <a:srgbClr val="000000"/>
                  </a:outerShdw>
                </a:effectLst>
                <a:latin typeface="Arial" panose="020B0604020202020204" pitchFamily="34" charset="0"/>
                <a:ea typeface="Verdana" pitchFamily="34" charset="0"/>
                <a:cs typeface="Arial" panose="020B0604020202020204" pitchFamily="34" charset="0"/>
              </a:rPr>
              <a:t> receptoru aktivācija inducē IFN-</a:t>
            </a:r>
            <a:r>
              <a:rPr lang="lv-LV" sz="2000" b="1" dirty="0" smtClean="0">
                <a:solidFill>
                  <a:srgbClr val="003300"/>
                </a:solidFill>
                <a:effectLst>
                  <a:outerShdw blurRad="38100" dist="38100" dir="2700000" algn="tl">
                    <a:srgbClr val="000000"/>
                  </a:outerShdw>
                </a:effectLst>
                <a:latin typeface="Arial" panose="020B0604020202020204" pitchFamily="34" charset="0"/>
                <a:ea typeface="Verdana" pitchFamily="34" charset="0"/>
                <a:cs typeface="Arial" panose="020B0604020202020204" pitchFamily="34" charset="0"/>
                <a:sym typeface="Symbol"/>
              </a:rPr>
              <a:t> un </a:t>
            </a:r>
            <a:r>
              <a:rPr lang="el-GR" sz="2000" b="1" dirty="0" smtClean="0">
                <a:solidFill>
                  <a:srgbClr val="003300"/>
                </a:solidFill>
                <a:effectLst>
                  <a:outerShdw blurRad="38100" dist="38100" dir="2700000" algn="tl">
                    <a:srgbClr val="000000"/>
                  </a:outerShdw>
                </a:effectLst>
                <a:latin typeface="Arial" panose="020B0604020202020204" pitchFamily="34" charset="0"/>
                <a:ea typeface="Verdana" pitchFamily="34" charset="0"/>
                <a:cs typeface="Arial" panose="020B0604020202020204" pitchFamily="34" charset="0"/>
                <a:sym typeface="Symbol"/>
              </a:rPr>
              <a:t>β</a:t>
            </a:r>
            <a:r>
              <a:rPr lang="lv-LV" sz="2000" b="1" dirty="0" smtClean="0">
                <a:solidFill>
                  <a:srgbClr val="003300"/>
                </a:solidFill>
                <a:effectLst>
                  <a:outerShdw blurRad="38100" dist="38100" dir="2700000" algn="tl">
                    <a:srgbClr val="000000"/>
                  </a:outerShdw>
                </a:effectLst>
                <a:latin typeface="Arial" panose="020B0604020202020204" pitchFamily="34" charset="0"/>
                <a:ea typeface="Verdana" pitchFamily="34" charset="0"/>
                <a:cs typeface="Arial" panose="020B0604020202020204" pitchFamily="34" charset="0"/>
                <a:sym typeface="Symbol"/>
              </a:rPr>
              <a:t> produkciju  vīrusu inficētajās šūnās</a:t>
            </a:r>
          </a:p>
          <a:p>
            <a:pPr algn="just"/>
            <a:endParaRPr lang="lv-LV" sz="2000" b="1" dirty="0">
              <a:solidFill>
                <a:srgbClr val="003300"/>
              </a:solidFill>
              <a:effectLst>
                <a:outerShdw blurRad="38100" dist="38100" dir="2700000" algn="tl">
                  <a:srgbClr val="000000"/>
                </a:outerShdw>
              </a:effectLst>
              <a:latin typeface="Arial" panose="020B0604020202020204" pitchFamily="34" charset="0"/>
              <a:ea typeface="Verdana" pitchFamily="34" charset="0"/>
              <a:cs typeface="Arial" panose="020B0604020202020204" pitchFamily="34" charset="0"/>
              <a:sym typeface="Symbol"/>
            </a:endParaRPr>
          </a:p>
          <a:p>
            <a:pPr algn="just" defTabSz="450850"/>
            <a:r>
              <a:rPr lang="lv-LV" sz="2000" b="1" dirty="0">
                <a:solidFill>
                  <a:srgbClr val="003300"/>
                </a:solidFill>
                <a:effectLst>
                  <a:outerShdw blurRad="38100" dist="38100" dir="2700000" algn="tl">
                    <a:srgbClr val="000000"/>
                  </a:outerShdw>
                </a:effectLst>
                <a:latin typeface="Arial" panose="020B0604020202020204" pitchFamily="34" charset="0"/>
                <a:ea typeface="Verdana" pitchFamily="34" charset="0"/>
                <a:cs typeface="Arial" panose="020B0604020202020204" pitchFamily="34" charset="0"/>
              </a:rPr>
              <a:t>	</a:t>
            </a:r>
            <a:endParaRPr lang="lv-LV" sz="2000" b="1" dirty="0" smtClean="0">
              <a:solidFill>
                <a:srgbClr val="003300"/>
              </a:solidFill>
              <a:effectLst>
                <a:outerShdw blurRad="38100" dist="38100" dir="2700000" algn="tl">
                  <a:srgbClr val="000000"/>
                </a:outerShdw>
              </a:effectLst>
              <a:latin typeface="Arial" panose="020B0604020202020204" pitchFamily="34" charset="0"/>
              <a:ea typeface="Verdana" pitchFamily="34" charset="0"/>
              <a:cs typeface="Arial" panose="020B0604020202020204" pitchFamily="34" charset="0"/>
            </a:endParaRPr>
          </a:p>
        </p:txBody>
      </p:sp>
    </p:spTree>
    <p:extLst>
      <p:ext uri="{BB962C8B-B14F-4D97-AF65-F5344CB8AC3E}">
        <p14:creationId xmlns:p14="http://schemas.microsoft.com/office/powerpoint/2010/main" xmlns="" val="132025306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0236" y="0"/>
            <a:ext cx="9133764" cy="523220"/>
          </a:xfrm>
          <a:prstGeom prst="rect">
            <a:avLst/>
          </a:prstGeom>
        </p:spPr>
        <p:txBody>
          <a:bodyPr wrap="square">
            <a:spAutoFit/>
          </a:bodyPr>
          <a:lstStyle/>
          <a:p>
            <a:pPr algn="ctr"/>
            <a:r>
              <a:rPr lang="lv-LV" sz="2800" b="1" dirty="0" smtClean="0">
                <a:solidFill>
                  <a:srgbClr val="A50021"/>
                </a:solidFill>
                <a:effectLst>
                  <a:outerShdw blurRad="38100" dist="38100" dir="2700000" algn="tl">
                    <a:srgbClr val="000000"/>
                  </a:outerShdw>
                </a:effectLst>
                <a:latin typeface="Verdana" pitchFamily="34" charset="0"/>
                <a:ea typeface="Verdana" pitchFamily="34" charset="0"/>
                <a:cs typeface="Verdana" pitchFamily="34" charset="0"/>
              </a:rPr>
              <a:t>I. tipa interferonu pret-vīrusu aktivitāte</a:t>
            </a:r>
          </a:p>
        </p:txBody>
      </p:sp>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998978" y="523220"/>
            <a:ext cx="7298444" cy="633478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71949350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0236" y="0"/>
            <a:ext cx="9133764" cy="523220"/>
          </a:xfrm>
          <a:prstGeom prst="rect">
            <a:avLst/>
          </a:prstGeom>
        </p:spPr>
        <p:txBody>
          <a:bodyPr wrap="square">
            <a:spAutoFit/>
          </a:bodyPr>
          <a:lstStyle/>
          <a:p>
            <a:pPr algn="ctr"/>
            <a:r>
              <a:rPr lang="lv-LV" sz="2800" b="1" dirty="0" smtClean="0">
                <a:solidFill>
                  <a:srgbClr val="A50021"/>
                </a:solidFill>
                <a:effectLst>
                  <a:outerShdw blurRad="38100" dist="38100" dir="2700000" algn="tl">
                    <a:srgbClr val="000000"/>
                  </a:outerShdw>
                </a:effectLst>
                <a:latin typeface="Verdana" pitchFamily="34" charset="0"/>
                <a:ea typeface="Verdana" pitchFamily="34" charset="0"/>
                <a:cs typeface="Verdana" pitchFamily="34" charset="0"/>
              </a:rPr>
              <a:t>Nespecifiskā </a:t>
            </a:r>
            <a:r>
              <a:rPr lang="lv-LV" sz="2800" b="1" dirty="0" err="1" smtClean="0">
                <a:solidFill>
                  <a:srgbClr val="A50021"/>
                </a:solidFill>
                <a:effectLst>
                  <a:outerShdw blurRad="38100" dist="38100" dir="2700000" algn="tl">
                    <a:srgbClr val="000000"/>
                  </a:outerShdw>
                </a:effectLst>
                <a:latin typeface="Verdana" pitchFamily="34" charset="0"/>
                <a:ea typeface="Verdana" pitchFamily="34" charset="0"/>
                <a:cs typeface="Verdana" pitchFamily="34" charset="0"/>
              </a:rPr>
              <a:t>imūnaizsardzība</a:t>
            </a:r>
            <a:r>
              <a:rPr lang="lv-LV" sz="2800" b="1" dirty="0" smtClean="0">
                <a:solidFill>
                  <a:srgbClr val="A50021"/>
                </a:solidFill>
                <a:effectLst>
                  <a:outerShdw blurRad="38100" dist="38100" dir="2700000" algn="tl">
                    <a:srgbClr val="000000"/>
                  </a:outerShdw>
                </a:effectLst>
                <a:latin typeface="Verdana" pitchFamily="34" charset="0"/>
                <a:ea typeface="Verdana" pitchFamily="34" charset="0"/>
                <a:cs typeface="Verdana" pitchFamily="34" charset="0"/>
              </a:rPr>
              <a:t> pret vīrusiem</a:t>
            </a:r>
          </a:p>
        </p:txBody>
      </p:sp>
      <p:sp>
        <p:nvSpPr>
          <p:cNvPr id="4" name="Rectangle 3"/>
          <p:cNvSpPr/>
          <p:nvPr/>
        </p:nvSpPr>
        <p:spPr>
          <a:xfrm>
            <a:off x="168323" y="769946"/>
            <a:ext cx="8838062" cy="461665"/>
          </a:xfrm>
          <a:prstGeom prst="rect">
            <a:avLst/>
          </a:prstGeom>
        </p:spPr>
        <p:txBody>
          <a:bodyPr wrap="square">
            <a:spAutoFit/>
          </a:bodyPr>
          <a:lstStyle/>
          <a:p>
            <a:pPr algn="ctr"/>
            <a:r>
              <a:rPr lang="lv-LV" sz="2400" b="1" dirty="0" smtClean="0">
                <a:solidFill>
                  <a:srgbClr val="003300"/>
                </a:solidFill>
                <a:effectLst>
                  <a:outerShdw blurRad="38100" dist="38100" dir="2700000" algn="tl">
                    <a:srgbClr val="000000"/>
                  </a:outerShdw>
                </a:effectLst>
                <a:latin typeface="Verdana" pitchFamily="34" charset="0"/>
                <a:ea typeface="Verdana" pitchFamily="34" charset="0"/>
                <a:cs typeface="Verdana" pitchFamily="34" charset="0"/>
              </a:rPr>
              <a:t>(II) NK šūnas</a:t>
            </a:r>
          </a:p>
        </p:txBody>
      </p:sp>
      <p:sp>
        <p:nvSpPr>
          <p:cNvPr id="5" name="Rectangle 4"/>
          <p:cNvSpPr/>
          <p:nvPr/>
        </p:nvSpPr>
        <p:spPr>
          <a:xfrm>
            <a:off x="533400" y="2286000"/>
            <a:ext cx="7962900" cy="2308324"/>
          </a:xfrm>
          <a:prstGeom prst="rect">
            <a:avLst/>
          </a:prstGeom>
        </p:spPr>
        <p:txBody>
          <a:bodyPr wrap="square">
            <a:spAutoFit/>
          </a:bodyPr>
          <a:lstStyle/>
          <a:p>
            <a:pPr algn="just"/>
            <a:r>
              <a:rPr lang="lv-LV" sz="2400" b="1" dirty="0" smtClean="0">
                <a:solidFill>
                  <a:srgbClr val="003300"/>
                </a:solidFill>
                <a:effectLst>
                  <a:outerShdw blurRad="38100" dist="38100" dir="2700000" algn="tl">
                    <a:srgbClr val="000000"/>
                  </a:outerShdw>
                </a:effectLst>
                <a:latin typeface="Arial" panose="020B0604020202020204" pitchFamily="34" charset="0"/>
                <a:ea typeface="Verdana" pitchFamily="34" charset="0"/>
                <a:cs typeface="Arial" panose="020B0604020202020204" pitchFamily="34" charset="0"/>
              </a:rPr>
              <a:t>NK šūnas var aktivēt:</a:t>
            </a:r>
          </a:p>
          <a:p>
            <a:pPr marL="342900" indent="-342900" algn="just">
              <a:buFont typeface="Arial" panose="020B0604020202020204" pitchFamily="34" charset="0"/>
              <a:buChar char="•"/>
            </a:pPr>
            <a:r>
              <a:rPr lang="lv-LV" sz="2400" b="1" dirty="0" smtClean="0">
                <a:solidFill>
                  <a:srgbClr val="003300"/>
                </a:solidFill>
                <a:effectLst>
                  <a:outerShdw blurRad="38100" dist="38100" dir="2700000" algn="tl">
                    <a:srgbClr val="000000"/>
                  </a:outerShdw>
                </a:effectLst>
                <a:latin typeface="Arial" panose="020B0604020202020204" pitchFamily="34" charset="0"/>
                <a:ea typeface="Verdana" pitchFamily="34" charset="0"/>
                <a:cs typeface="Arial" panose="020B0604020202020204" pitchFamily="34" charset="0"/>
              </a:rPr>
              <a:t>Vīruss </a:t>
            </a:r>
            <a:r>
              <a:rPr lang="lv-LV" sz="2400" b="1" dirty="0" err="1" smtClean="0">
                <a:solidFill>
                  <a:srgbClr val="003300"/>
                </a:solidFill>
                <a:effectLst>
                  <a:outerShdw blurRad="38100" dist="38100" dir="2700000" algn="tl">
                    <a:srgbClr val="000000"/>
                  </a:outerShdw>
                </a:effectLst>
                <a:latin typeface="Arial" panose="020B0604020202020204" pitchFamily="34" charset="0"/>
                <a:ea typeface="Verdana" pitchFamily="34" charset="0"/>
                <a:cs typeface="Arial" panose="020B0604020202020204" pitchFamily="34" charset="0"/>
              </a:rPr>
              <a:t>inhibē</a:t>
            </a:r>
            <a:r>
              <a:rPr lang="lv-LV" sz="2400" b="1" dirty="0" smtClean="0">
                <a:solidFill>
                  <a:srgbClr val="003300"/>
                </a:solidFill>
                <a:effectLst>
                  <a:outerShdw blurRad="38100" dist="38100" dir="2700000" algn="tl">
                    <a:srgbClr val="000000"/>
                  </a:outerShdw>
                </a:effectLst>
                <a:latin typeface="Arial" panose="020B0604020202020204" pitchFamily="34" charset="0"/>
                <a:ea typeface="Verdana" pitchFamily="34" charset="0"/>
                <a:cs typeface="Arial" panose="020B0604020202020204" pitchFamily="34" charset="0"/>
              </a:rPr>
              <a:t> MHC I ekspresiju – NK šūna nesaņem </a:t>
            </a:r>
            <a:r>
              <a:rPr lang="lv-LV" sz="2400" b="1" dirty="0" err="1" smtClean="0">
                <a:solidFill>
                  <a:srgbClr val="003300"/>
                </a:solidFill>
                <a:effectLst>
                  <a:outerShdw blurRad="38100" dist="38100" dir="2700000" algn="tl">
                    <a:srgbClr val="000000"/>
                  </a:outerShdw>
                </a:effectLst>
                <a:latin typeface="Arial" panose="020B0604020202020204" pitchFamily="34" charset="0"/>
                <a:ea typeface="Verdana" pitchFamily="34" charset="0"/>
                <a:cs typeface="Arial" panose="020B0604020202020204" pitchFamily="34" charset="0"/>
              </a:rPr>
              <a:t>inhibējošo</a:t>
            </a:r>
            <a:r>
              <a:rPr lang="lv-LV" sz="2400" b="1" dirty="0" smtClean="0">
                <a:solidFill>
                  <a:srgbClr val="003300"/>
                </a:solidFill>
                <a:effectLst>
                  <a:outerShdw blurRad="38100" dist="38100" dir="2700000" algn="tl">
                    <a:srgbClr val="000000"/>
                  </a:outerShdw>
                </a:effectLst>
                <a:latin typeface="Arial" panose="020B0604020202020204" pitchFamily="34" charset="0"/>
                <a:ea typeface="Verdana" pitchFamily="34" charset="0"/>
                <a:cs typeface="Arial" panose="020B0604020202020204" pitchFamily="34" charset="0"/>
              </a:rPr>
              <a:t> signālu</a:t>
            </a:r>
          </a:p>
          <a:p>
            <a:pPr marL="342900" indent="-342900" algn="just">
              <a:buFont typeface="Arial" panose="020B0604020202020204" pitchFamily="34" charset="0"/>
              <a:buChar char="•"/>
            </a:pPr>
            <a:endParaRPr lang="lv-LV" sz="2400" b="1" dirty="0" smtClean="0">
              <a:solidFill>
                <a:srgbClr val="003300"/>
              </a:solidFill>
              <a:effectLst>
                <a:outerShdw blurRad="38100" dist="38100" dir="2700000" algn="tl">
                  <a:srgbClr val="000000"/>
                </a:outerShdw>
              </a:effectLst>
              <a:latin typeface="Arial" panose="020B0604020202020204" pitchFamily="34" charset="0"/>
              <a:ea typeface="Verdana" pitchFamily="34" charset="0"/>
              <a:cs typeface="Arial" panose="020B0604020202020204" pitchFamily="34" charset="0"/>
            </a:endParaRPr>
          </a:p>
          <a:p>
            <a:pPr marL="342900" indent="-342900" algn="just">
              <a:buFont typeface="Arial" panose="020B0604020202020204" pitchFamily="34" charset="0"/>
              <a:buChar char="•"/>
            </a:pPr>
            <a:r>
              <a:rPr lang="lv-LV" sz="2400" b="1" dirty="0" smtClean="0">
                <a:solidFill>
                  <a:srgbClr val="003300"/>
                </a:solidFill>
                <a:effectLst>
                  <a:outerShdw blurRad="38100" dist="38100" dir="2700000" algn="tl">
                    <a:srgbClr val="000000"/>
                  </a:outerShdw>
                </a:effectLst>
                <a:latin typeface="Arial" panose="020B0604020202020204" pitchFamily="34" charset="0"/>
                <a:ea typeface="Verdana" pitchFamily="34" charset="0"/>
                <a:cs typeface="Arial" panose="020B0604020202020204" pitchFamily="34" charset="0"/>
              </a:rPr>
              <a:t>Vīruss inducē NK šūnu aktivējošo </a:t>
            </a:r>
            <a:r>
              <a:rPr lang="lv-LV" sz="2400" b="1" dirty="0" err="1" smtClean="0">
                <a:solidFill>
                  <a:srgbClr val="003300"/>
                </a:solidFill>
                <a:effectLst>
                  <a:outerShdw blurRad="38100" dist="38100" dir="2700000" algn="tl">
                    <a:srgbClr val="000000"/>
                  </a:outerShdw>
                </a:effectLst>
                <a:latin typeface="Arial" panose="020B0604020202020204" pitchFamily="34" charset="0"/>
                <a:ea typeface="Verdana" pitchFamily="34" charset="0"/>
                <a:cs typeface="Arial" panose="020B0604020202020204" pitchFamily="34" charset="0"/>
              </a:rPr>
              <a:t>ligandu</a:t>
            </a:r>
            <a:r>
              <a:rPr lang="lv-LV" sz="2400" b="1" dirty="0" smtClean="0">
                <a:solidFill>
                  <a:srgbClr val="003300"/>
                </a:solidFill>
                <a:effectLst>
                  <a:outerShdw blurRad="38100" dist="38100" dir="2700000" algn="tl">
                    <a:srgbClr val="000000"/>
                  </a:outerShdw>
                </a:effectLst>
                <a:latin typeface="Arial" panose="020B0604020202020204" pitchFamily="34" charset="0"/>
                <a:ea typeface="Verdana" pitchFamily="34" charset="0"/>
                <a:cs typeface="Arial" panose="020B0604020202020204" pitchFamily="34" charset="0"/>
              </a:rPr>
              <a:t> ekspresiju – aktivējošo receptoru aktivācija</a:t>
            </a:r>
            <a:endParaRPr lang="lv-LV" sz="2400" b="1" dirty="0">
              <a:solidFill>
                <a:srgbClr val="003300"/>
              </a:solidFill>
              <a:effectLst>
                <a:outerShdw blurRad="38100" dist="38100" dir="2700000" algn="tl">
                  <a:srgbClr val="000000"/>
                </a:outerShdw>
              </a:effectLst>
              <a:latin typeface="Arial" panose="020B0604020202020204" pitchFamily="34" charset="0"/>
              <a:ea typeface="Verdana" pitchFamily="34" charset="0"/>
              <a:cs typeface="Arial" panose="020B0604020202020204" pitchFamily="34" charset="0"/>
            </a:endParaRPr>
          </a:p>
        </p:txBody>
      </p:sp>
    </p:spTree>
    <p:extLst>
      <p:ext uri="{BB962C8B-B14F-4D97-AF65-F5344CB8AC3E}">
        <p14:creationId xmlns:p14="http://schemas.microsoft.com/office/powerpoint/2010/main" xmlns="" val="6932564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0500" y="228600"/>
            <a:ext cx="8763000" cy="523220"/>
          </a:xfrm>
          <a:prstGeom prst="rect">
            <a:avLst/>
          </a:prstGeom>
        </p:spPr>
        <p:txBody>
          <a:bodyPr wrap="square">
            <a:spAutoFit/>
          </a:bodyPr>
          <a:lstStyle/>
          <a:p>
            <a:pPr algn="ctr"/>
            <a:r>
              <a:rPr lang="lv-LV" sz="2800" b="1" dirty="0" smtClean="0">
                <a:solidFill>
                  <a:srgbClr val="A50021"/>
                </a:solidFill>
                <a:effectLst>
                  <a:outerShdw blurRad="38100" dist="38100" dir="2700000" algn="tl">
                    <a:srgbClr val="000000"/>
                  </a:outerShdw>
                </a:effectLst>
                <a:latin typeface="Verdana" pitchFamily="34" charset="0"/>
                <a:ea typeface="Verdana" pitchFamily="34" charset="0"/>
                <a:cs typeface="Verdana" pitchFamily="34" charset="0"/>
              </a:rPr>
              <a:t>Sēnīšu infekcijas (mikozes)</a:t>
            </a:r>
            <a:endParaRPr lang="en-US" sz="2800" dirty="0"/>
          </a:p>
        </p:txBody>
      </p:sp>
      <p:sp>
        <p:nvSpPr>
          <p:cNvPr id="3" name="Rectangle 2"/>
          <p:cNvSpPr/>
          <p:nvPr/>
        </p:nvSpPr>
        <p:spPr>
          <a:xfrm>
            <a:off x="609600" y="1147732"/>
            <a:ext cx="8077200" cy="5324535"/>
          </a:xfrm>
          <a:prstGeom prst="rect">
            <a:avLst/>
          </a:prstGeom>
        </p:spPr>
        <p:txBody>
          <a:bodyPr wrap="square">
            <a:spAutoFit/>
          </a:bodyPr>
          <a:lstStyle/>
          <a:p>
            <a:pPr algn="just">
              <a:buClr>
                <a:srgbClr val="C00000"/>
              </a:buClr>
              <a:buFont typeface="Wingdings" pitchFamily="2" charset="2"/>
              <a:buChar char="ü"/>
            </a:pPr>
            <a:r>
              <a:rPr lang="lv-LV" sz="2000" b="1" dirty="0" smtClean="0">
                <a:solidFill>
                  <a:srgbClr val="003300"/>
                </a:solidFill>
                <a:effectLst>
                  <a:outerShdw blurRad="38100" dist="38100" dir="2700000" algn="tl">
                    <a:srgbClr val="000000"/>
                  </a:outerShdw>
                </a:effectLst>
                <a:latin typeface="Arial" pitchFamily="34" charset="0"/>
                <a:ea typeface="Verdana" pitchFamily="34" charset="0"/>
                <a:cs typeface="Arial" pitchFamily="34" charset="0"/>
              </a:rPr>
              <a:t>Dabā ir vairāk kā 70 000 sugu sēņu; tikai dažas ir patogēnas. </a:t>
            </a:r>
          </a:p>
          <a:p>
            <a:pPr algn="just">
              <a:buClr>
                <a:srgbClr val="C00000"/>
              </a:buClr>
              <a:buFont typeface="Wingdings" pitchFamily="2" charset="2"/>
              <a:buChar char="ü"/>
            </a:pPr>
            <a:endParaRPr lang="lv-LV" sz="2000" b="1" dirty="0" smtClean="0">
              <a:solidFill>
                <a:srgbClr val="003300"/>
              </a:solidFill>
              <a:effectLst>
                <a:outerShdw blurRad="38100" dist="38100" dir="2700000" algn="tl">
                  <a:srgbClr val="000000"/>
                </a:outerShdw>
              </a:effectLst>
              <a:latin typeface="Arial" pitchFamily="34" charset="0"/>
              <a:ea typeface="Verdana" pitchFamily="34" charset="0"/>
              <a:cs typeface="Arial" pitchFamily="34" charset="0"/>
            </a:endParaRPr>
          </a:p>
          <a:p>
            <a:pPr algn="just">
              <a:buClr>
                <a:srgbClr val="C00000"/>
              </a:buClr>
              <a:buFont typeface="Wingdings" pitchFamily="2" charset="2"/>
              <a:buChar char="ü"/>
            </a:pPr>
            <a:r>
              <a:rPr lang="lv-LV" sz="2000" b="1" dirty="0" smtClean="0">
                <a:solidFill>
                  <a:srgbClr val="003300"/>
                </a:solidFill>
                <a:effectLst>
                  <a:outerShdw blurRad="38100" dist="38100" dir="2700000" algn="tl">
                    <a:srgbClr val="000000"/>
                  </a:outerShdw>
                </a:effectLst>
                <a:latin typeface="Arial" pitchFamily="34" charset="0"/>
                <a:ea typeface="Verdana" pitchFamily="34" charset="0"/>
                <a:cs typeface="Arial" pitchFamily="34" charset="0"/>
              </a:rPr>
              <a:t>Ādas, zemādas, sistēmiskas infekcijas un </a:t>
            </a:r>
            <a:r>
              <a:rPr lang="lv-LV" sz="2000" b="1" dirty="0" err="1" smtClean="0">
                <a:solidFill>
                  <a:srgbClr val="003300"/>
                </a:solidFill>
                <a:effectLst>
                  <a:outerShdw blurRad="38100" dist="38100" dir="2700000" algn="tl">
                    <a:srgbClr val="000000"/>
                  </a:outerShdw>
                </a:effectLst>
                <a:latin typeface="Arial" pitchFamily="34" charset="0"/>
                <a:ea typeface="Verdana" pitchFamily="34" charset="0"/>
                <a:cs typeface="Arial" pitchFamily="34" charset="0"/>
              </a:rPr>
              <a:t>kandidozes</a:t>
            </a:r>
            <a:r>
              <a:rPr lang="lv-LV" sz="2000" b="1" dirty="0" smtClean="0">
                <a:solidFill>
                  <a:srgbClr val="003300"/>
                </a:solidFill>
                <a:effectLst>
                  <a:outerShdw blurRad="38100" dist="38100" dir="2700000" algn="tl">
                    <a:srgbClr val="000000"/>
                  </a:outerShdw>
                </a:effectLst>
                <a:latin typeface="Arial" pitchFamily="34" charset="0"/>
                <a:ea typeface="Verdana" pitchFamily="34" charset="0"/>
                <a:cs typeface="Arial" pitchFamily="34" charset="0"/>
              </a:rPr>
              <a:t> (</a:t>
            </a:r>
            <a:r>
              <a:rPr lang="lv-LV" sz="2000" b="1" i="1" dirty="0" err="1" smtClean="0">
                <a:solidFill>
                  <a:srgbClr val="003300"/>
                </a:solidFill>
                <a:effectLst>
                  <a:outerShdw blurRad="38100" dist="38100" dir="2700000" algn="tl">
                    <a:srgbClr val="000000"/>
                  </a:outerShdw>
                </a:effectLst>
                <a:latin typeface="Arial" pitchFamily="34" charset="0"/>
                <a:ea typeface="Verdana" pitchFamily="34" charset="0"/>
                <a:cs typeface="Arial" pitchFamily="34" charset="0"/>
              </a:rPr>
              <a:t>Candida</a:t>
            </a:r>
            <a:r>
              <a:rPr lang="lv-LV" sz="2000" b="1" i="1" dirty="0" smtClean="0">
                <a:solidFill>
                  <a:srgbClr val="003300"/>
                </a:solidFill>
                <a:effectLst>
                  <a:outerShdw blurRad="38100" dist="38100" dir="2700000" algn="tl">
                    <a:srgbClr val="000000"/>
                  </a:outerShdw>
                </a:effectLst>
                <a:latin typeface="Arial" pitchFamily="34" charset="0"/>
                <a:ea typeface="Verdana" pitchFamily="34" charset="0"/>
                <a:cs typeface="Arial" pitchFamily="34" charset="0"/>
              </a:rPr>
              <a:t> </a:t>
            </a:r>
            <a:r>
              <a:rPr lang="lv-LV" sz="2000" b="1" i="1" dirty="0" err="1" smtClean="0">
                <a:solidFill>
                  <a:srgbClr val="003300"/>
                </a:solidFill>
                <a:effectLst>
                  <a:outerShdw blurRad="38100" dist="38100" dir="2700000" algn="tl">
                    <a:srgbClr val="000000"/>
                  </a:outerShdw>
                </a:effectLst>
                <a:latin typeface="Arial" pitchFamily="34" charset="0"/>
                <a:ea typeface="Verdana" pitchFamily="34" charset="0"/>
                <a:cs typeface="Arial" pitchFamily="34" charset="0"/>
              </a:rPr>
              <a:t>albicans</a:t>
            </a:r>
            <a:r>
              <a:rPr lang="lv-LV" sz="2000" b="1" dirty="0" smtClean="0">
                <a:solidFill>
                  <a:srgbClr val="003300"/>
                </a:solidFill>
                <a:effectLst>
                  <a:outerShdw blurRad="38100" dist="38100" dir="2700000" algn="tl">
                    <a:srgbClr val="000000"/>
                  </a:outerShdw>
                </a:effectLst>
                <a:latin typeface="Arial" pitchFamily="34" charset="0"/>
                <a:ea typeface="Verdana" pitchFamily="34" charset="0"/>
                <a:cs typeface="Arial" pitchFamily="34" charset="0"/>
              </a:rPr>
              <a:t>)  </a:t>
            </a:r>
          </a:p>
          <a:p>
            <a:pPr algn="just">
              <a:buClr>
                <a:srgbClr val="C00000"/>
              </a:buClr>
              <a:buFont typeface="Wingdings" pitchFamily="2" charset="2"/>
              <a:buChar char="ü"/>
            </a:pPr>
            <a:endParaRPr lang="lv-LV" sz="2000" b="1" dirty="0" smtClean="0">
              <a:solidFill>
                <a:srgbClr val="003300"/>
              </a:solidFill>
              <a:effectLst>
                <a:outerShdw blurRad="38100" dist="38100" dir="2700000" algn="tl">
                  <a:srgbClr val="000000"/>
                </a:outerShdw>
              </a:effectLst>
              <a:latin typeface="Arial" pitchFamily="34" charset="0"/>
              <a:ea typeface="Verdana" pitchFamily="34" charset="0"/>
              <a:cs typeface="Arial" pitchFamily="34" charset="0"/>
            </a:endParaRPr>
          </a:p>
          <a:p>
            <a:pPr algn="just">
              <a:buClr>
                <a:srgbClr val="C00000"/>
              </a:buClr>
              <a:buFont typeface="Wingdings" pitchFamily="2" charset="2"/>
              <a:buChar char="ü"/>
            </a:pPr>
            <a:r>
              <a:rPr lang="lv-LV" sz="2000" b="1" dirty="0" smtClean="0">
                <a:solidFill>
                  <a:srgbClr val="003300"/>
                </a:solidFill>
                <a:effectLst>
                  <a:outerShdw blurRad="38100" dist="38100" dir="2700000" algn="tl">
                    <a:srgbClr val="000000"/>
                  </a:outerShdw>
                </a:effectLst>
                <a:latin typeface="Arial" pitchFamily="34" charset="0"/>
                <a:ea typeface="Verdana" pitchFamily="34" charset="0"/>
                <a:cs typeface="Arial" pitchFamily="34" charset="0"/>
              </a:rPr>
              <a:t> Nav vakcīnu un efektīvu antibiotiku (</a:t>
            </a:r>
            <a:r>
              <a:rPr lang="lv-LV" sz="2000" b="1" dirty="0" err="1" smtClean="0">
                <a:solidFill>
                  <a:srgbClr val="003300"/>
                </a:solidFill>
                <a:effectLst>
                  <a:outerShdw blurRad="38100" dist="38100" dir="2700000" algn="tl">
                    <a:srgbClr val="000000"/>
                  </a:outerShdw>
                </a:effectLst>
                <a:latin typeface="Arial" pitchFamily="34" charset="0"/>
                <a:ea typeface="Verdana" pitchFamily="34" charset="0"/>
                <a:cs typeface="Arial" pitchFamily="34" charset="0"/>
              </a:rPr>
              <a:t>eikarioti</a:t>
            </a:r>
            <a:r>
              <a:rPr lang="lv-LV" sz="2000" b="1" dirty="0" smtClean="0">
                <a:solidFill>
                  <a:srgbClr val="003300"/>
                </a:solidFill>
                <a:effectLst>
                  <a:outerShdw blurRad="38100" dist="38100" dir="2700000" algn="tl">
                    <a:srgbClr val="000000"/>
                  </a:outerShdw>
                </a:effectLst>
                <a:latin typeface="Arial" pitchFamily="34" charset="0"/>
                <a:ea typeface="Verdana" pitchFamily="34" charset="0"/>
                <a:cs typeface="Arial" pitchFamily="34" charset="0"/>
              </a:rPr>
              <a:t> ar līdzīgu proteīnu sintēzes un replikācijas mašinēriju)</a:t>
            </a:r>
          </a:p>
          <a:p>
            <a:pPr algn="just">
              <a:buClr>
                <a:srgbClr val="C00000"/>
              </a:buClr>
              <a:buFont typeface="Wingdings" pitchFamily="2" charset="2"/>
              <a:buChar char="ü"/>
            </a:pPr>
            <a:endParaRPr lang="lv-LV" sz="2000" b="1" dirty="0" smtClean="0">
              <a:solidFill>
                <a:srgbClr val="003300"/>
              </a:solidFill>
              <a:effectLst>
                <a:outerShdw blurRad="38100" dist="38100" dir="2700000" algn="tl">
                  <a:srgbClr val="000000"/>
                </a:outerShdw>
              </a:effectLst>
              <a:latin typeface="Arial" pitchFamily="34" charset="0"/>
              <a:ea typeface="Verdana" pitchFamily="34" charset="0"/>
              <a:cs typeface="Arial" pitchFamily="34" charset="0"/>
            </a:endParaRPr>
          </a:p>
          <a:p>
            <a:pPr algn="just">
              <a:buClr>
                <a:srgbClr val="C00000"/>
              </a:buClr>
              <a:buFont typeface="Wingdings" pitchFamily="2" charset="2"/>
              <a:buChar char="ü"/>
            </a:pPr>
            <a:r>
              <a:rPr lang="lv-LV" sz="2000" b="1" dirty="0" smtClean="0">
                <a:solidFill>
                  <a:srgbClr val="003300"/>
                </a:solidFill>
                <a:effectLst>
                  <a:outerShdw blurRad="38100" dist="38100" dir="2700000" algn="tl">
                    <a:srgbClr val="000000"/>
                  </a:outerShdw>
                </a:effectLst>
                <a:latin typeface="Arial" pitchFamily="34" charset="0"/>
                <a:ea typeface="Verdana" pitchFamily="34" charset="0"/>
                <a:cs typeface="Arial" pitchFamily="34" charset="0"/>
              </a:rPr>
              <a:t> Lielākā daļa sēnīšu infekciju izraisa spēcīgu imūno atbildi veseliem cilvēkiem</a:t>
            </a:r>
          </a:p>
          <a:p>
            <a:pPr algn="just">
              <a:buClr>
                <a:srgbClr val="C00000"/>
              </a:buClr>
              <a:buFont typeface="Wingdings" pitchFamily="2" charset="2"/>
              <a:buChar char="ü"/>
            </a:pPr>
            <a:endParaRPr lang="lv-LV" sz="2000" b="1" dirty="0" smtClean="0">
              <a:solidFill>
                <a:srgbClr val="003300"/>
              </a:solidFill>
              <a:effectLst>
                <a:outerShdw blurRad="38100" dist="38100" dir="2700000" algn="tl">
                  <a:srgbClr val="000000"/>
                </a:outerShdw>
              </a:effectLst>
              <a:latin typeface="Arial" pitchFamily="34" charset="0"/>
              <a:ea typeface="Verdana" pitchFamily="34" charset="0"/>
              <a:cs typeface="Arial" pitchFamily="34" charset="0"/>
            </a:endParaRPr>
          </a:p>
          <a:p>
            <a:pPr algn="just">
              <a:buClr>
                <a:srgbClr val="C00000"/>
              </a:buClr>
              <a:buFont typeface="Wingdings" pitchFamily="2" charset="2"/>
              <a:buChar char="ü"/>
            </a:pPr>
            <a:r>
              <a:rPr lang="lv-LV" sz="2000" b="1" dirty="0" err="1">
                <a:solidFill>
                  <a:srgbClr val="003300"/>
                </a:solidFill>
                <a:effectLst>
                  <a:outerShdw blurRad="38100" dist="38100" dir="2700000" algn="tl">
                    <a:srgbClr val="000000"/>
                  </a:outerShdw>
                </a:effectLst>
                <a:latin typeface="Arial" pitchFamily="34" charset="0"/>
                <a:ea typeface="Verdana" pitchFamily="34" charset="0"/>
                <a:cs typeface="Arial" pitchFamily="34" charset="0"/>
              </a:rPr>
              <a:t>Oportuniskas</a:t>
            </a:r>
            <a:r>
              <a:rPr lang="lv-LV" sz="2000" b="1" dirty="0">
                <a:solidFill>
                  <a:srgbClr val="003300"/>
                </a:solidFill>
                <a:effectLst>
                  <a:outerShdw blurRad="38100" dist="38100" dir="2700000" algn="tl">
                    <a:srgbClr val="000000"/>
                  </a:outerShdw>
                </a:effectLst>
                <a:latin typeface="Arial" pitchFamily="34" charset="0"/>
                <a:ea typeface="Verdana" pitchFamily="34" charset="0"/>
                <a:cs typeface="Arial" pitchFamily="34" charset="0"/>
              </a:rPr>
              <a:t> infekcijas – veseliem cilvēkiem neizraisa patoloģiju, bet cilvēkiem ar dažāda veida </a:t>
            </a:r>
            <a:r>
              <a:rPr lang="lv-LV" sz="2000" b="1" dirty="0" err="1">
                <a:solidFill>
                  <a:srgbClr val="003300"/>
                </a:solidFill>
                <a:effectLst>
                  <a:outerShdw blurRad="38100" dist="38100" dir="2700000" algn="tl">
                    <a:srgbClr val="000000"/>
                  </a:outerShdw>
                </a:effectLst>
                <a:latin typeface="Arial" pitchFamily="34" charset="0"/>
                <a:ea typeface="Verdana" pitchFamily="34" charset="0"/>
                <a:cs typeface="Arial" pitchFamily="34" charset="0"/>
              </a:rPr>
              <a:t>imunosupresiju</a:t>
            </a:r>
            <a:r>
              <a:rPr lang="lv-LV" sz="2000" b="1" dirty="0">
                <a:solidFill>
                  <a:srgbClr val="003300"/>
                </a:solidFill>
                <a:effectLst>
                  <a:outerShdw blurRad="38100" dist="38100" dir="2700000" algn="tl">
                    <a:srgbClr val="000000"/>
                  </a:outerShdw>
                </a:effectLst>
                <a:latin typeface="Arial" pitchFamily="34" charset="0"/>
                <a:ea typeface="Verdana" pitchFamily="34" charset="0"/>
                <a:cs typeface="Arial" pitchFamily="34" charset="0"/>
              </a:rPr>
              <a:t> (HIV, transplantācijas, ķīmijterapija, </a:t>
            </a:r>
            <a:r>
              <a:rPr lang="lv-LV" sz="2000" b="1" dirty="0" err="1">
                <a:solidFill>
                  <a:srgbClr val="003300"/>
                </a:solidFill>
                <a:effectLst>
                  <a:outerShdw blurRad="38100" dist="38100" dir="2700000" algn="tl">
                    <a:srgbClr val="000000"/>
                  </a:outerShdw>
                </a:effectLst>
                <a:latin typeface="Arial" pitchFamily="34" charset="0"/>
                <a:ea typeface="Verdana" pitchFamily="34" charset="0"/>
                <a:cs typeface="Arial" pitchFamily="34" charset="0"/>
              </a:rPr>
              <a:t>imunosupresīvi</a:t>
            </a:r>
            <a:r>
              <a:rPr lang="lv-LV" sz="2000" b="1" dirty="0">
                <a:solidFill>
                  <a:srgbClr val="003300"/>
                </a:solidFill>
                <a:effectLst>
                  <a:outerShdw blurRad="38100" dist="38100" dir="2700000" algn="tl">
                    <a:srgbClr val="000000"/>
                  </a:outerShdw>
                </a:effectLst>
                <a:latin typeface="Arial" pitchFamily="34" charset="0"/>
                <a:ea typeface="Verdana" pitchFamily="34" charset="0"/>
                <a:cs typeface="Arial" pitchFamily="34" charset="0"/>
              </a:rPr>
              <a:t> medikamenti artrītu ārstēšanai u.c.) izraisa smagas </a:t>
            </a:r>
            <a:r>
              <a:rPr lang="lv-LV" sz="2000" b="1" dirty="0" smtClean="0">
                <a:solidFill>
                  <a:srgbClr val="003300"/>
                </a:solidFill>
                <a:effectLst>
                  <a:outerShdw blurRad="38100" dist="38100" dir="2700000" algn="tl">
                    <a:srgbClr val="000000"/>
                  </a:outerShdw>
                </a:effectLst>
                <a:latin typeface="Arial" pitchFamily="34" charset="0"/>
                <a:ea typeface="Verdana" pitchFamily="34" charset="0"/>
                <a:cs typeface="Arial" pitchFamily="34" charset="0"/>
              </a:rPr>
              <a:t>saslimšanas</a:t>
            </a:r>
            <a:r>
              <a:rPr lang="lv-LV" sz="2000" b="1" dirty="0">
                <a:solidFill>
                  <a:srgbClr val="003300"/>
                </a:solidFill>
                <a:effectLst>
                  <a:outerShdw blurRad="38100" dist="38100" dir="2700000" algn="tl">
                    <a:srgbClr val="000000"/>
                  </a:outerShdw>
                </a:effectLst>
                <a:latin typeface="Arial" pitchFamily="34" charset="0"/>
                <a:ea typeface="Verdana" pitchFamily="34" charset="0"/>
                <a:cs typeface="Arial" pitchFamily="34" charset="0"/>
              </a:rPr>
              <a:t>. Piemēram, </a:t>
            </a:r>
            <a:r>
              <a:rPr lang="lv-LV" sz="2000" b="1" i="1" dirty="0" err="1">
                <a:solidFill>
                  <a:srgbClr val="003300"/>
                </a:solidFill>
                <a:effectLst>
                  <a:outerShdw blurRad="38100" dist="38100" dir="2700000" algn="tl">
                    <a:srgbClr val="000000"/>
                  </a:outerShdw>
                </a:effectLst>
                <a:latin typeface="Arial" pitchFamily="34" charset="0"/>
                <a:ea typeface="Verdana" pitchFamily="34" charset="0"/>
                <a:cs typeface="Arial" pitchFamily="34" charset="0"/>
              </a:rPr>
              <a:t>Pneumocystis</a:t>
            </a:r>
            <a:r>
              <a:rPr lang="lv-LV" sz="2000" b="1" i="1" dirty="0">
                <a:solidFill>
                  <a:srgbClr val="003300"/>
                </a:solidFill>
                <a:effectLst>
                  <a:outerShdw blurRad="38100" dist="38100" dir="2700000" algn="tl">
                    <a:srgbClr val="000000"/>
                  </a:outerShdw>
                </a:effectLst>
                <a:latin typeface="Arial" pitchFamily="34" charset="0"/>
                <a:ea typeface="Verdana" pitchFamily="34" charset="0"/>
                <a:cs typeface="Arial" pitchFamily="34" charset="0"/>
              </a:rPr>
              <a:t> </a:t>
            </a:r>
            <a:r>
              <a:rPr lang="lv-LV" sz="2000" b="1" i="1" dirty="0" err="1">
                <a:solidFill>
                  <a:srgbClr val="003300"/>
                </a:solidFill>
                <a:effectLst>
                  <a:outerShdw blurRad="38100" dist="38100" dir="2700000" algn="tl">
                    <a:srgbClr val="000000"/>
                  </a:outerShdw>
                </a:effectLst>
                <a:latin typeface="Arial" pitchFamily="34" charset="0"/>
                <a:ea typeface="Verdana" pitchFamily="34" charset="0"/>
                <a:cs typeface="Arial" pitchFamily="34" charset="0"/>
              </a:rPr>
              <a:t>jiroveci</a:t>
            </a:r>
            <a:r>
              <a:rPr lang="lv-LV" sz="2000" b="1" i="1" dirty="0">
                <a:solidFill>
                  <a:srgbClr val="003300"/>
                </a:solidFill>
                <a:effectLst>
                  <a:outerShdw blurRad="38100" dist="38100" dir="2700000" algn="tl">
                    <a:srgbClr val="000000"/>
                  </a:outerShdw>
                </a:effectLst>
                <a:latin typeface="Arial" pitchFamily="34" charset="0"/>
                <a:ea typeface="Verdana" pitchFamily="34" charset="0"/>
                <a:cs typeface="Arial" pitchFamily="34" charset="0"/>
              </a:rPr>
              <a:t> </a:t>
            </a:r>
            <a:r>
              <a:rPr lang="lv-LV" sz="2000" b="1" dirty="0">
                <a:solidFill>
                  <a:srgbClr val="003300"/>
                </a:solidFill>
                <a:effectLst>
                  <a:outerShdw blurRad="38100" dist="38100" dir="2700000" algn="tl">
                    <a:srgbClr val="000000"/>
                  </a:outerShdw>
                </a:effectLst>
                <a:latin typeface="Arial" pitchFamily="34" charset="0"/>
                <a:ea typeface="Verdana" pitchFamily="34" charset="0"/>
                <a:cs typeface="Arial" pitchFamily="34" charset="0"/>
              </a:rPr>
              <a:t>izraisīta </a:t>
            </a:r>
            <a:r>
              <a:rPr lang="lv-LV" sz="2000" b="1" dirty="0" smtClean="0">
                <a:solidFill>
                  <a:srgbClr val="003300"/>
                </a:solidFill>
                <a:effectLst>
                  <a:outerShdw blurRad="38100" dist="38100" dir="2700000" algn="tl">
                    <a:srgbClr val="000000"/>
                  </a:outerShdw>
                </a:effectLst>
                <a:latin typeface="Arial" pitchFamily="34" charset="0"/>
                <a:ea typeface="Verdana" pitchFamily="34" charset="0"/>
                <a:cs typeface="Arial" pitchFamily="34" charset="0"/>
              </a:rPr>
              <a:t>pneimonija</a:t>
            </a:r>
          </a:p>
          <a:p>
            <a:pPr algn="just">
              <a:buClr>
                <a:srgbClr val="C00000"/>
              </a:buClr>
            </a:pPr>
            <a:endParaRPr lang="lv-LV" sz="2000" b="1" dirty="0" smtClean="0">
              <a:solidFill>
                <a:srgbClr val="003300"/>
              </a:solidFill>
              <a:effectLst>
                <a:outerShdw blurRad="38100" dist="38100" dir="2700000" algn="tl">
                  <a:srgbClr val="000000"/>
                </a:outerShdw>
              </a:effectLst>
              <a:latin typeface="Arial" pitchFamily="34" charset="0"/>
              <a:ea typeface="Verdana" pitchFamily="34" charset="0"/>
              <a:cs typeface="Arial" pitchFamily="34" charset="0"/>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0236" y="0"/>
            <a:ext cx="9133764" cy="954107"/>
          </a:xfrm>
          <a:prstGeom prst="rect">
            <a:avLst/>
          </a:prstGeom>
        </p:spPr>
        <p:txBody>
          <a:bodyPr wrap="square">
            <a:spAutoFit/>
          </a:bodyPr>
          <a:lstStyle/>
          <a:p>
            <a:pPr algn="ctr"/>
            <a:r>
              <a:rPr lang="lv-LV" sz="2800" b="1" dirty="0" smtClean="0">
                <a:solidFill>
                  <a:srgbClr val="A50021"/>
                </a:solidFill>
                <a:effectLst>
                  <a:outerShdw blurRad="38100" dist="38100" dir="2700000" algn="tl">
                    <a:srgbClr val="000000"/>
                  </a:outerShdw>
                </a:effectLst>
                <a:latin typeface="Verdana" pitchFamily="34" charset="0"/>
                <a:ea typeface="Verdana" pitchFamily="34" charset="0"/>
                <a:cs typeface="Verdana" pitchFamily="34" charset="0"/>
              </a:rPr>
              <a:t>Nespecifiskā </a:t>
            </a:r>
            <a:r>
              <a:rPr lang="lv-LV" sz="2800" b="1" dirty="0" err="1" smtClean="0">
                <a:solidFill>
                  <a:srgbClr val="A50021"/>
                </a:solidFill>
                <a:effectLst>
                  <a:outerShdw blurRad="38100" dist="38100" dir="2700000" algn="tl">
                    <a:srgbClr val="000000"/>
                  </a:outerShdw>
                </a:effectLst>
                <a:latin typeface="Verdana" pitchFamily="34" charset="0"/>
                <a:ea typeface="Verdana" pitchFamily="34" charset="0"/>
                <a:cs typeface="Verdana" pitchFamily="34" charset="0"/>
              </a:rPr>
              <a:t>imūnaizsardzība</a:t>
            </a:r>
            <a:r>
              <a:rPr lang="lv-LV" sz="2800" b="1" dirty="0" smtClean="0">
                <a:solidFill>
                  <a:srgbClr val="A50021"/>
                </a:solidFill>
                <a:effectLst>
                  <a:outerShdw blurRad="38100" dist="38100" dir="2700000" algn="tl">
                    <a:srgbClr val="000000"/>
                  </a:outerShdw>
                </a:effectLst>
                <a:latin typeface="Verdana" pitchFamily="34" charset="0"/>
                <a:ea typeface="Verdana" pitchFamily="34" charset="0"/>
                <a:cs typeface="Verdana" pitchFamily="34" charset="0"/>
              </a:rPr>
              <a:t> pret </a:t>
            </a:r>
            <a:r>
              <a:rPr lang="lv-LV" sz="2800" b="1" dirty="0" err="1" smtClean="0">
                <a:solidFill>
                  <a:srgbClr val="A50021"/>
                </a:solidFill>
                <a:effectLst>
                  <a:outerShdw blurRad="38100" dist="38100" dir="2700000" algn="tl">
                    <a:srgbClr val="000000"/>
                  </a:outerShdw>
                </a:effectLst>
                <a:latin typeface="Verdana" pitchFamily="34" charset="0"/>
                <a:ea typeface="Verdana" pitchFamily="34" charset="0"/>
                <a:cs typeface="Verdana" pitchFamily="34" charset="0"/>
              </a:rPr>
              <a:t>sēnīsu</a:t>
            </a:r>
            <a:r>
              <a:rPr lang="lv-LV" sz="2800" b="1" dirty="0" smtClean="0">
                <a:solidFill>
                  <a:srgbClr val="A50021"/>
                </a:solidFill>
                <a:effectLst>
                  <a:outerShdw blurRad="38100" dist="38100" dir="2700000" algn="tl">
                    <a:srgbClr val="000000"/>
                  </a:outerShdw>
                </a:effectLst>
                <a:latin typeface="Verdana" pitchFamily="34" charset="0"/>
                <a:ea typeface="Verdana" pitchFamily="34" charset="0"/>
                <a:cs typeface="Verdana" pitchFamily="34" charset="0"/>
              </a:rPr>
              <a:t> infekcijām</a:t>
            </a:r>
          </a:p>
        </p:txBody>
      </p:sp>
      <p:sp>
        <p:nvSpPr>
          <p:cNvPr id="5" name="Rectangle 4"/>
          <p:cNvSpPr/>
          <p:nvPr/>
        </p:nvSpPr>
        <p:spPr>
          <a:xfrm>
            <a:off x="533400" y="1752600"/>
            <a:ext cx="7962900" cy="3046988"/>
          </a:xfrm>
          <a:prstGeom prst="rect">
            <a:avLst/>
          </a:prstGeom>
        </p:spPr>
        <p:txBody>
          <a:bodyPr wrap="square">
            <a:spAutoFit/>
          </a:bodyPr>
          <a:lstStyle/>
          <a:p>
            <a:pPr algn="ctr"/>
            <a:r>
              <a:rPr lang="lv-LV" sz="2400" b="1" dirty="0" smtClean="0">
                <a:solidFill>
                  <a:srgbClr val="003300"/>
                </a:solidFill>
                <a:effectLst>
                  <a:outerShdw blurRad="38100" dist="38100" dir="2700000" algn="tl">
                    <a:srgbClr val="000000"/>
                  </a:outerShdw>
                </a:effectLst>
                <a:latin typeface="Arial" panose="020B0604020202020204" pitchFamily="34" charset="0"/>
                <a:ea typeface="Verdana" pitchFamily="34" charset="0"/>
                <a:cs typeface="Arial" panose="020B0604020202020204" pitchFamily="34" charset="0"/>
              </a:rPr>
              <a:t>Fagocitoze: </a:t>
            </a:r>
            <a:r>
              <a:rPr lang="lv-LV" sz="2400" b="1" dirty="0" err="1" smtClean="0">
                <a:solidFill>
                  <a:srgbClr val="003300"/>
                </a:solidFill>
                <a:effectLst>
                  <a:outerShdw blurRad="38100" dist="38100" dir="2700000" algn="tl">
                    <a:srgbClr val="000000"/>
                  </a:outerShdw>
                </a:effectLst>
                <a:latin typeface="Arial" panose="020B0604020202020204" pitchFamily="34" charset="0"/>
                <a:ea typeface="Verdana" pitchFamily="34" charset="0"/>
                <a:cs typeface="Arial" panose="020B0604020202020204" pitchFamily="34" charset="0"/>
              </a:rPr>
              <a:t>neitrofili</a:t>
            </a:r>
            <a:r>
              <a:rPr lang="lv-LV" sz="2400" b="1" dirty="0" smtClean="0">
                <a:solidFill>
                  <a:srgbClr val="003300"/>
                </a:solidFill>
                <a:effectLst>
                  <a:outerShdw blurRad="38100" dist="38100" dir="2700000" algn="tl">
                    <a:srgbClr val="000000"/>
                  </a:outerShdw>
                </a:effectLst>
                <a:latin typeface="Arial" panose="020B0604020202020204" pitchFamily="34" charset="0"/>
                <a:ea typeface="Verdana" pitchFamily="34" charset="0"/>
                <a:cs typeface="Arial" panose="020B0604020202020204" pitchFamily="34" charset="0"/>
              </a:rPr>
              <a:t>, </a:t>
            </a:r>
            <a:r>
              <a:rPr lang="lv-LV" sz="2400" b="1" dirty="0" err="1" smtClean="0">
                <a:solidFill>
                  <a:srgbClr val="003300"/>
                </a:solidFill>
                <a:effectLst>
                  <a:outerShdw blurRad="38100" dist="38100" dir="2700000" algn="tl">
                    <a:srgbClr val="000000"/>
                  </a:outerShdw>
                </a:effectLst>
                <a:latin typeface="Arial" panose="020B0604020202020204" pitchFamily="34" charset="0"/>
                <a:ea typeface="Verdana" pitchFamily="34" charset="0"/>
                <a:cs typeface="Arial" panose="020B0604020202020204" pitchFamily="34" charset="0"/>
              </a:rPr>
              <a:t>makrofāgi</a:t>
            </a:r>
            <a:endParaRPr lang="lv-LV" sz="2400" b="1" dirty="0" smtClean="0">
              <a:solidFill>
                <a:srgbClr val="003300"/>
              </a:solidFill>
              <a:effectLst>
                <a:outerShdw blurRad="38100" dist="38100" dir="2700000" algn="tl">
                  <a:srgbClr val="000000"/>
                </a:outerShdw>
              </a:effectLst>
              <a:latin typeface="Arial" panose="020B0604020202020204" pitchFamily="34" charset="0"/>
              <a:ea typeface="Verdana" pitchFamily="34" charset="0"/>
              <a:cs typeface="Arial" panose="020B0604020202020204" pitchFamily="34" charset="0"/>
            </a:endParaRPr>
          </a:p>
          <a:p>
            <a:pPr algn="ctr"/>
            <a:endParaRPr lang="lv-LV" sz="2400" b="1" dirty="0" smtClean="0">
              <a:solidFill>
                <a:srgbClr val="003300"/>
              </a:solidFill>
              <a:effectLst>
                <a:outerShdw blurRad="38100" dist="38100" dir="2700000" algn="tl">
                  <a:srgbClr val="000000"/>
                </a:outerShdw>
              </a:effectLst>
              <a:latin typeface="Arial" panose="020B0604020202020204" pitchFamily="34" charset="0"/>
              <a:ea typeface="Verdana" pitchFamily="34" charset="0"/>
              <a:cs typeface="Arial" panose="020B0604020202020204" pitchFamily="34" charset="0"/>
            </a:endParaRPr>
          </a:p>
          <a:p>
            <a:pPr algn="ctr"/>
            <a:r>
              <a:rPr lang="lv-LV" sz="2400" b="1" dirty="0" smtClean="0">
                <a:solidFill>
                  <a:srgbClr val="003300"/>
                </a:solidFill>
                <a:effectLst>
                  <a:outerShdw blurRad="38100" dist="38100" dir="2700000" algn="tl">
                    <a:srgbClr val="000000"/>
                  </a:outerShdw>
                </a:effectLst>
                <a:latin typeface="Arial" panose="020B0604020202020204" pitchFamily="34" charset="0"/>
                <a:ea typeface="Verdana" pitchFamily="34" charset="0"/>
                <a:cs typeface="Arial" panose="020B0604020202020204" pitchFamily="34" charset="0"/>
              </a:rPr>
              <a:t>Receptori: </a:t>
            </a:r>
            <a:r>
              <a:rPr lang="lv-LV" sz="2400" b="1" dirty="0" err="1" smtClean="0">
                <a:solidFill>
                  <a:srgbClr val="003300"/>
                </a:solidFill>
                <a:effectLst>
                  <a:outerShdw blurRad="38100" dist="38100" dir="2700000" algn="tl">
                    <a:srgbClr val="000000"/>
                  </a:outerShdw>
                </a:effectLst>
                <a:latin typeface="Arial" panose="020B0604020202020204" pitchFamily="34" charset="0"/>
                <a:ea typeface="Verdana" pitchFamily="34" charset="0"/>
                <a:cs typeface="Arial" panose="020B0604020202020204" pitchFamily="34" charset="0"/>
              </a:rPr>
              <a:t>TLRs</a:t>
            </a:r>
            <a:r>
              <a:rPr lang="lv-LV" sz="2400" b="1" dirty="0" smtClean="0">
                <a:solidFill>
                  <a:srgbClr val="003300"/>
                </a:solidFill>
                <a:effectLst>
                  <a:outerShdw blurRad="38100" dist="38100" dir="2700000" algn="tl">
                    <a:srgbClr val="000000"/>
                  </a:outerShdw>
                </a:effectLst>
                <a:latin typeface="Arial" panose="020B0604020202020204" pitchFamily="34" charset="0"/>
                <a:ea typeface="Verdana" pitchFamily="34" charset="0"/>
                <a:cs typeface="Arial" panose="020B0604020202020204" pitchFamily="34" charset="0"/>
              </a:rPr>
              <a:t>, C-tipa </a:t>
            </a:r>
            <a:r>
              <a:rPr lang="lv-LV" sz="2400" b="1" dirty="0" err="1" smtClean="0">
                <a:solidFill>
                  <a:srgbClr val="003300"/>
                </a:solidFill>
                <a:effectLst>
                  <a:outerShdw blurRad="38100" dist="38100" dir="2700000" algn="tl">
                    <a:srgbClr val="000000"/>
                  </a:outerShdw>
                </a:effectLst>
                <a:latin typeface="Arial" panose="020B0604020202020204" pitchFamily="34" charset="0"/>
                <a:ea typeface="Verdana" pitchFamily="34" charset="0"/>
                <a:cs typeface="Arial" panose="020B0604020202020204" pitchFamily="34" charset="0"/>
              </a:rPr>
              <a:t>lektīni</a:t>
            </a:r>
            <a:r>
              <a:rPr lang="lv-LV" sz="2400" b="1" dirty="0" smtClean="0">
                <a:solidFill>
                  <a:srgbClr val="003300"/>
                </a:solidFill>
                <a:effectLst>
                  <a:outerShdw blurRad="38100" dist="38100" dir="2700000" algn="tl">
                    <a:srgbClr val="000000"/>
                  </a:outerShdw>
                </a:effectLst>
                <a:latin typeface="Arial" panose="020B0604020202020204" pitchFamily="34" charset="0"/>
                <a:ea typeface="Verdana" pitchFamily="34" charset="0"/>
                <a:cs typeface="Arial" panose="020B0604020202020204" pitchFamily="34" charset="0"/>
              </a:rPr>
              <a:t> (</a:t>
            </a:r>
            <a:r>
              <a:rPr lang="lv-LV" sz="2400" b="1" dirty="0" err="1" smtClean="0">
                <a:solidFill>
                  <a:srgbClr val="003300"/>
                </a:solidFill>
                <a:effectLst>
                  <a:outerShdw blurRad="38100" dist="38100" dir="2700000" algn="tl">
                    <a:srgbClr val="000000"/>
                  </a:outerShdw>
                </a:effectLst>
                <a:latin typeface="Arial" panose="020B0604020202020204" pitchFamily="34" charset="0"/>
                <a:ea typeface="Verdana" pitchFamily="34" charset="0"/>
                <a:cs typeface="Arial" panose="020B0604020202020204" pitchFamily="34" charset="0"/>
              </a:rPr>
              <a:t>dectīni</a:t>
            </a:r>
            <a:r>
              <a:rPr lang="lv-LV" sz="2400" b="1" dirty="0" smtClean="0">
                <a:solidFill>
                  <a:srgbClr val="003300"/>
                </a:solidFill>
                <a:effectLst>
                  <a:outerShdw blurRad="38100" dist="38100" dir="2700000" algn="tl">
                    <a:srgbClr val="000000"/>
                  </a:outerShdw>
                </a:effectLst>
                <a:latin typeface="Arial" panose="020B0604020202020204" pitchFamily="34" charset="0"/>
                <a:ea typeface="Verdana" pitchFamily="34" charset="0"/>
                <a:cs typeface="Arial" panose="020B0604020202020204" pitchFamily="34" charset="0"/>
              </a:rPr>
              <a:t>)</a:t>
            </a:r>
          </a:p>
          <a:p>
            <a:pPr algn="ctr"/>
            <a:endParaRPr lang="lv-LV" sz="2400" b="1" dirty="0" smtClean="0">
              <a:solidFill>
                <a:srgbClr val="003300"/>
              </a:solidFill>
              <a:effectLst>
                <a:outerShdw blurRad="38100" dist="38100" dir="2700000" algn="tl">
                  <a:srgbClr val="000000"/>
                </a:outerShdw>
              </a:effectLst>
              <a:latin typeface="Arial" panose="020B0604020202020204" pitchFamily="34" charset="0"/>
              <a:ea typeface="Verdana" pitchFamily="34" charset="0"/>
              <a:cs typeface="Arial" panose="020B0604020202020204" pitchFamily="34" charset="0"/>
            </a:endParaRPr>
          </a:p>
          <a:p>
            <a:pPr algn="ctr"/>
            <a:r>
              <a:rPr lang="lv-LV" sz="2400" b="1" dirty="0" smtClean="0">
                <a:solidFill>
                  <a:srgbClr val="003300"/>
                </a:solidFill>
                <a:effectLst>
                  <a:outerShdw blurRad="38100" dist="38100" dir="2700000" algn="tl">
                    <a:srgbClr val="000000"/>
                  </a:outerShdw>
                </a:effectLst>
                <a:latin typeface="Arial" panose="020B0604020202020204" pitchFamily="34" charset="0"/>
                <a:ea typeface="Verdana" pitchFamily="34" charset="0"/>
                <a:cs typeface="Arial" panose="020B0604020202020204" pitchFamily="34" charset="0"/>
              </a:rPr>
              <a:t>Rezistences mehānismi: dažas sēnītes spēj </a:t>
            </a:r>
            <a:r>
              <a:rPr lang="lv-LV" sz="2400" b="1" dirty="0" err="1" smtClean="0">
                <a:solidFill>
                  <a:srgbClr val="003300"/>
                </a:solidFill>
                <a:effectLst>
                  <a:outerShdw blurRad="38100" dist="38100" dir="2700000" algn="tl">
                    <a:srgbClr val="000000"/>
                  </a:outerShdw>
                </a:effectLst>
                <a:latin typeface="Arial" panose="020B0604020202020204" pitchFamily="34" charset="0"/>
                <a:ea typeface="Verdana" pitchFamily="34" charset="0"/>
                <a:cs typeface="Arial" panose="020B0604020202020204" pitchFamily="34" charset="0"/>
              </a:rPr>
              <a:t>inhibēt</a:t>
            </a:r>
            <a:r>
              <a:rPr lang="lv-LV" sz="2400" b="1" dirty="0" smtClean="0">
                <a:solidFill>
                  <a:srgbClr val="003300"/>
                </a:solidFill>
                <a:effectLst>
                  <a:outerShdw blurRad="38100" dist="38100" dir="2700000" algn="tl">
                    <a:srgbClr val="000000"/>
                  </a:outerShdw>
                </a:effectLst>
                <a:latin typeface="Arial" panose="020B0604020202020204" pitchFamily="34" charset="0"/>
                <a:ea typeface="Verdana" pitchFamily="34" charset="0"/>
                <a:cs typeface="Arial" panose="020B0604020202020204" pitchFamily="34" charset="0"/>
              </a:rPr>
              <a:t> TNF un IL-12 produkciju </a:t>
            </a:r>
            <a:r>
              <a:rPr lang="lv-LV" sz="2400" b="1" dirty="0" err="1" smtClean="0">
                <a:solidFill>
                  <a:srgbClr val="003300"/>
                </a:solidFill>
                <a:effectLst>
                  <a:outerShdw blurRad="38100" dist="38100" dir="2700000" algn="tl">
                    <a:srgbClr val="000000"/>
                  </a:outerShdw>
                </a:effectLst>
                <a:latin typeface="Arial" panose="020B0604020202020204" pitchFamily="34" charset="0"/>
                <a:ea typeface="Verdana" pitchFamily="34" charset="0"/>
                <a:cs typeface="Arial" panose="020B0604020202020204" pitchFamily="34" charset="0"/>
              </a:rPr>
              <a:t>makrofāgos</a:t>
            </a:r>
            <a:r>
              <a:rPr lang="lv-LV" sz="2400" b="1" dirty="0" smtClean="0">
                <a:solidFill>
                  <a:srgbClr val="003300"/>
                </a:solidFill>
                <a:effectLst>
                  <a:outerShdw blurRad="38100" dist="38100" dir="2700000" algn="tl">
                    <a:srgbClr val="000000"/>
                  </a:outerShdw>
                </a:effectLst>
                <a:latin typeface="Arial" panose="020B0604020202020204" pitchFamily="34" charset="0"/>
                <a:ea typeface="Verdana" pitchFamily="34" charset="0"/>
                <a:cs typeface="Arial" panose="020B0604020202020204" pitchFamily="34" charset="0"/>
              </a:rPr>
              <a:t> un stimulē IL-10 produkciju</a:t>
            </a:r>
          </a:p>
          <a:p>
            <a:pPr algn="ctr"/>
            <a:endParaRPr lang="lv-LV" sz="2400" b="1" dirty="0">
              <a:solidFill>
                <a:srgbClr val="003300"/>
              </a:solidFill>
              <a:effectLst>
                <a:outerShdw blurRad="38100" dist="38100" dir="2700000" algn="tl">
                  <a:srgbClr val="000000"/>
                </a:outerShdw>
              </a:effectLst>
              <a:latin typeface="Arial" panose="020B0604020202020204" pitchFamily="34" charset="0"/>
              <a:ea typeface="Verdana" pitchFamily="34" charset="0"/>
              <a:cs typeface="Arial" panose="020B0604020202020204" pitchFamily="34" charset="0"/>
            </a:endParaRPr>
          </a:p>
        </p:txBody>
      </p:sp>
    </p:spTree>
    <p:extLst>
      <p:ext uri="{BB962C8B-B14F-4D97-AF65-F5344CB8AC3E}">
        <p14:creationId xmlns:p14="http://schemas.microsoft.com/office/powerpoint/2010/main" xmlns="" val="409234997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5257" y="228600"/>
            <a:ext cx="9133764" cy="954107"/>
          </a:xfrm>
          <a:prstGeom prst="rect">
            <a:avLst/>
          </a:prstGeom>
        </p:spPr>
        <p:txBody>
          <a:bodyPr wrap="square">
            <a:spAutoFit/>
          </a:bodyPr>
          <a:lstStyle/>
          <a:p>
            <a:pPr algn="ctr"/>
            <a:r>
              <a:rPr lang="lv-LV" sz="2800" b="1" dirty="0" smtClean="0">
                <a:solidFill>
                  <a:srgbClr val="A50021"/>
                </a:solidFill>
                <a:effectLst>
                  <a:outerShdw blurRad="38100" dist="38100" dir="2700000" algn="tl">
                    <a:srgbClr val="000000"/>
                  </a:outerShdw>
                </a:effectLst>
                <a:latin typeface="Verdana" pitchFamily="34" charset="0"/>
                <a:ea typeface="Verdana" pitchFamily="34" charset="0"/>
                <a:cs typeface="Verdana" pitchFamily="34" charset="0"/>
              </a:rPr>
              <a:t>Nespecifiskā </a:t>
            </a:r>
            <a:r>
              <a:rPr lang="lv-LV" sz="2800" b="1" dirty="0" err="1" smtClean="0">
                <a:solidFill>
                  <a:srgbClr val="A50021"/>
                </a:solidFill>
                <a:effectLst>
                  <a:outerShdw blurRad="38100" dist="38100" dir="2700000" algn="tl">
                    <a:srgbClr val="000000"/>
                  </a:outerShdw>
                </a:effectLst>
                <a:latin typeface="Verdana" pitchFamily="34" charset="0"/>
                <a:ea typeface="Verdana" pitchFamily="34" charset="0"/>
                <a:cs typeface="Verdana" pitchFamily="34" charset="0"/>
              </a:rPr>
              <a:t>imūnaizsardzība</a:t>
            </a:r>
            <a:r>
              <a:rPr lang="lv-LV" sz="2800" b="1" dirty="0" smtClean="0">
                <a:solidFill>
                  <a:srgbClr val="A50021"/>
                </a:solidFill>
                <a:effectLst>
                  <a:outerShdw blurRad="38100" dist="38100" dir="2700000" algn="tl">
                    <a:srgbClr val="000000"/>
                  </a:outerShdw>
                </a:effectLst>
                <a:latin typeface="Verdana" pitchFamily="34" charset="0"/>
                <a:ea typeface="Verdana" pitchFamily="34" charset="0"/>
                <a:cs typeface="Verdana" pitchFamily="34" charset="0"/>
              </a:rPr>
              <a:t> pret parazītiem</a:t>
            </a:r>
          </a:p>
        </p:txBody>
      </p:sp>
      <p:sp>
        <p:nvSpPr>
          <p:cNvPr id="5" name="Rectangle 4"/>
          <p:cNvSpPr/>
          <p:nvPr/>
        </p:nvSpPr>
        <p:spPr>
          <a:xfrm>
            <a:off x="533400" y="1752600"/>
            <a:ext cx="7962900" cy="3046988"/>
          </a:xfrm>
          <a:prstGeom prst="rect">
            <a:avLst/>
          </a:prstGeom>
        </p:spPr>
        <p:txBody>
          <a:bodyPr wrap="square">
            <a:spAutoFit/>
          </a:bodyPr>
          <a:lstStyle/>
          <a:p>
            <a:pPr algn="ctr"/>
            <a:r>
              <a:rPr lang="lv-LV" sz="2400" b="1" dirty="0" smtClean="0">
                <a:solidFill>
                  <a:srgbClr val="003300"/>
                </a:solidFill>
                <a:effectLst>
                  <a:outerShdw blurRad="38100" dist="38100" dir="2700000" algn="tl">
                    <a:srgbClr val="000000"/>
                  </a:outerShdw>
                </a:effectLst>
                <a:latin typeface="Arial" panose="020B0604020202020204" pitchFamily="34" charset="0"/>
                <a:ea typeface="Verdana" pitchFamily="34" charset="0"/>
                <a:cs typeface="Arial" panose="020B0604020202020204" pitchFamily="34" charset="0"/>
              </a:rPr>
              <a:t>Galvenais nespecifiskās imūnaizsardzības mehānisms pret </a:t>
            </a:r>
            <a:r>
              <a:rPr lang="lv-LV" sz="2400" b="1" dirty="0" smtClean="0">
                <a:solidFill>
                  <a:srgbClr val="003300"/>
                </a:solidFill>
                <a:effectLst>
                  <a:outerShdw blurRad="38100" dist="38100" dir="2700000" algn="tl">
                    <a:srgbClr val="000000"/>
                  </a:outerShdw>
                </a:effectLst>
                <a:latin typeface="Arial" panose="020B0604020202020204" pitchFamily="34" charset="0"/>
                <a:ea typeface="Verdana" pitchFamily="34" charset="0"/>
                <a:cs typeface="Arial" panose="020B0604020202020204" pitchFamily="34" charset="0"/>
              </a:rPr>
              <a:t>parazītiskiem vienšūņiem </a:t>
            </a:r>
            <a:r>
              <a:rPr lang="lv-LV" sz="2400" b="1" dirty="0" smtClean="0">
                <a:solidFill>
                  <a:srgbClr val="003300"/>
                </a:solidFill>
                <a:effectLst>
                  <a:outerShdw blurRad="38100" dist="38100" dir="2700000" algn="tl">
                    <a:srgbClr val="000000"/>
                  </a:outerShdw>
                </a:effectLst>
                <a:latin typeface="Arial" panose="020B0604020202020204" pitchFamily="34" charset="0"/>
                <a:ea typeface="Verdana" pitchFamily="34" charset="0"/>
                <a:cs typeface="Arial" panose="020B0604020202020204" pitchFamily="34" charset="0"/>
              </a:rPr>
              <a:t>– fagocitoze</a:t>
            </a:r>
            <a:endParaRPr lang="lv-LV" sz="2400" b="1" dirty="0">
              <a:solidFill>
                <a:srgbClr val="003300"/>
              </a:solidFill>
              <a:effectLst>
                <a:outerShdw blurRad="38100" dist="38100" dir="2700000" algn="tl">
                  <a:srgbClr val="000000"/>
                </a:outerShdw>
              </a:effectLst>
              <a:latin typeface="Arial" panose="020B0604020202020204" pitchFamily="34" charset="0"/>
              <a:ea typeface="Verdana" pitchFamily="34" charset="0"/>
              <a:cs typeface="Arial" panose="020B0604020202020204" pitchFamily="34" charset="0"/>
            </a:endParaRPr>
          </a:p>
          <a:p>
            <a:pPr algn="ctr"/>
            <a:r>
              <a:rPr lang="lv-LV" sz="2400" b="1" dirty="0" smtClean="0">
                <a:solidFill>
                  <a:srgbClr val="003300"/>
                </a:solidFill>
                <a:effectLst>
                  <a:outerShdw blurRad="38100" dist="38100" dir="2700000" algn="tl">
                    <a:srgbClr val="000000"/>
                  </a:outerShdw>
                </a:effectLst>
                <a:latin typeface="Arial" panose="020B0604020202020204" pitchFamily="34" charset="0"/>
                <a:ea typeface="Verdana" pitchFamily="34" charset="0"/>
                <a:cs typeface="Arial" panose="020B0604020202020204" pitchFamily="34" charset="0"/>
              </a:rPr>
              <a:t>Daudzi </a:t>
            </a:r>
            <a:r>
              <a:rPr lang="lv-LV" sz="2400" b="1" dirty="0" err="1" smtClean="0">
                <a:solidFill>
                  <a:srgbClr val="003300"/>
                </a:solidFill>
                <a:effectLst>
                  <a:outerShdw blurRad="38100" dist="38100" dir="2700000" algn="tl">
                    <a:srgbClr val="000000"/>
                  </a:outerShdw>
                </a:effectLst>
                <a:latin typeface="Arial" panose="020B0604020202020204" pitchFamily="34" charset="0"/>
                <a:ea typeface="Verdana" pitchFamily="34" charset="0"/>
                <a:cs typeface="Arial" panose="020B0604020202020204" pitchFamily="34" charset="0"/>
              </a:rPr>
              <a:t>intracelulāri</a:t>
            </a:r>
            <a:r>
              <a:rPr lang="lv-LV" sz="2400" b="1" dirty="0" smtClean="0">
                <a:solidFill>
                  <a:srgbClr val="003300"/>
                </a:solidFill>
                <a:effectLst>
                  <a:outerShdw blurRad="38100" dist="38100" dir="2700000" algn="tl">
                    <a:srgbClr val="000000"/>
                  </a:outerShdw>
                </a:effectLst>
                <a:latin typeface="Arial" panose="020B0604020202020204" pitchFamily="34" charset="0"/>
                <a:ea typeface="Verdana" pitchFamily="34" charset="0"/>
                <a:cs typeface="Arial" panose="020B0604020202020204" pitchFamily="34" charset="0"/>
              </a:rPr>
              <a:t> parazīti ir rezistenti pret degradāciju un spēj vairoties </a:t>
            </a:r>
            <a:r>
              <a:rPr lang="lv-LV" sz="2400" b="1" dirty="0" err="1" smtClean="0">
                <a:solidFill>
                  <a:srgbClr val="003300"/>
                </a:solidFill>
                <a:effectLst>
                  <a:outerShdw blurRad="38100" dist="38100" dir="2700000" algn="tl">
                    <a:srgbClr val="000000"/>
                  </a:outerShdw>
                </a:effectLst>
                <a:latin typeface="Arial" panose="020B0604020202020204" pitchFamily="34" charset="0"/>
                <a:ea typeface="Verdana" pitchFamily="34" charset="0"/>
                <a:cs typeface="Arial" panose="020B0604020202020204" pitchFamily="34" charset="0"/>
              </a:rPr>
              <a:t>makrofāgos</a:t>
            </a:r>
            <a:r>
              <a:rPr lang="lv-LV" sz="2400" b="1" dirty="0" smtClean="0">
                <a:solidFill>
                  <a:srgbClr val="003300"/>
                </a:solidFill>
                <a:effectLst>
                  <a:outerShdw blurRad="38100" dist="38100" dir="2700000" algn="tl">
                    <a:srgbClr val="000000"/>
                  </a:outerShdw>
                </a:effectLst>
                <a:latin typeface="Arial" panose="020B0604020202020204" pitchFamily="34" charset="0"/>
                <a:ea typeface="Verdana" pitchFamily="34" charset="0"/>
                <a:cs typeface="Arial" panose="020B0604020202020204" pitchFamily="34" charset="0"/>
              </a:rPr>
              <a:t>.</a:t>
            </a:r>
          </a:p>
          <a:p>
            <a:pPr algn="ctr"/>
            <a:endParaRPr lang="lv-LV" sz="2400" b="1" dirty="0" smtClean="0">
              <a:solidFill>
                <a:srgbClr val="003300"/>
              </a:solidFill>
              <a:effectLst>
                <a:outerShdw blurRad="38100" dist="38100" dir="2700000" algn="tl">
                  <a:srgbClr val="000000"/>
                </a:outerShdw>
              </a:effectLst>
              <a:latin typeface="Arial" panose="020B0604020202020204" pitchFamily="34" charset="0"/>
              <a:ea typeface="Verdana" pitchFamily="34" charset="0"/>
              <a:cs typeface="Arial" panose="020B0604020202020204" pitchFamily="34" charset="0"/>
            </a:endParaRPr>
          </a:p>
          <a:p>
            <a:pPr algn="ctr"/>
            <a:r>
              <a:rPr lang="lv-LV" sz="2400" b="1" dirty="0" smtClean="0">
                <a:solidFill>
                  <a:srgbClr val="003300"/>
                </a:solidFill>
                <a:effectLst>
                  <a:outerShdw blurRad="38100" dist="38100" dir="2700000" algn="tl">
                    <a:srgbClr val="000000"/>
                  </a:outerShdw>
                </a:effectLst>
                <a:latin typeface="Arial" panose="020B0604020202020204" pitchFamily="34" charset="0"/>
                <a:ea typeface="Verdana" pitchFamily="34" charset="0"/>
                <a:cs typeface="Arial" panose="020B0604020202020204" pitchFamily="34" charset="0"/>
              </a:rPr>
              <a:t>Fagocīti sekretē </a:t>
            </a:r>
            <a:r>
              <a:rPr lang="lv-LV" sz="2400" b="1" dirty="0" err="1" smtClean="0">
                <a:solidFill>
                  <a:srgbClr val="003300"/>
                </a:solidFill>
                <a:effectLst>
                  <a:outerShdw blurRad="38100" dist="38100" dir="2700000" algn="tl">
                    <a:srgbClr val="000000"/>
                  </a:outerShdw>
                </a:effectLst>
                <a:latin typeface="Arial" panose="020B0604020202020204" pitchFamily="34" charset="0"/>
                <a:ea typeface="Verdana" pitchFamily="34" charset="0"/>
                <a:cs typeface="Arial" panose="020B0604020202020204" pitchFamily="34" charset="0"/>
              </a:rPr>
              <a:t>anti-mikrobiālus</a:t>
            </a:r>
            <a:r>
              <a:rPr lang="lv-LV" sz="2400" b="1" dirty="0" smtClean="0">
                <a:solidFill>
                  <a:srgbClr val="003300"/>
                </a:solidFill>
                <a:effectLst>
                  <a:outerShdw blurRad="38100" dist="38100" dir="2700000" algn="tl">
                    <a:srgbClr val="000000"/>
                  </a:outerShdw>
                </a:effectLst>
                <a:latin typeface="Arial" panose="020B0604020202020204" pitchFamily="34" charset="0"/>
                <a:ea typeface="Verdana" pitchFamily="34" charset="0"/>
                <a:cs typeface="Arial" panose="020B0604020202020204" pitchFamily="34" charset="0"/>
              </a:rPr>
              <a:t> peptīdus, taču lielai daļai parazītu ir specifiski aizsardzības mehānismi</a:t>
            </a:r>
            <a:endParaRPr lang="lv-LV" sz="2400" b="1" dirty="0">
              <a:solidFill>
                <a:srgbClr val="003300"/>
              </a:solidFill>
              <a:effectLst>
                <a:outerShdw blurRad="38100" dist="38100" dir="2700000" algn="tl">
                  <a:srgbClr val="000000"/>
                </a:outerShdw>
              </a:effectLst>
              <a:latin typeface="Arial" panose="020B0604020202020204" pitchFamily="34" charset="0"/>
              <a:ea typeface="Verdana" pitchFamily="34" charset="0"/>
              <a:cs typeface="Arial" panose="020B0604020202020204" pitchFamily="34" charset="0"/>
            </a:endParaRPr>
          </a:p>
        </p:txBody>
      </p:sp>
    </p:spTree>
    <p:extLst>
      <p:ext uri="{BB962C8B-B14F-4D97-AF65-F5344CB8AC3E}">
        <p14:creationId xmlns:p14="http://schemas.microsoft.com/office/powerpoint/2010/main" xmlns="" val="312897708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3400" y="1676400"/>
            <a:ext cx="8229600" cy="1200329"/>
          </a:xfrm>
          <a:prstGeom prst="rect">
            <a:avLst/>
          </a:prstGeom>
        </p:spPr>
        <p:txBody>
          <a:bodyPr wrap="square">
            <a:spAutoFit/>
          </a:bodyPr>
          <a:lstStyle/>
          <a:p>
            <a:pPr algn="ctr"/>
            <a:r>
              <a:rPr lang="lv-LV" sz="3600" b="1" dirty="0" smtClean="0">
                <a:solidFill>
                  <a:srgbClr val="A50021"/>
                </a:solidFill>
                <a:effectLst>
                  <a:outerShdw blurRad="38100" dist="38100" dir="2700000" algn="tl">
                    <a:srgbClr val="000000"/>
                  </a:outerShdw>
                </a:effectLst>
                <a:latin typeface="Verdana" pitchFamily="34" charset="0"/>
                <a:ea typeface="Verdana" pitchFamily="34" charset="0"/>
                <a:cs typeface="Verdana" pitchFamily="34" charset="0"/>
              </a:rPr>
              <a:t>Kā tiek aktivēta adaptīvā imūnā sistēma?</a:t>
            </a:r>
          </a:p>
        </p:txBody>
      </p:sp>
    </p:spTree>
    <p:extLst>
      <p:ext uri="{BB962C8B-B14F-4D97-AF65-F5344CB8AC3E}">
        <p14:creationId xmlns:p14="http://schemas.microsoft.com/office/powerpoint/2010/main" xmlns="" val="130252030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33400" y="0"/>
            <a:ext cx="8229600" cy="523220"/>
          </a:xfrm>
          <a:prstGeom prst="rect">
            <a:avLst/>
          </a:prstGeom>
        </p:spPr>
        <p:txBody>
          <a:bodyPr wrap="square">
            <a:spAutoFit/>
          </a:bodyPr>
          <a:lstStyle/>
          <a:p>
            <a:pPr algn="ctr"/>
            <a:r>
              <a:rPr lang="lv-LV" sz="2800" b="1" dirty="0" smtClean="0">
                <a:solidFill>
                  <a:srgbClr val="A50021"/>
                </a:solidFill>
                <a:effectLst>
                  <a:outerShdw blurRad="38100" dist="38100" dir="2700000" algn="tl">
                    <a:srgbClr val="000000"/>
                  </a:outerShdw>
                </a:effectLst>
                <a:latin typeface="Verdana" pitchFamily="34" charset="0"/>
                <a:ea typeface="Verdana" pitchFamily="34" charset="0"/>
                <a:cs typeface="Verdana" pitchFamily="34" charset="0"/>
              </a:rPr>
              <a:t>Iepriekšējās lekcijās:</a:t>
            </a:r>
          </a:p>
        </p:txBody>
      </p:sp>
      <p:sp>
        <p:nvSpPr>
          <p:cNvPr id="5" name="Rectangle 4"/>
          <p:cNvSpPr/>
          <p:nvPr/>
        </p:nvSpPr>
        <p:spPr>
          <a:xfrm>
            <a:off x="723900" y="990600"/>
            <a:ext cx="7848600" cy="3785652"/>
          </a:xfrm>
          <a:prstGeom prst="rect">
            <a:avLst/>
          </a:prstGeom>
        </p:spPr>
        <p:txBody>
          <a:bodyPr wrap="square">
            <a:spAutoFit/>
          </a:bodyPr>
          <a:lstStyle/>
          <a:p>
            <a:pPr marL="342900" indent="-342900" algn="just">
              <a:lnSpc>
                <a:spcPct val="150000"/>
              </a:lnSpc>
              <a:buFont typeface="Wingdings" panose="05000000000000000000" pitchFamily="2" charset="2"/>
              <a:buChar char="§"/>
            </a:pPr>
            <a:r>
              <a:rPr lang="lv-LV" sz="2400" b="1" dirty="0" smtClean="0">
                <a:solidFill>
                  <a:srgbClr val="003300"/>
                </a:solidFill>
                <a:effectLst>
                  <a:outerShdw blurRad="38100" dist="38100" dir="2700000" algn="tl">
                    <a:srgbClr val="000000"/>
                  </a:outerShdw>
                </a:effectLst>
                <a:latin typeface="Verdana" pitchFamily="34" charset="0"/>
                <a:ea typeface="Verdana" pitchFamily="34" charset="0"/>
                <a:cs typeface="Verdana" pitchFamily="34" charset="0"/>
              </a:rPr>
              <a:t>Imūnsistēmas komponenti</a:t>
            </a:r>
          </a:p>
          <a:p>
            <a:pPr marL="342900" indent="-342900" algn="just">
              <a:buFont typeface="Wingdings" panose="05000000000000000000" pitchFamily="2" charset="2"/>
              <a:buChar char="§"/>
            </a:pPr>
            <a:r>
              <a:rPr lang="lv-LV" sz="2400" b="1" dirty="0" smtClean="0">
                <a:solidFill>
                  <a:srgbClr val="003300"/>
                </a:solidFill>
                <a:effectLst>
                  <a:outerShdw blurRad="38100" dist="38100" dir="2700000" algn="tl">
                    <a:srgbClr val="000000"/>
                  </a:outerShdw>
                </a:effectLst>
                <a:latin typeface="Verdana" pitchFamily="34" charset="0"/>
                <a:ea typeface="Verdana" pitchFamily="34" charset="0"/>
                <a:cs typeface="Verdana" pitchFamily="34" charset="0"/>
              </a:rPr>
              <a:t>Nespecifiskās </a:t>
            </a:r>
            <a:r>
              <a:rPr lang="lv-LV" sz="2400" b="1" dirty="0" err="1" smtClean="0">
                <a:solidFill>
                  <a:srgbClr val="003300"/>
                </a:solidFill>
                <a:effectLst>
                  <a:outerShdw blurRad="38100" dist="38100" dir="2700000" algn="tl">
                    <a:srgbClr val="000000"/>
                  </a:outerShdw>
                </a:effectLst>
                <a:latin typeface="Verdana" pitchFamily="34" charset="0"/>
                <a:ea typeface="Verdana" pitchFamily="34" charset="0"/>
                <a:cs typeface="Verdana" pitchFamily="34" charset="0"/>
              </a:rPr>
              <a:t>imūnaizsardzības</a:t>
            </a:r>
            <a:r>
              <a:rPr lang="lv-LV" sz="2400" b="1" dirty="0" smtClean="0">
                <a:solidFill>
                  <a:srgbClr val="003300"/>
                </a:solidFill>
                <a:effectLst>
                  <a:outerShdw blurRad="38100" dist="38100" dir="2700000" algn="tl">
                    <a:srgbClr val="000000"/>
                  </a:outerShdw>
                </a:effectLst>
                <a:latin typeface="Verdana" pitchFamily="34" charset="0"/>
                <a:ea typeface="Verdana" pitchFamily="34" charset="0"/>
                <a:cs typeface="Verdana" pitchFamily="34" charset="0"/>
              </a:rPr>
              <a:t> darbības mehānismi</a:t>
            </a:r>
          </a:p>
          <a:p>
            <a:pPr marL="342900" indent="-342900" algn="just">
              <a:lnSpc>
                <a:spcPct val="150000"/>
              </a:lnSpc>
              <a:buFont typeface="Wingdings" panose="05000000000000000000" pitchFamily="2" charset="2"/>
              <a:buChar char="§"/>
            </a:pPr>
            <a:r>
              <a:rPr lang="lv-LV" sz="2400" b="1" dirty="0" smtClean="0">
                <a:solidFill>
                  <a:srgbClr val="003300"/>
                </a:solidFill>
                <a:effectLst>
                  <a:outerShdw blurRad="38100" dist="38100" dir="2700000" algn="tl">
                    <a:srgbClr val="000000"/>
                  </a:outerShdw>
                </a:effectLst>
                <a:latin typeface="Verdana" pitchFamily="34" charset="0"/>
                <a:ea typeface="Verdana" pitchFamily="34" charset="0"/>
                <a:cs typeface="Verdana" pitchFamily="34" charset="0"/>
              </a:rPr>
              <a:t>MHC un antigēnu prezentēšana T šūnām</a:t>
            </a:r>
          </a:p>
          <a:p>
            <a:pPr marL="342900" indent="-342900" algn="just">
              <a:lnSpc>
                <a:spcPct val="150000"/>
              </a:lnSpc>
              <a:buFont typeface="Wingdings" panose="05000000000000000000" pitchFamily="2" charset="2"/>
              <a:buChar char="§"/>
            </a:pPr>
            <a:r>
              <a:rPr lang="lv-LV" sz="2400" b="1" dirty="0" smtClean="0">
                <a:solidFill>
                  <a:srgbClr val="003300"/>
                </a:solidFill>
                <a:effectLst>
                  <a:outerShdw blurRad="38100" dist="38100" dir="2700000" algn="tl">
                    <a:srgbClr val="000000"/>
                  </a:outerShdw>
                </a:effectLst>
                <a:latin typeface="Verdana" pitchFamily="34" charset="0"/>
                <a:ea typeface="Verdana" pitchFamily="34" charset="0"/>
                <a:cs typeface="Verdana" pitchFamily="34" charset="0"/>
              </a:rPr>
              <a:t>Kā T šūnas nobriest un pazīst antigēnu?</a:t>
            </a:r>
          </a:p>
          <a:p>
            <a:pPr marL="342900" indent="-342900" algn="just">
              <a:lnSpc>
                <a:spcPct val="150000"/>
              </a:lnSpc>
              <a:buFont typeface="Wingdings" panose="05000000000000000000" pitchFamily="2" charset="2"/>
              <a:buChar char="§"/>
            </a:pPr>
            <a:r>
              <a:rPr lang="lv-LV" sz="2400" b="1" dirty="0" smtClean="0">
                <a:solidFill>
                  <a:srgbClr val="003300"/>
                </a:solidFill>
                <a:effectLst>
                  <a:outerShdw blurRad="38100" dist="38100" dir="2700000" algn="tl">
                    <a:srgbClr val="000000"/>
                  </a:outerShdw>
                </a:effectLst>
                <a:latin typeface="Verdana" pitchFamily="34" charset="0"/>
                <a:ea typeface="Verdana" pitchFamily="34" charset="0"/>
                <a:cs typeface="Verdana" pitchFamily="34" charset="0"/>
              </a:rPr>
              <a:t>Kā B šūnas nobriest un pazīst antigēnu? </a:t>
            </a:r>
          </a:p>
          <a:p>
            <a:pPr marL="342900" indent="-342900" algn="just">
              <a:buFont typeface="Wingdings" panose="05000000000000000000" pitchFamily="2" charset="2"/>
              <a:buChar char="§"/>
            </a:pPr>
            <a:endParaRPr lang="lv-LV" sz="2400" b="1" dirty="0" smtClean="0">
              <a:solidFill>
                <a:srgbClr val="003300"/>
              </a:solidFill>
              <a:effectLst>
                <a:outerShdw blurRad="38100" dist="38100" dir="2700000" algn="tl">
                  <a:srgbClr val="000000"/>
                </a:outerShdw>
              </a:effectLst>
              <a:latin typeface="Verdana" pitchFamily="34" charset="0"/>
              <a:ea typeface="Verdana" pitchFamily="34" charset="0"/>
              <a:cs typeface="Verdana" pitchFamily="34" charset="0"/>
            </a:endParaRPr>
          </a:p>
          <a:p>
            <a:pPr marL="342900" indent="-342900" algn="just">
              <a:buFont typeface="Wingdings" panose="05000000000000000000" pitchFamily="2" charset="2"/>
              <a:buChar char="§"/>
            </a:pPr>
            <a:endParaRPr lang="lv-LV" sz="2400" b="1" dirty="0" smtClean="0">
              <a:solidFill>
                <a:srgbClr val="003300"/>
              </a:solidFill>
              <a:effectLst>
                <a:outerShdw blurRad="38100" dist="38100" dir="2700000" algn="tl">
                  <a:srgbClr val="000000"/>
                </a:outerShdw>
              </a:effectLst>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xmlns="" val="123094388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1097844" y="1066800"/>
            <a:ext cx="7100712" cy="5791200"/>
          </a:xfrm>
          <a:prstGeom prst="rect">
            <a:avLst/>
          </a:prstGeom>
          <a:noFill/>
          <a:ln w="9525">
            <a:noFill/>
            <a:miter lim="800000"/>
            <a:headEnd/>
            <a:tailEnd/>
          </a:ln>
        </p:spPr>
      </p:pic>
      <p:sp>
        <p:nvSpPr>
          <p:cNvPr id="3" name="Rectangle 2"/>
          <p:cNvSpPr/>
          <p:nvPr/>
        </p:nvSpPr>
        <p:spPr>
          <a:xfrm>
            <a:off x="533400" y="0"/>
            <a:ext cx="8229600" cy="954107"/>
          </a:xfrm>
          <a:prstGeom prst="rect">
            <a:avLst/>
          </a:prstGeom>
        </p:spPr>
        <p:txBody>
          <a:bodyPr wrap="square">
            <a:spAutoFit/>
          </a:bodyPr>
          <a:lstStyle/>
          <a:p>
            <a:pPr algn="ctr"/>
            <a:r>
              <a:rPr lang="lv-LV" sz="2800" b="1" dirty="0" smtClean="0">
                <a:solidFill>
                  <a:srgbClr val="A50021"/>
                </a:solidFill>
                <a:effectLst>
                  <a:outerShdw blurRad="38100" dist="38100" dir="2700000" algn="tl">
                    <a:srgbClr val="000000"/>
                  </a:outerShdw>
                </a:effectLst>
                <a:latin typeface="Verdana" pitchFamily="34" charset="0"/>
                <a:ea typeface="Verdana" pitchFamily="34" charset="0"/>
                <a:cs typeface="Verdana" pitchFamily="34" charset="0"/>
              </a:rPr>
              <a:t>Adaptīvās imūnās atbildes aktivācijas laikaposms</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3400" y="0"/>
            <a:ext cx="8229600" cy="523220"/>
          </a:xfrm>
          <a:prstGeom prst="rect">
            <a:avLst/>
          </a:prstGeom>
        </p:spPr>
        <p:txBody>
          <a:bodyPr wrap="square">
            <a:spAutoFit/>
          </a:bodyPr>
          <a:lstStyle/>
          <a:p>
            <a:pPr algn="ctr"/>
            <a:r>
              <a:rPr lang="lv-LV" sz="2800" b="1" dirty="0" smtClean="0">
                <a:solidFill>
                  <a:srgbClr val="A50021"/>
                </a:solidFill>
                <a:effectLst>
                  <a:outerShdw blurRad="38100" dist="38100" dir="2700000" algn="tl">
                    <a:srgbClr val="000000"/>
                  </a:outerShdw>
                </a:effectLst>
                <a:latin typeface="Verdana" pitchFamily="34" charset="0"/>
                <a:ea typeface="Verdana" pitchFamily="34" charset="0"/>
                <a:cs typeface="Verdana" pitchFamily="34" charset="0"/>
              </a:rPr>
              <a:t>Limfocītu recirkulācija</a:t>
            </a:r>
          </a:p>
        </p:txBody>
      </p:sp>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635379"/>
            <a:ext cx="5867400" cy="604146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4" name="Rectangle 3"/>
          <p:cNvSpPr/>
          <p:nvPr/>
        </p:nvSpPr>
        <p:spPr>
          <a:xfrm>
            <a:off x="5832143" y="532179"/>
            <a:ext cx="3276600" cy="6247864"/>
          </a:xfrm>
          <a:prstGeom prst="rect">
            <a:avLst/>
          </a:prstGeom>
        </p:spPr>
        <p:txBody>
          <a:bodyPr wrap="square">
            <a:spAutoFit/>
          </a:bodyPr>
          <a:lstStyle/>
          <a:p>
            <a:pPr algn="just"/>
            <a:r>
              <a:rPr lang="lv-LV" sz="2000" b="1" dirty="0" err="1" smtClean="0">
                <a:solidFill>
                  <a:srgbClr val="003300"/>
                </a:solidFill>
                <a:effectLst>
                  <a:outerShdw blurRad="38100" dist="38100" dir="2700000" algn="tl">
                    <a:srgbClr val="000000"/>
                  </a:outerShdw>
                </a:effectLst>
                <a:latin typeface="Arial" panose="020B0604020202020204" pitchFamily="34" charset="0"/>
                <a:ea typeface="Verdana" pitchFamily="34" charset="0"/>
                <a:cs typeface="Arial" panose="020B0604020202020204" pitchFamily="34" charset="0"/>
              </a:rPr>
              <a:t>Na</a:t>
            </a:r>
            <a:r>
              <a:rPr lang="lv-LV" sz="2000" b="1" dirty="0" err="1" smtClean="0">
                <a:solidFill>
                  <a:srgbClr val="003300"/>
                </a:solidFill>
                <a:effectLst>
                  <a:outerShdw blurRad="38100" dist="38100" dir="2700000" algn="tl">
                    <a:srgbClr val="000000"/>
                  </a:outerShdw>
                </a:effectLst>
                <a:latin typeface="Arial" panose="020B0604020202020204" pitchFamily="34" charset="0"/>
                <a:ea typeface="Verdana" pitchFamily="34" charset="0"/>
                <a:cs typeface="Arial" panose="020B0604020202020204" pitchFamily="34" charset="0"/>
                <a:sym typeface="Symbol"/>
              </a:rPr>
              <a:t>ïvi</a:t>
            </a:r>
            <a:r>
              <a:rPr lang="lv-LV" sz="2000" b="1" dirty="0" smtClean="0">
                <a:solidFill>
                  <a:srgbClr val="003300"/>
                </a:solidFill>
                <a:effectLst>
                  <a:outerShdw blurRad="38100" dist="38100" dir="2700000" algn="tl">
                    <a:srgbClr val="000000"/>
                  </a:outerShdw>
                </a:effectLst>
                <a:latin typeface="Arial" panose="020B0604020202020204" pitchFamily="34" charset="0"/>
                <a:ea typeface="Verdana" pitchFamily="34" charset="0"/>
                <a:cs typeface="Arial" panose="020B0604020202020204" pitchFamily="34" charset="0"/>
                <a:sym typeface="Symbol"/>
              </a:rPr>
              <a:t> nobrieduši limfocīti organismā </a:t>
            </a:r>
            <a:r>
              <a:rPr lang="lv-LV" sz="2000" b="1" dirty="0" err="1" smtClean="0">
                <a:solidFill>
                  <a:srgbClr val="003300"/>
                </a:solidFill>
                <a:effectLst>
                  <a:outerShdw blurRad="38100" dist="38100" dir="2700000" algn="tl">
                    <a:srgbClr val="000000"/>
                  </a:outerShdw>
                </a:effectLst>
                <a:latin typeface="Arial" panose="020B0604020202020204" pitchFamily="34" charset="0"/>
                <a:ea typeface="Verdana" pitchFamily="34" charset="0"/>
                <a:cs typeface="Arial" panose="020B0604020202020204" pitchFamily="34" charset="0"/>
                <a:sym typeface="Symbol"/>
              </a:rPr>
              <a:t>recirkulē</a:t>
            </a:r>
            <a:r>
              <a:rPr lang="lv-LV" sz="2000" b="1" dirty="0" smtClean="0">
                <a:solidFill>
                  <a:srgbClr val="003300"/>
                </a:solidFill>
                <a:effectLst>
                  <a:outerShdw blurRad="38100" dist="38100" dir="2700000" algn="tl">
                    <a:srgbClr val="000000"/>
                  </a:outerShdw>
                </a:effectLst>
                <a:latin typeface="Arial" panose="020B0604020202020204" pitchFamily="34" charset="0"/>
                <a:ea typeface="Verdana" pitchFamily="34" charset="0"/>
                <a:cs typeface="Arial" panose="020B0604020202020204" pitchFamily="34" charset="0"/>
                <a:sym typeface="Symbol"/>
              </a:rPr>
              <a:t> starp asinīm, limfu, limfmezgliem, liesu un gļotādu sekundārajiem </a:t>
            </a:r>
            <a:r>
              <a:rPr lang="lv-LV" sz="2000" b="1" dirty="0" err="1" smtClean="0">
                <a:solidFill>
                  <a:srgbClr val="003300"/>
                </a:solidFill>
                <a:effectLst>
                  <a:outerShdw blurRad="38100" dist="38100" dir="2700000" algn="tl">
                    <a:srgbClr val="000000"/>
                  </a:outerShdw>
                </a:effectLst>
                <a:latin typeface="Arial" panose="020B0604020202020204" pitchFamily="34" charset="0"/>
                <a:ea typeface="Verdana" pitchFamily="34" charset="0"/>
                <a:cs typeface="Arial" panose="020B0604020202020204" pitchFamily="34" charset="0"/>
                <a:sym typeface="Symbol"/>
              </a:rPr>
              <a:t>limfoīdajiem</a:t>
            </a:r>
            <a:r>
              <a:rPr lang="lv-LV" sz="2000" b="1" dirty="0" smtClean="0">
                <a:solidFill>
                  <a:srgbClr val="003300"/>
                </a:solidFill>
                <a:effectLst>
                  <a:outerShdw blurRad="38100" dist="38100" dir="2700000" algn="tl">
                    <a:srgbClr val="000000"/>
                  </a:outerShdw>
                </a:effectLst>
                <a:latin typeface="Arial" panose="020B0604020202020204" pitchFamily="34" charset="0"/>
                <a:ea typeface="Verdana" pitchFamily="34" charset="0"/>
                <a:cs typeface="Arial" panose="020B0604020202020204" pitchFamily="34" charset="0"/>
                <a:sym typeface="Symbol"/>
              </a:rPr>
              <a:t> orgāniem (SLO).</a:t>
            </a:r>
          </a:p>
          <a:p>
            <a:pPr algn="just"/>
            <a:r>
              <a:rPr lang="lv-LV" sz="2000" b="1" dirty="0" smtClean="0">
                <a:solidFill>
                  <a:srgbClr val="003300"/>
                </a:solidFill>
                <a:effectLst>
                  <a:outerShdw blurRad="38100" dist="38100" dir="2700000" algn="tl">
                    <a:srgbClr val="000000"/>
                  </a:outerShdw>
                </a:effectLst>
                <a:latin typeface="Arial" panose="020B0604020202020204" pitchFamily="34" charset="0"/>
                <a:ea typeface="Verdana" pitchFamily="34" charset="0"/>
                <a:cs typeface="Arial" panose="020B0604020202020204" pitchFamily="34" charset="0"/>
                <a:sym typeface="Symbol"/>
              </a:rPr>
              <a:t>Caur katru limfmezglu dienā iziet ~25X10</a:t>
            </a:r>
            <a:r>
              <a:rPr lang="lv-LV" sz="2000" b="1" baseline="30000" dirty="0" smtClean="0">
                <a:solidFill>
                  <a:srgbClr val="003300"/>
                </a:solidFill>
                <a:effectLst>
                  <a:outerShdw blurRad="38100" dist="38100" dir="2700000" algn="tl">
                    <a:srgbClr val="000000"/>
                  </a:outerShdw>
                </a:effectLst>
                <a:latin typeface="Arial" panose="020B0604020202020204" pitchFamily="34" charset="0"/>
                <a:ea typeface="Verdana" pitchFamily="34" charset="0"/>
                <a:cs typeface="Arial" panose="020B0604020202020204" pitchFamily="34" charset="0"/>
                <a:sym typeface="Symbol"/>
              </a:rPr>
              <a:t>9</a:t>
            </a:r>
            <a:r>
              <a:rPr lang="lv-LV" sz="2000" b="1" dirty="0" smtClean="0">
                <a:solidFill>
                  <a:srgbClr val="003300"/>
                </a:solidFill>
                <a:effectLst>
                  <a:outerShdw blurRad="38100" dist="38100" dir="2700000" algn="tl">
                    <a:srgbClr val="000000"/>
                  </a:outerShdw>
                </a:effectLst>
                <a:latin typeface="Arial" panose="020B0604020202020204" pitchFamily="34" charset="0"/>
                <a:ea typeface="Verdana" pitchFamily="34" charset="0"/>
                <a:cs typeface="Arial" panose="020B0604020202020204" pitchFamily="34" charset="0"/>
                <a:sym typeface="Symbol"/>
              </a:rPr>
              <a:t> limfocītu</a:t>
            </a:r>
          </a:p>
          <a:p>
            <a:pPr algn="just"/>
            <a:endParaRPr lang="lv-LV" sz="2000" b="1" dirty="0">
              <a:solidFill>
                <a:srgbClr val="003300"/>
              </a:solidFill>
              <a:effectLst>
                <a:outerShdw blurRad="38100" dist="38100" dir="2700000" algn="tl">
                  <a:srgbClr val="000000"/>
                </a:outerShdw>
              </a:effectLst>
              <a:latin typeface="Arial" panose="020B0604020202020204" pitchFamily="34" charset="0"/>
              <a:ea typeface="Verdana" pitchFamily="34" charset="0"/>
              <a:cs typeface="Arial" panose="020B0604020202020204" pitchFamily="34" charset="0"/>
              <a:sym typeface="Symbol"/>
            </a:endParaRPr>
          </a:p>
          <a:p>
            <a:pPr algn="just"/>
            <a:r>
              <a:rPr lang="lv-LV" sz="2000" b="1" dirty="0" smtClean="0">
                <a:solidFill>
                  <a:srgbClr val="003300"/>
                </a:solidFill>
                <a:effectLst>
                  <a:outerShdw blurRad="38100" dist="38100" dir="2700000" algn="tl">
                    <a:srgbClr val="000000"/>
                  </a:outerShdw>
                </a:effectLst>
                <a:latin typeface="Arial" panose="020B0604020202020204" pitchFamily="34" charset="0"/>
                <a:ea typeface="Verdana" pitchFamily="34" charset="0"/>
                <a:cs typeface="Arial" panose="020B0604020202020204" pitchFamily="34" charset="0"/>
                <a:sym typeface="Symbol"/>
              </a:rPr>
              <a:t>Ja limfocīts SLO sastop antigēnu, ko pazīst – aktivējas</a:t>
            </a:r>
          </a:p>
          <a:p>
            <a:pPr algn="just"/>
            <a:endParaRPr lang="lv-LV" sz="2000" b="1" dirty="0">
              <a:solidFill>
                <a:srgbClr val="003300"/>
              </a:solidFill>
              <a:effectLst>
                <a:outerShdw blurRad="38100" dist="38100" dir="2700000" algn="tl">
                  <a:srgbClr val="000000"/>
                </a:outerShdw>
              </a:effectLst>
              <a:latin typeface="Arial" panose="020B0604020202020204" pitchFamily="34" charset="0"/>
              <a:ea typeface="Verdana" pitchFamily="34" charset="0"/>
              <a:cs typeface="Arial" panose="020B0604020202020204" pitchFamily="34" charset="0"/>
              <a:sym typeface="Symbol"/>
            </a:endParaRPr>
          </a:p>
          <a:p>
            <a:pPr algn="just"/>
            <a:r>
              <a:rPr lang="lv-LV" sz="2000" b="1" dirty="0" smtClean="0">
                <a:solidFill>
                  <a:srgbClr val="003300"/>
                </a:solidFill>
                <a:effectLst>
                  <a:outerShdw blurRad="38100" dist="38100" dir="2700000" algn="tl">
                    <a:srgbClr val="000000"/>
                  </a:outerShdw>
                </a:effectLst>
                <a:latin typeface="Arial" panose="020B0604020202020204" pitchFamily="34" charset="0"/>
                <a:ea typeface="Verdana" pitchFamily="34" charset="0"/>
                <a:cs typeface="Arial" panose="020B0604020202020204" pitchFamily="34" charset="0"/>
                <a:sym typeface="Symbol"/>
              </a:rPr>
              <a:t>Aktivēti limfocīti dodas uz infekcijas/iekaisuma vietu perifērajos audos vai uz kaulu smadzenēm (B šūnas)</a:t>
            </a:r>
            <a:endParaRPr lang="lv-LV" sz="2000" b="1" dirty="0">
              <a:solidFill>
                <a:srgbClr val="003300"/>
              </a:solidFill>
              <a:effectLst>
                <a:outerShdw blurRad="38100" dist="38100" dir="2700000" algn="tl">
                  <a:srgbClr val="000000"/>
                </a:outerShdw>
              </a:effectLst>
              <a:latin typeface="Arial" panose="020B0604020202020204" pitchFamily="34" charset="0"/>
              <a:ea typeface="Verdana" pitchFamily="34" charset="0"/>
              <a:cs typeface="Arial" panose="020B0604020202020204" pitchFamily="34" charset="0"/>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cstate="print"/>
          <a:srcRect/>
          <a:stretch>
            <a:fillRect/>
          </a:stretch>
        </p:blipFill>
        <p:spPr bwMode="auto">
          <a:xfrm>
            <a:off x="4496936" y="3276600"/>
            <a:ext cx="4461837" cy="3429185"/>
          </a:xfrm>
          <a:prstGeom prst="rect">
            <a:avLst/>
          </a:prstGeom>
          <a:noFill/>
          <a:ln w="9525">
            <a:noFill/>
            <a:miter lim="800000"/>
            <a:headEnd/>
            <a:tailEnd/>
          </a:ln>
        </p:spPr>
      </p:pic>
      <p:sp>
        <p:nvSpPr>
          <p:cNvPr id="3" name="Rectangle 2"/>
          <p:cNvSpPr/>
          <p:nvPr/>
        </p:nvSpPr>
        <p:spPr>
          <a:xfrm>
            <a:off x="533400" y="0"/>
            <a:ext cx="8229600" cy="954107"/>
          </a:xfrm>
          <a:prstGeom prst="rect">
            <a:avLst/>
          </a:prstGeom>
        </p:spPr>
        <p:txBody>
          <a:bodyPr wrap="square">
            <a:spAutoFit/>
          </a:bodyPr>
          <a:lstStyle/>
          <a:p>
            <a:pPr algn="ctr"/>
            <a:r>
              <a:rPr lang="lv-LV" sz="2800" b="1" dirty="0" smtClean="0">
                <a:solidFill>
                  <a:srgbClr val="A50021"/>
                </a:solidFill>
                <a:effectLst>
                  <a:outerShdw blurRad="38100" dist="38100" dir="2700000" algn="tl">
                    <a:srgbClr val="000000"/>
                  </a:outerShdw>
                </a:effectLst>
                <a:latin typeface="Verdana" pitchFamily="34" charset="0"/>
                <a:ea typeface="Verdana" pitchFamily="34" charset="0"/>
                <a:cs typeface="Verdana" pitchFamily="34" charset="0"/>
              </a:rPr>
              <a:t>Limfocīti iekļūst limfmezglā caur HEV (</a:t>
            </a:r>
            <a:r>
              <a:rPr lang="lv-LV" sz="2800" b="1" i="1" dirty="0" err="1" smtClean="0">
                <a:solidFill>
                  <a:srgbClr val="A50021"/>
                </a:solidFill>
                <a:effectLst>
                  <a:outerShdw blurRad="38100" dist="38100" dir="2700000" algn="tl">
                    <a:srgbClr val="000000"/>
                  </a:outerShdw>
                </a:effectLst>
                <a:latin typeface="Verdana" pitchFamily="34" charset="0"/>
                <a:ea typeface="Verdana" pitchFamily="34" charset="0"/>
                <a:cs typeface="Verdana" pitchFamily="34" charset="0"/>
              </a:rPr>
              <a:t>high</a:t>
            </a:r>
            <a:r>
              <a:rPr lang="lv-LV" sz="2800" b="1" i="1" dirty="0" smtClean="0">
                <a:solidFill>
                  <a:srgbClr val="A50021"/>
                </a:solidFill>
                <a:effectLst>
                  <a:outerShdw blurRad="38100" dist="38100" dir="2700000" algn="tl">
                    <a:srgbClr val="000000"/>
                  </a:outerShdw>
                </a:effectLst>
                <a:latin typeface="Verdana" pitchFamily="34" charset="0"/>
                <a:ea typeface="Verdana" pitchFamily="34" charset="0"/>
                <a:cs typeface="Verdana" pitchFamily="34" charset="0"/>
              </a:rPr>
              <a:t> </a:t>
            </a:r>
            <a:r>
              <a:rPr lang="lv-LV" sz="2800" b="1" i="1" dirty="0" err="1" smtClean="0">
                <a:solidFill>
                  <a:srgbClr val="A50021"/>
                </a:solidFill>
                <a:effectLst>
                  <a:outerShdw blurRad="38100" dist="38100" dir="2700000" algn="tl">
                    <a:srgbClr val="000000"/>
                  </a:outerShdw>
                </a:effectLst>
                <a:latin typeface="Verdana" pitchFamily="34" charset="0"/>
                <a:ea typeface="Verdana" pitchFamily="34" charset="0"/>
                <a:cs typeface="Verdana" pitchFamily="34" charset="0"/>
              </a:rPr>
              <a:t>endothelial</a:t>
            </a:r>
            <a:r>
              <a:rPr lang="lv-LV" sz="2800" b="1" i="1" dirty="0" smtClean="0">
                <a:solidFill>
                  <a:srgbClr val="A50021"/>
                </a:solidFill>
                <a:effectLst>
                  <a:outerShdw blurRad="38100" dist="38100" dir="2700000" algn="tl">
                    <a:srgbClr val="000000"/>
                  </a:outerShdw>
                </a:effectLst>
                <a:latin typeface="Verdana" pitchFamily="34" charset="0"/>
                <a:ea typeface="Verdana" pitchFamily="34" charset="0"/>
                <a:cs typeface="Verdana" pitchFamily="34" charset="0"/>
              </a:rPr>
              <a:t> </a:t>
            </a:r>
            <a:r>
              <a:rPr lang="lv-LV" sz="2800" b="1" i="1" dirty="0" err="1" smtClean="0">
                <a:solidFill>
                  <a:srgbClr val="A50021"/>
                </a:solidFill>
                <a:effectLst>
                  <a:outerShdw blurRad="38100" dist="38100" dir="2700000" algn="tl">
                    <a:srgbClr val="000000"/>
                  </a:outerShdw>
                </a:effectLst>
                <a:latin typeface="Verdana" pitchFamily="34" charset="0"/>
                <a:ea typeface="Verdana" pitchFamily="34" charset="0"/>
                <a:cs typeface="Verdana" pitchFamily="34" charset="0"/>
              </a:rPr>
              <a:t>venules</a:t>
            </a:r>
            <a:r>
              <a:rPr lang="lv-LV" sz="2800" b="1" dirty="0" smtClean="0">
                <a:solidFill>
                  <a:srgbClr val="A50021"/>
                </a:solidFill>
                <a:effectLst>
                  <a:outerShdw blurRad="38100" dist="38100" dir="2700000" algn="tl">
                    <a:srgbClr val="000000"/>
                  </a:outerShdw>
                </a:effectLst>
                <a:latin typeface="Verdana" pitchFamily="34" charset="0"/>
                <a:ea typeface="Verdana" pitchFamily="34" charset="0"/>
                <a:cs typeface="Verdana" pitchFamily="34" charset="0"/>
              </a:rPr>
              <a:t>)</a:t>
            </a:r>
          </a:p>
        </p:txBody>
      </p:sp>
      <p:pic>
        <p:nvPicPr>
          <p:cNvPr id="2050" name="Picture 2"/>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5688" y="1295400"/>
            <a:ext cx="4090219" cy="29718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5" name="Rectangle 4"/>
          <p:cNvSpPr/>
          <p:nvPr/>
        </p:nvSpPr>
        <p:spPr>
          <a:xfrm>
            <a:off x="533400" y="5029200"/>
            <a:ext cx="3591792" cy="1631216"/>
          </a:xfrm>
          <a:prstGeom prst="rect">
            <a:avLst/>
          </a:prstGeom>
        </p:spPr>
        <p:txBody>
          <a:bodyPr wrap="square">
            <a:spAutoFit/>
          </a:bodyPr>
          <a:lstStyle/>
          <a:p>
            <a:pPr algn="just"/>
            <a:r>
              <a:rPr lang="lv-LV" sz="2000" b="1" dirty="0" smtClean="0">
                <a:solidFill>
                  <a:srgbClr val="003300"/>
                </a:solidFill>
                <a:effectLst>
                  <a:outerShdw blurRad="38100" dist="38100" dir="2700000" algn="tl">
                    <a:srgbClr val="000000"/>
                  </a:outerShdw>
                </a:effectLst>
                <a:latin typeface="Arial" panose="020B0604020202020204" pitchFamily="34" charset="0"/>
                <a:ea typeface="Verdana" pitchFamily="34" charset="0"/>
                <a:cs typeface="Arial" panose="020B0604020202020204" pitchFamily="34" charset="0"/>
              </a:rPr>
              <a:t>B šūnu migrācijā galvenā loma ir </a:t>
            </a:r>
            <a:r>
              <a:rPr lang="lv-LV" sz="2000" b="1" dirty="0" err="1" smtClean="0">
                <a:solidFill>
                  <a:srgbClr val="003300"/>
                </a:solidFill>
                <a:effectLst>
                  <a:outerShdw blurRad="38100" dist="38100" dir="2700000" algn="tl">
                    <a:srgbClr val="000000"/>
                  </a:outerShdw>
                </a:effectLst>
                <a:latin typeface="Arial" panose="020B0604020202020204" pitchFamily="34" charset="0"/>
                <a:ea typeface="Verdana" pitchFamily="34" charset="0"/>
                <a:cs typeface="Arial" panose="020B0604020202020204" pitchFamily="34" charset="0"/>
              </a:rPr>
              <a:t>hemokīnam</a:t>
            </a:r>
            <a:r>
              <a:rPr lang="lv-LV" sz="2000" b="1" dirty="0" smtClean="0">
                <a:solidFill>
                  <a:srgbClr val="003300"/>
                </a:solidFill>
                <a:effectLst>
                  <a:outerShdw blurRad="38100" dist="38100" dir="2700000" algn="tl">
                    <a:srgbClr val="000000"/>
                  </a:outerShdw>
                </a:effectLst>
                <a:latin typeface="Arial" panose="020B0604020202020204" pitchFamily="34" charset="0"/>
                <a:ea typeface="Verdana" pitchFamily="34" charset="0"/>
                <a:cs typeface="Arial" panose="020B0604020202020204" pitchFamily="34" charset="0"/>
              </a:rPr>
              <a:t> CXCL13, ko producē HEC un stroma limfmezglā un CXCR5 uz B šūnu virsmas</a:t>
            </a:r>
            <a:endParaRPr lang="lv-LV" sz="2000" b="1" dirty="0">
              <a:solidFill>
                <a:srgbClr val="003300"/>
              </a:solidFill>
              <a:effectLst>
                <a:outerShdw blurRad="38100" dist="38100" dir="2700000" algn="tl">
                  <a:srgbClr val="000000"/>
                </a:outerShdw>
              </a:effectLst>
              <a:latin typeface="Arial" panose="020B0604020202020204" pitchFamily="34" charset="0"/>
              <a:ea typeface="Verdana" pitchFamily="34" charset="0"/>
              <a:cs typeface="Arial" panose="020B0604020202020204" pitchFamily="34" charset="0"/>
            </a:endParaRPr>
          </a:p>
        </p:txBody>
      </p:sp>
      <p:sp>
        <p:nvSpPr>
          <p:cNvPr id="6" name="Rectangle 5"/>
          <p:cNvSpPr/>
          <p:nvPr/>
        </p:nvSpPr>
        <p:spPr>
          <a:xfrm>
            <a:off x="4648200" y="1219200"/>
            <a:ext cx="3591792" cy="1938992"/>
          </a:xfrm>
          <a:prstGeom prst="rect">
            <a:avLst/>
          </a:prstGeom>
        </p:spPr>
        <p:txBody>
          <a:bodyPr wrap="square">
            <a:spAutoFit/>
          </a:bodyPr>
          <a:lstStyle/>
          <a:p>
            <a:pPr marL="342900" indent="-342900" algn="just">
              <a:buFont typeface="Wingdings" panose="05000000000000000000" pitchFamily="2" charset="2"/>
              <a:buChar char="§"/>
            </a:pPr>
            <a:r>
              <a:rPr lang="lv-LV" sz="2000" b="1" dirty="0" err="1" smtClean="0">
                <a:solidFill>
                  <a:srgbClr val="003300"/>
                </a:solidFill>
                <a:effectLst>
                  <a:outerShdw blurRad="38100" dist="38100" dir="2700000" algn="tl">
                    <a:srgbClr val="000000"/>
                  </a:outerShdw>
                </a:effectLst>
                <a:latin typeface="Arial" panose="020B0604020202020204" pitchFamily="34" charset="0"/>
                <a:ea typeface="Verdana" pitchFamily="34" charset="0"/>
                <a:cs typeface="Arial" panose="020B0604020202020204" pitchFamily="34" charset="0"/>
              </a:rPr>
              <a:t>Rolling</a:t>
            </a:r>
            <a:r>
              <a:rPr lang="lv-LV" sz="2000" b="1" dirty="0" smtClean="0">
                <a:solidFill>
                  <a:srgbClr val="003300"/>
                </a:solidFill>
                <a:effectLst>
                  <a:outerShdw blurRad="38100" dist="38100" dir="2700000" algn="tl">
                    <a:srgbClr val="000000"/>
                  </a:outerShdw>
                </a:effectLst>
                <a:latin typeface="Arial" panose="020B0604020202020204" pitchFamily="34" charset="0"/>
                <a:ea typeface="Verdana" pitchFamily="34" charset="0"/>
                <a:cs typeface="Arial" panose="020B0604020202020204" pitchFamily="34" charset="0"/>
              </a:rPr>
              <a:t>: L </a:t>
            </a:r>
            <a:r>
              <a:rPr lang="lv-LV" sz="2000" b="1" dirty="0" err="1" smtClean="0">
                <a:solidFill>
                  <a:srgbClr val="003300"/>
                </a:solidFill>
                <a:effectLst>
                  <a:outerShdw blurRad="38100" dist="38100" dir="2700000" algn="tl">
                    <a:srgbClr val="000000"/>
                  </a:outerShdw>
                </a:effectLst>
                <a:latin typeface="Arial" panose="020B0604020202020204" pitchFamily="34" charset="0"/>
                <a:ea typeface="Verdana" pitchFamily="34" charset="0"/>
                <a:cs typeface="Arial" panose="020B0604020202020204" pitchFamily="34" charset="0"/>
              </a:rPr>
              <a:t>selektīns</a:t>
            </a:r>
            <a:r>
              <a:rPr lang="lv-LV" sz="2000" b="1" dirty="0" smtClean="0">
                <a:solidFill>
                  <a:srgbClr val="003300"/>
                </a:solidFill>
                <a:effectLst>
                  <a:outerShdw blurRad="38100" dist="38100" dir="2700000" algn="tl">
                    <a:srgbClr val="000000"/>
                  </a:outerShdw>
                </a:effectLst>
                <a:latin typeface="Arial" panose="020B0604020202020204" pitchFamily="34" charset="0"/>
                <a:ea typeface="Verdana" pitchFamily="34" charset="0"/>
                <a:cs typeface="Arial" panose="020B0604020202020204" pitchFamily="34" charset="0"/>
              </a:rPr>
              <a:t> – ogļhidrātu </a:t>
            </a:r>
            <a:r>
              <a:rPr lang="lv-LV" sz="2000" b="1" dirty="0" err="1" smtClean="0">
                <a:solidFill>
                  <a:srgbClr val="003300"/>
                </a:solidFill>
                <a:effectLst>
                  <a:outerShdw blurRad="38100" dist="38100" dir="2700000" algn="tl">
                    <a:srgbClr val="000000"/>
                  </a:outerShdw>
                </a:effectLst>
                <a:latin typeface="Arial" panose="020B0604020202020204" pitchFamily="34" charset="0"/>
                <a:ea typeface="Verdana" pitchFamily="34" charset="0"/>
                <a:cs typeface="Arial" panose="020B0604020202020204" pitchFamily="34" charset="0"/>
              </a:rPr>
              <a:t>ligands</a:t>
            </a:r>
            <a:r>
              <a:rPr lang="lv-LV" sz="2000" b="1" dirty="0" smtClean="0">
                <a:solidFill>
                  <a:srgbClr val="003300"/>
                </a:solidFill>
                <a:effectLst>
                  <a:outerShdw blurRad="38100" dist="38100" dir="2700000" algn="tl">
                    <a:srgbClr val="000000"/>
                  </a:outerShdw>
                </a:effectLst>
                <a:latin typeface="Arial" panose="020B0604020202020204" pitchFamily="34" charset="0"/>
                <a:ea typeface="Verdana" pitchFamily="34" charset="0"/>
                <a:cs typeface="Arial" panose="020B0604020202020204" pitchFamily="34" charset="0"/>
              </a:rPr>
              <a:t> uz HEC</a:t>
            </a:r>
          </a:p>
          <a:p>
            <a:pPr marL="342900" indent="-342900" algn="just">
              <a:buFont typeface="Wingdings" panose="05000000000000000000" pitchFamily="2" charset="2"/>
              <a:buChar char="§"/>
            </a:pPr>
            <a:r>
              <a:rPr lang="lv-LV" sz="2000" b="1" dirty="0" smtClean="0">
                <a:solidFill>
                  <a:srgbClr val="003300"/>
                </a:solidFill>
                <a:effectLst>
                  <a:outerShdw blurRad="38100" dist="38100" dir="2700000" algn="tl">
                    <a:srgbClr val="000000"/>
                  </a:outerShdw>
                </a:effectLst>
                <a:latin typeface="Arial" panose="020B0604020202020204" pitchFamily="34" charset="0"/>
                <a:ea typeface="Verdana" pitchFamily="34" charset="0"/>
                <a:cs typeface="Arial" panose="020B0604020202020204" pitchFamily="34" charset="0"/>
              </a:rPr>
              <a:t>Adhēzija: </a:t>
            </a:r>
            <a:r>
              <a:rPr lang="lv-LV" sz="2000" b="1" dirty="0" err="1" smtClean="0">
                <a:solidFill>
                  <a:srgbClr val="003300"/>
                </a:solidFill>
                <a:effectLst>
                  <a:outerShdw blurRad="38100" dist="38100" dir="2700000" algn="tl">
                    <a:srgbClr val="000000"/>
                  </a:outerShdw>
                </a:effectLst>
                <a:latin typeface="Arial" panose="020B0604020202020204" pitchFamily="34" charset="0"/>
                <a:ea typeface="Verdana" pitchFamily="34" charset="0"/>
                <a:cs typeface="Arial" panose="020B0604020202020204" pitchFamily="34" charset="0"/>
              </a:rPr>
              <a:t>integrīni</a:t>
            </a:r>
            <a:r>
              <a:rPr lang="lv-LV" sz="2000" b="1" dirty="0" smtClean="0">
                <a:solidFill>
                  <a:srgbClr val="003300"/>
                </a:solidFill>
                <a:effectLst>
                  <a:outerShdw blurRad="38100" dist="38100" dir="2700000" algn="tl">
                    <a:srgbClr val="000000"/>
                  </a:outerShdw>
                </a:effectLst>
                <a:latin typeface="Arial" panose="020B0604020202020204" pitchFamily="34" charset="0"/>
                <a:ea typeface="Verdana" pitchFamily="34" charset="0"/>
                <a:cs typeface="Arial" panose="020B0604020202020204" pitchFamily="34" charset="0"/>
              </a:rPr>
              <a:t> (LFA1)</a:t>
            </a:r>
          </a:p>
          <a:p>
            <a:pPr marL="342900" indent="-342900" algn="just">
              <a:buFont typeface="Wingdings" panose="05000000000000000000" pitchFamily="2" charset="2"/>
              <a:buChar char="§"/>
            </a:pPr>
            <a:r>
              <a:rPr lang="lv-LV" sz="2000" b="1" dirty="0" smtClean="0">
                <a:solidFill>
                  <a:srgbClr val="003300"/>
                </a:solidFill>
                <a:effectLst>
                  <a:outerShdw blurRad="38100" dist="38100" dir="2700000" algn="tl">
                    <a:srgbClr val="000000"/>
                  </a:outerShdw>
                </a:effectLst>
                <a:latin typeface="Arial" panose="020B0604020202020204" pitchFamily="34" charset="0"/>
                <a:ea typeface="Verdana" pitchFamily="34" charset="0"/>
                <a:cs typeface="Arial" panose="020B0604020202020204" pitchFamily="34" charset="0"/>
              </a:rPr>
              <a:t>Limfocītu migrācija  caur HEV</a:t>
            </a:r>
            <a:endParaRPr lang="lv-LV" sz="2000" b="1" dirty="0">
              <a:solidFill>
                <a:srgbClr val="003300"/>
              </a:solidFill>
              <a:effectLst>
                <a:outerShdw blurRad="38100" dist="38100" dir="2700000" algn="tl">
                  <a:srgbClr val="000000"/>
                </a:outerShdw>
              </a:effectLst>
              <a:latin typeface="Arial" panose="020B0604020202020204" pitchFamily="34" charset="0"/>
              <a:ea typeface="Verdana" pitchFamily="34" charset="0"/>
              <a:cs typeface="Arial" panose="020B0604020202020204" pitchFamily="34" charset="0"/>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636594" y="1537911"/>
            <a:ext cx="8023212" cy="5320089"/>
          </a:xfrm>
          <a:prstGeom prst="rect">
            <a:avLst/>
          </a:prstGeom>
          <a:noFill/>
          <a:ln w="9525">
            <a:noFill/>
            <a:miter lim="800000"/>
            <a:headEnd/>
            <a:tailEnd/>
          </a:ln>
        </p:spPr>
      </p:pic>
      <p:sp>
        <p:nvSpPr>
          <p:cNvPr id="3" name="Rectangle 2"/>
          <p:cNvSpPr/>
          <p:nvPr/>
        </p:nvSpPr>
        <p:spPr>
          <a:xfrm>
            <a:off x="0" y="0"/>
            <a:ext cx="9144000" cy="1569660"/>
          </a:xfrm>
          <a:prstGeom prst="rect">
            <a:avLst/>
          </a:prstGeom>
        </p:spPr>
        <p:txBody>
          <a:bodyPr wrap="square">
            <a:spAutoFit/>
          </a:bodyPr>
          <a:lstStyle/>
          <a:p>
            <a:pPr algn="ctr"/>
            <a:r>
              <a:rPr lang="lv-LV" sz="2400" b="1" dirty="0" err="1" smtClean="0">
                <a:solidFill>
                  <a:srgbClr val="A50021"/>
                </a:solidFill>
                <a:effectLst>
                  <a:outerShdw blurRad="38100" dist="38100" dir="2700000" algn="tl">
                    <a:srgbClr val="000000"/>
                  </a:outerShdw>
                </a:effectLst>
                <a:latin typeface="Verdana" pitchFamily="34" charset="0"/>
                <a:ea typeface="Verdana" pitchFamily="34" charset="0"/>
                <a:cs typeface="Verdana" pitchFamily="34" charset="0"/>
              </a:rPr>
              <a:t>Naïvo</a:t>
            </a:r>
            <a:r>
              <a:rPr lang="lv-LV" sz="2400" b="1" dirty="0" smtClean="0">
                <a:solidFill>
                  <a:srgbClr val="A50021"/>
                </a:solidFill>
                <a:effectLst>
                  <a:outerShdw blurRad="38100" dist="38100" dir="2700000" algn="tl">
                    <a:srgbClr val="000000"/>
                  </a:outerShdw>
                </a:effectLst>
                <a:latin typeface="Verdana" pitchFamily="34" charset="0"/>
                <a:ea typeface="Verdana" pitchFamily="34" charset="0"/>
                <a:cs typeface="Verdana" pitchFamily="34" charset="0"/>
              </a:rPr>
              <a:t> limfocītu aktivācija notiek sekundārajos </a:t>
            </a:r>
            <a:r>
              <a:rPr lang="lv-LV" sz="2400" b="1" dirty="0" err="1" smtClean="0">
                <a:solidFill>
                  <a:srgbClr val="A50021"/>
                </a:solidFill>
                <a:effectLst>
                  <a:outerShdw blurRad="38100" dist="38100" dir="2700000" algn="tl">
                    <a:srgbClr val="000000"/>
                  </a:outerShdw>
                </a:effectLst>
                <a:latin typeface="Verdana" pitchFamily="34" charset="0"/>
                <a:ea typeface="Verdana" pitchFamily="34" charset="0"/>
                <a:cs typeface="Verdana" pitchFamily="34" charset="0"/>
              </a:rPr>
              <a:t>limfoīdajos</a:t>
            </a:r>
            <a:r>
              <a:rPr lang="lv-LV" sz="2400" b="1" dirty="0" smtClean="0">
                <a:solidFill>
                  <a:srgbClr val="A50021"/>
                </a:solidFill>
                <a:effectLst>
                  <a:outerShdw blurRad="38100" dist="38100" dir="2700000" algn="tl">
                    <a:srgbClr val="000000"/>
                  </a:outerShdw>
                </a:effectLst>
                <a:latin typeface="Verdana" pitchFamily="34" charset="0"/>
                <a:ea typeface="Verdana" pitchFamily="34" charset="0"/>
                <a:cs typeface="Verdana" pitchFamily="34" charset="0"/>
              </a:rPr>
              <a:t> orgānos (SLO) – limfmezglos, liesā, </a:t>
            </a:r>
            <a:r>
              <a:rPr lang="lv-LV" sz="2400" b="1" dirty="0" err="1" smtClean="0">
                <a:solidFill>
                  <a:srgbClr val="A50021"/>
                </a:solidFill>
                <a:effectLst>
                  <a:outerShdw blurRad="38100" dist="38100" dir="2700000" algn="tl">
                    <a:srgbClr val="000000"/>
                  </a:outerShdw>
                </a:effectLst>
                <a:latin typeface="Verdana" pitchFamily="34" charset="0"/>
                <a:ea typeface="Verdana" pitchFamily="34" charset="0"/>
                <a:cs typeface="Verdana" pitchFamily="34" charset="0"/>
              </a:rPr>
              <a:t>Peijera</a:t>
            </a:r>
            <a:r>
              <a:rPr lang="lv-LV" sz="2400" b="1" dirty="0" smtClean="0">
                <a:solidFill>
                  <a:srgbClr val="A50021"/>
                </a:solidFill>
                <a:effectLst>
                  <a:outerShdw blurRad="38100" dist="38100" dir="2700000" algn="tl">
                    <a:srgbClr val="000000"/>
                  </a:outerShdw>
                </a:effectLst>
                <a:latin typeface="Verdana" pitchFamily="34" charset="0"/>
                <a:ea typeface="Verdana" pitchFamily="34" charset="0"/>
                <a:cs typeface="Verdana" pitchFamily="34" charset="0"/>
              </a:rPr>
              <a:t> mezglos; atmiņas T šūnu re-stimulācija var notikt audos</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161128" y="78067"/>
            <a:ext cx="3830472" cy="954107"/>
          </a:xfrm>
          <a:prstGeom prst="rect">
            <a:avLst/>
          </a:prstGeom>
        </p:spPr>
        <p:txBody>
          <a:bodyPr wrap="square">
            <a:spAutoFit/>
          </a:bodyPr>
          <a:lstStyle/>
          <a:p>
            <a:pPr algn="ctr"/>
            <a:r>
              <a:rPr lang="lv-LV" sz="2800" b="1" dirty="0" smtClean="0">
                <a:solidFill>
                  <a:srgbClr val="A50021"/>
                </a:solidFill>
                <a:effectLst>
                  <a:outerShdw blurRad="38100" dist="38100" dir="2700000" algn="tl">
                    <a:srgbClr val="000000"/>
                  </a:outerShdw>
                </a:effectLst>
                <a:latin typeface="Verdana" pitchFamily="34" charset="0"/>
                <a:ea typeface="Verdana" pitchFamily="34" charset="0"/>
                <a:cs typeface="Verdana" pitchFamily="34" charset="0"/>
              </a:rPr>
              <a:t>Veidi kā antigēni nokļūst SLO</a:t>
            </a:r>
          </a:p>
        </p:txBody>
      </p:sp>
      <p:pic>
        <p:nvPicPr>
          <p:cNvPr id="4098"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52400" y="78067"/>
            <a:ext cx="4320733" cy="67056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4" name="Rectangle 3"/>
          <p:cNvSpPr/>
          <p:nvPr/>
        </p:nvSpPr>
        <p:spPr>
          <a:xfrm>
            <a:off x="4665260" y="1219200"/>
            <a:ext cx="4173940" cy="3170099"/>
          </a:xfrm>
          <a:prstGeom prst="rect">
            <a:avLst/>
          </a:prstGeom>
        </p:spPr>
        <p:txBody>
          <a:bodyPr wrap="square">
            <a:spAutoFit/>
          </a:bodyPr>
          <a:lstStyle/>
          <a:p>
            <a:pPr marL="342900" indent="-342900" algn="just">
              <a:buFont typeface="Wingdings" panose="05000000000000000000" pitchFamily="2" charset="2"/>
              <a:buChar char="§"/>
            </a:pPr>
            <a:r>
              <a:rPr lang="lv-LV" sz="2000" b="1" dirty="0" err="1" smtClean="0">
                <a:solidFill>
                  <a:srgbClr val="003300"/>
                </a:solidFill>
                <a:effectLst>
                  <a:outerShdw blurRad="38100" dist="38100" dir="2700000" algn="tl">
                    <a:srgbClr val="000000"/>
                  </a:outerShdw>
                </a:effectLst>
                <a:latin typeface="Arial" panose="020B0604020202020204" pitchFamily="34" charset="0"/>
                <a:ea typeface="Verdana" pitchFamily="34" charset="0"/>
                <a:cs typeface="Arial" panose="020B0604020202020204" pitchFamily="34" charset="0"/>
              </a:rPr>
              <a:t>Dendrītiskās</a:t>
            </a:r>
            <a:r>
              <a:rPr lang="lv-LV" sz="2000" b="1" dirty="0" smtClean="0">
                <a:solidFill>
                  <a:srgbClr val="003300"/>
                </a:solidFill>
                <a:effectLst>
                  <a:outerShdw blurRad="38100" dist="38100" dir="2700000" algn="tl">
                    <a:srgbClr val="000000"/>
                  </a:outerShdw>
                </a:effectLst>
                <a:latin typeface="Arial" panose="020B0604020202020204" pitchFamily="34" charset="0"/>
                <a:ea typeface="Verdana" pitchFamily="34" charset="0"/>
                <a:cs typeface="Arial" panose="020B0604020202020204" pitchFamily="34" charset="0"/>
              </a:rPr>
              <a:t> šūnas infekcijas vietā uzņem antigēnu (visbiežāk m/o fagocitozes ceļā), nobriest un migrē uz tuvākajiem limfmezgliem pa limfvadiem</a:t>
            </a:r>
          </a:p>
          <a:p>
            <a:pPr algn="just"/>
            <a:endParaRPr lang="lv-LV" sz="2000" b="1" dirty="0" smtClean="0">
              <a:solidFill>
                <a:srgbClr val="003300"/>
              </a:solidFill>
              <a:effectLst>
                <a:outerShdw blurRad="38100" dist="38100" dir="2700000" algn="tl">
                  <a:srgbClr val="000000"/>
                </a:outerShdw>
              </a:effectLst>
              <a:latin typeface="Arial" panose="020B0604020202020204" pitchFamily="34" charset="0"/>
              <a:ea typeface="Verdana" pitchFamily="34" charset="0"/>
              <a:cs typeface="Arial" panose="020B0604020202020204" pitchFamily="34" charset="0"/>
            </a:endParaRPr>
          </a:p>
          <a:p>
            <a:pPr marL="342900" indent="-342900" algn="just">
              <a:buFont typeface="Wingdings" panose="05000000000000000000" pitchFamily="2" charset="2"/>
              <a:buChar char="§"/>
            </a:pPr>
            <a:r>
              <a:rPr lang="lv-LV" sz="2000" b="1" dirty="0" smtClean="0">
                <a:solidFill>
                  <a:srgbClr val="003300"/>
                </a:solidFill>
                <a:effectLst>
                  <a:outerShdw blurRad="38100" dist="38100" dir="2700000" algn="tl">
                    <a:srgbClr val="000000"/>
                  </a:outerShdw>
                </a:effectLst>
                <a:latin typeface="Arial" panose="020B0604020202020204" pitchFamily="34" charset="0"/>
                <a:ea typeface="Verdana" pitchFamily="34" charset="0"/>
                <a:cs typeface="Arial" panose="020B0604020202020204" pitchFamily="34" charset="0"/>
              </a:rPr>
              <a:t>Antigēni, kas iekļuvuši asinsritē nonāk liesā , kur tos uzņem </a:t>
            </a:r>
            <a:r>
              <a:rPr lang="lv-LV" sz="2000" b="1" dirty="0" err="1" smtClean="0">
                <a:solidFill>
                  <a:srgbClr val="003300"/>
                </a:solidFill>
                <a:effectLst>
                  <a:outerShdw blurRad="38100" dist="38100" dir="2700000" algn="tl">
                    <a:srgbClr val="000000"/>
                  </a:outerShdw>
                </a:effectLst>
                <a:latin typeface="Arial" panose="020B0604020202020204" pitchFamily="34" charset="0"/>
                <a:ea typeface="Verdana" pitchFamily="34" charset="0"/>
                <a:cs typeface="Arial" panose="020B0604020202020204" pitchFamily="34" charset="0"/>
              </a:rPr>
              <a:t>APCs</a:t>
            </a:r>
            <a:endParaRPr lang="lv-LV" sz="2000" b="1" dirty="0">
              <a:solidFill>
                <a:srgbClr val="003300"/>
              </a:solidFill>
              <a:effectLst>
                <a:outerShdw blurRad="38100" dist="38100" dir="2700000" algn="tl">
                  <a:srgbClr val="000000"/>
                </a:outerShdw>
              </a:effectLst>
              <a:latin typeface="Arial" panose="020B0604020202020204" pitchFamily="34" charset="0"/>
              <a:ea typeface="Verdana" pitchFamily="34" charset="0"/>
              <a:cs typeface="Arial" panose="020B0604020202020204" pitchFamily="34" charset="0"/>
            </a:endParaRPr>
          </a:p>
        </p:txBody>
      </p:sp>
    </p:spTree>
    <p:extLst>
      <p:ext uri="{BB962C8B-B14F-4D97-AF65-F5344CB8AC3E}">
        <p14:creationId xmlns:p14="http://schemas.microsoft.com/office/powerpoint/2010/main" xmlns="" val="81965909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95300" y="71213"/>
            <a:ext cx="8153400" cy="523220"/>
          </a:xfrm>
          <a:prstGeom prst="rect">
            <a:avLst/>
          </a:prstGeom>
        </p:spPr>
        <p:txBody>
          <a:bodyPr wrap="square">
            <a:spAutoFit/>
          </a:bodyPr>
          <a:lstStyle/>
          <a:p>
            <a:pPr algn="ctr"/>
            <a:r>
              <a:rPr lang="lv-LV" sz="2800" b="1" dirty="0" err="1" smtClean="0">
                <a:solidFill>
                  <a:srgbClr val="A50021"/>
                </a:solidFill>
                <a:effectLst>
                  <a:outerShdw blurRad="38100" dist="38100" dir="2700000" algn="tl">
                    <a:srgbClr val="000000"/>
                  </a:outerShdw>
                </a:effectLst>
                <a:latin typeface="Verdana" pitchFamily="34" charset="0"/>
                <a:ea typeface="Verdana" pitchFamily="34" charset="0"/>
                <a:cs typeface="Verdana" pitchFamily="34" charset="0"/>
              </a:rPr>
              <a:t>Dendrītisko</a:t>
            </a:r>
            <a:r>
              <a:rPr lang="lv-LV" sz="2800" b="1" dirty="0" smtClean="0">
                <a:solidFill>
                  <a:srgbClr val="A50021"/>
                </a:solidFill>
                <a:effectLst>
                  <a:outerShdw blurRad="38100" dist="38100" dir="2700000" algn="tl">
                    <a:srgbClr val="000000"/>
                  </a:outerShdw>
                </a:effectLst>
                <a:latin typeface="Verdana" pitchFamily="34" charset="0"/>
                <a:ea typeface="Verdana" pitchFamily="34" charset="0"/>
                <a:cs typeface="Verdana" pitchFamily="34" charset="0"/>
              </a:rPr>
              <a:t> šūnu (DC) veidi</a:t>
            </a:r>
          </a:p>
        </p:txBody>
      </p:sp>
      <p:sp>
        <p:nvSpPr>
          <p:cNvPr id="4" name="Rectangle 3"/>
          <p:cNvSpPr/>
          <p:nvPr/>
        </p:nvSpPr>
        <p:spPr>
          <a:xfrm>
            <a:off x="152400" y="625077"/>
            <a:ext cx="8839200" cy="2862322"/>
          </a:xfrm>
          <a:prstGeom prst="rect">
            <a:avLst/>
          </a:prstGeom>
        </p:spPr>
        <p:txBody>
          <a:bodyPr wrap="square">
            <a:spAutoFit/>
          </a:bodyPr>
          <a:lstStyle/>
          <a:p>
            <a:pPr marL="342900" indent="-342900" algn="just">
              <a:buFont typeface="Wingdings" panose="05000000000000000000" pitchFamily="2" charset="2"/>
              <a:buChar char="§"/>
            </a:pPr>
            <a:r>
              <a:rPr lang="lv-LV" sz="2000" b="1" dirty="0" smtClean="0">
                <a:solidFill>
                  <a:srgbClr val="003300"/>
                </a:solidFill>
                <a:effectLst>
                  <a:outerShdw blurRad="38100" dist="38100" dir="2700000" algn="tl">
                    <a:srgbClr val="000000"/>
                  </a:outerShdw>
                </a:effectLst>
                <a:latin typeface="Arial" panose="020B0604020202020204" pitchFamily="34" charset="0"/>
                <a:ea typeface="Verdana" pitchFamily="34" charset="0"/>
                <a:cs typeface="Arial" panose="020B0604020202020204" pitchFamily="34" charset="0"/>
              </a:rPr>
              <a:t>Klasiskās (</a:t>
            </a:r>
            <a:r>
              <a:rPr lang="lv-LV" sz="2000" b="1" dirty="0" err="1" smtClean="0">
                <a:solidFill>
                  <a:srgbClr val="003300"/>
                </a:solidFill>
                <a:effectLst>
                  <a:outerShdw blurRad="38100" dist="38100" dir="2700000" algn="tl">
                    <a:srgbClr val="000000"/>
                  </a:outerShdw>
                </a:effectLst>
                <a:latin typeface="Arial" panose="020B0604020202020204" pitchFamily="34" charset="0"/>
                <a:ea typeface="Verdana" pitchFamily="34" charset="0"/>
                <a:cs typeface="Arial" panose="020B0604020202020204" pitchFamily="34" charset="0"/>
              </a:rPr>
              <a:t>conventional</a:t>
            </a:r>
            <a:r>
              <a:rPr lang="lv-LV" sz="2000" b="1" dirty="0" smtClean="0">
                <a:solidFill>
                  <a:srgbClr val="003300"/>
                </a:solidFill>
                <a:effectLst>
                  <a:outerShdw blurRad="38100" dist="38100" dir="2700000" algn="tl">
                    <a:srgbClr val="000000"/>
                  </a:outerShdw>
                </a:effectLst>
                <a:latin typeface="Arial" panose="020B0604020202020204" pitchFamily="34" charset="0"/>
                <a:ea typeface="Verdana" pitchFamily="34" charset="0"/>
                <a:cs typeface="Arial" panose="020B0604020202020204" pitchFamily="34" charset="0"/>
              </a:rPr>
              <a:t> / </a:t>
            </a:r>
            <a:r>
              <a:rPr lang="lv-LV" sz="2000" b="1" dirty="0" err="1" smtClean="0">
                <a:solidFill>
                  <a:srgbClr val="003300"/>
                </a:solidFill>
                <a:effectLst>
                  <a:outerShdw blurRad="38100" dist="38100" dir="2700000" algn="tl">
                    <a:srgbClr val="000000"/>
                  </a:outerShdw>
                </a:effectLst>
                <a:latin typeface="Arial" panose="020B0604020202020204" pitchFamily="34" charset="0"/>
                <a:ea typeface="Verdana" pitchFamily="34" charset="0"/>
                <a:cs typeface="Arial" panose="020B0604020202020204" pitchFamily="34" charset="0"/>
              </a:rPr>
              <a:t>myeloid</a:t>
            </a:r>
            <a:r>
              <a:rPr lang="lv-LV" sz="2000" b="1" dirty="0" smtClean="0">
                <a:solidFill>
                  <a:srgbClr val="003300"/>
                </a:solidFill>
                <a:effectLst>
                  <a:outerShdw blurRad="38100" dist="38100" dir="2700000" algn="tl">
                    <a:srgbClr val="000000"/>
                  </a:outerShdw>
                </a:effectLst>
                <a:latin typeface="Arial" panose="020B0604020202020204" pitchFamily="34" charset="0"/>
                <a:ea typeface="Verdana" pitchFamily="34" charset="0"/>
                <a:cs typeface="Arial" panose="020B0604020202020204" pitchFamily="34" charset="0"/>
              </a:rPr>
              <a:t>) </a:t>
            </a:r>
            <a:r>
              <a:rPr lang="lv-LV" sz="2000" b="1" dirty="0" err="1" smtClean="0">
                <a:solidFill>
                  <a:srgbClr val="003300"/>
                </a:solidFill>
                <a:effectLst>
                  <a:outerShdw blurRad="38100" dist="38100" dir="2700000" algn="tl">
                    <a:srgbClr val="000000"/>
                  </a:outerShdw>
                </a:effectLst>
                <a:latin typeface="Arial" panose="020B0604020202020204" pitchFamily="34" charset="0"/>
                <a:ea typeface="Verdana" pitchFamily="34" charset="0"/>
                <a:cs typeface="Arial" panose="020B0604020202020204" pitchFamily="34" charset="0"/>
              </a:rPr>
              <a:t>DCs</a:t>
            </a:r>
            <a:r>
              <a:rPr lang="lv-LV" sz="2000" b="1" dirty="0" smtClean="0">
                <a:solidFill>
                  <a:srgbClr val="003300"/>
                </a:solidFill>
                <a:effectLst>
                  <a:outerShdw blurRad="38100" dist="38100" dir="2700000" algn="tl">
                    <a:srgbClr val="000000"/>
                  </a:outerShdw>
                </a:effectLst>
                <a:latin typeface="Arial" panose="020B0604020202020204" pitchFamily="34" charset="0"/>
                <a:ea typeface="Verdana" pitchFamily="34" charset="0"/>
                <a:cs typeface="Arial" panose="020B0604020202020204" pitchFamily="34" charset="0"/>
              </a:rPr>
              <a:t>: veidojas kaulu smadzenēs, rezidē audos, perifērajos audos uzņem antigēnus, nobriest un migrē uz limfmezgliem, kur tās aktivē T šūnas. </a:t>
            </a:r>
          </a:p>
          <a:p>
            <a:pPr algn="just"/>
            <a:r>
              <a:rPr lang="lv-LV" sz="2000" b="1" dirty="0">
                <a:solidFill>
                  <a:srgbClr val="003300"/>
                </a:solidFill>
                <a:effectLst>
                  <a:outerShdw blurRad="38100" dist="38100" dir="2700000" algn="tl">
                    <a:srgbClr val="000000"/>
                  </a:outerShdw>
                </a:effectLst>
                <a:latin typeface="Arial" panose="020B0604020202020204" pitchFamily="34" charset="0"/>
                <a:ea typeface="Verdana" pitchFamily="34" charset="0"/>
                <a:cs typeface="Arial" panose="020B0604020202020204" pitchFamily="34" charset="0"/>
              </a:rPr>
              <a:t>	</a:t>
            </a:r>
            <a:r>
              <a:rPr lang="lv-LV" sz="2000" b="1" dirty="0" smtClean="0">
                <a:solidFill>
                  <a:srgbClr val="003300"/>
                </a:solidFill>
                <a:effectLst>
                  <a:outerShdw blurRad="38100" dist="38100" dir="2700000" algn="tl">
                    <a:srgbClr val="000000"/>
                  </a:outerShdw>
                </a:effectLst>
                <a:latin typeface="Arial" panose="020B0604020202020204" pitchFamily="34" charset="0"/>
                <a:ea typeface="Verdana" pitchFamily="34" charset="0"/>
                <a:cs typeface="Arial" panose="020B0604020202020204" pitchFamily="34" charset="0"/>
              </a:rPr>
              <a:t>Iedala: </a:t>
            </a:r>
          </a:p>
          <a:p>
            <a:pPr marL="1882775" indent="-176213" algn="just" defTabSz="219075">
              <a:buFont typeface="Wingdings" panose="05000000000000000000" pitchFamily="2" charset="2"/>
              <a:buChar char="ü"/>
            </a:pPr>
            <a:r>
              <a:rPr lang="lv-LV" sz="2000" b="1" dirty="0">
                <a:solidFill>
                  <a:srgbClr val="003300"/>
                </a:solidFill>
                <a:effectLst>
                  <a:outerShdw blurRad="38100" dist="38100" dir="2700000" algn="tl">
                    <a:srgbClr val="000000"/>
                  </a:outerShdw>
                </a:effectLst>
                <a:latin typeface="Arial" panose="020B0604020202020204" pitchFamily="34" charset="0"/>
                <a:ea typeface="Verdana" pitchFamily="34" charset="0"/>
                <a:cs typeface="Arial" panose="020B0604020202020204" pitchFamily="34" charset="0"/>
              </a:rPr>
              <a:t>	</a:t>
            </a:r>
            <a:r>
              <a:rPr lang="lv-LV" sz="2000" b="1" dirty="0" err="1" smtClean="0">
                <a:solidFill>
                  <a:srgbClr val="003300"/>
                </a:solidFill>
                <a:effectLst>
                  <a:outerShdw blurRad="38100" dist="38100" dir="2700000" algn="tl">
                    <a:srgbClr val="000000"/>
                  </a:outerShdw>
                </a:effectLst>
                <a:latin typeface="Arial" panose="020B0604020202020204" pitchFamily="34" charset="0"/>
                <a:ea typeface="Verdana" pitchFamily="34" charset="0"/>
                <a:cs typeface="Arial" panose="020B0604020202020204" pitchFamily="34" charset="0"/>
              </a:rPr>
              <a:t>Langerhansa</a:t>
            </a:r>
            <a:r>
              <a:rPr lang="lv-LV" sz="2000" b="1" dirty="0" smtClean="0">
                <a:solidFill>
                  <a:srgbClr val="003300"/>
                </a:solidFill>
                <a:effectLst>
                  <a:outerShdw blurRad="38100" dist="38100" dir="2700000" algn="tl">
                    <a:srgbClr val="000000"/>
                  </a:outerShdw>
                </a:effectLst>
                <a:latin typeface="Arial" panose="020B0604020202020204" pitchFamily="34" charset="0"/>
                <a:ea typeface="Verdana" pitchFamily="34" charset="0"/>
                <a:cs typeface="Arial" panose="020B0604020202020204" pitchFamily="34" charset="0"/>
              </a:rPr>
              <a:t> šūnas – </a:t>
            </a:r>
            <a:r>
              <a:rPr lang="lv-LV" sz="2000" b="1" dirty="0" smtClean="0">
                <a:solidFill>
                  <a:srgbClr val="003300"/>
                </a:solidFill>
                <a:effectLst>
                  <a:outerShdw blurRad="38100" dist="38100" dir="2700000" algn="tl">
                    <a:srgbClr val="000000"/>
                  </a:outerShdw>
                </a:effectLst>
                <a:latin typeface="Arial" panose="020B0604020202020204" pitchFamily="34" charset="0"/>
                <a:ea typeface="Verdana" pitchFamily="34" charset="0"/>
                <a:cs typeface="Arial" panose="020B0604020202020204" pitchFamily="34" charset="0"/>
              </a:rPr>
              <a:t>ādas </a:t>
            </a:r>
            <a:r>
              <a:rPr lang="lv-LV" sz="2000" b="1" dirty="0" err="1" smtClean="0">
                <a:solidFill>
                  <a:srgbClr val="003300"/>
                </a:solidFill>
                <a:effectLst>
                  <a:outerShdw blurRad="38100" dist="38100" dir="2700000" algn="tl">
                    <a:srgbClr val="000000"/>
                  </a:outerShdw>
                </a:effectLst>
                <a:latin typeface="Arial" panose="020B0604020202020204" pitchFamily="34" charset="0"/>
                <a:ea typeface="Verdana" pitchFamily="34" charset="0"/>
                <a:cs typeface="Arial" panose="020B0604020202020204" pitchFamily="34" charset="0"/>
              </a:rPr>
              <a:t>DCs</a:t>
            </a:r>
            <a:r>
              <a:rPr lang="lv-LV" sz="2000" b="1" dirty="0" smtClean="0">
                <a:solidFill>
                  <a:srgbClr val="003300"/>
                </a:solidFill>
                <a:effectLst>
                  <a:outerShdw blurRad="38100" dist="38100" dir="2700000" algn="tl">
                    <a:srgbClr val="000000"/>
                  </a:outerShdw>
                </a:effectLst>
                <a:latin typeface="Arial" panose="020B0604020202020204" pitchFamily="34" charset="0"/>
                <a:ea typeface="Verdana" pitchFamily="34" charset="0"/>
                <a:cs typeface="Arial" panose="020B0604020202020204" pitchFamily="34" charset="0"/>
              </a:rPr>
              <a:t>; </a:t>
            </a:r>
          </a:p>
          <a:p>
            <a:pPr marL="1882775" indent="-176213" algn="just" defTabSz="219075">
              <a:buFont typeface="Wingdings" panose="05000000000000000000" pitchFamily="2" charset="2"/>
              <a:buChar char="ü"/>
            </a:pPr>
            <a:r>
              <a:rPr lang="lv-LV" sz="2000" b="1" dirty="0">
                <a:solidFill>
                  <a:srgbClr val="003300"/>
                </a:solidFill>
                <a:effectLst>
                  <a:outerShdw blurRad="38100" dist="38100" dir="2700000" algn="tl">
                    <a:srgbClr val="000000"/>
                  </a:outerShdw>
                </a:effectLst>
                <a:latin typeface="Arial" panose="020B0604020202020204" pitchFamily="34" charset="0"/>
                <a:ea typeface="Verdana" pitchFamily="34" charset="0"/>
                <a:cs typeface="Arial" panose="020B0604020202020204" pitchFamily="34" charset="0"/>
              </a:rPr>
              <a:t> </a:t>
            </a:r>
            <a:r>
              <a:rPr lang="lv-LV" sz="2000" b="1" dirty="0" err="1" smtClean="0">
                <a:solidFill>
                  <a:srgbClr val="003300"/>
                </a:solidFill>
                <a:effectLst>
                  <a:outerShdw blurRad="38100" dist="38100" dir="2700000" algn="tl">
                    <a:srgbClr val="000000"/>
                  </a:outerShdw>
                </a:effectLst>
                <a:latin typeface="Arial" panose="020B0604020202020204" pitchFamily="34" charset="0"/>
                <a:ea typeface="Verdana" pitchFamily="34" charset="0"/>
                <a:cs typeface="Arial" panose="020B0604020202020204" pitchFamily="34" charset="0"/>
              </a:rPr>
              <a:t>Interstitālās</a:t>
            </a:r>
            <a:r>
              <a:rPr lang="lv-LV" sz="2000" b="1" dirty="0" smtClean="0">
                <a:solidFill>
                  <a:srgbClr val="003300"/>
                </a:solidFill>
                <a:effectLst>
                  <a:outerShdw blurRad="38100" dist="38100" dir="2700000" algn="tl">
                    <a:srgbClr val="000000"/>
                  </a:outerShdw>
                </a:effectLst>
                <a:latin typeface="Arial" panose="020B0604020202020204" pitchFamily="34" charset="0"/>
                <a:ea typeface="Verdana" pitchFamily="34" charset="0"/>
                <a:cs typeface="Arial" panose="020B0604020202020204" pitchFamily="34" charset="0"/>
              </a:rPr>
              <a:t> (</a:t>
            </a:r>
            <a:r>
              <a:rPr lang="lv-LV" sz="2000" b="1" dirty="0" err="1" smtClean="0">
                <a:solidFill>
                  <a:srgbClr val="003300"/>
                </a:solidFill>
                <a:effectLst>
                  <a:outerShdw blurRad="38100" dist="38100" dir="2700000" algn="tl">
                    <a:srgbClr val="000000"/>
                  </a:outerShdw>
                </a:effectLst>
                <a:latin typeface="Arial" panose="020B0604020202020204" pitchFamily="34" charset="0"/>
                <a:ea typeface="Verdana" pitchFamily="34" charset="0"/>
                <a:cs typeface="Arial" panose="020B0604020202020204" pitchFamily="34" charset="0"/>
              </a:rPr>
              <a:t>interstitial</a:t>
            </a:r>
            <a:r>
              <a:rPr lang="lv-LV" sz="2000" b="1" dirty="0" smtClean="0">
                <a:solidFill>
                  <a:srgbClr val="003300"/>
                </a:solidFill>
                <a:effectLst>
                  <a:outerShdw blurRad="38100" dist="38100" dir="2700000" algn="tl">
                    <a:srgbClr val="000000"/>
                  </a:outerShdw>
                </a:effectLst>
                <a:latin typeface="Arial" panose="020B0604020202020204" pitchFamily="34" charset="0"/>
                <a:ea typeface="Verdana" pitchFamily="34" charset="0"/>
                <a:cs typeface="Arial" panose="020B0604020202020204" pitchFamily="34" charset="0"/>
              </a:rPr>
              <a:t>) – citos audos</a:t>
            </a:r>
          </a:p>
          <a:p>
            <a:pPr marL="342900" indent="-342900" algn="just">
              <a:buFont typeface="Wingdings" panose="05000000000000000000" pitchFamily="2" charset="2"/>
              <a:buChar char="§"/>
            </a:pPr>
            <a:r>
              <a:rPr lang="lv-LV" sz="2000" b="1" dirty="0" err="1" smtClean="0">
                <a:solidFill>
                  <a:srgbClr val="003300"/>
                </a:solidFill>
                <a:effectLst>
                  <a:outerShdw blurRad="38100" dist="38100" dir="2700000" algn="tl">
                    <a:srgbClr val="000000"/>
                  </a:outerShdw>
                </a:effectLst>
                <a:latin typeface="Arial" panose="020B0604020202020204" pitchFamily="34" charset="0"/>
                <a:ea typeface="Verdana" pitchFamily="34" charset="0"/>
                <a:cs typeface="Arial" panose="020B0604020202020204" pitchFamily="34" charset="0"/>
              </a:rPr>
              <a:t>Plasmacitoīdās</a:t>
            </a:r>
            <a:r>
              <a:rPr lang="lv-LV" sz="2000" b="1" dirty="0" smtClean="0">
                <a:solidFill>
                  <a:srgbClr val="003300"/>
                </a:solidFill>
                <a:effectLst>
                  <a:outerShdw blurRad="38100" dist="38100" dir="2700000" algn="tl">
                    <a:srgbClr val="000000"/>
                  </a:outerShdw>
                </a:effectLst>
                <a:latin typeface="Arial" panose="020B0604020202020204" pitchFamily="34" charset="0"/>
                <a:ea typeface="Verdana" pitchFamily="34" charset="0"/>
                <a:cs typeface="Arial" panose="020B0604020202020204" pitchFamily="34" charset="0"/>
              </a:rPr>
              <a:t> </a:t>
            </a:r>
            <a:r>
              <a:rPr lang="lv-LV" sz="2000" b="1" dirty="0" err="1" smtClean="0">
                <a:solidFill>
                  <a:srgbClr val="003300"/>
                </a:solidFill>
                <a:effectLst>
                  <a:outerShdw blurRad="38100" dist="38100" dir="2700000" algn="tl">
                    <a:srgbClr val="000000"/>
                  </a:outerShdw>
                </a:effectLst>
                <a:latin typeface="Arial" panose="020B0604020202020204" pitchFamily="34" charset="0"/>
                <a:ea typeface="Verdana" pitchFamily="34" charset="0"/>
                <a:cs typeface="Arial" panose="020B0604020202020204" pitchFamily="34" charset="0"/>
              </a:rPr>
              <a:t>DCs</a:t>
            </a:r>
            <a:r>
              <a:rPr lang="lv-LV" sz="2000" b="1" dirty="0" smtClean="0">
                <a:solidFill>
                  <a:srgbClr val="003300"/>
                </a:solidFill>
                <a:effectLst>
                  <a:outerShdw blurRad="38100" dist="38100" dir="2700000" algn="tl">
                    <a:srgbClr val="000000"/>
                  </a:outerShdw>
                </a:effectLst>
                <a:latin typeface="Arial" panose="020B0604020202020204" pitchFamily="34" charset="0"/>
                <a:ea typeface="Verdana" pitchFamily="34" charset="0"/>
                <a:cs typeface="Arial" panose="020B0604020202020204" pitchFamily="34" charset="0"/>
              </a:rPr>
              <a:t>:  morfoloģiski atgādina plazmas šūnas, DC morfoloģiju un funkcijas iegūst tikai pēc aktivācijas; cirkulē asinīs un </a:t>
            </a:r>
            <a:r>
              <a:rPr lang="lv-LV" sz="2000" b="1" dirty="0" err="1" smtClean="0">
                <a:solidFill>
                  <a:srgbClr val="003300"/>
                </a:solidFill>
                <a:effectLst>
                  <a:outerShdw blurRad="38100" dist="38100" dir="2700000" algn="tl">
                    <a:srgbClr val="000000"/>
                  </a:outerShdw>
                </a:effectLst>
                <a:latin typeface="Arial" panose="020B0604020202020204" pitchFamily="34" charset="0"/>
                <a:ea typeface="Verdana" pitchFamily="34" charset="0"/>
                <a:cs typeface="Arial" panose="020B0604020202020204" pitchFamily="34" charset="0"/>
              </a:rPr>
              <a:t>limfoīdajos</a:t>
            </a:r>
            <a:r>
              <a:rPr lang="lv-LV" sz="2000" b="1" dirty="0" smtClean="0">
                <a:solidFill>
                  <a:srgbClr val="003300"/>
                </a:solidFill>
                <a:effectLst>
                  <a:outerShdw blurRad="38100" dist="38100" dir="2700000" algn="tl">
                    <a:srgbClr val="000000"/>
                  </a:outerShdw>
                </a:effectLst>
                <a:latin typeface="Arial" panose="020B0604020202020204" pitchFamily="34" charset="0"/>
                <a:ea typeface="Verdana" pitchFamily="34" charset="0"/>
                <a:cs typeface="Arial" panose="020B0604020202020204" pitchFamily="34" charset="0"/>
              </a:rPr>
              <a:t> orgānos</a:t>
            </a:r>
            <a:endParaRPr lang="lv-LV" sz="2000" b="1" dirty="0">
              <a:solidFill>
                <a:srgbClr val="003300"/>
              </a:solidFill>
              <a:effectLst>
                <a:outerShdw blurRad="38100" dist="38100" dir="2700000" algn="tl">
                  <a:srgbClr val="000000"/>
                </a:outerShdw>
              </a:effectLst>
              <a:latin typeface="Arial" panose="020B0604020202020204" pitchFamily="34" charset="0"/>
              <a:ea typeface="Verdana" pitchFamily="34" charset="0"/>
              <a:cs typeface="Arial" panose="020B0604020202020204" pitchFamily="34" charset="0"/>
            </a:endParaRPr>
          </a:p>
        </p:txBody>
      </p:sp>
      <p:pic>
        <p:nvPicPr>
          <p:cNvPr id="5122"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3556782"/>
            <a:ext cx="9144000" cy="328757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356590678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71213"/>
            <a:ext cx="8648700" cy="523220"/>
          </a:xfrm>
          <a:prstGeom prst="rect">
            <a:avLst/>
          </a:prstGeom>
        </p:spPr>
        <p:txBody>
          <a:bodyPr wrap="square">
            <a:spAutoFit/>
          </a:bodyPr>
          <a:lstStyle/>
          <a:p>
            <a:pPr algn="ctr"/>
            <a:r>
              <a:rPr lang="lv-LV" sz="2800" b="1" dirty="0" smtClean="0">
                <a:solidFill>
                  <a:srgbClr val="A50021"/>
                </a:solidFill>
                <a:effectLst>
                  <a:outerShdw blurRad="38100" dist="38100" dir="2700000" algn="tl">
                    <a:srgbClr val="000000"/>
                  </a:outerShdw>
                </a:effectLst>
                <a:latin typeface="Verdana" pitchFamily="34" charset="0"/>
                <a:ea typeface="Verdana" pitchFamily="34" charset="0"/>
                <a:cs typeface="Verdana" pitchFamily="34" charset="0"/>
              </a:rPr>
              <a:t>Antigēnu uzņemšana </a:t>
            </a:r>
            <a:r>
              <a:rPr lang="lv-LV" sz="2800" b="1" dirty="0" err="1" smtClean="0">
                <a:solidFill>
                  <a:srgbClr val="A50021"/>
                </a:solidFill>
                <a:effectLst>
                  <a:outerShdw blurRad="38100" dist="38100" dir="2700000" algn="tl">
                    <a:srgbClr val="000000"/>
                  </a:outerShdw>
                </a:effectLst>
                <a:latin typeface="Verdana" pitchFamily="34" charset="0"/>
                <a:ea typeface="Verdana" pitchFamily="34" charset="0"/>
                <a:cs typeface="Verdana" pitchFamily="34" charset="0"/>
              </a:rPr>
              <a:t>DCs</a:t>
            </a:r>
            <a:r>
              <a:rPr lang="lv-LV" sz="2800" b="1" dirty="0" smtClean="0">
                <a:solidFill>
                  <a:srgbClr val="A50021"/>
                </a:solidFill>
                <a:effectLst>
                  <a:outerShdw blurRad="38100" dist="38100" dir="2700000" algn="tl">
                    <a:srgbClr val="000000"/>
                  </a:outerShdw>
                </a:effectLst>
                <a:latin typeface="Verdana" pitchFamily="34" charset="0"/>
                <a:ea typeface="Verdana" pitchFamily="34" charset="0"/>
                <a:cs typeface="Verdana" pitchFamily="34" charset="0"/>
              </a:rPr>
              <a:t> un DC migrācija</a:t>
            </a:r>
          </a:p>
        </p:txBody>
      </p:sp>
      <p:sp>
        <p:nvSpPr>
          <p:cNvPr id="3" name="Rectangle 2"/>
          <p:cNvSpPr/>
          <p:nvPr/>
        </p:nvSpPr>
        <p:spPr>
          <a:xfrm>
            <a:off x="5715000" y="822412"/>
            <a:ext cx="3314700" cy="5632311"/>
          </a:xfrm>
          <a:prstGeom prst="rect">
            <a:avLst/>
          </a:prstGeom>
        </p:spPr>
        <p:txBody>
          <a:bodyPr wrap="square">
            <a:spAutoFit/>
          </a:bodyPr>
          <a:lstStyle/>
          <a:p>
            <a:pPr algn="just"/>
            <a:r>
              <a:rPr lang="lv-LV" sz="2000" b="1" dirty="0" smtClean="0">
                <a:solidFill>
                  <a:srgbClr val="003300"/>
                </a:solidFill>
                <a:effectLst>
                  <a:outerShdw blurRad="38100" dist="38100" dir="2700000" algn="tl">
                    <a:srgbClr val="000000"/>
                  </a:outerShdw>
                </a:effectLst>
                <a:latin typeface="Arial" panose="020B0604020202020204" pitchFamily="34" charset="0"/>
                <a:ea typeface="Verdana" pitchFamily="34" charset="0"/>
                <a:cs typeface="Arial" panose="020B0604020202020204" pitchFamily="34" charset="0"/>
              </a:rPr>
              <a:t>Nenobriedušas DC Ag var uzņemt endocitozes, fagocitozes vai </a:t>
            </a:r>
            <a:r>
              <a:rPr lang="lv-LV" sz="2000" b="1" dirty="0" err="1" smtClean="0">
                <a:solidFill>
                  <a:srgbClr val="003300"/>
                </a:solidFill>
                <a:effectLst>
                  <a:outerShdw blurRad="38100" dist="38100" dir="2700000" algn="tl">
                    <a:srgbClr val="000000"/>
                  </a:outerShdw>
                </a:effectLst>
                <a:latin typeface="Arial" panose="020B0604020202020204" pitchFamily="34" charset="0"/>
                <a:ea typeface="Verdana" pitchFamily="34" charset="0"/>
                <a:cs typeface="Arial" panose="020B0604020202020204" pitchFamily="34" charset="0"/>
              </a:rPr>
              <a:t>pinocitozes</a:t>
            </a:r>
            <a:r>
              <a:rPr lang="lv-LV" sz="2000" b="1" dirty="0" smtClean="0">
                <a:solidFill>
                  <a:srgbClr val="003300"/>
                </a:solidFill>
                <a:effectLst>
                  <a:outerShdw blurRad="38100" dist="38100" dir="2700000" algn="tl">
                    <a:srgbClr val="000000"/>
                  </a:outerShdw>
                </a:effectLst>
                <a:latin typeface="Arial" panose="020B0604020202020204" pitchFamily="34" charset="0"/>
                <a:ea typeface="Verdana" pitchFamily="34" charset="0"/>
                <a:cs typeface="Arial" panose="020B0604020202020204" pitchFamily="34" charset="0"/>
              </a:rPr>
              <a:t> ceļā</a:t>
            </a:r>
          </a:p>
          <a:p>
            <a:pPr algn="just"/>
            <a:endParaRPr lang="lv-LV" sz="2000" b="1" dirty="0">
              <a:solidFill>
                <a:srgbClr val="003300"/>
              </a:solidFill>
              <a:effectLst>
                <a:outerShdw blurRad="38100" dist="38100" dir="2700000" algn="tl">
                  <a:srgbClr val="000000"/>
                </a:outerShdw>
              </a:effectLst>
              <a:latin typeface="Arial" panose="020B0604020202020204" pitchFamily="34" charset="0"/>
              <a:ea typeface="Verdana" pitchFamily="34" charset="0"/>
              <a:cs typeface="Arial" panose="020B0604020202020204" pitchFamily="34" charset="0"/>
            </a:endParaRPr>
          </a:p>
          <a:p>
            <a:pPr algn="just"/>
            <a:endParaRPr lang="lv-LV" sz="2000" b="1" dirty="0" smtClean="0">
              <a:solidFill>
                <a:srgbClr val="003300"/>
              </a:solidFill>
              <a:effectLst>
                <a:outerShdw blurRad="38100" dist="38100" dir="2700000" algn="tl">
                  <a:srgbClr val="000000"/>
                </a:outerShdw>
              </a:effectLst>
              <a:latin typeface="Arial" panose="020B0604020202020204" pitchFamily="34" charset="0"/>
              <a:ea typeface="Verdana" pitchFamily="34" charset="0"/>
              <a:cs typeface="Arial" panose="020B0604020202020204" pitchFamily="34" charset="0"/>
            </a:endParaRPr>
          </a:p>
          <a:p>
            <a:pPr algn="just"/>
            <a:r>
              <a:rPr lang="lv-LV" sz="2000" b="1" dirty="0" err="1" smtClean="0">
                <a:solidFill>
                  <a:srgbClr val="003300"/>
                </a:solidFill>
                <a:effectLst>
                  <a:outerShdw blurRad="38100" dist="38100" dir="2700000" algn="tl">
                    <a:srgbClr val="000000"/>
                  </a:outerShdw>
                </a:effectLst>
                <a:latin typeface="Arial" panose="020B0604020202020204" pitchFamily="34" charset="0"/>
                <a:ea typeface="Verdana" pitchFamily="34" charset="0"/>
                <a:cs typeface="Arial" panose="020B0604020202020204" pitchFamily="34" charset="0"/>
              </a:rPr>
              <a:t>DCs</a:t>
            </a:r>
            <a:r>
              <a:rPr lang="lv-LV" sz="2000" b="1" dirty="0" smtClean="0">
                <a:solidFill>
                  <a:srgbClr val="003300"/>
                </a:solidFill>
                <a:effectLst>
                  <a:outerShdw blurRad="38100" dist="38100" dir="2700000" algn="tl">
                    <a:srgbClr val="000000"/>
                  </a:outerShdw>
                </a:effectLst>
                <a:latin typeface="Arial" panose="020B0604020202020204" pitchFamily="34" charset="0"/>
                <a:ea typeface="Verdana" pitchFamily="34" charset="0"/>
                <a:cs typeface="Arial" panose="020B0604020202020204" pitchFamily="34" charset="0"/>
              </a:rPr>
              <a:t> aktivējas/nobriest, saņemot signālus no TLR un </a:t>
            </a:r>
            <a:r>
              <a:rPr lang="lv-LV" sz="2000" b="1" dirty="0" err="1" smtClean="0">
                <a:solidFill>
                  <a:srgbClr val="003300"/>
                </a:solidFill>
                <a:effectLst>
                  <a:outerShdw blurRad="38100" dist="38100" dir="2700000" algn="tl">
                    <a:srgbClr val="000000"/>
                  </a:outerShdw>
                </a:effectLst>
                <a:latin typeface="Arial" panose="020B0604020202020204" pitchFamily="34" charset="0"/>
                <a:ea typeface="Verdana" pitchFamily="34" charset="0"/>
                <a:cs typeface="Arial" panose="020B0604020202020204" pitchFamily="34" charset="0"/>
              </a:rPr>
              <a:t>citokīnu</a:t>
            </a:r>
            <a:r>
              <a:rPr lang="lv-LV" sz="2000" b="1" dirty="0" smtClean="0">
                <a:solidFill>
                  <a:srgbClr val="003300"/>
                </a:solidFill>
                <a:effectLst>
                  <a:outerShdw blurRad="38100" dist="38100" dir="2700000" algn="tl">
                    <a:srgbClr val="000000"/>
                  </a:outerShdw>
                </a:effectLst>
                <a:latin typeface="Arial" panose="020B0604020202020204" pitchFamily="34" charset="0"/>
                <a:ea typeface="Verdana" pitchFamily="34" charset="0"/>
                <a:cs typeface="Arial" panose="020B0604020202020204" pitchFamily="34" charset="0"/>
              </a:rPr>
              <a:t> receptoriem</a:t>
            </a:r>
          </a:p>
          <a:p>
            <a:pPr algn="just"/>
            <a:endParaRPr lang="lv-LV" sz="2000" b="1" dirty="0">
              <a:solidFill>
                <a:srgbClr val="003300"/>
              </a:solidFill>
              <a:effectLst>
                <a:outerShdw blurRad="38100" dist="38100" dir="2700000" algn="tl">
                  <a:srgbClr val="000000"/>
                </a:outerShdw>
              </a:effectLst>
              <a:latin typeface="Arial" panose="020B0604020202020204" pitchFamily="34" charset="0"/>
              <a:ea typeface="Verdana" pitchFamily="34" charset="0"/>
              <a:cs typeface="Arial" panose="020B0604020202020204" pitchFamily="34" charset="0"/>
            </a:endParaRPr>
          </a:p>
          <a:p>
            <a:pPr algn="just"/>
            <a:r>
              <a:rPr lang="lv-LV" sz="2000" b="1" dirty="0" smtClean="0">
                <a:solidFill>
                  <a:srgbClr val="003300"/>
                </a:solidFill>
                <a:effectLst>
                  <a:outerShdw blurRad="38100" dist="38100" dir="2700000" algn="tl">
                    <a:srgbClr val="000000"/>
                  </a:outerShdw>
                </a:effectLst>
                <a:latin typeface="Arial" panose="020B0604020202020204" pitchFamily="34" charset="0"/>
                <a:ea typeface="Verdana" pitchFamily="34" charset="0"/>
                <a:cs typeface="Arial" panose="020B0604020202020204" pitchFamily="34" charset="0"/>
              </a:rPr>
              <a:t>Zaudē kontaktus ar epitēlija šūnām, migrē uz limfmezgliem</a:t>
            </a:r>
          </a:p>
          <a:p>
            <a:pPr algn="just"/>
            <a:endParaRPr lang="lv-LV" sz="2000" b="1" dirty="0">
              <a:solidFill>
                <a:srgbClr val="003300"/>
              </a:solidFill>
              <a:effectLst>
                <a:outerShdw blurRad="38100" dist="38100" dir="2700000" algn="tl">
                  <a:srgbClr val="000000"/>
                </a:outerShdw>
              </a:effectLst>
              <a:latin typeface="Arial" panose="020B0604020202020204" pitchFamily="34" charset="0"/>
              <a:ea typeface="Verdana" pitchFamily="34" charset="0"/>
              <a:cs typeface="Arial" panose="020B0604020202020204" pitchFamily="34" charset="0"/>
            </a:endParaRPr>
          </a:p>
          <a:p>
            <a:pPr algn="just"/>
            <a:r>
              <a:rPr lang="lv-LV" sz="2000" b="1" dirty="0" smtClean="0">
                <a:solidFill>
                  <a:srgbClr val="003300"/>
                </a:solidFill>
                <a:effectLst>
                  <a:outerShdw blurRad="38100" dist="38100" dir="2700000" algn="tl">
                    <a:srgbClr val="000000"/>
                  </a:outerShdw>
                </a:effectLst>
                <a:latin typeface="Arial" panose="020B0604020202020204" pitchFamily="34" charset="0"/>
                <a:ea typeface="Verdana" pitchFamily="34" charset="0"/>
                <a:cs typeface="Arial" panose="020B0604020202020204" pitchFamily="34" charset="0"/>
              </a:rPr>
              <a:t>Sāk </a:t>
            </a:r>
            <a:r>
              <a:rPr lang="lv-LV" sz="2000" b="1" dirty="0" err="1" smtClean="0">
                <a:solidFill>
                  <a:srgbClr val="003300"/>
                </a:solidFill>
                <a:effectLst>
                  <a:outerShdw blurRad="38100" dist="38100" dir="2700000" algn="tl">
                    <a:srgbClr val="000000"/>
                  </a:outerShdw>
                </a:effectLst>
                <a:latin typeface="Arial" panose="020B0604020202020204" pitchFamily="34" charset="0"/>
                <a:ea typeface="Verdana" pitchFamily="34" charset="0"/>
                <a:cs typeface="Arial" panose="020B0604020202020204" pitchFamily="34" charset="0"/>
              </a:rPr>
              <a:t>ekspresēt</a:t>
            </a:r>
            <a:r>
              <a:rPr lang="lv-LV" sz="2000" b="1" dirty="0" smtClean="0">
                <a:solidFill>
                  <a:srgbClr val="003300"/>
                </a:solidFill>
                <a:effectLst>
                  <a:outerShdw blurRad="38100" dist="38100" dir="2700000" algn="tl">
                    <a:srgbClr val="000000"/>
                  </a:outerShdw>
                </a:effectLst>
                <a:latin typeface="Arial" panose="020B0604020202020204" pitchFamily="34" charset="0"/>
                <a:ea typeface="Verdana" pitchFamily="34" charset="0"/>
                <a:cs typeface="Arial" panose="020B0604020202020204" pitchFamily="34" charset="0"/>
              </a:rPr>
              <a:t> </a:t>
            </a:r>
            <a:r>
              <a:rPr lang="lv-LV" sz="2000" b="1" dirty="0" err="1" smtClean="0">
                <a:solidFill>
                  <a:srgbClr val="003300"/>
                </a:solidFill>
                <a:effectLst>
                  <a:outerShdw blurRad="38100" dist="38100" dir="2700000" algn="tl">
                    <a:srgbClr val="000000"/>
                  </a:outerShdw>
                </a:effectLst>
                <a:latin typeface="Arial" panose="020B0604020202020204" pitchFamily="34" charset="0"/>
                <a:ea typeface="Verdana" pitchFamily="34" charset="0"/>
                <a:cs typeface="Arial" panose="020B0604020202020204" pitchFamily="34" charset="0"/>
              </a:rPr>
              <a:t>hemokīnu</a:t>
            </a:r>
            <a:r>
              <a:rPr lang="lv-LV" sz="2000" b="1" dirty="0" smtClean="0">
                <a:solidFill>
                  <a:srgbClr val="003300"/>
                </a:solidFill>
                <a:effectLst>
                  <a:outerShdw blurRad="38100" dist="38100" dir="2700000" algn="tl">
                    <a:srgbClr val="000000"/>
                  </a:outerShdw>
                </a:effectLst>
                <a:latin typeface="Arial" panose="020B0604020202020204" pitchFamily="34" charset="0"/>
                <a:ea typeface="Verdana" pitchFamily="34" charset="0"/>
                <a:cs typeface="Arial" panose="020B0604020202020204" pitchFamily="34" charset="0"/>
              </a:rPr>
              <a:t> receptorus, kas tās novirza uz T šūnu zonu limfmezglā</a:t>
            </a:r>
            <a:endParaRPr lang="lv-LV" sz="2000" b="1" dirty="0">
              <a:solidFill>
                <a:srgbClr val="003300"/>
              </a:solidFill>
              <a:effectLst>
                <a:outerShdw blurRad="38100" dist="38100" dir="2700000" algn="tl">
                  <a:srgbClr val="000000"/>
                </a:outerShdw>
              </a:effectLst>
              <a:latin typeface="Arial" panose="020B0604020202020204" pitchFamily="34" charset="0"/>
              <a:ea typeface="Verdana" pitchFamily="34" charset="0"/>
              <a:cs typeface="Arial" panose="020B0604020202020204" pitchFamily="34" charset="0"/>
            </a:endParaRP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28600" y="822412"/>
            <a:ext cx="5486400" cy="609985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158829651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1008441"/>
            <a:ext cx="9144000" cy="57091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3" name="Rectangle 2"/>
          <p:cNvSpPr/>
          <p:nvPr/>
        </p:nvSpPr>
        <p:spPr>
          <a:xfrm>
            <a:off x="228600" y="71213"/>
            <a:ext cx="8648700" cy="954107"/>
          </a:xfrm>
          <a:prstGeom prst="rect">
            <a:avLst/>
          </a:prstGeom>
        </p:spPr>
        <p:txBody>
          <a:bodyPr wrap="square">
            <a:spAutoFit/>
          </a:bodyPr>
          <a:lstStyle/>
          <a:p>
            <a:pPr algn="ctr"/>
            <a:r>
              <a:rPr lang="lv-LV" sz="2800" b="1" dirty="0" err="1" smtClean="0">
                <a:solidFill>
                  <a:srgbClr val="A50021"/>
                </a:solidFill>
                <a:effectLst>
                  <a:outerShdw blurRad="38100" dist="38100" dir="2700000" algn="tl">
                    <a:srgbClr val="000000"/>
                  </a:outerShdw>
                </a:effectLst>
                <a:latin typeface="Verdana" pitchFamily="34" charset="0"/>
                <a:ea typeface="Verdana" pitchFamily="34" charset="0"/>
                <a:cs typeface="Verdana" pitchFamily="34" charset="0"/>
              </a:rPr>
              <a:t>DCs</a:t>
            </a:r>
            <a:r>
              <a:rPr lang="lv-LV" sz="2800" b="1" dirty="0" smtClean="0">
                <a:solidFill>
                  <a:srgbClr val="A50021"/>
                </a:solidFill>
                <a:effectLst>
                  <a:outerShdw blurRad="38100" dist="38100" dir="2700000" algn="tl">
                    <a:srgbClr val="000000"/>
                  </a:outerShdw>
                </a:effectLst>
                <a:latin typeface="Verdana" pitchFamily="34" charset="0"/>
                <a:ea typeface="Verdana" pitchFamily="34" charset="0"/>
                <a:cs typeface="Verdana" pitchFamily="34" charset="0"/>
              </a:rPr>
              <a:t> </a:t>
            </a:r>
            <a:r>
              <a:rPr lang="lv-LV" sz="2800" b="1" dirty="0" err="1" smtClean="0">
                <a:solidFill>
                  <a:srgbClr val="A50021"/>
                </a:solidFill>
                <a:effectLst>
                  <a:outerShdw blurRad="38100" dist="38100" dir="2700000" algn="tl">
                    <a:srgbClr val="000000"/>
                  </a:outerShdw>
                </a:effectLst>
                <a:latin typeface="Verdana" pitchFamily="34" charset="0"/>
                <a:ea typeface="Verdana" pitchFamily="34" charset="0"/>
                <a:cs typeface="Verdana" pitchFamily="34" charset="0"/>
              </a:rPr>
              <a:t>procesē</a:t>
            </a:r>
            <a:r>
              <a:rPr lang="lv-LV" sz="2800" b="1" dirty="0" smtClean="0">
                <a:solidFill>
                  <a:srgbClr val="A50021"/>
                </a:solidFill>
                <a:effectLst>
                  <a:outerShdw blurRad="38100" dist="38100" dir="2700000" algn="tl">
                    <a:srgbClr val="000000"/>
                  </a:outerShdw>
                </a:effectLst>
                <a:latin typeface="Verdana" pitchFamily="34" charset="0"/>
                <a:ea typeface="Verdana" pitchFamily="34" charset="0"/>
                <a:cs typeface="Verdana" pitchFamily="34" charset="0"/>
              </a:rPr>
              <a:t> un prezentē antigēnus uz MHCII</a:t>
            </a:r>
          </a:p>
        </p:txBody>
      </p:sp>
    </p:spTree>
    <p:extLst>
      <p:ext uri="{BB962C8B-B14F-4D97-AF65-F5344CB8AC3E}">
        <p14:creationId xmlns:p14="http://schemas.microsoft.com/office/powerpoint/2010/main" xmlns="" val="88021672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216131" y="1608615"/>
            <a:ext cx="4864138" cy="4402769"/>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3" name="Rectangle 2"/>
          <p:cNvSpPr/>
          <p:nvPr/>
        </p:nvSpPr>
        <p:spPr>
          <a:xfrm>
            <a:off x="228600" y="71213"/>
            <a:ext cx="8648700" cy="954107"/>
          </a:xfrm>
          <a:prstGeom prst="rect">
            <a:avLst/>
          </a:prstGeom>
        </p:spPr>
        <p:txBody>
          <a:bodyPr wrap="square">
            <a:spAutoFit/>
          </a:bodyPr>
          <a:lstStyle/>
          <a:p>
            <a:pPr algn="ctr"/>
            <a:r>
              <a:rPr lang="lv-LV" sz="2800" b="1" dirty="0" smtClean="0">
                <a:solidFill>
                  <a:srgbClr val="A50021"/>
                </a:solidFill>
                <a:effectLst>
                  <a:outerShdw blurRad="38100" dist="38100" dir="2700000" algn="tl">
                    <a:srgbClr val="000000"/>
                  </a:outerShdw>
                </a:effectLst>
                <a:latin typeface="Verdana" pitchFamily="34" charset="0"/>
                <a:ea typeface="Verdana" pitchFamily="34" charset="0"/>
                <a:cs typeface="Verdana" pitchFamily="34" charset="0"/>
              </a:rPr>
              <a:t>Nobriedušu un nenobriedušu DC atšķirības</a:t>
            </a:r>
          </a:p>
        </p:txBody>
      </p:sp>
    </p:spTree>
    <p:extLst>
      <p:ext uri="{BB962C8B-B14F-4D97-AF65-F5344CB8AC3E}">
        <p14:creationId xmlns:p14="http://schemas.microsoft.com/office/powerpoint/2010/main" xmlns="" val="348428023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28600" y="15106"/>
            <a:ext cx="9525000" cy="830997"/>
          </a:xfrm>
          <a:prstGeom prst="rect">
            <a:avLst/>
          </a:prstGeom>
        </p:spPr>
        <p:txBody>
          <a:bodyPr wrap="square">
            <a:spAutoFit/>
          </a:bodyPr>
          <a:lstStyle/>
          <a:p>
            <a:pPr algn="ctr"/>
            <a:r>
              <a:rPr lang="lv-LV" sz="2400" b="1" dirty="0" smtClean="0">
                <a:solidFill>
                  <a:srgbClr val="A50021"/>
                </a:solidFill>
                <a:effectLst>
                  <a:outerShdw blurRad="38100" dist="38100" dir="2700000" algn="tl">
                    <a:srgbClr val="000000"/>
                  </a:outerShdw>
                </a:effectLst>
                <a:latin typeface="Verdana" pitchFamily="34" charset="0"/>
                <a:ea typeface="Verdana" pitchFamily="34" charset="0"/>
                <a:cs typeface="Verdana" pitchFamily="34" charset="0"/>
              </a:rPr>
              <a:t>Limfmezglu T šūnu zonā </a:t>
            </a:r>
            <a:r>
              <a:rPr lang="lv-LV" sz="2400" b="1" dirty="0" err="1" smtClean="0">
                <a:solidFill>
                  <a:srgbClr val="A50021"/>
                </a:solidFill>
                <a:effectLst>
                  <a:outerShdw blurRad="38100" dist="38100" dir="2700000" algn="tl">
                    <a:srgbClr val="000000"/>
                  </a:outerShdw>
                </a:effectLst>
                <a:latin typeface="Verdana" pitchFamily="34" charset="0"/>
                <a:ea typeface="Verdana" pitchFamily="34" charset="0"/>
                <a:cs typeface="Verdana" pitchFamily="34" charset="0"/>
              </a:rPr>
              <a:t>DCs</a:t>
            </a:r>
            <a:r>
              <a:rPr lang="lv-LV" sz="2400" b="1" dirty="0" smtClean="0">
                <a:solidFill>
                  <a:srgbClr val="A50021"/>
                </a:solidFill>
                <a:effectLst>
                  <a:outerShdw blurRad="38100" dist="38100" dir="2700000" algn="tl">
                    <a:srgbClr val="000000"/>
                  </a:outerShdw>
                </a:effectLst>
                <a:latin typeface="Verdana" pitchFamily="34" charset="0"/>
                <a:ea typeface="Verdana" pitchFamily="34" charset="0"/>
                <a:cs typeface="Verdana" pitchFamily="34" charset="0"/>
              </a:rPr>
              <a:t> mijiedarbojas ar T šūnām</a:t>
            </a:r>
          </a:p>
        </p:txBody>
      </p:sp>
      <p:pic>
        <p:nvPicPr>
          <p:cNvPr id="3075" name="Picture 3"/>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840448" y="846103"/>
            <a:ext cx="7615503" cy="6011897"/>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295285450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1200329"/>
          </a:xfrm>
          <a:prstGeom prst="rect">
            <a:avLst/>
          </a:prstGeom>
        </p:spPr>
        <p:txBody>
          <a:bodyPr wrap="square">
            <a:spAutoFit/>
          </a:bodyPr>
          <a:lstStyle/>
          <a:p>
            <a:pPr algn="ctr"/>
            <a:r>
              <a:rPr lang="lv-LV" sz="2400" b="1" dirty="0" smtClean="0">
                <a:solidFill>
                  <a:srgbClr val="A50021"/>
                </a:solidFill>
                <a:effectLst>
                  <a:outerShdw blurRad="38100" dist="38100" dir="2700000" algn="tl">
                    <a:srgbClr val="000000"/>
                  </a:outerShdw>
                </a:effectLst>
                <a:latin typeface="Arial" pitchFamily="34" charset="0"/>
                <a:ea typeface="Verdana" pitchFamily="34" charset="0"/>
                <a:cs typeface="Arial" pitchFamily="34" charset="0"/>
              </a:rPr>
              <a:t>Pirmajās stundās pēc infekcijas tiek aktivēta nespecifiskā </a:t>
            </a:r>
            <a:r>
              <a:rPr lang="lv-LV" sz="2400" b="1" dirty="0" err="1" smtClean="0">
                <a:solidFill>
                  <a:srgbClr val="A50021"/>
                </a:solidFill>
                <a:effectLst>
                  <a:outerShdw blurRad="38100" dist="38100" dir="2700000" algn="tl">
                    <a:srgbClr val="000000"/>
                  </a:outerShdw>
                </a:effectLst>
                <a:latin typeface="Arial" pitchFamily="34" charset="0"/>
                <a:ea typeface="Verdana" pitchFamily="34" charset="0"/>
                <a:cs typeface="Arial" pitchFamily="34" charset="0"/>
              </a:rPr>
              <a:t>imūnaizsardzība</a:t>
            </a:r>
            <a:r>
              <a:rPr lang="lv-LV" sz="2400" b="1" dirty="0" smtClean="0">
                <a:solidFill>
                  <a:srgbClr val="A50021"/>
                </a:solidFill>
                <a:effectLst>
                  <a:outerShdw blurRad="38100" dist="38100" dir="2700000" algn="tl">
                    <a:srgbClr val="000000"/>
                  </a:outerShdw>
                </a:effectLst>
                <a:latin typeface="Arial" pitchFamily="34" charset="0"/>
                <a:ea typeface="Verdana" pitchFamily="34" charset="0"/>
                <a:cs typeface="Arial" pitchFamily="34" charset="0"/>
              </a:rPr>
              <a:t>; adaptīvā imūnā aizsardzība sāk darboties ~ nedēļas laikā</a:t>
            </a:r>
            <a:endParaRPr lang="en-US" sz="2400" dirty="0">
              <a:latin typeface="Arial" pitchFamily="34" charset="0"/>
              <a:cs typeface="Arial" pitchFamily="34" charset="0"/>
            </a:endParaRPr>
          </a:p>
        </p:txBody>
      </p:sp>
      <p:pic>
        <p:nvPicPr>
          <p:cNvPr id="1026" name="Picture 2"/>
          <p:cNvPicPr>
            <a:picLocks noChangeAspect="1" noChangeArrowheads="1"/>
          </p:cNvPicPr>
          <p:nvPr/>
        </p:nvPicPr>
        <p:blipFill>
          <a:blip r:embed="rId2" cstate="print"/>
          <a:srcRect/>
          <a:stretch>
            <a:fillRect/>
          </a:stretch>
        </p:blipFill>
        <p:spPr bwMode="auto">
          <a:xfrm>
            <a:off x="184124" y="1295400"/>
            <a:ext cx="8809391" cy="5562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69961" y="1445808"/>
            <a:ext cx="7756478" cy="541219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3" name="Rectangle 2"/>
          <p:cNvSpPr/>
          <p:nvPr/>
        </p:nvSpPr>
        <p:spPr>
          <a:xfrm>
            <a:off x="-228600" y="15106"/>
            <a:ext cx="9525000" cy="1200329"/>
          </a:xfrm>
          <a:prstGeom prst="rect">
            <a:avLst/>
          </a:prstGeom>
        </p:spPr>
        <p:txBody>
          <a:bodyPr wrap="square">
            <a:spAutoFit/>
          </a:bodyPr>
          <a:lstStyle/>
          <a:p>
            <a:pPr algn="ctr"/>
            <a:r>
              <a:rPr lang="lv-LV" sz="2400" b="1" dirty="0" smtClean="0">
                <a:solidFill>
                  <a:srgbClr val="A50021"/>
                </a:solidFill>
                <a:effectLst>
                  <a:outerShdw blurRad="38100" dist="38100" dir="2700000" algn="tl">
                    <a:srgbClr val="000000"/>
                  </a:outerShdw>
                </a:effectLst>
                <a:latin typeface="Verdana" pitchFamily="34" charset="0"/>
                <a:ea typeface="Verdana" pitchFamily="34" charset="0"/>
                <a:cs typeface="Verdana" pitchFamily="34" charset="0"/>
              </a:rPr>
              <a:t>T šūnu aktivācijai ir nepieciešami 2 signāli: </a:t>
            </a:r>
          </a:p>
          <a:p>
            <a:pPr algn="ctr"/>
            <a:r>
              <a:rPr lang="lv-LV" sz="2400" b="1" dirty="0" smtClean="0">
                <a:solidFill>
                  <a:srgbClr val="A50021"/>
                </a:solidFill>
                <a:effectLst>
                  <a:outerShdw blurRad="38100" dist="38100" dir="2700000" algn="tl">
                    <a:srgbClr val="000000"/>
                  </a:outerShdw>
                </a:effectLst>
                <a:latin typeface="Verdana" pitchFamily="34" charset="0"/>
                <a:ea typeface="Verdana" pitchFamily="34" charset="0"/>
                <a:cs typeface="Verdana" pitchFamily="34" charset="0"/>
              </a:rPr>
              <a:t>1. signāls – antigēns; 2. signāls – ko-stimulējošā molekula (B7-1, B7-2)</a:t>
            </a:r>
          </a:p>
        </p:txBody>
      </p:sp>
    </p:spTree>
    <p:extLst>
      <p:ext uri="{BB962C8B-B14F-4D97-AF65-F5344CB8AC3E}">
        <p14:creationId xmlns:p14="http://schemas.microsoft.com/office/powerpoint/2010/main" xmlns="" val="207041342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1200329"/>
          </a:xfrm>
          <a:prstGeom prst="rect">
            <a:avLst/>
          </a:prstGeom>
        </p:spPr>
        <p:txBody>
          <a:bodyPr wrap="square">
            <a:spAutoFit/>
          </a:bodyPr>
          <a:lstStyle/>
          <a:p>
            <a:pPr algn="ctr">
              <a:buClr>
                <a:srgbClr val="C00000"/>
              </a:buClr>
              <a:buSzPct val="110000"/>
            </a:pPr>
            <a:r>
              <a:rPr lang="lv-LV" sz="2400" b="1" dirty="0" smtClean="0">
                <a:solidFill>
                  <a:srgbClr val="A50021"/>
                </a:solidFill>
                <a:effectLst>
                  <a:outerShdw blurRad="38100" dist="38100" dir="2700000" algn="tl">
                    <a:srgbClr val="000000"/>
                  </a:outerShdw>
                </a:effectLst>
                <a:latin typeface="Verdana" pitchFamily="34" charset="0"/>
                <a:ea typeface="Verdana" pitchFamily="34" charset="0"/>
                <a:cs typeface="Verdana" pitchFamily="34" charset="0"/>
              </a:rPr>
              <a:t>Signāli no TCR un CD28 T šūnās aktivē virkni </a:t>
            </a:r>
            <a:r>
              <a:rPr lang="lv-LV" sz="2400" b="1" dirty="0" err="1" smtClean="0">
                <a:solidFill>
                  <a:srgbClr val="A50021"/>
                </a:solidFill>
                <a:effectLst>
                  <a:outerShdw blurRad="38100" dist="38100" dir="2700000" algn="tl">
                    <a:srgbClr val="000000"/>
                  </a:outerShdw>
                </a:effectLst>
                <a:latin typeface="Verdana" pitchFamily="34" charset="0"/>
                <a:ea typeface="Verdana" pitchFamily="34" charset="0"/>
                <a:cs typeface="Verdana" pitchFamily="34" charset="0"/>
              </a:rPr>
              <a:t>signālceļu</a:t>
            </a:r>
            <a:r>
              <a:rPr lang="lv-LV" sz="2400" b="1" dirty="0" smtClean="0">
                <a:solidFill>
                  <a:srgbClr val="A50021"/>
                </a:solidFill>
                <a:effectLst>
                  <a:outerShdw blurRad="38100" dist="38100" dir="2700000" algn="tl">
                    <a:srgbClr val="000000"/>
                  </a:outerShdw>
                </a:effectLst>
                <a:latin typeface="Verdana" pitchFamily="34" charset="0"/>
                <a:ea typeface="Verdana" pitchFamily="34" charset="0"/>
                <a:cs typeface="Verdana" pitchFamily="34" charset="0"/>
              </a:rPr>
              <a:t>, kas izraisa </a:t>
            </a:r>
            <a:r>
              <a:rPr lang="lv-LV" sz="2400" b="1" dirty="0" err="1" smtClean="0">
                <a:solidFill>
                  <a:srgbClr val="A50021"/>
                </a:solidFill>
                <a:effectLst>
                  <a:outerShdw blurRad="38100" dist="38100" dir="2700000" algn="tl">
                    <a:srgbClr val="000000"/>
                  </a:outerShdw>
                </a:effectLst>
                <a:latin typeface="Verdana" pitchFamily="34" charset="0"/>
                <a:ea typeface="Verdana" pitchFamily="34" charset="0"/>
                <a:cs typeface="Verdana" pitchFamily="34" charset="0"/>
              </a:rPr>
              <a:t>proliferāciju</a:t>
            </a:r>
            <a:r>
              <a:rPr lang="lv-LV" sz="2400" b="1" dirty="0" smtClean="0">
                <a:solidFill>
                  <a:srgbClr val="A50021"/>
                </a:solidFill>
                <a:effectLst>
                  <a:outerShdw blurRad="38100" dist="38100" dir="2700000" algn="tl">
                    <a:srgbClr val="000000"/>
                  </a:outerShdw>
                </a:effectLst>
                <a:latin typeface="Verdana" pitchFamily="34" charset="0"/>
                <a:ea typeface="Verdana" pitchFamily="34" charset="0"/>
                <a:cs typeface="Verdana" pitchFamily="34" charset="0"/>
              </a:rPr>
              <a:t>, veicina izdzīvošanu, diferenciāciju un </a:t>
            </a:r>
            <a:r>
              <a:rPr lang="lv-LV" sz="2400" b="1" dirty="0" err="1" smtClean="0">
                <a:solidFill>
                  <a:srgbClr val="A50021"/>
                </a:solidFill>
                <a:effectLst>
                  <a:outerShdw blurRad="38100" dist="38100" dir="2700000" algn="tl">
                    <a:srgbClr val="000000"/>
                  </a:outerShdw>
                </a:effectLst>
                <a:latin typeface="Verdana" pitchFamily="34" charset="0"/>
                <a:ea typeface="Verdana" pitchFamily="34" charset="0"/>
                <a:cs typeface="Verdana" pitchFamily="34" charset="0"/>
              </a:rPr>
              <a:t>efektorās</a:t>
            </a:r>
            <a:r>
              <a:rPr lang="lv-LV" sz="2400" b="1" dirty="0" smtClean="0">
                <a:solidFill>
                  <a:srgbClr val="A50021"/>
                </a:solidFill>
                <a:effectLst>
                  <a:outerShdw blurRad="38100" dist="38100" dir="2700000" algn="tl">
                    <a:srgbClr val="000000"/>
                  </a:outerShdw>
                </a:effectLst>
                <a:latin typeface="Verdana" pitchFamily="34" charset="0"/>
                <a:ea typeface="Verdana" pitchFamily="34" charset="0"/>
                <a:cs typeface="Verdana" pitchFamily="34" charset="0"/>
              </a:rPr>
              <a:t> funkcijas </a:t>
            </a:r>
            <a:endParaRPr lang="en-US" sz="2400" dirty="0"/>
          </a:p>
        </p:txBody>
      </p:sp>
      <p:pic>
        <p:nvPicPr>
          <p:cNvPr id="1026" name="Picture 2"/>
          <p:cNvPicPr>
            <a:picLocks noChangeAspect="1" noChangeArrowheads="1"/>
          </p:cNvPicPr>
          <p:nvPr/>
        </p:nvPicPr>
        <p:blipFill>
          <a:blip r:embed="rId3" cstate="print"/>
          <a:srcRect/>
          <a:stretch>
            <a:fillRect/>
          </a:stretch>
        </p:blipFill>
        <p:spPr bwMode="auto">
          <a:xfrm>
            <a:off x="2133600" y="1375068"/>
            <a:ext cx="4876800" cy="54499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descr="http://www.nature.com/nri/journal/v12/n2/images/nri3152-i1.jpg"/>
          <p:cNvPicPr>
            <a:picLocks noChangeAspect="1" noChangeArrowheads="1"/>
          </p:cNvPicPr>
          <p:nvPr/>
        </p:nvPicPr>
        <p:blipFill>
          <a:blip r:embed="rId2" cstate="print"/>
          <a:srcRect/>
          <a:stretch>
            <a:fillRect/>
          </a:stretch>
        </p:blipFill>
        <p:spPr bwMode="auto">
          <a:xfrm>
            <a:off x="533400" y="830997"/>
            <a:ext cx="8077200" cy="6117133"/>
          </a:xfrm>
          <a:prstGeom prst="rect">
            <a:avLst/>
          </a:prstGeom>
          <a:noFill/>
        </p:spPr>
      </p:pic>
      <p:sp>
        <p:nvSpPr>
          <p:cNvPr id="2" name="Rectangle 1"/>
          <p:cNvSpPr/>
          <p:nvPr/>
        </p:nvSpPr>
        <p:spPr>
          <a:xfrm>
            <a:off x="0" y="685800"/>
            <a:ext cx="4267200" cy="1754326"/>
          </a:xfrm>
          <a:prstGeom prst="rect">
            <a:avLst/>
          </a:prstGeom>
          <a:solidFill>
            <a:schemeClr val="bg1"/>
          </a:solidFill>
        </p:spPr>
        <p:txBody>
          <a:bodyPr wrap="square">
            <a:spAutoFit/>
          </a:bodyPr>
          <a:lstStyle/>
          <a:p>
            <a:pPr algn="just"/>
            <a:r>
              <a:rPr lang="lv-LV" b="1" dirty="0">
                <a:solidFill>
                  <a:schemeClr val="tx1">
                    <a:lumMod val="85000"/>
                    <a:lumOff val="15000"/>
                  </a:schemeClr>
                </a:solidFill>
                <a:latin typeface="Arial" pitchFamily="34" charset="0"/>
                <a:cs typeface="Arial" pitchFamily="34" charset="0"/>
              </a:rPr>
              <a:t>Atkarībā no signāliem, kādus DC ir saņēmusi infekcijas vietā, tā producē dažādus </a:t>
            </a:r>
            <a:r>
              <a:rPr lang="lv-LV" b="1" dirty="0" err="1">
                <a:solidFill>
                  <a:schemeClr val="tx1">
                    <a:lumMod val="85000"/>
                    <a:lumOff val="15000"/>
                  </a:schemeClr>
                </a:solidFill>
                <a:latin typeface="Arial" pitchFamily="34" charset="0"/>
                <a:cs typeface="Arial" pitchFamily="34" charset="0"/>
              </a:rPr>
              <a:t>citokīnus</a:t>
            </a:r>
            <a:r>
              <a:rPr lang="lv-LV" b="1" dirty="0">
                <a:solidFill>
                  <a:schemeClr val="tx1">
                    <a:lumMod val="85000"/>
                    <a:lumOff val="15000"/>
                  </a:schemeClr>
                </a:solidFill>
                <a:latin typeface="Arial" pitchFamily="34" charset="0"/>
                <a:cs typeface="Arial" pitchFamily="34" charset="0"/>
              </a:rPr>
              <a:t>, kas nosaka </a:t>
            </a:r>
            <a:r>
              <a:rPr lang="lv-LV" b="1" dirty="0" err="1">
                <a:solidFill>
                  <a:schemeClr val="tx1">
                    <a:lumMod val="85000"/>
                    <a:lumOff val="15000"/>
                  </a:schemeClr>
                </a:solidFill>
                <a:latin typeface="Arial" pitchFamily="34" charset="0"/>
                <a:cs typeface="Arial" pitchFamily="34" charset="0"/>
              </a:rPr>
              <a:t>Th</a:t>
            </a:r>
            <a:r>
              <a:rPr lang="lv-LV" b="1" dirty="0">
                <a:solidFill>
                  <a:schemeClr val="tx1">
                    <a:lumMod val="85000"/>
                    <a:lumOff val="15000"/>
                  </a:schemeClr>
                </a:solidFill>
                <a:latin typeface="Arial" pitchFamily="34" charset="0"/>
                <a:cs typeface="Arial" pitchFamily="34" charset="0"/>
              </a:rPr>
              <a:t> šūnu polarizāciju. Tādējādi, </a:t>
            </a:r>
            <a:r>
              <a:rPr lang="lv-LV" b="1" dirty="0" err="1">
                <a:solidFill>
                  <a:schemeClr val="tx1">
                    <a:lumMod val="85000"/>
                    <a:lumOff val="15000"/>
                  </a:schemeClr>
                </a:solidFill>
                <a:latin typeface="Arial" pitchFamily="34" charset="0"/>
                <a:cs typeface="Arial" pitchFamily="34" charset="0"/>
              </a:rPr>
              <a:t>DCs</a:t>
            </a:r>
            <a:r>
              <a:rPr lang="lv-LV" b="1" dirty="0">
                <a:solidFill>
                  <a:schemeClr val="tx1">
                    <a:lumMod val="85000"/>
                    <a:lumOff val="15000"/>
                  </a:schemeClr>
                </a:solidFill>
                <a:latin typeface="Arial" pitchFamily="34" charset="0"/>
                <a:cs typeface="Arial" pitchFamily="34" charset="0"/>
              </a:rPr>
              <a:t> ir galvenais imūnās atbildes koordinators.</a:t>
            </a:r>
            <a:endParaRPr lang="en-US" b="1" dirty="0">
              <a:solidFill>
                <a:schemeClr val="tx1">
                  <a:lumMod val="85000"/>
                  <a:lumOff val="15000"/>
                </a:schemeClr>
              </a:solidFill>
              <a:latin typeface="Arial" pitchFamily="34" charset="0"/>
              <a:cs typeface="Arial" pitchFamily="34" charset="0"/>
            </a:endParaRPr>
          </a:p>
        </p:txBody>
      </p:sp>
      <p:sp>
        <p:nvSpPr>
          <p:cNvPr id="3" name="Rectangle 2"/>
          <p:cNvSpPr/>
          <p:nvPr/>
        </p:nvSpPr>
        <p:spPr>
          <a:xfrm>
            <a:off x="152400" y="0"/>
            <a:ext cx="8839200" cy="830997"/>
          </a:xfrm>
          <a:prstGeom prst="rect">
            <a:avLst/>
          </a:prstGeom>
        </p:spPr>
        <p:txBody>
          <a:bodyPr wrap="square">
            <a:spAutoFit/>
          </a:bodyPr>
          <a:lstStyle/>
          <a:p>
            <a:pPr marL="0" lvl="8" algn="ctr"/>
            <a:r>
              <a:rPr lang="lv-LV" sz="2400" b="1" dirty="0">
                <a:solidFill>
                  <a:srgbClr val="A50021"/>
                </a:solidFill>
                <a:effectLst>
                  <a:outerShdw blurRad="38100" dist="38100" dir="2700000" algn="tl">
                    <a:srgbClr val="000000"/>
                  </a:outerShdw>
                </a:effectLst>
                <a:latin typeface="Verdana" pitchFamily="34" charset="0"/>
                <a:ea typeface="Verdana" pitchFamily="34" charset="0"/>
                <a:cs typeface="Verdana" pitchFamily="34" charset="0"/>
              </a:rPr>
              <a:t>Galvenie  </a:t>
            </a:r>
            <a:r>
              <a:rPr lang="lv-LV" sz="2400" b="1" dirty="0" err="1">
                <a:solidFill>
                  <a:srgbClr val="A50021"/>
                </a:solidFill>
                <a:effectLst>
                  <a:outerShdw blurRad="38100" dist="38100" dir="2700000" algn="tl">
                    <a:srgbClr val="000000"/>
                  </a:outerShdw>
                </a:effectLst>
                <a:latin typeface="Verdana" pitchFamily="34" charset="0"/>
                <a:ea typeface="Verdana" pitchFamily="34" charset="0"/>
                <a:cs typeface="Verdana" pitchFamily="34" charset="0"/>
              </a:rPr>
              <a:t>efektorie</a:t>
            </a:r>
            <a:r>
              <a:rPr lang="lv-LV" sz="2400" b="1" dirty="0">
                <a:solidFill>
                  <a:srgbClr val="A50021"/>
                </a:solidFill>
                <a:effectLst>
                  <a:outerShdw blurRad="38100" dist="38100" dir="2700000" algn="tl">
                    <a:srgbClr val="000000"/>
                  </a:outerShdw>
                </a:effectLst>
                <a:latin typeface="Verdana" pitchFamily="34" charset="0"/>
                <a:ea typeface="Verdana" pitchFamily="34" charset="0"/>
                <a:cs typeface="Verdana" pitchFamily="34" charset="0"/>
              </a:rPr>
              <a:t> </a:t>
            </a:r>
            <a:r>
              <a:rPr lang="lv-LV" sz="2400" b="1" dirty="0" err="1">
                <a:solidFill>
                  <a:srgbClr val="A50021"/>
                </a:solidFill>
                <a:effectLst>
                  <a:outerShdw blurRad="38100" dist="38100" dir="2700000" algn="tl">
                    <a:srgbClr val="000000"/>
                  </a:outerShdw>
                </a:effectLst>
                <a:latin typeface="Verdana" pitchFamily="34" charset="0"/>
                <a:ea typeface="Verdana" pitchFamily="34" charset="0"/>
                <a:cs typeface="Verdana" pitchFamily="34" charset="0"/>
              </a:rPr>
              <a:t>Th</a:t>
            </a:r>
            <a:r>
              <a:rPr lang="lv-LV" sz="2400" b="1" dirty="0">
                <a:solidFill>
                  <a:srgbClr val="A50021"/>
                </a:solidFill>
                <a:effectLst>
                  <a:outerShdw blurRad="38100" dist="38100" dir="2700000" algn="tl">
                    <a:srgbClr val="000000"/>
                  </a:outerShdw>
                </a:effectLst>
                <a:latin typeface="Verdana" pitchFamily="34" charset="0"/>
                <a:ea typeface="Verdana" pitchFamily="34" charset="0"/>
                <a:cs typeface="Verdana" pitchFamily="34" charset="0"/>
              </a:rPr>
              <a:t> </a:t>
            </a:r>
            <a:r>
              <a:rPr lang="lv-LV" sz="2400" b="1" dirty="0" err="1">
                <a:solidFill>
                  <a:srgbClr val="A50021"/>
                </a:solidFill>
                <a:effectLst>
                  <a:outerShdw blurRad="38100" dist="38100" dir="2700000" algn="tl">
                    <a:srgbClr val="000000"/>
                  </a:outerShdw>
                </a:effectLst>
                <a:latin typeface="Verdana" pitchFamily="34" charset="0"/>
                <a:ea typeface="Verdana" pitchFamily="34" charset="0"/>
                <a:cs typeface="Verdana" pitchFamily="34" charset="0"/>
              </a:rPr>
              <a:t>subtipi</a:t>
            </a:r>
            <a:r>
              <a:rPr lang="lv-LV" sz="2400" b="1" dirty="0">
                <a:solidFill>
                  <a:srgbClr val="A50021"/>
                </a:solidFill>
                <a:effectLst>
                  <a:outerShdw blurRad="38100" dist="38100" dir="2700000" algn="tl">
                    <a:srgbClr val="000000"/>
                  </a:outerShdw>
                </a:effectLst>
                <a:latin typeface="Verdana" pitchFamily="34" charset="0"/>
                <a:ea typeface="Verdana" pitchFamily="34" charset="0"/>
                <a:cs typeface="Verdana" pitchFamily="34" charset="0"/>
              </a:rPr>
              <a:t>, kas veidojas no </a:t>
            </a:r>
            <a:r>
              <a:rPr lang="lv-LV" sz="2400" b="1" dirty="0" err="1">
                <a:solidFill>
                  <a:srgbClr val="A50021"/>
                </a:solidFill>
                <a:effectLst>
                  <a:outerShdw blurRad="38100" dist="38100" dir="2700000" algn="tl">
                    <a:srgbClr val="000000"/>
                  </a:outerShdw>
                </a:effectLst>
                <a:latin typeface="Verdana" pitchFamily="34" charset="0"/>
                <a:ea typeface="Verdana" pitchFamily="34" charset="0"/>
                <a:cs typeface="Verdana" pitchFamily="34" charset="0"/>
              </a:rPr>
              <a:t>naïvām</a:t>
            </a:r>
            <a:r>
              <a:rPr lang="lv-LV" sz="2400" b="1" dirty="0">
                <a:solidFill>
                  <a:srgbClr val="A50021"/>
                </a:solidFill>
                <a:effectLst>
                  <a:outerShdw blurRad="38100" dist="38100" dir="2700000" algn="tl">
                    <a:srgbClr val="000000"/>
                  </a:outerShdw>
                </a:effectLst>
                <a:latin typeface="Verdana" pitchFamily="34" charset="0"/>
                <a:ea typeface="Verdana" pitchFamily="34" charset="0"/>
                <a:cs typeface="Verdana" pitchFamily="34" charset="0"/>
              </a:rPr>
              <a:t> CD4+ T šūnām</a:t>
            </a:r>
            <a:endParaRPr lang="lv-LV" sz="2400" b="1" dirty="0" smtClean="0">
              <a:solidFill>
                <a:srgbClr val="800000"/>
              </a:solidFill>
              <a:effectLst>
                <a:outerShdw blurRad="38100" dist="38100" dir="2700000" algn="tl">
                  <a:srgbClr val="000000"/>
                </a:outerShdw>
              </a:effectLst>
              <a:latin typeface="Verdana" pitchFamily="34" charset="0"/>
              <a:ea typeface="Verdana" pitchFamily="34" charset="0"/>
              <a:cs typeface="Verdana" pitchFamily="34" charset="0"/>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1754326"/>
          </a:xfrm>
          <a:prstGeom prst="rect">
            <a:avLst/>
          </a:prstGeom>
        </p:spPr>
        <p:txBody>
          <a:bodyPr wrap="square">
            <a:spAutoFit/>
          </a:bodyPr>
          <a:lstStyle/>
          <a:p>
            <a:pPr algn="ctr">
              <a:buClr>
                <a:srgbClr val="C00000"/>
              </a:buClr>
              <a:buSzPct val="110000"/>
            </a:pPr>
            <a:r>
              <a:rPr lang="lv-LV" sz="2800" b="1" dirty="0" smtClean="0">
                <a:solidFill>
                  <a:srgbClr val="A50021"/>
                </a:solidFill>
                <a:effectLst>
                  <a:outerShdw blurRad="38100" dist="38100" dir="2700000" algn="tl">
                    <a:srgbClr val="000000"/>
                  </a:outerShdw>
                </a:effectLst>
                <a:latin typeface="Verdana" pitchFamily="34" charset="0"/>
                <a:ea typeface="Verdana" pitchFamily="34" charset="0"/>
                <a:cs typeface="Verdana" pitchFamily="34" charset="0"/>
              </a:rPr>
              <a:t>CD8+ </a:t>
            </a:r>
            <a:r>
              <a:rPr lang="lv-LV" sz="2800" b="1" dirty="0" err="1" smtClean="0">
                <a:solidFill>
                  <a:srgbClr val="A50021"/>
                </a:solidFill>
                <a:effectLst>
                  <a:outerShdw blurRad="38100" dist="38100" dir="2700000" algn="tl">
                    <a:srgbClr val="000000"/>
                  </a:outerShdw>
                </a:effectLst>
                <a:latin typeface="Verdana" pitchFamily="34" charset="0"/>
                <a:ea typeface="Verdana" pitchFamily="34" charset="0"/>
                <a:cs typeface="Verdana" pitchFamily="34" charset="0"/>
              </a:rPr>
              <a:t>citotoksisko</a:t>
            </a:r>
            <a:r>
              <a:rPr lang="lv-LV" sz="2800" b="1" dirty="0" smtClean="0">
                <a:solidFill>
                  <a:srgbClr val="A50021"/>
                </a:solidFill>
                <a:effectLst>
                  <a:outerShdw blurRad="38100" dist="38100" dir="2700000" algn="tl">
                    <a:srgbClr val="000000"/>
                  </a:outerShdw>
                </a:effectLst>
                <a:latin typeface="Verdana" pitchFamily="34" charset="0"/>
                <a:ea typeface="Verdana" pitchFamily="34" charset="0"/>
                <a:cs typeface="Verdana" pitchFamily="34" charset="0"/>
              </a:rPr>
              <a:t> T šūnu (CTL) aktivācija:</a:t>
            </a:r>
          </a:p>
          <a:p>
            <a:pPr algn="just">
              <a:buClr>
                <a:srgbClr val="C00000"/>
              </a:buClr>
              <a:buSzPct val="110000"/>
            </a:pPr>
            <a:r>
              <a:rPr lang="lv-LV" sz="2000" b="1" dirty="0" smtClean="0">
                <a:solidFill>
                  <a:schemeClr val="tx1">
                    <a:lumMod val="75000"/>
                    <a:lumOff val="25000"/>
                  </a:schemeClr>
                </a:solidFill>
                <a:effectLst>
                  <a:outerShdw blurRad="38100" dist="38100" dir="2700000" algn="tl">
                    <a:srgbClr val="000000"/>
                  </a:outerShdw>
                </a:effectLst>
                <a:latin typeface="Verdana" pitchFamily="34" charset="0"/>
                <a:ea typeface="Verdana" pitchFamily="34" charset="0"/>
                <a:cs typeface="Verdana" pitchFamily="34" charset="0"/>
              </a:rPr>
              <a:t>nobriedusi APC, kas prezentē Ag uz MHC I un nodrošina ko-stimulāciju (B7), aktivēta T šūna producē IL-2, kas izraisa to proliferāciju; atkarībā no antigēna, CD4+ Th1 var stimulēt CTL aktivāciju vai nu producējot </a:t>
            </a:r>
            <a:r>
              <a:rPr lang="lv-LV" sz="2000" b="1" dirty="0" err="1" smtClean="0">
                <a:solidFill>
                  <a:schemeClr val="tx1">
                    <a:lumMod val="75000"/>
                    <a:lumOff val="25000"/>
                  </a:schemeClr>
                </a:solidFill>
                <a:effectLst>
                  <a:outerShdw blurRad="38100" dist="38100" dir="2700000" algn="tl">
                    <a:srgbClr val="000000"/>
                  </a:outerShdw>
                </a:effectLst>
                <a:latin typeface="Verdana" pitchFamily="34" charset="0"/>
                <a:ea typeface="Verdana" pitchFamily="34" charset="0"/>
                <a:cs typeface="Verdana" pitchFamily="34" charset="0"/>
              </a:rPr>
              <a:t>citokīnus</a:t>
            </a:r>
            <a:r>
              <a:rPr lang="lv-LV" sz="2000" b="1" dirty="0" smtClean="0">
                <a:solidFill>
                  <a:schemeClr val="tx1">
                    <a:lumMod val="75000"/>
                    <a:lumOff val="25000"/>
                  </a:schemeClr>
                </a:solidFill>
                <a:effectLst>
                  <a:outerShdw blurRad="38100" dist="38100" dir="2700000" algn="tl">
                    <a:srgbClr val="000000"/>
                  </a:outerShdw>
                </a:effectLst>
                <a:latin typeface="Verdana" pitchFamily="34" charset="0"/>
                <a:ea typeface="Verdana" pitchFamily="34" charset="0"/>
                <a:cs typeface="Verdana" pitchFamily="34" charset="0"/>
              </a:rPr>
              <a:t> vai aktivējot </a:t>
            </a:r>
            <a:r>
              <a:rPr lang="lv-LV" sz="2000" b="1" dirty="0" err="1" smtClean="0">
                <a:solidFill>
                  <a:schemeClr val="tx1">
                    <a:lumMod val="75000"/>
                    <a:lumOff val="25000"/>
                  </a:schemeClr>
                </a:solidFill>
                <a:effectLst>
                  <a:outerShdw blurRad="38100" dist="38100" dir="2700000" algn="tl">
                    <a:srgbClr val="000000"/>
                  </a:outerShdw>
                </a:effectLst>
                <a:latin typeface="Verdana" pitchFamily="34" charset="0"/>
                <a:ea typeface="Verdana" pitchFamily="34" charset="0"/>
                <a:cs typeface="Verdana" pitchFamily="34" charset="0"/>
              </a:rPr>
              <a:t>APCs</a:t>
            </a:r>
            <a:endParaRPr lang="en-US" sz="2000" dirty="0">
              <a:solidFill>
                <a:schemeClr val="tx1">
                  <a:lumMod val="75000"/>
                  <a:lumOff val="25000"/>
                </a:schemeClr>
              </a:solidFill>
            </a:endParaRPr>
          </a:p>
        </p:txBody>
      </p:sp>
      <p:pic>
        <p:nvPicPr>
          <p:cNvPr id="5122" name="Picture 2"/>
          <p:cNvPicPr>
            <a:picLocks noChangeAspect="1" noChangeArrowheads="1"/>
          </p:cNvPicPr>
          <p:nvPr/>
        </p:nvPicPr>
        <p:blipFill>
          <a:blip r:embed="rId3" cstate="print"/>
          <a:srcRect/>
          <a:stretch>
            <a:fillRect/>
          </a:stretch>
        </p:blipFill>
        <p:spPr bwMode="auto">
          <a:xfrm>
            <a:off x="0" y="1882772"/>
            <a:ext cx="9144000" cy="497522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3" cstate="print"/>
          <a:srcRect/>
          <a:stretch>
            <a:fillRect/>
          </a:stretch>
        </p:blipFill>
        <p:spPr bwMode="auto">
          <a:xfrm>
            <a:off x="584325" y="1026482"/>
            <a:ext cx="8127749" cy="5831518"/>
          </a:xfrm>
          <a:prstGeom prst="rect">
            <a:avLst/>
          </a:prstGeom>
          <a:noFill/>
          <a:ln w="9525">
            <a:noFill/>
            <a:miter lim="800000"/>
            <a:headEnd/>
            <a:tailEnd/>
          </a:ln>
        </p:spPr>
      </p:pic>
      <p:sp>
        <p:nvSpPr>
          <p:cNvPr id="3" name="Rectangle 2"/>
          <p:cNvSpPr/>
          <p:nvPr/>
        </p:nvSpPr>
        <p:spPr>
          <a:xfrm>
            <a:off x="0" y="0"/>
            <a:ext cx="9144000" cy="954107"/>
          </a:xfrm>
          <a:prstGeom prst="rect">
            <a:avLst/>
          </a:prstGeom>
        </p:spPr>
        <p:txBody>
          <a:bodyPr wrap="square">
            <a:spAutoFit/>
          </a:bodyPr>
          <a:lstStyle/>
          <a:p>
            <a:pPr algn="ctr">
              <a:buClr>
                <a:srgbClr val="C00000"/>
              </a:buClr>
              <a:buSzPct val="110000"/>
            </a:pPr>
            <a:r>
              <a:rPr lang="lv-LV" sz="2800" b="1" dirty="0" smtClean="0">
                <a:solidFill>
                  <a:srgbClr val="A50021"/>
                </a:solidFill>
                <a:effectLst>
                  <a:outerShdw blurRad="38100" dist="38100" dir="2700000" algn="tl">
                    <a:srgbClr val="000000"/>
                  </a:outerShdw>
                </a:effectLst>
                <a:latin typeface="Verdana" pitchFamily="34" charset="0"/>
                <a:ea typeface="Verdana" pitchFamily="34" charset="0"/>
                <a:cs typeface="Verdana" pitchFamily="34" charset="0"/>
              </a:rPr>
              <a:t>CTL </a:t>
            </a:r>
            <a:r>
              <a:rPr lang="lv-LV" sz="2800" b="1" dirty="0" err="1" smtClean="0">
                <a:solidFill>
                  <a:srgbClr val="A50021"/>
                </a:solidFill>
                <a:effectLst>
                  <a:outerShdw blurRad="38100" dist="38100" dir="2700000" algn="tl">
                    <a:srgbClr val="000000"/>
                  </a:outerShdw>
                </a:effectLst>
                <a:latin typeface="Verdana" pitchFamily="34" charset="0"/>
                <a:ea typeface="Verdana" pitchFamily="34" charset="0"/>
                <a:cs typeface="Verdana" pitchFamily="34" charset="0"/>
              </a:rPr>
              <a:t>efektorā</a:t>
            </a:r>
            <a:r>
              <a:rPr lang="lv-LV" sz="2800" b="1" dirty="0" smtClean="0">
                <a:solidFill>
                  <a:srgbClr val="A50021"/>
                </a:solidFill>
                <a:effectLst>
                  <a:outerShdw blurRad="38100" dist="38100" dir="2700000" algn="tl">
                    <a:srgbClr val="000000"/>
                  </a:outerShdw>
                </a:effectLst>
                <a:latin typeface="Verdana" pitchFamily="34" charset="0"/>
                <a:ea typeface="Verdana" pitchFamily="34" charset="0"/>
                <a:cs typeface="Verdana" pitchFamily="34" charset="0"/>
              </a:rPr>
              <a:t> funkcija – inficēto šūnu nogalināšana</a:t>
            </a:r>
            <a:endParaRPr lang="en-US" sz="2800" dirty="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11055" y="998167"/>
            <a:ext cx="8674290" cy="583026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3" name="Rectangle 2"/>
          <p:cNvSpPr/>
          <p:nvPr/>
        </p:nvSpPr>
        <p:spPr>
          <a:xfrm>
            <a:off x="0" y="0"/>
            <a:ext cx="9144000" cy="523220"/>
          </a:xfrm>
          <a:prstGeom prst="rect">
            <a:avLst/>
          </a:prstGeom>
        </p:spPr>
        <p:txBody>
          <a:bodyPr wrap="square">
            <a:spAutoFit/>
          </a:bodyPr>
          <a:lstStyle/>
          <a:p>
            <a:pPr algn="ctr"/>
            <a:r>
              <a:rPr lang="lv-LV" sz="2800" b="1" dirty="0" smtClean="0">
                <a:solidFill>
                  <a:srgbClr val="A50021"/>
                </a:solidFill>
                <a:effectLst>
                  <a:outerShdw blurRad="38100" dist="38100" dir="2700000" algn="tl">
                    <a:srgbClr val="000000"/>
                  </a:outerShdw>
                </a:effectLst>
                <a:latin typeface="Verdana" pitchFamily="34" charset="0"/>
                <a:ea typeface="Verdana" pitchFamily="34" charset="0"/>
                <a:cs typeface="Verdana" pitchFamily="34" charset="0"/>
              </a:rPr>
              <a:t>T šūnu </a:t>
            </a:r>
            <a:r>
              <a:rPr lang="lv-LV" sz="2800" b="1" dirty="0" err="1" smtClean="0">
                <a:solidFill>
                  <a:srgbClr val="A50021"/>
                </a:solidFill>
                <a:effectLst>
                  <a:outerShdw blurRad="38100" dist="38100" dir="2700000" algn="tl">
                    <a:srgbClr val="000000"/>
                  </a:outerShdw>
                </a:effectLst>
                <a:latin typeface="Verdana" pitchFamily="34" charset="0"/>
                <a:ea typeface="Verdana" pitchFamily="34" charset="0"/>
                <a:cs typeface="Verdana" pitchFamily="34" charset="0"/>
              </a:rPr>
              <a:t>klonāla</a:t>
            </a:r>
            <a:r>
              <a:rPr lang="lv-LV" sz="2800" b="1" dirty="0" smtClean="0">
                <a:solidFill>
                  <a:srgbClr val="A50021"/>
                </a:solidFill>
                <a:effectLst>
                  <a:outerShdw blurRad="38100" dist="38100" dir="2700000" algn="tl">
                    <a:srgbClr val="000000"/>
                  </a:outerShdw>
                </a:effectLst>
                <a:latin typeface="Verdana" pitchFamily="34" charset="0"/>
                <a:ea typeface="Verdana" pitchFamily="34" charset="0"/>
                <a:cs typeface="Verdana" pitchFamily="34" charset="0"/>
              </a:rPr>
              <a:t> ekspansija</a:t>
            </a:r>
          </a:p>
        </p:txBody>
      </p:sp>
    </p:spTree>
    <p:extLst>
      <p:ext uri="{BB962C8B-B14F-4D97-AF65-F5344CB8AC3E}">
        <p14:creationId xmlns:p14="http://schemas.microsoft.com/office/powerpoint/2010/main" xmlns="" val="275064138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461665"/>
          </a:xfrm>
          <a:prstGeom prst="rect">
            <a:avLst/>
          </a:prstGeom>
        </p:spPr>
        <p:txBody>
          <a:bodyPr wrap="square">
            <a:spAutoFit/>
          </a:bodyPr>
          <a:lstStyle/>
          <a:p>
            <a:pPr algn="ctr"/>
            <a:r>
              <a:rPr lang="lv-LV" sz="2400" b="1" dirty="0" smtClean="0">
                <a:solidFill>
                  <a:srgbClr val="A50021"/>
                </a:solidFill>
                <a:effectLst>
                  <a:outerShdw blurRad="38100" dist="38100" dir="2700000" algn="tl">
                    <a:srgbClr val="000000"/>
                  </a:outerShdw>
                </a:effectLst>
                <a:latin typeface="Verdana" pitchFamily="34" charset="0"/>
                <a:ea typeface="Verdana" pitchFamily="34" charset="0"/>
                <a:cs typeface="Verdana" pitchFamily="34" charset="0"/>
              </a:rPr>
              <a:t>T šūnu atmiņas veidošanās</a:t>
            </a:r>
          </a:p>
        </p:txBody>
      </p:sp>
      <p:sp>
        <p:nvSpPr>
          <p:cNvPr id="5" name="TextBox 4"/>
          <p:cNvSpPr txBox="1"/>
          <p:nvPr/>
        </p:nvSpPr>
        <p:spPr>
          <a:xfrm>
            <a:off x="190216" y="5228794"/>
            <a:ext cx="8877300" cy="1477328"/>
          </a:xfrm>
          <a:prstGeom prst="rect">
            <a:avLst/>
          </a:prstGeom>
          <a:noFill/>
        </p:spPr>
        <p:txBody>
          <a:bodyPr wrap="square" rtlCol="0">
            <a:spAutoFit/>
          </a:bodyPr>
          <a:lstStyle/>
          <a:p>
            <a:pPr algn="just"/>
            <a:r>
              <a:rPr lang="lv-LV" b="1" dirty="0" smtClean="0">
                <a:solidFill>
                  <a:schemeClr val="tx1">
                    <a:lumMod val="85000"/>
                    <a:lumOff val="15000"/>
                  </a:schemeClr>
                </a:solidFill>
                <a:effectLst>
                  <a:outerShdw blurRad="38100" dist="38100" dir="2700000" algn="tl">
                    <a:srgbClr val="000000">
                      <a:alpha val="43137"/>
                    </a:srgbClr>
                  </a:outerShdw>
                </a:effectLst>
                <a:latin typeface="Arial" pitchFamily="34" charset="0"/>
                <a:cs typeface="Arial" pitchFamily="34" charset="0"/>
              </a:rPr>
              <a:t>T šūnu atmiņa var saglabāties vairākus desmitus gadu. Lielākā daļa </a:t>
            </a:r>
            <a:r>
              <a:rPr lang="lv-LV" b="1" dirty="0" err="1" smtClean="0">
                <a:solidFill>
                  <a:schemeClr val="tx1">
                    <a:lumMod val="85000"/>
                    <a:lumOff val="15000"/>
                  </a:schemeClr>
                </a:solidFill>
                <a:effectLst>
                  <a:outerShdw blurRad="38100" dist="38100" dir="2700000" algn="tl">
                    <a:srgbClr val="000000">
                      <a:alpha val="43137"/>
                    </a:srgbClr>
                  </a:outerShdw>
                </a:effectLst>
                <a:latin typeface="Arial" pitchFamily="34" charset="0"/>
                <a:cs typeface="Arial" pitchFamily="34" charset="0"/>
              </a:rPr>
              <a:t>efektoro</a:t>
            </a:r>
            <a:r>
              <a:rPr lang="lv-LV" b="1" dirty="0" smtClean="0">
                <a:solidFill>
                  <a:schemeClr val="tx1">
                    <a:lumMod val="85000"/>
                    <a:lumOff val="15000"/>
                  </a:schemeClr>
                </a:solidFill>
                <a:effectLst>
                  <a:outerShdw blurRad="38100" dist="38100" dir="2700000" algn="tl">
                    <a:srgbClr val="000000">
                      <a:alpha val="43137"/>
                    </a:srgbClr>
                  </a:outerShdw>
                </a:effectLst>
                <a:latin typeface="Arial" pitchFamily="34" charset="0"/>
                <a:cs typeface="Arial" pitchFamily="34" charset="0"/>
              </a:rPr>
              <a:t> T šūnu iet bojā </a:t>
            </a:r>
            <a:r>
              <a:rPr lang="lv-LV" b="1" dirty="0" err="1" smtClean="0">
                <a:solidFill>
                  <a:schemeClr val="tx1">
                    <a:lumMod val="85000"/>
                    <a:lumOff val="15000"/>
                  </a:schemeClr>
                </a:solidFill>
                <a:effectLst>
                  <a:outerShdw blurRad="38100" dist="38100" dir="2700000" algn="tl">
                    <a:srgbClr val="000000">
                      <a:alpha val="43137"/>
                    </a:srgbClr>
                  </a:outerShdw>
                </a:effectLst>
                <a:latin typeface="Arial" pitchFamily="34" charset="0"/>
                <a:cs typeface="Arial" pitchFamily="34" charset="0"/>
              </a:rPr>
              <a:t>apoptozes</a:t>
            </a:r>
            <a:r>
              <a:rPr lang="lv-LV" b="1" dirty="0" smtClean="0">
                <a:solidFill>
                  <a:schemeClr val="tx1">
                    <a:lumMod val="85000"/>
                    <a:lumOff val="15000"/>
                  </a:schemeClr>
                </a:solidFill>
                <a:effectLst>
                  <a:outerShdw blurRad="38100" dist="38100" dir="2700000" algn="tl">
                    <a:srgbClr val="000000">
                      <a:alpha val="43137"/>
                    </a:srgbClr>
                  </a:outerShdw>
                </a:effectLst>
                <a:latin typeface="Arial" pitchFamily="34" charset="0"/>
                <a:cs typeface="Arial" pitchFamily="34" charset="0"/>
              </a:rPr>
              <a:t> ceļā, dažas kļūst par atmiņas </a:t>
            </a:r>
            <a:r>
              <a:rPr lang="lv-LV" b="1" dirty="0" err="1" smtClean="0">
                <a:solidFill>
                  <a:schemeClr val="tx1">
                    <a:lumMod val="85000"/>
                    <a:lumOff val="15000"/>
                  </a:schemeClr>
                </a:solidFill>
                <a:effectLst>
                  <a:outerShdw blurRad="38100" dist="38100" dir="2700000" algn="tl">
                    <a:srgbClr val="000000">
                      <a:alpha val="43137"/>
                    </a:srgbClr>
                  </a:outerShdw>
                </a:effectLst>
                <a:latin typeface="Arial" pitchFamily="34" charset="0"/>
                <a:cs typeface="Arial" pitchFamily="34" charset="0"/>
              </a:rPr>
              <a:t>efektorajām</a:t>
            </a:r>
            <a:r>
              <a:rPr lang="lv-LV" b="1" dirty="0" smtClean="0">
                <a:solidFill>
                  <a:schemeClr val="tx1">
                    <a:lumMod val="85000"/>
                    <a:lumOff val="15000"/>
                  </a:schemeClr>
                </a:solidFill>
                <a:effectLst>
                  <a:outerShdw blurRad="38100" dist="38100" dir="2700000" algn="tl">
                    <a:srgbClr val="000000">
                      <a:alpha val="43137"/>
                    </a:srgbClr>
                  </a:outerShdw>
                </a:effectLst>
                <a:latin typeface="Arial" pitchFamily="34" charset="0"/>
                <a:cs typeface="Arial" pitchFamily="34" charset="0"/>
              </a:rPr>
              <a:t> šūnām, kas rezidē audos: ātri re-aktivējamas, spēj </a:t>
            </a:r>
            <a:r>
              <a:rPr lang="lv-LV" b="1" dirty="0" err="1" smtClean="0">
                <a:solidFill>
                  <a:schemeClr val="tx1">
                    <a:lumMod val="85000"/>
                    <a:lumOff val="15000"/>
                  </a:schemeClr>
                </a:solidFill>
                <a:effectLst>
                  <a:outerShdw blurRad="38100" dist="38100" dir="2700000" algn="tl">
                    <a:srgbClr val="000000">
                      <a:alpha val="43137"/>
                    </a:srgbClr>
                  </a:outerShdw>
                </a:effectLst>
                <a:latin typeface="Arial" pitchFamily="34" charset="0"/>
                <a:cs typeface="Arial" pitchFamily="34" charset="0"/>
              </a:rPr>
              <a:t>proliferēt</a:t>
            </a:r>
            <a:r>
              <a:rPr lang="lv-LV" b="1" dirty="0" smtClean="0">
                <a:solidFill>
                  <a:schemeClr val="tx1">
                    <a:lumMod val="85000"/>
                    <a:lumOff val="15000"/>
                  </a:schemeClr>
                </a:solidFill>
                <a:effectLst>
                  <a:outerShdw blurRad="38100" dist="38100" dir="2700000" algn="tl">
                    <a:srgbClr val="000000">
                      <a:alpha val="43137"/>
                    </a:srgbClr>
                  </a:outerShdw>
                </a:effectLst>
                <a:latin typeface="Arial" pitchFamily="34" charset="0"/>
                <a:cs typeface="Arial" pitchFamily="34" charset="0"/>
              </a:rPr>
              <a:t> (nedaudz).</a:t>
            </a:r>
          </a:p>
          <a:p>
            <a:pPr algn="just"/>
            <a:r>
              <a:rPr lang="lv-LV" b="1" dirty="0" smtClean="0">
                <a:solidFill>
                  <a:schemeClr val="tx1">
                    <a:lumMod val="85000"/>
                    <a:lumOff val="15000"/>
                  </a:schemeClr>
                </a:solidFill>
                <a:effectLst>
                  <a:outerShdw blurRad="38100" dist="38100" dir="2700000" algn="tl">
                    <a:srgbClr val="000000">
                      <a:alpha val="43137"/>
                    </a:srgbClr>
                  </a:outerShdw>
                </a:effectLst>
                <a:latin typeface="Arial" pitchFamily="34" charset="0"/>
                <a:cs typeface="Arial" pitchFamily="34" charset="0"/>
              </a:rPr>
              <a:t>Centrālās atmiņas šūnas rezidē </a:t>
            </a:r>
            <a:r>
              <a:rPr lang="lv-LV" b="1" dirty="0" err="1" smtClean="0">
                <a:solidFill>
                  <a:schemeClr val="tx1">
                    <a:lumMod val="85000"/>
                    <a:lumOff val="15000"/>
                  </a:schemeClr>
                </a:solidFill>
                <a:effectLst>
                  <a:outerShdw blurRad="38100" dist="38100" dir="2700000" algn="tl">
                    <a:srgbClr val="000000">
                      <a:alpha val="43137"/>
                    </a:srgbClr>
                  </a:outerShdw>
                </a:effectLst>
                <a:latin typeface="Arial" pitchFamily="34" charset="0"/>
                <a:cs typeface="Arial" pitchFamily="34" charset="0"/>
              </a:rPr>
              <a:t>sekundārajps</a:t>
            </a:r>
            <a:r>
              <a:rPr lang="lv-LV" b="1" dirty="0" smtClean="0">
                <a:solidFill>
                  <a:schemeClr val="tx1">
                    <a:lumMod val="85000"/>
                    <a:lumOff val="15000"/>
                  </a:schemeClr>
                </a:solidFill>
                <a:effectLst>
                  <a:outerShdw blurRad="38100" dist="38100" dir="2700000" algn="tl">
                    <a:srgbClr val="000000">
                      <a:alpha val="43137"/>
                    </a:srgbClr>
                  </a:outerShdw>
                </a:effectLst>
                <a:latin typeface="Arial" pitchFamily="34" charset="0"/>
                <a:cs typeface="Arial" pitchFamily="34" charset="0"/>
              </a:rPr>
              <a:t> </a:t>
            </a:r>
            <a:r>
              <a:rPr lang="lv-LV" b="1" dirty="0" err="1" smtClean="0">
                <a:solidFill>
                  <a:schemeClr val="tx1">
                    <a:lumMod val="85000"/>
                    <a:lumOff val="15000"/>
                  </a:schemeClr>
                </a:solidFill>
                <a:effectLst>
                  <a:outerShdw blurRad="38100" dist="38100" dir="2700000" algn="tl">
                    <a:srgbClr val="000000">
                      <a:alpha val="43137"/>
                    </a:srgbClr>
                  </a:outerShdw>
                </a:effectLst>
                <a:latin typeface="Arial" pitchFamily="34" charset="0"/>
                <a:cs typeface="Arial" pitchFamily="34" charset="0"/>
              </a:rPr>
              <a:t>limfoīdajos</a:t>
            </a:r>
            <a:r>
              <a:rPr lang="lv-LV" b="1" dirty="0" smtClean="0">
                <a:solidFill>
                  <a:schemeClr val="tx1">
                    <a:lumMod val="85000"/>
                    <a:lumOff val="15000"/>
                  </a:schemeClr>
                </a:solidFill>
                <a:effectLst>
                  <a:outerShdw blurRad="38100" dist="38100" dir="2700000" algn="tl">
                    <a:srgbClr val="000000">
                      <a:alpha val="43137"/>
                    </a:srgbClr>
                  </a:outerShdw>
                </a:effectLst>
                <a:latin typeface="Arial" pitchFamily="34" charset="0"/>
                <a:cs typeface="Arial" pitchFamily="34" charset="0"/>
              </a:rPr>
              <a:t> orgānos; pēc re-aktivācijas daļa kļūst par </a:t>
            </a:r>
            <a:r>
              <a:rPr lang="lv-LV" b="1" dirty="0" err="1" smtClean="0">
                <a:solidFill>
                  <a:schemeClr val="tx1">
                    <a:lumMod val="85000"/>
                    <a:lumOff val="15000"/>
                  </a:schemeClr>
                </a:solidFill>
                <a:effectLst>
                  <a:outerShdw blurRad="38100" dist="38100" dir="2700000" algn="tl">
                    <a:srgbClr val="000000">
                      <a:alpha val="43137"/>
                    </a:srgbClr>
                  </a:outerShdw>
                </a:effectLst>
                <a:latin typeface="Arial" pitchFamily="34" charset="0"/>
                <a:cs typeface="Arial" pitchFamily="34" charset="0"/>
              </a:rPr>
              <a:t>efektoriem</a:t>
            </a:r>
            <a:r>
              <a:rPr lang="lv-LV" b="1" dirty="0" smtClean="0">
                <a:solidFill>
                  <a:schemeClr val="tx1">
                    <a:lumMod val="85000"/>
                    <a:lumOff val="15000"/>
                  </a:schemeClr>
                </a:solidFill>
                <a:effectLst>
                  <a:outerShdw blurRad="38100" dist="38100" dir="2700000" algn="tl">
                    <a:srgbClr val="000000">
                      <a:alpha val="43137"/>
                    </a:srgbClr>
                  </a:outerShdw>
                </a:effectLst>
                <a:latin typeface="Arial" pitchFamily="34" charset="0"/>
                <a:cs typeface="Arial" pitchFamily="34" charset="0"/>
              </a:rPr>
              <a:t>.</a:t>
            </a:r>
            <a:endParaRPr lang="en-US" b="1" dirty="0">
              <a:solidFill>
                <a:schemeClr val="tx1">
                  <a:lumMod val="85000"/>
                  <a:lumOff val="15000"/>
                </a:schemeClr>
              </a:solidFill>
              <a:effectLst>
                <a:outerShdw blurRad="38100" dist="38100" dir="2700000" algn="tl">
                  <a:srgbClr val="000000">
                    <a:alpha val="43137"/>
                  </a:srgbClr>
                </a:outerShdw>
              </a:effectLst>
              <a:latin typeface="Arial" pitchFamily="34" charset="0"/>
              <a:cs typeface="Arial" pitchFamily="34" charset="0"/>
            </a:endParaRPr>
          </a:p>
        </p:txBody>
      </p:sp>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423987" y="762000"/>
            <a:ext cx="6296025" cy="444817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378004795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6242" y="0"/>
            <a:ext cx="9017758" cy="1200329"/>
          </a:xfrm>
          <a:prstGeom prst="rect">
            <a:avLst/>
          </a:prstGeom>
        </p:spPr>
        <p:txBody>
          <a:bodyPr wrap="square">
            <a:spAutoFit/>
          </a:bodyPr>
          <a:lstStyle/>
          <a:p>
            <a:pPr algn="ctr"/>
            <a:r>
              <a:rPr lang="lv-LV" sz="3600" b="1" dirty="0" smtClean="0">
                <a:solidFill>
                  <a:srgbClr val="A50021"/>
                </a:solidFill>
                <a:effectLst>
                  <a:outerShdw blurRad="38100" dist="38100" dir="2700000" algn="tl">
                    <a:srgbClr val="000000"/>
                  </a:outerShdw>
                </a:effectLst>
                <a:latin typeface="Verdana" pitchFamily="34" charset="0"/>
                <a:ea typeface="Verdana" pitchFamily="34" charset="0"/>
                <a:cs typeface="Verdana" pitchFamily="34" charset="0"/>
              </a:rPr>
              <a:t>T šūnu atkarīgi un neatkarīgi B </a:t>
            </a:r>
            <a:r>
              <a:rPr lang="lv-LV" sz="3600" b="1" dirty="0">
                <a:solidFill>
                  <a:srgbClr val="A50021"/>
                </a:solidFill>
                <a:effectLst>
                  <a:outerShdw blurRad="38100" dist="38100" dir="2700000" algn="tl">
                    <a:srgbClr val="000000"/>
                  </a:outerShdw>
                </a:effectLst>
                <a:latin typeface="Verdana" pitchFamily="34" charset="0"/>
                <a:ea typeface="Verdana" pitchFamily="34" charset="0"/>
                <a:cs typeface="Verdana" pitchFamily="34" charset="0"/>
              </a:rPr>
              <a:t>šūnu </a:t>
            </a:r>
            <a:r>
              <a:rPr lang="lv-LV" sz="3600" b="1" dirty="0" smtClean="0">
                <a:solidFill>
                  <a:srgbClr val="A50021"/>
                </a:solidFill>
                <a:effectLst>
                  <a:outerShdw blurRad="38100" dist="38100" dir="2700000" algn="tl">
                    <a:srgbClr val="000000"/>
                  </a:outerShdw>
                </a:effectLst>
                <a:latin typeface="Verdana" pitchFamily="34" charset="0"/>
                <a:ea typeface="Verdana" pitchFamily="34" charset="0"/>
                <a:cs typeface="Verdana" pitchFamily="34" charset="0"/>
              </a:rPr>
              <a:t>aktivācijas mehānismi</a:t>
            </a:r>
            <a:endParaRPr lang="en-GB" sz="3600" dirty="0"/>
          </a:p>
        </p:txBody>
      </p:sp>
      <p:pic>
        <p:nvPicPr>
          <p:cNvPr id="15362"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5629" y="2008786"/>
            <a:ext cx="9078371" cy="4087509"/>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319467187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954107"/>
          </a:xfrm>
          <a:prstGeom prst="rect">
            <a:avLst/>
          </a:prstGeom>
        </p:spPr>
        <p:txBody>
          <a:bodyPr wrap="square">
            <a:spAutoFit/>
          </a:bodyPr>
          <a:lstStyle/>
          <a:p>
            <a:pPr algn="ctr"/>
            <a:r>
              <a:rPr lang="lv-LV" sz="2800" b="1" dirty="0" smtClean="0">
                <a:solidFill>
                  <a:srgbClr val="A50021"/>
                </a:solidFill>
                <a:effectLst>
                  <a:outerShdw blurRad="38100" dist="38100" dir="2700000" algn="tl">
                    <a:srgbClr val="000000"/>
                  </a:outerShdw>
                </a:effectLst>
                <a:latin typeface="Verdana" pitchFamily="34" charset="0"/>
                <a:ea typeface="Verdana" pitchFamily="34" charset="0"/>
                <a:cs typeface="Verdana" pitchFamily="34" charset="0"/>
              </a:rPr>
              <a:t>T šūnu atkarīga B šūnu aktivācija </a:t>
            </a:r>
            <a:r>
              <a:rPr lang="lv-LV" sz="2800" b="1" dirty="0" err="1" smtClean="0">
                <a:solidFill>
                  <a:srgbClr val="A50021"/>
                </a:solidFill>
                <a:effectLst>
                  <a:outerShdw blurRad="38100" dist="38100" dir="2700000" algn="tl">
                    <a:srgbClr val="000000"/>
                  </a:outerShdw>
                </a:effectLst>
                <a:latin typeface="Verdana" pitchFamily="34" charset="0"/>
                <a:ea typeface="Verdana" pitchFamily="34" charset="0"/>
                <a:cs typeface="Verdana" pitchFamily="34" charset="0"/>
              </a:rPr>
              <a:t>limfoīdajos</a:t>
            </a:r>
            <a:r>
              <a:rPr lang="lv-LV" sz="2800" b="1" dirty="0" smtClean="0">
                <a:solidFill>
                  <a:srgbClr val="A50021"/>
                </a:solidFill>
                <a:effectLst>
                  <a:outerShdw blurRad="38100" dist="38100" dir="2700000" algn="tl">
                    <a:srgbClr val="000000"/>
                  </a:outerShdw>
                </a:effectLst>
                <a:latin typeface="Verdana" pitchFamily="34" charset="0"/>
                <a:ea typeface="Verdana" pitchFamily="34" charset="0"/>
                <a:cs typeface="Verdana" pitchFamily="34" charset="0"/>
              </a:rPr>
              <a:t> folikulos</a:t>
            </a:r>
          </a:p>
        </p:txBody>
      </p:sp>
      <p:sp>
        <p:nvSpPr>
          <p:cNvPr id="3" name="TextBox 2"/>
          <p:cNvSpPr txBox="1"/>
          <p:nvPr/>
        </p:nvSpPr>
        <p:spPr>
          <a:xfrm>
            <a:off x="209550" y="5380672"/>
            <a:ext cx="8877300" cy="1200329"/>
          </a:xfrm>
          <a:prstGeom prst="rect">
            <a:avLst/>
          </a:prstGeom>
          <a:noFill/>
        </p:spPr>
        <p:txBody>
          <a:bodyPr wrap="square" rtlCol="0">
            <a:spAutoFit/>
          </a:bodyPr>
          <a:lstStyle/>
          <a:p>
            <a:pPr algn="just"/>
            <a:r>
              <a:rPr lang="lv-LV" b="1" dirty="0" err="1" smtClean="0">
                <a:solidFill>
                  <a:schemeClr val="tx1">
                    <a:lumMod val="85000"/>
                    <a:lumOff val="15000"/>
                  </a:schemeClr>
                </a:solidFill>
                <a:effectLst>
                  <a:outerShdw blurRad="38100" dist="38100" dir="2700000" algn="tl">
                    <a:srgbClr val="000000">
                      <a:alpha val="43137"/>
                    </a:srgbClr>
                  </a:outerShdw>
                </a:effectLst>
                <a:latin typeface="Arial" pitchFamily="34" charset="0"/>
                <a:cs typeface="Arial" pitchFamily="34" charset="0"/>
              </a:rPr>
              <a:t>Folikulārās</a:t>
            </a:r>
            <a:r>
              <a:rPr lang="lv-LV" b="1" dirty="0" smtClean="0">
                <a:solidFill>
                  <a:schemeClr val="tx1">
                    <a:lumMod val="85000"/>
                    <a:lumOff val="15000"/>
                  </a:schemeClr>
                </a:solidFill>
                <a:effectLst>
                  <a:outerShdw blurRad="38100" dist="38100" dir="2700000" algn="tl">
                    <a:srgbClr val="000000">
                      <a:alpha val="43137"/>
                    </a:srgbClr>
                  </a:outerShdw>
                </a:effectLst>
                <a:latin typeface="Arial" pitchFamily="34" charset="0"/>
                <a:cs typeface="Arial" pitchFamily="34" charset="0"/>
              </a:rPr>
              <a:t> </a:t>
            </a:r>
            <a:r>
              <a:rPr lang="lv-LV" b="1" dirty="0" err="1" smtClean="0">
                <a:solidFill>
                  <a:schemeClr val="tx1">
                    <a:lumMod val="85000"/>
                    <a:lumOff val="15000"/>
                  </a:schemeClr>
                </a:solidFill>
                <a:effectLst>
                  <a:outerShdw blurRad="38100" dist="38100" dir="2700000" algn="tl">
                    <a:srgbClr val="000000">
                      <a:alpha val="43137"/>
                    </a:srgbClr>
                  </a:outerShdw>
                </a:effectLst>
                <a:latin typeface="Arial" pitchFamily="34" charset="0"/>
                <a:cs typeface="Arial" pitchFamily="34" charset="0"/>
              </a:rPr>
              <a:t>dendrītiskās</a:t>
            </a:r>
            <a:r>
              <a:rPr lang="lv-LV" b="1" dirty="0" smtClean="0">
                <a:solidFill>
                  <a:schemeClr val="tx1">
                    <a:lumMod val="85000"/>
                    <a:lumOff val="15000"/>
                  </a:schemeClr>
                </a:solidFill>
                <a:effectLst>
                  <a:outerShdw blurRad="38100" dist="38100" dir="2700000" algn="tl">
                    <a:srgbClr val="000000">
                      <a:alpha val="43137"/>
                    </a:srgbClr>
                  </a:outerShdw>
                </a:effectLst>
                <a:latin typeface="Arial" pitchFamily="34" charset="0"/>
                <a:cs typeface="Arial" pitchFamily="34" charset="0"/>
              </a:rPr>
              <a:t> šūnas rezidē LN, saista komplementa </a:t>
            </a:r>
            <a:r>
              <a:rPr lang="lv-LV" b="1" dirty="0" err="1" smtClean="0">
                <a:solidFill>
                  <a:schemeClr val="tx1">
                    <a:lumMod val="85000"/>
                    <a:lumOff val="15000"/>
                  </a:schemeClr>
                </a:solidFill>
                <a:effectLst>
                  <a:outerShdw blurRad="38100" dist="38100" dir="2700000" algn="tl">
                    <a:srgbClr val="000000">
                      <a:alpha val="43137"/>
                    </a:srgbClr>
                  </a:outerShdw>
                </a:effectLst>
                <a:latin typeface="Arial" pitchFamily="34" charset="0"/>
                <a:cs typeface="Arial" pitchFamily="34" charset="0"/>
              </a:rPr>
              <a:t>opsonizētus</a:t>
            </a:r>
            <a:r>
              <a:rPr lang="lv-LV" b="1" dirty="0" smtClean="0">
                <a:solidFill>
                  <a:schemeClr val="tx1">
                    <a:lumMod val="85000"/>
                    <a:lumOff val="15000"/>
                  </a:schemeClr>
                </a:solidFill>
                <a:effectLst>
                  <a:outerShdw blurRad="38100" dist="38100" dir="2700000" algn="tl">
                    <a:srgbClr val="000000">
                      <a:alpha val="43137"/>
                    </a:srgbClr>
                  </a:outerShdw>
                </a:effectLst>
                <a:latin typeface="Arial" pitchFamily="34" charset="0"/>
                <a:cs typeface="Arial" pitchFamily="34" charset="0"/>
              </a:rPr>
              <a:t> antigēnus; Ja B šūna pazīst šo antigēnu, tas izraisa BCR </a:t>
            </a:r>
            <a:r>
              <a:rPr lang="lv-LV" b="1" dirty="0" err="1" smtClean="0">
                <a:solidFill>
                  <a:schemeClr val="tx1">
                    <a:lumMod val="85000"/>
                    <a:lumOff val="15000"/>
                  </a:schemeClr>
                </a:solidFill>
                <a:effectLst>
                  <a:outerShdw blurRad="38100" dist="38100" dir="2700000" algn="tl">
                    <a:srgbClr val="000000">
                      <a:alpha val="43137"/>
                    </a:srgbClr>
                  </a:outerShdw>
                </a:effectLst>
                <a:latin typeface="Arial" pitchFamily="34" charset="0"/>
                <a:cs typeface="Arial" pitchFamily="34" charset="0"/>
              </a:rPr>
              <a:t>klasterēšanos</a:t>
            </a:r>
            <a:r>
              <a:rPr lang="lv-LV" b="1" dirty="0" smtClean="0">
                <a:solidFill>
                  <a:schemeClr val="tx1">
                    <a:lumMod val="85000"/>
                    <a:lumOff val="15000"/>
                  </a:schemeClr>
                </a:solidFill>
                <a:effectLst>
                  <a:outerShdw blurRad="38100" dist="38100" dir="2700000" algn="tl">
                    <a:srgbClr val="000000">
                      <a:alpha val="43137"/>
                    </a:srgbClr>
                  </a:outerShdw>
                </a:effectLst>
                <a:latin typeface="Arial" pitchFamily="34" charset="0"/>
                <a:cs typeface="Arial" pitchFamily="34" charset="0"/>
              </a:rPr>
              <a:t>; B šūnas sāk </a:t>
            </a:r>
            <a:r>
              <a:rPr lang="lv-LV" b="1" dirty="0" err="1" smtClean="0">
                <a:solidFill>
                  <a:schemeClr val="tx1">
                    <a:lumMod val="85000"/>
                    <a:lumOff val="15000"/>
                  </a:schemeClr>
                </a:solidFill>
                <a:effectLst>
                  <a:outerShdw blurRad="38100" dist="38100" dir="2700000" algn="tl">
                    <a:srgbClr val="000000">
                      <a:alpha val="43137"/>
                    </a:srgbClr>
                  </a:outerShdw>
                </a:effectLst>
                <a:latin typeface="Arial" pitchFamily="34" charset="0"/>
                <a:cs typeface="Arial" pitchFamily="34" charset="0"/>
              </a:rPr>
              <a:t>proliferēt</a:t>
            </a:r>
            <a:r>
              <a:rPr lang="lv-LV" b="1" dirty="0" smtClean="0">
                <a:solidFill>
                  <a:schemeClr val="tx1">
                    <a:lumMod val="85000"/>
                    <a:lumOff val="15000"/>
                  </a:schemeClr>
                </a:solidFill>
                <a:effectLst>
                  <a:outerShdw blurRad="38100" dist="38100" dir="2700000" algn="tl">
                    <a:srgbClr val="000000">
                      <a:alpha val="43137"/>
                    </a:srgbClr>
                  </a:outerShdw>
                </a:effectLst>
                <a:latin typeface="Arial" pitchFamily="34" charset="0"/>
                <a:cs typeface="Arial" pitchFamily="34" charset="0"/>
              </a:rPr>
              <a:t>, veidojas “</a:t>
            </a:r>
            <a:r>
              <a:rPr lang="lv-LV" b="1" dirty="0" err="1" smtClean="0">
                <a:solidFill>
                  <a:schemeClr val="tx1">
                    <a:lumMod val="85000"/>
                    <a:lumOff val="15000"/>
                  </a:schemeClr>
                </a:solidFill>
                <a:effectLst>
                  <a:outerShdw blurRad="38100" dist="38100" dir="2700000" algn="tl">
                    <a:srgbClr val="000000">
                      <a:alpha val="43137"/>
                    </a:srgbClr>
                  </a:outerShdw>
                </a:effectLst>
                <a:latin typeface="Arial" pitchFamily="34" charset="0"/>
                <a:cs typeface="Arial" pitchFamily="34" charset="0"/>
              </a:rPr>
              <a:t>Germinal</a:t>
            </a:r>
            <a:r>
              <a:rPr lang="lv-LV" b="1" dirty="0" smtClean="0">
                <a:solidFill>
                  <a:schemeClr val="tx1">
                    <a:lumMod val="85000"/>
                    <a:lumOff val="15000"/>
                  </a:schemeClr>
                </a:solidFill>
                <a:effectLst>
                  <a:outerShdw blurRad="38100" dist="38100" dir="2700000" algn="tl">
                    <a:srgbClr val="000000">
                      <a:alpha val="43137"/>
                    </a:srgbClr>
                  </a:outerShdw>
                </a:effectLst>
                <a:latin typeface="Arial" pitchFamily="34" charset="0"/>
                <a:cs typeface="Arial" pitchFamily="34" charset="0"/>
              </a:rPr>
              <a:t> </a:t>
            </a:r>
            <a:r>
              <a:rPr lang="lv-LV" b="1" dirty="0" err="1" smtClean="0">
                <a:solidFill>
                  <a:schemeClr val="tx1">
                    <a:lumMod val="85000"/>
                    <a:lumOff val="15000"/>
                  </a:schemeClr>
                </a:solidFill>
                <a:effectLst>
                  <a:outerShdw blurRad="38100" dist="38100" dir="2700000" algn="tl">
                    <a:srgbClr val="000000">
                      <a:alpha val="43137"/>
                    </a:srgbClr>
                  </a:outerShdw>
                </a:effectLst>
                <a:latin typeface="Arial" pitchFamily="34" charset="0"/>
                <a:cs typeface="Arial" pitchFamily="34" charset="0"/>
              </a:rPr>
              <a:t>centre</a:t>
            </a:r>
            <a:r>
              <a:rPr lang="lv-LV" b="1" dirty="0" smtClean="0">
                <a:solidFill>
                  <a:schemeClr val="tx1">
                    <a:lumMod val="85000"/>
                    <a:lumOff val="15000"/>
                  </a:schemeClr>
                </a:solidFill>
                <a:effectLst>
                  <a:outerShdw blurRad="38100" dist="38100" dir="2700000" algn="tl">
                    <a:srgbClr val="000000">
                      <a:alpha val="43137"/>
                    </a:srgbClr>
                  </a:outerShdw>
                </a:effectLst>
                <a:latin typeface="Arial" pitchFamily="34" charset="0"/>
                <a:cs typeface="Arial" pitchFamily="34" charset="0"/>
              </a:rPr>
              <a:t>”. Ja šajā laikā nesaņem ko-stimulējošo signālu (CD40L) no aktivētas </a:t>
            </a:r>
            <a:r>
              <a:rPr lang="lv-LV" b="1" dirty="0" err="1" smtClean="0">
                <a:solidFill>
                  <a:schemeClr val="tx1">
                    <a:lumMod val="85000"/>
                    <a:lumOff val="15000"/>
                  </a:schemeClr>
                </a:solidFill>
                <a:effectLst>
                  <a:outerShdw blurRad="38100" dist="38100" dir="2700000" algn="tl">
                    <a:srgbClr val="000000">
                      <a:alpha val="43137"/>
                    </a:srgbClr>
                  </a:outerShdw>
                </a:effectLst>
                <a:latin typeface="Arial" pitchFamily="34" charset="0"/>
                <a:cs typeface="Arial" pitchFamily="34" charset="0"/>
              </a:rPr>
              <a:t>Th</a:t>
            </a:r>
            <a:r>
              <a:rPr lang="lv-LV" b="1" dirty="0" smtClean="0">
                <a:solidFill>
                  <a:schemeClr val="tx1">
                    <a:lumMod val="85000"/>
                    <a:lumOff val="15000"/>
                  </a:schemeClr>
                </a:solidFill>
                <a:effectLst>
                  <a:outerShdw blurRad="38100" dist="38100" dir="2700000" algn="tl">
                    <a:srgbClr val="000000">
                      <a:alpha val="43137"/>
                    </a:srgbClr>
                  </a:outerShdw>
                </a:effectLst>
                <a:latin typeface="Arial" pitchFamily="34" charset="0"/>
                <a:cs typeface="Arial" pitchFamily="34" charset="0"/>
              </a:rPr>
              <a:t> šūnas – ieiet </a:t>
            </a:r>
            <a:r>
              <a:rPr lang="lv-LV" b="1" dirty="0" err="1" smtClean="0">
                <a:solidFill>
                  <a:schemeClr val="tx1">
                    <a:lumMod val="85000"/>
                    <a:lumOff val="15000"/>
                  </a:schemeClr>
                </a:solidFill>
                <a:effectLst>
                  <a:outerShdw blurRad="38100" dist="38100" dir="2700000" algn="tl">
                    <a:srgbClr val="000000">
                      <a:alpha val="43137"/>
                    </a:srgbClr>
                  </a:outerShdw>
                </a:effectLst>
                <a:latin typeface="Arial" pitchFamily="34" charset="0"/>
                <a:cs typeface="Arial" pitchFamily="34" charset="0"/>
              </a:rPr>
              <a:t>apoptozē</a:t>
            </a:r>
            <a:r>
              <a:rPr lang="lv-LV" b="1" dirty="0" smtClean="0">
                <a:solidFill>
                  <a:schemeClr val="tx1">
                    <a:lumMod val="85000"/>
                    <a:lumOff val="15000"/>
                  </a:schemeClr>
                </a:solidFill>
                <a:effectLst>
                  <a:outerShdw blurRad="38100" dist="38100" dir="2700000" algn="tl">
                    <a:srgbClr val="000000">
                      <a:alpha val="43137"/>
                    </a:srgbClr>
                  </a:outerShdw>
                </a:effectLst>
                <a:latin typeface="Arial" pitchFamily="34" charset="0"/>
                <a:cs typeface="Arial" pitchFamily="34" charset="0"/>
              </a:rPr>
              <a:t>.</a:t>
            </a:r>
            <a:endParaRPr lang="en-US" b="1" dirty="0">
              <a:solidFill>
                <a:schemeClr val="tx1">
                  <a:lumMod val="85000"/>
                  <a:lumOff val="15000"/>
                </a:schemeClr>
              </a:solidFill>
              <a:effectLst>
                <a:outerShdw blurRad="38100" dist="38100" dir="2700000" algn="tl">
                  <a:srgbClr val="000000">
                    <a:alpha val="43137"/>
                  </a:srgbClr>
                </a:outerShdw>
              </a:effectLst>
              <a:latin typeface="Arial" pitchFamily="34" charset="0"/>
              <a:cs typeface="Arial" pitchFamily="34" charset="0"/>
            </a:endParaRP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09550" y="1066800"/>
            <a:ext cx="4377447" cy="3810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027" name="Picture 3"/>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5101988" y="1066800"/>
            <a:ext cx="3454364" cy="380317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954107"/>
          </a:xfrm>
          <a:prstGeom prst="rect">
            <a:avLst/>
          </a:prstGeom>
        </p:spPr>
        <p:txBody>
          <a:bodyPr wrap="square">
            <a:spAutoFit/>
          </a:bodyPr>
          <a:lstStyle/>
          <a:p>
            <a:pPr algn="ctr"/>
            <a:r>
              <a:rPr lang="lv-LV" sz="2800" b="1" dirty="0" smtClean="0">
                <a:solidFill>
                  <a:srgbClr val="A50021"/>
                </a:solidFill>
                <a:effectLst>
                  <a:outerShdw blurRad="38100" dist="38100" dir="2700000" algn="tl">
                    <a:srgbClr val="000000"/>
                  </a:outerShdw>
                </a:effectLst>
                <a:latin typeface="Verdana" pitchFamily="34" charset="0"/>
                <a:ea typeface="Verdana" pitchFamily="34" charset="0"/>
                <a:cs typeface="Verdana" pitchFamily="34" charset="0"/>
              </a:rPr>
              <a:t>T un B šūnu migrācija limfmezglā un mijiedarbība</a:t>
            </a:r>
          </a:p>
        </p:txBody>
      </p:sp>
      <p:pic>
        <p:nvPicPr>
          <p:cNvPr id="16387"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6200" y="1828800"/>
            <a:ext cx="8991600" cy="359384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350207131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cute Inflammation of the Body.mp4">
            <a:hlinkClick r:id="" action="ppaction://media"/>
          </p:cNvPr>
          <p:cNvPicPr>
            <a:picLocks noGrp="1" noChangeAspect="1"/>
          </p:cNvPicPr>
          <p:nvPr>
            <p:ph sz="quarter" idx="13"/>
            <a:videoFile r:link="rId1"/>
            <p:extLst>
              <p:ext uri="{DAA4B4D4-6D71-4841-9C94-3DE7FCFB9230}">
                <p14:media xmlns:p14="http://schemas.microsoft.com/office/powerpoint/2010/main" xmlns="" r:embed="rId3"/>
              </p:ext>
            </p:extLst>
          </p:nvPr>
        </p:nvPicPr>
        <p:blipFill>
          <a:blip r:embed="rId4" cstate="print"/>
          <a:stretch>
            <a:fillRect/>
          </a:stretch>
        </p:blipFill>
        <p:spPr>
          <a:xfrm>
            <a:off x="-50823" y="0"/>
            <a:ext cx="9145044" cy="6858000"/>
          </a:xfrm>
        </p:spPr>
      </p:pic>
    </p:spTree>
    <p:extLst>
      <p:ext uri="{BB962C8B-B14F-4D97-AF65-F5344CB8AC3E}">
        <p14:creationId xmlns:p14="http://schemas.microsoft.com/office/powerpoint/2010/main" xmlns="" val="189562409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3969" y="-1"/>
            <a:ext cx="5127631" cy="6867227"/>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3" name="Rectangle 2"/>
          <p:cNvSpPr/>
          <p:nvPr/>
        </p:nvSpPr>
        <p:spPr>
          <a:xfrm>
            <a:off x="5486399" y="523220"/>
            <a:ext cx="3688823" cy="2246769"/>
          </a:xfrm>
          <a:prstGeom prst="rect">
            <a:avLst/>
          </a:prstGeom>
        </p:spPr>
        <p:txBody>
          <a:bodyPr wrap="square">
            <a:spAutoFit/>
          </a:bodyPr>
          <a:lstStyle/>
          <a:p>
            <a:pPr algn="ctr"/>
            <a:r>
              <a:rPr lang="lv-LV" sz="2800" b="1" dirty="0" smtClean="0">
                <a:solidFill>
                  <a:srgbClr val="A50021"/>
                </a:solidFill>
                <a:effectLst>
                  <a:outerShdw blurRad="38100" dist="38100" dir="2700000" algn="tl">
                    <a:srgbClr val="000000"/>
                  </a:outerShdw>
                </a:effectLst>
                <a:latin typeface="Verdana" pitchFamily="34" charset="0"/>
                <a:ea typeface="Verdana" pitchFamily="34" charset="0"/>
                <a:cs typeface="Verdana" pitchFamily="34" charset="0"/>
              </a:rPr>
              <a:t>Aktivētas B šūnas </a:t>
            </a:r>
            <a:r>
              <a:rPr lang="lv-LV" sz="2800" b="1" dirty="0" err="1" smtClean="0">
                <a:solidFill>
                  <a:srgbClr val="A50021"/>
                </a:solidFill>
                <a:effectLst>
                  <a:outerShdw blurRad="38100" dist="38100" dir="2700000" algn="tl">
                    <a:srgbClr val="000000"/>
                  </a:outerShdw>
                </a:effectLst>
                <a:latin typeface="Verdana" pitchFamily="34" charset="0"/>
                <a:ea typeface="Verdana" pitchFamily="34" charset="0"/>
                <a:cs typeface="Verdana" pitchFamily="34" charset="0"/>
              </a:rPr>
              <a:t>procesē</a:t>
            </a:r>
            <a:r>
              <a:rPr lang="lv-LV" sz="2800" b="1" dirty="0" smtClean="0">
                <a:solidFill>
                  <a:srgbClr val="A50021"/>
                </a:solidFill>
                <a:effectLst>
                  <a:outerShdw blurRad="38100" dist="38100" dir="2700000" algn="tl">
                    <a:srgbClr val="000000"/>
                  </a:outerShdw>
                </a:effectLst>
                <a:latin typeface="Verdana" pitchFamily="34" charset="0"/>
                <a:ea typeface="Verdana" pitchFamily="34" charset="0"/>
                <a:cs typeface="Verdana" pitchFamily="34" charset="0"/>
              </a:rPr>
              <a:t> un prezentē antigēnu CD4+ T šūnām</a:t>
            </a:r>
          </a:p>
        </p:txBody>
      </p:sp>
    </p:spTree>
    <p:extLst>
      <p:ext uri="{BB962C8B-B14F-4D97-AF65-F5344CB8AC3E}">
        <p14:creationId xmlns:p14="http://schemas.microsoft.com/office/powerpoint/2010/main" xmlns="" val="385653394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12944" y="0"/>
            <a:ext cx="8670512" cy="6553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174445923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494550"/>
            <a:ext cx="9166746" cy="602143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94106042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838199"/>
            <a:ext cx="9116323" cy="5914799"/>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270986423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523220"/>
          </a:xfrm>
          <a:prstGeom prst="rect">
            <a:avLst/>
          </a:prstGeom>
        </p:spPr>
        <p:txBody>
          <a:bodyPr wrap="square">
            <a:spAutoFit/>
          </a:bodyPr>
          <a:lstStyle/>
          <a:p>
            <a:pPr algn="ctr"/>
            <a:r>
              <a:rPr lang="lv-LV" sz="2800" b="1" dirty="0" smtClean="0">
                <a:solidFill>
                  <a:srgbClr val="A50021"/>
                </a:solidFill>
                <a:effectLst>
                  <a:outerShdw blurRad="38100" dist="38100" dir="2700000" algn="tl">
                    <a:srgbClr val="000000"/>
                  </a:outerShdw>
                </a:effectLst>
                <a:latin typeface="Verdana" pitchFamily="34" charset="0"/>
                <a:ea typeface="Verdana" pitchFamily="34" charset="0"/>
                <a:cs typeface="Verdana" pitchFamily="34" charset="0"/>
              </a:rPr>
              <a:t>B šūnu atmiņas veidošanās</a:t>
            </a:r>
          </a:p>
        </p:txBody>
      </p:sp>
      <p:sp>
        <p:nvSpPr>
          <p:cNvPr id="5" name="TextBox 4"/>
          <p:cNvSpPr txBox="1"/>
          <p:nvPr/>
        </p:nvSpPr>
        <p:spPr>
          <a:xfrm>
            <a:off x="209550" y="4549676"/>
            <a:ext cx="8877300" cy="2308324"/>
          </a:xfrm>
          <a:prstGeom prst="rect">
            <a:avLst/>
          </a:prstGeom>
          <a:noFill/>
        </p:spPr>
        <p:txBody>
          <a:bodyPr wrap="square" rtlCol="0">
            <a:spAutoFit/>
          </a:bodyPr>
          <a:lstStyle/>
          <a:p>
            <a:pPr algn="just"/>
            <a:r>
              <a:rPr lang="lv-LV" b="1" dirty="0" err="1" smtClean="0">
                <a:solidFill>
                  <a:schemeClr val="tx1">
                    <a:lumMod val="85000"/>
                    <a:lumOff val="15000"/>
                  </a:schemeClr>
                </a:solidFill>
                <a:effectLst>
                  <a:outerShdw blurRad="38100" dist="38100" dir="2700000" algn="tl">
                    <a:srgbClr val="000000">
                      <a:alpha val="43137"/>
                    </a:srgbClr>
                  </a:outerShdw>
                </a:effectLst>
                <a:latin typeface="Arial" pitchFamily="34" charset="0"/>
                <a:cs typeface="Arial" pitchFamily="34" charset="0"/>
              </a:rPr>
              <a:t>Short</a:t>
            </a:r>
            <a:r>
              <a:rPr lang="lv-LV" b="1" dirty="0" smtClean="0">
                <a:solidFill>
                  <a:schemeClr val="tx1">
                    <a:lumMod val="85000"/>
                    <a:lumOff val="15000"/>
                  </a:schemeClr>
                </a:solidFill>
                <a:effectLst>
                  <a:outerShdw blurRad="38100" dist="38100" dir="2700000" algn="tl">
                    <a:srgbClr val="000000">
                      <a:alpha val="43137"/>
                    </a:srgbClr>
                  </a:outerShdw>
                </a:effectLst>
                <a:latin typeface="Arial" pitchFamily="34" charset="0"/>
                <a:cs typeface="Arial" pitchFamily="34" charset="0"/>
              </a:rPr>
              <a:t> </a:t>
            </a:r>
            <a:r>
              <a:rPr lang="lv-LV" b="1" dirty="0" err="1" smtClean="0">
                <a:solidFill>
                  <a:schemeClr val="tx1">
                    <a:lumMod val="85000"/>
                    <a:lumOff val="15000"/>
                  </a:schemeClr>
                </a:solidFill>
                <a:effectLst>
                  <a:outerShdw blurRad="38100" dist="38100" dir="2700000" algn="tl">
                    <a:srgbClr val="000000">
                      <a:alpha val="43137"/>
                    </a:srgbClr>
                  </a:outerShdw>
                </a:effectLst>
                <a:latin typeface="Arial" pitchFamily="34" charset="0"/>
                <a:cs typeface="Arial" pitchFamily="34" charset="0"/>
              </a:rPr>
              <a:t>lived</a:t>
            </a:r>
            <a:r>
              <a:rPr lang="lv-LV" b="1" dirty="0" smtClean="0">
                <a:solidFill>
                  <a:schemeClr val="tx1">
                    <a:lumMod val="85000"/>
                    <a:lumOff val="15000"/>
                  </a:schemeClr>
                </a:solidFill>
                <a:effectLst>
                  <a:outerShdw blurRad="38100" dist="38100" dir="2700000" algn="tl">
                    <a:srgbClr val="000000">
                      <a:alpha val="43137"/>
                    </a:srgbClr>
                  </a:outerShdw>
                </a:effectLst>
                <a:latin typeface="Arial" pitchFamily="34" charset="0"/>
                <a:cs typeface="Arial" pitchFamily="34" charset="0"/>
              </a:rPr>
              <a:t> plazmas šūnas dzīvo dažas dienas kaulu smadzenēs un liesā; producē lielu daudzumu </a:t>
            </a:r>
            <a:r>
              <a:rPr lang="lv-LV" b="1" dirty="0" err="1" smtClean="0">
                <a:solidFill>
                  <a:schemeClr val="tx1">
                    <a:lumMod val="85000"/>
                    <a:lumOff val="15000"/>
                  </a:schemeClr>
                </a:solidFill>
                <a:effectLst>
                  <a:outerShdw blurRad="38100" dist="38100" dir="2700000" algn="tl">
                    <a:srgbClr val="000000">
                      <a:alpha val="43137"/>
                    </a:srgbClr>
                  </a:outerShdw>
                </a:effectLst>
                <a:latin typeface="Arial" pitchFamily="34" charset="0"/>
                <a:cs typeface="Arial" pitchFamily="34" charset="0"/>
              </a:rPr>
              <a:t>Ab</a:t>
            </a:r>
            <a:endParaRPr lang="lv-LV" b="1" dirty="0" smtClean="0">
              <a:solidFill>
                <a:schemeClr val="tx1">
                  <a:lumMod val="85000"/>
                  <a:lumOff val="15000"/>
                </a:schemeClr>
              </a:solidFill>
              <a:effectLst>
                <a:outerShdw blurRad="38100" dist="38100" dir="2700000" algn="tl">
                  <a:srgbClr val="000000">
                    <a:alpha val="43137"/>
                  </a:srgbClr>
                </a:outerShdw>
              </a:effectLst>
              <a:latin typeface="Arial" pitchFamily="34" charset="0"/>
              <a:cs typeface="Arial" pitchFamily="34" charset="0"/>
            </a:endParaRPr>
          </a:p>
          <a:p>
            <a:pPr algn="just"/>
            <a:r>
              <a:rPr lang="lv-LV" b="1" dirty="0" smtClean="0">
                <a:solidFill>
                  <a:schemeClr val="tx1">
                    <a:lumMod val="85000"/>
                    <a:lumOff val="15000"/>
                  </a:schemeClr>
                </a:solidFill>
                <a:effectLst>
                  <a:outerShdw blurRad="38100" dist="38100" dir="2700000" algn="tl">
                    <a:srgbClr val="000000">
                      <a:alpha val="43137"/>
                    </a:srgbClr>
                  </a:outerShdw>
                </a:effectLst>
                <a:latin typeface="Arial" pitchFamily="34" charset="0"/>
                <a:cs typeface="Arial" pitchFamily="34" charset="0"/>
              </a:rPr>
              <a:t>Ilgdzīvojošas plazmas šūnas – dzīvo kaulu smadzenēs vairākus mēnešus, vidējs daudzums </a:t>
            </a:r>
            <a:r>
              <a:rPr lang="lv-LV" b="1" dirty="0" err="1" smtClean="0">
                <a:solidFill>
                  <a:schemeClr val="tx1">
                    <a:lumMod val="85000"/>
                    <a:lumOff val="15000"/>
                  </a:schemeClr>
                </a:solidFill>
                <a:effectLst>
                  <a:outerShdw blurRad="38100" dist="38100" dir="2700000" algn="tl">
                    <a:srgbClr val="000000">
                      <a:alpha val="43137"/>
                    </a:srgbClr>
                  </a:outerShdw>
                </a:effectLst>
                <a:latin typeface="Arial" pitchFamily="34" charset="0"/>
                <a:cs typeface="Arial" pitchFamily="34" charset="0"/>
              </a:rPr>
              <a:t>Ab</a:t>
            </a:r>
            <a:r>
              <a:rPr lang="lv-LV" b="1" dirty="0" smtClean="0">
                <a:solidFill>
                  <a:schemeClr val="tx1">
                    <a:lumMod val="85000"/>
                    <a:lumOff val="15000"/>
                  </a:schemeClr>
                </a:solidFill>
                <a:effectLst>
                  <a:outerShdw blurRad="38100" dist="38100" dir="2700000" algn="tl">
                    <a:srgbClr val="000000">
                      <a:alpha val="43137"/>
                    </a:srgbClr>
                  </a:outerShdw>
                </a:effectLst>
                <a:latin typeface="Arial" pitchFamily="34" charset="0"/>
                <a:cs typeface="Arial" pitchFamily="34" charset="0"/>
              </a:rPr>
              <a:t>, </a:t>
            </a:r>
          </a:p>
          <a:p>
            <a:pPr algn="just"/>
            <a:r>
              <a:rPr lang="lv-LV" b="1" dirty="0" smtClean="0">
                <a:solidFill>
                  <a:schemeClr val="tx1">
                    <a:lumMod val="85000"/>
                    <a:lumOff val="15000"/>
                  </a:schemeClr>
                </a:solidFill>
                <a:effectLst>
                  <a:outerShdw blurRad="38100" dist="38100" dir="2700000" algn="tl">
                    <a:srgbClr val="000000">
                      <a:alpha val="43137"/>
                    </a:srgbClr>
                  </a:outerShdw>
                </a:effectLst>
                <a:latin typeface="Arial" pitchFamily="34" charset="0"/>
                <a:cs typeface="Arial" pitchFamily="34" charset="0"/>
              </a:rPr>
              <a:t>Centrālās atmiņas šūnas darbojas kā cilmes šūnas, kas lēni </a:t>
            </a:r>
            <a:r>
              <a:rPr lang="lv-LV" b="1" dirty="0" err="1" smtClean="0">
                <a:solidFill>
                  <a:schemeClr val="tx1">
                    <a:lumMod val="85000"/>
                    <a:lumOff val="15000"/>
                  </a:schemeClr>
                </a:solidFill>
                <a:effectLst>
                  <a:outerShdw blurRad="38100" dist="38100" dir="2700000" algn="tl">
                    <a:srgbClr val="000000">
                      <a:alpha val="43137"/>
                    </a:srgbClr>
                  </a:outerShdw>
                </a:effectLst>
                <a:latin typeface="Arial" pitchFamily="34" charset="0"/>
                <a:cs typeface="Arial" pitchFamily="34" charset="0"/>
              </a:rPr>
              <a:t>proliferē</a:t>
            </a:r>
            <a:r>
              <a:rPr lang="lv-LV" b="1" dirty="0" smtClean="0">
                <a:solidFill>
                  <a:schemeClr val="tx1">
                    <a:lumMod val="85000"/>
                    <a:lumOff val="15000"/>
                  </a:schemeClr>
                </a:solidFill>
                <a:effectLst>
                  <a:outerShdw blurRad="38100" dist="38100" dir="2700000" algn="tl">
                    <a:srgbClr val="000000">
                      <a:alpha val="43137"/>
                    </a:srgbClr>
                  </a:outerShdw>
                </a:effectLst>
                <a:latin typeface="Arial" pitchFamily="34" charset="0"/>
                <a:cs typeface="Arial" pitchFamily="34" charset="0"/>
              </a:rPr>
              <a:t> atjaunojot cilmes šūnu populāciju un </a:t>
            </a:r>
            <a:r>
              <a:rPr lang="lv-LV" b="1" dirty="0" err="1" smtClean="0">
                <a:solidFill>
                  <a:schemeClr val="tx1">
                    <a:lumMod val="85000"/>
                    <a:lumOff val="15000"/>
                  </a:schemeClr>
                </a:solidFill>
                <a:effectLst>
                  <a:outerShdw blurRad="38100" dist="38100" dir="2700000" algn="tl">
                    <a:srgbClr val="000000">
                      <a:alpha val="43137"/>
                    </a:srgbClr>
                  </a:outerShdw>
                </a:effectLst>
                <a:latin typeface="Arial" pitchFamily="34" charset="0"/>
                <a:cs typeface="Arial" pitchFamily="34" charset="0"/>
              </a:rPr>
              <a:t>ilgdzīvošās</a:t>
            </a:r>
            <a:r>
              <a:rPr lang="lv-LV" b="1" dirty="0" smtClean="0">
                <a:solidFill>
                  <a:schemeClr val="tx1">
                    <a:lumMod val="85000"/>
                    <a:lumOff val="15000"/>
                  </a:schemeClr>
                </a:solidFill>
                <a:effectLst>
                  <a:outerShdw blurRad="38100" dist="38100" dir="2700000" algn="tl">
                    <a:srgbClr val="000000">
                      <a:alpha val="43137"/>
                    </a:srgbClr>
                  </a:outerShdw>
                </a:effectLst>
                <a:latin typeface="Arial" pitchFamily="34" charset="0"/>
                <a:cs typeface="Arial" pitchFamily="34" charset="0"/>
              </a:rPr>
              <a:t> plazmas šūnas</a:t>
            </a:r>
          </a:p>
          <a:p>
            <a:pPr algn="just"/>
            <a:r>
              <a:rPr lang="lv-LV" b="1" dirty="0" smtClean="0">
                <a:solidFill>
                  <a:schemeClr val="tx1">
                    <a:lumMod val="85000"/>
                    <a:lumOff val="15000"/>
                  </a:schemeClr>
                </a:solidFill>
                <a:effectLst>
                  <a:outerShdw blurRad="38100" dist="38100" dir="2700000" algn="tl">
                    <a:srgbClr val="000000">
                      <a:alpha val="43137"/>
                    </a:srgbClr>
                  </a:outerShdw>
                </a:effectLst>
                <a:latin typeface="Arial" pitchFamily="34" charset="0"/>
                <a:cs typeface="Arial" pitchFamily="34" charset="0"/>
              </a:rPr>
              <a:t>Antivielas nonāk asinīs vai arī tiek transportētas cauri gļotādu epitēlijam vai placentai.</a:t>
            </a:r>
            <a:endParaRPr lang="en-US" b="1" dirty="0">
              <a:solidFill>
                <a:schemeClr val="tx1">
                  <a:lumMod val="85000"/>
                  <a:lumOff val="15000"/>
                </a:schemeClr>
              </a:solidFill>
              <a:effectLst>
                <a:outerShdw blurRad="38100" dist="38100" dir="2700000" algn="tl">
                  <a:srgbClr val="000000">
                    <a:alpha val="43137"/>
                  </a:srgbClr>
                </a:outerShdw>
              </a:effectLst>
              <a:latin typeface="Arial" pitchFamily="34" charset="0"/>
              <a:cs typeface="Arial" pitchFamily="34" charset="0"/>
            </a:endParaRPr>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196792" y="703997"/>
            <a:ext cx="4902816" cy="377377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472238" y="0"/>
            <a:ext cx="2690812" cy="1815882"/>
          </a:xfrm>
          <a:prstGeom prst="rect">
            <a:avLst/>
          </a:prstGeom>
        </p:spPr>
        <p:txBody>
          <a:bodyPr wrap="square">
            <a:spAutoFit/>
          </a:bodyPr>
          <a:lstStyle/>
          <a:p>
            <a:pPr algn="ctr">
              <a:buClr>
                <a:srgbClr val="C00000"/>
              </a:buClr>
              <a:buSzPct val="110000"/>
            </a:pPr>
            <a:r>
              <a:rPr lang="lv-LV" sz="2800" b="1" dirty="0" smtClean="0">
                <a:solidFill>
                  <a:srgbClr val="A50021"/>
                </a:solidFill>
                <a:effectLst>
                  <a:outerShdw blurRad="38100" dist="38100" dir="2700000" algn="tl">
                    <a:srgbClr val="000000"/>
                  </a:outerShdw>
                </a:effectLst>
                <a:latin typeface="Verdana" pitchFamily="34" charset="0"/>
                <a:ea typeface="Verdana" pitchFamily="34" charset="0"/>
                <a:cs typeface="Verdana" pitchFamily="34" charset="0"/>
              </a:rPr>
              <a:t>B šūnu primārā un sekundārā atbilde</a:t>
            </a:r>
            <a:endParaRPr lang="en-US" sz="2800" dirty="0"/>
          </a:p>
        </p:txBody>
      </p:sp>
      <p:pic>
        <p:nvPicPr>
          <p:cNvPr id="13314"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 y="10258"/>
            <a:ext cx="6551665" cy="684774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230388291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3" cstate="print"/>
          <a:srcRect/>
          <a:stretch>
            <a:fillRect/>
          </a:stretch>
        </p:blipFill>
        <p:spPr bwMode="auto">
          <a:xfrm>
            <a:off x="1237275" y="622939"/>
            <a:ext cx="6821850" cy="6221722"/>
          </a:xfrm>
          <a:prstGeom prst="rect">
            <a:avLst/>
          </a:prstGeom>
          <a:noFill/>
          <a:ln w="9525">
            <a:noFill/>
            <a:miter lim="800000"/>
            <a:headEnd/>
            <a:tailEnd/>
          </a:ln>
        </p:spPr>
      </p:pic>
      <p:sp>
        <p:nvSpPr>
          <p:cNvPr id="4" name="Rectangle 3"/>
          <p:cNvSpPr/>
          <p:nvPr/>
        </p:nvSpPr>
        <p:spPr>
          <a:xfrm>
            <a:off x="0" y="0"/>
            <a:ext cx="9144000" cy="523220"/>
          </a:xfrm>
          <a:prstGeom prst="rect">
            <a:avLst/>
          </a:prstGeom>
        </p:spPr>
        <p:txBody>
          <a:bodyPr wrap="square">
            <a:spAutoFit/>
          </a:bodyPr>
          <a:lstStyle/>
          <a:p>
            <a:pPr algn="ctr"/>
            <a:r>
              <a:rPr lang="lv-LV" sz="2800" b="1" dirty="0" smtClean="0">
                <a:solidFill>
                  <a:srgbClr val="A50021"/>
                </a:solidFill>
                <a:effectLst>
                  <a:outerShdw blurRad="38100" dist="38100" dir="2700000" algn="tl">
                    <a:srgbClr val="000000"/>
                  </a:outerShdw>
                </a:effectLst>
                <a:latin typeface="Verdana" pitchFamily="34" charset="0"/>
                <a:ea typeface="Verdana" pitchFamily="34" charset="0"/>
                <a:cs typeface="Verdana" pitchFamily="34" charset="0"/>
              </a:rPr>
              <a:t>Antivielu </a:t>
            </a:r>
            <a:r>
              <a:rPr lang="lv-LV" sz="2800" b="1" dirty="0" err="1" smtClean="0">
                <a:solidFill>
                  <a:srgbClr val="A50021"/>
                </a:solidFill>
                <a:effectLst>
                  <a:outerShdw blurRad="38100" dist="38100" dir="2700000" algn="tl">
                    <a:srgbClr val="000000"/>
                  </a:outerShdw>
                </a:effectLst>
                <a:latin typeface="Verdana" pitchFamily="34" charset="0"/>
                <a:ea typeface="Verdana" pitchFamily="34" charset="0"/>
                <a:cs typeface="Verdana" pitchFamily="34" charset="0"/>
              </a:rPr>
              <a:t>efektorās</a:t>
            </a:r>
            <a:r>
              <a:rPr lang="lv-LV" sz="2800" b="1" dirty="0" smtClean="0">
                <a:solidFill>
                  <a:srgbClr val="A50021"/>
                </a:solidFill>
                <a:effectLst>
                  <a:outerShdw blurRad="38100" dist="38100" dir="2700000" algn="tl">
                    <a:srgbClr val="000000"/>
                  </a:outerShdw>
                </a:effectLst>
                <a:latin typeface="Verdana" pitchFamily="34" charset="0"/>
                <a:ea typeface="Verdana" pitchFamily="34" charset="0"/>
                <a:cs typeface="Verdana" pitchFamily="34" charset="0"/>
              </a:rPr>
              <a:t> funkcijas </a:t>
            </a: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830997"/>
          </a:xfrm>
          <a:prstGeom prst="rect">
            <a:avLst/>
          </a:prstGeom>
        </p:spPr>
        <p:txBody>
          <a:bodyPr wrap="square">
            <a:spAutoFit/>
          </a:bodyPr>
          <a:lstStyle/>
          <a:p>
            <a:pPr algn="ctr"/>
            <a:r>
              <a:rPr lang="lv-LV" sz="2400" b="1" dirty="0" smtClean="0">
                <a:solidFill>
                  <a:srgbClr val="A50021"/>
                </a:solidFill>
                <a:effectLst>
                  <a:outerShdw blurRad="38100" dist="38100" dir="2700000" algn="tl">
                    <a:srgbClr val="000000"/>
                  </a:outerShdw>
                </a:effectLst>
                <a:latin typeface="Verdana" pitchFamily="34" charset="0"/>
                <a:ea typeface="Verdana" pitchFamily="34" charset="0"/>
                <a:cs typeface="Verdana" pitchFamily="34" charset="0"/>
              </a:rPr>
              <a:t>Antivielu klases un klašu-specifiskās </a:t>
            </a:r>
            <a:r>
              <a:rPr lang="lv-LV" sz="2400" b="1" dirty="0" err="1" smtClean="0">
                <a:solidFill>
                  <a:srgbClr val="A50021"/>
                </a:solidFill>
                <a:effectLst>
                  <a:outerShdw blurRad="38100" dist="38100" dir="2700000" algn="tl">
                    <a:srgbClr val="000000"/>
                  </a:outerShdw>
                </a:effectLst>
                <a:latin typeface="Verdana" pitchFamily="34" charset="0"/>
                <a:ea typeface="Verdana" pitchFamily="34" charset="0"/>
                <a:cs typeface="Verdana" pitchFamily="34" charset="0"/>
              </a:rPr>
              <a:t>efektorās</a:t>
            </a:r>
            <a:r>
              <a:rPr lang="lv-LV" sz="2400" b="1" dirty="0" smtClean="0">
                <a:solidFill>
                  <a:srgbClr val="A50021"/>
                </a:solidFill>
                <a:effectLst>
                  <a:outerShdw blurRad="38100" dist="38100" dir="2700000" algn="tl">
                    <a:srgbClr val="000000"/>
                  </a:outerShdw>
                </a:effectLst>
                <a:latin typeface="Verdana" pitchFamily="34" charset="0"/>
                <a:ea typeface="Verdana" pitchFamily="34" charset="0"/>
                <a:cs typeface="Verdana" pitchFamily="34" charset="0"/>
              </a:rPr>
              <a:t> funkcijas </a:t>
            </a:r>
          </a:p>
        </p:txBody>
      </p:sp>
      <p:pic>
        <p:nvPicPr>
          <p:cNvPr id="3" name="Picture 2"/>
          <p:cNvPicPr>
            <a:picLocks noChangeAspect="1" noChangeArrowheads="1"/>
          </p:cNvPicPr>
          <p:nvPr/>
        </p:nvPicPr>
        <p:blipFill>
          <a:blip r:embed="rId3" cstate="print"/>
          <a:srcRect/>
          <a:stretch>
            <a:fillRect/>
          </a:stretch>
        </p:blipFill>
        <p:spPr bwMode="auto">
          <a:xfrm>
            <a:off x="0" y="838200"/>
            <a:ext cx="5370923" cy="5715000"/>
          </a:xfrm>
          <a:prstGeom prst="rect">
            <a:avLst/>
          </a:prstGeom>
          <a:noFill/>
          <a:ln w="9525">
            <a:noFill/>
            <a:miter lim="800000"/>
            <a:headEnd/>
            <a:tailEnd/>
          </a:ln>
        </p:spPr>
      </p:pic>
      <p:pic>
        <p:nvPicPr>
          <p:cNvPr id="1028" name="Picture 4"/>
          <p:cNvPicPr>
            <a:picLocks noChangeAspect="1" noChangeArrowheads="1"/>
          </p:cNvPicPr>
          <p:nvPr/>
        </p:nvPicPr>
        <p:blipFill>
          <a:blip r:embed="rId4" cstate="print"/>
          <a:srcRect/>
          <a:stretch>
            <a:fillRect/>
          </a:stretch>
        </p:blipFill>
        <p:spPr bwMode="auto">
          <a:xfrm>
            <a:off x="5372100" y="828675"/>
            <a:ext cx="3771900" cy="29051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219199" y="885452"/>
            <a:ext cx="7002747" cy="597254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4" name="Rectangle 3"/>
          <p:cNvSpPr/>
          <p:nvPr/>
        </p:nvSpPr>
        <p:spPr>
          <a:xfrm>
            <a:off x="0" y="0"/>
            <a:ext cx="9144000" cy="830997"/>
          </a:xfrm>
          <a:prstGeom prst="rect">
            <a:avLst/>
          </a:prstGeom>
        </p:spPr>
        <p:txBody>
          <a:bodyPr wrap="square">
            <a:spAutoFit/>
          </a:bodyPr>
          <a:lstStyle/>
          <a:p>
            <a:pPr algn="ctr"/>
            <a:r>
              <a:rPr lang="lv-LV" sz="2400" b="1" dirty="0" smtClean="0">
                <a:solidFill>
                  <a:srgbClr val="A50021"/>
                </a:solidFill>
                <a:effectLst>
                  <a:outerShdw blurRad="38100" dist="38100" dir="2700000" algn="tl">
                    <a:srgbClr val="000000"/>
                  </a:outerShdw>
                </a:effectLst>
                <a:latin typeface="Verdana" pitchFamily="34" charset="0"/>
                <a:ea typeface="Verdana" pitchFamily="34" charset="0"/>
                <a:cs typeface="Verdana" pitchFamily="34" charset="0"/>
              </a:rPr>
              <a:t>Adaptīvā imūnā atbilde pret </a:t>
            </a:r>
            <a:r>
              <a:rPr lang="lv-LV" sz="2400" b="1" dirty="0" err="1" smtClean="0">
                <a:solidFill>
                  <a:srgbClr val="A50021"/>
                </a:solidFill>
                <a:effectLst>
                  <a:outerShdw blurRad="38100" dist="38100" dir="2700000" algn="tl">
                    <a:srgbClr val="000000"/>
                  </a:outerShdw>
                </a:effectLst>
                <a:latin typeface="Verdana" pitchFamily="34" charset="0"/>
                <a:ea typeface="Verdana" pitchFamily="34" charset="0"/>
                <a:cs typeface="Verdana" pitchFamily="34" charset="0"/>
              </a:rPr>
              <a:t>ekstracelulārām</a:t>
            </a:r>
            <a:r>
              <a:rPr lang="lv-LV" sz="2400" b="1" dirty="0" smtClean="0">
                <a:solidFill>
                  <a:srgbClr val="A50021"/>
                </a:solidFill>
                <a:effectLst>
                  <a:outerShdw blurRad="38100" dist="38100" dir="2700000" algn="tl">
                    <a:srgbClr val="000000"/>
                  </a:outerShdw>
                </a:effectLst>
                <a:latin typeface="Verdana" pitchFamily="34" charset="0"/>
                <a:ea typeface="Verdana" pitchFamily="34" charset="0"/>
                <a:cs typeface="Verdana" pitchFamily="34" charset="0"/>
              </a:rPr>
              <a:t> baktērijām</a:t>
            </a:r>
          </a:p>
        </p:txBody>
      </p:sp>
    </p:spTree>
    <p:extLst>
      <p:ext uri="{BB962C8B-B14F-4D97-AF65-F5344CB8AC3E}">
        <p14:creationId xmlns:p14="http://schemas.microsoft.com/office/powerpoint/2010/main" xmlns="" val="369404340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1200329"/>
          </a:xfrm>
          <a:prstGeom prst="rect">
            <a:avLst/>
          </a:prstGeom>
        </p:spPr>
        <p:txBody>
          <a:bodyPr wrap="square">
            <a:spAutoFit/>
          </a:bodyPr>
          <a:lstStyle/>
          <a:p>
            <a:pPr algn="ctr"/>
            <a:r>
              <a:rPr lang="lv-LV" sz="2400" b="1" dirty="0" smtClean="0">
                <a:solidFill>
                  <a:srgbClr val="A50021"/>
                </a:solidFill>
                <a:effectLst>
                  <a:outerShdw blurRad="38100" dist="38100" dir="2700000" algn="tl">
                    <a:srgbClr val="000000"/>
                  </a:outerShdw>
                </a:effectLst>
                <a:latin typeface="Verdana" pitchFamily="34" charset="0"/>
                <a:ea typeface="Verdana" pitchFamily="34" charset="0"/>
                <a:cs typeface="Verdana" pitchFamily="34" charset="0"/>
              </a:rPr>
              <a:t>Adaptīvā imūnā atbilde pret </a:t>
            </a:r>
            <a:r>
              <a:rPr lang="lv-LV" sz="2400" b="1" dirty="0" err="1" smtClean="0">
                <a:solidFill>
                  <a:srgbClr val="A50021"/>
                </a:solidFill>
                <a:effectLst>
                  <a:outerShdw blurRad="38100" dist="38100" dir="2700000" algn="tl">
                    <a:srgbClr val="000000"/>
                  </a:outerShdw>
                </a:effectLst>
                <a:latin typeface="Verdana" pitchFamily="34" charset="0"/>
                <a:ea typeface="Verdana" pitchFamily="34" charset="0"/>
                <a:cs typeface="Verdana" pitchFamily="34" charset="0"/>
              </a:rPr>
              <a:t>intracelulārām</a:t>
            </a:r>
            <a:r>
              <a:rPr lang="lv-LV" sz="2400" b="1" dirty="0" smtClean="0">
                <a:solidFill>
                  <a:srgbClr val="A50021"/>
                </a:solidFill>
                <a:effectLst>
                  <a:outerShdw blurRad="38100" dist="38100" dir="2700000" algn="tl">
                    <a:srgbClr val="000000"/>
                  </a:outerShdw>
                </a:effectLst>
                <a:latin typeface="Verdana" pitchFamily="34" charset="0"/>
                <a:ea typeface="Verdana" pitchFamily="34" charset="0"/>
                <a:cs typeface="Verdana" pitchFamily="34" charset="0"/>
              </a:rPr>
              <a:t> baktērijām: </a:t>
            </a:r>
          </a:p>
          <a:p>
            <a:pPr algn="ctr"/>
            <a:r>
              <a:rPr lang="lv-LV" sz="2400" b="1" dirty="0" smtClean="0">
                <a:solidFill>
                  <a:srgbClr val="003300"/>
                </a:solidFill>
                <a:effectLst>
                  <a:outerShdw blurRad="38100" dist="38100" dir="2700000" algn="tl">
                    <a:srgbClr val="000000"/>
                  </a:outerShdw>
                </a:effectLst>
                <a:latin typeface="Verdana" pitchFamily="34" charset="0"/>
                <a:ea typeface="Verdana" pitchFamily="34" charset="0"/>
                <a:cs typeface="Verdana" pitchFamily="34" charset="0"/>
              </a:rPr>
              <a:t>Noteicošā ir CTL un CD4+ T šūnu atbilde</a:t>
            </a:r>
          </a:p>
        </p:txBody>
      </p:sp>
      <p:pic>
        <p:nvPicPr>
          <p:cNvPr id="9218"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495550" y="1227625"/>
            <a:ext cx="4152900" cy="554338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125620474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954107"/>
          </a:xfrm>
          <a:prstGeom prst="rect">
            <a:avLst/>
          </a:prstGeom>
        </p:spPr>
        <p:txBody>
          <a:bodyPr wrap="square">
            <a:spAutoFit/>
          </a:bodyPr>
          <a:lstStyle/>
          <a:p>
            <a:pPr algn="ctr"/>
            <a:r>
              <a:rPr lang="lv-LV" sz="2800" b="1" dirty="0" smtClean="0">
                <a:solidFill>
                  <a:srgbClr val="A50021"/>
                </a:solidFill>
                <a:effectLst>
                  <a:outerShdw blurRad="38100" dist="38100" dir="2700000" algn="tl">
                    <a:srgbClr val="000000"/>
                  </a:outerShdw>
                </a:effectLst>
                <a:latin typeface="Arial" pitchFamily="34" charset="0"/>
                <a:ea typeface="Verdana" pitchFamily="34" charset="0"/>
                <a:cs typeface="Arial" pitchFamily="34" charset="0"/>
              </a:rPr>
              <a:t>Akūta iekaisuma procesa iniciācija – leikocītu un plazmas proteīnu rekrutēšana un uzkrāšanās audos</a:t>
            </a:r>
            <a:endParaRPr lang="en-US" sz="2400" dirty="0">
              <a:latin typeface="Arial" pitchFamily="34" charset="0"/>
              <a:cs typeface="Arial" pitchFamily="34" charset="0"/>
            </a:endParaRPr>
          </a:p>
        </p:txBody>
      </p:sp>
      <p:pic>
        <p:nvPicPr>
          <p:cNvPr id="24578" name="Picture 2" descr="http://www.biochemj.org/csb/011/Fig11_inflammationa.jpg"/>
          <p:cNvPicPr>
            <a:picLocks noChangeAspect="1" noChangeArrowheads="1"/>
          </p:cNvPicPr>
          <p:nvPr/>
        </p:nvPicPr>
        <p:blipFill>
          <a:blip r:embed="rId3" cstate="print"/>
          <a:srcRect/>
          <a:stretch>
            <a:fillRect/>
          </a:stretch>
        </p:blipFill>
        <p:spPr bwMode="auto">
          <a:xfrm>
            <a:off x="609600" y="1069862"/>
            <a:ext cx="8161545" cy="5788138"/>
          </a:xfrm>
          <a:prstGeom prst="rect">
            <a:avLst/>
          </a:prstGeom>
          <a:noFill/>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435751" y="0"/>
            <a:ext cx="6424897" cy="680283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382817986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954107"/>
          </a:xfrm>
          <a:prstGeom prst="rect">
            <a:avLst/>
          </a:prstGeom>
        </p:spPr>
        <p:txBody>
          <a:bodyPr wrap="square">
            <a:spAutoFit/>
          </a:bodyPr>
          <a:lstStyle/>
          <a:p>
            <a:pPr algn="ctr"/>
            <a:r>
              <a:rPr lang="lv-LV" sz="2800" b="1" dirty="0" smtClean="0">
                <a:solidFill>
                  <a:srgbClr val="A50021"/>
                </a:solidFill>
                <a:effectLst>
                  <a:outerShdw blurRad="38100" dist="38100" dir="2700000" algn="tl">
                    <a:srgbClr val="000000"/>
                  </a:outerShdw>
                </a:effectLst>
                <a:latin typeface="Verdana" pitchFamily="34" charset="0"/>
                <a:ea typeface="Verdana" pitchFamily="34" charset="0"/>
                <a:cs typeface="Verdana" pitchFamily="34" charset="0"/>
              </a:rPr>
              <a:t>Adaptīvā imūnā atbilde pret sēnīšu infekcijām: </a:t>
            </a:r>
          </a:p>
        </p:txBody>
      </p:sp>
      <p:sp>
        <p:nvSpPr>
          <p:cNvPr id="3" name="Rectangle 2"/>
          <p:cNvSpPr/>
          <p:nvPr/>
        </p:nvSpPr>
        <p:spPr>
          <a:xfrm>
            <a:off x="304800" y="914400"/>
            <a:ext cx="8458200" cy="1323439"/>
          </a:xfrm>
          <a:prstGeom prst="rect">
            <a:avLst/>
          </a:prstGeom>
        </p:spPr>
        <p:txBody>
          <a:bodyPr wrap="square">
            <a:spAutoFit/>
          </a:bodyPr>
          <a:lstStyle/>
          <a:p>
            <a:pPr algn="ctr"/>
            <a:r>
              <a:rPr lang="lv-LV" sz="2000" b="1" dirty="0" smtClean="0">
                <a:solidFill>
                  <a:srgbClr val="003300"/>
                </a:solidFill>
                <a:effectLst>
                  <a:outerShdw blurRad="38100" dist="38100" dir="2700000" algn="tl">
                    <a:srgbClr val="000000"/>
                  </a:outerShdw>
                </a:effectLst>
                <a:latin typeface="Verdana" pitchFamily="34" charset="0"/>
                <a:ea typeface="Verdana" pitchFamily="34" charset="0"/>
                <a:cs typeface="Verdana" pitchFamily="34" charset="0"/>
              </a:rPr>
              <a:t>Pret </a:t>
            </a:r>
            <a:r>
              <a:rPr lang="lv-LV" sz="2000" b="1" dirty="0" err="1" smtClean="0">
                <a:solidFill>
                  <a:srgbClr val="003300"/>
                </a:solidFill>
                <a:effectLst>
                  <a:outerShdw blurRad="38100" dist="38100" dir="2700000" algn="tl">
                    <a:srgbClr val="000000"/>
                  </a:outerShdw>
                </a:effectLst>
                <a:latin typeface="Verdana" pitchFamily="34" charset="0"/>
                <a:ea typeface="Verdana" pitchFamily="34" charset="0"/>
                <a:cs typeface="Verdana" pitchFamily="34" charset="0"/>
              </a:rPr>
              <a:t>intracelulārām</a:t>
            </a:r>
            <a:r>
              <a:rPr lang="lv-LV" sz="2000" b="1" dirty="0" smtClean="0">
                <a:solidFill>
                  <a:srgbClr val="003300"/>
                </a:solidFill>
                <a:effectLst>
                  <a:outerShdw blurRad="38100" dist="38100" dir="2700000" algn="tl">
                    <a:srgbClr val="000000"/>
                  </a:outerShdw>
                </a:effectLst>
                <a:latin typeface="Verdana" pitchFamily="34" charset="0"/>
                <a:ea typeface="Verdana" pitchFamily="34" charset="0"/>
                <a:cs typeface="Verdana" pitchFamily="34" charset="0"/>
              </a:rPr>
              <a:t> sēnīšu infekcijām (</a:t>
            </a:r>
            <a:r>
              <a:rPr lang="lv-LV" sz="2000" b="1" dirty="0" err="1" smtClean="0">
                <a:solidFill>
                  <a:srgbClr val="003300"/>
                </a:solidFill>
                <a:effectLst>
                  <a:outerShdw blurRad="38100" dist="38100" dir="2700000" algn="tl">
                    <a:srgbClr val="000000"/>
                  </a:outerShdw>
                </a:effectLst>
                <a:latin typeface="Verdana" pitchFamily="34" charset="0"/>
                <a:ea typeface="Verdana" pitchFamily="34" charset="0"/>
                <a:cs typeface="Verdana" pitchFamily="34" charset="0"/>
              </a:rPr>
              <a:t>piem</a:t>
            </a:r>
            <a:r>
              <a:rPr lang="lv-LV" sz="2000" b="1" dirty="0" smtClean="0">
                <a:solidFill>
                  <a:srgbClr val="003300"/>
                </a:solidFill>
                <a:effectLst>
                  <a:outerShdw blurRad="38100" dist="38100" dir="2700000" algn="tl">
                    <a:srgbClr val="000000"/>
                  </a:outerShdw>
                </a:effectLst>
                <a:latin typeface="Verdana" pitchFamily="34" charset="0"/>
                <a:ea typeface="Verdana" pitchFamily="34" charset="0"/>
                <a:cs typeface="Verdana" pitchFamily="34" charset="0"/>
              </a:rPr>
              <a:t>, </a:t>
            </a:r>
            <a:r>
              <a:rPr lang="lv-LV" sz="2000" b="1" dirty="0" err="1" smtClean="0">
                <a:solidFill>
                  <a:srgbClr val="003300"/>
                </a:solidFill>
                <a:effectLst>
                  <a:outerShdw blurRad="38100" dist="38100" dir="2700000" algn="tl">
                    <a:srgbClr val="000000"/>
                  </a:outerShdw>
                </a:effectLst>
                <a:latin typeface="Verdana" pitchFamily="34" charset="0"/>
                <a:ea typeface="Verdana" pitchFamily="34" charset="0"/>
                <a:cs typeface="Verdana" pitchFamily="34" charset="0"/>
              </a:rPr>
              <a:t>Histoplasma</a:t>
            </a:r>
            <a:r>
              <a:rPr lang="lv-LV" sz="2000" b="1" dirty="0" smtClean="0">
                <a:solidFill>
                  <a:srgbClr val="003300"/>
                </a:solidFill>
                <a:effectLst>
                  <a:outerShdw blurRad="38100" dist="38100" dir="2700000" algn="tl">
                    <a:srgbClr val="000000"/>
                  </a:outerShdw>
                </a:effectLst>
                <a:latin typeface="Verdana" pitchFamily="34" charset="0"/>
                <a:ea typeface="Verdana" pitchFamily="34" charset="0"/>
                <a:cs typeface="Verdana" pitchFamily="34" charset="0"/>
              </a:rPr>
              <a:t> </a:t>
            </a:r>
            <a:r>
              <a:rPr lang="lv-LV" sz="2000" b="1" dirty="0" err="1" smtClean="0">
                <a:solidFill>
                  <a:srgbClr val="003300"/>
                </a:solidFill>
                <a:effectLst>
                  <a:outerShdw blurRad="38100" dist="38100" dir="2700000" algn="tl">
                    <a:srgbClr val="000000"/>
                  </a:outerShdw>
                </a:effectLst>
                <a:latin typeface="Verdana" pitchFamily="34" charset="0"/>
                <a:ea typeface="Verdana" pitchFamily="34" charset="0"/>
                <a:cs typeface="Verdana" pitchFamily="34" charset="0"/>
              </a:rPr>
              <a:t>capsulatum</a:t>
            </a:r>
            <a:r>
              <a:rPr lang="lv-LV" sz="2000" b="1" dirty="0" smtClean="0">
                <a:solidFill>
                  <a:srgbClr val="003300"/>
                </a:solidFill>
                <a:effectLst>
                  <a:outerShdw blurRad="38100" dist="38100" dir="2700000" algn="tl">
                    <a:srgbClr val="000000"/>
                  </a:outerShdw>
                </a:effectLst>
                <a:latin typeface="Verdana" pitchFamily="34" charset="0"/>
                <a:ea typeface="Verdana" pitchFamily="34" charset="0"/>
                <a:cs typeface="Verdana" pitchFamily="34" charset="0"/>
              </a:rPr>
              <a:t>) noteicošā </a:t>
            </a:r>
            <a:r>
              <a:rPr lang="lv-LV" sz="2000" b="1" dirty="0">
                <a:solidFill>
                  <a:srgbClr val="003300"/>
                </a:solidFill>
                <a:effectLst>
                  <a:outerShdw blurRad="38100" dist="38100" dir="2700000" algn="tl">
                    <a:srgbClr val="000000"/>
                  </a:outerShdw>
                </a:effectLst>
                <a:latin typeface="Verdana" pitchFamily="34" charset="0"/>
                <a:ea typeface="Verdana" pitchFamily="34" charset="0"/>
                <a:cs typeface="Verdana" pitchFamily="34" charset="0"/>
              </a:rPr>
              <a:t>ir CTL un CD4+ T šūnu </a:t>
            </a:r>
            <a:r>
              <a:rPr lang="lv-LV" sz="2000" b="1" dirty="0" smtClean="0">
                <a:solidFill>
                  <a:srgbClr val="003300"/>
                </a:solidFill>
                <a:effectLst>
                  <a:outerShdw blurRad="38100" dist="38100" dir="2700000" algn="tl">
                    <a:srgbClr val="000000"/>
                  </a:outerShdw>
                </a:effectLst>
                <a:latin typeface="Verdana" pitchFamily="34" charset="0"/>
                <a:ea typeface="Verdana" pitchFamily="34" charset="0"/>
                <a:cs typeface="Verdana" pitchFamily="34" charset="0"/>
              </a:rPr>
              <a:t>atbilde</a:t>
            </a:r>
          </a:p>
          <a:p>
            <a:pPr algn="ctr"/>
            <a:endParaRPr lang="lv-LV" sz="2000" b="1" dirty="0">
              <a:solidFill>
                <a:srgbClr val="003300"/>
              </a:solidFill>
              <a:effectLst>
                <a:outerShdw blurRad="38100" dist="38100" dir="2700000" algn="tl">
                  <a:srgbClr val="000000"/>
                </a:outerShdw>
              </a:effectLst>
              <a:latin typeface="Verdana" pitchFamily="34" charset="0"/>
              <a:ea typeface="Verdana" pitchFamily="34" charset="0"/>
              <a:cs typeface="Verdana" pitchFamily="34" charset="0"/>
            </a:endParaRPr>
          </a:p>
          <a:p>
            <a:pPr algn="ctr"/>
            <a:r>
              <a:rPr lang="lv-LV" sz="2000" b="1" dirty="0" err="1" smtClean="0">
                <a:solidFill>
                  <a:srgbClr val="003300"/>
                </a:solidFill>
                <a:effectLst>
                  <a:outerShdw blurRad="38100" dist="38100" dir="2700000" algn="tl">
                    <a:srgbClr val="000000"/>
                  </a:outerShdw>
                </a:effectLst>
                <a:latin typeface="Verdana" pitchFamily="34" charset="0"/>
                <a:ea typeface="Verdana" pitchFamily="34" charset="0"/>
                <a:cs typeface="Verdana" pitchFamily="34" charset="0"/>
              </a:rPr>
              <a:t>Ekstarcelulāras</a:t>
            </a:r>
            <a:r>
              <a:rPr lang="lv-LV" sz="2000" b="1" dirty="0" smtClean="0">
                <a:solidFill>
                  <a:srgbClr val="003300"/>
                </a:solidFill>
                <a:effectLst>
                  <a:outerShdw blurRad="38100" dist="38100" dir="2700000" algn="tl">
                    <a:srgbClr val="000000"/>
                  </a:outerShdw>
                </a:effectLst>
                <a:latin typeface="Verdana" pitchFamily="34" charset="0"/>
                <a:ea typeface="Verdana" pitchFamily="34" charset="0"/>
                <a:cs typeface="Verdana" pitchFamily="34" charset="0"/>
              </a:rPr>
              <a:t> sēnītes izraisa spēcīgu Th17 atbildi: </a:t>
            </a:r>
            <a:endParaRPr lang="lv-LV" sz="2000" b="1" dirty="0">
              <a:solidFill>
                <a:srgbClr val="003300"/>
              </a:solidFill>
              <a:effectLst>
                <a:outerShdw blurRad="38100" dist="38100" dir="2700000" algn="tl">
                  <a:srgbClr val="000000"/>
                </a:outerShdw>
              </a:effectLst>
              <a:latin typeface="Verdana" pitchFamily="34" charset="0"/>
              <a:ea typeface="Verdana" pitchFamily="34" charset="0"/>
              <a:cs typeface="Verdana" pitchFamily="34" charset="0"/>
            </a:endParaRPr>
          </a:p>
        </p:txBody>
      </p:sp>
      <p:pic>
        <p:nvPicPr>
          <p:cNvPr id="10242"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540794" y="2271958"/>
            <a:ext cx="3986212" cy="451222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377322741"/>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1241334" y="609600"/>
            <a:ext cx="6813731" cy="6248400"/>
          </a:xfrm>
          <a:prstGeom prst="rect">
            <a:avLst/>
          </a:prstGeom>
          <a:noFill/>
          <a:ln w="9525">
            <a:noFill/>
            <a:miter lim="800000"/>
            <a:headEnd/>
            <a:tailEnd/>
          </a:ln>
        </p:spPr>
      </p:pic>
      <p:sp>
        <p:nvSpPr>
          <p:cNvPr id="3" name="Rectangle 2"/>
          <p:cNvSpPr/>
          <p:nvPr/>
        </p:nvSpPr>
        <p:spPr>
          <a:xfrm>
            <a:off x="266700" y="0"/>
            <a:ext cx="8763000" cy="523220"/>
          </a:xfrm>
          <a:prstGeom prst="rect">
            <a:avLst/>
          </a:prstGeom>
        </p:spPr>
        <p:txBody>
          <a:bodyPr wrap="square">
            <a:spAutoFit/>
          </a:bodyPr>
          <a:lstStyle/>
          <a:p>
            <a:pPr algn="ctr"/>
            <a:r>
              <a:rPr lang="lv-LV" sz="2800" b="1" dirty="0" smtClean="0">
                <a:solidFill>
                  <a:srgbClr val="A50021"/>
                </a:solidFill>
                <a:effectLst>
                  <a:outerShdw blurRad="38100" dist="38100" dir="2700000" algn="tl">
                    <a:srgbClr val="000000"/>
                  </a:outerShdw>
                </a:effectLst>
                <a:latin typeface="Verdana" pitchFamily="34" charset="0"/>
                <a:ea typeface="Verdana" pitchFamily="34" charset="0"/>
                <a:cs typeface="Verdana" pitchFamily="34" charset="0"/>
              </a:rPr>
              <a:t>Pret-vīrusu imūnās atbildes kinētika</a:t>
            </a:r>
            <a:endParaRPr lang="en-US" sz="2800" dirty="0"/>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830997"/>
          </a:xfrm>
          <a:prstGeom prst="rect">
            <a:avLst/>
          </a:prstGeom>
        </p:spPr>
        <p:txBody>
          <a:bodyPr wrap="square">
            <a:spAutoFit/>
          </a:bodyPr>
          <a:lstStyle/>
          <a:p>
            <a:pPr algn="ctr"/>
            <a:r>
              <a:rPr lang="lv-LV" sz="2400" b="1" dirty="0" smtClean="0">
                <a:solidFill>
                  <a:srgbClr val="A50021"/>
                </a:solidFill>
                <a:effectLst>
                  <a:outerShdw blurRad="38100" dist="38100" dir="2700000" algn="tl">
                    <a:srgbClr val="000000"/>
                  </a:outerShdw>
                </a:effectLst>
                <a:latin typeface="Verdana" pitchFamily="34" charset="0"/>
                <a:ea typeface="Verdana" pitchFamily="34" charset="0"/>
                <a:cs typeface="Verdana" pitchFamily="34" charset="0"/>
              </a:rPr>
              <a:t>Adaptīvā un nespecifiskā imūnā atbilde pret vīrusu infekcijām: </a:t>
            </a:r>
          </a:p>
        </p:txBody>
      </p:sp>
      <p:pic>
        <p:nvPicPr>
          <p:cNvPr id="11266"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6200" y="1345738"/>
            <a:ext cx="9067800" cy="522004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575310693"/>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762000" y="-9099"/>
            <a:ext cx="7467600" cy="680071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272063656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954107"/>
          </a:xfrm>
          <a:prstGeom prst="rect">
            <a:avLst/>
          </a:prstGeom>
        </p:spPr>
        <p:txBody>
          <a:bodyPr wrap="square">
            <a:spAutoFit/>
          </a:bodyPr>
          <a:lstStyle/>
          <a:p>
            <a:pPr algn="ctr"/>
            <a:r>
              <a:rPr lang="lv-LV" sz="2800" b="1" dirty="0" err="1" smtClean="0">
                <a:solidFill>
                  <a:srgbClr val="A50021"/>
                </a:solidFill>
                <a:effectLst>
                  <a:outerShdw blurRad="38100" dist="38100" dir="2700000" algn="tl">
                    <a:srgbClr val="000000"/>
                  </a:outerShdw>
                </a:effectLst>
                <a:latin typeface="Verdana" pitchFamily="34" charset="0"/>
                <a:ea typeface="Verdana" pitchFamily="34" charset="0"/>
                <a:cs typeface="Verdana" pitchFamily="34" charset="0"/>
              </a:rPr>
              <a:t>Endotēlija</a:t>
            </a:r>
            <a:r>
              <a:rPr lang="lv-LV" sz="2800" b="1" dirty="0" smtClean="0">
                <a:solidFill>
                  <a:srgbClr val="A50021"/>
                </a:solidFill>
                <a:effectLst>
                  <a:outerShdw blurRad="38100" dist="38100" dir="2700000" algn="tl">
                    <a:srgbClr val="000000"/>
                  </a:outerShdw>
                </a:effectLst>
                <a:latin typeface="Verdana" pitchFamily="34" charset="0"/>
                <a:ea typeface="Verdana" pitchFamily="34" charset="0"/>
                <a:cs typeface="Verdana" pitchFamily="34" charset="0"/>
              </a:rPr>
              <a:t> reakcija un leikocītu/limfocītu migrācija uz infekcijas vai ievainojuma vietu</a:t>
            </a:r>
            <a:endParaRPr lang="en-US" sz="2400" dirty="0"/>
          </a:p>
        </p:txBody>
      </p:sp>
      <p:pic>
        <p:nvPicPr>
          <p:cNvPr id="1026" name="Picture 2"/>
          <p:cNvPicPr>
            <a:picLocks noChangeAspect="1" noChangeArrowheads="1"/>
          </p:cNvPicPr>
          <p:nvPr/>
        </p:nvPicPr>
        <p:blipFill>
          <a:blip r:embed="rId3" cstate="print"/>
          <a:srcRect/>
          <a:stretch>
            <a:fillRect/>
          </a:stretch>
        </p:blipFill>
        <p:spPr bwMode="auto">
          <a:xfrm>
            <a:off x="0" y="1006818"/>
            <a:ext cx="9143999" cy="5851181"/>
          </a:xfrm>
          <a:prstGeom prst="rect">
            <a:avLst/>
          </a:prstGeom>
          <a:noFill/>
          <a:ln w="9525">
            <a:noFill/>
            <a:miter lim="800000"/>
            <a:headEnd/>
            <a:tailEnd/>
          </a:ln>
        </p:spPr>
      </p:pic>
      <p:sp>
        <p:nvSpPr>
          <p:cNvPr id="4" name="TextBox 3"/>
          <p:cNvSpPr txBox="1"/>
          <p:nvPr/>
        </p:nvSpPr>
        <p:spPr>
          <a:xfrm>
            <a:off x="7315200" y="6257836"/>
            <a:ext cx="1828800" cy="600164"/>
          </a:xfrm>
          <a:prstGeom prst="rect">
            <a:avLst/>
          </a:prstGeom>
          <a:noFill/>
        </p:spPr>
        <p:txBody>
          <a:bodyPr wrap="square" rtlCol="0">
            <a:spAutoFit/>
          </a:bodyPr>
          <a:lstStyle/>
          <a:p>
            <a:pPr algn="ctr"/>
            <a:r>
              <a:rPr lang="lv-LV" sz="1100" dirty="0" err="1" smtClean="0">
                <a:latin typeface="Arial" panose="020B0604020202020204" pitchFamily="34" charset="0"/>
                <a:cs typeface="Arial" panose="020B0604020202020204" pitchFamily="34" charset="0"/>
              </a:rPr>
              <a:t>Abbas</a:t>
            </a:r>
            <a:r>
              <a:rPr lang="lv-LV" sz="1100" dirty="0" smtClean="0">
                <a:latin typeface="Arial" panose="020B0604020202020204" pitchFamily="34" charset="0"/>
                <a:cs typeface="Arial" panose="020B0604020202020204" pitchFamily="34" charset="0"/>
              </a:rPr>
              <a:t> AK </a:t>
            </a:r>
            <a:r>
              <a:rPr lang="lv-LV" sz="1100" dirty="0" err="1" smtClean="0">
                <a:latin typeface="Arial" panose="020B0604020202020204" pitchFamily="34" charset="0"/>
                <a:cs typeface="Arial" panose="020B0604020202020204" pitchFamily="34" charset="0"/>
              </a:rPr>
              <a:t>et</a:t>
            </a:r>
            <a:r>
              <a:rPr lang="lv-LV" sz="1100" dirty="0" smtClean="0">
                <a:latin typeface="Arial" panose="020B0604020202020204" pitchFamily="34" charset="0"/>
                <a:cs typeface="Arial" panose="020B0604020202020204" pitchFamily="34" charset="0"/>
              </a:rPr>
              <a:t> </a:t>
            </a:r>
            <a:r>
              <a:rPr lang="lv-LV" sz="1100" dirty="0" err="1" smtClean="0">
                <a:latin typeface="Arial" panose="020B0604020202020204" pitchFamily="34" charset="0"/>
                <a:cs typeface="Arial" panose="020B0604020202020204" pitchFamily="34" charset="0"/>
              </a:rPr>
              <a:t>al</a:t>
            </a:r>
            <a:r>
              <a:rPr lang="lv-LV" sz="1100" dirty="0" smtClean="0">
                <a:latin typeface="Arial" panose="020B0604020202020204" pitchFamily="34" charset="0"/>
                <a:cs typeface="Arial" panose="020B0604020202020204" pitchFamily="34" charset="0"/>
              </a:rPr>
              <a:t>, </a:t>
            </a:r>
            <a:r>
              <a:rPr lang="lv-LV" sz="1100" dirty="0" err="1" smtClean="0">
                <a:latin typeface="Arial" panose="020B0604020202020204" pitchFamily="34" charset="0"/>
                <a:cs typeface="Arial" panose="020B0604020202020204" pitchFamily="34" charset="0"/>
              </a:rPr>
              <a:t>Cellular</a:t>
            </a:r>
            <a:r>
              <a:rPr lang="lv-LV" sz="1100" dirty="0" smtClean="0">
                <a:latin typeface="Arial" panose="020B0604020202020204" pitchFamily="34" charset="0"/>
                <a:cs typeface="Arial" panose="020B0604020202020204" pitchFamily="34" charset="0"/>
              </a:rPr>
              <a:t> </a:t>
            </a:r>
            <a:r>
              <a:rPr lang="lv-LV" sz="1100" dirty="0" err="1" smtClean="0">
                <a:latin typeface="Arial" panose="020B0604020202020204" pitchFamily="34" charset="0"/>
                <a:cs typeface="Arial" panose="020B0604020202020204" pitchFamily="34" charset="0"/>
              </a:rPr>
              <a:t>and</a:t>
            </a:r>
            <a:r>
              <a:rPr lang="lv-LV" sz="1100" dirty="0" smtClean="0">
                <a:latin typeface="Arial" panose="020B0604020202020204" pitchFamily="34" charset="0"/>
                <a:cs typeface="Arial" panose="020B0604020202020204" pitchFamily="34" charset="0"/>
              </a:rPr>
              <a:t> </a:t>
            </a:r>
            <a:r>
              <a:rPr lang="lv-LV" sz="1100" dirty="0" err="1" smtClean="0">
                <a:latin typeface="Arial" panose="020B0604020202020204" pitchFamily="34" charset="0"/>
                <a:cs typeface="Arial" panose="020B0604020202020204" pitchFamily="34" charset="0"/>
              </a:rPr>
              <a:t>Molecular</a:t>
            </a:r>
            <a:r>
              <a:rPr lang="lv-LV" sz="1100" dirty="0" smtClean="0">
                <a:latin typeface="Arial" panose="020B0604020202020204" pitchFamily="34" charset="0"/>
                <a:cs typeface="Arial" panose="020B0604020202020204" pitchFamily="34" charset="0"/>
              </a:rPr>
              <a:t> </a:t>
            </a:r>
            <a:r>
              <a:rPr lang="lv-LV" sz="1100" dirty="0" err="1" smtClean="0">
                <a:latin typeface="Arial" panose="020B0604020202020204" pitchFamily="34" charset="0"/>
                <a:cs typeface="Arial" panose="020B0604020202020204" pitchFamily="34" charset="0"/>
              </a:rPr>
              <a:t>Immunology</a:t>
            </a:r>
            <a:r>
              <a:rPr lang="lv-LV" sz="1100" dirty="0" smtClean="0">
                <a:latin typeface="Arial" panose="020B0604020202020204" pitchFamily="34" charset="0"/>
                <a:cs typeface="Arial" panose="020B0604020202020204" pitchFamily="34" charset="0"/>
              </a:rPr>
              <a:t>, 2012</a:t>
            </a:r>
            <a:endParaRPr lang="en-GB" sz="1100" dirty="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33400" y="0"/>
            <a:ext cx="8229600" cy="954107"/>
          </a:xfrm>
          <a:prstGeom prst="rect">
            <a:avLst/>
          </a:prstGeom>
        </p:spPr>
        <p:txBody>
          <a:bodyPr wrap="square">
            <a:spAutoFit/>
          </a:bodyPr>
          <a:lstStyle/>
          <a:p>
            <a:pPr algn="ctr"/>
            <a:r>
              <a:rPr lang="lv-LV" sz="2800" b="1" dirty="0" err="1" smtClean="0">
                <a:solidFill>
                  <a:srgbClr val="A50021"/>
                </a:solidFill>
                <a:effectLst>
                  <a:outerShdw blurRad="38100" dist="38100" dir="2700000" algn="tl">
                    <a:srgbClr val="000000"/>
                  </a:outerShdw>
                </a:effectLst>
                <a:latin typeface="Verdana" pitchFamily="34" charset="0"/>
                <a:ea typeface="Verdana" pitchFamily="34" charset="0"/>
                <a:cs typeface="Verdana" pitchFamily="34" charset="0"/>
              </a:rPr>
              <a:t>Selektīni</a:t>
            </a:r>
            <a:r>
              <a:rPr lang="lv-LV" sz="2800" b="1" dirty="0" smtClean="0">
                <a:solidFill>
                  <a:srgbClr val="A50021"/>
                </a:solidFill>
                <a:effectLst>
                  <a:outerShdw blurRad="38100" dist="38100" dir="2700000" algn="tl">
                    <a:srgbClr val="000000"/>
                  </a:outerShdw>
                </a:effectLst>
                <a:latin typeface="Verdana" pitchFamily="34" charset="0"/>
                <a:ea typeface="Verdana" pitchFamily="34" charset="0"/>
                <a:cs typeface="Verdana" pitchFamily="34" charset="0"/>
              </a:rPr>
              <a:t> – nodrošina zemas afinitātes adhēziju</a:t>
            </a:r>
          </a:p>
        </p:txBody>
      </p:sp>
      <p:sp>
        <p:nvSpPr>
          <p:cNvPr id="4" name="Rectangle 3"/>
          <p:cNvSpPr/>
          <p:nvPr/>
        </p:nvSpPr>
        <p:spPr>
          <a:xfrm>
            <a:off x="486770" y="1524000"/>
            <a:ext cx="8382000" cy="4401205"/>
          </a:xfrm>
          <a:prstGeom prst="rect">
            <a:avLst/>
          </a:prstGeom>
        </p:spPr>
        <p:txBody>
          <a:bodyPr wrap="square">
            <a:spAutoFit/>
          </a:bodyPr>
          <a:lstStyle/>
          <a:p>
            <a:pPr algn="just"/>
            <a:r>
              <a:rPr lang="lv-LV" sz="2000" b="1" dirty="0" smtClean="0">
                <a:solidFill>
                  <a:srgbClr val="003300"/>
                </a:solidFill>
                <a:effectLst>
                  <a:outerShdw blurRad="38100" dist="38100" dir="2700000" algn="tl">
                    <a:srgbClr val="000000"/>
                  </a:outerShdw>
                </a:effectLst>
                <a:latin typeface="Verdana" pitchFamily="34" charset="0"/>
                <a:ea typeface="Verdana" pitchFamily="34" charset="0"/>
                <a:cs typeface="Verdana" pitchFamily="34" charset="0"/>
              </a:rPr>
              <a:t>P-</a:t>
            </a:r>
            <a:r>
              <a:rPr lang="lv-LV" sz="2000" b="1" dirty="0" err="1" smtClean="0">
                <a:solidFill>
                  <a:srgbClr val="003300"/>
                </a:solidFill>
                <a:effectLst>
                  <a:outerShdw blurRad="38100" dist="38100" dir="2700000" algn="tl">
                    <a:srgbClr val="000000"/>
                  </a:outerShdw>
                </a:effectLst>
                <a:latin typeface="Verdana" pitchFamily="34" charset="0"/>
                <a:ea typeface="Verdana" pitchFamily="34" charset="0"/>
                <a:cs typeface="Verdana" pitchFamily="34" charset="0"/>
              </a:rPr>
              <a:t>selektīns</a:t>
            </a:r>
            <a:r>
              <a:rPr lang="lv-LV" sz="2000" b="1" dirty="0" smtClean="0">
                <a:solidFill>
                  <a:srgbClr val="003300"/>
                </a:solidFill>
                <a:effectLst>
                  <a:outerShdw blurRad="38100" dist="38100" dir="2700000" algn="tl">
                    <a:srgbClr val="000000"/>
                  </a:outerShdw>
                </a:effectLst>
                <a:latin typeface="Verdana" pitchFamily="34" charset="0"/>
                <a:ea typeface="Verdana" pitchFamily="34" charset="0"/>
                <a:cs typeface="Verdana" pitchFamily="34" charset="0"/>
              </a:rPr>
              <a:t>: tiek uzglabāts </a:t>
            </a:r>
            <a:r>
              <a:rPr lang="lv-LV" sz="2000" b="1" dirty="0" err="1" smtClean="0">
                <a:solidFill>
                  <a:srgbClr val="003300"/>
                </a:solidFill>
                <a:effectLst>
                  <a:outerShdw blurRad="38100" dist="38100" dir="2700000" algn="tl">
                    <a:srgbClr val="000000"/>
                  </a:outerShdw>
                </a:effectLst>
                <a:latin typeface="Verdana" pitchFamily="34" charset="0"/>
                <a:ea typeface="Verdana" pitchFamily="34" charset="0"/>
                <a:cs typeface="Verdana" pitchFamily="34" charset="0"/>
              </a:rPr>
              <a:t>endotēlija</a:t>
            </a:r>
            <a:r>
              <a:rPr lang="lv-LV" sz="2000" b="1" dirty="0" smtClean="0">
                <a:solidFill>
                  <a:srgbClr val="003300"/>
                </a:solidFill>
                <a:effectLst>
                  <a:outerShdw blurRad="38100" dist="38100" dir="2700000" algn="tl">
                    <a:srgbClr val="000000"/>
                  </a:outerShdw>
                </a:effectLst>
                <a:latin typeface="Verdana" pitchFamily="34" charset="0"/>
                <a:ea typeface="Verdana" pitchFamily="34" charset="0"/>
                <a:cs typeface="Verdana" pitchFamily="34" charset="0"/>
              </a:rPr>
              <a:t> šūnu citoplazmatiskās granulās; saņemot signālu (</a:t>
            </a:r>
            <a:r>
              <a:rPr lang="lv-LV" sz="2000" b="1" dirty="0" err="1" smtClean="0">
                <a:solidFill>
                  <a:srgbClr val="003300"/>
                </a:solidFill>
                <a:effectLst>
                  <a:outerShdw blurRad="38100" dist="38100" dir="2700000" algn="tl">
                    <a:srgbClr val="000000"/>
                  </a:outerShdw>
                </a:effectLst>
                <a:latin typeface="Verdana" pitchFamily="34" charset="0"/>
                <a:ea typeface="Verdana" pitchFamily="34" charset="0"/>
                <a:cs typeface="Verdana" pitchFamily="34" charset="0"/>
              </a:rPr>
              <a:t>citokīni</a:t>
            </a:r>
            <a:r>
              <a:rPr lang="lv-LV" sz="2000" b="1" dirty="0" smtClean="0">
                <a:solidFill>
                  <a:srgbClr val="003300"/>
                </a:solidFill>
                <a:effectLst>
                  <a:outerShdw blurRad="38100" dist="38100" dir="2700000" algn="tl">
                    <a:srgbClr val="000000"/>
                  </a:outerShdw>
                </a:effectLst>
                <a:latin typeface="Verdana" pitchFamily="34" charset="0"/>
                <a:ea typeface="Verdana" pitchFamily="34" charset="0"/>
                <a:cs typeface="Verdana" pitchFamily="34" charset="0"/>
              </a:rPr>
              <a:t>, m/o produkti, histamīns), momentā tiek transportēts uz šūnas virsmu</a:t>
            </a:r>
          </a:p>
          <a:p>
            <a:pPr algn="just"/>
            <a:endParaRPr lang="lv-LV" sz="2000" b="1" dirty="0">
              <a:solidFill>
                <a:srgbClr val="003300"/>
              </a:solidFill>
              <a:effectLst>
                <a:outerShdw blurRad="38100" dist="38100" dir="2700000" algn="tl">
                  <a:srgbClr val="000000"/>
                </a:outerShdw>
              </a:effectLst>
              <a:latin typeface="Verdana" pitchFamily="34" charset="0"/>
              <a:ea typeface="Verdana" pitchFamily="34" charset="0"/>
              <a:cs typeface="Verdana" pitchFamily="34" charset="0"/>
            </a:endParaRPr>
          </a:p>
          <a:p>
            <a:pPr algn="just"/>
            <a:r>
              <a:rPr lang="lv-LV" sz="2000" b="1" dirty="0" smtClean="0">
                <a:solidFill>
                  <a:srgbClr val="003300"/>
                </a:solidFill>
                <a:effectLst>
                  <a:outerShdw blurRad="38100" dist="38100" dir="2700000" algn="tl">
                    <a:srgbClr val="000000"/>
                  </a:outerShdw>
                </a:effectLst>
                <a:latin typeface="Verdana" pitchFamily="34" charset="0"/>
                <a:ea typeface="Verdana" pitchFamily="34" charset="0"/>
                <a:cs typeface="Verdana" pitchFamily="34" charset="0"/>
              </a:rPr>
              <a:t>E-</a:t>
            </a:r>
            <a:r>
              <a:rPr lang="lv-LV" sz="2000" b="1" dirty="0" err="1" smtClean="0">
                <a:solidFill>
                  <a:srgbClr val="003300"/>
                </a:solidFill>
                <a:effectLst>
                  <a:outerShdw blurRad="38100" dist="38100" dir="2700000" algn="tl">
                    <a:srgbClr val="000000"/>
                  </a:outerShdw>
                </a:effectLst>
                <a:latin typeface="Verdana" pitchFamily="34" charset="0"/>
                <a:ea typeface="Verdana" pitchFamily="34" charset="0"/>
                <a:cs typeface="Verdana" pitchFamily="34" charset="0"/>
              </a:rPr>
              <a:t>selektīns</a:t>
            </a:r>
            <a:r>
              <a:rPr lang="lv-LV" sz="2000" b="1" dirty="0" smtClean="0">
                <a:solidFill>
                  <a:srgbClr val="003300"/>
                </a:solidFill>
                <a:effectLst>
                  <a:outerShdw blurRad="38100" dist="38100" dir="2700000" algn="tl">
                    <a:srgbClr val="000000"/>
                  </a:outerShdw>
                </a:effectLst>
                <a:latin typeface="Verdana" pitchFamily="34" charset="0"/>
                <a:ea typeface="Verdana" pitchFamily="34" charset="0"/>
                <a:cs typeface="Verdana" pitchFamily="34" charset="0"/>
              </a:rPr>
              <a:t>: sintēze </a:t>
            </a:r>
            <a:r>
              <a:rPr lang="lv-LV" sz="2000" b="1" dirty="0" err="1" smtClean="0">
                <a:solidFill>
                  <a:srgbClr val="003300"/>
                </a:solidFill>
                <a:effectLst>
                  <a:outerShdw blurRad="38100" dist="38100" dir="2700000" algn="tl">
                    <a:srgbClr val="000000"/>
                  </a:outerShdw>
                </a:effectLst>
                <a:latin typeface="Verdana" pitchFamily="34" charset="0"/>
                <a:ea typeface="Verdana" pitchFamily="34" charset="0"/>
                <a:cs typeface="Verdana" pitchFamily="34" charset="0"/>
              </a:rPr>
              <a:t>endotēlija</a:t>
            </a:r>
            <a:r>
              <a:rPr lang="lv-LV" sz="2000" b="1" dirty="0" smtClean="0">
                <a:solidFill>
                  <a:srgbClr val="003300"/>
                </a:solidFill>
                <a:effectLst>
                  <a:outerShdw blurRad="38100" dist="38100" dir="2700000" algn="tl">
                    <a:srgbClr val="000000"/>
                  </a:outerShdw>
                </a:effectLst>
                <a:latin typeface="Verdana" pitchFamily="34" charset="0"/>
                <a:ea typeface="Verdana" pitchFamily="34" charset="0"/>
                <a:cs typeface="Verdana" pitchFamily="34" charset="0"/>
              </a:rPr>
              <a:t> šūnās sākas 1-2 stundu laikā, pēc IL-1, TNF u.c. signālu saņemšanas </a:t>
            </a:r>
          </a:p>
          <a:p>
            <a:pPr algn="just"/>
            <a:endParaRPr lang="lv-LV" sz="2000" b="1" dirty="0">
              <a:solidFill>
                <a:srgbClr val="003300"/>
              </a:solidFill>
              <a:effectLst>
                <a:outerShdw blurRad="38100" dist="38100" dir="2700000" algn="tl">
                  <a:srgbClr val="000000"/>
                </a:outerShdw>
              </a:effectLst>
              <a:latin typeface="Verdana" pitchFamily="34" charset="0"/>
              <a:ea typeface="Verdana" pitchFamily="34" charset="0"/>
              <a:cs typeface="Verdana" pitchFamily="34" charset="0"/>
            </a:endParaRPr>
          </a:p>
          <a:p>
            <a:pPr algn="just"/>
            <a:r>
              <a:rPr lang="lv-LV" sz="2000" b="1" dirty="0" smtClean="0">
                <a:solidFill>
                  <a:srgbClr val="003300"/>
                </a:solidFill>
                <a:effectLst>
                  <a:outerShdw blurRad="38100" dist="38100" dir="2700000" algn="tl">
                    <a:srgbClr val="000000"/>
                  </a:outerShdw>
                </a:effectLst>
                <a:latin typeface="Verdana" pitchFamily="34" charset="0"/>
                <a:ea typeface="Verdana" pitchFamily="34" charset="0"/>
                <a:cs typeface="Verdana" pitchFamily="34" charset="0"/>
              </a:rPr>
              <a:t>P un E-</a:t>
            </a:r>
            <a:r>
              <a:rPr lang="lv-LV" sz="2000" b="1" dirty="0" err="1" smtClean="0">
                <a:solidFill>
                  <a:srgbClr val="003300"/>
                </a:solidFill>
                <a:effectLst>
                  <a:outerShdw blurRad="38100" dist="38100" dir="2700000" algn="tl">
                    <a:srgbClr val="000000"/>
                  </a:outerShdw>
                </a:effectLst>
                <a:latin typeface="Verdana" pitchFamily="34" charset="0"/>
                <a:ea typeface="Verdana" pitchFamily="34" charset="0"/>
                <a:cs typeface="Verdana" pitchFamily="34" charset="0"/>
              </a:rPr>
              <a:t>selektīnu</a:t>
            </a:r>
            <a:r>
              <a:rPr lang="lv-LV" sz="2000" b="1" dirty="0" smtClean="0">
                <a:solidFill>
                  <a:srgbClr val="003300"/>
                </a:solidFill>
                <a:effectLst>
                  <a:outerShdw blurRad="38100" dist="38100" dir="2700000" algn="tl">
                    <a:srgbClr val="000000"/>
                  </a:outerShdw>
                </a:effectLst>
                <a:latin typeface="Verdana" pitchFamily="34" charset="0"/>
                <a:ea typeface="Verdana" pitchFamily="34" charset="0"/>
                <a:cs typeface="Verdana" pitchFamily="34" charset="0"/>
              </a:rPr>
              <a:t> </a:t>
            </a:r>
            <a:r>
              <a:rPr lang="lv-LV" sz="2000" b="1" dirty="0" err="1" smtClean="0">
                <a:solidFill>
                  <a:srgbClr val="003300"/>
                </a:solidFill>
                <a:effectLst>
                  <a:outerShdw blurRad="38100" dist="38100" dir="2700000" algn="tl">
                    <a:srgbClr val="000000"/>
                  </a:outerShdw>
                </a:effectLst>
                <a:latin typeface="Verdana" pitchFamily="34" charset="0"/>
                <a:ea typeface="Verdana" pitchFamily="34" charset="0"/>
                <a:cs typeface="Verdana" pitchFamily="34" charset="0"/>
              </a:rPr>
              <a:t>ligandi</a:t>
            </a:r>
            <a:r>
              <a:rPr lang="lv-LV" sz="2000" b="1" dirty="0" smtClean="0">
                <a:solidFill>
                  <a:srgbClr val="003300"/>
                </a:solidFill>
                <a:effectLst>
                  <a:outerShdw blurRad="38100" dist="38100" dir="2700000" algn="tl">
                    <a:srgbClr val="000000"/>
                  </a:outerShdw>
                </a:effectLst>
                <a:latin typeface="Verdana" pitchFamily="34" charset="0"/>
                <a:ea typeface="Verdana" pitchFamily="34" charset="0"/>
                <a:cs typeface="Verdana" pitchFamily="34" charset="0"/>
              </a:rPr>
              <a:t>: kompleksi </a:t>
            </a:r>
            <a:r>
              <a:rPr lang="lv-LV" sz="2000" b="1" dirty="0" err="1" smtClean="0">
                <a:solidFill>
                  <a:srgbClr val="003300"/>
                </a:solidFill>
                <a:effectLst>
                  <a:outerShdw blurRad="38100" dist="38100" dir="2700000" algn="tl">
                    <a:srgbClr val="000000"/>
                  </a:outerShdw>
                </a:effectLst>
                <a:latin typeface="Verdana" pitchFamily="34" charset="0"/>
                <a:ea typeface="Verdana" pitchFamily="34" charset="0"/>
                <a:cs typeface="Verdana" pitchFamily="34" charset="0"/>
              </a:rPr>
              <a:t>ogļihidrātu</a:t>
            </a:r>
            <a:r>
              <a:rPr lang="lv-LV" sz="2000" b="1" dirty="0" smtClean="0">
                <a:solidFill>
                  <a:srgbClr val="003300"/>
                </a:solidFill>
                <a:effectLst>
                  <a:outerShdw blurRad="38100" dist="38100" dir="2700000" algn="tl">
                    <a:srgbClr val="000000"/>
                  </a:outerShdw>
                </a:effectLst>
                <a:latin typeface="Verdana" pitchFamily="34" charset="0"/>
                <a:ea typeface="Verdana" pitchFamily="34" charset="0"/>
                <a:cs typeface="Verdana" pitchFamily="34" charset="0"/>
              </a:rPr>
              <a:t> atlikumi (</a:t>
            </a:r>
            <a:r>
              <a:rPr lang="lv-LV" sz="2000" b="1" dirty="0" err="1" smtClean="0">
                <a:solidFill>
                  <a:srgbClr val="003300"/>
                </a:solidFill>
                <a:effectLst>
                  <a:outerShdw blurRad="38100" dist="38100" dir="2700000" algn="tl">
                    <a:srgbClr val="000000"/>
                  </a:outerShdw>
                </a:effectLst>
                <a:latin typeface="Verdana" pitchFamily="34" charset="0"/>
                <a:ea typeface="Verdana" pitchFamily="34" charset="0"/>
                <a:cs typeface="Verdana" pitchFamily="34" charset="0"/>
              </a:rPr>
              <a:t>Lewis</a:t>
            </a:r>
            <a:r>
              <a:rPr lang="lv-LV" sz="2000" b="1" dirty="0" smtClean="0">
                <a:solidFill>
                  <a:srgbClr val="003300"/>
                </a:solidFill>
                <a:effectLst>
                  <a:outerShdw blurRad="38100" dist="38100" dir="2700000" algn="tl">
                    <a:srgbClr val="000000"/>
                  </a:outerShdw>
                </a:effectLst>
                <a:latin typeface="Verdana" pitchFamily="34" charset="0"/>
                <a:ea typeface="Verdana" pitchFamily="34" charset="0"/>
                <a:cs typeface="Verdana" pitchFamily="34" charset="0"/>
              </a:rPr>
              <a:t> X, </a:t>
            </a:r>
            <a:r>
              <a:rPr lang="lv-LV" sz="2000" b="1" dirty="0" err="1" smtClean="0">
                <a:solidFill>
                  <a:srgbClr val="003300"/>
                </a:solidFill>
                <a:effectLst>
                  <a:outerShdw blurRad="38100" dist="38100" dir="2700000" algn="tl">
                    <a:srgbClr val="000000"/>
                  </a:outerShdw>
                </a:effectLst>
                <a:latin typeface="Verdana" pitchFamily="34" charset="0"/>
                <a:ea typeface="Verdana" pitchFamily="34" charset="0"/>
                <a:cs typeface="Verdana" pitchFamily="34" charset="0"/>
              </a:rPr>
              <a:t>Lewis</a:t>
            </a:r>
            <a:r>
              <a:rPr lang="lv-LV" sz="2000" b="1" dirty="0" smtClean="0">
                <a:solidFill>
                  <a:srgbClr val="003300"/>
                </a:solidFill>
                <a:effectLst>
                  <a:outerShdw blurRad="38100" dist="38100" dir="2700000" algn="tl">
                    <a:srgbClr val="000000"/>
                  </a:outerShdw>
                </a:effectLst>
                <a:latin typeface="Verdana" pitchFamily="34" charset="0"/>
                <a:ea typeface="Verdana" pitchFamily="34" charset="0"/>
                <a:cs typeface="Verdana" pitchFamily="34" charset="0"/>
              </a:rPr>
              <a:t> A) uz </a:t>
            </a:r>
            <a:r>
              <a:rPr lang="lv-LV" sz="2000" b="1" dirty="0" err="1" smtClean="0">
                <a:solidFill>
                  <a:srgbClr val="003300"/>
                </a:solidFill>
                <a:effectLst>
                  <a:outerShdw blurRad="38100" dist="38100" dir="2700000" algn="tl">
                    <a:srgbClr val="000000"/>
                  </a:outerShdw>
                </a:effectLst>
                <a:latin typeface="Verdana" pitchFamily="34" charset="0"/>
                <a:ea typeface="Verdana" pitchFamily="34" charset="0"/>
                <a:cs typeface="Verdana" pitchFamily="34" charset="0"/>
              </a:rPr>
              <a:t>granulocītu</a:t>
            </a:r>
            <a:r>
              <a:rPr lang="lv-LV" sz="2000" b="1" dirty="0" smtClean="0">
                <a:solidFill>
                  <a:srgbClr val="003300"/>
                </a:solidFill>
                <a:effectLst>
                  <a:outerShdw blurRad="38100" dist="38100" dir="2700000" algn="tl">
                    <a:srgbClr val="000000"/>
                  </a:outerShdw>
                </a:effectLst>
                <a:latin typeface="Verdana" pitchFamily="34" charset="0"/>
                <a:ea typeface="Verdana" pitchFamily="34" charset="0"/>
                <a:cs typeface="Verdana" pitchFamily="34" charset="0"/>
              </a:rPr>
              <a:t>, </a:t>
            </a:r>
            <a:r>
              <a:rPr lang="lv-LV" sz="2000" b="1" dirty="0" err="1" smtClean="0">
                <a:solidFill>
                  <a:srgbClr val="003300"/>
                </a:solidFill>
                <a:effectLst>
                  <a:outerShdw blurRad="38100" dist="38100" dir="2700000" algn="tl">
                    <a:srgbClr val="000000"/>
                  </a:outerShdw>
                </a:effectLst>
                <a:latin typeface="Verdana" pitchFamily="34" charset="0"/>
                <a:ea typeface="Verdana" pitchFamily="34" charset="0"/>
                <a:cs typeface="Verdana" pitchFamily="34" charset="0"/>
              </a:rPr>
              <a:t>monocītu</a:t>
            </a:r>
            <a:r>
              <a:rPr lang="lv-LV" sz="2000" b="1" dirty="0" smtClean="0">
                <a:solidFill>
                  <a:srgbClr val="003300"/>
                </a:solidFill>
                <a:effectLst>
                  <a:outerShdw blurRad="38100" dist="38100" dir="2700000" algn="tl">
                    <a:srgbClr val="000000"/>
                  </a:outerShdw>
                </a:effectLst>
                <a:latin typeface="Verdana" pitchFamily="34" charset="0"/>
                <a:ea typeface="Verdana" pitchFamily="34" charset="0"/>
                <a:cs typeface="Verdana" pitchFamily="34" charset="0"/>
              </a:rPr>
              <a:t> un aktivētu T šūnu virsmas</a:t>
            </a:r>
          </a:p>
          <a:p>
            <a:pPr algn="just"/>
            <a:endParaRPr lang="lv-LV" sz="2000" b="1" dirty="0">
              <a:solidFill>
                <a:srgbClr val="003300"/>
              </a:solidFill>
              <a:effectLst>
                <a:outerShdw blurRad="38100" dist="38100" dir="2700000" algn="tl">
                  <a:srgbClr val="000000"/>
                </a:outerShdw>
              </a:effectLst>
              <a:latin typeface="Verdana" pitchFamily="34" charset="0"/>
              <a:ea typeface="Verdana" pitchFamily="34" charset="0"/>
              <a:cs typeface="Verdana" pitchFamily="34" charset="0"/>
            </a:endParaRPr>
          </a:p>
          <a:p>
            <a:pPr algn="just"/>
            <a:r>
              <a:rPr lang="lv-LV" sz="2000" b="1" dirty="0" smtClean="0">
                <a:solidFill>
                  <a:srgbClr val="003300"/>
                </a:solidFill>
                <a:effectLst>
                  <a:outerShdw blurRad="38100" dist="38100" dir="2700000" algn="tl">
                    <a:srgbClr val="000000"/>
                  </a:outerShdw>
                </a:effectLst>
                <a:latin typeface="Verdana" pitchFamily="34" charset="0"/>
                <a:ea typeface="Verdana" pitchFamily="34" charset="0"/>
                <a:cs typeface="Verdana" pitchFamily="34" charset="0"/>
              </a:rPr>
              <a:t>L-</a:t>
            </a:r>
            <a:r>
              <a:rPr lang="lv-LV" sz="2000" b="1" dirty="0" err="1" smtClean="0">
                <a:solidFill>
                  <a:srgbClr val="003300"/>
                </a:solidFill>
                <a:effectLst>
                  <a:outerShdw blurRad="38100" dist="38100" dir="2700000" algn="tl">
                    <a:srgbClr val="000000"/>
                  </a:outerShdw>
                </a:effectLst>
                <a:latin typeface="Verdana" pitchFamily="34" charset="0"/>
                <a:ea typeface="Verdana" pitchFamily="34" charset="0"/>
                <a:cs typeface="Verdana" pitchFamily="34" charset="0"/>
              </a:rPr>
              <a:t>selektīns</a:t>
            </a:r>
            <a:r>
              <a:rPr lang="lv-LV" sz="2000" b="1" dirty="0" smtClean="0">
                <a:solidFill>
                  <a:srgbClr val="003300"/>
                </a:solidFill>
                <a:effectLst>
                  <a:outerShdw blurRad="38100" dist="38100" dir="2700000" algn="tl">
                    <a:srgbClr val="000000"/>
                  </a:outerShdw>
                </a:effectLst>
                <a:latin typeface="Verdana" pitchFamily="34" charset="0"/>
                <a:ea typeface="Verdana" pitchFamily="34" charset="0"/>
                <a:cs typeface="Verdana" pitchFamily="34" charset="0"/>
              </a:rPr>
              <a:t>: </a:t>
            </a:r>
            <a:r>
              <a:rPr lang="lv-LV" sz="2000" b="1" dirty="0" err="1" smtClean="0">
                <a:solidFill>
                  <a:srgbClr val="003300"/>
                </a:solidFill>
                <a:effectLst>
                  <a:outerShdw blurRad="38100" dist="38100" dir="2700000" algn="tl">
                    <a:srgbClr val="000000"/>
                  </a:outerShdw>
                </a:effectLst>
                <a:latin typeface="Verdana" pitchFamily="34" charset="0"/>
                <a:ea typeface="Verdana" pitchFamily="34" charset="0"/>
                <a:cs typeface="Verdana" pitchFamily="34" charset="0"/>
              </a:rPr>
              <a:t>ekspresēts</a:t>
            </a:r>
            <a:r>
              <a:rPr lang="lv-LV" sz="2000" b="1" dirty="0" smtClean="0">
                <a:solidFill>
                  <a:srgbClr val="003300"/>
                </a:solidFill>
                <a:effectLst>
                  <a:outerShdw blurRad="38100" dist="38100" dir="2700000" algn="tl">
                    <a:srgbClr val="000000"/>
                  </a:outerShdw>
                </a:effectLst>
                <a:latin typeface="Verdana" pitchFamily="34" charset="0"/>
                <a:ea typeface="Verdana" pitchFamily="34" charset="0"/>
                <a:cs typeface="Verdana" pitchFamily="34" charset="0"/>
              </a:rPr>
              <a:t> uz leikocītiem; </a:t>
            </a:r>
            <a:r>
              <a:rPr lang="lv-LV" sz="2000" b="1" dirty="0" err="1" smtClean="0">
                <a:solidFill>
                  <a:srgbClr val="003300"/>
                </a:solidFill>
                <a:effectLst>
                  <a:outerShdw blurRad="38100" dist="38100" dir="2700000" algn="tl">
                    <a:srgbClr val="000000"/>
                  </a:outerShdw>
                </a:effectLst>
                <a:latin typeface="Verdana" pitchFamily="34" charset="0"/>
                <a:ea typeface="Verdana" pitchFamily="34" charset="0"/>
                <a:cs typeface="Verdana" pitchFamily="34" charset="0"/>
              </a:rPr>
              <a:t>ligandi</a:t>
            </a:r>
            <a:r>
              <a:rPr lang="lv-LV" sz="2000" b="1" dirty="0" smtClean="0">
                <a:solidFill>
                  <a:srgbClr val="003300"/>
                </a:solidFill>
                <a:effectLst>
                  <a:outerShdw blurRad="38100" dist="38100" dir="2700000" algn="tl">
                    <a:srgbClr val="000000"/>
                  </a:outerShdw>
                </a:effectLst>
                <a:latin typeface="Verdana" pitchFamily="34" charset="0"/>
                <a:ea typeface="Verdana" pitchFamily="34" charset="0"/>
                <a:cs typeface="Verdana" pitchFamily="34" charset="0"/>
              </a:rPr>
              <a:t> – </a:t>
            </a:r>
            <a:r>
              <a:rPr lang="lv-LV" sz="2000" b="1" dirty="0" err="1" smtClean="0">
                <a:solidFill>
                  <a:srgbClr val="003300"/>
                </a:solidFill>
                <a:effectLst>
                  <a:outerShdw blurRad="38100" dist="38100" dir="2700000" algn="tl">
                    <a:srgbClr val="000000"/>
                  </a:outerShdw>
                </a:effectLst>
                <a:latin typeface="Verdana" pitchFamily="34" charset="0"/>
                <a:ea typeface="Verdana" pitchFamily="34" charset="0"/>
                <a:cs typeface="Verdana" pitchFamily="34" charset="0"/>
              </a:rPr>
              <a:t>sialomucīni</a:t>
            </a:r>
            <a:r>
              <a:rPr lang="lv-LV" sz="2000" b="1" dirty="0">
                <a:solidFill>
                  <a:srgbClr val="003300"/>
                </a:solidFill>
                <a:effectLst>
                  <a:outerShdw blurRad="38100" dist="38100" dir="2700000" algn="tl">
                    <a:srgbClr val="000000"/>
                  </a:outerShdw>
                </a:effectLst>
                <a:latin typeface="Verdana" pitchFamily="34" charset="0"/>
                <a:ea typeface="Verdana" pitchFamily="34" charset="0"/>
                <a:cs typeface="Verdana" pitchFamily="34" charset="0"/>
              </a:rPr>
              <a:t> </a:t>
            </a:r>
            <a:r>
              <a:rPr lang="lv-LV" sz="2000" b="1" dirty="0" smtClean="0">
                <a:solidFill>
                  <a:srgbClr val="003300"/>
                </a:solidFill>
                <a:effectLst>
                  <a:outerShdw blurRad="38100" dist="38100" dir="2700000" algn="tl">
                    <a:srgbClr val="000000"/>
                  </a:outerShdw>
                </a:effectLst>
                <a:latin typeface="Verdana" pitchFamily="34" charset="0"/>
                <a:ea typeface="Verdana" pitchFamily="34" charset="0"/>
                <a:cs typeface="Verdana" pitchFamily="34" charset="0"/>
              </a:rPr>
              <a:t>uz </a:t>
            </a:r>
            <a:r>
              <a:rPr lang="lv-LV" sz="2000" b="1" dirty="0" err="1" smtClean="0">
                <a:solidFill>
                  <a:srgbClr val="003300"/>
                </a:solidFill>
                <a:effectLst>
                  <a:outerShdw blurRad="38100" dist="38100" dir="2700000" algn="tl">
                    <a:srgbClr val="000000"/>
                  </a:outerShdw>
                </a:effectLst>
                <a:latin typeface="Verdana" pitchFamily="34" charset="0"/>
                <a:ea typeface="Verdana" pitchFamily="34" charset="0"/>
                <a:cs typeface="Verdana" pitchFamily="34" charset="0"/>
              </a:rPr>
              <a:t>endoteliālo</a:t>
            </a:r>
            <a:r>
              <a:rPr lang="lv-LV" sz="2000" b="1" dirty="0" smtClean="0">
                <a:solidFill>
                  <a:srgbClr val="003300"/>
                </a:solidFill>
                <a:effectLst>
                  <a:outerShdw blurRad="38100" dist="38100" dir="2700000" algn="tl">
                    <a:srgbClr val="000000"/>
                  </a:outerShdw>
                </a:effectLst>
                <a:latin typeface="Verdana" pitchFamily="34" charset="0"/>
                <a:ea typeface="Verdana" pitchFamily="34" charset="0"/>
                <a:cs typeface="Verdana" pitchFamily="34" charset="0"/>
              </a:rPr>
              <a:t> šūnu virsmas</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33400" y="0"/>
            <a:ext cx="8229600" cy="954107"/>
          </a:xfrm>
          <a:prstGeom prst="rect">
            <a:avLst/>
          </a:prstGeom>
        </p:spPr>
        <p:txBody>
          <a:bodyPr wrap="square">
            <a:spAutoFit/>
          </a:bodyPr>
          <a:lstStyle/>
          <a:p>
            <a:pPr algn="ctr"/>
            <a:r>
              <a:rPr lang="lv-LV" sz="2800" b="1" dirty="0" err="1" smtClean="0">
                <a:solidFill>
                  <a:srgbClr val="A50021"/>
                </a:solidFill>
                <a:effectLst>
                  <a:outerShdw blurRad="38100" dist="38100" dir="2700000" algn="tl">
                    <a:srgbClr val="000000"/>
                  </a:outerShdw>
                </a:effectLst>
                <a:latin typeface="Verdana" pitchFamily="34" charset="0"/>
                <a:ea typeface="Verdana" pitchFamily="34" charset="0"/>
                <a:cs typeface="Verdana" pitchFamily="34" charset="0"/>
              </a:rPr>
              <a:t>Integrīni</a:t>
            </a:r>
            <a:r>
              <a:rPr lang="lv-LV" sz="2800" b="1" dirty="0" smtClean="0">
                <a:solidFill>
                  <a:srgbClr val="A50021"/>
                </a:solidFill>
                <a:effectLst>
                  <a:outerShdw blurRad="38100" dist="38100" dir="2700000" algn="tl">
                    <a:srgbClr val="000000"/>
                  </a:outerShdw>
                </a:effectLst>
                <a:latin typeface="Verdana" pitchFamily="34" charset="0"/>
                <a:ea typeface="Verdana" pitchFamily="34" charset="0"/>
                <a:cs typeface="Verdana" pitchFamily="34" charset="0"/>
              </a:rPr>
              <a:t> – nodrošina augstas afinitātes saistību</a:t>
            </a:r>
          </a:p>
        </p:txBody>
      </p:sp>
      <p:sp>
        <p:nvSpPr>
          <p:cNvPr id="4" name="Rectangle 3"/>
          <p:cNvSpPr/>
          <p:nvPr/>
        </p:nvSpPr>
        <p:spPr>
          <a:xfrm>
            <a:off x="133066" y="1116955"/>
            <a:ext cx="5124734" cy="6001643"/>
          </a:xfrm>
          <a:prstGeom prst="rect">
            <a:avLst/>
          </a:prstGeom>
        </p:spPr>
        <p:txBody>
          <a:bodyPr wrap="square">
            <a:spAutoFit/>
          </a:bodyPr>
          <a:lstStyle/>
          <a:p>
            <a:pPr algn="just"/>
            <a:r>
              <a:rPr lang="lv-LV" sz="2000" b="1" dirty="0" err="1" smtClean="0">
                <a:solidFill>
                  <a:srgbClr val="003300"/>
                </a:solidFill>
                <a:effectLst>
                  <a:outerShdw blurRad="38100" dist="38100" dir="2700000" algn="tl">
                    <a:srgbClr val="000000"/>
                  </a:outerShdw>
                </a:effectLst>
                <a:latin typeface="Verdana" pitchFamily="34" charset="0"/>
                <a:ea typeface="Verdana" pitchFamily="34" charset="0"/>
                <a:cs typeface="Verdana" pitchFamily="34" charset="0"/>
              </a:rPr>
              <a:t>Integrīni</a:t>
            </a:r>
            <a:r>
              <a:rPr lang="lv-LV" sz="2000" b="1" dirty="0" smtClean="0">
                <a:solidFill>
                  <a:srgbClr val="003300"/>
                </a:solidFill>
                <a:effectLst>
                  <a:outerShdw blurRad="38100" dist="38100" dir="2700000" algn="tl">
                    <a:srgbClr val="000000"/>
                  </a:outerShdw>
                </a:effectLst>
                <a:latin typeface="Verdana" pitchFamily="34" charset="0"/>
                <a:ea typeface="Verdana" pitchFamily="34" charset="0"/>
                <a:cs typeface="Verdana" pitchFamily="34" charset="0"/>
              </a:rPr>
              <a:t>: ~30 dažādas </a:t>
            </a:r>
            <a:r>
              <a:rPr lang="lv-LV" sz="2000" b="1" dirty="0" err="1" smtClean="0">
                <a:solidFill>
                  <a:srgbClr val="003300"/>
                </a:solidFill>
                <a:effectLst>
                  <a:outerShdw blurRad="38100" dist="38100" dir="2700000" algn="tl">
                    <a:srgbClr val="000000"/>
                  </a:outerShdw>
                </a:effectLst>
                <a:latin typeface="Verdana" pitchFamily="34" charset="0"/>
                <a:ea typeface="Verdana" pitchFamily="34" charset="0"/>
                <a:cs typeface="Verdana" pitchFamily="34" charset="0"/>
              </a:rPr>
              <a:t>heterodimēriskas</a:t>
            </a:r>
            <a:r>
              <a:rPr lang="lv-LV" sz="2000" b="1" dirty="0" smtClean="0">
                <a:solidFill>
                  <a:srgbClr val="003300"/>
                </a:solidFill>
                <a:effectLst>
                  <a:outerShdw blurRad="38100" dist="38100" dir="2700000" algn="tl">
                    <a:srgbClr val="000000"/>
                  </a:outerShdw>
                </a:effectLst>
                <a:latin typeface="Verdana" pitchFamily="34" charset="0"/>
                <a:ea typeface="Verdana" pitchFamily="34" charset="0"/>
                <a:cs typeface="Verdana" pitchFamily="34" charset="0"/>
              </a:rPr>
              <a:t> adhēzijas molekulas, veido </a:t>
            </a:r>
            <a:r>
              <a:rPr lang="el-GR" sz="2000" b="1" dirty="0" smtClean="0">
                <a:solidFill>
                  <a:srgbClr val="003300"/>
                </a:solidFill>
                <a:effectLst>
                  <a:outerShdw blurRad="38100" dist="38100" dir="2700000" algn="tl">
                    <a:srgbClr val="000000"/>
                  </a:outerShdw>
                </a:effectLst>
                <a:latin typeface="Verdana" pitchFamily="34" charset="0"/>
                <a:ea typeface="Verdana" pitchFamily="34" charset="0"/>
                <a:cs typeface="Verdana" pitchFamily="34" charset="0"/>
                <a:sym typeface="Symbol"/>
              </a:rPr>
              <a:t></a:t>
            </a:r>
            <a:r>
              <a:rPr lang="lv-LV" sz="2000" b="1" dirty="0" smtClean="0">
                <a:solidFill>
                  <a:srgbClr val="003300"/>
                </a:solidFill>
                <a:effectLst>
                  <a:outerShdw blurRad="38100" dist="38100" dir="2700000" algn="tl">
                    <a:srgbClr val="000000"/>
                  </a:outerShdw>
                </a:effectLst>
                <a:latin typeface="Verdana" pitchFamily="34" charset="0"/>
                <a:ea typeface="Verdana" pitchFamily="34" charset="0"/>
                <a:cs typeface="Verdana" pitchFamily="34" charset="0"/>
                <a:sym typeface="Symbol"/>
              </a:rPr>
              <a:t> un </a:t>
            </a:r>
            <a:r>
              <a:rPr lang="el-GR" sz="2000" b="1" dirty="0" smtClean="0">
                <a:solidFill>
                  <a:srgbClr val="003300"/>
                </a:solidFill>
                <a:effectLst>
                  <a:outerShdw blurRad="38100" dist="38100" dir="2700000" algn="tl">
                    <a:srgbClr val="000000"/>
                  </a:outerShdw>
                </a:effectLst>
                <a:latin typeface="Verdana" pitchFamily="34" charset="0"/>
                <a:ea typeface="Verdana" pitchFamily="34" charset="0"/>
                <a:cs typeface="Verdana" pitchFamily="34" charset="0"/>
              </a:rPr>
              <a:t>β</a:t>
            </a:r>
            <a:r>
              <a:rPr lang="lv-LV" sz="2000" b="1" dirty="0" smtClean="0">
                <a:solidFill>
                  <a:srgbClr val="003300"/>
                </a:solidFill>
                <a:effectLst>
                  <a:outerShdw blurRad="38100" dist="38100" dir="2700000" algn="tl">
                    <a:srgbClr val="000000"/>
                  </a:outerShdw>
                </a:effectLst>
                <a:latin typeface="Verdana" pitchFamily="34" charset="0"/>
                <a:ea typeface="Verdana" pitchFamily="34" charset="0"/>
                <a:cs typeface="Verdana" pitchFamily="34" charset="0"/>
              </a:rPr>
              <a:t> ķēdes</a:t>
            </a:r>
          </a:p>
          <a:p>
            <a:pPr algn="just"/>
            <a:r>
              <a:rPr lang="lv-LV" sz="2000" b="1" dirty="0" err="1" smtClean="0">
                <a:solidFill>
                  <a:srgbClr val="003300"/>
                </a:solidFill>
                <a:effectLst>
                  <a:outerShdw blurRad="38100" dist="38100" dir="2700000" algn="tl">
                    <a:srgbClr val="000000"/>
                  </a:outerShdw>
                </a:effectLst>
                <a:latin typeface="Verdana" pitchFamily="34" charset="0"/>
                <a:ea typeface="Verdana" pitchFamily="34" charset="0"/>
                <a:cs typeface="Verdana" pitchFamily="34" charset="0"/>
              </a:rPr>
              <a:t>Ekspresēti</a:t>
            </a:r>
            <a:r>
              <a:rPr lang="lv-LV" sz="2000" b="1" dirty="0" smtClean="0">
                <a:solidFill>
                  <a:srgbClr val="003300"/>
                </a:solidFill>
                <a:effectLst>
                  <a:outerShdw blurRad="38100" dist="38100" dir="2700000" algn="tl">
                    <a:srgbClr val="000000"/>
                  </a:outerShdw>
                </a:effectLst>
                <a:latin typeface="Verdana" pitchFamily="34" charset="0"/>
                <a:ea typeface="Verdana" pitchFamily="34" charset="0"/>
                <a:cs typeface="Verdana" pitchFamily="34" charset="0"/>
              </a:rPr>
              <a:t> uz dažādiem šūnu tipiem, ieskaitot leikocītus un </a:t>
            </a:r>
            <a:r>
              <a:rPr lang="lv-LV" sz="2000" b="1" dirty="0" err="1" smtClean="0">
                <a:solidFill>
                  <a:srgbClr val="003300"/>
                </a:solidFill>
                <a:effectLst>
                  <a:outerShdw blurRad="38100" dist="38100" dir="2700000" algn="tl">
                    <a:srgbClr val="000000"/>
                  </a:outerShdw>
                </a:effectLst>
                <a:latin typeface="Verdana" pitchFamily="34" charset="0"/>
                <a:ea typeface="Verdana" pitchFamily="34" charset="0"/>
                <a:cs typeface="Verdana" pitchFamily="34" charset="0"/>
              </a:rPr>
              <a:t>endotēliju</a:t>
            </a:r>
            <a:endParaRPr lang="lv-LV" sz="2000" b="1" dirty="0" smtClean="0">
              <a:solidFill>
                <a:srgbClr val="003300"/>
              </a:solidFill>
              <a:effectLst>
                <a:outerShdw blurRad="38100" dist="38100" dir="2700000" algn="tl">
                  <a:srgbClr val="000000"/>
                </a:outerShdw>
              </a:effectLst>
              <a:latin typeface="Verdana" pitchFamily="34" charset="0"/>
              <a:ea typeface="Verdana" pitchFamily="34" charset="0"/>
              <a:cs typeface="Verdana" pitchFamily="34" charset="0"/>
            </a:endParaRPr>
          </a:p>
          <a:p>
            <a:pPr algn="just"/>
            <a:endParaRPr lang="lv-LV" sz="2000" b="1" dirty="0">
              <a:solidFill>
                <a:srgbClr val="003300"/>
              </a:solidFill>
              <a:effectLst>
                <a:outerShdw blurRad="38100" dist="38100" dir="2700000" algn="tl">
                  <a:srgbClr val="000000"/>
                </a:outerShdw>
              </a:effectLst>
              <a:latin typeface="Verdana" pitchFamily="34" charset="0"/>
              <a:ea typeface="Verdana" pitchFamily="34" charset="0"/>
              <a:cs typeface="Verdana" pitchFamily="34" charset="0"/>
            </a:endParaRPr>
          </a:p>
          <a:p>
            <a:pPr algn="just"/>
            <a:r>
              <a:rPr lang="lv-LV" sz="2000" b="1" dirty="0" err="1" smtClean="0">
                <a:solidFill>
                  <a:srgbClr val="003300"/>
                </a:solidFill>
                <a:effectLst>
                  <a:outerShdw blurRad="38100" dist="38100" dir="2700000" algn="tl">
                    <a:srgbClr val="000000"/>
                  </a:outerShdw>
                </a:effectLst>
                <a:latin typeface="Verdana" pitchFamily="34" charset="0"/>
                <a:ea typeface="Verdana" pitchFamily="34" charset="0"/>
                <a:cs typeface="Verdana" pitchFamily="34" charset="0"/>
              </a:rPr>
              <a:t>Ekstracelulārais</a:t>
            </a:r>
            <a:r>
              <a:rPr lang="lv-LV" sz="2000" b="1" dirty="0" smtClean="0">
                <a:solidFill>
                  <a:srgbClr val="003300"/>
                </a:solidFill>
                <a:effectLst>
                  <a:outerShdw blurRad="38100" dist="38100" dir="2700000" algn="tl">
                    <a:srgbClr val="000000"/>
                  </a:outerShdw>
                </a:effectLst>
                <a:latin typeface="Verdana" pitchFamily="34" charset="0"/>
                <a:ea typeface="Verdana" pitchFamily="34" charset="0"/>
                <a:cs typeface="Verdana" pitchFamily="34" charset="0"/>
              </a:rPr>
              <a:t> domēns – </a:t>
            </a:r>
            <a:r>
              <a:rPr lang="lv-LV" sz="2000" b="1" dirty="0" err="1" smtClean="0">
                <a:solidFill>
                  <a:srgbClr val="003300"/>
                </a:solidFill>
                <a:effectLst>
                  <a:outerShdw blurRad="38100" dist="38100" dir="2700000" algn="tl">
                    <a:srgbClr val="000000"/>
                  </a:outerShdw>
                </a:effectLst>
                <a:latin typeface="Verdana" pitchFamily="34" charset="0"/>
                <a:ea typeface="Verdana" pitchFamily="34" charset="0"/>
                <a:cs typeface="Verdana" pitchFamily="34" charset="0"/>
              </a:rPr>
              <a:t>globulārs</a:t>
            </a:r>
            <a:r>
              <a:rPr lang="lv-LV" sz="2000" b="1" dirty="0" smtClean="0">
                <a:solidFill>
                  <a:srgbClr val="003300"/>
                </a:solidFill>
                <a:effectLst>
                  <a:outerShdw blurRad="38100" dist="38100" dir="2700000" algn="tl">
                    <a:srgbClr val="000000"/>
                  </a:outerShdw>
                </a:effectLst>
                <a:latin typeface="Verdana" pitchFamily="34" charset="0"/>
                <a:ea typeface="Verdana" pitchFamily="34" charset="0"/>
                <a:cs typeface="Verdana" pitchFamily="34" charset="0"/>
              </a:rPr>
              <a:t>, līdzīgs </a:t>
            </a:r>
            <a:r>
              <a:rPr lang="lv-LV" sz="2000" b="1" dirty="0" err="1" smtClean="0">
                <a:solidFill>
                  <a:srgbClr val="003300"/>
                </a:solidFill>
                <a:effectLst>
                  <a:outerShdw blurRad="38100" dist="38100" dir="2700000" algn="tl">
                    <a:srgbClr val="000000"/>
                  </a:outerShdw>
                </a:effectLst>
                <a:latin typeface="Verdana" pitchFamily="34" charset="0"/>
                <a:ea typeface="Verdana" pitchFamily="34" charset="0"/>
                <a:cs typeface="Verdana" pitchFamily="34" charset="0"/>
              </a:rPr>
              <a:t>Ig</a:t>
            </a:r>
            <a:r>
              <a:rPr lang="lv-LV" sz="2000" b="1" dirty="0" smtClean="0">
                <a:solidFill>
                  <a:srgbClr val="003300"/>
                </a:solidFill>
                <a:effectLst>
                  <a:outerShdw blurRad="38100" dist="38100" dir="2700000" algn="tl">
                    <a:srgbClr val="000000"/>
                  </a:outerShdw>
                </a:effectLst>
                <a:latin typeface="Verdana" pitchFamily="34" charset="0"/>
                <a:ea typeface="Verdana" pitchFamily="34" charset="0"/>
                <a:cs typeface="Verdana" pitchFamily="34" charset="0"/>
              </a:rPr>
              <a:t> domēnam,   uz </a:t>
            </a:r>
            <a:r>
              <a:rPr lang="lv-LV" sz="2000" b="1" dirty="0" err="1" smtClean="0">
                <a:solidFill>
                  <a:srgbClr val="003300"/>
                </a:solidFill>
                <a:effectLst>
                  <a:outerShdw blurRad="38100" dist="38100" dir="2700000" algn="tl">
                    <a:srgbClr val="000000"/>
                  </a:outerShdw>
                </a:effectLst>
                <a:latin typeface="Verdana" pitchFamily="34" charset="0"/>
                <a:ea typeface="Verdana" pitchFamily="34" charset="0"/>
                <a:cs typeface="Verdana" pitchFamily="34" charset="0"/>
              </a:rPr>
              <a:t>leikcītiem</a:t>
            </a:r>
            <a:r>
              <a:rPr lang="lv-LV" sz="2000" b="1" dirty="0" smtClean="0">
                <a:solidFill>
                  <a:srgbClr val="003300"/>
                </a:solidFill>
                <a:effectLst>
                  <a:outerShdw blurRad="38100" dist="38100" dir="2700000" algn="tl">
                    <a:srgbClr val="000000"/>
                  </a:outerShdw>
                </a:effectLst>
                <a:latin typeface="Verdana" pitchFamily="34" charset="0"/>
                <a:ea typeface="Verdana" pitchFamily="34" charset="0"/>
                <a:cs typeface="Verdana" pitchFamily="34" charset="0"/>
              </a:rPr>
              <a:t> parasti neaktivētā stāvoklī; </a:t>
            </a:r>
            <a:r>
              <a:rPr lang="lv-LV" sz="2000" b="1" dirty="0" err="1" smtClean="0">
                <a:solidFill>
                  <a:srgbClr val="003300"/>
                </a:solidFill>
                <a:effectLst>
                  <a:outerShdw blurRad="38100" dist="38100" dir="2700000" algn="tl">
                    <a:srgbClr val="000000"/>
                  </a:outerShdw>
                </a:effectLst>
                <a:latin typeface="Verdana" pitchFamily="34" charset="0"/>
                <a:ea typeface="Verdana" pitchFamily="34" charset="0"/>
                <a:cs typeface="Verdana" pitchFamily="34" charset="0"/>
              </a:rPr>
              <a:t>hemokīnu</a:t>
            </a:r>
            <a:r>
              <a:rPr lang="lv-LV" sz="2000" b="1" dirty="0" smtClean="0">
                <a:solidFill>
                  <a:srgbClr val="003300"/>
                </a:solidFill>
                <a:effectLst>
                  <a:outerShdw blurRad="38100" dist="38100" dir="2700000" algn="tl">
                    <a:srgbClr val="000000"/>
                  </a:outerShdw>
                </a:effectLst>
                <a:latin typeface="Verdana" pitchFamily="34" charset="0"/>
                <a:ea typeface="Verdana" pitchFamily="34" charset="0"/>
                <a:cs typeface="Verdana" pitchFamily="34" charset="0"/>
              </a:rPr>
              <a:t> vai antigēnu receptoru aktivācija, izraisa šī domēna </a:t>
            </a:r>
            <a:r>
              <a:rPr lang="lv-LV" sz="2000" b="1" dirty="0" err="1" smtClean="0">
                <a:solidFill>
                  <a:srgbClr val="003300"/>
                </a:solidFill>
                <a:effectLst>
                  <a:outerShdw blurRad="38100" dist="38100" dir="2700000" algn="tl">
                    <a:srgbClr val="000000"/>
                  </a:outerShdw>
                </a:effectLst>
                <a:latin typeface="Verdana" pitchFamily="34" charset="0"/>
                <a:ea typeface="Verdana" pitchFamily="34" charset="0"/>
                <a:cs typeface="Verdana" pitchFamily="34" charset="0"/>
              </a:rPr>
              <a:t>konformācijas</a:t>
            </a:r>
            <a:r>
              <a:rPr lang="lv-LV" sz="2000" b="1" dirty="0" smtClean="0">
                <a:solidFill>
                  <a:srgbClr val="003300"/>
                </a:solidFill>
                <a:effectLst>
                  <a:outerShdw blurRad="38100" dist="38100" dir="2700000" algn="tl">
                    <a:srgbClr val="000000"/>
                  </a:outerShdw>
                </a:effectLst>
                <a:latin typeface="Verdana" pitchFamily="34" charset="0"/>
                <a:ea typeface="Verdana" pitchFamily="34" charset="0"/>
                <a:cs typeface="Verdana" pitchFamily="34" charset="0"/>
              </a:rPr>
              <a:t> maiņu un pāreju aktīvā stāvoklī</a:t>
            </a:r>
          </a:p>
          <a:p>
            <a:pPr algn="just"/>
            <a:endParaRPr lang="lv-LV" sz="2000" b="1" dirty="0">
              <a:solidFill>
                <a:srgbClr val="003300"/>
              </a:solidFill>
              <a:effectLst>
                <a:outerShdw blurRad="38100" dist="38100" dir="2700000" algn="tl">
                  <a:srgbClr val="000000"/>
                </a:outerShdw>
              </a:effectLst>
              <a:latin typeface="Verdana" pitchFamily="34" charset="0"/>
              <a:ea typeface="Verdana" pitchFamily="34" charset="0"/>
              <a:cs typeface="Verdana" pitchFamily="34" charset="0"/>
            </a:endParaRPr>
          </a:p>
          <a:p>
            <a:pPr algn="just"/>
            <a:r>
              <a:rPr lang="lv-LV" sz="2000" b="1" dirty="0" err="1" smtClean="0">
                <a:solidFill>
                  <a:srgbClr val="003300"/>
                </a:solidFill>
                <a:effectLst>
                  <a:outerShdw blurRad="38100" dist="38100" dir="2700000" algn="tl">
                    <a:srgbClr val="000000"/>
                  </a:outerShdw>
                </a:effectLst>
                <a:latin typeface="Verdana" pitchFamily="34" charset="0"/>
                <a:ea typeface="Verdana" pitchFamily="34" charset="0"/>
                <a:cs typeface="Verdana" pitchFamily="34" charset="0"/>
              </a:rPr>
              <a:t>Integrīnu</a:t>
            </a:r>
            <a:r>
              <a:rPr lang="lv-LV" sz="2000" b="1" dirty="0" smtClean="0">
                <a:solidFill>
                  <a:srgbClr val="003300"/>
                </a:solidFill>
                <a:effectLst>
                  <a:outerShdw blurRad="38100" dist="38100" dir="2700000" algn="tl">
                    <a:srgbClr val="000000"/>
                  </a:outerShdw>
                </a:effectLst>
                <a:latin typeface="Verdana" pitchFamily="34" charset="0"/>
                <a:ea typeface="Verdana" pitchFamily="34" charset="0"/>
                <a:cs typeface="Verdana" pitchFamily="34" charset="0"/>
              </a:rPr>
              <a:t> saistība ar </a:t>
            </a:r>
            <a:r>
              <a:rPr lang="lv-LV" sz="2000" b="1" dirty="0" err="1" smtClean="0">
                <a:solidFill>
                  <a:srgbClr val="003300"/>
                </a:solidFill>
                <a:effectLst>
                  <a:outerShdw blurRad="38100" dist="38100" dir="2700000" algn="tl">
                    <a:srgbClr val="000000"/>
                  </a:outerShdw>
                </a:effectLst>
                <a:latin typeface="Verdana" pitchFamily="34" charset="0"/>
                <a:ea typeface="Verdana" pitchFamily="34" charset="0"/>
                <a:cs typeface="Verdana" pitchFamily="34" charset="0"/>
              </a:rPr>
              <a:t>ligandiem</a:t>
            </a:r>
            <a:r>
              <a:rPr lang="lv-LV" sz="2000" b="1" dirty="0" smtClean="0">
                <a:solidFill>
                  <a:srgbClr val="003300"/>
                </a:solidFill>
                <a:effectLst>
                  <a:outerShdw blurRad="38100" dist="38100" dir="2700000" algn="tl">
                    <a:srgbClr val="000000"/>
                  </a:outerShdw>
                </a:effectLst>
                <a:latin typeface="Verdana" pitchFamily="34" charset="0"/>
                <a:ea typeface="Verdana" pitchFamily="34" charset="0"/>
                <a:cs typeface="Verdana" pitchFamily="34" charset="0"/>
              </a:rPr>
              <a:t>, izraisa izmaiņas citoskeletā un veicina šūnu kustību</a:t>
            </a:r>
          </a:p>
          <a:p>
            <a:pPr algn="just"/>
            <a:endParaRPr lang="lv-LV" sz="2400" b="1" dirty="0" smtClean="0">
              <a:solidFill>
                <a:srgbClr val="003300"/>
              </a:solidFill>
              <a:effectLst>
                <a:outerShdw blurRad="38100" dist="38100" dir="2700000" algn="tl">
                  <a:srgbClr val="000000"/>
                </a:outerShdw>
              </a:effectLst>
              <a:latin typeface="Verdana" pitchFamily="34" charset="0"/>
              <a:ea typeface="Verdana" pitchFamily="34" charset="0"/>
              <a:cs typeface="Verdana" pitchFamily="34" charset="0"/>
            </a:endParaRP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486400" y="1126199"/>
            <a:ext cx="3657599" cy="5426179"/>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327933713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33400" y="0"/>
            <a:ext cx="8229600" cy="523220"/>
          </a:xfrm>
          <a:prstGeom prst="rect">
            <a:avLst/>
          </a:prstGeom>
        </p:spPr>
        <p:txBody>
          <a:bodyPr wrap="square">
            <a:spAutoFit/>
          </a:bodyPr>
          <a:lstStyle/>
          <a:p>
            <a:pPr algn="ctr"/>
            <a:r>
              <a:rPr lang="lv-LV" sz="2800" b="1" dirty="0" err="1" smtClean="0">
                <a:solidFill>
                  <a:srgbClr val="A50021"/>
                </a:solidFill>
                <a:effectLst>
                  <a:outerShdw blurRad="38100" dist="38100" dir="2700000" algn="tl">
                    <a:srgbClr val="000000"/>
                  </a:outerShdw>
                </a:effectLst>
                <a:latin typeface="Verdana" pitchFamily="34" charset="0"/>
                <a:ea typeface="Verdana" pitchFamily="34" charset="0"/>
                <a:cs typeface="Verdana" pitchFamily="34" charset="0"/>
              </a:rPr>
              <a:t>Hemokīni</a:t>
            </a:r>
            <a:r>
              <a:rPr lang="lv-LV" sz="2800" b="1" dirty="0" smtClean="0">
                <a:solidFill>
                  <a:srgbClr val="A50021"/>
                </a:solidFill>
                <a:effectLst>
                  <a:outerShdw blurRad="38100" dist="38100" dir="2700000" algn="tl">
                    <a:srgbClr val="000000"/>
                  </a:outerShdw>
                </a:effectLst>
                <a:latin typeface="Verdana" pitchFamily="34" charset="0"/>
                <a:ea typeface="Verdana" pitchFamily="34" charset="0"/>
                <a:cs typeface="Verdana" pitchFamily="34" charset="0"/>
              </a:rPr>
              <a:t> un </a:t>
            </a:r>
            <a:r>
              <a:rPr lang="lv-LV" sz="2800" b="1" dirty="0" err="1" smtClean="0">
                <a:solidFill>
                  <a:srgbClr val="A50021"/>
                </a:solidFill>
                <a:effectLst>
                  <a:outerShdw blurRad="38100" dist="38100" dir="2700000" algn="tl">
                    <a:srgbClr val="000000"/>
                  </a:outerShdw>
                </a:effectLst>
                <a:latin typeface="Verdana" pitchFamily="34" charset="0"/>
                <a:ea typeface="Verdana" pitchFamily="34" charset="0"/>
                <a:cs typeface="Verdana" pitchFamily="34" charset="0"/>
              </a:rPr>
              <a:t>hemokīnu</a:t>
            </a:r>
            <a:r>
              <a:rPr lang="lv-LV" sz="2800" b="1" dirty="0" smtClean="0">
                <a:solidFill>
                  <a:srgbClr val="A50021"/>
                </a:solidFill>
                <a:effectLst>
                  <a:outerShdw blurRad="38100" dist="38100" dir="2700000" algn="tl">
                    <a:srgbClr val="000000"/>
                  </a:outerShdw>
                </a:effectLst>
                <a:latin typeface="Verdana" pitchFamily="34" charset="0"/>
                <a:ea typeface="Verdana" pitchFamily="34" charset="0"/>
                <a:cs typeface="Verdana" pitchFamily="34" charset="0"/>
              </a:rPr>
              <a:t> receptori</a:t>
            </a:r>
          </a:p>
        </p:txBody>
      </p:sp>
      <p:sp>
        <p:nvSpPr>
          <p:cNvPr id="4" name="Rectangle 3"/>
          <p:cNvSpPr/>
          <p:nvPr/>
        </p:nvSpPr>
        <p:spPr>
          <a:xfrm>
            <a:off x="0" y="974974"/>
            <a:ext cx="4293440" cy="5940088"/>
          </a:xfrm>
          <a:prstGeom prst="rect">
            <a:avLst/>
          </a:prstGeom>
        </p:spPr>
        <p:txBody>
          <a:bodyPr wrap="square">
            <a:spAutoFit/>
          </a:bodyPr>
          <a:lstStyle/>
          <a:p>
            <a:pPr algn="just"/>
            <a:r>
              <a:rPr lang="lv-LV" sz="2000" b="1" dirty="0" err="1" smtClean="0">
                <a:solidFill>
                  <a:srgbClr val="800000"/>
                </a:solidFill>
                <a:effectLst>
                  <a:outerShdw blurRad="38100" dist="38100" dir="2700000" algn="tl">
                    <a:srgbClr val="000000"/>
                  </a:outerShdw>
                </a:effectLst>
                <a:latin typeface="Verdana" pitchFamily="34" charset="0"/>
                <a:ea typeface="Verdana" pitchFamily="34" charset="0"/>
                <a:cs typeface="Verdana" pitchFamily="34" charset="0"/>
              </a:rPr>
              <a:t>Hemokīni</a:t>
            </a:r>
            <a:r>
              <a:rPr lang="lv-LV" sz="2000" b="1" dirty="0" smtClean="0">
                <a:solidFill>
                  <a:srgbClr val="003300"/>
                </a:solidFill>
                <a:effectLst>
                  <a:outerShdw blurRad="38100" dist="38100" dir="2700000" algn="tl">
                    <a:srgbClr val="000000"/>
                  </a:outerShdw>
                </a:effectLst>
                <a:latin typeface="Verdana" pitchFamily="34" charset="0"/>
                <a:ea typeface="Verdana" pitchFamily="34" charset="0"/>
                <a:cs typeface="Verdana" pitchFamily="34" charset="0"/>
              </a:rPr>
              <a:t> – strukturāli līdzīgu ~50 </a:t>
            </a:r>
            <a:r>
              <a:rPr lang="lv-LV" sz="2000" b="1" dirty="0" err="1" smtClean="0">
                <a:solidFill>
                  <a:srgbClr val="003300"/>
                </a:solidFill>
                <a:effectLst>
                  <a:outerShdw blurRad="38100" dist="38100" dir="2700000" algn="tl">
                    <a:srgbClr val="000000"/>
                  </a:outerShdw>
                </a:effectLst>
                <a:latin typeface="Verdana" pitchFamily="34" charset="0"/>
                <a:ea typeface="Verdana" pitchFamily="34" charset="0"/>
                <a:cs typeface="Verdana" pitchFamily="34" charset="0"/>
              </a:rPr>
              <a:t>citokīnu</a:t>
            </a:r>
            <a:r>
              <a:rPr lang="lv-LV" sz="2000" b="1" dirty="0" smtClean="0">
                <a:solidFill>
                  <a:srgbClr val="003300"/>
                </a:solidFill>
                <a:effectLst>
                  <a:outerShdw blurRad="38100" dist="38100" dir="2700000" algn="tl">
                    <a:srgbClr val="000000"/>
                  </a:outerShdw>
                </a:effectLst>
                <a:latin typeface="Verdana" pitchFamily="34" charset="0"/>
                <a:ea typeface="Verdana" pitchFamily="34" charset="0"/>
                <a:cs typeface="Verdana" pitchFamily="34" charset="0"/>
              </a:rPr>
              <a:t> grupa, kas stimulē leikocītu kustību un migrāciju no asinīm uz audiem.</a:t>
            </a:r>
          </a:p>
          <a:p>
            <a:pPr algn="just"/>
            <a:r>
              <a:rPr lang="lv-LV" sz="2000" b="1" dirty="0" smtClean="0">
                <a:solidFill>
                  <a:srgbClr val="003300"/>
                </a:solidFill>
                <a:effectLst>
                  <a:outerShdw blurRad="38100" dist="38100" dir="2700000" algn="tl">
                    <a:srgbClr val="000000"/>
                  </a:outerShdw>
                </a:effectLst>
                <a:latin typeface="Verdana" pitchFamily="34" charset="0"/>
                <a:ea typeface="Verdana" pitchFamily="34" charset="0"/>
                <a:cs typeface="Verdana" pitchFamily="34" charset="0"/>
              </a:rPr>
              <a:t>8-12 </a:t>
            </a:r>
            <a:r>
              <a:rPr lang="lv-LV" sz="2000" b="1" dirty="0" err="1" smtClean="0">
                <a:solidFill>
                  <a:srgbClr val="003300"/>
                </a:solidFill>
                <a:effectLst>
                  <a:outerShdw blurRad="38100" dist="38100" dir="2700000" algn="tl">
                    <a:srgbClr val="000000"/>
                  </a:outerShdw>
                </a:effectLst>
                <a:latin typeface="Verdana" pitchFamily="34" charset="0"/>
                <a:ea typeface="Verdana" pitchFamily="34" charset="0"/>
                <a:cs typeface="Verdana" pitchFamily="34" charset="0"/>
              </a:rPr>
              <a:t>kDa</a:t>
            </a:r>
            <a:r>
              <a:rPr lang="lv-LV" sz="2000" b="1" dirty="0" smtClean="0">
                <a:solidFill>
                  <a:srgbClr val="003300"/>
                </a:solidFill>
                <a:effectLst>
                  <a:outerShdw blurRad="38100" dist="38100" dir="2700000" algn="tl">
                    <a:srgbClr val="000000"/>
                  </a:outerShdw>
                </a:effectLst>
                <a:latin typeface="Verdana" pitchFamily="34" charset="0"/>
                <a:ea typeface="Verdana" pitchFamily="34" charset="0"/>
                <a:cs typeface="Verdana" pitchFamily="34" charset="0"/>
              </a:rPr>
              <a:t> proteīni, kas satur 2 disulfīdu tiltiņus; atkarībā no </a:t>
            </a:r>
            <a:r>
              <a:rPr lang="lv-LV" sz="2000" b="1" dirty="0" err="1" smtClean="0">
                <a:solidFill>
                  <a:srgbClr val="003300"/>
                </a:solidFill>
                <a:effectLst>
                  <a:outerShdw blurRad="38100" dist="38100" dir="2700000" algn="tl">
                    <a:srgbClr val="000000"/>
                  </a:outerShdw>
                </a:effectLst>
                <a:latin typeface="Verdana" pitchFamily="34" charset="0"/>
                <a:ea typeface="Verdana" pitchFamily="34" charset="0"/>
                <a:cs typeface="Verdana" pitchFamily="34" charset="0"/>
              </a:rPr>
              <a:t>Cys</a:t>
            </a:r>
            <a:r>
              <a:rPr lang="lv-LV" sz="2000" b="1" dirty="0" smtClean="0">
                <a:solidFill>
                  <a:srgbClr val="003300"/>
                </a:solidFill>
                <a:effectLst>
                  <a:outerShdw blurRad="38100" dist="38100" dir="2700000" algn="tl">
                    <a:srgbClr val="000000"/>
                  </a:outerShdw>
                </a:effectLst>
                <a:latin typeface="Verdana" pitchFamily="34" charset="0"/>
                <a:ea typeface="Verdana" pitchFamily="34" charset="0"/>
                <a:cs typeface="Verdana" pitchFamily="34" charset="0"/>
              </a:rPr>
              <a:t> izvietojuma, iedala vairākās klasēs: C, CC, CXC, CX3C</a:t>
            </a:r>
          </a:p>
          <a:p>
            <a:pPr algn="just"/>
            <a:r>
              <a:rPr lang="lv-LV" sz="2000" b="1" dirty="0" smtClean="0">
                <a:solidFill>
                  <a:srgbClr val="003300"/>
                </a:solidFill>
                <a:effectLst>
                  <a:outerShdw blurRad="38100" dist="38100" dir="2700000" algn="tl">
                    <a:srgbClr val="000000"/>
                  </a:outerShdw>
                </a:effectLst>
                <a:latin typeface="Verdana" pitchFamily="34" charset="0"/>
                <a:ea typeface="Verdana" pitchFamily="34" charset="0"/>
                <a:cs typeface="Verdana" pitchFamily="34" charset="0"/>
              </a:rPr>
              <a:t>Pēc funkcijas: </a:t>
            </a:r>
            <a:r>
              <a:rPr lang="lv-LV" sz="2000" b="1" dirty="0" err="1" smtClean="0">
                <a:solidFill>
                  <a:srgbClr val="003300"/>
                </a:solidFill>
                <a:effectLst>
                  <a:outerShdw blurRad="38100" dist="38100" dir="2700000" algn="tl">
                    <a:srgbClr val="000000"/>
                  </a:outerShdw>
                </a:effectLst>
                <a:latin typeface="Verdana" pitchFamily="34" charset="0"/>
                <a:ea typeface="Verdana" pitchFamily="34" charset="0"/>
                <a:cs typeface="Verdana" pitchFamily="34" charset="0"/>
              </a:rPr>
              <a:t>homeostatiski</a:t>
            </a:r>
            <a:r>
              <a:rPr lang="lv-LV" sz="2000" b="1" dirty="0" smtClean="0">
                <a:solidFill>
                  <a:srgbClr val="003300"/>
                </a:solidFill>
                <a:effectLst>
                  <a:outerShdw blurRad="38100" dist="38100" dir="2700000" algn="tl">
                    <a:srgbClr val="000000"/>
                  </a:outerShdw>
                </a:effectLst>
                <a:latin typeface="Verdana" pitchFamily="34" charset="0"/>
                <a:ea typeface="Verdana" pitchFamily="34" charset="0"/>
                <a:cs typeface="Verdana" pitchFamily="34" charset="0"/>
              </a:rPr>
              <a:t> un iekaisuma </a:t>
            </a:r>
            <a:r>
              <a:rPr lang="lv-LV" sz="2000" b="1" dirty="0" err="1" smtClean="0">
                <a:solidFill>
                  <a:srgbClr val="003300"/>
                </a:solidFill>
                <a:effectLst>
                  <a:outerShdw blurRad="38100" dist="38100" dir="2700000" algn="tl">
                    <a:srgbClr val="000000"/>
                  </a:outerShdw>
                </a:effectLst>
                <a:latin typeface="Verdana" pitchFamily="34" charset="0"/>
                <a:ea typeface="Verdana" pitchFamily="34" charset="0"/>
                <a:cs typeface="Verdana" pitchFamily="34" charset="0"/>
              </a:rPr>
              <a:t>hemokīni</a:t>
            </a:r>
            <a:endParaRPr lang="lv-LV" sz="2000" b="1" dirty="0" smtClean="0">
              <a:solidFill>
                <a:srgbClr val="003300"/>
              </a:solidFill>
              <a:effectLst>
                <a:outerShdw blurRad="38100" dist="38100" dir="2700000" algn="tl">
                  <a:srgbClr val="000000"/>
                </a:outerShdw>
              </a:effectLst>
              <a:latin typeface="Verdana" pitchFamily="34" charset="0"/>
              <a:ea typeface="Verdana" pitchFamily="34" charset="0"/>
              <a:cs typeface="Verdana" pitchFamily="34" charset="0"/>
            </a:endParaRPr>
          </a:p>
          <a:p>
            <a:pPr algn="just"/>
            <a:endParaRPr lang="lv-LV" sz="2000" b="1" dirty="0">
              <a:solidFill>
                <a:srgbClr val="003300"/>
              </a:solidFill>
              <a:effectLst>
                <a:outerShdw blurRad="38100" dist="38100" dir="2700000" algn="tl">
                  <a:srgbClr val="000000"/>
                </a:outerShdw>
              </a:effectLst>
              <a:latin typeface="Verdana" pitchFamily="34" charset="0"/>
              <a:ea typeface="Verdana" pitchFamily="34" charset="0"/>
              <a:cs typeface="Verdana" pitchFamily="34" charset="0"/>
            </a:endParaRPr>
          </a:p>
          <a:p>
            <a:pPr algn="just"/>
            <a:r>
              <a:rPr lang="lv-LV" sz="2000" b="1" dirty="0" smtClean="0">
                <a:solidFill>
                  <a:srgbClr val="800000"/>
                </a:solidFill>
                <a:effectLst>
                  <a:outerShdw blurRad="38100" dist="38100" dir="2700000" algn="tl">
                    <a:srgbClr val="000000"/>
                  </a:outerShdw>
                </a:effectLst>
                <a:latin typeface="Verdana" pitchFamily="34" charset="0"/>
                <a:ea typeface="Verdana" pitchFamily="34" charset="0"/>
                <a:cs typeface="Verdana" pitchFamily="34" charset="0"/>
              </a:rPr>
              <a:t>Receptori:</a:t>
            </a:r>
            <a:r>
              <a:rPr lang="lv-LV" sz="2000" b="1" dirty="0" smtClean="0">
                <a:solidFill>
                  <a:srgbClr val="003300"/>
                </a:solidFill>
                <a:effectLst>
                  <a:outerShdw blurRad="38100" dist="38100" dir="2700000" algn="tl">
                    <a:srgbClr val="000000"/>
                  </a:outerShdw>
                </a:effectLst>
                <a:latin typeface="Verdana" pitchFamily="34" charset="0"/>
                <a:ea typeface="Verdana" pitchFamily="34" charset="0"/>
                <a:cs typeface="Verdana" pitchFamily="34" charset="0"/>
              </a:rPr>
              <a:t> G-proteīna saistītie receptori; to aktivācija izraisa citoskeleta re-modelēšanu un šūnas kustību</a:t>
            </a:r>
          </a:p>
          <a:p>
            <a:pPr algn="just"/>
            <a:endParaRPr lang="lv-LV" sz="2000" b="1" dirty="0">
              <a:solidFill>
                <a:srgbClr val="003300"/>
              </a:solidFill>
              <a:effectLst>
                <a:outerShdw blurRad="38100" dist="38100" dir="2700000" algn="tl">
                  <a:srgbClr val="000000"/>
                </a:outerShdw>
              </a:effectLst>
              <a:latin typeface="Verdana" pitchFamily="34" charset="0"/>
              <a:ea typeface="Verdana" pitchFamily="34" charset="0"/>
              <a:cs typeface="Verdana" pitchFamily="34" charset="0"/>
            </a:endParaRPr>
          </a:p>
        </p:txBody>
      </p:sp>
      <p:pic>
        <p:nvPicPr>
          <p:cNvPr id="2052" name="Picture 4" descr="http://complementaryoncology.com/wp-content/uploads/2012/02/PastedGraphic-1.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655208" y="3396018"/>
            <a:ext cx="4488792" cy="3429000"/>
          </a:xfrm>
          <a:prstGeom prst="rect">
            <a:avLst/>
          </a:prstGeom>
          <a:noFill/>
          <a:extLst>
            <a:ext uri="{909E8E84-426E-40DD-AFC4-6F175D3DCCD1}">
              <a14:hiddenFill xmlns:a14="http://schemas.microsoft.com/office/drawing/2010/main" xmlns="">
                <a:solidFill>
                  <a:srgbClr val="FFFFFF"/>
                </a:solidFill>
              </a14:hiddenFill>
            </a:ext>
          </a:extLst>
        </p:spPr>
      </p:pic>
      <p:pic>
        <p:nvPicPr>
          <p:cNvPr id="2054" name="Picture 6" descr="http://upload.wikimedia.org/wikipedia/commons/1/10/ChtxChemokineStruct.pn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5119048" y="523220"/>
            <a:ext cx="3657600" cy="2743201"/>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499300735"/>
      </p:ext>
    </p:extLst>
  </p:cSld>
  <p:clrMapOvr>
    <a:masterClrMapping/>
  </p:clrMapOvr>
  <p:timing>
    <p:tnLst>
      <p:par>
        <p:cTn id="1" dur="indefinite" restart="never" nodeType="tmRoot"/>
      </p:par>
    </p:tnLst>
  </p:timing>
</p:sld>
</file>

<file path=ppt/theme/theme1.xml><?xml version="1.0" encoding="utf-8"?>
<a:theme xmlns:a="http://schemas.openxmlformats.org/drawingml/2006/main" name="Slipstream">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Slipstream">
      <a:majorFont>
        <a:latin typeface="Trebuchet MS"/>
        <a:ea typeface=""/>
        <a:cs typeface=""/>
        <a:font script="Jpan" typeface="HGｺﾞｼｯｸM"/>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ｺﾞｼｯｸM"/>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ipstream">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Veza mol biologija_LU mag (2013)</Template>
  <TotalTime>6307</TotalTime>
  <Words>3206</Words>
  <Application>Microsoft Office PowerPoint</Application>
  <PresentationFormat>On-screen Show (4:3)</PresentationFormat>
  <Paragraphs>233</Paragraphs>
  <Slides>54</Slides>
  <Notes>33</Notes>
  <HiddenSlides>0</HiddenSlides>
  <MMClips>1</MMClips>
  <ScaleCrop>false</ScaleCrop>
  <HeadingPairs>
    <vt:vector size="4" baseType="variant">
      <vt:variant>
        <vt:lpstr>Theme</vt:lpstr>
      </vt:variant>
      <vt:variant>
        <vt:i4>1</vt:i4>
      </vt:variant>
      <vt:variant>
        <vt:lpstr>Slide Titles</vt:lpstr>
      </vt:variant>
      <vt:variant>
        <vt:i4>54</vt:i4>
      </vt:variant>
    </vt:vector>
  </HeadingPairs>
  <TitlesOfParts>
    <vt:vector size="55" baseType="lpstr">
      <vt:lpstr>Slipstream</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vector>
  </TitlesOfParts>
  <Company>BMC</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Aija Line</dc:creator>
  <cp:lastModifiedBy>Aija Line</cp:lastModifiedBy>
  <cp:revision>594</cp:revision>
  <dcterms:created xsi:type="dcterms:W3CDTF">2014-01-18T19:37:05Z</dcterms:created>
  <dcterms:modified xsi:type="dcterms:W3CDTF">2014-10-17T08:24:45Z</dcterms:modified>
</cp:coreProperties>
</file>