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7" r:id="rId2"/>
    <p:sldId id="316" r:id="rId3"/>
    <p:sldId id="263" r:id="rId4"/>
    <p:sldId id="264" r:id="rId5"/>
    <p:sldId id="268" r:id="rId6"/>
    <p:sldId id="269" r:id="rId7"/>
    <p:sldId id="270" r:id="rId8"/>
    <p:sldId id="272" r:id="rId9"/>
    <p:sldId id="325" r:id="rId10"/>
    <p:sldId id="296" r:id="rId11"/>
    <p:sldId id="324" r:id="rId12"/>
    <p:sldId id="273" r:id="rId13"/>
    <p:sldId id="274" r:id="rId14"/>
    <p:sldId id="293" r:id="rId15"/>
    <p:sldId id="294" r:id="rId16"/>
    <p:sldId id="326" r:id="rId17"/>
    <p:sldId id="327" r:id="rId18"/>
    <p:sldId id="328" r:id="rId19"/>
    <p:sldId id="329" r:id="rId20"/>
    <p:sldId id="330" r:id="rId21"/>
    <p:sldId id="331" r:id="rId22"/>
    <p:sldId id="332" r:id="rId23"/>
    <p:sldId id="334" r:id="rId24"/>
    <p:sldId id="295" r:id="rId25"/>
    <p:sldId id="337" r:id="rId26"/>
    <p:sldId id="299" r:id="rId27"/>
    <p:sldId id="302" r:id="rId28"/>
    <p:sldId id="338" r:id="rId29"/>
    <p:sldId id="303" r:id="rId30"/>
    <p:sldId id="336" r:id="rId31"/>
    <p:sldId id="335" r:id="rId32"/>
    <p:sldId id="308" r:id="rId33"/>
    <p:sldId id="311" r:id="rId34"/>
    <p:sldId id="312" r:id="rId35"/>
    <p:sldId id="315" r:id="rId36"/>
    <p:sldId id="317" r:id="rId37"/>
    <p:sldId id="339" r:id="rId38"/>
    <p:sldId id="276" r:id="rId39"/>
    <p:sldId id="287" r:id="rId40"/>
    <p:sldId id="288" r:id="rId41"/>
    <p:sldId id="340" r:id="rId42"/>
  </p:sldIdLst>
  <p:sldSz cx="9144000" cy="6858000" type="screen4x3"/>
  <p:notesSz cx="6662738"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647" autoAdjust="0"/>
  </p:normalViewPr>
  <p:slideViewPr>
    <p:cSldViewPr>
      <p:cViewPr varScale="1">
        <p:scale>
          <a:sx n="71" d="100"/>
          <a:sy n="71" d="100"/>
        </p:scale>
        <p:origin x="214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13B757-9539-4364-A75C-B6E47F660B16}" type="doc">
      <dgm:prSet loTypeId="urn:microsoft.com/office/officeart/2005/8/layout/venn1" loCatId="relationship" qsTypeId="urn:microsoft.com/office/officeart/2005/8/quickstyle/simple1" qsCatId="simple" csTypeId="urn:microsoft.com/office/officeart/2005/8/colors/accent1_5" csCatId="accent1" phldr="1"/>
      <dgm:spPr/>
    </dgm:pt>
    <dgm:pt modelId="{7C75A03A-889F-455D-A170-E9B2B4292478}">
      <dgm:prSet phldrT="[Text]"/>
      <dgm:spPr/>
      <dgm:t>
        <a:bodyPr/>
        <a:lstStyle/>
        <a:p>
          <a:r>
            <a:rPr lang="lv-LV" b="1" dirty="0" smtClean="0">
              <a:solidFill>
                <a:srgbClr val="0070C0"/>
              </a:solidFill>
            </a:rPr>
            <a:t>Klīnikā</a:t>
          </a:r>
        </a:p>
        <a:p>
          <a:r>
            <a:rPr lang="lv-LV" b="0" dirty="0" smtClean="0">
              <a:solidFill>
                <a:schemeClr val="tx1"/>
              </a:solidFill>
            </a:rPr>
            <a:t>Rutīnas diagnostika</a:t>
          </a:r>
          <a:endParaRPr lang="lv-LV" b="0" dirty="0">
            <a:solidFill>
              <a:schemeClr val="tx1"/>
            </a:solidFill>
          </a:endParaRPr>
        </a:p>
      </dgm:t>
    </dgm:pt>
    <dgm:pt modelId="{B3B7E41A-F0B1-41AE-88DD-89E3E31FA1B3}" type="parTrans" cxnId="{5DD0AA5D-DB6A-4BD5-8171-C9822E98D172}">
      <dgm:prSet/>
      <dgm:spPr/>
      <dgm:t>
        <a:bodyPr/>
        <a:lstStyle/>
        <a:p>
          <a:endParaRPr lang="lv-LV"/>
        </a:p>
      </dgm:t>
    </dgm:pt>
    <dgm:pt modelId="{CE2C00C2-2CB6-4DA4-9336-1C21D41A4DE8}" type="sibTrans" cxnId="{5DD0AA5D-DB6A-4BD5-8171-C9822E98D172}">
      <dgm:prSet/>
      <dgm:spPr/>
      <dgm:t>
        <a:bodyPr/>
        <a:lstStyle/>
        <a:p>
          <a:endParaRPr lang="lv-LV"/>
        </a:p>
      </dgm:t>
    </dgm:pt>
    <dgm:pt modelId="{905ABEE0-94EB-4DF5-BD95-782C8E17E892}">
      <dgm:prSet phldrT="[Text]"/>
      <dgm:spPr/>
      <dgm:t>
        <a:bodyPr/>
        <a:lstStyle/>
        <a:p>
          <a:r>
            <a:rPr lang="lv-LV" b="1" dirty="0" smtClean="0">
              <a:solidFill>
                <a:srgbClr val="FF0000"/>
              </a:solidFill>
            </a:rPr>
            <a:t>Pētniecībā</a:t>
          </a:r>
          <a:endParaRPr lang="lv-LV" b="1" dirty="0">
            <a:solidFill>
              <a:srgbClr val="FF0000"/>
            </a:solidFill>
          </a:endParaRPr>
        </a:p>
      </dgm:t>
    </dgm:pt>
    <dgm:pt modelId="{14729867-76AE-49D9-8F0A-5662B571B480}" type="parTrans" cxnId="{C3EFECA6-658C-43BC-948C-5766DAF6CBA2}">
      <dgm:prSet/>
      <dgm:spPr/>
      <dgm:t>
        <a:bodyPr/>
        <a:lstStyle/>
        <a:p>
          <a:endParaRPr lang="lv-LV"/>
        </a:p>
      </dgm:t>
    </dgm:pt>
    <dgm:pt modelId="{8EEA006D-0C06-4713-95DD-1A9641F56901}" type="sibTrans" cxnId="{C3EFECA6-658C-43BC-948C-5766DAF6CBA2}">
      <dgm:prSet/>
      <dgm:spPr/>
      <dgm:t>
        <a:bodyPr/>
        <a:lstStyle/>
        <a:p>
          <a:endParaRPr lang="lv-LV"/>
        </a:p>
      </dgm:t>
    </dgm:pt>
    <dgm:pt modelId="{8C7ECCC0-3E8C-4C09-BF15-56705902BFAA}" type="pres">
      <dgm:prSet presAssocID="{B413B757-9539-4364-A75C-B6E47F660B16}" presName="compositeShape" presStyleCnt="0">
        <dgm:presLayoutVars>
          <dgm:chMax val="7"/>
          <dgm:dir/>
          <dgm:resizeHandles val="exact"/>
        </dgm:presLayoutVars>
      </dgm:prSet>
      <dgm:spPr/>
    </dgm:pt>
    <dgm:pt modelId="{64C863F6-B874-4A9A-A900-EF505D35355C}" type="pres">
      <dgm:prSet presAssocID="{7C75A03A-889F-455D-A170-E9B2B4292478}" presName="circ1" presStyleLbl="vennNode1" presStyleIdx="0" presStyleCnt="2"/>
      <dgm:spPr/>
      <dgm:t>
        <a:bodyPr/>
        <a:lstStyle/>
        <a:p>
          <a:endParaRPr lang="lv-LV"/>
        </a:p>
      </dgm:t>
    </dgm:pt>
    <dgm:pt modelId="{76624384-6D74-44D5-A1D1-AAC927453A9D}" type="pres">
      <dgm:prSet presAssocID="{7C75A03A-889F-455D-A170-E9B2B4292478}" presName="circ1Tx" presStyleLbl="revTx" presStyleIdx="0" presStyleCnt="0">
        <dgm:presLayoutVars>
          <dgm:chMax val="0"/>
          <dgm:chPref val="0"/>
          <dgm:bulletEnabled val="1"/>
        </dgm:presLayoutVars>
      </dgm:prSet>
      <dgm:spPr/>
      <dgm:t>
        <a:bodyPr/>
        <a:lstStyle/>
        <a:p>
          <a:endParaRPr lang="lv-LV"/>
        </a:p>
      </dgm:t>
    </dgm:pt>
    <dgm:pt modelId="{5F287CF5-6E6A-4A74-85CA-54D4B1B69A61}" type="pres">
      <dgm:prSet presAssocID="{905ABEE0-94EB-4DF5-BD95-782C8E17E892}" presName="circ2" presStyleLbl="vennNode1" presStyleIdx="1" presStyleCnt="2" custLinFactNeighborX="450" custLinFactNeighborY="-1051"/>
      <dgm:spPr/>
      <dgm:t>
        <a:bodyPr/>
        <a:lstStyle/>
        <a:p>
          <a:endParaRPr lang="lv-LV"/>
        </a:p>
      </dgm:t>
    </dgm:pt>
    <dgm:pt modelId="{4DAA99DD-A65F-46DA-9553-4F875816BD32}" type="pres">
      <dgm:prSet presAssocID="{905ABEE0-94EB-4DF5-BD95-782C8E17E892}" presName="circ2Tx" presStyleLbl="revTx" presStyleIdx="0" presStyleCnt="0">
        <dgm:presLayoutVars>
          <dgm:chMax val="0"/>
          <dgm:chPref val="0"/>
          <dgm:bulletEnabled val="1"/>
        </dgm:presLayoutVars>
      </dgm:prSet>
      <dgm:spPr/>
      <dgm:t>
        <a:bodyPr/>
        <a:lstStyle/>
        <a:p>
          <a:endParaRPr lang="lv-LV"/>
        </a:p>
      </dgm:t>
    </dgm:pt>
  </dgm:ptLst>
  <dgm:cxnLst>
    <dgm:cxn modelId="{D5CA718E-A951-4890-9426-4A508944A7A1}" type="presOf" srcId="{905ABEE0-94EB-4DF5-BD95-782C8E17E892}" destId="{4DAA99DD-A65F-46DA-9553-4F875816BD32}" srcOrd="1" destOrd="0" presId="urn:microsoft.com/office/officeart/2005/8/layout/venn1"/>
    <dgm:cxn modelId="{5DD0AA5D-DB6A-4BD5-8171-C9822E98D172}" srcId="{B413B757-9539-4364-A75C-B6E47F660B16}" destId="{7C75A03A-889F-455D-A170-E9B2B4292478}" srcOrd="0" destOrd="0" parTransId="{B3B7E41A-F0B1-41AE-88DD-89E3E31FA1B3}" sibTransId="{CE2C00C2-2CB6-4DA4-9336-1C21D41A4DE8}"/>
    <dgm:cxn modelId="{376EC796-48E7-4252-BC86-5ED9FDCD2DD5}" type="presOf" srcId="{B413B757-9539-4364-A75C-B6E47F660B16}" destId="{8C7ECCC0-3E8C-4C09-BF15-56705902BFAA}" srcOrd="0" destOrd="0" presId="urn:microsoft.com/office/officeart/2005/8/layout/venn1"/>
    <dgm:cxn modelId="{C3EFECA6-658C-43BC-948C-5766DAF6CBA2}" srcId="{B413B757-9539-4364-A75C-B6E47F660B16}" destId="{905ABEE0-94EB-4DF5-BD95-782C8E17E892}" srcOrd="1" destOrd="0" parTransId="{14729867-76AE-49D9-8F0A-5662B571B480}" sibTransId="{8EEA006D-0C06-4713-95DD-1A9641F56901}"/>
    <dgm:cxn modelId="{09EC8007-25A7-4E07-ABC8-4C37168AF9C0}" type="presOf" srcId="{7C75A03A-889F-455D-A170-E9B2B4292478}" destId="{64C863F6-B874-4A9A-A900-EF505D35355C}" srcOrd="0" destOrd="0" presId="urn:microsoft.com/office/officeart/2005/8/layout/venn1"/>
    <dgm:cxn modelId="{1103FF76-BF70-41B8-AE3B-187762359995}" type="presOf" srcId="{7C75A03A-889F-455D-A170-E9B2B4292478}" destId="{76624384-6D74-44D5-A1D1-AAC927453A9D}" srcOrd="1" destOrd="0" presId="urn:microsoft.com/office/officeart/2005/8/layout/venn1"/>
    <dgm:cxn modelId="{7F05DD2A-281D-431A-BB8C-2951C61CB554}" type="presOf" srcId="{905ABEE0-94EB-4DF5-BD95-782C8E17E892}" destId="{5F287CF5-6E6A-4A74-85CA-54D4B1B69A61}" srcOrd="0" destOrd="0" presId="urn:microsoft.com/office/officeart/2005/8/layout/venn1"/>
    <dgm:cxn modelId="{62A990D5-7475-4CBB-A8A3-351DCE19234F}" type="presParOf" srcId="{8C7ECCC0-3E8C-4C09-BF15-56705902BFAA}" destId="{64C863F6-B874-4A9A-A900-EF505D35355C}" srcOrd="0" destOrd="0" presId="urn:microsoft.com/office/officeart/2005/8/layout/venn1"/>
    <dgm:cxn modelId="{672D9C11-4799-4008-BAF2-313B0E677DF2}" type="presParOf" srcId="{8C7ECCC0-3E8C-4C09-BF15-56705902BFAA}" destId="{76624384-6D74-44D5-A1D1-AAC927453A9D}" srcOrd="1" destOrd="0" presId="urn:microsoft.com/office/officeart/2005/8/layout/venn1"/>
    <dgm:cxn modelId="{5C9D70C2-0747-4E2C-BF47-568B2E3AF7F9}" type="presParOf" srcId="{8C7ECCC0-3E8C-4C09-BF15-56705902BFAA}" destId="{5F287CF5-6E6A-4A74-85CA-54D4B1B69A61}" srcOrd="2" destOrd="0" presId="urn:microsoft.com/office/officeart/2005/8/layout/venn1"/>
    <dgm:cxn modelId="{02D55377-F897-48C0-9ECD-74C148510806}" type="presParOf" srcId="{8C7ECCC0-3E8C-4C09-BF15-56705902BFAA}" destId="{4DAA99DD-A65F-46DA-9553-4F875816BD3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863F6-B874-4A9A-A900-EF505D35355C}">
      <dsp:nvSpPr>
        <dsp:cNvPr id="0" name=""/>
        <dsp:cNvSpPr/>
      </dsp:nvSpPr>
      <dsp:spPr>
        <a:xfrm>
          <a:off x="137159" y="340360"/>
          <a:ext cx="3383280" cy="3383279"/>
        </a:xfrm>
        <a:prstGeom prst="ellipse">
          <a:avLst/>
        </a:prstGeom>
        <a:solidFill>
          <a:schemeClr val="accent1">
            <a:shade val="80000"/>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lv-LV" sz="3300" b="1" kern="1200" dirty="0" smtClean="0">
              <a:solidFill>
                <a:srgbClr val="0070C0"/>
              </a:solidFill>
            </a:rPr>
            <a:t>Klīnikā</a:t>
          </a:r>
        </a:p>
        <a:p>
          <a:pPr lvl="0" algn="ctr" defTabSz="1466850">
            <a:lnSpc>
              <a:spcPct val="90000"/>
            </a:lnSpc>
            <a:spcBef>
              <a:spcPct val="0"/>
            </a:spcBef>
            <a:spcAft>
              <a:spcPct val="35000"/>
            </a:spcAft>
          </a:pPr>
          <a:r>
            <a:rPr lang="lv-LV" sz="3300" b="0" kern="1200" dirty="0" smtClean="0">
              <a:solidFill>
                <a:schemeClr val="tx1"/>
              </a:solidFill>
            </a:rPr>
            <a:t>Rutīnas diagnostika</a:t>
          </a:r>
          <a:endParaRPr lang="lv-LV" sz="3300" b="0" kern="1200" dirty="0">
            <a:solidFill>
              <a:schemeClr val="tx1"/>
            </a:solidFill>
          </a:endParaRPr>
        </a:p>
      </dsp:txBody>
      <dsp:txXfrm>
        <a:off x="609599" y="739321"/>
        <a:ext cx="1950720" cy="2585357"/>
      </dsp:txXfrm>
    </dsp:sp>
    <dsp:sp modelId="{5F287CF5-6E6A-4A74-85CA-54D4B1B69A61}">
      <dsp:nvSpPr>
        <dsp:cNvPr id="0" name=""/>
        <dsp:cNvSpPr/>
      </dsp:nvSpPr>
      <dsp:spPr>
        <a:xfrm>
          <a:off x="2590784" y="304801"/>
          <a:ext cx="3383280" cy="3383279"/>
        </a:xfrm>
        <a:prstGeom prst="ellipse">
          <a:avLst/>
        </a:prstGeom>
        <a:solidFill>
          <a:schemeClr val="accent1">
            <a:shade val="80000"/>
            <a:alpha val="50000"/>
            <a:hueOff val="-39"/>
            <a:satOff val="3165"/>
            <a:lumOff val="5311"/>
            <a:alphaOff val="3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lv-LV" sz="3300" b="1" kern="1200" dirty="0" smtClean="0">
              <a:solidFill>
                <a:srgbClr val="FF0000"/>
              </a:solidFill>
            </a:rPr>
            <a:t>Pētniecībā</a:t>
          </a:r>
          <a:endParaRPr lang="lv-LV" sz="3300" b="1" kern="1200" dirty="0">
            <a:solidFill>
              <a:srgbClr val="FF0000"/>
            </a:solidFill>
          </a:endParaRPr>
        </a:p>
      </dsp:txBody>
      <dsp:txXfrm>
        <a:off x="3550904" y="703763"/>
        <a:ext cx="1950720" cy="258535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7" cy="495300"/>
          </a:xfrm>
          <a:prstGeom prst="rect">
            <a:avLst/>
          </a:prstGeom>
        </p:spPr>
        <p:txBody>
          <a:bodyPr vert="horz" lIns="90983" tIns="45491" rIns="90983" bIns="45491" rtlCol="0"/>
          <a:lstStyle>
            <a:lvl1pPr algn="l">
              <a:defRPr sz="1200"/>
            </a:lvl1pPr>
          </a:lstStyle>
          <a:p>
            <a:endParaRPr lang="lv-LV"/>
          </a:p>
        </p:txBody>
      </p:sp>
      <p:sp>
        <p:nvSpPr>
          <p:cNvPr id="3" name="Date Placeholder 2"/>
          <p:cNvSpPr>
            <a:spLocks noGrp="1"/>
          </p:cNvSpPr>
          <p:nvPr>
            <p:ph type="dt" idx="1"/>
          </p:nvPr>
        </p:nvSpPr>
        <p:spPr>
          <a:xfrm>
            <a:off x="3774010" y="0"/>
            <a:ext cx="2887187" cy="495300"/>
          </a:xfrm>
          <a:prstGeom prst="rect">
            <a:avLst/>
          </a:prstGeom>
        </p:spPr>
        <p:txBody>
          <a:bodyPr vert="horz" lIns="90983" tIns="45491" rIns="90983" bIns="45491" rtlCol="0"/>
          <a:lstStyle>
            <a:lvl1pPr algn="r">
              <a:defRPr sz="1200"/>
            </a:lvl1pPr>
          </a:lstStyle>
          <a:p>
            <a:fld id="{7A6D8409-97C6-4D91-BF41-0A20C2DB4B1A}" type="datetimeFigureOut">
              <a:rPr lang="lv-LV" smtClean="0"/>
              <a:t>21/11/2014</a:t>
            </a:fld>
            <a:endParaRPr lang="lv-LV"/>
          </a:p>
        </p:txBody>
      </p:sp>
      <p:sp>
        <p:nvSpPr>
          <p:cNvPr id="4" name="Slide Image Placeholder 3"/>
          <p:cNvSpPr>
            <a:spLocks noGrp="1" noRot="1" noChangeAspect="1"/>
          </p:cNvSpPr>
          <p:nvPr>
            <p:ph type="sldImg" idx="2"/>
          </p:nvPr>
        </p:nvSpPr>
        <p:spPr>
          <a:xfrm>
            <a:off x="855663" y="742950"/>
            <a:ext cx="4951412" cy="3714750"/>
          </a:xfrm>
          <a:prstGeom prst="rect">
            <a:avLst/>
          </a:prstGeom>
          <a:noFill/>
          <a:ln w="12700">
            <a:solidFill>
              <a:prstClr val="black"/>
            </a:solidFill>
          </a:ln>
        </p:spPr>
        <p:txBody>
          <a:bodyPr vert="horz" lIns="90983" tIns="45491" rIns="90983" bIns="45491" rtlCol="0" anchor="ctr"/>
          <a:lstStyle/>
          <a:p>
            <a:endParaRPr lang="lv-LV"/>
          </a:p>
        </p:txBody>
      </p:sp>
      <p:sp>
        <p:nvSpPr>
          <p:cNvPr id="5" name="Notes Placeholder 4"/>
          <p:cNvSpPr>
            <a:spLocks noGrp="1"/>
          </p:cNvSpPr>
          <p:nvPr>
            <p:ph type="body" sz="quarter" idx="3"/>
          </p:nvPr>
        </p:nvSpPr>
        <p:spPr>
          <a:xfrm>
            <a:off x="666274" y="4705350"/>
            <a:ext cx="5330190" cy="4457700"/>
          </a:xfrm>
          <a:prstGeom prst="rect">
            <a:avLst/>
          </a:prstGeom>
        </p:spPr>
        <p:txBody>
          <a:bodyPr vert="horz" lIns="90983" tIns="45491" rIns="90983" bIns="454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9408981"/>
            <a:ext cx="2887187" cy="495300"/>
          </a:xfrm>
          <a:prstGeom prst="rect">
            <a:avLst/>
          </a:prstGeom>
        </p:spPr>
        <p:txBody>
          <a:bodyPr vert="horz" lIns="90983" tIns="45491" rIns="90983" bIns="45491" rtlCol="0" anchor="b"/>
          <a:lstStyle>
            <a:lvl1pPr algn="l">
              <a:defRPr sz="1200"/>
            </a:lvl1pPr>
          </a:lstStyle>
          <a:p>
            <a:endParaRPr lang="lv-LV"/>
          </a:p>
        </p:txBody>
      </p:sp>
      <p:sp>
        <p:nvSpPr>
          <p:cNvPr id="7" name="Slide Number Placeholder 6"/>
          <p:cNvSpPr>
            <a:spLocks noGrp="1"/>
          </p:cNvSpPr>
          <p:nvPr>
            <p:ph type="sldNum" sz="quarter" idx="5"/>
          </p:nvPr>
        </p:nvSpPr>
        <p:spPr>
          <a:xfrm>
            <a:off x="3774010" y="9408981"/>
            <a:ext cx="2887187" cy="495300"/>
          </a:xfrm>
          <a:prstGeom prst="rect">
            <a:avLst/>
          </a:prstGeom>
        </p:spPr>
        <p:txBody>
          <a:bodyPr vert="horz" lIns="90983" tIns="45491" rIns="90983" bIns="45491" rtlCol="0" anchor="b"/>
          <a:lstStyle>
            <a:lvl1pPr algn="r">
              <a:defRPr sz="1200"/>
            </a:lvl1pPr>
          </a:lstStyle>
          <a:p>
            <a:fld id="{FACD768C-AF8F-43BC-B6DE-EB1CA8A862BF}" type="slidenum">
              <a:rPr lang="lv-LV" smtClean="0"/>
              <a:t>‹#›</a:t>
            </a:fld>
            <a:endParaRPr lang="lv-LV"/>
          </a:p>
        </p:txBody>
      </p:sp>
    </p:spTree>
    <p:extLst>
      <p:ext uri="{BB962C8B-B14F-4D97-AF65-F5344CB8AC3E}">
        <p14:creationId xmlns:p14="http://schemas.microsoft.com/office/powerpoint/2010/main" val="412612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laboratory-techniques-commonly/figure-a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Antibody"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en.wikipedia.org/wiki/Biological_tissue" TargetMode="External"/><Relationship Id="rId4" Type="http://schemas.openxmlformats.org/officeDocument/2006/relationships/hyperlink" Target="http://en.wikipedia.org/wiki/Antige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laboratory-techniques-commonly/figure-a4"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en.wikipedia.org/wiki/Carbon_dioxide" TargetMode="External"/><Relationship Id="rId13" Type="http://schemas.openxmlformats.org/officeDocument/2006/relationships/hyperlink" Target="http://en.wikipedia.org/wiki/Alkaline_phosphatase" TargetMode="External"/><Relationship Id="rId18" Type="http://schemas.openxmlformats.org/officeDocument/2006/relationships/hyperlink" Target="http://en.wikipedia.org/wiki/Interferon-gamma" TargetMode="External"/><Relationship Id="rId3" Type="http://schemas.openxmlformats.org/officeDocument/2006/relationships/hyperlink" Target="http://en.wikipedia.org/wiki/Monoclonal_antibodies" TargetMode="External"/><Relationship Id="rId7" Type="http://schemas.openxmlformats.org/officeDocument/2006/relationships/hyperlink" Target="http://en.wikipedia.org/wiki/Mitogen" TargetMode="External"/><Relationship Id="rId12" Type="http://schemas.openxmlformats.org/officeDocument/2006/relationships/hyperlink" Target="http://en.wikipedia.org/wiki/Horseradish_peroxidase" TargetMode="External"/><Relationship Id="rId17" Type="http://schemas.openxmlformats.org/officeDocument/2006/relationships/hyperlink" Target="http://en.wikipedia.org/wiki/T_cells" TargetMode="External"/><Relationship Id="rId2" Type="http://schemas.openxmlformats.org/officeDocument/2006/relationships/slide" Target="../slides/slide34.xml"/><Relationship Id="rId16" Type="http://schemas.openxmlformats.org/officeDocument/2006/relationships/hyperlink" Target="http://en.wikipedia.org/wiki/Stereomicroscope#Stereo_microscope" TargetMode="External"/><Relationship Id="rId1" Type="http://schemas.openxmlformats.org/officeDocument/2006/relationships/notesMaster" Target="../notesMasters/notesMaster1.xml"/><Relationship Id="rId6" Type="http://schemas.openxmlformats.org/officeDocument/2006/relationships/hyperlink" Target="http://en.wikipedia.org/wiki/Antigen" TargetMode="External"/><Relationship Id="rId11" Type="http://schemas.openxmlformats.org/officeDocument/2006/relationships/hyperlink" Target="http://en.wikipedia.org/wiki/Streptavidin" TargetMode="External"/><Relationship Id="rId5" Type="http://schemas.openxmlformats.org/officeDocument/2006/relationships/hyperlink" Target="http://en.wikipedia.org/wiki/Polyvinylidene_fluoride" TargetMode="External"/><Relationship Id="rId15" Type="http://schemas.openxmlformats.org/officeDocument/2006/relationships/hyperlink" Target="http://en.wikipedia.org/wiki/Nitro_blue_tetrazolium_chloride" TargetMode="External"/><Relationship Id="rId10" Type="http://schemas.openxmlformats.org/officeDocument/2006/relationships/hyperlink" Target="http://en.wikipedia.org/wiki/Biotin" TargetMode="External"/><Relationship Id="rId4" Type="http://schemas.openxmlformats.org/officeDocument/2006/relationships/hyperlink" Target="http://en.wikipedia.org/wiki/Polyclonal_antibodies" TargetMode="External"/><Relationship Id="rId9" Type="http://schemas.openxmlformats.org/officeDocument/2006/relationships/hyperlink" Target="http://en.wikipedia.org/wiki/Cell_incubator" TargetMode="External"/><Relationship Id="rId14" Type="http://schemas.openxmlformats.org/officeDocument/2006/relationships/hyperlink" Target="http://en.wikipedia.org/wiki/5-Bromo-4-chloro-3-indolyl_phosphate" TargetMode="Externa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en.wikipedia.org/wiki/Carbon_dioxide" TargetMode="External"/><Relationship Id="rId13" Type="http://schemas.openxmlformats.org/officeDocument/2006/relationships/hyperlink" Target="http://en.wikipedia.org/wiki/Alkaline_phosphatase" TargetMode="External"/><Relationship Id="rId18" Type="http://schemas.openxmlformats.org/officeDocument/2006/relationships/hyperlink" Target="http://en.wikipedia.org/wiki/Interferon-gamma" TargetMode="External"/><Relationship Id="rId3" Type="http://schemas.openxmlformats.org/officeDocument/2006/relationships/hyperlink" Target="http://en.wikipedia.org/wiki/Monoclonal_antibodies" TargetMode="External"/><Relationship Id="rId7" Type="http://schemas.openxmlformats.org/officeDocument/2006/relationships/hyperlink" Target="http://en.wikipedia.org/wiki/Mitogen" TargetMode="External"/><Relationship Id="rId12" Type="http://schemas.openxmlformats.org/officeDocument/2006/relationships/hyperlink" Target="http://en.wikipedia.org/wiki/Horseradish_peroxidase" TargetMode="External"/><Relationship Id="rId17" Type="http://schemas.openxmlformats.org/officeDocument/2006/relationships/hyperlink" Target="http://en.wikipedia.org/wiki/T_cells" TargetMode="External"/><Relationship Id="rId2" Type="http://schemas.openxmlformats.org/officeDocument/2006/relationships/slide" Target="../slides/slide35.xml"/><Relationship Id="rId16" Type="http://schemas.openxmlformats.org/officeDocument/2006/relationships/hyperlink" Target="http://en.wikipedia.org/wiki/Stereomicroscope#Stereo_microscope" TargetMode="External"/><Relationship Id="rId1" Type="http://schemas.openxmlformats.org/officeDocument/2006/relationships/notesMaster" Target="../notesMasters/notesMaster1.xml"/><Relationship Id="rId6" Type="http://schemas.openxmlformats.org/officeDocument/2006/relationships/hyperlink" Target="http://en.wikipedia.org/wiki/Antigen" TargetMode="External"/><Relationship Id="rId11" Type="http://schemas.openxmlformats.org/officeDocument/2006/relationships/hyperlink" Target="http://en.wikipedia.org/wiki/Streptavidin" TargetMode="External"/><Relationship Id="rId5" Type="http://schemas.openxmlformats.org/officeDocument/2006/relationships/hyperlink" Target="http://en.wikipedia.org/wiki/Polyvinylidene_fluoride" TargetMode="External"/><Relationship Id="rId15" Type="http://schemas.openxmlformats.org/officeDocument/2006/relationships/hyperlink" Target="http://en.wikipedia.org/wiki/Nitro_blue_tetrazolium_chloride" TargetMode="External"/><Relationship Id="rId10" Type="http://schemas.openxmlformats.org/officeDocument/2006/relationships/hyperlink" Target="http://en.wikipedia.org/wiki/Biotin" TargetMode="External"/><Relationship Id="rId4" Type="http://schemas.openxmlformats.org/officeDocument/2006/relationships/hyperlink" Target="http://en.wikipedia.org/wiki/Polyclonal_antibodies" TargetMode="External"/><Relationship Id="rId9" Type="http://schemas.openxmlformats.org/officeDocument/2006/relationships/hyperlink" Target="http://en.wikipedia.org/wiki/Cell_incubator" TargetMode="External"/><Relationship Id="rId14" Type="http://schemas.openxmlformats.org/officeDocument/2006/relationships/hyperlink" Target="http://en.wikipedia.org/wiki/5-Bromo-4-chloro-3-indolyl_phosphate"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laboratory-techniques-commonly/figure-a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laboratory-techniques-commonly/figure-a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lv-LV" dirty="0"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tx1"/>
                </a:solidFill>
                <a:latin typeface="Verdana" pitchFamily="34" charset="0"/>
              </a:defRPr>
            </a:lvl1pPr>
            <a:lvl2pPr marL="739235" indent="-284321">
              <a:defRPr sz="2200" b="1">
                <a:solidFill>
                  <a:schemeClr val="tx1"/>
                </a:solidFill>
                <a:latin typeface="Verdana" pitchFamily="34" charset="0"/>
              </a:defRPr>
            </a:lvl2pPr>
            <a:lvl3pPr marL="1137285" indent="-227457">
              <a:defRPr sz="2200" b="1">
                <a:solidFill>
                  <a:schemeClr val="tx1"/>
                </a:solidFill>
                <a:latin typeface="Verdana" pitchFamily="34" charset="0"/>
              </a:defRPr>
            </a:lvl3pPr>
            <a:lvl4pPr marL="1592199" indent="-227457">
              <a:defRPr sz="2200" b="1">
                <a:solidFill>
                  <a:schemeClr val="tx1"/>
                </a:solidFill>
                <a:latin typeface="Verdana" pitchFamily="34" charset="0"/>
              </a:defRPr>
            </a:lvl4pPr>
            <a:lvl5pPr marL="2047113" indent="-227457">
              <a:defRPr sz="2200" b="1">
                <a:solidFill>
                  <a:schemeClr val="tx1"/>
                </a:solidFill>
                <a:latin typeface="Verdana" pitchFamily="34" charset="0"/>
              </a:defRPr>
            </a:lvl5pPr>
            <a:lvl6pPr marL="2502027" indent="-227457" eaLnBrk="0" fontAlgn="base" hangingPunct="0">
              <a:spcBef>
                <a:spcPct val="0"/>
              </a:spcBef>
              <a:spcAft>
                <a:spcPct val="0"/>
              </a:spcAft>
              <a:defRPr sz="2200" b="1">
                <a:solidFill>
                  <a:schemeClr val="tx1"/>
                </a:solidFill>
                <a:latin typeface="Verdana" pitchFamily="34" charset="0"/>
              </a:defRPr>
            </a:lvl6pPr>
            <a:lvl7pPr marL="2956941" indent="-227457" eaLnBrk="0" fontAlgn="base" hangingPunct="0">
              <a:spcBef>
                <a:spcPct val="0"/>
              </a:spcBef>
              <a:spcAft>
                <a:spcPct val="0"/>
              </a:spcAft>
              <a:defRPr sz="2200" b="1">
                <a:solidFill>
                  <a:schemeClr val="tx1"/>
                </a:solidFill>
                <a:latin typeface="Verdana" pitchFamily="34" charset="0"/>
              </a:defRPr>
            </a:lvl7pPr>
            <a:lvl8pPr marL="3411855" indent="-227457" eaLnBrk="0" fontAlgn="base" hangingPunct="0">
              <a:spcBef>
                <a:spcPct val="0"/>
              </a:spcBef>
              <a:spcAft>
                <a:spcPct val="0"/>
              </a:spcAft>
              <a:defRPr sz="2200" b="1">
                <a:solidFill>
                  <a:schemeClr val="tx1"/>
                </a:solidFill>
                <a:latin typeface="Verdana" pitchFamily="34" charset="0"/>
              </a:defRPr>
            </a:lvl8pPr>
            <a:lvl9pPr marL="3866769" indent="-227457" eaLnBrk="0" fontAlgn="base" hangingPunct="0">
              <a:spcBef>
                <a:spcPct val="0"/>
              </a:spcBef>
              <a:spcAft>
                <a:spcPct val="0"/>
              </a:spcAft>
              <a:defRPr sz="2200" b="1">
                <a:solidFill>
                  <a:schemeClr val="tx1"/>
                </a:solidFill>
                <a:latin typeface="Verdana" pitchFamily="34" charset="0"/>
              </a:defRPr>
            </a:lvl9pPr>
          </a:lstStyle>
          <a:p>
            <a:fld id="{698F2B1F-B3FE-4B3E-B881-7992BB21F25A}" type="slidenum">
              <a:rPr lang="en-GB" altLang="lv-LV" sz="1200" b="0">
                <a:latin typeface="Tahoma" pitchFamily="34" charset="0"/>
              </a:rPr>
              <a:pPr/>
              <a:t>1</a:t>
            </a:fld>
            <a:endParaRPr lang="en-GB" altLang="lv-LV" sz="1200" b="0">
              <a:latin typeface="Tahoma" pitchFamily="34" charset="0"/>
            </a:endParaRPr>
          </a:p>
        </p:txBody>
      </p:sp>
    </p:spTree>
    <p:extLst>
      <p:ext uri="{BB962C8B-B14F-4D97-AF65-F5344CB8AC3E}">
        <p14:creationId xmlns:p14="http://schemas.microsoft.com/office/powerpoint/2010/main" val="3503152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FACD768C-AF8F-43BC-B6DE-EB1CA8A862BF}" type="slidenum">
              <a:rPr lang="lv-LV" smtClean="0"/>
              <a:t>10</a:t>
            </a:fld>
            <a:endParaRPr lang="lv-LV"/>
          </a:p>
        </p:txBody>
      </p:sp>
    </p:spTree>
    <p:extLst>
      <p:ext uri="{BB962C8B-B14F-4D97-AF65-F5344CB8AC3E}">
        <p14:creationId xmlns:p14="http://schemas.microsoft.com/office/powerpoint/2010/main" val="377819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FACD768C-AF8F-43BC-B6DE-EB1CA8A862BF}" type="slidenum">
              <a:rPr lang="lv-LV" smtClean="0"/>
              <a:t>11</a:t>
            </a:fld>
            <a:endParaRPr lang="lv-LV"/>
          </a:p>
        </p:txBody>
      </p:sp>
    </p:spTree>
    <p:extLst>
      <p:ext uri="{BB962C8B-B14F-4D97-AF65-F5344CB8AC3E}">
        <p14:creationId xmlns:p14="http://schemas.microsoft.com/office/powerpoint/2010/main" val="377819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Immuno</a:t>
            </a:r>
            <a:r>
              <a:rPr lang="en-US" dirty="0"/>
              <a:t>–affinity chromatography, a variant of affinity chromatography, is a purification method that relies on antibodies attached to an insoluble support to purify antigens from a solution (</a:t>
            </a:r>
            <a:r>
              <a:rPr lang="en-US" dirty="0">
                <a:hlinkClick r:id="rId3"/>
              </a:rPr>
              <a:t>Fig. A–2B</a:t>
            </a:r>
            <a:r>
              <a:rPr lang="en-US" dirty="0"/>
              <a:t>). Antibodies specific for the desired antigen are typically covalently attached to a solid support, such as agarose beads, and packed into a column. A complex mixture of antigens is passed through the beads to allow the antigen that is recognized by the antibody to bind. Unbound molecules are washed away, and the bound antigen is eluted by changing the pH or by exposure to high salt or other </a:t>
            </a:r>
            <a:r>
              <a:rPr lang="en-US" dirty="0" err="1"/>
              <a:t>chaotropic</a:t>
            </a:r>
            <a:r>
              <a:rPr lang="en-US" dirty="0"/>
              <a:t> conditions that break antigen-antibody interactions. A similar method may be used to purify antibodies from culture supernatants or natural fluids, such as serum, by first attaching the antigen to beads and passing the supernatants or serum through.</a:t>
            </a:r>
            <a:endParaRPr lang="lv-LV" dirty="0"/>
          </a:p>
        </p:txBody>
      </p:sp>
      <p:sp>
        <p:nvSpPr>
          <p:cNvPr id="4" name="Slide Number Placeholder 3"/>
          <p:cNvSpPr>
            <a:spLocks noGrp="1"/>
          </p:cNvSpPr>
          <p:nvPr>
            <p:ph type="sldNum" sz="quarter" idx="10"/>
          </p:nvPr>
        </p:nvSpPr>
        <p:spPr/>
        <p:txBody>
          <a:bodyPr/>
          <a:lstStyle/>
          <a:p>
            <a:fld id="{FACD768C-AF8F-43BC-B6DE-EB1CA8A862BF}" type="slidenum">
              <a:rPr lang="lv-LV" smtClean="0"/>
              <a:t>12</a:t>
            </a:fld>
            <a:endParaRPr lang="lv-LV"/>
          </a:p>
        </p:txBody>
      </p:sp>
    </p:spTree>
    <p:extLst>
      <p:ext uri="{BB962C8B-B14F-4D97-AF65-F5344CB8AC3E}">
        <p14:creationId xmlns:p14="http://schemas.microsoft.com/office/powerpoint/2010/main" val="2461484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FACD768C-AF8F-43BC-B6DE-EB1CA8A862BF}" type="slidenum">
              <a:rPr lang="lv-LV" smtClean="0"/>
              <a:t>13</a:t>
            </a:fld>
            <a:endParaRPr lang="lv-LV"/>
          </a:p>
        </p:txBody>
      </p:sp>
    </p:spTree>
    <p:extLst>
      <p:ext uri="{BB962C8B-B14F-4D97-AF65-F5344CB8AC3E}">
        <p14:creationId xmlns:p14="http://schemas.microsoft.com/office/powerpoint/2010/main" val="2289957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CD768C-AF8F-43BC-B6DE-EB1CA8A862BF}" type="slidenum">
              <a:rPr lang="lv-LV" smtClean="0"/>
              <a:t>14</a:t>
            </a:fld>
            <a:endParaRPr lang="lv-LV"/>
          </a:p>
        </p:txBody>
      </p:sp>
    </p:spTree>
    <p:extLst>
      <p:ext uri="{BB962C8B-B14F-4D97-AF65-F5344CB8AC3E}">
        <p14:creationId xmlns:p14="http://schemas.microsoft.com/office/powerpoint/2010/main" val="733876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CD768C-AF8F-43BC-B6DE-EB1CA8A862BF}" type="slidenum">
              <a:rPr lang="lv-LV" smtClean="0"/>
              <a:t>15</a:t>
            </a:fld>
            <a:endParaRPr lang="lv-LV"/>
          </a:p>
        </p:txBody>
      </p:sp>
    </p:spTree>
    <p:extLst>
      <p:ext uri="{BB962C8B-B14F-4D97-AF65-F5344CB8AC3E}">
        <p14:creationId xmlns:p14="http://schemas.microsoft.com/office/powerpoint/2010/main" val="2965092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CD768C-AF8F-43BC-B6DE-EB1CA8A862BF}" type="slidenum">
              <a:rPr lang="lv-LV" smtClean="0"/>
              <a:t>16</a:t>
            </a:fld>
            <a:endParaRPr lang="lv-LV"/>
          </a:p>
        </p:txBody>
      </p:sp>
    </p:spTree>
    <p:extLst>
      <p:ext uri="{BB962C8B-B14F-4D97-AF65-F5344CB8AC3E}">
        <p14:creationId xmlns:p14="http://schemas.microsoft.com/office/powerpoint/2010/main" val="3655040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Immunohistochemistry</a:t>
            </a:r>
            <a:r>
              <a:rPr lang="en-US" dirty="0"/>
              <a:t> or </a:t>
            </a:r>
            <a:r>
              <a:rPr lang="en-US" b="1" dirty="0"/>
              <a:t>IHC</a:t>
            </a:r>
            <a:r>
              <a:rPr lang="en-US" dirty="0"/>
              <a:t> refers to the process of detecting antigens (e.g., proteins) in cells of a tissue section by exploiting the principle of </a:t>
            </a:r>
            <a:r>
              <a:rPr lang="en-US" dirty="0">
                <a:hlinkClick r:id="rId3" tooltip="Antibody"/>
              </a:rPr>
              <a:t>antibodies</a:t>
            </a:r>
            <a:r>
              <a:rPr lang="en-US" dirty="0"/>
              <a:t> binding specifically to </a:t>
            </a:r>
            <a:r>
              <a:rPr lang="en-US" dirty="0">
                <a:hlinkClick r:id="rId4" tooltip="Antigen"/>
              </a:rPr>
              <a:t>antigens</a:t>
            </a:r>
            <a:r>
              <a:rPr lang="en-US" dirty="0"/>
              <a:t> in </a:t>
            </a:r>
            <a:r>
              <a:rPr lang="en-US" dirty="0">
                <a:hlinkClick r:id="rId5" tooltip="Biological tissue"/>
              </a:rPr>
              <a:t>biological tissues</a:t>
            </a:r>
            <a:endParaRPr lang="lv-LV" dirty="0"/>
          </a:p>
          <a:p>
            <a:pPr fontAlgn="base"/>
            <a:endParaRPr lang="lv-LV" dirty="0"/>
          </a:p>
          <a:p>
            <a:pPr fontAlgn="base"/>
            <a:r>
              <a:rPr lang="en-US" dirty="0"/>
              <a:t>Antibodies can be used to identify the anatomic distribution of an antigen within a tissue or within compartments of a cell. To do so, the tissue or cell is incubated with an antibody that is labeled with a </a:t>
            </a:r>
            <a:r>
              <a:rPr lang="en-US" dirty="0" err="1"/>
              <a:t>fluorochrome</a:t>
            </a:r>
            <a:r>
              <a:rPr lang="en-US" dirty="0"/>
              <a:t> or enzyme, and the position of the label, determined with a suitable microscope, is used to infer the position of the antigen. In the earliest version of this method, called immunofluorescence, the antibody was labeled with a fluorescent dye and allowed to bind to a monolayer of cells or to a frozen section of a tissue. The stained cells or tissues were examined with a fluorescence microscope to locate the antibody. Although sensitive, the fluorescence microscope is not an ideal tool to identify the detailed structures of the cell or tissue because of a low signal-to-noise ratio. This problem has been overcome by new technologies including confocal microscopy, which uses optical sectioning technology to filter out unfocused fluorescent light, and two-photon microscopy, which prevents out-of-focus light from forming. Alternatively, antibodies may be coupled to enzymes that convert colorless substrates to colored insoluble substances that precipitate at the position of the enzyme. A conventional light microscope may then be used to localize the antibody in a stained cell or tissue. The most common variant of this method uses the enzyme horseradish peroxidase, and the method is commonly referred to as the </a:t>
            </a:r>
            <a:r>
              <a:rPr lang="en-US" dirty="0" err="1"/>
              <a:t>immunoperoxidase</a:t>
            </a:r>
            <a:r>
              <a:rPr lang="en-US" dirty="0"/>
              <a:t> technique. Another commonly used enzyme is alkaline phosphatase. Different antibodies coupled to different enzymes may be used in conjunction to produce simultaneous two-color localizations of different antigens. In other variations, antibody can be coupled to an electron-dense probe such as colloidal gold, and the location of antibody can be determined </a:t>
            </a:r>
            <a:r>
              <a:rPr lang="en-US" dirty="0" err="1"/>
              <a:t>subcellularly</a:t>
            </a:r>
            <a:r>
              <a:rPr lang="en-US" dirty="0"/>
              <a:t> by means of an electron microscope, a technique called </a:t>
            </a:r>
            <a:r>
              <a:rPr lang="en-US" dirty="0" err="1"/>
              <a:t>immunoelectron</a:t>
            </a:r>
            <a:r>
              <a:rPr lang="en-US" dirty="0"/>
              <a:t> microscopy. Different-sized gold particles have been used for simultaneous localization of different antigens at the </a:t>
            </a:r>
            <a:r>
              <a:rPr lang="en-US" dirty="0" err="1"/>
              <a:t>ultrastructural</a:t>
            </a:r>
            <a:r>
              <a:rPr lang="en-US" dirty="0"/>
              <a:t> level.</a:t>
            </a:r>
          </a:p>
          <a:p>
            <a:pPr fontAlgn="base"/>
            <a:r>
              <a:rPr lang="en-US" dirty="0"/>
              <a:t>In all </a:t>
            </a:r>
            <a:r>
              <a:rPr lang="en-US" dirty="0" err="1"/>
              <a:t>immunomicroscopic</a:t>
            </a:r>
            <a:r>
              <a:rPr lang="en-US" dirty="0"/>
              <a:t> methods, signals may be enhanced by use of sandwich techniques. For example, instead of attaching horseradish peroxidase to a specific mouse antibody directed against the antigen of interest, it can be attached to a second anti-antibody (e.g., rabbit anti-mouse Ig antibody) that is used to bind to the first, unlabeled antibody. When the label is attached directly to the specific, primary antibody, the method is referred to as direct; when the label is attached to a secondary or even tertiary antibody, the method is indirect. In some cases, molecules other than antibody can be used in indirect methods. For example, staphylococcal protein A, which binds to </a:t>
            </a:r>
            <a:r>
              <a:rPr lang="en-US" dirty="0" err="1"/>
              <a:t>IgG</a:t>
            </a:r>
            <a:r>
              <a:rPr lang="en-US" dirty="0"/>
              <a:t>, or </a:t>
            </a:r>
            <a:r>
              <a:rPr lang="en-US" dirty="0" err="1"/>
              <a:t>avidin</a:t>
            </a:r>
            <a:r>
              <a:rPr lang="en-US" dirty="0"/>
              <a:t>, which binds to primary antibodies labeled with biotin, can be coupled to </a:t>
            </a:r>
            <a:r>
              <a:rPr lang="en-US" dirty="0" err="1"/>
              <a:t>fluorochromes</a:t>
            </a:r>
            <a:r>
              <a:rPr lang="en-US" dirty="0"/>
              <a:t> or enzymes.</a:t>
            </a:r>
          </a:p>
          <a:p>
            <a:endParaRPr lang="lv-LV" dirty="0"/>
          </a:p>
        </p:txBody>
      </p:sp>
      <p:sp>
        <p:nvSpPr>
          <p:cNvPr id="4" name="Slide Number Placeholder 3"/>
          <p:cNvSpPr>
            <a:spLocks noGrp="1"/>
          </p:cNvSpPr>
          <p:nvPr>
            <p:ph type="sldNum" sz="quarter" idx="10"/>
          </p:nvPr>
        </p:nvSpPr>
        <p:spPr/>
        <p:txBody>
          <a:bodyPr/>
          <a:lstStyle/>
          <a:p>
            <a:fld id="{FACD768C-AF8F-43BC-B6DE-EB1CA8A862BF}" type="slidenum">
              <a:rPr lang="lv-LV" smtClean="0"/>
              <a:t>17</a:t>
            </a:fld>
            <a:endParaRPr lang="lv-LV"/>
          </a:p>
        </p:txBody>
      </p:sp>
    </p:spTree>
    <p:extLst>
      <p:ext uri="{BB962C8B-B14F-4D97-AF65-F5344CB8AC3E}">
        <p14:creationId xmlns:p14="http://schemas.microsoft.com/office/powerpoint/2010/main" val="878437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CD768C-AF8F-43BC-B6DE-EB1CA8A862BF}" type="slidenum">
              <a:rPr lang="lv-LV" smtClean="0"/>
              <a:t>18</a:t>
            </a:fld>
            <a:endParaRPr lang="lv-LV"/>
          </a:p>
        </p:txBody>
      </p:sp>
    </p:spTree>
    <p:extLst>
      <p:ext uri="{BB962C8B-B14F-4D97-AF65-F5344CB8AC3E}">
        <p14:creationId xmlns:p14="http://schemas.microsoft.com/office/powerpoint/2010/main" val="2527622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CD768C-AF8F-43BC-B6DE-EB1CA8A862BF}" type="slidenum">
              <a:rPr lang="lv-LV" smtClean="0"/>
              <a:t>19</a:t>
            </a:fld>
            <a:endParaRPr lang="lv-LV"/>
          </a:p>
        </p:txBody>
      </p:sp>
    </p:spTree>
    <p:extLst>
      <p:ext uri="{BB962C8B-B14F-4D97-AF65-F5344CB8AC3E}">
        <p14:creationId xmlns:p14="http://schemas.microsoft.com/office/powerpoint/2010/main" val="140653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CD768C-AF8F-43BC-B6DE-EB1CA8A862BF}" type="slidenum">
              <a:rPr lang="lv-LV" smtClean="0"/>
              <a:t>2</a:t>
            </a:fld>
            <a:endParaRPr lang="lv-LV"/>
          </a:p>
        </p:txBody>
      </p:sp>
    </p:spTree>
    <p:extLst>
      <p:ext uri="{BB962C8B-B14F-4D97-AF65-F5344CB8AC3E}">
        <p14:creationId xmlns:p14="http://schemas.microsoft.com/office/powerpoint/2010/main" val="1443956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CD768C-AF8F-43BC-B6DE-EB1CA8A862BF}" type="slidenum">
              <a:rPr lang="lv-LV" smtClean="0"/>
              <a:t>20</a:t>
            </a:fld>
            <a:endParaRPr lang="lv-LV"/>
          </a:p>
        </p:txBody>
      </p:sp>
    </p:spTree>
    <p:extLst>
      <p:ext uri="{BB962C8B-B14F-4D97-AF65-F5344CB8AC3E}">
        <p14:creationId xmlns:p14="http://schemas.microsoft.com/office/powerpoint/2010/main" val="3868787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FACD768C-AF8F-43BC-B6DE-EB1CA8A862BF}" type="slidenum">
              <a:rPr lang="lv-LV" smtClean="0"/>
              <a:t>21</a:t>
            </a:fld>
            <a:endParaRPr lang="lv-LV"/>
          </a:p>
        </p:txBody>
      </p:sp>
    </p:spTree>
    <p:extLst>
      <p:ext uri="{BB962C8B-B14F-4D97-AF65-F5344CB8AC3E}">
        <p14:creationId xmlns:p14="http://schemas.microsoft.com/office/powerpoint/2010/main" val="3446014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CD768C-AF8F-43BC-B6DE-EB1CA8A862BF}" type="slidenum">
              <a:rPr lang="lv-LV" smtClean="0"/>
              <a:t>22</a:t>
            </a:fld>
            <a:endParaRPr lang="lv-LV"/>
          </a:p>
        </p:txBody>
      </p:sp>
    </p:spTree>
    <p:extLst>
      <p:ext uri="{BB962C8B-B14F-4D97-AF65-F5344CB8AC3E}">
        <p14:creationId xmlns:p14="http://schemas.microsoft.com/office/powerpoint/2010/main" val="4280159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Different protein microarray formats employed for proteomic studies</a:t>
            </a:r>
            <a:r>
              <a:rPr lang="en-US" dirty="0"/>
              <a:t>. </a:t>
            </a:r>
            <a:r>
              <a:rPr lang="en-US" b="1" dirty="0"/>
              <a:t>(A)</a:t>
            </a:r>
            <a:r>
              <a:rPr lang="en-US" dirty="0"/>
              <a:t> Capture arrays, wherein antibodies are immobilized on the array surface and incubated with test sample; detection is carried out by means of a labeled secondary antibody. </a:t>
            </a:r>
            <a:r>
              <a:rPr lang="en-US" b="1" dirty="0"/>
              <a:t>(B)</a:t>
            </a:r>
            <a:r>
              <a:rPr lang="en-US" dirty="0"/>
              <a:t> Reverse-phase arrays: test sample is immobilized on the array surface and probed using a suitable detection antibody.</a:t>
            </a:r>
            <a:r>
              <a:rPr lang="en-US" b="1" dirty="0"/>
              <a:t>(C)</a:t>
            </a:r>
            <a:r>
              <a:rPr lang="en-US" dirty="0"/>
              <a:t> Cell-based protein microarrays: the protein of interest is expressed in a heterologous host system, purified using Ni-NTA affinity column and then printed on the array surface for further studies. </a:t>
            </a:r>
            <a:r>
              <a:rPr lang="en-US" b="1" dirty="0"/>
              <a:t>(D)</a:t>
            </a:r>
            <a:r>
              <a:rPr lang="en-US" dirty="0"/>
              <a:t> Cell-free nucleic acid programmable protein array: the cDNA of interest is immobilized on the array slide and protein expression carried out by addition of cell-free lysate. The expressed protein is </a:t>
            </a:r>
            <a:r>
              <a:rPr lang="en-US" dirty="0" err="1"/>
              <a:t>colocalized</a:t>
            </a:r>
            <a:r>
              <a:rPr lang="en-US" dirty="0"/>
              <a:t> on the array through a tag-capturing agent. </a:t>
            </a:r>
            <a:r>
              <a:rPr lang="en-US" b="1" dirty="0"/>
              <a:t>(E)</a:t>
            </a:r>
            <a:r>
              <a:rPr lang="en-US" dirty="0"/>
              <a:t> Multiple spotting technique: the first step involves the spotting of template DNA followed by cell-free extract in the second spotting step. Expressed protein is captured on the array surface. </a:t>
            </a:r>
            <a:r>
              <a:rPr lang="en-US" b="1" dirty="0"/>
              <a:t>(F)</a:t>
            </a:r>
            <a:r>
              <a:rPr lang="en-US" dirty="0" err="1"/>
              <a:t>HaloTag</a:t>
            </a:r>
            <a:r>
              <a:rPr lang="en-US" dirty="0"/>
              <a:t>™: proteins fused with </a:t>
            </a:r>
            <a:r>
              <a:rPr lang="en-US" dirty="0" err="1"/>
              <a:t>HaloTag</a:t>
            </a:r>
            <a:r>
              <a:rPr lang="en-US" dirty="0"/>
              <a:t> are expressed and covalently immobilized through the </a:t>
            </a:r>
            <a:r>
              <a:rPr lang="en-US" dirty="0" err="1"/>
              <a:t>HaloTag</a:t>
            </a:r>
            <a:r>
              <a:rPr lang="en-US" dirty="0"/>
              <a:t> ligand. Covalent capture ensures firm protein immobilization.</a:t>
            </a:r>
            <a:r>
              <a:rPr lang="en-US" dirty="0" smtClean="0"/>
              <a:t/>
            </a:r>
            <a:br>
              <a:rPr lang="en-US" dirty="0" smtClean="0"/>
            </a:br>
            <a:r>
              <a:rPr lang="en-US" dirty="0" smtClean="0"/>
              <a:t/>
            </a:r>
            <a:br>
              <a:rPr lang="en-US" dirty="0" smtClean="0"/>
            </a:br>
            <a:r>
              <a:rPr lang="en-US" dirty="0"/>
              <a:t>Ni-NTA: Nickel-</a:t>
            </a:r>
            <a:r>
              <a:rPr lang="en-US" dirty="0" err="1"/>
              <a:t>nitrilotriacetic</a:t>
            </a:r>
            <a:r>
              <a:rPr lang="en-US" dirty="0"/>
              <a:t> acid.</a:t>
            </a:r>
            <a:endParaRPr lang="lv-LV" dirty="0"/>
          </a:p>
        </p:txBody>
      </p:sp>
      <p:sp>
        <p:nvSpPr>
          <p:cNvPr id="4" name="Slide Number Placeholder 3"/>
          <p:cNvSpPr>
            <a:spLocks noGrp="1"/>
          </p:cNvSpPr>
          <p:nvPr>
            <p:ph type="sldNum" sz="quarter" idx="10"/>
          </p:nvPr>
        </p:nvSpPr>
        <p:spPr/>
        <p:txBody>
          <a:bodyPr/>
          <a:lstStyle/>
          <a:p>
            <a:fld id="{FACD768C-AF8F-43BC-B6DE-EB1CA8A862BF}" type="slidenum">
              <a:rPr lang="lv-LV" smtClean="0"/>
              <a:t>23</a:t>
            </a:fld>
            <a:endParaRPr lang="lv-LV"/>
          </a:p>
        </p:txBody>
      </p:sp>
    </p:spTree>
    <p:extLst>
      <p:ext uri="{BB962C8B-B14F-4D97-AF65-F5344CB8AC3E}">
        <p14:creationId xmlns:p14="http://schemas.microsoft.com/office/powerpoint/2010/main" val="1379526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Antibodies specific for antigens expressed on or in particular cell types are commonly used to identify these cells in tissues or cell suspensions and to separate these cells from mixed populations. In these methods, the antibody can be radiolabeled, enzyme linked, or, most commonly, fluorescently labeled, and a detection system is used that can identify the bound antibody. Antibodies attached to magnetic beads can be used to physically isolate cells expressing specific antigens.</a:t>
            </a:r>
            <a:endParaRPr lang="lv-LV" dirty="0"/>
          </a:p>
        </p:txBody>
      </p:sp>
      <p:sp>
        <p:nvSpPr>
          <p:cNvPr id="4" name="Slide Number Placeholder 3"/>
          <p:cNvSpPr>
            <a:spLocks noGrp="1"/>
          </p:cNvSpPr>
          <p:nvPr>
            <p:ph type="sldNum" sz="quarter" idx="10"/>
          </p:nvPr>
        </p:nvSpPr>
        <p:spPr/>
        <p:txBody>
          <a:bodyPr/>
          <a:lstStyle/>
          <a:p>
            <a:fld id="{FACD768C-AF8F-43BC-B6DE-EB1CA8A862BF}" type="slidenum">
              <a:rPr lang="lv-LV" smtClean="0"/>
              <a:t>24</a:t>
            </a:fld>
            <a:endParaRPr lang="lv-LV"/>
          </a:p>
        </p:txBody>
      </p:sp>
    </p:spTree>
    <p:extLst>
      <p:ext uri="{BB962C8B-B14F-4D97-AF65-F5344CB8AC3E}">
        <p14:creationId xmlns:p14="http://schemas.microsoft.com/office/powerpoint/2010/main" val="2819713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CD768C-AF8F-43BC-B6DE-EB1CA8A862BF}" type="slidenum">
              <a:rPr lang="lv-LV" smtClean="0"/>
              <a:t>25</a:t>
            </a:fld>
            <a:endParaRPr lang="lv-LV"/>
          </a:p>
        </p:txBody>
      </p:sp>
    </p:spTree>
    <p:extLst>
      <p:ext uri="{BB962C8B-B14F-4D97-AF65-F5344CB8AC3E}">
        <p14:creationId xmlns:p14="http://schemas.microsoft.com/office/powerpoint/2010/main" val="2395141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828">
              <a:defRPr/>
            </a:pPr>
            <a:r>
              <a:rPr lang="en-US" dirty="0"/>
              <a:t>In addition to detecting fluorescent signals, flow cytometers also measure the forward and side light-scattering properties of cells, which reflect cell size and internal complexity, respectively. This information is often used to distinguish different cell types. For example, compared with lymphocytes, neutrophils cause greater side scatter because of their cytoplasmic granules, and monocytes cause greater forward scatter because of their size.</a:t>
            </a:r>
            <a:endParaRPr lang="lv-LV" dirty="0" smtClean="0"/>
          </a:p>
          <a:p>
            <a:endParaRPr lang="lv-LV" dirty="0"/>
          </a:p>
        </p:txBody>
      </p:sp>
      <p:sp>
        <p:nvSpPr>
          <p:cNvPr id="4" name="Slide Number Placeholder 3"/>
          <p:cNvSpPr>
            <a:spLocks noGrp="1"/>
          </p:cNvSpPr>
          <p:nvPr>
            <p:ph type="sldNum" sz="quarter" idx="10"/>
          </p:nvPr>
        </p:nvSpPr>
        <p:spPr/>
        <p:txBody>
          <a:bodyPr/>
          <a:lstStyle/>
          <a:p>
            <a:fld id="{FACD768C-AF8F-43BC-B6DE-EB1CA8A862BF}" type="slidenum">
              <a:rPr lang="lv-LV" smtClean="0"/>
              <a:t>26</a:t>
            </a:fld>
            <a:endParaRPr lang="lv-LV"/>
          </a:p>
        </p:txBody>
      </p:sp>
    </p:spTree>
    <p:extLst>
      <p:ext uri="{BB962C8B-B14F-4D97-AF65-F5344CB8AC3E}">
        <p14:creationId xmlns:p14="http://schemas.microsoft.com/office/powerpoint/2010/main" val="2159915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CD768C-AF8F-43BC-B6DE-EB1CA8A862BF}" type="slidenum">
              <a:rPr lang="lv-LV" smtClean="0"/>
              <a:t>27</a:t>
            </a:fld>
            <a:endParaRPr lang="lv-LV"/>
          </a:p>
        </p:txBody>
      </p:sp>
    </p:spTree>
    <p:extLst>
      <p:ext uri="{BB962C8B-B14F-4D97-AF65-F5344CB8AC3E}">
        <p14:creationId xmlns:p14="http://schemas.microsoft.com/office/powerpoint/2010/main" val="3966748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CD768C-AF8F-43BC-B6DE-EB1CA8A862BF}" type="slidenum">
              <a:rPr lang="lv-LV" smtClean="0"/>
              <a:t>28</a:t>
            </a:fld>
            <a:endParaRPr lang="lv-LV"/>
          </a:p>
        </p:txBody>
      </p:sp>
    </p:spTree>
    <p:extLst>
      <p:ext uri="{BB962C8B-B14F-4D97-AF65-F5344CB8AC3E}">
        <p14:creationId xmlns:p14="http://schemas.microsoft.com/office/powerpoint/2010/main" val="3966748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A fluorescent-activated cell sorter is an adaptation of the flow cytometer that allows one to separate cell populations according to which and how much fluorescent probe they bind. This technique is accomplished by differentially deflecting the cells with electromagnetic fields whose strength and direction are varied according to the measured intensity of the fluorescent signal (see </a:t>
            </a:r>
            <a:r>
              <a:rPr lang="en-US" dirty="0">
                <a:hlinkClick r:id="rId3"/>
              </a:rPr>
              <a:t>Fig. A–4</a:t>
            </a:r>
            <a:r>
              <a:rPr lang="en-US" dirty="0"/>
              <a:t>). </a:t>
            </a:r>
            <a:endParaRPr lang="lv-LV" dirty="0"/>
          </a:p>
          <a:p>
            <a:pPr fontAlgn="base"/>
            <a:r>
              <a:rPr lang="en-US" dirty="0"/>
              <a:t>The cells may be labeled with fluorescently tagged antibodies ex vivo, or, in the case of experimental animal studies, labeling may be accomplished in vivo by expression of transgenes that encode fluorescent proteins, such as green fluorescent protein. </a:t>
            </a:r>
            <a:endParaRPr lang="lv-LV" dirty="0"/>
          </a:p>
          <a:p>
            <a:pPr fontAlgn="base"/>
            <a:r>
              <a:rPr lang="en-US" dirty="0"/>
              <a:t>Another commonly used technique to purify cells with a particular phenotype relies on antibodies that are attached to magnetic beads. These “</a:t>
            </a:r>
            <a:r>
              <a:rPr lang="en-US" dirty="0" err="1"/>
              <a:t>immunomagnetic</a:t>
            </a:r>
            <a:r>
              <a:rPr lang="en-US" dirty="0"/>
              <a:t> reagents” will bind to certain cells, depending on the specificity of the antibody used, and the bound cells can then be pulled out of suspension by a strong magnet</a:t>
            </a:r>
          </a:p>
          <a:p>
            <a:endParaRPr lang="lv-LV" dirty="0"/>
          </a:p>
        </p:txBody>
      </p:sp>
      <p:sp>
        <p:nvSpPr>
          <p:cNvPr id="4" name="Slide Number Placeholder 3"/>
          <p:cNvSpPr>
            <a:spLocks noGrp="1"/>
          </p:cNvSpPr>
          <p:nvPr>
            <p:ph type="sldNum" sz="quarter" idx="10"/>
          </p:nvPr>
        </p:nvSpPr>
        <p:spPr/>
        <p:txBody>
          <a:bodyPr/>
          <a:lstStyle/>
          <a:p>
            <a:fld id="{FACD768C-AF8F-43BC-B6DE-EB1CA8A862BF}" type="slidenum">
              <a:rPr lang="lv-LV" smtClean="0"/>
              <a:t>29</a:t>
            </a:fld>
            <a:endParaRPr lang="lv-LV"/>
          </a:p>
        </p:txBody>
      </p:sp>
    </p:spTree>
    <p:extLst>
      <p:ext uri="{BB962C8B-B14F-4D97-AF65-F5344CB8AC3E}">
        <p14:creationId xmlns:p14="http://schemas.microsoft.com/office/powerpoint/2010/main" val="107031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Antigēnu-antivielu mijiedarbības testi</a:t>
            </a:r>
            <a:endParaRPr lang="lv-LV" dirty="0"/>
          </a:p>
        </p:txBody>
      </p:sp>
      <p:sp>
        <p:nvSpPr>
          <p:cNvPr id="4" name="Slide Number Placeholder 3"/>
          <p:cNvSpPr>
            <a:spLocks noGrp="1"/>
          </p:cNvSpPr>
          <p:nvPr>
            <p:ph type="sldNum" sz="quarter" idx="10"/>
          </p:nvPr>
        </p:nvSpPr>
        <p:spPr/>
        <p:txBody>
          <a:bodyPr/>
          <a:lstStyle/>
          <a:p>
            <a:fld id="{FACD768C-AF8F-43BC-B6DE-EB1CA8A862BF}" type="slidenum">
              <a:rPr lang="lv-LV" smtClean="0"/>
              <a:t>3</a:t>
            </a:fld>
            <a:endParaRPr lang="lv-LV"/>
          </a:p>
        </p:txBody>
      </p:sp>
    </p:spTree>
    <p:extLst>
      <p:ext uri="{BB962C8B-B14F-4D97-AF65-F5344CB8AC3E}">
        <p14:creationId xmlns:p14="http://schemas.microsoft.com/office/powerpoint/2010/main" val="1302810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CD768C-AF8F-43BC-B6DE-EB1CA8A862BF}" type="slidenum">
              <a:rPr lang="lv-LV" smtClean="0"/>
              <a:t>30</a:t>
            </a:fld>
            <a:endParaRPr lang="lv-LV"/>
          </a:p>
        </p:txBody>
      </p:sp>
    </p:spTree>
    <p:extLst>
      <p:ext uri="{BB962C8B-B14F-4D97-AF65-F5344CB8AC3E}">
        <p14:creationId xmlns:p14="http://schemas.microsoft.com/office/powerpoint/2010/main" val="3648742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CD768C-AF8F-43BC-B6DE-EB1CA8A862BF}" type="slidenum">
              <a:rPr lang="lv-LV" smtClean="0"/>
              <a:t>31</a:t>
            </a:fld>
            <a:endParaRPr lang="lv-LV"/>
          </a:p>
        </p:txBody>
      </p:sp>
    </p:spTree>
    <p:extLst>
      <p:ext uri="{BB962C8B-B14F-4D97-AF65-F5344CB8AC3E}">
        <p14:creationId xmlns:p14="http://schemas.microsoft.com/office/powerpoint/2010/main" val="679578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CD768C-AF8F-43BC-B6DE-EB1CA8A862BF}" type="slidenum">
              <a:rPr lang="lv-LV" smtClean="0"/>
              <a:t>32</a:t>
            </a:fld>
            <a:endParaRPr lang="lv-LV"/>
          </a:p>
        </p:txBody>
      </p:sp>
    </p:spTree>
    <p:extLst>
      <p:ext uri="{BB962C8B-B14F-4D97-AF65-F5344CB8AC3E}">
        <p14:creationId xmlns:p14="http://schemas.microsoft.com/office/powerpoint/2010/main" val="7850627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CD768C-AF8F-43BC-B6DE-EB1CA8A862BF}" type="slidenum">
              <a:rPr lang="lv-LV" smtClean="0"/>
              <a:t>33</a:t>
            </a:fld>
            <a:endParaRPr lang="lv-LV"/>
          </a:p>
        </p:txBody>
      </p:sp>
    </p:spTree>
    <p:extLst>
      <p:ext uri="{BB962C8B-B14F-4D97-AF65-F5344CB8AC3E}">
        <p14:creationId xmlns:p14="http://schemas.microsoft.com/office/powerpoint/2010/main" val="630420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457" indent="-227457">
              <a:buAutoNum type="arabicPeriod"/>
            </a:pPr>
            <a:r>
              <a:rPr lang="en-US" dirty="0"/>
              <a:t>Either a </a:t>
            </a:r>
            <a:r>
              <a:rPr lang="en-US" dirty="0">
                <a:hlinkClick r:id="rId3" tooltip="Monoclonal antibodies"/>
              </a:rPr>
              <a:t>monoclonal</a:t>
            </a:r>
            <a:r>
              <a:rPr lang="en-US" dirty="0"/>
              <a:t> (preferred for greater specificity) or </a:t>
            </a:r>
            <a:r>
              <a:rPr lang="en-US" dirty="0" err="1">
                <a:hlinkClick r:id="rId4" tooltip="Polyclonal antibodies"/>
              </a:rPr>
              <a:t>polyclonal</a:t>
            </a:r>
            <a:r>
              <a:rPr lang="en-US" dirty="0" err="1"/>
              <a:t>capture</a:t>
            </a:r>
            <a:r>
              <a:rPr lang="en-US" dirty="0"/>
              <a:t> antibody is coated aseptically onto a PVDF (</a:t>
            </a:r>
            <a:r>
              <a:rPr lang="en-US" dirty="0" err="1">
                <a:hlinkClick r:id="rId5" tooltip="Polyvinylidene fluoride"/>
              </a:rPr>
              <a:t>polyvinylidene</a:t>
            </a:r>
            <a:r>
              <a:rPr lang="en-US" dirty="0">
                <a:hlinkClick r:id="rId5" tooltip="Polyvinylidene fluoride"/>
              </a:rPr>
              <a:t> fluoride</a:t>
            </a:r>
            <a:r>
              <a:rPr lang="en-US" dirty="0"/>
              <a:t>) -backed </a:t>
            </a:r>
            <a:r>
              <a:rPr lang="en-US" dirty="0" err="1"/>
              <a:t>microplate</a:t>
            </a:r>
            <a:r>
              <a:rPr lang="en-US" dirty="0"/>
              <a:t>. These antibodies are chosen for their specificity for the </a:t>
            </a:r>
            <a:r>
              <a:rPr lang="en-US" dirty="0" err="1"/>
              <a:t>analyte</a:t>
            </a:r>
            <a:r>
              <a:rPr lang="en-US" dirty="0"/>
              <a:t> in question. </a:t>
            </a:r>
            <a:endParaRPr lang="lv-LV" dirty="0"/>
          </a:p>
          <a:p>
            <a:pPr marL="227457" indent="-227457">
              <a:buAutoNum type="arabicPeriod"/>
            </a:pPr>
            <a:r>
              <a:rPr lang="en-US" dirty="0"/>
              <a:t>The plate is blocked, usually with a serum protein that is non-reactive with any of the antibodies in the assay. </a:t>
            </a:r>
            <a:endParaRPr lang="lv-LV" dirty="0"/>
          </a:p>
          <a:p>
            <a:pPr marL="227457" indent="-227457">
              <a:buAutoNum type="arabicPeriod"/>
            </a:pPr>
            <a:r>
              <a:rPr lang="en-US" dirty="0"/>
              <a:t>After this, cells of interest are plated out at varying densities, along with </a:t>
            </a:r>
            <a:r>
              <a:rPr lang="en-US" dirty="0">
                <a:hlinkClick r:id="rId6" tooltip="Antigen"/>
              </a:rPr>
              <a:t>antigen</a:t>
            </a:r>
            <a:r>
              <a:rPr lang="en-US" dirty="0"/>
              <a:t> or </a:t>
            </a:r>
            <a:r>
              <a:rPr lang="en-US" dirty="0">
                <a:hlinkClick r:id="rId7" tooltip="Mitogen"/>
              </a:rPr>
              <a:t>mitogen</a:t>
            </a:r>
            <a:r>
              <a:rPr lang="en-US" dirty="0"/>
              <a:t>, and then placed in a humidified 37°C </a:t>
            </a:r>
            <a:r>
              <a:rPr lang="en-US" dirty="0">
                <a:hlinkClick r:id="rId8" tooltip="Carbon dioxide"/>
              </a:rPr>
              <a:t>CO</a:t>
            </a:r>
            <a:r>
              <a:rPr lang="en-US" baseline="-25000" dirty="0">
                <a:hlinkClick r:id="rId8" tooltip="Carbon dioxide"/>
              </a:rPr>
              <a:t>2</a:t>
            </a:r>
            <a:r>
              <a:rPr lang="en-US" dirty="0"/>
              <a:t> </a:t>
            </a:r>
            <a:r>
              <a:rPr lang="en-US" dirty="0" err="1">
                <a:hlinkClick r:id="rId9" tooltip="Cell incubator"/>
              </a:rPr>
              <a:t>incubator</a:t>
            </a:r>
            <a:r>
              <a:rPr lang="en-US" dirty="0" err="1"/>
              <a:t>for</a:t>
            </a:r>
            <a:r>
              <a:rPr lang="en-US" dirty="0"/>
              <a:t> a specified period of time.</a:t>
            </a:r>
            <a:endParaRPr lang="lv-LV" dirty="0"/>
          </a:p>
          <a:p>
            <a:pPr marL="227457" indent="-227457">
              <a:buAutoNum type="arabicPeriod"/>
            </a:pPr>
            <a:r>
              <a:rPr lang="en-US" dirty="0"/>
              <a:t>Cytokine (or other cell product of interest) secreted by activated cells is captured locally by the coated antibody on the high surface area PVDF membrane. </a:t>
            </a:r>
            <a:endParaRPr lang="lv-LV" dirty="0"/>
          </a:p>
          <a:p>
            <a:pPr marL="227457" indent="-227457">
              <a:buAutoNum type="arabicPeriod"/>
            </a:pPr>
            <a:r>
              <a:rPr lang="en-US" dirty="0"/>
              <a:t>washing the wells to remove cells, debris, and media components, </a:t>
            </a:r>
            <a:endParaRPr lang="lv-LV" dirty="0"/>
          </a:p>
          <a:p>
            <a:pPr marL="227457" indent="-227457">
              <a:buAutoNum type="arabicPeriod"/>
            </a:pPr>
            <a:r>
              <a:rPr lang="en-US" dirty="0"/>
              <a:t>a </a:t>
            </a:r>
            <a:r>
              <a:rPr lang="en-US" dirty="0" err="1">
                <a:hlinkClick r:id="rId10" tooltip="Biotin"/>
              </a:rPr>
              <a:t>biotinylated</a:t>
            </a:r>
            <a:r>
              <a:rPr lang="en-US" dirty="0"/>
              <a:t> polyclonal antibody specific for the chosen </a:t>
            </a:r>
            <a:r>
              <a:rPr lang="en-US" dirty="0" err="1"/>
              <a:t>analyte</a:t>
            </a:r>
            <a:r>
              <a:rPr lang="en-US" dirty="0"/>
              <a:t> is added to the wells. This antibody is reactive with a distinct epitope of the target cytokine and thus is employed to detect the captured cytokine. </a:t>
            </a:r>
            <a:endParaRPr lang="lv-LV" dirty="0"/>
          </a:p>
          <a:p>
            <a:pPr marL="227457" indent="-227457">
              <a:buAutoNum type="arabicPeriod"/>
            </a:pPr>
            <a:r>
              <a:rPr lang="en-US" dirty="0"/>
              <a:t>wash to remove any unbound </a:t>
            </a:r>
            <a:r>
              <a:rPr lang="en-US" dirty="0" err="1"/>
              <a:t>biotinylated</a:t>
            </a:r>
            <a:r>
              <a:rPr lang="en-US" dirty="0"/>
              <a:t> antibody, </a:t>
            </a:r>
            <a:endParaRPr lang="lv-LV" dirty="0"/>
          </a:p>
          <a:p>
            <a:pPr marL="227457" indent="-227457">
              <a:buAutoNum type="arabicPeriod"/>
            </a:pPr>
            <a:r>
              <a:rPr lang="en-US" dirty="0"/>
              <a:t>the detected cytokine is then visualized using </a:t>
            </a:r>
            <a:r>
              <a:rPr lang="en-US" dirty="0">
                <a:hlinkClick r:id="rId11" tooltip="Streptavidin"/>
              </a:rPr>
              <a:t>streptavidin</a:t>
            </a:r>
            <a:r>
              <a:rPr lang="en-US" dirty="0"/>
              <a:t> conjugated to an enzyme — </a:t>
            </a:r>
            <a:r>
              <a:rPr lang="en-US" dirty="0">
                <a:hlinkClick r:id="rId12" tooltip="Horseradish peroxidase"/>
              </a:rPr>
              <a:t>horseradish peroxidase</a:t>
            </a:r>
            <a:r>
              <a:rPr lang="en-US" dirty="0"/>
              <a:t> (HRP) or </a:t>
            </a:r>
            <a:r>
              <a:rPr lang="en-US" dirty="0">
                <a:hlinkClick r:id="rId13" tooltip="Alkaline phosphatase"/>
              </a:rPr>
              <a:t>alkaline phosphatase</a:t>
            </a:r>
            <a:r>
              <a:rPr lang="en-US" dirty="0"/>
              <a:t> (AP) — and a precipitating substrate (e.g., AEC, </a:t>
            </a:r>
            <a:r>
              <a:rPr lang="en-US" dirty="0">
                <a:hlinkClick r:id="rId14" tooltip="5-Bromo-4-chloro-3-indolyl phosphate"/>
              </a:rPr>
              <a:t>BCIP</a:t>
            </a:r>
            <a:r>
              <a:rPr lang="en-US" dirty="0"/>
              <a:t>/</a:t>
            </a:r>
            <a:r>
              <a:rPr lang="en-US" dirty="0">
                <a:hlinkClick r:id="rId15" tooltip="Nitro blue tetrazolium chloride"/>
              </a:rPr>
              <a:t>NBT</a:t>
            </a:r>
            <a:r>
              <a:rPr lang="en-US" dirty="0"/>
              <a:t>). </a:t>
            </a:r>
            <a:endParaRPr lang="lv-LV" dirty="0"/>
          </a:p>
          <a:p>
            <a:pPr marL="227457" indent="-227457">
              <a:buAutoNum type="arabicPeriod"/>
            </a:pPr>
            <a:r>
              <a:rPr lang="en-US" dirty="0"/>
              <a:t>The colored end product (a spot, usually red (for HRP) or a blackish blue (for AP)) typically represents an individual cytokine-producing cell. </a:t>
            </a:r>
            <a:endParaRPr lang="lv-LV" dirty="0"/>
          </a:p>
          <a:p>
            <a:pPr marL="227457" indent="-227457">
              <a:buAutoNum type="arabicPeriod"/>
            </a:pPr>
            <a:r>
              <a:rPr lang="en-US" dirty="0"/>
              <a:t>The spots can be counted manually (e.g., with a </a:t>
            </a:r>
            <a:r>
              <a:rPr lang="en-US" dirty="0">
                <a:hlinkClick r:id="rId16" tooltip="Stereomicroscope"/>
              </a:rPr>
              <a:t>dissecting microscope</a:t>
            </a:r>
            <a:r>
              <a:rPr lang="en-US" dirty="0"/>
              <a:t>) or using an automated reader to capture the </a:t>
            </a:r>
            <a:r>
              <a:rPr lang="en-US" dirty="0" err="1"/>
              <a:t>microwell</a:t>
            </a:r>
            <a:r>
              <a:rPr lang="en-US" dirty="0"/>
              <a:t> images and to analyze spot number and size. ELISPOT can also be used to quantitate the number of </a:t>
            </a:r>
            <a:r>
              <a:rPr lang="en-US" dirty="0">
                <a:hlinkClick r:id="rId17" tooltip="T cells"/>
              </a:rPr>
              <a:t>T cells</a:t>
            </a:r>
            <a:r>
              <a:rPr lang="en-US" dirty="0"/>
              <a:t> producing </a:t>
            </a:r>
            <a:r>
              <a:rPr lang="en-US" dirty="0">
                <a:hlinkClick r:id="rId18" tooltip="Interferon-gamma"/>
              </a:rPr>
              <a:t>Interferon-gamma</a:t>
            </a:r>
            <a:r>
              <a:rPr lang="en-US" dirty="0"/>
              <a:t>.</a:t>
            </a:r>
          </a:p>
          <a:p>
            <a:endParaRPr lang="lv-LV" dirty="0"/>
          </a:p>
        </p:txBody>
      </p:sp>
      <p:sp>
        <p:nvSpPr>
          <p:cNvPr id="4" name="Slide Number Placeholder 3"/>
          <p:cNvSpPr>
            <a:spLocks noGrp="1"/>
          </p:cNvSpPr>
          <p:nvPr>
            <p:ph type="sldNum" sz="quarter" idx="10"/>
          </p:nvPr>
        </p:nvSpPr>
        <p:spPr/>
        <p:txBody>
          <a:bodyPr/>
          <a:lstStyle/>
          <a:p>
            <a:fld id="{FACD768C-AF8F-43BC-B6DE-EB1CA8A862BF}" type="slidenum">
              <a:rPr lang="lv-LV" smtClean="0"/>
              <a:t>34</a:t>
            </a:fld>
            <a:endParaRPr lang="lv-LV"/>
          </a:p>
        </p:txBody>
      </p:sp>
    </p:spTree>
    <p:extLst>
      <p:ext uri="{BB962C8B-B14F-4D97-AF65-F5344CB8AC3E}">
        <p14:creationId xmlns:p14="http://schemas.microsoft.com/office/powerpoint/2010/main" val="3474004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457" indent="-227457">
              <a:buAutoNum type="arabicPeriod"/>
            </a:pPr>
            <a:r>
              <a:rPr lang="en-US" dirty="0"/>
              <a:t>Either a </a:t>
            </a:r>
            <a:r>
              <a:rPr lang="en-US" dirty="0">
                <a:hlinkClick r:id="rId3" tooltip="Monoclonal antibodies"/>
              </a:rPr>
              <a:t>monoclonal</a:t>
            </a:r>
            <a:r>
              <a:rPr lang="en-US" dirty="0"/>
              <a:t> (preferred for greater specificity) or </a:t>
            </a:r>
            <a:r>
              <a:rPr lang="en-US" dirty="0" err="1">
                <a:hlinkClick r:id="rId4" tooltip="Polyclonal antibodies"/>
              </a:rPr>
              <a:t>polyclonal</a:t>
            </a:r>
            <a:r>
              <a:rPr lang="en-US" dirty="0" err="1"/>
              <a:t>capture</a:t>
            </a:r>
            <a:r>
              <a:rPr lang="en-US" dirty="0"/>
              <a:t> antibody is coated aseptically onto a PVDF (</a:t>
            </a:r>
            <a:r>
              <a:rPr lang="en-US" dirty="0" err="1">
                <a:hlinkClick r:id="rId5" tooltip="Polyvinylidene fluoride"/>
              </a:rPr>
              <a:t>polyvinylidene</a:t>
            </a:r>
            <a:r>
              <a:rPr lang="en-US" dirty="0">
                <a:hlinkClick r:id="rId5" tooltip="Polyvinylidene fluoride"/>
              </a:rPr>
              <a:t> fluoride</a:t>
            </a:r>
            <a:r>
              <a:rPr lang="en-US" dirty="0"/>
              <a:t>) -backed </a:t>
            </a:r>
            <a:r>
              <a:rPr lang="en-US" dirty="0" err="1"/>
              <a:t>microplate</a:t>
            </a:r>
            <a:r>
              <a:rPr lang="en-US" dirty="0"/>
              <a:t>. These antibodies are chosen for their specificity for the </a:t>
            </a:r>
            <a:r>
              <a:rPr lang="en-US" dirty="0" err="1"/>
              <a:t>analyte</a:t>
            </a:r>
            <a:r>
              <a:rPr lang="en-US" dirty="0"/>
              <a:t> in question. </a:t>
            </a:r>
            <a:endParaRPr lang="lv-LV" dirty="0"/>
          </a:p>
          <a:p>
            <a:pPr marL="227457" indent="-227457">
              <a:buAutoNum type="arabicPeriod"/>
            </a:pPr>
            <a:r>
              <a:rPr lang="en-US" dirty="0"/>
              <a:t>The plate is blocked, usually with a serum protein that is non-reactive with any of the antibodies in the assay. </a:t>
            </a:r>
            <a:endParaRPr lang="lv-LV" dirty="0"/>
          </a:p>
          <a:p>
            <a:pPr marL="227457" indent="-227457">
              <a:buAutoNum type="arabicPeriod"/>
            </a:pPr>
            <a:r>
              <a:rPr lang="en-US" dirty="0"/>
              <a:t>After this, cells of interest are plated out at varying densities, along with </a:t>
            </a:r>
            <a:r>
              <a:rPr lang="en-US" dirty="0">
                <a:hlinkClick r:id="rId6" tooltip="Antigen"/>
              </a:rPr>
              <a:t>antigen</a:t>
            </a:r>
            <a:r>
              <a:rPr lang="en-US" dirty="0"/>
              <a:t> or </a:t>
            </a:r>
            <a:r>
              <a:rPr lang="en-US" dirty="0">
                <a:hlinkClick r:id="rId7" tooltip="Mitogen"/>
              </a:rPr>
              <a:t>mitogen</a:t>
            </a:r>
            <a:r>
              <a:rPr lang="en-US" dirty="0"/>
              <a:t>, and then placed in a humidified 37°C </a:t>
            </a:r>
            <a:r>
              <a:rPr lang="en-US" dirty="0">
                <a:hlinkClick r:id="rId8" tooltip="Carbon dioxide"/>
              </a:rPr>
              <a:t>CO</a:t>
            </a:r>
            <a:r>
              <a:rPr lang="en-US" baseline="-25000" dirty="0">
                <a:hlinkClick r:id="rId8" tooltip="Carbon dioxide"/>
              </a:rPr>
              <a:t>2</a:t>
            </a:r>
            <a:r>
              <a:rPr lang="en-US" dirty="0"/>
              <a:t> </a:t>
            </a:r>
            <a:r>
              <a:rPr lang="en-US" dirty="0" err="1">
                <a:hlinkClick r:id="rId9" tooltip="Cell incubator"/>
              </a:rPr>
              <a:t>incubator</a:t>
            </a:r>
            <a:r>
              <a:rPr lang="en-US" dirty="0" err="1"/>
              <a:t>for</a:t>
            </a:r>
            <a:r>
              <a:rPr lang="en-US" dirty="0"/>
              <a:t> a specified period of time.</a:t>
            </a:r>
            <a:endParaRPr lang="lv-LV" dirty="0"/>
          </a:p>
          <a:p>
            <a:pPr marL="227457" indent="-227457">
              <a:buAutoNum type="arabicPeriod"/>
            </a:pPr>
            <a:r>
              <a:rPr lang="en-US" dirty="0"/>
              <a:t>Cytokine (or other cell product of interest) secreted by activated cells is captured locally by the coated antibody on the high surface area PVDF membrane. </a:t>
            </a:r>
            <a:endParaRPr lang="lv-LV" dirty="0"/>
          </a:p>
          <a:p>
            <a:pPr marL="227457" indent="-227457">
              <a:buAutoNum type="arabicPeriod"/>
            </a:pPr>
            <a:r>
              <a:rPr lang="en-US" dirty="0"/>
              <a:t>washing the wells to remove cells, debris, and media components, </a:t>
            </a:r>
            <a:endParaRPr lang="lv-LV" dirty="0"/>
          </a:p>
          <a:p>
            <a:pPr marL="227457" indent="-227457">
              <a:buAutoNum type="arabicPeriod"/>
            </a:pPr>
            <a:r>
              <a:rPr lang="en-US" dirty="0"/>
              <a:t>a </a:t>
            </a:r>
            <a:r>
              <a:rPr lang="en-US" dirty="0" err="1">
                <a:hlinkClick r:id="rId10" tooltip="Biotin"/>
              </a:rPr>
              <a:t>biotinylated</a:t>
            </a:r>
            <a:r>
              <a:rPr lang="en-US" dirty="0"/>
              <a:t> polyclonal antibody specific for the chosen </a:t>
            </a:r>
            <a:r>
              <a:rPr lang="en-US" dirty="0" err="1"/>
              <a:t>analyte</a:t>
            </a:r>
            <a:r>
              <a:rPr lang="en-US" dirty="0"/>
              <a:t> is added to the wells. This antibody is reactive with a distinct epitope of the target cytokine and thus is employed to detect the captured cytokine. </a:t>
            </a:r>
            <a:endParaRPr lang="lv-LV" dirty="0"/>
          </a:p>
          <a:p>
            <a:pPr marL="227457" indent="-227457">
              <a:buAutoNum type="arabicPeriod"/>
            </a:pPr>
            <a:r>
              <a:rPr lang="en-US" dirty="0"/>
              <a:t>wash to remove any unbound </a:t>
            </a:r>
            <a:r>
              <a:rPr lang="en-US" dirty="0" err="1"/>
              <a:t>biotinylated</a:t>
            </a:r>
            <a:r>
              <a:rPr lang="en-US" dirty="0"/>
              <a:t> antibody, </a:t>
            </a:r>
            <a:endParaRPr lang="lv-LV" dirty="0"/>
          </a:p>
          <a:p>
            <a:pPr marL="227457" indent="-227457">
              <a:buAutoNum type="arabicPeriod"/>
            </a:pPr>
            <a:r>
              <a:rPr lang="en-US" dirty="0"/>
              <a:t>the detected cytokine is then visualized using </a:t>
            </a:r>
            <a:r>
              <a:rPr lang="en-US" dirty="0">
                <a:hlinkClick r:id="rId11" tooltip="Streptavidin"/>
              </a:rPr>
              <a:t>streptavidin</a:t>
            </a:r>
            <a:r>
              <a:rPr lang="en-US" dirty="0"/>
              <a:t> conjugated to an enzyme — </a:t>
            </a:r>
            <a:r>
              <a:rPr lang="en-US" dirty="0">
                <a:hlinkClick r:id="rId12" tooltip="Horseradish peroxidase"/>
              </a:rPr>
              <a:t>horseradish peroxidase</a:t>
            </a:r>
            <a:r>
              <a:rPr lang="en-US" dirty="0"/>
              <a:t> (HRP) or </a:t>
            </a:r>
            <a:r>
              <a:rPr lang="en-US" dirty="0">
                <a:hlinkClick r:id="rId13" tooltip="Alkaline phosphatase"/>
              </a:rPr>
              <a:t>alkaline phosphatase</a:t>
            </a:r>
            <a:r>
              <a:rPr lang="en-US" dirty="0"/>
              <a:t> (AP) — and a precipitating substrate (e.g., AEC, </a:t>
            </a:r>
            <a:r>
              <a:rPr lang="en-US" dirty="0">
                <a:hlinkClick r:id="rId14" tooltip="5-Bromo-4-chloro-3-indolyl phosphate"/>
              </a:rPr>
              <a:t>BCIP</a:t>
            </a:r>
            <a:r>
              <a:rPr lang="en-US" dirty="0"/>
              <a:t>/</a:t>
            </a:r>
            <a:r>
              <a:rPr lang="en-US" dirty="0">
                <a:hlinkClick r:id="rId15" tooltip="Nitro blue tetrazolium chloride"/>
              </a:rPr>
              <a:t>NBT</a:t>
            </a:r>
            <a:r>
              <a:rPr lang="en-US" dirty="0"/>
              <a:t>). </a:t>
            </a:r>
            <a:endParaRPr lang="lv-LV" dirty="0"/>
          </a:p>
          <a:p>
            <a:pPr marL="227457" indent="-227457">
              <a:buAutoNum type="arabicPeriod"/>
            </a:pPr>
            <a:r>
              <a:rPr lang="en-US" dirty="0"/>
              <a:t>The colored end product (a spot, usually red (for HRP) or a blackish blue (for AP)) typically represents an individual cytokine-producing cell. </a:t>
            </a:r>
            <a:endParaRPr lang="lv-LV" dirty="0"/>
          </a:p>
          <a:p>
            <a:pPr marL="227457" indent="-227457">
              <a:buAutoNum type="arabicPeriod"/>
            </a:pPr>
            <a:r>
              <a:rPr lang="en-US" dirty="0"/>
              <a:t>The spots can be counted manually (e.g., with a </a:t>
            </a:r>
            <a:r>
              <a:rPr lang="en-US" dirty="0">
                <a:hlinkClick r:id="rId16" tooltip="Stereomicroscope"/>
              </a:rPr>
              <a:t>dissecting microscope</a:t>
            </a:r>
            <a:r>
              <a:rPr lang="en-US" dirty="0"/>
              <a:t>) or using an automated reader to capture the </a:t>
            </a:r>
            <a:r>
              <a:rPr lang="en-US" dirty="0" err="1"/>
              <a:t>microwell</a:t>
            </a:r>
            <a:r>
              <a:rPr lang="en-US" dirty="0"/>
              <a:t> images and to analyze spot number and size. ELISPOT can also be used to quantitate the number of </a:t>
            </a:r>
            <a:r>
              <a:rPr lang="en-US" dirty="0">
                <a:hlinkClick r:id="rId17" tooltip="T cells"/>
              </a:rPr>
              <a:t>T cells</a:t>
            </a:r>
            <a:r>
              <a:rPr lang="en-US" dirty="0"/>
              <a:t> producing </a:t>
            </a:r>
            <a:r>
              <a:rPr lang="en-US" dirty="0">
                <a:hlinkClick r:id="rId18" tooltip="Interferon-gamma"/>
              </a:rPr>
              <a:t>Interferon-gamma</a:t>
            </a:r>
            <a:r>
              <a:rPr lang="en-US" dirty="0"/>
              <a:t>.</a:t>
            </a:r>
          </a:p>
          <a:p>
            <a:endParaRPr lang="lv-LV" dirty="0"/>
          </a:p>
        </p:txBody>
      </p:sp>
      <p:sp>
        <p:nvSpPr>
          <p:cNvPr id="4" name="Slide Number Placeholder 3"/>
          <p:cNvSpPr>
            <a:spLocks noGrp="1"/>
          </p:cNvSpPr>
          <p:nvPr>
            <p:ph type="sldNum" sz="quarter" idx="10"/>
          </p:nvPr>
        </p:nvSpPr>
        <p:spPr/>
        <p:txBody>
          <a:bodyPr/>
          <a:lstStyle/>
          <a:p>
            <a:fld id="{FACD768C-AF8F-43BC-B6DE-EB1CA8A862BF}" type="slidenum">
              <a:rPr lang="lv-LV" smtClean="0"/>
              <a:t>35</a:t>
            </a:fld>
            <a:endParaRPr lang="lv-LV"/>
          </a:p>
        </p:txBody>
      </p:sp>
    </p:spTree>
    <p:extLst>
      <p:ext uri="{BB962C8B-B14F-4D97-AF65-F5344CB8AC3E}">
        <p14:creationId xmlns:p14="http://schemas.microsoft.com/office/powerpoint/2010/main" val="280511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CD768C-AF8F-43BC-B6DE-EB1CA8A862BF}" type="slidenum">
              <a:rPr lang="lv-LV" smtClean="0"/>
              <a:t>36</a:t>
            </a:fld>
            <a:endParaRPr lang="lv-LV"/>
          </a:p>
        </p:txBody>
      </p:sp>
    </p:spTree>
    <p:extLst>
      <p:ext uri="{BB962C8B-B14F-4D97-AF65-F5344CB8AC3E}">
        <p14:creationId xmlns:p14="http://schemas.microsoft.com/office/powerpoint/2010/main" val="2847406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CD768C-AF8F-43BC-B6DE-EB1CA8A862BF}" type="slidenum">
              <a:rPr lang="lv-LV" smtClean="0"/>
              <a:t>37</a:t>
            </a:fld>
            <a:endParaRPr lang="lv-LV"/>
          </a:p>
        </p:txBody>
      </p:sp>
    </p:spTree>
    <p:extLst>
      <p:ext uri="{BB962C8B-B14F-4D97-AF65-F5344CB8AC3E}">
        <p14:creationId xmlns:p14="http://schemas.microsoft.com/office/powerpoint/2010/main" val="3410520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CD768C-AF8F-43BC-B6DE-EB1CA8A862BF}" type="slidenum">
              <a:rPr lang="lv-LV" smtClean="0"/>
              <a:t>38</a:t>
            </a:fld>
            <a:endParaRPr lang="lv-LV"/>
          </a:p>
        </p:txBody>
      </p:sp>
    </p:spTree>
    <p:extLst>
      <p:ext uri="{BB962C8B-B14F-4D97-AF65-F5344CB8AC3E}">
        <p14:creationId xmlns:p14="http://schemas.microsoft.com/office/powerpoint/2010/main" val="40004757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CD768C-AF8F-43BC-B6DE-EB1CA8A862BF}" type="slidenum">
              <a:rPr lang="lv-LV" smtClean="0"/>
              <a:t>39</a:t>
            </a:fld>
            <a:endParaRPr lang="lv-LV"/>
          </a:p>
        </p:txBody>
      </p:sp>
    </p:spTree>
    <p:extLst>
      <p:ext uri="{BB962C8B-B14F-4D97-AF65-F5344CB8AC3E}">
        <p14:creationId xmlns:p14="http://schemas.microsoft.com/office/powerpoint/2010/main" val="3535591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FACD768C-AF8F-43BC-B6DE-EB1CA8A862BF}" type="slidenum">
              <a:rPr lang="lv-LV" smtClean="0"/>
              <a:t>4</a:t>
            </a:fld>
            <a:endParaRPr lang="lv-LV"/>
          </a:p>
        </p:txBody>
      </p:sp>
    </p:spTree>
    <p:extLst>
      <p:ext uri="{BB962C8B-B14F-4D97-AF65-F5344CB8AC3E}">
        <p14:creationId xmlns:p14="http://schemas.microsoft.com/office/powerpoint/2010/main" val="24694273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FACD768C-AF8F-43BC-B6DE-EB1CA8A862BF}" type="slidenum">
              <a:rPr lang="lv-LV" smtClean="0"/>
              <a:t>40</a:t>
            </a:fld>
            <a:endParaRPr lang="lv-LV"/>
          </a:p>
        </p:txBody>
      </p:sp>
    </p:spTree>
    <p:extLst>
      <p:ext uri="{BB962C8B-B14F-4D97-AF65-F5344CB8AC3E}">
        <p14:creationId xmlns:p14="http://schemas.microsoft.com/office/powerpoint/2010/main" val="1223236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fixed amount of one immobilized antibody is used to capture an antigen. The binding of a second, labeled antibody that recognizes a </a:t>
            </a:r>
            <a:r>
              <a:rPr lang="en-US" dirty="0" err="1"/>
              <a:t>nonoverlapping</a:t>
            </a:r>
            <a:r>
              <a:rPr lang="en-US" dirty="0"/>
              <a:t> determinant on the antigen will increase as the concentration of antigen increases and thus allow quantification of the antigen.</a:t>
            </a:r>
            <a:endParaRPr lang="lv-LV" dirty="0"/>
          </a:p>
          <a:p>
            <a:endParaRPr lang="lv-LV" dirty="0"/>
          </a:p>
          <a:p>
            <a:r>
              <a:rPr lang="en-US" dirty="0"/>
              <a:t>Immunologic methods of quantifying antigen concentration provide exquisite sensitivity and specificity and have become standard techniques for both research and clinical applications. All modern immunochemical methods of quantitation are based on having a pure antigen or antibody whose quantity can be measured by an indicator molecule (or a label). When the antigen or antibody is labeled with a radioisotope, as first introduced by Rosalyn Yalow and colleagues, it may be quantified by instruments that detect radioactive decay events; the assay is called </a:t>
            </a:r>
            <a:r>
              <a:rPr lang="en-US" dirty="0" err="1"/>
              <a:t>a</a:t>
            </a:r>
            <a:r>
              <a:rPr lang="en-US" b="1" dirty="0" err="1"/>
              <a:t>radioimmunoassay</a:t>
            </a:r>
            <a:r>
              <a:rPr lang="en-US" b="1" dirty="0"/>
              <a:t> (RIA)</a:t>
            </a:r>
            <a:endParaRPr lang="lv-LV" b="1" dirty="0"/>
          </a:p>
          <a:p>
            <a:r>
              <a:rPr lang="en-US" dirty="0"/>
              <a:t>When the antigen or antibody is covalently coupled to an enzyme, it may be quantified by determining with a spectrophotometer the rate at which the enzyme converts a clear substrate to a colored product; the assay is called an </a:t>
            </a:r>
            <a:r>
              <a:rPr lang="en-US" b="1" dirty="0"/>
              <a:t>enzyme-linked </a:t>
            </a:r>
            <a:r>
              <a:rPr lang="en-US" b="1" dirty="0" err="1"/>
              <a:t>immunosorbent</a:t>
            </a:r>
            <a:r>
              <a:rPr lang="en-US" b="1" dirty="0"/>
              <a:t> assay (ELISA</a:t>
            </a:r>
            <a:endParaRPr lang="lv-LV" dirty="0"/>
          </a:p>
        </p:txBody>
      </p:sp>
      <p:sp>
        <p:nvSpPr>
          <p:cNvPr id="4" name="Slide Number Placeholder 3"/>
          <p:cNvSpPr>
            <a:spLocks noGrp="1"/>
          </p:cNvSpPr>
          <p:nvPr>
            <p:ph type="sldNum" sz="quarter" idx="10"/>
          </p:nvPr>
        </p:nvSpPr>
        <p:spPr/>
        <p:txBody>
          <a:bodyPr/>
          <a:lstStyle/>
          <a:p>
            <a:fld id="{FACD768C-AF8F-43BC-B6DE-EB1CA8A862BF}" type="slidenum">
              <a:rPr lang="lv-LV" smtClean="0"/>
              <a:t>5</a:t>
            </a:fld>
            <a:endParaRPr lang="lv-LV"/>
          </a:p>
        </p:txBody>
      </p:sp>
    </p:spTree>
    <p:extLst>
      <p:ext uri="{BB962C8B-B14F-4D97-AF65-F5344CB8AC3E}">
        <p14:creationId xmlns:p14="http://schemas.microsoft.com/office/powerpoint/2010/main" val="4173773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3</a:t>
            </a:r>
          </a:p>
          <a:p>
            <a:r>
              <a:rPr lang="lv-LV" dirty="0" err="1"/>
              <a:t>Agglutination</a:t>
            </a:r>
            <a:endParaRPr lang="lv-LV" dirty="0"/>
          </a:p>
          <a:p>
            <a:r>
              <a:rPr lang="en-US" dirty="0"/>
              <a:t>Antibodies to sheep RBC agglutination</a:t>
            </a:r>
          </a:p>
          <a:p>
            <a:r>
              <a:rPr lang="lv-LV" dirty="0" err="1"/>
              <a:t>Haemagglutination</a:t>
            </a:r>
            <a:r>
              <a:rPr lang="lv-LV" dirty="0"/>
              <a:t> </a:t>
            </a:r>
            <a:r>
              <a:rPr lang="lv-LV" dirty="0" err="1"/>
              <a:t>Inhibition</a:t>
            </a:r>
            <a:endParaRPr lang="lv-LV" dirty="0"/>
          </a:p>
          <a:p>
            <a:r>
              <a:rPr lang="lv-LV" dirty="0" err="1"/>
              <a:t>Influenza</a:t>
            </a:r>
            <a:r>
              <a:rPr lang="lv-LV" dirty="0"/>
              <a:t> </a:t>
            </a:r>
            <a:r>
              <a:rPr lang="lv-LV" dirty="0" err="1"/>
              <a:t>virus</a:t>
            </a:r>
            <a:r>
              <a:rPr lang="lv-LV" dirty="0"/>
              <a:t> </a:t>
            </a:r>
            <a:r>
              <a:rPr lang="lv-LV" dirty="0" err="1"/>
              <a:t>agglutinates</a:t>
            </a:r>
            <a:r>
              <a:rPr lang="lv-LV" dirty="0"/>
              <a:t> </a:t>
            </a:r>
            <a:r>
              <a:rPr lang="lv-LV" dirty="0" err="1"/>
              <a:t>red</a:t>
            </a:r>
            <a:r>
              <a:rPr lang="lv-LV" dirty="0"/>
              <a:t> </a:t>
            </a:r>
            <a:r>
              <a:rPr lang="lv-LV" dirty="0" err="1"/>
              <a:t>blood</a:t>
            </a:r>
            <a:r>
              <a:rPr lang="lv-LV" dirty="0"/>
              <a:t> </a:t>
            </a:r>
            <a:r>
              <a:rPr lang="lv-LV" dirty="0" err="1"/>
              <a:t>cells</a:t>
            </a:r>
            <a:endParaRPr lang="lv-LV" dirty="0"/>
          </a:p>
          <a:p>
            <a:r>
              <a:rPr lang="en-US" dirty="0"/>
              <a:t>Influenza specific antibodies inhibit agglutination</a:t>
            </a:r>
          </a:p>
          <a:p>
            <a:r>
              <a:rPr lang="lv-LV" dirty="0" err="1"/>
              <a:t>Radioimmunoassay</a:t>
            </a:r>
            <a:endParaRPr lang="lv-LV" dirty="0"/>
          </a:p>
          <a:p>
            <a:r>
              <a:rPr lang="en-US" dirty="0"/>
              <a:t>• Introduced 1960 by SA </a:t>
            </a:r>
            <a:r>
              <a:rPr lang="en-US" dirty="0" err="1"/>
              <a:t>Berson</a:t>
            </a:r>
            <a:r>
              <a:rPr lang="en-US" dirty="0"/>
              <a:t> and Rosalyn Yalow to</a:t>
            </a:r>
          </a:p>
          <a:p>
            <a:r>
              <a:rPr lang="en-US" dirty="0"/>
              <a:t>measure insulin in plasma (Nobel prize 1977)</a:t>
            </a:r>
          </a:p>
          <a:p>
            <a:r>
              <a:rPr lang="en-US" dirty="0"/>
              <a:t>• I125 (γ emitting) also 3H (β emitting)</a:t>
            </a:r>
          </a:p>
          <a:p>
            <a:r>
              <a:rPr lang="en-US" dirty="0"/>
              <a:t>• Competitive binding of radiolabeled antigen and unlabeled</a:t>
            </a:r>
          </a:p>
          <a:p>
            <a:r>
              <a:rPr lang="lv-LV" dirty="0" err="1"/>
              <a:t>antigen</a:t>
            </a:r>
            <a:endParaRPr lang="lv-LV" dirty="0"/>
          </a:p>
          <a:p>
            <a:r>
              <a:rPr lang="en-US" dirty="0"/>
              <a:t>• Solution or solid phase assays</a:t>
            </a:r>
            <a:endParaRPr lang="lv-LV" dirty="0"/>
          </a:p>
          <a:p>
            <a:endParaRPr lang="lv-LV" dirty="0"/>
          </a:p>
          <a:p>
            <a:r>
              <a:rPr lang="lv-LV" dirty="0" err="1"/>
              <a:t>Enzyme</a:t>
            </a:r>
            <a:r>
              <a:rPr lang="lv-LV" dirty="0"/>
              <a:t> </a:t>
            </a:r>
            <a:r>
              <a:rPr lang="lv-LV" dirty="0" err="1"/>
              <a:t>Linked</a:t>
            </a:r>
            <a:r>
              <a:rPr lang="lv-LV" dirty="0"/>
              <a:t> </a:t>
            </a:r>
            <a:r>
              <a:rPr lang="lv-LV" dirty="0" err="1"/>
              <a:t>Immunosorbent</a:t>
            </a:r>
            <a:r>
              <a:rPr lang="lv-LV" dirty="0"/>
              <a:t> </a:t>
            </a:r>
            <a:r>
              <a:rPr lang="lv-LV" dirty="0" err="1"/>
              <a:t>Assay</a:t>
            </a:r>
            <a:endParaRPr lang="lv-LV" dirty="0"/>
          </a:p>
          <a:p>
            <a:r>
              <a:rPr lang="lv-LV" dirty="0"/>
              <a:t>(ELISA)</a:t>
            </a:r>
          </a:p>
          <a:p>
            <a:r>
              <a:rPr lang="lv-LV" dirty="0"/>
              <a:t>• </a:t>
            </a:r>
            <a:r>
              <a:rPr lang="lv-LV" dirty="0" err="1"/>
              <a:t>Qualitative</a:t>
            </a:r>
            <a:r>
              <a:rPr lang="lv-LV" dirty="0"/>
              <a:t> </a:t>
            </a:r>
            <a:r>
              <a:rPr lang="lv-LV" dirty="0" err="1"/>
              <a:t>or</a:t>
            </a:r>
            <a:r>
              <a:rPr lang="lv-LV" dirty="0"/>
              <a:t> </a:t>
            </a:r>
            <a:r>
              <a:rPr lang="lv-LV" dirty="0" err="1"/>
              <a:t>quantitative</a:t>
            </a:r>
            <a:r>
              <a:rPr lang="lv-LV" dirty="0"/>
              <a:t> </a:t>
            </a:r>
            <a:r>
              <a:rPr lang="lv-LV" dirty="0" err="1"/>
              <a:t>measurement</a:t>
            </a:r>
            <a:r>
              <a:rPr lang="lv-LV" dirty="0"/>
              <a:t> </a:t>
            </a:r>
            <a:r>
              <a:rPr lang="lv-LV" dirty="0" err="1"/>
              <a:t>of</a:t>
            </a:r>
            <a:endParaRPr lang="lv-LV" dirty="0"/>
          </a:p>
          <a:p>
            <a:r>
              <a:rPr lang="lv-LV" dirty="0" err="1"/>
              <a:t>antigen</a:t>
            </a:r>
            <a:r>
              <a:rPr lang="lv-LV" dirty="0"/>
              <a:t> </a:t>
            </a:r>
            <a:r>
              <a:rPr lang="lv-LV" dirty="0" err="1"/>
              <a:t>or</a:t>
            </a:r>
            <a:r>
              <a:rPr lang="lv-LV" dirty="0"/>
              <a:t> </a:t>
            </a:r>
            <a:r>
              <a:rPr lang="lv-LV" dirty="0" err="1"/>
              <a:t>antibody</a:t>
            </a:r>
            <a:endParaRPr lang="lv-LV" dirty="0"/>
          </a:p>
          <a:p>
            <a:r>
              <a:rPr lang="en-US" dirty="0"/>
              <a:t>• Enzyme linked to detector antibody</a:t>
            </a:r>
          </a:p>
          <a:p>
            <a:r>
              <a:rPr lang="lv-LV" dirty="0"/>
              <a:t>• </a:t>
            </a:r>
            <a:r>
              <a:rPr lang="lv-LV" dirty="0" err="1"/>
              <a:t>Soluble</a:t>
            </a:r>
            <a:r>
              <a:rPr lang="lv-LV" dirty="0"/>
              <a:t> </a:t>
            </a:r>
            <a:r>
              <a:rPr lang="lv-LV" dirty="0" err="1"/>
              <a:t>chromogenic</a:t>
            </a:r>
            <a:r>
              <a:rPr lang="lv-LV" dirty="0"/>
              <a:t> </a:t>
            </a:r>
            <a:r>
              <a:rPr lang="lv-LV" dirty="0" err="1"/>
              <a:t>substrate</a:t>
            </a:r>
            <a:endParaRPr lang="lv-LV" dirty="0"/>
          </a:p>
          <a:p>
            <a:r>
              <a:rPr lang="en-US" dirty="0"/>
              <a:t>Absorbance of product measured in</a:t>
            </a:r>
          </a:p>
          <a:p>
            <a:r>
              <a:rPr lang="lv-LV" dirty="0" err="1"/>
              <a:t>an</a:t>
            </a:r>
            <a:r>
              <a:rPr lang="lv-LV" dirty="0"/>
              <a:t> </a:t>
            </a:r>
            <a:r>
              <a:rPr lang="lv-LV" dirty="0" err="1"/>
              <a:t>ELISA(spectrophotometer</a:t>
            </a:r>
            <a:r>
              <a:rPr lang="lv-LV" dirty="0"/>
              <a:t>)</a:t>
            </a:r>
          </a:p>
          <a:p>
            <a:r>
              <a:rPr lang="lv-LV" dirty="0"/>
              <a:t>• </a:t>
            </a:r>
            <a:r>
              <a:rPr lang="lv-LV" dirty="0" err="1"/>
              <a:t>Chemiluminesence</a:t>
            </a:r>
            <a:endParaRPr lang="lv-LV" dirty="0"/>
          </a:p>
          <a:p>
            <a:r>
              <a:rPr lang="en-US" dirty="0"/>
              <a:t>Measurement of light instead of absorbance</a:t>
            </a:r>
          </a:p>
          <a:p>
            <a:r>
              <a:rPr lang="lv-LV" dirty="0" err="1"/>
              <a:t>Luxogenic</a:t>
            </a:r>
            <a:r>
              <a:rPr lang="lv-LV" dirty="0"/>
              <a:t> </a:t>
            </a:r>
            <a:r>
              <a:rPr lang="lv-LV" dirty="0" err="1"/>
              <a:t>substrate</a:t>
            </a:r>
            <a:endParaRPr lang="lv-LV" dirty="0"/>
          </a:p>
          <a:p>
            <a:r>
              <a:rPr lang="en-US" dirty="0"/>
              <a:t>Increased sensitivity (10-200 fold with</a:t>
            </a:r>
          </a:p>
          <a:p>
            <a:r>
              <a:rPr lang="lv-LV" dirty="0" err="1"/>
              <a:t>enhancers</a:t>
            </a:r>
            <a:r>
              <a:rPr lang="lv-LV" dirty="0"/>
              <a:t>)</a:t>
            </a:r>
          </a:p>
          <a:p>
            <a:endParaRPr lang="lv-LV" dirty="0"/>
          </a:p>
          <a:p>
            <a:endParaRPr lang="lv-LV" dirty="0"/>
          </a:p>
          <a:p>
            <a:endParaRPr lang="lv-LV" dirty="0"/>
          </a:p>
        </p:txBody>
      </p:sp>
      <p:sp>
        <p:nvSpPr>
          <p:cNvPr id="4" name="Slide Number Placeholder 3"/>
          <p:cNvSpPr>
            <a:spLocks noGrp="1"/>
          </p:cNvSpPr>
          <p:nvPr>
            <p:ph type="sldNum" sz="quarter" idx="10"/>
          </p:nvPr>
        </p:nvSpPr>
        <p:spPr/>
        <p:txBody>
          <a:bodyPr/>
          <a:lstStyle/>
          <a:p>
            <a:fld id="{FACD768C-AF8F-43BC-B6DE-EB1CA8A862BF}" type="slidenum">
              <a:rPr lang="lv-LV" smtClean="0"/>
              <a:t>6</a:t>
            </a:fld>
            <a:endParaRPr lang="lv-LV"/>
          </a:p>
        </p:txBody>
      </p:sp>
    </p:spTree>
    <p:extLst>
      <p:ext uri="{BB962C8B-B14F-4D97-AF65-F5344CB8AC3E}">
        <p14:creationId xmlns:p14="http://schemas.microsoft.com/office/powerpoint/2010/main" val="4016744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variations of RIA and ELISA exist, but the most commonly used version is the sandwich assay (</a:t>
            </a:r>
            <a:r>
              <a:rPr lang="en-US" dirty="0">
                <a:hlinkClick r:id="rId3"/>
              </a:rPr>
              <a:t>Fig. A–1</a:t>
            </a:r>
            <a:r>
              <a:rPr lang="en-US" dirty="0"/>
              <a:t>). The sandwich assay uses two different antibodies reactive with different epitopes on the antigen whose concentration needs to be determined. A fixed quantity of one antibody is attached to a series of replicate solid supports, such as plastic </a:t>
            </a:r>
            <a:r>
              <a:rPr lang="en-US" dirty="0" err="1"/>
              <a:t>microtiter</a:t>
            </a:r>
            <a:r>
              <a:rPr lang="en-US" dirty="0"/>
              <a:t> wells. Test solutions containing antigen at an unknown concentration or a series of standard solutions with known concentrations of antigen are added to the wells and allowed to bind. Unbound antigen is removed by washing, and the second antibody, which is enzyme linked or radiolabeled, is allowed to bind. The antigen serves as a bridge, so the more antigen in the test or standard solutions, the more enzyme-linked or radiolabeled second antibody will bind. The results from the standard solutions are used to construct a binding curve for the second antibody as a function of antigen concentration, from which the quantities of antigen in the test solutions may be inferred. When this test is performed with two monoclonal antibodies, it is essential that these antibodies see </a:t>
            </a:r>
            <a:r>
              <a:rPr lang="en-US" dirty="0" err="1"/>
              <a:t>nonoverlapping</a:t>
            </a:r>
            <a:r>
              <a:rPr lang="en-US" dirty="0"/>
              <a:t> determinants on the antigen; otherwise, the second antibody cannot bind.</a:t>
            </a:r>
            <a:endParaRPr lang="lv-LV" dirty="0"/>
          </a:p>
          <a:p>
            <a:r>
              <a:rPr lang="en-US" dirty="0"/>
              <a:t>In an important clinical variant of </a:t>
            </a:r>
            <a:r>
              <a:rPr lang="en-US" dirty="0" err="1"/>
              <a:t>immunobinding</a:t>
            </a:r>
            <a:r>
              <a:rPr lang="en-US" dirty="0"/>
              <a:t> assays, samples from patients may be tested for the presence of antibodies that are specific for a microbial antigen (e.g., antibodies reactive with proteins from human immunodeficiency virus [HIV] or hepatitis B virus) as indicators of infection. In this case, a saturating quantity of antigen is added to replicate wells containing plate-bound antibody or the antigen is attached directly to the plate, and serial dilutions of the patient’s serum are then allowed to bind. The amount of the patient’s antibody bound to the immobilized antigen is determined by use of an enzyme-linked or radiolabeled second anti-human immunoglobulin (Ig) antibody.</a:t>
            </a:r>
            <a:endParaRPr lang="lv-LV" dirty="0"/>
          </a:p>
        </p:txBody>
      </p:sp>
      <p:sp>
        <p:nvSpPr>
          <p:cNvPr id="4" name="Slide Number Placeholder 3"/>
          <p:cNvSpPr>
            <a:spLocks noGrp="1"/>
          </p:cNvSpPr>
          <p:nvPr>
            <p:ph type="sldNum" sz="quarter" idx="10"/>
          </p:nvPr>
        </p:nvSpPr>
        <p:spPr/>
        <p:txBody>
          <a:bodyPr/>
          <a:lstStyle/>
          <a:p>
            <a:fld id="{FACD768C-AF8F-43BC-B6DE-EB1CA8A862BF}" type="slidenum">
              <a:rPr lang="lv-LV" smtClean="0"/>
              <a:t>7</a:t>
            </a:fld>
            <a:endParaRPr lang="lv-LV"/>
          </a:p>
        </p:txBody>
      </p:sp>
    </p:spTree>
    <p:extLst>
      <p:ext uri="{BB962C8B-B14F-4D97-AF65-F5344CB8AC3E}">
        <p14:creationId xmlns:p14="http://schemas.microsoft.com/office/powerpoint/2010/main" val="1790244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Antibodies can be used to identify and characterize proteins and to purify specific proteins from mixtures. Two commonly used methods to identify and purify proteins are </a:t>
            </a:r>
            <a:r>
              <a:rPr lang="en-US" dirty="0" err="1"/>
              <a:t>immunoprecipitation</a:t>
            </a:r>
            <a:r>
              <a:rPr lang="en-US" dirty="0"/>
              <a:t> and </a:t>
            </a:r>
            <a:r>
              <a:rPr lang="en-US" dirty="0" err="1"/>
              <a:t>immuno</a:t>
            </a:r>
            <a:r>
              <a:rPr lang="en-US" dirty="0"/>
              <a:t>–affinity chromatography. Western blotting is a widely used technique to determine the presence and size of a protein in a biologic sample.</a:t>
            </a:r>
            <a:endParaRPr lang="lv-LV" dirty="0"/>
          </a:p>
          <a:p>
            <a:r>
              <a:rPr lang="en-US" dirty="0" err="1"/>
              <a:t>Immunoprecipitation</a:t>
            </a:r>
            <a:r>
              <a:rPr lang="en-US" dirty="0"/>
              <a:t> is a technique in which an antibody specific for one protein antigen in a mixture of proteins is used to identify this specific antigen (</a:t>
            </a:r>
            <a:r>
              <a:rPr lang="en-US" dirty="0">
                <a:hlinkClick r:id="rId3"/>
              </a:rPr>
              <a:t>Fig. A–2A</a:t>
            </a:r>
            <a:r>
              <a:rPr lang="en-US" dirty="0"/>
              <a:t>). The antibody is typically added to a protein mixture (usually a detergent lysate of specific cells), and staphylococcal protein A (or protein G) covalently attached to agarose beads is added to the mixture. The Fab portions of the antibody bind to the target protein, and the Fc portion of the antibody is captured by the protein A or protein G on the beads. Unwanted proteins that do not bind to the antibody are then removed by washing the beads (by repeated detergent addition and centrifugation). The specific protein that is recognized by and now bound to the antibody may be eluted from the beads and dissociated from the antibody by use of a harsh denaturant (such as sodium dodecyl sulfate), and the proteins are separated by sodium dodecyl sulfate–polyacrylamide gel electrophoresis (SDS-PAGE). Proteins may be detected after electrophoresis by staining the polyacrylamide gel with a protein stain or by a Western blot analysis (described later). If the original mixture contained radioactively labeled proteins, specific proteins </a:t>
            </a:r>
            <a:r>
              <a:rPr lang="en-US" dirty="0" err="1"/>
              <a:t>immunoprecipitated</a:t>
            </a:r>
            <a:r>
              <a:rPr lang="en-US" dirty="0"/>
              <a:t> by the antibody may be revealed by </a:t>
            </a:r>
            <a:r>
              <a:rPr lang="en-US" dirty="0" err="1"/>
              <a:t>autofluorography</a:t>
            </a:r>
            <a:r>
              <a:rPr lang="en-US" dirty="0"/>
              <a:t> or autoradiography, protein bands being captured on x-ray film placed on the dried SDS–polyacrylamide gel containing separated proteins.</a:t>
            </a:r>
            <a:endParaRPr lang="lv-LV" dirty="0"/>
          </a:p>
        </p:txBody>
      </p:sp>
      <p:sp>
        <p:nvSpPr>
          <p:cNvPr id="4" name="Slide Number Placeholder 3"/>
          <p:cNvSpPr>
            <a:spLocks noGrp="1"/>
          </p:cNvSpPr>
          <p:nvPr>
            <p:ph type="sldNum" sz="quarter" idx="10"/>
          </p:nvPr>
        </p:nvSpPr>
        <p:spPr/>
        <p:txBody>
          <a:bodyPr/>
          <a:lstStyle/>
          <a:p>
            <a:fld id="{FACD768C-AF8F-43BC-B6DE-EB1CA8A862BF}" type="slidenum">
              <a:rPr lang="lv-LV" smtClean="0"/>
              <a:t>8</a:t>
            </a:fld>
            <a:endParaRPr lang="lv-LV"/>
          </a:p>
        </p:txBody>
      </p:sp>
    </p:spTree>
    <p:extLst>
      <p:ext uri="{BB962C8B-B14F-4D97-AF65-F5344CB8AC3E}">
        <p14:creationId xmlns:p14="http://schemas.microsoft.com/office/powerpoint/2010/main" val="377819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CD768C-AF8F-43BC-B6DE-EB1CA8A862BF}" type="slidenum">
              <a:rPr lang="lv-LV" smtClean="0"/>
              <a:t>9</a:t>
            </a:fld>
            <a:endParaRPr lang="lv-LV"/>
          </a:p>
        </p:txBody>
      </p:sp>
    </p:spTree>
    <p:extLst>
      <p:ext uri="{BB962C8B-B14F-4D97-AF65-F5344CB8AC3E}">
        <p14:creationId xmlns:p14="http://schemas.microsoft.com/office/powerpoint/2010/main" val="251617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D8BD707-D9CF-40AE-B4C6-C98DA3205C09}" type="datetimeFigureOut">
              <a:rPr lang="en-US" smtClean="0"/>
              <a:pPr/>
              <a:t>11/21/2014</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D8BD707-D9CF-40AE-B4C6-C98DA3205C09}" type="datetimeFigureOut">
              <a:rPr lang="en-US" smtClean="0"/>
              <a:pPr/>
              <a:t>11/21/2014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pPr/>
              <a:t>11/21/2014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2P7YsJ0Zkio" TargetMode="External"/><Relationship Id="rId7" Type="http://schemas.openxmlformats.org/officeDocument/2006/relationships/hyperlink" Target="http://www.abcam.com/index.html?pageconfig=resource&amp;rid=11276&amp;pid=11287" TargetMode="External"/><Relationship Id="rId2" Type="http://schemas.openxmlformats.org/officeDocument/2006/relationships/hyperlink" Target="http://www.youtube.com/watch?v=ikVsaRaFAYU" TargetMode="External"/><Relationship Id="rId1" Type="http://schemas.openxmlformats.org/officeDocument/2006/relationships/slideLayout" Target="../slideLayouts/slideLayout6.xml"/><Relationship Id="rId6" Type="http://schemas.openxmlformats.org/officeDocument/2006/relationships/hyperlink" Target="http://www.youtube.com/watch?v=PfenDW9_1cg" TargetMode="External"/><Relationship Id="rId5" Type="http://schemas.openxmlformats.org/officeDocument/2006/relationships/hyperlink" Target="http://www.youtube.com/watch?v=lNxZxJtvB94" TargetMode="External"/><Relationship Id="rId4" Type="http://schemas.openxmlformats.org/officeDocument/2006/relationships/hyperlink" Target="http://www.bd.com/videos/bdb/training/itf/sorting/player.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143000"/>
            <a:ext cx="7635875" cy="2241426"/>
          </a:xfrm>
          <a:ln>
            <a:miter lim="800000"/>
            <a:headEnd/>
            <a:tailEnd/>
          </a:ln>
        </p:spPr>
        <p:txBody>
          <a:bodyPr>
            <a:normAutofit fontScale="90000"/>
          </a:bodyPr>
          <a:lstStyle/>
          <a:p>
            <a:pPr eaLnBrk="1" fontAlgn="auto" hangingPunct="1">
              <a:spcBef>
                <a:spcPts val="2400"/>
              </a:spcBef>
              <a:spcAft>
                <a:spcPts val="1800"/>
              </a:spcAft>
              <a:defRPr/>
            </a:pPr>
            <a:r>
              <a:rPr lang="lv-LV" sz="4000" b="1" dirty="0" smtClean="0">
                <a:ln w="12700">
                  <a:solidFill>
                    <a:schemeClr val="tx2">
                      <a:satMod val="155000"/>
                    </a:schemeClr>
                  </a:solidFill>
                  <a:prstDash val="solid"/>
                </a:ln>
                <a:solidFill>
                  <a:srgbClr val="002060"/>
                </a:solidFill>
                <a:latin typeface="Calibri" panose="020F0502020204030204" pitchFamily="34" charset="0"/>
              </a:rPr>
              <a:t>Biežāk izmantojamās </a:t>
            </a:r>
            <a:br>
              <a:rPr lang="lv-LV" sz="4000" b="1" dirty="0" smtClean="0">
                <a:ln w="12700">
                  <a:solidFill>
                    <a:schemeClr val="tx2">
                      <a:satMod val="155000"/>
                    </a:schemeClr>
                  </a:solidFill>
                  <a:prstDash val="solid"/>
                </a:ln>
                <a:solidFill>
                  <a:srgbClr val="002060"/>
                </a:solidFill>
                <a:latin typeface="Calibri" panose="020F0502020204030204" pitchFamily="34" charset="0"/>
              </a:rPr>
            </a:br>
            <a:r>
              <a:rPr lang="lv-LV" sz="4000" b="1" dirty="0" smtClean="0">
                <a:ln w="12700">
                  <a:solidFill>
                    <a:schemeClr val="tx2">
                      <a:satMod val="155000"/>
                    </a:schemeClr>
                  </a:solidFill>
                  <a:prstDash val="solid"/>
                </a:ln>
                <a:solidFill>
                  <a:srgbClr val="002060"/>
                </a:solidFill>
                <a:latin typeface="Calibri" panose="020F0502020204030204" pitchFamily="34" charset="0"/>
              </a:rPr>
              <a:t>imunoloģijas metodes</a:t>
            </a:r>
            <a:br>
              <a:rPr lang="lv-LV" sz="4000" b="1" dirty="0" smtClean="0">
                <a:ln w="12700">
                  <a:solidFill>
                    <a:schemeClr val="tx2">
                      <a:satMod val="155000"/>
                    </a:schemeClr>
                  </a:solidFill>
                  <a:prstDash val="solid"/>
                </a:ln>
                <a:solidFill>
                  <a:srgbClr val="002060"/>
                </a:solidFill>
                <a:latin typeface="Calibri" panose="020F0502020204030204" pitchFamily="34" charset="0"/>
              </a:rPr>
            </a:br>
            <a:r>
              <a:rPr lang="lv-LV" sz="4000" b="1" dirty="0" smtClean="0">
                <a:ln w="12700">
                  <a:solidFill>
                    <a:schemeClr val="tx2">
                      <a:satMod val="155000"/>
                    </a:schemeClr>
                  </a:solidFill>
                  <a:prstDash val="solid"/>
                </a:ln>
                <a:solidFill>
                  <a:srgbClr val="002060"/>
                </a:solidFill>
                <a:latin typeface="Calibri" panose="020F0502020204030204" pitchFamily="34" charset="0"/>
              </a:rPr>
              <a:t/>
            </a:r>
            <a:br>
              <a:rPr lang="lv-LV" sz="4000" b="1" dirty="0" smtClean="0">
                <a:ln w="12700">
                  <a:solidFill>
                    <a:schemeClr val="tx2">
                      <a:satMod val="155000"/>
                    </a:schemeClr>
                  </a:solidFill>
                  <a:prstDash val="solid"/>
                </a:ln>
                <a:solidFill>
                  <a:srgbClr val="002060"/>
                </a:solidFill>
                <a:latin typeface="Calibri" panose="020F0502020204030204" pitchFamily="34" charset="0"/>
              </a:rPr>
            </a:br>
            <a:r>
              <a:rPr lang="lv-LV" sz="4000" b="1" dirty="0" smtClean="0">
                <a:ln w="12700">
                  <a:solidFill>
                    <a:schemeClr val="tx2">
                      <a:satMod val="155000"/>
                    </a:schemeClr>
                  </a:solidFill>
                  <a:prstDash val="solid"/>
                </a:ln>
                <a:solidFill>
                  <a:srgbClr val="FF0000"/>
                </a:solidFill>
                <a:latin typeface="Calibri" panose="020F0502020204030204" pitchFamily="34" charset="0"/>
              </a:rPr>
              <a:t>Principi un piemēri</a:t>
            </a:r>
            <a:r>
              <a:rPr lang="lv-LV" sz="4000" b="1" dirty="0" smtClean="0">
                <a:ln w="12700">
                  <a:solidFill>
                    <a:schemeClr val="tx2">
                      <a:satMod val="155000"/>
                    </a:schemeClr>
                  </a:solidFill>
                  <a:prstDash val="solid"/>
                </a:ln>
                <a:solidFill>
                  <a:srgbClr val="002060"/>
                </a:solidFill>
                <a:latin typeface="Calibri" panose="020F0502020204030204" pitchFamily="34" charset="0"/>
              </a:rPr>
              <a:t> </a:t>
            </a:r>
            <a:r>
              <a:rPr lang="lv-LV" sz="3600" b="1" dirty="0" smtClean="0">
                <a:ln w="12700">
                  <a:solidFill>
                    <a:schemeClr val="tx2">
                      <a:satMod val="155000"/>
                    </a:schemeClr>
                  </a:solidFill>
                  <a:prstDash val="solid"/>
                </a:ln>
                <a:solidFill>
                  <a:srgbClr val="FF0000"/>
                </a:solidFill>
                <a:latin typeface="Calibri" panose="020F0502020204030204" pitchFamily="34" charset="0"/>
              </a:rPr>
              <a:t/>
            </a:r>
            <a:br>
              <a:rPr lang="lv-LV" sz="3600" b="1" dirty="0" smtClean="0">
                <a:ln w="12700">
                  <a:solidFill>
                    <a:schemeClr val="tx2">
                      <a:satMod val="155000"/>
                    </a:schemeClr>
                  </a:solidFill>
                  <a:prstDash val="solid"/>
                </a:ln>
                <a:solidFill>
                  <a:srgbClr val="FF0000"/>
                </a:solidFill>
                <a:latin typeface="Calibri" panose="020F0502020204030204" pitchFamily="34" charset="0"/>
              </a:rPr>
            </a:br>
            <a:endParaRPr lang="en-GB" sz="3600" b="1" dirty="0">
              <a:ln w="12700">
                <a:solidFill>
                  <a:schemeClr val="tx2">
                    <a:satMod val="155000"/>
                  </a:schemeClr>
                </a:solidFill>
                <a:prstDash val="solid"/>
              </a:ln>
              <a:solidFill>
                <a:srgbClr val="FF0000"/>
              </a:solidFill>
              <a:latin typeface="Calibri" panose="020F0502020204030204" pitchFamily="34" charset="0"/>
            </a:endParaRPr>
          </a:p>
        </p:txBody>
      </p:sp>
      <p:sp>
        <p:nvSpPr>
          <p:cNvPr id="5" name="Subtitle 4"/>
          <p:cNvSpPr>
            <a:spLocks noGrp="1"/>
          </p:cNvSpPr>
          <p:nvPr>
            <p:ph type="subTitle" idx="1"/>
          </p:nvPr>
        </p:nvSpPr>
        <p:spPr>
          <a:xfrm>
            <a:off x="1763713" y="5157788"/>
            <a:ext cx="6400800" cy="431800"/>
          </a:xfrm>
        </p:spPr>
        <p:txBody>
          <a:bodyPr>
            <a:normAutofit lnSpcReduction="10000"/>
          </a:bodyPr>
          <a:lstStyle/>
          <a:p>
            <a:pPr eaLnBrk="1" fontAlgn="auto" hangingPunct="1">
              <a:spcAft>
                <a:spcPts val="0"/>
              </a:spcAft>
              <a:buFont typeface="Wingdings 3"/>
              <a:buNone/>
              <a:defRPr/>
            </a:pPr>
            <a:r>
              <a:rPr lang="lv-LV" sz="2400" dirty="0" smtClean="0">
                <a:latin typeface="Calibri" panose="020F0502020204030204" pitchFamily="34" charset="0"/>
              </a:rPr>
              <a:t>20.05.2014</a:t>
            </a:r>
            <a:endParaRPr lang="en-GB" sz="2400" dirty="0">
              <a:latin typeface="Calibri" panose="020F0502020204030204" pitchFamily="34" charset="0"/>
            </a:endParaRPr>
          </a:p>
        </p:txBody>
      </p:sp>
      <p:sp>
        <p:nvSpPr>
          <p:cNvPr id="10244" name="Rectangle 6"/>
          <p:cNvSpPr>
            <a:spLocks noChangeArrowheads="1"/>
          </p:cNvSpPr>
          <p:nvPr/>
        </p:nvSpPr>
        <p:spPr bwMode="auto">
          <a:xfrm>
            <a:off x="2411413" y="3860800"/>
            <a:ext cx="57578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Verdana" pitchFamily="34" charset="0"/>
              </a:defRPr>
            </a:lvl1pPr>
            <a:lvl2pPr marL="742950" indent="-285750">
              <a:defRPr sz="2200" b="1">
                <a:solidFill>
                  <a:schemeClr val="tx1"/>
                </a:solidFill>
                <a:latin typeface="Verdana" pitchFamily="34" charset="0"/>
              </a:defRPr>
            </a:lvl2pPr>
            <a:lvl3pPr marL="1143000" indent="-228600">
              <a:defRPr sz="2200" b="1">
                <a:solidFill>
                  <a:schemeClr val="tx1"/>
                </a:solidFill>
                <a:latin typeface="Verdana" pitchFamily="34" charset="0"/>
              </a:defRPr>
            </a:lvl3pPr>
            <a:lvl4pPr marL="1600200" indent="-228600">
              <a:defRPr sz="2200" b="1">
                <a:solidFill>
                  <a:schemeClr val="tx1"/>
                </a:solidFill>
                <a:latin typeface="Verdana" pitchFamily="34" charset="0"/>
              </a:defRPr>
            </a:lvl4pPr>
            <a:lvl5pPr marL="2057400" indent="-228600">
              <a:defRPr sz="2200" b="1">
                <a:solidFill>
                  <a:schemeClr val="tx1"/>
                </a:solidFill>
                <a:latin typeface="Verdana" pitchFamily="34" charset="0"/>
              </a:defRPr>
            </a:lvl5pPr>
            <a:lvl6pPr marL="2514600" indent="-228600" eaLnBrk="0" fontAlgn="base" hangingPunct="0">
              <a:spcBef>
                <a:spcPct val="0"/>
              </a:spcBef>
              <a:spcAft>
                <a:spcPct val="0"/>
              </a:spcAft>
              <a:defRPr sz="2200" b="1">
                <a:solidFill>
                  <a:schemeClr val="tx1"/>
                </a:solidFill>
                <a:latin typeface="Verdana" pitchFamily="34" charset="0"/>
              </a:defRPr>
            </a:lvl6pPr>
            <a:lvl7pPr marL="2971800" indent="-228600" eaLnBrk="0" fontAlgn="base" hangingPunct="0">
              <a:spcBef>
                <a:spcPct val="0"/>
              </a:spcBef>
              <a:spcAft>
                <a:spcPct val="0"/>
              </a:spcAft>
              <a:defRPr sz="2200" b="1">
                <a:solidFill>
                  <a:schemeClr val="tx1"/>
                </a:solidFill>
                <a:latin typeface="Verdana" pitchFamily="34" charset="0"/>
              </a:defRPr>
            </a:lvl7pPr>
            <a:lvl8pPr marL="3429000" indent="-228600" eaLnBrk="0" fontAlgn="base" hangingPunct="0">
              <a:spcBef>
                <a:spcPct val="0"/>
              </a:spcBef>
              <a:spcAft>
                <a:spcPct val="0"/>
              </a:spcAft>
              <a:defRPr sz="2200" b="1">
                <a:solidFill>
                  <a:schemeClr val="tx1"/>
                </a:solidFill>
                <a:latin typeface="Verdana" pitchFamily="34" charset="0"/>
              </a:defRPr>
            </a:lvl8pPr>
            <a:lvl9pPr marL="3886200" indent="-228600" eaLnBrk="0" fontAlgn="base" hangingPunct="0">
              <a:spcBef>
                <a:spcPct val="0"/>
              </a:spcBef>
              <a:spcAft>
                <a:spcPct val="0"/>
              </a:spcAft>
              <a:defRPr sz="2200" b="1">
                <a:solidFill>
                  <a:schemeClr val="tx1"/>
                </a:solidFill>
                <a:latin typeface="Verdana" pitchFamily="34" charset="0"/>
              </a:defRPr>
            </a:lvl9pPr>
          </a:lstStyle>
          <a:p>
            <a:pPr algn="r"/>
            <a:r>
              <a:rPr lang="lv-LV" altLang="lv-LV" sz="2400" b="0" dirty="0">
                <a:latin typeface="Calibri" panose="020F0502020204030204" pitchFamily="34" charset="0"/>
              </a:rPr>
              <a:t>Dr.biol. Zane Kalniņa</a:t>
            </a:r>
          </a:p>
          <a:p>
            <a:pPr algn="r"/>
            <a:r>
              <a:rPr lang="lv-LV" altLang="lv-LV" sz="2400" dirty="0">
                <a:latin typeface="Calibri" pitchFamily="34" charset="0"/>
              </a:rPr>
              <a:t>LU BF Imunoloģijas kurss maģistrantiem</a:t>
            </a:r>
          </a:p>
        </p:txBody>
      </p:sp>
    </p:spTree>
    <p:extLst>
      <p:ext uri="{BB962C8B-B14F-4D97-AF65-F5344CB8AC3E}">
        <p14:creationId xmlns:p14="http://schemas.microsoft.com/office/powerpoint/2010/main" val="1224103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276" y="152400"/>
            <a:ext cx="8229600" cy="990600"/>
          </a:xfrm>
        </p:spPr>
        <p:txBody>
          <a:bodyPr>
            <a:noAutofit/>
          </a:bodyPr>
          <a:lstStyle/>
          <a:p>
            <a:r>
              <a:rPr lang="lv-LV" b="1" dirty="0" err="1" smtClean="0">
                <a:solidFill>
                  <a:srgbClr val="0070C0"/>
                </a:solidFill>
              </a:rPr>
              <a:t>Imūnprecipitācija</a:t>
            </a:r>
            <a:r>
              <a:rPr lang="lv-LV" b="1" dirty="0" smtClean="0">
                <a:solidFill>
                  <a:srgbClr val="0070C0"/>
                </a:solidFill>
              </a:rPr>
              <a:t/>
            </a:r>
            <a:br>
              <a:rPr lang="lv-LV" b="1" dirty="0" smtClean="0">
                <a:solidFill>
                  <a:srgbClr val="0070C0"/>
                </a:solidFill>
              </a:rPr>
            </a:br>
            <a:r>
              <a:rPr lang="en-US" sz="2800" b="1" dirty="0"/>
              <a:t>Ag &amp; </a:t>
            </a:r>
            <a:r>
              <a:rPr lang="en-US" sz="2800" b="1" dirty="0" smtClean="0"/>
              <a:t>A</a:t>
            </a:r>
            <a:r>
              <a:rPr lang="lv-LV" sz="2800" b="1" dirty="0" smtClean="0"/>
              <a:t>v</a:t>
            </a:r>
            <a:r>
              <a:rPr lang="en-US" sz="2800" b="1" dirty="0" smtClean="0"/>
              <a:t> </a:t>
            </a:r>
            <a:r>
              <a:rPr lang="lv-LV" sz="2800" b="1" dirty="0" smtClean="0"/>
              <a:t>veido </a:t>
            </a:r>
            <a:r>
              <a:rPr lang="lv-LV" sz="2800" b="1" dirty="0" err="1" smtClean="0"/>
              <a:t>precipitātu</a:t>
            </a:r>
            <a:r>
              <a:rPr lang="lv-LV" sz="2800" b="1" dirty="0" smtClean="0"/>
              <a:t> ekvivalencē</a:t>
            </a:r>
            <a:endParaRPr lang="lv-LV" sz="2800" b="1" dirty="0">
              <a:solidFill>
                <a:srgbClr val="0070C0"/>
              </a:solidFill>
            </a:endParaRPr>
          </a:p>
        </p:txBody>
      </p:sp>
      <p:pic>
        <p:nvPicPr>
          <p:cNvPr id="2050" name="Picture 2" descr="http://www.microbiol.unimelb.edu.au/teaching/iLab/antigen_antibody/graphics/pro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11" y="2267857"/>
            <a:ext cx="4938889"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6565" y="3734090"/>
            <a:ext cx="3788245" cy="29358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9" name="Group 8"/>
          <p:cNvGrpSpPr/>
          <p:nvPr/>
        </p:nvGrpSpPr>
        <p:grpSpPr>
          <a:xfrm>
            <a:off x="6168168" y="1135518"/>
            <a:ext cx="992616" cy="908843"/>
            <a:chOff x="6246384" y="1378855"/>
            <a:chExt cx="1473200" cy="1233717"/>
          </a:xfrm>
        </p:grpSpPr>
        <p:sp>
          <p:nvSpPr>
            <p:cNvPr id="6" name="Oval 5"/>
            <p:cNvSpPr/>
            <p:nvPr/>
          </p:nvSpPr>
          <p:spPr>
            <a:xfrm>
              <a:off x="6277429" y="1447800"/>
              <a:ext cx="1371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smtClean="0"/>
                <a:t>Ag</a:t>
              </a:r>
              <a:endParaRPr lang="lv-LV" b="1" dirty="0"/>
            </a:p>
          </p:txBody>
        </p:sp>
        <p:sp>
          <p:nvSpPr>
            <p:cNvPr id="8" name="Freeform 7"/>
            <p:cNvSpPr/>
            <p:nvPr/>
          </p:nvSpPr>
          <p:spPr>
            <a:xfrm>
              <a:off x="7313184" y="1649185"/>
              <a:ext cx="406400" cy="362857"/>
            </a:xfrm>
            <a:custGeom>
              <a:avLst/>
              <a:gdLst>
                <a:gd name="connsiteX0" fmla="*/ 130628 w 406400"/>
                <a:gd name="connsiteY0" fmla="*/ 29029 h 362857"/>
                <a:gd name="connsiteX1" fmla="*/ 406400 w 406400"/>
                <a:gd name="connsiteY1" fmla="*/ 0 h 362857"/>
                <a:gd name="connsiteX2" fmla="*/ 304800 w 406400"/>
                <a:gd name="connsiteY2" fmla="*/ 101600 h 362857"/>
                <a:gd name="connsiteX3" fmla="*/ 290286 w 406400"/>
                <a:gd name="connsiteY3" fmla="*/ 145143 h 362857"/>
                <a:gd name="connsiteX4" fmla="*/ 261257 w 406400"/>
                <a:gd name="connsiteY4" fmla="*/ 217714 h 362857"/>
                <a:gd name="connsiteX5" fmla="*/ 246743 w 406400"/>
                <a:gd name="connsiteY5" fmla="*/ 348343 h 362857"/>
                <a:gd name="connsiteX6" fmla="*/ 0 w 406400"/>
                <a:gd name="connsiteY6" fmla="*/ 362857 h 362857"/>
                <a:gd name="connsiteX7" fmla="*/ 43543 w 406400"/>
                <a:gd name="connsiteY7" fmla="*/ 159657 h 362857"/>
                <a:gd name="connsiteX8" fmla="*/ 188686 w 406400"/>
                <a:gd name="connsiteY8" fmla="*/ 58057 h 362857"/>
                <a:gd name="connsiteX9" fmla="*/ 130628 w 406400"/>
                <a:gd name="connsiteY9" fmla="*/ 29029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400" h="362857">
                  <a:moveTo>
                    <a:pt x="130628" y="29029"/>
                  </a:moveTo>
                  <a:lnTo>
                    <a:pt x="406400" y="0"/>
                  </a:lnTo>
                  <a:cubicBezTo>
                    <a:pt x="372533" y="33867"/>
                    <a:pt x="334720" y="64200"/>
                    <a:pt x="304800" y="101600"/>
                  </a:cubicBezTo>
                  <a:cubicBezTo>
                    <a:pt x="295243" y="113547"/>
                    <a:pt x="295658" y="130818"/>
                    <a:pt x="290286" y="145143"/>
                  </a:cubicBezTo>
                  <a:cubicBezTo>
                    <a:pt x="281138" y="169538"/>
                    <a:pt x="270933" y="193524"/>
                    <a:pt x="261257" y="217714"/>
                  </a:cubicBezTo>
                  <a:cubicBezTo>
                    <a:pt x="242948" y="309263"/>
                    <a:pt x="246743" y="265616"/>
                    <a:pt x="246743" y="348343"/>
                  </a:cubicBezTo>
                  <a:lnTo>
                    <a:pt x="0" y="362857"/>
                  </a:lnTo>
                  <a:lnTo>
                    <a:pt x="43543" y="159657"/>
                  </a:lnTo>
                  <a:lnTo>
                    <a:pt x="188686" y="58057"/>
                  </a:lnTo>
                  <a:lnTo>
                    <a:pt x="130628" y="29029"/>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13" name="Freeform 12"/>
            <p:cNvSpPr/>
            <p:nvPr/>
          </p:nvSpPr>
          <p:spPr>
            <a:xfrm rot="18524330">
              <a:off x="6224613" y="1400626"/>
              <a:ext cx="406400" cy="362857"/>
            </a:xfrm>
            <a:custGeom>
              <a:avLst/>
              <a:gdLst>
                <a:gd name="connsiteX0" fmla="*/ 130628 w 406400"/>
                <a:gd name="connsiteY0" fmla="*/ 29029 h 362857"/>
                <a:gd name="connsiteX1" fmla="*/ 406400 w 406400"/>
                <a:gd name="connsiteY1" fmla="*/ 0 h 362857"/>
                <a:gd name="connsiteX2" fmla="*/ 304800 w 406400"/>
                <a:gd name="connsiteY2" fmla="*/ 101600 h 362857"/>
                <a:gd name="connsiteX3" fmla="*/ 290286 w 406400"/>
                <a:gd name="connsiteY3" fmla="*/ 145143 h 362857"/>
                <a:gd name="connsiteX4" fmla="*/ 261257 w 406400"/>
                <a:gd name="connsiteY4" fmla="*/ 217714 h 362857"/>
                <a:gd name="connsiteX5" fmla="*/ 246743 w 406400"/>
                <a:gd name="connsiteY5" fmla="*/ 348343 h 362857"/>
                <a:gd name="connsiteX6" fmla="*/ 0 w 406400"/>
                <a:gd name="connsiteY6" fmla="*/ 362857 h 362857"/>
                <a:gd name="connsiteX7" fmla="*/ 43543 w 406400"/>
                <a:gd name="connsiteY7" fmla="*/ 159657 h 362857"/>
                <a:gd name="connsiteX8" fmla="*/ 188686 w 406400"/>
                <a:gd name="connsiteY8" fmla="*/ 58057 h 362857"/>
                <a:gd name="connsiteX9" fmla="*/ 130628 w 406400"/>
                <a:gd name="connsiteY9" fmla="*/ 29029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400" h="362857">
                  <a:moveTo>
                    <a:pt x="130628" y="29029"/>
                  </a:moveTo>
                  <a:lnTo>
                    <a:pt x="406400" y="0"/>
                  </a:lnTo>
                  <a:cubicBezTo>
                    <a:pt x="372533" y="33867"/>
                    <a:pt x="334720" y="64200"/>
                    <a:pt x="304800" y="101600"/>
                  </a:cubicBezTo>
                  <a:cubicBezTo>
                    <a:pt x="295243" y="113547"/>
                    <a:pt x="295658" y="130818"/>
                    <a:pt x="290286" y="145143"/>
                  </a:cubicBezTo>
                  <a:cubicBezTo>
                    <a:pt x="281138" y="169538"/>
                    <a:pt x="270933" y="193524"/>
                    <a:pt x="261257" y="217714"/>
                  </a:cubicBezTo>
                  <a:cubicBezTo>
                    <a:pt x="242948" y="309263"/>
                    <a:pt x="246743" y="265616"/>
                    <a:pt x="246743" y="348343"/>
                  </a:cubicBezTo>
                  <a:lnTo>
                    <a:pt x="0" y="362857"/>
                  </a:lnTo>
                  <a:lnTo>
                    <a:pt x="43543" y="159657"/>
                  </a:lnTo>
                  <a:lnTo>
                    <a:pt x="188686" y="58057"/>
                  </a:lnTo>
                  <a:lnTo>
                    <a:pt x="130628" y="29029"/>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14" name="Freeform 13"/>
            <p:cNvSpPr/>
            <p:nvPr/>
          </p:nvSpPr>
          <p:spPr>
            <a:xfrm rot="14060328">
              <a:off x="6224613" y="2106270"/>
              <a:ext cx="406400" cy="362857"/>
            </a:xfrm>
            <a:custGeom>
              <a:avLst/>
              <a:gdLst>
                <a:gd name="connsiteX0" fmla="*/ 130628 w 406400"/>
                <a:gd name="connsiteY0" fmla="*/ 29029 h 362857"/>
                <a:gd name="connsiteX1" fmla="*/ 406400 w 406400"/>
                <a:gd name="connsiteY1" fmla="*/ 0 h 362857"/>
                <a:gd name="connsiteX2" fmla="*/ 304800 w 406400"/>
                <a:gd name="connsiteY2" fmla="*/ 101600 h 362857"/>
                <a:gd name="connsiteX3" fmla="*/ 290286 w 406400"/>
                <a:gd name="connsiteY3" fmla="*/ 145143 h 362857"/>
                <a:gd name="connsiteX4" fmla="*/ 261257 w 406400"/>
                <a:gd name="connsiteY4" fmla="*/ 217714 h 362857"/>
                <a:gd name="connsiteX5" fmla="*/ 246743 w 406400"/>
                <a:gd name="connsiteY5" fmla="*/ 348343 h 362857"/>
                <a:gd name="connsiteX6" fmla="*/ 0 w 406400"/>
                <a:gd name="connsiteY6" fmla="*/ 362857 h 362857"/>
                <a:gd name="connsiteX7" fmla="*/ 43543 w 406400"/>
                <a:gd name="connsiteY7" fmla="*/ 159657 h 362857"/>
                <a:gd name="connsiteX8" fmla="*/ 188686 w 406400"/>
                <a:gd name="connsiteY8" fmla="*/ 58057 h 362857"/>
                <a:gd name="connsiteX9" fmla="*/ 130628 w 406400"/>
                <a:gd name="connsiteY9" fmla="*/ 29029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400" h="362857">
                  <a:moveTo>
                    <a:pt x="130628" y="29029"/>
                  </a:moveTo>
                  <a:lnTo>
                    <a:pt x="406400" y="0"/>
                  </a:lnTo>
                  <a:cubicBezTo>
                    <a:pt x="372533" y="33867"/>
                    <a:pt x="334720" y="64200"/>
                    <a:pt x="304800" y="101600"/>
                  </a:cubicBezTo>
                  <a:cubicBezTo>
                    <a:pt x="295243" y="113547"/>
                    <a:pt x="295658" y="130818"/>
                    <a:pt x="290286" y="145143"/>
                  </a:cubicBezTo>
                  <a:cubicBezTo>
                    <a:pt x="281138" y="169538"/>
                    <a:pt x="270933" y="193524"/>
                    <a:pt x="261257" y="217714"/>
                  </a:cubicBezTo>
                  <a:cubicBezTo>
                    <a:pt x="242948" y="309263"/>
                    <a:pt x="246743" y="265616"/>
                    <a:pt x="246743" y="348343"/>
                  </a:cubicBezTo>
                  <a:lnTo>
                    <a:pt x="0" y="362857"/>
                  </a:lnTo>
                  <a:lnTo>
                    <a:pt x="43543" y="159657"/>
                  </a:lnTo>
                  <a:lnTo>
                    <a:pt x="188686" y="58057"/>
                  </a:lnTo>
                  <a:lnTo>
                    <a:pt x="130628" y="29029"/>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15" name="Freeform 14"/>
            <p:cNvSpPr/>
            <p:nvPr/>
          </p:nvSpPr>
          <p:spPr>
            <a:xfrm rot="6274263">
              <a:off x="7117241" y="2227943"/>
              <a:ext cx="406400" cy="362857"/>
            </a:xfrm>
            <a:custGeom>
              <a:avLst/>
              <a:gdLst>
                <a:gd name="connsiteX0" fmla="*/ 130628 w 406400"/>
                <a:gd name="connsiteY0" fmla="*/ 29029 h 362857"/>
                <a:gd name="connsiteX1" fmla="*/ 406400 w 406400"/>
                <a:gd name="connsiteY1" fmla="*/ 0 h 362857"/>
                <a:gd name="connsiteX2" fmla="*/ 304800 w 406400"/>
                <a:gd name="connsiteY2" fmla="*/ 101600 h 362857"/>
                <a:gd name="connsiteX3" fmla="*/ 290286 w 406400"/>
                <a:gd name="connsiteY3" fmla="*/ 145143 h 362857"/>
                <a:gd name="connsiteX4" fmla="*/ 261257 w 406400"/>
                <a:gd name="connsiteY4" fmla="*/ 217714 h 362857"/>
                <a:gd name="connsiteX5" fmla="*/ 246743 w 406400"/>
                <a:gd name="connsiteY5" fmla="*/ 348343 h 362857"/>
                <a:gd name="connsiteX6" fmla="*/ 0 w 406400"/>
                <a:gd name="connsiteY6" fmla="*/ 362857 h 362857"/>
                <a:gd name="connsiteX7" fmla="*/ 43543 w 406400"/>
                <a:gd name="connsiteY7" fmla="*/ 159657 h 362857"/>
                <a:gd name="connsiteX8" fmla="*/ 188686 w 406400"/>
                <a:gd name="connsiteY8" fmla="*/ 58057 h 362857"/>
                <a:gd name="connsiteX9" fmla="*/ 130628 w 406400"/>
                <a:gd name="connsiteY9" fmla="*/ 29029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400" h="362857">
                  <a:moveTo>
                    <a:pt x="130628" y="29029"/>
                  </a:moveTo>
                  <a:lnTo>
                    <a:pt x="406400" y="0"/>
                  </a:lnTo>
                  <a:cubicBezTo>
                    <a:pt x="372533" y="33867"/>
                    <a:pt x="334720" y="64200"/>
                    <a:pt x="304800" y="101600"/>
                  </a:cubicBezTo>
                  <a:cubicBezTo>
                    <a:pt x="295243" y="113547"/>
                    <a:pt x="295658" y="130818"/>
                    <a:pt x="290286" y="145143"/>
                  </a:cubicBezTo>
                  <a:cubicBezTo>
                    <a:pt x="281138" y="169538"/>
                    <a:pt x="270933" y="193524"/>
                    <a:pt x="261257" y="217714"/>
                  </a:cubicBezTo>
                  <a:cubicBezTo>
                    <a:pt x="242948" y="309263"/>
                    <a:pt x="246743" y="265616"/>
                    <a:pt x="246743" y="348343"/>
                  </a:cubicBezTo>
                  <a:lnTo>
                    <a:pt x="0" y="362857"/>
                  </a:lnTo>
                  <a:lnTo>
                    <a:pt x="43543" y="159657"/>
                  </a:lnTo>
                  <a:lnTo>
                    <a:pt x="188686" y="58057"/>
                  </a:lnTo>
                  <a:lnTo>
                    <a:pt x="130628" y="29029"/>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grpSp>
      <p:grpSp>
        <p:nvGrpSpPr>
          <p:cNvPr id="17" name="Group 16"/>
          <p:cNvGrpSpPr/>
          <p:nvPr/>
        </p:nvGrpSpPr>
        <p:grpSpPr>
          <a:xfrm>
            <a:off x="7541784" y="1805036"/>
            <a:ext cx="992616" cy="908843"/>
            <a:chOff x="6246384" y="1378855"/>
            <a:chExt cx="1473200" cy="1233717"/>
          </a:xfrm>
        </p:grpSpPr>
        <p:sp>
          <p:nvSpPr>
            <p:cNvPr id="18" name="Oval 17"/>
            <p:cNvSpPr/>
            <p:nvPr/>
          </p:nvSpPr>
          <p:spPr>
            <a:xfrm>
              <a:off x="6277429" y="1447800"/>
              <a:ext cx="1371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smtClean="0"/>
                <a:t>Ag</a:t>
              </a:r>
              <a:endParaRPr lang="lv-LV" b="1" dirty="0"/>
            </a:p>
          </p:txBody>
        </p:sp>
        <p:sp>
          <p:nvSpPr>
            <p:cNvPr id="19" name="Freeform 18"/>
            <p:cNvSpPr/>
            <p:nvPr/>
          </p:nvSpPr>
          <p:spPr>
            <a:xfrm>
              <a:off x="7313184" y="1649185"/>
              <a:ext cx="406400" cy="362857"/>
            </a:xfrm>
            <a:custGeom>
              <a:avLst/>
              <a:gdLst>
                <a:gd name="connsiteX0" fmla="*/ 130628 w 406400"/>
                <a:gd name="connsiteY0" fmla="*/ 29029 h 362857"/>
                <a:gd name="connsiteX1" fmla="*/ 406400 w 406400"/>
                <a:gd name="connsiteY1" fmla="*/ 0 h 362857"/>
                <a:gd name="connsiteX2" fmla="*/ 304800 w 406400"/>
                <a:gd name="connsiteY2" fmla="*/ 101600 h 362857"/>
                <a:gd name="connsiteX3" fmla="*/ 290286 w 406400"/>
                <a:gd name="connsiteY3" fmla="*/ 145143 h 362857"/>
                <a:gd name="connsiteX4" fmla="*/ 261257 w 406400"/>
                <a:gd name="connsiteY4" fmla="*/ 217714 h 362857"/>
                <a:gd name="connsiteX5" fmla="*/ 246743 w 406400"/>
                <a:gd name="connsiteY5" fmla="*/ 348343 h 362857"/>
                <a:gd name="connsiteX6" fmla="*/ 0 w 406400"/>
                <a:gd name="connsiteY6" fmla="*/ 362857 h 362857"/>
                <a:gd name="connsiteX7" fmla="*/ 43543 w 406400"/>
                <a:gd name="connsiteY7" fmla="*/ 159657 h 362857"/>
                <a:gd name="connsiteX8" fmla="*/ 188686 w 406400"/>
                <a:gd name="connsiteY8" fmla="*/ 58057 h 362857"/>
                <a:gd name="connsiteX9" fmla="*/ 130628 w 406400"/>
                <a:gd name="connsiteY9" fmla="*/ 29029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400" h="362857">
                  <a:moveTo>
                    <a:pt x="130628" y="29029"/>
                  </a:moveTo>
                  <a:lnTo>
                    <a:pt x="406400" y="0"/>
                  </a:lnTo>
                  <a:cubicBezTo>
                    <a:pt x="372533" y="33867"/>
                    <a:pt x="334720" y="64200"/>
                    <a:pt x="304800" y="101600"/>
                  </a:cubicBezTo>
                  <a:cubicBezTo>
                    <a:pt x="295243" y="113547"/>
                    <a:pt x="295658" y="130818"/>
                    <a:pt x="290286" y="145143"/>
                  </a:cubicBezTo>
                  <a:cubicBezTo>
                    <a:pt x="281138" y="169538"/>
                    <a:pt x="270933" y="193524"/>
                    <a:pt x="261257" y="217714"/>
                  </a:cubicBezTo>
                  <a:cubicBezTo>
                    <a:pt x="242948" y="309263"/>
                    <a:pt x="246743" y="265616"/>
                    <a:pt x="246743" y="348343"/>
                  </a:cubicBezTo>
                  <a:lnTo>
                    <a:pt x="0" y="362857"/>
                  </a:lnTo>
                  <a:lnTo>
                    <a:pt x="43543" y="159657"/>
                  </a:lnTo>
                  <a:lnTo>
                    <a:pt x="188686" y="58057"/>
                  </a:lnTo>
                  <a:lnTo>
                    <a:pt x="130628" y="29029"/>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20" name="Freeform 19"/>
            <p:cNvSpPr/>
            <p:nvPr/>
          </p:nvSpPr>
          <p:spPr>
            <a:xfrm rot="18524330">
              <a:off x="6224613" y="1400626"/>
              <a:ext cx="406400" cy="362857"/>
            </a:xfrm>
            <a:custGeom>
              <a:avLst/>
              <a:gdLst>
                <a:gd name="connsiteX0" fmla="*/ 130628 w 406400"/>
                <a:gd name="connsiteY0" fmla="*/ 29029 h 362857"/>
                <a:gd name="connsiteX1" fmla="*/ 406400 w 406400"/>
                <a:gd name="connsiteY1" fmla="*/ 0 h 362857"/>
                <a:gd name="connsiteX2" fmla="*/ 304800 w 406400"/>
                <a:gd name="connsiteY2" fmla="*/ 101600 h 362857"/>
                <a:gd name="connsiteX3" fmla="*/ 290286 w 406400"/>
                <a:gd name="connsiteY3" fmla="*/ 145143 h 362857"/>
                <a:gd name="connsiteX4" fmla="*/ 261257 w 406400"/>
                <a:gd name="connsiteY4" fmla="*/ 217714 h 362857"/>
                <a:gd name="connsiteX5" fmla="*/ 246743 w 406400"/>
                <a:gd name="connsiteY5" fmla="*/ 348343 h 362857"/>
                <a:gd name="connsiteX6" fmla="*/ 0 w 406400"/>
                <a:gd name="connsiteY6" fmla="*/ 362857 h 362857"/>
                <a:gd name="connsiteX7" fmla="*/ 43543 w 406400"/>
                <a:gd name="connsiteY7" fmla="*/ 159657 h 362857"/>
                <a:gd name="connsiteX8" fmla="*/ 188686 w 406400"/>
                <a:gd name="connsiteY8" fmla="*/ 58057 h 362857"/>
                <a:gd name="connsiteX9" fmla="*/ 130628 w 406400"/>
                <a:gd name="connsiteY9" fmla="*/ 29029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400" h="362857">
                  <a:moveTo>
                    <a:pt x="130628" y="29029"/>
                  </a:moveTo>
                  <a:lnTo>
                    <a:pt x="406400" y="0"/>
                  </a:lnTo>
                  <a:cubicBezTo>
                    <a:pt x="372533" y="33867"/>
                    <a:pt x="334720" y="64200"/>
                    <a:pt x="304800" y="101600"/>
                  </a:cubicBezTo>
                  <a:cubicBezTo>
                    <a:pt x="295243" y="113547"/>
                    <a:pt x="295658" y="130818"/>
                    <a:pt x="290286" y="145143"/>
                  </a:cubicBezTo>
                  <a:cubicBezTo>
                    <a:pt x="281138" y="169538"/>
                    <a:pt x="270933" y="193524"/>
                    <a:pt x="261257" y="217714"/>
                  </a:cubicBezTo>
                  <a:cubicBezTo>
                    <a:pt x="242948" y="309263"/>
                    <a:pt x="246743" y="265616"/>
                    <a:pt x="246743" y="348343"/>
                  </a:cubicBezTo>
                  <a:lnTo>
                    <a:pt x="0" y="362857"/>
                  </a:lnTo>
                  <a:lnTo>
                    <a:pt x="43543" y="159657"/>
                  </a:lnTo>
                  <a:lnTo>
                    <a:pt x="188686" y="58057"/>
                  </a:lnTo>
                  <a:lnTo>
                    <a:pt x="130628" y="29029"/>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21" name="Freeform 20"/>
            <p:cNvSpPr/>
            <p:nvPr/>
          </p:nvSpPr>
          <p:spPr>
            <a:xfrm rot="14060328">
              <a:off x="6224613" y="2106270"/>
              <a:ext cx="406400" cy="362857"/>
            </a:xfrm>
            <a:custGeom>
              <a:avLst/>
              <a:gdLst>
                <a:gd name="connsiteX0" fmla="*/ 130628 w 406400"/>
                <a:gd name="connsiteY0" fmla="*/ 29029 h 362857"/>
                <a:gd name="connsiteX1" fmla="*/ 406400 w 406400"/>
                <a:gd name="connsiteY1" fmla="*/ 0 h 362857"/>
                <a:gd name="connsiteX2" fmla="*/ 304800 w 406400"/>
                <a:gd name="connsiteY2" fmla="*/ 101600 h 362857"/>
                <a:gd name="connsiteX3" fmla="*/ 290286 w 406400"/>
                <a:gd name="connsiteY3" fmla="*/ 145143 h 362857"/>
                <a:gd name="connsiteX4" fmla="*/ 261257 w 406400"/>
                <a:gd name="connsiteY4" fmla="*/ 217714 h 362857"/>
                <a:gd name="connsiteX5" fmla="*/ 246743 w 406400"/>
                <a:gd name="connsiteY5" fmla="*/ 348343 h 362857"/>
                <a:gd name="connsiteX6" fmla="*/ 0 w 406400"/>
                <a:gd name="connsiteY6" fmla="*/ 362857 h 362857"/>
                <a:gd name="connsiteX7" fmla="*/ 43543 w 406400"/>
                <a:gd name="connsiteY7" fmla="*/ 159657 h 362857"/>
                <a:gd name="connsiteX8" fmla="*/ 188686 w 406400"/>
                <a:gd name="connsiteY8" fmla="*/ 58057 h 362857"/>
                <a:gd name="connsiteX9" fmla="*/ 130628 w 406400"/>
                <a:gd name="connsiteY9" fmla="*/ 29029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400" h="362857">
                  <a:moveTo>
                    <a:pt x="130628" y="29029"/>
                  </a:moveTo>
                  <a:lnTo>
                    <a:pt x="406400" y="0"/>
                  </a:lnTo>
                  <a:cubicBezTo>
                    <a:pt x="372533" y="33867"/>
                    <a:pt x="334720" y="64200"/>
                    <a:pt x="304800" y="101600"/>
                  </a:cubicBezTo>
                  <a:cubicBezTo>
                    <a:pt x="295243" y="113547"/>
                    <a:pt x="295658" y="130818"/>
                    <a:pt x="290286" y="145143"/>
                  </a:cubicBezTo>
                  <a:cubicBezTo>
                    <a:pt x="281138" y="169538"/>
                    <a:pt x="270933" y="193524"/>
                    <a:pt x="261257" y="217714"/>
                  </a:cubicBezTo>
                  <a:cubicBezTo>
                    <a:pt x="242948" y="309263"/>
                    <a:pt x="246743" y="265616"/>
                    <a:pt x="246743" y="348343"/>
                  </a:cubicBezTo>
                  <a:lnTo>
                    <a:pt x="0" y="362857"/>
                  </a:lnTo>
                  <a:lnTo>
                    <a:pt x="43543" y="159657"/>
                  </a:lnTo>
                  <a:lnTo>
                    <a:pt x="188686" y="58057"/>
                  </a:lnTo>
                  <a:lnTo>
                    <a:pt x="130628" y="29029"/>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22" name="Freeform 21"/>
            <p:cNvSpPr/>
            <p:nvPr/>
          </p:nvSpPr>
          <p:spPr>
            <a:xfrm rot="6274263">
              <a:off x="7117241" y="2227943"/>
              <a:ext cx="406400" cy="362857"/>
            </a:xfrm>
            <a:custGeom>
              <a:avLst/>
              <a:gdLst>
                <a:gd name="connsiteX0" fmla="*/ 130628 w 406400"/>
                <a:gd name="connsiteY0" fmla="*/ 29029 h 362857"/>
                <a:gd name="connsiteX1" fmla="*/ 406400 w 406400"/>
                <a:gd name="connsiteY1" fmla="*/ 0 h 362857"/>
                <a:gd name="connsiteX2" fmla="*/ 304800 w 406400"/>
                <a:gd name="connsiteY2" fmla="*/ 101600 h 362857"/>
                <a:gd name="connsiteX3" fmla="*/ 290286 w 406400"/>
                <a:gd name="connsiteY3" fmla="*/ 145143 h 362857"/>
                <a:gd name="connsiteX4" fmla="*/ 261257 w 406400"/>
                <a:gd name="connsiteY4" fmla="*/ 217714 h 362857"/>
                <a:gd name="connsiteX5" fmla="*/ 246743 w 406400"/>
                <a:gd name="connsiteY5" fmla="*/ 348343 h 362857"/>
                <a:gd name="connsiteX6" fmla="*/ 0 w 406400"/>
                <a:gd name="connsiteY6" fmla="*/ 362857 h 362857"/>
                <a:gd name="connsiteX7" fmla="*/ 43543 w 406400"/>
                <a:gd name="connsiteY7" fmla="*/ 159657 h 362857"/>
                <a:gd name="connsiteX8" fmla="*/ 188686 w 406400"/>
                <a:gd name="connsiteY8" fmla="*/ 58057 h 362857"/>
                <a:gd name="connsiteX9" fmla="*/ 130628 w 406400"/>
                <a:gd name="connsiteY9" fmla="*/ 29029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400" h="362857">
                  <a:moveTo>
                    <a:pt x="130628" y="29029"/>
                  </a:moveTo>
                  <a:lnTo>
                    <a:pt x="406400" y="0"/>
                  </a:lnTo>
                  <a:cubicBezTo>
                    <a:pt x="372533" y="33867"/>
                    <a:pt x="334720" y="64200"/>
                    <a:pt x="304800" y="101600"/>
                  </a:cubicBezTo>
                  <a:cubicBezTo>
                    <a:pt x="295243" y="113547"/>
                    <a:pt x="295658" y="130818"/>
                    <a:pt x="290286" y="145143"/>
                  </a:cubicBezTo>
                  <a:cubicBezTo>
                    <a:pt x="281138" y="169538"/>
                    <a:pt x="270933" y="193524"/>
                    <a:pt x="261257" y="217714"/>
                  </a:cubicBezTo>
                  <a:cubicBezTo>
                    <a:pt x="242948" y="309263"/>
                    <a:pt x="246743" y="265616"/>
                    <a:pt x="246743" y="348343"/>
                  </a:cubicBezTo>
                  <a:lnTo>
                    <a:pt x="0" y="362857"/>
                  </a:lnTo>
                  <a:lnTo>
                    <a:pt x="43543" y="159657"/>
                  </a:lnTo>
                  <a:lnTo>
                    <a:pt x="188686" y="58057"/>
                  </a:lnTo>
                  <a:lnTo>
                    <a:pt x="130628" y="29029"/>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grpSp>
      <p:grpSp>
        <p:nvGrpSpPr>
          <p:cNvPr id="23" name="Group 22"/>
          <p:cNvGrpSpPr/>
          <p:nvPr/>
        </p:nvGrpSpPr>
        <p:grpSpPr>
          <a:xfrm>
            <a:off x="6079856" y="2555970"/>
            <a:ext cx="992616" cy="908843"/>
            <a:chOff x="6246384" y="1378855"/>
            <a:chExt cx="1473200" cy="1233717"/>
          </a:xfrm>
        </p:grpSpPr>
        <p:sp>
          <p:nvSpPr>
            <p:cNvPr id="24" name="Oval 23"/>
            <p:cNvSpPr/>
            <p:nvPr/>
          </p:nvSpPr>
          <p:spPr>
            <a:xfrm>
              <a:off x="6277431" y="1447800"/>
              <a:ext cx="1371601" cy="1142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smtClean="0"/>
                <a:t>Ag</a:t>
              </a:r>
              <a:endParaRPr lang="lv-LV" b="1" dirty="0"/>
            </a:p>
          </p:txBody>
        </p:sp>
        <p:sp>
          <p:nvSpPr>
            <p:cNvPr id="25" name="Freeform 24"/>
            <p:cNvSpPr/>
            <p:nvPr/>
          </p:nvSpPr>
          <p:spPr>
            <a:xfrm>
              <a:off x="7313184" y="1649185"/>
              <a:ext cx="406400" cy="362857"/>
            </a:xfrm>
            <a:custGeom>
              <a:avLst/>
              <a:gdLst>
                <a:gd name="connsiteX0" fmla="*/ 130628 w 406400"/>
                <a:gd name="connsiteY0" fmla="*/ 29029 h 362857"/>
                <a:gd name="connsiteX1" fmla="*/ 406400 w 406400"/>
                <a:gd name="connsiteY1" fmla="*/ 0 h 362857"/>
                <a:gd name="connsiteX2" fmla="*/ 304800 w 406400"/>
                <a:gd name="connsiteY2" fmla="*/ 101600 h 362857"/>
                <a:gd name="connsiteX3" fmla="*/ 290286 w 406400"/>
                <a:gd name="connsiteY3" fmla="*/ 145143 h 362857"/>
                <a:gd name="connsiteX4" fmla="*/ 261257 w 406400"/>
                <a:gd name="connsiteY4" fmla="*/ 217714 h 362857"/>
                <a:gd name="connsiteX5" fmla="*/ 246743 w 406400"/>
                <a:gd name="connsiteY5" fmla="*/ 348343 h 362857"/>
                <a:gd name="connsiteX6" fmla="*/ 0 w 406400"/>
                <a:gd name="connsiteY6" fmla="*/ 362857 h 362857"/>
                <a:gd name="connsiteX7" fmla="*/ 43543 w 406400"/>
                <a:gd name="connsiteY7" fmla="*/ 159657 h 362857"/>
                <a:gd name="connsiteX8" fmla="*/ 188686 w 406400"/>
                <a:gd name="connsiteY8" fmla="*/ 58057 h 362857"/>
                <a:gd name="connsiteX9" fmla="*/ 130628 w 406400"/>
                <a:gd name="connsiteY9" fmla="*/ 29029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400" h="362857">
                  <a:moveTo>
                    <a:pt x="130628" y="29029"/>
                  </a:moveTo>
                  <a:lnTo>
                    <a:pt x="406400" y="0"/>
                  </a:lnTo>
                  <a:cubicBezTo>
                    <a:pt x="372533" y="33867"/>
                    <a:pt x="334720" y="64200"/>
                    <a:pt x="304800" y="101600"/>
                  </a:cubicBezTo>
                  <a:cubicBezTo>
                    <a:pt x="295243" y="113547"/>
                    <a:pt x="295658" y="130818"/>
                    <a:pt x="290286" y="145143"/>
                  </a:cubicBezTo>
                  <a:cubicBezTo>
                    <a:pt x="281138" y="169538"/>
                    <a:pt x="270933" y="193524"/>
                    <a:pt x="261257" y="217714"/>
                  </a:cubicBezTo>
                  <a:cubicBezTo>
                    <a:pt x="242948" y="309263"/>
                    <a:pt x="246743" y="265616"/>
                    <a:pt x="246743" y="348343"/>
                  </a:cubicBezTo>
                  <a:lnTo>
                    <a:pt x="0" y="362857"/>
                  </a:lnTo>
                  <a:lnTo>
                    <a:pt x="43543" y="159657"/>
                  </a:lnTo>
                  <a:lnTo>
                    <a:pt x="188686" y="58057"/>
                  </a:lnTo>
                  <a:lnTo>
                    <a:pt x="130628" y="29029"/>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26" name="Freeform 25"/>
            <p:cNvSpPr/>
            <p:nvPr/>
          </p:nvSpPr>
          <p:spPr>
            <a:xfrm rot="18524330">
              <a:off x="6224613" y="1400626"/>
              <a:ext cx="406400" cy="362857"/>
            </a:xfrm>
            <a:custGeom>
              <a:avLst/>
              <a:gdLst>
                <a:gd name="connsiteX0" fmla="*/ 130628 w 406400"/>
                <a:gd name="connsiteY0" fmla="*/ 29029 h 362857"/>
                <a:gd name="connsiteX1" fmla="*/ 406400 w 406400"/>
                <a:gd name="connsiteY1" fmla="*/ 0 h 362857"/>
                <a:gd name="connsiteX2" fmla="*/ 304800 w 406400"/>
                <a:gd name="connsiteY2" fmla="*/ 101600 h 362857"/>
                <a:gd name="connsiteX3" fmla="*/ 290286 w 406400"/>
                <a:gd name="connsiteY3" fmla="*/ 145143 h 362857"/>
                <a:gd name="connsiteX4" fmla="*/ 261257 w 406400"/>
                <a:gd name="connsiteY4" fmla="*/ 217714 h 362857"/>
                <a:gd name="connsiteX5" fmla="*/ 246743 w 406400"/>
                <a:gd name="connsiteY5" fmla="*/ 348343 h 362857"/>
                <a:gd name="connsiteX6" fmla="*/ 0 w 406400"/>
                <a:gd name="connsiteY6" fmla="*/ 362857 h 362857"/>
                <a:gd name="connsiteX7" fmla="*/ 43543 w 406400"/>
                <a:gd name="connsiteY7" fmla="*/ 159657 h 362857"/>
                <a:gd name="connsiteX8" fmla="*/ 188686 w 406400"/>
                <a:gd name="connsiteY8" fmla="*/ 58057 h 362857"/>
                <a:gd name="connsiteX9" fmla="*/ 130628 w 406400"/>
                <a:gd name="connsiteY9" fmla="*/ 29029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400" h="362857">
                  <a:moveTo>
                    <a:pt x="130628" y="29029"/>
                  </a:moveTo>
                  <a:lnTo>
                    <a:pt x="406400" y="0"/>
                  </a:lnTo>
                  <a:cubicBezTo>
                    <a:pt x="372533" y="33867"/>
                    <a:pt x="334720" y="64200"/>
                    <a:pt x="304800" y="101600"/>
                  </a:cubicBezTo>
                  <a:cubicBezTo>
                    <a:pt x="295243" y="113547"/>
                    <a:pt x="295658" y="130818"/>
                    <a:pt x="290286" y="145143"/>
                  </a:cubicBezTo>
                  <a:cubicBezTo>
                    <a:pt x="281138" y="169538"/>
                    <a:pt x="270933" y="193524"/>
                    <a:pt x="261257" y="217714"/>
                  </a:cubicBezTo>
                  <a:cubicBezTo>
                    <a:pt x="242948" y="309263"/>
                    <a:pt x="246743" y="265616"/>
                    <a:pt x="246743" y="348343"/>
                  </a:cubicBezTo>
                  <a:lnTo>
                    <a:pt x="0" y="362857"/>
                  </a:lnTo>
                  <a:lnTo>
                    <a:pt x="43543" y="159657"/>
                  </a:lnTo>
                  <a:lnTo>
                    <a:pt x="188686" y="58057"/>
                  </a:lnTo>
                  <a:lnTo>
                    <a:pt x="130628" y="29029"/>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27" name="Freeform 26"/>
            <p:cNvSpPr/>
            <p:nvPr/>
          </p:nvSpPr>
          <p:spPr>
            <a:xfrm rot="14060328">
              <a:off x="6224613" y="2106270"/>
              <a:ext cx="406400" cy="362857"/>
            </a:xfrm>
            <a:custGeom>
              <a:avLst/>
              <a:gdLst>
                <a:gd name="connsiteX0" fmla="*/ 130628 w 406400"/>
                <a:gd name="connsiteY0" fmla="*/ 29029 h 362857"/>
                <a:gd name="connsiteX1" fmla="*/ 406400 w 406400"/>
                <a:gd name="connsiteY1" fmla="*/ 0 h 362857"/>
                <a:gd name="connsiteX2" fmla="*/ 304800 w 406400"/>
                <a:gd name="connsiteY2" fmla="*/ 101600 h 362857"/>
                <a:gd name="connsiteX3" fmla="*/ 290286 w 406400"/>
                <a:gd name="connsiteY3" fmla="*/ 145143 h 362857"/>
                <a:gd name="connsiteX4" fmla="*/ 261257 w 406400"/>
                <a:gd name="connsiteY4" fmla="*/ 217714 h 362857"/>
                <a:gd name="connsiteX5" fmla="*/ 246743 w 406400"/>
                <a:gd name="connsiteY5" fmla="*/ 348343 h 362857"/>
                <a:gd name="connsiteX6" fmla="*/ 0 w 406400"/>
                <a:gd name="connsiteY6" fmla="*/ 362857 h 362857"/>
                <a:gd name="connsiteX7" fmla="*/ 43543 w 406400"/>
                <a:gd name="connsiteY7" fmla="*/ 159657 h 362857"/>
                <a:gd name="connsiteX8" fmla="*/ 188686 w 406400"/>
                <a:gd name="connsiteY8" fmla="*/ 58057 h 362857"/>
                <a:gd name="connsiteX9" fmla="*/ 130628 w 406400"/>
                <a:gd name="connsiteY9" fmla="*/ 29029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400" h="362857">
                  <a:moveTo>
                    <a:pt x="130628" y="29029"/>
                  </a:moveTo>
                  <a:lnTo>
                    <a:pt x="406400" y="0"/>
                  </a:lnTo>
                  <a:cubicBezTo>
                    <a:pt x="372533" y="33867"/>
                    <a:pt x="334720" y="64200"/>
                    <a:pt x="304800" y="101600"/>
                  </a:cubicBezTo>
                  <a:cubicBezTo>
                    <a:pt x="295243" y="113547"/>
                    <a:pt x="295658" y="130818"/>
                    <a:pt x="290286" y="145143"/>
                  </a:cubicBezTo>
                  <a:cubicBezTo>
                    <a:pt x="281138" y="169538"/>
                    <a:pt x="270933" y="193524"/>
                    <a:pt x="261257" y="217714"/>
                  </a:cubicBezTo>
                  <a:cubicBezTo>
                    <a:pt x="242948" y="309263"/>
                    <a:pt x="246743" y="265616"/>
                    <a:pt x="246743" y="348343"/>
                  </a:cubicBezTo>
                  <a:lnTo>
                    <a:pt x="0" y="362857"/>
                  </a:lnTo>
                  <a:lnTo>
                    <a:pt x="43543" y="159657"/>
                  </a:lnTo>
                  <a:lnTo>
                    <a:pt x="188686" y="58057"/>
                  </a:lnTo>
                  <a:lnTo>
                    <a:pt x="130628" y="29029"/>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28" name="Freeform 27"/>
            <p:cNvSpPr/>
            <p:nvPr/>
          </p:nvSpPr>
          <p:spPr>
            <a:xfrm rot="6274263">
              <a:off x="7117241" y="2227943"/>
              <a:ext cx="406400" cy="362857"/>
            </a:xfrm>
            <a:custGeom>
              <a:avLst/>
              <a:gdLst>
                <a:gd name="connsiteX0" fmla="*/ 130628 w 406400"/>
                <a:gd name="connsiteY0" fmla="*/ 29029 h 362857"/>
                <a:gd name="connsiteX1" fmla="*/ 406400 w 406400"/>
                <a:gd name="connsiteY1" fmla="*/ 0 h 362857"/>
                <a:gd name="connsiteX2" fmla="*/ 304800 w 406400"/>
                <a:gd name="connsiteY2" fmla="*/ 101600 h 362857"/>
                <a:gd name="connsiteX3" fmla="*/ 290286 w 406400"/>
                <a:gd name="connsiteY3" fmla="*/ 145143 h 362857"/>
                <a:gd name="connsiteX4" fmla="*/ 261257 w 406400"/>
                <a:gd name="connsiteY4" fmla="*/ 217714 h 362857"/>
                <a:gd name="connsiteX5" fmla="*/ 246743 w 406400"/>
                <a:gd name="connsiteY5" fmla="*/ 348343 h 362857"/>
                <a:gd name="connsiteX6" fmla="*/ 0 w 406400"/>
                <a:gd name="connsiteY6" fmla="*/ 362857 h 362857"/>
                <a:gd name="connsiteX7" fmla="*/ 43543 w 406400"/>
                <a:gd name="connsiteY7" fmla="*/ 159657 h 362857"/>
                <a:gd name="connsiteX8" fmla="*/ 188686 w 406400"/>
                <a:gd name="connsiteY8" fmla="*/ 58057 h 362857"/>
                <a:gd name="connsiteX9" fmla="*/ 130628 w 406400"/>
                <a:gd name="connsiteY9" fmla="*/ 29029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400" h="362857">
                  <a:moveTo>
                    <a:pt x="130628" y="29029"/>
                  </a:moveTo>
                  <a:lnTo>
                    <a:pt x="406400" y="0"/>
                  </a:lnTo>
                  <a:cubicBezTo>
                    <a:pt x="372533" y="33867"/>
                    <a:pt x="334720" y="64200"/>
                    <a:pt x="304800" y="101600"/>
                  </a:cubicBezTo>
                  <a:cubicBezTo>
                    <a:pt x="295243" y="113547"/>
                    <a:pt x="295658" y="130818"/>
                    <a:pt x="290286" y="145143"/>
                  </a:cubicBezTo>
                  <a:cubicBezTo>
                    <a:pt x="281138" y="169538"/>
                    <a:pt x="270933" y="193524"/>
                    <a:pt x="261257" y="217714"/>
                  </a:cubicBezTo>
                  <a:cubicBezTo>
                    <a:pt x="242948" y="309263"/>
                    <a:pt x="246743" y="265616"/>
                    <a:pt x="246743" y="348343"/>
                  </a:cubicBezTo>
                  <a:lnTo>
                    <a:pt x="0" y="362857"/>
                  </a:lnTo>
                  <a:lnTo>
                    <a:pt x="43543" y="159657"/>
                  </a:lnTo>
                  <a:lnTo>
                    <a:pt x="188686" y="58057"/>
                  </a:lnTo>
                  <a:lnTo>
                    <a:pt x="130628" y="29029"/>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grpSp>
      <p:sp>
        <p:nvSpPr>
          <p:cNvPr id="11" name="Freeform 10"/>
          <p:cNvSpPr/>
          <p:nvPr/>
        </p:nvSpPr>
        <p:spPr>
          <a:xfrm rot="19106542">
            <a:off x="7196820" y="2503719"/>
            <a:ext cx="754743" cy="1074057"/>
          </a:xfrm>
          <a:custGeom>
            <a:avLst/>
            <a:gdLst>
              <a:gd name="connsiteX0" fmla="*/ 246743 w 754743"/>
              <a:gd name="connsiteY0" fmla="*/ 508000 h 1074057"/>
              <a:gd name="connsiteX1" fmla="*/ 0 w 754743"/>
              <a:gd name="connsiteY1" fmla="*/ 116114 h 1074057"/>
              <a:gd name="connsiteX2" fmla="*/ 72572 w 754743"/>
              <a:gd name="connsiteY2" fmla="*/ 0 h 1074057"/>
              <a:gd name="connsiteX3" fmla="*/ 348343 w 754743"/>
              <a:gd name="connsiteY3" fmla="*/ 420914 h 1074057"/>
              <a:gd name="connsiteX4" fmla="*/ 682172 w 754743"/>
              <a:gd name="connsiteY4" fmla="*/ 58057 h 1074057"/>
              <a:gd name="connsiteX5" fmla="*/ 754743 w 754743"/>
              <a:gd name="connsiteY5" fmla="*/ 174171 h 1074057"/>
              <a:gd name="connsiteX6" fmla="*/ 435429 w 754743"/>
              <a:gd name="connsiteY6" fmla="*/ 508000 h 1074057"/>
              <a:gd name="connsiteX7" fmla="*/ 391886 w 754743"/>
              <a:gd name="connsiteY7" fmla="*/ 1074057 h 1074057"/>
              <a:gd name="connsiteX8" fmla="*/ 319315 w 754743"/>
              <a:gd name="connsiteY8" fmla="*/ 1074057 h 1074057"/>
              <a:gd name="connsiteX9" fmla="*/ 246743 w 754743"/>
              <a:gd name="connsiteY9" fmla="*/ 508000 h 107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4743" h="1074057">
                <a:moveTo>
                  <a:pt x="246743" y="508000"/>
                </a:moveTo>
                <a:lnTo>
                  <a:pt x="0" y="116114"/>
                </a:lnTo>
                <a:lnTo>
                  <a:pt x="72572" y="0"/>
                </a:lnTo>
                <a:lnTo>
                  <a:pt x="348343" y="420914"/>
                </a:lnTo>
                <a:lnTo>
                  <a:pt x="682172" y="58057"/>
                </a:lnTo>
                <a:lnTo>
                  <a:pt x="754743" y="174171"/>
                </a:lnTo>
                <a:lnTo>
                  <a:pt x="435429" y="508000"/>
                </a:lnTo>
                <a:lnTo>
                  <a:pt x="391886" y="1074057"/>
                </a:lnTo>
                <a:lnTo>
                  <a:pt x="319315" y="1074057"/>
                </a:lnTo>
                <a:lnTo>
                  <a:pt x="246743" y="50800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31" name="Freeform 30"/>
          <p:cNvSpPr/>
          <p:nvPr/>
        </p:nvSpPr>
        <p:spPr>
          <a:xfrm rot="12928824">
            <a:off x="7258564" y="613520"/>
            <a:ext cx="754743" cy="1074057"/>
          </a:xfrm>
          <a:custGeom>
            <a:avLst/>
            <a:gdLst>
              <a:gd name="connsiteX0" fmla="*/ 246743 w 754743"/>
              <a:gd name="connsiteY0" fmla="*/ 508000 h 1074057"/>
              <a:gd name="connsiteX1" fmla="*/ 0 w 754743"/>
              <a:gd name="connsiteY1" fmla="*/ 116114 h 1074057"/>
              <a:gd name="connsiteX2" fmla="*/ 72572 w 754743"/>
              <a:gd name="connsiteY2" fmla="*/ 0 h 1074057"/>
              <a:gd name="connsiteX3" fmla="*/ 348343 w 754743"/>
              <a:gd name="connsiteY3" fmla="*/ 420914 h 1074057"/>
              <a:gd name="connsiteX4" fmla="*/ 682172 w 754743"/>
              <a:gd name="connsiteY4" fmla="*/ 58057 h 1074057"/>
              <a:gd name="connsiteX5" fmla="*/ 754743 w 754743"/>
              <a:gd name="connsiteY5" fmla="*/ 174171 h 1074057"/>
              <a:gd name="connsiteX6" fmla="*/ 435429 w 754743"/>
              <a:gd name="connsiteY6" fmla="*/ 508000 h 1074057"/>
              <a:gd name="connsiteX7" fmla="*/ 391886 w 754743"/>
              <a:gd name="connsiteY7" fmla="*/ 1074057 h 1074057"/>
              <a:gd name="connsiteX8" fmla="*/ 319315 w 754743"/>
              <a:gd name="connsiteY8" fmla="*/ 1074057 h 1074057"/>
              <a:gd name="connsiteX9" fmla="*/ 246743 w 754743"/>
              <a:gd name="connsiteY9" fmla="*/ 508000 h 107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4743" h="1074057">
                <a:moveTo>
                  <a:pt x="246743" y="508000"/>
                </a:moveTo>
                <a:lnTo>
                  <a:pt x="0" y="116114"/>
                </a:lnTo>
                <a:lnTo>
                  <a:pt x="72572" y="0"/>
                </a:lnTo>
                <a:lnTo>
                  <a:pt x="348343" y="420914"/>
                </a:lnTo>
                <a:lnTo>
                  <a:pt x="682172" y="58057"/>
                </a:lnTo>
                <a:lnTo>
                  <a:pt x="754743" y="174171"/>
                </a:lnTo>
                <a:lnTo>
                  <a:pt x="435429" y="508000"/>
                </a:lnTo>
                <a:lnTo>
                  <a:pt x="391886" y="1074057"/>
                </a:lnTo>
                <a:lnTo>
                  <a:pt x="319315" y="1074057"/>
                </a:lnTo>
                <a:lnTo>
                  <a:pt x="246743" y="50800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32" name="Freeform 31"/>
          <p:cNvSpPr/>
          <p:nvPr/>
        </p:nvSpPr>
        <p:spPr>
          <a:xfrm rot="4986491">
            <a:off x="5334608" y="1744637"/>
            <a:ext cx="754743" cy="1074057"/>
          </a:xfrm>
          <a:custGeom>
            <a:avLst/>
            <a:gdLst>
              <a:gd name="connsiteX0" fmla="*/ 246743 w 754743"/>
              <a:gd name="connsiteY0" fmla="*/ 508000 h 1074057"/>
              <a:gd name="connsiteX1" fmla="*/ 0 w 754743"/>
              <a:gd name="connsiteY1" fmla="*/ 116114 h 1074057"/>
              <a:gd name="connsiteX2" fmla="*/ 72572 w 754743"/>
              <a:gd name="connsiteY2" fmla="*/ 0 h 1074057"/>
              <a:gd name="connsiteX3" fmla="*/ 348343 w 754743"/>
              <a:gd name="connsiteY3" fmla="*/ 420914 h 1074057"/>
              <a:gd name="connsiteX4" fmla="*/ 682172 w 754743"/>
              <a:gd name="connsiteY4" fmla="*/ 58057 h 1074057"/>
              <a:gd name="connsiteX5" fmla="*/ 754743 w 754743"/>
              <a:gd name="connsiteY5" fmla="*/ 174171 h 1074057"/>
              <a:gd name="connsiteX6" fmla="*/ 435429 w 754743"/>
              <a:gd name="connsiteY6" fmla="*/ 508000 h 1074057"/>
              <a:gd name="connsiteX7" fmla="*/ 391886 w 754743"/>
              <a:gd name="connsiteY7" fmla="*/ 1074057 h 1074057"/>
              <a:gd name="connsiteX8" fmla="*/ 319315 w 754743"/>
              <a:gd name="connsiteY8" fmla="*/ 1074057 h 1074057"/>
              <a:gd name="connsiteX9" fmla="*/ 246743 w 754743"/>
              <a:gd name="connsiteY9" fmla="*/ 508000 h 107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4743" h="1074057">
                <a:moveTo>
                  <a:pt x="246743" y="508000"/>
                </a:moveTo>
                <a:lnTo>
                  <a:pt x="0" y="116114"/>
                </a:lnTo>
                <a:lnTo>
                  <a:pt x="72572" y="0"/>
                </a:lnTo>
                <a:lnTo>
                  <a:pt x="348343" y="420914"/>
                </a:lnTo>
                <a:lnTo>
                  <a:pt x="682172" y="58057"/>
                </a:lnTo>
                <a:lnTo>
                  <a:pt x="754743" y="174171"/>
                </a:lnTo>
                <a:lnTo>
                  <a:pt x="435429" y="508000"/>
                </a:lnTo>
                <a:lnTo>
                  <a:pt x="391886" y="1074057"/>
                </a:lnTo>
                <a:lnTo>
                  <a:pt x="319315" y="1074057"/>
                </a:lnTo>
                <a:lnTo>
                  <a:pt x="246743" y="50800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138036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90600"/>
          </a:xfrm>
        </p:spPr>
        <p:txBody>
          <a:bodyPr>
            <a:noAutofit/>
          </a:bodyPr>
          <a:lstStyle/>
          <a:p>
            <a:r>
              <a:rPr lang="lv-LV" sz="3600" b="1" dirty="0" err="1" smtClean="0">
                <a:solidFill>
                  <a:srgbClr val="0070C0"/>
                </a:solidFill>
              </a:rPr>
              <a:t>Imūnprecipitācija</a:t>
            </a:r>
            <a:r>
              <a:rPr lang="lv-LV" sz="3600" b="1" dirty="0" smtClean="0">
                <a:solidFill>
                  <a:srgbClr val="0070C0"/>
                </a:solidFill>
              </a:rPr>
              <a:t> gelā</a:t>
            </a:r>
            <a:endParaRPr lang="lv-LV" sz="2800" b="1" dirty="0">
              <a:solidFill>
                <a:srgbClr val="0070C0"/>
              </a:solidFill>
            </a:endParaRPr>
          </a:p>
        </p:txBody>
      </p:sp>
      <p:sp>
        <p:nvSpPr>
          <p:cNvPr id="3" name="Content Placeholder 2"/>
          <p:cNvSpPr>
            <a:spLocks noGrp="1"/>
          </p:cNvSpPr>
          <p:nvPr>
            <p:ph sz="quarter" idx="1"/>
          </p:nvPr>
        </p:nvSpPr>
        <p:spPr>
          <a:xfrm>
            <a:off x="4800600" y="1603829"/>
            <a:ext cx="4038600" cy="5029200"/>
          </a:xfrm>
        </p:spPr>
        <p:txBody>
          <a:bodyPr>
            <a:noAutofit/>
          </a:bodyPr>
          <a:lstStyle/>
          <a:p>
            <a:r>
              <a:rPr lang="lv-LV" sz="2200" dirty="0" smtClean="0"/>
              <a:t>Antigēns bedrītē, antiviela gelā</a:t>
            </a:r>
          </a:p>
          <a:p>
            <a:r>
              <a:rPr lang="lv-LV" sz="2200" dirty="0" smtClean="0"/>
              <a:t>Gredzens veidojas vietā, kur </a:t>
            </a:r>
            <a:r>
              <a:rPr lang="lv-LV" sz="2200" dirty="0" err="1" smtClean="0"/>
              <a:t>Av</a:t>
            </a:r>
            <a:r>
              <a:rPr lang="lv-LV" sz="2200" dirty="0" smtClean="0"/>
              <a:t> &amp; Ag sasniedz ekvivalenci</a:t>
            </a:r>
          </a:p>
          <a:p>
            <a:r>
              <a:rPr lang="lv-LV" sz="2200" dirty="0" err="1" smtClean="0"/>
              <a:t>Precipitācijas</a:t>
            </a:r>
            <a:r>
              <a:rPr lang="lv-LV" sz="2200" dirty="0" smtClean="0"/>
              <a:t> laukums proporcionāls antigēna koncentrācijai</a:t>
            </a:r>
          </a:p>
          <a:p>
            <a:pPr marL="0" indent="0">
              <a:buNone/>
            </a:pPr>
            <a:endParaRPr lang="lv-LV" sz="2200" dirty="0" smtClean="0"/>
          </a:p>
          <a:p>
            <a:r>
              <a:rPr lang="lv-LV" sz="2200" dirty="0" smtClean="0"/>
              <a:t>Ag un </a:t>
            </a:r>
            <a:r>
              <a:rPr lang="lv-LV" sz="2200" dirty="0" err="1" smtClean="0"/>
              <a:t>Av</a:t>
            </a:r>
            <a:r>
              <a:rPr lang="lv-LV" sz="2200" dirty="0" smtClean="0"/>
              <a:t> difundē viens otram pretī</a:t>
            </a:r>
          </a:p>
          <a:p>
            <a:r>
              <a:rPr lang="lv-LV" sz="2200" dirty="0" err="1" smtClean="0"/>
              <a:t>Precipitācijas</a:t>
            </a:r>
            <a:r>
              <a:rPr lang="lv-LV" sz="2200" dirty="0" smtClean="0"/>
              <a:t> līnija </a:t>
            </a:r>
            <a:r>
              <a:rPr lang="lv-LV" sz="2200" dirty="0"/>
              <a:t>vietā, kur </a:t>
            </a:r>
            <a:r>
              <a:rPr lang="lv-LV" sz="2200" dirty="0" err="1"/>
              <a:t>Av</a:t>
            </a:r>
            <a:r>
              <a:rPr lang="lv-LV" sz="2200" dirty="0"/>
              <a:t> &amp; Ag sasniedz ekvivalenci</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368" y="1219200"/>
            <a:ext cx="4181708"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7271" y="1203903"/>
            <a:ext cx="2353529" cy="400110"/>
          </a:xfrm>
          <a:prstGeom prst="rect">
            <a:avLst/>
          </a:prstGeom>
          <a:solidFill>
            <a:schemeClr val="bg1"/>
          </a:solidFill>
        </p:spPr>
        <p:txBody>
          <a:bodyPr wrap="none" rtlCol="0">
            <a:spAutoFit/>
          </a:bodyPr>
          <a:lstStyle/>
          <a:p>
            <a:r>
              <a:rPr lang="lv-LV" sz="2000" b="1" dirty="0" smtClean="0">
                <a:solidFill>
                  <a:srgbClr val="FF0000"/>
                </a:solidFill>
              </a:rPr>
              <a:t>Radiālā </a:t>
            </a:r>
            <a:r>
              <a:rPr lang="lv-LV" sz="2000" b="1" dirty="0" err="1" smtClean="0">
                <a:solidFill>
                  <a:srgbClr val="FF0000"/>
                </a:solidFill>
              </a:rPr>
              <a:t>imūndifūzija</a:t>
            </a:r>
            <a:endParaRPr lang="lv-LV" sz="2000" b="1" dirty="0">
              <a:solidFill>
                <a:srgbClr val="FF0000"/>
              </a:solidFill>
            </a:endParaRPr>
          </a:p>
        </p:txBody>
      </p:sp>
      <p:sp>
        <p:nvSpPr>
          <p:cNvPr id="7" name="TextBox 6"/>
          <p:cNvSpPr txBox="1"/>
          <p:nvPr/>
        </p:nvSpPr>
        <p:spPr>
          <a:xfrm>
            <a:off x="228600" y="4114800"/>
            <a:ext cx="2416752" cy="400110"/>
          </a:xfrm>
          <a:prstGeom prst="rect">
            <a:avLst/>
          </a:prstGeom>
          <a:solidFill>
            <a:schemeClr val="bg1"/>
          </a:solidFill>
        </p:spPr>
        <p:txBody>
          <a:bodyPr wrap="none" rtlCol="0">
            <a:spAutoFit/>
          </a:bodyPr>
          <a:lstStyle/>
          <a:p>
            <a:r>
              <a:rPr lang="lv-LV" sz="2000" b="1" dirty="0" smtClean="0">
                <a:solidFill>
                  <a:srgbClr val="FF0000"/>
                </a:solidFill>
              </a:rPr>
              <a:t>Dubultā </a:t>
            </a:r>
            <a:r>
              <a:rPr lang="lv-LV" sz="2000" b="1" dirty="0" err="1" smtClean="0">
                <a:solidFill>
                  <a:srgbClr val="FF0000"/>
                </a:solidFill>
              </a:rPr>
              <a:t>imūndifūzija</a:t>
            </a:r>
            <a:endParaRPr lang="lv-LV" sz="2000" b="1" dirty="0">
              <a:solidFill>
                <a:srgbClr val="FF0000"/>
              </a:solidFill>
            </a:endParaRPr>
          </a:p>
        </p:txBody>
      </p:sp>
      <p:sp>
        <p:nvSpPr>
          <p:cNvPr id="5" name="Rectangle 4"/>
          <p:cNvSpPr/>
          <p:nvPr/>
        </p:nvSpPr>
        <p:spPr>
          <a:xfrm>
            <a:off x="4511676" y="6211669"/>
            <a:ext cx="4632324" cy="646331"/>
          </a:xfrm>
          <a:prstGeom prst="rect">
            <a:avLst/>
          </a:prstGeom>
          <a:solidFill>
            <a:srgbClr val="FFC000"/>
          </a:solidFill>
          <a:ln>
            <a:solidFill>
              <a:schemeClr val="tx1"/>
            </a:solidFill>
          </a:ln>
        </p:spPr>
        <p:txBody>
          <a:bodyPr wrap="square">
            <a:spAutoFit/>
          </a:bodyPr>
          <a:lstStyle/>
          <a:p>
            <a:r>
              <a:rPr lang="lv-LV" b="1" dirty="0" err="1" smtClean="0"/>
              <a:t>Detalizēti:</a:t>
            </a:r>
            <a:r>
              <a:rPr lang="lv-LV" dirty="0" err="1" smtClean="0"/>
              <a:t>www.slideshare.net</a:t>
            </a:r>
            <a:r>
              <a:rPr lang="lv-LV" dirty="0" smtClean="0"/>
              <a:t>/</a:t>
            </a:r>
            <a:r>
              <a:rPr lang="lv-LV" dirty="0" err="1" smtClean="0"/>
              <a:t>suniu</a:t>
            </a:r>
            <a:r>
              <a:rPr lang="lv-LV" dirty="0" smtClean="0"/>
              <a:t>/</a:t>
            </a:r>
            <a:r>
              <a:rPr lang="lv-LV" dirty="0" err="1" smtClean="0"/>
              <a:t>immunodiffusion-principles-and</a:t>
            </a:r>
            <a:r>
              <a:rPr lang="lv-LV" dirty="0" smtClean="0"/>
              <a:t>-</a:t>
            </a:r>
            <a:r>
              <a:rPr lang="lv-LV" dirty="0" err="1" smtClean="0"/>
              <a:t>application</a:t>
            </a:r>
            <a:endParaRPr lang="lv-LV" dirty="0"/>
          </a:p>
        </p:txBody>
      </p:sp>
    </p:spTree>
    <p:extLst>
      <p:ext uri="{BB962C8B-B14F-4D97-AF65-F5344CB8AC3E}">
        <p14:creationId xmlns:p14="http://schemas.microsoft.com/office/powerpoint/2010/main" val="2358322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Autofit/>
          </a:bodyPr>
          <a:lstStyle/>
          <a:p>
            <a:r>
              <a:rPr lang="lv-LV" b="1" dirty="0"/>
              <a:t>Proteīnu identificēšana un attīrīšana </a:t>
            </a:r>
            <a:r>
              <a:rPr lang="lv-LV" b="1" dirty="0" smtClean="0"/>
              <a:t/>
            </a:r>
            <a:br>
              <a:rPr lang="lv-LV" b="1" dirty="0" smtClean="0"/>
            </a:br>
            <a:r>
              <a:rPr lang="lv-LV" b="1" dirty="0" err="1" smtClean="0">
                <a:solidFill>
                  <a:srgbClr val="0070C0"/>
                </a:solidFill>
              </a:rPr>
              <a:t>Afīnā</a:t>
            </a:r>
            <a:r>
              <a:rPr lang="lv-LV" b="1" dirty="0" smtClean="0">
                <a:solidFill>
                  <a:srgbClr val="0070C0"/>
                </a:solidFill>
              </a:rPr>
              <a:t> hromatogrāfija </a:t>
            </a:r>
            <a:br>
              <a:rPr lang="lv-LV" b="1" dirty="0" smtClean="0">
                <a:solidFill>
                  <a:srgbClr val="0070C0"/>
                </a:solidFill>
              </a:rPr>
            </a:br>
            <a:endParaRPr lang="lv-LV" dirty="0"/>
          </a:p>
        </p:txBody>
      </p:sp>
      <p:pic>
        <p:nvPicPr>
          <p:cNvPr id="7170"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838200" y="1983451"/>
            <a:ext cx="7690008" cy="479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1307068"/>
            <a:ext cx="5811784" cy="461665"/>
          </a:xfrm>
          <a:prstGeom prst="rect">
            <a:avLst/>
          </a:prstGeom>
          <a:noFill/>
        </p:spPr>
        <p:txBody>
          <a:bodyPr wrap="none" rtlCol="0">
            <a:spAutoFit/>
          </a:bodyPr>
          <a:lstStyle/>
          <a:p>
            <a:r>
              <a:rPr lang="lv-LV" sz="2400" b="1" dirty="0" smtClean="0">
                <a:solidFill>
                  <a:srgbClr val="FF0000"/>
                </a:solidFill>
              </a:rPr>
              <a:t>Antigēna X attīrīšana no proteīnu maisījuma</a:t>
            </a:r>
            <a:endParaRPr lang="lv-LV" sz="2400" b="1" dirty="0">
              <a:solidFill>
                <a:srgbClr val="FF0000"/>
              </a:solidFill>
            </a:endParaRPr>
          </a:p>
        </p:txBody>
      </p:sp>
    </p:spTree>
    <p:extLst>
      <p:ext uri="{BB962C8B-B14F-4D97-AF65-F5344CB8AC3E}">
        <p14:creationId xmlns:p14="http://schemas.microsoft.com/office/powerpoint/2010/main" val="2324187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228600"/>
            <a:ext cx="8915400" cy="990600"/>
          </a:xfrm>
        </p:spPr>
        <p:txBody>
          <a:bodyPr/>
          <a:lstStyle/>
          <a:p>
            <a:pPr algn="ctr"/>
            <a:r>
              <a:rPr lang="lv-LV" b="1" dirty="0" err="1" smtClean="0">
                <a:solidFill>
                  <a:schemeClr val="tx1"/>
                </a:solidFill>
              </a:rPr>
              <a:t>Western</a:t>
            </a:r>
            <a:r>
              <a:rPr lang="lv-LV" b="1" dirty="0" smtClean="0">
                <a:solidFill>
                  <a:schemeClr val="tx1"/>
                </a:solidFill>
              </a:rPr>
              <a:t> </a:t>
            </a:r>
            <a:r>
              <a:rPr lang="lv-LV" b="1" dirty="0" err="1" smtClean="0">
                <a:solidFill>
                  <a:schemeClr val="tx1"/>
                </a:solidFill>
              </a:rPr>
              <a:t>blots</a:t>
            </a:r>
            <a:r>
              <a:rPr lang="lv-LV" b="1" dirty="0" smtClean="0">
                <a:solidFill>
                  <a:schemeClr val="tx1"/>
                </a:solidFill>
              </a:rPr>
              <a:t> (1) - </a:t>
            </a:r>
            <a:r>
              <a:rPr lang="lv-LV" b="1" dirty="0" smtClean="0">
                <a:solidFill>
                  <a:srgbClr val="0070C0"/>
                </a:solidFill>
              </a:rPr>
              <a:t>proteīnu elektroforēze</a:t>
            </a:r>
            <a:endParaRPr lang="lv-LV" b="1" dirty="0">
              <a:solidFill>
                <a:schemeClr val="tx1"/>
              </a:solidFill>
            </a:endParaRPr>
          </a:p>
        </p:txBody>
      </p:sp>
      <p:pic>
        <p:nvPicPr>
          <p:cNvPr id="8194" name="Picture 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838200" y="762000"/>
            <a:ext cx="7300913" cy="5862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24187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8339499" cy="420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lstStyle/>
          <a:p>
            <a:pPr algn="ctr"/>
            <a:r>
              <a:rPr lang="lv-LV" b="1" dirty="0" err="1" smtClean="0">
                <a:solidFill>
                  <a:schemeClr val="tx1"/>
                </a:solidFill>
              </a:rPr>
              <a:t>Western</a:t>
            </a:r>
            <a:r>
              <a:rPr lang="lv-LV" b="1" dirty="0" smtClean="0">
                <a:solidFill>
                  <a:schemeClr val="tx1"/>
                </a:solidFill>
              </a:rPr>
              <a:t> </a:t>
            </a:r>
            <a:r>
              <a:rPr lang="lv-LV" b="1" dirty="0" err="1" smtClean="0">
                <a:solidFill>
                  <a:schemeClr val="tx1"/>
                </a:solidFill>
              </a:rPr>
              <a:t>blots</a:t>
            </a:r>
            <a:r>
              <a:rPr lang="lv-LV" b="1" dirty="0" smtClean="0">
                <a:solidFill>
                  <a:schemeClr val="tx1"/>
                </a:solidFill>
              </a:rPr>
              <a:t> (2) – </a:t>
            </a:r>
            <a:r>
              <a:rPr lang="lv-LV" b="1" dirty="0" smtClean="0">
                <a:solidFill>
                  <a:srgbClr val="0070C0"/>
                </a:solidFill>
              </a:rPr>
              <a:t>proteīnu pārnese</a:t>
            </a:r>
            <a:endParaRPr lang="lv-LV" b="1" dirty="0">
              <a:solidFill>
                <a:srgbClr val="0070C0"/>
              </a:solidFill>
            </a:endParaRPr>
          </a:p>
        </p:txBody>
      </p:sp>
      <p:cxnSp>
        <p:nvCxnSpPr>
          <p:cNvPr id="4" name="Straight Arrow Connector 3"/>
          <p:cNvCxnSpPr/>
          <p:nvPr/>
        </p:nvCxnSpPr>
        <p:spPr>
          <a:xfrm>
            <a:off x="8686800" y="2178843"/>
            <a:ext cx="0" cy="2697957"/>
          </a:xfrm>
          <a:prstGeom prst="straightConnector1">
            <a:avLst/>
          </a:prstGeom>
          <a:ln w="57150">
            <a:solidFill>
              <a:srgbClr val="FF0000"/>
            </a:solidFill>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692475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0" y="228600"/>
            <a:ext cx="8229600" cy="914400"/>
          </a:xfrm>
        </p:spPr>
        <p:txBody>
          <a:bodyPr/>
          <a:lstStyle/>
          <a:p>
            <a:pPr algn="ctr"/>
            <a:r>
              <a:rPr lang="lv-LV" b="1" dirty="0" err="1" smtClean="0">
                <a:solidFill>
                  <a:srgbClr val="0070C0"/>
                </a:solidFill>
              </a:rPr>
              <a:t>Western</a:t>
            </a:r>
            <a:r>
              <a:rPr lang="lv-LV" b="1" dirty="0" smtClean="0">
                <a:solidFill>
                  <a:srgbClr val="0070C0"/>
                </a:solidFill>
              </a:rPr>
              <a:t> </a:t>
            </a:r>
            <a:r>
              <a:rPr lang="lv-LV" b="1" dirty="0" err="1" smtClean="0">
                <a:solidFill>
                  <a:srgbClr val="0070C0"/>
                </a:solidFill>
              </a:rPr>
              <a:t>blots</a:t>
            </a:r>
            <a:r>
              <a:rPr lang="lv-LV" b="1" dirty="0" smtClean="0">
                <a:solidFill>
                  <a:srgbClr val="0070C0"/>
                </a:solidFill>
              </a:rPr>
              <a:t> (3)</a:t>
            </a:r>
            <a:endParaRPr lang="lv-LV" b="1" dirty="0">
              <a:solidFill>
                <a:srgbClr val="0070C0"/>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
            <a:ext cx="6341544" cy="6538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6874944" y="3523005"/>
            <a:ext cx="2040456" cy="914400"/>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lv-LV" b="1" dirty="0" err="1" smtClean="0">
                <a:solidFill>
                  <a:schemeClr val="tx1"/>
                </a:solidFill>
              </a:rPr>
              <a:t>Western</a:t>
            </a:r>
            <a:r>
              <a:rPr lang="lv-LV" b="1" dirty="0" smtClean="0">
                <a:solidFill>
                  <a:schemeClr val="tx1"/>
                </a:solidFill>
              </a:rPr>
              <a:t> </a:t>
            </a:r>
            <a:r>
              <a:rPr lang="lv-LV" b="1" dirty="0" err="1" smtClean="0">
                <a:solidFill>
                  <a:schemeClr val="tx1"/>
                </a:solidFill>
              </a:rPr>
              <a:t>blots</a:t>
            </a:r>
            <a:r>
              <a:rPr lang="lv-LV" b="1" dirty="0" smtClean="0">
                <a:solidFill>
                  <a:schemeClr val="tx1"/>
                </a:solidFill>
              </a:rPr>
              <a:t> (3) </a:t>
            </a:r>
            <a:r>
              <a:rPr lang="lv-LV" b="1" dirty="0" smtClean="0">
                <a:solidFill>
                  <a:srgbClr val="0070C0"/>
                </a:solidFill>
              </a:rPr>
              <a:t>– specifisku proteīnu </a:t>
            </a:r>
            <a:r>
              <a:rPr lang="lv-LV" b="1" dirty="0" err="1" smtClean="0">
                <a:solidFill>
                  <a:srgbClr val="0070C0"/>
                </a:solidFill>
              </a:rPr>
              <a:t>detekcija</a:t>
            </a:r>
            <a:endParaRPr lang="lv-LV" b="1" dirty="0">
              <a:solidFill>
                <a:srgbClr val="0070C0"/>
              </a:solidFill>
            </a:endParaRPr>
          </a:p>
        </p:txBody>
      </p:sp>
      <p:cxnSp>
        <p:nvCxnSpPr>
          <p:cNvPr id="3" name="Straight Arrow Connector 2"/>
          <p:cNvCxnSpPr/>
          <p:nvPr/>
        </p:nvCxnSpPr>
        <p:spPr>
          <a:xfrm>
            <a:off x="6417744" y="533400"/>
            <a:ext cx="0" cy="1524000"/>
          </a:xfrm>
          <a:prstGeom prst="straightConnector1">
            <a:avLst/>
          </a:prstGeom>
          <a:ln w="57150">
            <a:solidFill>
              <a:srgbClr val="FF0000"/>
            </a:solidFill>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649933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540491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580146"/>
            <a:ext cx="5410200" cy="3250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932538" y="838200"/>
            <a:ext cx="2678061" cy="1200329"/>
          </a:xfrm>
          <a:prstGeom prst="rect">
            <a:avLst/>
          </a:prstGeom>
          <a:noFill/>
        </p:spPr>
        <p:txBody>
          <a:bodyPr wrap="square" rtlCol="0">
            <a:spAutoFit/>
          </a:bodyPr>
          <a:lstStyle/>
          <a:p>
            <a:pPr algn="ctr"/>
            <a:r>
              <a:rPr lang="lv-LV" sz="2400" b="1" dirty="0" smtClean="0">
                <a:solidFill>
                  <a:srgbClr val="0070C0"/>
                </a:solidFill>
              </a:rPr>
              <a:t>Visu proteīnu sadalījums  SDS-PAGE gelā</a:t>
            </a:r>
            <a:endParaRPr lang="lv-LV" sz="2400" b="1" dirty="0">
              <a:solidFill>
                <a:srgbClr val="0070C0"/>
              </a:solidFill>
            </a:endParaRPr>
          </a:p>
        </p:txBody>
      </p:sp>
      <p:sp>
        <p:nvSpPr>
          <p:cNvPr id="10" name="TextBox 9"/>
          <p:cNvSpPr txBox="1"/>
          <p:nvPr/>
        </p:nvSpPr>
        <p:spPr>
          <a:xfrm>
            <a:off x="522339" y="4605388"/>
            <a:ext cx="2678061" cy="830997"/>
          </a:xfrm>
          <a:prstGeom prst="rect">
            <a:avLst/>
          </a:prstGeom>
          <a:noFill/>
        </p:spPr>
        <p:txBody>
          <a:bodyPr wrap="square" rtlCol="0">
            <a:spAutoFit/>
          </a:bodyPr>
          <a:lstStyle/>
          <a:p>
            <a:pPr algn="ctr"/>
            <a:r>
              <a:rPr lang="lv-LV" sz="2400" b="1" dirty="0" smtClean="0">
                <a:solidFill>
                  <a:srgbClr val="0070C0"/>
                </a:solidFill>
              </a:rPr>
              <a:t>WB rezultāts</a:t>
            </a:r>
          </a:p>
          <a:p>
            <a:pPr algn="ctr"/>
            <a:endParaRPr lang="lv-LV" sz="2400" b="1" dirty="0">
              <a:solidFill>
                <a:srgbClr val="0070C0"/>
              </a:solidFill>
            </a:endParaRPr>
          </a:p>
        </p:txBody>
      </p:sp>
    </p:spTree>
    <p:extLst>
      <p:ext uri="{BB962C8B-B14F-4D97-AF65-F5344CB8AC3E}">
        <p14:creationId xmlns:p14="http://schemas.microsoft.com/office/powerpoint/2010/main" val="1836333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err="1" smtClean="0">
                <a:solidFill>
                  <a:srgbClr val="0070C0"/>
                </a:solidFill>
              </a:rPr>
              <a:t>Imūnfluorescence</a:t>
            </a:r>
            <a:r>
              <a:rPr lang="lv-LV" b="1" dirty="0" smtClean="0">
                <a:solidFill>
                  <a:srgbClr val="0070C0"/>
                </a:solidFill>
              </a:rPr>
              <a:t> &amp; </a:t>
            </a:r>
            <a:r>
              <a:rPr lang="lv-LV" b="1" dirty="0" err="1">
                <a:solidFill>
                  <a:srgbClr val="0070C0"/>
                </a:solidFill>
              </a:rPr>
              <a:t>Imūnhistoķīmija</a:t>
            </a:r>
            <a:endParaRPr lang="lv-LV" b="1" dirty="0">
              <a:solidFill>
                <a:srgbClr val="0070C0"/>
              </a:solidFill>
            </a:endParaRPr>
          </a:p>
        </p:txBody>
      </p:sp>
      <p:sp>
        <p:nvSpPr>
          <p:cNvPr id="3" name="Content Placeholder 2"/>
          <p:cNvSpPr>
            <a:spLocks noGrp="1"/>
          </p:cNvSpPr>
          <p:nvPr>
            <p:ph sz="quarter" idx="1"/>
          </p:nvPr>
        </p:nvSpPr>
        <p:spPr>
          <a:xfrm>
            <a:off x="457200" y="1615440"/>
            <a:ext cx="8229600" cy="4937760"/>
          </a:xfrm>
        </p:spPr>
        <p:txBody>
          <a:bodyPr/>
          <a:lstStyle/>
          <a:p>
            <a:pPr marL="274320" lvl="1">
              <a:spcBef>
                <a:spcPts val="0"/>
              </a:spcBef>
              <a:spcAft>
                <a:spcPts val="600"/>
              </a:spcAft>
              <a:buClr>
                <a:schemeClr val="accent1"/>
              </a:buClr>
            </a:pPr>
            <a:r>
              <a:rPr lang="lv-LV" sz="2600" dirty="0" smtClean="0"/>
              <a:t>Izmanto:</a:t>
            </a:r>
            <a:endParaRPr lang="lv-LV" dirty="0" smtClean="0"/>
          </a:p>
          <a:p>
            <a:pPr lvl="1">
              <a:spcBef>
                <a:spcPts val="0"/>
              </a:spcBef>
              <a:spcAft>
                <a:spcPts val="600"/>
              </a:spcAft>
            </a:pPr>
            <a:r>
              <a:rPr lang="lv-LV" sz="2400" dirty="0"/>
              <a:t>molekulu </a:t>
            </a:r>
            <a:r>
              <a:rPr lang="lv-LV" sz="2400" dirty="0" err="1"/>
              <a:t>detekcijai</a:t>
            </a:r>
            <a:r>
              <a:rPr lang="lv-LV" sz="2400" dirty="0"/>
              <a:t> </a:t>
            </a:r>
            <a:r>
              <a:rPr lang="lv-LV" sz="2400" dirty="0" smtClean="0"/>
              <a:t>šūnās/audu griezumos</a:t>
            </a:r>
          </a:p>
          <a:p>
            <a:pPr lvl="1">
              <a:spcBef>
                <a:spcPts val="0"/>
              </a:spcBef>
              <a:spcAft>
                <a:spcPts val="600"/>
              </a:spcAft>
            </a:pPr>
            <a:r>
              <a:rPr lang="lv-LV" dirty="0" smtClean="0"/>
              <a:t>Molekulu </a:t>
            </a:r>
            <a:r>
              <a:rPr lang="lv-LV" dirty="0" err="1" smtClean="0"/>
              <a:t>iekššūnas</a:t>
            </a:r>
            <a:r>
              <a:rPr lang="lv-LV" dirty="0" smtClean="0"/>
              <a:t> lokalizācijas vizualizēšanai &amp; molekulu ko-lokalizācijas pētīšanai</a:t>
            </a:r>
          </a:p>
          <a:p>
            <a:pPr>
              <a:spcBef>
                <a:spcPts val="0"/>
              </a:spcBef>
            </a:pPr>
            <a:r>
              <a:rPr lang="lv-LV" dirty="0" smtClean="0"/>
              <a:t>Balstās uz mikroskopisku audu griezumu vai šūnu analīzi</a:t>
            </a:r>
          </a:p>
          <a:p>
            <a:pPr lvl="1">
              <a:spcBef>
                <a:spcPts val="0"/>
              </a:spcBef>
            </a:pPr>
            <a:r>
              <a:rPr lang="lv-LV" dirty="0" smtClean="0"/>
              <a:t>gaismas mikroskopija – galvenokārt IHC</a:t>
            </a:r>
          </a:p>
          <a:p>
            <a:pPr lvl="1">
              <a:spcBef>
                <a:spcPts val="0"/>
              </a:spcBef>
              <a:spcAft>
                <a:spcPts val="600"/>
              </a:spcAft>
            </a:pPr>
            <a:r>
              <a:rPr lang="lv-LV" dirty="0" smtClean="0"/>
              <a:t>Fluorescences vai </a:t>
            </a:r>
            <a:r>
              <a:rPr lang="lv-LV" dirty="0" err="1" smtClean="0"/>
              <a:t>konfokālā</a:t>
            </a:r>
            <a:r>
              <a:rPr lang="lv-LV" dirty="0" smtClean="0"/>
              <a:t> mikroskopija – IF, arī IHC</a:t>
            </a:r>
          </a:p>
          <a:p>
            <a:pPr>
              <a:spcBef>
                <a:spcPts val="0"/>
              </a:spcBef>
            </a:pPr>
            <a:r>
              <a:rPr lang="lv-LV" dirty="0" smtClean="0"/>
              <a:t>Iezīmētas antivielas (vai antigēni) ar:</a:t>
            </a:r>
          </a:p>
          <a:p>
            <a:pPr lvl="1">
              <a:spcBef>
                <a:spcPts val="0"/>
              </a:spcBef>
            </a:pPr>
            <a:r>
              <a:rPr lang="lv-LV" dirty="0" smtClean="0"/>
              <a:t>Enzīmu (IHC)</a:t>
            </a:r>
          </a:p>
          <a:p>
            <a:pPr lvl="1">
              <a:spcBef>
                <a:spcPts val="0"/>
              </a:spcBef>
            </a:pPr>
            <a:r>
              <a:rPr lang="lv-LV" dirty="0" err="1" smtClean="0"/>
              <a:t>Fluorescentām</a:t>
            </a:r>
            <a:r>
              <a:rPr lang="lv-LV" dirty="0" smtClean="0"/>
              <a:t> krāsām (IF)</a:t>
            </a:r>
            <a:endParaRPr lang="lv-LV" dirty="0"/>
          </a:p>
        </p:txBody>
      </p:sp>
    </p:spTree>
    <p:extLst>
      <p:ext uri="{BB962C8B-B14F-4D97-AF65-F5344CB8AC3E}">
        <p14:creationId xmlns:p14="http://schemas.microsoft.com/office/powerpoint/2010/main" val="896883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lv-LV" b="1" dirty="0" smtClean="0">
                <a:solidFill>
                  <a:srgbClr val="0070C0"/>
                </a:solidFill>
              </a:rPr>
              <a:t>Tiešā &amp; netiešā IF</a:t>
            </a:r>
            <a:endParaRPr lang="lv-LV" b="1" dirty="0">
              <a:solidFill>
                <a:srgbClr val="0070C0"/>
              </a:solidFill>
            </a:endParaRPr>
          </a:p>
        </p:txBody>
      </p:sp>
      <p:pic>
        <p:nvPicPr>
          <p:cNvPr id="1843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609600" y="1192401"/>
            <a:ext cx="8229600" cy="315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600" y="4572000"/>
            <a:ext cx="2356561"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descr="https://encrypted-tbn3.gstatic.com/images?q=tbn:ANd9GcQgUz6Ocv9NtoIjhWsjAVfEQaVgz9YIhxsNSRQF7j0LW0sx8xkKl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886" y="4572000"/>
            <a:ext cx="229552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18439" name="Picture 7" descr="https://encrypted-tbn2.gstatic.com/images?q=tbn:ANd9GcSHwuPBYW3l0D_zjpzu_PgPec4i45m9mT2jABjbrbRAKf1FnD0Pg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572000"/>
            <a:ext cx="24098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358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b="1" dirty="0" smtClean="0">
                <a:solidFill>
                  <a:schemeClr val="tx1"/>
                </a:solidFill>
              </a:rPr>
              <a:t>                           </a:t>
            </a:r>
            <a:r>
              <a:rPr lang="lv-LV" b="1" dirty="0" err="1" smtClean="0">
                <a:solidFill>
                  <a:schemeClr val="tx1"/>
                </a:solidFill>
              </a:rPr>
              <a:t>Imūnhistoķīmija</a:t>
            </a:r>
            <a:endParaRPr lang="lv-LV" dirty="0">
              <a:solidFill>
                <a:schemeClr val="tx1"/>
              </a:solidFill>
            </a:endParaRPr>
          </a:p>
        </p:txBody>
      </p:sp>
      <p:pic>
        <p:nvPicPr>
          <p:cNvPr id="19458"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761919" y="3733800"/>
            <a:ext cx="6153481" cy="28891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3068343" cy="24792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3886200" y="1383268"/>
            <a:ext cx="5029201" cy="1938992"/>
          </a:xfrm>
          <a:prstGeom prst="rect">
            <a:avLst/>
          </a:prstGeom>
          <a:noFill/>
        </p:spPr>
        <p:txBody>
          <a:bodyPr wrap="square" rtlCol="0">
            <a:spAutoFit/>
          </a:bodyPr>
          <a:lstStyle/>
          <a:p>
            <a:r>
              <a:rPr lang="lv-LV" sz="2000" dirty="0" smtClean="0"/>
              <a:t>Nosaka molekulas anatomisko izvietojumu audu griezumos – šūnu tipu, kurā tās </a:t>
            </a:r>
            <a:r>
              <a:rPr lang="lv-LV" sz="2000" dirty="0" err="1" smtClean="0"/>
              <a:t>ekspresētas</a:t>
            </a:r>
            <a:r>
              <a:rPr lang="lv-LV" sz="2000" dirty="0" smtClean="0"/>
              <a:t>, </a:t>
            </a:r>
            <a:r>
              <a:rPr lang="lv-LV" sz="2000" dirty="0" err="1" smtClean="0"/>
              <a:t>iekššūnas</a:t>
            </a:r>
            <a:r>
              <a:rPr lang="lv-LV" sz="2000" dirty="0" smtClean="0"/>
              <a:t> lokalizāciju</a:t>
            </a:r>
          </a:p>
          <a:p>
            <a:endParaRPr lang="lv-LV" sz="2000" dirty="0" smtClean="0"/>
          </a:p>
          <a:p>
            <a:r>
              <a:rPr lang="lv-LV" sz="2000" b="1" dirty="0" smtClean="0">
                <a:solidFill>
                  <a:srgbClr val="0070C0"/>
                </a:solidFill>
              </a:rPr>
              <a:t>Noteiktu audu kontekstā </a:t>
            </a:r>
          </a:p>
          <a:p>
            <a:r>
              <a:rPr lang="lv-LV" sz="2000" dirty="0" smtClean="0"/>
              <a:t>(parafīnā ieslēgti vai sasaldēti)</a:t>
            </a:r>
            <a:endParaRPr lang="lv-LV" sz="2000" dirty="0"/>
          </a:p>
        </p:txBody>
      </p:sp>
      <p:sp>
        <p:nvSpPr>
          <p:cNvPr id="4" name="TextBox 3"/>
          <p:cNvSpPr txBox="1"/>
          <p:nvPr/>
        </p:nvSpPr>
        <p:spPr>
          <a:xfrm>
            <a:off x="1644445" y="4965913"/>
            <a:ext cx="1067921" cy="369332"/>
          </a:xfrm>
          <a:prstGeom prst="rect">
            <a:avLst/>
          </a:prstGeom>
          <a:noFill/>
        </p:spPr>
        <p:txBody>
          <a:bodyPr wrap="none" rtlCol="0">
            <a:spAutoFit/>
          </a:bodyPr>
          <a:lstStyle/>
          <a:p>
            <a:r>
              <a:rPr lang="lv-LV" b="1" dirty="0" smtClean="0"/>
              <a:t>HRP + AP</a:t>
            </a:r>
            <a:endParaRPr lang="lv-LV" b="1" dirty="0"/>
          </a:p>
        </p:txBody>
      </p:sp>
      <p:sp>
        <p:nvSpPr>
          <p:cNvPr id="7" name="TextBox 6"/>
          <p:cNvSpPr txBox="1"/>
          <p:nvPr/>
        </p:nvSpPr>
        <p:spPr>
          <a:xfrm>
            <a:off x="478521" y="3810000"/>
            <a:ext cx="583814" cy="369332"/>
          </a:xfrm>
          <a:prstGeom prst="rect">
            <a:avLst/>
          </a:prstGeom>
          <a:noFill/>
        </p:spPr>
        <p:txBody>
          <a:bodyPr wrap="none" rtlCol="0">
            <a:spAutoFit/>
          </a:bodyPr>
          <a:lstStyle/>
          <a:p>
            <a:r>
              <a:rPr lang="lv-LV" b="1" dirty="0" smtClean="0"/>
              <a:t>HRP</a:t>
            </a:r>
            <a:endParaRPr lang="lv-LV" b="1" dirty="0"/>
          </a:p>
        </p:txBody>
      </p:sp>
      <p:sp>
        <p:nvSpPr>
          <p:cNvPr id="8" name="TextBox 7"/>
          <p:cNvSpPr txBox="1"/>
          <p:nvPr/>
        </p:nvSpPr>
        <p:spPr>
          <a:xfrm>
            <a:off x="7129847" y="3276600"/>
            <a:ext cx="1785553" cy="369332"/>
          </a:xfrm>
          <a:prstGeom prst="rect">
            <a:avLst/>
          </a:prstGeom>
          <a:noFill/>
        </p:spPr>
        <p:txBody>
          <a:bodyPr wrap="none" rtlCol="0">
            <a:spAutoFit/>
          </a:bodyPr>
          <a:lstStyle/>
          <a:p>
            <a:r>
              <a:rPr lang="lv-LV" b="1" dirty="0" err="1" smtClean="0"/>
              <a:t>Fluorescentā</a:t>
            </a:r>
            <a:r>
              <a:rPr lang="lv-LV" b="1" dirty="0" smtClean="0"/>
              <a:t> IHC</a:t>
            </a:r>
            <a:endParaRPr lang="lv-LV" b="1" dirty="0"/>
          </a:p>
        </p:txBody>
      </p:sp>
    </p:spTree>
    <p:extLst>
      <p:ext uri="{BB962C8B-B14F-4D97-AF65-F5344CB8AC3E}">
        <p14:creationId xmlns:p14="http://schemas.microsoft.com/office/powerpoint/2010/main" val="1619652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chemeClr val="tx1"/>
                </a:solidFill>
              </a:rPr>
              <a:t>Laboratorijas metodes    </a:t>
            </a:r>
            <a:r>
              <a:rPr lang="lv-LV" b="1" dirty="0" smtClean="0">
                <a:solidFill>
                  <a:srgbClr val="0070C0"/>
                </a:solidFill>
              </a:rPr>
              <a:t>Uz antivielām balstītās</a:t>
            </a:r>
            <a:endParaRPr lang="lv-LV" b="1" dirty="0">
              <a:solidFill>
                <a:srgbClr val="0070C0"/>
              </a:solidFill>
            </a:endParaRPr>
          </a:p>
        </p:txBody>
      </p:sp>
      <p:sp>
        <p:nvSpPr>
          <p:cNvPr id="3" name="Content Placeholder 2"/>
          <p:cNvSpPr>
            <a:spLocks noGrp="1"/>
          </p:cNvSpPr>
          <p:nvPr>
            <p:ph sz="quarter" idx="1"/>
          </p:nvPr>
        </p:nvSpPr>
        <p:spPr>
          <a:xfrm>
            <a:off x="685800" y="1219200"/>
            <a:ext cx="8077200" cy="5410200"/>
          </a:xfrm>
          <a:solidFill>
            <a:schemeClr val="bg1"/>
          </a:solidFill>
        </p:spPr>
        <p:txBody>
          <a:bodyPr>
            <a:normAutofit fontScale="92500" lnSpcReduction="20000"/>
          </a:bodyPr>
          <a:lstStyle/>
          <a:p>
            <a:r>
              <a:rPr lang="lv-LV" b="1" dirty="0" smtClean="0"/>
              <a:t>Antigēnu kvantificēšana</a:t>
            </a:r>
            <a:endParaRPr lang="lv-LV" b="1" dirty="0"/>
          </a:p>
          <a:p>
            <a:pPr lvl="1"/>
            <a:r>
              <a:rPr lang="lv-LV" dirty="0" smtClean="0"/>
              <a:t>RIA (</a:t>
            </a:r>
            <a:r>
              <a:rPr lang="lv-LV" i="1" dirty="0" smtClean="0"/>
              <a:t>radio-</a:t>
            </a:r>
            <a:r>
              <a:rPr lang="lv-LV" i="1" dirty="0" err="1" smtClean="0"/>
              <a:t>immuno</a:t>
            </a:r>
            <a:r>
              <a:rPr lang="lv-LV" i="1" dirty="0" smtClean="0"/>
              <a:t> </a:t>
            </a:r>
            <a:r>
              <a:rPr lang="lv-LV" i="1" dirty="0" err="1" smtClean="0"/>
              <a:t>assay</a:t>
            </a:r>
            <a:r>
              <a:rPr lang="lv-LV" dirty="0" smtClean="0"/>
              <a:t>)</a:t>
            </a:r>
          </a:p>
          <a:p>
            <a:pPr lvl="1">
              <a:spcAft>
                <a:spcPts val="600"/>
              </a:spcAft>
            </a:pPr>
            <a:r>
              <a:rPr lang="lv-LV" dirty="0" smtClean="0"/>
              <a:t>ELISA (</a:t>
            </a:r>
            <a:r>
              <a:rPr lang="lv-LV" i="1" dirty="0" err="1" smtClean="0"/>
              <a:t>enzyme-linked</a:t>
            </a:r>
            <a:r>
              <a:rPr lang="lv-LV" i="1" dirty="0" smtClean="0"/>
              <a:t> </a:t>
            </a:r>
            <a:r>
              <a:rPr lang="lv-LV" i="1" dirty="0" err="1"/>
              <a:t>immunosorbent</a:t>
            </a:r>
            <a:r>
              <a:rPr lang="lv-LV" i="1" dirty="0"/>
              <a:t> </a:t>
            </a:r>
            <a:r>
              <a:rPr lang="lv-LV" i="1" dirty="0" err="1" smtClean="0"/>
              <a:t>assay</a:t>
            </a:r>
            <a:r>
              <a:rPr lang="lv-LV" dirty="0" smtClean="0"/>
              <a:t>)</a:t>
            </a:r>
          </a:p>
          <a:p>
            <a:r>
              <a:rPr lang="lv-LV" b="1" dirty="0" smtClean="0"/>
              <a:t>Proteīnu identificēšana un attīrīšana</a:t>
            </a:r>
            <a:endParaRPr lang="en-US" b="1" dirty="0"/>
          </a:p>
          <a:p>
            <a:pPr lvl="1"/>
            <a:r>
              <a:rPr lang="lv-LV" dirty="0" err="1" smtClean="0"/>
              <a:t>Imunoprecipitācija</a:t>
            </a:r>
            <a:r>
              <a:rPr lang="lv-LV" dirty="0" smtClean="0"/>
              <a:t> (IP)</a:t>
            </a:r>
          </a:p>
          <a:p>
            <a:pPr lvl="1"/>
            <a:r>
              <a:rPr lang="lv-LV" dirty="0" smtClean="0"/>
              <a:t>(</a:t>
            </a:r>
            <a:r>
              <a:rPr lang="lv-LV" dirty="0" err="1" smtClean="0"/>
              <a:t>Imuno)afīnā</a:t>
            </a:r>
            <a:r>
              <a:rPr lang="lv-LV" dirty="0" smtClean="0"/>
              <a:t> hromatogrāfija</a:t>
            </a:r>
          </a:p>
          <a:p>
            <a:pPr lvl="1">
              <a:spcBef>
                <a:spcPts val="600"/>
              </a:spcBef>
              <a:spcAft>
                <a:spcPts val="600"/>
              </a:spcAft>
            </a:pPr>
            <a:r>
              <a:rPr lang="lv-LV" i="1" dirty="0" err="1"/>
              <a:t>Western</a:t>
            </a:r>
            <a:r>
              <a:rPr lang="lv-LV" i="1" dirty="0"/>
              <a:t> </a:t>
            </a:r>
            <a:r>
              <a:rPr lang="lv-LV" dirty="0" err="1" smtClean="0"/>
              <a:t>blots</a:t>
            </a:r>
            <a:r>
              <a:rPr lang="lv-LV" dirty="0" smtClean="0"/>
              <a:t> (WB)</a:t>
            </a:r>
            <a:endParaRPr lang="lv-LV" dirty="0"/>
          </a:p>
          <a:p>
            <a:r>
              <a:rPr lang="lv-LV" b="1" dirty="0" smtClean="0"/>
              <a:t>Antigēnu iezīmēšana un </a:t>
            </a:r>
            <a:r>
              <a:rPr lang="lv-LV" b="1" dirty="0" err="1" smtClean="0"/>
              <a:t>detekcija</a:t>
            </a:r>
            <a:r>
              <a:rPr lang="lv-LV" b="1" dirty="0" smtClean="0"/>
              <a:t> šūnās un audos</a:t>
            </a:r>
            <a:endParaRPr lang="en-US" b="1" dirty="0"/>
          </a:p>
          <a:p>
            <a:pPr lvl="1"/>
            <a:r>
              <a:rPr lang="lv-LV" dirty="0" err="1" smtClean="0"/>
              <a:t>Imūnfluorescence</a:t>
            </a:r>
            <a:r>
              <a:rPr lang="lv-LV" dirty="0" smtClean="0"/>
              <a:t> </a:t>
            </a:r>
            <a:r>
              <a:rPr lang="lv-LV" dirty="0"/>
              <a:t>(IF), </a:t>
            </a:r>
            <a:r>
              <a:rPr lang="lv-LV" dirty="0" err="1"/>
              <a:t>imūnhistoķīmija</a:t>
            </a:r>
            <a:r>
              <a:rPr lang="lv-LV" dirty="0"/>
              <a:t> (IHC) un </a:t>
            </a:r>
            <a:r>
              <a:rPr lang="lv-LV" dirty="0" err="1"/>
              <a:t>imūnelektronmikroskopija</a:t>
            </a:r>
            <a:endParaRPr lang="lv-LV" dirty="0"/>
          </a:p>
          <a:p>
            <a:pPr lvl="1"/>
            <a:r>
              <a:rPr lang="lv-LV" dirty="0">
                <a:solidFill>
                  <a:schemeClr val="tx1"/>
                </a:solidFill>
              </a:rPr>
              <a:t>Plūsmas </a:t>
            </a:r>
            <a:r>
              <a:rPr lang="lv-LV" dirty="0" err="1">
                <a:solidFill>
                  <a:schemeClr val="tx1"/>
                </a:solidFill>
              </a:rPr>
              <a:t>citometrija</a:t>
            </a:r>
            <a:r>
              <a:rPr lang="lv-LV" dirty="0">
                <a:solidFill>
                  <a:schemeClr val="tx1"/>
                </a:solidFill>
              </a:rPr>
              <a:t> (FC) un </a:t>
            </a:r>
          </a:p>
          <a:p>
            <a:pPr lvl="1"/>
            <a:r>
              <a:rPr lang="lv-LV" dirty="0" smtClean="0">
                <a:solidFill>
                  <a:schemeClr val="tx1"/>
                </a:solidFill>
              </a:rPr>
              <a:t>Fluorescences aktivēto šūnu šķirošana (FACS)</a:t>
            </a:r>
            <a:endParaRPr lang="en-US" dirty="0">
              <a:solidFill>
                <a:schemeClr val="tx1"/>
              </a:solidFill>
            </a:endParaRPr>
          </a:p>
          <a:p>
            <a:pPr lvl="1">
              <a:spcAft>
                <a:spcPts val="600"/>
              </a:spcAft>
            </a:pPr>
            <a:r>
              <a:rPr lang="lv-LV" dirty="0" smtClean="0">
                <a:solidFill>
                  <a:schemeClr val="tx1"/>
                </a:solidFill>
              </a:rPr>
              <a:t>Šūnu izolēšana/attīrīšana</a:t>
            </a:r>
          </a:p>
          <a:p>
            <a:r>
              <a:rPr lang="lv-LV" b="1" dirty="0" smtClean="0"/>
              <a:t>Antigēna-antivielu mijiedarbības mērījumi </a:t>
            </a:r>
            <a:r>
              <a:rPr lang="lv-LV" dirty="0" smtClean="0"/>
              <a:t>(afinitātes un </a:t>
            </a:r>
            <a:r>
              <a:rPr lang="lv-LV" dirty="0" err="1" smtClean="0"/>
              <a:t>aviditātes</a:t>
            </a:r>
            <a:r>
              <a:rPr lang="lv-LV" dirty="0" smtClean="0"/>
              <a:t> testi) </a:t>
            </a:r>
            <a:endParaRPr lang="lv-LV" dirty="0"/>
          </a:p>
        </p:txBody>
      </p:sp>
    </p:spTree>
    <p:extLst>
      <p:ext uri="{BB962C8B-B14F-4D97-AF65-F5344CB8AC3E}">
        <p14:creationId xmlns:p14="http://schemas.microsoft.com/office/powerpoint/2010/main" val="178519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56" y="228600"/>
            <a:ext cx="8581644" cy="914400"/>
          </a:xfrm>
        </p:spPr>
        <p:txBody>
          <a:bodyPr>
            <a:normAutofit fontScale="90000"/>
          </a:bodyPr>
          <a:lstStyle/>
          <a:p>
            <a:r>
              <a:rPr lang="lv-LV" b="1" dirty="0" err="1" smtClean="0">
                <a:solidFill>
                  <a:srgbClr val="0070C0"/>
                </a:solidFill>
              </a:rPr>
              <a:t>Imūn-elektronmikroskopija</a:t>
            </a:r>
            <a:r>
              <a:rPr lang="lv-LV" b="1" dirty="0" smtClean="0">
                <a:solidFill>
                  <a:srgbClr val="0070C0"/>
                </a:solidFill>
              </a:rPr>
              <a:t> </a:t>
            </a:r>
            <a:br>
              <a:rPr lang="lv-LV" b="1" dirty="0" smtClean="0">
                <a:solidFill>
                  <a:srgbClr val="0070C0"/>
                </a:solidFill>
              </a:rPr>
            </a:br>
            <a:r>
              <a:rPr lang="en-US" i="1" dirty="0" err="1" smtClean="0"/>
              <a:t>Collidal</a:t>
            </a:r>
            <a:r>
              <a:rPr lang="en-US" i="1" dirty="0" smtClean="0"/>
              <a:t> </a:t>
            </a:r>
            <a:r>
              <a:rPr lang="en-US" i="1" dirty="0" err="1"/>
              <a:t>Immunogold</a:t>
            </a:r>
            <a:r>
              <a:rPr lang="en-US" i="1" dirty="0"/>
              <a:t> staining in electron </a:t>
            </a:r>
            <a:r>
              <a:rPr lang="en-US" i="1" dirty="0" smtClean="0"/>
              <a:t>microscopy</a:t>
            </a:r>
            <a:r>
              <a:rPr lang="lv-LV" dirty="0" smtClean="0">
                <a:solidFill>
                  <a:srgbClr val="0070C0"/>
                </a:solidFill>
              </a:rPr>
              <a:t> </a:t>
            </a:r>
            <a:endParaRPr lang="lv-LV" i="1" dirty="0">
              <a:solidFill>
                <a:srgbClr val="0070C0"/>
              </a:solidFill>
            </a:endParaRPr>
          </a:p>
        </p:txBody>
      </p:sp>
      <p:sp>
        <p:nvSpPr>
          <p:cNvPr id="3" name="Rectangle 2"/>
          <p:cNvSpPr/>
          <p:nvPr/>
        </p:nvSpPr>
        <p:spPr>
          <a:xfrm>
            <a:off x="4495800" y="1410564"/>
            <a:ext cx="4495800" cy="769441"/>
          </a:xfrm>
          <a:prstGeom prst="rect">
            <a:avLst/>
          </a:prstGeom>
        </p:spPr>
        <p:txBody>
          <a:bodyPr wrap="square">
            <a:spAutoFit/>
          </a:bodyPr>
          <a:lstStyle/>
          <a:p>
            <a:pPr algn="ctr"/>
            <a:r>
              <a:rPr lang="lv-LV" sz="2200" b="1" dirty="0">
                <a:solidFill>
                  <a:srgbClr val="0070C0"/>
                </a:solidFill>
              </a:rPr>
              <a:t>Molekulu ekspresijas pētīšana ultrastruktūru </a:t>
            </a:r>
            <a:r>
              <a:rPr lang="lv-LV" sz="2200" b="1" dirty="0" smtClean="0">
                <a:solidFill>
                  <a:srgbClr val="0070C0"/>
                </a:solidFill>
              </a:rPr>
              <a:t>līmenī</a:t>
            </a:r>
            <a:endParaRPr lang="lv-LV" sz="2200" b="1" dirty="0">
              <a:solidFill>
                <a:srgbClr val="0070C0"/>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62116" y="1295400"/>
            <a:ext cx="4038600" cy="2617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600" y="3733801"/>
            <a:ext cx="6956782" cy="2934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Rectangle 3"/>
          <p:cNvSpPr/>
          <p:nvPr/>
        </p:nvSpPr>
        <p:spPr>
          <a:xfrm>
            <a:off x="5181600" y="2625858"/>
            <a:ext cx="3124199" cy="1015663"/>
          </a:xfrm>
          <a:prstGeom prst="rect">
            <a:avLst/>
          </a:prstGeom>
        </p:spPr>
        <p:txBody>
          <a:bodyPr wrap="square">
            <a:spAutoFit/>
          </a:bodyPr>
          <a:lstStyle/>
          <a:p>
            <a:pPr algn="ctr"/>
            <a:r>
              <a:rPr lang="lv-LV" sz="2000" b="1" dirty="0"/>
              <a:t>Dažāda izmēra zelta daļiņas dažādu molekulu </a:t>
            </a:r>
            <a:r>
              <a:rPr lang="lv-LV" sz="2000" b="1" dirty="0" err="1"/>
              <a:t>kolokalizācijas</a:t>
            </a:r>
            <a:r>
              <a:rPr lang="lv-LV" sz="2000" b="1" dirty="0"/>
              <a:t> pētījumiem</a:t>
            </a:r>
          </a:p>
        </p:txBody>
      </p:sp>
    </p:spTree>
    <p:extLst>
      <p:ext uri="{BB962C8B-B14F-4D97-AF65-F5344CB8AC3E}">
        <p14:creationId xmlns:p14="http://schemas.microsoft.com/office/powerpoint/2010/main" val="1769104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Multipleksas antigēnu </a:t>
            </a:r>
            <a:r>
              <a:rPr lang="lv-LV" b="1" dirty="0" err="1" smtClean="0">
                <a:solidFill>
                  <a:srgbClr val="0070C0"/>
                </a:solidFill>
              </a:rPr>
              <a:t>detekcijas</a:t>
            </a:r>
            <a:r>
              <a:rPr lang="lv-LV" b="1" dirty="0" smtClean="0">
                <a:solidFill>
                  <a:srgbClr val="0070C0"/>
                </a:solidFill>
              </a:rPr>
              <a:t> metodes</a:t>
            </a:r>
            <a:endParaRPr lang="lv-LV" b="1" dirty="0">
              <a:solidFill>
                <a:srgbClr val="0070C0"/>
              </a:solidFill>
            </a:endParaRPr>
          </a:p>
        </p:txBody>
      </p:sp>
      <p:sp>
        <p:nvSpPr>
          <p:cNvPr id="3" name="Content Placeholder 2"/>
          <p:cNvSpPr>
            <a:spLocks noGrp="1"/>
          </p:cNvSpPr>
          <p:nvPr>
            <p:ph sz="quarter" idx="1"/>
          </p:nvPr>
        </p:nvSpPr>
        <p:spPr/>
        <p:txBody>
          <a:bodyPr>
            <a:normAutofit/>
          </a:bodyPr>
          <a:lstStyle/>
          <a:p>
            <a:r>
              <a:rPr lang="lv-LV" sz="2000" b="1" dirty="0" smtClean="0"/>
              <a:t>Uz lodītēm balstītās </a:t>
            </a:r>
            <a:r>
              <a:rPr lang="lv-LV" sz="2000" dirty="0" smtClean="0"/>
              <a:t>– </a:t>
            </a:r>
            <a:r>
              <a:rPr lang="lv-LV" sz="2000" dirty="0" err="1" smtClean="0"/>
              <a:t>Luminex</a:t>
            </a:r>
            <a:r>
              <a:rPr lang="lv-LV" sz="2000" dirty="0" smtClean="0"/>
              <a:t>  </a:t>
            </a:r>
            <a:r>
              <a:rPr lang="lv-LV" sz="2000" dirty="0" err="1" smtClean="0"/>
              <a:t>xMAP</a:t>
            </a:r>
            <a:r>
              <a:rPr lang="lv-LV" sz="2000" dirty="0" smtClean="0"/>
              <a:t> tehnoloģija</a:t>
            </a:r>
          </a:p>
          <a:p>
            <a:r>
              <a:rPr lang="lv-LV" sz="2000" dirty="0" smtClean="0"/>
              <a:t>Pilnībā automatizēta 96-plašu formāta platforma</a:t>
            </a:r>
          </a:p>
          <a:p>
            <a:r>
              <a:rPr lang="lv-LV" sz="2000" dirty="0" smtClean="0"/>
              <a:t>Iespējams izmērīt līdz pat 100 (500) dažādām molekulām (</a:t>
            </a:r>
            <a:r>
              <a:rPr lang="lv-LV" sz="2000" dirty="0" err="1" smtClean="0"/>
              <a:t>analītiem</a:t>
            </a:r>
            <a:r>
              <a:rPr lang="lv-LV" sz="2000" dirty="0" smtClean="0"/>
              <a:t>) bedrītē (klīnikā – </a:t>
            </a:r>
            <a:r>
              <a:rPr lang="lv-LV" sz="2000" dirty="0" err="1" smtClean="0"/>
              <a:t>citokīnu</a:t>
            </a:r>
            <a:r>
              <a:rPr lang="lv-LV" sz="2000" dirty="0" smtClean="0"/>
              <a:t> mērījumiem pacientu asinīs)</a:t>
            </a:r>
          </a:p>
          <a:p>
            <a:r>
              <a:rPr lang="lv-LV" sz="2000" dirty="0" smtClean="0"/>
              <a:t>Katrai no 5,5 </a:t>
            </a:r>
            <a:r>
              <a:rPr lang="lv-LV" sz="2000" dirty="0" err="1" smtClean="0"/>
              <a:t>mkm</a:t>
            </a:r>
            <a:r>
              <a:rPr lang="lv-LV" sz="2000" dirty="0" smtClean="0"/>
              <a:t> lodītēm unikāla infrasarkanās un sarkanās </a:t>
            </a:r>
            <a:r>
              <a:rPr lang="lv-LV" sz="2000" dirty="0" err="1" smtClean="0"/>
              <a:t>fluorescentās</a:t>
            </a:r>
            <a:r>
              <a:rPr lang="lv-LV" sz="2000" dirty="0" smtClean="0"/>
              <a:t> krāsas kombinācija, ko izmanto tās identifikācijai</a:t>
            </a:r>
          </a:p>
        </p:txBody>
      </p:sp>
      <p:pic>
        <p:nvPicPr>
          <p:cNvPr id="7170" name="Picture 2" descr="http://www.viracoribt.com/Resource_/PageResource/Learning-Lab/Technology-Overviews/Luminex/Lumin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52" y="3412976"/>
            <a:ext cx="4114800" cy="291821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encrypted-tbn0.gstatic.com/images?q=tbn:ANd9GcTC3qQQxQe7JTXxOvqPTNeoaoRLpgw7wSQyW8ikipUTTdiytfkxx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8252" y="3352800"/>
            <a:ext cx="3798548" cy="29870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5800" y="6412468"/>
            <a:ext cx="8305800" cy="369332"/>
          </a:xfrm>
          <a:prstGeom prst="rect">
            <a:avLst/>
          </a:prstGeom>
        </p:spPr>
        <p:txBody>
          <a:bodyPr wrap="square">
            <a:spAutoFit/>
          </a:bodyPr>
          <a:lstStyle/>
          <a:p>
            <a:r>
              <a:rPr lang="lv-LV" dirty="0"/>
              <a:t>https://www.luminexcorp.com/TechnologiesScience/xMAPTechnology/</a:t>
            </a:r>
          </a:p>
        </p:txBody>
      </p:sp>
    </p:spTree>
    <p:extLst>
      <p:ext uri="{BB962C8B-B14F-4D97-AF65-F5344CB8AC3E}">
        <p14:creationId xmlns:p14="http://schemas.microsoft.com/office/powerpoint/2010/main" val="3519398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Multipleksas antigēnu </a:t>
            </a:r>
            <a:r>
              <a:rPr lang="lv-LV" b="1" dirty="0" err="1" smtClean="0">
                <a:solidFill>
                  <a:srgbClr val="0070C0"/>
                </a:solidFill>
              </a:rPr>
              <a:t>detekcijas</a:t>
            </a:r>
            <a:r>
              <a:rPr lang="lv-LV" b="1" dirty="0" smtClean="0">
                <a:solidFill>
                  <a:srgbClr val="0070C0"/>
                </a:solidFill>
              </a:rPr>
              <a:t> metodes</a:t>
            </a:r>
            <a:endParaRPr lang="lv-LV" b="1" dirty="0">
              <a:solidFill>
                <a:srgbClr val="0070C0"/>
              </a:solidFill>
            </a:endParaRPr>
          </a:p>
        </p:txBody>
      </p:sp>
      <p:sp>
        <p:nvSpPr>
          <p:cNvPr id="3" name="Content Placeholder 2"/>
          <p:cNvSpPr>
            <a:spLocks noGrp="1"/>
          </p:cNvSpPr>
          <p:nvPr>
            <p:ph sz="quarter" idx="1"/>
          </p:nvPr>
        </p:nvSpPr>
        <p:spPr/>
        <p:txBody>
          <a:bodyPr/>
          <a:lstStyle/>
          <a:p>
            <a:r>
              <a:rPr lang="lv-LV" dirty="0" err="1" smtClean="0"/>
              <a:t>Mikrorindas</a:t>
            </a:r>
            <a:r>
              <a:rPr lang="lv-LV" dirty="0" smtClean="0"/>
              <a:t>/</a:t>
            </a:r>
            <a:r>
              <a:rPr lang="lv-LV" dirty="0" err="1" smtClean="0"/>
              <a:t>mikročipi</a:t>
            </a:r>
            <a:endParaRPr lang="lv-LV" dirty="0" smtClean="0"/>
          </a:p>
          <a:p>
            <a:pPr lvl="1"/>
            <a:r>
              <a:rPr lang="lv-LV" dirty="0" smtClean="0"/>
              <a:t>Imobilizētas </a:t>
            </a:r>
            <a:r>
              <a:rPr lang="lv-LV" dirty="0" err="1" smtClean="0"/>
              <a:t>mAv</a:t>
            </a:r>
            <a:r>
              <a:rPr lang="lv-LV" dirty="0" smtClean="0"/>
              <a:t> – antigēnu </a:t>
            </a:r>
            <a:r>
              <a:rPr lang="lv-LV" dirty="0" err="1" smtClean="0"/>
              <a:t>detekcijai</a:t>
            </a:r>
            <a:endParaRPr lang="lv-LV" dirty="0" smtClean="0"/>
          </a:p>
          <a:p>
            <a:pPr lvl="1"/>
            <a:r>
              <a:rPr lang="lv-LV" dirty="0" smtClean="0"/>
              <a:t>Imobilizēti Ag – antivielu </a:t>
            </a:r>
            <a:r>
              <a:rPr lang="lv-LV" dirty="0" err="1" smtClean="0"/>
              <a:t>detekcijai</a:t>
            </a:r>
            <a:endParaRPr lang="lv-LV" dirty="0" smtClean="0"/>
          </a:p>
        </p:txBody>
      </p:sp>
      <p:pic>
        <p:nvPicPr>
          <p:cNvPr id="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881" y="3101997"/>
            <a:ext cx="1632519" cy="2458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1996069" y="3902708"/>
            <a:ext cx="1284688" cy="219000"/>
          </a:xfrm>
          <a:prstGeom prst="line">
            <a:avLst/>
          </a:prstGeom>
          <a:ln w="190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80332" y="4017582"/>
            <a:ext cx="1300425" cy="1940981"/>
          </a:xfrm>
          <a:prstGeom prst="line">
            <a:avLst/>
          </a:prstGeom>
          <a:ln w="19050" cmpd="sng">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146589" y="3750888"/>
            <a:ext cx="2648198" cy="2266163"/>
            <a:chOff x="2697551" y="4211796"/>
            <a:chExt cx="2648198" cy="2266163"/>
          </a:xfrm>
        </p:grpSpPr>
        <p:pic>
          <p:nvPicPr>
            <p:cNvPr id="1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1719" y="4582616"/>
              <a:ext cx="2514030" cy="189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697551" y="4211796"/>
              <a:ext cx="184731" cy="369332"/>
            </a:xfrm>
            <a:prstGeom prst="rect">
              <a:avLst/>
            </a:prstGeom>
            <a:noFill/>
          </p:spPr>
          <p:txBody>
            <a:bodyPr wrap="none" rtlCol="0">
              <a:spAutoFit/>
            </a:bodyPr>
            <a:lstStyle/>
            <a:p>
              <a:endParaRPr lang="lv-LV" b="1" dirty="0"/>
            </a:p>
          </p:txBody>
        </p:sp>
      </p:grpSp>
    </p:spTree>
    <p:extLst>
      <p:ext uri="{BB962C8B-B14F-4D97-AF65-F5344CB8AC3E}">
        <p14:creationId xmlns:p14="http://schemas.microsoft.com/office/powerpoint/2010/main" val="105408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lv-LV"/>
          </a:p>
        </p:txBody>
      </p:sp>
      <p:pic>
        <p:nvPicPr>
          <p:cNvPr id="9220" name="Picture 4" descr="http://img.medscape.com/article/738/256/738256-fi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8913751" cy="672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246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90600"/>
          </a:xfrm>
        </p:spPr>
        <p:txBody>
          <a:bodyPr>
            <a:noAutofit/>
          </a:bodyPr>
          <a:lstStyle/>
          <a:p>
            <a:r>
              <a:rPr lang="lv-LV" sz="3600" b="1" dirty="0"/>
              <a:t>Antigēnu iezīmēšana un </a:t>
            </a:r>
            <a:r>
              <a:rPr lang="lv-LV" sz="3600" b="1" dirty="0" err="1" smtClean="0"/>
              <a:t>detekcija</a:t>
            </a:r>
            <a:r>
              <a:rPr lang="lv-LV" sz="3600" b="1" dirty="0" smtClean="0"/>
              <a:t> šūnās </a:t>
            </a:r>
            <a:br>
              <a:rPr lang="lv-LV" sz="3600" b="1" dirty="0" smtClean="0"/>
            </a:br>
            <a:r>
              <a:rPr lang="lv-LV" b="1" dirty="0" smtClean="0"/>
              <a:t> </a:t>
            </a:r>
            <a:br>
              <a:rPr lang="lv-LV" b="1" dirty="0" smtClean="0"/>
            </a:br>
            <a:r>
              <a:rPr lang="lv-LV" b="1" dirty="0" smtClean="0">
                <a:solidFill>
                  <a:srgbClr val="0070C0"/>
                </a:solidFill>
              </a:rPr>
              <a:t>Plūsmas </a:t>
            </a:r>
            <a:r>
              <a:rPr lang="lv-LV" b="1" dirty="0" err="1" smtClean="0">
                <a:solidFill>
                  <a:srgbClr val="0070C0"/>
                </a:solidFill>
              </a:rPr>
              <a:t>citometrija</a:t>
            </a:r>
            <a:endParaRPr lang="lv-LV" dirty="0">
              <a:solidFill>
                <a:srgbClr val="0070C0"/>
              </a:solidFill>
            </a:endParaRPr>
          </a:p>
        </p:txBody>
      </p:sp>
      <p:sp>
        <p:nvSpPr>
          <p:cNvPr id="3" name="Content Placeholder 2"/>
          <p:cNvSpPr>
            <a:spLocks noGrp="1"/>
          </p:cNvSpPr>
          <p:nvPr>
            <p:ph sz="quarter" idx="1"/>
          </p:nvPr>
        </p:nvSpPr>
        <p:spPr>
          <a:xfrm>
            <a:off x="457200" y="1981200"/>
            <a:ext cx="8305800" cy="4495800"/>
          </a:xfrm>
        </p:spPr>
        <p:txBody>
          <a:bodyPr>
            <a:normAutofit fontScale="92500" lnSpcReduction="10000"/>
          </a:bodyPr>
          <a:lstStyle/>
          <a:p>
            <a:pPr>
              <a:spcAft>
                <a:spcPts val="1200"/>
              </a:spcAft>
            </a:pPr>
            <a:r>
              <a:rPr lang="lv-LV" sz="2400" dirty="0" smtClean="0"/>
              <a:t>Plūsmas </a:t>
            </a:r>
            <a:r>
              <a:rPr lang="lv-LV" sz="2400" dirty="0" err="1" smtClean="0"/>
              <a:t>citometrija</a:t>
            </a:r>
            <a:r>
              <a:rPr lang="lv-LV" sz="2400" dirty="0" smtClean="0"/>
              <a:t> – </a:t>
            </a:r>
            <a:r>
              <a:rPr lang="lv-LV" sz="2400" b="1" dirty="0" smtClean="0">
                <a:solidFill>
                  <a:srgbClr val="0070C0"/>
                </a:solidFill>
              </a:rPr>
              <a:t>FC, </a:t>
            </a:r>
            <a:r>
              <a:rPr lang="lv-LV" sz="2400" b="1" i="1" dirty="0" err="1" smtClean="0">
                <a:solidFill>
                  <a:srgbClr val="0070C0"/>
                </a:solidFill>
              </a:rPr>
              <a:t>flow</a:t>
            </a:r>
            <a:r>
              <a:rPr lang="lv-LV" sz="2400" b="1" i="1" dirty="0" smtClean="0">
                <a:solidFill>
                  <a:srgbClr val="0070C0"/>
                </a:solidFill>
              </a:rPr>
              <a:t> </a:t>
            </a:r>
            <a:r>
              <a:rPr lang="lv-LV" sz="2400" b="1" i="1" dirty="0" err="1" smtClean="0">
                <a:solidFill>
                  <a:srgbClr val="0070C0"/>
                </a:solidFill>
              </a:rPr>
              <a:t>cytometry</a:t>
            </a:r>
            <a:r>
              <a:rPr lang="lv-LV" sz="2400" b="1" i="1" dirty="0" smtClean="0">
                <a:solidFill>
                  <a:srgbClr val="0070C0"/>
                </a:solidFill>
              </a:rPr>
              <a:t> </a:t>
            </a:r>
            <a:r>
              <a:rPr lang="lv-LV" sz="2400" i="1" dirty="0" smtClean="0"/>
              <a:t>– </a:t>
            </a:r>
            <a:r>
              <a:rPr lang="lv-LV" sz="2400" dirty="0" smtClean="0"/>
              <a:t>metode šūnu skaitīšanai un šūnas virsmas (un </a:t>
            </a:r>
            <a:r>
              <a:rPr lang="lv-LV" sz="2400" dirty="0" err="1" smtClean="0"/>
              <a:t>iekšūnas</a:t>
            </a:r>
            <a:r>
              <a:rPr lang="lv-LV" sz="2400" dirty="0" smtClean="0"/>
              <a:t>) marķieru analīzēm</a:t>
            </a:r>
          </a:p>
          <a:p>
            <a:pPr>
              <a:spcAft>
                <a:spcPts val="1200"/>
              </a:spcAft>
            </a:pPr>
            <a:r>
              <a:rPr lang="lv-LV" sz="2400" dirty="0" smtClean="0"/>
              <a:t>FC var nodrošināt kvantitatīvu informāciju par šūnas virsmas (un </a:t>
            </a:r>
            <a:r>
              <a:rPr lang="lv-LV" sz="2400" dirty="0" err="1" smtClean="0"/>
              <a:t>ieksšūnas</a:t>
            </a:r>
            <a:r>
              <a:rPr lang="lv-LV" sz="2400" dirty="0" smtClean="0"/>
              <a:t>) marķieriem</a:t>
            </a:r>
          </a:p>
          <a:p>
            <a:pPr>
              <a:spcAft>
                <a:spcPts val="1200"/>
              </a:spcAft>
            </a:pPr>
            <a:r>
              <a:rPr lang="lv-LV" sz="2400" dirty="0" smtClean="0"/>
              <a:t>Balstīta uz </a:t>
            </a:r>
            <a:r>
              <a:rPr lang="lv-LV" sz="2400" dirty="0" err="1" smtClean="0"/>
              <a:t>imūnfluorescences</a:t>
            </a:r>
            <a:r>
              <a:rPr lang="lv-LV" sz="2400" dirty="0" smtClean="0"/>
              <a:t> tehniku un </a:t>
            </a:r>
            <a:r>
              <a:rPr lang="lv-LV" sz="2400" dirty="0" err="1" smtClean="0"/>
              <a:t>datroprogrammatūras</a:t>
            </a:r>
            <a:r>
              <a:rPr lang="lv-LV" sz="2400" dirty="0" smtClean="0"/>
              <a:t> veiktu analīzi</a:t>
            </a:r>
          </a:p>
          <a:p>
            <a:pPr>
              <a:spcAft>
                <a:spcPts val="1200"/>
              </a:spcAft>
            </a:pPr>
            <a:r>
              <a:rPr lang="lv-LV" sz="2400" dirty="0" smtClean="0"/>
              <a:t>Pieļauj vienlaicīgi analizēt vairākus parametrus šūnā (multipleksēšana)</a:t>
            </a:r>
          </a:p>
          <a:p>
            <a:pPr>
              <a:spcAft>
                <a:spcPts val="1200"/>
              </a:spcAft>
            </a:pPr>
            <a:r>
              <a:rPr lang="lv-LV" sz="2400" b="1" dirty="0" smtClean="0"/>
              <a:t>Pielietojums: </a:t>
            </a:r>
            <a:r>
              <a:rPr lang="lv-LV" sz="2400" dirty="0" smtClean="0"/>
              <a:t>šūnas cikla analīze, </a:t>
            </a:r>
            <a:r>
              <a:rPr lang="lv-LV" sz="2400" dirty="0" err="1" smtClean="0"/>
              <a:t>apoptotisku</a:t>
            </a:r>
            <a:r>
              <a:rPr lang="lv-LV" sz="2400" dirty="0" smtClean="0"/>
              <a:t> šūnu proporcijas, šūnu diferenciācijas pakāpes un līnijas piederības, šūnas aktivācijas statusa noteikšana u.c.</a:t>
            </a:r>
            <a:endParaRPr lang="lv-LV" sz="2400" dirty="0"/>
          </a:p>
        </p:txBody>
      </p:sp>
    </p:spTree>
    <p:extLst>
      <p:ext uri="{BB962C8B-B14F-4D97-AF65-F5344CB8AC3E}">
        <p14:creationId xmlns:p14="http://schemas.microsoft.com/office/powerpoint/2010/main" val="436233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7800975"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262" y="4114800"/>
            <a:ext cx="256222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28600"/>
            <a:ext cx="3079448" cy="144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930597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Izkliedes struktūra cilvēka leikocītiem</a:t>
            </a:r>
            <a:endParaRPr lang="lv-LV" b="1" dirty="0">
              <a:solidFill>
                <a:srgbClr val="0070C0"/>
              </a:solidFill>
            </a:endParaRPr>
          </a:p>
        </p:txBody>
      </p:sp>
      <p:pic>
        <p:nvPicPr>
          <p:cNvPr id="14338"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191000" y="2057400"/>
            <a:ext cx="4460827"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14550" y="1219200"/>
            <a:ext cx="6629400" cy="707886"/>
          </a:xfrm>
          <a:prstGeom prst="rect">
            <a:avLst/>
          </a:prstGeom>
          <a:solidFill>
            <a:schemeClr val="bg1"/>
          </a:solidFill>
        </p:spPr>
        <p:txBody>
          <a:bodyPr wrap="square" rtlCol="0">
            <a:spAutoFit/>
          </a:bodyPr>
          <a:lstStyle/>
          <a:p>
            <a:pPr algn="r"/>
            <a:r>
              <a:rPr lang="lv-LV" sz="2000" b="1" dirty="0" smtClean="0"/>
              <a:t>Plūsmas </a:t>
            </a:r>
            <a:r>
              <a:rPr lang="lv-LV" sz="2000" b="1" dirty="0" err="1" smtClean="0"/>
              <a:t>citometrijas</a:t>
            </a:r>
            <a:r>
              <a:rPr lang="lv-LV" sz="2000" b="1" dirty="0" smtClean="0"/>
              <a:t> izkliedes </a:t>
            </a:r>
          </a:p>
          <a:p>
            <a:pPr algn="r"/>
            <a:r>
              <a:rPr lang="lv-LV" sz="2000" b="1" dirty="0" smtClean="0"/>
              <a:t>diagramma asins leikocītiem</a:t>
            </a:r>
            <a:endParaRPr lang="lv-LV" sz="2000" b="1" dirty="0"/>
          </a:p>
        </p:txBody>
      </p:sp>
      <p:grpSp>
        <p:nvGrpSpPr>
          <p:cNvPr id="5" name="Group 4"/>
          <p:cNvGrpSpPr/>
          <p:nvPr/>
        </p:nvGrpSpPr>
        <p:grpSpPr>
          <a:xfrm>
            <a:off x="586432" y="4257675"/>
            <a:ext cx="3223568" cy="1914525"/>
            <a:chOff x="243532" y="2893164"/>
            <a:chExt cx="3223568" cy="1914525"/>
          </a:xfrm>
        </p:grpSpPr>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532" y="2895600"/>
              <a:ext cx="823267" cy="1905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0" y="2893164"/>
              <a:ext cx="2419350" cy="1914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
        <p:nvSpPr>
          <p:cNvPr id="10" name="Rectangle 9"/>
          <p:cNvSpPr/>
          <p:nvPr/>
        </p:nvSpPr>
        <p:spPr>
          <a:xfrm>
            <a:off x="495300" y="1619310"/>
            <a:ext cx="3695700" cy="2246769"/>
          </a:xfrm>
          <a:prstGeom prst="rect">
            <a:avLst/>
          </a:prstGeom>
          <a:solidFill>
            <a:schemeClr val="bg1"/>
          </a:solidFill>
        </p:spPr>
        <p:txBody>
          <a:bodyPr wrap="square">
            <a:spAutoFit/>
          </a:bodyPr>
          <a:lstStyle/>
          <a:p>
            <a:r>
              <a:rPr lang="lv-LV" sz="2000" b="1" dirty="0">
                <a:solidFill>
                  <a:srgbClr val="0070C0"/>
                </a:solidFill>
              </a:rPr>
              <a:t>G</a:t>
            </a:r>
            <a:r>
              <a:rPr lang="lv-LV" sz="2000" b="1" dirty="0" smtClean="0">
                <a:solidFill>
                  <a:srgbClr val="0070C0"/>
                </a:solidFill>
              </a:rPr>
              <a:t>aismas izkliedi (</a:t>
            </a:r>
            <a:r>
              <a:rPr lang="lv-LV" sz="2000" b="1" i="1" dirty="0" err="1" smtClean="0">
                <a:solidFill>
                  <a:srgbClr val="0070C0"/>
                </a:solidFill>
              </a:rPr>
              <a:t>scatter</a:t>
            </a:r>
            <a:r>
              <a:rPr lang="lv-LV" sz="2000" b="1" dirty="0" smtClean="0">
                <a:solidFill>
                  <a:srgbClr val="0070C0"/>
                </a:solidFill>
              </a:rPr>
              <a:t>)</a:t>
            </a:r>
            <a:r>
              <a:rPr lang="lv-LV" sz="2000" b="1" dirty="0">
                <a:solidFill>
                  <a:srgbClr val="0070C0"/>
                </a:solidFill>
              </a:rPr>
              <a:t> nosaka </a:t>
            </a:r>
            <a:r>
              <a:rPr lang="lv-LV" sz="2000" b="1" dirty="0" smtClean="0">
                <a:solidFill>
                  <a:srgbClr val="0070C0"/>
                </a:solidFill>
              </a:rPr>
              <a:t>daļiņu </a:t>
            </a:r>
            <a:r>
              <a:rPr lang="lv-LV" sz="2000" b="1" dirty="0">
                <a:solidFill>
                  <a:srgbClr val="0070C0"/>
                </a:solidFill>
              </a:rPr>
              <a:t>fizikālās </a:t>
            </a:r>
            <a:r>
              <a:rPr lang="lv-LV" sz="2000" b="1" dirty="0" smtClean="0">
                <a:solidFill>
                  <a:srgbClr val="0070C0"/>
                </a:solidFill>
              </a:rPr>
              <a:t>īpašības </a:t>
            </a:r>
          </a:p>
          <a:p>
            <a:r>
              <a:rPr lang="lv-LV" sz="2000" b="1" dirty="0" smtClean="0"/>
              <a:t>FS: </a:t>
            </a:r>
            <a:r>
              <a:rPr lang="lv-LV" sz="2000" dirty="0" smtClean="0"/>
              <a:t>proporcionāls šūnas virsmas laukumam vai izmēram</a:t>
            </a:r>
          </a:p>
          <a:p>
            <a:r>
              <a:rPr lang="lv-LV" sz="2000" b="1" dirty="0" smtClean="0"/>
              <a:t>SS:</a:t>
            </a:r>
            <a:r>
              <a:rPr lang="en-US" sz="2000" b="1" dirty="0" smtClean="0"/>
              <a:t> </a:t>
            </a:r>
            <a:r>
              <a:rPr lang="lv-LV" sz="2000" dirty="0"/>
              <a:t>proporcionāls šūnas </a:t>
            </a:r>
            <a:r>
              <a:rPr lang="lv-LV" sz="2000" dirty="0" smtClean="0"/>
              <a:t>granularitātei vai </a:t>
            </a:r>
            <a:r>
              <a:rPr lang="lv-LV" sz="2000" dirty="0" err="1" smtClean="0"/>
              <a:t>iekššūnas</a:t>
            </a:r>
            <a:r>
              <a:rPr lang="lv-LV" sz="2000" dirty="0" smtClean="0"/>
              <a:t> morfoloģijai</a:t>
            </a:r>
            <a:endParaRPr lang="lv-LV" sz="2000" dirty="0"/>
          </a:p>
        </p:txBody>
      </p:sp>
      <p:sp>
        <p:nvSpPr>
          <p:cNvPr id="6" name="Rectangle 5"/>
          <p:cNvSpPr/>
          <p:nvPr/>
        </p:nvSpPr>
        <p:spPr>
          <a:xfrm>
            <a:off x="4191000" y="1752600"/>
            <a:ext cx="304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762461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smtClean="0">
                <a:solidFill>
                  <a:srgbClr val="0070C0"/>
                </a:solidFill>
              </a:rPr>
              <a:t>Plūsmas </a:t>
            </a:r>
            <a:r>
              <a:rPr lang="lv-LV" b="1" dirty="0" err="1" smtClean="0">
                <a:solidFill>
                  <a:srgbClr val="0070C0"/>
                </a:solidFill>
              </a:rPr>
              <a:t>citometrijas</a:t>
            </a:r>
            <a:r>
              <a:rPr lang="lv-LV" b="1" dirty="0" smtClean="0">
                <a:solidFill>
                  <a:srgbClr val="0070C0"/>
                </a:solidFill>
              </a:rPr>
              <a:t> datu vizualizācija</a:t>
            </a:r>
            <a:endParaRPr lang="lv-LV" b="1" dirty="0">
              <a:solidFill>
                <a:srgbClr val="0070C0"/>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909763"/>
            <a:ext cx="9134475"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461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lv-LV" b="1" dirty="0" smtClean="0">
                <a:solidFill>
                  <a:srgbClr val="0070C0"/>
                </a:solidFill>
              </a:rPr>
              <a:t>Plūsmas </a:t>
            </a:r>
            <a:r>
              <a:rPr lang="lv-LV" b="1" dirty="0" err="1" smtClean="0">
                <a:solidFill>
                  <a:srgbClr val="0070C0"/>
                </a:solidFill>
              </a:rPr>
              <a:t>citometrijas</a:t>
            </a:r>
            <a:r>
              <a:rPr lang="lv-LV" b="1" dirty="0" smtClean="0">
                <a:solidFill>
                  <a:srgbClr val="0070C0"/>
                </a:solidFill>
              </a:rPr>
              <a:t> datu vizualizācija</a:t>
            </a:r>
            <a:endParaRPr lang="lv-LV" b="1" dirty="0">
              <a:solidFill>
                <a:srgbClr val="0070C0"/>
              </a:solidFill>
            </a:endParaRPr>
          </a:p>
        </p:txBody>
      </p:sp>
      <p:pic>
        <p:nvPicPr>
          <p:cNvPr id="15362"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609600" y="838200"/>
            <a:ext cx="7239000" cy="6164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8353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FACS </a:t>
            </a:r>
            <a:r>
              <a:rPr lang="lv-LV" b="1" dirty="0" smtClean="0">
                <a:solidFill>
                  <a:schemeClr val="tx1"/>
                </a:solidFill>
              </a:rPr>
              <a:t>- fluorescences aktivēto šūnu šķirošana</a:t>
            </a:r>
            <a:endParaRPr lang="lv-LV" b="1" dirty="0">
              <a:solidFill>
                <a:srgbClr val="0070C0"/>
              </a:solidFill>
            </a:endParaRPr>
          </a:p>
        </p:txBody>
      </p:sp>
      <p:sp>
        <p:nvSpPr>
          <p:cNvPr id="3" name="Content Placeholder 2"/>
          <p:cNvSpPr>
            <a:spLocks noGrp="1"/>
          </p:cNvSpPr>
          <p:nvPr>
            <p:ph sz="quarter" idx="1"/>
          </p:nvPr>
        </p:nvSpPr>
        <p:spPr>
          <a:xfrm>
            <a:off x="457200" y="1905000"/>
            <a:ext cx="8229600" cy="4251960"/>
          </a:xfrm>
        </p:spPr>
        <p:txBody>
          <a:bodyPr/>
          <a:lstStyle/>
          <a:p>
            <a:pPr>
              <a:spcAft>
                <a:spcPts val="1800"/>
              </a:spcAft>
            </a:pPr>
            <a:r>
              <a:rPr lang="lv-LV" dirty="0" smtClean="0"/>
              <a:t>FC adaptācija, kas nodrošina dažādu šūnu populāciju atdalīšanu, balstoties uz to, kādas un cik daudz </a:t>
            </a:r>
            <a:r>
              <a:rPr lang="lv-LV" dirty="0" err="1" smtClean="0"/>
              <a:t>fluorescentas</a:t>
            </a:r>
            <a:r>
              <a:rPr lang="lv-LV" dirty="0" smtClean="0"/>
              <a:t> iezīmes tās saista</a:t>
            </a:r>
          </a:p>
          <a:p>
            <a:pPr>
              <a:spcAft>
                <a:spcPts val="1800"/>
              </a:spcAft>
            </a:pPr>
            <a:r>
              <a:rPr lang="lv-LV" dirty="0" smtClean="0"/>
              <a:t>Individuālas šūnas tiek pozitīvi vai negatīvi lādētas, bastoties uz to </a:t>
            </a:r>
            <a:r>
              <a:rPr lang="lv-LV" dirty="0" err="1" smtClean="0"/>
              <a:t>fluorescento</a:t>
            </a:r>
            <a:r>
              <a:rPr lang="lv-LV" dirty="0" smtClean="0"/>
              <a:t> iezīmi</a:t>
            </a:r>
          </a:p>
          <a:p>
            <a:pPr>
              <a:spcAft>
                <a:spcPts val="1800"/>
              </a:spcAft>
            </a:pPr>
            <a:r>
              <a:rPr lang="lv-LV" dirty="0" smtClean="0"/>
              <a:t>Atšķirīgi lādētās šūnas šķērso elektrisko lauku un ieņem tajā atšķirīgu virzību, tādējādi sadaloties</a:t>
            </a:r>
            <a:endParaRPr lang="lv-LV" dirty="0"/>
          </a:p>
        </p:txBody>
      </p:sp>
    </p:spTree>
    <p:extLst>
      <p:ext uri="{BB962C8B-B14F-4D97-AF65-F5344CB8AC3E}">
        <p14:creationId xmlns:p14="http://schemas.microsoft.com/office/powerpoint/2010/main" val="2355862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smtClean="0">
                <a:solidFill>
                  <a:srgbClr val="0070C0"/>
                </a:solidFill>
              </a:rPr>
              <a:t>Antigēns (Ag) : Antiviela (</a:t>
            </a:r>
            <a:r>
              <a:rPr lang="lv-LV" b="1" dirty="0" err="1" smtClean="0">
                <a:solidFill>
                  <a:srgbClr val="0070C0"/>
                </a:solidFill>
              </a:rPr>
              <a:t>Av</a:t>
            </a:r>
            <a:r>
              <a:rPr lang="lv-LV" b="1" dirty="0" smtClean="0">
                <a:solidFill>
                  <a:srgbClr val="0070C0"/>
                </a:solidFill>
              </a:rPr>
              <a:t>) – pamats daudzām imunoloģiskajām metodēm</a:t>
            </a:r>
            <a:endParaRPr lang="lv-LV" b="1" dirty="0">
              <a:solidFill>
                <a:srgbClr val="0070C0"/>
              </a:solidFill>
            </a:endParaRPr>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066800" y="3200400"/>
            <a:ext cx="7204729" cy="307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2590800"/>
            <a:ext cx="7204729" cy="461665"/>
          </a:xfrm>
          <a:prstGeom prst="rect">
            <a:avLst/>
          </a:prstGeom>
          <a:noFill/>
        </p:spPr>
        <p:txBody>
          <a:bodyPr wrap="none" rtlCol="0">
            <a:spAutoFit/>
          </a:bodyPr>
          <a:lstStyle/>
          <a:p>
            <a:r>
              <a:rPr lang="lv-LV" sz="2400" b="1" dirty="0" smtClean="0">
                <a:solidFill>
                  <a:schemeClr val="accent5">
                    <a:lumMod val="50000"/>
                  </a:schemeClr>
                </a:solidFill>
              </a:rPr>
              <a:t>   </a:t>
            </a:r>
            <a:r>
              <a:rPr lang="lv-LV" sz="2400" b="1" dirty="0" err="1" smtClean="0">
                <a:solidFill>
                  <a:schemeClr val="accent5">
                    <a:lumMod val="50000"/>
                  </a:schemeClr>
                </a:solidFill>
              </a:rPr>
              <a:t>Poliklonāls</a:t>
            </a:r>
            <a:r>
              <a:rPr lang="lv-LV" sz="2400" b="1" dirty="0" smtClean="0">
                <a:solidFill>
                  <a:schemeClr val="accent5">
                    <a:lumMod val="50000"/>
                  </a:schemeClr>
                </a:solidFill>
              </a:rPr>
              <a:t> </a:t>
            </a:r>
            <a:r>
              <a:rPr lang="lv-LV" sz="2400" b="1" dirty="0" err="1" smtClean="0">
                <a:solidFill>
                  <a:schemeClr val="accent5">
                    <a:lumMod val="50000"/>
                  </a:schemeClr>
                </a:solidFill>
              </a:rPr>
              <a:t>antiserums</a:t>
            </a:r>
            <a:r>
              <a:rPr lang="lv-LV" sz="2400" b="1" dirty="0" smtClean="0">
                <a:solidFill>
                  <a:schemeClr val="accent5">
                    <a:lumMod val="50000"/>
                  </a:schemeClr>
                </a:solidFill>
              </a:rPr>
              <a:t>           </a:t>
            </a:r>
            <a:r>
              <a:rPr lang="lv-LV" sz="2400" b="1" dirty="0" err="1" smtClean="0">
                <a:solidFill>
                  <a:schemeClr val="accent5">
                    <a:lumMod val="50000"/>
                  </a:schemeClr>
                </a:solidFill>
              </a:rPr>
              <a:t>Monoklonālas</a:t>
            </a:r>
            <a:r>
              <a:rPr lang="lv-LV" sz="2400" b="1" dirty="0" smtClean="0">
                <a:solidFill>
                  <a:schemeClr val="accent5">
                    <a:lumMod val="50000"/>
                  </a:schemeClr>
                </a:solidFill>
              </a:rPr>
              <a:t> antivielas</a:t>
            </a:r>
            <a:endParaRPr lang="lv-LV" sz="2400" b="1" dirty="0">
              <a:solidFill>
                <a:schemeClr val="accent5">
                  <a:lumMod val="50000"/>
                </a:schemeClr>
              </a:solidFill>
            </a:endParaRPr>
          </a:p>
        </p:txBody>
      </p:sp>
      <p:sp>
        <p:nvSpPr>
          <p:cNvPr id="5" name="TextBox 4"/>
          <p:cNvSpPr txBox="1"/>
          <p:nvPr/>
        </p:nvSpPr>
        <p:spPr>
          <a:xfrm>
            <a:off x="533400" y="1455003"/>
            <a:ext cx="8305800" cy="830997"/>
          </a:xfrm>
          <a:prstGeom prst="rect">
            <a:avLst/>
          </a:prstGeom>
          <a:noFill/>
        </p:spPr>
        <p:txBody>
          <a:bodyPr wrap="square" rtlCol="0">
            <a:spAutoFit/>
          </a:bodyPr>
          <a:lstStyle/>
          <a:p>
            <a:r>
              <a:rPr lang="lv-LV" sz="2400" dirty="0" smtClean="0"/>
              <a:t>Lielākajai daļai Ag ir vairāki epitopi, kas izsauc </a:t>
            </a:r>
            <a:r>
              <a:rPr lang="lv-LV" sz="2400" dirty="0" err="1" smtClean="0"/>
              <a:t>poliklonālas</a:t>
            </a:r>
            <a:r>
              <a:rPr lang="lv-LV" sz="2400" dirty="0" smtClean="0"/>
              <a:t> dabas antivielu atbildi</a:t>
            </a:r>
          </a:p>
        </p:txBody>
      </p:sp>
    </p:spTree>
    <p:extLst>
      <p:ext uri="{BB962C8B-B14F-4D97-AF65-F5344CB8AC3E}">
        <p14:creationId xmlns:p14="http://schemas.microsoft.com/office/powerpoint/2010/main" val="531121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04410"/>
            <a:ext cx="6019800" cy="6753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4408693"/>
            <a:ext cx="2465393" cy="233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508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100" b="1" dirty="0" smtClean="0">
                <a:solidFill>
                  <a:srgbClr val="0070C0"/>
                </a:solidFill>
              </a:rPr>
              <a:t>Metodes T šūnu (atbildes reakciju) raksturošanai</a:t>
            </a:r>
            <a:endParaRPr lang="lv-LV" sz="3100" b="1" dirty="0">
              <a:solidFill>
                <a:srgbClr val="0070C0"/>
              </a:solidFill>
            </a:endParaRPr>
          </a:p>
        </p:txBody>
      </p:sp>
      <p:sp>
        <p:nvSpPr>
          <p:cNvPr id="3" name="Content Placeholder 2"/>
          <p:cNvSpPr>
            <a:spLocks noGrp="1"/>
          </p:cNvSpPr>
          <p:nvPr>
            <p:ph sz="quarter" idx="1"/>
          </p:nvPr>
        </p:nvSpPr>
        <p:spPr>
          <a:xfrm>
            <a:off x="457200" y="1524000"/>
            <a:ext cx="8229600" cy="4632960"/>
          </a:xfrm>
        </p:spPr>
        <p:txBody>
          <a:bodyPr>
            <a:normAutofit/>
          </a:bodyPr>
          <a:lstStyle/>
          <a:p>
            <a:pPr>
              <a:spcBef>
                <a:spcPts val="2400"/>
              </a:spcBef>
            </a:pPr>
            <a:r>
              <a:rPr lang="lv-LV" b="1" dirty="0" smtClean="0"/>
              <a:t>T šūnu izolēšana, kultivēšana &amp; raksturošana (</a:t>
            </a:r>
            <a:r>
              <a:rPr lang="lv-LV" b="1" dirty="0" err="1" smtClean="0"/>
              <a:t>fenotipēšana</a:t>
            </a:r>
            <a:r>
              <a:rPr lang="lv-LV" b="1" dirty="0" smtClean="0"/>
              <a:t>)</a:t>
            </a:r>
          </a:p>
          <a:p>
            <a:pPr>
              <a:spcBef>
                <a:spcPts val="2400"/>
              </a:spcBef>
            </a:pPr>
            <a:r>
              <a:rPr lang="lv-LV" b="1" dirty="0" smtClean="0"/>
              <a:t>T šūnu aktivācijas testi</a:t>
            </a:r>
          </a:p>
          <a:p>
            <a:pPr>
              <a:spcBef>
                <a:spcPts val="2400"/>
              </a:spcBef>
            </a:pPr>
            <a:r>
              <a:rPr lang="lv-LV" b="1" dirty="0" smtClean="0"/>
              <a:t>T šūnu </a:t>
            </a:r>
            <a:r>
              <a:rPr lang="lv-LV" b="1" dirty="0" err="1" smtClean="0"/>
              <a:t>proliferācijas</a:t>
            </a:r>
            <a:r>
              <a:rPr lang="lv-LV" b="1" dirty="0" smtClean="0"/>
              <a:t> testi</a:t>
            </a:r>
          </a:p>
          <a:p>
            <a:pPr>
              <a:spcBef>
                <a:spcPts val="2400"/>
              </a:spcBef>
            </a:pPr>
            <a:r>
              <a:rPr lang="lv-LV" b="1" dirty="0" err="1" smtClean="0"/>
              <a:t>Citokīnu</a:t>
            </a:r>
            <a:r>
              <a:rPr lang="lv-LV" b="1" dirty="0" smtClean="0"/>
              <a:t> sekrēcijas testi</a:t>
            </a:r>
          </a:p>
          <a:p>
            <a:pPr>
              <a:spcBef>
                <a:spcPts val="2400"/>
              </a:spcBef>
            </a:pPr>
            <a:r>
              <a:rPr lang="lv-LV" b="1" dirty="0" smtClean="0"/>
              <a:t>Peptīda- MHC </a:t>
            </a:r>
            <a:r>
              <a:rPr lang="lv-LV" b="1" dirty="0" err="1" smtClean="0"/>
              <a:t>tetramēru</a:t>
            </a:r>
            <a:r>
              <a:rPr lang="lv-LV" b="1" dirty="0" smtClean="0"/>
              <a:t> analīze</a:t>
            </a:r>
            <a:endParaRPr lang="en-US" b="1" dirty="0"/>
          </a:p>
          <a:p>
            <a:endParaRPr lang="lv-LV" dirty="0"/>
          </a:p>
        </p:txBody>
      </p:sp>
    </p:spTree>
    <p:extLst>
      <p:ext uri="{BB962C8B-B14F-4D97-AF65-F5344CB8AC3E}">
        <p14:creationId xmlns:p14="http://schemas.microsoft.com/office/powerpoint/2010/main" val="2791468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solidFill>
                  <a:srgbClr val="0070C0"/>
                </a:solidFill>
              </a:rPr>
              <a:t>T šūnu </a:t>
            </a:r>
            <a:r>
              <a:rPr lang="lv-LV" b="1" dirty="0" smtClean="0">
                <a:solidFill>
                  <a:srgbClr val="0070C0"/>
                </a:solidFill>
              </a:rPr>
              <a:t>izolēšana no asinīm</a:t>
            </a:r>
            <a:endParaRPr lang="lv-LV" dirty="0">
              <a:solidFill>
                <a:srgbClr val="0070C0"/>
              </a:solidFill>
            </a:endParaRPr>
          </a:p>
        </p:txBody>
      </p:sp>
      <p:pic>
        <p:nvPicPr>
          <p:cNvPr id="15362" name="Picture 2" descr="http://www.cai.md.chula.ac.th/lesson/lesson4709/images/p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57" y="2057400"/>
            <a:ext cx="8915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4614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Specifisku T </a:t>
            </a:r>
            <a:r>
              <a:rPr lang="lv-LV" b="1" dirty="0">
                <a:solidFill>
                  <a:srgbClr val="0070C0"/>
                </a:solidFill>
              </a:rPr>
              <a:t>šūnu </a:t>
            </a:r>
            <a:r>
              <a:rPr lang="lv-LV" b="1" dirty="0" smtClean="0">
                <a:solidFill>
                  <a:srgbClr val="0070C0"/>
                </a:solidFill>
              </a:rPr>
              <a:t>subpopulāciju selekcija</a:t>
            </a:r>
            <a:endParaRPr lang="lv-LV" dirty="0"/>
          </a:p>
        </p:txBody>
      </p:sp>
      <p:pic>
        <p:nvPicPr>
          <p:cNvPr id="25602"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30685" y="1295400"/>
            <a:ext cx="8935989" cy="39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0829" y="5528546"/>
            <a:ext cx="7857729" cy="830997"/>
          </a:xfrm>
          <a:prstGeom prst="rect">
            <a:avLst/>
          </a:prstGeom>
          <a:noFill/>
        </p:spPr>
        <p:txBody>
          <a:bodyPr wrap="none" rtlCol="0">
            <a:spAutoFit/>
          </a:bodyPr>
          <a:lstStyle/>
          <a:p>
            <a:r>
              <a:rPr lang="lv-LV" sz="2400" b="1" dirty="0" smtClean="0"/>
              <a:t>Ar specifiskām antivielām klātu magnētisko lodīšu palīdzību </a:t>
            </a:r>
          </a:p>
          <a:p>
            <a:r>
              <a:rPr lang="lv-LV" sz="2400" b="1" dirty="0" smtClean="0"/>
              <a:t>– pozitīva vai negatīva selekcija no limfocītu maisījuma</a:t>
            </a:r>
            <a:endParaRPr lang="lv-LV" b="1" dirty="0"/>
          </a:p>
        </p:txBody>
      </p:sp>
    </p:spTree>
    <p:extLst>
      <p:ext uri="{BB962C8B-B14F-4D97-AF65-F5344CB8AC3E}">
        <p14:creationId xmlns:p14="http://schemas.microsoft.com/office/powerpoint/2010/main" val="9539739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ELISPOT </a:t>
            </a:r>
            <a:r>
              <a:rPr lang="lv-LV" b="1" dirty="0" smtClean="0"/>
              <a:t>- </a:t>
            </a:r>
            <a:r>
              <a:rPr lang="lv-LV" b="1" i="1" dirty="0" smtClean="0"/>
              <a:t> </a:t>
            </a:r>
            <a:r>
              <a:rPr lang="lv-LV" b="1" i="1" dirty="0" err="1"/>
              <a:t>E</a:t>
            </a:r>
            <a:r>
              <a:rPr lang="lv-LV" b="1" i="1" dirty="0" err="1" smtClean="0"/>
              <a:t>nzyme</a:t>
            </a:r>
            <a:r>
              <a:rPr lang="lv-LV" b="1" i="1" dirty="0" smtClean="0"/>
              <a:t> </a:t>
            </a:r>
            <a:r>
              <a:rPr lang="lv-LV" b="1" i="1" dirty="0" err="1" smtClean="0"/>
              <a:t>linked</a:t>
            </a:r>
            <a:r>
              <a:rPr lang="lv-LV" b="1" i="1" dirty="0" smtClean="0"/>
              <a:t> </a:t>
            </a:r>
            <a:r>
              <a:rPr lang="lv-LV" b="1" i="1" dirty="0" err="1" smtClean="0"/>
              <a:t>Immunospot</a:t>
            </a:r>
            <a:r>
              <a:rPr lang="lv-LV" b="1" i="1" dirty="0" smtClean="0"/>
              <a:t> </a:t>
            </a:r>
            <a:r>
              <a:rPr lang="lv-LV" b="1" i="1" dirty="0" err="1" smtClean="0"/>
              <a:t>Assay</a:t>
            </a:r>
            <a:endParaRPr lang="lv-LV" b="1" dirty="0"/>
          </a:p>
        </p:txBody>
      </p:sp>
      <p:sp>
        <p:nvSpPr>
          <p:cNvPr id="3" name="Content Placeholder 2"/>
          <p:cNvSpPr>
            <a:spLocks noGrp="1"/>
          </p:cNvSpPr>
          <p:nvPr>
            <p:ph sz="quarter" idx="1"/>
          </p:nvPr>
        </p:nvSpPr>
        <p:spPr>
          <a:xfrm>
            <a:off x="152400" y="1524000"/>
            <a:ext cx="3276600" cy="4937760"/>
          </a:xfrm>
        </p:spPr>
        <p:txBody>
          <a:bodyPr>
            <a:normAutofit fontScale="92500" lnSpcReduction="10000"/>
          </a:bodyPr>
          <a:lstStyle/>
          <a:p>
            <a:pPr>
              <a:spcAft>
                <a:spcPts val="1200"/>
              </a:spcAft>
            </a:pPr>
            <a:r>
              <a:rPr lang="lv-LV" sz="2200" dirty="0" smtClean="0"/>
              <a:t>ELISA modifikācija (1983)</a:t>
            </a:r>
          </a:p>
          <a:p>
            <a:pPr>
              <a:spcAft>
                <a:spcPts val="1200"/>
              </a:spcAft>
            </a:pPr>
            <a:r>
              <a:rPr lang="lv-LV" sz="2200" dirty="0" smtClean="0"/>
              <a:t>Kvantificē šūnu skaitu, kas producē noteiktas antivielas vai antigēnu, piem., </a:t>
            </a:r>
            <a:r>
              <a:rPr lang="lv-LV" sz="2200" dirty="0" err="1" smtClean="0"/>
              <a:t>citokīnu</a:t>
            </a:r>
            <a:endParaRPr lang="lv-LV" sz="2200" dirty="0" smtClean="0"/>
          </a:p>
          <a:p>
            <a:pPr>
              <a:spcAft>
                <a:spcPts val="1200"/>
              </a:spcAft>
            </a:pPr>
            <a:r>
              <a:rPr lang="lv-LV" sz="2200" dirty="0" smtClean="0"/>
              <a:t>Rezultātu vizualizē, pateicoties nešķīstošam </a:t>
            </a:r>
            <a:r>
              <a:rPr lang="lv-LV" sz="2200" dirty="0" err="1" smtClean="0"/>
              <a:t>hromogēnam</a:t>
            </a:r>
            <a:r>
              <a:rPr lang="lv-LV" sz="2200" dirty="0" smtClean="0"/>
              <a:t> vai </a:t>
            </a:r>
            <a:r>
              <a:rPr lang="lv-LV" sz="2200" dirty="0" err="1" smtClean="0"/>
              <a:t>hemiluminiscentam</a:t>
            </a:r>
            <a:r>
              <a:rPr lang="lv-LV" sz="2200" dirty="0" smtClean="0"/>
              <a:t> substrātam</a:t>
            </a:r>
          </a:p>
          <a:p>
            <a:pPr>
              <a:spcAft>
                <a:spcPts val="1200"/>
              </a:spcAft>
            </a:pPr>
            <a:r>
              <a:rPr lang="lv-LV" sz="2200" dirty="0" smtClean="0"/>
              <a:t>Reakciju veic </a:t>
            </a:r>
            <a:r>
              <a:rPr lang="en-US" sz="2200" dirty="0" smtClean="0"/>
              <a:t>96-</a:t>
            </a:r>
            <a:r>
              <a:rPr lang="lv-LV" sz="2200" dirty="0" smtClean="0"/>
              <a:t>bedrīšu platē, rezultātu detektē ar automatizētiem </a:t>
            </a:r>
            <a:r>
              <a:rPr lang="en-US" sz="2200" dirty="0" err="1" smtClean="0"/>
              <a:t>ELISpot</a:t>
            </a:r>
            <a:r>
              <a:rPr lang="en-US" sz="2200" dirty="0" smtClean="0"/>
              <a:t> </a:t>
            </a:r>
            <a:r>
              <a:rPr lang="lv-LV" sz="2200" dirty="0" smtClean="0"/>
              <a:t>lasītājiem</a:t>
            </a:r>
          </a:p>
          <a:p>
            <a:pPr>
              <a:spcAft>
                <a:spcPts val="1200"/>
              </a:spcAft>
            </a:pPr>
            <a:endParaRPr lang="lv-LV" sz="24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676400"/>
            <a:ext cx="535591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01028" y="5852495"/>
            <a:ext cx="1791068" cy="369332"/>
          </a:xfrm>
          <a:prstGeom prst="rect">
            <a:avLst/>
          </a:prstGeom>
        </p:spPr>
        <p:txBody>
          <a:bodyPr wrap="none">
            <a:spAutoFit/>
          </a:bodyPr>
          <a:lstStyle/>
          <a:p>
            <a:r>
              <a:rPr lang="lv-LV" b="1" dirty="0"/>
              <a:t>PVDF </a:t>
            </a:r>
            <a:r>
              <a:rPr lang="lv-LV" b="1" dirty="0" err="1"/>
              <a:t>membrane</a:t>
            </a:r>
            <a:endParaRPr lang="lv-LV" b="1" dirty="0"/>
          </a:p>
        </p:txBody>
      </p:sp>
    </p:spTree>
    <p:extLst>
      <p:ext uri="{BB962C8B-B14F-4D97-AF65-F5344CB8AC3E}">
        <p14:creationId xmlns:p14="http://schemas.microsoft.com/office/powerpoint/2010/main" val="953973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0"/>
            <a:ext cx="2500086" cy="7121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352800" y="60158"/>
            <a:ext cx="5672322" cy="584775"/>
          </a:xfrm>
          <a:prstGeom prst="rect">
            <a:avLst/>
          </a:prstGeom>
        </p:spPr>
        <p:txBody>
          <a:bodyPr wrap="none">
            <a:spAutoFit/>
          </a:bodyPr>
          <a:lstStyle/>
          <a:p>
            <a:r>
              <a:rPr lang="lv-LV" sz="3200" b="1" dirty="0" smtClean="0">
                <a:solidFill>
                  <a:srgbClr val="0070C0"/>
                </a:solidFill>
              </a:rPr>
              <a:t>ELISPOT – rezultātu vizualizācija </a:t>
            </a:r>
            <a:endParaRPr lang="lv-LV" sz="3200" dirty="0"/>
          </a:p>
        </p:txBody>
      </p:sp>
      <p:pic>
        <p:nvPicPr>
          <p:cNvPr id="17412" name="Picture 4" descr="https://encrypted-tbn2.gstatic.com/images?q=tbn:ANd9GcSV3gQHAyUrIuuDZRnmmqRJrLovjoGR8qr5G2hZJj31qeDEcB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35" y="533400"/>
            <a:ext cx="4186451" cy="291028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059449" y="3612704"/>
            <a:ext cx="4229100" cy="3102988"/>
            <a:chOff x="3511242" y="3645092"/>
            <a:chExt cx="4229100" cy="3102988"/>
          </a:xfrm>
        </p:grpSpPr>
        <p:pic>
          <p:nvPicPr>
            <p:cNvPr id="1741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1242" y="3645092"/>
              <a:ext cx="42291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5299" y="4572000"/>
              <a:ext cx="1638301" cy="217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4588828"/>
              <a:ext cx="1624680" cy="2159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11242" y="4588828"/>
              <a:ext cx="978153" cy="2126864"/>
            </a:xfrm>
            <a:prstGeom prst="rect">
              <a:avLst/>
            </a:prstGeom>
            <a:noFill/>
          </p:spPr>
          <p:txBody>
            <a:bodyPr wrap="none" rtlCol="0">
              <a:spAutoFit/>
            </a:bodyPr>
            <a:lstStyle/>
            <a:p>
              <a:pPr>
                <a:lnSpc>
                  <a:spcPct val="150000"/>
                </a:lnSpc>
              </a:pPr>
              <a:r>
                <a:rPr lang="lv-LV" dirty="0" err="1" smtClean="0"/>
                <a:t>Medium</a:t>
              </a:r>
              <a:endParaRPr lang="lv-LV" dirty="0" smtClean="0"/>
            </a:p>
            <a:p>
              <a:pPr>
                <a:lnSpc>
                  <a:spcPct val="150000"/>
                </a:lnSpc>
              </a:pPr>
              <a:r>
                <a:rPr lang="lv-LV" dirty="0" smtClean="0"/>
                <a:t>Ag1</a:t>
              </a:r>
            </a:p>
            <a:p>
              <a:pPr>
                <a:lnSpc>
                  <a:spcPct val="150000"/>
                </a:lnSpc>
              </a:pPr>
              <a:r>
                <a:rPr lang="lv-LV" dirty="0" smtClean="0"/>
                <a:t>Ag2</a:t>
              </a:r>
            </a:p>
            <a:p>
              <a:pPr>
                <a:lnSpc>
                  <a:spcPct val="150000"/>
                </a:lnSpc>
              </a:pPr>
              <a:r>
                <a:rPr lang="lv-LV" dirty="0" smtClean="0"/>
                <a:t>Ag3</a:t>
              </a:r>
            </a:p>
            <a:p>
              <a:pPr>
                <a:lnSpc>
                  <a:spcPct val="150000"/>
                </a:lnSpc>
              </a:pPr>
              <a:r>
                <a:rPr lang="lv-LV" dirty="0" smtClean="0"/>
                <a:t>Ag4</a:t>
              </a:r>
              <a:endParaRPr lang="lv-LV" dirty="0"/>
            </a:p>
          </p:txBody>
        </p:sp>
        <p:sp>
          <p:nvSpPr>
            <p:cNvPr id="3" name="TextBox 2"/>
            <p:cNvSpPr txBox="1"/>
            <p:nvPr/>
          </p:nvSpPr>
          <p:spPr>
            <a:xfrm>
              <a:off x="4489394" y="4245167"/>
              <a:ext cx="3250947" cy="369332"/>
            </a:xfrm>
            <a:prstGeom prst="rect">
              <a:avLst/>
            </a:prstGeom>
            <a:noFill/>
          </p:spPr>
          <p:txBody>
            <a:bodyPr wrap="square" rtlCol="0">
              <a:spAutoFit/>
            </a:bodyPr>
            <a:lstStyle/>
            <a:p>
              <a:r>
                <a:rPr lang="lv-LV" dirty="0" smtClean="0"/>
                <a:t>   </a:t>
              </a:r>
              <a:r>
                <a:rPr lang="lv-LV" dirty="0" err="1" smtClean="0"/>
                <a:t>Cycle</a:t>
              </a:r>
              <a:r>
                <a:rPr lang="lv-LV" dirty="0" smtClean="0"/>
                <a:t> 3                     </a:t>
              </a:r>
              <a:r>
                <a:rPr lang="lv-LV" dirty="0" err="1" smtClean="0"/>
                <a:t>cycle</a:t>
              </a:r>
              <a:r>
                <a:rPr lang="lv-LV" dirty="0" smtClean="0"/>
                <a:t> 11</a:t>
              </a:r>
              <a:endParaRPr lang="lv-LV" dirty="0"/>
            </a:p>
          </p:txBody>
        </p:sp>
      </p:grpSp>
    </p:spTree>
    <p:extLst>
      <p:ext uri="{BB962C8B-B14F-4D97-AF65-F5344CB8AC3E}">
        <p14:creationId xmlns:p14="http://schemas.microsoft.com/office/powerpoint/2010/main" val="9539739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MHC: </a:t>
            </a:r>
            <a:r>
              <a:rPr lang="lv-LV" b="1" dirty="0" err="1" smtClean="0">
                <a:solidFill>
                  <a:srgbClr val="0070C0"/>
                </a:solidFill>
              </a:rPr>
              <a:t>tetramēru</a:t>
            </a:r>
            <a:r>
              <a:rPr lang="lv-LV" b="1" dirty="0" smtClean="0">
                <a:solidFill>
                  <a:srgbClr val="0070C0"/>
                </a:solidFill>
              </a:rPr>
              <a:t> analīze</a:t>
            </a:r>
            <a:endParaRPr lang="lv-LV" b="1" dirty="0">
              <a:solidFill>
                <a:srgbClr val="0070C0"/>
              </a:solidFill>
            </a:endParaRPr>
          </a:p>
        </p:txBody>
      </p:sp>
      <p:sp>
        <p:nvSpPr>
          <p:cNvPr id="4" name="Rectangle 3"/>
          <p:cNvSpPr/>
          <p:nvPr/>
        </p:nvSpPr>
        <p:spPr>
          <a:xfrm>
            <a:off x="533400" y="1295400"/>
            <a:ext cx="8229600" cy="830997"/>
          </a:xfrm>
          <a:prstGeom prst="rect">
            <a:avLst/>
          </a:prstGeom>
        </p:spPr>
        <p:txBody>
          <a:bodyPr wrap="square">
            <a:spAutoFit/>
          </a:bodyPr>
          <a:lstStyle/>
          <a:p>
            <a:r>
              <a:rPr lang="lv-LV" sz="2400" dirty="0" smtClean="0"/>
              <a:t>Metodi (1996) izmanto lai detektētu un kvantificētu T šūnas, kas ir specifiskas noteiktam antigēnam asins paraugā</a:t>
            </a:r>
            <a:endParaRPr lang="lv-LV" sz="2400" dirty="0"/>
          </a:p>
        </p:txBody>
      </p:sp>
      <p:pic>
        <p:nvPicPr>
          <p:cNvPr id="18441" name="Picture 9" descr="https://encrypted-tbn2.gstatic.com/images?q=tbn:ANd9GcR2joNDRyDvnjHpdO8qUg42qCYC0zViViMF9_Z_SzsU1AJjs7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38400"/>
            <a:ext cx="3352800" cy="3423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43400" y="2590800"/>
            <a:ext cx="4419600" cy="2246769"/>
          </a:xfrm>
          <a:prstGeom prst="rect">
            <a:avLst/>
          </a:prstGeom>
          <a:noFill/>
        </p:spPr>
        <p:txBody>
          <a:bodyPr wrap="square" rtlCol="0">
            <a:spAutoFit/>
          </a:bodyPr>
          <a:lstStyle/>
          <a:p>
            <a:pPr algn="ctr"/>
            <a:r>
              <a:rPr lang="lv-LV" sz="2000" dirty="0" smtClean="0"/>
              <a:t>MHC </a:t>
            </a:r>
            <a:r>
              <a:rPr lang="lv-LV" sz="2000" dirty="0" err="1" smtClean="0"/>
              <a:t>tetramēri</a:t>
            </a:r>
            <a:r>
              <a:rPr lang="lv-LV" sz="2000" dirty="0" smtClean="0"/>
              <a:t> (atšķirībā no monomēriem) novērš disociācijas problēmu un paaugstina piesaistes </a:t>
            </a:r>
            <a:r>
              <a:rPr lang="lv-LV" sz="2000" dirty="0" err="1" smtClean="0"/>
              <a:t>aviditāti</a:t>
            </a:r>
            <a:endParaRPr lang="lv-LV" sz="2000" dirty="0" smtClean="0"/>
          </a:p>
          <a:p>
            <a:pPr algn="ctr"/>
            <a:endParaRPr lang="lv-LV" sz="2000" dirty="0" smtClean="0"/>
          </a:p>
          <a:p>
            <a:pPr algn="ctr"/>
            <a:r>
              <a:rPr lang="lv-LV" sz="2000" dirty="0" smtClean="0"/>
              <a:t>Antigēna peptīdam specifiskās T šūnas tiek detektētas, skaitītas izmantojot FC</a:t>
            </a:r>
            <a:endParaRPr lang="lv-LV" sz="2000" dirty="0"/>
          </a:p>
        </p:txBody>
      </p:sp>
    </p:spTree>
    <p:extLst>
      <p:ext uri="{BB962C8B-B14F-4D97-AF65-F5344CB8AC3E}">
        <p14:creationId xmlns:p14="http://schemas.microsoft.com/office/powerpoint/2010/main" val="658587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journals.cambridge.org/fulltext_content/ERM/ERM1_06/S1462399498000313sup02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9448"/>
            <a:ext cx="7391400" cy="667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02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133600"/>
          </a:xfrm>
        </p:spPr>
        <p:txBody>
          <a:bodyPr>
            <a:normAutofit/>
          </a:bodyPr>
          <a:lstStyle/>
          <a:p>
            <a:r>
              <a:rPr lang="lv-LV" b="1" i="1" dirty="0" err="1" smtClean="0">
                <a:solidFill>
                  <a:schemeClr val="tx1"/>
                </a:solidFill>
              </a:rPr>
              <a:t>Recombinant</a:t>
            </a:r>
            <a:r>
              <a:rPr lang="lv-LV" b="1" i="1" dirty="0" smtClean="0">
                <a:solidFill>
                  <a:schemeClr val="tx1"/>
                </a:solidFill>
              </a:rPr>
              <a:t> </a:t>
            </a:r>
            <a:r>
              <a:rPr lang="lv-LV" b="1" i="1" dirty="0" err="1" smtClean="0">
                <a:solidFill>
                  <a:schemeClr val="tx1"/>
                </a:solidFill>
              </a:rPr>
              <a:t>expression</a:t>
            </a:r>
            <a:r>
              <a:rPr lang="lv-LV" b="1" i="1" dirty="0" smtClean="0">
                <a:solidFill>
                  <a:schemeClr val="tx1"/>
                </a:solidFill>
              </a:rPr>
              <a:t> </a:t>
            </a:r>
            <a:r>
              <a:rPr lang="lv-LV" b="1" i="1" dirty="0" err="1" smtClean="0">
                <a:solidFill>
                  <a:schemeClr val="tx1"/>
                </a:solidFill>
              </a:rPr>
              <a:t>cloning</a:t>
            </a:r>
            <a:r>
              <a:rPr lang="lv-LV" b="1" i="1" dirty="0" smtClean="0">
                <a:solidFill>
                  <a:schemeClr val="tx1"/>
                </a:solidFill>
              </a:rPr>
              <a:t/>
            </a:r>
            <a:br>
              <a:rPr lang="lv-LV" b="1" i="1" dirty="0" smtClean="0">
                <a:solidFill>
                  <a:schemeClr val="tx1"/>
                </a:solidFill>
              </a:rPr>
            </a:br>
            <a:r>
              <a:rPr lang="lv-LV" b="1" i="1" dirty="0">
                <a:solidFill>
                  <a:schemeClr val="tx1"/>
                </a:solidFill>
              </a:rPr>
              <a:t/>
            </a:r>
            <a:br>
              <a:rPr lang="lv-LV" b="1" i="1" dirty="0">
                <a:solidFill>
                  <a:schemeClr val="tx1"/>
                </a:solidFill>
              </a:rPr>
            </a:br>
            <a:r>
              <a:rPr lang="lv-LV" b="1" dirty="0" err="1" smtClean="0">
                <a:solidFill>
                  <a:srgbClr val="0070C0"/>
                </a:solidFill>
              </a:rPr>
              <a:t>Fāgu</a:t>
            </a:r>
            <a:r>
              <a:rPr lang="lv-LV" b="1" dirty="0" smtClean="0">
                <a:solidFill>
                  <a:srgbClr val="0070C0"/>
                </a:solidFill>
              </a:rPr>
              <a:t> displeja bibliotēkas</a:t>
            </a:r>
            <a:br>
              <a:rPr lang="lv-LV" b="1" dirty="0" smtClean="0">
                <a:solidFill>
                  <a:srgbClr val="0070C0"/>
                </a:solidFill>
              </a:rPr>
            </a:br>
            <a:r>
              <a:rPr lang="lv-LV" sz="2400" b="1" dirty="0" err="1" smtClean="0">
                <a:solidFill>
                  <a:schemeClr val="tx1"/>
                </a:solidFill>
              </a:rPr>
              <a:t>Antigēn-specifisko</a:t>
            </a:r>
            <a:r>
              <a:rPr lang="lv-LV" sz="2400" b="1" dirty="0" smtClean="0">
                <a:solidFill>
                  <a:schemeClr val="tx1"/>
                </a:solidFill>
              </a:rPr>
              <a:t> antivielu variablo reģionu selekcija</a:t>
            </a:r>
            <a:r>
              <a:rPr lang="lv-LV" b="1" dirty="0" smtClean="0">
                <a:solidFill>
                  <a:srgbClr val="0070C0"/>
                </a:solidFill>
              </a:rPr>
              <a:t> </a:t>
            </a:r>
            <a:endParaRPr lang="lv-LV" b="1" dirty="0">
              <a:solidFill>
                <a:srgbClr val="0070C0"/>
              </a:solidFill>
            </a:endParaRPr>
          </a:p>
        </p:txBody>
      </p:sp>
      <p:pic>
        <p:nvPicPr>
          <p:cNvPr id="22530"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97393" y="3033582"/>
            <a:ext cx="8441807" cy="298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1876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n w="12700">
                  <a:solidFill>
                    <a:schemeClr val="tx2">
                      <a:satMod val="155000"/>
                    </a:schemeClr>
                  </a:solidFill>
                  <a:prstDash val="solid"/>
                </a:ln>
                <a:solidFill>
                  <a:srgbClr val="002060"/>
                </a:solidFill>
                <a:latin typeface="Calibri" panose="020F0502020204030204" pitchFamily="34" charset="0"/>
              </a:rPr>
              <a:t>Imunoloģijas metodes </a:t>
            </a:r>
            <a:r>
              <a:rPr lang="lv-LV" b="1" dirty="0" smtClean="0">
                <a:ln w="12700">
                  <a:solidFill>
                    <a:schemeClr val="tx2">
                      <a:satMod val="155000"/>
                    </a:schemeClr>
                  </a:solidFill>
                  <a:prstDash val="solid"/>
                </a:ln>
                <a:solidFill>
                  <a:srgbClr val="FF0000"/>
                </a:solidFill>
                <a:latin typeface="Calibri" panose="020F0502020204030204" pitchFamily="34" charset="0"/>
              </a:rPr>
              <a:t>klīnikā </a:t>
            </a:r>
            <a:r>
              <a:rPr lang="lv-LV" b="1" dirty="0">
                <a:ln w="12700">
                  <a:solidFill>
                    <a:schemeClr val="tx2">
                      <a:satMod val="155000"/>
                    </a:schemeClr>
                  </a:solidFill>
                  <a:prstDash val="solid"/>
                </a:ln>
                <a:solidFill>
                  <a:srgbClr val="FF0000"/>
                </a:solidFill>
                <a:latin typeface="Calibri" panose="020F0502020204030204" pitchFamily="34" charset="0"/>
              </a:rPr>
              <a:t>un pētniecībā</a:t>
            </a:r>
            <a:endParaRPr lang="lv-LV" dirty="0"/>
          </a:p>
        </p:txBody>
      </p:sp>
      <p:graphicFrame>
        <p:nvGraphicFramePr>
          <p:cNvPr id="4" name="Diagram 3"/>
          <p:cNvGraphicFramePr/>
          <p:nvPr>
            <p:extLst>
              <p:ext uri="{D42A27DB-BD31-4B8C-83A1-F6EECF244321}">
                <p14:modId xmlns:p14="http://schemas.microsoft.com/office/powerpoint/2010/main" val="1784285690"/>
              </p:ext>
            </p:extLst>
          </p:nvPr>
        </p:nvGraphicFramePr>
        <p:xfrm>
          <a:off x="13716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4275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lv-LV"/>
          </a:p>
        </p:txBody>
      </p:sp>
      <p:sp>
        <p:nvSpPr>
          <p:cNvPr id="5" name="Subtitle 4"/>
          <p:cNvSpPr>
            <a:spLocks noGrp="1"/>
          </p:cNvSpPr>
          <p:nvPr>
            <p:ph type="subTitle" idx="1"/>
          </p:nvPr>
        </p:nvSpPr>
        <p:spPr/>
        <p:txBody>
          <a:bodyPr/>
          <a:lstStyle/>
          <a:p>
            <a:endParaRPr lang="lv-LV"/>
          </a:p>
        </p:txBody>
      </p:sp>
      <p:pic>
        <p:nvPicPr>
          <p:cNvPr id="2050" name="Picture 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533400" y="76200"/>
            <a:ext cx="7924800" cy="599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43828" y="6019800"/>
            <a:ext cx="4028172" cy="646331"/>
          </a:xfrm>
          <a:prstGeom prst="rect">
            <a:avLst/>
          </a:prstGeom>
          <a:noFill/>
        </p:spPr>
        <p:txBody>
          <a:bodyPr wrap="square" rtlCol="0">
            <a:spAutoFit/>
          </a:bodyPr>
          <a:lstStyle/>
          <a:p>
            <a:r>
              <a:rPr lang="lv-LV" b="1" dirty="0" smtClean="0">
                <a:solidFill>
                  <a:srgbClr val="0070C0"/>
                </a:solidFill>
              </a:rPr>
              <a:t>Trušu, kazu, aitu, peļu, cāļu, ēzeļu, žurku, jūrascūciņu, zirgu, kāmju, pīļu </a:t>
            </a:r>
            <a:endParaRPr lang="lv-LV" b="1" dirty="0">
              <a:solidFill>
                <a:srgbClr val="0070C0"/>
              </a:solidFill>
            </a:endParaRPr>
          </a:p>
        </p:txBody>
      </p:sp>
      <p:sp>
        <p:nvSpPr>
          <p:cNvPr id="9" name="TextBox 8"/>
          <p:cNvSpPr txBox="1"/>
          <p:nvPr/>
        </p:nvSpPr>
        <p:spPr>
          <a:xfrm>
            <a:off x="5562600" y="6216134"/>
            <a:ext cx="3268919" cy="369332"/>
          </a:xfrm>
          <a:prstGeom prst="rect">
            <a:avLst/>
          </a:prstGeom>
          <a:noFill/>
        </p:spPr>
        <p:txBody>
          <a:bodyPr wrap="square" rtlCol="0">
            <a:spAutoFit/>
          </a:bodyPr>
          <a:lstStyle/>
          <a:p>
            <a:r>
              <a:rPr lang="lv-LV" b="1" dirty="0" smtClean="0">
                <a:solidFill>
                  <a:srgbClr val="0070C0"/>
                </a:solidFill>
              </a:rPr>
              <a:t>Peļu, žurku, trušu, kazu, kāmju</a:t>
            </a:r>
            <a:endParaRPr lang="lv-LV" b="1" dirty="0">
              <a:solidFill>
                <a:srgbClr val="0070C0"/>
              </a:solidFill>
            </a:endParaRPr>
          </a:p>
        </p:txBody>
      </p:sp>
    </p:spTree>
    <p:extLst>
      <p:ext uri="{BB962C8B-B14F-4D97-AF65-F5344CB8AC3E}">
        <p14:creationId xmlns:p14="http://schemas.microsoft.com/office/powerpoint/2010/main" val="232418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pPr algn="ctr"/>
            <a:r>
              <a:rPr lang="lv-LV" b="1" dirty="0" err="1" smtClean="0">
                <a:solidFill>
                  <a:srgbClr val="0070C0"/>
                </a:solidFill>
              </a:rPr>
              <a:t>Imūndiagnostika</a:t>
            </a:r>
            <a:endParaRPr lang="lv-LV" b="1" dirty="0">
              <a:solidFill>
                <a:srgbClr val="0070C0"/>
              </a:solidFill>
            </a:endParaRPr>
          </a:p>
        </p:txBody>
      </p:sp>
      <p:sp>
        <p:nvSpPr>
          <p:cNvPr id="3" name="Content Placeholder 2"/>
          <p:cNvSpPr>
            <a:spLocks noGrp="1"/>
          </p:cNvSpPr>
          <p:nvPr>
            <p:ph sz="quarter" idx="1"/>
          </p:nvPr>
        </p:nvSpPr>
        <p:spPr>
          <a:xfrm>
            <a:off x="457200" y="1371600"/>
            <a:ext cx="8229600" cy="5105400"/>
          </a:xfrm>
        </p:spPr>
        <p:txBody>
          <a:bodyPr>
            <a:normAutofit/>
          </a:bodyPr>
          <a:lstStyle/>
          <a:p>
            <a:r>
              <a:rPr lang="lv-LV" sz="2000" b="1" dirty="0" smtClean="0"/>
              <a:t>Vispārējs imūnsistēmas parametru raksturojums:</a:t>
            </a:r>
          </a:p>
          <a:p>
            <a:pPr lvl="1"/>
            <a:r>
              <a:rPr lang="lv-LV" sz="2000" b="1" dirty="0" smtClean="0"/>
              <a:t>Šūnu imunitāte </a:t>
            </a:r>
            <a:r>
              <a:rPr lang="lv-LV" sz="2000" dirty="0" smtClean="0"/>
              <a:t>- limfocītu subpopulāciju raksturojums (CD3, 4, 8, 16, 19, 25)</a:t>
            </a:r>
          </a:p>
          <a:p>
            <a:pPr lvl="1"/>
            <a:r>
              <a:rPr lang="lv-LV" sz="2000" b="1" dirty="0" smtClean="0"/>
              <a:t>Humorālā imunitāte</a:t>
            </a:r>
          </a:p>
          <a:p>
            <a:pPr lvl="2"/>
            <a:r>
              <a:rPr lang="lv-LV" dirty="0" smtClean="0"/>
              <a:t>Imūnglobulīnu </a:t>
            </a:r>
            <a:r>
              <a:rPr lang="lv-LV" dirty="0"/>
              <a:t> </a:t>
            </a:r>
            <a:r>
              <a:rPr lang="lv-LV" dirty="0" smtClean="0"/>
              <a:t>klases &amp; apakšklases</a:t>
            </a:r>
          </a:p>
          <a:p>
            <a:pPr lvl="2"/>
            <a:r>
              <a:rPr lang="lv-LV" dirty="0" smtClean="0"/>
              <a:t>Cirkulējošie </a:t>
            </a:r>
            <a:r>
              <a:rPr lang="lv-LV" dirty="0" err="1" smtClean="0"/>
              <a:t>imūnkompleksi</a:t>
            </a:r>
            <a:endParaRPr lang="lv-LV" dirty="0" smtClean="0"/>
          </a:p>
          <a:p>
            <a:pPr lvl="2"/>
            <a:r>
              <a:rPr lang="lv-LV" dirty="0" smtClean="0"/>
              <a:t>C3 un C4 komplementa </a:t>
            </a:r>
            <a:r>
              <a:rPr lang="lv-LV" dirty="0" err="1" smtClean="0"/>
              <a:t>koponentes</a:t>
            </a:r>
            <a:r>
              <a:rPr lang="lv-LV" dirty="0" smtClean="0"/>
              <a:t> u.c.</a:t>
            </a:r>
          </a:p>
          <a:p>
            <a:r>
              <a:rPr lang="lv-LV" sz="2000" b="1" dirty="0" smtClean="0"/>
              <a:t>HIV/AIDS primārā diagnostika</a:t>
            </a:r>
          </a:p>
          <a:p>
            <a:r>
              <a:rPr lang="lv-LV" sz="2000" b="1" dirty="0" smtClean="0"/>
              <a:t>Audzēju marķieru noteikšana</a:t>
            </a:r>
          </a:p>
          <a:p>
            <a:r>
              <a:rPr lang="lv-LV" sz="2000" b="1" dirty="0" smtClean="0"/>
              <a:t>(</a:t>
            </a:r>
            <a:r>
              <a:rPr lang="lv-LV" sz="2000" b="1" dirty="0" err="1" smtClean="0"/>
              <a:t>Auto)antivielu</a:t>
            </a:r>
            <a:r>
              <a:rPr lang="lv-LV" sz="2000" b="1" dirty="0" smtClean="0"/>
              <a:t> noteikšana </a:t>
            </a:r>
          </a:p>
          <a:p>
            <a:pPr lvl="1"/>
            <a:r>
              <a:rPr lang="lv-LV" sz="2000" dirty="0" smtClean="0"/>
              <a:t>Alergēni</a:t>
            </a:r>
            <a:endParaRPr lang="lv-LV" sz="2000" dirty="0"/>
          </a:p>
          <a:p>
            <a:pPr lvl="1"/>
            <a:r>
              <a:rPr lang="lv-LV" sz="2000" dirty="0" err="1" smtClean="0"/>
              <a:t>Autoantigēni</a:t>
            </a:r>
            <a:endParaRPr lang="lv-LV" sz="2000" dirty="0" smtClean="0"/>
          </a:p>
          <a:p>
            <a:pPr lvl="1"/>
            <a:r>
              <a:rPr lang="lv-LV" sz="2000" dirty="0"/>
              <a:t>I</a:t>
            </a:r>
            <a:r>
              <a:rPr lang="lv-LV" sz="2000" dirty="0" smtClean="0"/>
              <a:t>nfekciju izraisītāji</a:t>
            </a:r>
          </a:p>
        </p:txBody>
      </p:sp>
    </p:spTree>
    <p:extLst>
      <p:ext uri="{BB962C8B-B14F-4D97-AF65-F5344CB8AC3E}">
        <p14:creationId xmlns:p14="http://schemas.microsoft.com/office/powerpoint/2010/main" val="34362252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solidFill>
                  <a:srgbClr val="0070C0"/>
                </a:solidFill>
              </a:rPr>
              <a:t>Metožu pamatprincipi – </a:t>
            </a:r>
            <a:r>
              <a:rPr lang="lv-LV" dirty="0" smtClean="0">
                <a:solidFill>
                  <a:srgbClr val="0070C0"/>
                </a:solidFill>
              </a:rPr>
              <a:t>interneta resursi/video</a:t>
            </a:r>
            <a:endParaRPr lang="en-GB" dirty="0">
              <a:solidFill>
                <a:srgbClr val="0070C0"/>
              </a:solidFill>
            </a:endParaRPr>
          </a:p>
        </p:txBody>
      </p:sp>
      <p:sp>
        <p:nvSpPr>
          <p:cNvPr id="3" name="Rectangle 2"/>
          <p:cNvSpPr/>
          <p:nvPr/>
        </p:nvSpPr>
        <p:spPr>
          <a:xfrm>
            <a:off x="457200" y="1219200"/>
            <a:ext cx="8153400" cy="2862322"/>
          </a:xfrm>
          <a:prstGeom prst="rect">
            <a:avLst/>
          </a:prstGeom>
        </p:spPr>
        <p:txBody>
          <a:bodyPr wrap="square">
            <a:spAutoFit/>
          </a:bodyPr>
          <a:lstStyle/>
          <a:p>
            <a:r>
              <a:rPr lang="lv-LV" dirty="0" err="1" smtClean="0"/>
              <a:t>Western</a:t>
            </a:r>
            <a:r>
              <a:rPr lang="lv-LV" dirty="0" smtClean="0"/>
              <a:t> </a:t>
            </a:r>
            <a:r>
              <a:rPr lang="lv-LV" dirty="0" err="1" smtClean="0"/>
              <a:t>Blots</a:t>
            </a:r>
            <a:r>
              <a:rPr lang="lv-LV" dirty="0" smtClean="0"/>
              <a:t> </a:t>
            </a:r>
            <a:r>
              <a:rPr lang="en-GB" dirty="0" smtClean="0">
                <a:hlinkClick r:id="rId2"/>
              </a:rPr>
              <a:t>http</a:t>
            </a:r>
            <a:r>
              <a:rPr lang="en-GB" dirty="0">
                <a:hlinkClick r:id="rId2"/>
              </a:rPr>
              <a:t>://</a:t>
            </a:r>
            <a:r>
              <a:rPr lang="en-GB" dirty="0" smtClean="0">
                <a:hlinkClick r:id="rId2"/>
              </a:rPr>
              <a:t>www.youtube.com/watch?v=ikVsaRaFAYU</a:t>
            </a:r>
            <a:endParaRPr lang="lv-LV" dirty="0" smtClean="0"/>
          </a:p>
          <a:p>
            <a:r>
              <a:rPr lang="lv-LV" dirty="0" err="1" smtClean="0"/>
              <a:t>Flow</a:t>
            </a:r>
            <a:r>
              <a:rPr lang="lv-LV" dirty="0" smtClean="0"/>
              <a:t> </a:t>
            </a:r>
            <a:r>
              <a:rPr lang="lv-LV" dirty="0" err="1" smtClean="0"/>
              <a:t>Cytometry</a:t>
            </a:r>
            <a:r>
              <a:rPr lang="lv-LV" dirty="0" smtClean="0"/>
              <a:t>  </a:t>
            </a:r>
            <a:r>
              <a:rPr lang="en-GB" dirty="0" smtClean="0">
                <a:hlinkClick r:id="rId3"/>
              </a:rPr>
              <a:t>http</a:t>
            </a:r>
            <a:r>
              <a:rPr lang="en-GB" dirty="0">
                <a:hlinkClick r:id="rId3"/>
              </a:rPr>
              <a:t>://</a:t>
            </a:r>
            <a:r>
              <a:rPr lang="en-GB" dirty="0" smtClean="0">
                <a:hlinkClick r:id="rId3"/>
              </a:rPr>
              <a:t>www.youtube.com/watch?v=2P7YsJ0Zkio</a:t>
            </a:r>
            <a:endParaRPr lang="lv-LV" dirty="0" smtClean="0"/>
          </a:p>
          <a:p>
            <a:r>
              <a:rPr lang="lv-LV" dirty="0" smtClean="0"/>
              <a:t>FACS  </a:t>
            </a:r>
            <a:r>
              <a:rPr lang="lv-LV" dirty="0" smtClean="0">
                <a:hlinkClick r:id="rId4"/>
              </a:rPr>
              <a:t>http</a:t>
            </a:r>
            <a:r>
              <a:rPr lang="lv-LV" dirty="0">
                <a:hlinkClick r:id="rId4"/>
              </a:rPr>
              <a:t>://</a:t>
            </a:r>
            <a:r>
              <a:rPr lang="lv-LV" dirty="0" smtClean="0">
                <a:hlinkClick r:id="rId4"/>
              </a:rPr>
              <a:t>www.bd.com/videos/bdb/training/itf/sorting/player.html</a:t>
            </a:r>
            <a:endParaRPr lang="lv-LV" dirty="0" smtClean="0"/>
          </a:p>
          <a:p>
            <a:r>
              <a:rPr lang="lv-LV" dirty="0"/>
              <a:t>ELISA </a:t>
            </a:r>
            <a:r>
              <a:rPr lang="lv-LV" dirty="0">
                <a:hlinkClick r:id="rId5"/>
              </a:rPr>
              <a:t>http://www.youtube.com/watch?v=lNxZxJtvB94</a:t>
            </a:r>
            <a:r>
              <a:rPr lang="lv-LV" dirty="0"/>
              <a:t>  </a:t>
            </a:r>
            <a:endParaRPr lang="lv-LV" dirty="0" smtClean="0"/>
          </a:p>
          <a:p>
            <a:r>
              <a:rPr lang="lv-LV" dirty="0" err="1" smtClean="0"/>
              <a:t>MHC:Tetramēru</a:t>
            </a:r>
            <a:r>
              <a:rPr lang="lv-LV" dirty="0" smtClean="0"/>
              <a:t> analīze </a:t>
            </a:r>
            <a:r>
              <a:rPr lang="lv-LV" dirty="0" smtClean="0">
                <a:hlinkClick r:id="rId6"/>
              </a:rPr>
              <a:t>http</a:t>
            </a:r>
            <a:r>
              <a:rPr lang="lv-LV" dirty="0">
                <a:hlinkClick r:id="rId6"/>
              </a:rPr>
              <a:t>://www.youtube.com/watch?v=PfenDW9_1cg</a:t>
            </a:r>
            <a:endParaRPr lang="lv-LV" dirty="0" smtClean="0"/>
          </a:p>
          <a:p>
            <a:endParaRPr lang="lv-LV" dirty="0" smtClean="0"/>
          </a:p>
          <a:p>
            <a:endParaRPr lang="lv-LV" dirty="0"/>
          </a:p>
          <a:p>
            <a:r>
              <a:rPr lang="lv-LV" dirty="0" smtClean="0"/>
              <a:t>Protokoli un ceļveži (metodes, kurās tiek izmantotas antivielas): </a:t>
            </a:r>
            <a:r>
              <a:rPr lang="lv-LV" dirty="0" smtClean="0">
                <a:hlinkClick r:id="rId7"/>
              </a:rPr>
              <a:t>http</a:t>
            </a:r>
            <a:r>
              <a:rPr lang="lv-LV" dirty="0">
                <a:hlinkClick r:id="rId7"/>
              </a:rPr>
              <a:t>://www.abcam.com/index.html?pageconfig=resource&amp;rid=11276&amp;pid=11287</a:t>
            </a:r>
            <a:endParaRPr lang="lv-LV" dirty="0" smtClean="0"/>
          </a:p>
          <a:p>
            <a:endParaRPr lang="en-GB" dirty="0"/>
          </a:p>
        </p:txBody>
      </p:sp>
    </p:spTree>
    <p:extLst>
      <p:ext uri="{BB962C8B-B14F-4D97-AF65-F5344CB8AC3E}">
        <p14:creationId xmlns:p14="http://schemas.microsoft.com/office/powerpoint/2010/main" val="1437860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r>
              <a:rPr lang="lv-LV" b="1" dirty="0">
                <a:solidFill>
                  <a:schemeClr val="tx1"/>
                </a:solidFill>
              </a:rPr>
              <a:t>Antigēnu </a:t>
            </a:r>
            <a:r>
              <a:rPr lang="lv-LV" b="1" dirty="0" smtClean="0">
                <a:solidFill>
                  <a:schemeClr val="tx1"/>
                </a:solidFill>
              </a:rPr>
              <a:t>kvantificēšana – </a:t>
            </a:r>
            <a:r>
              <a:rPr lang="lv-LV" b="1" dirty="0" smtClean="0">
                <a:solidFill>
                  <a:srgbClr val="0070C0"/>
                </a:solidFill>
              </a:rPr>
              <a:t>RIA &amp; ELISA</a:t>
            </a:r>
            <a:endParaRPr lang="lv-LV" dirty="0">
              <a:solidFill>
                <a:srgbClr val="0070C0"/>
              </a:solidFill>
            </a:endParaRPr>
          </a:p>
        </p:txBody>
      </p:sp>
      <p:pic>
        <p:nvPicPr>
          <p:cNvPr id="307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517211" y="1219200"/>
            <a:ext cx="6109577" cy="493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187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04800" y="25400"/>
            <a:ext cx="63627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http://virology-online.com/general/ELIS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581400"/>
            <a:ext cx="4580592"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187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lv-LV"/>
          </a:p>
        </p:txBody>
      </p:sp>
      <p:sp>
        <p:nvSpPr>
          <p:cNvPr id="5" name="Subtitle 4"/>
          <p:cNvSpPr>
            <a:spLocks noGrp="1"/>
          </p:cNvSpPr>
          <p:nvPr>
            <p:ph type="subTitle" idx="1"/>
          </p:nvPr>
        </p:nvSpPr>
        <p:spPr/>
        <p:txBody>
          <a:bodyPr/>
          <a:lstStyle/>
          <a:p>
            <a:endParaRPr lang="lv-LV"/>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533400"/>
            <a:ext cx="7391400" cy="6038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76200" y="38100"/>
            <a:ext cx="8991600" cy="990600"/>
          </a:xfrm>
          <a:prstGeom prst="rect">
            <a:avLst/>
          </a:prstGeom>
        </p:spPr>
        <p:txBody>
          <a:bodyPr vert="horz" anchor="t" anchorCtr="0">
            <a:norm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lv-LV" b="1" dirty="0" smtClean="0"/>
              <a:t>Biežāk izmantotās ELISA variācijas</a:t>
            </a:r>
            <a:endParaRPr lang="lv-LV" dirty="0"/>
          </a:p>
        </p:txBody>
      </p:sp>
      <p:sp>
        <p:nvSpPr>
          <p:cNvPr id="2" name="Oval 1"/>
          <p:cNvSpPr/>
          <p:nvPr/>
        </p:nvSpPr>
        <p:spPr>
          <a:xfrm>
            <a:off x="533400" y="2347437"/>
            <a:ext cx="22860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Rectangle 2"/>
          <p:cNvSpPr/>
          <p:nvPr/>
        </p:nvSpPr>
        <p:spPr>
          <a:xfrm>
            <a:off x="101600" y="6500337"/>
            <a:ext cx="8966200" cy="369332"/>
          </a:xfrm>
          <a:prstGeom prst="rect">
            <a:avLst/>
          </a:prstGeom>
          <a:solidFill>
            <a:srgbClr val="FFC000"/>
          </a:solidFill>
        </p:spPr>
        <p:txBody>
          <a:bodyPr wrap="square">
            <a:spAutoFit/>
          </a:bodyPr>
          <a:lstStyle/>
          <a:p>
            <a:r>
              <a:rPr lang="lv-LV" b="1" dirty="0" smtClean="0"/>
              <a:t>Uzziņai</a:t>
            </a:r>
            <a:r>
              <a:rPr lang="lv-LV" dirty="0" smtClean="0"/>
              <a:t>: http</a:t>
            </a:r>
            <a:r>
              <a:rPr lang="lv-LV" dirty="0"/>
              <a:t>://www.elisa-antibody.com/ELISA-Introduction/ELISA-types</a:t>
            </a:r>
          </a:p>
        </p:txBody>
      </p:sp>
    </p:spTree>
    <p:extLst>
      <p:ext uri="{BB962C8B-B14F-4D97-AF65-F5344CB8AC3E}">
        <p14:creationId xmlns:p14="http://schemas.microsoft.com/office/powerpoint/2010/main" val="2324187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Autofit/>
          </a:bodyPr>
          <a:lstStyle/>
          <a:p>
            <a:r>
              <a:rPr lang="lv-LV" b="1" dirty="0"/>
              <a:t>Proteīnu identificēšana un </a:t>
            </a:r>
            <a:r>
              <a:rPr lang="lv-LV" b="1" dirty="0" smtClean="0"/>
              <a:t>attīrīšana </a:t>
            </a:r>
            <a:r>
              <a:rPr lang="lv-LV" b="1" dirty="0" err="1" smtClean="0">
                <a:solidFill>
                  <a:srgbClr val="0070C0"/>
                </a:solidFill>
              </a:rPr>
              <a:t>Imūnprecipitācija</a:t>
            </a:r>
            <a:endParaRPr lang="lv-LV" b="1" dirty="0">
              <a:solidFill>
                <a:srgbClr val="0070C0"/>
              </a:solidFill>
            </a:endParaRPr>
          </a:p>
        </p:txBody>
      </p:sp>
      <p:pic>
        <p:nvPicPr>
          <p:cNvPr id="614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40515" y="2209800"/>
            <a:ext cx="889792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187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2900" b="1" dirty="0" err="1" smtClean="0">
                <a:solidFill>
                  <a:schemeClr val="tx1"/>
                </a:solidFill>
              </a:rPr>
              <a:t>Imūnprecipitātu</a:t>
            </a:r>
            <a:r>
              <a:rPr lang="lv-LV" sz="2900" b="1" dirty="0" smtClean="0">
                <a:solidFill>
                  <a:schemeClr val="tx1"/>
                </a:solidFill>
              </a:rPr>
              <a:t> savākšana ar magnētiskām lodītēm</a:t>
            </a:r>
            <a:endParaRPr lang="lv-LV" sz="2900" b="1" dirty="0">
              <a:solidFill>
                <a:schemeClr val="tx1"/>
              </a:solidFill>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057" y="1447800"/>
            <a:ext cx="6248400" cy="5172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64473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958</TotalTime>
  <Words>2242</Words>
  <Application>Microsoft Office PowerPoint</Application>
  <PresentationFormat>On-screen Show (4:3)</PresentationFormat>
  <Paragraphs>263</Paragraphs>
  <Slides>41</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Calibri</vt:lpstr>
      <vt:lpstr>Tahoma</vt:lpstr>
      <vt:lpstr>Wingdings</vt:lpstr>
      <vt:lpstr>Wingdings 3</vt:lpstr>
      <vt:lpstr>Origin</vt:lpstr>
      <vt:lpstr>Biežāk izmantojamās  imunoloģijas metodes  Principi un piemēri  </vt:lpstr>
      <vt:lpstr>Laboratorijas metodes    Uz antivielām balstītās</vt:lpstr>
      <vt:lpstr>Antigēns (Ag) : Antiviela (Av) – pamats daudzām imunoloģiskajām metodēm</vt:lpstr>
      <vt:lpstr>PowerPoint Presentation</vt:lpstr>
      <vt:lpstr>Antigēnu kvantificēšana – RIA &amp; ELISA</vt:lpstr>
      <vt:lpstr>PowerPoint Presentation</vt:lpstr>
      <vt:lpstr>PowerPoint Presentation</vt:lpstr>
      <vt:lpstr>Proteīnu identificēšana un attīrīšana Imūnprecipitācija</vt:lpstr>
      <vt:lpstr>Imūnprecipitātu savākšana ar magnētiskām lodītēm</vt:lpstr>
      <vt:lpstr>Imūnprecipitācija Ag &amp; Av veido precipitātu ekvivalencē</vt:lpstr>
      <vt:lpstr>Imūnprecipitācija gelā</vt:lpstr>
      <vt:lpstr>Proteīnu identificēšana un attīrīšana  Afīnā hromatogrāfija  </vt:lpstr>
      <vt:lpstr>Western blots (1) - proteīnu elektroforēze</vt:lpstr>
      <vt:lpstr>Western blots (2) – proteīnu pārnese</vt:lpstr>
      <vt:lpstr>Western blots (3)</vt:lpstr>
      <vt:lpstr>PowerPoint Presentation</vt:lpstr>
      <vt:lpstr>Imūnfluorescence &amp; Imūnhistoķīmija</vt:lpstr>
      <vt:lpstr>PowerPoint Presentation</vt:lpstr>
      <vt:lpstr>                           Imūnhistoķīmija</vt:lpstr>
      <vt:lpstr>Imūn-elektronmikroskopija  Collidal Immunogold staining in electron microscopy </vt:lpstr>
      <vt:lpstr>Multipleksas antigēnu detekcijas metodes</vt:lpstr>
      <vt:lpstr>Multipleksas antigēnu detekcijas metodes</vt:lpstr>
      <vt:lpstr>PowerPoint Presentation</vt:lpstr>
      <vt:lpstr>Antigēnu iezīmēšana un detekcija šūnās    Plūsmas citometrija</vt:lpstr>
      <vt:lpstr>PowerPoint Presentation</vt:lpstr>
      <vt:lpstr>Izkliedes struktūra cilvēka leikocītiem</vt:lpstr>
      <vt:lpstr>Plūsmas citometrijas datu vizualizācija</vt:lpstr>
      <vt:lpstr>Plūsmas citometrijas datu vizualizācija</vt:lpstr>
      <vt:lpstr>FACS - fluorescences aktivēto šūnu šķirošana</vt:lpstr>
      <vt:lpstr>PowerPoint Presentation</vt:lpstr>
      <vt:lpstr>Metodes T šūnu (atbildes reakciju) raksturošanai</vt:lpstr>
      <vt:lpstr>T šūnu izolēšana no asinīm</vt:lpstr>
      <vt:lpstr>Specifisku T šūnu subpopulāciju selekcija</vt:lpstr>
      <vt:lpstr>ELISPOT -  Enzyme linked Immunospot Assay</vt:lpstr>
      <vt:lpstr>PowerPoint Presentation</vt:lpstr>
      <vt:lpstr>MHC: tetramēru analīze</vt:lpstr>
      <vt:lpstr>PowerPoint Presentation</vt:lpstr>
      <vt:lpstr>Recombinant expression cloning  Fāgu displeja bibliotēkas Antigēn-specifisko antivielu variablo reģionu selekcija </vt:lpstr>
      <vt:lpstr>Imunoloģijas metodes klīnikā un pētniecībā</vt:lpstr>
      <vt:lpstr>Imūndiagnostika</vt:lpstr>
      <vt:lpstr>Metožu pamatprincipi – interneta resursi/video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Imunoloģijas metodes  klīnikā un pētniecībā  </dc:title>
  <dc:creator>Zane</dc:creator>
  <cp:lastModifiedBy>Zane Kalnina</cp:lastModifiedBy>
  <cp:revision>65</cp:revision>
  <cp:lastPrinted>2014-11-20T15:29:42Z</cp:lastPrinted>
  <dcterms:created xsi:type="dcterms:W3CDTF">2006-08-16T00:00:00Z</dcterms:created>
  <dcterms:modified xsi:type="dcterms:W3CDTF">2014-11-21T09:23:50Z</dcterms:modified>
</cp:coreProperties>
</file>