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6"/>
  </p:notesMasterIdLst>
  <p:sldIdLst>
    <p:sldId id="256" r:id="rId2"/>
    <p:sldId id="273" r:id="rId3"/>
    <p:sldId id="274" r:id="rId4"/>
    <p:sldId id="287" r:id="rId5"/>
    <p:sldId id="294" r:id="rId6"/>
    <p:sldId id="295" r:id="rId7"/>
    <p:sldId id="297" r:id="rId8"/>
    <p:sldId id="296" r:id="rId9"/>
    <p:sldId id="298" r:id="rId10"/>
    <p:sldId id="299" r:id="rId11"/>
    <p:sldId id="300" r:id="rId12"/>
    <p:sldId id="301" r:id="rId13"/>
    <p:sldId id="302" r:id="rId14"/>
    <p:sldId id="303" r:id="rId15"/>
    <p:sldId id="304" r:id="rId16"/>
    <p:sldId id="306" r:id="rId17"/>
    <p:sldId id="307" r:id="rId18"/>
    <p:sldId id="305" r:id="rId19"/>
    <p:sldId id="343" r:id="rId20"/>
    <p:sldId id="308" r:id="rId21"/>
    <p:sldId id="309" r:id="rId22"/>
    <p:sldId id="310" r:id="rId23"/>
    <p:sldId id="311" r:id="rId24"/>
    <p:sldId id="312" r:id="rId25"/>
    <p:sldId id="313" r:id="rId26"/>
    <p:sldId id="344" r:id="rId27"/>
    <p:sldId id="345" r:id="rId28"/>
    <p:sldId id="348" r:id="rId29"/>
    <p:sldId id="346" r:id="rId30"/>
    <p:sldId id="315" r:id="rId31"/>
    <p:sldId id="316" r:id="rId32"/>
    <p:sldId id="317" r:id="rId33"/>
    <p:sldId id="347" r:id="rId34"/>
    <p:sldId id="321" r:id="rId35"/>
    <p:sldId id="322" r:id="rId36"/>
    <p:sldId id="323" r:id="rId37"/>
    <p:sldId id="324" r:id="rId38"/>
    <p:sldId id="325" r:id="rId39"/>
    <p:sldId id="349" r:id="rId40"/>
    <p:sldId id="327" r:id="rId41"/>
    <p:sldId id="328" r:id="rId42"/>
    <p:sldId id="329" r:id="rId43"/>
    <p:sldId id="330" r:id="rId44"/>
    <p:sldId id="326" r:id="rId45"/>
    <p:sldId id="331" r:id="rId46"/>
    <p:sldId id="332" r:id="rId47"/>
    <p:sldId id="333" r:id="rId48"/>
    <p:sldId id="334" r:id="rId49"/>
    <p:sldId id="335" r:id="rId50"/>
    <p:sldId id="350" r:id="rId51"/>
    <p:sldId id="336" r:id="rId52"/>
    <p:sldId id="337" r:id="rId53"/>
    <p:sldId id="281" r:id="rId54"/>
    <p:sldId id="288" r:id="rId55"/>
    <p:sldId id="289" r:id="rId56"/>
    <p:sldId id="290" r:id="rId57"/>
    <p:sldId id="339" r:id="rId58"/>
    <p:sldId id="340" r:id="rId59"/>
    <p:sldId id="342" r:id="rId60"/>
    <p:sldId id="292" r:id="rId61"/>
    <p:sldId id="291" r:id="rId62"/>
    <p:sldId id="285" r:id="rId63"/>
    <p:sldId id="293" r:id="rId64"/>
    <p:sldId id="351" r:id="rId65"/>
  </p:sldIdLst>
  <p:sldSz cx="9144000" cy="6858000" type="screen4x3"/>
  <p:notesSz cx="6662738"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106" autoAdjust="0"/>
  </p:normalViewPr>
  <p:slideViewPr>
    <p:cSldViewPr>
      <p:cViewPr varScale="1">
        <p:scale>
          <a:sx n="55" d="100"/>
          <a:sy n="55" d="100"/>
        </p:scale>
        <p:origin x="262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556B53-2370-4605-8B36-220102F715EA}"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en-GB"/>
        </a:p>
      </dgm:t>
    </dgm:pt>
    <dgm:pt modelId="{B81A2FEB-CE85-4470-A7D2-75BD9FCBDD89}">
      <dgm:prSet phldrT="[Text]" custT="1"/>
      <dgm:spPr/>
      <dgm:t>
        <a:bodyPr/>
        <a:lstStyle/>
        <a:p>
          <a:r>
            <a:rPr lang="lv-LV" sz="2400" b="1" dirty="0" smtClean="0"/>
            <a:t>MASTOCĪTI</a:t>
          </a:r>
          <a:endParaRPr lang="en-GB" sz="2400" b="1" dirty="0"/>
        </a:p>
      </dgm:t>
    </dgm:pt>
    <dgm:pt modelId="{04F676E6-4853-45D8-B652-F39E0D02F5C7}" type="parTrans" cxnId="{5010ADB1-E176-46D0-8ED9-E1D33500467E}">
      <dgm:prSet/>
      <dgm:spPr/>
      <dgm:t>
        <a:bodyPr/>
        <a:lstStyle/>
        <a:p>
          <a:endParaRPr lang="en-GB"/>
        </a:p>
      </dgm:t>
    </dgm:pt>
    <dgm:pt modelId="{36928759-A7A9-4119-BDE6-EB020173D62A}" type="sibTrans" cxnId="{5010ADB1-E176-46D0-8ED9-E1D33500467E}">
      <dgm:prSet/>
      <dgm:spPr/>
      <dgm:t>
        <a:bodyPr/>
        <a:lstStyle/>
        <a:p>
          <a:endParaRPr lang="en-GB"/>
        </a:p>
      </dgm:t>
    </dgm:pt>
    <dgm:pt modelId="{972B759E-3F6C-479C-A371-93BE6E102505}">
      <dgm:prSet phldrT="[Text]" custT="1"/>
      <dgm:spPr/>
      <dgm:t>
        <a:bodyPr/>
        <a:lstStyle/>
        <a:p>
          <a:r>
            <a:rPr lang="lv-LV" sz="2400" b="1" dirty="0" smtClean="0"/>
            <a:t>Saistaudos atrodamie</a:t>
          </a:r>
          <a:endParaRPr lang="en-GB" sz="2400" b="1" dirty="0"/>
        </a:p>
      </dgm:t>
    </dgm:pt>
    <dgm:pt modelId="{BA9B82D9-A75B-43B1-B8E4-827BCD57D91B}" type="parTrans" cxnId="{3434B7C8-DD40-4305-8385-1A6CBD218960}">
      <dgm:prSet/>
      <dgm:spPr/>
      <dgm:t>
        <a:bodyPr/>
        <a:lstStyle/>
        <a:p>
          <a:endParaRPr lang="en-GB"/>
        </a:p>
      </dgm:t>
    </dgm:pt>
    <dgm:pt modelId="{8F427980-00F8-4F43-A323-A8F36604FB85}" type="sibTrans" cxnId="{3434B7C8-DD40-4305-8385-1A6CBD218960}">
      <dgm:prSet/>
      <dgm:spPr/>
      <dgm:t>
        <a:bodyPr/>
        <a:lstStyle/>
        <a:p>
          <a:endParaRPr lang="en-GB"/>
        </a:p>
      </dgm:t>
    </dgm:pt>
    <dgm:pt modelId="{49C96D33-D3E1-41EE-8BE2-781FD8922CAE}">
      <dgm:prSet phldrT="[Text]" custT="1"/>
      <dgm:spPr/>
      <dgm:t>
        <a:bodyPr/>
        <a:lstStyle/>
        <a:p>
          <a:r>
            <a:rPr lang="lv-LV" altLang="lv-LV" sz="1800" dirty="0" smtClean="0"/>
            <a:t>Ādā un zarnu traktā zem gļotādas</a:t>
          </a:r>
        </a:p>
        <a:p>
          <a:r>
            <a:rPr lang="lv-LV" altLang="lv-LV" sz="1800" dirty="0" smtClean="0"/>
            <a:t>To klātbūtne nav atkarīga no T šūnām</a:t>
          </a:r>
        </a:p>
        <a:p>
          <a:r>
            <a:rPr lang="lv-LV" altLang="lv-LV" sz="1800" dirty="0" smtClean="0"/>
            <a:t>Producē daudz histamīnu, </a:t>
          </a:r>
          <a:r>
            <a:rPr lang="lv-LV" altLang="lv-LV" sz="1800" dirty="0" err="1" smtClean="0"/>
            <a:t>heparīnu</a:t>
          </a:r>
          <a:endParaRPr lang="en-GB" sz="1800" dirty="0"/>
        </a:p>
      </dgm:t>
    </dgm:pt>
    <dgm:pt modelId="{881C6570-D1C4-4F1D-BBDC-AC32EF08FAB3}" type="parTrans" cxnId="{7A5E6820-E4F0-49DF-91E3-91A5B5A9D0D3}">
      <dgm:prSet/>
      <dgm:spPr/>
      <dgm:t>
        <a:bodyPr/>
        <a:lstStyle/>
        <a:p>
          <a:endParaRPr lang="en-GB"/>
        </a:p>
      </dgm:t>
    </dgm:pt>
    <dgm:pt modelId="{3EAC9F08-85D4-48D5-B457-554C8C478A94}" type="sibTrans" cxnId="{7A5E6820-E4F0-49DF-91E3-91A5B5A9D0D3}">
      <dgm:prSet/>
      <dgm:spPr/>
      <dgm:t>
        <a:bodyPr/>
        <a:lstStyle/>
        <a:p>
          <a:endParaRPr lang="en-GB"/>
        </a:p>
      </dgm:t>
    </dgm:pt>
    <dgm:pt modelId="{AEB27300-4CF9-408F-BDF7-7C7B64E893D4}">
      <dgm:prSet phldrT="[Text]" custT="1"/>
      <dgm:spPr/>
      <dgm:t>
        <a:bodyPr/>
        <a:lstStyle/>
        <a:p>
          <a:r>
            <a:rPr lang="lv-LV" sz="2400" b="1" dirty="0" smtClean="0"/>
            <a:t>Gļotādās atrodamie</a:t>
          </a:r>
          <a:endParaRPr lang="en-GB" sz="2400" b="1" dirty="0"/>
        </a:p>
      </dgm:t>
    </dgm:pt>
    <dgm:pt modelId="{45808CEA-DA7F-4DA9-AB99-CB59477586D3}" type="parTrans" cxnId="{811AC4F4-AB20-401C-9B67-E3195AFAD0FF}">
      <dgm:prSet/>
      <dgm:spPr/>
      <dgm:t>
        <a:bodyPr/>
        <a:lstStyle/>
        <a:p>
          <a:endParaRPr lang="en-GB"/>
        </a:p>
      </dgm:t>
    </dgm:pt>
    <dgm:pt modelId="{A7EB6A02-276C-4F6A-AD93-2C2A71F6ED83}" type="sibTrans" cxnId="{811AC4F4-AB20-401C-9B67-E3195AFAD0FF}">
      <dgm:prSet/>
      <dgm:spPr/>
      <dgm:t>
        <a:bodyPr/>
        <a:lstStyle/>
        <a:p>
          <a:endParaRPr lang="en-GB"/>
        </a:p>
      </dgm:t>
    </dgm:pt>
    <dgm:pt modelId="{7E4BEC14-57D8-4FA4-9630-78D02B7C9042}">
      <dgm:prSet phldrT="[Text]" custT="1"/>
      <dgm:spPr/>
      <dgm:t>
        <a:bodyPr/>
        <a:lstStyle/>
        <a:p>
          <a:pPr>
            <a:spcAft>
              <a:spcPts val="600"/>
            </a:spcAft>
          </a:pPr>
          <a:r>
            <a:rPr lang="lv-LV" altLang="lv-LV" sz="1800" dirty="0" smtClean="0"/>
            <a:t>Alveolās, zarnu trakta gļotādās</a:t>
          </a:r>
        </a:p>
        <a:p>
          <a:pPr>
            <a:spcAft>
              <a:spcPts val="600"/>
            </a:spcAft>
          </a:pPr>
          <a:r>
            <a:rPr lang="lv-LV" altLang="lv-LV" sz="1800" dirty="0" smtClean="0"/>
            <a:t>To klātbūtne ir atkarīga no T šūnu producētā IL-3</a:t>
          </a:r>
        </a:p>
        <a:p>
          <a:pPr>
            <a:spcAft>
              <a:spcPts val="600"/>
            </a:spcAft>
          </a:pPr>
          <a:r>
            <a:rPr lang="lv-LV" altLang="lv-LV" sz="1800" dirty="0" smtClean="0"/>
            <a:t>Producē maz histamīnu, daudz </a:t>
          </a:r>
          <a:r>
            <a:rPr lang="lv-LV" altLang="lv-LV" sz="1800" dirty="0" err="1" smtClean="0"/>
            <a:t>hondroitīna</a:t>
          </a:r>
          <a:r>
            <a:rPr lang="lv-LV" altLang="lv-LV" sz="1800" dirty="0" smtClean="0"/>
            <a:t> sulfātu</a:t>
          </a:r>
          <a:endParaRPr lang="en-GB" sz="1800" dirty="0"/>
        </a:p>
      </dgm:t>
    </dgm:pt>
    <dgm:pt modelId="{191E6C9C-FBDF-4E6E-8049-58EFA448BA04}" type="parTrans" cxnId="{6339322D-A748-44A7-BCAB-C02CE519AE17}">
      <dgm:prSet/>
      <dgm:spPr/>
      <dgm:t>
        <a:bodyPr/>
        <a:lstStyle/>
        <a:p>
          <a:endParaRPr lang="en-GB"/>
        </a:p>
      </dgm:t>
    </dgm:pt>
    <dgm:pt modelId="{3EACB8AA-D8DD-4B8B-B5B0-FA9B2C829A3B}" type="sibTrans" cxnId="{6339322D-A748-44A7-BCAB-C02CE519AE17}">
      <dgm:prSet/>
      <dgm:spPr/>
      <dgm:t>
        <a:bodyPr/>
        <a:lstStyle/>
        <a:p>
          <a:endParaRPr lang="en-GB"/>
        </a:p>
      </dgm:t>
    </dgm:pt>
    <dgm:pt modelId="{0FF4B6F3-FAF0-4840-B84F-9981ECFBF59D}" type="pres">
      <dgm:prSet presAssocID="{C3556B53-2370-4605-8B36-220102F715EA}" presName="hierChild1" presStyleCnt="0">
        <dgm:presLayoutVars>
          <dgm:chPref val="1"/>
          <dgm:dir/>
          <dgm:animOne val="branch"/>
          <dgm:animLvl val="lvl"/>
          <dgm:resizeHandles/>
        </dgm:presLayoutVars>
      </dgm:prSet>
      <dgm:spPr/>
      <dgm:t>
        <a:bodyPr/>
        <a:lstStyle/>
        <a:p>
          <a:endParaRPr lang="en-GB"/>
        </a:p>
      </dgm:t>
    </dgm:pt>
    <dgm:pt modelId="{B682429E-8B04-4F0A-BD11-E664BAD50671}" type="pres">
      <dgm:prSet presAssocID="{B81A2FEB-CE85-4470-A7D2-75BD9FCBDD89}" presName="hierRoot1" presStyleCnt="0"/>
      <dgm:spPr/>
    </dgm:pt>
    <dgm:pt modelId="{2A30F562-5C81-4B08-8FF3-80FCD124D887}" type="pres">
      <dgm:prSet presAssocID="{B81A2FEB-CE85-4470-A7D2-75BD9FCBDD89}" presName="composite" presStyleCnt="0"/>
      <dgm:spPr/>
    </dgm:pt>
    <dgm:pt modelId="{3CFD7FCE-22B7-45A8-BE57-B25167001229}" type="pres">
      <dgm:prSet presAssocID="{B81A2FEB-CE85-4470-A7D2-75BD9FCBDD89}" presName="background" presStyleLbl="node0" presStyleIdx="0" presStyleCnt="1"/>
      <dgm:spPr/>
    </dgm:pt>
    <dgm:pt modelId="{5C30A343-09DA-4CC1-A4A9-A1E2205D468B}" type="pres">
      <dgm:prSet presAssocID="{B81A2FEB-CE85-4470-A7D2-75BD9FCBDD89}" presName="text" presStyleLbl="fgAcc0" presStyleIdx="0" presStyleCnt="1" custScaleX="202242" custScaleY="65729">
        <dgm:presLayoutVars>
          <dgm:chPref val="3"/>
        </dgm:presLayoutVars>
      </dgm:prSet>
      <dgm:spPr/>
      <dgm:t>
        <a:bodyPr/>
        <a:lstStyle/>
        <a:p>
          <a:endParaRPr lang="en-GB"/>
        </a:p>
      </dgm:t>
    </dgm:pt>
    <dgm:pt modelId="{7E59779C-3AA5-4FA2-8BC9-7F6481D9E692}" type="pres">
      <dgm:prSet presAssocID="{B81A2FEB-CE85-4470-A7D2-75BD9FCBDD89}" presName="hierChild2" presStyleCnt="0"/>
      <dgm:spPr/>
    </dgm:pt>
    <dgm:pt modelId="{2581219A-9154-4CEB-8A9B-1286F115A9E2}" type="pres">
      <dgm:prSet presAssocID="{BA9B82D9-A75B-43B1-B8E4-827BCD57D91B}" presName="Name10" presStyleLbl="parChTrans1D2" presStyleIdx="0" presStyleCnt="2"/>
      <dgm:spPr/>
      <dgm:t>
        <a:bodyPr/>
        <a:lstStyle/>
        <a:p>
          <a:endParaRPr lang="en-GB"/>
        </a:p>
      </dgm:t>
    </dgm:pt>
    <dgm:pt modelId="{203D791E-1376-4B00-B2D5-8590CFD4A885}" type="pres">
      <dgm:prSet presAssocID="{972B759E-3F6C-479C-A371-93BE6E102505}" presName="hierRoot2" presStyleCnt="0"/>
      <dgm:spPr/>
    </dgm:pt>
    <dgm:pt modelId="{66A49F5C-EF27-4559-8FAF-0F4548D812DE}" type="pres">
      <dgm:prSet presAssocID="{972B759E-3F6C-479C-A371-93BE6E102505}" presName="composite2" presStyleCnt="0"/>
      <dgm:spPr/>
    </dgm:pt>
    <dgm:pt modelId="{8DC32B09-E92F-4514-AAA0-44991F41D261}" type="pres">
      <dgm:prSet presAssocID="{972B759E-3F6C-479C-A371-93BE6E102505}" presName="background2" presStyleLbl="node2" presStyleIdx="0" presStyleCnt="2"/>
      <dgm:spPr/>
    </dgm:pt>
    <dgm:pt modelId="{6672063C-B59D-4D2F-9C90-BE0044948928}" type="pres">
      <dgm:prSet presAssocID="{972B759E-3F6C-479C-A371-93BE6E102505}" presName="text2" presStyleLbl="fgAcc2" presStyleIdx="0" presStyleCnt="2" custScaleX="310649" custScaleY="57051">
        <dgm:presLayoutVars>
          <dgm:chPref val="3"/>
        </dgm:presLayoutVars>
      </dgm:prSet>
      <dgm:spPr/>
      <dgm:t>
        <a:bodyPr/>
        <a:lstStyle/>
        <a:p>
          <a:endParaRPr lang="en-GB"/>
        </a:p>
      </dgm:t>
    </dgm:pt>
    <dgm:pt modelId="{7022F46C-C3A1-447B-97F1-525B823F6F1C}" type="pres">
      <dgm:prSet presAssocID="{972B759E-3F6C-479C-A371-93BE6E102505}" presName="hierChild3" presStyleCnt="0"/>
      <dgm:spPr/>
    </dgm:pt>
    <dgm:pt modelId="{2D222A07-ACED-4B11-9E87-91B134B57262}" type="pres">
      <dgm:prSet presAssocID="{881C6570-D1C4-4F1D-BBDC-AC32EF08FAB3}" presName="Name17" presStyleLbl="parChTrans1D3" presStyleIdx="0" presStyleCnt="2"/>
      <dgm:spPr/>
      <dgm:t>
        <a:bodyPr/>
        <a:lstStyle/>
        <a:p>
          <a:endParaRPr lang="en-GB"/>
        </a:p>
      </dgm:t>
    </dgm:pt>
    <dgm:pt modelId="{70910ABB-0CA2-4204-9CA7-C4A359BF300C}" type="pres">
      <dgm:prSet presAssocID="{49C96D33-D3E1-41EE-8BE2-781FD8922CAE}" presName="hierRoot3" presStyleCnt="0"/>
      <dgm:spPr/>
    </dgm:pt>
    <dgm:pt modelId="{023299D8-AAC6-4860-9097-6D90F086D609}" type="pres">
      <dgm:prSet presAssocID="{49C96D33-D3E1-41EE-8BE2-781FD8922CAE}" presName="composite3" presStyleCnt="0"/>
      <dgm:spPr/>
    </dgm:pt>
    <dgm:pt modelId="{AA85B2D1-34E4-4B18-A38B-24083E012F40}" type="pres">
      <dgm:prSet presAssocID="{49C96D33-D3E1-41EE-8BE2-781FD8922CAE}" presName="background3" presStyleLbl="node3" presStyleIdx="0" presStyleCnt="2"/>
      <dgm:spPr/>
    </dgm:pt>
    <dgm:pt modelId="{EEC20DFB-07C7-426A-91F3-FD58D16677EB}" type="pres">
      <dgm:prSet presAssocID="{49C96D33-D3E1-41EE-8BE2-781FD8922CAE}" presName="text3" presStyleLbl="fgAcc3" presStyleIdx="0" presStyleCnt="2" custScaleX="338283" custScaleY="228520">
        <dgm:presLayoutVars>
          <dgm:chPref val="3"/>
        </dgm:presLayoutVars>
      </dgm:prSet>
      <dgm:spPr/>
      <dgm:t>
        <a:bodyPr/>
        <a:lstStyle/>
        <a:p>
          <a:endParaRPr lang="en-GB"/>
        </a:p>
      </dgm:t>
    </dgm:pt>
    <dgm:pt modelId="{6DEB0FAB-EDB5-4ECF-BDCE-DABEEF47AC43}" type="pres">
      <dgm:prSet presAssocID="{49C96D33-D3E1-41EE-8BE2-781FD8922CAE}" presName="hierChild4" presStyleCnt="0"/>
      <dgm:spPr/>
    </dgm:pt>
    <dgm:pt modelId="{1E9F82FE-7BB0-4A06-8F29-DA926FE7AAC8}" type="pres">
      <dgm:prSet presAssocID="{45808CEA-DA7F-4DA9-AB99-CB59477586D3}" presName="Name10" presStyleLbl="parChTrans1D2" presStyleIdx="1" presStyleCnt="2"/>
      <dgm:spPr/>
      <dgm:t>
        <a:bodyPr/>
        <a:lstStyle/>
        <a:p>
          <a:endParaRPr lang="en-GB"/>
        </a:p>
      </dgm:t>
    </dgm:pt>
    <dgm:pt modelId="{2C796D27-301A-42D8-B131-1BB57596837C}" type="pres">
      <dgm:prSet presAssocID="{AEB27300-4CF9-408F-BDF7-7C7B64E893D4}" presName="hierRoot2" presStyleCnt="0"/>
      <dgm:spPr/>
    </dgm:pt>
    <dgm:pt modelId="{CC411022-1209-43E5-BAAE-4C2569E42132}" type="pres">
      <dgm:prSet presAssocID="{AEB27300-4CF9-408F-BDF7-7C7B64E893D4}" presName="composite2" presStyleCnt="0"/>
      <dgm:spPr/>
    </dgm:pt>
    <dgm:pt modelId="{C85FA0D9-EE2E-487B-A132-69503DD4E022}" type="pres">
      <dgm:prSet presAssocID="{AEB27300-4CF9-408F-BDF7-7C7B64E893D4}" presName="background2" presStyleLbl="node2" presStyleIdx="1" presStyleCnt="2"/>
      <dgm:spPr/>
    </dgm:pt>
    <dgm:pt modelId="{6CF4EB17-EA46-4DEC-98A9-EBFB2D788028}" type="pres">
      <dgm:prSet presAssocID="{AEB27300-4CF9-408F-BDF7-7C7B64E893D4}" presName="text2" presStyleLbl="fgAcc2" presStyleIdx="1" presStyleCnt="2" custScaleX="314054" custScaleY="57051">
        <dgm:presLayoutVars>
          <dgm:chPref val="3"/>
        </dgm:presLayoutVars>
      </dgm:prSet>
      <dgm:spPr/>
      <dgm:t>
        <a:bodyPr/>
        <a:lstStyle/>
        <a:p>
          <a:endParaRPr lang="en-GB"/>
        </a:p>
      </dgm:t>
    </dgm:pt>
    <dgm:pt modelId="{2CF2F558-B03E-4C19-ACFC-9B205F2BA9EE}" type="pres">
      <dgm:prSet presAssocID="{AEB27300-4CF9-408F-BDF7-7C7B64E893D4}" presName="hierChild3" presStyleCnt="0"/>
      <dgm:spPr/>
    </dgm:pt>
    <dgm:pt modelId="{0EACDEAC-409B-47FC-8FD0-BAC0FAA1CAD8}" type="pres">
      <dgm:prSet presAssocID="{191E6C9C-FBDF-4E6E-8049-58EFA448BA04}" presName="Name17" presStyleLbl="parChTrans1D3" presStyleIdx="1" presStyleCnt="2"/>
      <dgm:spPr/>
      <dgm:t>
        <a:bodyPr/>
        <a:lstStyle/>
        <a:p>
          <a:endParaRPr lang="en-GB"/>
        </a:p>
      </dgm:t>
    </dgm:pt>
    <dgm:pt modelId="{AA108CEE-BC28-42CC-B2A9-0B9D6B756BD1}" type="pres">
      <dgm:prSet presAssocID="{7E4BEC14-57D8-4FA4-9630-78D02B7C9042}" presName="hierRoot3" presStyleCnt="0"/>
      <dgm:spPr/>
    </dgm:pt>
    <dgm:pt modelId="{155B5651-5668-49A8-A6E6-90E5474F8ACD}" type="pres">
      <dgm:prSet presAssocID="{7E4BEC14-57D8-4FA4-9630-78D02B7C9042}" presName="composite3" presStyleCnt="0"/>
      <dgm:spPr/>
    </dgm:pt>
    <dgm:pt modelId="{09E35840-7597-430C-A2A5-66C73EE314C4}" type="pres">
      <dgm:prSet presAssocID="{7E4BEC14-57D8-4FA4-9630-78D02B7C9042}" presName="background3" presStyleLbl="node3" presStyleIdx="1" presStyleCnt="2"/>
      <dgm:spPr/>
    </dgm:pt>
    <dgm:pt modelId="{56963C92-A273-4EFB-A984-E57A3AE17C65}" type="pres">
      <dgm:prSet presAssocID="{7E4BEC14-57D8-4FA4-9630-78D02B7C9042}" presName="text3" presStyleLbl="fgAcc3" presStyleIdx="1" presStyleCnt="2" custScaleX="347346" custScaleY="227178">
        <dgm:presLayoutVars>
          <dgm:chPref val="3"/>
        </dgm:presLayoutVars>
      </dgm:prSet>
      <dgm:spPr/>
      <dgm:t>
        <a:bodyPr/>
        <a:lstStyle/>
        <a:p>
          <a:endParaRPr lang="en-GB"/>
        </a:p>
      </dgm:t>
    </dgm:pt>
    <dgm:pt modelId="{9F3855A8-9548-408C-9C16-7DE653FC1D4E}" type="pres">
      <dgm:prSet presAssocID="{7E4BEC14-57D8-4FA4-9630-78D02B7C9042}" presName="hierChild4" presStyleCnt="0"/>
      <dgm:spPr/>
    </dgm:pt>
  </dgm:ptLst>
  <dgm:cxnLst>
    <dgm:cxn modelId="{EE27E010-95D0-43EA-ABF3-66BB60D2BA68}" type="presOf" srcId="{49C96D33-D3E1-41EE-8BE2-781FD8922CAE}" destId="{EEC20DFB-07C7-426A-91F3-FD58D16677EB}" srcOrd="0" destOrd="0" presId="urn:microsoft.com/office/officeart/2005/8/layout/hierarchy1"/>
    <dgm:cxn modelId="{3993A317-646A-4EA2-BA9A-21B7B435B0BD}" type="presOf" srcId="{191E6C9C-FBDF-4E6E-8049-58EFA448BA04}" destId="{0EACDEAC-409B-47FC-8FD0-BAC0FAA1CAD8}" srcOrd="0" destOrd="0" presId="urn:microsoft.com/office/officeart/2005/8/layout/hierarchy1"/>
    <dgm:cxn modelId="{6A4D575C-1E4E-41E1-8517-87882AA68A99}" type="presOf" srcId="{7E4BEC14-57D8-4FA4-9630-78D02B7C9042}" destId="{56963C92-A273-4EFB-A984-E57A3AE17C65}" srcOrd="0" destOrd="0" presId="urn:microsoft.com/office/officeart/2005/8/layout/hierarchy1"/>
    <dgm:cxn modelId="{811AC4F4-AB20-401C-9B67-E3195AFAD0FF}" srcId="{B81A2FEB-CE85-4470-A7D2-75BD9FCBDD89}" destId="{AEB27300-4CF9-408F-BDF7-7C7B64E893D4}" srcOrd="1" destOrd="0" parTransId="{45808CEA-DA7F-4DA9-AB99-CB59477586D3}" sibTransId="{A7EB6A02-276C-4F6A-AD93-2C2A71F6ED83}"/>
    <dgm:cxn modelId="{535560C7-B13C-4407-BEB2-9DDE78051FD9}" type="presOf" srcId="{AEB27300-4CF9-408F-BDF7-7C7B64E893D4}" destId="{6CF4EB17-EA46-4DEC-98A9-EBFB2D788028}" srcOrd="0" destOrd="0" presId="urn:microsoft.com/office/officeart/2005/8/layout/hierarchy1"/>
    <dgm:cxn modelId="{7A5E6820-E4F0-49DF-91E3-91A5B5A9D0D3}" srcId="{972B759E-3F6C-479C-A371-93BE6E102505}" destId="{49C96D33-D3E1-41EE-8BE2-781FD8922CAE}" srcOrd="0" destOrd="0" parTransId="{881C6570-D1C4-4F1D-BBDC-AC32EF08FAB3}" sibTransId="{3EAC9F08-85D4-48D5-B457-554C8C478A94}"/>
    <dgm:cxn modelId="{0D0DC593-DAC2-4D0D-AD66-6274ADB176CE}" type="presOf" srcId="{B81A2FEB-CE85-4470-A7D2-75BD9FCBDD89}" destId="{5C30A343-09DA-4CC1-A4A9-A1E2205D468B}" srcOrd="0" destOrd="0" presId="urn:microsoft.com/office/officeart/2005/8/layout/hierarchy1"/>
    <dgm:cxn modelId="{BA07A30D-40A7-40E4-81FE-8AB54CB71C09}" type="presOf" srcId="{BA9B82D9-A75B-43B1-B8E4-827BCD57D91B}" destId="{2581219A-9154-4CEB-8A9B-1286F115A9E2}" srcOrd="0" destOrd="0" presId="urn:microsoft.com/office/officeart/2005/8/layout/hierarchy1"/>
    <dgm:cxn modelId="{6339322D-A748-44A7-BCAB-C02CE519AE17}" srcId="{AEB27300-4CF9-408F-BDF7-7C7B64E893D4}" destId="{7E4BEC14-57D8-4FA4-9630-78D02B7C9042}" srcOrd="0" destOrd="0" parTransId="{191E6C9C-FBDF-4E6E-8049-58EFA448BA04}" sibTransId="{3EACB8AA-D8DD-4B8B-B5B0-FA9B2C829A3B}"/>
    <dgm:cxn modelId="{2D282771-B435-4ABC-8624-79DF3AD90288}" type="presOf" srcId="{881C6570-D1C4-4F1D-BBDC-AC32EF08FAB3}" destId="{2D222A07-ACED-4B11-9E87-91B134B57262}" srcOrd="0" destOrd="0" presId="urn:microsoft.com/office/officeart/2005/8/layout/hierarchy1"/>
    <dgm:cxn modelId="{5010ADB1-E176-46D0-8ED9-E1D33500467E}" srcId="{C3556B53-2370-4605-8B36-220102F715EA}" destId="{B81A2FEB-CE85-4470-A7D2-75BD9FCBDD89}" srcOrd="0" destOrd="0" parTransId="{04F676E6-4853-45D8-B652-F39E0D02F5C7}" sibTransId="{36928759-A7A9-4119-BDE6-EB020173D62A}"/>
    <dgm:cxn modelId="{579C44A8-4312-4106-866B-1BFE9AC36F00}" type="presOf" srcId="{972B759E-3F6C-479C-A371-93BE6E102505}" destId="{6672063C-B59D-4D2F-9C90-BE0044948928}" srcOrd="0" destOrd="0" presId="urn:microsoft.com/office/officeart/2005/8/layout/hierarchy1"/>
    <dgm:cxn modelId="{DAEB0E6A-2DC1-4296-BA77-D0701250E428}" type="presOf" srcId="{45808CEA-DA7F-4DA9-AB99-CB59477586D3}" destId="{1E9F82FE-7BB0-4A06-8F29-DA926FE7AAC8}" srcOrd="0" destOrd="0" presId="urn:microsoft.com/office/officeart/2005/8/layout/hierarchy1"/>
    <dgm:cxn modelId="{3434B7C8-DD40-4305-8385-1A6CBD218960}" srcId="{B81A2FEB-CE85-4470-A7D2-75BD9FCBDD89}" destId="{972B759E-3F6C-479C-A371-93BE6E102505}" srcOrd="0" destOrd="0" parTransId="{BA9B82D9-A75B-43B1-B8E4-827BCD57D91B}" sibTransId="{8F427980-00F8-4F43-A323-A8F36604FB85}"/>
    <dgm:cxn modelId="{A136625C-C400-4006-B64E-D014CA672D61}" type="presOf" srcId="{C3556B53-2370-4605-8B36-220102F715EA}" destId="{0FF4B6F3-FAF0-4840-B84F-9981ECFBF59D}" srcOrd="0" destOrd="0" presId="urn:microsoft.com/office/officeart/2005/8/layout/hierarchy1"/>
    <dgm:cxn modelId="{CA7E8553-1B65-48CC-BB50-D61C15DACCB3}" type="presParOf" srcId="{0FF4B6F3-FAF0-4840-B84F-9981ECFBF59D}" destId="{B682429E-8B04-4F0A-BD11-E664BAD50671}" srcOrd="0" destOrd="0" presId="urn:microsoft.com/office/officeart/2005/8/layout/hierarchy1"/>
    <dgm:cxn modelId="{82C10DB7-4623-4C56-9892-4B9D913E86E5}" type="presParOf" srcId="{B682429E-8B04-4F0A-BD11-E664BAD50671}" destId="{2A30F562-5C81-4B08-8FF3-80FCD124D887}" srcOrd="0" destOrd="0" presId="urn:microsoft.com/office/officeart/2005/8/layout/hierarchy1"/>
    <dgm:cxn modelId="{5A965263-9400-458B-9944-C8B1A5B45133}" type="presParOf" srcId="{2A30F562-5C81-4B08-8FF3-80FCD124D887}" destId="{3CFD7FCE-22B7-45A8-BE57-B25167001229}" srcOrd="0" destOrd="0" presId="urn:microsoft.com/office/officeart/2005/8/layout/hierarchy1"/>
    <dgm:cxn modelId="{B302C194-2CC2-494F-B0F3-3BC0544DE448}" type="presParOf" srcId="{2A30F562-5C81-4B08-8FF3-80FCD124D887}" destId="{5C30A343-09DA-4CC1-A4A9-A1E2205D468B}" srcOrd="1" destOrd="0" presId="urn:microsoft.com/office/officeart/2005/8/layout/hierarchy1"/>
    <dgm:cxn modelId="{E0F866F1-59B2-4195-BA66-FEA4347A989D}" type="presParOf" srcId="{B682429E-8B04-4F0A-BD11-E664BAD50671}" destId="{7E59779C-3AA5-4FA2-8BC9-7F6481D9E692}" srcOrd="1" destOrd="0" presId="urn:microsoft.com/office/officeart/2005/8/layout/hierarchy1"/>
    <dgm:cxn modelId="{68FDD76C-BC7A-460F-AF33-EF23C755A07C}" type="presParOf" srcId="{7E59779C-3AA5-4FA2-8BC9-7F6481D9E692}" destId="{2581219A-9154-4CEB-8A9B-1286F115A9E2}" srcOrd="0" destOrd="0" presId="urn:microsoft.com/office/officeart/2005/8/layout/hierarchy1"/>
    <dgm:cxn modelId="{5074C78E-33C6-440F-872B-39D1CCFBC275}" type="presParOf" srcId="{7E59779C-3AA5-4FA2-8BC9-7F6481D9E692}" destId="{203D791E-1376-4B00-B2D5-8590CFD4A885}" srcOrd="1" destOrd="0" presId="urn:microsoft.com/office/officeart/2005/8/layout/hierarchy1"/>
    <dgm:cxn modelId="{BA46BD23-1105-4F3E-BBC9-69617E1834AD}" type="presParOf" srcId="{203D791E-1376-4B00-B2D5-8590CFD4A885}" destId="{66A49F5C-EF27-4559-8FAF-0F4548D812DE}" srcOrd="0" destOrd="0" presId="urn:microsoft.com/office/officeart/2005/8/layout/hierarchy1"/>
    <dgm:cxn modelId="{9B44E2EB-B98F-4075-953A-50AC6CF34B0D}" type="presParOf" srcId="{66A49F5C-EF27-4559-8FAF-0F4548D812DE}" destId="{8DC32B09-E92F-4514-AAA0-44991F41D261}" srcOrd="0" destOrd="0" presId="urn:microsoft.com/office/officeart/2005/8/layout/hierarchy1"/>
    <dgm:cxn modelId="{5980A6E1-0097-4648-BD86-169527E74C84}" type="presParOf" srcId="{66A49F5C-EF27-4559-8FAF-0F4548D812DE}" destId="{6672063C-B59D-4D2F-9C90-BE0044948928}" srcOrd="1" destOrd="0" presId="urn:microsoft.com/office/officeart/2005/8/layout/hierarchy1"/>
    <dgm:cxn modelId="{6FCD2B7B-52AB-4A1D-9B33-BA0409ABB85B}" type="presParOf" srcId="{203D791E-1376-4B00-B2D5-8590CFD4A885}" destId="{7022F46C-C3A1-447B-97F1-525B823F6F1C}" srcOrd="1" destOrd="0" presId="urn:microsoft.com/office/officeart/2005/8/layout/hierarchy1"/>
    <dgm:cxn modelId="{A1A00B8B-9470-40FE-A1C5-F2F4B68FE62F}" type="presParOf" srcId="{7022F46C-C3A1-447B-97F1-525B823F6F1C}" destId="{2D222A07-ACED-4B11-9E87-91B134B57262}" srcOrd="0" destOrd="0" presId="urn:microsoft.com/office/officeart/2005/8/layout/hierarchy1"/>
    <dgm:cxn modelId="{AE81A05F-B903-404D-8BC2-5CCCBAA5EA75}" type="presParOf" srcId="{7022F46C-C3A1-447B-97F1-525B823F6F1C}" destId="{70910ABB-0CA2-4204-9CA7-C4A359BF300C}" srcOrd="1" destOrd="0" presId="urn:microsoft.com/office/officeart/2005/8/layout/hierarchy1"/>
    <dgm:cxn modelId="{5043DBB8-0227-46C1-BAEB-E9775401B523}" type="presParOf" srcId="{70910ABB-0CA2-4204-9CA7-C4A359BF300C}" destId="{023299D8-AAC6-4860-9097-6D90F086D609}" srcOrd="0" destOrd="0" presId="urn:microsoft.com/office/officeart/2005/8/layout/hierarchy1"/>
    <dgm:cxn modelId="{C24AEA69-CBC2-49A8-A41A-24E8971CB1BD}" type="presParOf" srcId="{023299D8-AAC6-4860-9097-6D90F086D609}" destId="{AA85B2D1-34E4-4B18-A38B-24083E012F40}" srcOrd="0" destOrd="0" presId="urn:microsoft.com/office/officeart/2005/8/layout/hierarchy1"/>
    <dgm:cxn modelId="{4254A718-583F-4B14-83AD-4628D99EFC2C}" type="presParOf" srcId="{023299D8-AAC6-4860-9097-6D90F086D609}" destId="{EEC20DFB-07C7-426A-91F3-FD58D16677EB}" srcOrd="1" destOrd="0" presId="urn:microsoft.com/office/officeart/2005/8/layout/hierarchy1"/>
    <dgm:cxn modelId="{4A697886-25B3-4D88-9A67-3505176520C2}" type="presParOf" srcId="{70910ABB-0CA2-4204-9CA7-C4A359BF300C}" destId="{6DEB0FAB-EDB5-4ECF-BDCE-DABEEF47AC43}" srcOrd="1" destOrd="0" presId="urn:microsoft.com/office/officeart/2005/8/layout/hierarchy1"/>
    <dgm:cxn modelId="{0D41653C-EFB3-409C-B3A6-6439E2961157}" type="presParOf" srcId="{7E59779C-3AA5-4FA2-8BC9-7F6481D9E692}" destId="{1E9F82FE-7BB0-4A06-8F29-DA926FE7AAC8}" srcOrd="2" destOrd="0" presId="urn:microsoft.com/office/officeart/2005/8/layout/hierarchy1"/>
    <dgm:cxn modelId="{689A790F-E3F0-4A90-BB95-ED7DBFF0244E}" type="presParOf" srcId="{7E59779C-3AA5-4FA2-8BC9-7F6481D9E692}" destId="{2C796D27-301A-42D8-B131-1BB57596837C}" srcOrd="3" destOrd="0" presId="urn:microsoft.com/office/officeart/2005/8/layout/hierarchy1"/>
    <dgm:cxn modelId="{A6F0FCA0-74C6-445E-8505-A1A5BE2874E5}" type="presParOf" srcId="{2C796D27-301A-42D8-B131-1BB57596837C}" destId="{CC411022-1209-43E5-BAAE-4C2569E42132}" srcOrd="0" destOrd="0" presId="urn:microsoft.com/office/officeart/2005/8/layout/hierarchy1"/>
    <dgm:cxn modelId="{65748144-6324-42A4-BBC0-70AEDEF5DB28}" type="presParOf" srcId="{CC411022-1209-43E5-BAAE-4C2569E42132}" destId="{C85FA0D9-EE2E-487B-A132-69503DD4E022}" srcOrd="0" destOrd="0" presId="urn:microsoft.com/office/officeart/2005/8/layout/hierarchy1"/>
    <dgm:cxn modelId="{71354340-29DA-4306-AC22-77301C82DFBA}" type="presParOf" srcId="{CC411022-1209-43E5-BAAE-4C2569E42132}" destId="{6CF4EB17-EA46-4DEC-98A9-EBFB2D788028}" srcOrd="1" destOrd="0" presId="urn:microsoft.com/office/officeart/2005/8/layout/hierarchy1"/>
    <dgm:cxn modelId="{2C835364-5A43-4332-884D-23AA03439944}" type="presParOf" srcId="{2C796D27-301A-42D8-B131-1BB57596837C}" destId="{2CF2F558-B03E-4C19-ACFC-9B205F2BA9EE}" srcOrd="1" destOrd="0" presId="urn:microsoft.com/office/officeart/2005/8/layout/hierarchy1"/>
    <dgm:cxn modelId="{412EB5A8-97F5-45E4-AEC1-0B46D65FEBB6}" type="presParOf" srcId="{2CF2F558-B03E-4C19-ACFC-9B205F2BA9EE}" destId="{0EACDEAC-409B-47FC-8FD0-BAC0FAA1CAD8}" srcOrd="0" destOrd="0" presId="urn:microsoft.com/office/officeart/2005/8/layout/hierarchy1"/>
    <dgm:cxn modelId="{E1FA19E8-9A61-410C-B164-9338AA424FF1}" type="presParOf" srcId="{2CF2F558-B03E-4C19-ACFC-9B205F2BA9EE}" destId="{AA108CEE-BC28-42CC-B2A9-0B9D6B756BD1}" srcOrd="1" destOrd="0" presId="urn:microsoft.com/office/officeart/2005/8/layout/hierarchy1"/>
    <dgm:cxn modelId="{111D4832-5995-4F7C-BFC2-3FC6BDCEE786}" type="presParOf" srcId="{AA108CEE-BC28-42CC-B2A9-0B9D6B756BD1}" destId="{155B5651-5668-49A8-A6E6-90E5474F8ACD}" srcOrd="0" destOrd="0" presId="urn:microsoft.com/office/officeart/2005/8/layout/hierarchy1"/>
    <dgm:cxn modelId="{2C18EFB5-4ADC-412E-9E99-4A34369736E5}" type="presParOf" srcId="{155B5651-5668-49A8-A6E6-90E5474F8ACD}" destId="{09E35840-7597-430C-A2A5-66C73EE314C4}" srcOrd="0" destOrd="0" presId="urn:microsoft.com/office/officeart/2005/8/layout/hierarchy1"/>
    <dgm:cxn modelId="{4409D389-8F1D-4E99-B7D5-FF9B66763B1B}" type="presParOf" srcId="{155B5651-5668-49A8-A6E6-90E5474F8ACD}" destId="{56963C92-A273-4EFB-A984-E57A3AE17C65}" srcOrd="1" destOrd="0" presId="urn:microsoft.com/office/officeart/2005/8/layout/hierarchy1"/>
    <dgm:cxn modelId="{BA3F80AA-5828-4DBB-B20A-0F27F94D3FB7}" type="presParOf" srcId="{AA108CEE-BC28-42CC-B2A9-0B9D6B756BD1}" destId="{9F3855A8-9548-408C-9C16-7DE653FC1D4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71478-55E2-4BE7-820A-FBEB888CA27F}" type="doc">
      <dgm:prSet loTypeId="urn:microsoft.com/office/officeart/2005/8/layout/hierarchy1" loCatId="hierarchy" qsTypeId="urn:microsoft.com/office/officeart/2005/8/quickstyle/simple5" qsCatId="simple" csTypeId="urn:microsoft.com/office/officeart/2005/8/colors/colorful2" csCatId="colorful" phldr="1"/>
      <dgm:spPr/>
      <dgm:t>
        <a:bodyPr/>
        <a:lstStyle/>
        <a:p>
          <a:endParaRPr lang="en-GB"/>
        </a:p>
      </dgm:t>
    </dgm:pt>
    <dgm:pt modelId="{5F40B45F-605F-44CA-B0F6-3F8E514D64D3}">
      <dgm:prSet phldrT="[Text]" custT="1"/>
      <dgm:spPr/>
      <dgm:t>
        <a:bodyPr/>
        <a:lstStyle/>
        <a:p>
          <a:r>
            <a:rPr lang="lv-LV" altLang="lv-LV" sz="2800" b="1" smtClean="0"/>
            <a:t>MASTOCĪTU IZDALĪTIE MEDIATORI</a:t>
          </a:r>
          <a:endParaRPr lang="en-GB" sz="2800" dirty="0"/>
        </a:p>
      </dgm:t>
    </dgm:pt>
    <dgm:pt modelId="{22CB6C30-7C56-40D8-AFD2-4686D227BADE}" type="parTrans" cxnId="{1015AE0A-EF68-43C4-A9A2-AA0A5547D4E7}">
      <dgm:prSet/>
      <dgm:spPr/>
      <dgm:t>
        <a:bodyPr/>
        <a:lstStyle/>
        <a:p>
          <a:endParaRPr lang="en-GB" sz="2400"/>
        </a:p>
      </dgm:t>
    </dgm:pt>
    <dgm:pt modelId="{69EF9657-153C-4CEF-9C9C-3F5725485219}" type="sibTrans" cxnId="{1015AE0A-EF68-43C4-A9A2-AA0A5547D4E7}">
      <dgm:prSet/>
      <dgm:spPr/>
      <dgm:t>
        <a:bodyPr/>
        <a:lstStyle/>
        <a:p>
          <a:endParaRPr lang="en-GB" sz="2400"/>
        </a:p>
      </dgm:t>
    </dgm:pt>
    <dgm:pt modelId="{A3F88FFD-E404-49C4-BB06-BBA77BC1D0C9}">
      <dgm:prSet phldrT="[Text]" custT="1"/>
      <dgm:spPr/>
      <dgm:t>
        <a:bodyPr/>
        <a:lstStyle/>
        <a:p>
          <a:r>
            <a:rPr lang="lv-LV" altLang="lv-LV" sz="2400" b="1" smtClean="0">
              <a:latin typeface="+mn-lt"/>
            </a:rPr>
            <a:t>No jauna sintezētie mediatori</a:t>
          </a:r>
          <a:endParaRPr lang="en-GB" sz="2400" dirty="0"/>
        </a:p>
      </dgm:t>
    </dgm:pt>
    <dgm:pt modelId="{60C30A7F-8880-4943-906D-7082C71AF5A9}" type="parTrans" cxnId="{0E6F07F9-C792-462F-936B-22718A3B6C45}">
      <dgm:prSet/>
      <dgm:spPr/>
      <dgm:t>
        <a:bodyPr/>
        <a:lstStyle/>
        <a:p>
          <a:endParaRPr lang="en-GB" sz="2400"/>
        </a:p>
      </dgm:t>
    </dgm:pt>
    <dgm:pt modelId="{6CB7FE3A-8001-41B3-AC5E-8F13361D0176}" type="sibTrans" cxnId="{0E6F07F9-C792-462F-936B-22718A3B6C45}">
      <dgm:prSet/>
      <dgm:spPr/>
      <dgm:t>
        <a:bodyPr/>
        <a:lstStyle/>
        <a:p>
          <a:endParaRPr lang="en-GB" sz="2400"/>
        </a:p>
      </dgm:t>
    </dgm:pt>
    <dgm:pt modelId="{A53079A1-FE6D-4C40-9681-EA56ECC5960B}">
      <dgm:prSet phldrT="[Text]" custT="1"/>
      <dgm:spPr/>
      <dgm:t>
        <a:bodyPr/>
        <a:lstStyle/>
        <a:p>
          <a:r>
            <a:rPr lang="lv-LV" altLang="lv-LV" sz="2400" i="0" dirty="0" smtClean="0">
              <a:latin typeface="+mn-lt"/>
            </a:rPr>
            <a:t>No lipīdiem atvasinātie mediatori</a:t>
          </a:r>
          <a:endParaRPr lang="en-GB" sz="2400" i="0" dirty="0"/>
        </a:p>
      </dgm:t>
    </dgm:pt>
    <dgm:pt modelId="{00882CB3-91B7-48BF-B8E9-2E359CB8B128}" type="parTrans" cxnId="{0AFE74CE-D242-410E-AA93-22E634CF6D2F}">
      <dgm:prSet/>
      <dgm:spPr/>
      <dgm:t>
        <a:bodyPr/>
        <a:lstStyle/>
        <a:p>
          <a:endParaRPr lang="en-GB" sz="2400"/>
        </a:p>
      </dgm:t>
    </dgm:pt>
    <dgm:pt modelId="{5B606F80-050A-4545-9B5C-E360F9D68854}" type="sibTrans" cxnId="{0AFE74CE-D242-410E-AA93-22E634CF6D2F}">
      <dgm:prSet/>
      <dgm:spPr/>
      <dgm:t>
        <a:bodyPr/>
        <a:lstStyle/>
        <a:p>
          <a:endParaRPr lang="en-GB" sz="2400"/>
        </a:p>
      </dgm:t>
    </dgm:pt>
    <dgm:pt modelId="{2936D8B0-BD85-4292-96C6-D7FC24492F63}">
      <dgm:prSet phldrT="[Text]" custT="1"/>
      <dgm:spPr/>
      <dgm:t>
        <a:bodyPr/>
        <a:lstStyle/>
        <a:p>
          <a:r>
            <a:rPr lang="lv-LV" altLang="lv-LV" sz="2400" i="0" smtClean="0">
              <a:latin typeface="+mn-lt"/>
            </a:rPr>
            <a:t>Citokīni</a:t>
          </a:r>
          <a:endParaRPr lang="en-GB" sz="2400" i="0" dirty="0"/>
        </a:p>
      </dgm:t>
    </dgm:pt>
    <dgm:pt modelId="{FDE8CEEC-31F4-42C8-97D1-0148977F0D2E}" type="parTrans" cxnId="{BBCF8D0D-1F6E-42F6-8D46-E24661339308}">
      <dgm:prSet/>
      <dgm:spPr/>
      <dgm:t>
        <a:bodyPr/>
        <a:lstStyle/>
        <a:p>
          <a:endParaRPr lang="en-GB" sz="2400"/>
        </a:p>
      </dgm:t>
    </dgm:pt>
    <dgm:pt modelId="{5FA4CA56-B6EB-41B0-9E36-4EC148C064D1}" type="sibTrans" cxnId="{BBCF8D0D-1F6E-42F6-8D46-E24661339308}">
      <dgm:prSet/>
      <dgm:spPr/>
      <dgm:t>
        <a:bodyPr/>
        <a:lstStyle/>
        <a:p>
          <a:endParaRPr lang="en-GB" sz="2400"/>
        </a:p>
      </dgm:t>
    </dgm:pt>
    <dgm:pt modelId="{EB92215F-F7C6-4AC9-916F-8286CAD3E559}">
      <dgm:prSet phldrT="[Text]" custT="1"/>
      <dgm:spPr/>
      <dgm:t>
        <a:bodyPr/>
        <a:lstStyle/>
        <a:p>
          <a:r>
            <a:rPr lang="lv-LV" altLang="lv-LV" sz="2400" b="1" smtClean="0">
              <a:latin typeface="+mn-lt"/>
            </a:rPr>
            <a:t>Citoplazmatiskajās granulās uzglabājamie mediatori</a:t>
          </a:r>
          <a:endParaRPr lang="en-GB" sz="2400" dirty="0"/>
        </a:p>
      </dgm:t>
    </dgm:pt>
    <dgm:pt modelId="{0E96548F-B9F0-4688-991C-6B3EC157CF74}" type="parTrans" cxnId="{8D99A680-7292-4B22-B0E0-99CA1D8B76A6}">
      <dgm:prSet/>
      <dgm:spPr/>
      <dgm:t>
        <a:bodyPr/>
        <a:lstStyle/>
        <a:p>
          <a:endParaRPr lang="en-GB" sz="2400"/>
        </a:p>
      </dgm:t>
    </dgm:pt>
    <dgm:pt modelId="{E0782510-0A6B-48D6-B2D4-95AEE7B7731F}" type="sibTrans" cxnId="{8D99A680-7292-4B22-B0E0-99CA1D8B76A6}">
      <dgm:prSet/>
      <dgm:spPr/>
      <dgm:t>
        <a:bodyPr/>
        <a:lstStyle/>
        <a:p>
          <a:endParaRPr lang="en-GB" sz="2400"/>
        </a:p>
      </dgm:t>
    </dgm:pt>
    <dgm:pt modelId="{E4389C33-C43E-4AAB-ABF3-6BFAA5B20B6C}">
      <dgm:prSet phldrT="[Text]" custT="1"/>
      <dgm:spPr/>
      <dgm:t>
        <a:bodyPr/>
        <a:lstStyle/>
        <a:p>
          <a:r>
            <a:rPr lang="lv-LV" altLang="lv-LV" sz="2400" i="0" dirty="0" err="1" smtClean="0">
              <a:latin typeface="+mn-lt"/>
            </a:rPr>
            <a:t>Biogēnie</a:t>
          </a:r>
          <a:r>
            <a:rPr lang="lv-LV" altLang="lv-LV" sz="2400" i="0" dirty="0" smtClean="0">
              <a:latin typeface="+mn-lt"/>
            </a:rPr>
            <a:t> </a:t>
          </a:r>
          <a:r>
            <a:rPr lang="lv-LV" altLang="lv-LV" sz="2400" i="0" dirty="0" err="1" smtClean="0">
              <a:latin typeface="+mn-lt"/>
            </a:rPr>
            <a:t>amīni</a:t>
          </a:r>
          <a:r>
            <a:rPr lang="lv-LV" altLang="lv-LV" sz="2400" i="0" dirty="0" smtClean="0">
              <a:latin typeface="+mn-lt"/>
            </a:rPr>
            <a:t>, enzīmi un </a:t>
          </a:r>
          <a:r>
            <a:rPr lang="lv-LV" altLang="lv-LV" sz="2400" i="0" dirty="0" err="1" smtClean="0">
              <a:latin typeface="+mn-lt"/>
            </a:rPr>
            <a:t>proteoglikāni</a:t>
          </a:r>
          <a:endParaRPr lang="en-GB" sz="2400" i="0" dirty="0"/>
        </a:p>
      </dgm:t>
    </dgm:pt>
    <dgm:pt modelId="{0B5628EC-5AE9-4E45-8341-1D58FA7DD4E1}" type="parTrans" cxnId="{7872430F-1DE3-4302-9537-520DACCAE9F5}">
      <dgm:prSet/>
      <dgm:spPr/>
      <dgm:t>
        <a:bodyPr/>
        <a:lstStyle/>
        <a:p>
          <a:endParaRPr lang="en-GB" sz="2400"/>
        </a:p>
      </dgm:t>
    </dgm:pt>
    <dgm:pt modelId="{17C78C09-CFCB-4B9C-B141-83CB6C1B9E8C}" type="sibTrans" cxnId="{7872430F-1DE3-4302-9537-520DACCAE9F5}">
      <dgm:prSet/>
      <dgm:spPr/>
      <dgm:t>
        <a:bodyPr/>
        <a:lstStyle/>
        <a:p>
          <a:endParaRPr lang="en-GB" sz="2400"/>
        </a:p>
      </dgm:t>
    </dgm:pt>
    <dgm:pt modelId="{BD3986C0-DB88-472F-9982-A1BFA953BDE9}" type="pres">
      <dgm:prSet presAssocID="{BE271478-55E2-4BE7-820A-FBEB888CA27F}" presName="hierChild1" presStyleCnt="0">
        <dgm:presLayoutVars>
          <dgm:chPref val="1"/>
          <dgm:dir/>
          <dgm:animOne val="branch"/>
          <dgm:animLvl val="lvl"/>
          <dgm:resizeHandles/>
        </dgm:presLayoutVars>
      </dgm:prSet>
      <dgm:spPr/>
      <dgm:t>
        <a:bodyPr/>
        <a:lstStyle/>
        <a:p>
          <a:endParaRPr lang="en-GB"/>
        </a:p>
      </dgm:t>
    </dgm:pt>
    <dgm:pt modelId="{D4B3B7B1-D072-400C-9B0D-427E71345180}" type="pres">
      <dgm:prSet presAssocID="{5F40B45F-605F-44CA-B0F6-3F8E514D64D3}" presName="hierRoot1" presStyleCnt="0"/>
      <dgm:spPr/>
    </dgm:pt>
    <dgm:pt modelId="{75839FE2-82B3-45EA-A91D-83F98425B60D}" type="pres">
      <dgm:prSet presAssocID="{5F40B45F-605F-44CA-B0F6-3F8E514D64D3}" presName="composite" presStyleCnt="0"/>
      <dgm:spPr/>
    </dgm:pt>
    <dgm:pt modelId="{433200BE-42A5-492D-A54B-9333FEDECBE1}" type="pres">
      <dgm:prSet presAssocID="{5F40B45F-605F-44CA-B0F6-3F8E514D64D3}" presName="background" presStyleLbl="node0" presStyleIdx="0" presStyleCnt="1"/>
      <dgm:spPr/>
    </dgm:pt>
    <dgm:pt modelId="{3BFF0BE0-7C31-402F-96DF-CCBA8D5879D0}" type="pres">
      <dgm:prSet presAssocID="{5F40B45F-605F-44CA-B0F6-3F8E514D64D3}" presName="text" presStyleLbl="fgAcc0" presStyleIdx="0" presStyleCnt="1" custScaleX="276346">
        <dgm:presLayoutVars>
          <dgm:chPref val="3"/>
        </dgm:presLayoutVars>
      </dgm:prSet>
      <dgm:spPr/>
      <dgm:t>
        <a:bodyPr/>
        <a:lstStyle/>
        <a:p>
          <a:endParaRPr lang="en-GB"/>
        </a:p>
      </dgm:t>
    </dgm:pt>
    <dgm:pt modelId="{FA0737E1-E84A-46F4-8F5C-29358E66BC58}" type="pres">
      <dgm:prSet presAssocID="{5F40B45F-605F-44CA-B0F6-3F8E514D64D3}" presName="hierChild2" presStyleCnt="0"/>
      <dgm:spPr/>
    </dgm:pt>
    <dgm:pt modelId="{E6955214-522B-421E-8488-83AA75BB9F7A}" type="pres">
      <dgm:prSet presAssocID="{60C30A7F-8880-4943-906D-7082C71AF5A9}" presName="Name10" presStyleLbl="parChTrans1D2" presStyleIdx="0" presStyleCnt="2"/>
      <dgm:spPr/>
      <dgm:t>
        <a:bodyPr/>
        <a:lstStyle/>
        <a:p>
          <a:endParaRPr lang="en-GB"/>
        </a:p>
      </dgm:t>
    </dgm:pt>
    <dgm:pt modelId="{DEEF5BED-E2F5-4B6F-865F-2557778A81F7}" type="pres">
      <dgm:prSet presAssocID="{A3F88FFD-E404-49C4-BB06-BBA77BC1D0C9}" presName="hierRoot2" presStyleCnt="0"/>
      <dgm:spPr/>
    </dgm:pt>
    <dgm:pt modelId="{16E622B8-A0F1-4460-8BEF-A8207D744BF2}" type="pres">
      <dgm:prSet presAssocID="{A3F88FFD-E404-49C4-BB06-BBA77BC1D0C9}" presName="composite2" presStyleCnt="0"/>
      <dgm:spPr/>
    </dgm:pt>
    <dgm:pt modelId="{0EC57627-32CC-45F2-BC04-2B40F6ECE5AA}" type="pres">
      <dgm:prSet presAssocID="{A3F88FFD-E404-49C4-BB06-BBA77BC1D0C9}" presName="background2" presStyleLbl="node2" presStyleIdx="0" presStyleCnt="2"/>
      <dgm:spPr/>
    </dgm:pt>
    <dgm:pt modelId="{1BF1B131-1C56-4745-A6FA-63B11A203B31}" type="pres">
      <dgm:prSet presAssocID="{A3F88FFD-E404-49C4-BB06-BBA77BC1D0C9}" presName="text2" presStyleLbl="fgAcc2" presStyleIdx="0" presStyleCnt="2" custScaleX="185965" custScaleY="127813">
        <dgm:presLayoutVars>
          <dgm:chPref val="3"/>
        </dgm:presLayoutVars>
      </dgm:prSet>
      <dgm:spPr/>
      <dgm:t>
        <a:bodyPr/>
        <a:lstStyle/>
        <a:p>
          <a:endParaRPr lang="en-GB"/>
        </a:p>
      </dgm:t>
    </dgm:pt>
    <dgm:pt modelId="{D4100EDA-D357-4D01-801B-DEFE3B604CD1}" type="pres">
      <dgm:prSet presAssocID="{A3F88FFD-E404-49C4-BB06-BBA77BC1D0C9}" presName="hierChild3" presStyleCnt="0"/>
      <dgm:spPr/>
    </dgm:pt>
    <dgm:pt modelId="{0DF3BFAE-17BD-41D6-864A-8607997D6BCC}" type="pres">
      <dgm:prSet presAssocID="{00882CB3-91B7-48BF-B8E9-2E359CB8B128}" presName="Name17" presStyleLbl="parChTrans1D3" presStyleIdx="0" presStyleCnt="3"/>
      <dgm:spPr/>
      <dgm:t>
        <a:bodyPr/>
        <a:lstStyle/>
        <a:p>
          <a:endParaRPr lang="en-GB"/>
        </a:p>
      </dgm:t>
    </dgm:pt>
    <dgm:pt modelId="{E14C5B41-EFAE-48C6-BA6C-8270E457A76D}" type="pres">
      <dgm:prSet presAssocID="{A53079A1-FE6D-4C40-9681-EA56ECC5960B}" presName="hierRoot3" presStyleCnt="0"/>
      <dgm:spPr/>
    </dgm:pt>
    <dgm:pt modelId="{B805A602-B7EC-4184-A943-6DEAB38DF321}" type="pres">
      <dgm:prSet presAssocID="{A53079A1-FE6D-4C40-9681-EA56ECC5960B}" presName="composite3" presStyleCnt="0"/>
      <dgm:spPr/>
    </dgm:pt>
    <dgm:pt modelId="{77AA1BA6-6C12-44A8-AA3F-65EC219CC111}" type="pres">
      <dgm:prSet presAssocID="{A53079A1-FE6D-4C40-9681-EA56ECC5960B}" presName="background3" presStyleLbl="node3" presStyleIdx="0" presStyleCnt="3"/>
      <dgm:spPr/>
    </dgm:pt>
    <dgm:pt modelId="{FFE658C1-9AED-4AC8-BC8D-CDF921BF9941}" type="pres">
      <dgm:prSet presAssocID="{A53079A1-FE6D-4C40-9681-EA56ECC5960B}" presName="text3" presStyleLbl="fgAcc3" presStyleIdx="0" presStyleCnt="3" custScaleX="135968">
        <dgm:presLayoutVars>
          <dgm:chPref val="3"/>
        </dgm:presLayoutVars>
      </dgm:prSet>
      <dgm:spPr/>
      <dgm:t>
        <a:bodyPr/>
        <a:lstStyle/>
        <a:p>
          <a:endParaRPr lang="en-GB"/>
        </a:p>
      </dgm:t>
    </dgm:pt>
    <dgm:pt modelId="{23C7E37D-9D72-439A-A825-5647E1AC7EAF}" type="pres">
      <dgm:prSet presAssocID="{A53079A1-FE6D-4C40-9681-EA56ECC5960B}" presName="hierChild4" presStyleCnt="0"/>
      <dgm:spPr/>
    </dgm:pt>
    <dgm:pt modelId="{18335AA6-E372-4E59-89F1-D8F575479FC0}" type="pres">
      <dgm:prSet presAssocID="{FDE8CEEC-31F4-42C8-97D1-0148977F0D2E}" presName="Name17" presStyleLbl="parChTrans1D3" presStyleIdx="1" presStyleCnt="3"/>
      <dgm:spPr/>
      <dgm:t>
        <a:bodyPr/>
        <a:lstStyle/>
        <a:p>
          <a:endParaRPr lang="en-GB"/>
        </a:p>
      </dgm:t>
    </dgm:pt>
    <dgm:pt modelId="{4F0984A5-8FFF-4A4A-BAA8-F498BF8DBD6A}" type="pres">
      <dgm:prSet presAssocID="{2936D8B0-BD85-4292-96C6-D7FC24492F63}" presName="hierRoot3" presStyleCnt="0"/>
      <dgm:spPr/>
    </dgm:pt>
    <dgm:pt modelId="{C2A9BB93-E8F4-46E4-B9EC-6B7EB1D40CE5}" type="pres">
      <dgm:prSet presAssocID="{2936D8B0-BD85-4292-96C6-D7FC24492F63}" presName="composite3" presStyleCnt="0"/>
      <dgm:spPr/>
    </dgm:pt>
    <dgm:pt modelId="{1524E286-7DD8-48D8-BBBC-F798233383B9}" type="pres">
      <dgm:prSet presAssocID="{2936D8B0-BD85-4292-96C6-D7FC24492F63}" presName="background3" presStyleLbl="node3" presStyleIdx="1" presStyleCnt="3"/>
      <dgm:spPr/>
    </dgm:pt>
    <dgm:pt modelId="{C40813C5-8BFD-4E63-B8AE-003DD0D40F17}" type="pres">
      <dgm:prSet presAssocID="{2936D8B0-BD85-4292-96C6-D7FC24492F63}" presName="text3" presStyleLbl="fgAcc3" presStyleIdx="1" presStyleCnt="3" custScaleX="73469">
        <dgm:presLayoutVars>
          <dgm:chPref val="3"/>
        </dgm:presLayoutVars>
      </dgm:prSet>
      <dgm:spPr/>
      <dgm:t>
        <a:bodyPr/>
        <a:lstStyle/>
        <a:p>
          <a:endParaRPr lang="en-GB"/>
        </a:p>
      </dgm:t>
    </dgm:pt>
    <dgm:pt modelId="{10848FBC-2067-413D-A208-19BE7076C382}" type="pres">
      <dgm:prSet presAssocID="{2936D8B0-BD85-4292-96C6-D7FC24492F63}" presName="hierChild4" presStyleCnt="0"/>
      <dgm:spPr/>
    </dgm:pt>
    <dgm:pt modelId="{39BC948E-99EF-4363-8BF1-6F21903D3C1D}" type="pres">
      <dgm:prSet presAssocID="{0E96548F-B9F0-4688-991C-6B3EC157CF74}" presName="Name10" presStyleLbl="parChTrans1D2" presStyleIdx="1" presStyleCnt="2"/>
      <dgm:spPr/>
      <dgm:t>
        <a:bodyPr/>
        <a:lstStyle/>
        <a:p>
          <a:endParaRPr lang="en-GB"/>
        </a:p>
      </dgm:t>
    </dgm:pt>
    <dgm:pt modelId="{6D75D1DF-C919-4E9A-937E-E1D3E1E11197}" type="pres">
      <dgm:prSet presAssocID="{EB92215F-F7C6-4AC9-916F-8286CAD3E559}" presName="hierRoot2" presStyleCnt="0"/>
      <dgm:spPr/>
    </dgm:pt>
    <dgm:pt modelId="{E00F40B0-96B4-4DF7-B052-89BCBB4F7AF0}" type="pres">
      <dgm:prSet presAssocID="{EB92215F-F7C6-4AC9-916F-8286CAD3E559}" presName="composite2" presStyleCnt="0"/>
      <dgm:spPr/>
    </dgm:pt>
    <dgm:pt modelId="{8F7E5305-7CD6-4B4E-A1E7-3CE35C4EBA4A}" type="pres">
      <dgm:prSet presAssocID="{EB92215F-F7C6-4AC9-916F-8286CAD3E559}" presName="background2" presStyleLbl="node2" presStyleIdx="1" presStyleCnt="2"/>
      <dgm:spPr/>
    </dgm:pt>
    <dgm:pt modelId="{07FA1B1E-C4CC-484C-ACF5-2212116587C7}" type="pres">
      <dgm:prSet presAssocID="{EB92215F-F7C6-4AC9-916F-8286CAD3E559}" presName="text2" presStyleLbl="fgAcc2" presStyleIdx="1" presStyleCnt="2" custScaleX="208911" custScaleY="127813">
        <dgm:presLayoutVars>
          <dgm:chPref val="3"/>
        </dgm:presLayoutVars>
      </dgm:prSet>
      <dgm:spPr/>
      <dgm:t>
        <a:bodyPr/>
        <a:lstStyle/>
        <a:p>
          <a:endParaRPr lang="en-GB"/>
        </a:p>
      </dgm:t>
    </dgm:pt>
    <dgm:pt modelId="{6927D50D-DB41-473E-B02A-9131BF96F428}" type="pres">
      <dgm:prSet presAssocID="{EB92215F-F7C6-4AC9-916F-8286CAD3E559}" presName="hierChild3" presStyleCnt="0"/>
      <dgm:spPr/>
    </dgm:pt>
    <dgm:pt modelId="{9AF652E5-D797-42F4-A113-4BD2F5E0A7FB}" type="pres">
      <dgm:prSet presAssocID="{0B5628EC-5AE9-4E45-8341-1D58FA7DD4E1}" presName="Name17" presStyleLbl="parChTrans1D3" presStyleIdx="2" presStyleCnt="3"/>
      <dgm:spPr/>
      <dgm:t>
        <a:bodyPr/>
        <a:lstStyle/>
        <a:p>
          <a:endParaRPr lang="en-GB"/>
        </a:p>
      </dgm:t>
    </dgm:pt>
    <dgm:pt modelId="{0C326710-E2DB-4CDA-AA93-A303F5E594E7}" type="pres">
      <dgm:prSet presAssocID="{E4389C33-C43E-4AAB-ABF3-6BFAA5B20B6C}" presName="hierRoot3" presStyleCnt="0"/>
      <dgm:spPr/>
    </dgm:pt>
    <dgm:pt modelId="{1A63B8C1-581C-491B-B7A1-8A3147750A6D}" type="pres">
      <dgm:prSet presAssocID="{E4389C33-C43E-4AAB-ABF3-6BFAA5B20B6C}" presName="composite3" presStyleCnt="0"/>
      <dgm:spPr/>
    </dgm:pt>
    <dgm:pt modelId="{A4E4D9CD-83DE-45EE-8AEA-E9E18A0818D5}" type="pres">
      <dgm:prSet presAssocID="{E4389C33-C43E-4AAB-ABF3-6BFAA5B20B6C}" presName="background3" presStyleLbl="node3" presStyleIdx="2" presStyleCnt="3"/>
      <dgm:spPr/>
    </dgm:pt>
    <dgm:pt modelId="{0DA3F3FB-28D5-40EE-BC3D-ABD152675C45}" type="pres">
      <dgm:prSet presAssocID="{E4389C33-C43E-4AAB-ABF3-6BFAA5B20B6C}" presName="text3" presStyleLbl="fgAcc3" presStyleIdx="2" presStyleCnt="3" custScaleX="217034">
        <dgm:presLayoutVars>
          <dgm:chPref val="3"/>
        </dgm:presLayoutVars>
      </dgm:prSet>
      <dgm:spPr/>
      <dgm:t>
        <a:bodyPr/>
        <a:lstStyle/>
        <a:p>
          <a:endParaRPr lang="en-GB"/>
        </a:p>
      </dgm:t>
    </dgm:pt>
    <dgm:pt modelId="{98E75303-92E8-4C04-A84F-C72B498C6505}" type="pres">
      <dgm:prSet presAssocID="{E4389C33-C43E-4AAB-ABF3-6BFAA5B20B6C}" presName="hierChild4" presStyleCnt="0"/>
      <dgm:spPr/>
    </dgm:pt>
  </dgm:ptLst>
  <dgm:cxnLst>
    <dgm:cxn modelId="{0AFE74CE-D242-410E-AA93-22E634CF6D2F}" srcId="{A3F88FFD-E404-49C4-BB06-BBA77BC1D0C9}" destId="{A53079A1-FE6D-4C40-9681-EA56ECC5960B}" srcOrd="0" destOrd="0" parTransId="{00882CB3-91B7-48BF-B8E9-2E359CB8B128}" sibTransId="{5B606F80-050A-4545-9B5C-E360F9D68854}"/>
    <dgm:cxn modelId="{7E9689C8-7F61-48FC-ABC3-EE5FC6E6E9A4}" type="presOf" srcId="{BE271478-55E2-4BE7-820A-FBEB888CA27F}" destId="{BD3986C0-DB88-472F-9982-A1BFA953BDE9}" srcOrd="0" destOrd="0" presId="urn:microsoft.com/office/officeart/2005/8/layout/hierarchy1"/>
    <dgm:cxn modelId="{BBCF8D0D-1F6E-42F6-8D46-E24661339308}" srcId="{A3F88FFD-E404-49C4-BB06-BBA77BC1D0C9}" destId="{2936D8B0-BD85-4292-96C6-D7FC24492F63}" srcOrd="1" destOrd="0" parTransId="{FDE8CEEC-31F4-42C8-97D1-0148977F0D2E}" sibTransId="{5FA4CA56-B6EB-41B0-9E36-4EC148C064D1}"/>
    <dgm:cxn modelId="{05E1191E-6136-4658-919C-FDDE015DB743}" type="presOf" srcId="{A53079A1-FE6D-4C40-9681-EA56ECC5960B}" destId="{FFE658C1-9AED-4AC8-BC8D-CDF921BF9941}" srcOrd="0" destOrd="0" presId="urn:microsoft.com/office/officeart/2005/8/layout/hierarchy1"/>
    <dgm:cxn modelId="{BFED18B9-D766-4B20-8062-5B9FB651C217}" type="presOf" srcId="{EB92215F-F7C6-4AC9-916F-8286CAD3E559}" destId="{07FA1B1E-C4CC-484C-ACF5-2212116587C7}" srcOrd="0" destOrd="0" presId="urn:microsoft.com/office/officeart/2005/8/layout/hierarchy1"/>
    <dgm:cxn modelId="{EF972DA8-75BC-4925-BE93-CFD742D46680}" type="presOf" srcId="{60C30A7F-8880-4943-906D-7082C71AF5A9}" destId="{E6955214-522B-421E-8488-83AA75BB9F7A}" srcOrd="0" destOrd="0" presId="urn:microsoft.com/office/officeart/2005/8/layout/hierarchy1"/>
    <dgm:cxn modelId="{B87E1894-C3DC-42E9-A8C0-9C24FDE83C1C}" type="presOf" srcId="{FDE8CEEC-31F4-42C8-97D1-0148977F0D2E}" destId="{18335AA6-E372-4E59-89F1-D8F575479FC0}" srcOrd="0" destOrd="0" presId="urn:microsoft.com/office/officeart/2005/8/layout/hierarchy1"/>
    <dgm:cxn modelId="{DBD06949-2102-4FE3-A945-7B7012BC11B7}" type="presOf" srcId="{E4389C33-C43E-4AAB-ABF3-6BFAA5B20B6C}" destId="{0DA3F3FB-28D5-40EE-BC3D-ABD152675C45}" srcOrd="0" destOrd="0" presId="urn:microsoft.com/office/officeart/2005/8/layout/hierarchy1"/>
    <dgm:cxn modelId="{1015AE0A-EF68-43C4-A9A2-AA0A5547D4E7}" srcId="{BE271478-55E2-4BE7-820A-FBEB888CA27F}" destId="{5F40B45F-605F-44CA-B0F6-3F8E514D64D3}" srcOrd="0" destOrd="0" parTransId="{22CB6C30-7C56-40D8-AFD2-4686D227BADE}" sibTransId="{69EF9657-153C-4CEF-9C9C-3F5725485219}"/>
    <dgm:cxn modelId="{BA7FA05E-6E6C-4E5B-89BD-529850453D04}" type="presOf" srcId="{A3F88FFD-E404-49C4-BB06-BBA77BC1D0C9}" destId="{1BF1B131-1C56-4745-A6FA-63B11A203B31}" srcOrd="0" destOrd="0" presId="urn:microsoft.com/office/officeart/2005/8/layout/hierarchy1"/>
    <dgm:cxn modelId="{39F0F06F-C704-4D74-B9A3-A32568A029BA}" type="presOf" srcId="{2936D8B0-BD85-4292-96C6-D7FC24492F63}" destId="{C40813C5-8BFD-4E63-B8AE-003DD0D40F17}" srcOrd="0" destOrd="0" presId="urn:microsoft.com/office/officeart/2005/8/layout/hierarchy1"/>
    <dgm:cxn modelId="{79431C8D-D05E-41F0-AC3A-36D38FC22EA3}" type="presOf" srcId="{00882CB3-91B7-48BF-B8E9-2E359CB8B128}" destId="{0DF3BFAE-17BD-41D6-864A-8607997D6BCC}" srcOrd="0" destOrd="0" presId="urn:microsoft.com/office/officeart/2005/8/layout/hierarchy1"/>
    <dgm:cxn modelId="{7872430F-1DE3-4302-9537-520DACCAE9F5}" srcId="{EB92215F-F7C6-4AC9-916F-8286CAD3E559}" destId="{E4389C33-C43E-4AAB-ABF3-6BFAA5B20B6C}" srcOrd="0" destOrd="0" parTransId="{0B5628EC-5AE9-4E45-8341-1D58FA7DD4E1}" sibTransId="{17C78C09-CFCB-4B9C-B141-83CB6C1B9E8C}"/>
    <dgm:cxn modelId="{6DDB3D6B-3273-43F3-BD4A-109D28A9FF00}" type="presOf" srcId="{0B5628EC-5AE9-4E45-8341-1D58FA7DD4E1}" destId="{9AF652E5-D797-42F4-A113-4BD2F5E0A7FB}" srcOrd="0" destOrd="0" presId="urn:microsoft.com/office/officeart/2005/8/layout/hierarchy1"/>
    <dgm:cxn modelId="{0E6F07F9-C792-462F-936B-22718A3B6C45}" srcId="{5F40B45F-605F-44CA-B0F6-3F8E514D64D3}" destId="{A3F88FFD-E404-49C4-BB06-BBA77BC1D0C9}" srcOrd="0" destOrd="0" parTransId="{60C30A7F-8880-4943-906D-7082C71AF5A9}" sibTransId="{6CB7FE3A-8001-41B3-AC5E-8F13361D0176}"/>
    <dgm:cxn modelId="{2099822A-0FA3-4226-8723-577419E99C15}" type="presOf" srcId="{0E96548F-B9F0-4688-991C-6B3EC157CF74}" destId="{39BC948E-99EF-4363-8BF1-6F21903D3C1D}" srcOrd="0" destOrd="0" presId="urn:microsoft.com/office/officeart/2005/8/layout/hierarchy1"/>
    <dgm:cxn modelId="{77353E44-B814-4D32-910A-71E6B0BE42D9}" type="presOf" srcId="{5F40B45F-605F-44CA-B0F6-3F8E514D64D3}" destId="{3BFF0BE0-7C31-402F-96DF-CCBA8D5879D0}" srcOrd="0" destOrd="0" presId="urn:microsoft.com/office/officeart/2005/8/layout/hierarchy1"/>
    <dgm:cxn modelId="{8D99A680-7292-4B22-B0E0-99CA1D8B76A6}" srcId="{5F40B45F-605F-44CA-B0F6-3F8E514D64D3}" destId="{EB92215F-F7C6-4AC9-916F-8286CAD3E559}" srcOrd="1" destOrd="0" parTransId="{0E96548F-B9F0-4688-991C-6B3EC157CF74}" sibTransId="{E0782510-0A6B-48D6-B2D4-95AEE7B7731F}"/>
    <dgm:cxn modelId="{72AA67AC-FA25-49A8-A97E-29CC740759A0}" type="presParOf" srcId="{BD3986C0-DB88-472F-9982-A1BFA953BDE9}" destId="{D4B3B7B1-D072-400C-9B0D-427E71345180}" srcOrd="0" destOrd="0" presId="urn:microsoft.com/office/officeart/2005/8/layout/hierarchy1"/>
    <dgm:cxn modelId="{8AD3F6A4-CDF3-4651-9370-2D0BBB626C48}" type="presParOf" srcId="{D4B3B7B1-D072-400C-9B0D-427E71345180}" destId="{75839FE2-82B3-45EA-A91D-83F98425B60D}" srcOrd="0" destOrd="0" presId="urn:microsoft.com/office/officeart/2005/8/layout/hierarchy1"/>
    <dgm:cxn modelId="{182F2DA1-8D29-4856-A67D-80597BC582D7}" type="presParOf" srcId="{75839FE2-82B3-45EA-A91D-83F98425B60D}" destId="{433200BE-42A5-492D-A54B-9333FEDECBE1}" srcOrd="0" destOrd="0" presId="urn:microsoft.com/office/officeart/2005/8/layout/hierarchy1"/>
    <dgm:cxn modelId="{55D7C926-53C4-43BC-BE99-598D3C492EF1}" type="presParOf" srcId="{75839FE2-82B3-45EA-A91D-83F98425B60D}" destId="{3BFF0BE0-7C31-402F-96DF-CCBA8D5879D0}" srcOrd="1" destOrd="0" presId="urn:microsoft.com/office/officeart/2005/8/layout/hierarchy1"/>
    <dgm:cxn modelId="{6B9BC803-4FDC-4890-A36A-BC1360F55635}" type="presParOf" srcId="{D4B3B7B1-D072-400C-9B0D-427E71345180}" destId="{FA0737E1-E84A-46F4-8F5C-29358E66BC58}" srcOrd="1" destOrd="0" presId="urn:microsoft.com/office/officeart/2005/8/layout/hierarchy1"/>
    <dgm:cxn modelId="{2F047104-14EE-4C70-B6E7-08F9B74AD7FC}" type="presParOf" srcId="{FA0737E1-E84A-46F4-8F5C-29358E66BC58}" destId="{E6955214-522B-421E-8488-83AA75BB9F7A}" srcOrd="0" destOrd="0" presId="urn:microsoft.com/office/officeart/2005/8/layout/hierarchy1"/>
    <dgm:cxn modelId="{91A9CB74-223E-4777-938F-CD638224EF78}" type="presParOf" srcId="{FA0737E1-E84A-46F4-8F5C-29358E66BC58}" destId="{DEEF5BED-E2F5-4B6F-865F-2557778A81F7}" srcOrd="1" destOrd="0" presId="urn:microsoft.com/office/officeart/2005/8/layout/hierarchy1"/>
    <dgm:cxn modelId="{7C0888D6-D43E-4D10-9B3E-E53DBFE9CB35}" type="presParOf" srcId="{DEEF5BED-E2F5-4B6F-865F-2557778A81F7}" destId="{16E622B8-A0F1-4460-8BEF-A8207D744BF2}" srcOrd="0" destOrd="0" presId="urn:microsoft.com/office/officeart/2005/8/layout/hierarchy1"/>
    <dgm:cxn modelId="{6C19A3FC-953B-4F7B-BE9F-DDF8C29C667E}" type="presParOf" srcId="{16E622B8-A0F1-4460-8BEF-A8207D744BF2}" destId="{0EC57627-32CC-45F2-BC04-2B40F6ECE5AA}" srcOrd="0" destOrd="0" presId="urn:microsoft.com/office/officeart/2005/8/layout/hierarchy1"/>
    <dgm:cxn modelId="{78F15455-FAC4-4DC3-960A-B4C1E0C0B45A}" type="presParOf" srcId="{16E622B8-A0F1-4460-8BEF-A8207D744BF2}" destId="{1BF1B131-1C56-4745-A6FA-63B11A203B31}" srcOrd="1" destOrd="0" presId="urn:microsoft.com/office/officeart/2005/8/layout/hierarchy1"/>
    <dgm:cxn modelId="{A1808368-42A3-4D3B-A7E0-6097AF0C1B2C}" type="presParOf" srcId="{DEEF5BED-E2F5-4B6F-865F-2557778A81F7}" destId="{D4100EDA-D357-4D01-801B-DEFE3B604CD1}" srcOrd="1" destOrd="0" presId="urn:microsoft.com/office/officeart/2005/8/layout/hierarchy1"/>
    <dgm:cxn modelId="{CBD2A414-A1DE-4420-A64E-56555F8CD0ED}" type="presParOf" srcId="{D4100EDA-D357-4D01-801B-DEFE3B604CD1}" destId="{0DF3BFAE-17BD-41D6-864A-8607997D6BCC}" srcOrd="0" destOrd="0" presId="urn:microsoft.com/office/officeart/2005/8/layout/hierarchy1"/>
    <dgm:cxn modelId="{F62C241C-3DAD-4A67-80BB-26FC7A61CC0D}" type="presParOf" srcId="{D4100EDA-D357-4D01-801B-DEFE3B604CD1}" destId="{E14C5B41-EFAE-48C6-BA6C-8270E457A76D}" srcOrd="1" destOrd="0" presId="urn:microsoft.com/office/officeart/2005/8/layout/hierarchy1"/>
    <dgm:cxn modelId="{D1B2D634-1E8A-4E4E-924C-9A187943704D}" type="presParOf" srcId="{E14C5B41-EFAE-48C6-BA6C-8270E457A76D}" destId="{B805A602-B7EC-4184-A943-6DEAB38DF321}" srcOrd="0" destOrd="0" presId="urn:microsoft.com/office/officeart/2005/8/layout/hierarchy1"/>
    <dgm:cxn modelId="{8F32867D-2255-4AD2-AE78-0AB0084BAEED}" type="presParOf" srcId="{B805A602-B7EC-4184-A943-6DEAB38DF321}" destId="{77AA1BA6-6C12-44A8-AA3F-65EC219CC111}" srcOrd="0" destOrd="0" presId="urn:microsoft.com/office/officeart/2005/8/layout/hierarchy1"/>
    <dgm:cxn modelId="{CB678758-D3AF-4376-B561-47D8F8116458}" type="presParOf" srcId="{B805A602-B7EC-4184-A943-6DEAB38DF321}" destId="{FFE658C1-9AED-4AC8-BC8D-CDF921BF9941}" srcOrd="1" destOrd="0" presId="urn:microsoft.com/office/officeart/2005/8/layout/hierarchy1"/>
    <dgm:cxn modelId="{30B12818-8F85-42F0-85FA-01DFC55B3DFC}" type="presParOf" srcId="{E14C5B41-EFAE-48C6-BA6C-8270E457A76D}" destId="{23C7E37D-9D72-439A-A825-5647E1AC7EAF}" srcOrd="1" destOrd="0" presId="urn:microsoft.com/office/officeart/2005/8/layout/hierarchy1"/>
    <dgm:cxn modelId="{EB55EA8F-7B50-4422-AB04-E241882A608C}" type="presParOf" srcId="{D4100EDA-D357-4D01-801B-DEFE3B604CD1}" destId="{18335AA6-E372-4E59-89F1-D8F575479FC0}" srcOrd="2" destOrd="0" presId="urn:microsoft.com/office/officeart/2005/8/layout/hierarchy1"/>
    <dgm:cxn modelId="{E42F8B3B-B1D2-437B-835C-568F988F6978}" type="presParOf" srcId="{D4100EDA-D357-4D01-801B-DEFE3B604CD1}" destId="{4F0984A5-8FFF-4A4A-BAA8-F498BF8DBD6A}" srcOrd="3" destOrd="0" presId="urn:microsoft.com/office/officeart/2005/8/layout/hierarchy1"/>
    <dgm:cxn modelId="{D3F17396-6B12-4D30-A25E-0DA6E619FF08}" type="presParOf" srcId="{4F0984A5-8FFF-4A4A-BAA8-F498BF8DBD6A}" destId="{C2A9BB93-E8F4-46E4-B9EC-6B7EB1D40CE5}" srcOrd="0" destOrd="0" presId="urn:microsoft.com/office/officeart/2005/8/layout/hierarchy1"/>
    <dgm:cxn modelId="{1F98771F-1460-482F-970F-24B9DC12CFBA}" type="presParOf" srcId="{C2A9BB93-E8F4-46E4-B9EC-6B7EB1D40CE5}" destId="{1524E286-7DD8-48D8-BBBC-F798233383B9}" srcOrd="0" destOrd="0" presId="urn:microsoft.com/office/officeart/2005/8/layout/hierarchy1"/>
    <dgm:cxn modelId="{9F6AE4EB-F537-4EF3-835A-D71CB3FE5834}" type="presParOf" srcId="{C2A9BB93-E8F4-46E4-B9EC-6B7EB1D40CE5}" destId="{C40813C5-8BFD-4E63-B8AE-003DD0D40F17}" srcOrd="1" destOrd="0" presId="urn:microsoft.com/office/officeart/2005/8/layout/hierarchy1"/>
    <dgm:cxn modelId="{1C443BF3-46BF-4677-A18D-2F5D06BB047A}" type="presParOf" srcId="{4F0984A5-8FFF-4A4A-BAA8-F498BF8DBD6A}" destId="{10848FBC-2067-413D-A208-19BE7076C382}" srcOrd="1" destOrd="0" presId="urn:microsoft.com/office/officeart/2005/8/layout/hierarchy1"/>
    <dgm:cxn modelId="{EB2002F0-800D-4485-9C8D-D5506FC48F6B}" type="presParOf" srcId="{FA0737E1-E84A-46F4-8F5C-29358E66BC58}" destId="{39BC948E-99EF-4363-8BF1-6F21903D3C1D}" srcOrd="2" destOrd="0" presId="urn:microsoft.com/office/officeart/2005/8/layout/hierarchy1"/>
    <dgm:cxn modelId="{B1868798-7B63-4F3A-AB51-AD3C1F1A129D}" type="presParOf" srcId="{FA0737E1-E84A-46F4-8F5C-29358E66BC58}" destId="{6D75D1DF-C919-4E9A-937E-E1D3E1E11197}" srcOrd="3" destOrd="0" presId="urn:microsoft.com/office/officeart/2005/8/layout/hierarchy1"/>
    <dgm:cxn modelId="{303C4A41-DD3B-46BD-ABE2-59624304994A}" type="presParOf" srcId="{6D75D1DF-C919-4E9A-937E-E1D3E1E11197}" destId="{E00F40B0-96B4-4DF7-B052-89BCBB4F7AF0}" srcOrd="0" destOrd="0" presId="urn:microsoft.com/office/officeart/2005/8/layout/hierarchy1"/>
    <dgm:cxn modelId="{E6FAAF45-17F0-430A-AADB-AE6406A8CCE7}" type="presParOf" srcId="{E00F40B0-96B4-4DF7-B052-89BCBB4F7AF0}" destId="{8F7E5305-7CD6-4B4E-A1E7-3CE35C4EBA4A}" srcOrd="0" destOrd="0" presId="urn:microsoft.com/office/officeart/2005/8/layout/hierarchy1"/>
    <dgm:cxn modelId="{D8AE110A-8880-47DC-A9E8-E44B7B823EDD}" type="presParOf" srcId="{E00F40B0-96B4-4DF7-B052-89BCBB4F7AF0}" destId="{07FA1B1E-C4CC-484C-ACF5-2212116587C7}" srcOrd="1" destOrd="0" presId="urn:microsoft.com/office/officeart/2005/8/layout/hierarchy1"/>
    <dgm:cxn modelId="{92613018-9980-4F04-97A6-47601C647B38}" type="presParOf" srcId="{6D75D1DF-C919-4E9A-937E-E1D3E1E11197}" destId="{6927D50D-DB41-473E-B02A-9131BF96F428}" srcOrd="1" destOrd="0" presId="urn:microsoft.com/office/officeart/2005/8/layout/hierarchy1"/>
    <dgm:cxn modelId="{6C87CA05-EAC5-4295-92BC-2485E3946BB2}" type="presParOf" srcId="{6927D50D-DB41-473E-B02A-9131BF96F428}" destId="{9AF652E5-D797-42F4-A113-4BD2F5E0A7FB}" srcOrd="0" destOrd="0" presId="urn:microsoft.com/office/officeart/2005/8/layout/hierarchy1"/>
    <dgm:cxn modelId="{3EEE0679-09F6-4E09-9212-6CE376D0F814}" type="presParOf" srcId="{6927D50D-DB41-473E-B02A-9131BF96F428}" destId="{0C326710-E2DB-4CDA-AA93-A303F5E594E7}" srcOrd="1" destOrd="0" presId="urn:microsoft.com/office/officeart/2005/8/layout/hierarchy1"/>
    <dgm:cxn modelId="{56161B8E-77DE-4CC2-9681-9A3D9ECE6D81}" type="presParOf" srcId="{0C326710-E2DB-4CDA-AA93-A303F5E594E7}" destId="{1A63B8C1-581C-491B-B7A1-8A3147750A6D}" srcOrd="0" destOrd="0" presId="urn:microsoft.com/office/officeart/2005/8/layout/hierarchy1"/>
    <dgm:cxn modelId="{4FF1F611-132F-4554-B28F-412CB1BE073D}" type="presParOf" srcId="{1A63B8C1-581C-491B-B7A1-8A3147750A6D}" destId="{A4E4D9CD-83DE-45EE-8AEA-E9E18A0818D5}" srcOrd="0" destOrd="0" presId="urn:microsoft.com/office/officeart/2005/8/layout/hierarchy1"/>
    <dgm:cxn modelId="{D5B82B62-DB38-4965-9E2D-A72A185B434A}" type="presParOf" srcId="{1A63B8C1-581C-491B-B7A1-8A3147750A6D}" destId="{0DA3F3FB-28D5-40EE-BC3D-ABD152675C45}" srcOrd="1" destOrd="0" presId="urn:microsoft.com/office/officeart/2005/8/layout/hierarchy1"/>
    <dgm:cxn modelId="{8782B497-8386-43AE-AB98-EE3E80C52D0A}" type="presParOf" srcId="{0C326710-E2DB-4CDA-AA93-A303F5E594E7}" destId="{98E75303-92E8-4C04-A84F-C72B498C650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AA1672-3724-4EDB-8877-A1626AE9A2D7}"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GB"/>
        </a:p>
      </dgm:t>
    </dgm:pt>
    <dgm:pt modelId="{53DFD1E0-730D-44F0-BD7D-2FA3A9DD842C}">
      <dgm:prSet phldrT="[Text]"/>
      <dgm:spPr/>
      <dgm:t>
        <a:bodyPr/>
        <a:lstStyle/>
        <a:p>
          <a:r>
            <a:rPr lang="lv-LV" dirty="0" smtClean="0">
              <a:solidFill>
                <a:schemeClr val="tx1"/>
              </a:solidFill>
            </a:rPr>
            <a:t>Alergēna-specifisko limfocītu  aktivēšana</a:t>
          </a:r>
          <a:endParaRPr lang="en-GB" dirty="0">
            <a:solidFill>
              <a:schemeClr val="tx1"/>
            </a:solidFill>
          </a:endParaRPr>
        </a:p>
      </dgm:t>
    </dgm:pt>
    <dgm:pt modelId="{9C12C450-7BBA-4DCB-8244-D0E0206E1105}" type="parTrans" cxnId="{9E8157D8-0149-4B21-A665-9AE9680B0FAB}">
      <dgm:prSet/>
      <dgm:spPr/>
      <dgm:t>
        <a:bodyPr/>
        <a:lstStyle/>
        <a:p>
          <a:endParaRPr lang="en-GB">
            <a:solidFill>
              <a:schemeClr val="tx1"/>
            </a:solidFill>
          </a:endParaRPr>
        </a:p>
      </dgm:t>
    </dgm:pt>
    <dgm:pt modelId="{2A84DC68-89ED-4B49-9877-033B8EA4D5F6}" type="sibTrans" cxnId="{9E8157D8-0149-4B21-A665-9AE9680B0FAB}">
      <dgm:prSet/>
      <dgm:spPr/>
      <dgm:t>
        <a:bodyPr/>
        <a:lstStyle/>
        <a:p>
          <a:endParaRPr lang="en-GB">
            <a:solidFill>
              <a:schemeClr val="tx1"/>
            </a:solidFill>
          </a:endParaRPr>
        </a:p>
      </dgm:t>
    </dgm:pt>
    <dgm:pt modelId="{345D7AFD-8DDB-4507-BB44-8DBD43B98E20}">
      <dgm:prSet phldrT="[Text]"/>
      <dgm:spPr/>
      <dgm:t>
        <a:bodyPr/>
        <a:lstStyle/>
        <a:p>
          <a:r>
            <a:rPr lang="lv-LV" dirty="0" smtClean="0">
              <a:solidFill>
                <a:schemeClr val="tx1"/>
              </a:solidFill>
            </a:rPr>
            <a:t>Augsta titra </a:t>
          </a:r>
          <a:r>
            <a:rPr lang="lv-LV" dirty="0" err="1" smtClean="0">
              <a:solidFill>
                <a:schemeClr val="tx1"/>
              </a:solidFill>
            </a:rPr>
            <a:t>IgE</a:t>
          </a:r>
          <a:r>
            <a:rPr lang="lv-LV" dirty="0" smtClean="0">
              <a:solidFill>
                <a:schemeClr val="tx1"/>
              </a:solidFill>
            </a:rPr>
            <a:t> produkcija</a:t>
          </a:r>
          <a:endParaRPr lang="en-GB" dirty="0">
            <a:solidFill>
              <a:schemeClr val="tx1"/>
            </a:solidFill>
          </a:endParaRPr>
        </a:p>
      </dgm:t>
    </dgm:pt>
    <dgm:pt modelId="{05B4096E-BB9B-4CD7-BC7E-02E3CA66676F}" type="parTrans" cxnId="{84DCC413-E14E-4C38-A49F-FCD88DAB71F9}">
      <dgm:prSet/>
      <dgm:spPr/>
      <dgm:t>
        <a:bodyPr/>
        <a:lstStyle/>
        <a:p>
          <a:endParaRPr lang="en-GB">
            <a:solidFill>
              <a:schemeClr val="tx1"/>
            </a:solidFill>
          </a:endParaRPr>
        </a:p>
      </dgm:t>
    </dgm:pt>
    <dgm:pt modelId="{BA83EBE0-2860-4B44-B231-ADA2E396C4CA}" type="sibTrans" cxnId="{84DCC413-E14E-4C38-A49F-FCD88DAB71F9}">
      <dgm:prSet/>
      <dgm:spPr/>
      <dgm:t>
        <a:bodyPr/>
        <a:lstStyle/>
        <a:p>
          <a:endParaRPr lang="en-GB">
            <a:solidFill>
              <a:schemeClr val="tx1"/>
            </a:solidFill>
          </a:endParaRPr>
        </a:p>
      </dgm:t>
    </dgm:pt>
    <dgm:pt modelId="{A8F8CD4D-F468-4BD2-9875-E968D7DDA7CB}">
      <dgm:prSet phldrT="[Text]"/>
      <dgm:spPr/>
      <dgm:t>
        <a:bodyPr/>
        <a:lstStyle/>
        <a:p>
          <a:r>
            <a:rPr lang="lv-LV" dirty="0" err="1" smtClean="0">
              <a:solidFill>
                <a:schemeClr val="tx1"/>
              </a:solidFill>
            </a:rPr>
            <a:t>Mastocītu</a:t>
          </a:r>
          <a:r>
            <a:rPr lang="lv-LV" dirty="0" smtClean="0">
              <a:solidFill>
                <a:schemeClr val="tx1"/>
              </a:solidFill>
            </a:rPr>
            <a:t> </a:t>
          </a:r>
          <a:r>
            <a:rPr lang="lv-LV" dirty="0" err="1" smtClean="0">
              <a:solidFill>
                <a:schemeClr val="tx1"/>
              </a:solidFill>
            </a:rPr>
            <a:t>sensitizēšana</a:t>
          </a:r>
          <a:endParaRPr lang="en-GB" dirty="0">
            <a:solidFill>
              <a:schemeClr val="tx1"/>
            </a:solidFill>
          </a:endParaRPr>
        </a:p>
      </dgm:t>
    </dgm:pt>
    <dgm:pt modelId="{391FE45C-2935-42CC-9DDC-20C126800C6B}" type="parTrans" cxnId="{4AED2B0D-3F92-4645-86B2-3EC600D653D8}">
      <dgm:prSet/>
      <dgm:spPr/>
      <dgm:t>
        <a:bodyPr/>
        <a:lstStyle/>
        <a:p>
          <a:endParaRPr lang="en-GB">
            <a:solidFill>
              <a:schemeClr val="tx1"/>
            </a:solidFill>
          </a:endParaRPr>
        </a:p>
      </dgm:t>
    </dgm:pt>
    <dgm:pt modelId="{FB34E406-CABA-4ACA-A5B6-3A4628D64008}" type="sibTrans" cxnId="{4AED2B0D-3F92-4645-86B2-3EC600D653D8}">
      <dgm:prSet/>
      <dgm:spPr/>
      <dgm:t>
        <a:bodyPr/>
        <a:lstStyle/>
        <a:p>
          <a:endParaRPr lang="en-GB">
            <a:solidFill>
              <a:schemeClr val="tx1"/>
            </a:solidFill>
          </a:endParaRPr>
        </a:p>
      </dgm:t>
    </dgm:pt>
    <dgm:pt modelId="{2880E845-40CC-4AAA-9161-4A123AD5D05D}">
      <dgm:prSet/>
      <dgm:spPr/>
      <dgm:t>
        <a:bodyPr/>
        <a:lstStyle/>
        <a:p>
          <a:r>
            <a:rPr lang="lv-LV" dirty="0" err="1" smtClean="0">
              <a:solidFill>
                <a:schemeClr val="tx1"/>
              </a:solidFill>
            </a:rPr>
            <a:t>Atkārotota</a:t>
          </a:r>
          <a:r>
            <a:rPr lang="lv-LV" dirty="0" smtClean="0">
              <a:solidFill>
                <a:schemeClr val="tx1"/>
              </a:solidFill>
            </a:rPr>
            <a:t> sastapšanās ar alergēnu</a:t>
          </a:r>
          <a:endParaRPr lang="en-GB" dirty="0">
            <a:solidFill>
              <a:schemeClr val="tx1"/>
            </a:solidFill>
          </a:endParaRPr>
        </a:p>
      </dgm:t>
    </dgm:pt>
    <dgm:pt modelId="{61D45CA4-9039-460B-9739-12FBB100E045}" type="parTrans" cxnId="{127C3D26-4EC6-4167-A6F9-E81F77BD0822}">
      <dgm:prSet/>
      <dgm:spPr/>
      <dgm:t>
        <a:bodyPr/>
        <a:lstStyle/>
        <a:p>
          <a:endParaRPr lang="en-GB"/>
        </a:p>
      </dgm:t>
    </dgm:pt>
    <dgm:pt modelId="{BF18867D-46EE-4CF5-88CE-71CD802AD2D0}" type="sibTrans" cxnId="{127C3D26-4EC6-4167-A6F9-E81F77BD0822}">
      <dgm:prSet/>
      <dgm:spPr/>
      <dgm:t>
        <a:bodyPr/>
        <a:lstStyle/>
        <a:p>
          <a:endParaRPr lang="en-GB">
            <a:solidFill>
              <a:schemeClr val="tx1"/>
            </a:solidFill>
          </a:endParaRPr>
        </a:p>
      </dgm:t>
    </dgm:pt>
    <dgm:pt modelId="{EFF8B016-6DCF-46DE-9D05-44CA431E9858}">
      <dgm:prSet phldrT="[Text]"/>
      <dgm:spPr/>
      <dgm:t>
        <a:bodyPr/>
        <a:lstStyle/>
        <a:p>
          <a:r>
            <a:rPr lang="lv-LV" dirty="0" err="1" smtClean="0">
              <a:solidFill>
                <a:schemeClr val="tx1"/>
              </a:solidFill>
            </a:rPr>
            <a:t>Mastocītu</a:t>
          </a:r>
          <a:r>
            <a:rPr lang="lv-LV" dirty="0" smtClean="0">
              <a:solidFill>
                <a:schemeClr val="tx1"/>
              </a:solidFill>
            </a:rPr>
            <a:t> aktivēšana &amp; mediatoru sintēze/atbrīvošana</a:t>
          </a:r>
          <a:endParaRPr lang="en-GB" dirty="0">
            <a:solidFill>
              <a:schemeClr val="tx1"/>
            </a:solidFill>
          </a:endParaRPr>
        </a:p>
      </dgm:t>
    </dgm:pt>
    <dgm:pt modelId="{A9974C93-87C9-403C-B7EF-AAA492DD8454}" type="parTrans" cxnId="{592F8F5B-5207-47A8-AE8C-43919C935A3D}">
      <dgm:prSet/>
      <dgm:spPr/>
      <dgm:t>
        <a:bodyPr/>
        <a:lstStyle/>
        <a:p>
          <a:endParaRPr lang="en-GB"/>
        </a:p>
      </dgm:t>
    </dgm:pt>
    <dgm:pt modelId="{361E6770-7809-428B-B753-47F225EE940D}" type="sibTrans" cxnId="{592F8F5B-5207-47A8-AE8C-43919C935A3D}">
      <dgm:prSet/>
      <dgm:spPr/>
      <dgm:t>
        <a:bodyPr/>
        <a:lstStyle/>
        <a:p>
          <a:endParaRPr lang="en-GB"/>
        </a:p>
      </dgm:t>
    </dgm:pt>
    <dgm:pt modelId="{A1E1F565-F4DA-4620-BA89-CBEB753AE7B6}" type="pres">
      <dgm:prSet presAssocID="{3DAA1672-3724-4EDB-8877-A1626AE9A2D7}" presName="linearFlow" presStyleCnt="0">
        <dgm:presLayoutVars>
          <dgm:resizeHandles val="exact"/>
        </dgm:presLayoutVars>
      </dgm:prSet>
      <dgm:spPr/>
      <dgm:t>
        <a:bodyPr/>
        <a:lstStyle/>
        <a:p>
          <a:endParaRPr lang="en-GB"/>
        </a:p>
      </dgm:t>
    </dgm:pt>
    <dgm:pt modelId="{1492C04E-5B05-4F5E-A2D5-71366AFA470D}" type="pres">
      <dgm:prSet presAssocID="{53DFD1E0-730D-44F0-BD7D-2FA3A9DD842C}" presName="node" presStyleLbl="node1" presStyleIdx="0" presStyleCnt="5">
        <dgm:presLayoutVars>
          <dgm:bulletEnabled val="1"/>
        </dgm:presLayoutVars>
      </dgm:prSet>
      <dgm:spPr/>
      <dgm:t>
        <a:bodyPr/>
        <a:lstStyle/>
        <a:p>
          <a:endParaRPr lang="en-GB"/>
        </a:p>
      </dgm:t>
    </dgm:pt>
    <dgm:pt modelId="{48A37010-D5D7-4F12-B963-B1F8517E9516}" type="pres">
      <dgm:prSet presAssocID="{2A84DC68-89ED-4B49-9877-033B8EA4D5F6}" presName="sibTrans" presStyleLbl="sibTrans2D1" presStyleIdx="0" presStyleCnt="4"/>
      <dgm:spPr/>
      <dgm:t>
        <a:bodyPr/>
        <a:lstStyle/>
        <a:p>
          <a:endParaRPr lang="en-GB"/>
        </a:p>
      </dgm:t>
    </dgm:pt>
    <dgm:pt modelId="{3A290057-3C88-460D-A88C-9DC29E0FAA9E}" type="pres">
      <dgm:prSet presAssocID="{2A84DC68-89ED-4B49-9877-033B8EA4D5F6}" presName="connectorText" presStyleLbl="sibTrans2D1" presStyleIdx="0" presStyleCnt="4"/>
      <dgm:spPr/>
      <dgm:t>
        <a:bodyPr/>
        <a:lstStyle/>
        <a:p>
          <a:endParaRPr lang="en-GB"/>
        </a:p>
      </dgm:t>
    </dgm:pt>
    <dgm:pt modelId="{633929B7-29D9-4BC7-8167-5C539F0B79C4}" type="pres">
      <dgm:prSet presAssocID="{345D7AFD-8DDB-4507-BB44-8DBD43B98E20}" presName="node" presStyleLbl="node1" presStyleIdx="1" presStyleCnt="5">
        <dgm:presLayoutVars>
          <dgm:bulletEnabled val="1"/>
        </dgm:presLayoutVars>
      </dgm:prSet>
      <dgm:spPr/>
      <dgm:t>
        <a:bodyPr/>
        <a:lstStyle/>
        <a:p>
          <a:endParaRPr lang="en-GB"/>
        </a:p>
      </dgm:t>
    </dgm:pt>
    <dgm:pt modelId="{B440DDDC-1E5A-4D38-8253-D6A1AE543FDC}" type="pres">
      <dgm:prSet presAssocID="{BA83EBE0-2860-4B44-B231-ADA2E396C4CA}" presName="sibTrans" presStyleLbl="sibTrans2D1" presStyleIdx="1" presStyleCnt="4"/>
      <dgm:spPr/>
      <dgm:t>
        <a:bodyPr/>
        <a:lstStyle/>
        <a:p>
          <a:endParaRPr lang="en-GB"/>
        </a:p>
      </dgm:t>
    </dgm:pt>
    <dgm:pt modelId="{2DD0BA3C-E72F-488E-B3E3-5FF3CF7EED67}" type="pres">
      <dgm:prSet presAssocID="{BA83EBE0-2860-4B44-B231-ADA2E396C4CA}" presName="connectorText" presStyleLbl="sibTrans2D1" presStyleIdx="1" presStyleCnt="4"/>
      <dgm:spPr/>
      <dgm:t>
        <a:bodyPr/>
        <a:lstStyle/>
        <a:p>
          <a:endParaRPr lang="en-GB"/>
        </a:p>
      </dgm:t>
    </dgm:pt>
    <dgm:pt modelId="{69398554-0A8C-4B52-BEF8-C89BF15AF0EB}" type="pres">
      <dgm:prSet presAssocID="{A8F8CD4D-F468-4BD2-9875-E968D7DDA7CB}" presName="node" presStyleLbl="node1" presStyleIdx="2" presStyleCnt="5">
        <dgm:presLayoutVars>
          <dgm:bulletEnabled val="1"/>
        </dgm:presLayoutVars>
      </dgm:prSet>
      <dgm:spPr/>
      <dgm:t>
        <a:bodyPr/>
        <a:lstStyle/>
        <a:p>
          <a:endParaRPr lang="en-GB"/>
        </a:p>
      </dgm:t>
    </dgm:pt>
    <dgm:pt modelId="{5516FC8D-09A5-40D8-B487-6ED977F7D767}" type="pres">
      <dgm:prSet presAssocID="{FB34E406-CABA-4ACA-A5B6-3A4628D64008}" presName="sibTrans" presStyleLbl="sibTrans2D1" presStyleIdx="2" presStyleCnt="4"/>
      <dgm:spPr/>
      <dgm:t>
        <a:bodyPr/>
        <a:lstStyle/>
        <a:p>
          <a:endParaRPr lang="en-GB"/>
        </a:p>
      </dgm:t>
    </dgm:pt>
    <dgm:pt modelId="{A34DED15-C4BE-4A4A-95B5-16CD1CB27363}" type="pres">
      <dgm:prSet presAssocID="{FB34E406-CABA-4ACA-A5B6-3A4628D64008}" presName="connectorText" presStyleLbl="sibTrans2D1" presStyleIdx="2" presStyleCnt="4"/>
      <dgm:spPr/>
      <dgm:t>
        <a:bodyPr/>
        <a:lstStyle/>
        <a:p>
          <a:endParaRPr lang="en-GB"/>
        </a:p>
      </dgm:t>
    </dgm:pt>
    <dgm:pt modelId="{330D6750-948D-450A-998F-7E0A9C6422B7}" type="pres">
      <dgm:prSet presAssocID="{2880E845-40CC-4AAA-9161-4A123AD5D05D}" presName="node" presStyleLbl="node1" presStyleIdx="3" presStyleCnt="5">
        <dgm:presLayoutVars>
          <dgm:bulletEnabled val="1"/>
        </dgm:presLayoutVars>
      </dgm:prSet>
      <dgm:spPr/>
      <dgm:t>
        <a:bodyPr/>
        <a:lstStyle/>
        <a:p>
          <a:endParaRPr lang="en-GB"/>
        </a:p>
      </dgm:t>
    </dgm:pt>
    <dgm:pt modelId="{5DC17A80-61B8-4CEB-A747-D9F588091174}" type="pres">
      <dgm:prSet presAssocID="{BF18867D-46EE-4CF5-88CE-71CD802AD2D0}" presName="sibTrans" presStyleLbl="sibTrans2D1" presStyleIdx="3" presStyleCnt="4"/>
      <dgm:spPr/>
      <dgm:t>
        <a:bodyPr/>
        <a:lstStyle/>
        <a:p>
          <a:endParaRPr lang="en-GB"/>
        </a:p>
      </dgm:t>
    </dgm:pt>
    <dgm:pt modelId="{B7E738B5-DF92-43E4-A96A-891B85CBFA13}" type="pres">
      <dgm:prSet presAssocID="{BF18867D-46EE-4CF5-88CE-71CD802AD2D0}" presName="connectorText" presStyleLbl="sibTrans2D1" presStyleIdx="3" presStyleCnt="4"/>
      <dgm:spPr/>
      <dgm:t>
        <a:bodyPr/>
        <a:lstStyle/>
        <a:p>
          <a:endParaRPr lang="en-GB"/>
        </a:p>
      </dgm:t>
    </dgm:pt>
    <dgm:pt modelId="{D715B172-A775-4E28-9769-EF87A50086D7}" type="pres">
      <dgm:prSet presAssocID="{EFF8B016-6DCF-46DE-9D05-44CA431E9858}" presName="node" presStyleLbl="node1" presStyleIdx="4" presStyleCnt="5">
        <dgm:presLayoutVars>
          <dgm:bulletEnabled val="1"/>
        </dgm:presLayoutVars>
      </dgm:prSet>
      <dgm:spPr/>
      <dgm:t>
        <a:bodyPr/>
        <a:lstStyle/>
        <a:p>
          <a:endParaRPr lang="en-GB"/>
        </a:p>
      </dgm:t>
    </dgm:pt>
  </dgm:ptLst>
  <dgm:cxnLst>
    <dgm:cxn modelId="{592F8F5B-5207-47A8-AE8C-43919C935A3D}" srcId="{3DAA1672-3724-4EDB-8877-A1626AE9A2D7}" destId="{EFF8B016-6DCF-46DE-9D05-44CA431E9858}" srcOrd="4" destOrd="0" parTransId="{A9974C93-87C9-403C-B7EF-AAA492DD8454}" sibTransId="{361E6770-7809-428B-B753-47F225EE940D}"/>
    <dgm:cxn modelId="{92341869-1D91-4FC4-961D-95A6ADDC018D}" type="presOf" srcId="{3DAA1672-3724-4EDB-8877-A1626AE9A2D7}" destId="{A1E1F565-F4DA-4620-BA89-CBEB753AE7B6}" srcOrd="0" destOrd="0" presId="urn:microsoft.com/office/officeart/2005/8/layout/process2"/>
    <dgm:cxn modelId="{1EE6D54F-5CE6-40A4-88FF-79B71B274892}" type="presOf" srcId="{2A84DC68-89ED-4B49-9877-033B8EA4D5F6}" destId="{48A37010-D5D7-4F12-B963-B1F8517E9516}" srcOrd="0" destOrd="0" presId="urn:microsoft.com/office/officeart/2005/8/layout/process2"/>
    <dgm:cxn modelId="{9E8157D8-0149-4B21-A665-9AE9680B0FAB}" srcId="{3DAA1672-3724-4EDB-8877-A1626AE9A2D7}" destId="{53DFD1E0-730D-44F0-BD7D-2FA3A9DD842C}" srcOrd="0" destOrd="0" parTransId="{9C12C450-7BBA-4DCB-8244-D0E0206E1105}" sibTransId="{2A84DC68-89ED-4B49-9877-033B8EA4D5F6}"/>
    <dgm:cxn modelId="{FCC767C8-105D-4F38-88DA-3C71ED1D162A}" type="presOf" srcId="{345D7AFD-8DDB-4507-BB44-8DBD43B98E20}" destId="{633929B7-29D9-4BC7-8167-5C539F0B79C4}" srcOrd="0" destOrd="0" presId="urn:microsoft.com/office/officeart/2005/8/layout/process2"/>
    <dgm:cxn modelId="{A623B3B6-DFA9-4740-914D-2D7DB079D70C}" type="presOf" srcId="{2880E845-40CC-4AAA-9161-4A123AD5D05D}" destId="{330D6750-948D-450A-998F-7E0A9C6422B7}" srcOrd="0" destOrd="0" presId="urn:microsoft.com/office/officeart/2005/8/layout/process2"/>
    <dgm:cxn modelId="{127C3D26-4EC6-4167-A6F9-E81F77BD0822}" srcId="{3DAA1672-3724-4EDB-8877-A1626AE9A2D7}" destId="{2880E845-40CC-4AAA-9161-4A123AD5D05D}" srcOrd="3" destOrd="0" parTransId="{61D45CA4-9039-460B-9739-12FBB100E045}" sibTransId="{BF18867D-46EE-4CF5-88CE-71CD802AD2D0}"/>
    <dgm:cxn modelId="{4AED2B0D-3F92-4645-86B2-3EC600D653D8}" srcId="{3DAA1672-3724-4EDB-8877-A1626AE9A2D7}" destId="{A8F8CD4D-F468-4BD2-9875-E968D7DDA7CB}" srcOrd="2" destOrd="0" parTransId="{391FE45C-2935-42CC-9DDC-20C126800C6B}" sibTransId="{FB34E406-CABA-4ACA-A5B6-3A4628D64008}"/>
    <dgm:cxn modelId="{16104998-0137-4005-8669-E5E5AA0376EE}" type="presOf" srcId="{53DFD1E0-730D-44F0-BD7D-2FA3A9DD842C}" destId="{1492C04E-5B05-4F5E-A2D5-71366AFA470D}" srcOrd="0" destOrd="0" presId="urn:microsoft.com/office/officeart/2005/8/layout/process2"/>
    <dgm:cxn modelId="{9A878EBD-18C6-4922-84C4-1B4F8EA464B9}" type="presOf" srcId="{2A84DC68-89ED-4B49-9877-033B8EA4D5F6}" destId="{3A290057-3C88-460D-A88C-9DC29E0FAA9E}" srcOrd="1" destOrd="0" presId="urn:microsoft.com/office/officeart/2005/8/layout/process2"/>
    <dgm:cxn modelId="{BADEB36D-373C-4E59-A622-88270A9EA915}" type="presOf" srcId="{FB34E406-CABA-4ACA-A5B6-3A4628D64008}" destId="{5516FC8D-09A5-40D8-B487-6ED977F7D767}" srcOrd="0" destOrd="0" presId="urn:microsoft.com/office/officeart/2005/8/layout/process2"/>
    <dgm:cxn modelId="{BD8D6CDC-C05D-42D6-82C2-90C27C336EE6}" type="presOf" srcId="{BF18867D-46EE-4CF5-88CE-71CD802AD2D0}" destId="{5DC17A80-61B8-4CEB-A747-D9F588091174}" srcOrd="0" destOrd="0" presId="urn:microsoft.com/office/officeart/2005/8/layout/process2"/>
    <dgm:cxn modelId="{84DCC413-E14E-4C38-A49F-FCD88DAB71F9}" srcId="{3DAA1672-3724-4EDB-8877-A1626AE9A2D7}" destId="{345D7AFD-8DDB-4507-BB44-8DBD43B98E20}" srcOrd="1" destOrd="0" parTransId="{05B4096E-BB9B-4CD7-BC7E-02E3CA66676F}" sibTransId="{BA83EBE0-2860-4B44-B231-ADA2E396C4CA}"/>
    <dgm:cxn modelId="{BB597276-B722-4B4D-992B-15C842C27D32}" type="presOf" srcId="{BA83EBE0-2860-4B44-B231-ADA2E396C4CA}" destId="{2DD0BA3C-E72F-488E-B3E3-5FF3CF7EED67}" srcOrd="1" destOrd="0" presId="urn:microsoft.com/office/officeart/2005/8/layout/process2"/>
    <dgm:cxn modelId="{53402E83-0A84-4B71-AAF0-4F99B543827B}" type="presOf" srcId="{A8F8CD4D-F468-4BD2-9875-E968D7DDA7CB}" destId="{69398554-0A8C-4B52-BEF8-C89BF15AF0EB}" srcOrd="0" destOrd="0" presId="urn:microsoft.com/office/officeart/2005/8/layout/process2"/>
    <dgm:cxn modelId="{9CFFC2FE-C0C0-46C0-A6CB-72AE34DE2705}" type="presOf" srcId="{BF18867D-46EE-4CF5-88CE-71CD802AD2D0}" destId="{B7E738B5-DF92-43E4-A96A-891B85CBFA13}" srcOrd="1" destOrd="0" presId="urn:microsoft.com/office/officeart/2005/8/layout/process2"/>
    <dgm:cxn modelId="{E2D8FDAC-319D-4B13-8D6D-D0CE9BBD5B34}" type="presOf" srcId="{FB34E406-CABA-4ACA-A5B6-3A4628D64008}" destId="{A34DED15-C4BE-4A4A-95B5-16CD1CB27363}" srcOrd="1" destOrd="0" presId="urn:microsoft.com/office/officeart/2005/8/layout/process2"/>
    <dgm:cxn modelId="{391D4D59-E087-4E86-B157-8CDCC559A82F}" type="presOf" srcId="{EFF8B016-6DCF-46DE-9D05-44CA431E9858}" destId="{D715B172-A775-4E28-9769-EF87A50086D7}" srcOrd="0" destOrd="0" presId="urn:microsoft.com/office/officeart/2005/8/layout/process2"/>
    <dgm:cxn modelId="{41A3A388-D63E-4E03-8756-946E37AF67CA}" type="presOf" srcId="{BA83EBE0-2860-4B44-B231-ADA2E396C4CA}" destId="{B440DDDC-1E5A-4D38-8253-D6A1AE543FDC}" srcOrd="0" destOrd="0" presId="urn:microsoft.com/office/officeart/2005/8/layout/process2"/>
    <dgm:cxn modelId="{8BA57377-A0C9-4D29-A8E4-5B28CEDFFF22}" type="presParOf" srcId="{A1E1F565-F4DA-4620-BA89-CBEB753AE7B6}" destId="{1492C04E-5B05-4F5E-A2D5-71366AFA470D}" srcOrd="0" destOrd="0" presId="urn:microsoft.com/office/officeart/2005/8/layout/process2"/>
    <dgm:cxn modelId="{AD2AE1F7-E914-4CB2-9F7F-27E2ACE68A38}" type="presParOf" srcId="{A1E1F565-F4DA-4620-BA89-CBEB753AE7B6}" destId="{48A37010-D5D7-4F12-B963-B1F8517E9516}" srcOrd="1" destOrd="0" presId="urn:microsoft.com/office/officeart/2005/8/layout/process2"/>
    <dgm:cxn modelId="{31B71D0F-B8AC-4ABD-8000-9CDC91FCB091}" type="presParOf" srcId="{48A37010-D5D7-4F12-B963-B1F8517E9516}" destId="{3A290057-3C88-460D-A88C-9DC29E0FAA9E}" srcOrd="0" destOrd="0" presId="urn:microsoft.com/office/officeart/2005/8/layout/process2"/>
    <dgm:cxn modelId="{907B0D90-95D9-40ED-9466-7CE2B0890977}" type="presParOf" srcId="{A1E1F565-F4DA-4620-BA89-CBEB753AE7B6}" destId="{633929B7-29D9-4BC7-8167-5C539F0B79C4}" srcOrd="2" destOrd="0" presId="urn:microsoft.com/office/officeart/2005/8/layout/process2"/>
    <dgm:cxn modelId="{8997D4C4-7FF8-41AA-98AD-E07ACBCF0599}" type="presParOf" srcId="{A1E1F565-F4DA-4620-BA89-CBEB753AE7B6}" destId="{B440DDDC-1E5A-4D38-8253-D6A1AE543FDC}" srcOrd="3" destOrd="0" presId="urn:microsoft.com/office/officeart/2005/8/layout/process2"/>
    <dgm:cxn modelId="{77B52B56-EE94-4BD1-B17C-6B98FBF5F9E4}" type="presParOf" srcId="{B440DDDC-1E5A-4D38-8253-D6A1AE543FDC}" destId="{2DD0BA3C-E72F-488E-B3E3-5FF3CF7EED67}" srcOrd="0" destOrd="0" presId="urn:microsoft.com/office/officeart/2005/8/layout/process2"/>
    <dgm:cxn modelId="{55829ABA-DE9E-4AA1-9D52-6889A874B04D}" type="presParOf" srcId="{A1E1F565-F4DA-4620-BA89-CBEB753AE7B6}" destId="{69398554-0A8C-4B52-BEF8-C89BF15AF0EB}" srcOrd="4" destOrd="0" presId="urn:microsoft.com/office/officeart/2005/8/layout/process2"/>
    <dgm:cxn modelId="{0682B607-94F2-40B6-A73E-B04A3C6FC0F6}" type="presParOf" srcId="{A1E1F565-F4DA-4620-BA89-CBEB753AE7B6}" destId="{5516FC8D-09A5-40D8-B487-6ED977F7D767}" srcOrd="5" destOrd="0" presId="urn:microsoft.com/office/officeart/2005/8/layout/process2"/>
    <dgm:cxn modelId="{0010ED14-5A82-4CC7-80E4-56E0A477E1DE}" type="presParOf" srcId="{5516FC8D-09A5-40D8-B487-6ED977F7D767}" destId="{A34DED15-C4BE-4A4A-95B5-16CD1CB27363}" srcOrd="0" destOrd="0" presId="urn:microsoft.com/office/officeart/2005/8/layout/process2"/>
    <dgm:cxn modelId="{3352C251-6D68-462F-A6D5-31E9A5722CAE}" type="presParOf" srcId="{A1E1F565-F4DA-4620-BA89-CBEB753AE7B6}" destId="{330D6750-948D-450A-998F-7E0A9C6422B7}" srcOrd="6" destOrd="0" presId="urn:microsoft.com/office/officeart/2005/8/layout/process2"/>
    <dgm:cxn modelId="{57BA9F1C-F76F-46B6-A85B-F00AA3D2718C}" type="presParOf" srcId="{A1E1F565-F4DA-4620-BA89-CBEB753AE7B6}" destId="{5DC17A80-61B8-4CEB-A747-D9F588091174}" srcOrd="7" destOrd="0" presId="urn:microsoft.com/office/officeart/2005/8/layout/process2"/>
    <dgm:cxn modelId="{D8C6318A-5616-44D9-ACCC-5D648BDD709A}" type="presParOf" srcId="{5DC17A80-61B8-4CEB-A747-D9F588091174}" destId="{B7E738B5-DF92-43E4-A96A-891B85CBFA13}" srcOrd="0" destOrd="0" presId="urn:microsoft.com/office/officeart/2005/8/layout/process2"/>
    <dgm:cxn modelId="{42324641-F932-4558-9C15-8C0CE6FEBD57}" type="presParOf" srcId="{A1E1F565-F4DA-4620-BA89-CBEB753AE7B6}" destId="{D715B172-A775-4E28-9769-EF87A50086D7}"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BA86BE-9429-4C14-8956-582AFE0FDDFC}" type="doc">
      <dgm:prSet loTypeId="urn:microsoft.com/office/officeart/2005/8/layout/hList1" loCatId="list" qsTypeId="urn:microsoft.com/office/officeart/2005/8/quickstyle/simple2" qsCatId="simple" csTypeId="urn:microsoft.com/office/officeart/2005/8/colors/colorful5" csCatId="colorful" phldr="1"/>
      <dgm:spPr/>
      <dgm:t>
        <a:bodyPr/>
        <a:lstStyle/>
        <a:p>
          <a:endParaRPr lang="en-GB"/>
        </a:p>
      </dgm:t>
    </dgm:pt>
    <dgm:pt modelId="{51CCB03B-5418-4398-9B22-6C05FC152296}">
      <dgm:prSet phldrT="[Text]" custT="1"/>
      <dgm:spPr/>
      <dgm:t>
        <a:bodyPr/>
        <a:lstStyle/>
        <a:p>
          <a:r>
            <a:rPr lang="lv-LV" sz="2800" b="1" dirty="0" smtClean="0"/>
            <a:t>alerģija</a:t>
          </a:r>
          <a:endParaRPr lang="en-GB" sz="2800" b="1" dirty="0"/>
        </a:p>
      </dgm:t>
    </dgm:pt>
    <dgm:pt modelId="{189301EF-DA4D-4ADC-8C91-4FDAA5FCC00F}" type="parTrans" cxnId="{C7D8D569-D8C7-46BF-BEDE-183255271BD6}">
      <dgm:prSet/>
      <dgm:spPr/>
      <dgm:t>
        <a:bodyPr/>
        <a:lstStyle/>
        <a:p>
          <a:endParaRPr lang="en-GB">
            <a:solidFill>
              <a:schemeClr val="tx1"/>
            </a:solidFill>
          </a:endParaRPr>
        </a:p>
      </dgm:t>
    </dgm:pt>
    <dgm:pt modelId="{A3E7BE9D-7BDE-4995-96C8-654EF1FFF232}" type="sibTrans" cxnId="{C7D8D569-D8C7-46BF-BEDE-183255271BD6}">
      <dgm:prSet/>
      <dgm:spPr/>
      <dgm:t>
        <a:bodyPr/>
        <a:lstStyle/>
        <a:p>
          <a:endParaRPr lang="en-GB">
            <a:solidFill>
              <a:schemeClr val="tx1"/>
            </a:solidFill>
          </a:endParaRPr>
        </a:p>
      </dgm:t>
    </dgm:pt>
    <dgm:pt modelId="{D9113450-FEFF-4766-AE93-1A46CA7B251A}">
      <dgm:prSet phldrT="[Text]" custT="1"/>
      <dgm:spPr/>
      <dgm:t>
        <a:bodyPr/>
        <a:lstStyle/>
        <a:p>
          <a:pPr>
            <a:spcAft>
              <a:spcPts val="600"/>
            </a:spcAft>
          </a:pPr>
          <a:r>
            <a:rPr lang="lv-LV" sz="2000" dirty="0" smtClean="0"/>
            <a:t>Reakciju nodrošina imūnā sistēma (</a:t>
          </a:r>
          <a:r>
            <a:rPr lang="lv-LV" sz="2000" dirty="0" err="1" smtClean="0"/>
            <a:t>IgE</a:t>
          </a:r>
          <a:r>
            <a:rPr lang="lv-LV" sz="2000" dirty="0" smtClean="0"/>
            <a:t>)</a:t>
          </a:r>
          <a:endParaRPr lang="en-GB" sz="2000" dirty="0"/>
        </a:p>
      </dgm:t>
    </dgm:pt>
    <dgm:pt modelId="{8DC23C55-612A-4DCD-8C38-0BC2530F6D92}" type="parTrans" cxnId="{B744DC9B-AC38-4754-B743-946BA6EF9EC5}">
      <dgm:prSet/>
      <dgm:spPr/>
      <dgm:t>
        <a:bodyPr/>
        <a:lstStyle/>
        <a:p>
          <a:endParaRPr lang="en-GB">
            <a:solidFill>
              <a:schemeClr val="tx1"/>
            </a:solidFill>
          </a:endParaRPr>
        </a:p>
      </dgm:t>
    </dgm:pt>
    <dgm:pt modelId="{97ED989D-2241-49F7-B2F3-2646CD3F199F}" type="sibTrans" cxnId="{B744DC9B-AC38-4754-B743-946BA6EF9EC5}">
      <dgm:prSet/>
      <dgm:spPr/>
      <dgm:t>
        <a:bodyPr/>
        <a:lstStyle/>
        <a:p>
          <a:endParaRPr lang="en-GB">
            <a:solidFill>
              <a:schemeClr val="tx1"/>
            </a:solidFill>
          </a:endParaRPr>
        </a:p>
      </dgm:t>
    </dgm:pt>
    <dgm:pt modelId="{143E3F0E-3A39-43E6-9DA9-23AC91259124}">
      <dgm:prSet phldrT="[Text]" custT="1"/>
      <dgm:spPr/>
      <dgm:t>
        <a:bodyPr/>
        <a:lstStyle/>
        <a:p>
          <a:pPr>
            <a:spcAft>
              <a:spcPts val="600"/>
            </a:spcAft>
          </a:pPr>
          <a:r>
            <a:rPr lang="lv-LV" sz="2000" smtClean="0"/>
            <a:t>Reaģē gremošanas (nereti arī respiratorais) trakts un āda, iespējama anafilakse</a:t>
          </a:r>
          <a:endParaRPr lang="en-GB" sz="2000" dirty="0"/>
        </a:p>
      </dgm:t>
    </dgm:pt>
    <dgm:pt modelId="{8D6944F6-1C64-48A4-AE76-BD7CFEF8DD2D}" type="parTrans" cxnId="{979C077F-11FB-4343-B588-09B8AD5D0F68}">
      <dgm:prSet/>
      <dgm:spPr/>
      <dgm:t>
        <a:bodyPr/>
        <a:lstStyle/>
        <a:p>
          <a:endParaRPr lang="en-GB">
            <a:solidFill>
              <a:schemeClr val="tx1"/>
            </a:solidFill>
          </a:endParaRPr>
        </a:p>
      </dgm:t>
    </dgm:pt>
    <dgm:pt modelId="{5C34B372-1F06-4789-9A8A-8D786A11FD7E}" type="sibTrans" cxnId="{979C077F-11FB-4343-B588-09B8AD5D0F68}">
      <dgm:prSet/>
      <dgm:spPr/>
      <dgm:t>
        <a:bodyPr/>
        <a:lstStyle/>
        <a:p>
          <a:endParaRPr lang="en-GB">
            <a:solidFill>
              <a:schemeClr val="tx1"/>
            </a:solidFill>
          </a:endParaRPr>
        </a:p>
      </dgm:t>
    </dgm:pt>
    <dgm:pt modelId="{4826089F-7C75-419A-B706-66D88C5C2568}">
      <dgm:prSet phldrT="[Text]" custT="1"/>
      <dgm:spPr/>
      <dgm:t>
        <a:bodyPr/>
        <a:lstStyle/>
        <a:p>
          <a:r>
            <a:rPr lang="lv-LV" sz="2800" b="1" dirty="0" err="1" smtClean="0"/>
            <a:t>nepanesamība</a:t>
          </a:r>
          <a:endParaRPr lang="en-GB" sz="2800" b="1" dirty="0"/>
        </a:p>
      </dgm:t>
    </dgm:pt>
    <dgm:pt modelId="{C4814F52-2D6B-483E-A2D5-3B5278A312AA}" type="parTrans" cxnId="{FD84CF97-B5D2-488F-87B4-2C952AD65920}">
      <dgm:prSet/>
      <dgm:spPr/>
      <dgm:t>
        <a:bodyPr/>
        <a:lstStyle/>
        <a:p>
          <a:endParaRPr lang="en-GB">
            <a:solidFill>
              <a:schemeClr val="tx1"/>
            </a:solidFill>
          </a:endParaRPr>
        </a:p>
      </dgm:t>
    </dgm:pt>
    <dgm:pt modelId="{4BFA3F86-148B-4357-AED3-8C4B81017002}" type="sibTrans" cxnId="{FD84CF97-B5D2-488F-87B4-2C952AD65920}">
      <dgm:prSet/>
      <dgm:spPr/>
      <dgm:t>
        <a:bodyPr/>
        <a:lstStyle/>
        <a:p>
          <a:endParaRPr lang="en-GB">
            <a:solidFill>
              <a:schemeClr val="tx1"/>
            </a:solidFill>
          </a:endParaRPr>
        </a:p>
      </dgm:t>
    </dgm:pt>
    <dgm:pt modelId="{AC7014E4-F8DD-448C-9DF0-B1B668251879}">
      <dgm:prSet phldrT="[Text]" custT="1"/>
      <dgm:spPr/>
      <dgm:t>
        <a:bodyPr/>
        <a:lstStyle/>
        <a:p>
          <a:pPr marL="324000" marR="0" indent="-324000" defTabSz="914400" eaLnBrk="1" fontAlgn="auto" latinLnBrk="0" hangingPunct="1">
            <a:lnSpc>
              <a:spcPct val="100000"/>
            </a:lnSpc>
            <a:spcBef>
              <a:spcPts val="0"/>
            </a:spcBef>
            <a:spcAft>
              <a:spcPts val="0"/>
            </a:spcAft>
            <a:buClrTx/>
            <a:buSzTx/>
            <a:buFontTx/>
            <a:buNone/>
            <a:tabLst/>
            <a:defRPr/>
          </a:pPr>
          <a:r>
            <a:rPr lang="lv-LV" sz="2000" dirty="0" smtClean="0"/>
            <a:t>Reakcijā nav iesaistīts </a:t>
          </a:r>
          <a:r>
            <a:rPr lang="lv-LV" sz="2000" dirty="0" err="1" smtClean="0"/>
            <a:t>IgE</a:t>
          </a:r>
          <a:endParaRPr lang="en-GB" sz="2000" dirty="0"/>
        </a:p>
      </dgm:t>
    </dgm:pt>
    <dgm:pt modelId="{F778105D-2842-4802-9073-3E16E9823B1A}" type="parTrans" cxnId="{DD53C6B4-7841-46A1-9CB4-FB3F24BE00C8}">
      <dgm:prSet/>
      <dgm:spPr/>
      <dgm:t>
        <a:bodyPr/>
        <a:lstStyle/>
        <a:p>
          <a:endParaRPr lang="en-GB">
            <a:solidFill>
              <a:schemeClr val="tx1"/>
            </a:solidFill>
          </a:endParaRPr>
        </a:p>
      </dgm:t>
    </dgm:pt>
    <dgm:pt modelId="{1B0B0C59-A7EA-4C71-A2A8-828BA3A20BCB}" type="sibTrans" cxnId="{DD53C6B4-7841-46A1-9CB4-FB3F24BE00C8}">
      <dgm:prSet/>
      <dgm:spPr/>
      <dgm:t>
        <a:bodyPr/>
        <a:lstStyle/>
        <a:p>
          <a:endParaRPr lang="en-GB">
            <a:solidFill>
              <a:schemeClr val="tx1"/>
            </a:solidFill>
          </a:endParaRPr>
        </a:p>
      </dgm:t>
    </dgm:pt>
    <dgm:pt modelId="{C4787912-EA45-4216-AAEB-4F7A1AE55D52}">
      <dgm:prSet phldrT="[Text]" custT="1"/>
      <dgm:spPr/>
      <dgm:t>
        <a:bodyPr/>
        <a:lstStyle/>
        <a:p>
          <a:pPr>
            <a:spcAft>
              <a:spcPts val="600"/>
            </a:spcAft>
          </a:pPr>
          <a:r>
            <a:rPr lang="lv-LV" sz="2000" smtClean="0"/>
            <a:t>Ātra reakcija </a:t>
          </a:r>
          <a:endParaRPr lang="en-GB" sz="2000" dirty="0"/>
        </a:p>
      </dgm:t>
    </dgm:pt>
    <dgm:pt modelId="{20860F42-E253-4E21-A3F4-9D0309FE91BA}" type="parTrans" cxnId="{4A8C1F02-F4B6-4350-9A66-AD8CB29167D0}">
      <dgm:prSet/>
      <dgm:spPr/>
      <dgm:t>
        <a:bodyPr/>
        <a:lstStyle/>
        <a:p>
          <a:endParaRPr lang="en-GB"/>
        </a:p>
      </dgm:t>
    </dgm:pt>
    <dgm:pt modelId="{AF3BB03E-0A34-40E7-90CD-BED94A7A863B}" type="sibTrans" cxnId="{4A8C1F02-F4B6-4350-9A66-AD8CB29167D0}">
      <dgm:prSet/>
      <dgm:spPr/>
      <dgm:t>
        <a:bodyPr/>
        <a:lstStyle/>
        <a:p>
          <a:endParaRPr lang="en-GB"/>
        </a:p>
      </dgm:t>
    </dgm:pt>
    <dgm:pt modelId="{4F2D23EE-8653-4308-A8D3-B98421D92A9B}">
      <dgm:prSet phldrT="[Text]" custT="1"/>
      <dgm:spPr/>
      <dgm:t>
        <a:bodyPr/>
        <a:lstStyle/>
        <a:p>
          <a:pPr>
            <a:spcAft>
              <a:spcPts val="600"/>
            </a:spcAft>
          </a:pPr>
          <a:r>
            <a:rPr lang="lv-LV" sz="2000" smtClean="0"/>
            <a:t>Salīdzinoši retāka</a:t>
          </a:r>
          <a:endParaRPr lang="en-GB" sz="2000" dirty="0"/>
        </a:p>
      </dgm:t>
    </dgm:pt>
    <dgm:pt modelId="{453CED0A-1652-45D0-9069-7049FB22F6B8}" type="parTrans" cxnId="{31A6072B-4654-4D01-9584-876DE04EFB99}">
      <dgm:prSet/>
      <dgm:spPr/>
      <dgm:t>
        <a:bodyPr/>
        <a:lstStyle/>
        <a:p>
          <a:endParaRPr lang="en-GB"/>
        </a:p>
      </dgm:t>
    </dgm:pt>
    <dgm:pt modelId="{D39539DF-DA4D-41CB-BEED-BB62E8812512}" type="sibTrans" cxnId="{31A6072B-4654-4D01-9584-876DE04EFB99}">
      <dgm:prSet/>
      <dgm:spPr/>
      <dgm:t>
        <a:bodyPr/>
        <a:lstStyle/>
        <a:p>
          <a:endParaRPr lang="en-GB"/>
        </a:p>
      </dgm:t>
    </dgm:pt>
    <dgm:pt modelId="{8791B680-5FEA-49D3-B48F-60594E0D5A10}">
      <dgm:prSet phldrT="[Text]" custT="1"/>
      <dgm:spPr/>
      <dgm:t>
        <a:bodyPr/>
        <a:lstStyle/>
        <a:p>
          <a:pPr>
            <a:spcAft>
              <a:spcPts val="600"/>
            </a:spcAft>
          </a:pPr>
          <a:r>
            <a:rPr lang="lv-LV" sz="2000" dirty="0" smtClean="0"/>
            <a:t>Mēreni līdz smagi simptomi </a:t>
          </a:r>
          <a:endParaRPr lang="en-GB" sz="2000" dirty="0"/>
        </a:p>
      </dgm:t>
    </dgm:pt>
    <dgm:pt modelId="{E082AB65-B435-47FA-AEA8-478AA4D8705E}" type="parTrans" cxnId="{28AFA495-55BA-4737-865D-D5B713FAFF04}">
      <dgm:prSet/>
      <dgm:spPr/>
      <dgm:t>
        <a:bodyPr/>
        <a:lstStyle/>
        <a:p>
          <a:endParaRPr lang="en-GB"/>
        </a:p>
      </dgm:t>
    </dgm:pt>
    <dgm:pt modelId="{58B8B014-3BBF-4CE6-868E-5E8FE863D61C}" type="sibTrans" cxnId="{28AFA495-55BA-4737-865D-D5B713FAFF04}">
      <dgm:prSet/>
      <dgm:spPr/>
      <dgm:t>
        <a:bodyPr/>
        <a:lstStyle/>
        <a:p>
          <a:endParaRPr lang="en-GB"/>
        </a:p>
      </dgm:t>
    </dgm:pt>
    <dgm:pt modelId="{B5DD9F85-F9B3-44BC-9502-583BADFCCBCC}">
      <dgm:prSet phldrT="[Text]" custT="1"/>
      <dgm:spPr/>
      <dgm:t>
        <a:bodyPr/>
        <a:lstStyle/>
        <a:p>
          <a:pPr marL="324000" marR="0" indent="-324000" defTabSz="914400" eaLnBrk="1" fontAlgn="auto" latinLnBrk="0" hangingPunct="1">
            <a:lnSpc>
              <a:spcPct val="100000"/>
            </a:lnSpc>
            <a:spcBef>
              <a:spcPts val="0"/>
            </a:spcBef>
            <a:spcAft>
              <a:spcPts val="0"/>
            </a:spcAft>
            <a:buClrTx/>
            <a:buSzTx/>
            <a:buFontTx/>
            <a:buNone/>
            <a:tabLst/>
            <a:defRPr/>
          </a:pPr>
          <a:r>
            <a:rPr lang="lv-LV" sz="2000" dirty="0" smtClean="0"/>
            <a:t>Simptom</a:t>
          </a:r>
          <a:r>
            <a:rPr lang="en-US" sz="2000" dirty="0" smtClean="0"/>
            <a:t>us </a:t>
          </a:r>
          <a:r>
            <a:rPr lang="lv-LV" sz="2000" dirty="0" smtClean="0"/>
            <a:t>mēdz pavadīt nespecifiskas pazīmes – miegainība, zūd prāta asums, cilvēks jūtas «uzpūties», migrēna, nespēks</a:t>
          </a:r>
          <a:endParaRPr lang="en-GB" sz="2000" dirty="0"/>
        </a:p>
      </dgm:t>
    </dgm:pt>
    <dgm:pt modelId="{DD6EA988-6ECA-4F50-9C6E-8211D5DDA43D}" type="sibTrans" cxnId="{D42FDD23-D421-43A2-B39D-C43A4AA8D057}">
      <dgm:prSet/>
      <dgm:spPr/>
      <dgm:t>
        <a:bodyPr/>
        <a:lstStyle/>
        <a:p>
          <a:endParaRPr lang="en-GB"/>
        </a:p>
      </dgm:t>
    </dgm:pt>
    <dgm:pt modelId="{626026D7-42F2-4E25-A08F-F1A9BA43E11E}" type="parTrans" cxnId="{D42FDD23-D421-43A2-B39D-C43A4AA8D057}">
      <dgm:prSet/>
      <dgm:spPr/>
      <dgm:t>
        <a:bodyPr/>
        <a:lstStyle/>
        <a:p>
          <a:endParaRPr lang="en-GB"/>
        </a:p>
      </dgm:t>
    </dgm:pt>
    <dgm:pt modelId="{F01B6C25-F5E4-4743-8B7C-13115107E74E}">
      <dgm:prSet phldrT="[Text]" custT="1"/>
      <dgm:spPr/>
      <dgm:t>
        <a:bodyPr/>
        <a:lstStyle/>
        <a:p>
          <a:pPr marL="324000" marR="0" indent="-324000" defTabSz="914400" eaLnBrk="1" fontAlgn="auto" latinLnBrk="0" hangingPunct="1">
            <a:lnSpc>
              <a:spcPct val="100000"/>
            </a:lnSpc>
            <a:spcBef>
              <a:spcPts val="0"/>
            </a:spcBef>
            <a:spcAft>
              <a:spcPts val="0"/>
            </a:spcAft>
            <a:buClrTx/>
            <a:buSzTx/>
            <a:buFontTx/>
            <a:buNone/>
            <a:tabLst/>
            <a:defRPr/>
          </a:pPr>
          <a:r>
            <a:rPr lang="lv-LV" sz="2000" smtClean="0"/>
            <a:t>Salīdzinoši biežāka</a:t>
          </a:r>
          <a:endParaRPr lang="en-GB" sz="2000" dirty="0"/>
        </a:p>
      </dgm:t>
    </dgm:pt>
    <dgm:pt modelId="{0368A7C2-579D-4BCB-85EA-D2484E9827B8}" type="sibTrans" cxnId="{7731F248-5B9E-474D-A102-0D94BE6491D3}">
      <dgm:prSet/>
      <dgm:spPr/>
      <dgm:t>
        <a:bodyPr/>
        <a:lstStyle/>
        <a:p>
          <a:endParaRPr lang="en-GB"/>
        </a:p>
      </dgm:t>
    </dgm:pt>
    <dgm:pt modelId="{6122C7C4-DFDA-4354-B42E-D9CAA698A51B}" type="parTrans" cxnId="{7731F248-5B9E-474D-A102-0D94BE6491D3}">
      <dgm:prSet/>
      <dgm:spPr/>
      <dgm:t>
        <a:bodyPr/>
        <a:lstStyle/>
        <a:p>
          <a:endParaRPr lang="en-GB"/>
        </a:p>
      </dgm:t>
    </dgm:pt>
    <dgm:pt modelId="{65C86137-25F4-4669-A34A-52B4E00A67C5}">
      <dgm:prSet phldrT="[Text]" custT="1"/>
      <dgm:spPr/>
      <dgm:t>
        <a:bodyPr/>
        <a:lstStyle/>
        <a:p>
          <a:pPr marL="324000" marR="0" indent="-324000" defTabSz="914400" eaLnBrk="1" fontAlgn="auto" latinLnBrk="0" hangingPunct="1">
            <a:lnSpc>
              <a:spcPct val="100000"/>
            </a:lnSpc>
            <a:spcBef>
              <a:spcPts val="0"/>
            </a:spcBef>
            <a:spcAft>
              <a:spcPts val="0"/>
            </a:spcAft>
            <a:buClrTx/>
            <a:buSzTx/>
            <a:buFontTx/>
            <a:buNone/>
            <a:tabLst/>
            <a:defRPr/>
          </a:pPr>
          <a:r>
            <a:rPr lang="lv-LV" sz="2000" smtClean="0"/>
            <a:t>gk. problēmas zarnu traktā + dažkārt ekzēma</a:t>
          </a:r>
          <a:endParaRPr lang="en-GB" sz="2000" dirty="0"/>
        </a:p>
      </dgm:t>
    </dgm:pt>
    <dgm:pt modelId="{6A35B88B-B6A5-4401-924B-C52B476AD1AF}" type="sibTrans" cxnId="{67C85202-60A3-49EA-916E-07C4F0D89308}">
      <dgm:prSet/>
      <dgm:spPr/>
      <dgm:t>
        <a:bodyPr/>
        <a:lstStyle/>
        <a:p>
          <a:endParaRPr lang="en-GB"/>
        </a:p>
      </dgm:t>
    </dgm:pt>
    <dgm:pt modelId="{F0B1B817-5636-43CB-8233-021DE80AD29A}" type="parTrans" cxnId="{67C85202-60A3-49EA-916E-07C4F0D89308}">
      <dgm:prSet/>
      <dgm:spPr/>
      <dgm:t>
        <a:bodyPr/>
        <a:lstStyle/>
        <a:p>
          <a:endParaRPr lang="en-GB"/>
        </a:p>
      </dgm:t>
    </dgm:pt>
    <dgm:pt modelId="{667D2E23-9F4F-4C18-91D9-006451E72806}">
      <dgm:prSet phldrT="[Text]" custT="1"/>
      <dgm:spPr/>
      <dgm:t>
        <a:bodyPr/>
        <a:lstStyle/>
        <a:p>
          <a:pPr marL="324000" marR="0" indent="-324000" defTabSz="914400" eaLnBrk="1" fontAlgn="auto" latinLnBrk="0" hangingPunct="1">
            <a:lnSpc>
              <a:spcPct val="100000"/>
            </a:lnSpc>
            <a:spcBef>
              <a:spcPts val="0"/>
            </a:spcBef>
            <a:spcAft>
              <a:spcPts val="0"/>
            </a:spcAft>
            <a:buClrTx/>
            <a:buSzTx/>
            <a:buFontTx/>
            <a:buNone/>
            <a:tabLst/>
            <a:defRPr/>
          </a:pPr>
          <a:r>
            <a:rPr lang="lv-LV" sz="2000" smtClean="0"/>
            <a:t>Pastāvīgi simptomi, nav dzīvībai bīstami</a:t>
          </a:r>
          <a:r>
            <a:rPr lang="en-US" sz="2000" smtClean="0"/>
            <a:t>, bie</a:t>
          </a:r>
          <a:r>
            <a:rPr lang="lv-LV" sz="2000" smtClean="0"/>
            <a:t>ži maz izteikti</a:t>
          </a:r>
          <a:endParaRPr lang="en-GB" sz="2000" dirty="0"/>
        </a:p>
      </dgm:t>
    </dgm:pt>
    <dgm:pt modelId="{B88D56EB-C2B3-4FB1-BFF6-06E8C6CF4FB2}" type="sibTrans" cxnId="{45EC1387-8806-40CF-9BD8-8B98B62AF3F9}">
      <dgm:prSet/>
      <dgm:spPr/>
      <dgm:t>
        <a:bodyPr/>
        <a:lstStyle/>
        <a:p>
          <a:endParaRPr lang="en-GB"/>
        </a:p>
      </dgm:t>
    </dgm:pt>
    <dgm:pt modelId="{E692ADDE-8799-4A17-A408-5B349CC71E2C}" type="parTrans" cxnId="{45EC1387-8806-40CF-9BD8-8B98B62AF3F9}">
      <dgm:prSet/>
      <dgm:spPr/>
      <dgm:t>
        <a:bodyPr/>
        <a:lstStyle/>
        <a:p>
          <a:endParaRPr lang="en-GB"/>
        </a:p>
      </dgm:t>
    </dgm:pt>
    <dgm:pt modelId="{E69B9AD2-73CD-49A0-9739-125B00DBC82C}">
      <dgm:prSet phldrT="[Text]" custT="1"/>
      <dgm:spPr/>
      <dgm:t>
        <a:bodyPr/>
        <a:lstStyle/>
        <a:p>
          <a:pPr marL="324000" marR="0" indent="-324000" defTabSz="914400" eaLnBrk="1" fontAlgn="auto" latinLnBrk="0" hangingPunct="1">
            <a:lnSpc>
              <a:spcPct val="100000"/>
            </a:lnSpc>
            <a:spcBef>
              <a:spcPts val="0"/>
            </a:spcBef>
            <a:spcAft>
              <a:spcPts val="0"/>
            </a:spcAft>
            <a:buClrTx/>
            <a:buSzTx/>
            <a:buFontTx/>
            <a:buNone/>
            <a:tabLst/>
            <a:defRPr/>
          </a:pPr>
          <a:r>
            <a:rPr lang="lv-LV" sz="2000" dirty="0" smtClean="0"/>
            <a:t>Reakcija uz ēdienu parādās pēc vairākām stundām, reizēm dienām</a:t>
          </a:r>
          <a:endParaRPr lang="en-GB" sz="2000" dirty="0"/>
        </a:p>
      </dgm:t>
    </dgm:pt>
    <dgm:pt modelId="{415D7540-9421-47AF-BC18-B8CC7980B1DF}" type="sibTrans" cxnId="{7D49F4C4-C45A-4156-8451-6B9B41937A7B}">
      <dgm:prSet/>
      <dgm:spPr/>
      <dgm:t>
        <a:bodyPr/>
        <a:lstStyle/>
        <a:p>
          <a:endParaRPr lang="en-GB"/>
        </a:p>
      </dgm:t>
    </dgm:pt>
    <dgm:pt modelId="{644B9CDC-DFB6-4EAC-A65B-DD1029C2BB92}" type="parTrans" cxnId="{7D49F4C4-C45A-4156-8451-6B9B41937A7B}">
      <dgm:prSet/>
      <dgm:spPr/>
      <dgm:t>
        <a:bodyPr/>
        <a:lstStyle/>
        <a:p>
          <a:endParaRPr lang="en-GB"/>
        </a:p>
      </dgm:t>
    </dgm:pt>
    <dgm:pt modelId="{AE5CFF15-6084-4A13-BA5A-6F7B8F73E077}">
      <dgm:prSet phldrT="[Text]" custT="1"/>
      <dgm:spPr/>
      <dgm:t>
        <a:bodyPr/>
        <a:lstStyle/>
        <a:p>
          <a:pPr marL="324000" marR="0" indent="-324000" defTabSz="914400" eaLnBrk="1" fontAlgn="auto" latinLnBrk="0" hangingPunct="1">
            <a:lnSpc>
              <a:spcPct val="100000"/>
            </a:lnSpc>
            <a:spcBef>
              <a:spcPts val="0"/>
            </a:spcBef>
            <a:spcAft>
              <a:spcPts val="0"/>
            </a:spcAft>
            <a:buClrTx/>
            <a:buSzTx/>
            <a:buFontTx/>
            <a:buNone/>
            <a:tabLst/>
            <a:defRPr/>
          </a:pPr>
          <a:r>
            <a:rPr lang="lv-LV" sz="2000" dirty="0" smtClean="0"/>
            <a:t>Simptomus izraisa lielākas ēdiena devas</a:t>
          </a:r>
          <a:endParaRPr lang="en-GB" sz="2000" dirty="0"/>
        </a:p>
      </dgm:t>
    </dgm:pt>
    <dgm:pt modelId="{A7402E58-6754-4455-B4F4-B5B099B73C1D}" type="parTrans" cxnId="{5A210190-7717-4755-B0C7-040A474A00BF}">
      <dgm:prSet/>
      <dgm:spPr/>
      <dgm:t>
        <a:bodyPr/>
        <a:lstStyle/>
        <a:p>
          <a:endParaRPr lang="en-GB"/>
        </a:p>
      </dgm:t>
    </dgm:pt>
    <dgm:pt modelId="{676804BD-69A0-4F4C-A3D6-FF491DD2AE34}" type="sibTrans" cxnId="{5A210190-7717-4755-B0C7-040A474A00BF}">
      <dgm:prSet/>
      <dgm:spPr/>
      <dgm:t>
        <a:bodyPr/>
        <a:lstStyle/>
        <a:p>
          <a:endParaRPr lang="en-GB"/>
        </a:p>
      </dgm:t>
    </dgm:pt>
    <dgm:pt modelId="{0BBA5821-3EC4-4145-A44D-7D8B04E869C6}">
      <dgm:prSet phldrT="[Text]" custT="1"/>
      <dgm:spPr/>
      <dgm:t>
        <a:bodyPr/>
        <a:lstStyle/>
        <a:p>
          <a:pPr>
            <a:spcAft>
              <a:spcPts val="600"/>
            </a:spcAft>
          </a:pPr>
          <a:r>
            <a:rPr lang="lv-LV" sz="2000" dirty="0" smtClean="0"/>
            <a:t>Simptomus izraisa pat nelielas alergēna devas</a:t>
          </a:r>
          <a:endParaRPr lang="en-GB" sz="2000" dirty="0"/>
        </a:p>
      </dgm:t>
    </dgm:pt>
    <dgm:pt modelId="{68877AD8-0C89-42D1-8468-F4B67F61889F}" type="parTrans" cxnId="{B5F2DF55-314D-4147-A577-D0BBFD96B0FF}">
      <dgm:prSet/>
      <dgm:spPr/>
      <dgm:t>
        <a:bodyPr/>
        <a:lstStyle/>
        <a:p>
          <a:endParaRPr lang="en-GB"/>
        </a:p>
      </dgm:t>
    </dgm:pt>
    <dgm:pt modelId="{E4A2917A-BE34-48CA-98DD-C5C602BDB7B5}" type="sibTrans" cxnId="{B5F2DF55-314D-4147-A577-D0BBFD96B0FF}">
      <dgm:prSet/>
      <dgm:spPr/>
      <dgm:t>
        <a:bodyPr/>
        <a:lstStyle/>
        <a:p>
          <a:endParaRPr lang="en-GB"/>
        </a:p>
      </dgm:t>
    </dgm:pt>
    <dgm:pt modelId="{A9B318CA-50C4-4F36-81C7-45BE001CFCDF}" type="pres">
      <dgm:prSet presAssocID="{62BA86BE-9429-4C14-8956-582AFE0FDDFC}" presName="Name0" presStyleCnt="0">
        <dgm:presLayoutVars>
          <dgm:dir/>
          <dgm:animLvl val="lvl"/>
          <dgm:resizeHandles val="exact"/>
        </dgm:presLayoutVars>
      </dgm:prSet>
      <dgm:spPr/>
      <dgm:t>
        <a:bodyPr/>
        <a:lstStyle/>
        <a:p>
          <a:endParaRPr lang="en-GB"/>
        </a:p>
      </dgm:t>
    </dgm:pt>
    <dgm:pt modelId="{FA7A9240-10C0-4287-BDD9-B3A4B5C6E255}" type="pres">
      <dgm:prSet presAssocID="{51CCB03B-5418-4398-9B22-6C05FC152296}" presName="composite" presStyleCnt="0"/>
      <dgm:spPr/>
    </dgm:pt>
    <dgm:pt modelId="{28F1B9E3-087C-4FAD-9F9B-08731A610B0B}" type="pres">
      <dgm:prSet presAssocID="{51CCB03B-5418-4398-9B22-6C05FC152296}" presName="parTx" presStyleLbl="alignNode1" presStyleIdx="0" presStyleCnt="2" custScaleY="96099" custLinFactNeighborX="-1" custLinFactNeighborY="-91963">
        <dgm:presLayoutVars>
          <dgm:chMax val="0"/>
          <dgm:chPref val="0"/>
          <dgm:bulletEnabled val="1"/>
        </dgm:presLayoutVars>
      </dgm:prSet>
      <dgm:spPr/>
      <dgm:t>
        <a:bodyPr/>
        <a:lstStyle/>
        <a:p>
          <a:endParaRPr lang="en-GB"/>
        </a:p>
      </dgm:t>
    </dgm:pt>
    <dgm:pt modelId="{8DEBAECC-B25F-44F7-A5EC-497A8A40611E}" type="pres">
      <dgm:prSet presAssocID="{51CCB03B-5418-4398-9B22-6C05FC152296}" presName="desTx" presStyleLbl="alignAccFollowNode1" presStyleIdx="0" presStyleCnt="2" custScaleY="98546">
        <dgm:presLayoutVars>
          <dgm:bulletEnabled val="1"/>
        </dgm:presLayoutVars>
      </dgm:prSet>
      <dgm:spPr/>
      <dgm:t>
        <a:bodyPr/>
        <a:lstStyle/>
        <a:p>
          <a:endParaRPr lang="en-GB"/>
        </a:p>
      </dgm:t>
    </dgm:pt>
    <dgm:pt modelId="{DDD7E77C-6F94-4839-ABD3-FA487F9104C0}" type="pres">
      <dgm:prSet presAssocID="{A3E7BE9D-7BDE-4995-96C8-654EF1FFF232}" presName="space" presStyleCnt="0"/>
      <dgm:spPr/>
    </dgm:pt>
    <dgm:pt modelId="{9AE63898-15FA-47DE-9C7A-C4D9D8116514}" type="pres">
      <dgm:prSet presAssocID="{4826089F-7C75-419A-B706-66D88C5C2568}" presName="composite" presStyleCnt="0"/>
      <dgm:spPr/>
    </dgm:pt>
    <dgm:pt modelId="{FB1536AC-1A61-44B9-934B-9FC0F6A03362}" type="pres">
      <dgm:prSet presAssocID="{4826089F-7C75-419A-B706-66D88C5C2568}" presName="parTx" presStyleLbl="alignNode1" presStyleIdx="1" presStyleCnt="2" custScaleX="134485" custScaleY="97490" custLinFactNeighborY="-50988">
        <dgm:presLayoutVars>
          <dgm:chMax val="0"/>
          <dgm:chPref val="0"/>
          <dgm:bulletEnabled val="1"/>
        </dgm:presLayoutVars>
      </dgm:prSet>
      <dgm:spPr/>
      <dgm:t>
        <a:bodyPr/>
        <a:lstStyle/>
        <a:p>
          <a:endParaRPr lang="en-GB"/>
        </a:p>
      </dgm:t>
    </dgm:pt>
    <dgm:pt modelId="{E914C2B7-5B81-4FF1-8D34-1DA527731B00}" type="pres">
      <dgm:prSet presAssocID="{4826089F-7C75-419A-B706-66D88C5C2568}" presName="desTx" presStyleLbl="alignAccFollowNode1" presStyleIdx="1" presStyleCnt="2" custScaleX="134000">
        <dgm:presLayoutVars>
          <dgm:bulletEnabled val="1"/>
        </dgm:presLayoutVars>
      </dgm:prSet>
      <dgm:spPr/>
      <dgm:t>
        <a:bodyPr/>
        <a:lstStyle/>
        <a:p>
          <a:endParaRPr lang="en-GB"/>
        </a:p>
      </dgm:t>
    </dgm:pt>
  </dgm:ptLst>
  <dgm:cxnLst>
    <dgm:cxn modelId="{31A6072B-4654-4D01-9584-876DE04EFB99}" srcId="{51CCB03B-5418-4398-9B22-6C05FC152296}" destId="{4F2D23EE-8653-4308-A8D3-B98421D92A9B}" srcOrd="3" destOrd="0" parTransId="{453CED0A-1652-45D0-9069-7049FB22F6B8}" sibTransId="{D39539DF-DA4D-41CB-BEED-BB62E8812512}"/>
    <dgm:cxn modelId="{1317861C-5C3B-43BD-997A-DDCAADF22CAC}" type="presOf" srcId="{0BBA5821-3EC4-4145-A44D-7D8B04E869C6}" destId="{8DEBAECC-B25F-44F7-A5EC-497A8A40611E}" srcOrd="0" destOrd="5" presId="urn:microsoft.com/office/officeart/2005/8/layout/hList1"/>
    <dgm:cxn modelId="{979C077F-11FB-4343-B588-09B8AD5D0F68}" srcId="{51CCB03B-5418-4398-9B22-6C05FC152296}" destId="{143E3F0E-3A39-43E6-9DA9-23AC91259124}" srcOrd="2" destOrd="0" parTransId="{8D6944F6-1C64-48A4-AE76-BD7CFEF8DD2D}" sibTransId="{5C34B372-1F06-4789-9A8A-8D786A11FD7E}"/>
    <dgm:cxn modelId="{FD84CF97-B5D2-488F-87B4-2C952AD65920}" srcId="{62BA86BE-9429-4C14-8956-582AFE0FDDFC}" destId="{4826089F-7C75-419A-B706-66D88C5C2568}" srcOrd="1" destOrd="0" parTransId="{C4814F52-2D6B-483E-A2D5-3B5278A312AA}" sibTransId="{4BFA3F86-148B-4357-AED3-8C4B81017002}"/>
    <dgm:cxn modelId="{F5FB48A4-7E4A-4691-B463-558AFC0D4AF7}" type="presOf" srcId="{F01B6C25-F5E4-4743-8B7C-13115107E74E}" destId="{E914C2B7-5B81-4FF1-8D34-1DA527731B00}" srcOrd="0" destOrd="4" presId="urn:microsoft.com/office/officeart/2005/8/layout/hList1"/>
    <dgm:cxn modelId="{1AF42A68-818E-4B38-BBF6-4CFF7FFBE97A}" type="presOf" srcId="{4F2D23EE-8653-4308-A8D3-B98421D92A9B}" destId="{8DEBAECC-B25F-44F7-A5EC-497A8A40611E}" srcOrd="0" destOrd="3" presId="urn:microsoft.com/office/officeart/2005/8/layout/hList1"/>
    <dgm:cxn modelId="{45EC1387-8806-40CF-9BD8-8B98B62AF3F9}" srcId="{4826089F-7C75-419A-B706-66D88C5C2568}" destId="{667D2E23-9F4F-4C18-91D9-006451E72806}" srcOrd="2" destOrd="0" parTransId="{E692ADDE-8799-4A17-A408-5B349CC71E2C}" sibTransId="{B88D56EB-C2B3-4FB1-BFF6-06E8C6CF4FB2}"/>
    <dgm:cxn modelId="{78D7C47A-A4D3-4379-A56E-06A4FCE395FD}" type="presOf" srcId="{51CCB03B-5418-4398-9B22-6C05FC152296}" destId="{28F1B9E3-087C-4FAD-9F9B-08731A610B0B}" srcOrd="0" destOrd="0" presId="urn:microsoft.com/office/officeart/2005/8/layout/hList1"/>
    <dgm:cxn modelId="{B5F2DF55-314D-4147-A577-D0BBFD96B0FF}" srcId="{51CCB03B-5418-4398-9B22-6C05FC152296}" destId="{0BBA5821-3EC4-4145-A44D-7D8B04E869C6}" srcOrd="5" destOrd="0" parTransId="{68877AD8-0C89-42D1-8468-F4B67F61889F}" sibTransId="{E4A2917A-BE34-48CA-98DD-C5C602BDB7B5}"/>
    <dgm:cxn modelId="{41639BC4-4EF6-4CDF-8E61-597ED1FF4EF7}" type="presOf" srcId="{8791B680-5FEA-49D3-B48F-60594E0D5A10}" destId="{8DEBAECC-B25F-44F7-A5EC-497A8A40611E}" srcOrd="0" destOrd="4" presId="urn:microsoft.com/office/officeart/2005/8/layout/hList1"/>
    <dgm:cxn modelId="{D42FDD23-D421-43A2-B39D-C43A4AA8D057}" srcId="{4826089F-7C75-419A-B706-66D88C5C2568}" destId="{B5DD9F85-F9B3-44BC-9502-583BADFCCBCC}" srcOrd="5" destOrd="0" parTransId="{626026D7-42F2-4E25-A08F-F1A9BA43E11E}" sibTransId="{DD6EA988-6ECA-4F50-9C6E-8211D5DDA43D}"/>
    <dgm:cxn modelId="{47ED6087-C912-4E39-985D-69826E0278CD}" type="presOf" srcId="{AC7014E4-F8DD-448C-9DF0-B1B668251879}" destId="{E914C2B7-5B81-4FF1-8D34-1DA527731B00}" srcOrd="0" destOrd="0" presId="urn:microsoft.com/office/officeart/2005/8/layout/hList1"/>
    <dgm:cxn modelId="{8840636A-05ED-4095-BD68-6D21C6942BAF}" type="presOf" srcId="{667D2E23-9F4F-4C18-91D9-006451E72806}" destId="{E914C2B7-5B81-4FF1-8D34-1DA527731B00}" srcOrd="0" destOrd="2" presId="urn:microsoft.com/office/officeart/2005/8/layout/hList1"/>
    <dgm:cxn modelId="{47331076-86B3-4551-90A2-19EA2AC26DC2}" type="presOf" srcId="{4826089F-7C75-419A-B706-66D88C5C2568}" destId="{FB1536AC-1A61-44B9-934B-9FC0F6A03362}" srcOrd="0" destOrd="0" presId="urn:microsoft.com/office/officeart/2005/8/layout/hList1"/>
    <dgm:cxn modelId="{DD53C6B4-7841-46A1-9CB4-FB3F24BE00C8}" srcId="{4826089F-7C75-419A-B706-66D88C5C2568}" destId="{AC7014E4-F8DD-448C-9DF0-B1B668251879}" srcOrd="0" destOrd="0" parTransId="{F778105D-2842-4802-9073-3E16E9823B1A}" sibTransId="{1B0B0C59-A7EA-4C71-A2A8-828BA3A20BCB}"/>
    <dgm:cxn modelId="{D8FF3A76-8290-4594-A92C-E234788D322A}" type="presOf" srcId="{D9113450-FEFF-4766-AE93-1A46CA7B251A}" destId="{8DEBAECC-B25F-44F7-A5EC-497A8A40611E}" srcOrd="0" destOrd="0" presId="urn:microsoft.com/office/officeart/2005/8/layout/hList1"/>
    <dgm:cxn modelId="{C7D8D569-D8C7-46BF-BEDE-183255271BD6}" srcId="{62BA86BE-9429-4C14-8956-582AFE0FDDFC}" destId="{51CCB03B-5418-4398-9B22-6C05FC152296}" srcOrd="0" destOrd="0" parTransId="{189301EF-DA4D-4ADC-8C91-4FDAA5FCC00F}" sibTransId="{A3E7BE9D-7BDE-4995-96C8-654EF1FFF232}"/>
    <dgm:cxn modelId="{5A210190-7717-4755-B0C7-040A474A00BF}" srcId="{4826089F-7C75-419A-B706-66D88C5C2568}" destId="{AE5CFF15-6084-4A13-BA5A-6F7B8F73E077}" srcOrd="6" destOrd="0" parTransId="{A7402E58-6754-4455-B4F4-B5B099B73C1D}" sibTransId="{676804BD-69A0-4F4C-A3D6-FF491DD2AE34}"/>
    <dgm:cxn modelId="{B744DC9B-AC38-4754-B743-946BA6EF9EC5}" srcId="{51CCB03B-5418-4398-9B22-6C05FC152296}" destId="{D9113450-FEFF-4766-AE93-1A46CA7B251A}" srcOrd="0" destOrd="0" parTransId="{8DC23C55-612A-4DCD-8C38-0BC2530F6D92}" sibTransId="{97ED989D-2241-49F7-B2F3-2646CD3F199F}"/>
    <dgm:cxn modelId="{28AFA495-55BA-4737-865D-D5B713FAFF04}" srcId="{51CCB03B-5418-4398-9B22-6C05FC152296}" destId="{8791B680-5FEA-49D3-B48F-60594E0D5A10}" srcOrd="4" destOrd="0" parTransId="{E082AB65-B435-47FA-AEA8-478AA4D8705E}" sibTransId="{58B8B014-3BBF-4CE6-868E-5E8FE863D61C}"/>
    <dgm:cxn modelId="{67C85202-60A3-49EA-916E-07C4F0D89308}" srcId="{4826089F-7C75-419A-B706-66D88C5C2568}" destId="{65C86137-25F4-4669-A34A-52B4E00A67C5}" srcOrd="3" destOrd="0" parTransId="{F0B1B817-5636-43CB-8233-021DE80AD29A}" sibTransId="{6A35B88B-B6A5-4401-924B-C52B476AD1AF}"/>
    <dgm:cxn modelId="{9CB35F16-A6A9-4596-998C-6A304D06333C}" type="presOf" srcId="{B5DD9F85-F9B3-44BC-9502-583BADFCCBCC}" destId="{E914C2B7-5B81-4FF1-8D34-1DA527731B00}" srcOrd="0" destOrd="5" presId="urn:microsoft.com/office/officeart/2005/8/layout/hList1"/>
    <dgm:cxn modelId="{7D49F4C4-C45A-4156-8451-6B9B41937A7B}" srcId="{4826089F-7C75-419A-B706-66D88C5C2568}" destId="{E69B9AD2-73CD-49A0-9739-125B00DBC82C}" srcOrd="1" destOrd="0" parTransId="{644B9CDC-DFB6-4EAC-A65B-DD1029C2BB92}" sibTransId="{415D7540-9421-47AF-BC18-B8CC7980B1DF}"/>
    <dgm:cxn modelId="{298F7D26-61D2-49B4-9636-38DC8CDC9334}" type="presOf" srcId="{E69B9AD2-73CD-49A0-9739-125B00DBC82C}" destId="{E914C2B7-5B81-4FF1-8D34-1DA527731B00}" srcOrd="0" destOrd="1" presId="urn:microsoft.com/office/officeart/2005/8/layout/hList1"/>
    <dgm:cxn modelId="{5867BF95-6008-4B81-842E-F4E24D9C7A7C}" type="presOf" srcId="{C4787912-EA45-4216-AAEB-4F7A1AE55D52}" destId="{8DEBAECC-B25F-44F7-A5EC-497A8A40611E}" srcOrd="0" destOrd="1" presId="urn:microsoft.com/office/officeart/2005/8/layout/hList1"/>
    <dgm:cxn modelId="{7731F248-5B9E-474D-A102-0D94BE6491D3}" srcId="{4826089F-7C75-419A-B706-66D88C5C2568}" destId="{F01B6C25-F5E4-4743-8B7C-13115107E74E}" srcOrd="4" destOrd="0" parTransId="{6122C7C4-DFDA-4354-B42E-D9CAA698A51B}" sibTransId="{0368A7C2-579D-4BCB-85EA-D2484E9827B8}"/>
    <dgm:cxn modelId="{4A8C1F02-F4B6-4350-9A66-AD8CB29167D0}" srcId="{51CCB03B-5418-4398-9B22-6C05FC152296}" destId="{C4787912-EA45-4216-AAEB-4F7A1AE55D52}" srcOrd="1" destOrd="0" parTransId="{20860F42-E253-4E21-A3F4-9D0309FE91BA}" sibTransId="{AF3BB03E-0A34-40E7-90CD-BED94A7A863B}"/>
    <dgm:cxn modelId="{B3C0AFC0-A8C2-4665-9381-EC4BC9D77334}" type="presOf" srcId="{62BA86BE-9429-4C14-8956-582AFE0FDDFC}" destId="{A9B318CA-50C4-4F36-81C7-45BE001CFCDF}" srcOrd="0" destOrd="0" presId="urn:microsoft.com/office/officeart/2005/8/layout/hList1"/>
    <dgm:cxn modelId="{4047FD55-6B72-4AA0-8526-EBA7747C0CDA}" type="presOf" srcId="{AE5CFF15-6084-4A13-BA5A-6F7B8F73E077}" destId="{E914C2B7-5B81-4FF1-8D34-1DA527731B00}" srcOrd="0" destOrd="6" presId="urn:microsoft.com/office/officeart/2005/8/layout/hList1"/>
    <dgm:cxn modelId="{0534C509-3B5D-44DC-9F9D-A519243C129E}" type="presOf" srcId="{65C86137-25F4-4669-A34A-52B4E00A67C5}" destId="{E914C2B7-5B81-4FF1-8D34-1DA527731B00}" srcOrd="0" destOrd="3" presId="urn:microsoft.com/office/officeart/2005/8/layout/hList1"/>
    <dgm:cxn modelId="{3B774AE4-14E9-4B14-B3C2-D38C3EE2AA5B}" type="presOf" srcId="{143E3F0E-3A39-43E6-9DA9-23AC91259124}" destId="{8DEBAECC-B25F-44F7-A5EC-497A8A40611E}" srcOrd="0" destOrd="2" presId="urn:microsoft.com/office/officeart/2005/8/layout/hList1"/>
    <dgm:cxn modelId="{28017954-6C66-460B-8FD0-2F938D8358B2}" type="presParOf" srcId="{A9B318CA-50C4-4F36-81C7-45BE001CFCDF}" destId="{FA7A9240-10C0-4287-BDD9-B3A4B5C6E255}" srcOrd="0" destOrd="0" presId="urn:microsoft.com/office/officeart/2005/8/layout/hList1"/>
    <dgm:cxn modelId="{70B1E740-43D8-4C0A-8748-4F8AAE90413B}" type="presParOf" srcId="{FA7A9240-10C0-4287-BDD9-B3A4B5C6E255}" destId="{28F1B9E3-087C-4FAD-9F9B-08731A610B0B}" srcOrd="0" destOrd="0" presId="urn:microsoft.com/office/officeart/2005/8/layout/hList1"/>
    <dgm:cxn modelId="{C146A77A-2F65-410B-A570-42A1CFD050DF}" type="presParOf" srcId="{FA7A9240-10C0-4287-BDD9-B3A4B5C6E255}" destId="{8DEBAECC-B25F-44F7-A5EC-497A8A40611E}" srcOrd="1" destOrd="0" presId="urn:microsoft.com/office/officeart/2005/8/layout/hList1"/>
    <dgm:cxn modelId="{6155F051-EC7B-49B1-8C16-155CA7E3ED3D}" type="presParOf" srcId="{A9B318CA-50C4-4F36-81C7-45BE001CFCDF}" destId="{DDD7E77C-6F94-4839-ABD3-FA487F9104C0}" srcOrd="1" destOrd="0" presId="urn:microsoft.com/office/officeart/2005/8/layout/hList1"/>
    <dgm:cxn modelId="{5BB6EE86-DF95-4186-A0A1-7FC35C3A5BEC}" type="presParOf" srcId="{A9B318CA-50C4-4F36-81C7-45BE001CFCDF}" destId="{9AE63898-15FA-47DE-9C7A-C4D9D8116514}" srcOrd="2" destOrd="0" presId="urn:microsoft.com/office/officeart/2005/8/layout/hList1"/>
    <dgm:cxn modelId="{4EF3AC6A-19AC-436C-89F0-9B66ADBD5655}" type="presParOf" srcId="{9AE63898-15FA-47DE-9C7A-C4D9D8116514}" destId="{FB1536AC-1A61-44B9-934B-9FC0F6A03362}" srcOrd="0" destOrd="0" presId="urn:microsoft.com/office/officeart/2005/8/layout/hList1"/>
    <dgm:cxn modelId="{4CE47A8A-6418-41C1-876E-D5F4C915AF95}" type="presParOf" srcId="{9AE63898-15FA-47DE-9C7A-C4D9D8116514}" destId="{E914C2B7-5B81-4FF1-8D34-1DA527731B0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DD0ABE-B2A7-4578-83F6-017176D58B6E}" type="doc">
      <dgm:prSet loTypeId="urn:microsoft.com/office/officeart/2005/8/layout/radial3" loCatId="cycle" qsTypeId="urn:microsoft.com/office/officeart/2005/8/quickstyle/3d2" qsCatId="3D" csTypeId="urn:microsoft.com/office/officeart/2005/8/colors/colorful1" csCatId="colorful" phldr="1"/>
      <dgm:spPr/>
      <dgm:t>
        <a:bodyPr/>
        <a:lstStyle/>
        <a:p>
          <a:endParaRPr lang="en-GB"/>
        </a:p>
      </dgm:t>
    </dgm:pt>
    <dgm:pt modelId="{BFAE2DBF-5F15-4B8A-A1DE-01F736148979}">
      <dgm:prSet phldrT="[Text]"/>
      <dgm:spPr/>
      <dgm:t>
        <a:bodyPr/>
        <a:lstStyle/>
        <a:p>
          <a:r>
            <a:rPr lang="lv-LV" smtClean="0"/>
            <a:t>AI</a:t>
          </a:r>
          <a:endParaRPr lang="en-GB" dirty="0"/>
        </a:p>
      </dgm:t>
    </dgm:pt>
    <dgm:pt modelId="{4BCD8D7C-1F18-4491-BC02-1BB6E626937F}" type="parTrans" cxnId="{9D19EF2A-2DE2-483A-9E42-38F09839083B}">
      <dgm:prSet/>
      <dgm:spPr/>
      <dgm:t>
        <a:bodyPr/>
        <a:lstStyle/>
        <a:p>
          <a:endParaRPr lang="en-GB">
            <a:solidFill>
              <a:schemeClr val="tx1"/>
            </a:solidFill>
          </a:endParaRPr>
        </a:p>
      </dgm:t>
    </dgm:pt>
    <dgm:pt modelId="{7BB2923F-A411-4CF9-B712-DC22234280BB}" type="sibTrans" cxnId="{9D19EF2A-2DE2-483A-9E42-38F09839083B}">
      <dgm:prSet/>
      <dgm:spPr/>
      <dgm:t>
        <a:bodyPr/>
        <a:lstStyle/>
        <a:p>
          <a:endParaRPr lang="en-GB">
            <a:solidFill>
              <a:schemeClr val="tx1"/>
            </a:solidFill>
          </a:endParaRPr>
        </a:p>
      </dgm:t>
    </dgm:pt>
    <dgm:pt modelId="{9230AB3D-96C5-41E7-9BB9-0294A9BE036A}">
      <dgm:prSet phldrT="[Text]"/>
      <dgm:spPr/>
      <dgm:t>
        <a:bodyPr/>
        <a:lstStyle/>
        <a:p>
          <a:r>
            <a:rPr lang="lv-LV" smtClean="0"/>
            <a:t>Ģenētika</a:t>
          </a:r>
          <a:endParaRPr lang="en-GB" dirty="0"/>
        </a:p>
      </dgm:t>
    </dgm:pt>
    <dgm:pt modelId="{2F75CDDE-0CAF-4E77-9442-4ECCB1215033}" type="parTrans" cxnId="{F5AB71DD-6F8C-48CA-B22C-EBC0D8DB7428}">
      <dgm:prSet/>
      <dgm:spPr/>
      <dgm:t>
        <a:bodyPr/>
        <a:lstStyle/>
        <a:p>
          <a:endParaRPr lang="en-GB">
            <a:solidFill>
              <a:schemeClr val="tx1"/>
            </a:solidFill>
          </a:endParaRPr>
        </a:p>
      </dgm:t>
    </dgm:pt>
    <dgm:pt modelId="{7BBB8212-1824-4A23-9551-17217A8CEF7B}" type="sibTrans" cxnId="{F5AB71DD-6F8C-48CA-B22C-EBC0D8DB7428}">
      <dgm:prSet/>
      <dgm:spPr/>
      <dgm:t>
        <a:bodyPr/>
        <a:lstStyle/>
        <a:p>
          <a:endParaRPr lang="en-GB">
            <a:solidFill>
              <a:schemeClr val="tx1"/>
            </a:solidFill>
          </a:endParaRPr>
        </a:p>
      </dgm:t>
    </dgm:pt>
    <dgm:pt modelId="{2DECFFDC-67C5-4BEA-BE98-D1958C7835E4}">
      <dgm:prSet phldrT="[Text]"/>
      <dgm:spPr/>
      <dgm:t>
        <a:bodyPr/>
        <a:lstStyle/>
        <a:p>
          <a:r>
            <a:rPr lang="lv-LV" smtClean="0"/>
            <a:t>Dzimums</a:t>
          </a:r>
          <a:endParaRPr lang="en-GB" dirty="0"/>
        </a:p>
      </dgm:t>
    </dgm:pt>
    <dgm:pt modelId="{929708AA-BA19-41C9-8F6D-CF48487E1FF6}" type="parTrans" cxnId="{62E9A198-5106-4F59-AB83-F573540FCDC5}">
      <dgm:prSet/>
      <dgm:spPr/>
      <dgm:t>
        <a:bodyPr/>
        <a:lstStyle/>
        <a:p>
          <a:endParaRPr lang="en-GB">
            <a:solidFill>
              <a:schemeClr val="tx1"/>
            </a:solidFill>
          </a:endParaRPr>
        </a:p>
      </dgm:t>
    </dgm:pt>
    <dgm:pt modelId="{7EFFD236-744F-4B54-BE43-6927DA248D5C}" type="sibTrans" cxnId="{62E9A198-5106-4F59-AB83-F573540FCDC5}">
      <dgm:prSet/>
      <dgm:spPr/>
      <dgm:t>
        <a:bodyPr/>
        <a:lstStyle/>
        <a:p>
          <a:endParaRPr lang="en-GB">
            <a:solidFill>
              <a:schemeClr val="tx1"/>
            </a:solidFill>
          </a:endParaRPr>
        </a:p>
      </dgm:t>
    </dgm:pt>
    <dgm:pt modelId="{75B39E2C-2C72-4FD6-903D-7076429D8FA7}">
      <dgm:prSet phldrT="[Text]"/>
      <dgm:spPr/>
      <dgm:t>
        <a:bodyPr/>
        <a:lstStyle/>
        <a:p>
          <a:r>
            <a:rPr lang="lv-LV" smtClean="0"/>
            <a:t>Nejaušas variācijas</a:t>
          </a:r>
          <a:endParaRPr lang="en-GB" dirty="0"/>
        </a:p>
      </dgm:t>
    </dgm:pt>
    <dgm:pt modelId="{508D06EB-BF28-48C6-B505-06611A1AE353}" type="parTrans" cxnId="{C354C56A-7867-4696-966B-2135E2F250F3}">
      <dgm:prSet/>
      <dgm:spPr/>
      <dgm:t>
        <a:bodyPr/>
        <a:lstStyle/>
        <a:p>
          <a:endParaRPr lang="en-GB">
            <a:solidFill>
              <a:schemeClr val="tx1"/>
            </a:solidFill>
          </a:endParaRPr>
        </a:p>
      </dgm:t>
    </dgm:pt>
    <dgm:pt modelId="{B854026B-41C4-4169-8FD8-61B7D99ABC15}" type="sibTrans" cxnId="{C354C56A-7867-4696-966B-2135E2F250F3}">
      <dgm:prSet/>
      <dgm:spPr/>
      <dgm:t>
        <a:bodyPr/>
        <a:lstStyle/>
        <a:p>
          <a:endParaRPr lang="en-GB">
            <a:solidFill>
              <a:schemeClr val="tx1"/>
            </a:solidFill>
          </a:endParaRPr>
        </a:p>
      </dgm:t>
    </dgm:pt>
    <dgm:pt modelId="{5AAF71F7-1017-4EA0-AE19-401EE2042EFA}">
      <dgm:prSet phldrT="[Text]"/>
      <dgm:spPr/>
      <dgm:t>
        <a:bodyPr/>
        <a:lstStyle/>
        <a:p>
          <a:r>
            <a:rPr lang="lv-LV" smtClean="0"/>
            <a:t>Ārējie stimuli</a:t>
          </a:r>
          <a:endParaRPr lang="en-GB" dirty="0"/>
        </a:p>
      </dgm:t>
    </dgm:pt>
    <dgm:pt modelId="{92CC3EB5-1572-4A44-AFED-1CBF08C3D3A3}" type="parTrans" cxnId="{72CED71B-87B6-428A-831A-4B1FB62392FE}">
      <dgm:prSet/>
      <dgm:spPr/>
      <dgm:t>
        <a:bodyPr/>
        <a:lstStyle/>
        <a:p>
          <a:endParaRPr lang="en-GB">
            <a:solidFill>
              <a:schemeClr val="tx1"/>
            </a:solidFill>
          </a:endParaRPr>
        </a:p>
      </dgm:t>
    </dgm:pt>
    <dgm:pt modelId="{4CF84A3C-D7EA-411B-A18B-44C1727113ED}" type="sibTrans" cxnId="{72CED71B-87B6-428A-831A-4B1FB62392FE}">
      <dgm:prSet/>
      <dgm:spPr/>
      <dgm:t>
        <a:bodyPr/>
        <a:lstStyle/>
        <a:p>
          <a:endParaRPr lang="en-GB">
            <a:solidFill>
              <a:schemeClr val="tx1"/>
            </a:solidFill>
          </a:endParaRPr>
        </a:p>
      </dgm:t>
    </dgm:pt>
    <dgm:pt modelId="{669698E5-231E-4047-B6B6-F80EB6D1DAA0}">
      <dgm:prSet phldrT="[Text]"/>
      <dgm:spPr/>
      <dgm:t>
        <a:bodyPr/>
        <a:lstStyle/>
        <a:p>
          <a:r>
            <a:rPr lang="lv-LV" dirty="0" smtClean="0"/>
            <a:t>Nezināmi faktori</a:t>
          </a:r>
          <a:endParaRPr lang="en-GB" dirty="0"/>
        </a:p>
      </dgm:t>
    </dgm:pt>
    <dgm:pt modelId="{11A681B2-45E1-40D9-8DBE-14869618B060}" type="parTrans" cxnId="{EF503280-425C-42F0-B9A8-B5ECD224908E}">
      <dgm:prSet/>
      <dgm:spPr/>
      <dgm:t>
        <a:bodyPr/>
        <a:lstStyle/>
        <a:p>
          <a:endParaRPr lang="en-GB"/>
        </a:p>
      </dgm:t>
    </dgm:pt>
    <dgm:pt modelId="{660ECF35-5B33-4D8E-B323-61EDAC7A0D08}" type="sibTrans" cxnId="{EF503280-425C-42F0-B9A8-B5ECD224908E}">
      <dgm:prSet/>
      <dgm:spPr/>
      <dgm:t>
        <a:bodyPr/>
        <a:lstStyle/>
        <a:p>
          <a:endParaRPr lang="en-GB"/>
        </a:p>
      </dgm:t>
    </dgm:pt>
    <dgm:pt modelId="{BEAD33A5-F3AB-4B29-AAA8-C7313B713AD1}" type="pres">
      <dgm:prSet presAssocID="{08DD0ABE-B2A7-4578-83F6-017176D58B6E}" presName="composite" presStyleCnt="0">
        <dgm:presLayoutVars>
          <dgm:chMax val="1"/>
          <dgm:dir/>
          <dgm:resizeHandles val="exact"/>
        </dgm:presLayoutVars>
      </dgm:prSet>
      <dgm:spPr/>
      <dgm:t>
        <a:bodyPr/>
        <a:lstStyle/>
        <a:p>
          <a:endParaRPr lang="en-GB"/>
        </a:p>
      </dgm:t>
    </dgm:pt>
    <dgm:pt modelId="{F65B5412-F595-4AC4-9A9D-3BCD7BFB8ED0}" type="pres">
      <dgm:prSet presAssocID="{08DD0ABE-B2A7-4578-83F6-017176D58B6E}" presName="radial" presStyleCnt="0">
        <dgm:presLayoutVars>
          <dgm:animLvl val="ctr"/>
        </dgm:presLayoutVars>
      </dgm:prSet>
      <dgm:spPr/>
    </dgm:pt>
    <dgm:pt modelId="{0CEE93FE-5A77-4C51-8235-5D427CAA6AB7}" type="pres">
      <dgm:prSet presAssocID="{BFAE2DBF-5F15-4B8A-A1DE-01F736148979}" presName="centerShape" presStyleLbl="vennNode1" presStyleIdx="0" presStyleCnt="6"/>
      <dgm:spPr/>
      <dgm:t>
        <a:bodyPr/>
        <a:lstStyle/>
        <a:p>
          <a:endParaRPr lang="en-GB"/>
        </a:p>
      </dgm:t>
    </dgm:pt>
    <dgm:pt modelId="{996DB825-201B-4702-9DD2-9882F909F058}" type="pres">
      <dgm:prSet presAssocID="{9230AB3D-96C5-41E7-9BB9-0294A9BE036A}" presName="node" presStyleLbl="vennNode1" presStyleIdx="1" presStyleCnt="6">
        <dgm:presLayoutVars>
          <dgm:bulletEnabled val="1"/>
        </dgm:presLayoutVars>
      </dgm:prSet>
      <dgm:spPr/>
      <dgm:t>
        <a:bodyPr/>
        <a:lstStyle/>
        <a:p>
          <a:endParaRPr lang="en-GB"/>
        </a:p>
      </dgm:t>
    </dgm:pt>
    <dgm:pt modelId="{4839F4E2-46BB-4E5D-A8D8-59512F45369E}" type="pres">
      <dgm:prSet presAssocID="{2DECFFDC-67C5-4BEA-BE98-D1958C7835E4}" presName="node" presStyleLbl="vennNode1" presStyleIdx="2" presStyleCnt="6">
        <dgm:presLayoutVars>
          <dgm:bulletEnabled val="1"/>
        </dgm:presLayoutVars>
      </dgm:prSet>
      <dgm:spPr/>
      <dgm:t>
        <a:bodyPr/>
        <a:lstStyle/>
        <a:p>
          <a:endParaRPr lang="en-GB"/>
        </a:p>
      </dgm:t>
    </dgm:pt>
    <dgm:pt modelId="{F925B322-AE01-4F27-B410-DFE85FFB90E6}" type="pres">
      <dgm:prSet presAssocID="{669698E5-231E-4047-B6B6-F80EB6D1DAA0}" presName="node" presStyleLbl="vennNode1" presStyleIdx="3" presStyleCnt="6">
        <dgm:presLayoutVars>
          <dgm:bulletEnabled val="1"/>
        </dgm:presLayoutVars>
      </dgm:prSet>
      <dgm:spPr/>
      <dgm:t>
        <a:bodyPr/>
        <a:lstStyle/>
        <a:p>
          <a:endParaRPr lang="en-GB"/>
        </a:p>
      </dgm:t>
    </dgm:pt>
    <dgm:pt modelId="{461443F8-70D0-4D42-8F80-F4D94C41B7B2}" type="pres">
      <dgm:prSet presAssocID="{75B39E2C-2C72-4FD6-903D-7076429D8FA7}" presName="node" presStyleLbl="vennNode1" presStyleIdx="4" presStyleCnt="6">
        <dgm:presLayoutVars>
          <dgm:bulletEnabled val="1"/>
        </dgm:presLayoutVars>
      </dgm:prSet>
      <dgm:spPr/>
      <dgm:t>
        <a:bodyPr/>
        <a:lstStyle/>
        <a:p>
          <a:endParaRPr lang="en-GB"/>
        </a:p>
      </dgm:t>
    </dgm:pt>
    <dgm:pt modelId="{28647C15-9962-4F56-92CB-BF0D5511FAED}" type="pres">
      <dgm:prSet presAssocID="{5AAF71F7-1017-4EA0-AE19-401EE2042EFA}" presName="node" presStyleLbl="vennNode1" presStyleIdx="5" presStyleCnt="6">
        <dgm:presLayoutVars>
          <dgm:bulletEnabled val="1"/>
        </dgm:presLayoutVars>
      </dgm:prSet>
      <dgm:spPr/>
      <dgm:t>
        <a:bodyPr/>
        <a:lstStyle/>
        <a:p>
          <a:endParaRPr lang="en-GB"/>
        </a:p>
      </dgm:t>
    </dgm:pt>
  </dgm:ptLst>
  <dgm:cxnLst>
    <dgm:cxn modelId="{47FAC3DA-4F9C-46C1-8638-B4DCBD3A3C0E}" type="presOf" srcId="{08DD0ABE-B2A7-4578-83F6-017176D58B6E}" destId="{BEAD33A5-F3AB-4B29-AAA8-C7313B713AD1}" srcOrd="0" destOrd="0" presId="urn:microsoft.com/office/officeart/2005/8/layout/radial3"/>
    <dgm:cxn modelId="{F5AB71DD-6F8C-48CA-B22C-EBC0D8DB7428}" srcId="{BFAE2DBF-5F15-4B8A-A1DE-01F736148979}" destId="{9230AB3D-96C5-41E7-9BB9-0294A9BE036A}" srcOrd="0" destOrd="0" parTransId="{2F75CDDE-0CAF-4E77-9442-4ECCB1215033}" sibTransId="{7BBB8212-1824-4A23-9551-17217A8CEF7B}"/>
    <dgm:cxn modelId="{6708D599-BB4E-44F4-A035-8E6FADEA8C21}" type="presOf" srcId="{5AAF71F7-1017-4EA0-AE19-401EE2042EFA}" destId="{28647C15-9962-4F56-92CB-BF0D5511FAED}" srcOrd="0" destOrd="0" presId="urn:microsoft.com/office/officeart/2005/8/layout/radial3"/>
    <dgm:cxn modelId="{3C5F867F-DD10-45F2-AD7E-0CE8E0F099F5}" type="presOf" srcId="{75B39E2C-2C72-4FD6-903D-7076429D8FA7}" destId="{461443F8-70D0-4D42-8F80-F4D94C41B7B2}" srcOrd="0" destOrd="0" presId="urn:microsoft.com/office/officeart/2005/8/layout/radial3"/>
    <dgm:cxn modelId="{1E4678B0-608A-4767-86A5-003A1F5CD88E}" type="presOf" srcId="{BFAE2DBF-5F15-4B8A-A1DE-01F736148979}" destId="{0CEE93FE-5A77-4C51-8235-5D427CAA6AB7}" srcOrd="0" destOrd="0" presId="urn:microsoft.com/office/officeart/2005/8/layout/radial3"/>
    <dgm:cxn modelId="{FF04F37A-1425-4AB6-8D64-DC95D562EFD4}" type="presOf" srcId="{2DECFFDC-67C5-4BEA-BE98-D1958C7835E4}" destId="{4839F4E2-46BB-4E5D-A8D8-59512F45369E}" srcOrd="0" destOrd="0" presId="urn:microsoft.com/office/officeart/2005/8/layout/radial3"/>
    <dgm:cxn modelId="{62E9A198-5106-4F59-AB83-F573540FCDC5}" srcId="{BFAE2DBF-5F15-4B8A-A1DE-01F736148979}" destId="{2DECFFDC-67C5-4BEA-BE98-D1958C7835E4}" srcOrd="1" destOrd="0" parTransId="{929708AA-BA19-41C9-8F6D-CF48487E1FF6}" sibTransId="{7EFFD236-744F-4B54-BE43-6927DA248D5C}"/>
    <dgm:cxn modelId="{CB5680E1-C5EE-412E-AFDB-780BA6AC6C40}" type="presOf" srcId="{669698E5-231E-4047-B6B6-F80EB6D1DAA0}" destId="{F925B322-AE01-4F27-B410-DFE85FFB90E6}" srcOrd="0" destOrd="0" presId="urn:microsoft.com/office/officeart/2005/8/layout/radial3"/>
    <dgm:cxn modelId="{72CED71B-87B6-428A-831A-4B1FB62392FE}" srcId="{BFAE2DBF-5F15-4B8A-A1DE-01F736148979}" destId="{5AAF71F7-1017-4EA0-AE19-401EE2042EFA}" srcOrd="4" destOrd="0" parTransId="{92CC3EB5-1572-4A44-AFED-1CBF08C3D3A3}" sibTransId="{4CF84A3C-D7EA-411B-A18B-44C1727113ED}"/>
    <dgm:cxn modelId="{EF503280-425C-42F0-B9A8-B5ECD224908E}" srcId="{BFAE2DBF-5F15-4B8A-A1DE-01F736148979}" destId="{669698E5-231E-4047-B6B6-F80EB6D1DAA0}" srcOrd="2" destOrd="0" parTransId="{11A681B2-45E1-40D9-8DBE-14869618B060}" sibTransId="{660ECF35-5B33-4D8E-B323-61EDAC7A0D08}"/>
    <dgm:cxn modelId="{33812601-91D0-4CFB-BC8E-03CF6E7BE7D1}" type="presOf" srcId="{9230AB3D-96C5-41E7-9BB9-0294A9BE036A}" destId="{996DB825-201B-4702-9DD2-9882F909F058}" srcOrd="0" destOrd="0" presId="urn:microsoft.com/office/officeart/2005/8/layout/radial3"/>
    <dgm:cxn modelId="{C354C56A-7867-4696-966B-2135E2F250F3}" srcId="{BFAE2DBF-5F15-4B8A-A1DE-01F736148979}" destId="{75B39E2C-2C72-4FD6-903D-7076429D8FA7}" srcOrd="3" destOrd="0" parTransId="{508D06EB-BF28-48C6-B505-06611A1AE353}" sibTransId="{B854026B-41C4-4169-8FD8-61B7D99ABC15}"/>
    <dgm:cxn modelId="{9D19EF2A-2DE2-483A-9E42-38F09839083B}" srcId="{08DD0ABE-B2A7-4578-83F6-017176D58B6E}" destId="{BFAE2DBF-5F15-4B8A-A1DE-01F736148979}" srcOrd="0" destOrd="0" parTransId="{4BCD8D7C-1F18-4491-BC02-1BB6E626937F}" sibTransId="{7BB2923F-A411-4CF9-B712-DC22234280BB}"/>
    <dgm:cxn modelId="{8A435797-B165-4DAA-B157-FC7937506BD9}" type="presParOf" srcId="{BEAD33A5-F3AB-4B29-AAA8-C7313B713AD1}" destId="{F65B5412-F595-4AC4-9A9D-3BCD7BFB8ED0}" srcOrd="0" destOrd="0" presId="urn:microsoft.com/office/officeart/2005/8/layout/radial3"/>
    <dgm:cxn modelId="{FCAB97D1-9E48-4441-A210-4679B2D9AA76}" type="presParOf" srcId="{F65B5412-F595-4AC4-9A9D-3BCD7BFB8ED0}" destId="{0CEE93FE-5A77-4C51-8235-5D427CAA6AB7}" srcOrd="0" destOrd="0" presId="urn:microsoft.com/office/officeart/2005/8/layout/radial3"/>
    <dgm:cxn modelId="{34EA3100-E91C-42B9-AE05-A5614012A772}" type="presParOf" srcId="{F65B5412-F595-4AC4-9A9D-3BCD7BFB8ED0}" destId="{996DB825-201B-4702-9DD2-9882F909F058}" srcOrd="1" destOrd="0" presId="urn:microsoft.com/office/officeart/2005/8/layout/radial3"/>
    <dgm:cxn modelId="{971AA358-D62D-4125-9185-33B2D19A1285}" type="presParOf" srcId="{F65B5412-F595-4AC4-9A9D-3BCD7BFB8ED0}" destId="{4839F4E2-46BB-4E5D-A8D8-59512F45369E}" srcOrd="2" destOrd="0" presId="urn:microsoft.com/office/officeart/2005/8/layout/radial3"/>
    <dgm:cxn modelId="{6308E86C-42EA-43C8-8E32-81046732C791}" type="presParOf" srcId="{F65B5412-F595-4AC4-9A9D-3BCD7BFB8ED0}" destId="{F925B322-AE01-4F27-B410-DFE85FFB90E6}" srcOrd="3" destOrd="0" presId="urn:microsoft.com/office/officeart/2005/8/layout/radial3"/>
    <dgm:cxn modelId="{9B057AB3-3329-44A3-92C3-268A78D76DEA}" type="presParOf" srcId="{F65B5412-F595-4AC4-9A9D-3BCD7BFB8ED0}" destId="{461443F8-70D0-4D42-8F80-F4D94C41B7B2}" srcOrd="4" destOrd="0" presId="urn:microsoft.com/office/officeart/2005/8/layout/radial3"/>
    <dgm:cxn modelId="{7C4DFAB2-8B17-49CC-9842-30A255D29890}" type="presParOf" srcId="{F65B5412-F595-4AC4-9A9D-3BCD7BFB8ED0}" destId="{28647C15-9962-4F56-92CB-BF0D5511FAED}"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CDEAC-409B-47FC-8FD0-BAC0FAA1CAD8}">
      <dsp:nvSpPr>
        <dsp:cNvPr id="0" name=""/>
        <dsp:cNvSpPr/>
      </dsp:nvSpPr>
      <dsp:spPr>
        <a:xfrm>
          <a:off x="6160860" y="1404302"/>
          <a:ext cx="91440" cy="337913"/>
        </a:xfrm>
        <a:custGeom>
          <a:avLst/>
          <a:gdLst/>
          <a:ahLst/>
          <a:cxnLst/>
          <a:rect l="0" t="0" r="0" b="0"/>
          <a:pathLst>
            <a:path>
              <a:moveTo>
                <a:pt x="45720" y="0"/>
              </a:moveTo>
              <a:lnTo>
                <a:pt x="45720" y="337913"/>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9F82FE-7BB0-4A06-8F29-DA926FE7AAC8}">
      <dsp:nvSpPr>
        <dsp:cNvPr id="0" name=""/>
        <dsp:cNvSpPr/>
      </dsp:nvSpPr>
      <dsp:spPr>
        <a:xfrm>
          <a:off x="4095827" y="645470"/>
          <a:ext cx="2110752" cy="337913"/>
        </a:xfrm>
        <a:custGeom>
          <a:avLst/>
          <a:gdLst/>
          <a:ahLst/>
          <a:cxnLst/>
          <a:rect l="0" t="0" r="0" b="0"/>
          <a:pathLst>
            <a:path>
              <a:moveTo>
                <a:pt x="0" y="0"/>
              </a:moveTo>
              <a:lnTo>
                <a:pt x="0" y="230278"/>
              </a:lnTo>
              <a:lnTo>
                <a:pt x="2110752" y="230278"/>
              </a:lnTo>
              <a:lnTo>
                <a:pt x="2110752" y="337913"/>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222A07-ACED-4B11-9E87-91B134B57262}">
      <dsp:nvSpPr>
        <dsp:cNvPr id="0" name=""/>
        <dsp:cNvSpPr/>
      </dsp:nvSpPr>
      <dsp:spPr>
        <a:xfrm>
          <a:off x="1919573" y="1404302"/>
          <a:ext cx="91440" cy="337913"/>
        </a:xfrm>
        <a:custGeom>
          <a:avLst/>
          <a:gdLst/>
          <a:ahLst/>
          <a:cxnLst/>
          <a:rect l="0" t="0" r="0" b="0"/>
          <a:pathLst>
            <a:path>
              <a:moveTo>
                <a:pt x="45720" y="0"/>
              </a:moveTo>
              <a:lnTo>
                <a:pt x="45720" y="337913"/>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81219A-9154-4CEB-8A9B-1286F115A9E2}">
      <dsp:nvSpPr>
        <dsp:cNvPr id="0" name=""/>
        <dsp:cNvSpPr/>
      </dsp:nvSpPr>
      <dsp:spPr>
        <a:xfrm>
          <a:off x="1965293" y="645470"/>
          <a:ext cx="2130533" cy="337913"/>
        </a:xfrm>
        <a:custGeom>
          <a:avLst/>
          <a:gdLst/>
          <a:ahLst/>
          <a:cxnLst/>
          <a:rect l="0" t="0" r="0" b="0"/>
          <a:pathLst>
            <a:path>
              <a:moveTo>
                <a:pt x="2130533" y="0"/>
              </a:moveTo>
              <a:lnTo>
                <a:pt x="2130533" y="230278"/>
              </a:lnTo>
              <a:lnTo>
                <a:pt x="0" y="230278"/>
              </a:lnTo>
              <a:lnTo>
                <a:pt x="0" y="337913"/>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FD7FCE-22B7-45A8-BE57-B25167001229}">
      <dsp:nvSpPr>
        <dsp:cNvPr id="0" name=""/>
        <dsp:cNvSpPr/>
      </dsp:nvSpPr>
      <dsp:spPr>
        <a:xfrm>
          <a:off x="2920923" y="160526"/>
          <a:ext cx="2349808" cy="484944"/>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5C30A343-09DA-4CC1-A4A9-A1E2205D468B}">
      <dsp:nvSpPr>
        <dsp:cNvPr id="0" name=""/>
        <dsp:cNvSpPr/>
      </dsp:nvSpPr>
      <dsp:spPr>
        <a:xfrm>
          <a:off x="3050020" y="283168"/>
          <a:ext cx="2349808" cy="48494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v-LV" sz="2400" b="1" kern="1200" dirty="0" smtClean="0"/>
            <a:t>MASTOCĪTI</a:t>
          </a:r>
          <a:endParaRPr lang="en-GB" sz="2400" b="1" kern="1200" dirty="0"/>
        </a:p>
      </dsp:txBody>
      <dsp:txXfrm>
        <a:off x="3064224" y="297372"/>
        <a:ext cx="2321400" cy="456536"/>
      </dsp:txXfrm>
    </dsp:sp>
    <dsp:sp modelId="{8DC32B09-E92F-4514-AAA0-44991F41D261}">
      <dsp:nvSpPr>
        <dsp:cNvPr id="0" name=""/>
        <dsp:cNvSpPr/>
      </dsp:nvSpPr>
      <dsp:spPr>
        <a:xfrm>
          <a:off x="160609" y="983383"/>
          <a:ext cx="3609367" cy="420918"/>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6672063C-B59D-4D2F-9C90-BE0044948928}">
      <dsp:nvSpPr>
        <dsp:cNvPr id="0" name=""/>
        <dsp:cNvSpPr/>
      </dsp:nvSpPr>
      <dsp:spPr>
        <a:xfrm>
          <a:off x="289707" y="1106026"/>
          <a:ext cx="3609367" cy="42091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v-LV" sz="2400" b="1" kern="1200" dirty="0" smtClean="0"/>
            <a:t>Saistaudos atrodamie</a:t>
          </a:r>
          <a:endParaRPr lang="en-GB" sz="2400" b="1" kern="1200" dirty="0"/>
        </a:p>
      </dsp:txBody>
      <dsp:txXfrm>
        <a:off x="302035" y="1118354"/>
        <a:ext cx="3584711" cy="396262"/>
      </dsp:txXfrm>
    </dsp:sp>
    <dsp:sp modelId="{AA85B2D1-34E4-4B18-A38B-24083E012F40}">
      <dsp:nvSpPr>
        <dsp:cNvPr id="0" name=""/>
        <dsp:cNvSpPr/>
      </dsp:nvSpPr>
      <dsp:spPr>
        <a:xfrm>
          <a:off x="72" y="1742215"/>
          <a:ext cx="3930440" cy="1686005"/>
        </a:xfrm>
        <a:prstGeom prst="roundRect">
          <a:avLst>
            <a:gd name="adj" fmla="val 10000"/>
          </a:avLst>
        </a:prstGeom>
        <a:gradFill rotWithShape="0">
          <a:gsLst>
            <a:gs pos="0">
              <a:schemeClr val="accent5">
                <a:hueOff val="0"/>
                <a:satOff val="0"/>
                <a:lumOff val="0"/>
                <a:alphaOff val="0"/>
                <a:shade val="63000"/>
              </a:schemeClr>
            </a:gs>
            <a:gs pos="30000">
              <a:schemeClr val="accent5">
                <a:hueOff val="0"/>
                <a:satOff val="0"/>
                <a:lumOff val="0"/>
                <a:alphaOff val="0"/>
                <a:shade val="90000"/>
                <a:satMod val="110000"/>
              </a:schemeClr>
            </a:gs>
            <a:gs pos="45000">
              <a:schemeClr val="accent5">
                <a:hueOff val="0"/>
                <a:satOff val="0"/>
                <a:lumOff val="0"/>
                <a:alphaOff val="0"/>
                <a:shade val="100000"/>
                <a:satMod val="118000"/>
              </a:schemeClr>
            </a:gs>
            <a:gs pos="55000">
              <a:schemeClr val="accent5">
                <a:hueOff val="0"/>
                <a:satOff val="0"/>
                <a:lumOff val="0"/>
                <a:alphaOff val="0"/>
                <a:shade val="100000"/>
                <a:satMod val="118000"/>
              </a:schemeClr>
            </a:gs>
            <a:gs pos="73000">
              <a:schemeClr val="accent5">
                <a:hueOff val="0"/>
                <a:satOff val="0"/>
                <a:lumOff val="0"/>
                <a:alphaOff val="0"/>
                <a:shade val="90000"/>
                <a:satMod val="110000"/>
              </a:schemeClr>
            </a:gs>
            <a:gs pos="100000">
              <a:schemeClr val="accent5">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EEC20DFB-07C7-426A-91F3-FD58D16677EB}">
      <dsp:nvSpPr>
        <dsp:cNvPr id="0" name=""/>
        <dsp:cNvSpPr/>
      </dsp:nvSpPr>
      <dsp:spPr>
        <a:xfrm>
          <a:off x="129170" y="1864858"/>
          <a:ext cx="3930440" cy="168600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lv-LV" altLang="lv-LV" sz="1800" kern="1200" dirty="0" smtClean="0"/>
            <a:t>Ādā un zarnu traktā zem gļotādas</a:t>
          </a:r>
        </a:p>
        <a:p>
          <a:pPr lvl="0" algn="ctr" defTabSz="800100">
            <a:lnSpc>
              <a:spcPct val="90000"/>
            </a:lnSpc>
            <a:spcBef>
              <a:spcPct val="0"/>
            </a:spcBef>
            <a:spcAft>
              <a:spcPct val="35000"/>
            </a:spcAft>
          </a:pPr>
          <a:r>
            <a:rPr lang="lv-LV" altLang="lv-LV" sz="1800" kern="1200" dirty="0" smtClean="0"/>
            <a:t>To klātbūtne nav atkarīga no T šūnām</a:t>
          </a:r>
        </a:p>
        <a:p>
          <a:pPr lvl="0" algn="ctr" defTabSz="800100">
            <a:lnSpc>
              <a:spcPct val="90000"/>
            </a:lnSpc>
            <a:spcBef>
              <a:spcPct val="0"/>
            </a:spcBef>
            <a:spcAft>
              <a:spcPct val="35000"/>
            </a:spcAft>
          </a:pPr>
          <a:r>
            <a:rPr lang="lv-LV" altLang="lv-LV" sz="1800" kern="1200" dirty="0" smtClean="0"/>
            <a:t>Producē daudz histamīnu, </a:t>
          </a:r>
          <a:r>
            <a:rPr lang="lv-LV" altLang="lv-LV" sz="1800" kern="1200" dirty="0" err="1" smtClean="0"/>
            <a:t>heparīnu</a:t>
          </a:r>
          <a:endParaRPr lang="en-GB" sz="1800" kern="1200" dirty="0"/>
        </a:p>
      </dsp:txBody>
      <dsp:txXfrm>
        <a:off x="178551" y="1914239"/>
        <a:ext cx="3831678" cy="1587243"/>
      </dsp:txXfrm>
    </dsp:sp>
    <dsp:sp modelId="{C85FA0D9-EE2E-487B-A132-69503DD4E022}">
      <dsp:nvSpPr>
        <dsp:cNvPr id="0" name=""/>
        <dsp:cNvSpPr/>
      </dsp:nvSpPr>
      <dsp:spPr>
        <a:xfrm>
          <a:off x="4382115" y="983383"/>
          <a:ext cx="3648929" cy="420918"/>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6CF4EB17-EA46-4DEC-98A9-EBFB2D788028}">
      <dsp:nvSpPr>
        <dsp:cNvPr id="0" name=""/>
        <dsp:cNvSpPr/>
      </dsp:nvSpPr>
      <dsp:spPr>
        <a:xfrm>
          <a:off x="4511213" y="1106026"/>
          <a:ext cx="3648929" cy="42091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v-LV" sz="2400" b="1" kern="1200" dirty="0" smtClean="0"/>
            <a:t>Gļotādās atrodamie</a:t>
          </a:r>
          <a:endParaRPr lang="en-GB" sz="2400" b="1" kern="1200" dirty="0"/>
        </a:p>
      </dsp:txBody>
      <dsp:txXfrm>
        <a:off x="4523541" y="1118354"/>
        <a:ext cx="3624273" cy="396262"/>
      </dsp:txXfrm>
    </dsp:sp>
    <dsp:sp modelId="{09E35840-7597-430C-A2A5-66C73EE314C4}">
      <dsp:nvSpPr>
        <dsp:cNvPr id="0" name=""/>
        <dsp:cNvSpPr/>
      </dsp:nvSpPr>
      <dsp:spPr>
        <a:xfrm>
          <a:off x="4188709" y="1742215"/>
          <a:ext cx="4035741" cy="1676104"/>
        </a:xfrm>
        <a:prstGeom prst="roundRect">
          <a:avLst>
            <a:gd name="adj" fmla="val 10000"/>
          </a:avLst>
        </a:prstGeom>
        <a:gradFill rotWithShape="0">
          <a:gsLst>
            <a:gs pos="0">
              <a:schemeClr val="accent5">
                <a:hueOff val="0"/>
                <a:satOff val="0"/>
                <a:lumOff val="0"/>
                <a:alphaOff val="0"/>
                <a:shade val="63000"/>
              </a:schemeClr>
            </a:gs>
            <a:gs pos="30000">
              <a:schemeClr val="accent5">
                <a:hueOff val="0"/>
                <a:satOff val="0"/>
                <a:lumOff val="0"/>
                <a:alphaOff val="0"/>
                <a:shade val="90000"/>
                <a:satMod val="110000"/>
              </a:schemeClr>
            </a:gs>
            <a:gs pos="45000">
              <a:schemeClr val="accent5">
                <a:hueOff val="0"/>
                <a:satOff val="0"/>
                <a:lumOff val="0"/>
                <a:alphaOff val="0"/>
                <a:shade val="100000"/>
                <a:satMod val="118000"/>
              </a:schemeClr>
            </a:gs>
            <a:gs pos="55000">
              <a:schemeClr val="accent5">
                <a:hueOff val="0"/>
                <a:satOff val="0"/>
                <a:lumOff val="0"/>
                <a:alphaOff val="0"/>
                <a:shade val="100000"/>
                <a:satMod val="118000"/>
              </a:schemeClr>
            </a:gs>
            <a:gs pos="73000">
              <a:schemeClr val="accent5">
                <a:hueOff val="0"/>
                <a:satOff val="0"/>
                <a:lumOff val="0"/>
                <a:alphaOff val="0"/>
                <a:shade val="90000"/>
                <a:satMod val="110000"/>
              </a:schemeClr>
            </a:gs>
            <a:gs pos="100000">
              <a:schemeClr val="accent5">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56963C92-A273-4EFB-A984-E57A3AE17C65}">
      <dsp:nvSpPr>
        <dsp:cNvPr id="0" name=""/>
        <dsp:cNvSpPr/>
      </dsp:nvSpPr>
      <dsp:spPr>
        <a:xfrm>
          <a:off x="4317807" y="1864858"/>
          <a:ext cx="4035741" cy="167610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600"/>
            </a:spcAft>
          </a:pPr>
          <a:r>
            <a:rPr lang="lv-LV" altLang="lv-LV" sz="1800" kern="1200" dirty="0" smtClean="0"/>
            <a:t>Alveolās, zarnu trakta gļotādās</a:t>
          </a:r>
        </a:p>
        <a:p>
          <a:pPr lvl="0" algn="ctr" defTabSz="800100">
            <a:lnSpc>
              <a:spcPct val="90000"/>
            </a:lnSpc>
            <a:spcBef>
              <a:spcPct val="0"/>
            </a:spcBef>
            <a:spcAft>
              <a:spcPts val="600"/>
            </a:spcAft>
          </a:pPr>
          <a:r>
            <a:rPr lang="lv-LV" altLang="lv-LV" sz="1800" kern="1200" dirty="0" smtClean="0"/>
            <a:t>To klātbūtne ir atkarīga no T šūnu producētā IL-3</a:t>
          </a:r>
        </a:p>
        <a:p>
          <a:pPr lvl="0" algn="ctr" defTabSz="800100">
            <a:lnSpc>
              <a:spcPct val="90000"/>
            </a:lnSpc>
            <a:spcBef>
              <a:spcPct val="0"/>
            </a:spcBef>
            <a:spcAft>
              <a:spcPts val="600"/>
            </a:spcAft>
          </a:pPr>
          <a:r>
            <a:rPr lang="lv-LV" altLang="lv-LV" sz="1800" kern="1200" dirty="0" smtClean="0"/>
            <a:t>Producē maz histamīnu, daudz </a:t>
          </a:r>
          <a:r>
            <a:rPr lang="lv-LV" altLang="lv-LV" sz="1800" kern="1200" dirty="0" err="1" smtClean="0"/>
            <a:t>hondroitīna</a:t>
          </a:r>
          <a:r>
            <a:rPr lang="lv-LV" altLang="lv-LV" sz="1800" kern="1200" dirty="0" smtClean="0"/>
            <a:t> sulfātu</a:t>
          </a:r>
          <a:endParaRPr lang="en-GB" sz="1800" kern="1200" dirty="0"/>
        </a:p>
      </dsp:txBody>
      <dsp:txXfrm>
        <a:off x="4366898" y="1913949"/>
        <a:ext cx="3937559" cy="1577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652E5-D797-42F4-A113-4BD2F5E0A7FB}">
      <dsp:nvSpPr>
        <dsp:cNvPr id="0" name=""/>
        <dsp:cNvSpPr/>
      </dsp:nvSpPr>
      <dsp:spPr>
        <a:xfrm>
          <a:off x="6125570" y="3650481"/>
          <a:ext cx="91440" cy="495204"/>
        </a:xfrm>
        <a:custGeom>
          <a:avLst/>
          <a:gdLst/>
          <a:ahLst/>
          <a:cxnLst/>
          <a:rect l="0" t="0" r="0" b="0"/>
          <a:pathLst>
            <a:path>
              <a:moveTo>
                <a:pt x="45720" y="0"/>
              </a:moveTo>
              <a:lnTo>
                <a:pt x="45720" y="49520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BC948E-99EF-4363-8BF1-6F21903D3C1D}">
      <dsp:nvSpPr>
        <dsp:cNvPr id="0" name=""/>
        <dsp:cNvSpPr/>
      </dsp:nvSpPr>
      <dsp:spPr>
        <a:xfrm>
          <a:off x="4169793" y="1773338"/>
          <a:ext cx="2001497" cy="495204"/>
        </a:xfrm>
        <a:custGeom>
          <a:avLst/>
          <a:gdLst/>
          <a:ahLst/>
          <a:cxnLst/>
          <a:rect l="0" t="0" r="0" b="0"/>
          <a:pathLst>
            <a:path>
              <a:moveTo>
                <a:pt x="0" y="0"/>
              </a:moveTo>
              <a:lnTo>
                <a:pt x="0" y="337467"/>
              </a:lnTo>
              <a:lnTo>
                <a:pt x="2001497" y="337467"/>
              </a:lnTo>
              <a:lnTo>
                <a:pt x="2001497" y="49520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335AA6-E372-4E59-89F1-D8F575479FC0}">
      <dsp:nvSpPr>
        <dsp:cNvPr id="0" name=""/>
        <dsp:cNvSpPr/>
      </dsp:nvSpPr>
      <dsp:spPr>
        <a:xfrm>
          <a:off x="1972943" y="3650481"/>
          <a:ext cx="1346758" cy="495204"/>
        </a:xfrm>
        <a:custGeom>
          <a:avLst/>
          <a:gdLst/>
          <a:ahLst/>
          <a:cxnLst/>
          <a:rect l="0" t="0" r="0" b="0"/>
          <a:pathLst>
            <a:path>
              <a:moveTo>
                <a:pt x="0" y="0"/>
              </a:moveTo>
              <a:lnTo>
                <a:pt x="0" y="337467"/>
              </a:lnTo>
              <a:lnTo>
                <a:pt x="1346758" y="337467"/>
              </a:lnTo>
              <a:lnTo>
                <a:pt x="1346758" y="49520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F3BFAE-17BD-41D6-864A-8607997D6BCC}">
      <dsp:nvSpPr>
        <dsp:cNvPr id="0" name=""/>
        <dsp:cNvSpPr/>
      </dsp:nvSpPr>
      <dsp:spPr>
        <a:xfrm>
          <a:off x="1158272" y="3650481"/>
          <a:ext cx="814671" cy="495204"/>
        </a:xfrm>
        <a:custGeom>
          <a:avLst/>
          <a:gdLst/>
          <a:ahLst/>
          <a:cxnLst/>
          <a:rect l="0" t="0" r="0" b="0"/>
          <a:pathLst>
            <a:path>
              <a:moveTo>
                <a:pt x="814671" y="0"/>
              </a:moveTo>
              <a:lnTo>
                <a:pt x="814671" y="337467"/>
              </a:lnTo>
              <a:lnTo>
                <a:pt x="0" y="337467"/>
              </a:lnTo>
              <a:lnTo>
                <a:pt x="0" y="49520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955214-522B-421E-8488-83AA75BB9F7A}">
      <dsp:nvSpPr>
        <dsp:cNvPr id="0" name=""/>
        <dsp:cNvSpPr/>
      </dsp:nvSpPr>
      <dsp:spPr>
        <a:xfrm>
          <a:off x="1972943" y="1773338"/>
          <a:ext cx="2196849" cy="495204"/>
        </a:xfrm>
        <a:custGeom>
          <a:avLst/>
          <a:gdLst/>
          <a:ahLst/>
          <a:cxnLst/>
          <a:rect l="0" t="0" r="0" b="0"/>
          <a:pathLst>
            <a:path>
              <a:moveTo>
                <a:pt x="2196849" y="0"/>
              </a:moveTo>
              <a:lnTo>
                <a:pt x="2196849" y="337467"/>
              </a:lnTo>
              <a:lnTo>
                <a:pt x="0" y="337467"/>
              </a:lnTo>
              <a:lnTo>
                <a:pt x="0" y="49520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3200BE-42A5-492D-A54B-9333FEDECBE1}">
      <dsp:nvSpPr>
        <dsp:cNvPr id="0" name=""/>
        <dsp:cNvSpPr/>
      </dsp:nvSpPr>
      <dsp:spPr>
        <a:xfrm>
          <a:off x="1817110" y="692118"/>
          <a:ext cx="4705365" cy="1081219"/>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3BFF0BE0-7C31-402F-96DF-CCBA8D5879D0}">
      <dsp:nvSpPr>
        <dsp:cNvPr id="0" name=""/>
        <dsp:cNvSpPr/>
      </dsp:nvSpPr>
      <dsp:spPr>
        <a:xfrm>
          <a:off x="2006300" y="871848"/>
          <a:ext cx="4705365" cy="10812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lv-LV" altLang="lv-LV" sz="2800" b="1" kern="1200" smtClean="0"/>
            <a:t>MASTOCĪTU IZDALĪTIE MEDIATORI</a:t>
          </a:r>
          <a:endParaRPr lang="en-GB" sz="2800" kern="1200" dirty="0"/>
        </a:p>
      </dsp:txBody>
      <dsp:txXfrm>
        <a:off x="2037968" y="903516"/>
        <a:ext cx="4642029" cy="1017883"/>
      </dsp:txXfrm>
    </dsp:sp>
    <dsp:sp modelId="{0EC57627-32CC-45F2-BC04-2B40F6ECE5AA}">
      <dsp:nvSpPr>
        <dsp:cNvPr id="0" name=""/>
        <dsp:cNvSpPr/>
      </dsp:nvSpPr>
      <dsp:spPr>
        <a:xfrm>
          <a:off x="389723" y="2268542"/>
          <a:ext cx="3166440" cy="1381939"/>
        </a:xfrm>
        <a:prstGeom prst="roundRect">
          <a:avLst>
            <a:gd name="adj" fmla="val 100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1BF1B131-1C56-4745-A6FA-63B11A203B31}">
      <dsp:nvSpPr>
        <dsp:cNvPr id="0" name=""/>
        <dsp:cNvSpPr/>
      </dsp:nvSpPr>
      <dsp:spPr>
        <a:xfrm>
          <a:off x="578913" y="2448272"/>
          <a:ext cx="3166440" cy="138193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v-LV" altLang="lv-LV" sz="2400" b="1" kern="1200" smtClean="0">
              <a:latin typeface="+mn-lt"/>
            </a:rPr>
            <a:t>No jauna sintezētie mediatori</a:t>
          </a:r>
          <a:endParaRPr lang="en-GB" sz="2400" kern="1200" dirty="0"/>
        </a:p>
      </dsp:txBody>
      <dsp:txXfrm>
        <a:off x="619389" y="2488748"/>
        <a:ext cx="3085488" cy="1300987"/>
      </dsp:txXfrm>
    </dsp:sp>
    <dsp:sp modelId="{77AA1BA6-6C12-44A8-AA3F-65EC219CC111}">
      <dsp:nvSpPr>
        <dsp:cNvPr id="0" name=""/>
        <dsp:cNvSpPr/>
      </dsp:nvSpPr>
      <dsp:spPr>
        <a:xfrm>
          <a:off x="703" y="4145685"/>
          <a:ext cx="2315137" cy="1081219"/>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FFE658C1-9AED-4AC8-BC8D-CDF921BF9941}">
      <dsp:nvSpPr>
        <dsp:cNvPr id="0" name=""/>
        <dsp:cNvSpPr/>
      </dsp:nvSpPr>
      <dsp:spPr>
        <a:xfrm>
          <a:off x="189893" y="4325415"/>
          <a:ext cx="2315137" cy="108121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v-LV" altLang="lv-LV" sz="2400" i="0" kern="1200" dirty="0" smtClean="0">
              <a:latin typeface="+mn-lt"/>
            </a:rPr>
            <a:t>No lipīdiem atvasinātie mediatori</a:t>
          </a:r>
          <a:endParaRPr lang="en-GB" sz="2400" i="0" kern="1200" dirty="0"/>
        </a:p>
      </dsp:txBody>
      <dsp:txXfrm>
        <a:off x="221561" y="4357083"/>
        <a:ext cx="2251801" cy="1017883"/>
      </dsp:txXfrm>
    </dsp:sp>
    <dsp:sp modelId="{1524E286-7DD8-48D8-BBBC-F798233383B9}">
      <dsp:nvSpPr>
        <dsp:cNvPr id="0" name=""/>
        <dsp:cNvSpPr/>
      </dsp:nvSpPr>
      <dsp:spPr>
        <a:xfrm>
          <a:off x="2694221" y="4145685"/>
          <a:ext cx="1250962" cy="1081219"/>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C40813C5-8BFD-4E63-B8AE-003DD0D40F17}">
      <dsp:nvSpPr>
        <dsp:cNvPr id="0" name=""/>
        <dsp:cNvSpPr/>
      </dsp:nvSpPr>
      <dsp:spPr>
        <a:xfrm>
          <a:off x="2883411" y="4325415"/>
          <a:ext cx="1250962" cy="108121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v-LV" altLang="lv-LV" sz="2400" i="0" kern="1200" smtClean="0">
              <a:latin typeface="+mn-lt"/>
            </a:rPr>
            <a:t>Citokīni</a:t>
          </a:r>
          <a:endParaRPr lang="en-GB" sz="2400" i="0" kern="1200" dirty="0"/>
        </a:p>
      </dsp:txBody>
      <dsp:txXfrm>
        <a:off x="2915079" y="4357083"/>
        <a:ext cx="1187626" cy="1017883"/>
      </dsp:txXfrm>
    </dsp:sp>
    <dsp:sp modelId="{8F7E5305-7CD6-4B4E-A1E7-3CE35C4EBA4A}">
      <dsp:nvSpPr>
        <dsp:cNvPr id="0" name=""/>
        <dsp:cNvSpPr/>
      </dsp:nvSpPr>
      <dsp:spPr>
        <a:xfrm>
          <a:off x="4392718" y="2268542"/>
          <a:ext cx="3557144" cy="1381939"/>
        </a:xfrm>
        <a:prstGeom prst="roundRect">
          <a:avLst>
            <a:gd name="adj" fmla="val 100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07FA1B1E-C4CC-484C-ACF5-2212116587C7}">
      <dsp:nvSpPr>
        <dsp:cNvPr id="0" name=""/>
        <dsp:cNvSpPr/>
      </dsp:nvSpPr>
      <dsp:spPr>
        <a:xfrm>
          <a:off x="4581908" y="2448272"/>
          <a:ext cx="3557144" cy="138193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v-LV" altLang="lv-LV" sz="2400" b="1" kern="1200" smtClean="0">
              <a:latin typeface="+mn-lt"/>
            </a:rPr>
            <a:t>Citoplazmatiskajās granulās uzglabājamie mediatori</a:t>
          </a:r>
          <a:endParaRPr lang="en-GB" sz="2400" kern="1200" dirty="0"/>
        </a:p>
      </dsp:txBody>
      <dsp:txXfrm>
        <a:off x="4622384" y="2488748"/>
        <a:ext cx="3476192" cy="1300987"/>
      </dsp:txXfrm>
    </dsp:sp>
    <dsp:sp modelId="{A4E4D9CD-83DE-45EE-8AEA-E9E18A0818D5}">
      <dsp:nvSpPr>
        <dsp:cNvPr id="0" name=""/>
        <dsp:cNvSpPr/>
      </dsp:nvSpPr>
      <dsp:spPr>
        <a:xfrm>
          <a:off x="4323563" y="4145685"/>
          <a:ext cx="3695455" cy="1081219"/>
        </a:xfrm>
        <a:prstGeom prst="roundRect">
          <a:avLst>
            <a:gd name="adj" fmla="val 100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0DA3F3FB-28D5-40EE-BC3D-ABD152675C45}">
      <dsp:nvSpPr>
        <dsp:cNvPr id="0" name=""/>
        <dsp:cNvSpPr/>
      </dsp:nvSpPr>
      <dsp:spPr>
        <a:xfrm>
          <a:off x="4512753" y="4325415"/>
          <a:ext cx="3695455" cy="108121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lt1">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lv-LV" altLang="lv-LV" sz="2400" i="0" kern="1200" dirty="0" err="1" smtClean="0">
              <a:latin typeface="+mn-lt"/>
            </a:rPr>
            <a:t>Biogēnie</a:t>
          </a:r>
          <a:r>
            <a:rPr lang="lv-LV" altLang="lv-LV" sz="2400" i="0" kern="1200" dirty="0" smtClean="0">
              <a:latin typeface="+mn-lt"/>
            </a:rPr>
            <a:t> </a:t>
          </a:r>
          <a:r>
            <a:rPr lang="lv-LV" altLang="lv-LV" sz="2400" i="0" kern="1200" dirty="0" err="1" smtClean="0">
              <a:latin typeface="+mn-lt"/>
            </a:rPr>
            <a:t>amīni</a:t>
          </a:r>
          <a:r>
            <a:rPr lang="lv-LV" altLang="lv-LV" sz="2400" i="0" kern="1200" dirty="0" smtClean="0">
              <a:latin typeface="+mn-lt"/>
            </a:rPr>
            <a:t>, enzīmi un </a:t>
          </a:r>
          <a:r>
            <a:rPr lang="lv-LV" altLang="lv-LV" sz="2400" i="0" kern="1200" dirty="0" err="1" smtClean="0">
              <a:latin typeface="+mn-lt"/>
            </a:rPr>
            <a:t>proteoglikāni</a:t>
          </a:r>
          <a:endParaRPr lang="en-GB" sz="2400" i="0" kern="1200" dirty="0"/>
        </a:p>
      </dsp:txBody>
      <dsp:txXfrm>
        <a:off x="4544421" y="4357083"/>
        <a:ext cx="3632119" cy="1017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186" cy="495300"/>
          </a:xfrm>
          <a:prstGeom prst="rect">
            <a:avLst/>
          </a:prstGeom>
        </p:spPr>
        <p:txBody>
          <a:bodyPr vert="horz" lIns="90580" tIns="45290" rIns="90580" bIns="45290" rtlCol="0"/>
          <a:lstStyle>
            <a:lvl1pPr algn="l">
              <a:defRPr sz="1200"/>
            </a:lvl1pPr>
          </a:lstStyle>
          <a:p>
            <a:endParaRPr lang="en-GB"/>
          </a:p>
        </p:txBody>
      </p:sp>
      <p:sp>
        <p:nvSpPr>
          <p:cNvPr id="3" name="Date Placeholder 2"/>
          <p:cNvSpPr>
            <a:spLocks noGrp="1"/>
          </p:cNvSpPr>
          <p:nvPr>
            <p:ph type="dt" idx="1"/>
          </p:nvPr>
        </p:nvSpPr>
        <p:spPr>
          <a:xfrm>
            <a:off x="3774011" y="0"/>
            <a:ext cx="2887186" cy="495300"/>
          </a:xfrm>
          <a:prstGeom prst="rect">
            <a:avLst/>
          </a:prstGeom>
        </p:spPr>
        <p:txBody>
          <a:bodyPr vert="horz" lIns="90580" tIns="45290" rIns="90580" bIns="45290" rtlCol="0"/>
          <a:lstStyle>
            <a:lvl1pPr algn="r">
              <a:defRPr sz="1200"/>
            </a:lvl1pPr>
          </a:lstStyle>
          <a:p>
            <a:fld id="{8F9EAE6D-79F2-4887-B0DA-760B9386B7A3}" type="datetimeFigureOut">
              <a:rPr lang="en-GB" smtClean="0"/>
              <a:t>20/11/2014</a:t>
            </a:fld>
            <a:endParaRPr lang="en-GB"/>
          </a:p>
        </p:txBody>
      </p:sp>
      <p:sp>
        <p:nvSpPr>
          <p:cNvPr id="4" name="Slide Image Placeholder 3"/>
          <p:cNvSpPr>
            <a:spLocks noGrp="1" noRot="1" noChangeAspect="1"/>
          </p:cNvSpPr>
          <p:nvPr>
            <p:ph type="sldImg" idx="2"/>
          </p:nvPr>
        </p:nvSpPr>
        <p:spPr>
          <a:xfrm>
            <a:off x="855663" y="742950"/>
            <a:ext cx="4951412" cy="3714750"/>
          </a:xfrm>
          <a:prstGeom prst="rect">
            <a:avLst/>
          </a:prstGeom>
          <a:noFill/>
          <a:ln w="12700">
            <a:solidFill>
              <a:prstClr val="black"/>
            </a:solidFill>
          </a:ln>
        </p:spPr>
        <p:txBody>
          <a:bodyPr vert="horz" lIns="90580" tIns="45290" rIns="90580" bIns="45290" rtlCol="0" anchor="ctr"/>
          <a:lstStyle/>
          <a:p>
            <a:endParaRPr lang="en-GB"/>
          </a:p>
        </p:txBody>
      </p:sp>
      <p:sp>
        <p:nvSpPr>
          <p:cNvPr id="5" name="Notes Placeholder 4"/>
          <p:cNvSpPr>
            <a:spLocks noGrp="1"/>
          </p:cNvSpPr>
          <p:nvPr>
            <p:ph type="body" sz="quarter" idx="3"/>
          </p:nvPr>
        </p:nvSpPr>
        <p:spPr>
          <a:xfrm>
            <a:off x="666274" y="4705350"/>
            <a:ext cx="5330190" cy="4457700"/>
          </a:xfrm>
          <a:prstGeom prst="rect">
            <a:avLst/>
          </a:prstGeom>
        </p:spPr>
        <p:txBody>
          <a:bodyPr vert="horz" lIns="90580" tIns="45290" rIns="90580" bIns="45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08981"/>
            <a:ext cx="2887186" cy="495300"/>
          </a:xfrm>
          <a:prstGeom prst="rect">
            <a:avLst/>
          </a:prstGeom>
        </p:spPr>
        <p:txBody>
          <a:bodyPr vert="horz" lIns="90580" tIns="45290" rIns="90580" bIns="45290" rtlCol="0" anchor="b"/>
          <a:lstStyle>
            <a:lvl1pPr algn="l">
              <a:defRPr sz="1200"/>
            </a:lvl1pPr>
          </a:lstStyle>
          <a:p>
            <a:endParaRPr lang="en-GB"/>
          </a:p>
        </p:txBody>
      </p:sp>
      <p:sp>
        <p:nvSpPr>
          <p:cNvPr id="7" name="Slide Number Placeholder 6"/>
          <p:cNvSpPr>
            <a:spLocks noGrp="1"/>
          </p:cNvSpPr>
          <p:nvPr>
            <p:ph type="sldNum" sz="quarter" idx="5"/>
          </p:nvPr>
        </p:nvSpPr>
        <p:spPr>
          <a:xfrm>
            <a:off x="3774011" y="9408981"/>
            <a:ext cx="2887186" cy="495300"/>
          </a:xfrm>
          <a:prstGeom prst="rect">
            <a:avLst/>
          </a:prstGeom>
        </p:spPr>
        <p:txBody>
          <a:bodyPr vert="horz" lIns="90580" tIns="45290" rIns="90580" bIns="45290" rtlCol="0" anchor="b"/>
          <a:lstStyle>
            <a:lvl1pPr algn="r">
              <a:defRPr sz="1200"/>
            </a:lvl1pPr>
          </a:lstStyle>
          <a:p>
            <a:fld id="{74667B9C-60E8-4762-BC8B-F39E16403104}" type="slidenum">
              <a:rPr lang="en-GB" smtClean="0"/>
              <a:t>‹#›</a:t>
            </a:fld>
            <a:endParaRPr lang="en-GB"/>
          </a:p>
        </p:txBody>
      </p:sp>
    </p:spTree>
    <p:extLst>
      <p:ext uri="{BB962C8B-B14F-4D97-AF65-F5344CB8AC3E}">
        <p14:creationId xmlns:p14="http://schemas.microsoft.com/office/powerpoint/2010/main" val="1043688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en.wikipedia.org/wiki/Connective_tissue"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14/figure-1411"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1</a:t>
            </a:fld>
            <a:endParaRPr lang="en-GB"/>
          </a:p>
        </p:txBody>
      </p:sp>
    </p:spTree>
    <p:extLst>
      <p:ext uri="{BB962C8B-B14F-4D97-AF65-F5344CB8AC3E}">
        <p14:creationId xmlns:p14="http://schemas.microsoft.com/office/powerpoint/2010/main" val="4208948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82E8E-EF34-48EE-9910-A58DEF6BB956}" type="slidenum">
              <a:rPr lang="en-GB" altLang="lv-LV"/>
              <a:pPr/>
              <a:t>10</a:t>
            </a:fld>
            <a:endParaRPr lang="en-GB" altLang="lv-LV"/>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lv-LV" altLang="lv-LV" dirty="0"/>
          </a:p>
        </p:txBody>
      </p:sp>
    </p:spTree>
    <p:extLst>
      <p:ext uri="{BB962C8B-B14F-4D97-AF65-F5344CB8AC3E}">
        <p14:creationId xmlns:p14="http://schemas.microsoft.com/office/powerpoint/2010/main" val="365091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957AA-372C-47BD-9ACF-480A0306016F}" type="slidenum">
              <a:rPr lang="en-GB" altLang="lv-LV"/>
              <a:pPr/>
              <a:t>11</a:t>
            </a:fld>
            <a:endParaRPr lang="en-GB" altLang="lv-LV"/>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lv-LV" altLang="lv-LV"/>
          </a:p>
        </p:txBody>
      </p:sp>
    </p:spTree>
    <p:extLst>
      <p:ext uri="{BB962C8B-B14F-4D97-AF65-F5344CB8AC3E}">
        <p14:creationId xmlns:p14="http://schemas.microsoft.com/office/powerpoint/2010/main" val="155730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A4C81-BE13-43A8-9D70-4821515868C5}" type="slidenum">
              <a:rPr lang="en-GB" altLang="lv-LV"/>
              <a:pPr/>
              <a:t>12</a:t>
            </a:fld>
            <a:endParaRPr lang="en-GB" altLang="lv-LV"/>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pPr defTabSz="905805"/>
            <a:r>
              <a:rPr lang="lv-LV" altLang="lv-LV" dirty="0" err="1"/>
              <a:t>Mastocītu</a:t>
            </a:r>
            <a:r>
              <a:rPr lang="lv-LV" altLang="lv-LV" dirty="0"/>
              <a:t> priekšteči no kaulu smadzenēm migrē uz </a:t>
            </a:r>
            <a:r>
              <a:rPr lang="lv-LV" altLang="lv-LV" dirty="0" err="1"/>
              <a:t>perifērajiem</a:t>
            </a:r>
            <a:r>
              <a:rPr lang="lv-LV" altLang="lv-LV" dirty="0"/>
              <a:t> audiem un veic diferenciāciju </a:t>
            </a:r>
            <a:r>
              <a:rPr lang="lv-LV" altLang="lv-LV" i="1" dirty="0" err="1"/>
              <a:t>in</a:t>
            </a:r>
            <a:r>
              <a:rPr lang="lv-LV" altLang="lv-LV" i="1" dirty="0"/>
              <a:t> situ, </a:t>
            </a:r>
            <a:r>
              <a:rPr lang="lv-LV" altLang="lv-LV" b="1" dirty="0"/>
              <a:t>cirkulācijā nav atrodamas</a:t>
            </a:r>
            <a:endParaRPr lang="lv-LV" altLang="lv-LV" dirty="0"/>
          </a:p>
          <a:p>
            <a:endParaRPr lang="lv-LV" altLang="lv-LV" dirty="0"/>
          </a:p>
        </p:txBody>
      </p:sp>
    </p:spTree>
    <p:extLst>
      <p:ext uri="{BB962C8B-B14F-4D97-AF65-F5344CB8AC3E}">
        <p14:creationId xmlns:p14="http://schemas.microsoft.com/office/powerpoint/2010/main" val="777617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ACF7C-BAC5-4BB0-ADBE-CCFFFABE5823}" type="slidenum">
              <a:rPr lang="en-GB" altLang="lv-LV"/>
              <a:pPr/>
              <a:t>13</a:t>
            </a:fld>
            <a:endParaRPr lang="en-GB" altLang="lv-LV"/>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lv-LV" altLang="lv-LV" dirty="0"/>
          </a:p>
        </p:txBody>
      </p:sp>
    </p:spTree>
    <p:extLst>
      <p:ext uri="{BB962C8B-B14F-4D97-AF65-F5344CB8AC3E}">
        <p14:creationId xmlns:p14="http://schemas.microsoft.com/office/powerpoint/2010/main" val="3685468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38DA0-9185-4DF8-965E-B5E1CE4372CB}" type="slidenum">
              <a:rPr lang="en-GB" altLang="lv-LV"/>
              <a:pPr/>
              <a:t>14</a:t>
            </a:fld>
            <a:endParaRPr lang="en-GB" altLang="lv-LV"/>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pPr defTabSz="905805"/>
            <a:r>
              <a:rPr lang="lv-LV" altLang="lv-LV" dirty="0"/>
              <a:t>Tas skaidrojams ar atšķirībām T</a:t>
            </a:r>
            <a:r>
              <a:rPr lang="lv-LV" altLang="lv-LV" baseline="-25000" dirty="0"/>
              <a:t>H</a:t>
            </a:r>
            <a:r>
              <a:rPr lang="lv-LV" altLang="lv-LV" dirty="0"/>
              <a:t> atbildes ierosināšanā (T</a:t>
            </a:r>
            <a:r>
              <a:rPr lang="lv-LV" altLang="lv-LV" baseline="-25000" dirty="0"/>
              <a:t>H</a:t>
            </a:r>
            <a:r>
              <a:rPr lang="lv-LV" altLang="lv-LV" dirty="0"/>
              <a:t>2), kam pamatā ir </a:t>
            </a:r>
            <a:r>
              <a:rPr lang="lv-LV" altLang="lv-LV" b="1" dirty="0"/>
              <a:t>indivīda genotips, antigēna daba, indivīda imunoloģiskā vēsture</a:t>
            </a:r>
          </a:p>
          <a:p>
            <a:endParaRPr lang="lv-LV" altLang="lv-LV" dirty="0"/>
          </a:p>
        </p:txBody>
      </p:sp>
    </p:spTree>
    <p:extLst>
      <p:ext uri="{BB962C8B-B14F-4D97-AF65-F5344CB8AC3E}">
        <p14:creationId xmlns:p14="http://schemas.microsoft.com/office/powerpoint/2010/main" val="4233960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A2CCB-BF44-4C75-959B-B342363887EF}" type="slidenum">
              <a:rPr lang="en-GB" altLang="lv-LV"/>
              <a:pPr/>
              <a:t>15</a:t>
            </a:fld>
            <a:endParaRPr lang="en-GB" altLang="lv-LV"/>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lv-LV" altLang="lv-LV"/>
          </a:p>
        </p:txBody>
      </p:sp>
    </p:spTree>
    <p:extLst>
      <p:ext uri="{BB962C8B-B14F-4D97-AF65-F5344CB8AC3E}">
        <p14:creationId xmlns:p14="http://schemas.microsoft.com/office/powerpoint/2010/main" val="3532949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6A702-50E4-42C2-A59E-1804D1AAE346}" type="slidenum">
              <a:rPr lang="en-GB" altLang="lv-LV"/>
              <a:pPr/>
              <a:t>16</a:t>
            </a:fld>
            <a:endParaRPr lang="en-GB" altLang="lv-LV"/>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lv-LV" altLang="lv-LV"/>
          </a:p>
        </p:txBody>
      </p:sp>
    </p:spTree>
    <p:extLst>
      <p:ext uri="{BB962C8B-B14F-4D97-AF65-F5344CB8AC3E}">
        <p14:creationId xmlns:p14="http://schemas.microsoft.com/office/powerpoint/2010/main" val="921777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082AA-5DE2-4FCF-8643-E21049589307}" type="slidenum">
              <a:rPr lang="en-GB" altLang="lv-LV"/>
              <a:pPr/>
              <a:t>17</a:t>
            </a:fld>
            <a:endParaRPr lang="en-GB" altLang="lv-LV"/>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lv-LV" altLang="lv-LV" dirty="0" smtClean="0"/>
              <a:t>PAF </a:t>
            </a:r>
            <a:r>
              <a:rPr lang="lv-LV" altLang="lv-LV" dirty="0" err="1" smtClean="0"/>
              <a:t>platelet</a:t>
            </a:r>
            <a:r>
              <a:rPr lang="lv-LV" altLang="lv-LV" dirty="0" smtClean="0"/>
              <a:t> </a:t>
            </a:r>
            <a:r>
              <a:rPr lang="lv-LV" altLang="lv-LV" dirty="0" err="1" smtClean="0"/>
              <a:t>activating</a:t>
            </a:r>
            <a:r>
              <a:rPr lang="lv-LV" altLang="lv-LV" dirty="0" smtClean="0"/>
              <a:t> </a:t>
            </a:r>
            <a:r>
              <a:rPr lang="lv-LV" altLang="lv-LV" dirty="0" err="1" smtClean="0"/>
              <a:t>factor</a:t>
            </a:r>
            <a:endParaRPr lang="lv-LV" altLang="lv-LV" dirty="0" smtClean="0"/>
          </a:p>
          <a:p>
            <a:r>
              <a:rPr lang="lv-LV" altLang="lv-LV" dirty="0" smtClean="0"/>
              <a:t>PGD </a:t>
            </a:r>
            <a:r>
              <a:rPr lang="lv-LV" altLang="lv-LV" dirty="0" err="1" smtClean="0"/>
              <a:t>prostaglandin</a:t>
            </a:r>
            <a:r>
              <a:rPr lang="lv-LV" altLang="lv-LV" baseline="0" dirty="0" smtClean="0"/>
              <a:t> D</a:t>
            </a:r>
            <a:endParaRPr lang="lv-LV" altLang="lv-LV" dirty="0" smtClean="0"/>
          </a:p>
          <a:p>
            <a:r>
              <a:rPr lang="lv-LV" altLang="lv-LV" dirty="0" smtClean="0"/>
              <a:t>LTC </a:t>
            </a:r>
            <a:r>
              <a:rPr lang="lv-LV" altLang="lv-LV" dirty="0" err="1" smtClean="0"/>
              <a:t>leucotriene</a:t>
            </a:r>
            <a:endParaRPr lang="lv-LV" altLang="lv-LV" dirty="0" smtClean="0"/>
          </a:p>
          <a:p>
            <a:r>
              <a:rPr lang="lv-LV" altLang="lv-LV" dirty="0" smtClean="0"/>
              <a:t>TNF </a:t>
            </a:r>
            <a:r>
              <a:rPr lang="lv-LV" altLang="lv-LV" dirty="0" err="1" smtClean="0"/>
              <a:t>tumour</a:t>
            </a:r>
            <a:r>
              <a:rPr lang="lv-LV" altLang="lv-LV" dirty="0" smtClean="0"/>
              <a:t> </a:t>
            </a:r>
            <a:r>
              <a:rPr lang="lv-LV" altLang="lv-LV" dirty="0" err="1" smtClean="0"/>
              <a:t>necrosis</a:t>
            </a:r>
            <a:r>
              <a:rPr lang="lv-LV" altLang="lv-LV" dirty="0" smtClean="0"/>
              <a:t> </a:t>
            </a:r>
            <a:r>
              <a:rPr lang="lv-LV" altLang="lv-LV" dirty="0" err="1" smtClean="0"/>
              <a:t>factor</a:t>
            </a:r>
            <a:endParaRPr lang="lv-LV" altLang="lv-LV" dirty="0" smtClean="0"/>
          </a:p>
          <a:p>
            <a:endParaRPr lang="lv-LV" altLang="lv-LV" dirty="0"/>
          </a:p>
        </p:txBody>
      </p:sp>
    </p:spTree>
    <p:extLst>
      <p:ext uri="{BB962C8B-B14F-4D97-AF65-F5344CB8AC3E}">
        <p14:creationId xmlns:p14="http://schemas.microsoft.com/office/powerpoint/2010/main" val="277482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4EABE-F244-45C8-A9D8-0C7452399611}" type="slidenum">
              <a:rPr lang="en-GB" altLang="lv-LV"/>
              <a:pPr/>
              <a:t>18</a:t>
            </a:fld>
            <a:endParaRPr lang="en-GB" altLang="lv-LV"/>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lv-LV" altLang="lv-LV"/>
          </a:p>
        </p:txBody>
      </p:sp>
    </p:spTree>
    <p:extLst>
      <p:ext uri="{BB962C8B-B14F-4D97-AF65-F5344CB8AC3E}">
        <p14:creationId xmlns:p14="http://schemas.microsoft.com/office/powerpoint/2010/main" val="755566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667B9C-60E8-4762-BC8B-F39E16403104}" type="slidenum">
              <a:rPr lang="en-GB" smtClean="0"/>
              <a:t>19</a:t>
            </a:fld>
            <a:endParaRPr lang="en-GB"/>
          </a:p>
        </p:txBody>
      </p:sp>
    </p:spTree>
    <p:extLst>
      <p:ext uri="{BB962C8B-B14F-4D97-AF65-F5344CB8AC3E}">
        <p14:creationId xmlns:p14="http://schemas.microsoft.com/office/powerpoint/2010/main" val="272979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GB" dirty="0" smtClean="0"/>
          </a:p>
        </p:txBody>
      </p:sp>
      <p:sp>
        <p:nvSpPr>
          <p:cNvPr id="60420" name="Slide Number Placeholder 3"/>
          <p:cNvSpPr>
            <a:spLocks noGrp="1"/>
          </p:cNvSpPr>
          <p:nvPr>
            <p:ph type="sldNum" sz="quarter" idx="5"/>
          </p:nvPr>
        </p:nvSpPr>
        <p:spPr>
          <a:noFill/>
        </p:spPr>
        <p:txBody>
          <a:bodyPr/>
          <a:lstStyle/>
          <a:p>
            <a:fld id="{9C0FF38C-A568-4808-AF35-83CDFE8D4AF4}" type="slidenum">
              <a:rPr lang="en-GB" smtClean="0"/>
              <a:pPr/>
              <a:t>2</a:t>
            </a:fld>
            <a:endParaRPr lang="en-GB" smtClean="0"/>
          </a:p>
        </p:txBody>
      </p:sp>
    </p:spTree>
    <p:extLst>
      <p:ext uri="{BB962C8B-B14F-4D97-AF65-F5344CB8AC3E}">
        <p14:creationId xmlns:p14="http://schemas.microsoft.com/office/powerpoint/2010/main" val="1590193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451E1-156B-4C8D-A397-220460E57B9A}" type="slidenum">
              <a:rPr lang="en-GB" altLang="lv-LV"/>
              <a:pPr/>
              <a:t>20</a:t>
            </a:fld>
            <a:endParaRPr lang="en-GB" altLang="lv-LV"/>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lv-LV" altLang="lv-LV" dirty="0" err="1" smtClean="0"/>
              <a:t>Edema</a:t>
            </a:r>
            <a:r>
              <a:rPr lang="lv-LV" altLang="lv-LV" dirty="0" smtClean="0"/>
              <a:t> (tūska) –</a:t>
            </a:r>
            <a:r>
              <a:rPr lang="en-US" altLang="lv-LV" dirty="0" smtClean="0"/>
              <a:t> </a:t>
            </a:r>
            <a:r>
              <a:rPr lang="en-GB" dirty="0"/>
              <a:t>is swelling caused by excess fluid trapped in your body's tissues</a:t>
            </a:r>
            <a:endParaRPr lang="lv-LV" altLang="lv-LV" dirty="0" smtClean="0"/>
          </a:p>
          <a:p>
            <a:r>
              <a:rPr lang="lv-LV" altLang="lv-LV" dirty="0" err="1" smtClean="0"/>
              <a:t>Vascular</a:t>
            </a:r>
            <a:r>
              <a:rPr lang="lv-LV" altLang="lv-LV" dirty="0" smtClean="0"/>
              <a:t> </a:t>
            </a:r>
            <a:r>
              <a:rPr lang="lv-LV" altLang="lv-LV" dirty="0" err="1" smtClean="0"/>
              <a:t>congestion</a:t>
            </a:r>
            <a:r>
              <a:rPr lang="lv-LV" altLang="lv-LV" dirty="0" smtClean="0"/>
              <a:t> – </a:t>
            </a:r>
            <a:r>
              <a:rPr lang="en-US" altLang="lv-LV" dirty="0" err="1" smtClean="0"/>
              <a:t>asins</a:t>
            </a:r>
            <a:r>
              <a:rPr lang="en-US" altLang="lv-LV" dirty="0" smtClean="0"/>
              <a:t> </a:t>
            </a:r>
            <a:r>
              <a:rPr lang="lv-LV" altLang="lv-LV" dirty="0" smtClean="0"/>
              <a:t>šūnu</a:t>
            </a:r>
            <a:r>
              <a:rPr lang="lv-LV" altLang="lv-LV" baseline="0" dirty="0" smtClean="0"/>
              <a:t> akumulēšanas/sabiezējums/sastrēgums pateicoties asins plazmas izkļūšanai no kapilāra audos</a:t>
            </a:r>
          </a:p>
          <a:p>
            <a:r>
              <a:rPr lang="lv-LV" altLang="lv-LV" baseline="0" dirty="0" err="1" smtClean="0"/>
              <a:t>Vazodilācija</a:t>
            </a:r>
            <a:r>
              <a:rPr lang="lv-LV" altLang="lv-LV" baseline="0" dirty="0" smtClean="0"/>
              <a:t> – asinsvadu caurlaidības palielināšanās</a:t>
            </a:r>
            <a:endParaRPr lang="lv-LV" altLang="lv-LV" dirty="0"/>
          </a:p>
        </p:txBody>
      </p:sp>
    </p:spTree>
    <p:extLst>
      <p:ext uri="{BB962C8B-B14F-4D97-AF65-F5344CB8AC3E}">
        <p14:creationId xmlns:p14="http://schemas.microsoft.com/office/powerpoint/2010/main" val="51450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D5AFB-C288-4E3B-942E-6C3FBDA756EE}" type="slidenum">
              <a:rPr lang="en-GB" altLang="lv-LV"/>
              <a:pPr/>
              <a:t>21</a:t>
            </a:fld>
            <a:endParaRPr lang="en-GB" altLang="lv-LV"/>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GB" dirty="0"/>
              <a:t>the injection site becomes red from locally dilated blood vessels engorged with red blood cells. The site then rapidly swells as a result of leakage of plasma from the </a:t>
            </a:r>
            <a:r>
              <a:rPr lang="en-GB" dirty="0" err="1"/>
              <a:t>venules</a:t>
            </a:r>
            <a:r>
              <a:rPr lang="en-GB" dirty="0"/>
              <a:t>. This soft swelling is called a wheal and can involve an area of skin as large as several </a:t>
            </a:r>
            <a:r>
              <a:rPr lang="en-GB" dirty="0" err="1"/>
              <a:t>centimeters</a:t>
            </a:r>
            <a:r>
              <a:rPr lang="en-GB" dirty="0"/>
              <a:t> in diameter. Subsequently, blood vessels at the margins of the wheal dilate and become engorged with red blood cells and produce a characteristic red rim called a flare. The full wheal and flare reaction can appear within 5 to 10 minutes after administration of antigen and usually subsides in less than an hour.</a:t>
            </a:r>
            <a:endParaRPr lang="lv-LV" altLang="lv-LV" dirty="0"/>
          </a:p>
        </p:txBody>
      </p:sp>
    </p:spTree>
    <p:extLst>
      <p:ext uri="{BB962C8B-B14F-4D97-AF65-F5344CB8AC3E}">
        <p14:creationId xmlns:p14="http://schemas.microsoft.com/office/powerpoint/2010/main" val="2177965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r>
              <a:rPr lang="lv-LV" altLang="lv-LV" dirty="0"/>
              <a:t>...Te </a:t>
            </a:r>
            <a:r>
              <a:rPr lang="lv-LV" altLang="lv-LV" dirty="0" err="1"/>
              <a:t>mastocītiem</a:t>
            </a:r>
            <a:r>
              <a:rPr lang="lv-LV" altLang="lv-LV" dirty="0"/>
              <a:t> ir minora loma, tieši T šūnu producētie </a:t>
            </a:r>
            <a:r>
              <a:rPr lang="lv-LV" altLang="lv-LV" dirty="0" err="1"/>
              <a:t>citokīni</a:t>
            </a:r>
            <a:r>
              <a:rPr lang="lv-LV" altLang="lv-LV" dirty="0"/>
              <a:t> izraisa iekaisumu</a:t>
            </a:r>
          </a:p>
          <a:p>
            <a:pPr defTabSz="905805"/>
            <a:endParaRPr lang="lv-LV" altLang="lv-LV" dirty="0"/>
          </a:p>
          <a:p>
            <a:pPr defTabSz="905805"/>
            <a:r>
              <a:rPr lang="lv-LV" altLang="lv-LV" dirty="0"/>
              <a:t>(...var arī nesekot…  bet, ja seko, tad izraisa audu bojājumu)</a:t>
            </a:r>
          </a:p>
          <a:p>
            <a:pPr defTabSz="905805"/>
            <a:endParaRPr lang="lv-LV" altLang="lv-LV" dirty="0"/>
          </a:p>
          <a:p>
            <a:endParaRPr lang="lv-LV" dirty="0"/>
          </a:p>
        </p:txBody>
      </p:sp>
      <p:sp>
        <p:nvSpPr>
          <p:cNvPr id="4" name="Slide Number Placeholder 3"/>
          <p:cNvSpPr>
            <a:spLocks noGrp="1"/>
          </p:cNvSpPr>
          <p:nvPr>
            <p:ph type="sldNum" sz="quarter" idx="10"/>
          </p:nvPr>
        </p:nvSpPr>
        <p:spPr/>
        <p:txBody>
          <a:bodyPr/>
          <a:lstStyle/>
          <a:p>
            <a:fld id="{74667B9C-60E8-4762-BC8B-F39E16403104}" type="slidenum">
              <a:rPr lang="en-GB" smtClean="0"/>
              <a:t>22</a:t>
            </a:fld>
            <a:endParaRPr lang="en-GB"/>
          </a:p>
        </p:txBody>
      </p:sp>
    </p:spTree>
    <p:extLst>
      <p:ext uri="{BB962C8B-B14F-4D97-AF65-F5344CB8AC3E}">
        <p14:creationId xmlns:p14="http://schemas.microsoft.com/office/powerpoint/2010/main" val="1576248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74667B9C-60E8-4762-BC8B-F39E16403104}" type="slidenum">
              <a:rPr lang="en-GB" smtClean="0"/>
              <a:t>23</a:t>
            </a:fld>
            <a:endParaRPr lang="en-GB"/>
          </a:p>
        </p:txBody>
      </p:sp>
    </p:spTree>
    <p:extLst>
      <p:ext uri="{BB962C8B-B14F-4D97-AF65-F5344CB8AC3E}">
        <p14:creationId xmlns:p14="http://schemas.microsoft.com/office/powerpoint/2010/main" val="3736452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24</a:t>
            </a:fld>
            <a:endParaRPr lang="en-GB"/>
          </a:p>
        </p:txBody>
      </p:sp>
    </p:spTree>
    <p:extLst>
      <p:ext uri="{BB962C8B-B14F-4D97-AF65-F5344CB8AC3E}">
        <p14:creationId xmlns:p14="http://schemas.microsoft.com/office/powerpoint/2010/main" val="81209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73CC51-91E1-486B-AE13-7A764CCA680E}" type="slidenum">
              <a:rPr lang="en-GB" altLang="lv-LV"/>
              <a:pPr/>
              <a:t>25</a:t>
            </a:fld>
            <a:endParaRPr lang="en-GB" altLang="lv-LV"/>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lv-LV" altLang="lv-LV"/>
          </a:p>
        </p:txBody>
      </p:sp>
    </p:spTree>
    <p:extLst>
      <p:ext uri="{BB962C8B-B14F-4D97-AF65-F5344CB8AC3E}">
        <p14:creationId xmlns:p14="http://schemas.microsoft.com/office/powerpoint/2010/main" val="3237417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5A3DB-E2EE-4753-AA0C-45A99EA8AD03}" type="slidenum">
              <a:rPr lang="en-GB" altLang="lv-LV"/>
              <a:pPr/>
              <a:t>26</a:t>
            </a:fld>
            <a:endParaRPr lang="en-GB" altLang="lv-LV"/>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lv-LV" altLang="lv-LV"/>
          </a:p>
        </p:txBody>
      </p:sp>
    </p:spTree>
    <p:extLst>
      <p:ext uri="{BB962C8B-B14F-4D97-AF65-F5344CB8AC3E}">
        <p14:creationId xmlns:p14="http://schemas.microsoft.com/office/powerpoint/2010/main" val="985302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67BC6-0F47-4A6E-8D6D-EC0159C52AB2}" type="slidenum">
              <a:rPr lang="en-GB" altLang="lv-LV"/>
              <a:pPr/>
              <a:t>27</a:t>
            </a:fld>
            <a:endParaRPr lang="en-GB" altLang="lv-LV"/>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lv-LV" altLang="lv-LV"/>
          </a:p>
        </p:txBody>
      </p:sp>
    </p:spTree>
    <p:extLst>
      <p:ext uri="{BB962C8B-B14F-4D97-AF65-F5344CB8AC3E}">
        <p14:creationId xmlns:p14="http://schemas.microsoft.com/office/powerpoint/2010/main" val="3037413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667B9C-60E8-4762-BC8B-F39E16403104}" type="slidenum">
              <a:rPr lang="en-GB" smtClean="0"/>
              <a:t>28</a:t>
            </a:fld>
            <a:endParaRPr lang="en-GB"/>
          </a:p>
        </p:txBody>
      </p:sp>
    </p:spTree>
    <p:extLst>
      <p:ext uri="{BB962C8B-B14F-4D97-AF65-F5344CB8AC3E}">
        <p14:creationId xmlns:p14="http://schemas.microsoft.com/office/powerpoint/2010/main" val="142370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29</a:t>
            </a:fld>
            <a:endParaRPr lang="en-GB"/>
          </a:p>
        </p:txBody>
      </p:sp>
    </p:spTree>
    <p:extLst>
      <p:ext uri="{BB962C8B-B14F-4D97-AF65-F5344CB8AC3E}">
        <p14:creationId xmlns:p14="http://schemas.microsoft.com/office/powerpoint/2010/main" val="4005756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tx1"/>
                </a:solidFill>
                <a:latin typeface="Verdana" pitchFamily="34" charset="0"/>
              </a:defRPr>
            </a:lvl1pPr>
            <a:lvl2pPr marL="735966" indent="-283064">
              <a:defRPr sz="2200" b="1">
                <a:solidFill>
                  <a:schemeClr val="tx1"/>
                </a:solidFill>
                <a:latin typeface="Verdana" pitchFamily="34" charset="0"/>
              </a:defRPr>
            </a:lvl2pPr>
            <a:lvl3pPr marL="1132256" indent="-226451">
              <a:defRPr sz="2200" b="1">
                <a:solidFill>
                  <a:schemeClr val="tx1"/>
                </a:solidFill>
                <a:latin typeface="Verdana" pitchFamily="34" charset="0"/>
              </a:defRPr>
            </a:lvl3pPr>
            <a:lvl4pPr marL="1585158" indent="-226451">
              <a:defRPr sz="2200" b="1">
                <a:solidFill>
                  <a:schemeClr val="tx1"/>
                </a:solidFill>
                <a:latin typeface="Verdana" pitchFamily="34" charset="0"/>
              </a:defRPr>
            </a:lvl4pPr>
            <a:lvl5pPr marL="2038060" indent="-226451">
              <a:defRPr sz="2200" b="1">
                <a:solidFill>
                  <a:schemeClr val="tx1"/>
                </a:solidFill>
                <a:latin typeface="Verdana" pitchFamily="34" charset="0"/>
              </a:defRPr>
            </a:lvl5pPr>
            <a:lvl6pPr marL="2490963" indent="-226451" eaLnBrk="0" fontAlgn="base" hangingPunct="0">
              <a:spcBef>
                <a:spcPct val="0"/>
              </a:spcBef>
              <a:spcAft>
                <a:spcPct val="0"/>
              </a:spcAft>
              <a:defRPr sz="2200" b="1">
                <a:solidFill>
                  <a:schemeClr val="tx1"/>
                </a:solidFill>
                <a:latin typeface="Verdana" pitchFamily="34" charset="0"/>
              </a:defRPr>
            </a:lvl6pPr>
            <a:lvl7pPr marL="2943865" indent="-226451" eaLnBrk="0" fontAlgn="base" hangingPunct="0">
              <a:spcBef>
                <a:spcPct val="0"/>
              </a:spcBef>
              <a:spcAft>
                <a:spcPct val="0"/>
              </a:spcAft>
              <a:defRPr sz="2200" b="1">
                <a:solidFill>
                  <a:schemeClr val="tx1"/>
                </a:solidFill>
                <a:latin typeface="Verdana" pitchFamily="34" charset="0"/>
              </a:defRPr>
            </a:lvl7pPr>
            <a:lvl8pPr marL="3396767" indent="-226451" eaLnBrk="0" fontAlgn="base" hangingPunct="0">
              <a:spcBef>
                <a:spcPct val="0"/>
              </a:spcBef>
              <a:spcAft>
                <a:spcPct val="0"/>
              </a:spcAft>
              <a:defRPr sz="2200" b="1">
                <a:solidFill>
                  <a:schemeClr val="tx1"/>
                </a:solidFill>
                <a:latin typeface="Verdana" pitchFamily="34" charset="0"/>
              </a:defRPr>
            </a:lvl8pPr>
            <a:lvl9pPr marL="3849670" indent="-226451" eaLnBrk="0" fontAlgn="base" hangingPunct="0">
              <a:spcBef>
                <a:spcPct val="0"/>
              </a:spcBef>
              <a:spcAft>
                <a:spcPct val="0"/>
              </a:spcAft>
              <a:defRPr sz="2200" b="1">
                <a:solidFill>
                  <a:schemeClr val="tx1"/>
                </a:solidFill>
                <a:latin typeface="Verdana" pitchFamily="34" charset="0"/>
              </a:defRPr>
            </a:lvl9pPr>
          </a:lstStyle>
          <a:p>
            <a:fld id="{DDEAB02A-097C-485B-BA28-E66F686A0394}" type="slidenum">
              <a:rPr lang="en-GB" altLang="lv-LV" sz="1200" b="0">
                <a:latin typeface="Tahoma" pitchFamily="34" charset="0"/>
              </a:rPr>
              <a:pPr/>
              <a:t>3</a:t>
            </a:fld>
            <a:endParaRPr lang="en-GB" altLang="lv-LV" sz="1200" b="0">
              <a:latin typeface="Tahoma"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lv-LV" dirty="0" smtClean="0"/>
              <a:t>Autoimmunity. Failure of the normal mechanisms of self-tolerance (see Chapter 11) results in reactions against one's own cells and tissues that are called autoimmunity. The diseases caused by autoimmunity are referred to as autoimmune diseases. </a:t>
            </a:r>
            <a:endParaRPr lang="lv-LV" altLang="lv-LV" dirty="0" smtClean="0"/>
          </a:p>
          <a:p>
            <a:pPr>
              <a:lnSpc>
                <a:spcPct val="90000"/>
              </a:lnSpc>
            </a:pPr>
            <a:r>
              <a:rPr lang="en-US" altLang="lv-LV" dirty="0" smtClean="0"/>
              <a:t>Reactions against microbes. Immune responses against microbial antigens may cause disease if the reactions are excessive or the microbes are unusually persistent. If antibodies are produced against such antigens, the antibodies may bind to the microbial antigens to produce immune complexes, which deposit in tissues and trigger inflammation.</a:t>
            </a:r>
            <a:r>
              <a:rPr lang="lv-LV" altLang="lv-LV" dirty="0" smtClean="0"/>
              <a:t> </a:t>
            </a:r>
            <a:r>
              <a:rPr lang="en-US" altLang="lv-LV" dirty="0" smtClean="0"/>
              <a:t>T cell responses against persistent microbes may give rise to severe inflammation, sometimes with the formation of granulomas; this is the cause of tissue injury in tuberculosis and other infections. Rarely, antibodies or T cells reactive with a microbe may cross-react with a host tissue. Sometimes the disease-causing immune response may be entirely normal, but in the process of eradicating the infection host tissues are injured. In viral hepatitis, the virus that infects liver cells is not </a:t>
            </a:r>
            <a:r>
              <a:rPr lang="en-US" altLang="lv-LV" dirty="0" err="1" smtClean="0"/>
              <a:t>cytopathic</a:t>
            </a:r>
            <a:r>
              <a:rPr lang="en-US" altLang="lv-LV" dirty="0" smtClean="0"/>
              <a:t>, but it is recognized as foreign by the immune system. Cytotoxic T lymphocytes (CTLs) try to eliminate infected cells, and this normal immune response damages liver cells. This type of normal reaction is not considered hypersensitivity.</a:t>
            </a:r>
          </a:p>
          <a:p>
            <a:pPr>
              <a:lnSpc>
                <a:spcPct val="90000"/>
              </a:lnSpc>
            </a:pPr>
            <a:r>
              <a:rPr lang="en-US" altLang="lv-LV" dirty="0" smtClean="0"/>
              <a:t>Reactions against environmental antigens. Most healthy individuals do not react against common, generally harmless, environmental substances, but almost 20% of the population is "abnormally responsive" to these substances. Reactions against these environmental substances may be caused by immediate or delayed-type hypersensitivity (DTH) reactions</a:t>
            </a:r>
            <a:r>
              <a:rPr lang="lv-LV" altLang="lv-LV" dirty="0" smtClean="0"/>
              <a:t>.</a:t>
            </a:r>
            <a:endParaRPr lang="en-GB" altLang="lv-LV" dirty="0" smtClean="0"/>
          </a:p>
          <a:p>
            <a:pPr>
              <a:lnSpc>
                <a:spcPct val="90000"/>
              </a:lnSpc>
            </a:pPr>
            <a:endParaRPr lang="en-GB" altLang="lv-LV" dirty="0" smtClean="0"/>
          </a:p>
        </p:txBody>
      </p:sp>
    </p:spTree>
    <p:extLst>
      <p:ext uri="{BB962C8B-B14F-4D97-AF65-F5344CB8AC3E}">
        <p14:creationId xmlns:p14="http://schemas.microsoft.com/office/powerpoint/2010/main" val="3549574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72CF6-5ECA-49D3-B72D-CA418800E930}" type="slidenum">
              <a:rPr lang="en-GB" altLang="lv-LV"/>
              <a:pPr/>
              <a:t>30</a:t>
            </a:fld>
            <a:endParaRPr lang="en-GB" altLang="lv-LV"/>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lv-LV" altLang="lv-LV"/>
          </a:p>
        </p:txBody>
      </p:sp>
    </p:spTree>
    <p:extLst>
      <p:ext uri="{BB962C8B-B14F-4D97-AF65-F5344CB8AC3E}">
        <p14:creationId xmlns:p14="http://schemas.microsoft.com/office/powerpoint/2010/main" val="2474390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D6E0F-2043-48BF-93F7-4BB45FD17789}" type="slidenum">
              <a:rPr lang="en-GB" altLang="lv-LV"/>
              <a:pPr/>
              <a:t>31</a:t>
            </a:fld>
            <a:endParaRPr lang="en-GB" altLang="lv-LV"/>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lv-LV" altLang="lv-LV"/>
          </a:p>
        </p:txBody>
      </p:sp>
    </p:spTree>
    <p:extLst>
      <p:ext uri="{BB962C8B-B14F-4D97-AF65-F5344CB8AC3E}">
        <p14:creationId xmlns:p14="http://schemas.microsoft.com/office/powerpoint/2010/main" val="4088588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552C4-98F2-4062-9104-50CA878E818D}" type="slidenum">
              <a:rPr lang="en-GB" altLang="lv-LV"/>
              <a:pPr/>
              <a:t>32</a:t>
            </a:fld>
            <a:endParaRPr lang="en-GB" altLang="lv-LV"/>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lv-LV" altLang="lv-LV"/>
          </a:p>
        </p:txBody>
      </p:sp>
    </p:spTree>
    <p:extLst>
      <p:ext uri="{BB962C8B-B14F-4D97-AF65-F5344CB8AC3E}">
        <p14:creationId xmlns:p14="http://schemas.microsoft.com/office/powerpoint/2010/main" val="2892422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3657E-957F-48B2-9842-C4EC8A978971}" type="slidenum">
              <a:rPr lang="en-GB" altLang="lv-LV"/>
              <a:pPr/>
              <a:t>33</a:t>
            </a:fld>
            <a:endParaRPr lang="en-GB" altLang="lv-LV"/>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pPr defTabSz="905805"/>
            <a:r>
              <a:rPr lang="lv-LV" altLang="lv-LV" dirty="0"/>
              <a:t>To izsauc </a:t>
            </a:r>
            <a:r>
              <a:rPr lang="lv-LV" altLang="lv-LV" b="1" dirty="0"/>
              <a:t>alergēns, kas nonācis cirkulācijā</a:t>
            </a:r>
            <a:r>
              <a:rPr lang="lv-LV" altLang="lv-LV" dirty="0"/>
              <a:t>, pateicoties, piemēram, injicētam medikamentam, insekta kodumam. Alergēns var uzsūkties asinsritē arī  caur epitēlijiem </a:t>
            </a:r>
          </a:p>
          <a:p>
            <a:endParaRPr lang="lv-LV" altLang="lv-LV" dirty="0"/>
          </a:p>
        </p:txBody>
      </p:sp>
    </p:spTree>
    <p:extLst>
      <p:ext uri="{BB962C8B-B14F-4D97-AF65-F5344CB8AC3E}">
        <p14:creationId xmlns:p14="http://schemas.microsoft.com/office/powerpoint/2010/main" val="3374609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34</a:t>
            </a:fld>
            <a:endParaRPr lang="en-GB"/>
          </a:p>
        </p:txBody>
      </p:sp>
    </p:spTree>
    <p:extLst>
      <p:ext uri="{BB962C8B-B14F-4D97-AF65-F5344CB8AC3E}">
        <p14:creationId xmlns:p14="http://schemas.microsoft.com/office/powerpoint/2010/main" val="3625719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35</a:t>
            </a:fld>
            <a:endParaRPr lang="en-GB"/>
          </a:p>
        </p:txBody>
      </p:sp>
    </p:spTree>
    <p:extLst>
      <p:ext uri="{BB962C8B-B14F-4D97-AF65-F5344CB8AC3E}">
        <p14:creationId xmlns:p14="http://schemas.microsoft.com/office/powerpoint/2010/main" val="2319346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05132-019C-432D-88B1-C41621D8E540}" type="slidenum">
              <a:rPr lang="en-GB"/>
              <a:pPr/>
              <a:t>36</a:t>
            </a:fld>
            <a:endParaRPr lang="en-GB"/>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US" dirty="0" smtClean="0"/>
              <a:t>Types of antibody-mediated diseases. </a:t>
            </a:r>
            <a:endParaRPr lang="lv-LV" dirty="0" smtClean="0"/>
          </a:p>
          <a:p>
            <a:r>
              <a:rPr lang="en-US" dirty="0" smtClean="0"/>
              <a:t>Antibodies may bind specifically to tissue antigens (A), or they may be deposited as immune complexes that are formed in the circulation (B). </a:t>
            </a:r>
            <a:r>
              <a:rPr lang="en-US" b="1" dirty="0" smtClean="0"/>
              <a:t>In both cases, the deposited antibodies induce inflammation, leading to tissue injury.</a:t>
            </a:r>
            <a:endParaRPr lang="en-GB" b="1" dirty="0" smtClean="0"/>
          </a:p>
          <a:p>
            <a:endParaRPr lang="en-GB" dirty="0"/>
          </a:p>
        </p:txBody>
      </p:sp>
    </p:spTree>
    <p:extLst>
      <p:ext uri="{BB962C8B-B14F-4D97-AF65-F5344CB8AC3E}">
        <p14:creationId xmlns:p14="http://schemas.microsoft.com/office/powerpoint/2010/main" val="622270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36E74-8B11-4BB4-8C0F-EE61B119CC2A}" type="slidenum">
              <a:rPr lang="en-GB"/>
              <a:pPr/>
              <a:t>37</a:t>
            </a:fld>
            <a:endParaRPr lang="en-GB"/>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sz="1000" dirty="0"/>
              <a:t>Antibodies against cellular or matrix antigens cause diseases that specifically </a:t>
            </a:r>
            <a:r>
              <a:rPr lang="en-US" sz="1000" b="1" dirty="0"/>
              <a:t>affect the cells or tissues where these antigens are present</a:t>
            </a:r>
            <a:r>
              <a:rPr lang="en-US" sz="1000" dirty="0"/>
              <a:t>, </a:t>
            </a:r>
            <a:r>
              <a:rPr lang="en-US" sz="1000" b="1" dirty="0"/>
              <a:t>and these diseases are often not systemic</a:t>
            </a:r>
            <a:r>
              <a:rPr lang="en-US" sz="1000" dirty="0"/>
              <a:t>. In most cases, such antibodies are </a:t>
            </a:r>
            <a:r>
              <a:rPr lang="en-US" sz="1000" b="1" dirty="0"/>
              <a:t>autoantibodies</a:t>
            </a:r>
            <a:r>
              <a:rPr lang="en-US" sz="1000" dirty="0"/>
              <a:t>, but they may occasionally be produced against a foreign antigen that is immunologically cross-reactive with a component of self tissues. </a:t>
            </a:r>
            <a:endParaRPr lang="lv-LV" sz="1000" dirty="0"/>
          </a:p>
          <a:p>
            <a:r>
              <a:rPr lang="en-US" sz="1000" b="1" dirty="0"/>
              <a:t>Antibodies against tissue antigens cause disease by three main mechanisms</a:t>
            </a:r>
            <a:r>
              <a:rPr lang="lv-LV" sz="1000" dirty="0"/>
              <a:t>. </a:t>
            </a:r>
            <a:r>
              <a:rPr lang="en-US" sz="1000" dirty="0"/>
              <a:t>First, antibodies may </a:t>
            </a:r>
            <a:r>
              <a:rPr lang="en-US" sz="1000" b="1" dirty="0"/>
              <a:t>directly opsonize cells</a:t>
            </a:r>
            <a:r>
              <a:rPr lang="en-US" sz="1000" dirty="0"/>
              <a:t>, or they may </a:t>
            </a:r>
            <a:r>
              <a:rPr lang="en-US" sz="1000" b="1" dirty="0"/>
              <a:t>activate the complement system</a:t>
            </a:r>
            <a:r>
              <a:rPr lang="en-US" sz="1000" dirty="0"/>
              <a:t>, resulting in the production of complement proteins that opsonize cells. These cells are </a:t>
            </a:r>
            <a:r>
              <a:rPr lang="en-US" sz="1000" dirty="0" err="1"/>
              <a:t>phagocytosed</a:t>
            </a:r>
            <a:r>
              <a:rPr lang="en-US" sz="1000" dirty="0"/>
              <a:t> and destroyed by phagocytes that express receptors for the Fc portions of antibodies and receptors for complement proteins. This is the principal mechanism of cell destruction in </a:t>
            </a:r>
            <a:r>
              <a:rPr lang="en-US" sz="1000" b="1" dirty="0"/>
              <a:t>autoimmune hemolytic anemia and autoimmune thrombocytopenic </a:t>
            </a:r>
            <a:r>
              <a:rPr lang="en-US" sz="1000" b="1" dirty="0" err="1"/>
              <a:t>purpura</a:t>
            </a:r>
            <a:r>
              <a:rPr lang="en-US" sz="1000" dirty="0"/>
              <a:t>. The same mechanism is responsible for hemolysis in transfusion reactions. </a:t>
            </a:r>
            <a:r>
              <a:rPr lang="en-US" sz="1000" b="1" dirty="0"/>
              <a:t>Second,</a:t>
            </a:r>
            <a:r>
              <a:rPr lang="en-US" sz="1000" dirty="0"/>
              <a:t> antibodies deposited in tissues recruit neutrophils and macrophages, which bind to the antibodies or attached complement proteins by Fc and complement receptors. These leukocytes are activated and their products induce acute inflammation and tissue injury. This is the mechanism of injury in antibody-mediated glomerulonephritis and many other diseases. Third, antibodies that bind to normal cellular receptors or other proteins may interfere with the functions of these receptors or proteins and cause disease without inflammation or tissue damage. </a:t>
            </a:r>
            <a:r>
              <a:rPr lang="en-US" sz="1000" b="1" dirty="0"/>
              <a:t>Antibody-mediated functional abnormalities are the cause of Graves' disease (hyperthyroidism) and myasthenia gravis</a:t>
            </a:r>
            <a:r>
              <a:rPr lang="en-US" sz="1000" dirty="0"/>
              <a:t>. Examples of hypersensitivity diseases in humans that are caused by autoantibodies against self antigens are listed in Table 18-2. Tissue deposits of antibodies may be detected by morphologic examination in some of these diseases, and the deposition of antibody is often associated with local complement activation, inflammation, and tissue injury (Fig. 18-3).</a:t>
            </a:r>
          </a:p>
          <a:p>
            <a:endParaRPr lang="en-GB" sz="1000" dirty="0"/>
          </a:p>
          <a:p>
            <a:endParaRPr lang="en-GB" sz="1000" dirty="0"/>
          </a:p>
        </p:txBody>
      </p:sp>
    </p:spTree>
    <p:extLst>
      <p:ext uri="{BB962C8B-B14F-4D97-AF65-F5344CB8AC3E}">
        <p14:creationId xmlns:p14="http://schemas.microsoft.com/office/powerpoint/2010/main" val="2817472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FDDC9-16FE-4A78-8FC7-A5F464A59EBE}" type="slidenum">
              <a:rPr lang="en-GB"/>
              <a:pPr/>
              <a:t>38</a:t>
            </a:fld>
            <a:endParaRPr lang="en-GB"/>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pPr>
              <a:lnSpc>
                <a:spcPct val="80000"/>
              </a:lnSpc>
            </a:pPr>
            <a:r>
              <a:rPr lang="lv-LV" sz="1000" dirty="0"/>
              <a:t>I</a:t>
            </a:r>
            <a:r>
              <a:rPr lang="en-US" sz="1000" dirty="0" err="1"/>
              <a:t>mmune</a:t>
            </a:r>
            <a:r>
              <a:rPr lang="en-US" sz="1000" dirty="0"/>
              <a:t> complexes that cause disease may be composed of antibodies bound to either self antigens or foreign antigens. The pathologic features of diseases caused by immune complexes reflect the site of immune complex deposition and are not determined by the cellular source of the antigen. Therefore, immune complex-mediated diseases tend to be systemic, with little or no specificity for a particular tissue or organ.</a:t>
            </a:r>
            <a:endParaRPr lang="en-GB" sz="1000" dirty="0"/>
          </a:p>
          <a:p>
            <a:pPr>
              <a:lnSpc>
                <a:spcPct val="80000"/>
              </a:lnSpc>
            </a:pPr>
            <a:r>
              <a:rPr lang="en-US" sz="1000" dirty="0"/>
              <a:t>Antigen-antibody complexes are produced during normal immune responses, but they cause disease only when they are produced in excessive amounts, are not efficiently cleared, and become deposited in tissues. The amount of immune complex deposition in tissues is determined by the nature of the complexes and the characteristics of the blood vessels. Small complexes are often not </a:t>
            </a:r>
            <a:r>
              <a:rPr lang="en-US" sz="1000" dirty="0" err="1"/>
              <a:t>phagocytosed</a:t>
            </a:r>
            <a:r>
              <a:rPr lang="en-US" sz="1000" dirty="0"/>
              <a:t> and tend to be deposited in vessels more than large complexes, which are usually cleared by phagocytes. Complexes containing cationic antigens bind avidly to negatively charged components of the basement membranes of blood vessels and kidney glomeruli. Such complexes typically produce severe and long-lasting tissue injury. Capillaries in the renal glomeruli and synovia are vessels in which </a:t>
            </a:r>
            <a:r>
              <a:rPr lang="en-US" sz="1000" b="1" dirty="0"/>
              <a:t>plasma is </a:t>
            </a:r>
            <a:r>
              <a:rPr lang="en-US" sz="1000" b="1" dirty="0" err="1"/>
              <a:t>ultrafiltered</a:t>
            </a:r>
            <a:r>
              <a:rPr lang="en-US" sz="1000" dirty="0"/>
              <a:t> (to form urine and synovial fluid, respectively) by passing through the capillary wall at high hydrostatic pressure, and these locations are among the mast common sites of immune complex deposition. Immune complexes may also bind to Fc receptors of most cells and leukocytes and activate these cells to secrete cytokines and vasoactive mediators. These mediators may enhance immune complex deposition by increasing vascular permeability and blood flow.</a:t>
            </a:r>
            <a:endParaRPr lang="lv-LV" sz="1000" dirty="0"/>
          </a:p>
          <a:p>
            <a:pPr>
              <a:lnSpc>
                <a:spcPct val="80000"/>
              </a:lnSpc>
            </a:pPr>
            <a:endParaRPr lang="lv-LV" sz="1000" dirty="0"/>
          </a:p>
          <a:p>
            <a:pPr>
              <a:lnSpc>
                <a:spcPct val="80000"/>
              </a:lnSpc>
            </a:pPr>
            <a:r>
              <a:rPr lang="en-US" sz="1000" dirty="0"/>
              <a:t>The deposition of immune complexes in vessel walls leads to complement- and Fc receptor-mediated inflammation and injury to the vessels and adjacent tissues. Deposits of antibody and complement may be detected in the vessels, and if the antigen is known, it is possible to identify antigen molecules in the deposits as well (see Fig. 18-3). Many systemic immunologic diseases in humans are caused by the deposition of immune complexes in blood vessels (Table 18-3). A prototype of such diseases is systemic lupus erythematosus (SLE), an autoimmune disease in which numerous autoantibodies are produced. Its clinical manifestations include glomerulonephritis and arthritis, which are attributed to the deposition of immune complexes composed of self DNA or nucleoprotein antigens and specific antibodies (Box 18-1).</a:t>
            </a:r>
            <a:endParaRPr lang="lv-LV" sz="1000" dirty="0"/>
          </a:p>
          <a:p>
            <a:pPr>
              <a:lnSpc>
                <a:spcPct val="80000"/>
              </a:lnSpc>
            </a:pPr>
            <a:endParaRPr lang="lv-LV" sz="1000" dirty="0"/>
          </a:p>
        </p:txBody>
      </p:sp>
    </p:spTree>
    <p:extLst>
      <p:ext uri="{BB962C8B-B14F-4D97-AF65-F5344CB8AC3E}">
        <p14:creationId xmlns:p14="http://schemas.microsoft.com/office/powerpoint/2010/main" val="1923062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principal mechanism responsible for tissue damage as a result of deposition of immune complexes </a:t>
            </a:r>
            <a:r>
              <a:rPr lang="en-GB" b="1" dirty="0"/>
              <a:t>is mediated by complement components</a:t>
            </a:r>
            <a:r>
              <a:rPr lang="en-GB" dirty="0"/>
              <a:t>, mainly the C3a and C5a </a:t>
            </a:r>
            <a:r>
              <a:rPr lang="en-GB" dirty="0" err="1"/>
              <a:t>anaphylotoxins</a:t>
            </a:r>
            <a:r>
              <a:rPr lang="en-GB" dirty="0"/>
              <a:t>, that attract phagocytes and mast cells and, following binding to complement receptors on the surface of such cells, lead to degranulation causing a local inflammatory reaction (vasodilation, increased vascular permeability, </a:t>
            </a:r>
            <a:r>
              <a:rPr lang="en-GB" dirty="0" err="1"/>
              <a:t>etc</a:t>
            </a:r>
            <a:r>
              <a:rPr lang="en-GB" dirty="0"/>
              <a:t>).</a:t>
            </a:r>
            <a:endParaRPr lang="lv-LV" dirty="0"/>
          </a:p>
          <a:p>
            <a:r>
              <a:rPr lang="en-GB" b="1" dirty="0" err="1"/>
              <a:t>anaphylatoxin</a:t>
            </a:r>
            <a:r>
              <a:rPr lang="en-GB" dirty="0"/>
              <a:t> </a:t>
            </a:r>
            <a:r>
              <a:rPr lang="lv-LV" dirty="0"/>
              <a:t>- </a:t>
            </a:r>
            <a:r>
              <a:rPr lang="en-GB" dirty="0"/>
              <a:t>a substance produced in blood serum during complement fixation which serves as a mediator of inflammation by inducing mast cell</a:t>
            </a:r>
            <a:r>
              <a:rPr lang="lv-LV" dirty="0"/>
              <a:t> </a:t>
            </a:r>
            <a:r>
              <a:rPr lang="en-GB" dirty="0"/>
              <a:t>degranulation and histamine release; on injection into animals, it causes anaphylactic shock.</a:t>
            </a:r>
          </a:p>
        </p:txBody>
      </p:sp>
      <p:sp>
        <p:nvSpPr>
          <p:cNvPr id="4" name="Slide Number Placeholder 3"/>
          <p:cNvSpPr>
            <a:spLocks noGrp="1"/>
          </p:cNvSpPr>
          <p:nvPr>
            <p:ph type="sldNum" sz="quarter" idx="10"/>
          </p:nvPr>
        </p:nvSpPr>
        <p:spPr/>
        <p:txBody>
          <a:bodyPr/>
          <a:lstStyle/>
          <a:p>
            <a:fld id="{74667B9C-60E8-4762-BC8B-F39E16403104}" type="slidenum">
              <a:rPr lang="en-GB" smtClean="0"/>
              <a:t>39</a:t>
            </a:fld>
            <a:endParaRPr lang="en-GB"/>
          </a:p>
        </p:txBody>
      </p:sp>
    </p:spTree>
    <p:extLst>
      <p:ext uri="{BB962C8B-B14F-4D97-AF65-F5344CB8AC3E}">
        <p14:creationId xmlns:p14="http://schemas.microsoft.com/office/powerpoint/2010/main" val="171352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tx1"/>
                </a:solidFill>
                <a:latin typeface="Verdana" pitchFamily="34" charset="0"/>
              </a:defRPr>
            </a:lvl1pPr>
            <a:lvl2pPr marL="735966" indent="-283064">
              <a:defRPr sz="2200" b="1">
                <a:solidFill>
                  <a:schemeClr val="tx1"/>
                </a:solidFill>
                <a:latin typeface="Verdana" pitchFamily="34" charset="0"/>
              </a:defRPr>
            </a:lvl2pPr>
            <a:lvl3pPr marL="1132256" indent="-226451">
              <a:defRPr sz="2200" b="1">
                <a:solidFill>
                  <a:schemeClr val="tx1"/>
                </a:solidFill>
                <a:latin typeface="Verdana" pitchFamily="34" charset="0"/>
              </a:defRPr>
            </a:lvl3pPr>
            <a:lvl4pPr marL="1585158" indent="-226451">
              <a:defRPr sz="2200" b="1">
                <a:solidFill>
                  <a:schemeClr val="tx1"/>
                </a:solidFill>
                <a:latin typeface="Verdana" pitchFamily="34" charset="0"/>
              </a:defRPr>
            </a:lvl4pPr>
            <a:lvl5pPr marL="2038060" indent="-226451">
              <a:defRPr sz="2200" b="1">
                <a:solidFill>
                  <a:schemeClr val="tx1"/>
                </a:solidFill>
                <a:latin typeface="Verdana" pitchFamily="34" charset="0"/>
              </a:defRPr>
            </a:lvl5pPr>
            <a:lvl6pPr marL="2490963" indent="-226451" eaLnBrk="0" fontAlgn="base" hangingPunct="0">
              <a:spcBef>
                <a:spcPct val="0"/>
              </a:spcBef>
              <a:spcAft>
                <a:spcPct val="0"/>
              </a:spcAft>
              <a:defRPr sz="2200" b="1">
                <a:solidFill>
                  <a:schemeClr val="tx1"/>
                </a:solidFill>
                <a:latin typeface="Verdana" pitchFamily="34" charset="0"/>
              </a:defRPr>
            </a:lvl6pPr>
            <a:lvl7pPr marL="2943865" indent="-226451" eaLnBrk="0" fontAlgn="base" hangingPunct="0">
              <a:spcBef>
                <a:spcPct val="0"/>
              </a:spcBef>
              <a:spcAft>
                <a:spcPct val="0"/>
              </a:spcAft>
              <a:defRPr sz="2200" b="1">
                <a:solidFill>
                  <a:schemeClr val="tx1"/>
                </a:solidFill>
                <a:latin typeface="Verdana" pitchFamily="34" charset="0"/>
              </a:defRPr>
            </a:lvl7pPr>
            <a:lvl8pPr marL="3396767" indent="-226451" eaLnBrk="0" fontAlgn="base" hangingPunct="0">
              <a:spcBef>
                <a:spcPct val="0"/>
              </a:spcBef>
              <a:spcAft>
                <a:spcPct val="0"/>
              </a:spcAft>
              <a:defRPr sz="2200" b="1">
                <a:solidFill>
                  <a:schemeClr val="tx1"/>
                </a:solidFill>
                <a:latin typeface="Verdana" pitchFamily="34" charset="0"/>
              </a:defRPr>
            </a:lvl8pPr>
            <a:lvl9pPr marL="3849670" indent="-226451" eaLnBrk="0" fontAlgn="base" hangingPunct="0">
              <a:spcBef>
                <a:spcPct val="0"/>
              </a:spcBef>
              <a:spcAft>
                <a:spcPct val="0"/>
              </a:spcAft>
              <a:defRPr sz="2200" b="1">
                <a:solidFill>
                  <a:schemeClr val="tx1"/>
                </a:solidFill>
                <a:latin typeface="Verdana" pitchFamily="34" charset="0"/>
              </a:defRPr>
            </a:lvl9pPr>
          </a:lstStyle>
          <a:p>
            <a:fld id="{1F97F200-3957-498F-BC69-189C08D082D8}" type="slidenum">
              <a:rPr lang="en-GB" altLang="lv-LV" sz="1200" b="0">
                <a:latin typeface="Tahoma" pitchFamily="34" charset="0"/>
              </a:rPr>
              <a:pPr/>
              <a:t>4</a:t>
            </a:fld>
            <a:endParaRPr lang="en-GB" altLang="lv-LV" sz="1200" b="0">
              <a:latin typeface="Tahoma"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805">
              <a:lnSpc>
                <a:spcPct val="90000"/>
              </a:lnSpc>
            </a:pPr>
            <a:r>
              <a:rPr lang="en-US" altLang="lv-LV" dirty="0" smtClean="0"/>
              <a:t>Hypersensitivity diseases are commonly classified according to the type of immune response and the effector mechanism responsible for cell and tissue injury</a:t>
            </a:r>
            <a:r>
              <a:rPr lang="lv-LV" altLang="lv-LV" dirty="0" smtClean="0"/>
              <a:t>.</a:t>
            </a:r>
          </a:p>
          <a:p>
            <a:pPr defTabSz="905805">
              <a:lnSpc>
                <a:spcPct val="90000"/>
              </a:lnSpc>
            </a:pPr>
            <a:r>
              <a:rPr lang="en-US" altLang="lv-LV" dirty="0" smtClean="0"/>
              <a:t>Immediate hypersensitivity caused by immunoglobulin E (</a:t>
            </a:r>
            <a:r>
              <a:rPr lang="en-US" altLang="lv-LV" dirty="0" err="1" smtClean="0"/>
              <a:t>IgE</a:t>
            </a:r>
            <a:r>
              <a:rPr lang="en-US" altLang="lv-LV" dirty="0" smtClean="0"/>
              <a:t>) antibodies and mast cells, which is also called type I hypersensitivity, is the most prevalent type of hypersensitivity disease. Antibodies other than </a:t>
            </a:r>
            <a:r>
              <a:rPr lang="en-US" altLang="lv-LV" dirty="0" err="1" smtClean="0"/>
              <a:t>IgE</a:t>
            </a:r>
            <a:r>
              <a:rPr lang="en-US" altLang="lv-LV" dirty="0" smtClean="0"/>
              <a:t> can cause tissue injury by activating the complement system, recruiting inflammatory cells, and by interfering with normal cellular functions. Some of these antibodies are specific for antigens of particular cells or the extracellular matrix and are found either attached to these cells or tissues or as unbound antibodies in the circulation; the diseases induced by such antibodies are called type II hypersensitivity disorders. Other antibodies may form immune complexes in the circulation, and the complexes are subsequently deposited in tissues, particularly in blood vessels, and cause injury. Immune complex diseases are also called type III hypersensitivity. Finally, tissue injury may be due to T lymphocytes that activate the effector mechanisms of DTH or directly kill target cells; such conditions are called type IV hypersensitivity disorders. </a:t>
            </a:r>
            <a:endParaRPr lang="lv-LV" altLang="lv-LV" dirty="0" smtClean="0"/>
          </a:p>
          <a:p>
            <a:pPr defTabSz="905805">
              <a:lnSpc>
                <a:spcPct val="90000"/>
              </a:lnSpc>
            </a:pPr>
            <a:r>
              <a:rPr lang="en-US" altLang="lv-LV" dirty="0" smtClean="0"/>
              <a:t>We now realize that </a:t>
            </a:r>
            <a:r>
              <a:rPr lang="en-US" altLang="lv-LV" b="1" dirty="0" smtClean="0"/>
              <a:t>many hypersensitivity diseases are TH1 mediated</a:t>
            </a:r>
            <a:r>
              <a:rPr lang="en-US" altLang="lv-LV" dirty="0" smtClean="0"/>
              <a:t>, in which the T cells either directly cause inflammation or stimulate the production of antibodies that damage tissues and induce inflammation. Other T cell populations that promote inflammation are the IL-17-producing "TH17" cells. In contrast, immediate hypersensitivity (allergic) diseases are the prototypes of TH2-mediated diseases, in which the T cells stimulate the production of </a:t>
            </a:r>
            <a:r>
              <a:rPr lang="en-US" altLang="lv-LV" dirty="0" err="1" smtClean="0"/>
              <a:t>IgE</a:t>
            </a:r>
            <a:r>
              <a:rPr lang="en-US" altLang="lv-LV" dirty="0" smtClean="0"/>
              <a:t> antibodies (see Chapter 19).</a:t>
            </a:r>
            <a:endParaRPr lang="en-GB" altLang="lv-LV" dirty="0" smtClean="0"/>
          </a:p>
          <a:p>
            <a:pPr>
              <a:lnSpc>
                <a:spcPct val="90000"/>
              </a:lnSpc>
            </a:pPr>
            <a:endParaRPr lang="en-GB" altLang="lv-LV" dirty="0" smtClean="0"/>
          </a:p>
        </p:txBody>
      </p:sp>
    </p:spTree>
    <p:extLst>
      <p:ext uri="{BB962C8B-B14F-4D97-AF65-F5344CB8AC3E}">
        <p14:creationId xmlns:p14="http://schemas.microsoft.com/office/powerpoint/2010/main" val="2040737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C7AE85-E320-4791-807A-76B4DAC6B00E}" type="slidenum">
              <a:rPr lang="en-GB"/>
              <a:pPr/>
              <a:t>40</a:t>
            </a:fld>
            <a:endParaRPr lang="en-GB"/>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GB" dirty="0" smtClean="0"/>
              <a:t>Serum sickness in humans is a reaction to proteins in antiserum derived from a non-human animal source, occurring 4–10 days after exposure. It is a type of hypersensitivity, specifically immune complex hypersensitivity (type III). It was first characterized by Clemens von </a:t>
            </a:r>
            <a:r>
              <a:rPr lang="en-GB" dirty="0" err="1" smtClean="0"/>
              <a:t>Pirquet</a:t>
            </a:r>
            <a:r>
              <a:rPr lang="en-GB" dirty="0" smtClean="0"/>
              <a:t> and </a:t>
            </a:r>
            <a:r>
              <a:rPr lang="en-GB" dirty="0" err="1" smtClean="0"/>
              <a:t>Béla</a:t>
            </a:r>
            <a:r>
              <a:rPr lang="en-GB" dirty="0" smtClean="0"/>
              <a:t> Schick in 1906.</a:t>
            </a:r>
            <a:endParaRPr lang="lv-LV" dirty="0" smtClean="0"/>
          </a:p>
          <a:p>
            <a:r>
              <a:rPr lang="lv-LV" dirty="0"/>
              <a:t>S</a:t>
            </a:r>
            <a:r>
              <a:rPr lang="en-GB" dirty="0" err="1"/>
              <a:t>erum</a:t>
            </a:r>
            <a:r>
              <a:rPr lang="en-GB" dirty="0"/>
              <a:t> sickness, a disease which is now of pure historic interest but </a:t>
            </a:r>
            <a:r>
              <a:rPr lang="en-GB" b="1" dirty="0"/>
              <a:t>was a common occurrence in patients receiving repeated injections of anti-</a:t>
            </a:r>
            <a:r>
              <a:rPr lang="en-GB" b="1" dirty="0" err="1"/>
              <a:t>diphteric</a:t>
            </a:r>
            <a:r>
              <a:rPr lang="en-GB" b="1" dirty="0"/>
              <a:t> horse serum </a:t>
            </a:r>
            <a:r>
              <a:rPr lang="en-GB" dirty="0"/>
              <a:t>and in which immune complex deposition occurred in a variety of tissues and organs leading to fever, generalised vasculitis with </a:t>
            </a:r>
            <a:r>
              <a:rPr lang="en-GB" dirty="0" err="1"/>
              <a:t>edema</a:t>
            </a:r>
            <a:r>
              <a:rPr lang="en-GB" dirty="0"/>
              <a:t> and </a:t>
            </a:r>
            <a:r>
              <a:rPr lang="en-GB" dirty="0" err="1"/>
              <a:t>erhytema</a:t>
            </a:r>
            <a:r>
              <a:rPr lang="en-GB" dirty="0"/>
              <a:t>, arthritis and glomerulonephritis.</a:t>
            </a:r>
            <a:endParaRPr lang="lv-LV" dirty="0" smtClean="0"/>
          </a:p>
          <a:p>
            <a:endParaRPr lang="lv-LV" dirty="0" smtClean="0"/>
          </a:p>
          <a:p>
            <a:endParaRPr lang="en-GB" dirty="0"/>
          </a:p>
        </p:txBody>
      </p:sp>
    </p:spTree>
    <p:extLst>
      <p:ext uri="{BB962C8B-B14F-4D97-AF65-F5344CB8AC3E}">
        <p14:creationId xmlns:p14="http://schemas.microsoft.com/office/powerpoint/2010/main" val="2713217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C55EC4-76F3-45AC-B7B5-3112136FC741}" type="slidenum">
              <a:rPr lang="en-GB"/>
              <a:pPr/>
              <a:t>41</a:t>
            </a:fld>
            <a:endParaRPr lang="en-GB"/>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5521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EE8A2-E681-42CA-A81F-A5326349CCEC}" type="slidenum">
              <a:rPr lang="en-GB"/>
              <a:pPr/>
              <a:t>42</a:t>
            </a:fld>
            <a:endParaRPr lang="en-GB"/>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63401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BF212-D1D7-45DE-81E0-7B274D178954}" type="slidenum">
              <a:rPr lang="en-GB"/>
              <a:pPr/>
              <a:t>43</a:t>
            </a:fld>
            <a:endParaRPr lang="en-GB"/>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2696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09C0A-57FE-434F-82D7-904357D0FFFB}" type="slidenum">
              <a:rPr lang="en-GB"/>
              <a:pPr/>
              <a:t>44</a:t>
            </a:fld>
            <a:endParaRPr lang="en-GB"/>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pPr algn="l">
              <a:spcBef>
                <a:spcPct val="0"/>
              </a:spcBef>
            </a:pPr>
            <a:r>
              <a:rPr lang="en-US" dirty="0" smtClean="0"/>
              <a:t>Pathologic features of antibody-mediated glomerulonephritis. </a:t>
            </a:r>
            <a:endParaRPr lang="lv-LV" dirty="0" smtClean="0"/>
          </a:p>
          <a:p>
            <a:pPr marL="226451" indent="-226451">
              <a:spcBef>
                <a:spcPct val="0"/>
              </a:spcBef>
              <a:buAutoNum type="alphaUcPeriod"/>
            </a:pPr>
            <a:r>
              <a:rPr lang="en-US" dirty="0" smtClean="0"/>
              <a:t>Glomerulonephritis induced by an antibody against the glomerular basement membrane (</a:t>
            </a:r>
            <a:r>
              <a:rPr lang="en-US" dirty="0" err="1" smtClean="0"/>
              <a:t>Goodpasture's</a:t>
            </a:r>
            <a:r>
              <a:rPr lang="en-US" dirty="0" smtClean="0"/>
              <a:t> syndrome</a:t>
            </a:r>
            <a:r>
              <a:rPr lang="lv-LV" dirty="0" smtClean="0"/>
              <a:t>, AI </a:t>
            </a:r>
            <a:r>
              <a:rPr lang="lv-LV" dirty="0" err="1" smtClean="0"/>
              <a:t>disease</a:t>
            </a:r>
            <a:r>
              <a:rPr lang="en-US" dirty="0" smtClean="0"/>
              <a:t>): the light micrograph shows glomerular inflammation and severe damage, and immunofluorescence shows smooth (linear) deposits of antibody along the basement membrane. </a:t>
            </a:r>
            <a:endParaRPr lang="lv-LV" dirty="0" smtClean="0"/>
          </a:p>
          <a:p>
            <a:pPr marL="226451" indent="-226451">
              <a:spcBef>
                <a:spcPct val="0"/>
              </a:spcBef>
              <a:buAutoNum type="alphaUcPeriod"/>
            </a:pPr>
            <a:r>
              <a:rPr lang="en-US" dirty="0" smtClean="0"/>
              <a:t>Glomerulonephritis induced by the deposition of immune complexes (SLE</a:t>
            </a:r>
            <a:r>
              <a:rPr lang="lv-LV" dirty="0" smtClean="0"/>
              <a:t>, AI </a:t>
            </a:r>
            <a:r>
              <a:rPr lang="lv-LV" dirty="0" err="1" smtClean="0"/>
              <a:t>disease</a:t>
            </a:r>
            <a:r>
              <a:rPr lang="en-US" dirty="0" smtClean="0"/>
              <a:t>): the light micrograph shows </a:t>
            </a:r>
            <a:r>
              <a:rPr lang="en-US" dirty="0" err="1" smtClean="0"/>
              <a:t>neutrophilic</a:t>
            </a:r>
            <a:r>
              <a:rPr lang="en-US" dirty="0" smtClean="0"/>
              <a:t> inflammation, and the immunofluorescence and electron micrograph show coarse (granular) deposits of antigen-antibody complexes along the basement membrane. </a:t>
            </a:r>
            <a:endParaRPr lang="en-GB" dirty="0" smtClean="0"/>
          </a:p>
          <a:p>
            <a:endParaRPr lang="en-GB" dirty="0"/>
          </a:p>
        </p:txBody>
      </p:sp>
    </p:spTree>
    <p:extLst>
      <p:ext uri="{BB962C8B-B14F-4D97-AF65-F5344CB8AC3E}">
        <p14:creationId xmlns:p14="http://schemas.microsoft.com/office/powerpoint/2010/main" val="27500382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45</a:t>
            </a:fld>
            <a:endParaRPr lang="en-GB"/>
          </a:p>
        </p:txBody>
      </p:sp>
    </p:spTree>
    <p:extLst>
      <p:ext uri="{BB962C8B-B14F-4D97-AF65-F5344CB8AC3E}">
        <p14:creationId xmlns:p14="http://schemas.microsoft.com/office/powerpoint/2010/main" val="28797340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BC3C2-7FCC-4ADE-8E97-C03A6C3845A8}" type="slidenum">
              <a:rPr lang="en-GB"/>
              <a:pPr/>
              <a:t>46</a:t>
            </a:fld>
            <a:endParaRPr lang="en-GB"/>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dirty="0" smtClean="0"/>
              <a:t>Figure 18-5 Mechanisms of T cell-mediated diseases. A. In delayed-type hypersensitivity reactions, CD4+ T cells (and sometimes CD8+ cells) respond to tissue antigens by secreting cytokines that stimulate inflammation and activate phagocytes, leading to tissue injury. APC, antigen-presenting cell. B. In some diseases, CD8+ CTLs directly kill tissue cells.</a:t>
            </a:r>
            <a:endParaRPr lang="lv-LV" dirty="0" smtClean="0"/>
          </a:p>
          <a:p>
            <a:r>
              <a:rPr lang="en-US" b="1" dirty="0"/>
              <a:t>Fibrosis</a:t>
            </a:r>
            <a:r>
              <a:rPr lang="en-US" dirty="0"/>
              <a:t> is the formation of excess fibrous </a:t>
            </a:r>
            <a:r>
              <a:rPr lang="en-US" dirty="0">
                <a:hlinkClick r:id="rId3" tooltip="Connective tissue"/>
              </a:rPr>
              <a:t>connective tissue</a:t>
            </a:r>
            <a:r>
              <a:rPr lang="en-US" dirty="0"/>
              <a:t> in an organ or tissue in a reparative or reactive process. </a:t>
            </a:r>
            <a:endParaRPr lang="en-GB" dirty="0" smtClean="0"/>
          </a:p>
          <a:p>
            <a:endParaRPr lang="en-GB" dirty="0"/>
          </a:p>
        </p:txBody>
      </p:sp>
    </p:spTree>
    <p:extLst>
      <p:ext uri="{BB962C8B-B14F-4D97-AF65-F5344CB8AC3E}">
        <p14:creationId xmlns:p14="http://schemas.microsoft.com/office/powerpoint/2010/main" val="1776784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F4E5-CE6E-41E6-8F86-EB6387E9FB7F}" type="slidenum">
              <a:rPr lang="en-GB"/>
              <a:pPr/>
              <a:t>47</a:t>
            </a:fld>
            <a:endParaRPr lang="en-GB"/>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719097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DA45D-9BD2-4AAF-99B5-EC5198C94298}" type="slidenum">
              <a:rPr lang="en-GB"/>
              <a:pPr/>
              <a:t>48</a:t>
            </a:fld>
            <a:endParaRPr lang="en-GB"/>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42233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1C533-4EBC-42D9-B1BF-3EA53AEAA6F6}" type="slidenum">
              <a:rPr lang="en-GB"/>
              <a:pPr/>
              <a:t>49</a:t>
            </a:fld>
            <a:endParaRPr lang="en-GB"/>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6735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5</a:t>
            </a:fld>
            <a:endParaRPr lang="en-GB"/>
          </a:p>
        </p:txBody>
      </p:sp>
    </p:spTree>
    <p:extLst>
      <p:ext uri="{BB962C8B-B14F-4D97-AF65-F5344CB8AC3E}">
        <p14:creationId xmlns:p14="http://schemas.microsoft.com/office/powerpoint/2010/main" val="38468682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a:t>How T1D might arise. This figure represents the beta-cell mass or function (represented by the orange line) as well as the different immunological phases (columns with alphabetized tabs on top) that occur in the relevant anatomical sites (rows with numerical tabs on the right). Specific events will be referred to via alphanumerical coordinates in the following explanation. Once the orange line of beta-cell function falls into the red zone, the individual is clinically diagnosed with type 1 diabetes. A complicated series of events precedes this and remains largely unnoticed. Initially, an unfortunate concurrence of genetic susceptibility (</a:t>
            </a:r>
            <a:r>
              <a:rPr lang="en-GB" i="1" dirty="0"/>
              <a:t>a1</a:t>
            </a:r>
            <a:r>
              <a:rPr lang="en-GB" dirty="0"/>
              <a:t>) and an environmental trigger (</a:t>
            </a:r>
            <a:r>
              <a:rPr lang="en-GB" i="1" dirty="0"/>
              <a:t>a2</a:t>
            </a:r>
            <a:r>
              <a:rPr lang="en-GB" dirty="0"/>
              <a:t>) sets an individual up for developing diabetes by causing two events. In the pancreas, beta-cells </a:t>
            </a:r>
            <a:r>
              <a:rPr lang="en-GB" dirty="0" err="1"/>
              <a:t>upregulate</a:t>
            </a:r>
            <a:r>
              <a:rPr lang="en-GB" dirty="0"/>
              <a:t> interferon (IFN)-α (</a:t>
            </a:r>
            <a:r>
              <a:rPr lang="en-GB" i="1" dirty="0"/>
              <a:t>b3</a:t>
            </a:r>
            <a:r>
              <a:rPr lang="en-GB" dirty="0"/>
              <a:t>) and subsequently MHC class I (</a:t>
            </a:r>
            <a:r>
              <a:rPr lang="en-GB" i="1" dirty="0"/>
              <a:t>c3</a:t>
            </a:r>
            <a:r>
              <a:rPr lang="en-GB" dirty="0"/>
              <a:t>). This exposes the beta-cells to attack by </a:t>
            </a:r>
            <a:r>
              <a:rPr lang="en-GB" dirty="0" err="1"/>
              <a:t>autoreactive</a:t>
            </a:r>
            <a:r>
              <a:rPr lang="en-GB" dirty="0"/>
              <a:t> CD8 T cells with specificity for antigens in the pancreas (</a:t>
            </a:r>
            <a:r>
              <a:rPr lang="en-GB" i="1" dirty="0"/>
              <a:t>c3</a:t>
            </a:r>
            <a:r>
              <a:rPr lang="en-GB" dirty="0"/>
              <a:t>). Consequently, the released beta-cell antigens are picked up by resident antigen-presenting cells (APC) (</a:t>
            </a:r>
            <a:r>
              <a:rPr lang="en-GB" i="1" dirty="0"/>
              <a:t>c3</a:t>
            </a:r>
            <a:r>
              <a:rPr lang="en-GB" dirty="0"/>
              <a:t>) and transferred to the pancreas-draining lymph node (LN) (</a:t>
            </a:r>
            <a:r>
              <a:rPr lang="en-GB" i="1" dirty="0"/>
              <a:t>c2</a:t>
            </a:r>
            <a:r>
              <a:rPr lang="en-GB" dirty="0"/>
              <a:t>). Meanwhile in the periphery (</a:t>
            </a:r>
            <a:r>
              <a:rPr lang="en-GB" i="1" dirty="0"/>
              <a:t>c1</a:t>
            </a:r>
            <a:r>
              <a:rPr lang="en-GB" dirty="0"/>
              <a:t>), the environmental trigger has caused a </a:t>
            </a:r>
            <a:r>
              <a:rPr lang="en-GB" dirty="0" err="1"/>
              <a:t>metabolomic</a:t>
            </a:r>
            <a:r>
              <a:rPr lang="en-GB" dirty="0"/>
              <a:t> switch creating a </a:t>
            </a:r>
            <a:r>
              <a:rPr lang="en-GB" dirty="0" err="1"/>
              <a:t>proinflammatory</a:t>
            </a:r>
            <a:r>
              <a:rPr lang="en-GB" dirty="0"/>
              <a:t> environment that </a:t>
            </a:r>
            <a:r>
              <a:rPr lang="en-GB" dirty="0" err="1"/>
              <a:t>favors</a:t>
            </a:r>
            <a:r>
              <a:rPr lang="en-GB" dirty="0"/>
              <a:t> effector T-cell responses over </a:t>
            </a:r>
            <a:r>
              <a:rPr lang="en-GB" dirty="0" err="1"/>
              <a:t>Treg</a:t>
            </a:r>
            <a:r>
              <a:rPr lang="en-GB" dirty="0"/>
              <a:t> function. Beta-cell antigens presented in this </a:t>
            </a:r>
            <a:r>
              <a:rPr lang="en-GB" dirty="0" err="1"/>
              <a:t>proinflammatory</a:t>
            </a:r>
            <a:r>
              <a:rPr lang="en-GB" dirty="0"/>
              <a:t> context and with CD4 help (</a:t>
            </a:r>
            <a:r>
              <a:rPr lang="en-GB" i="1" dirty="0"/>
              <a:t>c2</a:t>
            </a:r>
            <a:r>
              <a:rPr lang="en-GB" dirty="0"/>
              <a:t>) initiate conversion of B cells into plasma cells (</a:t>
            </a:r>
            <a:r>
              <a:rPr lang="en-GB" i="1" dirty="0"/>
              <a:t>d2</a:t>
            </a:r>
            <a:r>
              <a:rPr lang="en-GB" dirty="0"/>
              <a:t>) and the appearance of insulin autoantibodies (</a:t>
            </a:r>
            <a:r>
              <a:rPr lang="en-GB" dirty="0" err="1"/>
              <a:t>seroconversion</a:t>
            </a:r>
            <a:r>
              <a:rPr lang="en-GB" dirty="0"/>
              <a:t>) (</a:t>
            </a:r>
            <a:r>
              <a:rPr lang="en-GB" i="1" dirty="0"/>
              <a:t>d1</a:t>
            </a:r>
            <a:r>
              <a:rPr lang="en-GB" dirty="0"/>
              <a:t>). Also, </a:t>
            </a:r>
            <a:r>
              <a:rPr lang="en-GB" dirty="0" err="1"/>
              <a:t>autoreactive</a:t>
            </a:r>
            <a:r>
              <a:rPr lang="en-GB" dirty="0"/>
              <a:t> CD8 T cells are stimulated to proliferate (</a:t>
            </a:r>
            <a:r>
              <a:rPr lang="en-GB" i="1" dirty="0"/>
              <a:t>d2</a:t>
            </a:r>
            <a:r>
              <a:rPr lang="en-GB" dirty="0"/>
              <a:t>) and migrate into the pancreas (</a:t>
            </a:r>
            <a:r>
              <a:rPr lang="en-GB" i="1" dirty="0"/>
              <a:t>d3</a:t>
            </a:r>
            <a:r>
              <a:rPr lang="en-GB" dirty="0"/>
              <a:t>). The stress induced by this second wave of beta-cell killing (</a:t>
            </a:r>
            <a:r>
              <a:rPr lang="en-GB" i="1" dirty="0"/>
              <a:t>d3</a:t>
            </a:r>
            <a:r>
              <a:rPr lang="en-GB" dirty="0"/>
              <a:t>), which involves </a:t>
            </a:r>
            <a:r>
              <a:rPr lang="en-GB" dirty="0" err="1"/>
              <a:t>perforin</a:t>
            </a:r>
            <a:r>
              <a:rPr lang="en-GB" dirty="0"/>
              <a:t>, IFN-γ, and </a:t>
            </a:r>
            <a:r>
              <a:rPr lang="en-GB" dirty="0" err="1"/>
              <a:t>tumor</a:t>
            </a:r>
            <a:r>
              <a:rPr lang="en-GB" dirty="0"/>
              <a:t> necrosis factor (TNF)-α, causes some beta-cells to halt insulin production (</a:t>
            </a:r>
            <a:r>
              <a:rPr lang="en-GB" dirty="0" err="1"/>
              <a:t>pseudoatrophy</a:t>
            </a:r>
            <a:r>
              <a:rPr lang="en-GB" dirty="0"/>
              <a:t>). The killing also causes the release of new beta-cell antigens that are picked up by APCs, including migrated B cells (</a:t>
            </a:r>
            <a:r>
              <a:rPr lang="en-GB" i="1" dirty="0"/>
              <a:t>d3</a:t>
            </a:r>
            <a:r>
              <a:rPr lang="en-GB" dirty="0"/>
              <a:t>), and get shuttled to the pancreatic LN (</a:t>
            </a:r>
            <a:r>
              <a:rPr lang="en-GB" i="1" dirty="0"/>
              <a:t>d3-d2</a:t>
            </a:r>
            <a:r>
              <a:rPr lang="en-GB" dirty="0"/>
              <a:t>). This engages new specificities of CD4 and CD8 T cells (</a:t>
            </a:r>
            <a:r>
              <a:rPr lang="en-GB" i="1" dirty="0"/>
              <a:t>e2</a:t>
            </a:r>
            <a:r>
              <a:rPr lang="en-GB" dirty="0"/>
              <a:t>) and B cells (</a:t>
            </a:r>
            <a:r>
              <a:rPr lang="en-GB" i="1" dirty="0"/>
              <a:t>e1</a:t>
            </a:r>
            <a:r>
              <a:rPr lang="en-GB" dirty="0"/>
              <a:t>) in a process called epitope spreading. A subsequent wave of beta-cell killing is therefore more severe and usually results in severe depletion of beta-cell function and mass (</a:t>
            </a:r>
            <a:r>
              <a:rPr lang="en-GB" i="1" dirty="0"/>
              <a:t>e3</a:t>
            </a:r>
            <a:r>
              <a:rPr lang="en-GB" dirty="0"/>
              <a:t>). Surprisingly, the autoimmune inflammation can also stimulate some beta-cell proliferation (</a:t>
            </a:r>
            <a:r>
              <a:rPr lang="en-GB" i="1" dirty="0"/>
              <a:t>f3</a:t>
            </a:r>
            <a:r>
              <a:rPr lang="en-GB" dirty="0"/>
              <a:t>), so that the beta-cell mass temporarily resurrects. Also, </a:t>
            </a:r>
            <a:r>
              <a:rPr lang="en-GB" dirty="0" err="1"/>
              <a:t>Tregs</a:t>
            </a:r>
            <a:r>
              <a:rPr lang="en-GB" dirty="0"/>
              <a:t> can sometimes overpower and dampen the effector response (</a:t>
            </a:r>
            <a:r>
              <a:rPr lang="en-GB" i="1" dirty="0"/>
              <a:t>f3</a:t>
            </a:r>
            <a:r>
              <a:rPr lang="en-GB" dirty="0"/>
              <a:t>). The fluctuation between destructive </a:t>
            </a:r>
            <a:r>
              <a:rPr lang="en-GB" dirty="0" err="1"/>
              <a:t>autoreactive</a:t>
            </a:r>
            <a:r>
              <a:rPr lang="en-GB" dirty="0"/>
              <a:t> responses and the alleviation by immune regulation and beta-cell proliferation possibly creates a nonstop relapse-remitting profile of beta-cell mass (orange line). Eventually, the </a:t>
            </a:r>
            <a:r>
              <a:rPr lang="en-GB" dirty="0" err="1"/>
              <a:t>autoreactive</a:t>
            </a:r>
            <a:r>
              <a:rPr lang="en-GB" dirty="0"/>
              <a:t> response wins though, and T1D is diagnosed when only 10–30% of functional beta-cells remain. The remission after clinically diagnosed diabetes is termed the honeymoon phase (</a:t>
            </a:r>
            <a:r>
              <a:rPr lang="en-GB" i="1" dirty="0"/>
              <a:t>f3</a:t>
            </a:r>
            <a:r>
              <a:rPr lang="en-GB" dirty="0"/>
              <a:t>), a temporary state of relative self-sufficient insulin production.</a:t>
            </a:r>
          </a:p>
        </p:txBody>
      </p:sp>
      <p:sp>
        <p:nvSpPr>
          <p:cNvPr id="4" name="Slide Number Placeholder 3"/>
          <p:cNvSpPr>
            <a:spLocks noGrp="1"/>
          </p:cNvSpPr>
          <p:nvPr>
            <p:ph type="sldNum" sz="quarter" idx="10"/>
          </p:nvPr>
        </p:nvSpPr>
        <p:spPr/>
        <p:txBody>
          <a:bodyPr/>
          <a:lstStyle/>
          <a:p>
            <a:fld id="{74667B9C-60E8-4762-BC8B-F39E16403104}" type="slidenum">
              <a:rPr lang="en-GB" smtClean="0"/>
              <a:t>50</a:t>
            </a:fld>
            <a:endParaRPr lang="en-GB"/>
          </a:p>
        </p:txBody>
      </p:sp>
    </p:spTree>
    <p:extLst>
      <p:ext uri="{BB962C8B-B14F-4D97-AF65-F5344CB8AC3E}">
        <p14:creationId xmlns:p14="http://schemas.microsoft.com/office/powerpoint/2010/main" val="12317011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8F07D-1FBD-459A-A837-2C07485C6391}" type="slidenum">
              <a:rPr lang="en-GB"/>
              <a:pPr/>
              <a:t>51</a:t>
            </a:fld>
            <a:endParaRPr lang="en-GB"/>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53793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51543-41EF-4F3E-B378-1C36784B50E8}" type="slidenum">
              <a:rPr lang="en-GB"/>
              <a:pPr/>
              <a:t>52</a:t>
            </a:fld>
            <a:endParaRPr lang="en-GB"/>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76015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74667B9C-60E8-4762-BC8B-F39E16403104}" type="slidenum">
              <a:rPr lang="en-GB" smtClean="0"/>
              <a:t>53</a:t>
            </a:fld>
            <a:endParaRPr lang="en-GB"/>
          </a:p>
        </p:txBody>
      </p:sp>
    </p:spTree>
    <p:extLst>
      <p:ext uri="{BB962C8B-B14F-4D97-AF65-F5344CB8AC3E}">
        <p14:creationId xmlns:p14="http://schemas.microsoft.com/office/powerpoint/2010/main" val="66669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tx1"/>
                </a:solidFill>
                <a:latin typeface="Verdana" pitchFamily="34" charset="0"/>
              </a:defRPr>
            </a:lvl1pPr>
            <a:lvl2pPr marL="735966" indent="-283064">
              <a:defRPr sz="2200" b="1">
                <a:solidFill>
                  <a:schemeClr val="tx1"/>
                </a:solidFill>
                <a:latin typeface="Verdana" pitchFamily="34" charset="0"/>
              </a:defRPr>
            </a:lvl2pPr>
            <a:lvl3pPr marL="1132256" indent="-226451">
              <a:defRPr sz="2200" b="1">
                <a:solidFill>
                  <a:schemeClr val="tx1"/>
                </a:solidFill>
                <a:latin typeface="Verdana" pitchFamily="34" charset="0"/>
              </a:defRPr>
            </a:lvl3pPr>
            <a:lvl4pPr marL="1585158" indent="-226451">
              <a:defRPr sz="2200" b="1">
                <a:solidFill>
                  <a:schemeClr val="tx1"/>
                </a:solidFill>
                <a:latin typeface="Verdana" pitchFamily="34" charset="0"/>
              </a:defRPr>
            </a:lvl4pPr>
            <a:lvl5pPr marL="2038060" indent="-226451">
              <a:defRPr sz="2200" b="1">
                <a:solidFill>
                  <a:schemeClr val="tx1"/>
                </a:solidFill>
                <a:latin typeface="Verdana" pitchFamily="34" charset="0"/>
              </a:defRPr>
            </a:lvl5pPr>
            <a:lvl6pPr marL="2490963" indent="-226451" eaLnBrk="0" fontAlgn="base" hangingPunct="0">
              <a:spcBef>
                <a:spcPct val="0"/>
              </a:spcBef>
              <a:spcAft>
                <a:spcPct val="0"/>
              </a:spcAft>
              <a:defRPr sz="2200" b="1">
                <a:solidFill>
                  <a:schemeClr val="tx1"/>
                </a:solidFill>
                <a:latin typeface="Verdana" pitchFamily="34" charset="0"/>
              </a:defRPr>
            </a:lvl6pPr>
            <a:lvl7pPr marL="2943865" indent="-226451" eaLnBrk="0" fontAlgn="base" hangingPunct="0">
              <a:spcBef>
                <a:spcPct val="0"/>
              </a:spcBef>
              <a:spcAft>
                <a:spcPct val="0"/>
              </a:spcAft>
              <a:defRPr sz="2200" b="1">
                <a:solidFill>
                  <a:schemeClr val="tx1"/>
                </a:solidFill>
                <a:latin typeface="Verdana" pitchFamily="34" charset="0"/>
              </a:defRPr>
            </a:lvl7pPr>
            <a:lvl8pPr marL="3396767" indent="-226451" eaLnBrk="0" fontAlgn="base" hangingPunct="0">
              <a:spcBef>
                <a:spcPct val="0"/>
              </a:spcBef>
              <a:spcAft>
                <a:spcPct val="0"/>
              </a:spcAft>
              <a:defRPr sz="2200" b="1">
                <a:solidFill>
                  <a:schemeClr val="tx1"/>
                </a:solidFill>
                <a:latin typeface="Verdana" pitchFamily="34" charset="0"/>
              </a:defRPr>
            </a:lvl8pPr>
            <a:lvl9pPr marL="3849670" indent="-226451" eaLnBrk="0" fontAlgn="base" hangingPunct="0">
              <a:spcBef>
                <a:spcPct val="0"/>
              </a:spcBef>
              <a:spcAft>
                <a:spcPct val="0"/>
              </a:spcAft>
              <a:defRPr sz="2200" b="1">
                <a:solidFill>
                  <a:schemeClr val="tx1"/>
                </a:solidFill>
                <a:latin typeface="Verdana" pitchFamily="34" charset="0"/>
              </a:defRPr>
            </a:lvl9pPr>
          </a:lstStyle>
          <a:p>
            <a:fld id="{9501D545-B2E0-432C-8687-51FEAFFBF37A}" type="slidenum">
              <a:rPr lang="en-GB" altLang="lv-LV" sz="1200" b="0">
                <a:latin typeface="Tahoma" pitchFamily="34" charset="0"/>
              </a:rPr>
              <a:pPr/>
              <a:t>54</a:t>
            </a:fld>
            <a:endParaRPr lang="en-GB" altLang="lv-LV" sz="1200" b="0">
              <a:latin typeface="Tahoma"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lv-LV" smtClean="0"/>
          </a:p>
        </p:txBody>
      </p:sp>
    </p:spTree>
    <p:extLst>
      <p:ext uri="{BB962C8B-B14F-4D97-AF65-F5344CB8AC3E}">
        <p14:creationId xmlns:p14="http://schemas.microsoft.com/office/powerpoint/2010/main" val="20944976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lv-LV" dirty="0"/>
              <a:t>AI rodas no nespējas nodrošināt normālu B šūnu un/vai T šūnu tolerances mehānismu darbību pret saviem (normāliem) proteīniem (šie mehānismi nedarbojas vai tiek izjaukti)</a:t>
            </a:r>
          </a:p>
          <a:p>
            <a:endParaRPr lang="lv-LV" dirty="0"/>
          </a:p>
        </p:txBody>
      </p:sp>
      <p:sp>
        <p:nvSpPr>
          <p:cNvPr id="4" name="Slide Number Placeholder 3"/>
          <p:cNvSpPr>
            <a:spLocks noGrp="1"/>
          </p:cNvSpPr>
          <p:nvPr>
            <p:ph type="sldNum" sz="quarter" idx="10"/>
          </p:nvPr>
        </p:nvSpPr>
        <p:spPr/>
        <p:txBody>
          <a:bodyPr/>
          <a:lstStyle/>
          <a:p>
            <a:fld id="{74667B9C-60E8-4762-BC8B-F39E16403104}" type="slidenum">
              <a:rPr lang="en-GB" smtClean="0"/>
              <a:t>55</a:t>
            </a:fld>
            <a:endParaRPr lang="en-GB"/>
          </a:p>
        </p:txBody>
      </p:sp>
    </p:spTree>
    <p:extLst>
      <p:ext uri="{BB962C8B-B14F-4D97-AF65-F5344CB8AC3E}">
        <p14:creationId xmlns:p14="http://schemas.microsoft.com/office/powerpoint/2010/main" val="25181261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4667B9C-60E8-4762-BC8B-F39E16403104}" type="slidenum">
              <a:rPr lang="en-GB" smtClean="0"/>
              <a:t>56</a:t>
            </a:fld>
            <a:endParaRPr lang="en-GB"/>
          </a:p>
        </p:txBody>
      </p:sp>
    </p:spTree>
    <p:extLst>
      <p:ext uri="{BB962C8B-B14F-4D97-AF65-F5344CB8AC3E}">
        <p14:creationId xmlns:p14="http://schemas.microsoft.com/office/powerpoint/2010/main" val="24095521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74667B9C-60E8-4762-BC8B-F39E16403104}" type="slidenum">
              <a:rPr lang="en-GB" smtClean="0"/>
              <a:t>59</a:t>
            </a:fld>
            <a:endParaRPr lang="en-GB"/>
          </a:p>
        </p:txBody>
      </p:sp>
    </p:spTree>
    <p:extLst>
      <p:ext uri="{BB962C8B-B14F-4D97-AF65-F5344CB8AC3E}">
        <p14:creationId xmlns:p14="http://schemas.microsoft.com/office/powerpoint/2010/main" val="32697524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tx1"/>
                </a:solidFill>
                <a:latin typeface="Verdana" pitchFamily="34" charset="0"/>
              </a:defRPr>
            </a:lvl1pPr>
            <a:lvl2pPr marL="735966" indent="-283064">
              <a:defRPr sz="2200" b="1">
                <a:solidFill>
                  <a:schemeClr val="tx1"/>
                </a:solidFill>
                <a:latin typeface="Verdana" pitchFamily="34" charset="0"/>
              </a:defRPr>
            </a:lvl2pPr>
            <a:lvl3pPr marL="1132256" indent="-226451">
              <a:defRPr sz="2200" b="1">
                <a:solidFill>
                  <a:schemeClr val="tx1"/>
                </a:solidFill>
                <a:latin typeface="Verdana" pitchFamily="34" charset="0"/>
              </a:defRPr>
            </a:lvl3pPr>
            <a:lvl4pPr marL="1585158" indent="-226451">
              <a:defRPr sz="2200" b="1">
                <a:solidFill>
                  <a:schemeClr val="tx1"/>
                </a:solidFill>
                <a:latin typeface="Verdana" pitchFamily="34" charset="0"/>
              </a:defRPr>
            </a:lvl4pPr>
            <a:lvl5pPr marL="2038060" indent="-226451">
              <a:defRPr sz="2200" b="1">
                <a:solidFill>
                  <a:schemeClr val="tx1"/>
                </a:solidFill>
                <a:latin typeface="Verdana" pitchFamily="34" charset="0"/>
              </a:defRPr>
            </a:lvl5pPr>
            <a:lvl6pPr marL="2490963" indent="-226451" eaLnBrk="0" fontAlgn="base" hangingPunct="0">
              <a:spcBef>
                <a:spcPct val="0"/>
              </a:spcBef>
              <a:spcAft>
                <a:spcPct val="0"/>
              </a:spcAft>
              <a:defRPr sz="2200" b="1">
                <a:solidFill>
                  <a:schemeClr val="tx1"/>
                </a:solidFill>
                <a:latin typeface="Verdana" pitchFamily="34" charset="0"/>
              </a:defRPr>
            </a:lvl6pPr>
            <a:lvl7pPr marL="2943865" indent="-226451" eaLnBrk="0" fontAlgn="base" hangingPunct="0">
              <a:spcBef>
                <a:spcPct val="0"/>
              </a:spcBef>
              <a:spcAft>
                <a:spcPct val="0"/>
              </a:spcAft>
              <a:defRPr sz="2200" b="1">
                <a:solidFill>
                  <a:schemeClr val="tx1"/>
                </a:solidFill>
                <a:latin typeface="Verdana" pitchFamily="34" charset="0"/>
              </a:defRPr>
            </a:lvl7pPr>
            <a:lvl8pPr marL="3396767" indent="-226451" eaLnBrk="0" fontAlgn="base" hangingPunct="0">
              <a:spcBef>
                <a:spcPct val="0"/>
              </a:spcBef>
              <a:spcAft>
                <a:spcPct val="0"/>
              </a:spcAft>
              <a:defRPr sz="2200" b="1">
                <a:solidFill>
                  <a:schemeClr val="tx1"/>
                </a:solidFill>
                <a:latin typeface="Verdana" pitchFamily="34" charset="0"/>
              </a:defRPr>
            </a:lvl8pPr>
            <a:lvl9pPr marL="3849670" indent="-226451" eaLnBrk="0" fontAlgn="base" hangingPunct="0">
              <a:spcBef>
                <a:spcPct val="0"/>
              </a:spcBef>
              <a:spcAft>
                <a:spcPct val="0"/>
              </a:spcAft>
              <a:defRPr sz="2200" b="1">
                <a:solidFill>
                  <a:schemeClr val="tx1"/>
                </a:solidFill>
                <a:latin typeface="Verdana" pitchFamily="34" charset="0"/>
              </a:defRPr>
            </a:lvl9pPr>
          </a:lstStyle>
          <a:p>
            <a:fld id="{EB6B1BB0-9026-407D-9586-E9AFA2566404}" type="slidenum">
              <a:rPr lang="en-GB" altLang="lv-LV" sz="1200" b="0">
                <a:latin typeface="Tahoma" pitchFamily="34" charset="0"/>
              </a:rPr>
              <a:pPr/>
              <a:t>60</a:t>
            </a:fld>
            <a:endParaRPr lang="en-GB" altLang="lv-LV" sz="1200" b="0">
              <a:latin typeface="Tahoma"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lv-LV" dirty="0" smtClean="0"/>
          </a:p>
        </p:txBody>
      </p:sp>
    </p:spTree>
    <p:extLst>
      <p:ext uri="{BB962C8B-B14F-4D97-AF65-F5344CB8AC3E}">
        <p14:creationId xmlns:p14="http://schemas.microsoft.com/office/powerpoint/2010/main" val="40851503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tx1"/>
                </a:solidFill>
                <a:latin typeface="Verdana" pitchFamily="34" charset="0"/>
              </a:defRPr>
            </a:lvl1pPr>
            <a:lvl2pPr marL="735966" indent="-283064">
              <a:defRPr sz="2200" b="1">
                <a:solidFill>
                  <a:schemeClr val="tx1"/>
                </a:solidFill>
                <a:latin typeface="Verdana" pitchFamily="34" charset="0"/>
              </a:defRPr>
            </a:lvl2pPr>
            <a:lvl3pPr marL="1132256" indent="-226451">
              <a:defRPr sz="2200" b="1">
                <a:solidFill>
                  <a:schemeClr val="tx1"/>
                </a:solidFill>
                <a:latin typeface="Verdana" pitchFamily="34" charset="0"/>
              </a:defRPr>
            </a:lvl3pPr>
            <a:lvl4pPr marL="1585158" indent="-226451">
              <a:defRPr sz="2200" b="1">
                <a:solidFill>
                  <a:schemeClr val="tx1"/>
                </a:solidFill>
                <a:latin typeface="Verdana" pitchFamily="34" charset="0"/>
              </a:defRPr>
            </a:lvl4pPr>
            <a:lvl5pPr marL="2038060" indent="-226451">
              <a:defRPr sz="2200" b="1">
                <a:solidFill>
                  <a:schemeClr val="tx1"/>
                </a:solidFill>
                <a:latin typeface="Verdana" pitchFamily="34" charset="0"/>
              </a:defRPr>
            </a:lvl5pPr>
            <a:lvl6pPr marL="2490963" indent="-226451" eaLnBrk="0" fontAlgn="base" hangingPunct="0">
              <a:spcBef>
                <a:spcPct val="0"/>
              </a:spcBef>
              <a:spcAft>
                <a:spcPct val="0"/>
              </a:spcAft>
              <a:defRPr sz="2200" b="1">
                <a:solidFill>
                  <a:schemeClr val="tx1"/>
                </a:solidFill>
                <a:latin typeface="Verdana" pitchFamily="34" charset="0"/>
              </a:defRPr>
            </a:lvl6pPr>
            <a:lvl7pPr marL="2943865" indent="-226451" eaLnBrk="0" fontAlgn="base" hangingPunct="0">
              <a:spcBef>
                <a:spcPct val="0"/>
              </a:spcBef>
              <a:spcAft>
                <a:spcPct val="0"/>
              </a:spcAft>
              <a:defRPr sz="2200" b="1">
                <a:solidFill>
                  <a:schemeClr val="tx1"/>
                </a:solidFill>
                <a:latin typeface="Verdana" pitchFamily="34" charset="0"/>
              </a:defRPr>
            </a:lvl7pPr>
            <a:lvl8pPr marL="3396767" indent="-226451" eaLnBrk="0" fontAlgn="base" hangingPunct="0">
              <a:spcBef>
                <a:spcPct val="0"/>
              </a:spcBef>
              <a:spcAft>
                <a:spcPct val="0"/>
              </a:spcAft>
              <a:defRPr sz="2200" b="1">
                <a:solidFill>
                  <a:schemeClr val="tx1"/>
                </a:solidFill>
                <a:latin typeface="Verdana" pitchFamily="34" charset="0"/>
              </a:defRPr>
            </a:lvl8pPr>
            <a:lvl9pPr marL="3849670" indent="-226451" eaLnBrk="0" fontAlgn="base" hangingPunct="0">
              <a:spcBef>
                <a:spcPct val="0"/>
              </a:spcBef>
              <a:spcAft>
                <a:spcPct val="0"/>
              </a:spcAft>
              <a:defRPr sz="2200" b="1">
                <a:solidFill>
                  <a:schemeClr val="tx1"/>
                </a:solidFill>
                <a:latin typeface="Verdana" pitchFamily="34" charset="0"/>
              </a:defRPr>
            </a:lvl9pPr>
          </a:lstStyle>
          <a:p>
            <a:fld id="{A1907E0F-91D8-4135-B35D-0611C5E3122E}" type="slidenum">
              <a:rPr lang="en-GB" altLang="lv-LV" sz="1200" b="0">
                <a:latin typeface="Tahoma" pitchFamily="34" charset="0"/>
              </a:rPr>
              <a:pPr/>
              <a:t>61</a:t>
            </a:fld>
            <a:endParaRPr lang="en-GB" altLang="lv-LV" sz="1200" b="0">
              <a:latin typeface="Tahoma"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pPr>
            <a:r>
              <a:rPr lang="en-US" altLang="lv-LV" dirty="0" smtClean="0"/>
              <a:t>Figure 18-6 Postulated mechanisms of autoimmunity. In this proposed model of an organ-specific T cell-mediated autoimmune disease, </a:t>
            </a:r>
            <a:r>
              <a:rPr lang="en-US" altLang="lv-LV" b="1" dirty="0" smtClean="0"/>
              <a:t>various genetic loci may confer susceptibility to autoimmunity</a:t>
            </a:r>
            <a:r>
              <a:rPr lang="en-US" altLang="lv-LV" dirty="0" smtClean="0"/>
              <a:t>, in part by influencing the maintenance of self-tolerance. Environmental triggers, such as infections and other inflammatory stimuli, promote the influx of lymphocytes into tissues and the activation of self-reactive T cells, resulting in tissue injury.</a:t>
            </a:r>
          </a:p>
          <a:p>
            <a:endParaRPr lang="en-GB" altLang="lv-LV" dirty="0" smtClean="0"/>
          </a:p>
          <a:p>
            <a:endParaRPr lang="en-GB" altLang="lv-LV" dirty="0" smtClean="0"/>
          </a:p>
        </p:txBody>
      </p:sp>
    </p:spTree>
    <p:extLst>
      <p:ext uri="{BB962C8B-B14F-4D97-AF65-F5344CB8AC3E}">
        <p14:creationId xmlns:p14="http://schemas.microsoft.com/office/powerpoint/2010/main" val="278539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74667B9C-60E8-4762-BC8B-F39E16403104}" type="slidenum">
              <a:rPr lang="en-GB" smtClean="0"/>
              <a:t>6</a:t>
            </a:fld>
            <a:endParaRPr lang="en-GB"/>
          </a:p>
        </p:txBody>
      </p:sp>
    </p:spTree>
    <p:extLst>
      <p:ext uri="{BB962C8B-B14F-4D97-AF65-F5344CB8AC3E}">
        <p14:creationId xmlns:p14="http://schemas.microsoft.com/office/powerpoint/2010/main" val="5424875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Autoimmune diseases tend to be chronic, progressive, and self-perpetuating.</a:t>
            </a:r>
            <a:r>
              <a:rPr lang="en-US" sz="1200" b="0" i="0" kern="1200" dirty="0" smtClean="0">
                <a:solidFill>
                  <a:schemeClr val="tx1"/>
                </a:solidFill>
                <a:effectLst/>
                <a:latin typeface="+mn-lt"/>
                <a:ea typeface="+mn-ea"/>
                <a:cs typeface="+mn-cs"/>
              </a:rPr>
              <a:t> The reasons for these features are that the self antigens that trigger these reactions are persistent, and once an immune response starts, many amplification mechanisms are activated that perpetuate the response (</a:t>
            </a:r>
            <a:r>
              <a:rPr lang="en-US" sz="1200" b="0" i="0" u="none" strike="noStrike" kern="1200" dirty="0" smtClean="0">
                <a:solidFill>
                  <a:schemeClr val="tx1"/>
                </a:solidFill>
                <a:effectLst/>
                <a:latin typeface="+mn-lt"/>
                <a:ea typeface="+mn-ea"/>
                <a:cs typeface="+mn-cs"/>
                <a:hlinkClick r:id="rId3"/>
              </a:rPr>
              <a:t>Fig. 14-11</a:t>
            </a:r>
            <a:r>
              <a:rPr lang="en-US" sz="1200" b="0" i="0" kern="1200" dirty="0" smtClean="0">
                <a:solidFill>
                  <a:schemeClr val="tx1"/>
                </a:solidFill>
                <a:effectLst/>
                <a:latin typeface="+mn-lt"/>
                <a:ea typeface="+mn-ea"/>
                <a:cs typeface="+mn-cs"/>
              </a:rPr>
              <a:t>). In addition, a response initiated against one self antigen that injures tissues may result in the release and alterations of other tissue antigens, activation of lymphocytes specific for these other antigens, and exacerbation of the disease. This phenomenon is called </a:t>
            </a:r>
            <a:r>
              <a:rPr lang="en-US" sz="1200" b="1" i="0" kern="1200" dirty="0" smtClean="0">
                <a:solidFill>
                  <a:schemeClr val="tx1"/>
                </a:solidFill>
                <a:effectLst/>
                <a:latin typeface="+mn-lt"/>
                <a:ea typeface="+mn-ea"/>
                <a:cs typeface="+mn-cs"/>
              </a:rPr>
              <a:t>epitope spreading</a:t>
            </a:r>
            <a:r>
              <a:rPr lang="en-US" sz="1200" b="0" i="0" kern="1200" dirty="0" smtClean="0">
                <a:solidFill>
                  <a:schemeClr val="tx1"/>
                </a:solidFill>
                <a:effectLst/>
                <a:latin typeface="+mn-lt"/>
                <a:ea typeface="+mn-ea"/>
                <a:cs typeface="+mn-cs"/>
              </a:rPr>
              <a:t>, and it may explain why once an autoimmune disease has developed, it may become prolonged and self-perpetuating.</a:t>
            </a:r>
          </a:p>
          <a:p>
            <a:endParaRPr lang="lv-LV" dirty="0" smtClean="0"/>
          </a:p>
          <a:p>
            <a:endParaRPr lang="lv-LV" dirty="0"/>
          </a:p>
        </p:txBody>
      </p:sp>
      <p:sp>
        <p:nvSpPr>
          <p:cNvPr id="4" name="Slide Number Placeholder 3"/>
          <p:cNvSpPr>
            <a:spLocks noGrp="1"/>
          </p:cNvSpPr>
          <p:nvPr>
            <p:ph type="sldNum" sz="quarter" idx="10"/>
          </p:nvPr>
        </p:nvSpPr>
        <p:spPr/>
        <p:txBody>
          <a:bodyPr/>
          <a:lstStyle/>
          <a:p>
            <a:fld id="{74667B9C-60E8-4762-BC8B-F39E16403104}" type="slidenum">
              <a:rPr lang="en-GB" smtClean="0"/>
              <a:t>62</a:t>
            </a:fld>
            <a:endParaRPr lang="en-GB"/>
          </a:p>
        </p:txBody>
      </p:sp>
    </p:spTree>
    <p:extLst>
      <p:ext uri="{BB962C8B-B14F-4D97-AF65-F5344CB8AC3E}">
        <p14:creationId xmlns:p14="http://schemas.microsoft.com/office/powerpoint/2010/main" val="13174573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tx1"/>
                </a:solidFill>
                <a:latin typeface="Verdana" pitchFamily="34" charset="0"/>
              </a:defRPr>
            </a:lvl1pPr>
            <a:lvl2pPr marL="735966" indent="-283064">
              <a:defRPr sz="2200" b="1">
                <a:solidFill>
                  <a:schemeClr val="tx1"/>
                </a:solidFill>
                <a:latin typeface="Verdana" pitchFamily="34" charset="0"/>
              </a:defRPr>
            </a:lvl2pPr>
            <a:lvl3pPr marL="1132256" indent="-226451">
              <a:defRPr sz="2200" b="1">
                <a:solidFill>
                  <a:schemeClr val="tx1"/>
                </a:solidFill>
                <a:latin typeface="Verdana" pitchFamily="34" charset="0"/>
              </a:defRPr>
            </a:lvl3pPr>
            <a:lvl4pPr marL="1585158" indent="-226451">
              <a:defRPr sz="2200" b="1">
                <a:solidFill>
                  <a:schemeClr val="tx1"/>
                </a:solidFill>
                <a:latin typeface="Verdana" pitchFamily="34" charset="0"/>
              </a:defRPr>
            </a:lvl4pPr>
            <a:lvl5pPr marL="2038060" indent="-226451">
              <a:defRPr sz="2200" b="1">
                <a:solidFill>
                  <a:schemeClr val="tx1"/>
                </a:solidFill>
                <a:latin typeface="Verdana" pitchFamily="34" charset="0"/>
              </a:defRPr>
            </a:lvl5pPr>
            <a:lvl6pPr marL="2490963" indent="-226451" eaLnBrk="0" fontAlgn="base" hangingPunct="0">
              <a:spcBef>
                <a:spcPct val="0"/>
              </a:spcBef>
              <a:spcAft>
                <a:spcPct val="0"/>
              </a:spcAft>
              <a:defRPr sz="2200" b="1">
                <a:solidFill>
                  <a:schemeClr val="tx1"/>
                </a:solidFill>
                <a:latin typeface="Verdana" pitchFamily="34" charset="0"/>
              </a:defRPr>
            </a:lvl6pPr>
            <a:lvl7pPr marL="2943865" indent="-226451" eaLnBrk="0" fontAlgn="base" hangingPunct="0">
              <a:spcBef>
                <a:spcPct val="0"/>
              </a:spcBef>
              <a:spcAft>
                <a:spcPct val="0"/>
              </a:spcAft>
              <a:defRPr sz="2200" b="1">
                <a:solidFill>
                  <a:schemeClr val="tx1"/>
                </a:solidFill>
                <a:latin typeface="Verdana" pitchFamily="34" charset="0"/>
              </a:defRPr>
            </a:lvl7pPr>
            <a:lvl8pPr marL="3396767" indent="-226451" eaLnBrk="0" fontAlgn="base" hangingPunct="0">
              <a:spcBef>
                <a:spcPct val="0"/>
              </a:spcBef>
              <a:spcAft>
                <a:spcPct val="0"/>
              </a:spcAft>
              <a:defRPr sz="2200" b="1">
                <a:solidFill>
                  <a:schemeClr val="tx1"/>
                </a:solidFill>
                <a:latin typeface="Verdana" pitchFamily="34" charset="0"/>
              </a:defRPr>
            </a:lvl8pPr>
            <a:lvl9pPr marL="3849670" indent="-226451" eaLnBrk="0" fontAlgn="base" hangingPunct="0">
              <a:spcBef>
                <a:spcPct val="0"/>
              </a:spcBef>
              <a:spcAft>
                <a:spcPct val="0"/>
              </a:spcAft>
              <a:defRPr sz="2200" b="1">
                <a:solidFill>
                  <a:schemeClr val="tx1"/>
                </a:solidFill>
                <a:latin typeface="Verdana" pitchFamily="34" charset="0"/>
              </a:defRPr>
            </a:lvl9pPr>
          </a:lstStyle>
          <a:p>
            <a:fld id="{2CB7B1EF-326E-451D-A020-47C8702C91CD}" type="slidenum">
              <a:rPr lang="en-GB" altLang="lv-LV" sz="1200" b="0">
                <a:latin typeface="Tahoma" pitchFamily="34" charset="0"/>
              </a:rPr>
              <a:pPr/>
              <a:t>63</a:t>
            </a:fld>
            <a:endParaRPr lang="en-GB" altLang="lv-LV" sz="1200" b="0">
              <a:latin typeface="Tahoma"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0"/>
              </a:spcBef>
            </a:pPr>
            <a:r>
              <a:rPr lang="en-US" altLang="lv-LV" dirty="0" smtClean="0"/>
              <a:t>Role of infections in the development of autoimmunity. A. Normally, encounter of a mature self-reactive T cell with a self antigen presented by a </a:t>
            </a:r>
            <a:r>
              <a:rPr lang="en-US" altLang="lv-LV" dirty="0" err="1" smtClean="0"/>
              <a:t>costimulator</a:t>
            </a:r>
            <a:r>
              <a:rPr lang="en-US" altLang="lv-LV" dirty="0" smtClean="0"/>
              <a:t>-deficient resting tissue antigen-presenting cell (APC) results in peripheral tolerance by </a:t>
            </a:r>
            <a:r>
              <a:rPr lang="en-US" altLang="lv-LV" dirty="0" err="1" smtClean="0"/>
              <a:t>anergy</a:t>
            </a:r>
            <a:r>
              <a:rPr lang="en-US" altLang="lv-LV" dirty="0" smtClean="0"/>
              <a:t>. (Other possible mechanisms of self-tolerance are not shown.) B. Microbes may activate the APCs to express </a:t>
            </a:r>
            <a:r>
              <a:rPr lang="en-US" altLang="lv-LV" dirty="0" err="1" smtClean="0"/>
              <a:t>costimulators</a:t>
            </a:r>
            <a:r>
              <a:rPr lang="en-US" altLang="lv-LV" dirty="0" smtClean="0"/>
              <a:t>, and when these APCs present self antigens, the self-reactive T cells are activated rather than rendered tolerant. C. Some microbial antigens may cross-react with self antigens (molecular mimicry). Therefore, immune responses initiated by the microbes may activate T cells specific for self antigens.</a:t>
            </a:r>
          </a:p>
          <a:p>
            <a:endParaRPr lang="en-GB" altLang="lv-LV" dirty="0" smtClean="0"/>
          </a:p>
          <a:p>
            <a:endParaRPr lang="en-GB" altLang="lv-LV" dirty="0" smtClean="0"/>
          </a:p>
        </p:txBody>
      </p:sp>
    </p:spTree>
    <p:extLst>
      <p:ext uri="{BB962C8B-B14F-4D97-AF65-F5344CB8AC3E}">
        <p14:creationId xmlns:p14="http://schemas.microsoft.com/office/powerpoint/2010/main" val="889598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4FC23-80EA-404B-8966-99585CE40CE1}" type="slidenum">
              <a:rPr lang="en-GB" altLang="lv-LV"/>
              <a:pPr/>
              <a:t>7</a:t>
            </a:fld>
            <a:endParaRPr lang="en-GB" altLang="lv-LV"/>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lv-LV" altLang="lv-LV" dirty="0"/>
          </a:p>
        </p:txBody>
      </p:sp>
    </p:spTree>
    <p:extLst>
      <p:ext uri="{BB962C8B-B14F-4D97-AF65-F5344CB8AC3E}">
        <p14:creationId xmlns:p14="http://schemas.microsoft.com/office/powerpoint/2010/main" val="3552542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4EC773-E77F-4A4D-BD48-5558C31FE725}" type="slidenum">
              <a:rPr lang="en-GB" altLang="lv-LV"/>
              <a:pPr/>
              <a:t>8</a:t>
            </a:fld>
            <a:endParaRPr lang="en-GB" altLang="lv-LV"/>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pPr marL="226451" indent="-226451"/>
            <a:endParaRPr lang="lv-LV" altLang="lv-LV" dirty="0"/>
          </a:p>
        </p:txBody>
      </p:sp>
    </p:spTree>
    <p:extLst>
      <p:ext uri="{BB962C8B-B14F-4D97-AF65-F5344CB8AC3E}">
        <p14:creationId xmlns:p14="http://schemas.microsoft.com/office/powerpoint/2010/main" val="16212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4367CD-B733-4922-B399-2A2E518FC830}" type="slidenum">
              <a:rPr lang="en-GB" altLang="lv-LV"/>
              <a:pPr/>
              <a:t>9</a:t>
            </a:fld>
            <a:endParaRPr lang="en-GB" altLang="lv-LV"/>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lv-LV" altLang="lv-LV"/>
          </a:p>
        </p:txBody>
      </p:sp>
    </p:spTree>
    <p:extLst>
      <p:ext uri="{BB962C8B-B14F-4D97-AF65-F5344CB8AC3E}">
        <p14:creationId xmlns:p14="http://schemas.microsoft.com/office/powerpoint/2010/main" val="297360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E0460A7-44DE-45DC-8C94-DF775D16C2D7}" type="datetimeFigureOut">
              <a:rPr lang="en-GB" smtClean="0"/>
              <a:t>20/11/2014</a:t>
            </a:fld>
            <a:endParaRPr lang="en-GB"/>
          </a:p>
        </p:txBody>
      </p:sp>
      <p:sp>
        <p:nvSpPr>
          <p:cNvPr id="17" name="Footer Placeholder 16"/>
          <p:cNvSpPr>
            <a:spLocks noGrp="1"/>
          </p:cNvSpPr>
          <p:nvPr>
            <p:ph type="ftr" sz="quarter" idx="11"/>
          </p:nvPr>
        </p:nvSpPr>
        <p:spPr>
          <a:xfrm>
            <a:off x="2898648" y="6355080"/>
            <a:ext cx="3474720" cy="365760"/>
          </a:xfrm>
        </p:spPr>
        <p:txBody>
          <a:bodyPr/>
          <a:lstStyle/>
          <a:p>
            <a:endParaRPr lang="en-GB"/>
          </a:p>
        </p:txBody>
      </p:sp>
      <p:sp>
        <p:nvSpPr>
          <p:cNvPr id="29" name="Slide Number Placeholder 28"/>
          <p:cNvSpPr>
            <a:spLocks noGrp="1"/>
          </p:cNvSpPr>
          <p:nvPr>
            <p:ph type="sldNum" sz="quarter" idx="12"/>
          </p:nvPr>
        </p:nvSpPr>
        <p:spPr>
          <a:xfrm>
            <a:off x="1216152" y="6355080"/>
            <a:ext cx="1219200" cy="365760"/>
          </a:xfrm>
        </p:spPr>
        <p:txBody>
          <a:bodyPr/>
          <a:lstStyle/>
          <a:p>
            <a:fld id="{65CBE49C-B024-4D89-B457-0D360D07E911}" type="slidenum">
              <a:rPr lang="en-GB" smtClean="0"/>
              <a:t>‹#›</a:t>
            </a:fld>
            <a:endParaRPr lang="en-GB"/>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0460A7-44DE-45DC-8C94-DF775D16C2D7}" type="datetimeFigureOut">
              <a:rPr lang="en-GB" smtClean="0"/>
              <a:t>20/11/2014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BE49C-B024-4D89-B457-0D360D07E91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0460A7-44DE-45DC-8C94-DF775D16C2D7}" type="datetimeFigureOut">
              <a:rPr lang="en-GB" smtClean="0"/>
              <a:t>20/11/2014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BE49C-B024-4D89-B457-0D360D07E911}" type="slidenum">
              <a:rPr lang="en-GB" smtClean="0"/>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GB"/>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1C29C0B-5DE6-451D-B173-5F2AAB2E2E71}" type="slidenum">
              <a:rPr lang="en-GB"/>
              <a:pPr/>
              <a:t>‹#›</a:t>
            </a:fld>
            <a:endParaRPr lang="en-GB"/>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E0460A7-44DE-45DC-8C94-DF775D16C2D7}" type="datetimeFigureOut">
              <a:rPr lang="en-GB" smtClean="0"/>
              <a:t>20/11/2014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BE49C-B024-4D89-B457-0D360D07E911}" type="slidenum">
              <a:rPr lang="en-GB" smtClean="0"/>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E0460A7-44DE-45DC-8C94-DF775D16C2D7}" type="datetimeFigureOut">
              <a:rPr lang="en-GB" smtClean="0"/>
              <a:t>20/11/2014</a:t>
            </a:fld>
            <a:endParaRPr lang="en-GB"/>
          </a:p>
        </p:txBody>
      </p:sp>
      <p:sp>
        <p:nvSpPr>
          <p:cNvPr id="5" name="Footer Placeholder 4"/>
          <p:cNvSpPr>
            <a:spLocks noGrp="1"/>
          </p:cNvSpPr>
          <p:nvPr>
            <p:ph type="ftr" sz="quarter" idx="11"/>
          </p:nvPr>
        </p:nvSpPr>
        <p:spPr>
          <a:xfrm>
            <a:off x="2898648" y="6355080"/>
            <a:ext cx="3474720" cy="365760"/>
          </a:xfrm>
        </p:spPr>
        <p:txBody>
          <a:bodyPr/>
          <a:lstStyle/>
          <a:p>
            <a:endParaRPr lang="en-GB"/>
          </a:p>
        </p:txBody>
      </p:sp>
      <p:sp>
        <p:nvSpPr>
          <p:cNvPr id="6" name="Slide Number Placeholder 5"/>
          <p:cNvSpPr>
            <a:spLocks noGrp="1"/>
          </p:cNvSpPr>
          <p:nvPr>
            <p:ph type="sldNum" sz="quarter" idx="12"/>
          </p:nvPr>
        </p:nvSpPr>
        <p:spPr>
          <a:xfrm>
            <a:off x="1069848" y="6355080"/>
            <a:ext cx="1520952" cy="365760"/>
          </a:xfrm>
        </p:spPr>
        <p:txBody>
          <a:bodyPr/>
          <a:lstStyle/>
          <a:p>
            <a:fld id="{65CBE49C-B024-4D89-B457-0D360D07E911}" type="slidenum">
              <a:rPr lang="en-GB" smtClean="0"/>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E0460A7-44DE-45DC-8C94-DF775D16C2D7}" type="datetimeFigureOut">
              <a:rPr lang="en-GB" smtClean="0"/>
              <a:t>20/11/2014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CBE49C-B024-4D89-B457-0D360D07E911}" type="slidenum">
              <a:rPr lang="en-GB" smtClean="0"/>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E0460A7-44DE-45DC-8C94-DF775D16C2D7}" type="datetimeFigureOut">
              <a:rPr lang="en-GB" smtClean="0"/>
              <a:t>20/11/2014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CBE49C-B024-4D89-B457-0D360D07E911}" type="slidenum">
              <a:rPr lang="en-GB" smtClean="0"/>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0460A7-44DE-45DC-8C94-DF775D16C2D7}" type="datetimeFigureOut">
              <a:rPr lang="en-GB" smtClean="0"/>
              <a:t>20/11/2014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CBE49C-B024-4D89-B457-0D360D07E911}" type="slidenum">
              <a:rPr lang="en-GB" smtClean="0"/>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460A7-44DE-45DC-8C94-DF775D16C2D7}" type="datetimeFigureOut">
              <a:rPr lang="en-GB" smtClean="0"/>
              <a:t>20/11/2014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CBE49C-B024-4D89-B457-0D360D07E911}" type="slidenum">
              <a:rPr lang="en-GB" smtClean="0"/>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0460A7-44DE-45DC-8C94-DF775D16C2D7}" type="datetimeFigureOut">
              <a:rPr lang="en-GB" smtClean="0"/>
              <a:t>20/11/2014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CBE49C-B024-4D89-B457-0D360D07E911}"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0460A7-44DE-45DC-8C94-DF775D16C2D7}" type="datetimeFigureOut">
              <a:rPr lang="en-GB" smtClean="0"/>
              <a:t>20/11/2014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CBE49C-B024-4D89-B457-0D360D07E911}"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E0460A7-44DE-45DC-8C94-DF775D16C2D7}" type="datetimeFigureOut">
              <a:rPr lang="en-GB" smtClean="0"/>
              <a:t>20/11/2014</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5CBE49C-B024-4D89-B457-0D360D07E911}" type="slidenum">
              <a:rPr lang="en-GB" smtClean="0"/>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png"/><Relationship Id="rId7"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File:Nut_warning_1.jp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File:Urtikaria_Fuss.jp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hyperlink" Target="http://images.google.lv/imgres?imgurl=http://images-cdn01.associatedcontent.com/image/A8966/89666/300_89666.jpg&amp;imgrefurl=http://www.associatedcontent.com/article/242526/how_to_treat_eczema_.html&amp;usg=__ivoc0MlSWAHbk1bKmGCSS9Rd9Z0=&amp;h=409&amp;w=300&amp;sz=19&amp;hl=lv&amp;start=32&amp;tbnid=wLPKEcWdfqqwlM:&amp;tbnh=125&amp;tbnw=92&amp;prev=/images?q%3Deczema%26ndsp%3D18%26hl%3Dlv%26rlz%3D1T4GGLG_enLV311LV311%26sa%3DN%26start%3D18" TargetMode="Externa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lv-LV" dirty="0" smtClean="0">
                <a:latin typeface="Calibri" pitchFamily="34" charset="0"/>
              </a:rPr>
              <a:t>Dr.biol. Zane Kalniņa</a:t>
            </a:r>
            <a:br>
              <a:rPr lang="lv-LV" dirty="0" smtClean="0">
                <a:latin typeface="Calibri" pitchFamily="34" charset="0"/>
              </a:rPr>
            </a:br>
            <a:r>
              <a:rPr lang="lv-LV" dirty="0" smtClean="0">
                <a:latin typeface="Calibri" pitchFamily="34" charset="0"/>
              </a:rPr>
              <a:t>LU BF Imunoloģijas kurss maģistrantiem</a:t>
            </a:r>
          </a:p>
        </p:txBody>
      </p:sp>
      <p:sp>
        <p:nvSpPr>
          <p:cNvPr id="3" name="Subtitle 2"/>
          <p:cNvSpPr>
            <a:spLocks noGrp="1"/>
          </p:cNvSpPr>
          <p:nvPr>
            <p:ph type="subTitle" idx="1"/>
          </p:nvPr>
        </p:nvSpPr>
        <p:spPr/>
        <p:txBody>
          <a:bodyPr>
            <a:normAutofit/>
          </a:bodyPr>
          <a:lstStyle/>
          <a:p>
            <a:r>
              <a:rPr lang="lv-LV" sz="2400" dirty="0" smtClean="0"/>
              <a:t>14.11.2014</a:t>
            </a:r>
            <a:endParaRPr lang="en-GB" sz="2400" dirty="0"/>
          </a:p>
        </p:txBody>
      </p:sp>
      <p:sp>
        <p:nvSpPr>
          <p:cNvPr id="4" name="Rectangle 3"/>
          <p:cNvSpPr/>
          <p:nvPr/>
        </p:nvSpPr>
        <p:spPr>
          <a:xfrm>
            <a:off x="611560" y="2060848"/>
            <a:ext cx="7632848" cy="1231106"/>
          </a:xfrm>
          <a:prstGeom prst="rect">
            <a:avLst/>
          </a:prstGeom>
        </p:spPr>
        <p:txBody>
          <a:bodyPr wrap="square">
            <a:spAutoFit/>
          </a:bodyPr>
          <a:lstStyle/>
          <a:p>
            <a:pPr lvl="0" algn="r">
              <a:spcBef>
                <a:spcPct val="0"/>
              </a:spcBef>
              <a:spcAft>
                <a:spcPts val="1200"/>
              </a:spcAft>
            </a:pPr>
            <a:r>
              <a:rPr lang="lv-LV" sz="3200" b="1" dirty="0" smtClean="0">
                <a:solidFill>
                  <a:schemeClr val="tx1">
                    <a:lumMod val="85000"/>
                    <a:lumOff val="15000"/>
                  </a:schemeClr>
                </a:solidFill>
                <a:ea typeface="+mj-ea"/>
                <a:cs typeface="+mj-cs"/>
              </a:rPr>
              <a:t>Imūnās sistēmas patoloģijas</a:t>
            </a:r>
            <a:endParaRPr lang="lv-LV" sz="3200" b="1" dirty="0">
              <a:solidFill>
                <a:srgbClr val="C00000"/>
              </a:solidFill>
              <a:ea typeface="+mj-ea"/>
              <a:cs typeface="+mj-cs"/>
            </a:endParaRPr>
          </a:p>
          <a:p>
            <a:pPr lvl="0" algn="r">
              <a:spcBef>
                <a:spcPct val="0"/>
              </a:spcBef>
            </a:pPr>
            <a:r>
              <a:rPr lang="lv-LV" sz="3200" b="1" dirty="0" err="1" smtClean="0">
                <a:solidFill>
                  <a:schemeClr val="accent1">
                    <a:lumMod val="75000"/>
                  </a:schemeClr>
                </a:solidFill>
                <a:ea typeface="+mj-ea"/>
                <a:cs typeface="+mj-cs"/>
              </a:rPr>
              <a:t>Hipersensitivitātes</a:t>
            </a:r>
            <a:r>
              <a:rPr lang="lv-LV" sz="3200" b="1" dirty="0" smtClean="0">
                <a:solidFill>
                  <a:schemeClr val="accent1">
                    <a:lumMod val="75000"/>
                  </a:schemeClr>
                </a:solidFill>
                <a:ea typeface="+mj-ea"/>
                <a:cs typeface="+mj-cs"/>
              </a:rPr>
              <a:t> slimības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987824" y="2060848"/>
            <a:ext cx="5211633" cy="4536504"/>
            <a:chOff x="3995936" y="1700808"/>
            <a:chExt cx="4723898" cy="3960440"/>
          </a:xfrm>
        </p:grpSpPr>
        <p:pic>
          <p:nvPicPr>
            <p:cNvPr id="7" name="Picture 6"/>
            <p:cNvPicPr>
              <a:picLocks noChangeAspect="1"/>
            </p:cNvPicPr>
            <p:nvPr/>
          </p:nvPicPr>
          <p:blipFill>
            <a:blip r:embed="rId3"/>
            <a:stretch>
              <a:fillRect/>
            </a:stretch>
          </p:blipFill>
          <p:spPr>
            <a:xfrm>
              <a:off x="3995936" y="1700808"/>
              <a:ext cx="4723898" cy="3960440"/>
            </a:xfrm>
            <a:prstGeom prst="rect">
              <a:avLst/>
            </a:prstGeom>
          </p:spPr>
        </p:pic>
        <p:sp>
          <p:nvSpPr>
            <p:cNvPr id="16" name="Rectangle 15"/>
            <p:cNvSpPr/>
            <p:nvPr/>
          </p:nvSpPr>
          <p:spPr>
            <a:xfrm>
              <a:off x="6084168" y="2060848"/>
              <a:ext cx="360040" cy="48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6504" name="Text Box 8"/>
          <p:cNvSpPr txBox="1">
            <a:spLocks noChangeArrowheads="1"/>
          </p:cNvSpPr>
          <p:nvPr/>
        </p:nvSpPr>
        <p:spPr bwMode="auto">
          <a:xfrm>
            <a:off x="240308" y="216931"/>
            <a:ext cx="8652867" cy="6463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lv-LV" altLang="lv-LV" sz="3600" b="1" dirty="0" err="1">
                <a:solidFill>
                  <a:srgbClr val="0070C0"/>
                </a:solidFill>
              </a:rPr>
              <a:t>IgE</a:t>
            </a:r>
            <a:r>
              <a:rPr lang="lv-LV" altLang="lv-LV" sz="3600" b="1" dirty="0">
                <a:solidFill>
                  <a:srgbClr val="0070C0"/>
                </a:solidFill>
              </a:rPr>
              <a:t> </a:t>
            </a:r>
            <a:r>
              <a:rPr lang="lv-LV" altLang="lv-LV" sz="3600" b="1" dirty="0" smtClean="0">
                <a:solidFill>
                  <a:srgbClr val="0070C0"/>
                </a:solidFill>
              </a:rPr>
              <a:t>loma alerģijās</a:t>
            </a:r>
            <a:endParaRPr lang="en-GB" altLang="lv-LV" sz="3600" b="1" dirty="0">
              <a:solidFill>
                <a:srgbClr val="0070C0"/>
              </a:solidFill>
            </a:endParaRPr>
          </a:p>
        </p:txBody>
      </p:sp>
      <p:sp>
        <p:nvSpPr>
          <p:cNvPr id="106505" name="Line 9"/>
          <p:cNvSpPr>
            <a:spLocks noChangeShapeType="1"/>
          </p:cNvSpPr>
          <p:nvPr/>
        </p:nvSpPr>
        <p:spPr bwMode="auto">
          <a:xfrm>
            <a:off x="215900" y="875161"/>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06508" name="Text Box 12"/>
          <p:cNvSpPr txBox="1">
            <a:spLocks noChangeArrowheads="1"/>
          </p:cNvSpPr>
          <p:nvPr/>
        </p:nvSpPr>
        <p:spPr bwMode="auto">
          <a:xfrm>
            <a:off x="510488" y="1196752"/>
            <a:ext cx="8421886" cy="417037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marL="0" indent="0">
              <a:spcAft>
                <a:spcPts val="600"/>
              </a:spcAft>
            </a:pPr>
            <a:r>
              <a:rPr lang="lv-LV" altLang="lv-LV" sz="2200" dirty="0" err="1" smtClean="0">
                <a:latin typeface="+mn-lt"/>
              </a:rPr>
              <a:t>IgE</a:t>
            </a:r>
            <a:r>
              <a:rPr lang="lv-LV" altLang="lv-LV" sz="2200" dirty="0" smtClean="0">
                <a:latin typeface="+mn-lt"/>
              </a:rPr>
              <a:t> </a:t>
            </a:r>
            <a:r>
              <a:rPr lang="lv-LV" altLang="lv-LV" sz="2200" dirty="0">
                <a:latin typeface="+mn-lt"/>
              </a:rPr>
              <a:t>ir atbildīgi par</a:t>
            </a:r>
            <a:r>
              <a:rPr lang="lv-LV" altLang="lv-LV" sz="2200" dirty="0">
                <a:solidFill>
                  <a:srgbClr val="0070C0"/>
                </a:solidFill>
                <a:latin typeface="+mn-lt"/>
              </a:rPr>
              <a:t> </a:t>
            </a:r>
            <a:r>
              <a:rPr lang="lv-LV" altLang="lv-LV" sz="2200" b="1" dirty="0" err="1" smtClean="0">
                <a:solidFill>
                  <a:srgbClr val="0070C0"/>
                </a:solidFill>
                <a:latin typeface="+mn-lt"/>
              </a:rPr>
              <a:t>mastocītu</a:t>
            </a:r>
            <a:r>
              <a:rPr lang="lv-LV" altLang="lv-LV" sz="2200" b="1" dirty="0" smtClean="0">
                <a:solidFill>
                  <a:srgbClr val="0070C0"/>
                </a:solidFill>
                <a:latin typeface="+mn-lt"/>
              </a:rPr>
              <a:t> </a:t>
            </a:r>
            <a:r>
              <a:rPr lang="lv-LV" altLang="lv-LV" sz="2200" b="1" dirty="0" err="1" smtClean="0">
                <a:solidFill>
                  <a:srgbClr val="0070C0"/>
                </a:solidFill>
                <a:latin typeface="+mn-lt"/>
              </a:rPr>
              <a:t>sensitizāciju</a:t>
            </a:r>
            <a:r>
              <a:rPr lang="lv-LV" altLang="lv-LV" sz="2200" dirty="0" smtClean="0">
                <a:solidFill>
                  <a:srgbClr val="0070C0"/>
                </a:solidFill>
                <a:latin typeface="+mn-lt"/>
              </a:rPr>
              <a:t> </a:t>
            </a:r>
            <a:r>
              <a:rPr lang="lv-LV" altLang="lv-LV" sz="2200" dirty="0">
                <a:latin typeface="+mn-lt"/>
              </a:rPr>
              <a:t>un </a:t>
            </a:r>
            <a:r>
              <a:rPr lang="lv-LV" altLang="lv-LV" sz="2200" b="1" dirty="0">
                <a:solidFill>
                  <a:srgbClr val="FF0000"/>
                </a:solidFill>
                <a:latin typeface="+mn-lt"/>
              </a:rPr>
              <a:t>antigēna atpazīšanu</a:t>
            </a:r>
          </a:p>
          <a:p>
            <a:pPr marL="342900" indent="-342900">
              <a:spcAft>
                <a:spcPts val="600"/>
              </a:spcAft>
              <a:buFont typeface="Wingdings" panose="05000000000000000000" pitchFamily="2" charset="2"/>
              <a:buChar char="q"/>
            </a:pPr>
            <a:endParaRPr lang="lv-LV" altLang="lv-LV" sz="2200" dirty="0" smtClean="0">
              <a:latin typeface="+mn-lt"/>
            </a:endParaRPr>
          </a:p>
          <a:p>
            <a:pPr marL="342900" indent="-342900">
              <a:spcAft>
                <a:spcPts val="600"/>
              </a:spcAft>
              <a:buFont typeface="Wingdings" panose="05000000000000000000" pitchFamily="2" charset="2"/>
              <a:buChar char="q"/>
            </a:pPr>
            <a:endParaRPr lang="lv-LV" altLang="lv-LV" sz="2200" dirty="0">
              <a:latin typeface="+mn-lt"/>
            </a:endParaRPr>
          </a:p>
          <a:p>
            <a:pPr marL="342900" indent="-342900">
              <a:spcAft>
                <a:spcPts val="600"/>
              </a:spcAft>
              <a:buFont typeface="Wingdings" panose="05000000000000000000" pitchFamily="2" charset="2"/>
              <a:buChar char="q"/>
            </a:pPr>
            <a:endParaRPr lang="lv-LV" altLang="lv-LV" sz="2200" dirty="0" smtClean="0">
              <a:latin typeface="+mn-lt"/>
            </a:endParaRPr>
          </a:p>
          <a:p>
            <a:pPr marL="342900" indent="-342900">
              <a:spcAft>
                <a:spcPts val="600"/>
              </a:spcAft>
              <a:buFont typeface="Wingdings" panose="05000000000000000000" pitchFamily="2" charset="2"/>
              <a:buChar char="q"/>
            </a:pPr>
            <a:endParaRPr lang="lv-LV" altLang="lv-LV" sz="2200" dirty="0" smtClean="0">
              <a:latin typeface="+mn-lt"/>
            </a:endParaRPr>
          </a:p>
          <a:p>
            <a:pPr marL="342900" indent="-342900">
              <a:spcAft>
                <a:spcPts val="600"/>
              </a:spcAft>
              <a:buFont typeface="Wingdings" panose="05000000000000000000" pitchFamily="2" charset="2"/>
              <a:buChar char="q"/>
            </a:pPr>
            <a:endParaRPr lang="lv-LV" altLang="lv-LV" sz="2200" dirty="0">
              <a:latin typeface="+mn-lt"/>
            </a:endParaRPr>
          </a:p>
          <a:p>
            <a:pPr marL="342900" indent="-342900">
              <a:spcAft>
                <a:spcPts val="600"/>
              </a:spcAft>
              <a:buFont typeface="Wingdings" panose="05000000000000000000" pitchFamily="2" charset="2"/>
              <a:buChar char="q"/>
            </a:pPr>
            <a:endParaRPr lang="lv-LV" altLang="lv-LV" sz="2200" dirty="0" smtClean="0">
              <a:latin typeface="+mn-lt"/>
            </a:endParaRPr>
          </a:p>
          <a:p>
            <a:pPr marL="342900" indent="-342900">
              <a:spcAft>
                <a:spcPts val="600"/>
              </a:spcAft>
              <a:buFont typeface="Wingdings" panose="05000000000000000000" pitchFamily="2" charset="2"/>
              <a:buChar char="q"/>
            </a:pPr>
            <a:endParaRPr lang="lv-LV" altLang="lv-LV" sz="2200" dirty="0">
              <a:latin typeface="+mn-lt"/>
            </a:endParaRPr>
          </a:p>
          <a:p>
            <a:pPr marL="342900" indent="-342900">
              <a:spcAft>
                <a:spcPts val="600"/>
              </a:spcAft>
              <a:buFont typeface="Wingdings" panose="05000000000000000000" pitchFamily="2" charset="2"/>
              <a:buChar char="q"/>
            </a:pPr>
            <a:endParaRPr lang="lv-LV" altLang="lv-LV" sz="2200" dirty="0" smtClean="0">
              <a:latin typeface="+mn-lt"/>
            </a:endParaRPr>
          </a:p>
          <a:p>
            <a:pPr marL="342900" indent="-342900">
              <a:spcAft>
                <a:spcPts val="600"/>
              </a:spcAft>
              <a:buFont typeface="Wingdings" panose="05000000000000000000" pitchFamily="2" charset="2"/>
              <a:buChar char="q"/>
            </a:pPr>
            <a:endParaRPr lang="lv-LV" altLang="lv-LV" sz="2200" dirty="0">
              <a:latin typeface="+mn-lt"/>
            </a:endParaRPr>
          </a:p>
        </p:txBody>
      </p:sp>
      <p:grpSp>
        <p:nvGrpSpPr>
          <p:cNvPr id="14" name="Group 13"/>
          <p:cNvGrpSpPr/>
          <p:nvPr/>
        </p:nvGrpSpPr>
        <p:grpSpPr>
          <a:xfrm>
            <a:off x="755576" y="3706201"/>
            <a:ext cx="2520627" cy="1386155"/>
            <a:chOff x="898858" y="1863559"/>
            <a:chExt cx="2520627" cy="1386155"/>
          </a:xfrm>
        </p:grpSpPr>
        <p:pic>
          <p:nvPicPr>
            <p:cNvPr id="5122" name="Picture 2" descr="I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66094" y="1656537"/>
              <a:ext cx="1386155" cy="18002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898858" y="2407386"/>
              <a:ext cx="352704" cy="298501"/>
            </a:xfrm>
            <a:prstGeom prst="straightConnector1">
              <a:avLst/>
            </a:prstGeom>
            <a:ln w="38100">
              <a:solidFill>
                <a:srgbClr val="0070C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059272" y="2407386"/>
              <a:ext cx="360213" cy="298501"/>
            </a:xfrm>
            <a:prstGeom prst="straightConnector1">
              <a:avLst/>
            </a:prstGeom>
            <a:ln w="38100">
              <a:solidFill>
                <a:srgbClr val="FF0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059273" y="2705887"/>
              <a:ext cx="360212" cy="273328"/>
            </a:xfrm>
            <a:prstGeom prst="straightConnector1">
              <a:avLst/>
            </a:prstGeom>
            <a:ln w="38100">
              <a:solidFill>
                <a:srgbClr val="FF0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609891" y="4905657"/>
            <a:ext cx="562975" cy="461665"/>
          </a:xfrm>
          <a:prstGeom prst="rect">
            <a:avLst/>
          </a:prstGeom>
          <a:noFill/>
        </p:spPr>
        <p:txBody>
          <a:bodyPr wrap="none" rtlCol="0">
            <a:spAutoFit/>
          </a:bodyPr>
          <a:lstStyle/>
          <a:p>
            <a:r>
              <a:rPr lang="lv-LV" sz="2400" b="1" dirty="0" err="1" smtClean="0"/>
              <a:t>IgE</a:t>
            </a:r>
            <a:endParaRPr lang="en-GB" b="1" dirty="0"/>
          </a:p>
        </p:txBody>
      </p:sp>
      <p:sp>
        <p:nvSpPr>
          <p:cNvPr id="20" name="TextBox 19"/>
          <p:cNvSpPr txBox="1"/>
          <p:nvPr/>
        </p:nvSpPr>
        <p:spPr>
          <a:xfrm>
            <a:off x="346555" y="5784981"/>
            <a:ext cx="4248472" cy="923330"/>
          </a:xfrm>
          <a:prstGeom prst="rect">
            <a:avLst/>
          </a:prstGeom>
          <a:solidFill>
            <a:schemeClr val="bg1"/>
          </a:solidFill>
        </p:spPr>
        <p:txBody>
          <a:bodyPr wrap="square" rtlCol="0">
            <a:spAutoFit/>
          </a:bodyPr>
          <a:lstStyle/>
          <a:p>
            <a:r>
              <a:rPr lang="lv-LV" dirty="0" smtClean="0"/>
              <a:t>Dabiski </a:t>
            </a:r>
            <a:r>
              <a:rPr lang="lv-LV" dirty="0" err="1"/>
              <a:t>IgE</a:t>
            </a:r>
            <a:r>
              <a:rPr lang="lv-LV" dirty="0"/>
              <a:t> </a:t>
            </a:r>
            <a:r>
              <a:rPr lang="lv-LV" dirty="0" smtClean="0"/>
              <a:t>visbiežāk sastopami gļotādās, ādā, plaušās un nodrošina aizsardzību pret parazītiem (</a:t>
            </a:r>
            <a:r>
              <a:rPr lang="lv-LV" dirty="0" err="1" smtClean="0"/>
              <a:t>veltņtārpiem</a:t>
            </a:r>
            <a:r>
              <a:rPr lang="lv-LV" dirty="0" smtClean="0"/>
              <a:t>)</a:t>
            </a:r>
            <a:endParaRPr lang="en-GB" dirty="0"/>
          </a:p>
        </p:txBody>
      </p:sp>
      <p:sp>
        <p:nvSpPr>
          <p:cNvPr id="21" name="Oval 20"/>
          <p:cNvSpPr/>
          <p:nvPr/>
        </p:nvSpPr>
        <p:spPr>
          <a:xfrm>
            <a:off x="472959" y="3573016"/>
            <a:ext cx="3162937" cy="20162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523019" y="2924944"/>
            <a:ext cx="625045" cy="4033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p:cNvCxnSpPr/>
          <p:nvPr/>
        </p:nvCxnSpPr>
        <p:spPr>
          <a:xfrm flipH="1">
            <a:off x="3988600" y="1642991"/>
            <a:ext cx="7336" cy="344991"/>
          </a:xfrm>
          <a:prstGeom prst="straightConnector1">
            <a:avLst/>
          </a:prstGeom>
          <a:ln w="38100">
            <a:solidFill>
              <a:srgbClr val="0070C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30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24" name="Rectangle 236"/>
          <p:cNvSpPr>
            <a:spLocks noChangeArrowheads="1"/>
          </p:cNvSpPr>
          <p:nvPr/>
        </p:nvSpPr>
        <p:spPr bwMode="auto">
          <a:xfrm>
            <a:off x="339725" y="2547938"/>
            <a:ext cx="8634413" cy="2743200"/>
          </a:xfrm>
          <a:prstGeom prst="rect">
            <a:avLst/>
          </a:prstGeom>
          <a:solidFill>
            <a:srgbClr val="FFE3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89096" name="Rectangle 8"/>
          <p:cNvSpPr>
            <a:spLocks noChangeArrowheads="1"/>
          </p:cNvSpPr>
          <p:nvPr/>
        </p:nvSpPr>
        <p:spPr bwMode="auto">
          <a:xfrm>
            <a:off x="215900" y="165100"/>
            <a:ext cx="86772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800000"/>
              </a:buClr>
            </a:pPr>
            <a:r>
              <a:rPr lang="lv-LV" altLang="lv-LV" sz="3200" b="1" dirty="0" err="1">
                <a:solidFill>
                  <a:srgbClr val="0070C0"/>
                </a:solidFill>
              </a:rPr>
              <a:t>Fc</a:t>
            </a:r>
            <a:r>
              <a:rPr lang="lv-LV" altLang="lv-LV" sz="3200" b="1" dirty="0" err="1">
                <a:solidFill>
                  <a:srgbClr val="0070C0"/>
                </a:solidFill>
                <a:latin typeface="Symbol" pitchFamily="18" charset="2"/>
              </a:rPr>
              <a:t>e</a:t>
            </a:r>
            <a:r>
              <a:rPr lang="lv-LV" altLang="lv-LV" sz="3200" b="1" dirty="0">
                <a:solidFill>
                  <a:srgbClr val="0070C0"/>
                </a:solidFill>
              </a:rPr>
              <a:t> (</a:t>
            </a:r>
            <a:r>
              <a:rPr lang="lv-LV" altLang="lv-LV" sz="3200" b="1" dirty="0" err="1">
                <a:solidFill>
                  <a:srgbClr val="0070C0"/>
                </a:solidFill>
              </a:rPr>
              <a:t>epsilon</a:t>
            </a:r>
            <a:r>
              <a:rPr lang="lv-LV" altLang="lv-LV" sz="3200" b="1" dirty="0">
                <a:solidFill>
                  <a:srgbClr val="0070C0"/>
                </a:solidFill>
              </a:rPr>
              <a:t>) receptoru tipi</a:t>
            </a:r>
          </a:p>
        </p:txBody>
      </p:sp>
      <p:graphicFrame>
        <p:nvGraphicFramePr>
          <p:cNvPr id="89330" name="Group 242"/>
          <p:cNvGraphicFramePr>
            <a:graphicFrameLocks noGrp="1"/>
          </p:cNvGraphicFramePr>
          <p:nvPr>
            <p:extLst>
              <p:ext uri="{D42A27DB-BD31-4B8C-83A1-F6EECF244321}">
                <p14:modId xmlns:p14="http://schemas.microsoft.com/office/powerpoint/2010/main" val="106886854"/>
              </p:ext>
            </p:extLst>
          </p:nvPr>
        </p:nvGraphicFramePr>
        <p:xfrm>
          <a:off x="339725" y="1035050"/>
          <a:ext cx="6824663" cy="5319967"/>
        </p:xfrm>
        <a:graphic>
          <a:graphicData uri="http://schemas.openxmlformats.org/drawingml/2006/table">
            <a:tbl>
              <a:tblPr/>
              <a:tblGrid>
                <a:gridCol w="1555750"/>
                <a:gridCol w="1558925"/>
                <a:gridCol w="1557338"/>
                <a:gridCol w="2152650"/>
              </a:tblGrid>
              <a:tr h="392113">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2000" b="1" i="0" u="none" strike="noStrike" cap="none" normalizeH="0" baseline="0" dirty="0" smtClean="0">
                          <a:ln>
                            <a:noFill/>
                          </a:ln>
                          <a:solidFill>
                            <a:srgbClr val="0070C0"/>
                          </a:solidFill>
                          <a:effectLst/>
                          <a:latin typeface="+mn-lt"/>
                        </a:rPr>
                        <a:t>Receptors</a:t>
                      </a:r>
                      <a:endParaRPr kumimoji="0" lang="en-GB" altLang="lv-LV" sz="2000" b="1" i="0" u="none" strike="noStrike" cap="none" normalizeH="0" baseline="0" dirty="0" smtClean="0">
                        <a:ln>
                          <a:noFill/>
                        </a:ln>
                        <a:solidFill>
                          <a:srgbClr val="0070C0"/>
                        </a:solidFill>
                        <a:effectLst/>
                        <a:latin typeface="+mn-lt"/>
                      </a:endParaRP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2000" b="1" i="0" u="none" strike="noStrike" cap="none" normalizeH="0" baseline="0" dirty="0" smtClean="0">
                          <a:ln>
                            <a:noFill/>
                          </a:ln>
                          <a:solidFill>
                            <a:srgbClr val="0070C0"/>
                          </a:solidFill>
                          <a:effectLst/>
                          <a:latin typeface="+mn-lt"/>
                        </a:rPr>
                        <a:t>Šūna </a:t>
                      </a:r>
                      <a:endParaRPr kumimoji="0" lang="en-GB" altLang="lv-LV" sz="2000" b="1" i="0" u="none" strike="noStrike" cap="none" normalizeH="0" baseline="0" dirty="0" smtClean="0">
                        <a:ln>
                          <a:noFill/>
                        </a:ln>
                        <a:solidFill>
                          <a:srgbClr val="0070C0"/>
                        </a:solidFill>
                        <a:effectLst/>
                        <a:latin typeface="+mn-lt"/>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2000" b="1" i="0" u="none" strike="noStrike" cap="none" normalizeH="0" baseline="0" dirty="0" smtClean="0">
                          <a:ln>
                            <a:noFill/>
                          </a:ln>
                          <a:solidFill>
                            <a:srgbClr val="0070C0"/>
                          </a:solidFill>
                          <a:effectLst/>
                          <a:latin typeface="+mn-lt"/>
                        </a:rPr>
                        <a:t>Efekts</a:t>
                      </a:r>
                      <a:endParaRPr kumimoji="0" lang="en-GB" altLang="lv-LV" sz="2000" b="1" i="0" u="none" strike="noStrike" cap="none" normalizeH="0" baseline="0" dirty="0" smtClean="0">
                        <a:ln>
                          <a:noFill/>
                        </a:ln>
                        <a:solidFill>
                          <a:srgbClr val="0070C0"/>
                        </a:solidFill>
                        <a:effectLst/>
                        <a:latin typeface="+mn-lt"/>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2000" b="1" i="0" u="none" strike="noStrike" cap="none" normalizeH="0" baseline="0" dirty="0" err="1" smtClean="0">
                          <a:ln>
                            <a:noFill/>
                          </a:ln>
                          <a:solidFill>
                            <a:srgbClr val="0070C0"/>
                          </a:solidFill>
                          <a:effectLst/>
                          <a:latin typeface="+mn-lt"/>
                        </a:rPr>
                        <a:t>Liganda</a:t>
                      </a:r>
                      <a:r>
                        <a:rPr kumimoji="0" lang="lv-LV" altLang="lv-LV" sz="2000" b="1" i="0" u="none" strike="noStrike" cap="none" normalizeH="0" baseline="0" dirty="0" smtClean="0">
                          <a:ln>
                            <a:noFill/>
                          </a:ln>
                          <a:solidFill>
                            <a:srgbClr val="0070C0"/>
                          </a:solidFill>
                          <a:effectLst/>
                          <a:latin typeface="+mn-lt"/>
                        </a:rPr>
                        <a:t> afinitāte</a:t>
                      </a:r>
                      <a:endParaRPr kumimoji="0" lang="en-GB" altLang="lv-LV" sz="2000" b="1" i="0" u="none" strike="noStrike" cap="none" normalizeH="0" baseline="0" dirty="0" smtClean="0">
                        <a:ln>
                          <a:noFill/>
                        </a:ln>
                        <a:solidFill>
                          <a:srgbClr val="0070C0"/>
                        </a:solidFill>
                        <a:effectLst/>
                        <a:latin typeface="+mn-lt"/>
                      </a:endParaRP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954463">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1800" b="1" i="0" u="none" strike="noStrike" cap="none" normalizeH="0" baseline="0" dirty="0" err="1" smtClean="0">
                          <a:ln>
                            <a:noFill/>
                          </a:ln>
                          <a:solidFill>
                            <a:srgbClr val="FF0000"/>
                          </a:solidFill>
                          <a:effectLst/>
                          <a:latin typeface="Tahoma" pitchFamily="34" charset="0"/>
                        </a:rPr>
                        <a:t>Fc</a:t>
                      </a:r>
                      <a:r>
                        <a:rPr kumimoji="0" lang="lv-LV" altLang="lv-LV" sz="1800" b="1" i="0" u="none" strike="noStrike" cap="none" normalizeH="0" baseline="0" dirty="0" err="1" smtClean="0">
                          <a:ln>
                            <a:noFill/>
                          </a:ln>
                          <a:solidFill>
                            <a:srgbClr val="FF0000"/>
                          </a:solidFill>
                          <a:effectLst/>
                          <a:latin typeface="Symbol" pitchFamily="18" charset="2"/>
                        </a:rPr>
                        <a:t>e</a:t>
                      </a:r>
                      <a:r>
                        <a:rPr kumimoji="0" lang="lv-LV" altLang="lv-LV" sz="1800" b="1" i="0" u="none" strike="noStrike" cap="none" normalizeH="0" baseline="0" dirty="0" err="1" smtClean="0">
                          <a:ln>
                            <a:noFill/>
                          </a:ln>
                          <a:solidFill>
                            <a:srgbClr val="FF0000"/>
                          </a:solidFill>
                          <a:effectLst/>
                          <a:latin typeface="Tahoma" pitchFamily="34" charset="0"/>
                        </a:rPr>
                        <a:t>RI</a:t>
                      </a:r>
                      <a:endParaRPr kumimoji="0" lang="lv-LV" altLang="lv-LV" sz="1800" b="1" i="0" u="none" strike="noStrike" cap="none" normalizeH="0" baseline="0" dirty="0" smtClean="0">
                        <a:ln>
                          <a:noFill/>
                        </a:ln>
                        <a:solidFill>
                          <a:srgbClr val="FF0000"/>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lv-LV" sz="1800" b="0" i="0" u="none" strike="noStrike" cap="none" normalizeH="0" baseline="0" dirty="0" smtClean="0">
                        <a:ln>
                          <a:noFill/>
                        </a:ln>
                        <a:solidFill>
                          <a:schemeClr val="tx1"/>
                        </a:solidFill>
                        <a:effectLst/>
                        <a:latin typeface="Tahoma"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lv-LV" altLang="lv-LV" sz="1400" b="1" i="0" u="none" strike="noStrike" cap="none" normalizeH="0" baseline="0" dirty="0" err="1" smtClean="0">
                          <a:ln>
                            <a:noFill/>
                          </a:ln>
                          <a:solidFill>
                            <a:schemeClr val="tx1"/>
                          </a:solidFill>
                          <a:effectLst/>
                          <a:latin typeface="Tahoma" pitchFamily="34" charset="0"/>
                        </a:rPr>
                        <a:t>Mastocīti</a:t>
                      </a:r>
                      <a:endParaRPr kumimoji="0" lang="lv-LV" altLang="lv-LV" sz="1400" b="1"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80000"/>
                        </a:lnSpc>
                        <a:spcBef>
                          <a:spcPct val="20000"/>
                        </a:spcBef>
                        <a:spcAft>
                          <a:spcPct val="0"/>
                        </a:spcAft>
                        <a:buClrTx/>
                        <a:buSzTx/>
                        <a:buFontTx/>
                        <a:buNone/>
                        <a:tabLst/>
                      </a:pPr>
                      <a:r>
                        <a:rPr kumimoji="0" lang="lv-LV" altLang="lv-LV" sz="1400" b="1" i="0" u="none" strike="noStrike" cap="none" normalizeH="0" baseline="0" dirty="0" err="1" smtClean="0">
                          <a:ln>
                            <a:noFill/>
                          </a:ln>
                          <a:solidFill>
                            <a:schemeClr val="tx1"/>
                          </a:solidFill>
                          <a:effectLst/>
                          <a:latin typeface="Tahoma" pitchFamily="34" charset="0"/>
                        </a:rPr>
                        <a:t>Bazofili</a:t>
                      </a:r>
                      <a:endParaRPr kumimoji="0" lang="lv-LV" altLang="lv-LV" sz="1400" b="1"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80000"/>
                        </a:lnSpc>
                        <a:spcBef>
                          <a:spcPct val="20000"/>
                        </a:spcBef>
                        <a:spcAft>
                          <a:spcPct val="0"/>
                        </a:spcAft>
                        <a:buClrTx/>
                        <a:buSzTx/>
                        <a:buFontTx/>
                        <a:buNone/>
                        <a:tabLst/>
                      </a:pPr>
                      <a:r>
                        <a:rPr kumimoji="0" lang="lv-LV" altLang="lv-LV" sz="1400" b="1" i="1" u="none" strike="noStrike" cap="none" normalizeH="0" baseline="0" dirty="0" err="1" smtClean="0">
                          <a:ln>
                            <a:noFill/>
                          </a:ln>
                          <a:solidFill>
                            <a:schemeClr val="tx1">
                              <a:lumMod val="50000"/>
                              <a:lumOff val="50000"/>
                            </a:schemeClr>
                          </a:solidFill>
                          <a:effectLst/>
                          <a:latin typeface="Tahoma" pitchFamily="34" charset="0"/>
                        </a:rPr>
                        <a:t>Eozinofili</a:t>
                      </a:r>
                      <a:endParaRPr kumimoji="0" lang="lv-LV" altLang="lv-LV" sz="1400" b="1" i="1" u="none" strike="noStrike" cap="none" normalizeH="0" baseline="0" dirty="0" smtClean="0">
                        <a:ln>
                          <a:noFill/>
                        </a:ln>
                        <a:solidFill>
                          <a:schemeClr val="tx1">
                            <a:lumMod val="50000"/>
                            <a:lumOff val="50000"/>
                          </a:schemeClr>
                        </a:solidFill>
                        <a:effectLst/>
                        <a:latin typeface="Tahoma" pitchFamily="34" charset="0"/>
                      </a:endParaRPr>
                    </a:p>
                    <a:p>
                      <a:pPr marL="0" marR="0" lvl="0" indent="0" algn="l" defTabSz="914400" rtl="0" eaLnBrk="0" fontAlgn="base" latinLnBrk="0" hangingPunct="0">
                        <a:lnSpc>
                          <a:spcPct val="80000"/>
                        </a:lnSpc>
                        <a:spcBef>
                          <a:spcPct val="20000"/>
                        </a:spcBef>
                        <a:spcAft>
                          <a:spcPct val="0"/>
                        </a:spcAft>
                        <a:buClrTx/>
                        <a:buSzTx/>
                        <a:buFontTx/>
                        <a:buNone/>
                        <a:tabLst/>
                      </a:pPr>
                      <a:r>
                        <a:rPr kumimoji="0" lang="lv-LV" altLang="lv-LV" sz="1400" b="1" i="1" u="none" strike="noStrike" cap="none" normalizeH="0" baseline="0" dirty="0" err="1" smtClean="0">
                          <a:ln>
                            <a:noFill/>
                          </a:ln>
                          <a:solidFill>
                            <a:schemeClr val="tx1">
                              <a:lumMod val="50000"/>
                              <a:lumOff val="50000"/>
                            </a:schemeClr>
                          </a:solidFill>
                          <a:effectLst/>
                          <a:latin typeface="Tahoma" pitchFamily="34" charset="0"/>
                        </a:rPr>
                        <a:t>Langerhansa</a:t>
                      </a:r>
                      <a:r>
                        <a:rPr kumimoji="0" lang="lv-LV" altLang="lv-LV" sz="1400" b="1" i="1" u="none" strike="noStrike" cap="none" normalizeH="0" baseline="0" dirty="0" smtClean="0">
                          <a:ln>
                            <a:noFill/>
                          </a:ln>
                          <a:solidFill>
                            <a:schemeClr val="tx1">
                              <a:lumMod val="50000"/>
                              <a:lumOff val="50000"/>
                            </a:schemeClr>
                          </a:solidFill>
                          <a:effectLst/>
                          <a:latin typeface="Tahoma" pitchFamily="34" charset="0"/>
                        </a:rPr>
                        <a:t> šūnas</a:t>
                      </a:r>
                      <a:endParaRPr kumimoji="0" lang="en-GB" altLang="lv-LV" sz="1400" b="1" i="1" u="none" strike="noStrike" cap="none" normalizeH="0" baseline="0" dirty="0" smtClean="0">
                        <a:ln>
                          <a:noFill/>
                        </a:ln>
                        <a:solidFill>
                          <a:schemeClr val="tx1">
                            <a:lumMod val="50000"/>
                            <a:lumOff val="50000"/>
                          </a:schemeClr>
                        </a:solidFill>
                        <a:effectLst/>
                        <a:latin typeface="Tahoma"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1400" b="1" i="0" u="none" strike="noStrike" cap="none" normalizeH="0" baseline="0" dirty="0" err="1" smtClean="0">
                          <a:ln>
                            <a:noFill/>
                          </a:ln>
                          <a:solidFill>
                            <a:schemeClr val="tx1"/>
                          </a:solidFill>
                          <a:effectLst/>
                          <a:latin typeface="Tahoma" pitchFamily="34" charset="0"/>
                        </a:rPr>
                        <a:t>Degranulācija</a:t>
                      </a:r>
                      <a:endParaRPr kumimoji="0" lang="lv-LV" altLang="lv-LV" sz="1400" b="1"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lv-LV" altLang="lv-LV" sz="1400" b="1"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1400" b="1" i="1" u="none" strike="noStrike" cap="none" normalizeH="0" baseline="0" dirty="0" smtClean="0">
                          <a:ln>
                            <a:noFill/>
                          </a:ln>
                          <a:solidFill>
                            <a:schemeClr val="tx1">
                              <a:lumMod val="50000"/>
                              <a:lumOff val="50000"/>
                            </a:schemeClr>
                          </a:solidFill>
                          <a:effectLst/>
                          <a:latin typeface="Tahoma" pitchFamily="34" charset="0"/>
                        </a:rPr>
                        <a:t>Nav skaidrs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1400" b="1" i="0" u="none" strike="noStrike" cap="none" normalizeH="0" baseline="0" dirty="0" smtClean="0">
                          <a:ln>
                            <a:noFill/>
                          </a:ln>
                          <a:solidFill>
                            <a:schemeClr val="tx1">
                              <a:lumMod val="50000"/>
                              <a:lumOff val="50000"/>
                            </a:schemeClr>
                          </a:solidFill>
                          <a:effectLst/>
                          <a:latin typeface="Tahoma" pitchFamily="34" charset="0"/>
                        </a:rPr>
                        <a:t>(- </a:t>
                      </a:r>
                      <a:r>
                        <a:rPr kumimoji="0" lang="lv-LV" altLang="lv-LV" sz="1400" b="1" i="0" u="none" strike="noStrike" cap="none" normalizeH="0" baseline="0" dirty="0" smtClean="0">
                          <a:ln>
                            <a:noFill/>
                          </a:ln>
                          <a:solidFill>
                            <a:schemeClr val="tx1">
                              <a:lumMod val="50000"/>
                              <a:lumOff val="50000"/>
                            </a:schemeClr>
                          </a:solidFill>
                          <a:effectLst/>
                          <a:latin typeface="Symbol" pitchFamily="18" charset="2"/>
                        </a:rPr>
                        <a:t>b</a:t>
                      </a:r>
                      <a:r>
                        <a:rPr kumimoji="0" lang="lv-LV" altLang="lv-LV" sz="1400" b="1" i="0" u="none" strike="noStrike" cap="none" normalizeH="0" baseline="0" dirty="0" smtClean="0">
                          <a:ln>
                            <a:noFill/>
                          </a:ln>
                          <a:solidFill>
                            <a:schemeClr val="tx1">
                              <a:lumMod val="50000"/>
                              <a:lumOff val="50000"/>
                            </a:schemeClr>
                          </a:solidFill>
                          <a:effectLst/>
                          <a:latin typeface="Tahoma" pitchFamily="34" charset="0"/>
                        </a:rPr>
                        <a:t> ķēde)</a:t>
                      </a:r>
                      <a:endParaRPr kumimoji="0" lang="en-GB" altLang="lv-LV" sz="1400" b="1" i="0" u="none" strike="noStrike" cap="none" normalizeH="0" baseline="0" dirty="0" smtClean="0">
                        <a:ln>
                          <a:noFill/>
                        </a:ln>
                        <a:solidFill>
                          <a:schemeClr val="tx1">
                            <a:lumMod val="50000"/>
                            <a:lumOff val="50000"/>
                          </a:schemeClr>
                        </a:solidFill>
                        <a:effectLst/>
                        <a:latin typeface="Tahoma"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1400" b="1" i="0" u="none" strike="noStrike" cap="none" normalizeH="0" baseline="0" smtClean="0">
                          <a:ln>
                            <a:noFill/>
                          </a:ln>
                          <a:solidFill>
                            <a:schemeClr val="tx1"/>
                          </a:solidFill>
                          <a:effectLst/>
                          <a:latin typeface="Tahoma" pitchFamily="34" charset="0"/>
                        </a:rPr>
                        <a:t>Ļoti augsta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1400" b="0" i="0" u="none" strike="noStrike" cap="none" normalizeH="0" baseline="0" smtClean="0">
                          <a:ln>
                            <a:noFill/>
                          </a:ln>
                          <a:solidFill>
                            <a:schemeClr val="tx1"/>
                          </a:solidFill>
                          <a:effectLst/>
                          <a:latin typeface="Tahoma" pitchFamily="34" charset="0"/>
                        </a:rPr>
                        <a:t>(augstāka kā jebkuram citam Fc receptoram)</a:t>
                      </a:r>
                      <a:endParaRPr kumimoji="0" lang="en-GB" altLang="lv-LV" sz="1400" b="0" i="0" u="none" strike="noStrike" cap="none" normalizeH="0" baseline="0" smtClean="0">
                        <a:ln>
                          <a:noFill/>
                        </a:ln>
                        <a:solidFill>
                          <a:schemeClr val="tx1"/>
                        </a:solidFill>
                        <a:effectLst/>
                        <a:latin typeface="Tahoma"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823913">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0"/>
                        </a:spcBef>
                        <a:spcAft>
                          <a:spcPct val="0"/>
                        </a:spcAft>
                        <a:buClr>
                          <a:srgbClr val="800000"/>
                        </a:buClr>
                        <a:buSzTx/>
                        <a:buFontTx/>
                        <a:buNone/>
                        <a:tabLst/>
                      </a:pPr>
                      <a:r>
                        <a:rPr kumimoji="0" lang="lv-LV" altLang="lv-LV" sz="1800" b="1" i="0" u="none" strike="noStrike" cap="none" normalizeH="0" baseline="0" dirty="0" err="1" smtClean="0">
                          <a:ln>
                            <a:noFill/>
                          </a:ln>
                          <a:solidFill>
                            <a:srgbClr val="FF0000"/>
                          </a:solidFill>
                          <a:effectLst/>
                          <a:latin typeface="Tahoma" pitchFamily="34" charset="0"/>
                        </a:rPr>
                        <a:t>Fc</a:t>
                      </a:r>
                      <a:r>
                        <a:rPr kumimoji="0" lang="lv-LV" altLang="lv-LV" sz="1800" b="1" i="0" u="none" strike="noStrike" cap="none" normalizeH="0" baseline="0" dirty="0" err="1" smtClean="0">
                          <a:ln>
                            <a:noFill/>
                          </a:ln>
                          <a:solidFill>
                            <a:srgbClr val="FF0000"/>
                          </a:solidFill>
                          <a:effectLst/>
                          <a:latin typeface="Symbol" pitchFamily="18" charset="2"/>
                        </a:rPr>
                        <a:t>e</a:t>
                      </a:r>
                      <a:r>
                        <a:rPr kumimoji="0" lang="lv-LV" altLang="lv-LV" sz="1800" b="1" i="0" u="none" strike="noStrike" cap="none" normalizeH="0" baseline="0" dirty="0" err="1" smtClean="0">
                          <a:ln>
                            <a:noFill/>
                          </a:ln>
                          <a:solidFill>
                            <a:srgbClr val="FF0000"/>
                          </a:solidFill>
                          <a:effectLst/>
                          <a:latin typeface="Tahoma" pitchFamily="34" charset="0"/>
                        </a:rPr>
                        <a:t>RII</a:t>
                      </a:r>
                      <a:r>
                        <a:rPr kumimoji="0" lang="lv-LV" altLang="lv-LV" sz="1800" b="1" i="0" u="none" strike="noStrike" cap="none" normalizeH="0" baseline="0" dirty="0" smtClean="0">
                          <a:ln>
                            <a:noFill/>
                          </a:ln>
                          <a:solidFill>
                            <a:srgbClr val="FF0000"/>
                          </a:solidFill>
                          <a:effectLst/>
                          <a:latin typeface="Tahoma" pitchFamily="34" charset="0"/>
                        </a:rPr>
                        <a:t> (CD23)</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lv-LV" sz="1800" b="0" i="0" u="none" strike="noStrike" cap="none" normalizeH="0" baseline="0" dirty="0" smtClean="0">
                        <a:ln>
                          <a:noFill/>
                        </a:ln>
                        <a:solidFill>
                          <a:srgbClr val="FF0000"/>
                        </a:solidFill>
                        <a:effectLst/>
                        <a:latin typeface="Tahoma" pitchFamily="34"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80000"/>
                        </a:lnSpc>
                        <a:spcBef>
                          <a:spcPct val="20000"/>
                        </a:spcBef>
                        <a:spcAft>
                          <a:spcPct val="0"/>
                        </a:spcAft>
                        <a:buClrTx/>
                        <a:buSzTx/>
                        <a:buFontTx/>
                        <a:buNone/>
                        <a:tabLst/>
                      </a:pPr>
                      <a:r>
                        <a:rPr kumimoji="0" lang="lv-LV" altLang="lv-LV" sz="1400" b="1" i="0" u="none" strike="noStrike" cap="none" normalizeH="0" baseline="0" smtClean="0">
                          <a:ln>
                            <a:noFill/>
                          </a:ln>
                          <a:solidFill>
                            <a:schemeClr val="tx1"/>
                          </a:solidFill>
                          <a:effectLst/>
                          <a:latin typeface="Tahoma" pitchFamily="34" charset="0"/>
                        </a:rPr>
                        <a:t>B šūnas</a:t>
                      </a:r>
                    </a:p>
                    <a:p>
                      <a:pPr marL="0" marR="0" lvl="0" indent="0" algn="l" defTabSz="914400" rtl="0" eaLnBrk="0" fontAlgn="base" latinLnBrk="0" hangingPunct="0">
                        <a:lnSpc>
                          <a:spcPct val="80000"/>
                        </a:lnSpc>
                        <a:spcBef>
                          <a:spcPct val="20000"/>
                        </a:spcBef>
                        <a:spcAft>
                          <a:spcPct val="0"/>
                        </a:spcAft>
                        <a:buClrTx/>
                        <a:buSzTx/>
                        <a:buFontTx/>
                        <a:buNone/>
                        <a:tabLst/>
                      </a:pPr>
                      <a:r>
                        <a:rPr kumimoji="0" lang="lv-LV" altLang="lv-LV" sz="1400" b="1" i="0" u="none" strike="noStrike" cap="none" normalizeH="0" baseline="0" smtClean="0">
                          <a:ln>
                            <a:noFill/>
                          </a:ln>
                          <a:solidFill>
                            <a:schemeClr val="tx1"/>
                          </a:solidFill>
                          <a:effectLst/>
                          <a:latin typeface="Tahoma" pitchFamily="34" charset="0"/>
                        </a:rPr>
                        <a:t>Eozinofili</a:t>
                      </a:r>
                    </a:p>
                    <a:p>
                      <a:pPr marL="0" marR="0" lvl="0" indent="0" algn="l" defTabSz="914400" rtl="0" eaLnBrk="0" fontAlgn="base" latinLnBrk="0" hangingPunct="0">
                        <a:lnSpc>
                          <a:spcPct val="80000"/>
                        </a:lnSpc>
                        <a:spcBef>
                          <a:spcPct val="20000"/>
                        </a:spcBef>
                        <a:spcAft>
                          <a:spcPct val="0"/>
                        </a:spcAft>
                        <a:buClrTx/>
                        <a:buSzTx/>
                        <a:buFontTx/>
                        <a:buNone/>
                        <a:tabLst/>
                      </a:pPr>
                      <a:r>
                        <a:rPr kumimoji="0" lang="lv-LV" altLang="lv-LV" sz="1400" b="1" i="0" u="none" strike="noStrike" cap="none" normalizeH="0" baseline="0" smtClean="0">
                          <a:ln>
                            <a:noFill/>
                          </a:ln>
                          <a:solidFill>
                            <a:schemeClr val="tx1"/>
                          </a:solidFill>
                          <a:effectLst/>
                          <a:latin typeface="Tahoma" pitchFamily="34" charset="0"/>
                        </a:rPr>
                        <a:t>Langerhansa šūnas</a:t>
                      </a:r>
                      <a:endParaRPr kumimoji="0" lang="en-GB" altLang="lv-LV" sz="1400" b="1" i="0" u="none" strike="noStrike" cap="none" normalizeH="0" baseline="0" smtClean="0">
                        <a:ln>
                          <a:noFill/>
                        </a:ln>
                        <a:solidFill>
                          <a:schemeClr val="tx1"/>
                        </a:solidFill>
                        <a:effectLst/>
                        <a:latin typeface="Tahoma"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1400" b="1" i="0" u="none" strike="noStrike" cap="none" normalizeH="0" baseline="0" dirty="0" smtClean="0">
                          <a:ln>
                            <a:noFill/>
                          </a:ln>
                          <a:solidFill>
                            <a:schemeClr val="tx1"/>
                          </a:solidFill>
                          <a:effectLst/>
                          <a:latin typeface="Tahoma" pitchFamily="34" charset="0"/>
                        </a:rPr>
                        <a:t>Nav skaidrs </a:t>
                      </a:r>
                      <a:r>
                        <a:rPr kumimoji="0" lang="lv-LV" altLang="lv-LV" sz="1400" b="1" i="1" u="none" strike="noStrike" cap="none" normalizeH="0" baseline="0" dirty="0" smtClean="0">
                          <a:ln>
                            <a:noFill/>
                          </a:ln>
                          <a:solidFill>
                            <a:schemeClr val="tx1">
                              <a:lumMod val="50000"/>
                              <a:lumOff val="50000"/>
                            </a:schemeClr>
                          </a:solidFill>
                          <a:effectLst/>
                          <a:latin typeface="Tahoma" pitchFamily="34" charset="0"/>
                        </a:rPr>
                        <a:t>Iespējama adhēzijas molekula</a:t>
                      </a:r>
                      <a:endParaRPr kumimoji="0" lang="en-GB" altLang="lv-LV" sz="1400" b="1" i="1" u="none" strike="noStrike" cap="none" normalizeH="0" baseline="0" dirty="0" smtClean="0">
                        <a:ln>
                          <a:noFill/>
                        </a:ln>
                        <a:solidFill>
                          <a:schemeClr val="tx1">
                            <a:lumMod val="50000"/>
                            <a:lumOff val="50000"/>
                          </a:schemeClr>
                        </a:solidFill>
                        <a:effectLst/>
                        <a:latin typeface="Tahoma"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ahoma" pitchFamily="34" charset="0"/>
                        </a:defRPr>
                      </a:lvl1pPr>
                      <a:lvl2pPr>
                        <a:spcBef>
                          <a:spcPct val="20000"/>
                        </a:spcBef>
                        <a:defRPr sz="2400">
                          <a:solidFill>
                            <a:schemeClr val="tx1"/>
                          </a:solidFill>
                          <a:latin typeface="Tahoma" pitchFamily="34" charset="0"/>
                        </a:defRPr>
                      </a:lvl2pPr>
                      <a:lvl3pPr>
                        <a:spcBef>
                          <a:spcPct val="20000"/>
                        </a:spcBef>
                        <a:defRPr sz="2000">
                          <a:solidFill>
                            <a:schemeClr val="tx1"/>
                          </a:solidFill>
                          <a:latin typeface="Tahoma" pitchFamily="34" charset="0"/>
                        </a:defRPr>
                      </a:lvl3pPr>
                      <a:lvl4pPr>
                        <a:spcBef>
                          <a:spcPct val="20000"/>
                        </a:spcBef>
                        <a:defRPr>
                          <a:solidFill>
                            <a:schemeClr val="tx1"/>
                          </a:solidFill>
                          <a:latin typeface="Tahoma" pitchFamily="34" charset="0"/>
                        </a:defRPr>
                      </a:lvl4pPr>
                      <a:lvl5pPr>
                        <a:spcBef>
                          <a:spcPct val="20000"/>
                        </a:spcBef>
                        <a:defRPr>
                          <a:solidFill>
                            <a:schemeClr val="tx1"/>
                          </a:solidFill>
                          <a:latin typeface="Tahoma" pitchFamily="34" charset="0"/>
                        </a:defRPr>
                      </a:lvl5pPr>
                      <a:lvl6pPr eaLnBrk="0" fontAlgn="base" hangingPunct="0">
                        <a:spcBef>
                          <a:spcPct val="20000"/>
                        </a:spcBef>
                        <a:spcAft>
                          <a:spcPct val="0"/>
                        </a:spcAft>
                        <a:defRPr>
                          <a:solidFill>
                            <a:schemeClr val="tx1"/>
                          </a:solidFill>
                          <a:latin typeface="Tahoma" pitchFamily="34" charset="0"/>
                        </a:defRPr>
                      </a:lvl6pPr>
                      <a:lvl7pPr eaLnBrk="0" fontAlgn="base" hangingPunct="0">
                        <a:spcBef>
                          <a:spcPct val="20000"/>
                        </a:spcBef>
                        <a:spcAft>
                          <a:spcPct val="0"/>
                        </a:spcAft>
                        <a:defRPr>
                          <a:solidFill>
                            <a:schemeClr val="tx1"/>
                          </a:solidFill>
                          <a:latin typeface="Tahoma" pitchFamily="34" charset="0"/>
                        </a:defRPr>
                      </a:lvl7pPr>
                      <a:lvl8pPr eaLnBrk="0" fontAlgn="base" hangingPunct="0">
                        <a:spcBef>
                          <a:spcPct val="20000"/>
                        </a:spcBef>
                        <a:spcAft>
                          <a:spcPct val="0"/>
                        </a:spcAft>
                        <a:defRPr>
                          <a:solidFill>
                            <a:schemeClr val="tx1"/>
                          </a:solidFill>
                          <a:latin typeface="Tahoma" pitchFamily="34" charset="0"/>
                        </a:defRPr>
                      </a:lvl8pPr>
                      <a:lvl9pPr eaLnBrk="0" fontAlgn="base" hangingPunct="0">
                        <a:spcBef>
                          <a:spcPct val="2000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altLang="lv-LV" sz="1400" b="1" i="0" u="none" strike="noStrike" cap="none" normalizeH="0" baseline="0" dirty="0" smtClean="0">
                          <a:ln>
                            <a:noFill/>
                          </a:ln>
                          <a:solidFill>
                            <a:schemeClr val="tx1"/>
                          </a:solidFill>
                          <a:effectLst/>
                          <a:latin typeface="Tahoma" pitchFamily="34" charset="0"/>
                        </a:rPr>
                        <a:t>Zema</a:t>
                      </a:r>
                      <a:endParaRPr kumimoji="0" lang="en-GB" altLang="lv-LV" sz="1400" b="1" i="0" u="none" strike="noStrike" cap="none" normalizeH="0" baseline="0" dirty="0" smtClean="0">
                        <a:ln>
                          <a:noFill/>
                        </a:ln>
                        <a:solidFill>
                          <a:schemeClr val="tx1"/>
                        </a:solidFill>
                        <a:effectLst/>
                        <a:latin typeface="Tahoma" pitchFamily="34" charset="0"/>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89323" name="Group 235"/>
          <p:cNvGrpSpPr>
            <a:grpSpLocks/>
          </p:cNvGrpSpPr>
          <p:nvPr/>
        </p:nvGrpSpPr>
        <p:grpSpPr bwMode="auto">
          <a:xfrm>
            <a:off x="3381375" y="2941642"/>
            <a:ext cx="5381625" cy="2206627"/>
            <a:chOff x="280" y="2511"/>
            <a:chExt cx="3390" cy="1390"/>
          </a:xfrm>
        </p:grpSpPr>
        <p:pic>
          <p:nvPicPr>
            <p:cNvPr id="89301" name="Picture 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 y="2511"/>
              <a:ext cx="1127" cy="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302"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 y="2552"/>
              <a:ext cx="1076" cy="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303" name="Picture 2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9" y="2547"/>
              <a:ext cx="1021" cy="1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304" name="Text Box 216"/>
            <p:cNvSpPr txBox="1">
              <a:spLocks noChangeArrowheads="1"/>
            </p:cNvSpPr>
            <p:nvPr/>
          </p:nvSpPr>
          <p:spPr bwMode="auto">
            <a:xfrm>
              <a:off x="430" y="3630"/>
              <a:ext cx="3240" cy="27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nSpc>
                  <a:spcPct val="110000"/>
                </a:lnSpc>
                <a:buClr>
                  <a:srgbClr val="FFFF00"/>
                </a:buClr>
                <a:buFont typeface="Trebuchet MS" pitchFamily="34" charset="0"/>
                <a:buNone/>
              </a:pPr>
              <a:r>
                <a:rPr lang="lv-LV" altLang="lv-LV" sz="2000" b="1" dirty="0">
                  <a:solidFill>
                    <a:srgbClr val="0070C0"/>
                  </a:solidFill>
                  <a:latin typeface="+mn-lt"/>
                </a:rPr>
                <a:t> </a:t>
              </a:r>
              <a:r>
                <a:rPr lang="lv-LV" altLang="lv-LV" sz="2000" b="1" dirty="0" err="1" smtClean="0">
                  <a:solidFill>
                    <a:srgbClr val="0070C0"/>
                  </a:solidFill>
                  <a:latin typeface="+mn-lt"/>
                </a:rPr>
                <a:t>Mastocīts</a:t>
              </a:r>
              <a:r>
                <a:rPr lang="lv-LV" altLang="lv-LV" sz="2000" b="1" dirty="0" smtClean="0">
                  <a:solidFill>
                    <a:srgbClr val="0070C0"/>
                  </a:solidFill>
                  <a:latin typeface="+mn-lt"/>
                </a:rPr>
                <a:t>                </a:t>
              </a:r>
              <a:r>
                <a:rPr lang="lv-LV" altLang="lv-LV" sz="2000" b="1" dirty="0" err="1" smtClean="0">
                  <a:solidFill>
                    <a:srgbClr val="0070C0"/>
                  </a:solidFill>
                  <a:latin typeface="+mn-lt"/>
                </a:rPr>
                <a:t>Bazofils</a:t>
              </a:r>
              <a:r>
                <a:rPr lang="lv-LV" altLang="lv-LV" sz="2000" b="1" dirty="0" smtClean="0">
                  <a:solidFill>
                    <a:srgbClr val="0070C0"/>
                  </a:solidFill>
                  <a:latin typeface="+mn-lt"/>
                </a:rPr>
                <a:t>                </a:t>
              </a:r>
              <a:r>
                <a:rPr lang="lv-LV" altLang="lv-LV" sz="2000" b="1" dirty="0" err="1">
                  <a:solidFill>
                    <a:srgbClr val="0070C0"/>
                  </a:solidFill>
                  <a:latin typeface="+mn-lt"/>
                </a:rPr>
                <a:t>Eozinofils</a:t>
              </a:r>
              <a:endParaRPr lang="lv-LV" altLang="lv-LV" sz="2000" b="1" dirty="0">
                <a:solidFill>
                  <a:srgbClr val="0070C0"/>
                </a:solidFill>
                <a:latin typeface="+mn-lt"/>
              </a:endParaRPr>
            </a:p>
          </p:txBody>
        </p:sp>
      </p:grpSp>
      <p:pic>
        <p:nvPicPr>
          <p:cNvPr id="89321" name="Picture 2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700" y="2652713"/>
            <a:ext cx="26574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331" name="Line 243"/>
          <p:cNvSpPr>
            <a:spLocks noChangeShapeType="1"/>
          </p:cNvSpPr>
          <p:nvPr/>
        </p:nvSpPr>
        <p:spPr bwMode="auto">
          <a:xfrm>
            <a:off x="215900" y="764704"/>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89332" name="Rectangle 244"/>
          <p:cNvSpPr>
            <a:spLocks noChangeArrowheads="1"/>
          </p:cNvSpPr>
          <p:nvPr/>
        </p:nvSpPr>
        <p:spPr bwMode="auto">
          <a:xfrm>
            <a:off x="7302500" y="1009650"/>
            <a:ext cx="16716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30000"/>
              </a:spcBef>
            </a:pPr>
            <a:r>
              <a:rPr lang="lv-LV" altLang="lv-LV" sz="1600" b="0" i="1" dirty="0"/>
              <a:t>... </a:t>
            </a:r>
            <a:r>
              <a:rPr lang="lv-LV" altLang="lv-LV" sz="1600" b="0" i="1" dirty="0" err="1"/>
              <a:t>IgE</a:t>
            </a:r>
            <a:r>
              <a:rPr lang="lv-LV" altLang="lv-LV" sz="1600" b="0" i="1" dirty="0"/>
              <a:t> saistīšanās pie </a:t>
            </a:r>
            <a:r>
              <a:rPr lang="lv-LV" altLang="lv-LV" sz="1600" b="0" i="1" dirty="0" err="1"/>
              <a:t>Fc</a:t>
            </a:r>
            <a:r>
              <a:rPr lang="lv-LV" altLang="lv-LV" sz="1600" b="0" i="1" dirty="0" err="1">
                <a:latin typeface="Symbol" pitchFamily="18" charset="2"/>
              </a:rPr>
              <a:t>e</a:t>
            </a:r>
            <a:r>
              <a:rPr lang="lv-LV" altLang="lv-LV" sz="1600" b="0" i="1" dirty="0" err="1"/>
              <a:t>RI</a:t>
            </a:r>
            <a:r>
              <a:rPr lang="lv-LV" altLang="lv-LV" sz="1600" b="0" i="1" dirty="0"/>
              <a:t> izsauc tā pastiprinātu </a:t>
            </a:r>
            <a:r>
              <a:rPr lang="lv-LV" altLang="lv-LV" sz="1600" b="0" i="1" dirty="0" err="1"/>
              <a:t>eskpresiju</a:t>
            </a:r>
            <a:r>
              <a:rPr lang="lv-LV" altLang="lv-LV" sz="1600" b="0" i="1" dirty="0"/>
              <a:t> uz šūnu virsmas</a:t>
            </a:r>
          </a:p>
        </p:txBody>
      </p:sp>
    </p:spTree>
    <p:extLst>
      <p:ext uri="{BB962C8B-B14F-4D97-AF65-F5344CB8AC3E}">
        <p14:creationId xmlns:p14="http://schemas.microsoft.com/office/powerpoint/2010/main" val="291225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ChangeArrowheads="1"/>
          </p:cNvSpPr>
          <p:nvPr/>
        </p:nvSpPr>
        <p:spPr bwMode="auto">
          <a:xfrm>
            <a:off x="187325" y="161925"/>
            <a:ext cx="87931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800000"/>
              </a:buClr>
            </a:pPr>
            <a:r>
              <a:rPr lang="lv-LV" altLang="lv-LV" sz="3200" b="1" dirty="0">
                <a:solidFill>
                  <a:srgbClr val="0070C0"/>
                </a:solidFill>
              </a:rPr>
              <a:t>Alerģisko reakciju </a:t>
            </a:r>
            <a:r>
              <a:rPr lang="lv-LV" altLang="lv-LV" sz="3200" b="1" dirty="0" err="1">
                <a:solidFill>
                  <a:srgbClr val="0070C0"/>
                </a:solidFill>
              </a:rPr>
              <a:t>efektorās</a:t>
            </a:r>
            <a:r>
              <a:rPr lang="lv-LV" altLang="lv-LV" sz="3200" b="1" dirty="0">
                <a:solidFill>
                  <a:srgbClr val="0070C0"/>
                </a:solidFill>
              </a:rPr>
              <a:t> šūnas</a:t>
            </a:r>
          </a:p>
        </p:txBody>
      </p:sp>
      <p:sp>
        <p:nvSpPr>
          <p:cNvPr id="161797" name="Line 5"/>
          <p:cNvSpPr>
            <a:spLocks noChangeShapeType="1"/>
          </p:cNvSpPr>
          <p:nvPr/>
        </p:nvSpPr>
        <p:spPr bwMode="auto">
          <a:xfrm>
            <a:off x="215900" y="746700"/>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grpSp>
        <p:nvGrpSpPr>
          <p:cNvPr id="162122" name="Group 330"/>
          <p:cNvGrpSpPr>
            <a:grpSpLocks/>
          </p:cNvGrpSpPr>
          <p:nvPr/>
        </p:nvGrpSpPr>
        <p:grpSpPr bwMode="auto">
          <a:xfrm>
            <a:off x="222250" y="2011363"/>
            <a:ext cx="8921750" cy="4846637"/>
            <a:chOff x="0" y="568"/>
            <a:chExt cx="5620" cy="3053"/>
          </a:xfrm>
        </p:grpSpPr>
        <p:pic>
          <p:nvPicPr>
            <p:cNvPr id="162120" name="Picture 3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 y="634"/>
              <a:ext cx="5506" cy="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121" name="Rectangle 329"/>
            <p:cNvSpPr>
              <a:spLocks noChangeArrowheads="1"/>
            </p:cNvSpPr>
            <p:nvPr/>
          </p:nvSpPr>
          <p:spPr bwMode="auto">
            <a:xfrm>
              <a:off x="0" y="568"/>
              <a:ext cx="5620" cy="1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grpSp>
      <p:pic>
        <p:nvPicPr>
          <p:cNvPr id="162124" name="Picture 3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900" y="855663"/>
            <a:ext cx="1344613" cy="13589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62125" name="Picture 3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6750" y="909638"/>
            <a:ext cx="1290638" cy="128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126" name="Picture 3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888" y="887413"/>
            <a:ext cx="1276350"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128" name="Rectangle 336"/>
          <p:cNvSpPr>
            <a:spLocks noChangeArrowheads="1"/>
          </p:cNvSpPr>
          <p:nvPr/>
        </p:nvSpPr>
        <p:spPr bwMode="auto">
          <a:xfrm>
            <a:off x="7632619" y="1050681"/>
            <a:ext cx="1154547" cy="8525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60000"/>
              </a:lnSpc>
              <a:spcBef>
                <a:spcPct val="30000"/>
              </a:spcBef>
            </a:pPr>
            <a:r>
              <a:rPr lang="lv-LV" altLang="lv-LV" sz="2000" b="1" dirty="0">
                <a:solidFill>
                  <a:srgbClr val="0070C0"/>
                </a:solidFill>
              </a:rPr>
              <a:t>+ T</a:t>
            </a:r>
            <a:r>
              <a:rPr lang="lv-LV" altLang="lv-LV" sz="2000" b="1" baseline="-25000" dirty="0">
                <a:solidFill>
                  <a:srgbClr val="0070C0"/>
                </a:solidFill>
              </a:rPr>
              <a:t>H</a:t>
            </a:r>
            <a:r>
              <a:rPr lang="lv-LV" altLang="lv-LV" sz="2000" b="1" dirty="0">
                <a:solidFill>
                  <a:srgbClr val="0070C0"/>
                </a:solidFill>
              </a:rPr>
              <a:t>2 </a:t>
            </a:r>
          </a:p>
          <a:p>
            <a:pPr>
              <a:lnSpc>
                <a:spcPct val="60000"/>
              </a:lnSpc>
              <a:spcBef>
                <a:spcPct val="30000"/>
              </a:spcBef>
            </a:pPr>
            <a:r>
              <a:rPr lang="lv-LV" altLang="lv-LV" sz="2000" b="1" dirty="0">
                <a:solidFill>
                  <a:srgbClr val="0070C0"/>
                </a:solidFill>
              </a:rPr>
              <a:t>š</a:t>
            </a:r>
            <a:r>
              <a:rPr lang="lv-LV" altLang="lv-LV" sz="2000" b="1" dirty="0" smtClean="0">
                <a:solidFill>
                  <a:srgbClr val="0070C0"/>
                </a:solidFill>
              </a:rPr>
              <a:t>ūnas kā </a:t>
            </a:r>
          </a:p>
          <a:p>
            <a:pPr>
              <a:lnSpc>
                <a:spcPct val="60000"/>
              </a:lnSpc>
              <a:spcBef>
                <a:spcPct val="30000"/>
              </a:spcBef>
            </a:pPr>
            <a:r>
              <a:rPr lang="lv-LV" altLang="lv-LV" sz="2000" b="1" dirty="0" err="1" smtClean="0">
                <a:solidFill>
                  <a:srgbClr val="0070C0"/>
                </a:solidFill>
              </a:rPr>
              <a:t>efektori</a:t>
            </a:r>
            <a:endParaRPr lang="en-GB" altLang="lv-LV" sz="2000" b="1" dirty="0">
              <a:solidFill>
                <a:srgbClr val="0070C0"/>
              </a:solidFill>
            </a:endParaRPr>
          </a:p>
        </p:txBody>
      </p:sp>
      <p:sp>
        <p:nvSpPr>
          <p:cNvPr id="162129" name="Line 337"/>
          <p:cNvSpPr>
            <a:spLocks noChangeShapeType="1"/>
          </p:cNvSpPr>
          <p:nvPr/>
        </p:nvSpPr>
        <p:spPr bwMode="auto">
          <a:xfrm>
            <a:off x="2390775" y="1619250"/>
            <a:ext cx="365125" cy="0"/>
          </a:xfrm>
          <a:prstGeom prst="line">
            <a:avLst/>
          </a:prstGeom>
          <a:ln w="57150">
            <a:solidFill>
              <a:srgbClr val="FF0000"/>
            </a:solidFill>
            <a:headEnd/>
            <a:tailEnd type="triangle" w="med" len="med"/>
          </a:ln>
          <a:extLst/>
        </p:spPr>
        <p:style>
          <a:lnRef idx="3">
            <a:schemeClr val="dk1"/>
          </a:lnRef>
          <a:fillRef idx="0">
            <a:schemeClr val="dk1"/>
          </a:fillRef>
          <a:effectRef idx="2">
            <a:schemeClr val="dk1"/>
          </a:effectRef>
          <a:fontRef idx="minor">
            <a:schemeClr val="tx1"/>
          </a:fontRef>
        </p:style>
        <p:txBody>
          <a:bodyPr/>
          <a:lstStyle/>
          <a:p>
            <a:endParaRPr lang="lv-LV"/>
          </a:p>
        </p:txBody>
      </p:sp>
      <p:sp>
        <p:nvSpPr>
          <p:cNvPr id="162130" name="Rectangle 338"/>
          <p:cNvSpPr>
            <a:spLocks noChangeArrowheads="1"/>
          </p:cNvSpPr>
          <p:nvPr/>
        </p:nvSpPr>
        <p:spPr bwMode="auto">
          <a:xfrm>
            <a:off x="970355" y="1196752"/>
            <a:ext cx="1371208" cy="67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60000"/>
              </a:lnSpc>
              <a:spcBef>
                <a:spcPct val="30000"/>
              </a:spcBef>
            </a:pPr>
            <a:r>
              <a:rPr lang="lv-LV" altLang="lv-LV" sz="2400" b="1" dirty="0">
                <a:solidFill>
                  <a:srgbClr val="FF0000"/>
                </a:solidFill>
              </a:rPr>
              <a:t>Galvenie </a:t>
            </a:r>
          </a:p>
          <a:p>
            <a:pPr algn="r">
              <a:lnSpc>
                <a:spcPct val="60000"/>
              </a:lnSpc>
              <a:spcBef>
                <a:spcPct val="30000"/>
              </a:spcBef>
            </a:pPr>
            <a:r>
              <a:rPr lang="lv-LV" altLang="lv-LV" sz="2400" b="1" dirty="0" err="1">
                <a:solidFill>
                  <a:srgbClr val="FF0000"/>
                </a:solidFill>
              </a:rPr>
              <a:t>efektori</a:t>
            </a:r>
            <a:endParaRPr lang="en-GB" altLang="lv-LV" sz="2400" b="1" dirty="0">
              <a:solidFill>
                <a:srgbClr val="FF0000"/>
              </a:solidFill>
            </a:endParaRPr>
          </a:p>
        </p:txBody>
      </p:sp>
      <p:sp>
        <p:nvSpPr>
          <p:cNvPr id="2" name="Rounded Rectangle 1"/>
          <p:cNvSpPr/>
          <p:nvPr/>
        </p:nvSpPr>
        <p:spPr>
          <a:xfrm>
            <a:off x="7524328" y="855663"/>
            <a:ext cx="1368847" cy="12604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514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2128"/>
                                        </p:tgtEl>
                                        <p:attrNameLst>
                                          <p:attrName>style.visibility</p:attrName>
                                        </p:attrNameLst>
                                      </p:cBhvr>
                                      <p:to>
                                        <p:strVal val="visible"/>
                                      </p:to>
                                    </p:set>
                                    <p:animEffect transition="in" filter="fade">
                                      <p:cBhvr>
                                        <p:cTn id="7" dur="500"/>
                                        <p:tgtEl>
                                          <p:spTgt spid="162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2130"/>
                                        </p:tgtEl>
                                        <p:attrNameLst>
                                          <p:attrName>style.visibility</p:attrName>
                                        </p:attrNameLst>
                                      </p:cBhvr>
                                      <p:to>
                                        <p:strVal val="visible"/>
                                      </p:to>
                                    </p:set>
                                    <p:animEffect transition="in" filter="fade">
                                      <p:cBhvr>
                                        <p:cTn id="12" dur="500"/>
                                        <p:tgtEl>
                                          <p:spTgt spid="162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128" grpId="0"/>
      <p:bldP spid="1621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0" name="Text Box 6"/>
          <p:cNvSpPr txBox="1">
            <a:spLocks noChangeArrowheads="1"/>
          </p:cNvSpPr>
          <p:nvPr/>
        </p:nvSpPr>
        <p:spPr bwMode="auto">
          <a:xfrm>
            <a:off x="14572" y="1076782"/>
            <a:ext cx="8764304" cy="41395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lnSpc>
                <a:spcPct val="110000"/>
              </a:lnSpc>
              <a:buClr>
                <a:srgbClr val="FFFF00"/>
              </a:buClr>
            </a:pPr>
            <a:r>
              <a:rPr lang="lv-LV" altLang="lv-LV" sz="2000" b="1" dirty="0" smtClean="0">
                <a:latin typeface="+mn-lt"/>
              </a:rPr>
              <a:t>                                                             </a:t>
            </a:r>
            <a:endParaRPr lang="lv-LV" altLang="lv-LV" sz="2000" dirty="0">
              <a:latin typeface="+mn-lt"/>
            </a:endParaRPr>
          </a:p>
        </p:txBody>
      </p:sp>
      <p:sp>
        <p:nvSpPr>
          <p:cNvPr id="164876" name="Text Box 12"/>
          <p:cNvSpPr txBox="1">
            <a:spLocks noChangeArrowheads="1"/>
          </p:cNvSpPr>
          <p:nvPr/>
        </p:nvSpPr>
        <p:spPr bwMode="auto">
          <a:xfrm>
            <a:off x="-11850" y="4293096"/>
            <a:ext cx="8688306" cy="2123658"/>
          </a:xfrm>
          <a:prstGeom prst="rect">
            <a:avLst/>
          </a:prstGeom>
          <a:solidFill>
            <a:schemeClr val="bg1"/>
          </a:solidFill>
          <a:ln>
            <a:noFill/>
          </a:ln>
          <a:effectLs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marL="800100" indent="-342900">
              <a:lnSpc>
                <a:spcPct val="110000"/>
              </a:lnSpc>
              <a:buFont typeface="Wingdings" panose="05000000000000000000" pitchFamily="2" charset="2"/>
              <a:buChar char="q"/>
            </a:pPr>
            <a:r>
              <a:rPr lang="lv-LV" altLang="lv-LV" sz="2000" dirty="0">
                <a:latin typeface="+mn-lt"/>
              </a:rPr>
              <a:t>Nobrieduši </a:t>
            </a:r>
            <a:r>
              <a:rPr lang="lv-LV" altLang="lv-LV" sz="2000" dirty="0" err="1">
                <a:latin typeface="+mn-lt"/>
              </a:rPr>
              <a:t>mastocīti</a:t>
            </a:r>
            <a:r>
              <a:rPr lang="lv-LV" altLang="lv-LV" sz="2000" dirty="0">
                <a:latin typeface="+mn-lt"/>
              </a:rPr>
              <a:t> ir atrodami viscaur organisma audos, taču visvairāk to ir asinsvadu un nervu tuvumā, kā arī zem epitēlijiem, ir arī </a:t>
            </a:r>
            <a:r>
              <a:rPr lang="lv-LV" altLang="lv-LV" sz="2000" dirty="0" err="1">
                <a:latin typeface="+mn-lt"/>
              </a:rPr>
              <a:t>limfoīdajos</a:t>
            </a:r>
            <a:r>
              <a:rPr lang="lv-LV" altLang="lv-LV" sz="2000" dirty="0">
                <a:latin typeface="+mn-lt"/>
              </a:rPr>
              <a:t> orgānos</a:t>
            </a:r>
          </a:p>
          <a:p>
            <a:pPr marL="800100" indent="-342900">
              <a:lnSpc>
                <a:spcPct val="110000"/>
              </a:lnSpc>
              <a:buFont typeface="Wingdings" panose="05000000000000000000" pitchFamily="2" charset="2"/>
              <a:buChar char="q"/>
            </a:pPr>
            <a:r>
              <a:rPr lang="lv-LV" altLang="lv-LV" sz="2000" b="1" dirty="0" err="1" smtClean="0">
                <a:solidFill>
                  <a:srgbClr val="0070C0"/>
                </a:solidFill>
                <a:latin typeface="+mn-lt"/>
              </a:rPr>
              <a:t>Mastocītu</a:t>
            </a:r>
            <a:r>
              <a:rPr lang="lv-LV" altLang="lv-LV" sz="2000" dirty="0" smtClean="0">
                <a:solidFill>
                  <a:srgbClr val="0070C0"/>
                </a:solidFill>
                <a:latin typeface="+mn-lt"/>
              </a:rPr>
              <a:t> </a:t>
            </a:r>
            <a:r>
              <a:rPr lang="lv-LV" altLang="lv-LV" sz="2000" b="1" dirty="0" smtClean="0">
                <a:solidFill>
                  <a:srgbClr val="0070C0"/>
                </a:solidFill>
                <a:latin typeface="+mn-lt"/>
              </a:rPr>
              <a:t>fenotips </a:t>
            </a:r>
            <a:r>
              <a:rPr lang="lv-LV" altLang="lv-LV" sz="2000" b="1" dirty="0">
                <a:solidFill>
                  <a:srgbClr val="0070C0"/>
                </a:solidFill>
                <a:latin typeface="+mn-lt"/>
              </a:rPr>
              <a:t>nav fiksēts </a:t>
            </a:r>
            <a:r>
              <a:rPr lang="lv-LV" altLang="lv-LV" sz="2000" dirty="0">
                <a:latin typeface="+mn-lt"/>
              </a:rPr>
              <a:t>un var mainīties atkarībā no atšķirīgu </a:t>
            </a:r>
            <a:r>
              <a:rPr lang="lv-LV" altLang="lv-LV" sz="2000" dirty="0" err="1">
                <a:latin typeface="+mn-lt"/>
              </a:rPr>
              <a:t>citokīnu</a:t>
            </a:r>
            <a:r>
              <a:rPr lang="lv-LV" altLang="lv-LV" sz="2000" dirty="0">
                <a:latin typeface="+mn-lt"/>
              </a:rPr>
              <a:t> un augšanas faktoru klātbūtnes (t.i. </a:t>
            </a:r>
            <a:r>
              <a:rPr lang="lv-LV" altLang="lv-LV" sz="2000" b="1" dirty="0">
                <a:latin typeface="+mn-lt"/>
              </a:rPr>
              <a:t>šīs nav divas neatkarīgas diferenciācijas līnijas</a:t>
            </a:r>
            <a:r>
              <a:rPr lang="lv-LV" altLang="lv-LV" sz="2000" dirty="0">
                <a:latin typeface="+mn-lt"/>
              </a:rPr>
              <a:t>)</a:t>
            </a:r>
          </a:p>
        </p:txBody>
      </p:sp>
      <p:graphicFrame>
        <p:nvGraphicFramePr>
          <p:cNvPr id="4" name="Diagram 3"/>
          <p:cNvGraphicFramePr/>
          <p:nvPr>
            <p:extLst>
              <p:ext uri="{D42A27DB-BD31-4B8C-83A1-F6EECF244321}">
                <p14:modId xmlns:p14="http://schemas.microsoft.com/office/powerpoint/2010/main" val="1065613458"/>
              </p:ext>
            </p:extLst>
          </p:nvPr>
        </p:nvGraphicFramePr>
        <p:xfrm>
          <a:off x="425254" y="332656"/>
          <a:ext cx="8353622" cy="3711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1218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7" name="Line 11"/>
          <p:cNvSpPr>
            <a:spLocks noChangeShapeType="1"/>
          </p:cNvSpPr>
          <p:nvPr/>
        </p:nvSpPr>
        <p:spPr bwMode="auto">
          <a:xfrm>
            <a:off x="215900" y="808256"/>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67956" name="Rectangle 20"/>
          <p:cNvSpPr>
            <a:spLocks noChangeArrowheads="1"/>
          </p:cNvSpPr>
          <p:nvPr/>
        </p:nvSpPr>
        <p:spPr bwMode="auto">
          <a:xfrm>
            <a:off x="625475" y="1136749"/>
            <a:ext cx="312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800000"/>
              </a:buClr>
            </a:pPr>
            <a:r>
              <a:rPr lang="lv-LV" altLang="lv-LV" sz="2400" b="1" dirty="0">
                <a:solidFill>
                  <a:srgbClr val="003366"/>
                </a:solidFill>
              </a:rPr>
              <a:t>Veseliem cilvēkiem</a:t>
            </a:r>
          </a:p>
        </p:txBody>
      </p:sp>
      <p:sp>
        <p:nvSpPr>
          <p:cNvPr id="167957" name="Rectangle 21"/>
          <p:cNvSpPr>
            <a:spLocks noChangeArrowheads="1"/>
          </p:cNvSpPr>
          <p:nvPr/>
        </p:nvSpPr>
        <p:spPr bwMode="auto">
          <a:xfrm>
            <a:off x="4737100" y="1144687"/>
            <a:ext cx="312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800000"/>
              </a:buClr>
            </a:pPr>
            <a:r>
              <a:rPr lang="lv-LV" altLang="lv-LV" sz="2400" b="1" dirty="0">
                <a:solidFill>
                  <a:srgbClr val="003366"/>
                </a:solidFill>
              </a:rPr>
              <a:t>Alerģiskiem cilvēkiem</a:t>
            </a:r>
          </a:p>
        </p:txBody>
      </p:sp>
      <p:grpSp>
        <p:nvGrpSpPr>
          <p:cNvPr id="167978" name="Group 42"/>
          <p:cNvGrpSpPr>
            <a:grpSpLocks/>
          </p:cNvGrpSpPr>
          <p:nvPr/>
        </p:nvGrpSpPr>
        <p:grpSpPr bwMode="auto">
          <a:xfrm>
            <a:off x="882650" y="1678087"/>
            <a:ext cx="2959100" cy="2135187"/>
            <a:chOff x="556" y="1239"/>
            <a:chExt cx="1864" cy="1345"/>
          </a:xfrm>
        </p:grpSpPr>
        <p:grpSp>
          <p:nvGrpSpPr>
            <p:cNvPr id="167952" name="Group 16"/>
            <p:cNvGrpSpPr>
              <a:grpSpLocks/>
            </p:cNvGrpSpPr>
            <p:nvPr/>
          </p:nvGrpSpPr>
          <p:grpSpPr bwMode="auto">
            <a:xfrm>
              <a:off x="556" y="1239"/>
              <a:ext cx="1864" cy="1325"/>
              <a:chOff x="358" y="951"/>
              <a:chExt cx="2119" cy="1522"/>
            </a:xfrm>
          </p:grpSpPr>
          <p:pic>
            <p:nvPicPr>
              <p:cNvPr id="16794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 y="951"/>
                <a:ext cx="1985" cy="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951" name="Rectangle 15"/>
              <p:cNvSpPr>
                <a:spLocks noChangeArrowheads="1"/>
              </p:cNvSpPr>
              <p:nvPr/>
            </p:nvSpPr>
            <p:spPr bwMode="auto">
              <a:xfrm>
                <a:off x="1925" y="1580"/>
                <a:ext cx="552" cy="3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grpSp>
        <p:sp>
          <p:nvSpPr>
            <p:cNvPr id="167958" name="Oval 22"/>
            <p:cNvSpPr>
              <a:spLocks noChangeArrowheads="1"/>
            </p:cNvSpPr>
            <p:nvPr/>
          </p:nvSpPr>
          <p:spPr bwMode="auto">
            <a:xfrm>
              <a:off x="1670" y="2469"/>
              <a:ext cx="132" cy="11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167959" name="Oval 23"/>
            <p:cNvSpPr>
              <a:spLocks noChangeArrowheads="1"/>
            </p:cNvSpPr>
            <p:nvPr/>
          </p:nvSpPr>
          <p:spPr bwMode="auto">
            <a:xfrm>
              <a:off x="688" y="2146"/>
              <a:ext cx="132" cy="115"/>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167960" name="Oval 24"/>
            <p:cNvSpPr>
              <a:spLocks noChangeArrowheads="1"/>
            </p:cNvSpPr>
            <p:nvPr/>
          </p:nvSpPr>
          <p:spPr bwMode="auto">
            <a:xfrm>
              <a:off x="1863" y="2291"/>
              <a:ext cx="132" cy="11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167961" name="Oval 25"/>
            <p:cNvSpPr>
              <a:spLocks noChangeArrowheads="1"/>
            </p:cNvSpPr>
            <p:nvPr/>
          </p:nvSpPr>
          <p:spPr bwMode="auto">
            <a:xfrm>
              <a:off x="1610" y="1249"/>
              <a:ext cx="132" cy="115"/>
            </a:xfrm>
            <a:prstGeom prst="ellipse">
              <a:avLst/>
            </a:prstGeom>
            <a:solidFill>
              <a:srgbClr val="99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167962" name="Oval 26"/>
            <p:cNvSpPr>
              <a:spLocks noChangeArrowheads="1"/>
            </p:cNvSpPr>
            <p:nvPr/>
          </p:nvSpPr>
          <p:spPr bwMode="auto">
            <a:xfrm>
              <a:off x="620" y="1849"/>
              <a:ext cx="132" cy="115"/>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167963" name="Oval 27"/>
            <p:cNvSpPr>
              <a:spLocks noChangeArrowheads="1"/>
            </p:cNvSpPr>
            <p:nvPr/>
          </p:nvSpPr>
          <p:spPr bwMode="auto">
            <a:xfrm>
              <a:off x="1839" y="1403"/>
              <a:ext cx="132" cy="115"/>
            </a:xfrm>
            <a:prstGeom prst="ellipse">
              <a:avLst/>
            </a:prstGeom>
            <a:solidFill>
              <a:srgbClr val="99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grpSp>
      <p:grpSp>
        <p:nvGrpSpPr>
          <p:cNvPr id="167979" name="Group 43"/>
          <p:cNvGrpSpPr>
            <a:grpSpLocks/>
          </p:cNvGrpSpPr>
          <p:nvPr/>
        </p:nvGrpSpPr>
        <p:grpSpPr bwMode="auto">
          <a:xfrm>
            <a:off x="4724401" y="1668562"/>
            <a:ext cx="3602038" cy="2171699"/>
            <a:chOff x="2976" y="1233"/>
            <a:chExt cx="2269" cy="1368"/>
          </a:xfrm>
        </p:grpSpPr>
        <p:grpSp>
          <p:nvGrpSpPr>
            <p:cNvPr id="167966" name="Group 30"/>
            <p:cNvGrpSpPr>
              <a:grpSpLocks/>
            </p:cNvGrpSpPr>
            <p:nvPr/>
          </p:nvGrpSpPr>
          <p:grpSpPr bwMode="auto">
            <a:xfrm>
              <a:off x="2976" y="1233"/>
              <a:ext cx="2264" cy="1368"/>
              <a:chOff x="2976" y="1233"/>
              <a:chExt cx="2264" cy="1368"/>
            </a:xfrm>
          </p:grpSpPr>
          <p:grpSp>
            <p:nvGrpSpPr>
              <p:cNvPr id="167955" name="Group 19"/>
              <p:cNvGrpSpPr>
                <a:grpSpLocks/>
              </p:cNvGrpSpPr>
              <p:nvPr/>
            </p:nvGrpSpPr>
            <p:grpSpPr bwMode="auto">
              <a:xfrm>
                <a:off x="2976" y="1233"/>
                <a:ext cx="2264" cy="1368"/>
                <a:chOff x="2729" y="895"/>
                <a:chExt cx="2429" cy="1574"/>
              </a:xfrm>
            </p:grpSpPr>
            <p:pic>
              <p:nvPicPr>
                <p:cNvPr id="16795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 y="895"/>
                  <a:ext cx="2429" cy="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953" name="Rectangle 17"/>
                <p:cNvSpPr>
                  <a:spLocks noChangeArrowheads="1"/>
                </p:cNvSpPr>
                <p:nvPr/>
              </p:nvSpPr>
              <p:spPr bwMode="auto">
                <a:xfrm>
                  <a:off x="2995" y="1925"/>
                  <a:ext cx="313" cy="3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167954" name="Rectangle 18"/>
                <p:cNvSpPr>
                  <a:spLocks noChangeArrowheads="1"/>
                </p:cNvSpPr>
                <p:nvPr/>
              </p:nvSpPr>
              <p:spPr bwMode="auto">
                <a:xfrm>
                  <a:off x="3283" y="1950"/>
                  <a:ext cx="864" cy="5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grpSp>
          <p:pic>
            <p:nvPicPr>
              <p:cNvPr id="167964"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 y="2088"/>
                <a:ext cx="24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965"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 y="2064"/>
                <a:ext cx="247"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7968" name="Line 32"/>
            <p:cNvSpPr>
              <a:spLocks noChangeShapeType="1"/>
            </p:cNvSpPr>
            <p:nvPr/>
          </p:nvSpPr>
          <p:spPr bwMode="auto">
            <a:xfrm flipH="1" flipV="1">
              <a:off x="4090" y="2205"/>
              <a:ext cx="197" cy="1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67969" name="Rectangle 33"/>
            <p:cNvSpPr>
              <a:spLocks noChangeArrowheads="1"/>
            </p:cNvSpPr>
            <p:nvPr/>
          </p:nvSpPr>
          <p:spPr bwMode="auto">
            <a:xfrm>
              <a:off x="4199" y="2103"/>
              <a:ext cx="104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800000"/>
                </a:buClr>
              </a:pPr>
              <a:r>
                <a:rPr lang="lv-LV" altLang="lv-LV" sz="2000" b="1" dirty="0" err="1">
                  <a:solidFill>
                    <a:srgbClr val="FF0000"/>
                  </a:solidFill>
                </a:rPr>
                <a:t>Multivalents</a:t>
              </a:r>
              <a:endParaRPr lang="lv-LV" altLang="lv-LV" sz="2000" b="1" dirty="0">
                <a:solidFill>
                  <a:srgbClr val="FF0000"/>
                </a:solidFill>
              </a:endParaRPr>
            </a:p>
            <a:p>
              <a:pPr algn="ctr">
                <a:buClr>
                  <a:srgbClr val="800000"/>
                </a:buClr>
              </a:pPr>
              <a:r>
                <a:rPr lang="lv-LV" altLang="lv-LV" sz="2000" b="1" dirty="0">
                  <a:solidFill>
                    <a:srgbClr val="FF0000"/>
                  </a:solidFill>
                </a:rPr>
                <a:t>antigēns</a:t>
              </a:r>
            </a:p>
          </p:txBody>
        </p:sp>
      </p:grpSp>
      <p:sp>
        <p:nvSpPr>
          <p:cNvPr id="167974" name="Rectangle 38"/>
          <p:cNvSpPr>
            <a:spLocks noChangeArrowheads="1"/>
          </p:cNvSpPr>
          <p:nvPr/>
        </p:nvSpPr>
        <p:spPr bwMode="auto">
          <a:xfrm>
            <a:off x="622300" y="4868962"/>
            <a:ext cx="3124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800000"/>
              </a:buClr>
            </a:pPr>
            <a:r>
              <a:rPr lang="lv-LV" altLang="lv-LV" sz="2800" b="1" dirty="0">
                <a:solidFill>
                  <a:srgbClr val="003366"/>
                </a:solidFill>
              </a:rPr>
              <a:t>Aktivācija</a:t>
            </a:r>
            <a:endParaRPr lang="lv-LV" altLang="lv-LV" sz="2000" b="1" dirty="0">
              <a:solidFill>
                <a:srgbClr val="003366"/>
              </a:solidFill>
            </a:endParaRPr>
          </a:p>
        </p:txBody>
      </p:sp>
      <p:sp>
        <p:nvSpPr>
          <p:cNvPr id="167975" name="Rectangle 39"/>
          <p:cNvSpPr>
            <a:spLocks noChangeArrowheads="1"/>
          </p:cNvSpPr>
          <p:nvPr/>
        </p:nvSpPr>
        <p:spPr bwMode="auto">
          <a:xfrm>
            <a:off x="4057441" y="4698309"/>
            <a:ext cx="19974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800000"/>
              </a:buClr>
            </a:pPr>
            <a:r>
              <a:rPr lang="lv-LV" altLang="lv-LV" sz="2800" b="1" dirty="0">
                <a:solidFill>
                  <a:srgbClr val="003366"/>
                </a:solidFill>
              </a:rPr>
              <a:t>Aktivācija</a:t>
            </a:r>
            <a:endParaRPr lang="lv-LV" altLang="lv-LV" sz="2000" b="1" dirty="0">
              <a:solidFill>
                <a:srgbClr val="003366"/>
              </a:solidFill>
            </a:endParaRPr>
          </a:p>
        </p:txBody>
      </p:sp>
      <p:sp>
        <p:nvSpPr>
          <p:cNvPr id="167976" name="Line 40"/>
          <p:cNvSpPr>
            <a:spLocks noChangeShapeType="1"/>
          </p:cNvSpPr>
          <p:nvPr/>
        </p:nvSpPr>
        <p:spPr bwMode="auto">
          <a:xfrm flipH="1">
            <a:off x="1736725" y="4635599"/>
            <a:ext cx="862013" cy="784225"/>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67977" name="Line 41"/>
          <p:cNvSpPr>
            <a:spLocks noChangeShapeType="1"/>
          </p:cNvSpPr>
          <p:nvPr/>
        </p:nvSpPr>
        <p:spPr bwMode="auto">
          <a:xfrm>
            <a:off x="1698625" y="4635599"/>
            <a:ext cx="914400" cy="809625"/>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32" name="Line 19"/>
          <p:cNvSpPr>
            <a:spLocks noChangeShapeType="1"/>
          </p:cNvSpPr>
          <p:nvPr/>
        </p:nvSpPr>
        <p:spPr bwMode="auto">
          <a:xfrm>
            <a:off x="2165350" y="3651782"/>
            <a:ext cx="0" cy="938931"/>
          </a:xfrm>
          <a:prstGeom prst="line">
            <a:avLst/>
          </a:prstGeom>
          <a:ln w="57150">
            <a:solidFill>
              <a:srgbClr val="FF0000"/>
            </a:solidFill>
            <a:headEnd/>
            <a:tailEnd type="triangle" w="med" len="med"/>
          </a:ln>
          <a:extLst/>
        </p:spPr>
        <p:style>
          <a:lnRef idx="3">
            <a:schemeClr val="dk1"/>
          </a:lnRef>
          <a:fillRef idx="0">
            <a:schemeClr val="dk1"/>
          </a:fillRef>
          <a:effectRef idx="2">
            <a:schemeClr val="dk1"/>
          </a:effectRef>
          <a:fontRef idx="minor">
            <a:schemeClr val="tx1"/>
          </a:fontRef>
        </p:style>
        <p:txBody>
          <a:bodyPr/>
          <a:lstStyle/>
          <a:p>
            <a:endParaRPr lang="lv-LV"/>
          </a:p>
        </p:txBody>
      </p:sp>
      <p:sp>
        <p:nvSpPr>
          <p:cNvPr id="33" name="Line 19"/>
          <p:cNvSpPr>
            <a:spLocks noChangeShapeType="1"/>
          </p:cNvSpPr>
          <p:nvPr/>
        </p:nvSpPr>
        <p:spPr bwMode="auto">
          <a:xfrm>
            <a:off x="5581124" y="3721993"/>
            <a:ext cx="0" cy="938931"/>
          </a:xfrm>
          <a:prstGeom prst="line">
            <a:avLst/>
          </a:prstGeom>
          <a:ln w="57150">
            <a:solidFill>
              <a:srgbClr val="FF0000"/>
            </a:solidFill>
            <a:headEnd/>
            <a:tailEnd type="triangle" w="med" len="med"/>
          </a:ln>
          <a:extLst/>
        </p:spPr>
        <p:style>
          <a:lnRef idx="3">
            <a:schemeClr val="dk1"/>
          </a:lnRef>
          <a:fillRef idx="0">
            <a:schemeClr val="dk1"/>
          </a:fillRef>
          <a:effectRef idx="2">
            <a:schemeClr val="dk1"/>
          </a:effectRef>
          <a:fontRef idx="minor">
            <a:schemeClr val="tx1"/>
          </a:fontRef>
        </p:style>
        <p:txBody>
          <a:bodyPr/>
          <a:lstStyle/>
          <a:p>
            <a:endParaRPr lang="lv-LV"/>
          </a:p>
        </p:txBody>
      </p:sp>
      <p:sp>
        <p:nvSpPr>
          <p:cNvPr id="2" name="Rectangle 1"/>
          <p:cNvSpPr/>
          <p:nvPr/>
        </p:nvSpPr>
        <p:spPr>
          <a:xfrm>
            <a:off x="395535" y="5944422"/>
            <a:ext cx="8497639" cy="707886"/>
          </a:xfrm>
          <a:prstGeom prst="rect">
            <a:avLst/>
          </a:prstGeom>
          <a:solidFill>
            <a:schemeClr val="bg1">
              <a:lumMod val="75000"/>
            </a:schemeClr>
          </a:solidFill>
        </p:spPr>
        <p:txBody>
          <a:bodyPr wrap="square">
            <a:spAutoFit/>
          </a:bodyPr>
          <a:lstStyle/>
          <a:p>
            <a:pPr algn="ctr">
              <a:spcAft>
                <a:spcPts val="600"/>
              </a:spcAft>
            </a:pPr>
            <a:r>
              <a:rPr lang="lv-LV" altLang="lv-LV" sz="2000" dirty="0"/>
              <a:t>Alerģiskiem indivīdiem kā atbildes reakcija veidojas </a:t>
            </a:r>
            <a:r>
              <a:rPr lang="lv-LV" altLang="lv-LV" sz="2000" dirty="0" err="1" smtClean="0"/>
              <a:t>dominanta</a:t>
            </a:r>
            <a:r>
              <a:rPr lang="lv-LV" altLang="lv-LV" sz="2000" dirty="0" smtClean="0"/>
              <a:t> </a:t>
            </a:r>
            <a:r>
              <a:rPr lang="lv-LV" altLang="lv-LV" sz="2000" dirty="0" err="1" smtClean="0"/>
              <a:t>IgE</a:t>
            </a:r>
            <a:r>
              <a:rPr lang="lv-LV" altLang="lv-LV" sz="2000" dirty="0" smtClean="0"/>
              <a:t> atbilde Veseliem </a:t>
            </a:r>
            <a:r>
              <a:rPr lang="lv-LV" altLang="lv-LV" sz="2000" dirty="0"/>
              <a:t>cilvēkiem producējas </a:t>
            </a:r>
            <a:r>
              <a:rPr lang="lv-LV" altLang="lv-LV" sz="2000" dirty="0" err="1"/>
              <a:t>IgM</a:t>
            </a:r>
            <a:r>
              <a:rPr lang="lv-LV" altLang="lv-LV" sz="2000" dirty="0"/>
              <a:t>, </a:t>
            </a:r>
            <a:r>
              <a:rPr lang="lv-LV" altLang="lv-LV" sz="2000" dirty="0" err="1"/>
              <a:t>IgG</a:t>
            </a:r>
            <a:r>
              <a:rPr lang="lv-LV" altLang="lv-LV" sz="2000" dirty="0"/>
              <a:t> un pavisam neliels daudzums </a:t>
            </a:r>
            <a:r>
              <a:rPr lang="lv-LV" altLang="lv-LV" sz="2000" dirty="0" err="1"/>
              <a:t>IgE</a:t>
            </a:r>
            <a:endParaRPr lang="lv-LV" altLang="lv-LV" sz="2000" dirty="0"/>
          </a:p>
        </p:txBody>
      </p:sp>
      <p:pic>
        <p:nvPicPr>
          <p:cNvPr id="3" name="Picture 2"/>
          <p:cNvPicPr>
            <a:picLocks noChangeAspect="1"/>
          </p:cNvPicPr>
          <p:nvPr/>
        </p:nvPicPr>
        <p:blipFill>
          <a:blip r:embed="rId6"/>
          <a:stretch>
            <a:fillRect/>
          </a:stretch>
        </p:blipFill>
        <p:spPr>
          <a:xfrm>
            <a:off x="6014511" y="4388534"/>
            <a:ext cx="2759329" cy="1324478"/>
          </a:xfrm>
          <a:prstGeom prst="rect">
            <a:avLst/>
          </a:prstGeom>
          <a:ln>
            <a:solidFill>
              <a:srgbClr val="92D050"/>
            </a:solidFill>
          </a:ln>
          <a:effectLst>
            <a:outerShdw blurRad="190500" algn="tl" rotWithShape="0">
              <a:srgbClr val="000000">
                <a:alpha val="70000"/>
              </a:srgbClr>
            </a:outerShdw>
          </a:effectLst>
        </p:spPr>
      </p:pic>
      <p:sp>
        <p:nvSpPr>
          <p:cNvPr id="36" name="Rectangle 10"/>
          <p:cNvSpPr>
            <a:spLocks noChangeArrowheads="1"/>
          </p:cNvSpPr>
          <p:nvPr/>
        </p:nvSpPr>
        <p:spPr bwMode="auto">
          <a:xfrm>
            <a:off x="0" y="180747"/>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800000"/>
              </a:buClr>
            </a:pPr>
            <a:r>
              <a:rPr lang="lv-LV" altLang="lv-LV" sz="3600" b="1" dirty="0" err="1" smtClean="0">
                <a:solidFill>
                  <a:srgbClr val="0070C0"/>
                </a:solidFill>
              </a:rPr>
              <a:t>IgE</a:t>
            </a:r>
            <a:r>
              <a:rPr lang="lv-LV" altLang="lv-LV" sz="3600" b="1" dirty="0" smtClean="0">
                <a:solidFill>
                  <a:srgbClr val="0070C0"/>
                </a:solidFill>
              </a:rPr>
              <a:t>-atkarīga </a:t>
            </a:r>
            <a:r>
              <a:rPr lang="lv-LV" altLang="lv-LV" sz="3600" b="1" dirty="0" err="1" smtClean="0">
                <a:solidFill>
                  <a:srgbClr val="0070C0"/>
                </a:solidFill>
              </a:rPr>
              <a:t>mastocītu</a:t>
            </a:r>
            <a:r>
              <a:rPr lang="lv-LV" altLang="lv-LV" sz="3600" b="1" dirty="0" smtClean="0">
                <a:solidFill>
                  <a:srgbClr val="0070C0"/>
                </a:solidFill>
              </a:rPr>
              <a:t> aktivēšana</a:t>
            </a:r>
            <a:endParaRPr lang="lv-LV" altLang="lv-LV" sz="3600" b="1" dirty="0">
              <a:solidFill>
                <a:srgbClr val="0070C0"/>
              </a:solidFill>
            </a:endParaRPr>
          </a:p>
        </p:txBody>
      </p:sp>
    </p:spTree>
    <p:extLst>
      <p:ext uri="{BB962C8B-B14F-4D97-AF65-F5344CB8AC3E}">
        <p14:creationId xmlns:p14="http://schemas.microsoft.com/office/powerpoint/2010/main" val="42511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7" name="Picture 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365375" y="0"/>
            <a:ext cx="6702425" cy="6858000"/>
          </a:xfrm>
          <a:noFill/>
          <a:ln/>
        </p:spPr>
      </p:pic>
      <p:pic>
        <p:nvPicPr>
          <p:cNvPr id="92179" name="Picture 19"/>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0" y="0"/>
            <a:ext cx="2486025" cy="2408238"/>
          </a:xfrm>
          <a:noFill/>
          <a:ln w="28575">
            <a:solidFill>
              <a:srgbClr val="003366"/>
            </a:solidFill>
            <a:miter lim="800000"/>
            <a:headEnd/>
            <a:tailEnd/>
          </a:ln>
        </p:spPr>
      </p:pic>
      <p:sp>
        <p:nvSpPr>
          <p:cNvPr id="92182" name="Rectangle 22"/>
          <p:cNvSpPr>
            <a:spLocks noChangeArrowheads="1"/>
          </p:cNvSpPr>
          <p:nvPr/>
        </p:nvSpPr>
        <p:spPr bwMode="auto">
          <a:xfrm>
            <a:off x="180950" y="3789040"/>
            <a:ext cx="21571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800000"/>
              </a:buClr>
            </a:pPr>
            <a:r>
              <a:rPr lang="lv-LV" altLang="lv-LV" sz="3200" b="1" dirty="0">
                <a:solidFill>
                  <a:srgbClr val="0070C0"/>
                </a:solidFill>
              </a:rPr>
              <a:t>Trīs tipu </a:t>
            </a:r>
          </a:p>
          <a:p>
            <a:pPr algn="ctr">
              <a:buClr>
                <a:srgbClr val="800000"/>
              </a:buClr>
            </a:pPr>
            <a:r>
              <a:rPr lang="lv-LV" altLang="lv-LV" sz="3200" b="1" dirty="0">
                <a:solidFill>
                  <a:srgbClr val="0070C0"/>
                </a:solidFill>
              </a:rPr>
              <a:t>bioloģiskās </a:t>
            </a:r>
          </a:p>
          <a:p>
            <a:pPr algn="ctr">
              <a:buClr>
                <a:srgbClr val="800000"/>
              </a:buClr>
            </a:pPr>
            <a:r>
              <a:rPr lang="lv-LV" altLang="lv-LV" sz="3200" b="1" dirty="0">
                <a:solidFill>
                  <a:srgbClr val="0070C0"/>
                </a:solidFill>
              </a:rPr>
              <a:t>atbildes</a:t>
            </a:r>
          </a:p>
        </p:txBody>
      </p:sp>
    </p:spTree>
    <p:extLst>
      <p:ext uri="{BB962C8B-B14F-4D97-AF65-F5344CB8AC3E}">
        <p14:creationId xmlns:p14="http://schemas.microsoft.com/office/powerpoint/2010/main" val="1673375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569" name="Text Box 201"/>
          <p:cNvSpPr txBox="1">
            <a:spLocks noChangeArrowheads="1"/>
          </p:cNvSpPr>
          <p:nvPr/>
        </p:nvSpPr>
        <p:spPr bwMode="auto">
          <a:xfrm>
            <a:off x="694508" y="6359402"/>
            <a:ext cx="4374380" cy="43088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nSpc>
                <a:spcPct val="110000"/>
              </a:lnSpc>
              <a:buClr>
                <a:srgbClr val="FFFF00"/>
              </a:buClr>
              <a:buFont typeface="Trebuchet MS" pitchFamily="34" charset="0"/>
              <a:buNone/>
            </a:pPr>
            <a:r>
              <a:rPr lang="lv-LV" altLang="lv-LV" sz="2000" i="1" dirty="0">
                <a:latin typeface="+mn-lt"/>
              </a:rPr>
              <a:t>Skat. </a:t>
            </a:r>
            <a:r>
              <a:rPr lang="lv-LV" altLang="lv-LV" sz="2000" i="1" dirty="0" smtClean="0">
                <a:latin typeface="+mn-lt"/>
              </a:rPr>
              <a:t>tabulu izdales materiālos</a:t>
            </a:r>
            <a:endParaRPr lang="lv-LV" altLang="lv-LV" sz="2000" i="1" dirty="0">
              <a:latin typeface="+mn-lt"/>
            </a:endParaRPr>
          </a:p>
        </p:txBody>
      </p:sp>
      <p:graphicFrame>
        <p:nvGraphicFramePr>
          <p:cNvPr id="2" name="Diagram 1"/>
          <p:cNvGraphicFramePr/>
          <p:nvPr>
            <p:extLst>
              <p:ext uri="{D42A27DB-BD31-4B8C-83A1-F6EECF244321}">
                <p14:modId xmlns:p14="http://schemas.microsoft.com/office/powerpoint/2010/main" val="2510309230"/>
              </p:ext>
            </p:extLst>
          </p:nvPr>
        </p:nvGraphicFramePr>
        <p:xfrm>
          <a:off x="467544" y="0"/>
          <a:ext cx="8208912" cy="6098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257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2669" y="1268760"/>
            <a:ext cx="7845755" cy="5262397"/>
          </a:xfrm>
          <a:prstGeom prst="rect">
            <a:avLst/>
          </a:prstGeom>
        </p:spPr>
      </p:pic>
      <p:sp>
        <p:nvSpPr>
          <p:cNvPr id="4" name="Line 11"/>
          <p:cNvSpPr>
            <a:spLocks noChangeShapeType="1"/>
          </p:cNvSpPr>
          <p:nvPr/>
        </p:nvSpPr>
        <p:spPr bwMode="auto">
          <a:xfrm>
            <a:off x="215900" y="808256"/>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5" name="Rectangle 10"/>
          <p:cNvSpPr>
            <a:spLocks noChangeArrowheads="1"/>
          </p:cNvSpPr>
          <p:nvPr/>
        </p:nvSpPr>
        <p:spPr bwMode="auto">
          <a:xfrm>
            <a:off x="0" y="180747"/>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800000"/>
              </a:buClr>
            </a:pPr>
            <a:r>
              <a:rPr lang="lv-LV" altLang="lv-LV" sz="3200" b="1" dirty="0" err="1" smtClean="0">
                <a:solidFill>
                  <a:srgbClr val="0070C0"/>
                </a:solidFill>
              </a:rPr>
              <a:t>Mastocītu</a:t>
            </a:r>
            <a:r>
              <a:rPr lang="lv-LV" altLang="lv-LV" sz="3200" b="1" dirty="0" smtClean="0">
                <a:solidFill>
                  <a:srgbClr val="0070C0"/>
                </a:solidFill>
              </a:rPr>
              <a:t> izdalīto mediatoru </a:t>
            </a:r>
            <a:r>
              <a:rPr lang="lv-LV" altLang="lv-LV" sz="3200" b="1" dirty="0" err="1" smtClean="0">
                <a:solidFill>
                  <a:srgbClr val="0070C0"/>
                </a:solidFill>
              </a:rPr>
              <a:t>efektorās</a:t>
            </a:r>
            <a:r>
              <a:rPr lang="lv-LV" altLang="lv-LV" sz="3200" b="1" dirty="0" smtClean="0">
                <a:solidFill>
                  <a:srgbClr val="0070C0"/>
                </a:solidFill>
              </a:rPr>
              <a:t> funkcijas</a:t>
            </a:r>
            <a:endParaRPr lang="lv-LV" altLang="lv-LV" sz="3200" b="1" dirty="0">
              <a:solidFill>
                <a:srgbClr val="0070C0"/>
              </a:solidFill>
            </a:endParaRPr>
          </a:p>
        </p:txBody>
      </p:sp>
      <p:sp>
        <p:nvSpPr>
          <p:cNvPr id="6" name="Text Box 201"/>
          <p:cNvSpPr txBox="1">
            <a:spLocks noChangeArrowheads="1"/>
          </p:cNvSpPr>
          <p:nvPr/>
        </p:nvSpPr>
        <p:spPr bwMode="auto">
          <a:xfrm>
            <a:off x="562867" y="6488219"/>
            <a:ext cx="4374380" cy="36317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nSpc>
                <a:spcPct val="110000"/>
              </a:lnSpc>
              <a:buClr>
                <a:srgbClr val="FFFF00"/>
              </a:buClr>
              <a:buFont typeface="Trebuchet MS" pitchFamily="34" charset="0"/>
              <a:buNone/>
            </a:pPr>
            <a:r>
              <a:rPr lang="lv-LV" altLang="lv-LV" sz="1600" i="1" dirty="0">
                <a:latin typeface="+mn-lt"/>
              </a:rPr>
              <a:t>Skat. </a:t>
            </a:r>
            <a:r>
              <a:rPr lang="lv-LV" altLang="lv-LV" sz="1600" i="1" dirty="0" smtClean="0">
                <a:latin typeface="+mn-lt"/>
              </a:rPr>
              <a:t>tabulu izdales materiālos</a:t>
            </a:r>
            <a:endParaRPr lang="lv-LV" altLang="lv-LV" sz="1600" i="1" dirty="0">
              <a:latin typeface="+mn-lt"/>
            </a:endParaRPr>
          </a:p>
        </p:txBody>
      </p:sp>
    </p:spTree>
    <p:extLst>
      <p:ext uri="{BB962C8B-B14F-4D97-AF65-F5344CB8AC3E}">
        <p14:creationId xmlns:p14="http://schemas.microsoft.com/office/powerpoint/2010/main" val="4076637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457200" y="205581"/>
            <a:ext cx="8285163" cy="92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70000"/>
              </a:lnSpc>
            </a:pPr>
            <a:r>
              <a:rPr lang="lv-LV" altLang="lv-LV" sz="3600" b="1" dirty="0" err="1">
                <a:solidFill>
                  <a:srgbClr val="0070C0"/>
                </a:solidFill>
              </a:rPr>
              <a:t>IgE-neatkarīga</a:t>
            </a:r>
            <a:r>
              <a:rPr lang="lv-LV" altLang="lv-LV" sz="3600" b="1" dirty="0">
                <a:solidFill>
                  <a:srgbClr val="0070C0"/>
                </a:solidFill>
              </a:rPr>
              <a:t> </a:t>
            </a:r>
            <a:r>
              <a:rPr lang="lv-LV" altLang="lv-LV" sz="3600" b="1" dirty="0" err="1" smtClean="0">
                <a:solidFill>
                  <a:srgbClr val="0070C0"/>
                </a:solidFill>
              </a:rPr>
              <a:t>mastocītu</a:t>
            </a:r>
            <a:r>
              <a:rPr lang="lv-LV" altLang="lv-LV" sz="3600" b="1" dirty="0" smtClean="0">
                <a:solidFill>
                  <a:srgbClr val="0070C0"/>
                </a:solidFill>
              </a:rPr>
              <a:t> aktivēšana</a:t>
            </a:r>
            <a:endParaRPr lang="en-GB" altLang="lv-LV" sz="3600" b="1" dirty="0">
              <a:solidFill>
                <a:srgbClr val="0070C0"/>
              </a:solidFill>
            </a:endParaRPr>
          </a:p>
        </p:txBody>
      </p:sp>
      <p:sp>
        <p:nvSpPr>
          <p:cNvPr id="180227" name="Line 3"/>
          <p:cNvSpPr>
            <a:spLocks noChangeShapeType="1"/>
          </p:cNvSpPr>
          <p:nvPr/>
        </p:nvSpPr>
        <p:spPr bwMode="auto">
          <a:xfrm>
            <a:off x="176213" y="1124744"/>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80228" name="Text Box 4"/>
          <p:cNvSpPr txBox="1">
            <a:spLocks noChangeArrowheads="1"/>
          </p:cNvSpPr>
          <p:nvPr/>
        </p:nvSpPr>
        <p:spPr bwMode="auto">
          <a:xfrm>
            <a:off x="0" y="1567820"/>
            <a:ext cx="8853488" cy="409342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buClr>
                <a:srgbClr val="FFFF00"/>
              </a:buClr>
              <a:buFont typeface="Trebuchet MS" pitchFamily="34" charset="0"/>
              <a:buNone/>
            </a:pPr>
            <a:r>
              <a:rPr lang="lv-LV" altLang="lv-LV" sz="2000" dirty="0" err="1" smtClean="0">
                <a:latin typeface="+mn-lt"/>
              </a:rPr>
              <a:t>Mastocīti</a:t>
            </a:r>
            <a:r>
              <a:rPr lang="lv-LV" altLang="lv-LV" sz="2000" dirty="0" smtClean="0">
                <a:latin typeface="+mn-lt"/>
              </a:rPr>
              <a:t> var </a:t>
            </a:r>
            <a:r>
              <a:rPr lang="lv-LV" altLang="lv-LV" sz="2000" dirty="0">
                <a:latin typeface="+mn-lt"/>
              </a:rPr>
              <a:t>tikt </a:t>
            </a:r>
            <a:r>
              <a:rPr lang="lv-LV" altLang="lv-LV" sz="2000" dirty="0" smtClean="0">
                <a:latin typeface="+mn-lt"/>
              </a:rPr>
              <a:t>aktivēti </a:t>
            </a:r>
            <a:r>
              <a:rPr lang="lv-LV" altLang="lv-LV" sz="2000" dirty="0">
                <a:latin typeface="+mn-lt"/>
              </a:rPr>
              <a:t>arī </a:t>
            </a:r>
            <a:r>
              <a:rPr lang="lv-LV" altLang="lv-LV" sz="2000" dirty="0" smtClean="0">
                <a:latin typeface="+mn-lt"/>
              </a:rPr>
              <a:t>tieši - to </a:t>
            </a:r>
            <a:r>
              <a:rPr lang="lv-LV" altLang="lv-LV" sz="2000" dirty="0">
                <a:latin typeface="+mn-lt"/>
              </a:rPr>
              <a:t>veic dažādas lokāli esošas bioloģiskas substances neatkarīgi no </a:t>
            </a:r>
            <a:r>
              <a:rPr lang="lv-LV" altLang="lv-LV" sz="2000" dirty="0" err="1">
                <a:latin typeface="+mn-lt"/>
              </a:rPr>
              <a:t>Fc</a:t>
            </a:r>
            <a:r>
              <a:rPr lang="lv-LV" altLang="lv-LV" sz="2000" dirty="0" err="1">
                <a:latin typeface="Symbol" panose="05050102010706020507" pitchFamily="18" charset="2"/>
              </a:rPr>
              <a:t>e</a:t>
            </a:r>
            <a:r>
              <a:rPr lang="lv-LV" altLang="lv-LV" sz="2000" dirty="0">
                <a:latin typeface="+mn-lt"/>
              </a:rPr>
              <a:t> receptoru aktivēšanas (piem., </a:t>
            </a:r>
            <a:r>
              <a:rPr lang="lv-LV" altLang="lv-LV" sz="2000" dirty="0" err="1">
                <a:latin typeface="+mn-lt"/>
              </a:rPr>
              <a:t>hemokīni</a:t>
            </a:r>
            <a:r>
              <a:rPr lang="lv-LV" altLang="lv-LV" sz="2000" dirty="0">
                <a:latin typeface="+mn-lt"/>
              </a:rPr>
              <a:t>, komplementa komponente C5a, </a:t>
            </a:r>
            <a:r>
              <a:rPr lang="lv-LV" altLang="lv-LV" sz="2000" dirty="0" err="1">
                <a:latin typeface="+mn-lt"/>
              </a:rPr>
              <a:t>IgG</a:t>
            </a:r>
            <a:r>
              <a:rPr lang="lv-LV" altLang="lv-LV" sz="2000" dirty="0">
                <a:latin typeface="+mn-lt"/>
              </a:rPr>
              <a:t> u.c.)</a:t>
            </a:r>
          </a:p>
          <a:p>
            <a:pPr indent="0">
              <a:buClr>
                <a:srgbClr val="FFFF00"/>
              </a:buClr>
              <a:buFont typeface="Trebuchet MS" pitchFamily="34" charset="0"/>
              <a:buNone/>
            </a:pPr>
            <a:endParaRPr lang="lv-LV" altLang="lv-LV" sz="2000" dirty="0">
              <a:latin typeface="+mn-lt"/>
            </a:endParaRPr>
          </a:p>
          <a:p>
            <a:pPr indent="0">
              <a:buClr>
                <a:srgbClr val="FFFF00"/>
              </a:buClr>
              <a:buFont typeface="Trebuchet MS" pitchFamily="34" charset="0"/>
              <a:buNone/>
            </a:pPr>
            <a:r>
              <a:rPr lang="lv-LV" altLang="lv-LV" sz="2000" dirty="0">
                <a:latin typeface="+mn-lt"/>
              </a:rPr>
              <a:t>Šāda </a:t>
            </a:r>
            <a:r>
              <a:rPr lang="lv-LV" altLang="lv-LV" sz="2000" dirty="0" err="1" smtClean="0">
                <a:latin typeface="+mn-lt"/>
              </a:rPr>
              <a:t>mastocītu</a:t>
            </a:r>
            <a:r>
              <a:rPr lang="lv-LV" altLang="lv-LV" sz="2000" dirty="0" smtClean="0">
                <a:latin typeface="+mn-lt"/>
              </a:rPr>
              <a:t> aktivēšana </a:t>
            </a:r>
            <a:r>
              <a:rPr lang="lv-LV" altLang="lv-LV" sz="2000" dirty="0">
                <a:latin typeface="+mn-lt"/>
              </a:rPr>
              <a:t>var būt </a:t>
            </a:r>
            <a:r>
              <a:rPr lang="lv-LV" altLang="lv-LV" sz="2000" dirty="0" smtClean="0">
                <a:latin typeface="+mn-lt"/>
              </a:rPr>
              <a:t>svarīga: </a:t>
            </a:r>
            <a:endParaRPr lang="lv-LV" altLang="lv-LV" sz="2000" dirty="0">
              <a:latin typeface="+mn-lt"/>
            </a:endParaRPr>
          </a:p>
          <a:p>
            <a:pPr indent="0">
              <a:buClr>
                <a:srgbClr val="FFFF00"/>
              </a:buClr>
              <a:buFont typeface="Trebuchet MS" pitchFamily="34" charset="0"/>
              <a:buNone/>
            </a:pPr>
            <a:r>
              <a:rPr lang="lv-LV" altLang="lv-LV" sz="2000" dirty="0">
                <a:latin typeface="+mn-lt"/>
              </a:rPr>
              <a:t>             1)  imūnsistēmas-neatkarīgajā tūlītējā </a:t>
            </a:r>
            <a:r>
              <a:rPr lang="lv-LV" altLang="lv-LV" sz="2000" dirty="0" err="1">
                <a:latin typeface="+mn-lt"/>
              </a:rPr>
              <a:t>hipersensitivitātē</a:t>
            </a:r>
            <a:endParaRPr lang="lv-LV" altLang="lv-LV" sz="2000" dirty="0">
              <a:latin typeface="+mn-lt"/>
            </a:endParaRPr>
          </a:p>
          <a:p>
            <a:pPr indent="0">
              <a:buClr>
                <a:srgbClr val="FFFF00"/>
              </a:buClr>
              <a:buFont typeface="Trebuchet MS" pitchFamily="34" charset="0"/>
              <a:buNone/>
            </a:pPr>
            <a:r>
              <a:rPr lang="lv-LV" altLang="lv-LV" sz="2000" dirty="0">
                <a:latin typeface="+mn-lt"/>
              </a:rPr>
              <a:t>             2)  </a:t>
            </a:r>
            <a:r>
              <a:rPr lang="lv-LV" altLang="lv-LV" sz="2000" dirty="0" err="1">
                <a:latin typeface="+mn-lt"/>
              </a:rPr>
              <a:t>IgE-atkarīgo</a:t>
            </a:r>
            <a:r>
              <a:rPr lang="lv-LV" altLang="lv-LV" sz="2000" dirty="0">
                <a:latin typeface="+mn-lt"/>
              </a:rPr>
              <a:t> reakciju pastiprināšanā</a:t>
            </a:r>
          </a:p>
          <a:p>
            <a:pPr indent="0">
              <a:buClr>
                <a:srgbClr val="FFFF00"/>
              </a:buClr>
              <a:buFont typeface="Trebuchet MS" pitchFamily="34" charset="0"/>
              <a:buNone/>
            </a:pPr>
            <a:endParaRPr lang="lv-LV" altLang="lv-LV" sz="2000" b="1" dirty="0">
              <a:solidFill>
                <a:srgbClr val="003366"/>
              </a:solidFill>
              <a:latin typeface="+mn-lt"/>
            </a:endParaRPr>
          </a:p>
          <a:p>
            <a:pPr indent="0">
              <a:buClr>
                <a:srgbClr val="FFFF00"/>
              </a:buClr>
              <a:buFont typeface="Trebuchet MS" pitchFamily="34" charset="0"/>
              <a:buNone/>
            </a:pPr>
            <a:r>
              <a:rPr lang="lv-LV" altLang="lv-LV" sz="2000" b="1" dirty="0">
                <a:latin typeface="+mn-lt"/>
              </a:rPr>
              <a:t>Piemērs: </a:t>
            </a:r>
            <a:r>
              <a:rPr lang="lv-LV" altLang="lv-LV" sz="2000" b="1" dirty="0" err="1">
                <a:solidFill>
                  <a:srgbClr val="0070C0"/>
                </a:solidFill>
                <a:latin typeface="+mn-lt"/>
              </a:rPr>
              <a:t>neiropeptīdi</a:t>
            </a:r>
            <a:r>
              <a:rPr lang="lv-LV" altLang="lv-LV" sz="2000" dirty="0">
                <a:solidFill>
                  <a:srgbClr val="0070C0"/>
                </a:solidFill>
                <a:latin typeface="+mn-lt"/>
              </a:rPr>
              <a:t> </a:t>
            </a:r>
            <a:r>
              <a:rPr lang="lv-LV" altLang="lv-LV" sz="2000" dirty="0">
                <a:latin typeface="+mn-lt"/>
              </a:rPr>
              <a:t>(substance P, </a:t>
            </a:r>
            <a:r>
              <a:rPr lang="lv-LV" altLang="lv-LV" sz="2000" dirty="0" err="1">
                <a:latin typeface="+mn-lt"/>
              </a:rPr>
              <a:t>somatostatīns</a:t>
            </a:r>
            <a:r>
              <a:rPr lang="lv-LV" altLang="lv-LV" sz="2000" dirty="0">
                <a:latin typeface="+mn-lt"/>
              </a:rPr>
              <a:t>, vazoaktīvais zarnu peptīds) veic </a:t>
            </a:r>
            <a:r>
              <a:rPr lang="lv-LV" altLang="lv-LV" sz="2000" dirty="0" err="1">
                <a:latin typeface="+mn-lt"/>
              </a:rPr>
              <a:t>neiroendokrīno</a:t>
            </a:r>
            <a:r>
              <a:rPr lang="lv-LV" altLang="lv-LV" sz="2000" dirty="0">
                <a:latin typeface="+mn-lt"/>
              </a:rPr>
              <a:t> </a:t>
            </a:r>
            <a:r>
              <a:rPr lang="lv-LV" altLang="lv-LV" sz="2000" dirty="0" err="1" smtClean="0">
                <a:latin typeface="+mn-lt"/>
              </a:rPr>
              <a:t>mastocītu</a:t>
            </a:r>
            <a:r>
              <a:rPr lang="lv-LV" altLang="lv-LV" sz="2000" dirty="0" smtClean="0">
                <a:latin typeface="+mn-lt"/>
              </a:rPr>
              <a:t> aktivēšanu</a:t>
            </a:r>
            <a:endParaRPr lang="lv-LV" altLang="lv-LV" sz="2000" dirty="0">
              <a:latin typeface="+mn-lt"/>
            </a:endParaRPr>
          </a:p>
          <a:p>
            <a:pPr indent="0">
              <a:buClr>
                <a:srgbClr val="FFFF00"/>
              </a:buClr>
              <a:buFont typeface="Trebuchet MS" pitchFamily="34" charset="0"/>
              <a:buNone/>
            </a:pPr>
            <a:endParaRPr lang="lv-LV" altLang="lv-LV" sz="2000" dirty="0">
              <a:solidFill>
                <a:srgbClr val="003366"/>
              </a:solidFill>
              <a:latin typeface="+mn-lt"/>
            </a:endParaRPr>
          </a:p>
          <a:p>
            <a:pPr indent="0">
              <a:buClr>
                <a:srgbClr val="FFFF00"/>
              </a:buClr>
              <a:buFont typeface="Trebuchet MS" pitchFamily="34" charset="0"/>
              <a:buNone/>
            </a:pPr>
            <a:r>
              <a:rPr lang="lv-LV" altLang="lv-LV" sz="2000" dirty="0">
                <a:latin typeface="+mn-lt"/>
              </a:rPr>
              <a:t>Arī aukstums un intensīva fiziska piepūle var izsaukt alerģiskas reakcijas, taču mehānismi nav zināmi</a:t>
            </a:r>
          </a:p>
        </p:txBody>
      </p:sp>
    </p:spTree>
    <p:extLst>
      <p:ext uri="{BB962C8B-B14F-4D97-AF65-F5344CB8AC3E}">
        <p14:creationId xmlns:p14="http://schemas.microsoft.com/office/powerpoint/2010/main" val="188456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32040" y="5924309"/>
            <a:ext cx="4330700" cy="914400"/>
          </a:xfrm>
        </p:spPr>
        <p:txBody>
          <a:bodyPr>
            <a:normAutofit fontScale="90000"/>
          </a:bodyPr>
          <a:lstStyle/>
          <a:p>
            <a:r>
              <a:rPr lang="lv-LV" b="1" dirty="0" smtClean="0"/>
              <a:t>Alerģiskās reakcijas </a:t>
            </a:r>
            <a:br>
              <a:rPr lang="lv-LV" b="1" dirty="0" smtClean="0"/>
            </a:br>
            <a:r>
              <a:rPr lang="lv-LV" b="1" dirty="0" smtClean="0">
                <a:solidFill>
                  <a:srgbClr val="0070C0"/>
                </a:solidFill>
              </a:rPr>
              <a:t>kopsavilkums</a:t>
            </a:r>
            <a:endParaRPr lang="en-GB" b="1" dirty="0">
              <a:solidFill>
                <a:srgbClr val="0070C0"/>
              </a:solidFill>
            </a:endParaRPr>
          </a:p>
        </p:txBody>
      </p:sp>
      <p:pic>
        <p:nvPicPr>
          <p:cNvPr id="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10" y="188640"/>
            <a:ext cx="468029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190606622"/>
              </p:ext>
            </p:extLst>
          </p:nvPr>
        </p:nvGraphicFramePr>
        <p:xfrm>
          <a:off x="3383360" y="188640"/>
          <a:ext cx="5760640" cy="5517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5620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651842" y="884419"/>
            <a:ext cx="4195482" cy="584616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a:pPr>
            <a:r>
              <a:rPr lang="lv-LV" sz="2400" b="1" dirty="0" smtClean="0">
                <a:solidFill>
                  <a:schemeClr val="tx1"/>
                </a:solidFill>
              </a:rPr>
              <a:t>Ārējais </a:t>
            </a:r>
            <a:r>
              <a:rPr lang="lv-LV" sz="2400" b="1" dirty="0">
                <a:solidFill>
                  <a:schemeClr val="tx1"/>
                </a:solidFill>
              </a:rPr>
              <a:t>apdraudējums</a:t>
            </a:r>
          </a:p>
          <a:p>
            <a:pPr algn="ctr">
              <a:defRPr/>
            </a:pPr>
            <a:endParaRPr lang="lv-LV" sz="2800" dirty="0">
              <a:solidFill>
                <a:schemeClr val="tx1"/>
              </a:solidFill>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a:p>
            <a:pPr algn="ctr">
              <a:defRPr/>
            </a:pPr>
            <a:endParaRPr lang="lv-LV" dirty="0">
              <a:ln>
                <a:solidFill>
                  <a:schemeClr val="tx1"/>
                </a:solidFill>
              </a:ln>
            </a:endParaRPr>
          </a:p>
        </p:txBody>
      </p:sp>
      <p:sp>
        <p:nvSpPr>
          <p:cNvPr id="8" name="Rounded Rectangle 7"/>
          <p:cNvSpPr/>
          <p:nvPr/>
        </p:nvSpPr>
        <p:spPr>
          <a:xfrm>
            <a:off x="447229" y="914400"/>
            <a:ext cx="4195763" cy="5816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lv-LV" sz="2400" b="1" dirty="0" smtClean="0">
                <a:solidFill>
                  <a:schemeClr val="tx1"/>
                </a:solidFill>
              </a:rPr>
              <a:t>Iekšējais apdraudējums</a:t>
            </a:r>
            <a:endParaRPr lang="lv-LV" sz="2400" b="1" dirty="0">
              <a:solidFill>
                <a:schemeClr val="tx1"/>
              </a:solidFill>
            </a:endParaRPr>
          </a:p>
          <a:p>
            <a:pPr algn="ctr">
              <a:spcBef>
                <a:spcPts val="0"/>
              </a:spcBef>
              <a:spcAft>
                <a:spcPts val="0"/>
              </a:spcAft>
              <a:defRPr/>
            </a:pPr>
            <a:r>
              <a:rPr lang="lv-LV" sz="2400" dirty="0">
                <a:solidFill>
                  <a:schemeClr val="tx1"/>
                </a:solidFill>
              </a:rPr>
              <a:t>Iekšējais apdraudējums</a:t>
            </a: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endParaRPr lang="lv-LV" dirty="0"/>
          </a:p>
          <a:p>
            <a:pPr algn="ctr">
              <a:defRPr/>
            </a:pPr>
            <a:r>
              <a:rPr lang="lv-LV" dirty="0"/>
              <a:t> </a:t>
            </a:r>
            <a:endParaRPr lang="en-GB" dirty="0"/>
          </a:p>
        </p:txBody>
      </p:sp>
      <p:sp>
        <p:nvSpPr>
          <p:cNvPr id="9" name="Rounded Rectangle 8"/>
          <p:cNvSpPr/>
          <p:nvPr/>
        </p:nvSpPr>
        <p:spPr>
          <a:xfrm>
            <a:off x="709167" y="3400425"/>
            <a:ext cx="7862887" cy="833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800" dirty="0"/>
              <a:t>Līdzsvarota imūnsistēma = optimāla aizsardzība</a:t>
            </a:r>
            <a:endParaRPr lang="en-GB" sz="2800" dirty="0"/>
          </a:p>
        </p:txBody>
      </p:sp>
      <p:sp>
        <p:nvSpPr>
          <p:cNvPr id="10" name="Rounded Rectangle 9"/>
          <p:cNvSpPr/>
          <p:nvPr/>
        </p:nvSpPr>
        <p:spPr>
          <a:xfrm>
            <a:off x="5058917" y="1500188"/>
            <a:ext cx="3382962" cy="1893887"/>
          </a:xfrm>
          <a:prstGeom prst="roundRect">
            <a:avLst/>
          </a:prstGeom>
          <a:solidFill>
            <a:srgbClr val="B6EF71"/>
          </a:solidFill>
        </p:spPr>
        <p:style>
          <a:lnRef idx="2">
            <a:schemeClr val="accent1">
              <a:shade val="50000"/>
            </a:schemeClr>
          </a:lnRef>
          <a:fillRef idx="1">
            <a:schemeClr val="accent1"/>
          </a:fillRef>
          <a:effectRef idx="0">
            <a:schemeClr val="accent1"/>
          </a:effectRef>
          <a:fontRef idx="minor">
            <a:schemeClr val="lt1"/>
          </a:fontRef>
        </p:style>
        <p:txBody>
          <a:bodyPr anchor="t"/>
          <a:lstStyle/>
          <a:p>
            <a:pPr algn="r">
              <a:defRPr/>
            </a:pPr>
            <a:r>
              <a:rPr lang="lv-LV" sz="2800" b="1" dirty="0" smtClean="0">
                <a:solidFill>
                  <a:schemeClr val="tx1"/>
                </a:solidFill>
              </a:rPr>
              <a:t>Alerģija </a:t>
            </a:r>
            <a:r>
              <a:rPr lang="lv-LV" sz="2800" b="1" dirty="0">
                <a:solidFill>
                  <a:schemeClr val="tx1"/>
                </a:solidFill>
              </a:rPr>
              <a:t>&amp;</a:t>
            </a:r>
          </a:p>
          <a:p>
            <a:pPr algn="r">
              <a:defRPr/>
            </a:pPr>
            <a:r>
              <a:rPr lang="lv-LV" sz="2800" b="1" dirty="0">
                <a:solidFill>
                  <a:schemeClr val="tx1"/>
                </a:solidFill>
              </a:rPr>
              <a:t>reakcija pret mikrobiem</a:t>
            </a: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en-GB" dirty="0">
              <a:solidFill>
                <a:schemeClr val="tx1"/>
              </a:solidFill>
            </a:endParaRPr>
          </a:p>
        </p:txBody>
      </p:sp>
      <p:sp>
        <p:nvSpPr>
          <p:cNvPr id="13" name="Rounded Rectangle 12"/>
          <p:cNvSpPr/>
          <p:nvPr/>
        </p:nvSpPr>
        <p:spPr>
          <a:xfrm>
            <a:off x="5106542" y="4225925"/>
            <a:ext cx="3308350" cy="239553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endParaRPr lang="lv-LV" sz="2800" dirty="0">
              <a:solidFill>
                <a:schemeClr val="tx1"/>
              </a:solidFill>
            </a:endParaRPr>
          </a:p>
          <a:p>
            <a:pPr algn="r">
              <a:defRPr/>
            </a:pPr>
            <a:r>
              <a:rPr lang="lv-LV" sz="2800" dirty="0">
                <a:solidFill>
                  <a:schemeClr val="tx1"/>
                </a:solidFill>
              </a:rPr>
              <a:t>Biežas un smagas</a:t>
            </a:r>
          </a:p>
          <a:p>
            <a:pPr algn="r">
              <a:defRPr/>
            </a:pPr>
            <a:r>
              <a:rPr lang="lv-LV" sz="2800" dirty="0">
                <a:solidFill>
                  <a:schemeClr val="tx1"/>
                </a:solidFill>
              </a:rPr>
              <a:t>i</a:t>
            </a:r>
            <a:r>
              <a:rPr lang="lv-LV" sz="2800" dirty="0" smtClean="0">
                <a:solidFill>
                  <a:schemeClr val="tx1"/>
                </a:solidFill>
              </a:rPr>
              <a:t>nfekcijas</a:t>
            </a:r>
            <a:endParaRPr lang="lv-LV" sz="2800" dirty="0">
              <a:solidFill>
                <a:schemeClr val="tx1"/>
              </a:solidFill>
            </a:endParaRPr>
          </a:p>
          <a:p>
            <a:pPr algn="r">
              <a:defRPr/>
            </a:pPr>
            <a:endParaRPr lang="lv-LV" sz="2800" dirty="0">
              <a:solidFill>
                <a:schemeClr val="tx1"/>
              </a:solidFill>
            </a:endParaRP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en-GB" dirty="0">
              <a:solidFill>
                <a:schemeClr val="tx1"/>
              </a:solidFill>
            </a:endParaRPr>
          </a:p>
        </p:txBody>
      </p:sp>
      <p:sp>
        <p:nvSpPr>
          <p:cNvPr id="14" name="Rounded Rectangle 13"/>
          <p:cNvSpPr/>
          <p:nvPr/>
        </p:nvSpPr>
        <p:spPr>
          <a:xfrm>
            <a:off x="839342" y="1471613"/>
            <a:ext cx="3378200" cy="1919287"/>
          </a:xfrm>
          <a:prstGeom prst="roundRect">
            <a:avLst/>
          </a:prstGeom>
          <a:solidFill>
            <a:srgbClr val="B6EF7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lv-LV" sz="2800" b="1" dirty="0" err="1">
                <a:solidFill>
                  <a:schemeClr val="tx1"/>
                </a:solidFill>
              </a:rPr>
              <a:t>Autoimunitāte</a:t>
            </a:r>
            <a:endParaRPr lang="lv-LV" sz="2800" b="1"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p:txBody>
      </p:sp>
      <p:sp>
        <p:nvSpPr>
          <p:cNvPr id="15" name="Rounded Rectangle 14"/>
          <p:cNvSpPr/>
          <p:nvPr/>
        </p:nvSpPr>
        <p:spPr>
          <a:xfrm>
            <a:off x="839342" y="4225925"/>
            <a:ext cx="3378200" cy="236855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endParaRPr lang="lv-LV" sz="2800" dirty="0">
              <a:solidFill>
                <a:schemeClr val="tx1"/>
              </a:solidFill>
            </a:endParaRPr>
          </a:p>
          <a:p>
            <a:pPr>
              <a:defRPr/>
            </a:pPr>
            <a:r>
              <a:rPr lang="lv-LV" sz="2800" dirty="0">
                <a:solidFill>
                  <a:schemeClr val="tx1"/>
                </a:solidFill>
              </a:rPr>
              <a:t>   Vēzis</a:t>
            </a:r>
          </a:p>
          <a:p>
            <a:pPr algn="ctr">
              <a:defRPr/>
            </a:pPr>
            <a:endParaRPr lang="lv-LV" sz="2800" dirty="0">
              <a:solidFill>
                <a:schemeClr val="tx1"/>
              </a:solidFill>
            </a:endParaRPr>
          </a:p>
          <a:p>
            <a:pPr algn="ctr">
              <a:defRPr/>
            </a:pPr>
            <a:endParaRPr lang="lv-LV" sz="2800" dirty="0">
              <a:solidFill>
                <a:schemeClr val="tx1"/>
              </a:solidFill>
            </a:endParaRPr>
          </a:p>
          <a:p>
            <a:pPr algn="ctr">
              <a:defRPr/>
            </a:pPr>
            <a:endParaRPr lang="lv-LV" sz="2800" dirty="0">
              <a:solidFill>
                <a:schemeClr val="tx1"/>
              </a:solidFill>
            </a:endParaRPr>
          </a:p>
          <a:p>
            <a:pPr>
              <a:defRPr/>
            </a:pPr>
            <a:endParaRPr lang="en-GB" dirty="0">
              <a:solidFill>
                <a:schemeClr val="tx1"/>
              </a:solidFill>
            </a:endParaRPr>
          </a:p>
        </p:txBody>
      </p:sp>
      <p:sp>
        <p:nvSpPr>
          <p:cNvPr id="16" name="Rounded Rectangle 15"/>
          <p:cNvSpPr/>
          <p:nvPr/>
        </p:nvSpPr>
        <p:spPr>
          <a:xfrm>
            <a:off x="2850704" y="4222750"/>
            <a:ext cx="3597275" cy="1154113"/>
          </a:xfrm>
          <a:prstGeom prst="roundRect">
            <a:avLst/>
          </a:prstGeom>
          <a:solidFill>
            <a:srgbClr val="FFC000"/>
          </a:solidFill>
          <a:ln w="3175">
            <a:solidFill>
              <a:schemeClr val="tx1"/>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lv-LV" sz="2800" dirty="0"/>
              <a:t>Pārāk zema aktivitāte</a:t>
            </a:r>
          </a:p>
          <a:p>
            <a:pPr algn="ctr">
              <a:defRPr/>
            </a:pPr>
            <a:r>
              <a:rPr lang="lv-LV" sz="2800" b="1" dirty="0">
                <a:solidFill>
                  <a:schemeClr val="tx1"/>
                </a:solidFill>
              </a:rPr>
              <a:t>IMŪNDEFICĪTS</a:t>
            </a:r>
            <a:endParaRPr lang="en-GB" sz="2800" b="1" dirty="0">
              <a:solidFill>
                <a:schemeClr val="tx1"/>
              </a:solidFill>
            </a:endParaRPr>
          </a:p>
        </p:txBody>
      </p:sp>
      <p:sp>
        <p:nvSpPr>
          <p:cNvPr id="17" name="Rounded Rectangle 16"/>
          <p:cNvSpPr/>
          <p:nvPr/>
        </p:nvSpPr>
        <p:spPr>
          <a:xfrm>
            <a:off x="2872929" y="2230438"/>
            <a:ext cx="3516313" cy="11588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2800" b="1" dirty="0">
                <a:solidFill>
                  <a:schemeClr val="tx1"/>
                </a:solidFill>
              </a:rPr>
              <a:t>HIPERSENSITIVITĀTE</a:t>
            </a:r>
            <a:endParaRPr lang="en-GB" sz="2800" b="1" dirty="0">
              <a:solidFill>
                <a:schemeClr val="tx1"/>
              </a:solidFill>
            </a:endParaRPr>
          </a:p>
          <a:p>
            <a:pPr algn="ctr">
              <a:defRPr/>
            </a:pPr>
            <a:r>
              <a:rPr lang="lv-LV" sz="2800" dirty="0"/>
              <a:t>Pārāk liela aktivitāte</a:t>
            </a:r>
          </a:p>
        </p:txBody>
      </p:sp>
      <p:sp>
        <p:nvSpPr>
          <p:cNvPr id="11275" name="Title 1"/>
          <p:cNvSpPr>
            <a:spLocks noGrp="1"/>
          </p:cNvSpPr>
          <p:nvPr>
            <p:ph type="title" idx="4294967295"/>
          </p:nvPr>
        </p:nvSpPr>
        <p:spPr>
          <a:xfrm>
            <a:off x="467544" y="30163"/>
            <a:ext cx="8229600" cy="796925"/>
          </a:xfrm>
        </p:spPr>
        <p:txBody>
          <a:bodyPr>
            <a:normAutofit fontScale="90000"/>
          </a:bodyPr>
          <a:lstStyle/>
          <a:p>
            <a:pPr algn="ctr" eaLnBrk="1" hangingPunct="1"/>
            <a:r>
              <a:rPr lang="lv-LV" sz="2800" b="1" dirty="0" smtClean="0">
                <a:solidFill>
                  <a:schemeClr val="tx1"/>
                </a:solidFill>
              </a:rPr>
              <a:t>IMŪNĀS SISTĒMAS PATOLOĢIJAS </a:t>
            </a:r>
            <a:r>
              <a:rPr lang="lv-LV" sz="2400" b="1" dirty="0" smtClean="0">
                <a:solidFill>
                  <a:schemeClr val="tx1"/>
                </a:solidFill>
              </a:rPr>
              <a:t/>
            </a:r>
            <a:br>
              <a:rPr lang="lv-LV" sz="2400" b="1" dirty="0" smtClean="0">
                <a:solidFill>
                  <a:schemeClr val="tx1"/>
                </a:solidFill>
              </a:rPr>
            </a:br>
            <a:r>
              <a:rPr lang="en-GB" sz="2400" b="1" i="1" dirty="0" smtClean="0">
                <a:solidFill>
                  <a:srgbClr val="0070C0"/>
                </a:solidFill>
              </a:rPr>
              <a:t>immune </a:t>
            </a:r>
            <a:r>
              <a:rPr lang="lv-LV" sz="2400" b="1" i="1" dirty="0" err="1" smtClean="0">
                <a:solidFill>
                  <a:srgbClr val="0070C0"/>
                </a:solidFill>
              </a:rPr>
              <a:t>system</a:t>
            </a:r>
            <a:r>
              <a:rPr lang="lv-LV" sz="2400" b="1" i="1" dirty="0" smtClean="0">
                <a:solidFill>
                  <a:srgbClr val="0070C0"/>
                </a:solidFill>
              </a:rPr>
              <a:t> </a:t>
            </a:r>
            <a:r>
              <a:rPr lang="en-GB" sz="2400" b="1" i="1" dirty="0" smtClean="0">
                <a:solidFill>
                  <a:srgbClr val="0070C0"/>
                </a:solidFill>
              </a:rPr>
              <a:t>disorder, </a:t>
            </a:r>
            <a:r>
              <a:rPr lang="lv-LV" sz="2400" b="1" i="1" dirty="0" err="1" smtClean="0">
                <a:solidFill>
                  <a:srgbClr val="0070C0"/>
                </a:solidFill>
              </a:rPr>
              <a:t>immunopathology</a:t>
            </a:r>
            <a:endParaRPr lang="en-GB" sz="2800" b="1" dirty="0" smtClean="0">
              <a:solidFill>
                <a:schemeClr val="tx1"/>
              </a:solidFill>
            </a:endParaRPr>
          </a:p>
        </p:txBody>
      </p:sp>
    </p:spTree>
    <p:extLst>
      <p:ext uri="{BB962C8B-B14F-4D97-AF65-F5344CB8AC3E}">
        <p14:creationId xmlns:p14="http://schemas.microsoft.com/office/powerpoint/2010/main" val="1000743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4"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01650" y="1581150"/>
            <a:ext cx="8043863" cy="3027363"/>
          </a:xfrm>
          <a:noFill/>
          <a:ln/>
        </p:spPr>
      </p:pic>
      <p:sp>
        <p:nvSpPr>
          <p:cNvPr id="158731" name="Rectangle 11"/>
          <p:cNvSpPr>
            <a:spLocks noChangeArrowheads="1"/>
          </p:cNvSpPr>
          <p:nvPr/>
        </p:nvSpPr>
        <p:spPr bwMode="auto">
          <a:xfrm>
            <a:off x="290513" y="471488"/>
            <a:ext cx="8677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lv-LV" altLang="lv-LV" sz="3600" b="1" dirty="0">
                <a:solidFill>
                  <a:srgbClr val="0070C0"/>
                </a:solidFill>
              </a:rPr>
              <a:t>Tūlītējās </a:t>
            </a:r>
            <a:r>
              <a:rPr lang="lv-LV" altLang="lv-LV" sz="3600" b="1" dirty="0" err="1">
                <a:solidFill>
                  <a:srgbClr val="0070C0"/>
                </a:solidFill>
              </a:rPr>
              <a:t>hipersensitivitātes</a:t>
            </a:r>
            <a:r>
              <a:rPr lang="lv-LV" altLang="lv-LV" sz="3600" b="1" dirty="0">
                <a:solidFill>
                  <a:srgbClr val="0070C0"/>
                </a:solidFill>
              </a:rPr>
              <a:t> </a:t>
            </a:r>
            <a:r>
              <a:rPr lang="lv-LV" altLang="lv-LV" sz="3600" b="1" dirty="0" smtClean="0">
                <a:solidFill>
                  <a:srgbClr val="0070C0"/>
                </a:solidFill>
              </a:rPr>
              <a:t>reakcijas fāzes</a:t>
            </a:r>
            <a:endParaRPr lang="en-GB" altLang="lv-LV" sz="3600" b="1" dirty="0">
              <a:solidFill>
                <a:srgbClr val="0070C0"/>
              </a:solidFill>
            </a:endParaRPr>
          </a:p>
        </p:txBody>
      </p:sp>
      <p:sp>
        <p:nvSpPr>
          <p:cNvPr id="158732" name="Line 12"/>
          <p:cNvSpPr>
            <a:spLocks noChangeShapeType="1"/>
          </p:cNvSpPr>
          <p:nvPr/>
        </p:nvSpPr>
        <p:spPr bwMode="auto">
          <a:xfrm>
            <a:off x="290513" y="1124744"/>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58733" name="Rectangle 13"/>
          <p:cNvSpPr>
            <a:spLocks noChangeArrowheads="1"/>
          </p:cNvSpPr>
          <p:nvPr/>
        </p:nvSpPr>
        <p:spPr bwMode="auto">
          <a:xfrm>
            <a:off x="1958975" y="4414838"/>
            <a:ext cx="5160963" cy="222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v-LV"/>
          </a:p>
        </p:txBody>
      </p:sp>
      <p:sp>
        <p:nvSpPr>
          <p:cNvPr id="158734" name="Text Box 14"/>
          <p:cNvSpPr txBox="1">
            <a:spLocks noChangeArrowheads="1"/>
          </p:cNvSpPr>
          <p:nvPr/>
        </p:nvSpPr>
        <p:spPr bwMode="auto">
          <a:xfrm>
            <a:off x="3605212" y="4278313"/>
            <a:ext cx="5362575" cy="6340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lnSpc>
                <a:spcPct val="110000"/>
              </a:lnSpc>
              <a:buClr>
                <a:srgbClr val="FFFF00"/>
              </a:buClr>
              <a:buFont typeface="Trebuchet MS" pitchFamily="34" charset="0"/>
              <a:buNone/>
            </a:pPr>
            <a:r>
              <a:rPr lang="lv-LV" altLang="lv-LV" sz="1600" b="1" dirty="0" smtClean="0">
                <a:solidFill>
                  <a:srgbClr val="C00000"/>
                </a:solidFill>
                <a:latin typeface="Verdana" pitchFamily="34" charset="0"/>
              </a:rPr>
              <a:t>Agrīnā </a:t>
            </a:r>
            <a:r>
              <a:rPr lang="lv-LV" altLang="lv-LV" sz="1600" b="1" dirty="0">
                <a:solidFill>
                  <a:srgbClr val="C00000"/>
                </a:solidFill>
                <a:latin typeface="Verdana" pitchFamily="34" charset="0"/>
              </a:rPr>
              <a:t>fāze          </a:t>
            </a:r>
            <a:r>
              <a:rPr lang="lv-LV" altLang="lv-LV" sz="1600" b="1" dirty="0" smtClean="0">
                <a:solidFill>
                  <a:srgbClr val="C00000"/>
                </a:solidFill>
                <a:latin typeface="Verdana" pitchFamily="34" charset="0"/>
              </a:rPr>
              <a:t>              </a:t>
            </a:r>
            <a:r>
              <a:rPr lang="lv-LV" altLang="lv-LV" sz="1600" b="1" dirty="0">
                <a:solidFill>
                  <a:srgbClr val="C00000"/>
                </a:solidFill>
                <a:latin typeface="Verdana" pitchFamily="34" charset="0"/>
              </a:rPr>
              <a:t>Vēlīnā </a:t>
            </a:r>
            <a:r>
              <a:rPr lang="lv-LV" altLang="lv-LV" sz="1600" b="1" dirty="0" smtClean="0">
                <a:solidFill>
                  <a:srgbClr val="C00000"/>
                </a:solidFill>
                <a:latin typeface="Verdana" pitchFamily="34" charset="0"/>
              </a:rPr>
              <a:t>fāze         </a:t>
            </a:r>
          </a:p>
          <a:p>
            <a:pPr indent="0">
              <a:lnSpc>
                <a:spcPct val="110000"/>
              </a:lnSpc>
              <a:buClr>
                <a:srgbClr val="FFFF00"/>
              </a:buClr>
              <a:buFont typeface="Trebuchet MS" pitchFamily="34" charset="0"/>
              <a:buNone/>
            </a:pPr>
            <a:r>
              <a:rPr lang="lv-LV" altLang="lv-LV" sz="1600" b="1" dirty="0" smtClean="0">
                <a:solidFill>
                  <a:srgbClr val="C00000"/>
                </a:solidFill>
                <a:latin typeface="Verdana" pitchFamily="34" charset="0"/>
              </a:rPr>
              <a:t>                                      </a:t>
            </a:r>
            <a:r>
              <a:rPr lang="lv-LV" altLang="lv-LV" sz="1600" b="1" dirty="0" smtClean="0">
                <a:latin typeface="Verdana" pitchFamily="34" charset="0"/>
              </a:rPr>
              <a:t>(var arī nesekot!)</a:t>
            </a:r>
            <a:endParaRPr lang="lv-LV" altLang="lv-LV" sz="1600" b="1" dirty="0">
              <a:latin typeface="Verdana" pitchFamily="34" charset="0"/>
            </a:endParaRPr>
          </a:p>
        </p:txBody>
      </p:sp>
      <p:sp>
        <p:nvSpPr>
          <p:cNvPr id="158735" name="Text Box 15"/>
          <p:cNvSpPr txBox="1">
            <a:spLocks noChangeArrowheads="1"/>
          </p:cNvSpPr>
          <p:nvPr/>
        </p:nvSpPr>
        <p:spPr bwMode="auto">
          <a:xfrm>
            <a:off x="3270250" y="4718050"/>
            <a:ext cx="3513138" cy="129586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gn="ctr">
              <a:lnSpc>
                <a:spcPct val="110000"/>
              </a:lnSpc>
              <a:buClr>
                <a:srgbClr val="FFFF00"/>
              </a:buClr>
              <a:buFont typeface="Trebuchet MS" pitchFamily="34" charset="0"/>
              <a:buNone/>
            </a:pPr>
            <a:r>
              <a:rPr lang="lv-LV" altLang="lv-LV" sz="1800" dirty="0">
                <a:latin typeface="+mn-lt"/>
              </a:rPr>
              <a:t>Asinsvadu paplašināšanās,</a:t>
            </a:r>
          </a:p>
          <a:p>
            <a:pPr algn="ctr">
              <a:lnSpc>
                <a:spcPct val="110000"/>
              </a:lnSpc>
              <a:buClr>
                <a:srgbClr val="FFFF00"/>
              </a:buClr>
              <a:buFont typeface="Trebuchet MS" pitchFamily="34" charset="0"/>
              <a:buNone/>
            </a:pPr>
            <a:r>
              <a:rPr lang="lv-LV" altLang="lv-LV" sz="1800" dirty="0">
                <a:latin typeface="+mn-lt"/>
              </a:rPr>
              <a:t>paaugstināta caurlaidība,</a:t>
            </a:r>
          </a:p>
          <a:p>
            <a:pPr algn="ctr">
              <a:lnSpc>
                <a:spcPct val="110000"/>
              </a:lnSpc>
              <a:buClr>
                <a:srgbClr val="FFFF00"/>
              </a:buClr>
              <a:buFont typeface="Trebuchet MS" pitchFamily="34" charset="0"/>
              <a:buNone/>
            </a:pPr>
            <a:r>
              <a:rPr lang="lv-LV" altLang="lv-LV" sz="1800" dirty="0">
                <a:latin typeface="+mn-lt"/>
              </a:rPr>
              <a:t>(+Gludās muskulatūras atbildes</a:t>
            </a:r>
          </a:p>
          <a:p>
            <a:pPr algn="ctr">
              <a:lnSpc>
                <a:spcPct val="110000"/>
              </a:lnSpc>
              <a:buClr>
                <a:srgbClr val="FFFF00"/>
              </a:buClr>
              <a:buFont typeface="Trebuchet MS" pitchFamily="34" charset="0"/>
              <a:buNone/>
            </a:pPr>
            <a:r>
              <a:rPr lang="lv-LV" altLang="lv-LV" sz="1800" dirty="0">
                <a:latin typeface="+mn-lt"/>
              </a:rPr>
              <a:t>reakcijas, te nav parādītas)                       </a:t>
            </a:r>
          </a:p>
        </p:txBody>
      </p:sp>
      <p:sp>
        <p:nvSpPr>
          <p:cNvPr id="158736" name="Text Box 16"/>
          <p:cNvSpPr txBox="1">
            <a:spLocks noChangeArrowheads="1"/>
          </p:cNvSpPr>
          <p:nvPr/>
        </p:nvSpPr>
        <p:spPr bwMode="auto">
          <a:xfrm>
            <a:off x="6569430" y="4904699"/>
            <a:ext cx="1944216" cy="147732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lgn="ctr">
              <a:buClr>
                <a:srgbClr val="FFFF00"/>
              </a:buClr>
              <a:buFont typeface="Trebuchet MS" pitchFamily="34" charset="0"/>
              <a:buNone/>
            </a:pPr>
            <a:r>
              <a:rPr lang="lv-LV" altLang="lv-LV" sz="1800" dirty="0" err="1">
                <a:latin typeface="+mn-lt"/>
              </a:rPr>
              <a:t>Eozinofilu</a:t>
            </a:r>
            <a:r>
              <a:rPr lang="lv-LV" altLang="lv-LV" sz="1800" dirty="0">
                <a:latin typeface="+mn-lt"/>
              </a:rPr>
              <a:t>, </a:t>
            </a:r>
            <a:r>
              <a:rPr lang="lv-LV" altLang="lv-LV" sz="1800" dirty="0" err="1">
                <a:latin typeface="+mn-lt"/>
              </a:rPr>
              <a:t>bazofilu</a:t>
            </a:r>
            <a:r>
              <a:rPr lang="lv-LV" altLang="lv-LV" sz="1800" dirty="0">
                <a:latin typeface="+mn-lt"/>
              </a:rPr>
              <a:t>  </a:t>
            </a:r>
          </a:p>
          <a:p>
            <a:pPr indent="0" algn="ctr">
              <a:buClr>
                <a:srgbClr val="FFFF00"/>
              </a:buClr>
              <a:buFont typeface="Trebuchet MS" pitchFamily="34" charset="0"/>
              <a:buNone/>
            </a:pPr>
            <a:r>
              <a:rPr lang="lv-LV" altLang="lv-LV" sz="1800" dirty="0" err="1">
                <a:latin typeface="+mn-lt"/>
              </a:rPr>
              <a:t>neitrofilu</a:t>
            </a:r>
            <a:endParaRPr lang="lv-LV" altLang="lv-LV" sz="1800" dirty="0">
              <a:latin typeface="+mn-lt"/>
            </a:endParaRPr>
          </a:p>
          <a:p>
            <a:pPr indent="0" algn="ctr">
              <a:buClr>
                <a:srgbClr val="FFFF00"/>
              </a:buClr>
              <a:buFont typeface="Trebuchet MS" pitchFamily="34" charset="0"/>
              <a:buNone/>
            </a:pPr>
            <a:r>
              <a:rPr lang="lv-LV" altLang="lv-LV" sz="1800" dirty="0">
                <a:latin typeface="+mn-lt"/>
              </a:rPr>
              <a:t>un T</a:t>
            </a:r>
            <a:r>
              <a:rPr lang="lv-LV" altLang="lv-LV" sz="1800" baseline="-25000" dirty="0">
                <a:latin typeface="+mn-lt"/>
              </a:rPr>
              <a:t>H</a:t>
            </a:r>
            <a:r>
              <a:rPr lang="lv-LV" altLang="lv-LV" sz="1800" dirty="0">
                <a:latin typeface="+mn-lt"/>
              </a:rPr>
              <a:t>2 šūnu infiltrēšanās                       </a:t>
            </a:r>
          </a:p>
        </p:txBody>
      </p:sp>
      <p:sp>
        <p:nvSpPr>
          <p:cNvPr id="158737" name="Text Box 17"/>
          <p:cNvSpPr txBox="1">
            <a:spLocks noChangeArrowheads="1"/>
          </p:cNvSpPr>
          <p:nvPr/>
        </p:nvSpPr>
        <p:spPr bwMode="auto">
          <a:xfrm>
            <a:off x="19968" y="5586413"/>
            <a:ext cx="3090863" cy="100642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gn="ctr">
              <a:lnSpc>
                <a:spcPct val="110000"/>
              </a:lnSpc>
              <a:buClr>
                <a:srgbClr val="FFFF00"/>
              </a:buClr>
              <a:buFont typeface="Trebuchet MS" pitchFamily="34" charset="0"/>
              <a:buNone/>
            </a:pPr>
            <a:r>
              <a:rPr lang="lv-LV" altLang="lv-LV" sz="1800" i="1" dirty="0" smtClean="0">
                <a:latin typeface="+mn-lt"/>
              </a:rPr>
              <a:t>Atkārtota </a:t>
            </a:r>
            <a:r>
              <a:rPr lang="lv-LV" altLang="lv-LV" sz="1800" i="1" dirty="0">
                <a:latin typeface="+mn-lt"/>
              </a:rPr>
              <a:t>sastapšanās ar </a:t>
            </a:r>
          </a:p>
          <a:p>
            <a:pPr algn="ctr">
              <a:lnSpc>
                <a:spcPct val="110000"/>
              </a:lnSpc>
              <a:buClr>
                <a:srgbClr val="FFFF00"/>
              </a:buClr>
              <a:buFont typeface="Trebuchet MS" pitchFamily="34" charset="0"/>
              <a:buNone/>
            </a:pPr>
            <a:r>
              <a:rPr lang="lv-LV" altLang="lv-LV" sz="1800" i="1" dirty="0">
                <a:latin typeface="+mn-lt"/>
              </a:rPr>
              <a:t>alergēnu – t.i. organismā jau ir </a:t>
            </a:r>
          </a:p>
          <a:p>
            <a:pPr algn="ctr">
              <a:lnSpc>
                <a:spcPct val="110000"/>
              </a:lnSpc>
              <a:buClr>
                <a:srgbClr val="FFFF00"/>
              </a:buClr>
              <a:buFont typeface="Trebuchet MS" pitchFamily="34" charset="0"/>
              <a:buNone/>
            </a:pPr>
            <a:r>
              <a:rPr lang="lv-LV" altLang="lv-LV" sz="1800" i="1" dirty="0" err="1" smtClean="0">
                <a:latin typeface="+mn-lt"/>
              </a:rPr>
              <a:t>IgE-sensitizēti</a:t>
            </a:r>
            <a:r>
              <a:rPr lang="lv-LV" altLang="lv-LV" sz="1800" i="1" dirty="0" smtClean="0">
                <a:latin typeface="+mn-lt"/>
              </a:rPr>
              <a:t> </a:t>
            </a:r>
            <a:r>
              <a:rPr lang="lv-LV" altLang="lv-LV" sz="1800" i="1" dirty="0" err="1" smtClean="0">
                <a:latin typeface="+mn-lt"/>
              </a:rPr>
              <a:t>mastocīti</a:t>
            </a:r>
            <a:endParaRPr lang="lv-LV" altLang="lv-LV" sz="1800" dirty="0">
              <a:latin typeface="+mn-lt"/>
            </a:endParaRPr>
          </a:p>
        </p:txBody>
      </p:sp>
      <p:sp>
        <p:nvSpPr>
          <p:cNvPr id="158739" name="Line 19"/>
          <p:cNvSpPr>
            <a:spLocks noChangeShapeType="1"/>
          </p:cNvSpPr>
          <p:nvPr/>
        </p:nvSpPr>
        <p:spPr bwMode="auto">
          <a:xfrm flipV="1">
            <a:off x="1747838" y="3929063"/>
            <a:ext cx="0" cy="768350"/>
          </a:xfrm>
          <a:prstGeom prst="line">
            <a:avLst/>
          </a:prstGeom>
          <a:ln w="57150">
            <a:solidFill>
              <a:srgbClr val="FF0000"/>
            </a:solidFill>
            <a:headEnd/>
            <a:tailEnd type="triangle" w="med" len="med"/>
          </a:ln>
          <a:extLst/>
        </p:spPr>
        <p:style>
          <a:lnRef idx="3">
            <a:schemeClr val="dk1"/>
          </a:lnRef>
          <a:fillRef idx="0">
            <a:schemeClr val="dk1"/>
          </a:fillRef>
          <a:effectRef idx="2">
            <a:schemeClr val="dk1"/>
          </a:effectRef>
          <a:fontRef idx="minor">
            <a:schemeClr val="tx1"/>
          </a:fontRef>
        </p:style>
        <p:txBody>
          <a:bodyPr/>
          <a:lstStyle/>
          <a:p>
            <a:endParaRPr lang="lv-LV"/>
          </a:p>
        </p:txBody>
      </p:sp>
      <p:sp>
        <p:nvSpPr>
          <p:cNvPr id="158740" name="Text Box 20"/>
          <p:cNvSpPr txBox="1">
            <a:spLocks noChangeArrowheads="1"/>
          </p:cNvSpPr>
          <p:nvPr/>
        </p:nvSpPr>
        <p:spPr bwMode="auto">
          <a:xfrm>
            <a:off x="746249" y="4706938"/>
            <a:ext cx="2724150" cy="68647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gn="ctr">
              <a:lnSpc>
                <a:spcPct val="110000"/>
              </a:lnSpc>
              <a:buClr>
                <a:srgbClr val="FFFF00"/>
              </a:buClr>
              <a:buFont typeface="Trebuchet MS" pitchFamily="34" charset="0"/>
              <a:buNone/>
            </a:pPr>
            <a:r>
              <a:rPr lang="lv-LV" altLang="lv-LV" sz="1800" i="1" dirty="0">
                <a:latin typeface="+mn-lt"/>
              </a:rPr>
              <a:t>Norimšana saistīta ar</a:t>
            </a:r>
          </a:p>
          <a:p>
            <a:pPr algn="ctr">
              <a:lnSpc>
                <a:spcPct val="110000"/>
              </a:lnSpc>
              <a:buClr>
                <a:srgbClr val="FFFF00"/>
              </a:buClr>
              <a:buFont typeface="Trebuchet MS" pitchFamily="34" charset="0"/>
              <a:buNone/>
            </a:pPr>
            <a:r>
              <a:rPr lang="lv-LV" altLang="lv-LV" sz="1800" i="1" dirty="0">
                <a:latin typeface="+mn-lt"/>
              </a:rPr>
              <a:t>mediatoru degradāciju</a:t>
            </a:r>
            <a:r>
              <a:rPr lang="lv-LV" altLang="lv-LV" sz="1800" dirty="0">
                <a:latin typeface="+mn-lt"/>
              </a:rPr>
              <a:t>                       </a:t>
            </a:r>
          </a:p>
        </p:txBody>
      </p:sp>
      <p:sp>
        <p:nvSpPr>
          <p:cNvPr id="13" name="Line 19"/>
          <p:cNvSpPr>
            <a:spLocks noChangeShapeType="1"/>
          </p:cNvSpPr>
          <p:nvPr/>
        </p:nvSpPr>
        <p:spPr bwMode="auto">
          <a:xfrm flipV="1">
            <a:off x="781050" y="4278313"/>
            <a:ext cx="0" cy="1308100"/>
          </a:xfrm>
          <a:prstGeom prst="line">
            <a:avLst/>
          </a:prstGeom>
          <a:ln w="57150">
            <a:solidFill>
              <a:srgbClr val="FF0000"/>
            </a:solidFill>
            <a:headEnd/>
            <a:tailEnd type="triangle" w="med" len="med"/>
          </a:ln>
          <a:extLst/>
        </p:spPr>
        <p:style>
          <a:lnRef idx="3">
            <a:schemeClr val="dk1"/>
          </a:lnRef>
          <a:fillRef idx="0">
            <a:schemeClr val="dk1"/>
          </a:fillRef>
          <a:effectRef idx="2">
            <a:schemeClr val="dk1"/>
          </a:effectRef>
          <a:fontRef idx="minor">
            <a:schemeClr val="tx1"/>
          </a:fontRef>
        </p:style>
        <p:txBody>
          <a:bodyPr/>
          <a:lstStyle/>
          <a:p>
            <a:endParaRPr lang="lv-LV"/>
          </a:p>
        </p:txBody>
      </p:sp>
    </p:spTree>
    <p:extLst>
      <p:ext uri="{BB962C8B-B14F-4D97-AF65-F5344CB8AC3E}">
        <p14:creationId xmlns:p14="http://schemas.microsoft.com/office/powerpoint/2010/main" val="35809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90500"/>
            <a:ext cx="476250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8" name="Picture 6" descr="Aller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075" y="2878138"/>
            <a:ext cx="500697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Rectangle 10"/>
          <p:cNvSpPr>
            <a:spLocks noChangeArrowheads="1"/>
          </p:cNvSpPr>
          <p:nvPr/>
        </p:nvSpPr>
        <p:spPr bwMode="auto">
          <a:xfrm>
            <a:off x="3989388" y="523875"/>
            <a:ext cx="486727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600" b="1" dirty="0">
                <a:solidFill>
                  <a:srgbClr val="0070C0"/>
                </a:solidFill>
              </a:rPr>
              <a:t>Agrīnā fāze</a:t>
            </a:r>
          </a:p>
          <a:p>
            <a:endParaRPr lang="lv-LV" altLang="lv-LV" dirty="0">
              <a:solidFill>
                <a:srgbClr val="660033"/>
              </a:solidFill>
            </a:endParaRPr>
          </a:p>
          <a:p>
            <a:pPr algn="ctr"/>
            <a:r>
              <a:rPr lang="lv-LV" altLang="lv-LV" sz="2400" dirty="0">
                <a:solidFill>
                  <a:srgbClr val="000066"/>
                </a:solidFill>
              </a:rPr>
              <a:t>Pazīmes parādās 5-10 min laikā, </a:t>
            </a:r>
          </a:p>
          <a:p>
            <a:pPr algn="ctr"/>
            <a:r>
              <a:rPr lang="lv-LV" altLang="lv-LV" sz="2400" dirty="0">
                <a:solidFill>
                  <a:srgbClr val="000066"/>
                </a:solidFill>
              </a:rPr>
              <a:t>norimst &lt;1h laikā (parasti 15-20 min)</a:t>
            </a:r>
            <a:endParaRPr lang="en-GB" altLang="lv-LV" sz="2400" dirty="0">
              <a:solidFill>
                <a:srgbClr val="000066"/>
              </a:solidFill>
            </a:endParaRPr>
          </a:p>
        </p:txBody>
      </p:sp>
    </p:spTree>
    <p:extLst>
      <p:ext uri="{BB962C8B-B14F-4D97-AF65-F5344CB8AC3E}">
        <p14:creationId xmlns:p14="http://schemas.microsoft.com/office/powerpoint/2010/main" val="3918759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52" name="Rectangle 196"/>
          <p:cNvSpPr>
            <a:spLocks noChangeArrowheads="1"/>
          </p:cNvSpPr>
          <p:nvPr/>
        </p:nvSpPr>
        <p:spPr bwMode="auto">
          <a:xfrm>
            <a:off x="271463" y="220802"/>
            <a:ext cx="8664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4000" b="1" dirty="0">
                <a:solidFill>
                  <a:srgbClr val="0070C0"/>
                </a:solidFill>
              </a:rPr>
              <a:t>Vēlīnā </a:t>
            </a:r>
            <a:r>
              <a:rPr lang="lv-LV" altLang="lv-LV" sz="4000" b="1" dirty="0" smtClean="0">
                <a:solidFill>
                  <a:srgbClr val="0070C0"/>
                </a:solidFill>
              </a:rPr>
              <a:t>fāze – iekaisuma reakcijas</a:t>
            </a:r>
            <a:endParaRPr lang="en-GB" altLang="lv-LV" sz="4000" b="1" dirty="0">
              <a:solidFill>
                <a:srgbClr val="0070C0"/>
              </a:solidFill>
            </a:endParaRPr>
          </a:p>
        </p:txBody>
      </p:sp>
      <p:sp>
        <p:nvSpPr>
          <p:cNvPr id="96453" name="Line 197"/>
          <p:cNvSpPr>
            <a:spLocks noChangeShapeType="1"/>
          </p:cNvSpPr>
          <p:nvPr/>
        </p:nvSpPr>
        <p:spPr bwMode="auto">
          <a:xfrm>
            <a:off x="290513" y="928688"/>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96454" name="Text Box 198"/>
          <p:cNvSpPr txBox="1">
            <a:spLocks noChangeArrowheads="1"/>
          </p:cNvSpPr>
          <p:nvPr/>
        </p:nvSpPr>
        <p:spPr bwMode="auto">
          <a:xfrm>
            <a:off x="0" y="1162499"/>
            <a:ext cx="8676456" cy="200054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spcAft>
                <a:spcPts val="1200"/>
              </a:spcAft>
              <a:buClr>
                <a:srgbClr val="FFFF00"/>
              </a:buClr>
              <a:buFont typeface="Trebuchet MS" pitchFamily="34" charset="0"/>
              <a:buNone/>
            </a:pPr>
            <a:r>
              <a:rPr lang="lv-LV" altLang="lv-LV" sz="1900" dirty="0" err="1" smtClean="0">
                <a:latin typeface="+mn-lt"/>
              </a:rPr>
              <a:t>Mastocīti</a:t>
            </a:r>
            <a:r>
              <a:rPr lang="lv-LV" altLang="lv-LV" sz="1900" dirty="0" smtClean="0">
                <a:latin typeface="+mn-lt"/>
              </a:rPr>
              <a:t> izdala </a:t>
            </a:r>
            <a:r>
              <a:rPr lang="lv-LV" altLang="lv-LV" sz="1900" dirty="0" err="1">
                <a:latin typeface="+mn-lt"/>
              </a:rPr>
              <a:t>citokīnus</a:t>
            </a:r>
            <a:r>
              <a:rPr lang="lv-LV" altLang="lv-LV" sz="1900" dirty="0">
                <a:latin typeface="+mn-lt"/>
              </a:rPr>
              <a:t>, kas ierosina leikocītu adhēzijas molekulu ekspresiju uz </a:t>
            </a:r>
            <a:r>
              <a:rPr lang="lv-LV" altLang="lv-LV" sz="1900" dirty="0" err="1">
                <a:latin typeface="+mn-lt"/>
              </a:rPr>
              <a:t>endotēlija</a:t>
            </a:r>
            <a:r>
              <a:rPr lang="lv-LV" altLang="lv-LV" sz="1900" dirty="0">
                <a:latin typeface="+mn-lt"/>
              </a:rPr>
              <a:t> šūnām, kā arī </a:t>
            </a:r>
            <a:r>
              <a:rPr lang="lv-LV" altLang="lv-LV" sz="1900" dirty="0" err="1">
                <a:latin typeface="+mn-lt"/>
              </a:rPr>
              <a:t>hemokīnus</a:t>
            </a:r>
            <a:r>
              <a:rPr lang="lv-LV" altLang="lv-LV" sz="1900" dirty="0">
                <a:latin typeface="+mn-lt"/>
              </a:rPr>
              <a:t>, kas piesaista cirkulācijā esošos leikocītus – </a:t>
            </a:r>
            <a:r>
              <a:rPr lang="lv-LV" altLang="lv-LV" sz="1900" u="sng" dirty="0" err="1">
                <a:latin typeface="+mn-lt"/>
              </a:rPr>
              <a:t>bazofilus</a:t>
            </a:r>
            <a:r>
              <a:rPr lang="lv-LV" altLang="lv-LV" sz="1900" u="sng" dirty="0">
                <a:latin typeface="+mn-lt"/>
              </a:rPr>
              <a:t>, </a:t>
            </a:r>
            <a:r>
              <a:rPr lang="lv-LV" altLang="lv-LV" sz="1900" u="sng" dirty="0" err="1">
                <a:latin typeface="+mn-lt"/>
              </a:rPr>
              <a:t>eozinofilus</a:t>
            </a:r>
            <a:r>
              <a:rPr lang="lv-LV" altLang="lv-LV" sz="1900" u="sng" dirty="0">
                <a:latin typeface="+mn-lt"/>
              </a:rPr>
              <a:t>, </a:t>
            </a:r>
            <a:r>
              <a:rPr lang="lv-LV" altLang="lv-LV" sz="1900" u="sng" dirty="0" err="1">
                <a:latin typeface="+mn-lt"/>
              </a:rPr>
              <a:t>neitrofilus</a:t>
            </a:r>
            <a:r>
              <a:rPr lang="lv-LV" altLang="lv-LV" sz="1900" u="sng" dirty="0">
                <a:latin typeface="+mn-lt"/>
              </a:rPr>
              <a:t>, alergēna-specifiskās T</a:t>
            </a:r>
            <a:r>
              <a:rPr lang="lv-LV" altLang="lv-LV" sz="1900" u="sng" baseline="-25000" dirty="0">
                <a:latin typeface="+mn-lt"/>
              </a:rPr>
              <a:t>H</a:t>
            </a:r>
            <a:r>
              <a:rPr lang="lv-LV" altLang="lv-LV" sz="1900" u="sng" dirty="0">
                <a:latin typeface="+mn-lt"/>
              </a:rPr>
              <a:t>2 šūnas  </a:t>
            </a:r>
          </a:p>
          <a:p>
            <a:pPr indent="0">
              <a:spcAft>
                <a:spcPts val="600"/>
              </a:spcAft>
              <a:buClr>
                <a:srgbClr val="FFFF00"/>
              </a:buClr>
              <a:buFont typeface="Trebuchet MS" pitchFamily="34" charset="0"/>
              <a:buNone/>
            </a:pPr>
            <a:r>
              <a:rPr lang="lv-LV" altLang="lv-LV" sz="1900" b="1" dirty="0" smtClean="0">
                <a:latin typeface="+mn-lt"/>
              </a:rPr>
              <a:t>Vēlīnās </a:t>
            </a:r>
            <a:r>
              <a:rPr lang="lv-LV" altLang="lv-LV" sz="1900" b="1" dirty="0">
                <a:latin typeface="+mn-lt"/>
              </a:rPr>
              <a:t>fāzes reakcija var noritēt bez iepriekš jūtamas agrīnās fāzes izpausmēm </a:t>
            </a:r>
            <a:r>
              <a:rPr lang="lv-LV" altLang="lv-LV" sz="1900" dirty="0" smtClean="0">
                <a:latin typeface="+mn-lt"/>
              </a:rPr>
              <a:t> </a:t>
            </a:r>
            <a:r>
              <a:rPr lang="lv-LV" altLang="lv-LV" sz="1900" dirty="0">
                <a:latin typeface="+mn-lt"/>
              </a:rPr>
              <a:t>P</a:t>
            </a:r>
            <a:r>
              <a:rPr lang="lv-LV" altLang="lv-LV" sz="1900" dirty="0" smtClean="0">
                <a:latin typeface="+mn-lt"/>
              </a:rPr>
              <a:t>iemēram</a:t>
            </a:r>
            <a:r>
              <a:rPr lang="lv-LV" altLang="lv-LV" sz="1900" dirty="0">
                <a:latin typeface="+mn-lt"/>
              </a:rPr>
              <a:t>, </a:t>
            </a:r>
            <a:r>
              <a:rPr lang="lv-LV" altLang="lv-LV" sz="1900" dirty="0" smtClean="0">
                <a:latin typeface="+mn-lt"/>
              </a:rPr>
              <a:t>astmas gadījumā var </a:t>
            </a:r>
            <a:r>
              <a:rPr lang="lv-LV" altLang="lv-LV" sz="1900" dirty="0">
                <a:latin typeface="+mn-lt"/>
              </a:rPr>
              <a:t>notikt atkārtoti iekaisumi, kam raksturīga </a:t>
            </a:r>
            <a:r>
              <a:rPr lang="lv-LV" altLang="lv-LV" sz="1900" dirty="0" err="1">
                <a:latin typeface="+mn-lt"/>
              </a:rPr>
              <a:t>eozinofilu</a:t>
            </a:r>
            <a:r>
              <a:rPr lang="lv-LV" altLang="lv-LV" sz="1900" dirty="0">
                <a:latin typeface="+mn-lt"/>
              </a:rPr>
              <a:t> un T</a:t>
            </a:r>
            <a:r>
              <a:rPr lang="lv-LV" altLang="lv-LV" sz="1900" baseline="-25000" dirty="0">
                <a:latin typeface="+mn-lt"/>
              </a:rPr>
              <a:t>H</a:t>
            </a:r>
            <a:r>
              <a:rPr lang="lv-LV" altLang="lv-LV" sz="1900" dirty="0">
                <a:latin typeface="+mn-lt"/>
              </a:rPr>
              <a:t>2 šūnu akumulācija bez iepriekšējām izmaiņām </a:t>
            </a:r>
            <a:r>
              <a:rPr lang="lv-LV" altLang="lv-LV" sz="1900" dirty="0" smtClean="0">
                <a:latin typeface="+mn-lt"/>
              </a:rPr>
              <a:t>asinsvados</a:t>
            </a:r>
          </a:p>
        </p:txBody>
      </p:sp>
      <p:pic>
        <p:nvPicPr>
          <p:cNvPr id="96455" name="Picture 1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3667274"/>
            <a:ext cx="8410575"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456" name="Text Box 200"/>
          <p:cNvSpPr txBox="1">
            <a:spLocks noChangeArrowheads="1"/>
          </p:cNvSpPr>
          <p:nvPr/>
        </p:nvSpPr>
        <p:spPr bwMode="auto">
          <a:xfrm>
            <a:off x="827584" y="3398639"/>
            <a:ext cx="6386512" cy="41395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nSpc>
                <a:spcPct val="110000"/>
              </a:lnSpc>
              <a:buClr>
                <a:srgbClr val="FFFF00"/>
              </a:buClr>
              <a:buFont typeface="Trebuchet MS" pitchFamily="34" charset="0"/>
              <a:buNone/>
            </a:pPr>
            <a:r>
              <a:rPr lang="lv-LV" altLang="lv-LV" sz="2000" b="1" i="1" dirty="0">
                <a:solidFill>
                  <a:srgbClr val="0070C0"/>
                </a:solidFill>
                <a:latin typeface="+mn-lt"/>
              </a:rPr>
              <a:t>         Normāli bronhi                         Astmas pacienta bronhi     </a:t>
            </a:r>
          </a:p>
        </p:txBody>
      </p:sp>
    </p:spTree>
    <p:extLst>
      <p:ext uri="{BB962C8B-B14F-4D97-AF65-F5344CB8AC3E}">
        <p14:creationId xmlns:p14="http://schemas.microsoft.com/office/powerpoint/2010/main" val="3180550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ChangeArrowheads="1"/>
          </p:cNvSpPr>
          <p:nvPr/>
        </p:nvSpPr>
        <p:spPr bwMode="auto">
          <a:xfrm>
            <a:off x="143197" y="406405"/>
            <a:ext cx="86645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600" b="1" dirty="0">
                <a:solidFill>
                  <a:srgbClr val="0070C0"/>
                </a:solidFill>
              </a:rPr>
              <a:t>Ģenētiskā </a:t>
            </a:r>
            <a:r>
              <a:rPr lang="lv-LV" altLang="lv-LV" sz="3600" b="1" dirty="0" err="1">
                <a:solidFill>
                  <a:srgbClr val="0070C0"/>
                </a:solidFill>
              </a:rPr>
              <a:t>predisponētība</a:t>
            </a:r>
            <a:r>
              <a:rPr lang="lv-LV" altLang="lv-LV" sz="3600" b="1" dirty="0">
                <a:solidFill>
                  <a:srgbClr val="0070C0"/>
                </a:solidFill>
              </a:rPr>
              <a:t> un alerģijas</a:t>
            </a:r>
            <a:endParaRPr lang="en-GB" altLang="lv-LV" sz="3600" b="1" dirty="0">
              <a:solidFill>
                <a:srgbClr val="0070C0"/>
              </a:solidFill>
            </a:endParaRPr>
          </a:p>
        </p:txBody>
      </p:sp>
      <p:sp>
        <p:nvSpPr>
          <p:cNvPr id="199684" name="Line 4"/>
          <p:cNvSpPr>
            <a:spLocks noChangeShapeType="1"/>
          </p:cNvSpPr>
          <p:nvPr/>
        </p:nvSpPr>
        <p:spPr bwMode="auto">
          <a:xfrm>
            <a:off x="143197" y="1124744"/>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800"/>
          </a:p>
        </p:txBody>
      </p:sp>
      <p:sp>
        <p:nvSpPr>
          <p:cNvPr id="199685" name="Text Box 5"/>
          <p:cNvSpPr txBox="1">
            <a:spLocks noChangeArrowheads="1"/>
          </p:cNvSpPr>
          <p:nvPr/>
        </p:nvSpPr>
        <p:spPr bwMode="auto">
          <a:xfrm>
            <a:off x="344513" y="1556792"/>
            <a:ext cx="8187927" cy="40795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lnSpc>
                <a:spcPct val="110000"/>
              </a:lnSpc>
              <a:spcAft>
                <a:spcPts val="600"/>
              </a:spcAft>
              <a:buClr>
                <a:srgbClr val="FFFF00"/>
              </a:buClr>
              <a:buFont typeface="Trebuchet MS" pitchFamily="34" charset="0"/>
              <a:buNone/>
            </a:pPr>
            <a:r>
              <a:rPr lang="lv-LV" altLang="lv-LV" sz="2100" dirty="0">
                <a:latin typeface="+mn-lt"/>
              </a:rPr>
              <a:t>Alerģisku slimību pārmantošanās nereti novērojama ģimenēs, taču </a:t>
            </a:r>
            <a:r>
              <a:rPr lang="lv-LV" altLang="lv-LV" sz="2100" b="1" dirty="0">
                <a:latin typeface="+mn-lt"/>
              </a:rPr>
              <a:t>alerģijas mērķorgāns var atšķirties </a:t>
            </a:r>
          </a:p>
          <a:p>
            <a:pPr lvl="1" indent="0">
              <a:lnSpc>
                <a:spcPct val="110000"/>
              </a:lnSpc>
              <a:buClr>
                <a:srgbClr val="FFFF00"/>
              </a:buClr>
              <a:buFont typeface="Trebuchet MS" pitchFamily="34" charset="0"/>
              <a:buNone/>
            </a:pPr>
            <a:r>
              <a:rPr lang="lv-LV" altLang="lv-LV" sz="2100" dirty="0" smtClean="0">
                <a:latin typeface="+mn-lt"/>
              </a:rPr>
              <a:t>P</a:t>
            </a:r>
            <a:r>
              <a:rPr lang="lv-LV" altLang="lv-LV" sz="2100" b="0" dirty="0" smtClean="0">
                <a:latin typeface="+mn-lt"/>
              </a:rPr>
              <a:t>iemēram</a:t>
            </a:r>
            <a:r>
              <a:rPr lang="lv-LV" altLang="lv-LV" sz="2100" b="0" dirty="0">
                <a:latin typeface="+mn-lt"/>
              </a:rPr>
              <a:t>, siena drudzis, astma un ekzēma (dermatīta paveids) dažādās pakāpēs var būt novērojama vienas ģimenes atšķirīgiem locekļiem, bet tiem </a:t>
            </a:r>
            <a:r>
              <a:rPr lang="lv-LV" altLang="lv-LV" sz="2100" b="1" dirty="0">
                <a:solidFill>
                  <a:srgbClr val="0070C0"/>
                </a:solidFill>
                <a:latin typeface="+mn-lt"/>
              </a:rPr>
              <a:t>visiem būs paaugstināts </a:t>
            </a:r>
            <a:r>
              <a:rPr lang="lv-LV" altLang="lv-LV" sz="2100" b="1" dirty="0" err="1">
                <a:solidFill>
                  <a:srgbClr val="0070C0"/>
                </a:solidFill>
                <a:latin typeface="+mn-lt"/>
              </a:rPr>
              <a:t>IgE</a:t>
            </a:r>
            <a:r>
              <a:rPr lang="lv-LV" altLang="lv-LV" sz="2100" b="1" dirty="0">
                <a:solidFill>
                  <a:srgbClr val="0070C0"/>
                </a:solidFill>
                <a:latin typeface="+mn-lt"/>
              </a:rPr>
              <a:t> līmenis salīdzinājumā ar veseliem cilvēkiem</a:t>
            </a:r>
          </a:p>
          <a:p>
            <a:pPr indent="0">
              <a:lnSpc>
                <a:spcPct val="110000"/>
              </a:lnSpc>
              <a:buClr>
                <a:srgbClr val="FFFF00"/>
              </a:buClr>
              <a:buFont typeface="Trebuchet MS" pitchFamily="34" charset="0"/>
              <a:buNone/>
            </a:pPr>
            <a:endParaRPr lang="lv-LV" altLang="lv-LV" sz="2100" b="0" dirty="0">
              <a:latin typeface="+mn-lt"/>
            </a:endParaRPr>
          </a:p>
          <a:p>
            <a:pPr indent="0">
              <a:lnSpc>
                <a:spcPct val="110000"/>
              </a:lnSpc>
              <a:buClr>
                <a:srgbClr val="FFFF00"/>
              </a:buClr>
              <a:buFont typeface="Trebuchet MS" pitchFamily="34" charset="0"/>
              <a:buNone/>
            </a:pPr>
            <a:r>
              <a:rPr lang="lv-LV" altLang="lv-LV" sz="2100" b="0" dirty="0" smtClean="0">
                <a:latin typeface="+mn-lt"/>
              </a:rPr>
              <a:t>Vienam </a:t>
            </a:r>
            <a:r>
              <a:rPr lang="lv-LV" altLang="lv-LV" sz="2100" b="0" dirty="0">
                <a:latin typeface="+mn-lt"/>
              </a:rPr>
              <a:t>cilvēkam alerģija var manifestēties vienā vai vairākos veidos</a:t>
            </a:r>
          </a:p>
          <a:p>
            <a:pPr indent="0">
              <a:lnSpc>
                <a:spcPct val="110000"/>
              </a:lnSpc>
              <a:buClr>
                <a:srgbClr val="FFFF00"/>
              </a:buClr>
              <a:buFont typeface="Trebuchet MS" pitchFamily="34" charset="0"/>
              <a:buNone/>
            </a:pPr>
            <a:endParaRPr lang="lv-LV" altLang="lv-LV" sz="2100" b="0" dirty="0">
              <a:latin typeface="+mn-lt"/>
            </a:endParaRPr>
          </a:p>
          <a:p>
            <a:pPr indent="0">
              <a:lnSpc>
                <a:spcPct val="110000"/>
              </a:lnSpc>
              <a:buClr>
                <a:srgbClr val="FFFF00"/>
              </a:buClr>
              <a:buFont typeface="Trebuchet MS" pitchFamily="34" charset="0"/>
              <a:buNone/>
            </a:pPr>
            <a:r>
              <a:rPr lang="lv-LV" altLang="lv-LV" sz="2100" dirty="0" smtClean="0">
                <a:latin typeface="+mn-lt"/>
              </a:rPr>
              <a:t>Ir parādīts, ka B </a:t>
            </a:r>
            <a:r>
              <a:rPr lang="lv-LV" altLang="lv-LV" sz="2100" dirty="0">
                <a:latin typeface="+mn-lt"/>
              </a:rPr>
              <a:t>šūnu tieksme sintezēt tieši </a:t>
            </a:r>
            <a:r>
              <a:rPr lang="lv-LV" altLang="lv-LV" sz="2100" dirty="0" err="1">
                <a:latin typeface="+mn-lt"/>
              </a:rPr>
              <a:t>IgE</a:t>
            </a:r>
            <a:r>
              <a:rPr lang="lv-LV" altLang="lv-LV" sz="2100" dirty="0">
                <a:latin typeface="+mn-lt"/>
              </a:rPr>
              <a:t>, nevis </a:t>
            </a:r>
            <a:r>
              <a:rPr lang="lv-LV" altLang="lv-LV" sz="2100" dirty="0" err="1">
                <a:latin typeface="+mn-lt"/>
              </a:rPr>
              <a:t>IgG</a:t>
            </a:r>
            <a:r>
              <a:rPr lang="lv-LV" altLang="lv-LV" sz="2100" dirty="0">
                <a:latin typeface="+mn-lt"/>
              </a:rPr>
              <a:t> vai </a:t>
            </a:r>
            <a:r>
              <a:rPr lang="lv-LV" altLang="lv-LV" sz="2100" dirty="0" err="1">
                <a:latin typeface="+mn-lt"/>
              </a:rPr>
              <a:t>IgM</a:t>
            </a:r>
            <a:r>
              <a:rPr lang="lv-LV" altLang="lv-LV" sz="2100" dirty="0">
                <a:latin typeface="+mn-lt"/>
              </a:rPr>
              <a:t> ir saistīta ar iedzimtām izmaiņām vairākos gēnos </a:t>
            </a:r>
          </a:p>
        </p:txBody>
      </p:sp>
    </p:spTree>
    <p:extLst>
      <p:ext uri="{BB962C8B-B14F-4D97-AF65-F5344CB8AC3E}">
        <p14:creationId xmlns:p14="http://schemas.microsoft.com/office/powerpoint/2010/main" val="135310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Rectangle 10"/>
          <p:cNvSpPr>
            <a:spLocks noChangeArrowheads="1"/>
          </p:cNvSpPr>
          <p:nvPr/>
        </p:nvSpPr>
        <p:spPr bwMode="auto">
          <a:xfrm>
            <a:off x="271463" y="382588"/>
            <a:ext cx="86645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600" b="1" dirty="0">
                <a:solidFill>
                  <a:srgbClr val="0070C0"/>
                </a:solidFill>
              </a:rPr>
              <a:t>Ģenētiskā </a:t>
            </a:r>
            <a:r>
              <a:rPr lang="lv-LV" altLang="lv-LV" sz="3600" b="1" dirty="0" err="1">
                <a:solidFill>
                  <a:srgbClr val="0070C0"/>
                </a:solidFill>
              </a:rPr>
              <a:t>predisponētība</a:t>
            </a:r>
            <a:r>
              <a:rPr lang="lv-LV" altLang="lv-LV" sz="3600" b="1" dirty="0">
                <a:solidFill>
                  <a:srgbClr val="0070C0"/>
                </a:solidFill>
              </a:rPr>
              <a:t> un alerģijas</a:t>
            </a:r>
            <a:endParaRPr lang="en-GB" altLang="lv-LV" sz="3600" b="1" dirty="0">
              <a:solidFill>
                <a:srgbClr val="0070C0"/>
              </a:solidFill>
            </a:endParaRPr>
          </a:p>
        </p:txBody>
      </p:sp>
      <p:sp>
        <p:nvSpPr>
          <p:cNvPr id="103435" name="Line 11"/>
          <p:cNvSpPr>
            <a:spLocks noChangeShapeType="1"/>
          </p:cNvSpPr>
          <p:nvPr/>
        </p:nvSpPr>
        <p:spPr bwMode="auto">
          <a:xfrm>
            <a:off x="290513" y="1052736"/>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pic>
        <p:nvPicPr>
          <p:cNvPr id="2" name="Picture 1"/>
          <p:cNvPicPr>
            <a:picLocks noChangeAspect="1"/>
          </p:cNvPicPr>
          <p:nvPr/>
        </p:nvPicPr>
        <p:blipFill>
          <a:blip r:embed="rId3"/>
          <a:stretch>
            <a:fillRect/>
          </a:stretch>
        </p:blipFill>
        <p:spPr>
          <a:xfrm>
            <a:off x="138165" y="1196752"/>
            <a:ext cx="8860880" cy="4896544"/>
          </a:xfrm>
          <a:prstGeom prst="rect">
            <a:avLst/>
          </a:prstGeom>
        </p:spPr>
      </p:pic>
    </p:spTree>
    <p:extLst>
      <p:ext uri="{BB962C8B-B14F-4D97-AF65-F5344CB8AC3E}">
        <p14:creationId xmlns:p14="http://schemas.microsoft.com/office/powerpoint/2010/main" val="1266571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33" name="Rectangle 81"/>
          <p:cNvSpPr>
            <a:spLocks noChangeArrowheads="1"/>
          </p:cNvSpPr>
          <p:nvPr/>
        </p:nvSpPr>
        <p:spPr bwMode="auto">
          <a:xfrm>
            <a:off x="271463" y="382588"/>
            <a:ext cx="8664575"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2900" b="1" dirty="0">
                <a:solidFill>
                  <a:srgbClr val="0070C0"/>
                </a:solidFill>
              </a:rPr>
              <a:t>Alerģiskās slimības cilvēkam – patoģenēze un terapija</a:t>
            </a:r>
            <a:endParaRPr lang="en-GB" altLang="lv-LV" sz="2900" b="1" dirty="0">
              <a:solidFill>
                <a:srgbClr val="0070C0"/>
              </a:solidFill>
            </a:endParaRPr>
          </a:p>
        </p:txBody>
      </p:sp>
      <p:sp>
        <p:nvSpPr>
          <p:cNvPr id="151634" name="Line 82"/>
          <p:cNvSpPr>
            <a:spLocks noChangeShapeType="1"/>
          </p:cNvSpPr>
          <p:nvPr/>
        </p:nvSpPr>
        <p:spPr bwMode="auto">
          <a:xfrm>
            <a:off x="290513" y="1052736"/>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151635" name="Text Box 83"/>
          <p:cNvSpPr txBox="1">
            <a:spLocks noChangeArrowheads="1"/>
          </p:cNvSpPr>
          <p:nvPr/>
        </p:nvSpPr>
        <p:spPr bwMode="auto">
          <a:xfrm>
            <a:off x="603250" y="1323975"/>
            <a:ext cx="8070850" cy="459202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nSpc>
                <a:spcPct val="130000"/>
              </a:lnSpc>
              <a:buClr>
                <a:srgbClr val="FFFF00"/>
              </a:buClr>
              <a:buFont typeface="Trebuchet MS" pitchFamily="34" charset="0"/>
              <a:buNone/>
            </a:pPr>
            <a:r>
              <a:rPr lang="lv-LV" altLang="lv-LV" sz="2000" b="1" dirty="0">
                <a:latin typeface="+mn-lt"/>
              </a:rPr>
              <a:t>Visbiežāk sastopamās alerģisko slimību formas ir :</a:t>
            </a:r>
          </a:p>
          <a:p>
            <a:pPr>
              <a:lnSpc>
                <a:spcPct val="130000"/>
              </a:lnSpc>
              <a:buClr>
                <a:schemeClr val="tx1"/>
              </a:buClr>
              <a:buFontTx/>
              <a:buChar char="•"/>
            </a:pPr>
            <a:r>
              <a:rPr lang="lv-LV" altLang="lv-LV" sz="2000" dirty="0">
                <a:latin typeface="+mn-lt"/>
              </a:rPr>
              <a:t>Alerģisks rinīts (iesnas), piemēram, sienu drudža gadījumā</a:t>
            </a:r>
          </a:p>
          <a:p>
            <a:pPr>
              <a:lnSpc>
                <a:spcPct val="130000"/>
              </a:lnSpc>
              <a:buClr>
                <a:schemeClr val="tx1"/>
              </a:buClr>
              <a:buFontTx/>
              <a:buChar char="•"/>
            </a:pPr>
            <a:r>
              <a:rPr lang="lv-LV" altLang="lv-LV" sz="2000" dirty="0">
                <a:latin typeface="+mn-lt"/>
              </a:rPr>
              <a:t>Bronhiālā astma</a:t>
            </a:r>
          </a:p>
          <a:p>
            <a:pPr>
              <a:lnSpc>
                <a:spcPct val="130000"/>
              </a:lnSpc>
              <a:buClr>
                <a:schemeClr val="tx1"/>
              </a:buClr>
              <a:buFontTx/>
              <a:buChar char="•"/>
            </a:pPr>
            <a:r>
              <a:rPr lang="lv-LV" altLang="lv-LV" sz="2000" dirty="0" err="1">
                <a:latin typeface="+mn-lt"/>
              </a:rPr>
              <a:t>Atopisks</a:t>
            </a:r>
            <a:r>
              <a:rPr lang="lv-LV" altLang="lv-LV" sz="2000" dirty="0">
                <a:latin typeface="+mn-lt"/>
              </a:rPr>
              <a:t> dermatīts (ekzēma)</a:t>
            </a:r>
          </a:p>
          <a:p>
            <a:pPr>
              <a:lnSpc>
                <a:spcPct val="130000"/>
              </a:lnSpc>
              <a:buClr>
                <a:schemeClr val="tx1"/>
              </a:buClr>
              <a:buFontTx/>
              <a:buChar char="•"/>
            </a:pPr>
            <a:r>
              <a:rPr lang="lv-LV" altLang="lv-LV" sz="2000" dirty="0">
                <a:latin typeface="+mn-lt"/>
              </a:rPr>
              <a:t>Ar ēdienu saistītās alerģijas</a:t>
            </a:r>
          </a:p>
          <a:p>
            <a:pPr>
              <a:lnSpc>
                <a:spcPct val="110000"/>
              </a:lnSpc>
              <a:buClr>
                <a:schemeClr val="tx1"/>
              </a:buClr>
              <a:buFontTx/>
              <a:buChar char="•"/>
            </a:pPr>
            <a:endParaRPr lang="lv-LV" altLang="lv-LV" sz="2000" dirty="0">
              <a:latin typeface="+mn-lt"/>
            </a:endParaRPr>
          </a:p>
          <a:p>
            <a:pPr>
              <a:lnSpc>
                <a:spcPct val="110000"/>
              </a:lnSpc>
              <a:buClr>
                <a:schemeClr val="tx1"/>
              </a:buClr>
            </a:pPr>
            <a:r>
              <a:rPr lang="lv-LV" altLang="lv-LV" sz="2000" dirty="0">
                <a:latin typeface="+mn-lt"/>
              </a:rPr>
              <a:t>Retāk sastopama ir </a:t>
            </a:r>
            <a:r>
              <a:rPr lang="lv-LV" altLang="lv-LV" sz="2000" b="1" dirty="0">
                <a:solidFill>
                  <a:srgbClr val="0070C0"/>
                </a:solidFill>
                <a:latin typeface="+mn-lt"/>
              </a:rPr>
              <a:t>sistēmiskā </a:t>
            </a:r>
            <a:r>
              <a:rPr lang="lv-LV" altLang="lv-LV" sz="2000" b="1" dirty="0" err="1">
                <a:solidFill>
                  <a:srgbClr val="0070C0"/>
                </a:solidFill>
                <a:latin typeface="+mn-lt"/>
              </a:rPr>
              <a:t>anafilakse</a:t>
            </a:r>
            <a:endParaRPr lang="lv-LV" altLang="lv-LV" sz="2000" b="1" dirty="0">
              <a:solidFill>
                <a:srgbClr val="0070C0"/>
              </a:solidFill>
              <a:latin typeface="+mn-lt"/>
            </a:endParaRPr>
          </a:p>
          <a:p>
            <a:pPr>
              <a:lnSpc>
                <a:spcPct val="120000"/>
              </a:lnSpc>
              <a:buClr>
                <a:schemeClr val="tx1"/>
              </a:buClr>
            </a:pPr>
            <a:endParaRPr lang="lv-LV" altLang="lv-LV" sz="2000" dirty="0">
              <a:latin typeface="+mn-lt"/>
            </a:endParaRPr>
          </a:p>
          <a:p>
            <a:pPr>
              <a:lnSpc>
                <a:spcPct val="120000"/>
              </a:lnSpc>
              <a:buClr>
                <a:schemeClr val="tx1"/>
              </a:buClr>
            </a:pPr>
            <a:r>
              <a:rPr lang="lv-LV" altLang="lv-LV" sz="2000" b="1" dirty="0">
                <a:latin typeface="+mn-lt"/>
              </a:rPr>
              <a:t>Dažādos audos ir atšķirīga </a:t>
            </a:r>
            <a:r>
              <a:rPr lang="lv-LV" altLang="lv-LV" sz="2000" b="1" dirty="0" err="1" smtClean="0">
                <a:latin typeface="+mn-lt"/>
              </a:rPr>
              <a:t>mastocītu</a:t>
            </a:r>
            <a:r>
              <a:rPr lang="lv-LV" altLang="lv-LV" sz="2000" b="1" dirty="0" smtClean="0">
                <a:latin typeface="+mn-lt"/>
              </a:rPr>
              <a:t> koncentrācija</a:t>
            </a:r>
            <a:r>
              <a:rPr lang="lv-LV" altLang="lv-LV" sz="2000" b="1" dirty="0">
                <a:latin typeface="+mn-lt"/>
              </a:rPr>
              <a:t>, </a:t>
            </a:r>
            <a:r>
              <a:rPr lang="lv-LV" altLang="lv-LV" sz="2000" dirty="0">
                <a:latin typeface="+mn-lt"/>
              </a:rPr>
              <a:t>līdz ar to alerģijas klīniskā aina un patoloģiskās iezīmes atšķiras atkarībā no reakcijas anatomiskās vietas, un to nosaka alergēna iekļuves ceļi (to var ieelpot, ieēst, tas var nonākt cirkulācijā, uz ādas)</a:t>
            </a:r>
          </a:p>
        </p:txBody>
      </p:sp>
    </p:spTree>
    <p:extLst>
      <p:ext uri="{BB962C8B-B14F-4D97-AF65-F5344CB8AC3E}">
        <p14:creationId xmlns:p14="http://schemas.microsoft.com/office/powerpoint/2010/main" val="3077066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0" y="476672"/>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600" b="1" dirty="0"/>
              <a:t>Alerģiskās slimības </a:t>
            </a:r>
            <a:r>
              <a:rPr lang="lv-LV" altLang="lv-LV" sz="3600" b="1" dirty="0" smtClean="0"/>
              <a:t>cilvēkam  </a:t>
            </a:r>
            <a:r>
              <a:rPr lang="lv-LV" altLang="lv-LV" sz="3600" b="1" dirty="0" smtClean="0">
                <a:solidFill>
                  <a:srgbClr val="0070C0"/>
                </a:solidFill>
              </a:rPr>
              <a:t>Alerģisks </a:t>
            </a:r>
            <a:r>
              <a:rPr lang="lv-LV" altLang="lv-LV" sz="3600" b="1" dirty="0">
                <a:solidFill>
                  <a:srgbClr val="0070C0"/>
                </a:solidFill>
              </a:rPr>
              <a:t>rinīts </a:t>
            </a:r>
            <a:endParaRPr lang="en-GB" altLang="lv-LV" sz="3600" b="1" dirty="0">
              <a:solidFill>
                <a:srgbClr val="0070C0"/>
              </a:solidFill>
            </a:endParaRPr>
          </a:p>
        </p:txBody>
      </p:sp>
      <p:sp>
        <p:nvSpPr>
          <p:cNvPr id="191491" name="Line 3"/>
          <p:cNvSpPr>
            <a:spLocks noChangeShapeType="1"/>
          </p:cNvSpPr>
          <p:nvPr/>
        </p:nvSpPr>
        <p:spPr bwMode="auto">
          <a:xfrm>
            <a:off x="290513" y="1168822"/>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800"/>
          </a:p>
        </p:txBody>
      </p:sp>
      <p:sp>
        <p:nvSpPr>
          <p:cNvPr id="191492" name="Rectangle 4"/>
          <p:cNvSpPr>
            <a:spLocks noChangeArrowheads="1"/>
          </p:cNvSpPr>
          <p:nvPr/>
        </p:nvSpPr>
        <p:spPr bwMode="auto">
          <a:xfrm>
            <a:off x="3897635" y="1556792"/>
            <a:ext cx="492283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ts val="600"/>
              </a:spcAft>
            </a:pPr>
            <a:r>
              <a:rPr lang="lv-LV" altLang="lv-LV" sz="2000" b="1" dirty="0"/>
              <a:t>Alerģisks rinīts (iesnas) </a:t>
            </a:r>
            <a:r>
              <a:rPr lang="lv-LV" altLang="lv-LV" sz="2000" dirty="0"/>
              <a:t>= siena drudzis, kas rodas ieelpojot, piemēram, ziedputekšņus vai mājas putekļu ērcītes</a:t>
            </a:r>
          </a:p>
          <a:p>
            <a:pPr algn="just">
              <a:spcAft>
                <a:spcPts val="600"/>
              </a:spcAft>
            </a:pPr>
            <a:r>
              <a:rPr lang="lv-LV" altLang="lv-LV" sz="2000" b="1" dirty="0" smtClean="0">
                <a:solidFill>
                  <a:srgbClr val="FF0000"/>
                </a:solidFill>
              </a:rPr>
              <a:t>Klīniskās </a:t>
            </a:r>
            <a:r>
              <a:rPr lang="lv-LV" altLang="lv-LV" sz="2000" b="1" dirty="0">
                <a:solidFill>
                  <a:srgbClr val="FF0000"/>
                </a:solidFill>
              </a:rPr>
              <a:t>manifestācijas:</a:t>
            </a:r>
          </a:p>
          <a:p>
            <a:pPr algn="just">
              <a:spcAft>
                <a:spcPts val="600"/>
              </a:spcAft>
              <a:buFontTx/>
              <a:buChar char="•"/>
            </a:pPr>
            <a:r>
              <a:rPr lang="lv-LV" altLang="lv-LV" sz="2000" dirty="0"/>
              <a:t>   gļotādu pietūkums</a:t>
            </a:r>
          </a:p>
          <a:p>
            <a:pPr algn="just">
              <a:spcAft>
                <a:spcPts val="600"/>
              </a:spcAft>
              <a:buFontTx/>
              <a:buChar char="•"/>
            </a:pPr>
            <a:r>
              <a:rPr lang="lv-LV" altLang="lv-LV" sz="2000" dirty="0"/>
              <a:t>   leikocītu, īpaši </a:t>
            </a:r>
            <a:r>
              <a:rPr lang="lv-LV" altLang="lv-LV" sz="2000" dirty="0" err="1"/>
              <a:t>eozinofilu</a:t>
            </a:r>
            <a:r>
              <a:rPr lang="lv-LV" altLang="lv-LV" sz="2000" dirty="0"/>
              <a:t>, infiltrācija</a:t>
            </a:r>
          </a:p>
          <a:p>
            <a:pPr algn="just">
              <a:spcAft>
                <a:spcPts val="600"/>
              </a:spcAft>
              <a:buFontTx/>
              <a:buChar char="•"/>
            </a:pPr>
            <a:r>
              <a:rPr lang="lv-LV" altLang="lv-LV" sz="2000" dirty="0"/>
              <a:t>   gļotu sekrēcija</a:t>
            </a:r>
          </a:p>
          <a:p>
            <a:pPr algn="just">
              <a:spcAft>
                <a:spcPts val="600"/>
              </a:spcAft>
              <a:buFontTx/>
              <a:buChar char="•"/>
            </a:pPr>
            <a:r>
              <a:rPr lang="lv-LV" altLang="lv-LV" sz="2000" dirty="0"/>
              <a:t>   klepus, šķavas</a:t>
            </a:r>
          </a:p>
          <a:p>
            <a:pPr algn="just">
              <a:spcAft>
                <a:spcPts val="600"/>
              </a:spcAft>
              <a:buFontTx/>
              <a:buChar char="•"/>
            </a:pPr>
            <a:r>
              <a:rPr lang="lv-LV" altLang="lv-LV" sz="2000" dirty="0"/>
              <a:t>   elpošanas grūtības</a:t>
            </a:r>
          </a:p>
        </p:txBody>
      </p:sp>
      <p:pic>
        <p:nvPicPr>
          <p:cNvPr id="191494" name="Picture 6" descr="Misc_poll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911" y="1556792"/>
            <a:ext cx="3225977" cy="2457004"/>
          </a:xfrm>
          <a:prstGeom prst="rect">
            <a:avLst/>
          </a:prstGeom>
          <a:noFill/>
          <a:extLst>
            <a:ext uri="{909E8E84-426E-40DD-AFC4-6F175D3DCCD1}">
              <a14:hiddenFill xmlns:a14="http://schemas.microsoft.com/office/drawing/2010/main">
                <a:solidFill>
                  <a:srgbClr val="FFFFFF"/>
                </a:solidFill>
              </a14:hiddenFill>
            </a:ext>
          </a:extLst>
        </p:spPr>
      </p:pic>
      <p:sp>
        <p:nvSpPr>
          <p:cNvPr id="191495" name="Rectangle 7"/>
          <p:cNvSpPr>
            <a:spLocks noChangeArrowheads="1"/>
          </p:cNvSpPr>
          <p:nvPr/>
        </p:nvSpPr>
        <p:spPr bwMode="auto">
          <a:xfrm>
            <a:off x="415578" y="5131595"/>
            <a:ext cx="82534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lv-LV" altLang="lv-LV" sz="2000" dirty="0"/>
              <a:t>Alerģisku rinītu </a:t>
            </a:r>
            <a:r>
              <a:rPr lang="lv-LV" altLang="lv-LV" sz="2000" b="1" dirty="0"/>
              <a:t>bieži pavada alerģisks konjunktivīts </a:t>
            </a:r>
            <a:r>
              <a:rPr lang="lv-LV" altLang="lv-LV" sz="2000" dirty="0"/>
              <a:t>(niezošs acs iekaisums</a:t>
            </a:r>
            <a:r>
              <a:rPr lang="lv-LV" altLang="lv-LV" sz="2000" dirty="0" smtClean="0"/>
              <a:t>)</a:t>
            </a:r>
          </a:p>
          <a:p>
            <a:pPr algn="just"/>
            <a:endParaRPr lang="lv-LV" altLang="lv-LV" sz="2000" dirty="0" smtClean="0"/>
          </a:p>
          <a:p>
            <a:pPr algn="just"/>
            <a:r>
              <a:rPr lang="lv-LV" altLang="lv-LV" sz="2000" b="1" dirty="0" smtClean="0"/>
              <a:t>Visbiežāk </a:t>
            </a:r>
            <a:r>
              <a:rPr lang="lv-LV" altLang="lv-LV" sz="2000" b="1" dirty="0"/>
              <a:t>lietotā terapija - </a:t>
            </a:r>
            <a:r>
              <a:rPr lang="lv-LV" altLang="lv-LV" sz="2000" b="1" dirty="0" err="1">
                <a:solidFill>
                  <a:srgbClr val="0070C0"/>
                </a:solidFill>
              </a:rPr>
              <a:t>antihistamīni</a:t>
            </a:r>
            <a:r>
              <a:rPr lang="lv-LV" altLang="lv-LV" sz="2000" b="1" dirty="0">
                <a:solidFill>
                  <a:srgbClr val="0070C0"/>
                </a:solidFill>
              </a:rPr>
              <a:t> </a:t>
            </a:r>
          </a:p>
        </p:txBody>
      </p:sp>
    </p:spTree>
    <p:extLst>
      <p:ext uri="{BB962C8B-B14F-4D97-AF65-F5344CB8AC3E}">
        <p14:creationId xmlns:p14="http://schemas.microsoft.com/office/powerpoint/2010/main" val="3295222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271463" y="188640"/>
            <a:ext cx="8664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4000" b="1" dirty="0">
                <a:solidFill>
                  <a:srgbClr val="0070C0"/>
                </a:solidFill>
              </a:rPr>
              <a:t>Ar ēdienu saistītās alerģijas</a:t>
            </a:r>
            <a:endParaRPr lang="en-GB" altLang="lv-LV" sz="4000" b="1" dirty="0">
              <a:solidFill>
                <a:srgbClr val="0070C0"/>
              </a:solidFill>
            </a:endParaRPr>
          </a:p>
        </p:txBody>
      </p:sp>
      <p:sp>
        <p:nvSpPr>
          <p:cNvPr id="193539" name="Line 3"/>
          <p:cNvSpPr>
            <a:spLocks noChangeShapeType="1"/>
          </p:cNvSpPr>
          <p:nvPr/>
        </p:nvSpPr>
        <p:spPr bwMode="auto">
          <a:xfrm>
            <a:off x="290513" y="928688"/>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800"/>
          </a:p>
        </p:txBody>
      </p:sp>
      <p:sp>
        <p:nvSpPr>
          <p:cNvPr id="193540" name="Rectangle 4"/>
          <p:cNvSpPr>
            <a:spLocks noChangeArrowheads="1"/>
          </p:cNvSpPr>
          <p:nvPr/>
        </p:nvSpPr>
        <p:spPr bwMode="auto">
          <a:xfrm>
            <a:off x="490588" y="1052736"/>
            <a:ext cx="807085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Aft>
                <a:spcPts val="600"/>
              </a:spcAft>
            </a:pPr>
            <a:r>
              <a:rPr lang="lv-LV" altLang="lv-LV" sz="2000" dirty="0"/>
              <a:t>Ēdiena izraisīta zarnu gļotādas un zem-gļotādas </a:t>
            </a:r>
            <a:r>
              <a:rPr lang="lv-LV" altLang="lv-LV" sz="2000" dirty="0" err="1" smtClean="0"/>
              <a:t>mastocītu</a:t>
            </a:r>
            <a:r>
              <a:rPr lang="lv-LV" altLang="lv-LV" sz="2000" dirty="0" smtClean="0"/>
              <a:t> izdalītie mediatori</a:t>
            </a:r>
          </a:p>
          <a:p>
            <a:pPr algn="just">
              <a:spcAft>
                <a:spcPts val="600"/>
              </a:spcAft>
            </a:pPr>
            <a:r>
              <a:rPr lang="lv-LV" altLang="lv-LV" sz="2000" dirty="0" smtClean="0"/>
              <a:t>Ir </a:t>
            </a:r>
            <a:r>
              <a:rPr lang="lv-LV" altLang="lv-LV" sz="2000" dirty="0"/>
              <a:t>zināmi daudzi </a:t>
            </a:r>
            <a:r>
              <a:rPr lang="lv-LV" altLang="lv-LV" sz="2000" dirty="0" smtClean="0"/>
              <a:t>uzturprodukti</a:t>
            </a:r>
            <a:r>
              <a:rPr lang="lv-LV" altLang="lv-LV" sz="2000" dirty="0"/>
              <a:t>, kas izraisa alerģiskas reakcijas, tipiski ir zemesrieksti un vēžveidīgie</a:t>
            </a:r>
          </a:p>
          <a:p>
            <a:pPr algn="just"/>
            <a:endParaRPr lang="lv-LV" altLang="lv-LV" sz="2000" dirty="0"/>
          </a:p>
          <a:p>
            <a:pPr algn="just"/>
            <a:endParaRPr lang="lv-LV" altLang="lv-LV" sz="2000" dirty="0"/>
          </a:p>
          <a:p>
            <a:pPr algn="just"/>
            <a:endParaRPr lang="lv-LV" altLang="lv-LV" sz="2000" dirty="0"/>
          </a:p>
          <a:p>
            <a:pPr algn="just"/>
            <a:endParaRPr lang="lv-LV" altLang="lv-LV" sz="2000" dirty="0"/>
          </a:p>
          <a:p>
            <a:pPr algn="just"/>
            <a:endParaRPr lang="lv-LV" altLang="lv-LV" sz="2000" dirty="0" smtClean="0"/>
          </a:p>
          <a:p>
            <a:pPr algn="just"/>
            <a:endParaRPr lang="lv-LV" altLang="lv-LV" sz="2000" dirty="0"/>
          </a:p>
          <a:p>
            <a:pPr algn="just"/>
            <a:endParaRPr lang="lv-LV" altLang="lv-LV" sz="2000" dirty="0"/>
          </a:p>
          <a:p>
            <a:pPr algn="just"/>
            <a:endParaRPr lang="lv-LV" altLang="lv-LV" sz="2000" dirty="0"/>
          </a:p>
          <a:p>
            <a:pPr algn="just"/>
            <a:endParaRPr lang="lv-LV" altLang="lv-LV" sz="2000" b="1" dirty="0" smtClean="0">
              <a:solidFill>
                <a:srgbClr val="0070C0"/>
              </a:solidFill>
            </a:endParaRPr>
          </a:p>
          <a:p>
            <a:pPr algn="just"/>
            <a:r>
              <a:rPr lang="lv-LV" altLang="lv-LV" sz="2000" b="1" dirty="0" smtClean="0">
                <a:solidFill>
                  <a:srgbClr val="0070C0"/>
                </a:solidFill>
              </a:rPr>
              <a:t>Klīniskās </a:t>
            </a:r>
            <a:r>
              <a:rPr lang="lv-LV" altLang="lv-LV" sz="2000" b="1" dirty="0">
                <a:solidFill>
                  <a:srgbClr val="0070C0"/>
                </a:solidFill>
              </a:rPr>
              <a:t>manifestācijas </a:t>
            </a:r>
            <a:r>
              <a:rPr lang="lv-LV" altLang="lv-LV" sz="2000" dirty="0"/>
              <a:t>ietver pastiprinātu zarnu peristaltiku un pastiprinātu šķidruma izdalīšanos no zarnu </a:t>
            </a:r>
            <a:r>
              <a:rPr lang="lv-LV" altLang="lv-LV" sz="2000" dirty="0" err="1"/>
              <a:t>klājšūnām</a:t>
            </a:r>
            <a:r>
              <a:rPr lang="lv-LV" altLang="lv-LV" sz="2000" dirty="0"/>
              <a:t>, kā rezultātā tiek provocēta </a:t>
            </a:r>
            <a:r>
              <a:rPr lang="lv-LV" altLang="lv-LV" sz="2000" b="1" dirty="0"/>
              <a:t>caureja un vemšana</a:t>
            </a:r>
            <a:r>
              <a:rPr lang="lv-LV" altLang="lv-LV" sz="2000" dirty="0"/>
              <a:t>. Nereti šiem simptomiem pievienojas nātrene, daudz retāk tiek izraisīts anafilaktiskais šoks </a:t>
            </a:r>
          </a:p>
        </p:txBody>
      </p:sp>
      <p:pic>
        <p:nvPicPr>
          <p:cNvPr id="193545" name="Picture 9" descr="190px-Nut_warning_1">
            <a:hlinkClick r:id="rId3" tooltip="Nut warning 1.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372732"/>
            <a:ext cx="3024336" cy="227577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9321" y="2348880"/>
            <a:ext cx="3381071" cy="229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302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76431" y="247122"/>
            <a:ext cx="8664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4000" b="1" dirty="0" smtClean="0">
                <a:solidFill>
                  <a:srgbClr val="0070C0"/>
                </a:solidFill>
              </a:rPr>
              <a:t>Ēdiena alerģija </a:t>
            </a:r>
            <a:r>
              <a:rPr lang="lv-LV" altLang="lv-LV" sz="4000" b="1" i="1" dirty="0" smtClean="0">
                <a:solidFill>
                  <a:srgbClr val="0070C0"/>
                </a:solidFill>
              </a:rPr>
              <a:t>vai </a:t>
            </a:r>
            <a:r>
              <a:rPr lang="lv-LV" altLang="lv-LV" sz="4000" b="1" dirty="0" err="1" smtClean="0">
                <a:solidFill>
                  <a:srgbClr val="0070C0"/>
                </a:solidFill>
              </a:rPr>
              <a:t>nepanesamība</a:t>
            </a:r>
            <a:r>
              <a:rPr lang="lv-LV" altLang="lv-LV" sz="4000" b="1" dirty="0" smtClean="0">
                <a:solidFill>
                  <a:srgbClr val="0070C0"/>
                </a:solidFill>
              </a:rPr>
              <a:t>?</a:t>
            </a:r>
            <a:endParaRPr lang="en-GB" altLang="lv-LV" sz="4000" b="1" dirty="0">
              <a:solidFill>
                <a:srgbClr val="0070C0"/>
              </a:solidFill>
            </a:endParaRPr>
          </a:p>
        </p:txBody>
      </p:sp>
      <p:sp>
        <p:nvSpPr>
          <p:cNvPr id="3" name="Line 3"/>
          <p:cNvSpPr>
            <a:spLocks noChangeShapeType="1"/>
          </p:cNvSpPr>
          <p:nvPr/>
        </p:nvSpPr>
        <p:spPr bwMode="auto">
          <a:xfrm>
            <a:off x="290513" y="928688"/>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800"/>
          </a:p>
        </p:txBody>
      </p:sp>
      <p:graphicFrame>
        <p:nvGraphicFramePr>
          <p:cNvPr id="4" name="Diagram 3"/>
          <p:cNvGraphicFramePr/>
          <p:nvPr>
            <p:extLst>
              <p:ext uri="{D42A27DB-BD31-4B8C-83A1-F6EECF244321}">
                <p14:modId xmlns:p14="http://schemas.microsoft.com/office/powerpoint/2010/main" val="2313246669"/>
              </p:ext>
            </p:extLst>
          </p:nvPr>
        </p:nvGraphicFramePr>
        <p:xfrm>
          <a:off x="467544" y="1124744"/>
          <a:ext cx="835292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435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Rectangle 4"/>
          <p:cNvSpPr>
            <a:spLocks noChangeArrowheads="1"/>
          </p:cNvSpPr>
          <p:nvPr/>
        </p:nvSpPr>
        <p:spPr bwMode="auto">
          <a:xfrm>
            <a:off x="228600" y="287338"/>
            <a:ext cx="86645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4000" b="1" dirty="0">
                <a:solidFill>
                  <a:srgbClr val="0070C0"/>
                </a:solidFill>
              </a:rPr>
              <a:t>Alerģiskās reakcijas ādā </a:t>
            </a:r>
            <a:endParaRPr lang="en-GB" altLang="lv-LV" sz="4000" b="1" dirty="0">
              <a:solidFill>
                <a:srgbClr val="0070C0"/>
              </a:solidFill>
            </a:endParaRPr>
          </a:p>
        </p:txBody>
      </p:sp>
      <p:sp>
        <p:nvSpPr>
          <p:cNvPr id="207877" name="Rectangle 5"/>
          <p:cNvSpPr>
            <a:spLocks noChangeArrowheads="1"/>
          </p:cNvSpPr>
          <p:nvPr/>
        </p:nvSpPr>
        <p:spPr bwMode="auto">
          <a:xfrm>
            <a:off x="441325" y="1109663"/>
            <a:ext cx="80708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lv-LV" altLang="lv-LV" sz="2400" dirty="0"/>
              <a:t>Alerģiskās reakcijas uz ādas </a:t>
            </a:r>
            <a:r>
              <a:rPr lang="lv-LV" altLang="lv-LV" sz="2400" dirty="0" err="1"/>
              <a:t>manifestējas</a:t>
            </a:r>
            <a:r>
              <a:rPr lang="lv-LV" altLang="lv-LV" sz="2400" dirty="0"/>
              <a:t> kā </a:t>
            </a:r>
            <a:r>
              <a:rPr lang="lv-LV" altLang="lv-LV" sz="2400" b="1" dirty="0">
                <a:solidFill>
                  <a:srgbClr val="FF0000"/>
                </a:solidFill>
              </a:rPr>
              <a:t>nātrene vai ekzēma </a:t>
            </a:r>
          </a:p>
          <a:p>
            <a:pPr algn="just"/>
            <a:endParaRPr lang="lv-LV" altLang="lv-LV" sz="2000" dirty="0">
              <a:solidFill>
                <a:srgbClr val="660033"/>
              </a:solidFill>
            </a:endParaRPr>
          </a:p>
        </p:txBody>
      </p:sp>
      <p:pic>
        <p:nvPicPr>
          <p:cNvPr id="207878" name="Picture 6" descr="190px-Urtikaria_Fuss">
            <a:hlinkClick r:id="rId3" tooltip="Urtikaria Fuss.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72" y="1714500"/>
            <a:ext cx="2470016" cy="1858516"/>
          </a:xfrm>
          <a:prstGeom prst="rect">
            <a:avLst/>
          </a:prstGeom>
          <a:noFill/>
          <a:extLst>
            <a:ext uri="{909E8E84-426E-40DD-AFC4-6F175D3DCCD1}">
              <a14:hiddenFill xmlns:a14="http://schemas.microsoft.com/office/drawing/2010/main">
                <a:solidFill>
                  <a:srgbClr val="FFFFFF"/>
                </a:solidFill>
              </a14:hiddenFill>
            </a:ext>
          </a:extLst>
        </p:spPr>
      </p:pic>
      <p:sp>
        <p:nvSpPr>
          <p:cNvPr id="207879" name="Line 7"/>
          <p:cNvSpPr>
            <a:spLocks noChangeShapeType="1"/>
          </p:cNvSpPr>
          <p:nvPr/>
        </p:nvSpPr>
        <p:spPr bwMode="auto">
          <a:xfrm>
            <a:off x="290513" y="928688"/>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800"/>
          </a:p>
        </p:txBody>
      </p:sp>
      <p:pic>
        <p:nvPicPr>
          <p:cNvPr id="207883" name="Picture 11" descr="300_8966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513" y="3873500"/>
            <a:ext cx="1860550" cy="2526509"/>
          </a:xfrm>
          <a:prstGeom prst="rect">
            <a:avLst/>
          </a:prstGeom>
          <a:noFill/>
          <a:extLst>
            <a:ext uri="{909E8E84-426E-40DD-AFC4-6F175D3DCCD1}">
              <a14:hiddenFill xmlns:a14="http://schemas.microsoft.com/office/drawing/2010/main">
                <a:solidFill>
                  <a:srgbClr val="FFFFFF"/>
                </a:solidFill>
              </a14:hiddenFill>
            </a:ext>
          </a:extLst>
        </p:spPr>
      </p:pic>
      <p:sp>
        <p:nvSpPr>
          <p:cNvPr id="207886" name="Rectangle 14"/>
          <p:cNvSpPr>
            <a:spLocks noChangeArrowheads="1"/>
          </p:cNvSpPr>
          <p:nvPr/>
        </p:nvSpPr>
        <p:spPr bwMode="auto">
          <a:xfrm>
            <a:off x="2443039" y="3933056"/>
            <a:ext cx="6217096" cy="266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lv-LV" altLang="lv-LV" sz="1900" b="1" dirty="0">
                <a:solidFill>
                  <a:srgbClr val="0070C0"/>
                </a:solidFill>
              </a:rPr>
              <a:t>Hroniska ekzēma </a:t>
            </a:r>
            <a:r>
              <a:rPr lang="lv-LV" altLang="lv-LV" sz="1900" dirty="0"/>
              <a:t>ir bieži sastopama ādas slimība, ko var izsaukt alerģiskas vēlīnās fāzes reakcijas</a:t>
            </a:r>
          </a:p>
          <a:p>
            <a:pPr algn="just">
              <a:spcAft>
                <a:spcPts val="600"/>
              </a:spcAft>
            </a:pPr>
            <a:r>
              <a:rPr lang="lv-LV" altLang="lv-LV" sz="1900" dirty="0"/>
              <a:t>Šajās reakcijās TNF, IL-4 un citi </a:t>
            </a:r>
            <a:r>
              <a:rPr lang="lv-LV" altLang="lv-LV" sz="1900" dirty="0" err="1"/>
              <a:t>citokīni</a:t>
            </a:r>
            <a:r>
              <a:rPr lang="lv-LV" altLang="lv-LV" sz="1900" dirty="0"/>
              <a:t>, ko visticamāk sintezē T</a:t>
            </a:r>
            <a:r>
              <a:rPr lang="lv-LV" altLang="lv-LV" sz="1900" baseline="-25000" dirty="0"/>
              <a:t>H</a:t>
            </a:r>
            <a:r>
              <a:rPr lang="lv-LV" altLang="lv-LV" sz="1900" dirty="0"/>
              <a:t>2 un </a:t>
            </a:r>
            <a:r>
              <a:rPr lang="lv-LV" altLang="lv-LV" sz="1900" dirty="0" err="1" smtClean="0"/>
              <a:t>mastocīti</a:t>
            </a:r>
            <a:r>
              <a:rPr lang="lv-LV" altLang="lv-LV" sz="1900" dirty="0" smtClean="0"/>
              <a:t>, </a:t>
            </a:r>
            <a:r>
              <a:rPr lang="lv-LV" altLang="lv-LV" sz="1900" dirty="0"/>
              <a:t>iedarbojas uz asinsvadu </a:t>
            </a:r>
            <a:r>
              <a:rPr lang="lv-LV" altLang="lv-LV" sz="1900" dirty="0" err="1"/>
              <a:t>endotēlija</a:t>
            </a:r>
            <a:r>
              <a:rPr lang="lv-LV" altLang="lv-LV" sz="1900" dirty="0"/>
              <a:t> šūnām veicinot iekaisumu</a:t>
            </a:r>
          </a:p>
          <a:p>
            <a:pPr algn="just">
              <a:spcAft>
                <a:spcPts val="600"/>
              </a:spcAft>
            </a:pPr>
            <a:r>
              <a:rPr lang="lv-LV" altLang="lv-LV" sz="1900" dirty="0" smtClean="0"/>
              <a:t>Ekzēmas </a:t>
            </a:r>
            <a:r>
              <a:rPr lang="lv-LV" altLang="lv-LV" sz="1900" dirty="0"/>
              <a:t>ārstēšanā izmanto </a:t>
            </a:r>
            <a:r>
              <a:rPr lang="lv-LV" altLang="lv-LV" sz="1900" b="1" dirty="0" err="1">
                <a:solidFill>
                  <a:srgbClr val="FF0000"/>
                </a:solidFill>
              </a:rPr>
              <a:t>kortikosteroīdus</a:t>
            </a:r>
            <a:r>
              <a:rPr lang="lv-LV" altLang="lv-LV" sz="1900" dirty="0"/>
              <a:t>, kas bloķē iekaisuma </a:t>
            </a:r>
            <a:r>
              <a:rPr lang="lv-LV" altLang="lv-LV" sz="1900" dirty="0" err="1"/>
              <a:t>citokīnu</a:t>
            </a:r>
            <a:r>
              <a:rPr lang="lv-LV" altLang="lv-LV" sz="1900" dirty="0"/>
              <a:t> produkciju</a:t>
            </a:r>
          </a:p>
          <a:p>
            <a:pPr algn="just"/>
            <a:endParaRPr lang="lv-LV" altLang="lv-LV" sz="1900" dirty="0"/>
          </a:p>
        </p:txBody>
      </p:sp>
      <p:sp>
        <p:nvSpPr>
          <p:cNvPr id="207887" name="Rectangle 15"/>
          <p:cNvSpPr>
            <a:spLocks noChangeArrowheads="1"/>
          </p:cNvSpPr>
          <p:nvPr/>
        </p:nvSpPr>
        <p:spPr bwMode="auto">
          <a:xfrm>
            <a:off x="2911341" y="1622002"/>
            <a:ext cx="5748794" cy="250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lv-LV" altLang="lv-LV" sz="1900" b="1" dirty="0">
                <a:solidFill>
                  <a:srgbClr val="0070C0"/>
                </a:solidFill>
              </a:rPr>
              <a:t>Nātrene</a:t>
            </a:r>
            <a:r>
              <a:rPr lang="lv-LV" altLang="lv-LV" sz="1900" dirty="0">
                <a:solidFill>
                  <a:srgbClr val="0070C0"/>
                </a:solidFill>
              </a:rPr>
              <a:t> </a:t>
            </a:r>
            <a:r>
              <a:rPr lang="lv-LV" altLang="lv-LV" sz="1900" dirty="0"/>
              <a:t>rodas no tieša kontakta ar alergēnu vai kad alergēns nokļūst cirkulācijā to </a:t>
            </a:r>
            <a:r>
              <a:rPr lang="lv-LV" altLang="lv-LV" sz="1900" dirty="0" smtClean="0"/>
              <a:t>injicējot/caur </a:t>
            </a:r>
            <a:r>
              <a:rPr lang="lv-LV" altLang="lv-LV" sz="1900" dirty="0"/>
              <a:t>zarnu traktu</a:t>
            </a:r>
          </a:p>
          <a:p>
            <a:pPr algn="just"/>
            <a:r>
              <a:rPr lang="lv-LV" altLang="lv-LV" sz="1900" dirty="0"/>
              <a:t>Šo reakciju nodrošina galvenokārt </a:t>
            </a:r>
            <a:r>
              <a:rPr lang="lv-LV" altLang="lv-LV" sz="1900" b="1" dirty="0">
                <a:solidFill>
                  <a:srgbClr val="0070C0"/>
                </a:solidFill>
              </a:rPr>
              <a:t>histamīns</a:t>
            </a:r>
            <a:r>
              <a:rPr lang="lv-LV" altLang="lv-LV" sz="1900" dirty="0"/>
              <a:t>, tādēļ ārstēšanā lieto </a:t>
            </a:r>
            <a:r>
              <a:rPr lang="lv-LV" altLang="lv-LV" sz="1900" b="1" dirty="0" err="1">
                <a:solidFill>
                  <a:srgbClr val="FF0000"/>
                </a:solidFill>
              </a:rPr>
              <a:t>antihistamīnus</a:t>
            </a:r>
            <a:r>
              <a:rPr lang="lv-LV" altLang="lv-LV" sz="1900" dirty="0">
                <a:solidFill>
                  <a:srgbClr val="FF0000"/>
                </a:solidFill>
              </a:rPr>
              <a:t> </a:t>
            </a:r>
            <a:r>
              <a:rPr lang="lv-LV" altLang="lv-LV" sz="1900" dirty="0"/>
              <a:t>(H</a:t>
            </a:r>
            <a:r>
              <a:rPr lang="lv-LV" altLang="lv-LV" sz="1900" baseline="-25000" dirty="0"/>
              <a:t>1</a:t>
            </a:r>
            <a:r>
              <a:rPr lang="lv-LV" altLang="lv-LV" sz="1900" dirty="0"/>
              <a:t> receptoru antagonistus), </a:t>
            </a:r>
            <a:r>
              <a:rPr lang="lv-LV" altLang="lv-LV" sz="1900" b="0" dirty="0"/>
              <a:t>nātrene pēc terapijas var saglabāties vēl vairākas stundas, domājams tādēļ, ka alergēns vēl atrodas cirkulācijā</a:t>
            </a:r>
          </a:p>
          <a:p>
            <a:pPr algn="just"/>
            <a:endParaRPr lang="lv-LV" altLang="lv-LV" sz="1900" dirty="0"/>
          </a:p>
        </p:txBody>
      </p:sp>
    </p:spTree>
    <p:extLst>
      <p:ext uri="{BB962C8B-B14F-4D97-AF65-F5344CB8AC3E}">
        <p14:creationId xmlns:p14="http://schemas.microsoft.com/office/powerpoint/2010/main" val="843759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2" name="Text Box 4"/>
          <p:cNvSpPr txBox="1">
            <a:spLocks noChangeArrowheads="1"/>
          </p:cNvSpPr>
          <p:nvPr/>
        </p:nvSpPr>
        <p:spPr bwMode="auto">
          <a:xfrm>
            <a:off x="0" y="476672"/>
            <a:ext cx="9144000" cy="707886"/>
          </a:xfrm>
          <a:prstGeom prst="rect">
            <a:avLst/>
          </a:prstGeom>
          <a:noFill/>
          <a:ln w="9525">
            <a:noFill/>
            <a:miter lim="800000"/>
            <a:headEnd/>
            <a:tailEnd/>
          </a:ln>
          <a:effectLst/>
        </p:spPr>
        <p:txBody>
          <a:bodyPr>
            <a:spAutoFit/>
          </a:bodyPr>
          <a:lstStyle/>
          <a:p>
            <a:pPr algn="ctr">
              <a:defRPr/>
            </a:pPr>
            <a:r>
              <a:rPr lang="lv-LV" sz="4000" b="1" dirty="0" err="1" smtClean="0">
                <a:solidFill>
                  <a:srgbClr val="0070C0"/>
                </a:solidFill>
                <a:effectLst>
                  <a:outerShdw blurRad="38100" dist="38100" dir="2700000" algn="tl">
                    <a:srgbClr val="000000">
                      <a:alpha val="43137"/>
                    </a:srgbClr>
                  </a:outerShdw>
                </a:effectLst>
              </a:rPr>
              <a:t>Hipersensitivitātes</a:t>
            </a:r>
            <a:r>
              <a:rPr lang="lv-LV" sz="4000" b="1" dirty="0" smtClean="0">
                <a:solidFill>
                  <a:srgbClr val="0070C0"/>
                </a:solidFill>
                <a:effectLst>
                  <a:outerShdw blurRad="38100" dist="38100" dir="2700000" algn="tl">
                    <a:srgbClr val="000000">
                      <a:alpha val="43137"/>
                    </a:srgbClr>
                  </a:outerShdw>
                </a:effectLst>
              </a:rPr>
              <a:t> iemesli</a:t>
            </a:r>
            <a:endParaRPr lang="en-GB" sz="4000" b="1" dirty="0">
              <a:solidFill>
                <a:srgbClr val="0070C0"/>
              </a:solidFill>
              <a:effectLst>
                <a:outerShdw blurRad="38100" dist="38100" dir="2700000" algn="tl">
                  <a:srgbClr val="000000">
                    <a:alpha val="43137"/>
                  </a:srgbClr>
                </a:outerShdw>
              </a:effectLst>
            </a:endParaRPr>
          </a:p>
        </p:txBody>
      </p:sp>
      <p:sp>
        <p:nvSpPr>
          <p:cNvPr id="252934" name="Text Box 6"/>
          <p:cNvSpPr txBox="1">
            <a:spLocks noChangeArrowheads="1"/>
          </p:cNvSpPr>
          <p:nvPr/>
        </p:nvSpPr>
        <p:spPr bwMode="auto">
          <a:xfrm>
            <a:off x="251520" y="1412776"/>
            <a:ext cx="8316416" cy="4862870"/>
          </a:xfrm>
          <a:prstGeom prst="rect">
            <a:avLst/>
          </a:prstGeom>
          <a:noFill/>
          <a:ln w="9525">
            <a:noFill/>
            <a:miter lim="800000"/>
            <a:headEnd/>
            <a:tailEnd/>
          </a:ln>
          <a:effectLst/>
        </p:spPr>
        <p:txBody>
          <a:bodyPr wrap="square">
            <a:spAutoFit/>
          </a:bodyPr>
          <a:lstStyle/>
          <a:p>
            <a:pPr marL="457200">
              <a:defRPr/>
            </a:pPr>
            <a:r>
              <a:rPr lang="lv-LV" sz="2000" b="1" dirty="0" err="1" smtClean="0">
                <a:solidFill>
                  <a:srgbClr val="0070C0"/>
                </a:solidFill>
              </a:rPr>
              <a:t>Autoimunitāte</a:t>
            </a:r>
            <a:endParaRPr lang="lv-LV" sz="2000" b="1" dirty="0"/>
          </a:p>
          <a:p>
            <a:pPr marL="457200">
              <a:defRPr/>
            </a:pPr>
            <a:r>
              <a:rPr lang="lv-LV" sz="2000" dirty="0" smtClean="0"/>
              <a:t>    normālu </a:t>
            </a:r>
            <a:r>
              <a:rPr lang="lv-LV" sz="2000" dirty="0"/>
              <a:t>tolerances mehānismu traucējumi </a:t>
            </a:r>
          </a:p>
          <a:p>
            <a:pPr marL="457200">
              <a:defRPr/>
            </a:pPr>
            <a:r>
              <a:rPr lang="lv-LV" sz="2000" b="1" dirty="0">
                <a:solidFill>
                  <a:srgbClr val="0070C0"/>
                </a:solidFill>
              </a:rPr>
              <a:t>Reakcijas pret </a:t>
            </a:r>
            <a:r>
              <a:rPr lang="lv-LV" sz="2000" b="1" dirty="0" smtClean="0">
                <a:solidFill>
                  <a:srgbClr val="0070C0"/>
                </a:solidFill>
              </a:rPr>
              <a:t>mikrobiem</a:t>
            </a:r>
            <a:endParaRPr lang="lv-LV" sz="2000" b="1" dirty="0">
              <a:solidFill>
                <a:srgbClr val="0070C0"/>
              </a:solidFill>
            </a:endParaRPr>
          </a:p>
          <a:p>
            <a:pPr marL="457200">
              <a:defRPr/>
            </a:pPr>
            <a:r>
              <a:rPr lang="lv-LV" sz="2000" dirty="0" smtClean="0"/>
              <a:t>    var </a:t>
            </a:r>
            <a:r>
              <a:rPr lang="lv-LV" sz="2000" dirty="0"/>
              <a:t>izraisīt slimību, ja reakcijas ir pārmērīgas vai ja infekcija ir </a:t>
            </a:r>
            <a:r>
              <a:rPr lang="lv-LV" sz="2000" dirty="0" err="1" smtClean="0"/>
              <a:t>persistenta</a:t>
            </a:r>
            <a:endParaRPr lang="lv-LV" sz="2000" dirty="0"/>
          </a:p>
          <a:p>
            <a:pPr marL="457200">
              <a:defRPr/>
            </a:pPr>
            <a:r>
              <a:rPr lang="lv-LV" sz="2000" b="1" dirty="0">
                <a:solidFill>
                  <a:srgbClr val="0070C0"/>
                </a:solidFill>
              </a:rPr>
              <a:t>Reakcijas pret vides </a:t>
            </a:r>
            <a:r>
              <a:rPr lang="lv-LV" sz="2000" b="1" dirty="0" smtClean="0">
                <a:solidFill>
                  <a:srgbClr val="0070C0"/>
                </a:solidFill>
              </a:rPr>
              <a:t>antigēniem</a:t>
            </a:r>
            <a:endParaRPr lang="lv-LV" sz="2000" b="1" dirty="0">
              <a:solidFill>
                <a:srgbClr val="0070C0"/>
              </a:solidFill>
            </a:endParaRPr>
          </a:p>
          <a:p>
            <a:pPr marL="457200">
              <a:defRPr/>
            </a:pPr>
            <a:r>
              <a:rPr lang="lv-LV" sz="2000" dirty="0" smtClean="0"/>
              <a:t>    ~</a:t>
            </a:r>
            <a:r>
              <a:rPr lang="lv-LV" sz="2000" dirty="0"/>
              <a:t>20% no cilvēkiem ir pārmērīgi jūtīgi pret apkārtējā vidē atrodamajiem </a:t>
            </a:r>
            <a:r>
              <a:rPr lang="lv-LV" sz="2000" dirty="0" smtClean="0"/>
              <a:t>  </a:t>
            </a:r>
          </a:p>
          <a:p>
            <a:pPr marL="457200">
              <a:defRPr/>
            </a:pPr>
            <a:r>
              <a:rPr lang="lv-LV" sz="2000" dirty="0"/>
              <a:t> </a:t>
            </a:r>
            <a:r>
              <a:rPr lang="lv-LV" sz="2000" dirty="0" smtClean="0"/>
              <a:t>     antigēniem </a:t>
            </a:r>
            <a:r>
              <a:rPr lang="lv-LV" sz="2000" dirty="0"/>
              <a:t>(tūlītējas vai novēlotas </a:t>
            </a:r>
            <a:r>
              <a:rPr lang="lv-LV" sz="2000" dirty="0" err="1"/>
              <a:t>hipersensitivitātes</a:t>
            </a:r>
            <a:r>
              <a:rPr lang="lv-LV" sz="2000" dirty="0"/>
              <a:t> reakcijas)</a:t>
            </a:r>
          </a:p>
          <a:p>
            <a:pPr marL="457200">
              <a:spcBef>
                <a:spcPts val="1200"/>
              </a:spcBef>
              <a:defRPr/>
            </a:pPr>
            <a:r>
              <a:rPr lang="lv-LV" sz="2000" dirty="0" smtClean="0"/>
              <a:t>Visos </a:t>
            </a:r>
            <a:r>
              <a:rPr lang="lv-LV" sz="2000" dirty="0"/>
              <a:t>gadījumos audu bojājuma mehānismi ir vieni un tie paši, kas normāli tiek izmantoti, lai </a:t>
            </a:r>
            <a:r>
              <a:rPr lang="lv-LV" sz="2000" dirty="0" err="1"/>
              <a:t>eliminētu</a:t>
            </a:r>
            <a:r>
              <a:rPr lang="lv-LV" sz="2000" dirty="0"/>
              <a:t> </a:t>
            </a:r>
            <a:r>
              <a:rPr lang="lv-LV" sz="2000" dirty="0" smtClean="0"/>
              <a:t>patogēnus</a:t>
            </a:r>
          </a:p>
          <a:p>
            <a:pPr marL="457200">
              <a:spcBef>
                <a:spcPts val="1200"/>
              </a:spcBef>
              <a:defRPr/>
            </a:pPr>
            <a:r>
              <a:rPr lang="lv-LV" sz="2000" dirty="0" smtClean="0"/>
              <a:t>Problēma </a:t>
            </a:r>
            <a:r>
              <a:rPr lang="lv-LV" sz="2000" dirty="0"/>
              <a:t>- </a:t>
            </a:r>
            <a:r>
              <a:rPr lang="lv-LV" sz="2000" b="1" dirty="0"/>
              <a:t>imūnā atbilde tiek ierosināta un uzturēta neadekvāti </a:t>
            </a:r>
            <a:r>
              <a:rPr lang="lv-LV" sz="2000" dirty="0"/>
              <a:t>un šo atbildi ir grūti apstādināt, jo</a:t>
            </a:r>
            <a:r>
              <a:rPr lang="lv-LV" sz="2000" dirty="0" smtClean="0"/>
              <a:t>:</a:t>
            </a:r>
            <a:endParaRPr lang="lv-LV" sz="2000" dirty="0"/>
          </a:p>
          <a:p>
            <a:pPr marL="1257300" lvl="1" indent="-342900">
              <a:spcBef>
                <a:spcPts val="600"/>
              </a:spcBef>
              <a:buFont typeface="Wingdings" panose="05000000000000000000" pitchFamily="2" charset="2"/>
              <a:buChar char="q"/>
              <a:defRPr/>
            </a:pPr>
            <a:r>
              <a:rPr lang="lv-LV" sz="2000" dirty="0" err="1" smtClean="0"/>
              <a:t>Ag</a:t>
            </a:r>
            <a:r>
              <a:rPr lang="lv-LV" sz="2000" dirty="0" smtClean="0"/>
              <a:t> </a:t>
            </a:r>
            <a:r>
              <a:rPr lang="lv-LV" sz="2000" dirty="0"/>
              <a:t>bieži vien grūti aizvākt no </a:t>
            </a:r>
            <a:r>
              <a:rPr lang="lv-LV" sz="2000" dirty="0" smtClean="0"/>
              <a:t>organisma</a:t>
            </a:r>
            <a:endParaRPr lang="lv-LV" sz="2000" dirty="0"/>
          </a:p>
          <a:p>
            <a:pPr marL="1257300" lvl="1" indent="-342900">
              <a:spcBef>
                <a:spcPts val="600"/>
              </a:spcBef>
              <a:buFont typeface="Wingdings" panose="05000000000000000000" pitchFamily="2" charset="2"/>
              <a:buChar char="q"/>
              <a:defRPr/>
            </a:pPr>
            <a:r>
              <a:rPr lang="lv-LV" sz="2000" dirty="0" smtClean="0"/>
              <a:t>Imūnajā </a:t>
            </a:r>
            <a:r>
              <a:rPr lang="lv-LV" sz="2000" dirty="0"/>
              <a:t>sistēmā darbojas daudzi pozitīvas atgriezeniskās saites mehānismi</a:t>
            </a:r>
            <a:endParaRPr lang="en-GB" sz="2000" dirty="0"/>
          </a:p>
        </p:txBody>
      </p:sp>
    </p:spTree>
    <p:extLst>
      <p:ext uri="{BB962C8B-B14F-4D97-AF65-F5344CB8AC3E}">
        <p14:creationId xmlns:p14="http://schemas.microsoft.com/office/powerpoint/2010/main" val="2086529643"/>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2934">
                                            <p:txEl>
                                              <p:pRg st="0" end="0"/>
                                            </p:txEl>
                                          </p:spTgt>
                                        </p:tgtEl>
                                        <p:attrNameLst>
                                          <p:attrName>style.visibility</p:attrName>
                                        </p:attrNameLst>
                                      </p:cBhvr>
                                      <p:to>
                                        <p:strVal val="visible"/>
                                      </p:to>
                                    </p:set>
                                    <p:animEffect transition="in" filter="fade">
                                      <p:cBhvr>
                                        <p:cTn id="7" dur="500"/>
                                        <p:tgtEl>
                                          <p:spTgt spid="25293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2934">
                                            <p:txEl>
                                              <p:pRg st="1" end="1"/>
                                            </p:txEl>
                                          </p:spTgt>
                                        </p:tgtEl>
                                        <p:attrNameLst>
                                          <p:attrName>style.visibility</p:attrName>
                                        </p:attrNameLst>
                                      </p:cBhvr>
                                      <p:to>
                                        <p:strVal val="visible"/>
                                      </p:to>
                                    </p:set>
                                    <p:animEffect transition="in" filter="fade">
                                      <p:cBhvr>
                                        <p:cTn id="10" dur="500"/>
                                        <p:tgtEl>
                                          <p:spTgt spid="25293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2934">
                                            <p:txEl>
                                              <p:pRg st="2" end="2"/>
                                            </p:txEl>
                                          </p:spTgt>
                                        </p:tgtEl>
                                        <p:attrNameLst>
                                          <p:attrName>style.visibility</p:attrName>
                                        </p:attrNameLst>
                                      </p:cBhvr>
                                      <p:to>
                                        <p:strVal val="visible"/>
                                      </p:to>
                                    </p:set>
                                    <p:animEffect transition="in" filter="fade">
                                      <p:cBhvr>
                                        <p:cTn id="13" dur="500"/>
                                        <p:tgtEl>
                                          <p:spTgt spid="25293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52934">
                                            <p:txEl>
                                              <p:pRg st="3" end="3"/>
                                            </p:txEl>
                                          </p:spTgt>
                                        </p:tgtEl>
                                        <p:attrNameLst>
                                          <p:attrName>style.visibility</p:attrName>
                                        </p:attrNameLst>
                                      </p:cBhvr>
                                      <p:to>
                                        <p:strVal val="visible"/>
                                      </p:to>
                                    </p:set>
                                    <p:animEffect transition="in" filter="fade">
                                      <p:cBhvr>
                                        <p:cTn id="16" dur="500"/>
                                        <p:tgtEl>
                                          <p:spTgt spid="25293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52934">
                                            <p:txEl>
                                              <p:pRg st="4" end="4"/>
                                            </p:txEl>
                                          </p:spTgt>
                                        </p:tgtEl>
                                        <p:attrNameLst>
                                          <p:attrName>style.visibility</p:attrName>
                                        </p:attrNameLst>
                                      </p:cBhvr>
                                      <p:to>
                                        <p:strVal val="visible"/>
                                      </p:to>
                                    </p:set>
                                    <p:animEffect transition="in" filter="fade">
                                      <p:cBhvr>
                                        <p:cTn id="19" dur="500"/>
                                        <p:tgtEl>
                                          <p:spTgt spid="25293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2934">
                                            <p:txEl>
                                              <p:pRg st="5" end="5"/>
                                            </p:txEl>
                                          </p:spTgt>
                                        </p:tgtEl>
                                        <p:attrNameLst>
                                          <p:attrName>style.visibility</p:attrName>
                                        </p:attrNameLst>
                                      </p:cBhvr>
                                      <p:to>
                                        <p:strVal val="visible"/>
                                      </p:to>
                                    </p:set>
                                    <p:animEffect transition="in" filter="fade">
                                      <p:cBhvr>
                                        <p:cTn id="22" dur="500"/>
                                        <p:tgtEl>
                                          <p:spTgt spid="25293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52934">
                                            <p:txEl>
                                              <p:pRg st="6" end="6"/>
                                            </p:txEl>
                                          </p:spTgt>
                                        </p:tgtEl>
                                        <p:attrNameLst>
                                          <p:attrName>style.visibility</p:attrName>
                                        </p:attrNameLst>
                                      </p:cBhvr>
                                      <p:to>
                                        <p:strVal val="visible"/>
                                      </p:to>
                                    </p:set>
                                    <p:animEffect transition="in" filter="fade">
                                      <p:cBhvr>
                                        <p:cTn id="25" dur="500"/>
                                        <p:tgtEl>
                                          <p:spTgt spid="252934">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52934">
                                            <p:txEl>
                                              <p:pRg st="7" end="7"/>
                                            </p:txEl>
                                          </p:spTgt>
                                        </p:tgtEl>
                                        <p:attrNameLst>
                                          <p:attrName>style.visibility</p:attrName>
                                        </p:attrNameLst>
                                      </p:cBhvr>
                                      <p:to>
                                        <p:strVal val="visible"/>
                                      </p:to>
                                    </p:set>
                                    <p:animEffect transition="in" filter="fade">
                                      <p:cBhvr>
                                        <p:cTn id="30" dur="500"/>
                                        <p:tgtEl>
                                          <p:spTgt spid="252934">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52934">
                                            <p:txEl>
                                              <p:pRg st="8" end="8"/>
                                            </p:txEl>
                                          </p:spTgt>
                                        </p:tgtEl>
                                        <p:attrNameLst>
                                          <p:attrName>style.visibility</p:attrName>
                                        </p:attrNameLst>
                                      </p:cBhvr>
                                      <p:to>
                                        <p:strVal val="visible"/>
                                      </p:to>
                                    </p:set>
                                    <p:animEffect transition="in" filter="fade">
                                      <p:cBhvr>
                                        <p:cTn id="35" dur="500"/>
                                        <p:tgtEl>
                                          <p:spTgt spid="252934">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52934">
                                            <p:txEl>
                                              <p:pRg st="9" end="9"/>
                                            </p:txEl>
                                          </p:spTgt>
                                        </p:tgtEl>
                                        <p:attrNameLst>
                                          <p:attrName>style.visibility</p:attrName>
                                        </p:attrNameLst>
                                      </p:cBhvr>
                                      <p:to>
                                        <p:strVal val="visible"/>
                                      </p:to>
                                    </p:set>
                                    <p:animEffect transition="in" filter="fade">
                                      <p:cBhvr>
                                        <p:cTn id="38" dur="500"/>
                                        <p:tgtEl>
                                          <p:spTgt spid="252934">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52934">
                                            <p:txEl>
                                              <p:pRg st="10" end="10"/>
                                            </p:txEl>
                                          </p:spTgt>
                                        </p:tgtEl>
                                        <p:attrNameLst>
                                          <p:attrName>style.visibility</p:attrName>
                                        </p:attrNameLst>
                                      </p:cBhvr>
                                      <p:to>
                                        <p:strVal val="visible"/>
                                      </p:to>
                                    </p:set>
                                    <p:animEffect transition="in" filter="fade">
                                      <p:cBhvr>
                                        <p:cTn id="41" dur="500"/>
                                        <p:tgtEl>
                                          <p:spTgt spid="25293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271463" y="382588"/>
            <a:ext cx="86645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200" b="1" dirty="0"/>
              <a:t>Alerģiskās slimības cilvēkam </a:t>
            </a:r>
            <a:r>
              <a:rPr lang="lv-LV" altLang="lv-LV" sz="3200" b="1" dirty="0" smtClean="0"/>
              <a:t> </a:t>
            </a:r>
            <a:r>
              <a:rPr lang="lv-LV" altLang="lv-LV" sz="3200" b="1" dirty="0">
                <a:solidFill>
                  <a:srgbClr val="0070C0"/>
                </a:solidFill>
              </a:rPr>
              <a:t>Bronhiālā astma</a:t>
            </a:r>
            <a:endParaRPr lang="en-GB" altLang="lv-LV" sz="3200" b="1" dirty="0">
              <a:solidFill>
                <a:srgbClr val="0070C0"/>
              </a:solidFill>
            </a:endParaRPr>
          </a:p>
        </p:txBody>
      </p:sp>
      <p:sp>
        <p:nvSpPr>
          <p:cNvPr id="197635" name="Line 3"/>
          <p:cNvSpPr>
            <a:spLocks noChangeShapeType="1"/>
          </p:cNvSpPr>
          <p:nvPr/>
        </p:nvSpPr>
        <p:spPr bwMode="auto">
          <a:xfrm>
            <a:off x="290513" y="928688"/>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400"/>
          </a:p>
        </p:txBody>
      </p:sp>
      <p:sp>
        <p:nvSpPr>
          <p:cNvPr id="197637" name="Text Box 5"/>
          <p:cNvSpPr txBox="1">
            <a:spLocks noChangeArrowheads="1"/>
          </p:cNvSpPr>
          <p:nvPr/>
        </p:nvSpPr>
        <p:spPr bwMode="auto">
          <a:xfrm>
            <a:off x="107505" y="1336675"/>
            <a:ext cx="8618984" cy="555536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spcAft>
                <a:spcPts val="600"/>
              </a:spcAft>
              <a:buClr>
                <a:srgbClr val="FFFF00"/>
              </a:buClr>
              <a:buFont typeface="Trebuchet MS" pitchFamily="34" charset="0"/>
              <a:buNone/>
            </a:pPr>
            <a:r>
              <a:rPr lang="lv-LV" altLang="lv-LV" sz="2000" b="1" dirty="0">
                <a:latin typeface="+mn-lt"/>
              </a:rPr>
              <a:t>Astma ir iekaisuma slimība</a:t>
            </a:r>
            <a:r>
              <a:rPr lang="lv-LV" altLang="lv-LV" sz="2000" dirty="0">
                <a:latin typeface="+mn-lt"/>
              </a:rPr>
              <a:t>, ko izraisa atkārtotas tūlītējas </a:t>
            </a:r>
            <a:r>
              <a:rPr lang="lv-LV" altLang="lv-LV" sz="2000" dirty="0" err="1">
                <a:latin typeface="+mn-lt"/>
              </a:rPr>
              <a:t>hipersensitivitātes</a:t>
            </a:r>
            <a:r>
              <a:rPr lang="lv-LV" altLang="lv-LV" sz="2000" dirty="0">
                <a:latin typeface="+mn-lt"/>
              </a:rPr>
              <a:t> un vēlīnās fāzes reakcijas plaušās, kas noved pie trim klīniski-patoloģiskajām izpausmēm:</a:t>
            </a:r>
          </a:p>
          <a:p>
            <a:pPr lvl="1">
              <a:spcAft>
                <a:spcPts val="600"/>
              </a:spcAft>
              <a:buClr>
                <a:schemeClr val="tx1"/>
              </a:buClr>
              <a:buFont typeface="Trebuchet MS" pitchFamily="34" charset="0"/>
              <a:buAutoNum type="arabicPeriod"/>
            </a:pPr>
            <a:r>
              <a:rPr lang="lv-LV" altLang="lv-LV" sz="2000" dirty="0" smtClean="0">
                <a:latin typeface="+mn-lt"/>
              </a:rPr>
              <a:t>Neregulāras </a:t>
            </a:r>
            <a:r>
              <a:rPr lang="lv-LV" altLang="lv-LV" sz="2000" dirty="0">
                <a:latin typeface="+mn-lt"/>
              </a:rPr>
              <a:t>un atgriezeniskas </a:t>
            </a:r>
            <a:r>
              <a:rPr lang="lv-LV" altLang="lv-LV" sz="2000" b="1" dirty="0">
                <a:latin typeface="+mn-lt"/>
              </a:rPr>
              <a:t>elpceļu noslēgšanās </a:t>
            </a:r>
            <a:r>
              <a:rPr lang="lv-LV" altLang="lv-LV" sz="2000" dirty="0">
                <a:latin typeface="+mn-lt"/>
              </a:rPr>
              <a:t>(daļēji pateicoties pastiprinātai biezu gļotu producēšanai) - </a:t>
            </a:r>
            <a:r>
              <a:rPr lang="lv-LV" altLang="lv-LV" sz="2000" b="0" dirty="0" err="1" smtClean="0">
                <a:latin typeface="+mn-lt"/>
              </a:rPr>
              <a:t>mastocītu</a:t>
            </a:r>
            <a:r>
              <a:rPr lang="lv-LV" altLang="lv-LV" sz="2000" b="0" dirty="0" smtClean="0">
                <a:latin typeface="+mn-lt"/>
              </a:rPr>
              <a:t>, </a:t>
            </a:r>
            <a:r>
              <a:rPr lang="lv-LV" altLang="lv-LV" sz="2000" b="0" dirty="0" err="1">
                <a:latin typeface="+mn-lt"/>
              </a:rPr>
              <a:t>eozinofilu</a:t>
            </a:r>
            <a:r>
              <a:rPr lang="lv-LV" altLang="lv-LV" sz="2000" b="0" dirty="0">
                <a:latin typeface="+mn-lt"/>
              </a:rPr>
              <a:t> un </a:t>
            </a:r>
            <a:r>
              <a:rPr lang="lv-LV" altLang="lv-LV" sz="2000" b="0" dirty="0" err="1">
                <a:latin typeface="+mn-lt"/>
              </a:rPr>
              <a:t>bazofilu</a:t>
            </a:r>
            <a:r>
              <a:rPr lang="lv-LV" altLang="lv-LV" sz="2000" b="0" dirty="0">
                <a:latin typeface="+mn-lt"/>
              </a:rPr>
              <a:t> izdalīto mediatoru </a:t>
            </a:r>
            <a:r>
              <a:rPr lang="lv-LV" altLang="lv-LV" sz="2000" b="0" dirty="0" smtClean="0">
                <a:latin typeface="+mn-lt"/>
              </a:rPr>
              <a:t>efekts</a:t>
            </a:r>
            <a:endParaRPr lang="lv-LV" altLang="lv-LV" sz="2000" b="0" dirty="0">
              <a:latin typeface="+mn-lt"/>
            </a:endParaRPr>
          </a:p>
          <a:p>
            <a:pPr lvl="1">
              <a:spcAft>
                <a:spcPts val="600"/>
              </a:spcAft>
              <a:buClr>
                <a:schemeClr val="tx1"/>
              </a:buClr>
              <a:buFont typeface="Trebuchet MS" pitchFamily="34" charset="0"/>
              <a:buAutoNum type="arabicPeriod"/>
            </a:pPr>
            <a:r>
              <a:rPr lang="lv-LV" altLang="lv-LV" sz="2000" dirty="0" smtClean="0">
                <a:latin typeface="+mn-lt"/>
              </a:rPr>
              <a:t>Hroniska </a:t>
            </a:r>
            <a:r>
              <a:rPr lang="lv-LV" altLang="lv-LV" sz="2000" dirty="0">
                <a:latin typeface="+mn-lt"/>
              </a:rPr>
              <a:t>bronhu </a:t>
            </a:r>
            <a:r>
              <a:rPr lang="lv-LV" altLang="lv-LV" sz="2000" b="1" dirty="0">
                <a:latin typeface="+mn-lt"/>
              </a:rPr>
              <a:t>infiltrācija ar </a:t>
            </a:r>
            <a:r>
              <a:rPr lang="lv-LV" altLang="lv-LV" sz="2000" b="1" dirty="0" err="1" smtClean="0">
                <a:latin typeface="+mn-lt"/>
              </a:rPr>
              <a:t>eozinofiliem</a:t>
            </a:r>
            <a:endParaRPr lang="lv-LV" altLang="lv-LV" sz="2000" b="1" dirty="0">
              <a:latin typeface="+mn-lt"/>
            </a:endParaRPr>
          </a:p>
          <a:p>
            <a:pPr lvl="1">
              <a:spcAft>
                <a:spcPts val="600"/>
              </a:spcAft>
              <a:buClr>
                <a:schemeClr val="tx1"/>
              </a:buClr>
              <a:buFont typeface="Trebuchet MS" pitchFamily="34" charset="0"/>
              <a:buAutoNum type="arabicPeriod"/>
            </a:pPr>
            <a:r>
              <a:rPr lang="lv-LV" altLang="lv-LV" sz="2000" dirty="0" smtClean="0">
                <a:latin typeface="+mn-lt"/>
              </a:rPr>
              <a:t>Bronhu </a:t>
            </a:r>
            <a:r>
              <a:rPr lang="lv-LV" altLang="lv-LV" sz="2000" b="1" dirty="0">
                <a:latin typeface="+mn-lt"/>
              </a:rPr>
              <a:t>gludās muskulatūras hipertrofija </a:t>
            </a:r>
            <a:r>
              <a:rPr lang="lv-LV" altLang="lv-LV" sz="2000" dirty="0">
                <a:latin typeface="+mn-lt"/>
              </a:rPr>
              <a:t>(palielināšanās) un pastiprināta reakcija uz </a:t>
            </a:r>
            <a:r>
              <a:rPr lang="lv-LV" altLang="lv-LV" sz="2000" dirty="0" err="1">
                <a:latin typeface="+mn-lt"/>
              </a:rPr>
              <a:t>bronhokanstriktoriem</a:t>
            </a:r>
            <a:r>
              <a:rPr lang="lv-LV" altLang="lv-LV" sz="2000" dirty="0">
                <a:latin typeface="+mn-lt"/>
              </a:rPr>
              <a:t> (bronhu sašaurināšanos izraisošiem aģentiem) </a:t>
            </a:r>
            <a:r>
              <a:rPr lang="lv-LV" altLang="lv-LV" sz="2000" b="0" dirty="0">
                <a:latin typeface="+mn-lt"/>
              </a:rPr>
              <a:t>– T šūnu izdalīto </a:t>
            </a:r>
            <a:r>
              <a:rPr lang="lv-LV" altLang="lv-LV" sz="2000" b="0" dirty="0" err="1">
                <a:latin typeface="+mn-lt"/>
              </a:rPr>
              <a:t>citokīnu</a:t>
            </a:r>
            <a:r>
              <a:rPr lang="lv-LV" altLang="lv-LV" sz="2000" b="0" dirty="0">
                <a:latin typeface="+mn-lt"/>
              </a:rPr>
              <a:t> efekts</a:t>
            </a:r>
          </a:p>
          <a:p>
            <a:pPr indent="0">
              <a:spcAft>
                <a:spcPts val="600"/>
              </a:spcAft>
              <a:buClr>
                <a:schemeClr val="tx1"/>
              </a:buClr>
              <a:buFont typeface="Trebuchet MS" pitchFamily="34" charset="0"/>
              <a:buAutoNum type="arabicParenR"/>
            </a:pPr>
            <a:endParaRPr lang="lv-LV" altLang="lv-LV" sz="2000" b="0" dirty="0">
              <a:latin typeface="+mn-lt"/>
            </a:endParaRPr>
          </a:p>
          <a:p>
            <a:pPr indent="0">
              <a:spcAft>
                <a:spcPts val="600"/>
              </a:spcAft>
              <a:buClr>
                <a:schemeClr val="tx1"/>
              </a:buClr>
              <a:buFont typeface="Trebuchet MS" pitchFamily="34" charset="0"/>
              <a:buNone/>
            </a:pPr>
            <a:r>
              <a:rPr lang="lv-LV" altLang="lv-LV" sz="2000" dirty="0">
                <a:latin typeface="+mn-lt"/>
              </a:rPr>
              <a:t>Astmai bieži paralēli attīstās arī </a:t>
            </a:r>
            <a:r>
              <a:rPr lang="lv-LV" altLang="lv-LV" sz="2000" b="1" dirty="0">
                <a:solidFill>
                  <a:srgbClr val="0070C0"/>
                </a:solidFill>
                <a:latin typeface="+mn-lt"/>
              </a:rPr>
              <a:t>bronhīts vai emfizēma </a:t>
            </a:r>
            <a:r>
              <a:rPr lang="lv-LV" altLang="lv-LV" sz="2000" dirty="0">
                <a:latin typeface="+mn-lt"/>
              </a:rPr>
              <a:t>(alveolāro elpceļu noslēgšanās), un šo slimību kombinācija var izraisīt plaušās nopietnus bojājumus; </a:t>
            </a:r>
            <a:r>
              <a:rPr lang="lv-LV" altLang="lv-LV" sz="2000" b="1" dirty="0">
                <a:latin typeface="+mn-lt"/>
              </a:rPr>
              <a:t>astma var būt arī nāvējoša</a:t>
            </a:r>
          </a:p>
          <a:p>
            <a:pPr>
              <a:spcAft>
                <a:spcPts val="600"/>
              </a:spcAft>
              <a:buClr>
                <a:schemeClr val="tx1"/>
              </a:buClr>
              <a:buFont typeface="Trebuchet MS" pitchFamily="34" charset="0"/>
              <a:buNone/>
            </a:pPr>
            <a:endParaRPr lang="lv-LV" altLang="lv-LV" sz="2000" dirty="0">
              <a:latin typeface="+mn-lt"/>
            </a:endParaRPr>
          </a:p>
          <a:p>
            <a:pPr>
              <a:spcAft>
                <a:spcPts val="600"/>
              </a:spcAft>
              <a:buClr>
                <a:schemeClr val="tx1"/>
              </a:buClr>
              <a:buFont typeface="Trebuchet MS" pitchFamily="34" charset="0"/>
              <a:buNone/>
            </a:pPr>
            <a:endParaRPr lang="lv-LV" altLang="lv-LV" sz="2000" dirty="0">
              <a:latin typeface="+mn-lt"/>
            </a:endParaRPr>
          </a:p>
        </p:txBody>
      </p:sp>
    </p:spTree>
    <p:extLst>
      <p:ext uri="{BB962C8B-B14F-4D97-AF65-F5344CB8AC3E}">
        <p14:creationId xmlns:p14="http://schemas.microsoft.com/office/powerpoint/2010/main" val="121857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ChangeArrowheads="1"/>
          </p:cNvSpPr>
          <p:nvPr/>
        </p:nvSpPr>
        <p:spPr bwMode="auto">
          <a:xfrm>
            <a:off x="611559" y="1243013"/>
            <a:ext cx="784887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1200"/>
              </a:spcAft>
            </a:pPr>
            <a:r>
              <a:rPr lang="lv-LV" altLang="lv-LV" sz="2000" dirty="0"/>
              <a:t>~70% astmas gadījumi ir saistīti ar </a:t>
            </a:r>
            <a:r>
              <a:rPr lang="lv-LV" altLang="lv-LV" sz="2000" dirty="0" err="1"/>
              <a:t>IgE</a:t>
            </a:r>
            <a:r>
              <a:rPr lang="lv-LV" altLang="lv-LV" sz="2000" dirty="0"/>
              <a:t> produkciju, kamēr </a:t>
            </a:r>
            <a:r>
              <a:rPr lang="lv-LV" altLang="lv-LV" sz="2000" b="1" dirty="0">
                <a:solidFill>
                  <a:srgbClr val="0070C0"/>
                </a:solidFill>
              </a:rPr>
              <a:t>~30% pacientu astmu izraisa ne-</a:t>
            </a:r>
            <a:r>
              <a:rPr lang="lv-LV" altLang="lv-LV" sz="2000" b="1" dirty="0" err="1">
                <a:solidFill>
                  <a:srgbClr val="0070C0"/>
                </a:solidFill>
              </a:rPr>
              <a:t>imunogēni</a:t>
            </a:r>
            <a:r>
              <a:rPr lang="lv-LV" altLang="lv-LV" sz="2000" b="1" dirty="0">
                <a:solidFill>
                  <a:srgbClr val="0070C0"/>
                </a:solidFill>
              </a:rPr>
              <a:t> stimuli</a:t>
            </a:r>
            <a:r>
              <a:rPr lang="lv-LV" altLang="lv-LV" sz="2000" dirty="0"/>
              <a:t> – aukstums, medikamenti, milzīga fiziskā piepūle </a:t>
            </a:r>
            <a:r>
              <a:rPr lang="lv-LV" altLang="lv-LV" sz="2000" b="0" dirty="0"/>
              <a:t>(</a:t>
            </a:r>
            <a:r>
              <a:rPr lang="lv-LV" altLang="lv-LV" sz="2000" b="0" dirty="0" err="1"/>
              <a:t>patofizioloģija</a:t>
            </a:r>
            <a:r>
              <a:rPr lang="lv-LV" altLang="lv-LV" sz="2000" b="0" dirty="0"/>
              <a:t> abos gadījumos ir vienāda)</a:t>
            </a:r>
          </a:p>
          <a:p>
            <a:pPr algn="just">
              <a:spcAft>
                <a:spcPts val="1200"/>
              </a:spcAft>
            </a:pPr>
            <a:r>
              <a:rPr lang="lv-LV" altLang="lv-LV" sz="2000" b="1" dirty="0" smtClean="0"/>
              <a:t>Astma </a:t>
            </a:r>
            <a:r>
              <a:rPr lang="lv-LV" altLang="lv-LV" sz="2000" b="1" dirty="0"/>
              <a:t>var sākties jebkurā vecumā,</a:t>
            </a:r>
            <a:r>
              <a:rPr lang="lv-LV" altLang="lv-LV" sz="2000" dirty="0"/>
              <a:t> lai gan apmēram pusei visu astmas slimnieku pirmie simptomi ir bijuši līdz 10 gadu vecumam </a:t>
            </a:r>
          </a:p>
          <a:p>
            <a:pPr algn="just">
              <a:spcAft>
                <a:spcPts val="1200"/>
              </a:spcAft>
            </a:pPr>
            <a:r>
              <a:rPr lang="lv-LV" altLang="lv-LV" sz="2000" b="1" dirty="0" smtClean="0"/>
              <a:t>Astma </a:t>
            </a:r>
            <a:r>
              <a:rPr lang="lv-LV" altLang="lv-LV" sz="2000" b="1" dirty="0"/>
              <a:t>ir ļoti izplatīta </a:t>
            </a:r>
            <a:r>
              <a:rPr lang="lv-LV" altLang="lv-LV" sz="2000" dirty="0"/>
              <a:t>– rietumu sabiedrībā aptuveni viens no katriem desmit iedzīvotājiem kādā savas dzīves posmā saslimst ar astmu, ir tendence šai saslimstībai pieaugt</a:t>
            </a:r>
          </a:p>
          <a:p>
            <a:pPr algn="just">
              <a:spcAft>
                <a:spcPts val="1200"/>
              </a:spcAft>
            </a:pPr>
            <a:r>
              <a:rPr lang="lv-LV" altLang="lv-LV" sz="2000" dirty="0" smtClean="0"/>
              <a:t>Astma </a:t>
            </a:r>
            <a:r>
              <a:rPr lang="lv-LV" altLang="lv-LV" sz="2000" dirty="0"/>
              <a:t>un citas alerģiskas saslimstības ir </a:t>
            </a:r>
            <a:r>
              <a:rPr lang="lv-LV" altLang="lv-LV" sz="2000" b="1" dirty="0"/>
              <a:t>biežāk sastopamas attīstītajās valstīs </a:t>
            </a:r>
            <a:r>
              <a:rPr lang="lv-LV" altLang="lv-LV" sz="2000" dirty="0"/>
              <a:t>salīdzinājumā ar mazattīstītajām valstīm - to skaidro ar </a:t>
            </a:r>
            <a:r>
              <a:rPr lang="lv-LV" altLang="lv-LV" sz="2000" dirty="0" smtClean="0"/>
              <a:t>‘Higiēnas hipotēzi’ </a:t>
            </a:r>
            <a:r>
              <a:rPr lang="lv-LV" altLang="lv-LV" sz="2000" dirty="0"/>
              <a:t>- attīstītajās valstīs ir zemāka saslimstība ar infekcijas slimībām, kas imūnsistēmu “uzregulē” uz Th1 atbildi, kamēr alerģiskiem cilvēkiem dominē Th2 atbildes</a:t>
            </a:r>
          </a:p>
          <a:p>
            <a:pPr algn="just">
              <a:spcAft>
                <a:spcPts val="600"/>
              </a:spcAft>
            </a:pPr>
            <a:endParaRPr lang="lv-LV" altLang="lv-LV" sz="2000" dirty="0"/>
          </a:p>
        </p:txBody>
      </p:sp>
      <p:sp>
        <p:nvSpPr>
          <p:cNvPr id="204806" name="Line 6"/>
          <p:cNvSpPr>
            <a:spLocks noChangeShapeType="1"/>
          </p:cNvSpPr>
          <p:nvPr/>
        </p:nvSpPr>
        <p:spPr bwMode="auto">
          <a:xfrm>
            <a:off x="290513" y="928688"/>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400"/>
          </a:p>
        </p:txBody>
      </p:sp>
      <p:sp>
        <p:nvSpPr>
          <p:cNvPr id="5" name="Rectangle 2"/>
          <p:cNvSpPr>
            <a:spLocks noChangeArrowheads="1"/>
          </p:cNvSpPr>
          <p:nvPr/>
        </p:nvSpPr>
        <p:spPr bwMode="auto">
          <a:xfrm>
            <a:off x="251520" y="395953"/>
            <a:ext cx="86645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200" b="1" dirty="0"/>
              <a:t>Alerģiskās slimības cilvēkam </a:t>
            </a:r>
            <a:r>
              <a:rPr lang="lv-LV" altLang="lv-LV" sz="3200" b="1" dirty="0" smtClean="0"/>
              <a:t> </a:t>
            </a:r>
            <a:r>
              <a:rPr lang="lv-LV" altLang="lv-LV" sz="3200" b="1" dirty="0">
                <a:solidFill>
                  <a:srgbClr val="0070C0"/>
                </a:solidFill>
              </a:rPr>
              <a:t>Bronhiālā astma</a:t>
            </a:r>
            <a:endParaRPr lang="en-GB" altLang="lv-LV" sz="3200" b="1" dirty="0">
              <a:solidFill>
                <a:srgbClr val="0070C0"/>
              </a:solidFill>
            </a:endParaRPr>
          </a:p>
        </p:txBody>
      </p:sp>
    </p:spTree>
    <p:extLst>
      <p:ext uri="{BB962C8B-B14F-4D97-AF65-F5344CB8AC3E}">
        <p14:creationId xmlns:p14="http://schemas.microsoft.com/office/powerpoint/2010/main" val="1221257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219075" y="160338"/>
            <a:ext cx="86645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600" b="1" dirty="0">
                <a:solidFill>
                  <a:srgbClr val="0070C0"/>
                </a:solidFill>
              </a:rPr>
              <a:t>Bronhiālās astmas terapija</a:t>
            </a:r>
            <a:endParaRPr lang="en-GB" altLang="lv-LV" sz="3600" b="1" dirty="0">
              <a:solidFill>
                <a:srgbClr val="0070C0"/>
              </a:solidFill>
            </a:endParaRPr>
          </a:p>
        </p:txBody>
      </p:sp>
      <p:sp>
        <p:nvSpPr>
          <p:cNvPr id="202755" name="Line 3"/>
          <p:cNvSpPr>
            <a:spLocks noChangeShapeType="1"/>
          </p:cNvSpPr>
          <p:nvPr/>
        </p:nvSpPr>
        <p:spPr bwMode="auto">
          <a:xfrm>
            <a:off x="238125" y="836712"/>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pic>
        <p:nvPicPr>
          <p:cNvPr id="202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7" y="989012"/>
            <a:ext cx="5884274" cy="575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757" name="Rectangle 5"/>
          <p:cNvSpPr>
            <a:spLocks noChangeArrowheads="1"/>
          </p:cNvSpPr>
          <p:nvPr/>
        </p:nvSpPr>
        <p:spPr bwMode="auto">
          <a:xfrm>
            <a:off x="5675237" y="1243013"/>
            <a:ext cx="336125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spcAft>
                <a:spcPts val="600"/>
              </a:spcAft>
            </a:pPr>
            <a:r>
              <a:rPr lang="lv-LV" altLang="lv-LV" sz="1900" b="1" dirty="0">
                <a:latin typeface="+mn-lt"/>
              </a:rPr>
              <a:t>Bronhiālās astmas </a:t>
            </a:r>
            <a:r>
              <a:rPr lang="lv-LV" altLang="lv-LV" sz="1900" b="1" dirty="0" smtClean="0">
                <a:latin typeface="+mn-lt"/>
              </a:rPr>
              <a:t>terapija ir </a:t>
            </a:r>
            <a:r>
              <a:rPr lang="lv-LV" altLang="lv-LV" sz="1900" b="1" dirty="0">
                <a:latin typeface="+mn-lt"/>
              </a:rPr>
              <a:t>virzīta uz </a:t>
            </a:r>
            <a:r>
              <a:rPr lang="lv-LV" altLang="lv-LV" sz="1900" b="1" dirty="0">
                <a:solidFill>
                  <a:srgbClr val="0070C0"/>
                </a:solidFill>
                <a:latin typeface="+mn-lt"/>
              </a:rPr>
              <a:t>divu </a:t>
            </a:r>
            <a:r>
              <a:rPr lang="lv-LV" altLang="lv-LV" sz="1900" b="1" dirty="0" smtClean="0">
                <a:solidFill>
                  <a:srgbClr val="0070C0"/>
                </a:solidFill>
                <a:latin typeface="+mn-lt"/>
              </a:rPr>
              <a:t>mērķu sasniegšanu</a:t>
            </a:r>
            <a:r>
              <a:rPr lang="lv-LV" altLang="lv-LV" sz="1900" b="1" dirty="0">
                <a:solidFill>
                  <a:srgbClr val="0070C0"/>
                </a:solidFill>
                <a:latin typeface="+mn-lt"/>
              </a:rPr>
              <a:t>: </a:t>
            </a:r>
          </a:p>
          <a:p>
            <a:pPr marL="800100" indent="-342900">
              <a:spcAft>
                <a:spcPts val="600"/>
              </a:spcAft>
              <a:buAutoNum type="arabicParenR"/>
            </a:pPr>
            <a:r>
              <a:rPr lang="lv-LV" altLang="lv-LV" sz="1900" dirty="0" smtClean="0">
                <a:latin typeface="+mn-lt"/>
              </a:rPr>
              <a:t>Elpceļu </a:t>
            </a:r>
            <a:r>
              <a:rPr lang="lv-LV" altLang="lv-LV" sz="1900" dirty="0">
                <a:latin typeface="+mn-lt"/>
              </a:rPr>
              <a:t>gludās muskulatūras </a:t>
            </a:r>
            <a:r>
              <a:rPr lang="lv-LV" altLang="lv-LV" sz="1900" dirty="0" smtClean="0">
                <a:latin typeface="+mn-lt"/>
              </a:rPr>
              <a:t>atslābināšana</a:t>
            </a:r>
          </a:p>
          <a:p>
            <a:pPr marL="800100" indent="-342900">
              <a:spcAft>
                <a:spcPts val="600"/>
              </a:spcAft>
              <a:buAutoNum type="arabicParenR"/>
            </a:pPr>
            <a:r>
              <a:rPr lang="lv-LV" altLang="lv-LV" sz="1900" dirty="0" smtClean="0">
                <a:latin typeface="+mn-lt"/>
              </a:rPr>
              <a:t>Iekaisuma </a:t>
            </a:r>
            <a:r>
              <a:rPr lang="lv-LV" altLang="lv-LV" sz="1900" dirty="0">
                <a:latin typeface="+mn-lt"/>
              </a:rPr>
              <a:t>profilakse un mazināšana </a:t>
            </a:r>
            <a:r>
              <a:rPr lang="lv-LV" altLang="lv-LV" sz="1900" b="0" dirty="0">
                <a:latin typeface="+mn-lt"/>
              </a:rPr>
              <a:t>(šobrīd primāra terapijas forma</a:t>
            </a:r>
            <a:r>
              <a:rPr lang="lv-LV" altLang="lv-LV" sz="1900" b="0" dirty="0" smtClean="0">
                <a:latin typeface="+mn-lt"/>
              </a:rPr>
              <a:t>)</a:t>
            </a:r>
          </a:p>
          <a:p>
            <a:pPr marL="800100" indent="-342900">
              <a:spcAft>
                <a:spcPts val="600"/>
              </a:spcAft>
              <a:buAutoNum type="arabicParenR"/>
            </a:pPr>
            <a:endParaRPr lang="lv-LV" altLang="lv-LV" sz="1900" b="0" dirty="0" smtClean="0">
              <a:latin typeface="+mn-lt"/>
            </a:endParaRPr>
          </a:p>
          <a:p>
            <a:pPr indent="0">
              <a:spcAft>
                <a:spcPts val="600"/>
              </a:spcAft>
            </a:pPr>
            <a:r>
              <a:rPr lang="lv-LV" altLang="lv-LV" sz="1900" b="1" dirty="0" smtClean="0">
                <a:solidFill>
                  <a:srgbClr val="FF0000"/>
                </a:solidFill>
                <a:latin typeface="+mn-lt"/>
              </a:rPr>
              <a:t>Jaunāka </a:t>
            </a:r>
            <a:r>
              <a:rPr lang="lv-LV" altLang="lv-LV" sz="1900" b="1" dirty="0">
                <a:solidFill>
                  <a:srgbClr val="FF0000"/>
                </a:solidFill>
                <a:latin typeface="+mn-lt"/>
              </a:rPr>
              <a:t>terapijas forma – </a:t>
            </a:r>
            <a:r>
              <a:rPr lang="lv-LV" altLang="lv-LV" sz="1900" b="1" dirty="0" smtClean="0">
                <a:solidFill>
                  <a:srgbClr val="FF0000"/>
                </a:solidFill>
                <a:latin typeface="+mn-lt"/>
              </a:rPr>
              <a:t>  </a:t>
            </a:r>
            <a:r>
              <a:rPr lang="lv-LV" altLang="lv-LV" sz="1900" b="0" dirty="0">
                <a:latin typeface="+mn-lt"/>
              </a:rPr>
              <a:t>cilvēciskotas (</a:t>
            </a:r>
            <a:r>
              <a:rPr lang="lv-LV" altLang="lv-LV" sz="1900" b="0" i="1" dirty="0" err="1">
                <a:latin typeface="+mn-lt"/>
              </a:rPr>
              <a:t>humanized</a:t>
            </a:r>
            <a:r>
              <a:rPr lang="lv-LV" altLang="lv-LV" sz="1900" b="0" dirty="0">
                <a:latin typeface="+mn-lt"/>
              </a:rPr>
              <a:t>) </a:t>
            </a:r>
            <a:r>
              <a:rPr lang="lv-LV" altLang="lv-LV" sz="1900" b="0" dirty="0" smtClean="0">
                <a:latin typeface="+mn-lt"/>
              </a:rPr>
              <a:t> </a:t>
            </a:r>
            <a:r>
              <a:rPr lang="lv-LV" altLang="lv-LV" sz="1900" b="0" dirty="0" err="1">
                <a:latin typeface="+mn-lt"/>
              </a:rPr>
              <a:t>monoklonālas</a:t>
            </a:r>
            <a:r>
              <a:rPr lang="lv-LV" altLang="lv-LV" sz="1900" b="0" dirty="0">
                <a:latin typeface="+mn-lt"/>
              </a:rPr>
              <a:t> </a:t>
            </a:r>
            <a:r>
              <a:rPr lang="lv-LV" altLang="lv-LV" sz="1900" b="0" dirty="0" err="1">
                <a:latin typeface="+mn-lt"/>
              </a:rPr>
              <a:t>anti-IgE</a:t>
            </a:r>
            <a:r>
              <a:rPr lang="lv-LV" altLang="lv-LV" sz="1900" b="0" dirty="0">
                <a:latin typeface="+mn-lt"/>
              </a:rPr>
              <a:t> </a:t>
            </a:r>
            <a:r>
              <a:rPr lang="lv-LV" altLang="lv-LV" sz="1900" b="0" dirty="0" smtClean="0">
                <a:latin typeface="+mn-lt"/>
              </a:rPr>
              <a:t> </a:t>
            </a:r>
            <a:r>
              <a:rPr lang="lv-LV" altLang="lv-LV" sz="1900" b="0" dirty="0">
                <a:latin typeface="+mn-lt"/>
              </a:rPr>
              <a:t>antivielas, kas efektīgi </a:t>
            </a:r>
            <a:r>
              <a:rPr lang="lv-LV" altLang="lv-LV" sz="1900" b="0" dirty="0" smtClean="0">
                <a:latin typeface="+mn-lt"/>
              </a:rPr>
              <a:t>pazemina </a:t>
            </a:r>
            <a:r>
              <a:rPr lang="lv-LV" altLang="lv-LV" sz="1900" b="0" dirty="0" err="1">
                <a:latin typeface="+mn-lt"/>
              </a:rPr>
              <a:t>IgE</a:t>
            </a:r>
            <a:r>
              <a:rPr lang="lv-LV" altLang="lv-LV" sz="1900" b="0" dirty="0">
                <a:latin typeface="+mn-lt"/>
              </a:rPr>
              <a:t> līmeni asinīs</a:t>
            </a:r>
          </a:p>
        </p:txBody>
      </p:sp>
    </p:spTree>
    <p:extLst>
      <p:ext uri="{BB962C8B-B14F-4D97-AF65-F5344CB8AC3E}">
        <p14:creationId xmlns:p14="http://schemas.microsoft.com/office/powerpoint/2010/main" val="1384004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179513" y="382588"/>
            <a:ext cx="8756526"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lv-LV" altLang="lv-LV" sz="3100" b="1" dirty="0"/>
              <a:t>Alerģiskās slimības cilvēkam </a:t>
            </a:r>
            <a:r>
              <a:rPr lang="lv-LV" altLang="lv-LV" sz="3100" b="1" dirty="0" smtClean="0"/>
              <a:t> </a:t>
            </a:r>
            <a:r>
              <a:rPr lang="lv-LV" altLang="lv-LV" sz="3100" b="1" dirty="0">
                <a:solidFill>
                  <a:srgbClr val="0070C0"/>
                </a:solidFill>
              </a:rPr>
              <a:t>Sistēmiskā </a:t>
            </a:r>
            <a:r>
              <a:rPr lang="lv-LV" altLang="lv-LV" sz="3100" b="1" dirty="0" err="1">
                <a:solidFill>
                  <a:srgbClr val="0070C0"/>
                </a:solidFill>
              </a:rPr>
              <a:t>anafilakse</a:t>
            </a:r>
            <a:endParaRPr lang="en-GB" altLang="lv-LV" sz="3100" b="1" dirty="0">
              <a:solidFill>
                <a:srgbClr val="0070C0"/>
              </a:solidFill>
            </a:endParaRPr>
          </a:p>
        </p:txBody>
      </p:sp>
      <p:sp>
        <p:nvSpPr>
          <p:cNvPr id="189443" name="Line 3"/>
          <p:cNvSpPr>
            <a:spLocks noChangeShapeType="1"/>
          </p:cNvSpPr>
          <p:nvPr/>
        </p:nvSpPr>
        <p:spPr bwMode="auto">
          <a:xfrm>
            <a:off x="290513" y="928688"/>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400"/>
          </a:p>
        </p:txBody>
      </p:sp>
      <p:sp>
        <p:nvSpPr>
          <p:cNvPr id="189445" name="Text Box 5"/>
          <p:cNvSpPr txBox="1">
            <a:spLocks noChangeArrowheads="1"/>
          </p:cNvSpPr>
          <p:nvPr/>
        </p:nvSpPr>
        <p:spPr bwMode="auto">
          <a:xfrm>
            <a:off x="107505" y="1323975"/>
            <a:ext cx="8568951" cy="524759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indent="0">
              <a:spcAft>
                <a:spcPts val="600"/>
              </a:spcAft>
              <a:buClr>
                <a:srgbClr val="FFFF00"/>
              </a:buClr>
              <a:buFont typeface="Trebuchet MS" pitchFamily="34" charset="0"/>
              <a:buNone/>
            </a:pPr>
            <a:r>
              <a:rPr lang="lv-LV" altLang="lv-LV" sz="2000" b="1" dirty="0">
                <a:latin typeface="+mn-lt"/>
              </a:rPr>
              <a:t>Sistēmiskā </a:t>
            </a:r>
            <a:r>
              <a:rPr lang="lv-LV" altLang="lv-LV" sz="2000" b="1" dirty="0" err="1">
                <a:latin typeface="+mn-lt"/>
              </a:rPr>
              <a:t>anafilakse</a:t>
            </a:r>
            <a:r>
              <a:rPr lang="lv-LV" altLang="lv-LV" sz="2000" b="1" dirty="0">
                <a:latin typeface="+mn-lt"/>
              </a:rPr>
              <a:t> </a:t>
            </a:r>
            <a:r>
              <a:rPr lang="lv-LV" altLang="lv-LV" sz="2000" dirty="0">
                <a:latin typeface="+mn-lt"/>
              </a:rPr>
              <a:t>ir </a:t>
            </a:r>
            <a:r>
              <a:rPr lang="lv-LV" altLang="lv-LV" sz="2000" b="1" dirty="0">
                <a:solidFill>
                  <a:srgbClr val="FF0000"/>
                </a:solidFill>
                <a:latin typeface="+mn-lt"/>
              </a:rPr>
              <a:t>sistēmiska</a:t>
            </a:r>
            <a:r>
              <a:rPr lang="lv-LV" altLang="lv-LV" sz="2000" dirty="0">
                <a:solidFill>
                  <a:srgbClr val="FF0000"/>
                </a:solidFill>
                <a:latin typeface="+mn-lt"/>
              </a:rPr>
              <a:t> </a:t>
            </a:r>
            <a:r>
              <a:rPr lang="lv-LV" altLang="lv-LV" sz="2000" dirty="0">
                <a:latin typeface="+mn-lt"/>
              </a:rPr>
              <a:t>tūlītējas </a:t>
            </a:r>
            <a:r>
              <a:rPr lang="lv-LV" altLang="lv-LV" sz="2000" dirty="0" err="1">
                <a:latin typeface="+mn-lt"/>
              </a:rPr>
              <a:t>hipersensitivitātes</a:t>
            </a:r>
            <a:r>
              <a:rPr lang="lv-LV" altLang="lv-LV" sz="2000" dirty="0">
                <a:latin typeface="+mn-lt"/>
              </a:rPr>
              <a:t> reakcijas </a:t>
            </a:r>
            <a:r>
              <a:rPr lang="lv-LV" altLang="lv-LV" sz="2000" dirty="0" smtClean="0">
                <a:latin typeface="+mn-lt"/>
              </a:rPr>
              <a:t>forma</a:t>
            </a:r>
            <a:r>
              <a:rPr lang="lv-LV" altLang="lv-LV" sz="2000" dirty="0">
                <a:latin typeface="+mn-lt"/>
              </a:rPr>
              <a:t>, kam raksturīga</a:t>
            </a:r>
            <a:r>
              <a:rPr lang="lv-LV" altLang="lv-LV" sz="2000" dirty="0" smtClean="0">
                <a:latin typeface="+mn-lt"/>
              </a:rPr>
              <a:t>:</a:t>
            </a:r>
            <a:endParaRPr lang="lv-LV" altLang="lv-LV" sz="2000" dirty="0">
              <a:latin typeface="+mn-lt"/>
            </a:endParaRPr>
          </a:p>
          <a:p>
            <a:pPr indent="457200">
              <a:spcAft>
                <a:spcPts val="600"/>
              </a:spcAft>
              <a:buClr>
                <a:schemeClr val="tx1"/>
              </a:buClr>
              <a:buFontTx/>
              <a:buAutoNum type="arabicPeriod"/>
            </a:pPr>
            <a:r>
              <a:rPr lang="lv-LV" altLang="lv-LV" sz="2000" b="1" dirty="0">
                <a:solidFill>
                  <a:srgbClr val="0070C0"/>
                </a:solidFill>
                <a:latin typeface="+mn-lt"/>
              </a:rPr>
              <a:t>Tūska</a:t>
            </a:r>
            <a:r>
              <a:rPr lang="lv-LV" altLang="lv-LV" sz="2000" dirty="0">
                <a:solidFill>
                  <a:srgbClr val="0070C0"/>
                </a:solidFill>
                <a:latin typeface="+mn-lt"/>
              </a:rPr>
              <a:t> </a:t>
            </a:r>
            <a:r>
              <a:rPr lang="lv-LV" altLang="lv-LV" sz="2000" dirty="0">
                <a:latin typeface="+mn-lt"/>
              </a:rPr>
              <a:t>paralēli daudzos audos, ko izsauc </a:t>
            </a:r>
            <a:r>
              <a:rPr lang="lv-LV" altLang="lv-LV" sz="2000" dirty="0" err="1">
                <a:latin typeface="+mn-lt"/>
              </a:rPr>
              <a:t>vazodilācija</a:t>
            </a:r>
            <a:r>
              <a:rPr lang="lv-LV" altLang="lv-LV" sz="2000" dirty="0">
                <a:latin typeface="+mn-lt"/>
              </a:rPr>
              <a:t> (asinsvadu paplašināšanās), kam </a:t>
            </a:r>
            <a:r>
              <a:rPr lang="lv-LV" altLang="lv-LV" sz="2000" dirty="0" smtClean="0">
                <a:latin typeface="+mn-lt"/>
              </a:rPr>
              <a:t>seko</a:t>
            </a:r>
            <a:endParaRPr lang="lv-LV" altLang="lv-LV" sz="2000" dirty="0">
              <a:latin typeface="+mn-lt"/>
            </a:endParaRPr>
          </a:p>
          <a:p>
            <a:pPr indent="457200">
              <a:spcAft>
                <a:spcPts val="600"/>
              </a:spcAft>
              <a:buClr>
                <a:schemeClr val="tx1"/>
              </a:buClr>
              <a:buFontTx/>
              <a:buAutoNum type="arabicPeriod"/>
            </a:pPr>
            <a:r>
              <a:rPr lang="lv-LV" altLang="lv-LV" sz="2000" b="1" dirty="0" smtClean="0">
                <a:solidFill>
                  <a:srgbClr val="0070C0"/>
                </a:solidFill>
                <a:latin typeface="+mn-lt"/>
              </a:rPr>
              <a:t>Asinsspiediena pazemināšanās </a:t>
            </a:r>
            <a:r>
              <a:rPr lang="lv-LV" altLang="lv-LV" sz="2000" dirty="0" smtClean="0">
                <a:latin typeface="+mn-lt"/>
              </a:rPr>
              <a:t>(</a:t>
            </a:r>
            <a:r>
              <a:rPr lang="lv-LV" altLang="lv-LV" sz="2000" dirty="0">
                <a:latin typeface="+mn-lt"/>
              </a:rPr>
              <a:t>līdz līmenim, kas izraisa šoku, ko pazīst arī kā anafilaktisko šoku, kas nereti ir fatāls</a:t>
            </a:r>
            <a:r>
              <a:rPr lang="lv-LV" altLang="lv-LV" sz="2000" dirty="0" smtClean="0">
                <a:latin typeface="+mn-lt"/>
              </a:rPr>
              <a:t>)</a:t>
            </a:r>
            <a:endParaRPr lang="lv-LV" altLang="lv-LV" sz="2000" dirty="0">
              <a:latin typeface="+mn-lt"/>
            </a:endParaRPr>
          </a:p>
          <a:p>
            <a:pPr indent="457200">
              <a:spcAft>
                <a:spcPts val="600"/>
              </a:spcAft>
              <a:buClr>
                <a:schemeClr val="tx1"/>
              </a:buClr>
              <a:buFontTx/>
              <a:buAutoNum type="arabicPeriod"/>
            </a:pPr>
            <a:r>
              <a:rPr lang="lv-LV" altLang="lv-LV" sz="2000" dirty="0" err="1">
                <a:latin typeface="+mn-lt"/>
              </a:rPr>
              <a:t>Kardiovaskulārajam</a:t>
            </a:r>
            <a:r>
              <a:rPr lang="lv-LV" altLang="lv-LV" sz="2000" dirty="0">
                <a:latin typeface="+mn-lt"/>
              </a:rPr>
              <a:t> efektam seko </a:t>
            </a:r>
            <a:r>
              <a:rPr lang="lv-LV" altLang="lv-LV" sz="2000" b="1" dirty="0">
                <a:solidFill>
                  <a:srgbClr val="0070C0"/>
                </a:solidFill>
                <a:latin typeface="+mn-lt"/>
              </a:rPr>
              <a:t>augšējo un apakšējo elpceļu sašaurināšanās, balsenes tūska, nātrene u.c. </a:t>
            </a:r>
            <a:r>
              <a:rPr lang="lv-LV" altLang="lv-LV" sz="2000" b="1" dirty="0" smtClean="0">
                <a:solidFill>
                  <a:srgbClr val="0070C0"/>
                </a:solidFill>
                <a:latin typeface="+mn-lt"/>
              </a:rPr>
              <a:t>simptomi</a:t>
            </a:r>
            <a:endParaRPr lang="en-US" altLang="lv-LV" sz="2000" b="1" dirty="0" smtClean="0">
              <a:solidFill>
                <a:srgbClr val="0070C0"/>
              </a:solidFill>
              <a:latin typeface="+mn-lt"/>
            </a:endParaRPr>
          </a:p>
          <a:p>
            <a:pPr indent="0">
              <a:spcBef>
                <a:spcPts val="600"/>
              </a:spcBef>
              <a:spcAft>
                <a:spcPts val="600"/>
              </a:spcAft>
              <a:buClr>
                <a:schemeClr val="tx1"/>
              </a:buClr>
            </a:pPr>
            <a:r>
              <a:rPr lang="lv-LV" altLang="lv-LV" sz="2000" dirty="0" smtClean="0">
                <a:latin typeface="+mn-lt"/>
              </a:rPr>
              <a:t>To izsauc </a:t>
            </a:r>
            <a:r>
              <a:rPr lang="lv-LV" altLang="lv-LV" sz="2000" b="1" dirty="0" smtClean="0">
                <a:latin typeface="+mn-lt"/>
              </a:rPr>
              <a:t>alergēns, kas </a:t>
            </a:r>
            <a:r>
              <a:rPr lang="lv-LV" altLang="lv-LV" sz="2000" b="1" dirty="0">
                <a:latin typeface="+mn-lt"/>
              </a:rPr>
              <a:t>nonācis cirkulācijā</a:t>
            </a:r>
            <a:r>
              <a:rPr lang="lv-LV" altLang="lv-LV" sz="2000" dirty="0">
                <a:latin typeface="+mn-lt"/>
              </a:rPr>
              <a:t>, pateicoties, piemēram, injicētam medikamentam, insekta kodumam. Alergēns var uzsūkties asinsritē arī  caur epitēlijiem </a:t>
            </a:r>
          </a:p>
          <a:p>
            <a:pPr indent="0">
              <a:spcAft>
                <a:spcPts val="600"/>
              </a:spcAft>
              <a:buClr>
                <a:schemeClr val="tx1"/>
              </a:buClr>
            </a:pPr>
            <a:r>
              <a:rPr lang="lv-LV" altLang="lv-LV" sz="2000" b="1" dirty="0" smtClean="0">
                <a:solidFill>
                  <a:srgbClr val="FF0000"/>
                </a:solidFill>
                <a:latin typeface="+mn-lt"/>
              </a:rPr>
              <a:t>Galvenā </a:t>
            </a:r>
            <a:r>
              <a:rPr lang="lv-LV" altLang="lv-LV" sz="2000" b="1" dirty="0">
                <a:solidFill>
                  <a:srgbClr val="FF0000"/>
                </a:solidFill>
                <a:latin typeface="+mn-lt"/>
              </a:rPr>
              <a:t>terapija </a:t>
            </a:r>
            <a:r>
              <a:rPr lang="lv-LV" altLang="lv-LV" sz="2000" dirty="0">
                <a:latin typeface="+mn-lt"/>
              </a:rPr>
              <a:t>– </a:t>
            </a:r>
            <a:r>
              <a:rPr lang="lv-LV" altLang="lv-LV" sz="2000" dirty="0" smtClean="0">
                <a:latin typeface="+mn-lt"/>
              </a:rPr>
              <a:t>sistēmiska </a:t>
            </a:r>
            <a:r>
              <a:rPr lang="lv-LV" altLang="lv-LV" sz="2000" dirty="0" err="1">
                <a:latin typeface="+mn-lt"/>
              </a:rPr>
              <a:t>epinefrīna</a:t>
            </a:r>
            <a:r>
              <a:rPr lang="lv-LV" altLang="lv-LV" sz="2000" dirty="0">
                <a:latin typeface="+mn-lt"/>
              </a:rPr>
              <a:t> (adrenalīna) injicēšana, kas novērš </a:t>
            </a:r>
            <a:r>
              <a:rPr lang="lv-LV" altLang="lv-LV" sz="2000" dirty="0" err="1">
                <a:latin typeface="+mn-lt"/>
              </a:rPr>
              <a:t>pato</a:t>
            </a:r>
            <a:r>
              <a:rPr lang="lv-LV" altLang="lv-LV" sz="2000" dirty="0">
                <a:latin typeface="+mn-lt"/>
              </a:rPr>
              <a:t>-fizioloģiskās reakcijas - sašaurina asinsvadus, atver elpceļus; papildus tiek izmantoti arī </a:t>
            </a:r>
            <a:r>
              <a:rPr lang="lv-LV" altLang="lv-LV" sz="2000" dirty="0" err="1">
                <a:latin typeface="+mn-lt"/>
              </a:rPr>
              <a:t>antihistamīni</a:t>
            </a:r>
            <a:endParaRPr lang="lv-LV" altLang="lv-LV" sz="2000" dirty="0">
              <a:latin typeface="+mn-lt"/>
            </a:endParaRPr>
          </a:p>
          <a:p>
            <a:pPr indent="0">
              <a:buClr>
                <a:schemeClr val="tx1"/>
              </a:buClr>
            </a:pPr>
            <a:endParaRPr lang="lv-LV" altLang="lv-LV" sz="2000" dirty="0">
              <a:latin typeface="+mn-lt"/>
            </a:endParaRPr>
          </a:p>
        </p:txBody>
      </p:sp>
    </p:spTree>
    <p:extLst>
      <p:ext uri="{BB962C8B-B14F-4D97-AF65-F5344CB8AC3E}">
        <p14:creationId xmlns:p14="http://schemas.microsoft.com/office/powerpoint/2010/main" val="2288921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5" name="Picture 9" descr="Cartoon: Damn hay fever (medium) by KryCha tagged pollenallergie,pollen,all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952" y="476672"/>
            <a:ext cx="3457575"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72892" y="2708920"/>
            <a:ext cx="3456384" cy="584775"/>
          </a:xfrm>
          <a:prstGeom prst="rect">
            <a:avLst/>
          </a:prstGeom>
          <a:noFill/>
        </p:spPr>
        <p:txBody>
          <a:bodyPr wrap="square" rtlCol="0">
            <a:spAutoFit/>
          </a:bodyPr>
          <a:lstStyle/>
          <a:p>
            <a:r>
              <a:rPr lang="lv-LV" sz="3200" i="1" dirty="0" smtClean="0"/>
              <a:t>Ejam pauzītē... </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799" y="3501008"/>
            <a:ext cx="2594569" cy="270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5347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ext Box 2"/>
          <p:cNvSpPr txBox="1">
            <a:spLocks noChangeArrowheads="1"/>
          </p:cNvSpPr>
          <p:nvPr/>
        </p:nvSpPr>
        <p:spPr bwMode="auto">
          <a:xfrm>
            <a:off x="0" y="1484784"/>
            <a:ext cx="9144000" cy="4179606"/>
          </a:xfrm>
          <a:prstGeom prst="rect">
            <a:avLst/>
          </a:prstGeom>
          <a:noFill/>
          <a:ln w="9525">
            <a:noFill/>
            <a:miter lim="800000"/>
            <a:headEnd/>
            <a:tailEnd/>
          </a:ln>
          <a:effectLst/>
        </p:spPr>
        <p:txBody>
          <a:bodyPr>
            <a:spAutoFit/>
          </a:bodyPr>
          <a:lstStyle/>
          <a:p>
            <a:pPr algn="ctr">
              <a:spcBef>
                <a:spcPct val="20000"/>
              </a:spcBef>
            </a:pPr>
            <a:r>
              <a:rPr lang="lv-LV" sz="4000" b="1" dirty="0">
                <a:solidFill>
                  <a:srgbClr val="0070C0"/>
                </a:solidFill>
              </a:rPr>
              <a:t>Antivielu izraisītās </a:t>
            </a:r>
          </a:p>
          <a:p>
            <a:pPr algn="ctr">
              <a:spcBef>
                <a:spcPct val="20000"/>
              </a:spcBef>
            </a:pPr>
            <a:r>
              <a:rPr lang="lv-LV" sz="4000" b="1" dirty="0">
                <a:solidFill>
                  <a:srgbClr val="0070C0"/>
                </a:solidFill>
              </a:rPr>
              <a:t>(ne-alerģiskās) </a:t>
            </a:r>
          </a:p>
          <a:p>
            <a:pPr algn="ctr">
              <a:spcBef>
                <a:spcPct val="20000"/>
              </a:spcBef>
            </a:pPr>
            <a:r>
              <a:rPr lang="lv-LV" sz="4000" b="1" dirty="0">
                <a:solidFill>
                  <a:srgbClr val="0070C0"/>
                </a:solidFill>
              </a:rPr>
              <a:t>slimības</a:t>
            </a:r>
            <a:r>
              <a:rPr lang="lv-LV" sz="4000" b="1" i="1" dirty="0">
                <a:solidFill>
                  <a:srgbClr val="0070C0"/>
                </a:solidFill>
              </a:rPr>
              <a:t> </a:t>
            </a:r>
          </a:p>
          <a:p>
            <a:pPr algn="ctr">
              <a:spcBef>
                <a:spcPct val="20000"/>
              </a:spcBef>
            </a:pPr>
            <a:endParaRPr lang="lv-LV" sz="3600" b="1" i="1" dirty="0">
              <a:solidFill>
                <a:schemeClr val="accent2"/>
              </a:solidFill>
            </a:endParaRPr>
          </a:p>
          <a:p>
            <a:pPr algn="ctr">
              <a:spcBef>
                <a:spcPct val="20000"/>
              </a:spcBef>
            </a:pPr>
            <a:r>
              <a:rPr lang="lv-LV" sz="3600" b="1" dirty="0" err="1">
                <a:solidFill>
                  <a:srgbClr val="800000"/>
                </a:solidFill>
              </a:rPr>
              <a:t>Hipersensitivitātes</a:t>
            </a:r>
            <a:r>
              <a:rPr lang="lv-LV" sz="3600" b="1" dirty="0">
                <a:solidFill>
                  <a:srgbClr val="800000"/>
                </a:solidFill>
              </a:rPr>
              <a:t> </a:t>
            </a:r>
          </a:p>
          <a:p>
            <a:pPr algn="ctr">
              <a:spcBef>
                <a:spcPct val="20000"/>
              </a:spcBef>
            </a:pPr>
            <a:r>
              <a:rPr lang="lv-LV" sz="3600" b="1" dirty="0">
                <a:solidFill>
                  <a:srgbClr val="800000"/>
                </a:solidFill>
              </a:rPr>
              <a:t>slimību II un III tipi</a:t>
            </a:r>
            <a:endParaRPr lang="en-GB" sz="3600" b="1" dirty="0">
              <a:solidFill>
                <a:srgbClr val="800000"/>
              </a:solidFill>
            </a:endParaRPr>
          </a:p>
        </p:txBody>
      </p:sp>
    </p:spTree>
    <p:extLst>
      <p:ext uri="{BB962C8B-B14F-4D97-AF65-F5344CB8AC3E}">
        <p14:creationId xmlns:p14="http://schemas.microsoft.com/office/powerpoint/2010/main" val="1417021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p:cNvSpPr txBox="1">
            <a:spLocks noChangeArrowheads="1"/>
          </p:cNvSpPr>
          <p:nvPr/>
        </p:nvSpPr>
        <p:spPr bwMode="auto">
          <a:xfrm>
            <a:off x="0" y="116632"/>
            <a:ext cx="9144000" cy="646331"/>
          </a:xfrm>
          <a:prstGeom prst="rect">
            <a:avLst/>
          </a:prstGeom>
          <a:noFill/>
          <a:ln w="9525">
            <a:noFill/>
            <a:miter lim="800000"/>
            <a:headEnd/>
            <a:tailEnd/>
          </a:ln>
          <a:effectLst/>
        </p:spPr>
        <p:txBody>
          <a:bodyPr>
            <a:spAutoFit/>
          </a:bodyPr>
          <a:lstStyle/>
          <a:p>
            <a:pPr algn="ctr"/>
            <a:r>
              <a:rPr lang="lv-LV" sz="3600" b="1" dirty="0">
                <a:solidFill>
                  <a:srgbClr val="0070C0"/>
                </a:solidFill>
              </a:rPr>
              <a:t>Antivielu izraisīto slimību patoģenēzes tipi</a:t>
            </a:r>
            <a:endParaRPr lang="en-GB" sz="3600" b="1" dirty="0">
              <a:solidFill>
                <a:srgbClr val="0070C0"/>
              </a:solidFill>
            </a:endParaRPr>
          </a:p>
        </p:txBody>
      </p:sp>
      <p:sp>
        <p:nvSpPr>
          <p:cNvPr id="256003" name="Line 3"/>
          <p:cNvSpPr>
            <a:spLocks noChangeShapeType="1"/>
          </p:cNvSpPr>
          <p:nvPr/>
        </p:nvSpPr>
        <p:spPr bwMode="auto">
          <a:xfrm>
            <a:off x="177800" y="764704"/>
            <a:ext cx="8785225" cy="0"/>
          </a:xfrm>
          <a:prstGeom prst="line">
            <a:avLst/>
          </a:prstGeom>
          <a:noFill/>
          <a:ln w="57150" cmpd="thinThick">
            <a:solidFill>
              <a:srgbClr val="800000"/>
            </a:solidFill>
            <a:round/>
            <a:headEnd/>
            <a:tailEnd/>
          </a:ln>
          <a:effectLst/>
        </p:spPr>
        <p:txBody>
          <a:bodyPr/>
          <a:lstStyle/>
          <a:p>
            <a:endParaRPr lang="en-GB"/>
          </a:p>
        </p:txBody>
      </p:sp>
      <p:pic>
        <p:nvPicPr>
          <p:cNvPr id="256004" name="Picture 4" descr="S9781416031222-018-f001"/>
          <p:cNvPicPr>
            <a:picLocks noGrp="1" noChangeAspect="1" noChangeArrowheads="1"/>
          </p:cNvPicPr>
          <p:nvPr>
            <p:ph idx="4294967295"/>
          </p:nvPr>
        </p:nvPicPr>
        <p:blipFill>
          <a:blip r:embed="rId3" cstate="print"/>
          <a:stretch>
            <a:fillRect/>
          </a:stretch>
        </p:blipFill>
        <p:spPr>
          <a:xfrm>
            <a:off x="1590253" y="1038943"/>
            <a:ext cx="6222107" cy="5752702"/>
          </a:xfrm>
          <a:noFill/>
          <a:ln/>
        </p:spPr>
      </p:pic>
      <p:sp>
        <p:nvSpPr>
          <p:cNvPr id="256008" name="Text Box 8"/>
          <p:cNvSpPr txBox="1">
            <a:spLocks noChangeArrowheads="1"/>
          </p:cNvSpPr>
          <p:nvPr/>
        </p:nvSpPr>
        <p:spPr bwMode="auto">
          <a:xfrm>
            <a:off x="260350" y="1047750"/>
            <a:ext cx="1181349" cy="584775"/>
          </a:xfrm>
          <a:prstGeom prst="rect">
            <a:avLst/>
          </a:prstGeom>
          <a:noFill/>
          <a:ln w="9525">
            <a:noFill/>
            <a:miter lim="800000"/>
            <a:headEnd/>
            <a:tailEnd/>
          </a:ln>
          <a:effectLst/>
        </p:spPr>
        <p:txBody>
          <a:bodyPr wrap="none">
            <a:spAutoFit/>
          </a:bodyPr>
          <a:lstStyle/>
          <a:p>
            <a:r>
              <a:rPr lang="lv-LV" sz="3200" b="1" dirty="0">
                <a:solidFill>
                  <a:srgbClr val="FF0000"/>
                </a:solidFill>
                <a:effectLst>
                  <a:outerShdw blurRad="38100" dist="38100" dir="2700000" algn="tl">
                    <a:srgbClr val="C0C0C0"/>
                  </a:outerShdw>
                </a:effectLst>
              </a:rPr>
              <a:t>II Tips</a:t>
            </a:r>
            <a:endParaRPr lang="en-GB" sz="3200" b="1" dirty="0">
              <a:solidFill>
                <a:srgbClr val="FF0000"/>
              </a:solidFill>
              <a:effectLst>
                <a:outerShdw blurRad="38100" dist="38100" dir="2700000" algn="tl">
                  <a:srgbClr val="C0C0C0"/>
                </a:outerShdw>
              </a:effectLst>
            </a:endParaRPr>
          </a:p>
        </p:txBody>
      </p:sp>
      <p:sp>
        <p:nvSpPr>
          <p:cNvPr id="256009" name="Text Box 9"/>
          <p:cNvSpPr txBox="1">
            <a:spLocks noChangeArrowheads="1"/>
          </p:cNvSpPr>
          <p:nvPr/>
        </p:nvSpPr>
        <p:spPr bwMode="auto">
          <a:xfrm>
            <a:off x="296863" y="4062413"/>
            <a:ext cx="1290353" cy="584775"/>
          </a:xfrm>
          <a:prstGeom prst="rect">
            <a:avLst/>
          </a:prstGeom>
          <a:noFill/>
          <a:ln w="9525">
            <a:noFill/>
            <a:miter lim="800000"/>
            <a:headEnd/>
            <a:tailEnd/>
          </a:ln>
          <a:effectLst/>
        </p:spPr>
        <p:txBody>
          <a:bodyPr wrap="none">
            <a:spAutoFit/>
          </a:bodyPr>
          <a:lstStyle/>
          <a:p>
            <a:r>
              <a:rPr lang="lv-LV" sz="3200" b="1">
                <a:solidFill>
                  <a:srgbClr val="FF0000"/>
                </a:solidFill>
                <a:effectLst>
                  <a:outerShdw blurRad="38100" dist="38100" dir="2700000" algn="tl">
                    <a:srgbClr val="C0C0C0"/>
                  </a:outerShdw>
                </a:effectLst>
              </a:rPr>
              <a:t>III Tips</a:t>
            </a:r>
            <a:endParaRPr lang="en-GB" sz="3200" b="1">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425714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32" name="Text Box 12"/>
          <p:cNvSpPr txBox="1">
            <a:spLocks noChangeArrowheads="1"/>
          </p:cNvSpPr>
          <p:nvPr/>
        </p:nvSpPr>
        <p:spPr bwMode="auto">
          <a:xfrm>
            <a:off x="4805363" y="116632"/>
            <a:ext cx="4338637" cy="954107"/>
          </a:xfrm>
          <a:prstGeom prst="rect">
            <a:avLst/>
          </a:prstGeom>
          <a:noFill/>
          <a:ln w="9525">
            <a:noFill/>
            <a:miter lim="800000"/>
            <a:headEnd/>
            <a:tailEnd/>
          </a:ln>
          <a:effectLst/>
        </p:spPr>
        <p:txBody>
          <a:bodyPr>
            <a:spAutoFit/>
          </a:bodyPr>
          <a:lstStyle/>
          <a:p>
            <a:pPr algn="ctr"/>
            <a:r>
              <a:rPr lang="lv-LV" sz="2800" b="1" dirty="0" smtClean="0">
                <a:solidFill>
                  <a:srgbClr val="FF0000"/>
                </a:solidFill>
              </a:rPr>
              <a:t>II tips </a:t>
            </a:r>
          </a:p>
          <a:p>
            <a:pPr algn="ctr"/>
            <a:r>
              <a:rPr lang="lv-LV" sz="2800" b="1" dirty="0" smtClean="0">
                <a:solidFill>
                  <a:srgbClr val="0070C0"/>
                </a:solidFill>
              </a:rPr>
              <a:t>Patoģenēzes mehānismi </a:t>
            </a:r>
            <a:endParaRPr lang="en-GB" sz="2800" b="1" dirty="0">
              <a:solidFill>
                <a:srgbClr val="0070C0"/>
              </a:solidFill>
            </a:endParaRPr>
          </a:p>
        </p:txBody>
      </p:sp>
      <p:sp>
        <p:nvSpPr>
          <p:cNvPr id="209933" name="Line 13"/>
          <p:cNvSpPr>
            <a:spLocks noChangeShapeType="1"/>
          </p:cNvSpPr>
          <p:nvPr/>
        </p:nvSpPr>
        <p:spPr bwMode="auto">
          <a:xfrm>
            <a:off x="4932040" y="1070739"/>
            <a:ext cx="4030662" cy="0"/>
          </a:xfrm>
          <a:prstGeom prst="line">
            <a:avLst/>
          </a:prstGeom>
          <a:noFill/>
          <a:ln w="57150" cmpd="thinThick">
            <a:solidFill>
              <a:srgbClr val="800000"/>
            </a:solidFill>
            <a:round/>
            <a:headEnd/>
            <a:tailEnd/>
          </a:ln>
          <a:effectLst/>
        </p:spPr>
        <p:txBody>
          <a:bodyPr/>
          <a:lstStyle/>
          <a:p>
            <a:endParaRPr lang="en-GB" sz="2400"/>
          </a:p>
        </p:txBody>
      </p:sp>
      <p:pic>
        <p:nvPicPr>
          <p:cNvPr id="209954" name="Picture 34" descr="S9781416031222-018-f002"/>
          <p:cNvPicPr>
            <a:picLocks noGrp="1" noChangeAspect="1" noChangeArrowheads="1"/>
          </p:cNvPicPr>
          <p:nvPr>
            <p:ph idx="4294967295"/>
          </p:nvPr>
        </p:nvPicPr>
        <p:blipFill>
          <a:blip r:embed="rId3" cstate="print"/>
          <a:srcRect/>
          <a:stretch>
            <a:fillRect/>
          </a:stretch>
        </p:blipFill>
        <p:spPr>
          <a:xfrm>
            <a:off x="190177" y="206375"/>
            <a:ext cx="4741863" cy="6383338"/>
          </a:xfrm>
          <a:noFill/>
          <a:ln/>
        </p:spPr>
      </p:pic>
      <p:sp>
        <p:nvSpPr>
          <p:cNvPr id="209955" name="Rectangle 35"/>
          <p:cNvSpPr>
            <a:spLocks noChangeArrowheads="1"/>
          </p:cNvSpPr>
          <p:nvPr/>
        </p:nvSpPr>
        <p:spPr bwMode="auto">
          <a:xfrm>
            <a:off x="5240176" y="1434839"/>
            <a:ext cx="3595687" cy="4524315"/>
          </a:xfrm>
          <a:prstGeom prst="rect">
            <a:avLst/>
          </a:prstGeom>
          <a:noFill/>
          <a:ln w="9525">
            <a:noFill/>
            <a:miter lim="800000"/>
            <a:headEnd/>
            <a:tailEnd/>
          </a:ln>
          <a:effectLst/>
        </p:spPr>
        <p:txBody>
          <a:bodyPr>
            <a:spAutoFit/>
          </a:bodyPr>
          <a:lstStyle/>
          <a:p>
            <a:pPr algn="ctr">
              <a:spcAft>
                <a:spcPts val="1200"/>
              </a:spcAft>
            </a:pPr>
            <a:r>
              <a:rPr lang="lv-LV" sz="2400" b="1" dirty="0" smtClean="0">
                <a:solidFill>
                  <a:srgbClr val="FF0000"/>
                </a:solidFill>
              </a:rPr>
              <a:t>LOKĀLI AUDOS</a:t>
            </a:r>
          </a:p>
          <a:p>
            <a:pPr marL="457200" indent="-457200">
              <a:spcAft>
                <a:spcPts val="600"/>
              </a:spcAft>
              <a:buFont typeface="+mj-lt"/>
              <a:buAutoNum type="alphaUcPeriod"/>
            </a:pPr>
            <a:r>
              <a:rPr lang="lv-LV" sz="2000" b="1" dirty="0" smtClean="0"/>
              <a:t>Fagocitoze</a:t>
            </a:r>
            <a:r>
              <a:rPr lang="lv-LV" sz="2000" dirty="0" smtClean="0"/>
              <a:t> </a:t>
            </a:r>
            <a:r>
              <a:rPr lang="lv-LV" sz="2000" b="0" dirty="0" smtClean="0"/>
              <a:t>(piem., </a:t>
            </a:r>
            <a:r>
              <a:rPr lang="en-US" sz="2000" b="0" dirty="0" err="1" smtClean="0"/>
              <a:t>autoi</a:t>
            </a:r>
            <a:r>
              <a:rPr lang="lv-LV" sz="2000" b="0" dirty="0" err="1" smtClean="0"/>
              <a:t>mūnā</a:t>
            </a:r>
            <a:r>
              <a:rPr lang="lv-LV" sz="2000" dirty="0"/>
              <a:t> </a:t>
            </a:r>
            <a:r>
              <a:rPr lang="lv-LV" sz="2000" b="0" dirty="0" err="1" smtClean="0"/>
              <a:t>hemolītiskā</a:t>
            </a:r>
            <a:r>
              <a:rPr lang="lv-LV" sz="2000" b="0" dirty="0" smtClean="0"/>
              <a:t> anēmija)</a:t>
            </a:r>
          </a:p>
          <a:p>
            <a:pPr marL="457200" indent="-457200">
              <a:spcAft>
                <a:spcPts val="600"/>
              </a:spcAft>
              <a:buAutoNum type="alphaUcPeriod" startAt="2"/>
            </a:pPr>
            <a:r>
              <a:rPr lang="lv-LV" sz="2000" b="1" dirty="0" smtClean="0"/>
              <a:t>Iekaisums un audu bojājums </a:t>
            </a:r>
            <a:r>
              <a:rPr lang="lv-LV" sz="2000" b="0" dirty="0" smtClean="0"/>
              <a:t>(antivielu atkarīgais </a:t>
            </a:r>
            <a:r>
              <a:rPr lang="lv-LV" sz="2000" b="0" dirty="0" err="1" smtClean="0"/>
              <a:t>glomerulonefrīts</a:t>
            </a:r>
            <a:r>
              <a:rPr lang="lv-LV" sz="2000" b="0" dirty="0" smtClean="0"/>
              <a:t>)</a:t>
            </a:r>
            <a:endParaRPr lang="lv-LV" sz="2000" dirty="0" smtClean="0"/>
          </a:p>
          <a:p>
            <a:pPr marL="457200" indent="-457200">
              <a:spcAft>
                <a:spcPts val="600"/>
              </a:spcAft>
              <a:buAutoNum type="alphaUcPeriod" startAt="2"/>
            </a:pPr>
            <a:r>
              <a:rPr lang="lv-LV" sz="2000" dirty="0" smtClean="0"/>
              <a:t>Antivielas stimulē receptoru bez </a:t>
            </a:r>
            <a:r>
              <a:rPr lang="lv-LV" sz="2000" dirty="0" err="1" smtClean="0"/>
              <a:t>liganda</a:t>
            </a:r>
            <a:r>
              <a:rPr lang="lv-LV" sz="2000" dirty="0" smtClean="0"/>
              <a:t> </a:t>
            </a:r>
            <a:r>
              <a:rPr lang="lv-LV" sz="2000" b="0" dirty="0" smtClean="0"/>
              <a:t>(Greivsa slimība) vai </a:t>
            </a:r>
            <a:r>
              <a:rPr lang="lv-LV" sz="2000" dirty="0" smtClean="0"/>
              <a:t>traucē </a:t>
            </a:r>
            <a:r>
              <a:rPr lang="lv-LV" sz="2000" dirty="0" err="1" smtClean="0"/>
              <a:t>liganda</a:t>
            </a:r>
            <a:r>
              <a:rPr lang="lv-LV" sz="2000" dirty="0" smtClean="0"/>
              <a:t> piesaisti receptoriem </a:t>
            </a:r>
            <a:r>
              <a:rPr lang="lv-LV" sz="2000" b="0" dirty="0" smtClean="0"/>
              <a:t>(</a:t>
            </a:r>
            <a:r>
              <a:rPr lang="lv-LV" sz="2000" b="0" i="1" dirty="0" smtClean="0"/>
              <a:t>M</a:t>
            </a:r>
            <a:r>
              <a:rPr lang="en-US" sz="2000" b="0" i="1" dirty="0" err="1" smtClean="0"/>
              <a:t>yasthenia</a:t>
            </a:r>
            <a:r>
              <a:rPr lang="en-US" sz="2000" b="0" i="1" dirty="0" smtClean="0"/>
              <a:t> gravis</a:t>
            </a:r>
            <a:r>
              <a:rPr lang="lv-LV" sz="2000" b="0" dirty="0" smtClean="0"/>
              <a:t>)</a:t>
            </a:r>
          </a:p>
          <a:p>
            <a:endParaRPr lang="en-GB" sz="1900" b="0" dirty="0">
              <a:solidFill>
                <a:srgbClr val="CC0000"/>
              </a:solidFill>
            </a:endParaRPr>
          </a:p>
        </p:txBody>
      </p:sp>
      <p:sp>
        <p:nvSpPr>
          <p:cNvPr id="209956" name="Rectangle 36"/>
          <p:cNvSpPr>
            <a:spLocks noChangeArrowheads="1"/>
          </p:cNvSpPr>
          <p:nvPr/>
        </p:nvSpPr>
        <p:spPr bwMode="auto">
          <a:xfrm>
            <a:off x="5401952" y="5842337"/>
            <a:ext cx="3596333" cy="1015663"/>
          </a:xfrm>
          <a:prstGeom prst="rect">
            <a:avLst/>
          </a:prstGeom>
          <a:solidFill>
            <a:schemeClr val="bg1"/>
          </a:solidFill>
          <a:ln w="9525">
            <a:noFill/>
            <a:miter lim="800000"/>
            <a:headEnd/>
            <a:tailEnd/>
          </a:ln>
          <a:effectLst/>
        </p:spPr>
        <p:txBody>
          <a:bodyPr wrap="square">
            <a:spAutoFit/>
          </a:bodyPr>
          <a:lstStyle/>
          <a:p>
            <a:r>
              <a:rPr lang="lv-LV" sz="2000" b="0" i="1" dirty="0"/>
              <a:t>Šūnu vai audu-specifisko antivielu izraisīto slimību piemēri –</a:t>
            </a:r>
            <a:r>
              <a:rPr lang="lv-LV" sz="2000" b="0" i="1" dirty="0">
                <a:solidFill>
                  <a:srgbClr val="CC0000"/>
                </a:solidFill>
              </a:rPr>
              <a:t> </a:t>
            </a:r>
            <a:r>
              <a:rPr lang="lv-LV" sz="2000" b="1" i="1" dirty="0">
                <a:solidFill>
                  <a:srgbClr val="0070C0"/>
                </a:solidFill>
              </a:rPr>
              <a:t>skatīties izdales materiālos</a:t>
            </a:r>
            <a:endParaRPr lang="en-GB" sz="2000" b="1" i="1" dirty="0">
              <a:solidFill>
                <a:srgbClr val="0070C0"/>
              </a:solidFill>
            </a:endParaRPr>
          </a:p>
        </p:txBody>
      </p:sp>
    </p:spTree>
    <p:extLst>
      <p:ext uri="{BB962C8B-B14F-4D97-AF65-F5344CB8AC3E}">
        <p14:creationId xmlns:p14="http://schemas.microsoft.com/office/powerpoint/2010/main" val="1053360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792" name="Text Box 128"/>
          <p:cNvSpPr txBox="1">
            <a:spLocks noChangeArrowheads="1"/>
          </p:cNvSpPr>
          <p:nvPr/>
        </p:nvSpPr>
        <p:spPr bwMode="auto">
          <a:xfrm>
            <a:off x="0" y="420184"/>
            <a:ext cx="9144000" cy="646331"/>
          </a:xfrm>
          <a:prstGeom prst="rect">
            <a:avLst/>
          </a:prstGeom>
          <a:noFill/>
          <a:ln w="9525">
            <a:noFill/>
            <a:miter lim="800000"/>
            <a:headEnd/>
            <a:tailEnd/>
          </a:ln>
          <a:effectLst/>
        </p:spPr>
        <p:txBody>
          <a:bodyPr>
            <a:spAutoFit/>
          </a:bodyPr>
          <a:lstStyle/>
          <a:p>
            <a:pPr algn="ctr"/>
            <a:r>
              <a:rPr lang="lv-LV" sz="3600" b="1" dirty="0">
                <a:solidFill>
                  <a:srgbClr val="0070C0"/>
                </a:solidFill>
              </a:rPr>
              <a:t>Imūno kompleksu izraisītās slimības </a:t>
            </a:r>
            <a:r>
              <a:rPr lang="lv-LV" sz="3600" b="1" dirty="0">
                <a:solidFill>
                  <a:srgbClr val="FF0000"/>
                </a:solidFill>
              </a:rPr>
              <a:t>(III tips)</a:t>
            </a:r>
            <a:endParaRPr lang="en-GB" sz="3600" b="1" dirty="0">
              <a:solidFill>
                <a:srgbClr val="FF0000"/>
              </a:solidFill>
            </a:endParaRPr>
          </a:p>
        </p:txBody>
      </p:sp>
      <p:sp>
        <p:nvSpPr>
          <p:cNvPr id="241793" name="Line 129"/>
          <p:cNvSpPr>
            <a:spLocks noChangeShapeType="1"/>
          </p:cNvSpPr>
          <p:nvPr/>
        </p:nvSpPr>
        <p:spPr bwMode="auto">
          <a:xfrm>
            <a:off x="177799" y="1196752"/>
            <a:ext cx="8785225" cy="0"/>
          </a:xfrm>
          <a:prstGeom prst="line">
            <a:avLst/>
          </a:prstGeom>
          <a:noFill/>
          <a:ln w="57150" cmpd="thinThick">
            <a:solidFill>
              <a:srgbClr val="800000"/>
            </a:solidFill>
            <a:round/>
            <a:headEnd/>
            <a:tailEnd/>
          </a:ln>
          <a:effectLst/>
        </p:spPr>
        <p:txBody>
          <a:bodyPr/>
          <a:lstStyle/>
          <a:p>
            <a:endParaRPr lang="en-GB" sz="2400"/>
          </a:p>
        </p:txBody>
      </p:sp>
      <p:sp>
        <p:nvSpPr>
          <p:cNvPr id="241795" name="Text Box 131"/>
          <p:cNvSpPr txBox="1">
            <a:spLocks noChangeArrowheads="1"/>
          </p:cNvSpPr>
          <p:nvPr/>
        </p:nvSpPr>
        <p:spPr bwMode="auto">
          <a:xfrm>
            <a:off x="441733" y="1628800"/>
            <a:ext cx="8090707" cy="4462760"/>
          </a:xfrm>
          <a:prstGeom prst="rect">
            <a:avLst/>
          </a:prstGeom>
          <a:noFill/>
          <a:ln w="9525">
            <a:noFill/>
            <a:miter lim="800000"/>
            <a:headEnd/>
            <a:tailEnd/>
          </a:ln>
          <a:effectLst/>
        </p:spPr>
        <p:txBody>
          <a:bodyPr wrap="square">
            <a:spAutoFit/>
          </a:bodyPr>
          <a:lstStyle/>
          <a:p>
            <a:pPr marL="468000" indent="-468000" algn="just">
              <a:spcAft>
                <a:spcPts val="600"/>
              </a:spcAft>
              <a:buFont typeface="Wingdings" panose="05000000000000000000" pitchFamily="2" charset="2"/>
              <a:buChar char="q"/>
            </a:pPr>
            <a:r>
              <a:rPr lang="lv-LV" sz="2200" dirty="0"/>
              <a:t>Antivielas, kas kompleksi saistījušās pie saviem (</a:t>
            </a:r>
            <a:r>
              <a:rPr lang="lv-LV" sz="2200" dirty="0" err="1"/>
              <a:t>autoimunitāte</a:t>
            </a:r>
            <a:r>
              <a:rPr lang="lv-LV" sz="2200" dirty="0"/>
              <a:t>) vai svešiem </a:t>
            </a:r>
            <a:r>
              <a:rPr lang="lv-LV" sz="2200" dirty="0" smtClean="0"/>
              <a:t>antigēniem</a:t>
            </a:r>
          </a:p>
          <a:p>
            <a:pPr marL="468000" indent="-468000" algn="just">
              <a:spcAft>
                <a:spcPts val="600"/>
              </a:spcAft>
              <a:buFont typeface="Wingdings" panose="05000000000000000000" pitchFamily="2" charset="2"/>
              <a:buChar char="q"/>
            </a:pPr>
            <a:r>
              <a:rPr lang="lv-LV" sz="2200" b="1" dirty="0" smtClean="0"/>
              <a:t>Vispārējā </a:t>
            </a:r>
            <a:r>
              <a:rPr lang="lv-LV" sz="2200" b="1" dirty="0"/>
              <a:t>tendence </a:t>
            </a:r>
            <a:r>
              <a:rPr lang="lv-LV" sz="2200" dirty="0"/>
              <a:t>– šīs slimības visbiežāk ir </a:t>
            </a:r>
            <a:r>
              <a:rPr lang="lv-LV" sz="2200" b="1" dirty="0" smtClean="0">
                <a:solidFill>
                  <a:srgbClr val="FF0000"/>
                </a:solidFill>
              </a:rPr>
              <a:t>SISTĒMISKAS</a:t>
            </a:r>
          </a:p>
          <a:p>
            <a:pPr marL="468000" indent="-468000">
              <a:spcAft>
                <a:spcPts val="600"/>
              </a:spcAft>
              <a:buFont typeface="Wingdings" panose="05000000000000000000" pitchFamily="2" charset="2"/>
              <a:buChar char="q"/>
            </a:pPr>
            <a:r>
              <a:rPr lang="lv-LV" sz="2200" dirty="0" err="1"/>
              <a:t>Ag-Av</a:t>
            </a:r>
            <a:r>
              <a:rPr lang="lv-LV" sz="2200" dirty="0"/>
              <a:t> kompleksi (IK) ir normālas imūnsistēmas reakcijas </a:t>
            </a:r>
            <a:r>
              <a:rPr lang="lv-LV" sz="2200" dirty="0" smtClean="0"/>
              <a:t>sastāvdaļa </a:t>
            </a:r>
            <a:r>
              <a:rPr lang="lv-LV" sz="2200" b="1" dirty="0" smtClean="0">
                <a:solidFill>
                  <a:srgbClr val="0070C0"/>
                </a:solidFill>
              </a:rPr>
              <a:t>Slimība </a:t>
            </a:r>
            <a:r>
              <a:rPr lang="lv-LV" sz="2200" b="1" dirty="0">
                <a:solidFill>
                  <a:srgbClr val="0070C0"/>
                </a:solidFill>
              </a:rPr>
              <a:t>rodas tikai tad, kad tie veidojas pārmērīgā daudzumā, netiek efektīgi aizvākti un tiek uzkrāti </a:t>
            </a:r>
            <a:r>
              <a:rPr lang="lv-LV" sz="2200" b="1" dirty="0" smtClean="0">
                <a:solidFill>
                  <a:srgbClr val="0070C0"/>
                </a:solidFill>
              </a:rPr>
              <a:t>audos</a:t>
            </a:r>
            <a:endParaRPr lang="lv-LV" sz="2200" dirty="0"/>
          </a:p>
          <a:p>
            <a:pPr marL="468000" indent="-468000">
              <a:spcAft>
                <a:spcPts val="600"/>
              </a:spcAft>
              <a:buFont typeface="Wingdings" panose="05000000000000000000" pitchFamily="2" charset="2"/>
              <a:buChar char="q"/>
            </a:pPr>
            <a:r>
              <a:rPr lang="lv-LV" sz="2200" dirty="0" smtClean="0"/>
              <a:t>Bez tam, IK </a:t>
            </a:r>
            <a:r>
              <a:rPr lang="lv-LV" sz="2200" dirty="0"/>
              <a:t>uzkrāšanās līmeni nosaka </a:t>
            </a:r>
            <a:r>
              <a:rPr lang="lv-LV" sz="2200" b="1" dirty="0"/>
              <a:t>IK daba un asinsvadu īpašības</a:t>
            </a:r>
            <a:r>
              <a:rPr lang="lv-LV" sz="2200" dirty="0"/>
              <a:t> - </a:t>
            </a:r>
            <a:r>
              <a:rPr lang="lv-LV" sz="2200" dirty="0" smtClean="0"/>
              <a:t>pastiprināta </a:t>
            </a:r>
            <a:r>
              <a:rPr lang="lv-LV" sz="2200" dirty="0"/>
              <a:t>tieksme uzkrāties audos ir nelieliem IK, un tiem, kas satur </a:t>
            </a:r>
            <a:r>
              <a:rPr lang="lv-LV" sz="2200" dirty="0" err="1" smtClean="0"/>
              <a:t>katjoniskus</a:t>
            </a:r>
            <a:r>
              <a:rPr lang="lv-LV" sz="2200" dirty="0" smtClean="0"/>
              <a:t> </a:t>
            </a:r>
            <a:r>
              <a:rPr lang="lv-LV" sz="2200" dirty="0"/>
              <a:t>antigēnus, kas labprāt saistās pie asinsvadu un nieru </a:t>
            </a:r>
            <a:r>
              <a:rPr lang="lv-LV" sz="2200" dirty="0" err="1"/>
              <a:t>glomerulu</a:t>
            </a:r>
            <a:r>
              <a:rPr lang="lv-LV" sz="2200" dirty="0"/>
              <a:t> bazālās membrānas negatīvi lādētajām </a:t>
            </a:r>
            <a:r>
              <a:rPr lang="lv-LV" sz="2200" dirty="0" smtClean="0"/>
              <a:t>komponentēm</a:t>
            </a:r>
            <a:endParaRPr lang="lv-LV" sz="2200" dirty="0"/>
          </a:p>
          <a:p>
            <a:pPr marL="457200" algn="just">
              <a:spcAft>
                <a:spcPts val="600"/>
              </a:spcAft>
            </a:pPr>
            <a:endParaRPr lang="lv-LV" sz="2200" b="1" dirty="0" smtClean="0">
              <a:solidFill>
                <a:srgbClr val="FF0000"/>
              </a:solidFill>
            </a:endParaRPr>
          </a:p>
        </p:txBody>
      </p:sp>
    </p:spTree>
    <p:extLst>
      <p:ext uri="{BB962C8B-B14F-4D97-AF65-F5344CB8AC3E}">
        <p14:creationId xmlns:p14="http://schemas.microsoft.com/office/powerpoint/2010/main" val="390758412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72" y="228600"/>
            <a:ext cx="3672408" cy="914400"/>
          </a:xfrm>
        </p:spPr>
        <p:txBody>
          <a:bodyPr/>
          <a:lstStyle/>
          <a:p>
            <a:r>
              <a:rPr lang="lv-LV" b="1" dirty="0" smtClean="0">
                <a:solidFill>
                  <a:srgbClr val="FF0000"/>
                </a:solidFill>
              </a:rPr>
              <a:t>III Tips  </a:t>
            </a:r>
            <a:r>
              <a:rPr lang="lv-LV" b="1" dirty="0" smtClean="0">
                <a:solidFill>
                  <a:srgbClr val="0070C0"/>
                </a:solidFill>
              </a:rPr>
              <a:t>Patoģenēze</a:t>
            </a:r>
            <a:endParaRPr lang="en-GB" b="1" dirty="0">
              <a:solidFill>
                <a:srgbClr val="0070C0"/>
              </a:solidFill>
            </a:endParaRPr>
          </a:p>
        </p:txBody>
      </p:sp>
      <p:pic>
        <p:nvPicPr>
          <p:cNvPr id="3" name="Picture 2"/>
          <p:cNvPicPr>
            <a:picLocks noChangeAspect="1"/>
          </p:cNvPicPr>
          <p:nvPr/>
        </p:nvPicPr>
        <p:blipFill>
          <a:blip r:embed="rId3"/>
          <a:stretch>
            <a:fillRect/>
          </a:stretch>
        </p:blipFill>
        <p:spPr>
          <a:xfrm>
            <a:off x="7932" y="207574"/>
            <a:ext cx="4906888" cy="6522859"/>
          </a:xfrm>
          <a:prstGeom prst="rect">
            <a:avLst/>
          </a:prstGeom>
        </p:spPr>
      </p:pic>
      <p:sp>
        <p:nvSpPr>
          <p:cNvPr id="4" name="Rectangle 3"/>
          <p:cNvSpPr/>
          <p:nvPr/>
        </p:nvSpPr>
        <p:spPr>
          <a:xfrm>
            <a:off x="4698268" y="1700808"/>
            <a:ext cx="4194212" cy="3970318"/>
          </a:xfrm>
          <a:prstGeom prst="rect">
            <a:avLst/>
          </a:prstGeom>
        </p:spPr>
        <p:txBody>
          <a:bodyPr wrap="square">
            <a:spAutoFit/>
          </a:bodyPr>
          <a:lstStyle/>
          <a:p>
            <a:pPr marL="457200">
              <a:spcAft>
                <a:spcPts val="600"/>
              </a:spcAft>
            </a:pPr>
            <a:r>
              <a:rPr lang="lv-LV" sz="2200" dirty="0" smtClean="0"/>
              <a:t>IK </a:t>
            </a:r>
            <a:r>
              <a:rPr lang="lv-LV" sz="2200" dirty="0"/>
              <a:t>deponējas audos (visbiežāk locītavās, nieru </a:t>
            </a:r>
            <a:r>
              <a:rPr lang="lv-LV" sz="2200" dirty="0" err="1"/>
              <a:t>glomerulās</a:t>
            </a:r>
            <a:r>
              <a:rPr lang="lv-LV" sz="2200" dirty="0"/>
              <a:t>) un noved pie komplementa un </a:t>
            </a:r>
            <a:r>
              <a:rPr lang="lv-LV" sz="2200" dirty="0" err="1"/>
              <a:t>FcR</a:t>
            </a:r>
            <a:r>
              <a:rPr lang="lv-LV" sz="2200" dirty="0"/>
              <a:t>-atkarīgās iekaisuma </a:t>
            </a:r>
            <a:r>
              <a:rPr lang="lv-LV" sz="2200" dirty="0" smtClean="0"/>
              <a:t>reakcijas un eventuāli audu bojājuma</a:t>
            </a:r>
          </a:p>
          <a:p>
            <a:pPr marL="457200">
              <a:spcAft>
                <a:spcPts val="600"/>
              </a:spcAft>
            </a:pPr>
            <a:endParaRPr lang="lv-LV" sz="2200" dirty="0"/>
          </a:p>
          <a:p>
            <a:pPr marL="457200">
              <a:spcAft>
                <a:spcPts val="600"/>
              </a:spcAft>
            </a:pPr>
            <a:r>
              <a:rPr lang="lv-LV" sz="2200" dirty="0"/>
              <a:t>Klīniskie simptomi svešu antigēnu gadījumā ir īsi un pārejoši (t.i. akūti), ja vien </a:t>
            </a:r>
            <a:r>
              <a:rPr lang="lv-LV" sz="2200" dirty="0" err="1"/>
              <a:t>Ag</a:t>
            </a:r>
            <a:r>
              <a:rPr lang="lv-LV" sz="2200" dirty="0"/>
              <a:t> nenonāk organismā atkārtoti </a:t>
            </a:r>
          </a:p>
        </p:txBody>
      </p:sp>
    </p:spTree>
    <p:extLst>
      <p:ext uri="{BB962C8B-B14F-4D97-AF65-F5344CB8AC3E}">
        <p14:creationId xmlns:p14="http://schemas.microsoft.com/office/powerpoint/2010/main" val="2409784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Text Box 4"/>
          <p:cNvSpPr txBox="1">
            <a:spLocks noChangeArrowheads="1"/>
          </p:cNvSpPr>
          <p:nvPr/>
        </p:nvSpPr>
        <p:spPr bwMode="auto">
          <a:xfrm>
            <a:off x="0" y="227013"/>
            <a:ext cx="9144000" cy="646331"/>
          </a:xfrm>
          <a:prstGeom prst="rect">
            <a:avLst/>
          </a:prstGeom>
          <a:noFill/>
          <a:ln w="9525">
            <a:noFill/>
            <a:miter lim="800000"/>
            <a:headEnd/>
            <a:tailEnd/>
          </a:ln>
          <a:effectLst/>
        </p:spPr>
        <p:txBody>
          <a:bodyPr>
            <a:spAutoFit/>
          </a:bodyPr>
          <a:lstStyle/>
          <a:p>
            <a:pPr algn="ctr">
              <a:defRPr/>
            </a:pPr>
            <a:r>
              <a:rPr lang="lv-LV" sz="3600" b="1" dirty="0" err="1"/>
              <a:t>Hipersensitivitātes</a:t>
            </a:r>
            <a:r>
              <a:rPr lang="lv-LV" sz="3600" b="1" dirty="0"/>
              <a:t> </a:t>
            </a:r>
            <a:r>
              <a:rPr lang="lv-LV" sz="3600" b="1" dirty="0" smtClean="0"/>
              <a:t>slimības   </a:t>
            </a:r>
            <a:r>
              <a:rPr lang="lv-LV" sz="3600" b="1" dirty="0" smtClean="0">
                <a:solidFill>
                  <a:srgbClr val="0070C0"/>
                </a:solidFill>
              </a:rPr>
              <a:t>Klasifikācija</a:t>
            </a:r>
            <a:endParaRPr lang="en-GB" sz="3600" b="1" dirty="0">
              <a:solidFill>
                <a:srgbClr val="0070C0"/>
              </a:solidFill>
            </a:endParaRPr>
          </a:p>
        </p:txBody>
      </p:sp>
      <p:graphicFrame>
        <p:nvGraphicFramePr>
          <p:cNvPr id="166092" name="Group 204"/>
          <p:cNvGraphicFramePr>
            <a:graphicFrameLocks noGrp="1"/>
          </p:cNvGraphicFramePr>
          <p:nvPr>
            <p:extLst>
              <p:ext uri="{D42A27DB-BD31-4B8C-83A1-F6EECF244321}">
                <p14:modId xmlns:p14="http://schemas.microsoft.com/office/powerpoint/2010/main" val="3902812612"/>
              </p:ext>
            </p:extLst>
          </p:nvPr>
        </p:nvGraphicFramePr>
        <p:xfrm>
          <a:off x="266700" y="1384300"/>
          <a:ext cx="8521700" cy="4864646"/>
        </p:xfrm>
        <a:graphic>
          <a:graphicData uri="http://schemas.openxmlformats.org/drawingml/2006/table">
            <a:tbl>
              <a:tblPr/>
              <a:tblGrid>
                <a:gridCol w="2527300"/>
                <a:gridCol w="2654300"/>
                <a:gridCol w="3340100"/>
              </a:tblGrid>
              <a:tr h="594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500" b="1" i="0" u="none" strike="noStrike" cap="none" normalizeH="0" baseline="0" dirty="0" err="1" smtClean="0">
                          <a:ln>
                            <a:noFill/>
                          </a:ln>
                          <a:solidFill>
                            <a:schemeClr val="tx1"/>
                          </a:solidFill>
                          <a:effectLst/>
                          <a:latin typeface="Tahoma" pitchFamily="34" charset="0"/>
                        </a:rPr>
                        <a:t>Hipersensitivitātes</a:t>
                      </a:r>
                      <a:r>
                        <a:rPr kumimoji="0" lang="lv-LV" sz="1500" b="1" i="0" u="none" strike="noStrike" cap="none" normalizeH="0" baseline="0" dirty="0" smtClean="0">
                          <a:ln>
                            <a:noFill/>
                          </a:ln>
                          <a:solidFill>
                            <a:schemeClr val="tx1"/>
                          </a:solidFill>
                          <a:effectLst/>
                          <a:latin typeface="Tahoma"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500" b="1" i="0" u="none" strike="noStrike" cap="none" normalizeH="0" baseline="0" dirty="0" smtClean="0">
                          <a:ln>
                            <a:noFill/>
                          </a:ln>
                          <a:solidFill>
                            <a:schemeClr val="tx1"/>
                          </a:solidFill>
                          <a:effectLst/>
                          <a:latin typeface="Tahoma" pitchFamily="34" charset="0"/>
                        </a:rPr>
                        <a:t>tips</a:t>
                      </a:r>
                      <a:endParaRPr kumimoji="0" lang="en-GB" sz="1500" b="1" i="0" u="none" strike="noStrike" cap="none" normalizeH="0" baseline="0" dirty="0" smtClean="0">
                        <a:ln>
                          <a:noFill/>
                        </a:ln>
                        <a:solidFill>
                          <a:schemeClr val="tx1"/>
                        </a:solidFill>
                        <a:effectLst/>
                        <a:latin typeface="Tahoma" pitchFamily="34" charset="0"/>
                      </a:endParaRPr>
                    </a:p>
                  </a:txBody>
                  <a:tcPr marT="45713" marB="45713"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500" b="1" i="0" u="none" strike="noStrike" cap="none" normalizeH="0" baseline="0" smtClean="0">
                          <a:ln>
                            <a:noFill/>
                          </a:ln>
                          <a:solidFill>
                            <a:schemeClr val="tx1"/>
                          </a:solidFill>
                          <a:effectLst/>
                          <a:latin typeface="Tahoma" pitchFamily="34" charset="0"/>
                        </a:rPr>
                        <a:t>Patoloģiskais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500" b="1" i="0" u="none" strike="noStrike" cap="none" normalizeH="0" baseline="0" smtClean="0">
                          <a:ln>
                            <a:noFill/>
                          </a:ln>
                          <a:solidFill>
                            <a:schemeClr val="tx1"/>
                          </a:solidFill>
                          <a:effectLst/>
                          <a:latin typeface="Tahoma" pitchFamily="34" charset="0"/>
                        </a:rPr>
                        <a:t>imūnais mehānisms</a:t>
                      </a:r>
                      <a:endParaRPr kumimoji="0" lang="en-GB" sz="1500" b="1" i="0" u="none" strike="noStrike" cap="none" normalizeH="0" baseline="0" smtClean="0">
                        <a:ln>
                          <a:noFill/>
                        </a:ln>
                        <a:solidFill>
                          <a:schemeClr val="tx1"/>
                        </a:solidFill>
                        <a:effectLst/>
                        <a:latin typeface="Tahoma" pitchFamily="34" charset="0"/>
                      </a:endParaRPr>
                    </a:p>
                  </a:txBody>
                  <a:tcPr marT="45713" marB="45713"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500" b="1" i="0" u="none" strike="noStrike" cap="none" normalizeH="0" baseline="0" dirty="0" smtClean="0">
                          <a:ln>
                            <a:noFill/>
                          </a:ln>
                          <a:solidFill>
                            <a:schemeClr val="tx1"/>
                          </a:solidFill>
                          <a:effectLst/>
                          <a:latin typeface="Tahoma" pitchFamily="34" charset="0"/>
                        </a:rPr>
                        <a:t>Audu bojājuma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500" b="1" i="0" u="none" strike="noStrike" cap="none" normalizeH="0" baseline="0" dirty="0" smtClean="0">
                          <a:ln>
                            <a:noFill/>
                          </a:ln>
                          <a:solidFill>
                            <a:schemeClr val="tx1"/>
                          </a:solidFill>
                          <a:effectLst/>
                          <a:latin typeface="Tahoma" pitchFamily="34" charset="0"/>
                        </a:rPr>
                        <a:t>un slimības mehānisms</a:t>
                      </a:r>
                      <a:endParaRPr kumimoji="0" lang="en-GB" sz="1500" b="1" i="0" u="none" strike="noStrike" cap="none" normalizeH="0" baseline="0" dirty="0" smtClean="0">
                        <a:ln>
                          <a:noFill/>
                        </a:ln>
                        <a:solidFill>
                          <a:schemeClr val="tx1"/>
                        </a:solidFill>
                        <a:effectLst/>
                        <a:latin typeface="Tahoma" pitchFamily="34" charset="0"/>
                      </a:endParaRPr>
                    </a:p>
                  </a:txBody>
                  <a:tcPr marT="45713" marB="45713"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576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chemeClr val="tx1"/>
                          </a:solidFill>
                          <a:effectLst/>
                          <a:latin typeface="Tahoma" pitchFamily="34" charset="0"/>
                        </a:rPr>
                        <a:t>I Tips</a:t>
                      </a:r>
                      <a:endParaRPr kumimoji="0" lang="en-GB" sz="1400" b="1"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rgbClr val="0070C0"/>
                          </a:solidFill>
                          <a:effectLst/>
                          <a:latin typeface="Tahoma" pitchFamily="34" charset="0"/>
                        </a:rPr>
                        <a:t>Tūlītējā </a:t>
                      </a:r>
                      <a:r>
                        <a:rPr kumimoji="0" lang="lv-LV" sz="1400" b="1" i="0" u="none" strike="noStrike" cap="none" normalizeH="0" baseline="0" dirty="0" err="1" smtClean="0">
                          <a:ln>
                            <a:noFill/>
                          </a:ln>
                          <a:solidFill>
                            <a:srgbClr val="0070C0"/>
                          </a:solidFill>
                          <a:effectLst/>
                          <a:latin typeface="Tahoma" pitchFamily="34" charset="0"/>
                        </a:rPr>
                        <a:t>hipersensitivitāte</a:t>
                      </a:r>
                      <a:endParaRPr kumimoji="0" lang="lv-LV" sz="1400" b="1" i="0" u="none" strike="noStrike" cap="none" normalizeH="0" baseline="0" dirty="0" smtClean="0">
                        <a:ln>
                          <a:noFill/>
                        </a:ln>
                        <a:solidFill>
                          <a:srgbClr val="0070C0"/>
                        </a:solidFill>
                        <a:effectLst/>
                        <a:latin typeface="Tahoma" pitchFamily="34" charset="0"/>
                      </a:endParaRPr>
                    </a:p>
                  </a:txBody>
                  <a:tcPr marT="45713" marB="45713"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IgE antivielas</a:t>
                      </a:r>
                      <a:endParaRPr kumimoji="0" lang="en-GB" sz="1400" b="0" i="0" u="none" strike="noStrike" cap="none" normalizeH="0" baseline="0" smtClean="0">
                        <a:ln>
                          <a:noFill/>
                        </a:ln>
                        <a:solidFill>
                          <a:schemeClr val="tx1"/>
                        </a:solidFill>
                        <a:effectLst/>
                        <a:latin typeface="Tahoma" pitchFamily="34" charset="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dirty="0" err="1" smtClean="0">
                          <a:ln>
                            <a:noFill/>
                          </a:ln>
                          <a:solidFill>
                            <a:schemeClr val="tx1"/>
                          </a:solidFill>
                          <a:effectLst/>
                          <a:latin typeface="Tahoma" pitchFamily="34" charset="0"/>
                        </a:rPr>
                        <a:t>Mastocīti</a:t>
                      </a:r>
                      <a:r>
                        <a:rPr kumimoji="0" lang="lv-LV" sz="1400" b="0" i="0" u="none" strike="noStrike" cap="none" normalizeH="0" baseline="0" dirty="0" smtClean="0">
                          <a:ln>
                            <a:noFill/>
                          </a:ln>
                          <a:solidFill>
                            <a:schemeClr val="tx1"/>
                          </a:solidFill>
                          <a:effectLst/>
                          <a:latin typeface="Tahoma" pitchFamily="34" charset="0"/>
                        </a:rPr>
                        <a:t> un to mediatori </a:t>
                      </a:r>
                      <a:endParaRPr kumimoji="0" lang="en-GB" sz="1400" b="0" i="0" u="none" strike="noStrike" cap="none" normalizeH="0" baseline="0" dirty="0" smtClean="0">
                        <a:ln>
                          <a:noFill/>
                        </a:ln>
                        <a:solidFill>
                          <a:schemeClr val="tx1"/>
                        </a:solidFill>
                        <a:effectLst/>
                        <a:latin typeface="Tahoma" pitchFamily="34" charset="0"/>
                      </a:endParaRPr>
                    </a:p>
                  </a:txBody>
                  <a:tcPr marT="45713" marB="45713"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rgbClr val="DDDDDD"/>
                    </a:solidFill>
                  </a:tcPr>
                </a:tc>
              </a:tr>
              <a:tr h="10300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chemeClr val="tx1"/>
                          </a:solidFill>
                          <a:effectLst/>
                          <a:latin typeface="Tahoma" pitchFamily="34" charset="0"/>
                        </a:rPr>
                        <a:t>II Tips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rgbClr val="0070C0"/>
                          </a:solidFill>
                          <a:effectLst/>
                          <a:latin typeface="Tahoma" pitchFamily="34" charset="0"/>
                        </a:rPr>
                        <a:t>Antivielu slimība</a:t>
                      </a:r>
                      <a:endParaRPr kumimoji="0" lang="en-GB" sz="1400" b="1" i="0" u="none" strike="noStrike" cap="none" normalizeH="0" baseline="0" dirty="0" smtClean="0">
                        <a:ln>
                          <a:noFill/>
                        </a:ln>
                        <a:solidFill>
                          <a:srgbClr val="0070C0"/>
                        </a:solidFill>
                        <a:effectLst/>
                        <a:latin typeface="Tahoma" pitchFamily="34" charset="0"/>
                      </a:endParaRP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IgM, IgG antivielas pret šūnu virsmas vai ECM antigēniem</a:t>
                      </a:r>
                      <a:endParaRPr kumimoji="0" lang="en-GB" sz="1400" b="0" i="0" u="none" strike="noStrike" cap="none" normalizeH="0" baseline="0" smtClean="0">
                        <a:ln>
                          <a:noFill/>
                        </a:ln>
                        <a:solidFill>
                          <a:schemeClr val="tx1"/>
                        </a:solidFill>
                        <a:effectLst/>
                        <a:latin typeface="Tahoma"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lv-LV" sz="1400" b="0" i="0" u="none" strike="noStrike" cap="none" normalizeH="0" baseline="0" dirty="0" smtClean="0">
                          <a:ln>
                            <a:noFill/>
                          </a:ln>
                          <a:solidFill>
                            <a:schemeClr val="tx1"/>
                          </a:solidFill>
                          <a:effectLst/>
                          <a:latin typeface="Tahoma" pitchFamily="34" charset="0"/>
                        </a:rPr>
                        <a:t>Šūnu </a:t>
                      </a:r>
                      <a:r>
                        <a:rPr kumimoji="0" lang="lv-LV" sz="1400" b="0" i="0" u="none" strike="noStrike" cap="none" normalizeH="0" baseline="0" dirty="0" err="1" smtClean="0">
                          <a:ln>
                            <a:noFill/>
                          </a:ln>
                          <a:solidFill>
                            <a:schemeClr val="tx1"/>
                          </a:solidFill>
                          <a:effectLst/>
                          <a:latin typeface="Tahoma" pitchFamily="34" charset="0"/>
                        </a:rPr>
                        <a:t>opsonizēšana</a:t>
                      </a:r>
                      <a:r>
                        <a:rPr kumimoji="0" lang="lv-LV" sz="1400" b="0" i="0" u="none" strike="noStrike" cap="none" normalizeH="0" baseline="0" dirty="0" smtClean="0">
                          <a:ln>
                            <a:noFill/>
                          </a:ln>
                          <a:solidFill>
                            <a:schemeClr val="tx1"/>
                          </a:solidFill>
                          <a:effectLst/>
                          <a:latin typeface="Tahoma" pitchFamily="34" charset="0"/>
                        </a:rPr>
                        <a:t> un fagocitoze; Komplementa un </a:t>
                      </a:r>
                      <a:r>
                        <a:rPr kumimoji="0" lang="lv-LV" sz="1400" b="0" i="0" u="none" strike="noStrike" cap="none" normalizeH="0" baseline="0" dirty="0" err="1" smtClean="0">
                          <a:ln>
                            <a:noFill/>
                          </a:ln>
                          <a:solidFill>
                            <a:schemeClr val="tx1"/>
                          </a:solidFill>
                          <a:effectLst/>
                          <a:latin typeface="Tahoma" pitchFamily="34" charset="0"/>
                        </a:rPr>
                        <a:t>FcR</a:t>
                      </a:r>
                      <a:r>
                        <a:rPr kumimoji="0" lang="lv-LV" sz="1400" b="0" i="0" u="none" strike="noStrike" cap="none" normalizeH="0" baseline="0" dirty="0" smtClean="0">
                          <a:ln>
                            <a:noFill/>
                          </a:ln>
                          <a:solidFill>
                            <a:schemeClr val="tx1"/>
                          </a:solidFill>
                          <a:effectLst/>
                          <a:latin typeface="Tahoma" pitchFamily="34" charset="0"/>
                        </a:rPr>
                        <a:t> atkarīgā leikocītu (</a:t>
                      </a:r>
                      <a:r>
                        <a:rPr kumimoji="0" lang="lv-LV" sz="1400" b="0" i="0" u="none" strike="noStrike" cap="none" normalizeH="0" baseline="0" dirty="0" err="1" smtClean="0">
                          <a:ln>
                            <a:noFill/>
                          </a:ln>
                          <a:solidFill>
                            <a:schemeClr val="tx1"/>
                          </a:solidFill>
                          <a:effectLst/>
                          <a:latin typeface="Tahoma" pitchFamily="34" charset="0"/>
                        </a:rPr>
                        <a:t>neirofilu</a:t>
                      </a:r>
                      <a:r>
                        <a:rPr kumimoji="0" lang="lv-LV" sz="1400" b="0" i="0" u="none" strike="noStrike" cap="none" normalizeH="0" baseline="0" dirty="0" smtClean="0">
                          <a:ln>
                            <a:noFill/>
                          </a:ln>
                          <a:solidFill>
                            <a:schemeClr val="tx1"/>
                          </a:solidFill>
                          <a:effectLst/>
                          <a:latin typeface="Tahoma" pitchFamily="34" charset="0"/>
                        </a:rPr>
                        <a:t> un </a:t>
                      </a:r>
                      <a:r>
                        <a:rPr kumimoji="0" lang="lv-LV" sz="1400" b="0" i="0" u="none" strike="noStrike" cap="none" normalizeH="0" baseline="0" dirty="0" err="1" smtClean="0">
                          <a:ln>
                            <a:noFill/>
                          </a:ln>
                          <a:solidFill>
                            <a:schemeClr val="tx1"/>
                          </a:solidFill>
                          <a:effectLst/>
                          <a:latin typeface="Tahoma" pitchFamily="34" charset="0"/>
                        </a:rPr>
                        <a:t>makrofāgu</a:t>
                      </a:r>
                      <a:r>
                        <a:rPr kumimoji="0" lang="lv-LV" sz="1400" b="0" i="0" u="none" strike="noStrike" cap="none" normalizeH="0" baseline="0" dirty="0" smtClean="0">
                          <a:ln>
                            <a:noFill/>
                          </a:ln>
                          <a:solidFill>
                            <a:schemeClr val="tx1"/>
                          </a:solidFill>
                          <a:effectLst/>
                          <a:latin typeface="Tahoma" pitchFamily="34" charset="0"/>
                        </a:rPr>
                        <a:t>) piesaiste un aktivēšana</a:t>
                      </a:r>
                    </a:p>
                  </a:txBody>
                  <a:tcPr marT="45713" marB="45713" horzOverflow="overflow">
                    <a:lnL>
                      <a:noFill/>
                    </a:lnL>
                    <a:lnR cap="flat">
                      <a:noFill/>
                    </a:lnR>
                    <a:lnT>
                      <a:noFill/>
                    </a:lnT>
                    <a:lnB>
                      <a:noFill/>
                    </a:lnB>
                    <a:lnTlToBr>
                      <a:noFill/>
                    </a:lnTlToBr>
                    <a:lnBlToTr>
                      <a:noFill/>
                    </a:lnBlToTr>
                    <a:noFill/>
                  </a:tcPr>
                </a:tc>
              </a:tr>
              <a:tr h="77408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chemeClr val="tx1"/>
                          </a:solidFill>
                          <a:effectLst/>
                          <a:latin typeface="Tahoma" pitchFamily="34" charset="0"/>
                        </a:rPr>
                        <a:t>III Tips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rgbClr val="0070C0"/>
                          </a:solidFill>
                          <a:effectLst/>
                          <a:latin typeface="Tahoma" pitchFamily="34" charset="0"/>
                        </a:rPr>
                        <a:t>Imūno kompleksu slimība</a:t>
                      </a:r>
                      <a:endParaRPr kumimoji="0" lang="en-GB" sz="1400" b="1" i="0" u="none" strike="noStrike" cap="none" normalizeH="0" baseline="0" dirty="0" smtClean="0">
                        <a:ln>
                          <a:noFill/>
                        </a:ln>
                        <a:solidFill>
                          <a:srgbClr val="0070C0"/>
                        </a:solidFill>
                        <a:effectLst/>
                        <a:latin typeface="Tahoma" pitchFamily="34" charset="0"/>
                      </a:endParaRPr>
                    </a:p>
                  </a:txBody>
                  <a:tcPr marT="45713" marB="45713" horzOverflow="overflow">
                    <a:lnL cap="flat">
                      <a:noFill/>
                    </a:lnL>
                    <a:lnR>
                      <a:noFill/>
                    </a:lnR>
                    <a:lnT>
                      <a:noFill/>
                    </a:lnT>
                    <a:lnB>
                      <a:noFill/>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Imūnie kompleksi no cirkulējošiem Ag un IgM vai IgG antivielām</a:t>
                      </a:r>
                      <a:endParaRPr kumimoji="0" lang="en-GB" sz="1400" b="0" i="0" u="none" strike="noStrike" cap="none" normalizeH="0" baseline="0" smtClean="0">
                        <a:ln>
                          <a:noFill/>
                        </a:ln>
                        <a:solidFill>
                          <a:schemeClr val="tx1"/>
                        </a:solidFill>
                        <a:effectLst/>
                        <a:latin typeface="Tahoma" pitchFamily="34" charset="0"/>
                      </a:endParaRPr>
                    </a:p>
                  </a:txBody>
                  <a:tcPr marT="45713" marB="45713" horzOverflow="overflow">
                    <a:lnL>
                      <a:noFill/>
                    </a:lnL>
                    <a:lnR>
                      <a:noFill/>
                    </a:lnR>
                    <a:lnT>
                      <a:noFill/>
                    </a:lnT>
                    <a:lnB>
                      <a:noFill/>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dirty="0" smtClean="0">
                          <a:ln>
                            <a:noFill/>
                          </a:ln>
                          <a:solidFill>
                            <a:schemeClr val="tx1"/>
                          </a:solidFill>
                          <a:effectLst/>
                          <a:latin typeface="Tahoma" pitchFamily="34" charset="0"/>
                        </a:rPr>
                        <a:t>Komplementa un </a:t>
                      </a:r>
                      <a:r>
                        <a:rPr kumimoji="0" lang="lv-LV" sz="1400" b="0" i="0" u="none" strike="noStrike" cap="none" normalizeH="0" baseline="0" dirty="0" err="1" smtClean="0">
                          <a:ln>
                            <a:noFill/>
                          </a:ln>
                          <a:solidFill>
                            <a:schemeClr val="tx1"/>
                          </a:solidFill>
                          <a:effectLst/>
                          <a:latin typeface="Tahoma" pitchFamily="34" charset="0"/>
                        </a:rPr>
                        <a:t>FcR</a:t>
                      </a:r>
                      <a:r>
                        <a:rPr kumimoji="0" lang="lv-LV" sz="1400" b="0" i="0" u="none" strike="noStrike" cap="none" normalizeH="0" baseline="0" dirty="0" smtClean="0">
                          <a:ln>
                            <a:noFill/>
                          </a:ln>
                          <a:solidFill>
                            <a:schemeClr val="tx1"/>
                          </a:solidFill>
                          <a:effectLst/>
                          <a:latin typeface="Tahoma" pitchFamily="34" charset="0"/>
                        </a:rPr>
                        <a:t> atkarīgā leikocītu piesaiste un aktivēšana</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Tahoma" pitchFamily="34" charset="0"/>
                      </a:endParaRPr>
                    </a:p>
                  </a:txBody>
                  <a:tcPr marT="45713" marB="45713" horzOverflow="overflow">
                    <a:lnL>
                      <a:noFill/>
                    </a:lnL>
                    <a:lnR cap="flat">
                      <a:noFill/>
                    </a:lnR>
                    <a:lnT>
                      <a:noFill/>
                    </a:lnT>
                    <a:lnB>
                      <a:noFill/>
                    </a:lnB>
                    <a:lnTlToBr>
                      <a:noFill/>
                    </a:lnTlToBr>
                    <a:lnBlToTr>
                      <a:noFill/>
                    </a:lnBlToTr>
                    <a:solidFill>
                      <a:srgbClr val="DDDDDD"/>
                    </a:solidFill>
                  </a:tcPr>
                </a:tc>
              </a:tr>
              <a:tr h="10727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chemeClr val="tx1"/>
                          </a:solidFill>
                          <a:effectLst/>
                          <a:latin typeface="Tahoma" pitchFamily="34" charset="0"/>
                        </a:rPr>
                        <a:t>IV Tips</a:t>
                      </a:r>
                      <a:endParaRPr kumimoji="0" lang="en-GB" sz="1400" b="1"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rgbClr val="0070C0"/>
                          </a:solidFill>
                          <a:effectLst/>
                          <a:latin typeface="Tahoma" pitchFamily="34" charset="0"/>
                        </a:rPr>
                        <a:t>T šūnu slimība</a:t>
                      </a:r>
                      <a:endParaRPr kumimoji="0" lang="en-GB" sz="1400" b="1" i="0" u="none" strike="noStrike" cap="none" normalizeH="0" baseline="0" dirty="0" smtClean="0">
                        <a:ln>
                          <a:noFill/>
                        </a:ln>
                        <a:solidFill>
                          <a:srgbClr val="0070C0"/>
                        </a:solidFill>
                        <a:effectLst/>
                        <a:latin typeface="Tahoma" pitchFamily="34" charset="0"/>
                      </a:endParaRPr>
                    </a:p>
                  </a:txBody>
                  <a:tcPr marT="45713" marB="45713" horzOverflow="overflow">
                    <a:lnL cap="flat">
                      <a:noFill/>
                    </a:lnL>
                    <a:lnR>
                      <a:noFill/>
                    </a:lnR>
                    <a:lnT>
                      <a:noFill/>
                    </a:lnT>
                    <a:lnB>
                      <a:noFill/>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1. CD4+ T šūnas (</a:t>
                      </a:r>
                      <a:r>
                        <a:rPr kumimoji="0" lang="lv-LV" sz="1400" b="1" i="0" u="none" strike="noStrike" cap="none" normalizeH="0" baseline="0" smtClean="0">
                          <a:ln>
                            <a:noFill/>
                          </a:ln>
                          <a:solidFill>
                            <a:schemeClr val="tx1"/>
                          </a:solidFill>
                          <a:effectLst/>
                          <a:latin typeface="Tahoma" pitchFamily="34" charset="0"/>
                        </a:rPr>
                        <a:t>DTH</a:t>
                      </a:r>
                      <a:r>
                        <a:rPr kumimoji="0" lang="lv-LV" sz="1400" b="0" i="0" u="none" strike="noStrike" cap="none" normalizeH="0" baseline="0" smtClean="0">
                          <a:ln>
                            <a:noFill/>
                          </a:ln>
                          <a:solidFill>
                            <a:schemeClr val="tx1"/>
                          </a:solidFill>
                          <a:effectLst/>
                          <a:latin typeface="Tahoma" pitchFamily="34" charset="0"/>
                        </a:rPr>
                        <a:t>)</a:t>
                      </a:r>
                    </a:p>
                    <a:p>
                      <a:pPr marL="533400" marR="0" lvl="0" indent="-533400" algn="l" defTabSz="914400" rtl="0" eaLnBrk="0" fontAlgn="base" latinLnBrk="0" hangingPunct="0">
                        <a:lnSpc>
                          <a:spcPct val="100000"/>
                        </a:lnSpc>
                        <a:spcBef>
                          <a:spcPct val="20000"/>
                        </a:spcBef>
                        <a:spcAft>
                          <a:spcPct val="0"/>
                        </a:spcAft>
                        <a:buClrTx/>
                        <a:buSzTx/>
                        <a:buFontTx/>
                        <a:buNone/>
                        <a:tabLst/>
                      </a:pPr>
                      <a:endParaRPr kumimoji="0" lang="lv-LV" sz="1400" b="0" i="0" u="none" strike="noStrike" cap="none" normalizeH="0" baseline="0" smtClean="0">
                        <a:ln>
                          <a:noFill/>
                        </a:ln>
                        <a:solidFill>
                          <a:schemeClr val="tx1"/>
                        </a:solidFill>
                        <a:effectLst/>
                        <a:latin typeface="Tahoma" pitchFamily="34" charset="0"/>
                      </a:endParaRPr>
                    </a:p>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2. CD8+ T šūnas (T šūnu</a:t>
                      </a:r>
                    </a:p>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atkarīgā citolīze)</a:t>
                      </a:r>
                      <a:endParaRPr kumimoji="0" lang="en-GB" sz="1400" b="0" i="0" u="none" strike="noStrike" cap="none" normalizeH="0" baseline="0" smtClean="0">
                        <a:ln>
                          <a:noFill/>
                        </a:ln>
                        <a:solidFill>
                          <a:schemeClr val="tx1"/>
                        </a:solidFill>
                        <a:effectLst/>
                        <a:latin typeface="Tahoma" pitchFamily="34" charset="0"/>
                      </a:endParaRPr>
                    </a:p>
                  </a:txBody>
                  <a:tcPr marT="45713" marB="45713" horzOverflow="overflow">
                    <a:lnL>
                      <a:noFill/>
                    </a:lnL>
                    <a:lnR>
                      <a:noFill/>
                    </a:lnR>
                    <a:lnT>
                      <a:noFill/>
                    </a:lnT>
                    <a:lnB>
                      <a:noFill/>
                    </a:lnB>
                    <a:lnTlToBr>
                      <a:noFill/>
                    </a:lnTlToBr>
                    <a:lnBlToTr>
                      <a:noFill/>
                    </a:lnBlToTr>
                    <a:noFill/>
                  </a:tcPr>
                </a:tc>
                <a:tc>
                  <a:txBody>
                    <a:bodyPr/>
                    <a:lstStyle/>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1. Makrofāgu aktivēšana, citokīnu </a:t>
                      </a:r>
                    </a:p>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atkarīgs iekaisums</a:t>
                      </a:r>
                    </a:p>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2. Tieša mērķšūnas nogalēšana,</a:t>
                      </a:r>
                    </a:p>
                    <a:p>
                      <a:pPr marL="533400" marR="0" lvl="0" indent="-533400" algn="l" defTabSz="914400" rtl="0" eaLnBrk="0" fontAlgn="base" latinLnBrk="0" hangingPunct="0">
                        <a:lnSpc>
                          <a:spcPct val="100000"/>
                        </a:lnSpc>
                        <a:spcBef>
                          <a:spcPct val="20000"/>
                        </a:spcBef>
                        <a:spcAft>
                          <a:spcPct val="0"/>
                        </a:spcAft>
                        <a:buClrTx/>
                        <a:buSzTx/>
                        <a:buFontTx/>
                        <a:buNone/>
                        <a:tabLst/>
                      </a:pPr>
                      <a:r>
                        <a:rPr kumimoji="0" lang="lv-LV" sz="1400" b="0" i="0" u="none" strike="noStrike" cap="none" normalizeH="0" baseline="0" smtClean="0">
                          <a:ln>
                            <a:noFill/>
                          </a:ln>
                          <a:solidFill>
                            <a:schemeClr val="tx1"/>
                          </a:solidFill>
                          <a:effectLst/>
                          <a:latin typeface="Tahoma" pitchFamily="34" charset="0"/>
                        </a:rPr>
                        <a:t>citokīnu-atkarīgs iekaisums </a:t>
                      </a:r>
                      <a:endParaRPr kumimoji="0" lang="en-GB" sz="1400" b="0" i="0" u="none" strike="noStrike" cap="none" normalizeH="0" baseline="0" smtClean="0">
                        <a:ln>
                          <a:noFill/>
                        </a:ln>
                        <a:solidFill>
                          <a:schemeClr val="tx1"/>
                        </a:solidFill>
                        <a:effectLst/>
                        <a:latin typeface="Tahoma" pitchFamily="34" charset="0"/>
                      </a:endParaRPr>
                    </a:p>
                  </a:txBody>
                  <a:tcPr marT="45713" marB="45713" horzOverflow="overflow">
                    <a:lnL>
                      <a:noFill/>
                    </a:lnL>
                    <a:lnR cap="flat">
                      <a:noFill/>
                    </a:lnR>
                    <a:lnT>
                      <a:noFill/>
                    </a:lnT>
                    <a:lnB>
                      <a:noFill/>
                    </a:lnB>
                    <a:lnTlToBr>
                      <a:noFill/>
                    </a:lnTlToBr>
                    <a:lnBlToTr>
                      <a:noFill/>
                    </a:lnBlToTr>
                    <a:noFill/>
                  </a:tcPr>
                </a:tc>
              </a:tr>
              <a:tr h="816747">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smtClean="0">
                          <a:ln>
                            <a:noFill/>
                          </a:ln>
                          <a:solidFill>
                            <a:schemeClr val="tx1"/>
                          </a:solidFill>
                          <a:effectLst/>
                          <a:latin typeface="Tahoma" pitchFamily="34" charset="0"/>
                        </a:rPr>
                        <a:t>V Tips</a:t>
                      </a:r>
                      <a:endParaRPr kumimoji="0" lang="en-GB" sz="1400" b="1" i="0" u="none" strike="noStrike" cap="none" normalizeH="0" baseline="0" dirty="0" smtClean="0">
                        <a:ln>
                          <a:noFill/>
                        </a:ln>
                        <a:solidFill>
                          <a:schemeClr val="tx1"/>
                        </a:solidFill>
                        <a:effectLst/>
                        <a:latin typeface="Tahom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0" u="none" strike="noStrike" cap="none" normalizeH="0" baseline="0" dirty="0" err="1" smtClean="0">
                          <a:ln>
                            <a:noFill/>
                          </a:ln>
                          <a:solidFill>
                            <a:srgbClr val="0070C0"/>
                          </a:solidFill>
                          <a:effectLst/>
                          <a:latin typeface="Tahoma" pitchFamily="34" charset="0"/>
                        </a:rPr>
                        <a:t>Autoimunitāte</a:t>
                      </a:r>
                      <a:r>
                        <a:rPr kumimoji="0" lang="lv-LV" sz="1400" b="1" i="0" u="none" strike="noStrike" cap="none" normalizeH="0" baseline="0" dirty="0" smtClean="0">
                          <a:ln>
                            <a:noFill/>
                          </a:ln>
                          <a:solidFill>
                            <a:srgbClr val="0070C0"/>
                          </a:solidFill>
                          <a:effectLst/>
                          <a:latin typeface="Tahoma"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1400" b="1" i="1" u="none" strike="noStrike" cap="none" normalizeH="0" baseline="0" dirty="0" smtClean="0">
                          <a:ln>
                            <a:noFill/>
                          </a:ln>
                          <a:solidFill>
                            <a:schemeClr val="tx1"/>
                          </a:solidFill>
                          <a:effectLst/>
                          <a:latin typeface="Tahoma" pitchFamily="34" charset="0"/>
                        </a:rPr>
                        <a:t>...pēc patoloģiskā mehānisma var piederēt II-IV tipam</a:t>
                      </a:r>
                      <a:endParaRPr kumimoji="0" lang="en-GB" sz="1400" b="1" i="1" u="none" strike="noStrike" cap="none" normalizeH="0" baseline="0" dirty="0" smtClean="0">
                        <a:ln>
                          <a:noFill/>
                        </a:ln>
                        <a:solidFill>
                          <a:schemeClr val="tx1"/>
                        </a:solidFill>
                        <a:effectLst/>
                        <a:latin typeface="Tahoma" pitchFamily="34" charset="0"/>
                      </a:endParaRPr>
                    </a:p>
                  </a:txBody>
                  <a:tcPr marT="45713" marB="45713" horzOverflow="overflow">
                    <a:lnL cap="flat">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n-GB"/>
                    </a:p>
                  </a:txBody>
                  <a:tcPr/>
                </a:tc>
                <a:tc hMerge="1">
                  <a:txBody>
                    <a:bodyPr/>
                    <a:lstStyle/>
                    <a:p>
                      <a:endParaRPr lang="en-GB"/>
                    </a:p>
                  </a:txBody>
                  <a:tcPr/>
                </a:tc>
              </a:tr>
            </a:tbl>
          </a:graphicData>
        </a:graphic>
      </p:graphicFrame>
      <p:sp>
        <p:nvSpPr>
          <p:cNvPr id="49174" name="Rectangle 170"/>
          <p:cNvSpPr>
            <a:spLocks noChangeArrowheads="1"/>
          </p:cNvSpPr>
          <p:nvPr/>
        </p:nvSpPr>
        <p:spPr bwMode="auto">
          <a:xfrm>
            <a:off x="819150" y="6378575"/>
            <a:ext cx="6427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Verdana" pitchFamily="34" charset="0"/>
              </a:defRPr>
            </a:lvl1pPr>
            <a:lvl2pPr marL="742950" indent="-285750">
              <a:defRPr sz="2200" b="1">
                <a:solidFill>
                  <a:schemeClr val="tx1"/>
                </a:solidFill>
                <a:latin typeface="Verdana" pitchFamily="34" charset="0"/>
              </a:defRPr>
            </a:lvl2pPr>
            <a:lvl3pPr marL="1143000" indent="-228600">
              <a:defRPr sz="2200" b="1">
                <a:solidFill>
                  <a:schemeClr val="tx1"/>
                </a:solidFill>
                <a:latin typeface="Verdana" pitchFamily="34" charset="0"/>
              </a:defRPr>
            </a:lvl3pPr>
            <a:lvl4pPr marL="1600200" indent="-228600">
              <a:defRPr sz="2200" b="1">
                <a:solidFill>
                  <a:schemeClr val="tx1"/>
                </a:solidFill>
                <a:latin typeface="Verdana" pitchFamily="34" charset="0"/>
              </a:defRPr>
            </a:lvl4pPr>
            <a:lvl5pPr marL="2057400" indent="-228600">
              <a:defRPr sz="2200" b="1">
                <a:solidFill>
                  <a:schemeClr val="tx1"/>
                </a:solidFill>
                <a:latin typeface="Verdana" pitchFamily="34" charset="0"/>
              </a:defRPr>
            </a:lvl5pPr>
            <a:lvl6pPr marL="2514600" indent="-228600" eaLnBrk="0" fontAlgn="base" hangingPunct="0">
              <a:spcBef>
                <a:spcPct val="0"/>
              </a:spcBef>
              <a:spcAft>
                <a:spcPct val="0"/>
              </a:spcAft>
              <a:defRPr sz="2200" b="1">
                <a:solidFill>
                  <a:schemeClr val="tx1"/>
                </a:solidFill>
                <a:latin typeface="Verdana" pitchFamily="34" charset="0"/>
              </a:defRPr>
            </a:lvl6pPr>
            <a:lvl7pPr marL="2971800" indent="-228600" eaLnBrk="0" fontAlgn="base" hangingPunct="0">
              <a:spcBef>
                <a:spcPct val="0"/>
              </a:spcBef>
              <a:spcAft>
                <a:spcPct val="0"/>
              </a:spcAft>
              <a:defRPr sz="2200" b="1">
                <a:solidFill>
                  <a:schemeClr val="tx1"/>
                </a:solidFill>
                <a:latin typeface="Verdana" pitchFamily="34" charset="0"/>
              </a:defRPr>
            </a:lvl7pPr>
            <a:lvl8pPr marL="3429000" indent="-228600" eaLnBrk="0" fontAlgn="base" hangingPunct="0">
              <a:spcBef>
                <a:spcPct val="0"/>
              </a:spcBef>
              <a:spcAft>
                <a:spcPct val="0"/>
              </a:spcAft>
              <a:defRPr sz="2200" b="1">
                <a:solidFill>
                  <a:schemeClr val="tx1"/>
                </a:solidFill>
                <a:latin typeface="Verdana" pitchFamily="34" charset="0"/>
              </a:defRPr>
            </a:lvl8pPr>
            <a:lvl9pPr marL="3886200" indent="-228600" eaLnBrk="0" fontAlgn="base" hangingPunct="0">
              <a:spcBef>
                <a:spcPct val="0"/>
              </a:spcBef>
              <a:spcAft>
                <a:spcPct val="0"/>
              </a:spcAft>
              <a:defRPr sz="2200" b="1">
                <a:solidFill>
                  <a:schemeClr val="tx1"/>
                </a:solidFill>
                <a:latin typeface="Verdana" pitchFamily="34" charset="0"/>
              </a:defRPr>
            </a:lvl9pPr>
          </a:lstStyle>
          <a:p>
            <a:r>
              <a:rPr lang="lv-LV" altLang="lv-LV" sz="1400" b="0"/>
              <a:t>ECM – ekstracelulārais matrikss; DTH – </a:t>
            </a:r>
            <a:r>
              <a:rPr lang="lv-LV" altLang="lv-LV" sz="1400" b="0" i="1"/>
              <a:t>delayed-type hypersensitivity</a:t>
            </a:r>
            <a:endParaRPr lang="en-GB" altLang="lv-LV" sz="1400" b="0" i="1"/>
          </a:p>
        </p:txBody>
      </p:sp>
      <p:sp>
        <p:nvSpPr>
          <p:cNvPr id="49175" name="Line 195"/>
          <p:cNvSpPr>
            <a:spLocks noChangeShapeType="1"/>
          </p:cNvSpPr>
          <p:nvPr/>
        </p:nvSpPr>
        <p:spPr bwMode="auto">
          <a:xfrm>
            <a:off x="177800" y="873344"/>
            <a:ext cx="8785225"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lv-LV"/>
          </a:p>
        </p:txBody>
      </p:sp>
      <p:sp>
        <p:nvSpPr>
          <p:cNvPr id="166086" name="Text Box 198"/>
          <p:cNvSpPr txBox="1">
            <a:spLocks noChangeArrowheads="1"/>
          </p:cNvSpPr>
          <p:nvPr/>
        </p:nvSpPr>
        <p:spPr bwMode="auto">
          <a:xfrm>
            <a:off x="2840359" y="1988840"/>
            <a:ext cx="5980113" cy="2431435"/>
          </a:xfrm>
          <a:prstGeom prst="rect">
            <a:avLst/>
          </a:prstGeom>
          <a:solidFill>
            <a:srgbClr val="FFFF00">
              <a:alpha val="88000"/>
            </a:srgbClr>
          </a:solidFill>
          <a:ln w="9525">
            <a:noFill/>
            <a:miter lim="800000"/>
            <a:headEnd/>
            <a:tailEnd/>
          </a:ln>
          <a:effectLst/>
        </p:spPr>
        <p:txBody>
          <a:bodyPr>
            <a:spAutoFit/>
          </a:bodyPr>
          <a:lstStyle/>
          <a:p>
            <a:pPr algn="ctr">
              <a:defRPr/>
            </a:pPr>
            <a:endParaRPr lang="lv-LV" sz="2400" dirty="0">
              <a:solidFill>
                <a:srgbClr val="003366"/>
              </a:solidFill>
              <a:effectLst>
                <a:outerShdw blurRad="38100" dist="38100" dir="2700000" algn="tl">
                  <a:srgbClr val="000000"/>
                </a:outerShdw>
              </a:effectLst>
            </a:endParaRPr>
          </a:p>
          <a:p>
            <a:pPr algn="ctr">
              <a:defRPr/>
            </a:pPr>
            <a:endParaRPr lang="lv-LV" sz="2400" dirty="0">
              <a:solidFill>
                <a:srgbClr val="003366"/>
              </a:solidFill>
              <a:effectLst>
                <a:outerShdw blurRad="38100" dist="38100" dir="2700000" algn="tl">
                  <a:srgbClr val="000000"/>
                </a:outerShdw>
              </a:effectLst>
            </a:endParaRPr>
          </a:p>
          <a:p>
            <a:pPr algn="ctr">
              <a:defRPr/>
            </a:pPr>
            <a:r>
              <a:rPr lang="lv-LV" sz="3200" b="1" dirty="0">
                <a:solidFill>
                  <a:srgbClr val="C00000"/>
                </a:solidFill>
              </a:rPr>
              <a:t>Antivielu izraisītās slimības</a:t>
            </a:r>
          </a:p>
          <a:p>
            <a:pPr algn="ctr">
              <a:defRPr/>
            </a:pPr>
            <a:endParaRPr lang="lv-LV" sz="2400" dirty="0">
              <a:solidFill>
                <a:srgbClr val="003366"/>
              </a:solidFill>
              <a:effectLst>
                <a:outerShdw blurRad="38100" dist="38100" dir="2700000" algn="tl">
                  <a:srgbClr val="000000"/>
                </a:outerShdw>
              </a:effectLst>
            </a:endParaRPr>
          </a:p>
          <a:p>
            <a:pPr algn="ctr">
              <a:defRPr/>
            </a:pPr>
            <a:endParaRPr lang="lv-LV" sz="2400" dirty="0">
              <a:solidFill>
                <a:srgbClr val="003366"/>
              </a:solidFill>
              <a:effectLst>
                <a:outerShdw blurRad="38100" dist="38100" dir="2700000" algn="tl">
                  <a:srgbClr val="000000"/>
                </a:outerShdw>
              </a:effectLst>
            </a:endParaRPr>
          </a:p>
          <a:p>
            <a:pPr algn="ctr">
              <a:defRPr/>
            </a:pPr>
            <a:endParaRPr lang="en-GB" sz="2400" dirty="0">
              <a:solidFill>
                <a:srgbClr val="003366"/>
              </a:solidFill>
              <a:effectLst>
                <a:outerShdw blurRad="38100" dist="38100" dir="2700000" algn="tl">
                  <a:srgbClr val="000000"/>
                </a:outerShdw>
              </a:effectLst>
            </a:endParaRPr>
          </a:p>
        </p:txBody>
      </p:sp>
      <p:sp>
        <p:nvSpPr>
          <p:cNvPr id="166087" name="Text Box 199"/>
          <p:cNvSpPr txBox="1">
            <a:spLocks noChangeArrowheads="1"/>
          </p:cNvSpPr>
          <p:nvPr/>
        </p:nvSpPr>
        <p:spPr bwMode="auto">
          <a:xfrm>
            <a:off x="2840358" y="4293096"/>
            <a:ext cx="5980113" cy="1175706"/>
          </a:xfrm>
          <a:prstGeom prst="rect">
            <a:avLst/>
          </a:prstGeom>
          <a:solidFill>
            <a:srgbClr val="6699FF">
              <a:alpha val="88000"/>
            </a:srgbClr>
          </a:solidFill>
          <a:ln w="9525">
            <a:noFill/>
            <a:miter lim="800000"/>
            <a:headEnd/>
            <a:tailEnd/>
          </a:ln>
          <a:effectLst/>
        </p:spPr>
        <p:txBody>
          <a:bodyPr>
            <a:spAutoFit/>
          </a:bodyPr>
          <a:lstStyle/>
          <a:p>
            <a:pPr algn="ctr">
              <a:defRPr/>
            </a:pPr>
            <a:endParaRPr lang="lv-LV" sz="2400" dirty="0" smtClean="0">
              <a:solidFill>
                <a:srgbClr val="003366"/>
              </a:solidFill>
              <a:effectLst>
                <a:outerShdw blurRad="38100" dist="38100" dir="2700000" algn="tl">
                  <a:srgbClr val="000000"/>
                </a:outerShdw>
              </a:effectLst>
            </a:endParaRPr>
          </a:p>
          <a:p>
            <a:pPr algn="ctr">
              <a:defRPr/>
            </a:pPr>
            <a:r>
              <a:rPr lang="lv-LV" sz="3200" b="1" dirty="0" smtClean="0">
                <a:solidFill>
                  <a:srgbClr val="C00000"/>
                </a:solidFill>
              </a:rPr>
              <a:t>T </a:t>
            </a:r>
            <a:r>
              <a:rPr lang="lv-LV" sz="3200" b="1" dirty="0">
                <a:solidFill>
                  <a:srgbClr val="C00000"/>
                </a:solidFill>
              </a:rPr>
              <a:t>šūnu izraisītās </a:t>
            </a:r>
            <a:r>
              <a:rPr lang="lv-LV" sz="3200" b="1" dirty="0" smtClean="0">
                <a:solidFill>
                  <a:srgbClr val="C00000"/>
                </a:solidFill>
              </a:rPr>
              <a:t>slimības</a:t>
            </a:r>
          </a:p>
          <a:p>
            <a:pPr algn="ctr">
              <a:lnSpc>
                <a:spcPct val="60000"/>
              </a:lnSpc>
              <a:defRPr/>
            </a:pPr>
            <a:endParaRPr lang="en-GB" sz="2400" dirty="0">
              <a:solidFill>
                <a:srgbClr val="003366"/>
              </a:solidFill>
              <a:effectLst>
                <a:outerShdw blurRad="38100" dist="38100" dir="2700000" algn="tl">
                  <a:srgbClr val="000000"/>
                </a:outerShdw>
              </a:effectLst>
            </a:endParaRPr>
          </a:p>
        </p:txBody>
      </p:sp>
    </p:spTree>
    <p:extLst>
      <p:ext uri="{BB962C8B-B14F-4D97-AF65-F5344CB8AC3E}">
        <p14:creationId xmlns:p14="http://schemas.microsoft.com/office/powerpoint/2010/main" val="825176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6086"/>
                                        </p:tgtEl>
                                        <p:attrNameLst>
                                          <p:attrName>style.visibility</p:attrName>
                                        </p:attrNameLst>
                                      </p:cBhvr>
                                      <p:to>
                                        <p:strVal val="visible"/>
                                      </p:to>
                                    </p:set>
                                    <p:animEffect transition="in" filter="fade">
                                      <p:cBhvr>
                                        <p:cTn id="7" dur="500"/>
                                        <p:tgtEl>
                                          <p:spTgt spid="1660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6087"/>
                                        </p:tgtEl>
                                        <p:attrNameLst>
                                          <p:attrName>style.visibility</p:attrName>
                                        </p:attrNameLst>
                                      </p:cBhvr>
                                      <p:to>
                                        <p:strVal val="visible"/>
                                      </p:to>
                                    </p:set>
                                    <p:animEffect transition="in" filter="fade">
                                      <p:cBhvr>
                                        <p:cTn id="10" dur="500"/>
                                        <p:tgtEl>
                                          <p:spTgt spid="16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86" grpId="0" animBg="1"/>
      <p:bldP spid="16608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descr="S9781416031222-018-f004"/>
          <p:cNvPicPr>
            <a:picLocks noGrp="1" noChangeAspect="1" noChangeArrowheads="1"/>
          </p:cNvPicPr>
          <p:nvPr>
            <p:ph/>
          </p:nvPr>
        </p:nvPicPr>
        <p:blipFill>
          <a:blip r:embed="rId3" cstate="print"/>
          <a:stretch>
            <a:fillRect/>
          </a:stretch>
        </p:blipFill>
        <p:spPr>
          <a:xfrm>
            <a:off x="1726910" y="1337196"/>
            <a:ext cx="5690180" cy="5486400"/>
          </a:xfrm>
          <a:noFill/>
          <a:ln/>
        </p:spPr>
      </p:pic>
      <p:sp>
        <p:nvSpPr>
          <p:cNvPr id="272387" name="Text Box 3"/>
          <p:cNvSpPr txBox="1">
            <a:spLocks noChangeArrowheads="1"/>
          </p:cNvSpPr>
          <p:nvPr/>
        </p:nvSpPr>
        <p:spPr bwMode="auto">
          <a:xfrm>
            <a:off x="0" y="44624"/>
            <a:ext cx="9144000" cy="1077218"/>
          </a:xfrm>
          <a:prstGeom prst="rect">
            <a:avLst/>
          </a:prstGeom>
          <a:noFill/>
          <a:ln w="9525">
            <a:noFill/>
            <a:miter lim="800000"/>
            <a:headEnd/>
            <a:tailEnd/>
          </a:ln>
          <a:effectLst/>
        </p:spPr>
        <p:txBody>
          <a:bodyPr>
            <a:spAutoFit/>
          </a:bodyPr>
          <a:lstStyle/>
          <a:p>
            <a:pPr algn="ctr"/>
            <a:r>
              <a:rPr lang="lv-LV" sz="3200" b="1" dirty="0">
                <a:solidFill>
                  <a:srgbClr val="0070C0"/>
                </a:solidFill>
              </a:rPr>
              <a:t>Imūnās reakcijas secība </a:t>
            </a:r>
            <a:r>
              <a:rPr lang="lv-LV" sz="3200" b="1" dirty="0"/>
              <a:t>akūtā III tipa </a:t>
            </a:r>
          </a:p>
          <a:p>
            <a:pPr algn="ctr"/>
            <a:r>
              <a:rPr lang="lv-LV" sz="3200" b="1" dirty="0" err="1"/>
              <a:t>hipersensitivitātes</a:t>
            </a:r>
            <a:r>
              <a:rPr lang="lv-LV" sz="3200" b="1" dirty="0"/>
              <a:t> </a:t>
            </a:r>
            <a:r>
              <a:rPr lang="lv-LV" sz="3200" b="1" dirty="0" err="1"/>
              <a:t>reakcjā</a:t>
            </a:r>
            <a:r>
              <a:rPr lang="lv-LV" sz="3200" b="1" dirty="0"/>
              <a:t> (</a:t>
            </a:r>
            <a:r>
              <a:rPr lang="lv-LV" sz="3200" b="1" i="1" dirty="0" err="1"/>
              <a:t>serum</a:t>
            </a:r>
            <a:r>
              <a:rPr lang="lv-LV" sz="3200" b="1" i="1" dirty="0"/>
              <a:t> </a:t>
            </a:r>
            <a:r>
              <a:rPr lang="lv-LV" sz="3200" b="1" i="1" dirty="0" err="1"/>
              <a:t>sickness</a:t>
            </a:r>
            <a:r>
              <a:rPr lang="lv-LV" sz="3200" b="1" dirty="0"/>
              <a:t>)</a:t>
            </a:r>
            <a:endParaRPr lang="en-GB" sz="3200" b="1" dirty="0"/>
          </a:p>
        </p:txBody>
      </p:sp>
    </p:spTree>
    <p:extLst>
      <p:ext uri="{BB962C8B-B14F-4D97-AF65-F5344CB8AC3E}">
        <p14:creationId xmlns:p14="http://schemas.microsoft.com/office/powerpoint/2010/main" val="812419969"/>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0" y="227013"/>
            <a:ext cx="9144000" cy="646331"/>
          </a:xfrm>
          <a:prstGeom prst="rect">
            <a:avLst/>
          </a:prstGeom>
          <a:noFill/>
          <a:ln w="9525">
            <a:noFill/>
            <a:miter lim="800000"/>
            <a:headEnd/>
            <a:tailEnd/>
          </a:ln>
          <a:effectLst/>
        </p:spPr>
        <p:txBody>
          <a:bodyPr>
            <a:spAutoFit/>
          </a:bodyPr>
          <a:lstStyle/>
          <a:p>
            <a:pPr algn="ctr"/>
            <a:r>
              <a:rPr lang="lv-LV" sz="3600" b="1" dirty="0">
                <a:solidFill>
                  <a:srgbClr val="0070C0"/>
                </a:solidFill>
              </a:rPr>
              <a:t>Imūno kompleksu izraisīto slimību piemēri</a:t>
            </a:r>
            <a:endParaRPr lang="en-GB" sz="3600" b="1" dirty="0">
              <a:solidFill>
                <a:srgbClr val="0070C0"/>
              </a:solidFill>
            </a:endParaRPr>
          </a:p>
        </p:txBody>
      </p:sp>
      <p:sp>
        <p:nvSpPr>
          <p:cNvPr id="268291" name="Line 3"/>
          <p:cNvSpPr>
            <a:spLocks noChangeShapeType="1"/>
          </p:cNvSpPr>
          <p:nvPr/>
        </p:nvSpPr>
        <p:spPr bwMode="auto">
          <a:xfrm>
            <a:off x="177800" y="980728"/>
            <a:ext cx="8785225" cy="0"/>
          </a:xfrm>
          <a:prstGeom prst="line">
            <a:avLst/>
          </a:prstGeom>
          <a:noFill/>
          <a:ln w="57150" cmpd="thinThick">
            <a:solidFill>
              <a:srgbClr val="800000"/>
            </a:solidFill>
            <a:round/>
            <a:headEnd/>
            <a:tailEnd/>
          </a:ln>
          <a:effectLst/>
        </p:spPr>
        <p:txBody>
          <a:bodyPr/>
          <a:lstStyle/>
          <a:p>
            <a:endParaRPr lang="en-GB"/>
          </a:p>
        </p:txBody>
      </p:sp>
      <p:graphicFrame>
        <p:nvGraphicFramePr>
          <p:cNvPr id="268332" name="Group 44"/>
          <p:cNvGraphicFramePr>
            <a:graphicFrameLocks noGrp="1"/>
          </p:cNvGraphicFramePr>
          <p:nvPr>
            <p:ph idx="4294967295"/>
            <p:extLst>
              <p:ext uri="{D42A27DB-BD31-4B8C-83A1-F6EECF244321}">
                <p14:modId xmlns:p14="http://schemas.microsoft.com/office/powerpoint/2010/main" val="609928934"/>
              </p:ext>
            </p:extLst>
          </p:nvPr>
        </p:nvGraphicFramePr>
        <p:xfrm>
          <a:off x="539552" y="1340768"/>
          <a:ext cx="8193088" cy="5005520"/>
        </p:xfrm>
        <a:graphic>
          <a:graphicData uri="http://schemas.openxmlformats.org/drawingml/2006/table">
            <a:tbl>
              <a:tblPr/>
              <a:tblGrid>
                <a:gridCol w="2730500"/>
                <a:gridCol w="2732088"/>
                <a:gridCol w="2730500"/>
              </a:tblGrid>
              <a:tr h="646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200" b="1" i="0" u="none" strike="noStrike" cap="none" normalizeH="0" baseline="0" dirty="0" smtClean="0">
                          <a:ln>
                            <a:noFill/>
                          </a:ln>
                          <a:solidFill>
                            <a:schemeClr val="bg1"/>
                          </a:solidFill>
                          <a:effectLst/>
                          <a:latin typeface="+mn-lt"/>
                        </a:rPr>
                        <a:t>Slimība</a:t>
                      </a:r>
                      <a:endParaRPr kumimoji="0" lang="en-GB" sz="2200" b="1" i="0" u="none" strike="noStrike" cap="none" normalizeH="0" baseline="0" dirty="0" smtClean="0">
                        <a:ln>
                          <a:noFill/>
                        </a:ln>
                        <a:solidFill>
                          <a:schemeClr val="bg1"/>
                        </a:solidFill>
                        <a:effectLst/>
                        <a:latin typeface="+mn-lt"/>
                      </a:endParaRPr>
                    </a:p>
                  </a:txBody>
                  <a:tcPr horzOverflow="overflow">
                    <a:lnL cap="flat">
                      <a:noFill/>
                    </a:lnL>
                    <a:lnR>
                      <a:noFill/>
                    </a:lnR>
                    <a:lnT cap="flat">
                      <a:noFill/>
                    </a:lnT>
                    <a:lnB>
                      <a:noFill/>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200" b="1" i="0" u="none" strike="noStrike" cap="none" normalizeH="0" baseline="0" dirty="0" smtClean="0">
                          <a:ln>
                            <a:noFill/>
                          </a:ln>
                          <a:solidFill>
                            <a:schemeClr val="bg1"/>
                          </a:solidFill>
                          <a:effectLst/>
                          <a:latin typeface="+mn-lt"/>
                        </a:rPr>
                        <a:t>Iesaistītais antigēns</a:t>
                      </a:r>
                      <a:endParaRPr kumimoji="0" lang="en-GB" sz="2200" b="1" i="0" u="none" strike="noStrike" cap="none" normalizeH="0" baseline="0" dirty="0" smtClean="0">
                        <a:ln>
                          <a:noFill/>
                        </a:ln>
                        <a:solidFill>
                          <a:schemeClr val="bg1"/>
                        </a:solidFill>
                        <a:effectLst/>
                        <a:latin typeface="+mn-lt"/>
                      </a:endParaRPr>
                    </a:p>
                  </a:txBody>
                  <a:tcPr horzOverflow="overflow">
                    <a:lnL>
                      <a:noFill/>
                    </a:lnL>
                    <a:lnR>
                      <a:noFill/>
                    </a:lnR>
                    <a:lnT cap="flat">
                      <a:noFill/>
                    </a:lnT>
                    <a:lnB>
                      <a:noFill/>
                    </a:lnB>
                    <a:lnTlToBr>
                      <a:noFill/>
                    </a:lnTlToBr>
                    <a:lnBlToTr>
                      <a:noFill/>
                    </a:lnBlToTr>
                    <a:solidFill>
                      <a:srgbClr val="FF33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200" b="1" i="0" u="none" strike="noStrike" cap="none" normalizeH="0" baseline="0" dirty="0" smtClean="0">
                          <a:ln>
                            <a:noFill/>
                          </a:ln>
                          <a:solidFill>
                            <a:schemeClr val="bg1"/>
                          </a:solidFill>
                          <a:effectLst/>
                          <a:latin typeface="+mn-lt"/>
                        </a:rPr>
                        <a:t>Klīniski-patoloģiskā manifestēšanās</a:t>
                      </a:r>
                      <a:endParaRPr kumimoji="0" lang="en-GB" sz="2200" b="1" i="0" u="none" strike="noStrike" cap="none" normalizeH="0" baseline="0" dirty="0" smtClean="0">
                        <a:ln>
                          <a:noFill/>
                        </a:ln>
                        <a:solidFill>
                          <a:schemeClr val="bg1"/>
                        </a:solidFill>
                        <a:effectLst/>
                        <a:latin typeface="+mn-lt"/>
                      </a:endParaRPr>
                    </a:p>
                  </a:txBody>
                  <a:tcPr horzOverflow="overflow">
                    <a:lnL>
                      <a:noFill/>
                    </a:lnL>
                    <a:lnR cap="flat">
                      <a:noFill/>
                    </a:lnR>
                    <a:lnT cap="flat">
                      <a:noFill/>
                    </a:lnT>
                    <a:lnB>
                      <a:noFill/>
                    </a:lnB>
                    <a:lnTlToBr>
                      <a:noFill/>
                    </a:lnTlToBr>
                    <a:lnBlToTr>
                      <a:noFill/>
                    </a:lnBlToTr>
                    <a:solidFill>
                      <a:srgbClr val="FF3300"/>
                    </a:solidFill>
                  </a:tcPr>
                </a:tc>
              </a:tr>
              <a:tr h="9661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200" b="1" i="0" u="none" strike="noStrike" cap="none" normalizeH="0" baseline="0" dirty="0" smtClean="0">
                          <a:ln>
                            <a:noFill/>
                          </a:ln>
                          <a:solidFill>
                            <a:schemeClr val="tx1"/>
                          </a:solidFill>
                          <a:effectLst/>
                          <a:latin typeface="+mn-lt"/>
                        </a:rPr>
                        <a:t>Sistēmiskā </a:t>
                      </a:r>
                      <a:r>
                        <a:rPr kumimoji="0" lang="lv-LV" sz="2200" b="1" i="1" u="none" strike="noStrike" cap="none" normalizeH="0" baseline="0" dirty="0" err="1" smtClean="0">
                          <a:ln>
                            <a:noFill/>
                          </a:ln>
                          <a:solidFill>
                            <a:schemeClr val="tx1"/>
                          </a:solidFill>
                          <a:effectLst/>
                          <a:latin typeface="+mn-lt"/>
                        </a:rPr>
                        <a:t>lupus</a:t>
                      </a:r>
                      <a:r>
                        <a:rPr kumimoji="0" lang="lv-LV" sz="2200" b="1" i="1" u="none" strike="noStrike" cap="none" normalizeH="0" baseline="0" dirty="0" smtClean="0">
                          <a:ln>
                            <a:noFill/>
                          </a:ln>
                          <a:solidFill>
                            <a:schemeClr val="tx1"/>
                          </a:solidFill>
                          <a:effectLst/>
                          <a:latin typeface="+mn-lt"/>
                        </a:rPr>
                        <a:t> </a:t>
                      </a:r>
                      <a:r>
                        <a:rPr kumimoji="0" lang="en-GB" sz="2200" b="1" i="1" u="none" strike="noStrike" cap="none" normalizeH="0" baseline="0" dirty="0" smtClean="0">
                          <a:ln>
                            <a:noFill/>
                          </a:ln>
                          <a:solidFill>
                            <a:schemeClr val="tx1"/>
                          </a:solidFill>
                          <a:effectLst/>
                          <a:latin typeface="+mn-lt"/>
                        </a:rPr>
                        <a:t>erythematosus</a:t>
                      </a:r>
                      <a:r>
                        <a:rPr kumimoji="0" lang="lv-LV" sz="2200" b="1" i="1" u="none" strike="noStrike" cap="none" normalizeH="0" baseline="0" dirty="0" smtClean="0">
                          <a:ln>
                            <a:noFill/>
                          </a:ln>
                          <a:solidFill>
                            <a:schemeClr val="tx1"/>
                          </a:solidFill>
                          <a:effectLst/>
                          <a:latin typeface="+mn-lt"/>
                        </a:rPr>
                        <a:t> (SLE)</a:t>
                      </a:r>
                      <a:endParaRPr kumimoji="0" lang="en-GB" sz="2200" b="1" i="1"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200" b="0" i="0" u="none" strike="noStrike" cap="none" normalizeH="0" baseline="0" smtClean="0">
                          <a:ln>
                            <a:noFill/>
                          </a:ln>
                          <a:solidFill>
                            <a:schemeClr val="tx1"/>
                          </a:solidFill>
                          <a:effectLst/>
                          <a:latin typeface="+mn-lt"/>
                        </a:rPr>
                        <a:t>DNS, nukleoproteīni u.c.</a:t>
                      </a:r>
                      <a:endParaRPr kumimoji="0" lang="en-GB" sz="2200" b="0" i="0" u="none" strike="noStrike" cap="none" normalizeH="0" baseline="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200" b="0" i="0" u="none" strike="noStrike" cap="none" normalizeH="0" baseline="0" smtClean="0">
                          <a:ln>
                            <a:noFill/>
                          </a:ln>
                          <a:solidFill>
                            <a:schemeClr val="tx1"/>
                          </a:solidFill>
                          <a:effectLst/>
                          <a:latin typeface="+mn-lt"/>
                        </a:rPr>
                        <a:t>Nefrīts, artrīts, vaskulīts</a:t>
                      </a:r>
                      <a:endParaRPr kumimoji="0" lang="en-GB" sz="2200" b="0" i="0" u="none" strike="noStrike" cap="none" normalizeH="0" baseline="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6080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200" b="1" i="1" u="none" strike="noStrike" cap="none" normalizeH="0" baseline="0" smtClean="0">
                          <a:ln>
                            <a:noFill/>
                          </a:ln>
                          <a:solidFill>
                            <a:schemeClr val="tx1"/>
                          </a:solidFill>
                          <a:effectLst/>
                          <a:latin typeface="+mn-lt"/>
                        </a:rPr>
                        <a:t>Polyarteritis nodosa</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200" b="0" i="0" u="none" strike="noStrike" cap="none" normalizeH="0" baseline="0" smtClean="0">
                          <a:ln>
                            <a:noFill/>
                          </a:ln>
                          <a:solidFill>
                            <a:schemeClr val="tx1"/>
                          </a:solidFill>
                          <a:effectLst/>
                          <a:latin typeface="+mn-lt"/>
                        </a:rPr>
                        <a:t>HBV virsmas antigēns</a:t>
                      </a:r>
                      <a:endParaRPr kumimoji="0" lang="en-GB" sz="2200" b="0" i="0" u="none" strike="noStrike" cap="none" normalizeH="0" baseline="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200" b="0" i="0" u="none" strike="noStrike" cap="none" normalizeH="0" baseline="0" smtClean="0">
                          <a:ln>
                            <a:noFill/>
                          </a:ln>
                          <a:solidFill>
                            <a:schemeClr val="tx1"/>
                          </a:solidFill>
                          <a:effectLst/>
                          <a:latin typeface="+mn-lt"/>
                        </a:rPr>
                        <a:t>Vaskulīts</a:t>
                      </a:r>
                      <a:endParaRPr kumimoji="0" lang="en-GB" sz="2200" b="0" i="0" u="none" strike="noStrike" cap="none" normalizeH="0" baseline="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184025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200" b="1" i="0" u="none" strike="noStrike" cap="none" normalizeH="0" baseline="0" dirty="0" err="1" smtClean="0">
                          <a:ln>
                            <a:noFill/>
                          </a:ln>
                          <a:solidFill>
                            <a:schemeClr val="tx1"/>
                          </a:solidFill>
                          <a:effectLst/>
                          <a:latin typeface="+mn-lt"/>
                        </a:rPr>
                        <a:t>Poststreptokoka</a:t>
                      </a:r>
                      <a:r>
                        <a:rPr kumimoji="0" lang="lv-LV" sz="2200" b="1" i="0" u="none" strike="noStrike" cap="none" normalizeH="0" baseline="0" dirty="0" smtClean="0">
                          <a:ln>
                            <a:noFill/>
                          </a:ln>
                          <a:solidFill>
                            <a:schemeClr val="tx1"/>
                          </a:solidFill>
                          <a:effectLst/>
                          <a:latin typeface="+mn-lt"/>
                        </a:rPr>
                        <a:t> </a:t>
                      </a:r>
                      <a:r>
                        <a:rPr kumimoji="0" lang="lv-LV" sz="2200" b="1" i="0" u="none" strike="noStrike" cap="none" normalizeH="0" baseline="0" dirty="0" err="1" smtClean="0">
                          <a:ln>
                            <a:noFill/>
                          </a:ln>
                          <a:solidFill>
                            <a:schemeClr val="tx1"/>
                          </a:solidFill>
                          <a:effectLst/>
                          <a:latin typeface="+mn-lt"/>
                        </a:rPr>
                        <a:t>glomerulonefrīts</a:t>
                      </a:r>
                      <a:endParaRPr kumimoji="0" lang="en-GB" sz="2200" b="1"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200" b="0" i="0" u="none" strike="noStrike" cap="none" normalizeH="0" baseline="0" smtClean="0">
                          <a:ln>
                            <a:noFill/>
                          </a:ln>
                          <a:solidFill>
                            <a:schemeClr val="tx1"/>
                          </a:solidFill>
                          <a:effectLst/>
                          <a:latin typeface="+mn-lt"/>
                        </a:rPr>
                        <a:t>Streptokoku šūnas sieniņas antigēns(i); var tikt “iesēdināti” glomerulu bazālajā membrānā</a:t>
                      </a:r>
                      <a:endParaRPr kumimoji="0" lang="en-GB" sz="2200" b="0" i="0" u="none" strike="noStrike" cap="none" normalizeH="0" baseline="0" smtClean="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200" b="0" i="0" u="none" strike="noStrike" cap="none" normalizeH="0" baseline="0" smtClean="0">
                          <a:ln>
                            <a:noFill/>
                          </a:ln>
                          <a:solidFill>
                            <a:schemeClr val="tx1"/>
                          </a:solidFill>
                          <a:effectLst/>
                          <a:latin typeface="+mn-lt"/>
                        </a:rPr>
                        <a:t>Nefrīts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200" b="0" i="0" u="none" strike="noStrike" cap="none" normalizeH="0" baseline="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771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200" b="1" i="0" u="none" strike="noStrike" cap="none" normalizeH="0" baseline="0" dirty="0" smtClean="0">
                          <a:ln>
                            <a:noFill/>
                          </a:ln>
                          <a:solidFill>
                            <a:schemeClr val="tx1"/>
                          </a:solidFill>
                          <a:effectLst/>
                          <a:latin typeface="+mn-lt"/>
                        </a:rPr>
                        <a:t>Seruma slimība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200" b="0" i="0" u="none" strike="noStrike" cap="none" normalizeH="0" baseline="0" dirty="0" smtClean="0">
                          <a:ln>
                            <a:noFill/>
                          </a:ln>
                          <a:solidFill>
                            <a:schemeClr val="tx1"/>
                          </a:solidFill>
                          <a:effectLst/>
                          <a:latin typeface="+mn-lt"/>
                        </a:rPr>
                        <a:t>(</a:t>
                      </a:r>
                      <a:r>
                        <a:rPr kumimoji="0" lang="lv-LV" sz="2200" b="0" i="1" u="none" strike="noStrike" cap="none" normalizeH="0" baseline="0" dirty="0" err="1" smtClean="0">
                          <a:ln>
                            <a:noFill/>
                          </a:ln>
                          <a:solidFill>
                            <a:schemeClr val="tx1"/>
                          </a:solidFill>
                          <a:effectLst/>
                          <a:latin typeface="+mn-lt"/>
                        </a:rPr>
                        <a:t>Serum</a:t>
                      </a:r>
                      <a:r>
                        <a:rPr kumimoji="0" lang="lv-LV" sz="2200" b="0" i="1" u="none" strike="noStrike" cap="none" normalizeH="0" baseline="0" dirty="0" smtClean="0">
                          <a:ln>
                            <a:noFill/>
                          </a:ln>
                          <a:solidFill>
                            <a:schemeClr val="tx1"/>
                          </a:solidFill>
                          <a:effectLst/>
                          <a:latin typeface="+mn-lt"/>
                        </a:rPr>
                        <a:t> </a:t>
                      </a:r>
                      <a:r>
                        <a:rPr kumimoji="0" lang="lv-LV" sz="2200" b="0" i="1" u="none" strike="noStrike" cap="none" normalizeH="0" baseline="0" dirty="0" err="1" smtClean="0">
                          <a:ln>
                            <a:noFill/>
                          </a:ln>
                          <a:solidFill>
                            <a:schemeClr val="tx1"/>
                          </a:solidFill>
                          <a:effectLst/>
                          <a:latin typeface="+mn-lt"/>
                        </a:rPr>
                        <a:t>sickness</a:t>
                      </a:r>
                      <a:r>
                        <a:rPr kumimoji="0" lang="lv-LV" sz="2200" b="0" i="0" u="none" strike="noStrike" cap="none" normalizeH="0" baseline="0" dirty="0" smtClean="0">
                          <a:ln>
                            <a:noFill/>
                          </a:ln>
                          <a:solidFill>
                            <a:schemeClr val="tx1"/>
                          </a:solidFill>
                          <a:effectLst/>
                          <a:latin typeface="+mn-lt"/>
                        </a:rPr>
                        <a:t>)</a:t>
                      </a:r>
                      <a:endParaRPr kumimoji="0" lang="en-GB" sz="2200" b="0" i="0" u="none" strike="noStrike" cap="none" normalizeH="0" baseline="0" dirty="0" smtClean="0">
                        <a:ln>
                          <a:noFill/>
                        </a:ln>
                        <a:solidFill>
                          <a:schemeClr val="tx1"/>
                        </a:solidFill>
                        <a:effectLst/>
                        <a:latin typeface="+mn-lt"/>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200" b="0" i="0" u="none" strike="noStrike" cap="none" normalizeH="0" baseline="0" dirty="0" smtClean="0">
                          <a:ln>
                            <a:noFill/>
                          </a:ln>
                          <a:solidFill>
                            <a:schemeClr val="tx1"/>
                          </a:solidFill>
                          <a:effectLst/>
                          <a:latin typeface="+mn-lt"/>
                        </a:rPr>
                        <a:t>Dažādi proteīni </a:t>
                      </a:r>
                      <a:endParaRPr kumimoji="0" lang="en-GB" sz="2200" b="0" i="0" u="none" strike="noStrike" cap="none" normalizeH="0" baseline="0" dirty="0" smtClean="0">
                        <a:ln>
                          <a:noFill/>
                        </a:ln>
                        <a:solidFill>
                          <a:schemeClr val="tx1"/>
                        </a:solidFill>
                        <a:effectLst/>
                        <a:latin typeface="+mn-lt"/>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200" b="0" i="0" u="none" strike="noStrike" cap="none" normalizeH="0" baseline="0" dirty="0" smtClean="0">
                          <a:ln>
                            <a:noFill/>
                          </a:ln>
                          <a:solidFill>
                            <a:schemeClr val="tx1"/>
                          </a:solidFill>
                          <a:effectLst/>
                          <a:latin typeface="+mn-lt"/>
                        </a:rPr>
                        <a:t>Artrīts, vaskulīts, nefrīts</a:t>
                      </a:r>
                      <a:endParaRPr kumimoji="0" lang="en-GB" sz="22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21482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2"/>
          <p:cNvSpPr txBox="1">
            <a:spLocks noChangeArrowheads="1"/>
          </p:cNvSpPr>
          <p:nvPr/>
        </p:nvSpPr>
        <p:spPr bwMode="auto">
          <a:xfrm>
            <a:off x="0" y="331788"/>
            <a:ext cx="9144000" cy="584775"/>
          </a:xfrm>
          <a:prstGeom prst="rect">
            <a:avLst/>
          </a:prstGeom>
          <a:noFill/>
          <a:ln w="9525">
            <a:noFill/>
            <a:miter lim="800000"/>
            <a:headEnd/>
            <a:tailEnd/>
          </a:ln>
          <a:effectLst/>
        </p:spPr>
        <p:txBody>
          <a:bodyPr>
            <a:spAutoFit/>
          </a:bodyPr>
          <a:lstStyle/>
          <a:p>
            <a:pPr algn="ctr">
              <a:spcBef>
                <a:spcPct val="20000"/>
              </a:spcBef>
            </a:pPr>
            <a:r>
              <a:rPr lang="lv-LV" sz="3200" b="1" dirty="0">
                <a:solidFill>
                  <a:srgbClr val="0070C0"/>
                </a:solidFill>
              </a:rPr>
              <a:t>Sistēmiskā </a:t>
            </a:r>
            <a:r>
              <a:rPr lang="lv-LV" sz="3200" b="1" i="1" dirty="0" err="1">
                <a:solidFill>
                  <a:srgbClr val="0070C0"/>
                </a:solidFill>
              </a:rPr>
              <a:t>lupus</a:t>
            </a:r>
            <a:r>
              <a:rPr lang="lv-LV" sz="3200" b="1" i="1" dirty="0">
                <a:solidFill>
                  <a:srgbClr val="0070C0"/>
                </a:solidFill>
              </a:rPr>
              <a:t> </a:t>
            </a:r>
            <a:r>
              <a:rPr lang="en-GB" sz="3200" b="1" i="1" dirty="0">
                <a:solidFill>
                  <a:srgbClr val="0070C0"/>
                </a:solidFill>
              </a:rPr>
              <a:t>erythematosus</a:t>
            </a:r>
            <a:r>
              <a:rPr lang="lv-LV" sz="3200" b="1" i="1" dirty="0">
                <a:solidFill>
                  <a:srgbClr val="0070C0"/>
                </a:solidFill>
              </a:rPr>
              <a:t> </a:t>
            </a:r>
            <a:r>
              <a:rPr lang="lv-LV" sz="3200" b="1" dirty="0">
                <a:solidFill>
                  <a:srgbClr val="0070C0"/>
                </a:solidFill>
              </a:rPr>
              <a:t>– sarkanā vilkēde</a:t>
            </a:r>
            <a:endParaRPr lang="en-GB" sz="3200" b="1" i="1" dirty="0">
              <a:solidFill>
                <a:srgbClr val="0070C0"/>
              </a:solidFill>
            </a:endParaRPr>
          </a:p>
        </p:txBody>
      </p:sp>
      <p:sp>
        <p:nvSpPr>
          <p:cNvPr id="233475" name="Line 3"/>
          <p:cNvSpPr>
            <a:spLocks noChangeShapeType="1"/>
          </p:cNvSpPr>
          <p:nvPr/>
        </p:nvSpPr>
        <p:spPr bwMode="auto">
          <a:xfrm>
            <a:off x="177800" y="980728"/>
            <a:ext cx="8785225" cy="0"/>
          </a:xfrm>
          <a:prstGeom prst="line">
            <a:avLst/>
          </a:prstGeom>
          <a:noFill/>
          <a:ln w="57150" cmpd="thinThick">
            <a:solidFill>
              <a:srgbClr val="800000"/>
            </a:solidFill>
            <a:round/>
            <a:headEnd/>
            <a:tailEnd/>
          </a:ln>
          <a:effectLst/>
        </p:spPr>
        <p:txBody>
          <a:bodyPr/>
          <a:lstStyle/>
          <a:p>
            <a:endParaRPr lang="en-GB"/>
          </a:p>
        </p:txBody>
      </p:sp>
      <p:sp>
        <p:nvSpPr>
          <p:cNvPr id="233476" name="Rectangle 4"/>
          <p:cNvSpPr>
            <a:spLocks noChangeArrowheads="1"/>
          </p:cNvSpPr>
          <p:nvPr/>
        </p:nvSpPr>
        <p:spPr bwMode="auto">
          <a:xfrm>
            <a:off x="280988" y="1196752"/>
            <a:ext cx="8407400" cy="5601533"/>
          </a:xfrm>
          <a:prstGeom prst="rect">
            <a:avLst/>
          </a:prstGeom>
          <a:noFill/>
          <a:ln w="9525">
            <a:noFill/>
            <a:miter lim="800000"/>
            <a:headEnd/>
            <a:tailEnd/>
          </a:ln>
          <a:effectLst/>
        </p:spPr>
        <p:txBody>
          <a:bodyPr>
            <a:spAutoFit/>
          </a:bodyPr>
          <a:lstStyle/>
          <a:p>
            <a:r>
              <a:rPr lang="lv-LV" sz="2000" b="1" dirty="0"/>
              <a:t>Hroniska</a:t>
            </a:r>
            <a:r>
              <a:rPr lang="lv-LV" sz="2000" dirty="0"/>
              <a:t>, laiku pa laikam norimstoša, recidivējoša </a:t>
            </a:r>
            <a:r>
              <a:rPr lang="lv-LV" sz="2000" b="1" dirty="0" err="1"/>
              <a:t>multisistēmiska</a:t>
            </a:r>
            <a:r>
              <a:rPr lang="lv-LV" sz="2000" b="1" dirty="0"/>
              <a:t> autoimūna slimība</a:t>
            </a:r>
            <a:r>
              <a:rPr lang="lv-LV" sz="2000" dirty="0"/>
              <a:t> (III tipa </a:t>
            </a:r>
            <a:r>
              <a:rPr lang="lv-LV" sz="2000" dirty="0" err="1" smtClean="0"/>
              <a:t>hipersensitivitāte</a:t>
            </a:r>
            <a:r>
              <a:rPr lang="lv-LV" sz="2000" dirty="0" smtClean="0"/>
              <a:t>)</a:t>
            </a:r>
          </a:p>
          <a:p>
            <a:endParaRPr lang="lv-LV" sz="2000" dirty="0" smtClean="0"/>
          </a:p>
          <a:p>
            <a:r>
              <a:rPr lang="lv-LV" sz="2000" b="1" dirty="0" smtClean="0"/>
              <a:t>Sievietes </a:t>
            </a:r>
            <a:r>
              <a:rPr lang="lv-LV" sz="2000" b="1" dirty="0"/>
              <a:t>skar 10x biežāk kā vīriešus </a:t>
            </a:r>
            <a:r>
              <a:rPr lang="lv-LV" sz="2000" dirty="0"/>
              <a:t>- </a:t>
            </a:r>
            <a:r>
              <a:rPr lang="lv-LV" sz="2000" b="0" dirty="0"/>
              <a:t>1/700 vecumā no 20-60 gadiem (1/250 melnādainajām sievietēm)</a:t>
            </a:r>
            <a:r>
              <a:rPr lang="lv-LV" sz="2000" dirty="0"/>
              <a:t> </a:t>
            </a:r>
            <a:endParaRPr lang="lv-LV" sz="2000" dirty="0" smtClean="0"/>
          </a:p>
          <a:p>
            <a:endParaRPr lang="lv-LV" sz="2000" dirty="0"/>
          </a:p>
          <a:p>
            <a:r>
              <a:rPr lang="lv-LV" sz="2000" b="1" dirty="0">
                <a:solidFill>
                  <a:srgbClr val="0070C0"/>
                </a:solidFill>
              </a:rPr>
              <a:t>Galvenās klīniskās manifestācijas </a:t>
            </a:r>
            <a:r>
              <a:rPr lang="lv-LV" sz="2000" b="0" dirty="0"/>
              <a:t>– izsitumi, artrīts </a:t>
            </a:r>
          </a:p>
          <a:p>
            <a:r>
              <a:rPr lang="lv-LV" sz="2000" b="0" dirty="0"/>
              <a:t>un </a:t>
            </a:r>
            <a:r>
              <a:rPr lang="lv-LV" sz="2000" b="0" dirty="0" err="1"/>
              <a:t>glomerulonefrīts</a:t>
            </a:r>
            <a:r>
              <a:rPr lang="lv-LV" sz="2000" b="0" dirty="0"/>
              <a:t>, taču sastopami arī </a:t>
            </a:r>
            <a:r>
              <a:rPr lang="lv-LV" sz="2000" b="0" dirty="0" err="1"/>
              <a:t>hemolītiskā</a:t>
            </a:r>
            <a:r>
              <a:rPr lang="lv-LV" sz="2000" b="0" dirty="0"/>
              <a:t> </a:t>
            </a:r>
          </a:p>
          <a:p>
            <a:r>
              <a:rPr lang="lv-LV" sz="2000" b="0" dirty="0"/>
              <a:t>anēmija (</a:t>
            </a:r>
            <a:r>
              <a:rPr lang="lv-LV" sz="2000" b="0" dirty="0" err="1"/>
              <a:t>Av</a:t>
            </a:r>
            <a:r>
              <a:rPr lang="lv-LV" sz="2000" b="0" dirty="0"/>
              <a:t> pret eritrocītiem), </a:t>
            </a:r>
            <a:r>
              <a:rPr lang="lv-LV" sz="2000" b="0" dirty="0" err="1"/>
              <a:t>trombocitopēnija</a:t>
            </a:r>
            <a:r>
              <a:rPr lang="lv-LV" sz="2000" b="0" dirty="0"/>
              <a:t> </a:t>
            </a:r>
          </a:p>
          <a:p>
            <a:r>
              <a:rPr lang="lv-LV" sz="2000" b="0" dirty="0"/>
              <a:t>(</a:t>
            </a:r>
            <a:r>
              <a:rPr lang="lv-LV" sz="2000" b="0" dirty="0" err="1"/>
              <a:t>Av</a:t>
            </a:r>
            <a:r>
              <a:rPr lang="lv-LV" sz="2000" b="0" dirty="0"/>
              <a:t> pret trombocītiem) un CNS traucējumi </a:t>
            </a:r>
            <a:endParaRPr lang="lv-LV" sz="2000" b="0" dirty="0" smtClean="0"/>
          </a:p>
          <a:p>
            <a:endParaRPr lang="lv-LV" sz="2000" b="0" dirty="0"/>
          </a:p>
          <a:p>
            <a:r>
              <a:rPr lang="lv-LV" sz="2000" b="1" dirty="0">
                <a:solidFill>
                  <a:srgbClr val="FF0000"/>
                </a:solidFill>
              </a:rPr>
              <a:t>Visbiežāk sastopamas </a:t>
            </a:r>
            <a:r>
              <a:rPr lang="lv-LV" sz="2000" b="1" dirty="0" err="1">
                <a:solidFill>
                  <a:srgbClr val="FF0000"/>
                </a:solidFill>
              </a:rPr>
              <a:t>Av</a:t>
            </a:r>
            <a:r>
              <a:rPr lang="lv-LV" sz="2000" b="1" dirty="0">
                <a:solidFill>
                  <a:srgbClr val="FF0000"/>
                </a:solidFill>
              </a:rPr>
              <a:t> pret kodola komponentēm</a:t>
            </a:r>
          </a:p>
          <a:p>
            <a:r>
              <a:rPr lang="lv-LV" sz="2000" b="0" dirty="0" err="1"/>
              <a:t>dsDNS</a:t>
            </a:r>
            <a:r>
              <a:rPr lang="lv-LV" sz="2000" b="0" dirty="0"/>
              <a:t>, </a:t>
            </a:r>
            <a:r>
              <a:rPr lang="lv-LV" sz="2000" b="0" dirty="0" err="1"/>
              <a:t>ribonukleoproteīniem</a:t>
            </a:r>
            <a:r>
              <a:rPr lang="lv-LV" sz="2000" b="0" dirty="0"/>
              <a:t>, </a:t>
            </a:r>
            <a:r>
              <a:rPr lang="lv-LV" sz="2000" b="0" dirty="0" err="1"/>
              <a:t>histoniem</a:t>
            </a:r>
            <a:r>
              <a:rPr lang="lv-LV" sz="2000" b="0" dirty="0"/>
              <a:t>, </a:t>
            </a:r>
            <a:r>
              <a:rPr lang="lv-LV" sz="2000" b="0" dirty="0" err="1"/>
              <a:t>nukleolārajiem</a:t>
            </a:r>
            <a:r>
              <a:rPr lang="lv-LV" sz="2000" b="0" dirty="0"/>
              <a:t> Ag</a:t>
            </a:r>
          </a:p>
          <a:p>
            <a:r>
              <a:rPr lang="lv-LV" sz="2000" b="0" dirty="0"/>
              <a:t>(tā saucamās </a:t>
            </a:r>
            <a:r>
              <a:rPr lang="lv-LV" sz="2000" b="0" dirty="0" err="1"/>
              <a:t>ANAs</a:t>
            </a:r>
            <a:r>
              <a:rPr lang="lv-LV" sz="2000" b="0" dirty="0"/>
              <a:t> – </a:t>
            </a:r>
            <a:r>
              <a:rPr lang="lv-LV" sz="2000" b="0" i="1" dirty="0" err="1"/>
              <a:t>anti-nuclear</a:t>
            </a:r>
            <a:r>
              <a:rPr lang="lv-LV" sz="2000" b="0" i="1" dirty="0"/>
              <a:t> </a:t>
            </a:r>
            <a:r>
              <a:rPr lang="lv-LV" sz="2000" b="0" i="1" dirty="0" err="1"/>
              <a:t>antibodies</a:t>
            </a:r>
            <a:r>
              <a:rPr lang="lv-LV" sz="2000" b="0" dirty="0" smtClean="0"/>
              <a:t>)</a:t>
            </a:r>
          </a:p>
          <a:p>
            <a:endParaRPr lang="lv-LV" sz="2000" b="0" dirty="0"/>
          </a:p>
          <a:p>
            <a:pPr lvl="2"/>
            <a:r>
              <a:rPr lang="lv-LV" sz="2000" i="1" dirty="0"/>
              <a:t>!!! </a:t>
            </a:r>
            <a:r>
              <a:rPr lang="lv-LV" sz="2000" i="1" dirty="0" err="1"/>
              <a:t>ANAs</a:t>
            </a:r>
            <a:r>
              <a:rPr lang="lv-LV" sz="2000" i="1" dirty="0"/>
              <a:t> sastopamas arī ~10-15% veselu cilvēku</a:t>
            </a:r>
          </a:p>
          <a:p>
            <a:pPr lvl="2"/>
            <a:r>
              <a:rPr lang="lv-LV" sz="2000" i="1" dirty="0"/>
              <a:t>Anti-</a:t>
            </a:r>
            <a:r>
              <a:rPr lang="lv-LV" sz="2000" i="1" dirty="0" err="1"/>
              <a:t>dsDNS</a:t>
            </a:r>
            <a:r>
              <a:rPr lang="lv-LV" sz="2000" i="1" dirty="0"/>
              <a:t> antivielas - marķieris aktīvai slimības fāzei, SLE-specifisks</a:t>
            </a:r>
          </a:p>
          <a:p>
            <a:endParaRPr lang="lv-LV" dirty="0"/>
          </a:p>
        </p:txBody>
      </p:sp>
      <p:pic>
        <p:nvPicPr>
          <p:cNvPr id="233478" name="Picture 6"/>
          <p:cNvPicPr>
            <a:picLocks noGrp="1" noChangeAspect="1" noChangeArrowheads="1"/>
          </p:cNvPicPr>
          <p:nvPr>
            <p:ph idx="4294967295"/>
          </p:nvPr>
        </p:nvPicPr>
        <p:blipFill>
          <a:blip r:embed="rId3" cstate="print"/>
          <a:srcRect/>
          <a:stretch>
            <a:fillRect/>
          </a:stretch>
        </p:blipFill>
        <p:spPr>
          <a:xfrm>
            <a:off x="6228184" y="2564904"/>
            <a:ext cx="2629612" cy="2232248"/>
          </a:xfrm>
          <a:noFill/>
          <a:ln/>
        </p:spPr>
      </p:pic>
    </p:spTree>
    <p:extLst>
      <p:ext uri="{BB962C8B-B14F-4D97-AF65-F5344CB8AC3E}">
        <p14:creationId xmlns:p14="http://schemas.microsoft.com/office/powerpoint/2010/main" val="426102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531813" y="908720"/>
            <a:ext cx="8035925" cy="5539978"/>
          </a:xfrm>
          <a:prstGeom prst="rect">
            <a:avLst/>
          </a:prstGeom>
          <a:noFill/>
          <a:ln w="9525">
            <a:noFill/>
            <a:miter lim="800000"/>
            <a:headEnd/>
            <a:tailEnd/>
          </a:ln>
          <a:effectLst/>
        </p:spPr>
        <p:txBody>
          <a:bodyPr>
            <a:spAutoFit/>
          </a:bodyPr>
          <a:lstStyle/>
          <a:p>
            <a:pPr marL="342900" indent="-342900" algn="just">
              <a:lnSpc>
                <a:spcPct val="120000"/>
              </a:lnSpc>
              <a:buFont typeface="Wingdings" panose="05000000000000000000" pitchFamily="2" charset="2"/>
              <a:buChar char="Ø"/>
            </a:pPr>
            <a:r>
              <a:rPr lang="lv-LV" sz="2000" dirty="0" smtClean="0"/>
              <a:t>Patoloģiskās </a:t>
            </a:r>
            <a:r>
              <a:rPr lang="lv-LV" sz="2000" b="1" dirty="0"/>
              <a:t>autoantivielas ir augstas afinitātes</a:t>
            </a:r>
            <a:r>
              <a:rPr lang="lv-LV" sz="2000" dirty="0"/>
              <a:t>, </a:t>
            </a:r>
            <a:r>
              <a:rPr lang="lv-LV" sz="2000" dirty="0" err="1"/>
              <a:t>Th-atkarīgas</a:t>
            </a:r>
            <a:endParaRPr lang="lv-LV" sz="2000" dirty="0"/>
          </a:p>
          <a:p>
            <a:pPr marL="342900" indent="-342900" algn="just">
              <a:lnSpc>
                <a:spcPct val="120000"/>
              </a:lnSpc>
              <a:buFont typeface="Wingdings" panose="05000000000000000000" pitchFamily="2" charset="2"/>
              <a:buChar char="Ø"/>
            </a:pPr>
            <a:r>
              <a:rPr lang="lv-LV" sz="2000" dirty="0" smtClean="0"/>
              <a:t>Nav </a:t>
            </a:r>
            <a:r>
              <a:rPr lang="lv-LV" sz="2000" dirty="0"/>
              <a:t>skaidri zināms, vai vainojami ir centrālās vai perifērās tolerances mehānismu traucējumi B šūnās, T šūnās vai abās</a:t>
            </a:r>
          </a:p>
          <a:p>
            <a:pPr algn="just">
              <a:lnSpc>
                <a:spcPct val="110000"/>
              </a:lnSpc>
            </a:pPr>
            <a:endParaRPr lang="lv-LV" sz="2000" dirty="0"/>
          </a:p>
          <a:p>
            <a:pPr marL="342900" indent="-342900" algn="just">
              <a:lnSpc>
                <a:spcPct val="120000"/>
              </a:lnSpc>
              <a:buFont typeface="Wingdings" panose="05000000000000000000" pitchFamily="2" charset="2"/>
              <a:buChar char="Ø"/>
            </a:pPr>
            <a:r>
              <a:rPr lang="lv-LV" sz="2000" b="1" dirty="0" err="1" smtClean="0"/>
              <a:t>Patreizējais</a:t>
            </a:r>
            <a:r>
              <a:rPr lang="lv-LV" sz="2000" b="1" dirty="0" smtClean="0"/>
              <a:t> </a:t>
            </a:r>
            <a:r>
              <a:rPr lang="lv-LV" sz="2000" b="1" dirty="0"/>
              <a:t>modelis </a:t>
            </a:r>
            <a:r>
              <a:rPr lang="lv-LV" sz="2000" dirty="0"/>
              <a:t>paredz, ka </a:t>
            </a:r>
            <a:r>
              <a:rPr lang="lv-LV" sz="2000" dirty="0" err="1"/>
              <a:t>apoptotiskās</a:t>
            </a:r>
            <a:r>
              <a:rPr lang="lv-LV" sz="2000" dirty="0"/>
              <a:t> šūnas netiek efektīgi aizvāktas, kā rezultātā kodola antigēni </a:t>
            </a:r>
            <a:r>
              <a:rPr lang="lv-LV" sz="2000" dirty="0" err="1"/>
              <a:t>persistē</a:t>
            </a:r>
            <a:r>
              <a:rPr lang="lv-LV" sz="2000" dirty="0"/>
              <a:t> =&gt; pastiprināti veidojas IK, kas netiek efektīvi aizvākti</a:t>
            </a:r>
          </a:p>
          <a:p>
            <a:pPr algn="just">
              <a:lnSpc>
                <a:spcPct val="120000"/>
              </a:lnSpc>
            </a:pPr>
            <a:endParaRPr lang="lv-LV" sz="2000" dirty="0"/>
          </a:p>
          <a:p>
            <a:pPr marL="342900" indent="-342900" algn="just">
              <a:lnSpc>
                <a:spcPct val="120000"/>
              </a:lnSpc>
              <a:buFont typeface="Wingdings" panose="05000000000000000000" pitchFamily="2" charset="2"/>
              <a:buChar char="Ø"/>
            </a:pPr>
            <a:r>
              <a:rPr lang="lv-LV" sz="2000" b="1" dirty="0" smtClean="0"/>
              <a:t>Ģenētiskie </a:t>
            </a:r>
            <a:r>
              <a:rPr lang="lv-LV" sz="2000" b="1" dirty="0"/>
              <a:t>faktori (slimība ģimenēs)</a:t>
            </a:r>
          </a:p>
          <a:p>
            <a:pPr algn="just">
              <a:lnSpc>
                <a:spcPct val="120000"/>
              </a:lnSpc>
            </a:pPr>
            <a:r>
              <a:rPr lang="lv-LV" sz="2000" dirty="0"/>
              <a:t>          -  indivīdiem ar HLA-DR2 vai/un DR3 </a:t>
            </a:r>
            <a:r>
              <a:rPr lang="lv-LV" sz="2000" dirty="0" err="1"/>
              <a:t>haplotipiem</a:t>
            </a:r>
            <a:r>
              <a:rPr lang="lv-LV" sz="2000" dirty="0"/>
              <a:t> relatīvais risks </a:t>
            </a:r>
          </a:p>
          <a:p>
            <a:pPr algn="just">
              <a:lnSpc>
                <a:spcPct val="120000"/>
              </a:lnSpc>
            </a:pPr>
            <a:r>
              <a:rPr lang="lv-LV" sz="2000" dirty="0"/>
              <a:t>              ir augstāks (2-5x)</a:t>
            </a:r>
          </a:p>
          <a:p>
            <a:pPr algn="just">
              <a:lnSpc>
                <a:spcPct val="120000"/>
              </a:lnSpc>
            </a:pPr>
            <a:r>
              <a:rPr lang="lv-LV" sz="2000" dirty="0"/>
              <a:t>          - defekti komplementa klasiskā ceļa komponentēs (C1q, C2 vai C4) </a:t>
            </a:r>
          </a:p>
          <a:p>
            <a:pPr algn="just">
              <a:lnSpc>
                <a:spcPct val="120000"/>
              </a:lnSpc>
            </a:pPr>
            <a:r>
              <a:rPr lang="lv-LV" sz="2000" dirty="0"/>
              <a:t>             ir novērojami ~10% SLE pacientu</a:t>
            </a:r>
          </a:p>
          <a:p>
            <a:pPr algn="just">
              <a:lnSpc>
                <a:spcPct val="110000"/>
              </a:lnSpc>
            </a:pPr>
            <a:endParaRPr lang="lv-LV" sz="2000" dirty="0"/>
          </a:p>
          <a:p>
            <a:pPr algn="just">
              <a:lnSpc>
                <a:spcPct val="110000"/>
              </a:lnSpc>
            </a:pPr>
            <a:r>
              <a:rPr lang="lv-LV" sz="2000" b="1" dirty="0">
                <a:solidFill>
                  <a:srgbClr val="FF0000"/>
                </a:solidFill>
              </a:rPr>
              <a:t>Katrs pacients ir unikāls etioloģijas un patoģenēzes ziņā...</a:t>
            </a:r>
            <a:endParaRPr lang="en-GB" sz="2000" b="1" dirty="0">
              <a:solidFill>
                <a:srgbClr val="FF0000"/>
              </a:solidFill>
            </a:endParaRPr>
          </a:p>
        </p:txBody>
      </p:sp>
      <p:sp>
        <p:nvSpPr>
          <p:cNvPr id="232451" name="Line 3"/>
          <p:cNvSpPr>
            <a:spLocks noChangeShapeType="1"/>
          </p:cNvSpPr>
          <p:nvPr/>
        </p:nvSpPr>
        <p:spPr bwMode="auto">
          <a:xfrm>
            <a:off x="177800" y="774700"/>
            <a:ext cx="8785225" cy="0"/>
          </a:xfrm>
          <a:prstGeom prst="line">
            <a:avLst/>
          </a:prstGeom>
          <a:noFill/>
          <a:ln w="57150" cmpd="thinThick">
            <a:solidFill>
              <a:srgbClr val="800000"/>
            </a:solidFill>
            <a:round/>
            <a:headEnd/>
            <a:tailEnd/>
          </a:ln>
          <a:effectLst/>
        </p:spPr>
        <p:txBody>
          <a:bodyPr/>
          <a:lstStyle/>
          <a:p>
            <a:endParaRPr lang="en-GB"/>
          </a:p>
        </p:txBody>
      </p:sp>
      <p:sp>
        <p:nvSpPr>
          <p:cNvPr id="232452" name="Text Box 4"/>
          <p:cNvSpPr txBox="1">
            <a:spLocks noChangeArrowheads="1"/>
          </p:cNvSpPr>
          <p:nvPr/>
        </p:nvSpPr>
        <p:spPr bwMode="auto">
          <a:xfrm>
            <a:off x="0" y="116632"/>
            <a:ext cx="9144000" cy="646331"/>
          </a:xfrm>
          <a:prstGeom prst="rect">
            <a:avLst/>
          </a:prstGeom>
          <a:noFill/>
          <a:ln w="9525">
            <a:noFill/>
            <a:miter lim="800000"/>
            <a:headEnd/>
            <a:tailEnd/>
          </a:ln>
          <a:effectLst/>
        </p:spPr>
        <p:txBody>
          <a:bodyPr>
            <a:spAutoFit/>
          </a:bodyPr>
          <a:lstStyle/>
          <a:p>
            <a:pPr algn="ctr">
              <a:spcBef>
                <a:spcPct val="20000"/>
              </a:spcBef>
            </a:pPr>
            <a:r>
              <a:rPr lang="lv-LV" sz="3600" b="1" dirty="0">
                <a:solidFill>
                  <a:srgbClr val="0070C0"/>
                </a:solidFill>
              </a:rPr>
              <a:t>SLE etioloģija</a:t>
            </a:r>
            <a:endParaRPr lang="en-GB" sz="3600" b="1" i="1" dirty="0">
              <a:solidFill>
                <a:srgbClr val="0070C0"/>
              </a:solidFill>
            </a:endParaRPr>
          </a:p>
        </p:txBody>
      </p:sp>
    </p:spTree>
    <p:extLst>
      <p:ext uri="{BB962C8B-B14F-4D97-AF65-F5344CB8AC3E}">
        <p14:creationId xmlns:p14="http://schemas.microsoft.com/office/powerpoint/2010/main" val="315791661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9552" y="1402566"/>
            <a:ext cx="7270944" cy="5101202"/>
          </a:xfrm>
          <a:prstGeom prst="rect">
            <a:avLst/>
          </a:prstGeom>
        </p:spPr>
      </p:pic>
      <p:sp>
        <p:nvSpPr>
          <p:cNvPr id="240644" name="Rectangle 4"/>
          <p:cNvSpPr>
            <a:spLocks noChangeArrowheads="1"/>
          </p:cNvSpPr>
          <p:nvPr/>
        </p:nvSpPr>
        <p:spPr bwMode="auto">
          <a:xfrm>
            <a:off x="6588224" y="925513"/>
            <a:ext cx="2160240" cy="954107"/>
          </a:xfrm>
          <a:prstGeom prst="rect">
            <a:avLst/>
          </a:prstGeom>
          <a:noFill/>
          <a:ln w="9525">
            <a:noFill/>
            <a:miter lim="800000"/>
            <a:headEnd/>
            <a:tailEnd/>
          </a:ln>
          <a:effectLst/>
        </p:spPr>
        <p:txBody>
          <a:bodyPr wrap="square">
            <a:spAutoFit/>
          </a:bodyPr>
          <a:lstStyle/>
          <a:p>
            <a:pPr algn="ctr"/>
            <a:r>
              <a:rPr lang="lv-LV" sz="2800" b="1" dirty="0" smtClean="0">
                <a:solidFill>
                  <a:srgbClr val="FF0000"/>
                </a:solidFill>
              </a:rPr>
              <a:t>        III </a:t>
            </a:r>
            <a:r>
              <a:rPr lang="lv-LV" sz="2800" b="1" dirty="0">
                <a:solidFill>
                  <a:srgbClr val="FF0000"/>
                </a:solidFill>
              </a:rPr>
              <a:t>tips</a:t>
            </a:r>
          </a:p>
          <a:p>
            <a:pPr algn="ctr"/>
            <a:r>
              <a:rPr lang="lv-LV" sz="2800" b="1" dirty="0">
                <a:solidFill>
                  <a:srgbClr val="FF0000"/>
                </a:solidFill>
              </a:rPr>
              <a:t>       </a:t>
            </a:r>
            <a:r>
              <a:rPr lang="lv-LV" sz="2800" b="1" dirty="0" smtClean="0">
                <a:solidFill>
                  <a:srgbClr val="0070C0"/>
                </a:solidFill>
              </a:rPr>
              <a:t>SLE   </a:t>
            </a:r>
            <a:endParaRPr lang="en-GB" sz="2800" b="1" dirty="0">
              <a:solidFill>
                <a:srgbClr val="0070C0"/>
              </a:solidFill>
            </a:endParaRPr>
          </a:p>
        </p:txBody>
      </p:sp>
      <p:sp>
        <p:nvSpPr>
          <p:cNvPr id="240645" name="Rectangle 5"/>
          <p:cNvSpPr>
            <a:spLocks noChangeArrowheads="1"/>
          </p:cNvSpPr>
          <p:nvPr/>
        </p:nvSpPr>
        <p:spPr bwMode="auto">
          <a:xfrm>
            <a:off x="31552" y="908050"/>
            <a:ext cx="2253374" cy="1261884"/>
          </a:xfrm>
          <a:prstGeom prst="rect">
            <a:avLst/>
          </a:prstGeom>
          <a:noFill/>
          <a:ln w="9525">
            <a:noFill/>
            <a:miter lim="800000"/>
            <a:headEnd/>
            <a:tailEnd/>
          </a:ln>
          <a:effectLst/>
        </p:spPr>
        <p:txBody>
          <a:bodyPr wrap="none">
            <a:spAutoFit/>
          </a:bodyPr>
          <a:lstStyle/>
          <a:p>
            <a:pPr algn="ctr"/>
            <a:r>
              <a:rPr lang="lv-LV" sz="2800" b="1" dirty="0">
                <a:solidFill>
                  <a:srgbClr val="FF0000"/>
                </a:solidFill>
              </a:rPr>
              <a:t>II tips</a:t>
            </a:r>
          </a:p>
          <a:p>
            <a:r>
              <a:rPr lang="lv-LV" sz="2400" b="1" dirty="0" err="1">
                <a:solidFill>
                  <a:srgbClr val="0070C0"/>
                </a:solidFill>
              </a:rPr>
              <a:t>Goodpasteure’s</a:t>
            </a:r>
            <a:r>
              <a:rPr lang="lv-LV" sz="2400" b="1" dirty="0">
                <a:solidFill>
                  <a:srgbClr val="0070C0"/>
                </a:solidFill>
              </a:rPr>
              <a:t> </a:t>
            </a:r>
          </a:p>
          <a:p>
            <a:pPr algn="ctr"/>
            <a:r>
              <a:rPr lang="lv-LV" sz="2400" b="1" dirty="0">
                <a:solidFill>
                  <a:srgbClr val="0070C0"/>
                </a:solidFill>
              </a:rPr>
              <a:t>sindroms</a:t>
            </a:r>
            <a:endParaRPr lang="en-GB" sz="2400" b="1" dirty="0">
              <a:solidFill>
                <a:srgbClr val="0070C0"/>
              </a:solidFill>
            </a:endParaRPr>
          </a:p>
        </p:txBody>
      </p:sp>
      <p:sp>
        <p:nvSpPr>
          <p:cNvPr id="240646" name="Text Box 6"/>
          <p:cNvSpPr txBox="1">
            <a:spLocks noChangeArrowheads="1"/>
          </p:cNvSpPr>
          <p:nvPr/>
        </p:nvSpPr>
        <p:spPr bwMode="auto">
          <a:xfrm>
            <a:off x="0" y="182563"/>
            <a:ext cx="9144000" cy="584775"/>
          </a:xfrm>
          <a:prstGeom prst="rect">
            <a:avLst/>
          </a:prstGeom>
          <a:noFill/>
          <a:ln w="9525">
            <a:noFill/>
            <a:miter lim="800000"/>
            <a:headEnd/>
            <a:tailEnd/>
          </a:ln>
          <a:effectLst/>
        </p:spPr>
        <p:txBody>
          <a:bodyPr>
            <a:spAutoFit/>
          </a:bodyPr>
          <a:lstStyle/>
          <a:p>
            <a:pPr algn="ctr"/>
            <a:r>
              <a:rPr lang="lv-LV" sz="3200" b="1" dirty="0" err="1">
                <a:solidFill>
                  <a:srgbClr val="0070C0"/>
                </a:solidFill>
              </a:rPr>
              <a:t>Av-atkarīga</a:t>
            </a:r>
            <a:r>
              <a:rPr lang="lv-LV" sz="3200" b="1" dirty="0">
                <a:solidFill>
                  <a:srgbClr val="0070C0"/>
                </a:solidFill>
              </a:rPr>
              <a:t> </a:t>
            </a:r>
            <a:r>
              <a:rPr lang="lv-LV" sz="3200" b="1" dirty="0" err="1">
                <a:solidFill>
                  <a:srgbClr val="0070C0"/>
                </a:solidFill>
              </a:rPr>
              <a:t>glomerulonefrīta</a:t>
            </a:r>
            <a:r>
              <a:rPr lang="lv-LV" sz="3200" b="1" dirty="0">
                <a:solidFill>
                  <a:srgbClr val="0070C0"/>
                </a:solidFill>
              </a:rPr>
              <a:t> patoloģiskās pazīmes</a:t>
            </a:r>
            <a:endParaRPr lang="en-GB" sz="3200" b="1" dirty="0">
              <a:solidFill>
                <a:srgbClr val="0070C0"/>
              </a:solidFill>
            </a:endParaRPr>
          </a:p>
        </p:txBody>
      </p:sp>
      <p:sp>
        <p:nvSpPr>
          <p:cNvPr id="240647" name="Line 7"/>
          <p:cNvSpPr>
            <a:spLocks noChangeShapeType="1"/>
          </p:cNvSpPr>
          <p:nvPr/>
        </p:nvSpPr>
        <p:spPr bwMode="auto">
          <a:xfrm>
            <a:off x="179512" y="797299"/>
            <a:ext cx="8785225" cy="0"/>
          </a:xfrm>
          <a:prstGeom prst="line">
            <a:avLst/>
          </a:prstGeom>
          <a:noFill/>
          <a:ln w="57150" cmpd="thinThick">
            <a:solidFill>
              <a:srgbClr val="800000"/>
            </a:solidFill>
            <a:round/>
            <a:headEnd/>
            <a:tailEnd/>
          </a:ln>
          <a:effectLst/>
        </p:spPr>
        <p:txBody>
          <a:bodyPr/>
          <a:lstStyle/>
          <a:p>
            <a:endParaRPr lang="en-GB"/>
          </a:p>
        </p:txBody>
      </p:sp>
    </p:spTree>
    <p:extLst>
      <p:ext uri="{BB962C8B-B14F-4D97-AF65-F5344CB8AC3E}">
        <p14:creationId xmlns:p14="http://schemas.microsoft.com/office/powerpoint/2010/main" val="3380403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7" name="Text Box 7"/>
          <p:cNvSpPr txBox="1">
            <a:spLocks noChangeArrowheads="1"/>
          </p:cNvSpPr>
          <p:nvPr/>
        </p:nvSpPr>
        <p:spPr bwMode="auto">
          <a:xfrm>
            <a:off x="0" y="1052736"/>
            <a:ext cx="9144000" cy="4819781"/>
          </a:xfrm>
          <a:prstGeom prst="rect">
            <a:avLst/>
          </a:prstGeom>
          <a:noFill/>
          <a:ln w="9525">
            <a:noFill/>
            <a:miter lim="800000"/>
            <a:headEnd/>
            <a:tailEnd/>
          </a:ln>
          <a:effectLst/>
        </p:spPr>
        <p:txBody>
          <a:bodyPr>
            <a:spAutoFit/>
          </a:bodyPr>
          <a:lstStyle/>
          <a:p>
            <a:pPr algn="ctr">
              <a:spcBef>
                <a:spcPct val="20000"/>
              </a:spcBef>
            </a:pPr>
            <a:r>
              <a:rPr lang="lv-LV" sz="4800" b="1" dirty="0">
                <a:solidFill>
                  <a:srgbClr val="0070C0"/>
                </a:solidFill>
              </a:rPr>
              <a:t>T šūnu </a:t>
            </a:r>
          </a:p>
          <a:p>
            <a:pPr algn="ctr">
              <a:spcBef>
                <a:spcPct val="20000"/>
              </a:spcBef>
            </a:pPr>
            <a:r>
              <a:rPr lang="lv-LV" sz="4800" b="1" dirty="0">
                <a:solidFill>
                  <a:srgbClr val="0070C0"/>
                </a:solidFill>
              </a:rPr>
              <a:t>izraisītās </a:t>
            </a:r>
          </a:p>
          <a:p>
            <a:pPr algn="ctr">
              <a:spcBef>
                <a:spcPct val="20000"/>
              </a:spcBef>
            </a:pPr>
            <a:r>
              <a:rPr lang="lv-LV" sz="4800" b="1" dirty="0">
                <a:solidFill>
                  <a:srgbClr val="0070C0"/>
                </a:solidFill>
              </a:rPr>
              <a:t>patoloģijas</a:t>
            </a:r>
            <a:r>
              <a:rPr lang="lv-LV" sz="4800" b="1" i="1" dirty="0">
                <a:solidFill>
                  <a:srgbClr val="0070C0"/>
                </a:solidFill>
              </a:rPr>
              <a:t> </a:t>
            </a:r>
          </a:p>
          <a:p>
            <a:pPr algn="ctr">
              <a:spcBef>
                <a:spcPct val="20000"/>
              </a:spcBef>
            </a:pPr>
            <a:endParaRPr lang="lv-LV" sz="4000" i="1" dirty="0">
              <a:solidFill>
                <a:schemeClr val="accent2"/>
              </a:solidFill>
              <a:effectLst>
                <a:outerShdw blurRad="38100" dist="38100" dir="2700000" algn="tl">
                  <a:srgbClr val="C0C0C0"/>
                </a:outerShdw>
              </a:effectLst>
            </a:endParaRPr>
          </a:p>
          <a:p>
            <a:pPr algn="ctr">
              <a:spcBef>
                <a:spcPct val="20000"/>
              </a:spcBef>
            </a:pPr>
            <a:r>
              <a:rPr lang="lv-LV" sz="4000" dirty="0" err="1">
                <a:effectLst>
                  <a:outerShdw blurRad="38100" dist="38100" dir="2700000" algn="tl">
                    <a:srgbClr val="C0C0C0"/>
                  </a:outerShdw>
                </a:effectLst>
              </a:rPr>
              <a:t>Hipersensitivitātes</a:t>
            </a:r>
            <a:r>
              <a:rPr lang="lv-LV" sz="4000" dirty="0">
                <a:effectLst>
                  <a:outerShdw blurRad="38100" dist="38100" dir="2700000" algn="tl">
                    <a:srgbClr val="C0C0C0"/>
                  </a:outerShdw>
                </a:effectLst>
              </a:rPr>
              <a:t> </a:t>
            </a:r>
          </a:p>
          <a:p>
            <a:pPr algn="ctr">
              <a:spcBef>
                <a:spcPct val="20000"/>
              </a:spcBef>
            </a:pPr>
            <a:r>
              <a:rPr lang="lv-LV" sz="4000" dirty="0">
                <a:effectLst>
                  <a:outerShdw blurRad="38100" dist="38100" dir="2700000" algn="tl">
                    <a:srgbClr val="C0C0C0"/>
                  </a:outerShdw>
                </a:effectLst>
              </a:rPr>
              <a:t>slimību IV tips</a:t>
            </a:r>
            <a:endParaRPr lang="en-GB" sz="4000" dirty="0">
              <a:effectLst>
                <a:outerShdw blurRad="38100" dist="38100" dir="2700000" algn="tl">
                  <a:srgbClr val="C0C0C0"/>
                </a:outerShdw>
              </a:effectLst>
            </a:endParaRPr>
          </a:p>
        </p:txBody>
      </p:sp>
    </p:spTree>
    <p:extLst>
      <p:ext uri="{BB962C8B-B14F-4D97-AF65-F5344CB8AC3E}">
        <p14:creationId xmlns:p14="http://schemas.microsoft.com/office/powerpoint/2010/main" val="2353175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2" name="Text Box 4"/>
          <p:cNvSpPr txBox="1">
            <a:spLocks noChangeArrowheads="1"/>
          </p:cNvSpPr>
          <p:nvPr/>
        </p:nvSpPr>
        <p:spPr bwMode="auto">
          <a:xfrm>
            <a:off x="0" y="227013"/>
            <a:ext cx="9144000" cy="584775"/>
          </a:xfrm>
          <a:prstGeom prst="rect">
            <a:avLst/>
          </a:prstGeom>
          <a:noFill/>
          <a:ln w="9525">
            <a:noFill/>
            <a:miter lim="800000"/>
            <a:headEnd/>
            <a:tailEnd/>
          </a:ln>
          <a:effectLst/>
        </p:spPr>
        <p:txBody>
          <a:bodyPr>
            <a:spAutoFit/>
          </a:bodyPr>
          <a:lstStyle/>
          <a:p>
            <a:pPr algn="ctr"/>
            <a:r>
              <a:rPr lang="lv-LV" sz="3200" b="1" dirty="0">
                <a:solidFill>
                  <a:srgbClr val="0070C0"/>
                </a:solidFill>
              </a:rPr>
              <a:t>T šūnu izraisīto slimību (</a:t>
            </a:r>
            <a:r>
              <a:rPr lang="lv-LV" sz="3200" b="1" dirty="0">
                <a:solidFill>
                  <a:srgbClr val="FF0000"/>
                </a:solidFill>
              </a:rPr>
              <a:t>IV tips</a:t>
            </a:r>
            <a:r>
              <a:rPr lang="lv-LV" sz="3200" b="1" dirty="0">
                <a:solidFill>
                  <a:srgbClr val="0070C0"/>
                </a:solidFill>
              </a:rPr>
              <a:t>) patoģenēzes veidi</a:t>
            </a:r>
            <a:endParaRPr lang="en-GB" sz="3200" b="1" dirty="0">
              <a:solidFill>
                <a:srgbClr val="0070C0"/>
              </a:solidFill>
            </a:endParaRPr>
          </a:p>
        </p:txBody>
      </p:sp>
      <p:sp>
        <p:nvSpPr>
          <p:cNvPr id="237573" name="Line 5"/>
          <p:cNvSpPr>
            <a:spLocks noChangeShapeType="1"/>
          </p:cNvSpPr>
          <p:nvPr/>
        </p:nvSpPr>
        <p:spPr bwMode="auto">
          <a:xfrm>
            <a:off x="177800" y="774700"/>
            <a:ext cx="8785225" cy="0"/>
          </a:xfrm>
          <a:prstGeom prst="line">
            <a:avLst/>
          </a:prstGeom>
          <a:noFill/>
          <a:ln w="57150" cmpd="thinThick">
            <a:solidFill>
              <a:srgbClr val="800000"/>
            </a:solidFill>
            <a:round/>
            <a:headEnd/>
            <a:tailEnd/>
          </a:ln>
          <a:effectLst/>
        </p:spPr>
        <p:txBody>
          <a:bodyPr/>
          <a:lstStyle/>
          <a:p>
            <a:endParaRPr lang="en-GB"/>
          </a:p>
        </p:txBody>
      </p:sp>
      <p:pic>
        <p:nvPicPr>
          <p:cNvPr id="237570" name="Picture 2" descr="S9781416031222-018-f005"/>
          <p:cNvPicPr>
            <a:picLocks noGrp="1" noChangeAspect="1" noChangeArrowheads="1"/>
          </p:cNvPicPr>
          <p:nvPr>
            <p:ph idx="4294967295"/>
          </p:nvPr>
        </p:nvPicPr>
        <p:blipFill>
          <a:blip r:embed="rId3" cstate="print"/>
          <a:srcRect/>
          <a:stretch>
            <a:fillRect/>
          </a:stretch>
        </p:blipFill>
        <p:spPr>
          <a:xfrm>
            <a:off x="0" y="1965201"/>
            <a:ext cx="7642225" cy="5856287"/>
          </a:xfrm>
          <a:noFill/>
          <a:ln/>
        </p:spPr>
      </p:pic>
      <p:sp>
        <p:nvSpPr>
          <p:cNvPr id="237574" name="Text Box 6"/>
          <p:cNvSpPr txBox="1">
            <a:spLocks noChangeArrowheads="1"/>
          </p:cNvSpPr>
          <p:nvPr/>
        </p:nvSpPr>
        <p:spPr bwMode="auto">
          <a:xfrm>
            <a:off x="5759450" y="3414479"/>
            <a:ext cx="1942904" cy="923330"/>
          </a:xfrm>
          <a:prstGeom prst="rect">
            <a:avLst/>
          </a:prstGeom>
          <a:noFill/>
          <a:ln w="9525">
            <a:noFill/>
            <a:miter lim="800000"/>
            <a:headEnd/>
            <a:tailEnd/>
          </a:ln>
          <a:effectLst/>
        </p:spPr>
        <p:txBody>
          <a:bodyPr wrap="none">
            <a:spAutoFit/>
          </a:bodyPr>
          <a:lstStyle/>
          <a:p>
            <a:pPr algn="ctr"/>
            <a:r>
              <a:rPr lang="lv-LV" dirty="0" err="1">
                <a:solidFill>
                  <a:srgbClr val="000066"/>
                </a:solidFill>
              </a:rPr>
              <a:t>Lizosomālie</a:t>
            </a:r>
            <a:r>
              <a:rPr lang="lv-LV" dirty="0">
                <a:solidFill>
                  <a:srgbClr val="000066"/>
                </a:solidFill>
              </a:rPr>
              <a:t> enzīmi</a:t>
            </a:r>
          </a:p>
          <a:p>
            <a:pPr algn="ctr"/>
            <a:r>
              <a:rPr lang="lv-LV" dirty="0">
                <a:solidFill>
                  <a:srgbClr val="000066"/>
                </a:solidFill>
              </a:rPr>
              <a:t>ROS, NOS, </a:t>
            </a:r>
          </a:p>
          <a:p>
            <a:pPr algn="ctr"/>
            <a:r>
              <a:rPr lang="lv-LV" dirty="0">
                <a:solidFill>
                  <a:srgbClr val="000066"/>
                </a:solidFill>
              </a:rPr>
              <a:t>iekaisuma </a:t>
            </a:r>
            <a:r>
              <a:rPr lang="lv-LV" dirty="0" err="1">
                <a:solidFill>
                  <a:srgbClr val="000066"/>
                </a:solidFill>
              </a:rPr>
              <a:t>citokīni</a:t>
            </a:r>
            <a:endParaRPr lang="en-GB" dirty="0">
              <a:solidFill>
                <a:srgbClr val="000066"/>
              </a:solidFill>
            </a:endParaRPr>
          </a:p>
        </p:txBody>
      </p:sp>
      <p:sp>
        <p:nvSpPr>
          <p:cNvPr id="237575" name="Oval 7"/>
          <p:cNvSpPr>
            <a:spLocks noChangeArrowheads="1"/>
          </p:cNvSpPr>
          <p:nvPr/>
        </p:nvSpPr>
        <p:spPr bwMode="auto">
          <a:xfrm>
            <a:off x="979488" y="3273191"/>
            <a:ext cx="914400" cy="744538"/>
          </a:xfrm>
          <a:prstGeom prst="ellipse">
            <a:avLst/>
          </a:prstGeom>
          <a:noFill/>
          <a:ln w="57150">
            <a:solidFill>
              <a:srgbClr val="FF0000"/>
            </a:solidFill>
            <a:round/>
            <a:headEnd/>
            <a:tailEnd/>
          </a:ln>
          <a:effectLst/>
        </p:spPr>
        <p:txBody>
          <a:bodyPr wrap="none" anchor="ctr"/>
          <a:lstStyle/>
          <a:p>
            <a:endParaRPr lang="en-GB"/>
          </a:p>
        </p:txBody>
      </p:sp>
      <p:sp>
        <p:nvSpPr>
          <p:cNvPr id="237577" name="Line 9"/>
          <p:cNvSpPr>
            <a:spLocks noChangeShapeType="1"/>
          </p:cNvSpPr>
          <p:nvPr/>
        </p:nvSpPr>
        <p:spPr bwMode="auto">
          <a:xfrm>
            <a:off x="7421563" y="4692416"/>
            <a:ext cx="390525" cy="0"/>
          </a:xfrm>
          <a:prstGeom prst="line">
            <a:avLst/>
          </a:prstGeom>
          <a:noFill/>
          <a:ln w="9525">
            <a:solidFill>
              <a:schemeClr val="tx1"/>
            </a:solidFill>
            <a:round/>
            <a:headEnd/>
            <a:tailEnd type="triangle" w="med" len="med"/>
          </a:ln>
          <a:effectLst/>
        </p:spPr>
        <p:txBody>
          <a:bodyPr/>
          <a:lstStyle/>
          <a:p>
            <a:endParaRPr lang="en-GB"/>
          </a:p>
        </p:txBody>
      </p:sp>
      <p:sp>
        <p:nvSpPr>
          <p:cNvPr id="237583" name="Rectangle 15"/>
          <p:cNvSpPr>
            <a:spLocks noChangeArrowheads="1"/>
          </p:cNvSpPr>
          <p:nvPr/>
        </p:nvSpPr>
        <p:spPr bwMode="auto">
          <a:xfrm>
            <a:off x="16272" y="5157192"/>
            <a:ext cx="9144000" cy="2403475"/>
          </a:xfrm>
          <a:prstGeom prst="rect">
            <a:avLst/>
          </a:prstGeom>
          <a:solidFill>
            <a:schemeClr val="bg1"/>
          </a:solidFill>
          <a:ln w="9525">
            <a:noFill/>
            <a:miter lim="800000"/>
            <a:headEnd/>
            <a:tailEnd/>
          </a:ln>
          <a:effectLst/>
        </p:spPr>
        <p:txBody>
          <a:bodyPr wrap="none" anchor="ctr"/>
          <a:lstStyle/>
          <a:p>
            <a:endParaRPr lang="en-GB"/>
          </a:p>
        </p:txBody>
      </p:sp>
      <p:sp>
        <p:nvSpPr>
          <p:cNvPr id="237582" name="Text Box 14"/>
          <p:cNvSpPr txBox="1">
            <a:spLocks noChangeArrowheads="1"/>
          </p:cNvSpPr>
          <p:nvPr/>
        </p:nvSpPr>
        <p:spPr bwMode="auto">
          <a:xfrm>
            <a:off x="7822580" y="4337809"/>
            <a:ext cx="1220270" cy="1323439"/>
          </a:xfrm>
          <a:prstGeom prst="rect">
            <a:avLst/>
          </a:prstGeom>
          <a:noFill/>
          <a:ln w="9525">
            <a:noFill/>
            <a:miter lim="800000"/>
            <a:headEnd/>
            <a:tailEnd/>
          </a:ln>
          <a:effectLst/>
        </p:spPr>
        <p:txBody>
          <a:bodyPr wrap="none">
            <a:spAutoFit/>
          </a:bodyPr>
          <a:lstStyle/>
          <a:p>
            <a:pPr algn="ctr"/>
            <a:r>
              <a:rPr lang="lv-LV" sz="2000" dirty="0">
                <a:solidFill>
                  <a:srgbClr val="000066"/>
                </a:solidFill>
              </a:rPr>
              <a:t>Fibroze </a:t>
            </a:r>
          </a:p>
          <a:p>
            <a:pPr algn="ctr"/>
            <a:r>
              <a:rPr lang="lv-LV" sz="2000" dirty="0">
                <a:solidFill>
                  <a:srgbClr val="000066"/>
                </a:solidFill>
              </a:rPr>
              <a:t>(hroniska </a:t>
            </a:r>
          </a:p>
          <a:p>
            <a:pPr algn="ctr"/>
            <a:r>
              <a:rPr lang="lv-LV" sz="2000" dirty="0">
                <a:solidFill>
                  <a:srgbClr val="000066"/>
                </a:solidFill>
              </a:rPr>
              <a:t>DTH </a:t>
            </a:r>
          </a:p>
          <a:p>
            <a:pPr algn="ctr"/>
            <a:r>
              <a:rPr lang="lv-LV" sz="2000" dirty="0">
                <a:solidFill>
                  <a:srgbClr val="000066"/>
                </a:solidFill>
              </a:rPr>
              <a:t>gadījumā)</a:t>
            </a:r>
            <a:endParaRPr lang="en-GB" sz="2000" dirty="0">
              <a:solidFill>
                <a:srgbClr val="000066"/>
              </a:solidFill>
            </a:endParaRPr>
          </a:p>
        </p:txBody>
      </p:sp>
      <p:sp>
        <p:nvSpPr>
          <p:cNvPr id="237584" name="Text Box 16"/>
          <p:cNvSpPr txBox="1">
            <a:spLocks noChangeArrowheads="1"/>
          </p:cNvSpPr>
          <p:nvPr/>
        </p:nvSpPr>
        <p:spPr bwMode="auto">
          <a:xfrm>
            <a:off x="268288" y="6138009"/>
            <a:ext cx="8509000" cy="830997"/>
          </a:xfrm>
          <a:prstGeom prst="rect">
            <a:avLst/>
          </a:prstGeom>
          <a:noFill/>
          <a:ln w="9525">
            <a:noFill/>
            <a:miter lim="800000"/>
            <a:headEnd/>
            <a:tailEnd/>
          </a:ln>
          <a:effectLst/>
        </p:spPr>
        <p:txBody>
          <a:bodyPr>
            <a:spAutoFit/>
          </a:bodyPr>
          <a:lstStyle/>
          <a:p>
            <a:r>
              <a:rPr lang="lv-LV" sz="2400" b="1" dirty="0">
                <a:solidFill>
                  <a:srgbClr val="0070C0"/>
                </a:solidFill>
              </a:rPr>
              <a:t>CD4+ šūnu </a:t>
            </a:r>
            <a:r>
              <a:rPr lang="lv-LV" sz="2400" b="1" dirty="0" err="1">
                <a:solidFill>
                  <a:srgbClr val="0070C0"/>
                </a:solidFill>
              </a:rPr>
              <a:t>sekretēto</a:t>
            </a:r>
            <a:r>
              <a:rPr lang="lv-LV" sz="2400" b="1" dirty="0">
                <a:solidFill>
                  <a:srgbClr val="0070C0"/>
                </a:solidFill>
              </a:rPr>
              <a:t> </a:t>
            </a:r>
            <a:r>
              <a:rPr lang="lv-LV" sz="2400" b="1" dirty="0" err="1">
                <a:solidFill>
                  <a:srgbClr val="0070C0"/>
                </a:solidFill>
              </a:rPr>
              <a:t>citokīnu</a:t>
            </a:r>
            <a:r>
              <a:rPr lang="lv-LV" sz="2400" b="1" dirty="0">
                <a:solidFill>
                  <a:srgbClr val="0070C0"/>
                </a:solidFill>
              </a:rPr>
              <a:t> slimība</a:t>
            </a:r>
            <a:r>
              <a:rPr lang="lv-LV" sz="2400" dirty="0"/>
              <a:t>, CD8+ šūnu </a:t>
            </a:r>
            <a:r>
              <a:rPr lang="lv-LV" sz="2400" dirty="0" err="1"/>
              <a:t>citokīni</a:t>
            </a:r>
            <a:r>
              <a:rPr lang="lv-LV" sz="2400" dirty="0"/>
              <a:t> iesaistās daudz retāk...</a:t>
            </a:r>
            <a:endParaRPr lang="en-GB" sz="2400" dirty="0"/>
          </a:p>
        </p:txBody>
      </p:sp>
      <p:sp>
        <p:nvSpPr>
          <p:cNvPr id="237586" name="Text Box 18"/>
          <p:cNvSpPr txBox="1">
            <a:spLocks noChangeArrowheads="1"/>
          </p:cNvSpPr>
          <p:nvPr/>
        </p:nvSpPr>
        <p:spPr bwMode="auto">
          <a:xfrm>
            <a:off x="219075" y="942975"/>
            <a:ext cx="8480425" cy="954107"/>
          </a:xfrm>
          <a:prstGeom prst="rect">
            <a:avLst/>
          </a:prstGeom>
          <a:noFill/>
          <a:ln w="9525">
            <a:noFill/>
            <a:miter lim="800000"/>
            <a:headEnd/>
            <a:tailEnd/>
          </a:ln>
          <a:effectLst/>
        </p:spPr>
        <p:txBody>
          <a:bodyPr>
            <a:spAutoFit/>
          </a:bodyPr>
          <a:lstStyle/>
          <a:p>
            <a:pPr algn="ctr"/>
            <a:r>
              <a:rPr lang="lv-LV" sz="2800" b="1" dirty="0">
                <a:solidFill>
                  <a:srgbClr val="FF0000"/>
                </a:solidFill>
              </a:rPr>
              <a:t>  Novēlotā tipa </a:t>
            </a:r>
            <a:r>
              <a:rPr lang="lv-LV" sz="2800" b="1" dirty="0" err="1">
                <a:solidFill>
                  <a:srgbClr val="FF0000"/>
                </a:solidFill>
              </a:rPr>
              <a:t>hipersensitivitāte</a:t>
            </a:r>
            <a:r>
              <a:rPr lang="lv-LV" sz="2800" b="1" dirty="0">
                <a:solidFill>
                  <a:srgbClr val="FF0000"/>
                </a:solidFill>
              </a:rPr>
              <a:t> </a:t>
            </a:r>
            <a:endParaRPr lang="lv-LV" sz="2800" b="1" dirty="0" smtClean="0">
              <a:solidFill>
                <a:srgbClr val="FF0000"/>
              </a:solidFill>
            </a:endParaRPr>
          </a:p>
          <a:p>
            <a:pPr algn="ctr"/>
            <a:r>
              <a:rPr lang="lv-LV" sz="2800" i="1" dirty="0" smtClean="0">
                <a:solidFill>
                  <a:schemeClr val="tx1">
                    <a:lumMod val="50000"/>
                    <a:lumOff val="50000"/>
                  </a:schemeClr>
                </a:solidFill>
              </a:rPr>
              <a:t>(</a:t>
            </a:r>
            <a:r>
              <a:rPr lang="en-GB" sz="2800" i="1" dirty="0" smtClean="0">
                <a:solidFill>
                  <a:schemeClr val="tx1">
                    <a:lumMod val="50000"/>
                    <a:lumOff val="50000"/>
                  </a:schemeClr>
                </a:solidFill>
              </a:rPr>
              <a:t>delayed type hypersensitivity</a:t>
            </a:r>
            <a:r>
              <a:rPr lang="lv-LV" sz="2800" i="1" dirty="0" smtClean="0">
                <a:solidFill>
                  <a:schemeClr val="tx1">
                    <a:lumMod val="50000"/>
                    <a:lumOff val="50000"/>
                  </a:schemeClr>
                </a:solidFill>
              </a:rPr>
              <a:t>, DTH</a:t>
            </a:r>
            <a:r>
              <a:rPr lang="lv-LV" sz="2800" i="1" dirty="0">
                <a:solidFill>
                  <a:schemeClr val="tx1">
                    <a:lumMod val="50000"/>
                    <a:lumOff val="50000"/>
                  </a:schemeClr>
                </a:solidFill>
              </a:rPr>
              <a:t>)</a:t>
            </a:r>
            <a:endParaRPr lang="en-GB" sz="2800" i="1" dirty="0">
              <a:solidFill>
                <a:schemeClr val="tx1">
                  <a:lumMod val="50000"/>
                  <a:lumOff val="50000"/>
                </a:schemeClr>
              </a:solidFill>
            </a:endParaRPr>
          </a:p>
        </p:txBody>
      </p:sp>
    </p:spTree>
    <p:extLst>
      <p:ext uri="{BB962C8B-B14F-4D97-AF65-F5344CB8AC3E}">
        <p14:creationId xmlns:p14="http://schemas.microsoft.com/office/powerpoint/2010/main" val="2262740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p:cNvSpPr>
          <p:nvPr/>
        </p:nvSpPr>
        <p:spPr bwMode="auto">
          <a:xfrm>
            <a:off x="488156" y="956419"/>
            <a:ext cx="8164512" cy="1015663"/>
          </a:xfrm>
          <a:prstGeom prst="rect">
            <a:avLst/>
          </a:prstGeom>
          <a:noFill/>
          <a:ln w="9525">
            <a:noFill/>
            <a:miter lim="800000"/>
            <a:headEnd/>
            <a:tailEnd/>
          </a:ln>
          <a:effectLst/>
        </p:spPr>
        <p:txBody>
          <a:bodyPr>
            <a:spAutoFit/>
          </a:bodyPr>
          <a:lstStyle/>
          <a:p>
            <a:r>
              <a:rPr lang="lv-LV" sz="2000" dirty="0"/>
              <a:t>Piemēram,</a:t>
            </a:r>
            <a:r>
              <a:rPr lang="lv-LV" sz="2000" dirty="0">
                <a:solidFill>
                  <a:srgbClr val="800000"/>
                </a:solidFill>
              </a:rPr>
              <a:t> </a:t>
            </a:r>
            <a:r>
              <a:rPr lang="lv-LV" sz="2000" b="1" i="1" dirty="0"/>
              <a:t>M</a:t>
            </a:r>
            <a:r>
              <a:rPr lang="lv-LV" sz="2000" b="1" i="1" dirty="0" smtClean="0"/>
              <a:t>. </a:t>
            </a:r>
            <a:r>
              <a:rPr lang="lv-LV" sz="2000" b="1" i="1" dirty="0" err="1" smtClean="0"/>
              <a:t>tuberculosis</a:t>
            </a:r>
            <a:r>
              <a:rPr lang="lv-LV" sz="2000" b="1" i="1" dirty="0" smtClean="0"/>
              <a:t> </a:t>
            </a:r>
            <a:r>
              <a:rPr lang="lv-LV" sz="2000" b="1" dirty="0"/>
              <a:t>(</a:t>
            </a:r>
            <a:r>
              <a:rPr lang="lv-LV" sz="2000" b="1" dirty="0" err="1"/>
              <a:t>intracelulārs</a:t>
            </a:r>
            <a:r>
              <a:rPr lang="lv-LV" sz="2000" b="1" dirty="0"/>
              <a:t> parazīts) </a:t>
            </a:r>
            <a:r>
              <a:rPr lang="lv-LV" sz="2000" dirty="0"/>
              <a:t>ierosina spēcīgu T šūnu un </a:t>
            </a:r>
            <a:r>
              <a:rPr lang="lv-LV" sz="2000" dirty="0" err="1"/>
              <a:t>makrofāgu</a:t>
            </a:r>
            <a:r>
              <a:rPr lang="lv-LV" sz="2000" dirty="0"/>
              <a:t> atbildes reakciju, rodas </a:t>
            </a:r>
            <a:r>
              <a:rPr lang="lv-LV" sz="2000" dirty="0" err="1"/>
              <a:t>granulomatozs</a:t>
            </a:r>
            <a:r>
              <a:rPr lang="lv-LV" sz="2000" dirty="0"/>
              <a:t> iekaisums un fibroze, kas var izraisīt plašu audu bojājumu un funkcionālus traucējumus plaušās </a:t>
            </a:r>
            <a:endParaRPr lang="lv-LV" sz="2000" dirty="0">
              <a:solidFill>
                <a:srgbClr val="000066"/>
              </a:solidFill>
            </a:endParaRPr>
          </a:p>
        </p:txBody>
      </p:sp>
      <p:sp>
        <p:nvSpPr>
          <p:cNvPr id="229379" name="Text Box 3"/>
          <p:cNvSpPr txBox="1">
            <a:spLocks noChangeArrowheads="1"/>
          </p:cNvSpPr>
          <p:nvPr/>
        </p:nvSpPr>
        <p:spPr bwMode="auto">
          <a:xfrm>
            <a:off x="0" y="128369"/>
            <a:ext cx="9144000" cy="646331"/>
          </a:xfrm>
          <a:prstGeom prst="rect">
            <a:avLst/>
          </a:prstGeom>
          <a:noFill/>
          <a:ln w="9525">
            <a:noFill/>
            <a:miter lim="800000"/>
            <a:headEnd/>
            <a:tailEnd/>
          </a:ln>
          <a:effectLst/>
        </p:spPr>
        <p:txBody>
          <a:bodyPr>
            <a:spAutoFit/>
          </a:bodyPr>
          <a:lstStyle/>
          <a:p>
            <a:pPr algn="ctr"/>
            <a:r>
              <a:rPr lang="lv-LV" sz="3600" b="1" dirty="0">
                <a:solidFill>
                  <a:srgbClr val="0070C0"/>
                </a:solidFill>
              </a:rPr>
              <a:t>DTH var izsaukt sveši antigēni...</a:t>
            </a:r>
            <a:endParaRPr lang="en-GB" sz="3600" b="1" dirty="0">
              <a:solidFill>
                <a:srgbClr val="0070C0"/>
              </a:solidFill>
            </a:endParaRPr>
          </a:p>
        </p:txBody>
      </p:sp>
      <p:sp>
        <p:nvSpPr>
          <p:cNvPr id="229380" name="Line 4"/>
          <p:cNvSpPr>
            <a:spLocks noChangeShapeType="1"/>
          </p:cNvSpPr>
          <p:nvPr/>
        </p:nvSpPr>
        <p:spPr bwMode="auto">
          <a:xfrm>
            <a:off x="177800" y="774700"/>
            <a:ext cx="8785225" cy="0"/>
          </a:xfrm>
          <a:prstGeom prst="line">
            <a:avLst/>
          </a:prstGeom>
          <a:noFill/>
          <a:ln w="57150" cmpd="thinThick">
            <a:solidFill>
              <a:srgbClr val="800000"/>
            </a:solidFill>
            <a:round/>
            <a:headEnd/>
            <a:tailEnd/>
          </a:ln>
          <a:effectLst/>
        </p:spPr>
        <p:txBody>
          <a:bodyPr/>
          <a:lstStyle/>
          <a:p>
            <a:endParaRPr lang="en-GB" sz="2800"/>
          </a:p>
        </p:txBody>
      </p:sp>
      <p:pic>
        <p:nvPicPr>
          <p:cNvPr id="229381" name="Picture 5"/>
          <p:cNvPicPr>
            <a:picLocks noGrp="1" noChangeAspect="1" noChangeArrowheads="1"/>
          </p:cNvPicPr>
          <p:nvPr>
            <p:ph sz="quarter" idx="4294967295"/>
          </p:nvPr>
        </p:nvPicPr>
        <p:blipFill>
          <a:blip r:embed="rId3" cstate="print"/>
          <a:srcRect/>
          <a:stretch>
            <a:fillRect/>
          </a:stretch>
        </p:blipFill>
        <p:spPr>
          <a:xfrm>
            <a:off x="5076056" y="2204864"/>
            <a:ext cx="3378200" cy="2701925"/>
          </a:xfrm>
          <a:noFill/>
          <a:ln/>
        </p:spPr>
      </p:pic>
      <p:pic>
        <p:nvPicPr>
          <p:cNvPr id="229390" name="Picture 14"/>
          <p:cNvPicPr>
            <a:picLocks noGrp="1" noChangeAspect="1" noChangeArrowheads="1"/>
          </p:cNvPicPr>
          <p:nvPr>
            <p:ph sz="quarter" idx="4294967295"/>
          </p:nvPr>
        </p:nvPicPr>
        <p:blipFill>
          <a:blip r:embed="rId4" cstate="print"/>
          <a:srcRect/>
          <a:stretch>
            <a:fillRect/>
          </a:stretch>
        </p:blipFill>
        <p:spPr>
          <a:xfrm>
            <a:off x="388789" y="2276872"/>
            <a:ext cx="3810000" cy="2454275"/>
          </a:xfrm>
          <a:noFill/>
          <a:ln/>
        </p:spPr>
      </p:pic>
      <p:sp>
        <p:nvSpPr>
          <p:cNvPr id="229383" name="Rectangle 7"/>
          <p:cNvSpPr>
            <a:spLocks noChangeArrowheads="1"/>
          </p:cNvSpPr>
          <p:nvPr/>
        </p:nvSpPr>
        <p:spPr bwMode="auto">
          <a:xfrm>
            <a:off x="377453" y="5085184"/>
            <a:ext cx="8543925" cy="1446550"/>
          </a:xfrm>
          <a:prstGeom prst="rect">
            <a:avLst/>
          </a:prstGeom>
          <a:solidFill>
            <a:schemeClr val="bg1"/>
          </a:solidFill>
          <a:ln w="9525">
            <a:noFill/>
            <a:miter lim="800000"/>
            <a:headEnd/>
            <a:tailEnd/>
          </a:ln>
          <a:effectLst/>
        </p:spPr>
        <p:txBody>
          <a:bodyPr>
            <a:spAutoFit/>
          </a:bodyPr>
          <a:lstStyle/>
          <a:p>
            <a:pPr>
              <a:lnSpc>
                <a:spcPct val="110000"/>
              </a:lnSpc>
            </a:pPr>
            <a:r>
              <a:rPr lang="lv-LV" sz="2000" b="1" dirty="0" err="1">
                <a:solidFill>
                  <a:srgbClr val="0070C0"/>
                </a:solidFill>
              </a:rPr>
              <a:t>Kontaktsensitivitāte</a:t>
            </a:r>
            <a:r>
              <a:rPr lang="lv-LV" sz="2000" b="1" dirty="0">
                <a:solidFill>
                  <a:srgbClr val="0070C0"/>
                </a:solidFill>
              </a:rPr>
              <a:t> uz ādas/ </a:t>
            </a:r>
            <a:r>
              <a:rPr lang="lv-LV" sz="2000" b="1" dirty="0" err="1">
                <a:solidFill>
                  <a:srgbClr val="0070C0"/>
                </a:solidFill>
              </a:rPr>
              <a:t>kontaktdermatīts</a:t>
            </a:r>
            <a:r>
              <a:rPr lang="lv-LV" sz="2000" b="1" dirty="0">
                <a:solidFill>
                  <a:srgbClr val="0070C0"/>
                </a:solidFill>
              </a:rPr>
              <a:t> </a:t>
            </a:r>
            <a:r>
              <a:rPr lang="lv-LV" sz="2000" dirty="0"/>
              <a:t>– ādas slimības, ko izraisa ķīmisku vielu vai vides antigēnu nokļūšana uz ādas virsmas  </a:t>
            </a:r>
            <a:endParaRPr lang="lv-LV" sz="2000" dirty="0" smtClean="0"/>
          </a:p>
          <a:p>
            <a:pPr lvl="1">
              <a:lnSpc>
                <a:spcPct val="110000"/>
              </a:lnSpc>
            </a:pPr>
            <a:r>
              <a:rPr lang="lv-LV" sz="2000" dirty="0" smtClean="0"/>
              <a:t>=&gt; </a:t>
            </a:r>
            <a:r>
              <a:rPr lang="lv-LV" sz="2000" dirty="0"/>
              <a:t>DTH reakcija, domājams, pateicoties </a:t>
            </a:r>
            <a:r>
              <a:rPr lang="lv-LV" sz="2000" dirty="0" err="1"/>
              <a:t>neoantigēniem</a:t>
            </a:r>
            <a:r>
              <a:rPr lang="lv-LV" sz="2000" dirty="0"/>
              <a:t>, kas veidojas, ķīmiskajiem savienojumiem saistoties pie paša organisma molekulām</a:t>
            </a:r>
            <a:endParaRPr lang="en-GB" sz="2000" dirty="0"/>
          </a:p>
        </p:txBody>
      </p:sp>
    </p:spTree>
    <p:extLst>
      <p:ext uri="{BB962C8B-B14F-4D97-AF65-F5344CB8AC3E}">
        <p14:creationId xmlns:p14="http://schemas.microsoft.com/office/powerpoint/2010/main" val="235919181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0" y="227013"/>
            <a:ext cx="9144000" cy="523220"/>
          </a:xfrm>
          <a:prstGeom prst="rect">
            <a:avLst/>
          </a:prstGeom>
          <a:noFill/>
          <a:ln w="9525">
            <a:noFill/>
            <a:miter lim="800000"/>
            <a:headEnd/>
            <a:tailEnd/>
          </a:ln>
          <a:effectLst/>
        </p:spPr>
        <p:txBody>
          <a:bodyPr>
            <a:spAutoFit/>
          </a:bodyPr>
          <a:lstStyle/>
          <a:p>
            <a:pPr algn="ctr"/>
            <a:r>
              <a:rPr lang="lv-LV" sz="2800" b="1" dirty="0">
                <a:solidFill>
                  <a:srgbClr val="0070C0"/>
                </a:solidFill>
              </a:rPr>
              <a:t>... vai paša organisma normāli proteīni (</a:t>
            </a:r>
            <a:r>
              <a:rPr lang="lv-LV" sz="2800" b="1" dirty="0" err="1">
                <a:solidFill>
                  <a:srgbClr val="0070C0"/>
                </a:solidFill>
              </a:rPr>
              <a:t>autoimunitāte</a:t>
            </a:r>
            <a:r>
              <a:rPr lang="lv-LV" sz="2800" b="1" dirty="0">
                <a:solidFill>
                  <a:srgbClr val="0070C0"/>
                </a:solidFill>
              </a:rPr>
              <a:t>) </a:t>
            </a:r>
            <a:endParaRPr lang="en-GB" sz="2800" b="1" dirty="0">
              <a:solidFill>
                <a:srgbClr val="0070C0"/>
              </a:solidFill>
            </a:endParaRPr>
          </a:p>
        </p:txBody>
      </p:sp>
      <p:sp>
        <p:nvSpPr>
          <p:cNvPr id="231427" name="Line 3"/>
          <p:cNvSpPr>
            <a:spLocks noChangeShapeType="1"/>
          </p:cNvSpPr>
          <p:nvPr/>
        </p:nvSpPr>
        <p:spPr bwMode="auto">
          <a:xfrm>
            <a:off x="177800" y="774700"/>
            <a:ext cx="8785225" cy="0"/>
          </a:xfrm>
          <a:prstGeom prst="line">
            <a:avLst/>
          </a:prstGeom>
          <a:noFill/>
          <a:ln w="57150" cmpd="thinThick">
            <a:solidFill>
              <a:srgbClr val="800000"/>
            </a:solidFill>
            <a:round/>
            <a:headEnd/>
            <a:tailEnd/>
          </a:ln>
          <a:effectLst/>
        </p:spPr>
        <p:txBody>
          <a:bodyPr/>
          <a:lstStyle/>
          <a:p>
            <a:endParaRPr lang="en-GB"/>
          </a:p>
        </p:txBody>
      </p:sp>
      <p:graphicFrame>
        <p:nvGraphicFramePr>
          <p:cNvPr id="231522" name="Group 98"/>
          <p:cNvGraphicFramePr>
            <a:graphicFrameLocks noGrp="1"/>
          </p:cNvGraphicFramePr>
          <p:nvPr>
            <p:ph/>
            <p:extLst>
              <p:ext uri="{D42A27DB-BD31-4B8C-83A1-F6EECF244321}">
                <p14:modId xmlns:p14="http://schemas.microsoft.com/office/powerpoint/2010/main" val="959174694"/>
              </p:ext>
            </p:extLst>
          </p:nvPr>
        </p:nvGraphicFramePr>
        <p:xfrm>
          <a:off x="431800" y="1133475"/>
          <a:ext cx="8342313" cy="5126991"/>
        </p:xfrm>
        <a:graphic>
          <a:graphicData uri="http://schemas.openxmlformats.org/drawingml/2006/table">
            <a:tbl>
              <a:tblPr/>
              <a:tblGrid>
                <a:gridCol w="3509963"/>
                <a:gridCol w="4832350"/>
              </a:tblGrid>
              <a:tr h="5461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400" b="1" i="0" u="none" strike="noStrike" cap="none" normalizeH="0" baseline="0" dirty="0" smtClean="0">
                          <a:ln>
                            <a:noFill/>
                          </a:ln>
                          <a:solidFill>
                            <a:schemeClr val="bg1"/>
                          </a:solidFill>
                          <a:effectLst>
                            <a:outerShdw blurRad="38100" dist="38100" dir="2700000" algn="tl">
                              <a:srgbClr val="000000"/>
                            </a:outerShdw>
                          </a:effectLst>
                          <a:latin typeface="+mn-lt"/>
                        </a:rPr>
                        <a:t>AI Slimība</a:t>
                      </a:r>
                      <a:endParaRPr kumimoji="0" lang="en-GB" sz="2400" b="1" i="0" u="none" strike="noStrike" cap="none" normalizeH="0" baseline="0" dirty="0" smtClean="0">
                        <a:ln>
                          <a:noFill/>
                        </a:ln>
                        <a:solidFill>
                          <a:schemeClr val="bg1"/>
                        </a:solidFill>
                        <a:effectLst>
                          <a:outerShdw blurRad="38100" dist="38100" dir="2700000" algn="tl">
                            <a:srgbClr val="000000"/>
                          </a:outerShdw>
                        </a:effectLst>
                        <a:latin typeface="+mn-lt"/>
                      </a:endParaRPr>
                    </a:p>
                  </a:txBody>
                  <a:tcPr horzOverflow="overflow">
                    <a:lnL cap="flat">
                      <a:noFill/>
                    </a:lnL>
                    <a:lnR>
                      <a:noFill/>
                    </a:lnR>
                    <a:lnT cap="flat">
                      <a:noFill/>
                    </a:lnT>
                    <a:lnB>
                      <a:noFill/>
                    </a:lnB>
                    <a:lnTlToBr>
                      <a:noFill/>
                    </a:lnTlToBr>
                    <a:lnBlToTr>
                      <a:noFill/>
                    </a:lnBlToTr>
                    <a:solidFill>
                      <a:srgbClr val="CC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400" b="1" i="0" u="none" strike="noStrike" cap="none" normalizeH="0" baseline="0" smtClean="0">
                          <a:ln>
                            <a:noFill/>
                          </a:ln>
                          <a:solidFill>
                            <a:schemeClr val="bg1"/>
                          </a:solidFill>
                          <a:effectLst>
                            <a:outerShdw blurRad="38100" dist="38100" dir="2700000" algn="tl">
                              <a:srgbClr val="000000"/>
                            </a:outerShdw>
                          </a:effectLst>
                          <a:latin typeface="+mn-lt"/>
                        </a:rPr>
                        <a:t>Patogēno T šūnu specifiskums</a:t>
                      </a:r>
                      <a:endParaRPr kumimoji="0" lang="en-GB" sz="3600" b="0" i="0" u="none" strike="noStrike" cap="none" normalizeH="0" baseline="0" smtClean="0">
                        <a:ln>
                          <a:noFill/>
                        </a:ln>
                        <a:solidFill>
                          <a:schemeClr val="tx1"/>
                        </a:solidFill>
                        <a:effectLst/>
                        <a:latin typeface="+mn-lt"/>
                      </a:endParaRPr>
                    </a:p>
                  </a:txBody>
                  <a:tcPr horzOverflow="overflow">
                    <a:lnL>
                      <a:noFill/>
                    </a:lnL>
                    <a:lnR cap="flat">
                      <a:noFill/>
                    </a:lnR>
                    <a:lnT cap="flat">
                      <a:noFill/>
                    </a:lnT>
                    <a:lnB>
                      <a:noFill/>
                    </a:lnB>
                    <a:lnTlToBr>
                      <a:noFill/>
                    </a:lnTlToBr>
                    <a:lnBlToTr>
                      <a:noFill/>
                    </a:lnBlToTr>
                    <a:solidFill>
                      <a:srgbClr val="CC0000"/>
                    </a:solidFill>
                  </a:tcPr>
                </a:tc>
              </a:tr>
              <a:tr h="628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000" b="1" i="0" u="none" strike="noStrike" cap="none" normalizeH="0" baseline="0" dirty="0" smtClean="0">
                          <a:ln>
                            <a:noFill/>
                          </a:ln>
                          <a:solidFill>
                            <a:schemeClr val="tx1"/>
                          </a:solidFill>
                          <a:effectLst/>
                          <a:latin typeface="+mn-lt"/>
                        </a:rPr>
                        <a:t>I tipa diabēts</a:t>
                      </a:r>
                      <a:endParaRPr kumimoji="0" lang="en-GB" sz="2000" b="1"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000" b="0" i="0" u="none" strike="noStrike" cap="none" normalizeH="0" baseline="0" smtClean="0">
                          <a:ln>
                            <a:noFill/>
                          </a:ln>
                          <a:solidFill>
                            <a:schemeClr val="tx1"/>
                          </a:solidFill>
                          <a:effectLst/>
                          <a:latin typeface="+mn-lt"/>
                        </a:rPr>
                        <a:t>Langerhansa saliņu antigēni (insulīns, glutamīnskābes dekarboksilāze, u.c.)</a:t>
                      </a:r>
                      <a:endParaRPr kumimoji="0" lang="en-GB" sz="2000" b="0" i="0" u="none" strike="noStrike" cap="none" normalizeH="0" baseline="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5254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000" b="1" i="0" u="none" strike="noStrike" cap="none" normalizeH="0" baseline="0" dirty="0" err="1" smtClean="0">
                          <a:ln>
                            <a:noFill/>
                          </a:ln>
                          <a:solidFill>
                            <a:schemeClr val="tx1"/>
                          </a:solidFill>
                          <a:effectLst/>
                          <a:latin typeface="+mn-lt"/>
                        </a:rPr>
                        <a:t>Reimatoīdais</a:t>
                      </a:r>
                      <a:r>
                        <a:rPr kumimoji="0" lang="lv-LV" sz="2000" b="1" i="0" u="none" strike="noStrike" cap="none" normalizeH="0" baseline="0" dirty="0" smtClean="0">
                          <a:ln>
                            <a:noFill/>
                          </a:ln>
                          <a:solidFill>
                            <a:schemeClr val="tx1"/>
                          </a:solidFill>
                          <a:effectLst/>
                          <a:latin typeface="+mn-lt"/>
                        </a:rPr>
                        <a:t> artrīts</a:t>
                      </a:r>
                      <a:endParaRPr kumimoji="0" lang="en-GB" sz="2000" b="1"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000" b="0" i="0" u="none" strike="noStrike" cap="none" normalizeH="0" baseline="0" dirty="0" smtClean="0">
                          <a:ln>
                            <a:noFill/>
                          </a:ln>
                          <a:solidFill>
                            <a:schemeClr val="tx1"/>
                          </a:solidFill>
                          <a:effectLst/>
                          <a:latin typeface="+mn-lt"/>
                        </a:rPr>
                        <a:t>Nezināmi </a:t>
                      </a:r>
                      <a:r>
                        <a:rPr kumimoji="0" lang="lv-LV" sz="2000" b="0" i="0" u="none" strike="noStrike" cap="none" normalizeH="0" baseline="0" dirty="0" err="1" smtClean="0">
                          <a:ln>
                            <a:noFill/>
                          </a:ln>
                          <a:solidFill>
                            <a:schemeClr val="tx1"/>
                          </a:solidFill>
                          <a:effectLst/>
                          <a:latin typeface="+mn-lt"/>
                        </a:rPr>
                        <a:t>Ag</a:t>
                      </a:r>
                      <a:r>
                        <a:rPr kumimoji="0" lang="lv-LV" sz="2000" b="0" i="0" u="none" strike="noStrike" cap="none" normalizeH="0" baseline="0" dirty="0" smtClean="0">
                          <a:ln>
                            <a:noFill/>
                          </a:ln>
                          <a:solidFill>
                            <a:schemeClr val="tx1"/>
                          </a:solidFill>
                          <a:effectLst/>
                          <a:latin typeface="+mn-lt"/>
                        </a:rPr>
                        <a:t> locītavu somiņā</a:t>
                      </a:r>
                      <a:endParaRPr kumimoji="0" lang="en-GB" sz="20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solidFill>
                      <a:srgbClr val="DDDDDD"/>
                    </a:solidFill>
                  </a:tcPr>
                </a:tc>
              </a:tr>
              <a:tr h="1108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000" b="1" i="0" u="none" strike="noStrike" cap="none" normalizeH="0" baseline="0" smtClean="0">
                          <a:ln>
                            <a:noFill/>
                          </a:ln>
                          <a:solidFill>
                            <a:schemeClr val="tx1"/>
                          </a:solidFill>
                          <a:effectLst/>
                          <a:latin typeface="+mn-lt"/>
                        </a:rPr>
                        <a:t>Multiplā skleroze, eksperimentālais autoimūnais encefalomielīts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000" b="0" i="0" u="none" strike="noStrike" cap="none" normalizeH="0" baseline="0" dirty="0" err="1" smtClean="0">
                          <a:ln>
                            <a:noFill/>
                          </a:ln>
                          <a:solidFill>
                            <a:schemeClr val="tx1"/>
                          </a:solidFill>
                          <a:effectLst/>
                          <a:latin typeface="+mn-lt"/>
                        </a:rPr>
                        <a:t>Mielīna</a:t>
                      </a:r>
                      <a:r>
                        <a:rPr kumimoji="0" lang="lv-LV" sz="2000" b="0" i="0" u="none" strike="noStrike" cap="none" normalizeH="0" baseline="0" dirty="0" smtClean="0">
                          <a:ln>
                            <a:noFill/>
                          </a:ln>
                          <a:solidFill>
                            <a:schemeClr val="tx1"/>
                          </a:solidFill>
                          <a:effectLst/>
                          <a:latin typeface="+mn-lt"/>
                        </a:rPr>
                        <a:t> proteīns, </a:t>
                      </a:r>
                      <a:r>
                        <a:rPr kumimoji="0" lang="lv-LV" sz="2000" b="0" i="0" u="none" strike="noStrike" cap="none" normalizeH="0" baseline="0" dirty="0" err="1" smtClean="0">
                          <a:ln>
                            <a:noFill/>
                          </a:ln>
                          <a:solidFill>
                            <a:schemeClr val="tx1"/>
                          </a:solidFill>
                          <a:effectLst/>
                          <a:latin typeface="+mn-lt"/>
                        </a:rPr>
                        <a:t>proteolipīda</a:t>
                      </a:r>
                      <a:r>
                        <a:rPr kumimoji="0" lang="lv-LV" sz="2000" b="0" i="0" u="none" strike="noStrike" cap="none" normalizeH="0" baseline="0" dirty="0" smtClean="0">
                          <a:ln>
                            <a:noFill/>
                          </a:ln>
                          <a:solidFill>
                            <a:schemeClr val="tx1"/>
                          </a:solidFill>
                          <a:effectLst/>
                          <a:latin typeface="+mn-lt"/>
                        </a:rPr>
                        <a:t> proteīns</a:t>
                      </a:r>
                      <a:endParaRPr kumimoji="0" lang="en-GB" sz="20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854075">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lv-LV" sz="2000" b="1" i="0" u="none" strike="noStrike" cap="none" normalizeH="0" baseline="0" dirty="0" smtClean="0">
                          <a:ln>
                            <a:noFill/>
                          </a:ln>
                          <a:solidFill>
                            <a:schemeClr val="tx1"/>
                          </a:solidFill>
                          <a:effectLst/>
                          <a:latin typeface="+mn-lt"/>
                        </a:rPr>
                        <a:t>Zarnu iekaisuma slimības (Krona slimība, čūlainais kolīts)</a:t>
                      </a:r>
                      <a:endParaRPr kumimoji="0" lang="en-GB" sz="2000" b="1" i="0" u="none" strike="noStrike" cap="none" normalizeH="0" baseline="0" dirty="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solidFill>
                      <a:srgbClr val="DDDDDD"/>
                    </a:solidFill>
                  </a:tcPr>
                </a:tc>
                <a:tc>
                  <a:txBody>
                    <a:bodyPr/>
                    <a:lstStyle/>
                    <a:p>
                      <a:pPr marL="0" marR="0" lvl="0" indent="0" algn="l" defTabSz="914400" rtl="0" eaLnBrk="0" fontAlgn="base" latinLnBrk="0" hangingPunct="0">
                        <a:lnSpc>
                          <a:spcPct val="110000"/>
                        </a:lnSpc>
                        <a:spcBef>
                          <a:spcPct val="20000"/>
                        </a:spcBef>
                        <a:spcAft>
                          <a:spcPct val="0"/>
                        </a:spcAft>
                        <a:buClrTx/>
                        <a:buSzTx/>
                        <a:buFontTx/>
                        <a:buNone/>
                        <a:tabLst/>
                      </a:pPr>
                      <a:r>
                        <a:rPr kumimoji="0" lang="lv-LV" sz="2000" b="0" i="0" u="none" strike="noStrike" cap="none" normalizeH="0" baseline="0" dirty="0" smtClean="0">
                          <a:ln>
                            <a:noFill/>
                          </a:ln>
                          <a:solidFill>
                            <a:schemeClr val="tx1"/>
                          </a:solidFill>
                          <a:effectLst/>
                          <a:latin typeface="+mn-lt"/>
                        </a:rPr>
                        <a:t>Nezināms, domājams pret zarnu </a:t>
                      </a:r>
                      <a:r>
                        <a:rPr kumimoji="0" lang="lv-LV" sz="2000" b="0" i="0" u="none" strike="noStrike" cap="none" normalizeH="0" baseline="0" dirty="0" err="1" smtClean="0">
                          <a:ln>
                            <a:noFill/>
                          </a:ln>
                          <a:solidFill>
                            <a:schemeClr val="tx1"/>
                          </a:solidFill>
                          <a:effectLst/>
                          <a:latin typeface="+mn-lt"/>
                        </a:rPr>
                        <a:t>mikrofloru</a:t>
                      </a:r>
                      <a:r>
                        <a:rPr kumimoji="0" lang="lv-LV" sz="2000" b="0" i="0" u="none" strike="noStrike" cap="none" normalizeH="0" baseline="0" dirty="0" smtClean="0">
                          <a:ln>
                            <a:noFill/>
                          </a:ln>
                          <a:solidFill>
                            <a:schemeClr val="tx1"/>
                          </a:solidFill>
                          <a:effectLst/>
                          <a:latin typeface="+mn-lt"/>
                        </a:rPr>
                        <a:t> un saviem proteīniem </a:t>
                      </a:r>
                      <a:endParaRPr kumimoji="0" lang="en-GB" sz="20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solidFill>
                      <a:srgbClr val="DDDDDD"/>
                    </a:solidFill>
                  </a:tcPr>
                </a:tc>
              </a:tr>
              <a:tr h="630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000" b="1" i="0" u="none" strike="noStrike" cap="none" normalizeH="0" baseline="0" smtClean="0">
                          <a:ln>
                            <a:noFill/>
                          </a:ln>
                          <a:solidFill>
                            <a:schemeClr val="tx1"/>
                          </a:solidFill>
                          <a:effectLst/>
                          <a:latin typeface="+mn-lt"/>
                        </a:rPr>
                        <a:t>Periferālais neirīts</a:t>
                      </a:r>
                      <a:endParaRPr kumimoji="0" lang="en-GB" sz="2000" b="1" i="0" u="none" strike="noStrike" cap="none" normalizeH="0" baseline="0" smtClean="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000" b="0" i="0" u="none" strike="noStrike" cap="none" normalizeH="0" baseline="0" dirty="0" err="1" smtClean="0">
                          <a:ln>
                            <a:noFill/>
                          </a:ln>
                          <a:solidFill>
                            <a:schemeClr val="tx1"/>
                          </a:solidFill>
                          <a:effectLst/>
                          <a:latin typeface="+mn-lt"/>
                        </a:rPr>
                        <a:t>Periferālo</a:t>
                      </a:r>
                      <a:r>
                        <a:rPr kumimoji="0" lang="lv-LV" sz="2000" b="0" i="0" u="none" strike="noStrike" cap="none" normalizeH="0" baseline="0" dirty="0" smtClean="0">
                          <a:ln>
                            <a:noFill/>
                          </a:ln>
                          <a:solidFill>
                            <a:schemeClr val="tx1"/>
                          </a:solidFill>
                          <a:effectLst/>
                          <a:latin typeface="+mn-lt"/>
                        </a:rPr>
                        <a:t> nervu </a:t>
                      </a:r>
                      <a:r>
                        <a:rPr kumimoji="0" lang="lv-LV" sz="2000" b="0" i="0" u="none" strike="noStrike" cap="none" normalizeH="0" baseline="0" dirty="0" err="1" smtClean="0">
                          <a:ln>
                            <a:noFill/>
                          </a:ln>
                          <a:solidFill>
                            <a:schemeClr val="tx1"/>
                          </a:solidFill>
                          <a:effectLst/>
                          <a:latin typeface="+mn-lt"/>
                        </a:rPr>
                        <a:t>mielīna</a:t>
                      </a:r>
                      <a:r>
                        <a:rPr kumimoji="0" lang="lv-LV" sz="2000" b="0" i="0" u="none" strike="noStrike" cap="none" normalizeH="0" baseline="0" dirty="0" smtClean="0">
                          <a:ln>
                            <a:noFill/>
                          </a:ln>
                          <a:solidFill>
                            <a:schemeClr val="tx1"/>
                          </a:solidFill>
                          <a:effectLst/>
                          <a:latin typeface="+mn-lt"/>
                        </a:rPr>
                        <a:t> P2 proteīns</a:t>
                      </a:r>
                      <a:endParaRPr kumimoji="0" lang="en-GB" sz="20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a:noFill/>
                    </a:lnB>
                    <a:lnTlToBr>
                      <a:noFill/>
                    </a:lnTlToBr>
                    <a:lnBlToTr>
                      <a:noFill/>
                    </a:lnBlToTr>
                    <a:noFill/>
                  </a:tcPr>
                </a:tc>
              </a:tr>
              <a:tr h="695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000" b="1" i="0" u="none" strike="noStrike" cap="none" normalizeH="0" baseline="0" dirty="0" err="1" smtClean="0">
                          <a:ln>
                            <a:noFill/>
                          </a:ln>
                          <a:solidFill>
                            <a:schemeClr val="tx1"/>
                          </a:solidFill>
                          <a:effectLst/>
                          <a:latin typeface="+mn-lt"/>
                        </a:rPr>
                        <a:t>Autoimūnais</a:t>
                      </a:r>
                      <a:r>
                        <a:rPr kumimoji="0" lang="lv-LV" sz="2000" b="1" i="0" u="none" strike="noStrike" cap="none" normalizeH="0" baseline="0" dirty="0" smtClean="0">
                          <a:ln>
                            <a:noFill/>
                          </a:ln>
                          <a:solidFill>
                            <a:schemeClr val="tx1"/>
                          </a:solidFill>
                          <a:effectLst/>
                          <a:latin typeface="+mn-lt"/>
                        </a:rPr>
                        <a:t> miokardīts</a:t>
                      </a:r>
                      <a:endParaRPr kumimoji="0" lang="en-GB" sz="2000" b="1"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1" i="0" u="none" strike="noStrike" cap="none" normalizeH="0" baseline="0" dirty="0" smtClean="0">
                        <a:ln>
                          <a:noFill/>
                        </a:ln>
                        <a:solidFill>
                          <a:schemeClr val="tx1"/>
                        </a:solidFill>
                        <a:effectLst/>
                        <a:latin typeface="+mn-lt"/>
                      </a:endParaRPr>
                    </a:p>
                  </a:txBody>
                  <a:tcPr horzOverflow="overflow">
                    <a:lnL cap="flat">
                      <a:noFill/>
                    </a:lnL>
                    <a:lnR>
                      <a:noFill/>
                    </a:lnR>
                    <a:lnT>
                      <a:noFill/>
                    </a:lnT>
                    <a:lnB cap="flat">
                      <a:noFill/>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lv-LV" sz="2000" b="0" i="0" u="none" strike="noStrike" cap="none" normalizeH="0" baseline="0" dirty="0" smtClean="0">
                          <a:ln>
                            <a:noFill/>
                          </a:ln>
                          <a:solidFill>
                            <a:schemeClr val="tx1"/>
                          </a:solidFill>
                          <a:effectLst/>
                          <a:latin typeface="+mn-lt"/>
                        </a:rPr>
                        <a:t>Miokarda proteīni </a:t>
                      </a:r>
                      <a:endParaRPr kumimoji="0" lang="en-GB" sz="2000" b="0" i="0" u="none" strike="noStrike" cap="none" normalizeH="0" baseline="0" dirty="0" smtClean="0">
                        <a:ln>
                          <a:noFill/>
                        </a:ln>
                        <a:solidFill>
                          <a:schemeClr val="tx1"/>
                        </a:solidFill>
                        <a:effectLst/>
                        <a:latin typeface="+mn-lt"/>
                      </a:endParaRPr>
                    </a:p>
                  </a:txBody>
                  <a:tcPr horzOverflow="overflow">
                    <a:lnL>
                      <a:noFill/>
                    </a:lnL>
                    <a:lnR cap="flat">
                      <a:noFill/>
                    </a:lnR>
                    <a:lnT>
                      <a:noFill/>
                    </a:lnT>
                    <a:lnB cap="flat">
                      <a:noFill/>
                    </a:lnB>
                    <a:lnTlToBr>
                      <a:noFill/>
                    </a:lnTlToBr>
                    <a:lnBlToTr>
                      <a:noFill/>
                    </a:lnBlToTr>
                    <a:solidFill>
                      <a:srgbClr val="DDDDDD"/>
                    </a:solidFill>
                  </a:tcPr>
                </a:tc>
              </a:tr>
            </a:tbl>
          </a:graphicData>
        </a:graphic>
      </p:graphicFrame>
    </p:spTree>
    <p:extLst>
      <p:ext uri="{BB962C8B-B14F-4D97-AF65-F5344CB8AC3E}">
        <p14:creationId xmlns:p14="http://schemas.microsoft.com/office/powerpoint/2010/main" val="796297411"/>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395536" y="188338"/>
            <a:ext cx="8748464" cy="1077218"/>
          </a:xfrm>
          <a:prstGeom prst="rect">
            <a:avLst/>
          </a:prstGeom>
          <a:noFill/>
          <a:ln w="9525">
            <a:noFill/>
            <a:miter lim="800000"/>
            <a:headEnd/>
            <a:tailEnd/>
          </a:ln>
          <a:effectLst/>
        </p:spPr>
        <p:txBody>
          <a:bodyPr wrap="square">
            <a:spAutoFit/>
          </a:bodyPr>
          <a:lstStyle/>
          <a:p>
            <a:r>
              <a:rPr lang="lv-LV" sz="3200" b="1" dirty="0">
                <a:solidFill>
                  <a:srgbClr val="0070C0"/>
                </a:solidFill>
              </a:rPr>
              <a:t>I tipa cukura diabēts </a:t>
            </a:r>
            <a:endParaRPr lang="lv-LV" sz="3200" b="1" dirty="0" smtClean="0">
              <a:solidFill>
                <a:srgbClr val="0070C0"/>
              </a:solidFill>
            </a:endParaRPr>
          </a:p>
          <a:p>
            <a:r>
              <a:rPr lang="lv-LV" sz="3200" b="1" dirty="0" smtClean="0">
                <a:solidFill>
                  <a:srgbClr val="0070C0"/>
                </a:solidFill>
              </a:rPr>
              <a:t>(T1DM; </a:t>
            </a:r>
            <a:r>
              <a:rPr lang="lv-LV" sz="3200" b="1" dirty="0">
                <a:solidFill>
                  <a:srgbClr val="0070C0"/>
                </a:solidFill>
              </a:rPr>
              <a:t>insulīn-atkarīgais)</a:t>
            </a:r>
            <a:endParaRPr lang="en-GB" sz="3200" b="1" dirty="0">
              <a:solidFill>
                <a:srgbClr val="0070C0"/>
              </a:solidFill>
            </a:endParaRPr>
          </a:p>
        </p:txBody>
      </p:sp>
      <p:sp>
        <p:nvSpPr>
          <p:cNvPr id="226307" name="Line 3"/>
          <p:cNvSpPr>
            <a:spLocks noChangeShapeType="1"/>
          </p:cNvSpPr>
          <p:nvPr/>
        </p:nvSpPr>
        <p:spPr bwMode="auto">
          <a:xfrm>
            <a:off x="177798" y="1412776"/>
            <a:ext cx="6199845" cy="0"/>
          </a:xfrm>
          <a:prstGeom prst="line">
            <a:avLst/>
          </a:prstGeom>
          <a:noFill/>
          <a:ln w="57150" cmpd="thinThick">
            <a:solidFill>
              <a:srgbClr val="800000"/>
            </a:solidFill>
            <a:round/>
            <a:headEnd/>
            <a:tailEnd/>
          </a:ln>
          <a:effectLst/>
        </p:spPr>
        <p:txBody>
          <a:bodyPr/>
          <a:lstStyle/>
          <a:p>
            <a:endParaRPr lang="en-GB"/>
          </a:p>
        </p:txBody>
      </p:sp>
      <p:sp>
        <p:nvSpPr>
          <p:cNvPr id="226308" name="Rectangle 4"/>
          <p:cNvSpPr>
            <a:spLocks noChangeArrowheads="1"/>
          </p:cNvSpPr>
          <p:nvPr/>
        </p:nvSpPr>
        <p:spPr bwMode="auto">
          <a:xfrm>
            <a:off x="388378" y="1789107"/>
            <a:ext cx="5989266" cy="1323439"/>
          </a:xfrm>
          <a:prstGeom prst="rect">
            <a:avLst/>
          </a:prstGeom>
          <a:noFill/>
          <a:ln w="9525">
            <a:noFill/>
            <a:miter lim="800000"/>
            <a:headEnd/>
            <a:tailEnd/>
          </a:ln>
          <a:effectLst/>
        </p:spPr>
        <p:txBody>
          <a:bodyPr wrap="square">
            <a:spAutoFit/>
          </a:bodyPr>
          <a:lstStyle/>
          <a:p>
            <a:pPr algn="just">
              <a:spcAft>
                <a:spcPts val="600"/>
              </a:spcAft>
            </a:pPr>
            <a:r>
              <a:rPr lang="lv-LV" sz="2000" b="1" dirty="0"/>
              <a:t>Rodas no traucētas insulīna produkcijas </a:t>
            </a:r>
            <a:r>
              <a:rPr lang="lv-LV" sz="2000" dirty="0" smtClean="0"/>
              <a:t>(</a:t>
            </a:r>
            <a:r>
              <a:rPr lang="lv-LV" sz="2000" dirty="0" smtClean="0">
                <a:solidFill>
                  <a:srgbClr val="0070C0"/>
                </a:solidFill>
              </a:rPr>
              <a:t>kā sekas insulīnu producējošo beta šūnu autoimūnas destrukcijai aizkuņģa dziedzerī</a:t>
            </a:r>
            <a:r>
              <a:rPr lang="lv-LV" sz="2000" dirty="0" smtClean="0"/>
              <a:t>), kas noved pie paaugstināta cukura līmeņa asinīs un urīnā (=&gt; </a:t>
            </a:r>
            <a:r>
              <a:rPr lang="lv-LV" sz="2000" dirty="0" err="1"/>
              <a:t>hiperglikēmija</a:t>
            </a:r>
            <a:r>
              <a:rPr lang="lv-LV" sz="2000" dirty="0"/>
              <a:t>, </a:t>
            </a:r>
            <a:r>
              <a:rPr lang="lv-LV" sz="2000" dirty="0" err="1"/>
              <a:t>ketoacidoze</a:t>
            </a:r>
            <a:r>
              <a:rPr lang="lv-LV" sz="2000" dirty="0" smtClean="0"/>
              <a:t>)</a:t>
            </a:r>
            <a:endParaRPr lang="lv-LV" sz="2000" dirty="0"/>
          </a:p>
        </p:txBody>
      </p:sp>
      <p:pic>
        <p:nvPicPr>
          <p:cNvPr id="9218" name="Picture 2" descr="Diabetes Blue Circle sym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143" y="300095"/>
            <a:ext cx="1930921" cy="19309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3284984"/>
            <a:ext cx="8365528" cy="2939266"/>
          </a:xfrm>
          <a:prstGeom prst="rect">
            <a:avLst/>
          </a:prstGeom>
        </p:spPr>
        <p:txBody>
          <a:bodyPr wrap="square">
            <a:spAutoFit/>
          </a:bodyPr>
          <a:lstStyle/>
          <a:p>
            <a:pPr algn="just"/>
            <a:r>
              <a:rPr lang="lv-LV" sz="2000" b="1" dirty="0">
                <a:solidFill>
                  <a:srgbClr val="0070C0"/>
                </a:solidFill>
              </a:rPr>
              <a:t>Hroniskas sistēmiskas komplikācijas </a:t>
            </a:r>
            <a:r>
              <a:rPr lang="lv-LV" sz="2000" dirty="0"/>
              <a:t>– </a:t>
            </a:r>
          </a:p>
          <a:p>
            <a:pPr lvl="1" algn="just"/>
            <a:r>
              <a:rPr lang="lv-LV" sz="2000" b="1" dirty="0"/>
              <a:t>artēriju ateroskleroze </a:t>
            </a:r>
            <a:r>
              <a:rPr lang="lv-LV" sz="2000" dirty="0"/>
              <a:t>=&gt; </a:t>
            </a:r>
            <a:r>
              <a:rPr lang="lv-LV" sz="2000" dirty="0" err="1"/>
              <a:t>išēmiska</a:t>
            </a:r>
            <a:r>
              <a:rPr lang="lv-LV" sz="2000" dirty="0"/>
              <a:t> nekroze (</a:t>
            </a:r>
            <a:r>
              <a:rPr lang="lv-LV" sz="2000" dirty="0" err="1"/>
              <a:t>hipoksijas</a:t>
            </a:r>
            <a:r>
              <a:rPr lang="lv-LV" sz="2000" dirty="0"/>
              <a:t> rezultāts) locekļos un  iekšējos orgānos</a:t>
            </a:r>
          </a:p>
          <a:p>
            <a:pPr lvl="1" algn="just">
              <a:spcAft>
                <a:spcPts val="600"/>
              </a:spcAft>
            </a:pPr>
            <a:r>
              <a:rPr lang="lv-LV" sz="2000" b="1" dirty="0"/>
              <a:t>asinsvadu nosprostojums </a:t>
            </a:r>
            <a:r>
              <a:rPr lang="lv-LV" sz="2000" dirty="0"/>
              <a:t>=&gt; bojājumi radzenē, nierēs, </a:t>
            </a:r>
            <a:r>
              <a:rPr lang="lv-LV" sz="2000" dirty="0" err="1"/>
              <a:t>perifērajos</a:t>
            </a:r>
            <a:r>
              <a:rPr lang="lv-LV" sz="2000" dirty="0"/>
              <a:t> nervos</a:t>
            </a:r>
          </a:p>
          <a:p>
            <a:pPr algn="just"/>
            <a:r>
              <a:rPr lang="lv-LV" sz="2000" b="1" dirty="0">
                <a:solidFill>
                  <a:srgbClr val="FF0000"/>
                </a:solidFill>
              </a:rPr>
              <a:t>Ģenētiska predispozīcija </a:t>
            </a:r>
          </a:p>
          <a:p>
            <a:pPr algn="just">
              <a:buFontTx/>
              <a:buChar char="•"/>
            </a:pPr>
            <a:r>
              <a:rPr lang="lv-LV" sz="2000" dirty="0"/>
              <a:t>   90-95% baltādaino ar T1D ir HLA-DR3 un DR4 vai abas </a:t>
            </a:r>
            <a:r>
              <a:rPr lang="lv-LV" sz="2000" dirty="0" err="1"/>
              <a:t>alēles</a:t>
            </a:r>
            <a:endParaRPr lang="lv-LV" sz="2000" dirty="0"/>
          </a:p>
          <a:p>
            <a:pPr algn="just">
              <a:buFontTx/>
              <a:buChar char="•"/>
            </a:pPr>
            <a:r>
              <a:rPr lang="lv-LV" sz="2000" b="1" dirty="0"/>
              <a:t>   Insulīna gēns </a:t>
            </a:r>
            <a:r>
              <a:rPr lang="lv-LV" sz="2000" dirty="0"/>
              <a:t>– tandēmi atkārtojumi </a:t>
            </a:r>
            <a:r>
              <a:rPr lang="lv-LV" sz="2000" dirty="0" err="1"/>
              <a:t>promotera</a:t>
            </a:r>
            <a:r>
              <a:rPr lang="lv-LV" sz="2000" dirty="0"/>
              <a:t> reģionā, mehānisms nav līdz galam saprasts, bet domā, ka tie ietekmē insulīna ekspresijas līmeni </a:t>
            </a:r>
            <a:r>
              <a:rPr lang="lv-LV" sz="2000" dirty="0" err="1"/>
              <a:t>tīmusā</a:t>
            </a:r>
            <a:r>
              <a:rPr lang="lv-LV" sz="2000" dirty="0"/>
              <a:t>, kas ietekmē T šūnu negatīvo selekciju</a:t>
            </a:r>
            <a:endParaRPr lang="en-GB" sz="2000" dirty="0"/>
          </a:p>
        </p:txBody>
      </p:sp>
      <p:sp>
        <p:nvSpPr>
          <p:cNvPr id="4" name="Rectangle 3"/>
          <p:cNvSpPr/>
          <p:nvPr/>
        </p:nvSpPr>
        <p:spPr>
          <a:xfrm>
            <a:off x="6660233" y="2382563"/>
            <a:ext cx="2232248" cy="1015663"/>
          </a:xfrm>
          <a:prstGeom prst="rect">
            <a:avLst/>
          </a:prstGeom>
        </p:spPr>
        <p:txBody>
          <a:bodyPr wrap="square">
            <a:spAutoFit/>
          </a:bodyPr>
          <a:lstStyle/>
          <a:p>
            <a:pPr algn="ctr"/>
            <a:r>
              <a:rPr lang="en-GB" sz="2000" b="1" dirty="0"/>
              <a:t>International Diabetes </a:t>
            </a:r>
            <a:r>
              <a:rPr lang="en-GB" sz="2000" b="1" dirty="0" smtClean="0"/>
              <a:t>Federation</a:t>
            </a:r>
            <a:endParaRPr lang="en-GB" sz="2000" b="1" dirty="0"/>
          </a:p>
        </p:txBody>
      </p:sp>
    </p:spTree>
    <p:extLst>
      <p:ext uri="{BB962C8B-B14F-4D97-AF65-F5344CB8AC3E}">
        <p14:creationId xmlns:p14="http://schemas.microsoft.com/office/powerpoint/2010/main" val="2237703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0" y="1592263"/>
            <a:ext cx="9144000" cy="329320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30000"/>
              </a:lnSpc>
            </a:pPr>
            <a:r>
              <a:rPr lang="lv-LV" altLang="lv-LV" sz="3200" b="1" dirty="0" err="1"/>
              <a:t>Hipersensitivitātes</a:t>
            </a:r>
            <a:r>
              <a:rPr lang="lv-LV" altLang="lv-LV" sz="3200" b="1" dirty="0"/>
              <a:t> slimību I </a:t>
            </a:r>
            <a:r>
              <a:rPr lang="lv-LV" altLang="lv-LV" sz="3200" b="1" dirty="0" smtClean="0"/>
              <a:t>tips</a:t>
            </a:r>
          </a:p>
          <a:p>
            <a:pPr algn="ctr">
              <a:lnSpc>
                <a:spcPct val="130000"/>
              </a:lnSpc>
            </a:pPr>
            <a:endParaRPr lang="en-GB" altLang="lv-LV" sz="3200" b="1" dirty="0"/>
          </a:p>
          <a:p>
            <a:pPr algn="ctr">
              <a:lnSpc>
                <a:spcPct val="130000"/>
              </a:lnSpc>
            </a:pPr>
            <a:r>
              <a:rPr lang="lv-LV" altLang="lv-LV" sz="3200" b="1" dirty="0" smtClean="0"/>
              <a:t>Tūlītēja </a:t>
            </a:r>
            <a:r>
              <a:rPr lang="lv-LV" altLang="lv-LV" sz="3200" b="1" dirty="0" err="1" smtClean="0"/>
              <a:t>hipersensitivitāte</a:t>
            </a:r>
            <a:r>
              <a:rPr lang="lv-LV" altLang="lv-LV" sz="3200" b="1" dirty="0" smtClean="0"/>
              <a:t>=ALERĢIJA</a:t>
            </a:r>
          </a:p>
          <a:p>
            <a:pPr algn="ctr">
              <a:lnSpc>
                <a:spcPct val="130000"/>
              </a:lnSpc>
            </a:pPr>
            <a:r>
              <a:rPr lang="lv-LV" altLang="lv-LV" sz="3200" b="1" i="1" dirty="0" err="1" smtClean="0">
                <a:solidFill>
                  <a:srgbClr val="0070C0"/>
                </a:solidFill>
              </a:rPr>
              <a:t>Immediate</a:t>
            </a:r>
            <a:r>
              <a:rPr lang="lv-LV" altLang="lv-LV" sz="3200" b="1" i="1" dirty="0" smtClean="0">
                <a:solidFill>
                  <a:srgbClr val="0070C0"/>
                </a:solidFill>
              </a:rPr>
              <a:t> </a:t>
            </a:r>
            <a:r>
              <a:rPr lang="lv-LV" altLang="lv-LV" sz="3200" b="1" i="1" dirty="0" err="1" smtClean="0">
                <a:solidFill>
                  <a:srgbClr val="0070C0"/>
                </a:solidFill>
              </a:rPr>
              <a:t>hypersensitivity</a:t>
            </a:r>
            <a:r>
              <a:rPr lang="lv-LV" altLang="lv-LV" sz="3200" b="1" i="1" dirty="0" smtClean="0">
                <a:solidFill>
                  <a:srgbClr val="0070C0"/>
                </a:solidFill>
              </a:rPr>
              <a:t> = </a:t>
            </a:r>
            <a:r>
              <a:rPr lang="lv-LV" altLang="lv-LV" sz="3200" b="1" i="1" dirty="0" err="1" smtClean="0">
                <a:solidFill>
                  <a:srgbClr val="0070C0"/>
                </a:solidFill>
              </a:rPr>
              <a:t>Atopy</a:t>
            </a:r>
            <a:r>
              <a:rPr lang="lv-LV" altLang="lv-LV" sz="3200" b="1" i="1" dirty="0" smtClean="0">
                <a:solidFill>
                  <a:srgbClr val="0070C0"/>
                </a:solidFill>
              </a:rPr>
              <a:t> = </a:t>
            </a:r>
            <a:r>
              <a:rPr lang="lv-LV" altLang="lv-LV" sz="3200" b="1" i="1" dirty="0" err="1" smtClean="0">
                <a:solidFill>
                  <a:srgbClr val="0070C0"/>
                </a:solidFill>
              </a:rPr>
              <a:t>allergy</a:t>
            </a:r>
            <a:endParaRPr lang="lv-LV" altLang="lv-LV" sz="3200" b="1" dirty="0">
              <a:solidFill>
                <a:srgbClr val="0070C0"/>
              </a:solidFill>
            </a:endParaRPr>
          </a:p>
          <a:p>
            <a:pPr algn="ctr">
              <a:lnSpc>
                <a:spcPct val="130000"/>
              </a:lnSpc>
            </a:pPr>
            <a:endParaRPr lang="lv-LV" altLang="lv-LV" sz="3200" dirty="0">
              <a:solidFill>
                <a:srgbClr val="000066"/>
              </a:solidFill>
            </a:endParaRPr>
          </a:p>
        </p:txBody>
      </p:sp>
      <p:sp>
        <p:nvSpPr>
          <p:cNvPr id="3" name="Line 6"/>
          <p:cNvSpPr>
            <a:spLocks noChangeShapeType="1"/>
          </p:cNvSpPr>
          <p:nvPr/>
        </p:nvSpPr>
        <p:spPr bwMode="auto">
          <a:xfrm>
            <a:off x="1403648" y="2348880"/>
            <a:ext cx="6264696" cy="0"/>
          </a:xfrm>
          <a:prstGeom prst="line">
            <a:avLst/>
          </a:prstGeom>
          <a:noFill/>
          <a:ln w="57150" cmpd="thinThick">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800"/>
          </a:p>
        </p:txBody>
      </p:sp>
    </p:spTree>
    <p:extLst>
      <p:ext uri="{BB962C8B-B14F-4D97-AF65-F5344CB8AC3E}">
        <p14:creationId xmlns:p14="http://schemas.microsoft.com/office/powerpoint/2010/main" val="3509947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physrev.physiology.org/content/physrev/91/1/79/F2.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8868272"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9256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12" name="Text Box 12"/>
          <p:cNvSpPr txBox="1">
            <a:spLocks noChangeArrowheads="1"/>
          </p:cNvSpPr>
          <p:nvPr/>
        </p:nvSpPr>
        <p:spPr bwMode="auto">
          <a:xfrm>
            <a:off x="0" y="227013"/>
            <a:ext cx="9144000" cy="523220"/>
          </a:xfrm>
          <a:prstGeom prst="rect">
            <a:avLst/>
          </a:prstGeom>
          <a:noFill/>
          <a:ln w="9525">
            <a:noFill/>
            <a:miter lim="800000"/>
            <a:headEnd/>
            <a:tailEnd/>
          </a:ln>
          <a:effectLst/>
        </p:spPr>
        <p:txBody>
          <a:bodyPr>
            <a:spAutoFit/>
          </a:bodyPr>
          <a:lstStyle/>
          <a:p>
            <a:pPr algn="ctr"/>
            <a:r>
              <a:rPr lang="lv-LV" sz="2800" b="1" dirty="0">
                <a:solidFill>
                  <a:srgbClr val="0070C0"/>
                </a:solidFill>
              </a:rPr>
              <a:t>T šūnu izraisīto slimību (</a:t>
            </a:r>
            <a:r>
              <a:rPr lang="lv-LV" sz="2800" b="1" dirty="0">
                <a:solidFill>
                  <a:srgbClr val="FF0000"/>
                </a:solidFill>
              </a:rPr>
              <a:t>IV tips</a:t>
            </a:r>
            <a:r>
              <a:rPr lang="lv-LV" sz="2800" b="1" dirty="0">
                <a:solidFill>
                  <a:srgbClr val="0070C0"/>
                </a:solidFill>
              </a:rPr>
              <a:t>) patoģenēzes veidi</a:t>
            </a:r>
            <a:endParaRPr lang="en-GB" sz="2800" b="1" dirty="0">
              <a:solidFill>
                <a:srgbClr val="0070C0"/>
              </a:solidFill>
            </a:endParaRPr>
          </a:p>
        </p:txBody>
      </p:sp>
      <p:sp>
        <p:nvSpPr>
          <p:cNvPr id="230413" name="Line 13"/>
          <p:cNvSpPr>
            <a:spLocks noChangeShapeType="1"/>
          </p:cNvSpPr>
          <p:nvPr/>
        </p:nvSpPr>
        <p:spPr bwMode="auto">
          <a:xfrm>
            <a:off x="177800" y="774700"/>
            <a:ext cx="8785225" cy="0"/>
          </a:xfrm>
          <a:prstGeom prst="line">
            <a:avLst/>
          </a:prstGeom>
          <a:noFill/>
          <a:ln w="57150" cmpd="thinThick">
            <a:solidFill>
              <a:srgbClr val="800000"/>
            </a:solidFill>
            <a:round/>
            <a:headEnd/>
            <a:tailEnd/>
          </a:ln>
          <a:effectLst/>
        </p:spPr>
        <p:txBody>
          <a:bodyPr/>
          <a:lstStyle/>
          <a:p>
            <a:endParaRPr lang="en-GB" sz="2800"/>
          </a:p>
        </p:txBody>
      </p:sp>
      <p:sp>
        <p:nvSpPr>
          <p:cNvPr id="230414" name="Text Box 14"/>
          <p:cNvSpPr txBox="1">
            <a:spLocks noChangeArrowheads="1"/>
          </p:cNvSpPr>
          <p:nvPr/>
        </p:nvSpPr>
        <p:spPr bwMode="auto">
          <a:xfrm>
            <a:off x="469900" y="4437112"/>
            <a:ext cx="8480425" cy="1938992"/>
          </a:xfrm>
          <a:prstGeom prst="rect">
            <a:avLst/>
          </a:prstGeom>
          <a:noFill/>
          <a:ln w="9525">
            <a:noFill/>
            <a:miter lim="800000"/>
            <a:headEnd/>
            <a:tailEnd/>
          </a:ln>
          <a:effectLst/>
        </p:spPr>
        <p:txBody>
          <a:bodyPr>
            <a:spAutoFit/>
          </a:bodyPr>
          <a:lstStyle/>
          <a:p>
            <a:pPr>
              <a:spcAft>
                <a:spcPts val="1200"/>
              </a:spcAft>
            </a:pPr>
            <a:r>
              <a:rPr lang="lv-LV" sz="2000" b="1" dirty="0"/>
              <a:t>CTL atbildes reakcijas </a:t>
            </a:r>
            <a:r>
              <a:rPr lang="lv-LV" sz="2000" dirty="0"/>
              <a:t>pret vīrusu inficētām šūnām var bojāt audus, lai arī pats vīruss neizraisa šūnu bojāeju </a:t>
            </a:r>
            <a:r>
              <a:rPr lang="lv-LV" sz="2000" b="0" dirty="0"/>
              <a:t>(T šūnas nespēj atšķirt vīrusus, kas </a:t>
            </a:r>
            <a:r>
              <a:rPr lang="lv-LV" sz="2000" b="0" dirty="0" err="1"/>
              <a:t>citopātiski</a:t>
            </a:r>
            <a:r>
              <a:rPr lang="lv-LV" sz="2000" b="0" dirty="0"/>
              <a:t> no tiem, kas tādi nav, tādēļ uzbrūk vīrusu inficētām šūnām abos gadījumos)</a:t>
            </a:r>
          </a:p>
          <a:p>
            <a:pPr>
              <a:spcAft>
                <a:spcPts val="1200"/>
              </a:spcAft>
            </a:pPr>
            <a:r>
              <a:rPr lang="lv-LV" sz="2000" b="1" dirty="0" smtClean="0">
                <a:solidFill>
                  <a:srgbClr val="0070C0"/>
                </a:solidFill>
              </a:rPr>
              <a:t>Piemērs</a:t>
            </a:r>
            <a:r>
              <a:rPr lang="lv-LV" sz="2000" dirty="0" smtClean="0">
                <a:solidFill>
                  <a:srgbClr val="0070C0"/>
                </a:solidFill>
              </a:rPr>
              <a:t> </a:t>
            </a:r>
            <a:r>
              <a:rPr lang="lv-LV" sz="2000" dirty="0"/>
              <a:t>– atsevišķas vīrusu hepatīta formas</a:t>
            </a:r>
          </a:p>
          <a:p>
            <a:pPr>
              <a:spcAft>
                <a:spcPts val="1200"/>
              </a:spcAft>
            </a:pPr>
            <a:r>
              <a:rPr lang="lv-LV" sz="2000" dirty="0" smtClean="0"/>
              <a:t>Autoimūnas </a:t>
            </a:r>
            <a:r>
              <a:rPr lang="lv-LV" sz="2000" dirty="0"/>
              <a:t>CD8+ T šūnu atkarīgas slimību formas – </a:t>
            </a:r>
            <a:r>
              <a:rPr lang="lv-LV" sz="2000" b="1" dirty="0"/>
              <a:t>retāk</a:t>
            </a:r>
            <a:endParaRPr lang="en-GB" sz="2000" b="1" dirty="0"/>
          </a:p>
        </p:txBody>
      </p:sp>
      <p:grpSp>
        <p:nvGrpSpPr>
          <p:cNvPr id="2" name="Group 17"/>
          <p:cNvGrpSpPr>
            <a:grpSpLocks/>
          </p:cNvGrpSpPr>
          <p:nvPr/>
        </p:nvGrpSpPr>
        <p:grpSpPr bwMode="auto">
          <a:xfrm>
            <a:off x="629643" y="1916832"/>
            <a:ext cx="7551737" cy="2276475"/>
            <a:chOff x="379" y="891"/>
            <a:chExt cx="4757" cy="1434"/>
          </a:xfrm>
        </p:grpSpPr>
        <p:pic>
          <p:nvPicPr>
            <p:cNvPr id="230410" name="Picture 10"/>
            <p:cNvPicPr>
              <a:picLocks noChangeAspect="1" noChangeArrowheads="1"/>
            </p:cNvPicPr>
            <p:nvPr/>
          </p:nvPicPr>
          <p:blipFill>
            <a:blip r:embed="rId3" cstate="print"/>
            <a:srcRect/>
            <a:stretch>
              <a:fillRect/>
            </a:stretch>
          </p:blipFill>
          <p:spPr bwMode="auto">
            <a:xfrm>
              <a:off x="379" y="891"/>
              <a:ext cx="4757" cy="1434"/>
            </a:xfrm>
            <a:prstGeom prst="rect">
              <a:avLst/>
            </a:prstGeom>
            <a:noFill/>
            <a:ln>
              <a:noFill/>
            </a:ln>
            <a:effectLst/>
          </p:spPr>
        </p:pic>
        <p:sp>
          <p:nvSpPr>
            <p:cNvPr id="230415" name="Oval 15"/>
            <p:cNvSpPr>
              <a:spLocks noChangeArrowheads="1"/>
            </p:cNvSpPr>
            <p:nvPr/>
          </p:nvSpPr>
          <p:spPr bwMode="auto">
            <a:xfrm>
              <a:off x="2033" y="1297"/>
              <a:ext cx="576" cy="469"/>
            </a:xfrm>
            <a:prstGeom prst="ellipse">
              <a:avLst/>
            </a:prstGeom>
            <a:noFill/>
            <a:ln w="57150">
              <a:solidFill>
                <a:srgbClr val="FF0000"/>
              </a:solidFill>
              <a:round/>
              <a:headEnd/>
              <a:tailEnd/>
            </a:ln>
            <a:effectLst/>
          </p:spPr>
          <p:txBody>
            <a:bodyPr wrap="none" anchor="ctr"/>
            <a:lstStyle/>
            <a:p>
              <a:endParaRPr lang="en-GB" sz="2800"/>
            </a:p>
          </p:txBody>
        </p:sp>
      </p:grpSp>
      <p:sp>
        <p:nvSpPr>
          <p:cNvPr id="230416" name="Text Box 16"/>
          <p:cNvSpPr txBox="1">
            <a:spLocks noChangeArrowheads="1"/>
          </p:cNvSpPr>
          <p:nvPr/>
        </p:nvSpPr>
        <p:spPr bwMode="auto">
          <a:xfrm>
            <a:off x="219075" y="942975"/>
            <a:ext cx="8480425" cy="523220"/>
          </a:xfrm>
          <a:prstGeom prst="rect">
            <a:avLst/>
          </a:prstGeom>
          <a:noFill/>
          <a:ln w="9525">
            <a:noFill/>
            <a:miter lim="800000"/>
            <a:headEnd/>
            <a:tailEnd/>
          </a:ln>
          <a:effectLst/>
        </p:spPr>
        <p:txBody>
          <a:bodyPr>
            <a:spAutoFit/>
          </a:bodyPr>
          <a:lstStyle/>
          <a:p>
            <a:pPr algn="ctr"/>
            <a:r>
              <a:rPr lang="lv-LV" sz="2800" b="1" dirty="0">
                <a:solidFill>
                  <a:srgbClr val="FF0000"/>
                </a:solidFill>
              </a:rPr>
              <a:t>T šūnu atkarīgā </a:t>
            </a:r>
            <a:r>
              <a:rPr lang="lv-LV" sz="2800" b="1" dirty="0" err="1">
                <a:solidFill>
                  <a:srgbClr val="FF0000"/>
                </a:solidFill>
              </a:rPr>
              <a:t>citolīze</a:t>
            </a:r>
            <a:r>
              <a:rPr lang="lv-LV" sz="2800" b="1" dirty="0">
                <a:solidFill>
                  <a:srgbClr val="FF0000"/>
                </a:solidFill>
              </a:rPr>
              <a:t> (CD8+ šūnu slimība)</a:t>
            </a:r>
            <a:endParaRPr lang="en-GB" sz="2800" b="1" dirty="0">
              <a:solidFill>
                <a:srgbClr val="FF0000"/>
              </a:solidFill>
            </a:endParaRPr>
          </a:p>
        </p:txBody>
      </p:sp>
    </p:spTree>
    <p:extLst>
      <p:ext uri="{BB962C8B-B14F-4D97-AF65-F5344CB8AC3E}">
        <p14:creationId xmlns:p14="http://schemas.microsoft.com/office/powerpoint/2010/main" val="38079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descr="S9781416031222-018-f005"/>
          <p:cNvPicPr>
            <a:picLocks noGrp="1" noChangeAspect="1" noChangeArrowheads="1"/>
          </p:cNvPicPr>
          <p:nvPr>
            <p:ph/>
          </p:nvPr>
        </p:nvPicPr>
        <p:blipFill>
          <a:blip r:embed="rId3" cstate="print"/>
          <a:srcRect/>
          <a:stretch>
            <a:fillRect/>
          </a:stretch>
        </p:blipFill>
        <p:spPr>
          <a:xfrm>
            <a:off x="630238" y="268288"/>
            <a:ext cx="7954962" cy="6096000"/>
          </a:xfrm>
          <a:noFill/>
          <a:ln/>
        </p:spPr>
      </p:pic>
      <p:sp>
        <p:nvSpPr>
          <p:cNvPr id="3" name="Oval 15"/>
          <p:cNvSpPr>
            <a:spLocks noChangeArrowheads="1"/>
          </p:cNvSpPr>
          <p:nvPr/>
        </p:nvSpPr>
        <p:spPr bwMode="auto">
          <a:xfrm>
            <a:off x="1619672" y="1628800"/>
            <a:ext cx="914400" cy="744538"/>
          </a:xfrm>
          <a:prstGeom prst="ellipse">
            <a:avLst/>
          </a:prstGeom>
          <a:noFill/>
          <a:ln w="57150">
            <a:solidFill>
              <a:srgbClr val="FF0000"/>
            </a:solidFill>
            <a:round/>
            <a:headEnd/>
            <a:tailEnd/>
          </a:ln>
          <a:effectLst/>
        </p:spPr>
        <p:txBody>
          <a:bodyPr wrap="none" anchor="ctr"/>
          <a:lstStyle/>
          <a:p>
            <a:endParaRPr lang="en-GB" sz="2800"/>
          </a:p>
        </p:txBody>
      </p:sp>
      <p:sp>
        <p:nvSpPr>
          <p:cNvPr id="4" name="Oval 15"/>
          <p:cNvSpPr>
            <a:spLocks noChangeArrowheads="1"/>
          </p:cNvSpPr>
          <p:nvPr/>
        </p:nvSpPr>
        <p:spPr bwMode="auto">
          <a:xfrm>
            <a:off x="3419872" y="4581128"/>
            <a:ext cx="914400" cy="744538"/>
          </a:xfrm>
          <a:prstGeom prst="ellipse">
            <a:avLst/>
          </a:prstGeom>
          <a:noFill/>
          <a:ln w="57150">
            <a:solidFill>
              <a:srgbClr val="FF0000"/>
            </a:solidFill>
            <a:round/>
            <a:headEnd/>
            <a:tailEnd/>
          </a:ln>
          <a:effectLst/>
        </p:spPr>
        <p:txBody>
          <a:bodyPr wrap="none" anchor="ctr"/>
          <a:lstStyle/>
          <a:p>
            <a:endParaRPr lang="en-GB" sz="2800"/>
          </a:p>
        </p:txBody>
      </p:sp>
    </p:spTree>
    <p:extLst>
      <p:ext uri="{BB962C8B-B14F-4D97-AF65-F5344CB8AC3E}">
        <p14:creationId xmlns:p14="http://schemas.microsoft.com/office/powerpoint/2010/main" val="2498943568"/>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0" y="227013"/>
            <a:ext cx="9144000" cy="646331"/>
          </a:xfrm>
          <a:prstGeom prst="rect">
            <a:avLst/>
          </a:prstGeom>
          <a:noFill/>
          <a:ln w="9525">
            <a:noFill/>
            <a:miter lim="800000"/>
            <a:headEnd/>
            <a:tailEnd/>
          </a:ln>
          <a:effectLst/>
        </p:spPr>
        <p:txBody>
          <a:bodyPr>
            <a:spAutoFit/>
          </a:bodyPr>
          <a:lstStyle/>
          <a:p>
            <a:pPr algn="ctr">
              <a:defRPr/>
            </a:pPr>
            <a:r>
              <a:rPr lang="lv-LV" sz="3600" b="1" dirty="0">
                <a:solidFill>
                  <a:srgbClr val="0070C0"/>
                </a:solidFill>
              </a:rPr>
              <a:t>Imūnsistēmas slimību terapijas pieejas</a:t>
            </a:r>
            <a:endParaRPr lang="en-GB" sz="3600" b="1" dirty="0">
              <a:solidFill>
                <a:srgbClr val="0070C0"/>
              </a:solidFill>
            </a:endParaRPr>
          </a:p>
        </p:txBody>
      </p:sp>
      <p:sp>
        <p:nvSpPr>
          <p:cNvPr id="55299" name="Line 3"/>
          <p:cNvSpPr>
            <a:spLocks noChangeShapeType="1"/>
          </p:cNvSpPr>
          <p:nvPr/>
        </p:nvSpPr>
        <p:spPr bwMode="auto">
          <a:xfrm>
            <a:off x="177800" y="836712"/>
            <a:ext cx="8785225"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lv-LV" sz="2800"/>
          </a:p>
        </p:txBody>
      </p:sp>
      <p:sp>
        <p:nvSpPr>
          <p:cNvPr id="224260" name="Text Box 4"/>
          <p:cNvSpPr txBox="1">
            <a:spLocks noChangeArrowheads="1"/>
          </p:cNvSpPr>
          <p:nvPr/>
        </p:nvSpPr>
        <p:spPr bwMode="auto">
          <a:xfrm>
            <a:off x="368300" y="1166813"/>
            <a:ext cx="8480425" cy="5632311"/>
          </a:xfrm>
          <a:prstGeom prst="rect">
            <a:avLst/>
          </a:prstGeom>
          <a:noFill/>
          <a:ln w="9525">
            <a:noFill/>
            <a:miter lim="800000"/>
            <a:headEnd/>
            <a:tailEnd/>
          </a:ln>
          <a:effectLst/>
        </p:spPr>
        <p:txBody>
          <a:bodyPr>
            <a:spAutoFit/>
          </a:bodyPr>
          <a:lstStyle/>
          <a:p>
            <a:pPr>
              <a:spcAft>
                <a:spcPts val="600"/>
              </a:spcAft>
              <a:defRPr/>
            </a:pPr>
            <a:r>
              <a:rPr lang="lv-LV" sz="2000" b="1" dirty="0"/>
              <a:t>Pretiekaisuma medikamenti </a:t>
            </a:r>
            <a:r>
              <a:rPr lang="lv-LV" sz="2000" dirty="0"/>
              <a:t>– galvenokārt </a:t>
            </a:r>
            <a:r>
              <a:rPr lang="lv-LV" sz="2000" dirty="0" err="1"/>
              <a:t>kortikosteroīdi</a:t>
            </a:r>
            <a:r>
              <a:rPr lang="lv-LV" sz="2000" dirty="0"/>
              <a:t>, ko mērķē audu bojājuma samazināšanai, lielākoties patoloģiskās imūnās reakcijas </a:t>
            </a:r>
            <a:r>
              <a:rPr lang="lv-LV" sz="2000" dirty="0" err="1"/>
              <a:t>efektorajā</a:t>
            </a:r>
            <a:r>
              <a:rPr lang="lv-LV" sz="2000" dirty="0"/>
              <a:t> fāzē</a:t>
            </a:r>
          </a:p>
          <a:p>
            <a:pPr>
              <a:spcAft>
                <a:spcPts val="600"/>
              </a:spcAft>
              <a:defRPr/>
            </a:pPr>
            <a:r>
              <a:rPr lang="lv-LV" sz="2000" b="1" dirty="0" smtClean="0"/>
              <a:t>Jaunākās </a:t>
            </a:r>
            <a:r>
              <a:rPr lang="lv-LV" sz="2000" b="1" dirty="0"/>
              <a:t>paaudzes medikamenti </a:t>
            </a:r>
            <a:endParaRPr lang="lv-LV" sz="2000" dirty="0" smtClean="0"/>
          </a:p>
          <a:p>
            <a:pPr marL="800100" lvl="1" indent="-342900">
              <a:spcAft>
                <a:spcPts val="600"/>
              </a:spcAft>
              <a:buFont typeface="Arial" panose="020B0604020202020204" pitchFamily="34" charset="0"/>
              <a:buChar char="•"/>
              <a:defRPr/>
            </a:pPr>
            <a:r>
              <a:rPr lang="lv-LV" sz="2000" b="1" dirty="0" err="1" smtClean="0">
                <a:solidFill>
                  <a:srgbClr val="0070C0"/>
                </a:solidFill>
              </a:rPr>
              <a:t>anti-TNF</a:t>
            </a:r>
            <a:r>
              <a:rPr lang="lv-LV" sz="2000" b="1" dirty="0" smtClean="0">
                <a:solidFill>
                  <a:srgbClr val="0070C0"/>
                </a:solidFill>
              </a:rPr>
              <a:t> </a:t>
            </a:r>
            <a:r>
              <a:rPr lang="lv-LV" sz="2000" b="1" dirty="0">
                <a:solidFill>
                  <a:srgbClr val="0070C0"/>
                </a:solidFill>
              </a:rPr>
              <a:t>antivielas </a:t>
            </a:r>
            <a:r>
              <a:rPr lang="lv-LV" sz="2000" dirty="0"/>
              <a:t>(neitralizējošas) veiksmīgi tiek pielietotas pacientiem ar Krona slimību un </a:t>
            </a:r>
            <a:r>
              <a:rPr lang="lv-LV" sz="2000" dirty="0" err="1"/>
              <a:t>reimatoīdo</a:t>
            </a:r>
            <a:r>
              <a:rPr lang="lv-LV" sz="2000" dirty="0"/>
              <a:t> artrītu</a:t>
            </a:r>
          </a:p>
          <a:p>
            <a:pPr marL="800100" lvl="1" indent="-342900">
              <a:spcAft>
                <a:spcPts val="600"/>
              </a:spcAft>
              <a:buFont typeface="Arial" panose="020B0604020202020204" pitchFamily="34" charset="0"/>
              <a:buChar char="•"/>
              <a:defRPr/>
            </a:pPr>
            <a:r>
              <a:rPr lang="lv-LV" sz="2000" b="1" dirty="0" smtClean="0">
                <a:solidFill>
                  <a:srgbClr val="0070C0"/>
                </a:solidFill>
              </a:rPr>
              <a:t>Iekaisuma </a:t>
            </a:r>
            <a:r>
              <a:rPr lang="lv-LV" sz="2000" b="1" dirty="0" err="1">
                <a:solidFill>
                  <a:srgbClr val="0070C0"/>
                </a:solidFill>
              </a:rPr>
              <a:t>citokīnu</a:t>
            </a:r>
            <a:r>
              <a:rPr lang="lv-LV" sz="2000" b="1" dirty="0">
                <a:solidFill>
                  <a:srgbClr val="0070C0"/>
                </a:solidFill>
              </a:rPr>
              <a:t> </a:t>
            </a:r>
            <a:r>
              <a:rPr lang="lv-LV" sz="2000" dirty="0"/>
              <a:t>(piem., IL-1) </a:t>
            </a:r>
            <a:r>
              <a:rPr lang="lv-LV" sz="2000" dirty="0">
                <a:effectLst>
                  <a:outerShdw blurRad="38100" dist="38100" dir="2700000" algn="tl">
                    <a:srgbClr val="C0C0C0"/>
                  </a:outerShdw>
                </a:effectLst>
              </a:rPr>
              <a:t>antagonisti</a:t>
            </a:r>
            <a:r>
              <a:rPr lang="lv-LV" sz="2000" dirty="0"/>
              <a:t> un aģenti, kas novērš leikocītu emigrāciju audos (piem., </a:t>
            </a:r>
            <a:r>
              <a:rPr lang="lv-LV" sz="2000" dirty="0" err="1"/>
              <a:t>Av</a:t>
            </a:r>
            <a:r>
              <a:rPr lang="lv-LV" sz="2000" dirty="0"/>
              <a:t> pret </a:t>
            </a:r>
            <a:r>
              <a:rPr lang="lv-LV" sz="2000" dirty="0" err="1"/>
              <a:t>integrīniem</a:t>
            </a:r>
            <a:r>
              <a:rPr lang="lv-LV" sz="2000" dirty="0"/>
              <a:t>) ir klīniskajos izmēģinājumos</a:t>
            </a:r>
          </a:p>
          <a:p>
            <a:pPr marL="800100" lvl="1" indent="-342900">
              <a:spcAft>
                <a:spcPts val="600"/>
              </a:spcAft>
              <a:buFont typeface="Arial" panose="020B0604020202020204" pitchFamily="34" charset="0"/>
              <a:buChar char="•"/>
              <a:defRPr/>
            </a:pPr>
            <a:r>
              <a:rPr lang="lv-LV" sz="2000" b="1" dirty="0" smtClean="0">
                <a:solidFill>
                  <a:srgbClr val="0070C0"/>
                </a:solidFill>
              </a:rPr>
              <a:t>B7 </a:t>
            </a:r>
            <a:r>
              <a:rPr lang="lv-LV" sz="2000" b="1" dirty="0" err="1">
                <a:solidFill>
                  <a:srgbClr val="0070C0"/>
                </a:solidFill>
              </a:rPr>
              <a:t>kostimulējošo</a:t>
            </a:r>
            <a:r>
              <a:rPr lang="lv-LV" sz="2000" b="1" dirty="0">
                <a:solidFill>
                  <a:srgbClr val="0070C0"/>
                </a:solidFill>
              </a:rPr>
              <a:t> molekulu blokatori </a:t>
            </a:r>
            <a:r>
              <a:rPr lang="lv-LV" sz="2000" dirty="0"/>
              <a:t>ir apstiprināti </a:t>
            </a:r>
            <a:r>
              <a:rPr lang="lv-LV" sz="2000" dirty="0" err="1"/>
              <a:t>reimatoīdā</a:t>
            </a:r>
            <a:r>
              <a:rPr lang="lv-LV" sz="2000" dirty="0"/>
              <a:t> artrīta un psoriāzes ārstēšanai (izmēģinājumi SLE u.c. slimību ārstēšanai)</a:t>
            </a:r>
          </a:p>
          <a:p>
            <a:pPr marL="800100" lvl="1" indent="-342900">
              <a:spcAft>
                <a:spcPts val="600"/>
              </a:spcAft>
              <a:buFont typeface="Arial" panose="020B0604020202020204" pitchFamily="34" charset="0"/>
              <a:buChar char="•"/>
              <a:defRPr/>
            </a:pPr>
            <a:r>
              <a:rPr lang="lv-LV" sz="2000" dirty="0" smtClean="0"/>
              <a:t>B </a:t>
            </a:r>
            <a:r>
              <a:rPr lang="lv-LV" sz="2000" dirty="0"/>
              <a:t>šūnu nomākšana ar</a:t>
            </a:r>
            <a:r>
              <a:rPr lang="lv-LV" sz="2000" dirty="0">
                <a:effectLst>
                  <a:outerShdw blurRad="38100" dist="38100" dir="2700000" algn="tl">
                    <a:srgbClr val="C0C0C0"/>
                  </a:outerShdw>
                </a:effectLst>
              </a:rPr>
              <a:t> </a:t>
            </a:r>
            <a:r>
              <a:rPr lang="lv-LV" sz="2000" b="1" dirty="0" err="1">
                <a:solidFill>
                  <a:srgbClr val="0070C0"/>
                </a:solidFill>
              </a:rPr>
              <a:t>anti-CD20</a:t>
            </a:r>
            <a:r>
              <a:rPr lang="lv-LV" sz="2000" b="1" dirty="0">
                <a:solidFill>
                  <a:srgbClr val="0070C0"/>
                </a:solidFill>
              </a:rPr>
              <a:t> antivielām </a:t>
            </a:r>
            <a:r>
              <a:rPr lang="lv-LV" sz="2000" dirty="0">
                <a:effectLst>
                  <a:outerShdw blurRad="38100" dist="38100" dir="2700000" algn="tl">
                    <a:srgbClr val="C0C0C0"/>
                  </a:outerShdw>
                </a:effectLst>
              </a:rPr>
              <a:t>– </a:t>
            </a:r>
            <a:r>
              <a:rPr lang="lv-LV" sz="2000" dirty="0"/>
              <a:t>testē </a:t>
            </a:r>
            <a:r>
              <a:rPr lang="lv-LV" sz="2000" dirty="0" err="1"/>
              <a:t>reimatoīdā</a:t>
            </a:r>
            <a:r>
              <a:rPr lang="lv-LV" sz="2000" dirty="0"/>
              <a:t> artrīta u.c. slimību ārstēšanai</a:t>
            </a:r>
          </a:p>
          <a:p>
            <a:pPr>
              <a:spcAft>
                <a:spcPts val="600"/>
              </a:spcAft>
              <a:defRPr/>
            </a:pPr>
            <a:r>
              <a:rPr lang="lv-LV" sz="2000" b="1" dirty="0" err="1" smtClean="0"/>
              <a:t>Imūnsupresīvas</a:t>
            </a:r>
            <a:r>
              <a:rPr lang="lv-LV" sz="2000" b="1" dirty="0" smtClean="0"/>
              <a:t> </a:t>
            </a:r>
            <a:r>
              <a:rPr lang="lv-LV" sz="2000" b="1" dirty="0"/>
              <a:t>un </a:t>
            </a:r>
            <a:r>
              <a:rPr lang="lv-LV" sz="2000" b="1" dirty="0" err="1"/>
              <a:t>anti-proliferatīvas</a:t>
            </a:r>
            <a:r>
              <a:rPr lang="lv-LV" sz="2000" b="1" dirty="0"/>
              <a:t> vielas...</a:t>
            </a:r>
          </a:p>
          <a:p>
            <a:pPr>
              <a:spcAft>
                <a:spcPts val="600"/>
              </a:spcAft>
              <a:defRPr/>
            </a:pPr>
            <a:r>
              <a:rPr lang="lv-LV" sz="2000" b="1" dirty="0" err="1" smtClean="0"/>
              <a:t>Plazmaferēze</a:t>
            </a:r>
            <a:r>
              <a:rPr lang="lv-LV" sz="2000" dirty="0" smtClean="0"/>
              <a:t> </a:t>
            </a:r>
            <a:r>
              <a:rPr lang="lv-LV" sz="2000" dirty="0"/>
              <a:t>– </a:t>
            </a:r>
            <a:r>
              <a:rPr lang="lv-LV" sz="2000" dirty="0" err="1"/>
              <a:t>Av</a:t>
            </a:r>
            <a:r>
              <a:rPr lang="lv-LV" sz="2000" dirty="0"/>
              <a:t> un/vai imūno kompleksu izraisītajām slimībām</a:t>
            </a:r>
            <a:endParaRPr lang="lv-LV" sz="2000" dirty="0">
              <a:effectLst>
                <a:outerShdw blurRad="38100" dist="38100" dir="2700000" algn="tl">
                  <a:srgbClr val="C0C0C0"/>
                </a:outerShdw>
              </a:effectLst>
            </a:endParaRPr>
          </a:p>
          <a:p>
            <a:pPr>
              <a:spcAft>
                <a:spcPts val="600"/>
              </a:spcAft>
              <a:defRPr/>
            </a:pPr>
            <a:endParaRPr lang="en-GB" sz="2000" dirty="0"/>
          </a:p>
        </p:txBody>
      </p:sp>
    </p:spTree>
    <p:extLst>
      <p:ext uri="{BB962C8B-B14F-4D97-AF65-F5344CB8AC3E}">
        <p14:creationId xmlns:p14="http://schemas.microsoft.com/office/powerpoint/2010/main" val="410538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0" y="2108200"/>
            <a:ext cx="9144000" cy="3360920"/>
          </a:xfrm>
          <a:prstGeom prst="rect">
            <a:avLst/>
          </a:prstGeom>
          <a:noFill/>
          <a:ln w="9525">
            <a:noFill/>
            <a:miter lim="800000"/>
            <a:headEnd/>
            <a:tailEnd/>
          </a:ln>
          <a:effectLst/>
        </p:spPr>
        <p:txBody>
          <a:bodyPr>
            <a:spAutoFit/>
          </a:bodyPr>
          <a:lstStyle/>
          <a:p>
            <a:pPr algn="ctr">
              <a:spcBef>
                <a:spcPct val="20000"/>
              </a:spcBef>
              <a:defRPr/>
            </a:pPr>
            <a:r>
              <a:rPr lang="lv-LV" sz="5400" b="1" dirty="0" err="1" smtClean="0">
                <a:solidFill>
                  <a:srgbClr val="0070C0"/>
                </a:solidFill>
              </a:rPr>
              <a:t>Autoimunitāte</a:t>
            </a:r>
            <a:r>
              <a:rPr lang="lv-LV" sz="5400" b="1" dirty="0" smtClean="0">
                <a:solidFill>
                  <a:srgbClr val="0070C0"/>
                </a:solidFill>
              </a:rPr>
              <a:t> (AI)</a:t>
            </a:r>
            <a:endParaRPr lang="lv-LV" sz="4400" b="1" dirty="0">
              <a:solidFill>
                <a:srgbClr val="0070C0"/>
              </a:solidFill>
            </a:endParaRPr>
          </a:p>
          <a:p>
            <a:pPr algn="ctr">
              <a:spcBef>
                <a:spcPct val="20000"/>
              </a:spcBef>
              <a:defRPr/>
            </a:pPr>
            <a:endParaRPr lang="lv-LV" sz="4400" dirty="0">
              <a:solidFill>
                <a:schemeClr val="accent2"/>
              </a:solidFill>
              <a:effectLst>
                <a:outerShdw blurRad="38100" dist="38100" dir="2700000" algn="tl">
                  <a:srgbClr val="C0C0C0"/>
                </a:outerShdw>
              </a:effectLst>
            </a:endParaRPr>
          </a:p>
          <a:p>
            <a:pPr algn="ctr">
              <a:spcBef>
                <a:spcPct val="20000"/>
              </a:spcBef>
              <a:defRPr/>
            </a:pPr>
            <a:r>
              <a:rPr lang="lv-LV" sz="4400" dirty="0" smtClean="0">
                <a:solidFill>
                  <a:srgbClr val="800000"/>
                </a:solidFill>
                <a:effectLst>
                  <a:outerShdw blurRad="38100" dist="38100" dir="2700000" algn="tl">
                    <a:srgbClr val="C0C0C0"/>
                  </a:outerShdw>
                </a:effectLst>
              </a:rPr>
              <a:t>                            </a:t>
            </a:r>
          </a:p>
          <a:p>
            <a:pPr algn="ctr">
              <a:spcBef>
                <a:spcPct val="20000"/>
              </a:spcBef>
              <a:defRPr/>
            </a:pPr>
            <a:r>
              <a:rPr lang="lv-LV" sz="4400" dirty="0">
                <a:solidFill>
                  <a:srgbClr val="800000"/>
                </a:solidFill>
                <a:effectLst>
                  <a:outerShdw blurRad="38100" dist="38100" dir="2700000" algn="tl">
                    <a:srgbClr val="C0C0C0"/>
                  </a:outerShdw>
                </a:effectLst>
              </a:rPr>
              <a:t> </a:t>
            </a:r>
            <a:r>
              <a:rPr lang="lv-LV" sz="4400" dirty="0" smtClean="0">
                <a:solidFill>
                  <a:srgbClr val="800000"/>
                </a:solidFill>
                <a:effectLst>
                  <a:outerShdw blurRad="38100" dist="38100" dir="2700000" algn="tl">
                    <a:srgbClr val="C0C0C0"/>
                  </a:outerShdw>
                </a:effectLst>
              </a:rPr>
              <a:t>                              Kāpēc</a:t>
            </a:r>
            <a:r>
              <a:rPr lang="lv-LV" sz="4400" dirty="0">
                <a:solidFill>
                  <a:srgbClr val="800000"/>
                </a:solidFill>
                <a:effectLst>
                  <a:outerShdw blurRad="38100" dist="38100" dir="2700000" algn="tl">
                    <a:srgbClr val="C0C0C0"/>
                  </a:outerShdw>
                </a:effectLst>
              </a:rPr>
              <a:t>?</a:t>
            </a:r>
            <a:endParaRPr lang="en-GB" sz="4400" dirty="0">
              <a:solidFill>
                <a:srgbClr val="800000"/>
              </a:solidFill>
              <a:effectLst>
                <a:outerShdw blurRad="38100" dist="38100" dir="2700000" algn="tl">
                  <a:srgbClr val="C0C0C0"/>
                </a:outerShdw>
              </a:effectLst>
            </a:endParaRPr>
          </a:p>
        </p:txBody>
      </p:sp>
      <p:pic>
        <p:nvPicPr>
          <p:cNvPr id="2" name="Picture 1"/>
          <p:cNvPicPr>
            <a:picLocks noChangeAspect="1"/>
          </p:cNvPicPr>
          <p:nvPr/>
        </p:nvPicPr>
        <p:blipFill>
          <a:blip r:embed="rId3"/>
          <a:stretch>
            <a:fillRect/>
          </a:stretch>
        </p:blipFill>
        <p:spPr>
          <a:xfrm>
            <a:off x="514583" y="3789040"/>
            <a:ext cx="4057417" cy="2520280"/>
          </a:xfrm>
          <a:prstGeom prst="rect">
            <a:avLst/>
          </a:prstGeom>
        </p:spPr>
      </p:pic>
    </p:spTree>
    <p:extLst>
      <p:ext uri="{BB962C8B-B14F-4D97-AF65-F5344CB8AC3E}">
        <p14:creationId xmlns:p14="http://schemas.microsoft.com/office/powerpoint/2010/main" val="200720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96136" y="137119"/>
            <a:ext cx="2890837" cy="1707705"/>
          </a:xfrm>
        </p:spPr>
        <p:txBody>
          <a:bodyPr>
            <a:normAutofit/>
          </a:bodyPr>
          <a:lstStyle/>
          <a:p>
            <a:pPr algn="ctr"/>
            <a:r>
              <a:rPr lang="lv-LV" b="1" dirty="0" smtClean="0">
                <a:solidFill>
                  <a:srgbClr val="0070C0"/>
                </a:solidFill>
              </a:rPr>
              <a:t>Centrālā un perifērā tolerance</a:t>
            </a:r>
            <a:endParaRPr lang="lv-LV" b="1" dirty="0">
              <a:solidFill>
                <a:srgbClr val="0070C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5258147" cy="6657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8145" y="1988840"/>
            <a:ext cx="2880320" cy="4093428"/>
          </a:xfrm>
          <a:prstGeom prst="rect">
            <a:avLst/>
          </a:prstGeom>
          <a:noFill/>
        </p:spPr>
        <p:txBody>
          <a:bodyPr wrap="square" rtlCol="0">
            <a:spAutoFit/>
          </a:bodyPr>
          <a:lstStyle/>
          <a:p>
            <a:pPr algn="ctr"/>
            <a:r>
              <a:rPr lang="lv-LV" sz="2000" dirty="0" smtClean="0"/>
              <a:t>Imunoloģiskā tolerance – atbildes </a:t>
            </a:r>
            <a:r>
              <a:rPr lang="lv-LV" sz="2000" b="1" dirty="0" smtClean="0"/>
              <a:t>neesamība</a:t>
            </a:r>
            <a:r>
              <a:rPr lang="lv-LV" sz="2000" dirty="0" smtClean="0"/>
              <a:t> pret antigēnu, kad ar to sastopas T vai B limfocīts</a:t>
            </a:r>
          </a:p>
          <a:p>
            <a:pPr algn="ctr"/>
            <a:endParaRPr lang="lv-LV" sz="2000" dirty="0"/>
          </a:p>
          <a:p>
            <a:pPr algn="ctr"/>
            <a:r>
              <a:rPr lang="lv-LV" sz="2000" dirty="0" smtClean="0"/>
              <a:t>Tolerance pret saviem antigēniem – normālas imūnsistēmas  </a:t>
            </a:r>
            <a:r>
              <a:rPr lang="lv-LV" sz="2000" dirty="0"/>
              <a:t>fundamentāla </a:t>
            </a:r>
            <a:r>
              <a:rPr lang="lv-LV" sz="2000" dirty="0" smtClean="0"/>
              <a:t>īpašība</a:t>
            </a:r>
          </a:p>
          <a:p>
            <a:pPr algn="ctr"/>
            <a:endParaRPr lang="lv-LV" sz="2000" dirty="0"/>
          </a:p>
          <a:p>
            <a:pPr algn="ctr"/>
            <a:r>
              <a:rPr lang="lv-LV" sz="2000" dirty="0" smtClean="0"/>
              <a:t>Tolerances zudums pret saviem antigēniem - </a:t>
            </a:r>
            <a:r>
              <a:rPr lang="lv-LV" sz="2000" b="1" dirty="0" err="1" smtClean="0"/>
              <a:t>autoimunitāte</a:t>
            </a:r>
            <a:endParaRPr lang="lv-LV" sz="2000" b="1" dirty="0"/>
          </a:p>
        </p:txBody>
      </p:sp>
    </p:spTree>
    <p:extLst>
      <p:ext uri="{BB962C8B-B14F-4D97-AF65-F5344CB8AC3E}">
        <p14:creationId xmlns:p14="http://schemas.microsoft.com/office/powerpoint/2010/main" val="1708816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Text Box 3"/>
          <p:cNvSpPr txBox="1">
            <a:spLocks noChangeArrowheads="1"/>
          </p:cNvSpPr>
          <p:nvPr/>
        </p:nvSpPr>
        <p:spPr bwMode="auto">
          <a:xfrm>
            <a:off x="-11697" y="550421"/>
            <a:ext cx="9144000" cy="646331"/>
          </a:xfrm>
          <a:prstGeom prst="rect">
            <a:avLst/>
          </a:prstGeom>
          <a:noFill/>
          <a:ln w="9525">
            <a:noFill/>
            <a:miter lim="800000"/>
            <a:headEnd/>
            <a:tailEnd/>
          </a:ln>
          <a:effectLst/>
        </p:spPr>
        <p:txBody>
          <a:bodyPr>
            <a:spAutoFit/>
          </a:bodyPr>
          <a:lstStyle/>
          <a:p>
            <a:pPr algn="ctr">
              <a:defRPr/>
            </a:pPr>
            <a:r>
              <a:rPr lang="lv-LV" sz="3600" b="1" dirty="0" err="1" smtClean="0">
                <a:solidFill>
                  <a:srgbClr val="0070C0"/>
                </a:solidFill>
              </a:rPr>
              <a:t>Autoimunitāte</a:t>
            </a:r>
            <a:r>
              <a:rPr lang="lv-LV" sz="3600" b="1" dirty="0">
                <a:solidFill>
                  <a:srgbClr val="0070C0"/>
                </a:solidFill>
              </a:rPr>
              <a:t>  </a:t>
            </a:r>
            <a:r>
              <a:rPr lang="lv-LV" sz="3600" b="1" dirty="0">
                <a:solidFill>
                  <a:srgbClr val="002060"/>
                </a:solidFill>
              </a:rPr>
              <a:t>Centrālās koncepcijas</a:t>
            </a:r>
            <a:endParaRPr lang="en-GB" sz="3600" b="1" dirty="0">
              <a:solidFill>
                <a:srgbClr val="002060"/>
              </a:solidFill>
            </a:endParaRPr>
          </a:p>
        </p:txBody>
      </p:sp>
      <p:sp>
        <p:nvSpPr>
          <p:cNvPr id="295941" name="Text Box 5"/>
          <p:cNvSpPr txBox="1">
            <a:spLocks noChangeArrowheads="1"/>
          </p:cNvSpPr>
          <p:nvPr/>
        </p:nvSpPr>
        <p:spPr bwMode="auto">
          <a:xfrm>
            <a:off x="755576" y="1412776"/>
            <a:ext cx="7704856" cy="4708981"/>
          </a:xfrm>
          <a:prstGeom prst="rect">
            <a:avLst/>
          </a:prstGeom>
          <a:noFill/>
          <a:ln w="9525">
            <a:noFill/>
            <a:miter lim="800000"/>
            <a:headEnd/>
            <a:tailEnd/>
          </a:ln>
          <a:effectLst/>
        </p:spPr>
        <p:txBody>
          <a:bodyPr wrap="square">
            <a:spAutoFit/>
          </a:bodyPr>
          <a:lstStyle/>
          <a:p>
            <a:pPr marL="540000" indent="-540000" algn="just">
              <a:spcAft>
                <a:spcPts val="600"/>
              </a:spcAft>
              <a:buFont typeface="Wingdings" panose="05000000000000000000" pitchFamily="2" charset="2"/>
              <a:buChar char="q"/>
              <a:defRPr/>
            </a:pPr>
            <a:r>
              <a:rPr lang="lv-LV" sz="2000" dirty="0" err="1"/>
              <a:t>Autoimunitātes</a:t>
            </a:r>
            <a:r>
              <a:rPr lang="lv-LV" sz="2000" dirty="0"/>
              <a:t> potenciāls eksistē </a:t>
            </a:r>
            <a:r>
              <a:rPr lang="lv-LV" sz="2000" b="1" dirty="0">
                <a:solidFill>
                  <a:srgbClr val="0070C0"/>
                </a:solidFill>
              </a:rPr>
              <a:t>katrā cilvēkā</a:t>
            </a:r>
            <a:r>
              <a:rPr lang="lv-LV" sz="2000" dirty="0"/>
              <a:t>, bet vidēji šīs slimības skar ~2-5% populācijas vidēji pasaulē</a:t>
            </a:r>
          </a:p>
          <a:p>
            <a:pPr marL="540000" indent="-540000" algn="just">
              <a:spcAft>
                <a:spcPts val="600"/>
              </a:spcAft>
              <a:buFont typeface="Wingdings" panose="05000000000000000000" pitchFamily="2" charset="2"/>
              <a:buChar char="q"/>
              <a:defRPr/>
            </a:pPr>
            <a:r>
              <a:rPr lang="lv-LV" sz="2000" b="1" dirty="0" smtClean="0">
                <a:solidFill>
                  <a:srgbClr val="0070C0"/>
                </a:solidFill>
              </a:rPr>
              <a:t>Galvenie </a:t>
            </a:r>
            <a:r>
              <a:rPr lang="lv-LV" sz="2000" b="1" dirty="0">
                <a:solidFill>
                  <a:srgbClr val="0070C0"/>
                </a:solidFill>
              </a:rPr>
              <a:t>faktori</a:t>
            </a:r>
            <a:r>
              <a:rPr lang="lv-LV" sz="2000" dirty="0"/>
              <a:t>, kas rada noslieci uz AI slimībām, ir </a:t>
            </a:r>
            <a:endParaRPr lang="lv-LV" sz="2000" dirty="0" smtClean="0"/>
          </a:p>
          <a:p>
            <a:pPr lvl="2" algn="just">
              <a:spcAft>
                <a:spcPts val="600"/>
              </a:spcAft>
              <a:defRPr/>
            </a:pPr>
            <a:r>
              <a:rPr lang="lv-LV" sz="2000" dirty="0" smtClean="0"/>
              <a:t>(1) ģenētiskā </a:t>
            </a:r>
            <a:r>
              <a:rPr lang="lv-LV" sz="2000" dirty="0" err="1" smtClean="0"/>
              <a:t>predisponētība</a:t>
            </a:r>
            <a:endParaRPr lang="lv-LV" sz="2000" dirty="0"/>
          </a:p>
          <a:p>
            <a:pPr lvl="2" algn="just">
              <a:spcAft>
                <a:spcPts val="600"/>
              </a:spcAft>
              <a:defRPr/>
            </a:pPr>
            <a:r>
              <a:rPr lang="lv-LV" sz="2000" dirty="0" smtClean="0"/>
              <a:t>(2) vides </a:t>
            </a:r>
            <a:r>
              <a:rPr lang="lv-LV" sz="2000" dirty="0"/>
              <a:t>faktoru ierosinātāji, </a:t>
            </a:r>
            <a:r>
              <a:rPr lang="lv-LV" sz="2000" dirty="0" smtClean="0"/>
              <a:t>piemēram, </a:t>
            </a:r>
            <a:r>
              <a:rPr lang="lv-LV" sz="2000" dirty="0"/>
              <a:t>infekcijas </a:t>
            </a:r>
            <a:endParaRPr lang="lv-LV" sz="2000" dirty="0" smtClean="0"/>
          </a:p>
          <a:p>
            <a:pPr lvl="2" algn="just">
              <a:spcAft>
                <a:spcPts val="600"/>
              </a:spcAft>
              <a:defRPr/>
            </a:pPr>
            <a:r>
              <a:rPr lang="lv-LV" sz="2000" dirty="0" smtClean="0"/>
              <a:t>(3) lokāli </a:t>
            </a:r>
            <a:r>
              <a:rPr lang="lv-LV" sz="2000" dirty="0"/>
              <a:t>audu </a:t>
            </a:r>
            <a:r>
              <a:rPr lang="lv-LV" sz="2000" dirty="0" smtClean="0"/>
              <a:t>ievainojumi/bojājumi</a:t>
            </a:r>
            <a:endParaRPr lang="lv-LV" sz="2000" dirty="0"/>
          </a:p>
          <a:p>
            <a:pPr marL="540000" indent="-540000" algn="just">
              <a:spcBef>
                <a:spcPts val="600"/>
              </a:spcBef>
              <a:spcAft>
                <a:spcPts val="600"/>
              </a:spcAft>
              <a:buFont typeface="Wingdings" panose="05000000000000000000" pitchFamily="2" charset="2"/>
              <a:buChar char="q"/>
              <a:defRPr/>
            </a:pPr>
            <a:r>
              <a:rPr lang="lv-LV" sz="2000" dirty="0" smtClean="0"/>
              <a:t>AI </a:t>
            </a:r>
            <a:r>
              <a:rPr lang="lv-LV" sz="2000" dirty="0"/>
              <a:t>slimības var būt vai nu orgānu-specifiskas </a:t>
            </a:r>
            <a:r>
              <a:rPr lang="lv-LV" sz="2000" dirty="0" smtClean="0"/>
              <a:t>(piem., T1DM) </a:t>
            </a:r>
            <a:r>
              <a:rPr lang="lv-LV" sz="2000" dirty="0"/>
              <a:t>vai sistēmiskas </a:t>
            </a:r>
            <a:r>
              <a:rPr lang="lv-LV" sz="2000" dirty="0" smtClean="0"/>
              <a:t>(SLE</a:t>
            </a:r>
            <a:r>
              <a:rPr lang="lv-LV" sz="2000" dirty="0"/>
              <a:t>)</a:t>
            </a:r>
          </a:p>
          <a:p>
            <a:pPr marL="540000" indent="-540000" algn="just">
              <a:spcAft>
                <a:spcPts val="600"/>
              </a:spcAft>
              <a:buFont typeface="Wingdings" panose="05000000000000000000" pitchFamily="2" charset="2"/>
              <a:buChar char="q"/>
              <a:defRPr/>
            </a:pPr>
            <a:r>
              <a:rPr lang="lv-LV" sz="2000" dirty="0" smtClean="0"/>
              <a:t>Par </a:t>
            </a:r>
            <a:r>
              <a:rPr lang="lv-LV" sz="2000" dirty="0"/>
              <a:t>audu bojājumu </a:t>
            </a:r>
            <a:r>
              <a:rPr lang="lv-LV" sz="2000" dirty="0" smtClean="0"/>
              <a:t>dažādās AI </a:t>
            </a:r>
            <a:r>
              <a:rPr lang="lv-LV" sz="2000" dirty="0"/>
              <a:t>slimībās ir atbildīgi atšķirīgi </a:t>
            </a:r>
            <a:r>
              <a:rPr lang="lv-LV" sz="2000" dirty="0" err="1"/>
              <a:t>efektorie</a:t>
            </a:r>
            <a:r>
              <a:rPr lang="lv-LV" sz="2000" dirty="0"/>
              <a:t> mehānismi</a:t>
            </a:r>
          </a:p>
          <a:p>
            <a:pPr marL="540000" indent="-540000" algn="just">
              <a:spcAft>
                <a:spcPts val="600"/>
              </a:spcAft>
              <a:buFont typeface="Wingdings" panose="05000000000000000000" pitchFamily="2" charset="2"/>
              <a:buChar char="q"/>
              <a:defRPr/>
            </a:pPr>
            <a:r>
              <a:rPr lang="lv-LV" sz="2000" dirty="0" smtClean="0"/>
              <a:t>AI </a:t>
            </a:r>
            <a:r>
              <a:rPr lang="lv-LV" sz="2000" dirty="0"/>
              <a:t>slimībām ir raksturīgs </a:t>
            </a:r>
            <a:r>
              <a:rPr lang="lv-LV" sz="2000" b="1" dirty="0" smtClean="0"/>
              <a:t>epitopu izvēršanās fenomens </a:t>
            </a:r>
            <a:r>
              <a:rPr lang="lv-LV" sz="2000" dirty="0" smtClean="0"/>
              <a:t>– </a:t>
            </a:r>
            <a:r>
              <a:rPr lang="lv-LV" sz="2000" dirty="0"/>
              <a:t>tās tiek iniciētas pret vienu </a:t>
            </a:r>
            <a:r>
              <a:rPr lang="lv-LV" sz="2000" dirty="0" err="1" smtClean="0"/>
              <a:t>autoAg</a:t>
            </a:r>
            <a:r>
              <a:rPr lang="lv-LV" sz="2000" dirty="0"/>
              <a:t>, bet, veidojoties audu bojājumiem, </a:t>
            </a:r>
            <a:r>
              <a:rPr lang="lv-LV" sz="2000" dirty="0" err="1" smtClean="0"/>
              <a:t>autoAg</a:t>
            </a:r>
            <a:r>
              <a:rPr lang="lv-LV" sz="2000" dirty="0" smtClean="0"/>
              <a:t> </a:t>
            </a:r>
            <a:r>
              <a:rPr lang="lv-LV" sz="2000" dirty="0"/>
              <a:t>spektrs var </a:t>
            </a:r>
            <a:r>
              <a:rPr lang="lv-LV" sz="2000" dirty="0" smtClean="0"/>
              <a:t>palielināties</a:t>
            </a:r>
          </a:p>
        </p:txBody>
      </p:sp>
    </p:spTree>
    <p:extLst>
      <p:ext uri="{BB962C8B-B14F-4D97-AF65-F5344CB8AC3E}">
        <p14:creationId xmlns:p14="http://schemas.microsoft.com/office/powerpoint/2010/main" val="141327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40760" y="1154021"/>
            <a:ext cx="2646040" cy="2646040"/>
          </a:xfrm>
          <a:prstGeom prst="rect">
            <a:avLst/>
          </a:prstGeom>
        </p:spPr>
      </p:pic>
      <p:sp>
        <p:nvSpPr>
          <p:cNvPr id="2" name="Title 1"/>
          <p:cNvSpPr>
            <a:spLocks noGrp="1"/>
          </p:cNvSpPr>
          <p:nvPr>
            <p:ph type="title"/>
          </p:nvPr>
        </p:nvSpPr>
        <p:spPr/>
        <p:txBody>
          <a:bodyPr>
            <a:normAutofit/>
          </a:bodyPr>
          <a:lstStyle/>
          <a:p>
            <a:r>
              <a:rPr lang="lv-LV" sz="3600" b="1" dirty="0" smtClean="0">
                <a:solidFill>
                  <a:srgbClr val="0070C0"/>
                </a:solidFill>
              </a:rPr>
              <a:t>Fundamentāls jautājums</a:t>
            </a:r>
            <a:endParaRPr lang="lv-LV" sz="3600" b="1" dirty="0">
              <a:solidFill>
                <a:srgbClr val="0070C0"/>
              </a:solidFill>
            </a:endParaRPr>
          </a:p>
        </p:txBody>
      </p:sp>
      <p:sp>
        <p:nvSpPr>
          <p:cNvPr id="3" name="TextBox 2"/>
          <p:cNvSpPr txBox="1"/>
          <p:nvPr/>
        </p:nvSpPr>
        <p:spPr>
          <a:xfrm>
            <a:off x="611560" y="1700808"/>
            <a:ext cx="7827118" cy="4635115"/>
          </a:xfrm>
          <a:prstGeom prst="rect">
            <a:avLst/>
          </a:prstGeom>
          <a:noFill/>
        </p:spPr>
        <p:txBody>
          <a:bodyPr wrap="square" rtlCol="0">
            <a:spAutoFit/>
          </a:bodyPr>
          <a:lstStyle/>
          <a:p>
            <a:pPr>
              <a:lnSpc>
                <a:spcPct val="120000"/>
              </a:lnSpc>
            </a:pPr>
            <a:r>
              <a:rPr lang="lv-LV" sz="2200" b="1" dirty="0" smtClean="0">
                <a:solidFill>
                  <a:srgbClr val="FF0000"/>
                </a:solidFill>
              </a:rPr>
              <a:t>KĀ tolerance pret saviem Ag tiek </a:t>
            </a:r>
            <a:r>
              <a:rPr lang="lv-LV" sz="2200" b="1" dirty="0">
                <a:solidFill>
                  <a:srgbClr val="FF0000"/>
                </a:solidFill>
              </a:rPr>
              <a:t>izjaukta un </a:t>
            </a:r>
            <a:endParaRPr lang="lv-LV" sz="2200" b="1" dirty="0" smtClean="0">
              <a:solidFill>
                <a:srgbClr val="FF0000"/>
              </a:solidFill>
            </a:endParaRPr>
          </a:p>
          <a:p>
            <a:pPr>
              <a:lnSpc>
                <a:spcPct val="120000"/>
              </a:lnSpc>
            </a:pPr>
            <a:r>
              <a:rPr lang="lv-LV" sz="2200" b="1" dirty="0" smtClean="0">
                <a:solidFill>
                  <a:srgbClr val="FF0000"/>
                </a:solidFill>
              </a:rPr>
              <a:t>KĀ </a:t>
            </a:r>
            <a:r>
              <a:rPr lang="lv-LV" sz="2200" b="1" dirty="0" err="1" smtClean="0">
                <a:solidFill>
                  <a:srgbClr val="FF0000"/>
                </a:solidFill>
              </a:rPr>
              <a:t>pašreaģējoši</a:t>
            </a:r>
            <a:r>
              <a:rPr lang="lv-LV" sz="2200" b="1" dirty="0" smtClean="0">
                <a:solidFill>
                  <a:srgbClr val="FF0000"/>
                </a:solidFill>
              </a:rPr>
              <a:t> (</a:t>
            </a:r>
            <a:r>
              <a:rPr lang="lv-LV" sz="2200" b="1" i="1" dirty="0" err="1" smtClean="0">
                <a:solidFill>
                  <a:srgbClr val="FF0000"/>
                </a:solidFill>
              </a:rPr>
              <a:t>self-reactive</a:t>
            </a:r>
            <a:r>
              <a:rPr lang="lv-LV" sz="2200" b="1" dirty="0" smtClean="0">
                <a:solidFill>
                  <a:srgbClr val="FF0000"/>
                </a:solidFill>
              </a:rPr>
              <a:t>) </a:t>
            </a:r>
          </a:p>
          <a:p>
            <a:pPr>
              <a:lnSpc>
                <a:spcPct val="120000"/>
              </a:lnSpc>
            </a:pPr>
            <a:r>
              <a:rPr lang="lv-LV" sz="2200" b="1" dirty="0" smtClean="0">
                <a:solidFill>
                  <a:srgbClr val="FF0000"/>
                </a:solidFill>
              </a:rPr>
              <a:t>limfocīti </a:t>
            </a:r>
            <a:r>
              <a:rPr lang="lv-LV" sz="2200" b="1" dirty="0">
                <a:solidFill>
                  <a:srgbClr val="FF0000"/>
                </a:solidFill>
              </a:rPr>
              <a:t>tiek aktivēti</a:t>
            </a:r>
            <a:r>
              <a:rPr lang="lv-LV" sz="2200" b="1" dirty="0" smtClean="0">
                <a:solidFill>
                  <a:srgbClr val="FF0000"/>
                </a:solidFill>
              </a:rPr>
              <a:t>?</a:t>
            </a:r>
          </a:p>
          <a:p>
            <a:endParaRPr lang="lv-LV" sz="2200" b="1" dirty="0">
              <a:solidFill>
                <a:srgbClr val="FF0000"/>
              </a:solidFill>
            </a:endParaRPr>
          </a:p>
          <a:p>
            <a:endParaRPr lang="lv-LV" sz="2200" b="1" dirty="0" smtClean="0">
              <a:solidFill>
                <a:srgbClr val="FF0000"/>
              </a:solidFill>
            </a:endParaRPr>
          </a:p>
          <a:p>
            <a:pPr>
              <a:spcBef>
                <a:spcPts val="1200"/>
              </a:spcBef>
              <a:spcAft>
                <a:spcPts val="600"/>
              </a:spcAft>
            </a:pPr>
            <a:r>
              <a:rPr lang="lv-LV" sz="2200" b="1" dirty="0" smtClean="0"/>
              <a:t>Tolerance pret saviem Ag var tikt izjaukta ja:</a:t>
            </a:r>
          </a:p>
          <a:p>
            <a:pPr marL="800100" lvl="1" indent="-342900" algn="just">
              <a:spcAft>
                <a:spcPts val="600"/>
              </a:spcAft>
              <a:buFont typeface="Wingdings" panose="05000000000000000000" pitchFamily="2" charset="2"/>
              <a:buChar char="q"/>
            </a:pPr>
            <a:r>
              <a:rPr lang="lv-LV" sz="2200" i="1" dirty="0" err="1" smtClean="0"/>
              <a:t>Self</a:t>
            </a:r>
            <a:r>
              <a:rPr lang="lv-LV" sz="2200" i="1" dirty="0" smtClean="0"/>
              <a:t>-</a:t>
            </a:r>
            <a:r>
              <a:rPr lang="lv-LV" sz="2200" dirty="0" smtClean="0"/>
              <a:t>reaģējošie limfocīti netiek </a:t>
            </a:r>
            <a:r>
              <a:rPr lang="lv-LV" sz="2200" dirty="0" err="1" smtClean="0"/>
              <a:t>deletēti</a:t>
            </a:r>
            <a:r>
              <a:rPr lang="lv-LV" sz="2200" dirty="0" smtClean="0"/>
              <a:t> vai </a:t>
            </a:r>
            <a:r>
              <a:rPr lang="lv-LV" sz="2200" dirty="0" err="1" smtClean="0"/>
              <a:t>inaktivēti</a:t>
            </a:r>
            <a:r>
              <a:rPr lang="lv-LV" sz="2200" dirty="0" smtClean="0"/>
              <a:t> nobriešanas laikā vai pēc tās</a:t>
            </a:r>
          </a:p>
          <a:p>
            <a:pPr marL="800100" lvl="1" indent="-342900" algn="just">
              <a:buFont typeface="Wingdings" panose="05000000000000000000" pitchFamily="2" charset="2"/>
              <a:buChar char="q"/>
            </a:pPr>
            <a:r>
              <a:rPr lang="lv-LV" sz="2200" dirty="0" err="1" smtClean="0"/>
              <a:t>APCs</a:t>
            </a:r>
            <a:r>
              <a:rPr lang="lv-LV" sz="2200" dirty="0" smtClean="0"/>
              <a:t> tiek aktivētas tā, ka organisma antigēni tiek prezentēti imūnsistēmai patoloģiskā (imūnsistēmu aktivējošā) kontekstā</a:t>
            </a:r>
          </a:p>
          <a:p>
            <a:endParaRPr lang="lv-LV" sz="2000" dirty="0"/>
          </a:p>
        </p:txBody>
      </p:sp>
    </p:spTree>
    <p:extLst>
      <p:ext uri="{BB962C8B-B14F-4D97-AF65-F5344CB8AC3E}">
        <p14:creationId xmlns:p14="http://schemas.microsoft.com/office/powerpoint/2010/main" val="26393342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1200"/>
              </a:spcBef>
              <a:spcAft>
                <a:spcPts val="600"/>
              </a:spcAft>
            </a:pPr>
            <a:r>
              <a:rPr lang="lv-LV" sz="2800" b="1" dirty="0">
                <a:solidFill>
                  <a:srgbClr val="0070C0"/>
                </a:solidFill>
              </a:rPr>
              <a:t>Daži no vispārējiem mehānismiem, kas asociēti ar </a:t>
            </a:r>
            <a:r>
              <a:rPr lang="lv-LV" sz="2800" b="1" dirty="0" smtClean="0">
                <a:solidFill>
                  <a:srgbClr val="0070C0"/>
                </a:solidFill>
              </a:rPr>
              <a:t>AI</a:t>
            </a:r>
            <a:endParaRPr lang="lv-LV" sz="2800" b="1" dirty="0">
              <a:solidFill>
                <a:srgbClr val="0070C0"/>
              </a:solidFill>
            </a:endParaRPr>
          </a:p>
        </p:txBody>
      </p:sp>
      <p:sp>
        <p:nvSpPr>
          <p:cNvPr id="3" name="Content Placeholder 2"/>
          <p:cNvSpPr>
            <a:spLocks noGrp="1"/>
          </p:cNvSpPr>
          <p:nvPr>
            <p:ph sz="quarter" idx="1"/>
          </p:nvPr>
        </p:nvSpPr>
        <p:spPr>
          <a:xfrm>
            <a:off x="457200" y="1772816"/>
            <a:ext cx="7715200" cy="4744184"/>
          </a:xfrm>
        </p:spPr>
        <p:txBody>
          <a:bodyPr>
            <a:normAutofit/>
          </a:bodyPr>
          <a:lstStyle/>
          <a:p>
            <a:pPr marL="914400" lvl="1" indent="-457200" algn="just">
              <a:spcAft>
                <a:spcPts val="300"/>
              </a:spcAft>
              <a:buClrTx/>
              <a:buSzPct val="100000"/>
              <a:buFont typeface="Wingdings" panose="05000000000000000000" pitchFamily="2" charset="2"/>
              <a:buChar char="q"/>
            </a:pPr>
            <a:r>
              <a:rPr lang="lv-LV" sz="2200" dirty="0" smtClean="0">
                <a:solidFill>
                  <a:schemeClr val="tx1"/>
                </a:solidFill>
              </a:rPr>
              <a:t>Defekti </a:t>
            </a:r>
            <a:r>
              <a:rPr lang="lv-LV" sz="2200" dirty="0">
                <a:solidFill>
                  <a:schemeClr val="tx1"/>
                </a:solidFill>
              </a:rPr>
              <a:t>T vai B šūnu negatīvajā selekcijā vai receptoru rediģēšanas procesā B šūnām to nobriešanās fāzē centrālajos </a:t>
            </a:r>
            <a:r>
              <a:rPr lang="lv-LV" sz="2200" dirty="0" err="1">
                <a:solidFill>
                  <a:schemeClr val="tx1"/>
                </a:solidFill>
              </a:rPr>
              <a:t>limfoīdajos</a:t>
            </a:r>
            <a:r>
              <a:rPr lang="lv-LV" sz="2200" dirty="0">
                <a:solidFill>
                  <a:schemeClr val="tx1"/>
                </a:solidFill>
              </a:rPr>
              <a:t> orgānos</a:t>
            </a:r>
          </a:p>
          <a:p>
            <a:pPr marL="914400" lvl="1" indent="-457200" algn="just">
              <a:spcAft>
                <a:spcPts val="300"/>
              </a:spcAft>
              <a:buClrTx/>
              <a:buSzPct val="100000"/>
              <a:buFont typeface="Wingdings" panose="05000000000000000000" pitchFamily="2" charset="2"/>
              <a:buChar char="q"/>
            </a:pPr>
            <a:r>
              <a:rPr lang="lv-LV" sz="2200" dirty="0">
                <a:solidFill>
                  <a:schemeClr val="tx1"/>
                </a:solidFill>
              </a:rPr>
              <a:t>Neadekvātas izmaiņas </a:t>
            </a:r>
            <a:r>
              <a:rPr lang="lv-LV" sz="2200" dirty="0" err="1">
                <a:solidFill>
                  <a:schemeClr val="tx1"/>
                </a:solidFill>
              </a:rPr>
              <a:t>Treg</a:t>
            </a:r>
            <a:r>
              <a:rPr lang="lv-LV" sz="2200" dirty="0">
                <a:solidFill>
                  <a:schemeClr val="tx1"/>
                </a:solidFill>
              </a:rPr>
              <a:t> skaitā un funkcijās</a:t>
            </a:r>
          </a:p>
          <a:p>
            <a:pPr marL="914400" lvl="1" indent="-457200" algn="just">
              <a:spcAft>
                <a:spcPts val="300"/>
              </a:spcAft>
              <a:buClrTx/>
              <a:buSzPct val="100000"/>
              <a:buFont typeface="Wingdings" panose="05000000000000000000" pitchFamily="2" charset="2"/>
              <a:buChar char="q"/>
            </a:pPr>
            <a:r>
              <a:rPr lang="lv-LV" sz="2200" dirty="0">
                <a:solidFill>
                  <a:schemeClr val="tx1"/>
                </a:solidFill>
              </a:rPr>
              <a:t>Defekti nobriedušu </a:t>
            </a:r>
            <a:r>
              <a:rPr lang="lv-LV" sz="2200" dirty="0" err="1">
                <a:solidFill>
                  <a:schemeClr val="tx1"/>
                </a:solidFill>
              </a:rPr>
              <a:t>pašreaktīvu</a:t>
            </a:r>
            <a:r>
              <a:rPr lang="lv-LV" sz="2200" dirty="0">
                <a:solidFill>
                  <a:schemeClr val="tx1"/>
                </a:solidFill>
              </a:rPr>
              <a:t> limfocītu </a:t>
            </a:r>
            <a:r>
              <a:rPr lang="lv-LV" sz="2200" dirty="0" err="1">
                <a:solidFill>
                  <a:schemeClr val="tx1"/>
                </a:solidFill>
              </a:rPr>
              <a:t>apoptozē</a:t>
            </a:r>
            <a:endParaRPr lang="lv-LV" sz="2200" dirty="0">
              <a:solidFill>
                <a:schemeClr val="tx1"/>
              </a:solidFill>
            </a:endParaRPr>
          </a:p>
          <a:p>
            <a:pPr marL="914400" lvl="1" indent="-457200" algn="just">
              <a:spcAft>
                <a:spcPts val="300"/>
              </a:spcAft>
              <a:buClrTx/>
              <a:buSzPct val="100000"/>
              <a:buFont typeface="Wingdings" panose="05000000000000000000" pitchFamily="2" charset="2"/>
              <a:buChar char="q"/>
            </a:pPr>
            <a:r>
              <a:rPr lang="lv-LV" sz="2200" dirty="0">
                <a:solidFill>
                  <a:schemeClr val="tx1"/>
                </a:solidFill>
              </a:rPr>
              <a:t>Neadekvāta </a:t>
            </a:r>
            <a:r>
              <a:rPr lang="lv-LV" sz="2200" dirty="0" err="1">
                <a:solidFill>
                  <a:schemeClr val="tx1"/>
                </a:solidFill>
              </a:rPr>
              <a:t>inhibitoro</a:t>
            </a:r>
            <a:r>
              <a:rPr lang="lv-LV" sz="2200" dirty="0">
                <a:solidFill>
                  <a:schemeClr val="tx1"/>
                </a:solidFill>
              </a:rPr>
              <a:t> receptoru funkcija</a:t>
            </a:r>
          </a:p>
          <a:p>
            <a:pPr marL="914400" lvl="1" indent="-457200" algn="just">
              <a:spcAft>
                <a:spcPts val="300"/>
              </a:spcAft>
              <a:buClrTx/>
              <a:buSzPct val="100000"/>
              <a:buFont typeface="Wingdings" panose="05000000000000000000" pitchFamily="2" charset="2"/>
              <a:buChar char="q"/>
            </a:pPr>
            <a:r>
              <a:rPr lang="lv-LV" sz="2200" dirty="0">
                <a:solidFill>
                  <a:schemeClr val="tx1"/>
                </a:solidFill>
              </a:rPr>
              <a:t>Tāda APC aktivēšana, kas pārvar regulatoros mehānismus un noved pie pārmērīgas T šūnu aktivēšanas</a:t>
            </a:r>
          </a:p>
        </p:txBody>
      </p:sp>
    </p:spTree>
    <p:extLst>
      <p:ext uri="{BB962C8B-B14F-4D97-AF65-F5344CB8AC3E}">
        <p14:creationId xmlns:p14="http://schemas.microsoft.com/office/powerpoint/2010/main" val="36198146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solidFill>
                  <a:srgbClr val="0070C0"/>
                </a:solidFill>
              </a:rPr>
              <a:t>AI slimību etioloģija – izraisošie faktori</a:t>
            </a:r>
            <a:endParaRPr lang="en-GB" b="1" dirty="0">
              <a:solidFill>
                <a:srgbClr val="0070C0"/>
              </a:solidFill>
            </a:endParaRPr>
          </a:p>
        </p:txBody>
      </p:sp>
      <p:graphicFrame>
        <p:nvGraphicFramePr>
          <p:cNvPr id="4" name="Content Placeholder 3"/>
          <p:cNvGraphicFramePr>
            <a:graphicFrameLocks noGrp="1"/>
          </p:cNvGraphicFramePr>
          <p:nvPr>
            <p:ph sz="quarter" idx="1"/>
            <p:extLst/>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516216" y="4039036"/>
            <a:ext cx="2001574" cy="584775"/>
          </a:xfrm>
          <a:prstGeom prst="rect">
            <a:avLst/>
          </a:prstGeom>
          <a:noFill/>
        </p:spPr>
        <p:txBody>
          <a:bodyPr wrap="none" rtlCol="0">
            <a:spAutoFit/>
          </a:bodyPr>
          <a:lstStyle/>
          <a:p>
            <a:r>
              <a:rPr lang="lv-LV" sz="1600" b="1" dirty="0" smtClean="0">
                <a:solidFill>
                  <a:srgbClr val="002060"/>
                </a:solidFill>
              </a:rPr>
              <a:t>Dzimumhormoni</a:t>
            </a:r>
          </a:p>
          <a:p>
            <a:r>
              <a:rPr lang="lv-LV" sz="1600" b="1" dirty="0" smtClean="0">
                <a:solidFill>
                  <a:srgbClr val="002060"/>
                </a:solidFill>
              </a:rPr>
              <a:t>Dzimumhromosomas</a:t>
            </a:r>
          </a:p>
        </p:txBody>
      </p:sp>
      <p:sp>
        <p:nvSpPr>
          <p:cNvPr id="8" name="TextBox 7"/>
          <p:cNvSpPr txBox="1"/>
          <p:nvPr/>
        </p:nvSpPr>
        <p:spPr>
          <a:xfrm>
            <a:off x="179512" y="3455129"/>
            <a:ext cx="2464008" cy="2062103"/>
          </a:xfrm>
          <a:prstGeom prst="rect">
            <a:avLst/>
          </a:prstGeom>
          <a:noFill/>
        </p:spPr>
        <p:txBody>
          <a:bodyPr wrap="none" rtlCol="0">
            <a:spAutoFit/>
          </a:bodyPr>
          <a:lstStyle/>
          <a:p>
            <a:pPr algn="ctr"/>
            <a:r>
              <a:rPr lang="lv-LV" sz="1600" b="1" dirty="0" smtClean="0">
                <a:solidFill>
                  <a:srgbClr val="002060"/>
                </a:solidFill>
              </a:rPr>
              <a:t>Vīrusi/baktērijas</a:t>
            </a:r>
            <a:endParaRPr lang="lv-LV" sz="1600" b="1" dirty="0">
              <a:solidFill>
                <a:srgbClr val="002060"/>
              </a:solidFill>
            </a:endParaRPr>
          </a:p>
          <a:p>
            <a:pPr algn="ctr"/>
            <a:r>
              <a:rPr lang="lv-LV" sz="1600" b="1" dirty="0" smtClean="0">
                <a:solidFill>
                  <a:srgbClr val="002060"/>
                </a:solidFill>
              </a:rPr>
              <a:t>Medikamenti</a:t>
            </a:r>
          </a:p>
          <a:p>
            <a:pPr algn="ctr"/>
            <a:r>
              <a:rPr lang="lv-LV" sz="1600" b="1" dirty="0" smtClean="0">
                <a:solidFill>
                  <a:srgbClr val="002060"/>
                </a:solidFill>
              </a:rPr>
              <a:t>Ķīmiski savienojumi</a:t>
            </a:r>
          </a:p>
          <a:p>
            <a:pPr algn="ctr"/>
            <a:r>
              <a:rPr lang="lv-LV" sz="1600" b="1" dirty="0" smtClean="0">
                <a:solidFill>
                  <a:srgbClr val="002060"/>
                </a:solidFill>
              </a:rPr>
              <a:t>Piesārņojums/</a:t>
            </a:r>
            <a:r>
              <a:rPr lang="lv-LV" sz="1600" b="1" dirty="0" err="1" smtClean="0">
                <a:solidFill>
                  <a:srgbClr val="002060"/>
                </a:solidFill>
              </a:rPr>
              <a:t>ksenobiotiķi</a:t>
            </a:r>
            <a:endParaRPr lang="lv-LV" sz="1600" b="1" dirty="0" smtClean="0">
              <a:solidFill>
                <a:srgbClr val="002060"/>
              </a:solidFill>
            </a:endParaRPr>
          </a:p>
          <a:p>
            <a:pPr algn="ctr"/>
            <a:r>
              <a:rPr lang="lv-LV" sz="1600" b="1" dirty="0" smtClean="0">
                <a:solidFill>
                  <a:srgbClr val="002060"/>
                </a:solidFill>
              </a:rPr>
              <a:t>Saules stari</a:t>
            </a:r>
          </a:p>
          <a:p>
            <a:pPr algn="ctr"/>
            <a:r>
              <a:rPr lang="lv-LV" sz="1600" b="1" dirty="0" smtClean="0">
                <a:solidFill>
                  <a:srgbClr val="002060"/>
                </a:solidFill>
              </a:rPr>
              <a:t>Uzturs</a:t>
            </a:r>
          </a:p>
          <a:p>
            <a:pPr algn="ctr"/>
            <a:r>
              <a:rPr lang="lv-LV" sz="1600" b="1" dirty="0" smtClean="0">
                <a:solidFill>
                  <a:srgbClr val="002060"/>
                </a:solidFill>
              </a:rPr>
              <a:t>Stress</a:t>
            </a:r>
          </a:p>
          <a:p>
            <a:pPr algn="ctr"/>
            <a:endParaRPr lang="lv-LV" sz="1600" b="1" dirty="0" smtClean="0">
              <a:solidFill>
                <a:srgbClr val="002060"/>
              </a:solidFill>
            </a:endParaRPr>
          </a:p>
        </p:txBody>
      </p:sp>
      <p:sp>
        <p:nvSpPr>
          <p:cNvPr id="9" name="TextBox 8"/>
          <p:cNvSpPr txBox="1"/>
          <p:nvPr/>
        </p:nvSpPr>
        <p:spPr>
          <a:xfrm>
            <a:off x="611560" y="5517232"/>
            <a:ext cx="2211759" cy="584775"/>
          </a:xfrm>
          <a:prstGeom prst="rect">
            <a:avLst/>
          </a:prstGeom>
          <a:noFill/>
        </p:spPr>
        <p:txBody>
          <a:bodyPr wrap="none" rtlCol="0">
            <a:spAutoFit/>
          </a:bodyPr>
          <a:lstStyle/>
          <a:p>
            <a:r>
              <a:rPr lang="lv-LV" sz="1600" b="1" dirty="0" smtClean="0">
                <a:solidFill>
                  <a:srgbClr val="002060"/>
                </a:solidFill>
              </a:rPr>
              <a:t>Imūnglobulīnu kolekcija</a:t>
            </a:r>
          </a:p>
          <a:p>
            <a:r>
              <a:rPr lang="lv-LV" sz="1600" b="1" dirty="0" smtClean="0">
                <a:solidFill>
                  <a:srgbClr val="002060"/>
                </a:solidFill>
              </a:rPr>
              <a:t>TCR kolekcija</a:t>
            </a:r>
          </a:p>
        </p:txBody>
      </p:sp>
    </p:spTree>
    <p:extLst>
      <p:ext uri="{BB962C8B-B14F-4D97-AF65-F5344CB8AC3E}">
        <p14:creationId xmlns:p14="http://schemas.microsoft.com/office/powerpoint/2010/main" val="1402804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Text Box 4"/>
          <p:cNvSpPr txBox="1">
            <a:spLocks noChangeArrowheads="1"/>
          </p:cNvSpPr>
          <p:nvPr/>
        </p:nvSpPr>
        <p:spPr bwMode="auto">
          <a:xfrm>
            <a:off x="0" y="227013"/>
            <a:ext cx="9144000" cy="6463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600" b="1" dirty="0">
                <a:solidFill>
                  <a:srgbClr val="0070C0"/>
                </a:solidFill>
              </a:rPr>
              <a:t>Galvenajās lomās....</a:t>
            </a:r>
            <a:endParaRPr lang="en-GB" altLang="lv-LV" sz="3600" b="1" dirty="0">
              <a:solidFill>
                <a:srgbClr val="0070C0"/>
              </a:solidFill>
            </a:endParaRPr>
          </a:p>
        </p:txBody>
      </p:sp>
      <p:sp>
        <p:nvSpPr>
          <p:cNvPr id="165893" name="Text Box 5"/>
          <p:cNvSpPr txBox="1">
            <a:spLocks noChangeArrowheads="1"/>
          </p:cNvSpPr>
          <p:nvPr/>
        </p:nvSpPr>
        <p:spPr bwMode="auto">
          <a:xfrm>
            <a:off x="1217613" y="1412776"/>
            <a:ext cx="7089775" cy="464248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nSpc>
                <a:spcPct val="160000"/>
              </a:lnSpc>
              <a:buClr>
                <a:srgbClr val="800000"/>
              </a:buClr>
              <a:buFontTx/>
              <a:buChar char="•"/>
            </a:pPr>
            <a:r>
              <a:rPr lang="lv-LV" altLang="lv-LV" b="1" dirty="0" err="1" smtClean="0">
                <a:solidFill>
                  <a:srgbClr val="0070C0"/>
                </a:solidFill>
                <a:latin typeface="+mn-lt"/>
              </a:rPr>
              <a:t>Mastocīti</a:t>
            </a:r>
            <a:r>
              <a:rPr lang="lv-LV" altLang="lv-LV" b="1" dirty="0" smtClean="0">
                <a:solidFill>
                  <a:srgbClr val="0070C0"/>
                </a:solidFill>
                <a:latin typeface="+mn-lt"/>
              </a:rPr>
              <a:t> = tuklās šūnas (</a:t>
            </a:r>
            <a:r>
              <a:rPr lang="lv-LV" altLang="lv-LV" b="1" i="1" dirty="0" err="1" smtClean="0">
                <a:solidFill>
                  <a:srgbClr val="0070C0"/>
                </a:solidFill>
                <a:latin typeface="+mn-lt"/>
              </a:rPr>
              <a:t>mast</a:t>
            </a:r>
            <a:r>
              <a:rPr lang="lv-LV" altLang="lv-LV" b="1" i="1" dirty="0" smtClean="0">
                <a:solidFill>
                  <a:srgbClr val="0070C0"/>
                </a:solidFill>
                <a:latin typeface="+mn-lt"/>
              </a:rPr>
              <a:t> </a:t>
            </a:r>
            <a:r>
              <a:rPr lang="lv-LV" altLang="lv-LV" b="1" i="1" dirty="0" err="1">
                <a:solidFill>
                  <a:srgbClr val="0070C0"/>
                </a:solidFill>
                <a:latin typeface="+mn-lt"/>
              </a:rPr>
              <a:t>cells</a:t>
            </a:r>
            <a:r>
              <a:rPr lang="lv-LV" altLang="lv-LV" b="1" dirty="0">
                <a:solidFill>
                  <a:srgbClr val="0070C0"/>
                </a:solidFill>
                <a:latin typeface="+mn-lt"/>
              </a:rPr>
              <a:t>)</a:t>
            </a:r>
          </a:p>
          <a:p>
            <a:pPr>
              <a:lnSpc>
                <a:spcPct val="160000"/>
              </a:lnSpc>
              <a:buClr>
                <a:srgbClr val="800000"/>
              </a:buClr>
              <a:buFontTx/>
              <a:buChar char="•"/>
            </a:pPr>
            <a:r>
              <a:rPr lang="lv-LV" altLang="lv-LV" b="1" dirty="0">
                <a:solidFill>
                  <a:srgbClr val="0070C0"/>
                </a:solidFill>
                <a:latin typeface="+mn-lt"/>
              </a:rPr>
              <a:t>Imūnglobulīns E (</a:t>
            </a:r>
            <a:r>
              <a:rPr lang="lv-LV" altLang="lv-LV" b="1" dirty="0" err="1">
                <a:solidFill>
                  <a:srgbClr val="0070C0"/>
                </a:solidFill>
                <a:latin typeface="+mn-lt"/>
              </a:rPr>
              <a:t>IgE</a:t>
            </a:r>
            <a:r>
              <a:rPr lang="lv-LV" altLang="lv-LV" b="1" dirty="0">
                <a:solidFill>
                  <a:srgbClr val="0070C0"/>
                </a:solidFill>
                <a:latin typeface="+mn-lt"/>
              </a:rPr>
              <a:t>)</a:t>
            </a:r>
          </a:p>
          <a:p>
            <a:pPr>
              <a:lnSpc>
                <a:spcPct val="160000"/>
              </a:lnSpc>
              <a:buClr>
                <a:srgbClr val="800000"/>
              </a:buClr>
              <a:buFontTx/>
              <a:buChar char="•"/>
            </a:pPr>
            <a:r>
              <a:rPr lang="lv-LV" altLang="lv-LV" dirty="0">
                <a:latin typeface="+mn-lt"/>
              </a:rPr>
              <a:t>Alergēns</a:t>
            </a:r>
          </a:p>
          <a:p>
            <a:pPr>
              <a:lnSpc>
                <a:spcPct val="160000"/>
              </a:lnSpc>
              <a:buClr>
                <a:srgbClr val="800000"/>
              </a:buClr>
              <a:buFontTx/>
              <a:buChar char="•"/>
            </a:pPr>
            <a:r>
              <a:rPr lang="lv-LV" altLang="lv-LV" dirty="0">
                <a:latin typeface="+mn-lt"/>
              </a:rPr>
              <a:t>T</a:t>
            </a:r>
            <a:r>
              <a:rPr lang="lv-LV" altLang="lv-LV" baseline="-25000" dirty="0">
                <a:latin typeface="+mn-lt"/>
              </a:rPr>
              <a:t>H</a:t>
            </a:r>
            <a:r>
              <a:rPr lang="lv-LV" altLang="lv-LV" dirty="0">
                <a:latin typeface="+mn-lt"/>
              </a:rPr>
              <a:t>2 šūnas</a:t>
            </a:r>
          </a:p>
          <a:p>
            <a:pPr>
              <a:lnSpc>
                <a:spcPct val="160000"/>
              </a:lnSpc>
              <a:buClr>
                <a:srgbClr val="800000"/>
              </a:buClr>
              <a:buFontTx/>
              <a:buChar char="•"/>
            </a:pPr>
            <a:r>
              <a:rPr lang="lv-LV" altLang="lv-LV" dirty="0" err="1">
                <a:latin typeface="+mn-lt"/>
              </a:rPr>
              <a:t>Interleikīns</a:t>
            </a:r>
            <a:r>
              <a:rPr lang="lv-LV" altLang="lv-LV" dirty="0">
                <a:latin typeface="+mn-lt"/>
              </a:rPr>
              <a:t> 4 (IL-4)</a:t>
            </a:r>
          </a:p>
          <a:p>
            <a:pPr>
              <a:lnSpc>
                <a:spcPct val="160000"/>
              </a:lnSpc>
              <a:buClr>
                <a:srgbClr val="800000"/>
              </a:buClr>
              <a:buFontTx/>
              <a:buChar char="•"/>
            </a:pPr>
            <a:r>
              <a:rPr lang="lv-LV" altLang="lv-LV" dirty="0">
                <a:latin typeface="+mn-lt"/>
              </a:rPr>
              <a:t>B šūnas </a:t>
            </a:r>
          </a:p>
          <a:p>
            <a:pPr>
              <a:lnSpc>
                <a:spcPct val="160000"/>
              </a:lnSpc>
              <a:buClr>
                <a:srgbClr val="800000"/>
              </a:buClr>
              <a:buFontTx/>
              <a:buChar char="•"/>
            </a:pPr>
            <a:r>
              <a:rPr lang="lv-LV" altLang="lv-LV" dirty="0" err="1">
                <a:latin typeface="+mn-lt"/>
              </a:rPr>
              <a:t>FceRI</a:t>
            </a:r>
            <a:r>
              <a:rPr lang="lv-LV" altLang="lv-LV" dirty="0">
                <a:latin typeface="+mn-lt"/>
              </a:rPr>
              <a:t> - </a:t>
            </a:r>
            <a:r>
              <a:rPr lang="lv-LV" altLang="lv-LV" dirty="0" err="1">
                <a:latin typeface="+mn-lt"/>
              </a:rPr>
              <a:t>IgE</a:t>
            </a:r>
            <a:r>
              <a:rPr lang="lv-LV" altLang="lv-LV" dirty="0">
                <a:latin typeface="+mn-lt"/>
              </a:rPr>
              <a:t> konstanto rajonu saistošs I tipa receptors</a:t>
            </a:r>
          </a:p>
          <a:p>
            <a:pPr>
              <a:lnSpc>
                <a:spcPct val="120000"/>
              </a:lnSpc>
              <a:buClr>
                <a:srgbClr val="800000"/>
              </a:buClr>
            </a:pPr>
            <a:endParaRPr lang="lv-LV" altLang="lv-LV" dirty="0">
              <a:solidFill>
                <a:srgbClr val="660033"/>
              </a:solidFill>
              <a:latin typeface="+mn-lt"/>
            </a:endParaRPr>
          </a:p>
        </p:txBody>
      </p:sp>
      <p:sp>
        <p:nvSpPr>
          <p:cNvPr id="165894" name="Line 6"/>
          <p:cNvSpPr>
            <a:spLocks noChangeShapeType="1"/>
          </p:cNvSpPr>
          <p:nvPr/>
        </p:nvSpPr>
        <p:spPr bwMode="auto">
          <a:xfrm>
            <a:off x="215900" y="980728"/>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sz="2800"/>
          </a:p>
        </p:txBody>
      </p:sp>
    </p:spTree>
    <p:extLst>
      <p:ext uri="{BB962C8B-B14F-4D97-AF65-F5344CB8AC3E}">
        <p14:creationId xmlns:p14="http://schemas.microsoft.com/office/powerpoint/2010/main" val="137776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9781416031222-018-f007"/>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73804" y="908720"/>
            <a:ext cx="7394540" cy="5407171"/>
          </a:xfrm>
          <a:noFill/>
        </p:spPr>
      </p:pic>
      <p:sp>
        <p:nvSpPr>
          <p:cNvPr id="235524" name="Text Box 4"/>
          <p:cNvSpPr txBox="1">
            <a:spLocks noChangeArrowheads="1"/>
          </p:cNvSpPr>
          <p:nvPr/>
        </p:nvSpPr>
        <p:spPr bwMode="auto">
          <a:xfrm>
            <a:off x="0" y="227013"/>
            <a:ext cx="9144000" cy="584775"/>
          </a:xfrm>
          <a:prstGeom prst="rect">
            <a:avLst/>
          </a:prstGeom>
          <a:noFill/>
          <a:ln w="9525">
            <a:noFill/>
            <a:miter lim="800000"/>
            <a:headEnd/>
            <a:tailEnd/>
          </a:ln>
          <a:effectLst/>
        </p:spPr>
        <p:txBody>
          <a:bodyPr>
            <a:spAutoFit/>
          </a:bodyPr>
          <a:lstStyle/>
          <a:p>
            <a:pPr algn="ctr">
              <a:defRPr/>
            </a:pPr>
            <a:r>
              <a:rPr lang="lv-LV" sz="3200" b="1" dirty="0">
                <a:solidFill>
                  <a:srgbClr val="0070C0"/>
                </a:solidFill>
              </a:rPr>
              <a:t>Ar AI slimību uzņēmību ir saistīti vairāki lokusi</a:t>
            </a:r>
            <a:endParaRPr lang="en-GB" sz="3200" b="1" dirty="0">
              <a:solidFill>
                <a:srgbClr val="0070C0"/>
              </a:solidFill>
            </a:endParaRPr>
          </a:p>
        </p:txBody>
      </p:sp>
      <p:sp>
        <p:nvSpPr>
          <p:cNvPr id="53252" name="Line 5"/>
          <p:cNvSpPr>
            <a:spLocks noChangeShapeType="1"/>
          </p:cNvSpPr>
          <p:nvPr/>
        </p:nvSpPr>
        <p:spPr bwMode="auto">
          <a:xfrm>
            <a:off x="177800" y="774700"/>
            <a:ext cx="8785225"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lv-LV"/>
          </a:p>
        </p:txBody>
      </p:sp>
      <p:sp>
        <p:nvSpPr>
          <p:cNvPr id="53253" name="Rectangle 7"/>
          <p:cNvSpPr>
            <a:spLocks noChangeArrowheads="1"/>
          </p:cNvSpPr>
          <p:nvPr/>
        </p:nvSpPr>
        <p:spPr bwMode="auto">
          <a:xfrm>
            <a:off x="827584" y="6340475"/>
            <a:ext cx="80465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b="1">
                <a:solidFill>
                  <a:schemeClr val="tx1"/>
                </a:solidFill>
                <a:latin typeface="Verdana" pitchFamily="34" charset="0"/>
              </a:defRPr>
            </a:lvl1pPr>
            <a:lvl2pPr marL="742950" indent="-285750">
              <a:defRPr sz="2200" b="1">
                <a:solidFill>
                  <a:schemeClr val="tx1"/>
                </a:solidFill>
                <a:latin typeface="Verdana" pitchFamily="34" charset="0"/>
              </a:defRPr>
            </a:lvl2pPr>
            <a:lvl3pPr marL="1143000" indent="-228600">
              <a:defRPr sz="2200" b="1">
                <a:solidFill>
                  <a:schemeClr val="tx1"/>
                </a:solidFill>
                <a:latin typeface="Verdana" pitchFamily="34" charset="0"/>
              </a:defRPr>
            </a:lvl3pPr>
            <a:lvl4pPr marL="1600200" indent="-228600">
              <a:defRPr sz="2200" b="1">
                <a:solidFill>
                  <a:schemeClr val="tx1"/>
                </a:solidFill>
                <a:latin typeface="Verdana" pitchFamily="34" charset="0"/>
              </a:defRPr>
            </a:lvl4pPr>
            <a:lvl5pPr marL="2057400" indent="-228600">
              <a:defRPr sz="2200" b="1">
                <a:solidFill>
                  <a:schemeClr val="tx1"/>
                </a:solidFill>
                <a:latin typeface="Verdana" pitchFamily="34" charset="0"/>
              </a:defRPr>
            </a:lvl5pPr>
            <a:lvl6pPr marL="2514600" indent="-228600" eaLnBrk="0" fontAlgn="base" hangingPunct="0">
              <a:spcBef>
                <a:spcPct val="0"/>
              </a:spcBef>
              <a:spcAft>
                <a:spcPct val="0"/>
              </a:spcAft>
              <a:defRPr sz="2200" b="1">
                <a:solidFill>
                  <a:schemeClr val="tx1"/>
                </a:solidFill>
                <a:latin typeface="Verdana" pitchFamily="34" charset="0"/>
              </a:defRPr>
            </a:lvl6pPr>
            <a:lvl7pPr marL="2971800" indent="-228600" eaLnBrk="0" fontAlgn="base" hangingPunct="0">
              <a:spcBef>
                <a:spcPct val="0"/>
              </a:spcBef>
              <a:spcAft>
                <a:spcPct val="0"/>
              </a:spcAft>
              <a:defRPr sz="2200" b="1">
                <a:solidFill>
                  <a:schemeClr val="tx1"/>
                </a:solidFill>
                <a:latin typeface="Verdana" pitchFamily="34" charset="0"/>
              </a:defRPr>
            </a:lvl7pPr>
            <a:lvl8pPr marL="3429000" indent="-228600" eaLnBrk="0" fontAlgn="base" hangingPunct="0">
              <a:spcBef>
                <a:spcPct val="0"/>
              </a:spcBef>
              <a:spcAft>
                <a:spcPct val="0"/>
              </a:spcAft>
              <a:defRPr sz="2200" b="1">
                <a:solidFill>
                  <a:schemeClr val="tx1"/>
                </a:solidFill>
                <a:latin typeface="Verdana" pitchFamily="34" charset="0"/>
              </a:defRPr>
            </a:lvl8pPr>
            <a:lvl9pPr marL="3886200" indent="-228600" eaLnBrk="0" fontAlgn="base" hangingPunct="0">
              <a:spcBef>
                <a:spcPct val="0"/>
              </a:spcBef>
              <a:spcAft>
                <a:spcPct val="0"/>
              </a:spcAft>
              <a:defRPr sz="2200" b="1">
                <a:solidFill>
                  <a:schemeClr val="tx1"/>
                </a:solidFill>
                <a:latin typeface="Verdana" pitchFamily="34" charset="0"/>
              </a:defRPr>
            </a:lvl9pPr>
          </a:lstStyle>
          <a:p>
            <a:r>
              <a:rPr lang="lv-LV" altLang="lv-LV" sz="1400" b="0" i="1" dirty="0"/>
              <a:t>L</a:t>
            </a:r>
            <a:r>
              <a:rPr lang="en-US" altLang="lv-LV" sz="1400" b="0" i="1" dirty="0" err="1"/>
              <a:t>ymphoid</a:t>
            </a:r>
            <a:r>
              <a:rPr lang="en-US" altLang="lv-LV" sz="1400" b="0" i="1" dirty="0"/>
              <a:t>-specific protein tyrosine phosphatase</a:t>
            </a:r>
            <a:r>
              <a:rPr lang="lv-LV" altLang="lv-LV" sz="1400" b="0" dirty="0"/>
              <a:t> (PTPN22)</a:t>
            </a:r>
          </a:p>
          <a:p>
            <a:r>
              <a:rPr lang="lv-LV" altLang="lv-LV" sz="1400" b="0" i="1" dirty="0"/>
              <a:t>P</a:t>
            </a:r>
            <a:r>
              <a:rPr lang="en-US" altLang="lv-LV" sz="1400" b="0" i="1" dirty="0" err="1"/>
              <a:t>rogrammed</a:t>
            </a:r>
            <a:r>
              <a:rPr lang="en-US" altLang="lv-LV" sz="1400" b="0" i="1" dirty="0"/>
              <a:t> cell death protein 1</a:t>
            </a:r>
            <a:r>
              <a:rPr lang="lv-LV" altLang="lv-LV" sz="1400" b="0" dirty="0"/>
              <a:t> (PDCD1)</a:t>
            </a:r>
          </a:p>
        </p:txBody>
      </p:sp>
    </p:spTree>
    <p:extLst>
      <p:ext uri="{BB962C8B-B14F-4D97-AF65-F5344CB8AC3E}">
        <p14:creationId xmlns:p14="http://schemas.microsoft.com/office/powerpoint/2010/main" val="160554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S9781416031222-018-f006"/>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96567" y="1196752"/>
            <a:ext cx="8602663" cy="5289550"/>
          </a:xfrm>
          <a:noFill/>
        </p:spPr>
      </p:pic>
      <p:sp>
        <p:nvSpPr>
          <p:cNvPr id="236548" name="Text Box 4"/>
          <p:cNvSpPr txBox="1">
            <a:spLocks noChangeArrowheads="1"/>
          </p:cNvSpPr>
          <p:nvPr/>
        </p:nvSpPr>
        <p:spPr bwMode="auto">
          <a:xfrm>
            <a:off x="0" y="227013"/>
            <a:ext cx="9144000" cy="584775"/>
          </a:xfrm>
          <a:prstGeom prst="rect">
            <a:avLst/>
          </a:prstGeom>
          <a:noFill/>
          <a:ln w="9525">
            <a:noFill/>
            <a:miter lim="800000"/>
            <a:headEnd/>
            <a:tailEnd/>
          </a:ln>
          <a:effectLst/>
        </p:spPr>
        <p:txBody>
          <a:bodyPr>
            <a:spAutoFit/>
          </a:bodyPr>
          <a:lstStyle/>
          <a:p>
            <a:pPr algn="ctr">
              <a:defRPr/>
            </a:pPr>
            <a:r>
              <a:rPr lang="lv-LV" sz="3100" b="1" dirty="0">
                <a:solidFill>
                  <a:srgbClr val="0070C0"/>
                </a:solidFill>
              </a:rPr>
              <a:t>T šūnu atkarīgās </a:t>
            </a:r>
            <a:r>
              <a:rPr lang="lv-LV" sz="3100" b="1" dirty="0" err="1">
                <a:solidFill>
                  <a:srgbClr val="0070C0"/>
                </a:solidFill>
              </a:rPr>
              <a:t>autoimunitātes</a:t>
            </a:r>
            <a:r>
              <a:rPr lang="lv-LV" sz="3100" b="1" dirty="0">
                <a:solidFill>
                  <a:srgbClr val="0070C0"/>
                </a:solidFill>
              </a:rPr>
              <a:t> mehānisma modelis</a:t>
            </a:r>
            <a:endParaRPr lang="en-GB" sz="3100" b="1" dirty="0">
              <a:solidFill>
                <a:srgbClr val="0070C0"/>
              </a:solidFill>
            </a:endParaRPr>
          </a:p>
        </p:txBody>
      </p:sp>
      <p:sp>
        <p:nvSpPr>
          <p:cNvPr id="52228" name="Line 5"/>
          <p:cNvSpPr>
            <a:spLocks noChangeShapeType="1"/>
          </p:cNvSpPr>
          <p:nvPr/>
        </p:nvSpPr>
        <p:spPr bwMode="auto">
          <a:xfrm>
            <a:off x="179387" y="811788"/>
            <a:ext cx="8785225"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lv-LV"/>
          </a:p>
        </p:txBody>
      </p:sp>
    </p:spTree>
    <p:extLst>
      <p:ext uri="{BB962C8B-B14F-4D97-AF65-F5344CB8AC3E}">
        <p14:creationId xmlns:p14="http://schemas.microsoft.com/office/powerpoint/2010/main" val="3742078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8458747" cy="504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4"/>
          <p:cNvSpPr txBox="1">
            <a:spLocks noChangeArrowheads="1"/>
          </p:cNvSpPr>
          <p:nvPr/>
        </p:nvSpPr>
        <p:spPr bwMode="auto">
          <a:xfrm>
            <a:off x="0" y="227013"/>
            <a:ext cx="9144000" cy="1200329"/>
          </a:xfrm>
          <a:prstGeom prst="rect">
            <a:avLst/>
          </a:prstGeom>
          <a:noFill/>
          <a:ln w="9525">
            <a:noFill/>
            <a:miter lim="800000"/>
            <a:headEnd/>
            <a:tailEnd/>
          </a:ln>
          <a:effectLst/>
        </p:spPr>
        <p:txBody>
          <a:bodyPr>
            <a:spAutoFit/>
          </a:bodyPr>
          <a:lstStyle/>
          <a:p>
            <a:pPr algn="ctr">
              <a:defRPr/>
            </a:pPr>
            <a:r>
              <a:rPr lang="lv-LV" sz="3600" b="1" dirty="0" smtClean="0">
                <a:solidFill>
                  <a:srgbClr val="0070C0"/>
                </a:solidFill>
              </a:rPr>
              <a:t>AI slimības mēdz būt hroniskas, progresīvas, </a:t>
            </a:r>
            <a:r>
              <a:rPr lang="lv-LV" sz="3600" b="1" dirty="0" err="1" smtClean="0">
                <a:solidFill>
                  <a:srgbClr val="0070C0"/>
                </a:solidFill>
              </a:rPr>
              <a:t>paš-amplificējošas</a:t>
            </a:r>
            <a:endParaRPr lang="lv-LV" sz="3600" b="1" dirty="0" smtClean="0">
              <a:solidFill>
                <a:srgbClr val="0070C0"/>
              </a:solidFill>
            </a:endParaRPr>
          </a:p>
        </p:txBody>
      </p:sp>
      <p:sp>
        <p:nvSpPr>
          <p:cNvPr id="4" name="Line 5"/>
          <p:cNvSpPr>
            <a:spLocks noChangeShapeType="1"/>
          </p:cNvSpPr>
          <p:nvPr/>
        </p:nvSpPr>
        <p:spPr bwMode="auto">
          <a:xfrm>
            <a:off x="179387" y="1427342"/>
            <a:ext cx="8785225"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lv-LV"/>
          </a:p>
        </p:txBody>
      </p:sp>
    </p:spTree>
    <p:extLst>
      <p:ext uri="{BB962C8B-B14F-4D97-AF65-F5344CB8AC3E}">
        <p14:creationId xmlns:p14="http://schemas.microsoft.com/office/powerpoint/2010/main" val="24869784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Text Box 4"/>
          <p:cNvSpPr txBox="1">
            <a:spLocks noChangeArrowheads="1"/>
          </p:cNvSpPr>
          <p:nvPr/>
        </p:nvSpPr>
        <p:spPr bwMode="auto">
          <a:xfrm>
            <a:off x="-19135" y="107920"/>
            <a:ext cx="9144000" cy="584775"/>
          </a:xfrm>
          <a:prstGeom prst="rect">
            <a:avLst/>
          </a:prstGeom>
          <a:noFill/>
          <a:ln w="9525">
            <a:noFill/>
            <a:miter lim="800000"/>
            <a:headEnd/>
            <a:tailEnd/>
          </a:ln>
          <a:effectLst/>
        </p:spPr>
        <p:txBody>
          <a:bodyPr>
            <a:spAutoFit/>
          </a:bodyPr>
          <a:lstStyle/>
          <a:p>
            <a:pPr algn="ctr">
              <a:defRPr/>
            </a:pPr>
            <a:r>
              <a:rPr lang="lv-LV" sz="3200" b="1" dirty="0">
                <a:solidFill>
                  <a:srgbClr val="0070C0"/>
                </a:solidFill>
              </a:rPr>
              <a:t>Infekciju loma </a:t>
            </a:r>
            <a:r>
              <a:rPr lang="lv-LV" sz="3200" b="1" dirty="0" err="1">
                <a:solidFill>
                  <a:srgbClr val="0070C0"/>
                </a:solidFill>
              </a:rPr>
              <a:t>autoimunitātes</a:t>
            </a:r>
            <a:r>
              <a:rPr lang="lv-LV" sz="3200" b="1" dirty="0">
                <a:solidFill>
                  <a:srgbClr val="0070C0"/>
                </a:solidFill>
              </a:rPr>
              <a:t> slimību patoģenēzē</a:t>
            </a:r>
            <a:endParaRPr lang="en-GB" sz="3200" b="1" dirty="0">
              <a:solidFill>
                <a:srgbClr val="0070C0"/>
              </a:solidFill>
            </a:endParaRPr>
          </a:p>
        </p:txBody>
      </p:sp>
      <p:pic>
        <p:nvPicPr>
          <p:cNvPr id="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115616" y="692696"/>
            <a:ext cx="6552728" cy="613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76" name="Line 5"/>
          <p:cNvSpPr>
            <a:spLocks noChangeShapeType="1"/>
          </p:cNvSpPr>
          <p:nvPr/>
        </p:nvSpPr>
        <p:spPr bwMode="auto">
          <a:xfrm>
            <a:off x="179512" y="692696"/>
            <a:ext cx="8785225" cy="0"/>
          </a:xfrm>
          <a:prstGeom prst="line">
            <a:avLst/>
          </a:prstGeom>
          <a:noFill/>
          <a:ln w="57150" cmpd="thinThick">
            <a:solidFill>
              <a:srgbClr val="800000"/>
            </a:solidFill>
            <a:round/>
            <a:headEnd/>
            <a:tailEnd/>
          </a:ln>
          <a:extLst>
            <a:ext uri="{909E8E84-426E-40DD-AFC4-6F175D3DCCD1}">
              <a14:hiddenFill xmlns:a14="http://schemas.microsoft.com/office/drawing/2010/main">
                <a:noFill/>
              </a14:hiddenFill>
            </a:ext>
          </a:extLst>
        </p:spPr>
        <p:txBody>
          <a:bodyPr/>
          <a:lstStyle/>
          <a:p>
            <a:endParaRPr lang="lv-LV"/>
          </a:p>
        </p:txBody>
      </p:sp>
    </p:spTree>
    <p:extLst>
      <p:ext uri="{BB962C8B-B14F-4D97-AF65-F5344CB8AC3E}">
        <p14:creationId xmlns:p14="http://schemas.microsoft.com/office/powerpoint/2010/main" val="4081661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1268760"/>
            <a:ext cx="5990459" cy="5328592"/>
          </a:xfrm>
          <a:prstGeom prst="rect">
            <a:avLst/>
          </a:prstGeom>
        </p:spPr>
      </p:pic>
      <p:sp>
        <p:nvSpPr>
          <p:cNvPr id="4" name="TextBox 3"/>
          <p:cNvSpPr txBox="1"/>
          <p:nvPr/>
        </p:nvSpPr>
        <p:spPr>
          <a:xfrm>
            <a:off x="5508104" y="980728"/>
            <a:ext cx="3888432" cy="1569660"/>
          </a:xfrm>
          <a:prstGeom prst="rect">
            <a:avLst/>
          </a:prstGeom>
          <a:noFill/>
        </p:spPr>
        <p:txBody>
          <a:bodyPr wrap="square" rtlCol="0">
            <a:spAutoFit/>
          </a:bodyPr>
          <a:lstStyle/>
          <a:p>
            <a:r>
              <a:rPr lang="lv-LV" sz="4800" b="1" dirty="0" smtClean="0">
                <a:solidFill>
                  <a:srgbClr val="0070C0"/>
                </a:solidFill>
              </a:rPr>
              <a:t>Paldies par uzmanību!!!</a:t>
            </a:r>
            <a:endParaRPr lang="en-GB" sz="4800" b="1" dirty="0">
              <a:solidFill>
                <a:srgbClr val="0070C0"/>
              </a:solidFill>
            </a:endParaRPr>
          </a:p>
        </p:txBody>
      </p:sp>
    </p:spTree>
    <p:extLst>
      <p:ext uri="{BB962C8B-B14F-4D97-AF65-F5344CB8AC3E}">
        <p14:creationId xmlns:p14="http://schemas.microsoft.com/office/powerpoint/2010/main" val="394248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Text Box 10"/>
          <p:cNvSpPr txBox="1">
            <a:spLocks noChangeArrowheads="1"/>
          </p:cNvSpPr>
          <p:nvPr/>
        </p:nvSpPr>
        <p:spPr bwMode="auto">
          <a:xfrm>
            <a:off x="179512" y="439745"/>
            <a:ext cx="8935913" cy="5847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lv-LV" altLang="lv-LV" sz="3200" b="1" dirty="0">
                <a:solidFill>
                  <a:srgbClr val="0070C0"/>
                </a:solidFill>
              </a:rPr>
              <a:t>Alerģisko (</a:t>
            </a:r>
            <a:r>
              <a:rPr lang="lv-LV" altLang="lv-LV" sz="3200" b="1" dirty="0" err="1">
                <a:solidFill>
                  <a:srgbClr val="0070C0"/>
                </a:solidFill>
              </a:rPr>
              <a:t>atopisko</a:t>
            </a:r>
            <a:r>
              <a:rPr lang="lv-LV" altLang="lv-LV" sz="3200" b="1" dirty="0">
                <a:solidFill>
                  <a:srgbClr val="0070C0"/>
                </a:solidFill>
              </a:rPr>
              <a:t>) reakciju kopīgās pazīmes</a:t>
            </a:r>
            <a:endParaRPr lang="en-GB" altLang="lv-LV" sz="3200" b="1" dirty="0">
              <a:solidFill>
                <a:srgbClr val="0070C0"/>
              </a:solidFill>
            </a:endParaRPr>
          </a:p>
        </p:txBody>
      </p:sp>
      <p:sp>
        <p:nvSpPr>
          <p:cNvPr id="19468" name="Text Box 12"/>
          <p:cNvSpPr txBox="1">
            <a:spLocks noChangeArrowheads="1"/>
          </p:cNvSpPr>
          <p:nvPr/>
        </p:nvSpPr>
        <p:spPr bwMode="auto">
          <a:xfrm>
            <a:off x="377689" y="1484784"/>
            <a:ext cx="8280919" cy="43550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marL="800100" indent="-540000">
              <a:spcAft>
                <a:spcPts val="1200"/>
              </a:spcAft>
              <a:buFont typeface="Wingdings" panose="05000000000000000000" pitchFamily="2" charset="2"/>
              <a:buChar char="q"/>
            </a:pPr>
            <a:r>
              <a:rPr lang="lv-LV" altLang="lv-LV" sz="2200" b="1" dirty="0">
                <a:latin typeface="+mj-lt"/>
              </a:rPr>
              <a:t>Alergēni </a:t>
            </a:r>
            <a:r>
              <a:rPr lang="lv-LV" altLang="lv-LV" sz="2200" dirty="0">
                <a:latin typeface="+mj-lt"/>
              </a:rPr>
              <a:t>ir parasti, vidē bieži sastopami savienojumi</a:t>
            </a:r>
          </a:p>
          <a:p>
            <a:pPr marL="800100" indent="-540000">
              <a:spcAft>
                <a:spcPts val="1200"/>
              </a:spcAft>
              <a:buFont typeface="Wingdings" panose="05000000000000000000" pitchFamily="2" charset="2"/>
              <a:buChar char="q"/>
            </a:pPr>
            <a:r>
              <a:rPr lang="lv-LV" altLang="lv-LV" sz="2200" dirty="0" smtClean="0">
                <a:latin typeface="+mj-lt"/>
              </a:rPr>
              <a:t>Alerģisko </a:t>
            </a:r>
            <a:r>
              <a:rPr lang="lv-LV" altLang="lv-LV" sz="2200" dirty="0">
                <a:latin typeface="+mj-lt"/>
              </a:rPr>
              <a:t>reakciju raksturīgākā pazīme ir </a:t>
            </a:r>
            <a:r>
              <a:rPr lang="lv-LV" altLang="lv-LV" sz="2200" b="1" dirty="0">
                <a:latin typeface="+mj-lt"/>
              </a:rPr>
              <a:t>T</a:t>
            </a:r>
            <a:r>
              <a:rPr lang="lv-LV" altLang="lv-LV" sz="2200" b="1" baseline="-25000" dirty="0">
                <a:latin typeface="+mj-lt"/>
              </a:rPr>
              <a:t>H</a:t>
            </a:r>
            <a:r>
              <a:rPr lang="lv-LV" altLang="lv-LV" sz="2200" b="1" dirty="0">
                <a:latin typeface="+mj-lt"/>
              </a:rPr>
              <a:t>2 šūnu aktivācija un </a:t>
            </a:r>
            <a:r>
              <a:rPr lang="lv-LV" altLang="lv-LV" sz="2200" b="1" dirty="0" smtClean="0">
                <a:latin typeface="+mj-lt"/>
              </a:rPr>
              <a:t>neadekvāti augsta </a:t>
            </a:r>
            <a:r>
              <a:rPr lang="lv-LV" altLang="lv-LV" sz="2200" b="1" dirty="0" err="1" smtClean="0">
                <a:latin typeface="+mj-lt"/>
              </a:rPr>
              <a:t>IgE</a:t>
            </a:r>
            <a:r>
              <a:rPr lang="lv-LV" altLang="lv-LV" sz="2200" b="1" dirty="0" smtClean="0">
                <a:latin typeface="+mj-lt"/>
              </a:rPr>
              <a:t> </a:t>
            </a:r>
            <a:r>
              <a:rPr lang="lv-LV" altLang="lv-LV" sz="2200" b="1" dirty="0">
                <a:latin typeface="+mj-lt"/>
              </a:rPr>
              <a:t>produkcija</a:t>
            </a:r>
          </a:p>
          <a:p>
            <a:pPr marL="800100" indent="-540000">
              <a:spcAft>
                <a:spcPts val="1200"/>
              </a:spcAft>
              <a:buFont typeface="Wingdings" panose="05000000000000000000" pitchFamily="2" charset="2"/>
              <a:buChar char="q"/>
            </a:pPr>
            <a:r>
              <a:rPr lang="lv-LV" altLang="lv-LV" sz="2200" dirty="0" smtClean="0">
                <a:latin typeface="+mj-lt"/>
              </a:rPr>
              <a:t>Alerģijai </a:t>
            </a:r>
            <a:r>
              <a:rPr lang="lv-LV" altLang="lv-LV" sz="2200" dirty="0">
                <a:latin typeface="+mj-lt"/>
              </a:rPr>
              <a:t>ir spēcīga </a:t>
            </a:r>
            <a:r>
              <a:rPr lang="lv-LV" altLang="lv-LV" sz="2200" b="1" dirty="0">
                <a:latin typeface="+mj-lt"/>
              </a:rPr>
              <a:t>ģenētiskā </a:t>
            </a:r>
            <a:r>
              <a:rPr lang="lv-LV" altLang="lv-LV" sz="2200" b="1" dirty="0" smtClean="0">
                <a:latin typeface="+mj-lt"/>
              </a:rPr>
              <a:t>predispozīcija</a:t>
            </a:r>
          </a:p>
          <a:p>
            <a:pPr marL="800100" indent="-540000">
              <a:buFont typeface="Wingdings" panose="05000000000000000000" pitchFamily="2" charset="2"/>
              <a:buChar char="q"/>
            </a:pPr>
            <a:r>
              <a:rPr lang="lv-LV" altLang="lv-LV" sz="2200" dirty="0" smtClean="0">
                <a:latin typeface="+mj-lt"/>
              </a:rPr>
              <a:t>Klīniski iedala: </a:t>
            </a:r>
          </a:p>
          <a:p>
            <a:pPr marL="1257300" lvl="1" indent="-540000">
              <a:buFont typeface="Wingdings" panose="05000000000000000000" pitchFamily="2" charset="2"/>
              <a:buChar char="§"/>
            </a:pPr>
            <a:r>
              <a:rPr lang="lv-LV" altLang="lv-LV" sz="2200" dirty="0" smtClean="0">
                <a:latin typeface="+mj-lt"/>
              </a:rPr>
              <a:t>Agrīnās fāzes reakcijā - izpausmes </a:t>
            </a:r>
            <a:r>
              <a:rPr lang="lv-LV" altLang="lv-LV" sz="2200" dirty="0">
                <a:latin typeface="+mj-lt"/>
              </a:rPr>
              <a:t>ietver </a:t>
            </a:r>
            <a:r>
              <a:rPr lang="lv-LV" altLang="lv-LV" sz="2200" dirty="0" smtClean="0">
                <a:latin typeface="+mj-lt"/>
              </a:rPr>
              <a:t>tūlītējas, </a:t>
            </a:r>
            <a:r>
              <a:rPr lang="lv-LV" altLang="lv-LV" sz="2200" b="1" dirty="0" smtClean="0">
                <a:latin typeface="+mj-lt"/>
              </a:rPr>
              <a:t>straujas</a:t>
            </a:r>
            <a:r>
              <a:rPr lang="lv-LV" altLang="lv-LV" sz="2200" dirty="0" smtClean="0">
                <a:latin typeface="+mj-lt"/>
              </a:rPr>
              <a:t> </a:t>
            </a:r>
            <a:r>
              <a:rPr lang="lv-LV" altLang="lv-LV" sz="2200" dirty="0" err="1">
                <a:latin typeface="+mj-lt"/>
              </a:rPr>
              <a:t>vaskulāras</a:t>
            </a:r>
            <a:r>
              <a:rPr lang="lv-LV" altLang="lv-LV" sz="2200" dirty="0">
                <a:latin typeface="+mj-lt"/>
              </a:rPr>
              <a:t> un gludās muskulatūras </a:t>
            </a:r>
            <a:r>
              <a:rPr lang="lv-LV" altLang="lv-LV" sz="2200" dirty="0" smtClean="0">
                <a:latin typeface="+mj-lt"/>
              </a:rPr>
              <a:t>reakcijas</a:t>
            </a:r>
          </a:p>
          <a:p>
            <a:pPr marL="1257300" lvl="1" indent="-540000">
              <a:buFont typeface="Wingdings" panose="05000000000000000000" pitchFamily="2" charset="2"/>
              <a:buChar char="§"/>
            </a:pPr>
            <a:r>
              <a:rPr lang="lv-LV" altLang="lv-LV" sz="2200" dirty="0" smtClean="0">
                <a:latin typeface="+mj-lt"/>
              </a:rPr>
              <a:t>Vēlīnās fāzes reakcijā – iekaisums</a:t>
            </a:r>
            <a:endParaRPr lang="lv-LV" altLang="lv-LV" sz="2200" dirty="0">
              <a:latin typeface="+mj-lt"/>
            </a:endParaRPr>
          </a:p>
          <a:p>
            <a:pPr marL="800100" indent="-540000">
              <a:spcBef>
                <a:spcPts val="600"/>
              </a:spcBef>
              <a:spcAft>
                <a:spcPts val="1200"/>
              </a:spcAft>
              <a:buFont typeface="Wingdings" panose="05000000000000000000" pitchFamily="2" charset="2"/>
              <a:buChar char="q"/>
            </a:pPr>
            <a:r>
              <a:rPr lang="lv-LV" altLang="lv-LV" sz="2200" dirty="0" smtClean="0">
                <a:latin typeface="+mj-lt"/>
              </a:rPr>
              <a:t>Alerģiskās </a:t>
            </a:r>
            <a:r>
              <a:rPr lang="lv-LV" altLang="lv-LV" sz="2200" dirty="0">
                <a:latin typeface="+mj-lt"/>
              </a:rPr>
              <a:t>reakcijas </a:t>
            </a:r>
            <a:r>
              <a:rPr lang="lv-LV" altLang="lv-LV" sz="2200" b="1" dirty="0">
                <a:latin typeface="+mj-lt"/>
              </a:rPr>
              <a:t>var manifestēties atšķirīgos </a:t>
            </a:r>
            <a:r>
              <a:rPr lang="lv-LV" altLang="lv-LV" sz="2200" b="1" dirty="0" smtClean="0">
                <a:latin typeface="+mj-lt"/>
              </a:rPr>
              <a:t>veidos </a:t>
            </a:r>
            <a:r>
              <a:rPr lang="lv-LV" altLang="lv-LV" sz="2200" dirty="0" smtClean="0">
                <a:latin typeface="+mj-lt"/>
              </a:rPr>
              <a:t>– piemēram, ir ādas </a:t>
            </a:r>
            <a:r>
              <a:rPr lang="lv-LV" altLang="lv-LV" sz="2200" dirty="0">
                <a:latin typeface="+mj-lt"/>
              </a:rPr>
              <a:t>un gļotādas alerģijas</a:t>
            </a:r>
            <a:r>
              <a:rPr lang="lv-LV" altLang="lv-LV" sz="2200" dirty="0" smtClean="0">
                <a:latin typeface="+mj-lt"/>
              </a:rPr>
              <a:t>, </a:t>
            </a:r>
            <a:r>
              <a:rPr lang="lv-LV" altLang="lv-LV" sz="2200" dirty="0">
                <a:latin typeface="+mj-lt"/>
              </a:rPr>
              <a:t>astma, </a:t>
            </a:r>
            <a:r>
              <a:rPr lang="lv-LV" altLang="lv-LV" sz="2200" dirty="0" err="1">
                <a:latin typeface="+mj-lt"/>
              </a:rPr>
              <a:t>anafilaktiskais</a:t>
            </a:r>
            <a:r>
              <a:rPr lang="lv-LV" altLang="lv-LV" sz="2200" dirty="0">
                <a:latin typeface="+mj-lt"/>
              </a:rPr>
              <a:t> </a:t>
            </a:r>
            <a:r>
              <a:rPr lang="lv-LV" altLang="lv-LV" sz="2200" dirty="0" smtClean="0">
                <a:latin typeface="+mj-lt"/>
              </a:rPr>
              <a:t>šoks; manifestācijas var būt lokālas vai sistēmiskas</a:t>
            </a:r>
            <a:endParaRPr lang="lv-LV" altLang="lv-LV" sz="2200" dirty="0">
              <a:latin typeface="+mj-lt"/>
            </a:endParaRPr>
          </a:p>
        </p:txBody>
      </p:sp>
      <p:sp>
        <p:nvSpPr>
          <p:cNvPr id="5" name="Line 13"/>
          <p:cNvSpPr>
            <a:spLocks noChangeShapeType="1"/>
          </p:cNvSpPr>
          <p:nvPr/>
        </p:nvSpPr>
        <p:spPr bwMode="auto">
          <a:xfrm>
            <a:off x="179512" y="1124744"/>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Tree>
    <p:extLst>
      <p:ext uri="{BB962C8B-B14F-4D97-AF65-F5344CB8AC3E}">
        <p14:creationId xmlns:p14="http://schemas.microsoft.com/office/powerpoint/2010/main" val="4269956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68">
                                            <p:txEl>
                                              <p:pRg st="0" end="0"/>
                                            </p:txEl>
                                          </p:spTgt>
                                        </p:tgtEl>
                                        <p:attrNameLst>
                                          <p:attrName>style.visibility</p:attrName>
                                        </p:attrNameLst>
                                      </p:cBhvr>
                                      <p:to>
                                        <p:strVal val="visible"/>
                                      </p:to>
                                    </p:set>
                                    <p:animEffect transition="in" filter="fade">
                                      <p:cBhvr>
                                        <p:cTn id="7" dur="500"/>
                                        <p:tgtEl>
                                          <p:spTgt spid="194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68">
                                            <p:txEl>
                                              <p:pRg st="1" end="1"/>
                                            </p:txEl>
                                          </p:spTgt>
                                        </p:tgtEl>
                                        <p:attrNameLst>
                                          <p:attrName>style.visibility</p:attrName>
                                        </p:attrNameLst>
                                      </p:cBhvr>
                                      <p:to>
                                        <p:strVal val="visible"/>
                                      </p:to>
                                    </p:set>
                                    <p:animEffect transition="in" filter="fade">
                                      <p:cBhvr>
                                        <p:cTn id="12" dur="500"/>
                                        <p:tgtEl>
                                          <p:spTgt spid="194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468">
                                            <p:txEl>
                                              <p:pRg st="2" end="2"/>
                                            </p:txEl>
                                          </p:spTgt>
                                        </p:tgtEl>
                                        <p:attrNameLst>
                                          <p:attrName>style.visibility</p:attrName>
                                        </p:attrNameLst>
                                      </p:cBhvr>
                                      <p:to>
                                        <p:strVal val="visible"/>
                                      </p:to>
                                    </p:set>
                                    <p:animEffect transition="in" filter="fade">
                                      <p:cBhvr>
                                        <p:cTn id="17" dur="500"/>
                                        <p:tgtEl>
                                          <p:spTgt spid="1946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468">
                                            <p:txEl>
                                              <p:pRg st="3" end="3"/>
                                            </p:txEl>
                                          </p:spTgt>
                                        </p:tgtEl>
                                        <p:attrNameLst>
                                          <p:attrName>style.visibility</p:attrName>
                                        </p:attrNameLst>
                                      </p:cBhvr>
                                      <p:to>
                                        <p:strVal val="visible"/>
                                      </p:to>
                                    </p:set>
                                    <p:animEffect transition="in" filter="fade">
                                      <p:cBhvr>
                                        <p:cTn id="22" dur="500"/>
                                        <p:tgtEl>
                                          <p:spTgt spid="194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68">
                                            <p:txEl>
                                              <p:pRg st="4" end="4"/>
                                            </p:txEl>
                                          </p:spTgt>
                                        </p:tgtEl>
                                        <p:attrNameLst>
                                          <p:attrName>style.visibility</p:attrName>
                                        </p:attrNameLst>
                                      </p:cBhvr>
                                      <p:to>
                                        <p:strVal val="visible"/>
                                      </p:to>
                                    </p:set>
                                    <p:animEffect transition="in" filter="fade">
                                      <p:cBhvr>
                                        <p:cTn id="27" dur="500"/>
                                        <p:tgtEl>
                                          <p:spTgt spid="194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468">
                                            <p:txEl>
                                              <p:pRg st="5" end="5"/>
                                            </p:txEl>
                                          </p:spTgt>
                                        </p:tgtEl>
                                        <p:attrNameLst>
                                          <p:attrName>style.visibility</p:attrName>
                                        </p:attrNameLst>
                                      </p:cBhvr>
                                      <p:to>
                                        <p:strVal val="visible"/>
                                      </p:to>
                                    </p:set>
                                    <p:animEffect transition="in" filter="fade">
                                      <p:cBhvr>
                                        <p:cTn id="32" dur="500"/>
                                        <p:tgtEl>
                                          <p:spTgt spid="1946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9468">
                                            <p:txEl>
                                              <p:pRg st="6" end="6"/>
                                            </p:txEl>
                                          </p:spTgt>
                                        </p:tgtEl>
                                        <p:attrNameLst>
                                          <p:attrName>style.visibility</p:attrName>
                                        </p:attrNameLst>
                                      </p:cBhvr>
                                      <p:to>
                                        <p:strVal val="visible"/>
                                      </p:to>
                                    </p:set>
                                    <p:animEffect transition="in" filter="fade">
                                      <p:cBhvr>
                                        <p:cTn id="37" dur="500"/>
                                        <p:tgtEl>
                                          <p:spTgt spid="194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1025" y="972758"/>
            <a:ext cx="2223622" cy="2129400"/>
          </a:xfrm>
          <a:prstGeom prst="rect">
            <a:avLst/>
          </a:prstGeom>
        </p:spPr>
      </p:pic>
      <p:sp>
        <p:nvSpPr>
          <p:cNvPr id="26630" name="Text Box 6"/>
          <p:cNvSpPr txBox="1">
            <a:spLocks noChangeArrowheads="1"/>
          </p:cNvSpPr>
          <p:nvPr/>
        </p:nvSpPr>
        <p:spPr bwMode="auto">
          <a:xfrm>
            <a:off x="0" y="227013"/>
            <a:ext cx="9144000" cy="6463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lv-LV" altLang="lv-LV" sz="3600" b="1" dirty="0">
                <a:solidFill>
                  <a:srgbClr val="0070C0"/>
                </a:solidFill>
              </a:rPr>
              <a:t>Alergēnu daba</a:t>
            </a:r>
            <a:endParaRPr lang="en-GB" altLang="lv-LV" sz="3600" b="1" dirty="0">
              <a:solidFill>
                <a:srgbClr val="0070C0"/>
              </a:solidFill>
            </a:endParaRPr>
          </a:p>
        </p:txBody>
      </p:sp>
      <p:sp>
        <p:nvSpPr>
          <p:cNvPr id="26631" name="Text Box 7"/>
          <p:cNvSpPr txBox="1">
            <a:spLocks noChangeArrowheads="1"/>
          </p:cNvSpPr>
          <p:nvPr/>
        </p:nvSpPr>
        <p:spPr bwMode="auto">
          <a:xfrm>
            <a:off x="5219700" y="981075"/>
            <a:ext cx="3382963" cy="4889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FFFF00"/>
              </a:buClr>
            </a:pPr>
            <a:endParaRPr lang="lv-LV" altLang="lv-LV" sz="2600" b="0">
              <a:solidFill>
                <a:srgbClr val="800000"/>
              </a:solidFill>
              <a:effectLst>
                <a:outerShdw blurRad="38100" dist="38100" dir="2700000" algn="tl">
                  <a:srgbClr val="C0C0C0"/>
                </a:outerShdw>
              </a:effectLst>
            </a:endParaRPr>
          </a:p>
        </p:txBody>
      </p:sp>
      <p:sp>
        <p:nvSpPr>
          <p:cNvPr id="26634" name="Text Box 10"/>
          <p:cNvSpPr txBox="1">
            <a:spLocks noChangeArrowheads="1"/>
          </p:cNvSpPr>
          <p:nvPr/>
        </p:nvSpPr>
        <p:spPr bwMode="auto">
          <a:xfrm>
            <a:off x="755575" y="1225550"/>
            <a:ext cx="7847087" cy="524759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marL="2286000" lvl="5" indent="0" algn="just">
              <a:buClr>
                <a:srgbClr val="800000"/>
              </a:buClr>
            </a:pPr>
            <a:r>
              <a:rPr lang="lv-LV" altLang="lv-LV" sz="2000" b="1" dirty="0">
                <a:latin typeface="+mn-lt"/>
              </a:rPr>
              <a:t>Alergēni ir antigēni, kas izsauc tūlītējas </a:t>
            </a:r>
            <a:r>
              <a:rPr lang="lv-LV" altLang="lv-LV" sz="2000" b="1" dirty="0" err="1">
                <a:latin typeface="+mn-lt"/>
              </a:rPr>
              <a:t>hipersensitīvas</a:t>
            </a:r>
            <a:r>
              <a:rPr lang="lv-LV" altLang="lv-LV" sz="2000" b="1" dirty="0">
                <a:latin typeface="+mn-lt"/>
              </a:rPr>
              <a:t> </a:t>
            </a:r>
            <a:r>
              <a:rPr lang="lv-LV" altLang="lv-LV" sz="2000" b="1" dirty="0" smtClean="0">
                <a:latin typeface="+mn-lt"/>
              </a:rPr>
              <a:t>reakcijas</a:t>
            </a:r>
          </a:p>
          <a:p>
            <a:pPr marL="2286000" lvl="5" indent="0" algn="just">
              <a:buClr>
                <a:srgbClr val="800000"/>
              </a:buClr>
            </a:pPr>
            <a:r>
              <a:rPr lang="lv-LV" altLang="lv-LV" sz="2000" dirty="0" smtClean="0">
                <a:latin typeface="+mn-lt"/>
              </a:rPr>
              <a:t>Parasti </a:t>
            </a:r>
            <a:r>
              <a:rPr lang="lv-LV" altLang="lv-LV" sz="2000" dirty="0">
                <a:latin typeface="+mn-lt"/>
              </a:rPr>
              <a:t>tie ir proteīni vai ķīmiskas </a:t>
            </a:r>
            <a:r>
              <a:rPr lang="lv-LV" altLang="lv-LV" sz="2000" dirty="0" smtClean="0">
                <a:latin typeface="+mn-lt"/>
              </a:rPr>
              <a:t>vielas</a:t>
            </a:r>
            <a:r>
              <a:rPr lang="lv-LV" altLang="lv-LV" sz="2000" dirty="0">
                <a:latin typeface="+mn-lt"/>
              </a:rPr>
              <a:t> </a:t>
            </a:r>
            <a:r>
              <a:rPr lang="lv-LV" altLang="lv-LV" sz="2000" dirty="0" smtClean="0">
                <a:latin typeface="+mn-lt"/>
              </a:rPr>
              <a:t>(saistītas </a:t>
            </a:r>
            <a:r>
              <a:rPr lang="lv-LV" altLang="lv-LV" sz="2000" dirty="0">
                <a:latin typeface="+mn-lt"/>
              </a:rPr>
              <a:t>pie </a:t>
            </a:r>
            <a:r>
              <a:rPr lang="lv-LV" altLang="lv-LV" sz="2000" dirty="0" smtClean="0">
                <a:latin typeface="+mn-lt"/>
              </a:rPr>
              <a:t>proteīniem), kuru iedarbībai </a:t>
            </a:r>
            <a:r>
              <a:rPr lang="lv-LV" altLang="lv-LV" sz="2000" dirty="0">
                <a:latin typeface="+mn-lt"/>
              </a:rPr>
              <a:t>alerģiskais cilvēks ir pakļauts hroniski</a:t>
            </a:r>
          </a:p>
          <a:p>
            <a:pPr marL="0" indent="0" algn="just">
              <a:spcBef>
                <a:spcPts val="1800"/>
              </a:spcBef>
              <a:buClr>
                <a:srgbClr val="800000"/>
              </a:buClr>
            </a:pPr>
            <a:r>
              <a:rPr lang="lv-LV" altLang="lv-LV" sz="2000" b="1" dirty="0" smtClean="0">
                <a:solidFill>
                  <a:srgbClr val="0070C0"/>
                </a:solidFill>
                <a:latin typeface="+mn-lt"/>
              </a:rPr>
              <a:t>Tipiski </a:t>
            </a:r>
            <a:r>
              <a:rPr lang="lv-LV" altLang="lv-LV" sz="2000" b="1" dirty="0">
                <a:solidFill>
                  <a:srgbClr val="0070C0"/>
                </a:solidFill>
                <a:latin typeface="+mn-lt"/>
              </a:rPr>
              <a:t>alergēni </a:t>
            </a:r>
            <a:r>
              <a:rPr lang="lv-LV" altLang="lv-LV" sz="2000" b="1" dirty="0">
                <a:latin typeface="+mn-lt"/>
              </a:rPr>
              <a:t>– </a:t>
            </a:r>
            <a:r>
              <a:rPr lang="lv-LV" altLang="lv-LV" sz="2000" dirty="0">
                <a:latin typeface="+mn-lt"/>
              </a:rPr>
              <a:t>ziedputekšņi, mājas putekļu ērcīte, dzīvnieku blaugznas, ēdiens, ķīmiski savienojumi, piem., penicilīns (ķīmiski saistās pie paša cilvēka proteīnu aminoskābju atlikumiem) u.c.  </a:t>
            </a:r>
          </a:p>
          <a:p>
            <a:pPr marL="0" indent="0" algn="just">
              <a:spcBef>
                <a:spcPts val="1200"/>
              </a:spcBef>
              <a:spcAft>
                <a:spcPts val="600"/>
              </a:spcAft>
              <a:buClr>
                <a:srgbClr val="800000"/>
              </a:buClr>
            </a:pPr>
            <a:r>
              <a:rPr lang="lv-LV" altLang="lv-LV" sz="2000" b="1" dirty="0" smtClean="0">
                <a:latin typeface="+mn-lt"/>
              </a:rPr>
              <a:t>Alergēniem </a:t>
            </a:r>
            <a:r>
              <a:rPr lang="lv-LV" altLang="lv-LV" sz="2000" b="1" dirty="0">
                <a:latin typeface="+mn-lt"/>
              </a:rPr>
              <a:t>ir dažas kopīgas pazīmes – </a:t>
            </a:r>
          </a:p>
          <a:p>
            <a:pPr marL="800100" lvl="1" indent="-342900" algn="just">
              <a:buClr>
                <a:srgbClr val="800000"/>
              </a:buClr>
              <a:buFont typeface="Wingdings" panose="05000000000000000000" pitchFamily="2" charset="2"/>
              <a:buChar char="q"/>
            </a:pPr>
            <a:r>
              <a:rPr lang="lv-LV" altLang="lv-LV" sz="2000" dirty="0">
                <a:latin typeface="+mn-lt"/>
              </a:rPr>
              <a:t>zema molekulas masa</a:t>
            </a:r>
          </a:p>
          <a:p>
            <a:pPr marL="800100" lvl="1" indent="-342900" algn="just">
              <a:buClr>
                <a:srgbClr val="800000"/>
              </a:buClr>
              <a:buFont typeface="Wingdings" panose="05000000000000000000" pitchFamily="2" charset="2"/>
              <a:buChar char="q"/>
            </a:pPr>
            <a:r>
              <a:rPr lang="lv-LV" altLang="lv-LV" sz="2000" dirty="0" err="1">
                <a:latin typeface="+mn-lt"/>
              </a:rPr>
              <a:t>glikozilēšana</a:t>
            </a:r>
            <a:endParaRPr lang="lv-LV" altLang="lv-LV" sz="2000" dirty="0">
              <a:latin typeface="+mn-lt"/>
            </a:endParaRPr>
          </a:p>
          <a:p>
            <a:pPr marL="800100" lvl="1" indent="-342900" algn="just">
              <a:buClr>
                <a:srgbClr val="800000"/>
              </a:buClr>
              <a:buFont typeface="Wingdings" panose="05000000000000000000" pitchFamily="2" charset="2"/>
              <a:buChar char="q"/>
            </a:pPr>
            <a:r>
              <a:rPr lang="lv-LV" altLang="lv-LV" sz="2000" dirty="0">
                <a:latin typeface="+mn-lt"/>
              </a:rPr>
              <a:t>augsta šķīdība ķermeņa šķidrumos</a:t>
            </a:r>
          </a:p>
          <a:p>
            <a:pPr marL="0" indent="0" algn="just">
              <a:spcBef>
                <a:spcPts val="600"/>
              </a:spcBef>
              <a:buClr>
                <a:srgbClr val="800000"/>
              </a:buClr>
            </a:pPr>
            <a:r>
              <a:rPr lang="lv-LV" altLang="lv-LV" sz="2000" dirty="0">
                <a:latin typeface="+mn-lt"/>
              </a:rPr>
              <a:t>...taču precīzas </a:t>
            </a:r>
            <a:r>
              <a:rPr lang="lv-LV" altLang="lv-LV" sz="2000" dirty="0" smtClean="0">
                <a:latin typeface="+mn-lt"/>
              </a:rPr>
              <a:t>struktūras/algoritmi, </a:t>
            </a:r>
            <a:r>
              <a:rPr lang="lv-LV" altLang="lv-LV" sz="2000" dirty="0">
                <a:latin typeface="+mn-lt"/>
              </a:rPr>
              <a:t>kas varētu paredzēt, vai dotā molekula būs </a:t>
            </a:r>
            <a:r>
              <a:rPr lang="lv-LV" altLang="lv-LV" sz="2000" dirty="0" smtClean="0">
                <a:latin typeface="+mn-lt"/>
              </a:rPr>
              <a:t>alergēns </a:t>
            </a:r>
            <a:r>
              <a:rPr lang="lv-LV" altLang="lv-LV" sz="2000" dirty="0">
                <a:latin typeface="+mn-lt"/>
              </a:rPr>
              <a:t>vai nē, nav zināmas</a:t>
            </a:r>
          </a:p>
          <a:p>
            <a:pPr algn="just">
              <a:buClr>
                <a:srgbClr val="800000"/>
              </a:buClr>
            </a:pPr>
            <a:endParaRPr lang="lv-LV" altLang="lv-LV" sz="2000" dirty="0">
              <a:solidFill>
                <a:srgbClr val="660033"/>
              </a:solidFill>
              <a:latin typeface="+mn-lt"/>
            </a:endParaRPr>
          </a:p>
        </p:txBody>
      </p:sp>
      <p:sp>
        <p:nvSpPr>
          <p:cNvPr id="26637" name="Line 13"/>
          <p:cNvSpPr>
            <a:spLocks noChangeShapeType="1"/>
          </p:cNvSpPr>
          <p:nvPr/>
        </p:nvSpPr>
        <p:spPr bwMode="auto">
          <a:xfrm>
            <a:off x="201025" y="873344"/>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2" name="TextBox 1"/>
          <p:cNvSpPr txBox="1"/>
          <p:nvPr/>
        </p:nvSpPr>
        <p:spPr>
          <a:xfrm>
            <a:off x="625334" y="6180752"/>
            <a:ext cx="8107567" cy="584775"/>
          </a:xfrm>
          <a:prstGeom prst="rect">
            <a:avLst/>
          </a:prstGeom>
          <a:solidFill>
            <a:schemeClr val="bg1"/>
          </a:solidFill>
        </p:spPr>
        <p:txBody>
          <a:bodyPr wrap="square" rtlCol="0">
            <a:spAutoFit/>
          </a:bodyPr>
          <a:lstStyle/>
          <a:p>
            <a:r>
              <a:rPr lang="lv-LV" sz="1600" dirty="0" smtClean="0"/>
              <a:t>Zināmo alergēnu saraksts: </a:t>
            </a:r>
          </a:p>
          <a:p>
            <a:r>
              <a:rPr lang="lv-LV" sz="1600" dirty="0" smtClean="0"/>
              <a:t>s</a:t>
            </a:r>
            <a:r>
              <a:rPr lang="en-GB" sz="1600" dirty="0" smtClean="0"/>
              <a:t>http</a:t>
            </a:r>
            <a:r>
              <a:rPr lang="en-GB" sz="1600" dirty="0"/>
              <a:t>://www.phadia.com/Products/Allergy-testing-products/ImmunoCAP-Allergen-Information/</a:t>
            </a:r>
            <a:endParaRPr lang="en-GB" dirty="0"/>
          </a:p>
        </p:txBody>
      </p:sp>
      <p:cxnSp>
        <p:nvCxnSpPr>
          <p:cNvPr id="5" name="Straight Connector 4"/>
          <p:cNvCxnSpPr/>
          <p:nvPr/>
        </p:nvCxnSpPr>
        <p:spPr>
          <a:xfrm>
            <a:off x="201025" y="6180752"/>
            <a:ext cx="86772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53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34">
                                            <p:txEl>
                                              <p:pRg st="0" end="0"/>
                                            </p:txEl>
                                          </p:spTgt>
                                        </p:tgtEl>
                                        <p:attrNameLst>
                                          <p:attrName>style.visibility</p:attrName>
                                        </p:attrNameLst>
                                      </p:cBhvr>
                                      <p:to>
                                        <p:strVal val="visible"/>
                                      </p:to>
                                    </p:set>
                                    <p:animEffect transition="in" filter="fade">
                                      <p:cBhvr>
                                        <p:cTn id="7" dur="1000"/>
                                        <p:tgtEl>
                                          <p:spTgt spid="26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34">
                                            <p:txEl>
                                              <p:pRg st="1" end="1"/>
                                            </p:txEl>
                                          </p:spTgt>
                                        </p:tgtEl>
                                        <p:attrNameLst>
                                          <p:attrName>style.visibility</p:attrName>
                                        </p:attrNameLst>
                                      </p:cBhvr>
                                      <p:to>
                                        <p:strVal val="visible"/>
                                      </p:to>
                                    </p:set>
                                    <p:animEffect transition="in" filter="fade">
                                      <p:cBhvr>
                                        <p:cTn id="12" dur="1000"/>
                                        <p:tgtEl>
                                          <p:spTgt spid="266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634">
                                            <p:txEl>
                                              <p:pRg st="2" end="2"/>
                                            </p:txEl>
                                          </p:spTgt>
                                        </p:tgtEl>
                                        <p:attrNameLst>
                                          <p:attrName>style.visibility</p:attrName>
                                        </p:attrNameLst>
                                      </p:cBhvr>
                                      <p:to>
                                        <p:strVal val="visible"/>
                                      </p:to>
                                    </p:set>
                                    <p:animEffect transition="in" filter="fade">
                                      <p:cBhvr>
                                        <p:cTn id="17" dur="1000"/>
                                        <p:tgtEl>
                                          <p:spTgt spid="2663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6634">
                                            <p:txEl>
                                              <p:pRg st="3" end="3"/>
                                            </p:txEl>
                                          </p:spTgt>
                                        </p:tgtEl>
                                        <p:attrNameLst>
                                          <p:attrName>style.visibility</p:attrName>
                                        </p:attrNameLst>
                                      </p:cBhvr>
                                      <p:to>
                                        <p:strVal val="visible"/>
                                      </p:to>
                                    </p:set>
                                    <p:animEffect transition="in" filter="fade">
                                      <p:cBhvr>
                                        <p:cTn id="22" dur="1000"/>
                                        <p:tgtEl>
                                          <p:spTgt spid="2663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6634">
                                            <p:txEl>
                                              <p:pRg st="4" end="4"/>
                                            </p:txEl>
                                          </p:spTgt>
                                        </p:tgtEl>
                                        <p:attrNameLst>
                                          <p:attrName>style.visibility</p:attrName>
                                        </p:attrNameLst>
                                      </p:cBhvr>
                                      <p:to>
                                        <p:strVal val="visible"/>
                                      </p:to>
                                    </p:set>
                                    <p:animEffect transition="in" filter="fade">
                                      <p:cBhvr>
                                        <p:cTn id="25" dur="1000"/>
                                        <p:tgtEl>
                                          <p:spTgt spid="26634">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6634">
                                            <p:txEl>
                                              <p:pRg st="5" end="5"/>
                                            </p:txEl>
                                          </p:spTgt>
                                        </p:tgtEl>
                                        <p:attrNameLst>
                                          <p:attrName>style.visibility</p:attrName>
                                        </p:attrNameLst>
                                      </p:cBhvr>
                                      <p:to>
                                        <p:strVal val="visible"/>
                                      </p:to>
                                    </p:set>
                                    <p:animEffect transition="in" filter="fade">
                                      <p:cBhvr>
                                        <p:cTn id="28" dur="1000"/>
                                        <p:tgtEl>
                                          <p:spTgt spid="26634">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6634">
                                            <p:txEl>
                                              <p:pRg st="6" end="6"/>
                                            </p:txEl>
                                          </p:spTgt>
                                        </p:tgtEl>
                                        <p:attrNameLst>
                                          <p:attrName>style.visibility</p:attrName>
                                        </p:attrNameLst>
                                      </p:cBhvr>
                                      <p:to>
                                        <p:strVal val="visible"/>
                                      </p:to>
                                    </p:set>
                                    <p:animEffect transition="in" filter="fade">
                                      <p:cBhvr>
                                        <p:cTn id="31" dur="1000"/>
                                        <p:tgtEl>
                                          <p:spTgt spid="2663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6634">
                                            <p:txEl>
                                              <p:pRg st="7" end="7"/>
                                            </p:txEl>
                                          </p:spTgt>
                                        </p:tgtEl>
                                        <p:attrNameLst>
                                          <p:attrName>style.visibility</p:attrName>
                                        </p:attrNameLst>
                                      </p:cBhvr>
                                      <p:to>
                                        <p:strVal val="visible"/>
                                      </p:to>
                                    </p:set>
                                    <p:animEffect transition="in" filter="fade">
                                      <p:cBhvr>
                                        <p:cTn id="34" dur="1000"/>
                                        <p:tgtEl>
                                          <p:spTgt spid="266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67" name="Group 35"/>
          <p:cNvGrpSpPr>
            <a:grpSpLocks/>
          </p:cNvGrpSpPr>
          <p:nvPr/>
        </p:nvGrpSpPr>
        <p:grpSpPr bwMode="auto">
          <a:xfrm>
            <a:off x="633809" y="1844824"/>
            <a:ext cx="7394575" cy="3257550"/>
            <a:chOff x="403" y="1113"/>
            <a:chExt cx="4658" cy="2052"/>
          </a:xfrm>
        </p:grpSpPr>
        <p:graphicFrame>
          <p:nvGraphicFramePr>
            <p:cNvPr id="44051" name="Object 19"/>
            <p:cNvGraphicFramePr>
              <a:graphicFrameLocks noChangeAspect="1"/>
            </p:cNvGraphicFramePr>
            <p:nvPr/>
          </p:nvGraphicFramePr>
          <p:xfrm>
            <a:off x="403" y="1113"/>
            <a:ext cx="4658" cy="2017"/>
          </p:xfrm>
          <a:graphic>
            <a:graphicData uri="http://schemas.openxmlformats.org/presentationml/2006/ole">
              <mc:AlternateContent xmlns:mc="http://schemas.openxmlformats.org/markup-compatibility/2006">
                <mc:Choice xmlns:v="urn:schemas-microsoft-com:vml" Requires="v">
                  <p:oleObj spid="_x0000_s4269" name="Bitmap Image" r:id="rId4" imgW="6114286" imgH="2647619" progId="Paint.Picture">
                    <p:embed/>
                  </p:oleObj>
                </mc:Choice>
                <mc:Fallback>
                  <p:oleObj name="Bitmap Image" r:id="rId4" imgW="6114286" imgH="26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 y="1113"/>
                          <a:ext cx="4658" cy="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52" name="Text Box 20"/>
            <p:cNvSpPr txBox="1">
              <a:spLocks noChangeArrowheads="1"/>
            </p:cNvSpPr>
            <p:nvPr/>
          </p:nvSpPr>
          <p:spPr bwMode="auto">
            <a:xfrm>
              <a:off x="3513" y="2971"/>
              <a:ext cx="28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lv-LV" altLang="lv-LV" sz="1400"/>
                <a:t>IL-4</a:t>
              </a:r>
              <a:endParaRPr lang="en-GB" altLang="lv-LV" sz="1400"/>
            </a:p>
          </p:txBody>
        </p:sp>
        <p:sp>
          <p:nvSpPr>
            <p:cNvPr id="44059" name="Text Box 27"/>
            <p:cNvSpPr txBox="1">
              <a:spLocks noChangeArrowheads="1"/>
            </p:cNvSpPr>
            <p:nvPr/>
          </p:nvSpPr>
          <p:spPr bwMode="auto">
            <a:xfrm>
              <a:off x="4555" y="1956"/>
              <a:ext cx="25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lv-LV" altLang="lv-LV" sz="1400"/>
                <a:t>IgE</a:t>
              </a:r>
              <a:endParaRPr lang="en-GB" altLang="lv-LV" sz="1400"/>
            </a:p>
          </p:txBody>
        </p:sp>
        <p:sp>
          <p:nvSpPr>
            <p:cNvPr id="44063" name="Text Box 31"/>
            <p:cNvSpPr txBox="1">
              <a:spLocks noChangeArrowheads="1"/>
            </p:cNvSpPr>
            <p:nvPr/>
          </p:nvSpPr>
          <p:spPr bwMode="auto">
            <a:xfrm>
              <a:off x="1237" y="1887"/>
              <a:ext cx="83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lv-LV" altLang="lv-LV" sz="1600" b="1" dirty="0">
                  <a:solidFill>
                    <a:srgbClr val="4A4A4A"/>
                  </a:solidFill>
                </a:rPr>
                <a:t>T</a:t>
              </a:r>
              <a:r>
                <a:rPr lang="lv-LV" altLang="lv-LV" sz="1600" b="1" baseline="-25000" dirty="0">
                  <a:solidFill>
                    <a:srgbClr val="4A4A4A"/>
                  </a:solidFill>
                </a:rPr>
                <a:t>H</a:t>
              </a:r>
              <a:r>
                <a:rPr lang="lv-LV" altLang="lv-LV" sz="1600" b="1" dirty="0">
                  <a:solidFill>
                    <a:srgbClr val="4A4A4A"/>
                  </a:solidFill>
                </a:rPr>
                <a:t>2 </a:t>
              </a:r>
            </a:p>
            <a:p>
              <a:pPr algn="ctr"/>
              <a:r>
                <a:rPr lang="lv-LV" altLang="lv-LV" sz="1600" b="1" dirty="0">
                  <a:solidFill>
                    <a:srgbClr val="4A4A4A"/>
                  </a:solidFill>
                </a:rPr>
                <a:t>diferenciācija</a:t>
              </a:r>
              <a:endParaRPr lang="en-GB" altLang="lv-LV" sz="1600" b="1" dirty="0">
                <a:solidFill>
                  <a:srgbClr val="4A4A4A"/>
                </a:solidFill>
              </a:endParaRPr>
            </a:p>
          </p:txBody>
        </p:sp>
      </p:grpSp>
      <p:sp>
        <p:nvSpPr>
          <p:cNvPr id="44048" name="Text Box 16"/>
          <p:cNvSpPr txBox="1">
            <a:spLocks noChangeArrowheads="1"/>
          </p:cNvSpPr>
          <p:nvPr/>
        </p:nvSpPr>
        <p:spPr bwMode="auto">
          <a:xfrm>
            <a:off x="-14288" y="166898"/>
            <a:ext cx="9144000" cy="68082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30000"/>
              </a:lnSpc>
              <a:buClr>
                <a:srgbClr val="FFFF00"/>
              </a:buClr>
            </a:pPr>
            <a:r>
              <a:rPr lang="lv-LV" altLang="lv-LV" sz="3200" b="1" dirty="0">
                <a:solidFill>
                  <a:srgbClr val="0070C0"/>
                </a:solidFill>
              </a:rPr>
              <a:t>T</a:t>
            </a:r>
            <a:r>
              <a:rPr lang="lv-LV" altLang="lv-LV" sz="3200" b="1" baseline="-25000" dirty="0">
                <a:solidFill>
                  <a:srgbClr val="0070C0"/>
                </a:solidFill>
              </a:rPr>
              <a:t>H</a:t>
            </a:r>
            <a:r>
              <a:rPr lang="lv-LV" altLang="lv-LV" sz="3200" b="1" dirty="0">
                <a:solidFill>
                  <a:srgbClr val="0070C0"/>
                </a:solidFill>
              </a:rPr>
              <a:t>2 šūnu aktivācija</a:t>
            </a:r>
          </a:p>
        </p:txBody>
      </p:sp>
      <p:sp>
        <p:nvSpPr>
          <p:cNvPr id="44049" name="Line 17"/>
          <p:cNvSpPr>
            <a:spLocks noChangeShapeType="1"/>
          </p:cNvSpPr>
          <p:nvPr/>
        </p:nvSpPr>
        <p:spPr bwMode="auto">
          <a:xfrm>
            <a:off x="195263" y="847725"/>
            <a:ext cx="8677275" cy="0"/>
          </a:xfrm>
          <a:prstGeom prst="line">
            <a:avLst/>
          </a:prstGeom>
          <a:noFill/>
          <a:ln w="57150" cmpd="thinThick">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44050" name="Text Box 18"/>
          <p:cNvSpPr txBox="1">
            <a:spLocks noChangeArrowheads="1"/>
          </p:cNvSpPr>
          <p:nvPr/>
        </p:nvSpPr>
        <p:spPr bwMode="auto">
          <a:xfrm>
            <a:off x="231775" y="952213"/>
            <a:ext cx="8604250" cy="70788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itchFamily="34" charset="0"/>
              </a:defRPr>
            </a:lvl1pPr>
            <a:lvl2pPr marL="914400" indent="-457200">
              <a:defRPr sz="2400">
                <a:solidFill>
                  <a:schemeClr val="tx1"/>
                </a:solidFill>
                <a:latin typeface="Tahoma" pitchFamily="34" charset="0"/>
              </a:defRPr>
            </a:lvl2pPr>
            <a:lvl3pPr marL="1371600" indent="-457200">
              <a:defRPr sz="2400">
                <a:solidFill>
                  <a:schemeClr val="tx1"/>
                </a:solidFill>
                <a:latin typeface="Tahoma" pitchFamily="34" charset="0"/>
              </a:defRPr>
            </a:lvl3pPr>
            <a:lvl4pPr marL="1828800" indent="-457200">
              <a:defRPr sz="2400">
                <a:solidFill>
                  <a:schemeClr val="tx1"/>
                </a:solidFill>
                <a:latin typeface="Tahoma" pitchFamily="34" charset="0"/>
              </a:defRPr>
            </a:lvl4pPr>
            <a:lvl5pPr marL="2286000" indent="-457200">
              <a:defRPr sz="2400">
                <a:solidFill>
                  <a:schemeClr val="tx1"/>
                </a:solidFill>
                <a:latin typeface="Tahoma" pitchFamily="34" charset="0"/>
              </a:defRPr>
            </a:lvl5pPr>
            <a:lvl6pPr marL="2743200" indent="-457200" eaLnBrk="0" fontAlgn="base" hangingPunct="0">
              <a:spcBef>
                <a:spcPct val="0"/>
              </a:spcBef>
              <a:spcAft>
                <a:spcPct val="0"/>
              </a:spcAft>
              <a:defRPr sz="2400">
                <a:solidFill>
                  <a:schemeClr val="tx1"/>
                </a:solidFill>
                <a:latin typeface="Tahoma" pitchFamily="34" charset="0"/>
              </a:defRPr>
            </a:lvl6pPr>
            <a:lvl7pPr marL="3200400" indent="-457200" eaLnBrk="0" fontAlgn="base" hangingPunct="0">
              <a:spcBef>
                <a:spcPct val="0"/>
              </a:spcBef>
              <a:spcAft>
                <a:spcPct val="0"/>
              </a:spcAft>
              <a:defRPr sz="2400">
                <a:solidFill>
                  <a:schemeClr val="tx1"/>
                </a:solidFill>
                <a:latin typeface="Tahoma" pitchFamily="34" charset="0"/>
              </a:defRPr>
            </a:lvl7pPr>
            <a:lvl8pPr marL="3657600" indent="-457200" eaLnBrk="0" fontAlgn="base" hangingPunct="0">
              <a:spcBef>
                <a:spcPct val="0"/>
              </a:spcBef>
              <a:spcAft>
                <a:spcPct val="0"/>
              </a:spcAft>
              <a:defRPr sz="2400">
                <a:solidFill>
                  <a:schemeClr val="tx1"/>
                </a:solidFill>
                <a:latin typeface="Tahoma" pitchFamily="34" charset="0"/>
              </a:defRPr>
            </a:lvl8pPr>
            <a:lvl9pPr marL="4114800" indent="-457200" eaLnBrk="0" fontAlgn="base" hangingPunct="0">
              <a:spcBef>
                <a:spcPct val="0"/>
              </a:spcBef>
              <a:spcAft>
                <a:spcPct val="0"/>
              </a:spcAft>
              <a:defRPr sz="2400">
                <a:solidFill>
                  <a:schemeClr val="tx1"/>
                </a:solidFill>
                <a:latin typeface="Tahoma" pitchFamily="34" charset="0"/>
              </a:defRPr>
            </a:lvl9pPr>
          </a:lstStyle>
          <a:p>
            <a:pPr algn="ctr">
              <a:buClr>
                <a:srgbClr val="800000"/>
              </a:buClr>
            </a:pPr>
            <a:r>
              <a:rPr lang="lv-LV" altLang="lv-LV" sz="2000" b="1" dirty="0">
                <a:solidFill>
                  <a:srgbClr val="000066"/>
                </a:solidFill>
                <a:latin typeface="+mn-lt"/>
              </a:rPr>
              <a:t>Lai notiktu </a:t>
            </a:r>
            <a:r>
              <a:rPr lang="lv-LV" altLang="lv-LV" sz="2000" b="1" dirty="0" err="1">
                <a:solidFill>
                  <a:srgbClr val="000066"/>
                </a:solidFill>
                <a:latin typeface="+mn-lt"/>
              </a:rPr>
              <a:t>IgE</a:t>
            </a:r>
            <a:r>
              <a:rPr lang="lv-LV" altLang="lv-LV" sz="2000" b="1" dirty="0">
                <a:solidFill>
                  <a:srgbClr val="000066"/>
                </a:solidFill>
                <a:latin typeface="+mn-lt"/>
              </a:rPr>
              <a:t> sintēze un producēšana, ir nepieciešamas aktivētas T</a:t>
            </a:r>
            <a:r>
              <a:rPr lang="lv-LV" altLang="lv-LV" sz="2000" b="1" baseline="-25000" dirty="0">
                <a:solidFill>
                  <a:srgbClr val="000066"/>
                </a:solidFill>
                <a:latin typeface="+mn-lt"/>
              </a:rPr>
              <a:t>H</a:t>
            </a:r>
            <a:r>
              <a:rPr lang="lv-LV" altLang="lv-LV" sz="2000" b="1" dirty="0">
                <a:solidFill>
                  <a:srgbClr val="000066"/>
                </a:solidFill>
                <a:latin typeface="+mn-lt"/>
              </a:rPr>
              <a:t>2 līnijas</a:t>
            </a:r>
          </a:p>
          <a:p>
            <a:pPr algn="ctr">
              <a:buClr>
                <a:srgbClr val="800000"/>
              </a:buClr>
            </a:pPr>
            <a:r>
              <a:rPr lang="lv-LV" altLang="lv-LV" sz="2000" b="1" dirty="0">
                <a:solidFill>
                  <a:srgbClr val="000066"/>
                </a:solidFill>
                <a:latin typeface="+mn-lt"/>
              </a:rPr>
              <a:t>CD4+ T šūnas, kas </a:t>
            </a:r>
            <a:r>
              <a:rPr lang="lv-LV" altLang="lv-LV" sz="2000" b="1" dirty="0" err="1">
                <a:solidFill>
                  <a:srgbClr val="000066"/>
                </a:solidFill>
                <a:latin typeface="+mn-lt"/>
              </a:rPr>
              <a:t>sekretē</a:t>
            </a:r>
            <a:r>
              <a:rPr lang="lv-LV" altLang="lv-LV" sz="2000" b="1" dirty="0">
                <a:solidFill>
                  <a:srgbClr val="000066"/>
                </a:solidFill>
                <a:latin typeface="+mn-lt"/>
              </a:rPr>
              <a:t> IL-4</a:t>
            </a:r>
          </a:p>
        </p:txBody>
      </p:sp>
      <p:grpSp>
        <p:nvGrpSpPr>
          <p:cNvPr id="44068" name="Group 36"/>
          <p:cNvGrpSpPr>
            <a:grpSpLocks/>
          </p:cNvGrpSpPr>
          <p:nvPr/>
        </p:nvGrpSpPr>
        <p:grpSpPr bwMode="auto">
          <a:xfrm>
            <a:off x="2268934" y="4245127"/>
            <a:ext cx="2570162" cy="652463"/>
            <a:chOff x="1433" y="2625"/>
            <a:chExt cx="1619" cy="411"/>
          </a:xfrm>
        </p:grpSpPr>
        <p:sp>
          <p:nvSpPr>
            <p:cNvPr id="44060" name="Text Box 28"/>
            <p:cNvSpPr txBox="1">
              <a:spLocks noChangeArrowheads="1"/>
            </p:cNvSpPr>
            <p:nvPr/>
          </p:nvSpPr>
          <p:spPr bwMode="auto">
            <a:xfrm>
              <a:off x="1433" y="2629"/>
              <a:ext cx="115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lv-LV" altLang="lv-LV" b="1" dirty="0"/>
                <a:t>IL-5</a:t>
              </a:r>
            </a:p>
            <a:p>
              <a:pPr algn="r"/>
              <a:r>
                <a:rPr lang="lv-LV" altLang="lv-LV" b="0" dirty="0"/>
                <a:t>Aktivē </a:t>
              </a:r>
              <a:r>
                <a:rPr lang="lv-LV" altLang="lv-LV" b="0" dirty="0" err="1"/>
                <a:t>eozinofīlus</a:t>
              </a:r>
              <a:endParaRPr lang="en-GB" altLang="lv-LV" b="0" dirty="0"/>
            </a:p>
          </p:txBody>
        </p:sp>
        <p:graphicFrame>
          <p:nvGraphicFramePr>
            <p:cNvPr id="44062" name="Object 30"/>
            <p:cNvGraphicFramePr>
              <a:graphicFrameLocks noChangeAspect="1"/>
            </p:cNvGraphicFramePr>
            <p:nvPr/>
          </p:nvGraphicFramePr>
          <p:xfrm>
            <a:off x="2645" y="2668"/>
            <a:ext cx="282" cy="282"/>
          </p:xfrm>
          <a:graphic>
            <a:graphicData uri="http://schemas.openxmlformats.org/presentationml/2006/ole">
              <mc:AlternateContent xmlns:mc="http://schemas.openxmlformats.org/markup-compatibility/2006">
                <mc:Choice xmlns:v="urn:schemas-microsoft-com:vml" Requires="v">
                  <p:oleObj spid="_x0000_s4270" name="Bitmap Image" r:id="rId6" imgW="447856" imgH="447856" progId="Paint.Picture">
                    <p:embed/>
                  </p:oleObj>
                </mc:Choice>
                <mc:Fallback>
                  <p:oleObj name="Bitmap Image" r:id="rId6" imgW="447856" imgH="447856"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5" y="2668"/>
                          <a:ext cx="282"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61" name="Line 29"/>
            <p:cNvSpPr>
              <a:spLocks noChangeShapeType="1"/>
            </p:cNvSpPr>
            <p:nvPr/>
          </p:nvSpPr>
          <p:spPr bwMode="auto">
            <a:xfrm flipH="1">
              <a:off x="2682" y="2625"/>
              <a:ext cx="370" cy="8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grpSp>
      <p:grpSp>
        <p:nvGrpSpPr>
          <p:cNvPr id="44070" name="Group 38"/>
          <p:cNvGrpSpPr>
            <a:grpSpLocks/>
          </p:cNvGrpSpPr>
          <p:nvPr/>
        </p:nvGrpSpPr>
        <p:grpSpPr bwMode="auto">
          <a:xfrm>
            <a:off x="5210571" y="2057549"/>
            <a:ext cx="2333625" cy="1690687"/>
            <a:chOff x="3286" y="1247"/>
            <a:chExt cx="1470" cy="1065"/>
          </a:xfrm>
        </p:grpSpPr>
        <p:sp>
          <p:nvSpPr>
            <p:cNvPr id="44064" name="Line 32"/>
            <p:cNvSpPr>
              <a:spLocks noChangeShapeType="1"/>
            </p:cNvSpPr>
            <p:nvPr/>
          </p:nvSpPr>
          <p:spPr bwMode="auto">
            <a:xfrm flipH="1">
              <a:off x="3464" y="1967"/>
              <a:ext cx="180" cy="3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44065" name="Text Box 33"/>
            <p:cNvSpPr txBox="1">
              <a:spLocks noChangeArrowheads="1"/>
            </p:cNvSpPr>
            <p:nvPr/>
          </p:nvSpPr>
          <p:spPr bwMode="auto">
            <a:xfrm>
              <a:off x="3286" y="1247"/>
              <a:ext cx="147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lv-LV" altLang="lv-LV" sz="1600" dirty="0"/>
                <a:t>Alerģiskiem cilvēkiem cirkulācijā alergēna-specifisko T šūnu ir vairāk, un tās </a:t>
              </a:r>
              <a:r>
                <a:rPr lang="lv-LV" altLang="lv-LV" sz="1600" dirty="0" err="1"/>
                <a:t>sekretē</a:t>
              </a:r>
              <a:r>
                <a:rPr lang="lv-LV" altLang="lv-LV" sz="1600" dirty="0"/>
                <a:t> vairāk IL-4</a:t>
              </a:r>
              <a:endParaRPr lang="en-GB" altLang="lv-LV" sz="1600" dirty="0"/>
            </a:p>
          </p:txBody>
        </p:sp>
      </p:grpSp>
      <p:grpSp>
        <p:nvGrpSpPr>
          <p:cNvPr id="44069" name="Group 37"/>
          <p:cNvGrpSpPr>
            <a:grpSpLocks/>
          </p:cNvGrpSpPr>
          <p:nvPr/>
        </p:nvGrpSpPr>
        <p:grpSpPr bwMode="auto">
          <a:xfrm>
            <a:off x="2981722" y="4691215"/>
            <a:ext cx="2827338" cy="1311276"/>
            <a:chOff x="1882" y="2906"/>
            <a:chExt cx="1781" cy="826"/>
          </a:xfrm>
        </p:grpSpPr>
        <p:graphicFrame>
          <p:nvGraphicFramePr>
            <p:cNvPr id="44058" name="Object 26"/>
            <p:cNvGraphicFramePr>
              <a:graphicFrameLocks noChangeAspect="1"/>
            </p:cNvGraphicFramePr>
            <p:nvPr/>
          </p:nvGraphicFramePr>
          <p:xfrm>
            <a:off x="2796" y="2965"/>
            <a:ext cx="282" cy="282"/>
          </p:xfrm>
          <a:graphic>
            <a:graphicData uri="http://schemas.openxmlformats.org/presentationml/2006/ole">
              <mc:AlternateContent xmlns:mc="http://schemas.openxmlformats.org/markup-compatibility/2006">
                <mc:Choice xmlns:v="urn:schemas-microsoft-com:vml" Requires="v">
                  <p:oleObj spid="_x0000_s4271" name="Bitmap Image" r:id="rId8" imgW="447856" imgH="447856" progId="Paint.Picture">
                    <p:embed/>
                  </p:oleObj>
                </mc:Choice>
                <mc:Fallback>
                  <p:oleObj name="Bitmap Image" r:id="rId8" imgW="447856" imgH="447856"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6" y="2965"/>
                          <a:ext cx="282"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57" name="Line 25"/>
            <p:cNvSpPr>
              <a:spLocks noChangeShapeType="1"/>
            </p:cNvSpPr>
            <p:nvPr/>
          </p:nvSpPr>
          <p:spPr bwMode="auto">
            <a:xfrm flipH="1">
              <a:off x="3028" y="2906"/>
              <a:ext cx="115" cy="2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v-LV"/>
            </a:p>
          </p:txBody>
        </p:sp>
        <p:sp>
          <p:nvSpPr>
            <p:cNvPr id="44056" name="Text Box 24"/>
            <p:cNvSpPr txBox="1">
              <a:spLocks noChangeArrowheads="1"/>
            </p:cNvSpPr>
            <p:nvPr/>
          </p:nvSpPr>
          <p:spPr bwMode="auto">
            <a:xfrm>
              <a:off x="1882" y="3150"/>
              <a:ext cx="1781"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lv-LV" altLang="lv-LV" b="1" dirty="0"/>
                <a:t>         </a:t>
              </a:r>
              <a:r>
                <a:rPr lang="lv-LV" altLang="lv-LV" b="1" dirty="0" smtClean="0"/>
                <a:t>           </a:t>
              </a:r>
              <a:r>
                <a:rPr lang="lv-LV" altLang="lv-LV" b="1" dirty="0"/>
                <a:t>IL-13</a:t>
              </a:r>
            </a:p>
            <a:p>
              <a:r>
                <a:rPr lang="lv-LV" altLang="lv-LV" b="0" dirty="0"/>
                <a:t>Stimulē </a:t>
              </a:r>
              <a:r>
                <a:rPr lang="lv-LV" altLang="lv-LV" b="0" dirty="0" err="1"/>
                <a:t>epiteliālās</a:t>
              </a:r>
              <a:r>
                <a:rPr lang="lv-LV" altLang="lv-LV" b="0" dirty="0"/>
                <a:t> šūnas pastiprināti </a:t>
              </a:r>
              <a:r>
                <a:rPr lang="lv-LV" altLang="lv-LV" b="0" dirty="0" err="1"/>
                <a:t>sekretēt</a:t>
              </a:r>
              <a:r>
                <a:rPr lang="lv-LV" altLang="lv-LV" b="0" dirty="0"/>
                <a:t> gļotas</a:t>
              </a:r>
              <a:endParaRPr lang="en-GB" altLang="lv-LV" b="0" dirty="0"/>
            </a:p>
          </p:txBody>
        </p:sp>
      </p:grpSp>
      <p:sp>
        <p:nvSpPr>
          <p:cNvPr id="44066" name="Text Box 34"/>
          <p:cNvSpPr txBox="1">
            <a:spLocks noChangeArrowheads="1"/>
          </p:cNvSpPr>
          <p:nvPr/>
        </p:nvSpPr>
        <p:spPr bwMode="auto">
          <a:xfrm>
            <a:off x="5881688" y="5359766"/>
            <a:ext cx="3101974" cy="1006429"/>
          </a:xfrm>
          <a:prstGeom prst="rect">
            <a:avLst/>
          </a:prstGeom>
          <a:solidFill>
            <a:schemeClr val="bg1">
              <a:lumMod val="85000"/>
            </a:schemeClr>
          </a:solidFill>
          <a:ln>
            <a:solidFill>
              <a:srgbClr val="C00000"/>
            </a:solidFill>
          </a:ln>
          <a:effectLst/>
          <a:extLst/>
        </p:spPr>
        <p:txBody>
          <a:bodyPr wrap="square">
            <a:spAutoFit/>
          </a:bodyPr>
          <a:lstStyle/>
          <a:p>
            <a:pPr>
              <a:lnSpc>
                <a:spcPct val="110000"/>
              </a:lnSpc>
            </a:pPr>
            <a:r>
              <a:rPr lang="lv-LV" altLang="lv-LV" b="1" dirty="0" err="1">
                <a:solidFill>
                  <a:srgbClr val="003366"/>
                </a:solidFill>
              </a:rPr>
              <a:t>IgE</a:t>
            </a:r>
            <a:r>
              <a:rPr lang="lv-LV" altLang="lv-LV" b="1" dirty="0">
                <a:solidFill>
                  <a:srgbClr val="003366"/>
                </a:solidFill>
              </a:rPr>
              <a:t> plazmas koncentrācija </a:t>
            </a:r>
          </a:p>
          <a:p>
            <a:pPr>
              <a:lnSpc>
                <a:spcPct val="110000"/>
              </a:lnSpc>
            </a:pPr>
            <a:r>
              <a:rPr lang="lv-LV" altLang="lv-LV" b="0" dirty="0">
                <a:solidFill>
                  <a:srgbClr val="003366"/>
                </a:solidFill>
              </a:rPr>
              <a:t>Veseliem indivīdiem &lt;1mg/ml</a:t>
            </a:r>
          </a:p>
          <a:p>
            <a:pPr>
              <a:lnSpc>
                <a:spcPct val="110000"/>
              </a:lnSpc>
            </a:pPr>
            <a:r>
              <a:rPr lang="lv-LV" altLang="lv-LV" b="0" dirty="0">
                <a:solidFill>
                  <a:srgbClr val="003366"/>
                </a:solidFill>
              </a:rPr>
              <a:t>Slimiem cilvēkiem &gt;1000mg/ml</a:t>
            </a:r>
            <a:endParaRPr lang="en-GB" altLang="lv-LV" b="0" dirty="0">
              <a:solidFill>
                <a:srgbClr val="003366"/>
              </a:solidFill>
            </a:endParaRPr>
          </a:p>
        </p:txBody>
      </p:sp>
    </p:spTree>
    <p:extLst>
      <p:ext uri="{BB962C8B-B14F-4D97-AF65-F5344CB8AC3E}">
        <p14:creationId xmlns:p14="http://schemas.microsoft.com/office/powerpoint/2010/main" val="110361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067"/>
                                        </p:tgtEl>
                                        <p:attrNameLst>
                                          <p:attrName>style.visibility</p:attrName>
                                        </p:attrNameLst>
                                      </p:cBhvr>
                                      <p:to>
                                        <p:strVal val="visible"/>
                                      </p:to>
                                    </p:set>
                                    <p:animEffect transition="in" filter="fade">
                                      <p:cBhvr>
                                        <p:cTn id="7" dur="500"/>
                                        <p:tgtEl>
                                          <p:spTgt spid="44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4068"/>
                                        </p:tgtEl>
                                        <p:attrNameLst>
                                          <p:attrName>style.visibility</p:attrName>
                                        </p:attrNameLst>
                                      </p:cBhvr>
                                      <p:to>
                                        <p:strVal val="visible"/>
                                      </p:to>
                                    </p:set>
                                    <p:animEffect transition="in" filter="fade">
                                      <p:cBhvr>
                                        <p:cTn id="12" dur="500"/>
                                        <p:tgtEl>
                                          <p:spTgt spid="440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4069"/>
                                        </p:tgtEl>
                                        <p:attrNameLst>
                                          <p:attrName>style.visibility</p:attrName>
                                        </p:attrNameLst>
                                      </p:cBhvr>
                                      <p:to>
                                        <p:strVal val="visible"/>
                                      </p:to>
                                    </p:set>
                                    <p:animEffect transition="in" filter="fade">
                                      <p:cBhvr>
                                        <p:cTn id="17" dur="500"/>
                                        <p:tgtEl>
                                          <p:spTgt spid="440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4070"/>
                                        </p:tgtEl>
                                        <p:attrNameLst>
                                          <p:attrName>style.visibility</p:attrName>
                                        </p:attrNameLst>
                                      </p:cBhvr>
                                      <p:to>
                                        <p:strVal val="visible"/>
                                      </p:to>
                                    </p:set>
                                    <p:animEffect transition="in" filter="fade">
                                      <p:cBhvr>
                                        <p:cTn id="22" dur="500"/>
                                        <p:tgtEl>
                                          <p:spTgt spid="440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066"/>
                                        </p:tgtEl>
                                        <p:attrNameLst>
                                          <p:attrName>style.visibility</p:attrName>
                                        </p:attrNameLst>
                                      </p:cBhvr>
                                      <p:to>
                                        <p:strVal val="visible"/>
                                      </p:to>
                                    </p:set>
                                    <p:animEffect transition="in" filter="fade">
                                      <p:cBhvr>
                                        <p:cTn id="27" dur="500"/>
                                        <p:tgtEl>
                                          <p:spTgt spid="44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6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1449</TotalTime>
  <Words>6106</Words>
  <Application>Microsoft Office PowerPoint</Application>
  <PresentationFormat>On-screen Show (4:3)</PresentationFormat>
  <Paragraphs>668</Paragraphs>
  <Slides>64</Slides>
  <Notes>61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4" baseType="lpstr">
      <vt:lpstr>Arial</vt:lpstr>
      <vt:lpstr>Calibri</vt:lpstr>
      <vt:lpstr>Symbol</vt:lpstr>
      <vt:lpstr>Tahoma</vt:lpstr>
      <vt:lpstr>Trebuchet MS</vt:lpstr>
      <vt:lpstr>Verdana</vt:lpstr>
      <vt:lpstr>Wingdings</vt:lpstr>
      <vt:lpstr>Wingdings 3</vt:lpstr>
      <vt:lpstr>Origin</vt:lpstr>
      <vt:lpstr>Bitmap Image</vt:lpstr>
      <vt:lpstr>Dr.biol. Zane Kalniņa LU BF Imunoloģijas kurss maģistrantiem</vt:lpstr>
      <vt:lpstr>IMŪNĀS SISTĒMAS PATOLOĢIJAS  immune system disorder, immunopathology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Alerģiskās reakcijas  kopsavilkums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Tips  Patoģenēze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Centrālā un perifērā tolerance</vt:lpstr>
      <vt:lpstr>PowerPoint Presentation</vt:lpstr>
      <vt:lpstr>Fundamentāls jautājums</vt:lpstr>
      <vt:lpstr>Daži no vispārējiem mehānismiem, kas asociēti ar AI</vt:lpstr>
      <vt:lpstr>AI slimību etioloģija – izraisošie faktori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Dr.biol. Zane Kalniņa LU BF Imunoloģijas kurss maģistrantiem</dc:title>
  <dc:creator>Zane</dc:creator>
  <cp:lastModifiedBy>Zane Kalnina</cp:lastModifiedBy>
  <cp:revision>99</cp:revision>
  <cp:lastPrinted>2014-11-13T13:56:22Z</cp:lastPrinted>
  <dcterms:created xsi:type="dcterms:W3CDTF">2014-04-10T09:16:00Z</dcterms:created>
  <dcterms:modified xsi:type="dcterms:W3CDTF">2014-11-20T10:15:11Z</dcterms:modified>
</cp:coreProperties>
</file>