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4"/>
  </p:notesMasterIdLst>
  <p:sldIdLst>
    <p:sldId id="256" r:id="rId2"/>
    <p:sldId id="257" r:id="rId3"/>
    <p:sldId id="307" r:id="rId4"/>
    <p:sldId id="312" r:id="rId5"/>
    <p:sldId id="258" r:id="rId6"/>
    <p:sldId id="261" r:id="rId7"/>
    <p:sldId id="262" r:id="rId8"/>
    <p:sldId id="260" r:id="rId9"/>
    <p:sldId id="265" r:id="rId10"/>
    <p:sldId id="270" r:id="rId11"/>
    <p:sldId id="268" r:id="rId12"/>
    <p:sldId id="269" r:id="rId13"/>
    <p:sldId id="266" r:id="rId14"/>
    <p:sldId id="263" r:id="rId15"/>
    <p:sldId id="267" r:id="rId16"/>
    <p:sldId id="271" r:id="rId17"/>
    <p:sldId id="264" r:id="rId18"/>
    <p:sldId id="259" r:id="rId19"/>
    <p:sldId id="272" r:id="rId20"/>
    <p:sldId id="273" r:id="rId21"/>
    <p:sldId id="274" r:id="rId22"/>
    <p:sldId id="275" r:id="rId23"/>
    <p:sldId id="280" r:id="rId24"/>
    <p:sldId id="281" r:id="rId25"/>
    <p:sldId id="276" r:id="rId26"/>
    <p:sldId id="277" r:id="rId27"/>
    <p:sldId id="278" r:id="rId28"/>
    <p:sldId id="285" r:id="rId29"/>
    <p:sldId id="309" r:id="rId30"/>
    <p:sldId id="290" r:id="rId31"/>
    <p:sldId id="310" r:id="rId32"/>
    <p:sldId id="301" r:id="rId33"/>
    <p:sldId id="288" r:id="rId34"/>
    <p:sldId id="294" r:id="rId35"/>
    <p:sldId id="286" r:id="rId36"/>
    <p:sldId id="292" r:id="rId37"/>
    <p:sldId id="291" r:id="rId38"/>
    <p:sldId id="293" r:id="rId39"/>
    <p:sldId id="311" r:id="rId40"/>
    <p:sldId id="295" r:id="rId41"/>
    <p:sldId id="296" r:id="rId42"/>
    <p:sldId id="297" r:id="rId43"/>
    <p:sldId id="298" r:id="rId44"/>
    <p:sldId id="304" r:id="rId45"/>
    <p:sldId id="300" r:id="rId46"/>
    <p:sldId id="303" r:id="rId47"/>
    <p:sldId id="299" r:id="rId48"/>
    <p:sldId id="302" r:id="rId49"/>
    <p:sldId id="305" r:id="rId50"/>
    <p:sldId id="314" r:id="rId51"/>
    <p:sldId id="306" r:id="rId52"/>
    <p:sldId id="31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237" autoAdjust="0"/>
  </p:normalViewPr>
  <p:slideViewPr>
    <p:cSldViewPr showGuides="1">
      <p:cViewPr>
        <p:scale>
          <a:sx n="80" d="100"/>
          <a:sy n="80" d="100"/>
        </p:scale>
        <p:origin x="-996" y="468"/>
      </p:cViewPr>
      <p:guideLst>
        <p:guide orient="horz" pos="3360"/>
        <p:guide pos="2880"/>
      </p:guideLst>
    </p:cSldViewPr>
  </p:slideViewPr>
  <p:notesTextViewPr>
    <p:cViewPr>
      <p:scale>
        <a:sx n="100" d="100"/>
        <a:sy n="100" d="100"/>
      </p:scale>
      <p:origin x="0" y="0"/>
    </p:cViewPr>
  </p:notesTextViewPr>
  <p:sorterViewPr>
    <p:cViewPr>
      <p:scale>
        <a:sx n="66" d="100"/>
        <a:sy n="66" d="100"/>
      </p:scale>
      <p:origin x="0" y="1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53714-369D-458C-B816-E4CDA01E9F92}" type="datetimeFigureOut">
              <a:rPr lang="en-US" smtClean="0"/>
              <a:pPr/>
              <a:t>9/11/2014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428BD-3219-43D1-9D3A-433A5AA24C5B}" type="slidenum">
              <a:rPr lang="en-US" smtClean="0"/>
              <a:pPr/>
              <a:t>‹#›</a:t>
            </a:fld>
            <a:endParaRPr lang="en-US"/>
          </a:p>
        </p:txBody>
      </p:sp>
    </p:spTree>
    <p:extLst>
      <p:ext uri="{BB962C8B-B14F-4D97-AF65-F5344CB8AC3E}">
        <p14:creationId xmlns:p14="http://schemas.microsoft.com/office/powerpoint/2010/main" val="146973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err="1" smtClean="0">
                <a:solidFill>
                  <a:schemeClr val="tx1"/>
                </a:solidFill>
                <a:latin typeface="+mn-lt"/>
                <a:ea typeface="+mn-ea"/>
                <a:cs typeface="+mn-cs"/>
              </a:rPr>
              <a:t>Barjeras</a:t>
            </a:r>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1.1. </a:t>
            </a:r>
            <a:r>
              <a:rPr lang="en-US" sz="1200" b="1" kern="1200" baseline="0" dirty="0" err="1" smtClean="0">
                <a:solidFill>
                  <a:schemeClr val="tx1"/>
                </a:solidFill>
                <a:latin typeface="+mn-lt"/>
                <a:ea typeface="+mn-ea"/>
                <a:cs typeface="+mn-cs"/>
              </a:rPr>
              <a:t>mehāniskās</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ādas</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ragslānis</a:t>
            </a:r>
            <a:endParaRPr lang="en-US" sz="1200" b="1" kern="1200" baseline="0" dirty="0" smtClean="0">
              <a:solidFill>
                <a:schemeClr val="tx1"/>
              </a:solidFill>
              <a:latin typeface="+mn-lt"/>
              <a:ea typeface="+mn-ea"/>
              <a:cs typeface="+mn-cs"/>
            </a:endParaRPr>
          </a:p>
          <a:p>
            <a:r>
              <a:rPr lang="lv-LV" sz="1200" b="1" kern="1200" baseline="0" dirty="0" smtClean="0">
                <a:solidFill>
                  <a:schemeClr val="tx1"/>
                </a:solidFill>
                <a:latin typeface="+mn-lt"/>
                <a:ea typeface="+mn-ea"/>
                <a:cs typeface="+mn-cs"/>
              </a:rPr>
              <a:t>gļotu pārklājs</a:t>
            </a:r>
          </a:p>
          <a:p>
            <a:r>
              <a:rPr lang="lv-LV" sz="1200" b="1" kern="1200" baseline="0" dirty="0" smtClean="0">
                <a:solidFill>
                  <a:schemeClr val="tx1"/>
                </a:solidFill>
                <a:latin typeface="+mn-lt"/>
                <a:ea typeface="+mn-ea"/>
                <a:cs typeface="+mn-cs"/>
              </a:rPr>
              <a:t>gaisa turbulence elpceļos</a:t>
            </a:r>
          </a:p>
          <a:p>
            <a:r>
              <a:rPr lang="lv-LV" sz="1200" b="1" kern="1200" baseline="0" dirty="0" smtClean="0">
                <a:solidFill>
                  <a:schemeClr val="tx1"/>
                </a:solidFill>
                <a:latin typeface="+mn-lt"/>
                <a:ea typeface="+mn-ea"/>
                <a:cs typeface="+mn-cs"/>
              </a:rPr>
              <a:t>urīna plūsma urīnceļos</a:t>
            </a:r>
          </a:p>
          <a:p>
            <a:r>
              <a:rPr lang="lv-LV" sz="1200" b="1" kern="1200" baseline="0" dirty="0" smtClean="0">
                <a:solidFill>
                  <a:schemeClr val="tx1"/>
                </a:solidFill>
                <a:latin typeface="+mn-lt"/>
                <a:ea typeface="+mn-ea"/>
                <a:cs typeface="+mn-cs"/>
              </a:rPr>
              <a:t>1.2. ķīmiskās:</a:t>
            </a:r>
          </a:p>
          <a:p>
            <a:r>
              <a:rPr lang="lv-LV" sz="1200" b="1" kern="1200" baseline="0" dirty="0" smtClean="0">
                <a:solidFill>
                  <a:schemeClr val="tx1"/>
                </a:solidFill>
                <a:latin typeface="+mn-lt"/>
                <a:ea typeface="+mn-ea"/>
                <a:cs typeface="+mn-cs"/>
              </a:rPr>
              <a:t>ādas un gļotādu sekrētu </a:t>
            </a:r>
            <a:r>
              <a:rPr lang="lv-LV" sz="1200" b="1" kern="1200" baseline="0" dirty="0" err="1" smtClean="0">
                <a:solidFill>
                  <a:schemeClr val="tx1"/>
                </a:solidFill>
                <a:latin typeface="+mn-lt"/>
                <a:ea typeface="+mn-ea"/>
                <a:cs typeface="+mn-cs"/>
              </a:rPr>
              <a:t>pH</a:t>
            </a:r>
            <a:r>
              <a:rPr lang="lv-LV" sz="1200" b="1" kern="1200" baseline="0" dirty="0" smtClean="0">
                <a:solidFill>
                  <a:schemeClr val="tx1"/>
                </a:solidFill>
                <a:latin typeface="+mn-lt"/>
                <a:ea typeface="+mn-ea"/>
                <a:cs typeface="+mn-cs"/>
              </a:rPr>
              <a:t>&lt; 7; </a:t>
            </a:r>
            <a:r>
              <a:rPr lang="lv-LV" sz="1200" b="1" kern="1200" baseline="0" dirty="0" err="1" smtClean="0">
                <a:solidFill>
                  <a:schemeClr val="tx1"/>
                </a:solidFill>
                <a:latin typeface="+mn-lt"/>
                <a:ea typeface="+mn-ea"/>
                <a:cs typeface="+mn-cs"/>
              </a:rPr>
              <a:t>lizozīmi</a:t>
            </a:r>
            <a:r>
              <a:rPr lang="lv-LV" sz="1200" b="1" kern="1200" baseline="0" dirty="0" smtClean="0">
                <a:solidFill>
                  <a:schemeClr val="tx1"/>
                </a:solidFill>
                <a:latin typeface="+mn-lt"/>
                <a:ea typeface="+mn-ea"/>
                <a:cs typeface="+mn-cs"/>
              </a:rPr>
              <a:t> gļotās un asarās</a:t>
            </a:r>
          </a:p>
          <a:p>
            <a:r>
              <a:rPr lang="lv-LV" sz="1200" b="1" kern="1200" baseline="0" dirty="0" smtClean="0">
                <a:solidFill>
                  <a:schemeClr val="tx1"/>
                </a:solidFill>
                <a:latin typeface="+mn-lt"/>
                <a:ea typeface="+mn-ea"/>
                <a:cs typeface="+mn-cs"/>
              </a:rPr>
              <a:t>ādas un gļotādu </a:t>
            </a:r>
            <a:r>
              <a:rPr lang="lv-LV" sz="1200" b="1" kern="1200" baseline="0" dirty="0" err="1" smtClean="0">
                <a:solidFill>
                  <a:schemeClr val="tx1"/>
                </a:solidFill>
                <a:latin typeface="+mn-lt"/>
                <a:ea typeface="+mn-ea"/>
                <a:cs typeface="+mn-cs"/>
              </a:rPr>
              <a:t>sekretētas</a:t>
            </a:r>
            <a:r>
              <a:rPr lang="lv-LV" sz="1200" b="1" kern="1200" baseline="0" dirty="0" smtClean="0">
                <a:solidFill>
                  <a:schemeClr val="tx1"/>
                </a:solidFill>
                <a:latin typeface="+mn-lt"/>
                <a:ea typeface="+mn-ea"/>
                <a:cs typeface="+mn-cs"/>
              </a:rPr>
              <a:t> baktericīdas vielas</a:t>
            </a:r>
          </a:p>
          <a:p>
            <a:r>
              <a:rPr lang="lv-LV" sz="1200" b="1" kern="1200" baseline="0" dirty="0" smtClean="0">
                <a:solidFill>
                  <a:schemeClr val="tx1"/>
                </a:solidFill>
                <a:latin typeface="+mn-lt"/>
                <a:ea typeface="+mn-ea"/>
                <a:cs typeface="+mn-cs"/>
              </a:rPr>
              <a:t>1.3. bioloģiskās: </a:t>
            </a:r>
            <a:r>
              <a:rPr lang="lv-LV" sz="1200" b="1" kern="1200" baseline="0" dirty="0" err="1" smtClean="0">
                <a:solidFill>
                  <a:schemeClr val="tx1"/>
                </a:solidFill>
                <a:latin typeface="+mn-lt"/>
                <a:ea typeface="+mn-ea"/>
                <a:cs typeface="+mn-cs"/>
              </a:rPr>
              <a:t>komensālā</a:t>
            </a:r>
            <a:r>
              <a:rPr lang="lv-LV" sz="1200" b="1" kern="1200" baseline="0" dirty="0" smtClean="0">
                <a:solidFill>
                  <a:schemeClr val="tx1"/>
                </a:solidFill>
                <a:latin typeface="+mn-lt"/>
                <a:ea typeface="+mn-ea"/>
                <a:cs typeface="+mn-cs"/>
              </a:rPr>
              <a:t> </a:t>
            </a:r>
            <a:r>
              <a:rPr lang="lv-LV" sz="1200" b="1" kern="1200" baseline="0" dirty="0" err="1" smtClean="0">
                <a:solidFill>
                  <a:schemeClr val="tx1"/>
                </a:solidFill>
                <a:latin typeface="+mn-lt"/>
                <a:ea typeface="+mn-ea"/>
                <a:cs typeface="+mn-cs"/>
              </a:rPr>
              <a:t>mikroflora</a:t>
            </a:r>
            <a:endParaRPr lang="en-US"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a:t>
            </a:r>
            <a:r>
              <a:rPr lang="en-US" sz="1200" b="0" i="0" kern="1200" dirty="0" err="1" smtClean="0">
                <a:solidFill>
                  <a:schemeClr val="tx1"/>
                </a:solidFill>
                <a:latin typeface="+mn-lt"/>
                <a:ea typeface="+mn-ea"/>
                <a:cs typeface="+mn-cs"/>
              </a:rPr>
              <a:t>humoral</a:t>
            </a:r>
            <a:r>
              <a:rPr lang="en-US" sz="1200" b="0" i="0" kern="1200" dirty="0" smtClean="0">
                <a:solidFill>
                  <a:schemeClr val="tx1"/>
                </a:solidFill>
                <a:latin typeface="+mn-lt"/>
                <a:ea typeface="+mn-ea"/>
                <a:cs typeface="+mn-cs"/>
              </a:rPr>
              <a:t> immunity, B lymphocytes secrete antibodies that prevent infections by and eliminate extracellular microbes. In cell-mediated immunity, helper T lymphocytes activate macrophages to kill </a:t>
            </a:r>
            <a:r>
              <a:rPr lang="en-US" sz="1200" b="0" i="0" kern="1200" dirty="0" err="1" smtClean="0">
                <a:solidFill>
                  <a:schemeClr val="tx1"/>
                </a:solidFill>
                <a:latin typeface="+mn-lt"/>
                <a:ea typeface="+mn-ea"/>
                <a:cs typeface="+mn-cs"/>
              </a:rPr>
              <a:t>phagocytosed</a:t>
            </a:r>
            <a:r>
              <a:rPr lang="en-US" sz="1200" b="0" i="0" kern="1200" dirty="0" smtClean="0">
                <a:solidFill>
                  <a:schemeClr val="tx1"/>
                </a:solidFill>
                <a:latin typeface="+mn-lt"/>
                <a:ea typeface="+mn-ea"/>
                <a:cs typeface="+mn-cs"/>
              </a:rPr>
              <a:t> microbes or </a:t>
            </a:r>
            <a:r>
              <a:rPr lang="en-US" sz="1200" b="0" i="0" kern="1200" dirty="0" err="1" smtClean="0">
                <a:solidFill>
                  <a:schemeClr val="tx1"/>
                </a:solidFill>
                <a:latin typeface="+mn-lt"/>
                <a:ea typeface="+mn-ea"/>
                <a:cs typeface="+mn-cs"/>
              </a:rPr>
              <a:t>cytotoxic</a:t>
            </a:r>
            <a:r>
              <a:rPr lang="en-US" sz="1200" b="0" i="0" kern="1200" dirty="0" smtClean="0">
                <a:solidFill>
                  <a:schemeClr val="tx1"/>
                </a:solidFill>
                <a:latin typeface="+mn-lt"/>
                <a:ea typeface="+mn-ea"/>
                <a:cs typeface="+mn-cs"/>
              </a:rPr>
              <a:t> T lymphocytes directly destroy infected cells.</a:t>
            </a:r>
            <a:endParaRPr lang="en-US" dirty="0"/>
          </a:p>
        </p:txBody>
      </p:sp>
      <p:sp>
        <p:nvSpPr>
          <p:cNvPr id="4" name="Slide Number Placeholder 3"/>
          <p:cNvSpPr>
            <a:spLocks noGrp="1"/>
          </p:cNvSpPr>
          <p:nvPr>
            <p:ph type="sldNum" sz="quarter" idx="10"/>
          </p:nvPr>
        </p:nvSpPr>
        <p:spPr/>
        <p:txBody>
          <a:bodyPr/>
          <a:lstStyle/>
          <a:p>
            <a:fld id="{E8D428BD-3219-43D1-9D3A-433A5AA24C5B}"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fld id="{790C5AF7-69B4-44FD-A306-1E72C27C800F}" type="datetimeFigureOut">
              <a:rPr lang="en-US" smtClean="0"/>
              <a:pPr/>
              <a:t>9/11/2014</a:t>
            </a:fld>
            <a:endParaRPr lang="en-US"/>
          </a:p>
        </p:txBody>
      </p:sp>
      <p:sp>
        <p:nvSpPr>
          <p:cNvPr id="5" name="Footer Placeholder 4"/>
          <p:cNvSpPr>
            <a:spLocks noGrp="1"/>
          </p:cNvSpPr>
          <p:nvPr>
            <p:ph type="ftr" sz="quarter" idx="15"/>
          </p:nvPr>
        </p:nvSpPr>
        <p:spPr/>
        <p:txBody>
          <a:bodyPr/>
          <a:lstStyle>
            <a:lvl1pPr>
              <a:defRPr/>
            </a:lvl1pPr>
          </a:lstStyle>
          <a:p>
            <a:endParaRPr lang="en-US"/>
          </a:p>
        </p:txBody>
      </p:sp>
      <p:sp>
        <p:nvSpPr>
          <p:cNvPr id="6" name="Slide Number Placeholder 5"/>
          <p:cNvSpPr>
            <a:spLocks noGrp="1"/>
          </p:cNvSpPr>
          <p:nvPr>
            <p:ph type="sldNum" sz="quarter" idx="16"/>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fld id="{790C5AF7-69B4-44FD-A306-1E72C27C800F}" type="datetimeFigureOut">
              <a:rPr lang="en-US" smtClean="0"/>
              <a:pPr/>
              <a:t>9/11/2014</a:t>
            </a:fld>
            <a:endParaRPr lang="en-US"/>
          </a:p>
        </p:txBody>
      </p:sp>
      <p:sp>
        <p:nvSpPr>
          <p:cNvPr id="6" name="Footer Placeholder 4"/>
          <p:cNvSpPr>
            <a:spLocks noGrp="1"/>
          </p:cNvSpPr>
          <p:nvPr>
            <p:ph type="ftr" sz="quarter" idx="16"/>
          </p:nvPr>
        </p:nvSpPr>
        <p:spPr/>
        <p:txBody>
          <a:bodyPr/>
          <a:lstStyle>
            <a:lvl1pPr>
              <a:defRPr/>
            </a:lvl1pPr>
          </a:lstStyle>
          <a:p>
            <a:endParaRPr lang="en-US"/>
          </a:p>
        </p:txBody>
      </p:sp>
      <p:sp>
        <p:nvSpPr>
          <p:cNvPr id="7" name="Slide Number Placeholder 5"/>
          <p:cNvSpPr>
            <a:spLocks noGrp="1"/>
          </p:cNvSpPr>
          <p:nvPr>
            <p:ph type="sldNum" sz="quarter" idx="17"/>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fld id="{790C5AF7-69B4-44FD-A306-1E72C27C800F}" type="datetimeFigureOut">
              <a:rPr lang="en-US" smtClean="0"/>
              <a:pPr/>
              <a:t>9/11/2014</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p:txBody>
          <a:bodyPr/>
          <a:lstStyle>
            <a:lvl1pPr>
              <a:defRPr/>
            </a:lvl1pPr>
          </a:lstStyle>
          <a:p>
            <a:fld id="{E4560A13-E7F9-4DD7-B3A7-3D4B944F97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90C5AF7-69B4-44FD-A306-1E72C27C800F}" type="datetimeFigureOut">
              <a:rPr lang="en-US" smtClean="0"/>
              <a:pPr/>
              <a:t>9/11/2014</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560A13-E7F9-4DD7-B3A7-3D4B944F97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txStyles>
    <p:titleStyle>
      <a:lvl1pPr marL="319088" indent="-319088" algn="r" rtl="0"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1" fontAlgn="base" hangingPunct="1">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omicspublishinggroup.files.wordpress.com/2013/03/cllinical-immunology.jpg"/>
          <p:cNvPicPr>
            <a:picLocks noChangeAspect="1" noChangeArrowheads="1"/>
          </p:cNvPicPr>
          <p:nvPr/>
        </p:nvPicPr>
        <p:blipFill>
          <a:blip r:embed="rId2" cstate="print"/>
          <a:srcRect/>
          <a:stretch>
            <a:fillRect/>
          </a:stretch>
        </p:blipFill>
        <p:spPr bwMode="auto">
          <a:xfrm>
            <a:off x="1453270" y="1752600"/>
            <a:ext cx="6237459" cy="3979069"/>
          </a:xfrm>
          <a:prstGeom prst="rect">
            <a:avLst/>
          </a:prstGeom>
          <a:noFill/>
        </p:spPr>
      </p:pic>
      <p:sp>
        <p:nvSpPr>
          <p:cNvPr id="6" name="Rectangle 5"/>
          <p:cNvSpPr/>
          <p:nvPr/>
        </p:nvSpPr>
        <p:spPr>
          <a:xfrm>
            <a:off x="1098934" y="0"/>
            <a:ext cx="6946132" cy="1415772"/>
          </a:xfrm>
          <a:prstGeom prst="rect">
            <a:avLst/>
          </a:prstGeom>
        </p:spPr>
        <p:txBody>
          <a:bodyPr wrap="none">
            <a:spAutoFit/>
          </a:bodyPr>
          <a:lstStyle/>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Imunoloģija II</a:t>
            </a:r>
          </a:p>
          <a:p>
            <a:r>
              <a:rPr lang="lv-LV" sz="2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Bioloģijas maģistra studiju programma</a:t>
            </a:r>
          </a:p>
          <a:p>
            <a:endParaRPr lang="en-US" dirty="0"/>
          </a:p>
        </p:txBody>
      </p:sp>
      <p:sp>
        <p:nvSpPr>
          <p:cNvPr id="7" name="Text Box 5"/>
          <p:cNvSpPr txBox="1">
            <a:spLocks noChangeArrowheads="1"/>
          </p:cNvSpPr>
          <p:nvPr/>
        </p:nvSpPr>
        <p:spPr bwMode="auto">
          <a:xfrm>
            <a:off x="1871662" y="6019800"/>
            <a:ext cx="5400675" cy="396875"/>
          </a:xfrm>
          <a:prstGeom prst="rect">
            <a:avLst/>
          </a:prstGeom>
          <a:noFill/>
          <a:ln w="9525">
            <a:noFill/>
            <a:miter lim="800000"/>
            <a:headEnd/>
            <a:tailEnd/>
          </a:ln>
          <a:effectLst/>
        </p:spPr>
        <p:txBody>
          <a:bodyPr>
            <a:spAutoFit/>
          </a:bodyPr>
          <a:lstStyle/>
          <a:p>
            <a:pPr algn="ctr" eaLnBrk="0" hangingPunct="0">
              <a:spcBef>
                <a:spcPct val="50000"/>
              </a:spcBef>
              <a:defRPr/>
            </a:pP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Dr. Aija </a:t>
            </a:r>
            <a:r>
              <a:rPr lang="lv-LV" sz="2000" b="1" dirty="0" err="1">
                <a:solidFill>
                  <a:schemeClr val="tx1">
                    <a:lumMod val="75000"/>
                    <a:lumOff val="25000"/>
                  </a:schemeClr>
                </a:solidFill>
                <a:effectLst>
                  <a:outerShdw blurRad="38100" dist="38100" dir="2700000" algn="tl">
                    <a:srgbClr val="000000">
                      <a:alpha val="43137"/>
                    </a:srgbClr>
                  </a:outerShdw>
                </a:effectLst>
                <a:latin typeface="Verdana" pitchFamily="34" charset="0"/>
              </a:rPr>
              <a:t>Linē</a:t>
            </a:r>
            <a:r>
              <a:rPr lang="lv-LV" sz="2000" b="1" dirty="0">
                <a:solidFill>
                  <a:schemeClr val="tx1">
                    <a:lumMod val="75000"/>
                    <a:lumOff val="25000"/>
                  </a:schemeClr>
                </a:solidFill>
                <a:effectLst>
                  <a:outerShdw blurRad="38100" dist="38100" dir="2700000" algn="tl">
                    <a:srgbClr val="000000">
                      <a:alpha val="43137"/>
                    </a:srgbClr>
                  </a:outerShdw>
                </a:effectLst>
                <a:latin typeface="Verdana" pitchFamily="34" charset="0"/>
              </a:rPr>
              <a:t>, </a:t>
            </a:r>
            <a:r>
              <a:rPr lang="lv-LV" sz="2000" b="1" dirty="0" smtClean="0">
                <a:solidFill>
                  <a:schemeClr val="tx1">
                    <a:lumMod val="75000"/>
                    <a:lumOff val="25000"/>
                  </a:schemeClr>
                </a:solidFill>
                <a:effectLst>
                  <a:outerShdw blurRad="38100" dist="38100" dir="2700000" algn="tl">
                    <a:srgbClr val="000000">
                      <a:alpha val="43137"/>
                    </a:srgbClr>
                  </a:outerShdw>
                </a:effectLst>
                <a:latin typeface="Verdana" pitchFamily="34" charset="0"/>
              </a:rPr>
              <a:t>aija@biomed.lu.lv</a:t>
            </a:r>
            <a:endParaRPr lang="en-US" sz="2000" b="1" dirty="0">
              <a:solidFill>
                <a:schemeClr val="tx1">
                  <a:lumMod val="75000"/>
                  <a:lumOff val="25000"/>
                </a:schemeClr>
              </a:solidFill>
              <a:effectLst>
                <a:outerShdw blurRad="38100" dist="38100" dir="2700000" algn="tl">
                  <a:srgbClr val="000000">
                    <a:alpha val="43137"/>
                  </a:srgbClr>
                </a:outerShdw>
              </a:effectLst>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467600" cy="5262979"/>
          </a:xfrm>
          <a:prstGeom prst="rect">
            <a:avLst/>
          </a:prstGeom>
        </p:spPr>
        <p:txBody>
          <a:bodyPr wrap="square">
            <a:spAutoFit/>
          </a:bodyPr>
          <a:lstStyle/>
          <a:p>
            <a:pPr algn="just">
              <a:spcBef>
                <a:spcPct val="50000"/>
              </a:spcBef>
              <a:defRPr/>
            </a:pPr>
            <a:endParaRPr lang="lv-LV"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Tomēr –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Jennera</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laikā joprojām nav zināms, kas šo slimību izraisa.</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Paradoksāli – vispirms cilvēce iemācījās infekcijas slimības apkarot, tikai pēc tam saprata, kā tās rodas.</a:t>
            </a:r>
          </a:p>
          <a:p>
            <a:pPr algn="just">
              <a:spcBef>
                <a:spcPct val="50000"/>
              </a:spcBef>
              <a:defRPr/>
            </a:pPr>
            <a:endParaRPr lang="lv-LV" sz="24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Lielāko ieguldījumu infekcijas slimību izcelsmes izpētē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the</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germ</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theory</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of</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disease</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deva divi laikabiedri un sīvi konkurenti – Robert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Koch</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un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Louis</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Pasteur</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Robert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Koch</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(1843-1910)</a:t>
            </a:r>
            <a:endParaRPr lang="en-US" dirty="0"/>
          </a:p>
        </p:txBody>
      </p:sp>
      <p:sp>
        <p:nvSpPr>
          <p:cNvPr id="4" name="Rectangle 3"/>
          <p:cNvSpPr/>
          <p:nvPr/>
        </p:nvSpPr>
        <p:spPr>
          <a:xfrm>
            <a:off x="4191000" y="917912"/>
            <a:ext cx="4724400" cy="5940088"/>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Vācu mikrobiologs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Bakterioloģijas pamatlicējs; radīja eksperimentālu pamatojumu infekcijas slimību koncepcijai</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Veica vienkāršu eksperimentu – asinis no truša, kas miris ar mēri,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iešpricēja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ausī veselam trusim – tas nākošajā dienā nomira;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Koch</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izolēja truša limfmezglus un pierādīja, ka baktērijas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Bacillus</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anthracis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kas tur atrodas pārnes slimību. Vēlāk atklāja holēras un tuberkulozes izraisītājus.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Izstrādāja baktēriju kultivēšanas metodes uz agara platēm.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1905. gadā saņēma Nobela prēmiju Fizioloģijā un Medicīnā</a:t>
            </a:r>
            <a:endParaRPr lang="lv-LV" sz="2000" b="1" dirty="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25602" name="Picture 2" descr="Robert Koch BeW.jpg"/>
          <p:cNvPicPr>
            <a:picLocks noChangeAspect="1" noChangeArrowheads="1"/>
          </p:cNvPicPr>
          <p:nvPr/>
        </p:nvPicPr>
        <p:blipFill>
          <a:blip r:embed="rId2" cstate="print"/>
          <a:srcRect/>
          <a:stretch>
            <a:fillRect/>
          </a:stretch>
        </p:blipFill>
        <p:spPr bwMode="auto">
          <a:xfrm>
            <a:off x="304800" y="1066800"/>
            <a:ext cx="3645877" cy="473964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Louis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Pasteur</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(1822-1895)</a:t>
            </a:r>
            <a:endParaRPr lang="en-US" dirty="0"/>
          </a:p>
        </p:txBody>
      </p:sp>
      <p:sp>
        <p:nvSpPr>
          <p:cNvPr id="4" name="Rectangle 3"/>
          <p:cNvSpPr/>
          <p:nvPr/>
        </p:nvSpPr>
        <p:spPr>
          <a:xfrm>
            <a:off x="3886200" y="917912"/>
            <a:ext cx="5029200" cy="5324535"/>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Franču ķīmiķis un  mikrobiologs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Pierāda, ka fermentāciju izraisa mikroorganismi; izgudro pārtikas apstrādes procesu – pasterizāciju.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Eksperimentējot ar putnu holēras izraisītāju </a:t>
            </a:r>
            <a:r>
              <a:rPr lang="lv-LV" sz="2000" b="1" i="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a:t>
            </a:r>
            <a:r>
              <a:rPr lang="en-US" sz="2000" b="1" i="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Pasteurella</a:t>
            </a:r>
            <a:r>
              <a:rPr lang="en-US" sz="2000" b="1" i="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en-US" sz="2000" b="1" i="1" dirty="0" err="1" smtClean="0">
                <a:solidFill>
                  <a:srgbClr val="003300"/>
                </a:solidFill>
                <a:effectLst>
                  <a:outerShdw blurRad="38100" dist="38100" dir="2700000" algn="tl">
                    <a:srgbClr val="000000">
                      <a:alpha val="43137"/>
                    </a:srgbClr>
                  </a:outerShdw>
                </a:effectLst>
                <a:latin typeface="Arial" pitchFamily="34" charset="0"/>
                <a:cs typeface="Arial" pitchFamily="34" charset="0"/>
              </a:rPr>
              <a:t>multocida</a:t>
            </a:r>
            <a:r>
              <a:rPr lang="lv-LV" sz="2000" b="1" i="1" dirty="0" smtClean="0">
                <a:solidFill>
                  <a:srgbClr val="003300"/>
                </a:solidFill>
                <a:effectLst>
                  <a:outerShdw blurRad="38100" dist="38100" dir="2700000" algn="tl">
                    <a:srgbClr val="000000">
                      <a:alpha val="43137"/>
                    </a:srgbClr>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novēroja, ka putni, kas inficēti ar novājinātu kultūru, holēru izslimo vieglā formā un pēc tam kļūst imūni; saredz līdzību 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Jennera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eksperimentu un padara to par terapeitisko vakcīnu pamatprincipu – inficējot ar mākslīgi novājinātu slimības izraisītāju, organisms kļūst imūns pret to. Uz to balstoties, rada vakcīnas pret liellopu mēri un trakumsērgu.</a:t>
            </a:r>
          </a:p>
        </p:txBody>
      </p:sp>
      <p:pic>
        <p:nvPicPr>
          <p:cNvPr id="27650" name="Picture 2" descr="Louis Pasteur, foto av Félix Nadar Crisco edit.jpg"/>
          <p:cNvPicPr>
            <a:picLocks noChangeAspect="1" noChangeArrowheads="1"/>
          </p:cNvPicPr>
          <p:nvPr/>
        </p:nvPicPr>
        <p:blipFill>
          <a:blip r:embed="rId2" cstate="print"/>
          <a:srcRect/>
          <a:stretch>
            <a:fillRect/>
          </a:stretch>
        </p:blipFill>
        <p:spPr bwMode="auto">
          <a:xfrm>
            <a:off x="152400" y="1066799"/>
            <a:ext cx="3429000" cy="472266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600200"/>
            <a:ext cx="8534400" cy="584775"/>
          </a:xfrm>
          <a:prstGeom prst="rect">
            <a:avLst/>
          </a:prstGeom>
        </p:spPr>
        <p:txBody>
          <a:bodyPr wrap="square">
            <a:spAutoFit/>
          </a:bodyPr>
          <a:lstStyle/>
          <a:p>
            <a:pPr algn="ctr">
              <a:spcBef>
                <a:spcPct val="50000"/>
              </a:spcBef>
              <a:defRPr/>
            </a:pPr>
            <a:r>
              <a:rPr lang="lv-LV" sz="32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a:t>
            </a:r>
            <a:r>
              <a:rPr lang="lv-LV" sz="32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Celulāristi</a:t>
            </a:r>
            <a:r>
              <a:rPr lang="lv-LV" sz="32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pre</a:t>
            </a:r>
            <a:r>
              <a:rPr lang="lv-LV" sz="32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Humorālistiem</a:t>
            </a:r>
            <a:r>
              <a:rPr lang="lv-LV" sz="32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a:t>
            </a: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24578" name="Picture 2" descr="https://encrypted-tbn0.gstatic.com/images?q=tbn:ANd9GcRaVWA2_Mx-nsjPhxBm-uXDm0rIUCIdL_g2sRve7D8pOxoOushM"/>
          <p:cNvPicPr>
            <a:picLocks noChangeAspect="1" noChangeArrowheads="1"/>
          </p:cNvPicPr>
          <p:nvPr/>
        </p:nvPicPr>
        <p:blipFill>
          <a:blip r:embed="rId2" cstate="print"/>
          <a:srcRect/>
          <a:stretch>
            <a:fillRect/>
          </a:stretch>
        </p:blipFill>
        <p:spPr bwMode="auto">
          <a:xfrm>
            <a:off x="0" y="2667000"/>
            <a:ext cx="4527189" cy="3625358"/>
          </a:xfrm>
          <a:prstGeom prst="rect">
            <a:avLst/>
          </a:prstGeom>
          <a:noFill/>
        </p:spPr>
      </p:pic>
      <p:pic>
        <p:nvPicPr>
          <p:cNvPr id="24580" name="Picture 4" descr="File:Antitoxin diphtheria.jpg"/>
          <p:cNvPicPr>
            <a:picLocks noChangeAspect="1" noChangeArrowheads="1"/>
          </p:cNvPicPr>
          <p:nvPr/>
        </p:nvPicPr>
        <p:blipFill>
          <a:blip r:embed="rId3" cstate="print"/>
          <a:srcRect/>
          <a:stretch>
            <a:fillRect/>
          </a:stretch>
        </p:blipFill>
        <p:spPr bwMode="auto">
          <a:xfrm>
            <a:off x="5543268" y="2666999"/>
            <a:ext cx="2457732" cy="3602334"/>
          </a:xfrm>
          <a:prstGeom prst="rect">
            <a:avLst/>
          </a:prstGeom>
          <a:noFill/>
        </p:spPr>
      </p:pic>
      <p:sp>
        <p:nvSpPr>
          <p:cNvPr id="5" name="Rectangle 4"/>
          <p:cNvSpPr/>
          <p:nvPr/>
        </p:nvSpPr>
        <p:spPr>
          <a:xfrm>
            <a:off x="838200" y="228600"/>
            <a:ext cx="7467600" cy="707886"/>
          </a:xfrm>
          <a:prstGeom prst="rect">
            <a:avLst/>
          </a:prstGeom>
        </p:spPr>
        <p:txBody>
          <a:bodyPr wrap="square">
            <a:spAutoFit/>
          </a:bodyPr>
          <a:lstStyle/>
          <a:p>
            <a:pPr algn="ctr">
              <a:spcBef>
                <a:spcPct val="50000"/>
              </a:spcBef>
              <a:defRPr/>
            </a:pPr>
            <a:r>
              <a:rPr lang="lv-LV" sz="4000" b="1" dirty="0" smtClean="0">
                <a:solidFill>
                  <a:srgbClr val="C00000"/>
                </a:solidFill>
                <a:effectLst>
                  <a:outerShdw blurRad="38100" dist="38100" dir="2700000" algn="tl">
                    <a:srgbClr val="000000"/>
                  </a:outerShdw>
                </a:effectLst>
                <a:latin typeface="Verdana" pitchFamily="34" charset="0"/>
                <a:ea typeface="Verdana" pitchFamily="34" charset="0"/>
                <a:cs typeface="Verdana" pitchFamily="34" charset="0"/>
              </a:rPr>
              <a:t>Kas izraisa imunitāti?</a:t>
            </a:r>
            <a:endParaRPr lang="lv-LV" sz="4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lya Mechnikov nobel.jpg"/>
          <p:cNvPicPr>
            <a:picLocks noChangeAspect="1" noChangeArrowheads="1"/>
          </p:cNvPicPr>
          <p:nvPr/>
        </p:nvPicPr>
        <p:blipFill>
          <a:blip r:embed="rId2" cstate="print"/>
          <a:srcRect/>
          <a:stretch>
            <a:fillRect/>
          </a:stretch>
        </p:blipFill>
        <p:spPr bwMode="auto">
          <a:xfrm>
            <a:off x="304800" y="990600"/>
            <a:ext cx="2800281" cy="3962399"/>
          </a:xfrm>
          <a:prstGeom prst="rect">
            <a:avLst/>
          </a:prstGeom>
          <a:noFill/>
        </p:spPr>
      </p:pic>
      <p:sp>
        <p:nvSpPr>
          <p:cNvPr id="3" name="Rectangle 2"/>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Ilya</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Mechnikov</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(1845-1916)</a:t>
            </a:r>
            <a:endParaRPr lang="en-US" dirty="0"/>
          </a:p>
        </p:txBody>
      </p:sp>
      <p:sp>
        <p:nvSpPr>
          <p:cNvPr id="4" name="Rectangle 3"/>
          <p:cNvSpPr/>
          <p:nvPr/>
        </p:nvSpPr>
        <p:spPr>
          <a:xfrm>
            <a:off x="3200400" y="838200"/>
            <a:ext cx="5562600" cy="3170099"/>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Krievu biologs; dzimis Harkovas apgabalā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Novēroja, ka jūraszvaigžņu gremošanas sistēmā ir  šūnas, kas  “aprij” krāsas daļiņas un skaidas. Vēlāk atklāja, ka dažas baltās asins šūnas “aprij” baktērijas; izvirzīja hipotēzi, ka fagocitoze ir organisma aizsardzības veids pret kaitīgām baktērijām.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1908. gadā par šo atklājumu viņš saņēma Nobela prēmiju.</a:t>
            </a:r>
            <a:endParaRPr lang="lv-LV" sz="20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4100" name="AutoShape 4" descr="data:image/jpeg;base64,/9j/4AAQSkZJRgABAQAAAQABAAD/2wCEAAkGBxQTERUTExQUFhUXFRcYFxgVFRcVGBQYFhcWFxgXFRkYHCghGB4nHhoVITEhJikrLi4uFx80OTMsNyguLisBCgoKDg0OGhAQGywkHyQsLCwsLCwsLCwsLTQtLDQsNCwsLS8sLCw0LywsLCwsLCwtLCwsLCwsLywsLCwsLCwsL//AABEIALwBDAMBIgACEQEDEQH/xAAbAAEAAgMBAQAAAAAAAAAAAAAAAwUCBAYBB//EAEoQAAIBAwIEAwMIBAoIBwAAAAECEQADEgQhBRMxQSJRYTJxgQYjQlJikaGxM1NyghQVJGNzkqLB0dMHNENUg5TC8JOys8Ph4/H/xAAaAQEAAwEBAQAAAAAAAAAAAAAAAQIDBAUG/8QALhEAAgIBAwMCBAUFAAAAAAAAAAECEQMEITESQVEFkRRhofATItHh8RUycYHB/9oADAMBAAIRAxEAPwD7jSlKAi1OoW2pd2CqO59TAA8yTAA7k1pfw66+9uxt2N5+VI8woVmHuYKal4vZZrcoJdGW4o28WBBKidpZclBPQkVnpNWtxckMjp3BUjqrA7qw7g7irLiyO5AV1J6PYX/hvc/61rwWtT3vWPhp3/z63ZpNLBp8nUfrrXwsN/m05Wp/XWf/AAG/zq3JpNLBpcrU/rrH/Lv/AJ9em1qf11j/AJd/8+tyaTSxRqfykd7D/B7f9714uo1Peza/cvsT/atL+dbk0mgNP+MLg66a971awR/6oP4V6eLoPaS+vvsXWHxZVKj7625r2abAg03E7Ltil1C31QwyHvXqPurbrV1OnS4uNxFdfJ1DD7jWr/F2P6K7dt/ZyFxPdFwEqPRStKQstKVWc3Ur9Gzd9QWsn4Kcwf6wqOxxwCRqLb6cjvcxNs+66hKj3NifSnSxaLeleKwIkEEHoRuDXtVJFKUoBSlKAUpSgFKUoBSlKAUpSgFKUoBSqbV8Wa3qShCm3hYnxQym7cvJkFjxDwrMkQATvuKi0Hyi5ri2qKGyYEm4yriq6d5XK2GJIv24BUdDv0kC+rT1PDLTtkVhjALIzW3IHQFkIJj31W6DjrvylNoFnt2nfBmIUXWZRjK7wVJYEiBEZHasNL8oiWtZoFF1LT+2CLYuW9VcBY4jeLIB7S2x23WDfPDbi/or7jyW6Oco+JIuH4vWB1F5P0lnIfWssG/rI+JHuGVVes+VbrZuXlsKVS0z73YJK6e3qSICHbF4meo6AGR8xtf6QNcL3NN2RMm2QMCPqxGw7T19ayy6mOKuruen6d6Rm1ym8TS6fPez7AeKY73bV20PrOFZR6s1pmCD1aB61upcBAIIIIkEGQR5gjrUN3iJFsXBZuuDBi2ELQd91Ljp0gSf7qlNVZhrtsXbDgFmsvba0Lp3gYsMSxP0kOW4meldKVnlPZ0y9zHnQuPOucbgqXkVwVi4blxtjDi/uDKMDkogBp6E9J2kvcCyBBZI5z3PYILh+d4bpDeKObt09n12igXt28qgliAAJJJgAeZ8qyzrmW+TxY3p5YDBlQ8vJiGs2bYNxi8uoKTidzC77SZ9RwDMvkbcOH6W/Ec0VCjHLxIMdljsn1dwL8OPOvZqt0Gh5b3CCoR4IRVjEgtJmSd5AjoMdgJNb00oEk0mo5pNKBJNJqOaTSgap4ZbBJt5WmO82jhJPdk9hz+0pr0PqE727w+1Np/vEqx+CCtmaTUkEI40g/Sq9n1uL4B77ik2x8Wres3lcBkZWU9CpBB9xFa+Vad7h1snNRy7n6y34H+JAhx6MCPSo6UTbLilVCa+5a2vLmn6y2pkf0lsSR28SyOphRVnYvq6hkZWU7hlIII9COtVaaJTskpSlQSKUpQClKUApSlAKUpQGBtKSGIEjoYEj3HtWI0yAABFgGR4RsfMeR9alpQEX8HSQcVkEkeEbFtyR5E969aypEFVI26gfRMj7j0qSlAaOu1li14bjIsgmCB7MQSR9WNiTtArml/0daIXReVXYTItlgbXmNtiRPYsRVta/T6knrzEE/ZFm0QPdkzn3saxTSG3vYc2vsRlaP7h9n9wrNTLDGVWjXBrM+DqWKTjezpkHyl4kLCfOW9WiHGb9h1YWyTG+TSOo6oQdup2rn9JxvV5izav29Sl2VW5sLloMT4rqCGQqoJhhB2EztXWHXaiMTbstO2WbKPUshUwPQMZ9OtafCOEW9PmUChrhXLEYqMRGKKScVnIxJ9o+lbxpLdHJJNvZlhklq31Coi9T0VVH+AqpfW3bu4Jsp2AA5jDzcsCEn6oE+o6D3j1yTat9iWuH1FrGAf33Rv3ahtPJAnqatGO1s0ikzIabvzL8/0978i0fhUqa+5a3cm7b7nEcxPXwgC4o8gAwj6VfP8AU/6QbnNPLtW+UDsHyzYebENAJ9Bt69+10uuW5bS4shXUMJ6iex9xkT6Vjh1GPM3GPY9PW+lZ9JCM8saT8efDL7Ua1Etm67KLYAJafDBiDI7bjeqzU/KS2vKKyQ2oNlwUuC5bbkXLwHKK5ljikCNw4InatJLbvpb1m31W4AnTYE27vfbw5NA8lAras8HbmLduXQzjUc4428FIGnfTqiqWJUQ2RJJJM9BAFmqdHlm8/GrIRXybBxIYW7hUCYm4Qvze+xziIM9DXr8YtC5yyxy8QnC5gCi5MDcxwEDrJ2qn1nybZ7fL53hK3QQyFgDdutczQC4AGGWMkNsBGO86r8Hu3L11biHlXm1CuS+y2rqOoazF3a4fAD80IBYEmJaNwX1vj1ghiHPhwkG3cViLpxtlUK5OGIIBUEEgx0rK/wAbsoQGYglVczbueBXJCtd8PzQJDCXx9lvIxoPwe4+Zu3LVxyltBlYPLC23LyU5sly0HIMIKrA2MwXfk4xttaN8lLthLF/NC7uqh1LI5eVYq7KS2fRT1ksBZ3vlBp1c2y5yDFICXG8YXLlgqpBuY+IIPERuBFZtxywFVs/Cy5yEchUmMrkL82JkS8RB8jEDcK+cR8/Y1LaiMeuVm5Zw6/bmfSIqvb5MLlOVtsrfLuC7ZNxWTm3rgAAuLH6a4DOQO2226mDp5plUeVeTU0CXKtO5o4YvablXDuSolXP86nR+2+zR0YVPNJoQZ6LicsLd1cLh9neUuxvNtu5jcqYIg9RubKqbUWVdSriQY9II3BBG4IO4I3BrzS8Qa0Ql45ISAl09idgl7yPYP0PQwYyq4eCyl5LqlKVmWFKUoBSlKAUpSgFYXrqopZiFVQSSTAAG5JPYVnXGazSX7y6hUF7xDWW8mujlsCrrbREL+Fg+JDFRAVt4MEDs6Vx3GtDrQl9NOLh8VxrDm+xZTyLGAOV0Spum97eWOMYFTtAL927fvBGvFw15cFuFckTUWwwg3Byn5SsqNggOc5dHIHTa7hhZzct3DbcgAyuaNEwWWQZEndWHrMCtJbzK/KugK8SpBlbi7AlJ3kEiV7SOoINQWtLfD2yyag2crpCC+OZbk2eWbrc35xZGoMZNAdRiY8NbxPhV7U2byNzGNi/aWyVuYseXdFw3lYuuTC262zkQcrL+dXjPyVcToJrEXRJWRkACRIkAzBI7Aw33HyrltIuofmZC+lwc9bsXVYSWBtLZXmALCFSDCSO5LTWV6zqis4vkFt4ot3wsynUhg7G6GQENZJIZoOPthTOhQs/lCnhS72QkP6I4En3AhCfQE9q1UJBBHUGfuq7JqnvcKZP0JUr+rckBfRHAMD7JB9CBtWsJKqZV32OV1XyIstcLLcdEJk2wgaN5Kq5YQPKQY9a6HBVUKoxRFCgT7KqIEk/eT76kFm905R9+aR+c/hU9jhZYzeKkfq1krP22MF/dAHnNUx4MOFuUFydmp9S1WqjGGaTajxx9v/Y4XcKWsguT3rmSKTj4cQASY8IwXLp1aOpqy0+tVjjurgSUfZo8x2Yeqkj1rzU6dXjIbjcEEhlPmrDcfCtPUW2Ai4vOQbhlEXUPnCxJ6+JIbyU9ank5C2mk1Tc5xg63Q9kOAfCMzkeWFZhtCswJ2B8O871Z3LgUEkwACSfIDcmoomyDinFUsLLkkn2VG7NHl6dJJ2E1y9z5Tam4+NtVWeiqpuN952P9UVoa+491zdfbKAASPCv0U69fzJNVnGlvpprkKAhdFZlJyxIc4tHRSwE9Nwo32rbKo4MTyNW/BOih8XqYYFLp6nVv3OkPyh1dkg3UV1PmuM+gdPDPwNdJwni9vULKSCPaVvaWfzHqNvxr5R8iw7XbiCeW1m4bg7DFSbbH15mAB+0R3NdLo0eywup7S9vrr9JPjH3we1Y6XJHVYnNLpadfI7PWNF/TdSsLl1JpO+OfPt7H0GaTUFm8GUMplWAIPmCJBrOaijiskmk1HNJpQJJrFwCCCAQRBBEgg9QR3FYzSaAw0usOn8Lkmx2cmTY9HJ62/tfR77bi/qiJqHR6v+DQp/1foD/u/wD9X/k/Z9isoXuiVKjo6UpWJoKUpQClKUApSlAKUpQClKUBQcTULqgR9Ozv6m24APvi5E+g8q8msuOj+UWT25V8fHKwR+TVDlXTD+1GT5JJpNR5Uyq1EEk0mo5rmOIcfYsBbbBSYQgBnueokEAHttJkbiYq0Mbk9jDPqIYY3P8AVs6uaTXIaDj1z2suak+IQA4/ZgDf0I38xXU27oYBlMggEEdwRIIqZ43DkjT6rHnTcHxyns0Q2+G2gZxyORaXJeGJkkZEhd/KKw4638ncfWxU+52VD+BNbZeBJ6VUa7XpdS7bU9oR5Bts8AqMxsDlAgx6TVVybPgqNRpVcAOsgGR16j3VDcQ3C9t7ZwGMHL2++0biDFblpslDDoRP3+dauu0txyFD4oQQ8e0fKDH+HxrvcT574pXT2IdJcAvXEVgBCk2ktrbUEBRkcQATB69fH6VYEVqpcCuLfiLYA5ETIG27dzWw7wCSdgJPuFIY1FUhk1zlL8zbb88svfk+/wDJ0H1S6j3JcdR+AFWM1o8LtFLKK3tRLftN4m/EmtrKuB8n0MeFZJNJqPKmVRRYkmk1HlTKlAkmvDWGVMqUDa4BqMSdOx9kZWieptyBj6lCQvuZOpJq6rlNVcKY3VktaOUDqyxDrHeVmB9YL5V1NtwwDAgggEEdCDuCKwyRp2Xg+xlSlKzLilKUApSlAKUpQClKUBSfKUQbDfzpU+5rVz/qC1pTVr8pLU6a4R1SLgjqeUwuQPfiR8aqgK6MT/KZT5E0mmNMa0KmF4EqwBgkEA+RI2riQ3Le3fC5AQGQjI24ABCD6JEEHyNdzjVfquEhmLo2DHrtkrHzK7b+oInvNaQklscWs088vTLG9154dnEcN1FwHwhYBLEt0AOOUn4D8a6jhmoblhHd0K7BLVuWCkBlyJDR4WA6LBBHatjR/J9U9ohhM4quCE+bAkk+6Y9KuIpKdpIrpNLLG5Tly6Xt5KpdPJkWZM+1qLmRHqo8ce7w1K9i6zKHdDb6sFUrJUgqoljImZ/ZAjc1v40xqlndRTa7Tm2xdQTbYksAJNtjuWAHVSdzG4JJ6Hw4W/EAVgg9CCCD7iDV5jWrd4ZbYlsYJ6lCyE+8oQTWsczSo83U+mY80+tOmVl5SFJMKIPiJEL6mTFYcG0TuENwllUzJXE3WBlTHZRtv9IgdvatbfDbSkHEFgdi7FyD9kuSR8Km099XBZTsGZTO0FGZG/FWpLM2TpvTMeJ9T3JcqTXhI23G/T191R6i+qCWO2SLtvu7Kij72FYnpEs0mvDHmK9jtQCaTXgjbcb9PX3U28x/+0B7NJpQCgGVb3yZvwrWD/siMP6J5Kf1SGT3IPOtHGo3uG063lBOE5gblrbRmAO5EBgO5SO9VnHqVEp0zrKVjbcMAykEEAgjcEHcEGsq5TYUpSgFKUoBSlKAUpSgItVbyRl+spH3giuZ4e2VpDEeBZHcECCD6gyPhXV1zutscm9/NXmkeSXTuynyD+0PtZD6QFa432KTXc8xpjUuNMa1soVx1yi61toWApUk+1IdiOkCAhPXz8q8HFLWJbJoGO/LudXxxUeHxMcl8I336VhxjgovBoJBdrWR8kRiHC7dWtvdT3P2rPUcFV7jXM3VjjBXBYKsrKT4fGRjAzygMwESaiyaMrXEbTRixMhj7D+HElW5m3zcEEeKNwfKo14vZInJvo7cu4GOc4FVK5MGxaCBBxPlRuAoccmc4l2M4S5uEl5YLkAZghSBAAiKz0/BlVgxe47DlwzYTFoPipCqB/tHJMSZ67AUtijC1xaywLBjACndHE5nFcQV8ZLeGBJnbrW3p7yuuSmRJHQggqSrAg7ggggg9CK07/yftugRixAVQJxPs3BdUkFSD4gNiII7Vv6PSi2gRegnoqr1JPRAAOvYUsUe40xqXGmNTZBz/F+FtdumFSDZVc262zzC2VvY+IbGNt8TO1Rn5Psstb5QY/wgtKjx87VW7wylTuFDrJBgtMHpXSY0xqCTjE4NcR7asnNVWDiAMSW1d28FDFDjywbf6sNAAkbLvaf5PuAom2CgtAsszf5d+3dNy74R4/A0btvcbfeulxpjQHLW+BObbgBQyvhZy8It2bfMW1KlWDxzHEEQVg7GKmbgJJbIW2BN8lgWV7ovhhyrhCyqgMBIJ/RpsIro8aY0BzP8RXCRmbTSEGUQ1nl3rl0NbhAGYhlBMJugbfoMNV8lskuBeUrumsAbHcXNRd5lq4TEym+/UTtXU40xpsDnbnAiXusQrhzcIJcoTzCPA0WyYEAA5H2F8NWugsMttVcgsBuVAA6+gA+IAnrA6Vu40xoCLGmNS40xqbIPOC6nlPyG9hiTZP1TuWtfmy+mQ2xE39c5qdMHUqZ3iCNipBlWU9iCAQfMCrXg2qa5ZBf2wWR42BZCVJA7AxkPQissi7l4vsb1KUrIuKUpQClKUApSlAKi1WmW4jI4lWEEdPiCNwe4I3BqWlAc7pSys1q4Ze3Hi2+cQzhc284IP2lbtFbONbPFtCXAuW45qTjOwdTGVtj2Bgb9iFO8QdTS3w6hhI6gg7FWBhlYdiCCD7q2TtGbVGWNMazpUgwxpjWdKAwxpjWdKAwxqHV6hbaF3MAfEknYADuSdorZrnuKvzL5H0bUAD+cZQzN8FZQP2nqmTIoRcmUnLpVkN/V3bm5Y217Ih3j7b9Z/ZiPM9a11tkdLl0f8a4fvlt/jUmpLKhKJm20LkFnfuT086ie44uIoSQR4iD7Nef8VOT2f/DklHI1139d/bmt+ePZm9peKvb2vHJP1kAMnrcA2K/aAEdxEkX8Vzwt1lpbjC0bHjKoyybZOa2GDFccfF1Vrfh8WIkb11afUfibPk2xTb2kX+NMa0bF9wuSnn2/NY5iwdwegePgwjoxratay2wBDDdsR2OUE4kHcNAOx32rqNyTGmNe3HCgsxAUAkkmAANySewrXGrYjIWL5TrlgB/YLcz+zUEk+NMaw02qS5ODAwYYbhlPWHU7qfQgVNQGGNMazpQGGNZ8A66geV/b42bJ/MmlZfJ/dHfs91yPUKeWD7iEkehFVlwSuS0pSlZFxSlKAUpSgFKUoBSlKAVScVs8lzfX2GjnjygQL3wAAb7IB+hBu6VKdENWVNe1rXdG2n9hS9jsqiXs+iL9NPJR4l6AEQFy02rS5ODqxHUA+JfRl6qfQitf8FCelKUApSlAK5/TpJuE9edd/C4wH4Ba6CqjDG/cQ/Ti6n3Kjge4hWP9IK49ff4La7OyrjZXXEZHZ3uKLWIgEAYnbcn/AL6+lQ67X4AYg3M2KoUAYAjbxGQNmnuOh8quNVpA/hZVZCDkD1kFSsCIjr9wqVLAAgCPdXiLUQbVq/ov5JWKvv5mjo2zRXxZZE4uIYe8SY91T8OEahvW0J+D7fm1TNYbMEN4QCCsDcmIM9REHb1rzhK5Pcu9iRbX1FstJH77OPXAV2entyy7cJEyglK17ePkbN/RAtmpKXPrL9KOzqdnHv3HYiqy7NyTyCbyOALgXBTy2Vsg1yDiYIgZbEwSDve0r3UyKNTiAB5an2DethvUZSo9xcID6E1eLdkE4tILCDEmCRtvG/Ub9+1UPGDFh26lALg99oi4PxUVf3FkCGI3B2jcDsZHQ1lM0hRocQ0JuY3bfhugbZAgOp3Nu4OoHkeqnffcHU02pDSpBV1jNG9pZ6HbYqYMMNjB8iBbrelyoiFHi3OQYwVgRuCCd56j3xBxHhwuwwOFxZwcCSs9VI+kpgSp8gdiAQjLsxKNGvStMap1HzltiNwHsK19GgkGAgLqdtwRA6SazXnXNraNbB63LoAgfYtnxFv2go77xBuU+RjqWZ2Nm0fGR4mHSyp2zP2uuK9zv0Bq8sWVRVRRCqAqgdAAIAHwqPQ6NbS4rPWSSZZ2PVmPcn/AdBWxWcpWXSoUpSqkilKUApSlAKUpQClKUApSlAK1tXoLV2OZbR46FlBK+qnqPhWzSgKl+DFf0N11+zcJvJ8czn8A4Faz6lrZi+oSTAcHK0xOwGRAKHpswAkwC1X9YugIIIBBEEHcEHqCKupvuVcfBWUrW1GlOm3WWsd13LWPVe7W/Tqvbw7LsKwIBBBBEgjcEHuKuVPa1tdpeYog4spyRonFunTuCCQR3BPvrZpRpNUwVf8ADwm18cs/WP6JvVbnQe5oPoetSPxGyBJuWwPMuv8AjVhUa2VBkKoPmAAa8mfo+JyuLaXjn7+posj7leXa94UDJbPtXCCrEeVoHf8AfMAdp6ixtWwqhVACqAABsABsAKzpXfp9NDBHph+7KNtu2KUpW5BjcQMCp6EEH3HY15wzWshWxe69LdzoLoA9lvq3AB06NBI7qudaPGjFi43dF5g99r5xfxUUq9hdbnQXg2JxIDRsWBIB7SARI+NQiwVNxljJ4MEADIKFElRJGw3Mn4QBNfuBVZiYABJPWAB1rXv6+2iM7XBits3TuDFsCcoG8bEzWBvFtI2GeI2O5jYTGxMn026+tY3XMgDqd5KkiARIkdCQdvdUWov20+cYgeykj7ThRMdsj17b+te/w+3mUzUNirQSBIYwCPPfb4jzoQbE7x3/AO//AIr2te7qVt4h23ZgBMSSzBRsB0kgTR9bbBALDxEgb7SvUE9j6VJU2KVE2oUGCR3J9In2j9HoevlUimRI3FAe0pSgFKUoBSlKAUpSgFKUoBSlKAUpSgFUuo4e1olrIytndrOwKk9WszsPVDAPUEGQ11SpTohqyk02qS4DiZjZgQVZD5OpgqfQgVNW1reG27pDMIYdHUlHA8gy7x6dD3Fah4M3+83/ALrB/OzWnUitM9pXn8Tt/vN74rp/7rQoeF3e1/8ArWlP5RTqQpntKwbhuo7X7Xx07H8rwrwcP1H62wf+C4/941NryRTJKVCbOoH+ztOPNbjKT+6yR/arFee3s2Mf6W6ig+7l5n7wKWgbFaHHf9WvDu1t0UebOCiKPUsQPjW2NFqT9Kxb/de9+OSflU+m4SAwe47XGXdZhUQ9JVFHX1aSJMETTqSFNk/FNMblplGJOxGWUZKwYbqQQZAgg7GDVTe+TZfINdByBJPLAfmNpxpyxIaCsS2IA3jeBFXz2wY67GRBI7Ebx1G52NADl18MdI3nzmenpHasTU5+78nHJgOmGZdfm/YI1K6kKy5Q6zku2MQsb7hc+S0gTcB8OMFGCwVuBwoR1IU5mBJgSN9o6OlBZU63g2d4XMgBFqQUlvmXdlKPl4ZzYHY/nOiPktFoWw6bArLW2cFTaFro1ww2PcQO0V0c9q9oQU93gQIIBEl3Ykqdy/SSrBpG0GQdh0qz0loqiqzZFVALQBkQIJgdJ8qlpQClKUApSlAKUpQClKUApSlAKUpQClKUApSlAKUpQClKUApSlAKUpQCq7jpui181M5pliJYW8hniBudvLeJjeKsaUByV064Tg1x15T4nBUY3sbhtjG59HHEEtE3AnQFxU+d7z1PI5pg4jmxyVjYjLDmZdRMxPgrpqUBymr59w6i3lcK2W2KFQbnMuW74Ax3Bt2wUj6QcHckVMx1BuHFry+K5JKBkWzyW5TICPE/M5ZIPinOfDFdIF/Hr69v8K9oDlstQUyh1hAAcXZrkXX22XmIGXHsSmXeN+l0zEopYFWKglSQSpjcEjYx5ip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xQTERUTExQUFhUXFRcYFxgVFRcVGBQYFhcWFxgXFRkYHCghGB4nHhoVITEhJikrLi4uFx80OTMsNyguLisBCgoKDg0OGhAQGywkHyQsLCwsLCwsLCwsLTQtLDQsNCwsLS8sLCw0LywsLCwsLCwtLCwsLCwsLywsLCwsLCwsL//AABEIALwBDAMBIgACEQEDEQH/xAAbAAEAAgMBAQAAAAAAAAAAAAAAAwUCBAYBB//EAEoQAAIBAwIEAwMIBAoIBwAAAAECEQADEgQhBRMxQSJRYTJxgQYjQlJikaGxM1NyghQVJGNzkqLB0dMHNENUg5TC8JOys8Ph4/H/xAAaAQEAAwEBAQAAAAAAAAAAAAAAAQIDBAUG/8QALhEAAgIBAwMCBAUFAAAAAAAAAAECEQMEITESQVEFkRRhofATItHh8RUycYHB/9oADAMBAAIRAxEAPwD7jSlKAi1OoW2pd2CqO59TAA8yTAA7k1pfw66+9uxt2N5+VI8woVmHuYKal4vZZrcoJdGW4o28WBBKidpZclBPQkVnpNWtxckMjp3BUjqrA7qw7g7irLiyO5AV1J6PYX/hvc/61rwWtT3vWPhp3/z63ZpNLBp8nUfrrXwsN/m05Wp/XWf/AAG/zq3JpNLBpcrU/rrH/Lv/AJ9em1qf11j/AJd/8+tyaTSxRqfykd7D/B7f9714uo1Peza/cvsT/atL+dbk0mgNP+MLg66a971awR/6oP4V6eLoPaS+vvsXWHxZVKj7625r2abAg03E7Ltil1C31QwyHvXqPurbrV1OnS4uNxFdfJ1DD7jWr/F2P6K7dt/ZyFxPdFwEqPRStKQstKVWc3Ur9Gzd9QWsn4Kcwf6wqOxxwCRqLb6cjvcxNs+66hKj3NifSnSxaLeleKwIkEEHoRuDXtVJFKUoBSlKAUpSgFKUoBSlKAUpSgFKUoBSqbV8Wa3qShCm3hYnxQym7cvJkFjxDwrMkQATvuKi0Hyi5ri2qKGyYEm4yriq6d5XK2GJIv24BUdDv0kC+rT1PDLTtkVhjALIzW3IHQFkIJj31W6DjrvylNoFnt2nfBmIUXWZRjK7wVJYEiBEZHasNL8oiWtZoFF1LT+2CLYuW9VcBY4jeLIB7S2x23WDfPDbi/or7jyW6Oco+JIuH4vWB1F5P0lnIfWssG/rI+JHuGVVes+VbrZuXlsKVS0z73YJK6e3qSICHbF4meo6AGR8xtf6QNcL3NN2RMm2QMCPqxGw7T19ayy6mOKuruen6d6Rm1ym8TS6fPez7AeKY73bV20PrOFZR6s1pmCD1aB61upcBAIIIIkEGQR5gjrUN3iJFsXBZuuDBi2ELQd91Ljp0gSf7qlNVZhrtsXbDgFmsvba0Lp3gYsMSxP0kOW4meldKVnlPZ0y9zHnQuPOucbgqXkVwVi4blxtjDi/uDKMDkogBp6E9J2kvcCyBBZI5z3PYILh+d4bpDeKObt09n12igXt28qgliAAJJJgAeZ8qyzrmW+TxY3p5YDBlQ8vJiGs2bYNxi8uoKTidzC77SZ9RwDMvkbcOH6W/Ec0VCjHLxIMdljsn1dwL8OPOvZqt0Gh5b3CCoR4IRVjEgtJmSd5AjoMdgJNb00oEk0mo5pNKBJNJqOaTSgap4ZbBJt5WmO82jhJPdk9hz+0pr0PqE727w+1Np/vEqx+CCtmaTUkEI40g/Sq9n1uL4B77ik2x8Wres3lcBkZWU9CpBB9xFa+Vad7h1snNRy7n6y34H+JAhx6MCPSo6UTbLilVCa+5a2vLmn6y2pkf0lsSR28SyOphRVnYvq6hkZWU7hlIII9COtVaaJTskpSlQSKUpQClKUApSlAKUpQGBtKSGIEjoYEj3HtWI0yAABFgGR4RsfMeR9alpQEX8HSQcVkEkeEbFtyR5E969aypEFVI26gfRMj7j0qSlAaOu1li14bjIsgmCB7MQSR9WNiTtArml/0daIXReVXYTItlgbXmNtiRPYsRVta/T6knrzEE/ZFm0QPdkzn3saxTSG3vYc2vsRlaP7h9n9wrNTLDGVWjXBrM+DqWKTjezpkHyl4kLCfOW9WiHGb9h1YWyTG+TSOo6oQdup2rn9JxvV5izav29Sl2VW5sLloMT4rqCGQqoJhhB2EztXWHXaiMTbstO2WbKPUshUwPQMZ9OtafCOEW9PmUChrhXLEYqMRGKKScVnIxJ9o+lbxpLdHJJNvZlhklq31Coi9T0VVH+AqpfW3bu4Jsp2AA5jDzcsCEn6oE+o6D3j1yTat9iWuH1FrGAf33Rv3ahtPJAnqatGO1s0ikzIabvzL8/0978i0fhUqa+5a3cm7b7nEcxPXwgC4o8gAwj6VfP8AU/6QbnNPLtW+UDsHyzYebENAJ9Bt69+10uuW5bS4shXUMJ6iex9xkT6Vjh1GPM3GPY9PW+lZ9JCM8saT8efDL7Ua1Etm67KLYAJafDBiDI7bjeqzU/KS2vKKyQ2oNlwUuC5bbkXLwHKK5ljikCNw4InatJLbvpb1m31W4AnTYE27vfbw5NA8lAras8HbmLduXQzjUc4428FIGnfTqiqWJUQ2RJJJM9BAFmqdHlm8/GrIRXybBxIYW7hUCYm4Qvze+xziIM9DXr8YtC5yyxy8QnC5gCi5MDcxwEDrJ2qn1nybZ7fL53hK3QQyFgDdutczQC4AGGWMkNsBGO86r8Hu3L11biHlXm1CuS+y2rqOoazF3a4fAD80IBYEmJaNwX1vj1ghiHPhwkG3cViLpxtlUK5OGIIBUEEgx0rK/wAbsoQGYglVczbueBXJCtd8PzQJDCXx9lvIxoPwe4+Zu3LVxyltBlYPLC23LyU5sly0HIMIKrA2MwXfk4xttaN8lLthLF/NC7uqh1LI5eVYq7KS2fRT1ksBZ3vlBp1c2y5yDFICXG8YXLlgqpBuY+IIPERuBFZtxywFVs/Cy5yEchUmMrkL82JkS8RB8jEDcK+cR8/Y1LaiMeuVm5Zw6/bmfSIqvb5MLlOVtsrfLuC7ZNxWTm3rgAAuLH6a4DOQO2226mDp5plUeVeTU0CXKtO5o4YvablXDuSolXP86nR+2+zR0YVPNJoQZ6LicsLd1cLh9neUuxvNtu5jcqYIg9RubKqbUWVdSriQY9II3BBG4IO4I3BrzS8Qa0Ql45ISAl09idgl7yPYP0PQwYyq4eCyl5LqlKVmWFKUoBSlKAUpSgFYXrqopZiFVQSSTAAG5JPYVnXGazSX7y6hUF7xDWW8mujlsCrrbREL+Fg+JDFRAVt4MEDs6Vx3GtDrQl9NOLh8VxrDm+xZTyLGAOV0Spum97eWOMYFTtAL927fvBGvFw15cFuFckTUWwwg3Byn5SsqNggOc5dHIHTa7hhZzct3DbcgAyuaNEwWWQZEndWHrMCtJbzK/KugK8SpBlbi7AlJ3kEiV7SOoINQWtLfD2yyag2crpCC+OZbk2eWbrc35xZGoMZNAdRiY8NbxPhV7U2byNzGNi/aWyVuYseXdFw3lYuuTC262zkQcrL+dXjPyVcToJrEXRJWRkACRIkAzBI7Aw33HyrltIuofmZC+lwc9bsXVYSWBtLZXmALCFSDCSO5LTWV6zqis4vkFt4ot3wsynUhg7G6GQENZJIZoOPthTOhQs/lCnhS72QkP6I4En3AhCfQE9q1UJBBHUGfuq7JqnvcKZP0JUr+rckBfRHAMD7JB9CBtWsJKqZV32OV1XyIstcLLcdEJk2wgaN5Kq5YQPKQY9a6HBVUKoxRFCgT7KqIEk/eT76kFm905R9+aR+c/hU9jhZYzeKkfq1krP22MF/dAHnNUx4MOFuUFydmp9S1WqjGGaTajxx9v/Y4XcKWsguT3rmSKTj4cQASY8IwXLp1aOpqy0+tVjjurgSUfZo8x2Yeqkj1rzU6dXjIbjcEEhlPmrDcfCtPUW2Ai4vOQbhlEXUPnCxJ6+JIbyU9ank5C2mk1Tc5xg63Q9kOAfCMzkeWFZhtCswJ2B8O871Z3LgUEkwACSfIDcmoomyDinFUsLLkkn2VG7NHl6dJJ2E1y9z5Tam4+NtVWeiqpuN952P9UVoa+491zdfbKAASPCv0U69fzJNVnGlvpprkKAhdFZlJyxIc4tHRSwE9Nwo32rbKo4MTyNW/BOih8XqYYFLp6nVv3OkPyh1dkg3UV1PmuM+gdPDPwNdJwni9vULKSCPaVvaWfzHqNvxr5R8iw7XbiCeW1m4bg7DFSbbH15mAB+0R3NdLo0eywup7S9vrr9JPjH3we1Y6XJHVYnNLpadfI7PWNF/TdSsLl1JpO+OfPt7H0GaTUFm8GUMplWAIPmCJBrOaijiskmk1HNJpQJJrFwCCCAQRBBEgg9QR3FYzSaAw0usOn8Lkmx2cmTY9HJ62/tfR77bi/qiJqHR6v+DQp/1foD/u/wD9X/k/Z9isoXuiVKjo6UpWJoKUpQClKUApSlAKUpQClKUBQcTULqgR9Ozv6m24APvi5E+g8q8msuOj+UWT25V8fHKwR+TVDlXTD+1GT5JJpNR5Uyq1EEk0mo5rmOIcfYsBbbBSYQgBnueokEAHttJkbiYq0Mbk9jDPqIYY3P8AVs6uaTXIaDj1z2suak+IQA4/ZgDf0I38xXU27oYBlMggEEdwRIIqZ43DkjT6rHnTcHxyns0Q2+G2gZxyORaXJeGJkkZEhd/KKw4638ncfWxU+52VD+BNbZeBJ6VUa7XpdS7bU9oR5Bts8AqMxsDlAgx6TVVybPgqNRpVcAOsgGR16j3VDcQ3C9t7ZwGMHL2++0biDFblpslDDoRP3+dauu0txyFD4oQQ8e0fKDH+HxrvcT574pXT2IdJcAvXEVgBCk2ktrbUEBRkcQATB69fH6VYEVqpcCuLfiLYA5ETIG27dzWw7wCSdgJPuFIY1FUhk1zlL8zbb88svfk+/wDJ0H1S6j3JcdR+AFWM1o8LtFLKK3tRLftN4m/EmtrKuB8n0MeFZJNJqPKmVRRYkmk1HlTKlAkmvDWGVMqUDa4BqMSdOx9kZWieptyBj6lCQvuZOpJq6rlNVcKY3VktaOUDqyxDrHeVmB9YL5V1NtwwDAgggEEdCDuCKwyRp2Xg+xlSlKzLilKUApSlAKUpQClKUBSfKUQbDfzpU+5rVz/qC1pTVr8pLU6a4R1SLgjqeUwuQPfiR8aqgK6MT/KZT5E0mmNMa0KmF4EqwBgkEA+RI2riQ3Le3fC5AQGQjI24ABCD6JEEHyNdzjVfquEhmLo2DHrtkrHzK7b+oInvNaQklscWs088vTLG9154dnEcN1FwHwhYBLEt0AOOUn4D8a6jhmoblhHd0K7BLVuWCkBlyJDR4WA6LBBHatjR/J9U9ohhM4quCE+bAkk+6Y9KuIpKdpIrpNLLG5Tly6Xt5KpdPJkWZM+1qLmRHqo8ce7w1K9i6zKHdDb6sFUrJUgqoljImZ/ZAjc1v40xqlndRTa7Tm2xdQTbYksAJNtjuWAHVSdzG4JJ6Hw4W/EAVgg9CCCD7iDV5jWrd4ZbYlsYJ6lCyE+8oQTWsczSo83U+mY80+tOmVl5SFJMKIPiJEL6mTFYcG0TuENwllUzJXE3WBlTHZRtv9IgdvatbfDbSkHEFgdi7FyD9kuSR8Km099XBZTsGZTO0FGZG/FWpLM2TpvTMeJ9T3JcqTXhI23G/T191R6i+qCWO2SLtvu7Kij72FYnpEs0mvDHmK9jtQCaTXgjbcb9PX3U28x/+0B7NJpQCgGVb3yZvwrWD/siMP6J5Kf1SGT3IPOtHGo3uG063lBOE5gblrbRmAO5EBgO5SO9VnHqVEp0zrKVjbcMAykEEAgjcEHcEGsq5TYUpSgFKUoBSlKAUpSgItVbyRl+spH3giuZ4e2VpDEeBZHcECCD6gyPhXV1zutscm9/NXmkeSXTuynyD+0PtZD6QFa432KTXc8xpjUuNMa1soVx1yi61toWApUk+1IdiOkCAhPXz8q8HFLWJbJoGO/LudXxxUeHxMcl8I336VhxjgovBoJBdrWR8kRiHC7dWtvdT3P2rPUcFV7jXM3VjjBXBYKsrKT4fGRjAzygMwESaiyaMrXEbTRixMhj7D+HElW5m3zcEEeKNwfKo14vZInJvo7cu4GOc4FVK5MGxaCBBxPlRuAoccmc4l2M4S5uEl5YLkAZghSBAAiKz0/BlVgxe47DlwzYTFoPipCqB/tHJMSZ67AUtijC1xaywLBjACndHE5nFcQV8ZLeGBJnbrW3p7yuuSmRJHQggqSrAg7ggggg9CK07/yftugRixAVQJxPs3BdUkFSD4gNiII7Vv6PSi2gRegnoqr1JPRAAOvYUsUe40xqXGmNTZBz/F+FtdumFSDZVc262zzC2VvY+IbGNt8TO1Rn5Psstb5QY/wgtKjx87VW7wylTuFDrJBgtMHpXSY0xqCTjE4NcR7asnNVWDiAMSW1d28FDFDjywbf6sNAAkbLvaf5PuAom2CgtAsszf5d+3dNy74R4/A0btvcbfeulxpjQHLW+BObbgBQyvhZy8It2bfMW1KlWDxzHEEQVg7GKmbgJJbIW2BN8lgWV7ovhhyrhCyqgMBIJ/RpsIro8aY0BzP8RXCRmbTSEGUQ1nl3rl0NbhAGYhlBMJugbfoMNV8lskuBeUrumsAbHcXNRd5lq4TEym+/UTtXU40xpsDnbnAiXusQrhzcIJcoTzCPA0WyYEAA5H2F8NWugsMttVcgsBuVAA6+gA+IAnrA6Vu40xoCLGmNS40xqbIPOC6nlPyG9hiTZP1TuWtfmy+mQ2xE39c5qdMHUqZ3iCNipBlWU9iCAQfMCrXg2qa5ZBf2wWR42BZCVJA7AxkPQissi7l4vsb1KUrIuKUpQClKUApSlAKi1WmW4jI4lWEEdPiCNwe4I3BqWlAc7pSys1q4Ze3Hi2+cQzhc284IP2lbtFbONbPFtCXAuW45qTjOwdTGVtj2Bgb9iFO8QdTS3w6hhI6gg7FWBhlYdiCCD7q2TtGbVGWNMazpUgwxpjWdKAwxpjWdKAwxqHV6hbaF3MAfEknYADuSdorZrnuKvzL5H0bUAD+cZQzN8FZQP2nqmTIoRcmUnLpVkN/V3bm5Y217Ih3j7b9Z/ZiPM9a11tkdLl0f8a4fvlt/jUmpLKhKJm20LkFnfuT086ie44uIoSQR4iD7Nef8VOT2f/DklHI1139d/bmt+ePZm9peKvb2vHJP1kAMnrcA2K/aAEdxEkX8Vzwt1lpbjC0bHjKoyybZOa2GDFccfF1Vrfh8WIkb11afUfibPk2xTb2kX+NMa0bF9wuSnn2/NY5iwdwegePgwjoxratay2wBDDdsR2OUE4kHcNAOx32rqNyTGmNe3HCgsxAUAkkmAANySewrXGrYjIWL5TrlgB/YLcz+zUEk+NMaw02qS5ODAwYYbhlPWHU7qfQgVNQGGNMazpQGGNZ8A66geV/b42bJ/MmlZfJ/dHfs91yPUKeWD7iEkehFVlwSuS0pSlZFxSlKAUpSgFKUoBSlKAVScVs8lzfX2GjnjygQL3wAAb7IB+hBu6VKdENWVNe1rXdG2n9hS9jsqiXs+iL9NPJR4l6AEQFy02rS5ODqxHUA+JfRl6qfQitf8FCelKUApSlAK5/TpJuE9edd/C4wH4Ba6CqjDG/cQ/Ti6n3Kjge4hWP9IK49ff4La7OyrjZXXEZHZ3uKLWIgEAYnbcn/AL6+lQ67X4AYg3M2KoUAYAjbxGQNmnuOh8quNVpA/hZVZCDkD1kFSsCIjr9wqVLAAgCPdXiLUQbVq/ov5JWKvv5mjo2zRXxZZE4uIYe8SY91T8OEahvW0J+D7fm1TNYbMEN4QCCsDcmIM9REHb1rzhK5Pcu9iRbX1FstJH77OPXAV2entyy7cJEyglK17ePkbN/RAtmpKXPrL9KOzqdnHv3HYiqy7NyTyCbyOALgXBTy2Vsg1yDiYIgZbEwSDve0r3UyKNTiAB5an2DethvUZSo9xcID6E1eLdkE4tILCDEmCRtvG/Ub9+1UPGDFh26lALg99oi4PxUVf3FkCGI3B2jcDsZHQ1lM0hRocQ0JuY3bfhugbZAgOp3Nu4OoHkeqnffcHU02pDSpBV1jNG9pZ6HbYqYMMNjB8iBbrelyoiFHi3OQYwVgRuCCd56j3xBxHhwuwwOFxZwcCSs9VI+kpgSp8gdiAQjLsxKNGvStMap1HzltiNwHsK19GgkGAgLqdtwRA6SazXnXNraNbB63LoAgfYtnxFv2go77xBuU+RjqWZ2Nm0fGR4mHSyp2zP2uuK9zv0Bq8sWVRVRRCqAqgdAAIAHwqPQ6NbS4rPWSSZZ2PVmPcn/AdBWxWcpWXSoUpSqkilKUApSlAKUpQClKUApSlAK1tXoLV2OZbR46FlBK+qnqPhWzSgKl+DFf0N11+zcJvJ8czn8A4Faz6lrZi+oSTAcHK0xOwGRAKHpswAkwC1X9YugIIIBBEEHcEHqCKupvuVcfBWUrW1GlOm3WWsd13LWPVe7W/Tqvbw7LsKwIBBBBEgjcEHuKuVPa1tdpeYog4spyRonFunTuCCQR3BPvrZpRpNUwVf8ADwm18cs/WP6JvVbnQe5oPoetSPxGyBJuWwPMuv8AjVhUa2VBkKoPmAAa8mfo+JyuLaXjn7+posj7leXa94UDJbPtXCCrEeVoHf8AfMAdp6ixtWwqhVACqAABsABsAKzpXfp9NDBHph+7KNtu2KUpW5BjcQMCp6EEH3HY15wzWshWxe69LdzoLoA9lvq3AB06NBI7qudaPGjFi43dF5g99r5xfxUUq9hdbnQXg2JxIDRsWBIB7SARI+NQiwVNxljJ4MEADIKFElRJGw3Mn4QBNfuBVZiYABJPWAB1rXv6+2iM7XBits3TuDFsCcoG8bEzWBvFtI2GeI2O5jYTGxMn026+tY3XMgDqd5KkiARIkdCQdvdUWov20+cYgeykj7ThRMdsj17b+te/w+3mUzUNirQSBIYwCPPfb4jzoQbE7x3/AO//AIr2te7qVt4h23ZgBMSSzBRsB0kgTR9bbBALDxEgb7SvUE9j6VJU2KVE2oUGCR3J9In2j9HoevlUimRI3FAe0pSgFKUoBSlKAUpSgFKUoBSlKAUpSgFUuo4e1olrIytndrOwKk9WszsPVDAPUEGQ11SpTohqyk02qS4DiZjZgQVZD5OpgqfQgVNW1reG27pDMIYdHUlHA8gy7x6dD3Fah4M3+83/ALrB/OzWnUitM9pXn8Tt/vN74rp/7rQoeF3e1/8ArWlP5RTqQpntKwbhuo7X7Xx07H8rwrwcP1H62wf+C4/941NryRTJKVCbOoH+ztOPNbjKT+6yR/arFee3s2Mf6W6ig+7l5n7wKWgbFaHHf9WvDu1t0UebOCiKPUsQPjW2NFqT9Kxb/de9+OSflU+m4SAwe47XGXdZhUQ9JVFHX1aSJMETTqSFNk/FNMblplGJOxGWUZKwYbqQQZAgg7GDVTe+TZfINdByBJPLAfmNpxpyxIaCsS2IA3jeBFXz2wY67GRBI7Ebx1G52NADl18MdI3nzmenpHasTU5+78nHJgOmGZdfm/YI1K6kKy5Q6zku2MQsb7hc+S0gTcB8OMFGCwVuBwoR1IU5mBJgSN9o6OlBZU63g2d4XMgBFqQUlvmXdlKPl4ZzYHY/nOiPktFoWw6bArLW2cFTaFro1ww2PcQO0V0c9q9oQU93gQIIBEl3Ykqdy/SSrBpG0GQdh0qz0loqiqzZFVALQBkQIJgdJ8qlpQClKUApSlAKUpQClKUApSlAKUpQClKUApSlAKUpQClKUApSlAKUpQCq7jpui181M5pliJYW8hniBudvLeJjeKsaUByV064Tg1x15T4nBUY3sbhtjG59HHEEtE3AnQFxU+d7z1PI5pg4jmxyVjYjLDmZdRMxPgrpqUBymr59w6i3lcK2W2KFQbnMuW74Ax3Bt2wUj6QcHckVMx1BuHFry+K5JKBkWzyW5TICPE/M5ZIPinOfDFdIF/Hr69v8K9oDlstQUyh1hAAcXZrkXX22XmIGXHsSmXeN+l0zEopYFWKglSQSpjcEjYx5ip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6" name="Picture 10" descr="electron micrograph image"/>
          <p:cNvPicPr>
            <a:picLocks noChangeAspect="1" noChangeArrowheads="1"/>
          </p:cNvPicPr>
          <p:nvPr/>
        </p:nvPicPr>
        <p:blipFill>
          <a:blip r:embed="rId3" cstate="print"/>
          <a:srcRect/>
          <a:stretch>
            <a:fillRect/>
          </a:stretch>
        </p:blipFill>
        <p:spPr bwMode="auto">
          <a:xfrm>
            <a:off x="4572000" y="4038600"/>
            <a:ext cx="3048000" cy="2431627"/>
          </a:xfrm>
          <a:prstGeom prst="rect">
            <a:avLst/>
          </a:prstGeom>
          <a:noFill/>
        </p:spPr>
      </p:pic>
      <p:sp>
        <p:nvSpPr>
          <p:cNvPr id="10" name="TextBox 9"/>
          <p:cNvSpPr txBox="1"/>
          <p:nvPr/>
        </p:nvSpPr>
        <p:spPr>
          <a:xfrm>
            <a:off x="4572000" y="6488668"/>
            <a:ext cx="30480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Science Photo Library</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il von Behring sitzend.jpg"/>
          <p:cNvPicPr>
            <a:picLocks noChangeAspect="1" noChangeArrowheads="1"/>
          </p:cNvPicPr>
          <p:nvPr/>
        </p:nvPicPr>
        <p:blipFill>
          <a:blip r:embed="rId2" cstate="print"/>
          <a:srcRect/>
          <a:stretch>
            <a:fillRect/>
          </a:stretch>
        </p:blipFill>
        <p:spPr bwMode="auto">
          <a:xfrm>
            <a:off x="304800" y="914400"/>
            <a:ext cx="2435637" cy="35052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Emil</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Adolf</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von</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Behring</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(1854-1917)</a:t>
            </a:r>
            <a:endParaRPr lang="en-US" dirty="0"/>
          </a:p>
        </p:txBody>
      </p:sp>
      <p:sp>
        <p:nvSpPr>
          <p:cNvPr id="4" name="Rectangle 3"/>
          <p:cNvSpPr/>
          <p:nvPr/>
        </p:nvSpPr>
        <p:spPr>
          <a:xfrm>
            <a:off x="2895600" y="838200"/>
            <a:ext cx="5867400" cy="3323987"/>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Vācu fiziologs, dzimis Prūsijas provincē</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1890. gadā atklāja difterijas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anti-toksīnu;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atklāja, ka ar toksīnu imunizēta dzīvnieka asins serumu var ārstēt slimus dzīvniekus – serums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inaktivē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toksīnus.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Izstrādā “seruma terapiju” pret difteriju un stinguma krampjiem.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1901. gadā saņēma Nobela prēmiju Fizioloģijā un Medicīnā</a:t>
            </a:r>
          </a:p>
        </p:txBody>
      </p:sp>
      <p:pic>
        <p:nvPicPr>
          <p:cNvPr id="3076" name="Picture 4" descr="engraving"/>
          <p:cNvPicPr>
            <a:picLocks noChangeAspect="1" noChangeArrowheads="1"/>
          </p:cNvPicPr>
          <p:nvPr/>
        </p:nvPicPr>
        <p:blipFill>
          <a:blip r:embed="rId3" cstate="print"/>
          <a:srcRect/>
          <a:stretch>
            <a:fillRect/>
          </a:stretch>
        </p:blipFill>
        <p:spPr bwMode="auto">
          <a:xfrm>
            <a:off x="3048000" y="4242816"/>
            <a:ext cx="3962400" cy="2615186"/>
          </a:xfrm>
          <a:prstGeom prst="rect">
            <a:avLst/>
          </a:prstGeom>
          <a:noFill/>
        </p:spPr>
      </p:pic>
      <p:sp>
        <p:nvSpPr>
          <p:cNvPr id="6" name="TextBox 5"/>
          <p:cNvSpPr txBox="1"/>
          <p:nvPr/>
        </p:nvSpPr>
        <p:spPr>
          <a:xfrm>
            <a:off x="7162800" y="4648200"/>
            <a:ext cx="1981200" cy="1600438"/>
          </a:xfrm>
          <a:prstGeom prst="rect">
            <a:avLst/>
          </a:prstGeom>
          <a:noFill/>
        </p:spPr>
        <p:txBody>
          <a:bodyPr wrap="square" rtlCol="0">
            <a:spAutoFit/>
          </a:bodyPr>
          <a:lstStyle/>
          <a:p>
            <a:pPr algn="just"/>
            <a:r>
              <a:rPr lang="en-US" sz="1400" dirty="0" smtClean="0">
                <a:latin typeface="Arial" pitchFamily="34" charset="0"/>
                <a:cs typeface="Arial" pitchFamily="34" charset="0"/>
              </a:rPr>
              <a:t>Historical engraving showing how the medicinal serum was obtained from immunized horses.</a:t>
            </a:r>
            <a:br>
              <a:rPr lang="en-US" sz="1400" dirty="0" smtClean="0">
                <a:latin typeface="Arial" pitchFamily="34" charset="0"/>
                <a:cs typeface="Arial" pitchFamily="34" charset="0"/>
              </a:rPr>
            </a:br>
            <a:r>
              <a:rPr lang="en-US" sz="1400" dirty="0" smtClean="0">
                <a:latin typeface="Arial" pitchFamily="34" charset="0"/>
                <a:cs typeface="Arial" pitchFamily="34" charset="0"/>
              </a:rPr>
              <a:t>Photo: Courtesy of Aventis Behring</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Paul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Ehrlich</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(1845-1915)</a:t>
            </a:r>
            <a:endParaRPr lang="en-US" dirty="0"/>
          </a:p>
        </p:txBody>
      </p:sp>
      <p:sp>
        <p:nvSpPr>
          <p:cNvPr id="4" name="Rectangle 3"/>
          <p:cNvSpPr/>
          <p:nvPr/>
        </p:nvSpPr>
        <p:spPr>
          <a:xfrm>
            <a:off x="3505200" y="838200"/>
            <a:ext cx="5257800" cy="5786199"/>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Vācu ārsts,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ķīmijterapijas pamatlicējs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Sākumā strādāja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Koha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institūtā kopā 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Bēringu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viņa darbs bija imunizēt dzīvniekus un producēt difterijas antitoksīnu; sāka standartizēt seruma preparātus pēc to aktivitātes.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Izvirzīja teoriju par antivielām un to veidošanos (kas izrādījās daļēji pareiza);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Antivielas –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magic</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bullets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kas selektīvi nogalina tikai slimību izraisošo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mikro</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)organismu.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Iespējams, pirmais, kas sāka domāt par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self</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nonself</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atšķiršanu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1908. gadā saņēma Nobela prēmiju Fizioloģijā un Medicīnā</a:t>
            </a:r>
          </a:p>
        </p:txBody>
      </p:sp>
      <p:sp>
        <p:nvSpPr>
          <p:cNvPr id="4100" name="AutoShape 4" descr="data:image/jpeg;base64,/9j/4AAQSkZJRgABAQAAAQABAAD/2wCEAAkGBxQTERUTExQUFhUXFRcYFxgVFRcVGBQYFhcWFxgXFRkYHCghGB4nHhoVITEhJikrLi4uFx80OTMsNyguLisBCgoKDg0OGhAQGywkHyQsLCwsLCwsLCwsLTQtLDQsNCwsLS8sLCw0LywsLCwsLCwtLCwsLCwsLywsLCwsLCwsL//AABEIALwBDAMBIgACEQEDEQH/xAAbAAEAAgMBAQAAAAAAAAAAAAAAAwUCBAYBB//EAEoQAAIBAwIEAwMIBAoIBwAAAAECEQADEgQhBRMxQSJRYTJxgQYjQlJikaGxM1NyghQVJGNzkqLB0dMHNENUg5TC8JOys8Ph4/H/xAAaAQEAAwEBAQAAAAAAAAAAAAAAAQIDBAUG/8QALhEAAgIBAwMCBAUFAAAAAAAAAAECEQMEITESQVEFkRRhofATItHh8RUycYHB/9oADAMBAAIRAxEAPwD7jSlKAi1OoW2pd2CqO59TAA8yTAA7k1pfw66+9uxt2N5+VI8woVmHuYKal4vZZrcoJdGW4o28WBBKidpZclBPQkVnpNWtxckMjp3BUjqrA7qw7g7irLiyO5AV1J6PYX/hvc/61rwWtT3vWPhp3/z63ZpNLBp8nUfrrXwsN/m05Wp/XWf/AAG/zq3JpNLBpcrU/rrH/Lv/AJ9em1qf11j/AJd/8+tyaTSxRqfykd7D/B7f9714uo1Peza/cvsT/atL+dbk0mgNP+MLg66a971awR/6oP4V6eLoPaS+vvsXWHxZVKj7625r2abAg03E7Ltil1C31QwyHvXqPurbrV1OnS4uNxFdfJ1DD7jWr/F2P6K7dt/ZyFxPdFwEqPRStKQstKVWc3Ur9Gzd9QWsn4Kcwf6wqOxxwCRqLb6cjvcxNs+66hKj3NifSnSxaLeleKwIkEEHoRuDXtVJFKUoBSlKAUpSgFKUoBSlKAUpSgFKUoBSqbV8Wa3qShCm3hYnxQym7cvJkFjxDwrMkQATvuKi0Hyi5ri2qKGyYEm4yriq6d5XK2GJIv24BUdDv0kC+rT1PDLTtkVhjALIzW3IHQFkIJj31W6DjrvylNoFnt2nfBmIUXWZRjK7wVJYEiBEZHasNL8oiWtZoFF1LT+2CLYuW9VcBY4jeLIB7S2x23WDfPDbi/or7jyW6Oco+JIuH4vWB1F5P0lnIfWssG/rI+JHuGVVes+VbrZuXlsKVS0z73YJK6e3qSICHbF4meo6AGR8xtf6QNcL3NN2RMm2QMCPqxGw7T19ayy6mOKuruen6d6Rm1ym8TS6fPez7AeKY73bV20PrOFZR6s1pmCD1aB61upcBAIIIIkEGQR5gjrUN3iJFsXBZuuDBi2ELQd91Ljp0gSf7qlNVZhrtsXbDgFmsvba0Lp3gYsMSxP0kOW4meldKVnlPZ0y9zHnQuPOucbgqXkVwVi4blxtjDi/uDKMDkogBp6E9J2kvcCyBBZI5z3PYILh+d4bpDeKObt09n12igXt28qgliAAJJJgAeZ8qyzrmW+TxY3p5YDBlQ8vJiGs2bYNxi8uoKTidzC77SZ9RwDMvkbcOH6W/Ec0VCjHLxIMdljsn1dwL8OPOvZqt0Gh5b3CCoR4IRVjEgtJmSd5AjoMdgJNb00oEk0mo5pNKBJNJqOaTSgap4ZbBJt5WmO82jhJPdk9hz+0pr0PqE727w+1Np/vEqx+CCtmaTUkEI40g/Sq9n1uL4B77ik2x8Wres3lcBkZWU9CpBB9xFa+Vad7h1snNRy7n6y34H+JAhx6MCPSo6UTbLilVCa+5a2vLmn6y2pkf0lsSR28SyOphRVnYvq6hkZWU7hlIII9COtVaaJTskpSlQSKUpQClKUApSlAKUpQGBtKSGIEjoYEj3HtWI0yAABFgGR4RsfMeR9alpQEX8HSQcVkEkeEbFtyR5E969aypEFVI26gfRMj7j0qSlAaOu1li14bjIsgmCB7MQSR9WNiTtArml/0daIXReVXYTItlgbXmNtiRPYsRVta/T6knrzEE/ZFm0QPdkzn3saxTSG3vYc2vsRlaP7h9n9wrNTLDGVWjXBrM+DqWKTjezpkHyl4kLCfOW9WiHGb9h1YWyTG+TSOo6oQdup2rn9JxvV5izav29Sl2VW5sLloMT4rqCGQqoJhhB2EztXWHXaiMTbstO2WbKPUshUwPQMZ9OtafCOEW9PmUChrhXLEYqMRGKKScVnIxJ9o+lbxpLdHJJNvZlhklq31Coi9T0VVH+AqpfW3bu4Jsp2AA5jDzcsCEn6oE+o6D3j1yTat9iWuH1FrGAf33Rv3ahtPJAnqatGO1s0ikzIabvzL8/0978i0fhUqa+5a3cm7b7nEcxPXwgC4o8gAwj6VfP8AU/6QbnNPLtW+UDsHyzYebENAJ9Bt69+10uuW5bS4shXUMJ6iex9xkT6Vjh1GPM3GPY9PW+lZ9JCM8saT8efDL7Ua1Etm67KLYAJafDBiDI7bjeqzU/KS2vKKyQ2oNlwUuC5bbkXLwHKK5ljikCNw4InatJLbvpb1m31W4AnTYE27vfbw5NA8lAras8HbmLduXQzjUc4428FIGnfTqiqWJUQ2RJJJM9BAFmqdHlm8/GrIRXybBxIYW7hUCYm4Qvze+xziIM9DXr8YtC5yyxy8QnC5gCi5MDcxwEDrJ2qn1nybZ7fL53hK3QQyFgDdutczQC4AGGWMkNsBGO86r8Hu3L11biHlXm1CuS+y2rqOoazF3a4fAD80IBYEmJaNwX1vj1ghiHPhwkG3cViLpxtlUK5OGIIBUEEgx0rK/wAbsoQGYglVczbueBXJCtd8PzQJDCXx9lvIxoPwe4+Zu3LVxyltBlYPLC23LyU5sly0HIMIKrA2MwXfk4xttaN8lLthLF/NC7uqh1LI5eVYq7KS2fRT1ksBZ3vlBp1c2y5yDFICXG8YXLlgqpBuY+IIPERuBFZtxywFVs/Cy5yEchUmMrkL82JkS8RB8jEDcK+cR8/Y1LaiMeuVm5Zw6/bmfSIqvb5MLlOVtsrfLuC7ZNxWTm3rgAAuLH6a4DOQO2226mDp5plUeVeTU0CXKtO5o4YvablXDuSolXP86nR+2+zR0YVPNJoQZ6LicsLd1cLh9neUuxvNtu5jcqYIg9RubKqbUWVdSriQY9II3BBG4IO4I3BrzS8Qa0Ql45ISAl09idgl7yPYP0PQwYyq4eCyl5LqlKVmWFKUoBSlKAUpSgFYXrqopZiFVQSSTAAG5JPYVnXGazSX7y6hUF7xDWW8mujlsCrrbREL+Fg+JDFRAVt4MEDs6Vx3GtDrQl9NOLh8VxrDm+xZTyLGAOV0Spum97eWOMYFTtAL927fvBGvFw15cFuFckTUWwwg3Byn5SsqNggOc5dHIHTa7hhZzct3DbcgAyuaNEwWWQZEndWHrMCtJbzK/KugK8SpBlbi7AlJ3kEiV7SOoINQWtLfD2yyag2crpCC+OZbk2eWbrc35xZGoMZNAdRiY8NbxPhV7U2byNzGNi/aWyVuYseXdFw3lYuuTC262zkQcrL+dXjPyVcToJrEXRJWRkACRIkAzBI7Aw33HyrltIuofmZC+lwc9bsXVYSWBtLZXmALCFSDCSO5LTWV6zqis4vkFt4ot3wsynUhg7G6GQENZJIZoOPthTOhQs/lCnhS72QkP6I4En3AhCfQE9q1UJBBHUGfuq7JqnvcKZP0JUr+rckBfRHAMD7JB9CBtWsJKqZV32OV1XyIstcLLcdEJk2wgaN5Kq5YQPKQY9a6HBVUKoxRFCgT7KqIEk/eT76kFm905R9+aR+c/hU9jhZYzeKkfq1krP22MF/dAHnNUx4MOFuUFydmp9S1WqjGGaTajxx9v/Y4XcKWsguT3rmSKTj4cQASY8IwXLp1aOpqy0+tVjjurgSUfZo8x2Yeqkj1rzU6dXjIbjcEEhlPmrDcfCtPUW2Ai4vOQbhlEXUPnCxJ6+JIbyU9ank5C2mk1Tc5xg63Q9kOAfCMzkeWFZhtCswJ2B8O871Z3LgUEkwACSfIDcmoomyDinFUsLLkkn2VG7NHl6dJJ2E1y9z5Tam4+NtVWeiqpuN952P9UVoa+491zdfbKAASPCv0U69fzJNVnGlvpprkKAhdFZlJyxIc4tHRSwE9Nwo32rbKo4MTyNW/BOih8XqYYFLp6nVv3OkPyh1dkg3UV1PmuM+gdPDPwNdJwni9vULKSCPaVvaWfzHqNvxr5R8iw7XbiCeW1m4bg7DFSbbH15mAB+0R3NdLo0eywup7S9vrr9JPjH3we1Y6XJHVYnNLpadfI7PWNF/TdSsLl1JpO+OfPt7H0GaTUFm8GUMplWAIPmCJBrOaijiskmk1HNJpQJJrFwCCCAQRBBEgg9QR3FYzSaAw0usOn8Lkmx2cmTY9HJ62/tfR77bi/qiJqHR6v+DQp/1foD/u/wD9X/k/Z9isoXuiVKjo6UpWJoKUpQClKUApSlAKUpQClKUBQcTULqgR9Ozv6m24APvi5E+g8q8msuOj+UWT25V8fHKwR+TVDlXTD+1GT5JJpNR5Uyq1EEk0mo5rmOIcfYsBbbBSYQgBnueokEAHttJkbiYq0Mbk9jDPqIYY3P8AVs6uaTXIaDj1z2suak+IQA4/ZgDf0I38xXU27oYBlMggEEdwRIIqZ43DkjT6rHnTcHxyns0Q2+G2gZxyORaXJeGJkkZEhd/KKw4638ncfWxU+52VD+BNbZeBJ6VUa7XpdS7bU9oR5Bts8AqMxsDlAgx6TVVybPgqNRpVcAOsgGR16j3VDcQ3C9t7ZwGMHL2++0biDFblpslDDoRP3+dauu0txyFD4oQQ8e0fKDH+HxrvcT574pXT2IdJcAvXEVgBCk2ktrbUEBRkcQATB69fH6VYEVqpcCuLfiLYA5ETIG27dzWw7wCSdgJPuFIY1FUhk1zlL8zbb88svfk+/wDJ0H1S6j3JcdR+AFWM1o8LtFLKK3tRLftN4m/EmtrKuB8n0MeFZJNJqPKmVRRYkmk1HlTKlAkmvDWGVMqUDa4BqMSdOx9kZWieptyBj6lCQvuZOpJq6rlNVcKY3VktaOUDqyxDrHeVmB9YL5V1NtwwDAgggEEdCDuCKwyRp2Xg+xlSlKzLilKUApSlAKUpQClKUBSfKUQbDfzpU+5rVz/qC1pTVr8pLU6a4R1SLgjqeUwuQPfiR8aqgK6MT/KZT5E0mmNMa0KmF4EqwBgkEA+RI2riQ3Le3fC5AQGQjI24ABCD6JEEHyNdzjVfquEhmLo2DHrtkrHzK7b+oInvNaQklscWs088vTLG9154dnEcN1FwHwhYBLEt0AOOUn4D8a6jhmoblhHd0K7BLVuWCkBlyJDR4WA6LBBHatjR/J9U9ohhM4quCE+bAkk+6Y9KuIpKdpIrpNLLG5Tly6Xt5KpdPJkWZM+1qLmRHqo8ce7w1K9i6zKHdDb6sFUrJUgqoljImZ/ZAjc1v40xqlndRTa7Tm2xdQTbYksAJNtjuWAHVSdzG4JJ6Hw4W/EAVgg9CCCD7iDV5jWrd4ZbYlsYJ6lCyE+8oQTWsczSo83U+mY80+tOmVl5SFJMKIPiJEL6mTFYcG0TuENwllUzJXE3WBlTHZRtv9IgdvatbfDbSkHEFgdi7FyD9kuSR8Km099XBZTsGZTO0FGZG/FWpLM2TpvTMeJ9T3JcqTXhI23G/T191R6i+qCWO2SLtvu7Kij72FYnpEs0mvDHmK9jtQCaTXgjbcb9PX3U28x/+0B7NJpQCgGVb3yZvwrWD/siMP6J5Kf1SGT3IPOtHGo3uG063lBOE5gblrbRmAO5EBgO5SO9VnHqVEp0zrKVjbcMAykEEAgjcEHcEGsq5TYUpSgFKUoBSlKAUpSgItVbyRl+spH3giuZ4e2VpDEeBZHcECCD6gyPhXV1zutscm9/NXmkeSXTuynyD+0PtZD6QFa432KTXc8xpjUuNMa1soVx1yi61toWApUk+1IdiOkCAhPXz8q8HFLWJbJoGO/LudXxxUeHxMcl8I336VhxjgovBoJBdrWR8kRiHC7dWtvdT3P2rPUcFV7jXM3VjjBXBYKsrKT4fGRjAzygMwESaiyaMrXEbTRixMhj7D+HElW5m3zcEEeKNwfKo14vZInJvo7cu4GOc4FVK5MGxaCBBxPlRuAoccmc4l2M4S5uEl5YLkAZghSBAAiKz0/BlVgxe47DlwzYTFoPipCqB/tHJMSZ67AUtijC1xaywLBjACndHE5nFcQV8ZLeGBJnbrW3p7yuuSmRJHQggqSrAg7ggggg9CK07/yftugRixAVQJxPs3BdUkFSD4gNiII7Vv6PSi2gRegnoqr1JPRAAOvYUsUe40xqXGmNTZBz/F+FtdumFSDZVc262zzC2VvY+IbGNt8TO1Rn5Psstb5QY/wgtKjx87VW7wylTuFDrJBgtMHpXSY0xqCTjE4NcR7asnNVWDiAMSW1d28FDFDjywbf6sNAAkbLvaf5PuAom2CgtAsszf5d+3dNy74R4/A0btvcbfeulxpjQHLW+BObbgBQyvhZy8It2bfMW1KlWDxzHEEQVg7GKmbgJJbIW2BN8lgWV7ovhhyrhCyqgMBIJ/RpsIro8aY0BzP8RXCRmbTSEGUQ1nl3rl0NbhAGYhlBMJugbfoMNV8lskuBeUrumsAbHcXNRd5lq4TEym+/UTtXU40xpsDnbnAiXusQrhzcIJcoTzCPA0WyYEAA5H2F8NWugsMttVcgsBuVAA6+gA+IAnrA6Vu40xoCLGmNS40xqbIPOC6nlPyG9hiTZP1TuWtfmy+mQ2xE39c5qdMHUqZ3iCNipBlWU9iCAQfMCrXg2qa5ZBf2wWR42BZCVJA7AxkPQissi7l4vsb1KUrIuKUpQClKUApSlAKi1WmW4jI4lWEEdPiCNwe4I3BqWlAc7pSys1q4Ze3Hi2+cQzhc284IP2lbtFbONbPFtCXAuW45qTjOwdTGVtj2Bgb9iFO8QdTS3w6hhI6gg7FWBhlYdiCCD7q2TtGbVGWNMazpUgwxpjWdKAwxpjWdKAwxqHV6hbaF3MAfEknYADuSdorZrnuKvzL5H0bUAD+cZQzN8FZQP2nqmTIoRcmUnLpVkN/V3bm5Y217Ih3j7b9Z/ZiPM9a11tkdLl0f8a4fvlt/jUmpLKhKJm20LkFnfuT086ie44uIoSQR4iD7Nef8VOT2f/DklHI1139d/bmt+ePZm9peKvb2vHJP1kAMnrcA2K/aAEdxEkX8Vzwt1lpbjC0bHjKoyybZOa2GDFccfF1Vrfh8WIkb11afUfibPk2xTb2kX+NMa0bF9wuSnn2/NY5iwdwegePgwjoxratay2wBDDdsR2OUE4kHcNAOx32rqNyTGmNe3HCgsxAUAkkmAANySewrXGrYjIWL5TrlgB/YLcz+zUEk+NMaw02qS5ODAwYYbhlPWHU7qfQgVNQGGNMazpQGGNZ8A66geV/b42bJ/MmlZfJ/dHfs91yPUKeWD7iEkehFVlwSuS0pSlZFxSlKAUpSgFKUoBSlKAVScVs8lzfX2GjnjygQL3wAAb7IB+hBu6VKdENWVNe1rXdG2n9hS9jsqiXs+iL9NPJR4l6AEQFy02rS5ODqxHUA+JfRl6qfQitf8FCelKUApSlAK5/TpJuE9edd/C4wH4Ba6CqjDG/cQ/Ti6n3Kjge4hWP9IK49ff4La7OyrjZXXEZHZ3uKLWIgEAYnbcn/AL6+lQ67X4AYg3M2KoUAYAjbxGQNmnuOh8quNVpA/hZVZCDkD1kFSsCIjr9wqVLAAgCPdXiLUQbVq/ov5JWKvv5mjo2zRXxZZE4uIYe8SY91T8OEahvW0J+D7fm1TNYbMEN4QCCsDcmIM9REHb1rzhK5Pcu9iRbX1FstJH77OPXAV2entyy7cJEyglK17ePkbN/RAtmpKXPrL9KOzqdnHv3HYiqy7NyTyCbyOALgXBTy2Vsg1yDiYIgZbEwSDve0r3UyKNTiAB5an2DethvUZSo9xcID6E1eLdkE4tILCDEmCRtvG/Ub9+1UPGDFh26lALg99oi4PxUVf3FkCGI3B2jcDsZHQ1lM0hRocQ0JuY3bfhugbZAgOp3Nu4OoHkeqnffcHU02pDSpBV1jNG9pZ6HbYqYMMNjB8iBbrelyoiFHi3OQYwVgRuCCd56j3xBxHhwuwwOFxZwcCSs9VI+kpgSp8gdiAQjLsxKNGvStMap1HzltiNwHsK19GgkGAgLqdtwRA6SazXnXNraNbB63LoAgfYtnxFv2go77xBuU+RjqWZ2Nm0fGR4mHSyp2zP2uuK9zv0Bq8sWVRVRRCqAqgdAAIAHwqPQ6NbS4rPWSSZZ2PVmPcn/AdBWxWcpWXSoUpSqkilKUApSlAKUpQClKUApSlAK1tXoLV2OZbR46FlBK+qnqPhWzSgKl+DFf0N11+zcJvJ8czn8A4Faz6lrZi+oSTAcHK0xOwGRAKHpswAkwC1X9YugIIIBBEEHcEHqCKupvuVcfBWUrW1GlOm3WWsd13LWPVe7W/Tqvbw7LsKwIBBBBEgjcEHuKuVPa1tdpeYog4spyRonFunTuCCQR3BPvrZpRpNUwVf8ADwm18cs/WP6JvVbnQe5oPoetSPxGyBJuWwPMuv8AjVhUa2VBkKoPmAAa8mfo+JyuLaXjn7+posj7leXa94UDJbPtXCCrEeVoHf8AfMAdp6ixtWwqhVACqAABsABsAKzpXfp9NDBHph+7KNtu2KUpW5BjcQMCp6EEH3HY15wzWshWxe69LdzoLoA9lvq3AB06NBI7qudaPGjFi43dF5g99r5xfxUUq9hdbnQXg2JxIDRsWBIB7SARI+NQiwVNxljJ4MEADIKFElRJGw3Mn4QBNfuBVZiYABJPWAB1rXv6+2iM7XBits3TuDFsCcoG8bEzWBvFtI2GeI2O5jYTGxMn026+tY3XMgDqd5KkiARIkdCQdvdUWov20+cYgeykj7ThRMdsj17b+te/w+3mUzUNirQSBIYwCPPfb4jzoQbE7x3/AO//AIr2te7qVt4h23ZgBMSSzBRsB0kgTR9bbBALDxEgb7SvUE9j6VJU2KVE2oUGCR3J9In2j9HoevlUimRI3FAe0pSgFKUoBSlKAUpSgFKUoBSlKAUpSgFUuo4e1olrIytndrOwKk9WszsPVDAPUEGQ11SpTohqyk02qS4DiZjZgQVZD5OpgqfQgVNW1reG27pDMIYdHUlHA8gy7x6dD3Fah4M3+83/ALrB/OzWnUitM9pXn8Tt/vN74rp/7rQoeF3e1/8ArWlP5RTqQpntKwbhuo7X7Xx07H8rwrwcP1H62wf+C4/941NryRTJKVCbOoH+ztOPNbjKT+6yR/arFee3s2Mf6W6ig+7l5n7wKWgbFaHHf9WvDu1t0UebOCiKPUsQPjW2NFqT9Kxb/de9+OSflU+m4SAwe47XGXdZhUQ9JVFHX1aSJMETTqSFNk/FNMblplGJOxGWUZKwYbqQQZAgg7GDVTe+TZfINdByBJPLAfmNpxpyxIaCsS2IA3jeBFXz2wY67GRBI7Ebx1G52NADl18MdI3nzmenpHasTU5+78nHJgOmGZdfm/YI1K6kKy5Q6zku2MQsb7hc+S0gTcB8OMFGCwVuBwoR1IU5mBJgSN9o6OlBZU63g2d4XMgBFqQUlvmXdlKPl4ZzYHY/nOiPktFoWw6bArLW2cFTaFro1ww2PcQO0V0c9q9oQU93gQIIBEl3Ykqdy/SSrBpG0GQdh0qz0loqiqzZFVALQBkQIJgdJ8qlpQClKUApSlAKUpQClKUApSlAKUpQClKUApSlAKUpQClKUApSlAKUpQCq7jpui181M5pliJYW8hniBudvLeJjeKsaUByV064Tg1x15T4nBUY3sbhtjG59HHEEtE3AnQFxU+d7z1PI5pg4jmxyVjYjLDmZdRMxPgrpqUBymr59w6i3lcK2W2KFQbnMuW74Ax3Bt2wUj6QcHckVMx1BuHFry+K5JKBkWzyW5TICPE/M5ZIPinOfDFdIF/Hr69v8K9oDlstQUyh1hAAcXZrkXX22XmIGXHsSmXeN+l0zEopYFWKglSQSpjcEjYx5ip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2" name="AutoShape 6" descr="data:image/jpeg;base64,/9j/4AAQSkZJRgABAQAAAQABAAD/2wCEAAkGBxQTERUTExQUFhUXFRcYFxgVFRcVGBQYFhcWFxgXFRkYHCghGB4nHhoVITEhJikrLi4uFx80OTMsNyguLisBCgoKDg0OGhAQGywkHyQsLCwsLCwsLCwsLTQtLDQsNCwsLS8sLCw0LywsLCwsLCwtLCwsLCwsLywsLCwsLCwsL//AABEIALwBDAMBIgACEQEDEQH/xAAbAAEAAgMBAQAAAAAAAAAAAAAAAwUCBAYBB//EAEoQAAIBAwIEAwMIBAoIBwAAAAECEQADEgQhBRMxQSJRYTJxgQYjQlJikaGxM1NyghQVJGNzkqLB0dMHNENUg5TC8JOys8Ph4/H/xAAaAQEAAwEBAQAAAAAAAAAAAAAAAQIDBAUG/8QALhEAAgIBAwMCBAUFAAAAAAAAAAECEQMEITESQVEFkRRhofATItHh8RUycYHB/9oADAMBAAIRAxEAPwD7jSlKAi1OoW2pd2CqO59TAA8yTAA7k1pfw66+9uxt2N5+VI8woVmHuYKal4vZZrcoJdGW4o28WBBKidpZclBPQkVnpNWtxckMjp3BUjqrA7qw7g7irLiyO5AV1J6PYX/hvc/61rwWtT3vWPhp3/z63ZpNLBp8nUfrrXwsN/m05Wp/XWf/AAG/zq3JpNLBpcrU/rrH/Lv/AJ9em1qf11j/AJd/8+tyaTSxRqfykd7D/B7f9714uo1Peza/cvsT/atL+dbk0mgNP+MLg66a971awR/6oP4V6eLoPaS+vvsXWHxZVKj7625r2abAg03E7Ltil1C31QwyHvXqPurbrV1OnS4uNxFdfJ1DD7jWr/F2P6K7dt/ZyFxPdFwEqPRStKQstKVWc3Ur9Gzd9QWsn4Kcwf6wqOxxwCRqLb6cjvcxNs+66hKj3NifSnSxaLeleKwIkEEHoRuDXtVJFKUoBSlKAUpSgFKUoBSlKAUpSgFKUoBSqbV8Wa3qShCm3hYnxQym7cvJkFjxDwrMkQATvuKi0Hyi5ri2qKGyYEm4yriq6d5XK2GJIv24BUdDv0kC+rT1PDLTtkVhjALIzW3IHQFkIJj31W6DjrvylNoFnt2nfBmIUXWZRjK7wVJYEiBEZHasNL8oiWtZoFF1LT+2CLYuW9VcBY4jeLIB7S2x23WDfPDbi/or7jyW6Oco+JIuH4vWB1F5P0lnIfWssG/rI+JHuGVVes+VbrZuXlsKVS0z73YJK6e3qSICHbF4meo6AGR8xtf6QNcL3NN2RMm2QMCPqxGw7T19ayy6mOKuruen6d6Rm1ym8TS6fPez7AeKY73bV20PrOFZR6s1pmCD1aB61upcBAIIIIkEGQR5gjrUN3iJFsXBZuuDBi2ELQd91Ljp0gSf7qlNVZhrtsXbDgFmsvba0Lp3gYsMSxP0kOW4meldKVnlPZ0y9zHnQuPOucbgqXkVwVi4blxtjDi/uDKMDkogBp6E9J2kvcCyBBZI5z3PYILh+d4bpDeKObt09n12igXt28qgliAAJJJgAeZ8qyzrmW+TxY3p5YDBlQ8vJiGs2bYNxi8uoKTidzC77SZ9RwDMvkbcOH6W/Ec0VCjHLxIMdljsn1dwL8OPOvZqt0Gh5b3CCoR4IRVjEgtJmSd5AjoMdgJNb00oEk0mo5pNKBJNJqOaTSgap4ZbBJt5WmO82jhJPdk9hz+0pr0PqE727w+1Np/vEqx+CCtmaTUkEI40g/Sq9n1uL4B77ik2x8Wres3lcBkZWU9CpBB9xFa+Vad7h1snNRy7n6y34H+JAhx6MCPSo6UTbLilVCa+5a2vLmn6y2pkf0lsSR28SyOphRVnYvq6hkZWU7hlIII9COtVaaJTskpSlQSKUpQClKUApSlAKUpQGBtKSGIEjoYEj3HtWI0yAABFgGR4RsfMeR9alpQEX8HSQcVkEkeEbFtyR5E969aypEFVI26gfRMj7j0qSlAaOu1li14bjIsgmCB7MQSR9WNiTtArml/0daIXReVXYTItlgbXmNtiRPYsRVta/T6knrzEE/ZFm0QPdkzn3saxTSG3vYc2vsRlaP7h9n9wrNTLDGVWjXBrM+DqWKTjezpkHyl4kLCfOW9WiHGb9h1YWyTG+TSOo6oQdup2rn9JxvV5izav29Sl2VW5sLloMT4rqCGQqoJhhB2EztXWHXaiMTbstO2WbKPUshUwPQMZ9OtafCOEW9PmUChrhXLEYqMRGKKScVnIxJ9o+lbxpLdHJJNvZlhklq31Coi9T0VVH+AqpfW3bu4Jsp2AA5jDzcsCEn6oE+o6D3j1yTat9iWuH1FrGAf33Rv3ahtPJAnqatGO1s0ikzIabvzL8/0978i0fhUqa+5a3cm7b7nEcxPXwgC4o8gAwj6VfP8AU/6QbnNPLtW+UDsHyzYebENAJ9Bt69+10uuW5bS4shXUMJ6iex9xkT6Vjh1GPM3GPY9PW+lZ9JCM8saT8efDL7Ua1Etm67KLYAJafDBiDI7bjeqzU/KS2vKKyQ2oNlwUuC5bbkXLwHKK5ljikCNw4InatJLbvpb1m31W4AnTYE27vfbw5NA8lAras8HbmLduXQzjUc4428FIGnfTqiqWJUQ2RJJJM9BAFmqdHlm8/GrIRXybBxIYW7hUCYm4Qvze+xziIM9DXr8YtC5yyxy8QnC5gCi5MDcxwEDrJ2qn1nybZ7fL53hK3QQyFgDdutczQC4AGGWMkNsBGO86r8Hu3L11biHlXm1CuS+y2rqOoazF3a4fAD80IBYEmJaNwX1vj1ghiHPhwkG3cViLpxtlUK5OGIIBUEEgx0rK/wAbsoQGYglVczbueBXJCtd8PzQJDCXx9lvIxoPwe4+Zu3LVxyltBlYPLC23LyU5sly0HIMIKrA2MwXfk4xttaN8lLthLF/NC7uqh1LI5eVYq7KS2fRT1ksBZ3vlBp1c2y5yDFICXG8YXLlgqpBuY+IIPERuBFZtxywFVs/Cy5yEchUmMrkL82JkS8RB8jEDcK+cR8/Y1LaiMeuVm5Zw6/bmfSIqvb5MLlOVtsrfLuC7ZNxWTm3rgAAuLH6a4DOQO2226mDp5plUeVeTU0CXKtO5o4YvablXDuSolXP86nR+2+zR0YVPNJoQZ6LicsLd1cLh9neUuxvNtu5jcqYIg9RubKqbUWVdSriQY9II3BBG4IO4I3BrzS8Qa0Ql45ISAl09idgl7yPYP0PQwYyq4eCyl5LqlKVmWFKUoBSlKAUpSgFYXrqopZiFVQSSTAAG5JPYVnXGazSX7y6hUF7xDWW8mujlsCrrbREL+Fg+JDFRAVt4MEDs6Vx3GtDrQl9NOLh8VxrDm+xZTyLGAOV0Spum97eWOMYFTtAL927fvBGvFw15cFuFckTUWwwg3Byn5SsqNggOc5dHIHTa7hhZzct3DbcgAyuaNEwWWQZEndWHrMCtJbzK/KugK8SpBlbi7AlJ3kEiV7SOoINQWtLfD2yyag2crpCC+OZbk2eWbrc35xZGoMZNAdRiY8NbxPhV7U2byNzGNi/aWyVuYseXdFw3lYuuTC262zkQcrL+dXjPyVcToJrEXRJWRkACRIkAzBI7Aw33HyrltIuofmZC+lwc9bsXVYSWBtLZXmALCFSDCSO5LTWV6zqis4vkFt4ot3wsynUhg7G6GQENZJIZoOPthTOhQs/lCnhS72QkP6I4En3AhCfQE9q1UJBBHUGfuq7JqnvcKZP0JUr+rckBfRHAMD7JB9CBtWsJKqZV32OV1XyIstcLLcdEJk2wgaN5Kq5YQPKQY9a6HBVUKoxRFCgT7KqIEk/eT76kFm905R9+aR+c/hU9jhZYzeKkfq1krP22MF/dAHnNUx4MOFuUFydmp9S1WqjGGaTajxx9v/Y4XcKWsguT3rmSKTj4cQASY8IwXLp1aOpqy0+tVjjurgSUfZo8x2Yeqkj1rzU6dXjIbjcEEhlPmrDcfCtPUW2Ai4vOQbhlEXUPnCxJ6+JIbyU9ank5C2mk1Tc5xg63Q9kOAfCMzkeWFZhtCswJ2B8O871Z3LgUEkwACSfIDcmoomyDinFUsLLkkn2VG7NHl6dJJ2E1y9z5Tam4+NtVWeiqpuN952P9UVoa+491zdfbKAASPCv0U69fzJNVnGlvpprkKAhdFZlJyxIc4tHRSwE9Nwo32rbKo4MTyNW/BOih8XqYYFLp6nVv3OkPyh1dkg3UV1PmuM+gdPDPwNdJwni9vULKSCPaVvaWfzHqNvxr5R8iw7XbiCeW1m4bg7DFSbbH15mAB+0R3NdLo0eywup7S9vrr9JPjH3we1Y6XJHVYnNLpadfI7PWNF/TdSsLl1JpO+OfPt7H0GaTUFm8GUMplWAIPmCJBrOaijiskmk1HNJpQJJrFwCCCAQRBBEgg9QR3FYzSaAw0usOn8Lkmx2cmTY9HJ62/tfR77bi/qiJqHR6v+DQp/1foD/u/wD9X/k/Z9isoXuiVKjo6UpWJoKUpQClKUApSlAKUpQClKUBQcTULqgR9Ozv6m24APvi5E+g8q8msuOj+UWT25V8fHKwR+TVDlXTD+1GT5JJpNR5Uyq1EEk0mo5rmOIcfYsBbbBSYQgBnueokEAHttJkbiYq0Mbk9jDPqIYY3P8AVs6uaTXIaDj1z2suak+IQA4/ZgDf0I38xXU27oYBlMggEEdwRIIqZ43DkjT6rHnTcHxyns0Q2+G2gZxyORaXJeGJkkZEhd/KKw4638ncfWxU+52VD+BNbZeBJ6VUa7XpdS7bU9oR5Bts8AqMxsDlAgx6TVVybPgqNRpVcAOsgGR16j3VDcQ3C9t7ZwGMHL2++0biDFblpslDDoRP3+dauu0txyFD4oQQ8e0fKDH+HxrvcT574pXT2IdJcAvXEVgBCk2ktrbUEBRkcQATB69fH6VYEVqpcCuLfiLYA5ETIG27dzWw7wCSdgJPuFIY1FUhk1zlL8zbb88svfk+/wDJ0H1S6j3JcdR+AFWM1o8LtFLKK3tRLftN4m/EmtrKuB8n0MeFZJNJqPKmVRRYkmk1HlTKlAkmvDWGVMqUDa4BqMSdOx9kZWieptyBj6lCQvuZOpJq6rlNVcKY3VktaOUDqyxDrHeVmB9YL5V1NtwwDAgggEEdCDuCKwyRp2Xg+xlSlKzLilKUApSlAKUpQClKUBSfKUQbDfzpU+5rVz/qC1pTVr8pLU6a4R1SLgjqeUwuQPfiR8aqgK6MT/KZT5E0mmNMa0KmF4EqwBgkEA+RI2riQ3Le3fC5AQGQjI24ABCD6JEEHyNdzjVfquEhmLo2DHrtkrHzK7b+oInvNaQklscWs088vTLG9154dnEcN1FwHwhYBLEt0AOOUn4D8a6jhmoblhHd0K7BLVuWCkBlyJDR4WA6LBBHatjR/J9U9ohhM4quCE+bAkk+6Y9KuIpKdpIrpNLLG5Tly6Xt5KpdPJkWZM+1qLmRHqo8ce7w1K9i6zKHdDb6sFUrJUgqoljImZ/ZAjc1v40xqlndRTa7Tm2xdQTbYksAJNtjuWAHVSdzG4JJ6Hw4W/EAVgg9CCCD7iDV5jWrd4ZbYlsYJ6lCyE+8oQTWsczSo83U+mY80+tOmVl5SFJMKIPiJEL6mTFYcG0TuENwllUzJXE3WBlTHZRtv9IgdvatbfDbSkHEFgdi7FyD9kuSR8Km099XBZTsGZTO0FGZG/FWpLM2TpvTMeJ9T3JcqTXhI23G/T191R6i+qCWO2SLtvu7Kij72FYnpEs0mvDHmK9jtQCaTXgjbcb9PX3U28x/+0B7NJpQCgGVb3yZvwrWD/siMP6J5Kf1SGT3IPOtHGo3uG063lBOE5gblrbRmAO5EBgO5SO9VnHqVEp0zrKVjbcMAykEEAgjcEHcEGsq5TYUpSgFKUoBSlKAUpSgItVbyRl+spH3giuZ4e2VpDEeBZHcECCD6gyPhXV1zutscm9/NXmkeSXTuynyD+0PtZD6QFa432KTXc8xpjUuNMa1soVx1yi61toWApUk+1IdiOkCAhPXz8q8HFLWJbJoGO/LudXxxUeHxMcl8I336VhxjgovBoJBdrWR8kRiHC7dWtvdT3P2rPUcFV7jXM3VjjBXBYKsrKT4fGRjAzygMwESaiyaMrXEbTRixMhj7D+HElW5m3zcEEeKNwfKo14vZInJvo7cu4GOc4FVK5MGxaCBBxPlRuAoccmc4l2M4S5uEl5YLkAZghSBAAiKz0/BlVgxe47DlwzYTFoPipCqB/tHJMSZ67AUtijC1xaywLBjACndHE5nFcQV8ZLeGBJnbrW3p7yuuSmRJHQggqSrAg7ggggg9CK07/yftugRixAVQJxPs3BdUkFSD4gNiII7Vv6PSi2gRegnoqr1JPRAAOvYUsUe40xqXGmNTZBz/F+FtdumFSDZVc262zzC2VvY+IbGNt8TO1Rn5Psstb5QY/wgtKjx87VW7wylTuFDrJBgtMHpXSY0xqCTjE4NcR7asnNVWDiAMSW1d28FDFDjywbf6sNAAkbLvaf5PuAom2CgtAsszf5d+3dNy74R4/A0btvcbfeulxpjQHLW+BObbgBQyvhZy8It2bfMW1KlWDxzHEEQVg7GKmbgJJbIW2BN8lgWV7ovhhyrhCyqgMBIJ/RpsIro8aY0BzP8RXCRmbTSEGUQ1nl3rl0NbhAGYhlBMJugbfoMNV8lskuBeUrumsAbHcXNRd5lq4TEym+/UTtXU40xpsDnbnAiXusQrhzcIJcoTzCPA0WyYEAA5H2F8NWugsMttVcgsBuVAA6+gA+IAnrA6Vu40xoCLGmNS40xqbIPOC6nlPyG9hiTZP1TuWtfmy+mQ2xE39c5qdMHUqZ3iCNipBlWU9iCAQfMCrXg2qa5ZBf2wWR42BZCVJA7AxkPQissi7l4vsb1KUrIuKUpQClKUApSlAKi1WmW4jI4lWEEdPiCNwe4I3BqWlAc7pSys1q4Ze3Hi2+cQzhc284IP2lbtFbONbPFtCXAuW45qTjOwdTGVtj2Bgb9iFO8QdTS3w6hhI6gg7FWBhlYdiCCD7q2TtGbVGWNMazpUgwxpjWdKAwxpjWdKAwxqHV6hbaF3MAfEknYADuSdorZrnuKvzL5H0bUAD+cZQzN8FZQP2nqmTIoRcmUnLpVkN/V3bm5Y217Ih3j7b9Z/ZiPM9a11tkdLl0f8a4fvlt/jUmpLKhKJm20LkFnfuT086ie44uIoSQR4iD7Nef8VOT2f/DklHI1139d/bmt+ePZm9peKvb2vHJP1kAMnrcA2K/aAEdxEkX8Vzwt1lpbjC0bHjKoyybZOa2GDFccfF1Vrfh8WIkb11afUfibPk2xTb2kX+NMa0bF9wuSnn2/NY5iwdwegePgwjoxratay2wBDDdsR2OUE4kHcNAOx32rqNyTGmNe3HCgsxAUAkkmAANySewrXGrYjIWL5TrlgB/YLcz+zUEk+NMaw02qS5ODAwYYbhlPWHU7qfQgVNQGGNMazpQGGNZ8A66geV/b42bJ/MmlZfJ/dHfs91yPUKeWD7iEkehFVlwSuS0pSlZFxSlKAUpSgFKUoBSlKAVScVs8lzfX2GjnjygQL3wAAb7IB+hBu6VKdENWVNe1rXdG2n9hS9jsqiXs+iL9NPJR4l6AEQFy02rS5ODqxHUA+JfRl6qfQitf8FCelKUApSlAK5/TpJuE9edd/C4wH4Ba6CqjDG/cQ/Ti6n3Kjge4hWP9IK49ff4La7OyrjZXXEZHZ3uKLWIgEAYnbcn/AL6+lQ67X4AYg3M2KoUAYAjbxGQNmnuOh8quNVpA/hZVZCDkD1kFSsCIjr9wqVLAAgCPdXiLUQbVq/ov5JWKvv5mjo2zRXxZZE4uIYe8SY91T8OEahvW0J+D7fm1TNYbMEN4QCCsDcmIM9REHb1rzhK5Pcu9iRbX1FstJH77OPXAV2entyy7cJEyglK17ePkbN/RAtmpKXPrL9KOzqdnHv3HYiqy7NyTyCbyOALgXBTy2Vsg1yDiYIgZbEwSDve0r3UyKNTiAB5an2DethvUZSo9xcID6E1eLdkE4tILCDEmCRtvG/Ub9+1UPGDFh26lALg99oi4PxUVf3FkCGI3B2jcDsZHQ1lM0hRocQ0JuY3bfhugbZAgOp3Nu4OoHkeqnffcHU02pDSpBV1jNG9pZ6HbYqYMMNjB8iBbrelyoiFHi3OQYwVgRuCCd56j3xBxHhwuwwOFxZwcCSs9VI+kpgSp8gdiAQjLsxKNGvStMap1HzltiNwHsK19GgkGAgLqdtwRA6SazXnXNraNbB63LoAgfYtnxFv2go77xBuU+RjqWZ2Nm0fGR4mHSyp2zP2uuK9zv0Bq8sWVRVRRCqAqgdAAIAHwqPQ6NbS4rPWSSZZ2PVmPcn/AdBWxWcpWXSoUpSqkilKUApSlAKUpQClKUApSlAK1tXoLV2OZbR46FlBK+qnqPhWzSgKl+DFf0N11+zcJvJ8czn8A4Faz6lrZi+oSTAcHK0xOwGRAKHpswAkwC1X9YugIIIBBEEHcEHqCKupvuVcfBWUrW1GlOm3WWsd13LWPVe7W/Tqvbw7LsKwIBBBBEgjcEHuKuVPa1tdpeYog4spyRonFunTuCCQR3BPvrZpRpNUwVf8ADwm18cs/WP6JvVbnQe5oPoetSPxGyBJuWwPMuv8AjVhUa2VBkKoPmAAa8mfo+JyuLaXjn7+posj7leXa94UDJbPtXCCrEeVoHf8AfMAdp6ixtWwqhVACqAABsABsAKzpXfp9NDBHph+7KNtu2KUpW5BjcQMCp6EEH3HY15wzWshWxe69LdzoLoA9lvq3AB06NBI7qudaPGjFi43dF5g99r5xfxUUq9hdbnQXg2JxIDRsWBIB7SARI+NQiwVNxljJ4MEADIKFElRJGw3Mn4QBNfuBVZiYABJPWAB1rXv6+2iM7XBits3TuDFsCcoG8bEzWBvFtI2GeI2O5jYTGxMn026+tY3XMgDqd5KkiARIkdCQdvdUWov20+cYgeykj7ThRMdsj17b+te/w+3mUzUNirQSBIYwCPPfb4jzoQbE7x3/AO//AIr2te7qVt4h23ZgBMSSzBRsB0kgTR9bbBALDxEgb7SvUE9j6VJU2KVE2oUGCR3J9In2j9HoevlUimRI3FAe0pSgFKUoBSlKAUpSgFKUoBSlKAUpSgFUuo4e1olrIytndrOwKk9WszsPVDAPUEGQ11SpTohqyk02qS4DiZjZgQVZD5OpgqfQgVNW1reG27pDMIYdHUlHA8gy7x6dD3Fah4M3+83/ALrB/OzWnUitM9pXn8Tt/vN74rp/7rQoeF3e1/8ArWlP5RTqQpntKwbhuo7X7Xx07H8rwrwcP1H62wf+C4/941NryRTJKVCbOoH+ztOPNbjKT+6yR/arFee3s2Mf6W6ig+7l5n7wKWgbFaHHf9WvDu1t0UebOCiKPUsQPjW2NFqT9Kxb/de9+OSflU+m4SAwe47XGXdZhUQ9JVFHX1aSJMETTqSFNk/FNMblplGJOxGWUZKwYbqQQZAgg7GDVTe+TZfINdByBJPLAfmNpxpyxIaCsS2IA3jeBFXz2wY67GRBI7Ebx1G52NADl18MdI3nzmenpHasTU5+78nHJgOmGZdfm/YI1K6kKy5Q6zku2MQsb7hc+S0gTcB8OMFGCwVuBwoR1IU5mBJgSN9o6OlBZU63g2d4XMgBFqQUlvmXdlKPl4ZzYHY/nOiPktFoWw6bArLW2cFTaFro1ww2PcQO0V0c9q9oQU93gQIIBEl3Ykqdy/SSrBpG0GQdh0qz0loqiqzZFVALQBkQIJgdJ8qlpQClKUApSlAKUpQClKUApSlAKUpQClKUApSlAKUpQClKUApSlAKUpQCq7jpui181M5pliJYW8hniBudvLeJjeKsaUByV064Tg1x15T4nBUY3sbhtjG59HHEEtE3AnQFxU+d7z1PI5pg4jmxyVjYjLDmZdRMxPgrpqUBymr59w6i3lcK2W2KFQbnMuW74Ax3Bt2wUj6QcHckVMx1BuHFry+K5JKBkWzyW5TICPE/M5ZIPinOfDFdIF/Hr69v8K9oDlstQUyh1hAAcXZrkXX22XmIGXHsSmXeN+l0zEopYFWKglSQSpjcEjYx5ipKUAp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698" name="Picture 2" descr="Paul Ehrlich 1915.jpg"/>
          <p:cNvPicPr>
            <a:picLocks noChangeAspect="1" noChangeArrowheads="1"/>
          </p:cNvPicPr>
          <p:nvPr/>
        </p:nvPicPr>
        <p:blipFill>
          <a:blip r:embed="rId2" cstate="print"/>
          <a:srcRect/>
          <a:stretch>
            <a:fillRect/>
          </a:stretch>
        </p:blipFill>
        <p:spPr bwMode="auto">
          <a:xfrm>
            <a:off x="165069" y="914400"/>
            <a:ext cx="3035331" cy="49658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lustration"/>
          <p:cNvPicPr>
            <a:picLocks noChangeAspect="1" noChangeArrowheads="1"/>
          </p:cNvPicPr>
          <p:nvPr/>
        </p:nvPicPr>
        <p:blipFill>
          <a:blip r:embed="rId2" cstate="print"/>
          <a:srcRect/>
          <a:stretch>
            <a:fillRect/>
          </a:stretch>
        </p:blipFill>
        <p:spPr bwMode="auto">
          <a:xfrm>
            <a:off x="2476500" y="1606153"/>
            <a:ext cx="4191000" cy="5251847"/>
          </a:xfrm>
          <a:prstGeom prst="rect">
            <a:avLst/>
          </a:prstGeom>
          <a:noFill/>
          <a:ln>
            <a:solidFill>
              <a:schemeClr val="bg1">
                <a:lumMod val="75000"/>
              </a:schemeClr>
            </a:solidFill>
          </a:ln>
        </p:spPr>
      </p:pic>
      <p:sp>
        <p:nvSpPr>
          <p:cNvPr id="3" name="TextBox 2"/>
          <p:cNvSpPr txBox="1"/>
          <p:nvPr/>
        </p:nvSpPr>
        <p:spPr>
          <a:xfrm>
            <a:off x="6172200" y="6488668"/>
            <a:ext cx="2971800" cy="369332"/>
          </a:xfrm>
          <a:prstGeom prst="rect">
            <a:avLst/>
          </a:prstGeom>
          <a:noFill/>
        </p:spPr>
        <p:txBody>
          <a:bodyPr wrap="square" rtlCol="0">
            <a:spAutoFit/>
          </a:bodyPr>
          <a:lstStyle/>
          <a:p>
            <a:r>
              <a:rPr lang="en-US" dirty="0" err="1" smtClean="0"/>
              <a:t>Wellcome</a:t>
            </a:r>
            <a:r>
              <a:rPr lang="en-US" dirty="0" smtClean="0"/>
              <a:t> Library, London</a:t>
            </a:r>
            <a:endParaRPr lang="en-US" dirty="0"/>
          </a:p>
        </p:txBody>
      </p:sp>
      <p:sp>
        <p:nvSpPr>
          <p:cNvPr id="4" name="Rectangle 3"/>
          <p:cNvSpPr/>
          <p:nvPr/>
        </p:nvSpPr>
        <p:spPr>
          <a:xfrm>
            <a:off x="228600" y="152400"/>
            <a:ext cx="8763000" cy="1200329"/>
          </a:xfrm>
          <a:prstGeom prst="rect">
            <a:avLst/>
          </a:prstGeom>
        </p:spPr>
        <p:txBody>
          <a:bodyPr wrap="square">
            <a:spAutoFit/>
          </a:bodyPr>
          <a:lstStyle/>
          <a:p>
            <a:pPr algn="ctr"/>
            <a:r>
              <a:rPr lang="lv-LV"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Paula </a:t>
            </a:r>
            <a:r>
              <a:rPr lang="lv-LV" sz="2400" b="1" dirty="0" err="1"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Ērliha</a:t>
            </a:r>
            <a:r>
              <a:rPr lang="lv-LV"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t>
            </a:r>
            <a:r>
              <a:rPr lang="lv-LV" sz="2400" b="1" dirty="0" err="1"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side-chain”</a:t>
            </a:r>
            <a:r>
              <a:rPr lang="lv-LV"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teorija lekcijā “</a:t>
            </a:r>
            <a:r>
              <a:rPr lang="en-US"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On Immunity with Special Reference to Cell Life</a:t>
            </a:r>
            <a:r>
              <a:rPr lang="lv-LV" sz="2400" b="1" dirty="0" smtClean="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1900. gadā</a:t>
            </a:r>
            <a:endParaRPr lang="en-US" sz="2400" b="1" dirty="0">
              <a:solidFill>
                <a:srgbClr val="0033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ules Bordet nobel.jpg"/>
          <p:cNvPicPr>
            <a:picLocks noChangeAspect="1" noChangeArrowheads="1"/>
          </p:cNvPicPr>
          <p:nvPr/>
        </p:nvPicPr>
        <p:blipFill>
          <a:blip r:embed="rId2" cstate="print"/>
          <a:srcRect/>
          <a:stretch>
            <a:fillRect/>
          </a:stretch>
        </p:blipFill>
        <p:spPr bwMode="auto">
          <a:xfrm>
            <a:off x="228600" y="1752600"/>
            <a:ext cx="2371754" cy="3352800"/>
          </a:xfrm>
          <a:prstGeom prst="rect">
            <a:avLst/>
          </a:prstGeom>
          <a:noFill/>
        </p:spPr>
      </p:pic>
      <p:sp>
        <p:nvSpPr>
          <p:cNvPr id="3" name="Rectangle 2"/>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Jules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Bordet</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(1870-1961)</a:t>
            </a:r>
            <a:endParaRPr lang="en-US" dirty="0"/>
          </a:p>
        </p:txBody>
      </p:sp>
      <p:sp>
        <p:nvSpPr>
          <p:cNvPr id="4" name="Rectangle 3"/>
          <p:cNvSpPr/>
          <p:nvPr/>
        </p:nvSpPr>
        <p:spPr>
          <a:xfrm>
            <a:off x="2971800" y="838200"/>
            <a:ext cx="5791200" cy="5786199"/>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Beļģu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mikrobiologs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Pētīja kā imunizēta dzīvnieka serums izraisa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bakteriolīzi</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(1895. g) – atklāja, ka priekš tā ir nepieciešamas antivielas un karstuma jutīgs seruma komponents (neimunizēta dzīvnieka) - atklāj komplementa sistēmu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complement</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 papildina citu imūnsistēmas komponentu darbību)</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1919. gadā saņēma Nobela prēmiju Fizioloģijā un Medicīnā</a:t>
            </a:r>
          </a:p>
        </p:txBody>
      </p:sp>
      <p:pic>
        <p:nvPicPr>
          <p:cNvPr id="1028" name="Picture 4" descr="clip_image002"/>
          <p:cNvPicPr>
            <a:picLocks noChangeAspect="1" noChangeArrowheads="1"/>
          </p:cNvPicPr>
          <p:nvPr/>
        </p:nvPicPr>
        <p:blipFill>
          <a:blip r:embed="rId3" cstate="print"/>
          <a:srcRect/>
          <a:stretch>
            <a:fillRect/>
          </a:stretch>
        </p:blipFill>
        <p:spPr bwMode="auto">
          <a:xfrm>
            <a:off x="4572000" y="3200400"/>
            <a:ext cx="2133600" cy="2669196"/>
          </a:xfrm>
          <a:prstGeom prst="rect">
            <a:avLst/>
          </a:prstGeom>
          <a:noFill/>
          <a:ln>
            <a:solidFill>
              <a:schemeClr val="bg1">
                <a:lumMod val="75000"/>
              </a:schemeClr>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Kā rodas un kas ir antivielas?</a:t>
            </a:r>
            <a:endParaRPr lang="en-US" dirty="0"/>
          </a:p>
        </p:txBody>
      </p:sp>
      <p:sp>
        <p:nvSpPr>
          <p:cNvPr id="3" name="Rectangle 2"/>
          <p:cNvSpPr/>
          <p:nvPr/>
        </p:nvSpPr>
        <p:spPr>
          <a:xfrm>
            <a:off x="228600" y="838200"/>
            <a:ext cx="8534400" cy="3016210"/>
          </a:xfrm>
          <a:prstGeom prst="rect">
            <a:avLst/>
          </a:prstGeom>
        </p:spPr>
        <p:txBody>
          <a:bodyPr wrap="square">
            <a:spAutoFit/>
          </a:bodyPr>
          <a:lstStyle/>
          <a:p>
            <a:pPr algn="just">
              <a:spcBef>
                <a:spcPct val="50000"/>
              </a:spcBef>
              <a:defRPr/>
            </a:pP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Nils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Jerne</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dāņu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(~1955): piedzimstot, organismā jau ir visas antivielas, kādas tam varētu vajadzēt; sastopot patogēnu, organisms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noskanē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visu repertuāru un izmanto vajadzīgo.</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Macferlane</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Burnet</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austrāliešu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(~1957): organismā ir specifisks balto asins šūnu tips – B šūnas, kas katra producē specifisku antivielu  -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klonālā</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selekcija.  </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33794" name="Picture 2" descr="illustration of an antibody"/>
          <p:cNvPicPr>
            <a:picLocks noChangeAspect="1" noChangeArrowheads="1"/>
          </p:cNvPicPr>
          <p:nvPr/>
        </p:nvPicPr>
        <p:blipFill>
          <a:blip r:embed="rId2" cstate="print"/>
          <a:srcRect/>
          <a:stretch>
            <a:fillRect/>
          </a:stretch>
        </p:blipFill>
        <p:spPr bwMode="auto">
          <a:xfrm>
            <a:off x="6248400" y="3429000"/>
            <a:ext cx="2704535" cy="2819400"/>
          </a:xfrm>
          <a:prstGeom prst="rect">
            <a:avLst/>
          </a:prstGeom>
          <a:noFill/>
          <a:ln>
            <a:solidFill>
              <a:schemeClr val="bg1">
                <a:lumMod val="75000"/>
              </a:schemeClr>
            </a:solidFill>
          </a:ln>
        </p:spPr>
      </p:pic>
      <p:sp>
        <p:nvSpPr>
          <p:cNvPr id="5" name="Rectangle 4"/>
          <p:cNvSpPr/>
          <p:nvPr/>
        </p:nvSpPr>
        <p:spPr>
          <a:xfrm>
            <a:off x="304800" y="3657600"/>
            <a:ext cx="5867400" cy="2554545"/>
          </a:xfrm>
          <a:prstGeom prst="rect">
            <a:avLst/>
          </a:prstGeom>
        </p:spPr>
        <p:txBody>
          <a:bodyPr wrap="square">
            <a:spAutoFit/>
          </a:bodyPr>
          <a:lstStyle/>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Rodney</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Porter</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britu bioķīmiķis un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Gerald</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Edelman</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amerikāņu ārsts, atklāj antivielu struktūru (~1960).</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Susumu</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Tonegawa</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japāņu zinātnieks (~1970):  atklāj mehānismu kā rekombinējoties gēnu fragmentiem rodas antivielu dažādība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8" y="0"/>
            <a:ext cx="9149621" cy="800219"/>
          </a:xfrm>
          <a:prstGeom prst="rect">
            <a:avLst/>
          </a:prstGeom>
        </p:spPr>
        <p:txBody>
          <a:bodyPr wrap="non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Imunoloģijas II kursa programma</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783716165"/>
              </p:ext>
            </p:extLst>
          </p:nvPr>
        </p:nvGraphicFramePr>
        <p:xfrm>
          <a:off x="266700" y="609601"/>
          <a:ext cx="8610599" cy="6099111"/>
        </p:xfrm>
        <a:graphic>
          <a:graphicData uri="http://schemas.openxmlformats.org/drawingml/2006/table">
            <a:tbl>
              <a:tblPr firstCol="1" bandRow="1">
                <a:tableStyleId>{5C22544A-7EE6-4342-B048-85BDC9FD1C3A}</a:tableStyleId>
              </a:tblPr>
              <a:tblGrid>
                <a:gridCol w="451392"/>
                <a:gridCol w="577308"/>
                <a:gridCol w="4876800"/>
                <a:gridCol w="2705099"/>
              </a:tblGrid>
              <a:tr h="478726">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1.</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12.09</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Aija </a:t>
                      </a:r>
                      <a:r>
                        <a:rPr lang="lv-LV" sz="1400" dirty="0" err="1">
                          <a:effectLst/>
                          <a:latin typeface="Arial" panose="020B0604020202020204" pitchFamily="34" charset="0"/>
                          <a:cs typeface="Arial" panose="020B0604020202020204" pitchFamily="34" charset="0"/>
                        </a:rPr>
                        <a:t>Linē</a:t>
                      </a:r>
                      <a:r>
                        <a:rPr lang="lv-LV" sz="1400" dirty="0">
                          <a:effectLst/>
                          <a:latin typeface="Arial" panose="020B0604020202020204" pitchFamily="34" charset="0"/>
                          <a:cs typeface="Arial" panose="020B0604020202020204" pitchFamily="34" charset="0"/>
                        </a:rPr>
                        <a:t>: Ievads imunoloģijā (vēsture, imūnsistēmas komponenti)</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48564" marR="48564" marT="0" marB="0"/>
                </a:tc>
              </a:tr>
              <a:tr h="239363">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2.</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19.09</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Aija </a:t>
                      </a:r>
                      <a:r>
                        <a:rPr lang="lv-LV" sz="1400" dirty="0" err="1">
                          <a:effectLst/>
                          <a:latin typeface="Arial" panose="020B0604020202020204" pitchFamily="34" charset="0"/>
                          <a:cs typeface="Arial" panose="020B0604020202020204" pitchFamily="34" charset="0"/>
                        </a:rPr>
                        <a:t>Linē</a:t>
                      </a:r>
                      <a:r>
                        <a:rPr lang="lv-LV" sz="1400" dirty="0">
                          <a:effectLst/>
                          <a:latin typeface="Arial" panose="020B0604020202020204" pitchFamily="34" charset="0"/>
                          <a:cs typeface="Arial" panose="020B0604020202020204" pitchFamily="34" charset="0"/>
                        </a:rPr>
                        <a:t>: Nespecifiskā </a:t>
                      </a:r>
                      <a:r>
                        <a:rPr lang="lv-LV" sz="1400" dirty="0" err="1">
                          <a:effectLst/>
                          <a:latin typeface="Arial" panose="020B0604020202020204" pitchFamily="34" charset="0"/>
                          <a:cs typeface="Arial" panose="020B0604020202020204" pitchFamily="34" charset="0"/>
                        </a:rPr>
                        <a:t>imūnaizsardzība</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48564" marR="48564" marT="0" marB="0"/>
                </a:tc>
              </a:tr>
              <a:tr h="478726">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3.</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26.09</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Ilona </a:t>
                      </a:r>
                      <a:r>
                        <a:rPr lang="lv-LV" sz="1400" dirty="0" err="1">
                          <a:effectLst/>
                          <a:latin typeface="Arial" panose="020B0604020202020204" pitchFamily="34" charset="0"/>
                          <a:cs typeface="Arial" panose="020B0604020202020204" pitchFamily="34" charset="0"/>
                        </a:rPr>
                        <a:t>Mandrika</a:t>
                      </a:r>
                      <a:r>
                        <a:rPr lang="lv-LV" sz="1400" dirty="0">
                          <a:effectLst/>
                          <a:latin typeface="Arial" panose="020B0604020202020204" pitchFamily="34" charset="0"/>
                          <a:cs typeface="Arial" panose="020B0604020202020204" pitchFamily="34" charset="0"/>
                        </a:rPr>
                        <a:t>: MHC un antigēnu prezentēšana</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Imūnsistēmas komponenti, nespecifiskā imūnaizsardzība</a:t>
                      </a:r>
                      <a:endParaRPr lang="en-GB" sz="1400">
                        <a:effectLst/>
                        <a:latin typeface="Arial" panose="020B0604020202020204" pitchFamily="34" charset="0"/>
                        <a:ea typeface="Calibri"/>
                        <a:cs typeface="Arial" panose="020B0604020202020204" pitchFamily="34" charset="0"/>
                      </a:endParaRPr>
                    </a:p>
                  </a:txBody>
                  <a:tcPr marL="48564" marR="48564" marT="0" marB="0"/>
                </a:tc>
              </a:tr>
              <a:tr h="239363">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4.</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03.10</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Ilona </a:t>
                      </a:r>
                      <a:r>
                        <a:rPr lang="lv-LV" sz="1400" dirty="0" err="1">
                          <a:effectLst/>
                          <a:latin typeface="Arial" panose="020B0604020202020204" pitchFamily="34" charset="0"/>
                          <a:cs typeface="Arial" panose="020B0604020202020204" pitchFamily="34" charset="0"/>
                        </a:rPr>
                        <a:t>Mandrika</a:t>
                      </a:r>
                      <a:r>
                        <a:rPr lang="lv-LV" sz="1400" dirty="0">
                          <a:effectLst/>
                          <a:latin typeface="Arial" panose="020B0604020202020204" pitchFamily="34" charset="0"/>
                          <a:cs typeface="Arial" panose="020B0604020202020204" pitchFamily="34" charset="0"/>
                        </a:rPr>
                        <a:t>: T šūnu un B šūnu receptori</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MHC un antigēnu prezentēšana</a:t>
                      </a:r>
                      <a:endParaRPr lang="en-GB" sz="1400">
                        <a:effectLst/>
                        <a:latin typeface="Arial" panose="020B0604020202020204" pitchFamily="34" charset="0"/>
                        <a:ea typeface="Calibri"/>
                        <a:cs typeface="Arial" panose="020B0604020202020204" pitchFamily="34" charset="0"/>
                      </a:endParaRPr>
                    </a:p>
                  </a:txBody>
                  <a:tcPr marL="48564" marR="48564" marT="0" marB="0"/>
                </a:tc>
              </a:tr>
              <a:tr h="239363">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5.</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10.10</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Ilona Mandrika: T šūnu un B šūnu nobriešana; </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T un B šūnu receptori </a:t>
                      </a:r>
                      <a:endParaRPr lang="en-GB" sz="1400">
                        <a:effectLst/>
                        <a:latin typeface="Arial" panose="020B0604020202020204" pitchFamily="34" charset="0"/>
                        <a:ea typeface="Calibri"/>
                        <a:cs typeface="Arial" panose="020B0604020202020204" pitchFamily="34" charset="0"/>
                      </a:endParaRPr>
                    </a:p>
                  </a:txBody>
                  <a:tcPr marL="48564" marR="48564" marT="0" marB="0"/>
                </a:tc>
              </a:tr>
              <a:tr h="480213">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6.</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17.10</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Aija </a:t>
                      </a:r>
                      <a:r>
                        <a:rPr lang="lv-LV" sz="1400" dirty="0" err="1">
                          <a:effectLst/>
                          <a:latin typeface="Arial" panose="020B0604020202020204" pitchFamily="34" charset="0"/>
                          <a:cs typeface="Arial" panose="020B0604020202020204" pitchFamily="34" charset="0"/>
                        </a:rPr>
                        <a:t>Linē</a:t>
                      </a:r>
                      <a:r>
                        <a:rPr lang="lv-LV" sz="1400" dirty="0">
                          <a:effectLst/>
                          <a:latin typeface="Arial" panose="020B0604020202020204" pitchFamily="34" charset="0"/>
                          <a:cs typeface="Arial" panose="020B0604020202020204" pitchFamily="34" charset="0"/>
                        </a:rPr>
                        <a:t>: Imunitāte pret infekcioziem aģentiem: notikumu secība, limfocītu migrācija, aktivācija un </a:t>
                      </a:r>
                      <a:r>
                        <a:rPr lang="lv-LV" sz="1400" dirty="0" err="1">
                          <a:effectLst/>
                          <a:latin typeface="Arial" panose="020B0604020202020204" pitchFamily="34" charset="0"/>
                          <a:cs typeface="Arial" panose="020B0604020202020204" pitchFamily="34" charset="0"/>
                        </a:rPr>
                        <a:t>efektorās</a:t>
                      </a:r>
                      <a:r>
                        <a:rPr lang="lv-LV" sz="1400" dirty="0">
                          <a:effectLst/>
                          <a:latin typeface="Arial" panose="020B0604020202020204" pitchFamily="34" charset="0"/>
                          <a:cs typeface="Arial" panose="020B0604020202020204" pitchFamily="34" charset="0"/>
                        </a:rPr>
                        <a:t> funkcijas</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T un B šūnu nobriešana</a:t>
                      </a:r>
                      <a:endParaRPr lang="en-GB" sz="1400">
                        <a:effectLst/>
                        <a:latin typeface="Arial" panose="020B0604020202020204" pitchFamily="34" charset="0"/>
                        <a:ea typeface="Calibri"/>
                        <a:cs typeface="Arial" panose="020B0604020202020204" pitchFamily="34" charset="0"/>
                      </a:endParaRPr>
                    </a:p>
                  </a:txBody>
                  <a:tcPr marL="48564" marR="48564" marT="0" marB="0"/>
                </a:tc>
              </a:tr>
              <a:tr h="297345">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7.</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24.10</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Zane Kalniņa: Tolerance un </a:t>
                      </a:r>
                      <a:r>
                        <a:rPr lang="lv-LV" sz="1400" dirty="0" err="1">
                          <a:effectLst/>
                          <a:latin typeface="Arial" panose="020B0604020202020204" pitchFamily="34" charset="0"/>
                          <a:cs typeface="Arial" panose="020B0604020202020204" pitchFamily="34" charset="0"/>
                        </a:rPr>
                        <a:t>imunopriviliģētie</a:t>
                      </a:r>
                      <a:r>
                        <a:rPr lang="lv-LV" sz="1400" dirty="0">
                          <a:effectLst/>
                          <a:latin typeface="Arial" panose="020B0604020202020204" pitchFamily="34" charset="0"/>
                          <a:cs typeface="Arial" panose="020B0604020202020204" pitchFamily="34" charset="0"/>
                        </a:rPr>
                        <a:t> orgāni: </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48564" marR="48564" marT="0" marB="0"/>
                </a:tc>
              </a:tr>
              <a:tr h="478726">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8.</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31.10</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Ilona </a:t>
                      </a:r>
                      <a:r>
                        <a:rPr lang="lv-LV" sz="1400" dirty="0" err="1">
                          <a:effectLst/>
                          <a:latin typeface="Arial" panose="020B0604020202020204" pitchFamily="34" charset="0"/>
                          <a:cs typeface="Arial" panose="020B0604020202020204" pitchFamily="34" charset="0"/>
                        </a:rPr>
                        <a:t>Mandrika</a:t>
                      </a:r>
                      <a:r>
                        <a:rPr lang="lv-LV" sz="1400" dirty="0">
                          <a:effectLst/>
                          <a:latin typeface="Arial" panose="020B0604020202020204" pitchFamily="34" charset="0"/>
                          <a:cs typeface="Arial" panose="020B0604020202020204" pitchFamily="34" charset="0"/>
                        </a:rPr>
                        <a:t>: Audu transplantācija un atgrūšana</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Tolerance un imunopriviliģētie orgāni</a:t>
                      </a:r>
                      <a:endParaRPr lang="en-GB" sz="1400">
                        <a:effectLst/>
                        <a:latin typeface="Arial" panose="020B0604020202020204" pitchFamily="34" charset="0"/>
                        <a:ea typeface="Calibri"/>
                        <a:cs typeface="Arial" panose="020B0604020202020204" pitchFamily="34" charset="0"/>
                      </a:endParaRPr>
                    </a:p>
                  </a:txBody>
                  <a:tcPr marL="48564" marR="48564" marT="0" marB="0"/>
                </a:tc>
              </a:tr>
              <a:tr h="478726">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9.</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07.11</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Zane Kalniņa: Imūnsistēmas patoloģijas: </a:t>
                      </a:r>
                      <a:r>
                        <a:rPr lang="lv-LV" sz="1400" dirty="0" err="1">
                          <a:effectLst/>
                          <a:latin typeface="Arial" panose="020B0604020202020204" pitchFamily="34" charset="0"/>
                          <a:cs typeface="Arial" panose="020B0604020202020204" pitchFamily="34" charset="0"/>
                        </a:rPr>
                        <a:t>autoimunitāte</a:t>
                      </a:r>
                      <a:r>
                        <a:rPr lang="lv-LV" sz="1400" dirty="0">
                          <a:effectLst/>
                          <a:latin typeface="Arial" panose="020B0604020202020204" pitchFamily="34" charset="0"/>
                          <a:cs typeface="Arial" panose="020B0604020202020204" pitchFamily="34" charset="0"/>
                        </a:rPr>
                        <a:t> un </a:t>
                      </a:r>
                      <a:r>
                        <a:rPr lang="lv-LV" sz="1400" dirty="0" err="1">
                          <a:effectLst/>
                          <a:latin typeface="Arial" panose="020B0604020202020204" pitchFamily="34" charset="0"/>
                          <a:cs typeface="Arial" panose="020B0604020202020204" pitchFamily="34" charset="0"/>
                        </a:rPr>
                        <a:t>imunodeficīts</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Audu transplantācija, atgrūšana</a:t>
                      </a:r>
                      <a:endParaRPr lang="en-GB" sz="1400">
                        <a:effectLst/>
                        <a:latin typeface="Arial" panose="020B0604020202020204" pitchFamily="34" charset="0"/>
                        <a:ea typeface="Calibri"/>
                        <a:cs typeface="Arial" panose="020B0604020202020204" pitchFamily="34" charset="0"/>
                      </a:endParaRPr>
                    </a:p>
                  </a:txBody>
                  <a:tcPr marL="48564" marR="48564" marT="0" marB="0"/>
                </a:tc>
              </a:tr>
              <a:tr h="306266">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10.</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14.11</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Zane Kalniņa: </a:t>
                      </a:r>
                      <a:r>
                        <a:rPr lang="lv-LV" sz="1400" dirty="0" err="1">
                          <a:effectLst/>
                          <a:latin typeface="Arial" panose="020B0604020202020204" pitchFamily="34" charset="0"/>
                          <a:cs typeface="Arial" panose="020B0604020202020204" pitchFamily="34" charset="0"/>
                        </a:rPr>
                        <a:t>Hipersensitivitāte</a:t>
                      </a:r>
                      <a:r>
                        <a:rPr lang="lv-LV" sz="1400" dirty="0">
                          <a:effectLst/>
                          <a:latin typeface="Arial" panose="020B0604020202020204" pitchFamily="34" charset="0"/>
                          <a:cs typeface="Arial" panose="020B0604020202020204" pitchFamily="34" charset="0"/>
                        </a:rPr>
                        <a:t> un alerģija  </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 </a:t>
                      </a:r>
                      <a:endParaRPr lang="en-GB" sz="1400">
                        <a:effectLst/>
                        <a:latin typeface="Arial" panose="020B0604020202020204" pitchFamily="34" charset="0"/>
                        <a:ea typeface="Calibri"/>
                        <a:cs typeface="Arial" panose="020B0604020202020204" pitchFamily="34" charset="0"/>
                      </a:endParaRPr>
                    </a:p>
                  </a:txBody>
                  <a:tcPr marL="48564" marR="48564" marT="0" marB="0"/>
                </a:tc>
              </a:tr>
              <a:tr h="478726">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11.</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21.11</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Zane Kalniņa: Imunoloģijas metodes klīnikā un pētniecībā </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Imūnsistēmas patoloģijas (par lekcijām </a:t>
                      </a:r>
                      <a:r>
                        <a:rPr lang="lv-LV" sz="1400" dirty="0" err="1">
                          <a:effectLst/>
                          <a:latin typeface="Arial" panose="020B0604020202020204" pitchFamily="34" charset="0"/>
                          <a:cs typeface="Arial" panose="020B0604020202020204" pitchFamily="34" charset="0"/>
                        </a:rPr>
                        <a:t>nr</a:t>
                      </a:r>
                      <a:r>
                        <a:rPr lang="lv-LV" sz="1400" dirty="0">
                          <a:effectLst/>
                          <a:latin typeface="Arial" panose="020B0604020202020204" pitchFamily="34" charset="0"/>
                          <a:cs typeface="Arial" panose="020B0604020202020204" pitchFamily="34" charset="0"/>
                        </a:rPr>
                        <a:t> 9 un 10)</a:t>
                      </a:r>
                      <a:endParaRPr lang="en-GB" sz="1400" dirty="0">
                        <a:effectLst/>
                        <a:latin typeface="Arial" panose="020B0604020202020204" pitchFamily="34" charset="0"/>
                        <a:ea typeface="Calibri"/>
                        <a:cs typeface="Arial" panose="020B0604020202020204" pitchFamily="34" charset="0"/>
                      </a:endParaRPr>
                    </a:p>
                  </a:txBody>
                  <a:tcPr marL="48564" marR="48564" marT="0" marB="0"/>
                </a:tc>
              </a:tr>
              <a:tr h="264637">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12.</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28.11</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Aija Linē: Pret-vēža imūnā atbilde un imunoterapija   </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48564" marR="48564" marT="0" marB="0"/>
                </a:tc>
              </a:tr>
              <a:tr h="957452">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13.</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05.12</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Seminārs</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Tests: Imūnā atbilde pret infekcioziem aģentiem un vēzi</a:t>
                      </a:r>
                      <a:endParaRPr lang="en-GB" sz="1400" dirty="0">
                        <a:effectLst/>
                        <a:latin typeface="Arial" panose="020B0604020202020204" pitchFamily="34" charset="0"/>
                        <a:cs typeface="Arial" panose="020B0604020202020204" pitchFamily="34" charset="0"/>
                      </a:endParaRPr>
                    </a:p>
                    <a:p>
                      <a:pPr algn="l">
                        <a:lnSpc>
                          <a:spcPct val="115000"/>
                        </a:lnSpc>
                        <a:spcAft>
                          <a:spcPts val="0"/>
                        </a:spcAft>
                      </a:pPr>
                      <a:r>
                        <a:rPr lang="lv-LV" sz="1400" dirty="0">
                          <a:effectLst/>
                          <a:latin typeface="Arial" panose="020B0604020202020204" pitchFamily="34" charset="0"/>
                          <a:cs typeface="Arial" panose="020B0604020202020204" pitchFamily="34" charset="0"/>
                        </a:rPr>
                        <a:t>Seminārs: Publikāciju prezentēšana un analīze</a:t>
                      </a:r>
                      <a:endParaRPr lang="en-GB" sz="1400" dirty="0">
                        <a:effectLst/>
                        <a:latin typeface="Arial" panose="020B0604020202020204" pitchFamily="34" charset="0"/>
                        <a:ea typeface="Calibri"/>
                        <a:cs typeface="Arial" panose="020B0604020202020204" pitchFamily="34" charset="0"/>
                      </a:endParaRPr>
                    </a:p>
                  </a:txBody>
                  <a:tcPr marL="48564" marR="48564" marT="0" marB="0"/>
                </a:tc>
              </a:tr>
              <a:tr h="306266">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14.</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12.12</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Pauls Pumpēns: Vakcinoloģija</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48564" marR="48564" marT="0" marB="0"/>
                </a:tc>
              </a:tr>
              <a:tr h="372100">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15.</a:t>
                      </a:r>
                      <a:endParaRPr lang="en-GB" sz="1400" dirty="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19.12</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a:effectLst/>
                          <a:latin typeface="Arial" panose="020B0604020202020204" pitchFamily="34" charset="0"/>
                          <a:cs typeface="Arial" panose="020B0604020202020204" pitchFamily="34" charset="0"/>
                        </a:rPr>
                        <a:t>Ieskaite</a:t>
                      </a:r>
                      <a:endParaRPr lang="en-GB" sz="1400">
                        <a:effectLst/>
                        <a:latin typeface="Arial" panose="020B0604020202020204" pitchFamily="34" charset="0"/>
                        <a:ea typeface="Calibri"/>
                        <a:cs typeface="Arial" panose="020B0604020202020204" pitchFamily="34" charset="0"/>
                      </a:endParaRPr>
                    </a:p>
                  </a:txBody>
                  <a:tcPr marL="48564" marR="48564" marT="0" marB="0"/>
                </a:tc>
                <a:tc>
                  <a:txBody>
                    <a:bodyPr/>
                    <a:lstStyle/>
                    <a:p>
                      <a:pPr algn="l">
                        <a:lnSpc>
                          <a:spcPct val="115000"/>
                        </a:lnSpc>
                        <a:spcAft>
                          <a:spcPts val="0"/>
                        </a:spcAft>
                      </a:pPr>
                      <a:r>
                        <a:rPr lang="lv-LV"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a:cs typeface="Arial" panose="020B0604020202020204" pitchFamily="34" charset="0"/>
                      </a:endParaRPr>
                    </a:p>
                  </a:txBody>
                  <a:tcPr marL="48564" marR="48564" marT="0" marB="0"/>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Celulārās</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imunoloģijas attīstība</a:t>
            </a:r>
            <a:endParaRPr lang="en-US" dirty="0"/>
          </a:p>
        </p:txBody>
      </p:sp>
      <p:sp>
        <p:nvSpPr>
          <p:cNvPr id="3" name="Rectangle 2"/>
          <p:cNvSpPr/>
          <p:nvPr/>
        </p:nvSpPr>
        <p:spPr>
          <a:xfrm>
            <a:off x="152400" y="838200"/>
            <a:ext cx="5943600" cy="5632311"/>
          </a:xfrm>
          <a:prstGeom prst="rect">
            <a:avLst/>
          </a:prstGeom>
        </p:spPr>
        <p:txBody>
          <a:bodyPr wrap="square">
            <a:spAutoFit/>
          </a:bodyPr>
          <a:lstStyle/>
          <a:p>
            <a:pPr algn="just">
              <a:spcBef>
                <a:spcPct val="50000"/>
              </a:spcBef>
              <a:defRPr/>
            </a:pP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Karl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Landsteiner</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(1868-1943), austriešu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un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Merrill</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Chase</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(1905-2004), amerikāņu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imunologs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(~1940) parāda, ka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delayed</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type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hypersensitivity</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(tuberkulīna reakcija) ir atkarīga no šūnām, nevis antivielām. Pārnes asins šūnas no jūras cūciņas, kas imunizēta ar </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M.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Tuberculosis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imunizējot parāda, ka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hipersensitivitātes</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reakcija novērojama tikai tajās, kurās ir pārnestas imunizētā dzīvnieka šūnas.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Chase</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vēlāk atklāj dažādus T un B šūnu tipus.</a:t>
            </a:r>
          </a:p>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George</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Snell</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(~1946) pētot audzēju transplantāciju pelēs, atklāj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histocompatibility</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genes</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 MHC</a:t>
            </a:r>
          </a:p>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James</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L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Gowans</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(~1962) parāda, ka limfocīti nepārtraukti cirkulē organismā, pēta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limfoīdo</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audu anatomiju un fizioloģiju.</a:t>
            </a:r>
          </a:p>
        </p:txBody>
      </p:sp>
      <p:pic>
        <p:nvPicPr>
          <p:cNvPr id="32770" name="Picture 2" descr="The Specificity of Serological Reactions"/>
          <p:cNvPicPr>
            <a:picLocks noChangeAspect="1" noChangeArrowheads="1"/>
          </p:cNvPicPr>
          <p:nvPr/>
        </p:nvPicPr>
        <p:blipFill>
          <a:blip r:embed="rId2" cstate="print"/>
          <a:srcRect/>
          <a:stretch>
            <a:fillRect/>
          </a:stretch>
        </p:blipFill>
        <p:spPr bwMode="auto">
          <a:xfrm>
            <a:off x="6629400" y="1605475"/>
            <a:ext cx="2324100" cy="36470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Nozīmīgākie atklājumi imūnsistēmas darbībā</a:t>
            </a:r>
            <a:endParaRPr lang="en-US" dirty="0"/>
          </a:p>
        </p:txBody>
      </p:sp>
      <p:sp>
        <p:nvSpPr>
          <p:cNvPr id="3" name="Rectangle 2"/>
          <p:cNvSpPr/>
          <p:nvPr/>
        </p:nvSpPr>
        <p:spPr>
          <a:xfrm>
            <a:off x="800100" y="1981200"/>
            <a:ext cx="7543800" cy="2400657"/>
          </a:xfrm>
          <a:prstGeom prst="rect">
            <a:avLst/>
          </a:prstGeom>
        </p:spPr>
        <p:txBody>
          <a:bodyPr wrap="square">
            <a:spAutoFit/>
          </a:bodyPr>
          <a:lstStyle/>
          <a:p>
            <a:pPr algn="just">
              <a:spcBef>
                <a:spcPct val="50000"/>
              </a:spcBef>
              <a:defRPr/>
            </a:pP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Macfarlane</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Burnet</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&amp;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Frank</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Fenner</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(1949): imunoloģiskās tolerances teorija – embrionālās attīstības laikā notiek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self-recognition</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 imūnsistēma šajā laikā iemācās atpazīt sevi un pret saviem antigēniem kļūst toleranta. Ja šajā laikā sastopas ar </a:t>
            </a: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nonself</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 par savu uztver arī to un turpmākās dzīves laikā ir toleranta. </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cstate="print"/>
          <a:srcRect/>
          <a:stretch>
            <a:fillRect/>
          </a:stretch>
        </p:blipFill>
        <p:spPr bwMode="auto">
          <a:xfrm>
            <a:off x="914400" y="1911434"/>
            <a:ext cx="4495800" cy="4946566"/>
          </a:xfrm>
          <a:prstGeom prst="rect">
            <a:avLst/>
          </a:prstGeom>
          <a:noFill/>
          <a:ln w="9525">
            <a:noFill/>
            <a:miter lim="800000"/>
            <a:headEnd/>
            <a:tailEnd/>
          </a:ln>
        </p:spPr>
      </p:pic>
      <p:sp>
        <p:nvSpPr>
          <p:cNvPr id="3" name="Rectangle 2"/>
          <p:cNvSpPr/>
          <p:nvPr/>
        </p:nvSpPr>
        <p:spPr>
          <a:xfrm>
            <a:off x="228600" y="0"/>
            <a:ext cx="86868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Nozīmīgākie atklājumi imūnsistēmas darbībā</a:t>
            </a:r>
            <a:endParaRPr lang="en-US" sz="3200" dirty="0"/>
          </a:p>
        </p:txBody>
      </p:sp>
      <p:sp>
        <p:nvSpPr>
          <p:cNvPr id="4" name="Rectangle 3"/>
          <p:cNvSpPr/>
          <p:nvPr/>
        </p:nvSpPr>
        <p:spPr>
          <a:xfrm>
            <a:off x="381000" y="1143000"/>
            <a:ext cx="8382000" cy="707886"/>
          </a:xfrm>
          <a:prstGeom prst="rect">
            <a:avLst/>
          </a:prstGeom>
        </p:spPr>
        <p:txBody>
          <a:bodyPr wrap="square">
            <a:spAutoFit/>
          </a:bodyPr>
          <a:lstStyle/>
          <a:p>
            <a:pPr algn="just">
              <a:spcBef>
                <a:spcPct val="50000"/>
              </a:spcBef>
              <a:defRPr/>
            </a:pP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Peter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Doherty</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&amp; Rolf </a:t>
            </a:r>
            <a:r>
              <a:rPr lang="lv-LV" sz="2000" b="1" dirty="0" err="1" smtClean="0">
                <a:solidFill>
                  <a:srgbClr val="C00000"/>
                </a:solidFill>
                <a:effectLst>
                  <a:outerShdw blurRad="38100" dist="38100" dir="2700000" algn="tl">
                    <a:srgbClr val="000000"/>
                  </a:outerShdw>
                </a:effectLst>
                <a:latin typeface="Arial" pitchFamily="34" charset="0"/>
                <a:cs typeface="Arial" pitchFamily="34" charset="0"/>
              </a:rPr>
              <a:t>Zinkernagel</a:t>
            </a:r>
            <a:r>
              <a:rPr lang="lv-LV" sz="2000" b="1" dirty="0" smtClean="0">
                <a:solidFill>
                  <a:srgbClr val="C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(1974): T šūnas atpazīst antigēnu tikai MHC kontekstā:</a:t>
            </a:r>
          </a:p>
        </p:txBody>
      </p:sp>
      <p:sp>
        <p:nvSpPr>
          <p:cNvPr id="5" name="Rectangle 4"/>
          <p:cNvSpPr/>
          <p:nvPr/>
        </p:nvSpPr>
        <p:spPr>
          <a:xfrm>
            <a:off x="5562600" y="2286000"/>
            <a:ext cx="3581400" cy="3785652"/>
          </a:xfrm>
          <a:prstGeom prst="rect">
            <a:avLst/>
          </a:prstGeom>
        </p:spPr>
        <p:txBody>
          <a:bodyPr wrap="square">
            <a:spAutoFit/>
          </a:bodyPr>
          <a:lstStyle/>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Inkubē</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vīrusa inficētas peles šūnas ar T limfocītiem;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 šūnas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lizēja</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tikai tās vīrusa-inficētās šūnās, kas bija iegūtas no ģenētiski identiskas peles, bet ne  no cita celma.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 šūnas saprot 2 signālus:  svešs antigēns un savs MHC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0"/>
            <a:ext cx="86868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Nozīmīgākie atklājumi imūnsistēmas darbībā</a:t>
            </a:r>
            <a:endParaRPr lang="en-US" sz="3200" dirty="0"/>
          </a:p>
        </p:txBody>
      </p:sp>
      <p:sp>
        <p:nvSpPr>
          <p:cNvPr id="4" name="Rectangle 3"/>
          <p:cNvSpPr/>
          <p:nvPr/>
        </p:nvSpPr>
        <p:spPr>
          <a:xfrm>
            <a:off x="609600" y="1447800"/>
            <a:ext cx="8001000" cy="1015663"/>
          </a:xfrm>
          <a:prstGeom prst="rect">
            <a:avLst/>
          </a:prstGeom>
        </p:spPr>
        <p:txBody>
          <a:bodyPr wrap="square">
            <a:spAutoFit/>
          </a:bodyPr>
          <a:lstStyle/>
          <a:p>
            <a:pPr algn="just">
              <a:spcBef>
                <a:spcPct val="50000"/>
              </a:spcBef>
              <a:defRPr/>
            </a:pP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Dendrītiskās</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šūnas, antigēnu prezentēšana, T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helperi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T šūnu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subseti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citokīni</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2-signālu teorija T šūnu aktivācijā, “</a:t>
            </a:r>
            <a:r>
              <a:rPr lang="lv-LV" sz="20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danger</a:t>
            </a:r>
            <a:r>
              <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teorija utt.....</a:t>
            </a:r>
          </a:p>
        </p:txBody>
      </p:sp>
      <p:pic>
        <p:nvPicPr>
          <p:cNvPr id="34818" name="Picture 2"/>
          <p:cNvPicPr>
            <a:picLocks noChangeAspect="1" noChangeArrowheads="1"/>
          </p:cNvPicPr>
          <p:nvPr/>
        </p:nvPicPr>
        <p:blipFill>
          <a:blip r:embed="rId2" cstate="print"/>
          <a:srcRect/>
          <a:stretch>
            <a:fillRect/>
          </a:stretch>
        </p:blipFill>
        <p:spPr bwMode="auto">
          <a:xfrm>
            <a:off x="1803686" y="2743200"/>
            <a:ext cx="5536628" cy="3913390"/>
          </a:xfrm>
          <a:prstGeom prst="rect">
            <a:avLst/>
          </a:prstGeom>
          <a:noFill/>
          <a:ln w="9525">
            <a:solidFill>
              <a:schemeClr val="bg1">
                <a:lumMod val="75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6800" cy="584775"/>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Imunoloģijas nākotne...</a:t>
            </a:r>
            <a:endParaRPr lang="en-US" sz="3200" dirty="0">
              <a:solidFill>
                <a:srgbClr val="800000"/>
              </a:solidFill>
            </a:endParaRPr>
          </a:p>
        </p:txBody>
      </p:sp>
      <p:sp>
        <p:nvSpPr>
          <p:cNvPr id="4" name="Rectangle 3"/>
          <p:cNvSpPr/>
          <p:nvPr/>
        </p:nvSpPr>
        <p:spPr>
          <a:xfrm>
            <a:off x="571500" y="1066800"/>
            <a:ext cx="8001000" cy="4247317"/>
          </a:xfrm>
          <a:prstGeom prst="rect">
            <a:avLst/>
          </a:prstGeom>
        </p:spPr>
        <p:txBody>
          <a:bodyPr wrap="square">
            <a:spAutoFit/>
          </a:bodyPr>
          <a:lstStyle/>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Jaunas vakcīnas pret infekcijas slimībām?</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Terapeitiskas un profilaktiskas vakcīnas pret vēzi?</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Jaunas zināšanas par imūnsistēmas darbību un tās lomu dažādās ne-transmisīvās slimībās?</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Uzlabojumi autoimūno un alerģisko slimību ārstēšanā?</a:t>
            </a:r>
          </a:p>
          <a:p>
            <a:pPr algn="just">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Jaunas zāles un līdzekļi, lai manipulētu ar imūnsistēmas darbību?</a:t>
            </a:r>
          </a:p>
          <a:p>
            <a:pPr algn="just">
              <a:spcBef>
                <a:spcPct val="50000"/>
              </a:spcBef>
              <a:defRPr/>
            </a:pPr>
            <a:endParaRPr lang="lv-LV" sz="2000" b="1" dirty="0" smtClean="0">
              <a:solidFill>
                <a:srgbClr val="FFFF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001000" cy="2123658"/>
          </a:xfrm>
          <a:prstGeom prst="rect">
            <a:avLst/>
          </a:prstGeom>
        </p:spPr>
        <p:txBody>
          <a:bodyPr wrap="square">
            <a:spAutoFit/>
          </a:bodyPr>
          <a:lstStyle/>
          <a:p>
            <a:pPr algn="ctr"/>
            <a:r>
              <a:rPr lang="lv-LV" sz="44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Imūnsistēmas komponenti: šūnas, mediatori un orgāni </a:t>
            </a:r>
            <a:endParaRPr lang="en-US" dirty="0"/>
          </a:p>
        </p:txBody>
      </p:sp>
      <p:pic>
        <p:nvPicPr>
          <p:cNvPr id="26626" name="Picture 2" descr="http://www.biospectrumasia.com/IMG/362/44362/atherosclerotic-lesions-generates-robust-t-cell-anti-inflammatory-response-262x174.jpg"/>
          <p:cNvPicPr>
            <a:picLocks noChangeAspect="1" noChangeArrowheads="1"/>
          </p:cNvPicPr>
          <p:nvPr/>
        </p:nvPicPr>
        <p:blipFill>
          <a:blip r:embed="rId2" cstate="print"/>
          <a:srcRect/>
          <a:stretch>
            <a:fillRect/>
          </a:stretch>
        </p:blipFill>
        <p:spPr bwMode="auto">
          <a:xfrm>
            <a:off x="1997568" y="2971800"/>
            <a:ext cx="5148863" cy="34194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790" y="76200"/>
            <a:ext cx="8001000" cy="2062103"/>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Galvenā imūnsistēmas funkcija: aizsargāt organismu no patogēniem</a:t>
            </a:r>
          </a:p>
          <a:p>
            <a:pPr algn="ctr"/>
            <a:endParaRPr lang="en-US" sz="3200" dirty="0">
              <a:solidFill>
                <a:srgbClr val="800000"/>
              </a:solidFill>
              <a:latin typeface="Verdana" pitchFamily="34" charset="0"/>
              <a:ea typeface="Verdana" pitchFamily="34" charset="0"/>
              <a:cs typeface="Verdana" pitchFamily="34" charset="0"/>
            </a:endParaRPr>
          </a:p>
        </p:txBody>
      </p:sp>
      <p:sp>
        <p:nvSpPr>
          <p:cNvPr id="3" name="Rectangle 2"/>
          <p:cNvSpPr/>
          <p:nvPr/>
        </p:nvSpPr>
        <p:spPr>
          <a:xfrm>
            <a:off x="342900" y="1828800"/>
            <a:ext cx="8458200" cy="1569660"/>
          </a:xfrm>
          <a:prstGeom prst="rect">
            <a:avLst/>
          </a:prstGeom>
        </p:spPr>
        <p:txBody>
          <a:bodyPr wrap="square">
            <a:spAutoFit/>
          </a:bodyPr>
          <a:lstStyle/>
          <a:p>
            <a:pPr algn="ctr">
              <a:spcBef>
                <a:spcPct val="50000"/>
              </a:spcBef>
              <a:defRPr/>
            </a:pP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Intracelulāri</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t>
            </a:r>
          </a:p>
          <a:p>
            <a:pPr algn="ctr">
              <a:spcBef>
                <a:spcPct val="50000"/>
              </a:spcBef>
              <a:defRPr/>
            </a:pPr>
            <a:r>
              <a:rPr lang="lv-LV" sz="2400" b="1" dirty="0" err="1" smtClean="0">
                <a:solidFill>
                  <a:srgbClr val="003300"/>
                </a:solidFill>
                <a:effectLst>
                  <a:outerShdw blurRad="38100" dist="38100" dir="2700000" algn="tl">
                    <a:srgbClr val="000000"/>
                  </a:outerShdw>
                </a:effectLst>
                <a:latin typeface="Arial" pitchFamily="34" charset="0"/>
                <a:cs typeface="Arial" pitchFamily="34" charset="0"/>
              </a:rPr>
              <a:t>Ekstracelulāri</a:t>
            </a:r>
            <a:endParaRPr lang="lv-LV" sz="2400" b="1" dirty="0" smtClean="0">
              <a:solidFill>
                <a:srgbClr val="003300"/>
              </a:solidFill>
              <a:effectLst>
                <a:outerShdw blurRad="38100" dist="38100" dir="2700000" algn="tl">
                  <a:srgbClr val="000000"/>
                </a:outerShdw>
              </a:effectLst>
              <a:latin typeface="Arial" pitchFamily="34" charset="0"/>
              <a:cs typeface="Arial" pitchFamily="34" charset="0"/>
            </a:endParaRPr>
          </a:p>
          <a:p>
            <a:pPr algn="ctr">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(Audzēji)</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997" y="3429000"/>
            <a:ext cx="6722586" cy="336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91400" y="6267073"/>
            <a:ext cx="1752600" cy="523220"/>
          </a:xfrm>
          <a:prstGeom prst="rect">
            <a:avLst/>
          </a:prstGeom>
          <a:noFill/>
        </p:spPr>
        <p:txBody>
          <a:bodyPr wrap="square" rtlCol="0">
            <a:spAutoFit/>
          </a:bodyPr>
          <a:lstStyle/>
          <a:p>
            <a:pPr algn="r"/>
            <a:r>
              <a:rPr lang="lv-LV" sz="1400" dirty="0" smtClean="0">
                <a:latin typeface="Arial" panose="020B0604020202020204" pitchFamily="34" charset="0"/>
                <a:cs typeface="Arial" panose="020B0604020202020204" pitchFamily="34" charset="0"/>
              </a:rPr>
              <a:t>Male D </a:t>
            </a:r>
            <a:r>
              <a:rPr lang="lv-LV" sz="1400" dirty="0" err="1" smtClean="0">
                <a:latin typeface="Arial" panose="020B0604020202020204" pitchFamily="34" charset="0"/>
                <a:cs typeface="Arial" panose="020B0604020202020204" pitchFamily="34" charset="0"/>
              </a:rPr>
              <a:t>et</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2013</a:t>
            </a:r>
            <a:endParaRPr lang="en-GB"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0"/>
            <a:ext cx="8382000" cy="1077218"/>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Pirmā aizsardzības kārta: fiziskas, bioķīmiskas un bioloģiskas barjeras</a:t>
            </a:r>
            <a:endParaRPr lang="en-US" sz="3200" dirty="0">
              <a:solidFill>
                <a:srgbClr val="800000"/>
              </a:solidFill>
              <a:latin typeface="Verdana" pitchFamily="34" charset="0"/>
              <a:ea typeface="Verdana" pitchFamily="34" charset="0"/>
              <a:cs typeface="Verdana" pitchFamily="34" charset="0"/>
            </a:endParaRPr>
          </a:p>
        </p:txBody>
      </p:sp>
      <p:sp>
        <p:nvSpPr>
          <p:cNvPr id="4" name="Rectangle 3"/>
          <p:cNvSpPr/>
          <p:nvPr/>
        </p:nvSpPr>
        <p:spPr>
          <a:xfrm>
            <a:off x="685800" y="1447799"/>
            <a:ext cx="7696200" cy="461665"/>
          </a:xfrm>
          <a:prstGeom prst="rect">
            <a:avLst/>
          </a:prstGeom>
        </p:spPr>
        <p:txBody>
          <a:bodyPr wrap="square">
            <a:spAutoFit/>
          </a:bodyPr>
          <a:lstStyle/>
          <a:p>
            <a:pPr algn="ctr">
              <a:spcBef>
                <a:spcPct val="50000"/>
              </a:spcBef>
              <a:defRPr/>
            </a:pP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Āda – 2m</a:t>
            </a:r>
            <a:r>
              <a:rPr lang="lv-LV" sz="2400" b="1" baseline="30000" dirty="0" smtClean="0">
                <a:solidFill>
                  <a:srgbClr val="003300"/>
                </a:solidFill>
                <a:effectLst>
                  <a:outerShdw blurRad="38100" dist="38100" dir="2700000" algn="tl">
                    <a:srgbClr val="000000"/>
                  </a:outerShdw>
                </a:effectLst>
                <a:latin typeface="Arial" pitchFamily="34" charset="0"/>
                <a:cs typeface="Arial" pitchFamily="34" charset="0"/>
              </a:rPr>
              <a:t>2</a:t>
            </a:r>
            <a:r>
              <a:rPr lang="lv-LV" sz="2400" b="1" dirty="0" smtClean="0">
                <a:solidFill>
                  <a:srgbClr val="003300"/>
                </a:solidFill>
                <a:effectLst>
                  <a:outerShdw blurRad="38100" dist="38100" dir="2700000" algn="tl">
                    <a:srgbClr val="000000"/>
                  </a:outerShdw>
                </a:effectLst>
                <a:latin typeface="Arial" pitchFamily="34" charset="0"/>
                <a:cs typeface="Arial" pitchFamily="34" charset="0"/>
              </a:rPr>
              <a:t>, gļotādas – 400 m</a:t>
            </a:r>
            <a:r>
              <a:rPr lang="lv-LV" sz="2400" b="1" baseline="30000" dirty="0" smtClean="0">
                <a:solidFill>
                  <a:srgbClr val="003300"/>
                </a:solidFill>
                <a:effectLst>
                  <a:outerShdw blurRad="38100" dist="38100" dir="2700000" algn="tl">
                    <a:srgbClr val="000000"/>
                  </a:outerShdw>
                </a:effectLst>
                <a:latin typeface="Arial" pitchFamily="34" charset="0"/>
                <a:cs typeface="Arial" pitchFamily="34" charset="0"/>
              </a:rPr>
              <a:t>2</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039697"/>
            <a:ext cx="7620000" cy="4818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91400" y="6267073"/>
            <a:ext cx="1752600" cy="523220"/>
          </a:xfrm>
          <a:prstGeom prst="rect">
            <a:avLst/>
          </a:prstGeom>
          <a:noFill/>
        </p:spPr>
        <p:txBody>
          <a:bodyPr wrap="square" rtlCol="0">
            <a:spAutoFit/>
          </a:bodyPr>
          <a:lstStyle/>
          <a:p>
            <a:pPr algn="r"/>
            <a:r>
              <a:rPr lang="lv-LV" sz="1400" dirty="0" smtClean="0">
                <a:latin typeface="Arial" panose="020B0604020202020204" pitchFamily="34" charset="0"/>
                <a:cs typeface="Arial" panose="020B0604020202020204" pitchFamily="34" charset="0"/>
              </a:rPr>
              <a:t>Male D </a:t>
            </a:r>
            <a:r>
              <a:rPr lang="lv-LV" sz="1400" dirty="0" err="1" smtClean="0">
                <a:latin typeface="Arial" panose="020B0604020202020204" pitchFamily="34" charset="0"/>
                <a:cs typeface="Arial" panose="020B0604020202020204" pitchFamily="34" charset="0"/>
              </a:rPr>
              <a:t>et</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2013</a:t>
            </a:r>
            <a:endParaRPr lang="en-GB"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6494085"/>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Imūnās atbildes veidi:</a:t>
            </a:r>
            <a:endParaRPr lang="lv-LV" sz="3200" b="1" dirty="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a:p>
            <a:pPr marL="571500" indent="-571500" algn="ctr">
              <a:buFont typeface="+mj-lt"/>
              <a:buAutoNum type="romanUcPeriod"/>
            </a:pP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iedzimtā/nespecifiskā </a:t>
            </a:r>
            <a:r>
              <a:rPr lang="lv-LV" sz="3200" b="1" dirty="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t>
            </a:r>
            <a:r>
              <a:rPr lang="lv-LV" sz="3200" b="1" i="1" dirty="0" err="1">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innate</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a:t>
            </a:r>
          </a:p>
          <a:p>
            <a:pPr algn="ctr"/>
            <a:endParaRPr lang="lv-LV" sz="24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endParaRPr>
          </a:p>
          <a:p>
            <a:pPr algn="ctr"/>
            <a:r>
              <a:rPr lang="lv-LV" sz="24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Ātra pirmā reakcija uz patogēnu iekļūšanu organismā, taču nespecifiska un bez atmiņas. To veido fagocīti, komplements un NK šūnas</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a:p>
            <a:pPr marL="457200" indent="-457200" algn="ctr">
              <a:buFont typeface="Wingdings" panose="05000000000000000000" pitchFamily="2" charset="2"/>
              <a:buChar char="ü"/>
            </a:pPr>
            <a:endParaRPr lang="en-US" sz="3200" dirty="0">
              <a:solidFill>
                <a:srgbClr val="800000"/>
              </a:solidFill>
              <a:latin typeface="Verdana" pitchFamily="34" charset="0"/>
              <a:ea typeface="Verdana" pitchFamily="34" charset="0"/>
              <a:cs typeface="Verdana" pitchFamily="34" charset="0"/>
            </a:endParaRPr>
          </a:p>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II. adaptīvā (</a:t>
            </a:r>
            <a:r>
              <a:rPr lang="lv-LV" sz="3200" b="1" i="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adaptive</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t>
            </a:r>
          </a:p>
          <a:p>
            <a:pPr algn="ctr"/>
            <a:endParaRPr lang="lv-LV" sz="2400" b="1" dirty="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endParaRPr>
          </a:p>
          <a:p>
            <a:pPr algn="ctr"/>
            <a:r>
              <a:rPr lang="lv-LV" sz="24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Lēnāka reakcija, taču ļoti specifiska pret konkrēto patogēnu. Patogēnu, ko vienreiz sastapusi, atceras un otrreiz reaģē ātrāk un spēcīgāk. </a:t>
            </a:r>
            <a:r>
              <a:rPr lang="lv-LV" sz="2400" b="1" dirty="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To </a:t>
            </a:r>
            <a:r>
              <a:rPr lang="lv-LV" sz="24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veido, galvenokārt,  limfocīti un tās specifiskums ir balstīts uz T un B šūnu receptoru repertuāra dažādību</a:t>
            </a:r>
          </a:p>
          <a:p>
            <a:pPr algn="ctr"/>
            <a:r>
              <a:rPr lang="lv-LV" sz="2400" b="1" dirty="0" smtClean="0">
                <a:solidFill>
                  <a:srgbClr val="FF00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rPr>
              <a:t>Taču striktas robežas starp nespecifisko un adaptīvo reakciju nav!</a:t>
            </a:r>
            <a:endParaRPr lang="en-US" sz="2400" dirty="0">
              <a:solidFill>
                <a:srgbClr val="FF0000"/>
              </a:solidFill>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2664147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54107"/>
          </a:xfrm>
          <a:prstGeom prst="rect">
            <a:avLst/>
          </a:prstGeom>
        </p:spPr>
        <p:txBody>
          <a:bodyPr wrap="square">
            <a:spAutoFit/>
          </a:bodyPr>
          <a:lstStyle/>
          <a:p>
            <a:pPr algn="ct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Adaptīvās imūnās atbildes veidi: humorālā un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celulārā</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imunitāte</a:t>
            </a:r>
            <a:endParaRPr lang="lv-LV" sz="2800" b="1" dirty="0" smtClean="0">
              <a:solidFill>
                <a:srgbClr val="003300"/>
              </a:solidFill>
              <a:effectLst>
                <a:outerShdw blurRad="38100" dist="38100" dir="2700000" algn="tl">
                  <a:srgbClr val="000000"/>
                </a:outerShdw>
              </a:effectLst>
              <a:latin typeface="Arial" panose="020B0604020202020204" pitchFamily="34" charset="0"/>
              <a:ea typeface="Verdana" pitchFamily="34" charset="0"/>
              <a:cs typeface="Arial" panose="020B0604020202020204"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0" y="1102007"/>
            <a:ext cx="9144000" cy="5111186"/>
          </a:xfrm>
          <a:prstGeom prst="rect">
            <a:avLst/>
          </a:prstGeom>
          <a:noFill/>
          <a:ln w="9525">
            <a:noFill/>
            <a:miter lim="800000"/>
            <a:headEnd/>
            <a:tailEnd/>
          </a:ln>
        </p:spPr>
      </p:pic>
    </p:spTree>
    <p:extLst>
      <p:ext uri="{BB962C8B-B14F-4D97-AF65-F5344CB8AC3E}">
        <p14:creationId xmlns:p14="http://schemas.microsoft.com/office/powerpoint/2010/main" val="3266414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7800"/>
            <a:ext cx="8229600" cy="2862322"/>
          </a:xfrm>
          <a:prstGeom prst="rect">
            <a:avLst/>
          </a:prstGeom>
        </p:spPr>
        <p:txBody>
          <a:bodyPr wrap="square">
            <a:spAutoFit/>
          </a:bodyPr>
          <a:lstStyle/>
          <a:p>
            <a:pPr algn="just"/>
            <a:r>
              <a:rPr lang="lv-LV" sz="2000" b="1" dirty="0" smtClean="0">
                <a:solidFill>
                  <a:srgbClr val="800000"/>
                </a:solidFill>
                <a:latin typeface="Verdana" panose="020B0604030504040204" pitchFamily="34" charset="0"/>
                <a:ea typeface="Verdana" panose="020B0604030504040204" pitchFamily="34" charset="0"/>
                <a:cs typeface="Verdana" panose="020B0604030504040204" pitchFamily="34" charset="0"/>
              </a:rPr>
              <a:t>Testi: </a:t>
            </a: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~8-10 izvēles tipa jautājumi par iepriekšējo lekciju tēmām</a:t>
            </a:r>
          </a:p>
          <a:p>
            <a:pPr algn="just"/>
            <a:endPar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endPar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lv-LV" sz="2000" b="1" dirty="0" smtClean="0">
                <a:solidFill>
                  <a:srgbClr val="800000"/>
                </a:solidFill>
                <a:latin typeface="Verdana" panose="020B0604030504040204" pitchFamily="34" charset="0"/>
                <a:ea typeface="Verdana" panose="020B0604030504040204" pitchFamily="34" charset="0"/>
                <a:cs typeface="Verdana" panose="020B0604030504040204" pitchFamily="34" charset="0"/>
              </a:rPr>
              <a:t>Seminārs: </a:t>
            </a: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zinātniskas publikācijas analīze – ievads, pētāmā problēma, metodiskais risinājums, rezultāti un galvenie secinājumi</a:t>
            </a:r>
          </a:p>
          <a:p>
            <a:pPr algn="just"/>
            <a:endPar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lv-LV" sz="2000" b="1" dirty="0" smtClean="0">
                <a:solidFill>
                  <a:srgbClr val="800000"/>
                </a:solidFill>
                <a:latin typeface="Verdana" panose="020B0604030504040204" pitchFamily="34" charset="0"/>
                <a:ea typeface="Verdana" panose="020B0604030504040204" pitchFamily="34" charset="0"/>
                <a:cs typeface="Verdana" panose="020B0604030504040204" pitchFamily="34" charset="0"/>
              </a:rPr>
              <a:t>Gala vērtējums: </a:t>
            </a:r>
            <a:r>
              <a:rPr lang="lv-LV"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50% testi, 50% seminārs</a:t>
            </a:r>
          </a:p>
        </p:txBody>
      </p:sp>
      <p:sp>
        <p:nvSpPr>
          <p:cNvPr id="3" name="Rectangle 2"/>
          <p:cNvSpPr/>
          <p:nvPr/>
        </p:nvSpPr>
        <p:spPr>
          <a:xfrm>
            <a:off x="2709954" y="304800"/>
            <a:ext cx="3724096" cy="800219"/>
          </a:xfrm>
          <a:prstGeom prst="rect">
            <a:avLst/>
          </a:prstGeom>
        </p:spPr>
        <p:txBody>
          <a:bodyPr wrap="non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Testi un semināri</a:t>
            </a:r>
          </a:p>
          <a:p>
            <a:endParaRPr lang="en-US" dirty="0"/>
          </a:p>
        </p:txBody>
      </p:sp>
    </p:spTree>
    <p:extLst>
      <p:ext uri="{BB962C8B-B14F-4D97-AF65-F5344CB8AC3E}">
        <p14:creationId xmlns:p14="http://schemas.microsoft.com/office/powerpoint/2010/main" val="551698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8382000" cy="584775"/>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Imūnsistēmas šūnas</a:t>
            </a:r>
            <a:endParaRPr lang="en-US" sz="3200" dirty="0">
              <a:solidFill>
                <a:srgbClr val="800000"/>
              </a:solidFill>
              <a:latin typeface="Verdana" pitchFamily="34" charset="0"/>
              <a:ea typeface="Verdana" pitchFamily="34" charset="0"/>
              <a:cs typeface="Verdana"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0" y="563084"/>
            <a:ext cx="5181600" cy="6294916"/>
          </a:xfrm>
          <a:prstGeom prst="rect">
            <a:avLst/>
          </a:prstGeom>
          <a:noFill/>
          <a:ln w="9525">
            <a:solidFill>
              <a:schemeClr val="bg1">
                <a:lumMod val="85000"/>
              </a:schemeClr>
            </a:solidFill>
            <a:miter lim="800000"/>
            <a:headEnd/>
            <a:tailEnd/>
          </a:ln>
        </p:spPr>
      </p:pic>
      <p:sp>
        <p:nvSpPr>
          <p:cNvPr id="5" name="TextBox 4"/>
          <p:cNvSpPr txBox="1"/>
          <p:nvPr/>
        </p:nvSpPr>
        <p:spPr>
          <a:xfrm>
            <a:off x="3962400" y="6334780"/>
            <a:ext cx="2667000" cy="523220"/>
          </a:xfrm>
          <a:prstGeom prst="rect">
            <a:avLst/>
          </a:prstGeom>
          <a:noFill/>
        </p:spPr>
        <p:txBody>
          <a:bodyPr wrap="square" rtlCol="0">
            <a:spAutoFit/>
          </a:bodyPr>
          <a:lstStyle/>
          <a:p>
            <a:pPr algn="r"/>
            <a:r>
              <a:rPr lang="lv-LV" sz="1400" dirty="0" err="1" smtClean="0">
                <a:latin typeface="Arial" panose="020B0604020202020204" pitchFamily="34" charset="0"/>
                <a:cs typeface="Arial" panose="020B0604020202020204" pitchFamily="34" charset="0"/>
              </a:rPr>
              <a:t>Peakman</a:t>
            </a:r>
            <a:r>
              <a:rPr lang="lv-LV" sz="1400" dirty="0" smtClean="0">
                <a:latin typeface="Arial" panose="020B0604020202020204" pitchFamily="34" charset="0"/>
                <a:cs typeface="Arial" panose="020B0604020202020204" pitchFamily="34" charset="0"/>
              </a:rPr>
              <a:t> &amp; </a:t>
            </a:r>
            <a:r>
              <a:rPr lang="lv-LV" sz="1400" dirty="0" err="1" smtClean="0">
                <a:latin typeface="Arial" panose="020B0604020202020204" pitchFamily="34" charset="0"/>
                <a:cs typeface="Arial" panose="020B0604020202020204" pitchFamily="34" charset="0"/>
              </a:rPr>
              <a:t>Vergani</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Basic</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and</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Clinical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2009</a:t>
            </a:r>
            <a:endParaRPr lang="en-GB" sz="1400" dirty="0">
              <a:latin typeface="Arial" panose="020B0604020202020204" pitchFamily="34" charset="0"/>
              <a:cs typeface="Arial" panose="020B0604020202020204" pitchFamily="34" charset="0"/>
            </a:endParaRPr>
          </a:p>
        </p:txBody>
      </p:sp>
      <p:pic>
        <p:nvPicPr>
          <p:cNvPr id="23553" name="Picture 1"/>
          <p:cNvPicPr>
            <a:picLocks noChangeAspect="1" noChangeArrowheads="1"/>
          </p:cNvPicPr>
          <p:nvPr/>
        </p:nvPicPr>
        <p:blipFill>
          <a:blip r:embed="rId3" cstate="print"/>
          <a:srcRect/>
          <a:stretch>
            <a:fillRect/>
          </a:stretch>
        </p:blipFill>
        <p:spPr bwMode="auto">
          <a:xfrm>
            <a:off x="5129941" y="2209800"/>
            <a:ext cx="4014059"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8382000" cy="1077218"/>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Imūnsistēmas šūnu funkcionāls iedalījums: </a:t>
            </a:r>
            <a:endParaRPr lang="en-US" sz="3200" dirty="0">
              <a:solidFill>
                <a:srgbClr val="800000"/>
              </a:solidFill>
              <a:latin typeface="Verdana" pitchFamily="34" charset="0"/>
              <a:ea typeface="Verdana" pitchFamily="34" charset="0"/>
              <a:cs typeface="Verdana" pitchFamily="34" charset="0"/>
            </a:endParaRPr>
          </a:p>
        </p:txBody>
      </p:sp>
      <p:sp>
        <p:nvSpPr>
          <p:cNvPr id="6" name="Rectangle 5"/>
          <p:cNvSpPr/>
          <p:nvPr/>
        </p:nvSpPr>
        <p:spPr>
          <a:xfrm>
            <a:off x="552450" y="1287720"/>
            <a:ext cx="8039100" cy="4739759"/>
          </a:xfrm>
          <a:prstGeom prst="rect">
            <a:avLst/>
          </a:prstGeom>
        </p:spPr>
        <p:txBody>
          <a:bodyPr wrap="square">
            <a:spAutoFit/>
          </a:bodyPr>
          <a:lstStyle/>
          <a:p>
            <a:pPr algn="just">
              <a:spcBef>
                <a:spcPct val="50000"/>
              </a:spcBef>
              <a:defRPr/>
            </a:pPr>
            <a:r>
              <a:rPr lang="lv-LV" sz="24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Fagocīti: 	</a:t>
            </a:r>
          </a:p>
          <a:p>
            <a:pPr marL="463550" algn="just">
              <a:spcBef>
                <a:spcPct val="50000"/>
              </a:spcBef>
              <a:buFont typeface="Wingdings" pitchFamily="2" charset="2"/>
              <a:buChar char="ü"/>
              <a:defRPr/>
            </a:pPr>
            <a:r>
              <a:rPr lang="lv-LV" sz="24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monocīti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463550"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neitrofili</a:t>
            </a:r>
          </a:p>
          <a:p>
            <a:pPr marL="463550"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a:t>
            </a:r>
          </a:p>
          <a:p>
            <a:pPr algn="just">
              <a:spcBef>
                <a:spcPct val="50000"/>
              </a:spcBef>
              <a:defRPr/>
            </a:pPr>
            <a:r>
              <a:rPr lang="lv-LV" sz="24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Antigēnus prezentējošas šūnas (</a:t>
            </a:r>
            <a:r>
              <a:rPr lang="lv-LV" sz="24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APCs</a:t>
            </a:r>
            <a:r>
              <a:rPr lang="lv-LV" sz="24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t>
            </a:r>
          </a:p>
          <a:p>
            <a:pPr marL="569913" indent="-58738" algn="just">
              <a:spcBef>
                <a:spcPct val="50000"/>
              </a:spcBef>
              <a:buFont typeface="Wingdings" pitchFamily="2" charset="2"/>
              <a:buChar char="ü"/>
              <a:defRPr/>
            </a:pPr>
            <a:r>
              <a:rPr lang="lv-LV" sz="24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(DC)</a:t>
            </a:r>
          </a:p>
          <a:p>
            <a:pPr marL="569913" indent="-5873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folikulārās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(FDC, citas izcelsmes kā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marL="569913" indent="-5873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569913" indent="-5873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limfocīti</a:t>
            </a:r>
            <a:endParaRPr lang="lv-LV" sz="20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450" y="0"/>
            <a:ext cx="5753100" cy="584775"/>
          </a:xfrm>
          <a:prstGeom prst="rect">
            <a:avLst/>
          </a:prstGeom>
        </p:spPr>
        <p:txBody>
          <a:bodyPr wrap="square">
            <a:spAutoFit/>
          </a:bodyPr>
          <a:lstStyle/>
          <a:p>
            <a:pPr marL="0" lvl="8" algn="ct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Limfoīdie</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orgāni</a:t>
            </a:r>
          </a:p>
        </p:txBody>
      </p:sp>
      <p:sp>
        <p:nvSpPr>
          <p:cNvPr id="3" name="Rectangle 2"/>
          <p:cNvSpPr/>
          <p:nvPr/>
        </p:nvSpPr>
        <p:spPr>
          <a:xfrm>
            <a:off x="609600" y="990600"/>
            <a:ext cx="7924800" cy="5632311"/>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Primārie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orgāni, kuros no cilmes šūnām veidojas limfocīti; antigēnu-neatkarīga diferenciācija:</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Kaulu smadzenes	</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Tīmuss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T šūnu nobriešana</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Embrionālās aknas – B šūnu veidošanās embrionālās 	attīstības laikā</a:t>
            </a:r>
          </a:p>
          <a:p>
            <a:pPr algn="just">
              <a:spcBef>
                <a:spcPct val="50000"/>
              </a:spcBef>
              <a:defRPr/>
            </a:pPr>
            <a:endPar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Sekundārie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orgāni, kuros notiek antigēnu-atkarīga diferenciācija un aktivācija:</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Limfmezgli – aizsardzība pret patogēniem, kas iekļūst caur vai gļotādām un atrodas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starpaudu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šķidrumā</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Liesa – aizsardzība pret patogēniem, kas cirkulē asinīs</a:t>
            </a:r>
          </a:p>
          <a:p>
            <a:pPr marL="569913"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Gļotādu-asociētie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audi (MALT)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gut-associated,</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bronchus-associated</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lymphoid</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tissue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etc</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3220"/>
          </a:xfrm>
          <a:prstGeom prst="rect">
            <a:avLst/>
          </a:prstGeom>
        </p:spPr>
        <p:txBody>
          <a:bodyPr wrap="square">
            <a:spAutoFit/>
          </a:bodyPr>
          <a:lstStyle/>
          <a:p>
            <a:pPr algn="ct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Granulocīti</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neitrofili</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bazofili</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eozinofili</a:t>
            </a:r>
            <a:endPar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3" name="Rectangle 2"/>
          <p:cNvSpPr/>
          <p:nvPr/>
        </p:nvSpPr>
        <p:spPr>
          <a:xfrm>
            <a:off x="266700" y="685800"/>
            <a:ext cx="8610600" cy="4478149"/>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Sastāda ~65% no visām baltajām asins šūnām; citoplazmā ir liels daudzums granulu; cirkulē asinīs un migrē uz iekaisuma vietām audos.</a:t>
            </a:r>
          </a:p>
          <a:p>
            <a:pPr algn="just">
              <a:spcBef>
                <a:spcPct val="50000"/>
              </a:spcBef>
              <a:buFont typeface="Wingdings" pitchFamily="2" charset="2"/>
              <a:buChar char="ü"/>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Neitrofili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(90-95% no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granulocītiem</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granulas nekrāsojas ar H&amp;E; fagocīti ar īsu dzīves laiku (~5 dienas), galvenie spēlētāji akūtā iekaisuma reakcijā – traumas vietā ierodas pirmajās minūtēs,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fagocitē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baktērijas un sēnītes, producē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citokīnus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piesaista citas imūnšūnas. </a:t>
            </a:r>
          </a:p>
          <a:p>
            <a:pPr algn="just">
              <a:spcBef>
                <a:spcPct val="50000"/>
              </a:spcBef>
              <a:buFont typeface="Wingdings" pitchFamily="2" charset="2"/>
              <a:buChar char="ü"/>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Bazofili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(0.5-1%); granulas krāsojas zilas ar bāziskām krāsām; producē histamīnu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heparīnu</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galvenā loma aizsardzībā pret parazītiem. Paaugstināta aktivitāte saistīta ar alerģijām. </a:t>
            </a:r>
            <a:r>
              <a:rPr lang="lv-LV"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Tuklās šūnas </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lokalizētas audos, bet funkcionāli un morfoloģiski līdzīgas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bazofiliem</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buFont typeface="Wingdings" pitchFamily="2" charset="2"/>
              <a:buChar char="ü"/>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Eosinofili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(3-5%); granulas krāsojas sarkanas ar skābām krāsām; Producē histamīnu,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Rnāzes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peroksidāzi,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lipāzes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u.c. Aizsardzība pret parazītiem; saistīti ar alerģijām un astmu. </a:t>
            </a:r>
            <a:endParaRPr lang="lv-LV"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838200" y="5305425"/>
            <a:ext cx="2247900" cy="1552575"/>
          </a:xfrm>
          <a:prstGeom prst="rect">
            <a:avLst/>
          </a:prstGeom>
          <a:noFill/>
          <a:ln w="9525">
            <a:noFill/>
            <a:miter lim="800000"/>
            <a:headEnd/>
            <a:tailEnd/>
          </a:ln>
        </p:spPr>
      </p:pic>
      <p:pic>
        <p:nvPicPr>
          <p:cNvPr id="2055" name="Picture 7"/>
          <p:cNvPicPr>
            <a:picLocks noChangeAspect="1" noChangeArrowheads="1"/>
          </p:cNvPicPr>
          <p:nvPr/>
        </p:nvPicPr>
        <p:blipFill>
          <a:blip r:embed="rId3" cstate="print"/>
          <a:srcRect/>
          <a:stretch>
            <a:fillRect/>
          </a:stretch>
        </p:blipFill>
        <p:spPr bwMode="auto">
          <a:xfrm>
            <a:off x="3771900" y="5306929"/>
            <a:ext cx="1600200" cy="1551071"/>
          </a:xfrm>
          <a:prstGeom prst="rect">
            <a:avLst/>
          </a:prstGeom>
          <a:noFill/>
          <a:ln w="9525">
            <a:noFill/>
            <a:miter lim="800000"/>
            <a:headEnd/>
            <a:tailEnd/>
          </a:ln>
        </p:spPr>
      </p:pic>
      <p:pic>
        <p:nvPicPr>
          <p:cNvPr id="2057" name="Picture 9" descr="https://www.med-ed.virginia.edu/courses/path/innes/images/nhjpeg/nh%20eosinophil%20x100%20b.jpeg"/>
          <p:cNvPicPr>
            <a:picLocks noChangeAspect="1" noChangeArrowheads="1"/>
          </p:cNvPicPr>
          <p:nvPr/>
        </p:nvPicPr>
        <p:blipFill>
          <a:blip r:embed="rId4" cstate="print"/>
          <a:srcRect/>
          <a:stretch>
            <a:fillRect/>
          </a:stretch>
        </p:blipFill>
        <p:spPr bwMode="auto">
          <a:xfrm>
            <a:off x="6096001" y="5274732"/>
            <a:ext cx="1905000" cy="1583268"/>
          </a:xfrm>
          <a:prstGeom prst="rect">
            <a:avLst/>
          </a:prstGeom>
          <a:noFill/>
        </p:spPr>
      </p:pic>
      <p:sp>
        <p:nvSpPr>
          <p:cNvPr id="9" name="TextBox 8"/>
          <p:cNvSpPr txBox="1"/>
          <p:nvPr/>
        </p:nvSpPr>
        <p:spPr>
          <a:xfrm>
            <a:off x="838200" y="5334000"/>
            <a:ext cx="609600" cy="400110"/>
          </a:xfrm>
          <a:prstGeom prst="rect">
            <a:avLst/>
          </a:prstGeom>
          <a:noFill/>
        </p:spPr>
        <p:txBody>
          <a:bodyPr wrap="square" rtlCol="0">
            <a:spAutoFit/>
          </a:bodyPr>
          <a:lstStyle/>
          <a:p>
            <a:r>
              <a:rPr lang="lv-LV" sz="2000" b="1" dirty="0" smtClean="0">
                <a:latin typeface="Arial" pitchFamily="34" charset="0"/>
                <a:cs typeface="Arial" pitchFamily="34" charset="0"/>
              </a:rPr>
              <a:t>N</a:t>
            </a:r>
            <a:endParaRPr lang="en-US" sz="2000" b="1" dirty="0">
              <a:latin typeface="Arial" pitchFamily="34" charset="0"/>
              <a:cs typeface="Arial" pitchFamily="34" charset="0"/>
            </a:endParaRPr>
          </a:p>
        </p:txBody>
      </p:sp>
      <p:sp>
        <p:nvSpPr>
          <p:cNvPr id="10" name="TextBox 9"/>
          <p:cNvSpPr txBox="1"/>
          <p:nvPr/>
        </p:nvSpPr>
        <p:spPr>
          <a:xfrm>
            <a:off x="6096000" y="5334000"/>
            <a:ext cx="533400" cy="400110"/>
          </a:xfrm>
          <a:prstGeom prst="rect">
            <a:avLst/>
          </a:prstGeom>
          <a:noFill/>
        </p:spPr>
        <p:txBody>
          <a:bodyPr wrap="square" rtlCol="0">
            <a:spAutoFit/>
          </a:bodyPr>
          <a:lstStyle/>
          <a:p>
            <a:r>
              <a:rPr lang="lv-LV" sz="2000" b="1" dirty="0" smtClean="0">
                <a:latin typeface="Arial" pitchFamily="34" charset="0"/>
                <a:cs typeface="Arial" pitchFamily="34" charset="0"/>
              </a:rPr>
              <a:t>E</a:t>
            </a:r>
            <a:endParaRPr lang="en-US" sz="2000" b="1" dirty="0">
              <a:latin typeface="Arial" pitchFamily="34" charset="0"/>
              <a:cs typeface="Arial" pitchFamily="34" charset="0"/>
            </a:endParaRPr>
          </a:p>
        </p:txBody>
      </p:sp>
      <p:sp>
        <p:nvSpPr>
          <p:cNvPr id="11" name="TextBox 10"/>
          <p:cNvSpPr txBox="1"/>
          <p:nvPr/>
        </p:nvSpPr>
        <p:spPr>
          <a:xfrm>
            <a:off x="3733800" y="5257800"/>
            <a:ext cx="609600" cy="400110"/>
          </a:xfrm>
          <a:prstGeom prst="rect">
            <a:avLst/>
          </a:prstGeom>
          <a:noFill/>
        </p:spPr>
        <p:txBody>
          <a:bodyPr wrap="square" rtlCol="0">
            <a:spAutoFit/>
          </a:bodyPr>
          <a:lstStyle/>
          <a:p>
            <a:r>
              <a:rPr lang="lv-LV" sz="2000" b="1" dirty="0" smtClean="0">
                <a:latin typeface="Arial" pitchFamily="34" charset="0"/>
                <a:cs typeface="Arial" pitchFamily="34" charset="0"/>
              </a:rPr>
              <a:t>B</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1123380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0"/>
            <a:ext cx="8382000" cy="584775"/>
          </a:xfrm>
          <a:prstGeom prst="rect">
            <a:avLst/>
          </a:prstGeom>
        </p:spPr>
        <p:txBody>
          <a:bodyPr wrap="square">
            <a:spAutoFit/>
          </a:bodyPr>
          <a:lstStyle/>
          <a:p>
            <a:pPr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Imūnsistēmas šūnas</a:t>
            </a:r>
            <a:endParaRPr lang="en-US" sz="3200" dirty="0">
              <a:solidFill>
                <a:srgbClr val="800000"/>
              </a:solidFill>
              <a:latin typeface="Verdana" pitchFamily="34" charset="0"/>
              <a:ea typeface="Verdana" pitchFamily="34" charset="0"/>
              <a:cs typeface="Verdana" pitchFamily="34" charset="0"/>
            </a:endParaRPr>
          </a:p>
        </p:txBody>
      </p:sp>
      <p:pic>
        <p:nvPicPr>
          <p:cNvPr id="1028" name="Picture 4"/>
          <p:cNvPicPr>
            <a:picLocks noChangeAspect="1" noChangeArrowheads="1"/>
          </p:cNvPicPr>
          <p:nvPr/>
        </p:nvPicPr>
        <p:blipFill>
          <a:blip r:embed="rId2" cstate="print"/>
          <a:srcRect/>
          <a:stretch>
            <a:fillRect/>
          </a:stretch>
        </p:blipFill>
        <p:spPr bwMode="auto">
          <a:xfrm>
            <a:off x="1981201" y="563085"/>
            <a:ext cx="5181600" cy="6294916"/>
          </a:xfrm>
          <a:prstGeom prst="rect">
            <a:avLst/>
          </a:prstGeom>
          <a:noFill/>
          <a:ln w="9525">
            <a:solidFill>
              <a:schemeClr val="bg1">
                <a:lumMod val="85000"/>
              </a:schemeClr>
            </a:solidFill>
            <a:miter lim="800000"/>
            <a:headEnd/>
            <a:tailEnd/>
          </a:ln>
        </p:spPr>
      </p:pic>
      <p:sp>
        <p:nvSpPr>
          <p:cNvPr id="5" name="TextBox 4"/>
          <p:cNvSpPr txBox="1"/>
          <p:nvPr/>
        </p:nvSpPr>
        <p:spPr>
          <a:xfrm>
            <a:off x="6477000" y="6267073"/>
            <a:ext cx="2667000" cy="523220"/>
          </a:xfrm>
          <a:prstGeom prst="rect">
            <a:avLst/>
          </a:prstGeom>
          <a:noFill/>
        </p:spPr>
        <p:txBody>
          <a:bodyPr wrap="square" rtlCol="0">
            <a:spAutoFit/>
          </a:bodyPr>
          <a:lstStyle/>
          <a:p>
            <a:pPr algn="r"/>
            <a:r>
              <a:rPr lang="lv-LV" sz="1400" dirty="0" err="1" smtClean="0">
                <a:latin typeface="Arial" panose="020B0604020202020204" pitchFamily="34" charset="0"/>
                <a:cs typeface="Arial" panose="020B0604020202020204" pitchFamily="34" charset="0"/>
              </a:rPr>
              <a:t>Peakman</a:t>
            </a:r>
            <a:r>
              <a:rPr lang="lv-LV" sz="1400" dirty="0" smtClean="0">
                <a:latin typeface="Arial" panose="020B0604020202020204" pitchFamily="34" charset="0"/>
                <a:cs typeface="Arial" panose="020B0604020202020204" pitchFamily="34" charset="0"/>
              </a:rPr>
              <a:t> &amp; </a:t>
            </a:r>
            <a:r>
              <a:rPr lang="lv-LV" sz="1400" dirty="0" err="1" smtClean="0">
                <a:latin typeface="Arial" panose="020B0604020202020204" pitchFamily="34" charset="0"/>
                <a:cs typeface="Arial" panose="020B0604020202020204" pitchFamily="34" charset="0"/>
              </a:rPr>
              <a:t>Vergani</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Basic</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and</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Clinical</a:t>
            </a:r>
            <a:r>
              <a:rPr lang="lv-LV" sz="1400" dirty="0" smtClean="0">
                <a:latin typeface="Arial" panose="020B0604020202020204" pitchFamily="34" charset="0"/>
                <a:cs typeface="Arial" panose="020B0604020202020204" pitchFamily="34" charset="0"/>
              </a:rPr>
              <a:t> </a:t>
            </a:r>
            <a:r>
              <a:rPr lang="lv-LV" sz="1400" dirty="0" err="1" smtClean="0">
                <a:latin typeface="Arial" panose="020B0604020202020204" pitchFamily="34" charset="0"/>
                <a:cs typeface="Arial" panose="020B0604020202020204" pitchFamily="34" charset="0"/>
              </a:rPr>
              <a:t>Immunology</a:t>
            </a:r>
            <a:r>
              <a:rPr lang="lv-LV" sz="1400" dirty="0" smtClean="0">
                <a:latin typeface="Arial" panose="020B0604020202020204" pitchFamily="34" charset="0"/>
                <a:cs typeface="Arial" panose="020B0604020202020204" pitchFamily="34" charset="0"/>
              </a:rPr>
              <a:t>, 2009</a:t>
            </a:r>
            <a:endParaRPr lang="en-GB" sz="1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610600" cy="584775"/>
          </a:xfrm>
          <a:prstGeom prst="rect">
            <a:avLst/>
          </a:prstGeom>
        </p:spPr>
        <p:txBody>
          <a:bodyPr wrap="square">
            <a:spAutoFit/>
          </a:bodyPr>
          <a:lstStyle/>
          <a:p>
            <a:pPr marL="0" lvl="8" algn="ct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Monocīti</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makrofāgi</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038600"/>
            <a:ext cx="291034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895600" y="6334780"/>
            <a:ext cx="2819400" cy="523220"/>
          </a:xfrm>
          <a:prstGeom prst="rect">
            <a:avLst/>
          </a:prstGeom>
        </p:spPr>
        <p:txBody>
          <a:bodyPr wrap="square">
            <a:spAutoFit/>
          </a:bodyPr>
          <a:lstStyle/>
          <a:p>
            <a:r>
              <a:rPr lang="en-US" sz="1400" dirty="0" err="1" smtClean="0">
                <a:latin typeface="Arial" panose="020B0604020202020204" pitchFamily="34" charset="0"/>
                <a:cs typeface="Arial" panose="020B0604020202020204" pitchFamily="34" charset="0"/>
              </a:rPr>
              <a:t>Sompayrac</a:t>
            </a:r>
            <a:r>
              <a:rPr lang="lv-LV" sz="1400" dirty="0" smtClean="0">
                <a:latin typeface="Arial" panose="020B0604020202020204" pitchFamily="34" charset="0"/>
                <a:cs typeface="Arial" panose="020B0604020202020204" pitchFamily="34" charset="0"/>
              </a:rPr>
              <a:t> L, </a:t>
            </a:r>
            <a:r>
              <a:rPr lang="en-US" sz="1400" dirty="0" smtClean="0">
                <a:latin typeface="Arial" panose="020B0604020202020204" pitchFamily="34" charset="0"/>
                <a:cs typeface="Arial" panose="020B0604020202020204" pitchFamily="34" charset="0"/>
              </a:rPr>
              <a:t>How </a:t>
            </a:r>
            <a:r>
              <a:rPr lang="en-US" sz="1400" dirty="0">
                <a:latin typeface="Arial" panose="020B0604020202020204" pitchFamily="34" charset="0"/>
                <a:cs typeface="Arial" panose="020B0604020202020204" pitchFamily="34" charset="0"/>
              </a:rPr>
              <a:t>the Immune System Works, </a:t>
            </a:r>
            <a:r>
              <a:rPr lang="en-US" sz="1400" dirty="0" smtClean="0">
                <a:latin typeface="Arial" panose="020B0604020202020204" pitchFamily="34" charset="0"/>
                <a:cs typeface="Arial" panose="020B0604020202020204" pitchFamily="34" charset="0"/>
              </a:rPr>
              <a:t>01/2012</a:t>
            </a:r>
            <a:r>
              <a:rPr lang="en-US" sz="1400" dirty="0">
                <a:latin typeface="Arial" panose="020B0604020202020204" pitchFamily="34" charset="0"/>
                <a:cs typeface="Arial" panose="020B0604020202020204" pitchFamily="34" charset="0"/>
              </a:rPr>
              <a:t>. </a:t>
            </a:r>
          </a:p>
        </p:txBody>
      </p:sp>
      <p:sp>
        <p:nvSpPr>
          <p:cNvPr id="5" name="Rectangle 4"/>
          <p:cNvSpPr/>
          <p:nvPr/>
        </p:nvSpPr>
        <p:spPr>
          <a:xfrm>
            <a:off x="266700" y="685800"/>
            <a:ext cx="8610600" cy="3277820"/>
          </a:xfrm>
          <a:prstGeom prst="rect">
            <a:avLst/>
          </a:prstGeom>
        </p:spPr>
        <p:txBody>
          <a:bodyPr wrap="square">
            <a:spAutoFit/>
          </a:bodyPr>
          <a:lstStyle/>
          <a:p>
            <a:pPr algn="just">
              <a:spcBef>
                <a:spcPct val="50000"/>
              </a:spcBef>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Monocīti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sastāda 5-10% no baltajām asins šūnām (~2 ×10</a:t>
            </a:r>
            <a:r>
              <a:rPr lang="lv-LV"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9</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Cirkulē asinīs ~24h, iziet no cirkulācijas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infiltrējas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audos – kļūst par </a:t>
            </a: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makrofāgiem</a:t>
            </a:r>
            <a:r>
              <a:rPr lang="lv-LV"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(orgānu specifiskie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Kupffer</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aknās,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mikroglija</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smadzenēs,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osteoklasti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kaulos, alveolārie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plaušās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utt</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Galvenās funkcijas: fagocitoze (nespecifiskā atbilde), antigēnu prezentēšana (MHC II) un adaptīvās atbildes regulēšana, mirušo šūnu atlieku savākšana.</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Patogēnus atpazīst ar PAMP (</a:t>
            </a:r>
            <a:r>
              <a:rPr lang="lv-LV"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pathogen-associated</a:t>
            </a:r>
            <a:r>
              <a:rPr lang="lv-LV"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molecular</a:t>
            </a:r>
            <a:r>
              <a:rPr lang="lv-LV" b="1" i="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patterns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receptoriem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piem</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Toll-like</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receptors, kas saistās ar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lipopolisaharīdiem</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Polarizācija: M1 -  akūts iekaisuma fenotips (fagocitoze, iekaisumu veicinoši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citokīni</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M2 –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anti-inflamatorais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fenotips.</a:t>
            </a:r>
          </a:p>
        </p:txBody>
      </p:sp>
    </p:spTree>
    <p:extLst>
      <p:ext uri="{BB962C8B-B14F-4D97-AF65-F5344CB8AC3E}">
        <p14:creationId xmlns:p14="http://schemas.microsoft.com/office/powerpoint/2010/main" val="2972167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828800"/>
            <a:ext cx="8458200" cy="954107"/>
          </a:xfrm>
          <a:prstGeom prst="rect">
            <a:avLst/>
          </a:prstGeom>
        </p:spPr>
        <p:txBody>
          <a:bodyPr wrap="square">
            <a:spAutoFit/>
          </a:bodyPr>
          <a:lstStyle/>
          <a:p>
            <a:pPr algn="ct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Q1: Kāda ir galvenā atšķirība starp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makrofāgiem</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un </a:t>
            </a:r>
            <a:r>
              <a:rPr lang="lv-LV" sz="28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neitrofiliem</a:t>
            </a: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610600" cy="584775"/>
          </a:xfrm>
          <a:prstGeom prst="rect">
            <a:avLst/>
          </a:prstGeom>
        </p:spPr>
        <p:txBody>
          <a:bodyPr wrap="square">
            <a:spAutoFit/>
          </a:bodyPr>
          <a:lstStyle/>
          <a:p>
            <a:pPr marL="0" lvl="8" algn="ct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Dendrītiskās</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šūnas</a:t>
            </a:r>
          </a:p>
        </p:txBody>
      </p:sp>
      <p:sp>
        <p:nvSpPr>
          <p:cNvPr id="3" name="Rectangle 2"/>
          <p:cNvSpPr/>
          <p:nvPr/>
        </p:nvSpPr>
        <p:spPr>
          <a:xfrm>
            <a:off x="152400" y="685800"/>
            <a:ext cx="8839200" cy="3416320"/>
          </a:xfrm>
          <a:prstGeom prst="rect">
            <a:avLst/>
          </a:prstGeom>
        </p:spPr>
        <p:txBody>
          <a:bodyPr wrap="square">
            <a:spAutoFit/>
          </a:bodyPr>
          <a:lstStyle/>
          <a:p>
            <a:pPr algn="just">
              <a:spcBef>
                <a:spcPct val="50000"/>
              </a:spcBef>
              <a:defRPr/>
            </a:pPr>
            <a:r>
              <a:rPr lang="lv-LV"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Dendrītiskās</a:t>
            </a:r>
            <a:r>
              <a:rPr lang="lv-LV"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šūnas (DC)</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skaitliski neliela un ļoti heterogēna šūnu grupa.  Rodas kaulu smadzenēs, ir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limfoīdās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b="1" i="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plasmacytoid</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mieloīdās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DC, asinīs cirkulē nenobriedušas DC. Lokalizējas perifērajos audos, kas ir kontaktā ar apkārtējo vidi – ādā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Langerhansa</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šūnas), plaušās,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gastrointestinālā</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trakta gļotādās u.c. Klasiskās un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folikulārās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DC.</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 funkcija – antigēnu prezentācija un adaptīvās imūnās atbildes regulācija (noteiktos apstākļos vai nu aktivē vai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supresē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Klasiskās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perifērijā uzņem antigēnu (fagocitoze,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mikropinocitoze</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C-tipa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lektīnu</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paaugstina MHCII ekspresiju, </a:t>
            </a:r>
            <a:r>
              <a:rPr lang="lv-LV"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procesē</a:t>
            </a:r>
            <a:r>
              <a:rPr lang="lv-LV"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prezentē antigēnu, nobriest un dodas uz limfmezglu, kur prezentē antigēnus T šūnām.</a:t>
            </a:r>
          </a:p>
        </p:txBody>
      </p:sp>
      <p:pic>
        <p:nvPicPr>
          <p:cNvPr id="7170" name="Picture 2" descr="Dendritic cells, along with macrophages and T cells, increase GABA production and secretion when activated."/>
          <p:cNvPicPr>
            <a:picLocks noChangeAspect="1" noChangeArrowheads="1"/>
          </p:cNvPicPr>
          <p:nvPr/>
        </p:nvPicPr>
        <p:blipFill>
          <a:blip r:embed="rId2" cstate="print"/>
          <a:srcRect/>
          <a:stretch>
            <a:fillRect/>
          </a:stretch>
        </p:blipFill>
        <p:spPr bwMode="auto">
          <a:xfrm>
            <a:off x="1143000" y="3886200"/>
            <a:ext cx="2971800" cy="2819400"/>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5334001" y="3810000"/>
            <a:ext cx="2746643" cy="3047999"/>
          </a:xfrm>
          <a:prstGeom prst="rect">
            <a:avLst/>
          </a:prstGeom>
          <a:noFill/>
          <a:ln w="9525">
            <a:solidFill>
              <a:schemeClr val="bg1">
                <a:lumMod val="65000"/>
              </a:schemeClr>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0"/>
            <a:ext cx="8610600" cy="1077218"/>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Limfocīti: B šūnas, T šūnas un NK šūnas</a:t>
            </a:r>
          </a:p>
        </p:txBody>
      </p:sp>
      <p:sp>
        <p:nvSpPr>
          <p:cNvPr id="5" name="Rectangle 4"/>
          <p:cNvSpPr/>
          <p:nvPr/>
        </p:nvSpPr>
        <p:spPr>
          <a:xfrm>
            <a:off x="266700" y="1143000"/>
            <a:ext cx="8610600" cy="2862322"/>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Limfocīti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sastāda 25-35% no baltajām asins šūnām. Pieauguša cilvēka organismā ir ~0.5-2×10</a:t>
            </a:r>
            <a:r>
              <a:rPr lang="lv-LV" sz="2000"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12</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limfoīdo</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šūnu. Atrodas asinīs,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un audos. ~1-2% limfocītu cirkulē asinīs, ~65% atrodas sekundārajos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~10% kaulu smadzenēs, ~15% gļotādu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audos. Aktivācija notiek sekundārajos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Ekspresē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virmas receptorus un citoplazmatiskus marķierus, kas atšķir dažādus limfocīti tipus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subtipus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 un B šūnas ir galvenie adaptīvās imūnās atbildes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NK šūnas – nespecifiskās atbildes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p:txBody>
      </p:sp>
      <p:pic>
        <p:nvPicPr>
          <p:cNvPr id="5125" name="Picture 5" descr="T &amp; B Lymphocytes @ SEM"/>
          <p:cNvPicPr>
            <a:picLocks noChangeAspect="1" noChangeArrowheads="1"/>
          </p:cNvPicPr>
          <p:nvPr/>
        </p:nvPicPr>
        <p:blipFill>
          <a:blip r:embed="rId2" cstate="print"/>
          <a:srcRect/>
          <a:stretch>
            <a:fillRect/>
          </a:stretch>
        </p:blipFill>
        <p:spPr bwMode="auto">
          <a:xfrm>
            <a:off x="5791200" y="3809999"/>
            <a:ext cx="2743200" cy="288268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219200"/>
            <a:ext cx="9144000" cy="3474720"/>
          </a:xfrm>
          <a:prstGeom prst="rect">
            <a:avLst/>
          </a:prstGeom>
          <a:noFill/>
          <a:ln w="9525">
            <a:noFill/>
            <a:miter lim="800000"/>
            <a:headEnd/>
            <a:tailEnd/>
          </a:ln>
        </p:spPr>
      </p:pic>
      <p:sp>
        <p:nvSpPr>
          <p:cNvPr id="3" name="Rectangle 2"/>
          <p:cNvSpPr/>
          <p:nvPr/>
        </p:nvSpPr>
        <p:spPr>
          <a:xfrm>
            <a:off x="266700" y="0"/>
            <a:ext cx="86106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Limfocītu attīstība</a:t>
            </a:r>
          </a:p>
        </p:txBody>
      </p:sp>
      <p:sp>
        <p:nvSpPr>
          <p:cNvPr id="4" name="TextBox 3"/>
          <p:cNvSpPr txBox="1"/>
          <p:nvPr/>
        </p:nvSpPr>
        <p:spPr>
          <a:xfrm>
            <a:off x="381000" y="5029200"/>
            <a:ext cx="8382000" cy="1631216"/>
          </a:xfrm>
          <a:prstGeom prst="rect">
            <a:avLst/>
          </a:prstGeom>
          <a:noFill/>
        </p:spPr>
        <p:txBody>
          <a:bodyPr wrap="square" rtlCol="0">
            <a:spAutoFit/>
          </a:bodyPr>
          <a:lstStyle/>
          <a:p>
            <a:pPr algn="just"/>
            <a:r>
              <a:rPr lang="lv-LV" sz="2000" b="1" dirty="0" smtClean="0">
                <a:solidFill>
                  <a:schemeClr val="tx1">
                    <a:lumMod val="75000"/>
                    <a:lumOff val="25000"/>
                  </a:schemeClr>
                </a:solidFill>
              </a:rPr>
              <a:t>Nobriedis (</a:t>
            </a:r>
            <a:r>
              <a:rPr lang="lv-LV" sz="2000" b="1" dirty="0" err="1" smtClean="0">
                <a:solidFill>
                  <a:schemeClr val="tx1">
                    <a:lumMod val="75000"/>
                    <a:lumOff val="25000"/>
                  </a:schemeClr>
                </a:solidFill>
              </a:rPr>
              <a:t>mature</a:t>
            </a:r>
            <a:r>
              <a:rPr lang="lv-LV" sz="2000" b="1" dirty="0" smtClean="0">
                <a:solidFill>
                  <a:schemeClr val="tx1">
                    <a:lumMod val="75000"/>
                    <a:lumOff val="25000"/>
                  </a:schemeClr>
                </a:solidFill>
              </a:rPr>
              <a:t>) limfocīts: </a:t>
            </a:r>
            <a:r>
              <a:rPr lang="lv-LV" sz="2000" b="1" dirty="0" err="1" smtClean="0">
                <a:solidFill>
                  <a:schemeClr val="tx1">
                    <a:lumMod val="75000"/>
                    <a:lumOff val="25000"/>
                  </a:schemeClr>
                </a:solidFill>
              </a:rPr>
              <a:t>ekspresē</a:t>
            </a:r>
            <a:r>
              <a:rPr lang="lv-LV" sz="2000" b="1" dirty="0" smtClean="0">
                <a:solidFill>
                  <a:schemeClr val="tx1">
                    <a:lumMod val="75000"/>
                    <a:lumOff val="25000"/>
                  </a:schemeClr>
                </a:solidFill>
              </a:rPr>
              <a:t> antigēna receptoru un tam piemīt visas limfocītu funkcionālās un fenotipiskās īpašības (gatavs darbam)</a:t>
            </a:r>
          </a:p>
          <a:p>
            <a:pPr algn="just"/>
            <a:r>
              <a:rPr lang="lv-LV" sz="2000" b="1" dirty="0" err="1" smtClean="0">
                <a:solidFill>
                  <a:schemeClr val="tx1">
                    <a:lumMod val="75000"/>
                    <a:lumOff val="25000"/>
                  </a:schemeClr>
                </a:solidFill>
              </a:rPr>
              <a:t>Naïve</a:t>
            </a:r>
            <a:r>
              <a:rPr lang="lv-LV" sz="2000" b="1" dirty="0" smtClean="0">
                <a:solidFill>
                  <a:schemeClr val="tx1">
                    <a:lumMod val="75000"/>
                    <a:lumOff val="25000"/>
                  </a:schemeClr>
                </a:solidFill>
              </a:rPr>
              <a:t> limfocīts: nav sastapis atbilstošo antigēnu</a:t>
            </a:r>
          </a:p>
          <a:p>
            <a:pPr algn="just"/>
            <a:r>
              <a:rPr lang="lv-LV" sz="2000" b="1" dirty="0" err="1" smtClean="0">
                <a:solidFill>
                  <a:schemeClr val="tx1">
                    <a:lumMod val="75000"/>
                    <a:lumOff val="25000"/>
                  </a:schemeClr>
                </a:solidFill>
              </a:rPr>
              <a:t>Resting</a:t>
            </a:r>
            <a:r>
              <a:rPr lang="lv-LV" sz="2000" b="1" dirty="0" smtClean="0">
                <a:solidFill>
                  <a:schemeClr val="tx1">
                    <a:lumMod val="75000"/>
                    <a:lumOff val="25000"/>
                  </a:schemeClr>
                </a:solidFill>
              </a:rPr>
              <a:t>: gan </a:t>
            </a:r>
            <a:r>
              <a:rPr lang="lv-LV" sz="2000" b="1" dirty="0" err="1" smtClean="0">
                <a:solidFill>
                  <a:schemeClr val="tx1">
                    <a:lumMod val="75000"/>
                    <a:lumOff val="25000"/>
                  </a:schemeClr>
                </a:solidFill>
              </a:rPr>
              <a:t>naïve</a:t>
            </a:r>
            <a:r>
              <a:rPr lang="lv-LV" sz="2000" b="1" dirty="0" smtClean="0">
                <a:solidFill>
                  <a:schemeClr val="tx1">
                    <a:lumMod val="75000"/>
                    <a:lumOff val="25000"/>
                  </a:schemeClr>
                </a:solidFill>
              </a:rPr>
              <a:t>, gan atmiņas šūnas (nedalās, G0 fāzē)</a:t>
            </a:r>
            <a:endParaRPr lang="en-US" sz="2000"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71600" y="1268332"/>
            <a:ext cx="2786063" cy="410490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105400" y="1295400"/>
            <a:ext cx="3002612" cy="4038600"/>
          </a:xfrm>
          <a:prstGeom prst="rect">
            <a:avLst/>
          </a:prstGeom>
          <a:noFill/>
          <a:ln w="9525">
            <a:noFill/>
            <a:miter lim="800000"/>
            <a:headEnd/>
            <a:tailEnd/>
          </a:ln>
        </p:spPr>
      </p:pic>
      <p:sp>
        <p:nvSpPr>
          <p:cNvPr id="4" name="Rectangle 3"/>
          <p:cNvSpPr/>
          <p:nvPr/>
        </p:nvSpPr>
        <p:spPr>
          <a:xfrm>
            <a:off x="2342069" y="304800"/>
            <a:ext cx="4459875" cy="800219"/>
          </a:xfrm>
          <a:prstGeom prst="rect">
            <a:avLst/>
          </a:prstGeom>
        </p:spPr>
        <p:txBody>
          <a:bodyPr wrap="none">
            <a:spAutoFit/>
          </a:bodyPr>
          <a:lstStyle/>
          <a:p>
            <a:pPr algn="ctr"/>
            <a:r>
              <a:rPr lang="lv-LV" sz="28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Izmantotā literatūra:</a:t>
            </a:r>
          </a:p>
          <a:p>
            <a:endParaRPr lang="en-US" dirty="0"/>
          </a:p>
        </p:txBody>
      </p:sp>
      <p:sp>
        <p:nvSpPr>
          <p:cNvPr id="5" name="TextBox 4"/>
          <p:cNvSpPr txBox="1"/>
          <p:nvPr/>
        </p:nvSpPr>
        <p:spPr>
          <a:xfrm>
            <a:off x="1524000" y="5562600"/>
            <a:ext cx="6477000" cy="461665"/>
          </a:xfrm>
          <a:prstGeom prst="rect">
            <a:avLst/>
          </a:prstGeom>
          <a:noFill/>
        </p:spPr>
        <p:txBody>
          <a:bodyPr wrap="square" rtlCol="0">
            <a:spAutoFit/>
          </a:bodyPr>
          <a:lstStyle/>
          <a:p>
            <a:pPr algn="ctr"/>
            <a:r>
              <a:rPr lang="lv-LV" sz="2400" b="1"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lv-LV" sz="2400" b="1" dirty="0" err="1"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Nature</a:t>
            </a:r>
            <a:r>
              <a:rPr lang="lv-LV" sz="2400" b="1"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a:t>
            </a:r>
            <a:r>
              <a:rPr lang="lv-LV" sz="2400" b="1" dirty="0" err="1"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Reviews</a:t>
            </a:r>
            <a:r>
              <a:rPr lang="lv-LV" sz="2400" b="1" dirty="0" smtClean="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rPr>
              <a:t> žurnāli</a:t>
            </a:r>
            <a:endParaRPr lang="en-US" sz="2400" b="1" dirty="0">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450" y="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B šūnas</a:t>
            </a:r>
          </a:p>
        </p:txBody>
      </p:sp>
      <p:sp>
        <p:nvSpPr>
          <p:cNvPr id="3" name="Rectangle 2"/>
          <p:cNvSpPr/>
          <p:nvPr/>
        </p:nvSpPr>
        <p:spPr>
          <a:xfrm>
            <a:off x="266700" y="762000"/>
            <a:ext cx="8610600" cy="5940088"/>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Sastāda 5-15% no limfocītiem. Virsmas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imunoglobulīns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sIg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vai B šūnu receptors (BCR), kas nosaka antigēna specifiskumu. Specifiski B šūnu virsmas marķieri – CD19 un CD20. Galvenā loma aizsardzībā pret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ekstracelulāriem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patogēniem.</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efektorā</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funkcija – antivielu produkcija, taču ir iesaistītas arī antigēnu prezentēšanā un imūnās reakcijas regulēšanā.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 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subtipi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B-2, B-1,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foliulārās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MZ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marginal</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zone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regulatorās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šūnas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 šūnas nepārtraukti veidojas kaulu smadzenēs, cirkulē asinīs un limfātiskajā sistēmā. Sastopot atbilstošo antigēnu aktivējas (sekundārajos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ja nesastop – pēc 1-3 mēnešiem iet bojā. Aktivācija var būt T šūnu atkarīga (biežāk) vai neatkarīga. Pēc aktivācijas daļa B šūnu kļūst par plazmas šūnām, kas producē  antivielas, daļa paliek perifērijā kā atmiņas šūnas.</a:t>
            </a: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Plazmas šūnas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atrodas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limfoīdajos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orgānos vai audos,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neekspresē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virsmas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nereaģē uz antigēna stimulāciju,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sekretē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antivielas, dzīvo – dažas dienas līdz mēnešus.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users.rcn.com/jkimball.ma.ultranet/BiologyPages/C/ClonalSelection.jpg"/>
          <p:cNvPicPr>
            <a:picLocks noChangeAspect="1" noChangeArrowheads="1"/>
          </p:cNvPicPr>
          <p:nvPr/>
        </p:nvPicPr>
        <p:blipFill>
          <a:blip r:embed="rId2" cstate="print"/>
          <a:srcRect/>
          <a:stretch>
            <a:fillRect/>
          </a:stretch>
        </p:blipFill>
        <p:spPr bwMode="auto">
          <a:xfrm>
            <a:off x="764241" y="1422496"/>
            <a:ext cx="7615517" cy="5435504"/>
          </a:xfrm>
          <a:prstGeom prst="rect">
            <a:avLst/>
          </a:prstGeom>
          <a:noFill/>
        </p:spPr>
      </p:pic>
      <p:sp>
        <p:nvSpPr>
          <p:cNvPr id="3" name="Rectangle 2"/>
          <p:cNvSpPr/>
          <p:nvPr/>
        </p:nvSpPr>
        <p:spPr>
          <a:xfrm>
            <a:off x="1695450" y="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B šūnu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klonālā</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selekcija</a:t>
            </a:r>
          </a:p>
        </p:txBody>
      </p:sp>
      <p:sp>
        <p:nvSpPr>
          <p:cNvPr id="4" name="Rectangle 3"/>
          <p:cNvSpPr/>
          <p:nvPr/>
        </p:nvSpPr>
        <p:spPr>
          <a:xfrm>
            <a:off x="266700" y="685800"/>
            <a:ext cx="8496300" cy="707886"/>
          </a:xfrm>
          <a:prstGeom prst="rect">
            <a:avLst/>
          </a:prstGeom>
        </p:spPr>
        <p:txBody>
          <a:bodyPr wrap="square">
            <a:spAutoFit/>
          </a:bodyPr>
          <a:lstStyle/>
          <a:p>
            <a:pPr algn="ctr">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Imunoglobulīnu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repertuārs: ~ 1 ×10</a:t>
            </a:r>
            <a:r>
              <a:rPr lang="lv-LV" sz="2000"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8</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varianti; asinīs cirkulē ~ 3×10</a:t>
            </a:r>
            <a:r>
              <a:rPr lang="lv-LV" sz="2000" b="1" baseline="30000"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9</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šūnu; katram antigēnam ~ 30 šūnas?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ntibody"/>
          <p:cNvPicPr>
            <a:picLocks noChangeAspect="1" noChangeArrowheads="1"/>
          </p:cNvPicPr>
          <p:nvPr/>
        </p:nvPicPr>
        <p:blipFill>
          <a:blip r:embed="rId2" cstate="print"/>
          <a:srcRect/>
          <a:stretch>
            <a:fillRect/>
          </a:stretch>
        </p:blipFill>
        <p:spPr bwMode="auto">
          <a:xfrm>
            <a:off x="6019800" y="1143000"/>
            <a:ext cx="2548888" cy="2514600"/>
          </a:xfrm>
          <a:prstGeom prst="rect">
            <a:avLst/>
          </a:prstGeom>
          <a:noFill/>
          <a:ln>
            <a:noFill/>
          </a:ln>
        </p:spPr>
      </p:pic>
      <p:sp>
        <p:nvSpPr>
          <p:cNvPr id="3" name="Rectangle 2"/>
          <p:cNvSpPr/>
          <p:nvPr/>
        </p:nvSpPr>
        <p:spPr>
          <a:xfrm>
            <a:off x="1695450" y="22860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Kā darbojas antivielas?</a:t>
            </a:r>
          </a:p>
        </p:txBody>
      </p:sp>
      <p:sp>
        <p:nvSpPr>
          <p:cNvPr id="4" name="Rectangle 3"/>
          <p:cNvSpPr/>
          <p:nvPr/>
        </p:nvSpPr>
        <p:spPr>
          <a:xfrm>
            <a:off x="228600" y="1371600"/>
            <a:ext cx="5257800" cy="5170646"/>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Antivielas – antigēna saistība – spēcīgākā dabā esošo makromolekulu saistība.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Antivielas saistās pie baktērijām, vīrusiem, tādējādi tos iezīmējot iznīcināšanai vai neitralizējot.</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Inaktivē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cirkulējošus toksīnus.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NK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dendrītiskajām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šūnām ir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Fc</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receptori – šo receptoru aktivācija stimulē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fagozitozi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aktivē šīs šūnas.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Antivielu saistīšanās pie vīrusa virsmas var “neitralizēt” tā spēju inficēt šūnas.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Antivielas ir viens no komplementa sistēmas aktivēšanas mehānismiem.</a:t>
            </a:r>
          </a:p>
        </p:txBody>
      </p:sp>
      <p:pic>
        <p:nvPicPr>
          <p:cNvPr id="51202" name="Picture 2" descr="File:Fc receptor schematic.svg"/>
          <p:cNvPicPr>
            <a:picLocks noChangeAspect="1" noChangeArrowheads="1"/>
          </p:cNvPicPr>
          <p:nvPr/>
        </p:nvPicPr>
        <p:blipFill>
          <a:blip r:embed="rId3" cstate="print"/>
          <a:srcRect/>
          <a:stretch>
            <a:fillRect/>
          </a:stretch>
        </p:blipFill>
        <p:spPr bwMode="auto">
          <a:xfrm>
            <a:off x="5943600" y="3962400"/>
            <a:ext cx="2895600" cy="269290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450" y="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T šūnas</a:t>
            </a:r>
          </a:p>
        </p:txBody>
      </p:sp>
      <p:sp>
        <p:nvSpPr>
          <p:cNvPr id="3" name="Rectangle 2"/>
          <p:cNvSpPr/>
          <p:nvPr/>
        </p:nvSpPr>
        <p:spPr>
          <a:xfrm>
            <a:off x="457200" y="762000"/>
            <a:ext cx="8305800" cy="2554545"/>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 šūnu priekšteči veidojas kaulu smadzenēs, tad ceļo uz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tīmusu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kur notiek pozitīvā (pazīst MHC) un negatīvā (nepazīst savus peptīdus) selekcija.  Antigēna atkarīgā aktivācija –  limfmezglos, liesā, SLO.</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T šūnu marķieris – T šūnu receptors (TCR). Divi TCR veidi -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 attiecīgi  T šūnas (90-95%) un  T šūnas (5-10%). </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pic>
        <p:nvPicPr>
          <p:cNvPr id="55299" name="Picture 3"/>
          <p:cNvPicPr>
            <a:picLocks noChangeAspect="1" noChangeArrowheads="1"/>
          </p:cNvPicPr>
          <p:nvPr/>
        </p:nvPicPr>
        <p:blipFill>
          <a:blip r:embed="rId2" cstate="print"/>
          <a:srcRect/>
          <a:stretch>
            <a:fillRect/>
          </a:stretch>
        </p:blipFill>
        <p:spPr bwMode="auto">
          <a:xfrm>
            <a:off x="4572000" y="3200400"/>
            <a:ext cx="4378324" cy="2667000"/>
          </a:xfrm>
          <a:prstGeom prst="rect">
            <a:avLst/>
          </a:prstGeom>
          <a:noFill/>
          <a:ln w="9525">
            <a:solidFill>
              <a:schemeClr val="bg1">
                <a:lumMod val="65000"/>
              </a:schemeClr>
            </a:solidFill>
            <a:miter lim="800000"/>
            <a:headEnd/>
            <a:tailEnd/>
          </a:ln>
        </p:spPr>
      </p:pic>
      <p:sp>
        <p:nvSpPr>
          <p:cNvPr id="6" name="Rectangle 5"/>
          <p:cNvSpPr/>
          <p:nvPr/>
        </p:nvSpPr>
        <p:spPr>
          <a:xfrm>
            <a:off x="457200" y="3200400"/>
            <a:ext cx="3886200" cy="2092881"/>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sym typeface="Symbol"/>
              </a:rPr>
              <a:t>Ko-receptori CD4 un CD8.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CD4+ T šūnas – funkcionāli ļoti dažādi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subseti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kas regulē imūno atbildi;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CD8+ T šūnas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citotoksiskie</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 limfocīti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450" y="0"/>
            <a:ext cx="5753100" cy="1077218"/>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T šūnas pazīst antigēnu tikai MHC kontekstā</a:t>
            </a:r>
          </a:p>
        </p:txBody>
      </p:sp>
      <p:sp>
        <p:nvSpPr>
          <p:cNvPr id="7" name="Rectangle 6"/>
          <p:cNvSpPr/>
          <p:nvPr/>
        </p:nvSpPr>
        <p:spPr>
          <a:xfrm>
            <a:off x="472281" y="1371600"/>
            <a:ext cx="8199437" cy="707886"/>
          </a:xfrm>
          <a:prstGeom prst="rect">
            <a:avLst/>
          </a:prstGeom>
        </p:spPr>
        <p:txBody>
          <a:bodyPr wrap="square">
            <a:spAutoFit/>
          </a:bodyPr>
          <a:lstStyle/>
          <a:p>
            <a:pPr algn="ct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T šūnas pazīst antigēnu, kas ir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procesēts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prezentēts uz MHC. CD8+ T šūnās –  uz MHC I, savukārt CD4+ T šūnas -   uz MHC II.</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981200" y="2329201"/>
            <a:ext cx="5181599" cy="452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nature.com/nri/journal/v12/n2/images/nri3152-i1.jpg"/>
          <p:cNvPicPr>
            <a:picLocks noChangeAspect="1" noChangeArrowheads="1"/>
          </p:cNvPicPr>
          <p:nvPr/>
        </p:nvPicPr>
        <p:blipFill>
          <a:blip r:embed="rId2" cstate="print"/>
          <a:srcRect/>
          <a:stretch>
            <a:fillRect/>
          </a:stretch>
        </p:blipFill>
        <p:spPr bwMode="auto">
          <a:xfrm>
            <a:off x="533400" y="740867"/>
            <a:ext cx="8077200" cy="6117133"/>
          </a:xfrm>
          <a:prstGeom prst="rect">
            <a:avLst/>
          </a:prstGeom>
          <a:noFill/>
        </p:spPr>
      </p:pic>
      <p:sp>
        <p:nvSpPr>
          <p:cNvPr id="3" name="Rectangle 2"/>
          <p:cNvSpPr/>
          <p:nvPr/>
        </p:nvSpPr>
        <p:spPr>
          <a:xfrm>
            <a:off x="1695450" y="0"/>
            <a:ext cx="57531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CD 4+ T šūnu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subtipi</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81200" y="1971675"/>
            <a:ext cx="4800600" cy="4886325"/>
          </a:xfrm>
          <a:prstGeom prst="rect">
            <a:avLst/>
          </a:prstGeom>
          <a:noFill/>
          <a:ln w="9525">
            <a:noFill/>
            <a:miter lim="800000"/>
            <a:headEnd/>
            <a:tailEnd/>
          </a:ln>
        </p:spPr>
      </p:pic>
      <p:sp>
        <p:nvSpPr>
          <p:cNvPr id="3" name="Rectangle 2"/>
          <p:cNvSpPr/>
          <p:nvPr/>
        </p:nvSpPr>
        <p:spPr>
          <a:xfrm>
            <a:off x="457200" y="0"/>
            <a:ext cx="84582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CD 8+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citotoksiskie</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T limfocīti</a:t>
            </a:r>
          </a:p>
        </p:txBody>
      </p:sp>
      <p:sp>
        <p:nvSpPr>
          <p:cNvPr id="4" name="Rectangle 3"/>
          <p:cNvSpPr/>
          <p:nvPr/>
        </p:nvSpPr>
        <p:spPr>
          <a:xfrm>
            <a:off x="304800" y="685800"/>
            <a:ext cx="8458200" cy="1015663"/>
          </a:xfrm>
          <a:prstGeom prst="rect">
            <a:avLst/>
          </a:prstGeom>
        </p:spPr>
        <p:txBody>
          <a:bodyPr wrap="square">
            <a:spAutoFit/>
          </a:bodyPr>
          <a:lstStyle/>
          <a:p>
            <a:pPr algn="just"/>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Galvenā loma cīņā pret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intarcelulāriem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patogēniem un vēzi. Nogalina inficētās šūnas vai vēža šūnas,  CTL sinapsē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sekretējot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perforīnu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granzīmu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B; adhēzijas molekulas stabilizē sinapsi.</a:t>
            </a:r>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8725" y="0"/>
            <a:ext cx="668655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NK (</a:t>
            </a:r>
            <a:r>
              <a:rPr lang="lv-LV" sz="3200" b="1" i="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natural</a:t>
            </a:r>
            <a:r>
              <a:rPr lang="lv-LV" sz="3200" b="1" i="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i="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killer</a:t>
            </a: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 šūnas</a:t>
            </a:r>
          </a:p>
        </p:txBody>
      </p:sp>
      <p:sp>
        <p:nvSpPr>
          <p:cNvPr id="3" name="Rectangle 2"/>
          <p:cNvSpPr/>
          <p:nvPr/>
        </p:nvSpPr>
        <p:spPr>
          <a:xfrm>
            <a:off x="457200" y="762000"/>
            <a:ext cx="8305800" cy="1631216"/>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Sastāda ~15% no limfocītiem, nav antigēnu-specifisku receptoru, būtisks nespecifiskās imūnās atbildes komponents. Veidojas kaulu smadzenēs, morfoloģiski – lieli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granulāri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limfocīti. Virsmas marķieri – CD16 un CD56.  Galvenās funkcijas: vīrusu inficētu šūnu un vēža šūnu iznīcināšana.  Ieroči –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perforīns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granzīms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p:txBody>
      </p:sp>
      <p:sp>
        <p:nvSpPr>
          <p:cNvPr id="6" name="Rectangle 5"/>
          <p:cNvSpPr/>
          <p:nvPr/>
        </p:nvSpPr>
        <p:spPr>
          <a:xfrm>
            <a:off x="228600" y="2819400"/>
            <a:ext cx="3810000" cy="2400657"/>
          </a:xfrm>
          <a:prstGeom prst="rect">
            <a:avLst/>
          </a:prstGeom>
        </p:spPr>
        <p:txBody>
          <a:bodyPr wrap="square">
            <a:spAutoFit/>
          </a:bodyPr>
          <a:lstStyle/>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Aktivācijas signāli: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16668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Antivielu-atkarīga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celulāra</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citotoksicitāte</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166688" algn="just">
              <a:spcBef>
                <a:spcPct val="50000"/>
              </a:spcBef>
              <a:buFont typeface="Wingdings" pitchFamily="2" charset="2"/>
              <a:buChar char="ü"/>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Stresa-inducēti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ligandi</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marL="166688" algn="just">
              <a:spcBef>
                <a:spcPct val="50000"/>
              </a:spcBef>
              <a:buFont typeface="Wingdings" pitchFamily="2" charset="2"/>
              <a:buChar char="ü"/>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Missing</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self</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MHC ekspresijas zudums</a:t>
            </a:r>
          </a:p>
        </p:txBody>
      </p:sp>
      <p:pic>
        <p:nvPicPr>
          <p:cNvPr id="3074" name="Picture 2"/>
          <p:cNvPicPr>
            <a:picLocks noChangeAspect="1" noChangeArrowheads="1"/>
          </p:cNvPicPr>
          <p:nvPr/>
        </p:nvPicPr>
        <p:blipFill>
          <a:blip r:embed="rId2" cstate="print"/>
          <a:srcRect/>
          <a:stretch>
            <a:fillRect/>
          </a:stretch>
        </p:blipFill>
        <p:spPr bwMode="auto">
          <a:xfrm>
            <a:off x="4572000" y="2514600"/>
            <a:ext cx="4371975" cy="417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828800"/>
            <a:ext cx="8458200" cy="954107"/>
          </a:xfrm>
          <a:prstGeom prst="rect">
            <a:avLst/>
          </a:prstGeom>
        </p:spPr>
        <p:txBody>
          <a:bodyPr wrap="square">
            <a:spAutoFit/>
          </a:bodyPr>
          <a:lstStyle/>
          <a:p>
            <a:pPr algn="ctr"/>
            <a:r>
              <a:rPr lang="lv-LV" sz="28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Q2: Kādēļ vīrusu inficētas šūnas un vēža šūnas pazemina MHC ekspresiju?</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304800"/>
            <a:ext cx="80010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Šķīstošie mediatori: komplements</a:t>
            </a:r>
          </a:p>
        </p:txBody>
      </p:sp>
      <p:pic>
        <p:nvPicPr>
          <p:cNvPr id="4098" name="Picture 2"/>
          <p:cNvPicPr>
            <a:picLocks noChangeAspect="1" noChangeArrowheads="1"/>
          </p:cNvPicPr>
          <p:nvPr/>
        </p:nvPicPr>
        <p:blipFill>
          <a:blip r:embed="rId2" cstate="print"/>
          <a:srcRect/>
          <a:stretch>
            <a:fillRect/>
          </a:stretch>
        </p:blipFill>
        <p:spPr bwMode="auto">
          <a:xfrm>
            <a:off x="4572000" y="1600200"/>
            <a:ext cx="4505325" cy="4572000"/>
          </a:xfrm>
          <a:prstGeom prst="rect">
            <a:avLst/>
          </a:prstGeom>
          <a:noFill/>
          <a:ln w="9525">
            <a:noFill/>
            <a:miter lim="800000"/>
            <a:headEnd/>
            <a:tailEnd/>
          </a:ln>
        </p:spPr>
      </p:pic>
      <p:sp>
        <p:nvSpPr>
          <p:cNvPr id="4" name="Rectangle 3"/>
          <p:cNvSpPr/>
          <p:nvPr/>
        </p:nvSpPr>
        <p:spPr>
          <a:xfrm>
            <a:off x="457200" y="1610886"/>
            <a:ext cx="3886200" cy="4708981"/>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20  seruma  proteīnu komplekss, kas aktivējas kaskādes ceļā.</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Klasiskais – antivielu atkarīgais, un alternatīvais aktivācijas ceļš, ko spontāni aktivē mikroorganismi. </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Aktivācijas rezultātā rodas peptīdi, kas izraisa baktēriju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opsonizāciju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bakteriolīzi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stimulē tuklās šūnas producēt iekaisuma mediatorus, veicina fagocītu migrāciju uz iekaisuma vietu u.c.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Imunoloģijas aizsākumi meklējami senajā Grieķijā un Ķīnā</a:t>
            </a:r>
            <a:endParaRPr lang="en-US" dirty="0"/>
          </a:p>
        </p:txBody>
      </p:sp>
      <p:pic>
        <p:nvPicPr>
          <p:cNvPr id="92162" name="Picture 2" descr="Picture"/>
          <p:cNvPicPr>
            <a:picLocks noChangeAspect="1" noChangeArrowheads="1"/>
          </p:cNvPicPr>
          <p:nvPr/>
        </p:nvPicPr>
        <p:blipFill>
          <a:blip r:embed="rId2" cstate="print"/>
          <a:srcRect/>
          <a:stretch>
            <a:fillRect/>
          </a:stretch>
        </p:blipFill>
        <p:spPr bwMode="auto">
          <a:xfrm>
            <a:off x="228600" y="1447800"/>
            <a:ext cx="4114800" cy="4649491"/>
          </a:xfrm>
          <a:prstGeom prst="rect">
            <a:avLst/>
          </a:prstGeom>
          <a:noFill/>
        </p:spPr>
      </p:pic>
      <p:sp>
        <p:nvSpPr>
          <p:cNvPr id="5" name="Rectangle 4"/>
          <p:cNvSpPr/>
          <p:nvPr/>
        </p:nvSpPr>
        <p:spPr>
          <a:xfrm>
            <a:off x="4572000" y="1295400"/>
            <a:ext cx="4343400" cy="5632311"/>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Senie grieķi (5. gs PK) novēroja, ka tie cilvēki, kas izslimojuši mēri, otrreiz vairs nesaslima.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Taču pirmie mēģinājumi “imunizēt” tika veikti Ķīnā 10. gs.</a:t>
            </a:r>
            <a:endParaRPr lang="lv-LV" sz="2000" b="1" i="1" dirty="0" smtClean="0">
              <a:solidFill>
                <a:srgbClr val="003300"/>
              </a:solidFill>
              <a:effectLst>
                <a:outerShdw blurRad="38100" dist="38100" dir="2700000" algn="tl">
                  <a:srgbClr val="000000"/>
                </a:outerShdw>
              </a:effectLst>
              <a:latin typeface="Arial" pitchFamily="34" charset="0"/>
              <a:cs typeface="Arial" pitchFamily="34" charset="0"/>
            </a:endParaRPr>
          </a:p>
          <a:p>
            <a:pPr algn="just">
              <a:spcBef>
                <a:spcPct val="50000"/>
              </a:spcBef>
              <a:defRPr/>
            </a:pPr>
            <a:r>
              <a:rPr lang="lv-LV" sz="2000" b="1" i="1" dirty="0" err="1" smtClean="0">
                <a:solidFill>
                  <a:srgbClr val="003300"/>
                </a:solidFill>
                <a:effectLst>
                  <a:outerShdw blurRad="38100" dist="38100" dir="2700000" algn="tl">
                    <a:srgbClr val="000000"/>
                  </a:outerShdw>
                </a:effectLst>
                <a:latin typeface="Arial" pitchFamily="34" charset="0"/>
                <a:cs typeface="Arial" pitchFamily="34" charset="0"/>
              </a:rPr>
              <a:t>Variolation</a:t>
            </a:r>
            <a:r>
              <a:rPr lang="lv-LV" sz="2000" b="1" i="1" dirty="0" smtClean="0">
                <a:solidFill>
                  <a:srgbClr val="0033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apzināta personas inficēšana ar slimības izraisītāju kontrolētos apstākļos</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Ieelpojot baku kreveļu pulveri, cilvēks saslima vieglā formā, izveseļojās un otrreiz vairs nesaslima.</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Tomēr nav nekādu liecību par to, ka viņi būtu zinājuši, kas ir slimības izraisītājs un kas pasargā no saslimšanas.</a:t>
            </a:r>
            <a:endParaRPr lang="lv-LV" sz="2000" b="1" dirty="0">
              <a:solidFill>
                <a:srgbClr val="003300"/>
              </a:solidFill>
              <a:effectLst>
                <a:outerShdw blurRad="38100" dist="38100" dir="2700000" algn="tl">
                  <a:srgbClr val="000000"/>
                </a:outerShdw>
              </a:effectLst>
              <a:latin typeface="Arial" pitchFamily="34" charset="0"/>
              <a:cs typeface="Arial" pitchFamily="34" charset="0"/>
            </a:endParaRPr>
          </a:p>
        </p:txBody>
      </p:sp>
      <p:sp>
        <p:nvSpPr>
          <p:cNvPr id="92168" name="AutoShape 8" descr="data:image/jpeg;base64,/9j/4AAQSkZJRgABAQAAAQABAAD/2wCEAAkGBxQTEhUUExQWFRUXGBcYFxcYGBgaHBoXGBcYFxccFxkYHSggGBolHRcXIjEhJSkrLi4uFx8zODMsNygtLisBCgoKDg0OGxAQGywkHyQsLCwsLCwsLCwsLCwsLCwsLCwsLCwsLCwsLCwsLCwsLCwsLCwsLCwsLCwsLCwsLCwsLP/AABEIARUAtgMBIgACEQEDEQH/xAAcAAABBQEBAQAAAAAAAAAAAAAEAAIDBQYBBwj/xAA7EAABAwIEBAQEBAUEAgMAAAABAgMRACEEEjFBBVFhcQYTIoEykaGxQsHR8BQjUmLhB3KC8TOSJKLC/8QAGQEAAwEBAQAAAAAAAAAAAAAAAgMEAQAF/8QAJxEAAgICAgICAgMAAwAAAAAAAAECEQMhEjEEQSJRE2EygZEjQnH/2gAMAwEAAhEDEQA/APFRXa5Xa4UKlXYpRXUccpRTgKkQ3eto4iCa6RNEoYPKicLgZ5CBJJ0A/M8h1FbSOpleGTT0tDv9KJVBJy2AnXX3riWDaASToAJJrqRxAcP1ntNNLPWj3cCpIuDbXpOgPWohh5Bv0jr+/tXaOaAy1XMlGM4XMeg1NMcRFdSOByjrflTFoijC1FQuAV1HA9KnhNcy0NHHAK5T8lNIrqOHpNOqIU/NRJmEaqVdNcoAhwFdiugV2KOgbORXQmnAU6tSOs4lNWHCW0lxOYSJv2En62HvQYG1GYdBCcwB/en51j6NitmvdwSEMqywTJk2sAJtVcMH/KAEStSidrA5ED7mhsBiT/DrvMrEj2Kvv+dLF4rMwjmFKCo6qCvz/cUI5smwPDEDNnuAoAnoTeD2T9aKXgk4dSXVQSTKI2skjTkD86y68YszJN9alcxqiEg3jnP05VzRiaL/AIhxJC2ySEiBaB+IkST1GUn5Des1aYJiBFr3olqFwCCLzIuJOlqjVhyk6X2/ZFYpIxpvZK29DZSOkD7zzN6Jw/DkhGddydBOnsKCbKBBXPWNat8LxlATkyJ5A333gG57mts5V7KXGC94/IfS9BqRWixHC0LjIsTe0GTJmTEgdqrV8PKTf/P/AK6/OtTBcWVwbjWnZRv8/wBKnW2BvJqEon/FFYNHFQdKj8upEpHb9/WiA3BsZE2MRPsb1zaOSsGSzTvKoop+ZphRQ8guJAGqVTUq7kdxAhXYpAU8UdCzgFPCa5FOSK41DkJ6+16MgwRYTc3odJgSfapMOZIkx1oGxiQVglFBKTdKoPO4Bi/ZRHvUWKaUkn+lV/39asWFHSfvB56VdNYVGUSdtDf2pTmOjisxIaPKpP4NVrG/7H3FbVvgCSQRbXtzq6TgkDJmSkTaTMC2quZ0v9qB52MXi/Zi+ENNtJUXYUSBlExuLyDa01xrK8SFWJ+EzcHaTvyorjXB3LuBPpNwJgZZgW+R96rBhSgmSAoQYP5H3oVK9nOLWq0Oc4clJhRIO1pB+ehtRWBbw6dULUQJgnQ/8Rp0Jq3bwn8U0cwPnIsoaZgP/wBCxms3isOtKlIMyCRfeL36xcGmqVi5Q47ovcTxcqH8psJ0SYSltI1I71R4xDhMEECJ0JHcc6jwuJcSTYEixnoe9uVqOUsOwCrL1UsbC8jNfSjAeykW0ffrb70/+DWRJB209Q6aTVpieGJRo80qRpIJHt/mqvE4EpvMg6f9USYDTBXE7EKnkYpNvxYz33H6iuKI5H5/4pog96IAJQaKKai4a/llJg8pEieXv+lEKWkgwIPKlS0xyVoDWKVOVSrrMoBAp6rU0V2nCCRCZpwRFMbFWjoBQQoQsQQRuOtBKVMbGNorVm/apWE3qHejcDr+tDkdIKCtlpw5omybTv25da0LfhjEEix99fkab4fwJScyYAtCjO19K9L4Xi/MSM5hUCZgb7Ae4qGUn6LlHitmR4fwVaCQoxEAEjWek66UfjG1ZClQN9JBTI3yzqa1mGwyiTIRlJ+IEzrOhHMUzFYQrJCkBSdAom4NtRH1oOwlkpnl2PaBImwA3vYWgT2161TPN55IKhfKbDpoNq9B8T8JSyM4AygDPmULExBE6i9YZ9CHFjKuCqbDmKM1tS2g7hOIUypBUUlClG+lhAPuJmiOIYJKX3EkDmD0nY9JN+UVHw7Dha1tKUDCTFjdQvAA/EZj/qhMa8pLoReUiBIi2mh1lJHyo4sySB+IcASCkpUSVg5hlsLbKm/OqnE8BWLAEx99YjnBrZ4VClNpBITkBVy2yn7aUDjOI6KiHAIWD8K0zIgjcRbtTFMVPEqMeeGm8QY1IvHflpQi2VIMXE6d6usbxCHC4JhcKUOuirbTM+9ErZDzJiM6SCDpaQAb9we1PjImlBejLrTv733qNSIP6fOjMWzATzgz8/38zQZNqYmIao4k/Pb9KsXHs2VRPxCTb8QMK+31qqmj21/ywOS7dM4/VJ+dDJWbBkqkxrSo1IlICgLc/wDFcpVj6KGKeBXK6KoJkPSan845cpqBQriqFqw06HJFXPAwSq8QOf7vaqZFX+ClAQWwFKHqVNxO0ztSM7H+Otm44biEYhpDQcAIBSVaJTe0QNe9WWAwbTKCc63XEiVHMAkQdhaTB33O1Yp/FtJZSllSkuSfMBA9SrREQQAdBv8Aa0weDeQrzHUpyEXCcy0KBj4lJnJByyFxFqiaPQu6RrkHDFYWvErKSo5mlKKchFpIBkj3NG8SeeYPmsJDrEerKoSlKtZBOgNwRNqxpDC0mSlrdOclQLqCZKVJ5222O9X3hXCtuqC8MFI9RTiAtRUFJsoZTaRoBYQCZFC9HOP2S4/jzWIbjJ5mX1BAOUwNM5NrSdOVY/xC6hlUJSAhRCgpImJAKhO8a/KvTuKKaCFMkBoKBEqKAOwANu5gRzrH4jwwhplRddzAAqbSnKIKgAegJMDrRRmYor1oz2CdwoIWl50kTCrJJUf6ZmB3H4etVuNyB9GR1awV5cytYBATp3i1E8QwHoUuYUgyppO7dsqgtIAVExN6rcbifNWzlBSlBMCADGYRMWJ9qYuwZaRumQhDKFPetslU5YkDXfvVFx8suglgfD1OYiAbg/u1H4jKpoBwqSkgEiTcG0CBc87A3E1n8VhHG1hKm1IBSbk/Ek2BIixE78qz2Eyk4ofRpoYn/ik/OifDTskgmLR9D+QqPjd8iE/CkXOkqUTJ6/4orhWCDbZWsE9LibXk/hGUGTVceiJp8ym4gDYq/pj5EiP1quzzPb7cqIxj5WoqPYAWAHQbChkyL8qelolk7YyL0c0n+S5/vbj5O/rQijJtvFqsHPQ1lMElSbTplCpnmfWKxs6K7LXApzoBF7Ce9KqXDYjLqT8qVA1+hymq2CxTwmpAmB1NNJo7FUKo1GnzTCK1GMe1qK1mCbc+BoSDAXF76VmMEmVidJrYcI4iG1qhJSojKSFR6bHX2B61L5G3RZ42kP8A4BSCVKS3JhDgWdpAhKSLGwO1jyvUvD28jiEYdKSpRVJJSgEaQZPwwOZm9DY1xIWVF3MtQBAToRMZTMwY/e1RscPzIKrF2xEKygDdMT7zSHFlKlukbP8AhMU27ldYZU0QAQ2BlTKs4WLnNBm3U0Ji8YzmzMvFACwpxtBTlJ0JEwU3AOUEiJ7Vlx4lxFgoKUG0hIy7ZTO1j71fY3Cofl1SWoASTlVkyhxFlRETm1M8utKcfsZGV9Fo+vMEKxLAcLgTC4UrPCrEkH4gLTvVJ4h4m2CpCQ4gJBSBK8nMxABAk6dNq03A8c0vDfwxcX5iTmTkA2SDAg+nSszjeONQpsrK0lWYLNykxp6hKttZ+lYuwm9GfwriikhLi84+BIMDKOqiFZSZMDnpTuBrBxUOXIgKTdVgpJcAJ3ypImhMXxklHllCCJlJCQDOslQud7TQGCdKMywYOk9zJ+gNURi6sllNWj07GYZhgF3ziGzcIm5TNwNcuuoF4HKsviscp5S1JUtSb5QYKkj+8i22tVjTzzyPUokpMAEpsFDUDNmJ9qWJZDTeVxLqHFK1+FJQm0REkzv0oP46GOXLfoGxmIgwCCo6qG3ab/YVHieLKyeWPxCCd4JlXziO086CxGu86GhXDVmNWiHLNqxKuen7inJBJ78tSToABuaQMadvnr+nzqwb/wDjgKP/AJlJ9IMHIlQ+NXJZGidhc6imtiEh72GLfxRngZssC5MgGN+3InuJjBcJjQX29RMn5CB/xrrKp9REpTf/AHKPPvv0EVNhW85JJvr1J6dTS26HJcuiBxgAAhaVTtcEHkZA+ki9co8cMN9jyFKs5G8H9Fe2yVGP2P0qxRhmUEl0lVhCUGLxuTp7VzDKCkLXACUAQOaiSBPM7+1CrzLvCRHKBW27MpJEbigScqco7k/U0MRVpi2A00kaqXM9AI06yfp1qrNFEGQfwlu+blp31vVwj1IymygfimwF4Bqv4UkgCBOpPQafvvSdwy1aTG0Ayb7c9akm3KdIrx/GFs0eAxODbSpt9KVkpJbcQTIVGio3mNRvVFxTy5JYzJQNZUZkxtMm8iwjSqry9Te1Q5qZHE/TFzzLpot+G8VW1qCUEwrmRuNfzozhQLghsrLkfAMxzR00HPWqzBILi0pJA0AJsDsL/StXw3CLaUlxlaVKbUZbFl+nWSn92pOT6HYk3v0Q4HjhJSh1a20IBEICc3b1aX+lQYzizDalhgKNwUrXJUEkQU7COoArWcWxuCxLedbaUYkwoLG6gRdxIFxblzrz3iyXHCXCBluQRERPIaDkKCCTYycpRQ3CONlwk5UpUYlV8v4jAAtMflvVphsaltgZUozHUkA6mTMi/vWbCY59IqxwKWiYeXkSBYATJ6gXF96dKIiEmWzHFG0EHDnylL9K1J9KhJ2I0BBuOg5U3jy20kBRU44APUpUi2ggAW1PMzeu4DEtp9TflyiSMyEEn5/5q44jxDD4hKGWrEnMTCBlVEDLk1G8HTnSm0P4tr0Y3iqAVFQBCSBEnUx6ja2v3qqCb/nyq/4xKnFJWU5hb0kQeotoaiZxLLaT5aZcNitwiw/sAsP9xEjYiqcM9EeeFyB/K8mFLT/MgeW2ofCCLLWJ1m4Se5tAIKpJJUSpRMkzJJPM86kxE5iVRmNzc/Oo1lO2YdCZ+sCKchDCmjlCZ/ED7QSIp/D3A26kmwn6GhwFazp1A1E711TlwdxH60tocnX9GlUkZjZWXYm1dohnHpWkG2aBNKsXRQ0rMq2//JUj+5B+Wb9aiQ4U6bi9RtqMGP3emzTaIrCsc8VJQZmxkcjvQiaeK6gVl0gqtmm4Q2gISojMoiAidxeT0m8bxWlwfhzz3EtuKIGYwLj0nWDoNPqaovDwlbUkCRlJ5QP0racN4ytDymkjNf0Tqb/hPOCLGvPlNq6PVhj5QGP/AOmqsx8p1vstJPz3inH/AEvGX4Wsxi4zQI1337VpWMQ8XMxbWnSQpQAE20119qIw3E3S4sZJSkK3GoFvefvWRzMXPC/0YHj3gdKQlttKA6ZUEAk+kXMk2FWvhdCmAlGQtqJA+AeoDcrHP8hWhwXEG1Yn1oh2Migowf6tJiIj2NHrcCjnIIyjKEmPity6/SgnNvsNJL0CcUwCXWnGyEpa1cOWVZj6so66EnqK8exuHW25kTISc2o/DJBI58u4NeyuqCWADnk5l+gWEkn1GDue0RWEW1nxICzn9KlJAicxvHYGfYVt0dCF/wCmDXwx+6ktr9IEwNBsTy1qrfZKf1619GYTh7fpWvV1IATfQJSRpvaT7UPiPAzPlkJSkq1SfhMzmgkWUJ5jvVOPI/oly449WfPUADVUkf0gX6XMjrRGCxJaUFgaafnevcj4GwqxmUwUqkkg+mZgkEIMQNoiok+GMJmKUNJb8uDmyzmSbRCwQJAnnf59kzRa2jMeKSemeU8Rxy30FYIAA9SQB2EnttWeJykHU6ifuRvXqXjzgjCUeYwUZIBIRYKJOoiw0uOg515W6CTReK7szy/TDMGgKCiSM2sGbjVW3vrOtF4txS25zZvLAlJAMJJsZiSOvUUDwgAPIzEQFCZnTfblNdZcyK9JnboQbEGdqdJbExl8TjyQQozumBGpgg/L86HQCoxIHU9KscYhqJQrumCYPIqIH0kWqEOJyEBxKNDGVUqI2kJ+/KtTMa2DvKSDCStQ3J9N+gBNvf5UqjfsddQD8xP50qNLQtvZ1Kd64RUjSZBjvHTpUZFDewqOU5JvXIrotXM5aZpeAcQS3lKxIEnncaAVs+D8WWqHEoSMpKySmZTe20W5f015xhnJSDH7F61/hLEru3MAiyuV5mNyL/OvLy6s9jx53r0brC8WecW6FpQClHoyQcwEWn4oINLi2KLCUlDZQSZVmSYFvhzaSYBj7UHgeJeS8Q2nOlsD1k2uAFAEXItbsa0b+MTikw2MwAzCRIUctukAnc7UpfsOXxfWjG+chb/nsplxKoU4pQuIAEJ1B5HSKv8AAvF1QabvluSQNTqbdD9awPibjflukBryVWDiYymUi85bX1ncRQjHiVSAFokG8EGDE3mm8dA8o9Xs9m4u2hbBAkZQRm3lI0nlz9hWERgCyorV6VWMkAwCQbDYxmHzoLB+LfMbUkE5kp9KdyBdUczvU3BeOtONOtr9WYAom8KHqBn2FqFt3bNhHjGk7NzwDGNuNpCUlfoIn0gkpAJJAMhXfpVdxTiSGm0hLyoMgMkqk2kpCkjMFiRGY/hN+VTwF0tuKbxDTmZUpDyBBCugt6YIINXL/Bk2W75TjiszalqMekixNzCtzzn3rOVMHirsy2KxuIdccHmqw4QYaSQsqUFAQPUsJMQNzE71ccGxYbaUHXUqcULknaLm9z/kU3j3AloSAHEuEpORpaB5YkpCyFQcpuL9drVjkYcshX8qTIS4swQi9hlIMTAIMzWy+QS6KviWNUlLib5FKkcpGp76fM1k1sk3t84PsDr7VpvEDKhKVKTYBVrxmuU99PlWVXV3iqked5rtkjcgaX1nkKcrLtcDnb5cqgz/APVH4fDJUC4CrICAsCCpIO949PI87VS9bZLHekScIwwdWEZgkqBTBBM2kX7gfKpsBwb1FTih5CILi0kH07JRzcVoB1k2Bp7S2mD5gS4ojMhIMJMkFKlEjMLAnTftVZjsUtQSmAhCbpQmyRI15qUR+Iya5bNdJbOY90uOKXly5iSANANgOgED2pUIZpUa0KbsJmDakDT3LgWpiaUnaHexVw1I8mI6gGo65GMtuCDMCj+4fW35VcIxampCQJKUwdAJNjNZzhjkODrb32qzfcWrMowNAR0v9jXn+RGp2el40/8Aj12bDg3EytWZxSUzBSMoSmVaqnQib6GtxnbYZ/lkt5ilQIJKDEFQEXA5SNK8ewjhZWgKIuPSSSAkRPpjQ1uOCeISlZUn1NgZUzFiQDIvpzpEl9FS+S3/AIAcS4C3iBmI/mXJUkkld9xt96y2N4IttUXkRZQuP6R0kbda9Gb8S4VKULWpPmJOX0pBAg3JmDBmrJviHDX1Id80ZkySCSLnoKasmhM8ab6PMG/CmKyh5sKVlM2BGWDr1rVeH/Aq14pLxT5bPxqTeQvkkHUE37SK9JwvF8OUSlaEoTYZvSPae/1qwUBlmZEagxbvRt2hD+L6oqeJsLbSFoAcIMKGW5TsQAR6h30ms/xfiHltpW6otgkHKUgpUkCDaxGo0J7irziGNebJhvzI1UCAkDmrNETzE1ivECAX2luGASRmbTAKhcCVQCDMztF5qedN9FOFOtj/ABHx9l1KPLfzOCU5pJbzGDZN5BgidBuap8fikuOZ2IgJPxCyyAmVaG+qR3FBcVfbfXkbZSyPUbSpcgDkbjLNrDX2WNwJbyK0CklLbfqUfSIBXsc0SCLVqjXQafoo+NhIJClAlWZUgHc6AH8IM1mSmdL0VjsRLisyRqbCRv70NnT/AE25Sa9TDj4qzx8+TnIYGidAaNwzRaOddhFgIlQI05ZTvUacYkD0tpB/q+I+2eYPah3HCoySSTck3p22JVL/AND8PiEqXKhlSZHpmBINo3F6DxDpIA1yjKD0k1EDRPlkAyLWv3vY0L+ISbkiBIrlENs2mJrlC5bCUdDjIsaYRFX3EcKKp0sEmBSMeVSHZMTiyJZmK4BVg3wpZ1tUh4XFM5JAfjkytTV5hl5hMgQDrvbQihUYYAioSCDItf8A6qfMuatD8L4PZM+8o5U2hI+9NaU6AoiSLkwdNvauIf1KtzeNyNqlwqgRrfrb5jek9LaH9vsrPPIMkTUrOOKVpUEpMEekiUmDMEbir3CusuIyOg5gfjAk+8napeH+GmnXMrb5jclGx3N7Cnc8ftA/hyf9ZAOC8QqLwLgHlqspF8oB0MT+EwfatBhfHLrafKVKkJMBJVI9JFpGqYmpMT/pxk9YeQtsBRMqgmBNhaNhBveqfGcLSkJWlqZgD1kpUqwsEiT7Glz/ABy6Dh+ZXZqcJ/qAFIUh9MBKVBMf3WvYkwJtVE7xFJbVHlqBiMylenUktJjKk3KSSDrzmqfFYRQHmKSlIJIgGcvcajuaFGJvAEkwMxPtp2mlqP0Hza7D8diAtGpKrkqIgm+8GCn2GlQ4/jziwpbi1KcgIRcgJERIHKNhzoRx0Sb6m/UCqt5RJJNPwYuT2TeRm4rRGTXJrtcr0jzDpFdIsKnbR/LM+1QpFDYVHAmrBtwlAECEzturcnc/pQzTJUQBejsO2ZANv3pQTd6GQ0DhoqMcvvSq/ZwaRXKDfocoL2T45E1QYgFJkbVf4o1U4xqxqCDplmVWcZxxI171MMXNUwHqolCtKpaJlJhWIdGvKhn3Ziu5tQaYpNqxHOxB36b70x9c3FOsJmoG1c9KxR3aC5apjm3yNLVO1xBaTIMHWh55U0da3hF+jucl0w97jDipk63nfQjX3+go5jji0paKCQ42pagub3AFhsIG1UcVKkpCTJvt+f761jxx9I380/bJ8XiCuVSZUZVO5Mk/WoNNTb79qYHDcDl+h/Krzw/4WcfUM58tEEkqsYAmydaLhGC+QtTlN1FWB8H4erEOCxyAjMdkjrW0xvhRDjeRKLm6Fp57DtWs4L4dQwlKWkoXmABicxO6ok7HnVwjAxmT8WUyAAsATcgRptepZZrdxK4Y4xjUt32fPXEuGOMrKHBB+h6ihFIgwa998ReGW8Q2UrTEmQoXIPT93rxvxF4cewioWCUH4VwYP6GrcHkKen2Q5vH4bj0UpVUzShAHeoSKJwbJVpVEqoni9l34UwmZ3SYST260Zx3hXlpSsGdzHW81eeFOEkJzRcirviPBQ816bZQcydwQNI5Ujl8h9UjD8JemZ5UqdhMKpMgUqzZTGqOYmgXxY1Y4oUApVeemUTKR9F6JbRzpYpPqqZjearu4okrYwpgjepQ1yvUiESdO1SZJJjUULYaiBPMWmDf70IpiNDVw43Ym9CqZPvRRk0DKNleRflTVGjXGb/a1MRhCVRBk6ACmRkvYuUX6A71acB4C7inEoQIBN1qkIT/uVt0G5rc8A/0+CQl14eYbHyrgC4/8htc/016TgOCtNoACAnQwDAm8TGpvvS8nkpaibHx/cmYvwr/pyhuFugOKBSRmlIFiT6JkA2ub9K3icCJKsiT/AEwBbSRfXSZ7URhWVAqMAzcnQ6QB1olEa/SKmdz2x9qOkDN4RIOZI9Wx0jp2ohDIF7knX/NSJRH6VxxwDW3vH7NHGHEBybBMdhjEpJ7bEH86puL8MbxLRbcE2uIv0PQ1eLxEoUReJFr/AGqgxGPUCspScsGCbCUkQec6/Kkzq7iPxJtUzxDxV4cXhHI+JtUlC+Y69ad4RbBduO1eoeIsOjFtZLGUqiBJSsQUntc+xrA8Mb8lSV5QSk3Har8WVzhT7JcmDhO10ejYPBZERppQvF3MiCpKoMc6lwPERiEZoyiB86rON5Isf3+VJT+RyiZdHGWm5CvUaVOXgm1KKo1pVTsYkyHE3qqfFWmJNqqsUuvOXZRkBEglVGNtiLz/AJobCpOu1WSEQNDent+hEY3sYhjrUvl+r96CnIJ3FhFSJTabRJrhiREWhzkdaYlmIM6/P2o8RPUa2sOtM8klRKZtHtzNadxBmcFmUBuYAHU7Xrf+GuANNpsQp8mCpSbJINkpkcxr061B4W4HmOdYAhQCVHWcub03HMX6aV6BhGzJ0jveR8XtP50ucr0jqURYBKQMk3BvOp631opLZCgQRyg/OR1rrS8wNiCNjGtPUjMLCCOfP970Kj7FuQswOpGYbU5TqMsk206zygb01t8KBBGUp1Bi3+OtRKSkHOQnaDAB+dHddA1fY4BdlZlH+05Yj5UOl9RKipPpFgkwSeZtaocViyslLRTmGqTeZ1Bj9arHeOhHpg5lGPgVA5nYCLaH3pbk+kOjD9Fm3jh5a1kEJBMCIPsDWT8b8TytLgGC3c7SVWA+dG4ziTagFFYIQT2ntvrVJxziTawEKElZGUbyCDSlbkimMKQLwvFobdIEx5cka3iD9aqcZhSHVDY3+YmrbgGEyqK3YkBU9EhUx3MD50Lil5nCT71Zg/kxOfaKxbpR8KiKgLxOpJqbGgUIhVV6JPYVhU26V2pWm4ApVgfRU4tWoqoxjlXniFny3nEHZRrOPKvUONWw8rLDhqPT8jR4nQg9PegMNITIot15RiTJ/dqK9mrSJmzBsJPLauoTmJAAjU20pNqUTYbaVoPDvClKPraNwmCRYkG4I6g/StbSCRX4PAOL+BMf3bcv33rdeGOEBqR5QlQBJJ9arXCgLJTOm9qtuEcLQhISkAEATME2AvGgNhttVo0BCg38zz978qW5NmOSB+HMSEqiDyGg6DnEfej21gKUYOo2JGm0CJmmMISkRlIvcmwk71MykgqhUidNYO966MRcpXYiokHKIJ3Os+21MTigsATB/EJuI1FTKVr0oFONaWrKkgqvIG0c+VY5NGqKfokxSGlALVBjQj/FBcR4r5QOayIsbGTyi+mulAcSWlomFJVJ0MAJUeZA0nYmsxx7jjrDn8xYykekFJhJHQG/Y0O29DlBVss8fxhQ9Q9TZklAKgoRoowka8hfSs5xDiRWkIclqTZJKpSNjfpeZmqnGYrFLIdBWorJ+KwI55dB2qJ3DoAIdc815yQVXhMm8H8R5m+lGoh3XR3HYvJAazKQkCVGwCp1kmYPztUjjqUpzzdIsomVEmxyjb/Iqh/hUoSsOL55E99FLv8ASr/gjSjlUgIWBETe4tHICbxv1o2lQEZyboueGeYUmQRMBsTHIqK+QAAFDYxSc3pJIFpOptVtig4EpbbGYq1OkReT0naq3EN5UgEyZMnrXYZXIPLH4spsaNaFw4vRONVrQmGN6tIG9l4lFqVJs2pV1hjf9R8LldCxoofUVhfxivV/HmDzsEgXTf23rzPheAceWUoSSYknYRzNQYH8RmZbQVh1KSMtomSKt8JwRa/UkW0KjYAzbXWrzA+HWwlKV3X8RNwE6RmI17VtsDgEICUJTIF5IIE9J0HSsc6Cquyh8NeFm0EKdla0ib2A9p+9azDIzmwhIMgxJJjUSbd6f5QCvVcEQAm4B6xRbPJMhPK1vfah2+wW/oY2IVlgafFEkz3ruRMlIzSdTcDp0NMfag7gq/ECQRHQV1T6NFKIMa+uPkd61IF/omKlgXhXIARPeTVdiOIkjI22oG4OYFITzuDc9qIexyQJBJjU5VwOfwi/aq7CY8KClXiTBIiR2O1DOTSGY4XuiV3ElhslMqVrcyT7k1QueJxmUhxGRS9DqTGwKbBW9GcV42hIyayYmEm50m8p+lVPEMCw5/5YUkXIBTmtfYwD2NDFfY9JV+ysfU6+sqbMFEDM6vMlG5ukQD2oV3FsNCXlfxDggyZSgD3lRHWncSw6FpKWnSw2kWbSrPJ1JVAgGNe4obh0KBSFkuSYSoZlKM2UpIBKveEimpGNgznidLir5TNgdQgD+kGNY30qr9aj6WyhKiCXCPwnZERaTom071Y8ZYYEJSnz8QJUpIvKt5Si0DfX3pp4m4rO1iCEZ0AFsFObeASDCE6W+gpiX0JbvTYbg2GCo5m28yQEpCiDvcuEXUbRa0mJo5l8tKAQlK1XBypypE6QDYJudp3qu4Xh8hQtbjPwZTBOYEXASrLA3jLMe9XA4jhm0gEhJMXzSQnnHW9zE2tWPoOLV7CXuLoQAgAlyIUQNJtabDudKquJgSVApOibGYgG1rVLjMWwsq8tQI3FjbckptHvVSrGoyhCTdMg2IAGwF9h96zCvlQeVrjYNiFCL0LhviqVxQM1A0u9XEF7L9o2pVUPYsilXWjXJnoWPxQcCkgFQAIPU8h+tc4FwhCEZGkxus/kLzRYwwSoKiQBe8QaKw6XUpJbSEzeLT/x3ivLitUWSf0EKwiFDIEzzi1us0RhGimRni/w+kx2kSaYlsFAWDlMDRWt9CQZ+lOLCs2dspkW9cmd4kXmtS2JbtE7Lp0KCVcyQBG2lx2ipV+YhJKdLmIE9YNQDGnRYAPRWm+9CnjCFKKFLSekKv8A+o1owab9BbHG2iYKVJgT6kqHe5FAcR8QMoMKfCBeUykz9CftUHEOL5YhsxMSs5Qexv8Aas5i323DLSVTJJtMnSJy/nXcnQyOJNlmx4kbcJGVU7eaV5SNsqQk3p+B4wkZ5krzWSmIAG5zBPfaqHEYltshWd8LTr5doHJSiDFZ/jHEG3lFUNoCbglS1rMbLOpnkbChqxrSjo0fHuMJd9Kcy1aArv6piwSAkR8qzXEXMQkhCywqBBgD/wC2XW+1Qrx5UmR5bTKfiU0EhXQSq6ln3gUKjiTeQggoRBJcICnFnYJmAB2HzNGov0C5qh+F40GkqSXLg6BETeRJA5yfy3qTF+IgE5kKyqXZRTCZHNWX1QPaZrIOLkkjnTEiq44FVsil5EukXmL49CcmGSWkkQ4oH1uG3xK1joIF9Kfwbwpi8WhTjCAsAgEZgFE9AdupiouEBDCwvEMeYg6BRIAP90d61uA4xgi5mS69hvSAryyq45CIzJHW4oZS4/xX9mxhy/k/6KPgXCSDmd89flrhbDQWVpBkSRlIFxzrUp4cwtceUWQYEPFRWbnUKJI7VHjPFRaVGDeSqUQpawSqJ9M5PSojUEgRJ1mucP4qw6nNilpKwQk6Ek6pKvMO/QGI2pUm5FGNKLD3MJh0BRbKi2j0qWlNs0aCKqeI8NSPUBKykkAf06kke2tH47ijpIUkhaSCgIbTGRMn1XmJtMmYjSgHsaEykSoqBCzskxpPLpQwj8kNlK4OygWqJrjBpYkihncTlFqtogbGcTxcGBXap3nCozSrVEVKbbPoZthTqHCVQb6Dlbn0qDhePK1qbIEpHxjXlvIFKlXm0eh2nYYphDJzBKSqSJIv/wB0BjsQouqhSkDKCQkxNjrSpVzNx7exKShUJymIvdJJtzUkmshxXGLYSQiCCb5hM96VKtDh0yta4k4QpZNyLRaByEzA7UbhC55JdU5nUJ+MEwI0TcZdaVKjrZxkncUTK4lSiTJJgRyTMVBwxsvrUgqygJUswNYvBiKVKixrTJ27kkB49soVlmQBI2iRPWg3HCoyTJ60qVV4lqyTL3QgK1Ph7hqcgcN1GYnaDt1trSpUrO2U+LFNmiwrYX0Nr96ewsBwhSEKyykEpTabWkGDeuUqniWTLdltKkOvNNttlAj4ASTE5sycsK9tqouIuttw6toPOmcy1n4vYAAe1KlWAemZ9XGFMrzNoQkLgqAGvK/Sj8FxBTzbhUAI9IjlqZ5k865SpqWkxMZPk0VOKVQOI0pUqeuySQCaVKlTR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170" name="AutoShape 10" descr="data:image/jpeg;base64,/9j/4AAQSkZJRgABAQAAAQABAAD/2wCEAAkGBxQTEhUUExQWFRUXGBcYFxcYGBgaHBoXGBcYFxccFxkYHSggGBolHRcXIjEhJSkrLi4uFx8zODMsNygtLisBCgoKDg0OGxAQGywkHyQsLCwsLCwsLCwsLCwsLCwsLCwsLCwsLCwsLCwsLCwsLCwsLCwsLCwsLCwsLCwsLCwsLP/AABEIARUAtgMBIgACEQEDEQH/xAAcAAABBQEBAQAAAAAAAAAAAAAEAAIDBQYBBwj/xAA7EAABAwIEBAQEBAUEAgMAAAABAgMRACEEEjFBBVFhcQYTIoEykaGxQsHR8BQjUmLhB3KC8TOSJKLC/8QAGQEAAwEBAQAAAAAAAAAAAAAAAgMEAQAF/8QAJxEAAgICAgICAgMAAwAAAAAAAAECEQMhEjEEQSJRE2EygZEjQnH/2gAMAwEAAhEDEQA/APFRXa5Xa4UKlXYpRXUccpRTgKkQ3eto4iCa6RNEoYPKicLgZ5CBJJ0A/M8h1FbSOpleGTT0tDv9KJVBJy2AnXX3riWDaASToAJJrqRxAcP1ntNNLPWj3cCpIuDbXpOgPWohh5Bv0jr+/tXaOaAy1XMlGM4XMeg1NMcRFdSOByjrflTFoijC1FQuAV1HA9KnhNcy0NHHAK5T8lNIrqOHpNOqIU/NRJmEaqVdNcoAhwFdiugV2KOgbORXQmnAU6tSOs4lNWHCW0lxOYSJv2En62HvQYG1GYdBCcwB/en51j6NitmvdwSEMqywTJk2sAJtVcMH/KAEStSidrA5ED7mhsBiT/DrvMrEj2Kvv+dLF4rMwjmFKCo6qCvz/cUI5smwPDEDNnuAoAnoTeD2T9aKXgk4dSXVQSTKI2skjTkD86y68YszJN9alcxqiEg3jnP05VzRiaL/AIhxJC2ySEiBaB+IkST1GUn5Des1aYJiBFr3olqFwCCLzIuJOlqjVhyk6X2/ZFYpIxpvZK29DZSOkD7zzN6Jw/DkhGddydBOnsKCbKBBXPWNat8LxlATkyJ5A333gG57mts5V7KXGC94/IfS9BqRWixHC0LjIsTe0GTJmTEgdqrV8PKTf/P/AK6/OtTBcWVwbjWnZRv8/wBKnW2BvJqEon/FFYNHFQdKj8upEpHb9/WiA3BsZE2MRPsb1zaOSsGSzTvKoop+ZphRQ8guJAGqVTUq7kdxAhXYpAU8UdCzgFPCa5FOSK41DkJ6+16MgwRYTc3odJgSfapMOZIkx1oGxiQVglFBKTdKoPO4Bi/ZRHvUWKaUkn+lV/39asWFHSfvB56VdNYVGUSdtDf2pTmOjisxIaPKpP4NVrG/7H3FbVvgCSQRbXtzq6TgkDJmSkTaTMC2quZ0v9qB52MXi/Zi+ENNtJUXYUSBlExuLyDa01xrK8SFWJ+EzcHaTvyorjXB3LuBPpNwJgZZgW+R96rBhSgmSAoQYP5H3oVK9nOLWq0Oc4clJhRIO1pB+ehtRWBbw6dULUQJgnQ/8Rp0Jq3bwn8U0cwPnIsoaZgP/wBCxms3isOtKlIMyCRfeL36xcGmqVi5Q47ovcTxcqH8psJ0SYSltI1I71R4xDhMEECJ0JHcc6jwuJcSTYEixnoe9uVqOUsOwCrL1UsbC8jNfSjAeykW0ffrb70/+DWRJB209Q6aTVpieGJRo80qRpIJHt/mqvE4EpvMg6f9USYDTBXE7EKnkYpNvxYz33H6iuKI5H5/4pog96IAJQaKKai4a/llJg8pEieXv+lEKWkgwIPKlS0xyVoDWKVOVSrrMoBAp6rU0V2nCCRCZpwRFMbFWjoBQQoQsQQRuOtBKVMbGNorVm/apWE3qHejcDr+tDkdIKCtlpw5omybTv25da0LfhjEEix99fkab4fwJScyYAtCjO19K9L4Xi/MSM5hUCZgb7Ae4qGUn6LlHitmR4fwVaCQoxEAEjWek66UfjG1ZClQN9JBTI3yzqa1mGwyiTIRlJ+IEzrOhHMUzFYQrJCkBSdAom4NtRH1oOwlkpnl2PaBImwA3vYWgT2161TPN55IKhfKbDpoNq9B8T8JSyM4AygDPmULExBE6i9YZ9CHFjKuCqbDmKM1tS2g7hOIUypBUUlClG+lhAPuJmiOIYJKX3EkDmD0nY9JN+UVHw7Dha1tKUDCTFjdQvAA/EZj/qhMa8pLoReUiBIi2mh1lJHyo4sySB+IcASCkpUSVg5hlsLbKm/OqnE8BWLAEx99YjnBrZ4VClNpBITkBVy2yn7aUDjOI6KiHAIWD8K0zIgjcRbtTFMVPEqMeeGm8QY1IvHflpQi2VIMXE6d6usbxCHC4JhcKUOuirbTM+9ErZDzJiM6SCDpaQAb9we1PjImlBejLrTv733qNSIP6fOjMWzATzgz8/38zQZNqYmIao4k/Pb9KsXHs2VRPxCTb8QMK+31qqmj21/ywOS7dM4/VJ+dDJWbBkqkxrSo1IlICgLc/wDFcpVj6KGKeBXK6KoJkPSan845cpqBQriqFqw06HJFXPAwSq8QOf7vaqZFX+ClAQWwFKHqVNxO0ztSM7H+Otm44biEYhpDQcAIBSVaJTe0QNe9WWAwbTKCc63XEiVHMAkQdhaTB33O1Yp/FtJZSllSkuSfMBA9SrREQQAdBv8Aa0weDeQrzHUpyEXCcy0KBj4lJnJByyFxFqiaPQu6RrkHDFYWvErKSo5mlKKchFpIBkj3NG8SeeYPmsJDrEerKoSlKtZBOgNwRNqxpDC0mSlrdOclQLqCZKVJ5222O9X3hXCtuqC8MFI9RTiAtRUFJsoZTaRoBYQCZFC9HOP2S4/jzWIbjJ5mX1BAOUwNM5NrSdOVY/xC6hlUJSAhRCgpImJAKhO8a/KvTuKKaCFMkBoKBEqKAOwANu5gRzrH4jwwhplRddzAAqbSnKIKgAegJMDrRRmYor1oz2CdwoIWl50kTCrJJUf6ZmB3H4etVuNyB9GR1awV5cytYBATp3i1E8QwHoUuYUgyppO7dsqgtIAVExN6rcbifNWzlBSlBMCADGYRMWJ9qYuwZaRumQhDKFPetslU5YkDXfvVFx8suglgfD1OYiAbg/u1H4jKpoBwqSkgEiTcG0CBc87A3E1n8VhHG1hKm1IBSbk/Ek2BIixE78qz2Eyk4ofRpoYn/ik/OifDTskgmLR9D+QqPjd8iE/CkXOkqUTJ6/4orhWCDbZWsE9LibXk/hGUGTVceiJp8ym4gDYq/pj5EiP1quzzPb7cqIxj5WoqPYAWAHQbChkyL8qelolk7YyL0c0n+S5/vbj5O/rQijJtvFqsHPQ1lMElSbTplCpnmfWKxs6K7LXApzoBF7Ce9KqXDYjLqT8qVA1+hymq2CxTwmpAmB1NNJo7FUKo1GnzTCK1GMe1qK1mCbc+BoSDAXF76VmMEmVidJrYcI4iG1qhJSojKSFR6bHX2B61L5G3RZ42kP8A4BSCVKS3JhDgWdpAhKSLGwO1jyvUvD28jiEYdKSpRVJJSgEaQZPwwOZm9DY1xIWVF3MtQBAToRMZTMwY/e1RscPzIKrF2xEKygDdMT7zSHFlKlukbP8AhMU27ldYZU0QAQ2BlTKs4WLnNBm3U0Ji8YzmzMvFACwpxtBTlJ0JEwU3AOUEiJ7Vlx4lxFgoKUG0hIy7ZTO1j71fY3Cofl1SWoASTlVkyhxFlRETm1M8utKcfsZGV9Fo+vMEKxLAcLgTC4UrPCrEkH4gLTvVJ4h4m2CpCQ4gJBSBK8nMxABAk6dNq03A8c0vDfwxcX5iTmTkA2SDAg+nSszjeONQpsrK0lWYLNykxp6hKttZ+lYuwm9GfwriikhLi84+BIMDKOqiFZSZMDnpTuBrBxUOXIgKTdVgpJcAJ3ypImhMXxklHllCCJlJCQDOslQud7TQGCdKMywYOk9zJ+gNURi6sllNWj07GYZhgF3ziGzcIm5TNwNcuuoF4HKsviscp5S1JUtSb5QYKkj+8i22tVjTzzyPUokpMAEpsFDUDNmJ9qWJZDTeVxLqHFK1+FJQm0REkzv0oP46GOXLfoGxmIgwCCo6qG3ab/YVHieLKyeWPxCCd4JlXziO086CxGu86GhXDVmNWiHLNqxKuen7inJBJ78tSToABuaQMadvnr+nzqwb/wDjgKP/AJlJ9IMHIlQ+NXJZGidhc6imtiEh72GLfxRngZssC5MgGN+3InuJjBcJjQX29RMn5CB/xrrKp9REpTf/AHKPPvv0EVNhW85JJvr1J6dTS26HJcuiBxgAAhaVTtcEHkZA+ki9co8cMN9jyFKs5G8H9Fe2yVGP2P0qxRhmUEl0lVhCUGLxuTp7VzDKCkLXACUAQOaiSBPM7+1CrzLvCRHKBW27MpJEbigScqco7k/U0MRVpi2A00kaqXM9AI06yfp1qrNFEGQfwlu+blp31vVwj1IymygfimwF4Bqv4UkgCBOpPQafvvSdwy1aTG0Ayb7c9akm3KdIrx/GFs0eAxODbSpt9KVkpJbcQTIVGio3mNRvVFxTy5JYzJQNZUZkxtMm8iwjSqry9Te1Q5qZHE/TFzzLpot+G8VW1qCUEwrmRuNfzozhQLghsrLkfAMxzR00HPWqzBILi0pJA0AJsDsL/StXw3CLaUlxlaVKbUZbFl+nWSn92pOT6HYk3v0Q4HjhJSh1a20IBEICc3b1aX+lQYzizDalhgKNwUrXJUEkQU7COoArWcWxuCxLedbaUYkwoLG6gRdxIFxblzrz3iyXHCXCBluQRERPIaDkKCCTYycpRQ3CONlwk5UpUYlV8v4jAAtMflvVphsaltgZUozHUkA6mTMi/vWbCY59IqxwKWiYeXkSBYATJ6gXF96dKIiEmWzHFG0EHDnylL9K1J9KhJ2I0BBuOg5U3jy20kBRU44APUpUi2ggAW1PMzeu4DEtp9TflyiSMyEEn5/5q44jxDD4hKGWrEnMTCBlVEDLk1G8HTnSm0P4tr0Y3iqAVFQBCSBEnUx6ja2v3qqCb/nyq/4xKnFJWU5hb0kQeotoaiZxLLaT5aZcNitwiw/sAsP9xEjYiqcM9EeeFyB/K8mFLT/MgeW2ofCCLLWJ1m4Se5tAIKpJJUSpRMkzJJPM86kxE5iVRmNzc/Oo1lO2YdCZ+sCKchDCmjlCZ/ED7QSIp/D3A26kmwn6GhwFazp1A1E711TlwdxH60tocnX9GlUkZjZWXYm1dohnHpWkG2aBNKsXRQ0rMq2//JUj+5B+Wb9aiQ4U6bi9RtqMGP3emzTaIrCsc8VJQZmxkcjvQiaeK6gVl0gqtmm4Q2gISojMoiAidxeT0m8bxWlwfhzz3EtuKIGYwLj0nWDoNPqaovDwlbUkCRlJ5QP0racN4ytDymkjNf0Tqb/hPOCLGvPlNq6PVhj5QGP/AOmqsx8p1vstJPz3inH/AEvGX4Wsxi4zQI1337VpWMQ8XMxbWnSQpQAE20119qIw3E3S4sZJSkK3GoFvefvWRzMXPC/0YHj3gdKQlttKA6ZUEAk+kXMk2FWvhdCmAlGQtqJA+AeoDcrHP8hWhwXEG1Yn1oh2Migowf6tJiIj2NHrcCjnIIyjKEmPity6/SgnNvsNJL0CcUwCXWnGyEpa1cOWVZj6so66EnqK8exuHW25kTISc2o/DJBI58u4NeyuqCWADnk5l+gWEkn1GDue0RWEW1nxICzn9KlJAicxvHYGfYVt0dCF/wCmDXwx+6ktr9IEwNBsTy1qrfZKf1619GYTh7fpWvV1IATfQJSRpvaT7UPiPAzPlkJSkq1SfhMzmgkWUJ5jvVOPI/oly449WfPUADVUkf0gX6XMjrRGCxJaUFgaafnevcj4GwqxmUwUqkkg+mZgkEIMQNoiok+GMJmKUNJb8uDmyzmSbRCwQJAnnf59kzRa2jMeKSemeU8Rxy30FYIAA9SQB2EnttWeJykHU6ifuRvXqXjzgjCUeYwUZIBIRYKJOoiw0uOg515W6CTReK7szy/TDMGgKCiSM2sGbjVW3vrOtF4txS25zZvLAlJAMJJsZiSOvUUDwgAPIzEQFCZnTfblNdZcyK9JnboQbEGdqdJbExl8TjyQQozumBGpgg/L86HQCoxIHU9KscYhqJQrumCYPIqIH0kWqEOJyEBxKNDGVUqI2kJ+/KtTMa2DvKSDCStQ3J9N+gBNvf5UqjfsddQD8xP50qNLQtvZ1Kd64RUjSZBjvHTpUZFDewqOU5JvXIrotXM5aZpeAcQS3lKxIEnncaAVs+D8WWqHEoSMpKySmZTe20W5f015xhnJSDH7F61/hLEru3MAiyuV5mNyL/OvLy6s9jx53r0brC8WecW6FpQClHoyQcwEWn4oINLi2KLCUlDZQSZVmSYFvhzaSYBj7UHgeJeS8Q2nOlsD1k2uAFAEXItbsa0b+MTikw2MwAzCRIUctukAnc7UpfsOXxfWjG+chb/nsplxKoU4pQuIAEJ1B5HSKv8AAvF1QabvluSQNTqbdD9awPibjflukBryVWDiYymUi85bX1ncRQjHiVSAFokG8EGDE3mm8dA8o9Xs9m4u2hbBAkZQRm3lI0nlz9hWERgCyorV6VWMkAwCQbDYxmHzoLB+LfMbUkE5kp9KdyBdUczvU3BeOtONOtr9WYAom8KHqBn2FqFt3bNhHjGk7NzwDGNuNpCUlfoIn0gkpAJJAMhXfpVdxTiSGm0hLyoMgMkqk2kpCkjMFiRGY/hN+VTwF0tuKbxDTmZUpDyBBCugt6YIINXL/Bk2W75TjiszalqMekixNzCtzzn3rOVMHirsy2KxuIdccHmqw4QYaSQsqUFAQPUsJMQNzE71ccGxYbaUHXUqcULknaLm9z/kU3j3AloSAHEuEpORpaB5YkpCyFQcpuL9drVjkYcshX8qTIS4swQi9hlIMTAIMzWy+QS6KviWNUlLib5FKkcpGp76fM1k1sk3t84PsDr7VpvEDKhKVKTYBVrxmuU99PlWVXV3iqked5rtkjcgaX1nkKcrLtcDnb5cqgz/APVH4fDJUC4CrICAsCCpIO949PI87VS9bZLHekScIwwdWEZgkqBTBBM2kX7gfKpsBwb1FTih5CILi0kH07JRzcVoB1k2Bp7S2mD5gS4ojMhIMJMkFKlEjMLAnTftVZjsUtQSmAhCbpQmyRI15qUR+Iya5bNdJbOY90uOKXly5iSANANgOgED2pUIZpUa0KbsJmDakDT3LgWpiaUnaHexVw1I8mI6gGo65GMtuCDMCj+4fW35VcIxampCQJKUwdAJNjNZzhjkODrb32qzfcWrMowNAR0v9jXn+RGp2el40/8Aj12bDg3EytWZxSUzBSMoSmVaqnQib6GtxnbYZ/lkt5ilQIJKDEFQEXA5SNK8ewjhZWgKIuPSSSAkRPpjQ1uOCeISlZUn1NgZUzFiQDIvpzpEl9FS+S3/AIAcS4C3iBmI/mXJUkkld9xt96y2N4IttUXkRZQuP6R0kbda9Gb8S4VKULWpPmJOX0pBAg3JmDBmrJviHDX1Id80ZkySCSLnoKasmhM8ab6PMG/CmKyh5sKVlM2BGWDr1rVeH/Aq14pLxT5bPxqTeQvkkHUE37SK9JwvF8OUSlaEoTYZvSPae/1qwUBlmZEagxbvRt2hD+L6oqeJsLbSFoAcIMKGW5TsQAR6h30ms/xfiHltpW6otgkHKUgpUkCDaxGo0J7irziGNebJhvzI1UCAkDmrNETzE1ivECAX2luGASRmbTAKhcCVQCDMztF5qedN9FOFOtj/ABHx9l1KPLfzOCU5pJbzGDZN5BgidBuap8fikuOZ2IgJPxCyyAmVaG+qR3FBcVfbfXkbZSyPUbSpcgDkbjLNrDX2WNwJbyK0CklLbfqUfSIBXsc0SCLVqjXQafoo+NhIJClAlWZUgHc6AH8IM1mSmdL0VjsRLisyRqbCRv70NnT/AE25Sa9TDj4qzx8+TnIYGidAaNwzRaOddhFgIlQI05ZTvUacYkD0tpB/q+I+2eYPah3HCoySSTck3p22JVL/AND8PiEqXKhlSZHpmBINo3F6DxDpIA1yjKD0k1EDRPlkAyLWv3vY0L+ISbkiBIrlENs2mJrlC5bCUdDjIsaYRFX3EcKKp0sEmBSMeVSHZMTiyJZmK4BVg3wpZ1tUh4XFM5JAfjkytTV5hl5hMgQDrvbQihUYYAioSCDItf8A6qfMuatD8L4PZM+8o5U2hI+9NaU6AoiSLkwdNvauIf1KtzeNyNqlwqgRrfrb5jek9LaH9vsrPPIMkTUrOOKVpUEpMEekiUmDMEbir3CusuIyOg5gfjAk+8napeH+GmnXMrb5jclGx3N7Cnc8ftA/hyf9ZAOC8QqLwLgHlqspF8oB0MT+EwfatBhfHLrafKVKkJMBJVI9JFpGqYmpMT/pxk9YeQtsBRMqgmBNhaNhBveqfGcLSkJWlqZgD1kpUqwsEiT7Glz/ABy6Dh+ZXZqcJ/qAFIUh9MBKVBMf3WvYkwJtVE7xFJbVHlqBiMylenUktJjKk3KSSDrzmqfFYRQHmKSlIJIgGcvcajuaFGJvAEkwMxPtp2mlqP0Hza7D8diAtGpKrkqIgm+8GCn2GlQ4/jziwpbi1KcgIRcgJERIHKNhzoRx0Sb6m/UCqt5RJJNPwYuT2TeRm4rRGTXJrtcr0jzDpFdIsKnbR/LM+1QpFDYVHAmrBtwlAECEzturcnc/pQzTJUQBejsO2ZANv3pQTd6GQ0DhoqMcvvSq/ZwaRXKDfocoL2T45E1QYgFJkbVf4o1U4xqxqCDplmVWcZxxI171MMXNUwHqolCtKpaJlJhWIdGvKhn3Ziu5tQaYpNqxHOxB36b70x9c3FOsJmoG1c9KxR3aC5apjm3yNLVO1xBaTIMHWh55U0da3hF+jucl0w97jDipk63nfQjX3+go5jji0paKCQ42pagub3AFhsIG1UcVKkpCTJvt+f761jxx9I380/bJ8XiCuVSZUZVO5Mk/WoNNTb79qYHDcDl+h/Krzw/4WcfUM58tEEkqsYAmydaLhGC+QtTlN1FWB8H4erEOCxyAjMdkjrW0xvhRDjeRKLm6Fp57DtWs4L4dQwlKWkoXmABicxO6ok7HnVwjAxmT8WUyAAsATcgRptepZZrdxK4Y4xjUt32fPXEuGOMrKHBB+h6ihFIgwa998ReGW8Q2UrTEmQoXIPT93rxvxF4cewioWCUH4VwYP6GrcHkKen2Q5vH4bj0UpVUzShAHeoSKJwbJVpVEqoni9l34UwmZ3SYST260Zx3hXlpSsGdzHW81eeFOEkJzRcirviPBQ816bZQcydwQNI5Ujl8h9UjD8JemZ5UqdhMKpMgUqzZTGqOYmgXxY1Y4oUApVeemUTKR9F6JbRzpYpPqqZjearu4okrYwpgjepQ1yvUiESdO1SZJJjUULYaiBPMWmDf70IpiNDVw43Ym9CqZPvRRk0DKNleRflTVGjXGb/a1MRhCVRBk6ACmRkvYuUX6A71acB4C7inEoQIBN1qkIT/uVt0G5rc8A/0+CQl14eYbHyrgC4/8htc/016TgOCtNoACAnQwDAm8TGpvvS8nkpaibHx/cmYvwr/pyhuFugOKBSRmlIFiT6JkA2ub9K3icCJKsiT/AEwBbSRfXSZ7URhWVAqMAzcnQ6QB1olEa/SKmdz2x9qOkDN4RIOZI9Wx0jp2ohDIF7knX/NSJRH6VxxwDW3vH7NHGHEBybBMdhjEpJ7bEH86puL8MbxLRbcE2uIv0PQ1eLxEoUReJFr/AGqgxGPUCspScsGCbCUkQec6/Kkzq7iPxJtUzxDxV4cXhHI+JtUlC+Y69ad4RbBduO1eoeIsOjFtZLGUqiBJSsQUntc+xrA8Mb8lSV5QSk3Har8WVzhT7JcmDhO10ejYPBZERppQvF3MiCpKoMc6lwPERiEZoyiB86rON5Isf3+VJT+RyiZdHGWm5CvUaVOXgm1KKo1pVTsYkyHE3qqfFWmJNqqsUuvOXZRkBEglVGNtiLz/AJobCpOu1WSEQNDent+hEY3sYhjrUvl+r96CnIJ3FhFSJTabRJrhiREWhzkdaYlmIM6/P2o8RPUa2sOtM8klRKZtHtzNadxBmcFmUBuYAHU7Xrf+GuANNpsQp8mCpSbJINkpkcxr061B4W4HmOdYAhQCVHWcub03HMX6aV6BhGzJ0jveR8XtP50ucr0jqURYBKQMk3BvOp631opLZCgQRyg/OR1rrS8wNiCNjGtPUjMLCCOfP970Kj7FuQswOpGYbU5TqMsk206zygb01t8KBBGUp1Bi3+OtRKSkHOQnaDAB+dHddA1fY4BdlZlH+05Yj5UOl9RKipPpFgkwSeZtaocViyslLRTmGqTeZ1Bj9arHeOhHpg5lGPgVA5nYCLaH3pbk+kOjD9Fm3jh5a1kEJBMCIPsDWT8b8TytLgGC3c7SVWA+dG4ziTagFFYIQT2ntvrVJxziTawEKElZGUbyCDSlbkimMKQLwvFobdIEx5cka3iD9aqcZhSHVDY3+YmrbgGEyqK3YkBU9EhUx3MD50Lil5nCT71Zg/kxOfaKxbpR8KiKgLxOpJqbGgUIhVV6JPYVhU26V2pWm4ApVgfRU4tWoqoxjlXniFny3nEHZRrOPKvUONWw8rLDhqPT8jR4nQg9PegMNITIot15RiTJ/dqK9mrSJmzBsJPLauoTmJAAjU20pNqUTYbaVoPDvClKPraNwmCRYkG4I6g/StbSCRX4PAOL+BMf3bcv33rdeGOEBqR5QlQBJJ9arXCgLJTOm9qtuEcLQhISkAEATME2AvGgNhttVo0BCg38zz978qW5NmOSB+HMSEqiDyGg6DnEfej21gKUYOo2JGm0CJmmMISkRlIvcmwk71MykgqhUidNYO966MRcpXYiokHKIJ3Os+21MTigsATB/EJuI1FTKVr0oFONaWrKkgqvIG0c+VY5NGqKfokxSGlALVBjQj/FBcR4r5QOayIsbGTyi+mulAcSWlomFJVJ0MAJUeZA0nYmsxx7jjrDn8xYykekFJhJHQG/Y0O29DlBVss8fxhQ9Q9TZklAKgoRoowka8hfSs5xDiRWkIclqTZJKpSNjfpeZmqnGYrFLIdBWorJ+KwI55dB2qJ3DoAIdc815yQVXhMm8H8R5m+lGoh3XR3HYvJAazKQkCVGwCp1kmYPztUjjqUpzzdIsomVEmxyjb/Iqh/hUoSsOL55E99FLv8ASr/gjSjlUgIWBETe4tHICbxv1o2lQEZyboueGeYUmQRMBsTHIqK+QAAFDYxSc3pJIFpOptVtig4EpbbGYq1OkReT0naq3EN5UgEyZMnrXYZXIPLH4spsaNaFw4vRONVrQmGN6tIG9l4lFqVJs2pV1hjf9R8LldCxoofUVhfxivV/HmDzsEgXTf23rzPheAceWUoSSYknYRzNQYH8RmZbQVh1KSMtomSKt8JwRa/UkW0KjYAzbXWrzA+HWwlKV3X8RNwE6RmI17VtsDgEICUJTIF5IIE9J0HSsc6Cquyh8NeFm0EKdla0ib2A9p+9azDIzmwhIMgxJJjUSbd6f5QCvVcEQAm4B6xRbPJMhPK1vfah2+wW/oY2IVlgafFEkz3ruRMlIzSdTcDp0NMfag7gq/ECQRHQV1T6NFKIMa+uPkd61IF/omKlgXhXIARPeTVdiOIkjI22oG4OYFITzuDc9qIexyQJBJjU5VwOfwi/aq7CY8KClXiTBIiR2O1DOTSGY4XuiV3ElhslMqVrcyT7k1QueJxmUhxGRS9DqTGwKbBW9GcV42hIyayYmEm50m8p+lVPEMCw5/5YUkXIBTmtfYwD2NDFfY9JV+ysfU6+sqbMFEDM6vMlG5ukQD2oV3FsNCXlfxDggyZSgD3lRHWncSw6FpKWnSw2kWbSrPJ1JVAgGNe4obh0KBSFkuSYSoZlKM2UpIBKveEimpGNgznidLir5TNgdQgD+kGNY30qr9aj6WyhKiCXCPwnZERaTom071Y8ZYYEJSnz8QJUpIvKt5Si0DfX3pp4m4rO1iCEZ0AFsFObeASDCE6W+gpiX0JbvTYbg2GCo5m28yQEpCiDvcuEXUbRa0mJo5l8tKAQlK1XBypypE6QDYJudp3qu4Xh8hQtbjPwZTBOYEXASrLA3jLMe9XA4jhm0gEhJMXzSQnnHW9zE2tWPoOLV7CXuLoQAgAlyIUQNJtabDudKquJgSVApOibGYgG1rVLjMWwsq8tQI3FjbckptHvVSrGoyhCTdMg2IAGwF9h96zCvlQeVrjYNiFCL0LhviqVxQM1A0u9XEF7L9o2pVUPYsilXWjXJnoWPxQcCkgFQAIPU8h+tc4FwhCEZGkxus/kLzRYwwSoKiQBe8QaKw6XUpJbSEzeLT/x3ivLitUWSf0EKwiFDIEzzi1us0RhGimRni/w+kx2kSaYlsFAWDlMDRWt9CQZ+lOLCs2dspkW9cmd4kXmtS2JbtE7Lp0KCVcyQBG2lx2ipV+YhJKdLmIE9YNQDGnRYAPRWm+9CnjCFKKFLSekKv8A+o1owab9BbHG2iYKVJgT6kqHe5FAcR8QMoMKfCBeUykz9CftUHEOL5YhsxMSs5Qexv8Aas5i323DLSVTJJtMnSJy/nXcnQyOJNlmx4kbcJGVU7eaV5SNsqQk3p+B4wkZ5krzWSmIAG5zBPfaqHEYltshWd8LTr5doHJSiDFZ/jHEG3lFUNoCbglS1rMbLOpnkbChqxrSjo0fHuMJd9Kcy1aArv6piwSAkR8qzXEXMQkhCywqBBgD/wC2XW+1Qrx5UmR5bTKfiU0EhXQSq6ln3gUKjiTeQggoRBJcICnFnYJmAB2HzNGov0C5qh+F40GkqSXLg6BETeRJA5yfy3qTF+IgE5kKyqXZRTCZHNWX1QPaZrIOLkkjnTEiq44FVsil5EukXmL49CcmGSWkkQ4oH1uG3xK1joIF9Kfwbwpi8WhTjCAsAgEZgFE9AdupiouEBDCwvEMeYg6BRIAP90d61uA4xgi5mS69hvSAryyq45CIzJHW4oZS4/xX9mxhy/k/6KPgXCSDmd89flrhbDQWVpBkSRlIFxzrUp4cwtceUWQYEPFRWbnUKJI7VHjPFRaVGDeSqUQpawSqJ9M5PSojUEgRJ1mucP4qw6nNilpKwQk6Ek6pKvMO/QGI2pUm5FGNKLD3MJh0BRbKi2j0qWlNs0aCKqeI8NSPUBKykkAf06kke2tH47ijpIUkhaSCgIbTGRMn1XmJtMmYjSgHsaEykSoqBCzskxpPLpQwj8kNlK4OygWqJrjBpYkihncTlFqtogbGcTxcGBXap3nCozSrVEVKbbPoZthTqHCVQb6Dlbn0qDhePK1qbIEpHxjXlvIFKlXm0eh2nYYphDJzBKSqSJIv/wB0BjsQouqhSkDKCQkxNjrSpVzNx7exKShUJymIvdJJtzUkmshxXGLYSQiCCb5hM96VKtDh0yta4k4QpZNyLRaByEzA7UbhC55JdU5nUJ+MEwI0TcZdaVKjrZxkncUTK4lSiTJJgRyTMVBwxsvrUgqygJUswNYvBiKVKixrTJ27kkB49soVlmQBI2iRPWg3HCoyTJ60qVV4lqyTL3QgK1Ph7hqcgcN1GYnaDt1trSpUrO2U+LFNmiwrYX0Nr96ewsBwhSEKyykEpTabWkGDeuUqniWTLdltKkOvNNttlAj4ASTE5sycsK9tqouIuttw6toPOmcy1n4vYAAe1KlWAemZ9XGFMrzNoQkLgqAGvK/Sj8FxBTzbhUAI9IjlqZ5k865SpqWkxMZPk0VOKVQOI0pUqeuySQCaVKlTR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52400"/>
            <a:ext cx="80010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Šķīstošie mediatori: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opsonīni</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4" name="Rectangle 3"/>
          <p:cNvSpPr/>
          <p:nvPr/>
        </p:nvSpPr>
        <p:spPr>
          <a:xfrm>
            <a:off x="419100" y="990600"/>
            <a:ext cx="8305800" cy="5478423"/>
          </a:xfrm>
          <a:prstGeom prst="rect">
            <a:avLst/>
          </a:prstGeom>
        </p:spPr>
        <p:txBody>
          <a:bodyPr wrap="square">
            <a:spAutoFit/>
          </a:bodyPr>
          <a:lstStyle/>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Opsonīni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organisma bioloģiskajos šķidrumos esošu molekulu grupa, kas saistās pie mikroorganismu virsmas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opsonizē</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veicinot fagocitozi un iekaisuma reakciju. Ietver naturālās antivielas,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pentraksīnus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kollektīnus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fikolīnus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u.c.</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Naturālās antivielas: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zema specifiskuma,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polireaktīvas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antivielas (zema afinitāte pret dažādiem antigēniem), ko producē B1 šūnas. Visbiežāk pazīst ogļhidrātu vai lipīdu antigēnus – mikroorganismu vai bojātu šūnu molekulāros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patternus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Nespecifiskās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imūnitātes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komponents, neveidojas atmiņas šūnas. Atrodamas organismā pirms infekcijas. Veic visas antivielu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efektorās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funkcijas.</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Pentraksīni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strukturāli līdzīgu plazmas proteīnu grupa; veido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pentamērus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Ietver C-reaktīvo proteīnu (CRP) un seruma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amiloīdu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(SAP). Saistās pie baktēriju un sēnīšu membrānām,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apoptotiskām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šūnām. CRP līmenis veseliem cilvēkiem ir zems; strauji pieaug dažādu iekaisuma procesu rezultātā.</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305800" cy="2062103"/>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Šķīstošie mediatori: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citokīni</a:t>
            </a:r>
            <a:endPar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endParaRPr>
          </a:p>
          <a:p>
            <a:pPr marL="0" lvl="8" algn="ctr"/>
            <a:endPar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a:p>
            <a:pPr marL="0" lvl="8" algn="ct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Citokīni</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 </a:t>
            </a: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sekretēti</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proteīni vai </a:t>
            </a: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glikoproteīni</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ar kuru palīdzību sazinās limfocīti, fagocīti un citas organisma šūnas </a:t>
            </a:r>
          </a:p>
        </p:txBody>
      </p:sp>
      <p:sp>
        <p:nvSpPr>
          <p:cNvPr id="5" name="Rectangle 4"/>
          <p:cNvSpPr/>
          <p:nvPr/>
        </p:nvSpPr>
        <p:spPr>
          <a:xfrm>
            <a:off x="361950" y="2438400"/>
            <a:ext cx="8420100" cy="3939540"/>
          </a:xfrm>
          <a:prstGeom prst="rect">
            <a:avLst/>
          </a:prstGeom>
        </p:spPr>
        <p:txBody>
          <a:bodyPr wrap="square">
            <a:spAutoFit/>
          </a:bodyPr>
          <a:lstStyle/>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Interleikīni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IL1, 2... 36 (?) Producē galvenokārt limfocīti, bet vairākus arī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makrofāgi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DCs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utt</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aktivācijas, nobriešanas,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proliferācijas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supresijas u.c. signāli</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Inteferoni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1. tipa IFN-</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 - producē vīrusu inficētas šūnas, 2. tipa - IFN-  - producē aktivētas T šūnas. Pret-vīrusu un pret-vēža  aktivitāte.</a:t>
            </a: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Koloniju stimulējošie faktori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  kaulu smadzeņu cilmes šūnu un priekšteču 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proliferācijas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un diferenciācijas regulācija (GM-CSF, M-CSF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u.c</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a:t>
            </a:r>
          </a:p>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Hemokīni</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hemotakses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citokīni</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(CCL14, CXCL12, CCL5 u.c.)   regulē šūnu migrāciju</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0"/>
            <a:ext cx="8305800" cy="584775"/>
          </a:xfrm>
          <a:prstGeom prst="rect">
            <a:avLst/>
          </a:prstGeom>
        </p:spPr>
        <p:txBody>
          <a:bodyPr wrap="square">
            <a:spAutoFit/>
          </a:bodyPr>
          <a:lstStyle/>
          <a:p>
            <a:pPr marL="0" lvl="8" algn="ctr"/>
            <a:r>
              <a:rPr lang="lv-LV" sz="3200" b="1" dirty="0"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Šķīstošie mediatori: </a:t>
            </a:r>
            <a:r>
              <a:rPr lang="lv-LV" sz="3200" b="1" dirty="0" err="1" smtClean="0">
                <a:solidFill>
                  <a:srgbClr val="800000"/>
                </a:solidFill>
                <a:effectLst>
                  <a:outerShdw blurRad="38100" dist="38100" dir="2700000" algn="tl">
                    <a:srgbClr val="000000"/>
                  </a:outerShdw>
                </a:effectLst>
                <a:latin typeface="Verdana" pitchFamily="34" charset="0"/>
                <a:ea typeface="Verdana" pitchFamily="34" charset="0"/>
                <a:cs typeface="Verdana" pitchFamily="34" charset="0"/>
              </a:rPr>
              <a:t>citokīni</a:t>
            </a:r>
            <a:endPar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5" name="Rectangle 4"/>
          <p:cNvSpPr/>
          <p:nvPr/>
        </p:nvSpPr>
        <p:spPr>
          <a:xfrm>
            <a:off x="228600" y="1143000"/>
            <a:ext cx="8420100" cy="4708981"/>
          </a:xfrm>
          <a:prstGeom prst="rect">
            <a:avLst/>
          </a:prstGeom>
        </p:spPr>
        <p:txBody>
          <a:bodyPr wrap="square">
            <a:spAutoFit/>
          </a:bodyPr>
          <a:lstStyle/>
          <a:p>
            <a:pPr algn="just">
              <a:spcBef>
                <a:spcPct val="50000"/>
              </a:spcBef>
              <a:defRPr/>
            </a:pPr>
            <a:r>
              <a:rPr lang="lv-LV" sz="2000" b="1" dirty="0" err="1"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Tumoru</a:t>
            </a: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rPr>
              <a:t> nekrozes faktori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rPr>
              <a:t>- TNF</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 un TNF  - iekaisuma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citotoksiskās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aktivitātes regulatori</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spcBef>
                <a:spcPct val="50000"/>
              </a:spcBef>
              <a:defRPr/>
            </a:pPr>
            <a:r>
              <a:rPr lang="lv-LV" sz="2000" b="1" dirty="0" smtClean="0">
                <a:solidFill>
                  <a:srgbClr val="800000"/>
                </a:solidFill>
                <a:effectLst>
                  <a:outerShdw blurRad="38100" dist="38100" dir="2700000" algn="tl">
                    <a:srgbClr val="000000"/>
                  </a:outerShdw>
                </a:effectLst>
                <a:latin typeface="Arial" pitchFamily="34" charset="0"/>
                <a:ea typeface="Verdana" pitchFamily="34" charset="0"/>
                <a:cs typeface="Arial" pitchFamily="34" charset="0"/>
                <a:sym typeface="Symbol"/>
              </a:rPr>
              <a:t>Transformējošie augšanas faktori  </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(piemēram, TGF) kontrolē šūnu dalīšanos, diferenciāciju, brūču dzīšanu un audu reparāciju</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endParaRP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Katram imūnšūnu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subtipam</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ir specifisks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profils, kas atkarīgs no to </a:t>
            </a: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difernciācijas</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un aktivācijas stāvokļa.</a:t>
            </a:r>
          </a:p>
          <a:p>
            <a:pPr algn="just">
              <a:spcBef>
                <a:spcPct val="50000"/>
              </a:spcBef>
              <a:defRPr/>
            </a:pPr>
            <a:r>
              <a:rPr lang="lv-LV" sz="2000" b="1" dirty="0" err="1"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Citokīnu</a:t>
            </a:r>
            <a:r>
              <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sym typeface="Symbol"/>
              </a:rPr>
              <a:t> receptoru profils nosaka, uz kādiem signāliem šūna spēj atbildēt.</a:t>
            </a:r>
          </a:p>
          <a:p>
            <a:pPr algn="just">
              <a:spcBef>
                <a:spcPct val="50000"/>
              </a:spcBef>
              <a:defRPr/>
            </a:pPr>
            <a:endParaRPr lang="lv-LV" sz="2000" b="1" dirty="0" smtClean="0">
              <a:solidFill>
                <a:srgbClr val="003300"/>
              </a:solidFill>
              <a:effectLst>
                <a:outerShdw blurRad="38100" dist="38100" dir="2700000" algn="tl">
                  <a:srgbClr val="000000"/>
                </a:outerShdw>
              </a:effectLst>
              <a:latin typeface="Arial"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304800"/>
            <a:ext cx="4572000" cy="1200329"/>
          </a:xfrm>
          <a:prstGeom prst="rect">
            <a:avLst/>
          </a:prstGeom>
        </p:spPr>
        <p:txBody>
          <a:bodyPr wrap="square">
            <a:spAutoFit/>
          </a:bodyPr>
          <a:lstStyle/>
          <a:p>
            <a:pPr algn="ct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Variolācija</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izplatās Indijā, Etiopijā, </a:t>
            </a:r>
            <a:r>
              <a:rPr lang="lv-LV" sz="2400" b="1" dirty="0" err="1"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Ottomana</a:t>
            </a:r>
            <a:r>
              <a:rPr lang="lv-LV" sz="2400" b="1" dirty="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impērijā </a:t>
            </a:r>
            <a:endParaRPr lang="en-US" sz="2400" dirty="0">
              <a:solidFill>
                <a:srgbClr val="003300"/>
              </a:solidFill>
            </a:endParaRPr>
          </a:p>
        </p:txBody>
      </p:sp>
      <p:sp>
        <p:nvSpPr>
          <p:cNvPr id="5" name="Rectangle 4"/>
          <p:cNvSpPr/>
          <p:nvPr/>
        </p:nvSpPr>
        <p:spPr>
          <a:xfrm>
            <a:off x="4572000" y="1828800"/>
            <a:ext cx="4572000" cy="2708434"/>
          </a:xfrm>
          <a:prstGeom prst="rect">
            <a:avLst/>
          </a:prstGeom>
        </p:spPr>
        <p:txBody>
          <a:bodyPr wrap="square">
            <a:spAutoFit/>
          </a:bodyPr>
          <a:lstStyle/>
          <a:p>
            <a:pPr algn="ctr">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Eiropā to ievieš Lēdija </a:t>
            </a:r>
            <a:r>
              <a:rPr lang="lv-LV" sz="2000" b="1" dirty="0" err="1" smtClean="0">
                <a:solidFill>
                  <a:srgbClr val="800000"/>
                </a:solidFill>
                <a:effectLst>
                  <a:outerShdw blurRad="38100" dist="38100" dir="2700000" algn="tl">
                    <a:srgbClr val="000000"/>
                  </a:outerShdw>
                </a:effectLst>
                <a:latin typeface="Arial" pitchFamily="34" charset="0"/>
                <a:cs typeface="Arial" pitchFamily="34" charset="0"/>
              </a:rPr>
              <a:t>Mary</a:t>
            </a: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800000"/>
                </a:solidFill>
                <a:effectLst>
                  <a:outerShdw blurRad="38100" dist="38100" dir="2700000" algn="tl">
                    <a:srgbClr val="000000"/>
                  </a:outerShdw>
                </a:effectLst>
                <a:latin typeface="Arial" pitchFamily="34" charset="0"/>
                <a:cs typeface="Arial" pitchFamily="34" charset="0"/>
              </a:rPr>
              <a:t>Wortley</a:t>
            </a: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 </a:t>
            </a:r>
            <a:r>
              <a:rPr lang="lv-LV" sz="2000" b="1" dirty="0" err="1" smtClean="0">
                <a:solidFill>
                  <a:srgbClr val="800000"/>
                </a:solidFill>
                <a:effectLst>
                  <a:outerShdw blurRad="38100" dist="38100" dir="2700000" algn="tl">
                    <a:srgbClr val="000000"/>
                  </a:outerShdw>
                </a:effectLst>
                <a:latin typeface="Arial" pitchFamily="34" charset="0"/>
                <a:cs typeface="Arial" pitchFamily="34" charset="0"/>
              </a:rPr>
              <a:t>Montagu</a:t>
            </a:r>
            <a:r>
              <a:rPr lang="lv-LV" sz="2000" b="1" dirty="0" smtClean="0">
                <a:solidFill>
                  <a:srgbClr val="800000"/>
                </a:solidFill>
                <a:effectLst>
                  <a:outerShdw blurRad="38100" dist="38100" dir="2700000" algn="tl">
                    <a:srgbClr val="000000"/>
                  </a:outerShdw>
                </a:effectLst>
                <a:latin typeface="Arial" pitchFamily="34" charset="0"/>
                <a:cs typeface="Arial" pitchFamily="34" charset="0"/>
              </a:rPr>
              <a:t> </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(1689-1762), kas pati izslimojusi bakas un vērojusi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variolizāciju</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Turcijā, lūdz ārstam to veikt viņas bērniem.</a:t>
            </a:r>
          </a:p>
          <a:p>
            <a:pPr algn="ctr">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~1720 to izmēģina uz 6 cietumniekiem; pēc tam šīs paņēmiens izplatās augstmaņu vidē</a:t>
            </a:r>
            <a:endParaRPr lang="lv-LV" sz="2000" b="1" dirty="0">
              <a:solidFill>
                <a:srgbClr val="003300"/>
              </a:solidFill>
              <a:effectLst>
                <a:outerShdw blurRad="38100" dist="38100" dir="2700000" algn="tl">
                  <a:srgbClr val="000000"/>
                </a:outerShdw>
              </a:effectLst>
              <a:latin typeface="Arial" pitchFamily="34" charset="0"/>
              <a:cs typeface="Arial" pitchFamily="34" charset="0"/>
            </a:endParaRPr>
          </a:p>
        </p:txBody>
      </p:sp>
      <p:pic>
        <p:nvPicPr>
          <p:cNvPr id="93186" name="Picture 2" descr="http://42022018.weebly.com/uploads/1/4/6/3/14639374/5348663_orig.jpg?157"/>
          <p:cNvPicPr>
            <a:picLocks noChangeAspect="1" noChangeArrowheads="1"/>
          </p:cNvPicPr>
          <p:nvPr/>
        </p:nvPicPr>
        <p:blipFill>
          <a:blip r:embed="rId2" cstate="print"/>
          <a:srcRect/>
          <a:stretch>
            <a:fillRect/>
          </a:stretch>
        </p:blipFill>
        <p:spPr bwMode="auto">
          <a:xfrm>
            <a:off x="304800" y="762000"/>
            <a:ext cx="3048000" cy="54900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http://upload.wikimedia.org/wikipedia/commons/6/66/Child_with_Smallpox_Bangladesh.jpg"/>
          <p:cNvPicPr>
            <a:picLocks noChangeAspect="1" noChangeArrowheads="1"/>
          </p:cNvPicPr>
          <p:nvPr/>
        </p:nvPicPr>
        <p:blipFill>
          <a:blip r:embed="rId2" cstate="print"/>
          <a:srcRect/>
          <a:stretch>
            <a:fillRect/>
          </a:stretch>
        </p:blipFill>
        <p:spPr bwMode="auto">
          <a:xfrm>
            <a:off x="0" y="0"/>
            <a:ext cx="2438400" cy="3715656"/>
          </a:xfrm>
          <a:prstGeom prst="rect">
            <a:avLst/>
          </a:prstGeom>
          <a:noFill/>
        </p:spPr>
      </p:pic>
      <p:sp>
        <p:nvSpPr>
          <p:cNvPr id="4" name="TextBox 3"/>
          <p:cNvSpPr txBox="1"/>
          <p:nvPr/>
        </p:nvSpPr>
        <p:spPr>
          <a:xfrm>
            <a:off x="4038600" y="685800"/>
            <a:ext cx="5105400" cy="5940088"/>
          </a:xfrm>
          <a:prstGeom prst="rect">
            <a:avLst/>
          </a:prstGeom>
          <a:noFill/>
        </p:spPr>
        <p:txBody>
          <a:bodyPr wrap="square" rtlCol="0">
            <a:spAutoFit/>
          </a:bodyPr>
          <a:lstStyle/>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Īstās bakas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Smallpox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 izraisa </a:t>
            </a:r>
            <a:r>
              <a:rPr lang="lv-LV" sz="2000" b="1" i="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Variola</a:t>
            </a:r>
            <a:r>
              <a:rPr lang="lv-LV" sz="2000" b="1" i="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major </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vīruss,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dsDNS</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vīruss </a:t>
            </a:r>
          </a:p>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Simptomi – drudzis, galvassāpes, muskuļu sāpes, izsitumi; ~30-35% gadījumu beidzas letāli. </a:t>
            </a:r>
          </a:p>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Uzskata, ka šī slimība skārusi cilvēci jau 10 000 g PK. Reāls pierādījums - Ēģiptes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farons</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Ramses</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V, kurš miris 1145 PK.</a:t>
            </a:r>
          </a:p>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Daudzi uzliesmojumi visā pasaulē; 20.gs no bakām mirst 300-500 miljoni Eiropiešu</a:t>
            </a:r>
          </a:p>
          <a:p>
            <a:endPar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endParaRPr>
          </a:p>
          <a:p>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Govju bakas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Cowpox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 izraisa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cowpox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catpox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vīruss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orthopoxvīrusu</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ģints)  - liellopu slimība, retos gadījumos inficējas cilvēki, bet saslimšana samērā viegla</a:t>
            </a:r>
          </a:p>
          <a:p>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Cowpox</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Variola</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un </a:t>
            </a:r>
            <a:r>
              <a:rPr lang="lv-LV" sz="2000" b="1" dirty="0" err="1"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Vaccinia</a:t>
            </a:r>
            <a:r>
              <a:rPr lang="lv-LV" sz="2000" b="1" dirty="0" smtClean="0">
                <a:solidFill>
                  <a:srgbClr val="003300"/>
                </a:solidFill>
                <a:effectLst>
                  <a:outerShdw blurRad="38100" dist="38100" dir="2700000" algn="tl">
                    <a:srgbClr val="000000">
                      <a:alpha val="43137"/>
                    </a:srgbClr>
                  </a:outerShdw>
                </a:effectLst>
                <a:latin typeface="Arial" pitchFamily="34" charset="0"/>
                <a:ea typeface="Verdana" pitchFamily="34" charset="0"/>
                <a:cs typeface="Arial" pitchFamily="34" charset="0"/>
              </a:rPr>
              <a:t> vīrusi, visticamāk, cēlušies no kopīga senča</a:t>
            </a:r>
            <a:endParaRPr lang="en-US" dirty="0"/>
          </a:p>
        </p:txBody>
      </p:sp>
      <p:sp>
        <p:nvSpPr>
          <p:cNvPr id="5" name="Rectangle 4"/>
          <p:cNvSpPr/>
          <p:nvPr/>
        </p:nvSpPr>
        <p:spPr>
          <a:xfrm>
            <a:off x="0" y="0"/>
            <a:ext cx="9144000" cy="584775"/>
          </a:xfrm>
          <a:prstGeom prst="rect">
            <a:avLst/>
          </a:prstGeom>
        </p:spPr>
        <p:txBody>
          <a:bodyPr wrap="square">
            <a:spAutoFit/>
          </a:bodyPr>
          <a:lstStyle/>
          <a:p>
            <a:pPr algn="ct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Bakas</a:t>
            </a:r>
            <a:endParaRPr lang="en-US" dirty="0"/>
          </a:p>
        </p:txBody>
      </p:sp>
      <p:pic>
        <p:nvPicPr>
          <p:cNvPr id="6" name="Picture 2" descr="C:\Documents and Settings\Administrator\My Documents\图片\ramses.jpg"/>
          <p:cNvPicPr>
            <a:picLocks noChangeAspect="1" noChangeArrowheads="1"/>
          </p:cNvPicPr>
          <p:nvPr/>
        </p:nvPicPr>
        <p:blipFill>
          <a:blip r:embed="rId3" cstate="print"/>
          <a:srcRect/>
          <a:stretch>
            <a:fillRect/>
          </a:stretch>
        </p:blipFill>
        <p:spPr bwMode="auto">
          <a:xfrm>
            <a:off x="0" y="4267200"/>
            <a:ext cx="2542822" cy="2590800"/>
          </a:xfrm>
          <a:prstGeom prst="rect">
            <a:avLst/>
          </a:prstGeom>
          <a:noFill/>
          <a:ln>
            <a:solidFill>
              <a:schemeClr val="bg1">
                <a:lumMod val="50000"/>
              </a:schemeClr>
            </a:solidFill>
          </a:ln>
        </p:spPr>
      </p:pic>
      <p:pic>
        <p:nvPicPr>
          <p:cNvPr id="4098" name="Picture 2" descr="http://orthopoxviruses.files.wordpress.com/2011/04/fig-2-lookfordiagnosis.jpg"/>
          <p:cNvPicPr>
            <a:picLocks noChangeAspect="1" noChangeArrowheads="1"/>
          </p:cNvPicPr>
          <p:nvPr/>
        </p:nvPicPr>
        <p:blipFill>
          <a:blip r:embed="rId4" cstate="print"/>
          <a:srcRect/>
          <a:stretch>
            <a:fillRect/>
          </a:stretch>
        </p:blipFill>
        <p:spPr bwMode="auto">
          <a:xfrm>
            <a:off x="1524000" y="2590800"/>
            <a:ext cx="2419438" cy="1981200"/>
          </a:xfrm>
          <a:prstGeom prst="rect">
            <a:avLst/>
          </a:prstGeom>
          <a:noFill/>
          <a:ln>
            <a:solidFill>
              <a:schemeClr val="bg1">
                <a:lumMod val="50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4775"/>
          </a:xfrm>
          <a:prstGeom prst="rect">
            <a:avLst/>
          </a:prstGeom>
        </p:spPr>
        <p:txBody>
          <a:bodyPr wrap="square">
            <a:spAutoFit/>
          </a:bodyPr>
          <a:lstStyle/>
          <a:p>
            <a:pPr algn="ct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Edward</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a:t>
            </a:r>
            <a:r>
              <a:rPr lang="lv-LV" sz="3200" b="1" dirty="0" err="1"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Jenner</a:t>
            </a:r>
            <a:r>
              <a:rPr lang="lv-LV" sz="3200" b="1" dirty="0" smtClean="0">
                <a:solidFill>
                  <a:srgbClr val="A50021"/>
                </a:solidFill>
                <a:effectLst>
                  <a:outerShdw blurRad="38100" dist="38100" dir="2700000" algn="tl">
                    <a:srgbClr val="000000"/>
                  </a:outerShdw>
                </a:effectLst>
                <a:latin typeface="Verdana" pitchFamily="34" charset="0"/>
                <a:ea typeface="Verdana" pitchFamily="34" charset="0"/>
                <a:cs typeface="Verdana" pitchFamily="34" charset="0"/>
              </a:rPr>
              <a:t> (1749-1823)</a:t>
            </a:r>
            <a:endParaRPr lang="en-US" dirty="0"/>
          </a:p>
        </p:txBody>
      </p:sp>
      <p:pic>
        <p:nvPicPr>
          <p:cNvPr id="90114" name="Picture 2" descr="File:Edward Jenner by James Northcote.jpg"/>
          <p:cNvPicPr>
            <a:picLocks noChangeAspect="1" noChangeArrowheads="1"/>
          </p:cNvPicPr>
          <p:nvPr/>
        </p:nvPicPr>
        <p:blipFill>
          <a:blip r:embed="rId2" cstate="print"/>
          <a:srcRect/>
          <a:stretch>
            <a:fillRect/>
          </a:stretch>
        </p:blipFill>
        <p:spPr bwMode="auto">
          <a:xfrm>
            <a:off x="304800" y="857250"/>
            <a:ext cx="4114800" cy="5143500"/>
          </a:xfrm>
          <a:prstGeom prst="rect">
            <a:avLst/>
          </a:prstGeom>
          <a:noFill/>
        </p:spPr>
      </p:pic>
      <p:sp>
        <p:nvSpPr>
          <p:cNvPr id="4" name="Rectangle 3"/>
          <p:cNvSpPr/>
          <p:nvPr/>
        </p:nvSpPr>
        <p:spPr>
          <a:xfrm>
            <a:off x="4572000" y="838200"/>
            <a:ext cx="4572000" cy="5170646"/>
          </a:xfrm>
          <a:prstGeom prst="rect">
            <a:avLst/>
          </a:prstGeom>
        </p:spPr>
        <p:txBody>
          <a:bodyPr wrap="square">
            <a:spAutoFit/>
          </a:bodyPr>
          <a:lstStyle/>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Angļu ārsts no </a:t>
            </a:r>
            <a:r>
              <a:rPr lang="lv-LV" sz="2000" b="1" dirty="0" err="1" smtClean="0">
                <a:solidFill>
                  <a:srgbClr val="003300"/>
                </a:solidFill>
                <a:effectLst>
                  <a:outerShdw blurRad="38100" dist="38100" dir="2700000" algn="tl">
                    <a:srgbClr val="000000"/>
                  </a:outerShdw>
                </a:effectLst>
                <a:latin typeface="Arial" pitchFamily="34" charset="0"/>
                <a:cs typeface="Arial" pitchFamily="34" charset="0"/>
              </a:rPr>
              <a:t>Berkeley</a:t>
            </a: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 tiek uzskatīts par imunoloģijas pamatlicēju</a:t>
            </a:r>
          </a:p>
          <a:p>
            <a:pPr algn="just">
              <a:spcBef>
                <a:spcPct val="50000"/>
              </a:spcBef>
              <a:defRPr/>
            </a:pPr>
            <a:r>
              <a:rPr lang="lv-LV" sz="2000" b="1" dirty="0" smtClean="0">
                <a:solidFill>
                  <a:srgbClr val="003300"/>
                </a:solidFill>
                <a:effectLst>
                  <a:outerShdw blurRad="38100" dist="38100" dir="2700000" algn="tl">
                    <a:srgbClr val="000000"/>
                  </a:outerShdw>
                </a:effectLst>
                <a:latin typeface="Arial" pitchFamily="34" charset="0"/>
                <a:cs typeface="Arial" pitchFamily="34" charset="0"/>
              </a:rPr>
              <a:t>1796 veica eksperimentu – govju baku strutas ievadīja zem ādas 8 gadus vecam zēnam; atkārtoti injicējot baku kreveles, pierādīja, ka zēns kļuvis imūns pret bakām; atkārtoja uz 23 citiem cilvēkiem. Tādējādi testēja savu hipotēzi, kas balstīta uz novērojumu, ka slaucējas, kas kādreiz inficējušās ar govju bakām nekad nesaslima ar cilvēka bakām. Ieviesa terminu “vakcīna”, piedāvāja zinātnisku izskaidrojumu imunizācijai.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pPr algn="ctr"/>
            <a:r>
              <a:rPr lang="lv-LV" sz="2400" b="1" dirty="0" smtClean="0">
                <a:solidFill>
                  <a:srgbClr val="003300"/>
                </a:solidFill>
                <a:effectLst>
                  <a:outerShdw blurRad="38100" dist="38100" dir="2700000" algn="tl">
                    <a:srgbClr val="000000"/>
                  </a:outerShdw>
                </a:effectLst>
                <a:latin typeface="Verdana" pitchFamily="34" charset="0"/>
                <a:ea typeface="Verdana" pitchFamily="34" charset="0"/>
                <a:cs typeface="Verdana" pitchFamily="34" charset="0"/>
              </a:rPr>
              <a:t>~1800. gadu Lielbritānijā uzsāk sistemātisku vakcināciju, izmantojot govju bakas; vakcinācija izplatās Eiropā, Krievijā. Tomēr tikai 1979. gadā WHO paziņo, ka bakas ir pilnībā izskaustas.</a:t>
            </a:r>
            <a:endParaRPr lang="en-US" sz="2400" dirty="0">
              <a:solidFill>
                <a:srgbClr val="003300"/>
              </a:solidFill>
            </a:endParaRPr>
          </a:p>
        </p:txBody>
      </p:sp>
      <p:pic>
        <p:nvPicPr>
          <p:cNvPr id="5" name="Picture 4" descr="1-01"/>
          <p:cNvPicPr>
            <a:picLocks noChangeAspect="1" noChangeArrowheads="1"/>
          </p:cNvPicPr>
          <p:nvPr/>
        </p:nvPicPr>
        <p:blipFill>
          <a:blip r:embed="rId2" cstate="print"/>
          <a:srcRect/>
          <a:stretch>
            <a:fillRect/>
          </a:stretch>
        </p:blipFill>
        <p:spPr bwMode="auto">
          <a:xfrm>
            <a:off x="1562100" y="1898628"/>
            <a:ext cx="6019800" cy="495937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Veza mol biologija_LU mag (2013)</Template>
  <TotalTime>4176</TotalTime>
  <Words>3368</Words>
  <Application>Microsoft Office PowerPoint</Application>
  <PresentationFormat>On-screen Show (4:3)</PresentationFormat>
  <Paragraphs>302</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Aija Line</dc:creator>
  <cp:lastModifiedBy>Aija</cp:lastModifiedBy>
  <cp:revision>306</cp:revision>
  <dcterms:created xsi:type="dcterms:W3CDTF">2014-01-18T19:37:05Z</dcterms:created>
  <dcterms:modified xsi:type="dcterms:W3CDTF">2014-09-11T13:10:27Z</dcterms:modified>
</cp:coreProperties>
</file>