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375" r:id="rId2"/>
    <p:sldId id="410" r:id="rId3"/>
    <p:sldId id="412" r:id="rId4"/>
    <p:sldId id="376" r:id="rId5"/>
    <p:sldId id="421" r:id="rId6"/>
    <p:sldId id="429" r:id="rId7"/>
    <p:sldId id="420" r:id="rId8"/>
    <p:sldId id="418" r:id="rId9"/>
    <p:sldId id="419" r:id="rId10"/>
    <p:sldId id="414" r:id="rId11"/>
    <p:sldId id="431" r:id="rId12"/>
    <p:sldId id="432" r:id="rId13"/>
    <p:sldId id="434" r:id="rId14"/>
    <p:sldId id="433" r:id="rId15"/>
    <p:sldId id="435" r:id="rId16"/>
    <p:sldId id="425" r:id="rId17"/>
    <p:sldId id="422" r:id="rId18"/>
    <p:sldId id="424" r:id="rId19"/>
    <p:sldId id="426" r:id="rId20"/>
    <p:sldId id="430" r:id="rId21"/>
    <p:sldId id="427" r:id="rId22"/>
    <p:sldId id="415" r:id="rId23"/>
    <p:sldId id="428" r:id="rId24"/>
    <p:sldId id="439" r:id="rId25"/>
    <p:sldId id="436" r:id="rId26"/>
    <p:sldId id="384" r:id="rId27"/>
    <p:sldId id="385" r:id="rId28"/>
    <p:sldId id="386" r:id="rId29"/>
    <p:sldId id="387" r:id="rId30"/>
    <p:sldId id="388" r:id="rId31"/>
    <p:sldId id="389" r:id="rId32"/>
    <p:sldId id="440" r:id="rId33"/>
    <p:sldId id="390" r:id="rId34"/>
  </p:sldIdLst>
  <p:sldSz cx="9144000" cy="6858000" type="screen4x3"/>
  <p:notesSz cx="6858000" cy="96869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4D4A"/>
    <a:srgbClr val="B6EF71"/>
    <a:srgbClr val="A1EA48"/>
    <a:srgbClr val="85E6F3"/>
    <a:srgbClr val="AA6CA3"/>
    <a:srgbClr val="727CA3"/>
    <a:srgbClr val="0000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62251" autoAdjust="0"/>
  </p:normalViewPr>
  <p:slideViewPr>
    <p:cSldViewPr snapToGrid="0">
      <p:cViewPr varScale="1">
        <p:scale>
          <a:sx n="69" d="100"/>
          <a:sy n="69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fld id="{F14EAA8B-4A19-419C-80F6-303A89D2C4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27075"/>
            <a:ext cx="4843462" cy="363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00575"/>
            <a:ext cx="54864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fld id="{975389B0-BE9E-4686-87CD-9E0BE09B44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E684C-1AD5-41E8-88D6-B3ACAF6B4B60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67387-19E9-40ED-B3F3-D87C7CF331FD}" type="slidenum">
              <a:rPr lang="en-GB" smtClean="0"/>
              <a:pPr/>
              <a:t>22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8AC90-A9AF-4968-A1C5-4B032B05B4AE}" type="slidenum">
              <a:rPr lang="en-GB" smtClean="0"/>
              <a:pPr/>
              <a:t>25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1CCC5A-2C20-4CE6-B110-9F19F4A152E9}" type="slidenum">
              <a:rPr lang="en-GB" smtClean="0"/>
              <a:pPr/>
              <a:t>26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137CA-EF35-4B0A-B7D0-37D7C9489063}" type="slidenum">
              <a:rPr lang="en-GB" smtClean="0"/>
              <a:pPr/>
              <a:t>27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39812-A236-4599-8D73-59FEBF6FDE10}" type="slidenum">
              <a:rPr lang="en-GB" smtClean="0"/>
              <a:pPr/>
              <a:t>28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922D8B-7004-4E93-B270-8724D8089CAB}" type="slidenum">
              <a:rPr lang="en-GB" smtClean="0"/>
              <a:pPr/>
              <a:t>29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95A46-08E6-4DF8-A293-94186F04BA53}" type="slidenum">
              <a:rPr lang="en-GB" smtClean="0"/>
              <a:pPr/>
              <a:t>30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240DF-A044-437B-A1D5-F649B2952457}" type="slidenum">
              <a:rPr lang="en-GB" smtClean="0"/>
              <a:pPr/>
              <a:t>31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60761-DEDE-4BA8-AC0C-D1F6A398FBE3}" type="slidenum">
              <a:rPr lang="en-GB" smtClean="0"/>
              <a:pPr/>
              <a:t>33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0FF38C-A568-4808-AF35-83CDFE8D4AF4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422C6-861B-4CF9-B04A-5CE89F249DE8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461EC-C79A-4B32-8E89-61D464C595D2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0AB5B-DB76-47DD-A439-F3423C5C2054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4E4F1C-EA02-4FDB-A8AE-9D1404C24F6D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lv-LV" dirty="0" smtClean="0"/>
              <a:t>AUTOIMUNITĀTE UN ALERĢISKĀS MANIFESTĀCIJAS VAR BŪT ARĪ IMŪNDEFICĪTA REZULTĀTĀ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39C25-8CB2-4041-ABB6-FFF51384483E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FE3D0-C3D1-4DED-96CA-DA73541ABF5C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2E10F-83CA-49DD-AC8D-E1F4F3E1FE7F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F0CF7-BC26-4877-A92F-213C46E5A5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968F7-C3F4-4340-A1BC-2BF037506B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2AC3-AD59-4EB4-8499-1BBB7E7786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F7FD-4EE7-4868-A017-7703C56981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D6A08-30CB-42D2-A868-CDD0768622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69633-ACCC-427B-A02A-6A52A62519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54528-250A-46AE-818F-7124C3E61F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7FAA-0CA8-4F9A-A505-EB07183239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A79C4-2765-4859-9322-4BEF668BEA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B7615-4935-4A49-A0CB-084D4E0921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28B-C7C9-4E6C-B12A-492785D835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5E49CC-8F6F-4327-8318-F3301E4636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2" r:id="rId2"/>
    <p:sldLayoutId id="2147483727" r:id="rId3"/>
    <p:sldLayoutId id="2147483723" r:id="rId4"/>
    <p:sldLayoutId id="2147483724" r:id="rId5"/>
    <p:sldLayoutId id="2147483728" r:id="rId6"/>
    <p:sldLayoutId id="2147483729" r:id="rId7"/>
    <p:sldLayoutId id="2147483730" r:id="rId8"/>
    <p:sldLayoutId id="2147483731" r:id="rId9"/>
    <p:sldLayoutId id="2147483725" r:id="rId10"/>
    <p:sldLayoutId id="214748373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9632" y="1340768"/>
            <a:ext cx="6984776" cy="2043658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lv-LV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Imūnās sistēmas patoloģijas </a:t>
            </a:r>
            <a:r>
              <a:rPr lang="lv-LV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Imūndeficīts</a:t>
            </a:r>
            <a:r>
              <a:rPr lang="lv-LV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lv-LV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lv-LV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lv-LV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endParaRPr lang="en-GB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63713" y="5157788"/>
            <a:ext cx="6400800" cy="4318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lv-LV" sz="2400" dirty="0" smtClean="0"/>
              <a:t>11.04.2014</a:t>
            </a:r>
            <a:endParaRPr lang="en-GB" sz="2400" dirty="0"/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2411413" y="3860800"/>
            <a:ext cx="57578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lv-LV" sz="2400" b="0">
                <a:latin typeface="Calibri" pitchFamily="34" charset="0"/>
              </a:rPr>
              <a:t>Dr.biol. Zane Kalniņa</a:t>
            </a:r>
          </a:p>
          <a:p>
            <a:pPr algn="r"/>
            <a:r>
              <a:rPr lang="lv-LV" sz="2400">
                <a:latin typeface="Calibri" pitchFamily="34" charset="0"/>
              </a:rPr>
              <a:t>LU BF Imunoloģijas kurss maģistrantiem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3000" b="1" smtClean="0">
                <a:solidFill>
                  <a:srgbClr val="0070C0"/>
                </a:solidFill>
              </a:rPr>
              <a:t>Primārā imūndeficīta izraisīto slimību </a:t>
            </a:r>
            <a:r>
              <a:rPr lang="lv-LV" sz="3000" b="1" smtClean="0">
                <a:solidFill>
                  <a:srgbClr val="CC4D4A"/>
                </a:solidFill>
              </a:rPr>
              <a:t>klasifikācija</a:t>
            </a:r>
            <a:endParaRPr lang="en-GB" sz="3000" b="1" smtClean="0">
              <a:solidFill>
                <a:srgbClr val="CC4D4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288" y="1397000"/>
            <a:ext cx="8256587" cy="572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lv-LV" sz="2000" b="0" dirty="0">
                <a:latin typeface="+mn-lt"/>
              </a:rPr>
              <a:t>Starptautiskā Imunoloģisko biedrību apvienība izdala </a:t>
            </a:r>
            <a:r>
              <a:rPr lang="lv-LV" sz="2000" dirty="0">
                <a:latin typeface="+mn-lt"/>
              </a:rPr>
              <a:t>astoņas primāro imūndeficītu grupas</a:t>
            </a:r>
            <a:r>
              <a:rPr lang="lv-LV" sz="2000" b="0" dirty="0">
                <a:latin typeface="+mn-lt"/>
              </a:rPr>
              <a:t> (kopā &gt;120 (200?) dažādu slimību formas)</a:t>
            </a:r>
            <a:endParaRPr lang="lv-LV" sz="2000" dirty="0">
              <a:latin typeface="+mn-lt"/>
            </a:endParaRPr>
          </a:p>
          <a:p>
            <a:pPr indent="360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lv-LV" sz="2000" dirty="0">
                <a:latin typeface="+mn-lt"/>
              </a:rPr>
              <a:t>Kombinētās T un B šūnu </a:t>
            </a:r>
            <a:r>
              <a:rPr lang="lv-LV" sz="2000" b="0" dirty="0">
                <a:latin typeface="+mn-lt"/>
              </a:rPr>
              <a:t>– (nefunkcionē vai ir nepietiekamā skaitā) dažādas SCID (</a:t>
            </a:r>
            <a:r>
              <a:rPr lang="lv-LV" sz="2000" b="0" i="1" dirty="0" err="1">
                <a:latin typeface="+mn-lt"/>
              </a:rPr>
              <a:t>severe</a:t>
            </a:r>
            <a:r>
              <a:rPr lang="lv-LV" sz="2000" b="0" i="1" dirty="0">
                <a:latin typeface="+mn-lt"/>
              </a:rPr>
              <a:t> </a:t>
            </a:r>
            <a:r>
              <a:rPr lang="lv-LV" sz="2000" b="0" i="1" dirty="0" err="1">
                <a:latin typeface="+mn-lt"/>
              </a:rPr>
              <a:t>combined</a:t>
            </a:r>
            <a:r>
              <a:rPr lang="lv-LV" sz="2000" b="0" i="1" dirty="0">
                <a:latin typeface="+mn-lt"/>
              </a:rPr>
              <a:t> </a:t>
            </a:r>
            <a:r>
              <a:rPr lang="lv-LV" sz="2000" b="0" i="1" dirty="0" err="1">
                <a:latin typeface="+mn-lt"/>
              </a:rPr>
              <a:t>immunodeficiency</a:t>
            </a:r>
            <a:r>
              <a:rPr lang="lv-LV" sz="2000" b="0" dirty="0">
                <a:latin typeface="+mn-lt"/>
              </a:rPr>
              <a:t>) formas </a:t>
            </a:r>
          </a:p>
          <a:p>
            <a:pPr indent="360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lv-LV" sz="2000" dirty="0">
                <a:latin typeface="+mn-lt"/>
              </a:rPr>
              <a:t>Antivielu</a:t>
            </a:r>
            <a:r>
              <a:rPr lang="lv-LV" sz="2000" b="0" dirty="0">
                <a:latin typeface="+mn-lt"/>
              </a:rPr>
              <a:t> – vienas vai vairāku antivielu klašu </a:t>
            </a:r>
            <a:r>
              <a:rPr lang="lv-LV" sz="2000" b="0" dirty="0" err="1">
                <a:latin typeface="+mn-lt"/>
              </a:rPr>
              <a:t>Ig</a:t>
            </a:r>
            <a:r>
              <a:rPr lang="lv-LV" sz="2000" b="0" dirty="0">
                <a:latin typeface="+mn-lt"/>
              </a:rPr>
              <a:t> ir samazinātā daudzumā vai pareizi nefunkcionē </a:t>
            </a:r>
          </a:p>
          <a:p>
            <a:pPr indent="360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lv-LV" sz="2000" dirty="0">
                <a:latin typeface="+mn-lt"/>
              </a:rPr>
              <a:t>Citi labi zināmi imūndeficīta sindromi</a:t>
            </a:r>
            <a:r>
              <a:rPr lang="lv-LV" sz="2000" b="0" dirty="0">
                <a:latin typeface="+mn-lt"/>
              </a:rPr>
              <a:t>, kas neiekļaujas citās klasēs</a:t>
            </a:r>
          </a:p>
          <a:p>
            <a:pPr indent="360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lv-LV" sz="2000" dirty="0">
                <a:latin typeface="+mn-lt"/>
              </a:rPr>
              <a:t>Imūnās atbildes regulācijas traucējumu</a:t>
            </a:r>
            <a:r>
              <a:rPr lang="lv-LV" sz="2000" b="0" dirty="0">
                <a:latin typeface="+mn-lt"/>
              </a:rPr>
              <a:t>, tai skaitā sindromi ar </a:t>
            </a:r>
            <a:r>
              <a:rPr lang="lv-LV" sz="2000" b="0" dirty="0" err="1">
                <a:latin typeface="+mn-lt"/>
              </a:rPr>
              <a:t>autoimunitāti</a:t>
            </a:r>
            <a:endParaRPr lang="lv-LV" sz="2000" b="0" dirty="0">
              <a:latin typeface="+mn-lt"/>
            </a:endParaRPr>
          </a:p>
          <a:p>
            <a:pPr indent="360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lv-LV" sz="2000" dirty="0">
                <a:latin typeface="+mn-lt"/>
              </a:rPr>
              <a:t>Fagocītu</a:t>
            </a:r>
            <a:r>
              <a:rPr lang="lv-LV" sz="2000" b="0" dirty="0">
                <a:latin typeface="+mn-lt"/>
              </a:rPr>
              <a:t> skaita vai funkciju traucējumi vai abu kombinācija</a:t>
            </a:r>
          </a:p>
          <a:p>
            <a:pPr indent="360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lv-LV" sz="2000" dirty="0">
                <a:latin typeface="+mn-lt"/>
              </a:rPr>
              <a:t>Iedzimtās IS defekti</a:t>
            </a:r>
            <a:r>
              <a:rPr lang="lv-LV" sz="2000" b="0" dirty="0">
                <a:latin typeface="+mn-lt"/>
              </a:rPr>
              <a:t> (nesaistīti ar limfocītiem), bieži kā ādas problēmas</a:t>
            </a:r>
          </a:p>
          <a:p>
            <a:pPr indent="360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lv-LV" sz="2000" dirty="0">
                <a:latin typeface="+mn-lt"/>
              </a:rPr>
              <a:t>Autoimūni traucējumi </a:t>
            </a:r>
            <a:r>
              <a:rPr lang="lv-LV" sz="2000" b="0" dirty="0">
                <a:latin typeface="+mn-lt"/>
              </a:rPr>
              <a:t>(bieži kā periodiskā drudža sindromi)</a:t>
            </a:r>
          </a:p>
          <a:p>
            <a:pPr indent="360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lv-LV" sz="2000" dirty="0">
                <a:latin typeface="+mn-lt"/>
              </a:rPr>
              <a:t>Komplementa traucējumi </a:t>
            </a:r>
            <a:r>
              <a:rPr lang="lv-LV" sz="2000" b="0" dirty="0">
                <a:latin typeface="+mn-lt"/>
              </a:rPr>
              <a:t>(var izpausties kā AI vai infekcijas)</a:t>
            </a:r>
          </a:p>
          <a:p>
            <a:pPr indent="360000">
              <a:spcAft>
                <a:spcPts val="600"/>
              </a:spcAft>
              <a:buFont typeface="+mj-lt"/>
              <a:buAutoNum type="arabicPeriod"/>
              <a:defRPr/>
            </a:pPr>
            <a:endParaRPr lang="lv-LV" sz="2100" b="0" dirty="0">
              <a:latin typeface="+mn-lt"/>
            </a:endParaRPr>
          </a:p>
          <a:p>
            <a:pPr indent="360000">
              <a:spcAft>
                <a:spcPts val="600"/>
              </a:spcAft>
              <a:buFont typeface="+mj-lt"/>
              <a:buAutoNum type="arabicPeriod"/>
              <a:defRPr/>
            </a:pPr>
            <a:endParaRPr lang="lv-LV" b="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238" y="6427788"/>
            <a:ext cx="82915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1800" dirty="0">
                <a:solidFill>
                  <a:srgbClr val="0070C0"/>
                </a:solidFill>
                <a:latin typeface="+mn-lt"/>
              </a:rPr>
              <a:t>Slimību saraksts pa grupām</a:t>
            </a:r>
            <a:r>
              <a:rPr lang="lv-LV" sz="1800" b="0" dirty="0">
                <a:solidFill>
                  <a:srgbClr val="0070C0"/>
                </a:solidFill>
                <a:latin typeface="+mn-lt"/>
              </a:rPr>
              <a:t>: http://en.wikipedia.org/wiki/Primary_immunodeficiency </a:t>
            </a:r>
            <a:endParaRPr lang="en-GB" sz="1800" b="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6875" y="207963"/>
            <a:ext cx="8534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2400">
                <a:solidFill>
                  <a:srgbClr val="0070C0"/>
                </a:solidFill>
              </a:rPr>
              <a:t>Primārā imūndeficīta izraisīto slimību klasifikācija</a:t>
            </a:r>
            <a:r>
              <a:rPr lang="lv-LV" sz="2400">
                <a:solidFill>
                  <a:srgbClr val="CC4D4A"/>
                </a:solidFill>
              </a:rPr>
              <a:t> - vienkāršota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22288" y="1397000"/>
            <a:ext cx="8256587" cy="4970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0000">
              <a:spcAft>
                <a:spcPts val="600"/>
              </a:spcAft>
              <a:defRPr/>
            </a:pPr>
            <a:r>
              <a:rPr lang="lv-LV" sz="2400" dirty="0">
                <a:latin typeface="+mn-lt"/>
              </a:rPr>
              <a:t>Primārā B šūnu</a:t>
            </a:r>
          </a:p>
          <a:p>
            <a:pPr indent="360000">
              <a:spcAft>
                <a:spcPts val="600"/>
              </a:spcAft>
              <a:defRPr/>
            </a:pPr>
            <a:r>
              <a:rPr lang="lv-LV" sz="2100" b="0" dirty="0">
                <a:latin typeface="+mn-lt"/>
              </a:rPr>
              <a:t>Piemēri: X-saistītā </a:t>
            </a:r>
            <a:r>
              <a:rPr lang="lv-LV" sz="2100" b="0" dirty="0" err="1">
                <a:latin typeface="+mn-lt"/>
              </a:rPr>
              <a:t>Agammaglobulinēmija</a:t>
            </a:r>
            <a:r>
              <a:rPr lang="lv-LV" sz="2100" b="0" dirty="0">
                <a:latin typeface="+mn-lt"/>
              </a:rPr>
              <a:t> (</a:t>
            </a:r>
            <a:r>
              <a:rPr lang="lv-LV" sz="2100" b="0" i="1" dirty="0" err="1">
                <a:latin typeface="+mn-lt"/>
              </a:rPr>
              <a:t>Bruton’s</a:t>
            </a:r>
            <a:r>
              <a:rPr lang="lv-LV" sz="2100" b="0" i="1" dirty="0">
                <a:latin typeface="+mn-lt"/>
              </a:rPr>
              <a:t> </a:t>
            </a:r>
            <a:r>
              <a:rPr lang="lv-LV" sz="2100" b="0" i="1" dirty="0" err="1">
                <a:latin typeface="+mn-lt"/>
              </a:rPr>
              <a:t>disease</a:t>
            </a:r>
            <a:r>
              <a:rPr lang="lv-LV" sz="2100" b="0" dirty="0">
                <a:latin typeface="+mn-lt"/>
              </a:rPr>
              <a:t>)</a:t>
            </a:r>
          </a:p>
          <a:p>
            <a:pPr indent="360000">
              <a:spcAft>
                <a:spcPts val="600"/>
              </a:spcAft>
              <a:defRPr/>
            </a:pPr>
            <a:r>
              <a:rPr lang="lv-LV" sz="2100" b="0" dirty="0">
                <a:latin typeface="+mn-lt"/>
              </a:rPr>
              <a:t>                Selektīvais </a:t>
            </a:r>
            <a:r>
              <a:rPr lang="lv-LV" sz="2100" b="0" dirty="0" err="1">
                <a:latin typeface="+mn-lt"/>
              </a:rPr>
              <a:t>IgA</a:t>
            </a:r>
            <a:r>
              <a:rPr lang="lv-LV" sz="2100" b="0" dirty="0">
                <a:latin typeface="+mn-lt"/>
              </a:rPr>
              <a:t> deficīts</a:t>
            </a:r>
          </a:p>
          <a:p>
            <a:pPr indent="360000">
              <a:spcAft>
                <a:spcPts val="600"/>
              </a:spcAft>
              <a:defRPr/>
            </a:pPr>
            <a:r>
              <a:rPr lang="lv-LV" sz="2400" dirty="0">
                <a:latin typeface="+mn-lt"/>
              </a:rPr>
              <a:t>Primārā leikocītu/T šūnu</a:t>
            </a:r>
          </a:p>
          <a:p>
            <a:pPr indent="360000">
              <a:spcAft>
                <a:spcPts val="600"/>
              </a:spcAft>
              <a:defRPr/>
            </a:pPr>
            <a:r>
              <a:rPr lang="lv-LV" sz="2100" b="0" dirty="0">
                <a:latin typeface="+mn-lt"/>
              </a:rPr>
              <a:t>Piemēri: </a:t>
            </a:r>
            <a:r>
              <a:rPr lang="lv-LV" sz="2100" b="0" dirty="0" err="1">
                <a:latin typeface="+mn-lt"/>
              </a:rPr>
              <a:t>Di</a:t>
            </a:r>
            <a:r>
              <a:rPr lang="lv-LV" sz="2100" b="0" dirty="0">
                <a:latin typeface="+mn-lt"/>
              </a:rPr>
              <a:t> Georga sindroms</a:t>
            </a:r>
          </a:p>
          <a:p>
            <a:pPr lvl="1" indent="360000">
              <a:spcAft>
                <a:spcPts val="600"/>
              </a:spcAft>
              <a:defRPr/>
            </a:pPr>
            <a:r>
              <a:rPr lang="lv-LV" sz="2100" b="0" dirty="0" err="1">
                <a:latin typeface="+mn-lt"/>
              </a:rPr>
              <a:t>Ataxia-</a:t>
            </a:r>
            <a:r>
              <a:rPr lang="lv-LV" sz="2100" b="0" dirty="0">
                <a:latin typeface="+mn-lt"/>
              </a:rPr>
              <a:t> </a:t>
            </a:r>
            <a:r>
              <a:rPr lang="lv-LV" sz="2100" b="0" dirty="0" err="1">
                <a:latin typeface="+mn-lt"/>
              </a:rPr>
              <a:t>telangiectasia</a:t>
            </a:r>
            <a:endParaRPr lang="lv-LV" sz="2100" b="0" dirty="0">
              <a:latin typeface="+mn-lt"/>
            </a:endParaRPr>
          </a:p>
          <a:p>
            <a:pPr lvl="1" indent="360000">
              <a:spcAft>
                <a:spcPts val="600"/>
              </a:spcAft>
              <a:defRPr/>
            </a:pPr>
            <a:r>
              <a:rPr lang="lv-LV" sz="2100" b="0" dirty="0" err="1">
                <a:latin typeface="+mn-lt"/>
              </a:rPr>
              <a:t>Wiskot-Aldrich</a:t>
            </a:r>
            <a:r>
              <a:rPr lang="lv-LV" sz="2100" b="0" dirty="0">
                <a:latin typeface="+mn-lt"/>
              </a:rPr>
              <a:t> sindroms</a:t>
            </a:r>
          </a:p>
          <a:p>
            <a:pPr lvl="1" indent="360000">
              <a:spcAft>
                <a:spcPts val="600"/>
              </a:spcAft>
              <a:defRPr/>
            </a:pPr>
            <a:r>
              <a:rPr lang="lv-LV" sz="2100" b="0" dirty="0">
                <a:latin typeface="+mn-lt"/>
              </a:rPr>
              <a:t>Hroniska </a:t>
            </a:r>
            <a:r>
              <a:rPr lang="lv-LV" sz="2100" b="0" dirty="0" err="1">
                <a:latin typeface="+mn-lt"/>
              </a:rPr>
              <a:t>granulomatoze</a:t>
            </a:r>
            <a:endParaRPr lang="lv-LV" sz="2100" b="0" dirty="0">
              <a:latin typeface="+mn-lt"/>
            </a:endParaRPr>
          </a:p>
          <a:p>
            <a:pPr lvl="1" indent="360000">
              <a:spcAft>
                <a:spcPts val="600"/>
              </a:spcAft>
              <a:defRPr/>
            </a:pPr>
            <a:r>
              <a:rPr lang="lv-LV" sz="2100" b="0" dirty="0">
                <a:latin typeface="+mn-lt"/>
              </a:rPr>
              <a:t>Leikocītu adhēzijas deficīts</a:t>
            </a:r>
          </a:p>
          <a:p>
            <a:pPr lvl="1" indent="360000">
              <a:spcAft>
                <a:spcPts val="600"/>
              </a:spcAft>
              <a:defRPr/>
            </a:pPr>
            <a:r>
              <a:rPr lang="lv-LV" sz="2100" b="0" dirty="0">
                <a:latin typeface="+mn-lt"/>
              </a:rPr>
              <a:t>Kombinētā - SCID</a:t>
            </a:r>
          </a:p>
          <a:p>
            <a:pPr indent="360000">
              <a:spcAft>
                <a:spcPts val="600"/>
              </a:spcAft>
              <a:defRPr/>
            </a:pPr>
            <a:r>
              <a:rPr lang="lv-LV" sz="2400" dirty="0">
                <a:latin typeface="+mn-lt"/>
              </a:rPr>
              <a:t>Komplementa</a:t>
            </a:r>
          </a:p>
          <a:p>
            <a:pPr indent="360000">
              <a:spcAft>
                <a:spcPts val="600"/>
              </a:spcAft>
              <a:buFont typeface="+mj-lt"/>
              <a:buAutoNum type="arabicPeriod"/>
              <a:defRPr/>
            </a:pPr>
            <a:endParaRPr lang="lv-LV" b="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2800" b="1" smtClean="0">
                <a:solidFill>
                  <a:srgbClr val="0070C0"/>
                </a:solidFill>
              </a:rPr>
              <a:t>X-saistītā Agammaglobulinēmija (</a:t>
            </a:r>
            <a:r>
              <a:rPr lang="lv-LV" sz="2800" b="1" i="1" smtClean="0">
                <a:solidFill>
                  <a:srgbClr val="0070C0"/>
                </a:solidFill>
              </a:rPr>
              <a:t>Bruton’s disease</a:t>
            </a:r>
            <a:r>
              <a:rPr lang="lv-LV" sz="2800" b="1" smtClean="0">
                <a:solidFill>
                  <a:srgbClr val="0070C0"/>
                </a:solidFill>
              </a:rPr>
              <a:t>)</a:t>
            </a:r>
            <a:endParaRPr lang="en-GB" sz="2800" b="1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288" y="1397000"/>
            <a:ext cx="8256587" cy="540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0000">
              <a:spcAft>
                <a:spcPts val="600"/>
              </a:spcAft>
              <a:defRPr/>
            </a:pPr>
            <a:r>
              <a:rPr lang="lv-LV" b="0" dirty="0">
                <a:latin typeface="+mn-lt"/>
              </a:rPr>
              <a:t>B </a:t>
            </a:r>
            <a:r>
              <a:rPr lang="lv-LV" sz="2400" b="0" dirty="0">
                <a:latin typeface="+mn-lt"/>
              </a:rPr>
              <a:t>šūnu </a:t>
            </a:r>
            <a:r>
              <a:rPr lang="lv-LV" sz="2400" b="0" dirty="0" err="1">
                <a:latin typeface="+mn-lt"/>
              </a:rPr>
              <a:t>tirozīnkināzes</a:t>
            </a:r>
            <a:r>
              <a:rPr lang="lv-LV" sz="2400" b="0" dirty="0">
                <a:latin typeface="+mn-lt"/>
              </a:rPr>
              <a:t> defekts, kas noved pie </a:t>
            </a:r>
            <a:r>
              <a:rPr lang="lv-LV" sz="2400" b="0" dirty="0" err="1">
                <a:latin typeface="+mn-lt"/>
              </a:rPr>
              <a:t>pre-B</a:t>
            </a:r>
            <a:r>
              <a:rPr lang="lv-LV" sz="2400" b="0" dirty="0">
                <a:latin typeface="+mn-lt"/>
              </a:rPr>
              <a:t> šūnu nobriešanas traucējumiem</a:t>
            </a:r>
          </a:p>
          <a:p>
            <a:pPr indent="360000">
              <a:spcAft>
                <a:spcPts val="600"/>
              </a:spcAft>
              <a:defRPr/>
            </a:pPr>
            <a:r>
              <a:rPr lang="lv-LV" sz="2400" b="0" dirty="0">
                <a:latin typeface="+mn-lt"/>
              </a:rPr>
              <a:t>Vairākumam šīs slimības pacientu </a:t>
            </a:r>
            <a:r>
              <a:rPr lang="lv-LV" sz="2400" dirty="0">
                <a:latin typeface="+mn-lt"/>
              </a:rPr>
              <a:t>ir spēcīga </a:t>
            </a:r>
            <a:r>
              <a:rPr lang="lv-LV" sz="2400" dirty="0" err="1">
                <a:latin typeface="+mn-lt"/>
              </a:rPr>
              <a:t>hipogammaglobulinē-mija</a:t>
            </a:r>
            <a:r>
              <a:rPr lang="lv-LV" sz="2400" b="0" dirty="0">
                <a:latin typeface="+mn-lt"/>
              </a:rPr>
              <a:t> = </a:t>
            </a:r>
            <a:r>
              <a:rPr lang="lv-LV" sz="2400" b="0" dirty="0" err="1">
                <a:latin typeface="+mn-lt"/>
              </a:rPr>
              <a:t>agammaglobulinēmija</a:t>
            </a:r>
            <a:r>
              <a:rPr lang="lv-LV" sz="2400" b="0" dirty="0">
                <a:latin typeface="+mn-lt"/>
              </a:rPr>
              <a:t> (ievērojami samazināts/minimāls visu </a:t>
            </a:r>
            <a:r>
              <a:rPr lang="lv-LV" sz="2400" b="0" dirty="0" err="1">
                <a:latin typeface="+mn-lt"/>
              </a:rPr>
              <a:t>IgG</a:t>
            </a:r>
            <a:r>
              <a:rPr lang="lv-LV" sz="2400" b="0" dirty="0">
                <a:latin typeface="+mn-lt"/>
              </a:rPr>
              <a:t> apakšklašu daudzums asinīs)  un </a:t>
            </a:r>
            <a:r>
              <a:rPr lang="lv-LV" sz="2400" dirty="0">
                <a:latin typeface="+mn-lt"/>
              </a:rPr>
              <a:t>&lt;1% B šūnu</a:t>
            </a:r>
            <a:r>
              <a:rPr lang="lv-LV" sz="2400" b="0" dirty="0">
                <a:latin typeface="+mn-lt"/>
              </a:rPr>
              <a:t> </a:t>
            </a:r>
            <a:r>
              <a:rPr lang="lv-LV" sz="2400" b="0" dirty="0" err="1">
                <a:latin typeface="+mn-lt"/>
              </a:rPr>
              <a:t>periferālajās</a:t>
            </a:r>
            <a:r>
              <a:rPr lang="lv-LV" sz="2400" b="0" dirty="0">
                <a:latin typeface="+mn-lt"/>
              </a:rPr>
              <a:t> asinīs</a:t>
            </a:r>
          </a:p>
          <a:p>
            <a:pPr indent="360000">
              <a:spcAft>
                <a:spcPts val="600"/>
              </a:spcAft>
              <a:defRPr/>
            </a:pPr>
            <a:endParaRPr lang="lv-LV" sz="2400" b="0" dirty="0">
              <a:latin typeface="+mn-lt"/>
            </a:endParaRPr>
          </a:p>
          <a:p>
            <a:pPr indent="360000">
              <a:spcAft>
                <a:spcPts val="600"/>
              </a:spcAft>
              <a:defRPr/>
            </a:pPr>
            <a:r>
              <a:rPr lang="lv-LV" sz="2400" dirty="0">
                <a:solidFill>
                  <a:srgbClr val="0070C0"/>
                </a:solidFill>
                <a:latin typeface="+mn-lt"/>
              </a:rPr>
              <a:t>Klīniski </a:t>
            </a:r>
            <a:r>
              <a:rPr lang="lv-LV" sz="2400" dirty="0" err="1">
                <a:solidFill>
                  <a:srgbClr val="0070C0"/>
                </a:solidFill>
                <a:latin typeface="+mn-lt"/>
              </a:rPr>
              <a:t>manifestējas</a:t>
            </a:r>
            <a:r>
              <a:rPr lang="lv-LV" sz="2400" dirty="0">
                <a:solidFill>
                  <a:srgbClr val="0070C0"/>
                </a:solidFill>
                <a:latin typeface="+mn-lt"/>
              </a:rPr>
              <a:t> kā:</a:t>
            </a:r>
          </a:p>
          <a:p>
            <a:pPr indent="360000">
              <a:spcAft>
                <a:spcPts val="600"/>
              </a:spcAft>
              <a:defRPr/>
            </a:pPr>
            <a:r>
              <a:rPr lang="lv-LV" sz="2400" b="0" dirty="0">
                <a:latin typeface="+mn-lt"/>
              </a:rPr>
              <a:t>Paaugstināta uzņēmība pret </a:t>
            </a:r>
            <a:r>
              <a:rPr lang="lv-LV" sz="2400" b="0" i="1" dirty="0" err="1">
                <a:latin typeface="+mn-lt"/>
              </a:rPr>
              <a:t>S.pneumonia</a:t>
            </a:r>
            <a:r>
              <a:rPr lang="lv-LV" sz="2400" b="0" dirty="0">
                <a:latin typeface="+mn-lt"/>
              </a:rPr>
              <a:t> un </a:t>
            </a:r>
            <a:r>
              <a:rPr lang="lv-LV" sz="2400" b="0" i="1" dirty="0" err="1">
                <a:latin typeface="+mn-lt"/>
              </a:rPr>
              <a:t>Pseudomonas</a:t>
            </a:r>
            <a:r>
              <a:rPr lang="lv-LV" sz="2400" b="0" dirty="0">
                <a:latin typeface="+mn-lt"/>
              </a:rPr>
              <a:t> sugām</a:t>
            </a:r>
          </a:p>
          <a:p>
            <a:pPr indent="360000">
              <a:spcAft>
                <a:spcPts val="600"/>
              </a:spcAft>
              <a:defRPr/>
            </a:pPr>
            <a:r>
              <a:rPr lang="lv-LV" sz="2400" b="0" dirty="0">
                <a:latin typeface="+mn-lt"/>
              </a:rPr>
              <a:t>Ādas infekcijas (A grupas streptokoki un</a:t>
            </a:r>
            <a:r>
              <a:rPr lang="lv-LV" sz="2400" b="0" i="1" dirty="0">
                <a:latin typeface="+mn-lt"/>
              </a:rPr>
              <a:t> </a:t>
            </a:r>
            <a:r>
              <a:rPr lang="lv-LV" sz="2400" b="0" i="1" dirty="0" err="1">
                <a:latin typeface="+mn-lt"/>
              </a:rPr>
              <a:t>S.aureus</a:t>
            </a:r>
            <a:r>
              <a:rPr lang="lv-LV" sz="2400" b="0" dirty="0">
                <a:latin typeface="+mn-lt"/>
              </a:rPr>
              <a:t>)</a:t>
            </a:r>
          </a:p>
          <a:p>
            <a:pPr indent="360000">
              <a:spcAft>
                <a:spcPts val="600"/>
              </a:spcAft>
              <a:defRPr/>
            </a:pPr>
            <a:r>
              <a:rPr lang="lv-LV" sz="2400" b="0" dirty="0" err="1">
                <a:latin typeface="+mn-lt"/>
              </a:rPr>
              <a:t>Persistentas</a:t>
            </a:r>
            <a:r>
              <a:rPr lang="lv-LV" sz="2400" b="0" dirty="0">
                <a:latin typeface="+mn-lt"/>
              </a:rPr>
              <a:t> vīrusu vai parazītiskas infekcijas</a:t>
            </a:r>
          </a:p>
          <a:p>
            <a:pPr indent="360000">
              <a:spcAft>
                <a:spcPts val="600"/>
              </a:spcAft>
              <a:defRPr/>
            </a:pPr>
            <a:r>
              <a:rPr lang="lv-LV" b="0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b="1" smtClean="0">
                <a:solidFill>
                  <a:srgbClr val="0070C0"/>
                </a:solidFill>
              </a:rPr>
              <a:t> Selektīvais IgA deficīts</a:t>
            </a:r>
            <a:endParaRPr lang="en-GB" b="1" smtClean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288" y="1397000"/>
            <a:ext cx="8256587" cy="4508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0000">
              <a:spcAft>
                <a:spcPts val="600"/>
              </a:spcAft>
              <a:defRPr/>
            </a:pPr>
            <a:r>
              <a:rPr lang="lv-LV" dirty="0">
                <a:latin typeface="+mn-lt"/>
              </a:rPr>
              <a:t>Pacientiem ar </a:t>
            </a:r>
            <a:r>
              <a:rPr lang="lv-LV" dirty="0" err="1">
                <a:latin typeface="+mn-lt"/>
              </a:rPr>
              <a:t>IgA</a:t>
            </a:r>
            <a:r>
              <a:rPr lang="lv-LV" dirty="0">
                <a:latin typeface="+mn-lt"/>
              </a:rPr>
              <a:t> trūkumu ir:</a:t>
            </a:r>
          </a:p>
          <a:p>
            <a:pPr lvl="1" indent="36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lv-LV" b="0" dirty="0" err="1">
                <a:latin typeface="+mn-lt"/>
              </a:rPr>
              <a:t>IgA</a:t>
            </a:r>
            <a:r>
              <a:rPr lang="lv-LV" b="0" dirty="0">
                <a:latin typeface="+mn-lt"/>
              </a:rPr>
              <a:t> līmenis &lt;5mg/</a:t>
            </a:r>
            <a:r>
              <a:rPr lang="lv-LV" b="0" dirty="0" err="1">
                <a:latin typeface="+mn-lt"/>
              </a:rPr>
              <a:t>dL</a:t>
            </a:r>
            <a:r>
              <a:rPr lang="lv-LV" b="0" dirty="0">
                <a:latin typeface="+mn-lt"/>
              </a:rPr>
              <a:t> un normāls citu </a:t>
            </a:r>
            <a:r>
              <a:rPr lang="lv-LV" b="0" dirty="0" err="1">
                <a:latin typeface="+mn-lt"/>
              </a:rPr>
              <a:t>Ig</a:t>
            </a:r>
            <a:r>
              <a:rPr lang="lv-LV" b="0" dirty="0">
                <a:latin typeface="+mn-lt"/>
              </a:rPr>
              <a:t> līmenis</a:t>
            </a:r>
          </a:p>
          <a:p>
            <a:pPr lvl="1" indent="36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lv-LV" b="0" dirty="0">
                <a:latin typeface="+mn-lt"/>
              </a:rPr>
              <a:t>50% ir hronisks </a:t>
            </a:r>
            <a:r>
              <a:rPr lang="lv-LV" b="0" dirty="0" err="1">
                <a:latin typeface="+mn-lt"/>
              </a:rPr>
              <a:t>otīts</a:t>
            </a:r>
            <a:r>
              <a:rPr lang="lv-LV" b="0" dirty="0">
                <a:latin typeface="+mn-lt"/>
              </a:rPr>
              <a:t>, sinusīts vai pneimonija</a:t>
            </a:r>
          </a:p>
          <a:p>
            <a:pPr indent="360000">
              <a:spcAft>
                <a:spcPts val="600"/>
              </a:spcAft>
              <a:defRPr/>
            </a:pPr>
            <a:r>
              <a:rPr lang="lv-LV" b="0" dirty="0" err="1">
                <a:latin typeface="+mn-lt"/>
              </a:rPr>
              <a:t>IgA</a:t>
            </a:r>
            <a:r>
              <a:rPr lang="lv-LV" b="0" dirty="0">
                <a:latin typeface="+mn-lt"/>
              </a:rPr>
              <a:t> pārslēgtie B limfocīti nespēj nobriest </a:t>
            </a:r>
            <a:r>
              <a:rPr lang="lv-LV" b="0" dirty="0" err="1">
                <a:latin typeface="+mn-lt"/>
              </a:rPr>
              <a:t>IgA</a:t>
            </a:r>
            <a:r>
              <a:rPr lang="lv-LV" b="0" dirty="0">
                <a:latin typeface="+mn-lt"/>
              </a:rPr>
              <a:t> </a:t>
            </a:r>
            <a:r>
              <a:rPr lang="lv-LV" b="0" dirty="0" err="1">
                <a:latin typeface="+mn-lt"/>
              </a:rPr>
              <a:t>sekretējošās</a:t>
            </a:r>
            <a:r>
              <a:rPr lang="lv-LV" b="0" dirty="0">
                <a:latin typeface="+mn-lt"/>
              </a:rPr>
              <a:t> plazmas šūnās </a:t>
            </a:r>
          </a:p>
          <a:p>
            <a:pPr indent="360000">
              <a:spcAft>
                <a:spcPts val="600"/>
              </a:spcAft>
              <a:defRPr/>
            </a:pPr>
            <a:endParaRPr lang="lv-LV" b="0" dirty="0">
              <a:latin typeface="+mn-lt"/>
            </a:endParaRPr>
          </a:p>
          <a:p>
            <a:pPr indent="360000">
              <a:spcAft>
                <a:spcPts val="600"/>
              </a:spcAft>
              <a:defRPr/>
            </a:pPr>
            <a:r>
              <a:rPr lang="lv-LV" dirty="0">
                <a:solidFill>
                  <a:srgbClr val="0070C0"/>
                </a:solidFill>
                <a:latin typeface="+mn-lt"/>
              </a:rPr>
              <a:t>Pacienti uzņēmīgi pret:</a:t>
            </a:r>
          </a:p>
          <a:p>
            <a:pPr lvl="1" indent="360000">
              <a:spcAft>
                <a:spcPts val="600"/>
              </a:spcAft>
              <a:defRPr/>
            </a:pPr>
            <a:r>
              <a:rPr lang="lv-LV" b="0" dirty="0">
                <a:latin typeface="+mn-lt"/>
              </a:rPr>
              <a:t>Alerģisku konjunktivītu, nātreni un astmu</a:t>
            </a:r>
          </a:p>
          <a:p>
            <a:pPr lvl="1" indent="360000">
              <a:spcAft>
                <a:spcPts val="600"/>
              </a:spcAft>
              <a:defRPr/>
            </a:pPr>
            <a:r>
              <a:rPr lang="lv-LV" b="0" dirty="0">
                <a:latin typeface="+mn-lt"/>
              </a:rPr>
              <a:t>AI un neiroloģiskiem traucējumiem </a:t>
            </a:r>
          </a:p>
          <a:p>
            <a:pPr lvl="1" indent="360000">
              <a:spcAft>
                <a:spcPts val="600"/>
              </a:spcAft>
              <a:defRPr/>
            </a:pPr>
            <a:r>
              <a:rPr lang="lv-LV" b="0" dirty="0">
                <a:latin typeface="+mn-lt"/>
              </a:rPr>
              <a:t>Dažādām </a:t>
            </a:r>
            <a:r>
              <a:rPr lang="lv-LV" b="0" dirty="0" err="1">
                <a:latin typeface="+mn-lt"/>
              </a:rPr>
              <a:t>gastrointestinālām</a:t>
            </a:r>
            <a:r>
              <a:rPr lang="lv-LV" b="0" dirty="0">
                <a:latin typeface="+mn-lt"/>
              </a:rPr>
              <a:t> saslimšanām (ēdiena nepanesība)</a:t>
            </a:r>
          </a:p>
          <a:p>
            <a:pPr lvl="1" indent="360000">
              <a:spcAft>
                <a:spcPts val="600"/>
              </a:spcAft>
              <a:defRPr/>
            </a:pPr>
            <a:r>
              <a:rPr lang="lv-LV" b="0" dirty="0">
                <a:latin typeface="+mn-lt"/>
              </a:rPr>
              <a:t>Atkārtotām plaušu infekcijām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66125" cy="914400"/>
          </a:xfrm>
        </p:spPr>
        <p:txBody>
          <a:bodyPr/>
          <a:lstStyle/>
          <a:p>
            <a:pPr eaLnBrk="1" hangingPunct="1"/>
            <a:r>
              <a:rPr lang="lv-LV" sz="3000" b="1" smtClean="0">
                <a:solidFill>
                  <a:srgbClr val="0070C0"/>
                </a:solidFill>
              </a:rPr>
              <a:t>SCID – Severe combined immunodeficiency disease</a:t>
            </a:r>
            <a:endParaRPr lang="en-GB" sz="3000" b="1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288" y="1397000"/>
            <a:ext cx="8256587" cy="4694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0000">
              <a:spcAft>
                <a:spcPts val="600"/>
              </a:spcAft>
              <a:defRPr/>
            </a:pPr>
            <a:r>
              <a:rPr lang="lv-LV" dirty="0">
                <a:latin typeface="+mn-lt"/>
              </a:rPr>
              <a:t>Slimību raksturo:</a:t>
            </a:r>
          </a:p>
          <a:p>
            <a:pPr lvl="1" indent="36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lv-LV" b="0" dirty="0">
                <a:latin typeface="+mn-lt"/>
              </a:rPr>
              <a:t>T un B šūnu funkciju defekti </a:t>
            </a:r>
          </a:p>
          <a:p>
            <a:pPr lvl="1" indent="36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lv-LV" b="0" dirty="0">
                <a:latin typeface="+mn-lt"/>
              </a:rPr>
              <a:t>Ievērojami pazemināts </a:t>
            </a:r>
            <a:r>
              <a:rPr lang="lv-LV" b="0" dirty="0" err="1">
                <a:latin typeface="+mn-lt"/>
              </a:rPr>
              <a:t>IgG</a:t>
            </a:r>
            <a:r>
              <a:rPr lang="lv-LV" b="0" dirty="0">
                <a:latin typeface="+mn-lt"/>
              </a:rPr>
              <a:t>, </a:t>
            </a:r>
            <a:r>
              <a:rPr lang="lv-LV" b="0" dirty="0" err="1">
                <a:latin typeface="+mn-lt"/>
              </a:rPr>
              <a:t>IgA</a:t>
            </a:r>
            <a:r>
              <a:rPr lang="lv-LV" b="0" dirty="0">
                <a:latin typeface="+mn-lt"/>
              </a:rPr>
              <a:t> un </a:t>
            </a:r>
            <a:r>
              <a:rPr lang="lv-LV" b="0" dirty="0" err="1">
                <a:latin typeface="+mn-lt"/>
              </a:rPr>
              <a:t>IgE</a:t>
            </a:r>
            <a:r>
              <a:rPr lang="lv-LV" b="0" dirty="0">
                <a:latin typeface="+mn-lt"/>
              </a:rPr>
              <a:t> līmenis</a:t>
            </a:r>
          </a:p>
          <a:p>
            <a:pPr indent="360000">
              <a:spcAft>
                <a:spcPts val="600"/>
              </a:spcAft>
              <a:defRPr/>
            </a:pPr>
            <a:r>
              <a:rPr lang="lv-LV" dirty="0">
                <a:solidFill>
                  <a:srgbClr val="0070C0"/>
                </a:solidFill>
                <a:latin typeface="+mn-lt"/>
              </a:rPr>
              <a:t>SCID ir saistīts ar:</a:t>
            </a:r>
          </a:p>
          <a:p>
            <a:pPr lvl="1" indent="36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lv-LV" b="0" dirty="0">
                <a:latin typeface="+mn-lt"/>
              </a:rPr>
              <a:t>Bērna attīstības traucējumiem</a:t>
            </a:r>
          </a:p>
          <a:p>
            <a:pPr lvl="1" indent="36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lv-LV" b="0" dirty="0">
                <a:latin typeface="+mn-lt"/>
              </a:rPr>
              <a:t>Hroniskām </a:t>
            </a:r>
            <a:r>
              <a:rPr lang="lv-LV" b="0" dirty="0" err="1">
                <a:latin typeface="+mn-lt"/>
              </a:rPr>
              <a:t>respiratorām</a:t>
            </a:r>
            <a:r>
              <a:rPr lang="lv-LV" b="0" dirty="0">
                <a:latin typeface="+mn-lt"/>
              </a:rPr>
              <a:t> saslimšanām</a:t>
            </a:r>
          </a:p>
          <a:p>
            <a:pPr lvl="1" indent="36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lv-LV" b="0" dirty="0" err="1">
                <a:latin typeface="+mn-lt"/>
              </a:rPr>
              <a:t>Gastrointestinālām</a:t>
            </a:r>
            <a:r>
              <a:rPr lang="lv-LV" b="0" dirty="0">
                <a:latin typeface="+mn-lt"/>
              </a:rPr>
              <a:t> un/vai ādas infekcijām – īpaši atkārtotas vīrusu, bakteriālas, </a:t>
            </a:r>
            <a:r>
              <a:rPr lang="lv-LV" b="0" dirty="0" err="1">
                <a:latin typeface="+mn-lt"/>
              </a:rPr>
              <a:t>fungālas</a:t>
            </a:r>
            <a:r>
              <a:rPr lang="lv-LV" b="0" dirty="0">
                <a:latin typeface="+mn-lt"/>
              </a:rPr>
              <a:t> un parazitāras infekcijas 6 mēnešu veciem jaundzimušajiem</a:t>
            </a:r>
          </a:p>
          <a:p>
            <a:pPr lvl="1" indent="36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lv-LV" b="0" dirty="0">
                <a:latin typeface="+mn-lt"/>
              </a:rPr>
              <a:t>Agrīni klīniski </a:t>
            </a:r>
            <a:r>
              <a:rPr lang="lv-LV" b="0" dirty="0" err="1">
                <a:latin typeface="+mn-lt"/>
              </a:rPr>
              <a:t>manifestējas</a:t>
            </a:r>
            <a:r>
              <a:rPr lang="lv-LV" b="0" dirty="0">
                <a:latin typeface="+mn-lt"/>
              </a:rPr>
              <a:t> kā </a:t>
            </a:r>
            <a:r>
              <a:rPr lang="lv-LV" b="0" dirty="0" err="1">
                <a:latin typeface="+mn-lt"/>
              </a:rPr>
              <a:t>persitenta</a:t>
            </a:r>
            <a:r>
              <a:rPr lang="lv-LV" b="0" dirty="0">
                <a:latin typeface="+mn-lt"/>
              </a:rPr>
              <a:t> un atkārtota caureja, </a:t>
            </a:r>
            <a:r>
              <a:rPr lang="lv-LV" b="0" dirty="0" err="1">
                <a:latin typeface="+mn-lt"/>
              </a:rPr>
              <a:t>otīts</a:t>
            </a:r>
            <a:r>
              <a:rPr lang="lv-LV" b="0" dirty="0">
                <a:latin typeface="+mn-lt"/>
              </a:rPr>
              <a:t>, </a:t>
            </a:r>
            <a:r>
              <a:rPr lang="en-US" b="0" dirty="0" err="1">
                <a:latin typeface="+mn-lt"/>
              </a:rPr>
              <a:t>piena</a:t>
            </a:r>
            <a:r>
              <a:rPr lang="en-US" b="0" dirty="0">
                <a:latin typeface="+mn-lt"/>
              </a:rPr>
              <a:t> s</a:t>
            </a:r>
            <a:r>
              <a:rPr lang="lv-LV" b="0" dirty="0" err="1">
                <a:latin typeface="+mn-lt"/>
              </a:rPr>
              <a:t>ēn</a:t>
            </a:r>
            <a:r>
              <a:rPr lang="en-US" b="0" dirty="0" err="1">
                <a:latin typeface="+mn-lt"/>
              </a:rPr>
              <a:t>es</a:t>
            </a:r>
            <a:r>
              <a:rPr lang="en-US" b="0" dirty="0">
                <a:latin typeface="+mn-lt"/>
              </a:rPr>
              <a:t> </a:t>
            </a:r>
            <a:r>
              <a:rPr lang="en-US" b="0" dirty="0" err="1">
                <a:latin typeface="+mn-lt"/>
              </a:rPr>
              <a:t>infekcija</a:t>
            </a:r>
            <a:r>
              <a:rPr lang="lv-LV" b="0" dirty="0">
                <a:latin typeface="+mn-lt"/>
              </a:rPr>
              <a:t>s un </a:t>
            </a:r>
            <a:r>
              <a:rPr lang="lv-LV" b="0" dirty="0" err="1">
                <a:latin typeface="+mn-lt"/>
              </a:rPr>
              <a:t>respiratorās</a:t>
            </a:r>
            <a:r>
              <a:rPr lang="lv-LV" b="0" dirty="0">
                <a:latin typeface="+mn-lt"/>
              </a:rPr>
              <a:t> infekcijas pirmajos dzīves mēnešos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b="1" smtClean="0">
                <a:solidFill>
                  <a:srgbClr val="0070C0"/>
                </a:solidFill>
              </a:rPr>
              <a:t>Ataxia- telangiectasia</a:t>
            </a:r>
            <a:endParaRPr lang="en-GB" b="1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288" y="1397000"/>
            <a:ext cx="8256587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0000">
              <a:spcAft>
                <a:spcPts val="600"/>
              </a:spcAft>
              <a:defRPr/>
            </a:pPr>
            <a:r>
              <a:rPr lang="lv-LV" sz="2400" dirty="0" err="1">
                <a:latin typeface="+mn-lt"/>
              </a:rPr>
              <a:t>Autosomāli</a:t>
            </a:r>
            <a:r>
              <a:rPr lang="lv-LV" sz="2400" dirty="0">
                <a:latin typeface="+mn-lt"/>
              </a:rPr>
              <a:t> </a:t>
            </a:r>
            <a:r>
              <a:rPr lang="lv-LV" sz="2400" dirty="0" err="1">
                <a:latin typeface="+mn-lt"/>
              </a:rPr>
              <a:t>recesīva</a:t>
            </a:r>
            <a:r>
              <a:rPr lang="lv-LV" sz="2400" dirty="0">
                <a:latin typeface="+mn-lt"/>
              </a:rPr>
              <a:t> progresējoša </a:t>
            </a:r>
            <a:r>
              <a:rPr lang="lv-LV" sz="2400" dirty="0" err="1">
                <a:latin typeface="+mn-lt"/>
              </a:rPr>
              <a:t>neirodeģeneratīva</a:t>
            </a:r>
            <a:r>
              <a:rPr lang="lv-LV" sz="2400" dirty="0">
                <a:latin typeface="+mn-lt"/>
              </a:rPr>
              <a:t> bērnu slimība, kas </a:t>
            </a:r>
            <a:r>
              <a:rPr lang="lv-LV" sz="2400" dirty="0" err="1">
                <a:latin typeface="+mn-lt"/>
              </a:rPr>
              <a:t>saitīta</a:t>
            </a:r>
            <a:r>
              <a:rPr lang="lv-LV" sz="2400" dirty="0">
                <a:latin typeface="+mn-lt"/>
              </a:rPr>
              <a:t> ar:</a:t>
            </a:r>
          </a:p>
          <a:p>
            <a:pPr indent="36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lv-LV" sz="2400" b="0" dirty="0">
                <a:latin typeface="+mn-lt"/>
              </a:rPr>
              <a:t>Koordinācijas trūkumu (</a:t>
            </a:r>
            <a:r>
              <a:rPr lang="lv-LV" sz="2400" b="0" i="1" dirty="0" err="1">
                <a:latin typeface="+mn-lt"/>
              </a:rPr>
              <a:t>cerebella</a:t>
            </a:r>
            <a:r>
              <a:rPr lang="lv-LV" sz="2400" b="0" i="1" dirty="0">
                <a:latin typeface="+mn-lt"/>
              </a:rPr>
              <a:t> </a:t>
            </a:r>
            <a:r>
              <a:rPr lang="lv-LV" sz="2400" b="0" i="1" dirty="0" err="1">
                <a:latin typeface="+mn-lt"/>
              </a:rPr>
              <a:t>ataxia</a:t>
            </a:r>
            <a:r>
              <a:rPr lang="lv-LV" sz="2400" b="0" dirty="0">
                <a:latin typeface="+mn-lt"/>
              </a:rPr>
              <a:t>) un pastiprināta sejas asinsvadu caurlaidība (</a:t>
            </a:r>
            <a:r>
              <a:rPr lang="lv-LV" sz="2400" b="0" i="1" dirty="0" err="1">
                <a:latin typeface="+mn-lt"/>
              </a:rPr>
              <a:t>telangiectasia</a:t>
            </a:r>
            <a:r>
              <a:rPr lang="lv-LV" sz="2400" b="0" dirty="0">
                <a:latin typeface="+mn-lt"/>
              </a:rPr>
              <a:t>) un </a:t>
            </a:r>
            <a:r>
              <a:rPr lang="en-US" sz="2400" b="0" dirty="0" err="1">
                <a:latin typeface="+mn-lt"/>
              </a:rPr>
              <a:t>neskaidra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runa</a:t>
            </a:r>
            <a:endParaRPr lang="en-US" sz="2400" b="0" dirty="0">
              <a:latin typeface="+mn-lt"/>
            </a:endParaRPr>
          </a:p>
          <a:p>
            <a:pPr indent="36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0" dirty="0" err="1">
                <a:latin typeface="+mn-lt"/>
              </a:rPr>
              <a:t>Pacientiem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</a:t>
            </a:r>
            <a:r>
              <a:rPr lang="lv-LV" sz="2400" b="0" dirty="0">
                <a:latin typeface="+mn-lt"/>
              </a:rPr>
              <a:t>r defekti </a:t>
            </a:r>
            <a:r>
              <a:rPr lang="en-US" sz="2400" b="0" dirty="0">
                <a:latin typeface="+mn-lt"/>
              </a:rPr>
              <a:t>DNS </a:t>
            </a:r>
            <a:r>
              <a:rPr lang="en-US" sz="2400" b="0" dirty="0" err="1">
                <a:latin typeface="+mn-lt"/>
              </a:rPr>
              <a:t>repar</a:t>
            </a:r>
            <a:r>
              <a:rPr lang="lv-LV" sz="2400" b="0" dirty="0">
                <a:latin typeface="+mn-lt"/>
              </a:rPr>
              <a:t>ā</a:t>
            </a:r>
            <a:r>
              <a:rPr lang="en-US" sz="2400" b="0" dirty="0" err="1">
                <a:latin typeface="+mn-lt"/>
              </a:rPr>
              <a:t>cijas</a:t>
            </a:r>
            <a:r>
              <a:rPr lang="lv-LV" sz="2400" b="0" dirty="0">
                <a:latin typeface="+mn-lt"/>
              </a:rPr>
              <a:t> mašinērijā, un tie ir predisponēti </a:t>
            </a:r>
            <a:r>
              <a:rPr lang="lv-LV" sz="2400" b="0" dirty="0" err="1">
                <a:latin typeface="+mn-lt"/>
              </a:rPr>
              <a:t>leikēmijām</a:t>
            </a:r>
            <a:r>
              <a:rPr lang="lv-LV" sz="2400" b="0" dirty="0">
                <a:latin typeface="+mn-lt"/>
              </a:rPr>
              <a:t> un </a:t>
            </a:r>
            <a:r>
              <a:rPr lang="lv-LV" sz="2400" b="0" dirty="0" err="1">
                <a:latin typeface="+mn-lt"/>
              </a:rPr>
              <a:t>limfomām</a:t>
            </a:r>
            <a:endParaRPr lang="lv-LV" sz="2400" b="0" dirty="0">
              <a:latin typeface="+mn-lt"/>
            </a:endParaRPr>
          </a:p>
          <a:p>
            <a:pPr indent="36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lv-LV" sz="2400" b="0" dirty="0">
                <a:latin typeface="+mn-lt"/>
              </a:rPr>
              <a:t>Ļoti jūtīgi pret kaitīgo starojumu/radiāciju un pastiprināti uzņēmīgi pret hroniskā </a:t>
            </a:r>
            <a:r>
              <a:rPr lang="lv-LV" sz="2400" b="0" dirty="0" err="1">
                <a:latin typeface="+mn-lt"/>
              </a:rPr>
              <a:t>respiratorajām</a:t>
            </a:r>
            <a:r>
              <a:rPr lang="lv-LV" sz="2400" b="0" dirty="0">
                <a:latin typeface="+mn-lt"/>
              </a:rPr>
              <a:t> infekcijām. </a:t>
            </a:r>
          </a:p>
          <a:p>
            <a:pPr lvl="1" indent="36000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lv-LV" b="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44338" y="884419"/>
            <a:ext cx="4195482" cy="58461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lv-LV" sz="2400" dirty="0">
                <a:solidFill>
                  <a:schemeClr val="tx1"/>
                </a:solidFill>
              </a:rPr>
              <a:t>Ārējais apdraudējums</a:t>
            </a:r>
          </a:p>
          <a:p>
            <a:pPr algn="ct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9725" y="914400"/>
            <a:ext cx="4195763" cy="5816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lv-LV" sz="24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dirty="0">
                <a:solidFill>
                  <a:schemeClr val="tx1"/>
                </a:solidFill>
              </a:rPr>
              <a:t>Iekšējais apdraudējums</a:t>
            </a:r>
          </a:p>
          <a:p>
            <a:pPr algn="ct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r>
              <a:rPr lang="lv-LV" dirty="0"/>
              <a:t> 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601663" y="3400425"/>
            <a:ext cx="7862887" cy="833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2800" dirty="0"/>
              <a:t>Līdzsvarota imūnsistēma = optimāla aizsardzība</a:t>
            </a:r>
            <a:endParaRPr lang="en-GB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4951413" y="1500188"/>
            <a:ext cx="3382962" cy="1893887"/>
          </a:xfrm>
          <a:prstGeom prst="roundRect">
            <a:avLst/>
          </a:prstGeom>
          <a:solidFill>
            <a:srgbClr val="B6EF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lv-LV" sz="2800" dirty="0">
                <a:solidFill>
                  <a:schemeClr val="tx1"/>
                </a:solidFill>
              </a:rPr>
              <a:t>Alerģija &amp;</a:t>
            </a:r>
          </a:p>
          <a:p>
            <a:pPr algn="r">
              <a:defRPr/>
            </a:pPr>
            <a:r>
              <a:rPr lang="lv-LV" sz="2800" dirty="0">
                <a:solidFill>
                  <a:schemeClr val="tx1"/>
                </a:solidFill>
              </a:rPr>
              <a:t>reakcija pret mikrobiem</a:t>
            </a:r>
          </a:p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9038" y="4225925"/>
            <a:ext cx="3308350" cy="23955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lv-LV" sz="2800" dirty="0">
                <a:solidFill>
                  <a:schemeClr val="tx1"/>
                </a:solidFill>
              </a:rPr>
              <a:t>Biežas un smagas</a:t>
            </a:r>
          </a:p>
          <a:p>
            <a:pPr algn="r">
              <a:defRPr/>
            </a:pPr>
            <a:r>
              <a:rPr lang="lv-LV" sz="2800" dirty="0">
                <a:solidFill>
                  <a:schemeClr val="tx1"/>
                </a:solidFill>
              </a:rPr>
              <a:t>infekcijas</a:t>
            </a:r>
          </a:p>
          <a:p>
            <a:pPr algn="ct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1838" y="1471613"/>
            <a:ext cx="3378200" cy="1919287"/>
          </a:xfrm>
          <a:prstGeom prst="roundRect">
            <a:avLst/>
          </a:prstGeom>
          <a:solidFill>
            <a:srgbClr val="B6EF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lv-LV" sz="2800" dirty="0" err="1">
                <a:solidFill>
                  <a:schemeClr val="tx1"/>
                </a:solidFill>
              </a:rPr>
              <a:t>Autoimunitāte</a:t>
            </a: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lv-LV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1838" y="4225925"/>
            <a:ext cx="3378200" cy="2368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lv-LV" sz="2800" dirty="0">
                <a:solidFill>
                  <a:schemeClr val="tx1"/>
                </a:solidFill>
              </a:rPr>
              <a:t>   Vēzis</a:t>
            </a:r>
          </a:p>
          <a:p>
            <a:pPr algn="ct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43200" y="4222750"/>
            <a:ext cx="3597275" cy="1154113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2800" dirty="0"/>
              <a:t>Pārāk zema aktivitāte</a:t>
            </a:r>
          </a:p>
          <a:p>
            <a:pPr algn="ctr">
              <a:defRPr/>
            </a:pPr>
            <a:r>
              <a:rPr lang="lv-LV" sz="2800" dirty="0">
                <a:solidFill>
                  <a:schemeClr val="tx1"/>
                </a:solidFill>
              </a:rPr>
              <a:t>IMŪNDEFICĪTS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5425" y="2230438"/>
            <a:ext cx="3516313" cy="11588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2800" dirty="0">
                <a:solidFill>
                  <a:schemeClr val="tx1"/>
                </a:solidFill>
              </a:rPr>
              <a:t>HIPERSENSITIVITĀTE</a:t>
            </a:r>
            <a:endParaRPr lang="en-GB" sz="2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lv-LV" sz="2800" dirty="0"/>
              <a:t>Pārāk liela aktivitāte</a:t>
            </a:r>
          </a:p>
        </p:txBody>
      </p:sp>
      <p:sp>
        <p:nvSpPr>
          <p:cNvPr id="25611" name="Title 1"/>
          <p:cNvSpPr>
            <a:spLocks noGrp="1"/>
          </p:cNvSpPr>
          <p:nvPr>
            <p:ph type="title" idx="4294967295"/>
          </p:nvPr>
        </p:nvSpPr>
        <p:spPr>
          <a:xfrm>
            <a:off x="404813" y="30163"/>
            <a:ext cx="8229600" cy="796925"/>
          </a:xfrm>
        </p:spPr>
        <p:txBody>
          <a:bodyPr/>
          <a:lstStyle/>
          <a:p>
            <a:pPr algn="ctr" eaLnBrk="1" hangingPunct="1"/>
            <a:r>
              <a:rPr lang="lv-LV" sz="2800" b="1" smtClean="0">
                <a:solidFill>
                  <a:schemeClr val="tx1"/>
                </a:solidFill>
              </a:rPr>
              <a:t>IMŪNĀS SISTĒMAS PATOLOĢIJAS </a:t>
            </a:r>
            <a:r>
              <a:rPr lang="lv-LV" sz="2400" b="1" smtClean="0">
                <a:solidFill>
                  <a:schemeClr val="tx1"/>
                </a:solidFill>
              </a:rPr>
              <a:t/>
            </a:r>
            <a:br>
              <a:rPr lang="lv-LV" sz="2400" b="1" smtClean="0">
                <a:solidFill>
                  <a:schemeClr val="tx1"/>
                </a:solidFill>
              </a:rPr>
            </a:br>
            <a:r>
              <a:rPr lang="en-GB" sz="2400" b="1" i="1" smtClean="0">
                <a:solidFill>
                  <a:srgbClr val="0070C0"/>
                </a:solidFill>
              </a:rPr>
              <a:t>immune </a:t>
            </a:r>
            <a:r>
              <a:rPr lang="lv-LV" sz="2400" b="1" i="1" smtClean="0">
                <a:solidFill>
                  <a:srgbClr val="0070C0"/>
                </a:solidFill>
              </a:rPr>
              <a:t>system </a:t>
            </a:r>
            <a:r>
              <a:rPr lang="en-GB" sz="2400" b="1" i="1" smtClean="0">
                <a:solidFill>
                  <a:srgbClr val="0070C0"/>
                </a:solidFill>
              </a:rPr>
              <a:t>disorder, </a:t>
            </a:r>
            <a:r>
              <a:rPr lang="lv-LV" sz="2400" b="1" i="1" smtClean="0">
                <a:solidFill>
                  <a:srgbClr val="0070C0"/>
                </a:solidFill>
              </a:rPr>
              <a:t>immunopathology</a:t>
            </a:r>
            <a:endParaRPr lang="en-GB" sz="2800" b="1" smtClean="0">
              <a:solidFill>
                <a:schemeClr val="tx1"/>
              </a:solidFill>
            </a:endParaRPr>
          </a:p>
        </p:txBody>
      </p:sp>
      <p:sp>
        <p:nvSpPr>
          <p:cNvPr id="5" name="Bent Arrow 4"/>
          <p:cNvSpPr/>
          <p:nvPr/>
        </p:nvSpPr>
        <p:spPr>
          <a:xfrm rot="16200000">
            <a:off x="112712" y="2555875"/>
            <a:ext cx="2430463" cy="2805113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rot="16200000" flipV="1">
            <a:off x="6590507" y="2529681"/>
            <a:ext cx="2425700" cy="2887663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b="1" smtClean="0"/>
              <a:t>Primārais imūndeficīts un </a:t>
            </a:r>
            <a:r>
              <a:rPr lang="lv-LV" b="1" smtClean="0">
                <a:solidFill>
                  <a:srgbClr val="0070C0"/>
                </a:solidFill>
              </a:rPr>
              <a:t>autoimunitāte</a:t>
            </a:r>
            <a:endParaRPr lang="en-GB" b="1" smtClean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288" y="1397000"/>
            <a:ext cx="8256587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lv-LV" dirty="0" err="1">
                <a:latin typeface="+mn-lt"/>
              </a:rPr>
              <a:t>Autoimunitāte</a:t>
            </a:r>
            <a:r>
              <a:rPr lang="lv-LV" b="0" dirty="0">
                <a:latin typeface="+mn-lt"/>
              </a:rPr>
              <a:t> – neadekvāta IS reakcija pret paša organisma antigēniem (</a:t>
            </a:r>
            <a:r>
              <a:rPr lang="lv-LV" b="0" i="1" dirty="0" err="1">
                <a:latin typeface="+mn-lt"/>
              </a:rPr>
              <a:t>self-antigens</a:t>
            </a:r>
            <a:r>
              <a:rPr lang="lv-LV" b="0" dirty="0">
                <a:latin typeface="+mn-lt"/>
              </a:rPr>
              <a:t>)</a:t>
            </a:r>
          </a:p>
          <a:p>
            <a:pPr algn="just">
              <a:spcAft>
                <a:spcPts val="1200"/>
              </a:spcAft>
              <a:defRPr/>
            </a:pPr>
            <a:r>
              <a:rPr lang="lv-LV" b="0" dirty="0">
                <a:latin typeface="+mn-lt"/>
              </a:rPr>
              <a:t>Visbiežākās AI slimību formas rodas no specifiskas </a:t>
            </a:r>
            <a:r>
              <a:rPr lang="lv-LV" b="0" i="1" dirty="0" err="1">
                <a:latin typeface="+mn-lt"/>
              </a:rPr>
              <a:t>self-reactive</a:t>
            </a:r>
            <a:r>
              <a:rPr lang="lv-LV" b="0" i="1" dirty="0">
                <a:latin typeface="+mn-lt"/>
              </a:rPr>
              <a:t> </a:t>
            </a:r>
            <a:r>
              <a:rPr lang="lv-LV" b="0" dirty="0">
                <a:latin typeface="+mn-lt"/>
              </a:rPr>
              <a:t>limfocītu</a:t>
            </a:r>
            <a:r>
              <a:rPr lang="lv-LV" b="0" i="1" dirty="0">
                <a:latin typeface="+mn-lt"/>
              </a:rPr>
              <a:t> </a:t>
            </a:r>
            <a:r>
              <a:rPr lang="lv-LV" b="0" dirty="0">
                <a:latin typeface="+mn-lt"/>
              </a:rPr>
              <a:t>aktivēšanās pret saviem antigēniem (tipiskā </a:t>
            </a:r>
            <a:r>
              <a:rPr lang="lv-LV" b="0" dirty="0" err="1">
                <a:latin typeface="+mn-lt"/>
              </a:rPr>
              <a:t>efektorās</a:t>
            </a:r>
            <a:r>
              <a:rPr lang="lv-LV" b="0" dirty="0">
                <a:latin typeface="+mn-lt"/>
              </a:rPr>
              <a:t> imūnās atbildes ceļā). Tolerances traucējumi</a:t>
            </a:r>
          </a:p>
          <a:p>
            <a:pPr algn="just">
              <a:spcAft>
                <a:spcPts val="1200"/>
              </a:spcAft>
              <a:defRPr/>
            </a:pPr>
            <a:r>
              <a:rPr lang="lv-LV" dirty="0">
                <a:solidFill>
                  <a:srgbClr val="0070C0"/>
                </a:solidFill>
                <a:latin typeface="+mn-lt"/>
              </a:rPr>
              <a:t>Retāk</a:t>
            </a:r>
            <a:r>
              <a:rPr lang="lv-LV" b="0" dirty="0">
                <a:latin typeface="+mn-lt"/>
              </a:rPr>
              <a:t> - var būt kā sekundārs traucējums (blakusefekts, sindroma komponents) neatrisinātai/nepilnīgai iekaisuma reakcijai, kuras pamatā ir primārs imūndeficīts. Vēl retāk – kā primārs traucējums. </a:t>
            </a:r>
          </a:p>
          <a:p>
            <a:pPr algn="just">
              <a:spcAft>
                <a:spcPts val="1200"/>
              </a:spcAft>
              <a:defRPr/>
            </a:pPr>
            <a:r>
              <a:rPr lang="lv-LV" b="0" dirty="0">
                <a:latin typeface="+mn-lt"/>
              </a:rPr>
              <a:t>Atšķirīgais – iedzimtas mutācijas, retākas formas</a:t>
            </a:r>
          </a:p>
          <a:p>
            <a:pPr indent="360000">
              <a:spcAft>
                <a:spcPts val="600"/>
              </a:spcAft>
              <a:defRPr/>
            </a:pPr>
            <a:endParaRPr lang="lv-LV" b="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b="1" smtClean="0"/>
              <a:t>Primārais imūndeficīts un </a:t>
            </a:r>
            <a:r>
              <a:rPr lang="lv-LV" b="1" smtClean="0">
                <a:solidFill>
                  <a:srgbClr val="0070C0"/>
                </a:solidFill>
              </a:rPr>
              <a:t>alerģijas </a:t>
            </a:r>
            <a:endParaRPr lang="en-GB" b="1" smtClean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288" y="1397000"/>
            <a:ext cx="8197850" cy="4586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lv-LV" dirty="0">
                <a:latin typeface="+mn-lt"/>
              </a:rPr>
              <a:t>Alerģija</a:t>
            </a:r>
            <a:r>
              <a:rPr lang="lv-LV" b="0" dirty="0">
                <a:latin typeface="+mn-lt"/>
              </a:rPr>
              <a:t> – pārmērīga </a:t>
            </a:r>
            <a:r>
              <a:rPr lang="lv-LV" b="0" dirty="0" err="1">
                <a:latin typeface="+mn-lt"/>
              </a:rPr>
              <a:t>IgE</a:t>
            </a:r>
            <a:r>
              <a:rPr lang="lv-LV" b="0" dirty="0">
                <a:latin typeface="+mn-lt"/>
              </a:rPr>
              <a:t> produkcija ka imūnsistēmas atbilde uz citādi nekaitīgiem, ierastiem vides antigēniem</a:t>
            </a:r>
            <a:endParaRPr lang="en-US" b="0" dirty="0">
              <a:latin typeface="+mn-lt"/>
            </a:endParaRPr>
          </a:p>
          <a:p>
            <a:pPr algn="just">
              <a:spcAft>
                <a:spcPts val="1200"/>
              </a:spcAft>
              <a:defRPr/>
            </a:pPr>
            <a:r>
              <a:rPr lang="en-US" b="0" dirty="0" err="1">
                <a:latin typeface="+mn-lt"/>
              </a:rPr>
              <a:t>Augsts</a:t>
            </a:r>
            <a:r>
              <a:rPr lang="en-US" b="0" dirty="0">
                <a:latin typeface="+mn-lt"/>
              </a:rPr>
              <a:t> </a:t>
            </a:r>
            <a:r>
              <a:rPr lang="en-US" b="0" dirty="0" err="1">
                <a:latin typeface="+mn-lt"/>
              </a:rPr>
              <a:t>IgE</a:t>
            </a:r>
            <a:r>
              <a:rPr lang="en-US" b="0" dirty="0">
                <a:latin typeface="+mn-lt"/>
              </a:rPr>
              <a:t> </a:t>
            </a:r>
            <a:r>
              <a:rPr lang="lv-LV" b="0" dirty="0">
                <a:latin typeface="+mn-lt"/>
              </a:rPr>
              <a:t>līmenis asinīs + tipiski alerģijas simptomi (siena drudzis, rinīts, </a:t>
            </a:r>
            <a:r>
              <a:rPr lang="en-US" b="0" dirty="0">
                <a:latin typeface="+mn-lt"/>
              </a:rPr>
              <a:t> </a:t>
            </a:r>
            <a:r>
              <a:rPr lang="lv-LV" b="0" dirty="0">
                <a:latin typeface="+mn-lt"/>
              </a:rPr>
              <a:t>ekzēma, astma u.c.) </a:t>
            </a:r>
            <a:r>
              <a:rPr lang="lv-LV" dirty="0">
                <a:solidFill>
                  <a:srgbClr val="0070C0"/>
                </a:solidFill>
                <a:latin typeface="+mn-lt"/>
              </a:rPr>
              <a:t>(salīdzinoši bieži sastopams)</a:t>
            </a:r>
          </a:p>
          <a:p>
            <a:pPr algn="just">
              <a:spcAft>
                <a:spcPts val="1200"/>
              </a:spcAft>
              <a:defRPr/>
            </a:pPr>
            <a:r>
              <a:rPr lang="lv-LV" b="0" dirty="0">
                <a:latin typeface="+mn-lt"/>
              </a:rPr>
              <a:t>Augsts </a:t>
            </a:r>
            <a:r>
              <a:rPr lang="lv-LV" b="0" dirty="0" err="1">
                <a:latin typeface="+mn-lt"/>
              </a:rPr>
              <a:t>IgE</a:t>
            </a:r>
            <a:r>
              <a:rPr lang="lv-LV" b="0" dirty="0">
                <a:latin typeface="+mn-lt"/>
              </a:rPr>
              <a:t> līmenis asinīs + tipiski alerģijas simptomi + nosliece uz nopietnām infekcijām = alerģija primārā imūndeficīta kontekstā </a:t>
            </a:r>
            <a:r>
              <a:rPr lang="lv-LV" dirty="0">
                <a:solidFill>
                  <a:srgbClr val="0070C0"/>
                </a:solidFill>
                <a:latin typeface="+mn-lt"/>
              </a:rPr>
              <a:t>(sastopams daudz retāk un </a:t>
            </a:r>
            <a:r>
              <a:rPr lang="lv-LV" dirty="0" err="1">
                <a:solidFill>
                  <a:srgbClr val="0070C0"/>
                </a:solidFill>
                <a:latin typeface="+mn-lt"/>
              </a:rPr>
              <a:t>manifestējas</a:t>
            </a:r>
            <a:r>
              <a:rPr lang="lv-LV" dirty="0">
                <a:solidFill>
                  <a:srgbClr val="0070C0"/>
                </a:solidFill>
                <a:latin typeface="+mn-lt"/>
              </a:rPr>
              <a:t> agri bērnībā)</a:t>
            </a:r>
          </a:p>
          <a:p>
            <a:pPr algn="just">
              <a:spcAft>
                <a:spcPts val="1200"/>
              </a:spcAft>
              <a:defRPr/>
            </a:pPr>
            <a:r>
              <a:rPr lang="lv-LV" dirty="0">
                <a:latin typeface="+mn-lt"/>
              </a:rPr>
              <a:t>Piemēram: </a:t>
            </a:r>
          </a:p>
          <a:p>
            <a:pPr lvl="1" indent="45720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lv-LV" b="0" dirty="0">
                <a:latin typeface="+mn-lt"/>
              </a:rPr>
              <a:t>AD-HIES = </a:t>
            </a:r>
            <a:r>
              <a:rPr lang="lv-LV" b="0" dirty="0" err="1">
                <a:latin typeface="+mn-lt"/>
              </a:rPr>
              <a:t>autosomāli</a:t>
            </a:r>
            <a:r>
              <a:rPr lang="lv-LV" b="0" dirty="0">
                <a:latin typeface="+mn-lt"/>
              </a:rPr>
              <a:t> </a:t>
            </a:r>
            <a:r>
              <a:rPr lang="lv-LV" b="0" dirty="0" err="1">
                <a:latin typeface="+mn-lt"/>
              </a:rPr>
              <a:t>dominants</a:t>
            </a:r>
            <a:r>
              <a:rPr lang="lv-LV" b="0" dirty="0">
                <a:latin typeface="+mn-lt"/>
              </a:rPr>
              <a:t> </a:t>
            </a:r>
            <a:r>
              <a:rPr lang="lv-LV" b="0" dirty="0" err="1">
                <a:latin typeface="+mn-lt"/>
              </a:rPr>
              <a:t>hiper-IgE</a:t>
            </a:r>
            <a:r>
              <a:rPr lang="lv-LV" b="0" dirty="0">
                <a:latin typeface="+mn-lt"/>
              </a:rPr>
              <a:t> sindroms (STAT3 mutācija)  - </a:t>
            </a:r>
            <a:r>
              <a:rPr lang="lv-LV" b="0" dirty="0" err="1">
                <a:latin typeface="+mn-lt"/>
              </a:rPr>
              <a:t>ekzēma+pneimonijas</a:t>
            </a:r>
            <a:r>
              <a:rPr lang="lv-LV" b="0" dirty="0">
                <a:latin typeface="+mn-lt"/>
              </a:rPr>
              <a:t>/</a:t>
            </a:r>
            <a:r>
              <a:rPr lang="lv-LV" b="0" dirty="0" err="1">
                <a:latin typeface="+mn-lt"/>
              </a:rPr>
              <a:t>kandidozes</a:t>
            </a:r>
            <a:endParaRPr lang="lv-LV" b="0" dirty="0">
              <a:latin typeface="+mn-lt"/>
            </a:endParaRPr>
          </a:p>
          <a:p>
            <a:pPr lvl="1" indent="45720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lv-LV" b="0" dirty="0">
                <a:latin typeface="+mn-lt"/>
              </a:rPr>
              <a:t>AR-HIES = </a:t>
            </a:r>
            <a:r>
              <a:rPr lang="lv-LV" b="0" dirty="0" err="1">
                <a:latin typeface="+mn-lt"/>
              </a:rPr>
              <a:t>autosomāli</a:t>
            </a:r>
            <a:r>
              <a:rPr lang="lv-LV" b="0" dirty="0">
                <a:latin typeface="+mn-lt"/>
              </a:rPr>
              <a:t> </a:t>
            </a:r>
            <a:r>
              <a:rPr lang="lv-LV" b="0" dirty="0" err="1">
                <a:latin typeface="+mn-lt"/>
              </a:rPr>
              <a:t>recesīvs</a:t>
            </a:r>
            <a:r>
              <a:rPr lang="lv-LV" b="0" dirty="0">
                <a:latin typeface="+mn-lt"/>
              </a:rPr>
              <a:t> HIES (DOCK8 deficīts)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b="1" smtClean="0">
                <a:solidFill>
                  <a:srgbClr val="0070C0"/>
                </a:solidFill>
              </a:rPr>
              <a:t>Primārais imūndeficīts    </a:t>
            </a:r>
            <a:r>
              <a:rPr lang="en-US" b="1" smtClean="0">
                <a:solidFill>
                  <a:srgbClr val="CC4D4A"/>
                </a:solidFill>
              </a:rPr>
              <a:t>Terapijas formas</a:t>
            </a:r>
            <a:endParaRPr lang="en-GB" b="1" smtClean="0">
              <a:solidFill>
                <a:srgbClr val="CC4D4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288" y="1397000"/>
            <a:ext cx="8024812" cy="509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lv-LV" sz="2100" dirty="0">
                <a:latin typeface="+mn-lt"/>
              </a:rPr>
              <a:t>Pamatā 2 mērķi</a:t>
            </a:r>
            <a:r>
              <a:rPr lang="en-US" sz="2100" dirty="0">
                <a:latin typeface="+mn-lt"/>
              </a:rPr>
              <a:t>:</a:t>
            </a:r>
            <a:r>
              <a:rPr lang="lv-LV" sz="2100" dirty="0">
                <a:latin typeface="+mn-lt"/>
              </a:rPr>
              <a:t> </a:t>
            </a:r>
          </a:p>
          <a:p>
            <a:pPr marL="228600" indent="-228600">
              <a:spcAft>
                <a:spcPts val="600"/>
              </a:spcAft>
              <a:buFontTx/>
              <a:buAutoNum type="arabicParenBoth"/>
              <a:defRPr/>
            </a:pPr>
            <a:r>
              <a:rPr lang="lv-LV" sz="2100" b="0" dirty="0">
                <a:latin typeface="+mn-lt"/>
              </a:rPr>
              <a:t>  samazināt un kontrolēt infekcijas</a:t>
            </a:r>
          </a:p>
          <a:p>
            <a:pPr marL="228600" indent="-228600">
              <a:spcAft>
                <a:spcPts val="600"/>
              </a:spcAft>
              <a:buFontTx/>
              <a:buAutoNum type="arabicParenBoth"/>
              <a:defRPr/>
            </a:pPr>
            <a:r>
              <a:rPr lang="lv-LV" sz="2100" b="0" dirty="0">
                <a:latin typeface="+mn-lt"/>
              </a:rPr>
              <a:t>  aizvietot defektīvo IS komponentu ar </a:t>
            </a:r>
            <a:r>
              <a:rPr lang="lv-LV" sz="2100" b="0" dirty="0" err="1">
                <a:latin typeface="+mn-lt"/>
              </a:rPr>
              <a:t>adoptīvo</a:t>
            </a:r>
            <a:r>
              <a:rPr lang="lv-LV" sz="2100" b="0" dirty="0">
                <a:latin typeface="+mn-lt"/>
              </a:rPr>
              <a:t> pārnesi vai transplantāciju</a:t>
            </a:r>
          </a:p>
          <a:p>
            <a:pPr marL="228600" indent="-228600">
              <a:spcAft>
                <a:spcPts val="600"/>
              </a:spcAft>
              <a:buFontTx/>
              <a:buAutoNum type="arabicParenBoth"/>
              <a:defRPr/>
            </a:pPr>
            <a:endParaRPr lang="lv-LV" sz="2100" b="0" dirty="0">
              <a:latin typeface="+mn-lt"/>
            </a:endParaRPr>
          </a:p>
          <a:p>
            <a:pPr>
              <a:spcAft>
                <a:spcPts val="600"/>
              </a:spcAft>
              <a:defRPr/>
            </a:pPr>
            <a:r>
              <a:rPr lang="lv-LV" sz="2100" dirty="0">
                <a:latin typeface="+mn-lt"/>
              </a:rPr>
              <a:t>Pasīvā imunizācija </a:t>
            </a:r>
            <a:r>
              <a:rPr lang="lv-LV" sz="2100" b="0" dirty="0">
                <a:latin typeface="+mn-lt"/>
              </a:rPr>
              <a:t>– intravenozi ievadot kombinētu </a:t>
            </a:r>
            <a:r>
              <a:rPr lang="lv-LV" sz="2100" b="0" dirty="0" err="1">
                <a:latin typeface="+mn-lt"/>
              </a:rPr>
              <a:t>IgG</a:t>
            </a:r>
            <a:r>
              <a:rPr lang="lv-LV" sz="2100" b="0" dirty="0">
                <a:latin typeface="+mn-lt"/>
              </a:rPr>
              <a:t> frakciju (</a:t>
            </a:r>
            <a:r>
              <a:rPr lang="lv-LV" sz="2100" b="0" dirty="0" err="1">
                <a:latin typeface="+mn-lt"/>
              </a:rPr>
              <a:t>agammaglobulinēmijas</a:t>
            </a:r>
            <a:r>
              <a:rPr lang="lv-LV" sz="2100" b="0" dirty="0">
                <a:latin typeface="+mn-lt"/>
              </a:rPr>
              <a:t> pacientiem)</a:t>
            </a:r>
          </a:p>
          <a:p>
            <a:pPr>
              <a:spcAft>
                <a:spcPts val="600"/>
              </a:spcAft>
              <a:defRPr/>
            </a:pPr>
            <a:r>
              <a:rPr lang="lv-LV" sz="2100" dirty="0">
                <a:latin typeface="+mn-lt"/>
              </a:rPr>
              <a:t>Hematopoētisko cilmes šūnu transplantācija </a:t>
            </a:r>
            <a:r>
              <a:rPr lang="lv-LV" sz="2100" b="0" dirty="0">
                <a:latin typeface="+mn-lt"/>
              </a:rPr>
              <a:t>(SCID, ADA deficīta un citu sindromu gadījumā)</a:t>
            </a:r>
          </a:p>
          <a:p>
            <a:pPr>
              <a:spcAft>
                <a:spcPts val="600"/>
              </a:spcAft>
              <a:defRPr/>
            </a:pPr>
            <a:r>
              <a:rPr lang="lv-LV" sz="2100" dirty="0">
                <a:latin typeface="+mn-lt"/>
              </a:rPr>
              <a:t>Enzīmu aizvietošanas terapija </a:t>
            </a:r>
            <a:r>
              <a:rPr lang="lv-LV" sz="2100" b="0" dirty="0">
                <a:latin typeface="+mn-lt"/>
              </a:rPr>
              <a:t>(sarkanās asins šūnas vai liellopu audi kā enzīmu avots)</a:t>
            </a:r>
          </a:p>
          <a:p>
            <a:pPr>
              <a:spcAft>
                <a:spcPts val="600"/>
              </a:spcAft>
              <a:defRPr/>
            </a:pPr>
            <a:r>
              <a:rPr lang="lv-LV" sz="2100" b="0" dirty="0">
                <a:latin typeface="+mn-lt"/>
              </a:rPr>
              <a:t>Kā variants pētniecībā – </a:t>
            </a:r>
            <a:r>
              <a:rPr lang="lv-LV" sz="2100" dirty="0">
                <a:latin typeface="+mn-lt"/>
              </a:rPr>
              <a:t>gēnu terapija </a:t>
            </a:r>
            <a:r>
              <a:rPr lang="lv-LV" sz="2100" b="0" dirty="0">
                <a:latin typeface="+mn-lt"/>
              </a:rPr>
              <a:t>= aizvietot defektīvo gēnu </a:t>
            </a:r>
            <a:r>
              <a:rPr lang="lv-LV" sz="2100" b="0" dirty="0" err="1">
                <a:latin typeface="+mn-lt"/>
              </a:rPr>
              <a:t>autologajās</a:t>
            </a:r>
            <a:r>
              <a:rPr lang="lv-LV" sz="2100" b="0" dirty="0">
                <a:latin typeface="+mn-lt"/>
              </a:rPr>
              <a:t> hematopoētiskajās cilmes šūnās (blakusefekts – leikēmija)</a:t>
            </a:r>
          </a:p>
          <a:p>
            <a:pPr>
              <a:defRPr/>
            </a:pPr>
            <a:endParaRPr lang="lv-LV" sz="12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44338" y="884419"/>
            <a:ext cx="4195482" cy="58461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lv-LV" sz="2400" dirty="0">
                <a:solidFill>
                  <a:schemeClr val="tx1"/>
                </a:solidFill>
              </a:rPr>
              <a:t>Ārējais apdraudējums</a:t>
            </a:r>
          </a:p>
          <a:p>
            <a:pPr algn="ct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  <a:p>
            <a:pPr algn="ctr">
              <a:defRPr/>
            </a:pPr>
            <a:endParaRPr lang="lv-LV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9725" y="914400"/>
            <a:ext cx="4195763" cy="5816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lv-LV" sz="24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dirty="0">
                <a:solidFill>
                  <a:schemeClr val="tx1"/>
                </a:solidFill>
              </a:rPr>
              <a:t>Iekšējais apdraudējums</a:t>
            </a:r>
          </a:p>
          <a:p>
            <a:pPr algn="ct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r>
              <a:rPr lang="lv-LV" dirty="0"/>
              <a:t> 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601663" y="3400425"/>
            <a:ext cx="7862887" cy="833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2800" dirty="0"/>
              <a:t>Līdzsvarota imūnsistēma = optimāla aizsardzība</a:t>
            </a:r>
            <a:endParaRPr lang="en-GB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4951413" y="1500188"/>
            <a:ext cx="3382962" cy="1893887"/>
          </a:xfrm>
          <a:prstGeom prst="roundRect">
            <a:avLst/>
          </a:prstGeom>
          <a:solidFill>
            <a:srgbClr val="B6EF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lv-LV" sz="2800" dirty="0">
                <a:solidFill>
                  <a:schemeClr val="tx1"/>
                </a:solidFill>
              </a:rPr>
              <a:t>Alerģija &amp;</a:t>
            </a:r>
          </a:p>
          <a:p>
            <a:pPr algn="r">
              <a:defRPr/>
            </a:pPr>
            <a:r>
              <a:rPr lang="lv-LV" sz="2800" dirty="0">
                <a:solidFill>
                  <a:schemeClr val="tx1"/>
                </a:solidFill>
              </a:rPr>
              <a:t>reakcija pret mikrobiem</a:t>
            </a:r>
          </a:p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9038" y="4225925"/>
            <a:ext cx="3308350" cy="23955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lv-LV" sz="2800" dirty="0">
                <a:solidFill>
                  <a:schemeClr val="tx1"/>
                </a:solidFill>
              </a:rPr>
              <a:t>Biežas un smagas</a:t>
            </a:r>
          </a:p>
          <a:p>
            <a:pPr algn="r">
              <a:defRPr/>
            </a:pPr>
            <a:r>
              <a:rPr lang="lv-LV" sz="2800" dirty="0">
                <a:solidFill>
                  <a:schemeClr val="tx1"/>
                </a:solidFill>
              </a:rPr>
              <a:t>Infekcijas</a:t>
            </a:r>
          </a:p>
          <a:p>
            <a:pPr algn="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1838" y="1471613"/>
            <a:ext cx="3378200" cy="1919287"/>
          </a:xfrm>
          <a:prstGeom prst="roundRect">
            <a:avLst/>
          </a:prstGeom>
          <a:solidFill>
            <a:srgbClr val="B6EF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lv-LV" sz="2800" dirty="0" err="1">
                <a:solidFill>
                  <a:schemeClr val="tx1"/>
                </a:solidFill>
              </a:rPr>
              <a:t>Autoimunitāte</a:t>
            </a: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lv-LV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1838" y="4225925"/>
            <a:ext cx="3378200" cy="2368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lv-LV" sz="2800" dirty="0">
                <a:solidFill>
                  <a:schemeClr val="tx1"/>
                </a:solidFill>
              </a:rPr>
              <a:t>   Vēzis</a:t>
            </a:r>
          </a:p>
          <a:p>
            <a:pPr algn="ct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43200" y="4222750"/>
            <a:ext cx="3597275" cy="1154113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2800" dirty="0"/>
              <a:t>Pārāk zema aktivitāte</a:t>
            </a:r>
          </a:p>
          <a:p>
            <a:pPr algn="ctr">
              <a:defRPr/>
            </a:pPr>
            <a:r>
              <a:rPr lang="lv-LV" sz="2800" dirty="0">
                <a:solidFill>
                  <a:schemeClr val="tx1"/>
                </a:solidFill>
              </a:rPr>
              <a:t>IMŪNDEFICĪTS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5425" y="2230438"/>
            <a:ext cx="3516313" cy="11588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2800" dirty="0">
                <a:solidFill>
                  <a:schemeClr val="tx1"/>
                </a:solidFill>
              </a:rPr>
              <a:t>HIPERSENSITIVITĀTE</a:t>
            </a:r>
            <a:endParaRPr lang="en-GB" sz="2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lv-LV" sz="2800" dirty="0"/>
              <a:t>Pārāk liela aktivitāte</a:t>
            </a:r>
          </a:p>
        </p:txBody>
      </p:sp>
      <p:sp>
        <p:nvSpPr>
          <p:cNvPr id="11275" name="Title 1"/>
          <p:cNvSpPr>
            <a:spLocks noGrp="1"/>
          </p:cNvSpPr>
          <p:nvPr>
            <p:ph type="title" idx="4294967295"/>
          </p:nvPr>
        </p:nvSpPr>
        <p:spPr>
          <a:xfrm>
            <a:off x="404813" y="30163"/>
            <a:ext cx="8229600" cy="796925"/>
          </a:xfrm>
        </p:spPr>
        <p:txBody>
          <a:bodyPr/>
          <a:lstStyle/>
          <a:p>
            <a:pPr algn="ctr" eaLnBrk="1" hangingPunct="1"/>
            <a:r>
              <a:rPr lang="lv-LV" sz="2800" b="1" smtClean="0">
                <a:solidFill>
                  <a:schemeClr val="tx1"/>
                </a:solidFill>
              </a:rPr>
              <a:t>IMŪNĀS SISTĒMAS PATOLOĢIJAS </a:t>
            </a:r>
            <a:r>
              <a:rPr lang="lv-LV" sz="2400" b="1" smtClean="0">
                <a:solidFill>
                  <a:schemeClr val="tx1"/>
                </a:solidFill>
              </a:rPr>
              <a:t/>
            </a:r>
            <a:br>
              <a:rPr lang="lv-LV" sz="2400" b="1" smtClean="0">
                <a:solidFill>
                  <a:schemeClr val="tx1"/>
                </a:solidFill>
              </a:rPr>
            </a:br>
            <a:r>
              <a:rPr lang="en-GB" sz="2400" b="1" i="1" smtClean="0">
                <a:solidFill>
                  <a:srgbClr val="0070C0"/>
                </a:solidFill>
              </a:rPr>
              <a:t>immune </a:t>
            </a:r>
            <a:r>
              <a:rPr lang="lv-LV" sz="2400" b="1" i="1" smtClean="0">
                <a:solidFill>
                  <a:srgbClr val="0070C0"/>
                </a:solidFill>
              </a:rPr>
              <a:t>system </a:t>
            </a:r>
            <a:r>
              <a:rPr lang="en-GB" sz="2400" b="1" i="1" smtClean="0">
                <a:solidFill>
                  <a:srgbClr val="0070C0"/>
                </a:solidFill>
              </a:rPr>
              <a:t>disorder, </a:t>
            </a:r>
            <a:r>
              <a:rPr lang="lv-LV" sz="2400" b="1" i="1" smtClean="0">
                <a:solidFill>
                  <a:srgbClr val="0070C0"/>
                </a:solidFill>
              </a:rPr>
              <a:t>immunopathology</a:t>
            </a:r>
            <a:endParaRPr lang="en-GB" sz="2800" b="1" smtClean="0">
              <a:solidFill>
                <a:schemeClr val="tx1"/>
              </a:solidFill>
            </a:endParaRPr>
          </a:p>
        </p:txBody>
      </p:sp>
      <p:sp>
        <p:nvSpPr>
          <p:cNvPr id="5" name="Bent Arrow 4"/>
          <p:cNvSpPr/>
          <p:nvPr/>
        </p:nvSpPr>
        <p:spPr>
          <a:xfrm rot="16200000">
            <a:off x="112712" y="2555875"/>
            <a:ext cx="2430463" cy="2805113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rot="16200000" flipV="1">
            <a:off x="6590507" y="2529681"/>
            <a:ext cx="2425700" cy="2887663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7525" y="1203325"/>
            <a:ext cx="8229600" cy="9144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lv-LV" sz="4400" dirty="0">
                <a:solidFill>
                  <a:srgbClr val="CC4D4A"/>
                </a:solidFill>
                <a:latin typeface="+mj-lt"/>
                <a:ea typeface="+mj-ea"/>
                <a:cs typeface="+mj-cs"/>
              </a:rPr>
              <a:t/>
            </a:r>
            <a:br>
              <a:rPr lang="lv-LV" sz="4400" dirty="0">
                <a:solidFill>
                  <a:srgbClr val="CC4D4A"/>
                </a:solidFill>
                <a:latin typeface="+mj-lt"/>
                <a:ea typeface="+mj-ea"/>
                <a:cs typeface="+mj-cs"/>
              </a:rPr>
            </a:br>
            <a:r>
              <a:rPr lang="lv-LV" sz="4400" dirty="0">
                <a:solidFill>
                  <a:srgbClr val="CC4D4A"/>
                </a:solidFill>
                <a:latin typeface="+mj-lt"/>
                <a:ea typeface="+mj-ea"/>
                <a:cs typeface="+mj-cs"/>
              </a:rPr>
              <a:t>Sekundārais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lv-LV" sz="4400" dirty="0">
                <a:solidFill>
                  <a:srgbClr val="CC4D4A"/>
                </a:solidFill>
                <a:latin typeface="+mj-lt"/>
                <a:ea typeface="+mj-ea"/>
                <a:cs typeface="+mj-cs"/>
              </a:rPr>
              <a:t> (iegūtais)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lv-LV" sz="4400" dirty="0">
                <a:solidFill>
                  <a:srgbClr val="CC4D4A"/>
                </a:solidFill>
                <a:latin typeface="+mj-lt"/>
                <a:ea typeface="+mj-ea"/>
                <a:cs typeface="+mj-cs"/>
              </a:rPr>
              <a:t> imūndeficīts</a:t>
            </a:r>
            <a:endParaRPr lang="en-GB" sz="4400" dirty="0">
              <a:solidFill>
                <a:srgbClr val="CC4D4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9275" y="1520825"/>
            <a:ext cx="8259763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lv-LV" sz="2400" dirty="0">
                <a:latin typeface="+mn-lt"/>
              </a:rPr>
              <a:t>Ir divi galvenie iegūtā imūndeficīta slimību cēloņu mehānismi :</a:t>
            </a:r>
          </a:p>
          <a:p>
            <a:pPr>
              <a:defRPr/>
            </a:pPr>
            <a:endParaRPr lang="lv-LV" sz="2400" b="0" dirty="0">
              <a:latin typeface="+mn-lt"/>
            </a:endParaRPr>
          </a:p>
          <a:p>
            <a:pPr marL="457200" indent="-457200">
              <a:buFontTx/>
              <a:buAutoNum type="alphaUcPeriod"/>
              <a:defRPr/>
            </a:pPr>
            <a:r>
              <a:rPr lang="lv-LV" sz="2400" b="0" dirty="0" err="1">
                <a:latin typeface="+mn-lt"/>
              </a:rPr>
              <a:t>Imūnsupresija</a:t>
            </a:r>
            <a:r>
              <a:rPr lang="lv-LV" sz="2400" b="0" dirty="0">
                <a:latin typeface="+mn-lt"/>
              </a:rPr>
              <a:t> var notikt kā bioloģiskas sekas (komplikācijas) citas slimības norisei. Tipiski – nepietiekams uzturs, ļaundabīgi procesi un infekcijas, kas skar imūno sistēmu</a:t>
            </a:r>
          </a:p>
          <a:p>
            <a:pPr marL="457200" indent="-457200">
              <a:buFontTx/>
              <a:buAutoNum type="alphaUcPeriod"/>
              <a:defRPr/>
            </a:pPr>
            <a:endParaRPr lang="lv-LV" sz="2400" b="0" dirty="0">
              <a:latin typeface="+mn-lt"/>
            </a:endParaRPr>
          </a:p>
          <a:p>
            <a:pPr marL="457200" indent="-457200">
              <a:buFontTx/>
              <a:buAutoNum type="alphaUcPeriod"/>
              <a:defRPr/>
            </a:pPr>
            <a:r>
              <a:rPr lang="lv-LV" sz="2400" b="0" dirty="0" err="1">
                <a:latin typeface="+mn-lt"/>
              </a:rPr>
              <a:t>Iatrogēnās</a:t>
            </a:r>
            <a:r>
              <a:rPr lang="lv-LV" sz="2400" b="0" dirty="0">
                <a:latin typeface="+mn-lt"/>
              </a:rPr>
              <a:t> imūndeficīta formas – izsauc citu slimību terapija, visbiežāk zāļu vielas/starojums, kas nogalina vai funkcionāli </a:t>
            </a:r>
            <a:r>
              <a:rPr lang="lv-LV" sz="2400" b="0" dirty="0" err="1">
                <a:latin typeface="+mn-lt"/>
              </a:rPr>
              <a:t>inaktivē</a:t>
            </a:r>
            <a:r>
              <a:rPr lang="lv-LV" sz="2400" b="0" dirty="0">
                <a:latin typeface="+mn-lt"/>
              </a:rPr>
              <a:t> limfocītus</a:t>
            </a:r>
          </a:p>
          <a:p>
            <a:pPr marL="457200" indent="-457200">
              <a:buFontTx/>
              <a:buAutoNum type="alphaUcPeriod"/>
              <a:defRPr/>
            </a:pPr>
            <a:endParaRPr lang="lv-LV" sz="2400" b="0" dirty="0">
              <a:latin typeface="+mn-lt"/>
            </a:endParaRPr>
          </a:p>
          <a:p>
            <a:pPr marL="457200" indent="-457200">
              <a:buFontTx/>
              <a:buAutoNum type="alphaUcPeriod"/>
              <a:defRPr/>
            </a:pPr>
            <a:endParaRPr lang="lv-LV" sz="2400" b="0" dirty="0">
              <a:latin typeface="+mn-lt"/>
            </a:endParaRPr>
          </a:p>
          <a:p>
            <a:pPr marL="457200" indent="-457200">
              <a:defRPr/>
            </a:pPr>
            <a:r>
              <a:rPr lang="en-GB" sz="2000" i="1" dirty="0">
                <a:latin typeface="+mn-lt"/>
              </a:rPr>
              <a:t>Iatrogenic</a:t>
            </a:r>
            <a:r>
              <a:rPr lang="lv-LV" sz="2000" i="1" dirty="0">
                <a:latin typeface="+mn-lt"/>
              </a:rPr>
              <a:t> </a:t>
            </a:r>
            <a:r>
              <a:rPr lang="lv-LV" sz="2000" b="0" i="1" dirty="0">
                <a:latin typeface="+mn-lt"/>
              </a:rPr>
              <a:t>- </a:t>
            </a:r>
            <a:r>
              <a:rPr lang="en-US" sz="2000" b="0" i="1" dirty="0">
                <a:latin typeface="+mn-lt"/>
              </a:rPr>
              <a:t>relating to illness caused by medical examination or treatment</a:t>
            </a:r>
            <a:endParaRPr lang="lv-LV" sz="2000" b="0" i="1" dirty="0">
              <a:latin typeface="+mn-lt"/>
            </a:endParaRPr>
          </a:p>
          <a:p>
            <a:pPr>
              <a:defRPr/>
            </a:pPr>
            <a:endParaRPr lang="lv-LV" sz="2400" b="0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96875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lv-LV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Sekundārais (iegūtais/</a:t>
            </a:r>
            <a:r>
              <a:rPr lang="lv-LV" sz="3200" i="1" dirty="0" err="1">
                <a:latin typeface="+mj-lt"/>
                <a:ea typeface="+mj-ea"/>
                <a:cs typeface="+mj-cs"/>
              </a:rPr>
              <a:t>acquired</a:t>
            </a:r>
            <a:r>
              <a:rPr lang="lv-LV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 imūndeficīts</a:t>
            </a:r>
            <a:endParaRPr lang="en-GB" sz="3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lv-LV" b="1" smtClean="0">
                <a:solidFill>
                  <a:srgbClr val="0070C0"/>
                </a:solidFill>
              </a:rPr>
              <a:t>Sekundārais imūndeficīts – cēloņi &amp; mehānismi</a:t>
            </a:r>
            <a:endParaRPr lang="en-GB" b="1" smtClean="0">
              <a:solidFill>
                <a:srgbClr val="0070C0"/>
              </a:solidFill>
            </a:endParaRPr>
          </a:p>
        </p:txBody>
      </p:sp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3488" y="1201738"/>
            <a:ext cx="65786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b="1" smtClean="0">
                <a:solidFill>
                  <a:srgbClr val="0070C0"/>
                </a:solidFill>
              </a:rPr>
              <a:t>HIV/AIDS</a:t>
            </a:r>
            <a:endParaRPr lang="en-GB" b="1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25" y="1550988"/>
            <a:ext cx="8261350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lv-LV" sz="2400" dirty="0">
                <a:latin typeface="+mn-lt"/>
              </a:rPr>
              <a:t>HIV</a:t>
            </a:r>
            <a:r>
              <a:rPr lang="lv-LV" sz="2400" b="0" dirty="0">
                <a:latin typeface="+mn-lt"/>
              </a:rPr>
              <a:t> – </a:t>
            </a:r>
            <a:r>
              <a:rPr lang="lv-LV" sz="2400" dirty="0" err="1">
                <a:latin typeface="+mn-lt"/>
              </a:rPr>
              <a:t>H</a:t>
            </a:r>
            <a:r>
              <a:rPr lang="lv-LV" sz="2400" b="0" dirty="0" err="1">
                <a:latin typeface="+mn-lt"/>
              </a:rPr>
              <a:t>uman</a:t>
            </a:r>
            <a:r>
              <a:rPr lang="lv-LV" sz="2400" b="0" dirty="0">
                <a:latin typeface="+mn-lt"/>
              </a:rPr>
              <a:t> </a:t>
            </a:r>
            <a:r>
              <a:rPr lang="lv-LV" sz="2400" dirty="0" err="1">
                <a:latin typeface="+mn-lt"/>
              </a:rPr>
              <a:t>I</a:t>
            </a:r>
            <a:r>
              <a:rPr lang="lv-LV" sz="2400" b="0" dirty="0" err="1">
                <a:latin typeface="+mn-lt"/>
              </a:rPr>
              <a:t>mmunodeficiency</a:t>
            </a:r>
            <a:r>
              <a:rPr lang="lv-LV" sz="2400" b="0" dirty="0">
                <a:latin typeface="+mn-lt"/>
              </a:rPr>
              <a:t> </a:t>
            </a:r>
            <a:r>
              <a:rPr lang="lv-LV" sz="2400" dirty="0" err="1">
                <a:latin typeface="+mn-lt"/>
              </a:rPr>
              <a:t>V</a:t>
            </a:r>
            <a:r>
              <a:rPr lang="lv-LV" sz="2400" b="0" dirty="0" err="1">
                <a:latin typeface="+mn-lt"/>
              </a:rPr>
              <a:t>irus</a:t>
            </a:r>
            <a:r>
              <a:rPr lang="lv-LV" sz="2400" b="0" dirty="0">
                <a:latin typeface="+mn-lt"/>
              </a:rPr>
              <a:t> </a:t>
            </a:r>
          </a:p>
          <a:p>
            <a:pPr>
              <a:defRPr/>
            </a:pPr>
            <a:r>
              <a:rPr lang="lv-LV" sz="2400" dirty="0">
                <a:latin typeface="+mn-lt"/>
              </a:rPr>
              <a:t>AIDS</a:t>
            </a:r>
            <a:r>
              <a:rPr lang="lv-LV" sz="2400" b="0" dirty="0">
                <a:latin typeface="+mn-lt"/>
              </a:rPr>
              <a:t>  -  </a:t>
            </a:r>
            <a:r>
              <a:rPr lang="lv-LV" sz="2400" dirty="0" err="1">
                <a:latin typeface="+mn-lt"/>
              </a:rPr>
              <a:t>A</a:t>
            </a:r>
            <a:r>
              <a:rPr lang="lv-LV" sz="2400" b="0" dirty="0" err="1">
                <a:latin typeface="+mn-lt"/>
              </a:rPr>
              <a:t>cquired</a:t>
            </a:r>
            <a:r>
              <a:rPr lang="lv-LV" sz="2400" b="0" dirty="0">
                <a:latin typeface="+mn-lt"/>
              </a:rPr>
              <a:t> </a:t>
            </a:r>
            <a:r>
              <a:rPr lang="lv-LV" sz="2400" dirty="0" err="1">
                <a:latin typeface="+mn-lt"/>
              </a:rPr>
              <a:t>I</a:t>
            </a:r>
            <a:r>
              <a:rPr lang="lv-LV" sz="2400" b="0" dirty="0" err="1">
                <a:latin typeface="+mn-lt"/>
              </a:rPr>
              <a:t>mmuno</a:t>
            </a:r>
            <a:r>
              <a:rPr lang="lv-LV" sz="2400" dirty="0" err="1">
                <a:latin typeface="+mn-lt"/>
              </a:rPr>
              <a:t>D</a:t>
            </a:r>
            <a:r>
              <a:rPr lang="lv-LV" sz="2400" b="0" dirty="0" err="1">
                <a:latin typeface="+mn-lt"/>
              </a:rPr>
              <a:t>eficiency</a:t>
            </a:r>
            <a:r>
              <a:rPr lang="lv-LV" sz="2400" b="0" dirty="0">
                <a:latin typeface="+mn-lt"/>
              </a:rPr>
              <a:t> </a:t>
            </a:r>
            <a:r>
              <a:rPr lang="lv-LV" sz="2400" dirty="0" err="1">
                <a:latin typeface="+mn-lt"/>
              </a:rPr>
              <a:t>S</a:t>
            </a:r>
            <a:r>
              <a:rPr lang="lv-LV" sz="2400" b="0" dirty="0" err="1">
                <a:latin typeface="+mn-lt"/>
              </a:rPr>
              <a:t>indrome</a:t>
            </a:r>
            <a:endParaRPr lang="lv-LV" sz="2400" b="0" dirty="0">
              <a:latin typeface="+mn-lt"/>
            </a:endParaRPr>
          </a:p>
          <a:p>
            <a:pPr>
              <a:defRPr/>
            </a:pPr>
            <a:endParaRPr lang="lv-LV" sz="2400" b="0" dirty="0">
              <a:latin typeface="+mn-lt"/>
            </a:endParaRPr>
          </a:p>
          <a:p>
            <a:pPr>
              <a:defRPr/>
            </a:pPr>
            <a:r>
              <a:rPr lang="lv-LV" sz="2400" dirty="0">
                <a:solidFill>
                  <a:srgbClr val="0070C0"/>
                </a:solidFill>
                <a:latin typeface="+mn-lt"/>
              </a:rPr>
              <a:t>Sindroms</a:t>
            </a:r>
            <a:r>
              <a:rPr lang="lv-LV" sz="2400" b="0" dirty="0">
                <a:latin typeface="+mn-lt"/>
              </a:rPr>
              <a:t> = simptomu un pazīmju kopums, kas saistīts ar vienu cēloni/saslimšanu</a:t>
            </a:r>
          </a:p>
          <a:p>
            <a:pPr>
              <a:defRPr/>
            </a:pPr>
            <a:endParaRPr lang="lv-LV" sz="2400" b="0" dirty="0">
              <a:latin typeface="+mn-lt"/>
            </a:endParaRPr>
          </a:p>
          <a:p>
            <a:pPr>
              <a:defRPr/>
            </a:pPr>
            <a:r>
              <a:rPr lang="lv-LV" sz="2400" b="0" dirty="0">
                <a:latin typeface="+mn-lt"/>
              </a:rPr>
              <a:t>Šajā gadījumā tie ir :</a:t>
            </a:r>
          </a:p>
          <a:p>
            <a:pPr>
              <a:defRPr/>
            </a:pPr>
            <a:r>
              <a:rPr lang="lv-LV" sz="2400" b="0" dirty="0">
                <a:latin typeface="+mn-lt"/>
              </a:rPr>
              <a:t>Dažādas oportūnistiskas infekcijas un ļaundabīgie audzēji</a:t>
            </a:r>
          </a:p>
          <a:p>
            <a:pPr>
              <a:defRPr/>
            </a:pPr>
            <a:endParaRPr lang="lv-LV" sz="2400" b="0" dirty="0">
              <a:latin typeface="+mn-lt"/>
            </a:endParaRPr>
          </a:p>
          <a:p>
            <a:pPr>
              <a:defRPr/>
            </a:pPr>
            <a:r>
              <a:rPr lang="lv-LV" sz="2400" b="0" dirty="0">
                <a:latin typeface="+mn-lt"/>
              </a:rPr>
              <a:t>Kad indivīds inficējas ar HIV – “viņam ir HIV” (nosaka ar asins testa palīdzību)</a:t>
            </a:r>
          </a:p>
          <a:p>
            <a:pPr>
              <a:defRPr/>
            </a:pPr>
            <a:r>
              <a:rPr lang="lv-LV" sz="2400" b="0" dirty="0">
                <a:latin typeface="+mn-lt"/>
              </a:rPr>
              <a:t>Kad sāk izpausties HIV asociētie simptomi – “viņam ir AIDS”</a:t>
            </a:r>
          </a:p>
          <a:p>
            <a:pPr>
              <a:defRPr/>
            </a:pPr>
            <a:r>
              <a:rPr lang="lv-LV" sz="2400" b="0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b="1" smtClean="0">
                <a:solidFill>
                  <a:srgbClr val="0070C0"/>
                </a:solidFill>
              </a:rPr>
              <a:t>HIV/AIDS</a:t>
            </a:r>
            <a:endParaRPr lang="en-GB" b="1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25" y="1246188"/>
            <a:ext cx="826135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lv-LV" sz="2400" dirty="0">
                <a:latin typeface="+mn-lt"/>
              </a:rPr>
              <a:t>HIV</a:t>
            </a:r>
            <a:r>
              <a:rPr lang="lv-LV" sz="2400" b="0" dirty="0">
                <a:latin typeface="+mn-lt"/>
              </a:rPr>
              <a:t>-1 galvenokārt atrod Austrum-, Centrālajā un Dienvidāfrikā un pārējās pasaules daļās, dominējošais cilvēka AIDS izraisītājs</a:t>
            </a:r>
            <a:endParaRPr lang="lv-LV" sz="2400" dirty="0">
              <a:latin typeface="+mn-lt"/>
            </a:endParaRPr>
          </a:p>
          <a:p>
            <a:pPr>
              <a:defRPr/>
            </a:pPr>
            <a:r>
              <a:rPr lang="lv-LV" sz="2400" dirty="0">
                <a:latin typeface="+mn-lt"/>
              </a:rPr>
              <a:t>HIV-2 </a:t>
            </a:r>
            <a:r>
              <a:rPr lang="lv-LV" sz="2400" b="0" dirty="0">
                <a:latin typeface="+mn-lt"/>
              </a:rPr>
              <a:t>– galvenokārt Rietumāfrikā , atšķirīga </a:t>
            </a:r>
            <a:r>
              <a:rPr lang="lv-LV" sz="2400" b="0" dirty="0" err="1">
                <a:latin typeface="+mn-lt"/>
              </a:rPr>
              <a:t>antigenitāte</a:t>
            </a:r>
            <a:r>
              <a:rPr lang="lv-LV" sz="2400" b="0" dirty="0">
                <a:latin typeface="+mn-lt"/>
              </a:rPr>
              <a:t> un genoma struktūra, izraisa mazāk agresīvas  AIDS formas</a:t>
            </a:r>
          </a:p>
          <a:p>
            <a:pPr>
              <a:defRPr/>
            </a:pPr>
            <a:endParaRPr lang="lv-LV" sz="2400" b="0" dirty="0">
              <a:latin typeface="+mn-lt"/>
            </a:endParaRPr>
          </a:p>
          <a:p>
            <a:pPr>
              <a:defRPr/>
            </a:pPr>
            <a:r>
              <a:rPr lang="en-GB" sz="2000" dirty="0">
                <a:solidFill>
                  <a:srgbClr val="0070C0"/>
                </a:solidFill>
              </a:rPr>
              <a:t>Global Health Observatory (GHO)</a:t>
            </a:r>
            <a:r>
              <a:rPr lang="lv-LV" sz="2000" dirty="0">
                <a:solidFill>
                  <a:srgbClr val="0070C0"/>
                </a:solidFill>
              </a:rPr>
              <a:t> ziņo: </a:t>
            </a:r>
            <a:endParaRPr lang="en-GB" sz="20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000" b="0" i="1" dirty="0">
                <a:latin typeface="+mj-lt"/>
              </a:rPr>
              <a:t>Since the beginning of the epidemic, almost </a:t>
            </a:r>
            <a:r>
              <a:rPr lang="en-US" sz="2000" i="1" dirty="0">
                <a:latin typeface="+mj-lt"/>
              </a:rPr>
              <a:t>75 million people have been infected </a:t>
            </a:r>
            <a:r>
              <a:rPr lang="en-US" sz="2000" b="0" i="1" dirty="0">
                <a:latin typeface="+mj-lt"/>
              </a:rPr>
              <a:t>with the HIV virus and about </a:t>
            </a:r>
            <a:r>
              <a:rPr lang="en-US" sz="2000" i="1" dirty="0">
                <a:latin typeface="+mj-lt"/>
              </a:rPr>
              <a:t>36 million people have died </a:t>
            </a:r>
            <a:r>
              <a:rPr lang="en-US" sz="2000" b="0" i="1" dirty="0">
                <a:latin typeface="+mj-lt"/>
              </a:rPr>
              <a:t>of HIV. </a:t>
            </a:r>
            <a:endParaRPr lang="lv-LV" sz="2000" b="0" i="1" dirty="0">
              <a:latin typeface="+mj-lt"/>
            </a:endParaRPr>
          </a:p>
          <a:p>
            <a:pPr>
              <a:defRPr/>
            </a:pPr>
            <a:r>
              <a:rPr lang="en-US" sz="2000" b="0" i="1" dirty="0">
                <a:latin typeface="+mj-lt"/>
              </a:rPr>
              <a:t>Globally, 35.3 million [32.2–38.8 million] people were living with HIV at the end of 2012. </a:t>
            </a:r>
            <a:r>
              <a:rPr lang="en-US" sz="2000" i="1" dirty="0">
                <a:latin typeface="+mj-lt"/>
              </a:rPr>
              <a:t>An estimated 0.8% of adults aged 15–49 years worldwide are living with HIV, </a:t>
            </a:r>
            <a:r>
              <a:rPr lang="en-US" sz="2000" b="0" i="1" dirty="0">
                <a:latin typeface="+mj-lt"/>
              </a:rPr>
              <a:t>although the burden of the epidemic continues to vary considerably between countries and regions. </a:t>
            </a:r>
            <a:endParaRPr lang="lv-LV" sz="2000" b="0" i="1" dirty="0">
              <a:latin typeface="+mj-lt"/>
            </a:endParaRPr>
          </a:p>
          <a:p>
            <a:pPr>
              <a:defRPr/>
            </a:pPr>
            <a:r>
              <a:rPr lang="en-US" sz="2000" b="0" i="1" dirty="0">
                <a:latin typeface="+mj-lt"/>
              </a:rPr>
              <a:t>Sub-Saharan Africa remains most severely affected, with nearly 1 in every 20 adults living with HIV and accounting for 71% of the people living with HIV worldwide.</a:t>
            </a:r>
            <a:endParaRPr lang="lv-LV" sz="2000" b="0" i="1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b="1" smtClean="0">
                <a:solidFill>
                  <a:srgbClr val="0070C0"/>
                </a:solidFill>
              </a:rPr>
              <a:t>HIV uzbūve un patoģenēze</a:t>
            </a:r>
            <a:endParaRPr lang="en-GB" b="1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25" y="1550988"/>
            <a:ext cx="3505200" cy="39544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lv-LV" sz="2400" b="0" dirty="0">
                <a:latin typeface="+mn-lt"/>
              </a:rPr>
              <a:t>RNS vīruss (</a:t>
            </a:r>
            <a:r>
              <a:rPr lang="lv-LV" sz="2400" b="0" dirty="0" err="1">
                <a:latin typeface="+mn-lt"/>
              </a:rPr>
              <a:t>lentivīruss</a:t>
            </a:r>
            <a:r>
              <a:rPr lang="lv-LV" sz="2400" b="0" dirty="0">
                <a:latin typeface="+mn-lt"/>
              </a:rPr>
              <a:t>, </a:t>
            </a:r>
            <a:r>
              <a:rPr lang="lv-LV" sz="2400" b="0" dirty="0" err="1">
                <a:latin typeface="+mn-lt"/>
              </a:rPr>
              <a:t>retrovīruss</a:t>
            </a:r>
            <a:r>
              <a:rPr lang="lv-LV" sz="2400" b="0" dirty="0">
                <a:latin typeface="+mn-lt"/>
              </a:rPr>
              <a:t>)</a:t>
            </a:r>
          </a:p>
          <a:p>
            <a:pPr indent="360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lv-LV" sz="2400" b="0" dirty="0">
                <a:latin typeface="+mn-lt"/>
              </a:rPr>
              <a:t>2 galvenās formas (HIV1 un HIV2)</a:t>
            </a:r>
          </a:p>
          <a:p>
            <a:pPr indent="360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lv-LV" sz="2400" b="0" dirty="0">
                <a:latin typeface="+mn-lt"/>
              </a:rPr>
              <a:t>Primārais mērķis CD4+ T limfocīti, taču arī </a:t>
            </a:r>
            <a:r>
              <a:rPr lang="lv-LV" sz="2400" b="0" dirty="0" err="1">
                <a:latin typeface="+mn-lt"/>
              </a:rPr>
              <a:t>monocīti</a:t>
            </a:r>
            <a:r>
              <a:rPr lang="lv-LV" sz="2400" b="0" dirty="0">
                <a:latin typeface="+mn-lt"/>
              </a:rPr>
              <a:t> un </a:t>
            </a:r>
            <a:r>
              <a:rPr lang="lv-LV" sz="2400" b="0" dirty="0" err="1">
                <a:latin typeface="+mn-lt"/>
              </a:rPr>
              <a:t>makrofāgi</a:t>
            </a:r>
            <a:r>
              <a:rPr lang="lv-LV" sz="2400" b="0" dirty="0">
                <a:latin typeface="+mn-lt"/>
              </a:rPr>
              <a:t> spēj atbalstīt vīrusa replikāciju</a:t>
            </a:r>
          </a:p>
          <a:p>
            <a:pPr>
              <a:defRPr/>
            </a:pPr>
            <a:endParaRPr lang="lv-LV" sz="2000" b="0" i="1" dirty="0">
              <a:latin typeface="+mj-lt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475" y="1533525"/>
            <a:ext cx="4675188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4816475" y="5989638"/>
            <a:ext cx="27003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/>
              <a:t>HIV-1 struktūra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" y="0"/>
            <a:ext cx="8359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b="1" smtClean="0">
                <a:solidFill>
                  <a:srgbClr val="0070C0"/>
                </a:solidFill>
              </a:rPr>
              <a:t>Imūnās sistēmas patoloģiju iedalījums</a:t>
            </a:r>
            <a:endParaRPr lang="en-GB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500" y="1397000"/>
            <a:ext cx="8489950" cy="531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lv-LV" sz="2400" dirty="0">
                <a:latin typeface="+mn-lt"/>
              </a:rPr>
              <a:t>Tās var iedalīt ļoti dažādi, piemēram, atkarībā no:</a:t>
            </a:r>
          </a:p>
          <a:p>
            <a:pPr lvl="1" indent="36000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lv-LV" sz="2400" dirty="0">
                <a:solidFill>
                  <a:srgbClr val="0070C0"/>
                </a:solidFill>
                <a:latin typeface="+mn-lt"/>
              </a:rPr>
              <a:t>IS komponentes, kurā atklāts traucējums </a:t>
            </a:r>
          </a:p>
          <a:p>
            <a:pPr lvl="2" indent="3600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lv-LV" sz="2400" b="0" dirty="0">
                <a:latin typeface="+mn-lt"/>
              </a:rPr>
              <a:t>iedzimtā </a:t>
            </a:r>
            <a:r>
              <a:rPr lang="lv-LV" sz="2400" b="0" dirty="0" err="1">
                <a:latin typeface="+mn-lt"/>
              </a:rPr>
              <a:t>vs</a:t>
            </a:r>
            <a:r>
              <a:rPr lang="lv-LV" sz="2400" b="0" dirty="0">
                <a:latin typeface="+mn-lt"/>
              </a:rPr>
              <a:t> iegūtā </a:t>
            </a:r>
            <a:r>
              <a:rPr lang="ru-RU" sz="2400" b="0" dirty="0">
                <a:latin typeface="+mn-lt"/>
              </a:rPr>
              <a:t>ШЫ</a:t>
            </a:r>
            <a:endParaRPr lang="lv-LV" sz="2400" b="0" dirty="0">
              <a:latin typeface="+mn-lt"/>
            </a:endParaRPr>
          </a:p>
          <a:p>
            <a:pPr lvl="2" indent="3600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lv-LV" sz="2400" b="0" dirty="0">
                <a:latin typeface="+mn-lt"/>
              </a:rPr>
              <a:t>humorālā </a:t>
            </a:r>
            <a:r>
              <a:rPr lang="lv-LV" sz="2400" b="0" dirty="0" err="1">
                <a:latin typeface="+mn-lt"/>
              </a:rPr>
              <a:t>vs</a:t>
            </a:r>
            <a:r>
              <a:rPr lang="lv-LV" sz="2400" b="0" dirty="0">
                <a:latin typeface="+mn-lt"/>
              </a:rPr>
              <a:t> </a:t>
            </a:r>
            <a:r>
              <a:rPr lang="lv-LV" sz="2400" b="0" dirty="0" err="1">
                <a:latin typeface="+mn-lt"/>
              </a:rPr>
              <a:t>celulārā</a:t>
            </a:r>
            <a:r>
              <a:rPr lang="en-US" sz="2400" b="0" dirty="0">
                <a:latin typeface="+mn-lt"/>
              </a:rPr>
              <a:t> (</a:t>
            </a:r>
            <a:r>
              <a:rPr lang="en-US" sz="2400" b="0" dirty="0" err="1">
                <a:latin typeface="+mn-lt"/>
              </a:rPr>
              <a:t>kombin</a:t>
            </a:r>
            <a:r>
              <a:rPr lang="lv-LV" sz="2400" b="0" dirty="0" err="1">
                <a:latin typeface="+mn-lt"/>
              </a:rPr>
              <a:t>ētā</a:t>
            </a:r>
            <a:r>
              <a:rPr lang="lv-LV" sz="2400" b="0" dirty="0">
                <a:latin typeface="+mn-lt"/>
              </a:rPr>
              <a:t>)</a:t>
            </a:r>
          </a:p>
          <a:p>
            <a:pPr lvl="1" indent="3600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lv-LV" sz="2400" dirty="0">
                <a:solidFill>
                  <a:srgbClr val="0070C0"/>
                </a:solidFill>
                <a:latin typeface="+mn-lt"/>
              </a:rPr>
              <a:t>IS aktivitātes </a:t>
            </a:r>
          </a:p>
          <a:p>
            <a:pPr lvl="2" indent="3600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lv-LV" sz="2400" b="0" dirty="0">
                <a:latin typeface="+mn-lt"/>
              </a:rPr>
              <a:t>paaugstināta (</a:t>
            </a:r>
            <a:r>
              <a:rPr lang="lv-LV" sz="2400" b="0" dirty="0" err="1">
                <a:latin typeface="+mn-lt"/>
              </a:rPr>
              <a:t>hipersensitivitāte</a:t>
            </a:r>
            <a:r>
              <a:rPr lang="lv-LV" sz="2400" b="0" dirty="0">
                <a:latin typeface="+mn-lt"/>
              </a:rPr>
              <a:t>) </a:t>
            </a:r>
            <a:r>
              <a:rPr lang="lv-LV" sz="2400" b="0" dirty="0" err="1">
                <a:latin typeface="+mn-lt"/>
              </a:rPr>
              <a:t>vs</a:t>
            </a:r>
            <a:r>
              <a:rPr lang="lv-LV" sz="2400" b="0" dirty="0">
                <a:latin typeface="+mn-lt"/>
              </a:rPr>
              <a:t>  samazināta (imūndeficīts)</a:t>
            </a:r>
          </a:p>
          <a:p>
            <a:pPr lvl="1" indent="36000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lv-LV" sz="2400" dirty="0">
                <a:solidFill>
                  <a:srgbClr val="0070C0"/>
                </a:solidFill>
                <a:latin typeface="+mn-lt"/>
              </a:rPr>
              <a:t>Veida, kādā traucējums iegūts</a:t>
            </a:r>
          </a:p>
          <a:p>
            <a:pPr lvl="2" indent="3600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lv-LV" sz="2400" b="0" dirty="0">
                <a:latin typeface="+mn-lt"/>
              </a:rPr>
              <a:t>Iedzimts</a:t>
            </a:r>
          </a:p>
          <a:p>
            <a:pPr lvl="2" indent="3600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lv-LV" sz="2400" b="0" dirty="0">
                <a:latin typeface="+mn-lt"/>
              </a:rPr>
              <a:t>Iegūts</a:t>
            </a:r>
          </a:p>
          <a:p>
            <a:pPr indent="360000" algn="just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lv-LV" b="0" dirty="0">
              <a:latin typeface="+mn-lt"/>
            </a:endParaRPr>
          </a:p>
          <a:p>
            <a:pPr indent="360000" algn="just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GB" b="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3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b="1" smtClean="0">
                <a:solidFill>
                  <a:srgbClr val="0070C0"/>
                </a:solidFill>
              </a:rPr>
              <a:t>HIV infekcijas/</a:t>
            </a:r>
            <a:r>
              <a:rPr lang="en-US" b="1" smtClean="0">
                <a:solidFill>
                  <a:srgbClr val="0070C0"/>
                </a:solidFill>
              </a:rPr>
              <a:t>AIDS </a:t>
            </a:r>
            <a:r>
              <a:rPr lang="lv-LV" b="1" smtClean="0">
                <a:solidFill>
                  <a:srgbClr val="0070C0"/>
                </a:solidFill>
              </a:rPr>
              <a:t>klīniskās</a:t>
            </a:r>
            <a:r>
              <a:rPr lang="en-US" b="1" smtClean="0">
                <a:solidFill>
                  <a:srgbClr val="0070C0"/>
                </a:solidFill>
              </a:rPr>
              <a:t> stadijas</a:t>
            </a:r>
            <a:endParaRPr lang="en-GB" b="1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25" y="1246188"/>
            <a:ext cx="8261350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lv-LV" sz="2400" dirty="0">
                <a:latin typeface="+mn-lt"/>
              </a:rPr>
              <a:t>Stadija  -  </a:t>
            </a:r>
            <a:r>
              <a:rPr lang="lv-LV" sz="2400" b="0" dirty="0" err="1">
                <a:latin typeface="+mn-lt"/>
              </a:rPr>
              <a:t>asimptomātiska</a:t>
            </a:r>
            <a:r>
              <a:rPr lang="lv-LV" sz="2400" b="0" dirty="0">
                <a:latin typeface="+mn-lt"/>
              </a:rPr>
              <a:t>, </a:t>
            </a:r>
            <a:r>
              <a:rPr lang="lv-LV" sz="2400" b="0" dirty="0" err="1">
                <a:latin typeface="+mn-lt"/>
              </a:rPr>
              <a:t>persistējoša</a:t>
            </a:r>
            <a:r>
              <a:rPr lang="lv-LV" sz="2400" b="0" dirty="0">
                <a:latin typeface="+mn-lt"/>
              </a:rPr>
              <a:t> vispārēja </a:t>
            </a:r>
            <a:r>
              <a:rPr lang="lv-LV" sz="2400" b="0" dirty="0" err="1">
                <a:latin typeface="+mn-lt"/>
              </a:rPr>
              <a:t>limfodenopātija</a:t>
            </a:r>
            <a:r>
              <a:rPr lang="lv-LV" sz="2400" b="0" dirty="0">
                <a:latin typeface="+mn-lt"/>
              </a:rPr>
              <a:t> un akūta </a:t>
            </a:r>
            <a:r>
              <a:rPr lang="lv-LV" sz="2400" b="0" dirty="0" err="1">
                <a:latin typeface="+mn-lt"/>
              </a:rPr>
              <a:t>retrovirāla</a:t>
            </a:r>
            <a:r>
              <a:rPr lang="lv-LV" sz="2400" b="0" dirty="0">
                <a:latin typeface="+mn-lt"/>
              </a:rPr>
              <a:t> infekcija</a:t>
            </a:r>
          </a:p>
          <a:p>
            <a:pPr marL="457200" indent="-457200">
              <a:buFontTx/>
              <a:buAutoNum type="arabicPeriod"/>
              <a:defRPr/>
            </a:pPr>
            <a:r>
              <a:rPr lang="lv-LV" sz="2400" dirty="0">
                <a:latin typeface="+mn-lt"/>
              </a:rPr>
              <a:t>Stadija – </a:t>
            </a:r>
            <a:r>
              <a:rPr lang="lv-LV" sz="2400" b="0" dirty="0">
                <a:latin typeface="+mn-lt"/>
              </a:rPr>
              <a:t>svara zudums (&lt;10% ķermeņa masas), </a:t>
            </a:r>
            <a:r>
              <a:rPr lang="lv-LV" sz="2400" b="0" dirty="0" err="1">
                <a:latin typeface="+mn-lt"/>
              </a:rPr>
              <a:t>minoras</a:t>
            </a:r>
            <a:r>
              <a:rPr lang="lv-LV" sz="2400" b="0" dirty="0">
                <a:latin typeface="+mn-lt"/>
              </a:rPr>
              <a:t> </a:t>
            </a:r>
            <a:r>
              <a:rPr lang="lv-LV" sz="2400" b="0" dirty="0" err="1">
                <a:latin typeface="+mn-lt"/>
              </a:rPr>
              <a:t>monokutanozas</a:t>
            </a:r>
            <a:r>
              <a:rPr lang="lv-LV" sz="2400" b="0" dirty="0">
                <a:latin typeface="+mn-lt"/>
              </a:rPr>
              <a:t> infekcijas, </a:t>
            </a:r>
            <a:r>
              <a:rPr lang="lv-LV" sz="2400" b="0" i="1" dirty="0" err="1">
                <a:latin typeface="+mn-lt"/>
              </a:rPr>
              <a:t>herpes</a:t>
            </a:r>
            <a:r>
              <a:rPr lang="lv-LV" sz="2400" b="0" i="1" dirty="0">
                <a:latin typeface="+mn-lt"/>
              </a:rPr>
              <a:t> </a:t>
            </a:r>
            <a:r>
              <a:rPr lang="lv-LV" sz="2400" b="0" i="1" dirty="0" err="1">
                <a:latin typeface="+mn-lt"/>
              </a:rPr>
              <a:t>zoster</a:t>
            </a:r>
            <a:r>
              <a:rPr lang="lv-LV" sz="2400" b="0" i="1" dirty="0">
                <a:latin typeface="+mn-lt"/>
              </a:rPr>
              <a:t> </a:t>
            </a:r>
            <a:r>
              <a:rPr lang="lv-LV" sz="2400" b="0" dirty="0">
                <a:latin typeface="+mn-lt"/>
              </a:rPr>
              <a:t>un atkārtotas augšējo elpošanas ceļu infekcijas</a:t>
            </a:r>
            <a:endParaRPr lang="lv-LV" sz="2400" dirty="0"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lv-LV" sz="2400" dirty="0">
                <a:latin typeface="+mn-lt"/>
              </a:rPr>
              <a:t>Stadija  </a:t>
            </a:r>
            <a:r>
              <a:rPr lang="lv-LV" sz="2400" b="0" dirty="0">
                <a:latin typeface="+mn-lt"/>
              </a:rPr>
              <a:t>- svara zudums (&gt;10% ķermeņa masas), hroniska caureja (&gt;1 mēnesis), ilgstošs drudzis, orāla </a:t>
            </a:r>
            <a:r>
              <a:rPr lang="lv-LV" sz="2400" b="0" dirty="0" err="1">
                <a:latin typeface="+mn-lt"/>
              </a:rPr>
              <a:t>kandidoze</a:t>
            </a:r>
            <a:r>
              <a:rPr lang="lv-LV" sz="2400" b="0" dirty="0">
                <a:latin typeface="+mn-lt"/>
              </a:rPr>
              <a:t>, plaušu tuberkuloze, spēcīgas bakteriālas infekcijas, </a:t>
            </a:r>
            <a:r>
              <a:rPr lang="lv-LV" sz="2400" b="0" dirty="0" err="1">
                <a:latin typeface="+mn-lt"/>
              </a:rPr>
              <a:t>vulvovagināla</a:t>
            </a:r>
            <a:r>
              <a:rPr lang="lv-LV" sz="2400" b="0" dirty="0">
                <a:latin typeface="+mn-lt"/>
              </a:rPr>
              <a:t> </a:t>
            </a:r>
            <a:r>
              <a:rPr lang="lv-LV" sz="2400" b="0" dirty="0" err="1">
                <a:latin typeface="+mn-lt"/>
              </a:rPr>
              <a:t>kandidoze</a:t>
            </a:r>
            <a:endParaRPr lang="lv-LV" sz="2400" b="0" dirty="0"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lv-LV" sz="2400" dirty="0">
                <a:latin typeface="+mn-lt"/>
              </a:rPr>
              <a:t>Stadija </a:t>
            </a:r>
            <a:r>
              <a:rPr lang="lv-LV" sz="2400" b="0" dirty="0">
                <a:latin typeface="+mn-lt"/>
              </a:rPr>
              <a:t>– ekstrapulmonāra tuberkuloze, </a:t>
            </a:r>
            <a:r>
              <a:rPr lang="lv-LV" sz="2400" b="0" dirty="0" smtClean="0">
                <a:latin typeface="+mn-lt"/>
              </a:rPr>
              <a:t>pneimonijas</a:t>
            </a:r>
            <a:r>
              <a:rPr lang="lv-LV" sz="2400" b="0" dirty="0">
                <a:latin typeface="+mn-lt"/>
              </a:rPr>
              <a:t>, kandidoze barības vadā, trahejā, bronhos, plaušās, toksoplazmoze smadzenēs, limfoma, Kapoši sarkoma un HIV encefalopātija</a:t>
            </a:r>
            <a:endParaRPr lang="lv-LV" sz="24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dirty="0" smtClean="0"/>
              <a:t>Paldies par uzmanību!!!</a:t>
            </a: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49275" y="228600"/>
            <a:ext cx="8137525" cy="914400"/>
          </a:xfrm>
        </p:spPr>
        <p:txBody>
          <a:bodyPr/>
          <a:lstStyle/>
          <a:p>
            <a:pPr eaLnBrk="1" hangingPunct="1"/>
            <a:r>
              <a:rPr lang="lv-LV" sz="3600" b="1" smtClean="0">
                <a:solidFill>
                  <a:srgbClr val="0070C0"/>
                </a:solidFill>
              </a:rPr>
              <a:t>Imūndeficīts</a:t>
            </a:r>
            <a:endParaRPr lang="en-GB" sz="3600" b="1" smtClean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288" y="1397000"/>
            <a:ext cx="8256587" cy="500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lv-LV" sz="2400" b="0" dirty="0">
                <a:latin typeface="+mn-lt"/>
              </a:rPr>
              <a:t>Defekti vienā vai vairākās imūnās sistēmas komponentēs var novest pie nopietnām un bieži vien fatālām sekām</a:t>
            </a:r>
          </a:p>
          <a:p>
            <a:pPr>
              <a:spcAft>
                <a:spcPts val="600"/>
              </a:spcAft>
              <a:defRPr/>
            </a:pPr>
            <a:r>
              <a:rPr lang="lv-LV" sz="2400" b="0" dirty="0">
                <a:latin typeface="+mn-lt"/>
              </a:rPr>
              <a:t>Kopējs apzīmējums šiem traucējumiem - </a:t>
            </a:r>
            <a:r>
              <a:rPr lang="lv-LV" sz="2400" dirty="0">
                <a:solidFill>
                  <a:srgbClr val="0070C0"/>
                </a:solidFill>
                <a:latin typeface="+mn-lt"/>
              </a:rPr>
              <a:t>imūndeficīta izraisītās saslimšanas</a:t>
            </a:r>
            <a:endParaRPr lang="lv-LV" sz="2400" b="0" dirty="0">
              <a:latin typeface="+mn-lt"/>
            </a:endParaRPr>
          </a:p>
          <a:p>
            <a:pPr>
              <a:spcBef>
                <a:spcPts val="600"/>
              </a:spcBef>
              <a:defRPr/>
            </a:pPr>
            <a:r>
              <a:rPr lang="lv-LV" dirty="0">
                <a:latin typeface="+mn-lt"/>
              </a:rPr>
              <a:t>Imūndeficīts var būt:</a:t>
            </a:r>
          </a:p>
          <a:p>
            <a:pPr indent="3600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lv-LV" dirty="0">
                <a:solidFill>
                  <a:srgbClr val="0070C0"/>
                </a:solidFill>
                <a:latin typeface="+mn-lt"/>
              </a:rPr>
              <a:t>Primārais (Iedzimtais) </a:t>
            </a:r>
            <a:r>
              <a:rPr lang="lv-LV" b="0" dirty="0">
                <a:latin typeface="+mn-lt"/>
              </a:rPr>
              <a:t>– ģenētiski defekti, kas noved pie paaugstinātas uzņēmības pret infekcijām, kas bieži </a:t>
            </a:r>
            <a:r>
              <a:rPr lang="lv-LV" b="0" dirty="0" err="1">
                <a:latin typeface="+mn-lt"/>
              </a:rPr>
              <a:t>manifestējas</a:t>
            </a:r>
            <a:r>
              <a:rPr lang="lv-LV" b="0" dirty="0">
                <a:latin typeface="+mn-lt"/>
              </a:rPr>
              <a:t> jau agri bērnībā (līdz gada vecumam), bet dažkārt klīniski  nosakāms vēlāk dzīves laikā; ~1/500 piedzimst ar šiem traucējumiem</a:t>
            </a:r>
          </a:p>
          <a:p>
            <a:pPr indent="3600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lv-LV" dirty="0">
                <a:solidFill>
                  <a:srgbClr val="0070C0"/>
                </a:solidFill>
                <a:latin typeface="+mn-lt"/>
              </a:rPr>
              <a:t>Sekundārais (Iegūtais) </a:t>
            </a:r>
            <a:r>
              <a:rPr lang="lv-LV" b="0" dirty="0">
                <a:latin typeface="+mn-lt"/>
              </a:rPr>
              <a:t>- attīstās dzīves laikā kā sekas nepietiekamam uzturam, </a:t>
            </a:r>
            <a:r>
              <a:rPr lang="lv-LV" b="0" dirty="0" err="1">
                <a:latin typeface="+mn-lt"/>
              </a:rPr>
              <a:t>diseminējošiem</a:t>
            </a:r>
            <a:r>
              <a:rPr lang="lv-LV" b="0" dirty="0">
                <a:latin typeface="+mn-lt"/>
              </a:rPr>
              <a:t> ļaundabīgiem audzējiem, </a:t>
            </a:r>
            <a:r>
              <a:rPr lang="lv-LV" b="0" dirty="0" err="1">
                <a:latin typeface="+mn-lt"/>
              </a:rPr>
              <a:t>imūnsupresīvām</a:t>
            </a:r>
            <a:r>
              <a:rPr lang="lv-LV" b="0" dirty="0">
                <a:latin typeface="+mn-lt"/>
              </a:rPr>
              <a:t> terapijas formām, vai imūnsistēmas šūnu infekcijām – piem., ar HIV vīrusu</a:t>
            </a:r>
            <a:endParaRPr lang="en-GB" b="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73100"/>
          </a:xfrm>
        </p:spPr>
        <p:txBody>
          <a:bodyPr/>
          <a:lstStyle/>
          <a:p>
            <a:pPr algn="ctr" eaLnBrk="1" hangingPunct="1"/>
            <a:r>
              <a:rPr lang="lv-LV" sz="3600" b="1" smtClean="0">
                <a:solidFill>
                  <a:srgbClr val="0070C0"/>
                </a:solidFill>
              </a:rPr>
              <a:t>Imūndeficīts  / </a:t>
            </a:r>
            <a:r>
              <a:rPr lang="lv-LV" sz="3600" b="1" smtClean="0"/>
              <a:t> iedalījums</a:t>
            </a:r>
            <a:endParaRPr lang="en-GB" sz="3600" b="1" smtClean="0"/>
          </a:p>
        </p:txBody>
      </p:sp>
      <p:sp>
        <p:nvSpPr>
          <p:cNvPr id="3" name="Rounded Rectangle 2"/>
          <p:cNvSpPr/>
          <p:nvPr/>
        </p:nvSpPr>
        <p:spPr>
          <a:xfrm>
            <a:off x="157163" y="1116013"/>
            <a:ext cx="4062412" cy="5454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dirty="0">
                <a:solidFill>
                  <a:schemeClr val="tx1"/>
                </a:solidFill>
              </a:rPr>
              <a:t>PRIMĀRAIS/iedzimtais</a:t>
            </a: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10063" y="1111250"/>
            <a:ext cx="4075112" cy="54848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dirty="0">
                <a:solidFill>
                  <a:schemeClr val="tx1"/>
                </a:solidFill>
              </a:rPr>
              <a:t>SEKUNDĀRAIS/iegūtais</a:t>
            </a: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lv-LV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4950" y="1676400"/>
            <a:ext cx="3910013" cy="22812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4397375" y="1662113"/>
            <a:ext cx="4589463" cy="23050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30188" y="3973513"/>
            <a:ext cx="3910012" cy="24352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406900" y="3984625"/>
            <a:ext cx="4579938" cy="24590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 rot="5400000">
            <a:off x="7826376" y="2608262"/>
            <a:ext cx="17383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/>
              <a:t>Dabīgā IS</a:t>
            </a:r>
            <a:endParaRPr lang="en-GB"/>
          </a:p>
        </p:txBody>
      </p:sp>
      <p:sp>
        <p:nvSpPr>
          <p:cNvPr id="14346" name="TextBox 9"/>
          <p:cNvSpPr txBox="1">
            <a:spLocks noChangeArrowheads="1"/>
          </p:cNvSpPr>
          <p:nvPr/>
        </p:nvSpPr>
        <p:spPr bwMode="auto">
          <a:xfrm rot="5400000">
            <a:off x="7696200" y="5032376"/>
            <a:ext cx="20351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/>
              <a:t>Adaptīvā IS</a:t>
            </a:r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517525" y="1816100"/>
            <a:ext cx="3397250" cy="987425"/>
          </a:xfrm>
          <a:prstGeom prst="roundRect">
            <a:avLst/>
          </a:prstGeom>
          <a:solidFill>
            <a:srgbClr val="AA6CA3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r>
              <a:rPr lang="lv-LV" dirty="0" err="1"/>
              <a:t>Celulārais</a:t>
            </a:r>
            <a:r>
              <a:rPr lang="lv-LV" dirty="0"/>
              <a:t> </a:t>
            </a:r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539750" y="2847975"/>
            <a:ext cx="3397250" cy="923925"/>
          </a:xfrm>
          <a:prstGeom prst="roundRect">
            <a:avLst/>
          </a:prstGeom>
          <a:solidFill>
            <a:srgbClr val="CC4D4A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dirty="0"/>
              <a:t>Humorālais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4738688" y="4202113"/>
            <a:ext cx="3395662" cy="1358900"/>
          </a:xfrm>
          <a:prstGeom prst="roundRect">
            <a:avLst/>
          </a:prstGeom>
          <a:solidFill>
            <a:srgbClr val="AA6CA3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dirty="0" err="1"/>
              <a:t>Celulārais</a:t>
            </a:r>
            <a:r>
              <a:rPr lang="lv-LV" dirty="0"/>
              <a:t> </a:t>
            </a:r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r>
              <a:rPr lang="lv-LV" dirty="0"/>
              <a:t>Kombinētais</a:t>
            </a:r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4760913" y="4906963"/>
            <a:ext cx="3395662" cy="1354137"/>
          </a:xfrm>
          <a:prstGeom prst="roundRect">
            <a:avLst/>
          </a:prstGeom>
          <a:solidFill>
            <a:srgbClr val="CC4D4A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r>
              <a:rPr lang="lv-LV" dirty="0"/>
              <a:t>Humorālais</a:t>
            </a:r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492125" y="4175125"/>
            <a:ext cx="3395663" cy="1358900"/>
          </a:xfrm>
          <a:prstGeom prst="roundRect">
            <a:avLst/>
          </a:prstGeom>
          <a:solidFill>
            <a:srgbClr val="AA6CA3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dirty="0" err="1"/>
              <a:t>Celulārais</a:t>
            </a:r>
            <a:r>
              <a:rPr lang="lv-LV" dirty="0"/>
              <a:t> </a:t>
            </a:r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r>
              <a:rPr lang="lv-LV" dirty="0"/>
              <a:t>Kombinētais</a:t>
            </a:r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>
            <a:off x="514350" y="4881563"/>
            <a:ext cx="3395663" cy="1354137"/>
          </a:xfrm>
          <a:prstGeom prst="roundRect">
            <a:avLst/>
          </a:prstGeom>
          <a:solidFill>
            <a:srgbClr val="CC4D4A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r>
              <a:rPr lang="lv-LV" dirty="0"/>
              <a:t>Humorālais</a:t>
            </a:r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4718050" y="1863725"/>
            <a:ext cx="3397250" cy="987425"/>
          </a:xfrm>
          <a:prstGeom prst="roundRect">
            <a:avLst/>
          </a:prstGeom>
          <a:solidFill>
            <a:srgbClr val="AA6CA3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r>
              <a:rPr lang="lv-LV" dirty="0" err="1"/>
              <a:t>Celulārais</a:t>
            </a:r>
            <a:r>
              <a:rPr lang="lv-LV" dirty="0"/>
              <a:t> </a:t>
            </a:r>
          </a:p>
          <a:p>
            <a:pPr algn="ctr">
              <a:defRPr/>
            </a:pPr>
            <a:endParaRPr lang="lv-LV" dirty="0"/>
          </a:p>
          <a:p>
            <a:pPr algn="ctr">
              <a:defRPr/>
            </a:pPr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>
            <a:off x="4740275" y="2925763"/>
            <a:ext cx="3397250" cy="923925"/>
          </a:xfrm>
          <a:prstGeom prst="roundRect">
            <a:avLst/>
          </a:prstGeom>
          <a:solidFill>
            <a:srgbClr val="CC4D4A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dirty="0"/>
              <a:t>Humorālais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7525" y="1203325"/>
            <a:ext cx="8229600" cy="9144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lv-LV" sz="4400" dirty="0">
                <a:solidFill>
                  <a:srgbClr val="CC4D4A"/>
                </a:solidFill>
                <a:latin typeface="+mj-lt"/>
                <a:ea typeface="+mj-ea"/>
                <a:cs typeface="+mj-cs"/>
              </a:rPr>
              <a:t/>
            </a:r>
            <a:br>
              <a:rPr lang="lv-LV" sz="4400" dirty="0">
                <a:solidFill>
                  <a:srgbClr val="CC4D4A"/>
                </a:solidFill>
                <a:latin typeface="+mj-lt"/>
                <a:ea typeface="+mj-ea"/>
                <a:cs typeface="+mj-cs"/>
              </a:rPr>
            </a:br>
            <a:r>
              <a:rPr lang="lv-LV" sz="4400" dirty="0">
                <a:solidFill>
                  <a:srgbClr val="CC4D4A"/>
                </a:solidFill>
                <a:latin typeface="+mj-lt"/>
                <a:ea typeface="+mj-ea"/>
                <a:cs typeface="+mj-cs"/>
              </a:rPr>
              <a:t>Primārais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lv-LV" sz="4400" dirty="0">
                <a:solidFill>
                  <a:srgbClr val="CC4D4A"/>
                </a:solidFill>
                <a:latin typeface="+mj-lt"/>
                <a:ea typeface="+mj-ea"/>
                <a:cs typeface="+mj-cs"/>
              </a:rPr>
              <a:t> (iedzimtais)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lv-LV" sz="4400" dirty="0">
                <a:solidFill>
                  <a:srgbClr val="CC4D4A"/>
                </a:solidFill>
                <a:latin typeface="+mj-lt"/>
                <a:ea typeface="+mj-ea"/>
                <a:cs typeface="+mj-cs"/>
              </a:rPr>
              <a:t> imūndeficīts</a:t>
            </a:r>
            <a:endParaRPr lang="en-GB" sz="4400" dirty="0">
              <a:solidFill>
                <a:srgbClr val="CC4D4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lv-LV" sz="3600" b="1" smtClean="0">
                <a:solidFill>
                  <a:srgbClr val="0070C0"/>
                </a:solidFill>
              </a:rPr>
              <a:t/>
            </a:r>
            <a:br>
              <a:rPr lang="lv-LV" sz="3600" b="1" smtClean="0">
                <a:solidFill>
                  <a:srgbClr val="0070C0"/>
                </a:solidFill>
              </a:rPr>
            </a:br>
            <a:r>
              <a:rPr lang="lv-LV" sz="3600" b="1" smtClean="0">
                <a:solidFill>
                  <a:srgbClr val="0070C0"/>
                </a:solidFill>
              </a:rPr>
              <a:t>Primārais (iedzimtais) imūndeficīts</a:t>
            </a:r>
            <a:endParaRPr lang="en-GB" sz="3600" b="1" smtClean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288" y="1397000"/>
            <a:ext cx="8256587" cy="526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spcAft>
                <a:spcPts val="1200"/>
              </a:spcAft>
              <a:defRPr/>
            </a:pPr>
            <a:r>
              <a:rPr lang="lv-LV" sz="2400" b="0" dirty="0">
                <a:latin typeface="+mn-lt"/>
              </a:rPr>
              <a:t>Ietver &gt;120 retas imūnsistēmas slimību formas, ko izraisa iedzimti defekti vienā vai vairākos gēnos, kas atbildīgi par galveno imūnsistēmas komponentu attīstību/funkcijām</a:t>
            </a:r>
          </a:p>
          <a:p>
            <a:pPr>
              <a:spcAft>
                <a:spcPts val="1200"/>
              </a:spcAft>
              <a:defRPr/>
            </a:pPr>
            <a:r>
              <a:rPr lang="lv-LV" sz="2400" b="0" dirty="0">
                <a:latin typeface="+mn-lt"/>
              </a:rPr>
              <a:t>Par dažādām iedzimto imūndeficītu formām var būt atbildīgi atšķirīgi mehānismi</a:t>
            </a:r>
          </a:p>
          <a:p>
            <a:pPr>
              <a:spcAft>
                <a:spcPts val="1200"/>
              </a:spcAft>
              <a:defRPr/>
            </a:pPr>
            <a:r>
              <a:rPr lang="lv-LV" sz="2400" b="0" dirty="0">
                <a:latin typeface="+mn-lt"/>
              </a:rPr>
              <a:t>Tās ir iedzimtas novirzes/īpatnības, kas skar gan dabīgās, gan iegūtās imūnsistēmas komponentes, bet galvenokārt:</a:t>
            </a:r>
          </a:p>
          <a:p>
            <a:pPr lvl="1" indent="3600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lv-LV" sz="2400" b="0" dirty="0">
                <a:latin typeface="+mn-lt"/>
              </a:rPr>
              <a:t>Komplementa aktivācijas ceļu</a:t>
            </a:r>
          </a:p>
          <a:p>
            <a:pPr lvl="1" indent="3600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lv-LV" sz="2400" b="0" dirty="0">
                <a:latin typeface="+mn-lt"/>
              </a:rPr>
              <a:t>Fagocītu attīstību un </a:t>
            </a:r>
            <a:r>
              <a:rPr lang="lv-LV" sz="2400" b="0" dirty="0" err="1">
                <a:latin typeface="+mn-lt"/>
              </a:rPr>
              <a:t>efektorās</a:t>
            </a:r>
            <a:r>
              <a:rPr lang="lv-LV" sz="2400" b="0" dirty="0">
                <a:latin typeface="+mn-lt"/>
              </a:rPr>
              <a:t> funkcijas</a:t>
            </a:r>
          </a:p>
          <a:p>
            <a:pPr lvl="1" indent="3600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lv-LV" sz="2400" b="0" dirty="0">
                <a:latin typeface="+mn-lt"/>
              </a:rPr>
              <a:t>T un B limfocītu nobriešanu, aktivāciju un </a:t>
            </a:r>
            <a:r>
              <a:rPr lang="lv-LV" sz="2400" b="0" dirty="0" err="1">
                <a:latin typeface="+mn-lt"/>
              </a:rPr>
              <a:t>efektorās</a:t>
            </a:r>
            <a:r>
              <a:rPr lang="lv-LV" sz="2400" b="0" dirty="0">
                <a:latin typeface="+mn-lt"/>
              </a:rPr>
              <a:t> funkcijas</a:t>
            </a:r>
          </a:p>
          <a:p>
            <a:pPr indent="360000">
              <a:spcBef>
                <a:spcPts val="600"/>
              </a:spcBef>
              <a:defRPr/>
            </a:pPr>
            <a:endParaRPr lang="en-GB" b="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b="1" smtClean="0">
                <a:solidFill>
                  <a:srgbClr val="0070C0"/>
                </a:solidFill>
              </a:rPr>
              <a:t>Pazīmes un simptomi</a:t>
            </a:r>
            <a:endParaRPr lang="en-GB" b="1" smtClean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975" y="1222375"/>
            <a:ext cx="8256588" cy="535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0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lv-LV" sz="2400" b="0" dirty="0">
                <a:latin typeface="+mn-lt"/>
              </a:rPr>
              <a:t>Atkarīgi no defekta tipa</a:t>
            </a:r>
          </a:p>
          <a:p>
            <a:pPr indent="360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lv-LV" sz="2400" b="0" dirty="0">
                <a:latin typeface="+mn-lt"/>
              </a:rPr>
              <a:t>Parasti </a:t>
            </a:r>
            <a:r>
              <a:rPr lang="lv-LV" sz="2400" b="0" dirty="0" err="1">
                <a:latin typeface="+mn-lt"/>
              </a:rPr>
              <a:t>manifestējas</a:t>
            </a:r>
            <a:r>
              <a:rPr lang="lv-LV" sz="2400" b="0" dirty="0">
                <a:latin typeface="+mn-lt"/>
              </a:rPr>
              <a:t>/tiek diagnosticētas kā biežas un/vai </a:t>
            </a:r>
            <a:r>
              <a:rPr lang="lv-LV" sz="2400" b="0" dirty="0" err="1">
                <a:latin typeface="+mn-lt"/>
              </a:rPr>
              <a:t>persistentas</a:t>
            </a:r>
            <a:r>
              <a:rPr lang="lv-LV" sz="2400" b="0" dirty="0">
                <a:latin typeface="+mn-lt"/>
              </a:rPr>
              <a:t> infekcijas vai arī kā attīstības traucējumi, kas rodas šo neatrisināto infekciju rezultātā</a:t>
            </a:r>
          </a:p>
          <a:p>
            <a:pPr indent="360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lv-LV" sz="2400" b="0" dirty="0">
                <a:latin typeface="+mn-lt"/>
              </a:rPr>
              <a:t>Noteiktos gadījumos var tikt diagnosticēti traucējumi noteiktā orgānā (piem., slimības, kas skar ādu, sirdi, sejas attīstību un skeleta sistēmu)</a:t>
            </a:r>
          </a:p>
          <a:p>
            <a:pPr indent="360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lv-LV" sz="2400" b="0" dirty="0">
                <a:latin typeface="+mn-lt"/>
              </a:rPr>
              <a:t>Infekciju norises daba/izraisītājs var norādīt uz IS deficīta tipu</a:t>
            </a:r>
          </a:p>
          <a:p>
            <a:pPr indent="360000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lv-LV" sz="2400" b="0" dirty="0">
              <a:latin typeface="+mn-lt"/>
            </a:endParaRPr>
          </a:p>
          <a:p>
            <a:pPr indent="360000">
              <a:spcAft>
                <a:spcPts val="600"/>
              </a:spcAft>
              <a:defRPr/>
            </a:pPr>
            <a:r>
              <a:rPr lang="lv-LV" sz="2400" b="0" dirty="0">
                <a:latin typeface="+mn-lt"/>
              </a:rPr>
              <a:t>Ārsta palīdzību nepieciešams meklēt, ja jums ir infekcija, kas norit smagi, vai ir </a:t>
            </a:r>
            <a:r>
              <a:rPr lang="lv-LV" sz="2400" b="0" dirty="0" err="1">
                <a:latin typeface="+mn-lt"/>
              </a:rPr>
              <a:t>persistenta</a:t>
            </a:r>
            <a:r>
              <a:rPr lang="lv-LV" sz="2400" b="0" dirty="0">
                <a:latin typeface="+mn-lt"/>
              </a:rPr>
              <a:t>, neparasta, bieži atkārtojas, līdzīgi simptomi ir vēcākiem/vecvecākiem</a:t>
            </a:r>
          </a:p>
          <a:p>
            <a:pPr>
              <a:spcAft>
                <a:spcPts val="600"/>
              </a:spcAft>
              <a:defRPr/>
            </a:pPr>
            <a:endParaRPr lang="lv-LV" sz="2400" b="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3000" b="1" smtClean="0">
                <a:solidFill>
                  <a:srgbClr val="0070C0"/>
                </a:solidFill>
              </a:rPr>
              <a:t>Primārā imūndeficīta izraisīto slimību </a:t>
            </a:r>
            <a:r>
              <a:rPr lang="lv-LV" sz="3000" b="1" smtClean="0">
                <a:solidFill>
                  <a:srgbClr val="CC4D4A"/>
                </a:solidFill>
              </a:rPr>
              <a:t>diagnostika</a:t>
            </a:r>
            <a:endParaRPr lang="en-GB" sz="3000" b="1" smtClean="0">
              <a:solidFill>
                <a:srgbClr val="CC4D4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288" y="1397000"/>
            <a:ext cx="8256587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0000">
              <a:spcAft>
                <a:spcPts val="600"/>
              </a:spcAft>
              <a:defRPr/>
            </a:pPr>
            <a:r>
              <a:rPr lang="lv-LV" sz="2400" dirty="0">
                <a:latin typeface="+mn-lt"/>
              </a:rPr>
              <a:t>Sākotnējie </a:t>
            </a:r>
            <a:r>
              <a:rPr lang="lv-LV" sz="2400" dirty="0" err="1">
                <a:latin typeface="+mn-lt"/>
              </a:rPr>
              <a:t>pamatdiagnostikas</a:t>
            </a:r>
            <a:r>
              <a:rPr lang="lv-LV" sz="2400" dirty="0">
                <a:latin typeface="+mn-lt"/>
              </a:rPr>
              <a:t> testi:</a:t>
            </a:r>
          </a:p>
          <a:p>
            <a:pPr indent="360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lv-LV" sz="2400" b="0" dirty="0">
                <a:latin typeface="+mn-lt"/>
              </a:rPr>
              <a:t>Pilna asins aina (ieskaitot precīzu limfocītu un </a:t>
            </a:r>
            <a:r>
              <a:rPr lang="lv-LV" sz="2400" b="0" dirty="0" err="1">
                <a:latin typeface="+mn-lt"/>
              </a:rPr>
              <a:t>granulocītu</a:t>
            </a:r>
            <a:r>
              <a:rPr lang="lv-LV" sz="2400" b="0" dirty="0">
                <a:latin typeface="+mn-lt"/>
              </a:rPr>
              <a:t> kvantificēšanu)</a:t>
            </a:r>
          </a:p>
          <a:p>
            <a:pPr indent="360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lv-LV" sz="2400" b="0" dirty="0">
                <a:latin typeface="+mn-lt"/>
              </a:rPr>
              <a:t>Imūnglobulīnu līmeņa noteikšana (</a:t>
            </a:r>
            <a:r>
              <a:rPr lang="lv-LV" sz="2400" b="0" dirty="0" err="1">
                <a:latin typeface="+mn-lt"/>
              </a:rPr>
              <a:t>IgG</a:t>
            </a:r>
            <a:r>
              <a:rPr lang="lv-LV" sz="2400" b="0" dirty="0">
                <a:latin typeface="+mn-lt"/>
              </a:rPr>
              <a:t>, </a:t>
            </a:r>
            <a:r>
              <a:rPr lang="lv-LV" sz="2400" b="0" dirty="0" err="1">
                <a:latin typeface="+mn-lt"/>
              </a:rPr>
              <a:t>IgA</a:t>
            </a:r>
            <a:r>
              <a:rPr lang="lv-LV" sz="2400" b="0" dirty="0">
                <a:latin typeface="+mn-lt"/>
              </a:rPr>
              <a:t> un </a:t>
            </a:r>
            <a:r>
              <a:rPr lang="lv-LV" sz="2400" b="0" dirty="0" err="1">
                <a:latin typeface="+mn-lt"/>
              </a:rPr>
              <a:t>IgM</a:t>
            </a:r>
            <a:r>
              <a:rPr lang="lv-LV" sz="2400" b="0" dirty="0">
                <a:latin typeface="+mn-lt"/>
              </a:rPr>
              <a:t>)</a:t>
            </a:r>
          </a:p>
          <a:p>
            <a:pPr indent="360000">
              <a:spcAft>
                <a:spcPts val="600"/>
              </a:spcAft>
              <a:defRPr/>
            </a:pPr>
            <a:r>
              <a:rPr lang="lv-LV" sz="2400" dirty="0">
                <a:latin typeface="+mn-lt"/>
              </a:rPr>
              <a:t>Papildus testi:</a:t>
            </a:r>
          </a:p>
          <a:p>
            <a:pPr indent="360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lv-LV" sz="2400" b="0" dirty="0">
                <a:latin typeface="+mn-lt"/>
              </a:rPr>
              <a:t>Kvantitatīvi -  asins </a:t>
            </a:r>
            <a:r>
              <a:rPr lang="lv-LV" sz="2400" b="0" dirty="0" err="1">
                <a:latin typeface="+mn-lt"/>
              </a:rPr>
              <a:t>mononukleārās</a:t>
            </a:r>
            <a:r>
              <a:rPr lang="lv-LV" sz="2400" b="0" dirty="0">
                <a:latin typeface="+mn-lt"/>
              </a:rPr>
              <a:t> šūnas, dažādi T un B šūnu </a:t>
            </a:r>
            <a:r>
              <a:rPr lang="lv-LV" sz="2400" b="0" dirty="0" err="1">
                <a:latin typeface="+mn-lt"/>
              </a:rPr>
              <a:t>subtipi</a:t>
            </a:r>
            <a:r>
              <a:rPr lang="lv-LV" sz="2400" b="0" dirty="0">
                <a:latin typeface="+mn-lt"/>
              </a:rPr>
              <a:t>, NK un </a:t>
            </a:r>
            <a:r>
              <a:rPr lang="lv-LV" sz="2400" b="0" dirty="0" err="1">
                <a:latin typeface="+mn-lt"/>
              </a:rPr>
              <a:t>monocīti</a:t>
            </a:r>
            <a:r>
              <a:rPr lang="lv-LV" sz="2400" b="0" dirty="0">
                <a:latin typeface="+mn-lt"/>
              </a:rPr>
              <a:t>, aktivācijas marķieri (</a:t>
            </a:r>
            <a:r>
              <a:rPr lang="lv-LV" sz="2400" b="0" dirty="0" err="1">
                <a:latin typeface="+mn-lt"/>
              </a:rPr>
              <a:t>fenotipēšana</a:t>
            </a:r>
            <a:r>
              <a:rPr lang="lv-LV" sz="2400" b="0" dirty="0">
                <a:latin typeface="+mn-lt"/>
              </a:rPr>
              <a:t>)</a:t>
            </a:r>
          </a:p>
          <a:p>
            <a:pPr indent="360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lv-LV" sz="2400" b="0" dirty="0" err="1">
                <a:latin typeface="+mn-lt"/>
              </a:rPr>
              <a:t>Funcionāli</a:t>
            </a:r>
            <a:r>
              <a:rPr lang="lv-LV" sz="2400" b="0" dirty="0">
                <a:latin typeface="+mn-lt"/>
              </a:rPr>
              <a:t> – T un B šūnu, antivielu specifiskuma, fagocītu aktivitātes</a:t>
            </a:r>
            <a:endParaRPr lang="lv-LV" sz="2400" dirty="0">
              <a:latin typeface="+mn-lt"/>
            </a:endParaRPr>
          </a:p>
          <a:p>
            <a:pPr indent="360000">
              <a:spcAft>
                <a:spcPts val="600"/>
              </a:spcAft>
              <a:defRPr/>
            </a:pPr>
            <a:r>
              <a:rPr lang="lv-LV" sz="2400" dirty="0">
                <a:latin typeface="+mn-lt"/>
              </a:rPr>
              <a:t>+ Testēšana pētnieciskajās laboratorijās</a:t>
            </a:r>
            <a:endParaRPr lang="lv-LV" sz="2400" b="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9915</TotalTime>
  <Words>1569</Words>
  <Application>Microsoft Office PowerPoint</Application>
  <PresentationFormat>On-screen Show (4:3)</PresentationFormat>
  <Paragraphs>375</Paragraphs>
  <Slides>33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Origin</vt:lpstr>
      <vt:lpstr>Imūnās sistēmas patoloģijas Imūndeficīts   </vt:lpstr>
      <vt:lpstr>IMŪNĀS SISTĒMAS PATOLOĢIJAS  immune system disorder, immunopathology</vt:lpstr>
      <vt:lpstr>Imūnās sistēmas patoloģiju iedalījums</vt:lpstr>
      <vt:lpstr>Imūndeficīts</vt:lpstr>
      <vt:lpstr>Imūndeficīts  /  iedalījums</vt:lpstr>
      <vt:lpstr>Slide 6</vt:lpstr>
      <vt:lpstr> Primārais (iedzimtais) imūndeficīts</vt:lpstr>
      <vt:lpstr>Pazīmes un simptomi</vt:lpstr>
      <vt:lpstr>Primārā imūndeficīta izraisīto slimību diagnostika</vt:lpstr>
      <vt:lpstr>Primārā imūndeficīta izraisīto slimību klasifikācija</vt:lpstr>
      <vt:lpstr>Slide 11</vt:lpstr>
      <vt:lpstr>X-saistītā Agammaglobulinēmija (Bruton’s disease)</vt:lpstr>
      <vt:lpstr> Selektīvais IgA deficīts</vt:lpstr>
      <vt:lpstr>SCID – Severe combined immunodeficiency disease</vt:lpstr>
      <vt:lpstr>Ataxia- telangiectasia</vt:lpstr>
      <vt:lpstr>IMŪNĀS SISTĒMAS PATOLOĢIJAS  immune system disorder, immunopathology</vt:lpstr>
      <vt:lpstr>Primārais imūndeficīts un autoimunitāte</vt:lpstr>
      <vt:lpstr>Primārais imūndeficīts un alerģijas </vt:lpstr>
      <vt:lpstr>Primārais imūndeficīts    Terapijas formas</vt:lpstr>
      <vt:lpstr>Slide 20</vt:lpstr>
      <vt:lpstr>Slide 21</vt:lpstr>
      <vt:lpstr>Sekundārais imūndeficīts – cēloņi &amp; mehānismi</vt:lpstr>
      <vt:lpstr>HIV/AIDS</vt:lpstr>
      <vt:lpstr>HIV/AIDS</vt:lpstr>
      <vt:lpstr>HIV uzbūve un patoģenēze</vt:lpstr>
      <vt:lpstr>Slide 26</vt:lpstr>
      <vt:lpstr>Slide 27</vt:lpstr>
      <vt:lpstr>Slide 28</vt:lpstr>
      <vt:lpstr>Slide 29</vt:lpstr>
      <vt:lpstr>Slide 30</vt:lpstr>
      <vt:lpstr>Slide 31</vt:lpstr>
      <vt:lpstr>HIV infekcijas/AIDS klīniskās stadijas</vt:lpstr>
      <vt:lpstr>Paldies par uzmanību!!!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Una</dc:creator>
  <cp:lastModifiedBy>Arturs</cp:lastModifiedBy>
  <cp:revision>417</cp:revision>
  <dcterms:created xsi:type="dcterms:W3CDTF">2004-02-26T15:56:00Z</dcterms:created>
  <dcterms:modified xsi:type="dcterms:W3CDTF">2014-04-16T08:05:42Z</dcterms:modified>
</cp:coreProperties>
</file>