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1"/>
  </p:notesMasterIdLst>
  <p:sldIdLst>
    <p:sldId id="256" r:id="rId2"/>
    <p:sldId id="257" r:id="rId3"/>
    <p:sldId id="294" r:id="rId4"/>
    <p:sldId id="259" r:id="rId5"/>
    <p:sldId id="258" r:id="rId6"/>
    <p:sldId id="261" r:id="rId7"/>
    <p:sldId id="262" r:id="rId8"/>
    <p:sldId id="263" r:id="rId9"/>
    <p:sldId id="279" r:id="rId10"/>
    <p:sldId id="265" r:id="rId11"/>
    <p:sldId id="285" r:id="rId12"/>
    <p:sldId id="286" r:id="rId13"/>
    <p:sldId id="290" r:id="rId14"/>
    <p:sldId id="287" r:id="rId15"/>
    <p:sldId id="271" r:id="rId16"/>
    <p:sldId id="296" r:id="rId17"/>
    <p:sldId id="289" r:id="rId18"/>
    <p:sldId id="297" r:id="rId19"/>
    <p:sldId id="338" r:id="rId20"/>
    <p:sldId id="295" r:id="rId21"/>
    <p:sldId id="284" r:id="rId22"/>
    <p:sldId id="280" r:id="rId23"/>
    <p:sldId id="291" r:id="rId24"/>
    <p:sldId id="268" r:id="rId25"/>
    <p:sldId id="288" r:id="rId26"/>
    <p:sldId id="270" r:id="rId27"/>
    <p:sldId id="318" r:id="rId28"/>
    <p:sldId id="317" r:id="rId29"/>
    <p:sldId id="324" r:id="rId30"/>
    <p:sldId id="315" r:id="rId31"/>
    <p:sldId id="305" r:id="rId32"/>
    <p:sldId id="322" r:id="rId33"/>
    <p:sldId id="326" r:id="rId34"/>
    <p:sldId id="308" r:id="rId35"/>
    <p:sldId id="325" r:id="rId36"/>
    <p:sldId id="309" r:id="rId37"/>
    <p:sldId id="327" r:id="rId38"/>
    <p:sldId id="323" r:id="rId39"/>
    <p:sldId id="311" r:id="rId40"/>
    <p:sldId id="337" r:id="rId41"/>
    <p:sldId id="302" r:id="rId42"/>
    <p:sldId id="329" r:id="rId43"/>
    <p:sldId id="292" r:id="rId44"/>
    <p:sldId id="343" r:id="rId45"/>
    <p:sldId id="328" r:id="rId46"/>
    <p:sldId id="266" r:id="rId47"/>
    <p:sldId id="274" r:id="rId48"/>
    <p:sldId id="275" r:id="rId49"/>
    <p:sldId id="321" r:id="rId50"/>
    <p:sldId id="339" r:id="rId51"/>
    <p:sldId id="340" r:id="rId52"/>
    <p:sldId id="333" r:id="rId53"/>
    <p:sldId id="332" r:id="rId54"/>
    <p:sldId id="336" r:id="rId55"/>
    <p:sldId id="341" r:id="rId56"/>
    <p:sldId id="330" r:id="rId57"/>
    <p:sldId id="331" r:id="rId58"/>
    <p:sldId id="342" r:id="rId59"/>
    <p:sldId id="34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8136" autoAdjust="0"/>
  </p:normalViewPr>
  <p:slideViewPr>
    <p:cSldViewPr showGuides="1">
      <p:cViewPr>
        <p:scale>
          <a:sx n="70" d="100"/>
          <a:sy n="70" d="100"/>
        </p:scale>
        <p:origin x="-1074" y="-144"/>
      </p:cViewPr>
      <p:guideLst>
        <p:guide orient="horz" pos="2400"/>
        <p:guide pos="2928"/>
      </p:guideLst>
    </p:cSldViewPr>
  </p:slideViewPr>
  <p:notesTextViewPr>
    <p:cViewPr>
      <p:scale>
        <a:sx n="100" d="100"/>
        <a:sy n="100" d="100"/>
      </p:scale>
      <p:origin x="0" y="0"/>
    </p:cViewPr>
  </p:notesTextViewPr>
  <p:sorterViewPr>
    <p:cViewPr>
      <p:scale>
        <a:sx n="66" d="100"/>
        <a:sy n="66" d="100"/>
      </p:scale>
      <p:origin x="0" y="301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E4A93-087F-4404-BC6D-C5E3A8B29988}" type="datetimeFigureOut">
              <a:rPr lang="en-US" smtClean="0"/>
              <a:pPr/>
              <a:t>3/28/2014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EF8768-EDDA-4A9E-A47B-48373A0F33FA}" type="slidenum">
              <a:rPr lang="en-US" smtClean="0"/>
              <a:pPr/>
              <a:t>‹#›</a:t>
            </a:fld>
            <a:endParaRPr lang="en-US"/>
          </a:p>
        </p:txBody>
      </p:sp>
    </p:spTree>
    <p:extLst>
      <p:ext uri="{BB962C8B-B14F-4D97-AF65-F5344CB8AC3E}">
        <p14:creationId xmlns:p14="http://schemas.microsoft.com/office/powerpoint/2010/main" xmlns="" val="397080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9/figure-9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9/figure-913"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studentconsult.inkling.com/read/cellular-and-molecular-immunology-abbas-7th/chapter-14/chapter-14-introduction" TargetMode="External"/><Relationship Id="rId4" Type="http://schemas.openxmlformats.org/officeDocument/2006/relationships/hyperlink" Target="https://studentconsult.inkling.com/read/cellular-and-molecular-immunology-abbas-7th/chapter-11/chapter-11-introduction"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9/figure-917"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5/chapter-5-introduction"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tudentconsult.inkling.com/read/immunology-male-brostoff-roth-roitt-8th/chapter-13/figure-13-4"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studentconsult.inkling.com/read/immunology-male-brostoff-roth-roitt-8th/chapter-4/complement"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15/figure-159"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studentconsult.inkling.com/read/cellular-and-molecular-immunology-abbas-7th/chapter-14/chapter-14-introduc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3/table-3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Active immunity is conferred by a host response to a microbe or microbial antigen, whereas passive immunity is conferred by adoptive transfer of antibodies or T lymphocytes specific for the microbe. Both forms of immunity provide resistance to infection and are specific for microbial antigens, but only active immune responses generate immunologic memory. Cell transfers can be done only between genetically identical donor and recipient (e.g., inbred mice) to avoid rejection of the transferred cells.</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activation of the complement system may be initiated by three distinct pathways, all of which lead to the production of C3b (the early steps). C3b initiates the late steps of complement activation, culminating in the production of peptides that stimulate inflammation (C5a) and polymerized C9, which forms the membrane attack complex, so called because it creates holes in plasma membranes. </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Antigens that are transported by </a:t>
            </a:r>
            <a:r>
              <a:rPr lang="en-US" sz="1200" b="0" i="0" kern="1200" dirty="0" err="1" smtClean="0">
                <a:solidFill>
                  <a:schemeClr val="tx1"/>
                </a:solidFill>
                <a:latin typeface="+mn-lt"/>
                <a:ea typeface="+mn-ea"/>
                <a:cs typeface="+mn-cs"/>
              </a:rPr>
              <a:t>dendritic</a:t>
            </a:r>
            <a:r>
              <a:rPr lang="en-US" sz="1200" b="0" i="0" kern="1200" dirty="0" smtClean="0">
                <a:solidFill>
                  <a:schemeClr val="tx1"/>
                </a:solidFill>
                <a:latin typeface="+mn-lt"/>
                <a:ea typeface="+mn-ea"/>
                <a:cs typeface="+mn-cs"/>
              </a:rPr>
              <a:t> cells to lymph nodes are recognized by naive T lymphocytes that </a:t>
            </a:r>
            <a:r>
              <a:rPr lang="en-US" sz="1200" b="0" i="0" kern="1200" dirty="0" err="1" smtClean="0">
                <a:solidFill>
                  <a:schemeClr val="tx1"/>
                </a:solidFill>
                <a:latin typeface="+mn-lt"/>
                <a:ea typeface="+mn-ea"/>
                <a:cs typeface="+mn-cs"/>
              </a:rPr>
              <a:t>recirculate</a:t>
            </a:r>
            <a:r>
              <a:rPr lang="en-US" sz="1200" b="0" i="0" kern="1200" dirty="0" smtClean="0">
                <a:solidFill>
                  <a:schemeClr val="tx1"/>
                </a:solidFill>
                <a:latin typeface="+mn-lt"/>
                <a:ea typeface="+mn-ea"/>
                <a:cs typeface="+mn-cs"/>
              </a:rPr>
              <a:t> through these lymph nodes. The T cells are activated to differentiate into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and memory cells, which may remain in the lymphoid organs or migrate to </a:t>
            </a:r>
            <a:r>
              <a:rPr lang="en-US" sz="1200" b="0" i="0" kern="1200" dirty="0" err="1" smtClean="0">
                <a:solidFill>
                  <a:schemeClr val="tx1"/>
                </a:solidFill>
                <a:latin typeface="+mn-lt"/>
                <a:ea typeface="+mn-ea"/>
                <a:cs typeface="+mn-cs"/>
              </a:rPr>
              <a:t>nonlymphoid</a:t>
            </a:r>
            <a:r>
              <a:rPr lang="en-US" sz="1200" b="0" i="0" kern="1200" dirty="0" smtClean="0">
                <a:solidFill>
                  <a:schemeClr val="tx1"/>
                </a:solidFill>
                <a:latin typeface="+mn-lt"/>
                <a:ea typeface="+mn-ea"/>
                <a:cs typeface="+mn-cs"/>
              </a:rPr>
              <a:t> tissues. At sites of infection, the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cells are again activated by antigens and perform their various functions, such as macrophage activation.</a:t>
            </a:r>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Antigen recognition and other activating stimuli induce several responses: cytokine secretion from the T cells; proliferation of the antigen-specific lymphocytes, leading to an increase in the numbers of cells in the antigen-specific clones (called </a:t>
            </a:r>
            <a:r>
              <a:rPr lang="en-US" sz="1200" b="0" i="0" kern="1200" dirty="0" err="1" smtClean="0">
                <a:solidFill>
                  <a:schemeClr val="tx1"/>
                </a:solidFill>
                <a:latin typeface="+mn-lt"/>
                <a:ea typeface="+mn-ea"/>
                <a:cs typeface="+mn-cs"/>
              </a:rPr>
              <a:t>clonal</a:t>
            </a:r>
            <a:r>
              <a:rPr lang="en-US" sz="1200" b="0" i="0" kern="1200" dirty="0" smtClean="0">
                <a:solidFill>
                  <a:schemeClr val="tx1"/>
                </a:solidFill>
                <a:latin typeface="+mn-lt"/>
                <a:ea typeface="+mn-ea"/>
                <a:cs typeface="+mn-cs"/>
              </a:rPr>
              <a:t> expansion); and differentiation of the naive cells into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and memory lymphocytes</a:t>
            </a:r>
            <a:endParaRPr lang="en-US" b="0" i="0"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Antigens X and Y induce the production of different antibodies (specificity). The secondary response to antigen X is more rapid and larger than the primary response (memory). Antibody levels decline with time after each immunization (contraction, the process that maintains homeostasis). The same features are seen in cell-mediated</a:t>
            </a:r>
            <a:r>
              <a:rPr lang="lv-LV"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immune responses.</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Antibodies against microbes (and their toxins, not shown here) neutralize these agents, </a:t>
            </a:r>
            <a:r>
              <a:rPr lang="en-US" sz="1200" b="0" i="0" kern="1200" dirty="0" err="1" smtClean="0">
                <a:solidFill>
                  <a:schemeClr val="tx1"/>
                </a:solidFill>
                <a:latin typeface="+mn-lt"/>
                <a:ea typeface="+mn-ea"/>
                <a:cs typeface="+mn-cs"/>
              </a:rPr>
              <a:t>opsonize</a:t>
            </a:r>
            <a:r>
              <a:rPr lang="en-US" sz="1200" b="0" i="0" kern="1200" dirty="0" smtClean="0">
                <a:solidFill>
                  <a:schemeClr val="tx1"/>
                </a:solidFill>
                <a:latin typeface="+mn-lt"/>
                <a:ea typeface="+mn-ea"/>
                <a:cs typeface="+mn-cs"/>
              </a:rPr>
              <a:t> them for </a:t>
            </a:r>
            <a:r>
              <a:rPr lang="en-US" sz="1200" b="0" i="0" kern="1200" dirty="0" err="1" smtClean="0">
                <a:solidFill>
                  <a:schemeClr val="tx1"/>
                </a:solidFill>
                <a:latin typeface="+mn-lt"/>
                <a:ea typeface="+mn-ea"/>
                <a:cs typeface="+mn-cs"/>
              </a:rPr>
              <a:t>phagocytosis</a:t>
            </a:r>
            <a:r>
              <a:rPr lang="en-US" sz="1200" b="0" i="0" kern="1200" dirty="0" smtClean="0">
                <a:solidFill>
                  <a:schemeClr val="tx1"/>
                </a:solidFill>
                <a:latin typeface="+mn-lt"/>
                <a:ea typeface="+mn-ea"/>
                <a:cs typeface="+mn-cs"/>
              </a:rPr>
              <a:t>, sensitize them for antibody-dependent cellular </a:t>
            </a:r>
            <a:r>
              <a:rPr lang="en-US" sz="1200" b="0" i="0" kern="1200" dirty="0" err="1" smtClean="0">
                <a:solidFill>
                  <a:schemeClr val="tx1"/>
                </a:solidFill>
                <a:latin typeface="+mn-lt"/>
                <a:ea typeface="+mn-ea"/>
                <a:cs typeface="+mn-cs"/>
              </a:rPr>
              <a:t>cytotoxicity</a:t>
            </a:r>
            <a:r>
              <a:rPr lang="en-US" sz="1200" b="0" i="0" kern="1200" dirty="0" smtClean="0">
                <a:solidFill>
                  <a:schemeClr val="tx1"/>
                </a:solidFill>
                <a:latin typeface="+mn-lt"/>
                <a:ea typeface="+mn-ea"/>
                <a:cs typeface="+mn-cs"/>
              </a:rPr>
              <a:t>, and activate the complement system. These various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functions may be mediated by different antibody </a:t>
            </a:r>
            <a:r>
              <a:rPr lang="en-US" sz="1200" b="0" i="0" kern="1200" dirty="0" err="1" smtClean="0">
                <a:solidFill>
                  <a:schemeClr val="tx1"/>
                </a:solidFill>
                <a:latin typeface="+mn-lt"/>
                <a:ea typeface="+mn-ea"/>
                <a:cs typeface="+mn-cs"/>
              </a:rPr>
              <a:t>isotypes</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B cells activated by helper T cell signals (CD40L, cytokines) undergo switching to different </a:t>
            </a:r>
            <a:r>
              <a:rPr lang="en-US" sz="1200" b="0" i="0" kern="1200" dirty="0" err="1" smtClean="0">
                <a:solidFill>
                  <a:schemeClr val="tx1"/>
                </a:solidFill>
                <a:latin typeface="+mn-lt"/>
                <a:ea typeface="+mn-ea"/>
                <a:cs typeface="+mn-cs"/>
              </a:rPr>
              <a:t>Ig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isotypes</a:t>
            </a:r>
            <a:r>
              <a:rPr lang="en-US" sz="1200" b="0" i="0" kern="1200" dirty="0" smtClean="0">
                <a:solidFill>
                  <a:schemeClr val="tx1"/>
                </a:solidFill>
                <a:latin typeface="+mn-lt"/>
                <a:ea typeface="+mn-ea"/>
                <a:cs typeface="+mn-cs"/>
              </a:rPr>
              <a:t>, which mediate distinct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functions. Selected examples of switched </a:t>
            </a:r>
            <a:r>
              <a:rPr lang="en-US" sz="1200" b="0" i="0" kern="1200" dirty="0" err="1" smtClean="0">
                <a:solidFill>
                  <a:schemeClr val="tx1"/>
                </a:solidFill>
                <a:latin typeface="+mn-lt"/>
                <a:ea typeface="+mn-ea"/>
                <a:cs typeface="+mn-cs"/>
              </a:rPr>
              <a:t>isotypes</a:t>
            </a:r>
            <a:r>
              <a:rPr lang="en-US" sz="1200" b="0" i="0" kern="1200" dirty="0" smtClean="0">
                <a:solidFill>
                  <a:schemeClr val="tx1"/>
                </a:solidFill>
                <a:latin typeface="+mn-lt"/>
                <a:ea typeface="+mn-ea"/>
                <a:cs typeface="+mn-cs"/>
              </a:rPr>
              <a:t> are shown. </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fontAlgn="base"/>
            <a:r>
              <a:rPr lang="en-US" sz="1200" b="1" i="1" kern="1200" dirty="0" err="1" smtClean="0">
                <a:solidFill>
                  <a:schemeClr val="tx1"/>
                </a:solidFill>
                <a:latin typeface="+mn-lt"/>
                <a:ea typeface="+mn-ea"/>
                <a:cs typeface="+mn-cs"/>
              </a:rPr>
              <a:t>Effector</a:t>
            </a:r>
            <a:r>
              <a:rPr lang="en-US" sz="1200" b="1" i="1" kern="1200" dirty="0" smtClean="0">
                <a:solidFill>
                  <a:schemeClr val="tx1"/>
                </a:solidFill>
                <a:latin typeface="+mn-lt"/>
                <a:ea typeface="+mn-ea"/>
                <a:cs typeface="+mn-cs"/>
              </a:rPr>
              <a:t> T cells recognize antigens in lymphoid organs or in peripheral </a:t>
            </a:r>
            <a:r>
              <a:rPr lang="en-US" sz="1200" b="1" i="1" kern="1200" dirty="0" err="1" smtClean="0">
                <a:solidFill>
                  <a:schemeClr val="tx1"/>
                </a:solidFill>
                <a:latin typeface="+mn-lt"/>
                <a:ea typeface="+mn-ea"/>
                <a:cs typeface="+mn-cs"/>
              </a:rPr>
              <a:t>nonlymphoid</a:t>
            </a:r>
            <a:r>
              <a:rPr lang="en-US" sz="1200" b="1" i="1" kern="1200" dirty="0" smtClean="0">
                <a:solidFill>
                  <a:schemeClr val="tx1"/>
                </a:solidFill>
                <a:latin typeface="+mn-lt"/>
                <a:ea typeface="+mn-ea"/>
                <a:cs typeface="+mn-cs"/>
              </a:rPr>
              <a:t> tissues and are activated to perform functions that are responsible for the elimination of microbes and, in disease states, for inflammation and tissue damage.</a:t>
            </a:r>
            <a:r>
              <a:rPr lang="en-US" sz="1200" b="0" i="0" kern="1200" dirty="0" smtClean="0">
                <a:solidFill>
                  <a:schemeClr val="tx1"/>
                </a:solidFill>
                <a:latin typeface="+mn-lt"/>
                <a:ea typeface="+mn-ea"/>
                <a:cs typeface="+mn-cs"/>
              </a:rPr>
              <a:t> Whereas naive cells are activated mainly in lymphoid organs, differentiated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cells may function in any tissue (see </a:t>
            </a:r>
            <a:r>
              <a:rPr lang="en-US" sz="1200" b="0" i="0" u="none" strike="noStrike" kern="1200" dirty="0" smtClean="0">
                <a:solidFill>
                  <a:schemeClr val="tx1"/>
                </a:solidFill>
                <a:latin typeface="+mn-lt"/>
                <a:ea typeface="+mn-ea"/>
                <a:cs typeface="+mn-cs"/>
                <a:hlinkClick r:id="rId3"/>
              </a:rPr>
              <a:t>Fig. 9-1</a:t>
            </a:r>
            <a:r>
              <a:rPr lang="en-US" sz="1200" b="0" i="0" kern="1200" dirty="0" smtClean="0">
                <a:solidFill>
                  <a:schemeClr val="tx1"/>
                </a:solidFill>
                <a:latin typeface="+mn-lt"/>
                <a:ea typeface="+mn-ea"/>
                <a:cs typeface="+mn-cs"/>
              </a:rPr>
              <a:t>). The process of differentiation from naive to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cells is associated with acquisition of the capacity to perform these specialized functions and the ability to migrate to any site of infection or inflammation. At these sites, the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cells again encounter the antigen for which they are specific and respond in ways that serve to eliminate the source of the antigen.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T cells of the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helper lineage are classified into several subsets on the basis of their cytokine profiles and functions. Some of these differentiated helper cells express membrane molecules and secrete cytokines that activate (help) macrophages to kill </a:t>
            </a:r>
            <a:r>
              <a:rPr lang="en-US" sz="1200" b="0" i="0" kern="1200" dirty="0" err="1" smtClean="0">
                <a:solidFill>
                  <a:schemeClr val="tx1"/>
                </a:solidFill>
                <a:latin typeface="+mn-lt"/>
                <a:ea typeface="+mn-ea"/>
                <a:cs typeface="+mn-cs"/>
              </a:rPr>
              <a:t>phagocytosed</a:t>
            </a:r>
            <a:r>
              <a:rPr lang="en-US" sz="1200" b="0" i="0" kern="1200" dirty="0" smtClean="0">
                <a:solidFill>
                  <a:schemeClr val="tx1"/>
                </a:solidFill>
                <a:latin typeface="+mn-lt"/>
                <a:ea typeface="+mn-ea"/>
                <a:cs typeface="+mn-cs"/>
              </a:rPr>
              <a:t> microbes; others secrete cytokines that recruit leukocytes and thus stimulate inflammation; others enhance mucosal barrier functions; and yet others remain in lymphoid organs and help B cells to differentiate into cells that secrete antibodies.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cytotoxic</a:t>
            </a:r>
            <a:r>
              <a:rPr lang="en-US" sz="1200" b="0" i="0" kern="1200" dirty="0" smtClean="0">
                <a:solidFill>
                  <a:schemeClr val="tx1"/>
                </a:solidFill>
                <a:latin typeface="+mn-lt"/>
                <a:ea typeface="+mn-ea"/>
                <a:cs typeface="+mn-cs"/>
              </a:rPr>
              <a:t> T lymphocytes (CTLs), the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cells of the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lineage, kill infected cells and tumor cells that display class I MHC–associated antigens.</a:t>
            </a:r>
          </a:p>
          <a:p>
            <a:pPr fontAlgn="base"/>
            <a:r>
              <a:rPr lang="en-US" sz="1200" b="1" i="1" kern="1200" dirty="0" smtClean="0">
                <a:solidFill>
                  <a:schemeClr val="tx1"/>
                </a:solidFill>
                <a:latin typeface="+mn-lt"/>
                <a:ea typeface="+mn-ea"/>
                <a:cs typeface="+mn-cs"/>
              </a:rPr>
              <a:t>Memory T cells that are generated by T cell activation are long-lived cells with an enhanced ability to react against the antigen.</a:t>
            </a:r>
            <a:r>
              <a:rPr lang="en-US" sz="1200" b="0" i="0" kern="1200" dirty="0" smtClean="0">
                <a:solidFill>
                  <a:schemeClr val="tx1"/>
                </a:solidFill>
                <a:latin typeface="+mn-lt"/>
                <a:ea typeface="+mn-ea"/>
                <a:cs typeface="+mn-cs"/>
              </a:rPr>
              <a:t> These cells are present in the </a:t>
            </a:r>
            <a:r>
              <a:rPr lang="en-US" sz="1200" b="0" i="0" kern="1200" dirty="0" err="1" smtClean="0">
                <a:solidFill>
                  <a:schemeClr val="tx1"/>
                </a:solidFill>
                <a:latin typeface="+mn-lt"/>
                <a:ea typeface="+mn-ea"/>
                <a:cs typeface="+mn-cs"/>
              </a:rPr>
              <a:t>recirculating</a:t>
            </a:r>
            <a:r>
              <a:rPr lang="en-US" sz="1200" b="0" i="0" kern="1200" dirty="0" smtClean="0">
                <a:solidFill>
                  <a:schemeClr val="tx1"/>
                </a:solidFill>
                <a:latin typeface="+mn-lt"/>
                <a:ea typeface="+mn-ea"/>
                <a:cs typeface="+mn-cs"/>
              </a:rPr>
              <a:t> lymphocyte pool and are abundant in mucosal tissues and the skin as well as in lymphoid organs. After a T cell response wanes, there are many more memory cells of the responding clone that persist than there were naive T cells before the response. These memory cells respond rapidly to subsequent encounter with the antigen and generate new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cells that eliminate the antigen.</a:t>
            </a:r>
          </a:p>
          <a:p>
            <a:pPr fontAlgn="base"/>
            <a:r>
              <a:rPr lang="en-US" sz="1200" b="1" i="1" kern="1200" dirty="0" smtClean="0">
                <a:solidFill>
                  <a:schemeClr val="tx1"/>
                </a:solidFill>
                <a:latin typeface="+mn-lt"/>
                <a:ea typeface="+mn-ea"/>
                <a:cs typeface="+mn-cs"/>
              </a:rPr>
              <a:t>T cell responses decline after the antigen is eliminated by </a:t>
            </a:r>
            <a:r>
              <a:rPr lang="en-US" sz="1200" b="1" i="1" kern="1200" dirty="0" err="1" smtClean="0">
                <a:solidFill>
                  <a:schemeClr val="tx1"/>
                </a:solidFill>
                <a:latin typeface="+mn-lt"/>
                <a:ea typeface="+mn-ea"/>
                <a:cs typeface="+mn-cs"/>
              </a:rPr>
              <a:t>effector</a:t>
            </a:r>
            <a:r>
              <a:rPr lang="en-US" sz="1200" b="1" i="1" kern="1200" dirty="0" smtClean="0">
                <a:solidFill>
                  <a:schemeClr val="tx1"/>
                </a:solidFill>
                <a:latin typeface="+mn-lt"/>
                <a:ea typeface="+mn-ea"/>
                <a:cs typeface="+mn-cs"/>
              </a:rPr>
              <a:t> cells.</a:t>
            </a:r>
            <a:r>
              <a:rPr lang="en-US" sz="1200" b="0" i="0" kern="1200" dirty="0" smtClean="0">
                <a:solidFill>
                  <a:schemeClr val="tx1"/>
                </a:solidFill>
                <a:latin typeface="+mn-lt"/>
                <a:ea typeface="+mn-ea"/>
                <a:cs typeface="+mn-cs"/>
              </a:rPr>
              <a:t> This process of contraction is important for returning the immune system to a state of equilibrium, or homeostasis. It occurs mainly because the majority of antigen-activated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T cells die by apoptosis. One reason for this is that as the antigen is eliminated, lymphocytes are deprived of survival stimuli that are normally provided by the antigen and by the </a:t>
            </a:r>
            <a:r>
              <a:rPr lang="en-US" sz="1200" b="0" i="0" kern="1200" dirty="0" err="1" smtClean="0">
                <a:solidFill>
                  <a:schemeClr val="tx1"/>
                </a:solidFill>
                <a:latin typeface="+mn-lt"/>
                <a:ea typeface="+mn-ea"/>
                <a:cs typeface="+mn-cs"/>
              </a:rPr>
              <a:t>costimulators</a:t>
            </a:r>
            <a:r>
              <a:rPr lang="en-US" sz="1200" b="0" i="0" kern="1200" dirty="0" smtClean="0">
                <a:solidFill>
                  <a:schemeClr val="tx1"/>
                </a:solidFill>
                <a:latin typeface="+mn-lt"/>
                <a:ea typeface="+mn-ea"/>
                <a:cs typeface="+mn-cs"/>
              </a:rPr>
              <a:t> and cytokines produced during inflammatory reactions to the antigen. It is estimated that more than 90% of the antigen-specific T cells that arise by </a:t>
            </a:r>
            <a:r>
              <a:rPr lang="en-US" sz="1200" b="0" i="0" kern="1200" dirty="0" err="1" smtClean="0">
                <a:solidFill>
                  <a:schemeClr val="tx1"/>
                </a:solidFill>
                <a:latin typeface="+mn-lt"/>
                <a:ea typeface="+mn-ea"/>
                <a:cs typeface="+mn-cs"/>
              </a:rPr>
              <a:t>clonal</a:t>
            </a:r>
            <a:r>
              <a:rPr lang="en-US" sz="1200" b="0" i="0" kern="1200" dirty="0" smtClean="0">
                <a:solidFill>
                  <a:schemeClr val="tx1"/>
                </a:solidFill>
                <a:latin typeface="+mn-lt"/>
                <a:ea typeface="+mn-ea"/>
                <a:cs typeface="+mn-cs"/>
              </a:rPr>
              <a:t> expansion die by apoptosis as the antigen is cleared.</a:t>
            </a:r>
          </a:p>
          <a:p>
            <a:pPr fontAlgn="base"/>
            <a:r>
              <a:rPr lang="en-US" sz="1200" b="0" i="0" kern="1200" dirty="0" smtClean="0">
                <a:solidFill>
                  <a:schemeClr val="tx1"/>
                </a:solidFill>
                <a:latin typeface="+mn-lt"/>
                <a:ea typeface="+mn-ea"/>
                <a:cs typeface="+mn-cs"/>
              </a:rPr>
              <a:t>With this overview, we proceed to a discussion of the signals required for T cell activation and the steps that are common to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and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We then describe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and memory cells in the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and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lineages, with emphasis on subsets of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helper T cells and the cytokines they produce. We conclude with a discussion of the decline of immune responses.</a:t>
            </a:r>
          </a:p>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lymphoid organs, </a:t>
            </a:r>
            <a:r>
              <a:rPr lang="en-US" sz="1200" b="0" i="0" kern="1200" dirty="0" err="1" smtClean="0">
                <a:solidFill>
                  <a:schemeClr val="tx1"/>
                </a:solidFill>
                <a:latin typeface="+mn-lt"/>
                <a:ea typeface="+mn-ea"/>
                <a:cs typeface="+mn-cs"/>
              </a:rPr>
              <a:t>dendritic</a:t>
            </a:r>
            <a:r>
              <a:rPr lang="en-US" sz="1200" b="0" i="0" kern="1200" dirty="0" smtClean="0">
                <a:solidFill>
                  <a:schemeClr val="tx1"/>
                </a:solidFill>
                <a:latin typeface="+mn-lt"/>
                <a:ea typeface="+mn-ea"/>
                <a:cs typeface="+mn-cs"/>
              </a:rPr>
              <a:t> cells present peptides derived from </a:t>
            </a:r>
            <a:r>
              <a:rPr lang="en-US" sz="1200" b="0" i="0" kern="1200" dirty="0" err="1" smtClean="0">
                <a:solidFill>
                  <a:schemeClr val="tx1"/>
                </a:solidFill>
                <a:latin typeface="+mn-lt"/>
                <a:ea typeface="+mn-ea"/>
                <a:cs typeface="+mn-cs"/>
              </a:rPr>
              <a:t>endocytosed</a:t>
            </a:r>
            <a:r>
              <a:rPr lang="en-US" sz="1200" b="0" i="0" kern="1200" dirty="0" smtClean="0">
                <a:solidFill>
                  <a:schemeClr val="tx1"/>
                </a:solidFill>
                <a:latin typeface="+mn-lt"/>
                <a:ea typeface="+mn-ea"/>
                <a:cs typeface="+mn-cs"/>
              </a:rPr>
              <a:t> protein antigens in association with class II MHC molecules to naive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and peptides derived from </a:t>
            </a:r>
            <a:r>
              <a:rPr lang="en-US" sz="1200" b="0" i="0" kern="1200" dirty="0" err="1" smtClean="0">
                <a:solidFill>
                  <a:schemeClr val="tx1"/>
                </a:solidFill>
                <a:latin typeface="+mn-lt"/>
                <a:ea typeface="+mn-ea"/>
                <a:cs typeface="+mn-cs"/>
              </a:rPr>
              <a:t>cytosolic</a:t>
            </a:r>
            <a:r>
              <a:rPr lang="en-US" sz="1200" b="0" i="0" kern="1200" dirty="0" smtClean="0">
                <a:solidFill>
                  <a:schemeClr val="tx1"/>
                </a:solidFill>
                <a:latin typeface="+mn-lt"/>
                <a:ea typeface="+mn-ea"/>
                <a:cs typeface="+mn-cs"/>
              </a:rPr>
              <a:t> proteins displayed by class I MHC molecules to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cell–mediated immune reactions are elicited by protein antigens of microbes that are ingested by </a:t>
            </a:r>
            <a:r>
              <a:rPr lang="en-US" sz="1200" b="0" i="0" kern="1200" dirty="0" err="1" smtClean="0">
                <a:solidFill>
                  <a:schemeClr val="tx1"/>
                </a:solidFill>
                <a:latin typeface="+mn-lt"/>
                <a:ea typeface="+mn-ea"/>
                <a:cs typeface="+mn-cs"/>
              </a:rPr>
              <a:t>dendritic</a:t>
            </a:r>
            <a:r>
              <a:rPr lang="en-US" sz="1200" b="0" i="0" kern="1200" dirty="0" smtClean="0">
                <a:solidFill>
                  <a:schemeClr val="tx1"/>
                </a:solidFill>
                <a:latin typeface="+mn-lt"/>
                <a:ea typeface="+mn-ea"/>
                <a:cs typeface="+mn-cs"/>
              </a:rPr>
              <a:t> cells or by soluble protein antigens that are administered with </a:t>
            </a:r>
            <a:r>
              <a:rPr lang="en-US" sz="1200" b="0" i="0" kern="1200" dirty="0" err="1" smtClean="0">
                <a:solidFill>
                  <a:schemeClr val="tx1"/>
                </a:solidFill>
                <a:latin typeface="+mn-lt"/>
                <a:ea typeface="+mn-ea"/>
                <a:cs typeface="+mn-cs"/>
              </a:rPr>
              <a:t>adjuvants</a:t>
            </a:r>
            <a:r>
              <a:rPr lang="en-US" sz="1200" b="0" i="0" kern="1200" dirty="0" smtClean="0">
                <a:solidFill>
                  <a:schemeClr val="tx1"/>
                </a:solidFill>
                <a:latin typeface="+mn-lt"/>
                <a:ea typeface="+mn-ea"/>
                <a:cs typeface="+mn-cs"/>
              </a:rPr>
              <a:t>, in the case of vaccinations, and taken up by </a:t>
            </a:r>
            <a:r>
              <a:rPr lang="en-US" sz="1200" b="0" i="0" kern="1200" dirty="0" err="1" smtClean="0">
                <a:solidFill>
                  <a:schemeClr val="tx1"/>
                </a:solidFill>
                <a:latin typeface="+mn-lt"/>
                <a:ea typeface="+mn-ea"/>
                <a:cs typeface="+mn-cs"/>
              </a:rPr>
              <a:t>dendritic</a:t>
            </a:r>
            <a:r>
              <a:rPr lang="en-US" sz="1200" b="0" i="0" kern="1200" dirty="0" smtClean="0">
                <a:solidFill>
                  <a:schemeClr val="tx1"/>
                </a:solidFill>
                <a:latin typeface="+mn-lt"/>
                <a:ea typeface="+mn-ea"/>
                <a:cs typeface="+mn-cs"/>
              </a:rPr>
              <a:t> cells.</a:t>
            </a:r>
            <a:endParaRPr lang="lv-LV" sz="1200" b="0" i="0" kern="1200" dirty="0" smtClean="0">
              <a:solidFill>
                <a:schemeClr val="tx1"/>
              </a:solidFill>
              <a:latin typeface="+mn-lt"/>
              <a:ea typeface="+mn-ea"/>
              <a:cs typeface="+mn-cs"/>
            </a:endParaRPr>
          </a:p>
          <a:p>
            <a:pPr fontAlgn="base"/>
            <a:r>
              <a:rPr lang="en-US" sz="1200" b="1" i="1" kern="1200" dirty="0" smtClean="0">
                <a:solidFill>
                  <a:schemeClr val="tx1"/>
                </a:solidFill>
                <a:latin typeface="+mn-lt"/>
                <a:ea typeface="+mn-ea"/>
                <a:cs typeface="+mn-cs"/>
              </a:rPr>
              <a:t>IL-2 stimulates the survival, proliferation, and differentiation of antigen-activated T cells.</a:t>
            </a:r>
            <a:r>
              <a:rPr lang="en-US" sz="1200" b="0" i="0" kern="1200" dirty="0" smtClean="0">
                <a:solidFill>
                  <a:schemeClr val="tx1"/>
                </a:solidFill>
                <a:latin typeface="+mn-lt"/>
                <a:ea typeface="+mn-ea"/>
                <a:cs typeface="+mn-cs"/>
              </a:rPr>
              <a:t> IL-2 promotes survival of cells by inducing the </a:t>
            </a:r>
            <a:r>
              <a:rPr lang="en-US" sz="1200" b="0" i="0" kern="1200" dirty="0" err="1" smtClean="0">
                <a:solidFill>
                  <a:schemeClr val="tx1"/>
                </a:solidFill>
                <a:latin typeface="+mn-lt"/>
                <a:ea typeface="+mn-ea"/>
                <a:cs typeface="+mn-cs"/>
              </a:rPr>
              <a:t>antiapoptotic</a:t>
            </a:r>
            <a:r>
              <a:rPr lang="en-US" sz="1200" b="0" i="0" kern="1200" dirty="0" smtClean="0">
                <a:solidFill>
                  <a:schemeClr val="tx1"/>
                </a:solidFill>
                <a:latin typeface="+mn-lt"/>
                <a:ea typeface="+mn-ea"/>
                <a:cs typeface="+mn-cs"/>
              </a:rPr>
              <a:t> protein Bcl-2. It stimulates cell cycle progression through the synthesis of </a:t>
            </a:r>
            <a:r>
              <a:rPr lang="en-US" sz="1200" b="0" i="0" kern="1200" dirty="0" err="1" smtClean="0">
                <a:solidFill>
                  <a:schemeClr val="tx1"/>
                </a:solidFill>
                <a:latin typeface="+mn-lt"/>
                <a:ea typeface="+mn-ea"/>
                <a:cs typeface="+mn-cs"/>
              </a:rPr>
              <a:t>cyclins</a:t>
            </a:r>
            <a:r>
              <a:rPr lang="en-US" sz="1200" b="0" i="0" kern="1200" dirty="0" smtClean="0">
                <a:solidFill>
                  <a:schemeClr val="tx1"/>
                </a:solidFill>
                <a:latin typeface="+mn-lt"/>
                <a:ea typeface="+mn-ea"/>
                <a:cs typeface="+mn-cs"/>
              </a:rPr>
              <a:t> and relieves a block in cell cycle progression through p27 degradation. In addition, IL-2 increases production of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cytokines, such as IFN-γ and IL-4, by the T cells.</a:t>
            </a:r>
          </a:p>
          <a:p>
            <a:pPr fontAlgn="base"/>
            <a:r>
              <a:rPr lang="en-US" sz="1200" b="1" i="1" kern="1200" dirty="0" smtClean="0">
                <a:solidFill>
                  <a:schemeClr val="tx1"/>
                </a:solidFill>
                <a:latin typeface="+mn-lt"/>
                <a:ea typeface="+mn-ea"/>
                <a:cs typeface="+mn-cs"/>
              </a:rPr>
              <a:t>IL-2 is required for the survival and function of regulatory T </a:t>
            </a:r>
            <a:r>
              <a:rPr lang="en-US" sz="1200" b="1" i="1" kern="1200" dirty="0" err="1" smtClean="0">
                <a:solidFill>
                  <a:schemeClr val="tx1"/>
                </a:solidFill>
                <a:latin typeface="+mn-lt"/>
                <a:ea typeface="+mn-ea"/>
                <a:cs typeface="+mn-cs"/>
              </a:rPr>
              <a:t>cells,</a:t>
            </a:r>
            <a:r>
              <a:rPr lang="en-US" sz="1200" b="0" i="0" kern="1200" dirty="0" err="1" smtClean="0">
                <a:solidFill>
                  <a:schemeClr val="tx1"/>
                </a:solidFill>
                <a:latin typeface="+mn-lt"/>
                <a:ea typeface="+mn-ea"/>
                <a:cs typeface="+mn-cs"/>
              </a:rPr>
              <a:t>which</a:t>
            </a:r>
            <a:r>
              <a:rPr lang="en-US" sz="1200" b="0" i="0" kern="1200" dirty="0" smtClean="0">
                <a:solidFill>
                  <a:schemeClr val="tx1"/>
                </a:solidFill>
                <a:latin typeface="+mn-lt"/>
                <a:ea typeface="+mn-ea"/>
                <a:cs typeface="+mn-cs"/>
              </a:rPr>
              <a:t> suppress immune responses against self and other antigens. In fact, knockout mice lacking IL-2 or IL-2 receptors develop uncontrolled T and B cell proliferation and autoimmune disease because of a defect in regulatory T cells. These studies indicate that other growth factors can replace IL-2 for expansion of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T cells, but no other cytokine can replace IL-2 for the maintenance of functional regulatory T cells.</a:t>
            </a:r>
          </a:p>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Differentiated T</a:t>
            </a:r>
            <a:r>
              <a:rPr lang="en-US" sz="1200" b="1" i="1" kern="1200" baseline="-25000" dirty="0" smtClean="0">
                <a:solidFill>
                  <a:schemeClr val="tx1"/>
                </a:solidFill>
                <a:latin typeface="+mn-lt"/>
                <a:ea typeface="+mn-ea"/>
                <a:cs typeface="+mn-cs"/>
              </a:rPr>
              <a:t>H</a:t>
            </a:r>
            <a:r>
              <a:rPr lang="en-US" sz="1200" b="1" i="1" kern="1200" dirty="0" smtClean="0">
                <a:solidFill>
                  <a:schemeClr val="tx1"/>
                </a:solidFill>
                <a:latin typeface="+mn-lt"/>
                <a:ea typeface="+mn-ea"/>
                <a:cs typeface="+mn-cs"/>
              </a:rPr>
              <a:t>1, T</a:t>
            </a:r>
            <a:r>
              <a:rPr lang="en-US" sz="1200" b="1" i="1" kern="1200" baseline="-25000" dirty="0" smtClean="0">
                <a:solidFill>
                  <a:schemeClr val="tx1"/>
                </a:solidFill>
                <a:latin typeface="+mn-lt"/>
                <a:ea typeface="+mn-ea"/>
                <a:cs typeface="+mn-cs"/>
              </a:rPr>
              <a:t>H</a:t>
            </a:r>
            <a:r>
              <a:rPr lang="en-US" sz="1200" b="1" i="1" kern="1200" dirty="0" smtClean="0">
                <a:solidFill>
                  <a:schemeClr val="tx1"/>
                </a:solidFill>
                <a:latin typeface="+mn-lt"/>
                <a:ea typeface="+mn-ea"/>
                <a:cs typeface="+mn-cs"/>
              </a:rPr>
              <a:t>2, and T</a:t>
            </a:r>
            <a:r>
              <a:rPr lang="en-US" sz="1200" b="1" i="1" kern="1200" baseline="-25000" dirty="0" smtClean="0">
                <a:solidFill>
                  <a:schemeClr val="tx1"/>
                </a:solidFill>
                <a:latin typeface="+mn-lt"/>
                <a:ea typeface="+mn-ea"/>
                <a:cs typeface="+mn-cs"/>
              </a:rPr>
              <a:t>H</a:t>
            </a:r>
            <a:r>
              <a:rPr lang="en-US" sz="1200" b="1" i="1" kern="1200" dirty="0" smtClean="0">
                <a:solidFill>
                  <a:schemeClr val="tx1"/>
                </a:solidFill>
                <a:latin typeface="+mn-lt"/>
                <a:ea typeface="+mn-ea"/>
                <a:cs typeface="+mn-cs"/>
              </a:rPr>
              <a:t>17 cells all develop from naive CD4</a:t>
            </a:r>
            <a:r>
              <a:rPr lang="en-US" sz="1200" b="1" i="1" kern="1200" baseline="30000" dirty="0" smtClean="0">
                <a:solidFill>
                  <a:schemeClr val="tx1"/>
                </a:solidFill>
                <a:latin typeface="+mn-lt"/>
                <a:ea typeface="+mn-ea"/>
                <a:cs typeface="+mn-cs"/>
              </a:rPr>
              <a:t>+</a:t>
            </a:r>
            <a:r>
              <a:rPr lang="en-US" sz="1200" b="1" i="1" kern="1200" dirty="0" smtClean="0">
                <a:solidFill>
                  <a:schemeClr val="tx1"/>
                </a:solidFill>
                <a:latin typeface="+mn-lt"/>
                <a:ea typeface="+mn-ea"/>
                <a:cs typeface="+mn-cs"/>
              </a:rPr>
              <a:t> T lymphocytes, mainly in response to cytokines present early during immune responses, and differentiation involves transcriptional activation and epigenetic modification of cytokine genes.</a:t>
            </a:r>
            <a:r>
              <a:rPr lang="en-US" sz="1200" b="0" i="0" kern="1200" dirty="0" smtClean="0">
                <a:solidFill>
                  <a:schemeClr val="tx1"/>
                </a:solidFill>
                <a:latin typeface="+mn-lt"/>
                <a:ea typeface="+mn-ea"/>
                <a:cs typeface="+mn-cs"/>
              </a:rPr>
              <a:t> The process of differentiation, which is sometimes referred to </a:t>
            </a:r>
            <a:r>
              <a:rPr lang="en-US" sz="1200" b="0" i="0" kern="1200" dirty="0" err="1" smtClean="0">
                <a:solidFill>
                  <a:schemeClr val="tx1"/>
                </a:solidFill>
                <a:latin typeface="+mn-lt"/>
                <a:ea typeface="+mn-ea"/>
                <a:cs typeface="+mn-cs"/>
              </a:rPr>
              <a:t>as</a:t>
            </a:r>
            <a:r>
              <a:rPr lang="en-US" sz="1200" b="1" i="0" kern="1200" dirty="0" err="1" smtClean="0">
                <a:solidFill>
                  <a:schemeClr val="tx1"/>
                </a:solidFill>
                <a:latin typeface="+mn-lt"/>
                <a:ea typeface="+mn-ea"/>
                <a:cs typeface="+mn-cs"/>
              </a:rPr>
              <a:t>polarization</a:t>
            </a:r>
            <a:r>
              <a:rPr lang="en-US" sz="1200" b="0" i="0" kern="1200" dirty="0" smtClean="0">
                <a:solidFill>
                  <a:schemeClr val="tx1"/>
                </a:solidFill>
                <a:latin typeface="+mn-lt"/>
                <a:ea typeface="+mn-ea"/>
                <a:cs typeface="+mn-cs"/>
              </a:rPr>
              <a:t> of T cells, can be divided into induction, stable commitment, and amplification</a:t>
            </a:r>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Naive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may differentiate into distinct subsets of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cells in response to antigen, </a:t>
            </a:r>
            <a:r>
              <a:rPr lang="en-US" sz="1200" b="0" i="0" kern="1200" dirty="0" err="1" smtClean="0">
                <a:solidFill>
                  <a:schemeClr val="tx1"/>
                </a:solidFill>
                <a:latin typeface="+mn-lt"/>
                <a:ea typeface="+mn-ea"/>
                <a:cs typeface="+mn-cs"/>
              </a:rPr>
              <a:t>costimulators</a:t>
            </a:r>
            <a:r>
              <a:rPr lang="en-US" sz="1200" b="0" i="0" kern="1200" dirty="0" smtClean="0">
                <a:solidFill>
                  <a:schemeClr val="tx1"/>
                </a:solidFill>
                <a:latin typeface="+mn-lt"/>
                <a:ea typeface="+mn-ea"/>
                <a:cs typeface="+mn-cs"/>
              </a:rPr>
              <a:t>, and cytokines. The columns to the right list the major differences between the best-defined subsets.</a:t>
            </a:r>
            <a:endParaRPr lang="lv-LV" sz="1200" b="0" i="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There are three distinct subsets of CD4</a:t>
            </a:r>
            <a:r>
              <a:rPr lang="en-US" sz="1200" b="1" i="0" kern="1200" baseline="300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T cells, called T</a:t>
            </a:r>
            <a:r>
              <a:rPr lang="en-US" sz="1200" b="1" i="1" kern="1200" baseline="-25000" dirty="0" smtClean="0">
                <a:solidFill>
                  <a:schemeClr val="tx1"/>
                </a:solidFill>
                <a:latin typeface="+mn-lt"/>
                <a:ea typeface="+mn-ea"/>
                <a:cs typeface="+mn-cs"/>
              </a:rPr>
              <a:t>H</a:t>
            </a:r>
            <a:r>
              <a:rPr lang="en-US" sz="1200" b="1" i="1" kern="1200" dirty="0" smtClean="0">
                <a:solidFill>
                  <a:schemeClr val="tx1"/>
                </a:solidFill>
                <a:latin typeface="+mn-lt"/>
                <a:ea typeface="+mn-ea"/>
                <a:cs typeface="+mn-cs"/>
              </a:rPr>
              <a:t>1, T</a:t>
            </a:r>
            <a:r>
              <a:rPr lang="en-US" sz="1200" b="1" i="1" kern="1200" baseline="-25000" dirty="0" smtClean="0">
                <a:solidFill>
                  <a:schemeClr val="tx1"/>
                </a:solidFill>
                <a:latin typeface="+mn-lt"/>
                <a:ea typeface="+mn-ea"/>
                <a:cs typeface="+mn-cs"/>
              </a:rPr>
              <a:t>H</a:t>
            </a:r>
            <a:r>
              <a:rPr lang="en-US" sz="1200" b="1" i="1" kern="1200" dirty="0" smtClean="0">
                <a:solidFill>
                  <a:schemeClr val="tx1"/>
                </a:solidFill>
                <a:latin typeface="+mn-lt"/>
                <a:ea typeface="+mn-ea"/>
                <a:cs typeface="+mn-cs"/>
              </a:rPr>
              <a:t>2, and T</a:t>
            </a:r>
            <a:r>
              <a:rPr lang="en-US" sz="1200" b="1" i="1" kern="1200" baseline="-25000" dirty="0" smtClean="0">
                <a:solidFill>
                  <a:schemeClr val="tx1"/>
                </a:solidFill>
                <a:latin typeface="+mn-lt"/>
                <a:ea typeface="+mn-ea"/>
                <a:cs typeface="+mn-cs"/>
              </a:rPr>
              <a:t>H</a:t>
            </a:r>
            <a:r>
              <a:rPr lang="en-US" sz="1200" b="1" i="1" kern="1200" dirty="0" smtClean="0">
                <a:solidFill>
                  <a:schemeClr val="tx1"/>
                </a:solidFill>
                <a:latin typeface="+mn-lt"/>
                <a:ea typeface="+mn-ea"/>
                <a:cs typeface="+mn-cs"/>
              </a:rPr>
              <a:t>17, that function in host defense against different types of infectious pathogens and are involved in different types of tissue injury in immunologic diseases</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Fig. 9-13</a:t>
            </a:r>
            <a:r>
              <a:rPr lang="en-US" sz="1200" b="0" i="0" kern="1200" dirty="0" smtClean="0">
                <a:solidFill>
                  <a:schemeClr val="tx1"/>
                </a:solidFill>
                <a:latin typeface="+mn-lt"/>
                <a:ea typeface="+mn-ea"/>
                <a:cs typeface="+mn-cs"/>
              </a:rPr>
              <a:t>). A fourth population, called follicular helper T cells, is important in antibody responses and is described in </a:t>
            </a:r>
            <a:r>
              <a:rPr lang="en-US" sz="1200" b="0" i="0" u="none" strike="noStrike" kern="1200" dirty="0" smtClean="0">
                <a:solidFill>
                  <a:schemeClr val="tx1"/>
                </a:solidFill>
                <a:latin typeface="+mn-lt"/>
                <a:ea typeface="+mn-ea"/>
                <a:cs typeface="+mn-cs"/>
                <a:hlinkClick r:id="rId4"/>
              </a:rPr>
              <a:t>Chapter 11</a:t>
            </a:r>
            <a:r>
              <a:rPr lang="en-US" sz="1200" b="0" i="0" kern="1200" dirty="0" smtClean="0">
                <a:solidFill>
                  <a:schemeClr val="tx1"/>
                </a:solidFill>
                <a:latin typeface="+mn-lt"/>
                <a:ea typeface="+mn-ea"/>
                <a:cs typeface="+mn-cs"/>
              </a:rPr>
              <a:t>. Regulatory T cells are another distinct population of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Their function is to control immune reactions to self and foreign antigens, and they are described in </a:t>
            </a:r>
            <a:r>
              <a:rPr lang="en-US" sz="1200" b="0" i="0" u="none" strike="noStrike" kern="1200" dirty="0" smtClean="0">
                <a:solidFill>
                  <a:schemeClr val="tx1"/>
                </a:solidFill>
                <a:latin typeface="+mn-lt"/>
                <a:ea typeface="+mn-ea"/>
                <a:cs typeface="+mn-cs"/>
                <a:hlinkClick r:id="rId5"/>
              </a:rPr>
              <a:t>Chapter 14</a:t>
            </a:r>
            <a:r>
              <a:rPr lang="en-US" sz="1200" b="0" i="0" kern="1200" dirty="0" smtClean="0">
                <a:solidFill>
                  <a:schemeClr val="tx1"/>
                </a:solidFill>
                <a:latin typeface="+mn-lt"/>
                <a:ea typeface="+mn-ea"/>
                <a:cs typeface="+mn-cs"/>
              </a:rPr>
              <a:t> in the context of immunologic tolerance. Although these subsets are identifiable in immune reactions (and can often be generated in cell culture), many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produce various combinations of cytokines or only some of the cytokines characteristic of a particular subset and are not readily classifiable into separable populations. Whether these populations with mixed or limited cytokine patterns are intermediates in the development of the polarized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cells or are themselves fixed populations is not known. It is also clear that some of these differentiated T cells may convert from one population into another by changes in activation conditions. The extent and significance of such “plasticity” are topics of active research.</a:t>
            </a:r>
            <a:endParaRPr lang="lv-LV"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IL-12 produced by </a:t>
            </a:r>
            <a:r>
              <a:rPr lang="en-US" sz="1200" b="0" i="0" kern="1200" dirty="0" err="1" smtClean="0">
                <a:solidFill>
                  <a:schemeClr val="tx1"/>
                </a:solidFill>
                <a:latin typeface="+mn-lt"/>
                <a:ea typeface="+mn-ea"/>
                <a:cs typeface="+mn-cs"/>
              </a:rPr>
              <a:t>dendritic</a:t>
            </a:r>
            <a:r>
              <a:rPr lang="en-US" sz="1200" b="0" i="0" kern="1200" dirty="0" smtClean="0">
                <a:solidFill>
                  <a:schemeClr val="tx1"/>
                </a:solidFill>
                <a:latin typeface="+mn-lt"/>
                <a:ea typeface="+mn-ea"/>
                <a:cs typeface="+mn-cs"/>
              </a:rPr>
              <a:t> cells and macrophages in response to microbes, including intracellular microbes, and IFN-γ produced by NK cells (all part of the early innate immune response to the microbes) activate the transcription factors T-bet, STAT1, and STAT4, which stimulate the differentiation of naive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to the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 subset. IFN-γ produced by the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 cells amplifies this response and inhibits the development of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2 and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17 cells.</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that differentiate into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 cells secrete IFN-γ, which acts on macrophages to increase </a:t>
            </a:r>
            <a:r>
              <a:rPr lang="en-US" sz="1200" b="0" i="0" kern="1200" dirty="0" err="1" smtClean="0">
                <a:solidFill>
                  <a:schemeClr val="tx1"/>
                </a:solidFill>
                <a:latin typeface="+mn-lt"/>
                <a:ea typeface="+mn-ea"/>
                <a:cs typeface="+mn-cs"/>
              </a:rPr>
              <a:t>phagocytosis</a:t>
            </a:r>
            <a:r>
              <a:rPr lang="en-US" sz="1200" b="0" i="0" kern="1200" dirty="0" smtClean="0">
                <a:solidFill>
                  <a:schemeClr val="tx1"/>
                </a:solidFill>
                <a:latin typeface="+mn-lt"/>
                <a:ea typeface="+mn-ea"/>
                <a:cs typeface="+mn-cs"/>
              </a:rPr>
              <a:t> and killing of microbes in </a:t>
            </a:r>
            <a:r>
              <a:rPr lang="en-US" sz="1200" b="0" i="0" kern="1200" dirty="0" err="1" smtClean="0">
                <a:solidFill>
                  <a:schemeClr val="tx1"/>
                </a:solidFill>
                <a:latin typeface="+mn-lt"/>
                <a:ea typeface="+mn-ea"/>
                <a:cs typeface="+mn-cs"/>
              </a:rPr>
              <a:t>phagolysosomes</a:t>
            </a:r>
            <a:r>
              <a:rPr lang="en-US" sz="1200" b="0" i="0" kern="1200" dirty="0" smtClean="0">
                <a:solidFill>
                  <a:schemeClr val="tx1"/>
                </a:solidFill>
                <a:latin typeface="+mn-lt"/>
                <a:ea typeface="+mn-ea"/>
                <a:cs typeface="+mn-cs"/>
              </a:rPr>
              <a:t> and on B lymphocytes to stimulate production of </a:t>
            </a:r>
            <a:r>
              <a:rPr lang="en-US" sz="1200" b="0" i="0" kern="1200" dirty="0" err="1" smtClean="0">
                <a:solidFill>
                  <a:schemeClr val="tx1"/>
                </a:solidFill>
                <a:latin typeface="+mn-lt"/>
                <a:ea typeface="+mn-ea"/>
                <a:cs typeface="+mn-cs"/>
              </a:rPr>
              <a:t>IgG</a:t>
            </a:r>
            <a:r>
              <a:rPr lang="en-US" sz="1200" b="0" i="0" kern="1200" dirty="0" smtClean="0">
                <a:solidFill>
                  <a:schemeClr val="tx1"/>
                </a:solidFill>
                <a:latin typeface="+mn-lt"/>
                <a:ea typeface="+mn-ea"/>
                <a:cs typeface="+mn-cs"/>
              </a:rPr>
              <a:t> antibodies that </a:t>
            </a:r>
            <a:r>
              <a:rPr lang="en-US" sz="1200" b="0" i="0" kern="1200" dirty="0" err="1" smtClean="0">
                <a:solidFill>
                  <a:schemeClr val="tx1"/>
                </a:solidFill>
                <a:latin typeface="+mn-lt"/>
                <a:ea typeface="+mn-ea"/>
                <a:cs typeface="+mn-cs"/>
              </a:rPr>
              <a:t>opsonize</a:t>
            </a:r>
            <a:r>
              <a:rPr lang="en-US" sz="1200" b="0" i="0" kern="1200" dirty="0" smtClean="0">
                <a:solidFill>
                  <a:schemeClr val="tx1"/>
                </a:solidFill>
                <a:latin typeface="+mn-lt"/>
                <a:ea typeface="+mn-ea"/>
                <a:cs typeface="+mn-cs"/>
              </a:rPr>
              <a:t> microbes for </a:t>
            </a:r>
            <a:r>
              <a:rPr lang="en-US" sz="1200" b="0" i="0" kern="1200" dirty="0" err="1" smtClean="0">
                <a:solidFill>
                  <a:schemeClr val="tx1"/>
                </a:solidFill>
                <a:latin typeface="+mn-lt"/>
                <a:ea typeface="+mn-ea"/>
                <a:cs typeface="+mn-cs"/>
              </a:rPr>
              <a:t>phagocytosis</a:t>
            </a:r>
            <a:r>
              <a:rPr lang="en-US" sz="1200" b="0" i="0" kern="1200" dirty="0" smtClean="0">
                <a:solidFill>
                  <a:schemeClr val="tx1"/>
                </a:solidFill>
                <a:latin typeface="+mn-lt"/>
                <a:ea typeface="+mn-ea"/>
                <a:cs typeface="+mn-cs"/>
              </a:rPr>
              <a:t>. The cells also produce TNF, which activates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and promotes inflammation (not shown).</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innate immune system is triggered by signals derived from tissue damage and invading pathogens to activate cells such as the macrophages,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mast cells, blood platelets and endothelial cells that contribute to a co-</a:t>
            </a:r>
            <a:r>
              <a:rPr lang="en-US" sz="1200" b="0" i="0" kern="1200" dirty="0" err="1" smtClean="0">
                <a:solidFill>
                  <a:schemeClr val="tx1"/>
                </a:solidFill>
                <a:latin typeface="+mn-lt"/>
                <a:ea typeface="+mn-ea"/>
                <a:cs typeface="+mn-cs"/>
              </a:rPr>
              <a:t>ordinated</a:t>
            </a:r>
            <a:r>
              <a:rPr lang="en-US" sz="1200" b="0" i="0" kern="1200" dirty="0" smtClean="0">
                <a:solidFill>
                  <a:schemeClr val="tx1"/>
                </a:solidFill>
                <a:latin typeface="+mn-lt"/>
                <a:ea typeface="+mn-ea"/>
                <a:cs typeface="+mn-cs"/>
              </a:rPr>
              <a:t> series of responses to both remove the pathogens and to repair damaged tissues. The endothelial cells are shown in three states: normal flattened shape (blue), contracted to increase endothelial permeability (light yellow) and damaged cells (bright yellow), where platelet aggregation occurs during formation of the haemostatic plug. Details of these responses are described in the text.</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leukocytes and plasma proteins normally circulate in the blood and are recruited to sites of infection and injury, where they perform various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functions that serve to kill microbes and begin to repair tissue damage. Typically, the most abundant leukocyte that is recruited from the blood into acute inflammatory sites is the </a:t>
            </a:r>
            <a:r>
              <a:rPr lang="en-US" sz="1200" b="0" i="0" kern="1200" dirty="0" err="1" smtClean="0">
                <a:solidFill>
                  <a:schemeClr val="tx1"/>
                </a:solidFill>
                <a:latin typeface="+mn-lt"/>
                <a:ea typeface="+mn-ea"/>
                <a:cs typeface="+mn-cs"/>
              </a:rPr>
              <a:t>neutrophil</a:t>
            </a:r>
            <a:r>
              <a:rPr lang="en-US" sz="1200" b="0" i="0" kern="1200" dirty="0" smtClean="0">
                <a:solidFill>
                  <a:schemeClr val="tx1"/>
                </a:solidFill>
                <a:latin typeface="+mn-lt"/>
                <a:ea typeface="+mn-ea"/>
                <a:cs typeface="+mn-cs"/>
              </a:rPr>
              <a:t>, but blood </a:t>
            </a:r>
            <a:r>
              <a:rPr lang="en-US" sz="1200" b="0" i="0" kern="1200" dirty="0" err="1" smtClean="0">
                <a:solidFill>
                  <a:schemeClr val="tx1"/>
                </a:solidFill>
                <a:latin typeface="+mn-lt"/>
                <a:ea typeface="+mn-ea"/>
                <a:cs typeface="+mn-cs"/>
              </a:rPr>
              <a:t>monocytes</a:t>
            </a:r>
            <a:r>
              <a:rPr lang="en-US" sz="1200" b="0" i="0" kern="1200" dirty="0" smtClean="0">
                <a:solidFill>
                  <a:schemeClr val="tx1"/>
                </a:solidFill>
                <a:latin typeface="+mn-lt"/>
                <a:ea typeface="+mn-ea"/>
                <a:cs typeface="+mn-cs"/>
              </a:rPr>
              <a:t>, which become macrophages in the tissue, become increasingly prominent over time and may be the dominant population in some reactions. Among the important plasma proteins that enter inflammatory sites are complement proteins, antibodies, and acute-phase reactants. The delivery of these blood-derived components to the inflammatory site is dependent on reversible changes in blood vessels in the infected or damaged tissue. These changes include increased blood flow into the tissue due to arteriolar dilation, increased adhesiveness of circulating leukocytes to the endothelial lining of </a:t>
            </a:r>
            <a:r>
              <a:rPr lang="en-US" sz="1200" b="0" i="0" kern="1200" dirty="0" err="1" smtClean="0">
                <a:solidFill>
                  <a:schemeClr val="tx1"/>
                </a:solidFill>
                <a:latin typeface="+mn-lt"/>
                <a:ea typeface="+mn-ea"/>
                <a:cs typeface="+mn-cs"/>
              </a:rPr>
              <a:t>venules</a:t>
            </a:r>
            <a:r>
              <a:rPr lang="en-US" sz="1200" b="0" i="0" kern="1200" dirty="0" smtClean="0">
                <a:solidFill>
                  <a:schemeClr val="tx1"/>
                </a:solidFill>
                <a:latin typeface="+mn-lt"/>
                <a:ea typeface="+mn-ea"/>
                <a:cs typeface="+mn-cs"/>
              </a:rPr>
              <a:t>, and increased permeability of the capillaries and </a:t>
            </a:r>
            <a:r>
              <a:rPr lang="en-US" sz="1200" b="0" i="0" kern="1200" dirty="0" err="1" smtClean="0">
                <a:solidFill>
                  <a:schemeClr val="tx1"/>
                </a:solidFill>
                <a:latin typeface="+mn-lt"/>
                <a:ea typeface="+mn-ea"/>
                <a:cs typeface="+mn-cs"/>
              </a:rPr>
              <a:t>venules</a:t>
            </a:r>
            <a:r>
              <a:rPr lang="en-US" sz="1200" b="0" i="0" kern="1200" dirty="0" smtClean="0">
                <a:solidFill>
                  <a:schemeClr val="tx1"/>
                </a:solidFill>
                <a:latin typeface="+mn-lt"/>
                <a:ea typeface="+mn-ea"/>
                <a:cs typeface="+mn-cs"/>
              </a:rPr>
              <a:t> to plasma proteins and fluid.</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that differentiate into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 cells secrete IFN-γ, which acts on macrophages to increase </a:t>
            </a:r>
            <a:r>
              <a:rPr lang="en-US" sz="1200" b="0" i="0" kern="1200" dirty="0" err="1" smtClean="0">
                <a:solidFill>
                  <a:schemeClr val="tx1"/>
                </a:solidFill>
                <a:latin typeface="+mn-lt"/>
                <a:ea typeface="+mn-ea"/>
                <a:cs typeface="+mn-cs"/>
              </a:rPr>
              <a:t>phagocytosis</a:t>
            </a:r>
            <a:r>
              <a:rPr lang="en-US" sz="1200" b="0" i="0" kern="1200" dirty="0" smtClean="0">
                <a:solidFill>
                  <a:schemeClr val="tx1"/>
                </a:solidFill>
                <a:latin typeface="+mn-lt"/>
                <a:ea typeface="+mn-ea"/>
                <a:cs typeface="+mn-cs"/>
              </a:rPr>
              <a:t> and killing of microbes in </a:t>
            </a:r>
            <a:r>
              <a:rPr lang="en-US" sz="1200" b="0" i="0" kern="1200" dirty="0" err="1" smtClean="0">
                <a:solidFill>
                  <a:schemeClr val="tx1"/>
                </a:solidFill>
                <a:latin typeface="+mn-lt"/>
                <a:ea typeface="+mn-ea"/>
                <a:cs typeface="+mn-cs"/>
              </a:rPr>
              <a:t>phagolysosomes</a:t>
            </a:r>
            <a:r>
              <a:rPr lang="en-US" sz="1200" b="0" i="0" kern="1200" dirty="0" smtClean="0">
                <a:solidFill>
                  <a:schemeClr val="tx1"/>
                </a:solidFill>
                <a:latin typeface="+mn-lt"/>
                <a:ea typeface="+mn-ea"/>
                <a:cs typeface="+mn-cs"/>
              </a:rPr>
              <a:t> and on B lymphocytes to stimulate production of </a:t>
            </a:r>
            <a:r>
              <a:rPr lang="en-US" sz="1200" b="0" i="0" kern="1200" dirty="0" err="1" smtClean="0">
                <a:solidFill>
                  <a:schemeClr val="tx1"/>
                </a:solidFill>
                <a:latin typeface="+mn-lt"/>
                <a:ea typeface="+mn-ea"/>
                <a:cs typeface="+mn-cs"/>
              </a:rPr>
              <a:t>IgG</a:t>
            </a:r>
            <a:r>
              <a:rPr lang="en-US" sz="1200" b="0" i="0" kern="1200" dirty="0" smtClean="0">
                <a:solidFill>
                  <a:schemeClr val="tx1"/>
                </a:solidFill>
                <a:latin typeface="+mn-lt"/>
                <a:ea typeface="+mn-ea"/>
                <a:cs typeface="+mn-cs"/>
              </a:rPr>
              <a:t> antibodies that </a:t>
            </a:r>
            <a:r>
              <a:rPr lang="en-US" sz="1200" b="0" i="0" kern="1200" dirty="0" err="1" smtClean="0">
                <a:solidFill>
                  <a:schemeClr val="tx1"/>
                </a:solidFill>
                <a:latin typeface="+mn-lt"/>
                <a:ea typeface="+mn-ea"/>
                <a:cs typeface="+mn-cs"/>
              </a:rPr>
              <a:t>opsonize</a:t>
            </a:r>
            <a:r>
              <a:rPr lang="en-US" sz="1200" b="0" i="0" kern="1200" dirty="0" smtClean="0">
                <a:solidFill>
                  <a:schemeClr val="tx1"/>
                </a:solidFill>
                <a:latin typeface="+mn-lt"/>
                <a:ea typeface="+mn-ea"/>
                <a:cs typeface="+mn-cs"/>
              </a:rPr>
              <a:t> microbes for </a:t>
            </a:r>
            <a:r>
              <a:rPr lang="en-US" sz="1200" b="0" i="0" kern="1200" dirty="0" err="1" smtClean="0">
                <a:solidFill>
                  <a:schemeClr val="tx1"/>
                </a:solidFill>
                <a:latin typeface="+mn-lt"/>
                <a:ea typeface="+mn-ea"/>
                <a:cs typeface="+mn-cs"/>
              </a:rPr>
              <a:t>phagocytosis</a:t>
            </a:r>
            <a:r>
              <a:rPr lang="en-US" sz="1200" b="0" i="0" kern="1200" dirty="0" smtClean="0">
                <a:solidFill>
                  <a:schemeClr val="tx1"/>
                </a:solidFill>
                <a:latin typeface="+mn-lt"/>
                <a:ea typeface="+mn-ea"/>
                <a:cs typeface="+mn-cs"/>
              </a:rPr>
              <a:t>. The cells also produce TNF, which activates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and promotes inflammation (not shown).</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IL-4 produced by activated T cells themselves or by mast cells and </a:t>
            </a:r>
            <a:r>
              <a:rPr lang="en-US" sz="1200" b="0" i="0" kern="1200" dirty="0" err="1" smtClean="0">
                <a:solidFill>
                  <a:schemeClr val="tx1"/>
                </a:solidFill>
                <a:latin typeface="+mn-lt"/>
                <a:ea typeface="+mn-ea"/>
                <a:cs typeface="+mn-cs"/>
              </a:rPr>
              <a:t>eosinophils</a:t>
            </a:r>
            <a:r>
              <a:rPr lang="en-US" sz="1200" b="0" i="0" kern="1200" dirty="0" smtClean="0">
                <a:solidFill>
                  <a:schemeClr val="tx1"/>
                </a:solidFill>
                <a:latin typeface="+mn-lt"/>
                <a:ea typeface="+mn-ea"/>
                <a:cs typeface="+mn-cs"/>
              </a:rPr>
              <a:t>, especially in response to </a:t>
            </a:r>
            <a:r>
              <a:rPr lang="en-US" sz="1200" b="0" i="0" kern="1200" dirty="0" err="1" smtClean="0">
                <a:solidFill>
                  <a:schemeClr val="tx1"/>
                </a:solidFill>
                <a:latin typeface="+mn-lt"/>
                <a:ea typeface="+mn-ea"/>
                <a:cs typeface="+mn-cs"/>
              </a:rPr>
              <a:t>helminths</a:t>
            </a:r>
            <a:r>
              <a:rPr lang="en-US" sz="1200" b="0" i="0" kern="1200" dirty="0" smtClean="0">
                <a:solidFill>
                  <a:schemeClr val="tx1"/>
                </a:solidFill>
                <a:latin typeface="+mn-lt"/>
                <a:ea typeface="+mn-ea"/>
                <a:cs typeface="+mn-cs"/>
              </a:rPr>
              <a:t>, activates the transcription factors GATA-3 and STAT6, which stimulate the differentiation of naive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to the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2 subset. IL-4 produced by the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2 cells amplifies this response and inhibits the development of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 and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17 cells.</a:t>
            </a:r>
            <a:endParaRPr lang="en-US" dirty="0" smtClean="0"/>
          </a:p>
          <a:p>
            <a:r>
              <a:rPr lang="en-US" sz="1200" b="0" i="0" kern="1200" dirty="0" smtClean="0">
                <a:solidFill>
                  <a:schemeClr val="tx1"/>
                </a:solidFill>
                <a:latin typeface="+mn-lt"/>
                <a:ea typeface="+mn-ea"/>
                <a:cs typeface="+mn-cs"/>
              </a:rPr>
              <a:t>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that differentiate into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2 cells secrete IL-4, IL-5, and IL-13. IL-4 (and IL-13) act on B cells to stimulate production of antibodies that bind to mast cells, such as </a:t>
            </a:r>
            <a:r>
              <a:rPr lang="en-US" sz="1200" b="0" i="0" kern="1200" dirty="0" err="1" smtClean="0">
                <a:solidFill>
                  <a:schemeClr val="tx1"/>
                </a:solidFill>
                <a:latin typeface="+mn-lt"/>
                <a:ea typeface="+mn-ea"/>
                <a:cs typeface="+mn-cs"/>
              </a:rPr>
              <a:t>IgE</a:t>
            </a:r>
            <a:r>
              <a:rPr lang="en-US" sz="1200" b="0" i="0" kern="1200" dirty="0" smtClean="0">
                <a:solidFill>
                  <a:schemeClr val="tx1"/>
                </a:solidFill>
                <a:latin typeface="+mn-lt"/>
                <a:ea typeface="+mn-ea"/>
                <a:cs typeface="+mn-cs"/>
              </a:rPr>
              <a:t>. IL-4 is also an </a:t>
            </a:r>
            <a:r>
              <a:rPr lang="en-US" sz="1200" b="0" i="0" kern="1200" dirty="0" err="1" smtClean="0">
                <a:solidFill>
                  <a:schemeClr val="tx1"/>
                </a:solidFill>
                <a:latin typeface="+mn-lt"/>
                <a:ea typeface="+mn-ea"/>
                <a:cs typeface="+mn-cs"/>
              </a:rPr>
              <a:t>autocrine</a:t>
            </a:r>
            <a:r>
              <a:rPr lang="en-US" sz="1200" b="0" i="0" kern="1200" dirty="0" smtClean="0">
                <a:solidFill>
                  <a:schemeClr val="tx1"/>
                </a:solidFill>
                <a:latin typeface="+mn-lt"/>
                <a:ea typeface="+mn-ea"/>
                <a:cs typeface="+mn-cs"/>
              </a:rPr>
              <a:t> growth and differentiation cytokine for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2 cells. IL-5 activates </a:t>
            </a:r>
            <a:r>
              <a:rPr lang="en-US" sz="1200" b="0" i="0" kern="1200" dirty="0" err="1" smtClean="0">
                <a:solidFill>
                  <a:schemeClr val="tx1"/>
                </a:solidFill>
                <a:latin typeface="+mn-lt"/>
                <a:ea typeface="+mn-ea"/>
                <a:cs typeface="+mn-cs"/>
              </a:rPr>
              <a:t>eosinophils</a:t>
            </a:r>
            <a:r>
              <a:rPr lang="en-US" sz="1200" b="0" i="0" kern="1200" dirty="0" smtClean="0">
                <a:solidFill>
                  <a:schemeClr val="tx1"/>
                </a:solidFill>
                <a:latin typeface="+mn-lt"/>
                <a:ea typeface="+mn-ea"/>
                <a:cs typeface="+mn-cs"/>
              </a:rPr>
              <a:t>, a response that is important for defense against </a:t>
            </a:r>
            <a:r>
              <a:rPr lang="en-US" sz="1200" b="0" i="0" kern="1200" dirty="0" err="1" smtClean="0">
                <a:solidFill>
                  <a:schemeClr val="tx1"/>
                </a:solidFill>
                <a:latin typeface="+mn-lt"/>
                <a:ea typeface="+mn-ea"/>
                <a:cs typeface="+mn-cs"/>
              </a:rPr>
              <a:t>helminthic</a:t>
            </a:r>
            <a:r>
              <a:rPr lang="en-US" sz="1200" b="0" i="0" kern="1200" dirty="0" smtClean="0">
                <a:solidFill>
                  <a:schemeClr val="tx1"/>
                </a:solidFill>
                <a:latin typeface="+mn-lt"/>
                <a:ea typeface="+mn-ea"/>
                <a:cs typeface="+mn-cs"/>
              </a:rPr>
              <a:t> infections. IL-4 and IL-13 are involved in barrier immunity, induce an alternative pathway of macrophage activation, and inhibit classical,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1-mediated macrophage activation.</a:t>
            </a:r>
            <a:endParaRPr lang="lv-LV"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8EF8768-EDDA-4A9E-A47B-48373A0F33FA}"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that differentiate into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2 cells secrete IL-4, IL-5, and IL-13. IL-4 (and IL-13) act on B cells to stimulate production of antibodies that bind to mast cells, such as </a:t>
            </a:r>
            <a:r>
              <a:rPr lang="en-US" sz="1200" b="0" i="0" kern="1200" dirty="0" err="1" smtClean="0">
                <a:solidFill>
                  <a:schemeClr val="tx1"/>
                </a:solidFill>
                <a:latin typeface="+mn-lt"/>
                <a:ea typeface="+mn-ea"/>
                <a:cs typeface="+mn-cs"/>
              </a:rPr>
              <a:t>IgE</a:t>
            </a:r>
            <a:r>
              <a:rPr lang="en-US" sz="1200" b="0" i="0" kern="1200" dirty="0" smtClean="0">
                <a:solidFill>
                  <a:schemeClr val="tx1"/>
                </a:solidFill>
                <a:latin typeface="+mn-lt"/>
                <a:ea typeface="+mn-ea"/>
                <a:cs typeface="+mn-cs"/>
              </a:rPr>
              <a:t>. IL-4 is also an </a:t>
            </a:r>
            <a:r>
              <a:rPr lang="en-US" sz="1200" b="0" i="0" kern="1200" dirty="0" err="1" smtClean="0">
                <a:solidFill>
                  <a:schemeClr val="tx1"/>
                </a:solidFill>
                <a:latin typeface="+mn-lt"/>
                <a:ea typeface="+mn-ea"/>
                <a:cs typeface="+mn-cs"/>
              </a:rPr>
              <a:t>autocrine</a:t>
            </a:r>
            <a:r>
              <a:rPr lang="en-US" sz="1200" b="0" i="0" kern="1200" dirty="0" smtClean="0">
                <a:solidFill>
                  <a:schemeClr val="tx1"/>
                </a:solidFill>
                <a:latin typeface="+mn-lt"/>
                <a:ea typeface="+mn-ea"/>
                <a:cs typeface="+mn-cs"/>
              </a:rPr>
              <a:t> growth and differentiation cytokine for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2 cells. IL-5 activates </a:t>
            </a:r>
            <a:r>
              <a:rPr lang="en-US" sz="1200" b="0" i="0" kern="1200" dirty="0" err="1" smtClean="0">
                <a:solidFill>
                  <a:schemeClr val="tx1"/>
                </a:solidFill>
                <a:latin typeface="+mn-lt"/>
                <a:ea typeface="+mn-ea"/>
                <a:cs typeface="+mn-cs"/>
              </a:rPr>
              <a:t>eosinophils</a:t>
            </a:r>
            <a:r>
              <a:rPr lang="en-US" sz="1200" b="0" i="0" kern="1200" dirty="0" smtClean="0">
                <a:solidFill>
                  <a:schemeClr val="tx1"/>
                </a:solidFill>
                <a:latin typeface="+mn-lt"/>
                <a:ea typeface="+mn-ea"/>
                <a:cs typeface="+mn-cs"/>
              </a:rPr>
              <a:t>, a response that is important for defense against </a:t>
            </a:r>
            <a:r>
              <a:rPr lang="en-US" sz="1200" b="0" i="0" kern="1200" dirty="0" err="1" smtClean="0">
                <a:solidFill>
                  <a:schemeClr val="tx1"/>
                </a:solidFill>
                <a:latin typeface="+mn-lt"/>
                <a:ea typeface="+mn-ea"/>
                <a:cs typeface="+mn-cs"/>
              </a:rPr>
              <a:t>helminthic</a:t>
            </a:r>
            <a:r>
              <a:rPr lang="en-US" sz="1200" b="0" i="0" kern="1200" dirty="0" smtClean="0">
                <a:solidFill>
                  <a:schemeClr val="tx1"/>
                </a:solidFill>
                <a:latin typeface="+mn-lt"/>
                <a:ea typeface="+mn-ea"/>
                <a:cs typeface="+mn-cs"/>
              </a:rPr>
              <a:t> infections. IL-4 and IL-13 are involved in barrier immunity, induce an alternative pathway of macrophage activation, and inhibit classical,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1-mediated macrophage activation.</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IL-1 and IL-6 produced by APCs and transforming growth factor-β (TGF-β) produced by various cells activate the transcription factors </a:t>
            </a:r>
            <a:r>
              <a:rPr lang="en-US" sz="1200" b="0" i="0" kern="1200" dirty="0" err="1" smtClean="0">
                <a:solidFill>
                  <a:schemeClr val="tx1"/>
                </a:solidFill>
                <a:latin typeface="+mn-lt"/>
                <a:ea typeface="+mn-ea"/>
                <a:cs typeface="+mn-cs"/>
              </a:rPr>
              <a:t>RORγt</a:t>
            </a:r>
            <a:r>
              <a:rPr lang="en-US" sz="1200" b="0" i="0" kern="1200" dirty="0" smtClean="0">
                <a:solidFill>
                  <a:schemeClr val="tx1"/>
                </a:solidFill>
                <a:latin typeface="+mn-lt"/>
                <a:ea typeface="+mn-ea"/>
                <a:cs typeface="+mn-cs"/>
              </a:rPr>
              <a:t> and STAT3, which stimulate the differentiation of naive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to the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17 subset. IL-23, which is also produced by APCs, especially in response to fungi, stabilizes the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17 cells. TGF-β may promote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17 responses indirectly by suppressing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 and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2 cells, both of which inhibit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17 differentiation (not shown in the figure). IL-21 produced by the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17 cells amplifies this response.</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The development of T</a:t>
            </a:r>
            <a:r>
              <a:rPr lang="en-US" sz="1200" b="1" i="1" kern="1200" baseline="-25000" dirty="0" smtClean="0">
                <a:solidFill>
                  <a:schemeClr val="tx1"/>
                </a:solidFill>
                <a:latin typeface="+mn-lt"/>
                <a:ea typeface="+mn-ea"/>
                <a:cs typeface="+mn-cs"/>
              </a:rPr>
              <a:t>H</a:t>
            </a:r>
            <a:r>
              <a:rPr lang="en-US" sz="1200" b="1" i="1" kern="1200" dirty="0" smtClean="0">
                <a:solidFill>
                  <a:schemeClr val="tx1"/>
                </a:solidFill>
                <a:latin typeface="+mn-lt"/>
                <a:ea typeface="+mn-ea"/>
                <a:cs typeface="+mn-cs"/>
              </a:rPr>
              <a:t>17 cells is dependent on the transcription factors </a:t>
            </a:r>
            <a:r>
              <a:rPr lang="en-US" sz="1200" b="1" i="1" kern="1200" dirty="0" err="1" smtClean="0">
                <a:solidFill>
                  <a:schemeClr val="tx1"/>
                </a:solidFill>
                <a:latin typeface="+mn-lt"/>
                <a:ea typeface="+mn-ea"/>
                <a:cs typeface="+mn-cs"/>
              </a:rPr>
              <a:t>RORγt</a:t>
            </a:r>
            <a:r>
              <a:rPr lang="en-US" sz="1200" b="1" i="1" kern="1200" dirty="0" smtClean="0">
                <a:solidFill>
                  <a:schemeClr val="tx1"/>
                </a:solidFill>
                <a:latin typeface="+mn-lt"/>
                <a:ea typeface="+mn-ea"/>
                <a:cs typeface="+mn-cs"/>
              </a:rPr>
              <a:t> and STAT3</a:t>
            </a:r>
            <a:r>
              <a:rPr lang="en-US" sz="1200" b="0" i="0" kern="1200" dirty="0" smtClean="0">
                <a:solidFill>
                  <a:schemeClr val="tx1"/>
                </a:solidFill>
                <a:latin typeface="+mn-lt"/>
                <a:ea typeface="+mn-ea"/>
                <a:cs typeface="+mn-cs"/>
              </a:rPr>
              <a:t> (see </a:t>
            </a:r>
            <a:r>
              <a:rPr lang="en-US" sz="1200" b="0" i="0" u="none" strike="noStrike" kern="1200" dirty="0" smtClean="0">
                <a:solidFill>
                  <a:schemeClr val="tx1"/>
                </a:solidFill>
                <a:latin typeface="+mn-lt"/>
                <a:ea typeface="+mn-ea"/>
                <a:cs typeface="+mn-cs"/>
                <a:hlinkClick r:id="rId3"/>
              </a:rPr>
              <a:t>Fig. 9-17</a:t>
            </a:r>
            <a:r>
              <a:rPr lang="en-US" sz="1200" b="0" i="0" kern="1200" dirty="0" smtClean="0">
                <a:solidFill>
                  <a:schemeClr val="tx1"/>
                </a:solidFill>
                <a:latin typeface="+mn-lt"/>
                <a:ea typeface="+mn-ea"/>
                <a:cs typeface="+mn-cs"/>
              </a:rPr>
              <a:t>). TGF-β and the inflammatory cytokines, mainly IL-6 and IL-1, work cooperatively to induce the production of </a:t>
            </a:r>
            <a:r>
              <a:rPr lang="en-US" sz="1200" b="0" i="0" kern="1200" dirty="0" err="1" smtClean="0">
                <a:solidFill>
                  <a:schemeClr val="tx1"/>
                </a:solidFill>
                <a:latin typeface="+mn-lt"/>
                <a:ea typeface="+mn-ea"/>
                <a:cs typeface="+mn-cs"/>
              </a:rPr>
              <a:t>RORγt</a:t>
            </a:r>
            <a:r>
              <a:rPr lang="en-US" sz="1200" b="0" i="0" kern="1200" dirty="0" smtClean="0">
                <a:solidFill>
                  <a:schemeClr val="tx1"/>
                </a:solidFill>
                <a:latin typeface="+mn-lt"/>
                <a:ea typeface="+mn-ea"/>
                <a:cs typeface="+mn-cs"/>
              </a:rPr>
              <a:t>, a transcription factor that is a member of the retinoic acid receptor family. </a:t>
            </a:r>
            <a:r>
              <a:rPr lang="en-US" sz="1200" b="0" i="0" kern="1200" dirty="0" err="1" smtClean="0">
                <a:solidFill>
                  <a:schemeClr val="tx1"/>
                </a:solidFill>
                <a:latin typeface="+mn-lt"/>
                <a:ea typeface="+mn-ea"/>
                <a:cs typeface="+mn-cs"/>
              </a:rPr>
              <a:t>RORγt</a:t>
            </a:r>
            <a:r>
              <a:rPr lang="en-US" sz="1200" b="0" i="0" kern="1200" dirty="0" smtClean="0">
                <a:solidFill>
                  <a:schemeClr val="tx1"/>
                </a:solidFill>
                <a:latin typeface="+mn-lt"/>
                <a:ea typeface="+mn-ea"/>
                <a:cs typeface="+mn-cs"/>
              </a:rPr>
              <a:t> is a T cell–restricted protein encoded by the </a:t>
            </a:r>
            <a:r>
              <a:rPr lang="en-US" sz="1200" b="0" i="1" kern="1200" dirty="0" smtClean="0">
                <a:solidFill>
                  <a:schemeClr val="tx1"/>
                </a:solidFill>
                <a:latin typeface="+mn-lt"/>
                <a:ea typeface="+mn-ea"/>
                <a:cs typeface="+mn-cs"/>
              </a:rPr>
              <a:t>RORC</a:t>
            </a:r>
            <a:r>
              <a:rPr lang="en-US" sz="1200" b="0" i="0" kern="1200" dirty="0" smtClean="0">
                <a:solidFill>
                  <a:schemeClr val="tx1"/>
                </a:solidFill>
                <a:latin typeface="+mn-lt"/>
                <a:ea typeface="+mn-ea"/>
                <a:cs typeface="+mn-cs"/>
              </a:rPr>
              <a:t> gene, so sometimes the protein may be referred to as </a:t>
            </a:r>
            <a:r>
              <a:rPr lang="en-US" sz="1200" b="0" i="0" kern="1200" dirty="0" err="1" smtClean="0">
                <a:solidFill>
                  <a:schemeClr val="tx1"/>
                </a:solidFill>
                <a:latin typeface="+mn-lt"/>
                <a:ea typeface="+mn-ea"/>
                <a:cs typeface="+mn-cs"/>
              </a:rPr>
              <a:t>RORc</a:t>
            </a:r>
            <a:r>
              <a:rPr lang="en-US" sz="1200" b="0" i="0" kern="1200" dirty="0" smtClean="0">
                <a:solidFill>
                  <a:schemeClr val="tx1"/>
                </a:solidFill>
                <a:latin typeface="+mn-lt"/>
                <a:ea typeface="+mn-ea"/>
                <a:cs typeface="+mn-cs"/>
              </a:rPr>
              <a:t>. The inflammatory cytokines, notably IL-6, activate the transcription factor STAT3, which functions with </a:t>
            </a:r>
            <a:r>
              <a:rPr lang="en-US" sz="1200" b="0" i="0" kern="1200" dirty="0" err="1" smtClean="0">
                <a:solidFill>
                  <a:schemeClr val="tx1"/>
                </a:solidFill>
                <a:latin typeface="+mn-lt"/>
                <a:ea typeface="+mn-ea"/>
                <a:cs typeface="+mn-cs"/>
              </a:rPr>
              <a:t>RORγt</a:t>
            </a:r>
            <a:r>
              <a:rPr lang="en-US" sz="1200" b="0" i="0" kern="1200" dirty="0" smtClean="0">
                <a:solidFill>
                  <a:schemeClr val="tx1"/>
                </a:solidFill>
                <a:latin typeface="+mn-lt"/>
                <a:ea typeface="+mn-ea"/>
                <a:cs typeface="+mn-cs"/>
              </a:rPr>
              <a:t> to drive the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17 response.</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Cytokines produced by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17 cells stimulate local production of </a:t>
            </a:r>
            <a:r>
              <a:rPr lang="en-US" sz="1200" b="0" i="0" kern="1200" dirty="0" err="1" smtClean="0">
                <a:solidFill>
                  <a:schemeClr val="tx1"/>
                </a:solidFill>
                <a:latin typeface="+mn-lt"/>
                <a:ea typeface="+mn-ea"/>
                <a:cs typeface="+mn-cs"/>
              </a:rPr>
              <a:t>chemokines</a:t>
            </a:r>
            <a:r>
              <a:rPr lang="en-US" sz="1200" b="0" i="0" kern="1200" dirty="0" smtClean="0">
                <a:solidFill>
                  <a:schemeClr val="tx1"/>
                </a:solidFill>
                <a:latin typeface="+mn-lt"/>
                <a:ea typeface="+mn-ea"/>
                <a:cs typeface="+mn-cs"/>
              </a:rPr>
              <a:t> and inflammation and the production of antimicrobial peptides (</a:t>
            </a:r>
            <a:r>
              <a:rPr lang="en-US" sz="1200" b="0" i="0" kern="1200" dirty="0" err="1" smtClean="0">
                <a:solidFill>
                  <a:schemeClr val="tx1"/>
                </a:solidFill>
                <a:latin typeface="+mn-lt"/>
                <a:ea typeface="+mn-ea"/>
                <a:cs typeface="+mn-cs"/>
              </a:rPr>
              <a:t>defensins</a:t>
            </a:r>
            <a:r>
              <a:rPr lang="en-US" sz="1200" b="0" i="0" kern="1200" dirty="0" smtClean="0">
                <a:solidFill>
                  <a:schemeClr val="tx1"/>
                </a:solidFill>
                <a:latin typeface="+mn-lt"/>
                <a:ea typeface="+mn-ea"/>
                <a:cs typeface="+mn-cs"/>
              </a:rPr>
              <a:t>) and promote epithelial barrier functions.</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Cytokines produced by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17 cells stimulate local production of </a:t>
            </a:r>
            <a:r>
              <a:rPr lang="en-US" sz="1200" b="0" i="0" kern="1200" dirty="0" err="1" smtClean="0">
                <a:solidFill>
                  <a:schemeClr val="tx1"/>
                </a:solidFill>
                <a:latin typeface="+mn-lt"/>
                <a:ea typeface="+mn-ea"/>
                <a:cs typeface="+mn-cs"/>
              </a:rPr>
              <a:t>chemokines</a:t>
            </a:r>
            <a:r>
              <a:rPr lang="en-US" sz="1200" b="0" i="0" kern="1200" dirty="0" smtClean="0">
                <a:solidFill>
                  <a:schemeClr val="tx1"/>
                </a:solidFill>
                <a:latin typeface="+mn-lt"/>
                <a:ea typeface="+mn-ea"/>
                <a:cs typeface="+mn-cs"/>
              </a:rPr>
              <a:t> and inflammation and the production of antimicrobial peptides (</a:t>
            </a:r>
            <a:r>
              <a:rPr lang="en-US" sz="1200" b="0" i="0" kern="1200" dirty="0" err="1" smtClean="0">
                <a:solidFill>
                  <a:schemeClr val="tx1"/>
                </a:solidFill>
                <a:latin typeface="+mn-lt"/>
                <a:ea typeface="+mn-ea"/>
                <a:cs typeface="+mn-cs"/>
              </a:rPr>
              <a:t>defensins</a:t>
            </a:r>
            <a:r>
              <a:rPr lang="en-US" sz="1200" b="0" i="0" kern="1200" dirty="0" smtClean="0">
                <a:solidFill>
                  <a:schemeClr val="tx1"/>
                </a:solidFill>
                <a:latin typeface="+mn-lt"/>
                <a:ea typeface="+mn-ea"/>
                <a:cs typeface="+mn-cs"/>
              </a:rPr>
              <a:t>) and promote epithelial barrier functions.</a:t>
            </a:r>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17 cells are also important in the pathogenesis of to many inflammatory diseases, such as psoriasis, inflammatory bowel disease, rheumatoid arthritis, and multiple sclerosis. Antibodies that block the development or functions of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17 cells are in clinical trials for several of these diseases.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 and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17 cells may both be present in the lesions in these diseases, and their relative contribution to the development and propagation of the disorders is an area of active research.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17 cells may also serve to maintain normal epithelial function in the gut and skin, mainly by virtue of the actions of IL-22.</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helper T cells promote the development of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CTLs by secreting cytokines that act directly on the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cells </a:t>
            </a:r>
            <a:r>
              <a:rPr lang="en-US" sz="1200" b="1" i="0" kern="1200" dirty="0" smtClean="0">
                <a:solidFill>
                  <a:schemeClr val="tx1"/>
                </a:solidFill>
                <a:latin typeface="+mn-lt"/>
                <a:ea typeface="+mn-ea"/>
                <a:cs typeface="+mn-cs"/>
              </a:rPr>
              <a:t>(A)</a:t>
            </a:r>
            <a:r>
              <a:rPr lang="en-US" sz="1200" b="0" i="0" kern="1200" dirty="0" smtClean="0">
                <a:solidFill>
                  <a:schemeClr val="tx1"/>
                </a:solidFill>
                <a:latin typeface="+mn-lt"/>
                <a:ea typeface="+mn-ea"/>
                <a:cs typeface="+mn-cs"/>
              </a:rPr>
              <a:t> or by activating APCs to become more effective at stimulating the differentiation of the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a:t>
            </a:r>
            <a:r>
              <a:rPr lang="en-US" sz="1200" b="1" i="0" kern="1200" dirty="0" smtClean="0">
                <a:solidFill>
                  <a:schemeClr val="tx1"/>
                </a:solidFill>
                <a:latin typeface="+mn-lt"/>
                <a:ea typeface="+mn-ea"/>
                <a:cs typeface="+mn-cs"/>
              </a:rPr>
              <a:t>(B)</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A CTL recognizes the antigen-expressing target cell and is activated. Activation results in the release of granule contents from the CTL into the target cell through the area of contact (the immunologic synapse). Granule contents deliver a lethal hit to the target. The CTL may detach and kill other target cells. The formation of conjugates between a CTL and its target and activation of the CTL also require interactions between accessory molecules (LFA-1, CD8) on the CTL and their specific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on the target cell; these are not shown.</a:t>
            </a:r>
            <a:endParaRPr lang="lv-LV"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Within a few minutes of a CTL’s antigen receptor recognizing its antigen on a target cell, the target cell undergoes changes that induce it to die by apoptosis.</a:t>
            </a:r>
            <a:r>
              <a:rPr lang="en-US" sz="1200" b="0" i="0" kern="1200" dirty="0" smtClean="0">
                <a:solidFill>
                  <a:schemeClr val="tx1"/>
                </a:solidFill>
                <a:latin typeface="+mn-lt"/>
                <a:ea typeface="+mn-ea"/>
                <a:cs typeface="+mn-cs"/>
              </a:rPr>
              <a:t> Target cell death occurs during the next 2 to 6 hours and proceeds even if the CTL detaches. Thus, the CTL is said to deliver a lethal hit to the target cell. The principal mechanism of CTL-mediated target cell killing is the delivery of </a:t>
            </a:r>
            <a:r>
              <a:rPr lang="en-US" sz="1200" b="0" i="0" kern="1200" dirty="0" err="1" smtClean="0">
                <a:solidFill>
                  <a:schemeClr val="tx1"/>
                </a:solidFill>
                <a:latin typeface="+mn-lt"/>
                <a:ea typeface="+mn-ea"/>
                <a:cs typeface="+mn-cs"/>
              </a:rPr>
              <a:t>cytotoxic</a:t>
            </a:r>
            <a:r>
              <a:rPr lang="en-US" sz="1200" b="0" i="0" kern="1200" dirty="0" smtClean="0">
                <a:solidFill>
                  <a:schemeClr val="tx1"/>
                </a:solidFill>
                <a:latin typeface="+mn-lt"/>
                <a:ea typeface="+mn-ea"/>
                <a:cs typeface="+mn-cs"/>
              </a:rPr>
              <a:t> proteins stored within </a:t>
            </a:r>
            <a:r>
              <a:rPr lang="en-US" sz="1200" b="0" i="0" kern="1200" dirty="0" err="1" smtClean="0">
                <a:solidFill>
                  <a:schemeClr val="tx1"/>
                </a:solidFill>
                <a:latin typeface="+mn-lt"/>
                <a:ea typeface="+mn-ea"/>
                <a:cs typeface="+mn-cs"/>
              </a:rPr>
              <a:t>cytoplasmic</a:t>
            </a:r>
            <a:r>
              <a:rPr lang="en-US" sz="1200" b="0" i="0" kern="1200" dirty="0" smtClean="0">
                <a:solidFill>
                  <a:schemeClr val="tx1"/>
                </a:solidFill>
                <a:latin typeface="+mn-lt"/>
                <a:ea typeface="+mn-ea"/>
                <a:cs typeface="+mn-cs"/>
              </a:rPr>
              <a:t> granules (also called </a:t>
            </a:r>
            <a:r>
              <a:rPr lang="en-US" sz="1200" b="0" i="0" kern="1200" dirty="0" err="1" smtClean="0">
                <a:solidFill>
                  <a:schemeClr val="tx1"/>
                </a:solidFill>
                <a:latin typeface="+mn-lt"/>
                <a:ea typeface="+mn-ea"/>
                <a:cs typeface="+mn-cs"/>
              </a:rPr>
              <a:t>secretory</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lysosomes</a:t>
            </a:r>
            <a:r>
              <a:rPr lang="en-US" sz="1200" b="0" i="0" kern="1200" dirty="0" smtClean="0">
                <a:solidFill>
                  <a:schemeClr val="tx1"/>
                </a:solidFill>
                <a:latin typeface="+mn-lt"/>
                <a:ea typeface="+mn-ea"/>
                <a:cs typeface="+mn-cs"/>
              </a:rPr>
              <a:t>) to the target cell, thereby triggering apoptosis of the target cell</a:t>
            </a:r>
            <a:endParaRPr lang="en-US" dirty="0" smtClean="0"/>
          </a:p>
          <a:p>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CTLs kill target cells by two main mechanisms. </a:t>
            </a:r>
            <a:r>
              <a:rPr lang="en-US" sz="1200" b="1" i="0" kern="1200" dirty="0" smtClean="0">
                <a:solidFill>
                  <a:schemeClr val="tx1"/>
                </a:solidFill>
                <a:latin typeface="+mn-lt"/>
                <a:ea typeface="+mn-ea"/>
                <a:cs typeface="+mn-cs"/>
              </a:rPr>
              <a:t>A,</a:t>
            </a:r>
            <a:r>
              <a:rPr lang="en-US" sz="1200" b="0" i="0" kern="1200" dirty="0" smtClean="0">
                <a:solidFill>
                  <a:schemeClr val="tx1"/>
                </a:solidFill>
                <a:latin typeface="+mn-lt"/>
                <a:ea typeface="+mn-ea"/>
                <a:cs typeface="+mn-cs"/>
              </a:rPr>
              <a:t> Complexes of </a:t>
            </a:r>
            <a:r>
              <a:rPr lang="en-US" sz="1200" b="0" i="0" kern="1200" dirty="0" err="1" smtClean="0">
                <a:solidFill>
                  <a:schemeClr val="tx1"/>
                </a:solidFill>
                <a:latin typeface="+mn-lt"/>
                <a:ea typeface="+mn-ea"/>
                <a:cs typeface="+mn-cs"/>
              </a:rPr>
              <a:t>perforin</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granzymes</a:t>
            </a:r>
            <a:r>
              <a:rPr lang="en-US" sz="1200" b="0" i="0" kern="1200" dirty="0" smtClean="0">
                <a:solidFill>
                  <a:schemeClr val="tx1"/>
                </a:solidFill>
                <a:latin typeface="+mn-lt"/>
                <a:ea typeface="+mn-ea"/>
                <a:cs typeface="+mn-cs"/>
              </a:rPr>
              <a:t> are released from the CTL by granule </a:t>
            </a:r>
            <a:r>
              <a:rPr lang="en-US" sz="1200" b="0" i="0" kern="1200" dirty="0" err="1" smtClean="0">
                <a:solidFill>
                  <a:schemeClr val="tx1"/>
                </a:solidFill>
                <a:latin typeface="+mn-lt"/>
                <a:ea typeface="+mn-ea"/>
                <a:cs typeface="+mn-cs"/>
              </a:rPr>
              <a:t>exocytosis</a:t>
            </a:r>
            <a:r>
              <a:rPr lang="en-US" sz="1200" b="0" i="0" kern="1200" dirty="0" smtClean="0">
                <a:solidFill>
                  <a:schemeClr val="tx1"/>
                </a:solidFill>
                <a:latin typeface="+mn-lt"/>
                <a:ea typeface="+mn-ea"/>
                <a:cs typeface="+mn-cs"/>
              </a:rPr>
              <a:t> and enter target cells. The </a:t>
            </a:r>
            <a:r>
              <a:rPr lang="en-US" sz="1200" b="0" i="0" kern="1200" dirty="0" err="1" smtClean="0">
                <a:solidFill>
                  <a:schemeClr val="tx1"/>
                </a:solidFill>
                <a:latin typeface="+mn-lt"/>
                <a:ea typeface="+mn-ea"/>
                <a:cs typeface="+mn-cs"/>
              </a:rPr>
              <a:t>granzymes</a:t>
            </a:r>
            <a:r>
              <a:rPr lang="en-US" sz="1200" b="0" i="0" kern="1200" dirty="0" smtClean="0">
                <a:solidFill>
                  <a:schemeClr val="tx1"/>
                </a:solidFill>
                <a:latin typeface="+mn-lt"/>
                <a:ea typeface="+mn-ea"/>
                <a:cs typeface="+mn-cs"/>
              </a:rPr>
              <a:t> are delivered into the cytoplasm of the target cells by a </a:t>
            </a:r>
            <a:r>
              <a:rPr lang="en-US" sz="1200" b="0" i="0" kern="1200" dirty="0" err="1" smtClean="0">
                <a:solidFill>
                  <a:schemeClr val="tx1"/>
                </a:solidFill>
                <a:latin typeface="+mn-lt"/>
                <a:ea typeface="+mn-ea"/>
                <a:cs typeface="+mn-cs"/>
              </a:rPr>
              <a:t>perforin</a:t>
            </a:r>
            <a:r>
              <a:rPr lang="en-US" sz="1200" b="0" i="0" kern="1200" dirty="0" smtClean="0">
                <a:solidFill>
                  <a:schemeClr val="tx1"/>
                </a:solidFill>
                <a:latin typeface="+mn-lt"/>
                <a:ea typeface="+mn-ea"/>
                <a:cs typeface="+mn-cs"/>
              </a:rPr>
              <a:t>-dependent mechanism, and they induce </a:t>
            </a:r>
            <a:r>
              <a:rPr lang="en-US" sz="1200" b="0" i="0" kern="1200" dirty="0" err="1" smtClean="0">
                <a:solidFill>
                  <a:schemeClr val="tx1"/>
                </a:solidFill>
                <a:latin typeface="+mn-lt"/>
                <a:ea typeface="+mn-ea"/>
                <a:cs typeface="+mn-cs"/>
              </a:rPr>
              <a:t>apoptosis.</a:t>
            </a:r>
            <a:r>
              <a:rPr lang="en-US" sz="1200" b="1" i="0" kern="1200" dirty="0" err="1" smtClean="0">
                <a:solidFill>
                  <a:schemeClr val="tx1"/>
                </a:solidFill>
                <a:latin typeface="+mn-lt"/>
                <a:ea typeface="+mn-ea"/>
                <a:cs typeface="+mn-cs"/>
              </a:rPr>
              <a:t>B</a:t>
            </a:r>
            <a:r>
              <a:rPr lang="en-US" sz="1200" b="1" i="0" kern="12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FasL</a:t>
            </a:r>
            <a:r>
              <a:rPr lang="en-US" sz="1200" b="0" i="0" kern="1200" dirty="0" smtClean="0">
                <a:solidFill>
                  <a:schemeClr val="tx1"/>
                </a:solidFill>
                <a:latin typeface="+mn-lt"/>
                <a:ea typeface="+mn-ea"/>
                <a:cs typeface="+mn-cs"/>
              </a:rPr>
              <a:t> is expressed on activated CTLs, engages </a:t>
            </a:r>
            <a:r>
              <a:rPr lang="en-US" sz="1200" b="0" i="0" kern="1200" dirty="0" err="1" smtClean="0">
                <a:solidFill>
                  <a:schemeClr val="tx1"/>
                </a:solidFill>
                <a:latin typeface="+mn-lt"/>
                <a:ea typeface="+mn-ea"/>
                <a:cs typeface="+mn-cs"/>
              </a:rPr>
              <a:t>Fas</a:t>
            </a:r>
            <a:r>
              <a:rPr lang="en-US" sz="1200" b="0" i="0" kern="1200" dirty="0" smtClean="0">
                <a:solidFill>
                  <a:schemeClr val="tx1"/>
                </a:solidFill>
                <a:latin typeface="+mn-lt"/>
                <a:ea typeface="+mn-ea"/>
                <a:cs typeface="+mn-cs"/>
              </a:rPr>
              <a:t> on the surface of target cells, and induces apoptosis.</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Activating receptors of NK cells recognize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on target cells and activate protein tyrosine </a:t>
            </a:r>
            <a:r>
              <a:rPr lang="en-US" sz="1200" b="0" i="0" kern="1200" dirty="0" err="1" smtClean="0">
                <a:solidFill>
                  <a:schemeClr val="tx1"/>
                </a:solidFill>
                <a:latin typeface="+mn-lt"/>
                <a:ea typeface="+mn-ea"/>
                <a:cs typeface="+mn-cs"/>
              </a:rPr>
              <a:t>kinase</a:t>
            </a:r>
            <a:r>
              <a:rPr lang="en-US" sz="1200" b="0" i="0" kern="1200" dirty="0" smtClean="0">
                <a:solidFill>
                  <a:schemeClr val="tx1"/>
                </a:solidFill>
                <a:latin typeface="+mn-lt"/>
                <a:ea typeface="+mn-ea"/>
                <a:cs typeface="+mn-cs"/>
              </a:rPr>
              <a:t> (PTK), whose activity is inhibited by inhibitory receptors that recognize class I MHC molecules and activate protein tyrosine </a:t>
            </a:r>
            <a:r>
              <a:rPr lang="en-US" sz="1200" b="0" i="0" kern="1200" dirty="0" err="1" smtClean="0">
                <a:solidFill>
                  <a:schemeClr val="tx1"/>
                </a:solidFill>
                <a:latin typeface="+mn-lt"/>
                <a:ea typeface="+mn-ea"/>
                <a:cs typeface="+mn-cs"/>
              </a:rPr>
              <a:t>phosphatases</a:t>
            </a:r>
            <a:r>
              <a:rPr lang="en-US" sz="1200" b="0" i="0" kern="1200" dirty="0" smtClean="0">
                <a:solidFill>
                  <a:schemeClr val="tx1"/>
                </a:solidFill>
                <a:latin typeface="+mn-lt"/>
                <a:ea typeface="+mn-ea"/>
                <a:cs typeface="+mn-cs"/>
              </a:rPr>
              <a:t> (PTP). NK cells do not efficiently kill class I MHC–expressing healthy cells. </a:t>
            </a:r>
            <a:r>
              <a:rPr lang="en-US" sz="1200" b="1" i="0" kern="1200" dirty="0" smtClean="0">
                <a:solidFill>
                  <a:schemeClr val="tx1"/>
                </a:solidFill>
                <a:latin typeface="+mn-lt"/>
                <a:ea typeface="+mn-ea"/>
                <a:cs typeface="+mn-cs"/>
              </a:rPr>
              <a:t>B,</a:t>
            </a:r>
            <a:r>
              <a:rPr lang="en-US" sz="1200" b="0" i="0" kern="1200" dirty="0" smtClean="0">
                <a:solidFill>
                  <a:schemeClr val="tx1"/>
                </a:solidFill>
                <a:latin typeface="+mn-lt"/>
                <a:ea typeface="+mn-ea"/>
                <a:cs typeface="+mn-cs"/>
              </a:rPr>
              <a:t> If a virus infection or other stress inhibits class I MHC expression on infected cells and induces expression of additional activating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the NK cell inhibitory receptor is not engaged and the activating receptor functions unopposed to trigger responses of NK cells, such as killing of target cells and cytokine secretion. </a:t>
            </a:r>
            <a:r>
              <a:rPr lang="en-US" sz="1200" b="1" i="0" kern="1200" dirty="0" err="1" smtClean="0">
                <a:solidFill>
                  <a:schemeClr val="tx1"/>
                </a:solidFill>
                <a:latin typeface="+mn-lt"/>
                <a:ea typeface="+mn-ea"/>
                <a:cs typeface="+mn-cs"/>
              </a:rPr>
              <a:t>C,</a:t>
            </a:r>
            <a:r>
              <a:rPr lang="en-US" sz="1200" b="0" i="0" kern="1200" dirty="0" err="1" smtClean="0">
                <a:solidFill>
                  <a:schemeClr val="tx1"/>
                </a:solidFill>
                <a:latin typeface="+mn-lt"/>
                <a:ea typeface="+mn-ea"/>
                <a:cs typeface="+mn-cs"/>
              </a:rPr>
              <a:t>Cells</a:t>
            </a:r>
            <a:r>
              <a:rPr lang="en-US" sz="1200" b="0" i="0" kern="1200" dirty="0" smtClean="0">
                <a:solidFill>
                  <a:schemeClr val="tx1"/>
                </a:solidFill>
                <a:latin typeface="+mn-lt"/>
                <a:ea typeface="+mn-ea"/>
                <a:cs typeface="+mn-cs"/>
              </a:rPr>
              <a:t> stressed by infection or </a:t>
            </a:r>
            <a:r>
              <a:rPr lang="en-US" sz="1200" b="0" i="0" kern="1200" dirty="0" err="1" smtClean="0">
                <a:solidFill>
                  <a:schemeClr val="tx1"/>
                </a:solidFill>
                <a:latin typeface="+mn-lt"/>
                <a:ea typeface="+mn-ea"/>
                <a:cs typeface="+mn-cs"/>
              </a:rPr>
              <a:t>neoplastic</a:t>
            </a:r>
            <a:r>
              <a:rPr lang="en-US" sz="1200" b="0" i="0" kern="1200" dirty="0" smtClean="0">
                <a:solidFill>
                  <a:schemeClr val="tx1"/>
                </a:solidFill>
                <a:latin typeface="+mn-lt"/>
                <a:ea typeface="+mn-ea"/>
                <a:cs typeface="+mn-cs"/>
              </a:rPr>
              <a:t> transformation may express increased amounts of activating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which bind NK cell activating receptors and induce more tyrosine </a:t>
            </a:r>
            <a:r>
              <a:rPr lang="en-US" sz="1200" b="0" i="0" kern="1200" dirty="0" err="1" smtClean="0">
                <a:solidFill>
                  <a:schemeClr val="tx1"/>
                </a:solidFill>
                <a:latin typeface="+mn-lt"/>
                <a:ea typeface="+mn-ea"/>
                <a:cs typeface="+mn-cs"/>
              </a:rPr>
              <a:t>phosphorylation</a:t>
            </a:r>
            <a:r>
              <a:rPr lang="en-US" sz="1200" b="0" i="0" kern="1200" dirty="0" smtClean="0">
                <a:solidFill>
                  <a:schemeClr val="tx1"/>
                </a:solidFill>
                <a:latin typeface="+mn-lt"/>
                <a:ea typeface="+mn-ea"/>
                <a:cs typeface="+mn-cs"/>
              </a:rPr>
              <a:t> than can be removed by inhibitory receptor associated </a:t>
            </a:r>
            <a:r>
              <a:rPr lang="en-US" sz="1200" b="0" i="0" kern="1200" dirty="0" err="1" smtClean="0">
                <a:solidFill>
                  <a:schemeClr val="tx1"/>
                </a:solidFill>
                <a:latin typeface="+mn-lt"/>
                <a:ea typeface="+mn-ea"/>
                <a:cs typeface="+mn-cs"/>
              </a:rPr>
              <a:t>phosphatases</a:t>
            </a:r>
            <a:r>
              <a:rPr lang="en-US" sz="1200" b="0" i="0" kern="1200" dirty="0" smtClean="0">
                <a:solidFill>
                  <a:schemeClr val="tx1"/>
                </a:solidFill>
                <a:latin typeface="+mn-lt"/>
                <a:ea typeface="+mn-ea"/>
                <a:cs typeface="+mn-cs"/>
              </a:rPr>
              <a:t>, resulting in killing of the stressed cells. </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largest group of NK inhibitory receptors are the killer cell immunoglobulin-like receptors (KIRs), which are members of the immunoglobulin (</a:t>
            </a:r>
            <a:r>
              <a:rPr lang="en-US" sz="1200" b="0" i="0" kern="1200" dirty="0" err="1" smtClean="0">
                <a:solidFill>
                  <a:schemeClr val="tx1"/>
                </a:solidFill>
                <a:latin typeface="+mn-lt"/>
                <a:ea typeface="+mn-ea"/>
                <a:cs typeface="+mn-cs"/>
              </a:rPr>
              <a:t>Ig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superfamily</a:t>
            </a:r>
            <a:r>
              <a:rPr lang="en-US" sz="1200" b="0" i="0" kern="1200" dirty="0" smtClean="0">
                <a:solidFill>
                  <a:schemeClr val="tx1"/>
                </a:solidFill>
                <a:latin typeface="+mn-lt"/>
                <a:ea typeface="+mn-ea"/>
                <a:cs typeface="+mn-cs"/>
              </a:rPr>
              <a:t>. Members of this family all contain a structural domain called an </a:t>
            </a:r>
            <a:r>
              <a:rPr lang="en-US" sz="1200" b="0" i="0" kern="1200" dirty="0" err="1" smtClean="0">
                <a:solidFill>
                  <a:schemeClr val="tx1"/>
                </a:solidFill>
                <a:latin typeface="+mn-lt"/>
                <a:ea typeface="+mn-ea"/>
                <a:cs typeface="+mn-cs"/>
              </a:rPr>
              <a:t>Ig</a:t>
            </a:r>
            <a:r>
              <a:rPr lang="en-US" sz="1200" b="0" i="0" kern="1200" dirty="0" smtClean="0">
                <a:solidFill>
                  <a:schemeClr val="tx1"/>
                </a:solidFill>
                <a:latin typeface="+mn-lt"/>
                <a:ea typeface="+mn-ea"/>
                <a:cs typeface="+mn-cs"/>
              </a:rPr>
              <a:t> fold, first identified in antibody (also known as </a:t>
            </a:r>
            <a:r>
              <a:rPr lang="en-US" sz="1200" b="0" i="0" kern="1200" dirty="0" err="1" smtClean="0">
                <a:solidFill>
                  <a:schemeClr val="tx1"/>
                </a:solidFill>
                <a:latin typeface="+mn-lt"/>
                <a:ea typeface="+mn-ea"/>
                <a:cs typeface="+mn-cs"/>
              </a:rPr>
              <a:t>Ig</a:t>
            </a:r>
            <a:r>
              <a:rPr lang="en-US" sz="1200" b="0" i="0" kern="1200" dirty="0" smtClean="0">
                <a:solidFill>
                  <a:schemeClr val="tx1"/>
                </a:solidFill>
                <a:latin typeface="+mn-lt"/>
                <a:ea typeface="+mn-ea"/>
                <a:cs typeface="+mn-cs"/>
              </a:rPr>
              <a:t>) molecules, discussed in </a:t>
            </a:r>
            <a:r>
              <a:rPr lang="en-US" sz="1200" b="0" i="0" u="none" strike="noStrike" kern="1200" dirty="0" smtClean="0">
                <a:solidFill>
                  <a:schemeClr val="tx1"/>
                </a:solidFill>
                <a:latin typeface="+mn-lt"/>
                <a:ea typeface="+mn-ea"/>
                <a:cs typeface="+mn-cs"/>
                <a:hlinkClick r:id="rId3"/>
              </a:rPr>
              <a:t>Chapter 5</a:t>
            </a:r>
            <a:r>
              <a:rPr lang="en-US" sz="1200" b="0" i="0" kern="1200" dirty="0" smtClean="0">
                <a:solidFill>
                  <a:schemeClr val="tx1"/>
                </a:solidFill>
                <a:latin typeface="+mn-lt"/>
                <a:ea typeface="+mn-ea"/>
                <a:cs typeface="+mn-cs"/>
              </a:rPr>
              <a:t>. KIRs bind a variety of class I MHC molecules.</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Activating receptors on NK cells recognize a heterogeneous group of </a:t>
            </a:r>
            <a:r>
              <a:rPr lang="en-US" sz="1200" b="1" i="1" kern="1200" dirty="0" err="1" smtClean="0">
                <a:solidFill>
                  <a:schemeClr val="tx1"/>
                </a:solidFill>
                <a:latin typeface="+mn-lt"/>
                <a:ea typeface="+mn-ea"/>
                <a:cs typeface="+mn-cs"/>
              </a:rPr>
              <a:t>ligands</a:t>
            </a:r>
            <a:r>
              <a:rPr lang="en-US" sz="1200" b="1" i="1" kern="1200" dirty="0" smtClean="0">
                <a:solidFill>
                  <a:schemeClr val="tx1"/>
                </a:solidFill>
                <a:latin typeface="+mn-lt"/>
                <a:ea typeface="+mn-ea"/>
                <a:cs typeface="+mn-cs"/>
              </a:rPr>
              <a:t>, some of which may be expressed on normal cells and others of which are expressed mainly on cells that have undergone stress, are infected with microbes, or are transformed.</a:t>
            </a:r>
            <a:r>
              <a:rPr lang="en-US" sz="1200" b="0" i="0" kern="1200" dirty="0" smtClean="0">
                <a:solidFill>
                  <a:schemeClr val="tx1"/>
                </a:solidFill>
                <a:latin typeface="+mn-lt"/>
                <a:ea typeface="+mn-ea"/>
                <a:cs typeface="+mn-cs"/>
              </a:rPr>
              <a:t> The molecular features of the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for many of these receptors are not well characterized. The induced expression of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on unhealthy cells that bind to activating receptors on NK cells may lead to signals that overwhelm the signals from inhibitory receptors, especially if class I MHC is also reduced or lost on the unhealthy cell</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Mast cells release an enormous number of components that fall into three separate groups that are controlled by different </a:t>
            </a:r>
            <a:r>
              <a:rPr lang="en-US" sz="1200" b="0" i="0" kern="1200" dirty="0" err="1" smtClean="0">
                <a:solidFill>
                  <a:schemeClr val="tx1"/>
                </a:solidFill>
                <a:latin typeface="+mn-lt"/>
                <a:ea typeface="+mn-ea"/>
                <a:cs typeface="+mn-cs"/>
              </a:rPr>
              <a:t>signalling</a:t>
            </a:r>
            <a:r>
              <a:rPr lang="en-US" sz="1200" b="0" i="0" kern="1200" dirty="0" smtClean="0">
                <a:solidFill>
                  <a:schemeClr val="tx1"/>
                </a:solidFill>
                <a:latin typeface="+mn-lt"/>
                <a:ea typeface="+mn-ea"/>
                <a:cs typeface="+mn-cs"/>
              </a:rPr>
              <a:t> mechanisms. The preformed granules are released quickly through a typical Ca</a:t>
            </a:r>
            <a:r>
              <a:rPr lang="en-US" sz="1200" b="0" i="0" kern="1200" baseline="30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-dependent </a:t>
            </a:r>
            <a:r>
              <a:rPr lang="en-US" sz="1200" b="0" i="0" kern="1200" dirty="0" err="1" smtClean="0">
                <a:solidFill>
                  <a:schemeClr val="tx1"/>
                </a:solidFill>
                <a:latin typeface="+mn-lt"/>
                <a:ea typeface="+mn-ea"/>
                <a:cs typeface="+mn-cs"/>
              </a:rPr>
              <a:t>exocytotic</a:t>
            </a:r>
            <a:r>
              <a:rPr lang="en-US" sz="1200" b="0" i="0" kern="1200" dirty="0" smtClean="0">
                <a:solidFill>
                  <a:schemeClr val="tx1"/>
                </a:solidFill>
                <a:latin typeface="+mn-lt"/>
                <a:ea typeface="+mn-ea"/>
                <a:cs typeface="+mn-cs"/>
              </a:rPr>
              <a:t> mechanism. The lipid-dependent mediators that are produced from the </a:t>
            </a:r>
            <a:r>
              <a:rPr lang="en-US" sz="1200" b="0" i="0" kern="1200" dirty="0" err="1" smtClean="0">
                <a:solidFill>
                  <a:schemeClr val="tx1"/>
                </a:solidFill>
                <a:latin typeface="+mn-lt"/>
                <a:ea typeface="+mn-ea"/>
                <a:cs typeface="+mn-cs"/>
              </a:rPr>
              <a:t>arachidonic</a:t>
            </a:r>
            <a:r>
              <a:rPr lang="en-US" sz="1200" b="0" i="0" kern="1200" dirty="0" smtClean="0">
                <a:solidFill>
                  <a:schemeClr val="tx1"/>
                </a:solidFill>
                <a:latin typeface="+mn-lt"/>
                <a:ea typeface="+mn-ea"/>
                <a:cs typeface="+mn-cs"/>
              </a:rPr>
              <a:t> acid (AA) following stimulation of </a:t>
            </a:r>
            <a:r>
              <a:rPr lang="en-US" sz="1200" b="0" i="0" kern="1200" dirty="0" err="1" smtClean="0">
                <a:solidFill>
                  <a:schemeClr val="tx1"/>
                </a:solidFill>
                <a:latin typeface="+mn-lt"/>
                <a:ea typeface="+mn-ea"/>
                <a:cs typeface="+mn-cs"/>
              </a:rPr>
              <a:t>phospholipase</a:t>
            </a:r>
            <a:r>
              <a:rPr lang="en-US" sz="1200" b="0" i="0" kern="1200" dirty="0" smtClean="0">
                <a:solidFill>
                  <a:schemeClr val="tx1"/>
                </a:solidFill>
                <a:latin typeface="+mn-lt"/>
                <a:ea typeface="+mn-ea"/>
                <a:cs typeface="+mn-cs"/>
              </a:rPr>
              <a:t> A</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(PLA</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Finally, a whole range of inflammatory cytokines and </a:t>
            </a:r>
            <a:r>
              <a:rPr lang="en-US" sz="1200" b="0" i="0" kern="1200" dirty="0" err="1" smtClean="0">
                <a:solidFill>
                  <a:schemeClr val="tx1"/>
                </a:solidFill>
                <a:latin typeface="+mn-lt"/>
                <a:ea typeface="+mn-ea"/>
                <a:cs typeface="+mn-cs"/>
              </a:rPr>
              <a:t>immunoregulators</a:t>
            </a:r>
            <a:r>
              <a:rPr lang="en-US" sz="1200" b="0" i="0" kern="1200" dirty="0" smtClean="0">
                <a:solidFill>
                  <a:schemeClr val="tx1"/>
                </a:solidFill>
                <a:latin typeface="+mn-lt"/>
                <a:ea typeface="+mn-ea"/>
                <a:cs typeface="+mn-cs"/>
              </a:rPr>
              <a:t> are produced and released as a result of increases in gene transcription. </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The intestinal epithelium is the largest of the body’s mucosal surfaces, covering ~400 m2 of surface area with a single layer of cells organized into crypts and </a:t>
            </a:r>
            <a:r>
              <a:rPr lang="en-US" sz="1200" kern="1200" baseline="0" dirty="0" err="1" smtClean="0">
                <a:solidFill>
                  <a:schemeClr val="tx1"/>
                </a:solidFill>
                <a:latin typeface="+mn-lt"/>
                <a:ea typeface="+mn-ea"/>
                <a:cs typeface="+mn-cs"/>
              </a:rPr>
              <a:t>villi</a:t>
            </a:r>
            <a:r>
              <a:rPr lang="en-US" sz="1200" kern="1200" baseline="0" dirty="0" smtClean="0">
                <a:solidFill>
                  <a:schemeClr val="tx1"/>
                </a:solidFill>
                <a:latin typeface="+mn-lt"/>
                <a:ea typeface="+mn-ea"/>
                <a:cs typeface="+mn-cs"/>
              </a:rPr>
              <a:t> (FIG. 1). </a:t>
            </a:r>
            <a:endParaRPr lang="lv-LV" sz="1200" b="0" kern="1200" baseline="0" dirty="0" smtClean="0">
              <a:solidFill>
                <a:schemeClr val="tx1"/>
              </a:solidFill>
              <a:latin typeface="+mn-lt"/>
              <a:ea typeface="+mn-ea"/>
              <a:cs typeface="+mn-cs"/>
            </a:endParaRPr>
          </a:p>
          <a:p>
            <a:endParaRPr lang="lv-LV"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Figure 1 | The IEC barrier. Intestinal epithelial cells (IECs) form a biochemical and physical barrier that maintains segregation between luminal microbial communities and the mucosal immune system. The intestinal epithelial stem cell (IESC) niche, containing epithelial, </a:t>
            </a:r>
            <a:r>
              <a:rPr lang="en-US" sz="1200" b="0" kern="1200" baseline="0" dirty="0" err="1" smtClean="0">
                <a:solidFill>
                  <a:schemeClr val="tx1"/>
                </a:solidFill>
                <a:latin typeface="+mn-lt"/>
                <a:ea typeface="+mn-ea"/>
                <a:cs typeface="+mn-cs"/>
              </a:rPr>
              <a:t>stromal</a:t>
            </a:r>
            <a:r>
              <a:rPr lang="en-US" sz="1200" b="0" kern="1200" baseline="0" dirty="0" smtClean="0">
                <a:solidFill>
                  <a:schemeClr val="tx1"/>
                </a:solidFill>
                <a:latin typeface="+mn-lt"/>
                <a:ea typeface="+mn-ea"/>
                <a:cs typeface="+mn-cs"/>
              </a:rPr>
              <a:t> and </a:t>
            </a:r>
            <a:r>
              <a:rPr lang="en-US" sz="1200" b="0" kern="1200" baseline="0" dirty="0" err="1" smtClean="0">
                <a:solidFill>
                  <a:schemeClr val="tx1"/>
                </a:solidFill>
                <a:latin typeface="+mn-lt"/>
                <a:ea typeface="+mn-ea"/>
                <a:cs typeface="+mn-cs"/>
              </a:rPr>
              <a:t>haematopoietic</a:t>
            </a:r>
            <a:r>
              <a:rPr lang="en-US" sz="1200" b="0" kern="1200" baseline="0" dirty="0" smtClean="0">
                <a:solidFill>
                  <a:schemeClr val="tx1"/>
                </a:solidFill>
                <a:latin typeface="+mn-lt"/>
                <a:ea typeface="+mn-ea"/>
                <a:cs typeface="+mn-cs"/>
              </a:rPr>
              <a:t> cells, controls the continuous renewal of the epithelial cell layer by crypt-resident stem cells. Differentiated IECs — with the exception of </a:t>
            </a:r>
            <a:r>
              <a:rPr lang="en-US" sz="1200" b="0" kern="1200" baseline="0" dirty="0" err="1" smtClean="0">
                <a:solidFill>
                  <a:schemeClr val="tx1"/>
                </a:solidFill>
                <a:latin typeface="+mn-lt"/>
                <a:ea typeface="+mn-ea"/>
                <a:cs typeface="+mn-cs"/>
              </a:rPr>
              <a:t>Paneth</a:t>
            </a:r>
            <a:r>
              <a:rPr lang="en-US" sz="1200" b="0" kern="1200" baseline="0" dirty="0" smtClean="0">
                <a:solidFill>
                  <a:schemeClr val="tx1"/>
                </a:solidFill>
                <a:latin typeface="+mn-lt"/>
                <a:ea typeface="+mn-ea"/>
                <a:cs typeface="+mn-cs"/>
              </a:rPr>
              <a:t> cells — migrate up the crypt–</a:t>
            </a:r>
            <a:r>
              <a:rPr lang="en-US" sz="1200" b="0" kern="1200" baseline="0" dirty="0" err="1" smtClean="0">
                <a:solidFill>
                  <a:schemeClr val="tx1"/>
                </a:solidFill>
                <a:latin typeface="+mn-lt"/>
                <a:ea typeface="+mn-ea"/>
                <a:cs typeface="+mn-cs"/>
              </a:rPr>
              <a:t>villus</a:t>
            </a:r>
            <a:r>
              <a:rPr lang="en-US" sz="1200" b="0" kern="1200" baseline="0" dirty="0" smtClean="0">
                <a:solidFill>
                  <a:schemeClr val="tx1"/>
                </a:solidFill>
                <a:latin typeface="+mn-lt"/>
                <a:ea typeface="+mn-ea"/>
                <a:cs typeface="+mn-cs"/>
              </a:rPr>
              <a:t> axis, as indicated by the dashed arrows. </a:t>
            </a:r>
            <a:r>
              <a:rPr lang="en-US" sz="1200" b="0" kern="1200" baseline="0" dirty="0" err="1" smtClean="0">
                <a:solidFill>
                  <a:schemeClr val="tx1"/>
                </a:solidFill>
                <a:latin typeface="+mn-lt"/>
                <a:ea typeface="+mn-ea"/>
                <a:cs typeface="+mn-cs"/>
              </a:rPr>
              <a:t>Secretory</a:t>
            </a:r>
            <a:r>
              <a:rPr lang="en-US" sz="1200" b="0" kern="1200" baseline="0" dirty="0" smtClean="0">
                <a:solidFill>
                  <a:schemeClr val="tx1"/>
                </a:solidFill>
                <a:latin typeface="+mn-lt"/>
                <a:ea typeface="+mn-ea"/>
                <a:cs typeface="+mn-cs"/>
              </a:rPr>
              <a:t> goblet cells and </a:t>
            </a:r>
            <a:r>
              <a:rPr lang="en-US" sz="1200" b="0" kern="1200" baseline="0" dirty="0" err="1" smtClean="0">
                <a:solidFill>
                  <a:schemeClr val="tx1"/>
                </a:solidFill>
                <a:latin typeface="+mn-lt"/>
                <a:ea typeface="+mn-ea"/>
                <a:cs typeface="+mn-cs"/>
              </a:rPr>
              <a:t>Paneth</a:t>
            </a:r>
            <a:r>
              <a:rPr lang="en-US" sz="1200" b="0" kern="1200" baseline="0" dirty="0" smtClean="0">
                <a:solidFill>
                  <a:schemeClr val="tx1"/>
                </a:solidFill>
                <a:latin typeface="+mn-lt"/>
                <a:ea typeface="+mn-ea"/>
                <a:cs typeface="+mn-cs"/>
              </a:rPr>
              <a:t> cells secrete mucus and antimicrobial proteins (AMPs) to promote the exclusion of bacteria from the epithelial surface. The </a:t>
            </a:r>
            <a:r>
              <a:rPr lang="en-US" sz="1200" b="0" kern="1200" baseline="0" dirty="0" err="1" smtClean="0">
                <a:solidFill>
                  <a:schemeClr val="tx1"/>
                </a:solidFill>
                <a:latin typeface="+mn-lt"/>
                <a:ea typeface="+mn-ea"/>
                <a:cs typeface="+mn-cs"/>
              </a:rPr>
              <a:t>transcytosis</a:t>
            </a:r>
            <a:r>
              <a:rPr lang="en-US" sz="1200" b="0" kern="1200" baseline="0" dirty="0" smtClean="0">
                <a:solidFill>
                  <a:schemeClr val="tx1"/>
                </a:solidFill>
                <a:latin typeface="+mn-lt"/>
                <a:ea typeface="+mn-ea"/>
                <a:cs typeface="+mn-cs"/>
              </a:rPr>
              <a:t> and luminal release of </a:t>
            </a:r>
            <a:r>
              <a:rPr lang="en-US" sz="1200" b="0" kern="1200" baseline="0" dirty="0" err="1" smtClean="0">
                <a:solidFill>
                  <a:schemeClr val="tx1"/>
                </a:solidFill>
                <a:latin typeface="+mn-lt"/>
                <a:ea typeface="+mn-ea"/>
                <a:cs typeface="+mn-cs"/>
              </a:rPr>
              <a:t>secretory</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IgA</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sIgA</a:t>
            </a:r>
            <a:r>
              <a:rPr lang="en-US" sz="1200" b="0" kern="1200" baseline="0" dirty="0" smtClean="0">
                <a:solidFill>
                  <a:schemeClr val="tx1"/>
                </a:solidFill>
                <a:latin typeface="+mn-lt"/>
                <a:ea typeface="+mn-ea"/>
                <a:cs typeface="+mn-cs"/>
              </a:rPr>
              <a:t>) further contribute to this barrier function. </a:t>
            </a:r>
            <a:r>
              <a:rPr lang="en-US" sz="1200" b="0" kern="1200" baseline="0" dirty="0" err="1" smtClean="0">
                <a:solidFill>
                  <a:schemeClr val="tx1"/>
                </a:solidFill>
                <a:latin typeface="+mn-lt"/>
                <a:ea typeface="+mn-ea"/>
                <a:cs typeface="+mn-cs"/>
              </a:rPr>
              <a:t>Microfold</a:t>
            </a:r>
            <a:r>
              <a:rPr lang="en-US" sz="1200" b="0" kern="1200" baseline="0" dirty="0" smtClean="0">
                <a:solidFill>
                  <a:schemeClr val="tx1"/>
                </a:solidFill>
                <a:latin typeface="+mn-lt"/>
                <a:ea typeface="+mn-ea"/>
                <a:cs typeface="+mn-cs"/>
              </a:rPr>
              <a:t> cells (M cells) and goblet cells mediate transport of luminal antigens and live bacteria across the epithelial barrier to </a:t>
            </a:r>
            <a:r>
              <a:rPr lang="en-US" sz="1200" b="0" kern="1200" baseline="0" dirty="0" err="1" smtClean="0">
                <a:solidFill>
                  <a:schemeClr val="tx1"/>
                </a:solidFill>
                <a:latin typeface="+mn-lt"/>
                <a:ea typeface="+mn-ea"/>
                <a:cs typeface="+mn-cs"/>
              </a:rPr>
              <a:t>dendritic</a:t>
            </a:r>
            <a:r>
              <a:rPr lang="en-US" sz="1200" b="0" kern="1200" baseline="0" dirty="0" smtClean="0">
                <a:solidFill>
                  <a:schemeClr val="tx1"/>
                </a:solidFill>
                <a:latin typeface="+mn-lt"/>
                <a:ea typeface="+mn-ea"/>
                <a:cs typeface="+mn-cs"/>
              </a:rPr>
              <a:t> cells (DCs), and intestine-resident macrophages sample the lumen through </a:t>
            </a:r>
            <a:r>
              <a:rPr lang="en-US" sz="1200" b="0" kern="1200" baseline="0" dirty="0" err="1" smtClean="0">
                <a:solidFill>
                  <a:schemeClr val="tx1"/>
                </a:solidFill>
                <a:latin typeface="+mn-lt"/>
                <a:ea typeface="+mn-ea"/>
                <a:cs typeface="+mn-cs"/>
              </a:rPr>
              <a:t>transepithelial</a:t>
            </a:r>
            <a:r>
              <a:rPr lang="en-US" sz="1200" b="0" kern="1200" baseline="0" dirty="0" smtClean="0">
                <a:solidFill>
                  <a:schemeClr val="tx1"/>
                </a:solidFill>
                <a:latin typeface="+mn-lt"/>
                <a:ea typeface="+mn-ea"/>
                <a:cs typeface="+mn-cs"/>
              </a:rPr>
              <a:t> dendrites. TFF3, trefoil factor 3. </a:t>
            </a:r>
            <a:endParaRPr lang="lv-LV" sz="1200" b="0" kern="1200" baseline="0" dirty="0" smtClean="0">
              <a:solidFill>
                <a:schemeClr val="tx1"/>
              </a:solidFill>
              <a:latin typeface="+mn-lt"/>
              <a:ea typeface="+mn-ea"/>
              <a:cs typeface="+mn-cs"/>
            </a:endParaRPr>
          </a:p>
          <a:p>
            <a:endParaRPr lang="lv-LV" sz="1200" b="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Enterocytes</a:t>
            </a:r>
            <a:r>
              <a:rPr lang="en-US" sz="1200" kern="1200" baseline="0" dirty="0" smtClean="0">
                <a:solidFill>
                  <a:schemeClr val="tx1"/>
                </a:solidFill>
                <a:latin typeface="+mn-lt"/>
                <a:ea typeface="+mn-ea"/>
                <a:cs typeface="+mn-cs"/>
              </a:rPr>
              <a:t> are capable of producing some AMPs, such as the C‑</a:t>
            </a:r>
            <a:r>
              <a:rPr lang="en-US" sz="1200" kern="1200" baseline="0" dirty="0" err="1" smtClean="0">
                <a:solidFill>
                  <a:schemeClr val="tx1"/>
                </a:solidFill>
                <a:latin typeface="+mn-lt"/>
                <a:ea typeface="+mn-ea"/>
                <a:cs typeface="+mn-cs"/>
              </a:rPr>
              <a:t>type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lectin</a:t>
            </a:r>
            <a:r>
              <a:rPr lang="en-US" sz="1200" kern="1200" baseline="0" dirty="0" smtClean="0">
                <a:solidFill>
                  <a:schemeClr val="tx1"/>
                </a:solidFill>
                <a:latin typeface="+mn-lt"/>
                <a:ea typeface="+mn-ea"/>
                <a:cs typeface="+mn-cs"/>
              </a:rPr>
              <a:t> regenerating islet-derived protein </a:t>
            </a:r>
            <a:r>
              <a:rPr lang="en-US" sz="1200" kern="1200" baseline="0" dirty="0" err="1" smtClean="0">
                <a:solidFill>
                  <a:schemeClr val="tx1"/>
                </a:solidFill>
                <a:latin typeface="+mn-lt"/>
                <a:ea typeface="+mn-ea"/>
                <a:cs typeface="+mn-cs"/>
              </a:rPr>
              <a:t>IIIγ</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REGIIIγ</a:t>
            </a:r>
            <a:r>
              <a:rPr lang="en-US" sz="1200" kern="1200" baseline="0" dirty="0" smtClean="0">
                <a:solidFill>
                  <a:schemeClr val="tx1"/>
                </a:solidFill>
                <a:latin typeface="+mn-lt"/>
                <a:ea typeface="+mn-ea"/>
                <a:cs typeface="+mn-cs"/>
              </a:rPr>
              <a:t>), throughout the small intestine and colon. By contrast, </a:t>
            </a:r>
            <a:r>
              <a:rPr lang="en-US" sz="1200" kern="1200" baseline="0" dirty="0" err="1" smtClean="0">
                <a:solidFill>
                  <a:schemeClr val="tx1"/>
                </a:solidFill>
                <a:latin typeface="+mn-lt"/>
                <a:ea typeface="+mn-ea"/>
                <a:cs typeface="+mn-cs"/>
              </a:rPr>
              <a:t>Paneth</a:t>
            </a:r>
            <a:r>
              <a:rPr lang="en-US" sz="1200" kern="1200" baseline="0" dirty="0" smtClean="0">
                <a:solidFill>
                  <a:schemeClr val="tx1"/>
                </a:solidFill>
                <a:latin typeface="+mn-lt"/>
                <a:ea typeface="+mn-ea"/>
                <a:cs typeface="+mn-cs"/>
              </a:rPr>
              <a:t> cells are uniquely adapted for the secretion of many additional AMPs, including </a:t>
            </a:r>
            <a:r>
              <a:rPr lang="en-US" sz="1200" kern="1200" baseline="0" dirty="0" err="1" smtClean="0">
                <a:solidFill>
                  <a:schemeClr val="tx1"/>
                </a:solidFill>
                <a:latin typeface="+mn-lt"/>
                <a:ea typeface="+mn-ea"/>
                <a:cs typeface="+mn-cs"/>
              </a:rPr>
              <a:t>defensins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cryptdins</a:t>
            </a:r>
            <a:r>
              <a:rPr lang="en-US" sz="1200" kern="1200" baseline="0" dirty="0" smtClean="0">
                <a:solidFill>
                  <a:schemeClr val="tx1"/>
                </a:solidFill>
                <a:latin typeface="+mn-lt"/>
                <a:ea typeface="+mn-ea"/>
                <a:cs typeface="+mn-cs"/>
              </a:rPr>
              <a:t> in mice), </a:t>
            </a:r>
            <a:r>
              <a:rPr lang="en-US" sz="1200" kern="1200" baseline="0" dirty="0" err="1" smtClean="0">
                <a:solidFill>
                  <a:schemeClr val="tx1"/>
                </a:solidFill>
                <a:latin typeface="+mn-lt"/>
                <a:ea typeface="+mn-ea"/>
                <a:cs typeface="+mn-cs"/>
              </a:rPr>
              <a:t>cathelicidins</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lysozyme</a:t>
            </a:r>
            <a:r>
              <a:rPr lang="en-US" sz="1200" kern="1200" baseline="0" dirty="0" smtClean="0">
                <a:solidFill>
                  <a:schemeClr val="tx1"/>
                </a:solidFill>
                <a:latin typeface="+mn-lt"/>
                <a:ea typeface="+mn-ea"/>
                <a:cs typeface="+mn-cs"/>
              </a:rPr>
              <a:t>, in the crypts of the small intestine18,26. These AMPs disrupt highly conserved and essential features of bacterial biology, such as surface membranes, which are targeted by pore-forming </a:t>
            </a:r>
            <a:r>
              <a:rPr lang="en-US" sz="1200" kern="1200" baseline="0" dirty="0" err="1" smtClean="0">
                <a:solidFill>
                  <a:schemeClr val="tx1"/>
                </a:solidFill>
                <a:latin typeface="+mn-lt"/>
                <a:ea typeface="+mn-ea"/>
                <a:cs typeface="+mn-cs"/>
              </a:rPr>
              <a:t>defensins</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cathelicidins</a:t>
            </a:r>
            <a:r>
              <a:rPr lang="en-US" sz="1200" kern="1200" baseline="0" dirty="0" smtClean="0">
                <a:solidFill>
                  <a:schemeClr val="tx1"/>
                </a:solidFill>
                <a:latin typeface="+mn-lt"/>
                <a:ea typeface="+mn-ea"/>
                <a:cs typeface="+mn-cs"/>
              </a:rPr>
              <a:t>, and Gram-positive cell wall </a:t>
            </a:r>
            <a:r>
              <a:rPr lang="en-US" sz="1200" kern="1200" baseline="0" dirty="0" err="1" smtClean="0">
                <a:solidFill>
                  <a:schemeClr val="tx1"/>
                </a:solidFill>
                <a:latin typeface="+mn-lt"/>
                <a:ea typeface="+mn-ea"/>
                <a:cs typeface="+mn-cs"/>
              </a:rPr>
              <a:t>peptidoglycans</a:t>
            </a:r>
            <a:r>
              <a:rPr lang="en-US" sz="1200" kern="1200" baseline="0" dirty="0" smtClean="0">
                <a:solidFill>
                  <a:schemeClr val="tx1"/>
                </a:solidFill>
                <a:latin typeface="+mn-lt"/>
                <a:ea typeface="+mn-ea"/>
                <a:cs typeface="+mn-cs"/>
              </a:rPr>
              <a:t>, which are targeted by C‑</a:t>
            </a:r>
            <a:r>
              <a:rPr lang="en-US" sz="1200" kern="1200" baseline="0" dirty="0" err="1" smtClean="0">
                <a:solidFill>
                  <a:schemeClr val="tx1"/>
                </a:solidFill>
                <a:latin typeface="+mn-lt"/>
                <a:ea typeface="+mn-ea"/>
                <a:cs typeface="+mn-cs"/>
              </a:rPr>
              <a:t>type</a:t>
            </a:r>
            <a:r>
              <a:rPr lang="en-US" sz="1200" kern="1200" baseline="0" dirty="0" smtClean="0">
                <a:solidFill>
                  <a:schemeClr val="tx1"/>
                </a:solidFill>
                <a:latin typeface="+mn-lt"/>
                <a:ea typeface="+mn-ea"/>
                <a:cs typeface="+mn-cs"/>
              </a:rPr>
              <a:t> lectins18,27 </a:t>
            </a:r>
            <a:endParaRPr lang="lv-LV" sz="1200" kern="1200" baseline="0" dirty="0" smtClean="0">
              <a:solidFill>
                <a:schemeClr val="tx1"/>
              </a:solidFill>
              <a:latin typeface="+mn-lt"/>
              <a:ea typeface="+mn-ea"/>
              <a:cs typeface="+mn-cs"/>
            </a:endParaRPr>
          </a:p>
          <a:p>
            <a:endParaRPr lang="lv-LV"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Finally, IECs directly transport </a:t>
            </a:r>
            <a:r>
              <a:rPr lang="en-US" sz="1200" kern="1200" baseline="0" dirty="0" err="1" smtClean="0">
                <a:solidFill>
                  <a:schemeClr val="tx1"/>
                </a:solidFill>
                <a:latin typeface="+mn-lt"/>
                <a:ea typeface="+mn-ea"/>
                <a:cs typeface="+mn-cs"/>
              </a:rPr>
              <a:t>secretory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immunoglobulins</a:t>
            </a:r>
            <a:r>
              <a:rPr lang="en-US" sz="1200" kern="1200" baseline="0" dirty="0" smtClean="0">
                <a:solidFill>
                  <a:schemeClr val="tx1"/>
                </a:solidFill>
                <a:latin typeface="+mn-lt"/>
                <a:ea typeface="+mn-ea"/>
                <a:cs typeface="+mn-cs"/>
              </a:rPr>
              <a:t> across the epithelial barrier. Following their production by plasma cells in the lamina </a:t>
            </a:r>
            <a:r>
              <a:rPr lang="en-US" sz="1200" kern="1200" baseline="0" dirty="0" err="1" smtClean="0">
                <a:solidFill>
                  <a:schemeClr val="tx1"/>
                </a:solidFill>
                <a:latin typeface="+mn-lt"/>
                <a:ea typeface="+mn-ea"/>
                <a:cs typeface="+mn-cs"/>
              </a:rPr>
              <a:t>propria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dimeric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IgA</a:t>
            </a:r>
            <a:r>
              <a:rPr lang="en-US" sz="1200" kern="1200" baseline="0" dirty="0" smtClean="0">
                <a:solidFill>
                  <a:schemeClr val="tx1"/>
                </a:solidFill>
                <a:latin typeface="+mn-lt"/>
                <a:ea typeface="+mn-ea"/>
                <a:cs typeface="+mn-cs"/>
              </a:rPr>
              <a:t> complexes are bound by the polymeric immunoglobulin receptor (</a:t>
            </a:r>
            <a:r>
              <a:rPr lang="en-US" sz="1200" kern="1200" baseline="0" dirty="0" err="1" smtClean="0">
                <a:solidFill>
                  <a:schemeClr val="tx1"/>
                </a:solidFill>
                <a:latin typeface="+mn-lt"/>
                <a:ea typeface="+mn-ea"/>
                <a:cs typeface="+mn-cs"/>
              </a:rPr>
              <a:t>pIgR</a:t>
            </a:r>
            <a:r>
              <a:rPr lang="en-US" sz="1200" kern="1200" baseline="0" dirty="0" smtClean="0">
                <a:solidFill>
                  <a:schemeClr val="tx1"/>
                </a:solidFill>
                <a:latin typeface="+mn-lt"/>
                <a:ea typeface="+mn-ea"/>
                <a:cs typeface="+mn-cs"/>
              </a:rPr>
              <a:t>) on the </a:t>
            </a:r>
            <a:r>
              <a:rPr lang="en-US" sz="1200" kern="1200" baseline="0" dirty="0" err="1" smtClean="0">
                <a:solidFill>
                  <a:schemeClr val="tx1"/>
                </a:solidFill>
                <a:latin typeface="+mn-lt"/>
                <a:ea typeface="+mn-ea"/>
                <a:cs typeface="+mn-cs"/>
              </a:rPr>
              <a:t>basolateral</a:t>
            </a:r>
            <a:r>
              <a:rPr lang="en-US" sz="1200" kern="1200" baseline="0" dirty="0" smtClean="0">
                <a:solidFill>
                  <a:schemeClr val="tx1"/>
                </a:solidFill>
                <a:latin typeface="+mn-lt"/>
                <a:ea typeface="+mn-ea"/>
                <a:cs typeface="+mn-cs"/>
              </a:rPr>
              <a:t> membrane of IECs and actively </a:t>
            </a:r>
            <a:r>
              <a:rPr lang="en-US" sz="1200" kern="1200" baseline="0" dirty="0" err="1" smtClean="0">
                <a:solidFill>
                  <a:schemeClr val="tx1"/>
                </a:solidFill>
                <a:latin typeface="+mn-lt"/>
                <a:ea typeface="+mn-ea"/>
                <a:cs typeface="+mn-cs"/>
              </a:rPr>
              <a:t>transcytosed</a:t>
            </a:r>
            <a:r>
              <a:rPr lang="en-US" sz="1200" kern="1200" baseline="0" dirty="0" smtClean="0">
                <a:solidFill>
                  <a:schemeClr val="tx1"/>
                </a:solidFill>
                <a:latin typeface="+mn-lt"/>
                <a:ea typeface="+mn-ea"/>
                <a:cs typeface="+mn-cs"/>
              </a:rPr>
              <a:t> into the intestinal lumen40. The collaboration between </a:t>
            </a:r>
            <a:r>
              <a:rPr lang="en-US" sz="1200" kern="1200" baseline="0" dirty="0" err="1" smtClean="0">
                <a:solidFill>
                  <a:schemeClr val="tx1"/>
                </a:solidFill>
                <a:latin typeface="+mn-lt"/>
                <a:ea typeface="+mn-ea"/>
                <a:cs typeface="+mn-cs"/>
              </a:rPr>
              <a:t>IgA</a:t>
            </a:r>
            <a:r>
              <a:rPr lang="en-US" sz="1200" kern="1200" baseline="0" dirty="0" smtClean="0">
                <a:solidFill>
                  <a:schemeClr val="tx1"/>
                </a:solidFill>
                <a:latin typeface="+mn-lt"/>
                <a:ea typeface="+mn-ea"/>
                <a:cs typeface="+mn-cs"/>
              </a:rPr>
              <a:t>-secreting B cells and IECs provides an adaptive immune component to the epithelial barrier that regulates </a:t>
            </a:r>
            <a:r>
              <a:rPr lang="en-US" sz="1200" kern="1200" baseline="0" dirty="0" err="1" smtClean="0">
                <a:solidFill>
                  <a:schemeClr val="tx1"/>
                </a:solidFill>
                <a:latin typeface="+mn-lt"/>
                <a:ea typeface="+mn-ea"/>
                <a:cs typeface="+mn-cs"/>
              </a:rPr>
              <a:t>commensal</a:t>
            </a:r>
            <a:r>
              <a:rPr lang="en-US" sz="1200" kern="1200" baseline="0" dirty="0" smtClean="0">
                <a:solidFill>
                  <a:schemeClr val="tx1"/>
                </a:solidFill>
                <a:latin typeface="+mn-lt"/>
                <a:ea typeface="+mn-ea"/>
                <a:cs typeface="+mn-cs"/>
              </a:rPr>
              <a:t> bacterial populations to maintain IEC and immune cell homeostasis41–43 </a:t>
            </a:r>
            <a:endParaRPr lang="en-US" b="0"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47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baseline="0" dirty="0" smtClean="0">
                <a:solidFill>
                  <a:schemeClr val="tx1"/>
                </a:solidFill>
                <a:latin typeface="+mn-lt"/>
                <a:ea typeface="+mn-ea"/>
                <a:cs typeface="+mn-cs"/>
              </a:rPr>
              <a:t>Sampling of luminal contents by IECs. Despite the barrier function supported by IECs (BOX 2), the intestinal epithelium includes specialized adaptations that conflict with the concept of complete segregation between host immune cells and microorganisms. Specialized IECs, called </a:t>
            </a:r>
            <a:r>
              <a:rPr lang="en-US" sz="1200" b="0" i="0" kern="1200" baseline="0" dirty="0" err="1" smtClean="0">
                <a:solidFill>
                  <a:schemeClr val="tx1"/>
                </a:solidFill>
                <a:latin typeface="+mn-lt"/>
                <a:ea typeface="+mn-ea"/>
                <a:cs typeface="+mn-cs"/>
              </a:rPr>
              <a:t>microfold</a:t>
            </a:r>
            <a:r>
              <a:rPr lang="en-US" sz="1200" b="0" i="0" kern="1200" baseline="0" dirty="0" smtClean="0">
                <a:solidFill>
                  <a:schemeClr val="tx1"/>
                </a:solidFill>
                <a:latin typeface="+mn-lt"/>
                <a:ea typeface="+mn-ea"/>
                <a:cs typeface="+mn-cs"/>
              </a:rPr>
              <a:t> cells (M cells), mediate the sampling of luminal antigens and intact microorganisms for presentation to the underlying mucosal immune system44. These specialized IECs are concentrated in the follicle-associated epithelium overlaying the luminal surface of intestinal lymphoid structures, including </a:t>
            </a:r>
            <a:r>
              <a:rPr lang="en-US" sz="1200" b="0" i="0" kern="1200" baseline="0" dirty="0" err="1" smtClean="0">
                <a:solidFill>
                  <a:schemeClr val="tx1"/>
                </a:solidFill>
                <a:latin typeface="+mn-lt"/>
                <a:ea typeface="+mn-ea"/>
                <a:cs typeface="+mn-cs"/>
              </a:rPr>
              <a:t>Peyer’s</a:t>
            </a:r>
            <a:r>
              <a:rPr lang="en-US" sz="1200" b="0" i="0" kern="1200" baseline="0" dirty="0" smtClean="0">
                <a:solidFill>
                  <a:schemeClr val="tx1"/>
                </a:solidFill>
                <a:latin typeface="+mn-lt"/>
                <a:ea typeface="+mn-ea"/>
                <a:cs typeface="+mn-cs"/>
              </a:rPr>
              <a:t> patches and isolated lymphoid follicles44,45 </a:t>
            </a:r>
            <a:endParaRPr lang="lv-LV" sz="1200" b="0" i="0" kern="1200" baseline="0" dirty="0" smtClean="0">
              <a:solidFill>
                <a:schemeClr val="tx1"/>
              </a:solidFill>
              <a:latin typeface="+mn-lt"/>
              <a:ea typeface="+mn-ea"/>
              <a:cs typeface="+mn-cs"/>
            </a:endParaRPr>
          </a:p>
          <a:p>
            <a:endParaRPr lang="lv-LV" sz="1200" b="0" i="0" kern="1200" baseline="0" dirty="0" smtClean="0">
              <a:solidFill>
                <a:schemeClr val="tx1"/>
              </a:solidFill>
              <a:latin typeface="+mn-lt"/>
              <a:ea typeface="+mn-ea"/>
              <a:cs typeface="+mn-cs"/>
            </a:endParaRPr>
          </a:p>
          <a:p>
            <a:endParaRPr lang="lv-LV" sz="1200" b="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Evidence of a role for PRRs in the protection against intestinal inflammation and repair of epithelial damage emerged from studies of mice deficient in TLRs and </a:t>
            </a:r>
            <a:r>
              <a:rPr lang="en-US" sz="1200" kern="1200" baseline="0" dirty="0" err="1" smtClean="0">
                <a:solidFill>
                  <a:schemeClr val="tx1"/>
                </a:solidFill>
                <a:latin typeface="+mn-lt"/>
                <a:ea typeface="+mn-ea"/>
                <a:cs typeface="+mn-cs"/>
              </a:rPr>
              <a:t>signalling</a:t>
            </a:r>
            <a:r>
              <a:rPr lang="en-US" sz="1200" kern="1200" baseline="0" dirty="0" smtClean="0">
                <a:solidFill>
                  <a:schemeClr val="tx1"/>
                </a:solidFill>
                <a:latin typeface="+mn-lt"/>
                <a:ea typeface="+mn-ea"/>
                <a:cs typeface="+mn-cs"/>
              </a:rPr>
              <a:t> adaptors or depleted of key </a:t>
            </a:r>
            <a:r>
              <a:rPr lang="en-US" sz="1200" kern="1200" baseline="0" dirty="0" err="1" smtClean="0">
                <a:solidFill>
                  <a:schemeClr val="tx1"/>
                </a:solidFill>
                <a:latin typeface="+mn-lt"/>
                <a:ea typeface="+mn-ea"/>
                <a:cs typeface="+mn-cs"/>
              </a:rPr>
              <a:t>commensal</a:t>
            </a:r>
            <a:r>
              <a:rPr lang="en-US" sz="1200" kern="1200" baseline="0" dirty="0" smtClean="0">
                <a:solidFill>
                  <a:schemeClr val="tx1"/>
                </a:solidFill>
                <a:latin typeface="+mn-lt"/>
                <a:ea typeface="+mn-ea"/>
                <a:cs typeface="+mn-cs"/>
              </a:rPr>
              <a:t> microorganisms56. </a:t>
            </a:r>
            <a:endParaRPr lang="lv-LV"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proximity of IECs to an abundance of luminal microbial signals necessitates specialized mechanisms for maintaining altered or </a:t>
            </a:r>
            <a:r>
              <a:rPr lang="en-US" sz="1200" kern="1200" baseline="0" dirty="0" err="1" smtClean="0">
                <a:solidFill>
                  <a:schemeClr val="tx1"/>
                </a:solidFill>
                <a:latin typeface="+mn-lt"/>
                <a:ea typeface="+mn-ea"/>
                <a:cs typeface="+mn-cs"/>
              </a:rPr>
              <a:t>hyporesponsive</a:t>
            </a:r>
            <a:r>
              <a:rPr lang="en-US" sz="1200" kern="1200" baseline="0" dirty="0" smtClean="0">
                <a:solidFill>
                  <a:schemeClr val="tx1"/>
                </a:solidFill>
                <a:latin typeface="+mn-lt"/>
                <a:ea typeface="+mn-ea"/>
                <a:cs typeface="+mn-cs"/>
              </a:rPr>
              <a:t> PRR </a:t>
            </a:r>
            <a:r>
              <a:rPr lang="en-US" sz="1200" kern="1200" baseline="0" dirty="0" err="1" smtClean="0">
                <a:solidFill>
                  <a:schemeClr val="tx1"/>
                </a:solidFill>
                <a:latin typeface="+mn-lt"/>
                <a:ea typeface="+mn-ea"/>
                <a:cs typeface="+mn-cs"/>
              </a:rPr>
              <a:t>signalling</a:t>
            </a:r>
            <a:r>
              <a:rPr lang="en-US" sz="1200" kern="1200" baseline="0" dirty="0" smtClean="0">
                <a:solidFill>
                  <a:schemeClr val="tx1"/>
                </a:solidFill>
                <a:latin typeface="+mn-lt"/>
                <a:ea typeface="+mn-ea"/>
                <a:cs typeface="+mn-cs"/>
              </a:rPr>
              <a:t> in response to </a:t>
            </a:r>
            <a:r>
              <a:rPr lang="en-US" sz="1200" kern="1200" baseline="0" dirty="0" err="1" smtClean="0">
                <a:solidFill>
                  <a:schemeClr val="tx1"/>
                </a:solidFill>
                <a:latin typeface="+mn-lt"/>
                <a:ea typeface="+mn-ea"/>
                <a:cs typeface="+mn-cs"/>
              </a:rPr>
              <a:t>commensal</a:t>
            </a:r>
            <a:r>
              <a:rPr lang="en-US" sz="1200" kern="1200" baseline="0" dirty="0" smtClean="0">
                <a:solidFill>
                  <a:schemeClr val="tx1"/>
                </a:solidFill>
                <a:latin typeface="+mn-lt"/>
                <a:ea typeface="+mn-ea"/>
                <a:cs typeface="+mn-cs"/>
              </a:rPr>
              <a:t> bacteria-dependent stimuli83,84. In support of this, IECs express negative regulators of PRR-dependent pro-inflammatory signalling75,83,85,86 (see Supplementary information S1 (table)). The disruption of these regulatory pathways or constitutive activation of NF‑</a:t>
            </a:r>
            <a:r>
              <a:rPr lang="en-US" sz="1200" kern="1200" baseline="0" dirty="0" err="1" smtClean="0">
                <a:solidFill>
                  <a:schemeClr val="tx1"/>
                </a:solidFill>
                <a:latin typeface="+mn-lt"/>
                <a:ea typeface="+mn-ea"/>
                <a:cs typeface="+mn-cs"/>
              </a:rPr>
              <a:t>κB</a:t>
            </a:r>
            <a:r>
              <a:rPr lang="en-US" sz="1200" kern="1200" baseline="0" dirty="0" smtClean="0">
                <a:solidFill>
                  <a:schemeClr val="tx1"/>
                </a:solidFill>
                <a:latin typeface="+mn-lt"/>
                <a:ea typeface="+mn-ea"/>
                <a:cs typeface="+mn-cs"/>
              </a:rPr>
              <a:t> predispose mice to </a:t>
            </a:r>
            <a:r>
              <a:rPr lang="en-US" sz="1200" kern="1200" baseline="0" dirty="0" err="1" smtClean="0">
                <a:solidFill>
                  <a:schemeClr val="tx1"/>
                </a:solidFill>
                <a:latin typeface="+mn-lt"/>
                <a:ea typeface="+mn-ea"/>
                <a:cs typeface="+mn-cs"/>
              </a:rPr>
              <a:t>dysregulated</a:t>
            </a:r>
            <a:r>
              <a:rPr lang="en-US" sz="1200" kern="1200" baseline="0" dirty="0" smtClean="0">
                <a:solidFill>
                  <a:schemeClr val="tx1"/>
                </a:solidFill>
                <a:latin typeface="+mn-lt"/>
                <a:ea typeface="+mn-ea"/>
                <a:cs typeface="+mn-cs"/>
              </a:rPr>
              <a:t> epithelial homeostasis and exaggerated inflammation72,75,85,87. </a:t>
            </a:r>
            <a:endParaRPr lang="en-US" b="0" i="0"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48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Mechanisms by which innate and adaptive immunity prevent and eradicate virus infections. Innate immunity is mediated by type I </a:t>
            </a:r>
            <a:r>
              <a:rPr lang="en-US" sz="1200" b="0" i="0" kern="1200" dirty="0" err="1" smtClean="0">
                <a:solidFill>
                  <a:schemeClr val="tx1"/>
                </a:solidFill>
                <a:latin typeface="+mn-lt"/>
                <a:ea typeface="+mn-ea"/>
                <a:cs typeface="+mn-cs"/>
              </a:rPr>
              <a:t>interferons</a:t>
            </a:r>
            <a:r>
              <a:rPr lang="en-US" sz="1200" b="0" i="0" kern="1200" dirty="0" smtClean="0">
                <a:solidFill>
                  <a:schemeClr val="tx1"/>
                </a:solidFill>
                <a:latin typeface="+mn-lt"/>
                <a:ea typeface="+mn-ea"/>
                <a:cs typeface="+mn-cs"/>
              </a:rPr>
              <a:t>, which prevent infection, and NK cells, which eliminate infected cells. Adaptive immunity is mediated by antibodies and CTLs, which also block infection and kill infected cells, respectively.</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51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type I </a:t>
            </a:r>
            <a:r>
              <a:rPr lang="en-US" sz="1200" b="0" i="0" kern="1200" dirty="0" err="1" smtClean="0">
                <a:solidFill>
                  <a:schemeClr val="tx1"/>
                </a:solidFill>
                <a:latin typeface="+mn-lt"/>
                <a:ea typeface="+mn-ea"/>
                <a:cs typeface="+mn-cs"/>
              </a:rPr>
              <a:t>interferons</a:t>
            </a:r>
            <a:r>
              <a:rPr lang="en-US" sz="1200" b="0" i="0" kern="1200" dirty="0" smtClean="0">
                <a:solidFill>
                  <a:schemeClr val="tx1"/>
                </a:solidFill>
                <a:latin typeface="+mn-lt"/>
                <a:ea typeface="+mn-ea"/>
                <a:cs typeface="+mn-cs"/>
              </a:rPr>
              <a:t> are secreted from these cells and act on other cells to prevent spread of viral infection. </a:t>
            </a:r>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Type I </a:t>
            </a:r>
            <a:r>
              <a:rPr lang="en-US" sz="1200" b="0" i="0" kern="1200" dirty="0" err="1" smtClean="0">
                <a:solidFill>
                  <a:schemeClr val="tx1"/>
                </a:solidFill>
                <a:latin typeface="+mn-lt"/>
                <a:ea typeface="+mn-ea"/>
                <a:cs typeface="+mn-cs"/>
              </a:rPr>
              <a:t>interferons</a:t>
            </a:r>
            <a:r>
              <a:rPr lang="en-US" sz="1200" b="0" i="0" kern="1200" dirty="0" smtClean="0">
                <a:solidFill>
                  <a:schemeClr val="tx1"/>
                </a:solidFill>
                <a:latin typeface="+mn-lt"/>
                <a:ea typeface="+mn-ea"/>
                <a:cs typeface="+mn-cs"/>
              </a:rPr>
              <a:t> (IFN-α, IFN-β) are produced by virus-infected cells in response to intracellular TLR signaling and other sensors of viral RNA. Type I </a:t>
            </a:r>
            <a:r>
              <a:rPr lang="en-US" sz="1200" b="0" i="0" kern="1200" dirty="0" err="1" smtClean="0">
                <a:solidFill>
                  <a:schemeClr val="tx1"/>
                </a:solidFill>
                <a:latin typeface="+mn-lt"/>
                <a:ea typeface="+mn-ea"/>
                <a:cs typeface="+mn-cs"/>
              </a:rPr>
              <a:t>interferons</a:t>
            </a:r>
            <a:r>
              <a:rPr lang="en-US" sz="1200" b="0" i="0" kern="1200" dirty="0" smtClean="0">
                <a:solidFill>
                  <a:schemeClr val="tx1"/>
                </a:solidFill>
                <a:latin typeface="+mn-lt"/>
                <a:ea typeface="+mn-ea"/>
                <a:cs typeface="+mn-cs"/>
              </a:rPr>
              <a:t> bind to receptors on neighboring uninfected cells and activate JAK-STAT signaling pathways, which induce expression of genes whose products interfere with viral replication. Type I </a:t>
            </a:r>
            <a:r>
              <a:rPr lang="en-US" sz="1200" b="0" i="0" kern="1200" dirty="0" err="1" smtClean="0">
                <a:solidFill>
                  <a:schemeClr val="tx1"/>
                </a:solidFill>
                <a:latin typeface="+mn-lt"/>
                <a:ea typeface="+mn-ea"/>
                <a:cs typeface="+mn-cs"/>
              </a:rPr>
              <a:t>interferons</a:t>
            </a:r>
            <a:r>
              <a:rPr lang="en-US" sz="1200" b="0" i="0" kern="1200" dirty="0" smtClean="0">
                <a:solidFill>
                  <a:schemeClr val="tx1"/>
                </a:solidFill>
                <a:latin typeface="+mn-lt"/>
                <a:ea typeface="+mn-ea"/>
                <a:cs typeface="+mn-cs"/>
              </a:rPr>
              <a:t> also bind to receptors on infected cells and induce expression of genes whose products enhance the cell’s susceptibility to CTL-mediated killing. PKR, double stranded RNA-activated protein </a:t>
            </a:r>
            <a:r>
              <a:rPr lang="en-US" sz="1200" b="0" i="0" kern="1200" dirty="0" err="1" smtClean="0">
                <a:solidFill>
                  <a:schemeClr val="tx1"/>
                </a:solidFill>
                <a:latin typeface="+mn-lt"/>
                <a:ea typeface="+mn-ea"/>
                <a:cs typeface="+mn-cs"/>
              </a:rPr>
              <a:t>kinase</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52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Defense against free virus particles involves neutralization of infectivity, which can occur in various ways (</a:t>
            </a:r>
            <a:r>
              <a:rPr lang="en-US" sz="1200" b="0" i="0" u="none" strike="noStrike" kern="1200" dirty="0" smtClean="0">
                <a:solidFill>
                  <a:schemeClr val="tx1"/>
                </a:solidFill>
                <a:latin typeface="+mn-lt"/>
                <a:ea typeface="+mn-ea"/>
                <a:cs typeface="+mn-cs"/>
                <a:hlinkClick r:id="rId3"/>
              </a:rPr>
              <a:t>Fig. 13.4</a:t>
            </a:r>
            <a:r>
              <a:rPr lang="en-US" sz="1200" b="0" i="0" kern="1200" dirty="0" smtClean="0">
                <a:solidFill>
                  <a:schemeClr val="tx1"/>
                </a:solidFill>
                <a:latin typeface="+mn-lt"/>
                <a:ea typeface="+mn-ea"/>
                <a:cs typeface="+mn-cs"/>
              </a:rPr>
              <a:t>). Such mechanisms are likely to operate </a:t>
            </a:r>
            <a:r>
              <a:rPr lang="en-US" sz="1200" b="0" i="1" kern="1200" dirty="0" smtClean="0">
                <a:solidFill>
                  <a:schemeClr val="tx1"/>
                </a:solidFill>
                <a:latin typeface="+mn-lt"/>
                <a:ea typeface="+mn-ea"/>
                <a:cs typeface="+mn-cs"/>
              </a:rPr>
              <a:t>in vivo</a:t>
            </a:r>
            <a:r>
              <a:rPr lang="en-US" sz="1200" b="0" i="0" kern="1200" dirty="0" smtClean="0">
                <a:solidFill>
                  <a:schemeClr val="tx1"/>
                </a:solidFill>
                <a:latin typeface="+mn-lt"/>
                <a:ea typeface="+mn-ea"/>
                <a:cs typeface="+mn-cs"/>
              </a:rPr>
              <a:t> because injection of neutralizing monoclonal antibodies is highly effective at inhibiting virus replication. The presence of circulating virus-neutralizing antibodies is an important factor in the prevention of </a:t>
            </a:r>
            <a:r>
              <a:rPr lang="en-US" sz="1200" b="0" i="0" kern="1200" dirty="0" err="1" smtClean="0">
                <a:solidFill>
                  <a:schemeClr val="tx1"/>
                </a:solidFill>
                <a:latin typeface="+mn-lt"/>
                <a:ea typeface="+mn-ea"/>
                <a:cs typeface="+mn-cs"/>
              </a:rPr>
              <a:t>reinfection</a:t>
            </a:r>
            <a:r>
              <a:rPr lang="en-US" sz="1200" b="0" i="0" kern="1200" dirty="0" smtClean="0">
                <a:solidFill>
                  <a:schemeClr val="tx1"/>
                </a:solidFill>
                <a:latin typeface="+mn-lt"/>
                <a:ea typeface="+mn-ea"/>
                <a:cs typeface="+mn-cs"/>
              </a:rPr>
              <a:t>. Passively-administered monoclonal antibodies have been used therapeutically to inhibit respiratory </a:t>
            </a:r>
            <a:r>
              <a:rPr lang="en-US" sz="1200" b="0" i="0" kern="1200" dirty="0" err="1" smtClean="0">
                <a:solidFill>
                  <a:schemeClr val="tx1"/>
                </a:solidFill>
                <a:latin typeface="+mn-lt"/>
                <a:ea typeface="+mn-ea"/>
                <a:cs typeface="+mn-cs"/>
              </a:rPr>
              <a:t>syncytial</a:t>
            </a:r>
            <a:r>
              <a:rPr lang="en-US" sz="1200" b="0" i="0" kern="1200" dirty="0" smtClean="0">
                <a:solidFill>
                  <a:schemeClr val="tx1"/>
                </a:solidFill>
                <a:latin typeface="+mn-lt"/>
                <a:ea typeface="+mn-ea"/>
                <a:cs typeface="+mn-cs"/>
              </a:rPr>
              <a:t> virus and influenza virus infections.</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Antibodies are also effective in mediating the destruction of virus-infected cells. This can occur by antibody-mediated activation of the complement system, leading to the assembly of the membrane attack complex and </a:t>
            </a:r>
            <a:r>
              <a:rPr lang="en-US" sz="1200" b="0" i="0" kern="1200" dirty="0" err="1" smtClean="0">
                <a:solidFill>
                  <a:schemeClr val="tx1"/>
                </a:solidFill>
                <a:latin typeface="+mn-lt"/>
                <a:ea typeface="+mn-ea"/>
                <a:cs typeface="+mn-cs"/>
              </a:rPr>
              <a:t>lysis</a:t>
            </a:r>
            <a:r>
              <a:rPr lang="en-US" sz="1200" b="0" i="0" kern="1200" dirty="0" smtClean="0">
                <a:solidFill>
                  <a:schemeClr val="tx1"/>
                </a:solidFill>
                <a:latin typeface="+mn-lt"/>
                <a:ea typeface="+mn-ea"/>
                <a:cs typeface="+mn-cs"/>
              </a:rPr>
              <a:t> of the infected cell (see </a:t>
            </a:r>
            <a:r>
              <a:rPr lang="en-US" sz="1200" b="0" i="0" u="none" strike="noStrike" kern="1200" dirty="0" smtClean="0">
                <a:solidFill>
                  <a:schemeClr val="tx1"/>
                </a:solidFill>
                <a:latin typeface="+mn-lt"/>
                <a:ea typeface="+mn-ea"/>
                <a:cs typeface="+mn-cs"/>
                <a:hlinkClick r:id="rId4"/>
              </a:rPr>
              <a:t>Chapter 4</a:t>
            </a:r>
            <a:r>
              <a:rPr lang="en-US" sz="1200" b="0" i="0" kern="1200" dirty="0" smtClean="0">
                <a:solidFill>
                  <a:schemeClr val="tx1"/>
                </a:solidFill>
                <a:latin typeface="+mn-lt"/>
                <a:ea typeface="+mn-ea"/>
                <a:cs typeface="+mn-cs"/>
              </a:rPr>
              <a:t>). This process requires a high density of viral antigens on the membrane (about 5 × 10</a:t>
            </a:r>
            <a:r>
              <a:rPr lang="en-US" sz="1200" b="0" i="0" kern="1200" baseline="30000" dirty="0" smtClean="0">
                <a:solidFill>
                  <a:schemeClr val="tx1"/>
                </a:solidFill>
                <a:latin typeface="+mn-lt"/>
                <a:ea typeface="+mn-ea"/>
                <a:cs typeface="+mn-cs"/>
              </a:rPr>
              <a:t>6</a:t>
            </a:r>
            <a:r>
              <a:rPr lang="en-US" sz="1200" b="0" i="0" kern="1200" dirty="0" smtClean="0">
                <a:solidFill>
                  <a:schemeClr val="tx1"/>
                </a:solidFill>
                <a:latin typeface="+mn-lt"/>
                <a:ea typeface="+mn-ea"/>
                <a:cs typeface="+mn-cs"/>
              </a:rPr>
              <a:t>/cell) to be effective. In contrast, ADCC mediated by NK cells requires as few as 10</a:t>
            </a:r>
            <a:r>
              <a:rPr lang="en-US" sz="1200" b="0" i="0" kern="1200" baseline="30000" dirty="0" smtClean="0">
                <a:solidFill>
                  <a:schemeClr val="tx1"/>
                </a:solidFill>
                <a:latin typeface="+mn-lt"/>
                <a:ea typeface="+mn-ea"/>
                <a:cs typeface="+mn-cs"/>
              </a:rPr>
              <a:t>3</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IgG</a:t>
            </a:r>
            <a:r>
              <a:rPr lang="en-US" sz="1200" b="0" i="0" kern="1200" dirty="0" smtClean="0">
                <a:solidFill>
                  <a:schemeClr val="tx1"/>
                </a:solidFill>
                <a:latin typeface="+mn-lt"/>
                <a:ea typeface="+mn-ea"/>
                <a:cs typeface="+mn-cs"/>
              </a:rPr>
              <a:t> molecules in order to activate NK cell binding to and </a:t>
            </a:r>
            <a:r>
              <a:rPr lang="en-US" sz="1200" b="0" i="0" kern="1200" dirty="0" err="1" smtClean="0">
                <a:solidFill>
                  <a:schemeClr val="tx1"/>
                </a:solidFill>
                <a:latin typeface="+mn-lt"/>
                <a:ea typeface="+mn-ea"/>
                <a:cs typeface="+mn-cs"/>
              </a:rPr>
              <a:t>lysis</a:t>
            </a:r>
            <a:r>
              <a:rPr lang="en-US" sz="1200" b="0" i="0" kern="1200" dirty="0" smtClean="0">
                <a:solidFill>
                  <a:schemeClr val="tx1"/>
                </a:solidFill>
                <a:latin typeface="+mn-lt"/>
                <a:ea typeface="+mn-ea"/>
                <a:cs typeface="+mn-cs"/>
              </a:rPr>
              <a:t> of the infected cell.</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53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54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1" i="1" kern="1200" dirty="0" smtClean="0">
                <a:solidFill>
                  <a:schemeClr val="tx1"/>
                </a:solidFill>
                <a:latin typeface="+mn-lt"/>
                <a:ea typeface="+mn-ea"/>
                <a:cs typeface="+mn-cs"/>
              </a:rPr>
              <a:t>Some viruses inhibit class I MHC–associated presentation of </a:t>
            </a:r>
            <a:r>
              <a:rPr lang="en-US" sz="1200" b="1" i="1" kern="1200" dirty="0" err="1" smtClean="0">
                <a:solidFill>
                  <a:schemeClr val="tx1"/>
                </a:solidFill>
                <a:latin typeface="+mn-lt"/>
                <a:ea typeface="+mn-ea"/>
                <a:cs typeface="+mn-cs"/>
              </a:rPr>
              <a:t>cytosolic</a:t>
            </a:r>
            <a:r>
              <a:rPr lang="en-US" sz="1200" b="1" i="1" kern="1200" dirty="0" smtClean="0">
                <a:solidFill>
                  <a:schemeClr val="tx1"/>
                </a:solidFill>
                <a:latin typeface="+mn-lt"/>
                <a:ea typeface="+mn-ea"/>
                <a:cs typeface="+mn-cs"/>
              </a:rPr>
              <a:t> protein antigens.</a:t>
            </a:r>
            <a:r>
              <a:rPr lang="en-US" sz="1200" b="0" i="0" kern="1200" dirty="0" smtClean="0">
                <a:solidFill>
                  <a:schemeClr val="tx1"/>
                </a:solidFill>
                <a:latin typeface="+mn-lt"/>
                <a:ea typeface="+mn-ea"/>
                <a:cs typeface="+mn-cs"/>
              </a:rPr>
              <a:t> Viruses make a variety of proteins that block different steps in antigen processing, transport and presentation (</a:t>
            </a:r>
            <a:r>
              <a:rPr lang="en-US" sz="1200" b="0" i="0" u="none" strike="noStrike" kern="1200" dirty="0" smtClean="0">
                <a:solidFill>
                  <a:schemeClr val="tx1"/>
                </a:solidFill>
                <a:latin typeface="+mn-lt"/>
                <a:ea typeface="+mn-ea"/>
                <a:cs typeface="+mn-cs"/>
                <a:hlinkClick r:id="rId3"/>
              </a:rPr>
              <a:t>Fig. 15-9</a:t>
            </a:r>
            <a:r>
              <a:rPr lang="en-US" sz="1200" b="0" i="0" kern="1200" dirty="0" smtClean="0">
                <a:solidFill>
                  <a:schemeClr val="tx1"/>
                </a:solidFill>
                <a:latin typeface="+mn-lt"/>
                <a:ea typeface="+mn-ea"/>
                <a:cs typeface="+mn-cs"/>
              </a:rPr>
              <a:t>). Inhibition of antigen presentation blocks the assembly and expression of stable class I MHC molecules and the display of viral peptides. As a result, cells infected by such viruses cannot be recognized or killed by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CTLs. However, it is difficult to prove that the viral genes encoding proteins that inhibit antigen presentation are actually virulence genes, required for the infectivity or </a:t>
            </a:r>
            <a:r>
              <a:rPr lang="en-US" sz="1200" b="0" i="0" kern="1200" dirty="0" err="1" smtClean="0">
                <a:solidFill>
                  <a:schemeClr val="tx1"/>
                </a:solidFill>
                <a:latin typeface="+mn-lt"/>
                <a:ea typeface="+mn-ea"/>
                <a:cs typeface="+mn-cs"/>
              </a:rPr>
              <a:t>pathogenicity</a:t>
            </a:r>
            <a:r>
              <a:rPr lang="en-US" sz="1200" b="0" i="0" kern="1200" dirty="0" smtClean="0">
                <a:solidFill>
                  <a:schemeClr val="tx1"/>
                </a:solidFill>
                <a:latin typeface="+mn-lt"/>
                <a:ea typeface="+mn-ea"/>
                <a:cs typeface="+mn-cs"/>
              </a:rPr>
              <a:t> of the viruses. NK cells may have evolved as an adaptation to this viral evasion strategy because NK cells are activated by infected cells, especially in the absence of class I MHC molecules. There is emerging evidence that some viruses may produce proteins that act as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for NK cell inhibitory receptors and thus inhibit NK cell activation. These are excellent examples of the constant evolutionary struggle between microbes and host immunity.</a:t>
            </a:r>
          </a:p>
          <a:p>
            <a:pPr fontAlgn="base"/>
            <a:r>
              <a:rPr lang="en-US" sz="1200" b="1" i="1" kern="1200" dirty="0" smtClean="0">
                <a:solidFill>
                  <a:schemeClr val="tx1"/>
                </a:solidFill>
                <a:latin typeface="+mn-lt"/>
                <a:ea typeface="+mn-ea"/>
                <a:cs typeface="+mn-cs"/>
              </a:rPr>
              <a:t>Some viruses produce molecules that inhibit the immune </a:t>
            </a:r>
            <a:r>
              <a:rPr lang="en-US" sz="1200" b="1" i="1" kern="1200" dirty="0" err="1" smtClean="0">
                <a:solidFill>
                  <a:schemeClr val="tx1"/>
                </a:solidFill>
                <a:latin typeface="+mn-lt"/>
                <a:ea typeface="+mn-ea"/>
                <a:cs typeface="+mn-cs"/>
              </a:rPr>
              <a:t>response.</a:t>
            </a:r>
            <a:r>
              <a:rPr lang="en-US" sz="1200" b="0" i="0" kern="1200" dirty="0" err="1" smtClean="0">
                <a:solidFill>
                  <a:schemeClr val="tx1"/>
                </a:solidFill>
                <a:latin typeface="+mn-lt"/>
                <a:ea typeface="+mn-ea"/>
                <a:cs typeface="+mn-cs"/>
              </a:rPr>
              <a:t>Poxviruses</a:t>
            </a:r>
            <a:r>
              <a:rPr lang="en-US" sz="1200" b="0" i="0" kern="1200" dirty="0" smtClean="0">
                <a:solidFill>
                  <a:schemeClr val="tx1"/>
                </a:solidFill>
                <a:latin typeface="+mn-lt"/>
                <a:ea typeface="+mn-ea"/>
                <a:cs typeface="+mn-cs"/>
              </a:rPr>
              <a:t> encode molecules that are secreted by infected cells and bind to several cytokines, including IFN-γ, TNF, IL-1, IL-18, and </a:t>
            </a:r>
            <a:r>
              <a:rPr lang="en-US" sz="1200" b="0" i="0" kern="1200" dirty="0" err="1" smtClean="0">
                <a:solidFill>
                  <a:schemeClr val="tx1"/>
                </a:solidFill>
                <a:latin typeface="+mn-lt"/>
                <a:ea typeface="+mn-ea"/>
                <a:cs typeface="+mn-cs"/>
              </a:rPr>
              <a:t>chemokines</a:t>
            </a:r>
            <a:r>
              <a:rPr lang="en-US" sz="1200" b="0" i="0" kern="1200" dirty="0" smtClean="0">
                <a:solidFill>
                  <a:schemeClr val="tx1"/>
                </a:solidFill>
                <a:latin typeface="+mn-lt"/>
                <a:ea typeface="+mn-ea"/>
                <a:cs typeface="+mn-cs"/>
              </a:rPr>
              <a:t>. The secreted cytokine-binding proteins may function as competitive antagonists of the cytokines. Epstein-Barr virus produces a protein that is homologous to the cytokine IL-10, which inhibits activation of macrophages and </a:t>
            </a:r>
            <a:r>
              <a:rPr lang="en-US" sz="1200" b="0" i="0" kern="1200" dirty="0" err="1" smtClean="0">
                <a:solidFill>
                  <a:schemeClr val="tx1"/>
                </a:solidFill>
                <a:latin typeface="+mn-lt"/>
                <a:ea typeface="+mn-ea"/>
                <a:cs typeface="+mn-cs"/>
              </a:rPr>
              <a:t>dendritic</a:t>
            </a:r>
            <a:r>
              <a:rPr lang="en-US" sz="1200" b="0" i="0" kern="1200" dirty="0" smtClean="0">
                <a:solidFill>
                  <a:schemeClr val="tx1"/>
                </a:solidFill>
                <a:latin typeface="+mn-lt"/>
                <a:ea typeface="+mn-ea"/>
                <a:cs typeface="+mn-cs"/>
              </a:rPr>
              <a:t> cells and may thus suppress cell-mediated immunity. These examples probably represent a small fraction of immunosuppressive viral molecules. Identification of these molecules raises the intriguing possibility that viruses have acquired genes encoding endogenous inhibitors of immune responses during their passage through human hosts and have thus evolved to infect and colonize humans.</a:t>
            </a:r>
          </a:p>
          <a:p>
            <a:pPr fontAlgn="base"/>
            <a:r>
              <a:rPr lang="en-US" sz="1200" b="1" i="1" kern="1200" dirty="0" smtClean="0">
                <a:solidFill>
                  <a:schemeClr val="tx1"/>
                </a:solidFill>
                <a:latin typeface="+mn-lt"/>
                <a:ea typeface="+mn-ea"/>
                <a:cs typeface="+mn-cs"/>
              </a:rPr>
              <a:t>Some chronic viral infections are associated with failure of CTL responses,</a:t>
            </a:r>
            <a:r>
              <a:rPr lang="en-US" sz="1200" b="0" i="0" kern="1200" dirty="0" smtClean="0">
                <a:solidFill>
                  <a:schemeClr val="tx1"/>
                </a:solidFill>
                <a:latin typeface="+mn-lt"/>
                <a:ea typeface="+mn-ea"/>
                <a:cs typeface="+mn-cs"/>
              </a:rPr>
              <a:t> which allows viral persistence. Studies of a chronic infection with lymphocytic </a:t>
            </a:r>
            <a:r>
              <a:rPr lang="en-US" sz="1200" b="0" i="0" kern="1200" dirty="0" err="1" smtClean="0">
                <a:solidFill>
                  <a:schemeClr val="tx1"/>
                </a:solidFill>
                <a:latin typeface="+mn-lt"/>
                <a:ea typeface="+mn-ea"/>
                <a:cs typeface="+mn-cs"/>
              </a:rPr>
              <a:t>choriomeningitis</a:t>
            </a:r>
            <a:r>
              <a:rPr lang="en-US" sz="1200" b="0" i="0" kern="1200" dirty="0" smtClean="0">
                <a:solidFill>
                  <a:schemeClr val="tx1"/>
                </a:solidFill>
                <a:latin typeface="+mn-lt"/>
                <a:ea typeface="+mn-ea"/>
                <a:cs typeface="+mn-cs"/>
              </a:rPr>
              <a:t> in mice have shown that this type of immune deficit may result from activation of inhibitory T cell pathways, such as the PD-1 pathway, which normally functions to maintain T cell tolerance to self antigens (see </a:t>
            </a:r>
            <a:r>
              <a:rPr lang="en-US" sz="1200" b="0" i="0" u="none" strike="noStrike" kern="1200" dirty="0" smtClean="0">
                <a:solidFill>
                  <a:schemeClr val="tx1"/>
                </a:solidFill>
                <a:latin typeface="+mn-lt"/>
                <a:ea typeface="+mn-ea"/>
                <a:cs typeface="+mn-cs"/>
                <a:hlinkClick r:id="rId4"/>
              </a:rPr>
              <a:t>Chapter 14</a:t>
            </a:r>
            <a:r>
              <a:rPr lang="en-US" sz="1200" b="0" i="0" kern="1200" dirty="0" smtClean="0">
                <a:solidFill>
                  <a:schemeClr val="tx1"/>
                </a:solidFill>
                <a:latin typeface="+mn-lt"/>
                <a:ea typeface="+mn-ea"/>
                <a:cs typeface="+mn-cs"/>
              </a:rPr>
              <a:t>). Reduced T cell responses resulting from HIV infection may also be partly because of PD-1–mediated T cell unresponsiveness. Thus, viruses may have evolved to exploit normal mechanisms of immune regulation and to activate these pathways in T cells. This phenomenon has been called exhaustion, implying that immune responses against the virus are initiated but then shut off prematurely.</a:t>
            </a:r>
          </a:p>
          <a:p>
            <a:pPr fontAlgn="base"/>
            <a:r>
              <a:rPr lang="en-US" sz="1200" b="1" i="1" kern="1200" dirty="0" smtClean="0">
                <a:solidFill>
                  <a:schemeClr val="tx1"/>
                </a:solidFill>
                <a:latin typeface="+mn-lt"/>
                <a:ea typeface="+mn-ea"/>
                <a:cs typeface="+mn-cs"/>
              </a:rPr>
              <a:t>Viruses may infect and either kill or inactivate </a:t>
            </a:r>
            <a:r>
              <a:rPr lang="en-US" sz="1200" b="1" i="1" kern="1200" dirty="0" err="1" smtClean="0">
                <a:solidFill>
                  <a:schemeClr val="tx1"/>
                </a:solidFill>
                <a:latin typeface="+mn-lt"/>
                <a:ea typeface="+mn-ea"/>
                <a:cs typeface="+mn-cs"/>
              </a:rPr>
              <a:t>immunocompetent</a:t>
            </a:r>
            <a:r>
              <a:rPr lang="en-US" sz="1200" b="1" i="1" kern="1200" dirty="0" smtClean="0">
                <a:solidFill>
                  <a:schemeClr val="tx1"/>
                </a:solidFill>
                <a:latin typeface="+mn-lt"/>
                <a:ea typeface="+mn-ea"/>
                <a:cs typeface="+mn-cs"/>
              </a:rPr>
              <a:t> cells.</a:t>
            </a:r>
            <a:r>
              <a:rPr lang="en-US" sz="1200" b="0" i="0" kern="1200" dirty="0" smtClean="0">
                <a:solidFill>
                  <a:schemeClr val="tx1"/>
                </a:solidFill>
                <a:latin typeface="+mn-lt"/>
                <a:ea typeface="+mn-ea"/>
                <a:cs typeface="+mn-cs"/>
              </a:rPr>
              <a:t> The obvious example is HIV, which survives by infecting and eliminating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the key inducers of immune responses to protein antigens.</a:t>
            </a:r>
          </a:p>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At sites of infection, macrophages that have encountered microbes produce cytokines (such as TNF and IL-1) that activate the endothelial cells of nearby </a:t>
            </a:r>
            <a:r>
              <a:rPr lang="en-US" sz="1200" b="0" i="0" kern="1200" dirty="0" err="1" smtClean="0">
                <a:solidFill>
                  <a:schemeClr val="tx1"/>
                </a:solidFill>
                <a:latin typeface="+mn-lt"/>
                <a:ea typeface="+mn-ea"/>
                <a:cs typeface="+mn-cs"/>
              </a:rPr>
              <a:t>venules</a:t>
            </a:r>
            <a:r>
              <a:rPr lang="en-US" sz="1200" b="0" i="0" kern="1200" dirty="0" smtClean="0">
                <a:solidFill>
                  <a:schemeClr val="tx1"/>
                </a:solidFill>
                <a:latin typeface="+mn-lt"/>
                <a:ea typeface="+mn-ea"/>
                <a:cs typeface="+mn-cs"/>
              </a:rPr>
              <a:t> to produce </a:t>
            </a:r>
            <a:r>
              <a:rPr lang="en-US" sz="1200" b="0" i="0" kern="1200" dirty="0" err="1" smtClean="0">
                <a:solidFill>
                  <a:schemeClr val="tx1"/>
                </a:solidFill>
                <a:latin typeface="+mn-lt"/>
                <a:ea typeface="+mn-ea"/>
                <a:cs typeface="+mn-cs"/>
              </a:rPr>
              <a:t>selectins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for </a:t>
            </a:r>
            <a:r>
              <a:rPr lang="en-US" sz="1200" b="0" i="0" kern="1200" dirty="0" err="1" smtClean="0">
                <a:solidFill>
                  <a:schemeClr val="tx1"/>
                </a:solidFill>
                <a:latin typeface="+mn-lt"/>
                <a:ea typeface="+mn-ea"/>
                <a:cs typeface="+mn-cs"/>
              </a:rPr>
              <a:t>integrins</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chemokines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Selectins</a:t>
            </a:r>
            <a:r>
              <a:rPr lang="en-US" sz="1200" b="0" i="0" kern="1200" dirty="0" smtClean="0">
                <a:solidFill>
                  <a:schemeClr val="tx1"/>
                </a:solidFill>
                <a:latin typeface="+mn-lt"/>
                <a:ea typeface="+mn-ea"/>
                <a:cs typeface="+mn-cs"/>
              </a:rPr>
              <a:t> mediate weak tethering and rolling of blood leukocytes on the endothelium, and the shear force of blood flow causes the leukocytes to roll along the endothelial surface. </a:t>
            </a:r>
            <a:r>
              <a:rPr lang="en-US" sz="1200" b="0" i="0" kern="1200" dirty="0" err="1" smtClean="0">
                <a:solidFill>
                  <a:schemeClr val="tx1"/>
                </a:solidFill>
                <a:latin typeface="+mn-lt"/>
                <a:ea typeface="+mn-ea"/>
                <a:cs typeface="+mn-cs"/>
              </a:rPr>
              <a:t>Chemokines</a:t>
            </a:r>
            <a:r>
              <a:rPr lang="en-US" sz="1200" b="0" i="0" kern="1200" dirty="0" smtClean="0">
                <a:solidFill>
                  <a:schemeClr val="tx1"/>
                </a:solidFill>
                <a:latin typeface="+mn-lt"/>
                <a:ea typeface="+mn-ea"/>
                <a:cs typeface="+mn-cs"/>
              </a:rPr>
              <a:t> produced in the surrounding infected tissues or by the endothelial cells are displayed on the endothelial surface and bind to receptors on the rolling leukocytes, which results in activation of the leukocyte </a:t>
            </a:r>
            <a:r>
              <a:rPr lang="en-US" sz="1200" b="0" i="0" kern="1200" dirty="0" err="1" smtClean="0">
                <a:solidFill>
                  <a:schemeClr val="tx1"/>
                </a:solidFill>
                <a:latin typeface="+mn-lt"/>
                <a:ea typeface="+mn-ea"/>
                <a:cs typeface="+mn-cs"/>
              </a:rPr>
              <a:t>integrins</a:t>
            </a:r>
            <a:r>
              <a:rPr lang="en-US" sz="1200" b="0" i="0" kern="1200" dirty="0" smtClean="0">
                <a:solidFill>
                  <a:schemeClr val="tx1"/>
                </a:solidFill>
                <a:latin typeface="+mn-lt"/>
                <a:ea typeface="+mn-ea"/>
                <a:cs typeface="+mn-cs"/>
              </a:rPr>
              <a:t> to a high-affinity binding state. The activated </a:t>
            </a:r>
            <a:r>
              <a:rPr lang="en-US" sz="1200" b="0" i="0" kern="1200" dirty="0" err="1" smtClean="0">
                <a:solidFill>
                  <a:schemeClr val="tx1"/>
                </a:solidFill>
                <a:latin typeface="+mn-lt"/>
                <a:ea typeface="+mn-ea"/>
                <a:cs typeface="+mn-cs"/>
              </a:rPr>
              <a:t>integrins</a:t>
            </a:r>
            <a:r>
              <a:rPr lang="en-US" sz="1200" b="0" i="0" kern="1200" dirty="0" smtClean="0">
                <a:solidFill>
                  <a:schemeClr val="tx1"/>
                </a:solidFill>
                <a:latin typeface="+mn-lt"/>
                <a:ea typeface="+mn-ea"/>
                <a:cs typeface="+mn-cs"/>
              </a:rPr>
              <a:t> bind to their </a:t>
            </a:r>
            <a:r>
              <a:rPr lang="en-US" sz="1200" b="0" i="0" kern="1200" dirty="0" err="1" smtClean="0">
                <a:solidFill>
                  <a:schemeClr val="tx1"/>
                </a:solidFill>
                <a:latin typeface="+mn-lt"/>
                <a:ea typeface="+mn-ea"/>
                <a:cs typeface="+mn-cs"/>
              </a:rPr>
              <a:t>Ig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superfamily</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on the endothelial cells, and this mediates firm adhesion of leukocytes. The leukocytes then crawl to junctions between endothelial cells and migrate through the </a:t>
            </a:r>
            <a:r>
              <a:rPr lang="en-US" sz="1200" b="0" i="0" kern="1200" dirty="0" err="1" smtClean="0">
                <a:solidFill>
                  <a:schemeClr val="tx1"/>
                </a:solidFill>
                <a:latin typeface="+mn-lt"/>
                <a:ea typeface="+mn-ea"/>
                <a:cs typeface="+mn-cs"/>
              </a:rPr>
              <a:t>venular</a:t>
            </a:r>
            <a:r>
              <a:rPr lang="en-US" sz="1200" b="0" i="0" kern="1200" dirty="0" smtClean="0">
                <a:solidFill>
                  <a:schemeClr val="tx1"/>
                </a:solidFill>
                <a:latin typeface="+mn-lt"/>
                <a:ea typeface="+mn-ea"/>
                <a:cs typeface="+mn-cs"/>
              </a:rPr>
              <a:t> wall.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monocytes</a:t>
            </a:r>
            <a:r>
              <a:rPr lang="en-US" sz="1200" b="0" i="0" kern="1200" dirty="0" smtClean="0">
                <a:solidFill>
                  <a:schemeClr val="tx1"/>
                </a:solidFill>
                <a:latin typeface="+mn-lt"/>
                <a:ea typeface="+mn-ea"/>
                <a:cs typeface="+mn-cs"/>
              </a:rPr>
              <a:t>, and T lymphocytes use essentially the same mechanisms to migrate out of the blood.</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chemokine</a:t>
            </a:r>
            <a:r>
              <a:rPr lang="en-US" sz="1200" b="0" i="0" kern="1200" dirty="0" smtClean="0">
                <a:solidFill>
                  <a:schemeClr val="tx1"/>
                </a:solidFill>
                <a:latin typeface="+mn-lt"/>
                <a:ea typeface="+mn-ea"/>
                <a:cs typeface="+mn-cs"/>
              </a:rPr>
              <a:t> receptors expressed on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monocytes</a:t>
            </a:r>
            <a:r>
              <a:rPr lang="en-US" sz="1200" b="0" i="0" kern="1200" dirty="0" smtClean="0">
                <a:solidFill>
                  <a:schemeClr val="tx1"/>
                </a:solidFill>
                <a:latin typeface="+mn-lt"/>
                <a:ea typeface="+mn-ea"/>
                <a:cs typeface="+mn-cs"/>
              </a:rPr>
              <a:t> are also different, which is probably the major determinant of the divergent migratory behavior of each cell type. </a:t>
            </a:r>
            <a:r>
              <a:rPr lang="en-US" sz="1200" b="0" i="0" kern="1200" dirty="0" err="1" smtClean="0">
                <a:solidFill>
                  <a:schemeClr val="tx1"/>
                </a:solidFill>
                <a:latin typeface="+mn-lt"/>
                <a:ea typeface="+mn-ea"/>
                <a:cs typeface="+mn-cs"/>
              </a:rPr>
              <a:t>Neutrophils</a:t>
            </a:r>
            <a:r>
              <a:rPr lang="en-US" sz="1200" b="0" i="0" kern="1200" dirty="0" smtClean="0">
                <a:solidFill>
                  <a:schemeClr val="tx1"/>
                </a:solidFill>
                <a:latin typeface="+mn-lt"/>
                <a:ea typeface="+mn-ea"/>
                <a:cs typeface="+mn-cs"/>
              </a:rPr>
              <a:t> express CXCR1 and CXCR2, which bind GRO family </a:t>
            </a:r>
            <a:r>
              <a:rPr lang="en-US" sz="1200" b="0" i="0" kern="1200" dirty="0" err="1" smtClean="0">
                <a:solidFill>
                  <a:schemeClr val="tx1"/>
                </a:solidFill>
                <a:latin typeface="+mn-lt"/>
                <a:ea typeface="+mn-ea"/>
                <a:cs typeface="+mn-cs"/>
              </a:rPr>
              <a:t>chemokines</a:t>
            </a:r>
            <a:r>
              <a:rPr lang="en-US" sz="1200" b="0" i="0" kern="1200" dirty="0" smtClean="0">
                <a:solidFill>
                  <a:schemeClr val="tx1"/>
                </a:solidFill>
                <a:latin typeface="+mn-lt"/>
                <a:ea typeface="+mn-ea"/>
                <a:cs typeface="+mn-cs"/>
              </a:rPr>
              <a:t> including CXCL8 (IL-8), the major </a:t>
            </a:r>
            <a:r>
              <a:rPr lang="en-US" sz="1200" b="0" i="0" kern="1200" dirty="0" err="1" smtClean="0">
                <a:solidFill>
                  <a:schemeClr val="tx1"/>
                </a:solidFill>
                <a:latin typeface="+mn-lt"/>
                <a:ea typeface="+mn-ea"/>
                <a:cs typeface="+mn-cs"/>
              </a:rPr>
              <a:t>chemokine</a:t>
            </a:r>
            <a:r>
              <a:rPr lang="en-US" sz="1200" b="0" i="0" kern="1200" dirty="0" smtClean="0">
                <a:solidFill>
                  <a:schemeClr val="tx1"/>
                </a:solidFill>
                <a:latin typeface="+mn-lt"/>
                <a:ea typeface="+mn-ea"/>
                <a:cs typeface="+mn-cs"/>
              </a:rPr>
              <a:t> supporting </a:t>
            </a:r>
            <a:r>
              <a:rPr lang="en-US" sz="1200" b="0" i="0" kern="1200" dirty="0" err="1" smtClean="0">
                <a:solidFill>
                  <a:schemeClr val="tx1"/>
                </a:solidFill>
                <a:latin typeface="+mn-lt"/>
                <a:ea typeface="+mn-ea"/>
                <a:cs typeface="+mn-cs"/>
              </a:rPr>
              <a:t>neutrophil</a:t>
            </a:r>
            <a:r>
              <a:rPr lang="en-US" sz="1200" b="0" i="0" kern="1200" dirty="0" smtClean="0">
                <a:solidFill>
                  <a:schemeClr val="tx1"/>
                </a:solidFill>
                <a:latin typeface="+mn-lt"/>
                <a:ea typeface="+mn-ea"/>
                <a:cs typeface="+mn-cs"/>
              </a:rPr>
              <a:t> migration into tissues (see </a:t>
            </a:r>
            <a:r>
              <a:rPr lang="en-US" sz="1200" b="0" i="0" u="none" strike="noStrike" kern="1200" dirty="0" smtClean="0">
                <a:solidFill>
                  <a:schemeClr val="tx1"/>
                </a:solidFill>
                <a:latin typeface="+mn-lt"/>
                <a:ea typeface="+mn-ea"/>
                <a:cs typeface="+mn-cs"/>
                <a:hlinkClick r:id="rId3"/>
              </a:rPr>
              <a:t>Table 3-2</a:t>
            </a:r>
            <a:r>
              <a:rPr lang="en-US" sz="1200" b="0" i="0" kern="1200" dirty="0" smtClean="0">
                <a:solidFill>
                  <a:schemeClr val="tx1"/>
                </a:solidFill>
                <a:latin typeface="+mn-lt"/>
                <a:ea typeface="+mn-ea"/>
                <a:cs typeface="+mn-cs"/>
              </a:rPr>
              <a:t>). Thus, early </a:t>
            </a:r>
            <a:r>
              <a:rPr lang="en-US" sz="1200" b="0" i="0" kern="1200" dirty="0" err="1" smtClean="0">
                <a:solidFill>
                  <a:schemeClr val="tx1"/>
                </a:solidFill>
                <a:latin typeface="+mn-lt"/>
                <a:ea typeface="+mn-ea"/>
                <a:cs typeface="+mn-cs"/>
              </a:rPr>
              <a:t>neutrophil</a:t>
            </a:r>
            <a:r>
              <a:rPr lang="en-US" sz="1200" b="0" i="0" kern="1200" dirty="0" smtClean="0">
                <a:solidFill>
                  <a:schemeClr val="tx1"/>
                </a:solidFill>
                <a:latin typeface="+mn-lt"/>
                <a:ea typeface="+mn-ea"/>
                <a:cs typeface="+mn-cs"/>
              </a:rPr>
              <a:t> recruitment reflects early and abundant CXCL8 production by tissue resident macrophages in response to infections. There are at least two populations of </a:t>
            </a:r>
            <a:r>
              <a:rPr lang="en-US" sz="1200" b="0" i="0" kern="1200" dirty="0" err="1" smtClean="0">
                <a:solidFill>
                  <a:schemeClr val="tx1"/>
                </a:solidFill>
                <a:latin typeface="+mn-lt"/>
                <a:ea typeface="+mn-ea"/>
                <a:cs typeface="+mn-cs"/>
              </a:rPr>
              <a:t>monocytes</a:t>
            </a:r>
            <a:r>
              <a:rPr lang="en-US" sz="1200" b="0" i="0" kern="1200" dirty="0" smtClean="0">
                <a:solidFill>
                  <a:schemeClr val="tx1"/>
                </a:solidFill>
                <a:latin typeface="+mn-lt"/>
                <a:ea typeface="+mn-ea"/>
                <a:cs typeface="+mn-cs"/>
              </a:rPr>
              <a:t> in the blood, and in both humans and mice, the populations are defined, in part, by </a:t>
            </a:r>
            <a:r>
              <a:rPr lang="en-US" sz="1200" b="0" i="0" kern="1200" dirty="0" err="1" smtClean="0">
                <a:solidFill>
                  <a:schemeClr val="tx1"/>
                </a:solidFill>
                <a:latin typeface="+mn-lt"/>
                <a:ea typeface="+mn-ea"/>
                <a:cs typeface="+mn-cs"/>
              </a:rPr>
              <a:t>chemokine</a:t>
            </a:r>
            <a:r>
              <a:rPr lang="en-US" sz="1200" b="0" i="0" kern="1200" dirty="0" smtClean="0">
                <a:solidFill>
                  <a:schemeClr val="tx1"/>
                </a:solidFill>
                <a:latin typeface="+mn-lt"/>
                <a:ea typeface="+mn-ea"/>
                <a:cs typeface="+mn-cs"/>
              </a:rPr>
              <a:t> receptor expression. Inflammatory </a:t>
            </a:r>
            <a:r>
              <a:rPr lang="en-US" sz="1200" b="0" i="0" kern="1200" dirty="0" err="1" smtClean="0">
                <a:solidFill>
                  <a:schemeClr val="tx1"/>
                </a:solidFill>
                <a:latin typeface="+mn-lt"/>
                <a:ea typeface="+mn-ea"/>
                <a:cs typeface="+mn-cs"/>
              </a:rPr>
              <a:t>monocytes</a:t>
            </a:r>
            <a:r>
              <a:rPr lang="en-US" sz="1200" b="0" i="0" kern="1200" dirty="0" smtClean="0">
                <a:solidFill>
                  <a:schemeClr val="tx1"/>
                </a:solidFill>
                <a:latin typeface="+mn-lt"/>
                <a:ea typeface="+mn-ea"/>
                <a:cs typeface="+mn-cs"/>
              </a:rPr>
              <a:t>, which are the main type recruited to inflammatory sites, express CCR2 in both mice and humans. This receptor binds several </a:t>
            </a:r>
            <a:r>
              <a:rPr lang="en-US" sz="1200" b="0" i="0" kern="1200" dirty="0" err="1" smtClean="0">
                <a:solidFill>
                  <a:schemeClr val="tx1"/>
                </a:solidFill>
                <a:latin typeface="+mn-lt"/>
                <a:ea typeface="+mn-ea"/>
                <a:cs typeface="+mn-cs"/>
              </a:rPr>
              <a:t>chemokines</a:t>
            </a:r>
            <a:r>
              <a:rPr lang="en-US" sz="1200" b="0" i="0" kern="1200" dirty="0" smtClean="0">
                <a:solidFill>
                  <a:schemeClr val="tx1"/>
                </a:solidFill>
                <a:latin typeface="+mn-lt"/>
                <a:ea typeface="+mn-ea"/>
                <a:cs typeface="+mn-cs"/>
              </a:rPr>
              <a:t>, but the most important one for </a:t>
            </a:r>
            <a:r>
              <a:rPr lang="en-US" sz="1200" b="0" i="0" kern="1200" dirty="0" err="1" smtClean="0">
                <a:solidFill>
                  <a:schemeClr val="tx1"/>
                </a:solidFill>
                <a:latin typeface="+mn-lt"/>
                <a:ea typeface="+mn-ea"/>
                <a:cs typeface="+mn-cs"/>
              </a:rPr>
              <a:t>monocyte</a:t>
            </a:r>
            <a:r>
              <a:rPr lang="en-US" sz="1200" b="0" i="0" kern="1200" dirty="0" smtClean="0">
                <a:solidFill>
                  <a:schemeClr val="tx1"/>
                </a:solidFill>
                <a:latin typeface="+mn-lt"/>
                <a:ea typeface="+mn-ea"/>
                <a:cs typeface="+mn-cs"/>
              </a:rPr>
              <a:t> recruitment is CCL2 (MCP-1). Thus, </a:t>
            </a:r>
            <a:r>
              <a:rPr lang="en-US" sz="1200" b="0" i="0" kern="1200" dirty="0" err="1" smtClean="0">
                <a:solidFill>
                  <a:schemeClr val="tx1"/>
                </a:solidFill>
                <a:latin typeface="+mn-lt"/>
                <a:ea typeface="+mn-ea"/>
                <a:cs typeface="+mn-cs"/>
              </a:rPr>
              <a:t>monocyte</a:t>
            </a:r>
            <a:r>
              <a:rPr lang="en-US" sz="1200" b="0" i="0" kern="1200" dirty="0" smtClean="0">
                <a:solidFill>
                  <a:schemeClr val="tx1"/>
                </a:solidFill>
                <a:latin typeface="+mn-lt"/>
                <a:ea typeface="+mn-ea"/>
                <a:cs typeface="+mn-cs"/>
              </a:rPr>
              <a:t> recruitment occurs when resident tissue cells express CCL2 in response to infection. The other population of </a:t>
            </a:r>
            <a:r>
              <a:rPr lang="en-US" sz="1200" b="0" i="0" kern="1200" dirty="0" err="1" smtClean="0">
                <a:solidFill>
                  <a:schemeClr val="tx1"/>
                </a:solidFill>
                <a:latin typeface="+mn-lt"/>
                <a:ea typeface="+mn-ea"/>
                <a:cs typeface="+mn-cs"/>
              </a:rPr>
              <a:t>monocytes</a:t>
            </a:r>
            <a:r>
              <a:rPr lang="en-US" sz="1200" b="0" i="0" kern="1200" dirty="0" smtClean="0">
                <a:solidFill>
                  <a:schemeClr val="tx1"/>
                </a:solidFill>
                <a:latin typeface="+mn-lt"/>
                <a:ea typeface="+mn-ea"/>
                <a:cs typeface="+mn-cs"/>
              </a:rPr>
              <a:t>, sometimes called </a:t>
            </a:r>
            <a:r>
              <a:rPr lang="en-US" sz="1200" b="0" i="0" kern="1200" dirty="0" err="1" smtClean="0">
                <a:solidFill>
                  <a:schemeClr val="tx1"/>
                </a:solidFill>
                <a:latin typeface="+mn-lt"/>
                <a:ea typeface="+mn-ea"/>
                <a:cs typeface="+mn-cs"/>
              </a:rPr>
              <a:t>nonclassical</a:t>
            </a:r>
            <a:r>
              <a:rPr lang="en-US" sz="1200" b="0" i="0" kern="1200" dirty="0" smtClean="0">
                <a:solidFill>
                  <a:schemeClr val="tx1"/>
                </a:solidFill>
                <a:latin typeface="+mn-lt"/>
                <a:ea typeface="+mn-ea"/>
                <a:cs typeface="+mn-cs"/>
              </a:rPr>
              <a:t>, lacks CCR2 but expresses CX</a:t>
            </a:r>
            <a:r>
              <a:rPr lang="en-US" sz="1200" b="0" i="0" kern="1200" baseline="-25000" dirty="0" smtClean="0">
                <a:solidFill>
                  <a:schemeClr val="tx1"/>
                </a:solidFill>
                <a:latin typeface="+mn-lt"/>
                <a:ea typeface="+mn-ea"/>
                <a:cs typeface="+mn-cs"/>
              </a:rPr>
              <a:t>3</a:t>
            </a:r>
            <a:r>
              <a:rPr lang="en-US" sz="1200" b="0" i="0" kern="1200" dirty="0" smtClean="0">
                <a:solidFill>
                  <a:schemeClr val="tx1"/>
                </a:solidFill>
                <a:latin typeface="+mn-lt"/>
                <a:ea typeface="+mn-ea"/>
                <a:cs typeface="+mn-cs"/>
              </a:rPr>
              <a:t>CR1. The </a:t>
            </a:r>
            <a:r>
              <a:rPr lang="en-US" sz="1200" b="0" i="0" kern="1200" dirty="0" err="1" smtClean="0">
                <a:solidFill>
                  <a:schemeClr val="tx1"/>
                </a:solidFill>
                <a:latin typeface="+mn-lt"/>
                <a:ea typeface="+mn-ea"/>
                <a:cs typeface="+mn-cs"/>
              </a:rPr>
              <a:t>ligand</a:t>
            </a:r>
            <a:r>
              <a:rPr lang="en-US" sz="1200" b="0" i="0" kern="1200" dirty="0" smtClean="0">
                <a:solidFill>
                  <a:schemeClr val="tx1"/>
                </a:solidFill>
                <a:latin typeface="+mn-lt"/>
                <a:ea typeface="+mn-ea"/>
                <a:cs typeface="+mn-cs"/>
              </a:rPr>
              <a:t> for this receptor, CX</a:t>
            </a:r>
            <a:r>
              <a:rPr lang="en-US" sz="1200" b="0" i="0" kern="1200" baseline="-25000" dirty="0" smtClean="0">
                <a:solidFill>
                  <a:schemeClr val="tx1"/>
                </a:solidFill>
                <a:latin typeface="+mn-lt"/>
                <a:ea typeface="+mn-ea"/>
                <a:cs typeface="+mn-cs"/>
              </a:rPr>
              <a:t>3</a:t>
            </a:r>
            <a:r>
              <a:rPr lang="en-US" sz="1200" b="0" i="0" kern="1200" dirty="0" smtClean="0">
                <a:solidFill>
                  <a:schemeClr val="tx1"/>
                </a:solidFill>
                <a:latin typeface="+mn-lt"/>
                <a:ea typeface="+mn-ea"/>
                <a:cs typeface="+mn-cs"/>
              </a:rPr>
              <a:t>CL1, is expressed both in soluble form and as a membrane-bound molecule that can support adhesion of </a:t>
            </a:r>
            <a:r>
              <a:rPr lang="en-US" sz="1200" b="0" i="0" kern="1200" dirty="0" err="1" smtClean="0">
                <a:solidFill>
                  <a:schemeClr val="tx1"/>
                </a:solidFill>
                <a:latin typeface="+mn-lt"/>
                <a:ea typeface="+mn-ea"/>
                <a:cs typeface="+mn-cs"/>
              </a:rPr>
              <a:t>monocytes</a:t>
            </a:r>
            <a:r>
              <a:rPr lang="en-US" sz="1200" b="0" i="0" kern="1200" dirty="0" smtClean="0">
                <a:solidFill>
                  <a:schemeClr val="tx1"/>
                </a:solidFill>
                <a:latin typeface="+mn-lt"/>
                <a:ea typeface="+mn-ea"/>
                <a:cs typeface="+mn-cs"/>
              </a:rPr>
              <a:t> to endothelium.</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Some pattern recognition molecules of the TLR family (see Fig. 4-2) are expressed on the cell surface, where they may bind extracellular pathogen-associated molecular patterns. Other TLRs are expressed on </a:t>
            </a:r>
            <a:r>
              <a:rPr lang="en-US" sz="1200" b="0" i="0" kern="1200" dirty="0" err="1" smtClean="0">
                <a:solidFill>
                  <a:schemeClr val="tx1"/>
                </a:solidFill>
                <a:latin typeface="+mn-lt"/>
                <a:ea typeface="+mn-ea"/>
                <a:cs typeface="+mn-cs"/>
              </a:rPr>
              <a:t>endosomal</a:t>
            </a:r>
            <a:r>
              <a:rPr lang="en-US" sz="1200" b="0" i="0" kern="1200" dirty="0" smtClean="0">
                <a:solidFill>
                  <a:schemeClr val="tx1"/>
                </a:solidFill>
                <a:latin typeface="+mn-lt"/>
                <a:ea typeface="+mn-ea"/>
                <a:cs typeface="+mn-cs"/>
              </a:rPr>
              <a:t> membranes and recognize nucleic acids of microbes that have been </a:t>
            </a:r>
            <a:r>
              <a:rPr lang="en-US" sz="1200" b="0" i="0" kern="1200" dirty="0" err="1" smtClean="0">
                <a:solidFill>
                  <a:schemeClr val="tx1"/>
                </a:solidFill>
                <a:latin typeface="+mn-lt"/>
                <a:ea typeface="+mn-ea"/>
                <a:cs typeface="+mn-cs"/>
              </a:rPr>
              <a:t>phagocytosed</a:t>
            </a:r>
            <a:r>
              <a:rPr lang="en-US" sz="1200" b="0" i="0" kern="1200" dirty="0" smtClean="0">
                <a:solidFill>
                  <a:schemeClr val="tx1"/>
                </a:solidFill>
                <a:latin typeface="+mn-lt"/>
                <a:ea typeface="+mn-ea"/>
                <a:cs typeface="+mn-cs"/>
              </a:rPr>
              <a:t> by cells. Cells also contain </a:t>
            </a:r>
            <a:r>
              <a:rPr lang="en-US" sz="1200" b="0" i="0" kern="1200" dirty="0" err="1" smtClean="0">
                <a:solidFill>
                  <a:schemeClr val="tx1"/>
                </a:solidFill>
                <a:latin typeface="+mn-lt"/>
                <a:ea typeface="+mn-ea"/>
                <a:cs typeface="+mn-cs"/>
              </a:rPr>
              <a:t>cytoplasmic</a:t>
            </a:r>
            <a:r>
              <a:rPr lang="en-US" sz="1200" b="0" i="0" kern="1200" dirty="0" smtClean="0">
                <a:solidFill>
                  <a:schemeClr val="tx1"/>
                </a:solidFill>
                <a:latin typeface="+mn-lt"/>
                <a:ea typeface="+mn-ea"/>
                <a:cs typeface="+mn-cs"/>
              </a:rPr>
              <a:t> sensors of microbial infection (discussed later in the chapter), including the NLR family of proteins, which recognize bacterial </a:t>
            </a:r>
            <a:r>
              <a:rPr lang="en-US" sz="1200" b="0" i="0" kern="1200" dirty="0" err="1" smtClean="0">
                <a:solidFill>
                  <a:schemeClr val="tx1"/>
                </a:solidFill>
                <a:latin typeface="+mn-lt"/>
                <a:ea typeface="+mn-ea"/>
                <a:cs typeface="+mn-cs"/>
              </a:rPr>
              <a:t>peptidoglycans</a:t>
            </a:r>
            <a:r>
              <a:rPr lang="en-US" sz="1200" b="0" i="0" kern="1200" dirty="0" smtClean="0">
                <a:solidFill>
                  <a:schemeClr val="tx1"/>
                </a:solidFill>
                <a:latin typeface="+mn-lt"/>
                <a:ea typeface="+mn-ea"/>
                <a:cs typeface="+mn-cs"/>
              </a:rPr>
              <a:t>, RIG-like receptors, which bind viral RNA, and plasma membrane </a:t>
            </a:r>
            <a:r>
              <a:rPr lang="en-US" sz="1200" b="0" i="0" kern="1200" dirty="0" err="1" smtClean="0">
                <a:solidFill>
                  <a:schemeClr val="tx1"/>
                </a:solidFill>
                <a:latin typeface="+mn-lt"/>
                <a:ea typeface="+mn-ea"/>
                <a:cs typeface="+mn-cs"/>
              </a:rPr>
              <a:t>lectin</a:t>
            </a:r>
            <a:r>
              <a:rPr lang="en-US" sz="1200" b="0" i="0" kern="1200" dirty="0" smtClean="0">
                <a:solidFill>
                  <a:schemeClr val="tx1"/>
                </a:solidFill>
                <a:latin typeface="+mn-lt"/>
                <a:ea typeface="+mn-ea"/>
                <a:cs typeface="+mn-cs"/>
              </a:rPr>
              <a:t>-like receptors that recognize fungal </a:t>
            </a:r>
            <a:r>
              <a:rPr lang="en-US" sz="1200" b="0" i="0" kern="1200" dirty="0" err="1" smtClean="0">
                <a:solidFill>
                  <a:schemeClr val="tx1"/>
                </a:solidFill>
                <a:latin typeface="+mn-lt"/>
                <a:ea typeface="+mn-ea"/>
                <a:cs typeface="+mn-cs"/>
              </a:rPr>
              <a:t>glycans</a:t>
            </a:r>
            <a:r>
              <a:rPr lang="en-US" sz="1200" b="0" i="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Microbes may be ingested by different membrane receptors of phagocytes; some directly bind microbes, and others bind </a:t>
            </a:r>
            <a:r>
              <a:rPr lang="en-US" sz="1200" b="0" i="0" kern="1200" dirty="0" err="1" smtClean="0">
                <a:solidFill>
                  <a:schemeClr val="tx1"/>
                </a:solidFill>
                <a:latin typeface="+mn-lt"/>
                <a:ea typeface="+mn-ea"/>
                <a:cs typeface="+mn-cs"/>
              </a:rPr>
              <a:t>opsonized</a:t>
            </a:r>
            <a:r>
              <a:rPr lang="en-US" sz="1200" b="0" i="0" kern="1200" dirty="0" smtClean="0">
                <a:solidFill>
                  <a:schemeClr val="tx1"/>
                </a:solidFill>
                <a:latin typeface="+mn-lt"/>
                <a:ea typeface="+mn-ea"/>
                <a:cs typeface="+mn-cs"/>
              </a:rPr>
              <a:t> microbes. (Note that the Mac-1 </a:t>
            </a:r>
            <a:r>
              <a:rPr lang="en-US" sz="1200" b="0" i="0" kern="1200" dirty="0" err="1" smtClean="0">
                <a:solidFill>
                  <a:schemeClr val="tx1"/>
                </a:solidFill>
                <a:latin typeface="+mn-lt"/>
                <a:ea typeface="+mn-ea"/>
                <a:cs typeface="+mn-cs"/>
              </a:rPr>
              <a:t>integrin</a:t>
            </a:r>
            <a:r>
              <a:rPr lang="en-US" sz="1200" b="0" i="0" kern="1200" dirty="0" smtClean="0">
                <a:solidFill>
                  <a:schemeClr val="tx1"/>
                </a:solidFill>
                <a:latin typeface="+mn-lt"/>
                <a:ea typeface="+mn-ea"/>
                <a:cs typeface="+mn-cs"/>
              </a:rPr>
              <a:t> binds microbes </a:t>
            </a:r>
            <a:r>
              <a:rPr lang="en-US" sz="1200" b="0" i="0" kern="1200" dirty="0" err="1" smtClean="0">
                <a:solidFill>
                  <a:schemeClr val="tx1"/>
                </a:solidFill>
                <a:latin typeface="+mn-lt"/>
                <a:ea typeface="+mn-ea"/>
                <a:cs typeface="+mn-cs"/>
              </a:rPr>
              <a:t>opsonized</a:t>
            </a:r>
            <a:r>
              <a:rPr lang="en-US" sz="1200" b="0" i="0" kern="1200" dirty="0" smtClean="0">
                <a:solidFill>
                  <a:schemeClr val="tx1"/>
                </a:solidFill>
                <a:latin typeface="+mn-lt"/>
                <a:ea typeface="+mn-ea"/>
                <a:cs typeface="+mn-cs"/>
              </a:rPr>
              <a:t> with complement proteins, not shown.) The microbes are internalized into </a:t>
            </a:r>
            <a:r>
              <a:rPr lang="en-US" sz="1200" b="0" i="0" kern="1200" dirty="0" err="1" smtClean="0">
                <a:solidFill>
                  <a:schemeClr val="tx1"/>
                </a:solidFill>
                <a:latin typeface="+mn-lt"/>
                <a:ea typeface="+mn-ea"/>
                <a:cs typeface="+mn-cs"/>
              </a:rPr>
              <a:t>phagosomes</a:t>
            </a:r>
            <a:r>
              <a:rPr lang="en-US" sz="1200" b="0" i="0" kern="1200" dirty="0" smtClean="0">
                <a:solidFill>
                  <a:schemeClr val="tx1"/>
                </a:solidFill>
                <a:latin typeface="+mn-lt"/>
                <a:ea typeface="+mn-ea"/>
                <a:cs typeface="+mn-cs"/>
              </a:rPr>
              <a:t>, which fuse with </a:t>
            </a:r>
            <a:r>
              <a:rPr lang="en-US" sz="1200" b="0" i="0" kern="1200" dirty="0" err="1" smtClean="0">
                <a:solidFill>
                  <a:schemeClr val="tx1"/>
                </a:solidFill>
                <a:latin typeface="+mn-lt"/>
                <a:ea typeface="+mn-ea"/>
                <a:cs typeface="+mn-cs"/>
              </a:rPr>
              <a:t>lysosomes</a:t>
            </a:r>
            <a:r>
              <a:rPr lang="en-US" sz="1200" b="0" i="0" kern="1200" dirty="0" smtClean="0">
                <a:solidFill>
                  <a:schemeClr val="tx1"/>
                </a:solidFill>
                <a:latin typeface="+mn-lt"/>
                <a:ea typeface="+mn-ea"/>
                <a:cs typeface="+mn-cs"/>
              </a:rPr>
              <a:t> to form </a:t>
            </a:r>
            <a:r>
              <a:rPr lang="en-US" sz="1200" b="0" i="0" kern="1200" dirty="0" err="1" smtClean="0">
                <a:solidFill>
                  <a:schemeClr val="tx1"/>
                </a:solidFill>
                <a:latin typeface="+mn-lt"/>
                <a:ea typeface="+mn-ea"/>
                <a:cs typeface="+mn-cs"/>
              </a:rPr>
              <a:t>phagolysosomes</a:t>
            </a:r>
            <a:r>
              <a:rPr lang="en-US" sz="1200" b="0" i="0" kern="1200" dirty="0" smtClean="0">
                <a:solidFill>
                  <a:schemeClr val="tx1"/>
                </a:solidFill>
                <a:latin typeface="+mn-lt"/>
                <a:ea typeface="+mn-ea"/>
                <a:cs typeface="+mn-cs"/>
              </a:rPr>
              <a:t>, where the microbes are killed by reactive oxygen and nitrogen species and </a:t>
            </a:r>
            <a:r>
              <a:rPr lang="en-US" sz="1200" b="0" i="0" kern="1200" dirty="0" err="1" smtClean="0">
                <a:solidFill>
                  <a:schemeClr val="tx1"/>
                </a:solidFill>
                <a:latin typeface="+mn-lt"/>
                <a:ea typeface="+mn-ea"/>
                <a:cs typeface="+mn-cs"/>
              </a:rPr>
              <a:t>proteolytic</a:t>
            </a:r>
            <a:r>
              <a:rPr lang="en-US" sz="1200" b="0" i="0" kern="1200" dirty="0" smtClean="0">
                <a:solidFill>
                  <a:schemeClr val="tx1"/>
                </a:solidFill>
                <a:latin typeface="+mn-lt"/>
                <a:ea typeface="+mn-ea"/>
                <a:cs typeface="+mn-cs"/>
              </a:rPr>
              <a:t> enzymes. </a:t>
            </a:r>
            <a:r>
              <a:rPr lang="en-US" sz="1200" b="0" i="0" kern="1200" dirty="0" err="1" smtClean="0">
                <a:solidFill>
                  <a:schemeClr val="tx1"/>
                </a:solidFill>
                <a:latin typeface="+mn-lt"/>
                <a:ea typeface="+mn-ea"/>
                <a:cs typeface="+mn-cs"/>
              </a:rPr>
              <a:t>iNOS</a:t>
            </a:r>
            <a:r>
              <a:rPr lang="en-US" sz="1200" b="0" i="0" kern="1200" dirty="0" smtClean="0">
                <a:solidFill>
                  <a:schemeClr val="tx1"/>
                </a:solidFill>
                <a:latin typeface="+mn-lt"/>
                <a:ea typeface="+mn-ea"/>
                <a:cs typeface="+mn-cs"/>
              </a:rPr>
              <a:t>, inducible nitric oxide </a:t>
            </a:r>
            <a:r>
              <a:rPr lang="en-US" sz="1200" b="0" i="0" kern="1200" dirty="0" err="1" smtClean="0">
                <a:solidFill>
                  <a:schemeClr val="tx1"/>
                </a:solidFill>
                <a:latin typeface="+mn-lt"/>
                <a:ea typeface="+mn-ea"/>
                <a:cs typeface="+mn-cs"/>
              </a:rPr>
              <a:t>synthase</a:t>
            </a:r>
            <a:r>
              <a:rPr lang="en-US" sz="1200" b="0" i="0" kern="1200" dirty="0" smtClean="0">
                <a:solidFill>
                  <a:schemeClr val="tx1"/>
                </a:solidFill>
                <a:latin typeface="+mn-lt"/>
                <a:ea typeface="+mn-ea"/>
                <a:cs typeface="+mn-cs"/>
              </a:rPr>
              <a:t>; NO, nitric oxide; ROS, reactive oxygen species.</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Macrophages are activated by microbial products such as LPS and by NK cell–derived IFN-γ (described earlier in the chapter). The process of macrophage activation leads to the activation of transcription factors, the transcription of various genes, and the synthesis of proteins that mediate the functions of these cells. In adaptive cell-mediated immunity, macrophages are activated by stimuli from T lymphocytes (CD40 </a:t>
            </a:r>
            <a:r>
              <a:rPr lang="en-US" sz="1200" b="0" i="0" kern="1200" dirty="0" err="1" smtClean="0">
                <a:solidFill>
                  <a:schemeClr val="tx1"/>
                </a:solidFill>
                <a:latin typeface="+mn-lt"/>
                <a:ea typeface="+mn-ea"/>
                <a:cs typeface="+mn-cs"/>
              </a:rPr>
              <a:t>ligand</a:t>
            </a:r>
            <a:r>
              <a:rPr lang="en-US" sz="1200" b="0" i="0" kern="1200" dirty="0" smtClean="0">
                <a:solidFill>
                  <a:schemeClr val="tx1"/>
                </a:solidFill>
                <a:latin typeface="+mn-lt"/>
                <a:ea typeface="+mn-ea"/>
                <a:cs typeface="+mn-cs"/>
              </a:rPr>
              <a:t> and IFN-γ) and respond in essentially the same way</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Subsets of activated macrophages. Different stimuli activate </a:t>
            </a:r>
            <a:r>
              <a:rPr lang="en-US" sz="1200" b="0" i="0" kern="1200" dirty="0" err="1" smtClean="0">
                <a:solidFill>
                  <a:schemeClr val="tx1"/>
                </a:solidFill>
                <a:latin typeface="+mn-lt"/>
                <a:ea typeface="+mn-ea"/>
                <a:cs typeface="+mn-cs"/>
              </a:rPr>
              <a:t>monocytes</a:t>
            </a:r>
            <a:r>
              <a:rPr lang="en-US" sz="1200" b="0" i="0" kern="1200" dirty="0" smtClean="0">
                <a:solidFill>
                  <a:schemeClr val="tx1"/>
                </a:solidFill>
                <a:latin typeface="+mn-lt"/>
                <a:ea typeface="+mn-ea"/>
                <a:cs typeface="+mn-cs"/>
              </a:rPr>
              <a:t>-macrophages to develop into functionally distinct populations. Classically activated macrophages are induced by microbial products and cytokines, particularly IFN-γ, and are </a:t>
            </a:r>
            <a:r>
              <a:rPr lang="en-US" sz="1200" b="0" i="0" kern="1200" dirty="0" err="1" smtClean="0">
                <a:solidFill>
                  <a:schemeClr val="tx1"/>
                </a:solidFill>
                <a:latin typeface="+mn-lt"/>
                <a:ea typeface="+mn-ea"/>
                <a:cs typeface="+mn-cs"/>
              </a:rPr>
              <a:t>microbicidal</a:t>
            </a:r>
            <a:r>
              <a:rPr lang="en-US" sz="1200" b="0" i="0" kern="1200" dirty="0" smtClean="0">
                <a:solidFill>
                  <a:schemeClr val="tx1"/>
                </a:solidFill>
                <a:latin typeface="+mn-lt"/>
                <a:ea typeface="+mn-ea"/>
                <a:cs typeface="+mn-cs"/>
              </a:rPr>
              <a:t> and involved in potentially harmful inflammation. Alternatively activated macrophages are induced by IL-4 and IL-13 produced by T</a:t>
            </a:r>
            <a:r>
              <a:rPr lang="en-US" sz="1200" b="0" i="0" kern="1200" baseline="-25000" dirty="0" smtClean="0">
                <a:solidFill>
                  <a:schemeClr val="tx1"/>
                </a:solidFill>
                <a:latin typeface="+mn-lt"/>
                <a:ea typeface="+mn-ea"/>
                <a:cs typeface="+mn-cs"/>
              </a:rPr>
              <a:t>H</a:t>
            </a:r>
            <a:r>
              <a:rPr lang="en-US" sz="1200" b="0" i="0" kern="1200" dirty="0" smtClean="0">
                <a:solidFill>
                  <a:schemeClr val="tx1"/>
                </a:solidFill>
                <a:latin typeface="+mn-lt"/>
                <a:ea typeface="+mn-ea"/>
                <a:cs typeface="+mn-cs"/>
              </a:rPr>
              <a:t>2 cells and other leukocytes and are important in tissue repair and fibrosis.</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fld id="{790C5AF7-69B4-44FD-A306-1E72C27C800F}" type="datetimeFigureOut">
              <a:rPr lang="en-US" smtClean="0"/>
              <a:pPr/>
              <a:t>3/28/2014</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90C5AF7-69B4-44FD-A306-1E72C27C800F}" type="datetimeFigureOut">
              <a:rPr lang="en-US" smtClean="0"/>
              <a:pPr/>
              <a:t>3/28/2014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790C5AF7-69B4-44FD-A306-1E72C27C800F}" type="datetimeFigureOut">
              <a:rPr lang="en-US" smtClean="0"/>
              <a:pPr/>
              <a:t>3/28/2014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3"/>
          <p:cNvSpPr>
            <a:spLocks noGrp="1"/>
          </p:cNvSpPr>
          <p:nvPr>
            <p:ph type="dt" sz="half" idx="10"/>
          </p:nvPr>
        </p:nvSpPr>
        <p:spPr/>
        <p:txBody>
          <a:bodyPr/>
          <a:lstStyle>
            <a:lvl1pPr>
              <a:defRPr/>
            </a:lvl1pPr>
          </a:lstStyle>
          <a:p>
            <a:fld id="{790C5AF7-69B4-44FD-A306-1E72C27C800F}" type="datetimeFigureOut">
              <a:rPr lang="en-US" smtClean="0"/>
              <a:pPr/>
              <a:t>3/28/2014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fld id="{790C5AF7-69B4-44FD-A306-1E72C27C800F}" type="datetimeFigureOut">
              <a:rPr lang="en-US" smtClean="0"/>
              <a:pPr/>
              <a:t>3/28/2014</a:t>
            </a:fld>
            <a:endParaRPr lang="en-US"/>
          </a:p>
        </p:txBody>
      </p:sp>
      <p:sp>
        <p:nvSpPr>
          <p:cNvPr id="5" name="Footer Placeholder 4"/>
          <p:cNvSpPr>
            <a:spLocks noGrp="1"/>
          </p:cNvSpPr>
          <p:nvPr>
            <p:ph type="ftr" sz="quarter" idx="15"/>
          </p:nvPr>
        </p:nvSpPr>
        <p:spPr/>
        <p:txBody>
          <a:bodyPr/>
          <a:lstStyle>
            <a:lvl1pPr>
              <a:defRPr/>
            </a:lvl1pPr>
          </a:lstStyle>
          <a:p>
            <a:endParaRPr lang="en-US"/>
          </a:p>
        </p:txBody>
      </p:sp>
      <p:sp>
        <p:nvSpPr>
          <p:cNvPr id="6" name="Slide Number Placeholder 5"/>
          <p:cNvSpPr>
            <a:spLocks noGrp="1"/>
          </p:cNvSpPr>
          <p:nvPr>
            <p:ph type="sldNum" sz="quarter" idx="16"/>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790C5AF7-69B4-44FD-A306-1E72C27C800F}" type="datetimeFigureOut">
              <a:rPr lang="en-US" smtClean="0"/>
              <a:pPr/>
              <a:t>3/28/2014</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fld id="{790C5AF7-69B4-44FD-A306-1E72C27C800F}" type="datetimeFigureOut">
              <a:rPr lang="en-US" smtClean="0"/>
              <a:pPr/>
              <a:t>3/28/2014</a:t>
            </a:fld>
            <a:endParaRPr lang="en-US"/>
          </a:p>
        </p:txBody>
      </p:sp>
      <p:sp>
        <p:nvSpPr>
          <p:cNvPr id="6" name="Footer Placeholder 4"/>
          <p:cNvSpPr>
            <a:spLocks noGrp="1"/>
          </p:cNvSpPr>
          <p:nvPr>
            <p:ph type="ftr" sz="quarter" idx="16"/>
          </p:nvPr>
        </p:nvSpPr>
        <p:spPr/>
        <p:txBody>
          <a:bodyPr/>
          <a:lstStyle>
            <a:lvl1pPr>
              <a:defRPr/>
            </a:lvl1pPr>
          </a:lstStyle>
          <a:p>
            <a:endParaRPr lang="en-US"/>
          </a:p>
        </p:txBody>
      </p:sp>
      <p:sp>
        <p:nvSpPr>
          <p:cNvPr id="7" name="Slide Number Placeholder 5"/>
          <p:cNvSpPr>
            <a:spLocks noGrp="1"/>
          </p:cNvSpPr>
          <p:nvPr>
            <p:ph type="sldNum" sz="quarter" idx="17"/>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790C5AF7-69B4-44FD-A306-1E72C27C800F}" type="datetimeFigureOut">
              <a:rPr lang="en-US" smtClean="0"/>
              <a:pPr/>
              <a:t>3/28/2014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790C5AF7-69B4-44FD-A306-1E72C27C800F}" type="datetimeFigureOut">
              <a:rPr lang="en-US" smtClean="0"/>
              <a:pPr/>
              <a:t>3/28/2014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90C5AF7-69B4-44FD-A306-1E72C27C800F}" type="datetimeFigureOut">
              <a:rPr lang="en-US" smtClean="0"/>
              <a:pPr/>
              <a:t>3/28/2014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90C5AF7-69B4-44FD-A306-1E72C27C800F}" type="datetimeFigureOut">
              <a:rPr lang="en-US" smtClean="0"/>
              <a:pPr/>
              <a:t>3/28/2014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fld id="{790C5AF7-69B4-44FD-A306-1E72C27C800F}" type="datetimeFigureOut">
              <a:rPr lang="en-US" smtClean="0"/>
              <a:pPr/>
              <a:t>3/28/2014</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90C5AF7-69B4-44FD-A306-1E72C27C800F}" type="datetimeFigureOut">
              <a:rPr lang="en-US" smtClean="0"/>
              <a:pPr/>
              <a:t>3/28/2014</a:t>
            </a:fld>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4560A13-E7F9-4DD7-B3A7-3D4B944F97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iming>
    <p:tnLst>
      <p:par>
        <p:cTn id="1" dur="indefinite" restart="never" nodeType="tmRoot"/>
      </p:par>
    </p:tnLst>
  </p:timing>
  <p:txStyles>
    <p:titleStyle>
      <a:lvl1pPr marL="319088" indent="-319088" algn="r" rtl="0"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1" fontAlgn="base" hangingPunct="1">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1" fontAlgn="base" hangingPunct="1">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1" fontAlgn="base" hangingPunct="1">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1" fontAlgn="base" hangingPunct="1">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1" fontAlgn="base" hangingPunct="1">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500" y="304800"/>
            <a:ext cx="8001000" cy="1723549"/>
          </a:xfrm>
          <a:prstGeom prst="rect">
            <a:avLst/>
          </a:prstGeom>
        </p:spPr>
        <p:txBody>
          <a:bodyPr wrap="square">
            <a:spAutoFit/>
          </a:bodyPr>
          <a:lstStyle/>
          <a:p>
            <a:pPr algn="ctr"/>
            <a:r>
              <a:rPr lang="lv-LV" sz="4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Imūnā aizsardzība pret infekcijām </a:t>
            </a:r>
            <a:endPar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endParaRPr lang="en-US" dirty="0"/>
          </a:p>
        </p:txBody>
      </p:sp>
      <p:sp>
        <p:nvSpPr>
          <p:cNvPr id="7" name="Text Box 5"/>
          <p:cNvSpPr txBox="1">
            <a:spLocks noChangeArrowheads="1"/>
          </p:cNvSpPr>
          <p:nvPr/>
        </p:nvSpPr>
        <p:spPr bwMode="auto">
          <a:xfrm>
            <a:off x="2878931" y="6172200"/>
            <a:ext cx="3386138" cy="396875"/>
          </a:xfrm>
          <a:prstGeom prst="rect">
            <a:avLst/>
          </a:prstGeom>
          <a:noFill/>
          <a:ln w="9525">
            <a:noFill/>
            <a:miter lim="800000"/>
            <a:headEnd/>
            <a:tailEnd/>
          </a:ln>
          <a:effectLst/>
        </p:spPr>
        <p:txBody>
          <a:bodyPr wrap="square">
            <a:spAutoFit/>
          </a:bodyPr>
          <a:lstStyle/>
          <a:p>
            <a:pPr algn="ctr" eaLnBrk="0" hangingPunct="0">
              <a:spcBef>
                <a:spcPct val="50000"/>
              </a:spcBef>
              <a:defRPr/>
            </a:pPr>
            <a:r>
              <a:rPr lang="lv-LV" sz="2000" b="1" dirty="0">
                <a:solidFill>
                  <a:schemeClr val="tx1">
                    <a:lumMod val="75000"/>
                    <a:lumOff val="25000"/>
                  </a:schemeClr>
                </a:solidFill>
                <a:effectLst>
                  <a:outerShdw blurRad="38100" dist="38100" dir="2700000" algn="tl">
                    <a:srgbClr val="000000">
                      <a:alpha val="43137"/>
                    </a:srgbClr>
                  </a:outerShdw>
                </a:effectLst>
                <a:latin typeface="Verdana" pitchFamily="34" charset="0"/>
              </a:rPr>
              <a:t>Dr. Aija </a:t>
            </a:r>
            <a:r>
              <a:rPr lang="lv-LV" sz="2000" b="1" dirty="0" err="1" smtClean="0">
                <a:solidFill>
                  <a:schemeClr val="tx1">
                    <a:lumMod val="75000"/>
                    <a:lumOff val="25000"/>
                  </a:schemeClr>
                </a:solidFill>
                <a:effectLst>
                  <a:outerShdw blurRad="38100" dist="38100" dir="2700000" algn="tl">
                    <a:srgbClr val="000000">
                      <a:alpha val="43137"/>
                    </a:srgbClr>
                  </a:outerShdw>
                </a:effectLst>
                <a:latin typeface="Verdana" pitchFamily="34" charset="0"/>
              </a:rPr>
              <a:t>Linē</a:t>
            </a:r>
            <a:r>
              <a:rPr lang="lv-LV" sz="2000" b="1" dirty="0" smtClean="0">
                <a:solidFill>
                  <a:schemeClr val="tx1">
                    <a:lumMod val="75000"/>
                    <a:lumOff val="25000"/>
                  </a:schemeClr>
                </a:solidFill>
                <a:effectLst>
                  <a:outerShdw blurRad="38100" dist="38100" dir="2700000" algn="tl">
                    <a:srgbClr val="000000">
                      <a:alpha val="43137"/>
                    </a:srgbClr>
                  </a:outerShdw>
                </a:effectLst>
                <a:latin typeface="Verdana" pitchFamily="34" charset="0"/>
              </a:rPr>
              <a:t>, BMC</a:t>
            </a:r>
            <a:endParaRPr lang="en-US" sz="2000" b="1" dirty="0">
              <a:solidFill>
                <a:schemeClr val="tx1">
                  <a:lumMod val="75000"/>
                  <a:lumOff val="25000"/>
                </a:schemeClr>
              </a:solidFill>
              <a:effectLst>
                <a:outerShdw blurRad="38100" dist="38100" dir="2700000" algn="tl">
                  <a:srgbClr val="000000">
                    <a:alpha val="43137"/>
                  </a:srgbClr>
                </a:outerShdw>
              </a:effectLst>
              <a:latin typeface="Verdana" pitchFamily="34" charset="0"/>
            </a:endParaRPr>
          </a:p>
        </p:txBody>
      </p:sp>
      <p:pic>
        <p:nvPicPr>
          <p:cNvPr id="50178" name="Picture 2" descr="Germs Viruses Bacteria 3"/>
          <p:cNvPicPr>
            <a:picLocks noChangeAspect="1" noChangeArrowheads="1"/>
          </p:cNvPicPr>
          <p:nvPr/>
        </p:nvPicPr>
        <p:blipFill>
          <a:blip r:embed="rId2" cstate="print"/>
          <a:srcRect/>
          <a:stretch>
            <a:fillRect/>
          </a:stretch>
        </p:blipFill>
        <p:spPr bwMode="auto">
          <a:xfrm>
            <a:off x="2512541" y="2286000"/>
            <a:ext cx="4118918" cy="3429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Arial" pitchFamily="34" charset="0"/>
                <a:ea typeface="Verdana" pitchFamily="34" charset="0"/>
                <a:cs typeface="Arial" pitchFamily="34" charset="0"/>
              </a:rPr>
              <a:t>Akūta iekaisuma procesa iniciācija – leikocītu un plazmas proteīnu rekrutēšana un uzkrāšanās audos</a:t>
            </a:r>
            <a:endParaRPr lang="en-US" sz="2400" dirty="0">
              <a:latin typeface="Arial" pitchFamily="34" charset="0"/>
              <a:cs typeface="Arial" pitchFamily="34" charset="0"/>
            </a:endParaRPr>
          </a:p>
        </p:txBody>
      </p:sp>
      <p:pic>
        <p:nvPicPr>
          <p:cNvPr id="24578" name="Picture 2" descr="http://www.biochemj.org/csb/011/Fig11_inflammationa.jpg"/>
          <p:cNvPicPr>
            <a:picLocks noChangeAspect="1" noChangeArrowheads="1"/>
          </p:cNvPicPr>
          <p:nvPr/>
        </p:nvPicPr>
        <p:blipFill>
          <a:blip r:embed="rId3" cstate="print"/>
          <a:srcRect/>
          <a:stretch>
            <a:fillRect/>
          </a:stretch>
        </p:blipFill>
        <p:spPr bwMode="auto">
          <a:xfrm>
            <a:off x="609600" y="1069862"/>
            <a:ext cx="8161545" cy="578813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1665"/>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Tuklo šūnu loma akūta iekaisuma procesa iniciācijā</a:t>
            </a:r>
            <a:endParaRPr lang="en-US" sz="2400" dirty="0"/>
          </a:p>
        </p:txBody>
      </p:sp>
      <p:sp>
        <p:nvSpPr>
          <p:cNvPr id="3" name="Rectangle 2"/>
          <p:cNvSpPr/>
          <p:nvPr/>
        </p:nvSpPr>
        <p:spPr>
          <a:xfrm>
            <a:off x="304800" y="762000"/>
            <a:ext cx="8686800" cy="1323439"/>
          </a:xfrm>
          <a:prstGeom prst="rect">
            <a:avLst/>
          </a:prstGeom>
        </p:spPr>
        <p:txBody>
          <a:bodyPr wrap="square">
            <a:spAutoFit/>
          </a:bodyPr>
          <a:lstStyle/>
          <a:p>
            <a:pPr algn="ctr">
              <a:buClr>
                <a:srgbClr val="C00000"/>
              </a:buCl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Tuklās šūnas ir  galvenais histamīna,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heparīna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serīna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proteāžu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avots iekaisuma vietā – tās atrodas gļotādās un audos un to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degrenulāciju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inducē fizikāls vai ķīmisks ievainojums, komplements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IgE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receptoru aktivācija</a:t>
            </a:r>
            <a:endParaRPr lang="en-US" sz="2000" dirty="0">
              <a:solidFill>
                <a:srgbClr val="003300"/>
              </a:solidFill>
              <a:latin typeface="Arial" pitchFamily="34" charset="0"/>
              <a:cs typeface="Arial" pitchFamily="34" charset="0"/>
            </a:endParaRPr>
          </a:p>
        </p:txBody>
      </p:sp>
      <p:pic>
        <p:nvPicPr>
          <p:cNvPr id="3076" name="Picture 4" descr="http://www.biochemj.org/csb/011/Fig11_mast_cell_signallinga.jpg"/>
          <p:cNvPicPr>
            <a:picLocks noChangeAspect="1" noChangeArrowheads="1"/>
          </p:cNvPicPr>
          <p:nvPr/>
        </p:nvPicPr>
        <p:blipFill>
          <a:blip r:embed="rId3" cstate="print"/>
          <a:srcRect/>
          <a:stretch>
            <a:fillRect/>
          </a:stretch>
        </p:blipFill>
        <p:spPr bwMode="auto">
          <a:xfrm>
            <a:off x="1378883" y="2285999"/>
            <a:ext cx="6538633" cy="45720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4107"/>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Endotēlija</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reakcija un leikocītu/limfocītu migrācija uz infekcijas vai ievainojuma vietu</a:t>
            </a:r>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0" y="1006818"/>
            <a:ext cx="9143999" cy="5851181"/>
          </a:xfrm>
          <a:prstGeom prst="rect">
            <a:avLst/>
          </a:prstGeom>
          <a:noFill/>
          <a:ln w="9525">
            <a:noFill/>
            <a:miter lim="800000"/>
            <a:headEnd/>
            <a:tailEnd/>
          </a:ln>
        </p:spPr>
      </p:pic>
      <p:sp>
        <p:nvSpPr>
          <p:cNvPr id="4" name="TextBox 3"/>
          <p:cNvSpPr txBox="1"/>
          <p:nvPr/>
        </p:nvSpPr>
        <p:spPr>
          <a:xfrm>
            <a:off x="7315200" y="6257836"/>
            <a:ext cx="1828800" cy="600164"/>
          </a:xfrm>
          <a:prstGeom prst="rect">
            <a:avLst/>
          </a:prstGeom>
          <a:noFill/>
        </p:spPr>
        <p:txBody>
          <a:bodyPr wrap="square" rtlCol="0">
            <a:spAutoFit/>
          </a:bodyPr>
          <a:lstStyle/>
          <a:p>
            <a:pPr algn="ctr"/>
            <a:r>
              <a:rPr lang="lv-LV" sz="1100" dirty="0" err="1" smtClean="0">
                <a:latin typeface="Arial" panose="020B0604020202020204" pitchFamily="34" charset="0"/>
                <a:cs typeface="Arial" panose="020B0604020202020204" pitchFamily="34" charset="0"/>
              </a:rPr>
              <a:t>Abbas</a:t>
            </a:r>
            <a:r>
              <a:rPr lang="lv-LV" sz="1100" dirty="0" smtClean="0">
                <a:latin typeface="Arial" panose="020B0604020202020204" pitchFamily="34" charset="0"/>
                <a:cs typeface="Arial" panose="020B0604020202020204" pitchFamily="34" charset="0"/>
              </a:rPr>
              <a:t> AK </a:t>
            </a:r>
            <a:r>
              <a:rPr lang="lv-LV" sz="1100" dirty="0" err="1" smtClean="0">
                <a:latin typeface="Arial" panose="020B0604020202020204" pitchFamily="34" charset="0"/>
                <a:cs typeface="Arial" panose="020B0604020202020204" pitchFamily="34" charset="0"/>
              </a:rPr>
              <a:t>et</a:t>
            </a:r>
            <a:r>
              <a:rPr lang="lv-LV" sz="1100" dirty="0" smtClean="0">
                <a:latin typeface="Arial" panose="020B0604020202020204" pitchFamily="34" charset="0"/>
                <a:cs typeface="Arial" panose="020B0604020202020204" pitchFamily="34" charset="0"/>
              </a:rPr>
              <a:t> </a:t>
            </a:r>
            <a:r>
              <a:rPr lang="lv-LV" sz="1100" dirty="0" err="1" smtClean="0">
                <a:latin typeface="Arial" panose="020B0604020202020204" pitchFamily="34" charset="0"/>
                <a:cs typeface="Arial" panose="020B0604020202020204" pitchFamily="34" charset="0"/>
              </a:rPr>
              <a:t>al</a:t>
            </a:r>
            <a:r>
              <a:rPr lang="lv-LV" sz="1100" dirty="0" smtClean="0">
                <a:latin typeface="Arial" panose="020B0604020202020204" pitchFamily="34" charset="0"/>
                <a:cs typeface="Arial" panose="020B0604020202020204" pitchFamily="34" charset="0"/>
              </a:rPr>
              <a:t>, </a:t>
            </a:r>
            <a:r>
              <a:rPr lang="lv-LV" sz="1100" dirty="0" err="1" smtClean="0">
                <a:latin typeface="Arial" panose="020B0604020202020204" pitchFamily="34" charset="0"/>
                <a:cs typeface="Arial" panose="020B0604020202020204" pitchFamily="34" charset="0"/>
              </a:rPr>
              <a:t>Cellular</a:t>
            </a:r>
            <a:r>
              <a:rPr lang="lv-LV" sz="1100" dirty="0" smtClean="0">
                <a:latin typeface="Arial" panose="020B0604020202020204" pitchFamily="34" charset="0"/>
                <a:cs typeface="Arial" panose="020B0604020202020204" pitchFamily="34" charset="0"/>
              </a:rPr>
              <a:t> </a:t>
            </a:r>
            <a:r>
              <a:rPr lang="lv-LV" sz="1100" dirty="0" err="1" smtClean="0">
                <a:latin typeface="Arial" panose="020B0604020202020204" pitchFamily="34" charset="0"/>
                <a:cs typeface="Arial" panose="020B0604020202020204" pitchFamily="34" charset="0"/>
              </a:rPr>
              <a:t>and</a:t>
            </a:r>
            <a:r>
              <a:rPr lang="lv-LV" sz="1100" dirty="0" smtClean="0">
                <a:latin typeface="Arial" panose="020B0604020202020204" pitchFamily="34" charset="0"/>
                <a:cs typeface="Arial" panose="020B0604020202020204" pitchFamily="34" charset="0"/>
              </a:rPr>
              <a:t> </a:t>
            </a:r>
            <a:r>
              <a:rPr lang="lv-LV" sz="1100" dirty="0" err="1" smtClean="0">
                <a:latin typeface="Arial" panose="020B0604020202020204" pitchFamily="34" charset="0"/>
                <a:cs typeface="Arial" panose="020B0604020202020204" pitchFamily="34" charset="0"/>
              </a:rPr>
              <a:t>Molecular</a:t>
            </a:r>
            <a:r>
              <a:rPr lang="lv-LV" sz="1100" dirty="0" smtClean="0">
                <a:latin typeface="Arial" panose="020B0604020202020204" pitchFamily="34" charset="0"/>
                <a:cs typeface="Arial" panose="020B0604020202020204" pitchFamily="34" charset="0"/>
              </a:rPr>
              <a:t> </a:t>
            </a:r>
            <a:r>
              <a:rPr lang="lv-LV" sz="1100" dirty="0" err="1" smtClean="0">
                <a:latin typeface="Arial" panose="020B0604020202020204" pitchFamily="34" charset="0"/>
                <a:cs typeface="Arial" panose="020B0604020202020204" pitchFamily="34" charset="0"/>
              </a:rPr>
              <a:t>Immunology</a:t>
            </a:r>
            <a:r>
              <a:rPr lang="lv-LV" sz="1100" dirty="0" smtClean="0">
                <a:latin typeface="Arial" panose="020B0604020202020204" pitchFamily="34" charset="0"/>
                <a:cs typeface="Arial" panose="020B0604020202020204" pitchFamily="34" charset="0"/>
              </a:rPr>
              <a:t>, 2012</a:t>
            </a:r>
            <a:endParaRPr lang="en-GB"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95400"/>
            <a:ext cx="7924800" cy="4524315"/>
          </a:xfrm>
          <a:prstGeom prst="rect">
            <a:avLst/>
          </a:prstGeom>
        </p:spPr>
        <p:txBody>
          <a:bodyPr wrap="square">
            <a:spAutoFit/>
          </a:bodyPr>
          <a:lstStyle/>
          <a:p>
            <a:pPr algn="just"/>
            <a:r>
              <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Pirmie audu bojājuma vai infekcijas vietā ierodas neitrofili (pirmajās minūtēs – stundā); monocīti vairākas stundas-dienas vēlāk (kad monocīti no asinsrites izkļūst audos, tie kļūst par </a:t>
            </a:r>
            <a:r>
              <a:rPr lang="lv-LV" sz="24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makrofāgiem</a:t>
            </a:r>
            <a:r>
              <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Turklāt ir iekaisuma vietas, kur tiek rekrutēti monocīti, bet ne neitrofili.</a:t>
            </a:r>
          </a:p>
          <a:p>
            <a:pPr algn="just"/>
            <a:endPar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endPar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endPar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algn="just"/>
            <a:r>
              <a:rPr lang="lv-LV" sz="24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Q: kas nosaka atšķirības </a:t>
            </a:r>
            <a:r>
              <a:rPr lang="lv-LV" sz="24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neitrofilu</a:t>
            </a:r>
            <a:r>
              <a:rPr lang="lv-LV" sz="24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un </a:t>
            </a:r>
            <a:r>
              <a:rPr lang="lv-LV" sz="24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monocītu</a:t>
            </a:r>
            <a:r>
              <a:rPr lang="lv-LV" sz="24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migrācijā?</a:t>
            </a:r>
            <a:endParaRPr lang="en-US" sz="2400" dirty="0">
              <a:solidFill>
                <a:srgbClr val="8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Ko fagocīti pazīst/ierauga?</a:t>
            </a:r>
            <a:endParaRPr lang="en-US" sz="2400" dirty="0"/>
          </a:p>
        </p:txBody>
      </p:sp>
      <p:pic>
        <p:nvPicPr>
          <p:cNvPr id="56322" name="Picture 2"/>
          <p:cNvPicPr>
            <a:picLocks noChangeAspect="1" noChangeArrowheads="1"/>
          </p:cNvPicPr>
          <p:nvPr/>
        </p:nvPicPr>
        <p:blipFill>
          <a:blip r:embed="rId2" cstate="print"/>
          <a:srcRect/>
          <a:stretch>
            <a:fillRect/>
          </a:stretch>
        </p:blipFill>
        <p:spPr bwMode="auto">
          <a:xfrm>
            <a:off x="3048000" y="536864"/>
            <a:ext cx="5829071" cy="6321136"/>
          </a:xfrm>
          <a:prstGeom prst="rect">
            <a:avLst/>
          </a:prstGeom>
          <a:noFill/>
          <a:ln w="9525">
            <a:noFill/>
            <a:miter lim="800000"/>
            <a:headEnd/>
            <a:tailEnd/>
          </a:ln>
        </p:spPr>
      </p:pic>
      <p:sp>
        <p:nvSpPr>
          <p:cNvPr id="4" name="TextBox 3"/>
          <p:cNvSpPr txBox="1"/>
          <p:nvPr/>
        </p:nvSpPr>
        <p:spPr>
          <a:xfrm>
            <a:off x="0" y="1102578"/>
            <a:ext cx="2971800" cy="5755422"/>
          </a:xfrm>
          <a:prstGeom prst="rect">
            <a:avLst/>
          </a:prstGeom>
          <a:noFill/>
        </p:spPr>
        <p:txBody>
          <a:bodyPr wrap="square" rtlCol="0">
            <a:spAutoFit/>
          </a:bodyPr>
          <a:lstStyle/>
          <a:p>
            <a:r>
              <a:rPr lang="lv-LV" sz="1600"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PAMPs</a:t>
            </a:r>
            <a:r>
              <a:rPr lang="lv-LV" sz="1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 </a:t>
            </a:r>
            <a:r>
              <a:rPr lang="lv-LV" sz="1600"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pathogen-associated</a:t>
            </a:r>
            <a:r>
              <a:rPr lang="lv-LV" sz="1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a:t>
            </a:r>
            <a:r>
              <a:rPr lang="lv-LV" sz="1600"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molecular</a:t>
            </a:r>
            <a:r>
              <a:rPr lang="lv-LV" sz="1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a:t>
            </a:r>
            <a:r>
              <a:rPr lang="lv-LV" sz="1600"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patterns</a:t>
            </a:r>
            <a:endParaRPr lang="lv-LV" sz="1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endParaRPr>
          </a:p>
          <a:p>
            <a:r>
              <a:rPr lang="lv-LV" sz="1600"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DAMPs</a:t>
            </a:r>
            <a:r>
              <a:rPr lang="lv-LV" sz="1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 </a:t>
            </a:r>
            <a:r>
              <a:rPr lang="lv-LV" sz="1600"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damage-associated</a:t>
            </a:r>
            <a:r>
              <a:rPr lang="lv-LV" sz="1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a:t>
            </a:r>
            <a:r>
              <a:rPr lang="lv-LV" sz="1600"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molecular</a:t>
            </a:r>
            <a:r>
              <a:rPr lang="lv-LV" sz="1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a:t>
            </a:r>
            <a:r>
              <a:rPr lang="lv-LV" sz="1600"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patterns</a:t>
            </a:r>
            <a:endParaRPr lang="lv-LV" sz="1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endParaRPr>
          </a:p>
          <a:p>
            <a:r>
              <a:rPr lang="lv-LV" sz="1600"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DAMPs</a:t>
            </a:r>
            <a:r>
              <a:rPr lang="lv-LV" sz="1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var rasties gan infekciju, gan dažādu traumu, toksīnu, apdegumu vai hipoksijas rezultātā., bet  neveidojas no </a:t>
            </a:r>
            <a:r>
              <a:rPr lang="lv-LV" sz="1600" b="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apoptotiskām</a:t>
            </a:r>
            <a:r>
              <a:rPr lang="lv-LV" sz="1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šūnām!</a:t>
            </a:r>
          </a:p>
          <a:p>
            <a:endParaRPr lang="lv-LV" sz="1600" dirty="0" smtClean="0">
              <a:latin typeface="Arial" pitchFamily="34" charset="0"/>
              <a:cs typeface="Arial" pitchFamily="34" charset="0"/>
            </a:endParaRPr>
          </a:p>
          <a:p>
            <a:r>
              <a:rPr lang="lv-LV" sz="16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LPS saistās pie TLR4 – inducē </a:t>
            </a:r>
            <a:r>
              <a:rPr lang="lv-LV" sz="16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proinflamatoro</a:t>
            </a:r>
            <a:r>
              <a:rPr lang="lv-LV" sz="16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16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citokīnu</a:t>
            </a:r>
            <a:r>
              <a:rPr lang="lv-LV" sz="16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(TNF</a:t>
            </a:r>
            <a:r>
              <a:rPr lang="lv-LV" sz="16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IL-1, IL-6 u.c.) produkciju. Var izraisīt šoka stāvokli (</a:t>
            </a:r>
            <a:r>
              <a:rPr lang="lv-LV" sz="16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endotēlija</a:t>
            </a:r>
            <a:r>
              <a:rPr lang="lv-LV" sz="16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reakcija – </a:t>
            </a:r>
            <a:r>
              <a:rPr lang="lv-LV" sz="16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vaskulārā</a:t>
            </a:r>
            <a:r>
              <a:rPr lang="lv-LV" sz="16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adhēzija, vazoaktīvi peptīdi – krītas asins spiediens)</a:t>
            </a:r>
            <a:endParaRPr lang="lv-LV" sz="1600" dirty="0" smtClean="0">
              <a:latin typeface="Arial" pitchFamily="34" charset="0"/>
              <a:cs typeface="Arial" pitchFamily="34" charset="0"/>
            </a:endParaRPr>
          </a:p>
          <a:p>
            <a:endParaRPr lang="lv-LV" sz="1600" dirty="0" smtClean="0">
              <a:latin typeface="Arial" pitchFamily="34" charset="0"/>
              <a:cs typeface="Arial" pitchFamily="34" charset="0"/>
            </a:endParaRPr>
          </a:p>
          <a:p>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82296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Fagocītu receptori, kas pazīst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PAMPs</a:t>
            </a:r>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4" name="TextBox 3"/>
          <p:cNvSpPr txBox="1"/>
          <p:nvPr/>
        </p:nvSpPr>
        <p:spPr>
          <a:xfrm>
            <a:off x="0" y="689044"/>
            <a:ext cx="3810000" cy="5632311"/>
          </a:xfrm>
          <a:prstGeom prst="rect">
            <a:avLst/>
          </a:prstGeom>
          <a:noFill/>
        </p:spPr>
        <p:txBody>
          <a:bodyPr wrap="square" rtlCol="0">
            <a:spAutoFit/>
          </a:bodyPr>
          <a:lstStyle/>
          <a:p>
            <a:pPr algn="just">
              <a:buClr>
                <a:srgbClr val="C00000"/>
              </a:buClr>
              <a:buSzPct val="110000"/>
              <a:buFont typeface="Wingdings" pitchFamily="2" charset="2"/>
              <a:buChar char="ü"/>
            </a:pP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Toll-like</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receptoru (TLR) saime: ~10 dažādi receptori uz fagocītiem,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DCs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epiteliālajām</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šūnām.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LPS,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peptidoglikāni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vīrusu DNS, RNS</a:t>
            </a:r>
          </a:p>
          <a:p>
            <a:pPr algn="just">
              <a:buClr>
                <a:srgbClr val="C00000"/>
              </a:buClr>
              <a:buSzPct val="110000"/>
              <a:buFont typeface="Wingdings" pitchFamily="2" charset="2"/>
              <a:buChar char="ü"/>
            </a:pPr>
            <a:endPar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SzPct val="110000"/>
              <a:buFont typeface="Wingdings" pitchFamily="2" charset="2"/>
              <a:buChar char="ü"/>
            </a:pP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NOD-</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like</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receptoru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NLRs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saime: atrodas fagocītu un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epiteliālo</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šūnu citoplazmā.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flagelīns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LPS,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ureāta</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kristāli, bojātu šūnu produkti u.c.</a:t>
            </a:r>
          </a:p>
          <a:p>
            <a:pPr algn="just">
              <a:buClr>
                <a:srgbClr val="C00000"/>
              </a:buClr>
              <a:buSzPct val="110000"/>
              <a:buFont typeface="Wingdings" pitchFamily="2" charset="2"/>
              <a:buChar char="ü"/>
            </a:pPr>
            <a:endPar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SzPct val="110000"/>
              <a:buFont typeface="Wingdings" pitchFamily="2" charset="2"/>
              <a:buChar char="ü"/>
            </a:pP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type</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lectin-like</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Mannozes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 fagocītu membrānā.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mannozi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fruktozi saturoši ogļhidrāti</a:t>
            </a:r>
          </a:p>
          <a:p>
            <a:pPr algn="just">
              <a:buClr>
                <a:srgbClr val="C00000"/>
              </a:buClr>
              <a:buSzPct val="110000"/>
              <a:buFont typeface="Wingdings" pitchFamily="2" charset="2"/>
              <a:buChar char="ü"/>
            </a:pPr>
            <a:endPar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SzPct val="110000"/>
              <a:buFont typeface="Wingdings" pitchFamily="2" charset="2"/>
              <a:buChar char="ü"/>
            </a:pP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Scavenger</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  fagocītu membrānā.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diacilgricerīdi</a:t>
            </a:r>
            <a:endParaRPr lang="en-US" dirty="0"/>
          </a:p>
        </p:txBody>
      </p:sp>
      <p:pic>
        <p:nvPicPr>
          <p:cNvPr id="23554" name="Picture 2"/>
          <p:cNvPicPr>
            <a:picLocks noChangeAspect="1" noChangeArrowheads="1"/>
          </p:cNvPicPr>
          <p:nvPr/>
        </p:nvPicPr>
        <p:blipFill>
          <a:blip r:embed="rId3" cstate="print"/>
          <a:srcRect/>
          <a:stretch>
            <a:fillRect/>
          </a:stretch>
        </p:blipFill>
        <p:spPr bwMode="auto">
          <a:xfrm>
            <a:off x="3962401" y="1335881"/>
            <a:ext cx="5181600" cy="4612674"/>
          </a:xfrm>
          <a:prstGeom prst="rect">
            <a:avLst/>
          </a:prstGeom>
          <a:noFill/>
          <a:ln w="9525">
            <a:noFill/>
            <a:miter lim="800000"/>
            <a:headEnd/>
            <a:tailEnd/>
          </a:ln>
        </p:spPr>
      </p:pic>
      <p:sp>
        <p:nvSpPr>
          <p:cNvPr id="5" name="TextBox 4"/>
          <p:cNvSpPr txBox="1"/>
          <p:nvPr/>
        </p:nvSpPr>
        <p:spPr>
          <a:xfrm>
            <a:off x="6400800" y="6334780"/>
            <a:ext cx="2743200" cy="523220"/>
          </a:xfrm>
          <a:prstGeom prst="rect">
            <a:avLst/>
          </a:prstGeom>
          <a:noFill/>
        </p:spPr>
        <p:txBody>
          <a:bodyPr wrap="square" rtlCol="0">
            <a:spAutoFit/>
          </a:bodyPr>
          <a:lstStyle/>
          <a:p>
            <a:pPr algn="ctr"/>
            <a:r>
              <a:rPr lang="lv-LV" sz="1400" dirty="0" err="1" smtClean="0">
                <a:latin typeface="Arial" panose="020B0604020202020204" pitchFamily="34" charset="0"/>
                <a:cs typeface="Arial" panose="020B0604020202020204" pitchFamily="34" charset="0"/>
              </a:rPr>
              <a:t>Abbas</a:t>
            </a:r>
            <a:r>
              <a:rPr lang="lv-LV" sz="1400" dirty="0" smtClean="0">
                <a:latin typeface="Arial" panose="020B0604020202020204" pitchFamily="34" charset="0"/>
                <a:cs typeface="Arial" panose="020B0604020202020204" pitchFamily="34" charset="0"/>
              </a:rPr>
              <a:t> AK </a:t>
            </a:r>
            <a:r>
              <a:rPr lang="lv-LV" sz="1400" dirty="0" err="1" smtClean="0">
                <a:latin typeface="Arial" panose="020B0604020202020204" pitchFamily="34" charset="0"/>
                <a:cs typeface="Arial" panose="020B0604020202020204" pitchFamily="34" charset="0"/>
              </a:rPr>
              <a:t>et</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al</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Cellular</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and</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Molecular</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Immunology</a:t>
            </a:r>
            <a:r>
              <a:rPr lang="lv-LV" sz="1400" dirty="0" smtClean="0">
                <a:latin typeface="Arial" panose="020B0604020202020204" pitchFamily="34" charset="0"/>
                <a:cs typeface="Arial" panose="020B0604020202020204" pitchFamily="34" charset="0"/>
              </a:rPr>
              <a:t>, 2012</a:t>
            </a:r>
            <a:endParaRPr lang="en-GB"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903503" y="533401"/>
            <a:ext cx="7249898" cy="4868376"/>
          </a:xfrm>
          <a:prstGeom prst="rect">
            <a:avLst/>
          </a:prstGeom>
          <a:noFill/>
          <a:ln w="9525">
            <a:noFill/>
            <a:miter lim="800000"/>
            <a:headEnd/>
            <a:tailEnd/>
          </a:ln>
        </p:spPr>
      </p:pic>
      <p:sp>
        <p:nvSpPr>
          <p:cNvPr id="4" name="Rectangle 3"/>
          <p:cNvSpPr/>
          <p:nvPr/>
        </p:nvSpPr>
        <p:spPr>
          <a:xfrm>
            <a:off x="533400" y="0"/>
            <a:ext cx="82296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Fagocitoze</a:t>
            </a:r>
          </a:p>
        </p:txBody>
      </p:sp>
      <p:sp>
        <p:nvSpPr>
          <p:cNvPr id="5" name="TextBox 4"/>
          <p:cNvSpPr txBox="1"/>
          <p:nvPr/>
        </p:nvSpPr>
        <p:spPr>
          <a:xfrm>
            <a:off x="209550" y="5380672"/>
            <a:ext cx="8877300" cy="1477328"/>
          </a:xfrm>
          <a:prstGeom prst="rect">
            <a:avLst/>
          </a:prstGeom>
          <a:noFill/>
        </p:spPr>
        <p:txBody>
          <a:bodyPr wrap="square" rtlCol="0">
            <a:spAutoFit/>
          </a:bodyPr>
          <a:lstStyle/>
          <a:p>
            <a:pPr algn="just"/>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Fagocitozes process ir līdzīgs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neitrofilos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un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makrofāgos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ROS, NO un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lizosomālās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proteāzes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noārda mikroorganismus. </a:t>
            </a:r>
          </a:p>
          <a:p>
            <a:pPr algn="just"/>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Neitrofili aktivējas izkļūstot audos, ir ieprogrammēti ieiet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apoptozē</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5 dienu laikā;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makrofāgu</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dzīves ilgums ir variabls – no 6 dienām līdz vairākiem mēnešiem,  ir nepieciešami aktivācijas signāli.</a:t>
            </a:r>
            <a:endParaRPr lang="en-US" b="1"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82296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Audu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makrofāgu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aktivācijas stāvokļi</a:t>
            </a:r>
          </a:p>
        </p:txBody>
      </p:sp>
      <p:sp>
        <p:nvSpPr>
          <p:cNvPr id="4" name="TextBox 3"/>
          <p:cNvSpPr txBox="1"/>
          <p:nvPr/>
        </p:nvSpPr>
        <p:spPr>
          <a:xfrm>
            <a:off x="838200" y="1143000"/>
            <a:ext cx="7620000" cy="4339650"/>
          </a:xfrm>
          <a:prstGeom prst="rect">
            <a:avLst/>
          </a:prstGeom>
          <a:noFill/>
        </p:spPr>
        <p:txBody>
          <a:bodyPr wrap="square" rtlCol="0">
            <a:spAutoFit/>
          </a:bodyPr>
          <a:lstStyle/>
          <a:p>
            <a:pPr algn="just">
              <a:buClr>
                <a:srgbClr val="C00000"/>
              </a:buClr>
              <a:buSzPct val="110000"/>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Neaktivēts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resting</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fagocitē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šūnu atlikumus; zema MHCII ekspresija; šādā stāvoklī var dzīvot vairākus mēnešus</a:t>
            </a:r>
          </a:p>
          <a:p>
            <a:pPr algn="just">
              <a:buClr>
                <a:srgbClr val="C00000"/>
              </a:buClr>
              <a:buSzPct val="110000"/>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SzPct val="110000"/>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Aktivēts – piemēram, ar IFN-</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Paaugstina MHCII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ekspresju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var kalpot kā APC, vidēji augsta fagocitozes aktivitāte</a:t>
            </a:r>
          </a:p>
          <a:p>
            <a:pPr algn="just">
              <a:buClr>
                <a:srgbClr val="C00000"/>
              </a:buClr>
              <a:buSzPct val="110000"/>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pPr algn="just">
              <a:buClr>
                <a:srgbClr val="C00000"/>
              </a:buClr>
              <a:buSzPct val="110000"/>
              <a:buFont typeface="Wingdings" pitchFamily="2" charset="2"/>
              <a:buChar char="ü"/>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Hiperaktivēts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 piemēram, ar LPS vai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mannozi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Ļoti augsta fagocitozes aktivitāte, producē TNF un  IL12.</a:t>
            </a:r>
          </a:p>
          <a:p>
            <a:pPr algn="just">
              <a:buClr>
                <a:srgbClr val="C00000"/>
              </a:buClr>
              <a:buSzPct val="110000"/>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pPr algn="just">
              <a:buClr>
                <a:srgbClr val="C00000"/>
              </a:buClr>
              <a:buSzPct val="110000"/>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pPr algn="just">
              <a:buClr>
                <a:srgbClr val="C00000"/>
              </a:buClr>
              <a:buSzPct val="110000"/>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Makrofāgi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atšķirībā no DC, neceļo uz limfmezgliem, toties var re-stimulēt T šūnas audos.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SzPct val="110000"/>
              <a:buFont typeface="Wingdings" pitchFamily="2" charset="2"/>
              <a:buChar char="ü"/>
            </a:pPr>
            <a:endPar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SzPct val="110000"/>
              <a:buFont typeface="Wingdings" pitchFamily="2" charset="2"/>
              <a:buChar char="ü"/>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2296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Makrofāgu</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polarizācija (M1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M2)</a:t>
            </a:r>
          </a:p>
        </p:txBody>
      </p:sp>
      <p:pic>
        <p:nvPicPr>
          <p:cNvPr id="10242" name="Picture 2"/>
          <p:cNvPicPr>
            <a:picLocks noChangeAspect="1" noChangeArrowheads="1"/>
          </p:cNvPicPr>
          <p:nvPr/>
        </p:nvPicPr>
        <p:blipFill>
          <a:blip r:embed="rId3" cstate="print"/>
          <a:srcRect/>
          <a:stretch>
            <a:fillRect/>
          </a:stretch>
        </p:blipFill>
        <p:spPr bwMode="auto">
          <a:xfrm>
            <a:off x="1473800" y="1006929"/>
            <a:ext cx="6348799" cy="58510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600200"/>
            <a:ext cx="7772400" cy="830997"/>
          </a:xfrm>
          <a:prstGeom prst="rect">
            <a:avLst/>
          </a:prstGeom>
        </p:spPr>
        <p:txBody>
          <a:bodyPr wrap="square">
            <a:spAutoFit/>
          </a:bodyPr>
          <a:lstStyle/>
          <a:p>
            <a:pPr algn="just"/>
            <a:r>
              <a:rPr lang="lv-LV"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Q: </a:t>
            </a:r>
            <a:r>
              <a:rPr lang="lv-LV" sz="24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Kāda ir galvenā atšķirība starp </a:t>
            </a:r>
            <a:r>
              <a:rPr lang="lv-LV" sz="24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makrofāgiem</a:t>
            </a:r>
            <a:r>
              <a:rPr lang="lv-LV" sz="24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un </a:t>
            </a:r>
            <a:r>
              <a:rPr lang="lv-LV" sz="24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dendrītiskajām</a:t>
            </a:r>
            <a:r>
              <a:rPr lang="lv-LV" sz="24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šūnām?</a:t>
            </a:r>
            <a:endParaRPr lang="en-US" sz="2400" dirty="0">
              <a:solidFill>
                <a:srgbClr val="8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0"/>
            <a:ext cx="8763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Nozīmīgākās bakteriālas infekcijas</a:t>
            </a:r>
            <a:endParaRPr lang="en-US" dirty="0"/>
          </a:p>
        </p:txBody>
      </p:sp>
      <p:graphicFrame>
        <p:nvGraphicFramePr>
          <p:cNvPr id="4" name="Table 3"/>
          <p:cNvGraphicFramePr>
            <a:graphicFrameLocks noGrp="1"/>
          </p:cNvGraphicFramePr>
          <p:nvPr/>
        </p:nvGraphicFramePr>
        <p:xfrm>
          <a:off x="1104900" y="762000"/>
          <a:ext cx="6934200" cy="4640260"/>
        </p:xfrm>
        <a:graphic>
          <a:graphicData uri="http://schemas.openxmlformats.org/drawingml/2006/table">
            <a:tbl>
              <a:tblPr firstRow="1" bandRow="1">
                <a:tableStyleId>{5C22544A-7EE6-4342-B048-85BDC9FD1C3A}</a:tableStyleId>
              </a:tblPr>
              <a:tblGrid>
                <a:gridCol w="3467100"/>
                <a:gridCol w="3467100"/>
              </a:tblGrid>
              <a:tr h="458419">
                <a:tc>
                  <a:txBody>
                    <a:bodyPr/>
                    <a:lstStyle/>
                    <a:p>
                      <a:r>
                        <a:rPr lang="lv-LV" dirty="0" smtClean="0">
                          <a:latin typeface="Verdana" pitchFamily="34" charset="0"/>
                          <a:ea typeface="Verdana" pitchFamily="34" charset="0"/>
                          <a:cs typeface="Verdana" pitchFamily="34" charset="0"/>
                        </a:rPr>
                        <a:t>Slimība</a:t>
                      </a:r>
                      <a:endParaRPr lang="en-US" dirty="0">
                        <a:latin typeface="Verdana" pitchFamily="34" charset="0"/>
                        <a:ea typeface="Verdana" pitchFamily="34" charset="0"/>
                        <a:cs typeface="Verdana" pitchFamily="34" charset="0"/>
                      </a:endParaRPr>
                    </a:p>
                  </a:txBody>
                  <a:tcPr/>
                </a:tc>
                <a:tc>
                  <a:txBody>
                    <a:bodyPr/>
                    <a:lstStyle/>
                    <a:p>
                      <a:r>
                        <a:rPr lang="lv-LV" dirty="0" smtClean="0">
                          <a:latin typeface="Verdana" pitchFamily="34" charset="0"/>
                          <a:ea typeface="Verdana" pitchFamily="34" charset="0"/>
                          <a:cs typeface="Verdana" pitchFamily="34" charset="0"/>
                        </a:rPr>
                        <a:t>Izraisītājs</a:t>
                      </a:r>
                      <a:endParaRPr lang="en-US" dirty="0">
                        <a:latin typeface="Verdana" pitchFamily="34" charset="0"/>
                        <a:ea typeface="Verdana" pitchFamily="34" charset="0"/>
                        <a:cs typeface="Verdana" pitchFamily="34" charset="0"/>
                      </a:endParaRPr>
                    </a:p>
                  </a:txBody>
                  <a:tcPr/>
                </a:tc>
              </a:tr>
              <a:tr h="368326">
                <a:tc>
                  <a:txBody>
                    <a:bodyPr/>
                    <a:lstStyle/>
                    <a:p>
                      <a:r>
                        <a:rPr lang="lv-LV" b="0" dirty="0" smtClean="0">
                          <a:latin typeface="Verdana" pitchFamily="34" charset="0"/>
                          <a:ea typeface="Verdana" pitchFamily="34" charset="0"/>
                          <a:cs typeface="Verdana" pitchFamily="34" charset="0"/>
                        </a:rPr>
                        <a:t>Tuberkuloze</a:t>
                      </a:r>
                      <a:endParaRPr lang="en-US" b="0" dirty="0">
                        <a:latin typeface="Verdana" pitchFamily="34" charset="0"/>
                        <a:ea typeface="Verdana" pitchFamily="34" charset="0"/>
                        <a:cs typeface="Verdana" pitchFamily="34" charset="0"/>
                      </a:endParaRPr>
                    </a:p>
                  </a:txBody>
                  <a:tcPr/>
                </a:tc>
                <a:tc>
                  <a:txBody>
                    <a:bodyPr/>
                    <a:lstStyle/>
                    <a:p>
                      <a:r>
                        <a:rPr lang="en-US" sz="1800" b="0" i="1" kern="1200" dirty="0" smtClean="0">
                          <a:solidFill>
                            <a:schemeClr val="dk1"/>
                          </a:solidFill>
                          <a:latin typeface="Verdana" pitchFamily="34" charset="0"/>
                          <a:ea typeface="Verdana" pitchFamily="34" charset="0"/>
                          <a:cs typeface="Verdana" pitchFamily="34" charset="0"/>
                        </a:rPr>
                        <a:t>Mycobacterium tuberculosis</a:t>
                      </a:r>
                      <a:endParaRPr lang="en-US" b="0" i="1" dirty="0">
                        <a:latin typeface="Verdana" pitchFamily="34" charset="0"/>
                        <a:ea typeface="Verdana" pitchFamily="34" charset="0"/>
                        <a:cs typeface="Verdana" pitchFamily="34" charset="0"/>
                      </a:endParaRPr>
                    </a:p>
                  </a:txBody>
                  <a:tcPr/>
                </a:tc>
              </a:tr>
              <a:tr h="381574">
                <a:tc>
                  <a:txBody>
                    <a:bodyPr/>
                    <a:lstStyle/>
                    <a:p>
                      <a:r>
                        <a:rPr lang="lv-LV" b="0" dirty="0" smtClean="0">
                          <a:latin typeface="Verdana" pitchFamily="34" charset="0"/>
                          <a:ea typeface="Verdana" pitchFamily="34" charset="0"/>
                          <a:cs typeface="Verdana" pitchFamily="34" charset="0"/>
                        </a:rPr>
                        <a:t>Pneimonija un meningīts</a:t>
                      </a:r>
                      <a:endParaRPr lang="en-US" b="0" dirty="0">
                        <a:latin typeface="Verdana" pitchFamily="34" charset="0"/>
                        <a:ea typeface="Verdana" pitchFamily="34" charset="0"/>
                        <a:cs typeface="Verdana" pitchFamily="34" charset="0"/>
                      </a:endParaRPr>
                    </a:p>
                  </a:txBody>
                  <a:tcPr/>
                </a:tc>
                <a:tc>
                  <a:txBody>
                    <a:bodyPr/>
                    <a:lstStyle/>
                    <a:p>
                      <a:r>
                        <a:rPr lang="lv-LV" b="0" i="1" dirty="0" err="1" smtClean="0">
                          <a:latin typeface="Verdana" pitchFamily="34" charset="0"/>
                          <a:ea typeface="Verdana" pitchFamily="34" charset="0"/>
                          <a:cs typeface="Verdana" pitchFamily="34" charset="0"/>
                        </a:rPr>
                        <a:t>Streptococcus</a:t>
                      </a:r>
                      <a:r>
                        <a:rPr lang="lv-LV" b="0" i="1" dirty="0" smtClean="0">
                          <a:latin typeface="Verdana" pitchFamily="34" charset="0"/>
                          <a:ea typeface="Verdana" pitchFamily="34" charset="0"/>
                          <a:cs typeface="Verdana" pitchFamily="34" charset="0"/>
                        </a:rPr>
                        <a:t> </a:t>
                      </a:r>
                      <a:r>
                        <a:rPr lang="lv-LV" b="0" i="1" dirty="0" err="1" smtClean="0">
                          <a:latin typeface="Verdana" pitchFamily="34" charset="0"/>
                          <a:ea typeface="Verdana" pitchFamily="34" charset="0"/>
                          <a:cs typeface="Verdana" pitchFamily="34" charset="0"/>
                        </a:rPr>
                        <a:t>pneumoniae</a:t>
                      </a:r>
                      <a:endParaRPr lang="en-US" b="0" i="1" dirty="0">
                        <a:latin typeface="Verdana" pitchFamily="34" charset="0"/>
                        <a:ea typeface="Verdana" pitchFamily="34" charset="0"/>
                        <a:cs typeface="Verdana" pitchFamily="34" charset="0"/>
                      </a:endParaRPr>
                    </a:p>
                  </a:txBody>
                  <a:tcPr/>
                </a:tc>
              </a:tr>
              <a:tr h="352108">
                <a:tc>
                  <a:txBody>
                    <a:bodyPr/>
                    <a:lstStyle/>
                    <a:p>
                      <a:r>
                        <a:rPr lang="lv-LV" b="0" dirty="0" smtClean="0">
                          <a:latin typeface="Verdana" pitchFamily="34" charset="0"/>
                          <a:ea typeface="Verdana" pitchFamily="34" charset="0"/>
                          <a:cs typeface="Verdana" pitchFamily="34" charset="0"/>
                        </a:rPr>
                        <a:t>Salmoneloze</a:t>
                      </a:r>
                      <a:endParaRPr lang="en-US" b="0" dirty="0">
                        <a:latin typeface="Verdana" pitchFamily="34" charset="0"/>
                        <a:ea typeface="Verdana" pitchFamily="34" charset="0"/>
                        <a:cs typeface="Verdana" pitchFamily="34" charset="0"/>
                      </a:endParaRPr>
                    </a:p>
                  </a:txBody>
                  <a:tcPr/>
                </a:tc>
                <a:tc>
                  <a:txBody>
                    <a:bodyPr/>
                    <a:lstStyle/>
                    <a:p>
                      <a:r>
                        <a:rPr lang="lv-LV" b="0" i="1" dirty="0" smtClean="0">
                          <a:latin typeface="Verdana" pitchFamily="34" charset="0"/>
                          <a:ea typeface="Verdana" pitchFamily="34" charset="0"/>
                          <a:cs typeface="Verdana" pitchFamily="34" charset="0"/>
                        </a:rPr>
                        <a:t>Salmonella </a:t>
                      </a:r>
                      <a:r>
                        <a:rPr lang="lv-LV" b="0" i="1" dirty="0" err="1" smtClean="0">
                          <a:latin typeface="Verdana" pitchFamily="34" charset="0"/>
                          <a:ea typeface="Verdana" pitchFamily="34" charset="0"/>
                          <a:cs typeface="Verdana" pitchFamily="34" charset="0"/>
                        </a:rPr>
                        <a:t>typhimurium</a:t>
                      </a:r>
                      <a:endParaRPr lang="en-US" b="0" i="1" dirty="0">
                        <a:latin typeface="Verdana" pitchFamily="34" charset="0"/>
                        <a:ea typeface="Verdana" pitchFamily="34" charset="0"/>
                        <a:cs typeface="Verdana" pitchFamily="34" charset="0"/>
                      </a:endParaRPr>
                    </a:p>
                  </a:txBody>
                  <a:tcPr/>
                </a:tc>
              </a:tr>
              <a:tr h="381574">
                <a:tc>
                  <a:txBody>
                    <a:bodyPr/>
                    <a:lstStyle/>
                    <a:p>
                      <a:r>
                        <a:rPr lang="lv-LV" b="0" dirty="0" smtClean="0">
                          <a:latin typeface="Verdana" pitchFamily="34" charset="0"/>
                          <a:ea typeface="Verdana" pitchFamily="34" charset="0"/>
                          <a:cs typeface="Verdana" pitchFamily="34" charset="0"/>
                        </a:rPr>
                        <a:t>Stingumkrampji</a:t>
                      </a:r>
                      <a:endParaRPr lang="en-US" b="0" dirty="0">
                        <a:latin typeface="Verdana" pitchFamily="34" charset="0"/>
                        <a:ea typeface="Verdana" pitchFamily="34" charset="0"/>
                        <a:cs typeface="Verdana" pitchFamily="34" charset="0"/>
                      </a:endParaRPr>
                    </a:p>
                  </a:txBody>
                  <a:tcPr/>
                </a:tc>
                <a:tc>
                  <a:txBody>
                    <a:bodyPr/>
                    <a:lstStyle/>
                    <a:p>
                      <a:r>
                        <a:rPr lang="en-US" sz="1800" b="0" i="1" kern="1200" dirty="0" smtClean="0">
                          <a:solidFill>
                            <a:schemeClr val="dk1"/>
                          </a:solidFill>
                          <a:latin typeface="Verdana" pitchFamily="34" charset="0"/>
                          <a:ea typeface="Verdana" pitchFamily="34" charset="0"/>
                          <a:cs typeface="Verdana" pitchFamily="34" charset="0"/>
                        </a:rPr>
                        <a:t>Clostridium </a:t>
                      </a:r>
                      <a:r>
                        <a:rPr lang="en-US" sz="1800" b="0" i="1" kern="1200" dirty="0" err="1" smtClean="0">
                          <a:solidFill>
                            <a:schemeClr val="dk1"/>
                          </a:solidFill>
                          <a:latin typeface="Verdana" pitchFamily="34" charset="0"/>
                          <a:ea typeface="Verdana" pitchFamily="34" charset="0"/>
                          <a:cs typeface="Verdana" pitchFamily="34" charset="0"/>
                        </a:rPr>
                        <a:t>tetani</a:t>
                      </a:r>
                      <a:endParaRPr lang="en-US" b="0" i="1" dirty="0">
                        <a:latin typeface="Verdana" pitchFamily="34" charset="0"/>
                        <a:ea typeface="Verdana" pitchFamily="34" charset="0"/>
                        <a:cs typeface="Verdana" pitchFamily="34" charset="0"/>
                      </a:endParaRPr>
                    </a:p>
                  </a:txBody>
                  <a:tcPr/>
                </a:tc>
              </a:tr>
              <a:tr h="352108">
                <a:tc>
                  <a:txBody>
                    <a:bodyPr/>
                    <a:lstStyle/>
                    <a:p>
                      <a:r>
                        <a:rPr lang="lv-LV" b="0" dirty="0" smtClean="0">
                          <a:latin typeface="Verdana" pitchFamily="34" charset="0"/>
                          <a:ea typeface="Verdana" pitchFamily="34" charset="0"/>
                          <a:cs typeface="Verdana" pitchFamily="34" charset="0"/>
                        </a:rPr>
                        <a:t>Tīfs</a:t>
                      </a:r>
                      <a:endParaRPr lang="en-US" b="0" dirty="0">
                        <a:latin typeface="Verdana" pitchFamily="34" charset="0"/>
                        <a:ea typeface="Verdana" pitchFamily="34" charset="0"/>
                        <a:cs typeface="Verdana" pitchFamily="34" charset="0"/>
                      </a:endParaRPr>
                    </a:p>
                  </a:txBody>
                  <a:tcPr/>
                </a:tc>
                <a:tc>
                  <a:txBody>
                    <a:bodyPr/>
                    <a:lstStyle/>
                    <a:p>
                      <a:r>
                        <a:rPr lang="en-US" sz="1800" b="0" i="1" kern="1200" dirty="0" smtClean="0">
                          <a:solidFill>
                            <a:schemeClr val="dk1"/>
                          </a:solidFill>
                          <a:latin typeface="Verdana" pitchFamily="34" charset="0"/>
                          <a:ea typeface="Verdana" pitchFamily="34" charset="0"/>
                          <a:cs typeface="Verdana" pitchFamily="34" charset="0"/>
                        </a:rPr>
                        <a:t>Salmonella </a:t>
                      </a:r>
                      <a:r>
                        <a:rPr lang="en-US" sz="1800" b="0" i="1" kern="1200" dirty="0" err="1" smtClean="0">
                          <a:solidFill>
                            <a:schemeClr val="dk1"/>
                          </a:solidFill>
                          <a:latin typeface="Verdana" pitchFamily="34" charset="0"/>
                          <a:ea typeface="Verdana" pitchFamily="34" charset="0"/>
                          <a:cs typeface="Verdana" pitchFamily="34" charset="0"/>
                        </a:rPr>
                        <a:t>enterica</a:t>
                      </a:r>
                      <a:endParaRPr lang="en-US" b="0" i="1" dirty="0">
                        <a:latin typeface="Verdana" pitchFamily="34" charset="0"/>
                        <a:ea typeface="Verdana" pitchFamily="34" charset="0"/>
                        <a:cs typeface="Verdana" pitchFamily="34" charset="0"/>
                      </a:endParaRPr>
                    </a:p>
                  </a:txBody>
                  <a:tcPr/>
                </a:tc>
              </a:tr>
              <a:tr h="352108">
                <a:tc>
                  <a:txBody>
                    <a:bodyPr/>
                    <a:lstStyle/>
                    <a:p>
                      <a:r>
                        <a:rPr lang="lv-LV" b="0" dirty="0" smtClean="0">
                          <a:latin typeface="Verdana" pitchFamily="34" charset="0"/>
                          <a:ea typeface="Verdana" pitchFamily="34" charset="0"/>
                          <a:cs typeface="Verdana" pitchFamily="34" charset="0"/>
                        </a:rPr>
                        <a:t>Holēra</a:t>
                      </a:r>
                      <a:endParaRPr lang="en-US" b="0" dirty="0">
                        <a:latin typeface="Verdana" pitchFamily="34" charset="0"/>
                        <a:ea typeface="Verdana" pitchFamily="34" charset="0"/>
                        <a:cs typeface="Verdana" pitchFamily="34" charset="0"/>
                      </a:endParaRPr>
                    </a:p>
                  </a:txBody>
                  <a:tcPr/>
                </a:tc>
                <a:tc>
                  <a:txBody>
                    <a:bodyPr/>
                    <a:lstStyle/>
                    <a:p>
                      <a:r>
                        <a:rPr lang="en-US" sz="1800" b="0" i="1" kern="1200" dirty="0" err="1" smtClean="0">
                          <a:solidFill>
                            <a:schemeClr val="dk1"/>
                          </a:solidFill>
                          <a:latin typeface="Verdana" pitchFamily="34" charset="0"/>
                          <a:ea typeface="Verdana" pitchFamily="34" charset="0"/>
                          <a:cs typeface="Verdana" pitchFamily="34" charset="0"/>
                        </a:rPr>
                        <a:t>Vibrio</a:t>
                      </a:r>
                      <a:r>
                        <a:rPr lang="en-US" sz="1800" b="0" i="1" kern="1200" dirty="0" smtClean="0">
                          <a:solidFill>
                            <a:schemeClr val="dk1"/>
                          </a:solidFill>
                          <a:latin typeface="Verdana" pitchFamily="34" charset="0"/>
                          <a:ea typeface="Verdana" pitchFamily="34" charset="0"/>
                          <a:cs typeface="Verdana" pitchFamily="34" charset="0"/>
                        </a:rPr>
                        <a:t> </a:t>
                      </a:r>
                      <a:r>
                        <a:rPr lang="en-US" sz="1800" b="0" i="1" kern="1200" dirty="0" err="1" smtClean="0">
                          <a:solidFill>
                            <a:schemeClr val="dk1"/>
                          </a:solidFill>
                          <a:latin typeface="Verdana" pitchFamily="34" charset="0"/>
                          <a:ea typeface="Verdana" pitchFamily="34" charset="0"/>
                          <a:cs typeface="Verdana" pitchFamily="34" charset="0"/>
                        </a:rPr>
                        <a:t>cholerae</a:t>
                      </a:r>
                      <a:endParaRPr lang="en-US" b="0" i="1" dirty="0">
                        <a:latin typeface="Verdana" pitchFamily="34" charset="0"/>
                        <a:ea typeface="Verdana" pitchFamily="34" charset="0"/>
                        <a:cs typeface="Verdana" pitchFamily="34" charset="0"/>
                      </a:endParaRPr>
                    </a:p>
                  </a:txBody>
                  <a:tcPr/>
                </a:tc>
              </a:tr>
              <a:tr h="352108">
                <a:tc>
                  <a:txBody>
                    <a:bodyPr/>
                    <a:lstStyle/>
                    <a:p>
                      <a:r>
                        <a:rPr lang="lv-LV" b="0" dirty="0" smtClean="0">
                          <a:latin typeface="Verdana" pitchFamily="34" charset="0"/>
                          <a:ea typeface="Verdana" pitchFamily="34" charset="0"/>
                          <a:cs typeface="Verdana" pitchFamily="34" charset="0"/>
                        </a:rPr>
                        <a:t>Laima slimība</a:t>
                      </a:r>
                      <a:endParaRPr lang="en-US" b="0" dirty="0">
                        <a:latin typeface="Verdana" pitchFamily="34" charset="0"/>
                        <a:ea typeface="Verdana" pitchFamily="34" charset="0"/>
                        <a:cs typeface="Verdana" pitchFamily="34" charset="0"/>
                      </a:endParaRPr>
                    </a:p>
                  </a:txBody>
                  <a:tcPr/>
                </a:tc>
                <a:tc>
                  <a:txBody>
                    <a:bodyPr/>
                    <a:lstStyle/>
                    <a:p>
                      <a:r>
                        <a:rPr lang="lv-LV" b="0" i="1" dirty="0" err="1" smtClean="0">
                          <a:latin typeface="Verdana" pitchFamily="34" charset="0"/>
                          <a:ea typeface="Verdana" pitchFamily="34" charset="0"/>
                          <a:cs typeface="Verdana" pitchFamily="34" charset="0"/>
                        </a:rPr>
                        <a:t>Borrelia</a:t>
                      </a:r>
                      <a:r>
                        <a:rPr lang="lv-LV" b="0" i="1" dirty="0" smtClean="0">
                          <a:latin typeface="Verdana" pitchFamily="34" charset="0"/>
                          <a:ea typeface="Verdana" pitchFamily="34" charset="0"/>
                          <a:cs typeface="Verdana" pitchFamily="34" charset="0"/>
                        </a:rPr>
                        <a:t> </a:t>
                      </a:r>
                      <a:r>
                        <a:rPr lang="lv-LV" b="0" i="1" dirty="0" err="1" smtClean="0">
                          <a:latin typeface="Verdana" pitchFamily="34" charset="0"/>
                          <a:ea typeface="Verdana" pitchFamily="34" charset="0"/>
                          <a:cs typeface="Verdana" pitchFamily="34" charset="0"/>
                        </a:rPr>
                        <a:t>burgdorferi</a:t>
                      </a:r>
                      <a:endParaRPr lang="en-US" b="0" i="1" dirty="0">
                        <a:latin typeface="Verdana" pitchFamily="34" charset="0"/>
                        <a:ea typeface="Verdana" pitchFamily="34" charset="0"/>
                        <a:cs typeface="Verdana" pitchFamily="34" charset="0"/>
                      </a:endParaRPr>
                    </a:p>
                  </a:txBody>
                  <a:tcPr/>
                </a:tc>
              </a:tr>
              <a:tr h="352108">
                <a:tc>
                  <a:txBody>
                    <a:bodyPr/>
                    <a:lstStyle/>
                    <a:p>
                      <a:r>
                        <a:rPr lang="lv-LV" b="0" dirty="0" smtClean="0">
                          <a:latin typeface="Verdana" pitchFamily="34" charset="0"/>
                          <a:ea typeface="Verdana" pitchFamily="34" charset="0"/>
                          <a:cs typeface="Verdana" pitchFamily="34" charset="0"/>
                        </a:rPr>
                        <a:t>Gonoreja</a:t>
                      </a:r>
                      <a:endParaRPr lang="en-US" b="0" dirty="0">
                        <a:latin typeface="Verdana" pitchFamily="34" charset="0"/>
                        <a:ea typeface="Verdana" pitchFamily="34" charset="0"/>
                        <a:cs typeface="Verdana" pitchFamily="34" charset="0"/>
                      </a:endParaRPr>
                    </a:p>
                  </a:txBody>
                  <a:tcPr/>
                </a:tc>
                <a:tc>
                  <a:txBody>
                    <a:bodyPr/>
                    <a:lstStyle/>
                    <a:p>
                      <a:r>
                        <a:rPr lang="lv-LV" b="0" i="1" dirty="0" err="1" smtClean="0">
                          <a:latin typeface="Verdana" pitchFamily="34" charset="0"/>
                          <a:ea typeface="Verdana" pitchFamily="34" charset="0"/>
                          <a:cs typeface="Verdana" pitchFamily="34" charset="0"/>
                        </a:rPr>
                        <a:t>Neisseria</a:t>
                      </a:r>
                      <a:r>
                        <a:rPr lang="lv-LV" b="0" i="1" dirty="0" smtClean="0">
                          <a:latin typeface="Verdana" pitchFamily="34" charset="0"/>
                          <a:ea typeface="Verdana" pitchFamily="34" charset="0"/>
                          <a:cs typeface="Verdana" pitchFamily="34" charset="0"/>
                        </a:rPr>
                        <a:t> </a:t>
                      </a:r>
                      <a:r>
                        <a:rPr lang="lv-LV" b="0" i="1" dirty="0" err="1" smtClean="0">
                          <a:latin typeface="Verdana" pitchFamily="34" charset="0"/>
                          <a:ea typeface="Verdana" pitchFamily="34" charset="0"/>
                          <a:cs typeface="Verdana" pitchFamily="34" charset="0"/>
                        </a:rPr>
                        <a:t>gonorrhoeae</a:t>
                      </a:r>
                      <a:endParaRPr lang="en-US" b="0" i="1" dirty="0">
                        <a:latin typeface="Verdana" pitchFamily="34" charset="0"/>
                        <a:ea typeface="Verdana" pitchFamily="34" charset="0"/>
                        <a:cs typeface="Verdana" pitchFamily="34" charset="0"/>
                      </a:endParaRPr>
                    </a:p>
                  </a:txBody>
                  <a:tcPr/>
                </a:tc>
              </a:tr>
              <a:tr h="381574">
                <a:tc>
                  <a:txBody>
                    <a:bodyPr/>
                    <a:lstStyle/>
                    <a:p>
                      <a:r>
                        <a:rPr lang="lv-LV" b="0" dirty="0" smtClean="0">
                          <a:latin typeface="Verdana" pitchFamily="34" charset="0"/>
                          <a:ea typeface="Verdana" pitchFamily="34" charset="0"/>
                          <a:cs typeface="Verdana" pitchFamily="34" charset="0"/>
                        </a:rPr>
                        <a:t>Kuņģa čūla</a:t>
                      </a:r>
                      <a:endParaRPr lang="en-US" b="0" dirty="0">
                        <a:latin typeface="Verdana" pitchFamily="34" charset="0"/>
                        <a:ea typeface="Verdana" pitchFamily="34" charset="0"/>
                        <a:cs typeface="Verdana" pitchFamily="34" charset="0"/>
                      </a:endParaRPr>
                    </a:p>
                  </a:txBody>
                  <a:tcPr/>
                </a:tc>
                <a:tc>
                  <a:txBody>
                    <a:bodyPr/>
                    <a:lstStyle/>
                    <a:p>
                      <a:r>
                        <a:rPr lang="lv-LV" b="0" i="1" dirty="0" err="1" smtClean="0">
                          <a:latin typeface="Verdana" pitchFamily="34" charset="0"/>
                          <a:ea typeface="Verdana" pitchFamily="34" charset="0"/>
                          <a:cs typeface="Verdana" pitchFamily="34" charset="0"/>
                        </a:rPr>
                        <a:t>Helicobacter</a:t>
                      </a:r>
                      <a:r>
                        <a:rPr lang="lv-LV" b="0" i="1" dirty="0" smtClean="0">
                          <a:latin typeface="Verdana" pitchFamily="34" charset="0"/>
                          <a:ea typeface="Verdana" pitchFamily="34" charset="0"/>
                          <a:cs typeface="Verdana" pitchFamily="34" charset="0"/>
                        </a:rPr>
                        <a:t> </a:t>
                      </a:r>
                      <a:r>
                        <a:rPr lang="lv-LV" b="0" i="1" dirty="0" err="1" smtClean="0">
                          <a:latin typeface="Verdana" pitchFamily="34" charset="0"/>
                          <a:ea typeface="Verdana" pitchFamily="34" charset="0"/>
                          <a:cs typeface="Verdana" pitchFamily="34" charset="0"/>
                        </a:rPr>
                        <a:t>pylori</a:t>
                      </a:r>
                      <a:endParaRPr lang="en-US" b="0" i="1" dirty="0">
                        <a:latin typeface="Verdana" pitchFamily="34" charset="0"/>
                        <a:ea typeface="Verdana" pitchFamily="34" charset="0"/>
                        <a:cs typeface="Verdana" pitchFamily="34" charset="0"/>
                      </a:endParaRPr>
                    </a:p>
                  </a:txBody>
                  <a:tcPr/>
                </a:tc>
              </a:tr>
              <a:tr h="381574">
                <a:tc>
                  <a:txBody>
                    <a:bodyPr/>
                    <a:lstStyle/>
                    <a:p>
                      <a:r>
                        <a:rPr lang="lv-LV" b="0" dirty="0" smtClean="0">
                          <a:latin typeface="Verdana" pitchFamily="34" charset="0"/>
                          <a:ea typeface="Verdana" pitchFamily="34" charset="0"/>
                          <a:cs typeface="Verdana" pitchFamily="34" charset="0"/>
                        </a:rPr>
                        <a:t>Buboņu</a:t>
                      </a:r>
                      <a:r>
                        <a:rPr lang="lv-LV" b="0" baseline="0" dirty="0" smtClean="0">
                          <a:latin typeface="Verdana" pitchFamily="34" charset="0"/>
                          <a:ea typeface="Verdana" pitchFamily="34" charset="0"/>
                          <a:cs typeface="Verdana" pitchFamily="34" charset="0"/>
                        </a:rPr>
                        <a:t> m</a:t>
                      </a:r>
                      <a:r>
                        <a:rPr lang="lv-LV" b="0" dirty="0" smtClean="0">
                          <a:latin typeface="Verdana" pitchFamily="34" charset="0"/>
                          <a:ea typeface="Verdana" pitchFamily="34" charset="0"/>
                          <a:cs typeface="Verdana" pitchFamily="34" charset="0"/>
                        </a:rPr>
                        <a:t>ēris</a:t>
                      </a:r>
                      <a:endParaRPr lang="en-US" b="0" dirty="0">
                        <a:latin typeface="Verdana" pitchFamily="34" charset="0"/>
                        <a:ea typeface="Verdana" pitchFamily="34" charset="0"/>
                        <a:cs typeface="Verdana" pitchFamily="34" charset="0"/>
                      </a:endParaRPr>
                    </a:p>
                  </a:txBody>
                  <a:tcPr/>
                </a:tc>
                <a:tc>
                  <a:txBody>
                    <a:bodyPr/>
                    <a:lstStyle/>
                    <a:p>
                      <a:r>
                        <a:rPr lang="en-US" sz="1800" b="0" i="1" kern="1200" dirty="0" err="1" smtClean="0">
                          <a:solidFill>
                            <a:schemeClr val="dk1"/>
                          </a:solidFill>
                          <a:latin typeface="Verdana" pitchFamily="34" charset="0"/>
                          <a:ea typeface="Verdana" pitchFamily="34" charset="0"/>
                          <a:cs typeface="Verdana" pitchFamily="34" charset="0"/>
                        </a:rPr>
                        <a:t>Yersinia</a:t>
                      </a:r>
                      <a:r>
                        <a:rPr lang="en-US" sz="1800" b="0" i="1" kern="1200" dirty="0" smtClean="0">
                          <a:solidFill>
                            <a:schemeClr val="dk1"/>
                          </a:solidFill>
                          <a:latin typeface="Verdana" pitchFamily="34" charset="0"/>
                          <a:ea typeface="Verdana" pitchFamily="34" charset="0"/>
                          <a:cs typeface="Verdana" pitchFamily="34" charset="0"/>
                        </a:rPr>
                        <a:t> </a:t>
                      </a:r>
                      <a:r>
                        <a:rPr lang="en-US" sz="1800" b="0" i="1" kern="1200" dirty="0" err="1" smtClean="0">
                          <a:solidFill>
                            <a:schemeClr val="dk1"/>
                          </a:solidFill>
                          <a:latin typeface="Verdana" pitchFamily="34" charset="0"/>
                          <a:ea typeface="Verdana" pitchFamily="34" charset="0"/>
                          <a:cs typeface="Verdana" pitchFamily="34" charset="0"/>
                        </a:rPr>
                        <a:t>pestis</a:t>
                      </a:r>
                      <a:endParaRPr lang="en-US" b="0" i="1" dirty="0">
                        <a:latin typeface="Verdana" pitchFamily="34" charset="0"/>
                        <a:ea typeface="Verdana" pitchFamily="34" charset="0"/>
                        <a:cs typeface="Verdana" pitchFamily="34" charset="0"/>
                      </a:endParaRPr>
                    </a:p>
                  </a:txBody>
                  <a:tcPr/>
                </a:tc>
              </a:tr>
              <a:tr h="458419">
                <a:tc>
                  <a:txBody>
                    <a:bodyPr/>
                    <a:lstStyle/>
                    <a:p>
                      <a:r>
                        <a:rPr lang="lv-LV" b="0" dirty="0" err="1" smtClean="0">
                          <a:latin typeface="Verdana" pitchFamily="34" charset="0"/>
                          <a:ea typeface="Verdana" pitchFamily="34" charset="0"/>
                          <a:cs typeface="Verdana" pitchFamily="34" charset="0"/>
                        </a:rPr>
                        <a:t>Anthrax</a:t>
                      </a:r>
                      <a:endParaRPr lang="en-US" b="0" dirty="0">
                        <a:latin typeface="Verdana" pitchFamily="34" charset="0"/>
                        <a:ea typeface="Verdana" pitchFamily="34" charset="0"/>
                        <a:cs typeface="Verdana" pitchFamily="34" charset="0"/>
                      </a:endParaRPr>
                    </a:p>
                  </a:txBody>
                  <a:tcPr/>
                </a:tc>
                <a:tc>
                  <a:txBody>
                    <a:bodyPr/>
                    <a:lstStyle/>
                    <a:p>
                      <a:r>
                        <a:rPr lang="en-US" sz="1800" b="0" i="1" kern="1200" dirty="0" smtClean="0">
                          <a:solidFill>
                            <a:schemeClr val="dk1"/>
                          </a:solidFill>
                          <a:latin typeface="Verdana" pitchFamily="34" charset="0"/>
                          <a:ea typeface="Verdana" pitchFamily="34" charset="0"/>
                          <a:cs typeface="Verdana" pitchFamily="34" charset="0"/>
                        </a:rPr>
                        <a:t>Bacillus </a:t>
                      </a:r>
                      <a:r>
                        <a:rPr lang="en-US" sz="1800" b="0" i="1" kern="1200" dirty="0" err="1" smtClean="0">
                          <a:solidFill>
                            <a:schemeClr val="dk1"/>
                          </a:solidFill>
                          <a:latin typeface="Verdana" pitchFamily="34" charset="0"/>
                          <a:ea typeface="Verdana" pitchFamily="34" charset="0"/>
                          <a:cs typeface="Verdana" pitchFamily="34" charset="0"/>
                        </a:rPr>
                        <a:t>anthracis</a:t>
                      </a:r>
                      <a:r>
                        <a:rPr lang="lv-LV" sz="1800" b="0" i="1" kern="1200" dirty="0" smtClean="0">
                          <a:solidFill>
                            <a:schemeClr val="dk1"/>
                          </a:solidFill>
                          <a:latin typeface="Verdana" pitchFamily="34" charset="0"/>
                          <a:ea typeface="Verdana" pitchFamily="34" charset="0"/>
                          <a:cs typeface="Verdana" pitchFamily="34" charset="0"/>
                        </a:rPr>
                        <a:t> utt....</a:t>
                      </a:r>
                      <a:endParaRPr lang="en-US" b="0" i="1" dirty="0">
                        <a:latin typeface="Verdana" pitchFamily="34" charset="0"/>
                        <a:ea typeface="Verdana" pitchFamily="34" charset="0"/>
                        <a:cs typeface="Verdana" pitchFamily="34" charset="0"/>
                      </a:endParaRPr>
                    </a:p>
                  </a:txBody>
                  <a:tcPr/>
                </a:tc>
              </a:tr>
            </a:tbl>
          </a:graphicData>
        </a:graphic>
      </p:graphicFrame>
      <p:sp>
        <p:nvSpPr>
          <p:cNvPr id="5" name="Rectangle 4"/>
          <p:cNvSpPr/>
          <p:nvPr/>
        </p:nvSpPr>
        <p:spPr>
          <a:xfrm>
            <a:off x="342900" y="5562601"/>
            <a:ext cx="8458200" cy="1015663"/>
          </a:xfrm>
          <a:prstGeom prst="rect">
            <a:avLst/>
          </a:prstGeom>
        </p:spPr>
        <p:txBody>
          <a:bodyPr wrap="square">
            <a:spAutoFit/>
          </a:bodyPr>
          <a:lstStyle/>
          <a:p>
            <a:pPr algn="ctr">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Ārstēšana – antibiotikas, antitoksīni</a:t>
            </a:r>
          </a:p>
          <a:p>
            <a:pPr algn="ctr">
              <a:spcBef>
                <a:spcPct val="50000"/>
              </a:spcBef>
              <a:defRPr/>
            </a:pP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Prevencija</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 vakcīnas, ierosinātāja izplatības novēršana</a:t>
            </a: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804" y="1219200"/>
            <a:ext cx="9145804" cy="5180576"/>
          </a:xfrm>
          <a:prstGeom prst="rect">
            <a:avLst/>
          </a:prstGeom>
          <a:noFill/>
          <a:ln w="9525">
            <a:noFill/>
            <a:miter lim="800000"/>
            <a:headEnd/>
            <a:tailEnd/>
          </a:ln>
        </p:spPr>
      </p:pic>
      <p:sp>
        <p:nvSpPr>
          <p:cNvPr id="3" name="Rectangle 2"/>
          <p:cNvSpPr/>
          <p:nvPr/>
        </p:nvSpPr>
        <p:spPr>
          <a:xfrm>
            <a:off x="533400" y="0"/>
            <a:ext cx="82296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Komplementa aktivācijas ceļi un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efektorās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funkcijas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97844" y="1066800"/>
            <a:ext cx="7100712" cy="5791200"/>
          </a:xfrm>
          <a:prstGeom prst="rect">
            <a:avLst/>
          </a:prstGeom>
          <a:noFill/>
          <a:ln w="9525">
            <a:noFill/>
            <a:miter lim="800000"/>
            <a:headEnd/>
            <a:tailEnd/>
          </a:ln>
        </p:spPr>
      </p:pic>
      <p:sp>
        <p:nvSpPr>
          <p:cNvPr id="3" name="Rectangle 2"/>
          <p:cNvSpPr/>
          <p:nvPr/>
        </p:nvSpPr>
        <p:spPr>
          <a:xfrm>
            <a:off x="533400" y="0"/>
            <a:ext cx="82296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Adaptīvās imūnās atbildes aktivācijas laikaposms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36594" y="1537911"/>
            <a:ext cx="8023212" cy="5320089"/>
          </a:xfrm>
          <a:prstGeom prst="rect">
            <a:avLst/>
          </a:prstGeom>
          <a:noFill/>
          <a:ln w="9525">
            <a:noFill/>
            <a:miter lim="800000"/>
            <a:headEnd/>
            <a:tailEnd/>
          </a:ln>
        </p:spPr>
      </p:pic>
      <p:sp>
        <p:nvSpPr>
          <p:cNvPr id="3" name="Rectangle 2"/>
          <p:cNvSpPr/>
          <p:nvPr/>
        </p:nvSpPr>
        <p:spPr>
          <a:xfrm>
            <a:off x="0" y="0"/>
            <a:ext cx="9144000" cy="1569660"/>
          </a:xfrm>
          <a:prstGeom prst="rect">
            <a:avLst/>
          </a:prstGeom>
        </p:spPr>
        <p:txBody>
          <a:bodyPr wrap="square">
            <a:spAutoFit/>
          </a:bodyPr>
          <a:lstStyle/>
          <a:p>
            <a:pPr algn="ct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Naïvo</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limfocītu aktivācija notiek sekundārajos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limfoīdajos</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orgānos – limfmezglos, liesā,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Peijera</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mezglos; atmiņas T šūnu re-stimulācija var notikt audos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068908" y="2971800"/>
            <a:ext cx="4933084" cy="3791366"/>
          </a:xfrm>
          <a:prstGeom prst="rect">
            <a:avLst/>
          </a:prstGeom>
          <a:noFill/>
          <a:ln w="9525">
            <a:noFill/>
            <a:miter lim="800000"/>
            <a:headEnd/>
            <a:tailEnd/>
          </a:ln>
        </p:spPr>
      </p:pic>
      <p:sp>
        <p:nvSpPr>
          <p:cNvPr id="3" name="Rectangle 2"/>
          <p:cNvSpPr/>
          <p:nvPr/>
        </p:nvSpPr>
        <p:spPr>
          <a:xfrm>
            <a:off x="533400" y="0"/>
            <a:ext cx="82296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Limfocīti iekļūst limfmezglā caur HEV (</a:t>
            </a:r>
            <a:r>
              <a:rPr lang="lv-LV" sz="2800" b="1" i="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high</a:t>
            </a:r>
            <a:r>
              <a:rPr lang="lv-LV" sz="2800" b="1" i="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800" b="1" i="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endothelial</a:t>
            </a:r>
            <a:r>
              <a:rPr lang="lv-LV" sz="2800" b="1" i="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800" b="1" i="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venules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88" y="1295400"/>
            <a:ext cx="4090219" cy="2971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B šūnu aktivācija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limfoīdajos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folikulos</a:t>
            </a:r>
          </a:p>
        </p:txBody>
      </p:sp>
      <p:sp>
        <p:nvSpPr>
          <p:cNvPr id="3" name="TextBox 2"/>
          <p:cNvSpPr txBox="1"/>
          <p:nvPr/>
        </p:nvSpPr>
        <p:spPr>
          <a:xfrm>
            <a:off x="209550" y="5380672"/>
            <a:ext cx="8877300" cy="1200329"/>
          </a:xfrm>
          <a:prstGeom prst="rect">
            <a:avLst/>
          </a:prstGeom>
          <a:noFill/>
        </p:spPr>
        <p:txBody>
          <a:bodyPr wrap="square" rtlCol="0">
            <a:spAutoFit/>
          </a:bodyPr>
          <a:lstStyle/>
          <a:p>
            <a:pPr algn="just"/>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Folikulārās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dendrītiskās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šūnas rezidē LN, saista komplementa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opsonizētus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antigēnus; Ja B šūna pazīst šo antigēnu, tas izraisa BCR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klasterēšanos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B šūnas sāk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proliferēt</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veidojas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Germinal</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centre</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Ja šajā laikā nesaņem ko-stimulējošo signālu (CD40L) no aktivētas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Th</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šūnas – ieiet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apoptozē</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a:t>
            </a:r>
            <a:endParaRPr lang="en-US" b="1"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550" y="1066800"/>
            <a:ext cx="4377447" cy="381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01988" y="1066800"/>
            <a:ext cx="3454364" cy="3803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B šūnu atmiņas veidošanās</a:t>
            </a:r>
          </a:p>
        </p:txBody>
      </p:sp>
      <p:sp>
        <p:nvSpPr>
          <p:cNvPr id="5" name="TextBox 4"/>
          <p:cNvSpPr txBox="1"/>
          <p:nvPr/>
        </p:nvSpPr>
        <p:spPr>
          <a:xfrm>
            <a:off x="209550" y="4549676"/>
            <a:ext cx="8877300" cy="2308324"/>
          </a:xfrm>
          <a:prstGeom prst="rect">
            <a:avLst/>
          </a:prstGeom>
          <a:noFill/>
        </p:spPr>
        <p:txBody>
          <a:bodyPr wrap="square" rtlCol="0">
            <a:spAutoFit/>
          </a:bodyPr>
          <a:lstStyle/>
          <a:p>
            <a:pPr algn="just"/>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Short</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lived</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plazmas šūnas dzīvo dažas dienas kaulu smadzenēs un liesā; producē lielu daudzumu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Ab</a:t>
            </a:r>
            <a:endPar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a:p>
            <a:pPr algn="just"/>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Ilgdzīvojošas plazmas šūnas – dzīvo kaulu smadzenēs vairākus mēnešus, vidējs daudzums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Ab</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a:t>
            </a:r>
          </a:p>
          <a:p>
            <a:pPr algn="just"/>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Centrālās atmiņas šūnas darbojas kā cilmes šūnas, kas lēni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proliferē</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atjaunojot cilmes šūnu populāciju un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ilgdzīvošās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plazmas šūnas</a:t>
            </a:r>
          </a:p>
          <a:p>
            <a:pPr algn="just"/>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Antivielas nonāk asinīs vai arī tiek transportētas cauri gļotādu epitēlijam vai placentai.</a:t>
            </a:r>
            <a:endParaRPr lang="en-US" b="1"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6792" y="703997"/>
            <a:ext cx="4902816" cy="37737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819150" y="727306"/>
            <a:ext cx="7658100" cy="6130694"/>
          </a:xfrm>
          <a:prstGeom prst="rect">
            <a:avLst/>
          </a:prstGeom>
          <a:noFill/>
          <a:ln w="9525">
            <a:noFill/>
            <a:miter lim="800000"/>
            <a:headEnd/>
            <a:tailEnd/>
          </a:ln>
        </p:spPr>
      </p:pic>
      <p:sp>
        <p:nvSpPr>
          <p:cNvPr id="4" name="Rectangle 3"/>
          <p:cNvSpPr/>
          <p:nvPr/>
        </p:nvSpPr>
        <p:spPr>
          <a:xfrm>
            <a:off x="133350" y="0"/>
            <a:ext cx="9029700" cy="523220"/>
          </a:xfrm>
          <a:prstGeom prst="rect">
            <a:avLst/>
          </a:prstGeom>
        </p:spPr>
        <p:txBody>
          <a:bodyPr wrap="square">
            <a:spAutoFit/>
          </a:bodyPr>
          <a:lstStyle/>
          <a:p>
            <a:pPr algn="ctr">
              <a:buClr>
                <a:srgbClr val="C00000"/>
              </a:buClr>
              <a:buSzPct val="110000"/>
            </a:pP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B šūnu primārā un sekundārā atbilde</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237275" y="622939"/>
            <a:ext cx="6821850" cy="6221722"/>
          </a:xfrm>
          <a:prstGeom prst="rect">
            <a:avLst/>
          </a:prstGeom>
          <a:noFill/>
          <a:ln w="9525">
            <a:noFill/>
            <a:miter lim="800000"/>
            <a:headEnd/>
            <a:tailEnd/>
          </a:ln>
        </p:spPr>
      </p:pic>
      <p:sp>
        <p:nvSpPr>
          <p:cNvPr id="4" name="Rectangle 3"/>
          <p:cNvSpPr/>
          <p:nvPr/>
        </p:nvSpPr>
        <p:spPr>
          <a:xfrm>
            <a:off x="0" y="0"/>
            <a:ext cx="9144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Antivielu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efektorās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funkcijas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Antivielu klases un klašu-specifiskās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efektorās</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funkcijas </a:t>
            </a:r>
          </a:p>
        </p:txBody>
      </p:sp>
      <p:pic>
        <p:nvPicPr>
          <p:cNvPr id="3" name="Picture 2"/>
          <p:cNvPicPr>
            <a:picLocks noChangeAspect="1" noChangeArrowheads="1"/>
          </p:cNvPicPr>
          <p:nvPr/>
        </p:nvPicPr>
        <p:blipFill>
          <a:blip r:embed="rId3" cstate="print"/>
          <a:srcRect/>
          <a:stretch>
            <a:fillRect/>
          </a:stretch>
        </p:blipFill>
        <p:spPr bwMode="auto">
          <a:xfrm>
            <a:off x="0" y="838200"/>
            <a:ext cx="5370923" cy="57150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372100" y="828675"/>
            <a:ext cx="377190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505200" y="-31156"/>
            <a:ext cx="5410199" cy="6889156"/>
          </a:xfrm>
          <a:prstGeom prst="rect">
            <a:avLst/>
          </a:prstGeom>
          <a:noFill/>
          <a:ln w="9525">
            <a:noFill/>
            <a:miter lim="800000"/>
            <a:headEnd/>
            <a:tailEnd/>
          </a:ln>
        </p:spPr>
      </p:pic>
      <p:sp>
        <p:nvSpPr>
          <p:cNvPr id="3" name="Rectangle 2"/>
          <p:cNvSpPr/>
          <p:nvPr/>
        </p:nvSpPr>
        <p:spPr>
          <a:xfrm>
            <a:off x="0" y="228600"/>
            <a:ext cx="3390900" cy="1815882"/>
          </a:xfrm>
          <a:prstGeom prst="rect">
            <a:avLst/>
          </a:prstGeom>
        </p:spPr>
        <p:txBody>
          <a:bodyPr wrap="square">
            <a:spAutoFit/>
          </a:bodyPr>
          <a:lstStyle/>
          <a:p>
            <a:pPr algn="ctr">
              <a:buClr>
                <a:srgbClr val="C00000"/>
              </a:buClr>
              <a:buSzPct val="110000"/>
            </a:pP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 šūnu aktivācija un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efektorās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funkcijas</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0"/>
            <a:ext cx="8763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Aktīvā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vs</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pasīvā imunitāte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04800" y="958217"/>
            <a:ext cx="8741678" cy="5061583"/>
          </a:xfrm>
          <a:prstGeom prst="rect">
            <a:avLst/>
          </a:prstGeom>
          <a:noFill/>
          <a:ln w="9525">
            <a:noFill/>
            <a:miter lim="800000"/>
            <a:headEnd/>
            <a:tailEnd/>
          </a:ln>
        </p:spPr>
      </p:pic>
      <p:sp>
        <p:nvSpPr>
          <p:cNvPr id="4" name="TextBox 3"/>
          <p:cNvSpPr txBox="1"/>
          <p:nvPr/>
        </p:nvSpPr>
        <p:spPr>
          <a:xfrm>
            <a:off x="6400800" y="6334780"/>
            <a:ext cx="2743200" cy="523220"/>
          </a:xfrm>
          <a:prstGeom prst="rect">
            <a:avLst/>
          </a:prstGeom>
          <a:noFill/>
        </p:spPr>
        <p:txBody>
          <a:bodyPr wrap="square" rtlCol="0">
            <a:spAutoFit/>
          </a:bodyPr>
          <a:lstStyle/>
          <a:p>
            <a:pPr algn="ctr"/>
            <a:r>
              <a:rPr lang="lv-LV" sz="1400" dirty="0" err="1" smtClean="0">
                <a:latin typeface="Arial" panose="020B0604020202020204" pitchFamily="34" charset="0"/>
                <a:cs typeface="Arial" panose="020B0604020202020204" pitchFamily="34" charset="0"/>
              </a:rPr>
              <a:t>Abbas</a:t>
            </a:r>
            <a:r>
              <a:rPr lang="lv-LV" sz="1400" dirty="0" smtClean="0">
                <a:latin typeface="Arial" panose="020B0604020202020204" pitchFamily="34" charset="0"/>
                <a:cs typeface="Arial" panose="020B0604020202020204" pitchFamily="34" charset="0"/>
              </a:rPr>
              <a:t> AK </a:t>
            </a:r>
            <a:r>
              <a:rPr lang="lv-LV" sz="1400" dirty="0" err="1" smtClean="0">
                <a:latin typeface="Arial" panose="020B0604020202020204" pitchFamily="34" charset="0"/>
                <a:cs typeface="Arial" panose="020B0604020202020204" pitchFamily="34" charset="0"/>
              </a:rPr>
              <a:t>et</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al</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Cellular</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and</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Molecular</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Immunology</a:t>
            </a:r>
            <a:r>
              <a:rPr lang="lv-LV" sz="1400" dirty="0" smtClean="0">
                <a:latin typeface="Arial" panose="020B0604020202020204" pitchFamily="34" charset="0"/>
                <a:cs typeface="Arial" panose="020B0604020202020204" pitchFamily="34" charset="0"/>
              </a:rPr>
              <a:t>, 2012</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44906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pPr algn="ctr">
              <a:buClr>
                <a:srgbClr val="C00000"/>
              </a:buClr>
              <a:buSzPct val="110000"/>
            </a:pP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Naïvu</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T šūnu aktivācijai ir nepieciešamas “profesionālas”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APCs</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 aktivētas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dendrītiskās</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šūnas</a:t>
            </a:r>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228600" y="1296284"/>
            <a:ext cx="4976812" cy="5561716"/>
          </a:xfrm>
          <a:prstGeom prst="rect">
            <a:avLst/>
          </a:prstGeom>
          <a:noFill/>
          <a:ln w="9525">
            <a:noFill/>
            <a:miter lim="800000"/>
            <a:headEnd/>
            <a:tailEnd/>
          </a:ln>
        </p:spPr>
      </p:pic>
      <p:sp>
        <p:nvSpPr>
          <p:cNvPr id="4" name="TextBox 3"/>
          <p:cNvSpPr txBox="1"/>
          <p:nvPr/>
        </p:nvSpPr>
        <p:spPr>
          <a:xfrm>
            <a:off x="5257800" y="1295400"/>
            <a:ext cx="3733800" cy="5355312"/>
          </a:xfrm>
          <a:prstGeom prst="rect">
            <a:avLst/>
          </a:prstGeom>
          <a:noFill/>
        </p:spPr>
        <p:txBody>
          <a:bodyPr wrap="square" rtlCol="0">
            <a:spAutoFit/>
          </a:bodyPr>
          <a:lstStyle/>
          <a:p>
            <a:pPr algn="just"/>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Infekcijas/iekaisuma vietā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DCs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aktivējas, saņemot signālus no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PAMPs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un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citokīnu</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receptoriem, pa limfvadiem migrē uz tuvāko limfmezglu, kur tās satiekas ar naivām CD4+ un CD8+ T šūnām. Tikai aktivētas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DCs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ekspresē</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B7-1 un B7-2, kas nepieciešamas T šūnu ko-stimulācijai. Ja T šūna nesaņem ko-stimulējošo signālu, tā nereaģē vai kļūst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anerģiska</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Atkarībā no signāliem, kādus DC ir saņēmusi infekcijas vietā, tā producē dažādus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citokīnus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kas nosaka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Th</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šūnu polarizāciju. Tādējādi,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DCs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ir galvenais imūnās atbildes koordinators.</a:t>
            </a:r>
            <a:endParaRPr lang="en-US" b="1"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 y="1447800"/>
            <a:ext cx="9115524" cy="4612382"/>
          </a:xfrm>
          <a:prstGeom prst="rect">
            <a:avLst/>
          </a:prstGeom>
          <a:noFill/>
          <a:ln w="9525">
            <a:noFill/>
            <a:miter lim="800000"/>
            <a:headEnd/>
            <a:tailEnd/>
          </a:ln>
        </p:spPr>
      </p:pic>
      <p:sp>
        <p:nvSpPr>
          <p:cNvPr id="3" name="Rectangle 2"/>
          <p:cNvSpPr/>
          <p:nvPr/>
        </p:nvSpPr>
        <p:spPr>
          <a:xfrm>
            <a:off x="0" y="0"/>
            <a:ext cx="9144000" cy="1200329"/>
          </a:xfrm>
          <a:prstGeom prst="rect">
            <a:avLst/>
          </a:prstGeom>
        </p:spPr>
        <p:txBody>
          <a:bodyPr wrap="square">
            <a:spAutoFit/>
          </a:bodyPr>
          <a:lstStyle/>
          <a:p>
            <a:pPr algn="ctr">
              <a:buClr>
                <a:srgbClr val="C00000"/>
              </a:buClr>
              <a:buSzPct val="110000"/>
            </a:pP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Galvenie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efektorie</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Th</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subtipi</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kas veidojas no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naïvām</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CD4+ T šūnām un nodrošina aizsardzību pret infekciozajiem aģentiem</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0"/>
            <a:ext cx="4114800" cy="2185214"/>
          </a:xfrm>
          <a:prstGeom prst="rect">
            <a:avLst/>
          </a:prstGeom>
        </p:spPr>
        <p:txBody>
          <a:bodyPr wrap="square">
            <a:spAutoFit/>
          </a:bodyPr>
          <a:lstStyle/>
          <a:p>
            <a:pPr algn="ctr">
              <a:buClr>
                <a:srgbClr val="C00000"/>
              </a:buClr>
              <a:buSzPct val="110000"/>
            </a:pP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Th1 polarizācija:</a:t>
            </a:r>
          </a:p>
          <a:p>
            <a:pPr algn="ctr">
              <a:buClr>
                <a:srgbClr val="C00000"/>
              </a:buClr>
              <a:buSzPct val="110000"/>
            </a:pPr>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pPr algn="ctr">
              <a:buClr>
                <a:srgbClr val="C00000"/>
              </a:buClr>
              <a:buSzPct val="110000"/>
            </a:pPr>
            <a:r>
              <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rPr>
              <a:t>Nepieciešams </a:t>
            </a:r>
            <a:r>
              <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rPr>
              <a:t>IL-12</a:t>
            </a:r>
            <a:r>
              <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rPr>
              <a:t>, IFN-</a:t>
            </a:r>
            <a:r>
              <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sym typeface="Symbol"/>
              </a:rPr>
              <a:t></a:t>
            </a:r>
          </a:p>
          <a:p>
            <a:pPr algn="ctr">
              <a:buClr>
                <a:srgbClr val="C00000"/>
              </a:buClr>
              <a:buSzPct val="110000"/>
            </a:pPr>
            <a:endPar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sym typeface="Symbol"/>
            </a:endParaRPr>
          </a:p>
          <a:p>
            <a:pPr algn="ctr">
              <a:buClr>
                <a:srgbClr val="C00000"/>
              </a:buClr>
              <a:buSzPct val="110000"/>
            </a:pPr>
            <a:r>
              <a:rPr lang="lv-LV" sz="2000" b="1" dirty="0" err="1"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sym typeface="Symbol"/>
              </a:rPr>
              <a:t>Transcripcijas</a:t>
            </a:r>
            <a:r>
              <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sym typeface="Symbol"/>
              </a:rPr>
              <a:t> faktori: STAT1, 4, T-bet</a:t>
            </a:r>
            <a:endParaRPr lang="en-US" sz="2000" dirty="0">
              <a:solidFill>
                <a:schemeClr val="tx1">
                  <a:lumMod val="75000"/>
                  <a:lumOff val="25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3962400" y="0"/>
            <a:ext cx="397764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 y="0"/>
            <a:ext cx="3771900" cy="954107"/>
          </a:xfrm>
          <a:prstGeom prst="rect">
            <a:avLst/>
          </a:prstGeom>
        </p:spPr>
        <p:txBody>
          <a:bodyPr wrap="square">
            <a:spAutoFit/>
          </a:bodyPr>
          <a:lstStyle/>
          <a:p>
            <a:pPr algn="ctr">
              <a:buClr>
                <a:srgbClr val="C00000"/>
              </a:buClr>
              <a:buSzPct val="110000"/>
            </a:pP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Th1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efektorās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funkcijas</a:t>
            </a:r>
            <a:endParaRPr lang="en-US" sz="2800" dirty="0"/>
          </a:p>
        </p:txBody>
      </p:sp>
      <p:pic>
        <p:nvPicPr>
          <p:cNvPr id="8194" name="Picture 2"/>
          <p:cNvPicPr>
            <a:picLocks noChangeAspect="1" noChangeArrowheads="1"/>
          </p:cNvPicPr>
          <p:nvPr/>
        </p:nvPicPr>
        <p:blipFill>
          <a:blip r:embed="rId3" cstate="print"/>
          <a:srcRect/>
          <a:stretch>
            <a:fillRect/>
          </a:stretch>
        </p:blipFill>
        <p:spPr bwMode="auto">
          <a:xfrm>
            <a:off x="3810000" y="0"/>
            <a:ext cx="487214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52400"/>
            <a:ext cx="3619500" cy="2616101"/>
          </a:xfrm>
          <a:prstGeom prst="rect">
            <a:avLst/>
          </a:prstGeom>
        </p:spPr>
        <p:txBody>
          <a:bodyPr wrap="square">
            <a:spAutoFit/>
          </a:bodyPr>
          <a:lstStyle/>
          <a:p>
            <a:pPr algn="ctr">
              <a:buClr>
                <a:srgbClr val="C00000"/>
              </a:buClr>
              <a:buSzPct val="110000"/>
            </a:pP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Th2 polarizācija</a:t>
            </a:r>
          </a:p>
          <a:p>
            <a:pPr algn="ctr">
              <a:buClr>
                <a:srgbClr val="C00000"/>
              </a:buClr>
              <a:buSzPct val="110000"/>
            </a:pPr>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pPr algn="ctr">
              <a:buClr>
                <a:srgbClr val="C00000"/>
              </a:buClr>
              <a:buSzPct val="110000"/>
            </a:pPr>
            <a:r>
              <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rPr>
              <a:t>Nepieciešams IL4</a:t>
            </a:r>
          </a:p>
          <a:p>
            <a:pPr algn="ctr">
              <a:buClr>
                <a:srgbClr val="C00000"/>
              </a:buClr>
              <a:buSzPct val="110000"/>
            </a:pPr>
            <a:endPar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sym typeface="Symbol"/>
            </a:endParaRPr>
          </a:p>
          <a:p>
            <a:pPr algn="ctr">
              <a:buClr>
                <a:srgbClr val="C00000"/>
              </a:buClr>
              <a:buSzPct val="110000"/>
            </a:pPr>
            <a:r>
              <a:rPr lang="lv-LV" sz="2000" b="1" dirty="0" err="1"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sym typeface="Symbol"/>
              </a:rPr>
              <a:t>Transcripcijas</a:t>
            </a:r>
            <a:r>
              <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sym typeface="Symbol"/>
              </a:rPr>
              <a:t> faktori: STAT6, GATA-3</a:t>
            </a:r>
            <a:endParaRPr lang="en-US" sz="2000" dirty="0" smtClean="0">
              <a:solidFill>
                <a:schemeClr val="tx1">
                  <a:lumMod val="75000"/>
                  <a:lumOff val="25000"/>
                </a:schemeClr>
              </a:solidFill>
            </a:endParaRPr>
          </a:p>
          <a:p>
            <a:pPr algn="ctr">
              <a:buClr>
                <a:srgbClr val="C00000"/>
              </a:buClr>
              <a:buSzPct val="110000"/>
            </a:pPr>
            <a:endParaRPr lang="en-US" sz="2800" dirty="0"/>
          </a:p>
        </p:txBody>
      </p:sp>
      <p:pic>
        <p:nvPicPr>
          <p:cNvPr id="3074" name="Picture 2"/>
          <p:cNvPicPr>
            <a:picLocks noChangeAspect="1" noChangeArrowheads="1"/>
          </p:cNvPicPr>
          <p:nvPr/>
        </p:nvPicPr>
        <p:blipFill>
          <a:blip r:embed="rId3" cstate="print"/>
          <a:srcRect/>
          <a:stretch>
            <a:fillRect/>
          </a:stretch>
        </p:blipFill>
        <p:spPr bwMode="auto">
          <a:xfrm>
            <a:off x="4419600" y="0"/>
            <a:ext cx="3581400" cy="6783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820610" y="690782"/>
            <a:ext cx="5655179" cy="6167218"/>
          </a:xfrm>
          <a:prstGeom prst="rect">
            <a:avLst/>
          </a:prstGeom>
          <a:noFill/>
          <a:ln w="9525">
            <a:noFill/>
            <a:miter lim="800000"/>
            <a:headEnd/>
            <a:tailEnd/>
          </a:ln>
        </p:spPr>
      </p:pic>
      <p:sp>
        <p:nvSpPr>
          <p:cNvPr id="3" name="Rectangle 2"/>
          <p:cNvSpPr/>
          <p:nvPr/>
        </p:nvSpPr>
        <p:spPr>
          <a:xfrm>
            <a:off x="819150" y="0"/>
            <a:ext cx="7658100" cy="523220"/>
          </a:xfrm>
          <a:prstGeom prst="rect">
            <a:avLst/>
          </a:prstGeom>
        </p:spPr>
        <p:txBody>
          <a:bodyPr wrap="square">
            <a:spAutoFit/>
          </a:bodyPr>
          <a:lstStyle/>
          <a:p>
            <a:pPr algn="ctr">
              <a:buClr>
                <a:srgbClr val="C00000"/>
              </a:buClr>
              <a:buSzPct val="110000"/>
            </a:pP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Th2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efektorās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funkcijas</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4191000" cy="3477875"/>
          </a:xfrm>
          <a:prstGeom prst="rect">
            <a:avLst/>
          </a:prstGeom>
        </p:spPr>
        <p:txBody>
          <a:bodyPr wrap="square">
            <a:spAutoFit/>
          </a:bodyPr>
          <a:lstStyle/>
          <a:p>
            <a:pPr algn="ctr">
              <a:buClr>
                <a:srgbClr val="C00000"/>
              </a:buClr>
              <a:buSzPct val="110000"/>
            </a:pP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Th17 polarizācija:</a:t>
            </a:r>
          </a:p>
          <a:p>
            <a:pPr algn="ctr">
              <a:buClr>
                <a:srgbClr val="C00000"/>
              </a:buClr>
              <a:buSzPct val="110000"/>
            </a:pPr>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pPr algn="ctr">
              <a:buClr>
                <a:srgbClr val="C00000"/>
              </a:buClr>
              <a:buSzPct val="110000"/>
            </a:pPr>
            <a:r>
              <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rPr>
              <a:t>Nepieciešams IL-6, TGF</a:t>
            </a:r>
            <a:r>
              <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sym typeface="Symbol"/>
              </a:rPr>
              <a:t></a:t>
            </a:r>
            <a:endPar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endParaRPr>
          </a:p>
          <a:p>
            <a:pPr algn="ctr">
              <a:buClr>
                <a:srgbClr val="C00000"/>
              </a:buClr>
              <a:buSzPct val="110000"/>
            </a:pPr>
            <a:endPar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sym typeface="Symbol"/>
            </a:endParaRPr>
          </a:p>
          <a:p>
            <a:pPr algn="ctr">
              <a:buClr>
                <a:srgbClr val="C00000"/>
              </a:buClr>
              <a:buSzPct val="110000"/>
            </a:pPr>
            <a:r>
              <a:rPr lang="lv-LV" sz="2000" b="1" dirty="0" err="1"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sym typeface="Symbol"/>
              </a:rPr>
              <a:t>Transcripcijas</a:t>
            </a:r>
            <a:r>
              <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sym typeface="Symbol"/>
              </a:rPr>
              <a:t> faktori: STAT3, ROR-t</a:t>
            </a:r>
            <a:endParaRPr lang="en-US" sz="2000" dirty="0" smtClean="0">
              <a:solidFill>
                <a:schemeClr val="tx1">
                  <a:lumMod val="75000"/>
                  <a:lumOff val="25000"/>
                </a:schemeClr>
              </a:solidFill>
            </a:endParaRPr>
          </a:p>
          <a:p>
            <a:pPr algn="ctr">
              <a:buClr>
                <a:srgbClr val="C00000"/>
              </a:buClr>
              <a:buSzPct val="110000"/>
            </a:pPr>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pPr algn="ctr">
              <a:buClr>
                <a:srgbClr val="C00000"/>
              </a:buClr>
              <a:buSzPct val="110000"/>
            </a:pPr>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pPr algn="ctr">
              <a:buClr>
                <a:srgbClr val="C00000"/>
              </a:buClr>
              <a:buSzPct val="110000"/>
            </a:pPr>
            <a:endParaRPr lang="en-US" sz="2800" dirty="0"/>
          </a:p>
        </p:txBody>
      </p:sp>
      <p:pic>
        <p:nvPicPr>
          <p:cNvPr id="4098" name="Picture 2"/>
          <p:cNvPicPr>
            <a:picLocks noChangeAspect="1" noChangeArrowheads="1"/>
          </p:cNvPicPr>
          <p:nvPr/>
        </p:nvPicPr>
        <p:blipFill>
          <a:blip r:embed="rId3" cstate="print"/>
          <a:srcRect/>
          <a:stretch>
            <a:fillRect/>
          </a:stretch>
        </p:blipFill>
        <p:spPr bwMode="auto">
          <a:xfrm>
            <a:off x="4648200" y="23488"/>
            <a:ext cx="3505200" cy="683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33400"/>
            <a:ext cx="2895600" cy="1384995"/>
          </a:xfrm>
          <a:prstGeom prst="rect">
            <a:avLst/>
          </a:prstGeom>
        </p:spPr>
        <p:txBody>
          <a:bodyPr wrap="square">
            <a:spAutoFit/>
          </a:bodyPr>
          <a:lstStyle/>
          <a:p>
            <a:pPr algn="ctr">
              <a:buClr>
                <a:srgbClr val="C00000"/>
              </a:buClr>
              <a:buSzPct val="110000"/>
            </a:pP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Th17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efektorās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funkcijas</a:t>
            </a:r>
            <a:endParaRPr lang="en-US" sz="2800" dirty="0"/>
          </a:p>
        </p:txBody>
      </p:sp>
      <p:pic>
        <p:nvPicPr>
          <p:cNvPr id="9218" name="Picture 2"/>
          <p:cNvPicPr>
            <a:picLocks noChangeAspect="1" noChangeArrowheads="1"/>
          </p:cNvPicPr>
          <p:nvPr/>
        </p:nvPicPr>
        <p:blipFill>
          <a:blip r:embed="rId3" cstate="print"/>
          <a:srcRect/>
          <a:stretch>
            <a:fillRect/>
          </a:stretch>
        </p:blipFill>
        <p:spPr bwMode="auto">
          <a:xfrm>
            <a:off x="3124200" y="0"/>
            <a:ext cx="491113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4326"/>
          </a:xfrm>
          <a:prstGeom prst="rect">
            <a:avLst/>
          </a:prstGeom>
        </p:spPr>
        <p:txBody>
          <a:bodyPr wrap="square">
            <a:spAutoFit/>
          </a:bodyPr>
          <a:lstStyle/>
          <a:p>
            <a:pPr algn="ctr">
              <a:buClr>
                <a:srgbClr val="C00000"/>
              </a:buClr>
              <a:buSzPct val="110000"/>
            </a:pP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CD8+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citotoksisko</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T šūnu (CTL) aktivācija:</a:t>
            </a:r>
          </a:p>
          <a:p>
            <a:pPr algn="just">
              <a:buClr>
                <a:srgbClr val="C00000"/>
              </a:buClr>
              <a:buSzPct val="110000"/>
            </a:pPr>
            <a:r>
              <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rPr>
              <a:t>aktivēta APC, kas prezentē Ag uz MHC I un nodrošina ko-stimulāciju (B7), aktivēta T šūna producē IL-2, kas izraisa to proliferāciju; atkarībā no antigēna, CD4+ </a:t>
            </a:r>
            <a:r>
              <a:rPr lang="lv-LV" sz="2000" b="1" dirty="0" err="1"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rPr>
              <a:t>Th</a:t>
            </a:r>
            <a:r>
              <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rPr>
              <a:t> var stimulēt CTL aktivāciju vai nu producējot </a:t>
            </a:r>
            <a:r>
              <a:rPr lang="lv-LV" sz="2000" b="1" dirty="0" err="1"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rPr>
              <a:t>citokīnus</a:t>
            </a:r>
            <a:r>
              <a:rPr lang="lv-LV" sz="20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rPr>
              <a:t> vai aktivējot </a:t>
            </a:r>
            <a:r>
              <a:rPr lang="lv-LV" sz="2000" b="1" dirty="0" err="1"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rPr>
              <a:t>APCs</a:t>
            </a:r>
            <a:endParaRPr lang="en-US" sz="2000" dirty="0">
              <a:solidFill>
                <a:schemeClr val="tx1">
                  <a:lumMod val="75000"/>
                  <a:lumOff val="25000"/>
                </a:schemeClr>
              </a:solidFill>
            </a:endParaRPr>
          </a:p>
        </p:txBody>
      </p:sp>
      <p:pic>
        <p:nvPicPr>
          <p:cNvPr id="5122" name="Picture 2"/>
          <p:cNvPicPr>
            <a:picLocks noChangeAspect="1" noChangeArrowheads="1"/>
          </p:cNvPicPr>
          <p:nvPr/>
        </p:nvPicPr>
        <p:blipFill>
          <a:blip r:embed="rId3" cstate="print"/>
          <a:srcRect/>
          <a:stretch>
            <a:fillRect/>
          </a:stretch>
        </p:blipFill>
        <p:spPr bwMode="auto">
          <a:xfrm>
            <a:off x="0" y="1882772"/>
            <a:ext cx="9144000" cy="49752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584325" y="1026482"/>
            <a:ext cx="8127749" cy="5831518"/>
          </a:xfrm>
          <a:prstGeom prst="rect">
            <a:avLst/>
          </a:prstGeom>
          <a:noFill/>
          <a:ln w="9525">
            <a:noFill/>
            <a:miter lim="800000"/>
            <a:headEnd/>
            <a:tailEnd/>
          </a:ln>
        </p:spPr>
      </p:pic>
      <p:sp>
        <p:nvSpPr>
          <p:cNvPr id="3" name="Rectangle 2"/>
          <p:cNvSpPr/>
          <p:nvPr/>
        </p:nvSpPr>
        <p:spPr>
          <a:xfrm>
            <a:off x="0" y="0"/>
            <a:ext cx="9144000" cy="954107"/>
          </a:xfrm>
          <a:prstGeom prst="rect">
            <a:avLst/>
          </a:prstGeom>
        </p:spPr>
        <p:txBody>
          <a:bodyPr wrap="square">
            <a:spAutoFit/>
          </a:bodyPr>
          <a:lstStyle/>
          <a:p>
            <a:pPr algn="ctr">
              <a:buClr>
                <a:srgbClr val="C00000"/>
              </a:buClr>
              <a:buSzPct val="110000"/>
            </a:pP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CTL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efektorā</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funkcija – inficēto šūnu nogalināšana</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228600"/>
            <a:ext cx="8763000" cy="1077218"/>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Imūnās atbildes mehānismi pret bakteriālām infekcijām ir atkarīgi no:</a:t>
            </a:r>
            <a:endParaRPr lang="en-US" dirty="0"/>
          </a:p>
        </p:txBody>
      </p:sp>
      <p:sp>
        <p:nvSpPr>
          <p:cNvPr id="4" name="Rectangle 3"/>
          <p:cNvSpPr/>
          <p:nvPr/>
        </p:nvSpPr>
        <p:spPr>
          <a:xfrm>
            <a:off x="533400" y="2133600"/>
            <a:ext cx="8077200" cy="1685846"/>
          </a:xfrm>
          <a:prstGeom prst="rect">
            <a:avLst/>
          </a:prstGeom>
        </p:spPr>
        <p:txBody>
          <a:bodyPr wrap="square">
            <a:spAutoFit/>
          </a:bodyPr>
          <a:lstStyle/>
          <a:p>
            <a:pPr algn="ctr">
              <a:lnSpc>
                <a:spcPct val="150000"/>
              </a:lnSpc>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Baktērijas šūnas apvalka/ kapsulas uzbūves</a:t>
            </a:r>
          </a:p>
          <a:p>
            <a:pPr algn="ctr">
              <a:lnSpc>
                <a:spcPct val="150000"/>
              </a:lnSpc>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Patogenitātes mehānisma</a:t>
            </a:r>
          </a:p>
          <a:p>
            <a:pPr algn="ctr">
              <a:lnSpc>
                <a:spcPct val="150000"/>
              </a:lnSpc>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Lokalizācijas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ekstracelulāra</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intracelulāra</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endParaRPr lang="en-US" sz="2400" dirty="0">
              <a:solidFill>
                <a:srgbClr val="0033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1665"/>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 šūnu atmiņas veidošanās</a:t>
            </a:r>
          </a:p>
        </p:txBody>
      </p:sp>
      <p:sp>
        <p:nvSpPr>
          <p:cNvPr id="5" name="TextBox 4"/>
          <p:cNvSpPr txBox="1"/>
          <p:nvPr/>
        </p:nvSpPr>
        <p:spPr>
          <a:xfrm>
            <a:off x="190216" y="5228794"/>
            <a:ext cx="8877300" cy="1477328"/>
          </a:xfrm>
          <a:prstGeom prst="rect">
            <a:avLst/>
          </a:prstGeom>
          <a:noFill/>
        </p:spPr>
        <p:txBody>
          <a:bodyPr wrap="square" rtlCol="0">
            <a:spAutoFit/>
          </a:bodyPr>
          <a:lstStyle/>
          <a:p>
            <a:pPr algn="just"/>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T šūnu atmiņa var saglabāties vairākus desmitus gadu. Lielākā daļa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efektoro</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T šūnu iet bojā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apoptozes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ceļā, dažas kļūst par atmiņas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efektorajām</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šūnām, kas rezidē audos: ātri re-aktivējamas, spēj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proliferēt</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(nedaudz).</a:t>
            </a:r>
          </a:p>
          <a:p>
            <a:pPr algn="just"/>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Centrālās atmiņas šūnas rezidē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sekundārajps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limfoīdajos</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orgānos; pēc re-aktivācijas daļa kļūst par </a:t>
            </a:r>
            <a:r>
              <a:rPr lang="lv-LV" b="1"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efektoriem</a:t>
            </a:r>
            <a:r>
              <a:rPr lang="lv-LV"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a:t>
            </a:r>
            <a:endParaRPr lang="en-US" b="1"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3987" y="762000"/>
            <a:ext cx="6296025" cy="444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800479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644956" y="1199196"/>
            <a:ext cx="8006488" cy="5658804"/>
          </a:xfrm>
          <a:prstGeom prst="rect">
            <a:avLst/>
          </a:prstGeom>
          <a:noFill/>
          <a:ln w="9525">
            <a:noFill/>
            <a:miter lim="800000"/>
            <a:headEnd/>
            <a:tailEnd/>
          </a:ln>
        </p:spPr>
      </p:pic>
      <p:sp>
        <p:nvSpPr>
          <p:cNvPr id="3" name="Rectangle 2"/>
          <p:cNvSpPr/>
          <p:nvPr/>
        </p:nvSpPr>
        <p:spPr>
          <a:xfrm>
            <a:off x="0" y="0"/>
            <a:ext cx="9144000" cy="1200329"/>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NK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efektorās</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funkcijas: nogalināt bojātas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stressed</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vai vīrusu inficētas šūnas, kas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neekspresē</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MHC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NK producē IFN-</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sym typeface="Symbol"/>
              </a:rPr>
              <a:t>, kas aktivē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sym typeface="Symbol"/>
              </a:rPr>
              <a:t>makrofāgus</a:t>
            </a:r>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p:txBody>
      </p:sp>
      <p:pic>
        <p:nvPicPr>
          <p:cNvPr id="11266" name="Picture 2"/>
          <p:cNvPicPr>
            <a:picLocks noChangeAspect="1" noChangeArrowheads="1"/>
          </p:cNvPicPr>
          <p:nvPr/>
        </p:nvPicPr>
        <p:blipFill>
          <a:blip r:embed="rId3" cstate="print"/>
          <a:srcRect/>
          <a:stretch>
            <a:fillRect/>
          </a:stretch>
        </p:blipFill>
        <p:spPr bwMode="auto">
          <a:xfrm>
            <a:off x="422051" y="809793"/>
            <a:ext cx="8452297" cy="5848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1371600" y="899592"/>
            <a:ext cx="6087471" cy="5958408"/>
          </a:xfrm>
          <a:prstGeom prst="rect">
            <a:avLst/>
          </a:prstGeom>
          <a:noFill/>
          <a:ln w="9525">
            <a:noFill/>
            <a:miter lim="800000"/>
            <a:headEnd/>
            <a:tailEnd/>
          </a:ln>
        </p:spPr>
      </p:pic>
      <p:sp>
        <p:nvSpPr>
          <p:cNvPr id="4" name="Rectangle 3"/>
          <p:cNvSpPr/>
          <p:nvPr/>
        </p:nvSpPr>
        <p:spPr>
          <a:xfrm>
            <a:off x="533400" y="0"/>
            <a:ext cx="82296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Aktivējošie un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inhibējošie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receptori uz NK šūnām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534400" cy="3662541"/>
          </a:xfrm>
          <a:prstGeom prst="rect">
            <a:avLst/>
          </a:prstGeom>
        </p:spPr>
        <p:txBody>
          <a:bodyPr wrap="square">
            <a:spAutoFit/>
          </a:bodyPr>
          <a:lstStyle/>
          <a:p>
            <a:pPr algn="ctr">
              <a:buClr>
                <a:srgbClr val="C00000"/>
              </a:buClr>
            </a:pPr>
            <a:r>
              <a:rPr lang="lv-LV" sz="28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Q: Kurš no šiem procesiem </a:t>
            </a:r>
            <a:r>
              <a:rPr lang="lv-LV" sz="2800" b="1" u="sng"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nepiedalās</a:t>
            </a:r>
            <a:r>
              <a:rPr lang="lv-LV" sz="28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nespecifiskajā imūnajā atbildē pret </a:t>
            </a:r>
            <a:r>
              <a:rPr lang="lv-LV" sz="28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ekstracelulārām</a:t>
            </a:r>
            <a:r>
              <a:rPr lang="lv-LV" sz="28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baktērijām?</a:t>
            </a:r>
          </a:p>
          <a:p>
            <a:pPr algn="ctr">
              <a:buClr>
                <a:srgbClr val="C00000"/>
              </a:buClr>
            </a:pPr>
            <a:endParaRPr lang="lv-LV" sz="28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marL="457200" indent="-457200" algn="ctr">
              <a:buClr>
                <a:srgbClr val="C00000"/>
              </a:buClr>
              <a:buFont typeface="+mj-lt"/>
              <a:buAutoNum type="arabicPeriod"/>
            </a:pPr>
            <a:r>
              <a:rPr lang="lv-LV" sz="20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Komplementa aktivācija ar </a:t>
            </a:r>
            <a:r>
              <a:rPr lang="lv-LV" sz="20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peptidoglikāniem</a:t>
            </a:r>
            <a:endParaRPr lang="lv-LV" sz="20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a:p>
            <a:pPr marL="457200" indent="-457200" algn="ctr">
              <a:buClr>
                <a:srgbClr val="C00000"/>
              </a:buClr>
              <a:buFont typeface="+mj-lt"/>
              <a:buAutoNum type="arabicPeriod"/>
            </a:pPr>
            <a:r>
              <a:rPr lang="lv-LV" sz="20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Komplementa aktivācija ar </a:t>
            </a:r>
            <a:r>
              <a:rPr lang="lv-LV" sz="20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mannozi</a:t>
            </a:r>
            <a:endParaRPr lang="lv-LV" sz="20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a:p>
            <a:pPr marL="457200" indent="-457200" algn="ctr">
              <a:buClr>
                <a:srgbClr val="C00000"/>
              </a:buClr>
              <a:buFont typeface="+mj-lt"/>
              <a:buAutoNum type="arabicPeriod"/>
            </a:pPr>
            <a:r>
              <a:rPr lang="lv-LV" sz="20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Fagocītu aktivācija caur </a:t>
            </a:r>
            <a:r>
              <a:rPr lang="lv-LV" sz="20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Toll-like</a:t>
            </a:r>
            <a:r>
              <a:rPr lang="lv-LV" sz="20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receptoriem</a:t>
            </a:r>
          </a:p>
          <a:p>
            <a:pPr marL="457200" indent="-457200" algn="ctr">
              <a:buClr>
                <a:srgbClr val="C00000"/>
              </a:buClr>
              <a:buFont typeface="+mj-lt"/>
              <a:buAutoNum type="arabicPeriod"/>
            </a:pPr>
            <a:r>
              <a:rPr lang="lv-LV" sz="20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Baktēriju </a:t>
            </a:r>
            <a:r>
              <a:rPr lang="lv-LV" sz="20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lizēšana</a:t>
            </a:r>
            <a:r>
              <a:rPr lang="lv-LV" sz="20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ar NK šūnu palīdzību</a:t>
            </a:r>
          </a:p>
          <a:p>
            <a:pPr marL="457200" indent="-457200" algn="ctr">
              <a:buClr>
                <a:srgbClr val="C00000"/>
              </a:buClr>
              <a:buFont typeface="+mj-lt"/>
              <a:buAutoNum type="arabicPeriod"/>
            </a:pPr>
            <a:r>
              <a:rPr lang="lv-LV" sz="20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Akūts iekaisums</a:t>
            </a:r>
          </a:p>
          <a:p>
            <a:pPr marL="457200" indent="-457200" algn="ctr">
              <a:buClr>
                <a:srgbClr val="C00000"/>
              </a:buClr>
              <a:buFont typeface="+mj-lt"/>
              <a:buAutoNum type="arabicPeriod"/>
            </a:pPr>
            <a:endParaRPr lang="en-US" sz="2000" dirty="0">
              <a:solidFill>
                <a:srgbClr val="8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100" y="1676400"/>
            <a:ext cx="6934200" cy="954107"/>
          </a:xfrm>
          <a:prstGeom prst="rect">
            <a:avLst/>
          </a:prstGeom>
        </p:spPr>
        <p:txBody>
          <a:bodyPr wrap="square">
            <a:spAutoFit/>
          </a:bodyPr>
          <a:lstStyle/>
          <a:p>
            <a:pPr algn="ctr">
              <a:buClr>
                <a:srgbClr val="C00000"/>
              </a:buClr>
            </a:pPr>
            <a:r>
              <a:rPr lang="lv-LV" sz="28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Kā organisms saglabā normālo </a:t>
            </a:r>
            <a:r>
              <a:rPr lang="lv-LV" sz="28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mikrofloru</a:t>
            </a:r>
            <a:r>
              <a:rPr lang="lv-LV" sz="28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a:t>
            </a:r>
            <a:endParaRPr lang="en-US" sz="2800" dirty="0">
              <a:solidFill>
                <a:srgbClr val="0033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850" y="228600"/>
            <a:ext cx="69723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Dabīgā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mikroflora</a:t>
            </a:r>
            <a:endParaRPr lang="en-US" sz="2800" dirty="0"/>
          </a:p>
        </p:txBody>
      </p:sp>
      <p:sp>
        <p:nvSpPr>
          <p:cNvPr id="5" name="Rectangle 4"/>
          <p:cNvSpPr/>
          <p:nvPr/>
        </p:nvSpPr>
        <p:spPr>
          <a:xfrm>
            <a:off x="304800" y="1219200"/>
            <a:ext cx="8534400" cy="4154984"/>
          </a:xfrm>
          <a:prstGeom prst="rect">
            <a:avLst/>
          </a:prstGeom>
        </p:spPr>
        <p:txBody>
          <a:bodyPr wrap="square">
            <a:spAutoFit/>
          </a:bodyPr>
          <a:lstStyle/>
          <a:p>
            <a:pPr algn="just">
              <a:buClr>
                <a:srgbClr val="C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Cilvēka organismā ir 10 reizes vairāk baktēriju kā cilvēka šūnu.</a:t>
            </a:r>
          </a:p>
          <a:p>
            <a:pPr algn="just">
              <a:buClr>
                <a:srgbClr val="C00000"/>
              </a:buClr>
              <a:buFont typeface="Wingdings" pitchFamily="2" charset="2"/>
              <a:buChar char="ü"/>
            </a:pPr>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Aizsardzības mehānismi: konkurence par barības vielām, antibakteriālu proteīnu produkcija, imūnās atbildes stimulēšana.</a:t>
            </a:r>
          </a:p>
          <a:p>
            <a:pPr algn="just">
              <a:buClr>
                <a:srgbClr val="C00000"/>
              </a:buClr>
              <a:buFont typeface="Wingdings" pitchFamily="2" charset="2"/>
              <a:buChar char="ü"/>
            </a:pPr>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Normālās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mikrofloras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bojājums, piemēram antibiotiku lietošanas gadījumā, dod iespēju savairoties patogēnai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mikroflorai</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(piem. </a:t>
            </a:r>
            <a:r>
              <a:rPr lang="lv-LV" sz="24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Candida</a:t>
            </a:r>
            <a:r>
              <a:rPr lang="lv-LV" sz="2400"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4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spp</a:t>
            </a:r>
            <a:r>
              <a:rPr lang="lv-LV" sz="2400"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4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Clostridium</a:t>
            </a:r>
            <a:r>
              <a:rPr lang="lv-LV" sz="2400"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4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difficile</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buClr>
                <a:srgbClr val="C00000"/>
              </a:buClr>
              <a:buFont typeface="Wingdings" pitchFamily="2" charset="2"/>
              <a:buChar char="ü"/>
            </a:pPr>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Zarnu epitēlija šūnu loma homeostāzes nodrošināšanā</a:t>
            </a:r>
            <a:endParaRPr lang="en-US" sz="2800" dirty="0"/>
          </a:p>
        </p:txBody>
      </p:sp>
      <p:sp>
        <p:nvSpPr>
          <p:cNvPr id="5" name="Rectangle 4"/>
          <p:cNvSpPr/>
          <p:nvPr/>
        </p:nvSpPr>
        <p:spPr>
          <a:xfrm>
            <a:off x="304800" y="838200"/>
            <a:ext cx="8534400" cy="461665"/>
          </a:xfrm>
          <a:prstGeom prst="rect">
            <a:avLst/>
          </a:prstGeom>
        </p:spPr>
        <p:txBody>
          <a:bodyPr wrap="square">
            <a:spAutoFit/>
          </a:bodyPr>
          <a:lstStyle/>
          <a:p>
            <a:pPr algn="ctr">
              <a:buClr>
                <a:srgbClr val="C00000"/>
              </a:buCl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Barjerfunkcija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mucīni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antimikrobiālie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proteīni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IgA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transcitoze</a:t>
            </a:r>
            <a:endParaRPr lang="en-US" sz="2000" dirty="0">
              <a:solidFill>
                <a:srgbClr val="003300"/>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66700" y="1253403"/>
            <a:ext cx="8610600" cy="5604597"/>
          </a:xfrm>
          <a:prstGeom prst="rect">
            <a:avLst/>
          </a:prstGeom>
          <a:noFill/>
          <a:ln w="9525">
            <a:noFill/>
            <a:miter lim="800000"/>
            <a:headEnd/>
            <a:tailEnd/>
          </a:ln>
        </p:spPr>
      </p:pic>
      <p:sp>
        <p:nvSpPr>
          <p:cNvPr id="6" name="TextBox 5"/>
          <p:cNvSpPr txBox="1"/>
          <p:nvPr/>
        </p:nvSpPr>
        <p:spPr>
          <a:xfrm>
            <a:off x="6781800" y="6334780"/>
            <a:ext cx="2362200" cy="523220"/>
          </a:xfrm>
          <a:prstGeom prst="rect">
            <a:avLst/>
          </a:prstGeom>
          <a:noFill/>
        </p:spPr>
        <p:txBody>
          <a:bodyPr wrap="square" rtlCol="0">
            <a:spAutoFit/>
          </a:bodyPr>
          <a:lstStyle/>
          <a:p>
            <a:pPr algn="r"/>
            <a:r>
              <a:rPr lang="lv-LV" sz="1400" dirty="0" err="1" smtClean="0">
                <a:latin typeface="Arial" panose="020B0604020202020204" pitchFamily="34" charset="0"/>
                <a:cs typeface="Arial" panose="020B0604020202020204" pitchFamily="34" charset="0"/>
              </a:rPr>
              <a:t>Peterson</a:t>
            </a:r>
            <a:r>
              <a:rPr lang="lv-LV" sz="1400" dirty="0" smtClean="0">
                <a:latin typeface="Arial" panose="020B0604020202020204" pitchFamily="34" charset="0"/>
                <a:cs typeface="Arial" panose="020B0604020202020204" pitchFamily="34" charset="0"/>
              </a:rPr>
              <a:t> &amp; Artis, </a:t>
            </a:r>
            <a:r>
              <a:rPr lang="lv-LV" sz="1400" dirty="0" err="1" smtClean="0">
                <a:latin typeface="Arial" panose="020B0604020202020204" pitchFamily="34" charset="0"/>
                <a:cs typeface="Arial" panose="020B0604020202020204" pitchFamily="34" charset="0"/>
              </a:rPr>
              <a:t>NatRevImmunol</a:t>
            </a:r>
            <a:r>
              <a:rPr lang="lv-LV" sz="1400" dirty="0" smtClean="0">
                <a:latin typeface="Arial" panose="020B0604020202020204" pitchFamily="34" charset="0"/>
                <a:cs typeface="Arial" panose="020B0604020202020204" pitchFamily="34" charset="0"/>
              </a:rPr>
              <a:t>, 2014</a:t>
            </a:r>
            <a:endParaRPr lang="en-GB"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0997"/>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Zarnu epitēlija šūnu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IECs</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loma homeostāzes nodrošināšanā</a:t>
            </a:r>
            <a:endParaRPr lang="en-US" sz="2400" dirty="0"/>
          </a:p>
        </p:txBody>
      </p:sp>
      <p:sp>
        <p:nvSpPr>
          <p:cNvPr id="5" name="Rectangle 4"/>
          <p:cNvSpPr/>
          <p:nvPr/>
        </p:nvSpPr>
        <p:spPr>
          <a:xfrm>
            <a:off x="381000" y="854881"/>
            <a:ext cx="8534400" cy="3785652"/>
          </a:xfrm>
          <a:prstGeom prst="rect">
            <a:avLst/>
          </a:prstGeom>
        </p:spPr>
        <p:txBody>
          <a:bodyPr wrap="square">
            <a:spAutoFit/>
          </a:bodyPr>
          <a:lstStyle/>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 šūnu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microfold</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cells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funkcija – zarnu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lumena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antigēnu “ievākšana” un nodošana gļotādas imūnsistēmai (galvenokārt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transcitoze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buClr>
                <a:srgbClr val="C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IECs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ekspresē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PRRs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Pattern-recognition</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receptors), kas tām ļauj darboties kā mikrobioloģiskās vides monitoriem, taču to izraisītie efekti ir atšķirīgi kā imūnšūnās –  regulē homeostāzi un imūno toleranci  (piemēram, TLR k/o pele iznīcina dabīgo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mikrofloru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IECs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signālceļu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aktivitāte ir atšķirīga un/vai pazemināta, lai pasargātu no iekaisuma procesa.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IECs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producē TGF</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kas veicina naivo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Th</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šūnu polarizāciju par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iTregs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9923" y="4114800"/>
            <a:ext cx="4774077" cy="274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0"/>
            <a:ext cx="8763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Vīrusu infekcijas</a:t>
            </a:r>
            <a:endParaRPr lang="en-US" dirty="0"/>
          </a:p>
        </p:txBody>
      </p:sp>
      <p:sp>
        <p:nvSpPr>
          <p:cNvPr id="3" name="Rectangle 2"/>
          <p:cNvSpPr/>
          <p:nvPr/>
        </p:nvSpPr>
        <p:spPr>
          <a:xfrm>
            <a:off x="381000" y="838200"/>
            <a:ext cx="8534400" cy="3170099"/>
          </a:xfrm>
          <a:prstGeom prst="rect">
            <a:avLst/>
          </a:prstGeom>
        </p:spPr>
        <p:txBody>
          <a:bodyPr wrap="square">
            <a:spAutoFit/>
          </a:bodyPr>
          <a:lstStyle/>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Vīrusi var replicēties tikai dzīvās šūnās</a:t>
            </a:r>
          </a:p>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Virionu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veido: ģenētiskais materiāls, apvalks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coat</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ārējais apvalks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envelope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Vīrusiem var būt RNS vai DNS genoms;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vai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RNS/DNS</a:t>
            </a:r>
          </a:p>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Dažādi dzīves cikli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citopātiskie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efekti (latentas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lītiskas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infekcijas)</a:t>
            </a:r>
          </a:p>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Ārstēšana: antibiotikas pret vīrusu infekcijām nedarbojas!  Galvenā loma ir imunitātei un vakcīnām. Pret-vīrusu zāles,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RT inhibitori</a:t>
            </a:r>
          </a:p>
          <a:p>
            <a:pPr algn="just">
              <a:buClr>
                <a:srgbClr val="C00000"/>
              </a:buCl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24578" name="Picture 2" descr="http://www.pnas.org/content/102/27/9469/F1.large.jpg"/>
          <p:cNvPicPr>
            <a:picLocks noChangeAspect="1" noChangeArrowheads="1"/>
          </p:cNvPicPr>
          <p:nvPr/>
        </p:nvPicPr>
        <p:blipFill>
          <a:blip r:embed="rId2" cstate="print"/>
          <a:srcRect/>
          <a:stretch>
            <a:fillRect/>
          </a:stretch>
        </p:blipFill>
        <p:spPr bwMode="auto">
          <a:xfrm>
            <a:off x="2590800" y="3810000"/>
            <a:ext cx="3886200" cy="28296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upload.wikimedia.org/wikipedia/commons/thumb/5/5a/Average_prokaryote_cell-_en.svg/300px-Average_prokaryote_cell-_en.svg.png"/>
          <p:cNvPicPr>
            <a:picLocks noChangeAspect="1" noChangeArrowheads="1"/>
          </p:cNvPicPr>
          <p:nvPr/>
        </p:nvPicPr>
        <p:blipFill>
          <a:blip r:embed="rId2" cstate="print"/>
          <a:srcRect/>
          <a:stretch>
            <a:fillRect/>
          </a:stretch>
        </p:blipFill>
        <p:spPr bwMode="auto">
          <a:xfrm>
            <a:off x="2510853" y="3384295"/>
            <a:ext cx="4270947" cy="3473705"/>
          </a:xfrm>
          <a:prstGeom prst="rect">
            <a:avLst/>
          </a:prstGeom>
          <a:noFill/>
        </p:spPr>
      </p:pic>
      <p:sp>
        <p:nvSpPr>
          <p:cNvPr id="3" name="Rectangle 2"/>
          <p:cNvSpPr/>
          <p:nvPr/>
        </p:nvSpPr>
        <p:spPr>
          <a:xfrm>
            <a:off x="190500" y="0"/>
            <a:ext cx="8763000" cy="1077218"/>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Pēc šūnas apvalka tipa baktērijas var iedalīt trīs grupās:</a:t>
            </a:r>
            <a:endParaRPr lang="en-US" dirty="0"/>
          </a:p>
        </p:txBody>
      </p:sp>
      <p:sp>
        <p:nvSpPr>
          <p:cNvPr id="4" name="Rectangle 3"/>
          <p:cNvSpPr/>
          <p:nvPr/>
        </p:nvSpPr>
        <p:spPr>
          <a:xfrm>
            <a:off x="533400" y="1295400"/>
            <a:ext cx="8077200" cy="1754326"/>
          </a:xfrm>
          <a:prstGeom prst="rect">
            <a:avLst/>
          </a:prstGeom>
        </p:spPr>
        <p:txBody>
          <a:bodyPr wrap="square">
            <a:spAutoFit/>
          </a:bodyPr>
          <a:lstStyle/>
          <a:p>
            <a:pPr algn="ctr">
              <a:lnSpc>
                <a:spcPct val="150000"/>
              </a:lnSpc>
              <a:buFont typeface="Wingdings" pitchFamily="2" charset="2"/>
              <a:buChar char="ü"/>
            </a:pP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Gram-pozitīvas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baktērijas</a:t>
            </a:r>
          </a:p>
          <a:p>
            <a:pPr algn="ctr">
              <a:lnSpc>
                <a:spcPct val="150000"/>
              </a:lnSpc>
              <a:buFont typeface="Wingdings" pitchFamily="2" charset="2"/>
              <a:buChar char="ü"/>
            </a:pP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Gram-negatīvas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baktērijas</a:t>
            </a:r>
          </a:p>
          <a:p>
            <a:pPr algn="ctr">
              <a:lnSpc>
                <a:spcPct val="150000"/>
              </a:lnSpc>
              <a:buFont typeface="Wingdings" pitchFamily="2" charset="2"/>
              <a:buChar char="ü"/>
            </a:pP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Atipiskas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piemēram, mikobaktērijas,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spirohētas</a:t>
            </a:r>
            <a:endParaRPr lang="en-US" sz="2400" dirty="0">
              <a:solidFill>
                <a:srgbClr val="0033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41334" y="609600"/>
            <a:ext cx="6813731" cy="6248400"/>
          </a:xfrm>
          <a:prstGeom prst="rect">
            <a:avLst/>
          </a:prstGeom>
          <a:noFill/>
          <a:ln w="9525">
            <a:noFill/>
            <a:miter lim="800000"/>
            <a:headEnd/>
            <a:tailEnd/>
          </a:ln>
        </p:spPr>
      </p:pic>
      <p:sp>
        <p:nvSpPr>
          <p:cNvPr id="3" name="Rectangle 2"/>
          <p:cNvSpPr/>
          <p:nvPr/>
        </p:nvSpPr>
        <p:spPr>
          <a:xfrm>
            <a:off x="266700" y="0"/>
            <a:ext cx="8763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Pret-vīrusu imūnās atbildes kinētika</a:t>
            </a:r>
            <a:endParaRPr lang="en-U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0"/>
            <a:ext cx="8763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Prevencija</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vs</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infekcijas apkarošana </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01452" y="685800"/>
            <a:ext cx="8293495" cy="4495800"/>
          </a:xfrm>
          <a:prstGeom prst="rect">
            <a:avLst/>
          </a:prstGeom>
          <a:noFill/>
          <a:ln w="9525">
            <a:noFill/>
            <a:miter lim="800000"/>
            <a:headEnd/>
            <a:tailEnd/>
          </a:ln>
        </p:spPr>
      </p:pic>
      <p:sp>
        <p:nvSpPr>
          <p:cNvPr id="5" name="Rectangle 4"/>
          <p:cNvSpPr/>
          <p:nvPr/>
        </p:nvSpPr>
        <p:spPr>
          <a:xfrm>
            <a:off x="228600" y="5334000"/>
            <a:ext cx="8686800" cy="1015663"/>
          </a:xfrm>
          <a:prstGeom prst="rect">
            <a:avLst/>
          </a:prstGeom>
        </p:spPr>
        <p:txBody>
          <a:bodyPr wrap="square">
            <a:spAutoFit/>
          </a:bodyPr>
          <a:lstStyle/>
          <a:p>
            <a:pPr algn="just"/>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Antivielu galvenā funkcija ir vīrusu neitralizēšana (bloķē vīrusa saistīšanos vai iekļūšanu šūnā), CTL - vīrusa inficēto šūnu iznīcināšanā</a:t>
            </a:r>
            <a:endParaRPr lang="en-US" sz="2000" dirty="0">
              <a:solidFill>
                <a:srgbClr val="003300"/>
              </a:solidFill>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0"/>
            <a:ext cx="9144000" cy="1323439"/>
          </a:xfrm>
          <a:prstGeom prst="rect">
            <a:avLst/>
          </a:prstGeom>
        </p:spPr>
        <p:txBody>
          <a:bodyPr wrap="square">
            <a:spAutoFit/>
          </a:bodyPr>
          <a:lstStyle/>
          <a:p>
            <a:pPr algn="just">
              <a:buAutoNum type="romanUcPeriod"/>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tipa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interferonus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(IFN-</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 galvenokārt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producē inficētā šūna.</a:t>
            </a:r>
          </a:p>
          <a:p>
            <a:pPr algn="just"/>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IFN-</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 produkciju inducē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intracelulārie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TLR, kas detektē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PAMPs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a:t>
            </a:r>
          </a:p>
          <a:p>
            <a:pPr algn="just"/>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Tie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darbojas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parakrīni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inducējot tādu gēnu ekspresiju, kas traucē vīrusa replikācijai vai degradē vīrusa RNS</a:t>
            </a:r>
            <a:endParaRPr lang="en-US" sz="2000" dirty="0">
              <a:solidFill>
                <a:srgbClr val="003300"/>
              </a:solidFill>
              <a:latin typeface="Arial" pitchFamily="34" charset="0"/>
              <a:cs typeface="Arial" pitchFamily="34" charset="0"/>
            </a:endParaRPr>
          </a:p>
        </p:txBody>
      </p:sp>
      <p:pic>
        <p:nvPicPr>
          <p:cNvPr id="99330" name="Picture 2"/>
          <p:cNvPicPr>
            <a:picLocks noChangeAspect="1" noChangeArrowheads="1"/>
          </p:cNvPicPr>
          <p:nvPr/>
        </p:nvPicPr>
        <p:blipFill>
          <a:blip r:embed="rId3" cstate="print"/>
          <a:srcRect/>
          <a:stretch>
            <a:fillRect/>
          </a:stretch>
        </p:blipFill>
        <p:spPr bwMode="auto">
          <a:xfrm>
            <a:off x="1943100" y="0"/>
            <a:ext cx="5697202" cy="51054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0"/>
            <a:ext cx="8763000" cy="1569660"/>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Antivielām galvenā loma ir brīvu vīrusa daļiņu neitralizēšanā, taču tās var arī palīdzēt nogalināt vīrusu inficētas šūnas</a:t>
            </a:r>
          </a:p>
          <a:p>
            <a:pPr algn="ctr"/>
            <a:r>
              <a:rPr lang="lv-LV" sz="2400" b="1" dirty="0" smtClean="0">
                <a:solidFill>
                  <a:schemeClr val="tx1">
                    <a:lumMod val="75000"/>
                    <a:lumOff val="25000"/>
                  </a:schemeClr>
                </a:solidFill>
                <a:effectLst>
                  <a:outerShdw blurRad="38100" dist="38100" dir="2700000" algn="tl">
                    <a:srgbClr val="000000"/>
                  </a:outerShdw>
                </a:effectLst>
                <a:latin typeface="Verdana" pitchFamily="34" charset="0"/>
                <a:ea typeface="Verdana" pitchFamily="34" charset="0"/>
                <a:cs typeface="Verdana" pitchFamily="34" charset="0"/>
              </a:rPr>
              <a:t>Antivielu pret-vīrusu efekti:</a:t>
            </a:r>
            <a:endParaRPr lang="en-US" sz="2400" dirty="0">
              <a:solidFill>
                <a:schemeClr val="tx1">
                  <a:lumMod val="75000"/>
                  <a:lumOff val="25000"/>
                </a:schemeClr>
              </a:solidFill>
            </a:endParaRPr>
          </a:p>
        </p:txBody>
      </p:sp>
      <p:pic>
        <p:nvPicPr>
          <p:cNvPr id="12290" name="Picture 2"/>
          <p:cNvPicPr>
            <a:picLocks noChangeAspect="1" noChangeArrowheads="1"/>
          </p:cNvPicPr>
          <p:nvPr/>
        </p:nvPicPr>
        <p:blipFill>
          <a:blip r:embed="rId3" cstate="print"/>
          <a:srcRect/>
          <a:stretch>
            <a:fillRect/>
          </a:stretch>
        </p:blipFill>
        <p:spPr bwMode="auto">
          <a:xfrm>
            <a:off x="937470" y="1752600"/>
            <a:ext cx="7421459" cy="51054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0"/>
            <a:ext cx="8763000" cy="830997"/>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Latentas infekcijas – līdzsvars starp infekciju un imūno atbildi</a:t>
            </a:r>
            <a:endParaRPr lang="en-US" sz="2400" dirty="0"/>
          </a:p>
        </p:txBody>
      </p:sp>
      <p:sp>
        <p:nvSpPr>
          <p:cNvPr id="3" name="Rectangle 2"/>
          <p:cNvSpPr/>
          <p:nvPr/>
        </p:nvSpPr>
        <p:spPr>
          <a:xfrm>
            <a:off x="609600" y="1066800"/>
            <a:ext cx="8077200" cy="1938992"/>
          </a:xfrm>
          <a:prstGeom prst="rect">
            <a:avLst/>
          </a:prstGeom>
        </p:spPr>
        <p:txBody>
          <a:bodyPr wrap="square">
            <a:spAutoFit/>
          </a:bodyPr>
          <a:lstStyle/>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Vīrusa genoms saglabājas saimnieka šūnās, bet vīruss nereplicējas vai nenogalina saimnieka šūnu. Piemēram,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Epšteina-Barra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vīruss vai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herpesvīruss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Persistentas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infekcijas var saglabāties organismā visa mūža garumā;  Vīruss var re-aktivēties jebkurā brīdī.  </a:t>
            </a:r>
          </a:p>
        </p:txBody>
      </p:sp>
      <p:sp>
        <p:nvSpPr>
          <p:cNvPr id="4" name="Rectangle 3"/>
          <p:cNvSpPr/>
          <p:nvPr/>
        </p:nvSpPr>
        <p:spPr>
          <a:xfrm>
            <a:off x="266700" y="3209835"/>
            <a:ext cx="8763000" cy="1200329"/>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Dažos gadījumos, patoloģiju izraisa nevis vīrusa replikācija, bet CTL atbilde pret inficētajām šūnām vai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citokīnu</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vētra”</a:t>
            </a:r>
            <a:endParaRPr lang="en-US" sz="2400" dirty="0"/>
          </a:p>
        </p:txBody>
      </p:sp>
      <p:sp>
        <p:nvSpPr>
          <p:cNvPr id="5" name="Rectangle 4"/>
          <p:cNvSpPr/>
          <p:nvPr/>
        </p:nvSpPr>
        <p:spPr>
          <a:xfrm>
            <a:off x="533400" y="4724400"/>
            <a:ext cx="8229600" cy="2000548"/>
          </a:xfrm>
          <a:prstGeom prst="rect">
            <a:avLst/>
          </a:prstGeom>
        </p:spPr>
        <p:txBody>
          <a:bodyPr wrap="square">
            <a:spAutoFit/>
          </a:bodyPr>
          <a:lstStyle/>
          <a:p>
            <a:pPr algn="just">
              <a:buClr>
                <a:srgbClr val="8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Piemēram,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horiomeningīta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vīruss (LCMV) vai hepatīts B izraisa spēcīgu CTL atbildi; hroniska aktīva hepatīta gadījumā aknās ir  liels daudzums vīrusa specifisku CTL.</a:t>
            </a:r>
          </a:p>
          <a:p>
            <a:pPr algn="just">
              <a:buClr>
                <a:srgbClr val="8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8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SARS vai H5N1 gripas vīruss var izraisīt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vētru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cytokine</a:t>
            </a:r>
            <a:r>
              <a:rPr lang="lv-LV" sz="2000"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storm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 noved pie nāvējošas pneimonijas</a:t>
            </a:r>
            <a:endParaRPr lang="en-US"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0"/>
            <a:ext cx="8763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Izvairīšanās no imūnās atbildes</a:t>
            </a:r>
            <a:endParaRPr lang="en-US" sz="2800" dirty="0"/>
          </a:p>
        </p:txBody>
      </p:sp>
      <p:pic>
        <p:nvPicPr>
          <p:cNvPr id="3074" name="Picture 2"/>
          <p:cNvPicPr>
            <a:picLocks noChangeAspect="1" noChangeArrowheads="1"/>
          </p:cNvPicPr>
          <p:nvPr/>
        </p:nvPicPr>
        <p:blipFill>
          <a:blip r:embed="rId3" cstate="print"/>
          <a:srcRect/>
          <a:stretch>
            <a:fillRect/>
          </a:stretch>
        </p:blipFill>
        <p:spPr bwMode="auto">
          <a:xfrm>
            <a:off x="1143001" y="645750"/>
            <a:ext cx="6799850" cy="6138431"/>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228600"/>
            <a:ext cx="8763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Sēnīšu infekcijas (mikozes)</a:t>
            </a:r>
            <a:endParaRPr lang="en-US" dirty="0"/>
          </a:p>
        </p:txBody>
      </p:sp>
      <p:sp>
        <p:nvSpPr>
          <p:cNvPr id="3" name="Rectangle 2"/>
          <p:cNvSpPr/>
          <p:nvPr/>
        </p:nvSpPr>
        <p:spPr>
          <a:xfrm>
            <a:off x="609600" y="917912"/>
            <a:ext cx="8077200" cy="5940088"/>
          </a:xfrm>
          <a:prstGeom prst="rect">
            <a:avLst/>
          </a:prstGeom>
        </p:spPr>
        <p:txBody>
          <a:bodyPr wrap="square">
            <a:spAutoFit/>
          </a:bodyPr>
          <a:lstStyle/>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Dabā ir vairāk kā 70 000 sugu sēņu; tikai dažas ir patogēnas. </a:t>
            </a:r>
          </a:p>
          <a:p>
            <a:pPr algn="just">
              <a:buClr>
                <a:srgbClr val="C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Ādas, zemādas, sistēmiskas infekcijas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kandidozes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Candida</a:t>
            </a:r>
            <a:r>
              <a:rPr lang="lv-LV" sz="2000"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albicans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p>
          <a:p>
            <a:pPr algn="just">
              <a:buClr>
                <a:srgbClr val="C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Oportuniskas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infekcijas – veseliem cilvēkiem neizraisa patoloģiju, bet cilvēkiem ar dažāda veida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imunosupresiju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(HIV, transplantācijas, ķīmijterapija,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imunosupresīvi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medikamenti artrītu ārstēšanai u.c.) izraisa smagas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salimšanas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Piemēram,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Pneumocystis</a:t>
            </a:r>
            <a:r>
              <a:rPr lang="lv-LV" sz="2000"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jiroveci</a:t>
            </a:r>
            <a:r>
              <a:rPr lang="lv-LV" sz="2000"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izraisīta pneimonija.</a:t>
            </a:r>
            <a:endPar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Nav vakcīnu un efektīvu antibiotiku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eikarioti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ar līdzīgu proteīnu sintēzes un replikācijas mašinēriju)</a:t>
            </a:r>
          </a:p>
          <a:p>
            <a:pPr algn="just">
              <a:buClr>
                <a:srgbClr val="C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Lielākā daļa sēnīšu infekciju izraisa spēcīgu imūno atbildi veseliem cilvēkiem; </a:t>
            </a:r>
          </a:p>
          <a:p>
            <a:pPr algn="just">
              <a:buClr>
                <a:srgbClr val="C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Galvenie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neitrofili,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Th17 T šūnas,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CTLi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buClr>
                <a:srgbClr val="C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228600"/>
            <a:ext cx="44577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Parazītu infekcijas</a:t>
            </a:r>
            <a:endParaRPr lang="en-US" dirty="0"/>
          </a:p>
        </p:txBody>
      </p:sp>
      <p:sp>
        <p:nvSpPr>
          <p:cNvPr id="3" name="Rectangle 2"/>
          <p:cNvSpPr/>
          <p:nvPr/>
        </p:nvSpPr>
        <p:spPr>
          <a:xfrm>
            <a:off x="304800" y="1676400"/>
            <a:ext cx="4343400" cy="1631216"/>
          </a:xfrm>
          <a:prstGeom prst="rect">
            <a:avLst/>
          </a:prstGeom>
        </p:spPr>
        <p:txBody>
          <a:bodyPr wrap="square">
            <a:spAutoFit/>
          </a:bodyPr>
          <a:lstStyle/>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Protozoji, parazītiskie tārpi, ektoparazīti (piemēram, ērces).</a:t>
            </a:r>
          </a:p>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Skar ~30% pasaules iedzīvotāju (piemēram,  ar malāriju ir inficēti ~ 100 miljoni cilvēku)</a:t>
            </a:r>
          </a:p>
        </p:txBody>
      </p:sp>
      <p:pic>
        <p:nvPicPr>
          <p:cNvPr id="4098" name="Picture 2"/>
          <p:cNvPicPr>
            <a:picLocks noChangeAspect="1" noChangeArrowheads="1"/>
          </p:cNvPicPr>
          <p:nvPr/>
        </p:nvPicPr>
        <p:blipFill>
          <a:blip r:embed="rId2" cstate="print"/>
          <a:srcRect/>
          <a:stretch>
            <a:fillRect/>
          </a:stretch>
        </p:blipFill>
        <p:spPr bwMode="auto">
          <a:xfrm>
            <a:off x="5257800" y="-1"/>
            <a:ext cx="3657600" cy="6879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228600"/>
            <a:ext cx="8763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Parazītu infekcijas</a:t>
            </a:r>
            <a:endParaRPr lang="en-US" dirty="0"/>
          </a:p>
        </p:txBody>
      </p:sp>
      <p:sp>
        <p:nvSpPr>
          <p:cNvPr id="3" name="Rectangle 2"/>
          <p:cNvSpPr/>
          <p:nvPr/>
        </p:nvSpPr>
        <p:spPr>
          <a:xfrm>
            <a:off x="609600" y="1301621"/>
            <a:ext cx="8077200" cy="5016758"/>
          </a:xfrm>
          <a:prstGeom prst="rect">
            <a:avLst/>
          </a:prstGeom>
        </p:spPr>
        <p:txBody>
          <a:bodyPr wrap="square">
            <a:spAutoFit/>
          </a:bodyPr>
          <a:lstStyle/>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Kompleksi dzīves cikli; stadijas specifiski antigēni.</a:t>
            </a:r>
          </a:p>
          <a:p>
            <a:pPr algn="just">
              <a:buClr>
                <a:srgbClr val="C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Vāja nespecifiskā imūnā aizsardzība – daudzi parazīti ir rezistenti pret fagocitozi vai pat dzīvo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makrofāgos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Galvenie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cīņā pret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intracelulāriem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parazītiem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CTLs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Galvenie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cīņā pret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extracelulāriem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parazītiem  asinīs - antivielas</a:t>
            </a:r>
          </a:p>
          <a:p>
            <a:pPr algn="just">
              <a:buClr>
                <a:srgbClr val="C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Galvenā loma aizsardzībā pret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cermēm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apaļtārpiem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lenteņiem ir Th2 polarizācijai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IL4, IL-5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eozinofilu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aktivācija,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IgE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produkcija un tuklo šūnu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degranulācija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zarnu  peristaltika </a:t>
            </a:r>
          </a:p>
          <a:p>
            <a:pPr algn="just">
              <a:buClr>
                <a:srgbClr val="C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pPr algn="just">
              <a:buClr>
                <a:srgbClr val="C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Dažādi mehānismi izbēgšanai no imūnās atbildes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buClr>
                <a:srgbClr val="C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534400" cy="4401205"/>
          </a:xfrm>
          <a:prstGeom prst="rect">
            <a:avLst/>
          </a:prstGeom>
        </p:spPr>
        <p:txBody>
          <a:bodyPr wrap="square">
            <a:spAutoFit/>
          </a:bodyPr>
          <a:lstStyle/>
          <a:p>
            <a:pPr algn="ctr">
              <a:buClr>
                <a:srgbClr val="C00000"/>
              </a:buClr>
            </a:pPr>
            <a:r>
              <a:rPr lang="lv-LV" sz="28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Q: Kuram no šiem T šūnu </a:t>
            </a:r>
            <a:r>
              <a:rPr lang="lv-LV" sz="28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subtipiem</a:t>
            </a:r>
            <a:r>
              <a:rPr lang="lv-LV" sz="28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ir nozīmīgākā loma aizsardzībā pret </a:t>
            </a:r>
            <a:r>
              <a:rPr lang="lv-LV" sz="28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ekstracelulārām</a:t>
            </a:r>
            <a:r>
              <a:rPr lang="lv-LV" sz="28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baktērijām un sēnīšu infekcijām?  </a:t>
            </a:r>
          </a:p>
          <a:p>
            <a:pPr algn="ctr">
              <a:buClr>
                <a:srgbClr val="C00000"/>
              </a:buClr>
            </a:pPr>
            <a:endParaRPr lang="lv-LV" sz="28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marL="457200" indent="-457200" algn="ctr">
              <a:buClr>
                <a:srgbClr val="C00000"/>
              </a:buClr>
              <a:buFont typeface="+mj-lt"/>
              <a:buAutoNum type="arabicPeriod"/>
            </a:pPr>
            <a:r>
              <a:rPr lang="lv-LV" sz="24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Th1</a:t>
            </a:r>
          </a:p>
          <a:p>
            <a:pPr marL="457200" indent="-457200" algn="ctr">
              <a:buClr>
                <a:srgbClr val="C00000"/>
              </a:buClr>
              <a:buFont typeface="+mj-lt"/>
              <a:buAutoNum type="arabicPeriod"/>
            </a:pPr>
            <a:r>
              <a:rPr lang="lv-LV" sz="24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Th2</a:t>
            </a:r>
          </a:p>
          <a:p>
            <a:pPr marL="457200" indent="-457200" algn="ctr">
              <a:buClr>
                <a:srgbClr val="C00000"/>
              </a:buClr>
              <a:buFont typeface="+mj-lt"/>
              <a:buAutoNum type="arabicPeriod"/>
            </a:pPr>
            <a:r>
              <a:rPr lang="lv-LV" sz="24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Th17</a:t>
            </a:r>
          </a:p>
          <a:p>
            <a:pPr marL="457200" indent="-457200" algn="ctr">
              <a:buClr>
                <a:srgbClr val="C00000"/>
              </a:buClr>
              <a:buFont typeface="+mj-lt"/>
              <a:buAutoNum type="arabicPeriod"/>
            </a:pPr>
            <a:r>
              <a:rPr lang="lv-LV" sz="24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CTL</a:t>
            </a:r>
          </a:p>
          <a:p>
            <a:pPr marL="457200" indent="-457200" algn="ctr">
              <a:buClr>
                <a:srgbClr val="C00000"/>
              </a:buClr>
              <a:buFont typeface="+mj-lt"/>
              <a:buAutoNum type="arabicPeriod"/>
            </a:pPr>
            <a:r>
              <a:rPr lang="lv-LV" sz="24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Treg</a:t>
            </a:r>
            <a:endParaRPr lang="lv-LV" sz="24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a:p>
            <a:pPr marL="457200" indent="-457200" algn="ctr">
              <a:buClr>
                <a:srgbClr val="C00000"/>
              </a:buClr>
              <a:buFont typeface="+mj-lt"/>
              <a:buAutoNum type="arabicPeriod"/>
            </a:pPr>
            <a:endParaRPr lang="en-US" sz="2000" dirty="0">
              <a:solidFill>
                <a:srgbClr val="800000"/>
              </a:solidFill>
              <a:latin typeface="Verdana" pitchFamily="34" charset="0"/>
              <a:ea typeface="Verdana" pitchFamily="34" charset="0"/>
              <a:cs typeface="Verdan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ater.me.vccs.edu/courses/env108/clipart/cellwall.gif"/>
          <p:cNvPicPr>
            <a:picLocks noChangeAspect="1" noChangeArrowheads="1"/>
          </p:cNvPicPr>
          <p:nvPr/>
        </p:nvPicPr>
        <p:blipFill>
          <a:blip r:embed="rId2" cstate="print"/>
          <a:srcRect/>
          <a:stretch>
            <a:fillRect/>
          </a:stretch>
        </p:blipFill>
        <p:spPr bwMode="auto">
          <a:xfrm>
            <a:off x="818867" y="1219200"/>
            <a:ext cx="7506266" cy="4191000"/>
          </a:xfrm>
          <a:prstGeom prst="rect">
            <a:avLst/>
          </a:prstGeom>
          <a:noFill/>
        </p:spPr>
      </p:pic>
      <p:sp>
        <p:nvSpPr>
          <p:cNvPr id="4" name="Rectangle 3"/>
          <p:cNvSpPr/>
          <p:nvPr/>
        </p:nvSpPr>
        <p:spPr>
          <a:xfrm>
            <a:off x="190500" y="0"/>
            <a:ext cx="8763000" cy="1077218"/>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Gram-pozitīvu</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vs</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Gram-negatīvu</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baktēriju šūnu apvalki </a:t>
            </a:r>
            <a:endParaRPr lang="en-US" dirty="0"/>
          </a:p>
        </p:txBody>
      </p:sp>
      <p:sp>
        <p:nvSpPr>
          <p:cNvPr id="5" name="Rectangle 4"/>
          <p:cNvSpPr/>
          <p:nvPr/>
        </p:nvSpPr>
        <p:spPr>
          <a:xfrm>
            <a:off x="0" y="5534561"/>
            <a:ext cx="9144000" cy="1323439"/>
          </a:xfrm>
          <a:prstGeom prst="rect">
            <a:avLst/>
          </a:prstGeom>
        </p:spPr>
        <p:txBody>
          <a:bodyPr wrap="square">
            <a:spAutoFit/>
          </a:bodyPr>
          <a:lstStyle/>
          <a:p>
            <a:pPr algn="ct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Lizocīms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lizosomu enzīmi noārda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Gram-pozitīvo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baktēriju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peptidoglikānu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slāni;</a:t>
            </a:r>
          </a:p>
          <a:p>
            <a:pPr algn="ct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Komplements darbojas pret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Gram-negatīvo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baktēriju ārējo lipīdu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dubultslāni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LPS ir viens no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PAMPs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ko pazīst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DCs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0"/>
            <a:ext cx="8763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Mikobaktēriju baktēriju šūnu apvalki </a:t>
            </a:r>
            <a:endParaRPr lang="en-US" dirty="0"/>
          </a:p>
        </p:txBody>
      </p:sp>
      <p:pic>
        <p:nvPicPr>
          <p:cNvPr id="2050" name="Picture 2" descr="http://dc403.4shared.com/doc/zu7YvR2U/preview005.png"/>
          <p:cNvPicPr>
            <a:picLocks noChangeAspect="1" noChangeArrowheads="1"/>
          </p:cNvPicPr>
          <p:nvPr/>
        </p:nvPicPr>
        <p:blipFill>
          <a:blip r:embed="rId2" cstate="print"/>
          <a:srcRect/>
          <a:stretch>
            <a:fillRect/>
          </a:stretch>
        </p:blipFill>
        <p:spPr bwMode="auto">
          <a:xfrm>
            <a:off x="1557744" y="609600"/>
            <a:ext cx="6028512" cy="4658781"/>
          </a:xfrm>
          <a:prstGeom prst="rect">
            <a:avLst/>
          </a:prstGeom>
          <a:noFill/>
        </p:spPr>
      </p:pic>
      <p:sp>
        <p:nvSpPr>
          <p:cNvPr id="5" name="Rectangle 4"/>
          <p:cNvSpPr/>
          <p:nvPr/>
        </p:nvSpPr>
        <p:spPr>
          <a:xfrm>
            <a:off x="152400" y="5226784"/>
            <a:ext cx="8991600" cy="1631216"/>
          </a:xfrm>
          <a:prstGeom prst="rect">
            <a:avLst/>
          </a:prstGeom>
        </p:spPr>
        <p:txBody>
          <a:bodyPr wrap="square">
            <a:spAutoFit/>
          </a:bodyPr>
          <a:lstStyle/>
          <a:p>
            <a:pPr algn="just"/>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Komplekss šūnas apvalks, ļoti izturīgs pret noārdīšanu</a:t>
            </a:r>
          </a:p>
          <a:p>
            <a:pPr algn="just"/>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Mikolīnskābe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mycolic</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acid</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hidrofoba, veicina izdzīvošanu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novērš komplementa saistīšanos;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Arabinogalaktāns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kavē dezinfekcijas līdzekļu un antibiotiku iekļūšanu;</a:t>
            </a:r>
          </a:p>
          <a:p>
            <a:pPr algn="just"/>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fagosomu-lizosomu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saplūšanu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228600"/>
            <a:ext cx="8763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Patogenitātes mehānismi</a:t>
            </a:r>
            <a:endParaRPr lang="en-US" dirty="0"/>
          </a:p>
        </p:txBody>
      </p:sp>
      <p:pic>
        <p:nvPicPr>
          <p:cNvPr id="1025" name="Picture 1"/>
          <p:cNvPicPr>
            <a:picLocks noChangeAspect="1" noChangeArrowheads="1"/>
          </p:cNvPicPr>
          <p:nvPr/>
        </p:nvPicPr>
        <p:blipFill>
          <a:blip r:embed="rId2" cstate="print"/>
          <a:srcRect/>
          <a:stretch>
            <a:fillRect/>
          </a:stretch>
        </p:blipFill>
        <p:spPr bwMode="auto">
          <a:xfrm>
            <a:off x="191965" y="914400"/>
            <a:ext cx="8760070" cy="4648200"/>
          </a:xfrm>
          <a:prstGeom prst="rect">
            <a:avLst/>
          </a:prstGeom>
          <a:noFill/>
          <a:ln w="9525">
            <a:noFill/>
            <a:miter lim="800000"/>
            <a:headEnd/>
            <a:tailEnd/>
          </a:ln>
        </p:spPr>
      </p:pic>
      <p:sp>
        <p:nvSpPr>
          <p:cNvPr id="5" name="TextBox 4"/>
          <p:cNvSpPr txBox="1"/>
          <p:nvPr/>
        </p:nvSpPr>
        <p:spPr>
          <a:xfrm>
            <a:off x="228600" y="5486400"/>
            <a:ext cx="2971800" cy="923330"/>
          </a:xfrm>
          <a:prstGeom prst="rect">
            <a:avLst/>
          </a:prstGeom>
          <a:noFill/>
        </p:spPr>
        <p:txBody>
          <a:bodyPr wrap="square" rtlCol="0">
            <a:spAutoFit/>
          </a:bodyPr>
          <a:lstStyle/>
          <a:p>
            <a:r>
              <a:rPr lang="en-US" i="1" dirty="0" err="1" smtClean="0"/>
              <a:t>Corynebacterium</a:t>
            </a:r>
            <a:r>
              <a:rPr lang="en-US" i="1" dirty="0" smtClean="0"/>
              <a:t> </a:t>
            </a:r>
            <a:r>
              <a:rPr lang="en-US" i="1" dirty="0" err="1" smtClean="0"/>
              <a:t>diphtheriae</a:t>
            </a:r>
            <a:r>
              <a:rPr lang="en-US" i="1" dirty="0" smtClean="0"/>
              <a:t>, Clostridium </a:t>
            </a:r>
            <a:r>
              <a:rPr lang="en-US" i="1" dirty="0" err="1" smtClean="0"/>
              <a:t>tetani</a:t>
            </a:r>
            <a:r>
              <a:rPr lang="lv-LV" i="1" dirty="0" smtClean="0"/>
              <a:t>, </a:t>
            </a:r>
            <a:r>
              <a:rPr lang="lv-LV" i="1" dirty="0" err="1" smtClean="0"/>
              <a:t>Vibrio</a:t>
            </a:r>
            <a:r>
              <a:rPr lang="lv-LV" i="1" dirty="0" smtClean="0"/>
              <a:t> </a:t>
            </a:r>
            <a:r>
              <a:rPr lang="lv-LV" i="1" dirty="0" err="1" smtClean="0"/>
              <a:t>cholerae</a:t>
            </a:r>
            <a:endParaRPr lang="en-US" dirty="0"/>
          </a:p>
        </p:txBody>
      </p:sp>
      <p:sp>
        <p:nvSpPr>
          <p:cNvPr id="6" name="TextBox 5"/>
          <p:cNvSpPr txBox="1"/>
          <p:nvPr/>
        </p:nvSpPr>
        <p:spPr>
          <a:xfrm>
            <a:off x="3276600" y="5486400"/>
            <a:ext cx="2971800" cy="369332"/>
          </a:xfrm>
          <a:prstGeom prst="rect">
            <a:avLst/>
          </a:prstGeom>
          <a:noFill/>
        </p:spPr>
        <p:txBody>
          <a:bodyPr wrap="square" rtlCol="0">
            <a:spAutoFit/>
          </a:bodyPr>
          <a:lstStyle/>
          <a:p>
            <a:r>
              <a:rPr lang="en-US" i="1" dirty="0" err="1" smtClean="0"/>
              <a:t>lepromatous</a:t>
            </a:r>
            <a:r>
              <a:rPr lang="en-US" i="1" dirty="0" smtClean="0"/>
              <a:t> leprosy</a:t>
            </a:r>
            <a:endParaRPr lang="en-US" i="1" dirty="0"/>
          </a:p>
        </p:txBody>
      </p:sp>
      <p:sp>
        <p:nvSpPr>
          <p:cNvPr id="7" name="TextBox 6"/>
          <p:cNvSpPr txBox="1"/>
          <p:nvPr/>
        </p:nvSpPr>
        <p:spPr>
          <a:xfrm>
            <a:off x="6172200" y="5486400"/>
            <a:ext cx="2971800" cy="1200329"/>
          </a:xfrm>
          <a:prstGeom prst="rect">
            <a:avLst/>
          </a:prstGeom>
          <a:noFill/>
        </p:spPr>
        <p:txBody>
          <a:bodyPr wrap="square" rtlCol="0">
            <a:spAutoFit/>
          </a:bodyPr>
          <a:lstStyle/>
          <a:p>
            <a:r>
              <a:rPr lang="en-US" dirty="0" smtClean="0"/>
              <a:t> </a:t>
            </a:r>
            <a:r>
              <a:rPr lang="en-US" i="1" dirty="0" smtClean="0"/>
              <a:t>Staphylococcus </a:t>
            </a:r>
            <a:r>
              <a:rPr lang="en-US" i="1" dirty="0" err="1" smtClean="0"/>
              <a:t>aureus</a:t>
            </a:r>
            <a:r>
              <a:rPr lang="en-US" i="1" dirty="0" smtClean="0"/>
              <a:t>, Clostridium </a:t>
            </a:r>
            <a:r>
              <a:rPr lang="en-US" i="1" dirty="0" err="1" smtClean="0"/>
              <a:t>perfringens</a:t>
            </a:r>
            <a:r>
              <a:rPr lang="lv-LV" i="1" dirty="0" smtClean="0"/>
              <a:t> (gangrēna, pārtikas saindēšanās)</a:t>
            </a:r>
            <a:endParaRPr lang="en-US" dirty="0"/>
          </a:p>
        </p:txBody>
      </p:sp>
      <p:sp>
        <p:nvSpPr>
          <p:cNvPr id="8" name="TextBox 7"/>
          <p:cNvSpPr txBox="1"/>
          <p:nvPr/>
        </p:nvSpPr>
        <p:spPr>
          <a:xfrm>
            <a:off x="7086600" y="4953000"/>
            <a:ext cx="1752600" cy="523220"/>
          </a:xfrm>
          <a:prstGeom prst="rect">
            <a:avLst/>
          </a:prstGeom>
          <a:noFill/>
        </p:spPr>
        <p:txBody>
          <a:bodyPr wrap="square" rtlCol="0">
            <a:spAutoFit/>
          </a:bodyPr>
          <a:lstStyle/>
          <a:p>
            <a:pPr algn="r"/>
            <a:r>
              <a:rPr lang="lv-LV" sz="1400" dirty="0" smtClean="0">
                <a:latin typeface="Arial" panose="020B0604020202020204" pitchFamily="34" charset="0"/>
                <a:cs typeface="Arial" panose="020B0604020202020204" pitchFamily="34" charset="0"/>
              </a:rPr>
              <a:t>Male D </a:t>
            </a:r>
            <a:r>
              <a:rPr lang="lv-LV" sz="1400" dirty="0" err="1" smtClean="0">
                <a:latin typeface="Arial" panose="020B0604020202020204" pitchFamily="34" charset="0"/>
                <a:cs typeface="Arial" panose="020B0604020202020204" pitchFamily="34" charset="0"/>
              </a:rPr>
              <a:t>et</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al</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Immunology</a:t>
            </a:r>
            <a:r>
              <a:rPr lang="lv-LV" sz="1400" dirty="0" smtClean="0">
                <a:latin typeface="Arial" panose="020B0604020202020204" pitchFamily="34" charset="0"/>
                <a:cs typeface="Arial" panose="020B0604020202020204" pitchFamily="34" charset="0"/>
              </a:rPr>
              <a:t>, 2013</a:t>
            </a:r>
            <a:endParaRPr lang="en-GB"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Arial" pitchFamily="34" charset="0"/>
                <a:ea typeface="Verdana" pitchFamily="34" charset="0"/>
                <a:cs typeface="Arial" pitchFamily="34" charset="0"/>
              </a:rPr>
              <a:t>Pirmajās stundās pēc infekcijas tiek aktivēta nespecifiskā </a:t>
            </a:r>
            <a:r>
              <a:rPr lang="lv-LV" sz="2400" b="1" dirty="0" err="1" smtClean="0">
                <a:solidFill>
                  <a:srgbClr val="A50021"/>
                </a:solidFill>
                <a:effectLst>
                  <a:outerShdw blurRad="38100" dist="38100" dir="2700000" algn="tl">
                    <a:srgbClr val="000000"/>
                  </a:outerShdw>
                </a:effectLst>
                <a:latin typeface="Arial" pitchFamily="34" charset="0"/>
                <a:ea typeface="Verdana" pitchFamily="34" charset="0"/>
                <a:cs typeface="Arial" pitchFamily="34" charset="0"/>
              </a:rPr>
              <a:t>imūnaizsardzība</a:t>
            </a:r>
            <a:r>
              <a:rPr lang="lv-LV" sz="2400" b="1" dirty="0" smtClean="0">
                <a:solidFill>
                  <a:srgbClr val="A50021"/>
                </a:solidFill>
                <a:effectLst>
                  <a:outerShdw blurRad="38100" dist="38100" dir="2700000" algn="tl">
                    <a:srgbClr val="000000"/>
                  </a:outerShdw>
                </a:effectLst>
                <a:latin typeface="Arial" pitchFamily="34" charset="0"/>
                <a:ea typeface="Verdana" pitchFamily="34" charset="0"/>
                <a:cs typeface="Arial" pitchFamily="34" charset="0"/>
              </a:rPr>
              <a:t>; adaptīvā imūnā aizsardzība sāk darboties ~ nedēļas laikā</a:t>
            </a:r>
            <a:endParaRPr lang="en-US" sz="24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84124" y="1295400"/>
            <a:ext cx="8809391"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Veza mol biologija_LU mag (2013)</Template>
  <TotalTime>5248</TotalTime>
  <Words>4519</Words>
  <Application>Microsoft Office PowerPoint</Application>
  <PresentationFormat>On-screen Show (4:3)</PresentationFormat>
  <Paragraphs>330</Paragraphs>
  <Slides>59</Slides>
  <Notes>36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Slipstream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Company>BMC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Aija Line</dc:creator>
  <cp:lastModifiedBy>Aija Line</cp:lastModifiedBy>
  <cp:revision>515</cp:revision>
  <dcterms:created xsi:type="dcterms:W3CDTF">2014-01-18T19:37:05Z</dcterms:created>
  <dcterms:modified xsi:type="dcterms:W3CDTF">2014-03-28T11:15:50Z</dcterms:modified>
</cp:coreProperties>
</file>