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1"/>
  </p:notesMasterIdLst>
  <p:sldIdLst>
    <p:sldId id="256" r:id="rId2"/>
    <p:sldId id="332" r:id="rId3"/>
    <p:sldId id="333" r:id="rId4"/>
    <p:sldId id="334" r:id="rId5"/>
    <p:sldId id="336" r:id="rId6"/>
    <p:sldId id="335" r:id="rId7"/>
    <p:sldId id="337" r:id="rId8"/>
    <p:sldId id="338" r:id="rId9"/>
    <p:sldId id="339" r:id="rId10"/>
    <p:sldId id="340" r:id="rId11"/>
    <p:sldId id="352" r:id="rId12"/>
    <p:sldId id="356" r:id="rId13"/>
    <p:sldId id="331" r:id="rId14"/>
    <p:sldId id="353" r:id="rId15"/>
    <p:sldId id="258" r:id="rId16"/>
    <p:sldId id="259" r:id="rId17"/>
    <p:sldId id="260" r:id="rId18"/>
    <p:sldId id="354" r:id="rId19"/>
    <p:sldId id="355" r:id="rId20"/>
    <p:sldId id="348" r:id="rId21"/>
    <p:sldId id="347" r:id="rId22"/>
    <p:sldId id="278" r:id="rId23"/>
    <p:sldId id="271" r:id="rId24"/>
    <p:sldId id="344" r:id="rId25"/>
    <p:sldId id="345" r:id="rId26"/>
    <p:sldId id="346" r:id="rId27"/>
    <p:sldId id="349" r:id="rId28"/>
    <p:sldId id="292" r:id="rId29"/>
    <p:sldId id="286" r:id="rId30"/>
    <p:sldId id="319" r:id="rId31"/>
    <p:sldId id="289" r:id="rId32"/>
    <p:sldId id="320" r:id="rId33"/>
    <p:sldId id="294" r:id="rId34"/>
    <p:sldId id="321" r:id="rId35"/>
    <p:sldId id="351" r:id="rId36"/>
    <p:sldId id="322" r:id="rId37"/>
    <p:sldId id="324" r:id="rId38"/>
    <p:sldId id="365" r:id="rId39"/>
    <p:sldId id="326" r:id="rId40"/>
    <p:sldId id="357" r:id="rId41"/>
    <p:sldId id="358" r:id="rId42"/>
    <p:sldId id="297" r:id="rId43"/>
    <p:sldId id="359" r:id="rId44"/>
    <p:sldId id="360" r:id="rId45"/>
    <p:sldId id="361" r:id="rId46"/>
    <p:sldId id="304" r:id="rId47"/>
    <p:sldId id="341" r:id="rId48"/>
    <p:sldId id="305" r:id="rId49"/>
    <p:sldId id="342" r:id="rId50"/>
    <p:sldId id="343" r:id="rId51"/>
    <p:sldId id="330" r:id="rId52"/>
    <p:sldId id="303" r:id="rId53"/>
    <p:sldId id="350" r:id="rId54"/>
    <p:sldId id="270" r:id="rId55"/>
    <p:sldId id="363" r:id="rId56"/>
    <p:sldId id="364" r:id="rId57"/>
    <p:sldId id="307" r:id="rId58"/>
    <p:sldId id="366" r:id="rId59"/>
    <p:sldId id="362" r:id="rId6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84" d="100"/>
          <a:sy n="84" d="100"/>
        </p:scale>
        <p:origin x="159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B5E90-2AD7-44A0-9724-9F72492A4968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E9CC9-F5B8-44DD-9932-5B8BB1821C0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975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lv-LV" smtClean="0"/>
          </a:p>
        </p:txBody>
      </p:sp>
    </p:spTree>
    <p:extLst>
      <p:ext uri="{BB962C8B-B14F-4D97-AF65-F5344CB8AC3E}">
        <p14:creationId xmlns:p14="http://schemas.microsoft.com/office/powerpoint/2010/main" val="1353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lv-LV" smtClean="0"/>
          </a:p>
        </p:txBody>
      </p:sp>
    </p:spTree>
    <p:extLst>
      <p:ext uri="{BB962C8B-B14F-4D97-AF65-F5344CB8AC3E}">
        <p14:creationId xmlns:p14="http://schemas.microsoft.com/office/powerpoint/2010/main" val="317102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lv-LV" smtClean="0"/>
          </a:p>
        </p:txBody>
      </p:sp>
    </p:spTree>
    <p:extLst>
      <p:ext uri="{BB962C8B-B14F-4D97-AF65-F5344CB8AC3E}">
        <p14:creationId xmlns:p14="http://schemas.microsoft.com/office/powerpoint/2010/main" val="415261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lv-LV" smtClean="0"/>
          </a:p>
        </p:txBody>
      </p:sp>
    </p:spTree>
    <p:extLst>
      <p:ext uri="{BB962C8B-B14F-4D97-AF65-F5344CB8AC3E}">
        <p14:creationId xmlns:p14="http://schemas.microsoft.com/office/powerpoint/2010/main" val="233787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lv-LV" smtClean="0"/>
          </a:p>
        </p:txBody>
      </p:sp>
    </p:spTree>
    <p:extLst>
      <p:ext uri="{BB962C8B-B14F-4D97-AF65-F5344CB8AC3E}">
        <p14:creationId xmlns:p14="http://schemas.microsoft.com/office/powerpoint/2010/main" val="54847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lv-LV" smtClean="0"/>
          </a:p>
        </p:txBody>
      </p:sp>
    </p:spTree>
    <p:extLst>
      <p:ext uri="{BB962C8B-B14F-4D97-AF65-F5344CB8AC3E}">
        <p14:creationId xmlns:p14="http://schemas.microsoft.com/office/powerpoint/2010/main" val="142775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lv-LV" smtClean="0"/>
          </a:p>
        </p:txBody>
      </p:sp>
    </p:spTree>
    <p:extLst>
      <p:ext uri="{BB962C8B-B14F-4D97-AF65-F5344CB8AC3E}">
        <p14:creationId xmlns:p14="http://schemas.microsoft.com/office/powerpoint/2010/main" val="137208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E1C732-CDF6-4C5B-A8A6-438D316A5848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A2B1FA-1393-4982-8462-2A57C017F210}" type="datetimeFigureOut">
              <a:rPr lang="lv-LV" smtClean="0"/>
              <a:pPr/>
              <a:t>22.03.2014.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2AEBE2-5506-4806-89E8-9C1A7B32571B}" type="slidenum">
              <a:rPr lang="lv-LV" smtClean="0"/>
              <a:pPr/>
              <a:t>‹#›</a:t>
            </a:fld>
            <a:endParaRPr lang="lv-LV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905000"/>
            <a:ext cx="60169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6000" b="1" dirty="0" smtClean="0"/>
              <a:t>Audu un orgānu</a:t>
            </a:r>
          </a:p>
          <a:p>
            <a:r>
              <a:rPr lang="lv-LV" sz="6000" b="1" dirty="0" smtClean="0"/>
              <a:t>transplantācija</a:t>
            </a:r>
            <a:endParaRPr lang="lv-LV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07570"/>
            <a:ext cx="6477000" cy="1143000"/>
          </a:xfrm>
        </p:spPr>
        <p:txBody>
          <a:bodyPr/>
          <a:lstStyle/>
          <a:p>
            <a:pPr algn="ctr"/>
            <a:r>
              <a:rPr lang="lv-LV" dirty="0" smtClean="0"/>
              <a:t>Transplantāti</a:t>
            </a:r>
            <a:endParaRPr lang="lv-LV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79724" y="1295400"/>
            <a:ext cx="6940363" cy="4495800"/>
            <a:chOff x="571500" y="1676400"/>
            <a:chExt cx="6940363" cy="449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988" y="1676400"/>
              <a:ext cx="5857875" cy="4495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912659" y="5410200"/>
              <a:ext cx="1447800" cy="625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" y="2286000"/>
              <a:ext cx="20574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1500" y="2290482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 err="1" smtClean="0"/>
                <a:t>auto</a:t>
              </a:r>
              <a:r>
                <a:rPr lang="lv-LV" dirty="0" err="1" smtClean="0"/>
                <a:t>transplantāts</a:t>
              </a:r>
              <a:endParaRPr lang="lv-LV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4948518"/>
              <a:ext cx="20574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4953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 err="1" smtClean="0"/>
                <a:t>alo</a:t>
              </a:r>
              <a:r>
                <a:rPr lang="lv-LV" dirty="0" err="1" smtClean="0"/>
                <a:t>transplantāts</a:t>
              </a:r>
              <a:endParaRPr lang="lv-LV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49906" y="5684547"/>
              <a:ext cx="22860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12659" y="5663915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 err="1" smtClean="0"/>
                <a:t>kseno</a:t>
              </a:r>
              <a:r>
                <a:rPr lang="lv-LV" dirty="0" err="1" smtClean="0"/>
                <a:t>transplantāts</a:t>
              </a:r>
              <a:endParaRPr lang="lv-LV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8820" y="3209365"/>
              <a:ext cx="1857935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67955" y="32004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 err="1" smtClean="0"/>
                <a:t>izo</a:t>
              </a:r>
              <a:r>
                <a:rPr lang="lv-LV" dirty="0" err="1" smtClean="0"/>
                <a:t>transplantāts</a:t>
              </a:r>
              <a:endParaRPr lang="lv-LV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62400" y="1981200"/>
              <a:ext cx="1219200" cy="678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6033247"/>
            <a:ext cx="8318124" cy="7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lv-LV" sz="2000" dirty="0"/>
              <a:t>Audu transplantācija no viena indivīda otram, </a:t>
            </a:r>
            <a:r>
              <a:rPr lang="lv-LV" sz="2000" dirty="0" smtClean="0"/>
              <a:t>izņemot </a:t>
            </a:r>
            <a:r>
              <a:rPr lang="lv-LV" sz="2000" dirty="0" err="1" smtClean="0"/>
              <a:t>singēno</a:t>
            </a:r>
            <a:r>
              <a:rPr lang="lv-LV" sz="2000" dirty="0" smtClean="0"/>
              <a:t> </a:t>
            </a:r>
            <a:r>
              <a:rPr lang="lv-LV" sz="2000" dirty="0"/>
              <a:t>transplantāciju, ir saistīta ar audu bioloģiskās </a:t>
            </a:r>
            <a:r>
              <a:rPr lang="lv-LV" sz="2000" dirty="0" smtClean="0"/>
              <a:t> nesaderības  </a:t>
            </a:r>
            <a:r>
              <a:rPr lang="lv-LV" sz="2000" dirty="0"/>
              <a:t>reakcijām. </a:t>
            </a:r>
          </a:p>
        </p:txBody>
      </p:sp>
    </p:spTree>
    <p:extLst>
      <p:ext uri="{BB962C8B-B14F-4D97-AF65-F5344CB8AC3E}">
        <p14:creationId xmlns:p14="http://schemas.microsoft.com/office/powerpoint/2010/main" val="12339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lv-LV" sz="4000" dirty="0" smtClean="0"/>
              <a:t>Audu un orgānu transplantācija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endParaRPr lang="lv-LV" sz="2800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lv-LV" dirty="0" smtClean="0"/>
              <a:t>Visbiežākā transplantācija ir asins pārliešana. </a:t>
            </a:r>
            <a:endParaRPr lang="en-US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lv-LV" dirty="0" smtClean="0"/>
              <a:t>Kaulu smadzeņu transplantācija</a:t>
            </a:r>
            <a:endParaRPr lang="en-US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lv-LV" dirty="0" smtClean="0"/>
              <a:t>Orgānu</a:t>
            </a:r>
            <a:r>
              <a:rPr lang="en-US" dirty="0" smtClean="0"/>
              <a:t>: </a:t>
            </a:r>
            <a:r>
              <a:rPr lang="lv-LV" dirty="0" smtClean="0"/>
              <a:t>sirds</a:t>
            </a:r>
            <a:r>
              <a:rPr lang="en-US" dirty="0" smtClean="0"/>
              <a:t>, </a:t>
            </a:r>
            <a:r>
              <a:rPr lang="lv-LV" dirty="0" smtClean="0"/>
              <a:t>nieru</a:t>
            </a:r>
            <a:r>
              <a:rPr lang="en-US" dirty="0" smtClean="0"/>
              <a:t>, </a:t>
            </a:r>
            <a:r>
              <a:rPr lang="lv-LV" dirty="0" smtClean="0"/>
              <a:t>aizkuņģa dziedzera</a:t>
            </a:r>
            <a:r>
              <a:rPr lang="en-US" dirty="0" smtClean="0"/>
              <a:t>, </a:t>
            </a:r>
            <a:r>
              <a:rPr lang="lv-LV" dirty="0" smtClean="0"/>
              <a:t>plaušu</a:t>
            </a:r>
            <a:r>
              <a:rPr lang="en-US" dirty="0" smtClean="0"/>
              <a:t>, </a:t>
            </a:r>
            <a:r>
              <a:rPr lang="lv-LV" dirty="0" smtClean="0"/>
              <a:t>aknu, zarnu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lv-LV" dirty="0" smtClean="0"/>
              <a:t>Audu</a:t>
            </a:r>
            <a:r>
              <a:rPr lang="en-US" dirty="0" smtClean="0"/>
              <a:t>: </a:t>
            </a:r>
            <a:r>
              <a:rPr lang="lv-LV" dirty="0" smtClean="0"/>
              <a:t> kaulu, ādu, vēnu, </a:t>
            </a:r>
            <a:r>
              <a:rPr lang="en-US" dirty="0" smtClean="0"/>
              <a:t> </a:t>
            </a:r>
            <a:r>
              <a:rPr lang="lv-LV" dirty="0" smtClean="0"/>
              <a:t>radzenes</a:t>
            </a:r>
            <a:r>
              <a:rPr lang="en-US" dirty="0" smtClean="0"/>
              <a:t>, </a:t>
            </a:r>
            <a:r>
              <a:rPr lang="lv-LV" dirty="0" smtClean="0"/>
              <a:t>sirds vārstuļu</a:t>
            </a:r>
            <a:r>
              <a:rPr lang="en-US" dirty="0" smtClean="0"/>
              <a:t>, </a:t>
            </a:r>
            <a:r>
              <a:rPr lang="lv-LV" dirty="0" smtClean="0"/>
              <a:t>skrimšļu un citu saistaudu.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0724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7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lv-LV" sz="8000" dirty="0" smtClean="0"/>
              <a:t>Vēsture</a:t>
            </a:r>
            <a:endParaRPr lang="lv-LV" sz="8000" dirty="0"/>
          </a:p>
        </p:txBody>
      </p:sp>
    </p:spTree>
    <p:extLst>
      <p:ext uri="{BB962C8B-B14F-4D97-AF65-F5344CB8AC3E}">
        <p14:creationId xmlns:p14="http://schemas.microsoft.com/office/powerpoint/2010/main" val="3730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3" y="1217776"/>
            <a:ext cx="223087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3214029" y="1219200"/>
            <a:ext cx="5745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Ir  atrodami  vairāki stāsti (leģendas) par ķīnieša ārsta </a:t>
            </a:r>
            <a:r>
              <a:rPr lang="lv-LV" sz="2000" dirty="0" err="1" smtClean="0"/>
              <a:t>Pien</a:t>
            </a:r>
            <a:r>
              <a:rPr lang="lv-LV" sz="2000" dirty="0" smtClean="0"/>
              <a:t> </a:t>
            </a:r>
            <a:r>
              <a:rPr lang="lv-LV" sz="2000" dirty="0" err="1" smtClean="0"/>
              <a:t>Chi’ao</a:t>
            </a:r>
            <a:r>
              <a:rPr lang="lv-LV" sz="2000" dirty="0" smtClean="0"/>
              <a:t> (500.g. </a:t>
            </a:r>
            <a:r>
              <a:rPr lang="lv-LV" sz="2000" dirty="0" err="1" smtClean="0"/>
              <a:t>pmē</a:t>
            </a:r>
            <a:r>
              <a:rPr lang="lv-LV" sz="2000" dirty="0" smtClean="0"/>
              <a:t>) darbiem.</a:t>
            </a:r>
          </a:p>
          <a:p>
            <a:r>
              <a:rPr lang="lv-LV" sz="2000" dirty="0" err="1" smtClean="0"/>
              <a:t>Vīņš</a:t>
            </a:r>
            <a:r>
              <a:rPr lang="lv-LV" sz="2000" dirty="0" smtClean="0"/>
              <a:t> veica dubulto sirds transplantāciju, apmainot sirdis diviem vīriem.  </a:t>
            </a:r>
            <a:endParaRPr lang="lv-LV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191000"/>
            <a:ext cx="2223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          Vīram </a:t>
            </a:r>
          </a:p>
          <a:p>
            <a:pPr algn="ctr"/>
            <a:r>
              <a:rPr lang="lv-LV" sz="2400" dirty="0" smtClean="0"/>
              <a:t>ar </a:t>
            </a:r>
            <a:r>
              <a:rPr lang="lv-LV" sz="2400" b="1" dirty="0" smtClean="0"/>
              <a:t>stipru garu </a:t>
            </a:r>
          </a:p>
          <a:p>
            <a:pPr algn="ctr"/>
            <a:r>
              <a:rPr lang="lv-LV" sz="2400" dirty="0" smtClean="0"/>
              <a:t>un </a:t>
            </a:r>
            <a:r>
              <a:rPr lang="lv-LV" sz="2400" b="1" dirty="0" smtClean="0"/>
              <a:t>vāju gribu</a:t>
            </a:r>
            <a:r>
              <a:rPr lang="lv-LV" sz="2400" dirty="0" smtClean="0"/>
              <a:t>. </a:t>
            </a:r>
            <a:endParaRPr lang="lv-LV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19679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8400" y="4114800"/>
            <a:ext cx="2490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          Vīram </a:t>
            </a:r>
          </a:p>
          <a:p>
            <a:pPr algn="ctr"/>
            <a:r>
              <a:rPr lang="lv-LV" sz="2400" dirty="0" smtClean="0"/>
              <a:t>ar </a:t>
            </a:r>
            <a:r>
              <a:rPr lang="lv-LV" sz="2400" b="1" dirty="0" smtClean="0"/>
              <a:t>vāju garu </a:t>
            </a:r>
          </a:p>
          <a:p>
            <a:pPr algn="ctr"/>
            <a:r>
              <a:rPr lang="lv-LV" sz="2400" dirty="0" smtClean="0"/>
              <a:t>un </a:t>
            </a:r>
            <a:r>
              <a:rPr lang="lv-LV" sz="2400" b="1" dirty="0" smtClean="0"/>
              <a:t>stipru gribu</a:t>
            </a:r>
            <a:r>
              <a:rPr lang="lv-LV" sz="2400" dirty="0" smtClean="0"/>
              <a:t>. </a:t>
            </a:r>
            <a:endParaRPr lang="lv-LV" sz="2400" dirty="0"/>
          </a:p>
        </p:txBody>
      </p:sp>
      <p:sp>
        <p:nvSpPr>
          <p:cNvPr id="10" name="Rectangle 9"/>
          <p:cNvSpPr/>
          <p:nvPr/>
        </p:nvSpPr>
        <p:spPr>
          <a:xfrm>
            <a:off x="304800" y="57912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 smtClean="0"/>
              <a:t>He</a:t>
            </a:r>
            <a:r>
              <a:rPr lang="lv-LV" dirty="0" smtClean="0"/>
              <a:t> "</a:t>
            </a:r>
            <a:r>
              <a:rPr lang="lv-LV" dirty="0" err="1" smtClean="0"/>
              <a:t>cut</a:t>
            </a:r>
            <a:r>
              <a:rPr lang="lv-LV" dirty="0" smtClean="0"/>
              <a:t> </a:t>
            </a:r>
            <a:r>
              <a:rPr lang="lv-LV" dirty="0" err="1" smtClean="0"/>
              <a:t>open</a:t>
            </a:r>
            <a:r>
              <a:rPr lang="lv-LV" dirty="0" smtClean="0"/>
              <a:t> </a:t>
            </a:r>
            <a:r>
              <a:rPr lang="lv-LV" dirty="0" err="1" smtClean="0"/>
              <a:t>their</a:t>
            </a:r>
            <a:r>
              <a:rPr lang="lv-LV" dirty="0" smtClean="0"/>
              <a:t> </a:t>
            </a:r>
            <a:r>
              <a:rPr lang="lv-LV" dirty="0" err="1" smtClean="0"/>
              <a:t>breasts</a:t>
            </a:r>
            <a:r>
              <a:rPr lang="lv-LV" dirty="0" smtClean="0"/>
              <a:t>, </a:t>
            </a:r>
            <a:r>
              <a:rPr lang="lv-LV" dirty="0" err="1" smtClean="0"/>
              <a:t>removed</a:t>
            </a:r>
            <a:r>
              <a:rPr lang="lv-LV" dirty="0" smtClean="0"/>
              <a:t> </a:t>
            </a:r>
            <a:r>
              <a:rPr lang="lv-LV" dirty="0" err="1" smtClean="0"/>
              <a:t>their</a:t>
            </a:r>
            <a:r>
              <a:rPr lang="lv-LV" dirty="0" smtClean="0"/>
              <a:t> </a:t>
            </a:r>
            <a:r>
              <a:rPr lang="lv-LV" dirty="0" err="1" smtClean="0"/>
              <a:t>hearts</a:t>
            </a:r>
            <a:r>
              <a:rPr lang="lv-LV" dirty="0" smtClean="0"/>
              <a:t>, </a:t>
            </a:r>
            <a:r>
              <a:rPr lang="lv-LV" dirty="0" err="1" smtClean="0"/>
              <a:t>exchanged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replaced</a:t>
            </a:r>
            <a:r>
              <a:rPr lang="lv-LV" dirty="0" smtClean="0"/>
              <a:t> </a:t>
            </a:r>
            <a:r>
              <a:rPr lang="lv-LV" dirty="0" err="1" smtClean="0"/>
              <a:t>them</a:t>
            </a:r>
            <a:r>
              <a:rPr lang="lv-LV" dirty="0" smtClean="0"/>
              <a:t>,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applied</a:t>
            </a:r>
            <a:r>
              <a:rPr lang="lv-LV" dirty="0" smtClean="0"/>
              <a:t> a </a:t>
            </a:r>
            <a:r>
              <a:rPr lang="lv-LV" dirty="0" err="1" smtClean="0"/>
              <a:t>numinous</a:t>
            </a:r>
            <a:r>
              <a:rPr lang="lv-LV" dirty="0" smtClean="0"/>
              <a:t> </a:t>
            </a:r>
            <a:r>
              <a:rPr lang="lv-LV" dirty="0" err="1" smtClean="0"/>
              <a:t>medicine</a:t>
            </a:r>
            <a:r>
              <a:rPr lang="lv-LV" dirty="0" smtClean="0"/>
              <a:t>,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when</a:t>
            </a:r>
            <a:r>
              <a:rPr lang="lv-LV" dirty="0" smtClean="0"/>
              <a:t> </a:t>
            </a:r>
            <a:r>
              <a:rPr lang="lv-LV" dirty="0" err="1" smtClean="0"/>
              <a:t>they</a:t>
            </a:r>
            <a:r>
              <a:rPr lang="lv-LV" dirty="0" smtClean="0"/>
              <a:t> </a:t>
            </a:r>
            <a:r>
              <a:rPr lang="lv-LV" dirty="0" err="1" smtClean="0"/>
              <a:t>awoke</a:t>
            </a:r>
            <a:r>
              <a:rPr lang="lv-LV" dirty="0" smtClean="0"/>
              <a:t> </a:t>
            </a:r>
            <a:r>
              <a:rPr lang="lv-LV" dirty="0" err="1" smtClean="0"/>
              <a:t>they</a:t>
            </a:r>
            <a:r>
              <a:rPr lang="lv-LV" dirty="0" smtClean="0"/>
              <a:t>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lv-LV" dirty="0" err="1" smtClean="0"/>
              <a:t>as</a:t>
            </a:r>
            <a:r>
              <a:rPr lang="lv-LV" dirty="0" smtClean="0"/>
              <a:t> </a:t>
            </a:r>
            <a:r>
              <a:rPr lang="lv-LV" dirty="0" err="1" smtClean="0"/>
              <a:t>good</a:t>
            </a:r>
            <a:r>
              <a:rPr lang="lv-LV" dirty="0" smtClean="0"/>
              <a:t> </a:t>
            </a:r>
            <a:r>
              <a:rPr lang="lv-LV" dirty="0" err="1" smtClean="0"/>
              <a:t>as</a:t>
            </a:r>
            <a:r>
              <a:rPr lang="lv-LV" dirty="0" smtClean="0"/>
              <a:t> </a:t>
            </a:r>
            <a:r>
              <a:rPr lang="lv-LV" dirty="0" err="1" smtClean="0"/>
              <a:t>new</a:t>
            </a:r>
            <a:r>
              <a:rPr lang="lv-LV" dirty="0" smtClean="0"/>
              <a:t>." </a:t>
            </a:r>
            <a:r>
              <a:rPr lang="lv-LV" dirty="0" err="1" smtClean="0"/>
              <a:t>Salguero</a:t>
            </a:r>
            <a:r>
              <a:rPr lang="lv-LV" dirty="0" smtClean="0"/>
              <a:t> (2009:203)</a:t>
            </a:r>
          </a:p>
          <a:p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3522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378px-Beinwunder_Cosmas_und_Dam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56" y="1055406"/>
            <a:ext cx="38945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80269" y="914400"/>
            <a:ext cx="49637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smtClean="0"/>
              <a:t>Romu katoļu baznīcā ir saglabājies apraksts</a:t>
            </a:r>
          </a:p>
          <a:p>
            <a:r>
              <a:rPr lang="lv-LV" sz="2000" dirty="0" smtClean="0"/>
              <a:t>par svēto dvīņu ārstu </a:t>
            </a:r>
            <a:r>
              <a:rPr lang="lv-LV" sz="2000" dirty="0" err="1" smtClean="0"/>
              <a:t>Damiāna</a:t>
            </a:r>
            <a:r>
              <a:rPr lang="lv-LV" sz="2000" dirty="0" smtClean="0"/>
              <a:t> un </a:t>
            </a:r>
            <a:r>
              <a:rPr lang="lv-LV" sz="2000" dirty="0" err="1" smtClean="0"/>
              <a:t>Kosmas</a:t>
            </a:r>
            <a:r>
              <a:rPr lang="lv-LV" sz="2000" dirty="0" smtClean="0"/>
              <a:t> </a:t>
            </a:r>
          </a:p>
          <a:p>
            <a:r>
              <a:rPr lang="lv-LV" sz="2000" dirty="0" smtClean="0"/>
              <a:t>(3.gadsimts) veikto kāju transplantāciju.</a:t>
            </a:r>
          </a:p>
          <a:p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133600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err="1" smtClean="0"/>
              <a:t>Vīņi</a:t>
            </a:r>
            <a:r>
              <a:rPr lang="lv-LV" sz="2000" dirty="0" smtClean="0"/>
              <a:t> Romas diakonam </a:t>
            </a:r>
            <a:r>
              <a:rPr lang="lv-LV" sz="2000" dirty="0" err="1" smtClean="0"/>
              <a:t>Justiniānam</a:t>
            </a:r>
            <a:r>
              <a:rPr lang="lv-LV" sz="2000" dirty="0" smtClean="0"/>
              <a:t> aizvietoja </a:t>
            </a:r>
          </a:p>
          <a:p>
            <a:r>
              <a:rPr lang="lv-LV" sz="2000" dirty="0" smtClean="0"/>
              <a:t>gangrēnas skarto kāju ar nesen mirušā </a:t>
            </a:r>
          </a:p>
          <a:p>
            <a:r>
              <a:rPr lang="lv-LV" sz="2000" dirty="0" smtClean="0"/>
              <a:t>etiopieša kāju.</a:t>
            </a:r>
            <a:endParaRPr lang="lv-LV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676400"/>
            <a:ext cx="4402138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lv-LV" altLang="lv-LV" dirty="0" smtClean="0"/>
              <a:t>   Pirmais ticamais  transplantācijas notikums nāk no Indijas, kur ķirurgs </a:t>
            </a:r>
            <a:r>
              <a:rPr lang="lv-LV" altLang="lv-LV" dirty="0" err="1" smtClean="0"/>
              <a:t>Sushruta</a:t>
            </a:r>
            <a:r>
              <a:rPr lang="lv-LV" altLang="lv-LV" dirty="0" smtClean="0"/>
              <a:t> (2.gadsimtā </a:t>
            </a:r>
            <a:r>
              <a:rPr lang="lv-LV" altLang="lv-LV" dirty="0" err="1" smtClean="0"/>
              <a:t>pmē</a:t>
            </a:r>
            <a:r>
              <a:rPr lang="lv-LV" altLang="lv-LV" dirty="0" smtClean="0"/>
              <a:t>) veica </a:t>
            </a:r>
            <a:r>
              <a:rPr lang="lv-LV" altLang="lv-LV" dirty="0" err="1" smtClean="0"/>
              <a:t>autotransplantāciju</a:t>
            </a:r>
            <a:r>
              <a:rPr lang="lv-LV" altLang="lv-LV" dirty="0" smtClean="0"/>
              <a:t>, izmantojot ādu deguna rekonstruēšanai.</a:t>
            </a:r>
          </a:p>
          <a:p>
            <a:pPr eaLnBrk="1" hangingPunct="1">
              <a:lnSpc>
                <a:spcPct val="90000"/>
              </a:lnSpc>
            </a:pPr>
            <a:endParaRPr lang="lv-LV" altLang="lv-LV" dirty="0" smtClean="0"/>
          </a:p>
          <a:p>
            <a:pPr eaLnBrk="1" hangingPunct="1">
              <a:lnSpc>
                <a:spcPct val="90000"/>
              </a:lnSpc>
            </a:pPr>
            <a:endParaRPr lang="lv-LV" altLang="lv-LV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lv-LV" altLang="lv-LV" dirty="0" smtClean="0"/>
              <a:t> </a:t>
            </a:r>
            <a:endParaRPr lang="en-US" altLang="lv-LV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02682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219200"/>
            <a:ext cx="3609975" cy="4276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lv-LV" altLang="lv-LV" dirty="0" smtClean="0"/>
              <a:t>   Gadsimtus vēlāk</a:t>
            </a:r>
            <a:r>
              <a:rPr lang="en-US" altLang="lv-LV" dirty="0" smtClean="0"/>
              <a:t>, </a:t>
            </a:r>
            <a:r>
              <a:rPr lang="lv-LV" altLang="lv-LV" dirty="0" smtClean="0"/>
              <a:t>itāļu ķirurgs veiksmīgi veica  ādas </a:t>
            </a:r>
            <a:r>
              <a:rPr lang="lv-LV" altLang="lv-LV" dirty="0" err="1" smtClean="0"/>
              <a:t>autotransplantāciju</a:t>
            </a:r>
            <a:r>
              <a:rPr lang="lv-LV" altLang="lv-LV" dirty="0" smtClean="0"/>
              <a:t>, bet cieta vairākas neveiksmes ar </a:t>
            </a:r>
            <a:r>
              <a:rPr lang="lv-LV" altLang="lv-LV" dirty="0" err="1" smtClean="0"/>
              <a:t>allotransplantāciju</a:t>
            </a:r>
            <a:r>
              <a:rPr lang="lv-LV" altLang="lv-LV" dirty="0" smtClean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lv-LV" altLang="lv-LV" dirty="0" smtClean="0"/>
          </a:p>
        </p:txBody>
      </p:sp>
      <p:pic>
        <p:nvPicPr>
          <p:cNvPr id="23555" name="Picture 4" descr="gaspare_tagliacozzi_1546_99_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62857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lv-LV" altLang="lv-LV" sz="4000" dirty="0" smtClean="0"/>
              <a:t>Pirmās veiksmīgās transplantācijas </a:t>
            </a:r>
            <a:endParaRPr lang="en-US" altLang="lv-LV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1"/>
            <a:ext cx="85344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1905: </a:t>
            </a:r>
            <a:r>
              <a:rPr lang="lv-LV" altLang="lv-LV" sz="2400" dirty="0" smtClean="0"/>
              <a:t>radzenes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transplantācija- </a:t>
            </a:r>
            <a:r>
              <a:rPr lang="en-US" altLang="lv-LV" sz="2400" dirty="0" smtClean="0"/>
              <a:t> Eduard </a:t>
            </a:r>
            <a:r>
              <a:rPr lang="en-US" altLang="lv-LV" sz="2400" dirty="0" err="1" smtClean="0"/>
              <a:t>Zirm</a:t>
            </a:r>
            <a:r>
              <a:rPr lang="lv-LV" altLang="lv-LV" sz="2400" dirty="0" smtClean="0"/>
              <a:t>, Austrija</a:t>
            </a:r>
            <a:r>
              <a:rPr lang="en-US" altLang="lv-LV" sz="2400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1954: </a:t>
            </a:r>
            <a:r>
              <a:rPr lang="lv-LV" altLang="lv-LV" sz="2400" dirty="0" smtClean="0"/>
              <a:t>nieres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transplantācija- </a:t>
            </a:r>
            <a:r>
              <a:rPr lang="en-US" altLang="lv-LV" sz="2400" dirty="0" smtClean="0"/>
              <a:t> Joseph Murray</a:t>
            </a:r>
            <a:r>
              <a:rPr lang="lv-LV" altLang="lv-LV" sz="2400" dirty="0" smtClean="0"/>
              <a:t>, ASV</a:t>
            </a:r>
            <a:endParaRPr lang="en-US" altLang="lv-LV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1966: </a:t>
            </a:r>
            <a:r>
              <a:rPr lang="lv-LV" altLang="lv-LV" sz="2400" dirty="0" smtClean="0"/>
              <a:t>aizkuņģa dziedzera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transplantācija-</a:t>
            </a:r>
            <a:r>
              <a:rPr lang="en-US" altLang="lv-LV" sz="2400" dirty="0" smtClean="0"/>
              <a:t> Richard </a:t>
            </a:r>
            <a:r>
              <a:rPr lang="en-US" altLang="lv-LV" sz="2400" dirty="0" err="1" smtClean="0"/>
              <a:t>Lillehei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un</a:t>
            </a:r>
            <a:r>
              <a:rPr lang="en-US" altLang="lv-LV" sz="2400" dirty="0" smtClean="0"/>
              <a:t> William Kelly</a:t>
            </a:r>
            <a:r>
              <a:rPr lang="lv-LV" altLang="lv-LV" sz="2400" dirty="0" smtClean="0"/>
              <a:t>, ASV</a:t>
            </a:r>
            <a:r>
              <a:rPr lang="en-US" altLang="lv-LV" sz="2400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1967: </a:t>
            </a:r>
            <a:r>
              <a:rPr lang="lv-LV" altLang="lv-LV" sz="2400" dirty="0" smtClean="0"/>
              <a:t>aknu transplantācija- </a:t>
            </a:r>
            <a:r>
              <a:rPr lang="en-US" altLang="lv-LV" sz="2400" dirty="0" smtClean="0"/>
              <a:t>Thomas </a:t>
            </a:r>
            <a:r>
              <a:rPr lang="en-US" altLang="lv-LV" sz="2400" dirty="0" err="1" smtClean="0"/>
              <a:t>Starzl</a:t>
            </a:r>
            <a:r>
              <a:rPr lang="lv-LV" altLang="lv-LV" sz="2400" dirty="0" smtClean="0"/>
              <a:t>, ASV</a:t>
            </a:r>
            <a:r>
              <a:rPr lang="en-US" altLang="lv-LV" sz="2400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1967: </a:t>
            </a:r>
            <a:r>
              <a:rPr lang="lv-LV" altLang="lv-LV" sz="2400" dirty="0" smtClean="0"/>
              <a:t>sirds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transplantācija-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Christiaan</a:t>
            </a:r>
            <a:r>
              <a:rPr lang="en-US" altLang="lv-LV" sz="2400" dirty="0" smtClean="0"/>
              <a:t> Barnard</a:t>
            </a:r>
            <a:r>
              <a:rPr lang="lv-LV" altLang="lv-LV" sz="2400" dirty="0" smtClean="0"/>
              <a:t>,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Dienvidāfrika</a:t>
            </a:r>
            <a:endParaRPr lang="en-US" altLang="lv-LV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1970: </a:t>
            </a:r>
            <a:r>
              <a:rPr lang="lv-LV" altLang="lv-LV" sz="2400" dirty="0" smtClean="0"/>
              <a:t>pērtiķa galvas transplantācija-</a:t>
            </a:r>
            <a:r>
              <a:rPr lang="en-US" altLang="lv-LV" sz="2400" dirty="0" smtClean="0"/>
              <a:t> Robert White</a:t>
            </a:r>
            <a:r>
              <a:rPr lang="lv-LV" altLang="lv-LV" sz="2400" dirty="0" smtClean="0"/>
              <a:t>, ASV</a:t>
            </a:r>
            <a:endParaRPr lang="en-US" altLang="lv-LV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1981: </a:t>
            </a:r>
            <a:r>
              <a:rPr lang="lv-LV" altLang="lv-LV" sz="2400" dirty="0" smtClean="0"/>
              <a:t>sirds/ plaušas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transplantācija-</a:t>
            </a:r>
            <a:r>
              <a:rPr lang="en-US" altLang="lv-LV" sz="2400" dirty="0" smtClean="0"/>
              <a:t> Bruce Reitz</a:t>
            </a:r>
            <a:r>
              <a:rPr lang="lv-LV" altLang="lv-LV" sz="2400" dirty="0" smtClean="0"/>
              <a:t>,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ASV</a:t>
            </a:r>
            <a:endParaRPr lang="en-US" altLang="lv-LV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lv-LV" altLang="lv-LV" sz="4000" dirty="0" smtClean="0"/>
              <a:t>Pirmās veiksmīgās transplantācijas </a:t>
            </a:r>
            <a:endParaRPr lang="en-US" altLang="lv-LV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805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1983: </a:t>
            </a:r>
            <a:r>
              <a:rPr lang="lv-LV" altLang="lv-LV" sz="2400" dirty="0" smtClean="0"/>
              <a:t>plaušas daivas transplantācija - </a:t>
            </a:r>
            <a:r>
              <a:rPr lang="en-US" altLang="lv-LV" sz="2400" dirty="0" smtClean="0"/>
              <a:t>Joel Cooper</a:t>
            </a:r>
            <a:r>
              <a:rPr lang="lv-LV" altLang="lv-LV" sz="2400" dirty="0" smtClean="0"/>
              <a:t>, Kanāda</a:t>
            </a:r>
            <a:endParaRPr lang="en-US" altLang="lv-LV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1987: </a:t>
            </a:r>
            <a:r>
              <a:rPr lang="lv-LV" altLang="lv-LV" sz="2400" dirty="0" smtClean="0"/>
              <a:t>visas plaušas transplantācija-</a:t>
            </a:r>
            <a:r>
              <a:rPr lang="en-US" altLang="lv-LV" sz="2400" dirty="0" smtClean="0"/>
              <a:t> Joel Cooper</a:t>
            </a:r>
            <a:r>
              <a:rPr lang="lv-LV" altLang="lv-LV" sz="2400" dirty="0" smtClean="0"/>
              <a:t>, ASV</a:t>
            </a:r>
            <a:r>
              <a:rPr lang="en-US" altLang="lv-LV" sz="2400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1995: </a:t>
            </a:r>
            <a:r>
              <a:rPr lang="lv-LV" altLang="lv-LV" sz="2400" dirty="0" err="1" smtClean="0"/>
              <a:t>laparaskopiskā</a:t>
            </a:r>
            <a:r>
              <a:rPr lang="lv-LV" altLang="lv-LV" sz="2400" dirty="0" smtClean="0"/>
              <a:t> dzīvā donora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nieres pārstādīšana-</a:t>
            </a:r>
            <a:r>
              <a:rPr lang="en-US" altLang="lv-LV" sz="2400" dirty="0" smtClean="0"/>
              <a:t> Lloyd </a:t>
            </a:r>
            <a:r>
              <a:rPr lang="en-US" altLang="lv-LV" sz="2400" dirty="0" err="1" smtClean="0"/>
              <a:t>Ratner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un</a:t>
            </a:r>
            <a:r>
              <a:rPr lang="en-US" altLang="lv-LV" sz="2400" dirty="0" smtClean="0"/>
              <a:t> Louis </a:t>
            </a:r>
            <a:r>
              <a:rPr lang="en-US" altLang="lv-LV" sz="2400" dirty="0" err="1" smtClean="0"/>
              <a:t>Kavoussi</a:t>
            </a:r>
            <a:r>
              <a:rPr lang="lv-LV" altLang="lv-LV" sz="2400" dirty="0" smtClean="0"/>
              <a:t>, ASV</a:t>
            </a:r>
            <a:r>
              <a:rPr lang="en-US" altLang="lv-LV" sz="2400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1998: </a:t>
            </a:r>
            <a:r>
              <a:rPr lang="lv-LV" altLang="lv-LV" sz="2400" dirty="0" smtClean="0"/>
              <a:t>dzīvā donora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daļēja aizkuņģa dziedzera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transplantācija-</a:t>
            </a:r>
            <a:r>
              <a:rPr lang="en-US" altLang="lv-LV" sz="2400" dirty="0" smtClean="0"/>
              <a:t> David Sutherland</a:t>
            </a:r>
            <a:r>
              <a:rPr lang="lv-LV" altLang="lv-LV" sz="2400" dirty="0" smtClean="0"/>
              <a:t>, ASV</a:t>
            </a:r>
            <a:endParaRPr lang="en-US" altLang="lv-LV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1998: </a:t>
            </a:r>
            <a:r>
              <a:rPr lang="lv-LV" altLang="lv-LV" sz="2400" dirty="0" smtClean="0"/>
              <a:t>rokas transplantācija, Francija</a:t>
            </a:r>
            <a:endParaRPr lang="en-US" altLang="lv-LV" sz="2400" dirty="0" smtClean="0"/>
          </a:p>
          <a:p>
            <a:pPr>
              <a:lnSpc>
                <a:spcPct val="150000"/>
              </a:lnSpc>
            </a:pPr>
            <a:r>
              <a:rPr lang="en-US" altLang="lv-LV" sz="2400" dirty="0" smtClean="0"/>
              <a:t>2005: </a:t>
            </a:r>
            <a:r>
              <a:rPr lang="lv-LV" altLang="lv-LV" sz="2400" dirty="0" smtClean="0"/>
              <a:t>daļēja sejas transplantācija, Francija</a:t>
            </a:r>
            <a:endParaRPr lang="en-US" altLang="lv-LV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lv-LV" sz="2400" dirty="0" smtClean="0"/>
              <a:t>2006: </a:t>
            </a:r>
            <a:r>
              <a:rPr lang="lv-LV" altLang="lv-LV" sz="2400" dirty="0" err="1" smtClean="0"/>
              <a:t>vīrīeša</a:t>
            </a:r>
            <a:r>
              <a:rPr lang="lv-LV" altLang="lv-LV" sz="2400" dirty="0" smtClean="0"/>
              <a:t> dzimumlocekļa transplantācija, Ķīna</a:t>
            </a:r>
          </a:p>
          <a:p>
            <a:pPr eaLnBrk="1" hangingPunct="1">
              <a:lnSpc>
                <a:spcPct val="150000"/>
              </a:lnSpc>
            </a:pPr>
            <a:r>
              <a:rPr lang="lv-LV" altLang="lv-LV" sz="2400" dirty="0" smtClean="0"/>
              <a:t>2010: pilna sejas transplantācija, Spānija</a:t>
            </a:r>
            <a:endParaRPr lang="en-US" altLang="lv-LV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057400"/>
            <a:ext cx="8726363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3600" dirty="0" smtClean="0"/>
              <a:t>Dzīvo šūnu, audu un orgānu </a:t>
            </a:r>
          </a:p>
          <a:p>
            <a:pPr algn="ctr">
              <a:lnSpc>
                <a:spcPct val="150000"/>
              </a:lnSpc>
            </a:pPr>
            <a:r>
              <a:rPr lang="lv-LV" sz="3600" dirty="0" smtClean="0"/>
              <a:t>pārnešana no vienas ķermeņa daļas uz citu </a:t>
            </a:r>
          </a:p>
          <a:p>
            <a:pPr algn="ctr">
              <a:lnSpc>
                <a:spcPct val="150000"/>
              </a:lnSpc>
            </a:pPr>
            <a:r>
              <a:rPr lang="lv-LV" sz="3600" dirty="0" smtClean="0"/>
              <a:t>vai no viena indivīda otram.</a:t>
            </a:r>
            <a:endParaRPr lang="lv-LV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06813" y="457200"/>
            <a:ext cx="5410200" cy="1143000"/>
          </a:xfrm>
        </p:spPr>
        <p:txBody>
          <a:bodyPr>
            <a:normAutofit/>
          </a:bodyPr>
          <a:lstStyle/>
          <a:p>
            <a:r>
              <a:rPr lang="lv-LV" altLang="zh-CN" b="1" dirty="0" smtClean="0">
                <a:ea typeface="宋体" pitchFamily="2" charset="-122"/>
              </a:rPr>
              <a:t>Transplantācija</a:t>
            </a:r>
            <a:endParaRPr lang="en-US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7159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09800"/>
            <a:ext cx="5791200" cy="1143000"/>
          </a:xfrm>
        </p:spPr>
        <p:txBody>
          <a:bodyPr>
            <a:noAutofit/>
          </a:bodyPr>
          <a:lstStyle/>
          <a:p>
            <a:r>
              <a:rPr lang="lv-LV" sz="6600" b="1" dirty="0" smtClean="0"/>
              <a:t>Atgrūšana</a:t>
            </a:r>
            <a:endParaRPr lang="lv-LV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804" y="76200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sz="4000" dirty="0" smtClean="0">
                <a:latin typeface="+mn-lt"/>
              </a:rPr>
              <a:t>Kas piedalās atgrūšanas </a:t>
            </a:r>
            <a:r>
              <a:rPr lang="lv-LV" sz="4000" dirty="0" err="1" smtClean="0">
                <a:latin typeface="+mn-lt"/>
              </a:rPr>
              <a:t>processā</a:t>
            </a:r>
            <a:r>
              <a:rPr lang="lv-LV" sz="4000" dirty="0" smtClean="0">
                <a:latin typeface="+mn-lt"/>
              </a:rPr>
              <a:t>?</a:t>
            </a:r>
            <a:endParaRPr lang="en-US" sz="4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1387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/>
              <a:t>T- šūnas</a:t>
            </a:r>
            <a:endParaRPr lang="lv-LV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3733800"/>
            <a:ext cx="139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/>
              <a:t>B- šūnas</a:t>
            </a:r>
            <a:endParaRPr lang="lv-LV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335624"/>
            <a:ext cx="428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err="1" smtClean="0"/>
              <a:t>Antigēn-pezentējošās</a:t>
            </a:r>
            <a:r>
              <a:rPr lang="lv-LV" sz="2400" b="1" dirty="0" smtClean="0"/>
              <a:t> šūnas </a:t>
            </a:r>
            <a:endParaRPr lang="lv-LV" sz="2400" b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6248400" y="5822338"/>
            <a:ext cx="277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MHC</a:t>
            </a:r>
            <a:r>
              <a:rPr lang="lv-LV" b="1" dirty="0" smtClean="0"/>
              <a:t> </a:t>
            </a:r>
            <a:r>
              <a:rPr lang="lv-LV" sz="2400" b="1" dirty="0" smtClean="0"/>
              <a:t>molekulas</a:t>
            </a:r>
            <a:r>
              <a:rPr lang="lv-LV" b="1" dirty="0" smtClean="0"/>
              <a:t> </a:t>
            </a:r>
            <a:endParaRPr lang="lv-LV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004810" cy="200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69060"/>
            <a:ext cx="2234339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99" y="4267200"/>
            <a:ext cx="2898767" cy="205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93459"/>
            <a:ext cx="308324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MHC</a:t>
            </a:r>
            <a:r>
              <a:rPr lang="lv-LV" dirty="0" smtClean="0">
                <a:latin typeface="+mn-lt"/>
              </a:rPr>
              <a:t> molekulas 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305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altLang="lv-LV" dirty="0" smtClean="0"/>
              <a:t>Galvenie </a:t>
            </a:r>
            <a:r>
              <a:rPr lang="en-US" altLang="lv-LV" dirty="0" smtClean="0"/>
              <a:t>HLA </a:t>
            </a:r>
            <a:r>
              <a:rPr lang="en-US" altLang="lv-LV" dirty="0" err="1" smtClean="0"/>
              <a:t>produ</a:t>
            </a:r>
            <a:r>
              <a:rPr lang="lv-LV" altLang="lv-LV" dirty="0" smtClean="0"/>
              <a:t>k</a:t>
            </a:r>
            <a:r>
              <a:rPr lang="en-US" altLang="lv-LV" dirty="0" smtClean="0"/>
              <a:t>t</a:t>
            </a:r>
            <a:r>
              <a:rPr lang="lv-LV" altLang="lv-LV" dirty="0" smtClean="0"/>
              <a:t>i, kas izraisa atgrūšanu ir vieni no </a:t>
            </a:r>
            <a:r>
              <a:rPr lang="lv-LV" altLang="lv-LV" dirty="0" err="1" smtClean="0"/>
              <a:t>vispolimorfiskākiem</a:t>
            </a:r>
            <a:r>
              <a:rPr lang="lv-LV" altLang="lv-LV" dirty="0" smtClean="0"/>
              <a:t> –</a:t>
            </a:r>
            <a:r>
              <a:rPr lang="en-US" altLang="lv-LV" dirty="0" smtClean="0"/>
              <a:t>HLA- A, </a:t>
            </a:r>
            <a:r>
              <a:rPr lang="lv-LV" altLang="lv-LV" dirty="0" smtClean="0"/>
              <a:t>HLA</a:t>
            </a:r>
            <a:r>
              <a:rPr lang="en-US" altLang="lv-LV" dirty="0" smtClean="0"/>
              <a:t>- B </a:t>
            </a:r>
            <a:r>
              <a:rPr lang="lv-LV" altLang="lv-LV" dirty="0" smtClean="0"/>
              <a:t>un HLA-</a:t>
            </a:r>
            <a:r>
              <a:rPr lang="en-US" altLang="lv-LV" dirty="0" smtClean="0"/>
              <a:t>D</a:t>
            </a:r>
            <a:r>
              <a:rPr lang="lv-LV" altLang="lv-LV" dirty="0" smtClean="0"/>
              <a:t>R.</a:t>
            </a:r>
            <a:endParaRPr lang="en-US" altLang="lv-LV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0409"/>
            <a:ext cx="8181975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62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err="1" smtClean="0"/>
              <a:t>Imūnreakcijas</a:t>
            </a:r>
            <a:r>
              <a:rPr lang="lv-LV" sz="3200" b="1" dirty="0" smtClean="0"/>
              <a:t> pret transplantātiem</a:t>
            </a:r>
            <a:endParaRPr lang="lv-LV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382000" cy="154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  <a:buFont typeface="Wingdings" pitchFamily="2" charset="2"/>
              <a:buChar char="q"/>
            </a:pPr>
            <a:r>
              <a:rPr lang="lv-LV" dirty="0" smtClean="0"/>
              <a:t> </a:t>
            </a:r>
            <a:r>
              <a:rPr lang="lv-LV" sz="2400" dirty="0" err="1" smtClean="0"/>
              <a:t>Transplanta</a:t>
            </a:r>
            <a:r>
              <a:rPr lang="lv-LV" sz="2400" dirty="0" smtClean="0"/>
              <a:t> atgrūšanu izraisa ģenētiskās atšķirības starp   </a:t>
            </a:r>
          </a:p>
          <a:p>
            <a:pPr>
              <a:lnSpc>
                <a:spcPct val="150000"/>
              </a:lnSpc>
            </a:pPr>
            <a:r>
              <a:rPr lang="lv-LV" sz="2400" dirty="0" smtClean="0"/>
              <a:t>    donoru un recipientu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lv-LV" dirty="0" smtClean="0"/>
              <a:t>   </a:t>
            </a:r>
            <a:r>
              <a:rPr lang="lv-LV" sz="2000" dirty="0" smtClean="0"/>
              <a:t>HLA un asins grupas antigēni</a:t>
            </a:r>
            <a:endParaRPr lang="lv-LV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lv-LV" dirty="0" smtClean="0"/>
              <a:t> </a:t>
            </a:r>
            <a:r>
              <a:rPr lang="lv-LV" sz="2400" dirty="0" err="1" smtClean="0"/>
              <a:t>Aloantigēns</a:t>
            </a:r>
            <a:endParaRPr lang="lv-LV" sz="2400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2000" dirty="0" smtClean="0"/>
              <a:t> Antigēns, kas variē starp vienas sugas indivīdiem </a:t>
            </a:r>
            <a:endParaRPr lang="lv-LV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4746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lv-LV" dirty="0" smtClean="0"/>
              <a:t> </a:t>
            </a:r>
            <a:r>
              <a:rPr lang="lv-LV" sz="2400" dirty="0" err="1" smtClean="0"/>
              <a:t>Aloreakcija</a:t>
            </a:r>
            <a:endParaRPr lang="lv-LV" sz="2400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lv-LV" dirty="0" smtClean="0"/>
              <a:t> </a:t>
            </a:r>
            <a:r>
              <a:rPr lang="lv-LV" sz="2000" dirty="0" smtClean="0"/>
              <a:t>Imūnreakcija pret </a:t>
            </a:r>
            <a:r>
              <a:rPr lang="lv-LV" sz="2000" dirty="0" err="1" smtClean="0"/>
              <a:t>aloantigēnu</a:t>
            </a:r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err="1" smtClean="0"/>
              <a:t>Alotransplantāta</a:t>
            </a:r>
            <a:r>
              <a:rPr lang="lv-LV" dirty="0" smtClean="0"/>
              <a:t> atgrūšanas klasifikācija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22520"/>
          </a:xfrm>
        </p:spPr>
        <p:txBody>
          <a:bodyPr>
            <a:normAutofit fontScale="25000" lnSpcReduction="20000"/>
          </a:bodyPr>
          <a:lstStyle/>
          <a:p>
            <a:pPr marL="914400" indent="-914400" algn="just">
              <a:lnSpc>
                <a:spcPts val="4100"/>
              </a:lnSpc>
              <a:buFont typeface="Wingdings" pitchFamily="2" charset="2"/>
              <a:buChar char="q"/>
            </a:pPr>
            <a:r>
              <a:rPr lang="lv-LV" sz="11200" b="1" dirty="0" smtClean="0"/>
              <a:t>Saimnieks pret transplantātu </a:t>
            </a:r>
          </a:p>
          <a:p>
            <a:pPr algn="just">
              <a:lnSpc>
                <a:spcPts val="4100"/>
              </a:lnSpc>
              <a:buNone/>
            </a:pPr>
            <a:r>
              <a:rPr lang="lv-LV" sz="11200" dirty="0" smtClean="0"/>
              <a:t>          </a:t>
            </a:r>
            <a:r>
              <a:rPr lang="lv-LV" sz="11200" dirty="0" err="1" smtClean="0"/>
              <a:t>Host</a:t>
            </a:r>
            <a:r>
              <a:rPr lang="lv-LV" sz="11200" dirty="0" smtClean="0"/>
              <a:t> </a:t>
            </a:r>
            <a:r>
              <a:rPr lang="lv-LV" sz="11200" dirty="0" err="1" smtClean="0"/>
              <a:t>versus</a:t>
            </a:r>
            <a:r>
              <a:rPr lang="lv-LV" sz="11200" dirty="0" smtClean="0"/>
              <a:t> </a:t>
            </a:r>
            <a:r>
              <a:rPr lang="lv-LV" sz="11200" dirty="0" err="1" smtClean="0"/>
              <a:t>graft</a:t>
            </a:r>
            <a:r>
              <a:rPr lang="lv-LV" sz="11200" dirty="0" smtClean="0"/>
              <a:t> </a:t>
            </a:r>
            <a:r>
              <a:rPr lang="lv-LV" sz="11200" dirty="0" err="1" smtClean="0"/>
              <a:t>reaction</a:t>
            </a:r>
            <a:r>
              <a:rPr lang="lv-LV" sz="11200" dirty="0" smtClean="0"/>
              <a:t> (HVGR)</a:t>
            </a:r>
          </a:p>
          <a:p>
            <a:pPr lvl="4" algn="just">
              <a:lnSpc>
                <a:spcPts val="4100"/>
              </a:lnSpc>
              <a:buFont typeface="Wingdings" pitchFamily="2" charset="2"/>
              <a:buChar char="ü"/>
            </a:pPr>
            <a:r>
              <a:rPr lang="lv-LV" sz="11200" dirty="0" smtClean="0"/>
              <a:t>orgānu transplantācija</a:t>
            </a:r>
          </a:p>
          <a:p>
            <a:pPr lvl="4" algn="just">
              <a:lnSpc>
                <a:spcPts val="1200"/>
              </a:lnSpc>
              <a:buFont typeface="Wingdings" pitchFamily="2" charset="2"/>
              <a:buChar char="ü"/>
            </a:pPr>
            <a:endParaRPr lang="lv-LV" sz="8000" dirty="0" smtClean="0"/>
          </a:p>
          <a:p>
            <a:pPr>
              <a:lnSpc>
                <a:spcPts val="4100"/>
              </a:lnSpc>
              <a:buFont typeface="Wingdings" pitchFamily="2" charset="2"/>
              <a:buChar char="q"/>
            </a:pPr>
            <a:r>
              <a:rPr lang="lv-LV" sz="11200" dirty="0" smtClean="0"/>
              <a:t>      </a:t>
            </a:r>
            <a:r>
              <a:rPr lang="lv-LV" sz="11200" b="1" dirty="0" smtClean="0"/>
              <a:t>Transplantēta reakcija pret saimnieku</a:t>
            </a:r>
            <a:endParaRPr lang="lv-LV" sz="11200" dirty="0" smtClean="0"/>
          </a:p>
          <a:p>
            <a:pPr>
              <a:lnSpc>
                <a:spcPts val="4100"/>
              </a:lnSpc>
              <a:buNone/>
            </a:pPr>
            <a:r>
              <a:rPr lang="lv-LV" sz="11200" dirty="0" smtClean="0"/>
              <a:t>          </a:t>
            </a:r>
            <a:r>
              <a:rPr lang="lv-LV" sz="11200" dirty="0" err="1" smtClean="0"/>
              <a:t>Graft</a:t>
            </a:r>
            <a:r>
              <a:rPr lang="lv-LV" sz="11200" dirty="0" smtClean="0"/>
              <a:t> </a:t>
            </a:r>
            <a:r>
              <a:rPr lang="lv-LV" sz="11200" dirty="0" err="1" smtClean="0"/>
              <a:t>versus</a:t>
            </a:r>
            <a:r>
              <a:rPr lang="lv-LV" sz="11200" dirty="0" smtClean="0"/>
              <a:t> </a:t>
            </a:r>
            <a:r>
              <a:rPr lang="lv-LV" sz="11200" dirty="0" err="1" smtClean="0"/>
              <a:t>host</a:t>
            </a:r>
            <a:r>
              <a:rPr lang="lv-LV" sz="11200" dirty="0" smtClean="0"/>
              <a:t> </a:t>
            </a:r>
            <a:r>
              <a:rPr lang="lv-LV" sz="11200" dirty="0" err="1" smtClean="0"/>
              <a:t>reaction</a:t>
            </a:r>
            <a:r>
              <a:rPr lang="lv-LV" sz="11200" dirty="0" smtClean="0"/>
              <a:t> (GVHR)</a:t>
            </a:r>
          </a:p>
          <a:p>
            <a:pPr lvl="4">
              <a:lnSpc>
                <a:spcPts val="4100"/>
              </a:lnSpc>
              <a:buFont typeface="Wingdings" pitchFamily="2" charset="2"/>
              <a:buChar char="ü"/>
            </a:pPr>
            <a:r>
              <a:rPr lang="lv-LV" sz="10800" dirty="0" smtClean="0"/>
              <a:t>kaulu smadzeņu transplantācija</a:t>
            </a:r>
          </a:p>
          <a:p>
            <a:pPr lvl="4">
              <a:lnSpc>
                <a:spcPts val="4100"/>
              </a:lnSpc>
              <a:buFont typeface="Wingdings" pitchFamily="2" charset="2"/>
              <a:buChar char="ü"/>
            </a:pPr>
            <a:r>
              <a:rPr lang="lv-LV" sz="10800" dirty="0" smtClean="0"/>
              <a:t>imūnšūnu transplantācija </a:t>
            </a:r>
            <a:endParaRPr lang="lv-LV" sz="10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535987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Host</a:t>
            </a:r>
            <a:r>
              <a:rPr lang="lv-LV" dirty="0" smtClean="0"/>
              <a:t> </a:t>
            </a:r>
            <a:r>
              <a:rPr lang="lv-LV" dirty="0" err="1" smtClean="0"/>
              <a:t>versus</a:t>
            </a:r>
            <a:r>
              <a:rPr lang="lv-LV" dirty="0" smtClean="0"/>
              <a:t> </a:t>
            </a:r>
            <a:r>
              <a:rPr lang="lv-LV" dirty="0" err="1" smtClean="0"/>
              <a:t>graft</a:t>
            </a:r>
            <a:r>
              <a:rPr lang="lv-LV" dirty="0" smtClean="0"/>
              <a:t> </a:t>
            </a:r>
            <a:r>
              <a:rPr lang="lv-LV" dirty="0" err="1" smtClean="0"/>
              <a:t>reaction</a:t>
            </a:r>
            <a:r>
              <a:rPr lang="lv-LV" dirty="0" smtClean="0"/>
              <a:t> (HVGR)</a:t>
            </a:r>
            <a:br>
              <a:rPr lang="lv-LV" dirty="0" smtClean="0"/>
            </a:br>
            <a:endParaRPr lang="lv-LV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200400"/>
            <a:ext cx="5867400" cy="225552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lv-LV" dirty="0" smtClean="0"/>
              <a:t> </a:t>
            </a:r>
            <a:r>
              <a:rPr lang="lv-LV" sz="3300" b="1" dirty="0" err="1" smtClean="0"/>
              <a:t>Hiperakūtā</a:t>
            </a:r>
            <a:r>
              <a:rPr lang="lv-LV" sz="3300" b="1" dirty="0" smtClean="0"/>
              <a:t> atgrūšana</a:t>
            </a:r>
          </a:p>
          <a:p>
            <a:pPr>
              <a:buFont typeface="Wingdings" pitchFamily="2" charset="2"/>
              <a:buChar char="q"/>
            </a:pPr>
            <a:endParaRPr lang="lv-LV" sz="3300" b="1" dirty="0" smtClean="0"/>
          </a:p>
          <a:p>
            <a:pPr>
              <a:buFont typeface="Wingdings" pitchFamily="2" charset="2"/>
              <a:buChar char="q"/>
            </a:pPr>
            <a:r>
              <a:rPr lang="lv-LV" sz="3300" b="1" dirty="0" smtClean="0"/>
              <a:t> Akūtā atgrūšana</a:t>
            </a:r>
          </a:p>
          <a:p>
            <a:pPr>
              <a:buFont typeface="Wingdings" pitchFamily="2" charset="2"/>
              <a:buChar char="q"/>
            </a:pPr>
            <a:endParaRPr lang="lv-LV" sz="3300" b="1" dirty="0" smtClean="0"/>
          </a:p>
          <a:p>
            <a:pPr>
              <a:buFont typeface="Wingdings" pitchFamily="2" charset="2"/>
              <a:buChar char="q"/>
            </a:pPr>
            <a:r>
              <a:rPr lang="lv-LV" sz="3300" b="1" dirty="0" smtClean="0"/>
              <a:t> Hroniskā atgrūšana</a:t>
            </a:r>
          </a:p>
          <a:p>
            <a:pPr>
              <a:buNone/>
            </a:pPr>
            <a:r>
              <a:rPr lang="lv-LV" sz="3300" b="1" dirty="0" smtClean="0"/>
              <a:t> </a:t>
            </a:r>
            <a:endParaRPr lang="lv-LV" sz="3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371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/>
              <a:t>Saimnieks pret transplantātu</a:t>
            </a:r>
            <a:endParaRPr lang="lv-LV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057400"/>
            <a:ext cx="3181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err="1" smtClean="0"/>
              <a:t>Alotransplantāta</a:t>
            </a:r>
            <a:r>
              <a:rPr lang="lv-LV" sz="2000" dirty="0" smtClean="0"/>
              <a:t> atgrūšana</a:t>
            </a:r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/>
          <a:lstStyle/>
          <a:p>
            <a:r>
              <a:rPr lang="lv-LV" dirty="0" err="1" smtClean="0"/>
              <a:t>Hiperakūtā</a:t>
            </a:r>
            <a:r>
              <a:rPr lang="lv-LV" dirty="0" smtClean="0"/>
              <a:t> atgrūšana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lv-LV" sz="2800" dirty="0" smtClean="0"/>
              <a:t>Notiek minūšu, stundu laikā pēc transplantāta un</a:t>
            </a:r>
          </a:p>
          <a:p>
            <a:pPr>
              <a:lnSpc>
                <a:spcPct val="160000"/>
              </a:lnSpc>
              <a:buNone/>
            </a:pPr>
            <a:r>
              <a:rPr lang="lv-LV" sz="2800" dirty="0" smtClean="0"/>
              <a:t>    saimnieka asinsvadu savienošanas.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lv-LV" sz="2800" dirty="0" smtClean="0"/>
              <a:t>Saimniekā asins cirkulācijā esošās antivielas piesaistās pie donora </a:t>
            </a:r>
            <a:r>
              <a:rPr lang="lv-LV" sz="2800" dirty="0" err="1" smtClean="0"/>
              <a:t>endotelija</a:t>
            </a:r>
            <a:r>
              <a:rPr lang="lv-LV" sz="2800" dirty="0" smtClean="0"/>
              <a:t> antigēniem (antivielas pret ABO asins grupas antigēnu, pret HLA antigēnu)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lv-LV" sz="2800" dirty="0" smtClean="0"/>
              <a:t> Aktivējās komplementa sistēma (bojā </a:t>
            </a:r>
            <a:r>
              <a:rPr lang="lv-LV" sz="2800" dirty="0" err="1" smtClean="0"/>
              <a:t>endotēlija</a:t>
            </a:r>
            <a:r>
              <a:rPr lang="lv-LV" sz="2800" dirty="0" smtClean="0"/>
              <a:t> šūnas)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lv-LV" sz="2800" dirty="0" smtClean="0"/>
              <a:t>Trombocītu </a:t>
            </a:r>
            <a:r>
              <a:rPr lang="lv-LV" sz="2800" dirty="0" err="1" smtClean="0"/>
              <a:t>aktivācija</a:t>
            </a:r>
            <a:r>
              <a:rPr lang="lv-LV" sz="2800" dirty="0" smtClean="0"/>
              <a:t>, transplantātā veidojās trombi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  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228600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lv-LV" dirty="0" err="1" smtClean="0"/>
              <a:t>Hiperakūtā</a:t>
            </a:r>
            <a:r>
              <a:rPr lang="lv-LV" dirty="0" smtClean="0"/>
              <a:t> atgrūšana</a:t>
            </a:r>
            <a:endParaRPr lang="en-US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5181600"/>
            <a:ext cx="70519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lv-LV" sz="3200" dirty="0"/>
              <a:t>1. </a:t>
            </a:r>
            <a:r>
              <a:rPr lang="lv-LV" altLang="lv-LV" sz="2400" dirty="0" smtClean="0"/>
              <a:t>saimnieka antivielas</a:t>
            </a:r>
            <a:r>
              <a:rPr lang="en-US" altLang="lv-LV" sz="2400" dirty="0" smtClean="0"/>
              <a:t>,  </a:t>
            </a:r>
            <a:r>
              <a:rPr lang="en-US" altLang="lv-LV" sz="2400" dirty="0"/>
              <a:t>2. </a:t>
            </a:r>
            <a:r>
              <a:rPr lang="lv-LV" altLang="lv-LV" sz="2400" dirty="0" smtClean="0"/>
              <a:t>komplementa </a:t>
            </a:r>
            <a:r>
              <a:rPr lang="lv-LV" altLang="lv-LV" sz="2400" dirty="0" err="1" smtClean="0"/>
              <a:t>aktivācija</a:t>
            </a:r>
            <a:r>
              <a:rPr lang="en-US" altLang="lv-LV" sz="2400" dirty="0" smtClean="0"/>
              <a:t>, </a:t>
            </a:r>
            <a:endParaRPr lang="en-US" altLang="lv-LV" sz="2400" dirty="0"/>
          </a:p>
          <a:p>
            <a:pPr eaLnBrk="1" hangingPunct="1"/>
            <a:r>
              <a:rPr lang="en-US" altLang="lv-LV" sz="2400" dirty="0"/>
              <a:t>3. </a:t>
            </a:r>
            <a:r>
              <a:rPr lang="lv-LV" altLang="lv-LV" sz="2400" dirty="0" smtClean="0"/>
              <a:t>neitrofīlu </a:t>
            </a:r>
            <a:r>
              <a:rPr lang="lv-LV" altLang="lv-LV" sz="2400" dirty="0" smtClean="0"/>
              <a:t>iekļūšana asinsvados</a:t>
            </a:r>
            <a:r>
              <a:rPr lang="en-US" altLang="lv-LV" sz="2400" dirty="0" smtClean="0"/>
              <a:t>, </a:t>
            </a:r>
            <a:r>
              <a:rPr lang="en-US" altLang="lv-LV" sz="2400" dirty="0"/>
              <a:t>4. </a:t>
            </a:r>
            <a:r>
              <a:rPr lang="lv-LV" altLang="lv-LV" sz="2400" dirty="0" smtClean="0"/>
              <a:t>iekaisums</a:t>
            </a:r>
            <a:r>
              <a:rPr lang="en-US" altLang="lv-LV" sz="2400" dirty="0" smtClean="0"/>
              <a:t>, </a:t>
            </a:r>
            <a:endParaRPr lang="en-US" altLang="lv-LV" sz="2400" dirty="0"/>
          </a:p>
          <a:p>
            <a:pPr eaLnBrk="1" hangingPunct="1"/>
            <a:r>
              <a:rPr lang="en-US" altLang="lv-LV" sz="2400" dirty="0"/>
              <a:t>5. </a:t>
            </a:r>
            <a:r>
              <a:rPr lang="lv-LV" altLang="lv-LV" sz="2400" dirty="0" smtClean="0"/>
              <a:t>trombu veidošanās</a:t>
            </a:r>
            <a:endParaRPr lang="en-US" altLang="lv-LV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1872"/>
          <a:stretch>
            <a:fillRect/>
          </a:stretch>
        </p:blipFill>
        <p:spPr bwMode="auto">
          <a:xfrm>
            <a:off x="457200" y="1600200"/>
            <a:ext cx="8183105" cy="33528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lv-LV" sz="2800" b="1" dirty="0" smtClean="0">
                <a:solidFill>
                  <a:schemeClr val="tx1"/>
                </a:solidFill>
                <a:latin typeface="+mn-lt"/>
              </a:rPr>
              <a:t>Anti-HLA  un ABO antivielu avots </a:t>
            </a:r>
            <a:r>
              <a:rPr lang="lv-LV" sz="2800" b="1" dirty="0" err="1" smtClean="0">
                <a:solidFill>
                  <a:schemeClr val="tx1"/>
                </a:solidFill>
                <a:latin typeface="+mn-lt"/>
              </a:rPr>
              <a:t>hiperakūtā</a:t>
            </a:r>
            <a:r>
              <a:rPr lang="lv-LV" sz="2800" b="1" dirty="0" smtClean="0">
                <a:solidFill>
                  <a:schemeClr val="tx1"/>
                </a:solidFill>
                <a:latin typeface="+mn-lt"/>
              </a:rPr>
              <a:t> atgrūšanā</a:t>
            </a:r>
            <a:endParaRPr lang="en-US" sz="2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lv-LV" sz="2800" dirty="0" smtClean="0"/>
              <a:t>Grūtniecība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lv-LV" dirty="0" smtClean="0"/>
              <a:t>Embrijs ir </a:t>
            </a:r>
            <a:r>
              <a:rPr lang="lv-LV" dirty="0" err="1" smtClean="0"/>
              <a:t>alotransplantāts</a:t>
            </a:r>
            <a:r>
              <a:rPr lang="lv-LV" dirty="0" smtClean="0"/>
              <a:t> mātes ķermenī</a:t>
            </a:r>
            <a:r>
              <a:rPr lang="en-US" dirty="0" smtClean="0"/>
              <a:t> </a:t>
            </a:r>
            <a:endParaRPr lang="lv-LV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lv-LV" dirty="0" smtClean="0"/>
              <a:t>Dzemdības laikā</a:t>
            </a:r>
            <a:r>
              <a:rPr lang="en-US" dirty="0" smtClean="0"/>
              <a:t>, </a:t>
            </a:r>
            <a:r>
              <a:rPr lang="lv-LV" dirty="0" smtClean="0"/>
              <a:t>bērna šūnas var stimulēt mātes imūnsistēmu.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lv-LV" sz="2800" dirty="0" smtClean="0"/>
              <a:t>Asins pārliešana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HLA </a:t>
            </a:r>
            <a:r>
              <a:rPr lang="lv-LV" dirty="0" smtClean="0"/>
              <a:t>pārbaude netika veikta pie asins pārliešanas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lv-LV" dirty="0" smtClean="0"/>
              <a:t>Leikocīti un trombocīti asinīs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lv-LV" sz="2800" dirty="0" smtClean="0"/>
              <a:t>Transplantācija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lv-LV" dirty="0" smtClean="0"/>
              <a:t>Cilvēki ar vairāk nekā vienu transplantātu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Transplantācijas veidi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100"/>
              </a:lnSpc>
              <a:buFont typeface="Wingdings" panose="05000000000000000000" pitchFamily="2" charset="2"/>
              <a:buChar char="q"/>
            </a:pPr>
            <a:r>
              <a:rPr lang="lv-LV" b="1" dirty="0" smtClean="0"/>
              <a:t> </a:t>
            </a:r>
            <a:r>
              <a:rPr lang="lv-LV" b="1" dirty="0" err="1" smtClean="0"/>
              <a:t>Autotransplantācija</a:t>
            </a:r>
            <a:endParaRPr lang="lv-LV" b="1" dirty="0" smtClean="0"/>
          </a:p>
          <a:p>
            <a:pPr lvl="2">
              <a:lnSpc>
                <a:spcPts val="5100"/>
              </a:lnSpc>
              <a:buFont typeface="Wingdings" panose="05000000000000000000" pitchFamily="2" charset="2"/>
              <a:buChar char="q"/>
            </a:pPr>
            <a:r>
              <a:rPr lang="lv-LV" sz="2400" dirty="0"/>
              <a:t>Audu pārstādīšana viena indivīda ietvaros- no vienas organisma vietas </a:t>
            </a:r>
            <a:r>
              <a:rPr lang="lv-LV" sz="2400" dirty="0" smtClean="0"/>
              <a:t>citā (</a:t>
            </a:r>
            <a:r>
              <a:rPr lang="lv-LV" sz="2400" dirty="0" err="1"/>
              <a:t>Tirša</a:t>
            </a:r>
            <a:r>
              <a:rPr lang="lv-LV" sz="2400" dirty="0"/>
              <a:t> ādas plastika, Filatova stiebrs).</a:t>
            </a:r>
          </a:p>
          <a:p>
            <a:pPr lvl="2">
              <a:lnSpc>
                <a:spcPts val="5100"/>
              </a:lnSpc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085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lv-LV" dirty="0" smtClean="0"/>
              <a:t>Akūtā atgrūšana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1371600"/>
            <a:ext cx="9829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Notiek laika</a:t>
            </a:r>
            <a:r>
              <a:rPr kumimoji="0" lang="lv-LV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posmā no 2 dienām līdz 2 nedēļām pēc transplantācijas. Notiek 30% gadījumos.</a:t>
            </a:r>
          </a:p>
          <a:p>
            <a:pPr marL="342900" marR="0" lvl="0" indent="-342900" algn="l" defTabSz="914400" rtl="0" eaLnBrk="1" fontAlgn="auto" latinLnBrk="0" hangingPunct="1">
              <a:lnSpc>
                <a:spcPts val="3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lv-LV" sz="2800" dirty="0" smtClean="0"/>
              <a:t>Akūtā humorālā atgrūšana</a:t>
            </a:r>
          </a:p>
          <a:p>
            <a:pPr marL="800100" lvl="1" indent="-342900">
              <a:lnSpc>
                <a:spcPts val="33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lv-LV" sz="2400" dirty="0" smtClean="0"/>
              <a:t>Akūts asinsvadu iekaisums (</a:t>
            </a:r>
            <a:r>
              <a:rPr lang="lv-LV" sz="2400" dirty="0" err="1" smtClean="0"/>
              <a:t>endotēlija</a:t>
            </a:r>
            <a:r>
              <a:rPr lang="lv-LV" sz="2400" dirty="0" smtClean="0"/>
              <a:t> bojājums) </a:t>
            </a:r>
          </a:p>
          <a:p>
            <a:pPr marL="800100" lvl="1" indent="-342900">
              <a:lnSpc>
                <a:spcPts val="33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lv-LV" sz="2400" dirty="0" err="1" smtClean="0"/>
              <a:t>IgG</a:t>
            </a:r>
            <a:r>
              <a:rPr lang="lv-LV" sz="2400" dirty="0" smtClean="0"/>
              <a:t> antivielas pret </a:t>
            </a:r>
            <a:r>
              <a:rPr lang="lv-LV" sz="2400" dirty="0" err="1" smtClean="0"/>
              <a:t>aloantigēniem</a:t>
            </a:r>
            <a:r>
              <a:rPr lang="lv-LV" sz="2400" dirty="0" smtClean="0"/>
              <a:t>, kas atrodas uz </a:t>
            </a:r>
          </a:p>
          <a:p>
            <a:pPr marL="800100" lvl="1" indent="-342900">
              <a:lnSpc>
                <a:spcPts val="3300"/>
              </a:lnSpc>
              <a:spcBef>
                <a:spcPct val="20000"/>
              </a:spcBef>
              <a:defRPr/>
            </a:pPr>
            <a:r>
              <a:rPr lang="lv-LV" sz="2400" dirty="0" smtClean="0"/>
              <a:t>     </a:t>
            </a:r>
            <a:r>
              <a:rPr lang="lv-LV" sz="2400" dirty="0" err="1" smtClean="0"/>
              <a:t>endotēlija</a:t>
            </a:r>
            <a:r>
              <a:rPr lang="lv-LV" sz="2400" dirty="0" smtClean="0"/>
              <a:t> šūnām</a:t>
            </a:r>
          </a:p>
          <a:p>
            <a:pPr marL="342900" marR="0" lvl="0" indent="-342900" algn="l" defTabSz="914400" rtl="0" eaLnBrk="1" fontAlgn="auto" latinLnBrk="0" hangingPunct="1">
              <a:lnSpc>
                <a:spcPts val="3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lv-LV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Akūtā šūnu atgrūšana</a:t>
            </a:r>
          </a:p>
          <a:p>
            <a:pPr marL="800100" lvl="1" indent="-342900">
              <a:lnSpc>
                <a:spcPts val="33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lv-LV" sz="2400" dirty="0" err="1" smtClean="0"/>
              <a:t>Parenhimālo</a:t>
            </a:r>
            <a:r>
              <a:rPr lang="lv-LV" sz="2400" dirty="0" smtClean="0"/>
              <a:t> šūnu nekroze, limfocītu un </a:t>
            </a:r>
            <a:r>
              <a:rPr lang="lv-LV" sz="2400" dirty="0" err="1" smtClean="0"/>
              <a:t>makrofāgu</a:t>
            </a:r>
            <a:r>
              <a:rPr lang="lv-LV" sz="2400" dirty="0" smtClean="0"/>
              <a:t> </a:t>
            </a:r>
          </a:p>
          <a:p>
            <a:pPr marL="800100" lvl="1" indent="-342900">
              <a:lnSpc>
                <a:spcPts val="3300"/>
              </a:lnSpc>
              <a:spcBef>
                <a:spcPct val="20000"/>
              </a:spcBef>
              <a:defRPr/>
            </a:pPr>
            <a:r>
              <a:rPr lang="lv-LV" sz="2400" dirty="0" smtClean="0"/>
              <a:t>     infiltrēšana</a:t>
            </a:r>
          </a:p>
          <a:p>
            <a:pPr marL="1714500" lvl="3" indent="-342900">
              <a:lnSpc>
                <a:spcPts val="33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lv-LV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Vēlīnā tipa </a:t>
            </a:r>
            <a:r>
              <a:rPr kumimoji="0" lang="lv-LV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hipersensibilitātes</a:t>
            </a:r>
            <a:r>
              <a:rPr kumimoji="0" lang="lv-LV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reakcija (</a:t>
            </a:r>
            <a:r>
              <a:rPr kumimoji="0" lang="lv-LV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CD4+Th1)</a:t>
            </a:r>
          </a:p>
          <a:p>
            <a:pPr marL="1714500" lvl="3" indent="-342900">
              <a:lnSpc>
                <a:spcPts val="33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lv-LV" sz="2400" dirty="0" smtClean="0"/>
              <a:t>Transplantāta šūnu nogalināšana ar CD8+Tc</a:t>
            </a:r>
            <a:endParaRPr kumimoji="0" lang="lv-LV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6_07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 l="12405" t="30975" r="26437" b="40192"/>
          <a:stretch>
            <a:fillRect/>
          </a:stretch>
        </p:blipFill>
        <p:spPr bwMode="auto">
          <a:xfrm>
            <a:off x="1066800" y="1143000"/>
            <a:ext cx="6616700" cy="3521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lv-LV" dirty="0" smtClean="0"/>
              <a:t>Akūtā atgrūšana</a:t>
            </a:r>
            <a:endParaRPr lang="en-US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295400" y="4800600"/>
            <a:ext cx="7391400" cy="185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</a:t>
            </a: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šūnas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lv-L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makrofāgi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antivielas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lv-L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miocītu</a:t>
            </a: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</a:t>
            </a:r>
            <a:r>
              <a:rPr kumimoji="0" lang="lv-L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endotēlija</a:t>
            </a: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bojājums,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AutoNum type="arabicPeriod"/>
              <a:tabLst/>
              <a:defRPr/>
            </a:pP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iekaisums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Attīstās mēnešus vai gadus pēc akūtās</a:t>
            </a:r>
            <a:r>
              <a:rPr kumimoji="0" lang="lv-LV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atgrūšanas reakcijas izbeigšanas.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Raksturīga fibroze un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asinsvadu bojājumi,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v-LV" sz="3200" dirty="0" smtClean="0"/>
              <a:t>    kas noved pie transplantāta zaudējuma ilgākā laika posmā.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lv-LV" dirty="0" smtClean="0"/>
              <a:t>Hroniskā atgrūšana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Notiek</a:t>
            </a:r>
            <a:r>
              <a:rPr kumimoji="0" lang="lv-LV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transplan</a:t>
            </a:r>
            <a:r>
              <a:rPr kumimoji="0" lang="lv-LV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tātiem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sirdi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nierēm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plaušām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aknām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 skaidrs</a:t>
            </a:r>
            <a:r>
              <a:rPr kumimoji="0" lang="lv-LV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mehānisms</a:t>
            </a:r>
          </a:p>
          <a:p>
            <a:pPr marL="1257300" lvl="2" indent="-34290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lv-LV" sz="2800" baseline="0" dirty="0" smtClean="0"/>
              <a:t>Hroniskais</a:t>
            </a:r>
            <a:r>
              <a:rPr lang="lv-LV" sz="2800" dirty="0" smtClean="0"/>
              <a:t> iekaisums, ko izraisa CD4+T/</a:t>
            </a:r>
            <a:r>
              <a:rPr lang="lv-LV" sz="2800" dirty="0" err="1" smtClean="0"/>
              <a:t>Makrofāgi</a:t>
            </a:r>
            <a:endParaRPr lang="lv-LV" sz="2800" dirty="0" smtClean="0"/>
          </a:p>
          <a:p>
            <a:pPr marL="1257300" lvl="2" indent="-34290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lv-LV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imūnie faktori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lv-LV" dirty="0" smtClean="0"/>
              <a:t>Hroniskā atgrūšana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0" y="1905000"/>
            <a:ext cx="7010400" cy="316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err="1" smtClean="0"/>
              <a:t>Allotransplantāta</a:t>
            </a:r>
            <a:r>
              <a:rPr lang="lv-LV" dirty="0" smtClean="0"/>
              <a:t> atgrūšanas klasifikācija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22520"/>
          </a:xfrm>
        </p:spPr>
        <p:txBody>
          <a:bodyPr>
            <a:normAutofit fontScale="25000" lnSpcReduction="20000"/>
          </a:bodyPr>
          <a:lstStyle/>
          <a:p>
            <a:pPr marL="914400" indent="-914400" algn="just">
              <a:lnSpc>
                <a:spcPts val="4100"/>
              </a:lnSpc>
              <a:buFont typeface="Wingdings" pitchFamily="2" charset="2"/>
              <a:buChar char="q"/>
            </a:pPr>
            <a:r>
              <a:rPr lang="lv-LV" sz="1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Saimnieks pret transplantātu </a:t>
            </a:r>
          </a:p>
          <a:p>
            <a:pPr algn="just">
              <a:lnSpc>
                <a:spcPts val="4100"/>
              </a:lnSpc>
              <a:buNone/>
            </a:pPr>
            <a:r>
              <a:rPr lang="lv-LV" sz="1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</a:t>
            </a:r>
            <a:r>
              <a:rPr lang="lv-LV" sz="1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Host</a:t>
            </a:r>
            <a:r>
              <a:rPr lang="lv-LV" sz="1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sz="1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versus</a:t>
            </a:r>
            <a:r>
              <a:rPr lang="lv-LV" sz="1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sz="1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graft</a:t>
            </a:r>
            <a:r>
              <a:rPr lang="lv-LV" sz="1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sz="1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reaction</a:t>
            </a:r>
            <a:r>
              <a:rPr lang="lv-LV" sz="1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(HVGR)</a:t>
            </a:r>
          </a:p>
          <a:p>
            <a:pPr lvl="4" algn="just">
              <a:lnSpc>
                <a:spcPts val="4100"/>
              </a:lnSpc>
              <a:buFont typeface="Wingdings" pitchFamily="2" charset="2"/>
              <a:buChar char="ü"/>
            </a:pPr>
            <a:r>
              <a:rPr lang="lv-LV" sz="1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orgānu transplantācija</a:t>
            </a:r>
          </a:p>
          <a:p>
            <a:pPr lvl="4" algn="just">
              <a:lnSpc>
                <a:spcPts val="1200"/>
              </a:lnSpc>
              <a:buFont typeface="Wingdings" pitchFamily="2" charset="2"/>
              <a:buChar char="ü"/>
            </a:pPr>
            <a:endParaRPr lang="lv-LV" sz="8000" dirty="0" smtClean="0"/>
          </a:p>
          <a:p>
            <a:pPr>
              <a:lnSpc>
                <a:spcPts val="4100"/>
              </a:lnSpc>
              <a:buFont typeface="Wingdings" pitchFamily="2" charset="2"/>
              <a:buChar char="q"/>
            </a:pPr>
            <a:r>
              <a:rPr lang="lv-LV" sz="11200" dirty="0" smtClean="0"/>
              <a:t>      </a:t>
            </a:r>
            <a:r>
              <a:rPr lang="lv-LV" sz="11200" b="1" dirty="0" smtClean="0"/>
              <a:t>Transplantēta reakcija pret saimnieku</a:t>
            </a:r>
            <a:endParaRPr lang="lv-LV" sz="11200" dirty="0" smtClean="0"/>
          </a:p>
          <a:p>
            <a:pPr>
              <a:lnSpc>
                <a:spcPts val="4100"/>
              </a:lnSpc>
              <a:buNone/>
            </a:pPr>
            <a:r>
              <a:rPr lang="lv-LV" sz="11200" dirty="0" smtClean="0"/>
              <a:t>          </a:t>
            </a:r>
            <a:r>
              <a:rPr lang="lv-LV" sz="11200" dirty="0" err="1" smtClean="0"/>
              <a:t>Graft</a:t>
            </a:r>
            <a:r>
              <a:rPr lang="lv-LV" sz="11200" dirty="0" smtClean="0"/>
              <a:t> </a:t>
            </a:r>
            <a:r>
              <a:rPr lang="lv-LV" sz="11200" dirty="0" err="1" smtClean="0"/>
              <a:t>versus</a:t>
            </a:r>
            <a:r>
              <a:rPr lang="lv-LV" sz="11200" dirty="0" smtClean="0"/>
              <a:t> </a:t>
            </a:r>
            <a:r>
              <a:rPr lang="lv-LV" sz="11200" dirty="0" err="1" smtClean="0"/>
              <a:t>host</a:t>
            </a:r>
            <a:r>
              <a:rPr lang="lv-LV" sz="11200" dirty="0" smtClean="0"/>
              <a:t> </a:t>
            </a:r>
            <a:r>
              <a:rPr lang="lv-LV" sz="11200" dirty="0" err="1" smtClean="0"/>
              <a:t>reaction</a:t>
            </a:r>
            <a:r>
              <a:rPr lang="lv-LV" sz="11200" dirty="0" smtClean="0"/>
              <a:t> (GVHR)</a:t>
            </a:r>
          </a:p>
          <a:p>
            <a:pPr lvl="4">
              <a:lnSpc>
                <a:spcPts val="4100"/>
              </a:lnSpc>
              <a:buFont typeface="Wingdings" pitchFamily="2" charset="2"/>
              <a:buChar char="ü"/>
            </a:pPr>
            <a:r>
              <a:rPr lang="lv-LV" sz="10800" dirty="0" smtClean="0"/>
              <a:t>kaulu smadzeņu transplantācija</a:t>
            </a:r>
          </a:p>
          <a:p>
            <a:pPr lvl="4">
              <a:lnSpc>
                <a:spcPts val="4100"/>
              </a:lnSpc>
              <a:buFont typeface="Wingdings" pitchFamily="2" charset="2"/>
              <a:buChar char="ü"/>
            </a:pPr>
            <a:r>
              <a:rPr lang="lv-LV" sz="10800" dirty="0" smtClean="0"/>
              <a:t>imūnšūnu transplantācija </a:t>
            </a:r>
            <a:endParaRPr lang="lv-LV" sz="10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err="1" smtClean="0"/>
              <a:t>Graft</a:t>
            </a:r>
            <a:r>
              <a:rPr lang="lv-LV" dirty="0" smtClean="0"/>
              <a:t> </a:t>
            </a:r>
            <a:r>
              <a:rPr lang="lv-LV" dirty="0" err="1" smtClean="0"/>
              <a:t>versus</a:t>
            </a:r>
            <a:r>
              <a:rPr lang="lv-LV" dirty="0" smtClean="0"/>
              <a:t> </a:t>
            </a:r>
            <a:r>
              <a:rPr lang="lv-LV" dirty="0" err="1" smtClean="0"/>
              <a:t>host</a:t>
            </a:r>
            <a:r>
              <a:rPr lang="lv-LV" dirty="0" smtClean="0"/>
              <a:t> </a:t>
            </a:r>
            <a:r>
              <a:rPr lang="lv-LV" dirty="0" err="1" smtClean="0"/>
              <a:t>reaction</a:t>
            </a:r>
            <a:r>
              <a:rPr lang="lv-LV" dirty="0" smtClean="0"/>
              <a:t> (GVHR)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v-LV" dirty="0" err="1" smtClean="0"/>
              <a:t>Graft</a:t>
            </a:r>
            <a:r>
              <a:rPr lang="lv-LV" dirty="0" smtClean="0"/>
              <a:t> </a:t>
            </a:r>
            <a:r>
              <a:rPr lang="lv-LV" dirty="0" err="1" smtClean="0"/>
              <a:t>versus</a:t>
            </a:r>
            <a:r>
              <a:rPr lang="lv-LV" dirty="0" smtClean="0"/>
              <a:t> </a:t>
            </a:r>
            <a:r>
              <a:rPr lang="lv-LV" dirty="0" err="1" smtClean="0"/>
              <a:t>host</a:t>
            </a:r>
            <a:r>
              <a:rPr lang="lv-LV" dirty="0" smtClean="0"/>
              <a:t> </a:t>
            </a:r>
            <a:r>
              <a:rPr lang="lv-LV" dirty="0" err="1" smtClean="0"/>
              <a:t>reaction</a:t>
            </a:r>
            <a:endParaRPr lang="lv-LV" dirty="0" smtClean="0"/>
          </a:p>
          <a:p>
            <a:pPr lvl="2">
              <a:lnSpc>
                <a:spcPct val="150000"/>
              </a:lnSpc>
            </a:pPr>
            <a:r>
              <a:rPr lang="lv-LV" sz="2400" dirty="0" err="1" smtClean="0"/>
              <a:t>Allogēna</a:t>
            </a:r>
            <a:r>
              <a:rPr lang="lv-LV" sz="2400" dirty="0" smtClean="0"/>
              <a:t> kaulu smadzeņu transplantācija</a:t>
            </a:r>
          </a:p>
          <a:p>
            <a:pPr lvl="2">
              <a:lnSpc>
                <a:spcPct val="150000"/>
              </a:lnSpc>
            </a:pPr>
            <a:r>
              <a:rPr lang="lv-LV" sz="2400" dirty="0" smtClean="0"/>
              <a:t>Reakcija pret saimnieka </a:t>
            </a:r>
            <a:r>
              <a:rPr lang="lv-LV" sz="2400" dirty="0" err="1" smtClean="0"/>
              <a:t>alloantigēniem</a:t>
            </a:r>
            <a:endParaRPr lang="lv-LV" sz="2400" dirty="0" smtClean="0"/>
          </a:p>
          <a:p>
            <a:pPr lvl="2">
              <a:lnSpc>
                <a:spcPct val="150000"/>
              </a:lnSpc>
            </a:pPr>
            <a:r>
              <a:rPr lang="lv-LV" sz="2400" dirty="0" smtClean="0"/>
              <a:t>Izraisa </a:t>
            </a:r>
            <a:r>
              <a:rPr lang="lv-LV" sz="2400" dirty="0" err="1" smtClean="0"/>
              <a:t>imūnkompetentās</a:t>
            </a:r>
            <a:r>
              <a:rPr lang="lv-LV" sz="2400" dirty="0" smtClean="0"/>
              <a:t> šūnas kaulu smadzenēs </a:t>
            </a:r>
          </a:p>
          <a:p>
            <a:pPr>
              <a:lnSpc>
                <a:spcPct val="150000"/>
              </a:lnSpc>
            </a:pPr>
            <a:r>
              <a:rPr lang="lv-LV" dirty="0" err="1" smtClean="0"/>
              <a:t>Graft</a:t>
            </a:r>
            <a:r>
              <a:rPr lang="lv-LV" dirty="0" smtClean="0"/>
              <a:t> </a:t>
            </a:r>
            <a:r>
              <a:rPr lang="lv-LV" dirty="0" err="1" smtClean="0"/>
              <a:t>versus</a:t>
            </a:r>
            <a:r>
              <a:rPr lang="lv-LV" dirty="0" smtClean="0"/>
              <a:t> </a:t>
            </a:r>
            <a:r>
              <a:rPr lang="lv-LV" dirty="0" err="1" smtClean="0"/>
              <a:t>host</a:t>
            </a:r>
            <a:r>
              <a:rPr lang="lv-LV" dirty="0" smtClean="0"/>
              <a:t> </a:t>
            </a:r>
            <a:r>
              <a:rPr lang="lv-LV" dirty="0" err="1" smtClean="0"/>
              <a:t>disease</a:t>
            </a:r>
            <a:r>
              <a:rPr lang="lv-LV" dirty="0" smtClean="0"/>
              <a:t> (</a:t>
            </a:r>
            <a:r>
              <a:rPr lang="lv-LV" dirty="0" err="1" smtClean="0"/>
              <a:t>alotransplantācijas</a:t>
            </a:r>
            <a:r>
              <a:rPr lang="lv-LV" dirty="0" smtClean="0"/>
              <a:t> slimība)</a:t>
            </a:r>
          </a:p>
          <a:p>
            <a:pPr lvl="2">
              <a:lnSpc>
                <a:spcPct val="150000"/>
              </a:lnSpc>
            </a:pPr>
            <a:r>
              <a:rPr lang="lv-LV" sz="2400" dirty="0" smtClean="0"/>
              <a:t>Slimība, kuru izraisa GVHR nodara bojājumus saimniekam</a:t>
            </a:r>
            <a:endParaRPr lang="lv-LV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524000"/>
            <a:ext cx="568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/>
              <a:t>Transplantēta reakcija pret saimnieku</a:t>
            </a: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4800600" cy="114300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Akūts GVHD</a:t>
            </a:r>
            <a:endParaRPr lang="lv-LV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143000"/>
            <a:ext cx="52245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lv-LV" dirty="0" smtClean="0"/>
              <a:t> </a:t>
            </a:r>
            <a:r>
              <a:rPr lang="lv-LV" sz="2400" dirty="0" err="1" smtClean="0"/>
              <a:t>Endotēlija</a:t>
            </a:r>
            <a:r>
              <a:rPr lang="lv-LV" sz="2400" dirty="0" smtClean="0"/>
              <a:t> šūnu bojājums ādā, aknās </a:t>
            </a:r>
          </a:p>
          <a:p>
            <a:pPr>
              <a:lnSpc>
                <a:spcPct val="150000"/>
              </a:lnSpc>
            </a:pPr>
            <a:r>
              <a:rPr lang="lv-LV" sz="2400" dirty="0" smtClean="0"/>
              <a:t>  un zarnu traktā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lv-LV" sz="2400" dirty="0" smtClean="0"/>
              <a:t> Izsitumi, dzeltenā kaite, caureja, </a:t>
            </a:r>
          </a:p>
          <a:p>
            <a:pPr>
              <a:lnSpc>
                <a:spcPct val="150000"/>
              </a:lnSpc>
            </a:pPr>
            <a:r>
              <a:rPr lang="lv-LV" sz="2400" dirty="0" smtClean="0"/>
              <a:t>   zarnu trakta asiņošana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lv-LV" sz="2400" dirty="0" smtClean="0"/>
              <a:t> izraisa transplantāta </a:t>
            </a:r>
          </a:p>
          <a:p>
            <a:pPr>
              <a:lnSpc>
                <a:spcPct val="150000"/>
              </a:lnSpc>
            </a:pPr>
            <a:r>
              <a:rPr lang="lv-LV" sz="2400" dirty="0" smtClean="0"/>
              <a:t>   nobriedušas T šūnas</a:t>
            </a:r>
            <a:endParaRPr lang="lv-LV" sz="2400" dirty="0"/>
          </a:p>
        </p:txBody>
      </p:sp>
      <p:pic>
        <p:nvPicPr>
          <p:cNvPr id="6" name="Picture 3" descr="GvHdis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2858864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4419600"/>
            <a:ext cx="4800600" cy="6858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Hronisks GVHD</a:t>
            </a:r>
            <a:endParaRPr kumimoji="0" lang="lv-LV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03674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lv-LV" dirty="0" smtClean="0"/>
              <a:t>  </a:t>
            </a:r>
            <a:r>
              <a:rPr lang="lv-LV" sz="2400" dirty="0" smtClean="0"/>
              <a:t>Viena vai vairāku orgānu atrofija un fibroze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lv-LV" sz="2400" dirty="0" smtClean="0"/>
              <a:t> Skartā orgāna pilnīga disfunkcija </a:t>
            </a:r>
          </a:p>
          <a:p>
            <a:pPr>
              <a:buFont typeface="Wingdings" pitchFamily="2" charset="2"/>
              <a:buChar char="§"/>
            </a:pPr>
            <a:endParaRPr lang="lv-LV" sz="2400" dirty="0" smtClean="0"/>
          </a:p>
          <a:p>
            <a:pPr>
              <a:lnSpc>
                <a:spcPct val="150000"/>
              </a:lnSpc>
            </a:pPr>
            <a:r>
              <a:rPr lang="lv-LV" sz="2400" dirty="0" smtClean="0"/>
              <a:t> </a:t>
            </a:r>
            <a:endParaRPr lang="lv-LV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lv-LV" dirty="0" err="1"/>
              <a:t>Graft</a:t>
            </a:r>
            <a:r>
              <a:rPr lang="lv-LV" dirty="0"/>
              <a:t> </a:t>
            </a:r>
            <a:r>
              <a:rPr lang="lv-LV" dirty="0" err="1"/>
              <a:t>versus</a:t>
            </a:r>
            <a:r>
              <a:rPr lang="lv-LV" dirty="0"/>
              <a:t> </a:t>
            </a:r>
            <a:r>
              <a:rPr lang="lv-LV" dirty="0" err="1"/>
              <a:t>host</a:t>
            </a:r>
            <a:r>
              <a:rPr lang="lv-LV" dirty="0"/>
              <a:t> </a:t>
            </a:r>
            <a:r>
              <a:rPr lang="lv-LV" dirty="0" err="1"/>
              <a:t>reaction</a:t>
            </a:r>
            <a:r>
              <a:rPr lang="lv-LV" dirty="0"/>
              <a:t> (GVHR)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00346"/>
            <a:ext cx="81988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400" dirty="0" smtClean="0"/>
              <a:t>Lai transplantēta reakcija pret saimnieku neizveidotos, </a:t>
            </a:r>
          </a:p>
          <a:p>
            <a:pPr>
              <a:lnSpc>
                <a:spcPct val="150000"/>
              </a:lnSpc>
            </a:pPr>
            <a:r>
              <a:rPr lang="lv-LV" sz="2400" dirty="0" smtClean="0"/>
              <a:t>transplantātu apstrādā.</a:t>
            </a:r>
          </a:p>
          <a:p>
            <a:pPr>
              <a:lnSpc>
                <a:spcPct val="150000"/>
              </a:lnSpc>
            </a:pPr>
            <a:r>
              <a:rPr lang="lv-LV" sz="2400" dirty="0" smtClean="0"/>
              <a:t>No transplantēta aizvāc T limfocītus, vai uz transplantēta un </a:t>
            </a:r>
          </a:p>
          <a:p>
            <a:pPr>
              <a:lnSpc>
                <a:spcPct val="150000"/>
              </a:lnSpc>
            </a:pPr>
            <a:r>
              <a:rPr lang="lv-LV" sz="2400" dirty="0" smtClean="0"/>
              <a:t>arī uz recipienta T limfocītiem </a:t>
            </a:r>
            <a:r>
              <a:rPr lang="lv-LV" sz="2400" dirty="0" smtClean="0"/>
              <a:t>iedarbojās </a:t>
            </a:r>
            <a:r>
              <a:rPr lang="lv-LV" sz="2400" dirty="0" smtClean="0"/>
              <a:t>ar </a:t>
            </a:r>
          </a:p>
          <a:p>
            <a:pPr>
              <a:lnSpc>
                <a:spcPct val="150000"/>
              </a:lnSpc>
            </a:pPr>
            <a:r>
              <a:rPr lang="lv-LV" sz="2400" dirty="0" smtClean="0"/>
              <a:t>T </a:t>
            </a:r>
            <a:r>
              <a:rPr lang="lv-LV" sz="2400" dirty="0" err="1" smtClean="0"/>
              <a:t>antilimfocitāriem</a:t>
            </a:r>
            <a:r>
              <a:rPr lang="lv-LV" sz="2400" dirty="0" smtClean="0"/>
              <a:t> serumiem.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1476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lv-LV" sz="4000" dirty="0" err="1" smtClean="0"/>
              <a:t>Alotransplantāta</a:t>
            </a:r>
            <a:r>
              <a:rPr lang="lv-LV" sz="4000" dirty="0" smtClean="0"/>
              <a:t> atgrūšanas terapija un novēršana</a:t>
            </a:r>
            <a:endParaRPr lang="lv-LV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67000"/>
            <a:ext cx="7924800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463040" marR="0" lvl="4" indent="-210312" algn="just" defTabSz="914400" rtl="0" eaLnBrk="1" fontAlgn="auto" latinLnBrk="0" hangingPunct="1">
              <a:lnSpc>
                <a:spcPts val="12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 typeface="Wingdings" pitchFamily="2" charset="2"/>
              <a:buChar char="ü"/>
              <a:tabLst/>
              <a:defRPr/>
            </a:pPr>
            <a:endParaRPr kumimoji="0" lang="lv-LV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lv-LV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Audu saderības pārbaude pirms transplantācijas</a:t>
            </a:r>
          </a:p>
          <a:p>
            <a:pPr marL="274320" marR="0" lvl="0" indent="-27432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lang="lv-LV" sz="2400" b="1" dirty="0" smtClean="0"/>
              <a:t>  </a:t>
            </a:r>
            <a:r>
              <a:rPr lang="lv-LV" sz="2400" b="1" dirty="0" err="1" smtClean="0"/>
              <a:t>Imunosupresīvā</a:t>
            </a:r>
            <a:r>
              <a:rPr lang="lv-LV" sz="2400" b="1" dirty="0" smtClean="0"/>
              <a:t> terapija</a:t>
            </a:r>
            <a:r>
              <a:rPr kumimoji="0" lang="lv-LV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ts val="41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lang="lv-LV" sz="2400" b="1" dirty="0" smtClean="0"/>
              <a:t>  </a:t>
            </a:r>
            <a:r>
              <a:rPr lang="lv-LV" sz="2400" b="1" dirty="0" err="1" smtClean="0"/>
              <a:t>Imūntolerances</a:t>
            </a:r>
            <a:r>
              <a:rPr lang="lv-LV" sz="2400" b="1" dirty="0" smtClean="0"/>
              <a:t> inducēšana</a:t>
            </a:r>
            <a:r>
              <a:rPr kumimoji="0" lang="lv-L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err="1"/>
              <a:t>Autotransplantācija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4671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428324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HLA </a:t>
            </a:r>
            <a:r>
              <a:rPr lang="lv-LV" dirty="0" smtClean="0">
                <a:latin typeface="+mn-lt"/>
              </a:rPr>
              <a:t>pārbaude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r>
              <a:rPr lang="lv-LV" sz="2800" dirty="0"/>
              <a:t>Audu saderības pārbaude </a:t>
            </a:r>
            <a:endParaRPr lang="lv-LV" sz="2800" dirty="0" smtClean="0"/>
          </a:p>
          <a:p>
            <a:r>
              <a:rPr lang="en-US" altLang="lv-LV" dirty="0" smtClean="0"/>
              <a:t>Cross matching test</a:t>
            </a:r>
          </a:p>
          <a:p>
            <a:r>
              <a:rPr lang="lv-LV" altLang="lv-LV" dirty="0" smtClean="0"/>
              <a:t>Reaģējošo antivielu panelis</a:t>
            </a:r>
            <a:endParaRPr lang="en-US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17286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lv-LV" sz="5400" dirty="0"/>
              <a:t>Audu saderības pārbaude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114800"/>
          </a:xfrm>
        </p:spPr>
        <p:txBody>
          <a:bodyPr/>
          <a:lstStyle/>
          <a:p>
            <a:r>
              <a:rPr lang="lv-LV" altLang="lv-LV" sz="2000" dirty="0" smtClean="0"/>
              <a:t>Nosaka HLA abās alēles </a:t>
            </a:r>
          </a:p>
          <a:p>
            <a:r>
              <a:rPr lang="lv-LV" altLang="lv-LV" sz="2000" dirty="0" smtClean="0"/>
              <a:t>Viena alēle no mātes un otra no tēva</a:t>
            </a:r>
            <a:endParaRPr lang="en-US" altLang="lv-LV" sz="2000" dirty="0" smtClean="0"/>
          </a:p>
          <a:p>
            <a:pPr lvl="1"/>
            <a:r>
              <a:rPr lang="lv-LV" altLang="lv-LV" dirty="0" smtClean="0"/>
              <a:t>Māte</a:t>
            </a:r>
            <a:r>
              <a:rPr lang="en-US" altLang="lv-LV" dirty="0" smtClean="0"/>
              <a:t>/</a:t>
            </a:r>
            <a:r>
              <a:rPr lang="lv-LV" altLang="lv-LV" dirty="0" smtClean="0"/>
              <a:t>Tēvs</a:t>
            </a:r>
            <a:r>
              <a:rPr lang="en-US" altLang="lv-LV" dirty="0" smtClean="0"/>
              <a:t>: 25% </a:t>
            </a:r>
            <a:r>
              <a:rPr lang="lv-LV" altLang="lv-LV" dirty="0" smtClean="0"/>
              <a:t>pilnas sakritības iespēja </a:t>
            </a:r>
          </a:p>
          <a:p>
            <a:pPr lvl="1"/>
            <a:r>
              <a:rPr lang="lv-LV" altLang="lv-LV" dirty="0" smtClean="0"/>
              <a:t>Viens bērns</a:t>
            </a:r>
            <a:r>
              <a:rPr lang="en-US" altLang="lv-LV" dirty="0" smtClean="0"/>
              <a:t>: 25 % </a:t>
            </a:r>
            <a:r>
              <a:rPr lang="lv-LV" altLang="lv-LV" dirty="0"/>
              <a:t>pilnas sakritības iespēja </a:t>
            </a:r>
            <a:endParaRPr lang="en-US" altLang="lv-LV" dirty="0" smtClean="0"/>
          </a:p>
          <a:p>
            <a:r>
              <a:rPr lang="en-US" altLang="lv-LV" sz="2000" dirty="0" smtClean="0"/>
              <a:t>HLA </a:t>
            </a:r>
            <a:r>
              <a:rPr lang="lv-LV" altLang="lv-LV" sz="2000" dirty="0" smtClean="0"/>
              <a:t>saderība </a:t>
            </a:r>
            <a:endParaRPr lang="en-US" altLang="lv-LV" sz="2000" dirty="0" smtClean="0"/>
          </a:p>
          <a:p>
            <a:pPr>
              <a:buFont typeface="Times New Roman" pitchFamily="18" charset="0"/>
              <a:buNone/>
            </a:pPr>
            <a:r>
              <a:rPr lang="en-US" altLang="lv-LV" sz="2000" dirty="0" smtClean="0"/>
              <a:t>     3 </a:t>
            </a:r>
            <a:r>
              <a:rPr lang="lv-LV" altLang="lv-LV" sz="2000" dirty="0" smtClean="0"/>
              <a:t>gadus transplantāta</a:t>
            </a:r>
            <a:r>
              <a:rPr lang="en-US" altLang="lv-LV" sz="2000" dirty="0" smtClean="0"/>
              <a:t> </a:t>
            </a:r>
            <a:r>
              <a:rPr lang="lv-LV" altLang="lv-LV" sz="2000" dirty="0" smtClean="0"/>
              <a:t>izdzīvošana </a:t>
            </a:r>
            <a:r>
              <a:rPr lang="en-US" altLang="lv-LV" sz="2000" dirty="0" smtClean="0"/>
              <a:t>93 % </a:t>
            </a:r>
            <a:r>
              <a:rPr lang="lv-LV" altLang="lv-LV" sz="2000" dirty="0" smtClean="0"/>
              <a:t>ar </a:t>
            </a:r>
            <a:r>
              <a:rPr lang="en-US" altLang="lv-LV" sz="2000" dirty="0" smtClean="0"/>
              <a:t>HLA </a:t>
            </a:r>
            <a:r>
              <a:rPr lang="lv-LV" altLang="lv-LV" sz="2000" dirty="0" smtClean="0"/>
              <a:t>saderību un 85% ar HLA nesaderību</a:t>
            </a:r>
            <a:r>
              <a:rPr lang="en-US" altLang="lv-LV" sz="2000" dirty="0" smtClean="0"/>
              <a:t> </a:t>
            </a:r>
            <a:r>
              <a:rPr lang="lv-LV" altLang="lv-LV" sz="2000" dirty="0" smtClean="0"/>
              <a:t>dzīvos donoros</a:t>
            </a:r>
          </a:p>
          <a:p>
            <a:r>
              <a:rPr lang="en-US" altLang="lv-LV" sz="2000" dirty="0" smtClean="0"/>
              <a:t> </a:t>
            </a:r>
            <a:r>
              <a:rPr lang="lv-LV" altLang="lv-LV" sz="2000" dirty="0" smtClean="0"/>
              <a:t>Visideālākais donors ar pilnīgu HLA saderību </a:t>
            </a:r>
            <a:endParaRPr lang="en-US" altLang="lv-LV" sz="2000" dirty="0" smtClean="0"/>
          </a:p>
          <a:p>
            <a:pPr>
              <a:buFont typeface="Times New Roman" pitchFamily="18" charset="0"/>
              <a:buNone/>
            </a:pPr>
            <a:endParaRPr lang="en-US" altLang="lv-LV" sz="1600" dirty="0" smtClean="0"/>
          </a:p>
          <a:p>
            <a:pPr lvl="1">
              <a:buFont typeface="Times New Roman" pitchFamily="18" charset="0"/>
              <a:buNone/>
            </a:pPr>
            <a:endParaRPr lang="en-US" altLang="lv-LV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8169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09714" y="44438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lv-LV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Asinsgrupu saderība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24510" t="12704" r="23529" b="42593"/>
          <a:stretch>
            <a:fillRect/>
          </a:stretch>
        </p:blipFill>
        <p:spPr bwMode="auto">
          <a:xfrm>
            <a:off x="381000" y="1447800"/>
            <a:ext cx="86106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38200" y="6324600"/>
            <a:ext cx="9144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lv-LV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812925" y="6218238"/>
            <a:ext cx="165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lv-LV" sz="2400" b="1">
                <a:solidFill>
                  <a:srgbClr val="FF0000"/>
                </a:solidFill>
                <a:latin typeface="Comic Sans MS" pitchFamily="66" charset="0"/>
              </a:rPr>
              <a:t>Transfuse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505200" y="6324600"/>
            <a:ext cx="914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lv-LV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56125" y="6218238"/>
            <a:ext cx="238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lv-LV" sz="2400">
                <a:solidFill>
                  <a:srgbClr val="FF0000"/>
                </a:solidFill>
                <a:latin typeface="Comic Sans MS" pitchFamily="66" charset="0"/>
              </a:rPr>
              <a:t>Not transfused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Cross matching test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lv-LV" altLang="lv-LV" dirty="0" smtClean="0"/>
              <a:t>Potenciālā recipienta serumu </a:t>
            </a:r>
            <a:r>
              <a:rPr lang="lv-LV" altLang="lv-LV" dirty="0" err="1" smtClean="0"/>
              <a:t>inkubē</a:t>
            </a:r>
            <a:r>
              <a:rPr lang="lv-LV" altLang="lv-LV" dirty="0" smtClean="0"/>
              <a:t> ar šūnām no iespējama donora</a:t>
            </a:r>
          </a:p>
          <a:p>
            <a:r>
              <a:rPr lang="lv-LV" altLang="lv-LV" dirty="0" smtClean="0"/>
              <a:t>Ja recipientam ir </a:t>
            </a:r>
            <a:r>
              <a:rPr lang="lv-LV" altLang="lv-LV" dirty="0" err="1" smtClean="0"/>
              <a:t>antidonora</a:t>
            </a:r>
            <a:r>
              <a:rPr lang="lv-LV" altLang="lv-LV" dirty="0" smtClean="0"/>
              <a:t> antivielas, tad ir liela varbūtība, ka recipients iznīcinās transplantātu caur antivielu </a:t>
            </a:r>
            <a:r>
              <a:rPr lang="lv-LV" altLang="lv-LV" dirty="0" err="1" smtClean="0"/>
              <a:t>mediēto</a:t>
            </a:r>
            <a:r>
              <a:rPr lang="lv-LV" altLang="lv-LV" dirty="0" smtClean="0"/>
              <a:t> atgrūšanu</a:t>
            </a:r>
          </a:p>
        </p:txBody>
      </p:sp>
    </p:spTree>
    <p:extLst>
      <p:ext uri="{BB962C8B-B14F-4D97-AF65-F5344CB8AC3E}">
        <p14:creationId xmlns:p14="http://schemas.microsoft.com/office/powerpoint/2010/main" val="2904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lv-LV" altLang="lv-LV" dirty="0"/>
              <a:t>Reaģējošo antivielu panelis</a:t>
            </a:r>
            <a:endParaRPr lang="en-US" altLang="lv-LV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/>
          </a:bodyPr>
          <a:lstStyle/>
          <a:p>
            <a:r>
              <a:rPr lang="lv-LV" altLang="lv-LV" dirty="0" smtClean="0"/>
              <a:t>Pārbauda kādas a</a:t>
            </a:r>
            <a:r>
              <a:rPr lang="en-US" altLang="lv-LV" dirty="0" err="1" smtClean="0"/>
              <a:t>nti</a:t>
            </a:r>
            <a:r>
              <a:rPr lang="en-US" altLang="lv-LV" dirty="0" smtClean="0"/>
              <a:t> </a:t>
            </a:r>
            <a:r>
              <a:rPr lang="lv-LV" altLang="lv-LV" dirty="0" smtClean="0"/>
              <a:t>-</a:t>
            </a:r>
            <a:r>
              <a:rPr lang="en-US" altLang="lv-LV" dirty="0" smtClean="0"/>
              <a:t>HLA </a:t>
            </a:r>
            <a:r>
              <a:rPr lang="lv-LV" altLang="lv-LV" dirty="0" smtClean="0"/>
              <a:t>antivielas ir cilvēka serumā </a:t>
            </a:r>
            <a:r>
              <a:rPr lang="en-US" altLang="lv-LV" dirty="0" smtClean="0"/>
              <a:t> </a:t>
            </a:r>
            <a:endParaRPr lang="lv-LV" altLang="lv-LV" dirty="0" smtClean="0"/>
          </a:p>
          <a:p>
            <a:r>
              <a:rPr lang="lv-LV" altLang="lv-LV" dirty="0" smtClean="0"/>
              <a:t>Pacienta serumu pārbauda pret šūnu vai antigēnu paneli, kas izveidots no dažādiem donoriem ar zināmiem HLA antigēniem.</a:t>
            </a:r>
            <a:endParaRPr lang="en-US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33547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091-03-A046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520700"/>
            <a:ext cx="6221413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6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5105400" cy="43891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lvl="2" eaLnBrk="1" hangingPunct="1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lv-LV" sz="2800" dirty="0" smtClean="0"/>
              <a:t> Bioloģiskie paņēmieni</a:t>
            </a:r>
            <a:endParaRPr lang="en-US" sz="2800" dirty="0" smtClean="0"/>
          </a:p>
          <a:p>
            <a:pPr lvl="2" eaLnBrk="1" hangingPunct="1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lv-LV" sz="2800" dirty="0" smtClean="0"/>
              <a:t> Ķīmiskie paņēmieni</a:t>
            </a:r>
            <a:endParaRPr lang="en-US" sz="2800" dirty="0" smtClean="0"/>
          </a:p>
          <a:p>
            <a:pPr lvl="2" eaLnBrk="1" hangingPunct="1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lv-LV" sz="2800" dirty="0" smtClean="0"/>
              <a:t> Fizikālie paņēmieni</a:t>
            </a:r>
            <a:endParaRPr lang="en-US" sz="2800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8305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err="1" smtClean="0"/>
              <a:t>Imūnsupresīvā</a:t>
            </a:r>
            <a:r>
              <a:rPr lang="lv-LV" dirty="0" smtClean="0"/>
              <a:t> </a:t>
            </a:r>
            <a:r>
              <a:rPr lang="lv-LV" dirty="0" err="1" smtClean="0"/>
              <a:t>terāpija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lv-LV" sz="4000" dirty="0" smtClean="0"/>
              <a:t>Bioloģiskie paņēmieni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47800"/>
            <a:ext cx="9448800" cy="43891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lvl="2" eaLnBrk="1" hangingPunct="1">
              <a:buClr>
                <a:schemeClr val="accent2"/>
              </a:buClr>
              <a:defRPr/>
            </a:pPr>
            <a:r>
              <a:rPr lang="lv-LV" sz="2800" dirty="0" smtClean="0"/>
              <a:t>Lai nomāktu limfocītu vairošanos, izmanto </a:t>
            </a:r>
            <a:r>
              <a:rPr lang="lv-LV" sz="2800" dirty="0" err="1" smtClean="0"/>
              <a:t>antilimfocitāros</a:t>
            </a:r>
            <a:r>
              <a:rPr lang="lv-LV" sz="2800" dirty="0" smtClean="0"/>
              <a:t>  </a:t>
            </a:r>
            <a:r>
              <a:rPr lang="lv-LV" sz="2800" dirty="0" err="1" smtClean="0"/>
              <a:t>citotoksiskos</a:t>
            </a:r>
            <a:r>
              <a:rPr lang="lv-LV" sz="2800" dirty="0" smtClean="0"/>
              <a:t> serumus, kas satur specifiskas antivielas pret limfocītiem. Tās pārklāj limfocītus un traucē tiem reaģēt ar transplantātu.</a:t>
            </a:r>
          </a:p>
          <a:p>
            <a:pPr lvl="2" eaLnBrk="1" hangingPunct="1">
              <a:buClr>
                <a:schemeClr val="accent2"/>
              </a:buClr>
              <a:defRPr/>
            </a:pPr>
            <a:endParaRPr lang="en-US" sz="2800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14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lv-LV" dirty="0" smtClean="0"/>
              <a:t>Imūndepresanti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lv-LV" sz="2800" b="1" dirty="0" smtClean="0"/>
              <a:t>Ķīmiskās </a:t>
            </a:r>
            <a:r>
              <a:rPr lang="lv-LV" sz="2800" b="1" dirty="0" err="1" smtClean="0"/>
              <a:t>viēlas</a:t>
            </a:r>
            <a:r>
              <a:rPr lang="lv-LV" sz="2800" dirty="0" smtClean="0"/>
              <a:t>: </a:t>
            </a:r>
          </a:p>
          <a:p>
            <a:pPr eaLnBrk="1" hangingPunct="1">
              <a:lnSpc>
                <a:spcPts val="3400"/>
              </a:lnSpc>
              <a:buFont typeface="Wingdings" panose="05000000000000000000" pitchFamily="2" charset="2"/>
              <a:buChar char="q"/>
              <a:defRPr/>
            </a:pPr>
            <a:r>
              <a:rPr lang="lv-LV" sz="2400" b="1" dirty="0" smtClean="0">
                <a:solidFill>
                  <a:srgbClr val="FF0000"/>
                </a:solidFill>
              </a:rPr>
              <a:t> </a:t>
            </a:r>
            <a:r>
              <a:rPr lang="lv-LV" sz="2900" dirty="0" err="1" smtClean="0"/>
              <a:t>Ciklosporīns</a:t>
            </a:r>
            <a:r>
              <a:rPr lang="en-US" sz="2900" dirty="0" smtClean="0"/>
              <a:t>  </a:t>
            </a:r>
            <a:r>
              <a:rPr lang="lv-LV" sz="2900" dirty="0" smtClean="0"/>
              <a:t>- </a:t>
            </a:r>
            <a:r>
              <a:rPr lang="lv-LV" sz="2900" dirty="0" err="1" smtClean="0"/>
              <a:t>inhibē</a:t>
            </a:r>
            <a:r>
              <a:rPr lang="lv-LV" sz="2900" dirty="0" smtClean="0"/>
              <a:t> T šūnas aktivāciju.</a:t>
            </a:r>
            <a:r>
              <a:rPr lang="en-US" sz="2900" dirty="0" smtClean="0"/>
              <a:t> </a:t>
            </a:r>
            <a:endParaRPr lang="lv-LV" sz="2900" dirty="0" smtClean="0"/>
          </a:p>
          <a:p>
            <a:pPr marL="0" indent="0" eaLnBrk="1" hangingPunct="1">
              <a:lnSpc>
                <a:spcPts val="3400"/>
              </a:lnSpc>
              <a:buNone/>
              <a:defRPr/>
            </a:pPr>
            <a:r>
              <a:rPr lang="lv-LV" sz="2900" dirty="0"/>
              <a:t> </a:t>
            </a:r>
            <a:r>
              <a:rPr lang="lv-LV" sz="2900" dirty="0" smtClean="0"/>
              <a:t>  </a:t>
            </a:r>
            <a:r>
              <a:rPr lang="lv-LV" sz="2900" dirty="0" err="1" smtClean="0"/>
              <a:t>Azatioprīns</a:t>
            </a:r>
            <a:r>
              <a:rPr lang="en-US" sz="2900" dirty="0" smtClean="0"/>
              <a:t> </a:t>
            </a:r>
            <a:r>
              <a:rPr lang="lv-LV" sz="2900" dirty="0" smtClean="0"/>
              <a:t>–</a:t>
            </a:r>
            <a:r>
              <a:rPr lang="en-US" sz="2900" dirty="0" smtClean="0"/>
              <a:t> </a:t>
            </a:r>
            <a:r>
              <a:rPr lang="lv-LV" sz="2900" dirty="0" err="1" smtClean="0"/>
              <a:t>inhibē</a:t>
            </a:r>
            <a:r>
              <a:rPr lang="lv-LV" sz="2900" dirty="0" smtClean="0"/>
              <a:t> DNS</a:t>
            </a:r>
            <a:r>
              <a:rPr lang="en-US" sz="2900" dirty="0" smtClean="0"/>
              <a:t> </a:t>
            </a:r>
            <a:r>
              <a:rPr lang="lv-LV" sz="2900" dirty="0" smtClean="0"/>
              <a:t>un RNS sintēzi un šūnu </a:t>
            </a:r>
            <a:r>
              <a:rPr lang="lv-LV" sz="2900" dirty="0" err="1" smtClean="0"/>
              <a:t>dalīsanos</a:t>
            </a:r>
            <a:r>
              <a:rPr lang="lv-LV" sz="2900" dirty="0" smtClean="0"/>
              <a:t>. </a:t>
            </a:r>
          </a:p>
          <a:p>
            <a:pPr eaLnBrk="1" hangingPunct="1">
              <a:lnSpc>
                <a:spcPts val="3400"/>
              </a:lnSpc>
              <a:buFont typeface="Wingdings" panose="05000000000000000000" pitchFamily="2" charset="2"/>
              <a:buChar char="q"/>
              <a:defRPr/>
            </a:pPr>
            <a:r>
              <a:rPr lang="lv-LV" sz="2900" b="1" dirty="0" smtClean="0"/>
              <a:t>Hormonu preparāti –</a:t>
            </a:r>
            <a:r>
              <a:rPr lang="lv-LV" sz="2900" dirty="0" smtClean="0"/>
              <a:t>glikokortikoīdi </a:t>
            </a:r>
            <a:r>
              <a:rPr lang="lv-LV" sz="2900" b="1" dirty="0" smtClean="0"/>
              <a:t>(</a:t>
            </a:r>
            <a:r>
              <a:rPr lang="lv-LV" sz="2900" dirty="0" smtClean="0"/>
              <a:t>kortizons, </a:t>
            </a:r>
            <a:r>
              <a:rPr lang="lv-LV" sz="2900" dirty="0" err="1" smtClean="0"/>
              <a:t>kortikosterons</a:t>
            </a:r>
            <a:r>
              <a:rPr lang="lv-LV" sz="2900" dirty="0" smtClean="0"/>
              <a:t>) </a:t>
            </a:r>
          </a:p>
          <a:p>
            <a:pPr>
              <a:lnSpc>
                <a:spcPts val="3400"/>
              </a:lnSpc>
              <a:buFont typeface="Wingdings" panose="05000000000000000000" pitchFamily="2" charset="2"/>
              <a:buChar char="q"/>
              <a:defRPr/>
            </a:pPr>
            <a:r>
              <a:rPr lang="lv-LV" sz="2900" dirty="0" smtClean="0"/>
              <a:t> </a:t>
            </a:r>
            <a:r>
              <a:rPr lang="lv-LV" sz="2900" b="1" dirty="0" err="1" smtClean="0"/>
              <a:t>Alkilējošie</a:t>
            </a:r>
            <a:r>
              <a:rPr lang="lv-LV" sz="2900" b="1" dirty="0" smtClean="0"/>
              <a:t> savienojumi </a:t>
            </a:r>
            <a:r>
              <a:rPr lang="lv-LV" sz="2900" dirty="0" smtClean="0"/>
              <a:t>– </a:t>
            </a:r>
            <a:r>
              <a:rPr lang="lv-LV" sz="2900" dirty="0" err="1" smtClean="0"/>
              <a:t>ciklofosfāns</a:t>
            </a:r>
            <a:r>
              <a:rPr lang="lv-LV" sz="2900" dirty="0" smtClean="0"/>
              <a:t>, </a:t>
            </a:r>
            <a:r>
              <a:rPr lang="lv-LV" sz="2900" dirty="0" err="1" smtClean="0"/>
              <a:t>parkolizīns</a:t>
            </a:r>
            <a:endParaRPr lang="lv-LV" sz="2900" dirty="0" smtClean="0"/>
          </a:p>
          <a:p>
            <a:pPr>
              <a:lnSpc>
                <a:spcPts val="3400"/>
              </a:lnSpc>
              <a:buFont typeface="Wingdings" panose="05000000000000000000" pitchFamily="2" charset="2"/>
              <a:buChar char="q"/>
              <a:defRPr/>
            </a:pPr>
            <a:r>
              <a:rPr lang="lv-LV" sz="2900" dirty="0"/>
              <a:t> </a:t>
            </a:r>
            <a:r>
              <a:rPr lang="lv-LV" sz="2900" b="1" dirty="0" smtClean="0"/>
              <a:t>Nukleīnskābju </a:t>
            </a:r>
            <a:r>
              <a:rPr lang="lv-LV" sz="2900" b="1" dirty="0" err="1" smtClean="0"/>
              <a:t>antimetabolīti</a:t>
            </a:r>
            <a:r>
              <a:rPr lang="lv-LV" sz="2900" b="1" dirty="0" smtClean="0"/>
              <a:t> </a:t>
            </a:r>
            <a:r>
              <a:rPr lang="lv-LV" sz="2900" dirty="0" smtClean="0"/>
              <a:t>– 5-fluoruracils, 6-merkaptopurīns. Iesaistās normālo slāpekļa bāžu vietā.</a:t>
            </a:r>
          </a:p>
          <a:p>
            <a:pPr>
              <a:lnSpc>
                <a:spcPts val="3400"/>
              </a:lnSpc>
              <a:buFont typeface="Wingdings" panose="05000000000000000000" pitchFamily="2" charset="2"/>
              <a:buChar char="q"/>
              <a:defRPr/>
            </a:pPr>
            <a:r>
              <a:rPr lang="lv-LV" sz="2900" b="1" dirty="0" smtClean="0"/>
              <a:t> Antibiotikas</a:t>
            </a:r>
            <a:r>
              <a:rPr lang="lv-LV" sz="2900" dirty="0" smtClean="0"/>
              <a:t> – </a:t>
            </a:r>
            <a:r>
              <a:rPr lang="lv-LV" sz="2900" dirty="0" err="1" smtClean="0"/>
              <a:t>aktinomicīns</a:t>
            </a:r>
            <a:r>
              <a:rPr lang="lv-LV" sz="2900" dirty="0" smtClean="0"/>
              <a:t>, </a:t>
            </a:r>
            <a:r>
              <a:rPr lang="lv-LV" sz="2900" dirty="0" err="1" smtClean="0"/>
              <a:t>rapamicīns</a:t>
            </a:r>
            <a:endParaRPr lang="lv-LV" sz="2900" dirty="0" smtClean="0"/>
          </a:p>
          <a:p>
            <a:pPr>
              <a:lnSpc>
                <a:spcPts val="3400"/>
              </a:lnSpc>
              <a:buFont typeface="Wingdings" panose="05000000000000000000" pitchFamily="2" charset="2"/>
              <a:buChar char="q"/>
              <a:defRPr/>
            </a:pPr>
            <a:r>
              <a:rPr lang="lv-LV" sz="2900" dirty="0"/>
              <a:t> </a:t>
            </a:r>
            <a:r>
              <a:rPr lang="lv-LV" sz="2900" b="1" dirty="0" err="1" smtClean="0"/>
              <a:t>Folskābes</a:t>
            </a:r>
            <a:r>
              <a:rPr lang="lv-LV" sz="2900" b="1" dirty="0" smtClean="0"/>
              <a:t> antagonists </a:t>
            </a:r>
            <a:r>
              <a:rPr lang="lv-LV" sz="2900" dirty="0" smtClean="0"/>
              <a:t>- </a:t>
            </a:r>
            <a:r>
              <a:rPr lang="lv-LV" sz="2900" dirty="0" err="1" smtClean="0"/>
              <a:t>aminopterīns</a:t>
            </a:r>
            <a:r>
              <a:rPr lang="lv-LV" sz="2900" dirty="0" smtClean="0"/>
              <a:t>  </a:t>
            </a:r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Fizikālie paņēmieni</a:t>
            </a:r>
            <a:endParaRPr lang="lv-LV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068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lv-LV" sz="28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lv-LV" sz="2400" b="1" dirty="0" smtClean="0">
                <a:solidFill>
                  <a:srgbClr val="FF0000"/>
                </a:solidFill>
              </a:rPr>
              <a:t> </a:t>
            </a:r>
            <a:r>
              <a:rPr lang="lv-LV" b="1" dirty="0" smtClean="0"/>
              <a:t>Apstarošana</a:t>
            </a:r>
            <a:endParaRPr lang="en-US" b="1" dirty="0" smtClean="0"/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lv-LV" sz="2600" dirty="0" smtClean="0"/>
              <a:t>ar rentgenstariem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lv-LV" sz="2600" dirty="0" smtClean="0"/>
              <a:t>ar rādija stariem</a:t>
            </a:r>
            <a:r>
              <a:rPr lang="en-US" sz="2600" dirty="0" smtClean="0"/>
              <a:t> </a:t>
            </a:r>
          </a:p>
          <a:p>
            <a:pPr marL="0" indent="0">
              <a:buNone/>
              <a:defRPr/>
            </a:pPr>
            <a:r>
              <a:rPr lang="lv-LV" b="1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3881281"/>
            <a:ext cx="8683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err="1" smtClean="0"/>
              <a:t>Imūnkompetento</a:t>
            </a:r>
            <a:r>
              <a:rPr lang="lv-LV" sz="2400" dirty="0" smtClean="0"/>
              <a:t> šūnu funkcijas nomākšanas intensitāte ir tieši </a:t>
            </a:r>
          </a:p>
          <a:p>
            <a:r>
              <a:rPr lang="lv-LV" sz="2400" dirty="0" smtClean="0"/>
              <a:t>proporcionāla radiācijas devai.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882936"/>
            <a:ext cx="8909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Ļ</a:t>
            </a:r>
            <a:r>
              <a:rPr lang="lv-LV" sz="2400" dirty="0" smtClean="0"/>
              <a:t>oti augstas radiācijas devas imunitātes procesus pilnīgi </a:t>
            </a:r>
          </a:p>
          <a:p>
            <a:r>
              <a:rPr lang="lv-LV" sz="2400" dirty="0" smtClean="0"/>
              <a:t>nenomāc, bet pagarina </a:t>
            </a:r>
            <a:r>
              <a:rPr lang="lv-LV" sz="2400" dirty="0" err="1" smtClean="0"/>
              <a:t>imūnkompetento</a:t>
            </a:r>
            <a:r>
              <a:rPr lang="lv-LV" sz="2400" dirty="0" smtClean="0"/>
              <a:t> šūnu veidošanās latento </a:t>
            </a:r>
          </a:p>
          <a:p>
            <a:r>
              <a:rPr lang="lv-LV" sz="2400" dirty="0" smtClean="0"/>
              <a:t>periodu. </a:t>
            </a:r>
          </a:p>
        </p:txBody>
      </p:sp>
    </p:spTree>
    <p:extLst>
      <p:ext uri="{BB962C8B-B14F-4D97-AF65-F5344CB8AC3E}">
        <p14:creationId xmlns:p14="http://schemas.microsoft.com/office/powerpoint/2010/main" val="41058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Transplantācijas veidi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89120"/>
          </a:xfrm>
        </p:spPr>
        <p:txBody>
          <a:bodyPr/>
          <a:lstStyle/>
          <a:p>
            <a:pPr>
              <a:lnSpc>
                <a:spcPts val="5100"/>
              </a:lnSpc>
              <a:buFont typeface="Wingdings" panose="05000000000000000000" pitchFamily="2" charset="2"/>
              <a:buChar char="q"/>
            </a:pPr>
            <a:r>
              <a:rPr lang="lv-LV" b="1" dirty="0" smtClean="0"/>
              <a:t> </a:t>
            </a:r>
            <a:r>
              <a:rPr lang="lv-LV" b="1" dirty="0" err="1" smtClean="0"/>
              <a:t>Singēnā</a:t>
            </a:r>
            <a:r>
              <a:rPr lang="lv-LV" b="1" dirty="0" smtClean="0"/>
              <a:t> transplantācija = </a:t>
            </a:r>
            <a:r>
              <a:rPr lang="lv-LV" b="1" dirty="0" err="1" smtClean="0"/>
              <a:t>Izotransplantācija</a:t>
            </a:r>
            <a:endParaRPr lang="lv-LV" b="1" dirty="0" smtClean="0"/>
          </a:p>
          <a:p>
            <a:pPr lvl="2">
              <a:lnSpc>
                <a:spcPts val="5100"/>
              </a:lnSpc>
              <a:buFont typeface="Wingdings" panose="05000000000000000000" pitchFamily="2" charset="2"/>
              <a:buChar char="q"/>
            </a:pPr>
            <a:r>
              <a:rPr lang="lv-LV" sz="2400" dirty="0"/>
              <a:t>Audu </a:t>
            </a:r>
            <a:r>
              <a:rPr lang="lv-LV" sz="2400" dirty="0" smtClean="0"/>
              <a:t>pārstādīšana </a:t>
            </a:r>
            <a:r>
              <a:rPr lang="lv-LV" sz="2400" dirty="0"/>
              <a:t>starp ģenētiski identiskiem indivīdiem , </a:t>
            </a:r>
            <a:r>
              <a:rPr lang="lv-LV" sz="2400" dirty="0" smtClean="0"/>
              <a:t>piemēram starp </a:t>
            </a:r>
            <a:r>
              <a:rPr lang="lv-LV" sz="2400" dirty="0"/>
              <a:t>cilvēka </a:t>
            </a:r>
            <a:r>
              <a:rPr lang="lv-LV" sz="2400" dirty="0" err="1"/>
              <a:t>monozigotiem</a:t>
            </a:r>
            <a:r>
              <a:rPr lang="lv-LV" sz="2400" dirty="0"/>
              <a:t> dvīņiem  vai vienas līnijas dzīvniekiem.</a:t>
            </a:r>
          </a:p>
          <a:p>
            <a:pPr lvl="1">
              <a:lnSpc>
                <a:spcPts val="5100"/>
              </a:lnSpc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679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49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lv-LV" sz="4000" dirty="0" smtClean="0"/>
              <a:t>Transplantācijas imunitātes </a:t>
            </a:r>
            <a:br>
              <a:rPr lang="lv-LV" sz="4000" dirty="0" smtClean="0"/>
            </a:br>
            <a:r>
              <a:rPr lang="lv-LV" sz="4000" dirty="0" smtClean="0"/>
              <a:t>pārvarēšana</a:t>
            </a:r>
            <a:endParaRPr lang="en-US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2209799"/>
            <a:ext cx="83662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lv-LV" sz="2400" dirty="0" smtClean="0"/>
              <a:t> Vairākas </a:t>
            </a:r>
            <a:r>
              <a:rPr lang="lv-LV" sz="2400" dirty="0"/>
              <a:t>metodes tiek </a:t>
            </a:r>
            <a:r>
              <a:rPr lang="lv-LV" sz="2400" dirty="0" smtClean="0"/>
              <a:t>kombinētas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v-LV" sz="2400" dirty="0" smtClean="0"/>
              <a:t> Palielinās mutāciju biežums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lv-LV" sz="2400" dirty="0" smtClean="0"/>
              <a:t> Imūndepresanti vienlaikus nomāc arī organisma rezistenci.</a:t>
            </a:r>
          </a:p>
          <a:p>
            <a:r>
              <a:rPr lang="lv-LV" sz="2400" dirty="0"/>
              <a:t> </a:t>
            </a:r>
            <a:r>
              <a:rPr lang="lv-LV" sz="2400" dirty="0" smtClean="0"/>
              <a:t>    Tie rada nopietnus draudus dzīvībai pat niecīgas infekcijas </a:t>
            </a:r>
          </a:p>
          <a:p>
            <a:r>
              <a:rPr lang="lv-LV" sz="2400" dirty="0"/>
              <a:t> </a:t>
            </a:r>
            <a:r>
              <a:rPr lang="lv-LV" sz="2400" dirty="0" smtClean="0"/>
              <a:t>     apstākļos. </a:t>
            </a:r>
          </a:p>
          <a:p>
            <a:endParaRPr lang="lv-LV" sz="2400" dirty="0"/>
          </a:p>
          <a:p>
            <a:endParaRPr lang="lv-LV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765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305800" cy="1143000"/>
          </a:xfrm>
        </p:spPr>
        <p:txBody>
          <a:bodyPr/>
          <a:lstStyle/>
          <a:p>
            <a:r>
              <a:rPr lang="lv-LV" dirty="0" err="1" smtClean="0"/>
              <a:t>Imūntolerances</a:t>
            </a:r>
            <a:r>
              <a:rPr lang="lv-LV" dirty="0" smtClean="0"/>
              <a:t> inducēšana</a:t>
            </a:r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lv-LV" sz="2400" dirty="0" smtClean="0"/>
              <a:t> T-šūnas aktivēšanas </a:t>
            </a:r>
            <a:r>
              <a:rPr lang="lv-LV" sz="2400" dirty="0" err="1" smtClean="0"/>
              <a:t>inhibēšana</a:t>
            </a:r>
            <a:endParaRPr lang="lv-LV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 smtClean="0"/>
              <a:t>Anti-ILR2 </a:t>
            </a:r>
            <a:r>
              <a:rPr lang="lv-LV" sz="2400" dirty="0" err="1" smtClean="0"/>
              <a:t>mAb</a:t>
            </a:r>
            <a:endParaRPr lang="lv-LV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400" dirty="0" smtClean="0"/>
              <a:t>Th2 </a:t>
            </a:r>
            <a:r>
              <a:rPr lang="lv-LV" sz="2400" dirty="0" err="1" smtClean="0"/>
              <a:t>citokīni</a:t>
            </a:r>
            <a:endParaRPr lang="lv-LV" sz="2400" dirty="0" smtClean="0"/>
          </a:p>
          <a:p>
            <a:pPr>
              <a:lnSpc>
                <a:spcPct val="150000"/>
              </a:lnSpc>
            </a:pPr>
            <a:r>
              <a:rPr lang="lv-LV" sz="2400" dirty="0" smtClean="0"/>
              <a:t>Anti-TNF-a, </a:t>
            </a:r>
            <a:r>
              <a:rPr lang="lv-LV" sz="2400" dirty="0" err="1" smtClean="0"/>
              <a:t>anti-IL2,</a:t>
            </a:r>
            <a:r>
              <a:rPr lang="lv-LV" sz="2400" dirty="0" smtClean="0"/>
              <a:t> </a:t>
            </a:r>
            <a:r>
              <a:rPr lang="lv-LV" sz="2400" dirty="0" err="1" smtClean="0"/>
              <a:t>anti-IFN-g</a:t>
            </a:r>
            <a:r>
              <a:rPr lang="lv-LV" sz="2400" dirty="0" smtClean="0"/>
              <a:t> </a:t>
            </a:r>
            <a:r>
              <a:rPr lang="lv-LV" sz="2400" dirty="0" err="1" smtClean="0"/>
              <a:t>mAb</a:t>
            </a:r>
            <a:endParaRPr lang="lv-LV" sz="2400" dirty="0" smtClean="0"/>
          </a:p>
          <a:p>
            <a:pPr>
              <a:lnSpc>
                <a:spcPct val="150000"/>
              </a:lnSpc>
            </a:pPr>
            <a:endParaRPr lang="lv-LV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26" y="762000"/>
            <a:ext cx="2857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lv-LV" dirty="0" err="1" smtClean="0"/>
              <a:t>Ksenotransplantācija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229600" cy="4191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lv-LV" b="1" dirty="0" smtClean="0"/>
              <a:t>Fizioloģiskie</a:t>
            </a:r>
          </a:p>
          <a:p>
            <a:pPr lvl="1">
              <a:lnSpc>
                <a:spcPct val="170000"/>
              </a:lnSpc>
              <a:defRPr/>
            </a:pPr>
            <a:r>
              <a:rPr lang="lv-LV" dirty="0" smtClean="0"/>
              <a:t>Atšķirība orgānu temperatūrā (39</a:t>
            </a:r>
            <a:r>
              <a:rPr lang="lv-LV" baseline="30000" dirty="0" smtClean="0"/>
              <a:t>0  </a:t>
            </a:r>
            <a:r>
              <a:rPr lang="lv-LV" dirty="0" smtClean="0"/>
              <a:t>C cūkai)</a:t>
            </a:r>
          </a:p>
          <a:p>
            <a:pPr lvl="1">
              <a:lnSpc>
                <a:spcPct val="170000"/>
              </a:lnSpc>
              <a:defRPr/>
            </a:pPr>
            <a:r>
              <a:rPr lang="lv-LV" dirty="0" smtClean="0"/>
              <a:t>Dažādu proteīnu aktivitātes atšķirības (komplementa sistēmas)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lv-LV" b="1" dirty="0" smtClean="0"/>
              <a:t>Mikrobioloģiskie</a:t>
            </a:r>
          </a:p>
          <a:p>
            <a:pPr lvl="1">
              <a:lnSpc>
                <a:spcPct val="170000"/>
              </a:lnSpc>
              <a:defRPr/>
            </a:pPr>
            <a:r>
              <a:rPr lang="lv-LV" dirty="0" smtClean="0"/>
              <a:t>Zoonozes infekcija, piem. no endogēniem retrovīrusiem. </a:t>
            </a:r>
            <a:r>
              <a:rPr lang="lv-LV" dirty="0" smtClean="0"/>
              <a:t>Daži </a:t>
            </a:r>
            <a:r>
              <a:rPr lang="lv-LV" dirty="0" smtClean="0"/>
              <a:t>cūkas genomā esošie retrovīrusi inficē cilvēka šūnas.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lv-LV" b="1" dirty="0" smtClean="0"/>
              <a:t>Imunoloģiskie</a:t>
            </a:r>
          </a:p>
          <a:p>
            <a:pPr lvl="1">
              <a:lnSpc>
                <a:spcPct val="170000"/>
              </a:lnSpc>
              <a:defRPr/>
            </a:pPr>
            <a:r>
              <a:rPr lang="lv-LV" dirty="0" smtClean="0"/>
              <a:t>Cilvēkam ir dabīgas antivielas pret cūku antigēniem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11850" y="1525369"/>
            <a:ext cx="15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Šķēršļi</a:t>
            </a:r>
            <a:endParaRPr lang="lv-LV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304437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706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lv-LV" sz="4000" dirty="0" smtClean="0"/>
              <a:t>Kāpēc embrijs netiek atgrūsts </a:t>
            </a:r>
            <a:br>
              <a:rPr lang="lv-LV" altLang="lv-LV" sz="4000" dirty="0" smtClean="0"/>
            </a:br>
            <a:r>
              <a:rPr lang="lv-LV" altLang="lv-LV" sz="4000" dirty="0" smtClean="0"/>
              <a:t>mātes ķermenī?</a:t>
            </a:r>
            <a:r>
              <a:rPr lang="en-US" altLang="lv-LV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600200"/>
            <a:ext cx="8534400" cy="431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  <a:buFont typeface="Wingdings" pitchFamily="2" charset="2"/>
              <a:buChar char="q"/>
            </a:pPr>
            <a:r>
              <a:rPr lang="lv-LV" dirty="0" smtClean="0"/>
              <a:t>  </a:t>
            </a:r>
            <a:r>
              <a:rPr lang="lv-LV" sz="2800" dirty="0" smtClean="0"/>
              <a:t>Placenta darbojās kā barjera vai filtrs.</a:t>
            </a:r>
          </a:p>
          <a:p>
            <a:pPr lvl="1">
              <a:lnSpc>
                <a:spcPts val="4700"/>
              </a:lnSpc>
              <a:buFont typeface="Arial" pitchFamily="34" charset="0"/>
              <a:buChar char="•"/>
            </a:pPr>
            <a:r>
              <a:rPr lang="lv-LV" sz="2800" b="1" dirty="0" smtClean="0"/>
              <a:t> </a:t>
            </a:r>
            <a:r>
              <a:rPr lang="lv-LV" sz="2800" dirty="0" smtClean="0"/>
              <a:t>Filtrē </a:t>
            </a:r>
            <a:r>
              <a:rPr lang="lv-LV" sz="2800" dirty="0" err="1" smtClean="0"/>
              <a:t>anti-MHC</a:t>
            </a:r>
            <a:r>
              <a:rPr lang="lv-LV" sz="2800" dirty="0" smtClean="0"/>
              <a:t> antivielas. </a:t>
            </a:r>
          </a:p>
          <a:p>
            <a:pPr>
              <a:lnSpc>
                <a:spcPts val="4700"/>
              </a:lnSpc>
              <a:buFont typeface="Wingdings" pitchFamily="2" charset="2"/>
              <a:buChar char="q"/>
            </a:pPr>
            <a:r>
              <a:rPr lang="lv-LV" sz="2800" dirty="0" smtClean="0"/>
              <a:t> </a:t>
            </a:r>
            <a:r>
              <a:rPr lang="lv-LV" sz="2800" dirty="0" err="1" smtClean="0"/>
              <a:t>Trofoblasts</a:t>
            </a:r>
            <a:r>
              <a:rPr lang="lv-LV" sz="2800" dirty="0" smtClean="0"/>
              <a:t> – embrija ārējais slānis ir tiešā kontaktā</a:t>
            </a:r>
          </a:p>
          <a:p>
            <a:pPr>
              <a:lnSpc>
                <a:spcPts val="4700"/>
              </a:lnSpc>
            </a:pPr>
            <a:r>
              <a:rPr lang="lv-LV" sz="2800" dirty="0" smtClean="0"/>
              <a:t>    ar mātes asinīm.</a:t>
            </a:r>
          </a:p>
          <a:p>
            <a:pPr lvl="1">
              <a:lnSpc>
                <a:spcPts val="4700"/>
              </a:lnSpc>
              <a:buFont typeface="Arial" pitchFamily="34" charset="0"/>
              <a:buChar char="•"/>
            </a:pPr>
            <a:r>
              <a:rPr lang="lv-LV" sz="2800" dirty="0" smtClean="0"/>
              <a:t> </a:t>
            </a:r>
            <a:r>
              <a:rPr lang="lv-LV" sz="2800" dirty="0" err="1" smtClean="0"/>
              <a:t>Trofoblasts</a:t>
            </a:r>
            <a:r>
              <a:rPr lang="lv-LV" sz="2800" dirty="0" smtClean="0"/>
              <a:t>  ne- vai vāji </a:t>
            </a:r>
            <a:r>
              <a:rPr lang="lv-LV" sz="2800" dirty="0" err="1" smtClean="0"/>
              <a:t>ekspresē</a:t>
            </a:r>
            <a:r>
              <a:rPr lang="lv-LV" sz="2800" dirty="0" smtClean="0"/>
              <a:t> MHC molekulas.</a:t>
            </a:r>
          </a:p>
          <a:p>
            <a:pPr>
              <a:lnSpc>
                <a:spcPts val="4700"/>
              </a:lnSpc>
              <a:buFont typeface="Wingdings" pitchFamily="2" charset="2"/>
              <a:buChar char="q"/>
            </a:pPr>
            <a:r>
              <a:rPr lang="lv-LV" sz="2800" dirty="0"/>
              <a:t> </a:t>
            </a:r>
            <a:r>
              <a:rPr lang="lv-LV" sz="2800" dirty="0" smtClean="0"/>
              <a:t>Progesterons ir </a:t>
            </a:r>
            <a:r>
              <a:rPr lang="lv-LV" sz="2800" dirty="0" err="1" smtClean="0"/>
              <a:t>imunodepresants</a:t>
            </a:r>
            <a:endParaRPr lang="lv-LV" sz="2800" dirty="0" smtClean="0"/>
          </a:p>
          <a:p>
            <a:pPr>
              <a:lnSpc>
                <a:spcPts val="4700"/>
              </a:lnSpc>
              <a:buFont typeface="Wingdings" pitchFamily="2" charset="2"/>
              <a:buChar char="q"/>
            </a:pPr>
            <a:r>
              <a:rPr lang="lv-LV" sz="2800" dirty="0" smtClean="0"/>
              <a:t>  Placenta </a:t>
            </a:r>
            <a:r>
              <a:rPr lang="lv-LV" sz="2800" dirty="0" err="1" smtClean="0"/>
              <a:t>ekspresē</a:t>
            </a:r>
            <a:r>
              <a:rPr lang="lv-LV" sz="2800" dirty="0" smtClean="0"/>
              <a:t> </a:t>
            </a:r>
            <a:r>
              <a:rPr lang="lv-LV" sz="2800" dirty="0" err="1" smtClean="0"/>
              <a:t>FasL</a:t>
            </a:r>
            <a:r>
              <a:rPr lang="lv-LV" dirty="0" smtClean="0"/>
              <a:t> </a:t>
            </a:r>
            <a:endParaRPr lang="lv-LV" sz="32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706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lv-LV" sz="4000" dirty="0" smtClean="0"/>
              <a:t>Kāpēc embrijs netiek atgrūsts </a:t>
            </a:r>
            <a:br>
              <a:rPr lang="lv-LV" altLang="lv-LV" sz="4000" dirty="0" smtClean="0"/>
            </a:br>
            <a:r>
              <a:rPr lang="lv-LV" altLang="lv-LV" sz="4000" dirty="0" smtClean="0"/>
              <a:t>mātes ķermenī?</a:t>
            </a:r>
            <a:r>
              <a:rPr lang="en-US" altLang="lv-LV" sz="40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6096000"/>
            <a:ext cx="7925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smtClean="0"/>
              <a:t>Tomēr mātes imūnsistēmas uzbrukuma dēļ notiek </a:t>
            </a:r>
            <a:r>
              <a:rPr lang="lv-LV" sz="2000" dirty="0" smtClean="0"/>
              <a:t>arī spontānie aborti.</a:t>
            </a:r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Transplantācija Latvijā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816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lv-LV" sz="2400" dirty="0" smtClean="0"/>
              <a:t>Ir 30 donori uz miljons iedzīvotājiem (&gt; </a:t>
            </a:r>
            <a:r>
              <a:rPr lang="lv-LV" sz="2400" dirty="0" err="1" smtClean="0"/>
              <a:t>neka</a:t>
            </a:r>
            <a:r>
              <a:rPr lang="lv-LV" sz="2400" dirty="0" smtClean="0"/>
              <a:t> vidēji ES).</a:t>
            </a:r>
          </a:p>
          <a:p>
            <a:pPr>
              <a:lnSpc>
                <a:spcPts val="3200"/>
              </a:lnSpc>
            </a:pPr>
            <a:r>
              <a:rPr lang="lv-LV" sz="2400" dirty="0" smtClean="0"/>
              <a:t>1973-2011.g. veiktas 1582 nieres transplantācijas, 19 no tām,</a:t>
            </a:r>
          </a:p>
          <a:p>
            <a:pPr marL="0" indent="0">
              <a:lnSpc>
                <a:spcPts val="3200"/>
              </a:lnSpc>
              <a:buNone/>
            </a:pPr>
            <a:r>
              <a:rPr lang="lv-LV" sz="2400" dirty="0" smtClean="0"/>
              <a:t>Izmantojot dzīvā donora nieri (radinieki). Pasaulē 2008.g. veiktas 68520 nieres transplantācijas, 45% no dzīviem donoriem.</a:t>
            </a:r>
          </a:p>
          <a:p>
            <a:pPr>
              <a:lnSpc>
                <a:spcPts val="3200"/>
              </a:lnSpc>
            </a:pPr>
            <a:r>
              <a:rPr lang="lv-LV" sz="2400" dirty="0" smtClean="0"/>
              <a:t>Veiktas 8 sirds transplantācijas.</a:t>
            </a:r>
          </a:p>
          <a:p>
            <a:pPr>
              <a:lnSpc>
                <a:spcPts val="3200"/>
              </a:lnSpc>
            </a:pPr>
            <a:r>
              <a:rPr lang="lv-LV" sz="2400" dirty="0" smtClean="0"/>
              <a:t>10-27 radzenes transplantācijas gadā.</a:t>
            </a:r>
          </a:p>
          <a:p>
            <a:pPr>
              <a:lnSpc>
                <a:spcPts val="3200"/>
              </a:lnSpc>
            </a:pPr>
            <a:r>
              <a:rPr lang="lv-LV" sz="2400" dirty="0" smtClean="0"/>
              <a:t>2001.g. veiktas pirmās divas </a:t>
            </a:r>
            <a:r>
              <a:rPr lang="lv-LV" sz="2400" dirty="0" err="1" smtClean="0"/>
              <a:t>autologo</a:t>
            </a:r>
            <a:r>
              <a:rPr lang="lv-LV" sz="2400" dirty="0" smtClean="0"/>
              <a:t> cilmes šūnu transplantācija. Līdz 2010.g. jau 97.</a:t>
            </a:r>
          </a:p>
          <a:p>
            <a:pPr>
              <a:lnSpc>
                <a:spcPts val="3200"/>
              </a:lnSpc>
            </a:pPr>
            <a:r>
              <a:rPr lang="lv-LV" sz="2400" dirty="0" smtClean="0"/>
              <a:t>2009.g. pirmā cilmes šūnu transplantācija sirds muskulī zīdainim.</a:t>
            </a:r>
          </a:p>
          <a:p>
            <a:pPr>
              <a:lnSpc>
                <a:spcPts val="3200"/>
              </a:lnSpc>
            </a:pPr>
            <a:r>
              <a:rPr lang="lv-LV" sz="2400" dirty="0" smtClean="0"/>
              <a:t>2011.g. veikta pirmā aknu transplantācija.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2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047" y="152400"/>
            <a:ext cx="8229600" cy="1143000"/>
          </a:xfrm>
        </p:spPr>
        <p:txBody>
          <a:bodyPr/>
          <a:lstStyle/>
          <a:p>
            <a:pPr algn="ctr"/>
            <a:r>
              <a:rPr lang="lv-LV" dirty="0" smtClean="0"/>
              <a:t>Donori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100"/>
              </a:lnSpc>
            </a:pPr>
            <a:r>
              <a:rPr lang="lv-LV" dirty="0" smtClean="0"/>
              <a:t>Optimālie donori ir vecumā no 11 līdz 60 gadiem, bez papildus patoloģijas, kuri miruši no izolētas galvas smadzeņu traumas.</a:t>
            </a:r>
          </a:p>
          <a:p>
            <a:pPr>
              <a:lnSpc>
                <a:spcPts val="3100"/>
              </a:lnSpc>
            </a:pPr>
            <a:r>
              <a:rPr lang="lv-LV" dirty="0" err="1" smtClean="0"/>
              <a:t>Suboptimālie</a:t>
            </a:r>
            <a:r>
              <a:rPr lang="lv-LV" dirty="0" smtClean="0"/>
              <a:t> donori ir vecāki par 65 gadiem vai donori, kas vecāki par 60 gadiem ar vienu no komplikācijām- nāve no netraumatiska galvas smadzeņu bojājuma, arteriālās </a:t>
            </a:r>
            <a:r>
              <a:rPr lang="lv-LV" dirty="0" err="1" smtClean="0"/>
              <a:t>hipertenzijas</a:t>
            </a:r>
            <a:r>
              <a:rPr lang="lv-LV" dirty="0" smtClean="0"/>
              <a:t>. </a:t>
            </a:r>
          </a:p>
          <a:p>
            <a:pPr>
              <a:lnSpc>
                <a:spcPts val="3100"/>
              </a:lnSpc>
            </a:pPr>
            <a:r>
              <a:rPr lang="lv-LV" dirty="0" smtClean="0"/>
              <a:t>Vairākās Eiropas valstīs ir pieņemts likums, saskaņā ar kuru visi pilsoņi, kas atrodas klīniskās nāves </a:t>
            </a:r>
            <a:r>
              <a:rPr lang="lv-LV" dirty="0" smtClean="0"/>
              <a:t>stāvoklī </a:t>
            </a:r>
            <a:r>
              <a:rPr lang="lv-LV" dirty="0" smtClean="0"/>
              <a:t>un kam ir </a:t>
            </a:r>
            <a:r>
              <a:rPr lang="lv-LV" dirty="0" smtClean="0"/>
              <a:t>neatgrieziniskas </a:t>
            </a:r>
            <a:r>
              <a:rPr lang="lv-LV" dirty="0" smtClean="0"/>
              <a:t>pārmaiņas galvas smadzenēs, kļūst par orgānu donoriem. Atteikšanos kļūt par donoru ir iepriekš jāpiesaka valsts orgāniem un to ievada datubāzē.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706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2514600" cy="868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lv-LV" sz="4000" dirty="0" smtClean="0"/>
              <a:t>Secinājumi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lv-LV" sz="2400" dirty="0" smtClean="0"/>
              <a:t>Vairāk nekā </a:t>
            </a:r>
            <a:r>
              <a:rPr lang="en-US" sz="2400" dirty="0" smtClean="0"/>
              <a:t> 50,000 </a:t>
            </a:r>
            <a:r>
              <a:rPr lang="lv-LV" sz="2400" dirty="0" smtClean="0"/>
              <a:t>cilvēku gaida optimālo donoru. Ētisko un praktisko iemeslu dēļ netiek plaši izmantotas cilvēkam radniecīgās sugas, piem. šimpanzes.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lv-LV" sz="2400" dirty="0" smtClean="0"/>
              <a:t>Attīstot </a:t>
            </a:r>
            <a:r>
              <a:rPr lang="lv-LV" sz="2400" dirty="0" err="1" smtClean="0"/>
              <a:t>ksenotransplantāta</a:t>
            </a:r>
            <a:r>
              <a:rPr lang="lv-LV" sz="2400" dirty="0" smtClean="0"/>
              <a:t> tehnoloģijas (ģenētiski modificētos dzīvniekus) varētu paplašināt orgānu pieejamību.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lv-LV" sz="2400" dirty="0" smtClean="0"/>
              <a:t>Imūndepresantu blaknes ir jāsamazina mainot to darbības specifiskumu. Tas ļautu izvairīties no recipienta imūnsistēmas supresijas.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lv-LV" b="1" dirty="0" smtClean="0"/>
              <a:t>Paldies par uzmanību</a:t>
            </a:r>
            <a:br>
              <a:rPr lang="lv-LV" b="1" dirty="0" smtClean="0"/>
            </a:br>
            <a:r>
              <a:rPr lang="lv-LV" b="1" dirty="0" smtClean="0"/>
              <a:t>un esat veseli!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286819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1204"/>
            <a:ext cx="5715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Izotransplantācija</a:t>
            </a:r>
            <a:endParaRPr lang="lv-LV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66913"/>
            <a:ext cx="2957512" cy="383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514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1954</a:t>
            </a:r>
            <a:r>
              <a:rPr lang="en-US" sz="2400" dirty="0"/>
              <a:t>, Dr. Murray </a:t>
            </a:r>
            <a:r>
              <a:rPr lang="lv-LV" sz="2400" dirty="0" smtClean="0"/>
              <a:t>veica pasaulē pirmo veiksmīgo nieres transplantāciju starp identiskiem </a:t>
            </a:r>
            <a:r>
              <a:rPr lang="en-US" sz="2400" dirty="0" smtClean="0"/>
              <a:t>Herrick </a:t>
            </a:r>
            <a:r>
              <a:rPr lang="lv-LV" sz="2400" dirty="0" smtClean="0"/>
              <a:t>dvīņiem. </a:t>
            </a:r>
          </a:p>
          <a:p>
            <a:r>
              <a:rPr lang="en-US" sz="2400" dirty="0" smtClean="0"/>
              <a:t>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8958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Transplantācijas veidi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100"/>
              </a:lnSpc>
              <a:buFont typeface="Wingdings" panose="05000000000000000000" pitchFamily="2" charset="2"/>
              <a:buChar char="q"/>
            </a:pPr>
            <a:r>
              <a:rPr lang="lv-LV" b="1" dirty="0" smtClean="0"/>
              <a:t> </a:t>
            </a:r>
            <a:r>
              <a:rPr lang="lv-LV" b="1" dirty="0" err="1" smtClean="0"/>
              <a:t>NEsingēnā</a:t>
            </a:r>
            <a:r>
              <a:rPr lang="lv-LV" b="1" dirty="0" smtClean="0"/>
              <a:t> transplantācija</a:t>
            </a:r>
          </a:p>
          <a:p>
            <a:pPr lvl="2">
              <a:lnSpc>
                <a:spcPts val="5100"/>
              </a:lnSpc>
              <a:buFont typeface="Wingdings" panose="05000000000000000000" pitchFamily="2" charset="2"/>
              <a:buChar char="q"/>
            </a:pPr>
            <a:r>
              <a:rPr lang="lv-LV" sz="2400" dirty="0"/>
              <a:t>Audu </a:t>
            </a:r>
            <a:r>
              <a:rPr lang="lv-LV" sz="2400" dirty="0" smtClean="0"/>
              <a:t>pārstādīšana </a:t>
            </a:r>
            <a:r>
              <a:rPr lang="lv-LV" sz="2400" dirty="0"/>
              <a:t>starp ģenētiski </a:t>
            </a:r>
            <a:r>
              <a:rPr lang="lv-LV" sz="2400" dirty="0" smtClean="0"/>
              <a:t>atšķirīgiem indivīdiem.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9017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Nesingēnā</a:t>
            </a:r>
            <a:r>
              <a:rPr lang="lv-LV" dirty="0" smtClean="0"/>
              <a:t> transplantācija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>
              <a:lnSpc>
                <a:spcPts val="4900"/>
              </a:lnSpc>
              <a:buFont typeface="Wingdings" panose="05000000000000000000" pitchFamily="2" charset="2"/>
              <a:buChar char="q"/>
            </a:pPr>
            <a:r>
              <a:rPr lang="lv-LV" dirty="0" smtClean="0"/>
              <a:t> </a:t>
            </a:r>
            <a:r>
              <a:rPr lang="lv-LV" b="1" dirty="0" err="1" smtClean="0"/>
              <a:t>Alotransplantācija</a:t>
            </a:r>
            <a:r>
              <a:rPr lang="lv-LV" b="1" dirty="0" smtClean="0"/>
              <a:t> </a:t>
            </a:r>
            <a:r>
              <a:rPr lang="lv-LV" dirty="0" smtClean="0"/>
              <a:t>(</a:t>
            </a:r>
            <a:r>
              <a:rPr lang="lv-LV" i="1" dirty="0" err="1" smtClean="0"/>
              <a:t>allos</a:t>
            </a:r>
            <a:r>
              <a:rPr lang="lv-LV" dirty="0" err="1" smtClean="0"/>
              <a:t>-</a:t>
            </a:r>
            <a:r>
              <a:rPr lang="lv-LV" dirty="0" smtClean="0"/>
              <a:t> citāds)</a:t>
            </a:r>
          </a:p>
          <a:p>
            <a:pPr lvl="2">
              <a:lnSpc>
                <a:spcPts val="4000"/>
              </a:lnSpc>
              <a:buFont typeface="Wingdings" panose="05000000000000000000" pitchFamily="2" charset="2"/>
              <a:buChar char="q"/>
            </a:pPr>
            <a:r>
              <a:rPr lang="lv-LV" sz="2400" dirty="0" smtClean="0"/>
              <a:t>Audu pārstādīšana starp ģenētiski atšķirīgiem indivīdiem vienas sugas robežās. No viena cilvēka otram, no viena </a:t>
            </a:r>
            <a:r>
              <a:rPr lang="lv-LV" sz="2400" dirty="0" err="1" smtClean="0"/>
              <a:t>dizigota</a:t>
            </a:r>
            <a:r>
              <a:rPr lang="lv-LV" sz="2400" dirty="0" smtClean="0"/>
              <a:t> dvīņa otram.</a:t>
            </a:r>
          </a:p>
          <a:p>
            <a:pPr>
              <a:lnSpc>
                <a:spcPts val="4900"/>
              </a:lnSpc>
              <a:buFont typeface="Wingdings" panose="05000000000000000000" pitchFamily="2" charset="2"/>
              <a:buChar char="q"/>
            </a:pPr>
            <a:r>
              <a:rPr lang="lv-LV" dirty="0" smtClean="0"/>
              <a:t> </a:t>
            </a:r>
            <a:r>
              <a:rPr lang="lv-LV" b="1" dirty="0" err="1" smtClean="0"/>
              <a:t>Ksenotransplantācija</a:t>
            </a:r>
            <a:r>
              <a:rPr lang="lv-LV" dirty="0" smtClean="0"/>
              <a:t> (</a:t>
            </a:r>
            <a:r>
              <a:rPr lang="lv-LV" i="1" dirty="0" err="1" smtClean="0"/>
              <a:t>xenos</a:t>
            </a:r>
            <a:r>
              <a:rPr lang="lv-LV" dirty="0" err="1" smtClean="0"/>
              <a:t>-</a:t>
            </a:r>
            <a:r>
              <a:rPr lang="lv-LV" dirty="0" smtClean="0"/>
              <a:t> svešs) </a:t>
            </a:r>
          </a:p>
          <a:p>
            <a:pPr lvl="2">
              <a:lnSpc>
                <a:spcPts val="4900"/>
              </a:lnSpc>
              <a:buFont typeface="Wingdings" panose="05000000000000000000" pitchFamily="2" charset="2"/>
              <a:buChar char="q"/>
            </a:pPr>
            <a:r>
              <a:rPr lang="lv-LV" dirty="0"/>
              <a:t> </a:t>
            </a:r>
            <a:r>
              <a:rPr lang="lv-LV" sz="2400" dirty="0" smtClean="0"/>
              <a:t>Audu pārstādīšana starp dažādu sugu pārstāvjiem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03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86400"/>
            <a:ext cx="3352800" cy="914400"/>
          </a:xfrm>
        </p:spPr>
        <p:txBody>
          <a:bodyPr/>
          <a:lstStyle/>
          <a:p>
            <a:pPr marL="0" indent="0">
              <a:lnSpc>
                <a:spcPts val="5100"/>
              </a:lnSpc>
              <a:buNone/>
            </a:pPr>
            <a:r>
              <a:rPr lang="lv-LV" b="1" dirty="0" err="1" smtClean="0"/>
              <a:t>Alotransplantācija</a:t>
            </a:r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71" y="2362760"/>
            <a:ext cx="292821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ace_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38800" y="5489313"/>
            <a:ext cx="3352800" cy="9144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100"/>
              </a:lnSpc>
              <a:buFont typeface="Wingdings 2"/>
              <a:buNone/>
            </a:pPr>
            <a:r>
              <a:rPr lang="lv-LV" b="1" dirty="0" err="1" smtClean="0"/>
              <a:t>Ksenotransplantācija</a:t>
            </a:r>
            <a:endParaRPr lang="lv-LV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3881" y="381000"/>
            <a:ext cx="8229600" cy="1143000"/>
          </a:xfrm>
        </p:spPr>
        <p:txBody>
          <a:bodyPr/>
          <a:lstStyle/>
          <a:p>
            <a:pPr algn="ctr"/>
            <a:r>
              <a:rPr lang="lv-LV" dirty="0" err="1" smtClean="0"/>
              <a:t>Nesingēnā</a:t>
            </a:r>
            <a:r>
              <a:rPr lang="lv-LV" dirty="0" smtClean="0"/>
              <a:t> transplantācija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405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1748</TotalTime>
  <Words>1772</Words>
  <Application>Microsoft Office PowerPoint</Application>
  <PresentationFormat>On-screen Show (4:3)</PresentationFormat>
  <Paragraphs>305</Paragraphs>
  <Slides>59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宋体</vt:lpstr>
      <vt:lpstr>Arial</vt:lpstr>
      <vt:lpstr>Calibri</vt:lpstr>
      <vt:lpstr>Comic Sans MS</vt:lpstr>
      <vt:lpstr>Constantia</vt:lpstr>
      <vt:lpstr>Times New Roman</vt:lpstr>
      <vt:lpstr>Wingdings</vt:lpstr>
      <vt:lpstr>Wingdings 2</vt:lpstr>
      <vt:lpstr>Flow</vt:lpstr>
      <vt:lpstr>PowerPoint Presentation</vt:lpstr>
      <vt:lpstr>Transplantācija</vt:lpstr>
      <vt:lpstr>Transplantācijas veidi </vt:lpstr>
      <vt:lpstr>Autotransplantācija </vt:lpstr>
      <vt:lpstr>Transplantācijas veidi </vt:lpstr>
      <vt:lpstr>Izotransplantācija</vt:lpstr>
      <vt:lpstr>Transplantācijas veidi </vt:lpstr>
      <vt:lpstr>Nesingēnā transplantācija</vt:lpstr>
      <vt:lpstr>Nesingēnā transplantācija</vt:lpstr>
      <vt:lpstr>Transplantāti</vt:lpstr>
      <vt:lpstr>Audu un orgānu transplantācija</vt:lpstr>
      <vt:lpstr>PowerPoint Presentation</vt:lpstr>
      <vt:lpstr>Vēsture</vt:lpstr>
      <vt:lpstr>PowerPoint Presentation</vt:lpstr>
      <vt:lpstr>PowerPoint Presentation</vt:lpstr>
      <vt:lpstr>PowerPoint Presentation</vt:lpstr>
      <vt:lpstr>PowerPoint Presentation</vt:lpstr>
      <vt:lpstr>Pirmās veiksmīgās transplantācijas </vt:lpstr>
      <vt:lpstr>Pirmās veiksmīgās transplantācijas </vt:lpstr>
      <vt:lpstr>Atgrūšana</vt:lpstr>
      <vt:lpstr>Kas piedalās atgrūšanas processā?</vt:lpstr>
      <vt:lpstr>MHC molekulas </vt:lpstr>
      <vt:lpstr>PowerPoint Presentation</vt:lpstr>
      <vt:lpstr>Alotransplantāta atgrūšanas klasifikācija</vt:lpstr>
      <vt:lpstr>PowerPoint Presentation</vt:lpstr>
      <vt:lpstr>Host versus graft reaction (HVGR) </vt:lpstr>
      <vt:lpstr>Hiperakūtā atgrūšana</vt:lpstr>
      <vt:lpstr>Hiperakūtā atgrūšana</vt:lpstr>
      <vt:lpstr>Anti-HLA  un ABO antivielu avots hiperakūtā atgrūšanā</vt:lpstr>
      <vt:lpstr>Akūtā atgrūšana</vt:lpstr>
      <vt:lpstr>Akūtā atgrūšana</vt:lpstr>
      <vt:lpstr>Hroniskā atgrūšana</vt:lpstr>
      <vt:lpstr>Hroniskā atgrūšana</vt:lpstr>
      <vt:lpstr>PowerPoint Presentation</vt:lpstr>
      <vt:lpstr>Allotransplantāta atgrūšanas klasifikācija</vt:lpstr>
      <vt:lpstr>Graft versus host reaction (GVHR)</vt:lpstr>
      <vt:lpstr>Akūts GVHD</vt:lpstr>
      <vt:lpstr>Graft versus host reaction (GVHR)</vt:lpstr>
      <vt:lpstr>Alotransplantāta atgrūšanas terapija un novēršana</vt:lpstr>
      <vt:lpstr>HLA pārbaude</vt:lpstr>
      <vt:lpstr>Audu saderības pārbaude </vt:lpstr>
      <vt:lpstr>PowerPoint Presentation</vt:lpstr>
      <vt:lpstr>Cross matching test</vt:lpstr>
      <vt:lpstr>Reaģējošo antivielu panelis</vt:lpstr>
      <vt:lpstr>PowerPoint Presentation</vt:lpstr>
      <vt:lpstr>PowerPoint Presentation</vt:lpstr>
      <vt:lpstr>Bioloģiskie paņēmieni</vt:lpstr>
      <vt:lpstr>Imūndepresanti</vt:lpstr>
      <vt:lpstr>Fizikālie paņēmieni</vt:lpstr>
      <vt:lpstr>Transplantācijas imunitātes  pārvarēšana</vt:lpstr>
      <vt:lpstr>Imūntolerances inducēšana</vt:lpstr>
      <vt:lpstr>Ksenotransplantācija</vt:lpstr>
      <vt:lpstr>Kāpēc embrijs netiek atgrūsts  mātes ķermenī? </vt:lpstr>
      <vt:lpstr>Kāpēc embrijs netiek atgrūsts  mātes ķermenī? </vt:lpstr>
      <vt:lpstr>Transplantācija Latvijā</vt:lpstr>
      <vt:lpstr>Donori</vt:lpstr>
      <vt:lpstr>Secinājumi</vt:lpstr>
      <vt:lpstr>Paldies par uzmanību un esat veseli!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Resnie</dc:creator>
  <cp:lastModifiedBy>Kaspars Tars</cp:lastModifiedBy>
  <cp:revision>113</cp:revision>
  <dcterms:created xsi:type="dcterms:W3CDTF">2014-03-16T16:12:15Z</dcterms:created>
  <dcterms:modified xsi:type="dcterms:W3CDTF">2014-03-22T17:51:26Z</dcterms:modified>
</cp:coreProperties>
</file>