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2"/>
  </p:notesMasterIdLst>
  <p:sldIdLst>
    <p:sldId id="256" r:id="rId2"/>
    <p:sldId id="273" r:id="rId3"/>
    <p:sldId id="274" r:id="rId4"/>
    <p:sldId id="287"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281" r:id="rId50"/>
    <p:sldId id="288" r:id="rId51"/>
    <p:sldId id="290" r:id="rId52"/>
    <p:sldId id="289" r:id="rId53"/>
    <p:sldId id="339" r:id="rId54"/>
    <p:sldId id="340" r:id="rId55"/>
    <p:sldId id="292" r:id="rId56"/>
    <p:sldId id="291" r:id="rId57"/>
    <p:sldId id="285" r:id="rId58"/>
    <p:sldId id="293" r:id="rId59"/>
    <p:sldId id="338" r:id="rId60"/>
    <p:sldId id="341"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varScale="1">
        <p:scale>
          <a:sx n="85" d="100"/>
          <a:sy n="85" d="100"/>
        </p:scale>
        <p:origin x="-7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9EAE6D-79F2-4887-B0DA-760B9386B7A3}" type="datetimeFigureOut">
              <a:rPr lang="en-GB" smtClean="0"/>
              <a:t>28/04/2014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667B9C-60E8-4762-BC8B-F39E16403104}" type="slidenum">
              <a:rPr lang="en-GB" smtClean="0"/>
              <a:t>‹#›</a:t>
            </a:fld>
            <a:endParaRPr lang="en-GB"/>
          </a:p>
        </p:txBody>
      </p:sp>
    </p:spTree>
    <p:extLst>
      <p:ext uri="{BB962C8B-B14F-4D97-AF65-F5344CB8AC3E}">
        <p14:creationId xmlns:p14="http://schemas.microsoft.com/office/powerpoint/2010/main" val="104368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1</a:t>
            </a:fld>
            <a:endParaRPr lang="en-GB"/>
          </a:p>
        </p:txBody>
      </p:sp>
    </p:spTree>
    <p:extLst>
      <p:ext uri="{BB962C8B-B14F-4D97-AF65-F5344CB8AC3E}">
        <p14:creationId xmlns:p14="http://schemas.microsoft.com/office/powerpoint/2010/main" val="420894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82E8E-EF34-48EE-9910-A58DEF6BB956}" type="slidenum">
              <a:rPr lang="en-GB" altLang="lv-LV"/>
              <a:pPr/>
              <a:t>10</a:t>
            </a:fld>
            <a:endParaRPr lang="en-GB" altLang="lv-LV"/>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957AA-372C-47BD-9ACF-480A0306016F}" type="slidenum">
              <a:rPr lang="en-GB" altLang="lv-LV"/>
              <a:pPr/>
              <a:t>11</a:t>
            </a:fld>
            <a:endParaRPr lang="en-GB" altLang="lv-LV"/>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A4C81-BE13-43A8-9D70-4821515868C5}" type="slidenum">
              <a:rPr lang="en-GB" altLang="lv-LV"/>
              <a:pPr/>
              <a:t>12</a:t>
            </a:fld>
            <a:endParaRPr lang="en-GB" altLang="lv-LV"/>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ACF7C-BAC5-4BB0-ADBE-CCFFFABE5823}" type="slidenum">
              <a:rPr lang="en-GB" altLang="lv-LV"/>
              <a:pPr/>
              <a:t>13</a:t>
            </a:fld>
            <a:endParaRPr lang="en-GB" altLang="lv-LV"/>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38DA0-9185-4DF8-965E-B5E1CE4372CB}" type="slidenum">
              <a:rPr lang="en-GB" altLang="lv-LV"/>
              <a:pPr/>
              <a:t>14</a:t>
            </a:fld>
            <a:endParaRPr lang="en-GB" altLang="lv-LV"/>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A2CCB-BF44-4C75-959B-B342363887EF}" type="slidenum">
              <a:rPr lang="en-GB" altLang="lv-LV"/>
              <a:pPr/>
              <a:t>15</a:t>
            </a:fld>
            <a:endParaRPr lang="en-GB" altLang="lv-LV"/>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4EABE-F244-45C8-A9D8-0C7452399611}" type="slidenum">
              <a:rPr lang="en-GB" altLang="lv-LV"/>
              <a:pPr/>
              <a:t>16</a:t>
            </a:fld>
            <a:endParaRPr lang="en-GB" altLang="lv-LV"/>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A702-50E4-42C2-A59E-1804D1AAE346}" type="slidenum">
              <a:rPr lang="en-GB" altLang="lv-LV"/>
              <a:pPr/>
              <a:t>17</a:t>
            </a:fld>
            <a:endParaRPr lang="en-GB" altLang="lv-LV"/>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082AA-5DE2-4FCF-8643-E21049589307}" type="slidenum">
              <a:rPr lang="en-GB" altLang="lv-LV"/>
              <a:pPr/>
              <a:t>18</a:t>
            </a:fld>
            <a:endParaRPr lang="en-GB" altLang="lv-LV"/>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451E1-156B-4C8D-A397-220460E57B9A}" type="slidenum">
              <a:rPr lang="en-GB" altLang="lv-LV"/>
              <a:pPr/>
              <a:t>19</a:t>
            </a:fld>
            <a:endParaRPr lang="en-GB" altLang="lv-LV"/>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GB" dirty="0" smtClean="0"/>
          </a:p>
        </p:txBody>
      </p:sp>
      <p:sp>
        <p:nvSpPr>
          <p:cNvPr id="60420" name="Slide Number Placeholder 3"/>
          <p:cNvSpPr>
            <a:spLocks noGrp="1"/>
          </p:cNvSpPr>
          <p:nvPr>
            <p:ph type="sldNum" sz="quarter" idx="5"/>
          </p:nvPr>
        </p:nvSpPr>
        <p:spPr>
          <a:noFill/>
        </p:spPr>
        <p:txBody>
          <a:bodyPr/>
          <a:lstStyle/>
          <a:p>
            <a:fld id="{9C0FF38C-A568-4808-AF35-83CDFE8D4AF4}"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D5AFB-C288-4E3B-942E-6C3FBDA756EE}" type="slidenum">
              <a:rPr lang="en-GB" altLang="lv-LV"/>
              <a:pPr/>
              <a:t>20</a:t>
            </a:fld>
            <a:endParaRPr lang="en-GB" altLang="lv-LV"/>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21</a:t>
            </a:fld>
            <a:endParaRPr lang="en-GB"/>
          </a:p>
        </p:txBody>
      </p:sp>
    </p:spTree>
    <p:extLst>
      <p:ext uri="{BB962C8B-B14F-4D97-AF65-F5344CB8AC3E}">
        <p14:creationId xmlns:p14="http://schemas.microsoft.com/office/powerpoint/2010/main" val="1576248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22</a:t>
            </a:fld>
            <a:endParaRPr lang="en-GB"/>
          </a:p>
        </p:txBody>
      </p:sp>
    </p:spTree>
    <p:extLst>
      <p:ext uri="{BB962C8B-B14F-4D97-AF65-F5344CB8AC3E}">
        <p14:creationId xmlns:p14="http://schemas.microsoft.com/office/powerpoint/2010/main" val="3736452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23</a:t>
            </a:fld>
            <a:endParaRPr lang="en-GB"/>
          </a:p>
        </p:txBody>
      </p:sp>
    </p:spTree>
    <p:extLst>
      <p:ext uri="{BB962C8B-B14F-4D97-AF65-F5344CB8AC3E}">
        <p14:creationId xmlns:p14="http://schemas.microsoft.com/office/powerpoint/2010/main" val="8120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3CC51-91E1-486B-AE13-7A764CCA680E}" type="slidenum">
              <a:rPr lang="en-GB" altLang="lv-LV"/>
              <a:pPr/>
              <a:t>24</a:t>
            </a:fld>
            <a:endParaRPr lang="en-GB" altLang="lv-LV"/>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657E-957F-48B2-9842-C4EC8A978971}" type="slidenum">
              <a:rPr lang="en-GB" altLang="lv-LV"/>
              <a:pPr/>
              <a:t>25</a:t>
            </a:fld>
            <a:endParaRPr lang="en-GB" altLang="lv-LV"/>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72CF6-5ECA-49D3-B72D-CA418800E930}" type="slidenum">
              <a:rPr lang="en-GB" altLang="lv-LV"/>
              <a:pPr/>
              <a:t>26</a:t>
            </a:fld>
            <a:endParaRPr lang="en-GB" altLang="lv-LV"/>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D6E0F-2043-48BF-93F7-4BB45FD17789}" type="slidenum">
              <a:rPr lang="en-GB" altLang="lv-LV"/>
              <a:pPr/>
              <a:t>27</a:t>
            </a:fld>
            <a:endParaRPr lang="en-GB" altLang="lv-LV"/>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552C4-98F2-4062-9104-50CA878E818D}" type="slidenum">
              <a:rPr lang="en-GB" altLang="lv-LV"/>
              <a:pPr/>
              <a:t>28</a:t>
            </a:fld>
            <a:endParaRPr lang="en-GB" altLang="lv-LV"/>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5A3DB-E2EE-4753-AA0C-45A99EA8AD03}" type="slidenum">
              <a:rPr lang="en-GB" altLang="lv-LV"/>
              <a:pPr/>
              <a:t>29</a:t>
            </a:fld>
            <a:endParaRPr lang="en-GB" altLang="lv-LV"/>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DDEAB02A-097C-485B-BA28-E66F686A0394}" type="slidenum">
              <a:rPr lang="en-GB" altLang="lv-LV" sz="1200" b="0" smtClean="0">
                <a:latin typeface="Tahoma" pitchFamily="34" charset="0"/>
              </a:rPr>
              <a:pPr/>
              <a:t>3</a:t>
            </a:fld>
            <a:endParaRPr lang="en-GB" altLang="lv-LV" sz="1200" b="0" smtClean="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GB" altLang="lv-LV"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67BC6-0F47-4A6E-8D6D-EC0159C52AB2}" type="slidenum">
              <a:rPr lang="en-GB" altLang="lv-LV"/>
              <a:pPr/>
              <a:t>30</a:t>
            </a:fld>
            <a:endParaRPr lang="en-GB" altLang="lv-LV"/>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31</a:t>
            </a:fld>
            <a:endParaRPr lang="en-GB"/>
          </a:p>
        </p:txBody>
      </p:sp>
    </p:spTree>
    <p:extLst>
      <p:ext uri="{BB962C8B-B14F-4D97-AF65-F5344CB8AC3E}">
        <p14:creationId xmlns:p14="http://schemas.microsoft.com/office/powerpoint/2010/main" val="637343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32</a:t>
            </a:fld>
            <a:endParaRPr lang="en-GB"/>
          </a:p>
        </p:txBody>
      </p:sp>
    </p:spTree>
    <p:extLst>
      <p:ext uri="{BB962C8B-B14F-4D97-AF65-F5344CB8AC3E}">
        <p14:creationId xmlns:p14="http://schemas.microsoft.com/office/powerpoint/2010/main" val="3625719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33</a:t>
            </a:fld>
            <a:endParaRPr lang="en-GB"/>
          </a:p>
        </p:txBody>
      </p:sp>
    </p:spTree>
    <p:extLst>
      <p:ext uri="{BB962C8B-B14F-4D97-AF65-F5344CB8AC3E}">
        <p14:creationId xmlns:p14="http://schemas.microsoft.com/office/powerpoint/2010/main" val="231934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05132-019C-432D-88B1-C41621D8E540}" type="slidenum">
              <a:rPr lang="en-GB"/>
              <a:pPr/>
              <a:t>34</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36E74-8B11-4BB4-8C0F-EE61B119CC2A}" type="slidenum">
              <a:rPr lang="en-GB"/>
              <a:pPr/>
              <a:t>35</a:t>
            </a:fld>
            <a:endParaRPr lang="en-GB"/>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GB" sz="10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DDC9-16FE-4A78-8FC7-A5F464A59EBE}" type="slidenum">
              <a:rPr lang="en-GB"/>
              <a:pPr/>
              <a:t>36</a:t>
            </a:fld>
            <a:endParaRPr lang="en-GB"/>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pPr>
              <a:lnSpc>
                <a:spcPct val="80000"/>
              </a:lnSpc>
            </a:pPr>
            <a:endParaRPr lang="lv-LV" sz="1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09C0A-57FE-434F-82D7-904357D0FFFB}" type="slidenum">
              <a:rPr lang="en-GB"/>
              <a:pPr/>
              <a:t>37</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7AE85-E320-4791-807A-76B4DAC6B00E}" type="slidenum">
              <a:rPr lang="en-GB"/>
              <a:pPr/>
              <a:t>38</a:t>
            </a:fld>
            <a:endParaRPr lang="en-GB"/>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5EC4-76F3-45AC-B7B5-3112136FC741}" type="slidenum">
              <a:rPr lang="en-GB"/>
              <a:pPr/>
              <a:t>39</a:t>
            </a:fld>
            <a:endParaRPr lang="en-GB"/>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1F97F200-3957-498F-BC69-189C08D082D8}" type="slidenum">
              <a:rPr lang="en-GB" altLang="lv-LV" sz="1200" b="0" smtClean="0">
                <a:latin typeface="Tahoma" pitchFamily="34" charset="0"/>
              </a:rPr>
              <a:pPr/>
              <a:t>4</a:t>
            </a:fld>
            <a:endParaRPr lang="en-GB" altLang="lv-LV" sz="1200" b="0" smtClean="0">
              <a:latin typeface="Tahoma"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GB" altLang="lv-LV"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E8A2-E681-42CA-A81F-A5326349CCEC}" type="slidenum">
              <a:rPr lang="en-GB"/>
              <a:pPr/>
              <a:t>40</a:t>
            </a:fld>
            <a:endParaRPr lang="en-GB"/>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BF212-D1D7-45DE-81E0-7B274D178954}" type="slidenum">
              <a:rPr lang="en-GB"/>
              <a:pPr/>
              <a:t>41</a:t>
            </a:fld>
            <a:endParaRPr lang="en-GB"/>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42</a:t>
            </a:fld>
            <a:endParaRPr lang="en-GB"/>
          </a:p>
        </p:txBody>
      </p:sp>
    </p:spTree>
    <p:extLst>
      <p:ext uri="{BB962C8B-B14F-4D97-AF65-F5344CB8AC3E}">
        <p14:creationId xmlns:p14="http://schemas.microsoft.com/office/powerpoint/2010/main" val="2879734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BC3C2-7FCC-4ADE-8E97-C03A6C3845A8}" type="slidenum">
              <a:rPr lang="en-GB"/>
              <a:pPr/>
              <a:t>43</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F4E5-CE6E-41E6-8F86-EB6387E9FB7F}" type="slidenum">
              <a:rPr lang="en-GB"/>
              <a:pPr/>
              <a:t>44</a:t>
            </a:fld>
            <a:endParaRPr lang="en-GB"/>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DA45D-9BD2-4AAF-99B5-EC5198C94298}" type="slidenum">
              <a:rPr lang="en-GB"/>
              <a:pPr/>
              <a:t>45</a:t>
            </a:fld>
            <a:endParaRPr lang="en-GB"/>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1C533-4EBC-42D9-B1BF-3EA53AEAA6F6}" type="slidenum">
              <a:rPr lang="en-GB"/>
              <a:pPr/>
              <a:t>46</a:t>
            </a:fld>
            <a:endParaRPr lang="en-GB"/>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8F07D-1FBD-459A-A837-2C07485C6391}" type="slidenum">
              <a:rPr lang="en-GB"/>
              <a:pPr/>
              <a:t>47</a:t>
            </a:fld>
            <a:endParaRPr lang="en-GB"/>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51543-41EF-4F3E-B378-1C36784B50E8}" type="slidenum">
              <a:rPr lang="en-GB"/>
              <a:pPr/>
              <a:t>48</a:t>
            </a:fld>
            <a:endParaRPr lang="en-GB"/>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49</a:t>
            </a:fld>
            <a:endParaRPr lang="en-GB"/>
          </a:p>
        </p:txBody>
      </p:sp>
    </p:spTree>
    <p:extLst>
      <p:ext uri="{BB962C8B-B14F-4D97-AF65-F5344CB8AC3E}">
        <p14:creationId xmlns:p14="http://schemas.microsoft.com/office/powerpoint/2010/main" val="666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a:t>
            </a:fld>
            <a:endParaRPr lang="en-GB"/>
          </a:p>
        </p:txBody>
      </p:sp>
    </p:spTree>
    <p:extLst>
      <p:ext uri="{BB962C8B-B14F-4D97-AF65-F5344CB8AC3E}">
        <p14:creationId xmlns:p14="http://schemas.microsoft.com/office/powerpoint/2010/main" val="3846868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9501D545-B2E0-432C-8687-51FEAFFBF37A}" type="slidenum">
              <a:rPr lang="en-GB" altLang="lv-LV" sz="1200" b="0" smtClean="0">
                <a:latin typeface="Tahoma" pitchFamily="34" charset="0"/>
              </a:rPr>
              <a:pPr/>
              <a:t>50</a:t>
            </a:fld>
            <a:endParaRPr lang="en-GB" altLang="lv-LV" sz="1200" b="0" smtClean="0">
              <a:latin typeface="Tahoma"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lv-LV"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51</a:t>
            </a:fld>
            <a:endParaRPr lang="en-GB"/>
          </a:p>
        </p:txBody>
      </p:sp>
    </p:spTree>
    <p:extLst>
      <p:ext uri="{BB962C8B-B14F-4D97-AF65-F5344CB8AC3E}">
        <p14:creationId xmlns:p14="http://schemas.microsoft.com/office/powerpoint/2010/main" val="2409552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52</a:t>
            </a:fld>
            <a:endParaRPr lang="en-GB"/>
          </a:p>
        </p:txBody>
      </p:sp>
    </p:spTree>
    <p:extLst>
      <p:ext uri="{BB962C8B-B14F-4D97-AF65-F5344CB8AC3E}">
        <p14:creationId xmlns:p14="http://schemas.microsoft.com/office/powerpoint/2010/main" val="2518126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EB6B1BB0-9026-407D-9586-E9AFA2566404}" type="slidenum">
              <a:rPr lang="en-GB" altLang="lv-LV" sz="1200" b="0" smtClean="0">
                <a:latin typeface="Tahoma" pitchFamily="34" charset="0"/>
              </a:rPr>
              <a:pPr/>
              <a:t>55</a:t>
            </a:fld>
            <a:endParaRPr lang="en-GB" altLang="lv-LV" sz="1200" b="0" smtClean="0">
              <a:latin typeface="Tahoma"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A1907E0F-91D8-4135-B35D-0611C5E3122E}" type="slidenum">
              <a:rPr lang="en-GB" altLang="lv-LV" sz="1200" b="0" smtClean="0">
                <a:latin typeface="Tahoma" pitchFamily="34" charset="0"/>
              </a:rPr>
              <a:pPr/>
              <a:t>56</a:t>
            </a:fld>
            <a:endParaRPr lang="en-GB" altLang="lv-LV" sz="1200" b="0" smtClean="0">
              <a:latin typeface="Tahoma"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57</a:t>
            </a:fld>
            <a:endParaRPr lang="en-GB"/>
          </a:p>
        </p:txBody>
      </p:sp>
    </p:spTree>
    <p:extLst>
      <p:ext uri="{BB962C8B-B14F-4D97-AF65-F5344CB8AC3E}">
        <p14:creationId xmlns:p14="http://schemas.microsoft.com/office/powerpoint/2010/main" val="1317457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fld id="{2CB7B1EF-326E-451D-A020-47C8702C91CD}" type="slidenum">
              <a:rPr lang="en-GB" altLang="lv-LV" sz="1200" b="0" smtClean="0">
                <a:latin typeface="Tahoma" pitchFamily="34" charset="0"/>
              </a:rPr>
              <a:pPr/>
              <a:t>58</a:t>
            </a:fld>
            <a:endParaRPr lang="en-GB" altLang="lv-LV" sz="1200" b="0" smtClean="0">
              <a:latin typeface="Tahoma"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59</a:t>
            </a:fld>
            <a:endParaRPr lang="en-GB"/>
          </a:p>
        </p:txBody>
      </p:sp>
    </p:spTree>
    <p:extLst>
      <p:ext uri="{BB962C8B-B14F-4D97-AF65-F5344CB8AC3E}">
        <p14:creationId xmlns:p14="http://schemas.microsoft.com/office/powerpoint/2010/main" val="61651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6</a:t>
            </a:fld>
            <a:endParaRPr lang="en-GB"/>
          </a:p>
        </p:txBody>
      </p:sp>
    </p:spTree>
    <p:extLst>
      <p:ext uri="{BB962C8B-B14F-4D97-AF65-F5344CB8AC3E}">
        <p14:creationId xmlns:p14="http://schemas.microsoft.com/office/powerpoint/2010/main" val="54248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EC773-E77F-4A4D-BD48-5558C31FE725}" type="slidenum">
              <a:rPr lang="en-GB" altLang="lv-LV"/>
              <a:pPr/>
              <a:t>7</a:t>
            </a:fld>
            <a:endParaRPr lang="en-GB" altLang="lv-LV"/>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8600" indent="-228600"/>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4FC23-80EA-404B-8966-99585CE40CE1}" type="slidenum">
              <a:rPr lang="en-GB" altLang="lv-LV"/>
              <a:pPr/>
              <a:t>8</a:t>
            </a:fld>
            <a:endParaRPr lang="en-GB" altLang="lv-LV"/>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367CD-B733-4922-B399-2A2E518FC830}" type="slidenum">
              <a:rPr lang="en-GB" altLang="lv-LV"/>
              <a:pPr/>
              <a:t>9</a:t>
            </a:fld>
            <a:endParaRPr lang="en-GB" altLang="lv-LV"/>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E0460A7-44DE-45DC-8C94-DF775D16C2D7}" type="datetimeFigureOut">
              <a:rPr lang="en-GB" smtClean="0"/>
              <a:t>28/04/2014</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65CBE49C-B024-4D89-B457-0D360D07E911}"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28/04/2014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28/04/2014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1C29C0B-5DE6-451D-B173-5F2AAB2E2E71}" type="slidenum">
              <a:rPr lang="en-GB"/>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28/04/2014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E0460A7-44DE-45DC-8C94-DF775D16C2D7}" type="datetimeFigureOut">
              <a:rPr lang="en-GB" smtClean="0"/>
              <a:t>28/04/2014</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65CBE49C-B024-4D89-B457-0D360D07E911}"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0460A7-44DE-45DC-8C94-DF775D16C2D7}" type="datetimeFigureOut">
              <a:rPr lang="en-GB" smtClean="0"/>
              <a:t>28/04/2014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E0460A7-44DE-45DC-8C94-DF775D16C2D7}" type="datetimeFigureOut">
              <a:rPr lang="en-GB" smtClean="0"/>
              <a:t>28/04/2014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CBE49C-B024-4D89-B457-0D360D07E911}"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0460A7-44DE-45DC-8C94-DF775D16C2D7}" type="datetimeFigureOut">
              <a:rPr lang="en-GB" smtClean="0"/>
              <a:t>28/04/2014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CBE49C-B024-4D89-B457-0D360D07E911}"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460A7-44DE-45DC-8C94-DF775D16C2D7}" type="datetimeFigureOut">
              <a:rPr lang="en-GB" smtClean="0"/>
              <a:t>28/04/2014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CBE49C-B024-4D89-B457-0D360D07E911}"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0460A7-44DE-45DC-8C94-DF775D16C2D7}" type="datetimeFigureOut">
              <a:rPr lang="en-GB" smtClean="0"/>
              <a:t>28/04/2014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0460A7-44DE-45DC-8C94-DF775D16C2D7}" type="datetimeFigureOut">
              <a:rPr lang="en-GB" smtClean="0"/>
              <a:t>28/04/2014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E0460A7-44DE-45DC-8C94-DF775D16C2D7}" type="datetimeFigureOut">
              <a:rPr lang="en-GB" smtClean="0"/>
              <a:t>28/04/2014</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5CBE49C-B024-4D89-B457-0D360D07E911}"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le:Nut_warning_1.jp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Urtikaria_Fuss.jp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images.google.lv/imgres?imgurl=http://images-cdn01.associatedcontent.com/image/A8966/89666/300_89666.jpg&amp;imgrefurl=http://www.associatedcontent.com/article/242526/how_to_treat_eczema_.html&amp;usg=__ivoc0MlSWAHbk1bKmGCSS9Rd9Z0=&amp;h=409&amp;w=300&amp;sz=19&amp;hl=lv&amp;start=32&amp;tbnid=wLPKEcWdfqqwlM:&amp;tbnh=125&amp;tbnw=92&amp;prev=/images?q%3Deczema%26ndsp%3D18%26hl%3Dlv%26rlz%3D1T4GGLG_enLV311LV311%26sa%3DN%26start%3D18" TargetMode="Externa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smtClean="0">
                <a:latin typeface="Calibri" pitchFamily="34" charset="0"/>
              </a:rPr>
              <a:t>Dr.biol. Zane Kalniņa</a:t>
            </a:r>
            <a:br>
              <a:rPr lang="lv-LV" dirty="0" smtClean="0">
                <a:latin typeface="Calibri" pitchFamily="34" charset="0"/>
              </a:rPr>
            </a:br>
            <a:r>
              <a:rPr lang="lv-LV" dirty="0" smtClean="0">
                <a:latin typeface="Calibri" pitchFamily="34" charset="0"/>
              </a:rPr>
              <a:t>LU BF Imunoloģijas kurss maģistrantiem</a:t>
            </a:r>
          </a:p>
        </p:txBody>
      </p:sp>
      <p:sp>
        <p:nvSpPr>
          <p:cNvPr id="3" name="Subtitle 2"/>
          <p:cNvSpPr>
            <a:spLocks noGrp="1"/>
          </p:cNvSpPr>
          <p:nvPr>
            <p:ph type="subTitle" idx="1"/>
          </p:nvPr>
        </p:nvSpPr>
        <p:spPr/>
        <p:txBody>
          <a:bodyPr>
            <a:normAutofit/>
          </a:bodyPr>
          <a:lstStyle/>
          <a:p>
            <a:r>
              <a:rPr lang="lv-LV" sz="2400" dirty="0" smtClean="0"/>
              <a:t>25.04.2014</a:t>
            </a:r>
            <a:endParaRPr lang="en-GB" sz="2400" dirty="0"/>
          </a:p>
        </p:txBody>
      </p:sp>
      <p:sp>
        <p:nvSpPr>
          <p:cNvPr id="4" name="Rectangle 3"/>
          <p:cNvSpPr/>
          <p:nvPr/>
        </p:nvSpPr>
        <p:spPr>
          <a:xfrm>
            <a:off x="611560" y="1268760"/>
            <a:ext cx="7632848" cy="1754326"/>
          </a:xfrm>
          <a:prstGeom prst="rect">
            <a:avLst/>
          </a:prstGeom>
        </p:spPr>
        <p:txBody>
          <a:bodyPr wrap="square">
            <a:spAutoFit/>
          </a:bodyPr>
          <a:lstStyle/>
          <a:p>
            <a:pPr lvl="0" algn="r">
              <a:spcBef>
                <a:spcPct val="0"/>
              </a:spcBef>
            </a:pPr>
            <a:r>
              <a:rPr lang="lv-LV" sz="3600" b="1" dirty="0" err="1" smtClean="0">
                <a:solidFill>
                  <a:srgbClr val="C00000"/>
                </a:solidFill>
                <a:ea typeface="+mj-ea"/>
                <a:cs typeface="+mj-cs"/>
              </a:rPr>
              <a:t>Hipersensitivitātes</a:t>
            </a:r>
            <a:r>
              <a:rPr lang="lv-LV" sz="3600" b="1" dirty="0" smtClean="0">
                <a:solidFill>
                  <a:srgbClr val="C00000"/>
                </a:solidFill>
                <a:ea typeface="+mj-ea"/>
                <a:cs typeface="+mj-cs"/>
              </a:rPr>
              <a:t> slimības</a:t>
            </a:r>
          </a:p>
          <a:p>
            <a:pPr lvl="0" algn="r">
              <a:spcBef>
                <a:spcPct val="0"/>
              </a:spcBef>
            </a:pPr>
            <a:endParaRPr lang="lv-LV" sz="3600" b="1" dirty="0" smtClean="0">
              <a:solidFill>
                <a:srgbClr val="0070C0"/>
              </a:solidFill>
              <a:ea typeface="+mj-ea"/>
              <a:cs typeface="+mj-cs"/>
            </a:endParaRPr>
          </a:p>
          <a:p>
            <a:pPr lvl="0" algn="r">
              <a:spcBef>
                <a:spcPct val="0"/>
              </a:spcBef>
            </a:pPr>
            <a:r>
              <a:rPr lang="lv-LV" sz="3600" b="1" dirty="0" err="1" smtClean="0">
                <a:solidFill>
                  <a:schemeClr val="accent1">
                    <a:lumMod val="50000"/>
                  </a:schemeClr>
                </a:solidFill>
                <a:ea typeface="+mj-ea"/>
                <a:cs typeface="+mj-cs"/>
              </a:rPr>
              <a:t>Autoimunitāte</a:t>
            </a:r>
            <a:endParaRPr lang="en-GB" sz="3600" b="1" dirty="0">
              <a:solidFill>
                <a:schemeClr val="accent1">
                  <a:lumMod val="50000"/>
                </a:schemeClr>
              </a:solidFill>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Text Box 8"/>
          <p:cNvSpPr txBox="1">
            <a:spLocks noChangeArrowheads="1"/>
          </p:cNvSpPr>
          <p:nvPr/>
        </p:nvSpPr>
        <p:spPr bwMode="auto">
          <a:xfrm>
            <a:off x="4398963" y="188913"/>
            <a:ext cx="4924425" cy="5847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200" b="1" dirty="0" err="1">
                <a:solidFill>
                  <a:srgbClr val="0070C0"/>
                </a:solidFill>
              </a:rPr>
              <a:t>IgE</a:t>
            </a:r>
            <a:r>
              <a:rPr lang="lv-LV" altLang="lv-LV" sz="3200" b="1" dirty="0">
                <a:solidFill>
                  <a:srgbClr val="0070C0"/>
                </a:solidFill>
              </a:rPr>
              <a:t> produkcija</a:t>
            </a:r>
            <a:endParaRPr lang="en-GB" altLang="lv-LV" sz="3200" b="1" dirty="0">
              <a:solidFill>
                <a:srgbClr val="0070C0"/>
              </a:solidFill>
            </a:endParaRPr>
          </a:p>
        </p:txBody>
      </p:sp>
      <p:sp>
        <p:nvSpPr>
          <p:cNvPr id="106505" name="Line 9"/>
          <p:cNvSpPr>
            <a:spLocks noChangeShapeType="1"/>
          </p:cNvSpPr>
          <p:nvPr/>
        </p:nvSpPr>
        <p:spPr bwMode="auto">
          <a:xfrm>
            <a:off x="215900" y="811213"/>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pic>
        <p:nvPicPr>
          <p:cNvPr id="1065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4762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8" name="Text Box 12"/>
          <p:cNvSpPr txBox="1">
            <a:spLocks noChangeArrowheads="1"/>
          </p:cNvSpPr>
          <p:nvPr/>
        </p:nvSpPr>
        <p:spPr bwMode="auto">
          <a:xfrm>
            <a:off x="4613275" y="1183545"/>
            <a:ext cx="4348163" cy="490070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1900" dirty="0">
                <a:latin typeface="+mn-lt"/>
              </a:rPr>
              <a:t> </a:t>
            </a:r>
            <a:r>
              <a:rPr lang="lv-LV" altLang="lv-LV" sz="1900" dirty="0" err="1">
                <a:latin typeface="+mn-lt"/>
              </a:rPr>
              <a:t>IgE</a:t>
            </a:r>
            <a:r>
              <a:rPr lang="lv-LV" altLang="lv-LV" sz="1900" dirty="0">
                <a:latin typeface="+mn-lt"/>
              </a:rPr>
              <a:t> ir atbildīgi par </a:t>
            </a:r>
            <a:r>
              <a:rPr lang="lv-LV" altLang="lv-LV" sz="1900" dirty="0" err="1" smtClean="0">
                <a:latin typeface="+mn-lt"/>
              </a:rPr>
              <a:t>mastocītu</a:t>
            </a:r>
            <a:r>
              <a:rPr lang="lv-LV" altLang="lv-LV" sz="1900" dirty="0" smtClean="0">
                <a:latin typeface="+mn-lt"/>
              </a:rPr>
              <a:t> </a:t>
            </a:r>
            <a:r>
              <a:rPr lang="lv-LV" altLang="lv-LV" sz="1900" dirty="0" err="1" smtClean="0">
                <a:latin typeface="+mn-lt"/>
              </a:rPr>
              <a:t>sensitizāciju</a:t>
            </a:r>
            <a:r>
              <a:rPr lang="lv-LV" altLang="lv-LV" sz="1900" dirty="0" smtClean="0">
                <a:latin typeface="+mn-lt"/>
              </a:rPr>
              <a:t> </a:t>
            </a:r>
            <a:r>
              <a:rPr lang="lv-LV" altLang="lv-LV" sz="1900" dirty="0">
                <a:latin typeface="+mn-lt"/>
              </a:rPr>
              <a:t>un antigēna atpazīšanu</a:t>
            </a:r>
          </a:p>
          <a:p>
            <a:pPr>
              <a:lnSpc>
                <a:spcPct val="110000"/>
              </a:lnSpc>
              <a:buClr>
                <a:srgbClr val="FFFF00"/>
              </a:buClr>
              <a:buFont typeface="Trebuchet MS" pitchFamily="34" charset="0"/>
              <a:buNone/>
            </a:pPr>
            <a:endParaRPr lang="lv-LV" altLang="lv-LV" sz="1900" dirty="0">
              <a:latin typeface="+mn-lt"/>
            </a:endParaRPr>
          </a:p>
          <a:p>
            <a:pPr>
              <a:lnSpc>
                <a:spcPct val="110000"/>
              </a:lnSpc>
              <a:buClr>
                <a:srgbClr val="FFFF00"/>
              </a:buClr>
              <a:buFont typeface="Trebuchet MS" pitchFamily="34" charset="0"/>
              <a:buNone/>
            </a:pPr>
            <a:r>
              <a:rPr lang="lv-LV" altLang="lv-LV" sz="1900" dirty="0">
                <a:latin typeface="+mn-lt"/>
              </a:rPr>
              <a:t>No visiem </a:t>
            </a:r>
            <a:r>
              <a:rPr lang="lv-LV" altLang="lv-LV" sz="1900" dirty="0" err="1">
                <a:latin typeface="+mn-lt"/>
              </a:rPr>
              <a:t>Ig</a:t>
            </a:r>
            <a:r>
              <a:rPr lang="lv-LV" altLang="lv-LV" sz="1900" dirty="0">
                <a:latin typeface="+mn-lt"/>
              </a:rPr>
              <a:t> </a:t>
            </a:r>
            <a:r>
              <a:rPr lang="lv-LV" altLang="lv-LV" sz="1900" dirty="0" err="1">
                <a:latin typeface="+mn-lt"/>
              </a:rPr>
              <a:t>izotipiem</a:t>
            </a:r>
            <a:r>
              <a:rPr lang="lv-LV" altLang="lv-LV" sz="1900" dirty="0">
                <a:latin typeface="+mn-lt"/>
              </a:rPr>
              <a:t> </a:t>
            </a:r>
            <a:r>
              <a:rPr lang="lv-LV" altLang="lv-LV" sz="1900" dirty="0" err="1">
                <a:latin typeface="+mn-lt"/>
              </a:rPr>
              <a:t>IgE</a:t>
            </a:r>
            <a:r>
              <a:rPr lang="lv-LV" altLang="lv-LV" sz="1900" dirty="0">
                <a:latin typeface="+mn-lt"/>
              </a:rPr>
              <a:t> visefektīgāk saistās pie </a:t>
            </a:r>
            <a:r>
              <a:rPr lang="lv-LV" altLang="lv-LV" sz="1900" dirty="0" err="1" smtClean="0">
                <a:latin typeface="+mn-lt"/>
              </a:rPr>
              <a:t>mastocītu</a:t>
            </a:r>
            <a:r>
              <a:rPr lang="lv-LV" altLang="lv-LV" sz="1900" dirty="0" smtClean="0">
                <a:latin typeface="+mn-lt"/>
              </a:rPr>
              <a:t> </a:t>
            </a:r>
            <a:r>
              <a:rPr lang="lv-LV" altLang="lv-LV" sz="1900" dirty="0" err="1" smtClean="0">
                <a:latin typeface="+mn-lt"/>
              </a:rPr>
              <a:t>Fc</a:t>
            </a:r>
            <a:r>
              <a:rPr lang="lv-LV" altLang="lv-LV" sz="1900" dirty="0" smtClean="0">
                <a:latin typeface="+mn-lt"/>
              </a:rPr>
              <a:t> </a:t>
            </a:r>
            <a:r>
              <a:rPr lang="lv-LV" altLang="lv-LV" sz="1900" dirty="0">
                <a:latin typeface="+mn-lt"/>
              </a:rPr>
              <a:t>receptoriem</a:t>
            </a:r>
          </a:p>
          <a:p>
            <a:pPr>
              <a:lnSpc>
                <a:spcPct val="110000"/>
              </a:lnSpc>
              <a:buClr>
                <a:srgbClr val="FFFF00"/>
              </a:buClr>
              <a:buFont typeface="Trebuchet MS" pitchFamily="34" charset="0"/>
              <a:buNone/>
            </a:pPr>
            <a:endParaRPr lang="lv-LV" altLang="lv-LV" sz="1900" dirty="0">
              <a:latin typeface="+mn-lt"/>
            </a:endParaRPr>
          </a:p>
          <a:p>
            <a:pPr>
              <a:lnSpc>
                <a:spcPct val="110000"/>
              </a:lnSpc>
              <a:buClr>
                <a:srgbClr val="FFFF00"/>
              </a:buClr>
              <a:buFont typeface="Trebuchet MS" pitchFamily="34" charset="0"/>
              <a:buNone/>
            </a:pPr>
            <a:r>
              <a:rPr lang="lv-LV" altLang="lv-LV" sz="1900" dirty="0">
                <a:latin typeface="+mn-lt"/>
              </a:rPr>
              <a:t>Alerģiskiem indivīdiem kā atbildes reakcija veidojas </a:t>
            </a:r>
            <a:r>
              <a:rPr lang="lv-LV" altLang="lv-LV" sz="1900" dirty="0" err="1">
                <a:latin typeface="+mn-lt"/>
              </a:rPr>
              <a:t>IgE</a:t>
            </a:r>
            <a:r>
              <a:rPr lang="lv-LV" altLang="lv-LV" sz="1900" dirty="0">
                <a:latin typeface="+mn-lt"/>
              </a:rPr>
              <a:t> atbilde, kamēr veseliem cilvēkiem producējas </a:t>
            </a:r>
            <a:r>
              <a:rPr lang="lv-LV" altLang="lv-LV" sz="1900" dirty="0" err="1">
                <a:latin typeface="+mn-lt"/>
              </a:rPr>
              <a:t>IgM</a:t>
            </a:r>
            <a:r>
              <a:rPr lang="lv-LV" altLang="lv-LV" sz="1900" dirty="0">
                <a:latin typeface="+mn-lt"/>
              </a:rPr>
              <a:t>, </a:t>
            </a:r>
            <a:r>
              <a:rPr lang="lv-LV" altLang="lv-LV" sz="1900" dirty="0" err="1">
                <a:latin typeface="+mn-lt"/>
              </a:rPr>
              <a:t>IgG</a:t>
            </a:r>
            <a:r>
              <a:rPr lang="lv-LV" altLang="lv-LV" sz="1900" dirty="0">
                <a:latin typeface="+mn-lt"/>
              </a:rPr>
              <a:t> un pavisam neliels daudzums </a:t>
            </a:r>
            <a:r>
              <a:rPr lang="lv-LV" altLang="lv-LV" sz="1900" dirty="0" err="1">
                <a:latin typeface="+mn-lt"/>
              </a:rPr>
              <a:t>IgE</a:t>
            </a:r>
            <a:endParaRPr lang="lv-LV" altLang="lv-LV" sz="1900" dirty="0">
              <a:latin typeface="+mn-lt"/>
            </a:endParaRPr>
          </a:p>
          <a:p>
            <a:pPr>
              <a:lnSpc>
                <a:spcPct val="110000"/>
              </a:lnSpc>
              <a:buClr>
                <a:srgbClr val="FFFF00"/>
              </a:buClr>
              <a:buFont typeface="Trebuchet MS" pitchFamily="34" charset="0"/>
              <a:buNone/>
            </a:pPr>
            <a:endParaRPr lang="lv-LV" altLang="lv-LV" sz="1900" dirty="0">
              <a:latin typeface="+mn-lt"/>
            </a:endParaRPr>
          </a:p>
          <a:p>
            <a:pPr>
              <a:lnSpc>
                <a:spcPct val="110000"/>
              </a:lnSpc>
              <a:buClr>
                <a:srgbClr val="FFFF00"/>
              </a:buClr>
              <a:buFont typeface="Trebuchet MS" pitchFamily="34" charset="0"/>
              <a:buNone/>
            </a:pPr>
            <a:r>
              <a:rPr lang="lv-LV" altLang="lv-LV" sz="1900" dirty="0">
                <a:latin typeface="+mn-lt"/>
              </a:rPr>
              <a:t>Tas skaidrojams ar atšķirībām T</a:t>
            </a:r>
            <a:r>
              <a:rPr lang="lv-LV" altLang="lv-LV" sz="1900" baseline="-25000" dirty="0">
                <a:latin typeface="+mn-lt"/>
              </a:rPr>
              <a:t>H</a:t>
            </a:r>
            <a:r>
              <a:rPr lang="lv-LV" altLang="lv-LV" sz="1900" dirty="0">
                <a:latin typeface="+mn-lt"/>
              </a:rPr>
              <a:t> atbildes ierosināšanā (T</a:t>
            </a:r>
            <a:r>
              <a:rPr lang="lv-LV" altLang="lv-LV" sz="1900" baseline="-25000" dirty="0">
                <a:latin typeface="+mn-lt"/>
              </a:rPr>
              <a:t>H</a:t>
            </a:r>
            <a:r>
              <a:rPr lang="lv-LV" altLang="lv-LV" sz="1900" dirty="0">
                <a:latin typeface="+mn-lt"/>
              </a:rPr>
              <a:t>2), kam pamatā ir indivīda genotips, antigēna daba, indivīda imunoloģiskā vēsture</a:t>
            </a:r>
          </a:p>
        </p:txBody>
      </p:sp>
    </p:spTree>
    <p:extLst>
      <p:ext uri="{BB962C8B-B14F-4D97-AF65-F5344CB8AC3E}">
        <p14:creationId xmlns:p14="http://schemas.microsoft.com/office/powerpoint/2010/main" val="281930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24" name="Rectangle 236"/>
          <p:cNvSpPr>
            <a:spLocks noChangeArrowheads="1"/>
          </p:cNvSpPr>
          <p:nvPr/>
        </p:nvSpPr>
        <p:spPr bwMode="auto">
          <a:xfrm>
            <a:off x="339725" y="2547938"/>
            <a:ext cx="8634413" cy="2743200"/>
          </a:xfrm>
          <a:prstGeom prst="rect">
            <a:avLst/>
          </a:prstGeom>
          <a:solidFill>
            <a:srgbClr val="FFE3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89096" name="Rectangle 8"/>
          <p:cNvSpPr>
            <a:spLocks noChangeArrowheads="1"/>
          </p:cNvSpPr>
          <p:nvPr/>
        </p:nvSpPr>
        <p:spPr bwMode="auto">
          <a:xfrm>
            <a:off x="215900" y="165100"/>
            <a:ext cx="8677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200" b="1" dirty="0" err="1">
                <a:solidFill>
                  <a:srgbClr val="0070C0"/>
                </a:solidFill>
              </a:rPr>
              <a:t>Fc</a:t>
            </a:r>
            <a:r>
              <a:rPr lang="lv-LV" altLang="lv-LV" sz="3200" b="1" dirty="0" err="1">
                <a:solidFill>
                  <a:srgbClr val="0070C0"/>
                </a:solidFill>
                <a:latin typeface="Symbol" pitchFamily="18" charset="2"/>
              </a:rPr>
              <a:t>e</a:t>
            </a:r>
            <a:r>
              <a:rPr lang="lv-LV" altLang="lv-LV" sz="3200" b="1" dirty="0">
                <a:solidFill>
                  <a:srgbClr val="0070C0"/>
                </a:solidFill>
              </a:rPr>
              <a:t> (</a:t>
            </a:r>
            <a:r>
              <a:rPr lang="lv-LV" altLang="lv-LV" sz="3200" b="1" dirty="0" err="1">
                <a:solidFill>
                  <a:srgbClr val="0070C0"/>
                </a:solidFill>
              </a:rPr>
              <a:t>epsilon</a:t>
            </a:r>
            <a:r>
              <a:rPr lang="lv-LV" altLang="lv-LV" sz="3200" b="1" dirty="0">
                <a:solidFill>
                  <a:srgbClr val="0070C0"/>
                </a:solidFill>
              </a:rPr>
              <a:t>) receptoru tipi</a:t>
            </a:r>
          </a:p>
        </p:txBody>
      </p:sp>
      <p:graphicFrame>
        <p:nvGraphicFramePr>
          <p:cNvPr id="89330" name="Group 242"/>
          <p:cNvGraphicFramePr>
            <a:graphicFrameLocks noGrp="1"/>
          </p:cNvGraphicFramePr>
          <p:nvPr>
            <p:extLst>
              <p:ext uri="{D42A27DB-BD31-4B8C-83A1-F6EECF244321}">
                <p14:modId xmlns:p14="http://schemas.microsoft.com/office/powerpoint/2010/main" val="3835978926"/>
              </p:ext>
            </p:extLst>
          </p:nvPr>
        </p:nvGraphicFramePr>
        <p:xfrm>
          <a:off x="339725" y="1035050"/>
          <a:ext cx="6824663" cy="5319967"/>
        </p:xfrm>
        <a:graphic>
          <a:graphicData uri="http://schemas.openxmlformats.org/drawingml/2006/table">
            <a:tbl>
              <a:tblPr/>
              <a:tblGrid>
                <a:gridCol w="1555750"/>
                <a:gridCol w="1558925"/>
                <a:gridCol w="1557338"/>
                <a:gridCol w="2152650"/>
              </a:tblGrid>
              <a:tr h="39211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Receptors</a:t>
                      </a:r>
                      <a:endParaRPr kumimoji="0" lang="en-GB" altLang="lv-LV" sz="2000" b="1" i="0" u="none" strike="noStrike" cap="none" normalizeH="0" baseline="0" dirty="0" smtClean="0">
                        <a:ln>
                          <a:noFill/>
                        </a:ln>
                        <a:solidFill>
                          <a:srgbClr val="0070C0"/>
                        </a:solidFill>
                        <a:effectLst/>
                        <a:latin typeface="+mn-lt"/>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Šūna </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Efekts</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err="1" smtClean="0">
                          <a:ln>
                            <a:noFill/>
                          </a:ln>
                          <a:solidFill>
                            <a:srgbClr val="0070C0"/>
                          </a:solidFill>
                          <a:effectLst/>
                          <a:latin typeface="+mn-lt"/>
                        </a:rPr>
                        <a:t>Liganda</a:t>
                      </a:r>
                      <a:r>
                        <a:rPr kumimoji="0" lang="lv-LV" altLang="lv-LV" sz="2000" b="1" i="0" u="none" strike="noStrike" cap="none" normalizeH="0" baseline="0" dirty="0" smtClean="0">
                          <a:ln>
                            <a:noFill/>
                          </a:ln>
                          <a:solidFill>
                            <a:srgbClr val="0070C0"/>
                          </a:solidFill>
                          <a:effectLst/>
                          <a:latin typeface="+mn-lt"/>
                        </a:rPr>
                        <a:t> afinitāte</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95446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800" b="1" i="0" u="none" strike="noStrike" cap="none" normalizeH="0" baseline="0" dirty="0" err="1" smtClean="0">
                          <a:ln>
                            <a:noFill/>
                          </a:ln>
                          <a:solidFill>
                            <a:srgbClr val="0070C0"/>
                          </a:solidFill>
                          <a:effectLst/>
                          <a:latin typeface="Tahoma" pitchFamily="34" charset="0"/>
                        </a:rPr>
                        <a:t>Fc</a:t>
                      </a:r>
                      <a:r>
                        <a:rPr kumimoji="0" lang="lv-LV" altLang="lv-LV" sz="1800" b="1" i="0" u="none" strike="noStrike" cap="none" normalizeH="0" baseline="0" dirty="0" err="1" smtClean="0">
                          <a:ln>
                            <a:noFill/>
                          </a:ln>
                          <a:solidFill>
                            <a:srgbClr val="0070C0"/>
                          </a:solidFill>
                          <a:effectLst/>
                          <a:latin typeface="Symbol" pitchFamily="18" charset="2"/>
                        </a:rPr>
                        <a:t>e</a:t>
                      </a:r>
                      <a:r>
                        <a:rPr kumimoji="0" lang="lv-LV" altLang="lv-LV" sz="1800" b="1" i="0" u="none" strike="noStrike" cap="none" normalizeH="0" baseline="0" dirty="0" err="1" smtClean="0">
                          <a:ln>
                            <a:noFill/>
                          </a:ln>
                          <a:solidFill>
                            <a:srgbClr val="0070C0"/>
                          </a:solidFill>
                          <a:effectLst/>
                          <a:latin typeface="Tahoma" pitchFamily="34" charset="0"/>
                        </a:rPr>
                        <a:t>RI</a:t>
                      </a:r>
                      <a:endParaRPr kumimoji="0" lang="lv-LV" altLang="lv-LV" sz="1800" b="1" i="0" u="none" strike="noStrike" cap="none" normalizeH="0" baseline="0" dirty="0" smtClean="0">
                        <a:ln>
                          <a:noFill/>
                        </a:ln>
                        <a:solidFill>
                          <a:srgbClr val="0070C0"/>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lv-LV" sz="18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Mastocīti</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Bazofili</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1" u="none" strike="noStrike" cap="none" normalizeH="0" baseline="0" dirty="0" err="1" smtClean="0">
                          <a:ln>
                            <a:noFill/>
                          </a:ln>
                          <a:solidFill>
                            <a:schemeClr val="tx1">
                              <a:lumMod val="50000"/>
                              <a:lumOff val="50000"/>
                            </a:schemeClr>
                          </a:solidFill>
                          <a:effectLst/>
                          <a:latin typeface="Tahoma" pitchFamily="34" charset="0"/>
                        </a:rPr>
                        <a:t>Eozinofili</a:t>
                      </a:r>
                      <a:endParaRPr kumimoji="0" lang="lv-LV" altLang="lv-LV" sz="1400" b="1" i="1" u="none" strike="noStrike" cap="none" normalizeH="0" baseline="0" dirty="0" smtClean="0">
                        <a:ln>
                          <a:noFill/>
                        </a:ln>
                        <a:solidFill>
                          <a:schemeClr val="tx1">
                            <a:lumMod val="50000"/>
                            <a:lumOff val="50000"/>
                          </a:schemeClr>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1" u="none" strike="noStrike" cap="none" normalizeH="0" baseline="0" dirty="0" err="1" smtClean="0">
                          <a:ln>
                            <a:noFill/>
                          </a:ln>
                          <a:solidFill>
                            <a:schemeClr val="tx1">
                              <a:lumMod val="50000"/>
                              <a:lumOff val="50000"/>
                            </a:schemeClr>
                          </a:solidFill>
                          <a:effectLst/>
                          <a:latin typeface="Tahoma" pitchFamily="34" charset="0"/>
                        </a:rPr>
                        <a:t>Langerhansa</a:t>
                      </a: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 šūnas</a:t>
                      </a:r>
                      <a:endParaRPr kumimoji="0" lang="en-GB" altLang="lv-LV" sz="1400" b="1" i="1"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Degranulācija</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Nav skaidrs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lumMod val="50000"/>
                              <a:lumOff val="50000"/>
                            </a:schemeClr>
                          </a:solidFill>
                          <a:effectLst/>
                          <a:latin typeface="Tahoma" pitchFamily="34" charset="0"/>
                        </a:rPr>
                        <a:t>(- </a:t>
                      </a:r>
                      <a:r>
                        <a:rPr kumimoji="0" lang="lv-LV" altLang="lv-LV" sz="1400" b="1" i="0" u="none" strike="noStrike" cap="none" normalizeH="0" baseline="0" dirty="0" smtClean="0">
                          <a:ln>
                            <a:noFill/>
                          </a:ln>
                          <a:solidFill>
                            <a:schemeClr val="tx1">
                              <a:lumMod val="50000"/>
                              <a:lumOff val="50000"/>
                            </a:schemeClr>
                          </a:solidFill>
                          <a:effectLst/>
                          <a:latin typeface="Symbol" pitchFamily="18" charset="2"/>
                        </a:rPr>
                        <a:t>b</a:t>
                      </a:r>
                      <a:r>
                        <a:rPr kumimoji="0" lang="lv-LV" altLang="lv-LV" sz="1400" b="1" i="0" u="none" strike="noStrike" cap="none" normalizeH="0" baseline="0" dirty="0" smtClean="0">
                          <a:ln>
                            <a:noFill/>
                          </a:ln>
                          <a:solidFill>
                            <a:schemeClr val="tx1">
                              <a:lumMod val="50000"/>
                              <a:lumOff val="50000"/>
                            </a:schemeClr>
                          </a:solidFill>
                          <a:effectLst/>
                          <a:latin typeface="Tahoma" pitchFamily="34" charset="0"/>
                        </a:rPr>
                        <a:t> ķēde)</a:t>
                      </a:r>
                      <a:endParaRPr kumimoji="0" lang="en-GB" altLang="lv-LV" sz="1400" b="1" i="0"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Ļoti augsta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0" i="0" u="none" strike="noStrike" cap="none" normalizeH="0" baseline="0" smtClean="0">
                          <a:ln>
                            <a:noFill/>
                          </a:ln>
                          <a:solidFill>
                            <a:schemeClr val="tx1"/>
                          </a:solidFill>
                          <a:effectLst/>
                          <a:latin typeface="Tahoma" pitchFamily="34" charset="0"/>
                        </a:rPr>
                        <a:t>(augstāka kā jebkuram citam Fc receptoram)</a:t>
                      </a:r>
                      <a:endParaRPr kumimoji="0" lang="en-GB" altLang="lv-LV" sz="14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391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
                          <a:srgbClr val="800000"/>
                        </a:buClr>
                        <a:buSzTx/>
                        <a:buFontTx/>
                        <a:buNone/>
                        <a:tabLst/>
                      </a:pPr>
                      <a:r>
                        <a:rPr kumimoji="0" lang="lv-LV" altLang="lv-LV" sz="1800" b="1" i="0" u="none" strike="noStrike" cap="none" normalizeH="0" baseline="0" dirty="0" err="1" smtClean="0">
                          <a:ln>
                            <a:noFill/>
                          </a:ln>
                          <a:solidFill>
                            <a:srgbClr val="0070C0"/>
                          </a:solidFill>
                          <a:effectLst/>
                          <a:latin typeface="Tahoma" pitchFamily="34" charset="0"/>
                        </a:rPr>
                        <a:t>Fc</a:t>
                      </a:r>
                      <a:r>
                        <a:rPr kumimoji="0" lang="lv-LV" altLang="lv-LV" sz="1800" b="1" i="0" u="none" strike="noStrike" cap="none" normalizeH="0" baseline="0" dirty="0" err="1" smtClean="0">
                          <a:ln>
                            <a:noFill/>
                          </a:ln>
                          <a:solidFill>
                            <a:srgbClr val="0070C0"/>
                          </a:solidFill>
                          <a:effectLst/>
                          <a:latin typeface="Symbol" pitchFamily="18" charset="2"/>
                        </a:rPr>
                        <a:t>e</a:t>
                      </a:r>
                      <a:r>
                        <a:rPr kumimoji="0" lang="lv-LV" altLang="lv-LV" sz="1800" b="1" i="0" u="none" strike="noStrike" cap="none" normalizeH="0" baseline="0" dirty="0" err="1" smtClean="0">
                          <a:ln>
                            <a:noFill/>
                          </a:ln>
                          <a:solidFill>
                            <a:srgbClr val="0070C0"/>
                          </a:solidFill>
                          <a:effectLst/>
                          <a:latin typeface="Tahoma" pitchFamily="34" charset="0"/>
                        </a:rPr>
                        <a:t>RII</a:t>
                      </a:r>
                      <a:r>
                        <a:rPr kumimoji="0" lang="lv-LV" altLang="lv-LV" sz="1800" b="1" i="0" u="none" strike="noStrike" cap="none" normalizeH="0" baseline="0" dirty="0" smtClean="0">
                          <a:ln>
                            <a:noFill/>
                          </a:ln>
                          <a:solidFill>
                            <a:srgbClr val="0070C0"/>
                          </a:solidFill>
                          <a:effectLst/>
                          <a:latin typeface="Tahoma" pitchFamily="34" charset="0"/>
                        </a:rPr>
                        <a:t> (CD23)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lv-LV" sz="18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B šūnas</a:t>
                      </a: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Eozinofili</a:t>
                      </a: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Langerhansa šūnas</a:t>
                      </a:r>
                      <a:endParaRPr kumimoji="0" lang="en-GB" altLang="lv-LV" sz="1400" b="1"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solidFill>
                          <a:effectLst/>
                          <a:latin typeface="Tahoma" pitchFamily="34" charset="0"/>
                        </a:rPr>
                        <a:t>Nav skaidrs </a:t>
                      </a: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Iespējama adhēzijas molekula</a:t>
                      </a:r>
                      <a:endParaRPr kumimoji="0" lang="en-GB" altLang="lv-LV" sz="1400" b="1" i="1"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solidFill>
                          <a:effectLst/>
                          <a:latin typeface="Tahoma" pitchFamily="34" charset="0"/>
                        </a:rPr>
                        <a:t>Zema</a:t>
                      </a:r>
                      <a:endParaRPr kumimoji="0" lang="en-GB" altLang="lv-LV" sz="1400" b="1"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9323" name="Group 235"/>
          <p:cNvGrpSpPr>
            <a:grpSpLocks/>
          </p:cNvGrpSpPr>
          <p:nvPr/>
        </p:nvGrpSpPr>
        <p:grpSpPr bwMode="auto">
          <a:xfrm>
            <a:off x="3381375" y="2941642"/>
            <a:ext cx="5381625" cy="2206627"/>
            <a:chOff x="280" y="2511"/>
            <a:chExt cx="3390" cy="1390"/>
          </a:xfrm>
        </p:grpSpPr>
        <p:pic>
          <p:nvPicPr>
            <p:cNvPr id="89301" name="Picture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 y="2511"/>
              <a:ext cx="1127" cy="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302"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 y="2552"/>
              <a:ext cx="1076"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303"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 y="2547"/>
              <a:ext cx="1021"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304" name="Text Box 216"/>
            <p:cNvSpPr txBox="1">
              <a:spLocks noChangeArrowheads="1"/>
            </p:cNvSpPr>
            <p:nvPr/>
          </p:nvSpPr>
          <p:spPr bwMode="auto">
            <a:xfrm>
              <a:off x="430" y="3630"/>
              <a:ext cx="3240" cy="27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2000" b="1" dirty="0">
                  <a:solidFill>
                    <a:srgbClr val="0070C0"/>
                  </a:solidFill>
                  <a:latin typeface="+mn-lt"/>
                </a:rPr>
                <a:t> </a:t>
              </a:r>
              <a:r>
                <a:rPr lang="lv-LV" altLang="lv-LV" sz="2000" b="1" dirty="0" err="1" smtClean="0">
                  <a:solidFill>
                    <a:srgbClr val="0070C0"/>
                  </a:solidFill>
                  <a:latin typeface="+mn-lt"/>
                </a:rPr>
                <a:t>Mastocīts</a:t>
              </a:r>
              <a:r>
                <a:rPr lang="lv-LV" altLang="lv-LV" sz="2000" b="1" dirty="0" smtClean="0">
                  <a:solidFill>
                    <a:srgbClr val="0070C0"/>
                  </a:solidFill>
                  <a:latin typeface="+mn-lt"/>
                </a:rPr>
                <a:t>                </a:t>
              </a:r>
              <a:r>
                <a:rPr lang="lv-LV" altLang="lv-LV" sz="2000" b="1" dirty="0" err="1" smtClean="0">
                  <a:solidFill>
                    <a:srgbClr val="0070C0"/>
                  </a:solidFill>
                  <a:latin typeface="+mn-lt"/>
                </a:rPr>
                <a:t>Bazofils</a:t>
              </a:r>
              <a:r>
                <a:rPr lang="lv-LV" altLang="lv-LV" sz="2000" b="1" dirty="0" smtClean="0">
                  <a:solidFill>
                    <a:srgbClr val="0070C0"/>
                  </a:solidFill>
                  <a:latin typeface="+mn-lt"/>
                </a:rPr>
                <a:t>                </a:t>
              </a:r>
              <a:r>
                <a:rPr lang="lv-LV" altLang="lv-LV" sz="2000" b="1" dirty="0" err="1">
                  <a:solidFill>
                    <a:srgbClr val="0070C0"/>
                  </a:solidFill>
                  <a:latin typeface="+mn-lt"/>
                </a:rPr>
                <a:t>Eozinofils</a:t>
              </a:r>
              <a:endParaRPr lang="lv-LV" altLang="lv-LV" sz="2000" b="1" dirty="0">
                <a:solidFill>
                  <a:srgbClr val="0070C0"/>
                </a:solidFill>
                <a:latin typeface="+mn-lt"/>
              </a:endParaRPr>
            </a:p>
          </p:txBody>
        </p:sp>
      </p:grpSp>
      <p:pic>
        <p:nvPicPr>
          <p:cNvPr id="89321" name="Picture 2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700" y="2652713"/>
            <a:ext cx="2657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331" name="Line 243"/>
          <p:cNvSpPr>
            <a:spLocks noChangeShapeType="1"/>
          </p:cNvSpPr>
          <p:nvPr/>
        </p:nvSpPr>
        <p:spPr bwMode="auto">
          <a:xfrm>
            <a:off x="215900" y="76470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89332" name="Rectangle 244"/>
          <p:cNvSpPr>
            <a:spLocks noChangeArrowheads="1"/>
          </p:cNvSpPr>
          <p:nvPr/>
        </p:nvSpPr>
        <p:spPr bwMode="auto">
          <a:xfrm>
            <a:off x="7302500" y="1009650"/>
            <a:ext cx="16716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lv-LV" altLang="lv-LV" sz="1600" b="0" i="1" dirty="0"/>
              <a:t>... </a:t>
            </a:r>
            <a:r>
              <a:rPr lang="lv-LV" altLang="lv-LV" sz="1600" b="0" i="1" dirty="0" err="1"/>
              <a:t>IgE</a:t>
            </a:r>
            <a:r>
              <a:rPr lang="lv-LV" altLang="lv-LV" sz="1600" b="0" i="1" dirty="0"/>
              <a:t> saistīšanās pie </a:t>
            </a:r>
            <a:r>
              <a:rPr lang="lv-LV" altLang="lv-LV" sz="1600" b="0" i="1" dirty="0" err="1"/>
              <a:t>Fc</a:t>
            </a:r>
            <a:r>
              <a:rPr lang="lv-LV" altLang="lv-LV" sz="1600" b="0" i="1" dirty="0" err="1">
                <a:latin typeface="Symbol" pitchFamily="18" charset="2"/>
              </a:rPr>
              <a:t>e</a:t>
            </a:r>
            <a:r>
              <a:rPr lang="lv-LV" altLang="lv-LV" sz="1600" b="0" i="1" dirty="0" err="1"/>
              <a:t>RI</a:t>
            </a:r>
            <a:r>
              <a:rPr lang="lv-LV" altLang="lv-LV" sz="1600" b="0" i="1" dirty="0"/>
              <a:t> izsauc tā pastiprinātu </a:t>
            </a:r>
            <a:r>
              <a:rPr lang="lv-LV" altLang="lv-LV" sz="1600" b="0" i="1" dirty="0" err="1"/>
              <a:t>eskpresiju</a:t>
            </a:r>
            <a:r>
              <a:rPr lang="lv-LV" altLang="lv-LV" sz="1600" b="0" i="1" dirty="0"/>
              <a:t> uz šūnu virsmas</a:t>
            </a:r>
          </a:p>
        </p:txBody>
      </p:sp>
    </p:spTree>
    <p:extLst>
      <p:ext uri="{BB962C8B-B14F-4D97-AF65-F5344CB8AC3E}">
        <p14:creationId xmlns:p14="http://schemas.microsoft.com/office/powerpoint/2010/main" val="29122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187325" y="161925"/>
            <a:ext cx="8793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3200" b="1" dirty="0">
                <a:solidFill>
                  <a:srgbClr val="0070C0"/>
                </a:solidFill>
              </a:rPr>
              <a:t>Alerģisko reakciju </a:t>
            </a:r>
            <a:r>
              <a:rPr lang="lv-LV" altLang="lv-LV" sz="3200" b="1" dirty="0" err="1">
                <a:solidFill>
                  <a:srgbClr val="0070C0"/>
                </a:solidFill>
              </a:rPr>
              <a:t>efektorās</a:t>
            </a:r>
            <a:r>
              <a:rPr lang="lv-LV" altLang="lv-LV" sz="3200" b="1" dirty="0">
                <a:solidFill>
                  <a:srgbClr val="0070C0"/>
                </a:solidFill>
              </a:rPr>
              <a:t> šūnas</a:t>
            </a:r>
          </a:p>
        </p:txBody>
      </p:sp>
      <p:sp>
        <p:nvSpPr>
          <p:cNvPr id="161797" name="Line 5"/>
          <p:cNvSpPr>
            <a:spLocks noChangeShapeType="1"/>
          </p:cNvSpPr>
          <p:nvPr/>
        </p:nvSpPr>
        <p:spPr bwMode="auto">
          <a:xfrm>
            <a:off x="215900" y="746700"/>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nvGrpSpPr>
          <p:cNvPr id="162122" name="Group 330"/>
          <p:cNvGrpSpPr>
            <a:grpSpLocks/>
          </p:cNvGrpSpPr>
          <p:nvPr/>
        </p:nvGrpSpPr>
        <p:grpSpPr bwMode="auto">
          <a:xfrm>
            <a:off x="222250" y="2011363"/>
            <a:ext cx="8921750" cy="4846637"/>
            <a:chOff x="0" y="568"/>
            <a:chExt cx="5620" cy="3053"/>
          </a:xfrm>
        </p:grpSpPr>
        <p:pic>
          <p:nvPicPr>
            <p:cNvPr id="162120" name="Picture 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634"/>
              <a:ext cx="5506" cy="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21" name="Rectangle 329"/>
            <p:cNvSpPr>
              <a:spLocks noChangeArrowheads="1"/>
            </p:cNvSpPr>
            <p:nvPr/>
          </p:nvSpPr>
          <p:spPr bwMode="auto">
            <a:xfrm>
              <a:off x="0" y="568"/>
              <a:ext cx="5620" cy="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pic>
        <p:nvPicPr>
          <p:cNvPr id="162124" name="Picture 3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025" y="844550"/>
            <a:ext cx="13446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125" name="Picture 3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909638"/>
            <a:ext cx="1290638"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126" name="Picture 3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888" y="887413"/>
            <a:ext cx="127635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28" name="Rectangle 336"/>
          <p:cNvSpPr>
            <a:spLocks noChangeArrowheads="1"/>
          </p:cNvSpPr>
          <p:nvPr/>
        </p:nvSpPr>
        <p:spPr bwMode="auto">
          <a:xfrm>
            <a:off x="7491413" y="1276350"/>
            <a:ext cx="914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60000"/>
              </a:lnSpc>
              <a:spcBef>
                <a:spcPct val="30000"/>
              </a:spcBef>
            </a:pPr>
            <a:r>
              <a:rPr lang="lv-LV" altLang="lv-LV" sz="2400" b="1" dirty="0">
                <a:solidFill>
                  <a:srgbClr val="0070C0"/>
                </a:solidFill>
              </a:rPr>
              <a:t>+ T</a:t>
            </a:r>
            <a:r>
              <a:rPr lang="lv-LV" altLang="lv-LV" sz="2400" b="1" baseline="-25000" dirty="0">
                <a:solidFill>
                  <a:srgbClr val="0070C0"/>
                </a:solidFill>
              </a:rPr>
              <a:t>H</a:t>
            </a:r>
            <a:r>
              <a:rPr lang="lv-LV" altLang="lv-LV" sz="2400" b="1" dirty="0">
                <a:solidFill>
                  <a:srgbClr val="0070C0"/>
                </a:solidFill>
              </a:rPr>
              <a:t>2 </a:t>
            </a:r>
          </a:p>
          <a:p>
            <a:pPr>
              <a:lnSpc>
                <a:spcPct val="60000"/>
              </a:lnSpc>
              <a:spcBef>
                <a:spcPct val="30000"/>
              </a:spcBef>
            </a:pPr>
            <a:r>
              <a:rPr lang="lv-LV" altLang="lv-LV" sz="2400" b="1" dirty="0">
                <a:solidFill>
                  <a:srgbClr val="0070C0"/>
                </a:solidFill>
              </a:rPr>
              <a:t>šūnas</a:t>
            </a:r>
            <a:endParaRPr lang="en-GB" altLang="lv-LV" sz="2400" b="1" dirty="0">
              <a:solidFill>
                <a:srgbClr val="0070C0"/>
              </a:solidFill>
            </a:endParaRPr>
          </a:p>
        </p:txBody>
      </p:sp>
      <p:sp>
        <p:nvSpPr>
          <p:cNvPr id="162129" name="Line 337"/>
          <p:cNvSpPr>
            <a:spLocks noChangeShapeType="1"/>
          </p:cNvSpPr>
          <p:nvPr/>
        </p:nvSpPr>
        <p:spPr bwMode="auto">
          <a:xfrm>
            <a:off x="2390775" y="1619250"/>
            <a:ext cx="365125" cy="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162130" name="Rectangle 338"/>
          <p:cNvSpPr>
            <a:spLocks noChangeArrowheads="1"/>
          </p:cNvSpPr>
          <p:nvPr/>
        </p:nvSpPr>
        <p:spPr bwMode="auto">
          <a:xfrm>
            <a:off x="770427" y="1196752"/>
            <a:ext cx="1571136" cy="7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60000"/>
              </a:lnSpc>
              <a:spcBef>
                <a:spcPct val="30000"/>
              </a:spcBef>
            </a:pPr>
            <a:r>
              <a:rPr lang="lv-LV" altLang="lv-LV" sz="2800" b="1" dirty="0">
                <a:solidFill>
                  <a:srgbClr val="0070C0"/>
                </a:solidFill>
              </a:rPr>
              <a:t>Galvenie </a:t>
            </a:r>
          </a:p>
          <a:p>
            <a:pPr algn="r">
              <a:lnSpc>
                <a:spcPct val="60000"/>
              </a:lnSpc>
              <a:spcBef>
                <a:spcPct val="30000"/>
              </a:spcBef>
            </a:pPr>
            <a:r>
              <a:rPr lang="lv-LV" altLang="lv-LV" sz="2800" b="1" dirty="0" err="1">
                <a:solidFill>
                  <a:srgbClr val="0070C0"/>
                </a:solidFill>
              </a:rPr>
              <a:t>efektori</a:t>
            </a:r>
            <a:endParaRPr lang="en-GB" altLang="lv-LV" sz="2800" b="1" dirty="0">
              <a:solidFill>
                <a:srgbClr val="0070C0"/>
              </a:solidFill>
            </a:endParaRPr>
          </a:p>
        </p:txBody>
      </p:sp>
    </p:spTree>
    <p:extLst>
      <p:ext uri="{BB962C8B-B14F-4D97-AF65-F5344CB8AC3E}">
        <p14:creationId xmlns:p14="http://schemas.microsoft.com/office/powerpoint/2010/main" val="130514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128"/>
                                        </p:tgtEl>
                                        <p:attrNameLst>
                                          <p:attrName>style.visibility</p:attrName>
                                        </p:attrNameLst>
                                      </p:cBhvr>
                                      <p:to>
                                        <p:strVal val="visible"/>
                                      </p:to>
                                    </p:set>
                                    <p:animEffect transition="in" filter="fade">
                                      <p:cBhvr>
                                        <p:cTn id="7" dur="500"/>
                                        <p:tgtEl>
                                          <p:spTgt spid="162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130"/>
                                        </p:tgtEl>
                                        <p:attrNameLst>
                                          <p:attrName>style.visibility</p:attrName>
                                        </p:attrNameLst>
                                      </p:cBhvr>
                                      <p:to>
                                        <p:strVal val="visible"/>
                                      </p:to>
                                    </p:set>
                                    <p:animEffect transition="in" filter="fade">
                                      <p:cBhvr>
                                        <p:cTn id="12" dur="500"/>
                                        <p:tgtEl>
                                          <p:spTgt spid="162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128" grpId="0"/>
      <p:bldP spid="162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7" name="Rectangle 13"/>
          <p:cNvSpPr>
            <a:spLocks noChangeArrowheads="1"/>
          </p:cNvSpPr>
          <p:nvPr/>
        </p:nvSpPr>
        <p:spPr bwMode="auto">
          <a:xfrm>
            <a:off x="417513" y="2420888"/>
            <a:ext cx="8361362" cy="2843262"/>
          </a:xfrm>
          <a:prstGeom prst="rect">
            <a:avLst/>
          </a:prstGeom>
          <a:solidFill>
            <a:srgbClr val="FFE3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sz="2400"/>
          </a:p>
        </p:txBody>
      </p:sp>
      <p:sp>
        <p:nvSpPr>
          <p:cNvPr id="164868" name="Rectangle 4"/>
          <p:cNvSpPr>
            <a:spLocks noChangeArrowheads="1"/>
          </p:cNvSpPr>
          <p:nvPr/>
        </p:nvSpPr>
        <p:spPr bwMode="auto">
          <a:xfrm>
            <a:off x="187325" y="161925"/>
            <a:ext cx="8793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4000" b="1" dirty="0" err="1" smtClean="0">
                <a:solidFill>
                  <a:srgbClr val="0070C0"/>
                </a:solidFill>
              </a:rPr>
              <a:t>Mastocīti</a:t>
            </a:r>
            <a:endParaRPr lang="lv-LV" altLang="lv-LV" sz="4000" b="1" dirty="0">
              <a:solidFill>
                <a:srgbClr val="0070C0"/>
              </a:solidFill>
            </a:endParaRPr>
          </a:p>
        </p:txBody>
      </p:sp>
      <p:sp>
        <p:nvSpPr>
          <p:cNvPr id="164869" name="Line 5"/>
          <p:cNvSpPr>
            <a:spLocks noChangeShapeType="1"/>
          </p:cNvSpPr>
          <p:nvPr/>
        </p:nvSpPr>
        <p:spPr bwMode="auto">
          <a:xfrm>
            <a:off x="215900" y="836712"/>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64870" name="Text Box 6"/>
          <p:cNvSpPr txBox="1">
            <a:spLocks noChangeArrowheads="1"/>
          </p:cNvSpPr>
          <p:nvPr/>
        </p:nvSpPr>
        <p:spPr bwMode="auto">
          <a:xfrm>
            <a:off x="-1" y="914400"/>
            <a:ext cx="8909051" cy="287309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90000"/>
              </a:lnSpc>
              <a:spcAft>
                <a:spcPts val="600"/>
              </a:spcAft>
              <a:buClr>
                <a:srgbClr val="FFFF00"/>
              </a:buClr>
              <a:buFont typeface="Trebuchet MS" pitchFamily="34" charset="0"/>
              <a:buNone/>
            </a:pPr>
            <a:r>
              <a:rPr lang="lv-LV" altLang="lv-LV" sz="1900" dirty="0" err="1" smtClean="0">
                <a:latin typeface="+mn-lt"/>
              </a:rPr>
              <a:t>Mastocītu</a:t>
            </a:r>
            <a:r>
              <a:rPr lang="lv-LV" altLang="lv-LV" sz="1900" dirty="0" smtClean="0">
                <a:latin typeface="+mn-lt"/>
              </a:rPr>
              <a:t> priekšteči </a:t>
            </a:r>
            <a:r>
              <a:rPr lang="lv-LV" altLang="lv-LV" sz="1900" dirty="0">
                <a:latin typeface="+mn-lt"/>
              </a:rPr>
              <a:t>no kaulu smadzenēm migrē uz perifērajiem audiem un veic diferenciāciju </a:t>
            </a:r>
            <a:r>
              <a:rPr lang="lv-LV" altLang="lv-LV" sz="1900" i="1" dirty="0" err="1">
                <a:latin typeface="+mn-lt"/>
              </a:rPr>
              <a:t>in</a:t>
            </a:r>
            <a:r>
              <a:rPr lang="lv-LV" altLang="lv-LV" sz="1900" i="1" dirty="0">
                <a:latin typeface="+mn-lt"/>
              </a:rPr>
              <a:t> situ, </a:t>
            </a:r>
            <a:r>
              <a:rPr lang="lv-LV" altLang="lv-LV" sz="1900" b="1" dirty="0">
                <a:latin typeface="+mn-lt"/>
              </a:rPr>
              <a:t>cirkulācijā nav </a:t>
            </a:r>
            <a:r>
              <a:rPr lang="lv-LV" altLang="lv-LV" sz="1900" b="1" dirty="0" smtClean="0">
                <a:latin typeface="+mn-lt"/>
              </a:rPr>
              <a:t>atrodamas</a:t>
            </a:r>
            <a:endParaRPr lang="lv-LV" altLang="lv-LV" sz="1900" dirty="0">
              <a:solidFill>
                <a:srgbClr val="660033"/>
              </a:solidFill>
              <a:latin typeface="+mn-lt"/>
            </a:endParaRPr>
          </a:p>
          <a:p>
            <a:pPr indent="0">
              <a:lnSpc>
                <a:spcPct val="90000"/>
              </a:lnSpc>
              <a:buClr>
                <a:srgbClr val="FFFF00"/>
              </a:buClr>
              <a:buFont typeface="Trebuchet MS" pitchFamily="34" charset="0"/>
              <a:buNone/>
            </a:pPr>
            <a:r>
              <a:rPr lang="lv-LV" altLang="lv-LV" sz="1900" dirty="0" smtClean="0">
                <a:solidFill>
                  <a:srgbClr val="003366"/>
                </a:solidFill>
                <a:latin typeface="+mn-lt"/>
              </a:rPr>
              <a:t>Nobrieduši </a:t>
            </a:r>
            <a:r>
              <a:rPr lang="lv-LV" altLang="lv-LV" sz="1900" dirty="0" err="1" smtClean="0">
                <a:solidFill>
                  <a:srgbClr val="003366"/>
                </a:solidFill>
                <a:latin typeface="+mn-lt"/>
              </a:rPr>
              <a:t>mastocīti</a:t>
            </a:r>
            <a:r>
              <a:rPr lang="lv-LV" altLang="lv-LV" sz="1900" dirty="0" smtClean="0">
                <a:solidFill>
                  <a:srgbClr val="003366"/>
                </a:solidFill>
                <a:latin typeface="+mn-lt"/>
              </a:rPr>
              <a:t> ir atrodami </a:t>
            </a:r>
            <a:r>
              <a:rPr lang="lv-LV" altLang="lv-LV" sz="1900" dirty="0">
                <a:solidFill>
                  <a:srgbClr val="003366"/>
                </a:solidFill>
                <a:latin typeface="+mn-lt"/>
              </a:rPr>
              <a:t>viscaur organisma audos, taču visvairāk to ir asinsvadu un nervu tuvumā, kā arī zem epitēlijiem; ir atrodamas arī </a:t>
            </a:r>
            <a:r>
              <a:rPr lang="lv-LV" altLang="lv-LV" sz="1900" dirty="0" err="1">
                <a:solidFill>
                  <a:srgbClr val="003366"/>
                </a:solidFill>
                <a:latin typeface="+mn-lt"/>
              </a:rPr>
              <a:t>limfoīdajos</a:t>
            </a:r>
            <a:r>
              <a:rPr lang="lv-LV" altLang="lv-LV" sz="1900" dirty="0">
                <a:solidFill>
                  <a:srgbClr val="003366"/>
                </a:solidFill>
                <a:latin typeface="+mn-lt"/>
              </a:rPr>
              <a:t> orgānos</a:t>
            </a:r>
          </a:p>
          <a:p>
            <a:pPr indent="0">
              <a:lnSpc>
                <a:spcPct val="110000"/>
              </a:lnSpc>
              <a:buClr>
                <a:srgbClr val="FFFF00"/>
              </a:buClr>
            </a:pPr>
            <a:r>
              <a:rPr lang="lv-LV" altLang="lv-LV" sz="1800" b="1" dirty="0" smtClean="0">
                <a:solidFill>
                  <a:srgbClr val="660033"/>
                </a:solidFill>
                <a:latin typeface="+mn-lt"/>
              </a:rPr>
              <a:t>                                                             </a:t>
            </a:r>
          </a:p>
          <a:p>
            <a:pPr indent="0" algn="ctr">
              <a:lnSpc>
                <a:spcPct val="110000"/>
              </a:lnSpc>
              <a:buClr>
                <a:srgbClr val="FFFF00"/>
              </a:buClr>
            </a:pPr>
            <a:r>
              <a:rPr lang="lv-LV" altLang="lv-LV" sz="2800" b="1" dirty="0" smtClean="0">
                <a:solidFill>
                  <a:srgbClr val="660033"/>
                </a:solidFill>
                <a:latin typeface="+mn-lt"/>
              </a:rPr>
              <a:t>MASTOCĪTI </a:t>
            </a:r>
            <a:endParaRPr lang="lv-LV" altLang="lv-LV" sz="1800" b="1" dirty="0">
              <a:solidFill>
                <a:srgbClr val="003366"/>
              </a:solidFill>
              <a:latin typeface="+mn-lt"/>
            </a:endParaRPr>
          </a:p>
          <a:p>
            <a:pPr indent="0">
              <a:lnSpc>
                <a:spcPct val="110000"/>
              </a:lnSpc>
              <a:buClr>
                <a:srgbClr val="FFFF00"/>
              </a:buClr>
              <a:buFont typeface="Trebuchet MS" pitchFamily="34" charset="0"/>
              <a:buNone/>
            </a:pPr>
            <a:endParaRPr lang="lv-LV" altLang="lv-LV" sz="1800" dirty="0">
              <a:solidFill>
                <a:srgbClr val="660033"/>
              </a:solidFill>
              <a:latin typeface="+mn-lt"/>
            </a:endParaRPr>
          </a:p>
          <a:p>
            <a:pPr indent="0">
              <a:lnSpc>
                <a:spcPct val="110000"/>
              </a:lnSpc>
              <a:buClr>
                <a:srgbClr val="FFFF00"/>
              </a:buClr>
              <a:buFont typeface="Trebuchet MS" pitchFamily="34" charset="0"/>
              <a:buNone/>
            </a:pPr>
            <a:r>
              <a:rPr lang="lv-LV" altLang="lv-LV" sz="1800" dirty="0" smtClean="0">
                <a:solidFill>
                  <a:srgbClr val="660033"/>
                </a:solidFill>
                <a:latin typeface="+mn-lt"/>
              </a:rPr>
              <a:t>            </a:t>
            </a:r>
            <a:endParaRPr lang="lv-LV" altLang="lv-LV" sz="1800" dirty="0">
              <a:solidFill>
                <a:srgbClr val="660033"/>
              </a:solidFill>
              <a:latin typeface="+mn-lt"/>
            </a:endParaRPr>
          </a:p>
        </p:txBody>
      </p:sp>
      <p:sp>
        <p:nvSpPr>
          <p:cNvPr id="164872" name="Rectangle 8"/>
          <p:cNvSpPr>
            <a:spLocks noChangeArrowheads="1"/>
          </p:cNvSpPr>
          <p:nvPr/>
        </p:nvSpPr>
        <p:spPr bwMode="auto">
          <a:xfrm>
            <a:off x="406400" y="3265488"/>
            <a:ext cx="4375150"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lv-LV" altLang="lv-LV" sz="2400" b="1" u="sng" dirty="0">
                <a:solidFill>
                  <a:srgbClr val="003366"/>
                </a:solidFill>
              </a:rPr>
              <a:t>Saistaudos </a:t>
            </a:r>
            <a:r>
              <a:rPr lang="lv-LV" altLang="lv-LV" sz="2400" b="1" u="sng" dirty="0" smtClean="0">
                <a:solidFill>
                  <a:srgbClr val="003366"/>
                </a:solidFill>
              </a:rPr>
              <a:t>atrodamie </a:t>
            </a:r>
            <a:endParaRPr lang="lv-LV" altLang="lv-LV" sz="2400" u="sng" dirty="0">
              <a:solidFill>
                <a:srgbClr val="003366"/>
              </a:solidFill>
            </a:endParaRPr>
          </a:p>
          <a:p>
            <a:pPr algn="just">
              <a:lnSpc>
                <a:spcPct val="110000"/>
              </a:lnSpc>
              <a:buFontTx/>
              <a:buChar char="•"/>
            </a:pPr>
            <a:r>
              <a:rPr lang="lv-LV" altLang="lv-LV" dirty="0"/>
              <a:t>  Ādā un zarnu traktā zem gļotādas</a:t>
            </a:r>
          </a:p>
          <a:p>
            <a:pPr>
              <a:lnSpc>
                <a:spcPct val="110000"/>
              </a:lnSpc>
              <a:buFontTx/>
              <a:buChar char="•"/>
            </a:pPr>
            <a:r>
              <a:rPr lang="lv-LV" altLang="lv-LV" dirty="0"/>
              <a:t>  To klātbūtne nav atkarīga no T šūnām</a:t>
            </a:r>
          </a:p>
          <a:p>
            <a:pPr algn="just">
              <a:lnSpc>
                <a:spcPct val="110000"/>
              </a:lnSpc>
              <a:buFontTx/>
              <a:buChar char="•"/>
            </a:pPr>
            <a:r>
              <a:rPr lang="lv-LV" altLang="lv-LV" dirty="0"/>
              <a:t>  Producē daudz histamīnu, </a:t>
            </a:r>
            <a:r>
              <a:rPr lang="lv-LV" altLang="lv-LV" dirty="0" err="1"/>
              <a:t>heparīnu</a:t>
            </a:r>
            <a:endParaRPr lang="lv-LV" altLang="lv-LV" dirty="0">
              <a:solidFill>
                <a:srgbClr val="003366"/>
              </a:solidFill>
            </a:endParaRPr>
          </a:p>
        </p:txBody>
      </p:sp>
      <p:sp>
        <p:nvSpPr>
          <p:cNvPr id="164873" name="Rectangle 9"/>
          <p:cNvSpPr>
            <a:spLocks noChangeArrowheads="1"/>
          </p:cNvSpPr>
          <p:nvPr/>
        </p:nvSpPr>
        <p:spPr bwMode="auto">
          <a:xfrm>
            <a:off x="4818063" y="3228975"/>
            <a:ext cx="3887787" cy="20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lv-LV" altLang="lv-LV" sz="2400" b="1" u="sng" dirty="0">
                <a:solidFill>
                  <a:srgbClr val="003366"/>
                </a:solidFill>
              </a:rPr>
              <a:t>Gļotādās </a:t>
            </a:r>
            <a:r>
              <a:rPr lang="lv-LV" altLang="lv-LV" sz="2400" b="1" u="sng" dirty="0" smtClean="0">
                <a:solidFill>
                  <a:srgbClr val="003366"/>
                </a:solidFill>
              </a:rPr>
              <a:t>atrodamie </a:t>
            </a:r>
            <a:endParaRPr lang="lv-LV" altLang="lv-LV" sz="2400" u="sng" dirty="0">
              <a:solidFill>
                <a:srgbClr val="003366"/>
              </a:solidFill>
            </a:endParaRPr>
          </a:p>
          <a:p>
            <a:pPr algn="just">
              <a:lnSpc>
                <a:spcPct val="110000"/>
              </a:lnSpc>
              <a:buFontTx/>
              <a:buChar char="•"/>
            </a:pPr>
            <a:r>
              <a:rPr lang="lv-LV" altLang="lv-LV" dirty="0"/>
              <a:t>  Alveolās, zarnu trakta gļotādās</a:t>
            </a:r>
          </a:p>
          <a:p>
            <a:pPr algn="just">
              <a:lnSpc>
                <a:spcPct val="110000"/>
              </a:lnSpc>
              <a:buFontTx/>
              <a:buChar char="•"/>
            </a:pPr>
            <a:r>
              <a:rPr lang="lv-LV" altLang="lv-LV" dirty="0"/>
              <a:t>  To klātbūtne ir atkarīga no T šūnu producētā IL-3</a:t>
            </a:r>
          </a:p>
          <a:p>
            <a:pPr algn="just">
              <a:lnSpc>
                <a:spcPct val="110000"/>
              </a:lnSpc>
              <a:buFontTx/>
              <a:buChar char="•"/>
            </a:pPr>
            <a:r>
              <a:rPr lang="lv-LV" altLang="lv-LV" dirty="0"/>
              <a:t>  Producē maz histamīnu, daudz </a:t>
            </a:r>
            <a:r>
              <a:rPr lang="lv-LV" altLang="lv-LV" dirty="0" err="1"/>
              <a:t>hondroitīna</a:t>
            </a:r>
            <a:r>
              <a:rPr lang="lv-LV" altLang="lv-LV" dirty="0"/>
              <a:t> sulfātu</a:t>
            </a:r>
          </a:p>
        </p:txBody>
      </p:sp>
      <p:sp>
        <p:nvSpPr>
          <p:cNvPr id="164874" name="Line 10"/>
          <p:cNvSpPr>
            <a:spLocks noChangeShapeType="1"/>
          </p:cNvSpPr>
          <p:nvPr/>
        </p:nvSpPr>
        <p:spPr bwMode="auto">
          <a:xfrm flipH="1">
            <a:off x="3265488" y="3005138"/>
            <a:ext cx="496887"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64875" name="Line 11"/>
          <p:cNvSpPr>
            <a:spLocks noChangeShapeType="1"/>
          </p:cNvSpPr>
          <p:nvPr/>
        </p:nvSpPr>
        <p:spPr bwMode="auto">
          <a:xfrm>
            <a:off x="5649913" y="3034507"/>
            <a:ext cx="457200"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64876" name="Text Box 12"/>
          <p:cNvSpPr txBox="1">
            <a:spLocks noChangeArrowheads="1"/>
          </p:cNvSpPr>
          <p:nvPr/>
        </p:nvSpPr>
        <p:spPr bwMode="auto">
          <a:xfrm>
            <a:off x="-2" y="5453063"/>
            <a:ext cx="8980489" cy="7694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buFont typeface="Trebuchet MS" pitchFamily="34" charset="0"/>
              <a:buNone/>
            </a:pPr>
            <a:r>
              <a:rPr lang="lv-LV" altLang="lv-LV" sz="2000" b="1" dirty="0" err="1" smtClean="0">
                <a:latin typeface="+mn-lt"/>
              </a:rPr>
              <a:t>Mastocītu</a:t>
            </a:r>
            <a:r>
              <a:rPr lang="lv-LV" altLang="lv-LV" sz="2000" dirty="0" smtClean="0">
                <a:latin typeface="+mn-lt"/>
              </a:rPr>
              <a:t> </a:t>
            </a:r>
            <a:r>
              <a:rPr lang="lv-LV" altLang="lv-LV" sz="2000" b="1" dirty="0" smtClean="0">
                <a:latin typeface="+mn-lt"/>
              </a:rPr>
              <a:t>fenotips </a:t>
            </a:r>
            <a:r>
              <a:rPr lang="lv-LV" altLang="lv-LV" sz="2000" b="1" dirty="0">
                <a:latin typeface="+mn-lt"/>
              </a:rPr>
              <a:t>nav fiksēts </a:t>
            </a:r>
            <a:r>
              <a:rPr lang="lv-LV" altLang="lv-LV" sz="2000" dirty="0">
                <a:latin typeface="+mn-lt"/>
              </a:rPr>
              <a:t>un var mainīties atkarībā no atšķirīgu </a:t>
            </a:r>
            <a:r>
              <a:rPr lang="lv-LV" altLang="lv-LV" sz="2000" dirty="0" err="1">
                <a:latin typeface="+mn-lt"/>
              </a:rPr>
              <a:t>citokīnu</a:t>
            </a:r>
            <a:r>
              <a:rPr lang="lv-LV" altLang="lv-LV" sz="2000" dirty="0">
                <a:latin typeface="+mn-lt"/>
              </a:rPr>
              <a:t> un augšanas faktoru klātbūtnes (t.i. šīs nav divas neatkarīgas diferenciācijas līnijas)</a:t>
            </a:r>
          </a:p>
        </p:txBody>
      </p:sp>
    </p:spTree>
    <p:extLst>
      <p:ext uri="{BB962C8B-B14F-4D97-AF65-F5344CB8AC3E}">
        <p14:creationId xmlns:p14="http://schemas.microsoft.com/office/powerpoint/2010/main" val="267121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6" name="Rectangle 10"/>
          <p:cNvSpPr>
            <a:spLocks noChangeArrowheads="1"/>
          </p:cNvSpPr>
          <p:nvPr/>
        </p:nvSpPr>
        <p:spPr bwMode="auto">
          <a:xfrm>
            <a:off x="187325" y="161925"/>
            <a:ext cx="8793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3600" b="1" dirty="0" err="1" smtClean="0">
                <a:solidFill>
                  <a:srgbClr val="0070C0"/>
                </a:solidFill>
              </a:rPr>
              <a:t>Mastocītu</a:t>
            </a:r>
            <a:r>
              <a:rPr lang="lv-LV" altLang="lv-LV" sz="3600" b="1" dirty="0" smtClean="0">
                <a:solidFill>
                  <a:srgbClr val="0070C0"/>
                </a:solidFill>
              </a:rPr>
              <a:t> aktivēšana</a:t>
            </a:r>
            <a:endParaRPr lang="lv-LV" altLang="lv-LV" sz="3600" b="1" dirty="0">
              <a:solidFill>
                <a:srgbClr val="0070C0"/>
              </a:solidFill>
            </a:endParaRPr>
          </a:p>
        </p:txBody>
      </p:sp>
      <p:sp>
        <p:nvSpPr>
          <p:cNvPr id="167947" name="Line 11"/>
          <p:cNvSpPr>
            <a:spLocks noChangeShapeType="1"/>
          </p:cNvSpPr>
          <p:nvPr/>
        </p:nvSpPr>
        <p:spPr bwMode="auto">
          <a:xfrm>
            <a:off x="215900" y="80825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56" name="Rectangle 20"/>
          <p:cNvSpPr>
            <a:spLocks noChangeArrowheads="1"/>
          </p:cNvSpPr>
          <p:nvPr/>
        </p:nvSpPr>
        <p:spPr bwMode="auto">
          <a:xfrm>
            <a:off x="625475" y="1425575"/>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400" b="1" dirty="0">
                <a:solidFill>
                  <a:srgbClr val="003366"/>
                </a:solidFill>
              </a:rPr>
              <a:t>Veseliem cilvēkiem</a:t>
            </a:r>
          </a:p>
        </p:txBody>
      </p:sp>
      <p:sp>
        <p:nvSpPr>
          <p:cNvPr id="167957" name="Rectangle 21"/>
          <p:cNvSpPr>
            <a:spLocks noChangeArrowheads="1"/>
          </p:cNvSpPr>
          <p:nvPr/>
        </p:nvSpPr>
        <p:spPr bwMode="auto">
          <a:xfrm>
            <a:off x="4737100" y="1433513"/>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400" b="1" dirty="0">
                <a:solidFill>
                  <a:srgbClr val="003366"/>
                </a:solidFill>
              </a:rPr>
              <a:t>Alerģiskiem cilvēkiem</a:t>
            </a:r>
          </a:p>
        </p:txBody>
      </p:sp>
      <p:grpSp>
        <p:nvGrpSpPr>
          <p:cNvPr id="167978" name="Group 42"/>
          <p:cNvGrpSpPr>
            <a:grpSpLocks/>
          </p:cNvGrpSpPr>
          <p:nvPr/>
        </p:nvGrpSpPr>
        <p:grpSpPr bwMode="auto">
          <a:xfrm>
            <a:off x="882650" y="1966913"/>
            <a:ext cx="2959100" cy="2135187"/>
            <a:chOff x="556" y="1239"/>
            <a:chExt cx="1864" cy="1345"/>
          </a:xfrm>
        </p:grpSpPr>
        <p:grpSp>
          <p:nvGrpSpPr>
            <p:cNvPr id="167952" name="Group 16"/>
            <p:cNvGrpSpPr>
              <a:grpSpLocks/>
            </p:cNvGrpSpPr>
            <p:nvPr/>
          </p:nvGrpSpPr>
          <p:grpSpPr bwMode="auto">
            <a:xfrm>
              <a:off x="556" y="1239"/>
              <a:ext cx="1864" cy="1325"/>
              <a:chOff x="358" y="951"/>
              <a:chExt cx="2119" cy="1522"/>
            </a:xfrm>
          </p:grpSpPr>
          <p:pic>
            <p:nvPicPr>
              <p:cNvPr id="1679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 y="951"/>
                <a:ext cx="1985" cy="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51" name="Rectangle 15"/>
              <p:cNvSpPr>
                <a:spLocks noChangeArrowheads="1"/>
              </p:cNvSpPr>
              <p:nvPr/>
            </p:nvSpPr>
            <p:spPr bwMode="auto">
              <a:xfrm>
                <a:off x="1925" y="1580"/>
                <a:ext cx="552" cy="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sp>
          <p:nvSpPr>
            <p:cNvPr id="167958" name="Oval 22"/>
            <p:cNvSpPr>
              <a:spLocks noChangeArrowheads="1"/>
            </p:cNvSpPr>
            <p:nvPr/>
          </p:nvSpPr>
          <p:spPr bwMode="auto">
            <a:xfrm>
              <a:off x="1670" y="2469"/>
              <a:ext cx="132" cy="11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59" name="Oval 23"/>
            <p:cNvSpPr>
              <a:spLocks noChangeArrowheads="1"/>
            </p:cNvSpPr>
            <p:nvPr/>
          </p:nvSpPr>
          <p:spPr bwMode="auto">
            <a:xfrm>
              <a:off x="688" y="2146"/>
              <a:ext cx="132" cy="11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0" name="Oval 24"/>
            <p:cNvSpPr>
              <a:spLocks noChangeArrowheads="1"/>
            </p:cNvSpPr>
            <p:nvPr/>
          </p:nvSpPr>
          <p:spPr bwMode="auto">
            <a:xfrm>
              <a:off x="1863" y="2291"/>
              <a:ext cx="132" cy="11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1" name="Oval 25"/>
            <p:cNvSpPr>
              <a:spLocks noChangeArrowheads="1"/>
            </p:cNvSpPr>
            <p:nvPr/>
          </p:nvSpPr>
          <p:spPr bwMode="auto">
            <a:xfrm>
              <a:off x="1610" y="1249"/>
              <a:ext cx="132" cy="115"/>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2" name="Oval 26"/>
            <p:cNvSpPr>
              <a:spLocks noChangeArrowheads="1"/>
            </p:cNvSpPr>
            <p:nvPr/>
          </p:nvSpPr>
          <p:spPr bwMode="auto">
            <a:xfrm>
              <a:off x="620" y="1849"/>
              <a:ext cx="132" cy="11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3" name="Oval 27"/>
            <p:cNvSpPr>
              <a:spLocks noChangeArrowheads="1"/>
            </p:cNvSpPr>
            <p:nvPr/>
          </p:nvSpPr>
          <p:spPr bwMode="auto">
            <a:xfrm>
              <a:off x="1839" y="1403"/>
              <a:ext cx="132" cy="115"/>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grpSp>
        <p:nvGrpSpPr>
          <p:cNvPr id="167979" name="Group 43"/>
          <p:cNvGrpSpPr>
            <a:grpSpLocks/>
          </p:cNvGrpSpPr>
          <p:nvPr/>
        </p:nvGrpSpPr>
        <p:grpSpPr bwMode="auto">
          <a:xfrm>
            <a:off x="4724400" y="1957388"/>
            <a:ext cx="3594100" cy="2452686"/>
            <a:chOff x="2976" y="1233"/>
            <a:chExt cx="2264" cy="1545"/>
          </a:xfrm>
        </p:grpSpPr>
        <p:grpSp>
          <p:nvGrpSpPr>
            <p:cNvPr id="167966" name="Group 30"/>
            <p:cNvGrpSpPr>
              <a:grpSpLocks/>
            </p:cNvGrpSpPr>
            <p:nvPr/>
          </p:nvGrpSpPr>
          <p:grpSpPr bwMode="auto">
            <a:xfrm>
              <a:off x="2976" y="1233"/>
              <a:ext cx="2264" cy="1368"/>
              <a:chOff x="2976" y="1233"/>
              <a:chExt cx="2264" cy="1368"/>
            </a:xfrm>
          </p:grpSpPr>
          <p:grpSp>
            <p:nvGrpSpPr>
              <p:cNvPr id="167955" name="Group 19"/>
              <p:cNvGrpSpPr>
                <a:grpSpLocks/>
              </p:cNvGrpSpPr>
              <p:nvPr/>
            </p:nvGrpSpPr>
            <p:grpSpPr bwMode="auto">
              <a:xfrm>
                <a:off x="2976" y="1233"/>
                <a:ext cx="2264" cy="1368"/>
                <a:chOff x="2729" y="895"/>
                <a:chExt cx="2429" cy="1574"/>
              </a:xfrm>
            </p:grpSpPr>
            <p:pic>
              <p:nvPicPr>
                <p:cNvPr id="1679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 y="895"/>
                  <a:ext cx="2429" cy="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53" name="Rectangle 17"/>
                <p:cNvSpPr>
                  <a:spLocks noChangeArrowheads="1"/>
                </p:cNvSpPr>
                <p:nvPr/>
              </p:nvSpPr>
              <p:spPr bwMode="auto">
                <a:xfrm>
                  <a:off x="2995" y="1925"/>
                  <a:ext cx="313" cy="3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54" name="Rectangle 18"/>
                <p:cNvSpPr>
                  <a:spLocks noChangeArrowheads="1"/>
                </p:cNvSpPr>
                <p:nvPr/>
              </p:nvSpPr>
              <p:spPr bwMode="auto">
                <a:xfrm>
                  <a:off x="3283" y="1950"/>
                  <a:ext cx="864" cy="5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pic>
            <p:nvPicPr>
              <p:cNvPr id="16796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 y="2088"/>
                <a:ext cx="24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65"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2064"/>
                <a:ext cx="24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7968" name="Line 32"/>
            <p:cNvSpPr>
              <a:spLocks noChangeShapeType="1"/>
            </p:cNvSpPr>
            <p:nvPr/>
          </p:nvSpPr>
          <p:spPr bwMode="auto">
            <a:xfrm flipH="1" flipV="1">
              <a:off x="4090" y="2205"/>
              <a:ext cx="197" cy="1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69" name="Rectangle 33"/>
            <p:cNvSpPr>
              <a:spLocks noChangeArrowheads="1"/>
            </p:cNvSpPr>
            <p:nvPr/>
          </p:nvSpPr>
          <p:spPr bwMode="auto">
            <a:xfrm>
              <a:off x="4168" y="2332"/>
              <a:ext cx="104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000" b="1" dirty="0" err="1">
                  <a:solidFill>
                    <a:srgbClr val="FF0000"/>
                  </a:solidFill>
                </a:rPr>
                <a:t>Multivalents</a:t>
              </a:r>
              <a:endParaRPr lang="lv-LV" altLang="lv-LV" sz="2000" b="1" dirty="0">
                <a:solidFill>
                  <a:srgbClr val="FF0000"/>
                </a:solidFill>
              </a:endParaRPr>
            </a:p>
            <a:p>
              <a:pPr algn="ctr">
                <a:buClr>
                  <a:srgbClr val="800000"/>
                </a:buClr>
              </a:pPr>
              <a:r>
                <a:rPr lang="lv-LV" altLang="lv-LV" sz="2000" b="1" dirty="0">
                  <a:solidFill>
                    <a:srgbClr val="FF0000"/>
                  </a:solidFill>
                </a:rPr>
                <a:t>antigēns</a:t>
              </a:r>
            </a:p>
          </p:txBody>
        </p:sp>
      </p:grpSp>
      <p:sp>
        <p:nvSpPr>
          <p:cNvPr id="167974" name="Rectangle 38"/>
          <p:cNvSpPr>
            <a:spLocks noChangeArrowheads="1"/>
          </p:cNvSpPr>
          <p:nvPr/>
        </p:nvSpPr>
        <p:spPr bwMode="auto">
          <a:xfrm>
            <a:off x="622300" y="5157788"/>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800" b="1" dirty="0">
                <a:solidFill>
                  <a:srgbClr val="003366"/>
                </a:solidFill>
              </a:rPr>
              <a:t>Aktivācija</a:t>
            </a:r>
            <a:endParaRPr lang="lv-LV" altLang="lv-LV" sz="2000" b="1" dirty="0">
              <a:solidFill>
                <a:srgbClr val="003366"/>
              </a:solidFill>
            </a:endParaRPr>
          </a:p>
        </p:txBody>
      </p:sp>
      <p:sp>
        <p:nvSpPr>
          <p:cNvPr id="167975" name="Rectangle 39"/>
          <p:cNvSpPr>
            <a:spLocks noChangeArrowheads="1"/>
          </p:cNvSpPr>
          <p:nvPr/>
        </p:nvSpPr>
        <p:spPr bwMode="auto">
          <a:xfrm>
            <a:off x="4170363" y="5180013"/>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800" b="1" dirty="0">
                <a:solidFill>
                  <a:srgbClr val="003366"/>
                </a:solidFill>
              </a:rPr>
              <a:t>Aktivācija</a:t>
            </a:r>
            <a:endParaRPr lang="lv-LV" altLang="lv-LV" sz="2000" b="1" dirty="0">
              <a:solidFill>
                <a:srgbClr val="003366"/>
              </a:solidFill>
            </a:endParaRPr>
          </a:p>
        </p:txBody>
      </p:sp>
      <p:sp>
        <p:nvSpPr>
          <p:cNvPr id="167976" name="Line 40"/>
          <p:cNvSpPr>
            <a:spLocks noChangeShapeType="1"/>
          </p:cNvSpPr>
          <p:nvPr/>
        </p:nvSpPr>
        <p:spPr bwMode="auto">
          <a:xfrm flipH="1">
            <a:off x="1736725" y="4924425"/>
            <a:ext cx="862013" cy="784225"/>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77" name="Line 41"/>
          <p:cNvSpPr>
            <a:spLocks noChangeShapeType="1"/>
          </p:cNvSpPr>
          <p:nvPr/>
        </p:nvSpPr>
        <p:spPr bwMode="auto">
          <a:xfrm>
            <a:off x="1698625" y="4924425"/>
            <a:ext cx="914400" cy="809625"/>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32" name="Line 19"/>
          <p:cNvSpPr>
            <a:spLocks noChangeShapeType="1"/>
          </p:cNvSpPr>
          <p:nvPr/>
        </p:nvSpPr>
        <p:spPr bwMode="auto">
          <a:xfrm>
            <a:off x="2165350" y="3940608"/>
            <a:ext cx="0" cy="938931"/>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33" name="Line 19"/>
          <p:cNvSpPr>
            <a:spLocks noChangeShapeType="1"/>
          </p:cNvSpPr>
          <p:nvPr/>
        </p:nvSpPr>
        <p:spPr bwMode="auto">
          <a:xfrm>
            <a:off x="5581124" y="4010819"/>
            <a:ext cx="0" cy="938931"/>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Tree>
    <p:extLst>
      <p:ext uri="{BB962C8B-B14F-4D97-AF65-F5344CB8AC3E}">
        <p14:creationId xmlns:p14="http://schemas.microsoft.com/office/powerpoint/2010/main" val="42511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7"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365375" y="0"/>
            <a:ext cx="6702425" cy="6858000"/>
          </a:xfrm>
          <a:noFill/>
          <a:ln/>
        </p:spPr>
      </p:pic>
      <p:pic>
        <p:nvPicPr>
          <p:cNvPr id="92179" name="Picture 19"/>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0" y="0"/>
            <a:ext cx="2486025" cy="2408238"/>
          </a:xfrm>
          <a:noFill/>
          <a:ln w="28575">
            <a:solidFill>
              <a:srgbClr val="003366"/>
            </a:solidFill>
            <a:miter lim="800000"/>
            <a:headEnd/>
            <a:tailEnd/>
          </a:ln>
        </p:spPr>
      </p:pic>
      <p:sp>
        <p:nvSpPr>
          <p:cNvPr id="92182" name="Rectangle 22"/>
          <p:cNvSpPr>
            <a:spLocks noChangeArrowheads="1"/>
          </p:cNvSpPr>
          <p:nvPr/>
        </p:nvSpPr>
        <p:spPr bwMode="auto">
          <a:xfrm>
            <a:off x="180950" y="3789040"/>
            <a:ext cx="21571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200" b="1" dirty="0">
                <a:solidFill>
                  <a:srgbClr val="FF0000"/>
                </a:solidFill>
              </a:rPr>
              <a:t>Trīs tipu </a:t>
            </a:r>
          </a:p>
          <a:p>
            <a:pPr algn="ctr">
              <a:buClr>
                <a:srgbClr val="800000"/>
              </a:buClr>
            </a:pPr>
            <a:r>
              <a:rPr lang="lv-LV" altLang="lv-LV" sz="3200" b="1" dirty="0">
                <a:solidFill>
                  <a:srgbClr val="FF0000"/>
                </a:solidFill>
              </a:rPr>
              <a:t>bioloģiskās </a:t>
            </a:r>
          </a:p>
          <a:p>
            <a:pPr algn="ctr">
              <a:buClr>
                <a:srgbClr val="800000"/>
              </a:buClr>
            </a:pPr>
            <a:r>
              <a:rPr lang="lv-LV" altLang="lv-LV" sz="3200" b="1" dirty="0">
                <a:solidFill>
                  <a:srgbClr val="FF0000"/>
                </a:solidFill>
              </a:rPr>
              <a:t>atbildes</a:t>
            </a:r>
          </a:p>
        </p:txBody>
      </p:sp>
    </p:spTree>
    <p:extLst>
      <p:ext uri="{BB962C8B-B14F-4D97-AF65-F5344CB8AC3E}">
        <p14:creationId xmlns:p14="http://schemas.microsoft.com/office/powerpoint/2010/main" val="167337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57200" y="205581"/>
            <a:ext cx="8285163" cy="9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70000"/>
              </a:lnSpc>
            </a:pPr>
            <a:r>
              <a:rPr lang="lv-LV" altLang="lv-LV" sz="3600" b="1" dirty="0" err="1">
                <a:solidFill>
                  <a:srgbClr val="0070C0"/>
                </a:solidFill>
              </a:rPr>
              <a:t>IgE-neatkarīga</a:t>
            </a:r>
            <a:r>
              <a:rPr lang="lv-LV" altLang="lv-LV" sz="3600" b="1" dirty="0">
                <a:solidFill>
                  <a:srgbClr val="0070C0"/>
                </a:solidFill>
              </a:rPr>
              <a:t> </a:t>
            </a:r>
            <a:r>
              <a:rPr lang="lv-LV" altLang="lv-LV" sz="3600" b="1" dirty="0" err="1" smtClean="0">
                <a:solidFill>
                  <a:srgbClr val="0070C0"/>
                </a:solidFill>
              </a:rPr>
              <a:t>mastocītu</a:t>
            </a:r>
            <a:r>
              <a:rPr lang="lv-LV" altLang="lv-LV" sz="3600" b="1" dirty="0" smtClean="0">
                <a:solidFill>
                  <a:srgbClr val="0070C0"/>
                </a:solidFill>
              </a:rPr>
              <a:t> aktivēšana</a:t>
            </a:r>
            <a:endParaRPr lang="en-GB" altLang="lv-LV" sz="3600" b="1" dirty="0">
              <a:solidFill>
                <a:srgbClr val="0070C0"/>
              </a:solidFill>
            </a:endParaRPr>
          </a:p>
        </p:txBody>
      </p:sp>
      <p:sp>
        <p:nvSpPr>
          <p:cNvPr id="180227" name="Line 3"/>
          <p:cNvSpPr>
            <a:spLocks noChangeShapeType="1"/>
          </p:cNvSpPr>
          <p:nvPr/>
        </p:nvSpPr>
        <p:spPr bwMode="auto">
          <a:xfrm>
            <a:off x="176213"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80228" name="Text Box 4"/>
          <p:cNvSpPr txBox="1">
            <a:spLocks noChangeArrowheads="1"/>
          </p:cNvSpPr>
          <p:nvPr/>
        </p:nvSpPr>
        <p:spPr bwMode="auto">
          <a:xfrm>
            <a:off x="0" y="1567820"/>
            <a:ext cx="8853488" cy="40934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buClr>
                <a:srgbClr val="FFFF00"/>
              </a:buClr>
              <a:buFont typeface="Trebuchet MS" pitchFamily="34" charset="0"/>
              <a:buNone/>
            </a:pPr>
            <a:r>
              <a:rPr lang="lv-LV" altLang="lv-LV" sz="2000" dirty="0" err="1" smtClean="0">
                <a:latin typeface="+mn-lt"/>
              </a:rPr>
              <a:t>Mastocīti</a:t>
            </a:r>
            <a:r>
              <a:rPr lang="lv-LV" altLang="lv-LV" sz="2000" dirty="0" smtClean="0">
                <a:latin typeface="+mn-lt"/>
              </a:rPr>
              <a:t> var </a:t>
            </a:r>
            <a:r>
              <a:rPr lang="lv-LV" altLang="lv-LV" sz="2000" dirty="0">
                <a:latin typeface="+mn-lt"/>
              </a:rPr>
              <a:t>tikt </a:t>
            </a:r>
            <a:r>
              <a:rPr lang="lv-LV" altLang="lv-LV" sz="2000" dirty="0" smtClean="0">
                <a:latin typeface="+mn-lt"/>
              </a:rPr>
              <a:t>aktivēti </a:t>
            </a:r>
            <a:r>
              <a:rPr lang="lv-LV" altLang="lv-LV" sz="2000" dirty="0">
                <a:latin typeface="+mn-lt"/>
              </a:rPr>
              <a:t>arī tieši. To veic dažādas lokāli esošas bioloģiskas substances neatkarīgi no </a:t>
            </a:r>
            <a:r>
              <a:rPr lang="lv-LV" altLang="lv-LV" sz="2000" dirty="0" err="1">
                <a:latin typeface="+mn-lt"/>
              </a:rPr>
              <a:t>Fc</a:t>
            </a:r>
            <a:r>
              <a:rPr lang="lv-LV" altLang="lv-LV" sz="2000" dirty="0" err="1">
                <a:latin typeface="Symbol" panose="05050102010706020507" pitchFamily="18" charset="2"/>
              </a:rPr>
              <a:t>e</a:t>
            </a:r>
            <a:r>
              <a:rPr lang="lv-LV" altLang="lv-LV" sz="2000" dirty="0">
                <a:latin typeface="+mn-lt"/>
              </a:rPr>
              <a:t> receptoru aktivēšanas (piem., </a:t>
            </a:r>
            <a:r>
              <a:rPr lang="lv-LV" altLang="lv-LV" sz="2000" dirty="0" err="1">
                <a:latin typeface="+mn-lt"/>
              </a:rPr>
              <a:t>hemokīni</a:t>
            </a:r>
            <a:r>
              <a:rPr lang="lv-LV" altLang="lv-LV" sz="2000" dirty="0">
                <a:latin typeface="+mn-lt"/>
              </a:rPr>
              <a:t>, komplementa komponente C5a, </a:t>
            </a:r>
            <a:r>
              <a:rPr lang="lv-LV" altLang="lv-LV" sz="2000" dirty="0" err="1">
                <a:latin typeface="+mn-lt"/>
              </a:rPr>
              <a:t>IgG</a:t>
            </a:r>
            <a:r>
              <a:rPr lang="lv-LV" altLang="lv-LV" sz="2000" dirty="0">
                <a:latin typeface="+mn-lt"/>
              </a:rPr>
              <a:t> u.c.)</a:t>
            </a:r>
          </a:p>
          <a:p>
            <a:pPr indent="0">
              <a:buClr>
                <a:srgbClr val="FFFF00"/>
              </a:buClr>
              <a:buFont typeface="Trebuchet MS" pitchFamily="34" charset="0"/>
              <a:buNone/>
            </a:pPr>
            <a:endParaRPr lang="lv-LV" altLang="lv-LV" sz="2000" dirty="0">
              <a:latin typeface="+mn-lt"/>
            </a:endParaRPr>
          </a:p>
          <a:p>
            <a:pPr indent="0">
              <a:buClr>
                <a:srgbClr val="FFFF00"/>
              </a:buClr>
              <a:buFont typeface="Trebuchet MS" pitchFamily="34" charset="0"/>
              <a:buNone/>
            </a:pPr>
            <a:r>
              <a:rPr lang="lv-LV" altLang="lv-LV" sz="2000" dirty="0">
                <a:latin typeface="+mn-lt"/>
              </a:rPr>
              <a:t>Šāda </a:t>
            </a:r>
            <a:r>
              <a:rPr lang="lv-LV" altLang="lv-LV" sz="2000" dirty="0" err="1" smtClean="0">
                <a:latin typeface="+mn-lt"/>
              </a:rPr>
              <a:t>mastocītu</a:t>
            </a:r>
            <a:r>
              <a:rPr lang="lv-LV" altLang="lv-LV" sz="2000" dirty="0" smtClean="0">
                <a:latin typeface="+mn-lt"/>
              </a:rPr>
              <a:t> aktivēšana </a:t>
            </a:r>
            <a:r>
              <a:rPr lang="lv-LV" altLang="lv-LV" sz="2000" dirty="0">
                <a:latin typeface="+mn-lt"/>
              </a:rPr>
              <a:t>var būt </a:t>
            </a:r>
            <a:r>
              <a:rPr lang="lv-LV" altLang="lv-LV" sz="2000" dirty="0" smtClean="0">
                <a:latin typeface="+mn-lt"/>
              </a:rPr>
              <a:t>svarīga: </a:t>
            </a:r>
            <a:endParaRPr lang="lv-LV" altLang="lv-LV" sz="2000" dirty="0">
              <a:latin typeface="+mn-lt"/>
            </a:endParaRPr>
          </a:p>
          <a:p>
            <a:pPr indent="0">
              <a:buClr>
                <a:srgbClr val="FFFF00"/>
              </a:buClr>
              <a:buFont typeface="Trebuchet MS" pitchFamily="34" charset="0"/>
              <a:buNone/>
            </a:pPr>
            <a:r>
              <a:rPr lang="lv-LV" altLang="lv-LV" sz="2000" dirty="0">
                <a:latin typeface="+mn-lt"/>
              </a:rPr>
              <a:t>             1)  imūnsistēmas-neatkarīgajā tūlītējā </a:t>
            </a:r>
            <a:r>
              <a:rPr lang="lv-LV" altLang="lv-LV" sz="2000" dirty="0" err="1">
                <a:latin typeface="+mn-lt"/>
              </a:rPr>
              <a:t>hipersensitivitātē</a:t>
            </a:r>
            <a:endParaRPr lang="lv-LV" altLang="lv-LV" sz="2000" dirty="0">
              <a:latin typeface="+mn-lt"/>
            </a:endParaRPr>
          </a:p>
          <a:p>
            <a:pPr indent="0">
              <a:buClr>
                <a:srgbClr val="FFFF00"/>
              </a:buClr>
              <a:buFont typeface="Trebuchet MS" pitchFamily="34" charset="0"/>
              <a:buNone/>
            </a:pPr>
            <a:r>
              <a:rPr lang="lv-LV" altLang="lv-LV" sz="2000" dirty="0">
                <a:latin typeface="+mn-lt"/>
              </a:rPr>
              <a:t>             2)  </a:t>
            </a:r>
            <a:r>
              <a:rPr lang="lv-LV" altLang="lv-LV" sz="2000" dirty="0" err="1">
                <a:latin typeface="+mn-lt"/>
              </a:rPr>
              <a:t>IgE-atkarīgo</a:t>
            </a:r>
            <a:r>
              <a:rPr lang="lv-LV" altLang="lv-LV" sz="2000" dirty="0">
                <a:latin typeface="+mn-lt"/>
              </a:rPr>
              <a:t> reakciju pastiprināšanā</a:t>
            </a:r>
          </a:p>
          <a:p>
            <a:pPr indent="0">
              <a:buClr>
                <a:srgbClr val="FFFF00"/>
              </a:buClr>
              <a:buFont typeface="Trebuchet MS" pitchFamily="34" charset="0"/>
              <a:buNone/>
            </a:pPr>
            <a:endParaRPr lang="lv-LV" altLang="lv-LV" sz="2000" dirty="0">
              <a:solidFill>
                <a:srgbClr val="003366"/>
              </a:solidFill>
              <a:latin typeface="+mn-lt"/>
            </a:endParaRPr>
          </a:p>
          <a:p>
            <a:pPr indent="0">
              <a:buClr>
                <a:srgbClr val="FFFF00"/>
              </a:buClr>
              <a:buFont typeface="Trebuchet MS" pitchFamily="34" charset="0"/>
              <a:buNone/>
            </a:pPr>
            <a:r>
              <a:rPr lang="lv-LV" altLang="lv-LV" sz="2000" dirty="0">
                <a:solidFill>
                  <a:srgbClr val="003366"/>
                </a:solidFill>
                <a:latin typeface="+mn-lt"/>
              </a:rPr>
              <a:t>Piemērs: </a:t>
            </a:r>
            <a:r>
              <a:rPr lang="lv-LV" altLang="lv-LV" sz="2000" dirty="0" err="1">
                <a:solidFill>
                  <a:srgbClr val="003366"/>
                </a:solidFill>
                <a:latin typeface="+mn-lt"/>
              </a:rPr>
              <a:t>neiropeptīdi</a:t>
            </a:r>
            <a:r>
              <a:rPr lang="lv-LV" altLang="lv-LV" sz="2000" dirty="0">
                <a:solidFill>
                  <a:srgbClr val="003366"/>
                </a:solidFill>
                <a:latin typeface="+mn-lt"/>
              </a:rPr>
              <a:t> (substance P, </a:t>
            </a:r>
            <a:r>
              <a:rPr lang="lv-LV" altLang="lv-LV" sz="2000" dirty="0" err="1">
                <a:solidFill>
                  <a:srgbClr val="003366"/>
                </a:solidFill>
                <a:latin typeface="+mn-lt"/>
              </a:rPr>
              <a:t>somatostatīns</a:t>
            </a:r>
            <a:r>
              <a:rPr lang="lv-LV" altLang="lv-LV" sz="2000" dirty="0">
                <a:solidFill>
                  <a:srgbClr val="003366"/>
                </a:solidFill>
                <a:latin typeface="+mn-lt"/>
              </a:rPr>
              <a:t>, vazoaktīvais zarnu peptīds) veic </a:t>
            </a:r>
            <a:r>
              <a:rPr lang="lv-LV" altLang="lv-LV" sz="2000" dirty="0" err="1">
                <a:solidFill>
                  <a:srgbClr val="003366"/>
                </a:solidFill>
                <a:latin typeface="+mn-lt"/>
              </a:rPr>
              <a:t>neiroendokrīno</a:t>
            </a:r>
            <a:r>
              <a:rPr lang="lv-LV" altLang="lv-LV" sz="2000" dirty="0">
                <a:solidFill>
                  <a:srgbClr val="003366"/>
                </a:solidFill>
                <a:latin typeface="+mn-lt"/>
              </a:rPr>
              <a:t> </a:t>
            </a:r>
            <a:r>
              <a:rPr lang="lv-LV" altLang="lv-LV" sz="2000" dirty="0" err="1" smtClean="0">
                <a:solidFill>
                  <a:srgbClr val="003366"/>
                </a:solidFill>
                <a:latin typeface="+mn-lt"/>
              </a:rPr>
              <a:t>mastocītu</a:t>
            </a:r>
            <a:r>
              <a:rPr lang="lv-LV" altLang="lv-LV" sz="2000" dirty="0" smtClean="0">
                <a:solidFill>
                  <a:srgbClr val="003366"/>
                </a:solidFill>
                <a:latin typeface="+mn-lt"/>
              </a:rPr>
              <a:t> aktivēšanu</a:t>
            </a:r>
            <a:endParaRPr lang="lv-LV" altLang="lv-LV" sz="2000" dirty="0">
              <a:solidFill>
                <a:srgbClr val="003366"/>
              </a:solidFill>
              <a:latin typeface="+mn-lt"/>
            </a:endParaRPr>
          </a:p>
          <a:p>
            <a:pPr indent="0">
              <a:buClr>
                <a:srgbClr val="FFFF00"/>
              </a:buClr>
              <a:buFont typeface="Trebuchet MS" pitchFamily="34" charset="0"/>
              <a:buNone/>
            </a:pPr>
            <a:endParaRPr lang="lv-LV" altLang="lv-LV" sz="2000" dirty="0">
              <a:solidFill>
                <a:srgbClr val="003366"/>
              </a:solidFill>
              <a:latin typeface="+mn-lt"/>
            </a:endParaRPr>
          </a:p>
          <a:p>
            <a:pPr indent="0">
              <a:buClr>
                <a:srgbClr val="FFFF00"/>
              </a:buClr>
              <a:buFont typeface="Trebuchet MS" pitchFamily="34" charset="0"/>
              <a:buNone/>
            </a:pPr>
            <a:r>
              <a:rPr lang="lv-LV" altLang="lv-LV" sz="2000" dirty="0">
                <a:latin typeface="+mn-lt"/>
              </a:rPr>
              <a:t>Arī aukstums un intensīva fiziska piepūle var izsaukt alerģiskas reakcijas, taču mehānismi nav zināmi</a:t>
            </a:r>
          </a:p>
        </p:txBody>
      </p:sp>
    </p:spTree>
    <p:extLst>
      <p:ext uri="{BB962C8B-B14F-4D97-AF65-F5344CB8AC3E}">
        <p14:creationId xmlns:p14="http://schemas.microsoft.com/office/powerpoint/2010/main" val="188456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ChangeArrowheads="1"/>
          </p:cNvSpPr>
          <p:nvPr/>
        </p:nvSpPr>
        <p:spPr bwMode="auto">
          <a:xfrm>
            <a:off x="457200" y="570153"/>
            <a:ext cx="8285163" cy="101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70000"/>
              </a:lnSpc>
            </a:pPr>
            <a:r>
              <a:rPr lang="lv-LV" altLang="lv-LV" sz="4000" b="1" dirty="0" err="1" smtClean="0">
                <a:solidFill>
                  <a:srgbClr val="0070C0"/>
                </a:solidFill>
              </a:rPr>
              <a:t>Mastocītu</a:t>
            </a:r>
            <a:r>
              <a:rPr lang="lv-LV" altLang="lv-LV" sz="4000" b="1" dirty="0" smtClean="0">
                <a:solidFill>
                  <a:srgbClr val="0070C0"/>
                </a:solidFill>
              </a:rPr>
              <a:t> izdalītie </a:t>
            </a:r>
            <a:r>
              <a:rPr lang="lv-LV" altLang="lv-LV" sz="4000" b="1" dirty="0">
                <a:solidFill>
                  <a:srgbClr val="0070C0"/>
                </a:solidFill>
              </a:rPr>
              <a:t>mediatori</a:t>
            </a:r>
            <a:endParaRPr lang="en-GB" altLang="lv-LV" sz="4000" b="1" dirty="0">
              <a:solidFill>
                <a:srgbClr val="0070C0"/>
              </a:solidFill>
            </a:endParaRPr>
          </a:p>
        </p:txBody>
      </p:sp>
      <p:sp>
        <p:nvSpPr>
          <p:cNvPr id="186561" name="Text Box 193"/>
          <p:cNvSpPr txBox="1">
            <a:spLocks noChangeArrowheads="1"/>
          </p:cNvSpPr>
          <p:nvPr/>
        </p:nvSpPr>
        <p:spPr bwMode="auto">
          <a:xfrm>
            <a:off x="107504" y="2537421"/>
            <a:ext cx="4176464" cy="267765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gn="ctr">
              <a:buClr>
                <a:srgbClr val="FFFF00"/>
              </a:buClr>
              <a:buFont typeface="Trebuchet MS" pitchFamily="34" charset="0"/>
              <a:buNone/>
            </a:pPr>
            <a:r>
              <a:rPr lang="lv-LV" altLang="lv-LV" b="1" dirty="0">
                <a:solidFill>
                  <a:srgbClr val="0070C0"/>
                </a:solidFill>
                <a:latin typeface="+mn-lt"/>
              </a:rPr>
              <a:t>Mediatori, </a:t>
            </a:r>
            <a:endParaRPr lang="lv-LV" altLang="lv-LV" b="1" dirty="0" smtClean="0">
              <a:solidFill>
                <a:srgbClr val="0070C0"/>
              </a:solidFill>
              <a:latin typeface="+mn-lt"/>
            </a:endParaRPr>
          </a:p>
          <a:p>
            <a:pPr indent="0" algn="ctr">
              <a:buClr>
                <a:srgbClr val="FFFF00"/>
              </a:buClr>
              <a:buFont typeface="Trebuchet MS" pitchFamily="34" charset="0"/>
              <a:buNone/>
            </a:pPr>
            <a:r>
              <a:rPr lang="lv-LV" altLang="lv-LV" b="1" dirty="0" smtClean="0">
                <a:solidFill>
                  <a:srgbClr val="0070C0"/>
                </a:solidFill>
                <a:latin typeface="+mn-lt"/>
              </a:rPr>
              <a:t>kas </a:t>
            </a:r>
            <a:r>
              <a:rPr lang="lv-LV" altLang="lv-LV" b="1" dirty="0">
                <a:solidFill>
                  <a:srgbClr val="0070C0"/>
                </a:solidFill>
                <a:latin typeface="+mn-lt"/>
              </a:rPr>
              <a:t>tiek </a:t>
            </a:r>
            <a:r>
              <a:rPr lang="lv-LV" altLang="lv-LV" b="1" dirty="0" smtClean="0">
                <a:solidFill>
                  <a:srgbClr val="0070C0"/>
                </a:solidFill>
                <a:latin typeface="+mn-lt"/>
              </a:rPr>
              <a:t>uzglabāti </a:t>
            </a:r>
            <a:r>
              <a:rPr lang="lv-LV" altLang="lv-LV" b="1" dirty="0" err="1">
                <a:solidFill>
                  <a:srgbClr val="0070C0"/>
                </a:solidFill>
                <a:latin typeface="+mn-lt"/>
              </a:rPr>
              <a:t>citoplazmiskajās</a:t>
            </a:r>
            <a:r>
              <a:rPr lang="lv-LV" altLang="lv-LV" b="1" dirty="0">
                <a:solidFill>
                  <a:srgbClr val="0070C0"/>
                </a:solidFill>
                <a:latin typeface="+mn-lt"/>
              </a:rPr>
              <a:t> </a:t>
            </a:r>
            <a:r>
              <a:rPr lang="lv-LV" altLang="lv-LV" b="1" dirty="0" smtClean="0">
                <a:solidFill>
                  <a:srgbClr val="0070C0"/>
                </a:solidFill>
                <a:latin typeface="+mn-lt"/>
              </a:rPr>
              <a:t>granulās </a:t>
            </a:r>
            <a:endParaRPr lang="lv-LV" altLang="lv-LV" b="1" dirty="0">
              <a:solidFill>
                <a:srgbClr val="0070C0"/>
              </a:solidFill>
              <a:latin typeface="+mn-lt"/>
            </a:endParaRPr>
          </a:p>
          <a:p>
            <a:pPr indent="0" algn="ctr">
              <a:buClr>
                <a:srgbClr val="FFFF00"/>
              </a:buClr>
              <a:buFont typeface="Trebuchet MS" pitchFamily="34" charset="0"/>
              <a:buNone/>
            </a:pPr>
            <a:endParaRPr lang="lv-LV" altLang="lv-LV" dirty="0">
              <a:solidFill>
                <a:srgbClr val="660033"/>
              </a:solidFill>
              <a:latin typeface="+mn-lt"/>
            </a:endParaRPr>
          </a:p>
          <a:p>
            <a:pPr indent="0" algn="ctr">
              <a:buClr>
                <a:srgbClr val="FFFF00"/>
              </a:buClr>
              <a:buFont typeface="Trebuchet MS" pitchFamily="34" charset="0"/>
              <a:buNone/>
            </a:pPr>
            <a:r>
              <a:rPr lang="lv-LV" altLang="lv-LV" dirty="0">
                <a:latin typeface="+mn-lt"/>
              </a:rPr>
              <a:t>(</a:t>
            </a:r>
            <a:r>
              <a:rPr lang="lv-LV" altLang="lv-LV" i="1" dirty="0">
                <a:latin typeface="+mn-lt"/>
              </a:rPr>
              <a:t>biogēnie </a:t>
            </a:r>
            <a:r>
              <a:rPr lang="lv-LV" altLang="lv-LV" i="1" dirty="0" err="1">
                <a:latin typeface="+mn-lt"/>
              </a:rPr>
              <a:t>amīni</a:t>
            </a:r>
            <a:r>
              <a:rPr lang="lv-LV" altLang="lv-LV" i="1" dirty="0">
                <a:latin typeface="+mn-lt"/>
              </a:rPr>
              <a:t>, enzīmi un </a:t>
            </a:r>
            <a:r>
              <a:rPr lang="lv-LV" altLang="lv-LV" i="1" dirty="0" err="1" smtClean="0">
                <a:latin typeface="+mn-lt"/>
              </a:rPr>
              <a:t>proteoglikāni</a:t>
            </a:r>
            <a:r>
              <a:rPr lang="lv-LV" altLang="lv-LV" dirty="0">
                <a:latin typeface="+mn-lt"/>
              </a:rPr>
              <a:t>)</a:t>
            </a:r>
          </a:p>
          <a:p>
            <a:pPr indent="0">
              <a:buClr>
                <a:srgbClr val="FFFF00"/>
              </a:buClr>
              <a:buFont typeface="Trebuchet MS" pitchFamily="34" charset="0"/>
              <a:buNone/>
            </a:pPr>
            <a:endParaRPr lang="lv-LV" altLang="lv-LV" dirty="0">
              <a:latin typeface="+mn-lt"/>
            </a:endParaRPr>
          </a:p>
        </p:txBody>
      </p:sp>
      <p:sp>
        <p:nvSpPr>
          <p:cNvPr id="186562" name="Line 194"/>
          <p:cNvSpPr>
            <a:spLocks noChangeShapeType="1"/>
          </p:cNvSpPr>
          <p:nvPr/>
        </p:nvSpPr>
        <p:spPr bwMode="auto">
          <a:xfrm flipH="1">
            <a:off x="3370263" y="1700808"/>
            <a:ext cx="731837" cy="836613"/>
          </a:xfrm>
          <a:prstGeom prst="line">
            <a:avLst/>
          </a:prstGeom>
          <a:ln>
            <a:headEnd/>
            <a:tailEnd type="triangle" w="lg" len="lg"/>
          </a:ln>
          <a:extLst/>
        </p:spPr>
        <p:style>
          <a:lnRef idx="3">
            <a:schemeClr val="dk1"/>
          </a:lnRef>
          <a:fillRef idx="0">
            <a:schemeClr val="dk1"/>
          </a:fillRef>
          <a:effectRef idx="2">
            <a:schemeClr val="dk1"/>
          </a:effectRef>
          <a:fontRef idx="minor">
            <a:schemeClr val="tx1"/>
          </a:fontRef>
        </p:style>
        <p:txBody>
          <a:bodyPr/>
          <a:lstStyle/>
          <a:p>
            <a:endParaRPr lang="lv-LV" sz="3200"/>
          </a:p>
        </p:txBody>
      </p:sp>
      <p:sp>
        <p:nvSpPr>
          <p:cNvPr id="186563" name="Line 195"/>
          <p:cNvSpPr>
            <a:spLocks noChangeShapeType="1"/>
          </p:cNvSpPr>
          <p:nvPr/>
        </p:nvSpPr>
        <p:spPr bwMode="auto">
          <a:xfrm>
            <a:off x="5068888" y="1700808"/>
            <a:ext cx="719137" cy="860425"/>
          </a:xfrm>
          <a:prstGeom prst="line">
            <a:avLst/>
          </a:prstGeom>
          <a:ln>
            <a:headEnd/>
            <a:tailEnd type="triangle" w="lg" len="lg"/>
          </a:ln>
          <a:extLst/>
        </p:spPr>
        <p:style>
          <a:lnRef idx="3">
            <a:schemeClr val="dk1"/>
          </a:lnRef>
          <a:fillRef idx="0">
            <a:schemeClr val="dk1"/>
          </a:fillRef>
          <a:effectRef idx="2">
            <a:schemeClr val="dk1"/>
          </a:effectRef>
          <a:fontRef idx="minor">
            <a:schemeClr val="tx1"/>
          </a:fontRef>
        </p:style>
        <p:txBody>
          <a:bodyPr/>
          <a:lstStyle/>
          <a:p>
            <a:endParaRPr lang="lv-LV" sz="3200"/>
          </a:p>
        </p:txBody>
      </p:sp>
      <p:sp>
        <p:nvSpPr>
          <p:cNvPr id="186564" name="Text Box 196"/>
          <p:cNvSpPr txBox="1">
            <a:spLocks noChangeArrowheads="1"/>
          </p:cNvSpPr>
          <p:nvPr/>
        </p:nvSpPr>
        <p:spPr bwMode="auto">
          <a:xfrm>
            <a:off x="4513262" y="2561535"/>
            <a:ext cx="3578225" cy="9048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gn="ctr">
              <a:lnSpc>
                <a:spcPct val="110000"/>
              </a:lnSpc>
              <a:buClr>
                <a:srgbClr val="FFFF00"/>
              </a:buClr>
              <a:buFont typeface="Trebuchet MS" pitchFamily="34" charset="0"/>
              <a:buNone/>
            </a:pPr>
            <a:r>
              <a:rPr lang="lv-LV" altLang="lv-LV" b="1" dirty="0">
                <a:solidFill>
                  <a:srgbClr val="0070C0"/>
                </a:solidFill>
                <a:latin typeface="+mn-lt"/>
              </a:rPr>
              <a:t>No jauna sintezētie mediatori</a:t>
            </a:r>
            <a:endParaRPr lang="lv-LV" altLang="lv-LV" b="1" i="1" dirty="0">
              <a:solidFill>
                <a:srgbClr val="0070C0"/>
              </a:solidFill>
              <a:latin typeface="+mn-lt"/>
            </a:endParaRPr>
          </a:p>
        </p:txBody>
      </p:sp>
      <p:sp>
        <p:nvSpPr>
          <p:cNvPr id="186565" name="Text Box 197"/>
          <p:cNvSpPr txBox="1">
            <a:spLocks noChangeArrowheads="1"/>
          </p:cNvSpPr>
          <p:nvPr/>
        </p:nvSpPr>
        <p:spPr bwMode="auto">
          <a:xfrm>
            <a:off x="3970102" y="4270704"/>
            <a:ext cx="2664296" cy="171739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dirty="0">
                <a:solidFill>
                  <a:srgbClr val="002060"/>
                </a:solidFill>
                <a:latin typeface="+mn-lt"/>
              </a:rPr>
              <a:t>       No lipīdiem atvasinātie mediatori</a:t>
            </a:r>
          </a:p>
          <a:p>
            <a:pPr>
              <a:lnSpc>
                <a:spcPct val="110000"/>
              </a:lnSpc>
              <a:buClr>
                <a:srgbClr val="FFFF00"/>
              </a:buClr>
              <a:buFont typeface="Trebuchet MS" pitchFamily="34" charset="0"/>
              <a:buNone/>
            </a:pPr>
            <a:endParaRPr lang="lv-LV" altLang="lv-LV" dirty="0">
              <a:solidFill>
                <a:srgbClr val="002060"/>
              </a:solidFill>
              <a:latin typeface="+mn-lt"/>
            </a:endParaRPr>
          </a:p>
        </p:txBody>
      </p:sp>
      <p:sp>
        <p:nvSpPr>
          <p:cNvPr id="186566" name="Text Box 198"/>
          <p:cNvSpPr txBox="1">
            <a:spLocks noChangeArrowheads="1"/>
          </p:cNvSpPr>
          <p:nvPr/>
        </p:nvSpPr>
        <p:spPr bwMode="auto">
          <a:xfrm>
            <a:off x="7198892" y="4270704"/>
            <a:ext cx="1656183" cy="47827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dirty="0" err="1">
                <a:solidFill>
                  <a:srgbClr val="002060"/>
                </a:solidFill>
                <a:latin typeface="+mn-lt"/>
              </a:rPr>
              <a:t>Citokīni</a:t>
            </a:r>
            <a:endParaRPr lang="lv-LV" altLang="lv-LV" i="1" dirty="0">
              <a:solidFill>
                <a:srgbClr val="002060"/>
              </a:solidFill>
              <a:latin typeface="+mn-lt"/>
            </a:endParaRPr>
          </a:p>
        </p:txBody>
      </p:sp>
      <p:sp>
        <p:nvSpPr>
          <p:cNvPr id="186569" name="Text Box 201"/>
          <p:cNvSpPr txBox="1">
            <a:spLocks noChangeArrowheads="1"/>
          </p:cNvSpPr>
          <p:nvPr/>
        </p:nvSpPr>
        <p:spPr bwMode="auto">
          <a:xfrm>
            <a:off x="694508" y="6359402"/>
            <a:ext cx="4374380" cy="49859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i="1" dirty="0">
                <a:latin typeface="+mn-lt"/>
              </a:rPr>
              <a:t>Skat. Tabulu </a:t>
            </a:r>
            <a:r>
              <a:rPr lang="lv-LV" altLang="lv-LV" i="1" dirty="0" smtClean="0">
                <a:latin typeface="+mn-lt"/>
              </a:rPr>
              <a:t>izdales materiālos</a:t>
            </a:r>
            <a:endParaRPr lang="lv-LV" altLang="lv-LV" i="1" dirty="0">
              <a:latin typeface="+mn-lt"/>
            </a:endParaRPr>
          </a:p>
        </p:txBody>
      </p:sp>
      <p:sp>
        <p:nvSpPr>
          <p:cNvPr id="15" name="Line 194"/>
          <p:cNvSpPr>
            <a:spLocks noChangeShapeType="1"/>
          </p:cNvSpPr>
          <p:nvPr/>
        </p:nvSpPr>
        <p:spPr bwMode="auto">
          <a:xfrm flipH="1">
            <a:off x="5302250" y="3379993"/>
            <a:ext cx="731837" cy="836613"/>
          </a:xfrm>
          <a:prstGeom prst="line">
            <a:avLst/>
          </a:prstGeom>
          <a:ln>
            <a:headEnd/>
            <a:tailEnd type="triangle" w="lg" len="lg"/>
          </a:ln>
          <a:extLst/>
        </p:spPr>
        <p:style>
          <a:lnRef idx="3">
            <a:schemeClr val="dk1"/>
          </a:lnRef>
          <a:fillRef idx="0">
            <a:schemeClr val="dk1"/>
          </a:fillRef>
          <a:effectRef idx="2">
            <a:schemeClr val="dk1"/>
          </a:effectRef>
          <a:fontRef idx="minor">
            <a:schemeClr val="tx1"/>
          </a:fontRef>
        </p:style>
        <p:txBody>
          <a:bodyPr/>
          <a:lstStyle/>
          <a:p>
            <a:endParaRPr lang="lv-LV" sz="3200"/>
          </a:p>
        </p:txBody>
      </p:sp>
      <p:sp>
        <p:nvSpPr>
          <p:cNvPr id="16" name="Line 195"/>
          <p:cNvSpPr>
            <a:spLocks noChangeShapeType="1"/>
          </p:cNvSpPr>
          <p:nvPr/>
        </p:nvSpPr>
        <p:spPr bwMode="auto">
          <a:xfrm>
            <a:off x="7000875" y="3379993"/>
            <a:ext cx="719137" cy="860425"/>
          </a:xfrm>
          <a:prstGeom prst="line">
            <a:avLst/>
          </a:prstGeom>
          <a:ln>
            <a:headEnd/>
            <a:tailEnd type="triangle" w="lg" len="lg"/>
          </a:ln>
          <a:extLst/>
        </p:spPr>
        <p:style>
          <a:lnRef idx="3">
            <a:schemeClr val="dk1"/>
          </a:lnRef>
          <a:fillRef idx="0">
            <a:schemeClr val="dk1"/>
          </a:fillRef>
          <a:effectRef idx="2">
            <a:schemeClr val="dk1"/>
          </a:effectRef>
          <a:fontRef idx="minor">
            <a:schemeClr val="tx1"/>
          </a:fontRef>
        </p:style>
        <p:txBody>
          <a:bodyPr/>
          <a:lstStyle/>
          <a:p>
            <a:endParaRPr lang="lv-LV" sz="3200"/>
          </a:p>
        </p:txBody>
      </p:sp>
    </p:spTree>
    <p:extLst>
      <p:ext uri="{BB962C8B-B14F-4D97-AF65-F5344CB8AC3E}">
        <p14:creationId xmlns:p14="http://schemas.microsoft.com/office/powerpoint/2010/main" val="220825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90500"/>
            <a:ext cx="7077075"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63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1650" y="1581150"/>
            <a:ext cx="8043863" cy="3027363"/>
          </a:xfrm>
          <a:noFill/>
          <a:ln/>
        </p:spPr>
      </p:pic>
      <p:sp>
        <p:nvSpPr>
          <p:cNvPr id="158731" name="Rectangle 11"/>
          <p:cNvSpPr>
            <a:spLocks noChangeArrowheads="1"/>
          </p:cNvSpPr>
          <p:nvPr/>
        </p:nvSpPr>
        <p:spPr bwMode="auto">
          <a:xfrm>
            <a:off x="290513" y="471488"/>
            <a:ext cx="867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600" b="1" dirty="0">
                <a:solidFill>
                  <a:srgbClr val="0070C0"/>
                </a:solidFill>
              </a:rPr>
              <a:t>Tūlītējās </a:t>
            </a:r>
            <a:r>
              <a:rPr lang="lv-LV" altLang="lv-LV" sz="3600" b="1" dirty="0" err="1">
                <a:solidFill>
                  <a:srgbClr val="0070C0"/>
                </a:solidFill>
              </a:rPr>
              <a:t>hipersensitivitātes</a:t>
            </a:r>
            <a:r>
              <a:rPr lang="lv-LV" altLang="lv-LV" sz="3600" b="1" dirty="0">
                <a:solidFill>
                  <a:srgbClr val="0070C0"/>
                </a:solidFill>
              </a:rPr>
              <a:t> reakcijas</a:t>
            </a:r>
            <a:endParaRPr lang="en-GB" altLang="lv-LV" sz="3600" b="1" dirty="0">
              <a:solidFill>
                <a:srgbClr val="0070C0"/>
              </a:solidFill>
            </a:endParaRPr>
          </a:p>
        </p:txBody>
      </p:sp>
      <p:sp>
        <p:nvSpPr>
          <p:cNvPr id="158732" name="Line 12"/>
          <p:cNvSpPr>
            <a:spLocks noChangeShapeType="1"/>
          </p:cNvSpPr>
          <p:nvPr/>
        </p:nvSpPr>
        <p:spPr bwMode="auto">
          <a:xfrm>
            <a:off x="290513"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58733" name="Rectangle 13"/>
          <p:cNvSpPr>
            <a:spLocks noChangeArrowheads="1"/>
          </p:cNvSpPr>
          <p:nvPr/>
        </p:nvSpPr>
        <p:spPr bwMode="auto">
          <a:xfrm>
            <a:off x="1958975" y="4414838"/>
            <a:ext cx="5160963" cy="22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58734" name="Text Box 14"/>
          <p:cNvSpPr txBox="1">
            <a:spLocks noChangeArrowheads="1"/>
          </p:cNvSpPr>
          <p:nvPr/>
        </p:nvSpPr>
        <p:spPr bwMode="auto">
          <a:xfrm>
            <a:off x="3605213" y="4278313"/>
            <a:ext cx="4976812" cy="3380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buFont typeface="Trebuchet MS" pitchFamily="34" charset="0"/>
              <a:buNone/>
            </a:pPr>
            <a:r>
              <a:rPr lang="lv-LV" altLang="lv-LV" sz="1600" b="1" dirty="0" smtClean="0">
                <a:solidFill>
                  <a:srgbClr val="C00000"/>
                </a:solidFill>
                <a:latin typeface="Verdana" pitchFamily="34" charset="0"/>
              </a:rPr>
              <a:t>Agrīnā </a:t>
            </a:r>
            <a:r>
              <a:rPr lang="lv-LV" altLang="lv-LV" sz="1600" b="1" dirty="0">
                <a:solidFill>
                  <a:srgbClr val="C00000"/>
                </a:solidFill>
                <a:latin typeface="Verdana" pitchFamily="34" charset="0"/>
              </a:rPr>
              <a:t>fāze          </a:t>
            </a:r>
            <a:r>
              <a:rPr lang="lv-LV" altLang="lv-LV" sz="1600" b="1" dirty="0" smtClean="0">
                <a:solidFill>
                  <a:srgbClr val="C00000"/>
                </a:solidFill>
                <a:latin typeface="Verdana" pitchFamily="34" charset="0"/>
              </a:rPr>
              <a:t>              </a:t>
            </a:r>
            <a:r>
              <a:rPr lang="lv-LV" altLang="lv-LV" sz="1600" b="1" dirty="0">
                <a:solidFill>
                  <a:srgbClr val="C00000"/>
                </a:solidFill>
                <a:latin typeface="Verdana" pitchFamily="34" charset="0"/>
              </a:rPr>
              <a:t>Vēlīnā fāze</a:t>
            </a:r>
          </a:p>
        </p:txBody>
      </p:sp>
      <p:sp>
        <p:nvSpPr>
          <p:cNvPr id="158735" name="Text Box 15"/>
          <p:cNvSpPr txBox="1">
            <a:spLocks noChangeArrowheads="1"/>
          </p:cNvSpPr>
          <p:nvPr/>
        </p:nvSpPr>
        <p:spPr bwMode="auto">
          <a:xfrm>
            <a:off x="3270250" y="4718050"/>
            <a:ext cx="3513138" cy="115057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600" i="1" dirty="0">
                <a:latin typeface="Verdana" pitchFamily="34" charset="0"/>
              </a:rPr>
              <a:t>Asinsvadu paplašināšanās,</a:t>
            </a:r>
          </a:p>
          <a:p>
            <a:pPr algn="ctr">
              <a:lnSpc>
                <a:spcPct val="110000"/>
              </a:lnSpc>
              <a:buClr>
                <a:srgbClr val="FFFF00"/>
              </a:buClr>
              <a:buFont typeface="Trebuchet MS" pitchFamily="34" charset="0"/>
              <a:buNone/>
            </a:pPr>
            <a:r>
              <a:rPr lang="lv-LV" altLang="lv-LV" sz="1600" i="1" dirty="0">
                <a:latin typeface="Verdana" pitchFamily="34" charset="0"/>
              </a:rPr>
              <a:t>paaugstināta caurlaidība,</a:t>
            </a:r>
          </a:p>
          <a:p>
            <a:pPr algn="ctr">
              <a:lnSpc>
                <a:spcPct val="110000"/>
              </a:lnSpc>
              <a:buClr>
                <a:srgbClr val="FFFF00"/>
              </a:buClr>
              <a:buFont typeface="Trebuchet MS" pitchFamily="34" charset="0"/>
              <a:buNone/>
            </a:pPr>
            <a:r>
              <a:rPr lang="lv-LV" altLang="lv-LV" sz="1600" i="1" dirty="0">
                <a:latin typeface="Verdana" pitchFamily="34" charset="0"/>
              </a:rPr>
              <a:t>(+Gludās muskulatūras atbildes</a:t>
            </a:r>
          </a:p>
          <a:p>
            <a:pPr algn="ctr">
              <a:lnSpc>
                <a:spcPct val="110000"/>
              </a:lnSpc>
              <a:buClr>
                <a:srgbClr val="FFFF00"/>
              </a:buClr>
              <a:buFont typeface="Trebuchet MS" pitchFamily="34" charset="0"/>
              <a:buNone/>
            </a:pPr>
            <a:r>
              <a:rPr lang="lv-LV" altLang="lv-LV" sz="1600" i="1" dirty="0">
                <a:latin typeface="Verdana" pitchFamily="34" charset="0"/>
              </a:rPr>
              <a:t>reakcijas, te nav parādītas)</a:t>
            </a:r>
            <a:r>
              <a:rPr lang="lv-LV" altLang="lv-LV" sz="1600" dirty="0">
                <a:latin typeface="Verdana" pitchFamily="34" charset="0"/>
              </a:rPr>
              <a:t>                       </a:t>
            </a:r>
          </a:p>
        </p:txBody>
      </p:sp>
      <p:sp>
        <p:nvSpPr>
          <p:cNvPr id="158736" name="Text Box 16"/>
          <p:cNvSpPr txBox="1">
            <a:spLocks noChangeArrowheads="1"/>
          </p:cNvSpPr>
          <p:nvPr/>
        </p:nvSpPr>
        <p:spPr bwMode="auto">
          <a:xfrm>
            <a:off x="6516216" y="4624388"/>
            <a:ext cx="1944216" cy="132343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gn="ctr">
              <a:buClr>
                <a:srgbClr val="FFFF00"/>
              </a:buClr>
              <a:buFont typeface="Trebuchet MS" pitchFamily="34" charset="0"/>
              <a:buNone/>
            </a:pPr>
            <a:r>
              <a:rPr lang="lv-LV" altLang="lv-LV" sz="1600" i="1" dirty="0" err="1">
                <a:latin typeface="Verdana" pitchFamily="34" charset="0"/>
              </a:rPr>
              <a:t>Eozinofilu</a:t>
            </a:r>
            <a:r>
              <a:rPr lang="lv-LV" altLang="lv-LV" sz="1600" i="1" dirty="0">
                <a:latin typeface="Verdana" pitchFamily="34" charset="0"/>
              </a:rPr>
              <a:t>, </a:t>
            </a:r>
            <a:r>
              <a:rPr lang="lv-LV" altLang="lv-LV" sz="1600" i="1" dirty="0" err="1">
                <a:latin typeface="Verdana" pitchFamily="34" charset="0"/>
              </a:rPr>
              <a:t>bazofilu</a:t>
            </a:r>
            <a:r>
              <a:rPr lang="lv-LV" altLang="lv-LV" sz="1600" i="1" dirty="0">
                <a:latin typeface="Verdana" pitchFamily="34" charset="0"/>
              </a:rPr>
              <a:t>  </a:t>
            </a:r>
          </a:p>
          <a:p>
            <a:pPr indent="0" algn="ctr">
              <a:buClr>
                <a:srgbClr val="FFFF00"/>
              </a:buClr>
              <a:buFont typeface="Trebuchet MS" pitchFamily="34" charset="0"/>
              <a:buNone/>
            </a:pPr>
            <a:r>
              <a:rPr lang="lv-LV" altLang="lv-LV" sz="1600" i="1" dirty="0" err="1">
                <a:latin typeface="Verdana" pitchFamily="34" charset="0"/>
              </a:rPr>
              <a:t>neitrofilu</a:t>
            </a:r>
            <a:endParaRPr lang="lv-LV" altLang="lv-LV" sz="1600" i="1" dirty="0">
              <a:latin typeface="Verdana" pitchFamily="34" charset="0"/>
            </a:endParaRPr>
          </a:p>
          <a:p>
            <a:pPr indent="0" algn="ctr">
              <a:buClr>
                <a:srgbClr val="FFFF00"/>
              </a:buClr>
              <a:buFont typeface="Trebuchet MS" pitchFamily="34" charset="0"/>
              <a:buNone/>
            </a:pPr>
            <a:r>
              <a:rPr lang="lv-LV" altLang="lv-LV" sz="1600" i="1" dirty="0">
                <a:latin typeface="Verdana" pitchFamily="34" charset="0"/>
              </a:rPr>
              <a:t>un T</a:t>
            </a:r>
            <a:r>
              <a:rPr lang="lv-LV" altLang="lv-LV" sz="1600" i="1" baseline="-25000" dirty="0">
                <a:latin typeface="Verdana" pitchFamily="34" charset="0"/>
              </a:rPr>
              <a:t>H</a:t>
            </a:r>
            <a:r>
              <a:rPr lang="lv-LV" altLang="lv-LV" sz="1600" i="1" dirty="0">
                <a:latin typeface="Verdana" pitchFamily="34" charset="0"/>
              </a:rPr>
              <a:t>2 šūnu infiltrēšanās</a:t>
            </a:r>
            <a:r>
              <a:rPr lang="lv-LV" altLang="lv-LV" sz="1600" dirty="0">
                <a:latin typeface="Verdana" pitchFamily="34" charset="0"/>
              </a:rPr>
              <a:t>                       </a:t>
            </a:r>
          </a:p>
        </p:txBody>
      </p:sp>
      <p:sp>
        <p:nvSpPr>
          <p:cNvPr id="158737" name="Text Box 17"/>
          <p:cNvSpPr txBox="1">
            <a:spLocks noChangeArrowheads="1"/>
          </p:cNvSpPr>
          <p:nvPr/>
        </p:nvSpPr>
        <p:spPr bwMode="auto">
          <a:xfrm>
            <a:off x="19968" y="5586413"/>
            <a:ext cx="3090863" cy="10064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800" i="1" dirty="0" smtClean="0">
                <a:latin typeface="+mn-lt"/>
              </a:rPr>
              <a:t>Atkārtota </a:t>
            </a:r>
            <a:r>
              <a:rPr lang="lv-LV" altLang="lv-LV" sz="1800" i="1" dirty="0">
                <a:latin typeface="+mn-lt"/>
              </a:rPr>
              <a:t>sastapšanās ar </a:t>
            </a:r>
          </a:p>
          <a:p>
            <a:pPr algn="ctr">
              <a:lnSpc>
                <a:spcPct val="110000"/>
              </a:lnSpc>
              <a:buClr>
                <a:srgbClr val="FFFF00"/>
              </a:buClr>
              <a:buFont typeface="Trebuchet MS" pitchFamily="34" charset="0"/>
              <a:buNone/>
            </a:pPr>
            <a:r>
              <a:rPr lang="lv-LV" altLang="lv-LV" sz="1800" i="1" dirty="0">
                <a:latin typeface="+mn-lt"/>
              </a:rPr>
              <a:t>alergēnu – t.i. organismā jau ir </a:t>
            </a:r>
          </a:p>
          <a:p>
            <a:pPr algn="ctr">
              <a:lnSpc>
                <a:spcPct val="110000"/>
              </a:lnSpc>
              <a:buClr>
                <a:srgbClr val="FFFF00"/>
              </a:buClr>
              <a:buFont typeface="Trebuchet MS" pitchFamily="34" charset="0"/>
              <a:buNone/>
            </a:pPr>
            <a:r>
              <a:rPr lang="lv-LV" altLang="lv-LV" sz="1800" i="1" dirty="0" err="1" smtClean="0">
                <a:latin typeface="+mn-lt"/>
              </a:rPr>
              <a:t>IgE-sensitizēti</a:t>
            </a:r>
            <a:r>
              <a:rPr lang="lv-LV" altLang="lv-LV" sz="1800" i="1" dirty="0" smtClean="0">
                <a:latin typeface="+mn-lt"/>
              </a:rPr>
              <a:t> </a:t>
            </a:r>
            <a:r>
              <a:rPr lang="lv-LV" altLang="lv-LV" sz="1800" i="1" dirty="0" err="1" smtClean="0">
                <a:latin typeface="+mn-lt"/>
              </a:rPr>
              <a:t>mastocīti</a:t>
            </a:r>
            <a:endParaRPr lang="lv-LV" altLang="lv-LV" sz="1800" dirty="0">
              <a:latin typeface="+mn-lt"/>
            </a:endParaRPr>
          </a:p>
        </p:txBody>
      </p:sp>
      <p:sp>
        <p:nvSpPr>
          <p:cNvPr id="158739" name="Line 19"/>
          <p:cNvSpPr>
            <a:spLocks noChangeShapeType="1"/>
          </p:cNvSpPr>
          <p:nvPr/>
        </p:nvSpPr>
        <p:spPr bwMode="auto">
          <a:xfrm flipV="1">
            <a:off x="1747838" y="3929063"/>
            <a:ext cx="0" cy="76835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158740" name="Text Box 20"/>
          <p:cNvSpPr txBox="1">
            <a:spLocks noChangeArrowheads="1"/>
          </p:cNvSpPr>
          <p:nvPr/>
        </p:nvSpPr>
        <p:spPr bwMode="auto">
          <a:xfrm>
            <a:off x="746249" y="4706938"/>
            <a:ext cx="2724150" cy="68647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800" i="1" dirty="0">
                <a:latin typeface="+mn-lt"/>
              </a:rPr>
              <a:t>Norimšana saistīta ar</a:t>
            </a:r>
          </a:p>
          <a:p>
            <a:pPr algn="ctr">
              <a:lnSpc>
                <a:spcPct val="110000"/>
              </a:lnSpc>
              <a:buClr>
                <a:srgbClr val="FFFF00"/>
              </a:buClr>
              <a:buFont typeface="Trebuchet MS" pitchFamily="34" charset="0"/>
              <a:buNone/>
            </a:pPr>
            <a:r>
              <a:rPr lang="lv-LV" altLang="lv-LV" sz="1800" i="1" dirty="0">
                <a:latin typeface="+mn-lt"/>
              </a:rPr>
              <a:t>mediatoru degradāciju</a:t>
            </a:r>
            <a:r>
              <a:rPr lang="lv-LV" altLang="lv-LV" sz="1800" dirty="0">
                <a:latin typeface="+mn-lt"/>
              </a:rPr>
              <a:t>                       </a:t>
            </a:r>
          </a:p>
        </p:txBody>
      </p:sp>
      <p:sp>
        <p:nvSpPr>
          <p:cNvPr id="13" name="Line 19"/>
          <p:cNvSpPr>
            <a:spLocks noChangeShapeType="1"/>
          </p:cNvSpPr>
          <p:nvPr/>
        </p:nvSpPr>
        <p:spPr bwMode="auto">
          <a:xfrm flipV="1">
            <a:off x="781050" y="4278313"/>
            <a:ext cx="0" cy="130810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Tree>
    <p:extLst>
      <p:ext uri="{BB962C8B-B14F-4D97-AF65-F5344CB8AC3E}">
        <p14:creationId xmlns:p14="http://schemas.microsoft.com/office/powerpoint/2010/main" val="3580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51842" y="884419"/>
            <a:ext cx="4195482" cy="5846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lv-LV" sz="2400" b="1" dirty="0" smtClean="0">
                <a:solidFill>
                  <a:schemeClr val="tx1"/>
                </a:solidFill>
              </a:rPr>
              <a:t>Ārējais </a:t>
            </a:r>
            <a:r>
              <a:rPr lang="lv-LV" sz="2400" b="1" dirty="0">
                <a:solidFill>
                  <a:schemeClr val="tx1"/>
                </a:solidFill>
              </a:rPr>
              <a:t>apdraudējums</a:t>
            </a:r>
          </a:p>
          <a:p>
            <a:pPr algn="ctr">
              <a:defRPr/>
            </a:pPr>
            <a:endParaRPr lang="lv-LV" sz="2800" dirty="0">
              <a:solidFill>
                <a:schemeClr val="tx1"/>
              </a:solidFill>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p:txBody>
      </p:sp>
      <p:sp>
        <p:nvSpPr>
          <p:cNvPr id="8" name="Rounded Rectangle 7"/>
          <p:cNvSpPr/>
          <p:nvPr/>
        </p:nvSpPr>
        <p:spPr>
          <a:xfrm>
            <a:off x="447229" y="914400"/>
            <a:ext cx="4195763" cy="5816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lv-LV" sz="2400" b="1" dirty="0" smtClean="0">
                <a:solidFill>
                  <a:schemeClr val="tx1"/>
                </a:solidFill>
              </a:rPr>
              <a:t>Iekšējais apdraudējums</a:t>
            </a:r>
            <a:endParaRPr lang="lv-LV" sz="2400" b="1" dirty="0">
              <a:solidFill>
                <a:schemeClr val="tx1"/>
              </a:solidFill>
            </a:endParaRPr>
          </a:p>
          <a:p>
            <a:pPr algn="ctr">
              <a:spcBef>
                <a:spcPts val="0"/>
              </a:spcBef>
              <a:spcAft>
                <a:spcPts val="0"/>
              </a:spcAft>
              <a:defRPr/>
            </a:pPr>
            <a:r>
              <a:rPr lang="lv-LV" sz="2400" dirty="0">
                <a:solidFill>
                  <a:schemeClr val="tx1"/>
                </a:solidFill>
              </a:rPr>
              <a:t>Iekšējais apdraudējums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r>
              <a:rPr lang="lv-LV" dirty="0"/>
              <a:t> </a:t>
            </a:r>
            <a:endParaRPr lang="en-GB" dirty="0"/>
          </a:p>
        </p:txBody>
      </p:sp>
      <p:sp>
        <p:nvSpPr>
          <p:cNvPr id="9" name="Rounded Rectangle 8"/>
          <p:cNvSpPr/>
          <p:nvPr/>
        </p:nvSpPr>
        <p:spPr>
          <a:xfrm>
            <a:off x="709167" y="3400425"/>
            <a:ext cx="7862887" cy="83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t>Līdzsvarota imūnsistēma = optimāla aizsardzība</a:t>
            </a:r>
            <a:endParaRPr lang="en-GB" sz="2800" dirty="0"/>
          </a:p>
        </p:txBody>
      </p:sp>
      <p:sp>
        <p:nvSpPr>
          <p:cNvPr id="10" name="Rounded Rectangle 9"/>
          <p:cNvSpPr/>
          <p:nvPr/>
        </p:nvSpPr>
        <p:spPr>
          <a:xfrm>
            <a:off x="5058917" y="1500188"/>
            <a:ext cx="3382962" cy="18938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r">
              <a:defRPr/>
            </a:pPr>
            <a:r>
              <a:rPr lang="lv-LV" sz="2800" b="1" dirty="0" smtClean="0">
                <a:solidFill>
                  <a:schemeClr val="tx1"/>
                </a:solidFill>
              </a:rPr>
              <a:t>Alerģija </a:t>
            </a:r>
            <a:r>
              <a:rPr lang="lv-LV" sz="2800" b="1" dirty="0">
                <a:solidFill>
                  <a:schemeClr val="tx1"/>
                </a:solidFill>
              </a:rPr>
              <a:t>&amp;</a:t>
            </a:r>
          </a:p>
          <a:p>
            <a:pPr algn="r">
              <a:defRPr/>
            </a:pPr>
            <a:r>
              <a:rPr lang="lv-LV" sz="2800" b="1" dirty="0">
                <a:solidFill>
                  <a:schemeClr val="tx1"/>
                </a:solidFill>
              </a:rPr>
              <a:t>reakcija pret mikrobiem</a:t>
            </a: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en-GB" dirty="0">
              <a:solidFill>
                <a:schemeClr val="tx1"/>
              </a:solidFill>
            </a:endParaRPr>
          </a:p>
        </p:txBody>
      </p:sp>
      <p:sp>
        <p:nvSpPr>
          <p:cNvPr id="13" name="Rounded Rectangle 12"/>
          <p:cNvSpPr/>
          <p:nvPr/>
        </p:nvSpPr>
        <p:spPr>
          <a:xfrm>
            <a:off x="5106542" y="4225925"/>
            <a:ext cx="3308350" cy="23955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Biežas un smagas</a:t>
            </a:r>
          </a:p>
          <a:p>
            <a:pPr algn="r">
              <a:defRPr/>
            </a:pPr>
            <a:r>
              <a:rPr lang="lv-LV" sz="2800" dirty="0">
                <a:solidFill>
                  <a:schemeClr val="tx1"/>
                </a:solidFill>
              </a:rPr>
              <a:t>i</a:t>
            </a:r>
            <a:r>
              <a:rPr lang="lv-LV" sz="2800" dirty="0" smtClean="0">
                <a:solidFill>
                  <a:schemeClr val="tx1"/>
                </a:solidFill>
              </a:rPr>
              <a:t>nfekcijas</a:t>
            </a:r>
            <a:endParaRPr lang="lv-LV" sz="2800" dirty="0">
              <a:solidFill>
                <a:schemeClr val="tx1"/>
              </a:solidFill>
            </a:endParaRPr>
          </a:p>
          <a:p>
            <a:pPr algn="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en-GB" dirty="0">
              <a:solidFill>
                <a:schemeClr val="tx1"/>
              </a:solidFill>
            </a:endParaRPr>
          </a:p>
        </p:txBody>
      </p:sp>
      <p:sp>
        <p:nvSpPr>
          <p:cNvPr id="14" name="Rounded Rectangle 13"/>
          <p:cNvSpPr/>
          <p:nvPr/>
        </p:nvSpPr>
        <p:spPr>
          <a:xfrm>
            <a:off x="839342" y="1471613"/>
            <a:ext cx="3378200" cy="19192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sz="2800" b="1" dirty="0" err="1">
                <a:solidFill>
                  <a:schemeClr val="tx1"/>
                </a:solidFill>
              </a:rPr>
              <a:t>Autoimunitāte</a:t>
            </a:r>
            <a:endParaRPr lang="lv-LV" sz="2800" b="1"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p:txBody>
      </p:sp>
      <p:sp>
        <p:nvSpPr>
          <p:cNvPr id="15" name="Rounded Rectangle 14"/>
          <p:cNvSpPr/>
          <p:nvPr/>
        </p:nvSpPr>
        <p:spPr>
          <a:xfrm>
            <a:off x="839342" y="4225925"/>
            <a:ext cx="3378200" cy="23685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r>
              <a:rPr lang="lv-LV" sz="2800" dirty="0">
                <a:solidFill>
                  <a:schemeClr val="tx1"/>
                </a:solidFill>
              </a:rPr>
              <a:t>   Vēzis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defRPr/>
            </a:pPr>
            <a:endParaRPr lang="en-GB" dirty="0">
              <a:solidFill>
                <a:schemeClr val="tx1"/>
              </a:solidFill>
            </a:endParaRPr>
          </a:p>
        </p:txBody>
      </p:sp>
      <p:sp>
        <p:nvSpPr>
          <p:cNvPr id="16" name="Rounded Rectangle 15"/>
          <p:cNvSpPr/>
          <p:nvPr/>
        </p:nvSpPr>
        <p:spPr>
          <a:xfrm>
            <a:off x="2850704" y="4222750"/>
            <a:ext cx="3597275" cy="1154113"/>
          </a:xfrm>
          <a:prstGeom prst="roundRect">
            <a:avLst/>
          </a:prstGeom>
          <a:solidFill>
            <a:srgbClr val="FFC000"/>
          </a:solidFill>
          <a:ln w="3175">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lv-LV" sz="2800" dirty="0"/>
              <a:t>Pārāk zema aktivitāte</a:t>
            </a:r>
          </a:p>
          <a:p>
            <a:pPr algn="ctr">
              <a:defRPr/>
            </a:pPr>
            <a:r>
              <a:rPr lang="lv-LV" sz="2800" b="1" dirty="0">
                <a:solidFill>
                  <a:schemeClr val="tx1"/>
                </a:solidFill>
              </a:rPr>
              <a:t>IMŪNDEFICĪTS</a:t>
            </a:r>
            <a:endParaRPr lang="en-GB" sz="2800" b="1" dirty="0">
              <a:solidFill>
                <a:schemeClr val="tx1"/>
              </a:solidFill>
            </a:endParaRPr>
          </a:p>
        </p:txBody>
      </p:sp>
      <p:sp>
        <p:nvSpPr>
          <p:cNvPr id="17" name="Rounded Rectangle 16"/>
          <p:cNvSpPr/>
          <p:nvPr/>
        </p:nvSpPr>
        <p:spPr>
          <a:xfrm>
            <a:off x="2872929" y="2230438"/>
            <a:ext cx="3516313" cy="1158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b="1" dirty="0">
                <a:solidFill>
                  <a:schemeClr val="tx1"/>
                </a:solidFill>
              </a:rPr>
              <a:t>HIPERSENSITIVITĀTE</a:t>
            </a:r>
            <a:endParaRPr lang="en-GB" sz="2800" b="1" dirty="0">
              <a:solidFill>
                <a:schemeClr val="tx1"/>
              </a:solidFill>
            </a:endParaRPr>
          </a:p>
          <a:p>
            <a:pPr algn="ctr">
              <a:defRPr/>
            </a:pPr>
            <a:r>
              <a:rPr lang="lv-LV" sz="2800" dirty="0"/>
              <a:t>Pārāk liela aktivitāte</a:t>
            </a:r>
          </a:p>
        </p:txBody>
      </p:sp>
      <p:sp>
        <p:nvSpPr>
          <p:cNvPr id="11275" name="Title 1"/>
          <p:cNvSpPr>
            <a:spLocks noGrp="1"/>
          </p:cNvSpPr>
          <p:nvPr>
            <p:ph type="title" idx="4294967295"/>
          </p:nvPr>
        </p:nvSpPr>
        <p:spPr>
          <a:xfrm>
            <a:off x="467544" y="30163"/>
            <a:ext cx="8229600" cy="796925"/>
          </a:xfrm>
        </p:spPr>
        <p:txBody>
          <a:bodyPr>
            <a:normAutofit fontScale="90000"/>
          </a:bodyPr>
          <a:lstStyle/>
          <a:p>
            <a:pPr algn="ctr" eaLnBrk="1" hangingPunct="1"/>
            <a:r>
              <a:rPr lang="lv-LV" sz="2800" b="1" dirty="0" smtClean="0">
                <a:solidFill>
                  <a:schemeClr val="tx1"/>
                </a:solidFill>
              </a:rPr>
              <a:t>IMŪNĀS SISTĒMAS PATOLOĢIJAS </a:t>
            </a:r>
            <a:r>
              <a:rPr lang="lv-LV" sz="2400" b="1" dirty="0" smtClean="0">
                <a:solidFill>
                  <a:schemeClr val="tx1"/>
                </a:solidFill>
              </a:rPr>
              <a:t/>
            </a:r>
            <a:br>
              <a:rPr lang="lv-LV" sz="2400" b="1" dirty="0" smtClean="0">
                <a:solidFill>
                  <a:schemeClr val="tx1"/>
                </a:solidFill>
              </a:rPr>
            </a:br>
            <a:r>
              <a:rPr lang="en-GB" sz="2400" b="1" i="1" dirty="0" smtClean="0">
                <a:solidFill>
                  <a:srgbClr val="0070C0"/>
                </a:solidFill>
              </a:rPr>
              <a:t>immune </a:t>
            </a:r>
            <a:r>
              <a:rPr lang="lv-LV" sz="2400" b="1" i="1" dirty="0" err="1" smtClean="0">
                <a:solidFill>
                  <a:srgbClr val="0070C0"/>
                </a:solidFill>
              </a:rPr>
              <a:t>system</a:t>
            </a:r>
            <a:r>
              <a:rPr lang="lv-LV" sz="2400" b="1" i="1" dirty="0" smtClean="0">
                <a:solidFill>
                  <a:srgbClr val="0070C0"/>
                </a:solidFill>
              </a:rPr>
              <a:t> </a:t>
            </a:r>
            <a:r>
              <a:rPr lang="en-GB" sz="2400" b="1" i="1" dirty="0" smtClean="0">
                <a:solidFill>
                  <a:srgbClr val="0070C0"/>
                </a:solidFill>
              </a:rPr>
              <a:t>disorder, </a:t>
            </a:r>
            <a:r>
              <a:rPr lang="lv-LV" sz="2400" b="1" i="1" dirty="0" err="1" smtClean="0">
                <a:solidFill>
                  <a:srgbClr val="0070C0"/>
                </a:solidFill>
              </a:rPr>
              <a:t>immunopathology</a:t>
            </a:r>
            <a:endParaRPr lang="en-GB" sz="2800" b="1" dirty="0" smtClean="0">
              <a:solidFill>
                <a:schemeClr val="tx1"/>
              </a:solidFill>
            </a:endParaRPr>
          </a:p>
        </p:txBody>
      </p:sp>
    </p:spTree>
    <p:extLst>
      <p:ext uri="{BB962C8B-B14F-4D97-AF65-F5344CB8AC3E}">
        <p14:creationId xmlns:p14="http://schemas.microsoft.com/office/powerpoint/2010/main" val="100074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90500"/>
            <a:ext cx="4762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6" descr="All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2878138"/>
            <a:ext cx="50069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10"/>
          <p:cNvSpPr>
            <a:spLocks noChangeArrowheads="1"/>
          </p:cNvSpPr>
          <p:nvPr/>
        </p:nvSpPr>
        <p:spPr bwMode="auto">
          <a:xfrm>
            <a:off x="3989388" y="523875"/>
            <a:ext cx="486727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Agrīnā fāze</a:t>
            </a:r>
          </a:p>
          <a:p>
            <a:endParaRPr lang="lv-LV" altLang="lv-LV" dirty="0">
              <a:solidFill>
                <a:srgbClr val="660033"/>
              </a:solidFill>
            </a:endParaRPr>
          </a:p>
          <a:p>
            <a:pPr algn="ctr"/>
            <a:r>
              <a:rPr lang="lv-LV" altLang="lv-LV" sz="2400" dirty="0">
                <a:solidFill>
                  <a:srgbClr val="000066"/>
                </a:solidFill>
              </a:rPr>
              <a:t>Pazīmes parādās 5-10 min laikā, </a:t>
            </a:r>
          </a:p>
          <a:p>
            <a:pPr algn="ctr"/>
            <a:r>
              <a:rPr lang="lv-LV" altLang="lv-LV" sz="2400" dirty="0">
                <a:solidFill>
                  <a:srgbClr val="000066"/>
                </a:solidFill>
              </a:rPr>
              <a:t>norimst &lt;1h laikā (parasti 15-20 min)</a:t>
            </a:r>
            <a:endParaRPr lang="en-GB" altLang="lv-LV" sz="2400" dirty="0">
              <a:solidFill>
                <a:srgbClr val="000066"/>
              </a:solidFill>
            </a:endParaRPr>
          </a:p>
        </p:txBody>
      </p:sp>
    </p:spTree>
    <p:extLst>
      <p:ext uri="{BB962C8B-B14F-4D97-AF65-F5344CB8AC3E}">
        <p14:creationId xmlns:p14="http://schemas.microsoft.com/office/powerpoint/2010/main" val="391875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52" name="Rectangle 196"/>
          <p:cNvSpPr>
            <a:spLocks noChangeArrowheads="1"/>
          </p:cNvSpPr>
          <p:nvPr/>
        </p:nvSpPr>
        <p:spPr bwMode="auto">
          <a:xfrm>
            <a:off x="271463" y="220802"/>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Vēlīnā </a:t>
            </a:r>
            <a:r>
              <a:rPr lang="lv-LV" altLang="lv-LV" sz="4000" b="1" dirty="0" smtClean="0">
                <a:solidFill>
                  <a:srgbClr val="0070C0"/>
                </a:solidFill>
              </a:rPr>
              <a:t>fāze – iekaisuma reakcijas</a:t>
            </a:r>
            <a:endParaRPr lang="en-GB" altLang="lv-LV" sz="4000" b="1" dirty="0">
              <a:solidFill>
                <a:srgbClr val="0070C0"/>
              </a:solidFill>
            </a:endParaRPr>
          </a:p>
        </p:txBody>
      </p:sp>
      <p:sp>
        <p:nvSpPr>
          <p:cNvPr id="96453" name="Line 197"/>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96454" name="Text Box 198"/>
          <p:cNvSpPr txBox="1">
            <a:spLocks noChangeArrowheads="1"/>
          </p:cNvSpPr>
          <p:nvPr/>
        </p:nvSpPr>
        <p:spPr bwMode="auto">
          <a:xfrm>
            <a:off x="0" y="1023938"/>
            <a:ext cx="8676456" cy="25391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buClr>
                <a:srgbClr val="FFFF00"/>
              </a:buClr>
              <a:buFont typeface="Trebuchet MS" pitchFamily="34" charset="0"/>
              <a:buNone/>
            </a:pPr>
            <a:r>
              <a:rPr lang="lv-LV" altLang="lv-LV" sz="1800" dirty="0">
                <a:latin typeface="+mn-lt"/>
              </a:rPr>
              <a:t>(...var arī nesekot... bet ja seko, tad izraisa audu bojājumu)</a:t>
            </a:r>
          </a:p>
          <a:p>
            <a:pPr indent="0">
              <a:spcAft>
                <a:spcPts val="600"/>
              </a:spcAft>
              <a:buClr>
                <a:srgbClr val="FFFF00"/>
              </a:buClr>
              <a:buFont typeface="Trebuchet MS" pitchFamily="34" charset="0"/>
              <a:buNone/>
            </a:pPr>
            <a:r>
              <a:rPr lang="lv-LV" altLang="lv-LV" sz="1800" dirty="0" err="1" smtClean="0">
                <a:latin typeface="+mn-lt"/>
              </a:rPr>
              <a:t>Mastocīti</a:t>
            </a:r>
            <a:r>
              <a:rPr lang="lv-LV" altLang="lv-LV" sz="1800" dirty="0" smtClean="0">
                <a:latin typeface="+mn-lt"/>
              </a:rPr>
              <a:t> izdala </a:t>
            </a:r>
            <a:r>
              <a:rPr lang="lv-LV" altLang="lv-LV" sz="1800" dirty="0" err="1">
                <a:latin typeface="+mn-lt"/>
              </a:rPr>
              <a:t>citokīnus</a:t>
            </a:r>
            <a:r>
              <a:rPr lang="lv-LV" altLang="lv-LV" sz="1800" dirty="0">
                <a:latin typeface="+mn-lt"/>
              </a:rPr>
              <a:t>, kas ierosina leikocītu adhēzijas molekulu ekspresiju uz </a:t>
            </a:r>
            <a:r>
              <a:rPr lang="lv-LV" altLang="lv-LV" sz="1800" dirty="0" err="1">
                <a:latin typeface="+mn-lt"/>
              </a:rPr>
              <a:t>endotēlija</a:t>
            </a:r>
            <a:r>
              <a:rPr lang="lv-LV" altLang="lv-LV" sz="1800" dirty="0">
                <a:latin typeface="+mn-lt"/>
              </a:rPr>
              <a:t> šūnām, kā arī </a:t>
            </a:r>
            <a:r>
              <a:rPr lang="lv-LV" altLang="lv-LV" sz="1800" dirty="0" err="1">
                <a:latin typeface="+mn-lt"/>
              </a:rPr>
              <a:t>hemokīnus</a:t>
            </a:r>
            <a:r>
              <a:rPr lang="lv-LV" altLang="lv-LV" sz="1800" dirty="0">
                <a:latin typeface="+mn-lt"/>
              </a:rPr>
              <a:t>, kas piesaista cirkulācijā esošos leikocītus – </a:t>
            </a:r>
            <a:r>
              <a:rPr lang="lv-LV" altLang="lv-LV" sz="1800" u="sng" dirty="0" err="1">
                <a:latin typeface="+mn-lt"/>
              </a:rPr>
              <a:t>bazofilus</a:t>
            </a:r>
            <a:r>
              <a:rPr lang="lv-LV" altLang="lv-LV" sz="1800" u="sng" dirty="0">
                <a:latin typeface="+mn-lt"/>
              </a:rPr>
              <a:t>, </a:t>
            </a:r>
            <a:r>
              <a:rPr lang="lv-LV" altLang="lv-LV" sz="1800" u="sng" dirty="0" err="1">
                <a:latin typeface="+mn-lt"/>
              </a:rPr>
              <a:t>eozinofilus</a:t>
            </a:r>
            <a:r>
              <a:rPr lang="lv-LV" altLang="lv-LV" sz="1800" u="sng" dirty="0">
                <a:latin typeface="+mn-lt"/>
              </a:rPr>
              <a:t>, </a:t>
            </a:r>
            <a:r>
              <a:rPr lang="lv-LV" altLang="lv-LV" sz="1800" u="sng" dirty="0" err="1">
                <a:latin typeface="+mn-lt"/>
              </a:rPr>
              <a:t>neitrofilus</a:t>
            </a:r>
            <a:r>
              <a:rPr lang="lv-LV" altLang="lv-LV" sz="1800" u="sng" dirty="0">
                <a:latin typeface="+mn-lt"/>
              </a:rPr>
              <a:t>, alergēna-specifiskās T</a:t>
            </a:r>
            <a:r>
              <a:rPr lang="lv-LV" altLang="lv-LV" sz="1800" u="sng" baseline="-25000" dirty="0">
                <a:latin typeface="+mn-lt"/>
              </a:rPr>
              <a:t>H</a:t>
            </a:r>
            <a:r>
              <a:rPr lang="lv-LV" altLang="lv-LV" sz="1800" u="sng" dirty="0">
                <a:latin typeface="+mn-lt"/>
              </a:rPr>
              <a:t>2 šūnas  </a:t>
            </a:r>
          </a:p>
          <a:p>
            <a:pPr indent="0">
              <a:spcAft>
                <a:spcPts val="600"/>
              </a:spcAft>
              <a:buClr>
                <a:srgbClr val="FFFF00"/>
              </a:buClr>
              <a:buFont typeface="Trebuchet MS" pitchFamily="34" charset="0"/>
              <a:buNone/>
            </a:pPr>
            <a:r>
              <a:rPr lang="lv-LV" altLang="lv-LV" sz="1800" b="1" dirty="0" smtClean="0">
                <a:latin typeface="+mn-lt"/>
              </a:rPr>
              <a:t>Vēlīnās </a:t>
            </a:r>
            <a:r>
              <a:rPr lang="lv-LV" altLang="lv-LV" sz="1800" b="1" dirty="0">
                <a:latin typeface="+mn-lt"/>
              </a:rPr>
              <a:t>fāzes reakcija var noritēt bez iepriekš jūtamas agrīnās fāzes izpausmēm </a:t>
            </a:r>
            <a:r>
              <a:rPr lang="lv-LV" altLang="lv-LV" sz="1800" dirty="0" smtClean="0">
                <a:latin typeface="+mn-lt"/>
              </a:rPr>
              <a:t> </a:t>
            </a:r>
            <a:r>
              <a:rPr lang="lv-LV" altLang="lv-LV" sz="1800" dirty="0">
                <a:latin typeface="+mn-lt"/>
              </a:rPr>
              <a:t>P</a:t>
            </a:r>
            <a:r>
              <a:rPr lang="lv-LV" altLang="lv-LV" sz="1800" dirty="0" smtClean="0">
                <a:latin typeface="+mn-lt"/>
              </a:rPr>
              <a:t>iemēram</a:t>
            </a:r>
            <a:r>
              <a:rPr lang="lv-LV" altLang="lv-LV" sz="1800" dirty="0">
                <a:latin typeface="+mn-lt"/>
              </a:rPr>
              <a:t>, </a:t>
            </a:r>
            <a:r>
              <a:rPr lang="lv-LV" altLang="lv-LV" sz="1800" dirty="0" smtClean="0">
                <a:latin typeface="+mn-lt"/>
              </a:rPr>
              <a:t>astmas gadījumā var </a:t>
            </a:r>
            <a:r>
              <a:rPr lang="lv-LV" altLang="lv-LV" sz="1800" dirty="0">
                <a:latin typeface="+mn-lt"/>
              </a:rPr>
              <a:t>notikt atkārtoti iekaisumi, kam raksturīga </a:t>
            </a:r>
            <a:r>
              <a:rPr lang="lv-LV" altLang="lv-LV" sz="1800" dirty="0" err="1">
                <a:latin typeface="+mn-lt"/>
              </a:rPr>
              <a:t>eozinofilu</a:t>
            </a:r>
            <a:r>
              <a:rPr lang="lv-LV" altLang="lv-LV" sz="1800" dirty="0">
                <a:latin typeface="+mn-lt"/>
              </a:rPr>
              <a:t> un T</a:t>
            </a:r>
            <a:r>
              <a:rPr lang="lv-LV" altLang="lv-LV" sz="1800" baseline="-25000" dirty="0">
                <a:latin typeface="+mn-lt"/>
              </a:rPr>
              <a:t>H</a:t>
            </a:r>
            <a:r>
              <a:rPr lang="lv-LV" altLang="lv-LV" sz="1800" dirty="0">
                <a:latin typeface="+mn-lt"/>
              </a:rPr>
              <a:t>2 šūnu akumulācija bez iepriekšējām izmaiņām asinsvados</a:t>
            </a:r>
          </a:p>
          <a:p>
            <a:pPr indent="0">
              <a:spcAft>
                <a:spcPts val="600"/>
              </a:spcAft>
              <a:buClr>
                <a:srgbClr val="FFFF00"/>
              </a:buClr>
              <a:buFont typeface="Trebuchet MS" pitchFamily="34" charset="0"/>
              <a:buNone/>
            </a:pPr>
            <a:r>
              <a:rPr lang="lv-LV" altLang="lv-LV" sz="1800" dirty="0">
                <a:latin typeface="+mn-lt"/>
              </a:rPr>
              <a:t>...Te </a:t>
            </a:r>
            <a:r>
              <a:rPr lang="lv-LV" altLang="lv-LV" sz="1800" dirty="0" err="1" smtClean="0">
                <a:latin typeface="+mn-lt"/>
              </a:rPr>
              <a:t>mastocītiem</a:t>
            </a:r>
            <a:r>
              <a:rPr lang="lv-LV" altLang="lv-LV" sz="1800" dirty="0" smtClean="0">
                <a:latin typeface="+mn-lt"/>
              </a:rPr>
              <a:t> ir </a:t>
            </a:r>
            <a:r>
              <a:rPr lang="lv-LV" altLang="lv-LV" sz="1800" dirty="0">
                <a:latin typeface="+mn-lt"/>
              </a:rPr>
              <a:t>minora loma, tieši T šūnu producētie </a:t>
            </a:r>
            <a:r>
              <a:rPr lang="lv-LV" altLang="lv-LV" sz="1800" dirty="0" err="1">
                <a:latin typeface="+mn-lt"/>
              </a:rPr>
              <a:t>citokīni</a:t>
            </a:r>
            <a:r>
              <a:rPr lang="lv-LV" altLang="lv-LV" sz="1800" dirty="0">
                <a:latin typeface="+mn-lt"/>
              </a:rPr>
              <a:t> izraisa iekaisumu</a:t>
            </a:r>
          </a:p>
        </p:txBody>
      </p:sp>
      <p:pic>
        <p:nvPicPr>
          <p:cNvPr id="96455" name="Picture 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3883149"/>
            <a:ext cx="84105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456" name="Text Box 200"/>
          <p:cNvSpPr txBox="1">
            <a:spLocks noChangeArrowheads="1"/>
          </p:cNvSpPr>
          <p:nvPr/>
        </p:nvSpPr>
        <p:spPr bwMode="auto">
          <a:xfrm>
            <a:off x="874713" y="3591105"/>
            <a:ext cx="6386512" cy="41395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2000" b="1" i="1" dirty="0">
                <a:solidFill>
                  <a:srgbClr val="0070C0"/>
                </a:solidFill>
                <a:latin typeface="+mn-lt"/>
              </a:rPr>
              <a:t>         Normāli bronhi                         Astmas pacienta bronhi     </a:t>
            </a:r>
          </a:p>
        </p:txBody>
      </p:sp>
    </p:spTree>
    <p:extLst>
      <p:ext uri="{BB962C8B-B14F-4D97-AF65-F5344CB8AC3E}">
        <p14:creationId xmlns:p14="http://schemas.microsoft.com/office/powerpoint/2010/main" val="318055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ChangeArrowheads="1"/>
          </p:cNvSpPr>
          <p:nvPr/>
        </p:nvSpPr>
        <p:spPr bwMode="auto">
          <a:xfrm>
            <a:off x="328613" y="406405"/>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Ģenētiskā </a:t>
            </a:r>
            <a:r>
              <a:rPr lang="lv-LV" altLang="lv-LV" sz="3600" b="1" dirty="0" err="1">
                <a:solidFill>
                  <a:srgbClr val="0070C0"/>
                </a:solidFill>
              </a:rPr>
              <a:t>predisponētība</a:t>
            </a:r>
            <a:r>
              <a:rPr lang="lv-LV" altLang="lv-LV" sz="3600" b="1" dirty="0">
                <a:solidFill>
                  <a:srgbClr val="0070C0"/>
                </a:solidFill>
              </a:rPr>
              <a:t> un alerģijas</a:t>
            </a:r>
            <a:endParaRPr lang="en-GB" altLang="lv-LV" sz="3600" b="1" dirty="0">
              <a:solidFill>
                <a:srgbClr val="0070C0"/>
              </a:solidFill>
            </a:endParaRPr>
          </a:p>
        </p:txBody>
      </p:sp>
      <p:sp>
        <p:nvSpPr>
          <p:cNvPr id="199684" name="Line 4"/>
          <p:cNvSpPr>
            <a:spLocks noChangeShapeType="1"/>
          </p:cNvSpPr>
          <p:nvPr/>
        </p:nvSpPr>
        <p:spPr bwMode="auto">
          <a:xfrm>
            <a:off x="328613"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9685" name="Text Box 5"/>
          <p:cNvSpPr txBox="1">
            <a:spLocks noChangeArrowheads="1"/>
          </p:cNvSpPr>
          <p:nvPr/>
        </p:nvSpPr>
        <p:spPr bwMode="auto">
          <a:xfrm>
            <a:off x="344513" y="1556792"/>
            <a:ext cx="8187927" cy="434035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buFont typeface="Trebuchet MS" pitchFamily="34" charset="0"/>
              <a:buNone/>
            </a:pPr>
            <a:r>
              <a:rPr lang="lv-LV" altLang="lv-LV" sz="2100" dirty="0">
                <a:latin typeface="+mn-lt"/>
              </a:rPr>
              <a:t>Alerģisku slimību pārmantošanās nereti novērojama ģimenēs, taču </a:t>
            </a:r>
            <a:r>
              <a:rPr lang="lv-LV" altLang="lv-LV" sz="2100" b="1" dirty="0">
                <a:latin typeface="+mn-lt"/>
              </a:rPr>
              <a:t>alerģijas mērķorgāns var atšķirties </a:t>
            </a:r>
          </a:p>
          <a:p>
            <a:pPr indent="0">
              <a:lnSpc>
                <a:spcPct val="110000"/>
              </a:lnSpc>
              <a:buClr>
                <a:srgbClr val="FFFF00"/>
              </a:buClr>
              <a:buFont typeface="Trebuchet MS" pitchFamily="34" charset="0"/>
              <a:buNone/>
            </a:pPr>
            <a:r>
              <a:rPr lang="lv-LV" altLang="lv-LV" sz="2100" dirty="0" smtClean="0">
                <a:latin typeface="+mn-lt"/>
              </a:rPr>
              <a:t>          P</a:t>
            </a:r>
            <a:r>
              <a:rPr lang="lv-LV" altLang="lv-LV" sz="2100" b="0" dirty="0" smtClean="0">
                <a:latin typeface="+mn-lt"/>
              </a:rPr>
              <a:t>iemēram</a:t>
            </a:r>
            <a:r>
              <a:rPr lang="lv-LV" altLang="lv-LV" sz="2100" b="0" dirty="0">
                <a:latin typeface="+mn-lt"/>
              </a:rPr>
              <a:t>, siena drudzis, astma un ekzēma (dermatīta paveids) dažādās pakāpēs var būt novērojama vienas ģimenes atšķirīgiem locekļiem, bet tiem </a:t>
            </a:r>
            <a:r>
              <a:rPr lang="lv-LV" altLang="lv-LV" sz="2100" b="1" dirty="0">
                <a:solidFill>
                  <a:srgbClr val="0070C0"/>
                </a:solidFill>
                <a:latin typeface="+mn-lt"/>
              </a:rPr>
              <a:t>visiem būs paaugstināts </a:t>
            </a:r>
            <a:r>
              <a:rPr lang="lv-LV" altLang="lv-LV" sz="2100" b="1" dirty="0" err="1">
                <a:solidFill>
                  <a:srgbClr val="0070C0"/>
                </a:solidFill>
                <a:latin typeface="+mn-lt"/>
              </a:rPr>
              <a:t>IgE</a:t>
            </a:r>
            <a:r>
              <a:rPr lang="lv-LV" altLang="lv-LV" sz="2100" b="1" dirty="0">
                <a:solidFill>
                  <a:srgbClr val="0070C0"/>
                </a:solidFill>
                <a:latin typeface="+mn-lt"/>
              </a:rPr>
              <a:t> līmenis salīdzinājumā ar veseliem cilvēkiem</a:t>
            </a:r>
          </a:p>
          <a:p>
            <a:pPr indent="0">
              <a:lnSpc>
                <a:spcPct val="110000"/>
              </a:lnSpc>
              <a:buClr>
                <a:srgbClr val="FFFF00"/>
              </a:buClr>
              <a:buFont typeface="Trebuchet MS" pitchFamily="34" charset="0"/>
              <a:buNone/>
            </a:pPr>
            <a:endParaRPr lang="lv-LV" altLang="lv-LV" sz="2100" b="0" dirty="0">
              <a:latin typeface="+mn-lt"/>
            </a:endParaRPr>
          </a:p>
          <a:p>
            <a:pPr indent="0">
              <a:lnSpc>
                <a:spcPct val="110000"/>
              </a:lnSpc>
              <a:buClr>
                <a:srgbClr val="FFFF00"/>
              </a:buClr>
              <a:buFont typeface="Trebuchet MS" pitchFamily="34" charset="0"/>
              <a:buNone/>
            </a:pPr>
            <a:r>
              <a:rPr lang="lv-LV" altLang="lv-LV" sz="2100" b="0" dirty="0">
                <a:latin typeface="+mn-lt"/>
              </a:rPr>
              <a:t>Bez tam, vienam cilvēkam alerģija var </a:t>
            </a:r>
            <a:r>
              <a:rPr lang="lv-LV" altLang="lv-LV" sz="2100" b="0" dirty="0" err="1">
                <a:latin typeface="+mn-lt"/>
              </a:rPr>
              <a:t>manifestēties</a:t>
            </a:r>
            <a:r>
              <a:rPr lang="lv-LV" altLang="lv-LV" sz="2100" b="0" dirty="0">
                <a:latin typeface="+mn-lt"/>
              </a:rPr>
              <a:t> vienā vai vairākos veidos</a:t>
            </a:r>
          </a:p>
          <a:p>
            <a:pPr indent="0">
              <a:lnSpc>
                <a:spcPct val="110000"/>
              </a:lnSpc>
              <a:buClr>
                <a:srgbClr val="FFFF00"/>
              </a:buClr>
              <a:buFont typeface="Trebuchet MS" pitchFamily="34" charset="0"/>
              <a:buNone/>
            </a:pPr>
            <a:endParaRPr lang="lv-LV" altLang="lv-LV" sz="2100" b="0" dirty="0">
              <a:latin typeface="+mn-lt"/>
            </a:endParaRPr>
          </a:p>
          <a:p>
            <a:pPr indent="0">
              <a:lnSpc>
                <a:spcPct val="110000"/>
              </a:lnSpc>
              <a:buClr>
                <a:srgbClr val="FFFF00"/>
              </a:buClr>
              <a:buFont typeface="Trebuchet MS" pitchFamily="34" charset="0"/>
              <a:buNone/>
            </a:pPr>
            <a:r>
              <a:rPr lang="lv-LV" altLang="lv-LV" sz="2100" dirty="0">
                <a:latin typeface="+mn-lt"/>
              </a:rPr>
              <a:t>B šūnu tieksme sintezēt tieši </a:t>
            </a:r>
            <a:r>
              <a:rPr lang="lv-LV" altLang="lv-LV" sz="2100" dirty="0" err="1">
                <a:latin typeface="+mn-lt"/>
              </a:rPr>
              <a:t>IgE</a:t>
            </a:r>
            <a:r>
              <a:rPr lang="lv-LV" altLang="lv-LV" sz="2100" dirty="0">
                <a:latin typeface="+mn-lt"/>
              </a:rPr>
              <a:t>, nevis </a:t>
            </a:r>
            <a:r>
              <a:rPr lang="lv-LV" altLang="lv-LV" sz="2100" dirty="0" err="1">
                <a:latin typeface="+mn-lt"/>
              </a:rPr>
              <a:t>IgG</a:t>
            </a:r>
            <a:r>
              <a:rPr lang="lv-LV" altLang="lv-LV" sz="2100" dirty="0">
                <a:latin typeface="+mn-lt"/>
              </a:rPr>
              <a:t> vai </a:t>
            </a:r>
            <a:r>
              <a:rPr lang="lv-LV" altLang="lv-LV" sz="2100" dirty="0" err="1">
                <a:latin typeface="+mn-lt"/>
              </a:rPr>
              <a:t>IgM</a:t>
            </a:r>
            <a:r>
              <a:rPr lang="lv-LV" altLang="lv-LV" sz="2100" dirty="0">
                <a:latin typeface="+mn-lt"/>
              </a:rPr>
              <a:t> ir saistīta ar iedzimtām izmaiņām vairākos gēnos </a:t>
            </a:r>
          </a:p>
        </p:txBody>
      </p:sp>
    </p:spTree>
    <p:extLst>
      <p:ext uri="{BB962C8B-B14F-4D97-AF65-F5344CB8AC3E}">
        <p14:creationId xmlns:p14="http://schemas.microsoft.com/office/powerpoint/2010/main" val="135310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4" y="1124744"/>
            <a:ext cx="904533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4" name="Rectangle 10"/>
          <p:cNvSpPr>
            <a:spLocks noChangeArrowheads="1"/>
          </p:cNvSpPr>
          <p:nvPr/>
        </p:nvSpPr>
        <p:spPr bwMode="auto">
          <a:xfrm>
            <a:off x="271463" y="382588"/>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Ģenētiskā </a:t>
            </a:r>
            <a:r>
              <a:rPr lang="lv-LV" altLang="lv-LV" sz="3600" b="1" dirty="0" err="1">
                <a:solidFill>
                  <a:srgbClr val="0070C0"/>
                </a:solidFill>
              </a:rPr>
              <a:t>predisponētība</a:t>
            </a:r>
            <a:r>
              <a:rPr lang="lv-LV" altLang="lv-LV" sz="3600" b="1" dirty="0">
                <a:solidFill>
                  <a:srgbClr val="0070C0"/>
                </a:solidFill>
              </a:rPr>
              <a:t> un alerģijas</a:t>
            </a:r>
            <a:endParaRPr lang="en-GB" altLang="lv-LV" sz="3600" b="1" dirty="0">
              <a:solidFill>
                <a:srgbClr val="0070C0"/>
              </a:solidFill>
            </a:endParaRPr>
          </a:p>
        </p:txBody>
      </p:sp>
      <p:sp>
        <p:nvSpPr>
          <p:cNvPr id="103435" name="Line 11"/>
          <p:cNvSpPr>
            <a:spLocks noChangeShapeType="1"/>
          </p:cNvSpPr>
          <p:nvPr/>
        </p:nvSpPr>
        <p:spPr bwMode="auto">
          <a:xfrm>
            <a:off x="290513" y="105273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Tree>
    <p:extLst>
      <p:ext uri="{BB962C8B-B14F-4D97-AF65-F5344CB8AC3E}">
        <p14:creationId xmlns:p14="http://schemas.microsoft.com/office/powerpoint/2010/main" val="126657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33" name="Rectangle 81"/>
          <p:cNvSpPr>
            <a:spLocks noChangeArrowheads="1"/>
          </p:cNvSpPr>
          <p:nvPr/>
        </p:nvSpPr>
        <p:spPr bwMode="auto">
          <a:xfrm>
            <a:off x="271463" y="382588"/>
            <a:ext cx="866457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2900" b="1" dirty="0">
                <a:solidFill>
                  <a:srgbClr val="0070C0"/>
                </a:solidFill>
              </a:rPr>
              <a:t>Alerģiskās slimības cilvēkam – patoģenēze un terapija</a:t>
            </a:r>
            <a:endParaRPr lang="en-GB" altLang="lv-LV" sz="2900" b="1" dirty="0">
              <a:solidFill>
                <a:srgbClr val="0070C0"/>
              </a:solidFill>
            </a:endParaRPr>
          </a:p>
        </p:txBody>
      </p:sp>
      <p:sp>
        <p:nvSpPr>
          <p:cNvPr id="151634" name="Line 82"/>
          <p:cNvSpPr>
            <a:spLocks noChangeShapeType="1"/>
          </p:cNvSpPr>
          <p:nvPr/>
        </p:nvSpPr>
        <p:spPr bwMode="auto">
          <a:xfrm>
            <a:off x="290513" y="105273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51635" name="Text Box 83"/>
          <p:cNvSpPr txBox="1">
            <a:spLocks noChangeArrowheads="1"/>
          </p:cNvSpPr>
          <p:nvPr/>
        </p:nvSpPr>
        <p:spPr bwMode="auto">
          <a:xfrm>
            <a:off x="603250" y="1323975"/>
            <a:ext cx="8070850" cy="459202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30000"/>
              </a:lnSpc>
              <a:buClr>
                <a:srgbClr val="FFFF00"/>
              </a:buClr>
              <a:buFont typeface="Trebuchet MS" pitchFamily="34" charset="0"/>
              <a:buNone/>
            </a:pPr>
            <a:r>
              <a:rPr lang="lv-LV" altLang="lv-LV" sz="2000" b="1" dirty="0">
                <a:latin typeface="+mn-lt"/>
              </a:rPr>
              <a:t>Visbiežāk sastopamās alerģisko slimību formas ir :</a:t>
            </a:r>
          </a:p>
          <a:p>
            <a:pPr>
              <a:lnSpc>
                <a:spcPct val="130000"/>
              </a:lnSpc>
              <a:buClr>
                <a:schemeClr val="tx1"/>
              </a:buClr>
              <a:buFontTx/>
              <a:buChar char="•"/>
            </a:pPr>
            <a:r>
              <a:rPr lang="lv-LV" altLang="lv-LV" sz="2000" dirty="0">
                <a:latin typeface="+mn-lt"/>
              </a:rPr>
              <a:t>Alerģisks rinīts (iesnas), piemēram, sienu drudža gadījumā</a:t>
            </a:r>
          </a:p>
          <a:p>
            <a:pPr>
              <a:lnSpc>
                <a:spcPct val="130000"/>
              </a:lnSpc>
              <a:buClr>
                <a:schemeClr val="tx1"/>
              </a:buClr>
              <a:buFontTx/>
              <a:buChar char="•"/>
            </a:pPr>
            <a:r>
              <a:rPr lang="lv-LV" altLang="lv-LV" sz="2000" dirty="0">
                <a:latin typeface="+mn-lt"/>
              </a:rPr>
              <a:t>Bronhiālā astma</a:t>
            </a:r>
          </a:p>
          <a:p>
            <a:pPr>
              <a:lnSpc>
                <a:spcPct val="130000"/>
              </a:lnSpc>
              <a:buClr>
                <a:schemeClr val="tx1"/>
              </a:buClr>
              <a:buFontTx/>
              <a:buChar char="•"/>
            </a:pPr>
            <a:r>
              <a:rPr lang="lv-LV" altLang="lv-LV" sz="2000" dirty="0" err="1">
                <a:latin typeface="+mn-lt"/>
              </a:rPr>
              <a:t>Atopisks</a:t>
            </a:r>
            <a:r>
              <a:rPr lang="lv-LV" altLang="lv-LV" sz="2000" dirty="0">
                <a:latin typeface="+mn-lt"/>
              </a:rPr>
              <a:t> dermatīts (ekzēma)</a:t>
            </a:r>
          </a:p>
          <a:p>
            <a:pPr>
              <a:lnSpc>
                <a:spcPct val="130000"/>
              </a:lnSpc>
              <a:buClr>
                <a:schemeClr val="tx1"/>
              </a:buClr>
              <a:buFontTx/>
              <a:buChar char="•"/>
            </a:pPr>
            <a:r>
              <a:rPr lang="lv-LV" altLang="lv-LV" sz="2000" dirty="0">
                <a:latin typeface="+mn-lt"/>
              </a:rPr>
              <a:t>Ar ēdienu saistītās alerģijas</a:t>
            </a:r>
          </a:p>
          <a:p>
            <a:pPr>
              <a:lnSpc>
                <a:spcPct val="110000"/>
              </a:lnSpc>
              <a:buClr>
                <a:schemeClr val="tx1"/>
              </a:buClr>
              <a:buFontTx/>
              <a:buChar char="•"/>
            </a:pPr>
            <a:endParaRPr lang="lv-LV" altLang="lv-LV" sz="2000" dirty="0">
              <a:latin typeface="+mn-lt"/>
            </a:endParaRPr>
          </a:p>
          <a:p>
            <a:pPr>
              <a:lnSpc>
                <a:spcPct val="110000"/>
              </a:lnSpc>
              <a:buClr>
                <a:schemeClr val="tx1"/>
              </a:buClr>
            </a:pPr>
            <a:r>
              <a:rPr lang="lv-LV" altLang="lv-LV" sz="2000" dirty="0">
                <a:latin typeface="+mn-lt"/>
              </a:rPr>
              <a:t>Retāk sastopama ir </a:t>
            </a:r>
            <a:r>
              <a:rPr lang="lv-LV" altLang="lv-LV" sz="2000" b="1" dirty="0">
                <a:solidFill>
                  <a:srgbClr val="0070C0"/>
                </a:solidFill>
                <a:latin typeface="+mn-lt"/>
              </a:rPr>
              <a:t>sistēmiskā </a:t>
            </a:r>
            <a:r>
              <a:rPr lang="lv-LV" altLang="lv-LV" sz="2000" b="1" dirty="0" err="1">
                <a:solidFill>
                  <a:srgbClr val="0070C0"/>
                </a:solidFill>
                <a:latin typeface="+mn-lt"/>
              </a:rPr>
              <a:t>anafilakse</a:t>
            </a:r>
            <a:endParaRPr lang="lv-LV" altLang="lv-LV" sz="2000" b="1" dirty="0">
              <a:solidFill>
                <a:srgbClr val="0070C0"/>
              </a:solidFill>
              <a:latin typeface="+mn-lt"/>
            </a:endParaRPr>
          </a:p>
          <a:p>
            <a:pPr>
              <a:lnSpc>
                <a:spcPct val="120000"/>
              </a:lnSpc>
              <a:buClr>
                <a:schemeClr val="tx1"/>
              </a:buClr>
            </a:pPr>
            <a:endParaRPr lang="lv-LV" altLang="lv-LV" sz="2000" dirty="0">
              <a:latin typeface="+mn-lt"/>
            </a:endParaRPr>
          </a:p>
          <a:p>
            <a:pPr>
              <a:lnSpc>
                <a:spcPct val="120000"/>
              </a:lnSpc>
              <a:buClr>
                <a:schemeClr val="tx1"/>
              </a:buClr>
            </a:pPr>
            <a:r>
              <a:rPr lang="lv-LV" altLang="lv-LV" sz="2000" b="1" dirty="0">
                <a:latin typeface="+mn-lt"/>
              </a:rPr>
              <a:t>Dažādos audos ir atšķirīga </a:t>
            </a:r>
            <a:r>
              <a:rPr lang="lv-LV" altLang="lv-LV" sz="2000" b="1" dirty="0" err="1" smtClean="0">
                <a:latin typeface="+mn-lt"/>
              </a:rPr>
              <a:t>mastocītu</a:t>
            </a:r>
            <a:r>
              <a:rPr lang="lv-LV" altLang="lv-LV" sz="2000" b="1" dirty="0" smtClean="0">
                <a:latin typeface="+mn-lt"/>
              </a:rPr>
              <a:t> koncentrācija</a:t>
            </a:r>
            <a:r>
              <a:rPr lang="lv-LV" altLang="lv-LV" sz="2000" b="1" dirty="0">
                <a:latin typeface="+mn-lt"/>
              </a:rPr>
              <a:t>, </a:t>
            </a:r>
            <a:r>
              <a:rPr lang="lv-LV" altLang="lv-LV" sz="2000" dirty="0">
                <a:latin typeface="+mn-lt"/>
              </a:rPr>
              <a:t>līdz ar to alerģijas klīniskā aina un patoloģiskās iezīmes atšķiras atkarībā no reakcijas anatomiskās vietas, un to nosaka alergēna iekļuves ceļi (to var ieelpot, ieēst, tas var nonākt cirkulācijā, uz ādas)</a:t>
            </a:r>
          </a:p>
        </p:txBody>
      </p:sp>
    </p:spTree>
    <p:extLst>
      <p:ext uri="{BB962C8B-B14F-4D97-AF65-F5344CB8AC3E}">
        <p14:creationId xmlns:p14="http://schemas.microsoft.com/office/powerpoint/2010/main" val="307706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79513" y="382588"/>
            <a:ext cx="8756526"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100" b="1" dirty="0"/>
              <a:t>Alerģiskās slimības cilvēkam </a:t>
            </a:r>
            <a:r>
              <a:rPr lang="lv-LV" altLang="lv-LV" sz="3100" b="1" dirty="0" smtClean="0"/>
              <a:t> </a:t>
            </a:r>
            <a:r>
              <a:rPr lang="lv-LV" altLang="lv-LV" sz="3100" b="1" dirty="0">
                <a:solidFill>
                  <a:srgbClr val="0070C0"/>
                </a:solidFill>
              </a:rPr>
              <a:t>Sistēmiskā </a:t>
            </a:r>
            <a:r>
              <a:rPr lang="lv-LV" altLang="lv-LV" sz="3100" b="1" dirty="0" err="1">
                <a:solidFill>
                  <a:srgbClr val="0070C0"/>
                </a:solidFill>
              </a:rPr>
              <a:t>anafilakse</a:t>
            </a:r>
            <a:endParaRPr lang="en-GB" altLang="lv-LV" sz="3100" b="1" dirty="0">
              <a:solidFill>
                <a:srgbClr val="0070C0"/>
              </a:solidFill>
            </a:endParaRPr>
          </a:p>
        </p:txBody>
      </p:sp>
      <p:sp>
        <p:nvSpPr>
          <p:cNvPr id="189443"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89445" name="Text Box 5"/>
          <p:cNvSpPr txBox="1">
            <a:spLocks noChangeArrowheads="1"/>
          </p:cNvSpPr>
          <p:nvPr/>
        </p:nvSpPr>
        <p:spPr bwMode="auto">
          <a:xfrm>
            <a:off x="107505" y="1323975"/>
            <a:ext cx="8712968" cy="563231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buClr>
                <a:srgbClr val="FFFF00"/>
              </a:buClr>
              <a:buFont typeface="Trebuchet MS" pitchFamily="34" charset="0"/>
              <a:buNone/>
            </a:pPr>
            <a:r>
              <a:rPr lang="lv-LV" altLang="lv-LV" sz="2000" b="1" dirty="0">
                <a:latin typeface="+mn-lt"/>
              </a:rPr>
              <a:t>Sistēmiskā </a:t>
            </a:r>
            <a:r>
              <a:rPr lang="lv-LV" altLang="lv-LV" sz="2000" b="1" dirty="0" err="1">
                <a:latin typeface="+mn-lt"/>
              </a:rPr>
              <a:t>anafilakse</a:t>
            </a:r>
            <a:r>
              <a:rPr lang="lv-LV" altLang="lv-LV" sz="2000" b="1" dirty="0">
                <a:latin typeface="+mn-lt"/>
              </a:rPr>
              <a:t> </a:t>
            </a:r>
            <a:r>
              <a:rPr lang="lv-LV" altLang="lv-LV" sz="2000" dirty="0">
                <a:latin typeface="+mn-lt"/>
              </a:rPr>
              <a:t>ir </a:t>
            </a:r>
            <a:r>
              <a:rPr lang="lv-LV" altLang="lv-LV" sz="2000" b="1" dirty="0">
                <a:solidFill>
                  <a:srgbClr val="FF0000"/>
                </a:solidFill>
                <a:latin typeface="+mn-lt"/>
              </a:rPr>
              <a:t>sistēmiska</a:t>
            </a:r>
            <a:r>
              <a:rPr lang="lv-LV" altLang="lv-LV" sz="2000" dirty="0">
                <a:solidFill>
                  <a:srgbClr val="FF0000"/>
                </a:solidFill>
                <a:latin typeface="+mn-lt"/>
              </a:rPr>
              <a:t> </a:t>
            </a:r>
            <a:r>
              <a:rPr lang="lv-LV" altLang="lv-LV" sz="2000" dirty="0">
                <a:latin typeface="+mn-lt"/>
              </a:rPr>
              <a:t>tūlītējas </a:t>
            </a:r>
            <a:r>
              <a:rPr lang="lv-LV" altLang="lv-LV" sz="2000" dirty="0" err="1">
                <a:latin typeface="+mn-lt"/>
              </a:rPr>
              <a:t>hipersensitivitātes</a:t>
            </a:r>
            <a:r>
              <a:rPr lang="lv-LV" altLang="lv-LV" sz="2000" dirty="0">
                <a:latin typeface="+mn-lt"/>
              </a:rPr>
              <a:t> reakcijas </a:t>
            </a:r>
            <a:r>
              <a:rPr lang="lv-LV" altLang="lv-LV" sz="2000" dirty="0" smtClean="0">
                <a:latin typeface="+mn-lt"/>
              </a:rPr>
              <a:t>forma</a:t>
            </a:r>
            <a:r>
              <a:rPr lang="lv-LV" altLang="lv-LV" sz="2000" dirty="0">
                <a:latin typeface="+mn-lt"/>
              </a:rPr>
              <a:t>, kam raksturīga</a:t>
            </a:r>
            <a:r>
              <a:rPr lang="lv-LV" altLang="lv-LV" sz="2000" dirty="0" smtClean="0">
                <a:latin typeface="+mn-lt"/>
              </a:rPr>
              <a:t>:</a:t>
            </a:r>
            <a:endParaRPr lang="lv-LV" altLang="lv-LV" sz="2000" dirty="0">
              <a:latin typeface="+mn-lt"/>
            </a:endParaRPr>
          </a:p>
          <a:p>
            <a:pPr indent="457200">
              <a:spcAft>
                <a:spcPts val="600"/>
              </a:spcAft>
              <a:buClr>
                <a:schemeClr val="tx1"/>
              </a:buClr>
              <a:buFontTx/>
              <a:buAutoNum type="arabicPeriod"/>
            </a:pPr>
            <a:r>
              <a:rPr lang="lv-LV" altLang="lv-LV" sz="2000" b="1" dirty="0">
                <a:solidFill>
                  <a:srgbClr val="0070C0"/>
                </a:solidFill>
                <a:latin typeface="+mn-lt"/>
              </a:rPr>
              <a:t>Tūska</a:t>
            </a:r>
            <a:r>
              <a:rPr lang="lv-LV" altLang="lv-LV" sz="2000" dirty="0">
                <a:solidFill>
                  <a:srgbClr val="0070C0"/>
                </a:solidFill>
                <a:latin typeface="+mn-lt"/>
              </a:rPr>
              <a:t> </a:t>
            </a:r>
            <a:r>
              <a:rPr lang="lv-LV" altLang="lv-LV" sz="2000" dirty="0">
                <a:latin typeface="+mn-lt"/>
              </a:rPr>
              <a:t>paralēli daudzos audos, ko izsauc </a:t>
            </a:r>
            <a:r>
              <a:rPr lang="lv-LV" altLang="lv-LV" sz="2000" dirty="0" err="1">
                <a:latin typeface="+mn-lt"/>
              </a:rPr>
              <a:t>vazodilācija</a:t>
            </a:r>
            <a:r>
              <a:rPr lang="lv-LV" altLang="lv-LV" sz="2000" dirty="0">
                <a:latin typeface="+mn-lt"/>
              </a:rPr>
              <a:t> (asinsvadu paplašināšanās), kam </a:t>
            </a:r>
            <a:r>
              <a:rPr lang="lv-LV" altLang="lv-LV" sz="2000" dirty="0" smtClean="0">
                <a:latin typeface="+mn-lt"/>
              </a:rPr>
              <a:t>seko</a:t>
            </a:r>
            <a:endParaRPr lang="lv-LV" altLang="lv-LV" sz="2000" dirty="0">
              <a:latin typeface="+mn-lt"/>
            </a:endParaRPr>
          </a:p>
          <a:p>
            <a:pPr indent="457200">
              <a:spcAft>
                <a:spcPts val="600"/>
              </a:spcAft>
              <a:buClr>
                <a:schemeClr val="tx1"/>
              </a:buClr>
              <a:buFontTx/>
              <a:buAutoNum type="arabicPeriod"/>
            </a:pPr>
            <a:r>
              <a:rPr lang="lv-LV" altLang="lv-LV" sz="2000" b="1" dirty="0" smtClean="0">
                <a:solidFill>
                  <a:srgbClr val="0070C0"/>
                </a:solidFill>
                <a:latin typeface="+mn-lt"/>
              </a:rPr>
              <a:t>Asinsspiediena pazemināšanās </a:t>
            </a:r>
            <a:r>
              <a:rPr lang="lv-LV" altLang="lv-LV" sz="2000" dirty="0" smtClean="0">
                <a:latin typeface="+mn-lt"/>
              </a:rPr>
              <a:t>(</a:t>
            </a:r>
            <a:r>
              <a:rPr lang="lv-LV" altLang="lv-LV" sz="2000" dirty="0">
                <a:latin typeface="+mn-lt"/>
              </a:rPr>
              <a:t>līdz līmenim, kas izraisa šoku, ko pazīst arī kā anafilaktisko šoku, kas nereti ir fatāls</a:t>
            </a:r>
            <a:r>
              <a:rPr lang="lv-LV" altLang="lv-LV" sz="2000" dirty="0" smtClean="0">
                <a:latin typeface="+mn-lt"/>
              </a:rPr>
              <a:t>)</a:t>
            </a:r>
            <a:endParaRPr lang="lv-LV" altLang="lv-LV" sz="2000" dirty="0">
              <a:latin typeface="+mn-lt"/>
            </a:endParaRPr>
          </a:p>
          <a:p>
            <a:pPr indent="457200">
              <a:spcAft>
                <a:spcPts val="600"/>
              </a:spcAft>
              <a:buClr>
                <a:schemeClr val="tx1"/>
              </a:buClr>
              <a:buFontTx/>
              <a:buAutoNum type="arabicPeriod"/>
            </a:pPr>
            <a:r>
              <a:rPr lang="lv-LV" altLang="lv-LV" sz="2000" dirty="0" err="1">
                <a:latin typeface="+mn-lt"/>
              </a:rPr>
              <a:t>Kardiovaskulārajam</a:t>
            </a:r>
            <a:r>
              <a:rPr lang="lv-LV" altLang="lv-LV" sz="2000" dirty="0">
                <a:latin typeface="+mn-lt"/>
              </a:rPr>
              <a:t> efektam seko </a:t>
            </a:r>
            <a:r>
              <a:rPr lang="lv-LV" altLang="lv-LV" sz="2000" b="1" dirty="0">
                <a:solidFill>
                  <a:srgbClr val="0070C0"/>
                </a:solidFill>
                <a:latin typeface="+mn-lt"/>
              </a:rPr>
              <a:t>augšējo un apakšējo elpceļu sašaurināšanās, balsenes tūska, nātrene u.c. </a:t>
            </a:r>
            <a:r>
              <a:rPr lang="lv-LV" altLang="lv-LV" sz="2000" b="1" dirty="0" smtClean="0">
                <a:solidFill>
                  <a:srgbClr val="0070C0"/>
                </a:solidFill>
                <a:latin typeface="+mn-lt"/>
              </a:rPr>
              <a:t>simptomi</a:t>
            </a:r>
            <a:endParaRPr lang="lv-LV" altLang="lv-LV" sz="2000" b="1" dirty="0">
              <a:solidFill>
                <a:srgbClr val="0070C0"/>
              </a:solidFill>
              <a:latin typeface="+mn-lt"/>
            </a:endParaRPr>
          </a:p>
          <a:p>
            <a:pPr indent="0">
              <a:spcAft>
                <a:spcPts val="600"/>
              </a:spcAft>
              <a:buClr>
                <a:schemeClr val="tx1"/>
              </a:buClr>
            </a:pPr>
            <a:r>
              <a:rPr lang="lv-LV" altLang="lv-LV" sz="2000" dirty="0">
                <a:latin typeface="+mn-lt"/>
              </a:rPr>
              <a:t>To </a:t>
            </a:r>
            <a:r>
              <a:rPr lang="lv-LV" altLang="lv-LV" sz="2000" dirty="0" smtClean="0">
                <a:latin typeface="+mn-lt"/>
              </a:rPr>
              <a:t>izsauc </a:t>
            </a:r>
            <a:r>
              <a:rPr lang="lv-LV" altLang="lv-LV" sz="2000" b="1" dirty="0" smtClean="0">
                <a:latin typeface="+mn-lt"/>
              </a:rPr>
              <a:t>alergēns, kas nonācis cirkulācijā</a:t>
            </a:r>
            <a:r>
              <a:rPr lang="lv-LV" altLang="lv-LV" sz="2000" dirty="0" smtClean="0">
                <a:latin typeface="+mn-lt"/>
              </a:rPr>
              <a:t>, </a:t>
            </a:r>
            <a:r>
              <a:rPr lang="lv-LV" altLang="lv-LV" sz="2000" dirty="0">
                <a:latin typeface="+mn-lt"/>
              </a:rPr>
              <a:t>pateicoties, piemēram, </a:t>
            </a:r>
            <a:r>
              <a:rPr lang="lv-LV" altLang="lv-LV" sz="2000" dirty="0" smtClean="0">
                <a:latin typeface="+mn-lt"/>
              </a:rPr>
              <a:t>injicētam </a:t>
            </a:r>
            <a:r>
              <a:rPr lang="lv-LV" altLang="lv-LV" sz="2000" dirty="0">
                <a:latin typeface="+mn-lt"/>
              </a:rPr>
              <a:t>medikamentam, insekta kodumam. Alergēns var uzsūkties asinsritē arī  caur epitēlijiem </a:t>
            </a:r>
          </a:p>
          <a:p>
            <a:pPr indent="0">
              <a:spcAft>
                <a:spcPts val="600"/>
              </a:spcAft>
              <a:buClr>
                <a:schemeClr val="tx1"/>
              </a:buClr>
            </a:pPr>
            <a:r>
              <a:rPr lang="lv-LV" altLang="lv-LV" sz="2000" dirty="0">
                <a:latin typeface="+mn-lt"/>
              </a:rPr>
              <a:t>Nav zināms, kuri </a:t>
            </a:r>
            <a:r>
              <a:rPr lang="lv-LV" altLang="lv-LV" sz="2000" dirty="0" err="1" smtClean="0">
                <a:latin typeface="+mn-lt"/>
              </a:rPr>
              <a:t>mastocītu</a:t>
            </a:r>
            <a:r>
              <a:rPr lang="lv-LV" altLang="lv-LV" sz="2000" dirty="0" smtClean="0">
                <a:latin typeface="+mn-lt"/>
              </a:rPr>
              <a:t> mediatori </a:t>
            </a:r>
            <a:r>
              <a:rPr lang="lv-LV" altLang="lv-LV" sz="2000" dirty="0">
                <a:latin typeface="+mn-lt"/>
              </a:rPr>
              <a:t>ir visnozīmīgākie šajās </a:t>
            </a:r>
            <a:r>
              <a:rPr lang="lv-LV" altLang="lv-LV" sz="2000" dirty="0" smtClean="0">
                <a:latin typeface="+mn-lt"/>
              </a:rPr>
              <a:t>reakcijās</a:t>
            </a:r>
            <a:endParaRPr lang="lv-LV" altLang="lv-LV" sz="2000" dirty="0">
              <a:latin typeface="+mn-lt"/>
            </a:endParaRPr>
          </a:p>
          <a:p>
            <a:pPr indent="0">
              <a:spcAft>
                <a:spcPts val="600"/>
              </a:spcAft>
              <a:buClr>
                <a:schemeClr val="tx1"/>
              </a:buClr>
            </a:pPr>
            <a:r>
              <a:rPr lang="lv-LV" altLang="lv-LV" sz="2000" b="1" dirty="0">
                <a:solidFill>
                  <a:srgbClr val="FF0000"/>
                </a:solidFill>
                <a:latin typeface="+mn-lt"/>
              </a:rPr>
              <a:t>Galvenā terapija </a:t>
            </a:r>
            <a:r>
              <a:rPr lang="lv-LV" altLang="lv-LV" sz="2000" dirty="0">
                <a:latin typeface="+mn-lt"/>
              </a:rPr>
              <a:t>– </a:t>
            </a:r>
            <a:r>
              <a:rPr lang="lv-LV" altLang="lv-LV" sz="2000" dirty="0" smtClean="0">
                <a:latin typeface="+mn-lt"/>
              </a:rPr>
              <a:t>sistēmiska </a:t>
            </a:r>
            <a:r>
              <a:rPr lang="lv-LV" altLang="lv-LV" sz="2000" dirty="0" err="1">
                <a:latin typeface="+mn-lt"/>
              </a:rPr>
              <a:t>epinefrīna</a:t>
            </a:r>
            <a:r>
              <a:rPr lang="lv-LV" altLang="lv-LV" sz="2000" dirty="0">
                <a:latin typeface="+mn-lt"/>
              </a:rPr>
              <a:t> (adrenalīna) injicēšana, kas novērš </a:t>
            </a:r>
            <a:r>
              <a:rPr lang="lv-LV" altLang="lv-LV" sz="2000" dirty="0" err="1">
                <a:latin typeface="+mn-lt"/>
              </a:rPr>
              <a:t>pato-fizioloģiskās</a:t>
            </a:r>
            <a:r>
              <a:rPr lang="lv-LV" altLang="lv-LV" sz="2000" dirty="0">
                <a:latin typeface="+mn-lt"/>
              </a:rPr>
              <a:t> reakcijas - sašaurina asinsvadus, atver elpceļus; papildus tiek izmantoti arī </a:t>
            </a:r>
            <a:r>
              <a:rPr lang="lv-LV" altLang="lv-LV" sz="2000" dirty="0" err="1">
                <a:latin typeface="+mn-lt"/>
              </a:rPr>
              <a:t>antihistamīni</a:t>
            </a:r>
            <a:endParaRPr lang="lv-LV" altLang="lv-LV" sz="2000" dirty="0">
              <a:latin typeface="+mn-lt"/>
            </a:endParaRPr>
          </a:p>
          <a:p>
            <a:pPr indent="0">
              <a:buClr>
                <a:schemeClr val="tx1"/>
              </a:buClr>
            </a:pPr>
            <a:endParaRPr lang="lv-LV" altLang="lv-LV" sz="2000" dirty="0">
              <a:latin typeface="+mn-lt"/>
            </a:endParaRPr>
          </a:p>
        </p:txBody>
      </p:sp>
    </p:spTree>
    <p:extLst>
      <p:ext uri="{BB962C8B-B14F-4D97-AF65-F5344CB8AC3E}">
        <p14:creationId xmlns:p14="http://schemas.microsoft.com/office/powerpoint/2010/main" val="298236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271463" y="382588"/>
            <a:ext cx="8664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200" b="1" dirty="0"/>
              <a:t>Alerģiskās slimības cilvēkam </a:t>
            </a:r>
            <a:r>
              <a:rPr lang="lv-LV" altLang="lv-LV" sz="3200" b="1" dirty="0" smtClean="0"/>
              <a:t> </a:t>
            </a:r>
            <a:r>
              <a:rPr lang="lv-LV" altLang="lv-LV" sz="3200" b="1" dirty="0">
                <a:solidFill>
                  <a:srgbClr val="0070C0"/>
                </a:solidFill>
              </a:rPr>
              <a:t>Bronhiālā astma</a:t>
            </a:r>
            <a:endParaRPr lang="en-GB" altLang="lv-LV" sz="3200" b="1" dirty="0">
              <a:solidFill>
                <a:srgbClr val="0070C0"/>
              </a:solidFill>
            </a:endParaRPr>
          </a:p>
        </p:txBody>
      </p:sp>
      <p:sp>
        <p:nvSpPr>
          <p:cNvPr id="197635"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97637" name="Text Box 5"/>
          <p:cNvSpPr txBox="1">
            <a:spLocks noChangeArrowheads="1"/>
          </p:cNvSpPr>
          <p:nvPr/>
        </p:nvSpPr>
        <p:spPr bwMode="auto">
          <a:xfrm>
            <a:off x="107505" y="1336675"/>
            <a:ext cx="8618984" cy="555536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buClr>
                <a:srgbClr val="FFFF00"/>
              </a:buClr>
              <a:buFont typeface="Trebuchet MS" pitchFamily="34" charset="0"/>
              <a:buNone/>
            </a:pPr>
            <a:r>
              <a:rPr lang="lv-LV" altLang="lv-LV" sz="2000" b="1" dirty="0">
                <a:latin typeface="+mn-lt"/>
              </a:rPr>
              <a:t>Astma ir iekaisuma slimība</a:t>
            </a:r>
            <a:r>
              <a:rPr lang="lv-LV" altLang="lv-LV" sz="2000" dirty="0">
                <a:latin typeface="+mn-lt"/>
              </a:rPr>
              <a:t>, ko izraisa atkārtotas tūlītējas </a:t>
            </a:r>
            <a:r>
              <a:rPr lang="lv-LV" altLang="lv-LV" sz="2000" dirty="0" err="1">
                <a:latin typeface="+mn-lt"/>
              </a:rPr>
              <a:t>hipersensitivitātes</a:t>
            </a:r>
            <a:r>
              <a:rPr lang="lv-LV" altLang="lv-LV" sz="2000" dirty="0">
                <a:latin typeface="+mn-lt"/>
              </a:rPr>
              <a:t> un vēlīnās fāzes reakcijas plaušās, kas noved pie trim klīniski-patoloģiskajām izpausmēm:</a:t>
            </a:r>
          </a:p>
          <a:p>
            <a:pPr lvl="1">
              <a:spcAft>
                <a:spcPts val="600"/>
              </a:spcAft>
              <a:buClr>
                <a:schemeClr val="tx1"/>
              </a:buClr>
              <a:buFont typeface="Trebuchet MS" pitchFamily="34" charset="0"/>
              <a:buAutoNum type="arabicPeriod"/>
            </a:pPr>
            <a:r>
              <a:rPr lang="lv-LV" altLang="lv-LV" sz="2000" dirty="0" smtClean="0">
                <a:latin typeface="+mn-lt"/>
              </a:rPr>
              <a:t>Neregulāras </a:t>
            </a:r>
            <a:r>
              <a:rPr lang="lv-LV" altLang="lv-LV" sz="2000" dirty="0">
                <a:latin typeface="+mn-lt"/>
              </a:rPr>
              <a:t>un atgriezeniskas </a:t>
            </a:r>
            <a:r>
              <a:rPr lang="lv-LV" altLang="lv-LV" sz="2000" b="1" dirty="0">
                <a:latin typeface="+mn-lt"/>
              </a:rPr>
              <a:t>elpceļu noslēgšanās </a:t>
            </a:r>
            <a:r>
              <a:rPr lang="lv-LV" altLang="lv-LV" sz="2000" dirty="0">
                <a:latin typeface="+mn-lt"/>
              </a:rPr>
              <a:t>(daļēji pateicoties pastiprinātai biezu gļotu producēšanai) - </a:t>
            </a:r>
            <a:r>
              <a:rPr lang="lv-LV" altLang="lv-LV" sz="2000" b="0" dirty="0" err="1" smtClean="0">
                <a:latin typeface="+mn-lt"/>
              </a:rPr>
              <a:t>mastocītu</a:t>
            </a:r>
            <a:r>
              <a:rPr lang="lv-LV" altLang="lv-LV" sz="2000" b="0" dirty="0" smtClean="0">
                <a:latin typeface="+mn-lt"/>
              </a:rPr>
              <a:t>, </a:t>
            </a:r>
            <a:r>
              <a:rPr lang="lv-LV" altLang="lv-LV" sz="2000" b="0" dirty="0" err="1">
                <a:latin typeface="+mn-lt"/>
              </a:rPr>
              <a:t>eozinofilu</a:t>
            </a:r>
            <a:r>
              <a:rPr lang="lv-LV" altLang="lv-LV" sz="2000" b="0" dirty="0">
                <a:latin typeface="+mn-lt"/>
              </a:rPr>
              <a:t> un </a:t>
            </a:r>
            <a:r>
              <a:rPr lang="lv-LV" altLang="lv-LV" sz="2000" b="0" dirty="0" err="1">
                <a:latin typeface="+mn-lt"/>
              </a:rPr>
              <a:t>bazofilu</a:t>
            </a:r>
            <a:r>
              <a:rPr lang="lv-LV" altLang="lv-LV" sz="2000" b="0" dirty="0">
                <a:latin typeface="+mn-lt"/>
              </a:rPr>
              <a:t> izdalīto mediatoru </a:t>
            </a:r>
            <a:r>
              <a:rPr lang="lv-LV" altLang="lv-LV" sz="2000" b="0" dirty="0" smtClean="0">
                <a:latin typeface="+mn-lt"/>
              </a:rPr>
              <a:t>efekts</a:t>
            </a:r>
            <a:endParaRPr lang="lv-LV" altLang="lv-LV" sz="2000" b="0" dirty="0">
              <a:latin typeface="+mn-lt"/>
            </a:endParaRPr>
          </a:p>
          <a:p>
            <a:pPr lvl="1">
              <a:spcAft>
                <a:spcPts val="600"/>
              </a:spcAft>
              <a:buClr>
                <a:schemeClr val="tx1"/>
              </a:buClr>
              <a:buFont typeface="Trebuchet MS" pitchFamily="34" charset="0"/>
              <a:buAutoNum type="arabicPeriod"/>
            </a:pPr>
            <a:r>
              <a:rPr lang="lv-LV" altLang="lv-LV" sz="2000" dirty="0" smtClean="0">
                <a:latin typeface="+mn-lt"/>
              </a:rPr>
              <a:t>Hroniska </a:t>
            </a:r>
            <a:r>
              <a:rPr lang="lv-LV" altLang="lv-LV" sz="2000" dirty="0">
                <a:latin typeface="+mn-lt"/>
              </a:rPr>
              <a:t>bronhu </a:t>
            </a:r>
            <a:r>
              <a:rPr lang="lv-LV" altLang="lv-LV" sz="2000" b="1" dirty="0">
                <a:latin typeface="+mn-lt"/>
              </a:rPr>
              <a:t>infiltrācija ar </a:t>
            </a:r>
            <a:r>
              <a:rPr lang="lv-LV" altLang="lv-LV" sz="2000" b="1" dirty="0" err="1" smtClean="0">
                <a:latin typeface="+mn-lt"/>
              </a:rPr>
              <a:t>eozinofiliem</a:t>
            </a:r>
            <a:endParaRPr lang="lv-LV" altLang="lv-LV" sz="2000" b="1" dirty="0">
              <a:latin typeface="+mn-lt"/>
            </a:endParaRPr>
          </a:p>
          <a:p>
            <a:pPr lvl="1">
              <a:spcAft>
                <a:spcPts val="600"/>
              </a:spcAft>
              <a:buClr>
                <a:schemeClr val="tx1"/>
              </a:buClr>
              <a:buFont typeface="Trebuchet MS" pitchFamily="34" charset="0"/>
              <a:buAutoNum type="arabicPeriod"/>
            </a:pPr>
            <a:r>
              <a:rPr lang="lv-LV" altLang="lv-LV" sz="2000" dirty="0" smtClean="0">
                <a:latin typeface="+mn-lt"/>
              </a:rPr>
              <a:t>Bronhu </a:t>
            </a:r>
            <a:r>
              <a:rPr lang="lv-LV" altLang="lv-LV" sz="2000" b="1" dirty="0">
                <a:latin typeface="+mn-lt"/>
              </a:rPr>
              <a:t>gludās muskulatūras hipertrofija </a:t>
            </a:r>
            <a:r>
              <a:rPr lang="lv-LV" altLang="lv-LV" sz="2000" dirty="0">
                <a:latin typeface="+mn-lt"/>
              </a:rPr>
              <a:t>(palielināšanās) un pastiprināta reakcija uz </a:t>
            </a:r>
            <a:r>
              <a:rPr lang="lv-LV" altLang="lv-LV" sz="2000" dirty="0" err="1">
                <a:latin typeface="+mn-lt"/>
              </a:rPr>
              <a:t>bronhokanstriktoriem</a:t>
            </a:r>
            <a:r>
              <a:rPr lang="lv-LV" altLang="lv-LV" sz="2000" dirty="0">
                <a:latin typeface="+mn-lt"/>
              </a:rPr>
              <a:t> (bronhu sašaurināšanos izraisošiem aģentiem) </a:t>
            </a:r>
            <a:r>
              <a:rPr lang="lv-LV" altLang="lv-LV" sz="2000" b="0" dirty="0">
                <a:latin typeface="+mn-lt"/>
              </a:rPr>
              <a:t>– T šūnu izdalīto </a:t>
            </a:r>
            <a:r>
              <a:rPr lang="lv-LV" altLang="lv-LV" sz="2000" b="0" dirty="0" err="1">
                <a:latin typeface="+mn-lt"/>
              </a:rPr>
              <a:t>citokīnu</a:t>
            </a:r>
            <a:r>
              <a:rPr lang="lv-LV" altLang="lv-LV" sz="2000" b="0" dirty="0">
                <a:latin typeface="+mn-lt"/>
              </a:rPr>
              <a:t> efekts</a:t>
            </a:r>
          </a:p>
          <a:p>
            <a:pPr indent="0">
              <a:spcAft>
                <a:spcPts val="600"/>
              </a:spcAft>
              <a:buClr>
                <a:schemeClr val="tx1"/>
              </a:buClr>
              <a:buFont typeface="Trebuchet MS" pitchFamily="34" charset="0"/>
              <a:buAutoNum type="arabicParenR"/>
            </a:pPr>
            <a:endParaRPr lang="lv-LV" altLang="lv-LV" sz="2000" b="0" dirty="0">
              <a:latin typeface="+mn-lt"/>
            </a:endParaRPr>
          </a:p>
          <a:p>
            <a:pPr indent="0">
              <a:spcAft>
                <a:spcPts val="600"/>
              </a:spcAft>
              <a:buClr>
                <a:schemeClr val="tx1"/>
              </a:buClr>
              <a:buFont typeface="Trebuchet MS" pitchFamily="34" charset="0"/>
              <a:buNone/>
            </a:pPr>
            <a:r>
              <a:rPr lang="lv-LV" altLang="lv-LV" sz="2000" dirty="0">
                <a:latin typeface="+mn-lt"/>
              </a:rPr>
              <a:t>Astmai bieži paralēli attīstās arī </a:t>
            </a:r>
            <a:r>
              <a:rPr lang="lv-LV" altLang="lv-LV" sz="2000" b="1" dirty="0">
                <a:solidFill>
                  <a:srgbClr val="0070C0"/>
                </a:solidFill>
                <a:latin typeface="+mn-lt"/>
              </a:rPr>
              <a:t>bronhīts vai emfizēma </a:t>
            </a:r>
            <a:r>
              <a:rPr lang="lv-LV" altLang="lv-LV" sz="2000" dirty="0">
                <a:latin typeface="+mn-lt"/>
              </a:rPr>
              <a:t>(alveolāro elpceļu noslēgšanās), un šo slimību kombinācija var izraisīt plaušās nopietnus bojājumus; </a:t>
            </a:r>
            <a:r>
              <a:rPr lang="lv-LV" altLang="lv-LV" sz="2000" b="1" dirty="0">
                <a:latin typeface="+mn-lt"/>
              </a:rPr>
              <a:t>astma var būt arī nāvējoša</a:t>
            </a:r>
          </a:p>
          <a:p>
            <a:pPr>
              <a:spcAft>
                <a:spcPts val="600"/>
              </a:spcAft>
              <a:buClr>
                <a:schemeClr val="tx1"/>
              </a:buClr>
              <a:buFont typeface="Trebuchet MS" pitchFamily="34" charset="0"/>
              <a:buNone/>
            </a:pPr>
            <a:endParaRPr lang="lv-LV" altLang="lv-LV" sz="2000" dirty="0">
              <a:latin typeface="+mn-lt"/>
            </a:endParaRPr>
          </a:p>
          <a:p>
            <a:pPr>
              <a:spcAft>
                <a:spcPts val="600"/>
              </a:spcAft>
              <a:buClr>
                <a:schemeClr val="tx1"/>
              </a:buClr>
              <a:buFont typeface="Trebuchet MS" pitchFamily="34" charset="0"/>
              <a:buNone/>
            </a:pPr>
            <a:endParaRPr lang="lv-LV" altLang="lv-LV" sz="2000" dirty="0">
              <a:latin typeface="+mn-lt"/>
            </a:endParaRPr>
          </a:p>
        </p:txBody>
      </p:sp>
    </p:spTree>
    <p:extLst>
      <p:ext uri="{BB962C8B-B14F-4D97-AF65-F5344CB8AC3E}">
        <p14:creationId xmlns:p14="http://schemas.microsoft.com/office/powerpoint/2010/main" val="121857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611559" y="1243013"/>
            <a:ext cx="784887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lv-LV" altLang="lv-LV" sz="2000" dirty="0"/>
              <a:t>~70% astmas gadījumi ir saistīti ar </a:t>
            </a:r>
            <a:r>
              <a:rPr lang="lv-LV" altLang="lv-LV" sz="2000" dirty="0" err="1"/>
              <a:t>IgE</a:t>
            </a:r>
            <a:r>
              <a:rPr lang="lv-LV" altLang="lv-LV" sz="2000" dirty="0"/>
              <a:t> produkciju, kamēr </a:t>
            </a:r>
            <a:r>
              <a:rPr lang="lv-LV" altLang="lv-LV" sz="2000" b="1" dirty="0">
                <a:solidFill>
                  <a:srgbClr val="0070C0"/>
                </a:solidFill>
              </a:rPr>
              <a:t>~30% pacientu astmu izraisa ne-</a:t>
            </a:r>
            <a:r>
              <a:rPr lang="lv-LV" altLang="lv-LV" sz="2000" b="1" dirty="0" err="1">
                <a:solidFill>
                  <a:srgbClr val="0070C0"/>
                </a:solidFill>
              </a:rPr>
              <a:t>imunogēni</a:t>
            </a:r>
            <a:r>
              <a:rPr lang="lv-LV" altLang="lv-LV" sz="2000" b="1" dirty="0">
                <a:solidFill>
                  <a:srgbClr val="0070C0"/>
                </a:solidFill>
              </a:rPr>
              <a:t> stimuli</a:t>
            </a:r>
            <a:r>
              <a:rPr lang="lv-LV" altLang="lv-LV" sz="2000" dirty="0"/>
              <a:t> – aukstums, medikamenti, milzīga fiziskā piepūle </a:t>
            </a:r>
            <a:r>
              <a:rPr lang="lv-LV" altLang="lv-LV" sz="2000" b="0" dirty="0"/>
              <a:t>(</a:t>
            </a:r>
            <a:r>
              <a:rPr lang="lv-LV" altLang="lv-LV" sz="2000" b="0" dirty="0" err="1"/>
              <a:t>patofizioloģija</a:t>
            </a:r>
            <a:r>
              <a:rPr lang="lv-LV" altLang="lv-LV" sz="2000" b="0" dirty="0"/>
              <a:t> abos gadījumos ir vienāda)</a:t>
            </a:r>
          </a:p>
          <a:p>
            <a:pPr algn="just">
              <a:spcAft>
                <a:spcPts val="1200"/>
              </a:spcAft>
            </a:pPr>
            <a:r>
              <a:rPr lang="lv-LV" altLang="lv-LV" sz="2000" b="1" dirty="0" smtClean="0"/>
              <a:t>Astma </a:t>
            </a:r>
            <a:r>
              <a:rPr lang="lv-LV" altLang="lv-LV" sz="2000" b="1" dirty="0"/>
              <a:t>var sākties jebkurā vecumā,</a:t>
            </a:r>
            <a:r>
              <a:rPr lang="lv-LV" altLang="lv-LV" sz="2000" dirty="0"/>
              <a:t> lai gan apmēram pusei visu astmas slimnieku pirmie simptomi ir bijuši līdz 10 gadu vecumam </a:t>
            </a:r>
          </a:p>
          <a:p>
            <a:pPr algn="just">
              <a:spcAft>
                <a:spcPts val="1200"/>
              </a:spcAft>
            </a:pPr>
            <a:r>
              <a:rPr lang="lv-LV" altLang="lv-LV" sz="2000" b="1" dirty="0" smtClean="0"/>
              <a:t>Astma </a:t>
            </a:r>
            <a:r>
              <a:rPr lang="lv-LV" altLang="lv-LV" sz="2000" b="1" dirty="0"/>
              <a:t>ir ļoti izplatīta </a:t>
            </a:r>
            <a:r>
              <a:rPr lang="lv-LV" altLang="lv-LV" sz="2000" dirty="0"/>
              <a:t>– rietumu sabiedrībā aptuveni viens no katriem desmit iedzīvotājiem kādā savas dzīves posmā saslimst ar astmu, ir tendence šai saslimstībai pieaugt</a:t>
            </a:r>
          </a:p>
          <a:p>
            <a:pPr algn="just">
              <a:spcAft>
                <a:spcPts val="1200"/>
              </a:spcAft>
            </a:pPr>
            <a:r>
              <a:rPr lang="lv-LV" altLang="lv-LV" sz="2000" dirty="0" smtClean="0"/>
              <a:t>Astma </a:t>
            </a:r>
            <a:r>
              <a:rPr lang="lv-LV" altLang="lv-LV" sz="2000" dirty="0"/>
              <a:t>un citas alerģiskas saslimstības ir </a:t>
            </a:r>
            <a:r>
              <a:rPr lang="lv-LV" altLang="lv-LV" sz="2000" b="1" dirty="0"/>
              <a:t>biežāk sastopamas attīstītajās valstīs </a:t>
            </a:r>
            <a:r>
              <a:rPr lang="lv-LV" altLang="lv-LV" sz="2000" dirty="0"/>
              <a:t>salīdzinājumā ar mazattīstītajām valstīm - to skaidro ar </a:t>
            </a:r>
            <a:r>
              <a:rPr lang="lv-LV" altLang="lv-LV" sz="2000" dirty="0" smtClean="0"/>
              <a:t>‘Higiēnas hipotēzi’ </a:t>
            </a:r>
            <a:r>
              <a:rPr lang="lv-LV" altLang="lv-LV" sz="2000" dirty="0"/>
              <a:t>- attīstītajās valstīs ir zemāka saslimstība ar infekcijas slimībām, kas imūnsistēmu “uzregulē” uz Th1 atbildi, kamēr alerģiskiem cilvēkiem dominē Th2 atbildes</a:t>
            </a:r>
          </a:p>
          <a:p>
            <a:pPr algn="just">
              <a:spcAft>
                <a:spcPts val="600"/>
              </a:spcAft>
            </a:pPr>
            <a:endParaRPr lang="lv-LV" altLang="lv-LV" sz="2000" dirty="0"/>
          </a:p>
        </p:txBody>
      </p:sp>
      <p:sp>
        <p:nvSpPr>
          <p:cNvPr id="204806" name="Line 6"/>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5" name="Rectangle 2"/>
          <p:cNvSpPr>
            <a:spLocks noChangeArrowheads="1"/>
          </p:cNvSpPr>
          <p:nvPr/>
        </p:nvSpPr>
        <p:spPr bwMode="auto">
          <a:xfrm>
            <a:off x="251520" y="395953"/>
            <a:ext cx="8664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200" b="1" dirty="0"/>
              <a:t>Alerģiskās slimības cilvēkam </a:t>
            </a:r>
            <a:r>
              <a:rPr lang="lv-LV" altLang="lv-LV" sz="3200" b="1" dirty="0" smtClean="0"/>
              <a:t> </a:t>
            </a:r>
            <a:r>
              <a:rPr lang="lv-LV" altLang="lv-LV" sz="3200" b="1" dirty="0">
                <a:solidFill>
                  <a:srgbClr val="0070C0"/>
                </a:solidFill>
              </a:rPr>
              <a:t>Bronhiālā astma</a:t>
            </a:r>
            <a:endParaRPr lang="en-GB" altLang="lv-LV" sz="3200" b="1" dirty="0">
              <a:solidFill>
                <a:srgbClr val="0070C0"/>
              </a:solidFill>
            </a:endParaRPr>
          </a:p>
        </p:txBody>
      </p:sp>
    </p:spTree>
    <p:extLst>
      <p:ext uri="{BB962C8B-B14F-4D97-AF65-F5344CB8AC3E}">
        <p14:creationId xmlns:p14="http://schemas.microsoft.com/office/powerpoint/2010/main" val="122125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219075" y="160338"/>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Bronhiālās astmas terapija</a:t>
            </a:r>
            <a:endParaRPr lang="en-GB" altLang="lv-LV" sz="3600" b="1" dirty="0">
              <a:solidFill>
                <a:srgbClr val="0070C0"/>
              </a:solidFill>
            </a:endParaRPr>
          </a:p>
        </p:txBody>
      </p:sp>
      <p:sp>
        <p:nvSpPr>
          <p:cNvPr id="202755" name="Line 3"/>
          <p:cNvSpPr>
            <a:spLocks noChangeShapeType="1"/>
          </p:cNvSpPr>
          <p:nvPr/>
        </p:nvSpPr>
        <p:spPr bwMode="auto">
          <a:xfrm>
            <a:off x="238125" y="836712"/>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 y="989012"/>
            <a:ext cx="5884274" cy="575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7" name="Rectangle 5"/>
          <p:cNvSpPr>
            <a:spLocks noChangeArrowheads="1"/>
          </p:cNvSpPr>
          <p:nvPr/>
        </p:nvSpPr>
        <p:spPr bwMode="auto">
          <a:xfrm>
            <a:off x="5675237" y="1243013"/>
            <a:ext cx="336125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pPr>
            <a:r>
              <a:rPr lang="lv-LV" altLang="lv-LV" sz="1900" b="1" dirty="0">
                <a:latin typeface="+mn-lt"/>
              </a:rPr>
              <a:t>Bronhiālās astmas </a:t>
            </a:r>
            <a:r>
              <a:rPr lang="lv-LV" altLang="lv-LV" sz="1900" b="1" dirty="0" smtClean="0">
                <a:latin typeface="+mn-lt"/>
              </a:rPr>
              <a:t>terapija ir </a:t>
            </a:r>
            <a:r>
              <a:rPr lang="lv-LV" altLang="lv-LV" sz="1900" b="1" dirty="0">
                <a:latin typeface="+mn-lt"/>
              </a:rPr>
              <a:t>virzīta uz </a:t>
            </a:r>
            <a:r>
              <a:rPr lang="lv-LV" altLang="lv-LV" sz="1900" b="1" dirty="0">
                <a:solidFill>
                  <a:srgbClr val="0070C0"/>
                </a:solidFill>
                <a:latin typeface="+mn-lt"/>
              </a:rPr>
              <a:t>divu </a:t>
            </a:r>
            <a:r>
              <a:rPr lang="lv-LV" altLang="lv-LV" sz="1900" b="1" dirty="0" smtClean="0">
                <a:solidFill>
                  <a:srgbClr val="0070C0"/>
                </a:solidFill>
                <a:latin typeface="+mn-lt"/>
              </a:rPr>
              <a:t>mērķu sasniegšanu</a:t>
            </a:r>
            <a:r>
              <a:rPr lang="lv-LV" altLang="lv-LV" sz="1900" b="1" dirty="0">
                <a:solidFill>
                  <a:srgbClr val="0070C0"/>
                </a:solidFill>
                <a:latin typeface="+mn-lt"/>
              </a:rPr>
              <a:t>: </a:t>
            </a:r>
          </a:p>
          <a:p>
            <a:pPr marL="800100" indent="-342900">
              <a:spcAft>
                <a:spcPts val="600"/>
              </a:spcAft>
              <a:buAutoNum type="arabicParenR"/>
            </a:pPr>
            <a:r>
              <a:rPr lang="lv-LV" altLang="lv-LV" sz="1900" dirty="0" smtClean="0">
                <a:latin typeface="+mn-lt"/>
              </a:rPr>
              <a:t>Elpceļu </a:t>
            </a:r>
            <a:r>
              <a:rPr lang="lv-LV" altLang="lv-LV" sz="1900" dirty="0">
                <a:latin typeface="+mn-lt"/>
              </a:rPr>
              <a:t>gludās muskulatūras </a:t>
            </a:r>
            <a:r>
              <a:rPr lang="lv-LV" altLang="lv-LV" sz="1900" dirty="0" smtClean="0">
                <a:latin typeface="+mn-lt"/>
              </a:rPr>
              <a:t>atslābināšana</a:t>
            </a:r>
          </a:p>
          <a:p>
            <a:pPr marL="800100" indent="-342900">
              <a:spcAft>
                <a:spcPts val="600"/>
              </a:spcAft>
              <a:buAutoNum type="arabicParenR"/>
            </a:pPr>
            <a:r>
              <a:rPr lang="lv-LV" altLang="lv-LV" sz="1900" dirty="0" smtClean="0">
                <a:latin typeface="+mn-lt"/>
              </a:rPr>
              <a:t>Iekaisuma </a:t>
            </a:r>
            <a:r>
              <a:rPr lang="lv-LV" altLang="lv-LV" sz="1900" dirty="0">
                <a:latin typeface="+mn-lt"/>
              </a:rPr>
              <a:t>profilakse un mazināšana </a:t>
            </a:r>
            <a:r>
              <a:rPr lang="lv-LV" altLang="lv-LV" sz="1900" b="0" dirty="0">
                <a:latin typeface="+mn-lt"/>
              </a:rPr>
              <a:t>(šobrīd primāra terapijas forma</a:t>
            </a:r>
            <a:r>
              <a:rPr lang="lv-LV" altLang="lv-LV" sz="1900" b="0" dirty="0" smtClean="0">
                <a:latin typeface="+mn-lt"/>
              </a:rPr>
              <a:t>)</a:t>
            </a:r>
          </a:p>
          <a:p>
            <a:pPr marL="800100" indent="-342900">
              <a:spcAft>
                <a:spcPts val="600"/>
              </a:spcAft>
              <a:buAutoNum type="arabicParenR"/>
            </a:pPr>
            <a:endParaRPr lang="lv-LV" altLang="lv-LV" sz="1900" b="0" dirty="0" smtClean="0">
              <a:latin typeface="+mn-lt"/>
            </a:endParaRPr>
          </a:p>
          <a:p>
            <a:pPr indent="0">
              <a:spcAft>
                <a:spcPts val="600"/>
              </a:spcAft>
            </a:pPr>
            <a:r>
              <a:rPr lang="lv-LV" altLang="lv-LV" sz="1900" b="1" dirty="0" smtClean="0">
                <a:solidFill>
                  <a:srgbClr val="FF0000"/>
                </a:solidFill>
                <a:latin typeface="+mn-lt"/>
              </a:rPr>
              <a:t>Jaunāka </a:t>
            </a:r>
            <a:r>
              <a:rPr lang="lv-LV" altLang="lv-LV" sz="1900" b="1" dirty="0">
                <a:solidFill>
                  <a:srgbClr val="FF0000"/>
                </a:solidFill>
                <a:latin typeface="+mn-lt"/>
              </a:rPr>
              <a:t>terapijas forma – </a:t>
            </a:r>
            <a:r>
              <a:rPr lang="lv-LV" altLang="lv-LV" sz="1900" b="1" dirty="0" smtClean="0">
                <a:solidFill>
                  <a:srgbClr val="FF0000"/>
                </a:solidFill>
                <a:latin typeface="+mn-lt"/>
              </a:rPr>
              <a:t>  </a:t>
            </a:r>
            <a:r>
              <a:rPr lang="lv-LV" altLang="lv-LV" sz="1900" b="0" dirty="0">
                <a:latin typeface="+mn-lt"/>
              </a:rPr>
              <a:t>cilvēciskotas (</a:t>
            </a:r>
            <a:r>
              <a:rPr lang="lv-LV" altLang="lv-LV" sz="1900" b="0" i="1" dirty="0" err="1">
                <a:latin typeface="+mn-lt"/>
              </a:rPr>
              <a:t>humanized</a:t>
            </a:r>
            <a:r>
              <a:rPr lang="lv-LV" altLang="lv-LV" sz="1900" b="0" dirty="0">
                <a:latin typeface="+mn-lt"/>
              </a:rPr>
              <a:t>) </a:t>
            </a:r>
            <a:r>
              <a:rPr lang="lv-LV" altLang="lv-LV" sz="1900" b="0" dirty="0" smtClean="0">
                <a:latin typeface="+mn-lt"/>
              </a:rPr>
              <a:t> </a:t>
            </a:r>
            <a:r>
              <a:rPr lang="lv-LV" altLang="lv-LV" sz="1900" b="0" dirty="0" err="1">
                <a:latin typeface="+mn-lt"/>
              </a:rPr>
              <a:t>monoklonālas</a:t>
            </a:r>
            <a:r>
              <a:rPr lang="lv-LV" altLang="lv-LV" sz="1900" b="0" dirty="0">
                <a:latin typeface="+mn-lt"/>
              </a:rPr>
              <a:t> </a:t>
            </a:r>
            <a:r>
              <a:rPr lang="lv-LV" altLang="lv-LV" sz="1900" b="0" dirty="0" err="1">
                <a:latin typeface="+mn-lt"/>
              </a:rPr>
              <a:t>anti-IgE</a:t>
            </a:r>
            <a:r>
              <a:rPr lang="lv-LV" altLang="lv-LV" sz="1900" b="0" dirty="0">
                <a:latin typeface="+mn-lt"/>
              </a:rPr>
              <a:t> </a:t>
            </a:r>
            <a:r>
              <a:rPr lang="lv-LV" altLang="lv-LV" sz="1900" b="0" dirty="0" smtClean="0">
                <a:latin typeface="+mn-lt"/>
              </a:rPr>
              <a:t> </a:t>
            </a:r>
            <a:r>
              <a:rPr lang="lv-LV" altLang="lv-LV" sz="1900" b="0" dirty="0">
                <a:latin typeface="+mn-lt"/>
              </a:rPr>
              <a:t>antivielas, kas efektīgi </a:t>
            </a:r>
            <a:r>
              <a:rPr lang="lv-LV" altLang="lv-LV" sz="1900" b="0" dirty="0" smtClean="0">
                <a:latin typeface="+mn-lt"/>
              </a:rPr>
              <a:t>pazemina </a:t>
            </a:r>
            <a:r>
              <a:rPr lang="lv-LV" altLang="lv-LV" sz="1900" b="0" dirty="0" err="1">
                <a:latin typeface="+mn-lt"/>
              </a:rPr>
              <a:t>IgE</a:t>
            </a:r>
            <a:r>
              <a:rPr lang="lv-LV" altLang="lv-LV" sz="1900" b="0" dirty="0">
                <a:latin typeface="+mn-lt"/>
              </a:rPr>
              <a:t> līmeni asinīs</a:t>
            </a:r>
          </a:p>
        </p:txBody>
      </p:sp>
    </p:spTree>
    <p:extLst>
      <p:ext uri="{BB962C8B-B14F-4D97-AF65-F5344CB8AC3E}">
        <p14:creationId xmlns:p14="http://schemas.microsoft.com/office/powerpoint/2010/main" val="138400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0" y="476672"/>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t>Alerģiskās slimības </a:t>
            </a:r>
            <a:r>
              <a:rPr lang="lv-LV" altLang="lv-LV" sz="3600" b="1" dirty="0" smtClean="0"/>
              <a:t>cilvēkam  </a:t>
            </a:r>
            <a:r>
              <a:rPr lang="lv-LV" altLang="lv-LV" sz="3600" b="1" dirty="0" smtClean="0">
                <a:solidFill>
                  <a:srgbClr val="0070C0"/>
                </a:solidFill>
              </a:rPr>
              <a:t>Alerģisks </a:t>
            </a:r>
            <a:r>
              <a:rPr lang="lv-LV" altLang="lv-LV" sz="3600" b="1" dirty="0">
                <a:solidFill>
                  <a:srgbClr val="0070C0"/>
                </a:solidFill>
              </a:rPr>
              <a:t>rinīts </a:t>
            </a:r>
            <a:endParaRPr lang="en-GB" altLang="lv-LV" sz="3600" b="1" dirty="0">
              <a:solidFill>
                <a:srgbClr val="0070C0"/>
              </a:solidFill>
            </a:endParaRPr>
          </a:p>
        </p:txBody>
      </p:sp>
      <p:sp>
        <p:nvSpPr>
          <p:cNvPr id="191491" name="Line 3"/>
          <p:cNvSpPr>
            <a:spLocks noChangeShapeType="1"/>
          </p:cNvSpPr>
          <p:nvPr/>
        </p:nvSpPr>
        <p:spPr bwMode="auto">
          <a:xfrm>
            <a:off x="290513" y="1168822"/>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1492" name="Rectangle 4"/>
          <p:cNvSpPr>
            <a:spLocks noChangeArrowheads="1"/>
          </p:cNvSpPr>
          <p:nvPr/>
        </p:nvSpPr>
        <p:spPr bwMode="auto">
          <a:xfrm>
            <a:off x="3897635" y="1556792"/>
            <a:ext cx="49228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ts val="600"/>
              </a:spcAft>
            </a:pPr>
            <a:r>
              <a:rPr lang="lv-LV" altLang="lv-LV" sz="2000" b="1" dirty="0"/>
              <a:t>Alerģisks rinīts (iesnas) </a:t>
            </a:r>
            <a:r>
              <a:rPr lang="lv-LV" altLang="lv-LV" sz="2000" dirty="0"/>
              <a:t>= siena drudzis, kas rodas ieelpojot, piemēram, ziedputekšņus vai mājas putekļu ērcītes</a:t>
            </a:r>
          </a:p>
          <a:p>
            <a:pPr algn="just">
              <a:spcAft>
                <a:spcPts val="600"/>
              </a:spcAft>
            </a:pPr>
            <a:r>
              <a:rPr lang="lv-LV" altLang="lv-LV" sz="2000" b="1" dirty="0" smtClean="0">
                <a:solidFill>
                  <a:srgbClr val="FF0000"/>
                </a:solidFill>
              </a:rPr>
              <a:t>Klīniskās </a:t>
            </a:r>
            <a:r>
              <a:rPr lang="lv-LV" altLang="lv-LV" sz="2000" b="1" dirty="0">
                <a:solidFill>
                  <a:srgbClr val="FF0000"/>
                </a:solidFill>
              </a:rPr>
              <a:t>manifestācijas:</a:t>
            </a:r>
          </a:p>
          <a:p>
            <a:pPr algn="just">
              <a:spcAft>
                <a:spcPts val="600"/>
              </a:spcAft>
              <a:buFontTx/>
              <a:buChar char="•"/>
            </a:pPr>
            <a:r>
              <a:rPr lang="lv-LV" altLang="lv-LV" sz="2000" dirty="0"/>
              <a:t>   gļotādu pietūkums</a:t>
            </a:r>
          </a:p>
          <a:p>
            <a:pPr algn="just">
              <a:spcAft>
                <a:spcPts val="600"/>
              </a:spcAft>
              <a:buFontTx/>
              <a:buChar char="•"/>
            </a:pPr>
            <a:r>
              <a:rPr lang="lv-LV" altLang="lv-LV" sz="2000" dirty="0"/>
              <a:t>   leikocītu, īpaši </a:t>
            </a:r>
            <a:r>
              <a:rPr lang="lv-LV" altLang="lv-LV" sz="2000" dirty="0" err="1"/>
              <a:t>eozinofilu</a:t>
            </a:r>
            <a:r>
              <a:rPr lang="lv-LV" altLang="lv-LV" sz="2000" dirty="0"/>
              <a:t>, infiltrācija</a:t>
            </a:r>
          </a:p>
          <a:p>
            <a:pPr algn="just">
              <a:spcAft>
                <a:spcPts val="600"/>
              </a:spcAft>
              <a:buFontTx/>
              <a:buChar char="•"/>
            </a:pPr>
            <a:r>
              <a:rPr lang="lv-LV" altLang="lv-LV" sz="2000" dirty="0"/>
              <a:t>   gļotu sekrēcija</a:t>
            </a:r>
          </a:p>
          <a:p>
            <a:pPr algn="just">
              <a:spcAft>
                <a:spcPts val="600"/>
              </a:spcAft>
              <a:buFontTx/>
              <a:buChar char="•"/>
            </a:pPr>
            <a:r>
              <a:rPr lang="lv-LV" altLang="lv-LV" sz="2000" dirty="0"/>
              <a:t>   klepus, šķavas</a:t>
            </a:r>
          </a:p>
          <a:p>
            <a:pPr algn="just">
              <a:spcAft>
                <a:spcPts val="600"/>
              </a:spcAft>
              <a:buFontTx/>
              <a:buChar char="•"/>
            </a:pPr>
            <a:r>
              <a:rPr lang="lv-LV" altLang="lv-LV" sz="2000" dirty="0"/>
              <a:t>   elpošanas grūtības</a:t>
            </a:r>
          </a:p>
        </p:txBody>
      </p:sp>
      <p:pic>
        <p:nvPicPr>
          <p:cNvPr id="191494" name="Picture 6" descr="Misc_poll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11" y="1556792"/>
            <a:ext cx="3225977" cy="2457004"/>
          </a:xfrm>
          <a:prstGeom prst="rect">
            <a:avLst/>
          </a:prstGeom>
          <a:noFill/>
          <a:extLst>
            <a:ext uri="{909E8E84-426E-40DD-AFC4-6F175D3DCCD1}">
              <a14:hiddenFill xmlns:a14="http://schemas.microsoft.com/office/drawing/2010/main">
                <a:solidFill>
                  <a:srgbClr val="FFFFFF"/>
                </a:solidFill>
              </a14:hiddenFill>
            </a:ext>
          </a:extLst>
        </p:spPr>
      </p:pic>
      <p:sp>
        <p:nvSpPr>
          <p:cNvPr id="191495" name="Rectangle 7"/>
          <p:cNvSpPr>
            <a:spLocks noChangeArrowheads="1"/>
          </p:cNvSpPr>
          <p:nvPr/>
        </p:nvSpPr>
        <p:spPr bwMode="auto">
          <a:xfrm>
            <a:off x="415578" y="5131595"/>
            <a:ext cx="82534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lv-LV" altLang="lv-LV" sz="2000" dirty="0"/>
              <a:t>Alerģisku rinītu </a:t>
            </a:r>
            <a:r>
              <a:rPr lang="lv-LV" altLang="lv-LV" sz="2000" b="1" dirty="0"/>
              <a:t>bieži pavada alerģisks konjunktivīts </a:t>
            </a:r>
            <a:r>
              <a:rPr lang="lv-LV" altLang="lv-LV" sz="2000" dirty="0"/>
              <a:t>(niezošs acs iekaisums</a:t>
            </a:r>
            <a:r>
              <a:rPr lang="lv-LV" altLang="lv-LV" sz="2000" dirty="0" smtClean="0"/>
              <a:t>)</a:t>
            </a:r>
          </a:p>
          <a:p>
            <a:pPr algn="just"/>
            <a:endParaRPr lang="lv-LV" altLang="lv-LV" sz="2000" dirty="0" smtClean="0"/>
          </a:p>
          <a:p>
            <a:pPr algn="just"/>
            <a:r>
              <a:rPr lang="lv-LV" altLang="lv-LV" sz="2000" b="1" dirty="0" smtClean="0"/>
              <a:t>Visbiežāk </a:t>
            </a:r>
            <a:r>
              <a:rPr lang="lv-LV" altLang="lv-LV" sz="2000" b="1" dirty="0"/>
              <a:t>lietotā terapija - </a:t>
            </a:r>
            <a:r>
              <a:rPr lang="lv-LV" altLang="lv-LV" sz="2000" b="1" dirty="0" err="1">
                <a:solidFill>
                  <a:srgbClr val="0070C0"/>
                </a:solidFill>
              </a:rPr>
              <a:t>antihistamīni</a:t>
            </a:r>
            <a:r>
              <a:rPr lang="lv-LV" altLang="lv-LV" sz="2000" b="1" dirty="0">
                <a:solidFill>
                  <a:srgbClr val="0070C0"/>
                </a:solidFill>
              </a:rPr>
              <a:t> </a:t>
            </a:r>
          </a:p>
        </p:txBody>
      </p:sp>
    </p:spTree>
    <p:extLst>
      <p:ext uri="{BB962C8B-B14F-4D97-AF65-F5344CB8AC3E}">
        <p14:creationId xmlns:p14="http://schemas.microsoft.com/office/powerpoint/2010/main" val="131610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 Box 4"/>
          <p:cNvSpPr txBox="1">
            <a:spLocks noChangeArrowheads="1"/>
          </p:cNvSpPr>
          <p:nvPr/>
        </p:nvSpPr>
        <p:spPr bwMode="auto">
          <a:xfrm>
            <a:off x="0" y="227013"/>
            <a:ext cx="9144000" cy="1015663"/>
          </a:xfrm>
          <a:prstGeom prst="rect">
            <a:avLst/>
          </a:prstGeom>
          <a:noFill/>
          <a:ln w="9525">
            <a:noFill/>
            <a:miter lim="800000"/>
            <a:headEnd/>
            <a:tailEnd/>
          </a:ln>
          <a:effectLst/>
        </p:spPr>
        <p:txBody>
          <a:bodyPr>
            <a:spAutoFit/>
          </a:bodyPr>
          <a:lstStyle/>
          <a:p>
            <a:pPr algn="ctr">
              <a:defRPr/>
            </a:pPr>
            <a:r>
              <a:rPr lang="lv-LV" sz="3000" b="1" dirty="0">
                <a:solidFill>
                  <a:srgbClr val="0070C0"/>
                </a:solidFill>
                <a:effectLst>
                  <a:outerShdw blurRad="38100" dist="38100" dir="2700000" algn="tl">
                    <a:srgbClr val="000000">
                      <a:alpha val="43137"/>
                    </a:srgbClr>
                  </a:outerShdw>
                </a:effectLst>
              </a:rPr>
              <a:t>Imūnās atbildes var būt </a:t>
            </a:r>
            <a:r>
              <a:rPr lang="lv-LV" sz="3000" b="1" dirty="0" smtClean="0">
                <a:solidFill>
                  <a:srgbClr val="0070C0"/>
                </a:solidFill>
                <a:effectLst>
                  <a:outerShdw blurRad="38100" dist="38100" dir="2700000" algn="tl">
                    <a:srgbClr val="000000">
                      <a:alpha val="43137"/>
                    </a:srgbClr>
                  </a:outerShdw>
                </a:effectLst>
              </a:rPr>
              <a:t>patoloģiski pārmērīgas </a:t>
            </a:r>
          </a:p>
          <a:p>
            <a:pPr algn="ctr">
              <a:defRPr/>
            </a:pPr>
            <a:r>
              <a:rPr lang="lv-LV" sz="3000" b="1" dirty="0" smtClean="0">
                <a:solidFill>
                  <a:srgbClr val="0070C0"/>
                </a:solidFill>
                <a:effectLst>
                  <a:outerShdw blurRad="38100" dist="38100" dir="2700000" algn="tl">
                    <a:srgbClr val="000000">
                      <a:alpha val="43137"/>
                    </a:srgbClr>
                  </a:outerShdw>
                </a:effectLst>
              </a:rPr>
              <a:t>vairāku </a:t>
            </a:r>
            <a:r>
              <a:rPr lang="lv-LV" sz="3000" b="1" dirty="0">
                <a:solidFill>
                  <a:srgbClr val="0070C0"/>
                </a:solidFill>
                <a:effectLst>
                  <a:outerShdw blurRad="38100" dist="38100" dir="2700000" algn="tl">
                    <a:srgbClr val="000000">
                      <a:alpha val="43137"/>
                    </a:srgbClr>
                  </a:outerShdw>
                </a:effectLst>
              </a:rPr>
              <a:t>iemeslu dēļ:</a:t>
            </a:r>
            <a:endParaRPr lang="en-GB" sz="3000" b="1" dirty="0">
              <a:solidFill>
                <a:srgbClr val="0070C0"/>
              </a:solidFill>
              <a:effectLst>
                <a:outerShdw blurRad="38100" dist="38100" dir="2700000" algn="tl">
                  <a:srgbClr val="000000">
                    <a:alpha val="43137"/>
                  </a:srgbClr>
                </a:outerShdw>
              </a:effectLst>
            </a:endParaRPr>
          </a:p>
        </p:txBody>
      </p:sp>
      <p:sp>
        <p:nvSpPr>
          <p:cNvPr id="252934" name="Text Box 6"/>
          <p:cNvSpPr txBox="1">
            <a:spLocks noChangeArrowheads="1"/>
          </p:cNvSpPr>
          <p:nvPr/>
        </p:nvSpPr>
        <p:spPr bwMode="auto">
          <a:xfrm>
            <a:off x="0" y="1412776"/>
            <a:ext cx="8810625" cy="5016758"/>
          </a:xfrm>
          <a:prstGeom prst="rect">
            <a:avLst/>
          </a:prstGeom>
          <a:noFill/>
          <a:ln w="9525">
            <a:noFill/>
            <a:miter lim="800000"/>
            <a:headEnd/>
            <a:tailEnd/>
          </a:ln>
          <a:effectLst/>
        </p:spPr>
        <p:txBody>
          <a:bodyPr wrap="square">
            <a:spAutoFit/>
          </a:bodyPr>
          <a:lstStyle/>
          <a:p>
            <a:pPr marL="457200">
              <a:defRPr/>
            </a:pPr>
            <a:r>
              <a:rPr lang="lv-LV" sz="2000" b="1" dirty="0" err="1">
                <a:solidFill>
                  <a:srgbClr val="0070C0"/>
                </a:solidFill>
              </a:rPr>
              <a:t>Autoimunitāte</a:t>
            </a:r>
            <a:r>
              <a:rPr lang="lv-LV" sz="2000" b="1" dirty="0"/>
              <a:t>: </a:t>
            </a:r>
          </a:p>
          <a:p>
            <a:pPr marL="457200">
              <a:defRPr/>
            </a:pPr>
            <a:r>
              <a:rPr lang="lv-LV" sz="2000" dirty="0"/>
              <a:t>normālu tolerances mehānismu traucējumi </a:t>
            </a:r>
          </a:p>
          <a:p>
            <a:pPr marL="457200">
              <a:defRPr/>
            </a:pPr>
            <a:r>
              <a:rPr lang="lv-LV" sz="2000" b="1" dirty="0">
                <a:solidFill>
                  <a:srgbClr val="0070C0"/>
                </a:solidFill>
              </a:rPr>
              <a:t>Reakcijas pret mikrobiem: </a:t>
            </a:r>
          </a:p>
          <a:p>
            <a:pPr marL="457200">
              <a:defRPr/>
            </a:pPr>
            <a:r>
              <a:rPr lang="lv-LV" sz="2000" dirty="0"/>
              <a:t>var izraisīt slimību, ja reakcijas ir pārmērīgas vai ja infekcija ir </a:t>
            </a:r>
            <a:r>
              <a:rPr lang="lv-LV" sz="2000" dirty="0" err="1" smtClean="0"/>
              <a:t>persistenta</a:t>
            </a:r>
            <a:endParaRPr lang="lv-LV" sz="2000" dirty="0"/>
          </a:p>
          <a:p>
            <a:pPr marL="457200">
              <a:defRPr/>
            </a:pPr>
            <a:r>
              <a:rPr lang="lv-LV" sz="2000" b="1" dirty="0">
                <a:solidFill>
                  <a:srgbClr val="0070C0"/>
                </a:solidFill>
              </a:rPr>
              <a:t>Reakcijas pret vides antigēniem: </a:t>
            </a:r>
          </a:p>
          <a:p>
            <a:pPr marL="457200">
              <a:defRPr/>
            </a:pPr>
            <a:r>
              <a:rPr lang="lv-LV" sz="2000" dirty="0"/>
              <a:t>~20% no cilvēkiem ir pārmērīgi jūtīgi pret apkārtējā vidē atrodamajiem antigēniem (tūlītējas vai novēlotas </a:t>
            </a:r>
            <a:r>
              <a:rPr lang="lv-LV" sz="2000" dirty="0" err="1"/>
              <a:t>hipersensitivitātes</a:t>
            </a:r>
            <a:r>
              <a:rPr lang="lv-LV" sz="2000" dirty="0"/>
              <a:t> reakcijas)</a:t>
            </a:r>
          </a:p>
          <a:p>
            <a:pPr marL="457200">
              <a:defRPr/>
            </a:pPr>
            <a:endParaRPr lang="lv-LV" sz="2000" dirty="0">
              <a:solidFill>
                <a:srgbClr val="003366"/>
              </a:solidFill>
            </a:endParaRPr>
          </a:p>
          <a:p>
            <a:pPr marL="457200">
              <a:defRPr/>
            </a:pPr>
            <a:r>
              <a:rPr lang="lv-LV" sz="2000" dirty="0"/>
              <a:t>Visos gadījumos audu bojājuma mehānismi ir vieni un tie paši, kas normāli tiek izmantoti, lai </a:t>
            </a:r>
            <a:r>
              <a:rPr lang="lv-LV" sz="2000" dirty="0" err="1"/>
              <a:t>eliminētu</a:t>
            </a:r>
            <a:r>
              <a:rPr lang="lv-LV" sz="2000" dirty="0"/>
              <a:t> patogēnus</a:t>
            </a:r>
          </a:p>
          <a:p>
            <a:pPr marL="457200">
              <a:defRPr/>
            </a:pPr>
            <a:endParaRPr lang="lv-LV" sz="2000" dirty="0"/>
          </a:p>
          <a:p>
            <a:pPr marL="457200">
              <a:defRPr/>
            </a:pPr>
            <a:r>
              <a:rPr lang="lv-LV" sz="2000" dirty="0"/>
              <a:t>Problēma - </a:t>
            </a:r>
            <a:r>
              <a:rPr lang="lv-LV" sz="2000" b="1" dirty="0"/>
              <a:t>imūnā atbilde tiek ierosināta un uzturēta neadekvāti </a:t>
            </a:r>
            <a:r>
              <a:rPr lang="lv-LV" sz="2000" dirty="0"/>
              <a:t>un šo atbildi ir grūti apstādināt, jo</a:t>
            </a:r>
            <a:r>
              <a:rPr lang="lv-LV" sz="2000" dirty="0" smtClean="0"/>
              <a:t>:</a:t>
            </a:r>
            <a:endParaRPr lang="lv-LV" sz="2000" dirty="0"/>
          </a:p>
          <a:p>
            <a:pPr marL="914400" lvl="1">
              <a:buFontTx/>
              <a:buChar char="•"/>
              <a:defRPr/>
            </a:pPr>
            <a:r>
              <a:rPr lang="lv-LV" sz="2000" dirty="0" smtClean="0"/>
              <a:t>  Ag </a:t>
            </a:r>
            <a:r>
              <a:rPr lang="lv-LV" sz="2000" dirty="0"/>
              <a:t>bieži vien grūti aizvākt no </a:t>
            </a:r>
            <a:r>
              <a:rPr lang="lv-LV" sz="2000" dirty="0" smtClean="0"/>
              <a:t>organisma</a:t>
            </a:r>
            <a:endParaRPr lang="lv-LV" sz="2000" dirty="0"/>
          </a:p>
          <a:p>
            <a:pPr marL="914400" lvl="1">
              <a:buFontTx/>
              <a:buChar char="•"/>
              <a:defRPr/>
            </a:pPr>
            <a:r>
              <a:rPr lang="lv-LV" sz="2000" dirty="0" smtClean="0"/>
              <a:t>  Imūnajā </a:t>
            </a:r>
            <a:r>
              <a:rPr lang="lv-LV" sz="2000" dirty="0"/>
              <a:t>sistēmā darbojas daudzi pozitīvas atgriezeniskās saites mehānismi</a:t>
            </a:r>
            <a:endParaRPr lang="en-GB" sz="2000" dirty="0"/>
          </a:p>
        </p:txBody>
      </p:sp>
    </p:spTree>
    <p:extLst>
      <p:ext uri="{BB962C8B-B14F-4D97-AF65-F5344CB8AC3E}">
        <p14:creationId xmlns:p14="http://schemas.microsoft.com/office/powerpoint/2010/main" val="208652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animEffect transition="in" filter="fade">
                                      <p:cBhvr>
                                        <p:cTn id="7" dur="500"/>
                                        <p:tgtEl>
                                          <p:spTgt spid="2529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2934">
                                            <p:txEl>
                                              <p:pRg st="1" end="1"/>
                                            </p:txEl>
                                          </p:spTgt>
                                        </p:tgtEl>
                                        <p:attrNameLst>
                                          <p:attrName>style.visibility</p:attrName>
                                        </p:attrNameLst>
                                      </p:cBhvr>
                                      <p:to>
                                        <p:strVal val="visible"/>
                                      </p:to>
                                    </p:set>
                                    <p:animEffect transition="in" filter="fade">
                                      <p:cBhvr>
                                        <p:cTn id="10" dur="500"/>
                                        <p:tgtEl>
                                          <p:spTgt spid="2529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2934">
                                            <p:txEl>
                                              <p:pRg st="2" end="2"/>
                                            </p:txEl>
                                          </p:spTgt>
                                        </p:tgtEl>
                                        <p:attrNameLst>
                                          <p:attrName>style.visibility</p:attrName>
                                        </p:attrNameLst>
                                      </p:cBhvr>
                                      <p:to>
                                        <p:strVal val="visible"/>
                                      </p:to>
                                    </p:set>
                                    <p:animEffect transition="in" filter="fade">
                                      <p:cBhvr>
                                        <p:cTn id="13" dur="500"/>
                                        <p:tgtEl>
                                          <p:spTgt spid="2529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2934">
                                            <p:txEl>
                                              <p:pRg st="3" end="3"/>
                                            </p:txEl>
                                          </p:spTgt>
                                        </p:tgtEl>
                                        <p:attrNameLst>
                                          <p:attrName>style.visibility</p:attrName>
                                        </p:attrNameLst>
                                      </p:cBhvr>
                                      <p:to>
                                        <p:strVal val="visible"/>
                                      </p:to>
                                    </p:set>
                                    <p:animEffect transition="in" filter="fade">
                                      <p:cBhvr>
                                        <p:cTn id="16" dur="500"/>
                                        <p:tgtEl>
                                          <p:spTgt spid="2529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2934">
                                            <p:txEl>
                                              <p:pRg st="4" end="4"/>
                                            </p:txEl>
                                          </p:spTgt>
                                        </p:tgtEl>
                                        <p:attrNameLst>
                                          <p:attrName>style.visibility</p:attrName>
                                        </p:attrNameLst>
                                      </p:cBhvr>
                                      <p:to>
                                        <p:strVal val="visible"/>
                                      </p:to>
                                    </p:set>
                                    <p:animEffect transition="in" filter="fade">
                                      <p:cBhvr>
                                        <p:cTn id="19" dur="500"/>
                                        <p:tgtEl>
                                          <p:spTgt spid="2529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2934">
                                            <p:txEl>
                                              <p:pRg st="5" end="5"/>
                                            </p:txEl>
                                          </p:spTgt>
                                        </p:tgtEl>
                                        <p:attrNameLst>
                                          <p:attrName>style.visibility</p:attrName>
                                        </p:attrNameLst>
                                      </p:cBhvr>
                                      <p:to>
                                        <p:strVal val="visible"/>
                                      </p:to>
                                    </p:set>
                                    <p:animEffect transition="in" filter="fade">
                                      <p:cBhvr>
                                        <p:cTn id="22" dur="500"/>
                                        <p:tgtEl>
                                          <p:spTgt spid="25293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2934">
                                            <p:txEl>
                                              <p:pRg st="7" end="7"/>
                                            </p:txEl>
                                          </p:spTgt>
                                        </p:tgtEl>
                                        <p:attrNameLst>
                                          <p:attrName>style.visibility</p:attrName>
                                        </p:attrNameLst>
                                      </p:cBhvr>
                                      <p:to>
                                        <p:strVal val="visible"/>
                                      </p:to>
                                    </p:set>
                                    <p:animEffect transition="in" filter="fade">
                                      <p:cBhvr>
                                        <p:cTn id="27" dur="500"/>
                                        <p:tgtEl>
                                          <p:spTgt spid="252934">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2934">
                                            <p:txEl>
                                              <p:pRg st="9" end="9"/>
                                            </p:txEl>
                                          </p:spTgt>
                                        </p:tgtEl>
                                        <p:attrNameLst>
                                          <p:attrName>style.visibility</p:attrName>
                                        </p:attrNameLst>
                                      </p:cBhvr>
                                      <p:to>
                                        <p:strVal val="visible"/>
                                      </p:to>
                                    </p:set>
                                    <p:animEffect transition="in" filter="fade">
                                      <p:cBhvr>
                                        <p:cTn id="32" dur="500"/>
                                        <p:tgtEl>
                                          <p:spTgt spid="25293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2934">
                                            <p:txEl>
                                              <p:pRg st="10" end="10"/>
                                            </p:txEl>
                                          </p:spTgt>
                                        </p:tgtEl>
                                        <p:attrNameLst>
                                          <p:attrName>style.visibility</p:attrName>
                                        </p:attrNameLst>
                                      </p:cBhvr>
                                      <p:to>
                                        <p:strVal val="visible"/>
                                      </p:to>
                                    </p:set>
                                    <p:animEffect transition="in" filter="fade">
                                      <p:cBhvr>
                                        <p:cTn id="35" dur="500"/>
                                        <p:tgtEl>
                                          <p:spTgt spid="252934">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52934">
                                            <p:txEl>
                                              <p:pRg st="11" end="11"/>
                                            </p:txEl>
                                          </p:spTgt>
                                        </p:tgtEl>
                                        <p:attrNameLst>
                                          <p:attrName>style.visibility</p:attrName>
                                        </p:attrNameLst>
                                      </p:cBhvr>
                                      <p:to>
                                        <p:strVal val="visible"/>
                                      </p:to>
                                    </p:set>
                                    <p:animEffect transition="in" filter="fade">
                                      <p:cBhvr>
                                        <p:cTn id="38" dur="500"/>
                                        <p:tgtEl>
                                          <p:spTgt spid="2529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71463" y="188640"/>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Ar ēdienu saistītās alerģijas</a:t>
            </a:r>
            <a:endParaRPr lang="en-GB" altLang="lv-LV" sz="4000" b="1" dirty="0">
              <a:solidFill>
                <a:srgbClr val="0070C0"/>
              </a:solidFill>
            </a:endParaRPr>
          </a:p>
        </p:txBody>
      </p:sp>
      <p:sp>
        <p:nvSpPr>
          <p:cNvPr id="193539"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3540" name="Rectangle 4"/>
          <p:cNvSpPr>
            <a:spLocks noChangeArrowheads="1"/>
          </p:cNvSpPr>
          <p:nvPr/>
        </p:nvSpPr>
        <p:spPr bwMode="auto">
          <a:xfrm>
            <a:off x="490588" y="1052736"/>
            <a:ext cx="807085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ts val="600"/>
              </a:spcAft>
            </a:pPr>
            <a:r>
              <a:rPr lang="lv-LV" altLang="lv-LV" sz="2000" dirty="0"/>
              <a:t>Ēdiena izraisīta zarnu gļotādas un zem-gļotādas </a:t>
            </a:r>
            <a:r>
              <a:rPr lang="lv-LV" altLang="lv-LV" sz="2000" dirty="0" err="1" smtClean="0"/>
              <a:t>mastocītu</a:t>
            </a:r>
            <a:r>
              <a:rPr lang="lv-LV" altLang="lv-LV" sz="2000" dirty="0" smtClean="0"/>
              <a:t> izdalītie mediatori</a:t>
            </a:r>
          </a:p>
          <a:p>
            <a:pPr algn="just">
              <a:spcAft>
                <a:spcPts val="600"/>
              </a:spcAft>
            </a:pPr>
            <a:r>
              <a:rPr lang="lv-LV" altLang="lv-LV" sz="2000" dirty="0" smtClean="0"/>
              <a:t>Ir </a:t>
            </a:r>
            <a:r>
              <a:rPr lang="lv-LV" altLang="lv-LV" sz="2000" dirty="0"/>
              <a:t>zināmi daudzi </a:t>
            </a:r>
            <a:r>
              <a:rPr lang="lv-LV" altLang="lv-LV" sz="2000" dirty="0" smtClean="0"/>
              <a:t>uzturprodukti</a:t>
            </a:r>
            <a:r>
              <a:rPr lang="lv-LV" altLang="lv-LV" sz="2000" dirty="0"/>
              <a:t>, kas izraisa alerģiskas reakcijas, tipiski ir zemesrieksti un vēžveidīgie</a:t>
            </a:r>
          </a:p>
          <a:p>
            <a:pPr algn="just"/>
            <a:endParaRPr lang="lv-LV" altLang="lv-LV" sz="2000" dirty="0"/>
          </a:p>
          <a:p>
            <a:pPr algn="just"/>
            <a:endParaRPr lang="lv-LV" altLang="lv-LV" sz="2000" dirty="0"/>
          </a:p>
          <a:p>
            <a:pPr algn="just"/>
            <a:endParaRPr lang="lv-LV" altLang="lv-LV" sz="2000" dirty="0"/>
          </a:p>
          <a:p>
            <a:pPr algn="just"/>
            <a:endParaRPr lang="lv-LV" altLang="lv-LV" sz="2000" dirty="0"/>
          </a:p>
          <a:p>
            <a:pPr algn="just"/>
            <a:endParaRPr lang="lv-LV" altLang="lv-LV" sz="2000" dirty="0" smtClean="0"/>
          </a:p>
          <a:p>
            <a:pPr algn="just"/>
            <a:endParaRPr lang="lv-LV" altLang="lv-LV" sz="2000" dirty="0"/>
          </a:p>
          <a:p>
            <a:pPr algn="just"/>
            <a:endParaRPr lang="lv-LV" altLang="lv-LV" sz="2000" dirty="0"/>
          </a:p>
          <a:p>
            <a:pPr algn="just"/>
            <a:endParaRPr lang="lv-LV" altLang="lv-LV" sz="2000" dirty="0"/>
          </a:p>
          <a:p>
            <a:pPr algn="just"/>
            <a:endParaRPr lang="lv-LV" altLang="lv-LV" sz="2000" b="1" dirty="0" smtClean="0">
              <a:solidFill>
                <a:srgbClr val="0070C0"/>
              </a:solidFill>
            </a:endParaRPr>
          </a:p>
          <a:p>
            <a:pPr algn="just"/>
            <a:r>
              <a:rPr lang="lv-LV" altLang="lv-LV" sz="2000" b="1" dirty="0" smtClean="0">
                <a:solidFill>
                  <a:srgbClr val="0070C0"/>
                </a:solidFill>
              </a:rPr>
              <a:t>Klīniskās </a:t>
            </a:r>
            <a:r>
              <a:rPr lang="lv-LV" altLang="lv-LV" sz="2000" b="1" dirty="0">
                <a:solidFill>
                  <a:srgbClr val="0070C0"/>
                </a:solidFill>
              </a:rPr>
              <a:t>manifestācijas </a:t>
            </a:r>
            <a:r>
              <a:rPr lang="lv-LV" altLang="lv-LV" sz="2000" dirty="0"/>
              <a:t>ietver pastiprinātu zarnu peristaltiku un pastiprinātu šķidruma izdalīšanos no zarnu </a:t>
            </a:r>
            <a:r>
              <a:rPr lang="lv-LV" altLang="lv-LV" sz="2000" dirty="0" err="1"/>
              <a:t>klājšūnām</a:t>
            </a:r>
            <a:r>
              <a:rPr lang="lv-LV" altLang="lv-LV" sz="2000" dirty="0"/>
              <a:t>, kā rezultātā tiek provocēta </a:t>
            </a:r>
            <a:r>
              <a:rPr lang="lv-LV" altLang="lv-LV" sz="2000" b="1" dirty="0"/>
              <a:t>caureja un vemšana</a:t>
            </a:r>
            <a:r>
              <a:rPr lang="lv-LV" altLang="lv-LV" sz="2000" dirty="0"/>
              <a:t>. Nereti šiem simptomiem pievienojas nātrene, daudz retāk tiek izraisīts anafilaktiskais šoks </a:t>
            </a:r>
          </a:p>
        </p:txBody>
      </p:sp>
      <p:pic>
        <p:nvPicPr>
          <p:cNvPr id="193545" name="Picture 9" descr="190px-Nut_warning_1">
            <a:hlinkClick r:id="rId3" tooltip="Nut warning 1.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72732"/>
            <a:ext cx="3024336" cy="22757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321" y="2348880"/>
            <a:ext cx="3381071" cy="22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29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ChangeArrowheads="1"/>
          </p:cNvSpPr>
          <p:nvPr/>
        </p:nvSpPr>
        <p:spPr bwMode="auto">
          <a:xfrm>
            <a:off x="228600" y="287338"/>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Alerģiskās reakcijas ādā </a:t>
            </a:r>
            <a:endParaRPr lang="en-GB" altLang="lv-LV" sz="4000" b="1" dirty="0">
              <a:solidFill>
                <a:srgbClr val="0070C0"/>
              </a:solidFill>
            </a:endParaRPr>
          </a:p>
        </p:txBody>
      </p:sp>
      <p:sp>
        <p:nvSpPr>
          <p:cNvPr id="207877" name="Rectangle 5"/>
          <p:cNvSpPr>
            <a:spLocks noChangeArrowheads="1"/>
          </p:cNvSpPr>
          <p:nvPr/>
        </p:nvSpPr>
        <p:spPr bwMode="auto">
          <a:xfrm>
            <a:off x="441325" y="1109663"/>
            <a:ext cx="80708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lv-LV" altLang="lv-LV" sz="2400" dirty="0"/>
              <a:t>Alerģiskās reakcijas uz ādas </a:t>
            </a:r>
            <a:r>
              <a:rPr lang="lv-LV" altLang="lv-LV" sz="2400" dirty="0" err="1"/>
              <a:t>manifestējas</a:t>
            </a:r>
            <a:r>
              <a:rPr lang="lv-LV" altLang="lv-LV" sz="2400" dirty="0"/>
              <a:t> kā </a:t>
            </a:r>
            <a:r>
              <a:rPr lang="lv-LV" altLang="lv-LV" sz="2400" b="1" dirty="0">
                <a:solidFill>
                  <a:srgbClr val="FF0000"/>
                </a:solidFill>
              </a:rPr>
              <a:t>nātrene vai ekzēma </a:t>
            </a:r>
          </a:p>
          <a:p>
            <a:pPr algn="just"/>
            <a:endParaRPr lang="lv-LV" altLang="lv-LV" sz="2000" dirty="0">
              <a:solidFill>
                <a:srgbClr val="660033"/>
              </a:solidFill>
            </a:endParaRPr>
          </a:p>
        </p:txBody>
      </p:sp>
      <p:pic>
        <p:nvPicPr>
          <p:cNvPr id="207878" name="Picture 6" descr="190px-Urtikaria_Fuss">
            <a:hlinkClick r:id="rId3" tooltip="Urtikaria Fuss.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72" y="1714500"/>
            <a:ext cx="2470016" cy="1858516"/>
          </a:xfrm>
          <a:prstGeom prst="rect">
            <a:avLst/>
          </a:prstGeom>
          <a:noFill/>
          <a:extLst>
            <a:ext uri="{909E8E84-426E-40DD-AFC4-6F175D3DCCD1}">
              <a14:hiddenFill xmlns:a14="http://schemas.microsoft.com/office/drawing/2010/main">
                <a:solidFill>
                  <a:srgbClr val="FFFFFF"/>
                </a:solidFill>
              </a14:hiddenFill>
            </a:ext>
          </a:extLst>
        </p:spPr>
      </p:pic>
      <p:sp>
        <p:nvSpPr>
          <p:cNvPr id="207879" name="Line 7"/>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pic>
        <p:nvPicPr>
          <p:cNvPr id="207883" name="Picture 11" descr="300_8966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3873500"/>
            <a:ext cx="1860550" cy="2526509"/>
          </a:xfrm>
          <a:prstGeom prst="rect">
            <a:avLst/>
          </a:prstGeom>
          <a:noFill/>
          <a:extLst>
            <a:ext uri="{909E8E84-426E-40DD-AFC4-6F175D3DCCD1}">
              <a14:hiddenFill xmlns:a14="http://schemas.microsoft.com/office/drawing/2010/main">
                <a:solidFill>
                  <a:srgbClr val="FFFFFF"/>
                </a:solidFill>
              </a14:hiddenFill>
            </a:ext>
          </a:extLst>
        </p:spPr>
      </p:pic>
      <p:sp>
        <p:nvSpPr>
          <p:cNvPr id="207886" name="Rectangle 14"/>
          <p:cNvSpPr>
            <a:spLocks noChangeArrowheads="1"/>
          </p:cNvSpPr>
          <p:nvPr/>
        </p:nvSpPr>
        <p:spPr bwMode="auto">
          <a:xfrm>
            <a:off x="2459360" y="4155361"/>
            <a:ext cx="6217096"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lv-LV" altLang="lv-LV" sz="1900" b="1" dirty="0">
                <a:solidFill>
                  <a:srgbClr val="0070C0"/>
                </a:solidFill>
              </a:rPr>
              <a:t>Hroniska ekzēma </a:t>
            </a:r>
            <a:r>
              <a:rPr lang="lv-LV" altLang="lv-LV" sz="1900" dirty="0"/>
              <a:t>ir bieži sastopama ādas slimība, ko var izsaukt alerģiskas vēlīnās fāzes reakcijas</a:t>
            </a:r>
          </a:p>
          <a:p>
            <a:pPr algn="just">
              <a:spcAft>
                <a:spcPts val="600"/>
              </a:spcAft>
            </a:pPr>
            <a:r>
              <a:rPr lang="lv-LV" altLang="lv-LV" sz="1900" dirty="0"/>
              <a:t>Šajās reakcijās TNF, IL-4 un citi </a:t>
            </a:r>
            <a:r>
              <a:rPr lang="lv-LV" altLang="lv-LV" sz="1900" dirty="0" err="1"/>
              <a:t>citokīni</a:t>
            </a:r>
            <a:r>
              <a:rPr lang="lv-LV" altLang="lv-LV" sz="1900" dirty="0"/>
              <a:t>, ko visticamāk sintezē T</a:t>
            </a:r>
            <a:r>
              <a:rPr lang="lv-LV" altLang="lv-LV" sz="1900" baseline="-25000" dirty="0"/>
              <a:t>H</a:t>
            </a:r>
            <a:r>
              <a:rPr lang="lv-LV" altLang="lv-LV" sz="1900" dirty="0"/>
              <a:t>2 un </a:t>
            </a:r>
            <a:r>
              <a:rPr lang="lv-LV" altLang="lv-LV" sz="1900" dirty="0" err="1" smtClean="0"/>
              <a:t>mastocīti</a:t>
            </a:r>
            <a:r>
              <a:rPr lang="lv-LV" altLang="lv-LV" sz="1900" dirty="0" smtClean="0"/>
              <a:t>, </a:t>
            </a:r>
            <a:r>
              <a:rPr lang="lv-LV" altLang="lv-LV" sz="1900" dirty="0"/>
              <a:t>iedarbojas uz asinsvadu </a:t>
            </a:r>
            <a:r>
              <a:rPr lang="lv-LV" altLang="lv-LV" sz="1900" dirty="0" err="1"/>
              <a:t>endotēlija</a:t>
            </a:r>
            <a:r>
              <a:rPr lang="lv-LV" altLang="lv-LV" sz="1900" dirty="0"/>
              <a:t> šūnām veicinot iekaisumu</a:t>
            </a:r>
          </a:p>
          <a:p>
            <a:pPr algn="just">
              <a:spcAft>
                <a:spcPts val="600"/>
              </a:spcAft>
            </a:pPr>
            <a:r>
              <a:rPr lang="lv-LV" altLang="lv-LV" sz="1900" dirty="0" smtClean="0"/>
              <a:t>Ekzēmas </a:t>
            </a:r>
            <a:r>
              <a:rPr lang="lv-LV" altLang="lv-LV" sz="1900" dirty="0"/>
              <a:t>ārstēšanā izmanto </a:t>
            </a:r>
            <a:r>
              <a:rPr lang="lv-LV" altLang="lv-LV" sz="1900" b="1" dirty="0" err="1">
                <a:solidFill>
                  <a:srgbClr val="FF0000"/>
                </a:solidFill>
              </a:rPr>
              <a:t>kortikosteroīdus</a:t>
            </a:r>
            <a:r>
              <a:rPr lang="lv-LV" altLang="lv-LV" sz="1900" dirty="0"/>
              <a:t>, kas bloķē iekaisuma </a:t>
            </a:r>
            <a:r>
              <a:rPr lang="lv-LV" altLang="lv-LV" sz="1900" dirty="0" err="1"/>
              <a:t>citokīnu</a:t>
            </a:r>
            <a:r>
              <a:rPr lang="lv-LV" altLang="lv-LV" sz="1900" dirty="0"/>
              <a:t> produkciju</a:t>
            </a:r>
          </a:p>
          <a:p>
            <a:pPr algn="just"/>
            <a:endParaRPr lang="lv-LV" altLang="lv-LV" sz="1900" dirty="0"/>
          </a:p>
        </p:txBody>
      </p:sp>
      <p:sp>
        <p:nvSpPr>
          <p:cNvPr id="207887" name="Rectangle 15"/>
          <p:cNvSpPr>
            <a:spLocks noChangeArrowheads="1"/>
          </p:cNvSpPr>
          <p:nvPr/>
        </p:nvSpPr>
        <p:spPr bwMode="auto">
          <a:xfrm>
            <a:off x="3056706" y="1714500"/>
            <a:ext cx="561975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lv-LV" altLang="lv-LV" sz="1900" b="1" dirty="0">
                <a:solidFill>
                  <a:srgbClr val="0070C0"/>
                </a:solidFill>
              </a:rPr>
              <a:t>Nātrene</a:t>
            </a:r>
            <a:r>
              <a:rPr lang="lv-LV" altLang="lv-LV" sz="1900" dirty="0">
                <a:solidFill>
                  <a:srgbClr val="0070C0"/>
                </a:solidFill>
              </a:rPr>
              <a:t> </a:t>
            </a:r>
            <a:r>
              <a:rPr lang="lv-LV" altLang="lv-LV" sz="1900" dirty="0"/>
              <a:t>rodas no tieša kontakta ar alergēnu vai kad alergēns nokļūst cirkulācijā to injicējot vai caur zarnu traktu</a:t>
            </a:r>
          </a:p>
          <a:p>
            <a:pPr algn="just"/>
            <a:r>
              <a:rPr lang="lv-LV" altLang="lv-LV" sz="1900" dirty="0"/>
              <a:t>Šo reakciju nodrošina galvenokārt </a:t>
            </a:r>
            <a:r>
              <a:rPr lang="lv-LV" altLang="lv-LV" sz="1900" b="1" dirty="0">
                <a:solidFill>
                  <a:srgbClr val="0070C0"/>
                </a:solidFill>
              </a:rPr>
              <a:t>histamīns</a:t>
            </a:r>
            <a:r>
              <a:rPr lang="lv-LV" altLang="lv-LV" sz="1900" dirty="0"/>
              <a:t>, tādēļ ārstēšanā lieto </a:t>
            </a:r>
            <a:r>
              <a:rPr lang="lv-LV" altLang="lv-LV" sz="1900" b="1" dirty="0" err="1">
                <a:solidFill>
                  <a:srgbClr val="FF0000"/>
                </a:solidFill>
              </a:rPr>
              <a:t>antihistamīnus</a:t>
            </a:r>
            <a:r>
              <a:rPr lang="lv-LV" altLang="lv-LV" sz="1900" dirty="0">
                <a:solidFill>
                  <a:srgbClr val="FF0000"/>
                </a:solidFill>
              </a:rPr>
              <a:t> </a:t>
            </a:r>
            <a:r>
              <a:rPr lang="lv-LV" altLang="lv-LV" sz="1900" dirty="0"/>
              <a:t>(H</a:t>
            </a:r>
            <a:r>
              <a:rPr lang="lv-LV" altLang="lv-LV" sz="1900" baseline="-25000" dirty="0"/>
              <a:t>1</a:t>
            </a:r>
            <a:r>
              <a:rPr lang="lv-LV" altLang="lv-LV" sz="1900" dirty="0"/>
              <a:t> receptoru antagonistus), </a:t>
            </a:r>
            <a:r>
              <a:rPr lang="lv-LV" altLang="lv-LV" sz="1900" b="0" dirty="0"/>
              <a:t>nātrene pēc terapijas var saglabāties vēl vairākas stundas, domājams tādēļ, ka alergēns vēl atrodas cirkulācijā</a:t>
            </a:r>
          </a:p>
          <a:p>
            <a:pPr algn="just"/>
            <a:endParaRPr lang="lv-LV" altLang="lv-LV" sz="1900" dirty="0"/>
          </a:p>
        </p:txBody>
      </p:sp>
    </p:spTree>
    <p:extLst>
      <p:ext uri="{BB962C8B-B14F-4D97-AF65-F5344CB8AC3E}">
        <p14:creationId xmlns:p14="http://schemas.microsoft.com/office/powerpoint/2010/main" val="79378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5" name="Picture 9" descr="Cartoon: Damn hay fever (medium) by KryCha tagged pollenallergie,pollen,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52" y="476672"/>
            <a:ext cx="3457575"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72892" y="2708920"/>
            <a:ext cx="3456384" cy="584775"/>
          </a:xfrm>
          <a:prstGeom prst="rect">
            <a:avLst/>
          </a:prstGeom>
          <a:noFill/>
        </p:spPr>
        <p:txBody>
          <a:bodyPr wrap="square" rtlCol="0">
            <a:spAutoFit/>
          </a:bodyPr>
          <a:lstStyle/>
          <a:p>
            <a:r>
              <a:rPr lang="lv-LV" sz="3200" i="1" dirty="0" smtClean="0"/>
              <a:t>Ejam pauzītē...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799" y="3501008"/>
            <a:ext cx="2594569" cy="270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34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1484784"/>
            <a:ext cx="9144000" cy="4179606"/>
          </a:xfrm>
          <a:prstGeom prst="rect">
            <a:avLst/>
          </a:prstGeom>
          <a:noFill/>
          <a:ln w="9525">
            <a:noFill/>
            <a:miter lim="800000"/>
            <a:headEnd/>
            <a:tailEnd/>
          </a:ln>
          <a:effectLst/>
        </p:spPr>
        <p:txBody>
          <a:bodyPr>
            <a:spAutoFit/>
          </a:bodyPr>
          <a:lstStyle/>
          <a:p>
            <a:pPr algn="ctr">
              <a:spcBef>
                <a:spcPct val="20000"/>
              </a:spcBef>
            </a:pPr>
            <a:r>
              <a:rPr lang="lv-LV" sz="4000" b="1" dirty="0">
                <a:solidFill>
                  <a:srgbClr val="0070C0"/>
                </a:solidFill>
              </a:rPr>
              <a:t>Antivielu izraisītās </a:t>
            </a:r>
          </a:p>
          <a:p>
            <a:pPr algn="ctr">
              <a:spcBef>
                <a:spcPct val="20000"/>
              </a:spcBef>
            </a:pPr>
            <a:r>
              <a:rPr lang="lv-LV" sz="4000" b="1" dirty="0">
                <a:solidFill>
                  <a:srgbClr val="0070C0"/>
                </a:solidFill>
              </a:rPr>
              <a:t>(ne-alerģiskās) </a:t>
            </a:r>
          </a:p>
          <a:p>
            <a:pPr algn="ctr">
              <a:spcBef>
                <a:spcPct val="20000"/>
              </a:spcBef>
            </a:pPr>
            <a:r>
              <a:rPr lang="lv-LV" sz="4000" b="1" dirty="0">
                <a:solidFill>
                  <a:srgbClr val="0070C0"/>
                </a:solidFill>
              </a:rPr>
              <a:t>slimības</a:t>
            </a:r>
            <a:r>
              <a:rPr lang="lv-LV" sz="4000" b="1" i="1" dirty="0">
                <a:solidFill>
                  <a:srgbClr val="0070C0"/>
                </a:solidFill>
              </a:rPr>
              <a:t> </a:t>
            </a:r>
          </a:p>
          <a:p>
            <a:pPr algn="ctr">
              <a:spcBef>
                <a:spcPct val="20000"/>
              </a:spcBef>
            </a:pPr>
            <a:endParaRPr lang="lv-LV" sz="3600" b="1" i="1" dirty="0">
              <a:solidFill>
                <a:schemeClr val="accent2"/>
              </a:solidFill>
            </a:endParaRPr>
          </a:p>
          <a:p>
            <a:pPr algn="ctr">
              <a:spcBef>
                <a:spcPct val="20000"/>
              </a:spcBef>
            </a:pPr>
            <a:r>
              <a:rPr lang="lv-LV" sz="3600" b="1" dirty="0" err="1">
                <a:solidFill>
                  <a:srgbClr val="800000"/>
                </a:solidFill>
              </a:rPr>
              <a:t>Hipersensitivitātes</a:t>
            </a:r>
            <a:r>
              <a:rPr lang="lv-LV" sz="3600" b="1" dirty="0">
                <a:solidFill>
                  <a:srgbClr val="800000"/>
                </a:solidFill>
              </a:rPr>
              <a:t> </a:t>
            </a:r>
          </a:p>
          <a:p>
            <a:pPr algn="ctr">
              <a:spcBef>
                <a:spcPct val="20000"/>
              </a:spcBef>
            </a:pPr>
            <a:r>
              <a:rPr lang="lv-LV" sz="3600" b="1" dirty="0">
                <a:solidFill>
                  <a:srgbClr val="800000"/>
                </a:solidFill>
              </a:rPr>
              <a:t>slimību II un III tipi</a:t>
            </a:r>
            <a:endParaRPr lang="en-GB" sz="3600" b="1" dirty="0">
              <a:solidFill>
                <a:srgbClr val="800000"/>
              </a:solidFill>
            </a:endParaRPr>
          </a:p>
        </p:txBody>
      </p:sp>
    </p:spTree>
    <p:extLst>
      <p:ext uri="{BB962C8B-B14F-4D97-AF65-F5344CB8AC3E}">
        <p14:creationId xmlns:p14="http://schemas.microsoft.com/office/powerpoint/2010/main" val="141702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16632"/>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Antivielu izraisīto slimību patoģenēzes tipi</a:t>
            </a:r>
            <a:endParaRPr lang="en-GB" sz="3600" b="1" dirty="0">
              <a:solidFill>
                <a:srgbClr val="0070C0"/>
              </a:solidFill>
            </a:endParaRPr>
          </a:p>
        </p:txBody>
      </p:sp>
      <p:sp>
        <p:nvSpPr>
          <p:cNvPr id="256003" name="Line 3"/>
          <p:cNvSpPr>
            <a:spLocks noChangeShapeType="1"/>
          </p:cNvSpPr>
          <p:nvPr/>
        </p:nvSpPr>
        <p:spPr bwMode="auto">
          <a:xfrm>
            <a:off x="177800" y="764704"/>
            <a:ext cx="8785225" cy="0"/>
          </a:xfrm>
          <a:prstGeom prst="line">
            <a:avLst/>
          </a:prstGeom>
          <a:noFill/>
          <a:ln w="57150" cmpd="thinThick">
            <a:solidFill>
              <a:srgbClr val="800000"/>
            </a:solidFill>
            <a:round/>
            <a:headEnd/>
            <a:tailEnd/>
          </a:ln>
          <a:effectLst/>
        </p:spPr>
        <p:txBody>
          <a:bodyPr/>
          <a:lstStyle/>
          <a:p>
            <a:endParaRPr lang="en-GB"/>
          </a:p>
        </p:txBody>
      </p:sp>
      <p:pic>
        <p:nvPicPr>
          <p:cNvPr id="256004" name="Picture 4" descr="S9781416031222-018-f001"/>
          <p:cNvPicPr>
            <a:picLocks noGrp="1" noChangeAspect="1" noChangeArrowheads="1"/>
          </p:cNvPicPr>
          <p:nvPr>
            <p:ph idx="4294967295"/>
          </p:nvPr>
        </p:nvPicPr>
        <p:blipFill>
          <a:blip r:embed="rId3" cstate="print"/>
          <a:stretch>
            <a:fillRect/>
          </a:stretch>
        </p:blipFill>
        <p:spPr>
          <a:xfrm>
            <a:off x="1590253" y="1038943"/>
            <a:ext cx="6222107" cy="5752702"/>
          </a:xfrm>
          <a:noFill/>
          <a:ln/>
        </p:spPr>
      </p:pic>
      <p:sp>
        <p:nvSpPr>
          <p:cNvPr id="256008" name="Text Box 8"/>
          <p:cNvSpPr txBox="1">
            <a:spLocks noChangeArrowheads="1"/>
          </p:cNvSpPr>
          <p:nvPr/>
        </p:nvSpPr>
        <p:spPr bwMode="auto">
          <a:xfrm>
            <a:off x="260350" y="1047750"/>
            <a:ext cx="1181349" cy="584775"/>
          </a:xfrm>
          <a:prstGeom prst="rect">
            <a:avLst/>
          </a:prstGeom>
          <a:noFill/>
          <a:ln w="9525">
            <a:noFill/>
            <a:miter lim="800000"/>
            <a:headEnd/>
            <a:tailEnd/>
          </a:ln>
          <a:effectLst/>
        </p:spPr>
        <p:txBody>
          <a:bodyPr wrap="none">
            <a:spAutoFit/>
          </a:bodyPr>
          <a:lstStyle/>
          <a:p>
            <a:r>
              <a:rPr lang="lv-LV" sz="3200" b="1" dirty="0">
                <a:solidFill>
                  <a:srgbClr val="FF0000"/>
                </a:solidFill>
                <a:effectLst>
                  <a:outerShdw blurRad="38100" dist="38100" dir="2700000" algn="tl">
                    <a:srgbClr val="C0C0C0"/>
                  </a:outerShdw>
                </a:effectLst>
              </a:rPr>
              <a:t>II Tips</a:t>
            </a:r>
            <a:endParaRPr lang="en-GB" sz="3200" b="1" dirty="0">
              <a:solidFill>
                <a:srgbClr val="FF0000"/>
              </a:solidFill>
              <a:effectLst>
                <a:outerShdw blurRad="38100" dist="38100" dir="2700000" algn="tl">
                  <a:srgbClr val="C0C0C0"/>
                </a:outerShdw>
              </a:effectLst>
            </a:endParaRPr>
          </a:p>
        </p:txBody>
      </p:sp>
      <p:sp>
        <p:nvSpPr>
          <p:cNvPr id="256009" name="Text Box 9"/>
          <p:cNvSpPr txBox="1">
            <a:spLocks noChangeArrowheads="1"/>
          </p:cNvSpPr>
          <p:nvPr/>
        </p:nvSpPr>
        <p:spPr bwMode="auto">
          <a:xfrm>
            <a:off x="296863" y="4062413"/>
            <a:ext cx="1290353" cy="584775"/>
          </a:xfrm>
          <a:prstGeom prst="rect">
            <a:avLst/>
          </a:prstGeom>
          <a:noFill/>
          <a:ln w="9525">
            <a:noFill/>
            <a:miter lim="800000"/>
            <a:headEnd/>
            <a:tailEnd/>
          </a:ln>
          <a:effectLst/>
        </p:spPr>
        <p:txBody>
          <a:bodyPr wrap="none">
            <a:spAutoFit/>
          </a:bodyPr>
          <a:lstStyle/>
          <a:p>
            <a:r>
              <a:rPr lang="lv-LV" sz="3200" b="1">
                <a:solidFill>
                  <a:srgbClr val="FF0000"/>
                </a:solidFill>
                <a:effectLst>
                  <a:outerShdw blurRad="38100" dist="38100" dir="2700000" algn="tl">
                    <a:srgbClr val="C0C0C0"/>
                  </a:outerShdw>
                </a:effectLst>
              </a:rPr>
              <a:t>III Tips</a:t>
            </a:r>
            <a:endParaRPr lang="en-GB" sz="3200" b="1">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425714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2" name="Text Box 12"/>
          <p:cNvSpPr txBox="1">
            <a:spLocks noChangeArrowheads="1"/>
          </p:cNvSpPr>
          <p:nvPr/>
        </p:nvSpPr>
        <p:spPr bwMode="auto">
          <a:xfrm>
            <a:off x="4805363" y="116632"/>
            <a:ext cx="4338637" cy="1384995"/>
          </a:xfrm>
          <a:prstGeom prst="rect">
            <a:avLst/>
          </a:prstGeom>
          <a:noFill/>
          <a:ln w="9525">
            <a:noFill/>
            <a:miter lim="800000"/>
            <a:headEnd/>
            <a:tailEnd/>
          </a:ln>
          <a:effectLst/>
        </p:spPr>
        <p:txBody>
          <a:bodyPr>
            <a:spAutoFit/>
          </a:bodyPr>
          <a:lstStyle/>
          <a:p>
            <a:pPr algn="ctr"/>
            <a:r>
              <a:rPr lang="lv-LV" sz="2800" b="1" dirty="0">
                <a:solidFill>
                  <a:srgbClr val="0070C0"/>
                </a:solidFill>
              </a:rPr>
              <a:t>Antivielu-atkarīgo slimību </a:t>
            </a:r>
            <a:r>
              <a:rPr lang="lv-LV" sz="2800" b="1" dirty="0">
                <a:solidFill>
                  <a:srgbClr val="FF0000"/>
                </a:solidFill>
              </a:rPr>
              <a:t>(II tips) </a:t>
            </a:r>
            <a:r>
              <a:rPr lang="lv-LV" sz="2800" b="1" dirty="0" err="1">
                <a:solidFill>
                  <a:srgbClr val="0070C0"/>
                </a:solidFill>
              </a:rPr>
              <a:t>efektorie</a:t>
            </a:r>
            <a:r>
              <a:rPr lang="lv-LV" sz="2800" b="1" dirty="0">
                <a:solidFill>
                  <a:srgbClr val="0070C0"/>
                </a:solidFill>
              </a:rPr>
              <a:t> mehānismi </a:t>
            </a:r>
            <a:endParaRPr lang="en-GB" sz="2800" b="1" dirty="0">
              <a:solidFill>
                <a:srgbClr val="0070C0"/>
              </a:solidFill>
            </a:endParaRPr>
          </a:p>
        </p:txBody>
      </p:sp>
      <p:sp>
        <p:nvSpPr>
          <p:cNvPr id="209933" name="Line 13"/>
          <p:cNvSpPr>
            <a:spLocks noChangeShapeType="1"/>
          </p:cNvSpPr>
          <p:nvPr/>
        </p:nvSpPr>
        <p:spPr bwMode="auto">
          <a:xfrm>
            <a:off x="4932363" y="1509713"/>
            <a:ext cx="4030662" cy="0"/>
          </a:xfrm>
          <a:prstGeom prst="line">
            <a:avLst/>
          </a:prstGeom>
          <a:noFill/>
          <a:ln w="57150" cmpd="thinThick">
            <a:solidFill>
              <a:srgbClr val="800000"/>
            </a:solidFill>
            <a:round/>
            <a:headEnd/>
            <a:tailEnd/>
          </a:ln>
          <a:effectLst/>
        </p:spPr>
        <p:txBody>
          <a:bodyPr/>
          <a:lstStyle/>
          <a:p>
            <a:endParaRPr lang="en-GB" sz="2400"/>
          </a:p>
        </p:txBody>
      </p:sp>
      <p:pic>
        <p:nvPicPr>
          <p:cNvPr id="209954" name="Picture 34" descr="S9781416031222-018-f002"/>
          <p:cNvPicPr>
            <a:picLocks noGrp="1" noChangeAspect="1" noChangeArrowheads="1"/>
          </p:cNvPicPr>
          <p:nvPr>
            <p:ph idx="4294967295"/>
          </p:nvPr>
        </p:nvPicPr>
        <p:blipFill>
          <a:blip r:embed="rId3" cstate="print"/>
          <a:srcRect/>
          <a:stretch>
            <a:fillRect/>
          </a:stretch>
        </p:blipFill>
        <p:spPr>
          <a:xfrm>
            <a:off x="190177" y="206375"/>
            <a:ext cx="4741863" cy="6383338"/>
          </a:xfrm>
          <a:noFill/>
          <a:ln/>
        </p:spPr>
      </p:pic>
      <p:sp>
        <p:nvSpPr>
          <p:cNvPr id="209955" name="Rectangle 35"/>
          <p:cNvSpPr>
            <a:spLocks noChangeArrowheads="1"/>
          </p:cNvSpPr>
          <p:nvPr/>
        </p:nvSpPr>
        <p:spPr bwMode="auto">
          <a:xfrm>
            <a:off x="5211763" y="1658938"/>
            <a:ext cx="3595687" cy="4124206"/>
          </a:xfrm>
          <a:prstGeom prst="rect">
            <a:avLst/>
          </a:prstGeom>
          <a:noFill/>
          <a:ln w="9525">
            <a:noFill/>
            <a:miter lim="800000"/>
            <a:headEnd/>
            <a:tailEnd/>
          </a:ln>
          <a:effectLst/>
        </p:spPr>
        <p:txBody>
          <a:bodyPr>
            <a:spAutoFit/>
          </a:bodyPr>
          <a:lstStyle/>
          <a:p>
            <a:pPr algn="ctr">
              <a:spcAft>
                <a:spcPts val="600"/>
              </a:spcAft>
            </a:pPr>
            <a:r>
              <a:rPr lang="lv-LV" sz="2800" b="1" dirty="0" smtClean="0">
                <a:solidFill>
                  <a:srgbClr val="FF0000"/>
                </a:solidFill>
              </a:rPr>
              <a:t>(Lokāli audos)</a:t>
            </a:r>
            <a:endParaRPr lang="lv-LV" sz="2800" b="1" dirty="0">
              <a:solidFill>
                <a:srgbClr val="FF0000"/>
              </a:solidFill>
            </a:endParaRPr>
          </a:p>
          <a:p>
            <a:pPr marL="457200" indent="-457200">
              <a:spcAft>
                <a:spcPts val="600"/>
              </a:spcAft>
              <a:buFont typeface="+mj-lt"/>
              <a:buAutoNum type="alphaUcPeriod"/>
            </a:pPr>
            <a:r>
              <a:rPr lang="lv-LV" sz="1900" dirty="0" smtClean="0"/>
              <a:t>Fagocitoze </a:t>
            </a:r>
            <a:r>
              <a:rPr lang="lv-LV" sz="1900" b="0" dirty="0" smtClean="0"/>
              <a:t>(piem., </a:t>
            </a:r>
            <a:r>
              <a:rPr lang="en-US" sz="1900" b="0" dirty="0" err="1" smtClean="0"/>
              <a:t>autoi</a:t>
            </a:r>
            <a:r>
              <a:rPr lang="lv-LV" sz="1900" b="0" dirty="0" err="1" smtClean="0"/>
              <a:t>mūnā</a:t>
            </a:r>
            <a:r>
              <a:rPr lang="lv-LV" sz="1900" dirty="0"/>
              <a:t> </a:t>
            </a:r>
            <a:r>
              <a:rPr lang="lv-LV" sz="1900" b="0" dirty="0" err="1" smtClean="0"/>
              <a:t>hemolītiskā</a:t>
            </a:r>
            <a:r>
              <a:rPr lang="lv-LV" sz="1900" b="0" dirty="0" smtClean="0"/>
              <a:t> anēmija)</a:t>
            </a:r>
          </a:p>
          <a:p>
            <a:pPr marL="457200" indent="-457200">
              <a:spcAft>
                <a:spcPts val="600"/>
              </a:spcAft>
              <a:buAutoNum type="alphaUcPeriod" startAt="2"/>
            </a:pPr>
            <a:r>
              <a:rPr lang="lv-LV" sz="1900" dirty="0" smtClean="0"/>
              <a:t>Iekaisums un audu bojājums </a:t>
            </a:r>
            <a:r>
              <a:rPr lang="lv-LV" sz="1900" b="0" dirty="0" smtClean="0"/>
              <a:t>(antivielu atkarīgais </a:t>
            </a:r>
            <a:r>
              <a:rPr lang="lv-LV" sz="1900" b="0" dirty="0" err="1" smtClean="0"/>
              <a:t>glomerulo-nefrīts)</a:t>
            </a:r>
            <a:endParaRPr lang="lv-LV" sz="1900" dirty="0"/>
          </a:p>
          <a:p>
            <a:pPr marL="457200" indent="-457200">
              <a:spcAft>
                <a:spcPts val="600"/>
              </a:spcAft>
              <a:buAutoNum type="alphaUcPeriod" startAt="2"/>
            </a:pPr>
            <a:r>
              <a:rPr lang="lv-LV" sz="1900" dirty="0" smtClean="0"/>
              <a:t>Antivielas stimulē receptoru bez </a:t>
            </a:r>
            <a:r>
              <a:rPr lang="lv-LV" sz="1900" dirty="0" err="1" smtClean="0"/>
              <a:t>liganda</a:t>
            </a:r>
            <a:r>
              <a:rPr lang="lv-LV" sz="1900" dirty="0" smtClean="0"/>
              <a:t> </a:t>
            </a:r>
            <a:r>
              <a:rPr lang="lv-LV" sz="1900" b="0" dirty="0" smtClean="0"/>
              <a:t>(</a:t>
            </a:r>
            <a:r>
              <a:rPr lang="lv-LV" sz="1900" b="0" dirty="0" err="1" smtClean="0"/>
              <a:t>Greivsa</a:t>
            </a:r>
            <a:r>
              <a:rPr lang="lv-LV" sz="1900" b="0" dirty="0" smtClean="0"/>
              <a:t> slimība)</a:t>
            </a:r>
          </a:p>
          <a:p>
            <a:pPr>
              <a:spcAft>
                <a:spcPts val="600"/>
              </a:spcAft>
            </a:pPr>
            <a:r>
              <a:rPr lang="lv-LV" sz="1900" dirty="0" smtClean="0"/>
              <a:t>C.     Antivielas traucē </a:t>
            </a:r>
            <a:r>
              <a:rPr lang="lv-LV" sz="1900" dirty="0" err="1" smtClean="0"/>
              <a:t>liganda</a:t>
            </a:r>
            <a:r>
              <a:rPr lang="lv-LV" sz="1900" dirty="0" smtClean="0"/>
              <a:t> piesaisti receptoriem </a:t>
            </a:r>
            <a:r>
              <a:rPr lang="lv-LV" sz="1900" b="0" dirty="0" smtClean="0"/>
              <a:t>(</a:t>
            </a:r>
            <a:r>
              <a:rPr lang="lv-LV" sz="1900" b="0" i="1" dirty="0" smtClean="0"/>
              <a:t>M</a:t>
            </a:r>
            <a:r>
              <a:rPr lang="en-US" sz="1900" b="0" i="1" dirty="0" err="1" smtClean="0"/>
              <a:t>yasthenia</a:t>
            </a:r>
            <a:r>
              <a:rPr lang="en-US" sz="1900" b="0" i="1" dirty="0" smtClean="0"/>
              <a:t> gravis</a:t>
            </a:r>
            <a:r>
              <a:rPr lang="lv-LV" sz="1900" b="0" dirty="0" smtClean="0"/>
              <a:t>)</a:t>
            </a:r>
          </a:p>
          <a:p>
            <a:endParaRPr lang="en-GB" sz="1900" b="0" dirty="0">
              <a:solidFill>
                <a:srgbClr val="CC0000"/>
              </a:solidFill>
            </a:endParaRPr>
          </a:p>
        </p:txBody>
      </p:sp>
      <p:sp>
        <p:nvSpPr>
          <p:cNvPr id="209956" name="Rectangle 36"/>
          <p:cNvSpPr>
            <a:spLocks noChangeArrowheads="1"/>
          </p:cNvSpPr>
          <p:nvPr/>
        </p:nvSpPr>
        <p:spPr bwMode="auto">
          <a:xfrm>
            <a:off x="5292080" y="5578475"/>
            <a:ext cx="3596333" cy="1015663"/>
          </a:xfrm>
          <a:prstGeom prst="rect">
            <a:avLst/>
          </a:prstGeom>
          <a:noFill/>
          <a:ln w="9525">
            <a:noFill/>
            <a:miter lim="800000"/>
            <a:headEnd/>
            <a:tailEnd/>
          </a:ln>
          <a:effectLst/>
        </p:spPr>
        <p:txBody>
          <a:bodyPr wrap="square">
            <a:spAutoFit/>
          </a:bodyPr>
          <a:lstStyle/>
          <a:p>
            <a:r>
              <a:rPr lang="lv-LV" sz="2000" b="0" i="1" dirty="0"/>
              <a:t>Šūnu vai audu-specifisko antivielu izraisīto slimību piemēri –</a:t>
            </a:r>
            <a:r>
              <a:rPr lang="lv-LV" sz="2000" b="0" i="1" dirty="0">
                <a:solidFill>
                  <a:srgbClr val="CC0000"/>
                </a:solidFill>
              </a:rPr>
              <a:t> </a:t>
            </a:r>
            <a:r>
              <a:rPr lang="lv-LV" sz="2000" b="1" i="1" dirty="0">
                <a:solidFill>
                  <a:srgbClr val="0070C0"/>
                </a:solidFill>
              </a:rPr>
              <a:t>skatīties izdales materiālos</a:t>
            </a:r>
            <a:endParaRPr lang="en-GB" sz="2000" b="1" i="1" dirty="0">
              <a:solidFill>
                <a:srgbClr val="0070C0"/>
              </a:solidFill>
            </a:endParaRPr>
          </a:p>
        </p:txBody>
      </p:sp>
    </p:spTree>
    <p:extLst>
      <p:ext uri="{BB962C8B-B14F-4D97-AF65-F5344CB8AC3E}">
        <p14:creationId xmlns:p14="http://schemas.microsoft.com/office/powerpoint/2010/main" val="105336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348880"/>
            <a:ext cx="8639497" cy="21857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lv-LV"/>
          </a:p>
        </p:txBody>
      </p:sp>
      <p:sp>
        <p:nvSpPr>
          <p:cNvPr id="241792" name="Text Box 128"/>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Imūno kompleksu izraisītās slimības </a:t>
            </a:r>
            <a:r>
              <a:rPr lang="lv-LV" sz="3600" b="1" dirty="0">
                <a:solidFill>
                  <a:srgbClr val="FF0000"/>
                </a:solidFill>
              </a:rPr>
              <a:t>(III tips)</a:t>
            </a:r>
            <a:endParaRPr lang="en-GB" sz="3600" b="1" dirty="0">
              <a:solidFill>
                <a:srgbClr val="FF0000"/>
              </a:solidFill>
            </a:endParaRPr>
          </a:p>
        </p:txBody>
      </p:sp>
      <p:sp>
        <p:nvSpPr>
          <p:cNvPr id="241793" name="Line 129"/>
          <p:cNvSpPr>
            <a:spLocks noChangeShapeType="1"/>
          </p:cNvSpPr>
          <p:nvPr/>
        </p:nvSpPr>
        <p:spPr bwMode="auto">
          <a:xfrm>
            <a:off x="177800" y="908720"/>
            <a:ext cx="8785225" cy="0"/>
          </a:xfrm>
          <a:prstGeom prst="line">
            <a:avLst/>
          </a:prstGeom>
          <a:noFill/>
          <a:ln w="57150" cmpd="thinThick">
            <a:solidFill>
              <a:srgbClr val="800000"/>
            </a:solidFill>
            <a:round/>
            <a:headEnd/>
            <a:tailEnd/>
          </a:ln>
          <a:effectLst/>
        </p:spPr>
        <p:txBody>
          <a:bodyPr/>
          <a:lstStyle/>
          <a:p>
            <a:endParaRPr lang="en-GB" sz="2400"/>
          </a:p>
        </p:txBody>
      </p:sp>
      <p:sp>
        <p:nvSpPr>
          <p:cNvPr id="241795" name="Text Box 131"/>
          <p:cNvSpPr txBox="1">
            <a:spLocks noChangeArrowheads="1"/>
          </p:cNvSpPr>
          <p:nvPr/>
        </p:nvSpPr>
        <p:spPr bwMode="auto">
          <a:xfrm>
            <a:off x="-108519" y="1084263"/>
            <a:ext cx="8833420" cy="3431709"/>
          </a:xfrm>
          <a:prstGeom prst="rect">
            <a:avLst/>
          </a:prstGeom>
          <a:noFill/>
          <a:ln w="9525">
            <a:noFill/>
            <a:miter lim="800000"/>
            <a:headEnd/>
            <a:tailEnd/>
          </a:ln>
          <a:effectLst/>
        </p:spPr>
        <p:txBody>
          <a:bodyPr wrap="square">
            <a:spAutoFit/>
          </a:bodyPr>
          <a:lstStyle/>
          <a:p>
            <a:pPr marL="457200" algn="just">
              <a:spcAft>
                <a:spcPts val="600"/>
              </a:spcAft>
            </a:pPr>
            <a:r>
              <a:rPr lang="lv-LV" sz="2000" dirty="0"/>
              <a:t>Antivielas, kas kompleksi saistījušās pie saviem (</a:t>
            </a:r>
            <a:r>
              <a:rPr lang="lv-LV" sz="2000" dirty="0" err="1"/>
              <a:t>autoimunitāte</a:t>
            </a:r>
            <a:r>
              <a:rPr lang="lv-LV" sz="2000" dirty="0"/>
              <a:t>) vai svešiem antigēniem</a:t>
            </a:r>
          </a:p>
          <a:p>
            <a:pPr marL="457200" algn="just"/>
            <a:r>
              <a:rPr lang="lv-LV" sz="2000" b="1" dirty="0"/>
              <a:t>Vispārējā tendence </a:t>
            </a:r>
            <a:r>
              <a:rPr lang="lv-LV" sz="2000" dirty="0"/>
              <a:t>– šīs slimības visbiežāk ir </a:t>
            </a:r>
            <a:r>
              <a:rPr lang="lv-LV" sz="2000" b="1" dirty="0" smtClean="0">
                <a:solidFill>
                  <a:srgbClr val="FF0000"/>
                </a:solidFill>
              </a:rPr>
              <a:t>sistēmiskas</a:t>
            </a:r>
          </a:p>
          <a:p>
            <a:pPr marL="457200" algn="just"/>
            <a:endParaRPr lang="lv-LV" sz="1900" b="1" dirty="0">
              <a:solidFill>
                <a:srgbClr val="0070C0"/>
              </a:solidFill>
            </a:endParaRPr>
          </a:p>
          <a:p>
            <a:pPr marL="457200" algn="just"/>
            <a:r>
              <a:rPr lang="lv-LV" sz="1900" dirty="0" smtClean="0"/>
              <a:t>Ag-</a:t>
            </a:r>
            <a:r>
              <a:rPr lang="lv-LV" sz="1900" dirty="0" err="1" smtClean="0"/>
              <a:t>Av</a:t>
            </a:r>
            <a:r>
              <a:rPr lang="lv-LV" sz="1900" dirty="0" smtClean="0"/>
              <a:t> </a:t>
            </a:r>
            <a:r>
              <a:rPr lang="lv-LV" sz="1900" dirty="0"/>
              <a:t>kompleksi (IK) ir normālas imūnsistēmas reakcijas </a:t>
            </a:r>
            <a:r>
              <a:rPr lang="lv-LV" sz="1900" dirty="0" smtClean="0"/>
              <a:t>sastāvdaļa</a:t>
            </a:r>
          </a:p>
          <a:p>
            <a:pPr marL="457200" algn="just"/>
            <a:r>
              <a:rPr lang="lv-LV" sz="1900" b="1" dirty="0" smtClean="0">
                <a:solidFill>
                  <a:srgbClr val="0070C0"/>
                </a:solidFill>
              </a:rPr>
              <a:t>Slimība </a:t>
            </a:r>
            <a:r>
              <a:rPr lang="lv-LV" sz="1900" b="1" dirty="0">
                <a:solidFill>
                  <a:srgbClr val="0070C0"/>
                </a:solidFill>
              </a:rPr>
              <a:t>rodas tikai tad, kad tie veidojas pārmērīgā daudzumā, netiek efektīgi aizvākti un tiek uzkrāti audos</a:t>
            </a:r>
            <a:r>
              <a:rPr lang="lv-LV" sz="1900" dirty="0"/>
              <a:t>, turklāt IK uzkrāšanās līmeni nosaka IK daba un asinsvadu īpašības - </a:t>
            </a:r>
          </a:p>
          <a:p>
            <a:pPr marL="914400" lvl="1" algn="just"/>
            <a:r>
              <a:rPr lang="lv-LV" sz="1900" b="0" dirty="0"/>
              <a:t>pastiprināta tieksme uzkrāties audos ir nelieliem IK, un tiem, kas satur   </a:t>
            </a:r>
          </a:p>
          <a:p>
            <a:pPr marL="914400" lvl="1" algn="just"/>
            <a:r>
              <a:rPr lang="lv-LV" sz="1900" b="0" dirty="0" err="1"/>
              <a:t>katjoniskus</a:t>
            </a:r>
            <a:r>
              <a:rPr lang="lv-LV" sz="1900" b="0" dirty="0"/>
              <a:t> antigēnus, kas labprāt saistās pie asinsvadu un nieru </a:t>
            </a:r>
            <a:r>
              <a:rPr lang="lv-LV" sz="1900" b="0" dirty="0" err="1"/>
              <a:t>glomerulu</a:t>
            </a:r>
            <a:r>
              <a:rPr lang="lv-LV" sz="1900" b="0" dirty="0"/>
              <a:t> </a:t>
            </a:r>
          </a:p>
          <a:p>
            <a:pPr marL="914400" lvl="1" algn="just"/>
            <a:r>
              <a:rPr lang="lv-LV" sz="1900" b="0" dirty="0"/>
              <a:t>bazālās membrānas negatīvi lādētajām komponentēm</a:t>
            </a:r>
          </a:p>
        </p:txBody>
      </p:sp>
      <p:sp>
        <p:nvSpPr>
          <p:cNvPr id="241796" name="Text Box 132"/>
          <p:cNvSpPr txBox="1">
            <a:spLocks noChangeArrowheads="1"/>
          </p:cNvSpPr>
          <p:nvPr/>
        </p:nvSpPr>
        <p:spPr bwMode="auto">
          <a:xfrm>
            <a:off x="214313" y="4534669"/>
            <a:ext cx="8505825" cy="1846659"/>
          </a:xfrm>
          <a:prstGeom prst="rect">
            <a:avLst/>
          </a:prstGeom>
          <a:noFill/>
          <a:ln w="9525">
            <a:noFill/>
            <a:miter lim="800000"/>
            <a:headEnd/>
            <a:tailEnd/>
          </a:ln>
          <a:effectLst/>
        </p:spPr>
        <p:txBody>
          <a:bodyPr>
            <a:spAutoFit/>
          </a:bodyPr>
          <a:lstStyle/>
          <a:p>
            <a:pPr marL="457200"/>
            <a:r>
              <a:rPr lang="lv-LV" sz="2400" b="1" dirty="0">
                <a:solidFill>
                  <a:srgbClr val="0070C0"/>
                </a:solidFill>
              </a:rPr>
              <a:t>Patoģenēze</a:t>
            </a:r>
            <a:endParaRPr lang="lv-LV" b="1" dirty="0">
              <a:solidFill>
                <a:srgbClr val="0070C0"/>
              </a:solidFill>
            </a:endParaRPr>
          </a:p>
          <a:p>
            <a:pPr marL="457200"/>
            <a:r>
              <a:rPr lang="lv-LV" dirty="0"/>
              <a:t>IK deponējas audos (visbiežāk locītavās, nieru </a:t>
            </a:r>
            <a:r>
              <a:rPr lang="lv-LV" dirty="0" err="1"/>
              <a:t>glomerulās</a:t>
            </a:r>
            <a:r>
              <a:rPr lang="lv-LV" dirty="0"/>
              <a:t>) un noved pie komplementa un </a:t>
            </a:r>
            <a:r>
              <a:rPr lang="lv-LV" dirty="0" err="1"/>
              <a:t>FcR-atkarīgās</a:t>
            </a:r>
            <a:r>
              <a:rPr lang="lv-LV" dirty="0"/>
              <a:t> iekaisuma reakcijas</a:t>
            </a:r>
          </a:p>
          <a:p>
            <a:pPr marL="457200"/>
            <a:endParaRPr lang="lv-LV" dirty="0"/>
          </a:p>
          <a:p>
            <a:pPr marL="457200"/>
            <a:r>
              <a:rPr lang="lv-LV" b="0" dirty="0"/>
              <a:t>Klīniskie simptomi svešu antigēnu gadījumā ir īsi un pārejoši (t.i. akūti), ja vien Ag nenonāk organismā atkārtoti </a:t>
            </a:r>
          </a:p>
        </p:txBody>
      </p:sp>
    </p:spTree>
    <p:extLst>
      <p:ext uri="{BB962C8B-B14F-4D97-AF65-F5344CB8AC3E}">
        <p14:creationId xmlns:p14="http://schemas.microsoft.com/office/powerpoint/2010/main" val="39075841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S9781416031222-018-f003"/>
          <p:cNvPicPr>
            <a:picLocks noGrp="1" noChangeAspect="1" noChangeArrowheads="1"/>
          </p:cNvPicPr>
          <p:nvPr>
            <p:ph idx="4294967295"/>
          </p:nvPr>
        </p:nvPicPr>
        <p:blipFill>
          <a:blip r:embed="rId3" cstate="print"/>
          <a:srcRect/>
          <a:stretch>
            <a:fillRect/>
          </a:stretch>
        </p:blipFill>
        <p:spPr>
          <a:xfrm>
            <a:off x="1235075" y="779463"/>
            <a:ext cx="6000750" cy="6078537"/>
          </a:xfrm>
          <a:noFill/>
          <a:ln/>
        </p:spPr>
      </p:pic>
      <p:sp>
        <p:nvSpPr>
          <p:cNvPr id="240644" name="Rectangle 4"/>
          <p:cNvSpPr>
            <a:spLocks noChangeArrowheads="1"/>
          </p:cNvSpPr>
          <p:nvPr/>
        </p:nvSpPr>
        <p:spPr bwMode="auto">
          <a:xfrm>
            <a:off x="6588224" y="925513"/>
            <a:ext cx="2160240" cy="954107"/>
          </a:xfrm>
          <a:prstGeom prst="rect">
            <a:avLst/>
          </a:prstGeom>
          <a:noFill/>
          <a:ln w="9525">
            <a:noFill/>
            <a:miter lim="800000"/>
            <a:headEnd/>
            <a:tailEnd/>
          </a:ln>
          <a:effectLst/>
        </p:spPr>
        <p:txBody>
          <a:bodyPr wrap="square">
            <a:spAutoFit/>
          </a:bodyPr>
          <a:lstStyle/>
          <a:p>
            <a:pPr algn="ctr"/>
            <a:r>
              <a:rPr lang="lv-LV" sz="2800" b="1" dirty="0" smtClean="0">
                <a:solidFill>
                  <a:srgbClr val="FF0000"/>
                </a:solidFill>
              </a:rPr>
              <a:t>        III </a:t>
            </a:r>
            <a:r>
              <a:rPr lang="lv-LV" sz="2800" b="1" dirty="0">
                <a:solidFill>
                  <a:srgbClr val="FF0000"/>
                </a:solidFill>
              </a:rPr>
              <a:t>tips</a:t>
            </a:r>
          </a:p>
          <a:p>
            <a:pPr algn="ctr"/>
            <a:r>
              <a:rPr lang="lv-LV" sz="2800" b="1" dirty="0">
                <a:solidFill>
                  <a:srgbClr val="FF0000"/>
                </a:solidFill>
              </a:rPr>
              <a:t>       </a:t>
            </a:r>
            <a:r>
              <a:rPr lang="lv-LV" sz="2800" b="1" dirty="0" smtClean="0">
                <a:solidFill>
                  <a:srgbClr val="0070C0"/>
                </a:solidFill>
              </a:rPr>
              <a:t>SLE   </a:t>
            </a:r>
            <a:endParaRPr lang="en-GB" sz="2800" b="1" dirty="0">
              <a:solidFill>
                <a:srgbClr val="0070C0"/>
              </a:solidFill>
            </a:endParaRPr>
          </a:p>
        </p:txBody>
      </p:sp>
      <p:sp>
        <p:nvSpPr>
          <p:cNvPr id="240645" name="Rectangle 5"/>
          <p:cNvSpPr>
            <a:spLocks noChangeArrowheads="1"/>
          </p:cNvSpPr>
          <p:nvPr/>
        </p:nvSpPr>
        <p:spPr bwMode="auto">
          <a:xfrm>
            <a:off x="31552" y="908050"/>
            <a:ext cx="2253374" cy="1261884"/>
          </a:xfrm>
          <a:prstGeom prst="rect">
            <a:avLst/>
          </a:prstGeom>
          <a:noFill/>
          <a:ln w="9525">
            <a:noFill/>
            <a:miter lim="800000"/>
            <a:headEnd/>
            <a:tailEnd/>
          </a:ln>
          <a:effectLst/>
        </p:spPr>
        <p:txBody>
          <a:bodyPr wrap="none">
            <a:spAutoFit/>
          </a:bodyPr>
          <a:lstStyle/>
          <a:p>
            <a:pPr algn="ctr"/>
            <a:r>
              <a:rPr lang="lv-LV" sz="2800" b="1" dirty="0">
                <a:solidFill>
                  <a:srgbClr val="FF0000"/>
                </a:solidFill>
              </a:rPr>
              <a:t>II tips</a:t>
            </a:r>
          </a:p>
          <a:p>
            <a:r>
              <a:rPr lang="lv-LV" sz="2400" b="1" dirty="0" err="1">
                <a:solidFill>
                  <a:srgbClr val="0070C0"/>
                </a:solidFill>
              </a:rPr>
              <a:t>Goodpasteure’s</a:t>
            </a:r>
            <a:r>
              <a:rPr lang="lv-LV" sz="2400" b="1" dirty="0">
                <a:solidFill>
                  <a:srgbClr val="0070C0"/>
                </a:solidFill>
              </a:rPr>
              <a:t> </a:t>
            </a:r>
          </a:p>
          <a:p>
            <a:pPr algn="ctr"/>
            <a:r>
              <a:rPr lang="lv-LV" sz="2400" b="1" dirty="0">
                <a:solidFill>
                  <a:srgbClr val="0070C0"/>
                </a:solidFill>
              </a:rPr>
              <a:t>sindroms</a:t>
            </a:r>
            <a:endParaRPr lang="en-GB" sz="2400" b="1" dirty="0">
              <a:solidFill>
                <a:srgbClr val="0070C0"/>
              </a:solidFill>
            </a:endParaRPr>
          </a:p>
        </p:txBody>
      </p:sp>
      <p:sp>
        <p:nvSpPr>
          <p:cNvPr id="240646" name="Text Box 6"/>
          <p:cNvSpPr txBox="1">
            <a:spLocks noChangeArrowheads="1"/>
          </p:cNvSpPr>
          <p:nvPr/>
        </p:nvSpPr>
        <p:spPr bwMode="auto">
          <a:xfrm>
            <a:off x="0" y="182563"/>
            <a:ext cx="9144000" cy="523220"/>
          </a:xfrm>
          <a:prstGeom prst="rect">
            <a:avLst/>
          </a:prstGeom>
          <a:noFill/>
          <a:ln w="9525">
            <a:noFill/>
            <a:miter lim="800000"/>
            <a:headEnd/>
            <a:tailEnd/>
          </a:ln>
          <a:effectLst/>
        </p:spPr>
        <p:txBody>
          <a:bodyPr>
            <a:spAutoFit/>
          </a:bodyPr>
          <a:lstStyle/>
          <a:p>
            <a:pPr algn="ctr"/>
            <a:r>
              <a:rPr lang="lv-LV" sz="2800" b="1" dirty="0" err="1">
                <a:solidFill>
                  <a:srgbClr val="0070C0"/>
                </a:solidFill>
              </a:rPr>
              <a:t>Av-atkarīga</a:t>
            </a:r>
            <a:r>
              <a:rPr lang="lv-LV" sz="2800" b="1" dirty="0">
                <a:solidFill>
                  <a:srgbClr val="0070C0"/>
                </a:solidFill>
              </a:rPr>
              <a:t> </a:t>
            </a:r>
            <a:r>
              <a:rPr lang="lv-LV" sz="2800" b="1" dirty="0" err="1">
                <a:solidFill>
                  <a:srgbClr val="0070C0"/>
                </a:solidFill>
              </a:rPr>
              <a:t>glomerulonefrīta</a:t>
            </a:r>
            <a:r>
              <a:rPr lang="lv-LV" sz="2800" b="1" dirty="0">
                <a:solidFill>
                  <a:srgbClr val="0070C0"/>
                </a:solidFill>
              </a:rPr>
              <a:t> patoloģiskās pazīmes</a:t>
            </a:r>
            <a:endParaRPr lang="en-GB" sz="2800" b="1" dirty="0">
              <a:solidFill>
                <a:srgbClr val="0070C0"/>
              </a:solidFill>
            </a:endParaRPr>
          </a:p>
        </p:txBody>
      </p:sp>
      <p:sp>
        <p:nvSpPr>
          <p:cNvPr id="240647" name="Line 7"/>
          <p:cNvSpPr>
            <a:spLocks noChangeShapeType="1"/>
          </p:cNvSpPr>
          <p:nvPr/>
        </p:nvSpPr>
        <p:spPr bwMode="auto">
          <a:xfrm>
            <a:off x="177800" y="682625"/>
            <a:ext cx="8785225" cy="0"/>
          </a:xfrm>
          <a:prstGeom prst="line">
            <a:avLst/>
          </a:prstGeom>
          <a:noFill/>
          <a:ln w="57150" cmpd="thinThick">
            <a:solidFill>
              <a:srgbClr val="800000"/>
            </a:solidFill>
            <a:round/>
            <a:headEnd/>
            <a:tailEnd/>
          </a:ln>
          <a:effectLst/>
        </p:spPr>
        <p:txBody>
          <a:bodyPr/>
          <a:lstStyle/>
          <a:p>
            <a:endParaRPr lang="en-GB"/>
          </a:p>
        </p:txBody>
      </p:sp>
    </p:spTree>
    <p:extLst>
      <p:ext uri="{BB962C8B-B14F-4D97-AF65-F5344CB8AC3E}">
        <p14:creationId xmlns:p14="http://schemas.microsoft.com/office/powerpoint/2010/main" val="33804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S9781416031222-018-f004"/>
          <p:cNvPicPr>
            <a:picLocks noGrp="1" noChangeAspect="1" noChangeArrowheads="1"/>
          </p:cNvPicPr>
          <p:nvPr>
            <p:ph/>
          </p:nvPr>
        </p:nvPicPr>
        <p:blipFill>
          <a:blip r:embed="rId3" cstate="print"/>
          <a:stretch>
            <a:fillRect/>
          </a:stretch>
        </p:blipFill>
        <p:spPr>
          <a:xfrm>
            <a:off x="1726910" y="1337196"/>
            <a:ext cx="5690180" cy="5486400"/>
          </a:xfrm>
          <a:noFill/>
          <a:ln/>
        </p:spPr>
      </p:pic>
      <p:sp>
        <p:nvSpPr>
          <p:cNvPr id="272387" name="Text Box 3"/>
          <p:cNvSpPr txBox="1">
            <a:spLocks noChangeArrowheads="1"/>
          </p:cNvSpPr>
          <p:nvPr/>
        </p:nvSpPr>
        <p:spPr bwMode="auto">
          <a:xfrm>
            <a:off x="0" y="254000"/>
            <a:ext cx="9144000" cy="954107"/>
          </a:xfrm>
          <a:prstGeom prst="rect">
            <a:avLst/>
          </a:prstGeom>
          <a:noFill/>
          <a:ln w="9525">
            <a:noFill/>
            <a:miter lim="800000"/>
            <a:headEnd/>
            <a:tailEnd/>
          </a:ln>
          <a:effectLst/>
        </p:spPr>
        <p:txBody>
          <a:bodyPr>
            <a:spAutoFit/>
          </a:bodyPr>
          <a:lstStyle/>
          <a:p>
            <a:pPr algn="ctr"/>
            <a:r>
              <a:rPr lang="lv-LV" sz="2800" b="1" dirty="0">
                <a:solidFill>
                  <a:srgbClr val="0070C0"/>
                </a:solidFill>
              </a:rPr>
              <a:t>Imūnās reakcijas secība </a:t>
            </a:r>
            <a:r>
              <a:rPr lang="lv-LV" sz="2800" b="1" dirty="0"/>
              <a:t>akūtā III tipa </a:t>
            </a:r>
          </a:p>
          <a:p>
            <a:pPr algn="ctr"/>
            <a:r>
              <a:rPr lang="lv-LV" sz="2800" b="1" dirty="0" err="1"/>
              <a:t>hipersensitivitātes</a:t>
            </a:r>
            <a:r>
              <a:rPr lang="lv-LV" sz="2800" b="1" dirty="0"/>
              <a:t> </a:t>
            </a:r>
            <a:r>
              <a:rPr lang="lv-LV" sz="2800" b="1" dirty="0" err="1"/>
              <a:t>reakcjā</a:t>
            </a:r>
            <a:r>
              <a:rPr lang="lv-LV" sz="2800" b="1" dirty="0"/>
              <a:t> (</a:t>
            </a:r>
            <a:r>
              <a:rPr lang="lv-LV" sz="2800" b="1" i="1" dirty="0" err="1"/>
              <a:t>serum</a:t>
            </a:r>
            <a:r>
              <a:rPr lang="lv-LV" sz="2800" b="1" i="1" dirty="0"/>
              <a:t> </a:t>
            </a:r>
            <a:r>
              <a:rPr lang="lv-LV" sz="2800" b="1" i="1" dirty="0" err="1"/>
              <a:t>sickness</a:t>
            </a:r>
            <a:r>
              <a:rPr lang="lv-LV" sz="2800" b="1" dirty="0"/>
              <a:t>)</a:t>
            </a:r>
            <a:endParaRPr lang="en-GB" sz="2800" b="1" dirty="0"/>
          </a:p>
        </p:txBody>
      </p:sp>
    </p:spTree>
    <p:extLst>
      <p:ext uri="{BB962C8B-B14F-4D97-AF65-F5344CB8AC3E}">
        <p14:creationId xmlns:p14="http://schemas.microsoft.com/office/powerpoint/2010/main" val="81241996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Imūno kompleksu izraisīto slimību piemēri</a:t>
            </a:r>
            <a:endParaRPr lang="en-GB" sz="3600" b="1" dirty="0">
              <a:solidFill>
                <a:srgbClr val="0070C0"/>
              </a:solidFill>
            </a:endParaRPr>
          </a:p>
        </p:txBody>
      </p:sp>
      <p:sp>
        <p:nvSpPr>
          <p:cNvPr id="268291" name="Line 3"/>
          <p:cNvSpPr>
            <a:spLocks noChangeShapeType="1"/>
          </p:cNvSpPr>
          <p:nvPr/>
        </p:nvSpPr>
        <p:spPr bwMode="auto">
          <a:xfrm>
            <a:off x="177800" y="980728"/>
            <a:ext cx="8785225" cy="0"/>
          </a:xfrm>
          <a:prstGeom prst="line">
            <a:avLst/>
          </a:prstGeom>
          <a:noFill/>
          <a:ln w="57150" cmpd="thinThick">
            <a:solidFill>
              <a:srgbClr val="800000"/>
            </a:solidFill>
            <a:round/>
            <a:headEnd/>
            <a:tailEnd/>
          </a:ln>
          <a:effectLst/>
        </p:spPr>
        <p:txBody>
          <a:bodyPr/>
          <a:lstStyle/>
          <a:p>
            <a:endParaRPr lang="en-GB"/>
          </a:p>
        </p:txBody>
      </p:sp>
      <p:graphicFrame>
        <p:nvGraphicFramePr>
          <p:cNvPr id="268332" name="Group 44"/>
          <p:cNvGraphicFramePr>
            <a:graphicFrameLocks noGrp="1"/>
          </p:cNvGraphicFramePr>
          <p:nvPr>
            <p:ph idx="4294967295"/>
            <p:extLst>
              <p:ext uri="{D42A27DB-BD31-4B8C-83A1-F6EECF244321}">
                <p14:modId xmlns:p14="http://schemas.microsoft.com/office/powerpoint/2010/main" val="3323146322"/>
              </p:ext>
            </p:extLst>
          </p:nvPr>
        </p:nvGraphicFramePr>
        <p:xfrm>
          <a:off x="539552" y="1535113"/>
          <a:ext cx="8193088" cy="4017964"/>
        </p:xfrm>
        <a:graphic>
          <a:graphicData uri="http://schemas.openxmlformats.org/drawingml/2006/table">
            <a:tbl>
              <a:tblPr/>
              <a:tblGrid>
                <a:gridCol w="2730500"/>
                <a:gridCol w="2732088"/>
                <a:gridCol w="2730500"/>
              </a:tblGrid>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dirty="0" smtClean="0">
                          <a:ln>
                            <a:noFill/>
                          </a:ln>
                          <a:solidFill>
                            <a:schemeClr val="bg1"/>
                          </a:solidFill>
                          <a:effectLst/>
                          <a:latin typeface="Tahoma" pitchFamily="34" charset="0"/>
                        </a:rPr>
                        <a:t>Slimība</a:t>
                      </a:r>
                      <a:endParaRPr kumimoji="0" lang="en-GB" sz="1600" b="1" i="0" u="none" strike="noStrike" cap="none" normalizeH="0" baseline="0" dirty="0" smtClean="0">
                        <a:ln>
                          <a:noFill/>
                        </a:ln>
                        <a:solidFill>
                          <a:schemeClr val="bg1"/>
                        </a:solidFill>
                        <a:effectLst/>
                        <a:latin typeface="Tahoma" pitchFamily="34" charset="0"/>
                      </a:endParaRPr>
                    </a:p>
                  </a:txBody>
                  <a:tcPr horzOverflow="overflow">
                    <a:lnL cap="flat">
                      <a:noFill/>
                    </a:lnL>
                    <a:lnR>
                      <a:noFill/>
                    </a:lnR>
                    <a:lnT cap="flat">
                      <a:noFill/>
                    </a:lnT>
                    <a:lnB>
                      <a:noFill/>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bg1"/>
                          </a:solidFill>
                          <a:effectLst/>
                          <a:latin typeface="Tahoma" pitchFamily="34" charset="0"/>
                        </a:rPr>
                        <a:t>Iesaistītais antigēns</a:t>
                      </a:r>
                      <a:endParaRPr kumimoji="0" lang="en-GB" sz="1600" b="1" i="0" u="none" strike="noStrike" cap="none" normalizeH="0" baseline="0" smtClean="0">
                        <a:ln>
                          <a:noFill/>
                        </a:ln>
                        <a:solidFill>
                          <a:schemeClr val="bg1"/>
                        </a:solidFill>
                        <a:effectLst/>
                        <a:latin typeface="Tahoma" pitchFamily="34" charset="0"/>
                      </a:endParaRPr>
                    </a:p>
                  </a:txBody>
                  <a:tcPr horzOverflow="overflow">
                    <a:lnL>
                      <a:noFill/>
                    </a:lnL>
                    <a:lnR>
                      <a:noFill/>
                    </a:lnR>
                    <a:lnT cap="flat">
                      <a:noFill/>
                    </a:lnT>
                    <a:lnB>
                      <a:noFill/>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bg1"/>
                          </a:solidFill>
                          <a:effectLst/>
                          <a:latin typeface="Tahoma" pitchFamily="34" charset="0"/>
                        </a:rPr>
                        <a:t>Klīniski-patoloģiskā manifestēšanās</a:t>
                      </a:r>
                      <a:endParaRPr kumimoji="0" lang="en-GB" sz="1600" b="1" i="0" u="none" strike="noStrike" cap="none" normalizeH="0" baseline="0" smtClean="0">
                        <a:ln>
                          <a:noFill/>
                        </a:ln>
                        <a:solidFill>
                          <a:schemeClr val="bg1"/>
                        </a:solidFill>
                        <a:effectLst/>
                        <a:latin typeface="Tahoma" pitchFamily="34" charset="0"/>
                      </a:endParaRPr>
                    </a:p>
                  </a:txBody>
                  <a:tcPr horzOverflow="overflow">
                    <a:lnL>
                      <a:noFill/>
                    </a:lnL>
                    <a:lnR cap="flat">
                      <a:noFill/>
                    </a:lnR>
                    <a:lnT cap="flat">
                      <a:noFill/>
                    </a:lnT>
                    <a:lnB>
                      <a:noFill/>
                    </a:lnB>
                    <a:lnTlToBr>
                      <a:noFill/>
                    </a:lnTlToBr>
                    <a:lnBlToTr>
                      <a:noFill/>
                    </a:lnBlToTr>
                    <a:solidFill>
                      <a:srgbClr val="FF3300"/>
                    </a:solidFill>
                  </a:tcPr>
                </a:tc>
              </a:tr>
              <a:tr h="735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Sistēmiskā </a:t>
                      </a:r>
                      <a:r>
                        <a:rPr kumimoji="0" lang="lv-LV" sz="1600" b="1" i="1" u="none" strike="noStrike" cap="none" normalizeH="0" baseline="0" smtClean="0">
                          <a:ln>
                            <a:noFill/>
                          </a:ln>
                          <a:solidFill>
                            <a:schemeClr val="tx1"/>
                          </a:solidFill>
                          <a:effectLst/>
                          <a:latin typeface="Tahoma" pitchFamily="34" charset="0"/>
                        </a:rPr>
                        <a:t>lupus </a:t>
                      </a:r>
                      <a:r>
                        <a:rPr kumimoji="0" lang="en-GB" sz="1600" b="1" i="1" u="none" strike="noStrike" cap="none" normalizeH="0" baseline="0" smtClean="0">
                          <a:ln>
                            <a:noFill/>
                          </a:ln>
                          <a:solidFill>
                            <a:schemeClr val="tx1"/>
                          </a:solidFill>
                          <a:effectLst/>
                          <a:latin typeface="Tahoma" pitchFamily="34" charset="0"/>
                        </a:rPr>
                        <a:t>erythematosus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DNS, nukleoproteīni u.c.</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Nefrīts, artrīts, vaskulīts</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608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tx1"/>
                          </a:solidFill>
                          <a:effectLst/>
                          <a:latin typeface="Tahoma" pitchFamily="34" charset="0"/>
                        </a:rPr>
                        <a:t>Polyarteritis nodosa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HBV virsmas antigēns</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Vaskulīts</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1257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dirty="0" err="1" smtClean="0">
                          <a:ln>
                            <a:noFill/>
                          </a:ln>
                          <a:solidFill>
                            <a:schemeClr val="tx1"/>
                          </a:solidFill>
                          <a:effectLst/>
                          <a:latin typeface="Tahoma" pitchFamily="34" charset="0"/>
                        </a:rPr>
                        <a:t>Poststreptokoka</a:t>
                      </a:r>
                      <a:r>
                        <a:rPr kumimoji="0" lang="lv-LV" sz="1600" b="1" i="0" u="none" strike="noStrike" cap="none" normalizeH="0" baseline="0" dirty="0" smtClean="0">
                          <a:ln>
                            <a:noFill/>
                          </a:ln>
                          <a:solidFill>
                            <a:schemeClr val="tx1"/>
                          </a:solidFill>
                          <a:effectLst/>
                          <a:latin typeface="Tahoma" pitchFamily="34" charset="0"/>
                        </a:rPr>
                        <a:t> </a:t>
                      </a:r>
                      <a:r>
                        <a:rPr kumimoji="0" lang="lv-LV" sz="1600" b="1" i="0" u="none" strike="noStrike" cap="none" normalizeH="0" baseline="0" dirty="0" err="1" smtClean="0">
                          <a:ln>
                            <a:noFill/>
                          </a:ln>
                          <a:solidFill>
                            <a:schemeClr val="tx1"/>
                          </a:solidFill>
                          <a:effectLst/>
                          <a:latin typeface="Tahoma" pitchFamily="34" charset="0"/>
                        </a:rPr>
                        <a:t>glomerulonefrīts</a:t>
                      </a:r>
                      <a:endParaRPr kumimoji="0" lang="en-GB" sz="1600" b="1"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Streptokoku šūnas sieniņas antigēns(i); var tikt “iesēdināti” glomerulu bazālajā membrānā</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Nefrīts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dirty="0" smtClean="0">
                          <a:ln>
                            <a:noFill/>
                          </a:ln>
                          <a:solidFill>
                            <a:schemeClr val="tx1"/>
                          </a:solidFill>
                          <a:effectLst/>
                          <a:latin typeface="Tahoma" pitchFamily="34" charset="0"/>
                        </a:rPr>
                        <a:t>Seruma slimība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dirty="0" smtClean="0">
                          <a:ln>
                            <a:noFill/>
                          </a:ln>
                          <a:solidFill>
                            <a:schemeClr val="tx1"/>
                          </a:solidFill>
                          <a:effectLst/>
                          <a:latin typeface="Tahoma" pitchFamily="34" charset="0"/>
                        </a:rPr>
                        <a:t>(</a:t>
                      </a:r>
                      <a:r>
                        <a:rPr kumimoji="0" lang="lv-LV" sz="1600" b="0" i="1" u="none" strike="noStrike" cap="none" normalizeH="0" baseline="0" dirty="0" err="1" smtClean="0">
                          <a:ln>
                            <a:noFill/>
                          </a:ln>
                          <a:solidFill>
                            <a:schemeClr val="tx1"/>
                          </a:solidFill>
                          <a:effectLst/>
                          <a:latin typeface="Tahoma" pitchFamily="34" charset="0"/>
                        </a:rPr>
                        <a:t>Serum</a:t>
                      </a:r>
                      <a:r>
                        <a:rPr kumimoji="0" lang="lv-LV" sz="1600" b="0" i="1" u="none" strike="noStrike" cap="none" normalizeH="0" baseline="0" dirty="0" smtClean="0">
                          <a:ln>
                            <a:noFill/>
                          </a:ln>
                          <a:solidFill>
                            <a:schemeClr val="tx1"/>
                          </a:solidFill>
                          <a:effectLst/>
                          <a:latin typeface="Tahoma" pitchFamily="34" charset="0"/>
                        </a:rPr>
                        <a:t> </a:t>
                      </a:r>
                      <a:r>
                        <a:rPr kumimoji="0" lang="lv-LV" sz="1600" b="0" i="1" u="none" strike="noStrike" cap="none" normalizeH="0" baseline="0" dirty="0" err="1" smtClean="0">
                          <a:ln>
                            <a:noFill/>
                          </a:ln>
                          <a:solidFill>
                            <a:schemeClr val="tx1"/>
                          </a:solidFill>
                          <a:effectLst/>
                          <a:latin typeface="Tahoma" pitchFamily="34" charset="0"/>
                        </a:rPr>
                        <a:t>sickness</a:t>
                      </a:r>
                      <a:r>
                        <a:rPr kumimoji="0" lang="lv-LV" sz="1600" b="0" i="0" u="none" strike="noStrike" cap="none" normalizeH="0" baseline="0" dirty="0" smtClean="0">
                          <a:ln>
                            <a:noFill/>
                          </a:ln>
                          <a:solidFill>
                            <a:schemeClr val="tx1"/>
                          </a:solidFill>
                          <a:effectLst/>
                          <a:latin typeface="Tahoma" pitchFamily="34" charset="0"/>
                        </a:rPr>
                        <a:t>)</a:t>
                      </a:r>
                      <a:endParaRPr kumimoji="0" lang="en-GB" sz="16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smtClean="0">
                          <a:ln>
                            <a:noFill/>
                          </a:ln>
                          <a:solidFill>
                            <a:schemeClr val="tx1"/>
                          </a:solidFill>
                          <a:effectLst/>
                          <a:latin typeface="Tahoma" pitchFamily="34" charset="0"/>
                        </a:rPr>
                        <a:t>Dažādi proteīni </a:t>
                      </a:r>
                      <a:endParaRPr kumimoji="0" lang="en-GB" sz="16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0" i="0" u="none" strike="noStrike" cap="none" normalizeH="0" baseline="0" dirty="0" smtClean="0">
                          <a:ln>
                            <a:noFill/>
                          </a:ln>
                          <a:solidFill>
                            <a:schemeClr val="tx1"/>
                          </a:solidFill>
                          <a:effectLst/>
                          <a:latin typeface="Tahoma" pitchFamily="34" charset="0"/>
                        </a:rPr>
                        <a:t>Artrīts, vaskulīts, nefrīts</a:t>
                      </a:r>
                      <a:endParaRPr kumimoji="0" lang="en-GB" sz="16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62148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defRPr/>
            </a:pPr>
            <a:r>
              <a:rPr lang="lv-LV" sz="3600" b="1" dirty="0" err="1"/>
              <a:t>Hipersensitivitātes</a:t>
            </a:r>
            <a:r>
              <a:rPr lang="lv-LV" sz="3600" b="1" dirty="0"/>
              <a:t> </a:t>
            </a:r>
            <a:r>
              <a:rPr lang="lv-LV" sz="3600" b="1" dirty="0" smtClean="0"/>
              <a:t>slimības   </a:t>
            </a:r>
            <a:r>
              <a:rPr lang="lv-LV" sz="3600" b="1" dirty="0" smtClean="0">
                <a:solidFill>
                  <a:srgbClr val="0070C0"/>
                </a:solidFill>
              </a:rPr>
              <a:t>Klasifikācija</a:t>
            </a:r>
            <a:endParaRPr lang="en-GB" sz="3600" b="1" dirty="0">
              <a:solidFill>
                <a:srgbClr val="0070C0"/>
              </a:solidFill>
            </a:endParaRPr>
          </a:p>
        </p:txBody>
      </p:sp>
      <p:graphicFrame>
        <p:nvGraphicFramePr>
          <p:cNvPr id="166092" name="Group 204"/>
          <p:cNvGraphicFramePr>
            <a:graphicFrameLocks noGrp="1"/>
          </p:cNvGraphicFramePr>
          <p:nvPr>
            <p:extLst>
              <p:ext uri="{D42A27DB-BD31-4B8C-83A1-F6EECF244321}">
                <p14:modId xmlns:p14="http://schemas.microsoft.com/office/powerpoint/2010/main" val="3902812612"/>
              </p:ext>
            </p:extLst>
          </p:nvPr>
        </p:nvGraphicFramePr>
        <p:xfrm>
          <a:off x="266700" y="1384300"/>
          <a:ext cx="8521700" cy="4864646"/>
        </p:xfrm>
        <a:graphic>
          <a:graphicData uri="http://schemas.openxmlformats.org/drawingml/2006/table">
            <a:tbl>
              <a:tblPr/>
              <a:tblGrid>
                <a:gridCol w="2527300"/>
                <a:gridCol w="2654300"/>
                <a:gridCol w="3340100"/>
              </a:tblGrid>
              <a:tr h="594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err="1" smtClean="0">
                          <a:ln>
                            <a:noFill/>
                          </a:ln>
                          <a:solidFill>
                            <a:schemeClr val="tx1"/>
                          </a:solidFill>
                          <a:effectLst/>
                          <a:latin typeface="Tahoma" pitchFamily="34" charset="0"/>
                        </a:rPr>
                        <a:t>Hipersensitivitātes</a:t>
                      </a:r>
                      <a:r>
                        <a:rPr kumimoji="0" lang="lv-LV" sz="1500" b="1" i="0" u="none" strike="noStrike" cap="none" normalizeH="0" baseline="0" dirty="0" smtClean="0">
                          <a:ln>
                            <a:noFill/>
                          </a:ln>
                          <a:solidFill>
                            <a:schemeClr val="tx1"/>
                          </a:solidFill>
                          <a:effectLst/>
                          <a:latin typeface="Tahoma"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tips</a:t>
                      </a:r>
                      <a:endParaRPr kumimoji="0" lang="en-GB" sz="1500" b="1" i="0" u="none" strike="noStrike" cap="none" normalizeH="0" baseline="0" dirty="0" smtClean="0">
                        <a:ln>
                          <a:noFill/>
                        </a:ln>
                        <a:solidFill>
                          <a:schemeClr val="tx1"/>
                        </a:solidFill>
                        <a:effectLst/>
                        <a:latin typeface="Tahoma" pitchFamily="34" charset="0"/>
                      </a:endParaRPr>
                    </a:p>
                  </a:txBody>
                  <a:tcPr marT="45713" marB="45713"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smtClean="0">
                          <a:ln>
                            <a:noFill/>
                          </a:ln>
                          <a:solidFill>
                            <a:schemeClr val="tx1"/>
                          </a:solidFill>
                          <a:effectLst/>
                          <a:latin typeface="Tahoma" pitchFamily="34" charset="0"/>
                        </a:rPr>
                        <a:t>Patoloģiskais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smtClean="0">
                          <a:ln>
                            <a:noFill/>
                          </a:ln>
                          <a:solidFill>
                            <a:schemeClr val="tx1"/>
                          </a:solidFill>
                          <a:effectLst/>
                          <a:latin typeface="Tahoma" pitchFamily="34" charset="0"/>
                        </a:rPr>
                        <a:t>imūnais mehānisms</a:t>
                      </a:r>
                      <a:endParaRPr kumimoji="0" lang="en-GB" sz="1500" b="1"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Audu bojājuma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un slimības mehānisms</a:t>
                      </a:r>
                      <a:endParaRPr kumimoji="0" lang="en-GB" sz="1500" b="1"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6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Tūlītējā </a:t>
                      </a:r>
                      <a:r>
                        <a:rPr kumimoji="0" lang="lv-LV" sz="1400" b="1" i="0" u="none" strike="noStrike" cap="none" normalizeH="0" baseline="0" dirty="0" err="1" smtClean="0">
                          <a:ln>
                            <a:noFill/>
                          </a:ln>
                          <a:solidFill>
                            <a:srgbClr val="0070C0"/>
                          </a:solidFill>
                          <a:effectLst/>
                          <a:latin typeface="Tahoma" pitchFamily="34" charset="0"/>
                        </a:rPr>
                        <a:t>hipersensitivitāte</a:t>
                      </a:r>
                      <a:endParaRPr kumimoji="0" lang="lv-LV"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IgE antivielas</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dirty="0" err="1" smtClean="0">
                          <a:ln>
                            <a:noFill/>
                          </a:ln>
                          <a:solidFill>
                            <a:schemeClr val="tx1"/>
                          </a:solidFill>
                          <a:effectLst/>
                          <a:latin typeface="Tahoma" pitchFamily="34" charset="0"/>
                        </a:rPr>
                        <a:t>Mastocīti</a:t>
                      </a:r>
                      <a:r>
                        <a:rPr kumimoji="0" lang="lv-LV" sz="1400" b="0" i="0" u="none" strike="noStrike" cap="none" normalizeH="0" baseline="0" dirty="0" smtClean="0">
                          <a:ln>
                            <a:noFill/>
                          </a:ln>
                          <a:solidFill>
                            <a:schemeClr val="tx1"/>
                          </a:solidFill>
                          <a:effectLst/>
                          <a:latin typeface="Tahoma" pitchFamily="34" charset="0"/>
                        </a:rPr>
                        <a:t> un to mediatori </a:t>
                      </a:r>
                      <a:endParaRPr kumimoji="0" lang="en-GB" sz="1400" b="0"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r>
              <a:tr h="10300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II Tips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Antivielu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IgM, IgG antivielas pret šūnu virsmas vai ECM antigēniem</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400" b="0" i="0" u="none" strike="noStrike" cap="none" normalizeH="0" baseline="0" dirty="0" smtClean="0">
                          <a:ln>
                            <a:noFill/>
                          </a:ln>
                          <a:solidFill>
                            <a:schemeClr val="tx1"/>
                          </a:solidFill>
                          <a:effectLst/>
                          <a:latin typeface="Tahoma" pitchFamily="34" charset="0"/>
                        </a:rPr>
                        <a:t>Šūnu </a:t>
                      </a:r>
                      <a:r>
                        <a:rPr kumimoji="0" lang="lv-LV" sz="1400" b="0" i="0" u="none" strike="noStrike" cap="none" normalizeH="0" baseline="0" dirty="0" err="1" smtClean="0">
                          <a:ln>
                            <a:noFill/>
                          </a:ln>
                          <a:solidFill>
                            <a:schemeClr val="tx1"/>
                          </a:solidFill>
                          <a:effectLst/>
                          <a:latin typeface="Tahoma" pitchFamily="34" charset="0"/>
                        </a:rPr>
                        <a:t>opsonizēšana</a:t>
                      </a:r>
                      <a:r>
                        <a:rPr kumimoji="0" lang="lv-LV" sz="1400" b="0" i="0" u="none" strike="noStrike" cap="none" normalizeH="0" baseline="0" dirty="0" smtClean="0">
                          <a:ln>
                            <a:noFill/>
                          </a:ln>
                          <a:solidFill>
                            <a:schemeClr val="tx1"/>
                          </a:solidFill>
                          <a:effectLst/>
                          <a:latin typeface="Tahoma" pitchFamily="34" charset="0"/>
                        </a:rPr>
                        <a:t> un fagocitoze; Komplementa un </a:t>
                      </a:r>
                      <a:r>
                        <a:rPr kumimoji="0" lang="lv-LV" sz="1400" b="0" i="0" u="none" strike="noStrike" cap="none" normalizeH="0" baseline="0" dirty="0" err="1" smtClean="0">
                          <a:ln>
                            <a:noFill/>
                          </a:ln>
                          <a:solidFill>
                            <a:schemeClr val="tx1"/>
                          </a:solidFill>
                          <a:effectLst/>
                          <a:latin typeface="Tahoma" pitchFamily="34" charset="0"/>
                        </a:rPr>
                        <a:t>FcR</a:t>
                      </a:r>
                      <a:r>
                        <a:rPr kumimoji="0" lang="lv-LV" sz="1400" b="0" i="0" u="none" strike="noStrike" cap="none" normalizeH="0" baseline="0" dirty="0" smtClean="0">
                          <a:ln>
                            <a:noFill/>
                          </a:ln>
                          <a:solidFill>
                            <a:schemeClr val="tx1"/>
                          </a:solidFill>
                          <a:effectLst/>
                          <a:latin typeface="Tahoma" pitchFamily="34" charset="0"/>
                        </a:rPr>
                        <a:t> atkarīgā leikocītu (</a:t>
                      </a:r>
                      <a:r>
                        <a:rPr kumimoji="0" lang="lv-LV" sz="1400" b="0" i="0" u="none" strike="noStrike" cap="none" normalizeH="0" baseline="0" dirty="0" err="1" smtClean="0">
                          <a:ln>
                            <a:noFill/>
                          </a:ln>
                          <a:solidFill>
                            <a:schemeClr val="tx1"/>
                          </a:solidFill>
                          <a:effectLst/>
                          <a:latin typeface="Tahoma" pitchFamily="34" charset="0"/>
                        </a:rPr>
                        <a:t>neirofilu</a:t>
                      </a:r>
                      <a:r>
                        <a:rPr kumimoji="0" lang="lv-LV" sz="1400" b="0" i="0" u="none" strike="noStrike" cap="none" normalizeH="0" baseline="0" dirty="0" smtClean="0">
                          <a:ln>
                            <a:noFill/>
                          </a:ln>
                          <a:solidFill>
                            <a:schemeClr val="tx1"/>
                          </a:solidFill>
                          <a:effectLst/>
                          <a:latin typeface="Tahoma" pitchFamily="34" charset="0"/>
                        </a:rPr>
                        <a:t> un </a:t>
                      </a:r>
                      <a:r>
                        <a:rPr kumimoji="0" lang="lv-LV" sz="1400" b="0" i="0" u="none" strike="noStrike" cap="none" normalizeH="0" baseline="0" dirty="0" err="1" smtClean="0">
                          <a:ln>
                            <a:noFill/>
                          </a:ln>
                          <a:solidFill>
                            <a:schemeClr val="tx1"/>
                          </a:solidFill>
                          <a:effectLst/>
                          <a:latin typeface="Tahoma" pitchFamily="34" charset="0"/>
                        </a:rPr>
                        <a:t>makrofāgu</a:t>
                      </a:r>
                      <a:r>
                        <a:rPr kumimoji="0" lang="lv-LV" sz="1400" b="0" i="0" u="none" strike="noStrike" cap="none" normalizeH="0" baseline="0" dirty="0" smtClean="0">
                          <a:ln>
                            <a:noFill/>
                          </a:ln>
                          <a:solidFill>
                            <a:schemeClr val="tx1"/>
                          </a:solidFill>
                          <a:effectLst/>
                          <a:latin typeface="Tahoma" pitchFamily="34" charset="0"/>
                        </a:rPr>
                        <a:t>) piesaiste un aktivēšana</a:t>
                      </a:r>
                    </a:p>
                  </a:txBody>
                  <a:tcPr marT="45713" marB="45713" horzOverflow="overflow">
                    <a:lnL>
                      <a:noFill/>
                    </a:lnL>
                    <a:lnR cap="flat">
                      <a:noFill/>
                    </a:lnR>
                    <a:lnT>
                      <a:noFill/>
                    </a:lnT>
                    <a:lnB>
                      <a:noFill/>
                    </a:lnB>
                    <a:lnTlToBr>
                      <a:noFill/>
                    </a:lnTlToBr>
                    <a:lnBlToTr>
                      <a:noFill/>
                    </a:lnBlToTr>
                    <a:noFill/>
                  </a:tcPr>
                </a:tc>
              </a:tr>
              <a:tr h="7740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III Tips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Imūno kompleksu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Imūnie kompleksi no cirkulējošiem Ag un IgM vai IgG antivielām</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dirty="0" smtClean="0">
                          <a:ln>
                            <a:noFill/>
                          </a:ln>
                          <a:solidFill>
                            <a:schemeClr val="tx1"/>
                          </a:solidFill>
                          <a:effectLst/>
                          <a:latin typeface="Tahoma" pitchFamily="34" charset="0"/>
                        </a:rPr>
                        <a:t>Komplementa un </a:t>
                      </a:r>
                      <a:r>
                        <a:rPr kumimoji="0" lang="lv-LV" sz="1400" b="0" i="0" u="none" strike="noStrike" cap="none" normalizeH="0" baseline="0" dirty="0" err="1" smtClean="0">
                          <a:ln>
                            <a:noFill/>
                          </a:ln>
                          <a:solidFill>
                            <a:schemeClr val="tx1"/>
                          </a:solidFill>
                          <a:effectLst/>
                          <a:latin typeface="Tahoma" pitchFamily="34" charset="0"/>
                        </a:rPr>
                        <a:t>FcR</a:t>
                      </a:r>
                      <a:r>
                        <a:rPr kumimoji="0" lang="lv-LV" sz="1400" b="0" i="0" u="none" strike="noStrike" cap="none" normalizeH="0" baseline="0" dirty="0" smtClean="0">
                          <a:ln>
                            <a:noFill/>
                          </a:ln>
                          <a:solidFill>
                            <a:schemeClr val="tx1"/>
                          </a:solidFill>
                          <a:effectLst/>
                          <a:latin typeface="Tahoma" pitchFamily="34" charset="0"/>
                        </a:rPr>
                        <a:t> atkarīgā leikocītu piesaiste un aktivēšana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a:noFill/>
                    </a:lnT>
                    <a:lnB>
                      <a:noFill/>
                    </a:lnB>
                    <a:lnTlToBr>
                      <a:noFill/>
                    </a:lnTlToBr>
                    <a:lnBlToTr>
                      <a:noFill/>
                    </a:lnBlToTr>
                    <a:solidFill>
                      <a:srgbClr val="DDDDDD"/>
                    </a:solidFill>
                  </a:tcPr>
                </a:tc>
              </a:tr>
              <a:tr h="10727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IV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T šūnu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1. CD4+ T šūnas (</a:t>
                      </a:r>
                      <a:r>
                        <a:rPr kumimoji="0" lang="lv-LV" sz="1400" b="1" i="0" u="none" strike="noStrike" cap="none" normalizeH="0" baseline="0" smtClean="0">
                          <a:ln>
                            <a:noFill/>
                          </a:ln>
                          <a:solidFill>
                            <a:schemeClr val="tx1"/>
                          </a:solidFill>
                          <a:effectLst/>
                          <a:latin typeface="Tahoma" pitchFamily="34" charset="0"/>
                        </a:rPr>
                        <a:t>DTH</a:t>
                      </a:r>
                      <a:r>
                        <a:rPr kumimoji="0" lang="lv-LV" sz="1400" b="0" i="0" u="none" strike="noStrike" cap="none" normalizeH="0" baseline="0" smtClean="0">
                          <a:ln>
                            <a:noFill/>
                          </a:ln>
                          <a:solidFill>
                            <a:schemeClr val="tx1"/>
                          </a:solidFill>
                          <a:effectLst/>
                          <a:latin typeface="Tahoma" pitchFamily="34" charset="0"/>
                        </a:rPr>
                        <a:t>)</a:t>
                      </a:r>
                    </a:p>
                    <a:p>
                      <a:pPr marL="533400" marR="0" lvl="0" indent="-533400" algn="l" defTabSz="914400" rtl="0" eaLnBrk="0" fontAlgn="base" latinLnBrk="0" hangingPunct="0">
                        <a:lnSpc>
                          <a:spcPct val="100000"/>
                        </a:lnSpc>
                        <a:spcBef>
                          <a:spcPct val="20000"/>
                        </a:spcBef>
                        <a:spcAft>
                          <a:spcPct val="0"/>
                        </a:spcAft>
                        <a:buClrTx/>
                        <a:buSzTx/>
                        <a:buFontTx/>
                        <a:buNone/>
                        <a:tabLst/>
                      </a:pPr>
                      <a:endParaRPr kumimoji="0" lang="lv-LV" sz="1400" b="0" i="0" u="none" strike="noStrike" cap="none" normalizeH="0" baseline="0" smtClean="0">
                        <a:ln>
                          <a:noFill/>
                        </a:ln>
                        <a:solidFill>
                          <a:schemeClr val="tx1"/>
                        </a:solidFill>
                        <a:effectLst/>
                        <a:latin typeface="Tahoma" pitchFamily="34" charset="0"/>
                      </a:endParaRP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2. CD8+ T šūnas (T šūnu</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atkarīgā citolīze)</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1. Makrofāgu aktivēšana, citokīnu </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atkarīgs iekaisums</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2. Tieša mērķšūnas nogalēšana,</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citokīnu-atkarīgs iekaisums </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cap="flat">
                      <a:noFill/>
                    </a:lnR>
                    <a:lnT>
                      <a:noFill/>
                    </a:lnT>
                    <a:lnB>
                      <a:noFill/>
                    </a:lnB>
                    <a:lnTlToBr>
                      <a:noFill/>
                    </a:lnTlToBr>
                    <a:lnBlToTr>
                      <a:noFill/>
                    </a:lnBlToTr>
                    <a:noFill/>
                  </a:tcPr>
                </a:tc>
              </a:tr>
              <a:tr h="816747">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V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err="1" smtClean="0">
                          <a:ln>
                            <a:noFill/>
                          </a:ln>
                          <a:solidFill>
                            <a:srgbClr val="0070C0"/>
                          </a:solidFill>
                          <a:effectLst/>
                          <a:latin typeface="Tahoma" pitchFamily="34" charset="0"/>
                        </a:rPr>
                        <a:t>Autoimunitāte</a:t>
                      </a:r>
                      <a:r>
                        <a:rPr kumimoji="0" lang="lv-LV" sz="1400" b="1" i="0" u="none" strike="noStrike" cap="none" normalizeH="0" baseline="0" dirty="0" smtClean="0">
                          <a:ln>
                            <a:noFill/>
                          </a:ln>
                          <a:solidFill>
                            <a:srgbClr val="0070C0"/>
                          </a:solidFill>
                          <a:effectLst/>
                          <a:latin typeface="Tahoma"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1" u="none" strike="noStrike" cap="none" normalizeH="0" baseline="0" dirty="0" smtClean="0">
                          <a:ln>
                            <a:noFill/>
                          </a:ln>
                          <a:solidFill>
                            <a:schemeClr val="tx1"/>
                          </a:solidFill>
                          <a:effectLst/>
                          <a:latin typeface="Tahoma" pitchFamily="34" charset="0"/>
                        </a:rPr>
                        <a:t>...pēc patoloģiskā mehānisma var piederēt II-IV tipam</a:t>
                      </a:r>
                      <a:endParaRPr kumimoji="0" lang="en-GB" sz="1400" b="1" i="1" u="none" strike="noStrike" cap="none" normalizeH="0" baseline="0" dirty="0" smtClean="0">
                        <a:ln>
                          <a:noFill/>
                        </a:ln>
                        <a:solidFill>
                          <a:schemeClr val="tx1"/>
                        </a:solidFill>
                        <a:effectLst/>
                        <a:latin typeface="Tahoma" pitchFamily="34" charset="0"/>
                      </a:endParaRPr>
                    </a:p>
                  </a:txBody>
                  <a:tcPr marT="45713" marB="45713"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GB"/>
                    </a:p>
                  </a:txBody>
                  <a:tcPr/>
                </a:tc>
                <a:tc hMerge="1">
                  <a:txBody>
                    <a:bodyPr/>
                    <a:lstStyle/>
                    <a:p>
                      <a:endParaRPr lang="en-GB"/>
                    </a:p>
                  </a:txBody>
                  <a:tcPr/>
                </a:tc>
              </a:tr>
            </a:tbl>
          </a:graphicData>
        </a:graphic>
      </p:graphicFrame>
      <p:sp>
        <p:nvSpPr>
          <p:cNvPr id="49174" name="Rectangle 170"/>
          <p:cNvSpPr>
            <a:spLocks noChangeArrowheads="1"/>
          </p:cNvSpPr>
          <p:nvPr/>
        </p:nvSpPr>
        <p:spPr bwMode="auto">
          <a:xfrm>
            <a:off x="819150" y="6378575"/>
            <a:ext cx="642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r>
              <a:rPr lang="lv-LV" altLang="lv-LV" sz="1400" b="0"/>
              <a:t>ECM – ekstracelulārais matrikss; DTH – </a:t>
            </a:r>
            <a:r>
              <a:rPr lang="lv-LV" altLang="lv-LV" sz="1400" b="0" i="1"/>
              <a:t>delayed-type hypersensitivity</a:t>
            </a:r>
            <a:endParaRPr lang="en-GB" altLang="lv-LV" sz="1400" b="0" i="1"/>
          </a:p>
        </p:txBody>
      </p:sp>
      <p:sp>
        <p:nvSpPr>
          <p:cNvPr id="49175" name="Line 195"/>
          <p:cNvSpPr>
            <a:spLocks noChangeShapeType="1"/>
          </p:cNvSpPr>
          <p:nvPr/>
        </p:nvSpPr>
        <p:spPr bwMode="auto">
          <a:xfrm>
            <a:off x="177800" y="873344"/>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66086" name="Text Box 198"/>
          <p:cNvSpPr txBox="1">
            <a:spLocks noChangeArrowheads="1"/>
          </p:cNvSpPr>
          <p:nvPr/>
        </p:nvSpPr>
        <p:spPr bwMode="auto">
          <a:xfrm>
            <a:off x="2840359" y="1988840"/>
            <a:ext cx="5980113" cy="2431435"/>
          </a:xfrm>
          <a:prstGeom prst="rect">
            <a:avLst/>
          </a:prstGeom>
          <a:solidFill>
            <a:srgbClr val="FFFF00">
              <a:alpha val="88000"/>
            </a:srgbClr>
          </a:solidFill>
          <a:ln w="9525">
            <a:noFill/>
            <a:miter lim="800000"/>
            <a:headEnd/>
            <a:tailEnd/>
          </a:ln>
          <a:effectLst/>
        </p:spPr>
        <p:txBody>
          <a:bodyPr>
            <a:spAutoFit/>
          </a:bodyPr>
          <a:lstStyle/>
          <a:p>
            <a:pPr algn="ctr">
              <a:defRPr/>
            </a:pPr>
            <a:endParaRPr lang="lv-LV" sz="2400" dirty="0">
              <a:solidFill>
                <a:srgbClr val="003366"/>
              </a:solidFill>
              <a:effectLst>
                <a:outerShdw blurRad="38100" dist="38100" dir="2700000" algn="tl">
                  <a:srgbClr val="000000"/>
                </a:outerShdw>
              </a:effectLst>
            </a:endParaRPr>
          </a:p>
          <a:p>
            <a:pPr algn="ctr">
              <a:defRPr/>
            </a:pPr>
            <a:endParaRPr lang="lv-LV" sz="2400" dirty="0">
              <a:solidFill>
                <a:srgbClr val="003366"/>
              </a:solidFill>
              <a:effectLst>
                <a:outerShdw blurRad="38100" dist="38100" dir="2700000" algn="tl">
                  <a:srgbClr val="000000"/>
                </a:outerShdw>
              </a:effectLst>
            </a:endParaRPr>
          </a:p>
          <a:p>
            <a:pPr algn="ctr">
              <a:defRPr/>
            </a:pPr>
            <a:r>
              <a:rPr lang="lv-LV" sz="3200" b="1" dirty="0">
                <a:solidFill>
                  <a:srgbClr val="C00000"/>
                </a:solidFill>
              </a:rPr>
              <a:t>Antivielu izraisītās slimības</a:t>
            </a:r>
          </a:p>
          <a:p>
            <a:pPr algn="ctr">
              <a:defRPr/>
            </a:pPr>
            <a:endParaRPr lang="lv-LV" sz="2400" dirty="0">
              <a:solidFill>
                <a:srgbClr val="003366"/>
              </a:solidFill>
              <a:effectLst>
                <a:outerShdw blurRad="38100" dist="38100" dir="2700000" algn="tl">
                  <a:srgbClr val="000000"/>
                </a:outerShdw>
              </a:effectLst>
            </a:endParaRPr>
          </a:p>
          <a:p>
            <a:pPr algn="ctr">
              <a:defRPr/>
            </a:pPr>
            <a:endParaRPr lang="lv-LV" sz="2400" dirty="0">
              <a:solidFill>
                <a:srgbClr val="003366"/>
              </a:solidFill>
              <a:effectLst>
                <a:outerShdw blurRad="38100" dist="38100" dir="2700000" algn="tl">
                  <a:srgbClr val="000000"/>
                </a:outerShdw>
              </a:effectLst>
            </a:endParaRPr>
          </a:p>
          <a:p>
            <a:pPr algn="ctr">
              <a:defRPr/>
            </a:pPr>
            <a:endParaRPr lang="en-GB" sz="2400" dirty="0">
              <a:solidFill>
                <a:srgbClr val="003366"/>
              </a:solidFill>
              <a:effectLst>
                <a:outerShdw blurRad="38100" dist="38100" dir="2700000" algn="tl">
                  <a:srgbClr val="000000"/>
                </a:outerShdw>
              </a:effectLst>
            </a:endParaRPr>
          </a:p>
        </p:txBody>
      </p:sp>
      <p:sp>
        <p:nvSpPr>
          <p:cNvPr id="166087" name="Text Box 199"/>
          <p:cNvSpPr txBox="1">
            <a:spLocks noChangeArrowheads="1"/>
          </p:cNvSpPr>
          <p:nvPr/>
        </p:nvSpPr>
        <p:spPr bwMode="auto">
          <a:xfrm>
            <a:off x="2840358" y="4293096"/>
            <a:ext cx="5980113" cy="1175706"/>
          </a:xfrm>
          <a:prstGeom prst="rect">
            <a:avLst/>
          </a:prstGeom>
          <a:solidFill>
            <a:srgbClr val="6699FF">
              <a:alpha val="88000"/>
            </a:srgbClr>
          </a:solidFill>
          <a:ln w="9525">
            <a:noFill/>
            <a:miter lim="800000"/>
            <a:headEnd/>
            <a:tailEnd/>
          </a:ln>
          <a:effectLst/>
        </p:spPr>
        <p:txBody>
          <a:bodyPr>
            <a:spAutoFit/>
          </a:bodyPr>
          <a:lstStyle/>
          <a:p>
            <a:pPr algn="ctr">
              <a:defRPr/>
            </a:pPr>
            <a:endParaRPr lang="lv-LV" sz="2400" dirty="0" smtClean="0">
              <a:solidFill>
                <a:srgbClr val="003366"/>
              </a:solidFill>
              <a:effectLst>
                <a:outerShdw blurRad="38100" dist="38100" dir="2700000" algn="tl">
                  <a:srgbClr val="000000"/>
                </a:outerShdw>
              </a:effectLst>
            </a:endParaRPr>
          </a:p>
          <a:p>
            <a:pPr algn="ctr">
              <a:defRPr/>
            </a:pPr>
            <a:r>
              <a:rPr lang="lv-LV" sz="3200" b="1" dirty="0" smtClean="0">
                <a:solidFill>
                  <a:srgbClr val="C00000"/>
                </a:solidFill>
              </a:rPr>
              <a:t>T </a:t>
            </a:r>
            <a:r>
              <a:rPr lang="lv-LV" sz="3200" b="1" dirty="0">
                <a:solidFill>
                  <a:srgbClr val="C00000"/>
                </a:solidFill>
              </a:rPr>
              <a:t>šūnu izraisītās </a:t>
            </a:r>
            <a:r>
              <a:rPr lang="lv-LV" sz="3200" b="1" dirty="0" smtClean="0">
                <a:solidFill>
                  <a:srgbClr val="C00000"/>
                </a:solidFill>
              </a:rPr>
              <a:t>slimības</a:t>
            </a:r>
          </a:p>
          <a:p>
            <a:pPr algn="ctr">
              <a:lnSpc>
                <a:spcPct val="60000"/>
              </a:lnSpc>
              <a:defRPr/>
            </a:pPr>
            <a:endParaRPr lang="en-GB" sz="2400" dirty="0">
              <a:solidFill>
                <a:srgbClr val="003366"/>
              </a:solidFill>
              <a:effectLst>
                <a:outerShdw blurRad="38100" dist="38100" dir="2700000" algn="tl">
                  <a:srgbClr val="000000"/>
                </a:outerShdw>
              </a:effectLst>
            </a:endParaRPr>
          </a:p>
        </p:txBody>
      </p:sp>
    </p:spTree>
    <p:extLst>
      <p:ext uri="{BB962C8B-B14F-4D97-AF65-F5344CB8AC3E}">
        <p14:creationId xmlns:p14="http://schemas.microsoft.com/office/powerpoint/2010/main" val="82517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086"/>
                                        </p:tgtEl>
                                        <p:attrNameLst>
                                          <p:attrName>style.visibility</p:attrName>
                                        </p:attrNameLst>
                                      </p:cBhvr>
                                      <p:to>
                                        <p:strVal val="visible"/>
                                      </p:to>
                                    </p:set>
                                    <p:animEffect transition="in" filter="fade">
                                      <p:cBhvr>
                                        <p:cTn id="7" dur="500"/>
                                        <p:tgtEl>
                                          <p:spTgt spid="1660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6087"/>
                                        </p:tgtEl>
                                        <p:attrNameLst>
                                          <p:attrName>style.visibility</p:attrName>
                                        </p:attrNameLst>
                                      </p:cBhvr>
                                      <p:to>
                                        <p:strVal val="visible"/>
                                      </p:to>
                                    </p:set>
                                    <p:animEffect transition="in" filter="fade">
                                      <p:cBhvr>
                                        <p:cTn id="10" dur="500"/>
                                        <p:tgtEl>
                                          <p:spTgt spid="16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86" grpId="0" animBg="1"/>
      <p:bldP spid="1660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0" y="331788"/>
            <a:ext cx="9144000" cy="584775"/>
          </a:xfrm>
          <a:prstGeom prst="rect">
            <a:avLst/>
          </a:prstGeom>
          <a:noFill/>
          <a:ln w="9525">
            <a:noFill/>
            <a:miter lim="800000"/>
            <a:headEnd/>
            <a:tailEnd/>
          </a:ln>
          <a:effectLst/>
        </p:spPr>
        <p:txBody>
          <a:bodyPr>
            <a:spAutoFit/>
          </a:bodyPr>
          <a:lstStyle/>
          <a:p>
            <a:pPr algn="ctr">
              <a:spcBef>
                <a:spcPct val="20000"/>
              </a:spcBef>
            </a:pPr>
            <a:r>
              <a:rPr lang="lv-LV" sz="3200" b="1" dirty="0">
                <a:solidFill>
                  <a:srgbClr val="0070C0"/>
                </a:solidFill>
              </a:rPr>
              <a:t>Sistēmiskā </a:t>
            </a:r>
            <a:r>
              <a:rPr lang="lv-LV" sz="3200" b="1" i="1" dirty="0" err="1">
                <a:solidFill>
                  <a:srgbClr val="0070C0"/>
                </a:solidFill>
              </a:rPr>
              <a:t>lupus</a:t>
            </a:r>
            <a:r>
              <a:rPr lang="lv-LV" sz="3200" b="1" i="1" dirty="0">
                <a:solidFill>
                  <a:srgbClr val="0070C0"/>
                </a:solidFill>
              </a:rPr>
              <a:t> </a:t>
            </a:r>
            <a:r>
              <a:rPr lang="en-GB" sz="3200" b="1" i="1" dirty="0">
                <a:solidFill>
                  <a:srgbClr val="0070C0"/>
                </a:solidFill>
              </a:rPr>
              <a:t>erythematosus</a:t>
            </a:r>
            <a:r>
              <a:rPr lang="lv-LV" sz="3200" b="1" i="1" dirty="0">
                <a:solidFill>
                  <a:srgbClr val="0070C0"/>
                </a:solidFill>
              </a:rPr>
              <a:t> </a:t>
            </a:r>
            <a:r>
              <a:rPr lang="lv-LV" sz="3200" b="1" dirty="0">
                <a:solidFill>
                  <a:srgbClr val="0070C0"/>
                </a:solidFill>
              </a:rPr>
              <a:t>– sarkanā vilkēde</a:t>
            </a:r>
            <a:endParaRPr lang="en-GB" sz="3200" b="1" i="1" dirty="0">
              <a:solidFill>
                <a:srgbClr val="0070C0"/>
              </a:solidFill>
            </a:endParaRPr>
          </a:p>
        </p:txBody>
      </p:sp>
      <p:sp>
        <p:nvSpPr>
          <p:cNvPr id="233475" name="Line 3"/>
          <p:cNvSpPr>
            <a:spLocks noChangeShapeType="1"/>
          </p:cNvSpPr>
          <p:nvPr/>
        </p:nvSpPr>
        <p:spPr bwMode="auto">
          <a:xfrm>
            <a:off x="177800" y="980728"/>
            <a:ext cx="8785225" cy="0"/>
          </a:xfrm>
          <a:prstGeom prst="line">
            <a:avLst/>
          </a:prstGeom>
          <a:noFill/>
          <a:ln w="57150" cmpd="thinThick">
            <a:solidFill>
              <a:srgbClr val="800000"/>
            </a:solidFill>
            <a:round/>
            <a:headEnd/>
            <a:tailEnd/>
          </a:ln>
          <a:effectLst/>
        </p:spPr>
        <p:txBody>
          <a:bodyPr/>
          <a:lstStyle/>
          <a:p>
            <a:endParaRPr lang="en-GB"/>
          </a:p>
        </p:txBody>
      </p:sp>
      <p:sp>
        <p:nvSpPr>
          <p:cNvPr id="233476" name="Rectangle 4"/>
          <p:cNvSpPr>
            <a:spLocks noChangeArrowheads="1"/>
          </p:cNvSpPr>
          <p:nvPr/>
        </p:nvSpPr>
        <p:spPr bwMode="auto">
          <a:xfrm>
            <a:off x="280988" y="1196752"/>
            <a:ext cx="8407400" cy="5601533"/>
          </a:xfrm>
          <a:prstGeom prst="rect">
            <a:avLst/>
          </a:prstGeom>
          <a:noFill/>
          <a:ln w="9525">
            <a:noFill/>
            <a:miter lim="800000"/>
            <a:headEnd/>
            <a:tailEnd/>
          </a:ln>
          <a:effectLst/>
        </p:spPr>
        <p:txBody>
          <a:bodyPr>
            <a:spAutoFit/>
          </a:bodyPr>
          <a:lstStyle/>
          <a:p>
            <a:r>
              <a:rPr lang="lv-LV" sz="2000" b="1" dirty="0"/>
              <a:t>Hroniska</a:t>
            </a:r>
            <a:r>
              <a:rPr lang="lv-LV" sz="2000" dirty="0"/>
              <a:t>, laiku pa laikam norimstoša, recidivējoša </a:t>
            </a:r>
            <a:r>
              <a:rPr lang="lv-LV" sz="2000" b="1" dirty="0" err="1"/>
              <a:t>multisistēmiska</a:t>
            </a:r>
            <a:r>
              <a:rPr lang="lv-LV" sz="2000" b="1" dirty="0"/>
              <a:t> autoimūna slimība</a:t>
            </a:r>
            <a:r>
              <a:rPr lang="lv-LV" sz="2000" dirty="0"/>
              <a:t> (III tipa </a:t>
            </a:r>
            <a:r>
              <a:rPr lang="lv-LV" sz="2000" dirty="0" err="1" smtClean="0"/>
              <a:t>hipersensitivitāte</a:t>
            </a:r>
            <a:r>
              <a:rPr lang="lv-LV" sz="2000" dirty="0" smtClean="0"/>
              <a:t>)</a:t>
            </a:r>
          </a:p>
          <a:p>
            <a:endParaRPr lang="lv-LV" sz="2000" dirty="0" smtClean="0"/>
          </a:p>
          <a:p>
            <a:r>
              <a:rPr lang="lv-LV" sz="2000" b="1" dirty="0" smtClean="0"/>
              <a:t>Sievietes </a:t>
            </a:r>
            <a:r>
              <a:rPr lang="lv-LV" sz="2000" b="1" dirty="0"/>
              <a:t>skar 10x biežāk kā vīriešus </a:t>
            </a:r>
            <a:r>
              <a:rPr lang="lv-LV" sz="2000" dirty="0"/>
              <a:t>- </a:t>
            </a:r>
            <a:r>
              <a:rPr lang="lv-LV" sz="2000" b="0" dirty="0"/>
              <a:t>1/700 vecumā no 20-60 gadiem (1/250 melnādainajām sievietēm)</a:t>
            </a:r>
            <a:r>
              <a:rPr lang="lv-LV" sz="2000" dirty="0"/>
              <a:t> </a:t>
            </a:r>
            <a:endParaRPr lang="lv-LV" sz="2000" dirty="0" smtClean="0"/>
          </a:p>
          <a:p>
            <a:endParaRPr lang="lv-LV" sz="2000" dirty="0"/>
          </a:p>
          <a:p>
            <a:r>
              <a:rPr lang="lv-LV" sz="2000" b="1" dirty="0">
                <a:solidFill>
                  <a:srgbClr val="0070C0"/>
                </a:solidFill>
              </a:rPr>
              <a:t>Galvenās klīniskās manifestācijas </a:t>
            </a:r>
            <a:r>
              <a:rPr lang="lv-LV" sz="2000" b="0" dirty="0"/>
              <a:t>– izsitumi, artrīts </a:t>
            </a:r>
          </a:p>
          <a:p>
            <a:r>
              <a:rPr lang="lv-LV" sz="2000" b="0" dirty="0"/>
              <a:t>un </a:t>
            </a:r>
            <a:r>
              <a:rPr lang="lv-LV" sz="2000" b="0" dirty="0" err="1"/>
              <a:t>glomerulonefrīts</a:t>
            </a:r>
            <a:r>
              <a:rPr lang="lv-LV" sz="2000" b="0" dirty="0"/>
              <a:t>, taču sastopami arī </a:t>
            </a:r>
            <a:r>
              <a:rPr lang="lv-LV" sz="2000" b="0" dirty="0" err="1"/>
              <a:t>hemolītiskā</a:t>
            </a:r>
            <a:r>
              <a:rPr lang="lv-LV" sz="2000" b="0" dirty="0"/>
              <a:t> </a:t>
            </a:r>
          </a:p>
          <a:p>
            <a:r>
              <a:rPr lang="lv-LV" sz="2000" b="0" dirty="0"/>
              <a:t>anēmija (</a:t>
            </a:r>
            <a:r>
              <a:rPr lang="lv-LV" sz="2000" b="0" dirty="0" err="1"/>
              <a:t>Av</a:t>
            </a:r>
            <a:r>
              <a:rPr lang="lv-LV" sz="2000" b="0" dirty="0"/>
              <a:t> pret eritrocītiem), </a:t>
            </a:r>
            <a:r>
              <a:rPr lang="lv-LV" sz="2000" b="0" dirty="0" err="1"/>
              <a:t>trombocitopēnija</a:t>
            </a:r>
            <a:r>
              <a:rPr lang="lv-LV" sz="2000" b="0" dirty="0"/>
              <a:t> </a:t>
            </a:r>
          </a:p>
          <a:p>
            <a:r>
              <a:rPr lang="lv-LV" sz="2000" b="0" dirty="0"/>
              <a:t>(</a:t>
            </a:r>
            <a:r>
              <a:rPr lang="lv-LV" sz="2000" b="0" dirty="0" err="1"/>
              <a:t>Av</a:t>
            </a:r>
            <a:r>
              <a:rPr lang="lv-LV" sz="2000" b="0" dirty="0"/>
              <a:t> pret trombocītiem) un CNS traucējumi </a:t>
            </a:r>
            <a:endParaRPr lang="lv-LV" sz="2000" b="0" dirty="0" smtClean="0"/>
          </a:p>
          <a:p>
            <a:endParaRPr lang="lv-LV" sz="2000" b="0" dirty="0"/>
          </a:p>
          <a:p>
            <a:r>
              <a:rPr lang="lv-LV" sz="2000" b="1" dirty="0">
                <a:solidFill>
                  <a:srgbClr val="FF0000"/>
                </a:solidFill>
              </a:rPr>
              <a:t>Visbiežāk sastopamas </a:t>
            </a:r>
            <a:r>
              <a:rPr lang="lv-LV" sz="2000" b="1" dirty="0" err="1">
                <a:solidFill>
                  <a:srgbClr val="FF0000"/>
                </a:solidFill>
              </a:rPr>
              <a:t>Av</a:t>
            </a:r>
            <a:r>
              <a:rPr lang="lv-LV" sz="2000" b="1" dirty="0">
                <a:solidFill>
                  <a:srgbClr val="FF0000"/>
                </a:solidFill>
              </a:rPr>
              <a:t> pret kodola komponentēm</a:t>
            </a:r>
          </a:p>
          <a:p>
            <a:r>
              <a:rPr lang="lv-LV" sz="2000" b="0" dirty="0" err="1"/>
              <a:t>dsDNS</a:t>
            </a:r>
            <a:r>
              <a:rPr lang="lv-LV" sz="2000" b="0" dirty="0"/>
              <a:t>, </a:t>
            </a:r>
            <a:r>
              <a:rPr lang="lv-LV" sz="2000" b="0" dirty="0" err="1"/>
              <a:t>ribonukleoproteīniem</a:t>
            </a:r>
            <a:r>
              <a:rPr lang="lv-LV" sz="2000" b="0" dirty="0"/>
              <a:t>, </a:t>
            </a:r>
            <a:r>
              <a:rPr lang="lv-LV" sz="2000" b="0" dirty="0" err="1"/>
              <a:t>histoniem</a:t>
            </a:r>
            <a:r>
              <a:rPr lang="lv-LV" sz="2000" b="0" dirty="0"/>
              <a:t>, </a:t>
            </a:r>
            <a:r>
              <a:rPr lang="lv-LV" sz="2000" b="0" dirty="0" err="1"/>
              <a:t>nukleolārajiem</a:t>
            </a:r>
            <a:r>
              <a:rPr lang="lv-LV" sz="2000" b="0" dirty="0"/>
              <a:t> Ag</a:t>
            </a:r>
          </a:p>
          <a:p>
            <a:r>
              <a:rPr lang="lv-LV" sz="2000" b="0" dirty="0"/>
              <a:t>(tā saucamās </a:t>
            </a:r>
            <a:r>
              <a:rPr lang="lv-LV" sz="2000" b="0" dirty="0" err="1"/>
              <a:t>ANAs</a:t>
            </a:r>
            <a:r>
              <a:rPr lang="lv-LV" sz="2000" b="0" dirty="0"/>
              <a:t> – </a:t>
            </a:r>
            <a:r>
              <a:rPr lang="lv-LV" sz="2000" b="0" i="1" dirty="0" err="1"/>
              <a:t>anti-nuclear</a:t>
            </a:r>
            <a:r>
              <a:rPr lang="lv-LV" sz="2000" b="0" i="1" dirty="0"/>
              <a:t> </a:t>
            </a:r>
            <a:r>
              <a:rPr lang="lv-LV" sz="2000" b="0" i="1" dirty="0" err="1"/>
              <a:t>antibodies</a:t>
            </a:r>
            <a:r>
              <a:rPr lang="lv-LV" sz="2000" b="0" dirty="0" smtClean="0"/>
              <a:t>)</a:t>
            </a:r>
          </a:p>
          <a:p>
            <a:endParaRPr lang="lv-LV" sz="2000" b="0" dirty="0"/>
          </a:p>
          <a:p>
            <a:pPr lvl="2"/>
            <a:r>
              <a:rPr lang="lv-LV" sz="2000" i="1" dirty="0"/>
              <a:t>!!! </a:t>
            </a:r>
            <a:r>
              <a:rPr lang="lv-LV" sz="2000" i="1" dirty="0" err="1"/>
              <a:t>ANAs</a:t>
            </a:r>
            <a:r>
              <a:rPr lang="lv-LV" sz="2000" i="1" dirty="0"/>
              <a:t> sastopamas arī ~10-15% veselu cilvēku</a:t>
            </a:r>
          </a:p>
          <a:p>
            <a:pPr lvl="2"/>
            <a:r>
              <a:rPr lang="lv-LV" sz="2000" i="1" dirty="0"/>
              <a:t>Anti-</a:t>
            </a:r>
            <a:r>
              <a:rPr lang="lv-LV" sz="2000" i="1" dirty="0" err="1"/>
              <a:t>dsDNS</a:t>
            </a:r>
            <a:r>
              <a:rPr lang="lv-LV" sz="2000" i="1" dirty="0"/>
              <a:t> antivielas - marķieris aktīvai slimības fāzei, SLE-specifisks</a:t>
            </a:r>
          </a:p>
          <a:p>
            <a:endParaRPr lang="lv-LV" dirty="0"/>
          </a:p>
        </p:txBody>
      </p:sp>
      <p:pic>
        <p:nvPicPr>
          <p:cNvPr id="233478" name="Picture 6"/>
          <p:cNvPicPr>
            <a:picLocks noGrp="1" noChangeAspect="1" noChangeArrowheads="1"/>
          </p:cNvPicPr>
          <p:nvPr>
            <p:ph idx="4294967295"/>
          </p:nvPr>
        </p:nvPicPr>
        <p:blipFill>
          <a:blip r:embed="rId3" cstate="print"/>
          <a:srcRect/>
          <a:stretch>
            <a:fillRect/>
          </a:stretch>
        </p:blipFill>
        <p:spPr>
          <a:xfrm>
            <a:off x="6228184" y="2564904"/>
            <a:ext cx="2629612" cy="2232248"/>
          </a:xfrm>
          <a:noFill/>
          <a:ln/>
        </p:spPr>
      </p:pic>
    </p:spTree>
    <p:extLst>
      <p:ext uri="{BB962C8B-B14F-4D97-AF65-F5344CB8AC3E}">
        <p14:creationId xmlns:p14="http://schemas.microsoft.com/office/powerpoint/2010/main" val="42610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531813" y="908720"/>
            <a:ext cx="8035925" cy="5539978"/>
          </a:xfrm>
          <a:prstGeom prst="rect">
            <a:avLst/>
          </a:prstGeom>
          <a:noFill/>
          <a:ln w="9525">
            <a:noFill/>
            <a:miter lim="800000"/>
            <a:headEnd/>
            <a:tailEnd/>
          </a:ln>
          <a:effectLst/>
        </p:spPr>
        <p:txBody>
          <a:bodyPr>
            <a:spAutoFit/>
          </a:bodyPr>
          <a:lstStyle/>
          <a:p>
            <a:pPr marL="342900" indent="-342900" algn="just">
              <a:lnSpc>
                <a:spcPct val="120000"/>
              </a:lnSpc>
              <a:buFont typeface="Wingdings" panose="05000000000000000000" pitchFamily="2" charset="2"/>
              <a:buChar char="Ø"/>
            </a:pPr>
            <a:r>
              <a:rPr lang="lv-LV" sz="2000" dirty="0" smtClean="0"/>
              <a:t>Patoloģiskās </a:t>
            </a:r>
            <a:r>
              <a:rPr lang="lv-LV" sz="2000" b="1" dirty="0"/>
              <a:t>autoantivielas ir augstas afinitātes</a:t>
            </a:r>
            <a:r>
              <a:rPr lang="lv-LV" sz="2000" dirty="0"/>
              <a:t>, </a:t>
            </a:r>
            <a:r>
              <a:rPr lang="lv-LV" sz="2000" dirty="0" err="1"/>
              <a:t>Th-atkarīgas</a:t>
            </a:r>
            <a:endParaRPr lang="lv-LV" sz="2000" dirty="0"/>
          </a:p>
          <a:p>
            <a:pPr marL="342900" indent="-342900" algn="just">
              <a:lnSpc>
                <a:spcPct val="120000"/>
              </a:lnSpc>
              <a:buFont typeface="Wingdings" panose="05000000000000000000" pitchFamily="2" charset="2"/>
              <a:buChar char="Ø"/>
            </a:pPr>
            <a:r>
              <a:rPr lang="lv-LV" sz="2000" dirty="0" smtClean="0"/>
              <a:t>Nav </a:t>
            </a:r>
            <a:r>
              <a:rPr lang="lv-LV" sz="2000" dirty="0"/>
              <a:t>skaidri zināms, vai vainojami ir centrālās vai perifērās tolerances mehānismu traucējumi B šūnās, T šūnās vai abās</a:t>
            </a:r>
          </a:p>
          <a:p>
            <a:pPr algn="just">
              <a:lnSpc>
                <a:spcPct val="110000"/>
              </a:lnSpc>
            </a:pPr>
            <a:endParaRPr lang="lv-LV" sz="2000" dirty="0"/>
          </a:p>
          <a:p>
            <a:pPr marL="342900" indent="-342900" algn="just">
              <a:lnSpc>
                <a:spcPct val="120000"/>
              </a:lnSpc>
              <a:buFont typeface="Wingdings" panose="05000000000000000000" pitchFamily="2" charset="2"/>
              <a:buChar char="Ø"/>
            </a:pPr>
            <a:r>
              <a:rPr lang="lv-LV" sz="2000" b="1" dirty="0" err="1" smtClean="0"/>
              <a:t>Patreizējais</a:t>
            </a:r>
            <a:r>
              <a:rPr lang="lv-LV" sz="2000" b="1" dirty="0" smtClean="0"/>
              <a:t> </a:t>
            </a:r>
            <a:r>
              <a:rPr lang="lv-LV" sz="2000" b="1" dirty="0"/>
              <a:t>modelis </a:t>
            </a:r>
            <a:r>
              <a:rPr lang="lv-LV" sz="2000" dirty="0"/>
              <a:t>paredz, ka </a:t>
            </a:r>
            <a:r>
              <a:rPr lang="lv-LV" sz="2000" dirty="0" err="1"/>
              <a:t>apoptotiskās</a:t>
            </a:r>
            <a:r>
              <a:rPr lang="lv-LV" sz="2000" dirty="0"/>
              <a:t> šūnas netiek efektīgi aizvāktas, kā rezultātā kodola antigēni </a:t>
            </a:r>
            <a:r>
              <a:rPr lang="lv-LV" sz="2000" dirty="0" err="1"/>
              <a:t>persistē</a:t>
            </a:r>
            <a:r>
              <a:rPr lang="lv-LV" sz="2000" dirty="0"/>
              <a:t> =&gt; pastiprināti veidojas IK, kas netiek efektīvi aizvākti</a:t>
            </a:r>
          </a:p>
          <a:p>
            <a:pPr algn="just">
              <a:lnSpc>
                <a:spcPct val="120000"/>
              </a:lnSpc>
            </a:pPr>
            <a:endParaRPr lang="lv-LV" sz="2000" dirty="0"/>
          </a:p>
          <a:p>
            <a:pPr marL="342900" indent="-342900" algn="just">
              <a:lnSpc>
                <a:spcPct val="120000"/>
              </a:lnSpc>
              <a:buFont typeface="Wingdings" panose="05000000000000000000" pitchFamily="2" charset="2"/>
              <a:buChar char="Ø"/>
            </a:pPr>
            <a:r>
              <a:rPr lang="lv-LV" sz="2000" b="1" dirty="0" smtClean="0"/>
              <a:t>Ģenētiskie </a:t>
            </a:r>
            <a:r>
              <a:rPr lang="lv-LV" sz="2000" b="1" dirty="0"/>
              <a:t>faktori (slimība ģimenēs)</a:t>
            </a:r>
          </a:p>
          <a:p>
            <a:pPr algn="just">
              <a:lnSpc>
                <a:spcPct val="120000"/>
              </a:lnSpc>
            </a:pPr>
            <a:r>
              <a:rPr lang="lv-LV" sz="2000" dirty="0"/>
              <a:t>          -  indivīdiem ar HLA-DR2 vai/un DR3 </a:t>
            </a:r>
            <a:r>
              <a:rPr lang="lv-LV" sz="2000" dirty="0" err="1"/>
              <a:t>haplotipiem</a:t>
            </a:r>
            <a:r>
              <a:rPr lang="lv-LV" sz="2000" dirty="0"/>
              <a:t> relatīvais risks </a:t>
            </a:r>
          </a:p>
          <a:p>
            <a:pPr algn="just">
              <a:lnSpc>
                <a:spcPct val="120000"/>
              </a:lnSpc>
            </a:pPr>
            <a:r>
              <a:rPr lang="lv-LV" sz="2000" dirty="0"/>
              <a:t>              ir augstāks (2-5x)</a:t>
            </a:r>
          </a:p>
          <a:p>
            <a:pPr algn="just">
              <a:lnSpc>
                <a:spcPct val="120000"/>
              </a:lnSpc>
            </a:pPr>
            <a:r>
              <a:rPr lang="lv-LV" sz="2000" dirty="0"/>
              <a:t>          - defekti komplementa klasiskā ceļa komponentēs (C1q, C2 vai C4) </a:t>
            </a:r>
          </a:p>
          <a:p>
            <a:pPr algn="just">
              <a:lnSpc>
                <a:spcPct val="120000"/>
              </a:lnSpc>
            </a:pPr>
            <a:r>
              <a:rPr lang="lv-LV" sz="2000" dirty="0"/>
              <a:t>             ir novērojami ~10% SLE pacientu</a:t>
            </a:r>
          </a:p>
          <a:p>
            <a:pPr algn="just">
              <a:lnSpc>
                <a:spcPct val="110000"/>
              </a:lnSpc>
            </a:pPr>
            <a:endParaRPr lang="lv-LV" sz="2000" dirty="0"/>
          </a:p>
          <a:p>
            <a:pPr algn="just">
              <a:lnSpc>
                <a:spcPct val="110000"/>
              </a:lnSpc>
            </a:pPr>
            <a:r>
              <a:rPr lang="lv-LV" sz="2000" b="1" dirty="0">
                <a:solidFill>
                  <a:srgbClr val="FF0000"/>
                </a:solidFill>
              </a:rPr>
              <a:t>Katrs pacients ir unikāls etioloģijas un patoģenēzes ziņā...</a:t>
            </a:r>
            <a:endParaRPr lang="en-GB" sz="2000" b="1" dirty="0">
              <a:solidFill>
                <a:srgbClr val="FF0000"/>
              </a:solidFill>
            </a:endParaRPr>
          </a:p>
        </p:txBody>
      </p:sp>
      <p:sp>
        <p:nvSpPr>
          <p:cNvPr id="232451" name="Line 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sp>
        <p:nvSpPr>
          <p:cNvPr id="232452" name="Text Box 4"/>
          <p:cNvSpPr txBox="1">
            <a:spLocks noChangeArrowheads="1"/>
          </p:cNvSpPr>
          <p:nvPr/>
        </p:nvSpPr>
        <p:spPr bwMode="auto">
          <a:xfrm>
            <a:off x="0" y="116632"/>
            <a:ext cx="9144000" cy="646331"/>
          </a:xfrm>
          <a:prstGeom prst="rect">
            <a:avLst/>
          </a:prstGeom>
          <a:noFill/>
          <a:ln w="9525">
            <a:noFill/>
            <a:miter lim="800000"/>
            <a:headEnd/>
            <a:tailEnd/>
          </a:ln>
          <a:effectLst/>
        </p:spPr>
        <p:txBody>
          <a:bodyPr>
            <a:spAutoFit/>
          </a:bodyPr>
          <a:lstStyle/>
          <a:p>
            <a:pPr algn="ctr">
              <a:spcBef>
                <a:spcPct val="20000"/>
              </a:spcBef>
            </a:pPr>
            <a:r>
              <a:rPr lang="lv-LV" sz="3600" b="1" dirty="0">
                <a:solidFill>
                  <a:srgbClr val="0070C0"/>
                </a:solidFill>
              </a:rPr>
              <a:t>SLE etioloģija</a:t>
            </a:r>
            <a:endParaRPr lang="en-GB" sz="3600" b="1" i="1" dirty="0">
              <a:solidFill>
                <a:srgbClr val="0070C0"/>
              </a:solidFill>
            </a:endParaRPr>
          </a:p>
        </p:txBody>
      </p:sp>
    </p:spTree>
    <p:extLst>
      <p:ext uri="{BB962C8B-B14F-4D97-AF65-F5344CB8AC3E}">
        <p14:creationId xmlns:p14="http://schemas.microsoft.com/office/powerpoint/2010/main" val="31579166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7" name="Text Box 7"/>
          <p:cNvSpPr txBox="1">
            <a:spLocks noChangeArrowheads="1"/>
          </p:cNvSpPr>
          <p:nvPr/>
        </p:nvSpPr>
        <p:spPr bwMode="auto">
          <a:xfrm>
            <a:off x="0" y="1052736"/>
            <a:ext cx="9144000" cy="4819781"/>
          </a:xfrm>
          <a:prstGeom prst="rect">
            <a:avLst/>
          </a:prstGeom>
          <a:noFill/>
          <a:ln w="9525">
            <a:noFill/>
            <a:miter lim="800000"/>
            <a:headEnd/>
            <a:tailEnd/>
          </a:ln>
          <a:effectLst/>
        </p:spPr>
        <p:txBody>
          <a:bodyPr>
            <a:spAutoFit/>
          </a:bodyPr>
          <a:lstStyle/>
          <a:p>
            <a:pPr algn="ctr">
              <a:spcBef>
                <a:spcPct val="20000"/>
              </a:spcBef>
            </a:pPr>
            <a:r>
              <a:rPr lang="lv-LV" sz="4800" b="1" dirty="0">
                <a:solidFill>
                  <a:srgbClr val="0070C0"/>
                </a:solidFill>
              </a:rPr>
              <a:t>T šūnu </a:t>
            </a:r>
          </a:p>
          <a:p>
            <a:pPr algn="ctr">
              <a:spcBef>
                <a:spcPct val="20000"/>
              </a:spcBef>
            </a:pPr>
            <a:r>
              <a:rPr lang="lv-LV" sz="4800" b="1" dirty="0">
                <a:solidFill>
                  <a:srgbClr val="0070C0"/>
                </a:solidFill>
              </a:rPr>
              <a:t>izraisītās </a:t>
            </a:r>
          </a:p>
          <a:p>
            <a:pPr algn="ctr">
              <a:spcBef>
                <a:spcPct val="20000"/>
              </a:spcBef>
            </a:pPr>
            <a:r>
              <a:rPr lang="lv-LV" sz="4800" b="1" dirty="0">
                <a:solidFill>
                  <a:srgbClr val="0070C0"/>
                </a:solidFill>
              </a:rPr>
              <a:t>patoloģijas</a:t>
            </a:r>
            <a:r>
              <a:rPr lang="lv-LV" sz="4800" b="1" i="1" dirty="0">
                <a:solidFill>
                  <a:srgbClr val="0070C0"/>
                </a:solidFill>
              </a:rPr>
              <a:t> </a:t>
            </a:r>
          </a:p>
          <a:p>
            <a:pPr algn="ctr">
              <a:spcBef>
                <a:spcPct val="20000"/>
              </a:spcBef>
            </a:pPr>
            <a:endParaRPr lang="lv-LV" sz="4000" i="1" dirty="0">
              <a:solidFill>
                <a:schemeClr val="accent2"/>
              </a:solidFill>
              <a:effectLst>
                <a:outerShdw blurRad="38100" dist="38100" dir="2700000" algn="tl">
                  <a:srgbClr val="C0C0C0"/>
                </a:outerShdw>
              </a:effectLst>
            </a:endParaRPr>
          </a:p>
          <a:p>
            <a:pPr algn="ctr">
              <a:spcBef>
                <a:spcPct val="20000"/>
              </a:spcBef>
            </a:pPr>
            <a:r>
              <a:rPr lang="lv-LV" sz="4000" dirty="0" err="1">
                <a:effectLst>
                  <a:outerShdw blurRad="38100" dist="38100" dir="2700000" algn="tl">
                    <a:srgbClr val="C0C0C0"/>
                  </a:outerShdw>
                </a:effectLst>
              </a:rPr>
              <a:t>Hipersensitivitātes</a:t>
            </a:r>
            <a:r>
              <a:rPr lang="lv-LV" sz="4000" dirty="0">
                <a:effectLst>
                  <a:outerShdw blurRad="38100" dist="38100" dir="2700000" algn="tl">
                    <a:srgbClr val="C0C0C0"/>
                  </a:outerShdw>
                </a:effectLst>
              </a:rPr>
              <a:t> </a:t>
            </a:r>
          </a:p>
          <a:p>
            <a:pPr algn="ctr">
              <a:spcBef>
                <a:spcPct val="20000"/>
              </a:spcBef>
            </a:pPr>
            <a:r>
              <a:rPr lang="lv-LV" sz="4000" dirty="0">
                <a:effectLst>
                  <a:outerShdw blurRad="38100" dist="38100" dir="2700000" algn="tl">
                    <a:srgbClr val="C0C0C0"/>
                  </a:outerShdw>
                </a:effectLst>
              </a:rPr>
              <a:t>slimību IV tips</a:t>
            </a:r>
            <a:endParaRPr lang="en-GB" sz="4000" dirty="0">
              <a:effectLst>
                <a:outerShdw blurRad="38100" dist="38100" dir="2700000" algn="tl">
                  <a:srgbClr val="C0C0C0"/>
                </a:outerShdw>
              </a:effectLst>
            </a:endParaRPr>
          </a:p>
        </p:txBody>
      </p:sp>
    </p:spTree>
    <p:extLst>
      <p:ext uri="{BB962C8B-B14F-4D97-AF65-F5344CB8AC3E}">
        <p14:creationId xmlns:p14="http://schemas.microsoft.com/office/powerpoint/2010/main" val="235317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r>
              <a:rPr lang="lv-LV" sz="3200" b="1" dirty="0">
                <a:solidFill>
                  <a:srgbClr val="0070C0"/>
                </a:solidFill>
              </a:rPr>
              <a:t>T šūnu izraisīto slimību (</a:t>
            </a:r>
            <a:r>
              <a:rPr lang="lv-LV" sz="3200" b="1" dirty="0">
                <a:solidFill>
                  <a:srgbClr val="FF0000"/>
                </a:solidFill>
              </a:rPr>
              <a:t>IV tips</a:t>
            </a:r>
            <a:r>
              <a:rPr lang="lv-LV" sz="3200" b="1" dirty="0">
                <a:solidFill>
                  <a:srgbClr val="0070C0"/>
                </a:solidFill>
              </a:rPr>
              <a:t>) patoģenēzes veidi</a:t>
            </a:r>
            <a:endParaRPr lang="en-GB" sz="3200" b="1" dirty="0">
              <a:solidFill>
                <a:srgbClr val="0070C0"/>
              </a:solidFill>
            </a:endParaRPr>
          </a:p>
        </p:txBody>
      </p:sp>
      <p:sp>
        <p:nvSpPr>
          <p:cNvPr id="237573" name="Line 5"/>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pic>
        <p:nvPicPr>
          <p:cNvPr id="237570" name="Picture 2" descr="S9781416031222-018-f005"/>
          <p:cNvPicPr>
            <a:picLocks noGrp="1" noChangeAspect="1" noChangeArrowheads="1"/>
          </p:cNvPicPr>
          <p:nvPr>
            <p:ph idx="4294967295"/>
          </p:nvPr>
        </p:nvPicPr>
        <p:blipFill>
          <a:blip r:embed="rId3" cstate="print"/>
          <a:srcRect/>
          <a:stretch>
            <a:fillRect/>
          </a:stretch>
        </p:blipFill>
        <p:spPr>
          <a:xfrm>
            <a:off x="0" y="1965201"/>
            <a:ext cx="7642225" cy="5856287"/>
          </a:xfrm>
          <a:noFill/>
          <a:ln/>
        </p:spPr>
      </p:pic>
      <p:sp>
        <p:nvSpPr>
          <p:cNvPr id="237574" name="Text Box 6"/>
          <p:cNvSpPr txBox="1">
            <a:spLocks noChangeArrowheads="1"/>
          </p:cNvSpPr>
          <p:nvPr/>
        </p:nvSpPr>
        <p:spPr bwMode="auto">
          <a:xfrm>
            <a:off x="5759450" y="3414479"/>
            <a:ext cx="1942904" cy="923330"/>
          </a:xfrm>
          <a:prstGeom prst="rect">
            <a:avLst/>
          </a:prstGeom>
          <a:noFill/>
          <a:ln w="9525">
            <a:noFill/>
            <a:miter lim="800000"/>
            <a:headEnd/>
            <a:tailEnd/>
          </a:ln>
          <a:effectLst/>
        </p:spPr>
        <p:txBody>
          <a:bodyPr wrap="none">
            <a:spAutoFit/>
          </a:bodyPr>
          <a:lstStyle/>
          <a:p>
            <a:pPr algn="ctr"/>
            <a:r>
              <a:rPr lang="lv-LV" dirty="0" err="1">
                <a:solidFill>
                  <a:srgbClr val="000066"/>
                </a:solidFill>
              </a:rPr>
              <a:t>Lizosomālie</a:t>
            </a:r>
            <a:r>
              <a:rPr lang="lv-LV" dirty="0">
                <a:solidFill>
                  <a:srgbClr val="000066"/>
                </a:solidFill>
              </a:rPr>
              <a:t> enzīmi</a:t>
            </a:r>
          </a:p>
          <a:p>
            <a:pPr algn="ctr"/>
            <a:r>
              <a:rPr lang="lv-LV" dirty="0">
                <a:solidFill>
                  <a:srgbClr val="000066"/>
                </a:solidFill>
              </a:rPr>
              <a:t>ROS, NOS, </a:t>
            </a:r>
          </a:p>
          <a:p>
            <a:pPr algn="ctr"/>
            <a:r>
              <a:rPr lang="lv-LV" dirty="0">
                <a:solidFill>
                  <a:srgbClr val="000066"/>
                </a:solidFill>
              </a:rPr>
              <a:t>iekaisuma </a:t>
            </a:r>
            <a:r>
              <a:rPr lang="lv-LV" dirty="0" err="1">
                <a:solidFill>
                  <a:srgbClr val="000066"/>
                </a:solidFill>
              </a:rPr>
              <a:t>citokīni</a:t>
            </a:r>
            <a:endParaRPr lang="en-GB" dirty="0">
              <a:solidFill>
                <a:srgbClr val="000066"/>
              </a:solidFill>
            </a:endParaRPr>
          </a:p>
        </p:txBody>
      </p:sp>
      <p:sp>
        <p:nvSpPr>
          <p:cNvPr id="237575" name="Oval 7"/>
          <p:cNvSpPr>
            <a:spLocks noChangeArrowheads="1"/>
          </p:cNvSpPr>
          <p:nvPr/>
        </p:nvSpPr>
        <p:spPr bwMode="auto">
          <a:xfrm>
            <a:off x="979488" y="3273191"/>
            <a:ext cx="914400" cy="744538"/>
          </a:xfrm>
          <a:prstGeom prst="ellipse">
            <a:avLst/>
          </a:prstGeom>
          <a:noFill/>
          <a:ln w="57150">
            <a:solidFill>
              <a:srgbClr val="FF0000"/>
            </a:solidFill>
            <a:round/>
            <a:headEnd/>
            <a:tailEnd/>
          </a:ln>
          <a:effectLst/>
        </p:spPr>
        <p:txBody>
          <a:bodyPr wrap="none" anchor="ctr"/>
          <a:lstStyle/>
          <a:p>
            <a:endParaRPr lang="en-GB"/>
          </a:p>
        </p:txBody>
      </p:sp>
      <p:sp>
        <p:nvSpPr>
          <p:cNvPr id="237577" name="Line 9"/>
          <p:cNvSpPr>
            <a:spLocks noChangeShapeType="1"/>
          </p:cNvSpPr>
          <p:nvPr/>
        </p:nvSpPr>
        <p:spPr bwMode="auto">
          <a:xfrm>
            <a:off x="7421563" y="4692416"/>
            <a:ext cx="390525" cy="0"/>
          </a:xfrm>
          <a:prstGeom prst="line">
            <a:avLst/>
          </a:prstGeom>
          <a:noFill/>
          <a:ln w="9525">
            <a:solidFill>
              <a:schemeClr val="tx1"/>
            </a:solidFill>
            <a:round/>
            <a:headEnd/>
            <a:tailEnd type="triangle" w="med" len="med"/>
          </a:ln>
          <a:effectLst/>
        </p:spPr>
        <p:txBody>
          <a:bodyPr/>
          <a:lstStyle/>
          <a:p>
            <a:endParaRPr lang="en-GB"/>
          </a:p>
        </p:txBody>
      </p:sp>
      <p:sp>
        <p:nvSpPr>
          <p:cNvPr id="237583" name="Rectangle 15"/>
          <p:cNvSpPr>
            <a:spLocks noChangeArrowheads="1"/>
          </p:cNvSpPr>
          <p:nvPr/>
        </p:nvSpPr>
        <p:spPr bwMode="auto">
          <a:xfrm>
            <a:off x="16272" y="5157192"/>
            <a:ext cx="9144000" cy="2403475"/>
          </a:xfrm>
          <a:prstGeom prst="rect">
            <a:avLst/>
          </a:prstGeom>
          <a:solidFill>
            <a:schemeClr val="bg1"/>
          </a:solidFill>
          <a:ln w="9525">
            <a:noFill/>
            <a:miter lim="800000"/>
            <a:headEnd/>
            <a:tailEnd/>
          </a:ln>
          <a:effectLst/>
        </p:spPr>
        <p:txBody>
          <a:bodyPr wrap="none" anchor="ctr"/>
          <a:lstStyle/>
          <a:p>
            <a:endParaRPr lang="en-GB"/>
          </a:p>
        </p:txBody>
      </p:sp>
      <p:sp>
        <p:nvSpPr>
          <p:cNvPr id="237582" name="Text Box 14"/>
          <p:cNvSpPr txBox="1">
            <a:spLocks noChangeArrowheads="1"/>
          </p:cNvSpPr>
          <p:nvPr/>
        </p:nvSpPr>
        <p:spPr bwMode="auto">
          <a:xfrm>
            <a:off x="7822580" y="4337809"/>
            <a:ext cx="1220270" cy="1323439"/>
          </a:xfrm>
          <a:prstGeom prst="rect">
            <a:avLst/>
          </a:prstGeom>
          <a:noFill/>
          <a:ln w="9525">
            <a:noFill/>
            <a:miter lim="800000"/>
            <a:headEnd/>
            <a:tailEnd/>
          </a:ln>
          <a:effectLst/>
        </p:spPr>
        <p:txBody>
          <a:bodyPr wrap="none">
            <a:spAutoFit/>
          </a:bodyPr>
          <a:lstStyle/>
          <a:p>
            <a:pPr algn="ctr"/>
            <a:r>
              <a:rPr lang="lv-LV" sz="2000" dirty="0">
                <a:solidFill>
                  <a:srgbClr val="000066"/>
                </a:solidFill>
              </a:rPr>
              <a:t>Fibroze </a:t>
            </a:r>
          </a:p>
          <a:p>
            <a:pPr algn="ctr"/>
            <a:r>
              <a:rPr lang="lv-LV" sz="2000" dirty="0">
                <a:solidFill>
                  <a:srgbClr val="000066"/>
                </a:solidFill>
              </a:rPr>
              <a:t>(hroniska </a:t>
            </a:r>
          </a:p>
          <a:p>
            <a:pPr algn="ctr"/>
            <a:r>
              <a:rPr lang="lv-LV" sz="2000" dirty="0">
                <a:solidFill>
                  <a:srgbClr val="000066"/>
                </a:solidFill>
              </a:rPr>
              <a:t>DTH </a:t>
            </a:r>
          </a:p>
          <a:p>
            <a:pPr algn="ctr"/>
            <a:r>
              <a:rPr lang="lv-LV" sz="2000" dirty="0">
                <a:solidFill>
                  <a:srgbClr val="000066"/>
                </a:solidFill>
              </a:rPr>
              <a:t>gadījumā)</a:t>
            </a:r>
            <a:endParaRPr lang="en-GB" sz="2000" dirty="0">
              <a:solidFill>
                <a:srgbClr val="000066"/>
              </a:solidFill>
            </a:endParaRPr>
          </a:p>
        </p:txBody>
      </p:sp>
      <p:sp>
        <p:nvSpPr>
          <p:cNvPr id="237584" name="Text Box 16"/>
          <p:cNvSpPr txBox="1">
            <a:spLocks noChangeArrowheads="1"/>
          </p:cNvSpPr>
          <p:nvPr/>
        </p:nvSpPr>
        <p:spPr bwMode="auto">
          <a:xfrm>
            <a:off x="268288" y="6138009"/>
            <a:ext cx="8509000" cy="830997"/>
          </a:xfrm>
          <a:prstGeom prst="rect">
            <a:avLst/>
          </a:prstGeom>
          <a:noFill/>
          <a:ln w="9525">
            <a:noFill/>
            <a:miter lim="800000"/>
            <a:headEnd/>
            <a:tailEnd/>
          </a:ln>
          <a:effectLst/>
        </p:spPr>
        <p:txBody>
          <a:bodyPr>
            <a:spAutoFit/>
          </a:bodyPr>
          <a:lstStyle/>
          <a:p>
            <a:r>
              <a:rPr lang="lv-LV" sz="2400" b="1" dirty="0">
                <a:solidFill>
                  <a:srgbClr val="0070C0"/>
                </a:solidFill>
              </a:rPr>
              <a:t>CD4+ šūnu </a:t>
            </a:r>
            <a:r>
              <a:rPr lang="lv-LV" sz="2400" b="1" dirty="0" err="1">
                <a:solidFill>
                  <a:srgbClr val="0070C0"/>
                </a:solidFill>
              </a:rPr>
              <a:t>sekretēto</a:t>
            </a:r>
            <a:r>
              <a:rPr lang="lv-LV" sz="2400" b="1" dirty="0">
                <a:solidFill>
                  <a:srgbClr val="0070C0"/>
                </a:solidFill>
              </a:rPr>
              <a:t> </a:t>
            </a:r>
            <a:r>
              <a:rPr lang="lv-LV" sz="2400" b="1" dirty="0" err="1">
                <a:solidFill>
                  <a:srgbClr val="0070C0"/>
                </a:solidFill>
              </a:rPr>
              <a:t>citokīnu</a:t>
            </a:r>
            <a:r>
              <a:rPr lang="lv-LV" sz="2400" b="1" dirty="0">
                <a:solidFill>
                  <a:srgbClr val="0070C0"/>
                </a:solidFill>
              </a:rPr>
              <a:t> slimība</a:t>
            </a:r>
            <a:r>
              <a:rPr lang="lv-LV" sz="2400" dirty="0"/>
              <a:t>, CD8+ šūnu </a:t>
            </a:r>
            <a:r>
              <a:rPr lang="lv-LV" sz="2400" dirty="0" err="1"/>
              <a:t>citokīni</a:t>
            </a:r>
            <a:r>
              <a:rPr lang="lv-LV" sz="2400" dirty="0"/>
              <a:t> iesaistās daudz retāk...</a:t>
            </a:r>
            <a:endParaRPr lang="en-GB" sz="2400" dirty="0"/>
          </a:p>
        </p:txBody>
      </p:sp>
      <p:sp>
        <p:nvSpPr>
          <p:cNvPr id="237586" name="Text Box 18"/>
          <p:cNvSpPr txBox="1">
            <a:spLocks noChangeArrowheads="1"/>
          </p:cNvSpPr>
          <p:nvPr/>
        </p:nvSpPr>
        <p:spPr bwMode="auto">
          <a:xfrm>
            <a:off x="219075" y="942975"/>
            <a:ext cx="8480425" cy="523220"/>
          </a:xfrm>
          <a:prstGeom prst="rect">
            <a:avLst/>
          </a:prstGeom>
          <a:noFill/>
          <a:ln w="9525">
            <a:noFill/>
            <a:miter lim="800000"/>
            <a:headEnd/>
            <a:tailEnd/>
          </a:ln>
          <a:effectLst/>
        </p:spPr>
        <p:txBody>
          <a:bodyPr>
            <a:spAutoFit/>
          </a:bodyPr>
          <a:lstStyle/>
          <a:p>
            <a:pPr algn="ctr"/>
            <a:r>
              <a:rPr lang="lv-LV" sz="2800" b="1" dirty="0">
                <a:solidFill>
                  <a:srgbClr val="FF0000"/>
                </a:solidFill>
              </a:rPr>
              <a:t>  Novēlotā tipa </a:t>
            </a:r>
            <a:r>
              <a:rPr lang="lv-LV" sz="2800" b="1" dirty="0" err="1">
                <a:solidFill>
                  <a:srgbClr val="FF0000"/>
                </a:solidFill>
              </a:rPr>
              <a:t>hipersensitivitāte</a:t>
            </a:r>
            <a:r>
              <a:rPr lang="lv-LV" sz="2800" b="1" dirty="0">
                <a:solidFill>
                  <a:srgbClr val="FF0000"/>
                </a:solidFill>
              </a:rPr>
              <a:t> (DTH)</a:t>
            </a:r>
            <a:endParaRPr lang="en-GB" sz="2800" b="1" dirty="0">
              <a:solidFill>
                <a:srgbClr val="FF0000"/>
              </a:solidFill>
            </a:endParaRPr>
          </a:p>
        </p:txBody>
      </p:sp>
    </p:spTree>
    <p:extLst>
      <p:ext uri="{BB962C8B-B14F-4D97-AF65-F5344CB8AC3E}">
        <p14:creationId xmlns:p14="http://schemas.microsoft.com/office/powerpoint/2010/main" val="226274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365125" y="836712"/>
            <a:ext cx="8164512" cy="1200329"/>
          </a:xfrm>
          <a:prstGeom prst="rect">
            <a:avLst/>
          </a:prstGeom>
          <a:noFill/>
          <a:ln w="9525">
            <a:noFill/>
            <a:miter lim="800000"/>
            <a:headEnd/>
            <a:tailEnd/>
          </a:ln>
          <a:effectLst/>
        </p:spPr>
        <p:txBody>
          <a:bodyPr>
            <a:spAutoFit/>
          </a:bodyPr>
          <a:lstStyle/>
          <a:p>
            <a:pPr>
              <a:lnSpc>
                <a:spcPct val="120000"/>
              </a:lnSpc>
            </a:pPr>
            <a:r>
              <a:rPr lang="lv-LV" sz="2000" dirty="0"/>
              <a:t>Piemēram,</a:t>
            </a:r>
            <a:r>
              <a:rPr lang="lv-LV" sz="2000" dirty="0">
                <a:solidFill>
                  <a:srgbClr val="800000"/>
                </a:solidFill>
              </a:rPr>
              <a:t> </a:t>
            </a:r>
            <a:r>
              <a:rPr lang="lv-LV" sz="2000" b="1" i="1" dirty="0" err="1"/>
              <a:t>M.tuberculosis</a:t>
            </a:r>
            <a:r>
              <a:rPr lang="lv-LV" sz="2000" b="1" i="1" dirty="0"/>
              <a:t> </a:t>
            </a:r>
            <a:r>
              <a:rPr lang="lv-LV" sz="2000" b="1" dirty="0"/>
              <a:t>(</a:t>
            </a:r>
            <a:r>
              <a:rPr lang="lv-LV" sz="2000" b="1" dirty="0" err="1"/>
              <a:t>intracelulārs</a:t>
            </a:r>
            <a:r>
              <a:rPr lang="lv-LV" sz="2000" b="1" dirty="0"/>
              <a:t> parazīts) </a:t>
            </a:r>
            <a:r>
              <a:rPr lang="lv-LV" sz="2000" dirty="0"/>
              <a:t>ierosina spēcīgu T šūnu un </a:t>
            </a:r>
            <a:r>
              <a:rPr lang="lv-LV" sz="2000" dirty="0" err="1"/>
              <a:t>makrofāgu</a:t>
            </a:r>
            <a:r>
              <a:rPr lang="lv-LV" sz="2000" dirty="0"/>
              <a:t> atbildes reakciju, rodas </a:t>
            </a:r>
            <a:r>
              <a:rPr lang="lv-LV" sz="2000" dirty="0" err="1"/>
              <a:t>granulomatozs</a:t>
            </a:r>
            <a:r>
              <a:rPr lang="lv-LV" sz="2000" dirty="0"/>
              <a:t> iekaisums un fibroze, kas var izraisīt plašu audu bojājumu un funkcionālus traucējumus plaušās </a:t>
            </a:r>
            <a:endParaRPr lang="lv-LV" sz="2000" dirty="0">
              <a:solidFill>
                <a:srgbClr val="000066"/>
              </a:solidFill>
            </a:endParaRPr>
          </a:p>
        </p:txBody>
      </p:sp>
      <p:sp>
        <p:nvSpPr>
          <p:cNvPr id="229379" name="Text Box 3"/>
          <p:cNvSpPr txBox="1">
            <a:spLocks noChangeArrowheads="1"/>
          </p:cNvSpPr>
          <p:nvPr/>
        </p:nvSpPr>
        <p:spPr bwMode="auto">
          <a:xfrm>
            <a:off x="0" y="128369"/>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DTH var izsaukt sveši antigēni...</a:t>
            </a:r>
            <a:endParaRPr lang="en-GB" sz="3600" b="1" dirty="0">
              <a:solidFill>
                <a:srgbClr val="0070C0"/>
              </a:solidFill>
            </a:endParaRPr>
          </a:p>
        </p:txBody>
      </p:sp>
      <p:sp>
        <p:nvSpPr>
          <p:cNvPr id="229380" name="Line 4"/>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sz="2800"/>
          </a:p>
        </p:txBody>
      </p:sp>
      <p:pic>
        <p:nvPicPr>
          <p:cNvPr id="229381" name="Picture 5"/>
          <p:cNvPicPr>
            <a:picLocks noGrp="1" noChangeAspect="1" noChangeArrowheads="1"/>
          </p:cNvPicPr>
          <p:nvPr>
            <p:ph sz="quarter" idx="4294967295"/>
          </p:nvPr>
        </p:nvPicPr>
        <p:blipFill>
          <a:blip r:embed="rId3" cstate="print"/>
          <a:srcRect/>
          <a:stretch>
            <a:fillRect/>
          </a:stretch>
        </p:blipFill>
        <p:spPr>
          <a:xfrm>
            <a:off x="5076056" y="2204864"/>
            <a:ext cx="3378200" cy="2701925"/>
          </a:xfrm>
          <a:noFill/>
          <a:ln/>
        </p:spPr>
      </p:pic>
      <p:pic>
        <p:nvPicPr>
          <p:cNvPr id="229390" name="Picture 14"/>
          <p:cNvPicPr>
            <a:picLocks noGrp="1" noChangeAspect="1" noChangeArrowheads="1"/>
          </p:cNvPicPr>
          <p:nvPr>
            <p:ph sz="quarter" idx="4294967295"/>
          </p:nvPr>
        </p:nvPicPr>
        <p:blipFill>
          <a:blip r:embed="rId4" cstate="print"/>
          <a:srcRect/>
          <a:stretch>
            <a:fillRect/>
          </a:stretch>
        </p:blipFill>
        <p:spPr>
          <a:xfrm>
            <a:off x="388789" y="2276872"/>
            <a:ext cx="3810000" cy="2454275"/>
          </a:xfrm>
          <a:noFill/>
          <a:ln/>
        </p:spPr>
      </p:pic>
      <p:sp>
        <p:nvSpPr>
          <p:cNvPr id="229383" name="Rectangle 7"/>
          <p:cNvSpPr>
            <a:spLocks noChangeArrowheads="1"/>
          </p:cNvSpPr>
          <p:nvPr/>
        </p:nvSpPr>
        <p:spPr bwMode="auto">
          <a:xfrm>
            <a:off x="377453" y="5085184"/>
            <a:ext cx="8543925" cy="1446550"/>
          </a:xfrm>
          <a:prstGeom prst="rect">
            <a:avLst/>
          </a:prstGeom>
          <a:noFill/>
          <a:ln w="9525">
            <a:noFill/>
            <a:miter lim="800000"/>
            <a:headEnd/>
            <a:tailEnd/>
          </a:ln>
          <a:effectLst/>
        </p:spPr>
        <p:txBody>
          <a:bodyPr>
            <a:spAutoFit/>
          </a:bodyPr>
          <a:lstStyle/>
          <a:p>
            <a:pPr>
              <a:lnSpc>
                <a:spcPct val="110000"/>
              </a:lnSpc>
            </a:pPr>
            <a:r>
              <a:rPr lang="lv-LV" sz="2000" b="1" dirty="0" err="1">
                <a:solidFill>
                  <a:srgbClr val="0070C0"/>
                </a:solidFill>
              </a:rPr>
              <a:t>Kontaktsensitivitāte</a:t>
            </a:r>
            <a:r>
              <a:rPr lang="lv-LV" sz="2000" b="1" dirty="0">
                <a:solidFill>
                  <a:srgbClr val="0070C0"/>
                </a:solidFill>
              </a:rPr>
              <a:t> uz ādas/ </a:t>
            </a:r>
            <a:r>
              <a:rPr lang="lv-LV" sz="2000" b="1" dirty="0" err="1">
                <a:solidFill>
                  <a:srgbClr val="0070C0"/>
                </a:solidFill>
              </a:rPr>
              <a:t>kontaktdermatīts</a:t>
            </a:r>
            <a:r>
              <a:rPr lang="lv-LV" sz="2000" b="1" dirty="0">
                <a:solidFill>
                  <a:srgbClr val="0070C0"/>
                </a:solidFill>
              </a:rPr>
              <a:t> </a:t>
            </a:r>
            <a:r>
              <a:rPr lang="lv-LV" sz="2000" dirty="0"/>
              <a:t>– ādas slimības, ko izraisa ķīmisku vielu vai vides antigēnu nokļūšana uz ādas virsmas  </a:t>
            </a:r>
            <a:endParaRPr lang="lv-LV" sz="2000" dirty="0" smtClean="0"/>
          </a:p>
          <a:p>
            <a:pPr lvl="1">
              <a:lnSpc>
                <a:spcPct val="110000"/>
              </a:lnSpc>
            </a:pPr>
            <a:r>
              <a:rPr lang="lv-LV" sz="2000" dirty="0" smtClean="0"/>
              <a:t>=&gt; </a:t>
            </a:r>
            <a:r>
              <a:rPr lang="lv-LV" sz="2000" dirty="0"/>
              <a:t>DTH reakcija, domājams, pateicoties </a:t>
            </a:r>
            <a:r>
              <a:rPr lang="lv-LV" sz="2000" dirty="0" err="1"/>
              <a:t>neoantigēniem</a:t>
            </a:r>
            <a:r>
              <a:rPr lang="lv-LV" sz="2000" dirty="0"/>
              <a:t>, kas veidojas, ķīmiskajiem savienojumiem saistoties pie paša organisma molekulām</a:t>
            </a:r>
            <a:endParaRPr lang="en-GB" sz="2000" dirty="0"/>
          </a:p>
        </p:txBody>
      </p:sp>
    </p:spTree>
    <p:extLst>
      <p:ext uri="{BB962C8B-B14F-4D97-AF65-F5344CB8AC3E}">
        <p14:creationId xmlns:p14="http://schemas.microsoft.com/office/powerpoint/2010/main" val="23591918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0" y="227013"/>
            <a:ext cx="9144000" cy="523220"/>
          </a:xfrm>
          <a:prstGeom prst="rect">
            <a:avLst/>
          </a:prstGeom>
          <a:noFill/>
          <a:ln w="9525">
            <a:noFill/>
            <a:miter lim="800000"/>
            <a:headEnd/>
            <a:tailEnd/>
          </a:ln>
          <a:effectLst/>
        </p:spPr>
        <p:txBody>
          <a:bodyPr>
            <a:spAutoFit/>
          </a:bodyPr>
          <a:lstStyle/>
          <a:p>
            <a:pPr algn="ctr"/>
            <a:r>
              <a:rPr lang="lv-LV" sz="2800" b="1" dirty="0">
                <a:solidFill>
                  <a:srgbClr val="0070C0"/>
                </a:solidFill>
              </a:rPr>
              <a:t>... vai paša organisma normāli proteīni (</a:t>
            </a:r>
            <a:r>
              <a:rPr lang="lv-LV" sz="2800" b="1" dirty="0" err="1">
                <a:solidFill>
                  <a:srgbClr val="0070C0"/>
                </a:solidFill>
              </a:rPr>
              <a:t>autoimunitāte</a:t>
            </a:r>
            <a:r>
              <a:rPr lang="lv-LV" sz="2800" b="1" dirty="0">
                <a:solidFill>
                  <a:srgbClr val="0070C0"/>
                </a:solidFill>
              </a:rPr>
              <a:t>) </a:t>
            </a:r>
            <a:endParaRPr lang="en-GB" sz="2800" b="1" dirty="0">
              <a:solidFill>
                <a:srgbClr val="0070C0"/>
              </a:solidFill>
            </a:endParaRPr>
          </a:p>
        </p:txBody>
      </p:sp>
      <p:sp>
        <p:nvSpPr>
          <p:cNvPr id="231427" name="Line 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graphicFrame>
        <p:nvGraphicFramePr>
          <p:cNvPr id="231522" name="Group 98"/>
          <p:cNvGraphicFramePr>
            <a:graphicFrameLocks noGrp="1"/>
          </p:cNvGraphicFramePr>
          <p:nvPr>
            <p:ph/>
          </p:nvPr>
        </p:nvGraphicFramePr>
        <p:xfrm>
          <a:off x="431800" y="1133475"/>
          <a:ext cx="8342313" cy="4987926"/>
        </p:xfrm>
        <a:graphic>
          <a:graphicData uri="http://schemas.openxmlformats.org/drawingml/2006/table">
            <a:tbl>
              <a:tblPr/>
              <a:tblGrid>
                <a:gridCol w="3509963"/>
                <a:gridCol w="4832350"/>
              </a:tblGrid>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8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AI Slimība</a:t>
                      </a:r>
                      <a:endParaRPr kumimoji="0" lang="en-GB" sz="1800" b="1" i="0" u="none" strike="noStrike" cap="none" normalizeH="0" baseline="0" smtClean="0">
                        <a:ln>
                          <a:noFill/>
                        </a:ln>
                        <a:solidFill>
                          <a:schemeClr val="bg1"/>
                        </a:solidFill>
                        <a:effectLst>
                          <a:outerShdw blurRad="38100" dist="38100" dir="2700000" algn="tl">
                            <a:srgbClr val="000000"/>
                          </a:outerShdw>
                        </a:effectLst>
                        <a:latin typeface="Tahoma" pitchFamily="34" charset="0"/>
                      </a:endParaRPr>
                    </a:p>
                  </a:txBody>
                  <a:tcPr horzOverflow="overflow">
                    <a:lnL cap="flat">
                      <a:noFill/>
                    </a:lnL>
                    <a:lnR>
                      <a:noFill/>
                    </a:lnR>
                    <a:lnT cap="flat">
                      <a:noFill/>
                    </a:lnT>
                    <a:lnB>
                      <a:noFill/>
                    </a:lnB>
                    <a:lnTlToBr>
                      <a:noFill/>
                    </a:lnTlToBr>
                    <a:lnBlToTr>
                      <a:noFill/>
                    </a:lnBlToTr>
                    <a:solidFill>
                      <a:srgbClr val="CC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800" b="1" i="0" u="none" strike="noStrike" cap="none" normalizeH="0" baseline="0" smtClean="0">
                          <a:ln>
                            <a:noFill/>
                          </a:ln>
                          <a:solidFill>
                            <a:schemeClr val="bg1"/>
                          </a:solidFill>
                          <a:effectLst>
                            <a:outerShdw blurRad="38100" dist="38100" dir="2700000" algn="tl">
                              <a:srgbClr val="000000"/>
                            </a:outerShdw>
                          </a:effectLst>
                          <a:latin typeface="Tahoma" pitchFamily="34" charset="0"/>
                        </a:rPr>
                        <a:t>Patogēno T šūnu specifiskums</a:t>
                      </a:r>
                      <a:endParaRPr kumimoji="0" lang="en-GB" sz="28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cap="flat">
                      <a:noFill/>
                    </a:lnT>
                    <a:lnB>
                      <a:noFill/>
                    </a:lnB>
                    <a:lnTlToBr>
                      <a:noFill/>
                    </a:lnTlToBr>
                    <a:lnBlToTr>
                      <a:noFill/>
                    </a:lnBlToTr>
                    <a:solidFill>
                      <a:srgbClr val="CC0000"/>
                    </a:solidFill>
                  </a:tcPr>
                </a:tc>
              </a:tr>
              <a:tr h="628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I tipa diabēts</a:t>
                      </a:r>
                      <a:endParaRPr kumimoji="0" lang="en-GB" sz="1600" b="1"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Langerhansa saliņu antigēni (insulīns, glutamīnskābes dekarboksilāze, u.c.)</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Reimatoīdais artrīts</a:t>
                      </a:r>
                      <a:endParaRPr kumimoji="0" lang="en-GB" sz="1600" b="1"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Nezināmi Ag locītavu somiņā</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solidFill>
                      <a:srgbClr val="DDDDDD"/>
                    </a:solidFill>
                  </a:tcPr>
                </a:tc>
              </a:tr>
              <a:tr h="1108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Multiplā skleroze, eksperimentālais autoimūnais encefalomielīts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Mielīna proteīns, proteolipīda proteīns</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8540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Zarnu iekaisuma slimības (Krona slimība, čūlainais kolīts)</a:t>
                      </a:r>
                      <a:endParaRPr kumimoji="0" lang="en-GB" sz="1600" b="1"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Nezināms, domājams pret zarnu mikrofloru un saviem proteīniem </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solidFill>
                      <a:srgbClr val="DDDDDD"/>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Periferālais neirīts</a:t>
                      </a:r>
                      <a:endParaRPr kumimoji="0" lang="en-GB" sz="1600" b="1"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Periferālo nervu mielīna P2 proteīns</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Autoimūnais miokardīts</a:t>
                      </a:r>
                      <a:endParaRPr kumimoji="0" lang="en-GB" sz="1600" b="1"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1"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600" b="1" i="0" u="none" strike="noStrike" cap="none" normalizeH="0" baseline="0" smtClean="0">
                          <a:ln>
                            <a:noFill/>
                          </a:ln>
                          <a:solidFill>
                            <a:schemeClr val="tx1"/>
                          </a:solidFill>
                          <a:effectLst/>
                          <a:latin typeface="Tahoma" pitchFamily="34" charset="0"/>
                        </a:rPr>
                        <a:t>Miokarda proteīni </a:t>
                      </a:r>
                      <a:endParaRPr kumimoji="0" lang="en-GB" sz="1600" b="1"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solidFill>
                      <a:srgbClr val="DDDDDD"/>
                    </a:solidFill>
                  </a:tcPr>
                </a:tc>
              </a:tr>
            </a:tbl>
          </a:graphicData>
        </a:graphic>
      </p:graphicFrame>
    </p:spTree>
    <p:extLst>
      <p:ext uri="{BB962C8B-B14F-4D97-AF65-F5344CB8AC3E}">
        <p14:creationId xmlns:p14="http://schemas.microsoft.com/office/powerpoint/2010/main" val="79629741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0" y="188338"/>
            <a:ext cx="9144000" cy="584775"/>
          </a:xfrm>
          <a:prstGeom prst="rect">
            <a:avLst/>
          </a:prstGeom>
          <a:noFill/>
          <a:ln w="9525">
            <a:noFill/>
            <a:miter lim="800000"/>
            <a:headEnd/>
            <a:tailEnd/>
          </a:ln>
          <a:effectLst/>
        </p:spPr>
        <p:txBody>
          <a:bodyPr>
            <a:spAutoFit/>
          </a:bodyPr>
          <a:lstStyle/>
          <a:p>
            <a:pPr algn="ctr"/>
            <a:r>
              <a:rPr lang="lv-LV" sz="3200" b="1" dirty="0">
                <a:solidFill>
                  <a:srgbClr val="0070C0"/>
                </a:solidFill>
              </a:rPr>
              <a:t>I tipa cukura diabēts (</a:t>
            </a:r>
            <a:r>
              <a:rPr lang="lv-LV" sz="3200" b="1" dirty="0" smtClean="0">
                <a:solidFill>
                  <a:srgbClr val="0070C0"/>
                </a:solidFill>
              </a:rPr>
              <a:t>T1DM; </a:t>
            </a:r>
            <a:r>
              <a:rPr lang="lv-LV" sz="3200" b="1" dirty="0" err="1">
                <a:solidFill>
                  <a:srgbClr val="0070C0"/>
                </a:solidFill>
              </a:rPr>
              <a:t>insulīn-atkarīgais)</a:t>
            </a:r>
            <a:endParaRPr lang="en-GB" sz="3200" b="1" dirty="0">
              <a:solidFill>
                <a:srgbClr val="0070C0"/>
              </a:solidFill>
            </a:endParaRPr>
          </a:p>
        </p:txBody>
      </p:sp>
      <p:sp>
        <p:nvSpPr>
          <p:cNvPr id="226307" name="Line 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sp>
        <p:nvSpPr>
          <p:cNvPr id="226308" name="Rectangle 4"/>
          <p:cNvSpPr>
            <a:spLocks noChangeArrowheads="1"/>
          </p:cNvSpPr>
          <p:nvPr/>
        </p:nvSpPr>
        <p:spPr bwMode="auto">
          <a:xfrm>
            <a:off x="323528" y="944563"/>
            <a:ext cx="8302947" cy="5293757"/>
          </a:xfrm>
          <a:prstGeom prst="rect">
            <a:avLst/>
          </a:prstGeom>
          <a:noFill/>
          <a:ln w="9525">
            <a:noFill/>
            <a:miter lim="800000"/>
            <a:headEnd/>
            <a:tailEnd/>
          </a:ln>
          <a:effectLst/>
        </p:spPr>
        <p:txBody>
          <a:bodyPr wrap="square">
            <a:spAutoFit/>
          </a:bodyPr>
          <a:lstStyle/>
          <a:p>
            <a:pPr algn="just">
              <a:spcAft>
                <a:spcPts val="600"/>
              </a:spcAft>
            </a:pPr>
            <a:r>
              <a:rPr lang="lv-LV" sz="1900" b="1" dirty="0"/>
              <a:t>Rodas no traucētas insulīna produkcijas </a:t>
            </a:r>
            <a:r>
              <a:rPr lang="lv-LV" sz="1900" dirty="0" smtClean="0"/>
              <a:t>(</a:t>
            </a:r>
            <a:r>
              <a:rPr lang="lv-LV" sz="1900" dirty="0" smtClean="0">
                <a:solidFill>
                  <a:srgbClr val="0070C0"/>
                </a:solidFill>
              </a:rPr>
              <a:t>kā sekas insulīnu producējošo beta šūnu autoimūnas destrukcijai aizkuņģa dziedzerī</a:t>
            </a:r>
            <a:r>
              <a:rPr lang="lv-LV" sz="1900" dirty="0" smtClean="0"/>
              <a:t>), kas noved pie paaugstināta cukura līmeņa asinīs un urīnā (=&gt; </a:t>
            </a:r>
            <a:r>
              <a:rPr lang="lv-LV" sz="1900" dirty="0" err="1"/>
              <a:t>hiperglikēmija</a:t>
            </a:r>
            <a:r>
              <a:rPr lang="lv-LV" sz="1900" dirty="0"/>
              <a:t>, </a:t>
            </a:r>
            <a:r>
              <a:rPr lang="lv-LV" sz="1900" dirty="0" err="1"/>
              <a:t>ketoacidoze</a:t>
            </a:r>
            <a:r>
              <a:rPr lang="lv-LV" sz="1900" dirty="0" smtClean="0"/>
              <a:t>)</a:t>
            </a:r>
            <a:endParaRPr lang="lv-LV" sz="1900" dirty="0"/>
          </a:p>
          <a:p>
            <a:pPr algn="just">
              <a:buFontTx/>
              <a:buChar char="•"/>
            </a:pPr>
            <a:r>
              <a:rPr lang="lv-LV" sz="1900" dirty="0"/>
              <a:t>   </a:t>
            </a:r>
            <a:r>
              <a:rPr lang="lv-LV" sz="1900" b="1" dirty="0">
                <a:solidFill>
                  <a:srgbClr val="0070C0"/>
                </a:solidFill>
              </a:rPr>
              <a:t>hroniskas </a:t>
            </a:r>
            <a:r>
              <a:rPr lang="lv-LV" sz="1900" b="1" dirty="0" smtClean="0">
                <a:solidFill>
                  <a:srgbClr val="0070C0"/>
                </a:solidFill>
              </a:rPr>
              <a:t>sistēmiskas komplikācijas </a:t>
            </a:r>
            <a:r>
              <a:rPr lang="lv-LV" sz="1900" dirty="0"/>
              <a:t>– </a:t>
            </a:r>
          </a:p>
          <a:p>
            <a:pPr lvl="1" algn="just"/>
            <a:r>
              <a:rPr lang="lv-LV" sz="1900" b="1" dirty="0"/>
              <a:t>artēriju ateroskleroze </a:t>
            </a:r>
            <a:r>
              <a:rPr lang="lv-LV" sz="1900" dirty="0"/>
              <a:t>=&gt; išēmiska nekroze (</a:t>
            </a:r>
            <a:r>
              <a:rPr lang="lv-LV" sz="1900" dirty="0" err="1"/>
              <a:t>hipoksijas</a:t>
            </a:r>
            <a:r>
              <a:rPr lang="lv-LV" sz="1900" dirty="0"/>
              <a:t> rezultāts) </a:t>
            </a:r>
            <a:r>
              <a:rPr lang="lv-LV" sz="1900" dirty="0" smtClean="0"/>
              <a:t>locekļos </a:t>
            </a:r>
            <a:r>
              <a:rPr lang="lv-LV" sz="1900" dirty="0"/>
              <a:t>un </a:t>
            </a:r>
            <a:r>
              <a:rPr lang="lv-LV" sz="1900" dirty="0" smtClean="0"/>
              <a:t> iekšējos </a:t>
            </a:r>
            <a:r>
              <a:rPr lang="lv-LV" sz="1900" dirty="0"/>
              <a:t>orgānos</a:t>
            </a:r>
          </a:p>
          <a:p>
            <a:pPr lvl="1" algn="just">
              <a:spcAft>
                <a:spcPts val="600"/>
              </a:spcAft>
            </a:pPr>
            <a:r>
              <a:rPr lang="lv-LV" sz="1900" b="1" dirty="0"/>
              <a:t>asinsvadu nosprostojums </a:t>
            </a:r>
            <a:r>
              <a:rPr lang="lv-LV" sz="1900" dirty="0"/>
              <a:t>=&gt; bojājumi radzenē, nierēs, perifērajos </a:t>
            </a:r>
            <a:r>
              <a:rPr lang="lv-LV" sz="1900" dirty="0" smtClean="0"/>
              <a:t>nervos</a:t>
            </a:r>
            <a:endParaRPr lang="lv-LV" sz="1900" dirty="0"/>
          </a:p>
          <a:p>
            <a:pPr algn="just"/>
            <a:r>
              <a:rPr lang="lv-LV" sz="1900" b="1" dirty="0" smtClean="0">
                <a:solidFill>
                  <a:srgbClr val="0070C0"/>
                </a:solidFill>
              </a:rPr>
              <a:t>Patoloģiskais mehānisms </a:t>
            </a:r>
            <a:r>
              <a:rPr lang="lv-LV" sz="1900" dirty="0" smtClean="0"/>
              <a:t>– </a:t>
            </a:r>
            <a:r>
              <a:rPr lang="lv-LV" sz="1900" dirty="0"/>
              <a:t>var būt </a:t>
            </a:r>
            <a:r>
              <a:rPr lang="lv-LV" sz="1900" dirty="0" smtClean="0"/>
              <a:t>iesaistīti vairāki:</a:t>
            </a:r>
            <a:endParaRPr lang="lv-LV" sz="1900" dirty="0"/>
          </a:p>
          <a:p>
            <a:pPr lvl="1" algn="just">
              <a:buFontTx/>
              <a:buChar char="•"/>
            </a:pPr>
            <a:r>
              <a:rPr lang="lv-LV" sz="1900" dirty="0"/>
              <a:t>   Th1 šūnas, kas reaģē ar </a:t>
            </a:r>
            <a:r>
              <a:rPr lang="lv-LV" sz="1900" dirty="0" err="1" smtClean="0"/>
              <a:t>Langerhansa</a:t>
            </a:r>
            <a:r>
              <a:rPr lang="lv-LV" sz="1900" dirty="0" smtClean="0"/>
              <a:t> </a:t>
            </a:r>
            <a:r>
              <a:rPr lang="lv-LV" sz="1900" dirty="0"/>
              <a:t>saliņu antigēniem</a:t>
            </a:r>
          </a:p>
          <a:p>
            <a:pPr lvl="1" algn="just">
              <a:buFontTx/>
              <a:buChar char="•"/>
            </a:pPr>
            <a:r>
              <a:rPr lang="lv-LV" sz="1900" dirty="0"/>
              <a:t>   CTL-</a:t>
            </a:r>
            <a:r>
              <a:rPr lang="lv-LV" sz="1900" dirty="0" err="1"/>
              <a:t>mediēta</a:t>
            </a:r>
            <a:r>
              <a:rPr lang="lv-LV" sz="1900" dirty="0"/>
              <a:t> </a:t>
            </a:r>
            <a:r>
              <a:rPr lang="lv-LV" sz="1900" dirty="0" err="1"/>
              <a:t>līze</a:t>
            </a:r>
            <a:endParaRPr lang="lv-LV" sz="1900" dirty="0"/>
          </a:p>
          <a:p>
            <a:pPr lvl="1" algn="just">
              <a:buFontTx/>
              <a:buChar char="•"/>
            </a:pPr>
            <a:r>
              <a:rPr lang="lv-LV" sz="1900" dirty="0"/>
              <a:t>   Lokāla </a:t>
            </a:r>
            <a:r>
              <a:rPr lang="lv-LV" sz="1900" dirty="0" err="1"/>
              <a:t>citokīnu</a:t>
            </a:r>
            <a:r>
              <a:rPr lang="lv-LV" sz="1900" dirty="0"/>
              <a:t> produkcija</a:t>
            </a:r>
          </a:p>
          <a:p>
            <a:pPr lvl="1" algn="just">
              <a:spcAft>
                <a:spcPts val="600"/>
              </a:spcAft>
              <a:buFontTx/>
              <a:buChar char="•"/>
            </a:pPr>
            <a:r>
              <a:rPr lang="lv-LV" sz="1900" dirty="0"/>
              <a:t>   Autoantivielu </a:t>
            </a:r>
            <a:r>
              <a:rPr lang="lv-LV" sz="1900" dirty="0" smtClean="0"/>
              <a:t>producēšanās</a:t>
            </a:r>
            <a:endParaRPr lang="lv-LV" sz="1900" dirty="0"/>
          </a:p>
          <a:p>
            <a:pPr algn="just"/>
            <a:r>
              <a:rPr lang="lv-LV" sz="1900" b="1" dirty="0">
                <a:solidFill>
                  <a:srgbClr val="FF0000"/>
                </a:solidFill>
              </a:rPr>
              <a:t>Ģenētiska predispozīcija </a:t>
            </a:r>
          </a:p>
          <a:p>
            <a:pPr algn="just">
              <a:buFontTx/>
              <a:buChar char="•"/>
            </a:pPr>
            <a:r>
              <a:rPr lang="lv-LV" sz="1900" dirty="0"/>
              <a:t>   90-95% baltādaino ar T1D ir HLA-DR3 un DR4 vai abas alēles</a:t>
            </a:r>
          </a:p>
          <a:p>
            <a:pPr algn="just">
              <a:buFontTx/>
              <a:buChar char="•"/>
            </a:pPr>
            <a:r>
              <a:rPr lang="lv-LV" sz="1900" b="1" dirty="0"/>
              <a:t>   Insulīna gēns </a:t>
            </a:r>
            <a:r>
              <a:rPr lang="lv-LV" sz="1900" dirty="0"/>
              <a:t>– tandēmi atkārtojumi </a:t>
            </a:r>
            <a:r>
              <a:rPr lang="lv-LV" sz="1900" dirty="0" err="1"/>
              <a:t>promotera</a:t>
            </a:r>
            <a:r>
              <a:rPr lang="lv-LV" sz="1900" dirty="0"/>
              <a:t> reģionā, mehānisms nav līdz galam saprasts, bet domā, ka tie ietekmē insulīna ekspresijas līmeni </a:t>
            </a:r>
            <a:r>
              <a:rPr lang="lv-LV" sz="1900" dirty="0" err="1"/>
              <a:t>tīmusā</a:t>
            </a:r>
            <a:r>
              <a:rPr lang="lv-LV" sz="1900" dirty="0"/>
              <a:t>, kas ietekmē T šūnu negatīvo selekciju</a:t>
            </a:r>
            <a:endParaRPr lang="en-GB" sz="1900" dirty="0"/>
          </a:p>
        </p:txBody>
      </p:sp>
      <p:pic>
        <p:nvPicPr>
          <p:cNvPr id="226309" name="Picture 5"/>
          <p:cNvPicPr>
            <a:picLocks noGrp="1" noChangeAspect="1" noChangeArrowheads="1"/>
          </p:cNvPicPr>
          <p:nvPr>
            <p:ph idx="4294967295"/>
          </p:nvPr>
        </p:nvPicPr>
        <p:blipFill>
          <a:blip r:embed="rId3" cstate="print"/>
          <a:stretch>
            <a:fillRect/>
          </a:stretch>
        </p:blipFill>
        <p:spPr>
          <a:xfrm>
            <a:off x="6803603" y="3068960"/>
            <a:ext cx="2190750" cy="2190750"/>
          </a:xfrm>
          <a:noFill/>
          <a:ln/>
        </p:spPr>
      </p:pic>
    </p:spTree>
    <p:extLst>
      <p:ext uri="{BB962C8B-B14F-4D97-AF65-F5344CB8AC3E}">
        <p14:creationId xmlns:p14="http://schemas.microsoft.com/office/powerpoint/2010/main" val="223770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308">
                                            <p:txEl>
                                              <p:pRg st="1" end="1"/>
                                            </p:txEl>
                                          </p:spTgt>
                                        </p:tgtEl>
                                        <p:attrNameLst>
                                          <p:attrName>style.visibility</p:attrName>
                                        </p:attrNameLst>
                                      </p:cBhvr>
                                      <p:to>
                                        <p:strVal val="visible"/>
                                      </p:to>
                                    </p:set>
                                    <p:animEffect transition="in" filter="fade">
                                      <p:cBhvr>
                                        <p:cTn id="7" dur="250"/>
                                        <p:tgtEl>
                                          <p:spTgt spid="22630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308">
                                            <p:txEl>
                                              <p:pRg st="2" end="2"/>
                                            </p:txEl>
                                          </p:spTgt>
                                        </p:tgtEl>
                                        <p:attrNameLst>
                                          <p:attrName>style.visibility</p:attrName>
                                        </p:attrNameLst>
                                      </p:cBhvr>
                                      <p:to>
                                        <p:strVal val="visible"/>
                                      </p:to>
                                    </p:set>
                                    <p:animEffect transition="in" filter="fade">
                                      <p:cBhvr>
                                        <p:cTn id="10" dur="250"/>
                                        <p:tgtEl>
                                          <p:spTgt spid="22630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6308">
                                            <p:txEl>
                                              <p:pRg st="3" end="3"/>
                                            </p:txEl>
                                          </p:spTgt>
                                        </p:tgtEl>
                                        <p:attrNameLst>
                                          <p:attrName>style.visibility</p:attrName>
                                        </p:attrNameLst>
                                      </p:cBhvr>
                                      <p:to>
                                        <p:strVal val="visible"/>
                                      </p:to>
                                    </p:set>
                                    <p:animEffect transition="in" filter="fade">
                                      <p:cBhvr>
                                        <p:cTn id="13" dur="250"/>
                                        <p:tgtEl>
                                          <p:spTgt spid="22630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6308">
                                            <p:txEl>
                                              <p:pRg st="4" end="4"/>
                                            </p:txEl>
                                          </p:spTgt>
                                        </p:tgtEl>
                                        <p:attrNameLst>
                                          <p:attrName>style.visibility</p:attrName>
                                        </p:attrNameLst>
                                      </p:cBhvr>
                                      <p:to>
                                        <p:strVal val="visible"/>
                                      </p:to>
                                    </p:set>
                                    <p:animEffect transition="in" filter="fade">
                                      <p:cBhvr>
                                        <p:cTn id="18" dur="250"/>
                                        <p:tgtEl>
                                          <p:spTgt spid="22630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6308">
                                            <p:txEl>
                                              <p:pRg st="5" end="5"/>
                                            </p:txEl>
                                          </p:spTgt>
                                        </p:tgtEl>
                                        <p:attrNameLst>
                                          <p:attrName>style.visibility</p:attrName>
                                        </p:attrNameLst>
                                      </p:cBhvr>
                                      <p:to>
                                        <p:strVal val="visible"/>
                                      </p:to>
                                    </p:set>
                                    <p:animEffect transition="in" filter="fade">
                                      <p:cBhvr>
                                        <p:cTn id="21" dur="250"/>
                                        <p:tgtEl>
                                          <p:spTgt spid="22630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26308">
                                            <p:txEl>
                                              <p:pRg st="6" end="6"/>
                                            </p:txEl>
                                          </p:spTgt>
                                        </p:tgtEl>
                                        <p:attrNameLst>
                                          <p:attrName>style.visibility</p:attrName>
                                        </p:attrNameLst>
                                      </p:cBhvr>
                                      <p:to>
                                        <p:strVal val="visible"/>
                                      </p:to>
                                    </p:set>
                                    <p:animEffect transition="in" filter="fade">
                                      <p:cBhvr>
                                        <p:cTn id="24" dur="250"/>
                                        <p:tgtEl>
                                          <p:spTgt spid="22630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26308">
                                            <p:txEl>
                                              <p:pRg st="7" end="7"/>
                                            </p:txEl>
                                          </p:spTgt>
                                        </p:tgtEl>
                                        <p:attrNameLst>
                                          <p:attrName>style.visibility</p:attrName>
                                        </p:attrNameLst>
                                      </p:cBhvr>
                                      <p:to>
                                        <p:strVal val="visible"/>
                                      </p:to>
                                    </p:set>
                                    <p:animEffect transition="in" filter="fade">
                                      <p:cBhvr>
                                        <p:cTn id="27" dur="250"/>
                                        <p:tgtEl>
                                          <p:spTgt spid="226308">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6308">
                                            <p:txEl>
                                              <p:pRg st="8" end="8"/>
                                            </p:txEl>
                                          </p:spTgt>
                                        </p:tgtEl>
                                        <p:attrNameLst>
                                          <p:attrName>style.visibility</p:attrName>
                                        </p:attrNameLst>
                                      </p:cBhvr>
                                      <p:to>
                                        <p:strVal val="visible"/>
                                      </p:to>
                                    </p:set>
                                    <p:animEffect transition="in" filter="fade">
                                      <p:cBhvr>
                                        <p:cTn id="30" dur="250"/>
                                        <p:tgtEl>
                                          <p:spTgt spid="22630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6308">
                                            <p:txEl>
                                              <p:pRg st="9" end="9"/>
                                            </p:txEl>
                                          </p:spTgt>
                                        </p:tgtEl>
                                        <p:attrNameLst>
                                          <p:attrName>style.visibility</p:attrName>
                                        </p:attrNameLst>
                                      </p:cBhvr>
                                      <p:to>
                                        <p:strVal val="visible"/>
                                      </p:to>
                                    </p:set>
                                    <p:animEffect transition="in" filter="fade">
                                      <p:cBhvr>
                                        <p:cTn id="35" dur="250"/>
                                        <p:tgtEl>
                                          <p:spTgt spid="226308">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26308">
                                            <p:txEl>
                                              <p:pRg st="10" end="10"/>
                                            </p:txEl>
                                          </p:spTgt>
                                        </p:tgtEl>
                                        <p:attrNameLst>
                                          <p:attrName>style.visibility</p:attrName>
                                        </p:attrNameLst>
                                      </p:cBhvr>
                                      <p:to>
                                        <p:strVal val="visible"/>
                                      </p:to>
                                    </p:set>
                                    <p:animEffect transition="in" filter="fade">
                                      <p:cBhvr>
                                        <p:cTn id="38" dur="250"/>
                                        <p:tgtEl>
                                          <p:spTgt spid="226308">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26308">
                                            <p:txEl>
                                              <p:pRg st="11" end="11"/>
                                            </p:txEl>
                                          </p:spTgt>
                                        </p:tgtEl>
                                        <p:attrNameLst>
                                          <p:attrName>style.visibility</p:attrName>
                                        </p:attrNameLst>
                                      </p:cBhvr>
                                      <p:to>
                                        <p:strVal val="visible"/>
                                      </p:to>
                                    </p:set>
                                    <p:animEffect transition="in" filter="fade">
                                      <p:cBhvr>
                                        <p:cTn id="41" dur="250"/>
                                        <p:tgtEl>
                                          <p:spTgt spid="2263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2" name="Text Box 12"/>
          <p:cNvSpPr txBox="1">
            <a:spLocks noChangeArrowheads="1"/>
          </p:cNvSpPr>
          <p:nvPr/>
        </p:nvSpPr>
        <p:spPr bwMode="auto">
          <a:xfrm>
            <a:off x="0" y="227013"/>
            <a:ext cx="9144000" cy="523220"/>
          </a:xfrm>
          <a:prstGeom prst="rect">
            <a:avLst/>
          </a:prstGeom>
          <a:noFill/>
          <a:ln w="9525">
            <a:noFill/>
            <a:miter lim="800000"/>
            <a:headEnd/>
            <a:tailEnd/>
          </a:ln>
          <a:effectLst/>
        </p:spPr>
        <p:txBody>
          <a:bodyPr>
            <a:spAutoFit/>
          </a:bodyPr>
          <a:lstStyle/>
          <a:p>
            <a:pPr algn="ctr"/>
            <a:r>
              <a:rPr lang="lv-LV" sz="2800" b="1" dirty="0">
                <a:solidFill>
                  <a:srgbClr val="0070C0"/>
                </a:solidFill>
              </a:rPr>
              <a:t>T šūnu izraisīto slimību (</a:t>
            </a:r>
            <a:r>
              <a:rPr lang="lv-LV" sz="2800" b="1" dirty="0">
                <a:solidFill>
                  <a:srgbClr val="FF0000"/>
                </a:solidFill>
              </a:rPr>
              <a:t>IV tips</a:t>
            </a:r>
            <a:r>
              <a:rPr lang="lv-LV" sz="2800" b="1" dirty="0">
                <a:solidFill>
                  <a:srgbClr val="0070C0"/>
                </a:solidFill>
              </a:rPr>
              <a:t>) patoģenēzes veidi</a:t>
            </a:r>
            <a:endParaRPr lang="en-GB" sz="2800" b="1" dirty="0">
              <a:solidFill>
                <a:srgbClr val="0070C0"/>
              </a:solidFill>
            </a:endParaRPr>
          </a:p>
        </p:txBody>
      </p:sp>
      <p:sp>
        <p:nvSpPr>
          <p:cNvPr id="230413" name="Line 1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sz="2800"/>
          </a:p>
        </p:txBody>
      </p:sp>
      <p:sp>
        <p:nvSpPr>
          <p:cNvPr id="230414" name="Text Box 14"/>
          <p:cNvSpPr txBox="1">
            <a:spLocks noChangeArrowheads="1"/>
          </p:cNvSpPr>
          <p:nvPr/>
        </p:nvSpPr>
        <p:spPr bwMode="auto">
          <a:xfrm>
            <a:off x="469900" y="4437112"/>
            <a:ext cx="8480425" cy="1938992"/>
          </a:xfrm>
          <a:prstGeom prst="rect">
            <a:avLst/>
          </a:prstGeom>
          <a:noFill/>
          <a:ln w="9525">
            <a:noFill/>
            <a:miter lim="800000"/>
            <a:headEnd/>
            <a:tailEnd/>
          </a:ln>
          <a:effectLst/>
        </p:spPr>
        <p:txBody>
          <a:bodyPr>
            <a:spAutoFit/>
          </a:bodyPr>
          <a:lstStyle/>
          <a:p>
            <a:pPr>
              <a:spcAft>
                <a:spcPts val="1200"/>
              </a:spcAft>
            </a:pPr>
            <a:r>
              <a:rPr lang="lv-LV" sz="2000" b="1" dirty="0"/>
              <a:t>CTL atbildes reakcijas </a:t>
            </a:r>
            <a:r>
              <a:rPr lang="lv-LV" sz="2000" dirty="0"/>
              <a:t>pret vīrusu inficētām šūnām var bojāt audus, lai arī pats vīruss neizraisa šūnu bojāeju </a:t>
            </a:r>
            <a:r>
              <a:rPr lang="lv-LV" sz="2000" b="0" dirty="0"/>
              <a:t>(T šūnas nespēj atšķirt vīrusus, kas </a:t>
            </a:r>
            <a:r>
              <a:rPr lang="lv-LV" sz="2000" b="0" dirty="0" err="1"/>
              <a:t>citopātiski</a:t>
            </a:r>
            <a:r>
              <a:rPr lang="lv-LV" sz="2000" b="0" dirty="0"/>
              <a:t> no tiem, kas tādi nav, tādēļ uzbrūk vīrusu inficētām šūnām abos gadījumos)</a:t>
            </a:r>
          </a:p>
          <a:p>
            <a:pPr>
              <a:spcAft>
                <a:spcPts val="1200"/>
              </a:spcAft>
            </a:pPr>
            <a:r>
              <a:rPr lang="lv-LV" sz="2000" b="1" dirty="0" smtClean="0">
                <a:solidFill>
                  <a:srgbClr val="0070C0"/>
                </a:solidFill>
              </a:rPr>
              <a:t>Piemērs</a:t>
            </a:r>
            <a:r>
              <a:rPr lang="lv-LV" sz="2000" dirty="0" smtClean="0">
                <a:solidFill>
                  <a:srgbClr val="0070C0"/>
                </a:solidFill>
              </a:rPr>
              <a:t> </a:t>
            </a:r>
            <a:r>
              <a:rPr lang="lv-LV" sz="2000" dirty="0"/>
              <a:t>– atsevišķas vīrusu hepatīta formas</a:t>
            </a:r>
          </a:p>
          <a:p>
            <a:pPr>
              <a:spcAft>
                <a:spcPts val="1200"/>
              </a:spcAft>
            </a:pPr>
            <a:r>
              <a:rPr lang="lv-LV" sz="2000" dirty="0" smtClean="0"/>
              <a:t>Autoimūnas </a:t>
            </a:r>
            <a:r>
              <a:rPr lang="lv-LV" sz="2000" dirty="0"/>
              <a:t>CD8+ T šūnu atkarīgas slimību formas – </a:t>
            </a:r>
            <a:r>
              <a:rPr lang="lv-LV" sz="2000" b="1" dirty="0"/>
              <a:t>retāk</a:t>
            </a:r>
            <a:endParaRPr lang="en-GB" sz="2000" b="1" dirty="0"/>
          </a:p>
        </p:txBody>
      </p:sp>
      <p:grpSp>
        <p:nvGrpSpPr>
          <p:cNvPr id="2" name="Group 17"/>
          <p:cNvGrpSpPr>
            <a:grpSpLocks/>
          </p:cNvGrpSpPr>
          <p:nvPr/>
        </p:nvGrpSpPr>
        <p:grpSpPr bwMode="auto">
          <a:xfrm>
            <a:off x="629643" y="1916832"/>
            <a:ext cx="7551737" cy="2276475"/>
            <a:chOff x="379" y="891"/>
            <a:chExt cx="4757" cy="1434"/>
          </a:xfrm>
        </p:grpSpPr>
        <p:pic>
          <p:nvPicPr>
            <p:cNvPr id="230410" name="Picture 10"/>
            <p:cNvPicPr>
              <a:picLocks noChangeAspect="1" noChangeArrowheads="1"/>
            </p:cNvPicPr>
            <p:nvPr/>
          </p:nvPicPr>
          <p:blipFill>
            <a:blip r:embed="rId3" cstate="print"/>
            <a:srcRect/>
            <a:stretch>
              <a:fillRect/>
            </a:stretch>
          </p:blipFill>
          <p:spPr bwMode="auto">
            <a:xfrm>
              <a:off x="379" y="891"/>
              <a:ext cx="4757" cy="1434"/>
            </a:xfrm>
            <a:prstGeom prst="rect">
              <a:avLst/>
            </a:prstGeom>
            <a:noFill/>
            <a:ln>
              <a:noFill/>
            </a:ln>
            <a:effectLst/>
          </p:spPr>
        </p:pic>
        <p:sp>
          <p:nvSpPr>
            <p:cNvPr id="230415" name="Oval 15"/>
            <p:cNvSpPr>
              <a:spLocks noChangeArrowheads="1"/>
            </p:cNvSpPr>
            <p:nvPr/>
          </p:nvSpPr>
          <p:spPr bwMode="auto">
            <a:xfrm>
              <a:off x="2033" y="1297"/>
              <a:ext cx="576" cy="469"/>
            </a:xfrm>
            <a:prstGeom prst="ellipse">
              <a:avLst/>
            </a:prstGeom>
            <a:noFill/>
            <a:ln w="57150">
              <a:solidFill>
                <a:srgbClr val="FF0000"/>
              </a:solidFill>
              <a:round/>
              <a:headEnd/>
              <a:tailEnd/>
            </a:ln>
            <a:effectLst/>
          </p:spPr>
          <p:txBody>
            <a:bodyPr wrap="none" anchor="ctr"/>
            <a:lstStyle/>
            <a:p>
              <a:endParaRPr lang="en-GB" sz="2800"/>
            </a:p>
          </p:txBody>
        </p:sp>
      </p:grpSp>
      <p:sp>
        <p:nvSpPr>
          <p:cNvPr id="230416" name="Text Box 16"/>
          <p:cNvSpPr txBox="1">
            <a:spLocks noChangeArrowheads="1"/>
          </p:cNvSpPr>
          <p:nvPr/>
        </p:nvSpPr>
        <p:spPr bwMode="auto">
          <a:xfrm>
            <a:off x="219075" y="942975"/>
            <a:ext cx="8480425" cy="523220"/>
          </a:xfrm>
          <a:prstGeom prst="rect">
            <a:avLst/>
          </a:prstGeom>
          <a:noFill/>
          <a:ln w="9525">
            <a:noFill/>
            <a:miter lim="800000"/>
            <a:headEnd/>
            <a:tailEnd/>
          </a:ln>
          <a:effectLst/>
        </p:spPr>
        <p:txBody>
          <a:bodyPr>
            <a:spAutoFit/>
          </a:bodyPr>
          <a:lstStyle/>
          <a:p>
            <a:pPr algn="ctr"/>
            <a:r>
              <a:rPr lang="lv-LV" sz="2800" b="1" dirty="0">
                <a:solidFill>
                  <a:srgbClr val="FF0000"/>
                </a:solidFill>
              </a:rPr>
              <a:t>T šūnu atkarīgā </a:t>
            </a:r>
            <a:r>
              <a:rPr lang="lv-LV" sz="2800" b="1" dirty="0" err="1">
                <a:solidFill>
                  <a:srgbClr val="FF0000"/>
                </a:solidFill>
              </a:rPr>
              <a:t>citolīze</a:t>
            </a:r>
            <a:r>
              <a:rPr lang="lv-LV" sz="2800" b="1" dirty="0">
                <a:solidFill>
                  <a:srgbClr val="FF0000"/>
                </a:solidFill>
              </a:rPr>
              <a:t> (CD8+ šūnu slimība)</a:t>
            </a:r>
            <a:endParaRPr lang="en-GB" sz="2800" b="1" dirty="0">
              <a:solidFill>
                <a:srgbClr val="FF0000"/>
              </a:solidFill>
            </a:endParaRPr>
          </a:p>
        </p:txBody>
      </p:sp>
    </p:spTree>
    <p:extLst>
      <p:ext uri="{BB962C8B-B14F-4D97-AF65-F5344CB8AC3E}">
        <p14:creationId xmlns:p14="http://schemas.microsoft.com/office/powerpoint/2010/main" val="3807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S9781416031222-018-f005"/>
          <p:cNvPicPr>
            <a:picLocks noGrp="1" noChangeAspect="1" noChangeArrowheads="1"/>
          </p:cNvPicPr>
          <p:nvPr>
            <p:ph/>
          </p:nvPr>
        </p:nvPicPr>
        <p:blipFill>
          <a:blip r:embed="rId3" cstate="print"/>
          <a:srcRect/>
          <a:stretch>
            <a:fillRect/>
          </a:stretch>
        </p:blipFill>
        <p:spPr>
          <a:xfrm>
            <a:off x="630238" y="268288"/>
            <a:ext cx="7954962" cy="6096000"/>
          </a:xfrm>
          <a:noFill/>
          <a:ln/>
        </p:spPr>
      </p:pic>
      <p:sp>
        <p:nvSpPr>
          <p:cNvPr id="3" name="Oval 15"/>
          <p:cNvSpPr>
            <a:spLocks noChangeArrowheads="1"/>
          </p:cNvSpPr>
          <p:nvPr/>
        </p:nvSpPr>
        <p:spPr bwMode="auto">
          <a:xfrm>
            <a:off x="1619672" y="1628800"/>
            <a:ext cx="914400" cy="744538"/>
          </a:xfrm>
          <a:prstGeom prst="ellipse">
            <a:avLst/>
          </a:prstGeom>
          <a:noFill/>
          <a:ln w="57150">
            <a:solidFill>
              <a:srgbClr val="FF0000"/>
            </a:solidFill>
            <a:round/>
            <a:headEnd/>
            <a:tailEnd/>
          </a:ln>
          <a:effectLst/>
        </p:spPr>
        <p:txBody>
          <a:bodyPr wrap="none" anchor="ctr"/>
          <a:lstStyle/>
          <a:p>
            <a:endParaRPr lang="en-GB" sz="2800"/>
          </a:p>
        </p:txBody>
      </p:sp>
      <p:sp>
        <p:nvSpPr>
          <p:cNvPr id="4" name="Oval 15"/>
          <p:cNvSpPr>
            <a:spLocks noChangeArrowheads="1"/>
          </p:cNvSpPr>
          <p:nvPr/>
        </p:nvSpPr>
        <p:spPr bwMode="auto">
          <a:xfrm>
            <a:off x="3419872" y="4581128"/>
            <a:ext cx="914400" cy="744538"/>
          </a:xfrm>
          <a:prstGeom prst="ellipse">
            <a:avLst/>
          </a:prstGeom>
          <a:noFill/>
          <a:ln w="57150">
            <a:solidFill>
              <a:srgbClr val="FF0000"/>
            </a:solidFill>
            <a:round/>
            <a:headEnd/>
            <a:tailEnd/>
          </a:ln>
          <a:effectLst/>
        </p:spPr>
        <p:txBody>
          <a:bodyPr wrap="none" anchor="ctr"/>
          <a:lstStyle/>
          <a:p>
            <a:endParaRPr lang="en-GB" sz="2800"/>
          </a:p>
        </p:txBody>
      </p:sp>
    </p:spTree>
    <p:extLst>
      <p:ext uri="{BB962C8B-B14F-4D97-AF65-F5344CB8AC3E}">
        <p14:creationId xmlns:p14="http://schemas.microsoft.com/office/powerpoint/2010/main" val="2498943568"/>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defRPr/>
            </a:pPr>
            <a:r>
              <a:rPr lang="lv-LV" sz="3600" b="1" dirty="0">
                <a:solidFill>
                  <a:srgbClr val="0070C0"/>
                </a:solidFill>
              </a:rPr>
              <a:t>Imūnsistēmas slimību terapijas pieejas</a:t>
            </a:r>
            <a:endParaRPr lang="en-GB" sz="3600" b="1" dirty="0">
              <a:solidFill>
                <a:srgbClr val="0070C0"/>
              </a:solidFill>
            </a:endParaRPr>
          </a:p>
        </p:txBody>
      </p:sp>
      <p:sp>
        <p:nvSpPr>
          <p:cNvPr id="55299" name="Line 3"/>
          <p:cNvSpPr>
            <a:spLocks noChangeShapeType="1"/>
          </p:cNvSpPr>
          <p:nvPr/>
        </p:nvSpPr>
        <p:spPr bwMode="auto">
          <a:xfrm>
            <a:off x="177800" y="836712"/>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sz="2800"/>
          </a:p>
        </p:txBody>
      </p:sp>
      <p:sp>
        <p:nvSpPr>
          <p:cNvPr id="224260" name="Text Box 4"/>
          <p:cNvSpPr txBox="1">
            <a:spLocks noChangeArrowheads="1"/>
          </p:cNvSpPr>
          <p:nvPr/>
        </p:nvSpPr>
        <p:spPr bwMode="auto">
          <a:xfrm>
            <a:off x="368300" y="1166813"/>
            <a:ext cx="8480425" cy="5632311"/>
          </a:xfrm>
          <a:prstGeom prst="rect">
            <a:avLst/>
          </a:prstGeom>
          <a:noFill/>
          <a:ln w="9525">
            <a:noFill/>
            <a:miter lim="800000"/>
            <a:headEnd/>
            <a:tailEnd/>
          </a:ln>
          <a:effectLst/>
        </p:spPr>
        <p:txBody>
          <a:bodyPr>
            <a:spAutoFit/>
          </a:bodyPr>
          <a:lstStyle/>
          <a:p>
            <a:pPr>
              <a:spcAft>
                <a:spcPts val="600"/>
              </a:spcAft>
              <a:defRPr/>
            </a:pPr>
            <a:r>
              <a:rPr lang="lv-LV" sz="2000" b="1" dirty="0"/>
              <a:t>Pretiekaisuma medikamenti </a:t>
            </a:r>
            <a:r>
              <a:rPr lang="lv-LV" sz="2000" dirty="0"/>
              <a:t>– galvenokārt </a:t>
            </a:r>
            <a:r>
              <a:rPr lang="lv-LV" sz="2000" dirty="0" err="1"/>
              <a:t>kortikosteroīdi</a:t>
            </a:r>
            <a:r>
              <a:rPr lang="lv-LV" sz="2000" dirty="0"/>
              <a:t>, ko mērķē audu bojājuma samazināšanai, lielākoties patoloģiskās imūnās reakcijas </a:t>
            </a:r>
            <a:r>
              <a:rPr lang="lv-LV" sz="2000" dirty="0" err="1"/>
              <a:t>efektorajā</a:t>
            </a:r>
            <a:r>
              <a:rPr lang="lv-LV" sz="2000" dirty="0"/>
              <a:t> fāzē</a:t>
            </a:r>
          </a:p>
          <a:p>
            <a:pPr>
              <a:spcAft>
                <a:spcPts val="600"/>
              </a:spcAft>
              <a:defRPr/>
            </a:pPr>
            <a:r>
              <a:rPr lang="lv-LV" sz="2000" b="1" dirty="0" smtClean="0"/>
              <a:t>Jaunākās </a:t>
            </a:r>
            <a:r>
              <a:rPr lang="lv-LV" sz="2000" b="1" dirty="0"/>
              <a:t>paaudzes medikamenti </a:t>
            </a:r>
            <a:endParaRPr lang="lv-LV" sz="2000" dirty="0" smtClean="0"/>
          </a:p>
          <a:p>
            <a:pPr marL="800100" lvl="1" indent="-342900">
              <a:spcAft>
                <a:spcPts val="600"/>
              </a:spcAft>
              <a:buFont typeface="Arial" panose="020B0604020202020204" pitchFamily="34" charset="0"/>
              <a:buChar char="•"/>
              <a:defRPr/>
            </a:pPr>
            <a:r>
              <a:rPr lang="lv-LV" sz="2000" b="1" dirty="0" err="1" smtClean="0">
                <a:solidFill>
                  <a:srgbClr val="0070C0"/>
                </a:solidFill>
              </a:rPr>
              <a:t>anti-TNF</a:t>
            </a:r>
            <a:r>
              <a:rPr lang="lv-LV" sz="2000" b="1" dirty="0" smtClean="0">
                <a:solidFill>
                  <a:srgbClr val="0070C0"/>
                </a:solidFill>
              </a:rPr>
              <a:t> </a:t>
            </a:r>
            <a:r>
              <a:rPr lang="lv-LV" sz="2000" b="1" dirty="0">
                <a:solidFill>
                  <a:srgbClr val="0070C0"/>
                </a:solidFill>
              </a:rPr>
              <a:t>antivielas </a:t>
            </a:r>
            <a:r>
              <a:rPr lang="lv-LV" sz="2000" dirty="0"/>
              <a:t>(neitralizējošas) veiksmīgi tiek pielietotas pacientiem ar Krona slimību un </a:t>
            </a:r>
            <a:r>
              <a:rPr lang="lv-LV" sz="2000" dirty="0" err="1"/>
              <a:t>reimatoīdo</a:t>
            </a:r>
            <a:r>
              <a:rPr lang="lv-LV" sz="2000" dirty="0"/>
              <a:t> artrītu</a:t>
            </a:r>
          </a:p>
          <a:p>
            <a:pPr marL="800100" lvl="1" indent="-342900">
              <a:spcAft>
                <a:spcPts val="600"/>
              </a:spcAft>
              <a:buFont typeface="Arial" panose="020B0604020202020204" pitchFamily="34" charset="0"/>
              <a:buChar char="•"/>
              <a:defRPr/>
            </a:pPr>
            <a:r>
              <a:rPr lang="lv-LV" sz="2000" b="1" dirty="0" smtClean="0">
                <a:solidFill>
                  <a:srgbClr val="0070C0"/>
                </a:solidFill>
              </a:rPr>
              <a:t>Iekaisuma </a:t>
            </a:r>
            <a:r>
              <a:rPr lang="lv-LV" sz="2000" b="1" dirty="0" err="1">
                <a:solidFill>
                  <a:srgbClr val="0070C0"/>
                </a:solidFill>
              </a:rPr>
              <a:t>citokīnu</a:t>
            </a:r>
            <a:r>
              <a:rPr lang="lv-LV" sz="2000" b="1" dirty="0">
                <a:solidFill>
                  <a:srgbClr val="0070C0"/>
                </a:solidFill>
              </a:rPr>
              <a:t> </a:t>
            </a:r>
            <a:r>
              <a:rPr lang="lv-LV" sz="2000" dirty="0"/>
              <a:t>(piem., IL-1) </a:t>
            </a:r>
            <a:r>
              <a:rPr lang="lv-LV" sz="2000" dirty="0">
                <a:effectLst>
                  <a:outerShdw blurRad="38100" dist="38100" dir="2700000" algn="tl">
                    <a:srgbClr val="C0C0C0"/>
                  </a:outerShdw>
                </a:effectLst>
              </a:rPr>
              <a:t>antagonisti</a:t>
            </a:r>
            <a:r>
              <a:rPr lang="lv-LV" sz="2000" dirty="0"/>
              <a:t> un aģenti, kas novērš leikocītu emigrāciju audos (piem., </a:t>
            </a:r>
            <a:r>
              <a:rPr lang="lv-LV" sz="2000" dirty="0" err="1"/>
              <a:t>Av</a:t>
            </a:r>
            <a:r>
              <a:rPr lang="lv-LV" sz="2000" dirty="0"/>
              <a:t> pret </a:t>
            </a:r>
            <a:r>
              <a:rPr lang="lv-LV" sz="2000" dirty="0" err="1"/>
              <a:t>integrīniem</a:t>
            </a:r>
            <a:r>
              <a:rPr lang="lv-LV" sz="2000" dirty="0"/>
              <a:t>) ir klīniskajos izmēģinājumos</a:t>
            </a:r>
          </a:p>
          <a:p>
            <a:pPr marL="800100" lvl="1" indent="-342900">
              <a:spcAft>
                <a:spcPts val="600"/>
              </a:spcAft>
              <a:buFont typeface="Arial" panose="020B0604020202020204" pitchFamily="34" charset="0"/>
              <a:buChar char="•"/>
              <a:defRPr/>
            </a:pPr>
            <a:r>
              <a:rPr lang="lv-LV" sz="2000" b="1" dirty="0" smtClean="0">
                <a:solidFill>
                  <a:srgbClr val="0070C0"/>
                </a:solidFill>
              </a:rPr>
              <a:t>B7 </a:t>
            </a:r>
            <a:r>
              <a:rPr lang="lv-LV" sz="2000" b="1" dirty="0" err="1">
                <a:solidFill>
                  <a:srgbClr val="0070C0"/>
                </a:solidFill>
              </a:rPr>
              <a:t>kostimulējošo</a:t>
            </a:r>
            <a:r>
              <a:rPr lang="lv-LV" sz="2000" b="1" dirty="0">
                <a:solidFill>
                  <a:srgbClr val="0070C0"/>
                </a:solidFill>
              </a:rPr>
              <a:t> molekulu blokatori </a:t>
            </a:r>
            <a:r>
              <a:rPr lang="lv-LV" sz="2000" dirty="0"/>
              <a:t>ir apstiprināti </a:t>
            </a:r>
            <a:r>
              <a:rPr lang="lv-LV" sz="2000" dirty="0" err="1"/>
              <a:t>reimatoīdā</a:t>
            </a:r>
            <a:r>
              <a:rPr lang="lv-LV" sz="2000" dirty="0"/>
              <a:t> artrīta un psoriāzes ārstēšanai (izmēģinājumi SLE u.c. slimību ārstēšanai)</a:t>
            </a:r>
          </a:p>
          <a:p>
            <a:pPr marL="800100" lvl="1" indent="-342900">
              <a:spcAft>
                <a:spcPts val="600"/>
              </a:spcAft>
              <a:buFont typeface="Arial" panose="020B0604020202020204" pitchFamily="34" charset="0"/>
              <a:buChar char="•"/>
              <a:defRPr/>
            </a:pPr>
            <a:r>
              <a:rPr lang="lv-LV" sz="2000" dirty="0" smtClean="0"/>
              <a:t>B </a:t>
            </a:r>
            <a:r>
              <a:rPr lang="lv-LV" sz="2000" dirty="0"/>
              <a:t>šūnu nomākšana ar</a:t>
            </a:r>
            <a:r>
              <a:rPr lang="lv-LV" sz="2000" dirty="0">
                <a:effectLst>
                  <a:outerShdw blurRad="38100" dist="38100" dir="2700000" algn="tl">
                    <a:srgbClr val="C0C0C0"/>
                  </a:outerShdw>
                </a:effectLst>
              </a:rPr>
              <a:t> </a:t>
            </a:r>
            <a:r>
              <a:rPr lang="lv-LV" sz="2000" b="1" dirty="0" err="1">
                <a:solidFill>
                  <a:srgbClr val="0070C0"/>
                </a:solidFill>
              </a:rPr>
              <a:t>anti-CD20</a:t>
            </a:r>
            <a:r>
              <a:rPr lang="lv-LV" sz="2000" b="1" dirty="0">
                <a:solidFill>
                  <a:srgbClr val="0070C0"/>
                </a:solidFill>
              </a:rPr>
              <a:t> antivielām </a:t>
            </a:r>
            <a:r>
              <a:rPr lang="lv-LV" sz="2000" dirty="0">
                <a:effectLst>
                  <a:outerShdw blurRad="38100" dist="38100" dir="2700000" algn="tl">
                    <a:srgbClr val="C0C0C0"/>
                  </a:outerShdw>
                </a:effectLst>
              </a:rPr>
              <a:t>– </a:t>
            </a:r>
            <a:r>
              <a:rPr lang="lv-LV" sz="2000" dirty="0"/>
              <a:t>testē </a:t>
            </a:r>
            <a:r>
              <a:rPr lang="lv-LV" sz="2000" dirty="0" err="1"/>
              <a:t>reimatoīdā</a:t>
            </a:r>
            <a:r>
              <a:rPr lang="lv-LV" sz="2000" dirty="0"/>
              <a:t> artrīta u.c. slimību ārstēšanai</a:t>
            </a:r>
          </a:p>
          <a:p>
            <a:pPr>
              <a:spcAft>
                <a:spcPts val="600"/>
              </a:spcAft>
              <a:defRPr/>
            </a:pPr>
            <a:r>
              <a:rPr lang="lv-LV" sz="2000" b="1" dirty="0" err="1" smtClean="0"/>
              <a:t>Imūnsupresīvas</a:t>
            </a:r>
            <a:r>
              <a:rPr lang="lv-LV" sz="2000" b="1" dirty="0" smtClean="0"/>
              <a:t> </a:t>
            </a:r>
            <a:r>
              <a:rPr lang="lv-LV" sz="2000" b="1" dirty="0"/>
              <a:t>un </a:t>
            </a:r>
            <a:r>
              <a:rPr lang="lv-LV" sz="2000" b="1" dirty="0" err="1"/>
              <a:t>anti-proliferatīvas</a:t>
            </a:r>
            <a:r>
              <a:rPr lang="lv-LV" sz="2000" b="1" dirty="0"/>
              <a:t> vielas...</a:t>
            </a:r>
          </a:p>
          <a:p>
            <a:pPr>
              <a:spcAft>
                <a:spcPts val="600"/>
              </a:spcAft>
              <a:defRPr/>
            </a:pPr>
            <a:r>
              <a:rPr lang="lv-LV" sz="2000" b="1" dirty="0" err="1" smtClean="0"/>
              <a:t>Plazmaferēze</a:t>
            </a:r>
            <a:r>
              <a:rPr lang="lv-LV" sz="2000" dirty="0" smtClean="0"/>
              <a:t> </a:t>
            </a:r>
            <a:r>
              <a:rPr lang="lv-LV" sz="2000" dirty="0"/>
              <a:t>– </a:t>
            </a:r>
            <a:r>
              <a:rPr lang="lv-LV" sz="2000" dirty="0" err="1"/>
              <a:t>Av</a:t>
            </a:r>
            <a:r>
              <a:rPr lang="lv-LV" sz="2000" dirty="0"/>
              <a:t> un/vai imūno kompleksu izraisītajām slimībām</a:t>
            </a:r>
            <a:endParaRPr lang="lv-LV" sz="2000" dirty="0">
              <a:effectLst>
                <a:outerShdw blurRad="38100" dist="38100" dir="2700000" algn="tl">
                  <a:srgbClr val="C0C0C0"/>
                </a:outerShdw>
              </a:effectLst>
            </a:endParaRPr>
          </a:p>
          <a:p>
            <a:pPr>
              <a:spcAft>
                <a:spcPts val="600"/>
              </a:spcAft>
              <a:defRPr/>
            </a:pPr>
            <a:endParaRPr lang="en-GB" sz="2000" dirty="0"/>
          </a:p>
        </p:txBody>
      </p:sp>
    </p:spTree>
    <p:extLst>
      <p:ext uri="{BB962C8B-B14F-4D97-AF65-F5344CB8AC3E}">
        <p14:creationId xmlns:p14="http://schemas.microsoft.com/office/powerpoint/2010/main" val="41053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1592263"/>
            <a:ext cx="9144000" cy="25730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lv-LV" altLang="lv-LV" sz="3200" b="1" dirty="0">
                <a:solidFill>
                  <a:srgbClr val="660033"/>
                </a:solidFill>
              </a:rPr>
              <a:t>Alerģiskās reakcijas</a:t>
            </a:r>
          </a:p>
          <a:p>
            <a:pPr algn="ctr">
              <a:lnSpc>
                <a:spcPct val="130000"/>
              </a:lnSpc>
            </a:pPr>
            <a:r>
              <a:rPr lang="lv-LV" altLang="lv-LV" sz="3200" b="1" dirty="0">
                <a:solidFill>
                  <a:srgbClr val="0070C0"/>
                </a:solidFill>
              </a:rPr>
              <a:t>(</a:t>
            </a:r>
            <a:r>
              <a:rPr lang="lv-LV" altLang="lv-LV" sz="3200" b="1" i="1" dirty="0" err="1">
                <a:solidFill>
                  <a:srgbClr val="0070C0"/>
                </a:solidFill>
              </a:rPr>
              <a:t>Immediate</a:t>
            </a:r>
            <a:r>
              <a:rPr lang="lv-LV" altLang="lv-LV" sz="3200" b="1" i="1" dirty="0">
                <a:solidFill>
                  <a:srgbClr val="0070C0"/>
                </a:solidFill>
              </a:rPr>
              <a:t> </a:t>
            </a:r>
            <a:r>
              <a:rPr lang="lv-LV" altLang="lv-LV" sz="3200" b="1" i="1" dirty="0" err="1">
                <a:solidFill>
                  <a:srgbClr val="0070C0"/>
                </a:solidFill>
              </a:rPr>
              <a:t>hypersensitivity</a:t>
            </a:r>
            <a:r>
              <a:rPr lang="lv-LV" altLang="lv-LV" sz="3200" b="1" i="1" dirty="0">
                <a:solidFill>
                  <a:srgbClr val="0070C0"/>
                </a:solidFill>
              </a:rPr>
              <a:t>, </a:t>
            </a:r>
            <a:r>
              <a:rPr lang="lv-LV" altLang="lv-LV" sz="3200" b="1" i="1" dirty="0" err="1">
                <a:solidFill>
                  <a:srgbClr val="0070C0"/>
                </a:solidFill>
              </a:rPr>
              <a:t>Atopy</a:t>
            </a:r>
            <a:r>
              <a:rPr lang="lv-LV" altLang="lv-LV" sz="3200" b="1" dirty="0">
                <a:solidFill>
                  <a:srgbClr val="0070C0"/>
                </a:solidFill>
              </a:rPr>
              <a:t>)</a:t>
            </a:r>
          </a:p>
          <a:p>
            <a:pPr algn="ctr">
              <a:lnSpc>
                <a:spcPct val="130000"/>
              </a:lnSpc>
            </a:pPr>
            <a:endParaRPr lang="lv-LV" altLang="lv-LV" sz="3200" dirty="0">
              <a:solidFill>
                <a:srgbClr val="000066"/>
              </a:solidFill>
            </a:endParaRPr>
          </a:p>
          <a:p>
            <a:pPr algn="ctr">
              <a:lnSpc>
                <a:spcPct val="130000"/>
              </a:lnSpc>
            </a:pPr>
            <a:r>
              <a:rPr lang="lv-LV" altLang="lv-LV" sz="2800" b="1" dirty="0" err="1"/>
              <a:t>Hipersensitivitātes</a:t>
            </a:r>
            <a:r>
              <a:rPr lang="lv-LV" altLang="lv-LV" sz="2800" b="1" dirty="0"/>
              <a:t> slimību I tips</a:t>
            </a:r>
            <a:endParaRPr lang="en-GB" altLang="lv-LV" sz="2800" b="1" dirty="0"/>
          </a:p>
        </p:txBody>
      </p:sp>
    </p:spTree>
    <p:extLst>
      <p:ext uri="{BB962C8B-B14F-4D97-AF65-F5344CB8AC3E}">
        <p14:creationId xmlns:p14="http://schemas.microsoft.com/office/powerpoint/2010/main" val="350994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0" y="2108200"/>
            <a:ext cx="9144000" cy="2548390"/>
          </a:xfrm>
          <a:prstGeom prst="rect">
            <a:avLst/>
          </a:prstGeom>
          <a:noFill/>
          <a:ln w="9525">
            <a:noFill/>
            <a:miter lim="800000"/>
            <a:headEnd/>
            <a:tailEnd/>
          </a:ln>
          <a:effectLst/>
        </p:spPr>
        <p:txBody>
          <a:bodyPr>
            <a:spAutoFit/>
          </a:bodyPr>
          <a:lstStyle/>
          <a:p>
            <a:pPr algn="ctr">
              <a:spcBef>
                <a:spcPct val="20000"/>
              </a:spcBef>
              <a:defRPr/>
            </a:pPr>
            <a:r>
              <a:rPr lang="lv-LV" sz="5400" b="1" dirty="0" err="1">
                <a:solidFill>
                  <a:srgbClr val="0070C0"/>
                </a:solidFill>
              </a:rPr>
              <a:t>Autoimunitāte</a:t>
            </a:r>
            <a:endParaRPr lang="lv-LV" sz="4400" b="1" dirty="0">
              <a:solidFill>
                <a:srgbClr val="0070C0"/>
              </a:solidFill>
            </a:endParaRPr>
          </a:p>
          <a:p>
            <a:pPr algn="ctr">
              <a:spcBef>
                <a:spcPct val="20000"/>
              </a:spcBef>
              <a:defRPr/>
            </a:pPr>
            <a:endParaRPr lang="lv-LV" sz="4400" dirty="0">
              <a:solidFill>
                <a:schemeClr val="accent2"/>
              </a:solidFill>
              <a:effectLst>
                <a:outerShdw blurRad="38100" dist="38100" dir="2700000" algn="tl">
                  <a:srgbClr val="C0C0C0"/>
                </a:outerShdw>
              </a:effectLst>
            </a:endParaRPr>
          </a:p>
          <a:p>
            <a:pPr algn="ctr">
              <a:spcBef>
                <a:spcPct val="20000"/>
              </a:spcBef>
              <a:defRPr/>
            </a:pPr>
            <a:r>
              <a:rPr lang="lv-LV" sz="4400" dirty="0">
                <a:solidFill>
                  <a:srgbClr val="800000"/>
                </a:solidFill>
                <a:effectLst>
                  <a:outerShdw blurRad="38100" dist="38100" dir="2700000" algn="tl">
                    <a:srgbClr val="C0C0C0"/>
                  </a:outerShdw>
                </a:effectLst>
              </a:rPr>
              <a:t>Kāpēc?</a:t>
            </a:r>
            <a:endParaRPr lang="en-GB" sz="4400" dirty="0">
              <a:solidFill>
                <a:srgbClr val="800000"/>
              </a:solidFill>
              <a:effectLst>
                <a:outerShdw blurRad="38100" dist="38100" dir="2700000" algn="tl">
                  <a:srgbClr val="C0C0C0"/>
                </a:outerShdw>
              </a:effectLst>
            </a:endParaRPr>
          </a:p>
        </p:txBody>
      </p:sp>
    </p:spTree>
    <p:extLst>
      <p:ext uri="{BB962C8B-B14F-4D97-AF65-F5344CB8AC3E}">
        <p14:creationId xmlns:p14="http://schemas.microsoft.com/office/powerpoint/2010/main" val="200720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ext Box 3"/>
          <p:cNvSpPr txBox="1">
            <a:spLocks noChangeArrowheads="1"/>
          </p:cNvSpPr>
          <p:nvPr/>
        </p:nvSpPr>
        <p:spPr bwMode="auto">
          <a:xfrm>
            <a:off x="-4763" y="404664"/>
            <a:ext cx="9144000" cy="707886"/>
          </a:xfrm>
          <a:prstGeom prst="rect">
            <a:avLst/>
          </a:prstGeom>
          <a:noFill/>
          <a:ln w="9525">
            <a:noFill/>
            <a:miter lim="800000"/>
            <a:headEnd/>
            <a:tailEnd/>
          </a:ln>
          <a:effectLst/>
        </p:spPr>
        <p:txBody>
          <a:bodyPr>
            <a:spAutoFit/>
          </a:bodyPr>
          <a:lstStyle/>
          <a:p>
            <a:pPr algn="ctr">
              <a:defRPr/>
            </a:pPr>
            <a:r>
              <a:rPr lang="lv-LV" sz="4000" b="1" dirty="0" err="1">
                <a:solidFill>
                  <a:srgbClr val="0070C0"/>
                </a:solidFill>
              </a:rPr>
              <a:t>Autoimunitāte</a:t>
            </a:r>
            <a:r>
              <a:rPr lang="lv-LV" sz="4000" b="1" dirty="0">
                <a:solidFill>
                  <a:srgbClr val="0070C0"/>
                </a:solidFill>
              </a:rPr>
              <a:t> (AI)</a:t>
            </a:r>
            <a:endParaRPr lang="en-GB" sz="4000" b="1" dirty="0">
              <a:solidFill>
                <a:srgbClr val="0070C0"/>
              </a:solidFill>
            </a:endParaRPr>
          </a:p>
        </p:txBody>
      </p:sp>
      <p:sp>
        <p:nvSpPr>
          <p:cNvPr id="295941" name="Text Box 5"/>
          <p:cNvSpPr txBox="1">
            <a:spLocks noChangeArrowheads="1"/>
          </p:cNvSpPr>
          <p:nvPr/>
        </p:nvSpPr>
        <p:spPr bwMode="auto">
          <a:xfrm>
            <a:off x="327025" y="1196752"/>
            <a:ext cx="8480425" cy="5161413"/>
          </a:xfrm>
          <a:prstGeom prst="rect">
            <a:avLst/>
          </a:prstGeom>
          <a:noFill/>
          <a:ln w="9525">
            <a:noFill/>
            <a:miter lim="800000"/>
            <a:headEnd/>
            <a:tailEnd/>
          </a:ln>
          <a:effectLst/>
        </p:spPr>
        <p:txBody>
          <a:bodyPr>
            <a:spAutoFit/>
          </a:bodyPr>
          <a:lstStyle/>
          <a:p>
            <a:pPr>
              <a:lnSpc>
                <a:spcPct val="110000"/>
              </a:lnSpc>
              <a:defRPr/>
            </a:pPr>
            <a:r>
              <a:rPr lang="lv-LV" sz="2400" dirty="0"/>
              <a:t>Šīs slimības skar ~2-5% populācijas vidēji </a:t>
            </a:r>
            <a:r>
              <a:rPr lang="lv-LV" sz="2400" dirty="0" smtClean="0"/>
              <a:t>pasaulē</a:t>
            </a:r>
          </a:p>
          <a:p>
            <a:pPr>
              <a:spcAft>
                <a:spcPts val="600"/>
              </a:spcAft>
              <a:defRPr/>
            </a:pPr>
            <a:endParaRPr lang="lv-LV" sz="2000" dirty="0"/>
          </a:p>
          <a:p>
            <a:pPr>
              <a:spcAft>
                <a:spcPts val="600"/>
              </a:spcAft>
              <a:defRPr/>
            </a:pPr>
            <a:r>
              <a:rPr lang="lv-LV" sz="2800" b="1" dirty="0" smtClean="0">
                <a:solidFill>
                  <a:srgbClr val="0070C0"/>
                </a:solidFill>
              </a:rPr>
              <a:t>    </a:t>
            </a:r>
            <a:r>
              <a:rPr lang="lv-LV" sz="2800" b="1" dirty="0">
                <a:solidFill>
                  <a:srgbClr val="0070C0"/>
                </a:solidFill>
              </a:rPr>
              <a:t>Centrālās koncepcijas:</a:t>
            </a:r>
          </a:p>
          <a:p>
            <a:pPr algn="just">
              <a:spcAft>
                <a:spcPts val="600"/>
              </a:spcAft>
              <a:buFontTx/>
              <a:buChar char="•"/>
              <a:defRPr/>
            </a:pPr>
            <a:r>
              <a:rPr lang="lv-LV" sz="2000" dirty="0" smtClean="0"/>
              <a:t>   </a:t>
            </a:r>
            <a:r>
              <a:rPr lang="lv-LV" sz="2000" dirty="0"/>
              <a:t>AI rodas no nespējas nodrošināt normālu B šūnu un/vai T šūnu tolerances mehānismu darbību pret saviem (normāliem) proteīniem (šie mehānismi nedarbojas vai tiek izjaukti)</a:t>
            </a:r>
          </a:p>
          <a:p>
            <a:pPr algn="just">
              <a:spcAft>
                <a:spcPts val="600"/>
              </a:spcAft>
              <a:buFontTx/>
              <a:buChar char="•"/>
              <a:defRPr/>
            </a:pPr>
            <a:r>
              <a:rPr lang="lv-LV" sz="2000" dirty="0" smtClean="0"/>
              <a:t>   </a:t>
            </a:r>
            <a:r>
              <a:rPr lang="lv-LV" sz="2000" dirty="0"/>
              <a:t>Galvenie faktori, kas rada noslieci uz AI slimībām, ir ģenētiskā </a:t>
            </a:r>
            <a:r>
              <a:rPr lang="lv-LV" sz="2000" dirty="0" err="1"/>
              <a:t>predispo-nētība</a:t>
            </a:r>
            <a:r>
              <a:rPr lang="lv-LV" sz="2000" dirty="0"/>
              <a:t> un vides faktoru ierosinātāji, </a:t>
            </a:r>
            <a:r>
              <a:rPr lang="lv-LV" sz="2000" dirty="0" smtClean="0"/>
              <a:t>piemēram, </a:t>
            </a:r>
            <a:r>
              <a:rPr lang="lv-LV" sz="2000" dirty="0"/>
              <a:t>infekcijas </a:t>
            </a:r>
          </a:p>
          <a:p>
            <a:pPr algn="just">
              <a:spcAft>
                <a:spcPts val="600"/>
              </a:spcAft>
              <a:buFontTx/>
              <a:buChar char="•"/>
              <a:defRPr/>
            </a:pPr>
            <a:r>
              <a:rPr lang="lv-LV" sz="2000" dirty="0" smtClean="0"/>
              <a:t>   </a:t>
            </a:r>
            <a:r>
              <a:rPr lang="lv-LV" sz="2000" dirty="0"/>
              <a:t>AI slimības var būt vai nu orgānu-specifiskas (</a:t>
            </a:r>
            <a:r>
              <a:rPr lang="lv-LV" sz="2000" dirty="0" smtClean="0"/>
              <a:t>T1DM) </a:t>
            </a:r>
            <a:r>
              <a:rPr lang="lv-LV" sz="2000" dirty="0"/>
              <a:t>vai sistēmiskas (SLE)</a:t>
            </a:r>
          </a:p>
          <a:p>
            <a:pPr algn="just">
              <a:spcAft>
                <a:spcPts val="600"/>
              </a:spcAft>
              <a:buFontTx/>
              <a:buChar char="•"/>
              <a:defRPr/>
            </a:pPr>
            <a:r>
              <a:rPr lang="lv-LV" sz="2000" dirty="0" smtClean="0"/>
              <a:t>   </a:t>
            </a:r>
            <a:r>
              <a:rPr lang="lv-LV" sz="2000" dirty="0"/>
              <a:t>Par audu bojājumu atšķirīgās AI slimībās ir atbildīgi atšķirīgi </a:t>
            </a:r>
            <a:r>
              <a:rPr lang="lv-LV" sz="2000" dirty="0" err="1"/>
              <a:t>efektorie</a:t>
            </a:r>
            <a:r>
              <a:rPr lang="lv-LV" sz="2000" dirty="0"/>
              <a:t> mehānismi</a:t>
            </a:r>
          </a:p>
          <a:p>
            <a:pPr algn="just">
              <a:spcAft>
                <a:spcPts val="600"/>
              </a:spcAft>
              <a:buFontTx/>
              <a:buChar char="•"/>
              <a:defRPr/>
            </a:pPr>
            <a:r>
              <a:rPr lang="lv-LV" sz="2000" dirty="0" smtClean="0"/>
              <a:t>   </a:t>
            </a:r>
            <a:r>
              <a:rPr lang="lv-LV" sz="2000" dirty="0"/>
              <a:t>AI slimībām ir raksturīgs </a:t>
            </a:r>
            <a:r>
              <a:rPr lang="lv-LV" sz="2000" b="1" dirty="0" smtClean="0"/>
              <a:t>epitopu izvēršanās fenomens </a:t>
            </a:r>
            <a:r>
              <a:rPr lang="lv-LV" sz="2000" dirty="0" smtClean="0"/>
              <a:t>– </a:t>
            </a:r>
            <a:r>
              <a:rPr lang="lv-LV" sz="2000" dirty="0"/>
              <a:t>tās tiek iniciētas pret vienu Ag, bet, veidojoties audu bojājumiem, Ag spektrs var </a:t>
            </a:r>
            <a:r>
              <a:rPr lang="lv-LV" sz="2000" dirty="0" smtClean="0"/>
              <a:t>palielināties</a:t>
            </a:r>
          </a:p>
          <a:p>
            <a:pPr algn="just">
              <a:spcAft>
                <a:spcPts val="600"/>
              </a:spcAft>
              <a:buFontTx/>
              <a:buChar char="•"/>
              <a:defRPr/>
            </a:pPr>
            <a:r>
              <a:rPr lang="lv-LV" sz="2000" dirty="0" smtClean="0"/>
              <a:t>   </a:t>
            </a:r>
            <a:r>
              <a:rPr lang="lv-LV" sz="2000" dirty="0" err="1" smtClean="0"/>
              <a:t>Autoimunitātes</a:t>
            </a:r>
            <a:r>
              <a:rPr lang="lv-LV" sz="2000" dirty="0" smtClean="0"/>
              <a:t> </a:t>
            </a:r>
            <a:r>
              <a:rPr lang="lv-LV" sz="2000" dirty="0"/>
              <a:t>potenciāls eksistē </a:t>
            </a:r>
            <a:r>
              <a:rPr lang="lv-LV" sz="2000" b="1" dirty="0">
                <a:solidFill>
                  <a:srgbClr val="0070C0"/>
                </a:solidFill>
              </a:rPr>
              <a:t>katrā cilvēkā </a:t>
            </a:r>
            <a:endParaRPr lang="en-GB" sz="2000" dirty="0"/>
          </a:p>
        </p:txBody>
      </p:sp>
    </p:spTree>
    <p:extLst>
      <p:ext uri="{BB962C8B-B14F-4D97-AF65-F5344CB8AC3E}">
        <p14:creationId xmlns:p14="http://schemas.microsoft.com/office/powerpoint/2010/main" val="14132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96136" y="137119"/>
            <a:ext cx="2890837" cy="1707705"/>
          </a:xfrm>
        </p:spPr>
        <p:txBody>
          <a:bodyPr>
            <a:normAutofit/>
          </a:bodyPr>
          <a:lstStyle/>
          <a:p>
            <a:pPr algn="ctr"/>
            <a:r>
              <a:rPr lang="lv-LV" b="1" dirty="0" smtClean="0">
                <a:solidFill>
                  <a:srgbClr val="0070C0"/>
                </a:solidFill>
              </a:rPr>
              <a:t>Centrālā un perifērā tolerance</a:t>
            </a:r>
            <a:endParaRPr lang="lv-LV" b="1"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5258147" cy="665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5" y="1988840"/>
            <a:ext cx="2880320" cy="4093428"/>
          </a:xfrm>
          <a:prstGeom prst="rect">
            <a:avLst/>
          </a:prstGeom>
          <a:noFill/>
        </p:spPr>
        <p:txBody>
          <a:bodyPr wrap="square" rtlCol="0">
            <a:spAutoFit/>
          </a:bodyPr>
          <a:lstStyle/>
          <a:p>
            <a:pPr algn="ctr"/>
            <a:r>
              <a:rPr lang="lv-LV" sz="2000" dirty="0" smtClean="0"/>
              <a:t>Imunoloģiskā tolerance – atbildes </a:t>
            </a:r>
            <a:r>
              <a:rPr lang="lv-LV" sz="2000" b="1" dirty="0" smtClean="0"/>
              <a:t>neesamība</a:t>
            </a:r>
            <a:r>
              <a:rPr lang="lv-LV" sz="2000" dirty="0" smtClean="0"/>
              <a:t> pret antigēnu, kad ar to sastopas T vai B limfocīts</a:t>
            </a:r>
          </a:p>
          <a:p>
            <a:pPr algn="ctr"/>
            <a:endParaRPr lang="lv-LV" sz="2000" dirty="0"/>
          </a:p>
          <a:p>
            <a:pPr algn="ctr"/>
            <a:r>
              <a:rPr lang="lv-LV" sz="2000" dirty="0" smtClean="0"/>
              <a:t>Tolerance pret saviem antigēniem – normālas imūnsistēmas  </a:t>
            </a:r>
            <a:r>
              <a:rPr lang="lv-LV" sz="2000" dirty="0"/>
              <a:t>fundamentāla </a:t>
            </a:r>
            <a:r>
              <a:rPr lang="lv-LV" sz="2000" dirty="0" smtClean="0"/>
              <a:t>īpašība</a:t>
            </a:r>
          </a:p>
          <a:p>
            <a:pPr algn="ctr"/>
            <a:endParaRPr lang="lv-LV" sz="2000" dirty="0"/>
          </a:p>
          <a:p>
            <a:pPr algn="ctr"/>
            <a:r>
              <a:rPr lang="lv-LV" sz="2000" dirty="0" smtClean="0"/>
              <a:t>Tolerances zudums pret saviem antigēniem - </a:t>
            </a:r>
            <a:r>
              <a:rPr lang="lv-LV" sz="2000" dirty="0" err="1" smtClean="0"/>
              <a:t>autoimunitāte</a:t>
            </a:r>
            <a:endParaRPr lang="lv-LV" sz="2000" dirty="0"/>
          </a:p>
        </p:txBody>
      </p:sp>
    </p:spTree>
    <p:extLst>
      <p:ext uri="{BB962C8B-B14F-4D97-AF65-F5344CB8AC3E}">
        <p14:creationId xmlns:p14="http://schemas.microsoft.com/office/powerpoint/2010/main" val="170881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smtClean="0">
                <a:solidFill>
                  <a:srgbClr val="0070C0"/>
                </a:solidFill>
              </a:rPr>
              <a:t>Fundamentāls jautājums:</a:t>
            </a:r>
            <a:endParaRPr lang="lv-LV" sz="3600" b="1" dirty="0">
              <a:solidFill>
                <a:srgbClr val="0070C0"/>
              </a:solidFill>
            </a:endParaRPr>
          </a:p>
        </p:txBody>
      </p:sp>
      <p:sp>
        <p:nvSpPr>
          <p:cNvPr id="3" name="TextBox 2"/>
          <p:cNvSpPr txBox="1"/>
          <p:nvPr/>
        </p:nvSpPr>
        <p:spPr>
          <a:xfrm>
            <a:off x="467544" y="1196752"/>
            <a:ext cx="8568952" cy="5586145"/>
          </a:xfrm>
          <a:prstGeom prst="rect">
            <a:avLst/>
          </a:prstGeom>
          <a:noFill/>
        </p:spPr>
        <p:txBody>
          <a:bodyPr wrap="square" rtlCol="0">
            <a:spAutoFit/>
          </a:bodyPr>
          <a:lstStyle/>
          <a:p>
            <a:pPr>
              <a:spcAft>
                <a:spcPts val="600"/>
              </a:spcAft>
            </a:pPr>
            <a:r>
              <a:rPr lang="lv-LV" sz="2200" b="1" dirty="0" smtClean="0">
                <a:solidFill>
                  <a:srgbClr val="FF0000"/>
                </a:solidFill>
              </a:rPr>
              <a:t>KĀ tolerance pret saviem Ag tiek </a:t>
            </a:r>
            <a:r>
              <a:rPr lang="lv-LV" sz="2200" b="1" dirty="0">
                <a:solidFill>
                  <a:srgbClr val="FF0000"/>
                </a:solidFill>
              </a:rPr>
              <a:t>izjaukta un </a:t>
            </a:r>
            <a:r>
              <a:rPr lang="lv-LV" sz="2200" b="1" dirty="0" smtClean="0">
                <a:solidFill>
                  <a:srgbClr val="FF0000"/>
                </a:solidFill>
              </a:rPr>
              <a:t>KĀ </a:t>
            </a:r>
            <a:r>
              <a:rPr lang="lv-LV" sz="2200" b="1" dirty="0" err="1" smtClean="0">
                <a:solidFill>
                  <a:srgbClr val="FF0000"/>
                </a:solidFill>
              </a:rPr>
              <a:t>pašreaģējoši</a:t>
            </a:r>
            <a:r>
              <a:rPr lang="lv-LV" sz="2200" b="1" dirty="0" smtClean="0">
                <a:solidFill>
                  <a:srgbClr val="FF0000"/>
                </a:solidFill>
              </a:rPr>
              <a:t> limfocīti </a:t>
            </a:r>
            <a:r>
              <a:rPr lang="lv-LV" sz="2200" b="1" dirty="0">
                <a:solidFill>
                  <a:srgbClr val="FF0000"/>
                </a:solidFill>
              </a:rPr>
              <a:t>tiek aktivēti</a:t>
            </a:r>
            <a:r>
              <a:rPr lang="lv-LV" sz="2200" b="1" dirty="0" smtClean="0">
                <a:solidFill>
                  <a:srgbClr val="FF0000"/>
                </a:solidFill>
              </a:rPr>
              <a:t>?</a:t>
            </a:r>
          </a:p>
          <a:p>
            <a:r>
              <a:rPr lang="lv-LV" sz="2200" b="1" dirty="0" smtClean="0"/>
              <a:t>Tolerance pret saviem Ag var tikt izjaukta ja:</a:t>
            </a:r>
          </a:p>
          <a:p>
            <a:pPr marL="342900" indent="-342900">
              <a:buFont typeface="Wingdings" panose="05000000000000000000" pitchFamily="2" charset="2"/>
              <a:buChar char="Ø"/>
            </a:pPr>
            <a:r>
              <a:rPr lang="lv-LV" sz="2000" i="1" dirty="0" err="1" smtClean="0"/>
              <a:t>Self-</a:t>
            </a:r>
            <a:r>
              <a:rPr lang="lv-LV" sz="2000" dirty="0" err="1" smtClean="0"/>
              <a:t>reaģējošie</a:t>
            </a:r>
            <a:r>
              <a:rPr lang="lv-LV" sz="2000" dirty="0" smtClean="0"/>
              <a:t> limfocīti netiek </a:t>
            </a:r>
            <a:r>
              <a:rPr lang="lv-LV" sz="2000" dirty="0" err="1" smtClean="0"/>
              <a:t>deletēti</a:t>
            </a:r>
            <a:r>
              <a:rPr lang="lv-LV" sz="2000" dirty="0" smtClean="0"/>
              <a:t> vai </a:t>
            </a:r>
            <a:r>
              <a:rPr lang="lv-LV" sz="2000" dirty="0" err="1" smtClean="0"/>
              <a:t>inaktivēti</a:t>
            </a:r>
            <a:r>
              <a:rPr lang="lv-LV" sz="2000" dirty="0" smtClean="0"/>
              <a:t> nobriešanas laikā vai pēc tās, un </a:t>
            </a:r>
          </a:p>
          <a:p>
            <a:pPr marL="342900" indent="-342900">
              <a:buFont typeface="Wingdings" panose="05000000000000000000" pitchFamily="2" charset="2"/>
              <a:buChar char="Ø"/>
            </a:pPr>
            <a:r>
              <a:rPr lang="lv-LV" sz="2000" dirty="0" err="1" smtClean="0"/>
              <a:t>APCs</a:t>
            </a:r>
            <a:r>
              <a:rPr lang="lv-LV" sz="2000" dirty="0" smtClean="0"/>
              <a:t> tiek aktivētas tā, ka organisma antigēni tiek prezentēti imūnsistēmai </a:t>
            </a:r>
            <a:r>
              <a:rPr lang="lv-LV" sz="2000" dirty="0" err="1" smtClean="0"/>
              <a:t>imunologiskā</a:t>
            </a:r>
            <a:r>
              <a:rPr lang="lv-LV" sz="2000" dirty="0" smtClean="0"/>
              <a:t> kontekstā</a:t>
            </a:r>
          </a:p>
          <a:p>
            <a:endParaRPr lang="lv-LV" sz="2000" dirty="0" smtClean="0"/>
          </a:p>
          <a:p>
            <a:r>
              <a:rPr lang="lv-LV" sz="2400" b="1" dirty="0" smtClean="0">
                <a:solidFill>
                  <a:srgbClr val="0070C0"/>
                </a:solidFill>
              </a:rPr>
              <a:t>Daži no vispārējiem mehānismiem, kas asociēti ar AI:</a:t>
            </a:r>
          </a:p>
          <a:p>
            <a:pPr marL="457200" indent="-457200">
              <a:buFont typeface="+mj-lt"/>
              <a:buAutoNum type="arabicPeriod"/>
            </a:pPr>
            <a:r>
              <a:rPr lang="lv-LV" sz="2000" dirty="0" smtClean="0"/>
              <a:t>Defekti T vai B šūnu negatīvajā selekcijā vai receptoru rediģēšanas procesā B šūnām to nobriešanās fāzē centrālajos </a:t>
            </a:r>
            <a:r>
              <a:rPr lang="lv-LV" sz="2000" dirty="0" err="1" smtClean="0"/>
              <a:t>limfoīdajos</a:t>
            </a:r>
            <a:r>
              <a:rPr lang="lv-LV" sz="2000" dirty="0" smtClean="0"/>
              <a:t> orgānos</a:t>
            </a:r>
          </a:p>
          <a:p>
            <a:pPr marL="457200" indent="-457200">
              <a:buFont typeface="+mj-lt"/>
              <a:buAutoNum type="arabicPeriod"/>
            </a:pPr>
            <a:r>
              <a:rPr lang="lv-LV" sz="2000" dirty="0" smtClean="0"/>
              <a:t>Neadekvātas izmaiņas </a:t>
            </a:r>
            <a:r>
              <a:rPr lang="lv-LV" sz="2000" dirty="0" err="1" smtClean="0"/>
              <a:t>Treg</a:t>
            </a:r>
            <a:r>
              <a:rPr lang="lv-LV" sz="2000" dirty="0" smtClean="0"/>
              <a:t> skaitā un funkcijās</a:t>
            </a:r>
          </a:p>
          <a:p>
            <a:pPr marL="457200" indent="-457200">
              <a:buFont typeface="+mj-lt"/>
              <a:buAutoNum type="arabicPeriod"/>
            </a:pPr>
            <a:r>
              <a:rPr lang="lv-LV" sz="2000" dirty="0" smtClean="0"/>
              <a:t>Defekti nobriedušu </a:t>
            </a:r>
            <a:r>
              <a:rPr lang="lv-LV" sz="2000" dirty="0" err="1" smtClean="0"/>
              <a:t>pašreaktīvu</a:t>
            </a:r>
            <a:r>
              <a:rPr lang="lv-LV" sz="2000" dirty="0" smtClean="0"/>
              <a:t> limfocītu </a:t>
            </a:r>
            <a:r>
              <a:rPr lang="lv-LV" sz="2000" dirty="0" err="1" smtClean="0"/>
              <a:t>apoptozē</a:t>
            </a:r>
            <a:endParaRPr lang="lv-LV" sz="2000" dirty="0" smtClean="0"/>
          </a:p>
          <a:p>
            <a:pPr marL="457200" indent="-457200">
              <a:buFont typeface="+mj-lt"/>
              <a:buAutoNum type="arabicPeriod"/>
            </a:pPr>
            <a:r>
              <a:rPr lang="lv-LV" sz="2000" dirty="0" smtClean="0"/>
              <a:t>Neadekvāta </a:t>
            </a:r>
            <a:r>
              <a:rPr lang="lv-LV" sz="2000" dirty="0" err="1" smtClean="0"/>
              <a:t>inhibitoro</a:t>
            </a:r>
            <a:r>
              <a:rPr lang="lv-LV" sz="2000" dirty="0" smtClean="0"/>
              <a:t> receptoru funkcija</a:t>
            </a:r>
          </a:p>
          <a:p>
            <a:pPr marL="457200" indent="-457200">
              <a:buFont typeface="+mj-lt"/>
              <a:buAutoNum type="arabicPeriod"/>
            </a:pPr>
            <a:r>
              <a:rPr lang="lv-LV" sz="2000" dirty="0" smtClean="0"/>
              <a:t>Tāda APC aktivēšana, kas pārvar regulatoros mehānismus un noved pie pārmērīgas T šūnu aktivēšanas</a:t>
            </a:r>
          </a:p>
          <a:p>
            <a:endParaRPr lang="lv-LV" sz="2000" dirty="0"/>
          </a:p>
        </p:txBody>
      </p:sp>
    </p:spTree>
    <p:extLst>
      <p:ext uri="{BB962C8B-B14F-4D97-AF65-F5344CB8AC3E}">
        <p14:creationId xmlns:p14="http://schemas.microsoft.com/office/powerpoint/2010/main" val="26393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100" b="1" dirty="0">
                <a:solidFill>
                  <a:srgbClr val="0070C0"/>
                </a:solidFill>
              </a:rPr>
              <a:t>Galvenie faktori, kas rada noslieci uz AI </a:t>
            </a:r>
            <a:r>
              <a:rPr lang="lv-LV" sz="3100" b="1" dirty="0" smtClean="0">
                <a:solidFill>
                  <a:srgbClr val="0070C0"/>
                </a:solidFill>
              </a:rPr>
              <a:t>slimībām</a:t>
            </a:r>
            <a:endParaRPr lang="lv-LV" sz="3100" b="1" dirty="0">
              <a:solidFill>
                <a:srgbClr val="0070C0"/>
              </a:solidFill>
            </a:endParaRPr>
          </a:p>
        </p:txBody>
      </p:sp>
      <p:sp>
        <p:nvSpPr>
          <p:cNvPr id="3" name="Content Placeholder 2"/>
          <p:cNvSpPr>
            <a:spLocks noGrp="1"/>
          </p:cNvSpPr>
          <p:nvPr>
            <p:ph sz="quarter" idx="1"/>
          </p:nvPr>
        </p:nvSpPr>
        <p:spPr>
          <a:xfrm>
            <a:off x="457200" y="1412776"/>
            <a:ext cx="8229600" cy="4744184"/>
          </a:xfrm>
        </p:spPr>
        <p:txBody>
          <a:bodyPr>
            <a:normAutofit/>
          </a:bodyPr>
          <a:lstStyle/>
          <a:p>
            <a:pPr>
              <a:spcBef>
                <a:spcPts val="1800"/>
              </a:spcBef>
            </a:pPr>
            <a:r>
              <a:rPr lang="lv-LV" dirty="0" smtClean="0"/>
              <a:t>ģenētiskā </a:t>
            </a:r>
            <a:r>
              <a:rPr lang="lv-LV" dirty="0" err="1" smtClean="0"/>
              <a:t>predisponētība</a:t>
            </a:r>
            <a:endParaRPr lang="lv-LV" dirty="0" smtClean="0"/>
          </a:p>
          <a:p>
            <a:pPr>
              <a:spcBef>
                <a:spcPts val="1800"/>
              </a:spcBef>
            </a:pPr>
            <a:r>
              <a:rPr lang="lv-LV" dirty="0" smtClean="0"/>
              <a:t>vides </a:t>
            </a:r>
            <a:r>
              <a:rPr lang="lv-LV" dirty="0"/>
              <a:t>faktoru ierosinātāji, piemēram, </a:t>
            </a:r>
            <a:r>
              <a:rPr lang="lv-LV" dirty="0" smtClean="0"/>
              <a:t>infekcijas</a:t>
            </a:r>
          </a:p>
          <a:p>
            <a:pPr>
              <a:spcBef>
                <a:spcPts val="1800"/>
              </a:spcBef>
            </a:pPr>
            <a:r>
              <a:rPr lang="lv-LV" dirty="0"/>
              <a:t>l</a:t>
            </a:r>
            <a:r>
              <a:rPr lang="lv-LV" dirty="0" smtClean="0"/>
              <a:t>okāli audu ievainojumi/bojājumi</a:t>
            </a:r>
            <a:endParaRPr lang="lv-LV" dirty="0"/>
          </a:p>
        </p:txBody>
      </p:sp>
    </p:spTree>
    <p:extLst>
      <p:ext uri="{BB962C8B-B14F-4D97-AF65-F5344CB8AC3E}">
        <p14:creationId xmlns:p14="http://schemas.microsoft.com/office/powerpoint/2010/main" val="3619814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9781416031222-018-f007"/>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3804" y="908720"/>
            <a:ext cx="7394540" cy="5407171"/>
          </a:xfrm>
          <a:noFill/>
        </p:spPr>
      </p:pic>
      <p:sp>
        <p:nvSpPr>
          <p:cNvPr id="235524"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defRPr/>
            </a:pPr>
            <a:r>
              <a:rPr lang="lv-LV" sz="3200" b="1" dirty="0">
                <a:solidFill>
                  <a:srgbClr val="0070C0"/>
                </a:solidFill>
              </a:rPr>
              <a:t>Ar AI slimību uzņēmību ir saistīti vairāki lokusi</a:t>
            </a:r>
            <a:endParaRPr lang="en-GB" sz="3200" b="1" dirty="0">
              <a:solidFill>
                <a:srgbClr val="0070C0"/>
              </a:solidFill>
            </a:endParaRPr>
          </a:p>
        </p:txBody>
      </p:sp>
      <p:sp>
        <p:nvSpPr>
          <p:cNvPr id="53252" name="Line 5"/>
          <p:cNvSpPr>
            <a:spLocks noChangeShapeType="1"/>
          </p:cNvSpPr>
          <p:nvPr/>
        </p:nvSpPr>
        <p:spPr bwMode="auto">
          <a:xfrm>
            <a:off x="177800" y="774700"/>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53253" name="Rectangle 7"/>
          <p:cNvSpPr>
            <a:spLocks noChangeArrowheads="1"/>
          </p:cNvSpPr>
          <p:nvPr/>
        </p:nvSpPr>
        <p:spPr bwMode="auto">
          <a:xfrm>
            <a:off x="827584" y="6340475"/>
            <a:ext cx="8046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r>
              <a:rPr lang="lv-LV" altLang="lv-LV" sz="1400" b="0" i="1" dirty="0"/>
              <a:t>L</a:t>
            </a:r>
            <a:r>
              <a:rPr lang="en-US" altLang="lv-LV" sz="1400" b="0" i="1" dirty="0" err="1"/>
              <a:t>ymphoid</a:t>
            </a:r>
            <a:r>
              <a:rPr lang="en-US" altLang="lv-LV" sz="1400" b="0" i="1" dirty="0"/>
              <a:t>-specific protein tyrosine phosphatase</a:t>
            </a:r>
            <a:r>
              <a:rPr lang="lv-LV" altLang="lv-LV" sz="1400" b="0" dirty="0"/>
              <a:t> (PTPN22)</a:t>
            </a:r>
          </a:p>
          <a:p>
            <a:r>
              <a:rPr lang="lv-LV" altLang="lv-LV" sz="1400" b="0" i="1" dirty="0"/>
              <a:t>P</a:t>
            </a:r>
            <a:r>
              <a:rPr lang="en-US" altLang="lv-LV" sz="1400" b="0" i="1" dirty="0" err="1"/>
              <a:t>rogrammed</a:t>
            </a:r>
            <a:r>
              <a:rPr lang="en-US" altLang="lv-LV" sz="1400" b="0" i="1" dirty="0"/>
              <a:t> cell death protein 1</a:t>
            </a:r>
            <a:r>
              <a:rPr lang="lv-LV" altLang="lv-LV" sz="1400" b="0" dirty="0"/>
              <a:t> (PDCD1)</a:t>
            </a:r>
          </a:p>
        </p:txBody>
      </p:sp>
    </p:spTree>
    <p:extLst>
      <p:ext uri="{BB962C8B-B14F-4D97-AF65-F5344CB8AC3E}">
        <p14:creationId xmlns:p14="http://schemas.microsoft.com/office/powerpoint/2010/main" val="160554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9781416031222-018-f00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6567" y="1196752"/>
            <a:ext cx="8602663" cy="5289550"/>
          </a:xfrm>
          <a:noFill/>
        </p:spPr>
      </p:pic>
      <p:sp>
        <p:nvSpPr>
          <p:cNvPr id="236548"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defRPr/>
            </a:pPr>
            <a:r>
              <a:rPr lang="lv-LV" sz="3100" b="1" dirty="0">
                <a:solidFill>
                  <a:srgbClr val="0070C0"/>
                </a:solidFill>
              </a:rPr>
              <a:t>T šūnu atkarīgās </a:t>
            </a:r>
            <a:r>
              <a:rPr lang="lv-LV" sz="3100" b="1" dirty="0" err="1">
                <a:solidFill>
                  <a:srgbClr val="0070C0"/>
                </a:solidFill>
              </a:rPr>
              <a:t>autoimunitātes</a:t>
            </a:r>
            <a:r>
              <a:rPr lang="lv-LV" sz="3100" b="1" dirty="0">
                <a:solidFill>
                  <a:srgbClr val="0070C0"/>
                </a:solidFill>
              </a:rPr>
              <a:t> mehānisma modelis</a:t>
            </a:r>
            <a:endParaRPr lang="en-GB" sz="3100" b="1" dirty="0">
              <a:solidFill>
                <a:srgbClr val="0070C0"/>
              </a:solidFill>
            </a:endParaRPr>
          </a:p>
        </p:txBody>
      </p:sp>
      <p:sp>
        <p:nvSpPr>
          <p:cNvPr id="52228" name="Line 5"/>
          <p:cNvSpPr>
            <a:spLocks noChangeShapeType="1"/>
          </p:cNvSpPr>
          <p:nvPr/>
        </p:nvSpPr>
        <p:spPr bwMode="auto">
          <a:xfrm>
            <a:off x="179387" y="811788"/>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Tree>
    <p:extLst>
      <p:ext uri="{BB962C8B-B14F-4D97-AF65-F5344CB8AC3E}">
        <p14:creationId xmlns:p14="http://schemas.microsoft.com/office/powerpoint/2010/main" val="374207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458747" cy="504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4"/>
          <p:cNvSpPr txBox="1">
            <a:spLocks noChangeArrowheads="1"/>
          </p:cNvSpPr>
          <p:nvPr/>
        </p:nvSpPr>
        <p:spPr bwMode="auto">
          <a:xfrm>
            <a:off x="0" y="227013"/>
            <a:ext cx="9144000" cy="1200329"/>
          </a:xfrm>
          <a:prstGeom prst="rect">
            <a:avLst/>
          </a:prstGeom>
          <a:noFill/>
          <a:ln w="9525">
            <a:noFill/>
            <a:miter lim="800000"/>
            <a:headEnd/>
            <a:tailEnd/>
          </a:ln>
          <a:effectLst/>
        </p:spPr>
        <p:txBody>
          <a:bodyPr>
            <a:spAutoFit/>
          </a:bodyPr>
          <a:lstStyle/>
          <a:p>
            <a:pPr algn="ctr">
              <a:defRPr/>
            </a:pPr>
            <a:r>
              <a:rPr lang="lv-LV" sz="3600" b="1" dirty="0" smtClean="0">
                <a:solidFill>
                  <a:srgbClr val="0070C0"/>
                </a:solidFill>
              </a:rPr>
              <a:t>AI slimības mēdz būt hroniskas, progresīvas, </a:t>
            </a:r>
            <a:r>
              <a:rPr lang="lv-LV" sz="3600" b="1" dirty="0" err="1" smtClean="0">
                <a:solidFill>
                  <a:srgbClr val="0070C0"/>
                </a:solidFill>
              </a:rPr>
              <a:t>paš-amplificējošas</a:t>
            </a:r>
            <a:endParaRPr lang="lv-LV" sz="3600" b="1" dirty="0" smtClean="0">
              <a:solidFill>
                <a:srgbClr val="0070C0"/>
              </a:solidFill>
            </a:endParaRPr>
          </a:p>
        </p:txBody>
      </p:sp>
      <p:sp>
        <p:nvSpPr>
          <p:cNvPr id="4" name="Line 5"/>
          <p:cNvSpPr>
            <a:spLocks noChangeShapeType="1"/>
          </p:cNvSpPr>
          <p:nvPr/>
        </p:nvSpPr>
        <p:spPr bwMode="auto">
          <a:xfrm>
            <a:off x="179387" y="1427342"/>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Tree>
    <p:extLst>
      <p:ext uri="{BB962C8B-B14F-4D97-AF65-F5344CB8AC3E}">
        <p14:creationId xmlns:p14="http://schemas.microsoft.com/office/powerpoint/2010/main" val="2486978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0" y="-27384"/>
            <a:ext cx="9144000" cy="584775"/>
          </a:xfrm>
          <a:prstGeom prst="rect">
            <a:avLst/>
          </a:prstGeom>
          <a:noFill/>
          <a:ln w="9525">
            <a:noFill/>
            <a:miter lim="800000"/>
            <a:headEnd/>
            <a:tailEnd/>
          </a:ln>
          <a:effectLst/>
        </p:spPr>
        <p:txBody>
          <a:bodyPr>
            <a:spAutoFit/>
          </a:bodyPr>
          <a:lstStyle/>
          <a:p>
            <a:pPr algn="ctr">
              <a:defRPr/>
            </a:pPr>
            <a:r>
              <a:rPr lang="lv-LV" sz="3200" b="1" dirty="0">
                <a:solidFill>
                  <a:srgbClr val="0070C0"/>
                </a:solidFill>
              </a:rPr>
              <a:t>Infekciju loma </a:t>
            </a:r>
            <a:r>
              <a:rPr lang="lv-LV" sz="3200" b="1" dirty="0" err="1">
                <a:solidFill>
                  <a:srgbClr val="0070C0"/>
                </a:solidFill>
              </a:rPr>
              <a:t>autoimunitātes</a:t>
            </a:r>
            <a:r>
              <a:rPr lang="lv-LV" sz="3200" b="1" dirty="0">
                <a:solidFill>
                  <a:srgbClr val="0070C0"/>
                </a:solidFill>
              </a:rPr>
              <a:t> slimību patoģenēzē</a:t>
            </a:r>
            <a:endParaRPr lang="en-GB" sz="3200" b="1" dirty="0">
              <a:solidFill>
                <a:srgbClr val="0070C0"/>
              </a:solidFill>
            </a:endParaRPr>
          </a:p>
        </p:txBody>
      </p:sp>
      <p:sp>
        <p:nvSpPr>
          <p:cNvPr id="54276" name="Line 5"/>
          <p:cNvSpPr>
            <a:spLocks noChangeShapeType="1"/>
          </p:cNvSpPr>
          <p:nvPr/>
        </p:nvSpPr>
        <p:spPr bwMode="auto">
          <a:xfrm>
            <a:off x="177800" y="557391"/>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15616" y="692696"/>
            <a:ext cx="6552728" cy="613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66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hildhealth-explanation.com/images/autoimmune-disease-etiology.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5026" y="476672"/>
            <a:ext cx="9027869"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0" y="227013"/>
            <a:ext cx="914400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Galvenajās lomās....</a:t>
            </a:r>
            <a:endParaRPr lang="en-GB" altLang="lv-LV" sz="3600" b="1" dirty="0">
              <a:solidFill>
                <a:srgbClr val="0070C0"/>
              </a:solidFill>
            </a:endParaRPr>
          </a:p>
        </p:txBody>
      </p:sp>
      <p:sp>
        <p:nvSpPr>
          <p:cNvPr id="165893" name="Text Box 5"/>
          <p:cNvSpPr txBox="1">
            <a:spLocks noChangeArrowheads="1"/>
          </p:cNvSpPr>
          <p:nvPr/>
        </p:nvSpPr>
        <p:spPr bwMode="auto">
          <a:xfrm>
            <a:off x="1217613" y="1412776"/>
            <a:ext cx="7089775" cy="464248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60000"/>
              </a:lnSpc>
              <a:buClr>
                <a:srgbClr val="800000"/>
              </a:buClr>
              <a:buFontTx/>
              <a:buChar char="•"/>
            </a:pPr>
            <a:r>
              <a:rPr lang="lv-LV" altLang="lv-LV" b="1" dirty="0" err="1" smtClean="0">
                <a:solidFill>
                  <a:srgbClr val="0070C0"/>
                </a:solidFill>
                <a:latin typeface="+mn-lt"/>
              </a:rPr>
              <a:t>Mastocīti</a:t>
            </a:r>
            <a:r>
              <a:rPr lang="lv-LV" altLang="lv-LV" b="1" dirty="0" smtClean="0">
                <a:solidFill>
                  <a:srgbClr val="0070C0"/>
                </a:solidFill>
                <a:latin typeface="+mn-lt"/>
              </a:rPr>
              <a:t> = tuklās šūnas (</a:t>
            </a:r>
            <a:r>
              <a:rPr lang="lv-LV" altLang="lv-LV" b="1" i="1" dirty="0" err="1" smtClean="0">
                <a:solidFill>
                  <a:srgbClr val="0070C0"/>
                </a:solidFill>
                <a:latin typeface="+mn-lt"/>
              </a:rPr>
              <a:t>mast</a:t>
            </a:r>
            <a:r>
              <a:rPr lang="lv-LV" altLang="lv-LV" b="1" i="1" dirty="0" smtClean="0">
                <a:solidFill>
                  <a:srgbClr val="0070C0"/>
                </a:solidFill>
                <a:latin typeface="+mn-lt"/>
              </a:rPr>
              <a:t> </a:t>
            </a:r>
            <a:r>
              <a:rPr lang="lv-LV" altLang="lv-LV" b="1" i="1" dirty="0" err="1">
                <a:solidFill>
                  <a:srgbClr val="0070C0"/>
                </a:solidFill>
                <a:latin typeface="+mn-lt"/>
              </a:rPr>
              <a:t>cells</a:t>
            </a:r>
            <a:r>
              <a:rPr lang="lv-LV" altLang="lv-LV" b="1" dirty="0">
                <a:solidFill>
                  <a:srgbClr val="0070C0"/>
                </a:solidFill>
                <a:latin typeface="+mn-lt"/>
              </a:rPr>
              <a:t>)</a:t>
            </a:r>
          </a:p>
          <a:p>
            <a:pPr>
              <a:lnSpc>
                <a:spcPct val="160000"/>
              </a:lnSpc>
              <a:buClr>
                <a:srgbClr val="800000"/>
              </a:buClr>
              <a:buFontTx/>
              <a:buChar char="•"/>
            </a:pPr>
            <a:r>
              <a:rPr lang="lv-LV" altLang="lv-LV" b="1" dirty="0">
                <a:solidFill>
                  <a:srgbClr val="0070C0"/>
                </a:solidFill>
                <a:latin typeface="+mn-lt"/>
              </a:rPr>
              <a:t>Imūnglobulīns E (</a:t>
            </a:r>
            <a:r>
              <a:rPr lang="lv-LV" altLang="lv-LV" b="1" dirty="0" err="1">
                <a:solidFill>
                  <a:srgbClr val="0070C0"/>
                </a:solidFill>
                <a:latin typeface="+mn-lt"/>
              </a:rPr>
              <a:t>IgE</a:t>
            </a:r>
            <a:r>
              <a:rPr lang="lv-LV" altLang="lv-LV" b="1" dirty="0">
                <a:solidFill>
                  <a:srgbClr val="0070C0"/>
                </a:solidFill>
                <a:latin typeface="+mn-lt"/>
              </a:rPr>
              <a:t>)</a:t>
            </a:r>
          </a:p>
          <a:p>
            <a:pPr>
              <a:lnSpc>
                <a:spcPct val="160000"/>
              </a:lnSpc>
              <a:buClr>
                <a:srgbClr val="800000"/>
              </a:buClr>
              <a:buFontTx/>
              <a:buChar char="•"/>
            </a:pPr>
            <a:r>
              <a:rPr lang="lv-LV" altLang="lv-LV" dirty="0">
                <a:latin typeface="+mn-lt"/>
              </a:rPr>
              <a:t>Alergēns</a:t>
            </a:r>
          </a:p>
          <a:p>
            <a:pPr>
              <a:lnSpc>
                <a:spcPct val="160000"/>
              </a:lnSpc>
              <a:buClr>
                <a:srgbClr val="800000"/>
              </a:buClr>
              <a:buFontTx/>
              <a:buChar char="•"/>
            </a:pPr>
            <a:r>
              <a:rPr lang="lv-LV" altLang="lv-LV" dirty="0">
                <a:latin typeface="+mn-lt"/>
              </a:rPr>
              <a:t>T</a:t>
            </a:r>
            <a:r>
              <a:rPr lang="lv-LV" altLang="lv-LV" baseline="-25000" dirty="0">
                <a:latin typeface="+mn-lt"/>
              </a:rPr>
              <a:t>H</a:t>
            </a:r>
            <a:r>
              <a:rPr lang="lv-LV" altLang="lv-LV" dirty="0">
                <a:latin typeface="+mn-lt"/>
              </a:rPr>
              <a:t>2 šūnas</a:t>
            </a:r>
          </a:p>
          <a:p>
            <a:pPr>
              <a:lnSpc>
                <a:spcPct val="160000"/>
              </a:lnSpc>
              <a:buClr>
                <a:srgbClr val="800000"/>
              </a:buClr>
              <a:buFontTx/>
              <a:buChar char="•"/>
            </a:pPr>
            <a:r>
              <a:rPr lang="lv-LV" altLang="lv-LV" dirty="0" err="1">
                <a:latin typeface="+mn-lt"/>
              </a:rPr>
              <a:t>Interleikīns</a:t>
            </a:r>
            <a:r>
              <a:rPr lang="lv-LV" altLang="lv-LV" dirty="0">
                <a:latin typeface="+mn-lt"/>
              </a:rPr>
              <a:t> 4 (IL-4)</a:t>
            </a:r>
          </a:p>
          <a:p>
            <a:pPr>
              <a:lnSpc>
                <a:spcPct val="160000"/>
              </a:lnSpc>
              <a:buClr>
                <a:srgbClr val="800000"/>
              </a:buClr>
              <a:buFontTx/>
              <a:buChar char="•"/>
            </a:pPr>
            <a:r>
              <a:rPr lang="lv-LV" altLang="lv-LV" dirty="0">
                <a:latin typeface="+mn-lt"/>
              </a:rPr>
              <a:t>B šūnas </a:t>
            </a:r>
          </a:p>
          <a:p>
            <a:pPr>
              <a:lnSpc>
                <a:spcPct val="160000"/>
              </a:lnSpc>
              <a:buClr>
                <a:srgbClr val="800000"/>
              </a:buClr>
              <a:buFontTx/>
              <a:buChar char="•"/>
            </a:pPr>
            <a:r>
              <a:rPr lang="lv-LV" altLang="lv-LV" dirty="0" err="1">
                <a:latin typeface="+mn-lt"/>
              </a:rPr>
              <a:t>FceRI</a:t>
            </a:r>
            <a:r>
              <a:rPr lang="lv-LV" altLang="lv-LV" dirty="0">
                <a:latin typeface="+mn-lt"/>
              </a:rPr>
              <a:t> - </a:t>
            </a:r>
            <a:r>
              <a:rPr lang="lv-LV" altLang="lv-LV" dirty="0" err="1">
                <a:latin typeface="+mn-lt"/>
              </a:rPr>
              <a:t>IgE</a:t>
            </a:r>
            <a:r>
              <a:rPr lang="lv-LV" altLang="lv-LV" dirty="0">
                <a:latin typeface="+mn-lt"/>
              </a:rPr>
              <a:t> konstanto rajonu saistošs I tipa receptors</a:t>
            </a:r>
          </a:p>
          <a:p>
            <a:pPr>
              <a:lnSpc>
                <a:spcPct val="120000"/>
              </a:lnSpc>
              <a:buClr>
                <a:srgbClr val="800000"/>
              </a:buClr>
            </a:pPr>
            <a:endParaRPr lang="lv-LV" altLang="lv-LV" dirty="0">
              <a:solidFill>
                <a:srgbClr val="660033"/>
              </a:solidFill>
              <a:latin typeface="+mn-lt"/>
            </a:endParaRPr>
          </a:p>
        </p:txBody>
      </p:sp>
      <p:sp>
        <p:nvSpPr>
          <p:cNvPr id="165894" name="Line 6"/>
          <p:cNvSpPr>
            <a:spLocks noChangeShapeType="1"/>
          </p:cNvSpPr>
          <p:nvPr/>
        </p:nvSpPr>
        <p:spPr bwMode="auto">
          <a:xfrm>
            <a:off x="215900" y="98072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Tree>
    <p:extLst>
      <p:ext uri="{BB962C8B-B14F-4D97-AF65-F5344CB8AC3E}">
        <p14:creationId xmlns:p14="http://schemas.microsoft.com/office/powerpoint/2010/main" val="137776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cache-ec0.pinimg.com/236x/a7/8a/e0/a78ae0eaddf36e102d44c1ca58f2e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76762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5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0" y="227013"/>
            <a:ext cx="914400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Alergēnu daba</a:t>
            </a:r>
            <a:endParaRPr lang="en-GB" altLang="lv-LV" sz="3600" b="1" dirty="0">
              <a:solidFill>
                <a:srgbClr val="0070C0"/>
              </a:solidFill>
            </a:endParaRPr>
          </a:p>
        </p:txBody>
      </p:sp>
      <p:sp>
        <p:nvSpPr>
          <p:cNvPr id="26631" name="Text Box 7"/>
          <p:cNvSpPr txBox="1">
            <a:spLocks noChangeArrowheads="1"/>
          </p:cNvSpPr>
          <p:nvPr/>
        </p:nvSpPr>
        <p:spPr bwMode="auto">
          <a:xfrm>
            <a:off x="5219700" y="981075"/>
            <a:ext cx="3382963" cy="4889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FF00"/>
              </a:buClr>
            </a:pPr>
            <a:endParaRPr lang="lv-LV" altLang="lv-LV" sz="2600" b="0">
              <a:solidFill>
                <a:srgbClr val="800000"/>
              </a:solidFill>
              <a:effectLst>
                <a:outerShdw blurRad="38100" dist="38100" dir="2700000" algn="tl">
                  <a:srgbClr val="C0C0C0"/>
                </a:outerShdw>
              </a:effectLst>
            </a:endParaRPr>
          </a:p>
        </p:txBody>
      </p:sp>
      <p:sp>
        <p:nvSpPr>
          <p:cNvPr id="26634" name="Text Box 10"/>
          <p:cNvSpPr txBox="1">
            <a:spLocks noChangeArrowheads="1"/>
          </p:cNvSpPr>
          <p:nvPr/>
        </p:nvSpPr>
        <p:spPr bwMode="auto">
          <a:xfrm>
            <a:off x="683568" y="1272817"/>
            <a:ext cx="8064896" cy="532453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20000"/>
              </a:lnSpc>
              <a:buClr>
                <a:srgbClr val="800000"/>
              </a:buClr>
            </a:pPr>
            <a:r>
              <a:rPr lang="lv-LV" altLang="lv-LV" sz="2000" b="1" dirty="0">
                <a:latin typeface="+mn-lt"/>
              </a:rPr>
              <a:t>Alergēni ir antigēni, kas izsauc tūlītējas </a:t>
            </a:r>
            <a:r>
              <a:rPr lang="lv-LV" altLang="lv-LV" sz="2000" b="1" dirty="0" err="1">
                <a:latin typeface="+mn-lt"/>
              </a:rPr>
              <a:t>hipersensitīvas</a:t>
            </a:r>
            <a:r>
              <a:rPr lang="lv-LV" altLang="lv-LV" sz="2000" b="1" dirty="0">
                <a:latin typeface="+mn-lt"/>
              </a:rPr>
              <a:t> reakcijas</a:t>
            </a:r>
            <a:r>
              <a:rPr lang="lv-LV" altLang="lv-LV" sz="2000" dirty="0">
                <a:latin typeface="+mn-lt"/>
              </a:rPr>
              <a:t>, parasti tie ir proteīni vai ķīmiskas vielas, kas saistītas pie proteīniem, kuru iedarbībai alerģiskais cilvēks ir hroniski (atkārtoti) pakļauts</a:t>
            </a:r>
          </a:p>
          <a:p>
            <a:pPr>
              <a:lnSpc>
                <a:spcPct val="120000"/>
              </a:lnSpc>
              <a:buClr>
                <a:srgbClr val="800000"/>
              </a:buClr>
            </a:pPr>
            <a:endParaRPr lang="lv-LV" altLang="lv-LV" sz="2000" b="1" dirty="0">
              <a:latin typeface="+mn-lt"/>
            </a:endParaRPr>
          </a:p>
          <a:p>
            <a:pPr>
              <a:lnSpc>
                <a:spcPct val="120000"/>
              </a:lnSpc>
              <a:buClr>
                <a:srgbClr val="800000"/>
              </a:buClr>
            </a:pPr>
            <a:r>
              <a:rPr lang="lv-LV" altLang="lv-LV" sz="2000" b="1" dirty="0">
                <a:solidFill>
                  <a:srgbClr val="0070C0"/>
                </a:solidFill>
                <a:latin typeface="+mn-lt"/>
              </a:rPr>
              <a:t>Tipiski alergēni </a:t>
            </a:r>
            <a:r>
              <a:rPr lang="lv-LV" altLang="lv-LV" sz="2000" b="1" dirty="0">
                <a:latin typeface="+mn-lt"/>
              </a:rPr>
              <a:t>– </a:t>
            </a:r>
            <a:r>
              <a:rPr lang="lv-LV" altLang="lv-LV" sz="2000" dirty="0">
                <a:latin typeface="+mn-lt"/>
              </a:rPr>
              <a:t>ziedputekšņi, mājas putekļu ērcīte, dzīvnieku blaugznas, ēdiens, ķīmiski savienojumi, piem., penicilīns (ķīmiski saistās pie paša cilvēka proteīnu aminoskābju atlikumiem) u.c.  </a:t>
            </a:r>
          </a:p>
          <a:p>
            <a:pPr>
              <a:buClr>
                <a:srgbClr val="800000"/>
              </a:buClr>
            </a:pPr>
            <a:endParaRPr lang="lv-LV" altLang="lv-LV" sz="2000" dirty="0">
              <a:solidFill>
                <a:srgbClr val="000066"/>
              </a:solidFill>
              <a:latin typeface="+mn-lt"/>
            </a:endParaRPr>
          </a:p>
          <a:p>
            <a:pPr>
              <a:lnSpc>
                <a:spcPct val="110000"/>
              </a:lnSpc>
              <a:buClr>
                <a:srgbClr val="800000"/>
              </a:buClr>
            </a:pPr>
            <a:r>
              <a:rPr lang="lv-LV" altLang="lv-LV" sz="2000" b="1" dirty="0">
                <a:latin typeface="+mn-lt"/>
              </a:rPr>
              <a:t>Alergēniem ir dažas kopīgas pazīmes – </a:t>
            </a:r>
          </a:p>
          <a:p>
            <a:pPr>
              <a:lnSpc>
                <a:spcPct val="110000"/>
              </a:lnSpc>
              <a:buClr>
                <a:srgbClr val="800000"/>
              </a:buClr>
              <a:buFontTx/>
              <a:buChar char="•"/>
            </a:pPr>
            <a:r>
              <a:rPr lang="lv-LV" altLang="lv-LV" sz="2000" dirty="0">
                <a:latin typeface="+mn-lt"/>
              </a:rPr>
              <a:t>zema molekulas masa</a:t>
            </a:r>
          </a:p>
          <a:p>
            <a:pPr>
              <a:lnSpc>
                <a:spcPct val="110000"/>
              </a:lnSpc>
              <a:buClr>
                <a:srgbClr val="800000"/>
              </a:buClr>
              <a:buFontTx/>
              <a:buChar char="•"/>
            </a:pPr>
            <a:r>
              <a:rPr lang="lv-LV" altLang="lv-LV" sz="2000" dirty="0" err="1">
                <a:latin typeface="+mn-lt"/>
              </a:rPr>
              <a:t>glikozilēšana</a:t>
            </a:r>
            <a:endParaRPr lang="lv-LV" altLang="lv-LV" sz="2000" dirty="0">
              <a:latin typeface="+mn-lt"/>
            </a:endParaRPr>
          </a:p>
          <a:p>
            <a:pPr>
              <a:lnSpc>
                <a:spcPct val="110000"/>
              </a:lnSpc>
              <a:buClr>
                <a:srgbClr val="800000"/>
              </a:buClr>
              <a:buFontTx/>
              <a:buChar char="•"/>
            </a:pPr>
            <a:r>
              <a:rPr lang="lv-LV" altLang="lv-LV" sz="2000" dirty="0">
                <a:latin typeface="+mn-lt"/>
              </a:rPr>
              <a:t>augsta šķīdība ķermeņa šķidrumos</a:t>
            </a:r>
          </a:p>
          <a:p>
            <a:pPr>
              <a:lnSpc>
                <a:spcPct val="110000"/>
              </a:lnSpc>
              <a:buClr>
                <a:srgbClr val="800000"/>
              </a:buClr>
            </a:pPr>
            <a:r>
              <a:rPr lang="lv-LV" altLang="lv-LV" sz="2000" dirty="0">
                <a:latin typeface="+mn-lt"/>
              </a:rPr>
              <a:t>...taču precīzas struktūras, kas varētu paredzēt, vai dotā molekula būs </a:t>
            </a:r>
          </a:p>
          <a:p>
            <a:pPr>
              <a:lnSpc>
                <a:spcPct val="110000"/>
              </a:lnSpc>
              <a:buClr>
                <a:srgbClr val="800000"/>
              </a:buClr>
            </a:pPr>
            <a:r>
              <a:rPr lang="lv-LV" altLang="lv-LV" sz="2000" dirty="0">
                <a:latin typeface="+mn-lt"/>
              </a:rPr>
              <a:t>alergēns vai nē, nav zināmas</a:t>
            </a:r>
          </a:p>
          <a:p>
            <a:pPr>
              <a:buClr>
                <a:srgbClr val="800000"/>
              </a:buClr>
            </a:pPr>
            <a:endParaRPr lang="lv-LV" altLang="lv-LV" sz="2000" dirty="0">
              <a:solidFill>
                <a:srgbClr val="660033"/>
              </a:solidFill>
              <a:latin typeface="+mn-lt"/>
            </a:endParaRPr>
          </a:p>
        </p:txBody>
      </p:sp>
      <p:sp>
        <p:nvSpPr>
          <p:cNvPr id="26637" name="Line 13"/>
          <p:cNvSpPr>
            <a:spLocks noChangeShapeType="1"/>
          </p:cNvSpPr>
          <p:nvPr/>
        </p:nvSpPr>
        <p:spPr bwMode="auto">
          <a:xfrm>
            <a:off x="215900" y="1028701"/>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Tree>
    <p:extLst>
      <p:ext uri="{BB962C8B-B14F-4D97-AF65-F5344CB8AC3E}">
        <p14:creationId xmlns:p14="http://schemas.microsoft.com/office/powerpoint/2010/main" val="350753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4">
                                            <p:txEl>
                                              <p:pRg st="0" end="0"/>
                                            </p:txEl>
                                          </p:spTgt>
                                        </p:tgtEl>
                                        <p:attrNameLst>
                                          <p:attrName>style.visibility</p:attrName>
                                        </p:attrNameLst>
                                      </p:cBhvr>
                                      <p:to>
                                        <p:strVal val="visible"/>
                                      </p:to>
                                    </p:set>
                                    <p:animEffect transition="in" filter="fade">
                                      <p:cBhvr>
                                        <p:cTn id="7" dur="1000"/>
                                        <p:tgtEl>
                                          <p:spTgt spid="26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4">
                                            <p:txEl>
                                              <p:pRg st="2" end="2"/>
                                            </p:txEl>
                                          </p:spTgt>
                                        </p:tgtEl>
                                        <p:attrNameLst>
                                          <p:attrName>style.visibility</p:attrName>
                                        </p:attrNameLst>
                                      </p:cBhvr>
                                      <p:to>
                                        <p:strVal val="visible"/>
                                      </p:to>
                                    </p:set>
                                    <p:animEffect transition="in" filter="fade">
                                      <p:cBhvr>
                                        <p:cTn id="12" dur="1000"/>
                                        <p:tgtEl>
                                          <p:spTgt spid="266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34">
                                            <p:txEl>
                                              <p:pRg st="4" end="4"/>
                                            </p:txEl>
                                          </p:spTgt>
                                        </p:tgtEl>
                                        <p:attrNameLst>
                                          <p:attrName>style.visibility</p:attrName>
                                        </p:attrNameLst>
                                      </p:cBhvr>
                                      <p:to>
                                        <p:strVal val="visible"/>
                                      </p:to>
                                    </p:set>
                                    <p:animEffect transition="in" filter="fade">
                                      <p:cBhvr>
                                        <p:cTn id="17" dur="1000"/>
                                        <p:tgtEl>
                                          <p:spTgt spid="2663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6634">
                                            <p:txEl>
                                              <p:pRg st="5" end="5"/>
                                            </p:txEl>
                                          </p:spTgt>
                                        </p:tgtEl>
                                        <p:attrNameLst>
                                          <p:attrName>style.visibility</p:attrName>
                                        </p:attrNameLst>
                                      </p:cBhvr>
                                      <p:to>
                                        <p:strVal val="visible"/>
                                      </p:to>
                                    </p:set>
                                    <p:animEffect transition="in" filter="fade">
                                      <p:cBhvr>
                                        <p:cTn id="20" dur="1000"/>
                                        <p:tgtEl>
                                          <p:spTgt spid="2663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6634">
                                            <p:txEl>
                                              <p:pRg st="6" end="6"/>
                                            </p:txEl>
                                          </p:spTgt>
                                        </p:tgtEl>
                                        <p:attrNameLst>
                                          <p:attrName>style.visibility</p:attrName>
                                        </p:attrNameLst>
                                      </p:cBhvr>
                                      <p:to>
                                        <p:strVal val="visible"/>
                                      </p:to>
                                    </p:set>
                                    <p:animEffect transition="in" filter="fade">
                                      <p:cBhvr>
                                        <p:cTn id="23" dur="1000"/>
                                        <p:tgtEl>
                                          <p:spTgt spid="2663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634">
                                            <p:txEl>
                                              <p:pRg st="7" end="7"/>
                                            </p:txEl>
                                          </p:spTgt>
                                        </p:tgtEl>
                                        <p:attrNameLst>
                                          <p:attrName>style.visibility</p:attrName>
                                        </p:attrNameLst>
                                      </p:cBhvr>
                                      <p:to>
                                        <p:strVal val="visible"/>
                                      </p:to>
                                    </p:set>
                                    <p:animEffect transition="in" filter="fade">
                                      <p:cBhvr>
                                        <p:cTn id="26" dur="1000"/>
                                        <p:tgtEl>
                                          <p:spTgt spid="2663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634">
                                            <p:txEl>
                                              <p:pRg st="8" end="8"/>
                                            </p:txEl>
                                          </p:spTgt>
                                        </p:tgtEl>
                                        <p:attrNameLst>
                                          <p:attrName>style.visibility</p:attrName>
                                        </p:attrNameLst>
                                      </p:cBhvr>
                                      <p:to>
                                        <p:strVal val="visible"/>
                                      </p:to>
                                    </p:set>
                                    <p:animEffect transition="in" filter="fade">
                                      <p:cBhvr>
                                        <p:cTn id="29" dur="1000"/>
                                        <p:tgtEl>
                                          <p:spTgt spid="2663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6634">
                                            <p:txEl>
                                              <p:pRg st="9" end="9"/>
                                            </p:txEl>
                                          </p:spTgt>
                                        </p:tgtEl>
                                        <p:attrNameLst>
                                          <p:attrName>style.visibility</p:attrName>
                                        </p:attrNameLst>
                                      </p:cBhvr>
                                      <p:to>
                                        <p:strVal val="visible"/>
                                      </p:to>
                                    </p:set>
                                    <p:animEffect transition="in" filter="fade">
                                      <p:cBhvr>
                                        <p:cTn id="32" dur="1000"/>
                                        <p:tgtEl>
                                          <p:spTgt spid="266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5076056" cy="710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6" name="Text Box 10"/>
          <p:cNvSpPr txBox="1">
            <a:spLocks noChangeArrowheads="1"/>
          </p:cNvSpPr>
          <p:nvPr/>
        </p:nvSpPr>
        <p:spPr bwMode="auto">
          <a:xfrm>
            <a:off x="4151313" y="219075"/>
            <a:ext cx="4964112" cy="9541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2800" b="1" dirty="0">
                <a:solidFill>
                  <a:srgbClr val="0070C0"/>
                </a:solidFill>
              </a:rPr>
              <a:t>Alerģisko (</a:t>
            </a:r>
            <a:r>
              <a:rPr lang="lv-LV" altLang="lv-LV" sz="2800" b="1" dirty="0" err="1">
                <a:solidFill>
                  <a:srgbClr val="0070C0"/>
                </a:solidFill>
              </a:rPr>
              <a:t>atopisko</a:t>
            </a:r>
            <a:r>
              <a:rPr lang="lv-LV" altLang="lv-LV" sz="2800" b="1" dirty="0">
                <a:solidFill>
                  <a:srgbClr val="0070C0"/>
                </a:solidFill>
              </a:rPr>
              <a:t>) reakciju kopīgās pazīmes</a:t>
            </a:r>
            <a:endParaRPr lang="en-GB" altLang="lv-LV" sz="2800" b="1" dirty="0">
              <a:solidFill>
                <a:srgbClr val="0070C0"/>
              </a:solidFill>
            </a:endParaRPr>
          </a:p>
        </p:txBody>
      </p:sp>
      <p:sp>
        <p:nvSpPr>
          <p:cNvPr id="19468" name="Text Box 12"/>
          <p:cNvSpPr txBox="1">
            <a:spLocks noChangeArrowheads="1"/>
          </p:cNvSpPr>
          <p:nvPr/>
        </p:nvSpPr>
        <p:spPr bwMode="auto">
          <a:xfrm>
            <a:off x="3989685" y="1340768"/>
            <a:ext cx="5046811" cy="523835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buFont typeface="Trebuchet MS" pitchFamily="34" charset="0"/>
              <a:buNone/>
            </a:pPr>
            <a:r>
              <a:rPr lang="lv-LV" altLang="lv-LV" sz="1600" dirty="0" smtClean="0">
                <a:latin typeface="Verdana" pitchFamily="34" charset="0"/>
              </a:rPr>
              <a:t>Alerģisko </a:t>
            </a:r>
            <a:r>
              <a:rPr lang="lv-LV" altLang="lv-LV" sz="1600" dirty="0">
                <a:latin typeface="Verdana" pitchFamily="34" charset="0"/>
              </a:rPr>
              <a:t>reakciju raksturīgākā pazīme ir </a:t>
            </a:r>
            <a:r>
              <a:rPr lang="lv-LV" altLang="lv-LV" sz="1600" b="1" dirty="0">
                <a:latin typeface="Verdana" pitchFamily="34" charset="0"/>
              </a:rPr>
              <a:t>T</a:t>
            </a:r>
            <a:r>
              <a:rPr lang="lv-LV" altLang="lv-LV" sz="1600" b="1" baseline="-25000" dirty="0">
                <a:latin typeface="Verdana" pitchFamily="34" charset="0"/>
              </a:rPr>
              <a:t>H</a:t>
            </a:r>
            <a:r>
              <a:rPr lang="lv-LV" altLang="lv-LV" sz="1600" b="1" dirty="0">
                <a:latin typeface="Verdana" pitchFamily="34" charset="0"/>
              </a:rPr>
              <a:t>2 šūnu aktivācija un </a:t>
            </a:r>
            <a:r>
              <a:rPr lang="lv-LV" altLang="lv-LV" sz="1600" b="1" dirty="0" err="1">
                <a:latin typeface="Verdana" pitchFamily="34" charset="0"/>
              </a:rPr>
              <a:t>IgE</a:t>
            </a:r>
            <a:r>
              <a:rPr lang="lv-LV" altLang="lv-LV" sz="1600" b="1" dirty="0">
                <a:latin typeface="Verdana" pitchFamily="34" charset="0"/>
              </a:rPr>
              <a:t> produkcija</a:t>
            </a:r>
          </a:p>
          <a:p>
            <a:pPr indent="0">
              <a:lnSpc>
                <a:spcPct val="110000"/>
              </a:lnSpc>
              <a:buClr>
                <a:srgbClr val="FFFF00"/>
              </a:buClr>
              <a:buFont typeface="Trebuchet MS" pitchFamily="34" charset="0"/>
              <a:buNone/>
            </a:pPr>
            <a:endParaRPr lang="lv-LV" altLang="lv-LV" sz="1600" b="1" dirty="0">
              <a:latin typeface="Verdana" pitchFamily="34" charset="0"/>
            </a:endParaRPr>
          </a:p>
          <a:p>
            <a:pPr indent="0">
              <a:lnSpc>
                <a:spcPct val="110000"/>
              </a:lnSpc>
              <a:buClr>
                <a:srgbClr val="FFFF00"/>
              </a:buClr>
              <a:buFont typeface="Trebuchet MS" pitchFamily="34" charset="0"/>
              <a:buNone/>
            </a:pPr>
            <a:r>
              <a:rPr lang="lv-LV" altLang="lv-LV" sz="1600" dirty="0">
                <a:latin typeface="Verdana" pitchFamily="34" charset="0"/>
              </a:rPr>
              <a:t>Alerģijai ir spēcīga </a:t>
            </a:r>
            <a:r>
              <a:rPr lang="lv-LV" altLang="lv-LV" sz="1600" b="1" dirty="0">
                <a:latin typeface="Verdana" pitchFamily="34" charset="0"/>
              </a:rPr>
              <a:t>ģenētiskā </a:t>
            </a:r>
            <a:r>
              <a:rPr lang="lv-LV" altLang="lv-LV" sz="1600" b="1" dirty="0" smtClean="0">
                <a:latin typeface="Verdana" pitchFamily="34" charset="0"/>
              </a:rPr>
              <a:t>predispozīcija</a:t>
            </a:r>
            <a:endParaRPr lang="lv-LV" altLang="lv-LV" sz="1600" b="1" dirty="0">
              <a:latin typeface="Verdana" pitchFamily="34" charset="0"/>
            </a:endParaRPr>
          </a:p>
          <a:p>
            <a:pPr indent="0">
              <a:lnSpc>
                <a:spcPct val="110000"/>
              </a:lnSpc>
              <a:buClr>
                <a:srgbClr val="FFFF00"/>
              </a:buClr>
              <a:buFont typeface="Trebuchet MS" pitchFamily="34" charset="0"/>
              <a:buNone/>
            </a:pPr>
            <a:endParaRPr lang="lv-LV" altLang="lv-LV" sz="1600" dirty="0">
              <a:latin typeface="Verdana" pitchFamily="34" charset="0"/>
            </a:endParaRPr>
          </a:p>
          <a:p>
            <a:pPr indent="0">
              <a:lnSpc>
                <a:spcPct val="110000"/>
              </a:lnSpc>
              <a:buClr>
                <a:srgbClr val="FFFF00"/>
              </a:buClr>
              <a:buFont typeface="Trebuchet MS" pitchFamily="34" charset="0"/>
              <a:buNone/>
            </a:pPr>
            <a:r>
              <a:rPr lang="lv-LV" altLang="lv-LV" sz="1600" dirty="0">
                <a:latin typeface="Verdana" pitchFamily="34" charset="0"/>
              </a:rPr>
              <a:t>Antigēni, kas izsauc alerģijas, ir </a:t>
            </a:r>
            <a:r>
              <a:rPr lang="lv-LV" altLang="lv-LV" sz="1600" b="1" dirty="0">
                <a:latin typeface="Verdana" pitchFamily="34" charset="0"/>
              </a:rPr>
              <a:t>parasti apkārtējā vidē sastopami</a:t>
            </a:r>
            <a:r>
              <a:rPr lang="lv-LV" altLang="lv-LV" sz="1600" dirty="0">
                <a:latin typeface="Verdana" pitchFamily="34" charset="0"/>
              </a:rPr>
              <a:t> proteīni vai citi ķīmiski savienojumi</a:t>
            </a:r>
          </a:p>
          <a:p>
            <a:pPr indent="0">
              <a:lnSpc>
                <a:spcPct val="110000"/>
              </a:lnSpc>
              <a:buClr>
                <a:srgbClr val="FFFF00"/>
              </a:buClr>
              <a:buFont typeface="Trebuchet MS" pitchFamily="34" charset="0"/>
              <a:buNone/>
            </a:pPr>
            <a:endParaRPr lang="lv-LV" altLang="lv-LV" sz="1600" dirty="0">
              <a:latin typeface="Verdana" pitchFamily="34" charset="0"/>
            </a:endParaRPr>
          </a:p>
          <a:p>
            <a:pPr indent="0">
              <a:lnSpc>
                <a:spcPct val="110000"/>
              </a:lnSpc>
              <a:buClr>
                <a:srgbClr val="FFFF00"/>
              </a:buClr>
              <a:buFont typeface="Trebuchet MS" pitchFamily="34" charset="0"/>
              <a:buNone/>
            </a:pPr>
            <a:r>
              <a:rPr lang="lv-LV" altLang="lv-LV" sz="1600" dirty="0">
                <a:latin typeface="Verdana" pitchFamily="34" charset="0"/>
              </a:rPr>
              <a:t>Klīniskās izpausmes ietver </a:t>
            </a:r>
            <a:r>
              <a:rPr lang="lv-LV" altLang="lv-LV" sz="1600" b="1" dirty="0">
                <a:latin typeface="Verdana" pitchFamily="34" charset="0"/>
              </a:rPr>
              <a:t>straujas</a:t>
            </a:r>
            <a:r>
              <a:rPr lang="lv-LV" altLang="lv-LV" sz="1600" dirty="0">
                <a:latin typeface="Verdana" pitchFamily="34" charset="0"/>
              </a:rPr>
              <a:t> </a:t>
            </a:r>
            <a:r>
              <a:rPr lang="lv-LV" altLang="lv-LV" sz="1600" dirty="0" err="1">
                <a:latin typeface="Verdana" pitchFamily="34" charset="0"/>
              </a:rPr>
              <a:t>vaskulāras</a:t>
            </a:r>
            <a:r>
              <a:rPr lang="lv-LV" altLang="lv-LV" sz="1600" dirty="0">
                <a:latin typeface="Verdana" pitchFamily="34" charset="0"/>
              </a:rPr>
              <a:t> un gludās muskulatūras reakcijas, kam vēlākās fāzēs seko iekaisums</a:t>
            </a:r>
          </a:p>
          <a:p>
            <a:pPr indent="0">
              <a:lnSpc>
                <a:spcPct val="110000"/>
              </a:lnSpc>
              <a:buClr>
                <a:srgbClr val="FFFF00"/>
              </a:buClr>
              <a:buFont typeface="Trebuchet MS" pitchFamily="34" charset="0"/>
              <a:buNone/>
            </a:pPr>
            <a:endParaRPr lang="lv-LV" altLang="lv-LV" sz="1600" dirty="0">
              <a:latin typeface="Verdana" pitchFamily="34" charset="0"/>
            </a:endParaRPr>
          </a:p>
          <a:p>
            <a:pPr indent="0">
              <a:lnSpc>
                <a:spcPct val="110000"/>
              </a:lnSpc>
              <a:buClr>
                <a:srgbClr val="FFFF00"/>
              </a:buClr>
              <a:buFont typeface="Trebuchet MS" pitchFamily="34" charset="0"/>
              <a:buNone/>
            </a:pPr>
            <a:r>
              <a:rPr lang="lv-LV" altLang="lv-LV" sz="1600" dirty="0">
                <a:latin typeface="Verdana" pitchFamily="34" charset="0"/>
              </a:rPr>
              <a:t>Alerģiskās reakcijas </a:t>
            </a:r>
            <a:r>
              <a:rPr lang="lv-LV" altLang="lv-LV" sz="1600" b="1" dirty="0">
                <a:latin typeface="Verdana" pitchFamily="34" charset="0"/>
              </a:rPr>
              <a:t>var </a:t>
            </a:r>
            <a:r>
              <a:rPr lang="lv-LV" altLang="lv-LV" sz="1600" b="1" dirty="0" err="1">
                <a:latin typeface="Verdana" pitchFamily="34" charset="0"/>
              </a:rPr>
              <a:t>manifestēties</a:t>
            </a:r>
            <a:r>
              <a:rPr lang="lv-LV" altLang="lv-LV" sz="1600" b="1" dirty="0">
                <a:latin typeface="Verdana" pitchFamily="34" charset="0"/>
              </a:rPr>
              <a:t> atšķirīgos veidos,</a:t>
            </a:r>
            <a:r>
              <a:rPr lang="lv-LV" altLang="lv-LV" sz="1600" dirty="0">
                <a:latin typeface="Verdana" pitchFamily="34" charset="0"/>
              </a:rPr>
              <a:t> ieskaitot ādas un gļotādas alerģijas, alerģijas pret ēdienu, astma, anafilaktiskais šoks</a:t>
            </a:r>
          </a:p>
        </p:txBody>
      </p:sp>
    </p:spTree>
    <p:extLst>
      <p:ext uri="{BB962C8B-B14F-4D97-AF65-F5344CB8AC3E}">
        <p14:creationId xmlns:p14="http://schemas.microsoft.com/office/powerpoint/2010/main" val="426995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8">
                                            <p:txEl>
                                              <p:pRg st="0" end="0"/>
                                            </p:txEl>
                                          </p:spTgt>
                                        </p:tgtEl>
                                        <p:attrNameLst>
                                          <p:attrName>style.visibility</p:attrName>
                                        </p:attrNameLst>
                                      </p:cBhvr>
                                      <p:to>
                                        <p:strVal val="visible"/>
                                      </p:to>
                                    </p:set>
                                    <p:animEffect transition="in" filter="fade">
                                      <p:cBhvr>
                                        <p:cTn id="7" dur="500"/>
                                        <p:tgtEl>
                                          <p:spTgt spid="194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fade">
                                      <p:cBhvr>
                                        <p:cTn id="12" dur="500"/>
                                        <p:tgtEl>
                                          <p:spTgt spid="19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8">
                                            <p:txEl>
                                              <p:pRg st="2" end="2"/>
                                            </p:txEl>
                                          </p:spTgt>
                                        </p:tgtEl>
                                        <p:attrNameLst>
                                          <p:attrName>style.visibility</p:attrName>
                                        </p:attrNameLst>
                                      </p:cBhvr>
                                      <p:to>
                                        <p:strVal val="visible"/>
                                      </p:to>
                                    </p:set>
                                    <p:animEffect transition="in" filter="fade">
                                      <p:cBhvr>
                                        <p:cTn id="17" dur="500"/>
                                        <p:tgtEl>
                                          <p:spTgt spid="194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8">
                                            <p:txEl>
                                              <p:pRg st="4" end="4"/>
                                            </p:txEl>
                                          </p:spTgt>
                                        </p:tgtEl>
                                        <p:attrNameLst>
                                          <p:attrName>style.visibility</p:attrName>
                                        </p:attrNameLst>
                                      </p:cBhvr>
                                      <p:to>
                                        <p:strVal val="visible"/>
                                      </p:to>
                                    </p:set>
                                    <p:animEffect transition="in" filter="fade">
                                      <p:cBhvr>
                                        <p:cTn id="22" dur="500"/>
                                        <p:tgtEl>
                                          <p:spTgt spid="1946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68">
                                            <p:txEl>
                                              <p:pRg st="6" end="6"/>
                                            </p:txEl>
                                          </p:spTgt>
                                        </p:tgtEl>
                                        <p:attrNameLst>
                                          <p:attrName>style.visibility</p:attrName>
                                        </p:attrNameLst>
                                      </p:cBhvr>
                                      <p:to>
                                        <p:strVal val="visible"/>
                                      </p:to>
                                    </p:set>
                                    <p:animEffect transition="in" filter="fade">
                                      <p:cBhvr>
                                        <p:cTn id="27" dur="500"/>
                                        <p:tgtEl>
                                          <p:spTgt spid="1946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468">
                                            <p:txEl>
                                              <p:pRg st="8" end="8"/>
                                            </p:txEl>
                                          </p:spTgt>
                                        </p:tgtEl>
                                        <p:attrNameLst>
                                          <p:attrName>style.visibility</p:attrName>
                                        </p:attrNameLst>
                                      </p:cBhvr>
                                      <p:to>
                                        <p:strVal val="visible"/>
                                      </p:to>
                                    </p:set>
                                    <p:animEffect transition="in" filter="fade">
                                      <p:cBhvr>
                                        <p:cTn id="32" dur="500"/>
                                        <p:tgtEl>
                                          <p:spTgt spid="194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7" name="Group 35"/>
          <p:cNvGrpSpPr>
            <a:grpSpLocks/>
          </p:cNvGrpSpPr>
          <p:nvPr/>
        </p:nvGrpSpPr>
        <p:grpSpPr bwMode="auto">
          <a:xfrm>
            <a:off x="639763" y="2118044"/>
            <a:ext cx="7394575" cy="3257550"/>
            <a:chOff x="403" y="1113"/>
            <a:chExt cx="4658" cy="2052"/>
          </a:xfrm>
        </p:grpSpPr>
        <p:graphicFrame>
          <p:nvGraphicFramePr>
            <p:cNvPr id="44051" name="Object 19"/>
            <p:cNvGraphicFramePr>
              <a:graphicFrameLocks noChangeAspect="1"/>
            </p:cNvGraphicFramePr>
            <p:nvPr/>
          </p:nvGraphicFramePr>
          <p:xfrm>
            <a:off x="403" y="1113"/>
            <a:ext cx="4658" cy="2017"/>
          </p:xfrm>
          <a:graphic>
            <a:graphicData uri="http://schemas.openxmlformats.org/presentationml/2006/ole">
              <mc:AlternateContent xmlns:mc="http://schemas.openxmlformats.org/markup-compatibility/2006">
                <mc:Choice xmlns:v="urn:schemas-microsoft-com:vml" Requires="v">
                  <p:oleObj spid="_x0000_s4143" name="Bitmap Image" r:id="rId4" imgW="6114286" imgH="2647619" progId="Paint.Picture">
                    <p:embed/>
                  </p:oleObj>
                </mc:Choice>
                <mc:Fallback>
                  <p:oleObj name="Bitmap Image" r:id="rId4" imgW="6114286" imgH="2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 y="1113"/>
                          <a:ext cx="4658" cy="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2" name="Text Box 20"/>
            <p:cNvSpPr txBox="1">
              <a:spLocks noChangeArrowheads="1"/>
            </p:cNvSpPr>
            <p:nvPr/>
          </p:nvSpPr>
          <p:spPr bwMode="auto">
            <a:xfrm>
              <a:off x="3513" y="2971"/>
              <a:ext cx="2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1400"/>
                <a:t>IL-4</a:t>
              </a:r>
              <a:endParaRPr lang="en-GB" altLang="lv-LV" sz="1400"/>
            </a:p>
          </p:txBody>
        </p:sp>
        <p:sp>
          <p:nvSpPr>
            <p:cNvPr id="44059" name="Text Box 27"/>
            <p:cNvSpPr txBox="1">
              <a:spLocks noChangeArrowheads="1"/>
            </p:cNvSpPr>
            <p:nvPr/>
          </p:nvSpPr>
          <p:spPr bwMode="auto">
            <a:xfrm>
              <a:off x="4555" y="1956"/>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1400"/>
                <a:t>IgE</a:t>
              </a:r>
              <a:endParaRPr lang="en-GB" altLang="lv-LV" sz="1400"/>
            </a:p>
          </p:txBody>
        </p:sp>
        <p:sp>
          <p:nvSpPr>
            <p:cNvPr id="44063" name="Text Box 31"/>
            <p:cNvSpPr txBox="1">
              <a:spLocks noChangeArrowheads="1"/>
            </p:cNvSpPr>
            <p:nvPr/>
          </p:nvSpPr>
          <p:spPr bwMode="auto">
            <a:xfrm>
              <a:off x="1237" y="1887"/>
              <a:ext cx="83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lv-LV" altLang="lv-LV" sz="1600" b="1" dirty="0">
                  <a:solidFill>
                    <a:srgbClr val="4A4A4A"/>
                  </a:solidFill>
                </a:rPr>
                <a:t>T</a:t>
              </a:r>
              <a:r>
                <a:rPr lang="lv-LV" altLang="lv-LV" sz="1600" b="1" baseline="-25000" dirty="0">
                  <a:solidFill>
                    <a:srgbClr val="4A4A4A"/>
                  </a:solidFill>
                </a:rPr>
                <a:t>H</a:t>
              </a:r>
              <a:r>
                <a:rPr lang="lv-LV" altLang="lv-LV" sz="1600" b="1" dirty="0">
                  <a:solidFill>
                    <a:srgbClr val="4A4A4A"/>
                  </a:solidFill>
                </a:rPr>
                <a:t>2 </a:t>
              </a:r>
            </a:p>
            <a:p>
              <a:pPr algn="ctr"/>
              <a:r>
                <a:rPr lang="lv-LV" altLang="lv-LV" sz="1600" b="1" dirty="0">
                  <a:solidFill>
                    <a:srgbClr val="4A4A4A"/>
                  </a:solidFill>
                </a:rPr>
                <a:t>diferenciācija</a:t>
              </a:r>
              <a:endParaRPr lang="en-GB" altLang="lv-LV" sz="1600" b="1" dirty="0">
                <a:solidFill>
                  <a:srgbClr val="4A4A4A"/>
                </a:solidFill>
              </a:endParaRPr>
            </a:p>
          </p:txBody>
        </p:sp>
      </p:grpSp>
      <p:sp>
        <p:nvSpPr>
          <p:cNvPr id="44048" name="Text Box 16"/>
          <p:cNvSpPr txBox="1">
            <a:spLocks noChangeArrowheads="1"/>
          </p:cNvSpPr>
          <p:nvPr/>
        </p:nvSpPr>
        <p:spPr bwMode="auto">
          <a:xfrm>
            <a:off x="-14288" y="166898"/>
            <a:ext cx="9144000" cy="68082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buClr>
                <a:srgbClr val="FFFF00"/>
              </a:buClr>
            </a:pPr>
            <a:r>
              <a:rPr lang="lv-LV" altLang="lv-LV" sz="3200" b="1" dirty="0">
                <a:solidFill>
                  <a:srgbClr val="0070C0"/>
                </a:solidFill>
              </a:rPr>
              <a:t>T</a:t>
            </a:r>
            <a:r>
              <a:rPr lang="lv-LV" altLang="lv-LV" sz="3200" b="1" baseline="-25000" dirty="0">
                <a:solidFill>
                  <a:srgbClr val="0070C0"/>
                </a:solidFill>
              </a:rPr>
              <a:t>H</a:t>
            </a:r>
            <a:r>
              <a:rPr lang="lv-LV" altLang="lv-LV" sz="3200" b="1" dirty="0">
                <a:solidFill>
                  <a:srgbClr val="0070C0"/>
                </a:solidFill>
              </a:rPr>
              <a:t>2 šūnu aktivācija</a:t>
            </a:r>
          </a:p>
        </p:txBody>
      </p:sp>
      <p:sp>
        <p:nvSpPr>
          <p:cNvPr id="44049" name="Line 17"/>
          <p:cNvSpPr>
            <a:spLocks noChangeShapeType="1"/>
          </p:cNvSpPr>
          <p:nvPr/>
        </p:nvSpPr>
        <p:spPr bwMode="auto">
          <a:xfrm>
            <a:off x="195263" y="847725"/>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50" name="Text Box 18"/>
          <p:cNvSpPr txBox="1">
            <a:spLocks noChangeArrowheads="1"/>
          </p:cNvSpPr>
          <p:nvPr/>
        </p:nvSpPr>
        <p:spPr bwMode="auto">
          <a:xfrm>
            <a:off x="223838" y="1038449"/>
            <a:ext cx="8604250" cy="8063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20000"/>
              </a:lnSpc>
              <a:buClr>
                <a:srgbClr val="800000"/>
              </a:buClr>
            </a:pPr>
            <a:r>
              <a:rPr lang="lv-LV" altLang="lv-LV" sz="2000" b="1" dirty="0">
                <a:solidFill>
                  <a:srgbClr val="000066"/>
                </a:solidFill>
                <a:latin typeface="+mn-lt"/>
              </a:rPr>
              <a:t>Lai notiktu </a:t>
            </a:r>
            <a:r>
              <a:rPr lang="lv-LV" altLang="lv-LV" sz="2000" b="1" dirty="0" err="1">
                <a:solidFill>
                  <a:srgbClr val="000066"/>
                </a:solidFill>
                <a:latin typeface="+mn-lt"/>
              </a:rPr>
              <a:t>IgE</a:t>
            </a:r>
            <a:r>
              <a:rPr lang="lv-LV" altLang="lv-LV" sz="2000" b="1" dirty="0">
                <a:solidFill>
                  <a:srgbClr val="000066"/>
                </a:solidFill>
                <a:latin typeface="+mn-lt"/>
              </a:rPr>
              <a:t> sintēze un producēšana, ir nepieciešamas aktivētas T</a:t>
            </a:r>
            <a:r>
              <a:rPr lang="lv-LV" altLang="lv-LV" sz="2000" b="1" baseline="-25000" dirty="0">
                <a:solidFill>
                  <a:srgbClr val="000066"/>
                </a:solidFill>
                <a:latin typeface="+mn-lt"/>
              </a:rPr>
              <a:t>H</a:t>
            </a:r>
            <a:r>
              <a:rPr lang="lv-LV" altLang="lv-LV" sz="2000" b="1" dirty="0">
                <a:solidFill>
                  <a:srgbClr val="000066"/>
                </a:solidFill>
                <a:latin typeface="+mn-lt"/>
              </a:rPr>
              <a:t>2 līnijas</a:t>
            </a:r>
          </a:p>
          <a:p>
            <a:pPr algn="ctr">
              <a:lnSpc>
                <a:spcPct val="120000"/>
              </a:lnSpc>
              <a:buClr>
                <a:srgbClr val="800000"/>
              </a:buClr>
            </a:pPr>
            <a:r>
              <a:rPr lang="lv-LV" altLang="lv-LV" sz="2000" b="1" dirty="0">
                <a:solidFill>
                  <a:srgbClr val="000066"/>
                </a:solidFill>
                <a:latin typeface="+mn-lt"/>
              </a:rPr>
              <a:t>CD4+ T šūnas, kas </a:t>
            </a:r>
            <a:r>
              <a:rPr lang="lv-LV" altLang="lv-LV" sz="2000" b="1" dirty="0" err="1">
                <a:solidFill>
                  <a:srgbClr val="000066"/>
                </a:solidFill>
                <a:latin typeface="+mn-lt"/>
              </a:rPr>
              <a:t>sekretē</a:t>
            </a:r>
            <a:r>
              <a:rPr lang="lv-LV" altLang="lv-LV" sz="2000" b="1" dirty="0">
                <a:solidFill>
                  <a:srgbClr val="000066"/>
                </a:solidFill>
                <a:latin typeface="+mn-lt"/>
              </a:rPr>
              <a:t> IL-4</a:t>
            </a:r>
          </a:p>
        </p:txBody>
      </p:sp>
      <p:grpSp>
        <p:nvGrpSpPr>
          <p:cNvPr id="44068" name="Group 36"/>
          <p:cNvGrpSpPr>
            <a:grpSpLocks/>
          </p:cNvGrpSpPr>
          <p:nvPr/>
        </p:nvGrpSpPr>
        <p:grpSpPr bwMode="auto">
          <a:xfrm>
            <a:off x="2274888" y="4518347"/>
            <a:ext cx="2570162" cy="652463"/>
            <a:chOff x="1433" y="2625"/>
            <a:chExt cx="1619" cy="411"/>
          </a:xfrm>
        </p:grpSpPr>
        <p:sp>
          <p:nvSpPr>
            <p:cNvPr id="44060" name="Text Box 28"/>
            <p:cNvSpPr txBox="1">
              <a:spLocks noChangeArrowheads="1"/>
            </p:cNvSpPr>
            <p:nvPr/>
          </p:nvSpPr>
          <p:spPr bwMode="auto">
            <a:xfrm>
              <a:off x="1433" y="2629"/>
              <a:ext cx="115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lv-LV" altLang="lv-LV" b="1" dirty="0"/>
                <a:t>IL-5</a:t>
              </a:r>
            </a:p>
            <a:p>
              <a:pPr algn="r"/>
              <a:r>
                <a:rPr lang="lv-LV" altLang="lv-LV" b="0" dirty="0"/>
                <a:t>Aktivē </a:t>
              </a:r>
              <a:r>
                <a:rPr lang="lv-LV" altLang="lv-LV" b="0" dirty="0" err="1"/>
                <a:t>eozinofīlus</a:t>
              </a:r>
              <a:endParaRPr lang="en-GB" altLang="lv-LV" b="0" dirty="0"/>
            </a:p>
          </p:txBody>
        </p:sp>
        <p:graphicFrame>
          <p:nvGraphicFramePr>
            <p:cNvPr id="44062" name="Object 30"/>
            <p:cNvGraphicFramePr>
              <a:graphicFrameLocks noChangeAspect="1"/>
            </p:cNvGraphicFramePr>
            <p:nvPr/>
          </p:nvGraphicFramePr>
          <p:xfrm>
            <a:off x="2645" y="2668"/>
            <a:ext cx="282" cy="282"/>
          </p:xfrm>
          <a:graphic>
            <a:graphicData uri="http://schemas.openxmlformats.org/presentationml/2006/ole">
              <mc:AlternateContent xmlns:mc="http://schemas.openxmlformats.org/markup-compatibility/2006">
                <mc:Choice xmlns:v="urn:schemas-microsoft-com:vml" Requires="v">
                  <p:oleObj spid="_x0000_s4144" name="Bitmap Image" r:id="rId6" imgW="447856" imgH="447856" progId="Paint.Picture">
                    <p:embed/>
                  </p:oleObj>
                </mc:Choice>
                <mc:Fallback>
                  <p:oleObj name="Bitmap Image" r:id="rId6" imgW="447856"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 y="2668"/>
                          <a:ext cx="282"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1" name="Line 29"/>
            <p:cNvSpPr>
              <a:spLocks noChangeShapeType="1"/>
            </p:cNvSpPr>
            <p:nvPr/>
          </p:nvSpPr>
          <p:spPr bwMode="auto">
            <a:xfrm flipH="1">
              <a:off x="2682" y="2625"/>
              <a:ext cx="370" cy="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grpSp>
        <p:nvGrpSpPr>
          <p:cNvPr id="44070" name="Group 38"/>
          <p:cNvGrpSpPr>
            <a:grpSpLocks/>
          </p:cNvGrpSpPr>
          <p:nvPr/>
        </p:nvGrpSpPr>
        <p:grpSpPr bwMode="auto">
          <a:xfrm>
            <a:off x="5216525" y="2330769"/>
            <a:ext cx="2333625" cy="1690687"/>
            <a:chOff x="3286" y="1247"/>
            <a:chExt cx="1470" cy="1065"/>
          </a:xfrm>
        </p:grpSpPr>
        <p:sp>
          <p:nvSpPr>
            <p:cNvPr id="44064" name="Line 32"/>
            <p:cNvSpPr>
              <a:spLocks noChangeShapeType="1"/>
            </p:cNvSpPr>
            <p:nvPr/>
          </p:nvSpPr>
          <p:spPr bwMode="auto">
            <a:xfrm flipH="1">
              <a:off x="3464" y="1967"/>
              <a:ext cx="180" cy="3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65" name="Text Box 33"/>
            <p:cNvSpPr txBox="1">
              <a:spLocks noChangeArrowheads="1"/>
            </p:cNvSpPr>
            <p:nvPr/>
          </p:nvSpPr>
          <p:spPr bwMode="auto">
            <a:xfrm>
              <a:off x="3286" y="1247"/>
              <a:ext cx="147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lv-LV" altLang="lv-LV" sz="1600" dirty="0"/>
                <a:t>Alerģiskiem cilvēkiem cirkulācijā alergēna-specifisko T šūnu ir vairāk, un tās </a:t>
              </a:r>
              <a:r>
                <a:rPr lang="lv-LV" altLang="lv-LV" sz="1600" dirty="0" err="1"/>
                <a:t>sekretē</a:t>
              </a:r>
              <a:r>
                <a:rPr lang="lv-LV" altLang="lv-LV" sz="1600" dirty="0"/>
                <a:t> vairāk IL-4</a:t>
              </a:r>
              <a:endParaRPr lang="en-GB" altLang="lv-LV" sz="1600" dirty="0"/>
            </a:p>
          </p:txBody>
        </p:sp>
      </p:grpSp>
      <p:grpSp>
        <p:nvGrpSpPr>
          <p:cNvPr id="44069" name="Group 37"/>
          <p:cNvGrpSpPr>
            <a:grpSpLocks/>
          </p:cNvGrpSpPr>
          <p:nvPr/>
        </p:nvGrpSpPr>
        <p:grpSpPr bwMode="auto">
          <a:xfrm>
            <a:off x="2987676" y="4964435"/>
            <a:ext cx="2827338" cy="1311276"/>
            <a:chOff x="1882" y="2906"/>
            <a:chExt cx="1781" cy="826"/>
          </a:xfrm>
        </p:grpSpPr>
        <p:graphicFrame>
          <p:nvGraphicFramePr>
            <p:cNvPr id="44058" name="Object 26"/>
            <p:cNvGraphicFramePr>
              <a:graphicFrameLocks noChangeAspect="1"/>
            </p:cNvGraphicFramePr>
            <p:nvPr/>
          </p:nvGraphicFramePr>
          <p:xfrm>
            <a:off x="2796" y="2965"/>
            <a:ext cx="282" cy="282"/>
          </p:xfrm>
          <a:graphic>
            <a:graphicData uri="http://schemas.openxmlformats.org/presentationml/2006/ole">
              <mc:AlternateContent xmlns:mc="http://schemas.openxmlformats.org/markup-compatibility/2006">
                <mc:Choice xmlns:v="urn:schemas-microsoft-com:vml" Requires="v">
                  <p:oleObj spid="_x0000_s4145" name="Bitmap Image" r:id="rId8" imgW="447856" imgH="447856" progId="Paint.Picture">
                    <p:embed/>
                  </p:oleObj>
                </mc:Choice>
                <mc:Fallback>
                  <p:oleObj name="Bitmap Image" r:id="rId8" imgW="447856"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6" y="2965"/>
                          <a:ext cx="282"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7" name="Line 25"/>
            <p:cNvSpPr>
              <a:spLocks noChangeShapeType="1"/>
            </p:cNvSpPr>
            <p:nvPr/>
          </p:nvSpPr>
          <p:spPr bwMode="auto">
            <a:xfrm flipH="1">
              <a:off x="3028" y="2906"/>
              <a:ext cx="115" cy="2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56" name="Text Box 24"/>
            <p:cNvSpPr txBox="1">
              <a:spLocks noChangeArrowheads="1"/>
            </p:cNvSpPr>
            <p:nvPr/>
          </p:nvSpPr>
          <p:spPr bwMode="auto">
            <a:xfrm>
              <a:off x="1882" y="3150"/>
              <a:ext cx="178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lv-LV" altLang="lv-LV" b="1" dirty="0"/>
                <a:t>         </a:t>
              </a:r>
              <a:r>
                <a:rPr lang="lv-LV" altLang="lv-LV" b="1" dirty="0" smtClean="0"/>
                <a:t>           </a:t>
              </a:r>
              <a:r>
                <a:rPr lang="lv-LV" altLang="lv-LV" b="1" dirty="0"/>
                <a:t>IL-13</a:t>
              </a:r>
            </a:p>
            <a:p>
              <a:r>
                <a:rPr lang="lv-LV" altLang="lv-LV" b="0" dirty="0"/>
                <a:t>Stimulē </a:t>
              </a:r>
              <a:r>
                <a:rPr lang="lv-LV" altLang="lv-LV" b="0" dirty="0" err="1"/>
                <a:t>epiteliālās</a:t>
              </a:r>
              <a:r>
                <a:rPr lang="lv-LV" altLang="lv-LV" b="0" dirty="0"/>
                <a:t> šūnas pastiprināti </a:t>
              </a:r>
              <a:r>
                <a:rPr lang="lv-LV" altLang="lv-LV" b="0" dirty="0" err="1"/>
                <a:t>sekretēt</a:t>
              </a:r>
              <a:r>
                <a:rPr lang="lv-LV" altLang="lv-LV" b="0" dirty="0"/>
                <a:t> gļotas</a:t>
              </a:r>
              <a:endParaRPr lang="en-GB" altLang="lv-LV" b="0" dirty="0"/>
            </a:p>
          </p:txBody>
        </p:sp>
      </p:grpSp>
      <p:sp>
        <p:nvSpPr>
          <p:cNvPr id="44066" name="Text Box 34"/>
          <p:cNvSpPr txBox="1">
            <a:spLocks noChangeArrowheads="1"/>
          </p:cNvSpPr>
          <p:nvPr/>
        </p:nvSpPr>
        <p:spPr bwMode="auto">
          <a:xfrm>
            <a:off x="5784850" y="5662931"/>
            <a:ext cx="3359150"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lv-LV" altLang="lv-LV" b="1" dirty="0" err="1">
                <a:solidFill>
                  <a:srgbClr val="003366"/>
                </a:solidFill>
              </a:rPr>
              <a:t>IgE</a:t>
            </a:r>
            <a:r>
              <a:rPr lang="lv-LV" altLang="lv-LV" b="1" dirty="0">
                <a:solidFill>
                  <a:srgbClr val="003366"/>
                </a:solidFill>
              </a:rPr>
              <a:t> plazmas koncentrācija </a:t>
            </a:r>
          </a:p>
          <a:p>
            <a:pPr>
              <a:lnSpc>
                <a:spcPct val="110000"/>
              </a:lnSpc>
            </a:pPr>
            <a:r>
              <a:rPr lang="lv-LV" altLang="lv-LV" b="0" dirty="0">
                <a:solidFill>
                  <a:srgbClr val="003366"/>
                </a:solidFill>
              </a:rPr>
              <a:t>Veseliem indivīdiem &lt;1mg/ml</a:t>
            </a:r>
          </a:p>
          <a:p>
            <a:pPr>
              <a:lnSpc>
                <a:spcPct val="110000"/>
              </a:lnSpc>
            </a:pPr>
            <a:r>
              <a:rPr lang="lv-LV" altLang="lv-LV" b="0" dirty="0">
                <a:solidFill>
                  <a:srgbClr val="003366"/>
                </a:solidFill>
              </a:rPr>
              <a:t>Slimiem cilvēkiem &gt;1000mg/ml</a:t>
            </a:r>
            <a:endParaRPr lang="en-GB" altLang="lv-LV" b="0" dirty="0">
              <a:solidFill>
                <a:srgbClr val="003366"/>
              </a:solidFill>
            </a:endParaRPr>
          </a:p>
        </p:txBody>
      </p:sp>
    </p:spTree>
    <p:extLst>
      <p:ext uri="{BB962C8B-B14F-4D97-AF65-F5344CB8AC3E}">
        <p14:creationId xmlns:p14="http://schemas.microsoft.com/office/powerpoint/2010/main" val="110361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67"/>
                                        </p:tgtEl>
                                        <p:attrNameLst>
                                          <p:attrName>style.visibility</p:attrName>
                                        </p:attrNameLst>
                                      </p:cBhvr>
                                      <p:to>
                                        <p:strVal val="visible"/>
                                      </p:to>
                                    </p:set>
                                    <p:animEffect transition="in" filter="fade">
                                      <p:cBhvr>
                                        <p:cTn id="7" dur="500"/>
                                        <p:tgtEl>
                                          <p:spTgt spid="44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68"/>
                                        </p:tgtEl>
                                        <p:attrNameLst>
                                          <p:attrName>style.visibility</p:attrName>
                                        </p:attrNameLst>
                                      </p:cBhvr>
                                      <p:to>
                                        <p:strVal val="visible"/>
                                      </p:to>
                                    </p:set>
                                    <p:animEffect transition="in" filter="fade">
                                      <p:cBhvr>
                                        <p:cTn id="12" dur="500"/>
                                        <p:tgtEl>
                                          <p:spTgt spid="440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69"/>
                                        </p:tgtEl>
                                        <p:attrNameLst>
                                          <p:attrName>style.visibility</p:attrName>
                                        </p:attrNameLst>
                                      </p:cBhvr>
                                      <p:to>
                                        <p:strVal val="visible"/>
                                      </p:to>
                                    </p:set>
                                    <p:animEffect transition="in" filter="fade">
                                      <p:cBhvr>
                                        <p:cTn id="17" dur="500"/>
                                        <p:tgtEl>
                                          <p:spTgt spid="440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70"/>
                                        </p:tgtEl>
                                        <p:attrNameLst>
                                          <p:attrName>style.visibility</p:attrName>
                                        </p:attrNameLst>
                                      </p:cBhvr>
                                      <p:to>
                                        <p:strVal val="visible"/>
                                      </p:to>
                                    </p:set>
                                    <p:animEffect transition="in" filter="fade">
                                      <p:cBhvr>
                                        <p:cTn id="22" dur="500"/>
                                        <p:tgtEl>
                                          <p:spTgt spid="440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66"/>
                                        </p:tgtEl>
                                        <p:attrNameLst>
                                          <p:attrName>style.visibility</p:attrName>
                                        </p:attrNameLst>
                                      </p:cBhvr>
                                      <p:to>
                                        <p:strVal val="visible"/>
                                      </p:to>
                                    </p:set>
                                    <p:animEffect transition="in" filter="fade">
                                      <p:cBhvr>
                                        <p:cTn id="27" dur="500"/>
                                        <p:tgtEl>
                                          <p:spTgt spid="44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576</TotalTime>
  <Words>3432</Words>
  <Application>Microsoft Office PowerPoint</Application>
  <PresentationFormat>On-screen Show (4:3)</PresentationFormat>
  <Paragraphs>594</Paragraphs>
  <Slides>60</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Origin</vt:lpstr>
      <vt:lpstr>Bitmap Image</vt:lpstr>
      <vt:lpstr>Dr.biol. Zane Kalniņa LU BF Imunoloģijas kurss maģistrantiem</vt:lpstr>
      <vt:lpstr>IMŪNĀS SISTĒMAS PATOLOĢIJAS  immune system disorder, immunopathology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Centrālā un perifērā tolerance</vt:lpstr>
      <vt:lpstr>Fundamentāls jautājums:</vt:lpstr>
      <vt:lpstr>Galvenie faktori, kas rada noslieci uz AI slimībām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Dr.biol. Zane Kalniņa LU BF Imunoloģijas kurss maģistrantiem</dc:title>
  <dc:creator>Zane</dc:creator>
  <cp:lastModifiedBy>Zane</cp:lastModifiedBy>
  <cp:revision>34</cp:revision>
  <cp:lastPrinted>2014-04-24T14:37:34Z</cp:lastPrinted>
  <dcterms:created xsi:type="dcterms:W3CDTF">2014-04-10T09:16:00Z</dcterms:created>
  <dcterms:modified xsi:type="dcterms:W3CDTF">2014-04-28T12:03:51Z</dcterms:modified>
</cp:coreProperties>
</file>