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57" r:id="rId3"/>
    <p:sldId id="354" r:id="rId4"/>
    <p:sldId id="313" r:id="rId5"/>
    <p:sldId id="334" r:id="rId6"/>
    <p:sldId id="330" r:id="rId7"/>
    <p:sldId id="329" r:id="rId8"/>
    <p:sldId id="314" r:id="rId9"/>
    <p:sldId id="332" r:id="rId10"/>
    <p:sldId id="333" r:id="rId11"/>
    <p:sldId id="336" r:id="rId12"/>
    <p:sldId id="355" r:id="rId13"/>
    <p:sldId id="335" r:id="rId14"/>
    <p:sldId id="338" r:id="rId15"/>
    <p:sldId id="337" r:id="rId16"/>
    <p:sldId id="339" r:id="rId17"/>
    <p:sldId id="341" r:id="rId18"/>
    <p:sldId id="319" r:id="rId19"/>
    <p:sldId id="315" r:id="rId20"/>
    <p:sldId id="327" r:id="rId21"/>
    <p:sldId id="328" r:id="rId22"/>
    <p:sldId id="316" r:id="rId23"/>
    <p:sldId id="347" r:id="rId24"/>
    <p:sldId id="322" r:id="rId25"/>
    <p:sldId id="318" r:id="rId26"/>
    <p:sldId id="344" r:id="rId27"/>
    <p:sldId id="356" r:id="rId28"/>
    <p:sldId id="346" r:id="rId29"/>
    <p:sldId id="348" r:id="rId30"/>
    <p:sldId id="311" r:id="rId31"/>
    <p:sldId id="350" r:id="rId32"/>
    <p:sldId id="351" r:id="rId33"/>
    <p:sldId id="352" r:id="rId34"/>
    <p:sldId id="308" r:id="rId35"/>
    <p:sldId id="340" r:id="rId36"/>
    <p:sldId id="325" r:id="rId37"/>
    <p:sldId id="326" r:id="rId38"/>
    <p:sldId id="323" r:id="rId39"/>
    <p:sldId id="353" r:id="rId40"/>
    <p:sldId id="34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7119" autoAdjust="0"/>
  </p:normalViewPr>
  <p:slideViewPr>
    <p:cSldViewPr showGuides="1">
      <p:cViewPr>
        <p:scale>
          <a:sx n="80" d="100"/>
          <a:sy n="80" d="100"/>
        </p:scale>
        <p:origin x="-780" y="-72"/>
      </p:cViewPr>
      <p:guideLst>
        <p:guide orient="horz" pos="2592"/>
        <p:guide pos="2880"/>
      </p:guideLst>
    </p:cSldViewPr>
  </p:slideViewPr>
  <p:notesTextViewPr>
    <p:cViewPr>
      <p:scale>
        <a:sx n="100" d="100"/>
        <a:sy n="100" d="100"/>
      </p:scale>
      <p:origin x="0" y="0"/>
    </p:cViewPr>
  </p:notesTextViewPr>
  <p:sorterViewPr>
    <p:cViewPr>
      <p:scale>
        <a:sx n="66" d="100"/>
        <a:sy n="66" d="100"/>
      </p:scale>
      <p:origin x="0" y="20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8325C-814A-4AC9-B503-B42369E672C3}" type="datetimeFigureOut">
              <a:rPr lang="en-US" smtClean="0"/>
              <a:pPr/>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35C0C-C4A0-4BC5-9961-DFF76AA028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3/chapter-3-introduc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7/chapter-7-introduc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4/figure-46"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studentconsult.inkling.com/read/cellular-and-molecular-immunology-abbas-7th/chapter-5/chapter-5-introduction" TargetMode="External"/><Relationship Id="rId5" Type="http://schemas.openxmlformats.org/officeDocument/2006/relationships/hyperlink" Target="https://studentconsult.inkling.com/read/cellular-and-molecular-immunology-abbas-7th/chapter-7/chapter-7-introduction" TargetMode="External"/><Relationship Id="rId4" Type="http://schemas.openxmlformats.org/officeDocument/2006/relationships/hyperlink" Target="https://studentconsult.inkling.com/read/cellular-and-molecular-immunology-abbas-7th/chapter-4/figure-47"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4/figure-411"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studentconsult.inkling.com/read/cellular-and-molecular-immunology-abbas-7th/chapter-4/figure-44" TargetMode="External"/><Relationship Id="rId4" Type="http://schemas.openxmlformats.org/officeDocument/2006/relationships/hyperlink" Target="https://studentconsult.inkling.com/read/cellular-and-molecular-immunology-abbas-7th/chapter-7/chapter-7-introduction"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4/table-4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15/chapter-15-introduc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innate immune system blocks the entry of microbes and eliminates or limits the growth of many microbes that are able to colonize tissues. The main sites of interaction between individuals and their environment—the skin and gastrointestinal and respiratory tracts—are lined by continuous epithelia, which serve as barriers to prevent the entry of microbes from the external environment. If microbes successfully breach the epithelial barriers, they encounter the cells of innate immunity. The cellular innate immune response to microbes consists of two main types of reactions—inflammation and antiviral defense.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contrast to innate immunity, there are other immune responses that are stimulated by exposure to infectious agents and increase in magnitude and defensive capabilities with each successive exposure to a particular microbe. Because this form of immunity develops as a response to infection and adapts to the infection, it is called </a:t>
            </a:r>
            <a:r>
              <a:rPr lang="en-US" sz="1200" b="1" i="0" kern="1200" dirty="0" smtClean="0">
                <a:solidFill>
                  <a:schemeClr val="tx1"/>
                </a:solidFill>
                <a:latin typeface="+mn-lt"/>
                <a:ea typeface="+mn-ea"/>
                <a:cs typeface="+mn-cs"/>
              </a:rPr>
              <a:t>adaptive immunity</a:t>
            </a:r>
            <a:r>
              <a:rPr lang="en-US" sz="1200" b="0" i="0" kern="1200" dirty="0" smtClean="0">
                <a:solidFill>
                  <a:schemeClr val="tx1"/>
                </a:solidFill>
                <a:latin typeface="+mn-lt"/>
                <a:ea typeface="+mn-ea"/>
                <a:cs typeface="+mn-cs"/>
              </a:rPr>
              <a:t>. The defining characteristics of adaptive immunity are exquisite specificity for distinct molecules and an ability to “remember” and respond more vigorously to repeated exposures to the same microbe. The adaptive immune system is able to recognize and react to a large number of microbial and </a:t>
            </a:r>
            <a:r>
              <a:rPr lang="en-US" sz="1200" b="0" i="0" kern="1200" dirty="0" err="1" smtClean="0">
                <a:solidFill>
                  <a:schemeClr val="tx1"/>
                </a:solidFill>
                <a:latin typeface="+mn-lt"/>
                <a:ea typeface="+mn-ea"/>
                <a:cs typeface="+mn-cs"/>
              </a:rPr>
              <a:t>nonmicrobial</a:t>
            </a:r>
            <a:r>
              <a:rPr lang="en-US" sz="1200" b="0" i="0" kern="1200" dirty="0" smtClean="0">
                <a:solidFill>
                  <a:schemeClr val="tx1"/>
                </a:solidFill>
                <a:latin typeface="+mn-lt"/>
                <a:ea typeface="+mn-ea"/>
                <a:cs typeface="+mn-cs"/>
              </a:rPr>
              <a:t> substances. In addition, it has an extraordinary capacity to distinguish between different, even closely related, microbes and molecules, and for this reason it is also called </a:t>
            </a:r>
            <a:r>
              <a:rPr lang="en-US" sz="1200" b="1" i="0" kern="1200" dirty="0" smtClean="0">
                <a:solidFill>
                  <a:schemeClr val="tx1"/>
                </a:solidFill>
                <a:latin typeface="+mn-lt"/>
                <a:ea typeface="+mn-ea"/>
                <a:cs typeface="+mn-cs"/>
              </a:rPr>
              <a:t>specific immunity</a:t>
            </a:r>
            <a:r>
              <a:rPr lang="en-US" sz="1200" b="0" i="0" kern="1200" dirty="0" smtClean="0">
                <a:solidFill>
                  <a:schemeClr val="tx1"/>
                </a:solidFill>
                <a:latin typeface="+mn-lt"/>
                <a:ea typeface="+mn-ea"/>
                <a:cs typeface="+mn-cs"/>
              </a:rPr>
              <a:t>. It is also sometimes called acquired immunity, to emphasize that potent protective responses are “acquired” by experience. The main components of adaptive immunity are cells called </a:t>
            </a:r>
            <a:r>
              <a:rPr lang="en-US" sz="1200" b="1" i="0" kern="1200" dirty="0" smtClean="0">
                <a:solidFill>
                  <a:schemeClr val="tx1"/>
                </a:solidFill>
                <a:latin typeface="+mn-lt"/>
                <a:ea typeface="+mn-ea"/>
                <a:cs typeface="+mn-cs"/>
              </a:rPr>
              <a:t>lymphocytes</a:t>
            </a:r>
            <a:r>
              <a:rPr lang="en-US" sz="1200" b="0" i="0" kern="1200" dirty="0" smtClean="0">
                <a:solidFill>
                  <a:schemeClr val="tx1"/>
                </a:solidFill>
                <a:latin typeface="+mn-lt"/>
                <a:ea typeface="+mn-ea"/>
                <a:cs typeface="+mn-cs"/>
              </a:rPr>
              <a:t> and their secreted products, such as antibodies. Foreign substances that induce specific immune responses or are recognized by lymphocytes or antibodies are called </a:t>
            </a:r>
            <a:r>
              <a:rPr lang="en-US" sz="1200" b="1" i="0" kern="1200" dirty="0" smtClean="0">
                <a:solidFill>
                  <a:schemeClr val="tx1"/>
                </a:solidFill>
                <a:latin typeface="+mn-lt"/>
                <a:ea typeface="+mn-ea"/>
                <a:cs typeface="+mn-cs"/>
              </a:rPr>
              <a:t>antigens</a:t>
            </a:r>
            <a:r>
              <a:rPr lang="en-US" sz="1200" b="0" i="0" kern="1200" dirty="0" smtClean="0">
                <a:solidFill>
                  <a:schemeClr val="tx1"/>
                </a:solidFill>
                <a:latin typeface="+mn-lt"/>
                <a:ea typeface="+mn-ea"/>
                <a:cs typeface="+mn-cs"/>
              </a:rPr>
              <a:t>.</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It consists of cellular and biochemical defense mechanisms that are in place even before infection and are poised to respond rapidly to infections. These mechanisms react to microbes and to the products of injured cells, and they respond in essentially the same way to repeated infections. The principal components of innate immunity are (1) physical and chemical barriers, such as epithelia and antimicrobial chemicals produced at epithelial surfaces; (2) </a:t>
            </a:r>
            <a:r>
              <a:rPr lang="en-US" sz="1200" b="0" i="0" kern="1200" dirty="0" err="1" smtClean="0">
                <a:solidFill>
                  <a:schemeClr val="tx1"/>
                </a:solidFill>
                <a:latin typeface="+mn-lt"/>
                <a:ea typeface="+mn-ea"/>
                <a:cs typeface="+mn-cs"/>
              </a:rPr>
              <a:t>phagocytic</a:t>
            </a:r>
            <a:r>
              <a:rPr lang="en-US" sz="1200" b="0" i="0" kern="1200" dirty="0" smtClean="0">
                <a:solidFill>
                  <a:schemeClr val="tx1"/>
                </a:solidFill>
                <a:latin typeface="+mn-lt"/>
                <a:ea typeface="+mn-ea"/>
                <a:cs typeface="+mn-cs"/>
              </a:rPr>
              <a:t> cells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macrophages),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and natural killer (NK) cells; (3) blood proteins, including members of the complement system and other mediators of inflammation; and (4) proteins called cytokines that regulate and coordinate many of the activities of the cells of innate immunity. The mechanisms of innate immunity are specific for structures that are common to groups of related microbes and may not distinguish fine differences between microbes.</a:t>
            </a:r>
            <a:endParaRPr lang="en-US" dirty="0" smtClean="0"/>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activation of the NLRP3 </a:t>
            </a:r>
            <a:r>
              <a:rPr lang="en-US" sz="1200" b="0" i="0" kern="1200" dirty="0" err="1" smtClean="0">
                <a:solidFill>
                  <a:schemeClr val="tx1"/>
                </a:solidFill>
                <a:latin typeface="+mn-lt"/>
                <a:ea typeface="+mn-ea"/>
                <a:cs typeface="+mn-cs"/>
              </a:rPr>
              <a:t>inflammasome</a:t>
            </a:r>
            <a:r>
              <a:rPr lang="en-US" sz="1200" b="0" i="0" kern="1200" dirty="0" smtClean="0">
                <a:solidFill>
                  <a:schemeClr val="tx1"/>
                </a:solidFill>
                <a:latin typeface="+mn-lt"/>
                <a:ea typeface="+mn-ea"/>
                <a:cs typeface="+mn-cs"/>
              </a:rPr>
              <a:t>, which processes pro–IL-1</a:t>
            </a:r>
            <a:r>
              <a:rPr lang="el-GR" sz="1200" b="0" i="0" kern="1200" dirty="0" smtClean="0">
                <a:solidFill>
                  <a:schemeClr val="tx1"/>
                </a:solidFill>
                <a:latin typeface="+mn-lt"/>
                <a:ea typeface="+mn-ea"/>
                <a:cs typeface="+mn-cs"/>
              </a:rPr>
              <a:t>β </a:t>
            </a:r>
            <a:r>
              <a:rPr lang="en-US" sz="1200" b="0" i="0" kern="1200" dirty="0" smtClean="0">
                <a:solidFill>
                  <a:schemeClr val="tx1"/>
                </a:solidFill>
                <a:latin typeface="+mn-lt"/>
                <a:ea typeface="+mn-ea"/>
                <a:cs typeface="+mn-cs"/>
              </a:rPr>
              <a:t>to active IL-1, is shown. </a:t>
            </a:r>
            <a:r>
              <a:rPr lang="en-US" sz="1200" b="0" i="0" kern="1200" dirty="0" err="1" smtClean="0">
                <a:solidFill>
                  <a:schemeClr val="tx1"/>
                </a:solidFill>
                <a:latin typeface="+mn-lt"/>
                <a:ea typeface="+mn-ea"/>
                <a:cs typeface="+mn-cs"/>
              </a:rPr>
              <a:t>Inflammasomes</a:t>
            </a:r>
            <a:r>
              <a:rPr lang="en-US" sz="1200" b="0" i="0" kern="1200" dirty="0" smtClean="0">
                <a:solidFill>
                  <a:schemeClr val="tx1"/>
                </a:solidFill>
                <a:latin typeface="+mn-lt"/>
                <a:ea typeface="+mn-ea"/>
                <a:cs typeface="+mn-cs"/>
              </a:rPr>
              <a:t> with other NLRP proteins function in a similar way. Pro–IL-1</a:t>
            </a:r>
            <a:r>
              <a:rPr lang="el-GR" sz="1200" b="0" i="0" kern="1200" dirty="0" smtClean="0">
                <a:solidFill>
                  <a:schemeClr val="tx1"/>
                </a:solidFill>
                <a:latin typeface="+mn-lt"/>
                <a:ea typeface="+mn-ea"/>
                <a:cs typeface="+mn-cs"/>
              </a:rPr>
              <a:t>β </a:t>
            </a:r>
            <a:r>
              <a:rPr lang="en-US" sz="1200" b="0" i="0" kern="1200" dirty="0" smtClean="0">
                <a:solidFill>
                  <a:schemeClr val="tx1"/>
                </a:solidFill>
                <a:latin typeface="+mn-lt"/>
                <a:ea typeface="+mn-ea"/>
                <a:cs typeface="+mn-cs"/>
              </a:rPr>
              <a:t>expression is induced by various PAMPs or DAMPs through pattern recognition receptor signaling, such as a TLR, as shown. CPPD, calcium pyrophosphate </a:t>
            </a:r>
            <a:r>
              <a:rPr lang="en-US" sz="1200" b="0" i="0" kern="1200" dirty="0" err="1" smtClean="0">
                <a:solidFill>
                  <a:schemeClr val="tx1"/>
                </a:solidFill>
                <a:latin typeface="+mn-lt"/>
                <a:ea typeface="+mn-ea"/>
                <a:cs typeface="+mn-cs"/>
              </a:rPr>
              <a:t>dihydrate</a:t>
            </a:r>
            <a:r>
              <a:rPr lang="en-US" sz="1200" b="0" i="0" kern="1200" dirty="0" smtClean="0">
                <a:solidFill>
                  <a:schemeClr val="tx1"/>
                </a:solidFill>
                <a:latin typeface="+mn-lt"/>
                <a:ea typeface="+mn-ea"/>
                <a:cs typeface="+mn-cs"/>
              </a:rPr>
              <a:t>; MSU, monosodium </a:t>
            </a:r>
            <a:r>
              <a:rPr lang="en-US" sz="1200" b="0" i="0" kern="1200" dirty="0" err="1" smtClean="0">
                <a:solidFill>
                  <a:schemeClr val="tx1"/>
                </a:solidFill>
                <a:latin typeface="+mn-lt"/>
                <a:ea typeface="+mn-ea"/>
                <a:cs typeface="+mn-cs"/>
              </a:rPr>
              <a:t>urate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Nucleic acid sensor molecules induce type I IFN and </a:t>
            </a:r>
            <a:r>
              <a:rPr lang="en-US" sz="1200" b="1" i="0" kern="1200" dirty="0" err="1" smtClean="0">
                <a:solidFill>
                  <a:schemeClr val="tx1"/>
                </a:solidFill>
                <a:latin typeface="+mn-lt"/>
                <a:ea typeface="+mn-ea"/>
                <a:cs typeface="+mn-cs"/>
              </a:rPr>
              <a:t>proinflammatory</a:t>
            </a:r>
            <a:r>
              <a:rPr lang="en-US" sz="1200" b="1" i="0" kern="1200" dirty="0" smtClean="0">
                <a:solidFill>
                  <a:schemeClr val="tx1"/>
                </a:solidFill>
                <a:latin typeface="+mn-lt"/>
                <a:ea typeface="+mn-ea"/>
                <a:cs typeface="+mn-cs"/>
              </a:rPr>
              <a:t> cytokines.</a:t>
            </a:r>
            <a:r>
              <a:rPr lang="en-US" sz="1200" b="0" i="0" kern="1200" dirty="0" smtClean="0">
                <a:solidFill>
                  <a:schemeClr val="tx1"/>
                </a:solidFill>
                <a:latin typeface="+mn-lt"/>
                <a:ea typeface="+mn-ea"/>
                <a:cs typeface="+mn-cs"/>
              </a:rPr>
              <a:t> PRRs occupy specific intracellular sites that associate with the niche of different microbial pathogens. MDA5 and RIG-I both serve as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receptors but distinguish their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in part by size; MDA5 binds to long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whereas RIG-I binds short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Among the TLRs, TLR3 recognizes </a:t>
            </a:r>
            <a:r>
              <a:rPr lang="en-US" sz="1200" b="0" i="0" kern="1200" dirty="0" err="1" smtClean="0">
                <a:solidFill>
                  <a:schemeClr val="tx1"/>
                </a:solidFill>
                <a:latin typeface="+mn-lt"/>
                <a:ea typeface="+mn-ea"/>
                <a:cs typeface="+mn-cs"/>
              </a:rPr>
              <a:t>dsRNA</a:t>
            </a:r>
            <a:r>
              <a:rPr lang="en-US" sz="1200" b="0" i="0" kern="1200" dirty="0" smtClean="0">
                <a:solidFill>
                  <a:schemeClr val="tx1"/>
                </a:solidFill>
                <a:latin typeface="+mn-lt"/>
                <a:ea typeface="+mn-ea"/>
                <a:cs typeface="+mn-cs"/>
              </a:rPr>
              <a:t>, TLR7/8 recognizes </a:t>
            </a:r>
            <a:r>
              <a:rPr lang="en-US" sz="1200" b="0" i="0" kern="1200" dirty="0" err="1" smtClean="0">
                <a:solidFill>
                  <a:schemeClr val="tx1"/>
                </a:solidFill>
                <a:latin typeface="+mn-lt"/>
                <a:ea typeface="+mn-ea"/>
                <a:cs typeface="+mn-cs"/>
              </a:rPr>
              <a:t>endosomal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ssRNA</a:t>
            </a:r>
            <a:r>
              <a:rPr lang="en-US" sz="1200" b="0" i="0" kern="1200" dirty="0" smtClean="0">
                <a:solidFill>
                  <a:schemeClr val="tx1"/>
                </a:solidFill>
                <a:latin typeface="+mn-lt"/>
                <a:ea typeface="+mn-ea"/>
                <a:cs typeface="+mn-cs"/>
              </a:rPr>
              <a:t>, and TLR9 binds to </a:t>
            </a:r>
            <a:r>
              <a:rPr lang="en-US" sz="1200" b="0" i="0" kern="1200" dirty="0" err="1" smtClean="0">
                <a:solidFill>
                  <a:schemeClr val="tx1"/>
                </a:solidFill>
                <a:latin typeface="+mn-lt"/>
                <a:ea typeface="+mn-ea"/>
                <a:cs typeface="+mn-cs"/>
              </a:rPr>
              <a:t>endosomal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CpG</a:t>
            </a:r>
            <a:r>
              <a:rPr lang="en-US" sz="1200" b="0" i="0" kern="1200" dirty="0" smtClean="0">
                <a:solidFill>
                  <a:schemeClr val="tx1"/>
                </a:solidFill>
                <a:latin typeface="+mn-lt"/>
                <a:ea typeface="+mn-ea"/>
                <a:cs typeface="+mn-cs"/>
              </a:rPr>
              <a:t> DNA. PRR activation initiates downstream signaling that in turn activates transcription factors, including IRF-3, IRF-7, and NF-</a:t>
            </a:r>
            <a:r>
              <a:rPr lang="el-GR" sz="1200" b="0" i="0" kern="1200" dirty="0" smtClean="0">
                <a:solidFill>
                  <a:schemeClr val="tx1"/>
                </a:solidFill>
                <a:latin typeface="+mn-lt"/>
                <a:ea typeface="+mn-ea"/>
                <a:cs typeface="+mn-cs"/>
              </a:rPr>
              <a:t>κ</a:t>
            </a:r>
            <a:r>
              <a:rPr lang="en-US" sz="1200" b="0" i="0" kern="1200" dirty="0" smtClean="0">
                <a:solidFill>
                  <a:schemeClr val="tx1"/>
                </a:solidFill>
                <a:latin typeface="+mn-lt"/>
                <a:ea typeface="+mn-ea"/>
                <a:cs typeface="+mn-cs"/>
              </a:rPr>
              <a:t>B. The resulting expression of type I IFNs, </a:t>
            </a:r>
            <a:r>
              <a:rPr lang="en-US" sz="1200" b="0" i="0" kern="1200" dirty="0" err="1" smtClean="0">
                <a:solidFill>
                  <a:schemeClr val="tx1"/>
                </a:solidFill>
                <a:latin typeface="+mn-lt"/>
                <a:ea typeface="+mn-ea"/>
                <a:cs typeface="+mn-cs"/>
              </a:rPr>
              <a:t>proinflammatory</a:t>
            </a:r>
            <a:r>
              <a:rPr lang="en-US" sz="1200" b="0" i="0" kern="1200" dirty="0" smtClean="0">
                <a:solidFill>
                  <a:schemeClr val="tx1"/>
                </a:solidFill>
                <a:latin typeface="+mn-lt"/>
                <a:ea typeface="+mn-ea"/>
                <a:cs typeface="+mn-cs"/>
              </a:rPr>
              <a:t> cytokines, and IFN-stimulated genes affect the innate immune response to confer pathogen resistance and enhance the adaptive immune response to infection.</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1" kern="1200" dirty="0" smtClean="0">
                <a:solidFill>
                  <a:schemeClr val="tx1"/>
                </a:solidFill>
                <a:latin typeface="+mn-lt"/>
                <a:ea typeface="+mn-ea"/>
                <a:cs typeface="+mn-cs"/>
              </a:rPr>
              <a:t>Scavenger Receptors</a:t>
            </a:r>
          </a:p>
          <a:p>
            <a:pPr fontAlgn="base"/>
            <a:r>
              <a:rPr lang="en-US" sz="1200" b="1" i="0" kern="1200" dirty="0" smtClean="0">
                <a:solidFill>
                  <a:schemeClr val="tx1"/>
                </a:solidFill>
                <a:latin typeface="+mn-lt"/>
                <a:ea typeface="+mn-ea"/>
                <a:cs typeface="+mn-cs"/>
              </a:rPr>
              <a:t>Scavenger receptors</a:t>
            </a:r>
            <a:r>
              <a:rPr lang="en-US" sz="1200" b="0" i="0" kern="1200" dirty="0" smtClean="0">
                <a:solidFill>
                  <a:schemeClr val="tx1"/>
                </a:solidFill>
                <a:latin typeface="+mn-lt"/>
                <a:ea typeface="+mn-ea"/>
                <a:cs typeface="+mn-cs"/>
              </a:rPr>
              <a:t> comprise a structurally and functionally diverse collection of cell surface proteins that were originally grouped on the basis of the common characteristic of mediating the uptake of oxidized lipoproteins into cells. Some of these scavenger receptors, including SR-A and CD36, are expressed on macrophages and mediate the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of microorganisms. In addition, CD36 functions as a </a:t>
            </a:r>
            <a:r>
              <a:rPr lang="en-US" sz="1200" b="0" i="0" kern="1200" dirty="0" err="1" smtClean="0">
                <a:solidFill>
                  <a:schemeClr val="tx1"/>
                </a:solidFill>
                <a:latin typeface="+mn-lt"/>
                <a:ea typeface="+mn-ea"/>
                <a:cs typeface="+mn-cs"/>
              </a:rPr>
              <a:t>coreceptor</a:t>
            </a:r>
            <a:r>
              <a:rPr lang="en-US" sz="1200" b="0" i="0" kern="1200" dirty="0" smtClean="0">
                <a:solidFill>
                  <a:schemeClr val="tx1"/>
                </a:solidFill>
                <a:latin typeface="+mn-lt"/>
                <a:ea typeface="+mn-ea"/>
                <a:cs typeface="+mn-cs"/>
              </a:rPr>
              <a:t> in TLR2/6 recognition and response to bacterially derived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and </a:t>
            </a:r>
            <a:r>
              <a:rPr lang="en-US" sz="1200" b="0" i="0" kern="1200" dirty="0" err="1" smtClean="0">
                <a:solidFill>
                  <a:schemeClr val="tx1"/>
                </a:solidFill>
                <a:latin typeface="+mn-lt"/>
                <a:ea typeface="+mn-ea"/>
                <a:cs typeface="+mn-cs"/>
              </a:rPr>
              <a:t>diacylated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lipopeptides</a:t>
            </a:r>
            <a:r>
              <a:rPr lang="en-US" sz="1200" b="0" i="0" kern="1200" dirty="0" smtClean="0">
                <a:solidFill>
                  <a:schemeClr val="tx1"/>
                </a:solidFill>
                <a:latin typeface="+mn-lt"/>
                <a:ea typeface="+mn-ea"/>
                <a:cs typeface="+mn-cs"/>
              </a:rPr>
              <a:t>. There is a wide range of molecular structures that bind to each scavenger receptor, including LPS,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nucleic acids, β-</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and proteins. The significance of scavenger receptors in innate immunity is highlighted by increased susceptibility to infection in gene knockout mice lacking the receptors and by the observations that several microbial pathogens express virulence factors that block scavenger receptor–mediated recognition and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a:t>
            </a:r>
          </a:p>
          <a:p>
            <a:pPr fontAlgn="base"/>
            <a:r>
              <a:rPr lang="en-US" sz="1200" b="1" i="1" kern="1200" dirty="0" smtClean="0">
                <a:solidFill>
                  <a:schemeClr val="tx1"/>
                </a:solidFill>
                <a:latin typeface="+mn-lt"/>
                <a:ea typeface="+mn-ea"/>
                <a:cs typeface="+mn-cs"/>
              </a:rPr>
              <a:t>N-</a:t>
            </a:r>
            <a:r>
              <a:rPr lang="en-US" sz="1200" b="1" i="1" kern="1200" dirty="0" err="1" smtClean="0">
                <a:solidFill>
                  <a:schemeClr val="tx1"/>
                </a:solidFill>
                <a:latin typeface="+mn-lt"/>
                <a:ea typeface="+mn-ea"/>
                <a:cs typeface="+mn-cs"/>
              </a:rPr>
              <a:t>Formyl</a:t>
            </a:r>
            <a:r>
              <a:rPr lang="en-US" sz="1200" b="1" i="1" kern="1200" dirty="0" smtClean="0">
                <a:solidFill>
                  <a:schemeClr val="tx1"/>
                </a:solidFill>
                <a:latin typeface="+mn-lt"/>
                <a:ea typeface="+mn-ea"/>
                <a:cs typeface="+mn-cs"/>
              </a:rPr>
              <a:t> Met-</a:t>
            </a:r>
            <a:r>
              <a:rPr lang="en-US" sz="1200" b="1" i="1" kern="1200" dirty="0" err="1" smtClean="0">
                <a:solidFill>
                  <a:schemeClr val="tx1"/>
                </a:solidFill>
                <a:latin typeface="+mn-lt"/>
                <a:ea typeface="+mn-ea"/>
                <a:cs typeface="+mn-cs"/>
              </a:rPr>
              <a:t>Leu</a:t>
            </a:r>
            <a:r>
              <a:rPr lang="en-US" sz="1200" b="1" i="1" kern="1200" dirty="0" smtClean="0">
                <a:solidFill>
                  <a:schemeClr val="tx1"/>
                </a:solidFill>
                <a:latin typeface="+mn-lt"/>
                <a:ea typeface="+mn-ea"/>
                <a:cs typeface="+mn-cs"/>
              </a:rPr>
              <a:t>-</a:t>
            </a:r>
            <a:r>
              <a:rPr lang="en-US" sz="1200" b="1" i="1" kern="1200" dirty="0" err="1" smtClean="0">
                <a:solidFill>
                  <a:schemeClr val="tx1"/>
                </a:solidFill>
                <a:latin typeface="+mn-lt"/>
                <a:ea typeface="+mn-ea"/>
                <a:cs typeface="+mn-cs"/>
              </a:rPr>
              <a:t>Phe</a:t>
            </a:r>
            <a:r>
              <a:rPr lang="en-US" sz="1200" b="1" i="1" kern="1200" dirty="0" smtClean="0">
                <a:solidFill>
                  <a:schemeClr val="tx1"/>
                </a:solidFill>
                <a:latin typeface="+mn-lt"/>
                <a:ea typeface="+mn-ea"/>
                <a:cs typeface="+mn-cs"/>
              </a:rPr>
              <a:t> Receptors</a:t>
            </a:r>
          </a:p>
          <a:p>
            <a:pPr fontAlgn="base"/>
            <a:r>
              <a:rPr lang="en-US" sz="1200" b="1" i="1" kern="1200" dirty="0" smtClean="0">
                <a:solidFill>
                  <a:schemeClr val="tx1"/>
                </a:solidFill>
                <a:latin typeface="+mn-lt"/>
                <a:ea typeface="+mn-ea"/>
                <a:cs typeface="+mn-cs"/>
              </a:rPr>
              <a:t>N</a:t>
            </a:r>
            <a:r>
              <a:rPr lang="en-US" sz="1200" b="1" i="0" kern="1200" dirty="0" smtClean="0">
                <a:solidFill>
                  <a:schemeClr val="tx1"/>
                </a:solidFill>
                <a:latin typeface="+mn-lt"/>
                <a:ea typeface="+mn-ea"/>
                <a:cs typeface="+mn-cs"/>
              </a:rPr>
              <a:t>-</a:t>
            </a:r>
            <a:r>
              <a:rPr lang="en-US" sz="1200" b="1" i="0" kern="1200" dirty="0" err="1" smtClean="0">
                <a:solidFill>
                  <a:schemeClr val="tx1"/>
                </a:solidFill>
                <a:latin typeface="+mn-lt"/>
                <a:ea typeface="+mn-ea"/>
                <a:cs typeface="+mn-cs"/>
              </a:rPr>
              <a:t>Formyl</a:t>
            </a:r>
            <a:r>
              <a:rPr lang="en-US" sz="1200" b="1" i="0" kern="1200" dirty="0" smtClean="0">
                <a:solidFill>
                  <a:schemeClr val="tx1"/>
                </a:solidFill>
                <a:latin typeface="+mn-lt"/>
                <a:ea typeface="+mn-ea"/>
                <a:cs typeface="+mn-cs"/>
              </a:rPr>
              <a:t> met-</a:t>
            </a:r>
            <a:r>
              <a:rPr lang="en-US" sz="1200" b="1" i="0" kern="1200" dirty="0" err="1" smtClean="0">
                <a:solidFill>
                  <a:schemeClr val="tx1"/>
                </a:solidFill>
                <a:latin typeface="+mn-lt"/>
                <a:ea typeface="+mn-ea"/>
                <a:cs typeface="+mn-cs"/>
              </a:rPr>
              <a:t>leu</a:t>
            </a:r>
            <a:r>
              <a:rPr lang="en-US" sz="1200" b="1" i="0" kern="1200" dirty="0" smtClean="0">
                <a:solidFill>
                  <a:schemeClr val="tx1"/>
                </a:solidFill>
                <a:latin typeface="+mn-lt"/>
                <a:ea typeface="+mn-ea"/>
                <a:cs typeface="+mn-cs"/>
              </a:rPr>
              <a:t>-</a:t>
            </a:r>
            <a:r>
              <a:rPr lang="en-US" sz="1200" b="1" i="0" kern="1200" dirty="0" err="1" smtClean="0">
                <a:solidFill>
                  <a:schemeClr val="tx1"/>
                </a:solidFill>
                <a:latin typeface="+mn-lt"/>
                <a:ea typeface="+mn-ea"/>
                <a:cs typeface="+mn-cs"/>
              </a:rPr>
              <a:t>phe</a:t>
            </a:r>
            <a:r>
              <a:rPr lang="en-US" sz="1200" b="1" i="0" kern="1200" dirty="0" smtClean="0">
                <a:solidFill>
                  <a:schemeClr val="tx1"/>
                </a:solidFill>
                <a:latin typeface="+mn-lt"/>
                <a:ea typeface="+mn-ea"/>
                <a:cs typeface="+mn-cs"/>
              </a:rPr>
              <a:t> receptors</a:t>
            </a:r>
            <a:r>
              <a:rPr lang="en-US" sz="1200" b="0" i="0" kern="1200" dirty="0" smtClean="0">
                <a:solidFill>
                  <a:schemeClr val="tx1"/>
                </a:solidFill>
                <a:latin typeface="+mn-lt"/>
                <a:ea typeface="+mn-ea"/>
                <a:cs typeface="+mn-cs"/>
              </a:rPr>
              <a:t>, including FPR and FPRL1 expressed by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and macrophages, respectively, recognize bacterial peptides containing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formylmethionyl</a:t>
            </a:r>
            <a:r>
              <a:rPr lang="en-US" sz="1200" b="0" i="0" kern="1200" dirty="0" smtClean="0">
                <a:solidFill>
                  <a:schemeClr val="tx1"/>
                </a:solidFill>
                <a:latin typeface="+mn-lt"/>
                <a:ea typeface="+mn-ea"/>
                <a:cs typeface="+mn-cs"/>
              </a:rPr>
              <a:t> residues and stimulate directed movement of the cells. Because all bacterial proteins and few mammalian proteins (only those synthesized within mitochondria) are initiated by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formylmethionine</a:t>
            </a:r>
            <a:r>
              <a:rPr lang="en-US" sz="1200" b="0" i="0" kern="1200" dirty="0" smtClean="0">
                <a:solidFill>
                  <a:schemeClr val="tx1"/>
                </a:solidFill>
                <a:latin typeface="+mn-lt"/>
                <a:ea typeface="+mn-ea"/>
                <a:cs typeface="+mn-cs"/>
              </a:rPr>
              <a:t>, FPR and FPRL1 allow phagocytes to detect and respond preferentially to bacterial proteins. The bacterial peptide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that bind these receptors are some of the first identified and most potent </a:t>
            </a:r>
            <a:r>
              <a:rPr lang="en-US" sz="1200" b="0" i="0" kern="1200" dirty="0" err="1" smtClean="0">
                <a:solidFill>
                  <a:schemeClr val="tx1"/>
                </a:solidFill>
                <a:latin typeface="+mn-lt"/>
                <a:ea typeface="+mn-ea"/>
                <a:cs typeface="+mn-cs"/>
              </a:rPr>
              <a:t>chemoattractants</a:t>
            </a:r>
            <a:r>
              <a:rPr lang="en-US" sz="1200" b="0" i="0" kern="1200" dirty="0" smtClean="0">
                <a:solidFill>
                  <a:schemeClr val="tx1"/>
                </a:solidFill>
                <a:latin typeface="+mn-lt"/>
                <a:ea typeface="+mn-ea"/>
                <a:cs typeface="+mn-cs"/>
              </a:rPr>
              <a:t> for leukocytes. </a:t>
            </a:r>
            <a:r>
              <a:rPr lang="en-US" sz="1200" b="0" i="0" kern="1200" dirty="0" err="1" smtClean="0">
                <a:solidFill>
                  <a:schemeClr val="tx1"/>
                </a:solidFill>
                <a:latin typeface="+mn-lt"/>
                <a:ea typeface="+mn-ea"/>
                <a:cs typeface="+mn-cs"/>
              </a:rPr>
              <a:t>Chemoattractants</a:t>
            </a:r>
            <a:r>
              <a:rPr lang="en-US" sz="1200" b="0" i="0" kern="1200" dirty="0" smtClean="0">
                <a:solidFill>
                  <a:schemeClr val="tx1"/>
                </a:solidFill>
                <a:latin typeface="+mn-lt"/>
                <a:ea typeface="+mn-ea"/>
                <a:cs typeface="+mn-cs"/>
              </a:rPr>
              <a:t> include several types of diffusible molecules, often produced at sites of infection, that bind to specific receptors on cells and direct their movement toward the source of the </a:t>
            </a:r>
            <a:r>
              <a:rPr lang="en-US" sz="1200" b="0" i="0" kern="1200" dirty="0" err="1" smtClean="0">
                <a:solidFill>
                  <a:schemeClr val="tx1"/>
                </a:solidFill>
                <a:latin typeface="+mn-lt"/>
                <a:ea typeface="+mn-ea"/>
                <a:cs typeface="+mn-cs"/>
              </a:rPr>
              <a:t>chemoattractant</a:t>
            </a:r>
            <a:r>
              <a:rPr lang="en-US" sz="1200" b="0" i="0" kern="1200" dirty="0" smtClean="0">
                <a:solidFill>
                  <a:schemeClr val="tx1"/>
                </a:solidFill>
                <a:latin typeface="+mn-lt"/>
                <a:ea typeface="+mn-ea"/>
                <a:cs typeface="+mn-cs"/>
              </a:rPr>
              <a:t>. Other </a:t>
            </a:r>
            <a:r>
              <a:rPr lang="en-US" sz="1200" b="0" i="0" kern="1200" dirty="0" err="1" smtClean="0">
                <a:solidFill>
                  <a:schemeClr val="tx1"/>
                </a:solidFill>
                <a:latin typeface="+mn-lt"/>
                <a:ea typeface="+mn-ea"/>
                <a:cs typeface="+mn-cs"/>
              </a:rPr>
              <a:t>chemoattractants</a:t>
            </a:r>
            <a:r>
              <a:rPr lang="en-US" sz="1200" b="0" i="0" kern="1200" dirty="0" smtClean="0">
                <a:solidFill>
                  <a:schemeClr val="tx1"/>
                </a:solidFill>
                <a:latin typeface="+mn-lt"/>
                <a:ea typeface="+mn-ea"/>
                <a:cs typeface="+mn-cs"/>
              </a:rPr>
              <a:t>, such as the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discussed in </a:t>
            </a:r>
            <a:r>
              <a:rPr lang="en-US" sz="1200" b="0" i="0" u="none" strike="noStrike" kern="1200" dirty="0" smtClean="0">
                <a:solidFill>
                  <a:schemeClr val="tx1"/>
                </a:solidFill>
                <a:latin typeface="+mn-lt"/>
                <a:ea typeface="+mn-ea"/>
                <a:cs typeface="+mn-cs"/>
                <a:hlinkClick r:id="rId3"/>
              </a:rPr>
              <a:t>Chapter 3</a:t>
            </a:r>
            <a:r>
              <a:rPr lang="en-US" sz="1200" b="0" i="0" kern="1200" dirty="0" smtClean="0">
                <a:solidFill>
                  <a:schemeClr val="tx1"/>
                </a:solidFill>
                <a:latin typeface="+mn-lt"/>
                <a:ea typeface="+mn-ea"/>
                <a:cs typeface="+mn-cs"/>
              </a:rPr>
              <a:t>, are made by host cells. FPR and FPRL1, along with all other </a:t>
            </a:r>
            <a:r>
              <a:rPr lang="en-US" sz="1200" b="0" i="0" kern="1200" dirty="0" err="1" smtClean="0">
                <a:solidFill>
                  <a:schemeClr val="tx1"/>
                </a:solidFill>
                <a:latin typeface="+mn-lt"/>
                <a:ea typeface="+mn-ea"/>
                <a:cs typeface="+mn-cs"/>
              </a:rPr>
              <a:t>chemoattractant</a:t>
            </a:r>
            <a:r>
              <a:rPr lang="en-US" sz="1200" b="0" i="0" kern="1200" dirty="0" smtClean="0">
                <a:solidFill>
                  <a:schemeClr val="tx1"/>
                </a:solidFill>
                <a:latin typeface="+mn-lt"/>
                <a:ea typeface="+mn-ea"/>
                <a:cs typeface="+mn-cs"/>
              </a:rPr>
              <a:t> receptors, belong to the seven-</a:t>
            </a:r>
            <a:r>
              <a:rPr lang="en-US" sz="1200" b="0" i="0" kern="1200" dirty="0" err="1" smtClean="0">
                <a:solidFill>
                  <a:schemeClr val="tx1"/>
                </a:solidFill>
                <a:latin typeface="+mn-lt"/>
                <a:ea typeface="+mn-ea"/>
                <a:cs typeface="+mn-cs"/>
              </a:rPr>
              <a:t>transmembrane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guanosine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triphosphate</a:t>
            </a:r>
            <a:r>
              <a:rPr lang="en-US" sz="1200" b="0" i="0" kern="1200" dirty="0" smtClean="0">
                <a:solidFill>
                  <a:schemeClr val="tx1"/>
                </a:solidFill>
                <a:latin typeface="+mn-lt"/>
                <a:ea typeface="+mn-ea"/>
                <a:cs typeface="+mn-cs"/>
              </a:rPr>
              <a:t> (GTP)–binding (G) protein–coupled receptor (GPCR)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These receptors initiate intracellular responses through associated </a:t>
            </a:r>
            <a:r>
              <a:rPr lang="en-US" sz="1200" b="0" i="0" kern="1200" dirty="0" err="1" smtClean="0">
                <a:solidFill>
                  <a:schemeClr val="tx1"/>
                </a:solidFill>
                <a:latin typeface="+mn-lt"/>
                <a:ea typeface="+mn-ea"/>
                <a:cs typeface="+mn-cs"/>
              </a:rPr>
              <a:t>trimeric</a:t>
            </a:r>
            <a:r>
              <a:rPr lang="en-US" sz="1200" b="0" i="0" kern="1200" dirty="0" smtClean="0">
                <a:solidFill>
                  <a:schemeClr val="tx1"/>
                </a:solidFill>
                <a:latin typeface="+mn-lt"/>
                <a:ea typeface="+mn-ea"/>
                <a:cs typeface="+mn-cs"/>
              </a:rPr>
              <a:t> G proteins (see </a:t>
            </a:r>
            <a:r>
              <a:rPr lang="en-US" sz="1200" b="0" i="0" u="none" strike="noStrike" kern="1200" dirty="0" smtClean="0">
                <a:solidFill>
                  <a:schemeClr val="tx1"/>
                </a:solidFill>
                <a:latin typeface="+mn-lt"/>
                <a:ea typeface="+mn-ea"/>
                <a:cs typeface="+mn-cs"/>
                <a:hlinkClick r:id="rId4"/>
              </a:rPr>
              <a:t>Chapter 7</a:t>
            </a:r>
            <a:r>
              <a:rPr lang="en-US" sz="1200" b="0" i="0" kern="1200" dirty="0" smtClean="0">
                <a:solidFill>
                  <a:schemeClr val="tx1"/>
                </a:solidFill>
                <a:latin typeface="+mn-lt"/>
                <a:ea typeface="+mn-ea"/>
                <a:cs typeface="+mn-cs"/>
              </a:rPr>
              <a:t>). The G proteins stimulate many types of </a:t>
            </a:r>
            <a:r>
              <a:rPr lang="en-US" sz="1200" b="0" i="0" kern="1200" dirty="0" err="1" smtClean="0">
                <a:solidFill>
                  <a:schemeClr val="tx1"/>
                </a:solidFill>
                <a:latin typeface="+mn-lt"/>
                <a:ea typeface="+mn-ea"/>
                <a:cs typeface="+mn-cs"/>
              </a:rPr>
              <a:t>cellularresponses</a:t>
            </a:r>
            <a:r>
              <a:rPr lang="en-US" sz="1200" b="0" i="0" kern="1200" dirty="0" smtClean="0">
                <a:solidFill>
                  <a:schemeClr val="tx1"/>
                </a:solidFill>
                <a:latin typeface="+mn-lt"/>
                <a:ea typeface="+mn-ea"/>
                <a:cs typeface="+mn-cs"/>
              </a:rPr>
              <a:t>, including </a:t>
            </a:r>
            <a:r>
              <a:rPr lang="en-US" sz="1200" b="0" i="0" kern="1200" dirty="0" err="1" smtClean="0">
                <a:solidFill>
                  <a:schemeClr val="tx1"/>
                </a:solidFill>
                <a:latin typeface="+mn-lt"/>
                <a:ea typeface="+mn-ea"/>
                <a:cs typeface="+mn-cs"/>
              </a:rPr>
              <a:t>cytoskeletal</a:t>
            </a:r>
            <a:r>
              <a:rPr lang="en-US" sz="1200" b="0" i="0" kern="1200" dirty="0" smtClean="0">
                <a:solidFill>
                  <a:schemeClr val="tx1"/>
                </a:solidFill>
                <a:latin typeface="+mn-lt"/>
                <a:ea typeface="+mn-ea"/>
                <a:cs typeface="+mn-cs"/>
              </a:rPr>
              <a:t> changes, resulting in increased cell motility.</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Microbes may be ingested by different membrane receptors of phagocytes; some directly bind microbes, and others bind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microbes. (Note that the Mac-1 </a:t>
            </a:r>
            <a:r>
              <a:rPr lang="en-US" sz="1200" b="0" i="0" kern="1200" dirty="0" err="1" smtClean="0">
                <a:solidFill>
                  <a:schemeClr val="tx1"/>
                </a:solidFill>
                <a:latin typeface="+mn-lt"/>
                <a:ea typeface="+mn-ea"/>
                <a:cs typeface="+mn-cs"/>
              </a:rPr>
              <a:t>integrin</a:t>
            </a:r>
            <a:r>
              <a:rPr lang="en-US" sz="1200" b="0" i="0" kern="1200" dirty="0" smtClean="0">
                <a:solidFill>
                  <a:schemeClr val="tx1"/>
                </a:solidFill>
                <a:latin typeface="+mn-lt"/>
                <a:ea typeface="+mn-ea"/>
                <a:cs typeface="+mn-cs"/>
              </a:rPr>
              <a:t> binds microbes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with complement proteins, not shown.) The microbes are internalized into </a:t>
            </a:r>
            <a:r>
              <a:rPr lang="en-US" sz="1200" b="0" i="0" kern="1200" dirty="0" err="1" smtClean="0">
                <a:solidFill>
                  <a:schemeClr val="tx1"/>
                </a:solidFill>
                <a:latin typeface="+mn-lt"/>
                <a:ea typeface="+mn-ea"/>
                <a:cs typeface="+mn-cs"/>
              </a:rPr>
              <a:t>phagosomes</a:t>
            </a:r>
            <a:r>
              <a:rPr lang="en-US" sz="1200" b="0" i="0" kern="1200" dirty="0" smtClean="0">
                <a:solidFill>
                  <a:schemeClr val="tx1"/>
                </a:solidFill>
                <a:latin typeface="+mn-lt"/>
                <a:ea typeface="+mn-ea"/>
                <a:cs typeface="+mn-cs"/>
              </a:rPr>
              <a:t>, which fuse with </a:t>
            </a:r>
            <a:r>
              <a:rPr lang="en-US" sz="1200" b="0" i="0" kern="1200" dirty="0" err="1" smtClean="0">
                <a:solidFill>
                  <a:schemeClr val="tx1"/>
                </a:solidFill>
                <a:latin typeface="+mn-lt"/>
                <a:ea typeface="+mn-ea"/>
                <a:cs typeface="+mn-cs"/>
              </a:rPr>
              <a:t>lysosomes</a:t>
            </a:r>
            <a:r>
              <a:rPr lang="en-US" sz="1200" b="0" i="0" kern="1200" dirty="0" smtClean="0">
                <a:solidFill>
                  <a:schemeClr val="tx1"/>
                </a:solidFill>
                <a:latin typeface="+mn-lt"/>
                <a:ea typeface="+mn-ea"/>
                <a:cs typeface="+mn-cs"/>
              </a:rPr>
              <a:t> to form </a:t>
            </a:r>
            <a:r>
              <a:rPr lang="en-US" sz="1200" b="0" i="0" kern="1200" dirty="0" err="1" smtClean="0">
                <a:solidFill>
                  <a:schemeClr val="tx1"/>
                </a:solidFill>
                <a:latin typeface="+mn-lt"/>
                <a:ea typeface="+mn-ea"/>
                <a:cs typeface="+mn-cs"/>
              </a:rPr>
              <a:t>phagolysosomes</a:t>
            </a:r>
            <a:r>
              <a:rPr lang="en-US" sz="1200" b="0" i="0" kern="1200" dirty="0" smtClean="0">
                <a:solidFill>
                  <a:schemeClr val="tx1"/>
                </a:solidFill>
                <a:latin typeface="+mn-lt"/>
                <a:ea typeface="+mn-ea"/>
                <a:cs typeface="+mn-cs"/>
              </a:rPr>
              <a:t>, where the microbes are killed by reactive oxygen and nitrogen species and </a:t>
            </a:r>
            <a:r>
              <a:rPr lang="en-US" sz="1200" b="0" i="0" kern="1200" dirty="0" err="1" smtClean="0">
                <a:solidFill>
                  <a:schemeClr val="tx1"/>
                </a:solidFill>
                <a:latin typeface="+mn-lt"/>
                <a:ea typeface="+mn-ea"/>
                <a:cs typeface="+mn-cs"/>
              </a:rPr>
              <a:t>proteolytic</a:t>
            </a:r>
            <a:r>
              <a:rPr lang="en-US" sz="1200" b="0" i="0" kern="1200" dirty="0" smtClean="0">
                <a:solidFill>
                  <a:schemeClr val="tx1"/>
                </a:solidFill>
                <a:latin typeface="+mn-lt"/>
                <a:ea typeface="+mn-ea"/>
                <a:cs typeface="+mn-cs"/>
              </a:rPr>
              <a:t> enzymes.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inducible nitric oxide </a:t>
            </a:r>
            <a:r>
              <a:rPr lang="en-US" sz="1200" b="0" i="0" kern="1200" dirty="0" err="1" smtClean="0">
                <a:solidFill>
                  <a:schemeClr val="tx1"/>
                </a:solidFill>
                <a:latin typeface="+mn-lt"/>
                <a:ea typeface="+mn-ea"/>
                <a:cs typeface="+mn-cs"/>
              </a:rPr>
              <a:t>synthase</a:t>
            </a:r>
            <a:r>
              <a:rPr lang="en-US" sz="1200" b="0" i="0" kern="1200" dirty="0" smtClean="0">
                <a:solidFill>
                  <a:schemeClr val="tx1"/>
                </a:solidFill>
                <a:latin typeface="+mn-lt"/>
                <a:ea typeface="+mn-ea"/>
                <a:cs typeface="+mn-cs"/>
              </a:rPr>
              <a:t>; NO, nitric oxide; ROS, reactive oxygen species.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pPr marL="457200" indent="-457200">
              <a:spcBef>
                <a:spcPct val="35000"/>
              </a:spcBef>
            </a:pPr>
            <a:r>
              <a:rPr lang="en-US" sz="1200" u="sng" dirty="0" smtClean="0"/>
              <a:t>Key Concepts related to </a:t>
            </a:r>
            <a:r>
              <a:rPr lang="en-US" sz="1200" u="sng" dirty="0" err="1" smtClean="0"/>
              <a:t>phagocytosis</a:t>
            </a:r>
            <a:r>
              <a:rPr lang="en-US" sz="1200" u="sng" dirty="0" smtClean="0"/>
              <a:t>:</a:t>
            </a:r>
          </a:p>
          <a:p>
            <a:pPr marL="457200" indent="-457200">
              <a:spcBef>
                <a:spcPct val="35000"/>
              </a:spcBef>
              <a:buFont typeface="Arial" charset="0"/>
              <a:buAutoNum type="arabicPeriod"/>
            </a:pPr>
            <a:r>
              <a:rPr lang="en-US" sz="1200" u="sng" dirty="0" err="1" smtClean="0"/>
              <a:t>Opsonization</a:t>
            </a:r>
            <a:r>
              <a:rPr lang="en-US" sz="1200" u="sng" dirty="0" smtClean="0"/>
              <a:t>:</a:t>
            </a:r>
            <a:r>
              <a:rPr lang="en-US" sz="1200" dirty="0" smtClean="0"/>
              <a:t>  soluble immune recognition elements tag a particle for </a:t>
            </a:r>
            <a:r>
              <a:rPr lang="en-US" sz="1200" dirty="0" err="1" smtClean="0"/>
              <a:t>phagocytosis</a:t>
            </a:r>
            <a:r>
              <a:rPr lang="en-US" sz="1200" dirty="0" smtClean="0"/>
              <a:t> (</a:t>
            </a:r>
            <a:r>
              <a:rPr lang="en-US" sz="1200" dirty="0" err="1" smtClean="0"/>
              <a:t>opsonins</a:t>
            </a:r>
            <a:r>
              <a:rPr lang="en-US" sz="1200" dirty="0" smtClean="0"/>
              <a:t> include: </a:t>
            </a:r>
            <a:r>
              <a:rPr lang="en-US" sz="1200" dirty="0" err="1" smtClean="0"/>
              <a:t>IgG</a:t>
            </a:r>
            <a:r>
              <a:rPr lang="en-US" sz="1200" dirty="0" smtClean="0"/>
              <a:t>, C3b, Mannose-binding </a:t>
            </a:r>
            <a:r>
              <a:rPr lang="en-US" sz="1200" dirty="0" err="1" smtClean="0"/>
              <a:t>lectin</a:t>
            </a:r>
            <a:r>
              <a:rPr lang="en-US" sz="1200" dirty="0" smtClean="0"/>
              <a:t>, etc.)</a:t>
            </a:r>
          </a:p>
          <a:p>
            <a:pPr marL="457200" indent="-457200">
              <a:spcBef>
                <a:spcPct val="35000"/>
              </a:spcBef>
              <a:buFont typeface="Arial" charset="0"/>
              <a:buAutoNum type="arabicPeriod"/>
            </a:pPr>
            <a:r>
              <a:rPr lang="en-US" sz="1200" dirty="0" smtClean="0"/>
              <a:t>Interferon-</a:t>
            </a:r>
            <a:r>
              <a:rPr lang="en-US" sz="1200" dirty="0" smtClean="0">
                <a:latin typeface="Symbol" pitchFamily="1" charset="2"/>
                <a:sym typeface="Symbol" pitchFamily="1" charset="2"/>
              </a:rPr>
              <a:t></a:t>
            </a:r>
            <a:r>
              <a:rPr lang="en-US" sz="1200" dirty="0" smtClean="0"/>
              <a:t> from NK cell or Th1 cell promotes killing of internalized microbes by </a:t>
            </a:r>
            <a:r>
              <a:rPr lang="en-US" sz="1200" dirty="0" err="1" smtClean="0"/>
              <a:t>monocytes</a:t>
            </a:r>
            <a:r>
              <a:rPr lang="en-US" sz="1200" dirty="0" smtClean="0"/>
              <a:t>/macrophages</a:t>
            </a:r>
          </a:p>
          <a:p>
            <a:pPr marL="457200" indent="-457200">
              <a:spcBef>
                <a:spcPct val="35000"/>
              </a:spcBef>
              <a:buFont typeface="Arial" charset="0"/>
              <a:buAutoNum type="arabicPeriod"/>
            </a:pPr>
            <a:r>
              <a:rPr lang="en-US" sz="1200" dirty="0" smtClean="0"/>
              <a:t>Killing mechanisms: ROI, NO, proteases, anti-microbial peptides</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anti-microbial expression in the human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contain two types of granules that contain natural anti-</a:t>
            </a:r>
            <a:r>
              <a:rPr lang="en-US" sz="1200" b="0" i="0" kern="1200" dirty="0" err="1" smtClean="0">
                <a:solidFill>
                  <a:schemeClr val="tx1"/>
                </a:solidFill>
                <a:latin typeface="+mn-lt"/>
                <a:ea typeface="+mn-ea"/>
                <a:cs typeface="+mn-cs"/>
              </a:rPr>
              <a:t>microbials</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azurophil</a:t>
            </a:r>
            <a:r>
              <a:rPr lang="en-US" sz="1200" b="0" i="0" kern="1200" dirty="0" smtClean="0">
                <a:solidFill>
                  <a:schemeClr val="tx1"/>
                </a:solidFill>
                <a:latin typeface="+mn-lt"/>
                <a:ea typeface="+mn-ea"/>
                <a:cs typeface="+mn-cs"/>
              </a:rPr>
              <a:t> granules contain </a:t>
            </a:r>
            <a:r>
              <a:rPr lang="el-GR" sz="1200" b="0" i="0" kern="1200" dirty="0" smtClean="0">
                <a:solidFill>
                  <a:schemeClr val="tx1"/>
                </a:solidFill>
                <a:latin typeface="+mn-lt"/>
                <a:ea typeface="+mn-ea"/>
                <a:cs typeface="+mn-cs"/>
              </a:rPr>
              <a:t>α-</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while specific granules contain </a:t>
            </a:r>
            <a:r>
              <a:rPr lang="en-US" sz="1200" b="0" i="0" kern="1200" dirty="0" err="1" smtClean="0">
                <a:solidFill>
                  <a:schemeClr val="tx1"/>
                </a:solidFill>
                <a:latin typeface="+mn-lt"/>
                <a:ea typeface="+mn-ea"/>
                <a:cs typeface="+mn-cs"/>
              </a:rPr>
              <a:t>lactoferrin</a:t>
            </a:r>
            <a:r>
              <a:rPr lang="en-US" sz="1200" b="0" i="0" kern="1200" dirty="0" smtClean="0">
                <a:solidFill>
                  <a:schemeClr val="tx1"/>
                </a:solidFill>
                <a:latin typeface="+mn-lt"/>
                <a:ea typeface="+mn-ea"/>
                <a:cs typeface="+mn-cs"/>
              </a:rPr>
              <a:t> and the </a:t>
            </a:r>
            <a:r>
              <a:rPr lang="en-US" sz="1200" b="0" i="0" kern="1200" dirty="0" err="1" smtClean="0">
                <a:solidFill>
                  <a:schemeClr val="tx1"/>
                </a:solidFill>
                <a:latin typeface="+mn-lt"/>
                <a:ea typeface="+mn-ea"/>
                <a:cs typeface="+mn-cs"/>
              </a:rPr>
              <a:t>cathelicidin</a:t>
            </a:r>
            <a:r>
              <a:rPr lang="en-US" sz="1200" b="0" i="0" kern="1200" dirty="0" smtClean="0">
                <a:solidFill>
                  <a:schemeClr val="tx1"/>
                </a:solidFill>
                <a:latin typeface="+mn-lt"/>
                <a:ea typeface="+mn-ea"/>
                <a:cs typeface="+mn-cs"/>
              </a:rPr>
              <a:t>, hCAP-18. </a:t>
            </a:r>
            <a:r>
              <a:rPr lang="en-US" sz="1200" b="0" i="0" kern="1200" dirty="0" err="1" smtClean="0">
                <a:solidFill>
                  <a:schemeClr val="tx1"/>
                </a:solidFill>
                <a:latin typeface="+mn-lt"/>
                <a:ea typeface="+mn-ea"/>
                <a:cs typeface="+mn-cs"/>
              </a:rPr>
              <a:t>Lysozyme</a:t>
            </a:r>
            <a:r>
              <a:rPr lang="en-US" sz="1200" b="0" i="0" kern="1200" dirty="0" smtClean="0">
                <a:solidFill>
                  <a:schemeClr val="tx1"/>
                </a:solidFill>
                <a:latin typeface="+mn-lt"/>
                <a:ea typeface="+mn-ea"/>
                <a:cs typeface="+mn-cs"/>
              </a:rPr>
              <a:t> is present in both granule types.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anti-microbial expression in the human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contain two types of granules that contain natural anti-</a:t>
            </a:r>
            <a:r>
              <a:rPr lang="en-US" sz="1200" b="0" i="0" kern="1200" dirty="0" err="1" smtClean="0">
                <a:solidFill>
                  <a:schemeClr val="tx1"/>
                </a:solidFill>
                <a:latin typeface="+mn-lt"/>
                <a:ea typeface="+mn-ea"/>
                <a:cs typeface="+mn-cs"/>
              </a:rPr>
              <a:t>microbials</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azurophil</a:t>
            </a:r>
            <a:r>
              <a:rPr lang="en-US" sz="1200" b="0" i="0" kern="1200" dirty="0" smtClean="0">
                <a:solidFill>
                  <a:schemeClr val="tx1"/>
                </a:solidFill>
                <a:latin typeface="+mn-lt"/>
                <a:ea typeface="+mn-ea"/>
                <a:cs typeface="+mn-cs"/>
              </a:rPr>
              <a:t> granules contain </a:t>
            </a:r>
            <a:r>
              <a:rPr lang="el-GR" sz="1200" b="0" i="0" kern="1200" dirty="0" smtClean="0">
                <a:solidFill>
                  <a:schemeClr val="tx1"/>
                </a:solidFill>
                <a:latin typeface="+mn-lt"/>
                <a:ea typeface="+mn-ea"/>
                <a:cs typeface="+mn-cs"/>
              </a:rPr>
              <a:t>α-</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while specific granules contain </a:t>
            </a:r>
            <a:r>
              <a:rPr lang="en-US" sz="1200" b="0" i="0" kern="1200" dirty="0" err="1" smtClean="0">
                <a:solidFill>
                  <a:schemeClr val="tx1"/>
                </a:solidFill>
                <a:latin typeface="+mn-lt"/>
                <a:ea typeface="+mn-ea"/>
                <a:cs typeface="+mn-cs"/>
              </a:rPr>
              <a:t>lactoferrin</a:t>
            </a:r>
            <a:r>
              <a:rPr lang="en-US" sz="1200" b="0" i="0" kern="1200" dirty="0" smtClean="0">
                <a:solidFill>
                  <a:schemeClr val="tx1"/>
                </a:solidFill>
                <a:latin typeface="+mn-lt"/>
                <a:ea typeface="+mn-ea"/>
                <a:cs typeface="+mn-cs"/>
              </a:rPr>
              <a:t> and the </a:t>
            </a:r>
            <a:r>
              <a:rPr lang="en-US" sz="1200" b="0" i="0" kern="1200" dirty="0" err="1" smtClean="0">
                <a:solidFill>
                  <a:schemeClr val="tx1"/>
                </a:solidFill>
                <a:latin typeface="+mn-lt"/>
                <a:ea typeface="+mn-ea"/>
                <a:cs typeface="+mn-cs"/>
              </a:rPr>
              <a:t>cathelicidin</a:t>
            </a:r>
            <a:r>
              <a:rPr lang="en-US" sz="1200" b="0" i="0" kern="1200" dirty="0" smtClean="0">
                <a:solidFill>
                  <a:schemeClr val="tx1"/>
                </a:solidFill>
                <a:latin typeface="+mn-lt"/>
                <a:ea typeface="+mn-ea"/>
                <a:cs typeface="+mn-cs"/>
              </a:rPr>
              <a:t>, hCAP-18. </a:t>
            </a:r>
            <a:r>
              <a:rPr lang="en-US" sz="1200" b="0" i="0" kern="1200" dirty="0" err="1" smtClean="0">
                <a:solidFill>
                  <a:schemeClr val="tx1"/>
                </a:solidFill>
                <a:latin typeface="+mn-lt"/>
                <a:ea typeface="+mn-ea"/>
                <a:cs typeface="+mn-cs"/>
              </a:rPr>
              <a:t>Lysozyme</a:t>
            </a:r>
            <a:r>
              <a:rPr lang="en-US" sz="1200" b="0" i="0" kern="1200" dirty="0" smtClean="0">
                <a:solidFill>
                  <a:schemeClr val="tx1"/>
                </a:solidFill>
                <a:latin typeface="+mn-lt"/>
                <a:ea typeface="+mn-ea"/>
                <a:cs typeface="+mn-cs"/>
              </a:rPr>
              <a:t> is present in both granule types.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The two major types of responses of the innate immune system that protect against microbes are inflammation and antiviral defense.</a:t>
            </a:r>
            <a:r>
              <a:rPr lang="en-US" sz="1200" b="0" i="0" kern="1200" dirty="0" smtClean="0">
                <a:solidFill>
                  <a:schemeClr val="tx1"/>
                </a:solidFill>
                <a:latin typeface="+mn-lt"/>
                <a:ea typeface="+mn-ea"/>
                <a:cs typeface="+mn-cs"/>
              </a:rPr>
              <a:t> Inflammation is the process by which leukocytes and circulating plasma proteins are brought into sites of infection and activated to destroy and eliminate the offending agents. Inflammation is also the major reaction to damaged or dead cells and to accumulations of abnormal substances in cells and tissues. Antiviral defense consists of changes in cells that prevent virus replication and increase susceptibility to killing by lymphocytes, thus eliminating reservoirs of viral infection. In addition to these reactions, innate immune mechanisms include physical and chemical defense at epithelial barriers and activation of several circulating cells and proteins that can eliminate microbes in the blood independent of inflammation.  </a:t>
            </a:r>
            <a:r>
              <a:rPr lang="en-US" sz="1200" b="1" i="0" kern="1200" dirty="0" smtClean="0">
                <a:solidFill>
                  <a:schemeClr val="tx1"/>
                </a:solidFill>
                <a:latin typeface="+mn-lt"/>
                <a:ea typeface="+mn-ea"/>
                <a:cs typeface="+mn-cs"/>
              </a:rPr>
              <a:t>Antiviral defense</a:t>
            </a:r>
            <a:r>
              <a:rPr lang="en-US" sz="1200" b="0" i="0" kern="1200" dirty="0" smtClean="0">
                <a:solidFill>
                  <a:schemeClr val="tx1"/>
                </a:solidFill>
                <a:latin typeface="+mn-lt"/>
                <a:ea typeface="+mn-ea"/>
                <a:cs typeface="+mn-cs"/>
              </a:rPr>
              <a:t> consists of a cytokine-mediated reaction in which cells acquire resistance to viral infection and killing of virus-infected cells by NK cells.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Macrophages are activated by microbial products such as LPS and by NK cell–derived IFN-γ (described earlier in the chapter). The process of macrophage activation leads to the activation of transcription factors, the transcription of various genes, and the synthesis of proteins that mediate the functions of these cells. In adaptive cell-mediated immunity, macrophages are activated by stimuli from T lymphocytes (CD40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and IFN-γ) and respond in essentially the same way</a:t>
            </a:r>
            <a:endParaRPr lang="en-US" dirty="0" smtClean="0"/>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Subsets of activated macrophages. Different stimuli activate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-macrophages to develop into functionally distinct populations. Classically activated macrophages are induced by microbial products and cytokines, particularly IFN-γ, and are </a:t>
            </a:r>
            <a:r>
              <a:rPr lang="en-US" sz="1200" b="0" i="0" kern="1200" dirty="0" err="1" smtClean="0">
                <a:solidFill>
                  <a:schemeClr val="tx1"/>
                </a:solidFill>
                <a:latin typeface="+mn-lt"/>
                <a:ea typeface="+mn-ea"/>
                <a:cs typeface="+mn-cs"/>
              </a:rPr>
              <a:t>microbicidal</a:t>
            </a:r>
            <a:r>
              <a:rPr lang="en-US" sz="1200" b="0" i="0" kern="1200" dirty="0" smtClean="0">
                <a:solidFill>
                  <a:schemeClr val="tx1"/>
                </a:solidFill>
                <a:latin typeface="+mn-lt"/>
                <a:ea typeface="+mn-ea"/>
                <a:cs typeface="+mn-cs"/>
              </a:rPr>
              <a:t> and involved in potentially harmful inflammation. Alternatively activated macrophages are induced by IL-4 and IL-13 produced by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and other leukocytes and are important in tissue repair and fibrosis.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Natural killer (NK) cells are tolerant to healthy host cells, as the strength of the activating signals they receive on encountering these cells is dampened by the engagement of inhibitory receptors (tolerance).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cells may lose expression of MHC class I molecules. NK cells become activated in response to these cells, as they are no longer held in check by the inhibitory signal delivered by MHC class I molecule engagement. This is known as 'missing-self' triggering of NK cell activation.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 | In addition, NK cells are selectively activated by 'stressed' cells, which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cells and thereby overcome the inhibitory </a:t>
            </a:r>
            <a:r>
              <a:rPr lang="en-US" sz="1200" b="0" i="0" kern="1200" dirty="0" err="1" smtClean="0">
                <a:solidFill>
                  <a:schemeClr val="tx1"/>
                </a:solidFill>
                <a:latin typeface="+mn-lt"/>
                <a:ea typeface="+mn-ea"/>
                <a:cs typeface="+mn-cs"/>
              </a:rPr>
              <a:t>signalling</a:t>
            </a:r>
            <a:r>
              <a:rPr lang="en-US" sz="1200" b="0" i="0" kern="1200" dirty="0" smtClean="0">
                <a:solidFill>
                  <a:schemeClr val="tx1"/>
                </a:solidFill>
                <a:latin typeface="+mn-lt"/>
                <a:ea typeface="+mn-ea"/>
                <a:cs typeface="+mn-cs"/>
              </a:rPr>
              <a:t> delivered by MHC class I molecules. This is known as 'stress-induced self' triggering of NK cell activation. In both conditions, NK cell activation leads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elimination directly (through NK cell-mediated </a:t>
            </a:r>
            <a:r>
              <a:rPr lang="en-US" sz="1200" b="0" i="0" kern="1200" dirty="0" err="1" smtClean="0">
                <a:solidFill>
                  <a:schemeClr val="tx1"/>
                </a:solidFill>
                <a:latin typeface="+mn-lt"/>
                <a:ea typeface="+mn-ea"/>
                <a:cs typeface="+mn-cs"/>
              </a:rPr>
              <a:t>cytotoxicity</a:t>
            </a:r>
            <a:r>
              <a:rPr lang="en-US" sz="1200" b="0" i="0" kern="1200" dirty="0" smtClean="0">
                <a:solidFill>
                  <a:schemeClr val="tx1"/>
                </a:solidFill>
                <a:latin typeface="+mn-lt"/>
                <a:ea typeface="+mn-ea"/>
                <a:cs typeface="+mn-cs"/>
              </a:rPr>
              <a:t>) or indirectly (through the production of pro-inflammatory cytokines, such as interferon-γ).</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NK cell activation is mediated by a variety of cell surface inhibitory and activating receptors that recognize cell surface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target cells. Viral infection, </a:t>
            </a:r>
            <a:r>
              <a:rPr lang="en-US" sz="1200" b="0" i="0" kern="1200" dirty="0" err="1" smtClean="0">
                <a:solidFill>
                  <a:schemeClr val="tx1"/>
                </a:solidFill>
                <a:latin typeface="+mn-lt"/>
                <a:ea typeface="+mn-ea"/>
                <a:cs typeface="+mn-cs"/>
              </a:rPr>
              <a:t>oncogenic</a:t>
            </a:r>
            <a:r>
              <a:rPr lang="en-US" sz="1200" b="0" i="0" kern="1200" dirty="0" smtClean="0">
                <a:solidFill>
                  <a:schemeClr val="tx1"/>
                </a:solidFill>
                <a:latin typeface="+mn-lt"/>
                <a:ea typeface="+mn-ea"/>
                <a:cs typeface="+mn-cs"/>
              </a:rPr>
              <a:t> transformation, and cellular stressors result in the </a:t>
            </a:r>
            <a:r>
              <a:rPr lang="en-US" sz="1200" b="0" i="0" kern="1200" dirty="0" err="1" smtClean="0">
                <a:solidFill>
                  <a:schemeClr val="tx1"/>
                </a:solidFill>
                <a:latin typeface="+mn-lt"/>
                <a:ea typeface="+mn-ea"/>
                <a:cs typeface="+mn-cs"/>
              </a:rPr>
              <a:t>downregulation</a:t>
            </a:r>
            <a:r>
              <a:rPr lang="en-US" sz="1200" b="0" i="0" kern="1200" dirty="0" smtClean="0">
                <a:solidFill>
                  <a:schemeClr val="tx1"/>
                </a:solidFill>
                <a:latin typeface="+mn-lt"/>
                <a:ea typeface="+mn-ea"/>
                <a:cs typeface="+mn-cs"/>
              </a:rPr>
              <a:t> in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inhibitory receptors while concomitantly increasing the expression of NK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Despite the presence of both activating and inhibitory signals on target cells, the overall balance of these signals dictates NK activation and target cell clearance.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pPr fontAlgn="base"/>
            <a:r>
              <a:rPr lang="en-US" sz="1200" b="1" i="1" kern="1200" dirty="0" smtClean="0">
                <a:solidFill>
                  <a:schemeClr val="tx1"/>
                </a:solidFill>
                <a:latin typeface="+mn-lt"/>
                <a:ea typeface="+mn-ea"/>
                <a:cs typeface="+mn-cs"/>
              </a:rPr>
              <a:t>Inhibitory receptors of NK cells share the common feature of a structural motif in their </a:t>
            </a:r>
            <a:r>
              <a:rPr lang="en-US" sz="1200" b="1" i="1" kern="1200" dirty="0" err="1" smtClean="0">
                <a:solidFill>
                  <a:schemeClr val="tx1"/>
                </a:solidFill>
                <a:latin typeface="+mn-lt"/>
                <a:ea typeface="+mn-ea"/>
                <a:cs typeface="+mn-cs"/>
              </a:rPr>
              <a:t>cytoplasmic</a:t>
            </a:r>
            <a:r>
              <a:rPr lang="en-US" sz="1200" b="1" i="1" kern="1200" dirty="0" smtClean="0">
                <a:solidFill>
                  <a:schemeClr val="tx1"/>
                </a:solidFill>
                <a:latin typeface="+mn-lt"/>
                <a:ea typeface="+mn-ea"/>
                <a:cs typeface="+mn-cs"/>
              </a:rPr>
              <a:t> tails, called an </a:t>
            </a:r>
            <a:r>
              <a:rPr lang="en-US" sz="1200" b="1" i="1" kern="1200" dirty="0" err="1" smtClean="0">
                <a:solidFill>
                  <a:schemeClr val="tx1"/>
                </a:solidFill>
                <a:latin typeface="+mn-lt"/>
                <a:ea typeface="+mn-ea"/>
                <a:cs typeface="+mn-cs"/>
              </a:rPr>
              <a:t>immunoreceptor</a:t>
            </a:r>
            <a:r>
              <a:rPr lang="en-US" sz="1200" b="1" i="1" kern="1200" dirty="0" smtClean="0">
                <a:solidFill>
                  <a:schemeClr val="tx1"/>
                </a:solidFill>
                <a:latin typeface="+mn-lt"/>
                <a:ea typeface="+mn-ea"/>
                <a:cs typeface="+mn-cs"/>
              </a:rPr>
              <a:t> tyrosine-based inhibition motif (ITIM), which engages molecules that block the signaling pathways of activating receptors</a:t>
            </a:r>
            <a:r>
              <a:rPr lang="en-US" sz="1200" b="0" i="0" kern="1200" dirty="0" smtClean="0">
                <a:solidFill>
                  <a:schemeClr val="tx1"/>
                </a:solidFill>
                <a:latin typeface="+mn-lt"/>
                <a:ea typeface="+mn-ea"/>
                <a:cs typeface="+mn-cs"/>
              </a:rPr>
              <a:t> (see </a:t>
            </a:r>
            <a:r>
              <a:rPr lang="en-US" sz="1200" b="0" i="0" u="none" strike="noStrike" kern="1200" dirty="0" smtClean="0">
                <a:solidFill>
                  <a:schemeClr val="tx1"/>
                </a:solidFill>
                <a:latin typeface="+mn-lt"/>
                <a:ea typeface="+mn-ea"/>
                <a:cs typeface="+mn-cs"/>
                <a:hlinkClick r:id="rId3"/>
              </a:rPr>
              <a:t>Figs. 4-6</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4"/>
              </a:rPr>
              <a:t>4-7</a:t>
            </a:r>
            <a:r>
              <a:rPr lang="en-US" sz="1200" b="0" i="0" kern="1200" dirty="0" smtClean="0">
                <a:solidFill>
                  <a:schemeClr val="tx1"/>
                </a:solidFill>
                <a:latin typeface="+mn-lt"/>
                <a:ea typeface="+mn-ea"/>
                <a:cs typeface="+mn-cs"/>
              </a:rPr>
              <a:t>). ITIMs contain tyrosine residues that are </a:t>
            </a:r>
            <a:r>
              <a:rPr lang="en-US" sz="1200" b="0" i="0" kern="1200" dirty="0" err="1" smtClean="0">
                <a:solidFill>
                  <a:schemeClr val="tx1"/>
                </a:solidFill>
                <a:latin typeface="+mn-lt"/>
                <a:ea typeface="+mn-ea"/>
                <a:cs typeface="+mn-cs"/>
              </a:rPr>
              <a:t>phosphorylated</a:t>
            </a:r>
            <a:r>
              <a:rPr lang="en-US" sz="1200" b="0" i="0" kern="1200" dirty="0" smtClean="0">
                <a:solidFill>
                  <a:schemeClr val="tx1"/>
                </a:solidFill>
                <a:latin typeface="+mn-lt"/>
                <a:ea typeface="+mn-ea"/>
                <a:cs typeface="+mn-cs"/>
              </a:rPr>
              <a:t> on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binding to the inhibitory receptor. This leads to the recruitment and activation of </a:t>
            </a:r>
            <a:r>
              <a:rPr lang="en-US" sz="1200" b="0" i="0" kern="1200" dirty="0" err="1" smtClean="0">
                <a:solidFill>
                  <a:schemeClr val="tx1"/>
                </a:solidFill>
                <a:latin typeface="+mn-lt"/>
                <a:ea typeface="+mn-ea"/>
                <a:cs typeface="+mn-cs"/>
              </a:rPr>
              <a:t>phosphatases</a:t>
            </a:r>
            <a:r>
              <a:rPr lang="en-US" sz="1200" b="0" i="0" kern="1200" dirty="0" smtClean="0">
                <a:solidFill>
                  <a:schemeClr val="tx1"/>
                </a:solidFill>
                <a:latin typeface="+mn-lt"/>
                <a:ea typeface="+mn-ea"/>
                <a:cs typeface="+mn-cs"/>
              </a:rPr>
              <a:t>, which remove phosphates from several signaling proteins or lipids generated by the signaling pathways downstream of NK activating receptors. The end result is blocking of the signaling functions of activating receptors. ITIMs are found in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tails of other receptors besides NK inhibitory receptors, and their structure and signaling functions are discussed in more detail in </a:t>
            </a:r>
            <a:r>
              <a:rPr lang="en-US" sz="1200" b="0" i="0" u="none" strike="noStrike" kern="1200" dirty="0" smtClean="0">
                <a:solidFill>
                  <a:schemeClr val="tx1"/>
                </a:solidFill>
                <a:latin typeface="+mn-lt"/>
                <a:ea typeface="+mn-ea"/>
                <a:cs typeface="+mn-cs"/>
                <a:hlinkClick r:id="rId5"/>
              </a:rPr>
              <a:t>Chapter 7</a:t>
            </a:r>
            <a:r>
              <a:rPr lang="en-US" sz="1200" b="0" i="0" kern="1200" dirty="0" smtClean="0">
                <a:solidFill>
                  <a:schemeClr val="tx1"/>
                </a:solidFill>
                <a:latin typeface="+mn-lt"/>
                <a:ea typeface="+mn-ea"/>
                <a:cs typeface="+mn-cs"/>
              </a:rPr>
              <a:t>.</a:t>
            </a:r>
          </a:p>
          <a:p>
            <a:pPr fontAlgn="base"/>
            <a:r>
              <a:rPr lang="en-US" sz="1200" b="0" i="0" kern="1200" dirty="0" smtClean="0">
                <a:solidFill>
                  <a:schemeClr val="tx1"/>
                </a:solidFill>
                <a:latin typeface="+mn-lt"/>
                <a:ea typeface="+mn-ea"/>
                <a:cs typeface="+mn-cs"/>
              </a:rPr>
              <a:t>The largest group of NK inhibitory receptors are the killer cell immunoglobulin-like receptors (KIRs), which are members of the immunoglobulin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Members of this family all contain a structural domain called an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fold, first identified in antibody (also known as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molecules, discussed in </a:t>
            </a:r>
            <a:r>
              <a:rPr lang="en-US" sz="1200" b="0" i="0" u="none" strike="noStrike" kern="1200" dirty="0" smtClean="0">
                <a:solidFill>
                  <a:schemeClr val="tx1"/>
                </a:solidFill>
                <a:latin typeface="+mn-lt"/>
                <a:ea typeface="+mn-ea"/>
                <a:cs typeface="+mn-cs"/>
                <a:hlinkClick r:id="rId6"/>
              </a:rPr>
              <a:t>Chapter 5</a:t>
            </a:r>
            <a:r>
              <a:rPr lang="en-US" sz="1200" b="0" i="0" kern="1200" dirty="0" smtClean="0">
                <a:solidFill>
                  <a:schemeClr val="tx1"/>
                </a:solidFill>
                <a:latin typeface="+mn-lt"/>
                <a:ea typeface="+mn-ea"/>
                <a:cs typeface="+mn-cs"/>
              </a:rPr>
              <a:t>. KIRs bind a variety of class I MHC molecules. A second important group of NK inhibitory receptors belong to the C-type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 family, which includes proteins with carbohydrate-binding properties, as discussed earlier. One of these receptors is a </a:t>
            </a:r>
            <a:r>
              <a:rPr lang="en-US" sz="1200" b="0" i="0" kern="1200" dirty="0" err="1" smtClean="0">
                <a:solidFill>
                  <a:schemeClr val="tx1"/>
                </a:solidFill>
                <a:latin typeface="+mn-lt"/>
                <a:ea typeface="+mn-ea"/>
                <a:cs typeface="+mn-cs"/>
              </a:rPr>
              <a:t>heterodimer</a:t>
            </a:r>
            <a:r>
              <a:rPr lang="en-US" sz="1200" b="0" i="0" kern="1200" dirty="0" smtClean="0">
                <a:solidFill>
                  <a:schemeClr val="tx1"/>
                </a:solidFill>
                <a:latin typeface="+mn-lt"/>
                <a:ea typeface="+mn-ea"/>
                <a:cs typeface="+mn-cs"/>
              </a:rPr>
              <a:t> called CD94/NKG2A, which recognizes a class I MHC molecule called HLA-E. Interestingly, HLA-E displays peptides derived from other class I MHC molecules, so in essence, CD94/NKG2A is a surveillance receptor for several different class I MHC molecules. A third family of NK inhibitory receptors, called the leukocyte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-like receptors (LIRs), are also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members that bind class I MHC molecules, albeit with lower affinity than the KIRs, and are more highly expressed on B cells than on NK cells.</a:t>
            </a:r>
          </a:p>
          <a:p>
            <a:pPr fontAlgn="base"/>
            <a:r>
              <a:rPr lang="en-US" sz="1200" b="1" i="1" kern="1200" dirty="0" smtClean="0">
                <a:solidFill>
                  <a:schemeClr val="tx1"/>
                </a:solidFill>
                <a:latin typeface="+mn-lt"/>
                <a:ea typeface="+mn-ea"/>
                <a:cs typeface="+mn-cs"/>
              </a:rPr>
              <a:t>Activating receptors on NK cells recognize a heterogeneous group of </a:t>
            </a:r>
            <a:r>
              <a:rPr lang="en-US" sz="1200" b="1" i="1" kern="1200" dirty="0" err="1" smtClean="0">
                <a:solidFill>
                  <a:schemeClr val="tx1"/>
                </a:solidFill>
                <a:latin typeface="+mn-lt"/>
                <a:ea typeface="+mn-ea"/>
                <a:cs typeface="+mn-cs"/>
              </a:rPr>
              <a:t>ligands</a:t>
            </a:r>
            <a:r>
              <a:rPr lang="en-US" sz="1200" b="1" i="1" kern="1200" dirty="0" smtClean="0">
                <a:solidFill>
                  <a:schemeClr val="tx1"/>
                </a:solidFill>
                <a:latin typeface="+mn-lt"/>
                <a:ea typeface="+mn-ea"/>
                <a:cs typeface="+mn-cs"/>
              </a:rPr>
              <a:t>, some of which may be expressed on normal cells and others of which are expressed mainly on cells that have undergone stress, are infected with microbes, or are transformed.</a:t>
            </a:r>
            <a:r>
              <a:rPr lang="en-US" sz="1200" b="0" i="0" kern="1200" dirty="0" smtClean="0">
                <a:solidFill>
                  <a:schemeClr val="tx1"/>
                </a:solidFill>
                <a:latin typeface="+mn-lt"/>
                <a:ea typeface="+mn-ea"/>
                <a:cs typeface="+mn-cs"/>
              </a:rPr>
              <a:t> The molecular features of the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many of these receptors are not well characterized. The induced expression of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unhealthy cells that bind to activating receptors on NK cells may lead to signals that overwhelm the signals from inhibitory receptors, especially if class I MHC is also reduced or lost on the unhealthy cell</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activation of the complement system may be initiated by three distinct pathways, all of which lead to the production of C3b (the early steps). C3b initiates the late steps of complement activation, culminating in the production of peptides that stimulate inflammation (C5a) and polymerized C9, which forms the membrane attack complex, so called because it creates holes in plasma membranes. The principal functions of major proteins produced at different steps are shown. </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alternative pathway is activated by C3b binding to various activating surfaces, such as microbial cell walls; the classical pathway is initiated by C1 binding to antigen-antibody complexes; and the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 pathway is activated by binding of a plasma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 to microbes. The C3b that is generated by the action of the C3 </a:t>
            </a:r>
            <a:r>
              <a:rPr lang="en-US" sz="1200" b="0" i="0" kern="1200" dirty="0" err="1" smtClean="0">
                <a:solidFill>
                  <a:schemeClr val="tx1"/>
                </a:solidFill>
                <a:latin typeface="+mn-lt"/>
                <a:ea typeface="+mn-ea"/>
                <a:cs typeface="+mn-cs"/>
              </a:rPr>
              <a:t>convertase</a:t>
            </a:r>
            <a:r>
              <a:rPr lang="en-US" sz="1200" b="0" i="0" kern="1200" dirty="0" smtClean="0">
                <a:solidFill>
                  <a:schemeClr val="tx1"/>
                </a:solidFill>
                <a:latin typeface="+mn-lt"/>
                <a:ea typeface="+mn-ea"/>
                <a:cs typeface="+mn-cs"/>
              </a:rPr>
              <a:t> binds to the microbial cell surface or the antibody and becomes a component of the enzyme that cleaves C5 (C5 </a:t>
            </a:r>
            <a:r>
              <a:rPr lang="en-US" sz="1200" b="0" i="0" kern="1200" dirty="0" err="1" smtClean="0">
                <a:solidFill>
                  <a:schemeClr val="tx1"/>
                </a:solidFill>
                <a:latin typeface="+mn-lt"/>
                <a:ea typeface="+mn-ea"/>
                <a:cs typeface="+mn-cs"/>
              </a:rPr>
              <a:t>convertase</a:t>
            </a:r>
            <a:r>
              <a:rPr lang="en-US" sz="1200" b="0" i="0" kern="1200" dirty="0" smtClean="0">
                <a:solidFill>
                  <a:schemeClr val="tx1"/>
                </a:solidFill>
                <a:latin typeface="+mn-lt"/>
                <a:ea typeface="+mn-ea"/>
                <a:cs typeface="+mn-cs"/>
              </a:rPr>
              <a:t>) and initiates the late steps of complement activation. The late steps of all three pathways are the same (not shown here), and complement activated by all three pathways serves the same functions.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remaining components of the complement cascade, C6, C7, C8, and C9, are structurally related proteins without enzymatic activity. C5b transiently maintains a conformation capable of binding the next proteins in the cascade, C6 and C7. The C7 component of the resulting C5b,6,7 complex is hydrophobic, and it inserts into the lipid </a:t>
            </a:r>
            <a:r>
              <a:rPr lang="en-US" sz="1200" b="0" i="0" kern="1200" dirty="0" err="1" smtClean="0">
                <a:solidFill>
                  <a:schemeClr val="tx1"/>
                </a:solidFill>
                <a:latin typeface="+mn-lt"/>
                <a:ea typeface="+mn-ea"/>
                <a:cs typeface="+mn-cs"/>
              </a:rPr>
              <a:t>bilayer</a:t>
            </a:r>
            <a:r>
              <a:rPr lang="en-US" sz="1200" b="0" i="0" kern="1200" dirty="0" smtClean="0">
                <a:solidFill>
                  <a:schemeClr val="tx1"/>
                </a:solidFill>
                <a:latin typeface="+mn-lt"/>
                <a:ea typeface="+mn-ea"/>
                <a:cs typeface="+mn-cs"/>
              </a:rPr>
              <a:t> of cell membranes, where it becomes a high-affinity receptor for the C8 molecule. The C8 protein is a </a:t>
            </a:r>
            <a:r>
              <a:rPr lang="en-US" sz="1200" b="0" i="0" kern="1200" dirty="0" err="1" smtClean="0">
                <a:solidFill>
                  <a:schemeClr val="tx1"/>
                </a:solidFill>
                <a:latin typeface="+mn-lt"/>
                <a:ea typeface="+mn-ea"/>
                <a:cs typeface="+mn-cs"/>
              </a:rPr>
              <a:t>trimer</a:t>
            </a:r>
            <a:r>
              <a:rPr lang="en-US" sz="1200" b="0" i="0" kern="1200" dirty="0" smtClean="0">
                <a:solidFill>
                  <a:schemeClr val="tx1"/>
                </a:solidFill>
                <a:latin typeface="+mn-lt"/>
                <a:ea typeface="+mn-ea"/>
                <a:cs typeface="+mn-cs"/>
              </a:rPr>
              <a:t> composed of three distinct chains, one of which binds to the C5b,6,7 complex and forms a covalent </a:t>
            </a:r>
            <a:r>
              <a:rPr lang="en-US" sz="1200" b="0" i="0" kern="1200" dirty="0" err="1" smtClean="0">
                <a:solidFill>
                  <a:schemeClr val="tx1"/>
                </a:solidFill>
                <a:latin typeface="+mn-lt"/>
                <a:ea typeface="+mn-ea"/>
                <a:cs typeface="+mn-cs"/>
              </a:rPr>
              <a:t>heterodimer</a:t>
            </a:r>
            <a:r>
              <a:rPr lang="en-US" sz="1200" b="0" i="0" kern="1200" dirty="0" smtClean="0">
                <a:solidFill>
                  <a:schemeClr val="tx1"/>
                </a:solidFill>
                <a:latin typeface="+mn-lt"/>
                <a:ea typeface="+mn-ea"/>
                <a:cs typeface="+mn-cs"/>
              </a:rPr>
              <a:t> with the second chain; the third chain inserts into the lipid </a:t>
            </a:r>
            <a:r>
              <a:rPr lang="en-US" sz="1200" b="0" i="0" kern="1200" dirty="0" err="1" smtClean="0">
                <a:solidFill>
                  <a:schemeClr val="tx1"/>
                </a:solidFill>
                <a:latin typeface="+mn-lt"/>
                <a:ea typeface="+mn-ea"/>
                <a:cs typeface="+mn-cs"/>
              </a:rPr>
              <a:t>bilayer</a:t>
            </a:r>
            <a:r>
              <a:rPr lang="en-US" sz="1200" b="0" i="0" kern="1200" dirty="0" smtClean="0">
                <a:solidFill>
                  <a:schemeClr val="tx1"/>
                </a:solidFill>
                <a:latin typeface="+mn-lt"/>
                <a:ea typeface="+mn-ea"/>
                <a:cs typeface="+mn-cs"/>
              </a:rPr>
              <a:t> of the membrane. This stably inserted C5b,6,7,8 complex (C5b-8) has a limited ability to </a:t>
            </a:r>
            <a:r>
              <a:rPr lang="en-US" sz="1200" b="0" i="0" kern="1200" dirty="0" err="1" smtClean="0">
                <a:solidFill>
                  <a:schemeClr val="tx1"/>
                </a:solidFill>
                <a:latin typeface="+mn-lt"/>
                <a:ea typeface="+mn-ea"/>
                <a:cs typeface="+mn-cs"/>
              </a:rPr>
              <a:t>lyse</a:t>
            </a:r>
            <a:r>
              <a:rPr lang="en-US" sz="1200" b="0" i="0" kern="1200" dirty="0" smtClean="0">
                <a:solidFill>
                  <a:schemeClr val="tx1"/>
                </a:solidFill>
                <a:latin typeface="+mn-lt"/>
                <a:ea typeface="+mn-ea"/>
                <a:cs typeface="+mn-cs"/>
              </a:rPr>
              <a:t> cells. The formation of a fully active MAC is accomplished by the binding of C9, the final component of the complement cascades, to the C5b-8 complex. C9 is a serum protein that polymerizes at the site of the bound C5b-8 to form pores in plasma membranes. These pores are about 100 Å in diameter, and they form channels that allow free movement of water and ions. The entry of water results in osmotic swelling and rupture of the cells on whose surface the MAC is deposited.</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major functions of the complement system in host defense are shown. Cell-bound C3b is an </a:t>
            </a:r>
            <a:r>
              <a:rPr lang="en-US" sz="1200" b="0" i="0" kern="1200" dirty="0" err="1" smtClean="0">
                <a:solidFill>
                  <a:schemeClr val="tx1"/>
                </a:solidFill>
                <a:latin typeface="+mn-lt"/>
                <a:ea typeface="+mn-ea"/>
                <a:cs typeface="+mn-cs"/>
              </a:rPr>
              <a:t>opsonin</a:t>
            </a:r>
            <a:r>
              <a:rPr lang="en-US" sz="1200" b="0" i="0" kern="1200" dirty="0" smtClean="0">
                <a:solidFill>
                  <a:schemeClr val="tx1"/>
                </a:solidFill>
                <a:latin typeface="+mn-lt"/>
                <a:ea typeface="+mn-ea"/>
                <a:cs typeface="+mn-cs"/>
              </a:rPr>
              <a:t> that promotes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of coated cells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proteolytic</a:t>
            </a:r>
            <a:r>
              <a:rPr lang="en-US" sz="1200" b="0" i="0" kern="1200" dirty="0" smtClean="0">
                <a:solidFill>
                  <a:schemeClr val="tx1"/>
                </a:solidFill>
                <a:latin typeface="+mn-lt"/>
                <a:ea typeface="+mn-ea"/>
                <a:cs typeface="+mn-cs"/>
              </a:rPr>
              <a:t> products C5a, C3a, and (to a lesser extent) C4a stimulate leukocyte recruitment and inflammation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and the MAC lyses cells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Epithelia at the portals of entry of microbes provide physical barriers, produce antimicrobial substances, and harbor intraepithelial lymphocytes that are believed to kill microbes and infected cells.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Inflammation</a:t>
            </a:r>
            <a:r>
              <a:rPr lang="en-US" sz="1200" b="0" i="0" kern="1200" dirty="0" err="1" smtClean="0">
                <a:solidFill>
                  <a:schemeClr val="tx1"/>
                </a:solidFill>
                <a:latin typeface="+mn-lt"/>
                <a:ea typeface="+mn-ea"/>
                <a:cs typeface="+mn-cs"/>
              </a:rPr>
              <a:t>is</a:t>
            </a:r>
            <a:r>
              <a:rPr lang="en-US" sz="1200" b="0" i="0" kern="1200" dirty="0" smtClean="0">
                <a:solidFill>
                  <a:schemeClr val="tx1"/>
                </a:solidFill>
                <a:latin typeface="+mn-lt"/>
                <a:ea typeface="+mn-ea"/>
                <a:cs typeface="+mn-cs"/>
              </a:rPr>
              <a:t> the process of recruitment of leukocytes and plasma proteins from the blood, their accumulation in tissues, and their activation to destroy the microbes. Many of these reactions involve cytokines, which are produced by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macrophages, and other types of cells during innate immune reactions. The major leukocytes that are recruited in inflammation are the phagocytes,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(which have short life spans in tissues), and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(which develop into tissue macrophages). These phagocytes express on their surfaces receptors that bind and ingest microbes and other receptors that recognize different microbial molecules and activate the cells. On engagement of these receptors, the phagocytes produce reactive oxygen and nitrogen species and </a:t>
            </a:r>
            <a:r>
              <a:rPr lang="en-US" sz="1200" b="0" i="0" kern="1200" dirty="0" err="1" smtClean="0">
                <a:solidFill>
                  <a:schemeClr val="tx1"/>
                </a:solidFill>
                <a:latin typeface="+mn-lt"/>
                <a:ea typeface="+mn-ea"/>
                <a:cs typeface="+mn-cs"/>
              </a:rPr>
              <a:t>lysosomal</a:t>
            </a:r>
            <a:r>
              <a:rPr lang="en-US" sz="1200" b="0" i="0" kern="1200" dirty="0" smtClean="0">
                <a:solidFill>
                  <a:schemeClr val="tx1"/>
                </a:solidFill>
                <a:latin typeface="+mn-lt"/>
                <a:ea typeface="+mn-ea"/>
                <a:cs typeface="+mn-cs"/>
              </a:rPr>
              <a:t> enzymes, which destroy the microbes that have been ingested. Resident macrophages in the tissues serve much the same functions.</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on blood leukocytes are normally in a low-affinity state. If a leukocyte comes close to endothelial cells, such as when </a:t>
            </a:r>
            <a:r>
              <a:rPr lang="en-US" sz="1200" b="0" i="0" kern="1200" dirty="0" err="1" smtClean="0">
                <a:solidFill>
                  <a:schemeClr val="tx1"/>
                </a:solidFill>
                <a:latin typeface="+mn-lt"/>
                <a:ea typeface="+mn-ea"/>
                <a:cs typeface="+mn-cs"/>
              </a:rPr>
              <a:t>selectin</a:t>
            </a:r>
            <a:r>
              <a:rPr lang="en-US" sz="1200" b="0" i="0" kern="1200" dirty="0" smtClean="0">
                <a:solidFill>
                  <a:schemeClr val="tx1"/>
                </a:solidFill>
                <a:latin typeface="+mn-lt"/>
                <a:ea typeface="+mn-ea"/>
                <a:cs typeface="+mn-cs"/>
              </a:rPr>
              <a:t>-dependent rolling of leukocytes occurs, then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displayed on the endothelial surface can bind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receptors on the leukocyte.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 signaling then occurs, which activates the leukocyte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increasing their affinity for their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the endothelial cells.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Ribbon diagrams are shown of bent and extended conformations of a leukocyte </a:t>
            </a:r>
            <a:r>
              <a:rPr lang="en-US" sz="1200" b="0" i="0" kern="1200" dirty="0" err="1" smtClean="0">
                <a:solidFill>
                  <a:schemeClr val="tx1"/>
                </a:solidFill>
                <a:latin typeface="+mn-lt"/>
                <a:ea typeface="+mn-ea"/>
                <a:cs typeface="+mn-cs"/>
              </a:rPr>
              <a:t>integrin</a:t>
            </a:r>
            <a:r>
              <a:rPr lang="en-US" sz="1200" b="0" i="0" kern="1200" dirty="0" smtClean="0">
                <a:solidFill>
                  <a:schemeClr val="tx1"/>
                </a:solidFill>
                <a:latin typeface="+mn-lt"/>
                <a:ea typeface="+mn-ea"/>
                <a:cs typeface="+mn-cs"/>
              </a:rPr>
              <a:t>, corresponding to low- and high-affinity states, respectively.</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TNF, IL-1, and IL-6 have multiple local and systemic inflammatory effects. TNF and IL-1 act on leukocytes and endothelium to induce acute inflammation, and both cytokines induce the expression of IL-6 from leukocytes and other cell types. TNF, IL-1, and IL-6 mediate protective systemic effects of inflammation, including induction of fever, acute-phase protein synthesis by the liver, and increased production of leukocytes by the bone marrow. Systemic TNF can cause the pathologic abnormalities that lead to septic shock, including decreased cardiac function, thrombosis, capillary leak, and metabolic abnormalities due to insulin resistance.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lv-LV" sz="1200" b="0" i="0" kern="1200" dirty="0" smtClean="0">
                <a:solidFill>
                  <a:schemeClr val="tx1"/>
                </a:solidFill>
                <a:latin typeface="+mn-lt"/>
                <a:ea typeface="+mn-ea"/>
                <a:cs typeface="+mn-cs"/>
              </a:rPr>
              <a:t>TNF, IL-1 un IL-6 iedarbojas</a:t>
            </a:r>
            <a:r>
              <a:rPr lang="lv-LV" sz="1200" b="0" i="0" kern="1200" baseline="0" dirty="0" smtClean="0">
                <a:solidFill>
                  <a:schemeClr val="tx1"/>
                </a:solidFill>
                <a:latin typeface="+mn-lt"/>
                <a:ea typeface="+mn-ea"/>
                <a:cs typeface="+mn-cs"/>
              </a:rPr>
              <a:t> uz </a:t>
            </a:r>
            <a:r>
              <a:rPr lang="lv-LV" sz="1200" b="0" i="0" kern="1200" baseline="0" dirty="0" err="1" smtClean="0">
                <a:solidFill>
                  <a:schemeClr val="tx1"/>
                </a:solidFill>
                <a:latin typeface="+mn-lt"/>
                <a:ea typeface="+mn-ea"/>
                <a:cs typeface="+mn-cs"/>
              </a:rPr>
              <a:t>hipotalamu</a:t>
            </a:r>
            <a:r>
              <a:rPr lang="lv-LV" sz="1200" b="0" i="0" kern="1200" baseline="0" dirty="0" smtClean="0">
                <a:solidFill>
                  <a:schemeClr val="tx1"/>
                </a:solidFill>
                <a:latin typeface="+mn-lt"/>
                <a:ea typeface="+mn-ea"/>
                <a:cs typeface="+mn-cs"/>
              </a:rPr>
              <a:t>, stimulējot prostaglandīnu sintēzi; Prostaglandīni izraisa temperatūras paaugstināšanos – uzlabo imūnšūnu metabolismu, kavē </a:t>
            </a:r>
            <a:r>
              <a:rPr lang="lv-LV" sz="1200" b="0" i="0" kern="1200" baseline="0" dirty="0" err="1" smtClean="0">
                <a:solidFill>
                  <a:schemeClr val="tx1"/>
                </a:solidFill>
                <a:latin typeface="+mn-lt"/>
                <a:ea typeface="+mn-ea"/>
                <a:cs typeface="+mn-cs"/>
              </a:rPr>
              <a:t>m.o</a:t>
            </a:r>
            <a:r>
              <a:rPr lang="lv-LV" sz="1200" b="0" i="0" kern="1200" baseline="0" dirty="0" smtClean="0">
                <a:solidFill>
                  <a:schemeClr val="tx1"/>
                </a:solidFill>
                <a:latin typeface="+mn-lt"/>
                <a:ea typeface="+mn-ea"/>
                <a:cs typeface="+mn-cs"/>
              </a:rPr>
              <a:t>. Metabolismu un ietekmē inficētā cilvēka uzvedību.</a:t>
            </a:r>
          </a:p>
          <a:p>
            <a:endParaRPr lang="lv-LV" sz="1200" b="0" i="0" kern="1200" baseline="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 principal systemic actions of TNF are the following:</a:t>
            </a:r>
          </a:p>
          <a:p>
            <a:pPr fontAlgn="base"/>
            <a:r>
              <a:rPr lang="en-US" sz="1200" b="0" i="0" kern="1200" dirty="0" smtClean="0">
                <a:solidFill>
                  <a:schemeClr val="tx1"/>
                </a:solidFill>
                <a:latin typeface="+mn-lt"/>
                <a:ea typeface="+mn-ea"/>
                <a:cs typeface="+mn-cs"/>
              </a:rPr>
              <a:t>TNF inhibits myocardial contractility and vascular smooth muscle tone, resulting in a marked fall in blood pressure, or shock.</a:t>
            </a:r>
          </a:p>
          <a:p>
            <a:pPr fontAlgn="base"/>
            <a:r>
              <a:rPr lang="en-US" sz="1200" b="0" i="0" kern="1200" dirty="0" smtClean="0">
                <a:solidFill>
                  <a:schemeClr val="tx1"/>
                </a:solidFill>
                <a:latin typeface="+mn-lt"/>
                <a:ea typeface="+mn-ea"/>
                <a:cs typeface="+mn-cs"/>
              </a:rPr>
              <a:t>TNF causes intravascular thrombosis, mainly as a result of loss of the normal anticoagulant properties of the endothelium. TNF stimulates endothelial cell expression of tissue factor, a potent activator of coagulation, and inhibits expression of </a:t>
            </a:r>
            <a:r>
              <a:rPr lang="en-US" sz="1200" b="0" i="0" kern="1200" dirty="0" err="1" smtClean="0">
                <a:solidFill>
                  <a:schemeClr val="tx1"/>
                </a:solidFill>
                <a:latin typeface="+mn-lt"/>
                <a:ea typeface="+mn-ea"/>
                <a:cs typeface="+mn-cs"/>
              </a:rPr>
              <a:t>thrombomodulin</a:t>
            </a:r>
            <a:r>
              <a:rPr lang="en-US" sz="1200" b="0" i="0" kern="1200" dirty="0" smtClean="0">
                <a:solidFill>
                  <a:schemeClr val="tx1"/>
                </a:solidFill>
                <a:latin typeface="+mn-lt"/>
                <a:ea typeface="+mn-ea"/>
                <a:cs typeface="+mn-cs"/>
              </a:rPr>
              <a:t>, an inhibitor of coagulation. The endothelial alterations are exacerbated by activation of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leading to vascular plugging by these cells. The ability of this cytokine to cause necrosis of tumors, which is the basis of its name, is mainly a result of thrombosis of tumor blood vessels.</a:t>
            </a:r>
          </a:p>
          <a:p>
            <a:pPr fontAlgn="base"/>
            <a:r>
              <a:rPr lang="en-US" sz="1200" b="0" i="0" kern="1200" dirty="0" smtClean="0">
                <a:solidFill>
                  <a:schemeClr val="tx1"/>
                </a:solidFill>
                <a:latin typeface="+mn-lt"/>
                <a:ea typeface="+mn-ea"/>
                <a:cs typeface="+mn-cs"/>
              </a:rPr>
              <a:t>Prolonged production of TNF causes wasting of muscle and fat cells, called </a:t>
            </a:r>
            <a:r>
              <a:rPr lang="en-US" sz="1200" b="0" i="0" kern="1200" dirty="0" err="1" smtClean="0">
                <a:solidFill>
                  <a:schemeClr val="tx1"/>
                </a:solidFill>
                <a:latin typeface="+mn-lt"/>
                <a:ea typeface="+mn-ea"/>
                <a:cs typeface="+mn-cs"/>
              </a:rPr>
              <a:t>cachexia</a:t>
            </a:r>
            <a:r>
              <a:rPr lang="en-US" sz="1200" b="0" i="0" kern="1200" dirty="0" smtClean="0">
                <a:solidFill>
                  <a:schemeClr val="tx1"/>
                </a:solidFill>
                <a:latin typeface="+mn-lt"/>
                <a:ea typeface="+mn-ea"/>
                <a:cs typeface="+mn-cs"/>
              </a:rPr>
              <a:t>. This wasting results from TNF-induced appetite suppression and reduced synthesis of lipoprotein lipase, an enzyme needed to release fatty acids from circulating lipoproteins so that they can be used by the tissues.</a:t>
            </a:r>
          </a:p>
          <a:p>
            <a:endParaRPr lang="lv-LV" dirty="0" smtClean="0"/>
          </a:p>
          <a:p>
            <a:pPr fontAlgn="base"/>
            <a:r>
              <a:rPr lang="en-US" sz="1200" b="1" i="1" kern="1200" dirty="0" smtClean="0">
                <a:solidFill>
                  <a:schemeClr val="tx1"/>
                </a:solidFill>
                <a:latin typeface="+mn-lt"/>
                <a:ea typeface="+mn-ea"/>
                <a:cs typeface="+mn-cs"/>
              </a:rPr>
              <a:t>Tumor necrosis factor (TNF) is a mediator of the acute inflammatory response to bacteria and other infectious microbes.</a:t>
            </a:r>
            <a:r>
              <a:rPr lang="en-US" sz="1200" b="0" i="0" kern="1200" dirty="0" smtClean="0">
                <a:solidFill>
                  <a:schemeClr val="tx1"/>
                </a:solidFill>
                <a:latin typeface="+mn-lt"/>
                <a:ea typeface="+mn-ea"/>
                <a:cs typeface="+mn-cs"/>
              </a:rPr>
              <a:t> The name of this cytokine derives from its original identification as a serum substance (factor) that caused necrosis of tumors, now known to be the result of local inflammation and thrombosis of tumor blood vessels. TNF is also called TNF-α to distinguish it from the closely related TNF-β, also called </a:t>
            </a:r>
            <a:r>
              <a:rPr lang="en-US" sz="1200" b="0" i="0" kern="1200" dirty="0" err="1" smtClean="0">
                <a:solidFill>
                  <a:schemeClr val="tx1"/>
                </a:solidFill>
                <a:latin typeface="+mn-lt"/>
                <a:ea typeface="+mn-ea"/>
                <a:cs typeface="+mn-cs"/>
              </a:rPr>
              <a:t>lymphotoxin</a:t>
            </a:r>
            <a:r>
              <a:rPr lang="en-US" sz="1200" b="0" i="0" kern="1200" dirty="0" smtClean="0">
                <a:solidFill>
                  <a:schemeClr val="tx1"/>
                </a:solidFill>
                <a:latin typeface="+mn-lt"/>
                <a:ea typeface="+mn-ea"/>
                <a:cs typeface="+mn-cs"/>
              </a:rPr>
              <a:t>. </a:t>
            </a:r>
            <a:r>
              <a:rPr lang="en-US" sz="1200" b="0" i="0" kern="1200" dirty="0" smtClean="0">
                <a:solidFill>
                  <a:srgbClr val="FF0000"/>
                </a:solidFill>
                <a:latin typeface="+mn-lt"/>
                <a:ea typeface="+mn-ea"/>
                <a:cs typeface="+mn-cs"/>
              </a:rPr>
              <a:t>TNF is produced by macrophages, </a:t>
            </a:r>
            <a:r>
              <a:rPr lang="en-US" sz="1200" b="0" i="0" kern="1200" dirty="0" err="1" smtClean="0">
                <a:solidFill>
                  <a:srgbClr val="FF0000"/>
                </a:solidFill>
                <a:latin typeface="+mn-lt"/>
                <a:ea typeface="+mn-ea"/>
                <a:cs typeface="+mn-cs"/>
              </a:rPr>
              <a:t>dendritic</a:t>
            </a:r>
            <a:r>
              <a:rPr lang="en-US" sz="1200" b="0" i="0" kern="1200" dirty="0" smtClean="0">
                <a:solidFill>
                  <a:srgbClr val="FF0000"/>
                </a:solidFill>
                <a:latin typeface="+mn-lt"/>
                <a:ea typeface="+mn-ea"/>
                <a:cs typeface="+mn-cs"/>
              </a:rPr>
              <a:t> cells, and other cell types. </a:t>
            </a:r>
            <a:r>
              <a:rPr lang="en-US" sz="1200" b="0" i="0" kern="1200" dirty="0" smtClean="0">
                <a:solidFill>
                  <a:schemeClr val="tx1"/>
                </a:solidFill>
                <a:latin typeface="+mn-lt"/>
                <a:ea typeface="+mn-ea"/>
                <a:cs typeface="+mn-cs"/>
              </a:rPr>
              <a:t>In macrophages, it is synthesized as a </a:t>
            </a:r>
            <a:r>
              <a:rPr lang="en-US" sz="1200" b="0" i="0" kern="1200" dirty="0" err="1" smtClean="0">
                <a:solidFill>
                  <a:schemeClr val="tx1"/>
                </a:solidFill>
                <a:latin typeface="+mn-lt"/>
                <a:ea typeface="+mn-ea"/>
                <a:cs typeface="+mn-cs"/>
              </a:rPr>
              <a:t>nonglycosylated</a:t>
            </a:r>
            <a:r>
              <a:rPr lang="en-US" sz="1200" b="0" i="0" kern="1200" dirty="0" smtClean="0">
                <a:solidFill>
                  <a:schemeClr val="tx1"/>
                </a:solidFill>
                <a:latin typeface="+mn-lt"/>
                <a:ea typeface="+mn-ea"/>
                <a:cs typeface="+mn-cs"/>
              </a:rPr>
              <a:t> type II membrane protein and is expressed as a </a:t>
            </a:r>
            <a:r>
              <a:rPr lang="en-US" sz="1200" b="0" i="0" kern="1200" dirty="0" err="1" smtClean="0">
                <a:solidFill>
                  <a:schemeClr val="tx1"/>
                </a:solidFill>
                <a:latin typeface="+mn-lt"/>
                <a:ea typeface="+mn-ea"/>
                <a:cs typeface="+mn-cs"/>
              </a:rPr>
              <a:t>homotrimer</a:t>
            </a:r>
            <a:r>
              <a:rPr lang="en-US" sz="1200" b="0" i="0" kern="1200" dirty="0" smtClean="0">
                <a:solidFill>
                  <a:schemeClr val="tx1"/>
                </a:solidFill>
                <a:latin typeface="+mn-lt"/>
                <a:ea typeface="+mn-ea"/>
                <a:cs typeface="+mn-cs"/>
              </a:rPr>
              <a:t>, which is able to bind to one form of TNF receptor. The membrane form of TNF is cleaved by a membrane-associated metalloproteinase, releasing a polypeptide fragment, and three of these polypeptide chains polymerize to form a triangular pyramid-shaped circulating TNF protein (</a:t>
            </a:r>
            <a:r>
              <a:rPr lang="en-US" sz="1200" b="0" i="0" u="none" strike="noStrike" kern="1200" dirty="0" smtClean="0">
                <a:solidFill>
                  <a:schemeClr val="tx1"/>
                </a:solidFill>
                <a:latin typeface="+mn-lt"/>
                <a:ea typeface="+mn-ea"/>
                <a:cs typeface="+mn-cs"/>
                <a:hlinkClick r:id="rId3"/>
              </a:rPr>
              <a:t>Fig. 4-11</a:t>
            </a:r>
            <a:r>
              <a:rPr lang="en-US" sz="1200" b="0" i="0" kern="1200" dirty="0" smtClean="0">
                <a:solidFill>
                  <a:schemeClr val="tx1"/>
                </a:solidFill>
                <a:latin typeface="+mn-lt"/>
                <a:ea typeface="+mn-ea"/>
                <a:cs typeface="+mn-cs"/>
              </a:rPr>
              <a:t>). The receptor-binding sites are at the base of the pyramid, allowing simultaneous binding of the cytokine to three receptor molecules.</a:t>
            </a:r>
          </a:p>
          <a:p>
            <a:pPr fontAlgn="base"/>
            <a:r>
              <a:rPr lang="en-US" sz="1200" b="0" i="0" kern="1200" dirty="0" smtClean="0">
                <a:solidFill>
                  <a:schemeClr val="tx1"/>
                </a:solidFill>
                <a:latin typeface="+mn-lt"/>
                <a:ea typeface="+mn-ea"/>
                <a:cs typeface="+mn-cs"/>
              </a:rPr>
              <a:t>There are two distinct TNF receptors called type I (TNF-RI) and type II (TNF-RII). The affinities of TNF for its receptors are unusually low for a cytokine, the </a:t>
            </a:r>
            <a:r>
              <a:rPr lang="en-US" sz="1200" b="0" i="0" kern="1200" dirty="0" err="1" smtClean="0">
                <a:solidFill>
                  <a:schemeClr val="tx1"/>
                </a:solidFill>
                <a:latin typeface="+mn-lt"/>
                <a:ea typeface="+mn-ea"/>
                <a:cs typeface="+mn-cs"/>
              </a:rPr>
              <a:t>K</a:t>
            </a:r>
            <a:r>
              <a:rPr lang="en-US" sz="1200" b="0" i="0" kern="1200" baseline="-25000" dirty="0" err="1" smtClean="0">
                <a:solidFill>
                  <a:schemeClr val="tx1"/>
                </a:solidFill>
                <a:latin typeface="+mn-lt"/>
                <a:ea typeface="+mn-ea"/>
                <a:cs typeface="+mn-cs"/>
              </a:rPr>
              <a:t>d</a:t>
            </a:r>
            <a:r>
              <a:rPr lang="en-US" sz="1200" b="0" i="0" kern="1200" dirty="0" err="1" smtClean="0">
                <a:solidFill>
                  <a:schemeClr val="tx1"/>
                </a:solidFill>
                <a:latin typeface="+mn-lt"/>
                <a:ea typeface="+mn-ea"/>
                <a:cs typeface="+mn-cs"/>
              </a:rPr>
              <a:t>being</a:t>
            </a:r>
            <a:r>
              <a:rPr lang="en-US" sz="1200" b="0" i="0" kern="1200" dirty="0" smtClean="0">
                <a:solidFill>
                  <a:schemeClr val="tx1"/>
                </a:solidFill>
                <a:latin typeface="+mn-lt"/>
                <a:ea typeface="+mn-ea"/>
                <a:cs typeface="+mn-cs"/>
              </a:rPr>
              <a:t> only ∼1 × 10</a:t>
            </a:r>
            <a:r>
              <a:rPr lang="en-US" sz="1200" b="0" i="0" kern="1200" baseline="30000" dirty="0" smtClean="0">
                <a:solidFill>
                  <a:schemeClr val="tx1"/>
                </a:solidFill>
                <a:latin typeface="+mn-lt"/>
                <a:ea typeface="+mn-ea"/>
                <a:cs typeface="+mn-cs"/>
              </a:rPr>
              <a:t>−9</a:t>
            </a:r>
            <a:r>
              <a:rPr lang="en-US" sz="1200" b="0" i="0" kern="1200" dirty="0" smtClean="0">
                <a:solidFill>
                  <a:schemeClr val="tx1"/>
                </a:solidFill>
                <a:latin typeface="+mn-lt"/>
                <a:ea typeface="+mn-ea"/>
                <a:cs typeface="+mn-cs"/>
              </a:rPr>
              <a:t> M for binding to TNF-RI and approximately 5 × 10</a:t>
            </a:r>
            <a:r>
              <a:rPr lang="en-US" sz="1200" b="0" i="0" kern="1200" baseline="30000" dirty="0" smtClean="0">
                <a:solidFill>
                  <a:schemeClr val="tx1"/>
                </a:solidFill>
                <a:latin typeface="+mn-lt"/>
                <a:ea typeface="+mn-ea"/>
                <a:cs typeface="+mn-cs"/>
              </a:rPr>
              <a:t>−10</a:t>
            </a:r>
            <a:r>
              <a:rPr lang="en-US" sz="1200" b="0" i="0" kern="1200" dirty="0" smtClean="0">
                <a:solidFill>
                  <a:schemeClr val="tx1"/>
                </a:solidFill>
                <a:latin typeface="+mn-lt"/>
                <a:ea typeface="+mn-ea"/>
                <a:cs typeface="+mn-cs"/>
              </a:rPr>
              <a:t> M for binding to TNF-RII. Both TNF receptors are present on most cell types. The TNF receptors are members of a large family of proteins called the TNF receptor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many of which are involved in immune and inflammatory responses. These receptors exist as </a:t>
            </a:r>
            <a:r>
              <a:rPr lang="en-US" sz="1200" b="0" i="0" kern="1200" dirty="0" err="1" smtClean="0">
                <a:solidFill>
                  <a:schemeClr val="tx1"/>
                </a:solidFill>
                <a:latin typeface="+mn-lt"/>
                <a:ea typeface="+mn-ea"/>
                <a:cs typeface="+mn-cs"/>
              </a:rPr>
              <a:t>trimers</a:t>
            </a:r>
            <a:r>
              <a:rPr lang="en-US" sz="1200" b="0" i="0" kern="1200" dirty="0" smtClean="0">
                <a:solidFill>
                  <a:schemeClr val="tx1"/>
                </a:solidFill>
                <a:latin typeface="+mn-lt"/>
                <a:ea typeface="+mn-ea"/>
                <a:cs typeface="+mn-cs"/>
              </a:rPr>
              <a:t> in the plasma membrane. Cytokine binding to some TNF receptor family members, such as TNF-RI, TNF-RII, and CD40, leads to the recruitment of proteins, called TNF receptor–associated factors (TRAFs), to the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domains of the receptors. The TRAFs activate transcription factors, notably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AP-1. Cytokine binding to other family members, such as TNF-RI, leads to recruitment of an adaptor protein that activates </a:t>
            </a:r>
            <a:r>
              <a:rPr lang="en-US" sz="1200" b="0" i="0" kern="1200" dirty="0" err="1" smtClean="0">
                <a:solidFill>
                  <a:schemeClr val="tx1"/>
                </a:solidFill>
                <a:latin typeface="+mn-lt"/>
                <a:ea typeface="+mn-ea"/>
                <a:cs typeface="+mn-cs"/>
              </a:rPr>
              <a:t>caspases</a:t>
            </a:r>
            <a:r>
              <a:rPr lang="en-US" sz="1200" b="0" i="0" kern="1200" dirty="0" smtClean="0">
                <a:solidFill>
                  <a:schemeClr val="tx1"/>
                </a:solidFill>
                <a:latin typeface="+mn-lt"/>
                <a:ea typeface="+mn-ea"/>
                <a:cs typeface="+mn-cs"/>
              </a:rPr>
              <a:t> and triggers apoptosis. Thus, different members of the TNF receptor family can induce gene expression or cell death, and some can do both (see </a:t>
            </a:r>
            <a:r>
              <a:rPr lang="en-US" sz="1200" b="0" i="0" u="none" strike="noStrike" kern="1200" dirty="0" smtClean="0">
                <a:solidFill>
                  <a:schemeClr val="tx1"/>
                </a:solidFill>
                <a:latin typeface="+mn-lt"/>
                <a:ea typeface="+mn-ea"/>
                <a:cs typeface="+mn-cs"/>
                <a:hlinkClick r:id="rId4"/>
              </a:rPr>
              <a:t>Chapter 7</a:t>
            </a:r>
            <a:r>
              <a:rPr lang="en-US" sz="1200" b="0" i="0" kern="1200" dirty="0" smtClean="0">
                <a:solidFill>
                  <a:schemeClr val="tx1"/>
                </a:solidFill>
                <a:latin typeface="+mn-lt"/>
                <a:ea typeface="+mn-ea"/>
                <a:cs typeface="+mn-cs"/>
              </a:rPr>
              <a:t>).</a:t>
            </a:r>
          </a:p>
          <a:p>
            <a:pPr fontAlgn="base"/>
            <a:r>
              <a:rPr lang="en-US" sz="1200" b="0" i="0" kern="1200" dirty="0" smtClean="0">
                <a:solidFill>
                  <a:schemeClr val="tx1"/>
                </a:solidFill>
                <a:latin typeface="+mn-lt"/>
                <a:ea typeface="+mn-ea"/>
                <a:cs typeface="+mn-cs"/>
              </a:rPr>
              <a:t>TNF production by macrophages is stimulated by PAMPs and DAMPs. TLRs, NLRs, and RLRs can all induce TNF gene expression, in part by activation of the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transcription factor. Many different microbial products can therefore induce TNF production. Large amounts of this cytokine may be produced during infections with gram-negative and gram-positive bacteria, which release the TLR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LPS and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respectively, from their cell walls. Septic shock, a life-threatening condition caused when bacteria enter the blood stream, is mediated in large part by TNF. We will discuss septic shock later in this chapter.</a:t>
            </a:r>
          </a:p>
          <a:p>
            <a:pPr fontAlgn="base"/>
            <a:r>
              <a:rPr lang="en-US" sz="1200" b="1" i="1" kern="1200" dirty="0" smtClean="0">
                <a:solidFill>
                  <a:schemeClr val="tx1"/>
                </a:solidFill>
                <a:latin typeface="+mn-lt"/>
                <a:ea typeface="+mn-ea"/>
                <a:cs typeface="+mn-cs"/>
              </a:rPr>
              <a:t>Interleukin-1</a:t>
            </a:r>
          </a:p>
          <a:p>
            <a:pPr fontAlgn="base"/>
            <a:r>
              <a:rPr lang="en-US" sz="1200" b="1" i="1" kern="1200" dirty="0" smtClean="0">
                <a:solidFill>
                  <a:schemeClr val="tx1"/>
                </a:solidFill>
                <a:latin typeface="+mn-lt"/>
                <a:ea typeface="+mn-ea"/>
                <a:cs typeface="+mn-cs"/>
              </a:rPr>
              <a:t>Interleukin-1 (IL-1) is also a mediator of the acute inflammatory response and has many similar actions as TNF.</a:t>
            </a:r>
            <a:r>
              <a:rPr lang="en-US" sz="1200" b="0" i="0" kern="1200" dirty="0" smtClean="0">
                <a:solidFill>
                  <a:schemeClr val="tx1"/>
                </a:solidFill>
                <a:latin typeface="+mn-lt"/>
                <a:ea typeface="+mn-ea"/>
                <a:cs typeface="+mn-cs"/>
              </a:rPr>
              <a:t> The major cellular source of IL-1, like that of TNF, is activated mononuclear phagocytes. Unlike TNF, IL-1 is also produced by many cell types other than macrophages, such as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epithelial cells (e.g., </a:t>
            </a:r>
            <a:r>
              <a:rPr lang="en-US" sz="1200" b="0" i="0" kern="1200" dirty="0" err="1" smtClean="0">
                <a:solidFill>
                  <a:schemeClr val="tx1"/>
                </a:solidFill>
                <a:latin typeface="+mn-lt"/>
                <a:ea typeface="+mn-ea"/>
                <a:cs typeface="+mn-cs"/>
              </a:rPr>
              <a:t>keratinocytes</a:t>
            </a:r>
            <a:r>
              <a:rPr lang="en-US" sz="1200" b="0" i="0" kern="1200" dirty="0" smtClean="0">
                <a:solidFill>
                  <a:schemeClr val="tx1"/>
                </a:solidFill>
                <a:latin typeface="+mn-lt"/>
                <a:ea typeface="+mn-ea"/>
                <a:cs typeface="+mn-cs"/>
              </a:rPr>
              <a:t>), and endothelial cells. There are two forms of IL-1, called IL-1α and IL-1β, that are less than 30% homologous to each other, but they bind to the same cell surface receptors and have the same biologic activities. The main biologically active secreted form is IL-1β.</a:t>
            </a:r>
          </a:p>
          <a:p>
            <a:pPr fontAlgn="base"/>
            <a:r>
              <a:rPr lang="en-US" sz="1200" b="0" i="0" kern="1200" dirty="0" smtClean="0">
                <a:solidFill>
                  <a:schemeClr val="tx1"/>
                </a:solidFill>
                <a:latin typeface="+mn-lt"/>
                <a:ea typeface="+mn-ea"/>
                <a:cs typeface="+mn-cs"/>
              </a:rPr>
              <a:t>IL-1 production usually requires two distinct signals, one that activates new gene transcription and production of a 33-kD precursor pro–IL-1β polypeptide, and a second signal that activates the </a:t>
            </a:r>
            <a:r>
              <a:rPr lang="en-US" sz="1200" b="0" i="0" kern="1200" dirty="0" err="1" smtClean="0">
                <a:solidFill>
                  <a:schemeClr val="tx1"/>
                </a:solidFill>
                <a:latin typeface="+mn-lt"/>
                <a:ea typeface="+mn-ea"/>
                <a:cs typeface="+mn-cs"/>
              </a:rPr>
              <a:t>inflammasome</a:t>
            </a:r>
            <a:r>
              <a:rPr lang="en-US" sz="1200" b="0" i="0" kern="1200" dirty="0" smtClean="0">
                <a:solidFill>
                  <a:schemeClr val="tx1"/>
                </a:solidFill>
                <a:latin typeface="+mn-lt"/>
                <a:ea typeface="+mn-ea"/>
                <a:cs typeface="+mn-cs"/>
              </a:rPr>
              <a:t> to </a:t>
            </a:r>
            <a:r>
              <a:rPr lang="en-US" sz="1200" b="0" i="0" kern="1200" dirty="0" err="1" smtClean="0">
                <a:solidFill>
                  <a:schemeClr val="tx1"/>
                </a:solidFill>
                <a:latin typeface="+mn-lt"/>
                <a:ea typeface="+mn-ea"/>
                <a:cs typeface="+mn-cs"/>
              </a:rPr>
              <a:t>proteolytically</a:t>
            </a:r>
            <a:r>
              <a:rPr lang="en-US" sz="1200" b="0" i="0" kern="1200" dirty="0" smtClean="0">
                <a:solidFill>
                  <a:schemeClr val="tx1"/>
                </a:solidFill>
                <a:latin typeface="+mn-lt"/>
                <a:ea typeface="+mn-ea"/>
                <a:cs typeface="+mn-cs"/>
              </a:rPr>
              <a:t> cleave the precursor to generate the 17-kD mature IL-1β protein (see </a:t>
            </a:r>
            <a:r>
              <a:rPr lang="en-US" sz="1200" b="0" i="0" u="none" strike="noStrike" kern="1200" dirty="0" smtClean="0">
                <a:solidFill>
                  <a:schemeClr val="tx1"/>
                </a:solidFill>
                <a:latin typeface="+mn-lt"/>
                <a:ea typeface="+mn-ea"/>
                <a:cs typeface="+mn-cs"/>
                <a:hlinkClick r:id="rId5"/>
              </a:rPr>
              <a:t>Fig. 4-4</a:t>
            </a:r>
            <a:r>
              <a:rPr lang="en-US" sz="1200" b="0" i="0" kern="1200" dirty="0" smtClean="0">
                <a:solidFill>
                  <a:schemeClr val="tx1"/>
                </a:solidFill>
                <a:latin typeface="+mn-lt"/>
                <a:ea typeface="+mn-ea"/>
                <a:cs typeface="+mn-cs"/>
              </a:rPr>
              <a:t>). As discussed earlier in the chapter, IL-1β gene transcription is induced by TLR and NOD signaling pathways that activate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whereas pro–IL-1β cleavage is mediated by the NLRP3 </a:t>
            </a:r>
            <a:r>
              <a:rPr lang="en-US" sz="1200" b="0" i="0" kern="1200" dirty="0" err="1" smtClean="0">
                <a:solidFill>
                  <a:schemeClr val="tx1"/>
                </a:solidFill>
                <a:latin typeface="+mn-lt"/>
                <a:ea typeface="+mn-ea"/>
                <a:cs typeface="+mn-cs"/>
              </a:rPr>
              <a:t>inflammasome</a:t>
            </a:r>
            <a:r>
              <a:rPr lang="en-US" sz="1200" b="0" i="0" kern="1200" dirty="0" smtClean="0">
                <a:solidFill>
                  <a:schemeClr val="tx1"/>
                </a:solidFill>
                <a:latin typeface="+mn-lt"/>
                <a:ea typeface="+mn-ea"/>
                <a:cs typeface="+mn-cs"/>
              </a:rPr>
              <a:t>. IL-1 is secreted by a </a:t>
            </a:r>
            <a:r>
              <a:rPr lang="en-US" sz="1200" b="0" i="0" kern="1200" dirty="0" err="1" smtClean="0">
                <a:solidFill>
                  <a:schemeClr val="tx1"/>
                </a:solidFill>
                <a:latin typeface="+mn-lt"/>
                <a:ea typeface="+mn-ea"/>
                <a:cs typeface="+mn-cs"/>
              </a:rPr>
              <a:t>nonclassical</a:t>
            </a:r>
            <a:r>
              <a:rPr lang="en-US" sz="1200" b="0" i="0" kern="1200" dirty="0" smtClean="0">
                <a:solidFill>
                  <a:schemeClr val="tx1"/>
                </a:solidFill>
                <a:latin typeface="+mn-lt"/>
                <a:ea typeface="+mn-ea"/>
                <a:cs typeface="+mn-cs"/>
              </a:rPr>
              <a:t> pathway because, unlike most secreted proteins, neither IL-1α nor IL-1β has hydrophobic signal sequences to target the nascent polypeptide to the endoplasmic reticulum membrane. One possibility is that mature IL-1 is released mainly when infected cells or activated macrophages die. Some pathogenic bacteria induce both </a:t>
            </a:r>
            <a:r>
              <a:rPr lang="en-US" sz="1200" b="0" i="0" kern="1200" dirty="0" err="1" smtClean="0">
                <a:solidFill>
                  <a:schemeClr val="tx1"/>
                </a:solidFill>
                <a:latin typeface="+mn-lt"/>
                <a:ea typeface="+mn-ea"/>
                <a:cs typeface="+mn-cs"/>
              </a:rPr>
              <a:t>inflammasome</a:t>
            </a:r>
            <a:r>
              <a:rPr lang="en-US" sz="1200" b="0" i="0" kern="1200" dirty="0" smtClean="0">
                <a:solidFill>
                  <a:schemeClr val="tx1"/>
                </a:solidFill>
                <a:latin typeface="+mn-lt"/>
                <a:ea typeface="+mn-ea"/>
                <a:cs typeface="+mn-cs"/>
              </a:rPr>
              <a:t>-mediated processing of IL-1β and IL-18 in macrophages and caspase-1–dependent cell death, which leads to the release of the inflammatory cytokines. TNF can also stimulate phagocytes and other cell types to produce IL-1. This is an example of a cascade of cytokines that have similar biologic activities.</a:t>
            </a:r>
          </a:p>
          <a:p>
            <a:pPr fontAlgn="base"/>
            <a:r>
              <a:rPr lang="en-US" sz="1200" b="0" i="0" kern="1200" dirty="0" smtClean="0">
                <a:solidFill>
                  <a:schemeClr val="tx1"/>
                </a:solidFill>
                <a:latin typeface="+mn-lt"/>
                <a:ea typeface="+mn-ea"/>
                <a:cs typeface="+mn-cs"/>
              </a:rPr>
              <a:t>IL-1 mediates its biologic effects through a membrane receptor called the type I IL-1 receptor, which is expressed on many cell types, including endothelial cells, epithelial cells, and leukocytes. This receptor is an integral membrane protein that contains an extracellular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-binding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domain and a Toll/IL-1 receptor (TIR) signaling domain in the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region, described earlier in reference to TLRs. The signaling events that occur when IL-1 binds to the type I IL-1 receptor are similar to those triggered by TLRs and result in the activation of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AP-1 transcription factors (see </a:t>
            </a:r>
            <a:r>
              <a:rPr lang="en-US" sz="1200" b="0" i="0" u="none" strike="noStrike" kern="1200" dirty="0" smtClean="0">
                <a:solidFill>
                  <a:schemeClr val="tx1"/>
                </a:solidFill>
                <a:latin typeface="+mn-lt"/>
                <a:ea typeface="+mn-ea"/>
                <a:cs typeface="+mn-cs"/>
                <a:hlinkClick r:id="rId4"/>
              </a:rPr>
              <a:t>Chapter 7</a:t>
            </a:r>
            <a:r>
              <a:rPr lang="en-US" sz="1200" b="0" i="0" kern="1200" dirty="0" smtClean="0">
                <a:solidFill>
                  <a:schemeClr val="tx1"/>
                </a:solidFill>
                <a:latin typeface="+mn-lt"/>
                <a:ea typeface="+mn-ea"/>
                <a:cs typeface="+mn-cs"/>
              </a:rPr>
              <a:t>). The type II IL-1 receptor appears incapable of activating downstream signals.</a:t>
            </a:r>
          </a:p>
          <a:p>
            <a:pPr fontAlgn="base"/>
            <a:r>
              <a:rPr lang="en-US" sz="1200" b="1" i="1" kern="1200" dirty="0" smtClean="0">
                <a:solidFill>
                  <a:schemeClr val="tx1"/>
                </a:solidFill>
                <a:latin typeface="+mn-lt"/>
                <a:ea typeface="+mn-ea"/>
                <a:cs typeface="+mn-cs"/>
              </a:rPr>
              <a:t>Interleukin-6</a:t>
            </a:r>
          </a:p>
          <a:p>
            <a:pPr fontAlgn="base"/>
            <a:r>
              <a:rPr lang="en-US" sz="1200" b="0" i="0" kern="1200" dirty="0" smtClean="0">
                <a:solidFill>
                  <a:schemeClr val="tx1"/>
                </a:solidFill>
                <a:latin typeface="+mn-lt"/>
                <a:ea typeface="+mn-ea"/>
                <a:cs typeface="+mn-cs"/>
              </a:rPr>
              <a:t>IL-6 is another important cytokine in acute inflammatory responses that has both local and systemic effects, including the induction of liver synthesis of a variety of other inflammatory mediators, the stimulation of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production in the bone marrow, and the differentiation of IL-17–producing helper T cells. IL-6 is synthesized by mononuclear phagocytes, vascular endothelial cells, fibroblasts, and other cells in response to PAMPs and in response to IL-1 and TNF. IL-6 is a </a:t>
            </a:r>
            <a:r>
              <a:rPr lang="en-US" sz="1200" b="0" i="0" kern="1200" dirty="0" err="1" smtClean="0">
                <a:solidFill>
                  <a:schemeClr val="tx1"/>
                </a:solidFill>
                <a:latin typeface="+mn-lt"/>
                <a:ea typeface="+mn-ea"/>
                <a:cs typeface="+mn-cs"/>
              </a:rPr>
              <a:t>homodimer</a:t>
            </a:r>
            <a:r>
              <a:rPr lang="en-US" sz="1200" b="0" i="0" kern="1200" dirty="0" smtClean="0">
                <a:solidFill>
                  <a:schemeClr val="tx1"/>
                </a:solidFill>
                <a:latin typeface="+mn-lt"/>
                <a:ea typeface="+mn-ea"/>
                <a:cs typeface="+mn-cs"/>
              </a:rPr>
              <a:t> of type I cytokine family polypeptides. The receptor for IL-6 consists of a cytokine-binding polypeptide chain and a signal-</a:t>
            </a:r>
            <a:r>
              <a:rPr lang="en-US" sz="1200" b="0" i="0" kern="1200" dirty="0" err="1" smtClean="0">
                <a:solidFill>
                  <a:schemeClr val="tx1"/>
                </a:solidFill>
                <a:latin typeface="+mn-lt"/>
                <a:ea typeface="+mn-ea"/>
                <a:cs typeface="+mn-cs"/>
              </a:rPr>
              <a:t>transducing</a:t>
            </a:r>
            <a:r>
              <a:rPr lang="en-US" sz="1200" b="0" i="0" kern="1200" dirty="0" smtClean="0">
                <a:solidFill>
                  <a:schemeClr val="tx1"/>
                </a:solidFill>
                <a:latin typeface="+mn-lt"/>
                <a:ea typeface="+mn-ea"/>
                <a:cs typeface="+mn-cs"/>
              </a:rPr>
              <a:t> subunit (called gp130) that is also the signaling component of receptors for other cytokines. The IL-6 receptor engages a signaling pathway that activates the transcription factor STAT3.</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smtClean="0">
                <a:latin typeface="Comic Sans MS" pitchFamily="1" charset="0"/>
              </a:rPr>
              <a:t>Bacterial septicemia leads to activation of TLRs on </a:t>
            </a:r>
            <a:r>
              <a:rPr lang="en-US" sz="2400" dirty="0" err="1" smtClean="0">
                <a:latin typeface="Comic Sans MS" pitchFamily="1" charset="0"/>
              </a:rPr>
              <a:t>monocytes</a:t>
            </a:r>
            <a:r>
              <a:rPr lang="en-US" sz="2400" dirty="0" smtClean="0">
                <a:latin typeface="Comic Sans MS" pitchFamily="1" charset="0"/>
              </a:rPr>
              <a:t> in the blood, DCs in spleen</a:t>
            </a:r>
          </a:p>
          <a:p>
            <a:r>
              <a:rPr lang="en-US" sz="2400" dirty="0" smtClean="0">
                <a:latin typeface="Comic Sans MS" pitchFamily="1" charset="0"/>
              </a:rPr>
              <a:t>Systemic release of TNF and IL-1 leads to “inflammation” all over the body</a:t>
            </a:r>
          </a:p>
          <a:p>
            <a:r>
              <a:rPr lang="en-US" sz="2400" dirty="0" smtClean="0">
                <a:latin typeface="Comic Sans MS" pitchFamily="1" charset="0"/>
              </a:rPr>
              <a:t>Shock from loss of blood pressure (</a:t>
            </a:r>
            <a:r>
              <a:rPr lang="en-US" sz="2400" dirty="0" err="1" smtClean="0">
                <a:latin typeface="Comic Sans MS" pitchFamily="1" charset="0"/>
              </a:rPr>
              <a:t>vasodilation</a:t>
            </a:r>
            <a:r>
              <a:rPr lang="en-US" sz="2400" dirty="0" smtClean="0">
                <a:latin typeface="Comic Sans MS" pitchFamily="1" charset="0"/>
              </a:rPr>
              <a:t> and leakage of fluid into tissues)</a:t>
            </a:r>
          </a:p>
          <a:p>
            <a:r>
              <a:rPr lang="en-US" sz="2400" dirty="0" smtClean="0">
                <a:latin typeface="Comic Sans MS" pitchFamily="1" charset="0"/>
              </a:rPr>
              <a:t>TLRs also induce coagulation (via tissue factor)</a:t>
            </a:r>
          </a:p>
          <a:p>
            <a:pPr lvl="1"/>
            <a:r>
              <a:rPr lang="en-US" sz="2000" dirty="0" smtClean="0">
                <a:latin typeface="Comic Sans MS" pitchFamily="1" charset="0"/>
              </a:rPr>
              <a:t>Current therapy with some efficacy: “activated protein C”:  promotes </a:t>
            </a:r>
            <a:r>
              <a:rPr lang="en-US" sz="2000" dirty="0" err="1" smtClean="0">
                <a:latin typeface="Comic Sans MS" pitchFamily="1" charset="0"/>
              </a:rPr>
              <a:t>fibrinolysis</a:t>
            </a:r>
            <a:r>
              <a:rPr lang="en-US" sz="2000" dirty="0" smtClean="0">
                <a:latin typeface="Comic Sans MS" pitchFamily="1" charset="0"/>
              </a:rPr>
              <a:t>, breaks down thrombi</a:t>
            </a:r>
          </a:p>
          <a:p>
            <a:r>
              <a:rPr lang="en-US" sz="2400" dirty="0" smtClean="0">
                <a:latin typeface="Comic Sans MS" pitchFamily="1" charset="0"/>
              </a:rPr>
              <a:t>The combination of effects frequently leads to multi-organ failure and death</a:t>
            </a:r>
            <a:endParaRPr lang="lv-LV" sz="2400" dirty="0" smtClean="0">
              <a:latin typeface="Comic Sans MS" pitchFamily="1" charset="0"/>
            </a:endParaRPr>
          </a:p>
          <a:p>
            <a:endParaRPr lang="lv-LV" sz="2400" dirty="0" smtClean="0">
              <a:latin typeface="Comic Sans MS" pitchFamily="1" charset="0"/>
            </a:endParaRPr>
          </a:p>
          <a:p>
            <a:r>
              <a:rPr lang="en-US" sz="1200" b="0" i="0" kern="1200" dirty="0" smtClean="0">
                <a:solidFill>
                  <a:schemeClr val="tx1"/>
                </a:solidFill>
                <a:latin typeface="+mn-lt"/>
                <a:ea typeface="+mn-ea"/>
                <a:cs typeface="+mn-cs"/>
              </a:rPr>
              <a:t>A complication of severe bacterial sepsis is a syndrome called </a:t>
            </a:r>
            <a:r>
              <a:rPr lang="en-US" sz="1200" b="1" i="0" kern="1200" dirty="0" smtClean="0">
                <a:solidFill>
                  <a:schemeClr val="tx1"/>
                </a:solidFill>
                <a:latin typeface="+mn-lt"/>
                <a:ea typeface="+mn-ea"/>
                <a:cs typeface="+mn-cs"/>
              </a:rPr>
              <a:t>septic shock</a:t>
            </a:r>
            <a:r>
              <a:rPr lang="en-US" sz="1200" b="0" i="0" kern="1200" dirty="0" smtClean="0">
                <a:solidFill>
                  <a:schemeClr val="tx1"/>
                </a:solidFill>
                <a:latin typeface="+mn-lt"/>
                <a:ea typeface="+mn-ea"/>
                <a:cs typeface="+mn-cs"/>
              </a:rPr>
              <a:t>, which may be caused by LPS released from gram-negative bacteria (in which case it is called </a:t>
            </a:r>
            <a:r>
              <a:rPr lang="en-US" sz="1200" b="0" i="0" kern="1200" dirty="0" err="1" smtClean="0">
                <a:solidFill>
                  <a:schemeClr val="tx1"/>
                </a:solidFill>
                <a:latin typeface="+mn-lt"/>
                <a:ea typeface="+mn-ea"/>
                <a:cs typeface="+mn-cs"/>
              </a:rPr>
              <a:t>endotoxin</a:t>
            </a:r>
            <a:r>
              <a:rPr lang="en-US" sz="1200" b="0" i="0" kern="1200" dirty="0" smtClean="0">
                <a:solidFill>
                  <a:schemeClr val="tx1"/>
                </a:solidFill>
                <a:latin typeface="+mn-lt"/>
                <a:ea typeface="+mn-ea"/>
                <a:cs typeface="+mn-cs"/>
              </a:rPr>
              <a:t> shock) or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from gram-positive bacteria. Septic shock is characterized by vascular collapse, disseminated intravascular coagulation, and metabolic disturbances. This syndrome is due to LPS- or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acid–induced TLR signaling leading to the production of TNF and other cytokines, including IL-12, IFN-γ, and IL-1. The concentration of serum TNF may be predictive of the outcome of severe bacterial infections. Septic shock can be reproduced in experimental animals by administration of LPS,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or TNF. Antagonists of TNF can prevent mortality in the experimental models, but clinical trials with anti-TNF antibodies or with soluble TNF receptors have not shown benefit in patients with sepsis. The cause of this therapeutic failure is not known, but it may be because other cytokines elicit the same responses as TNF, an example of redundancy.</a:t>
            </a:r>
            <a:endParaRPr lang="en-US" sz="2400" dirty="0">
              <a:latin typeface="Comic Sans MS" pitchFamily="1" charset="0"/>
            </a:endParaRPr>
          </a:p>
        </p:txBody>
      </p:sp>
      <p:sp>
        <p:nvSpPr>
          <p:cNvPr id="4" name="Slide Number Placeholder 3"/>
          <p:cNvSpPr>
            <a:spLocks noGrp="1"/>
          </p:cNvSpPr>
          <p:nvPr>
            <p:ph type="sldNum" sz="quarter" idx="10"/>
          </p:nvPr>
        </p:nvSpPr>
        <p:spPr/>
        <p:txBody>
          <a:bodyPr/>
          <a:lstStyle/>
          <a:p>
            <a:fld id="{C4C35C0C-C4A0-4BC5-9961-DFF76AA02879}"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1" kern="1200" dirty="0" smtClean="0">
                <a:solidFill>
                  <a:schemeClr val="tx1"/>
                </a:solidFill>
                <a:latin typeface="+mn-lt"/>
                <a:ea typeface="+mn-ea"/>
                <a:cs typeface="+mn-cs"/>
              </a:rPr>
              <a:t>The innate immune system recognizes molecular structures that are characteristic of microbial pathogens but not mammalian cells.</a:t>
            </a:r>
            <a:r>
              <a:rPr lang="en-US" sz="1200" b="0" i="0" kern="1200" dirty="0" smtClean="0">
                <a:solidFill>
                  <a:schemeClr val="tx1"/>
                </a:solidFill>
                <a:latin typeface="+mn-lt"/>
                <a:ea typeface="+mn-ea"/>
                <a:cs typeface="+mn-cs"/>
              </a:rPr>
              <a:t> The microbial substances that stimulate innate immunity are called </a:t>
            </a:r>
            <a:r>
              <a:rPr lang="en-US" sz="1200" b="1" i="0" kern="1200" dirty="0" smtClean="0">
                <a:solidFill>
                  <a:schemeClr val="tx1"/>
                </a:solidFill>
                <a:latin typeface="+mn-lt"/>
                <a:ea typeface="+mn-ea"/>
                <a:cs typeface="+mn-cs"/>
              </a:rPr>
              <a:t>pathogen-associated molecular patterns (PAMPs)</a:t>
            </a:r>
            <a:r>
              <a:rPr lang="en-US" sz="1200" b="0" i="0" kern="1200" dirty="0" smtClean="0">
                <a:solidFill>
                  <a:schemeClr val="tx1"/>
                </a:solidFill>
                <a:latin typeface="+mn-lt"/>
                <a:ea typeface="+mn-ea"/>
                <a:cs typeface="+mn-cs"/>
              </a:rPr>
              <a:t>. Different classes of microbes (e.g., viruses, gram-negative bacteria, gram-positive bacteria, fungi) express different PAMPs. These structures include nucleic acids that are unique to microbes, such as double-stranded RNA found in replicating viruses and </a:t>
            </a:r>
            <a:r>
              <a:rPr lang="en-US" sz="1200" b="0" i="0" kern="1200" dirty="0" err="1" smtClean="0">
                <a:solidFill>
                  <a:schemeClr val="tx1"/>
                </a:solidFill>
                <a:latin typeface="+mn-lt"/>
                <a:ea typeface="+mn-ea"/>
                <a:cs typeface="+mn-cs"/>
              </a:rPr>
              <a:t>unmethylated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CpG</a:t>
            </a:r>
            <a:r>
              <a:rPr lang="en-US" sz="1200" b="0" i="0" kern="1200" dirty="0" smtClean="0">
                <a:solidFill>
                  <a:schemeClr val="tx1"/>
                </a:solidFill>
                <a:latin typeface="+mn-lt"/>
                <a:ea typeface="+mn-ea"/>
                <a:cs typeface="+mn-cs"/>
              </a:rPr>
              <a:t> DNA sequences found in bacteria; features of proteins that are found in microbes, such as initiation by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formylmethionine</a:t>
            </a:r>
            <a:r>
              <a:rPr lang="en-US" sz="1200" b="0" i="0" kern="1200" dirty="0" smtClean="0">
                <a:solidFill>
                  <a:schemeClr val="tx1"/>
                </a:solidFill>
                <a:latin typeface="+mn-lt"/>
                <a:ea typeface="+mn-ea"/>
                <a:cs typeface="+mn-cs"/>
              </a:rPr>
              <a:t>, which is typical of bacterial proteins; and complex lipids and carbohydrates that are synthesized by microbes but not by mammalian cells, such as </a:t>
            </a:r>
            <a:r>
              <a:rPr lang="en-US" sz="1200" b="0" i="0" kern="1200" dirty="0" err="1" smtClean="0">
                <a:solidFill>
                  <a:schemeClr val="tx1"/>
                </a:solidFill>
                <a:latin typeface="+mn-lt"/>
                <a:ea typeface="+mn-ea"/>
                <a:cs typeface="+mn-cs"/>
              </a:rPr>
              <a:t>lipopolysaccharide</a:t>
            </a:r>
            <a:r>
              <a:rPr lang="en-US" sz="1200" b="0" i="0" kern="1200" dirty="0" smtClean="0">
                <a:solidFill>
                  <a:schemeClr val="tx1"/>
                </a:solidFill>
                <a:latin typeface="+mn-lt"/>
                <a:ea typeface="+mn-ea"/>
                <a:cs typeface="+mn-cs"/>
              </a:rPr>
              <a:t> (LPS) in gram-negative bacteria,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in gram-positive bacteria, and mannose-rich oligosaccharides found in microbial but not in mammalian </a:t>
            </a:r>
            <a:r>
              <a:rPr lang="en-US" sz="1200" b="0" i="0" kern="1200" dirty="0" err="1" smtClean="0">
                <a:solidFill>
                  <a:schemeClr val="tx1"/>
                </a:solidFill>
                <a:latin typeface="+mn-lt"/>
                <a:ea typeface="+mn-ea"/>
                <a:cs typeface="+mn-cs"/>
              </a:rPr>
              <a:t>glycoproteins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Table 4-2</a:t>
            </a:r>
            <a:r>
              <a:rPr lang="en-US" sz="1200" b="0" i="0" kern="1200" dirty="0" smtClean="0">
                <a:solidFill>
                  <a:schemeClr val="tx1"/>
                </a:solidFill>
                <a:latin typeface="+mn-lt"/>
                <a:ea typeface="+mn-ea"/>
                <a:cs typeface="+mn-cs"/>
              </a:rPr>
              <a:t>). In actuality, there are only a limited number of fundamental differences between microbial molecules and the molecules that higher organisms produce. Thus, the innate immune system has evolved to recognize only a limited number of molecules, most of which are unique to microbes, whereas the adaptive immune system is capable of recognizing a much wider array of foreign substances whether or not they are products of microbes.</a:t>
            </a:r>
          </a:p>
          <a:p>
            <a:pPr fontAlgn="base"/>
            <a:r>
              <a:rPr lang="en-US" sz="1200" b="1" i="1" kern="1200" dirty="0" smtClean="0">
                <a:solidFill>
                  <a:schemeClr val="tx1"/>
                </a:solidFill>
                <a:latin typeface="+mn-lt"/>
                <a:ea typeface="+mn-ea"/>
                <a:cs typeface="+mn-cs"/>
              </a:rPr>
              <a:t>The innate immune system recognizes microbial products that are often essential for survival of the microbes.</a:t>
            </a:r>
            <a:r>
              <a:rPr lang="en-US" sz="1200" b="0" i="0" kern="1200" dirty="0" smtClean="0">
                <a:solidFill>
                  <a:schemeClr val="tx1"/>
                </a:solidFill>
                <a:latin typeface="+mn-lt"/>
                <a:ea typeface="+mn-ea"/>
                <a:cs typeface="+mn-cs"/>
              </a:rPr>
              <a:t> This feature of innate immune recognition is important because it ensures that the targets of innate immunity cannot be discarded by microbes in an effort to evade recognition by the host. An example of a target of innate immunity that is essential for microbes is double-stranded viral RNA, which plays a critical role in the replication of certain viruses. Similarly, LPS and </a:t>
            </a:r>
            <a:r>
              <a:rPr lang="en-US" sz="1200" b="0" i="0" kern="1200" dirty="0" err="1" smtClean="0">
                <a:solidFill>
                  <a:schemeClr val="tx1"/>
                </a:solidFill>
                <a:latin typeface="+mn-lt"/>
                <a:ea typeface="+mn-ea"/>
                <a:cs typeface="+mn-cs"/>
              </a:rPr>
              <a:t>lipoteichoic</a:t>
            </a:r>
            <a:r>
              <a:rPr lang="en-US" sz="1200" b="0" i="0" kern="1200" dirty="0" smtClean="0">
                <a:solidFill>
                  <a:schemeClr val="tx1"/>
                </a:solidFill>
                <a:latin typeface="+mn-lt"/>
                <a:ea typeface="+mn-ea"/>
                <a:cs typeface="+mn-cs"/>
              </a:rPr>
              <a:t> acid are structural components of bacterial cell walls that are recognized by innate immune receptors; both are required for bacterial survival and cannot be discarded. In contrast, as we shall see in </a:t>
            </a:r>
            <a:r>
              <a:rPr lang="en-US" sz="1200" b="0" i="0" u="none" strike="noStrike" kern="1200" dirty="0" smtClean="0">
                <a:solidFill>
                  <a:schemeClr val="tx1"/>
                </a:solidFill>
                <a:latin typeface="+mn-lt"/>
                <a:ea typeface="+mn-ea"/>
                <a:cs typeface="+mn-cs"/>
                <a:hlinkClick r:id="rId4"/>
              </a:rPr>
              <a:t>Chapter 15</a:t>
            </a:r>
            <a:r>
              <a:rPr lang="en-US" sz="1200" b="0" i="0" kern="1200" dirty="0" smtClean="0">
                <a:solidFill>
                  <a:schemeClr val="tx1"/>
                </a:solidFill>
                <a:latin typeface="+mn-lt"/>
                <a:ea typeface="+mn-ea"/>
                <a:cs typeface="+mn-cs"/>
              </a:rPr>
              <a:t>, microbes may mutate or lose many of the antigens that are recognized by the adaptive immune system, thereby enabling the microbes to evade host defense without compromising their own survival.</a:t>
            </a:r>
          </a:p>
          <a:p>
            <a:pPr fontAlgn="base"/>
            <a:r>
              <a:rPr lang="en-US" sz="1200" b="1" i="1" kern="1200" dirty="0" smtClean="0">
                <a:solidFill>
                  <a:schemeClr val="tx1"/>
                </a:solidFill>
                <a:latin typeface="+mn-lt"/>
                <a:ea typeface="+mn-ea"/>
                <a:cs typeface="+mn-cs"/>
              </a:rPr>
              <a:t>The innate immune system also recognizes endogenous molecules that are produced by or released from damaged and dying cells.</a:t>
            </a:r>
            <a:r>
              <a:rPr lang="en-US" sz="1200" b="0" i="0" kern="1200" dirty="0" smtClean="0">
                <a:solidFill>
                  <a:schemeClr val="tx1"/>
                </a:solidFill>
                <a:latin typeface="+mn-lt"/>
                <a:ea typeface="+mn-ea"/>
                <a:cs typeface="+mn-cs"/>
              </a:rPr>
              <a:t> These substances are called </a:t>
            </a:r>
            <a:r>
              <a:rPr lang="en-US" sz="1200" b="1" i="0" kern="1200" dirty="0" smtClean="0">
                <a:solidFill>
                  <a:schemeClr val="tx1"/>
                </a:solidFill>
                <a:latin typeface="+mn-lt"/>
                <a:ea typeface="+mn-ea"/>
                <a:cs typeface="+mn-cs"/>
              </a:rPr>
              <a:t>damage-associated molecular patterns (DAMPs)</a:t>
            </a:r>
            <a:r>
              <a:rPr lang="en-US" sz="1200" b="0" i="0" kern="1200" dirty="0" smtClean="0">
                <a:solidFill>
                  <a:schemeClr val="tx1"/>
                </a:solidFill>
                <a:latin typeface="+mn-lt"/>
                <a:ea typeface="+mn-ea"/>
                <a:cs typeface="+mn-cs"/>
              </a:rPr>
              <a:t> (see </a:t>
            </a:r>
            <a:r>
              <a:rPr lang="en-US" sz="1200" b="0" i="0" u="none" strike="noStrike" kern="1200" dirty="0" smtClean="0">
                <a:solidFill>
                  <a:schemeClr val="tx1"/>
                </a:solidFill>
                <a:latin typeface="+mn-lt"/>
                <a:ea typeface="+mn-ea"/>
                <a:cs typeface="+mn-cs"/>
                <a:hlinkClick r:id="rId3"/>
              </a:rPr>
              <a:t>Table 4-2</a:t>
            </a:r>
            <a:r>
              <a:rPr lang="en-US" sz="1200" b="0" i="0" kern="1200" dirty="0" smtClean="0">
                <a:solidFill>
                  <a:schemeClr val="tx1"/>
                </a:solidFill>
                <a:latin typeface="+mn-lt"/>
                <a:ea typeface="+mn-ea"/>
                <a:cs typeface="+mn-cs"/>
              </a:rPr>
              <a:t>). DAMPs may be produced as a result of cell damage caused by infections, but they may also indicate sterile injury to cells caused by any of myriad reasons, such as chemical toxins, burns, trauma, or decreased blood supply. DAMPs are generally not released from cells dying by apoptosis. In some cases, healthy cells of the immune system are stimulated to produce and release DAMPs, which enhances an innate immune response to infections.</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TLRs 1, 2, 5, and 6 use the adaptor protein MyD88 and activate the transcription factors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AP-1. TLR3 uses the adaptor protein TRIF and activates the IRF3 and IRF7 transcription factors. TLR4 can activate both pathways. TLRs 7 and 9 in the </a:t>
            </a:r>
            <a:r>
              <a:rPr lang="en-US" sz="1200" b="0" i="0" kern="1200" dirty="0" err="1" smtClean="0">
                <a:solidFill>
                  <a:schemeClr val="tx1"/>
                </a:solidFill>
                <a:latin typeface="+mn-lt"/>
                <a:ea typeface="+mn-ea"/>
                <a:cs typeface="+mn-cs"/>
              </a:rPr>
              <a:t>endosome</a:t>
            </a:r>
            <a:r>
              <a:rPr lang="en-US" sz="1200" b="0" i="0" kern="1200" dirty="0" smtClean="0">
                <a:solidFill>
                  <a:schemeClr val="tx1"/>
                </a:solidFill>
                <a:latin typeface="+mn-lt"/>
                <a:ea typeface="+mn-ea"/>
                <a:cs typeface="+mn-cs"/>
              </a:rPr>
              <a:t> use MyD88 and activate both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and IRF7 (not shown).</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(IFN-α, IFN-β) are produced by virus-infected cells in response to intracellular TLR signaling and other sensors of viral RNA.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bind to receptors on neighboring uninfected cells and activate JAK-STAT signaling pathways, which induce expression of genes whose products interfere with viral replication.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also bind to receptors on infected cells and induce expression of genes whose products enhance the cell’s susceptibility to CTL-mediated killing. PKR, double stranded RNA-activated protein </a:t>
            </a:r>
            <a:r>
              <a:rPr lang="en-US" sz="1200" b="0" i="0" kern="1200" dirty="0" err="1" smtClean="0">
                <a:solidFill>
                  <a:schemeClr val="tx1"/>
                </a:solidFill>
                <a:latin typeface="+mn-lt"/>
                <a:ea typeface="+mn-ea"/>
                <a:cs typeface="+mn-cs"/>
              </a:rPr>
              <a:t>kinase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1" kern="1200" dirty="0" smtClean="0">
                <a:solidFill>
                  <a:schemeClr val="tx1"/>
                </a:solidFill>
                <a:latin typeface="+mn-lt"/>
                <a:ea typeface="+mn-ea"/>
                <a:cs typeface="+mn-cs"/>
              </a:rPr>
              <a:t>NOD-like receptors (NLRs) are a family of more than 20 different </a:t>
            </a:r>
            <a:r>
              <a:rPr lang="en-US" sz="1200" b="1" i="1" kern="1200" dirty="0" err="1" smtClean="0">
                <a:solidFill>
                  <a:schemeClr val="tx1"/>
                </a:solidFill>
                <a:latin typeface="+mn-lt"/>
                <a:ea typeface="+mn-ea"/>
                <a:cs typeface="+mn-cs"/>
              </a:rPr>
              <a:t>cytosolic</a:t>
            </a:r>
            <a:r>
              <a:rPr lang="en-US" sz="1200" b="1" i="1" kern="1200" dirty="0" smtClean="0">
                <a:solidFill>
                  <a:schemeClr val="tx1"/>
                </a:solidFill>
                <a:latin typeface="+mn-lt"/>
                <a:ea typeface="+mn-ea"/>
                <a:cs typeface="+mn-cs"/>
              </a:rPr>
              <a:t> proteins, some of which sense </a:t>
            </a:r>
            <a:r>
              <a:rPr lang="en-US" sz="1200" b="1" i="1" kern="1200" dirty="0" err="1" smtClean="0">
                <a:solidFill>
                  <a:schemeClr val="tx1"/>
                </a:solidFill>
                <a:latin typeface="+mn-lt"/>
                <a:ea typeface="+mn-ea"/>
                <a:cs typeface="+mn-cs"/>
              </a:rPr>
              <a:t>cytoplasmic</a:t>
            </a:r>
            <a:r>
              <a:rPr lang="en-US" sz="1200" b="1" i="1" kern="1200" dirty="0" smtClean="0">
                <a:solidFill>
                  <a:schemeClr val="tx1"/>
                </a:solidFill>
                <a:latin typeface="+mn-lt"/>
                <a:ea typeface="+mn-ea"/>
                <a:cs typeface="+mn-cs"/>
              </a:rPr>
              <a:t> PAMPs and DAMPs and recruit other proteins to form signaling complexes that promote inflammation.</a:t>
            </a:r>
            <a:r>
              <a:rPr lang="en-US" sz="1200" b="0" i="0" kern="1200" dirty="0" smtClean="0">
                <a:solidFill>
                  <a:schemeClr val="tx1"/>
                </a:solidFill>
                <a:latin typeface="+mn-lt"/>
                <a:ea typeface="+mn-ea"/>
                <a:cs typeface="+mn-cs"/>
              </a:rPr>
              <a:t> This family of proteins is named after NOD (nucleotide </a:t>
            </a:r>
            <a:r>
              <a:rPr lang="en-US" sz="1200" b="0" i="0" kern="1200" dirty="0" err="1" smtClean="0">
                <a:solidFill>
                  <a:schemeClr val="tx1"/>
                </a:solidFill>
                <a:latin typeface="+mn-lt"/>
                <a:ea typeface="+mn-ea"/>
                <a:cs typeface="+mn-cs"/>
              </a:rPr>
              <a:t>oligomerization</a:t>
            </a:r>
            <a:r>
              <a:rPr lang="en-US" sz="1200" b="0" i="0" kern="1200" dirty="0" smtClean="0">
                <a:solidFill>
                  <a:schemeClr val="tx1"/>
                </a:solidFill>
                <a:latin typeface="+mn-lt"/>
                <a:ea typeface="+mn-ea"/>
                <a:cs typeface="+mn-cs"/>
              </a:rPr>
              <a:t> domain–containing protein). Typical NLR proteins contain at least three different domains with distinct structures and functions. These include a </a:t>
            </a:r>
            <a:r>
              <a:rPr lang="en-US" sz="1200" b="0" i="0" kern="1200" dirty="0" err="1" smtClean="0">
                <a:solidFill>
                  <a:schemeClr val="tx1"/>
                </a:solidFill>
                <a:latin typeface="+mn-lt"/>
                <a:ea typeface="+mn-ea"/>
                <a:cs typeface="+mn-cs"/>
              </a:rPr>
              <a:t>leucine</a:t>
            </a:r>
            <a:r>
              <a:rPr lang="en-US" sz="1200" b="0" i="0" kern="1200" dirty="0" smtClean="0">
                <a:solidFill>
                  <a:schemeClr val="tx1"/>
                </a:solidFill>
                <a:latin typeface="+mn-lt"/>
                <a:ea typeface="+mn-ea"/>
                <a:cs typeface="+mn-cs"/>
              </a:rPr>
              <a:t>-rich repeat domain that senses the presence of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similar to the </a:t>
            </a:r>
            <a:r>
              <a:rPr lang="en-US" sz="1200" b="0" i="0" kern="1200" dirty="0" err="1" smtClean="0">
                <a:solidFill>
                  <a:schemeClr val="tx1"/>
                </a:solidFill>
                <a:latin typeface="+mn-lt"/>
                <a:ea typeface="+mn-ea"/>
                <a:cs typeface="+mn-cs"/>
              </a:rPr>
              <a:t>leucine</a:t>
            </a:r>
            <a:r>
              <a:rPr lang="en-US" sz="1200" b="0" i="0" kern="1200" dirty="0" smtClean="0">
                <a:solidFill>
                  <a:schemeClr val="tx1"/>
                </a:solidFill>
                <a:latin typeface="+mn-lt"/>
                <a:ea typeface="+mn-ea"/>
                <a:cs typeface="+mn-cs"/>
              </a:rPr>
              <a:t>-rich repeats of TLRs; a NACHT (neuronal apoptosis inhibitory protein [NAIP], CIITA, HET-E, and TP1) domain, which allows NLRs to bind to one another and form </a:t>
            </a:r>
            <a:r>
              <a:rPr lang="en-US" sz="1200" b="0" i="0" kern="1200" dirty="0" err="1" smtClean="0">
                <a:solidFill>
                  <a:schemeClr val="tx1"/>
                </a:solidFill>
                <a:latin typeface="+mn-lt"/>
                <a:ea typeface="+mn-ea"/>
                <a:cs typeface="+mn-cs"/>
              </a:rPr>
              <a:t>oligomers</a:t>
            </a:r>
            <a:r>
              <a:rPr lang="en-US" sz="1200" b="0" i="0" kern="1200" dirty="0" smtClean="0">
                <a:solidFill>
                  <a:schemeClr val="tx1"/>
                </a:solidFill>
                <a:latin typeface="+mn-lt"/>
                <a:ea typeface="+mn-ea"/>
                <a:cs typeface="+mn-cs"/>
              </a:rPr>
              <a:t>; and an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domain, which recruits other proteins to form signaling complexes. There are three NLR subfamilies, the members of which use different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domains to initiate signaling, called CARD, </a:t>
            </a:r>
            <a:r>
              <a:rPr lang="en-US" sz="1200" b="0" i="0" kern="1200" dirty="0" err="1" smtClean="0">
                <a:solidFill>
                  <a:schemeClr val="tx1"/>
                </a:solidFill>
                <a:latin typeface="+mn-lt"/>
                <a:ea typeface="+mn-ea"/>
                <a:cs typeface="+mn-cs"/>
              </a:rPr>
              <a:t>Pyrin</a:t>
            </a:r>
            <a:r>
              <a:rPr lang="en-US" sz="1200" b="0" i="0" kern="1200" dirty="0" smtClean="0">
                <a:solidFill>
                  <a:schemeClr val="tx1"/>
                </a:solidFill>
                <a:latin typeface="+mn-lt"/>
                <a:ea typeface="+mn-ea"/>
                <a:cs typeface="+mn-cs"/>
              </a:rPr>
              <a:t>, and BIR domains. NLRs are found in a wide variety of cell types, although some NLRs have restricted tissue distributions. Some of the best studied NLRs are found in immune and inflammatory and epithelial barrier cells.</a:t>
            </a:r>
          </a:p>
          <a:p>
            <a:pPr fontAlgn="base"/>
            <a:r>
              <a:rPr lang="en-US" sz="1200" b="0" i="0" kern="1200" dirty="0" smtClean="0">
                <a:solidFill>
                  <a:schemeClr val="tx1"/>
                </a:solidFill>
                <a:latin typeface="+mn-lt"/>
                <a:ea typeface="+mn-ea"/>
                <a:cs typeface="+mn-cs"/>
              </a:rPr>
              <a:t>NOD1 and NOD2, members of the CARD domain–containing NOD subfamily of NLRs, are expressed in the cytoplasm of several cell types including mucosal epithelial cells and phagocytes, and they respond to bacterial cell wall </a:t>
            </a:r>
            <a:r>
              <a:rPr lang="en-US" sz="1200" b="0" i="0" kern="1200" dirty="0" err="1" smtClean="0">
                <a:solidFill>
                  <a:schemeClr val="tx1"/>
                </a:solidFill>
                <a:latin typeface="+mn-lt"/>
                <a:ea typeface="+mn-ea"/>
                <a:cs typeface="+mn-cs"/>
              </a:rPr>
              <a:t>peptidoglycans</a:t>
            </a:r>
            <a:r>
              <a:rPr lang="en-US" sz="1200" b="0" i="0" kern="1200" dirty="0" smtClean="0">
                <a:solidFill>
                  <a:schemeClr val="tx1"/>
                </a:solidFill>
                <a:latin typeface="+mn-lt"/>
                <a:ea typeface="+mn-ea"/>
                <a:cs typeface="+mn-cs"/>
              </a:rPr>
              <a:t>. NOD2 is particularly highly expressed in intestinal </a:t>
            </a:r>
            <a:r>
              <a:rPr lang="en-US" sz="1200" b="0" i="0" kern="1200" dirty="0" err="1" smtClean="0">
                <a:solidFill>
                  <a:schemeClr val="tx1"/>
                </a:solidFill>
                <a:latin typeface="+mn-lt"/>
                <a:ea typeface="+mn-ea"/>
                <a:cs typeface="+mn-cs"/>
              </a:rPr>
              <a:t>Paneth</a:t>
            </a:r>
            <a:r>
              <a:rPr lang="en-US" sz="1200" b="0" i="0" kern="1200" dirty="0" smtClean="0">
                <a:solidFill>
                  <a:schemeClr val="tx1"/>
                </a:solidFill>
                <a:latin typeface="+mn-lt"/>
                <a:ea typeface="+mn-ea"/>
                <a:cs typeface="+mn-cs"/>
              </a:rPr>
              <a:t> cells, where it stimulates expression of antimicrobial substances called </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in response to pathogens. NOD1 recognizes substances derived mainly from gram-negative bacteria, whereas NOD2 recognizes a distinct molecule called </a:t>
            </a:r>
            <a:r>
              <a:rPr lang="en-US" sz="1200" b="0" i="0" kern="1200" dirty="0" err="1" smtClean="0">
                <a:solidFill>
                  <a:schemeClr val="tx1"/>
                </a:solidFill>
                <a:latin typeface="+mn-lt"/>
                <a:ea typeface="+mn-ea"/>
                <a:cs typeface="+mn-cs"/>
              </a:rPr>
              <a:t>muramyl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dipeptide</a:t>
            </a:r>
            <a:r>
              <a:rPr lang="en-US" sz="1200" b="0" i="0" kern="1200" dirty="0" smtClean="0">
                <a:solidFill>
                  <a:schemeClr val="tx1"/>
                </a:solidFill>
                <a:latin typeface="+mn-lt"/>
                <a:ea typeface="+mn-ea"/>
                <a:cs typeface="+mn-cs"/>
              </a:rPr>
              <a:t> from both gram-negative and gram-positive organisms. These peptides are released from intracellular or extracellular bacteria; in the latter case, their presence in the cytoplasm requires specialized mechanisms of delivery of the peptides into host cells. These mechanisms include type III and type IV secretion systems, which have evolved in pathogenic bacteria as a means of delivering toxins into host cells. When </a:t>
            </a:r>
            <a:r>
              <a:rPr lang="en-US" sz="1200" b="0" i="0" kern="1200" dirty="0" err="1" smtClean="0">
                <a:solidFill>
                  <a:schemeClr val="tx1"/>
                </a:solidFill>
                <a:latin typeface="+mn-lt"/>
                <a:ea typeface="+mn-ea"/>
                <a:cs typeface="+mn-cs"/>
              </a:rPr>
              <a:t>oligomers</a:t>
            </a:r>
            <a:r>
              <a:rPr lang="en-US" sz="1200" b="0" i="0" kern="1200" dirty="0" smtClean="0">
                <a:solidFill>
                  <a:schemeClr val="tx1"/>
                </a:solidFill>
                <a:latin typeface="+mn-lt"/>
                <a:ea typeface="+mn-ea"/>
                <a:cs typeface="+mn-cs"/>
              </a:rPr>
              <a:t> of NODs recognize their peptide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including bacterial toxins, a conformational change occurs that allows the CARD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domains of the NOD proteins to recruit multiple copies of the </a:t>
            </a:r>
            <a:r>
              <a:rPr lang="en-US" sz="1200" b="0" i="0" kern="1200" dirty="0" err="1" smtClean="0">
                <a:solidFill>
                  <a:schemeClr val="tx1"/>
                </a:solidFill>
                <a:latin typeface="+mn-lt"/>
                <a:ea typeface="+mn-ea"/>
                <a:cs typeface="+mn-cs"/>
              </a:rPr>
              <a:t>kinase</a:t>
            </a:r>
            <a:r>
              <a:rPr lang="en-US" sz="1200" b="0" i="0" kern="1200" dirty="0" smtClean="0">
                <a:solidFill>
                  <a:schemeClr val="tx1"/>
                </a:solidFill>
                <a:latin typeface="+mn-lt"/>
                <a:ea typeface="+mn-ea"/>
                <a:cs typeface="+mn-cs"/>
              </a:rPr>
              <a:t> RIP2, forming a signaling complex that has been called the NOD </a:t>
            </a:r>
            <a:r>
              <a:rPr lang="en-US" sz="1200" b="0" i="0" kern="1200" dirty="0" err="1" smtClean="0">
                <a:solidFill>
                  <a:schemeClr val="tx1"/>
                </a:solidFill>
                <a:latin typeface="+mn-lt"/>
                <a:ea typeface="+mn-ea"/>
                <a:cs typeface="+mn-cs"/>
              </a:rPr>
              <a:t>signalosome</a:t>
            </a:r>
            <a:r>
              <a:rPr lang="en-US" sz="1200" b="0" i="0" kern="1200" dirty="0" smtClean="0">
                <a:solidFill>
                  <a:schemeClr val="tx1"/>
                </a:solidFill>
                <a:latin typeface="+mn-lt"/>
                <a:ea typeface="+mn-ea"/>
                <a:cs typeface="+mn-cs"/>
              </a:rPr>
              <a:t>. The RIP2 </a:t>
            </a:r>
            <a:r>
              <a:rPr lang="en-US" sz="1200" b="0" i="0" kern="1200" dirty="0" err="1" smtClean="0">
                <a:solidFill>
                  <a:schemeClr val="tx1"/>
                </a:solidFill>
                <a:latin typeface="+mn-lt"/>
                <a:ea typeface="+mn-ea"/>
                <a:cs typeface="+mn-cs"/>
              </a:rPr>
              <a:t>kinases</a:t>
            </a:r>
            <a:r>
              <a:rPr lang="en-US" sz="1200" b="0" i="0" kern="1200" dirty="0" smtClean="0">
                <a:solidFill>
                  <a:schemeClr val="tx1"/>
                </a:solidFill>
                <a:latin typeface="+mn-lt"/>
                <a:ea typeface="+mn-ea"/>
                <a:cs typeface="+mn-cs"/>
              </a:rPr>
              <a:t> in these complexes activate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which promotes inflammatory gene expression, similar to TLRs that signal through MyD88, discussed earlier. Both NOD1 and NOD2 appear to be important in innate immune responses to bacterial pathogens in the gastrointestinal tract, such as </a:t>
            </a:r>
            <a:r>
              <a:rPr lang="en-US" sz="1200" b="0" i="1" kern="1200" dirty="0" smtClean="0">
                <a:solidFill>
                  <a:schemeClr val="tx1"/>
                </a:solidFill>
                <a:latin typeface="+mn-lt"/>
                <a:ea typeface="+mn-ea"/>
                <a:cs typeface="+mn-cs"/>
              </a:rPr>
              <a:t>Helicobacter pylori</a:t>
            </a:r>
            <a:r>
              <a:rPr lang="en-US" sz="1200" b="0" i="0" kern="1200" dirty="0" smtClean="0">
                <a:solidFill>
                  <a:schemeClr val="tx1"/>
                </a:solidFill>
                <a:latin typeface="+mn-lt"/>
                <a:ea typeface="+mn-ea"/>
                <a:cs typeface="+mn-cs"/>
              </a:rPr>
              <a:t> and </a:t>
            </a:r>
            <a:r>
              <a:rPr lang="en-US" sz="1200" b="0" i="1" kern="1200" dirty="0" err="1" smtClean="0">
                <a:solidFill>
                  <a:schemeClr val="tx1"/>
                </a:solidFill>
                <a:latin typeface="+mn-lt"/>
                <a:ea typeface="+mn-ea"/>
                <a:cs typeface="+mn-cs"/>
              </a:rPr>
              <a:t>Listeria</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monocytogenes</a:t>
            </a:r>
            <a:r>
              <a:rPr lang="en-US" sz="1200" b="0" i="0" kern="1200" dirty="0" smtClean="0">
                <a:solidFill>
                  <a:schemeClr val="tx1"/>
                </a:solidFill>
                <a:latin typeface="+mn-lt"/>
                <a:ea typeface="+mn-ea"/>
                <a:cs typeface="+mn-cs"/>
              </a:rPr>
              <a:t>. There is great interest in the finding that certain NOD2 polymorphisms increase the risk for an inflammatory disease of the bowel called </a:t>
            </a:r>
            <a:r>
              <a:rPr lang="en-US" sz="1200" b="0" i="0" kern="1200" dirty="0" err="1" smtClean="0">
                <a:solidFill>
                  <a:schemeClr val="tx1"/>
                </a:solidFill>
                <a:latin typeface="+mn-lt"/>
                <a:ea typeface="+mn-ea"/>
                <a:cs typeface="+mn-cs"/>
              </a:rPr>
              <a:t>Crohn’s</a:t>
            </a:r>
            <a:r>
              <a:rPr lang="en-US" sz="1200" b="0" i="0" kern="1200" dirty="0" smtClean="0">
                <a:solidFill>
                  <a:schemeClr val="tx1"/>
                </a:solidFill>
                <a:latin typeface="+mn-lt"/>
                <a:ea typeface="+mn-ea"/>
                <a:cs typeface="+mn-cs"/>
              </a:rPr>
              <a:t> disease, probably because of a defective innate response to </a:t>
            </a:r>
            <a:r>
              <a:rPr lang="en-US" sz="1200" b="0" i="0" kern="1200" dirty="0" err="1" smtClean="0">
                <a:solidFill>
                  <a:schemeClr val="tx1"/>
                </a:solidFill>
                <a:latin typeface="+mn-lt"/>
                <a:ea typeface="+mn-ea"/>
                <a:cs typeface="+mn-cs"/>
              </a:rPr>
              <a:t>commensal</a:t>
            </a:r>
            <a:r>
              <a:rPr lang="en-US" sz="1200" b="0" i="0" kern="1200" dirty="0" smtClean="0">
                <a:solidFill>
                  <a:schemeClr val="tx1"/>
                </a:solidFill>
                <a:latin typeface="+mn-lt"/>
                <a:ea typeface="+mn-ea"/>
                <a:cs typeface="+mn-cs"/>
              </a:rPr>
              <a:t> and pathogenic organisms in the intestine. Also, mutations of NOD2 that cause increased NOD signaling lead to a systemic inflammatory disease called </a:t>
            </a:r>
            <a:r>
              <a:rPr lang="en-US" sz="1200" b="0" i="0" kern="1200" dirty="0" err="1" smtClean="0">
                <a:solidFill>
                  <a:schemeClr val="tx1"/>
                </a:solidFill>
                <a:latin typeface="+mn-lt"/>
                <a:ea typeface="+mn-ea"/>
                <a:cs typeface="+mn-cs"/>
              </a:rPr>
              <a:t>Blau’s</a:t>
            </a:r>
            <a:r>
              <a:rPr lang="en-US" sz="1200" b="0" i="0" kern="1200" dirty="0" smtClean="0">
                <a:solidFill>
                  <a:schemeClr val="tx1"/>
                </a:solidFill>
                <a:latin typeface="+mn-lt"/>
                <a:ea typeface="+mn-ea"/>
                <a:cs typeface="+mn-cs"/>
              </a:rPr>
              <a:t> syndrome.</a:t>
            </a:r>
          </a:p>
          <a:p>
            <a:endParaRPr lang="en-US" dirty="0"/>
          </a:p>
        </p:txBody>
      </p:sp>
      <p:sp>
        <p:nvSpPr>
          <p:cNvPr id="4" name="Slide Number Placeholder 3"/>
          <p:cNvSpPr>
            <a:spLocks noGrp="1"/>
          </p:cNvSpPr>
          <p:nvPr>
            <p:ph type="sldNum" sz="quarter" idx="10"/>
          </p:nvPr>
        </p:nvSpPr>
        <p:spPr/>
        <p:txBody>
          <a:bodyPr/>
          <a:lstStyle/>
          <a:p>
            <a:fld id="{C4C35C0C-C4A0-4BC5-9961-DFF76AA0287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9/25/2015</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9/25/2015</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9/25/2015</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9/25/2015</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732" y="0"/>
            <a:ext cx="7610545" cy="1723549"/>
          </a:xfrm>
          <a:prstGeom prst="rect">
            <a:avLst/>
          </a:prstGeom>
        </p:spPr>
        <p:txBody>
          <a:bodyPr wrap="non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a:t>
            </a:r>
          </a:p>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4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imūnaizsardzība</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endParaRPr lang="en-US" dirty="0"/>
          </a:p>
        </p:txBody>
      </p:sp>
      <p:sp>
        <p:nvSpPr>
          <p:cNvPr id="7" name="Text Box 5"/>
          <p:cNvSpPr txBox="1">
            <a:spLocks noChangeArrowheads="1"/>
          </p:cNvSpPr>
          <p:nvPr/>
        </p:nvSpPr>
        <p:spPr bwMode="auto">
          <a:xfrm>
            <a:off x="1871662" y="6324600"/>
            <a:ext cx="5400675" cy="396875"/>
          </a:xfrm>
          <a:prstGeom prst="rect">
            <a:avLst/>
          </a:prstGeom>
          <a:noFill/>
          <a:ln w="9525">
            <a:noFill/>
            <a:miter lim="800000"/>
            <a:headEnd/>
            <a:tailEnd/>
          </a:ln>
          <a:effectLst/>
        </p:spPr>
        <p:txBody>
          <a:bodyPr>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 </a:t>
            </a:r>
            <a:r>
              <a:rPr lang="lv-LV" sz="2000" b="1" dirty="0" smtClean="0">
                <a:solidFill>
                  <a:schemeClr val="tx1">
                    <a:lumMod val="75000"/>
                    <a:lumOff val="25000"/>
                  </a:schemeClr>
                </a:solidFill>
                <a:effectLst>
                  <a:outerShdw blurRad="38100" dist="38100" dir="2700000" algn="tl">
                    <a:srgbClr val="000000">
                      <a:alpha val="43137"/>
                    </a:srgbClr>
                  </a:outerShdw>
                </a:effectLst>
                <a:latin typeface="Verdana" pitchFamily="34" charset="0"/>
              </a:rPr>
              <a:t>aija@biomed.lu.lv</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76804" name="Picture 4" descr="makrofaj, fagositoz"/>
          <p:cNvPicPr>
            <a:picLocks noChangeAspect="1" noChangeArrowheads="1"/>
          </p:cNvPicPr>
          <p:nvPr/>
        </p:nvPicPr>
        <p:blipFill>
          <a:blip r:embed="rId2" cstate="print"/>
          <a:srcRect/>
          <a:stretch>
            <a:fillRect/>
          </a:stretch>
        </p:blipFill>
        <p:spPr bwMode="auto">
          <a:xfrm>
            <a:off x="1777533" y="1600200"/>
            <a:ext cx="5588934" cy="4343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Toll-like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534921"/>
            <a:ext cx="4191000" cy="6323080"/>
          </a:xfrm>
          <a:prstGeom prst="rect">
            <a:avLst/>
          </a:prstGeom>
          <a:noFill/>
          <a:ln w="9525">
            <a:noFill/>
            <a:miter lim="800000"/>
            <a:headEnd/>
            <a:tailEnd/>
          </a:ln>
        </p:spPr>
      </p:pic>
      <p:sp>
        <p:nvSpPr>
          <p:cNvPr id="6" name="Rectangle 5"/>
          <p:cNvSpPr/>
          <p:nvPr/>
        </p:nvSpPr>
        <p:spPr>
          <a:xfrm>
            <a:off x="4572000" y="1066800"/>
            <a:ext cx="4572000" cy="5478423"/>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Cilvēkam – 9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Šūnu tipi: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 B šūnas,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u.c.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Membrānā integrēti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glikoproteīni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(gan plazmas membrānā, gan ER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membrānās)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 baktēriju šūnu sienas komponenti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flagelīns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ssRNS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saistās pie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ekstracelulārā</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domēna, ko veido leicīna bagāti atkārtojumi un cisteīna-bagāts motīvs.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Citoplazmatiskajā daļā – TIR domēns (līdzīgi kā IL receptoriem)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04800"/>
            <a:ext cx="4343400" cy="5262979"/>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Toll-like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receptoru aktivācija izraisa</a:t>
            </a: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NF-</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B un/vai IRF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signālceļu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  aktivāciju. </a:t>
            </a:r>
          </a:p>
          <a:p>
            <a:pPr algn="ct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endParaRP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 </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NF-</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B aktivē virkni gēnu, kas stimulē akūtu iekaisumu;</a:t>
            </a:r>
          </a:p>
          <a:p>
            <a:pPr algn="ct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IRFs</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  I tipa IFN produkciju, kas iniciē pret-vīrusu atbildi (vīrusu RNS degradāciju, proteīnu sintēzes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inhibīciju</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virionu</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sym typeface="Symbol"/>
              </a:rPr>
              <a:t> savākšanos u.c.)</a:t>
            </a:r>
            <a:endParaRPr lang="en-US" sz="2000" dirty="0">
              <a:solidFill>
                <a:srgbClr val="003300"/>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0"/>
            <a:ext cx="4114800" cy="6771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 tipa interferonu bioloģiskā darbība</a:t>
            </a:r>
            <a:endParaRPr lang="en-US" sz="2400" dirty="0">
              <a:solidFill>
                <a:srgbClr val="003300"/>
              </a:solidFill>
            </a:endParaRPr>
          </a:p>
        </p:txBody>
      </p:sp>
      <p:pic>
        <p:nvPicPr>
          <p:cNvPr id="92162" name="Picture 2"/>
          <p:cNvPicPr>
            <a:picLocks noChangeAspect="1" noChangeArrowheads="1"/>
          </p:cNvPicPr>
          <p:nvPr/>
        </p:nvPicPr>
        <p:blipFill>
          <a:blip r:embed="rId3" cstate="print"/>
          <a:srcRect/>
          <a:stretch>
            <a:fillRect/>
          </a:stretch>
        </p:blipFill>
        <p:spPr bwMode="auto">
          <a:xfrm>
            <a:off x="1028700" y="707802"/>
            <a:ext cx="7086600" cy="615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NOD-</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citoplazmatiski PAMP/DAMP receptori</a:t>
            </a:r>
            <a:endParaRPr lang="en-US" sz="2400" dirty="0">
              <a:solidFill>
                <a:srgbClr val="003300"/>
              </a:solidFill>
            </a:endParaRPr>
          </a:p>
        </p:txBody>
      </p:sp>
      <p:sp>
        <p:nvSpPr>
          <p:cNvPr id="5" name="Rectangle 4"/>
          <p:cNvSpPr/>
          <p:nvPr/>
        </p:nvSpPr>
        <p:spPr>
          <a:xfrm>
            <a:off x="4800600" y="914400"/>
            <a:ext cx="4343400" cy="5786199"/>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~20 dažādi receptori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epitēlija šūnās, fagocītos</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Detektē infekciju vai stresu, saistoties ar citoplazmatiskiem PAMP vai DAMP</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saistās pie leicīna atkārtojumiem bagāta domēna (līdzīgi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NACHT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oligomerizācijas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domēns; atšķiras N gala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domēni, kas nosaka, kādi signāli šūnā tiks aktivēti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NLR aktivācija var izraisīt iekaisuma reakciju, autofāgiju vai šūnas nāvi</a:t>
            </a:r>
          </a:p>
        </p:txBody>
      </p:sp>
      <p:pic>
        <p:nvPicPr>
          <p:cNvPr id="32770" name="Picture 2" descr="NLR subfamilies"/>
          <p:cNvPicPr>
            <a:picLocks noChangeAspect="1" noChangeArrowheads="1"/>
          </p:cNvPicPr>
          <p:nvPr/>
        </p:nvPicPr>
        <p:blipFill>
          <a:blip r:embed="rId3" cstate="print"/>
          <a:srcRect/>
          <a:stretch>
            <a:fillRect/>
          </a:stretch>
        </p:blipFill>
        <p:spPr bwMode="auto">
          <a:xfrm>
            <a:off x="228600" y="1219200"/>
            <a:ext cx="4343400" cy="3680648"/>
          </a:xfrm>
          <a:prstGeom prst="rect">
            <a:avLst/>
          </a:prstGeom>
          <a:noFill/>
        </p:spPr>
      </p:pic>
      <p:sp>
        <p:nvSpPr>
          <p:cNvPr id="6" name="Rectangle 5"/>
          <p:cNvSpPr/>
          <p:nvPr/>
        </p:nvSpPr>
        <p:spPr>
          <a:xfrm>
            <a:off x="304800" y="4953000"/>
            <a:ext cx="4076700" cy="1631216"/>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Mutācijas NLR gēnos saistītas ar dažādām iekaisuma un autoimūnām slimībām (Krona slimību,  hronisku zarnu iekaisumu u.c.)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NLRPs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NOD-</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kas satur PYD domēnu veido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inflamasomas</a:t>
            </a:r>
            <a:endParaRPr lang="en-US" sz="2400" dirty="0">
              <a:solidFill>
                <a:srgbClr val="003300"/>
              </a:solidFill>
            </a:endParaRPr>
          </a:p>
        </p:txBody>
      </p:sp>
      <p:sp>
        <p:nvSpPr>
          <p:cNvPr id="5" name="Rectangle 4"/>
          <p:cNvSpPr/>
          <p:nvPr/>
        </p:nvSpPr>
        <p:spPr>
          <a:xfrm>
            <a:off x="4800600" y="1225689"/>
            <a:ext cx="4076700" cy="4401205"/>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NLRPs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citoplazmā detektē infekciju, kristālus, vīrusu DNS u.c., tie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oligomerizējas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(izveido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infamasomu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aktivē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kaspāzi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1, kas šķeļ IL1</a:t>
            </a:r>
            <a:r>
              <a:rPr lang="el-GR" sz="2000" b="1" dirty="0" smtClean="0">
                <a:solidFill>
                  <a:srgbClr val="003300"/>
                </a:solidFill>
                <a:effectLst>
                  <a:outerShdw blurRad="38100" dist="38100" dir="2700000" algn="tl">
                    <a:srgbClr val="000000"/>
                  </a:outerShdw>
                </a:effectLst>
                <a:latin typeface="Arial"/>
                <a:ea typeface="Verdana" pitchFamily="34" charset="0"/>
                <a:cs typeface="Arial"/>
              </a:rPr>
              <a:t>β</a:t>
            </a:r>
            <a:r>
              <a:rPr lang="lv-LV" sz="2000" b="1" dirty="0" smtClean="0">
                <a:solidFill>
                  <a:srgbClr val="003300"/>
                </a:solidFill>
                <a:effectLst>
                  <a:outerShdw blurRad="38100" dist="38100" dir="2700000" algn="tl">
                    <a:srgbClr val="000000"/>
                  </a:outerShdw>
                </a:effectLst>
                <a:latin typeface="Arial"/>
                <a:ea typeface="Verdana" pitchFamily="34" charset="0"/>
                <a:cs typeface="Arial"/>
              </a:rPr>
              <a:t> prekursoru un atbrīvo aktīvu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IL1</a:t>
            </a:r>
            <a:r>
              <a:rPr lang="el-GR" sz="2000" b="1" dirty="0" smtClean="0">
                <a:solidFill>
                  <a:srgbClr val="003300"/>
                </a:solidFill>
                <a:effectLst>
                  <a:outerShdw blurRad="38100" dist="38100" dir="2700000" algn="tl">
                    <a:srgbClr val="000000"/>
                  </a:outerShdw>
                </a:effectLst>
                <a:latin typeface="Arial"/>
                <a:ea typeface="Verdana" pitchFamily="34" charset="0"/>
                <a:cs typeface="Arial"/>
              </a:rPr>
              <a:t>β</a:t>
            </a:r>
            <a:r>
              <a:rPr lang="lv-LV" sz="2000" b="1" dirty="0" smtClean="0">
                <a:solidFill>
                  <a:srgbClr val="003300"/>
                </a:solidFill>
                <a:effectLst>
                  <a:outerShdw blurRad="38100" dist="38100" dir="2700000" algn="tl">
                    <a:srgbClr val="000000"/>
                  </a:outerShdw>
                </a:effectLst>
                <a:latin typeface="Arial"/>
                <a:ea typeface="Verdana" pitchFamily="34" charset="0"/>
                <a:cs typeface="Arial"/>
              </a:rPr>
              <a:t>.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inflamasomu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aktivitāte ir pastiprināti stimulēta, IL-1 var izraisīt audu bojājumu. NLRP3 gēna aktivējošas mutācijas ir saistītas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autoinflamatoriem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sindromiem.</a:t>
            </a:r>
          </a:p>
        </p:txBody>
      </p:sp>
      <p:pic>
        <p:nvPicPr>
          <p:cNvPr id="66563" name="Picture 3"/>
          <p:cNvPicPr>
            <a:picLocks noChangeAspect="1" noChangeArrowheads="1"/>
          </p:cNvPicPr>
          <p:nvPr/>
        </p:nvPicPr>
        <p:blipFill>
          <a:blip r:embed="rId3" cstate="print"/>
          <a:srcRect/>
          <a:stretch>
            <a:fillRect/>
          </a:stretch>
        </p:blipFill>
        <p:spPr bwMode="auto">
          <a:xfrm>
            <a:off x="0" y="1066799"/>
            <a:ext cx="4572000" cy="5770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RIG-</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like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RLRs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galvenie citoplazmatiskie vīrusu RNS sensori</a:t>
            </a:r>
            <a:endParaRPr lang="en-US" sz="2400" dirty="0">
              <a:solidFill>
                <a:srgbClr val="003300"/>
              </a:solidFill>
            </a:endParaRPr>
          </a:p>
        </p:txBody>
      </p:sp>
      <p:sp>
        <p:nvSpPr>
          <p:cNvPr id="5" name="Rectangle 4"/>
          <p:cNvSpPr/>
          <p:nvPr/>
        </p:nvSpPr>
        <p:spPr>
          <a:xfrm>
            <a:off x="4572000" y="1564719"/>
            <a:ext cx="4191000" cy="4862870"/>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Citoplazmatiskas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helikāzes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saistās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ssRNS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Savu no vīrusa RNS atšķir pēc 5’ gala struktūras: pazīst 5’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trifosfātu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kāds nav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procesētām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RNS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RIG aktivācija iniciē pie vairāku transkripcijas faktoru aktivāciju:  IRF3 un IRF7 – palaiž I tipa INF produkciju</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NFkB</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iekaisuma reakciju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29698" name="Picture 2" descr="Figure 1."/>
          <p:cNvPicPr>
            <a:picLocks noChangeAspect="1" noChangeArrowheads="1"/>
          </p:cNvPicPr>
          <p:nvPr/>
        </p:nvPicPr>
        <p:blipFill>
          <a:blip r:embed="rId3" cstate="print"/>
          <a:srcRect/>
          <a:stretch>
            <a:fillRect/>
          </a:stretch>
        </p:blipFill>
        <p:spPr bwMode="auto">
          <a:xfrm>
            <a:off x="-1" y="1219200"/>
            <a:ext cx="4498569" cy="5181600"/>
          </a:xfrm>
          <a:prstGeom prst="rect">
            <a:avLst/>
          </a:prstGeom>
          <a:noFill/>
        </p:spPr>
      </p:pic>
      <p:sp>
        <p:nvSpPr>
          <p:cNvPr id="6" name="Text Box 4"/>
          <p:cNvSpPr txBox="1">
            <a:spLocks noChangeArrowheads="1"/>
          </p:cNvSpPr>
          <p:nvPr/>
        </p:nvSpPr>
        <p:spPr bwMode="auto">
          <a:xfrm>
            <a:off x="0" y="6602413"/>
            <a:ext cx="4319587"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a:solidFill>
                  <a:schemeClr val="tx1">
                    <a:lumMod val="75000"/>
                    <a:lumOff val="25000"/>
                  </a:schemeClr>
                </a:solidFill>
                <a:latin typeface="Arial" charset="0"/>
                <a:ea typeface="msgothic" charset="0"/>
                <a:cs typeface="msgothic" charset="0"/>
              </a:rPr>
              <a:t>Saito T , and Gale M J Exp Med 2008;205:1523-1527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89255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Ogļhidrātu receptori – C-tipa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lektīni</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endParaRPr lang="en-US" sz="2400" dirty="0">
              <a:solidFill>
                <a:srgbClr val="003300"/>
              </a:solidFill>
            </a:endParaRPr>
          </a:p>
        </p:txBody>
      </p:sp>
      <p:sp>
        <p:nvSpPr>
          <p:cNvPr id="5" name="Rectangle 4"/>
          <p:cNvSpPr/>
          <p:nvPr/>
        </p:nvSpPr>
        <p:spPr>
          <a:xfrm>
            <a:off x="342900" y="990600"/>
            <a:ext cx="8458200" cy="470898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C-tipa: Ca 2+ atkarīgi; saista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ogļhidrātus Ca2+ atkarīgā veidā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Lielākā daļa – membrānā integrēti receptori (daži var būt šķīstoši)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Šūnu tipi: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ogļhidrātu struktūras, kas raksturīgas baktēriju šūnu sienām, bet ne zīdītāju šūnām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Piemēri: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receptori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saistās pie D-</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fucozes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acetil-D-glikozamīna.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Galvenā funkcija – aktivēt fagocitozi!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Dektīni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dectins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asociēti C-tipa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saistās ar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glikāniem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ir viena no galvenajām sēnīšu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Candida</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albicans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virsmas struktūrām. Receptoru aktivācija inducē DC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produkciju, kas nepieciešami Th17 šūnu diferenciācijai.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693866"/>
          </a:xfrm>
          <a:prstGeom prst="rect">
            <a:avLst/>
          </a:prstGeom>
        </p:spPr>
        <p:txBody>
          <a:bodyPr wrap="square">
            <a:spAutoFit/>
          </a:bodyPr>
          <a:lstStyle/>
          <a:p>
            <a:pPr algn="ctr"/>
            <a:r>
              <a:rPr lang="lv-LV" sz="28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Scavenger</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Ligandi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oksidēti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lipoproteīni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Šūnas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Efekts – veicina fagocitozi, darbojas kā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TLRs</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ko-receptori</a:t>
            </a: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Formil</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Met-</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Leu-Phe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Ar G-proteīnu saistītie receptori</a:t>
            </a:r>
          </a:p>
          <a:p>
            <a:pPr algn="just"/>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Ligandi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baktēriju peptīdi, kas satur N-</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formilmetionīnu</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Šūnas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makrofāgi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neitrofili</a:t>
            </a:r>
          </a:p>
          <a:p>
            <a:pPr algn="just"/>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Efekts –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hemoattraktanti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veicina šūnu migrāciju</a:t>
            </a:r>
          </a:p>
          <a:p>
            <a:pPr algn="just"/>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endParaRPr lang="en-US" sz="2400" dirty="0">
              <a:solidFill>
                <a:srgbClr val="00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68308" y="533400"/>
            <a:ext cx="7807384" cy="5242733"/>
          </a:xfrm>
          <a:prstGeom prst="rect">
            <a:avLst/>
          </a:prstGeom>
          <a:noFill/>
          <a:ln w="9525">
            <a:noFill/>
            <a:miter lim="800000"/>
            <a:headEnd/>
            <a:tailEnd/>
          </a:ln>
        </p:spPr>
      </p:pic>
      <p:sp>
        <p:nvSpPr>
          <p:cNvPr id="4" name="Rectangle 3"/>
          <p:cNvSpPr/>
          <p:nvPr/>
        </p:nvSpPr>
        <p:spPr>
          <a:xfrm>
            <a:off x="533400" y="0"/>
            <a:ext cx="82296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Fagocitozes process</a:t>
            </a:r>
          </a:p>
        </p:txBody>
      </p:sp>
      <p:sp>
        <p:nvSpPr>
          <p:cNvPr id="6" name="Rectangle 5"/>
          <p:cNvSpPr/>
          <p:nvPr/>
        </p:nvSpPr>
        <p:spPr>
          <a:xfrm>
            <a:off x="76200" y="5842337"/>
            <a:ext cx="8991600" cy="1015663"/>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Fagocitoze: aktīvs, enerģijas atkarīgs process; līdzīgs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Galvenie līdzekļi baktēriju nogalināšanai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enzīmi, aktīvie skābekļa savienojumi (ROS) un NO.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Tuklās šūnas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mast</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cells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sp>
        <p:nvSpPr>
          <p:cNvPr id="5" name="Rectangle 4"/>
          <p:cNvSpPr/>
          <p:nvPr/>
        </p:nvSpPr>
        <p:spPr>
          <a:xfrm>
            <a:off x="342900" y="609600"/>
            <a:ext cx="8458200" cy="1938992"/>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Tuklās šūnas veidojas kaulu smadzenēs, tad migrē uz perifērajiem audiem un rezidē ādā un gļotādās. Satur citoplazmatiskas granulas ar histamīnu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enzīmiem (izsauc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vazodilatāciju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paaugstina kapilāru caurlaidību), ko var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momentā. Pēc aktivācijas producē prostaglandīnus un dažādus IL, 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pic>
        <p:nvPicPr>
          <p:cNvPr id="24578" name="Picture 2" descr="http://www.pharm.okayama-u.ac.jp/en/wp/wp-content/uploads/2012/12/p_tanaka.jpg"/>
          <p:cNvPicPr>
            <a:picLocks noChangeAspect="1" noChangeArrowheads="1"/>
          </p:cNvPicPr>
          <p:nvPr/>
        </p:nvPicPr>
        <p:blipFill>
          <a:blip r:embed="rId3" cstate="print"/>
          <a:srcRect/>
          <a:stretch>
            <a:fillRect/>
          </a:stretch>
        </p:blipFill>
        <p:spPr bwMode="auto">
          <a:xfrm>
            <a:off x="1828800" y="2394280"/>
            <a:ext cx="5767078" cy="4463720"/>
          </a:xfrm>
          <a:prstGeom prst="rect">
            <a:avLst/>
          </a:prstGeom>
          <a:noFill/>
        </p:spPr>
      </p:pic>
      <p:sp>
        <p:nvSpPr>
          <p:cNvPr id="7" name="TextBox 6"/>
          <p:cNvSpPr txBox="1"/>
          <p:nvPr/>
        </p:nvSpPr>
        <p:spPr>
          <a:xfrm>
            <a:off x="7543800" y="6334780"/>
            <a:ext cx="1752600" cy="523220"/>
          </a:xfrm>
          <a:prstGeom prst="rect">
            <a:avLst/>
          </a:prstGeom>
          <a:noFill/>
        </p:spPr>
        <p:txBody>
          <a:bodyPr wrap="square" rtlCol="0">
            <a:spAutoFit/>
          </a:bodyPr>
          <a:lstStyle/>
          <a:p>
            <a:r>
              <a:rPr lang="lv-LV" sz="1400" dirty="0" err="1" smtClean="0">
                <a:solidFill>
                  <a:schemeClr val="tx1">
                    <a:lumMod val="65000"/>
                    <a:lumOff val="35000"/>
                  </a:schemeClr>
                </a:solidFill>
              </a:rPr>
              <a:t>Satoshi</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Tanaka</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Okayama</a:t>
            </a:r>
            <a:r>
              <a:rPr lang="lv-LV" sz="1400" dirty="0" smtClean="0">
                <a:solidFill>
                  <a:schemeClr val="tx1">
                    <a:lumMod val="65000"/>
                    <a:lumOff val="35000"/>
                  </a:schemeClr>
                </a:solidFill>
              </a:rPr>
              <a:t> </a:t>
            </a:r>
            <a:r>
              <a:rPr lang="lv-LV" sz="1400" dirty="0" err="1" smtClean="0">
                <a:solidFill>
                  <a:schemeClr val="tx1">
                    <a:lumMod val="65000"/>
                    <a:lumOff val="35000"/>
                  </a:schemeClr>
                </a:solidFill>
              </a:rPr>
              <a:t>Univ</a:t>
            </a:r>
            <a:r>
              <a:rPr lang="lv-LV" sz="1400" dirty="0" smtClean="0">
                <a:solidFill>
                  <a:schemeClr val="tx1">
                    <a:lumMod val="65000"/>
                    <a:lumOff val="35000"/>
                  </a:schemeClr>
                </a:solidFill>
              </a:rPr>
              <a:t>. </a:t>
            </a:r>
            <a:endParaRPr lang="en-US"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6201" y="0"/>
            <a:ext cx="7311618"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 un adaptīvā imunitāte</a:t>
            </a:r>
          </a:p>
          <a:p>
            <a:endParaRPr lang="en-US" dirty="0"/>
          </a:p>
        </p:txBody>
      </p:sp>
      <p:pic>
        <p:nvPicPr>
          <p:cNvPr id="49155" name="Picture 3"/>
          <p:cNvPicPr>
            <a:picLocks noChangeAspect="1" noChangeArrowheads="1"/>
          </p:cNvPicPr>
          <p:nvPr/>
        </p:nvPicPr>
        <p:blipFill>
          <a:blip r:embed="rId3" cstate="print"/>
          <a:srcRect/>
          <a:stretch>
            <a:fillRect/>
          </a:stretch>
        </p:blipFill>
        <p:spPr bwMode="auto">
          <a:xfrm>
            <a:off x="254622" y="719943"/>
            <a:ext cx="8634755" cy="5875313"/>
          </a:xfrm>
          <a:prstGeom prst="rect">
            <a:avLst/>
          </a:prstGeom>
          <a:noFill/>
          <a:ln w="9525">
            <a:noFill/>
            <a:miter lim="800000"/>
            <a:headEnd/>
            <a:tailEnd/>
          </a:ln>
        </p:spPr>
      </p:pic>
      <p:sp>
        <p:nvSpPr>
          <p:cNvPr id="5" name="TextBox 4"/>
          <p:cNvSpPr txBox="1"/>
          <p:nvPr/>
        </p:nvSpPr>
        <p:spPr>
          <a:xfrm>
            <a:off x="6248400" y="6334780"/>
            <a:ext cx="2895600" cy="523220"/>
          </a:xfrm>
          <a:prstGeom prst="rect">
            <a:avLst/>
          </a:prstGeom>
          <a:noFill/>
        </p:spPr>
        <p:txBody>
          <a:bodyPr wrap="square" rtlCol="0">
            <a:spAutoFit/>
          </a:bodyPr>
          <a:lstStyle/>
          <a:p>
            <a:pPr algn="r"/>
            <a:r>
              <a:rPr lang="lv-LV" sz="1400" dirty="0" err="1" smtClean="0">
                <a:solidFill>
                  <a:schemeClr val="tx1">
                    <a:lumMod val="75000"/>
                    <a:lumOff val="25000"/>
                  </a:schemeClr>
                </a:solidFill>
                <a:latin typeface="Arial" pitchFamily="34" charset="0"/>
                <a:cs typeface="Arial" pitchFamily="34" charset="0"/>
              </a:rPr>
              <a:t>Abbas</a:t>
            </a:r>
            <a:r>
              <a:rPr lang="lv-LV" sz="1400" dirty="0" smtClean="0">
                <a:solidFill>
                  <a:schemeClr val="tx1">
                    <a:lumMod val="75000"/>
                    <a:lumOff val="25000"/>
                  </a:schemeClr>
                </a:solidFill>
                <a:latin typeface="Arial" pitchFamily="34" charset="0"/>
                <a:cs typeface="Arial" pitchFamily="34" charset="0"/>
              </a:rPr>
              <a:t> AK, </a:t>
            </a:r>
            <a:r>
              <a:rPr lang="lv-LV" sz="1400" dirty="0" err="1" smtClean="0">
                <a:solidFill>
                  <a:schemeClr val="tx1">
                    <a:lumMod val="75000"/>
                    <a:lumOff val="25000"/>
                  </a:schemeClr>
                </a:solidFill>
                <a:latin typeface="Arial" pitchFamily="34" charset="0"/>
                <a:cs typeface="Arial" pitchFamily="34" charset="0"/>
              </a:rPr>
              <a:t>Cellular</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and</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Molecular</a:t>
            </a:r>
            <a:r>
              <a:rPr lang="lv-LV" sz="1400" dirty="0" smtClean="0">
                <a:solidFill>
                  <a:schemeClr val="tx1">
                    <a:lumMod val="75000"/>
                    <a:lumOff val="25000"/>
                  </a:schemeClr>
                </a:solidFill>
                <a:latin typeface="Arial" pitchFamily="34" charset="0"/>
                <a:cs typeface="Arial" pitchFamily="34" charset="0"/>
              </a:rPr>
              <a:t> </a:t>
            </a:r>
            <a:r>
              <a:rPr lang="lv-LV" sz="1400" dirty="0" err="1" smtClean="0">
                <a:solidFill>
                  <a:schemeClr val="tx1">
                    <a:lumMod val="75000"/>
                    <a:lumOff val="25000"/>
                  </a:schemeClr>
                </a:solidFill>
                <a:latin typeface="Arial" pitchFamily="34" charset="0"/>
                <a:cs typeface="Arial" pitchFamily="34" charset="0"/>
              </a:rPr>
              <a:t>Immunology</a:t>
            </a:r>
            <a:r>
              <a:rPr lang="lv-LV" sz="1400" dirty="0" smtClean="0">
                <a:solidFill>
                  <a:schemeClr val="tx1">
                    <a:lumMod val="75000"/>
                    <a:lumOff val="25000"/>
                  </a:schemeClr>
                </a:solidFill>
                <a:latin typeface="Arial" pitchFamily="34" charset="0"/>
                <a:cs typeface="Arial" pitchFamily="34" charset="0"/>
              </a:rPr>
              <a:t>, 2012</a:t>
            </a:r>
            <a:endParaRPr lang="en-US"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Tuklo šūnu aktivācijas signāli:</a:t>
            </a:r>
            <a:endParaRPr lang="en-US" sz="2400" dirty="0">
              <a:solidFill>
                <a:srgbClr val="003300"/>
              </a:solidFill>
            </a:endParaRPr>
          </a:p>
        </p:txBody>
      </p:sp>
      <p:sp>
        <p:nvSpPr>
          <p:cNvPr id="5" name="Rectangle 4"/>
          <p:cNvSpPr/>
          <p:nvPr/>
        </p:nvSpPr>
        <p:spPr>
          <a:xfrm>
            <a:off x="2800350" y="609600"/>
            <a:ext cx="3543300" cy="1785104"/>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PAMPS</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Komplements: C3a, C5a</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Prostaglandīni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saistīts antigēns</a:t>
            </a:r>
          </a:p>
        </p:txBody>
      </p:sp>
      <p:pic>
        <p:nvPicPr>
          <p:cNvPr id="6" name="Picture 4" descr="http://www.biochemj.org/csb/011/Fig11_mast_cell_signallinga.jpg"/>
          <p:cNvPicPr>
            <a:picLocks noChangeAspect="1" noChangeArrowheads="1"/>
          </p:cNvPicPr>
          <p:nvPr/>
        </p:nvPicPr>
        <p:blipFill>
          <a:blip r:embed="rId3" cstate="print"/>
          <a:srcRect/>
          <a:stretch>
            <a:fillRect/>
          </a:stretch>
        </p:blipFill>
        <p:spPr bwMode="auto">
          <a:xfrm>
            <a:off x="304800" y="2600593"/>
            <a:ext cx="6088717" cy="4257407"/>
          </a:xfrm>
          <a:prstGeom prst="rect">
            <a:avLst/>
          </a:prstGeom>
          <a:noFill/>
        </p:spPr>
      </p:pic>
      <p:sp>
        <p:nvSpPr>
          <p:cNvPr id="7" name="Rectangle 6"/>
          <p:cNvSpPr/>
          <p:nvPr/>
        </p:nvSpPr>
        <p:spPr>
          <a:xfrm>
            <a:off x="6400800" y="2667000"/>
            <a:ext cx="2590800" cy="440120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Efekti:</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Degranulācija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iniciē iekaisuma procesu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Fosfolipīdu metabolisms – PGE produkcija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Kodols – gēnu ekspresija stimulēšana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ILs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TNF,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CCLs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Tuklās šūnas - alerģisko reakciju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a:t>
            </a:r>
            <a:endParaRPr lang="en-US" sz="2400" dirty="0">
              <a:solidFill>
                <a:srgbClr val="003300"/>
              </a:solidFill>
            </a:endParaRPr>
          </a:p>
        </p:txBody>
      </p:sp>
      <p:sp>
        <p:nvSpPr>
          <p:cNvPr id="5" name="Rectangle 4"/>
          <p:cNvSpPr/>
          <p:nvPr/>
        </p:nvSpPr>
        <p:spPr>
          <a:xfrm>
            <a:off x="152400" y="685800"/>
            <a:ext cx="4876800" cy="6247864"/>
          </a:xfrm>
          <a:prstGeom prst="rect">
            <a:avLst/>
          </a:prstGeom>
        </p:spPr>
        <p:txBody>
          <a:bodyPr wrap="square">
            <a:spAutoFit/>
          </a:bodyPr>
          <a:lstStyle/>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Alerģiskiem cilvēkiem veidojas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klases antivielas pret vidē esošiem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alrgēniem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(visbiežāk, vidē esoši proteīni, ķīmiski modificēti proteīni)</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tuklajām šūnām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pie kā saistās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Alerģiskam cilvēkam tuklās šūnas ir pārklātas 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pret vienu konkrētu antigēnu (alergēnu)</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Attiecīgais antigēns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klāsterēšanos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tuklo šūnu aktivāciju</a:t>
            </a:r>
          </a:p>
          <a:p>
            <a:pPr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Aktivācija noved pie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degranulācijas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pro-inflamatoro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vazodilatācija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kapilāru caurlaidības palielināšanās, iekaisums, bronhu spazmas, audu bojājums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49158" name="Picture 6"/>
          <p:cNvPicPr>
            <a:picLocks noChangeAspect="1" noChangeArrowheads="1"/>
          </p:cNvPicPr>
          <p:nvPr/>
        </p:nvPicPr>
        <p:blipFill>
          <a:blip r:embed="rId3" cstate="print"/>
          <a:srcRect/>
          <a:stretch>
            <a:fillRect/>
          </a:stretch>
        </p:blipFill>
        <p:spPr bwMode="auto">
          <a:xfrm>
            <a:off x="5181600" y="704850"/>
            <a:ext cx="3962400" cy="3988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Neitrofili</a:t>
            </a:r>
            <a:endParaRPr lang="en-US" sz="2400" dirty="0">
              <a:solidFill>
                <a:srgbClr val="003300"/>
              </a:solidFill>
            </a:endParaRPr>
          </a:p>
        </p:txBody>
      </p:sp>
      <p:sp>
        <p:nvSpPr>
          <p:cNvPr id="5" name="Rectangle 4"/>
          <p:cNvSpPr/>
          <p:nvPr/>
        </p:nvSpPr>
        <p:spPr>
          <a:xfrm>
            <a:off x="266700" y="990600"/>
            <a:ext cx="8610600" cy="532453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Neitrofili: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40-75% no baltajām asins šūnām, cirkulē asinsritē un audu infekcijas/traumas vietā ierodas pirmajās minūtēs – aktivējas izkļūstot audos un uzsāk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fagocitozei nav nepieciešami specifiski aktivācijas signāli; var izraisīt arī normālo audu bojājumus</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Morfoloģija: sfēriskas, 12-15µm lielas šūnas, segmentēts kodols (tādēļ nosaukums: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polimorfonukleārie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leikocīti), citoplazmā granulas, kas nekrāsojas ar H&amp;E. Granulas satur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lizozīmu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kollagenāzi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elastāzi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lizosomas satur arī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defensīnus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katelicidīnus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laktoferrīnu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Cilvēka organismā tiek producēti ~1X10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11</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 dienā; Ja ~5 dienu laikā netiek rekrutēti iekaisuma vietā, iet bojā apoptozes ceļā. Audos funkcionē dažas stundas un iet bojā.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Zems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skaits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neitropēnija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var būt iedzimta vai attīstīties dzīves laikā; biežs ķīmijterapijas blakusefekts; cilvēks kļūst ļoti uzņēmīgs pret infekcijām.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darbības mehānismi:</a:t>
            </a:r>
            <a:endParaRPr lang="en-US" sz="2400" dirty="0">
              <a:solidFill>
                <a:srgbClr val="003300"/>
              </a:solidFill>
            </a:endParaRPr>
          </a:p>
        </p:txBody>
      </p:sp>
      <p:pic>
        <p:nvPicPr>
          <p:cNvPr id="18434" name="Picture 2" descr="http://www.rbej.com/content/figures/1477-7827-1-116-3-l.jpg"/>
          <p:cNvPicPr>
            <a:picLocks noChangeAspect="1" noChangeArrowheads="1"/>
          </p:cNvPicPr>
          <p:nvPr/>
        </p:nvPicPr>
        <p:blipFill>
          <a:blip r:embed="rId3" cstate="print"/>
          <a:srcRect/>
          <a:stretch>
            <a:fillRect/>
          </a:stretch>
        </p:blipFill>
        <p:spPr bwMode="auto">
          <a:xfrm>
            <a:off x="4800600" y="685800"/>
            <a:ext cx="3959863" cy="2973197"/>
          </a:xfrm>
          <a:prstGeom prst="rect">
            <a:avLst/>
          </a:prstGeom>
          <a:noFill/>
        </p:spPr>
      </p:pic>
      <p:sp>
        <p:nvSpPr>
          <p:cNvPr id="6" name="Rectangle 5"/>
          <p:cNvSpPr/>
          <p:nvPr/>
        </p:nvSpPr>
        <p:spPr>
          <a:xfrm>
            <a:off x="266700" y="764024"/>
            <a:ext cx="4305300" cy="7017306"/>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Fagocitoze</a:t>
            </a:r>
          </a:p>
          <a:p>
            <a:pPr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Degranulācija</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primārajās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azurofilajās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granulās: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anti-mikrobiālie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defensīni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elastāze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lizocīms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Specifiskajās granulās: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kollagenāze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katelicidīns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laktoferīns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tīkli: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DNS tīkls ar serīna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proteāzēm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sasaista/ierobežo pārvietošanos un nogalina mikroorganismus; veidojas pret lieliem,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patogēniem, piem.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Candida</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albicans</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hifām.</a:t>
            </a:r>
          </a:p>
          <a:p>
            <a:pPr lvl="1" algn="just">
              <a:spcBef>
                <a:spcPct val="50000"/>
              </a:spcBef>
              <a:buFont typeface="Wingdings" pitchFamily="2" charset="2"/>
              <a:buChar char="§"/>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74754" name="Picture 2"/>
          <p:cNvPicPr>
            <a:picLocks noChangeAspect="1" noChangeArrowheads="1"/>
          </p:cNvPicPr>
          <p:nvPr/>
        </p:nvPicPr>
        <p:blipFill>
          <a:blip r:embed="rId4" cstate="print"/>
          <a:srcRect/>
          <a:stretch>
            <a:fillRect/>
          </a:stretch>
        </p:blipFill>
        <p:spPr bwMode="auto">
          <a:xfrm>
            <a:off x="5867400" y="3867150"/>
            <a:ext cx="29718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en-US" sz="2400" dirty="0">
              <a:solidFill>
                <a:srgbClr val="003300"/>
              </a:solidFill>
            </a:endParaRPr>
          </a:p>
        </p:txBody>
      </p:sp>
      <p:sp>
        <p:nvSpPr>
          <p:cNvPr id="5" name="Rectangle 4"/>
          <p:cNvSpPr/>
          <p:nvPr/>
        </p:nvSpPr>
        <p:spPr>
          <a:xfrm>
            <a:off x="304800" y="762000"/>
            <a:ext cx="8686800" cy="563231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Asinīs cirkulējošās šūnas – </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monocīti;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cirkulē asinīs ~24h, iziet no cirkulācijas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infiltrējas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 kļūst par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Galvenās funkcijas: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mikroorganismus; savāc mirušo šūnu atliekas; producē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regulē iekaisuma procesu un adaptīvo imūno atbildi; darbojas kā APC audos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atšķirībā no DC, neceļo uz limfmezgliem, toties var re-stimulēt T šūnas audos)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angioģenēzi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Atšķirībā no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neitrofiliem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audu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var būt dažādi aktivācijas stāvokļi: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Neaktivēts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resting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atlikumus; zema MHCII ekspresija; šādā stāvoklī var dzīvot vairākus mēnešus</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Aktivēts – piemēram, ar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Paaugstina MHCII ekspresiju,  var kalpot kā APC, vidēji augsta fagocitozes aktivitāte</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Hiperaktivēts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piemēram, ar LPS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mannozi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Ļoti augsta fagocitozes aktivitāte, producē TNF un  IL12.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polarizācija (M1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M2)</a:t>
            </a:r>
          </a:p>
        </p:txBody>
      </p:sp>
      <p:pic>
        <p:nvPicPr>
          <p:cNvPr id="10242" name="Picture 2"/>
          <p:cNvPicPr>
            <a:picLocks noChangeAspect="1" noChangeArrowheads="1"/>
          </p:cNvPicPr>
          <p:nvPr/>
        </p:nvPicPr>
        <p:blipFill>
          <a:blip r:embed="rId3" cstate="print"/>
          <a:srcRect/>
          <a:stretch>
            <a:fillRect/>
          </a:stretch>
        </p:blipFill>
        <p:spPr bwMode="auto">
          <a:xfrm>
            <a:off x="1473800" y="1006929"/>
            <a:ext cx="6348799" cy="5851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Natural</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Killer</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a:t>
            </a:r>
            <a:endParaRPr lang="en-US" sz="2400" dirty="0">
              <a:solidFill>
                <a:srgbClr val="003300"/>
              </a:solidFill>
            </a:endParaRPr>
          </a:p>
        </p:txBody>
      </p:sp>
      <p:sp>
        <p:nvSpPr>
          <p:cNvPr id="4" name="Rectangle 3"/>
          <p:cNvSpPr/>
          <p:nvPr/>
        </p:nvSpPr>
        <p:spPr>
          <a:xfrm>
            <a:off x="419100" y="1143000"/>
            <a:ext cx="8305800" cy="255454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Pēc izcelsmes – limfocīti (sastāda ~15% no limfocītiem), taču nav antigēnu-specifisku receptoru, būtisks nespecifiskās imūnās atbildes komponents. Veidojas kaulu smadzenēs, morfoloģiski – lieli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granulāri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limfocīti. Virsmas marķieri – CD16 un CD56.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Galvenās funkcijas: vīrusu inficētu šūnu un vēža šūnu iznīcināšana.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4098" name="Picture 2" descr="http://www.sanger.ac.uk/about/press/2010/gfx/100610-liu.jpg"/>
          <p:cNvPicPr>
            <a:picLocks noChangeAspect="1" noChangeArrowheads="1"/>
          </p:cNvPicPr>
          <p:nvPr/>
        </p:nvPicPr>
        <p:blipFill>
          <a:blip r:embed="rId3" cstate="print"/>
          <a:srcRect/>
          <a:stretch>
            <a:fillRect/>
          </a:stretch>
        </p:blipFill>
        <p:spPr bwMode="auto">
          <a:xfrm>
            <a:off x="1320708" y="4114800"/>
            <a:ext cx="2489292" cy="2286000"/>
          </a:xfrm>
          <a:prstGeom prst="rect">
            <a:avLst/>
          </a:prstGeom>
          <a:noFill/>
        </p:spPr>
      </p:pic>
      <p:pic>
        <p:nvPicPr>
          <p:cNvPr id="4100" name="Picture 4" descr="http://classconnection.s3.amazonaws.com/370/flashcards/1750370/png/screen_shot_2012-10-13_at_103914_am1350149972229.png"/>
          <p:cNvPicPr>
            <a:picLocks noChangeAspect="1" noChangeArrowheads="1"/>
          </p:cNvPicPr>
          <p:nvPr/>
        </p:nvPicPr>
        <p:blipFill>
          <a:blip r:embed="rId4" cstate="print"/>
          <a:srcRect/>
          <a:stretch>
            <a:fillRect/>
          </a:stretch>
        </p:blipFill>
        <p:spPr bwMode="auto">
          <a:xfrm>
            <a:off x="5257800" y="4114800"/>
            <a:ext cx="2692064" cy="2286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400" dirty="0">
              <a:solidFill>
                <a:srgbClr val="003300"/>
              </a:solidFill>
            </a:endParaRPr>
          </a:p>
        </p:txBody>
      </p:sp>
      <p:pic>
        <p:nvPicPr>
          <p:cNvPr id="93186" name="Picture 2"/>
          <p:cNvPicPr>
            <a:picLocks noChangeAspect="1" noChangeArrowheads="1"/>
          </p:cNvPicPr>
          <p:nvPr/>
        </p:nvPicPr>
        <p:blipFill>
          <a:blip r:embed="rId3" cstate="print"/>
          <a:srcRect/>
          <a:stretch>
            <a:fillRect/>
          </a:stretch>
        </p:blipFill>
        <p:spPr bwMode="auto">
          <a:xfrm>
            <a:off x="0" y="626489"/>
            <a:ext cx="4800600" cy="3533887"/>
          </a:xfrm>
          <a:prstGeom prst="rect">
            <a:avLst/>
          </a:prstGeom>
          <a:noFill/>
          <a:ln w="9525">
            <a:solidFill>
              <a:schemeClr val="bg1">
                <a:lumMod val="75000"/>
              </a:schemeClr>
            </a:solidFill>
            <a:miter lim="800000"/>
            <a:headEnd/>
            <a:tailEnd/>
          </a:ln>
        </p:spPr>
      </p:pic>
      <p:pic>
        <p:nvPicPr>
          <p:cNvPr id="93187" name="Picture 3"/>
          <p:cNvPicPr>
            <a:picLocks noChangeAspect="1" noChangeArrowheads="1"/>
          </p:cNvPicPr>
          <p:nvPr/>
        </p:nvPicPr>
        <p:blipFill>
          <a:blip r:embed="rId4" cstate="print"/>
          <a:srcRect/>
          <a:stretch>
            <a:fillRect/>
          </a:stretch>
        </p:blipFill>
        <p:spPr bwMode="auto">
          <a:xfrm>
            <a:off x="4343400" y="3720258"/>
            <a:ext cx="4800600" cy="3137741"/>
          </a:xfrm>
          <a:prstGeom prst="rect">
            <a:avLst/>
          </a:prstGeom>
          <a:noFill/>
          <a:ln w="9525">
            <a:solidFill>
              <a:schemeClr val="bg1">
                <a:lumMod val="75000"/>
              </a:schemeClr>
            </a:solidFill>
            <a:miter lim="800000"/>
            <a:headEnd/>
            <a:tailEnd/>
          </a:ln>
        </p:spPr>
      </p:pic>
      <p:sp>
        <p:nvSpPr>
          <p:cNvPr id="8" name="Rectangle 7"/>
          <p:cNvSpPr/>
          <p:nvPr/>
        </p:nvSpPr>
        <p:spPr>
          <a:xfrm>
            <a:off x="4953000" y="914400"/>
            <a:ext cx="3924300" cy="1477328"/>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 Nogalina bojātās vai vīrusu inficētās šūnas, izmantojot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granzīmu</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9" name="Rectangle 8"/>
          <p:cNvSpPr/>
          <p:nvPr/>
        </p:nvSpPr>
        <p:spPr>
          <a:xfrm>
            <a:off x="304800" y="4648200"/>
            <a:ext cx="3924300" cy="116955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(II) Producē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stimulē fagocitozi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aktivācijas signāli </a:t>
            </a:r>
            <a:endParaRPr lang="en-US" sz="2400" dirty="0">
              <a:solidFill>
                <a:srgbClr val="003300"/>
              </a:solidFill>
            </a:endParaRPr>
          </a:p>
        </p:txBody>
      </p:sp>
      <p:sp>
        <p:nvSpPr>
          <p:cNvPr id="4" name="Rectangle 3"/>
          <p:cNvSpPr/>
          <p:nvPr/>
        </p:nvSpPr>
        <p:spPr>
          <a:xfrm>
            <a:off x="304800" y="1219200"/>
            <a:ext cx="3924300" cy="3785652"/>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Aktivāciju nosaka signāli no aktivējošiem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Aktivējošie receptori saista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inficētām vai bojātām šūnām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saistās pie normālām šūnām (MHCI)</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73730" name="Picture 2" descr="Targeting natural killer cells and natural killer T cells in cancer"/>
          <p:cNvPicPr>
            <a:picLocks noChangeAspect="1" noChangeArrowheads="1"/>
          </p:cNvPicPr>
          <p:nvPr/>
        </p:nvPicPr>
        <p:blipFill>
          <a:blip r:embed="rId3" cstate="print"/>
          <a:srcRect/>
          <a:stretch>
            <a:fillRect/>
          </a:stretch>
        </p:blipFill>
        <p:spPr bwMode="auto">
          <a:xfrm>
            <a:off x="5181600" y="641130"/>
            <a:ext cx="3962400" cy="621687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šūnu aktivējošie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inhibējošie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a:t>
            </a:r>
            <a:endParaRPr lang="en-US" sz="2400" dirty="0">
              <a:solidFill>
                <a:srgbClr val="003300"/>
              </a:solidFill>
            </a:endParaRPr>
          </a:p>
        </p:txBody>
      </p:sp>
      <p:sp>
        <p:nvSpPr>
          <p:cNvPr id="4" name="Rectangle 3"/>
          <p:cNvSpPr/>
          <p:nvPr/>
        </p:nvSpPr>
        <p:spPr>
          <a:xfrm>
            <a:off x="5334000" y="914400"/>
            <a:ext cx="3657600" cy="57861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Aktivējošie receptori pazīst heterogēnu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grupu – dažādas molekulas, kas šūnā veidojas stresa, infekcijas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onkogēnas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transformācijas rezultātā. Piemēram, MICA/B – MHCI līdzīgi proteīni, kas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vīrusu inficētām un vēža šūnām</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Inhibitoro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receptoru (KIR) aktivācija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fosfatāžu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aktivāciju, kas savukārt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aktivējošo receptoru signālus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16385" name="Picture 1"/>
          <p:cNvPicPr>
            <a:picLocks noChangeAspect="1" noChangeArrowheads="1"/>
          </p:cNvPicPr>
          <p:nvPr/>
        </p:nvPicPr>
        <p:blipFill>
          <a:blip r:embed="rId3" cstate="print"/>
          <a:srcRect/>
          <a:stretch>
            <a:fillRect/>
          </a:stretch>
        </p:blipFill>
        <p:spPr bwMode="auto">
          <a:xfrm>
            <a:off x="0" y="990600"/>
            <a:ext cx="513647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Nespecifiskās imunitātes galvenās funkcijas:</a:t>
            </a:r>
            <a:endParaRPr lang="en-US" dirty="0"/>
          </a:p>
        </p:txBody>
      </p:sp>
      <p:sp>
        <p:nvSpPr>
          <p:cNvPr id="3" name="Rectangle 2"/>
          <p:cNvSpPr/>
          <p:nvPr/>
        </p:nvSpPr>
        <p:spPr>
          <a:xfrm>
            <a:off x="571500" y="1303109"/>
            <a:ext cx="8001000" cy="3600986"/>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Kavēt mikroorganismu iekļūšanu organismā un nodrošināt ātru organisma reakciju, kavējot to izplatīšanos organismā un (iespēju robežās) iznīcinot mikroorganismus</a:t>
            </a:r>
          </a:p>
          <a:p>
            <a:pPr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Savākt bojātās vai mirušās šūnas un iniciēt brūču dzīšanu un audu reparāciju</a:t>
            </a:r>
          </a:p>
          <a:p>
            <a:pPr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Stimulēt un regulēt adaptīvo imūno reakciju.</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
        <p:nvSpPr>
          <p:cNvPr id="4" name="Rectangle 3"/>
          <p:cNvSpPr/>
          <p:nvPr/>
        </p:nvSpPr>
        <p:spPr>
          <a:xfrm>
            <a:off x="304800" y="4876800"/>
            <a:ext cx="85344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Galvenās nespecifiskās imūnās atbildes reakcijas: iekaisums un pret-vīrusu reakcija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IFNi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vīrusu inficēto šūnu nogalināšana)</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01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sistēma</a:t>
            </a:r>
            <a:endParaRPr lang="en-US" sz="2400" dirty="0">
              <a:solidFill>
                <a:srgbClr val="003300"/>
              </a:solidFill>
            </a:endParaRPr>
          </a:p>
        </p:txBody>
      </p:sp>
      <p:sp>
        <p:nvSpPr>
          <p:cNvPr id="3" name="Rectangle 2"/>
          <p:cNvSpPr/>
          <p:nvPr/>
        </p:nvSpPr>
        <p:spPr>
          <a:xfrm>
            <a:off x="228600" y="685800"/>
            <a:ext cx="8610600" cy="1938992"/>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~20 plazmā esošu proteīnu sistēma; saistās pie mikroorganismu virsmas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Efekti: mikroorganismu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opsonizēšna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fagocītu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hemotakse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bakteriolīze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Sistēmas aktivācija notiek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kaskādes ceļā </a:t>
            </a:r>
          </a:p>
        </p:txBody>
      </p:sp>
      <p:pic>
        <p:nvPicPr>
          <p:cNvPr id="7169" name="Picture 1"/>
          <p:cNvPicPr>
            <a:picLocks noChangeAspect="1" noChangeArrowheads="1"/>
          </p:cNvPicPr>
          <p:nvPr/>
        </p:nvPicPr>
        <p:blipFill>
          <a:blip r:embed="rId3" cstate="print"/>
          <a:srcRect/>
          <a:stretch>
            <a:fillRect/>
          </a:stretch>
        </p:blipFill>
        <p:spPr bwMode="auto">
          <a:xfrm>
            <a:off x="0" y="2590800"/>
            <a:ext cx="9144000" cy="3897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43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ceļi</a:t>
            </a:r>
            <a:endParaRPr lang="en-US" sz="2400" dirty="0">
              <a:solidFill>
                <a:srgbClr val="003300"/>
              </a:solidFill>
            </a:endParaRPr>
          </a:p>
        </p:txBody>
      </p:sp>
      <p:pic>
        <p:nvPicPr>
          <p:cNvPr id="78850" name="Picture 2"/>
          <p:cNvPicPr>
            <a:picLocks noChangeAspect="1" noChangeArrowheads="1"/>
          </p:cNvPicPr>
          <p:nvPr/>
        </p:nvPicPr>
        <p:blipFill>
          <a:blip r:embed="rId3" cstate="print"/>
          <a:srcRect/>
          <a:stretch>
            <a:fillRect/>
          </a:stretch>
        </p:blipFill>
        <p:spPr bwMode="auto">
          <a:xfrm>
            <a:off x="1" y="1228224"/>
            <a:ext cx="4650228" cy="4529638"/>
          </a:xfrm>
          <a:prstGeom prst="rect">
            <a:avLst/>
          </a:prstGeom>
          <a:noFill/>
          <a:ln w="9525">
            <a:noFill/>
            <a:miter lim="800000"/>
            <a:headEnd/>
            <a:tailEnd/>
          </a:ln>
        </p:spPr>
      </p:pic>
      <p:sp>
        <p:nvSpPr>
          <p:cNvPr id="4" name="Rectangle 3"/>
          <p:cNvSpPr/>
          <p:nvPr/>
        </p:nvSpPr>
        <p:spPr>
          <a:xfrm>
            <a:off x="4572000" y="228600"/>
            <a:ext cx="4572000" cy="6463308"/>
          </a:xfrm>
          <a:prstGeom prst="rect">
            <a:avLst/>
          </a:prstGeom>
        </p:spPr>
        <p:txBody>
          <a:bodyPr>
            <a:spAutoFit/>
          </a:bodyPr>
          <a:lstStyle/>
          <a:p>
            <a:pPr marL="457200" indent="-457200" algn="just">
              <a:spcBef>
                <a:spcPct val="50000"/>
              </a:spcBef>
              <a:buAutoNum type="arabicParenBoth"/>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Klasiskais ceļš: antivielu atkarīgais ceļš; plazmas proteīns C1q saistās pie antivielu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daļas uz mikroorganisma virsmas, aktivē serīna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proteāzes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C1r un C1s, kas palaiž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proteolītisko</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kaskādi – šķeļ C4 un C2, kas tālāk šķeļ C3.</a:t>
            </a:r>
          </a:p>
          <a:p>
            <a:pPr marL="457200" indent="-457200" algn="just">
              <a:spcBef>
                <a:spcPct val="50000"/>
              </a:spcBef>
              <a:buAutoNum type="arabicParenBoth"/>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Alternatīvais ceļš: C3 tieši saistās pie baktērijas virsmas, piem. LPS un spontāni aktivējas. Spontāna C3 šķelšana (ar zemu aktivitāti) notiek visu laiku, taču šķīdumā C3b ir nestabils un tiek hidrolizēts; uz baktērijas virsmas – stabilizējas un turpina kaskādes reakciju.</a:t>
            </a:r>
          </a:p>
          <a:p>
            <a:pPr marL="457200" indent="-457200" algn="just">
              <a:spcBef>
                <a:spcPct val="50000"/>
              </a:spcBef>
              <a:buAutoNum type="arabicParenBoth"/>
              <a:defRPr/>
            </a:pP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ceļš: aktivē plazmas proteīns MBL –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pazīst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saturošus glikolipīdus vai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glikoproteīnus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uz baktēriju virsmas, piesaista MASP1/2, kas palaiž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proteolītisko</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kaskādi.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noslēguma fāze – MAC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membrane</a:t>
            </a:r>
            <a:r>
              <a:rPr lang="lv-LV" sz="24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attack</a:t>
            </a:r>
            <a:r>
              <a:rPr lang="lv-LV" sz="24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complex</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veidošanās</a:t>
            </a:r>
            <a:endParaRPr lang="en-US" sz="2400" dirty="0">
              <a:solidFill>
                <a:srgbClr val="003300"/>
              </a:solidFill>
            </a:endParaRPr>
          </a:p>
        </p:txBody>
      </p:sp>
      <p:pic>
        <p:nvPicPr>
          <p:cNvPr id="79874" name="Picture 2"/>
          <p:cNvPicPr>
            <a:picLocks noChangeAspect="1" noChangeArrowheads="1"/>
          </p:cNvPicPr>
          <p:nvPr/>
        </p:nvPicPr>
        <p:blipFill>
          <a:blip r:embed="rId3" cstate="print"/>
          <a:srcRect/>
          <a:stretch>
            <a:fillRect/>
          </a:stretch>
        </p:blipFill>
        <p:spPr bwMode="auto">
          <a:xfrm>
            <a:off x="214312" y="1066800"/>
            <a:ext cx="871537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461665"/>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400" dirty="0">
              <a:solidFill>
                <a:srgbClr val="003300"/>
              </a:solidFill>
            </a:endParaRPr>
          </a:p>
        </p:txBody>
      </p:sp>
      <p:pic>
        <p:nvPicPr>
          <p:cNvPr id="80898" name="Picture 2"/>
          <p:cNvPicPr>
            <a:picLocks noChangeAspect="1" noChangeArrowheads="1"/>
          </p:cNvPicPr>
          <p:nvPr/>
        </p:nvPicPr>
        <p:blipFill>
          <a:blip r:embed="rId3" cstate="print"/>
          <a:srcRect/>
          <a:stretch>
            <a:fillRect/>
          </a:stretch>
        </p:blipFill>
        <p:spPr bwMode="auto">
          <a:xfrm>
            <a:off x="1216050" y="685800"/>
            <a:ext cx="67119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77724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Q1: Kā definēt – kas ir iekaisums? </a:t>
            </a:r>
            <a:endParaRPr lang="en-US" sz="2400" dirty="0">
              <a:solidFill>
                <a:srgbClr val="0033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Iekaisums – reakcija uz audu bojājumu</a:t>
            </a:r>
            <a:endParaRPr lang="en-US" sz="2400" dirty="0">
              <a:solidFill>
                <a:srgbClr val="003300"/>
              </a:solidFill>
            </a:endParaRPr>
          </a:p>
        </p:txBody>
      </p:sp>
      <p:sp>
        <p:nvSpPr>
          <p:cNvPr id="3" name="Rectangle 2"/>
          <p:cNvSpPr/>
          <p:nvPr/>
        </p:nvSpPr>
        <p:spPr>
          <a:xfrm>
            <a:off x="381000" y="1149221"/>
            <a:ext cx="8382000" cy="532453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Process, kurā audu bojājuma vietā (infekcija, trauma, kristālu uzkrāšanās šūnās u.c.) tiek rekrutēti un aktivēti leikocīti un plazmas proteīni ar mērķi iznīcināt patogēnus, neitralizēt toksīnus, likvidēt šūnu atlikumus un reģenerēt audus un atjaunot to normālo struktūru un funkciju.  Tā laikā palielinās asins apgāde bojājuma vietai, palielinās kapilāru caurlaidība un leikocītu migrācija audos.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Akūts iekaisums: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rezultējas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ar ierosinātāja pilnīgu iznīcināšanu, audu bojājuma novēršanu, leikocītu izzušanu no iekaisuma vietas un audu funkciju pilnīgu atjaunošanos. Dominē neitrofili, aktivētas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Th</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Hronisks iekaisums: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ierosinātājs netiek pilnībā iznīcināts, iekaisuma process turpinās ilgstoši. Atšķiras iesaistīto imūnšūnu tipi - dominē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šūnas. Noved pie audu bojājuma un funkcijas zuduma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plaušu fibroze, locītavu bojājums). Pašlaik uzskata, ka tas ir pamatā daudzām slimībām – 2. tipa diabētam,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neirodeģenerācijai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vēzim utt.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migrācija uz iekaisuma vietu</a:t>
            </a:r>
            <a:endParaRPr lang="en-US" sz="2400" dirty="0">
              <a:solidFill>
                <a:srgbClr val="003300"/>
              </a:solidFill>
            </a:endParaRPr>
          </a:p>
        </p:txBody>
      </p:sp>
      <p:sp>
        <p:nvSpPr>
          <p:cNvPr id="5" name="Rectangle 4"/>
          <p:cNvSpPr/>
          <p:nvPr/>
        </p:nvSpPr>
        <p:spPr>
          <a:xfrm>
            <a:off x="228600" y="1143000"/>
            <a:ext cx="4648200" cy="5324535"/>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 Leikocītu un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šūnu adhēzija:</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P un E-</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to ekspresiju stimulē mikroorganismu produkti,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histamīns; uz leikocītiem – L-</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selektīns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relatīvi vāja; izraisa leikocītu ripošanu.</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Integrīnu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saistība. &gt;30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integrīni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sastāv no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ķēdes. Cirkulējošos leikocītos – zemas afinitātes stāvoklī;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aktivācija izraisa pāreju uz augstas afinitātes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konformāciju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stabila saistība, apstādina leikocītus.</a:t>
            </a:r>
          </a:p>
        </p:txBody>
      </p:sp>
      <p:pic>
        <p:nvPicPr>
          <p:cNvPr id="7171" name="Picture 3"/>
          <p:cNvPicPr>
            <a:picLocks noChangeAspect="1" noChangeArrowheads="1"/>
          </p:cNvPicPr>
          <p:nvPr/>
        </p:nvPicPr>
        <p:blipFill>
          <a:blip r:embed="rId3" cstate="print"/>
          <a:srcRect/>
          <a:stretch>
            <a:fillRect/>
          </a:stretch>
        </p:blipFill>
        <p:spPr bwMode="auto">
          <a:xfrm>
            <a:off x="5229471" y="1066800"/>
            <a:ext cx="391452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migrācija uz iekaisuma vietu</a:t>
            </a:r>
            <a:endParaRPr lang="en-US" sz="2400" dirty="0">
              <a:solidFill>
                <a:srgbClr val="003300"/>
              </a:solidFill>
            </a:endParaRPr>
          </a:p>
        </p:txBody>
      </p:sp>
      <p:sp>
        <p:nvSpPr>
          <p:cNvPr id="5" name="Rectangle 4"/>
          <p:cNvSpPr/>
          <p:nvPr/>
        </p:nvSpPr>
        <p:spPr>
          <a:xfrm>
            <a:off x="228600" y="1600200"/>
            <a:ext cx="8686800" cy="3785652"/>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(II)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Hemotakse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šūnu migrācija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hemoattraktanta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gradienta virzienā. Galvenie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hemoatraktanti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a:p>
            <a:pPr marL="225425"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(~50 dažādi 8-12kD peptīdi; satur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Cys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klases: CC, CXC, CX3C), ko producē galvenokārt audu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arī – epitēlija,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endotēlija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šūnas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fibroblasti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Receptori – ar G-proteīnu saistītie receptori (~17 dažādi); to aktivācija izraisa citoskeleta izmaiņas un šūnu kustību.</a:t>
            </a:r>
          </a:p>
          <a:p>
            <a:pPr marL="511175" lvl="1" indent="-225425" algn="just">
              <a:spcBef>
                <a:spcPct val="50000"/>
              </a:spcBef>
              <a:buFont typeface="Wingdings" pitchFamily="2" charset="2"/>
              <a:buChar char="ü"/>
              <a:tabLst>
                <a:tab pos="569913" algn="l"/>
              </a:tabLst>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Komplementa faktori (C3a, C5a)</a:t>
            </a:r>
          </a:p>
          <a:p>
            <a:pPr marL="511175" lvl="1" indent="-225425" algn="just">
              <a:spcBef>
                <a:spcPct val="50000"/>
              </a:spcBef>
              <a:buFont typeface="Wingdings" pitchFamily="2" charset="2"/>
              <a:buChar char="ü"/>
              <a:tabLst>
                <a:tab pos="569913" algn="l"/>
              </a:tabLst>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fMLP</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tripeptīds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baktēriju sabrukšanas produkts</a:t>
            </a:r>
          </a:p>
          <a:p>
            <a:pPr marL="511175" lvl="1" indent="-225425" algn="just">
              <a:spcBef>
                <a:spcPct val="50000"/>
              </a:spcBef>
              <a:buFont typeface="Wingdings" pitchFamily="2" charset="2"/>
              <a:buChar char="ü"/>
              <a:tabLst>
                <a:tab pos="569913" algn="l"/>
              </a:tabLst>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703493"/>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Q1: Kas nosaka atšķirības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migrācijā?</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TNF, IL-1 un IL-6: galvenie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pro-inflammatorie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en-US" sz="2400" dirty="0">
              <a:solidFill>
                <a:srgbClr val="003300"/>
              </a:solidFill>
            </a:endParaRPr>
          </a:p>
        </p:txBody>
      </p:sp>
      <p:pic>
        <p:nvPicPr>
          <p:cNvPr id="81922" name="Picture 2"/>
          <p:cNvPicPr>
            <a:picLocks noChangeAspect="1" noChangeArrowheads="1"/>
          </p:cNvPicPr>
          <p:nvPr/>
        </p:nvPicPr>
        <p:blipFill>
          <a:blip r:embed="rId3" cstate="print"/>
          <a:srcRect/>
          <a:stretch>
            <a:fillRect/>
          </a:stretch>
        </p:blipFill>
        <p:spPr bwMode="auto">
          <a:xfrm>
            <a:off x="997743" y="942956"/>
            <a:ext cx="7148513" cy="5915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Nespecifiskās imūnaizsardzības komponenti:</a:t>
            </a:r>
            <a:endParaRPr lang="en-US" dirty="0"/>
          </a:p>
        </p:txBody>
      </p:sp>
      <p:sp>
        <p:nvSpPr>
          <p:cNvPr id="3" name="Rectangle 2"/>
          <p:cNvSpPr/>
          <p:nvPr/>
        </p:nvSpPr>
        <p:spPr>
          <a:xfrm>
            <a:off x="2590800" y="1143000"/>
            <a:ext cx="4419600" cy="5478423"/>
          </a:xfrm>
          <a:prstGeom prst="rect">
            <a:avLst/>
          </a:prstGeom>
        </p:spPr>
        <p:txBody>
          <a:bodyPr wrap="square">
            <a:spAutoFit/>
          </a:bodyPr>
          <a:lstStyle/>
          <a:p>
            <a:pPr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Epiteliālās</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barjeras</a:t>
            </a:r>
          </a:p>
          <a:p>
            <a:pPr algn="just">
              <a:spcBef>
                <a:spcPct val="50000"/>
              </a:spcBef>
              <a:buFont typeface="Wingdings" pitchFamily="2" charset="2"/>
              <a:buChar char="ü"/>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Imūnšūnas:</a:t>
            </a:r>
          </a:p>
          <a:p>
            <a:pPr lvl="1" algn="just">
              <a:spcBef>
                <a:spcPct val="50000"/>
              </a:spcBef>
              <a:buFont typeface="Wingdings" pitchFamily="2" charset="2"/>
              <a:buChar char="§"/>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Tuklās šūnas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šūnas</a:t>
            </a: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buFont typeface="Wingdings" pitchFamily="2" charset="2"/>
              <a:buChar char="ü"/>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Šķīstošie mediatori:</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Naturālās antivielas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Komplements</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Pentraksīni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(CRP, SAP)</a:t>
            </a:r>
          </a:p>
          <a:p>
            <a:pPr lvl="1" algn="just">
              <a:spcBef>
                <a:spcPct val="50000"/>
              </a:spcBef>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Kollektīni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fikolīni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0772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Sepse – sistēmiska iekaisuma reakcija</a:t>
            </a:r>
            <a:endParaRPr lang="en-US" sz="2400" dirty="0">
              <a:solidFill>
                <a:srgbClr val="003300"/>
              </a:solidFill>
            </a:endParaRPr>
          </a:p>
        </p:txBody>
      </p:sp>
      <p:sp>
        <p:nvSpPr>
          <p:cNvPr id="3" name="Rectangle 2"/>
          <p:cNvSpPr/>
          <p:nvPr/>
        </p:nvSpPr>
        <p:spPr>
          <a:xfrm>
            <a:off x="381000" y="610136"/>
            <a:ext cx="8382000" cy="6247864"/>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Potenciāli letāls klīnisks stāvoklis; to raksturo paaugstināta temperatūra (&gt;38.3</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 paātrināts pulss &gt;90 sitieni min, paātrināta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elopošana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&gt;20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ieielpas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/min, infekcija)</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Pamatā – infekcijas atrašanās asinsritē; biežāk,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bakterēmija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(stafilokoku), bet var būt arī sēnītes vai vīrusi un spēcīga imūnsistēmas atbilde</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Bakterēmija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monocītu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TLRs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sistēmiska TNF un IL-1 produkcija izraisa “iekaisumu” visā organismā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Septisko šoku (galējā sepses stadija) izraisa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vazodilatācija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kapilāru caurlaidības palielināšanās, kā rezultātā strauji krītas asinsspiediens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TNF inducē koagulāciju un trombozi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Šo efektu kombinācija noved pie sistēmiskas vairāku orgānu disfunkcijas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To, cik strauji attīstās iekaisuma reakcija lielā mērā nosaka iedzimtība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polimorfismi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u.c. regulatoru gēnos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7724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Epiteliālās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barjeras</a:t>
            </a:r>
            <a:endParaRPr lang="en-US" sz="2400" dirty="0">
              <a:solidFill>
                <a:srgbClr val="00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2473865" y="609600"/>
            <a:ext cx="4196269" cy="3886200"/>
          </a:xfrm>
          <a:prstGeom prst="rect">
            <a:avLst/>
          </a:prstGeom>
          <a:noFill/>
          <a:ln w="9525">
            <a:noFill/>
            <a:miter lim="800000"/>
            <a:headEnd/>
            <a:tailEnd/>
          </a:ln>
        </p:spPr>
      </p:pic>
      <p:sp>
        <p:nvSpPr>
          <p:cNvPr id="5" name="Rectangle 4"/>
          <p:cNvSpPr/>
          <p:nvPr/>
        </p:nvSpPr>
        <p:spPr>
          <a:xfrm>
            <a:off x="228600" y="4303455"/>
            <a:ext cx="8458200" cy="2246769"/>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Antimikrobiālie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Defensīni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29-34aa gari,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Cys-bagāti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peptīdi, ko producē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epiteliālās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ādā, plaušās un gremošanas trakta gļotādā; toksiski mikroorganismiem un stimulē iekaisuma reakciju.</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Katelicidīni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peptīdi, ko producē neitrofili,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epitēlija šūnas. Toksiski mikroorganismiem, aktivē leikocītus.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534400" cy="1754326"/>
          </a:xfrm>
          <a:prstGeom prst="rect">
            <a:avLst/>
          </a:prstGeom>
        </p:spPr>
        <p:txBody>
          <a:bodyPr wrap="square">
            <a:spAutoFit/>
          </a:bodyPr>
          <a:lstStyle/>
          <a:p>
            <a:pPr algn="ctr"/>
            <a:r>
              <a:rPr lang="lv-LV" sz="36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Kā nespecifiskā imūnsistēmas šūnas pazīst mikroorganismus un bojātas šūnas?</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31" y="0"/>
            <a:ext cx="9157062" cy="6848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Patogēnu asociētie molekulārie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paterni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PAMPs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un bojājumu asociētie molekulārie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paterni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DAMPs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endParaRPr lang="en-US" sz="2400" dirty="0">
              <a:solidFill>
                <a:srgbClr val="003300"/>
              </a:solidFill>
            </a:endParaRPr>
          </a:p>
        </p:txBody>
      </p:sp>
      <p:pic>
        <p:nvPicPr>
          <p:cNvPr id="3" name="Picture 2"/>
          <p:cNvPicPr>
            <a:picLocks noChangeAspect="1" noChangeArrowheads="1"/>
          </p:cNvPicPr>
          <p:nvPr/>
        </p:nvPicPr>
        <p:blipFill>
          <a:blip r:embed="rId3" cstate="print"/>
          <a:srcRect/>
          <a:stretch>
            <a:fillRect/>
          </a:stretch>
        </p:blipFill>
        <p:spPr bwMode="auto">
          <a:xfrm>
            <a:off x="476610" y="1219200"/>
            <a:ext cx="5160034" cy="5638800"/>
          </a:xfrm>
          <a:prstGeom prst="rect">
            <a:avLst/>
          </a:prstGeom>
          <a:noFill/>
          <a:ln w="9525">
            <a:noFill/>
            <a:miter lim="800000"/>
            <a:headEnd/>
            <a:tailEnd/>
          </a:ln>
        </p:spPr>
      </p:pic>
      <p:sp>
        <p:nvSpPr>
          <p:cNvPr id="6" name="Rectangle 5"/>
          <p:cNvSpPr/>
          <p:nvPr/>
        </p:nvSpPr>
        <p:spPr>
          <a:xfrm>
            <a:off x="5791200" y="1447800"/>
            <a:ext cx="3048000" cy="5324535"/>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PAMPs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baktērijām un vīrusiem tipiskas molekulāras struktūras; to skaits ir ierobežots, tomēr bieži tās ir mikroorganismu izdzīvošanai svarīgas molekulas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dsRNS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DAMPi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veidojas no bojātām vai mirušām šūnām  (infekcijas, toksīni, traumas, apdegumi), bet ne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apoptotiskām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PAMP/DAMP receptori uz nespecifiskās imūnsistēmas šūnām</a:t>
            </a:r>
            <a:endParaRPr lang="en-US" sz="2400" dirty="0">
              <a:solidFill>
                <a:srgbClr val="0033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900545"/>
            <a:ext cx="9144000" cy="5957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5608</TotalTime>
  <Words>4121</Words>
  <Application>Microsoft Office PowerPoint</Application>
  <PresentationFormat>On-screen Show (4:3)</PresentationFormat>
  <Paragraphs>286</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 Line</cp:lastModifiedBy>
  <cp:revision>475</cp:revision>
  <dcterms:created xsi:type="dcterms:W3CDTF">2014-01-18T19:37:05Z</dcterms:created>
  <dcterms:modified xsi:type="dcterms:W3CDTF">2015-09-25T08:07:26Z</dcterms:modified>
</cp:coreProperties>
</file>