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3"/>
  </p:notesMasterIdLst>
  <p:sldIdLst>
    <p:sldId id="256" r:id="rId2"/>
    <p:sldId id="257" r:id="rId3"/>
    <p:sldId id="307" r:id="rId4"/>
    <p:sldId id="312" r:id="rId5"/>
    <p:sldId id="258" r:id="rId6"/>
    <p:sldId id="261" r:id="rId7"/>
    <p:sldId id="262" r:id="rId8"/>
    <p:sldId id="260" r:id="rId9"/>
    <p:sldId id="265" r:id="rId10"/>
    <p:sldId id="270" r:id="rId11"/>
    <p:sldId id="268" r:id="rId12"/>
    <p:sldId id="269" r:id="rId13"/>
    <p:sldId id="266" r:id="rId14"/>
    <p:sldId id="263" r:id="rId15"/>
    <p:sldId id="267" r:id="rId16"/>
    <p:sldId id="271" r:id="rId17"/>
    <p:sldId id="264" r:id="rId18"/>
    <p:sldId id="259" r:id="rId19"/>
    <p:sldId id="272" r:id="rId20"/>
    <p:sldId id="273" r:id="rId21"/>
    <p:sldId id="275" r:id="rId22"/>
    <p:sldId id="280" r:id="rId23"/>
    <p:sldId id="281" r:id="rId24"/>
    <p:sldId id="276" r:id="rId25"/>
    <p:sldId id="277" r:id="rId26"/>
    <p:sldId id="278" r:id="rId27"/>
    <p:sldId id="285" r:id="rId28"/>
    <p:sldId id="309" r:id="rId29"/>
    <p:sldId id="290" r:id="rId30"/>
    <p:sldId id="310" r:id="rId31"/>
    <p:sldId id="301" r:id="rId32"/>
    <p:sldId id="288" r:id="rId33"/>
    <p:sldId id="294" r:id="rId34"/>
    <p:sldId id="286" r:id="rId35"/>
    <p:sldId id="292" r:id="rId36"/>
    <p:sldId id="291" r:id="rId37"/>
    <p:sldId id="293" r:id="rId38"/>
    <p:sldId id="311" r:id="rId39"/>
    <p:sldId id="295" r:id="rId40"/>
    <p:sldId id="296" r:id="rId41"/>
    <p:sldId id="297" r:id="rId42"/>
    <p:sldId id="298" r:id="rId43"/>
    <p:sldId id="304" r:id="rId44"/>
    <p:sldId id="300" r:id="rId45"/>
    <p:sldId id="303" r:id="rId46"/>
    <p:sldId id="299" r:id="rId47"/>
    <p:sldId id="302" r:id="rId48"/>
    <p:sldId id="306" r:id="rId49"/>
    <p:sldId id="313" r:id="rId50"/>
    <p:sldId id="314" r:id="rId51"/>
    <p:sldId id="30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1350" autoAdjust="0"/>
  </p:normalViewPr>
  <p:slideViewPr>
    <p:cSldViewPr showGuides="1">
      <p:cViewPr>
        <p:scale>
          <a:sx n="60" d="100"/>
          <a:sy n="60" d="100"/>
        </p:scale>
        <p:origin x="-1566" y="-72"/>
      </p:cViewPr>
      <p:guideLst>
        <p:guide orient="horz" pos="3360"/>
        <p:guide pos="2880"/>
      </p:guideLst>
    </p:cSldViewPr>
  </p:slideViewPr>
  <p:notesTextViewPr>
    <p:cViewPr>
      <p:scale>
        <a:sx n="100" d="100"/>
        <a:sy n="100" d="100"/>
      </p:scale>
      <p:origin x="0" y="0"/>
    </p:cViewPr>
  </p:notesTextViewPr>
  <p:sorterViewPr>
    <p:cViewPr>
      <p:scale>
        <a:sx n="66" d="100"/>
        <a:sy n="66" d="100"/>
      </p:scale>
      <p:origin x="0" y="1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53714-369D-458C-B816-E4CDA01E9F92}" type="datetimeFigureOut">
              <a:rPr lang="en-US" smtClean="0"/>
              <a:pPr/>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428BD-3219-43D1-9D3A-433A5AA24C5B}" type="slidenum">
              <a:rPr lang="en-US" smtClean="0"/>
              <a:pPr/>
              <a:t>‹#›</a:t>
            </a:fld>
            <a:endParaRPr lang="en-US"/>
          </a:p>
        </p:txBody>
      </p:sp>
    </p:spTree>
    <p:extLst>
      <p:ext uri="{BB962C8B-B14F-4D97-AF65-F5344CB8AC3E}">
        <p14:creationId xmlns:p14="http://schemas.microsoft.com/office/powerpoint/2010/main" val="146973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udentconsult.inkling.com/read/peakman-basic-clinical-immunology-2nd/chapter-1/figure-1-1"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studentconsult.inkling.com/read/peakman-basic-clinical-immunology-2nd/chapter-1/cells-of-the-immune-system#f8834041575044a388c2cb5c87e1869a"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2/figure-21"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studentconsult.inkling.com/read/cellular-and-molecular-immunology-abbas-7th/chapter-2/table-21" TargetMode="External"/><Relationship Id="rId5" Type="http://schemas.openxmlformats.org/officeDocument/2006/relationships/hyperlink" Target="https://studentconsult.inkling.com/read/cellular-and-molecular-immunology-abbas-7th/chapter-19/chapter-19-introduction" TargetMode="External"/><Relationship Id="rId4" Type="http://schemas.openxmlformats.org/officeDocument/2006/relationships/hyperlink" Target="https://studentconsult.inkling.com/read/cellular-and-molecular-immunology-abbas-7th/chapter-4/chapter-4-introducti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8/chapter-8-introduction"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studentconsult.inkling.com/read/cellular-and-molecular-immunology-abbas-7th/chapter-1/figure-15" TargetMode="External"/><Relationship Id="rId5" Type="http://schemas.openxmlformats.org/officeDocument/2006/relationships/hyperlink" Target="https://studentconsult.inkling.com/read/cellular-and-molecular-immunology-abbas-7th/chapter-1/chapter-1-introduction" TargetMode="External"/><Relationship Id="rId4" Type="http://schemas.openxmlformats.org/officeDocument/2006/relationships/hyperlink" Target="https://studentconsult.inkling.com/read/cellular-and-molecular-immunology-abbas-7th/chapter-2/table-2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9/chapter-9-introductio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udentconsult.inkling.com/read/cellular-and-molecular-immunology-abbas-7th/chapter-5/chapter-5-introduction"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studentconsult.inkling.com/read/cellular-and-molecular-immunology-abbas-7th/chapter-16/chapter-16-introdu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name “</a:t>
            </a:r>
            <a:r>
              <a:rPr lang="en-US" dirty="0" smtClean="0"/>
              <a:t>complement</a:t>
            </a:r>
            <a:r>
              <a:rPr lang="en-US" sz="1200" b="0" i="0" kern="1200" dirty="0" smtClean="0">
                <a:solidFill>
                  <a:schemeClr val="tx1"/>
                </a:solidFill>
                <a:effectLst/>
                <a:latin typeface="+mn-lt"/>
                <a:ea typeface="+mn-ea"/>
                <a:cs typeface="+mn-cs"/>
              </a:rPr>
              <a:t>” is derived from experiments performed by Jules Bordet shortly after the discovery of antibodies. He demonstrated that if fresh serum containing an antibacterial antibody is added to the bacteria at physiologic temperature (37°C), the bacteria are lysed. If, however, the serum is heated to 56°C or more, it loses its lytic capacity. This loss of lytic capacity is not due to decay of antibody activity because antibodies are relatively heat stable, and even heated serum is capable of agglutinating the bacteria. Bordet concluded that the serum must contain another heat-labile component that assists, or </a:t>
            </a:r>
            <a:r>
              <a:rPr lang="en-US" sz="1200" b="0" i="1" kern="1200" dirty="0" smtClean="0">
                <a:solidFill>
                  <a:schemeClr val="tx1"/>
                </a:solidFill>
                <a:effectLst/>
                <a:latin typeface="+mn-lt"/>
                <a:ea typeface="+mn-ea"/>
                <a:cs typeface="+mn-cs"/>
              </a:rPr>
              <a:t>complements,</a:t>
            </a:r>
            <a:r>
              <a:rPr lang="en-US" sz="1200" b="0" i="0" kern="1200" dirty="0" smtClean="0">
                <a:solidFill>
                  <a:schemeClr val="tx1"/>
                </a:solidFill>
                <a:effectLst/>
                <a:latin typeface="+mn-lt"/>
                <a:ea typeface="+mn-ea"/>
                <a:cs typeface="+mn-cs"/>
              </a:rPr>
              <a:t> the lytic function of antibodies, and this component was later given the name</a:t>
            </a:r>
            <a:r>
              <a:rPr lang="lv-LV" sz="1200" b="0" i="0" kern="1200" dirty="0" smtClean="0">
                <a:solidFill>
                  <a:schemeClr val="tx1"/>
                </a:solidFill>
                <a:effectLst/>
                <a:latin typeface="+mn-lt"/>
                <a:ea typeface="+mn-ea"/>
                <a:cs typeface="+mn-cs"/>
              </a:rPr>
              <a:t> </a:t>
            </a:r>
            <a:r>
              <a:rPr lang="en-US" dirty="0" smtClean="0"/>
              <a:t>complement</a:t>
            </a:r>
            <a:r>
              <a:rPr lang="en-US" sz="1200" b="0" i="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E8D428BD-3219-43D1-9D3A-433A5AA24C5B}" type="slidenum">
              <a:rPr lang="en-US" smtClean="0"/>
              <a:pPr/>
              <a:t>18</a:t>
            </a:fld>
            <a:endParaRPr lang="en-US"/>
          </a:p>
        </p:txBody>
      </p:sp>
    </p:spTree>
    <p:extLst>
      <p:ext uri="{BB962C8B-B14F-4D97-AF65-F5344CB8AC3E}">
        <p14:creationId xmlns:p14="http://schemas.microsoft.com/office/powerpoint/2010/main" val="168293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err="1" smtClean="0">
                <a:solidFill>
                  <a:schemeClr val="tx1"/>
                </a:solidFill>
                <a:latin typeface="+mn-lt"/>
                <a:ea typeface="+mn-ea"/>
                <a:cs typeface="+mn-cs"/>
              </a:rPr>
              <a:t>Barjeras</a:t>
            </a:r>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1.1. </a:t>
            </a:r>
            <a:r>
              <a:rPr lang="en-US" sz="1200" b="1" kern="1200" baseline="0" dirty="0" err="1" smtClean="0">
                <a:solidFill>
                  <a:schemeClr val="tx1"/>
                </a:solidFill>
                <a:latin typeface="+mn-lt"/>
                <a:ea typeface="+mn-ea"/>
                <a:cs typeface="+mn-cs"/>
              </a:rPr>
              <a:t>mehāniskās</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ādas</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ragslānis</a:t>
            </a:r>
            <a:endParaRPr lang="en-US" sz="1200" b="1" kern="1200" baseline="0" dirty="0" smtClean="0">
              <a:solidFill>
                <a:schemeClr val="tx1"/>
              </a:solidFill>
              <a:latin typeface="+mn-lt"/>
              <a:ea typeface="+mn-ea"/>
              <a:cs typeface="+mn-cs"/>
            </a:endParaRPr>
          </a:p>
          <a:p>
            <a:r>
              <a:rPr lang="lv-LV" sz="1200" b="1" kern="1200" baseline="0" dirty="0" smtClean="0">
                <a:solidFill>
                  <a:schemeClr val="tx1"/>
                </a:solidFill>
                <a:latin typeface="+mn-lt"/>
                <a:ea typeface="+mn-ea"/>
                <a:cs typeface="+mn-cs"/>
              </a:rPr>
              <a:t>gļotu pārklājs</a:t>
            </a:r>
          </a:p>
          <a:p>
            <a:r>
              <a:rPr lang="lv-LV" sz="1200" b="1" kern="1200" baseline="0" dirty="0" smtClean="0">
                <a:solidFill>
                  <a:schemeClr val="tx1"/>
                </a:solidFill>
                <a:latin typeface="+mn-lt"/>
                <a:ea typeface="+mn-ea"/>
                <a:cs typeface="+mn-cs"/>
              </a:rPr>
              <a:t>gaisa turbulence elpceļos</a:t>
            </a:r>
          </a:p>
          <a:p>
            <a:r>
              <a:rPr lang="lv-LV" sz="1200" b="1" kern="1200" baseline="0" dirty="0" smtClean="0">
                <a:solidFill>
                  <a:schemeClr val="tx1"/>
                </a:solidFill>
                <a:latin typeface="+mn-lt"/>
                <a:ea typeface="+mn-ea"/>
                <a:cs typeface="+mn-cs"/>
              </a:rPr>
              <a:t>urīna plūsma urīnceļos</a:t>
            </a:r>
          </a:p>
          <a:p>
            <a:r>
              <a:rPr lang="lv-LV" sz="1200" b="1" kern="1200" baseline="0" dirty="0" smtClean="0">
                <a:solidFill>
                  <a:schemeClr val="tx1"/>
                </a:solidFill>
                <a:latin typeface="+mn-lt"/>
                <a:ea typeface="+mn-ea"/>
                <a:cs typeface="+mn-cs"/>
              </a:rPr>
              <a:t>1.2. ķīmiskās:</a:t>
            </a:r>
          </a:p>
          <a:p>
            <a:r>
              <a:rPr lang="lv-LV" sz="1200" b="1" kern="1200" baseline="0" dirty="0" smtClean="0">
                <a:solidFill>
                  <a:schemeClr val="tx1"/>
                </a:solidFill>
                <a:latin typeface="+mn-lt"/>
                <a:ea typeface="+mn-ea"/>
                <a:cs typeface="+mn-cs"/>
              </a:rPr>
              <a:t>ādas un gļotādu sekrētu </a:t>
            </a:r>
            <a:r>
              <a:rPr lang="lv-LV" sz="1200" b="1" kern="1200" baseline="0" dirty="0" err="1" smtClean="0">
                <a:solidFill>
                  <a:schemeClr val="tx1"/>
                </a:solidFill>
                <a:latin typeface="+mn-lt"/>
                <a:ea typeface="+mn-ea"/>
                <a:cs typeface="+mn-cs"/>
              </a:rPr>
              <a:t>pH</a:t>
            </a:r>
            <a:r>
              <a:rPr lang="lv-LV" sz="1200" b="1" kern="1200" baseline="0" dirty="0" smtClean="0">
                <a:solidFill>
                  <a:schemeClr val="tx1"/>
                </a:solidFill>
                <a:latin typeface="+mn-lt"/>
                <a:ea typeface="+mn-ea"/>
                <a:cs typeface="+mn-cs"/>
              </a:rPr>
              <a:t>&lt; 7; </a:t>
            </a:r>
            <a:r>
              <a:rPr lang="lv-LV" sz="1200" b="1" kern="1200" baseline="0" dirty="0" err="1" smtClean="0">
                <a:solidFill>
                  <a:schemeClr val="tx1"/>
                </a:solidFill>
                <a:latin typeface="+mn-lt"/>
                <a:ea typeface="+mn-ea"/>
                <a:cs typeface="+mn-cs"/>
              </a:rPr>
              <a:t>lizozīmi</a:t>
            </a:r>
            <a:r>
              <a:rPr lang="lv-LV" sz="1200" b="1" kern="1200" baseline="0" dirty="0" smtClean="0">
                <a:solidFill>
                  <a:schemeClr val="tx1"/>
                </a:solidFill>
                <a:latin typeface="+mn-lt"/>
                <a:ea typeface="+mn-ea"/>
                <a:cs typeface="+mn-cs"/>
              </a:rPr>
              <a:t> gļotās un asarās</a:t>
            </a:r>
          </a:p>
          <a:p>
            <a:r>
              <a:rPr lang="lv-LV" sz="1200" b="1" kern="1200" baseline="0" dirty="0" smtClean="0">
                <a:solidFill>
                  <a:schemeClr val="tx1"/>
                </a:solidFill>
                <a:latin typeface="+mn-lt"/>
                <a:ea typeface="+mn-ea"/>
                <a:cs typeface="+mn-cs"/>
              </a:rPr>
              <a:t>ādas un gļotādu </a:t>
            </a:r>
            <a:r>
              <a:rPr lang="lv-LV" sz="1200" b="1" kern="1200" baseline="0" dirty="0" err="1" smtClean="0">
                <a:solidFill>
                  <a:schemeClr val="tx1"/>
                </a:solidFill>
                <a:latin typeface="+mn-lt"/>
                <a:ea typeface="+mn-ea"/>
                <a:cs typeface="+mn-cs"/>
              </a:rPr>
              <a:t>sekretētas</a:t>
            </a:r>
            <a:r>
              <a:rPr lang="lv-LV" sz="1200" b="1" kern="1200" baseline="0" dirty="0" smtClean="0">
                <a:solidFill>
                  <a:schemeClr val="tx1"/>
                </a:solidFill>
                <a:latin typeface="+mn-lt"/>
                <a:ea typeface="+mn-ea"/>
                <a:cs typeface="+mn-cs"/>
              </a:rPr>
              <a:t> baktericīdas vielas</a:t>
            </a:r>
          </a:p>
          <a:p>
            <a:r>
              <a:rPr lang="lv-LV" sz="1200" b="1" kern="1200" baseline="0" dirty="0" smtClean="0">
                <a:solidFill>
                  <a:schemeClr val="tx1"/>
                </a:solidFill>
                <a:latin typeface="+mn-lt"/>
                <a:ea typeface="+mn-ea"/>
                <a:cs typeface="+mn-cs"/>
              </a:rPr>
              <a:t>1.3. bioloģiskās: </a:t>
            </a:r>
            <a:r>
              <a:rPr lang="lv-LV" sz="1200" b="1" kern="1200" baseline="0" dirty="0" err="1" smtClean="0">
                <a:solidFill>
                  <a:schemeClr val="tx1"/>
                </a:solidFill>
                <a:latin typeface="+mn-lt"/>
                <a:ea typeface="+mn-ea"/>
                <a:cs typeface="+mn-cs"/>
              </a:rPr>
              <a:t>komensālā</a:t>
            </a:r>
            <a:r>
              <a:rPr lang="lv-LV" sz="1200" b="1" kern="1200" baseline="0" dirty="0" smtClean="0">
                <a:solidFill>
                  <a:schemeClr val="tx1"/>
                </a:solidFill>
                <a:latin typeface="+mn-lt"/>
                <a:ea typeface="+mn-ea"/>
                <a:cs typeface="+mn-cs"/>
              </a:rPr>
              <a:t> </a:t>
            </a:r>
            <a:r>
              <a:rPr lang="lv-LV" sz="1200" b="1" kern="1200" baseline="0" dirty="0" err="1" smtClean="0">
                <a:solidFill>
                  <a:schemeClr val="tx1"/>
                </a:solidFill>
                <a:latin typeface="+mn-lt"/>
                <a:ea typeface="+mn-ea"/>
                <a:cs typeface="+mn-cs"/>
              </a:rPr>
              <a:t>mikroflora</a:t>
            </a:r>
            <a:endParaRPr lang="en-US" dirty="0"/>
          </a:p>
        </p:txBody>
      </p:sp>
      <p:sp>
        <p:nvSpPr>
          <p:cNvPr id="4" name="Slide Number Placeholder 3"/>
          <p:cNvSpPr>
            <a:spLocks noGrp="1"/>
          </p:cNvSpPr>
          <p:nvPr>
            <p:ph type="sldNum" sz="quarter" idx="10"/>
          </p:nvPr>
        </p:nvSpPr>
        <p:spPr/>
        <p:txBody>
          <a:bodyPr/>
          <a:lstStyle/>
          <a:p>
            <a:fld id="{E8D428BD-3219-43D1-9D3A-433A5AA24C5B}"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a:t>
            </a:r>
            <a:r>
              <a:rPr lang="en-US" sz="1200" b="0" i="0" kern="1200" dirty="0" err="1" smtClean="0">
                <a:solidFill>
                  <a:schemeClr val="tx1"/>
                </a:solidFill>
                <a:latin typeface="+mn-lt"/>
                <a:ea typeface="+mn-ea"/>
                <a:cs typeface="+mn-cs"/>
              </a:rPr>
              <a:t>humoral</a:t>
            </a:r>
            <a:r>
              <a:rPr lang="en-US" sz="1200" b="0" i="0" kern="1200" dirty="0" smtClean="0">
                <a:solidFill>
                  <a:schemeClr val="tx1"/>
                </a:solidFill>
                <a:latin typeface="+mn-lt"/>
                <a:ea typeface="+mn-ea"/>
                <a:cs typeface="+mn-cs"/>
              </a:rPr>
              <a:t> immunity, B lymphocytes secrete antibodies that prevent infections by and eliminate extracellular microbes. In cell-mediated immunity, helper T lymphocytes activate macrophages to kill </a:t>
            </a:r>
            <a:r>
              <a:rPr lang="en-US" sz="1200" b="0" i="0" kern="1200" dirty="0" err="1" smtClean="0">
                <a:solidFill>
                  <a:schemeClr val="tx1"/>
                </a:solidFill>
                <a:latin typeface="+mn-lt"/>
                <a:ea typeface="+mn-ea"/>
                <a:cs typeface="+mn-cs"/>
              </a:rPr>
              <a:t>phagocytosed</a:t>
            </a:r>
            <a:r>
              <a:rPr lang="en-US" sz="1200" b="0" i="0" kern="1200" dirty="0" smtClean="0">
                <a:solidFill>
                  <a:schemeClr val="tx1"/>
                </a:solidFill>
                <a:latin typeface="+mn-lt"/>
                <a:ea typeface="+mn-ea"/>
                <a:cs typeface="+mn-cs"/>
              </a:rPr>
              <a:t> microbes or </a:t>
            </a:r>
            <a:r>
              <a:rPr lang="en-US" sz="1200" b="0" i="0" kern="1200" dirty="0" err="1" smtClean="0">
                <a:solidFill>
                  <a:schemeClr val="tx1"/>
                </a:solidFill>
                <a:latin typeface="+mn-lt"/>
                <a:ea typeface="+mn-ea"/>
                <a:cs typeface="+mn-cs"/>
              </a:rPr>
              <a:t>cytotoxic</a:t>
            </a:r>
            <a:r>
              <a:rPr lang="en-US" sz="1200" b="0" i="0" kern="1200" dirty="0" smtClean="0">
                <a:solidFill>
                  <a:schemeClr val="tx1"/>
                </a:solidFill>
                <a:latin typeface="+mn-lt"/>
                <a:ea typeface="+mn-ea"/>
                <a:cs typeface="+mn-cs"/>
              </a:rPr>
              <a:t> T lymphocytes directly destroy infected cells.</a:t>
            </a:r>
            <a:endParaRPr lang="en-US" dirty="0"/>
          </a:p>
        </p:txBody>
      </p:sp>
      <p:sp>
        <p:nvSpPr>
          <p:cNvPr id="4" name="Slide Number Placeholder 3"/>
          <p:cNvSpPr>
            <a:spLocks noGrp="1"/>
          </p:cNvSpPr>
          <p:nvPr>
            <p:ph type="sldNum" sz="quarter" idx="10"/>
          </p:nvPr>
        </p:nvSpPr>
        <p:spPr/>
        <p:txBody>
          <a:bodyPr/>
          <a:lstStyle/>
          <a:p>
            <a:fld id="{E8D428BD-3219-43D1-9D3A-433A5AA24C5B}"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bone marrow is the source of the precursor cells that ultimately give rise to the cellular constituents of the immune system, save for one brief period during </a:t>
            </a:r>
            <a:r>
              <a:rPr lang="en-US" sz="1200" b="0" i="0" kern="1200" dirty="0" err="1" smtClean="0">
                <a:solidFill>
                  <a:schemeClr val="tx1"/>
                </a:solidFill>
                <a:effectLst/>
                <a:latin typeface="+mn-lt"/>
                <a:ea typeface="+mn-ea"/>
                <a:cs typeface="+mn-cs"/>
              </a:rPr>
              <a:t>foetal</a:t>
            </a:r>
            <a:r>
              <a:rPr lang="en-US" sz="1200" b="0" i="0" kern="1200" dirty="0" smtClean="0">
                <a:solidFill>
                  <a:schemeClr val="tx1"/>
                </a:solidFill>
                <a:effectLst/>
                <a:latin typeface="+mn-lt"/>
                <a:ea typeface="+mn-ea"/>
                <a:cs typeface="+mn-cs"/>
              </a:rPr>
              <a:t> life when the liver is also a site of immune cell development. The production of immune cells is one component of </a:t>
            </a:r>
            <a:r>
              <a:rPr lang="en-US" sz="1200" b="1" i="0" kern="1200" dirty="0" err="1" smtClean="0">
                <a:solidFill>
                  <a:schemeClr val="tx1"/>
                </a:solidFill>
                <a:effectLst/>
                <a:latin typeface="+mn-lt"/>
                <a:ea typeface="+mn-ea"/>
                <a:cs typeface="+mn-cs"/>
              </a:rPr>
              <a:t>haemopoiesis</a:t>
            </a:r>
            <a:r>
              <a:rPr lang="en-US" sz="1200" b="0" i="0" kern="1200" dirty="0" smtClean="0">
                <a:solidFill>
                  <a:schemeClr val="tx1"/>
                </a:solidFill>
                <a:effectLst/>
                <a:latin typeface="+mn-lt"/>
                <a:ea typeface="+mn-ea"/>
                <a:cs typeface="+mn-cs"/>
              </a:rPr>
              <a:t>, the process by which all cells that circulate in the blood arise and mature. An important underlying principle of </a:t>
            </a:r>
            <a:r>
              <a:rPr lang="en-US" sz="1200" b="0" i="0" kern="1200" dirty="0" err="1" smtClean="0">
                <a:solidFill>
                  <a:schemeClr val="tx1"/>
                </a:solidFill>
                <a:effectLst/>
                <a:latin typeface="+mn-lt"/>
                <a:ea typeface="+mn-ea"/>
                <a:cs typeface="+mn-cs"/>
              </a:rPr>
              <a:t>haemopoiesis</a:t>
            </a:r>
            <a:r>
              <a:rPr lang="en-US" sz="1200" b="0" i="0" kern="1200" dirty="0" smtClean="0">
                <a:solidFill>
                  <a:schemeClr val="tx1"/>
                </a:solidFill>
                <a:effectLst/>
                <a:latin typeface="+mn-lt"/>
                <a:ea typeface="+mn-ea"/>
                <a:cs typeface="+mn-cs"/>
              </a:rPr>
              <a:t> is that there is a single precursor cell that is capable of giving rise to all blood cell lineages, ranging from platelets to lymphocytes (</a:t>
            </a:r>
            <a:r>
              <a:rPr lang="en-US" sz="1200" b="0" i="0" u="none" strike="noStrike" kern="1200" dirty="0" smtClean="0">
                <a:solidFill>
                  <a:schemeClr val="tx1"/>
                </a:solidFill>
                <a:effectLst/>
                <a:latin typeface="+mn-lt"/>
                <a:ea typeface="+mn-ea"/>
                <a:cs typeface="+mn-cs"/>
                <a:hlinkClick r:id="rId3"/>
              </a:rPr>
              <a:t>Fig. 1.1</a:t>
            </a:r>
            <a:r>
              <a:rPr lang="en-US" sz="1200" b="0" i="0" kern="1200" dirty="0" smtClean="0">
                <a:solidFill>
                  <a:schemeClr val="tx1"/>
                </a:solidFill>
                <a:effectLst/>
                <a:latin typeface="+mn-lt"/>
                <a:ea typeface="+mn-ea"/>
                <a:cs typeface="+mn-cs"/>
              </a:rPr>
              <a:t>). This cell is known as the </a:t>
            </a:r>
            <a:r>
              <a:rPr lang="en-US" sz="1200" b="1" i="0" kern="1200" dirty="0" smtClean="0">
                <a:solidFill>
                  <a:schemeClr val="tx1"/>
                </a:solidFill>
                <a:effectLst/>
                <a:latin typeface="+mn-lt"/>
                <a:ea typeface="+mn-ea"/>
                <a:cs typeface="+mn-cs"/>
              </a:rPr>
              <a:t>pluripotent </a:t>
            </a:r>
            <a:r>
              <a:rPr lang="en-US" sz="1200" b="1" i="0" kern="1200" dirty="0" err="1" smtClean="0">
                <a:solidFill>
                  <a:schemeClr val="tx1"/>
                </a:solidFill>
                <a:effectLst/>
                <a:latin typeface="+mn-lt"/>
                <a:ea typeface="+mn-ea"/>
                <a:cs typeface="+mn-cs"/>
              </a:rPr>
              <a:t>haemopoietic</a:t>
            </a:r>
            <a:r>
              <a:rPr lang="en-US" sz="1200" b="1" i="0" kern="1200" dirty="0" smtClean="0">
                <a:solidFill>
                  <a:schemeClr val="tx1"/>
                </a:solidFill>
                <a:effectLst/>
                <a:latin typeface="+mn-lt"/>
                <a:ea typeface="+mn-ea"/>
                <a:cs typeface="+mn-cs"/>
              </a:rPr>
              <a:t> stem cell</a:t>
            </a:r>
            <a:r>
              <a:rPr lang="en-US" sz="1200" b="0" i="0" kern="1200" dirty="0" smtClean="0">
                <a:solidFill>
                  <a:schemeClr val="tx1"/>
                </a:solidFill>
                <a:effectLst/>
                <a:latin typeface="+mn-lt"/>
                <a:ea typeface="+mn-ea"/>
                <a:cs typeface="+mn-cs"/>
              </a:rPr>
              <a:t>: it is to the bone marrow what the queen bee is to the hive (</a:t>
            </a:r>
            <a:r>
              <a:rPr lang="en-US" sz="1200" b="0" i="0" u="none" strike="noStrike" kern="1200" dirty="0" smtClean="0">
                <a:solidFill>
                  <a:schemeClr val="tx1"/>
                </a:solidFill>
                <a:effectLst/>
                <a:latin typeface="+mn-lt"/>
                <a:ea typeface="+mn-ea"/>
                <a:cs typeface="+mn-cs"/>
                <a:hlinkClick r:id="rId4"/>
              </a:rPr>
              <a:t>Science Box 1.1</a:t>
            </a:r>
            <a:r>
              <a:rPr lang="en-US" sz="1200" b="0" i="0" kern="1200" dirty="0" smtClean="0">
                <a:solidFill>
                  <a:schemeClr val="tx1"/>
                </a:solidFill>
                <a:effectLst/>
                <a:latin typeface="+mn-lt"/>
                <a:ea typeface="+mn-ea"/>
                <a:cs typeface="+mn-cs"/>
              </a:rPr>
              <a:t>). Immunology concentrates upon the roles of white blood cells in host </a:t>
            </a:r>
            <a:r>
              <a:rPr lang="en-US" sz="1200" b="0" i="0" kern="1200" dirty="0" err="1" smtClean="0">
                <a:solidFill>
                  <a:schemeClr val="tx1"/>
                </a:solidFill>
                <a:effectLst/>
                <a:latin typeface="+mn-lt"/>
                <a:ea typeface="+mn-ea"/>
                <a:cs typeface="+mn-cs"/>
              </a:rPr>
              <a:t>defence</a:t>
            </a:r>
            <a:r>
              <a:rPr lang="en-US" sz="1200" b="0" i="0" kern="1200" dirty="0" smtClean="0">
                <a:solidFill>
                  <a:schemeClr val="tx1"/>
                </a:solidFill>
                <a:effectLst/>
                <a:latin typeface="+mn-lt"/>
                <a:ea typeface="+mn-ea"/>
                <a:cs typeface="+mn-cs"/>
              </a:rPr>
              <a:t>: these include the granulocytes (neutrophils, eosinophils and basophils), monocytes and dendritic cells, and lymphocytes.</a:t>
            </a:r>
            <a:endParaRPr lang="en-GB" dirty="0"/>
          </a:p>
        </p:txBody>
      </p:sp>
      <p:sp>
        <p:nvSpPr>
          <p:cNvPr id="4" name="Slide Number Placeholder 3"/>
          <p:cNvSpPr>
            <a:spLocks noGrp="1"/>
          </p:cNvSpPr>
          <p:nvPr>
            <p:ph type="sldNum" sz="quarter" idx="10"/>
          </p:nvPr>
        </p:nvSpPr>
        <p:spPr/>
        <p:txBody>
          <a:bodyPr/>
          <a:lstStyle/>
          <a:p>
            <a:fld id="{E8D428BD-3219-43D1-9D3A-433A5AA24C5B}" type="slidenum">
              <a:rPr lang="en-US" smtClean="0"/>
              <a:pPr/>
              <a:t>29</a:t>
            </a:fld>
            <a:endParaRPr lang="en-US"/>
          </a:p>
        </p:txBody>
      </p:sp>
    </p:spTree>
    <p:extLst>
      <p:ext uri="{BB962C8B-B14F-4D97-AF65-F5344CB8AC3E}">
        <p14:creationId xmlns:p14="http://schemas.microsoft.com/office/powerpoint/2010/main" val="283267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fontAlgn="base"/>
            <a:r>
              <a:rPr lang="en-US" sz="1200" b="1" i="1" kern="1200" dirty="0" smtClean="0">
                <a:solidFill>
                  <a:schemeClr val="tx1"/>
                </a:solidFill>
                <a:effectLst/>
                <a:latin typeface="+mn-lt"/>
                <a:ea typeface="+mn-ea"/>
                <a:cs typeface="+mn-cs"/>
              </a:rPr>
              <a:t>Neutrophils, also called </a:t>
            </a:r>
            <a:r>
              <a:rPr lang="en-US" sz="1200" b="1" i="1" kern="1200" dirty="0" err="1" smtClean="0">
                <a:solidFill>
                  <a:schemeClr val="tx1"/>
                </a:solidFill>
                <a:effectLst/>
                <a:latin typeface="+mn-lt"/>
                <a:ea typeface="+mn-ea"/>
                <a:cs typeface="+mn-cs"/>
              </a:rPr>
              <a:t>polymorphonuclear</a:t>
            </a:r>
            <a:r>
              <a:rPr lang="en-US" sz="1200" b="1" i="1" kern="1200" dirty="0" smtClean="0">
                <a:solidFill>
                  <a:schemeClr val="tx1"/>
                </a:solidFill>
                <a:effectLst/>
                <a:latin typeface="+mn-lt"/>
                <a:ea typeface="+mn-ea"/>
                <a:cs typeface="+mn-cs"/>
              </a:rPr>
              <a:t> leukocytes, are the most abundant population of circulating white blood cells and mediate the earliest phases of inflammatory </a:t>
            </a:r>
            <a:r>
              <a:rPr lang="en-US" sz="1200" b="1" i="1" kern="1200" dirty="0" err="1" smtClean="0">
                <a:solidFill>
                  <a:schemeClr val="tx1"/>
                </a:solidFill>
                <a:effectLst/>
                <a:latin typeface="+mn-lt"/>
                <a:ea typeface="+mn-ea"/>
                <a:cs typeface="+mn-cs"/>
              </a:rPr>
              <a:t>reactions.</a:t>
            </a:r>
            <a:r>
              <a:rPr lang="en-US" sz="1200" b="0" i="0" kern="1200" dirty="0" err="1" smtClean="0">
                <a:solidFill>
                  <a:schemeClr val="tx1"/>
                </a:solidFill>
                <a:effectLst/>
                <a:latin typeface="+mn-lt"/>
                <a:ea typeface="+mn-ea"/>
                <a:cs typeface="+mn-cs"/>
              </a:rPr>
              <a:t>Neutrophils</a:t>
            </a:r>
            <a:r>
              <a:rPr lang="en-US" sz="1200" b="0" i="0" kern="1200" dirty="0" smtClean="0">
                <a:solidFill>
                  <a:schemeClr val="tx1"/>
                </a:solidFill>
                <a:effectLst/>
                <a:latin typeface="+mn-lt"/>
                <a:ea typeface="+mn-ea"/>
                <a:cs typeface="+mn-cs"/>
              </a:rPr>
              <a:t> circulate as spherical cells about 12 to 15 </a:t>
            </a:r>
            <a:r>
              <a:rPr lang="en-US" sz="1200" b="0" i="0" kern="1200" dirty="0" err="1" smtClean="0">
                <a:solidFill>
                  <a:schemeClr val="tx1"/>
                </a:solidFill>
                <a:effectLst/>
                <a:latin typeface="+mn-lt"/>
                <a:ea typeface="+mn-ea"/>
                <a:cs typeface="+mn-cs"/>
              </a:rPr>
              <a:t>μm</a:t>
            </a:r>
            <a:r>
              <a:rPr lang="en-US" sz="1200" b="0" i="0" kern="1200" dirty="0" smtClean="0">
                <a:solidFill>
                  <a:schemeClr val="tx1"/>
                </a:solidFill>
                <a:effectLst/>
                <a:latin typeface="+mn-lt"/>
                <a:ea typeface="+mn-ea"/>
                <a:cs typeface="+mn-cs"/>
              </a:rPr>
              <a:t> in diameter with numerous membranous projections. The nucleus of a neutrophil is segmented into three to five connected lobules, hence the synonym </a:t>
            </a:r>
            <a:r>
              <a:rPr lang="en-US" sz="1200" b="0" i="1" kern="1200" dirty="0" err="1" smtClean="0">
                <a:solidFill>
                  <a:schemeClr val="tx1"/>
                </a:solidFill>
                <a:effectLst/>
                <a:latin typeface="+mn-lt"/>
                <a:ea typeface="+mn-ea"/>
                <a:cs typeface="+mn-cs"/>
              </a:rPr>
              <a:t>polymorphonuclear</a:t>
            </a:r>
            <a:r>
              <a:rPr lang="en-US" sz="1200" b="0" i="1" kern="1200" dirty="0" smtClean="0">
                <a:solidFill>
                  <a:schemeClr val="tx1"/>
                </a:solidFill>
                <a:effectLst/>
                <a:latin typeface="+mn-lt"/>
                <a:ea typeface="+mn-ea"/>
                <a:cs typeface="+mn-cs"/>
              </a:rPr>
              <a:t> leukocyte</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a:rPr>
              <a:t>Fig. 2-1A</a:t>
            </a:r>
            <a:r>
              <a:rPr lang="en-US" sz="1200" b="0" i="0" kern="1200" dirty="0" smtClean="0">
                <a:solidFill>
                  <a:schemeClr val="tx1"/>
                </a:solidFill>
                <a:effectLst/>
                <a:latin typeface="+mn-lt"/>
                <a:ea typeface="+mn-ea"/>
                <a:cs typeface="+mn-cs"/>
              </a:rPr>
              <a:t>). The cytoplasm contains granules of two types. The majority, called specific granules, are filled with enzymes such as lysozyme, collagenase, and elastase. These granules do not stain strongly with either basic or acidic dyes (hematoxylin and eosin, respectively), which distinguishes neutrophil granules from those of two other types of circulating granulocytes, called basophils and eosinophils. The remainder of the granules of neutrophils, called </a:t>
            </a:r>
            <a:r>
              <a:rPr lang="en-US" sz="1200" b="0" i="0" kern="1200" dirty="0" err="1" smtClean="0">
                <a:solidFill>
                  <a:schemeClr val="tx1"/>
                </a:solidFill>
                <a:effectLst/>
                <a:latin typeface="+mn-lt"/>
                <a:ea typeface="+mn-ea"/>
                <a:cs typeface="+mn-cs"/>
              </a:rPr>
              <a:t>azurophilic</a:t>
            </a:r>
            <a:r>
              <a:rPr lang="en-US" sz="1200" b="0" i="0" kern="1200" dirty="0" smtClean="0">
                <a:solidFill>
                  <a:schemeClr val="tx1"/>
                </a:solidFill>
                <a:effectLst/>
                <a:latin typeface="+mn-lt"/>
                <a:ea typeface="+mn-ea"/>
                <a:cs typeface="+mn-cs"/>
              </a:rPr>
              <a:t> granules, are lysosomes containing enzymes and other </a:t>
            </a:r>
            <a:r>
              <a:rPr lang="en-US" sz="1200" b="0" i="0" kern="1200" dirty="0" err="1" smtClean="0">
                <a:solidFill>
                  <a:schemeClr val="tx1"/>
                </a:solidFill>
                <a:effectLst/>
                <a:latin typeface="+mn-lt"/>
                <a:ea typeface="+mn-ea"/>
                <a:cs typeface="+mn-cs"/>
              </a:rPr>
              <a:t>microbicidal</a:t>
            </a:r>
            <a:r>
              <a:rPr lang="en-US" sz="1200" b="0" i="0" kern="1200" dirty="0" smtClean="0">
                <a:solidFill>
                  <a:schemeClr val="tx1"/>
                </a:solidFill>
                <a:effectLst/>
                <a:latin typeface="+mn-lt"/>
                <a:ea typeface="+mn-ea"/>
                <a:cs typeface="+mn-cs"/>
              </a:rPr>
              <a:t> substances, including </a:t>
            </a:r>
            <a:r>
              <a:rPr lang="en-US" sz="1200" b="0" i="0" kern="1200" dirty="0" err="1" smtClean="0">
                <a:solidFill>
                  <a:schemeClr val="tx1"/>
                </a:solidFill>
                <a:effectLst/>
                <a:latin typeface="+mn-lt"/>
                <a:ea typeface="+mn-ea"/>
                <a:cs typeface="+mn-cs"/>
              </a:rPr>
              <a:t>defensins</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cathelicidins</a:t>
            </a:r>
            <a:r>
              <a:rPr lang="en-US" sz="1200" b="0" i="0" kern="1200" dirty="0" smtClean="0">
                <a:solidFill>
                  <a:schemeClr val="tx1"/>
                </a:solidFill>
                <a:effectLst/>
                <a:latin typeface="+mn-lt"/>
                <a:ea typeface="+mn-ea"/>
                <a:cs typeface="+mn-cs"/>
              </a:rPr>
              <a:t>, which we will discuss </a:t>
            </a:r>
            <a:r>
              <a:rPr lang="en-US" sz="1200" b="0" i="0" kern="1200" dirty="0" err="1" smtClean="0">
                <a:solidFill>
                  <a:schemeClr val="tx1"/>
                </a:solidFill>
                <a:effectLst/>
                <a:latin typeface="+mn-lt"/>
                <a:ea typeface="+mn-ea"/>
                <a:cs typeface="+mn-cs"/>
              </a:rPr>
              <a:t>in</a:t>
            </a:r>
            <a:r>
              <a:rPr lang="en-US" sz="1200" b="0" i="0" u="none" strike="noStrike" kern="1200" dirty="0" err="1" smtClean="0">
                <a:solidFill>
                  <a:schemeClr val="tx1"/>
                </a:solidFill>
                <a:effectLst/>
                <a:latin typeface="+mn-lt"/>
                <a:ea typeface="+mn-ea"/>
                <a:cs typeface="+mn-cs"/>
                <a:hlinkClick r:id="rId4"/>
              </a:rPr>
              <a:t>Chapter</a:t>
            </a:r>
            <a:r>
              <a:rPr lang="en-US" sz="1200" b="0" i="0" u="none" strike="noStrike" kern="1200" dirty="0" smtClean="0">
                <a:solidFill>
                  <a:schemeClr val="tx1"/>
                </a:solidFill>
                <a:effectLst/>
                <a:latin typeface="+mn-lt"/>
                <a:ea typeface="+mn-ea"/>
                <a:cs typeface="+mn-cs"/>
                <a:hlinkClick r:id="rId4"/>
              </a:rPr>
              <a:t> 4</a:t>
            </a:r>
            <a:r>
              <a:rPr lang="en-US" sz="1200" b="0" i="0" kern="1200" dirty="0" smtClean="0">
                <a:solidFill>
                  <a:schemeClr val="tx1"/>
                </a:solidFill>
                <a:effectLst/>
                <a:latin typeface="+mn-lt"/>
                <a:ea typeface="+mn-ea"/>
                <a:cs typeface="+mn-cs"/>
              </a:rPr>
              <a:t>. Neutrophils are produced in the bone marrow and arise from a common lineage with mononuclear phagocytes. Production of neutrophils is stimulated by granulocyte colony-stimulating factor (G-CSF). An adult human produces more than 1 × 10</a:t>
            </a:r>
            <a:r>
              <a:rPr lang="en-US" sz="1200" b="0" i="0" kern="1200" baseline="30000" dirty="0" smtClean="0">
                <a:solidFill>
                  <a:schemeClr val="tx1"/>
                </a:solidFill>
                <a:effectLst/>
                <a:latin typeface="+mn-lt"/>
                <a:ea typeface="+mn-ea"/>
                <a:cs typeface="+mn-cs"/>
              </a:rPr>
              <a:t>11</a:t>
            </a:r>
            <a:r>
              <a:rPr lang="en-US" sz="1200" b="0" i="0" kern="1200" dirty="0" smtClean="0">
                <a:solidFill>
                  <a:schemeClr val="tx1"/>
                </a:solidFill>
                <a:effectLst/>
                <a:latin typeface="+mn-lt"/>
                <a:ea typeface="+mn-ea"/>
                <a:cs typeface="+mn-cs"/>
              </a:rPr>
              <a:t> neutrophils per day, each of which circulates in the blood for only about 6 hours. Neutrophils may migrate to sites of infection within a few hours after the entry of microbes. If a circulating neutrophil is not recruited into a site of inflammation within this period, it undergoes apoptosis and is usually phagocytosed by resident macrophages in the liver or spleen. After entering tissues, neutrophils function for a few hours and then die.</a:t>
            </a:r>
            <a:endParaRPr lang="lv-LV" sz="1200" b="1" i="1" kern="1200" dirty="0" smtClean="0">
              <a:solidFill>
                <a:schemeClr val="tx1"/>
              </a:solidFill>
              <a:effectLst/>
              <a:latin typeface="+mn-lt"/>
              <a:ea typeface="+mn-ea"/>
              <a:cs typeface="+mn-cs"/>
            </a:endParaRPr>
          </a:p>
          <a:p>
            <a:pPr fontAlgn="base"/>
            <a:endParaRPr lang="lv-LV" sz="1200" b="1" i="1" kern="1200" dirty="0" smtClean="0">
              <a:solidFill>
                <a:schemeClr val="tx1"/>
              </a:solidFill>
              <a:effectLst/>
              <a:latin typeface="+mn-lt"/>
              <a:ea typeface="+mn-ea"/>
              <a:cs typeface="+mn-cs"/>
            </a:endParaRPr>
          </a:p>
          <a:p>
            <a:pPr fontAlgn="base"/>
            <a:r>
              <a:rPr lang="en-US" sz="1200" b="1" i="1" kern="1200" dirty="0" smtClean="0">
                <a:solidFill>
                  <a:schemeClr val="tx1"/>
                </a:solidFill>
                <a:effectLst/>
                <a:latin typeface="+mn-lt"/>
                <a:ea typeface="+mn-ea"/>
                <a:cs typeface="+mn-cs"/>
              </a:rPr>
              <a:t>Mast Cells</a:t>
            </a:r>
          </a:p>
          <a:p>
            <a:pPr fontAlgn="base"/>
            <a:r>
              <a:rPr lang="en-US" sz="1200" b="1" i="1" kern="1200" dirty="0" smtClean="0">
                <a:solidFill>
                  <a:schemeClr val="tx1"/>
                </a:solidFill>
                <a:effectLst/>
                <a:latin typeface="+mn-lt"/>
                <a:ea typeface="+mn-ea"/>
                <a:cs typeface="+mn-cs"/>
              </a:rPr>
              <a:t>Mast cells are bone marrow–derived cells that are present in the skin and mucosal epithelium and contain abundant cytoplasmic granules filled with cytokines, histamine and other mediators.</a:t>
            </a:r>
            <a:r>
              <a:rPr lang="en-US" sz="1200" b="0" i="0" kern="1200" dirty="0" smtClean="0">
                <a:solidFill>
                  <a:schemeClr val="tx1"/>
                </a:solidFill>
                <a:effectLst/>
                <a:latin typeface="+mn-lt"/>
                <a:ea typeface="+mn-ea"/>
                <a:cs typeface="+mn-cs"/>
              </a:rPr>
              <a:t> Stem cell factor (also called c-Kit ligand) is a cytokine that is essential for mast cell development. Normally, mature mast cells are not found in the circulation but are constitutively present in healthy tissues, usually adjacent to small blood vessels and nerves. Human mast cells vary in shape and have round nuclei, and the cytoplasm contains membrane-bound granules (see </a:t>
            </a:r>
            <a:r>
              <a:rPr lang="en-US" sz="1200" b="0" i="0" u="none" strike="noStrike" kern="1200" dirty="0" smtClean="0">
                <a:solidFill>
                  <a:schemeClr val="tx1"/>
                </a:solidFill>
                <a:effectLst/>
                <a:latin typeface="+mn-lt"/>
                <a:ea typeface="+mn-ea"/>
                <a:cs typeface="+mn-cs"/>
                <a:hlinkClick r:id="rId3"/>
              </a:rPr>
              <a:t>Fig. 2-1B</a:t>
            </a:r>
            <a:r>
              <a:rPr lang="en-US" sz="1200" b="0" i="0" kern="1200" dirty="0" smtClean="0">
                <a:solidFill>
                  <a:schemeClr val="tx1"/>
                </a:solidFill>
                <a:effectLst/>
                <a:latin typeface="+mn-lt"/>
                <a:ea typeface="+mn-ea"/>
                <a:cs typeface="+mn-cs"/>
              </a:rPr>
              <a:t>). The granules contain acidic proteoglycans that bind basic dyes. Mast cells express plasma membrane receptors for </a:t>
            </a:r>
            <a:r>
              <a:rPr lang="en-US" sz="1200" b="0" i="0" kern="1200" dirty="0" err="1" smtClean="0">
                <a:solidFill>
                  <a:schemeClr val="tx1"/>
                </a:solidFill>
                <a:effectLst/>
                <a:latin typeface="+mn-lt"/>
                <a:ea typeface="+mn-ea"/>
                <a:cs typeface="+mn-cs"/>
              </a:rPr>
              <a:t>IgE</a:t>
            </a:r>
            <a:r>
              <a:rPr lang="en-US" sz="1200" b="0" i="0" kern="1200" dirty="0" smtClean="0">
                <a:solidFill>
                  <a:schemeClr val="tx1"/>
                </a:solidFill>
                <a:effectLst/>
                <a:latin typeface="+mn-lt"/>
                <a:ea typeface="+mn-ea"/>
                <a:cs typeface="+mn-cs"/>
              </a:rPr>
              <a:t> and IgG antibodies and are usually coated with these antibodies. When these antibodies on the mast cell surface also bind antigen, signaling events are induced that lead to release of the cytoplasmic granule contents into the extracellular space. The released contents of the granules, including cytokines and histamine, promote changes in the blood vessels that cause inflammation. Mast cells also express other activating receptors that recognize complement proteins, neuropeptides, and microbial products. Mast cells provide defense against helminths but are also responsible for symptoms of allergic diseases (see </a:t>
            </a:r>
            <a:r>
              <a:rPr lang="en-US" sz="1200" b="0" i="0" u="none" strike="noStrike" kern="1200" dirty="0" smtClean="0">
                <a:solidFill>
                  <a:schemeClr val="tx1"/>
                </a:solidFill>
                <a:effectLst/>
                <a:latin typeface="+mn-lt"/>
                <a:ea typeface="+mn-ea"/>
                <a:cs typeface="+mn-cs"/>
                <a:hlinkClick r:id="rId5"/>
              </a:rPr>
              <a:t>Chapter 19</a:t>
            </a:r>
            <a:r>
              <a:rPr lang="en-US" sz="1200" b="0" i="0" kern="1200" dirty="0" smtClean="0">
                <a:solidFill>
                  <a:schemeClr val="tx1"/>
                </a:solidFill>
                <a:effectLst/>
                <a:latin typeface="+mn-lt"/>
                <a:ea typeface="+mn-ea"/>
                <a:cs typeface="+mn-cs"/>
              </a:rPr>
              <a:t>).</a:t>
            </a:r>
          </a:p>
          <a:p>
            <a:pPr fontAlgn="base"/>
            <a:r>
              <a:rPr lang="en-US" sz="1200" b="1" i="1" kern="1200" dirty="0" smtClean="0">
                <a:solidFill>
                  <a:schemeClr val="tx1"/>
                </a:solidFill>
                <a:effectLst/>
                <a:latin typeface="+mn-lt"/>
                <a:ea typeface="+mn-ea"/>
                <a:cs typeface="+mn-cs"/>
              </a:rPr>
              <a:t>Basophils</a:t>
            </a:r>
          </a:p>
          <a:p>
            <a:pPr fontAlgn="base"/>
            <a:r>
              <a:rPr lang="en-US" sz="1200" b="1" i="1" kern="1200" dirty="0" smtClean="0">
                <a:solidFill>
                  <a:schemeClr val="tx1"/>
                </a:solidFill>
                <a:effectLst/>
                <a:latin typeface="+mn-lt"/>
                <a:ea typeface="+mn-ea"/>
                <a:cs typeface="+mn-cs"/>
              </a:rPr>
              <a:t>Basophils are blood granulocytes with many structural and functional similarities to mast cells.</a:t>
            </a:r>
            <a:r>
              <a:rPr lang="en-US" sz="1200" b="0" i="0" kern="1200" dirty="0" smtClean="0">
                <a:solidFill>
                  <a:schemeClr val="tx1"/>
                </a:solidFill>
                <a:effectLst/>
                <a:latin typeface="+mn-lt"/>
                <a:ea typeface="+mn-ea"/>
                <a:cs typeface="+mn-cs"/>
              </a:rPr>
              <a:t> Like other granulocytes, basophils are derived from bone marrow progenitors (a lineage different from that of mast cells), mature in the bone marrow, and circulate in the blood. Basophils constitute less than 1% of blood leukocytes (see </a:t>
            </a:r>
            <a:r>
              <a:rPr lang="en-US" sz="1200" b="0" i="0" u="none" strike="noStrike" kern="1200" dirty="0" smtClean="0">
                <a:solidFill>
                  <a:schemeClr val="tx1"/>
                </a:solidFill>
                <a:effectLst/>
                <a:latin typeface="+mn-lt"/>
                <a:ea typeface="+mn-ea"/>
                <a:cs typeface="+mn-cs"/>
                <a:hlinkClick r:id="rId6"/>
              </a:rPr>
              <a:t>Table 2-1</a:t>
            </a:r>
            <a:r>
              <a:rPr lang="en-US" sz="1200" b="0" i="0" kern="1200" dirty="0" smtClean="0">
                <a:solidFill>
                  <a:schemeClr val="tx1"/>
                </a:solidFill>
                <a:effectLst/>
                <a:latin typeface="+mn-lt"/>
                <a:ea typeface="+mn-ea"/>
                <a:cs typeface="+mn-cs"/>
              </a:rPr>
              <a:t>). Although they are normally not present in tissues, basophils may be recruited to some inflammatory sites. Basophils contain granules that bind basic dyes (see </a:t>
            </a:r>
            <a:r>
              <a:rPr lang="en-US" sz="1200" b="0" i="0" u="none" strike="noStrike" kern="1200" dirty="0" smtClean="0">
                <a:solidFill>
                  <a:schemeClr val="tx1"/>
                </a:solidFill>
                <a:effectLst/>
                <a:latin typeface="+mn-lt"/>
                <a:ea typeface="+mn-ea"/>
                <a:cs typeface="+mn-cs"/>
                <a:hlinkClick r:id="rId3"/>
              </a:rPr>
              <a:t>Fig. 2-1C</a:t>
            </a:r>
            <a:r>
              <a:rPr lang="en-US" sz="1200" b="0" i="0" kern="1200" dirty="0" smtClean="0">
                <a:solidFill>
                  <a:schemeClr val="tx1"/>
                </a:solidFill>
                <a:effectLst/>
                <a:latin typeface="+mn-lt"/>
                <a:ea typeface="+mn-ea"/>
                <a:cs typeface="+mn-cs"/>
              </a:rPr>
              <a:t>), and they are capable of synthesizing many of the same mediators as mast cells. Like mast cells, basophils express IgG and </a:t>
            </a:r>
            <a:r>
              <a:rPr lang="en-US" sz="1200" b="0" i="0" kern="1200" dirty="0" err="1" smtClean="0">
                <a:solidFill>
                  <a:schemeClr val="tx1"/>
                </a:solidFill>
                <a:effectLst/>
                <a:latin typeface="+mn-lt"/>
                <a:ea typeface="+mn-ea"/>
                <a:cs typeface="+mn-cs"/>
              </a:rPr>
              <a:t>IgE</a:t>
            </a:r>
            <a:r>
              <a:rPr lang="en-US" sz="1200" b="0" i="0" kern="1200" dirty="0" smtClean="0">
                <a:solidFill>
                  <a:schemeClr val="tx1"/>
                </a:solidFill>
                <a:effectLst/>
                <a:latin typeface="+mn-lt"/>
                <a:ea typeface="+mn-ea"/>
                <a:cs typeface="+mn-cs"/>
              </a:rPr>
              <a:t> receptors, bind </a:t>
            </a:r>
            <a:r>
              <a:rPr lang="en-US" sz="1200" b="0" i="0" kern="1200" dirty="0" err="1" smtClean="0">
                <a:solidFill>
                  <a:schemeClr val="tx1"/>
                </a:solidFill>
                <a:effectLst/>
                <a:latin typeface="+mn-lt"/>
                <a:ea typeface="+mn-ea"/>
                <a:cs typeface="+mn-cs"/>
              </a:rPr>
              <a:t>IgE</a:t>
            </a:r>
            <a:r>
              <a:rPr lang="en-US" sz="1200" b="0" i="0" kern="1200" dirty="0" smtClean="0">
                <a:solidFill>
                  <a:schemeClr val="tx1"/>
                </a:solidFill>
                <a:effectLst/>
                <a:latin typeface="+mn-lt"/>
                <a:ea typeface="+mn-ea"/>
                <a:cs typeface="+mn-cs"/>
              </a:rPr>
              <a:t>, and can be triggered by antigen binding to the </a:t>
            </a:r>
            <a:r>
              <a:rPr lang="en-US" sz="1200" b="0" i="0" kern="1200" dirty="0" err="1" smtClean="0">
                <a:solidFill>
                  <a:schemeClr val="tx1"/>
                </a:solidFill>
                <a:effectLst/>
                <a:latin typeface="+mn-lt"/>
                <a:ea typeface="+mn-ea"/>
                <a:cs typeface="+mn-cs"/>
              </a:rPr>
              <a:t>IgE</a:t>
            </a:r>
            <a:r>
              <a:rPr lang="en-US" sz="1200" b="0" i="0" kern="1200" dirty="0" smtClean="0">
                <a:solidFill>
                  <a:schemeClr val="tx1"/>
                </a:solidFill>
                <a:effectLst/>
                <a:latin typeface="+mn-lt"/>
                <a:ea typeface="+mn-ea"/>
                <a:cs typeface="+mn-cs"/>
              </a:rPr>
              <a:t>. Because basophil numbers are low in tissues, their importance in host defense and allergic reactions is uncertain.</a:t>
            </a:r>
          </a:p>
          <a:p>
            <a:pPr fontAlgn="base"/>
            <a:r>
              <a:rPr lang="en-US" sz="1200" b="1" i="1" kern="1200" dirty="0" smtClean="0">
                <a:solidFill>
                  <a:schemeClr val="tx1"/>
                </a:solidFill>
                <a:effectLst/>
                <a:latin typeface="+mn-lt"/>
                <a:ea typeface="+mn-ea"/>
                <a:cs typeface="+mn-cs"/>
              </a:rPr>
              <a:t>Eosinophils</a:t>
            </a:r>
          </a:p>
          <a:p>
            <a:pPr fontAlgn="base"/>
            <a:r>
              <a:rPr lang="en-US" sz="1200" b="1" i="1" kern="1200" dirty="0" smtClean="0">
                <a:solidFill>
                  <a:schemeClr val="tx1"/>
                </a:solidFill>
                <a:effectLst/>
                <a:latin typeface="+mn-lt"/>
                <a:ea typeface="+mn-ea"/>
                <a:cs typeface="+mn-cs"/>
              </a:rPr>
              <a:t>Eosinophils are blood granulocytes that express cytoplasmic granules containing enzymes that are harmful to the cell walls of parasites but can also damage host tissues.</a:t>
            </a:r>
            <a:r>
              <a:rPr lang="en-US" sz="1200" b="0" i="0" kern="1200" dirty="0" smtClean="0">
                <a:solidFill>
                  <a:schemeClr val="tx1"/>
                </a:solidFill>
                <a:effectLst/>
                <a:latin typeface="+mn-lt"/>
                <a:ea typeface="+mn-ea"/>
                <a:cs typeface="+mn-cs"/>
              </a:rPr>
              <a:t> The granules of eosinophils contain basic proteins that bind acidic dyes such as eosin (see </a:t>
            </a:r>
            <a:r>
              <a:rPr lang="en-US" sz="1200" b="0" i="0" u="none" strike="noStrike" kern="1200" dirty="0" smtClean="0">
                <a:solidFill>
                  <a:schemeClr val="tx1"/>
                </a:solidFill>
                <a:effectLst/>
                <a:latin typeface="+mn-lt"/>
                <a:ea typeface="+mn-ea"/>
                <a:cs typeface="+mn-cs"/>
                <a:hlinkClick r:id="rId3"/>
              </a:rPr>
              <a:t>Fig. 2-1D</a:t>
            </a:r>
            <a:r>
              <a:rPr lang="en-US" sz="1200" b="0" i="0" kern="1200" dirty="0" smtClean="0">
                <a:solidFill>
                  <a:schemeClr val="tx1"/>
                </a:solidFill>
                <a:effectLst/>
                <a:latin typeface="+mn-lt"/>
                <a:ea typeface="+mn-ea"/>
                <a:cs typeface="+mn-cs"/>
              </a:rPr>
              <a:t>). Like neutrophils and basophils, eosinophils are bone marrow derived. GM-CSF, IL-3, and IL-5 promote eosinophil maturation from myeloid precursors. Some eosinophils are normally present in peripheral tissues, especially in mucosal linings of the respiratory, gastrointestinal, and genitourinary tracts, and their numbers can increase by recruitment from the blood in the setting of inflammation.</a:t>
            </a:r>
          </a:p>
          <a:p>
            <a:endParaRPr lang="en-GB" dirty="0"/>
          </a:p>
        </p:txBody>
      </p:sp>
      <p:sp>
        <p:nvSpPr>
          <p:cNvPr id="4" name="Slide Number Placeholder 3"/>
          <p:cNvSpPr>
            <a:spLocks noGrp="1"/>
          </p:cNvSpPr>
          <p:nvPr>
            <p:ph type="sldNum" sz="quarter" idx="10"/>
          </p:nvPr>
        </p:nvSpPr>
        <p:spPr/>
        <p:txBody>
          <a:bodyPr/>
          <a:lstStyle/>
          <a:p>
            <a:fld id="{E8D428BD-3219-43D1-9D3A-433A5AA24C5B}" type="slidenum">
              <a:rPr lang="en-US" smtClean="0"/>
              <a:pPr/>
              <a:t>32</a:t>
            </a:fld>
            <a:endParaRPr lang="en-US"/>
          </a:p>
        </p:txBody>
      </p:sp>
    </p:spTree>
    <p:extLst>
      <p:ext uri="{BB962C8B-B14F-4D97-AF65-F5344CB8AC3E}">
        <p14:creationId xmlns:p14="http://schemas.microsoft.com/office/powerpoint/2010/main" val="48671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fontAlgn="base"/>
            <a:r>
              <a:rPr lang="en-US" sz="1200" b="1" i="1" kern="1200" dirty="0" smtClean="0">
                <a:solidFill>
                  <a:schemeClr val="tx1"/>
                </a:solidFill>
                <a:effectLst/>
                <a:latin typeface="+mn-lt"/>
                <a:ea typeface="+mn-ea"/>
                <a:cs typeface="+mn-cs"/>
              </a:rPr>
              <a:t>Lymphocytes, the unique cells of adaptive immunity, are the only cells in the body that express clonally distributed antigen receptors, each with a fine specificity for a different antigenic determinant.</a:t>
            </a:r>
            <a:r>
              <a:rPr lang="en-US" sz="1200" b="0" i="0" kern="1200" dirty="0" smtClean="0">
                <a:solidFill>
                  <a:schemeClr val="tx1"/>
                </a:solidFill>
                <a:effectLst/>
                <a:latin typeface="+mn-lt"/>
                <a:ea typeface="+mn-ea"/>
                <a:cs typeface="+mn-cs"/>
              </a:rPr>
              <a:t> Each clone of lymphocytes consists of the progeny of one cell and expresses antigen receptors with a single specificity. This is why the total population of antigen receptors in the adaptive immune system is said to be clonally distributed. As we shall discuss here and in later chapters, there are millions of lymphocyte clones in the body, enabling the organism to recognize and respond to millions of foreign antigens.</a:t>
            </a:r>
          </a:p>
          <a:p>
            <a:pPr fontAlgn="base"/>
            <a:r>
              <a:rPr lang="en-US" sz="1200" b="0" i="0" kern="1200" dirty="0" smtClean="0">
                <a:solidFill>
                  <a:schemeClr val="tx1"/>
                </a:solidFill>
                <a:effectLst/>
                <a:latin typeface="+mn-lt"/>
                <a:ea typeface="+mn-ea"/>
                <a:cs typeface="+mn-cs"/>
              </a:rPr>
              <a:t>The role of lymphocytes as the cells that mediate adaptive immunity was established during decades of research by several lines of evidence. One of the earliest clues about the importance of lymphocytes in adaptive immunity came from the discovery that humans with congenital and acquired immune deficiency states had reduced numbers of lymphocytes in the peripheral circulation and in lymphoid tissues. Furthermore, physicians noted that depletion of lymphocytes with drugs or irradiation impaired immune protection against infection. Experiments done mainly with mice showed that protective immunity to microbes can be adoptively transferred from immunized to naive animals only by lymphocytes or their secreted products. In vitro experiments established that stimulation of lymphocytes with antigens leads to responses that show many of the characteristics of immune responses induced under more physiologic conditions in vivo. Following the identification of lymphocytes as the mediators of humoral and cellular immunity, many discoveries were made at a rapid pace about different types of lymphocytes, their origins in the bone marrow and thymus, and the consequences of the absence of each type of lymphocyte. These discoveries relied on many tools, including genetically modified mice and reagents that selectively deplete one or another type of lymphocyte. Among the most important of these discoveries was that clonally distributed, highly diverse and specific receptors for antigens are produced by lymphocytes but not by any other types of cells. During the past two decades, there has been an enormous expansion of information about lymphocyte genes, proteins, and functions. We probably now know more about lymphocytes than about any other cells in all of biology.</a:t>
            </a:r>
          </a:p>
          <a:p>
            <a:pPr fontAlgn="base"/>
            <a:r>
              <a:rPr lang="en-US" sz="1200" b="0" i="0" kern="1200" dirty="0" smtClean="0">
                <a:solidFill>
                  <a:schemeClr val="tx1"/>
                </a:solidFill>
                <a:effectLst/>
                <a:latin typeface="+mn-lt"/>
                <a:ea typeface="+mn-ea"/>
                <a:cs typeface="+mn-cs"/>
              </a:rPr>
              <a:t>One of the most interesting questions about lymphocytes has been how the enormously diverse repertoire of antigen receptors, and therefore specificities, is generated from a small number of genes for these receptors in the germline. It is now known that the genes encoding the antigen receptors of lymphocytes are formed by recombination of DNA segments during the maturation of these cells. There is a random aspect to these somatic recombination events that results in the generation of millions of different receptor genes and a highly diverse repertoire of antigen specificities among different clones of lymphocytes (see </a:t>
            </a:r>
            <a:r>
              <a:rPr lang="en-US" sz="1200" b="0" i="0" u="none" strike="noStrike" kern="1200" dirty="0" smtClean="0">
                <a:solidFill>
                  <a:schemeClr val="tx1"/>
                </a:solidFill>
                <a:effectLst/>
                <a:latin typeface="+mn-lt"/>
                <a:ea typeface="+mn-ea"/>
                <a:cs typeface="+mn-cs"/>
                <a:hlinkClick r:id="rId3"/>
              </a:rPr>
              <a:t>Chapter 8</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The total number of lymphocytes in a healthy adult is about 5 × 10</a:t>
            </a:r>
            <a:r>
              <a:rPr lang="en-US" sz="1200" b="0" i="0" kern="1200" baseline="30000" dirty="0" smtClean="0">
                <a:solidFill>
                  <a:schemeClr val="tx1"/>
                </a:solidFill>
                <a:effectLst/>
                <a:latin typeface="+mn-lt"/>
                <a:ea typeface="+mn-ea"/>
                <a:cs typeface="+mn-cs"/>
              </a:rPr>
              <a:t>11</a:t>
            </a:r>
            <a:r>
              <a:rPr lang="en-US" sz="1200" b="0" i="0" kern="1200" dirty="0" smtClean="0">
                <a:solidFill>
                  <a:schemeClr val="tx1"/>
                </a:solidFill>
                <a:effectLst/>
                <a:latin typeface="+mn-lt"/>
                <a:ea typeface="+mn-ea"/>
                <a:cs typeface="+mn-cs"/>
              </a:rPr>
              <a:t>. Of these, ∼2% are in the blood, ∼10% in the bone marrow, ∼15% in the mucosal lymphoid tissues of the gastrointestinal and respiratory tracts, and ∼65% in lymphoid organs (mainly the lymph nodes and spleen). We first describe the properties of these cells and then their organization in various lymphoid tissues.</a:t>
            </a:r>
          </a:p>
          <a:p>
            <a:pPr fontAlgn="base"/>
            <a:r>
              <a:rPr lang="en-US" sz="1200" b="1" i="1" kern="1200" dirty="0" smtClean="0">
                <a:solidFill>
                  <a:schemeClr val="tx1"/>
                </a:solidFill>
                <a:effectLst/>
                <a:latin typeface="+mn-lt"/>
                <a:ea typeface="+mn-ea"/>
                <a:cs typeface="+mn-cs"/>
              </a:rPr>
              <a:t>Subsets of Lymphocytes</a:t>
            </a:r>
          </a:p>
          <a:p>
            <a:pPr fontAlgn="base"/>
            <a:r>
              <a:rPr lang="en-US" sz="1200" b="1" i="1" kern="1200" dirty="0" smtClean="0">
                <a:solidFill>
                  <a:schemeClr val="tx1"/>
                </a:solidFill>
                <a:effectLst/>
                <a:latin typeface="+mn-lt"/>
                <a:ea typeface="+mn-ea"/>
                <a:cs typeface="+mn-cs"/>
              </a:rPr>
              <a:t>Lymphocytes consist of distinct subsets that are different in their functions and protein products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Table 2-2</a:t>
            </a:r>
            <a:r>
              <a:rPr lang="en-US" sz="1200" b="0" i="0" kern="1200" dirty="0" smtClean="0">
                <a:solidFill>
                  <a:schemeClr val="tx1"/>
                </a:solidFill>
                <a:effectLst/>
                <a:latin typeface="+mn-lt"/>
                <a:ea typeface="+mn-ea"/>
                <a:cs typeface="+mn-cs"/>
              </a:rPr>
              <a:t>). The major classes of lymphocytes were introduced in </a:t>
            </a:r>
            <a:r>
              <a:rPr lang="en-US" sz="1200" b="0" i="0" u="none" strike="noStrike" kern="1200" dirty="0" smtClean="0">
                <a:solidFill>
                  <a:schemeClr val="tx1"/>
                </a:solidFill>
                <a:effectLst/>
                <a:latin typeface="+mn-lt"/>
                <a:ea typeface="+mn-ea"/>
                <a:cs typeface="+mn-cs"/>
                <a:hlinkClick r:id="rId5"/>
              </a:rPr>
              <a:t>Chapter 1</a:t>
            </a:r>
            <a:r>
              <a:rPr lang="en-US" sz="1200" b="0" i="0" kern="1200" dirty="0" smtClean="0">
                <a:solidFill>
                  <a:schemeClr val="tx1"/>
                </a:solidFill>
                <a:effectLst/>
                <a:latin typeface="+mn-lt"/>
                <a:ea typeface="+mn-ea"/>
                <a:cs typeface="+mn-cs"/>
              </a:rPr>
              <a:t> (see </a:t>
            </a:r>
            <a:r>
              <a:rPr lang="en-US" sz="1200" b="0" i="0" u="none" strike="noStrike" kern="1200" dirty="0" smtClean="0">
                <a:solidFill>
                  <a:schemeClr val="tx1"/>
                </a:solidFill>
                <a:effectLst/>
                <a:latin typeface="+mn-lt"/>
                <a:ea typeface="+mn-ea"/>
                <a:cs typeface="+mn-cs"/>
                <a:hlinkClick r:id="rId6"/>
              </a:rPr>
              <a:t>Fig. 1-5</a:t>
            </a:r>
            <a:r>
              <a:rPr lang="en-US" sz="1200" b="0" i="0" kern="1200" dirty="0" smtClean="0">
                <a:solidFill>
                  <a:schemeClr val="tx1"/>
                </a:solidFill>
                <a:effectLst/>
                <a:latin typeface="+mn-lt"/>
                <a:ea typeface="+mn-ea"/>
                <a:cs typeface="+mn-cs"/>
              </a:rPr>
              <a:t>). Morphologically, all lymphocytes are similar, and their appearance does not reflect their heterogeneity or their diverse functions. </a:t>
            </a:r>
            <a:r>
              <a:rPr lang="en-US" sz="1200" b="1" i="0" kern="1200" dirty="0" smtClean="0">
                <a:solidFill>
                  <a:schemeClr val="tx1"/>
                </a:solidFill>
                <a:effectLst/>
                <a:latin typeface="+mn-lt"/>
                <a:ea typeface="+mn-ea"/>
                <a:cs typeface="+mn-cs"/>
              </a:rPr>
              <a:t>B lymphocytes</a:t>
            </a:r>
            <a:r>
              <a:rPr lang="en-US" sz="1200" b="0" i="0" kern="1200" dirty="0" smtClean="0">
                <a:solidFill>
                  <a:schemeClr val="tx1"/>
                </a:solidFill>
                <a:effectLst/>
                <a:latin typeface="+mn-lt"/>
                <a:ea typeface="+mn-ea"/>
                <a:cs typeface="+mn-cs"/>
              </a:rPr>
              <a:t>, the cells that produce antibodies, were so called because in birds they were found to mature in an organ called the bursa of </a:t>
            </a:r>
            <a:r>
              <a:rPr lang="en-US" sz="1200" b="0" i="0" kern="1200" dirty="0" err="1" smtClean="0">
                <a:solidFill>
                  <a:schemeClr val="tx1"/>
                </a:solidFill>
                <a:effectLst/>
                <a:latin typeface="+mn-lt"/>
                <a:ea typeface="+mn-ea"/>
                <a:cs typeface="+mn-cs"/>
              </a:rPr>
              <a:t>Fabricius</a:t>
            </a:r>
            <a:r>
              <a:rPr lang="en-US" sz="1200" b="0" i="0" kern="1200" dirty="0" smtClean="0">
                <a:solidFill>
                  <a:schemeClr val="tx1"/>
                </a:solidFill>
                <a:effectLst/>
                <a:latin typeface="+mn-lt"/>
                <a:ea typeface="+mn-ea"/>
                <a:cs typeface="+mn-cs"/>
              </a:rPr>
              <a:t>. In mammals, no anatomic equivalent of the bursa exists, and the early stages of B cell maturation occur in the bone marrow. Thus, “B” lymphocytes refer to bursa-derived lymphocytes or bone marrow–derived lymphocytes. </a:t>
            </a:r>
            <a:r>
              <a:rPr lang="en-US" sz="1200" b="1" i="0" kern="1200" dirty="0" smtClean="0">
                <a:solidFill>
                  <a:schemeClr val="tx1"/>
                </a:solidFill>
                <a:effectLst/>
                <a:latin typeface="+mn-lt"/>
                <a:ea typeface="+mn-ea"/>
                <a:cs typeface="+mn-cs"/>
              </a:rPr>
              <a:t>T lymphocytes</a:t>
            </a:r>
            <a:r>
              <a:rPr lang="en-US" sz="1200" b="0" i="0" kern="1200" dirty="0" smtClean="0">
                <a:solidFill>
                  <a:schemeClr val="tx1"/>
                </a:solidFill>
                <a:effectLst/>
                <a:latin typeface="+mn-lt"/>
                <a:ea typeface="+mn-ea"/>
                <a:cs typeface="+mn-cs"/>
              </a:rPr>
              <a:t>, the mediators of cellular immunity, were named because their precursors, which arise in the bone marrow, migrate to and mature in the thymus; “T” lymphocytes refer to thymus-derived lymphocytes. B and T lymphocytes each consist of subsets with distinct phenotypic and functional characteristics. The major subsets of B cells are follicular B cells, marginal zone B cells, and B-1 B cells, each of which is found in distinct anatomic locations within lymphoid tissues. The two major T cell subsets are CD4</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helper T lymphocytes and CD8</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CTLs, which express an antigen receptor called the αβreceptor. CD4</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regulatory T cells are a third unique subset of T cells expressing the αβ receptor. Another population of T cells, called </a:t>
            </a:r>
            <a:r>
              <a:rPr lang="en-US" sz="1200" b="0" i="0" kern="1200" dirty="0" err="1" smtClean="0">
                <a:solidFill>
                  <a:schemeClr val="tx1"/>
                </a:solidFill>
                <a:effectLst/>
                <a:latin typeface="+mn-lt"/>
                <a:ea typeface="+mn-ea"/>
                <a:cs typeface="+mn-cs"/>
              </a:rPr>
              <a:t>γδ</a:t>
            </a:r>
            <a:r>
              <a:rPr lang="en-US" sz="1200" b="0" i="0" kern="1200" dirty="0" smtClean="0">
                <a:solidFill>
                  <a:schemeClr val="tx1"/>
                </a:solidFill>
                <a:effectLst/>
                <a:latin typeface="+mn-lt"/>
                <a:ea typeface="+mn-ea"/>
                <a:cs typeface="+mn-cs"/>
              </a:rPr>
              <a:t> T cells, expresses a similar but structurally distinct type of antigen receptor. The different functions of these classes of B and T cells will be discussed in later chapters.</a:t>
            </a:r>
          </a:p>
          <a:p>
            <a:endParaRPr lang="en-GB" dirty="0"/>
          </a:p>
        </p:txBody>
      </p:sp>
      <p:sp>
        <p:nvSpPr>
          <p:cNvPr id="4" name="Slide Number Placeholder 3"/>
          <p:cNvSpPr>
            <a:spLocks noGrp="1"/>
          </p:cNvSpPr>
          <p:nvPr>
            <p:ph type="sldNum" sz="quarter" idx="10"/>
          </p:nvPr>
        </p:nvSpPr>
        <p:spPr/>
        <p:txBody>
          <a:bodyPr/>
          <a:lstStyle/>
          <a:p>
            <a:fld id="{E8D428BD-3219-43D1-9D3A-433A5AA24C5B}" type="slidenum">
              <a:rPr lang="en-US" smtClean="0"/>
              <a:pPr/>
              <a:t>37</a:t>
            </a:fld>
            <a:endParaRPr lang="en-US"/>
          </a:p>
        </p:txBody>
      </p:sp>
    </p:spTree>
    <p:extLst>
      <p:ext uri="{BB962C8B-B14F-4D97-AF65-F5344CB8AC3E}">
        <p14:creationId xmlns:p14="http://schemas.microsoft.com/office/powerpoint/2010/main" val="66735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base"/>
            <a:r>
              <a:rPr lang="en-US" sz="1200" b="1" i="1" kern="1200" dirty="0" smtClean="0">
                <a:solidFill>
                  <a:schemeClr val="tx1"/>
                </a:solidFill>
                <a:effectLst/>
                <a:latin typeface="+mn-lt"/>
                <a:ea typeface="+mn-ea"/>
                <a:cs typeface="+mn-cs"/>
              </a:rPr>
              <a:t>Cytokines, a large and heterogeneous group of secreted proteins produced by many different cell types, mediate and regulate all aspects of innate and adaptive immunity.</a:t>
            </a:r>
            <a:r>
              <a:rPr lang="en-US" sz="1200" b="0" i="0" kern="1200" dirty="0" smtClean="0">
                <a:solidFill>
                  <a:schemeClr val="tx1"/>
                </a:solidFill>
                <a:effectLst/>
                <a:latin typeface="+mn-lt"/>
                <a:ea typeface="+mn-ea"/>
                <a:cs typeface="+mn-cs"/>
              </a:rPr>
              <a:t> The human genome contains about 180 genes that may encode proteins with the structural characteristics of cytokines. The nomenclature of cytokines is somewhat haphazard, with many cytokines arbitrarily named on the basis of one of the biologic activities they were discovered to have (e.g., tumor necrosis factor, interferons) and others </a:t>
            </a:r>
            <a:r>
              <a:rPr lang="en-US" sz="1200" b="0" i="0" kern="1200" dirty="0" err="1" smtClean="0">
                <a:solidFill>
                  <a:schemeClr val="tx1"/>
                </a:solidFill>
                <a:effectLst/>
                <a:latin typeface="+mn-lt"/>
                <a:ea typeface="+mn-ea"/>
                <a:cs typeface="+mn-cs"/>
              </a:rPr>
              <a:t>called</a:t>
            </a:r>
            <a:r>
              <a:rPr lang="en-US" sz="1200" b="1" i="0" kern="1200" dirty="0" err="1" smtClean="0">
                <a:solidFill>
                  <a:schemeClr val="tx1"/>
                </a:solidFill>
                <a:effectLst/>
                <a:latin typeface="+mn-lt"/>
                <a:ea typeface="+mn-ea"/>
                <a:cs typeface="+mn-cs"/>
              </a:rPr>
              <a:t>interleukins</a:t>
            </a:r>
            <a:r>
              <a:rPr lang="en-US" sz="1200" b="0" i="0" kern="1200" dirty="0" smtClean="0">
                <a:solidFill>
                  <a:schemeClr val="tx1"/>
                </a:solidFill>
                <a:effectLst/>
                <a:latin typeface="+mn-lt"/>
                <a:ea typeface="+mn-ea"/>
                <a:cs typeface="+mn-cs"/>
              </a:rPr>
              <a:t>, with a number suffix, because cytokines were thought to be made by and to act on leukocytes.</a:t>
            </a:r>
          </a:p>
          <a:p>
            <a:pPr fontAlgn="base"/>
            <a:r>
              <a:rPr lang="en-US" sz="1200" b="0" i="0" kern="1200" dirty="0" smtClean="0">
                <a:solidFill>
                  <a:schemeClr val="tx1"/>
                </a:solidFill>
                <a:effectLst/>
                <a:latin typeface="+mn-lt"/>
                <a:ea typeface="+mn-ea"/>
                <a:cs typeface="+mn-cs"/>
              </a:rPr>
              <a:t>Cytokines are not usually stored as preformed molecules, and their synthesis is initiated by new gene transcription as a result of cellular activation. Such transcriptional activation is transient, and the messenger RNAs encoding most cytokines are unstable and often rapidly degraded, so cytokine synthesis is also transient. The production of some cytokines may additionally be regulated by RNA processing and by post-translational mechanisms, such as proteolytic release of an active product from an inactive precursor. Once synthesized, cytokines are rapidly secreted, resulting in a burst of release when needed.</a:t>
            </a:r>
          </a:p>
          <a:p>
            <a:pPr fontAlgn="base"/>
            <a:r>
              <a:rPr lang="en-US" sz="1200" b="0" i="0" kern="1200" dirty="0" smtClean="0">
                <a:solidFill>
                  <a:schemeClr val="tx1"/>
                </a:solidFill>
                <a:effectLst/>
                <a:latin typeface="+mn-lt"/>
                <a:ea typeface="+mn-ea"/>
                <a:cs typeface="+mn-cs"/>
              </a:rPr>
              <a:t>Cytokines share many other general properties. One cytokine can act on diverse cell types and have multiple biologic effects, a property that is referred to as </a:t>
            </a:r>
            <a:r>
              <a:rPr lang="en-US" sz="1200" b="0" i="0" kern="1200" dirty="0" err="1" smtClean="0">
                <a:solidFill>
                  <a:schemeClr val="tx1"/>
                </a:solidFill>
                <a:effectLst/>
                <a:latin typeface="+mn-lt"/>
                <a:ea typeface="+mn-ea"/>
                <a:cs typeface="+mn-cs"/>
              </a:rPr>
              <a:t>pleiotropism</a:t>
            </a:r>
            <a:r>
              <a:rPr lang="en-US" sz="1200" b="0" i="0" kern="1200" dirty="0" smtClean="0">
                <a:solidFill>
                  <a:schemeClr val="tx1"/>
                </a:solidFill>
                <a:effectLst/>
                <a:latin typeface="+mn-lt"/>
                <a:ea typeface="+mn-ea"/>
                <a:cs typeface="+mn-cs"/>
              </a:rPr>
              <a:t>. Conversely, multiple cytokines may have the same action, and are said to be redundant. One cytokine can stimulate or inhibit the production of others, and cytokines may antagonize one another or produce additive or synergistic effects.</a:t>
            </a:r>
          </a:p>
          <a:p>
            <a:pPr fontAlgn="base"/>
            <a:r>
              <a:rPr lang="en-US" sz="1200" b="0" i="0" kern="1200" dirty="0" smtClean="0">
                <a:solidFill>
                  <a:schemeClr val="tx1"/>
                </a:solidFill>
                <a:effectLst/>
                <a:latin typeface="+mn-lt"/>
                <a:ea typeface="+mn-ea"/>
                <a:cs typeface="+mn-cs"/>
              </a:rPr>
              <a:t>Most cytokines act close to where they are produced, either on the same cell that secretes the cytokine (</a:t>
            </a:r>
            <a:r>
              <a:rPr lang="en-US" sz="1200" b="1" i="0" kern="1200" dirty="0" smtClean="0">
                <a:solidFill>
                  <a:schemeClr val="tx1"/>
                </a:solidFill>
                <a:effectLst/>
                <a:latin typeface="+mn-lt"/>
                <a:ea typeface="+mn-ea"/>
                <a:cs typeface="+mn-cs"/>
              </a:rPr>
              <a:t>autocrine</a:t>
            </a:r>
            <a:r>
              <a:rPr lang="en-US" sz="1200" b="0" i="0" kern="1200" dirty="0" smtClean="0">
                <a:solidFill>
                  <a:schemeClr val="tx1"/>
                </a:solidFill>
                <a:effectLst/>
                <a:latin typeface="+mn-lt"/>
                <a:ea typeface="+mn-ea"/>
                <a:cs typeface="+mn-cs"/>
              </a:rPr>
              <a:t> action) or on a nearby cell (</a:t>
            </a:r>
            <a:r>
              <a:rPr lang="en-US" sz="1200" b="1" i="0" kern="1200" dirty="0" smtClean="0">
                <a:solidFill>
                  <a:schemeClr val="tx1"/>
                </a:solidFill>
                <a:effectLst/>
                <a:latin typeface="+mn-lt"/>
                <a:ea typeface="+mn-ea"/>
                <a:cs typeface="+mn-cs"/>
              </a:rPr>
              <a:t>paracrine</a:t>
            </a:r>
            <a:r>
              <a:rPr lang="en-US" sz="1200" b="0" i="0" kern="1200" dirty="0" smtClean="0">
                <a:solidFill>
                  <a:schemeClr val="tx1"/>
                </a:solidFill>
                <a:effectLst/>
                <a:latin typeface="+mn-lt"/>
                <a:ea typeface="+mn-ea"/>
                <a:cs typeface="+mn-cs"/>
              </a:rPr>
              <a:t> action). T cells often secrete cytokines at the site of contact with APCs, the so-called immune synapse (see </a:t>
            </a:r>
            <a:r>
              <a:rPr lang="en-US" sz="1200" b="0" i="0" u="none" strike="noStrike" kern="1200" dirty="0" smtClean="0">
                <a:solidFill>
                  <a:schemeClr val="tx1"/>
                </a:solidFill>
                <a:effectLst/>
                <a:latin typeface="+mn-lt"/>
                <a:ea typeface="+mn-ea"/>
                <a:cs typeface="+mn-cs"/>
                <a:hlinkClick r:id="rId3"/>
              </a:rPr>
              <a:t>Chapter 9</a:t>
            </a:r>
            <a:r>
              <a:rPr lang="en-US" sz="1200" b="0" i="0" kern="1200" dirty="0" smtClean="0">
                <a:solidFill>
                  <a:schemeClr val="tx1"/>
                </a:solidFill>
                <a:effectLst/>
                <a:latin typeface="+mn-lt"/>
                <a:ea typeface="+mn-ea"/>
                <a:cs typeface="+mn-cs"/>
              </a:rPr>
              <a:t>). This may be one reason that cytokines often act on cells that are in contact with the cytokine producers. When produced in large amounts, cytokines may enter the circulation and act at a distance from the site of production (</a:t>
            </a:r>
            <a:r>
              <a:rPr lang="en-US" sz="1200" b="1" i="0" kern="1200" dirty="0" err="1" smtClean="0">
                <a:solidFill>
                  <a:schemeClr val="tx1"/>
                </a:solidFill>
                <a:effectLst/>
                <a:latin typeface="+mn-lt"/>
                <a:ea typeface="+mn-ea"/>
                <a:cs typeface="+mn-cs"/>
              </a:rPr>
              <a:t>endocrine</a:t>
            </a:r>
            <a:r>
              <a:rPr lang="en-US" sz="1200" b="0" i="0" kern="1200" dirty="0" err="1" smtClean="0">
                <a:solidFill>
                  <a:schemeClr val="tx1"/>
                </a:solidFill>
                <a:effectLst/>
                <a:latin typeface="+mn-lt"/>
                <a:ea typeface="+mn-ea"/>
                <a:cs typeface="+mn-cs"/>
              </a:rPr>
              <a:t>action</a:t>
            </a:r>
            <a:r>
              <a:rPr lang="en-US" sz="1200" b="0" i="0" kern="1200" dirty="0" smtClean="0">
                <a:solidFill>
                  <a:schemeClr val="tx1"/>
                </a:solidFill>
                <a:effectLst/>
                <a:latin typeface="+mn-lt"/>
                <a:ea typeface="+mn-ea"/>
                <a:cs typeface="+mn-cs"/>
              </a:rPr>
              <a:t>). Tumor necrosis factor (TNF) is an example of a cytokine that has important local and distant (systemic) effects.</a:t>
            </a:r>
          </a:p>
          <a:p>
            <a:pPr fontAlgn="base"/>
            <a:r>
              <a:rPr lang="en-US" sz="1200" b="0" i="0" kern="1200" dirty="0" smtClean="0">
                <a:solidFill>
                  <a:schemeClr val="tx1"/>
                </a:solidFill>
                <a:effectLst/>
                <a:latin typeface="+mn-lt"/>
                <a:ea typeface="+mn-ea"/>
                <a:cs typeface="+mn-cs"/>
              </a:rPr>
              <a:t>Some cytokines are mediators and regulators of innate immunity. They are produced by innate immune cells such as dendritic cells, macrophages, and mast cells, and they drive the process of inflammation or contribute to defense against viral infections. Other cytokines, especially those produced by helper T cell subsets, contribute to host defense mediated by the adaptive immune system and also regulate immune responses. Members of this category of cytokines are also responsible for the activation and differentiation of T cells and B cells. Some cytokines are growth factors for hematopoiesis and regulate the generation of different types of immune cells from precursors in the bone marrow.</a:t>
            </a:r>
          </a:p>
          <a:p>
            <a:pPr fontAlgn="base"/>
            <a:r>
              <a:rPr lang="en-US" sz="1200" b="0" i="0" kern="1200" dirty="0" smtClean="0">
                <a:solidFill>
                  <a:schemeClr val="tx1"/>
                </a:solidFill>
                <a:effectLst/>
                <a:latin typeface="+mn-lt"/>
                <a:ea typeface="+mn-ea"/>
                <a:cs typeface="+mn-cs"/>
              </a:rPr>
              <a:t>In general, the cytokines of innate and adaptive immunity are produced by different cell populations, act on different target cells, and have other distinct properties. However, these distinctions are not absolute because the same cytokine may be produced during innate and adaptive immune reactions, and different cytokines produced during such reactions may have overlapping actions.</a:t>
            </a:r>
          </a:p>
          <a:p>
            <a:endParaRPr lang="en-GB" dirty="0"/>
          </a:p>
        </p:txBody>
      </p:sp>
      <p:sp>
        <p:nvSpPr>
          <p:cNvPr id="4" name="Slide Number Placeholder 3"/>
          <p:cNvSpPr>
            <a:spLocks noGrp="1"/>
          </p:cNvSpPr>
          <p:nvPr>
            <p:ph type="sldNum" sz="quarter" idx="10"/>
          </p:nvPr>
        </p:nvSpPr>
        <p:spPr/>
        <p:txBody>
          <a:bodyPr/>
          <a:lstStyle/>
          <a:p>
            <a:fld id="{E8D428BD-3219-43D1-9D3A-433A5AA24C5B}" type="slidenum">
              <a:rPr lang="en-US" smtClean="0"/>
              <a:pPr/>
              <a:t>48</a:t>
            </a:fld>
            <a:endParaRPr lang="en-US"/>
          </a:p>
        </p:txBody>
      </p:sp>
    </p:spTree>
    <p:extLst>
      <p:ext uri="{BB962C8B-B14F-4D97-AF65-F5344CB8AC3E}">
        <p14:creationId xmlns:p14="http://schemas.microsoft.com/office/powerpoint/2010/main" val="295709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fontAlgn="base"/>
            <a:r>
              <a:rPr lang="en-US" sz="1200" b="0" i="0" kern="1200" dirty="0" smtClean="0">
                <a:solidFill>
                  <a:schemeClr val="tx1"/>
                </a:solidFill>
                <a:effectLst/>
                <a:latin typeface="+mn-lt"/>
                <a:ea typeface="+mn-ea"/>
                <a:cs typeface="+mn-cs"/>
              </a:rPr>
              <a:t>Several different kinds of molecules that recognize microbes and promote innate responses exist in soluble form in the blood and extracellular fluids. These molecules provide early defense against pathogens that are present outside host cells at some part of their life cycle. The soluble effector molecules function in two major ways.</a:t>
            </a:r>
          </a:p>
          <a:p>
            <a:pPr fontAlgn="base"/>
            <a:r>
              <a:rPr lang="en-US" sz="1200" b="0" i="0" kern="1200" dirty="0" smtClean="0">
                <a:solidFill>
                  <a:schemeClr val="tx1"/>
                </a:solidFill>
                <a:effectLst/>
                <a:latin typeface="+mn-lt"/>
                <a:ea typeface="+mn-ea"/>
                <a:cs typeface="+mn-cs"/>
              </a:rPr>
              <a:t>By binding to microbes, they act as </a:t>
            </a:r>
            <a:r>
              <a:rPr lang="en-US" sz="1200" b="1" i="0" kern="1200" dirty="0" err="1" smtClean="0">
                <a:solidFill>
                  <a:schemeClr val="tx1"/>
                </a:solidFill>
                <a:effectLst/>
                <a:latin typeface="+mn-lt"/>
                <a:ea typeface="+mn-ea"/>
                <a:cs typeface="+mn-cs"/>
              </a:rPr>
              <a:t>opsonins</a:t>
            </a:r>
            <a:r>
              <a:rPr lang="en-US" sz="1200" b="0" i="0" kern="1200" dirty="0" smtClean="0">
                <a:solidFill>
                  <a:schemeClr val="tx1"/>
                </a:solidFill>
                <a:effectLst/>
                <a:latin typeface="+mn-lt"/>
                <a:ea typeface="+mn-ea"/>
                <a:cs typeface="+mn-cs"/>
              </a:rPr>
              <a:t> and enhance the ability of macrophages, neutrophils, and dendritic cells to phagocytose the microbes. This is because the phagocytic cells express membrane receptors specific for the </a:t>
            </a:r>
            <a:r>
              <a:rPr lang="en-US" sz="1200" b="0" i="0" kern="1200" dirty="0" err="1" smtClean="0">
                <a:solidFill>
                  <a:schemeClr val="tx1"/>
                </a:solidFill>
                <a:effectLst/>
                <a:latin typeface="+mn-lt"/>
                <a:ea typeface="+mn-ea"/>
                <a:cs typeface="+mn-cs"/>
              </a:rPr>
              <a:t>opsonins</a:t>
            </a:r>
            <a:r>
              <a:rPr lang="en-US" sz="1200" b="0" i="0" kern="1200" dirty="0" smtClean="0">
                <a:solidFill>
                  <a:schemeClr val="tx1"/>
                </a:solidFill>
                <a:effectLst/>
                <a:latin typeface="+mn-lt"/>
                <a:ea typeface="+mn-ea"/>
                <a:cs typeface="+mn-cs"/>
              </a:rPr>
              <a:t>, and these receptors can efficiently mediate the internalization of the complex of </a:t>
            </a:r>
            <a:r>
              <a:rPr lang="en-US" sz="1200" b="0" i="0" kern="1200" dirty="0" err="1" smtClean="0">
                <a:solidFill>
                  <a:schemeClr val="tx1"/>
                </a:solidFill>
                <a:effectLst/>
                <a:latin typeface="+mn-lt"/>
                <a:ea typeface="+mn-ea"/>
                <a:cs typeface="+mn-cs"/>
              </a:rPr>
              <a:t>opsonin</a:t>
            </a:r>
            <a:r>
              <a:rPr lang="en-US" sz="1200" b="0" i="0" kern="1200" dirty="0" smtClean="0">
                <a:solidFill>
                  <a:schemeClr val="tx1"/>
                </a:solidFill>
                <a:effectLst/>
                <a:latin typeface="+mn-lt"/>
                <a:ea typeface="+mn-ea"/>
                <a:cs typeface="+mn-cs"/>
              </a:rPr>
              <a:t> and bound microbe.</a:t>
            </a:r>
          </a:p>
          <a:p>
            <a:pPr fontAlgn="base"/>
            <a:r>
              <a:rPr lang="en-US" sz="1200" b="0" i="0" kern="1200" dirty="0" smtClean="0">
                <a:solidFill>
                  <a:schemeClr val="tx1"/>
                </a:solidFill>
                <a:effectLst/>
                <a:latin typeface="+mn-lt"/>
                <a:ea typeface="+mn-ea"/>
                <a:cs typeface="+mn-cs"/>
              </a:rPr>
              <a:t>After binding to microbes, soluble mediators of innate immunity promote inflammatory responses that bring more phagocytes to sites of infections, and they may also directly kill microbes.</a:t>
            </a:r>
          </a:p>
          <a:p>
            <a:pPr fontAlgn="base"/>
            <a:r>
              <a:rPr lang="en-US" sz="1200" b="0" i="0" kern="1200" dirty="0" smtClean="0">
                <a:solidFill>
                  <a:schemeClr val="tx1"/>
                </a:solidFill>
                <a:effectLst/>
                <a:latin typeface="+mn-lt"/>
                <a:ea typeface="+mn-ea"/>
                <a:cs typeface="+mn-cs"/>
              </a:rPr>
              <a:t>The soluble effector molecules are sometimes called the humoral branch of innate immunity, analogous to the humoral branch of adaptive immunity mediated by antibodies. The major components of the humoral innate immune system are natural antibodies, the complement system, </a:t>
            </a:r>
            <a:r>
              <a:rPr lang="en-US" sz="1200" b="0" i="0" kern="1200" dirty="0" err="1" smtClean="0">
                <a:solidFill>
                  <a:schemeClr val="tx1"/>
                </a:solidFill>
                <a:effectLst/>
                <a:latin typeface="+mn-lt"/>
                <a:ea typeface="+mn-ea"/>
                <a:cs typeface="+mn-cs"/>
              </a:rPr>
              <a:t>collectins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pentraxins</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ficolins</a:t>
            </a:r>
            <a:r>
              <a:rPr lang="en-US" sz="1200" b="0" i="0" kern="1200" dirty="0" smtClean="0">
                <a:solidFill>
                  <a:schemeClr val="tx1"/>
                </a:solidFill>
                <a:effectLst/>
                <a:latin typeface="+mn-lt"/>
                <a:ea typeface="+mn-ea"/>
                <a:cs typeface="+mn-cs"/>
              </a:rPr>
              <a:t>. We will next describe the major features and functions of these components of innate immunity.</a:t>
            </a:r>
          </a:p>
          <a:p>
            <a:pPr fontAlgn="base"/>
            <a:r>
              <a:rPr lang="en-US" sz="1200" b="1" i="0" kern="1200" dirty="0" smtClean="0">
                <a:solidFill>
                  <a:schemeClr val="tx1"/>
                </a:solidFill>
                <a:effectLst/>
                <a:latin typeface="+mn-lt"/>
                <a:ea typeface="+mn-ea"/>
                <a:cs typeface="+mn-cs"/>
              </a:rPr>
              <a:t>Natural Antibodies</a:t>
            </a:r>
          </a:p>
          <a:p>
            <a:pPr fontAlgn="base"/>
            <a:r>
              <a:rPr lang="en-US" sz="1200" b="0" i="0" kern="1200" dirty="0" smtClean="0">
                <a:solidFill>
                  <a:schemeClr val="tx1"/>
                </a:solidFill>
                <a:effectLst/>
                <a:latin typeface="+mn-lt"/>
                <a:ea typeface="+mn-ea"/>
                <a:cs typeface="+mn-cs"/>
              </a:rPr>
              <a:t>Many antibodies with millions of different fine specificities are produced in humoral immune responses by B lymphocytes and their progeny, as part of the adaptive immune system, and we will describe antibodies and B cell responses in detail in later chapters. However, there are subsets of B cells that produce antibodies with only a limited number of specificities without overt exposure to foreign antigens, and these are called </a:t>
            </a:r>
            <a:r>
              <a:rPr lang="en-US" sz="1200" b="1" i="0" kern="1200" dirty="0" smtClean="0">
                <a:solidFill>
                  <a:schemeClr val="tx1"/>
                </a:solidFill>
                <a:effectLst/>
                <a:latin typeface="+mn-lt"/>
                <a:ea typeface="+mn-ea"/>
                <a:cs typeface="+mn-cs"/>
              </a:rPr>
              <a:t>natural antibodies</a:t>
            </a:r>
            <a:r>
              <a:rPr lang="en-US" sz="1200" b="0" i="0" kern="1200" dirty="0" smtClean="0">
                <a:solidFill>
                  <a:schemeClr val="tx1"/>
                </a:solidFill>
                <a:effectLst/>
                <a:latin typeface="+mn-lt"/>
                <a:ea typeface="+mn-ea"/>
                <a:cs typeface="+mn-cs"/>
              </a:rPr>
              <a:t>. As is typical for other components of innate immunity, natural antibodies are already present before infections, and they recognize common molecular patterns on microbes or stressed and dying cells. Natural antibodies are usually specific for carbohydrate or lipid molecules but not proteins, and most are IgM antibodies, one of several structural classes of Ig molecules (see </a:t>
            </a:r>
            <a:r>
              <a:rPr lang="en-US" sz="1200" b="0" i="0" u="none" strike="noStrike" kern="1200" dirty="0" smtClean="0">
                <a:solidFill>
                  <a:schemeClr val="tx1"/>
                </a:solidFill>
                <a:effectLst/>
                <a:latin typeface="+mn-lt"/>
                <a:ea typeface="+mn-ea"/>
                <a:cs typeface="+mn-cs"/>
                <a:hlinkClick r:id="rId3"/>
              </a:rPr>
              <a:t>Chapter 5</a:t>
            </a:r>
            <a:r>
              <a:rPr lang="en-US" sz="1200" b="0" i="0" kern="1200" dirty="0" smtClean="0">
                <a:solidFill>
                  <a:schemeClr val="tx1"/>
                </a:solidFill>
                <a:effectLst/>
                <a:latin typeface="+mn-lt"/>
                <a:ea typeface="+mn-ea"/>
                <a:cs typeface="+mn-cs"/>
              </a:rPr>
              <a:t>). A remarkably large proportion of the natural antibodies in humans and mice are specific for oxidized lipids, including phospholipid head groups such as </a:t>
            </a:r>
            <a:r>
              <a:rPr lang="en-US" sz="1200" b="0" i="0" kern="1200" dirty="0" err="1" smtClean="0">
                <a:solidFill>
                  <a:schemeClr val="tx1"/>
                </a:solidFill>
                <a:effectLst/>
                <a:latin typeface="+mn-lt"/>
                <a:ea typeface="+mn-ea"/>
                <a:cs typeface="+mn-cs"/>
              </a:rPr>
              <a:t>lysophosphatidylcholine</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phosphorylcholine</a:t>
            </a:r>
            <a:r>
              <a:rPr lang="en-US" sz="1200" b="0" i="0" kern="1200" dirty="0" smtClean="0">
                <a:solidFill>
                  <a:schemeClr val="tx1"/>
                </a:solidFill>
                <a:effectLst/>
                <a:latin typeface="+mn-lt"/>
                <a:ea typeface="+mn-ea"/>
                <a:cs typeface="+mn-cs"/>
              </a:rPr>
              <a:t>, which are found on bacterial membranes and on apoptotic cells but are not exposed on the surface of healthy host cells. Some experimental evidence indicates that the natural antibodies specific for these phospholipids provide protection against bacterial infections and facilitate the phagocytosis of apoptotic cells. The anti-ABO blood group antibodies, another example of natural antibodies, recognize certain glycolipids (blood group antigens) expressed on the surface of many cell types, including blood cells. Blood group antigens and antibodies are important for transplantation but not for host defense and are discussed in </a:t>
            </a:r>
            <a:r>
              <a:rPr lang="en-US" sz="1200" b="0" i="0" u="none" strike="noStrike" kern="1200" dirty="0" smtClean="0">
                <a:solidFill>
                  <a:schemeClr val="tx1"/>
                </a:solidFill>
                <a:effectLst/>
                <a:latin typeface="+mn-lt"/>
                <a:ea typeface="+mn-ea"/>
                <a:cs typeface="+mn-cs"/>
                <a:hlinkClick r:id="rId4"/>
              </a:rPr>
              <a:t>Chapter 16</a:t>
            </a:r>
            <a:r>
              <a:rPr lang="en-US" sz="1200" b="0" i="0" kern="1200" dirty="0" smtClean="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E8D428BD-3219-43D1-9D3A-433A5AA24C5B}" type="slidenum">
              <a:rPr lang="en-US" smtClean="0"/>
              <a:pPr/>
              <a:t>50</a:t>
            </a:fld>
            <a:endParaRPr lang="en-US"/>
          </a:p>
        </p:txBody>
      </p:sp>
    </p:spTree>
    <p:extLst>
      <p:ext uri="{BB962C8B-B14F-4D97-AF65-F5344CB8AC3E}">
        <p14:creationId xmlns:p14="http://schemas.microsoft.com/office/powerpoint/2010/main" val="157586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9/17/2015</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9/17/2015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9/17/2015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9/17/2015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fld id="{790C5AF7-69B4-44FD-A306-1E72C27C800F}" type="datetimeFigureOut">
              <a:rPr lang="en-US" smtClean="0"/>
              <a:pPr/>
              <a:t>9/17/2015</a:t>
            </a:fld>
            <a:endParaRPr lang="en-US"/>
          </a:p>
        </p:txBody>
      </p:sp>
      <p:sp>
        <p:nvSpPr>
          <p:cNvPr id="5" name="Footer Placeholder 4"/>
          <p:cNvSpPr>
            <a:spLocks noGrp="1"/>
          </p:cNvSpPr>
          <p:nvPr>
            <p:ph type="ftr" sz="quarter" idx="15"/>
          </p:nvPr>
        </p:nvSpPr>
        <p:spPr/>
        <p:txBody>
          <a:bodyPr/>
          <a:lstStyle>
            <a:lvl1pPr>
              <a:defRPr/>
            </a:lvl1pPr>
          </a:lstStyle>
          <a:p>
            <a:endParaRPr lang="en-US"/>
          </a:p>
        </p:txBody>
      </p:sp>
      <p:sp>
        <p:nvSpPr>
          <p:cNvPr id="6" name="Slide Number Placeholder 5"/>
          <p:cNvSpPr>
            <a:spLocks noGrp="1"/>
          </p:cNvSpPr>
          <p:nvPr>
            <p:ph type="sldNum" sz="quarter" idx="16"/>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9/17/2015</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790C5AF7-69B4-44FD-A306-1E72C27C800F}" type="datetimeFigureOut">
              <a:rPr lang="en-US" smtClean="0"/>
              <a:pPr/>
              <a:t>9/17/2015</a:t>
            </a:fld>
            <a:endParaRPr lang="en-US"/>
          </a:p>
        </p:txBody>
      </p:sp>
      <p:sp>
        <p:nvSpPr>
          <p:cNvPr id="6" name="Footer Placeholder 4"/>
          <p:cNvSpPr>
            <a:spLocks noGrp="1"/>
          </p:cNvSpPr>
          <p:nvPr>
            <p:ph type="ftr" sz="quarter" idx="16"/>
          </p:nvPr>
        </p:nvSpPr>
        <p:spPr/>
        <p:txBody>
          <a:bodyPr/>
          <a:lstStyle>
            <a:lvl1pPr>
              <a:defRPr/>
            </a:lvl1pPr>
          </a:lstStyle>
          <a:p>
            <a:endParaRPr lang="en-US"/>
          </a:p>
        </p:txBody>
      </p:sp>
      <p:sp>
        <p:nvSpPr>
          <p:cNvPr id="7" name="Slide Number Placeholder 5"/>
          <p:cNvSpPr>
            <a:spLocks noGrp="1"/>
          </p:cNvSpPr>
          <p:nvPr>
            <p:ph type="sldNum" sz="quarter" idx="17"/>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790C5AF7-69B4-44FD-A306-1E72C27C800F}" type="datetimeFigureOut">
              <a:rPr lang="en-US" smtClean="0"/>
              <a:pPr/>
              <a:t>9/17/2015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9/17/2015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90C5AF7-69B4-44FD-A306-1E72C27C800F}" type="datetimeFigureOut">
              <a:rPr lang="en-US" smtClean="0"/>
              <a:pPr/>
              <a:t>9/17/2015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0C5AF7-69B4-44FD-A306-1E72C27C800F}" type="datetimeFigureOut">
              <a:rPr lang="en-US" smtClean="0"/>
              <a:pPr/>
              <a:t>9/17/2015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fld id="{790C5AF7-69B4-44FD-A306-1E72C27C800F}" type="datetimeFigureOut">
              <a:rPr lang="en-US" smtClean="0"/>
              <a:pPr/>
              <a:t>9/17/2015</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90C5AF7-69B4-44FD-A306-1E72C27C800F}" type="datetimeFigureOut">
              <a:rPr lang="en-US" smtClean="0"/>
              <a:pPr/>
              <a:t>9/17/2015</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4560A13-E7F9-4DD7-B3A7-3D4B944F97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txStyles>
    <p:titleStyle>
      <a:lvl1pPr marL="319088" indent="-319088" algn="r" rtl="0"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1" fontAlgn="base" hangingPunct="1">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98934" y="0"/>
            <a:ext cx="6946132" cy="1415772"/>
          </a:xfrm>
          <a:prstGeom prst="rect">
            <a:avLst/>
          </a:prstGeom>
        </p:spPr>
        <p:txBody>
          <a:bodyPr wrap="none">
            <a:spAutoFit/>
          </a:bodyPr>
          <a:lstStyle/>
          <a:p>
            <a:pPr algn="ctr"/>
            <a:r>
              <a:rPr lang="lv-LV" sz="4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Imunoloģija II</a:t>
            </a:r>
          </a:p>
          <a:p>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Bioloģijas maģistra studiju programma</a:t>
            </a:r>
          </a:p>
          <a:p>
            <a:endParaRPr lang="en-US" dirty="0"/>
          </a:p>
        </p:txBody>
      </p:sp>
      <p:sp>
        <p:nvSpPr>
          <p:cNvPr id="7" name="Text Box 5"/>
          <p:cNvSpPr txBox="1">
            <a:spLocks noChangeArrowheads="1"/>
          </p:cNvSpPr>
          <p:nvPr/>
        </p:nvSpPr>
        <p:spPr bwMode="auto">
          <a:xfrm>
            <a:off x="1871662" y="6019800"/>
            <a:ext cx="5400675" cy="396875"/>
          </a:xfrm>
          <a:prstGeom prst="rect">
            <a:avLst/>
          </a:prstGeom>
          <a:noFill/>
          <a:ln w="9525">
            <a:noFill/>
            <a:miter lim="800000"/>
            <a:headEnd/>
            <a:tailEnd/>
          </a:ln>
          <a:effectLst/>
        </p:spPr>
        <p:txBody>
          <a:bodyPr>
            <a:spAutoFit/>
          </a:bodyPr>
          <a:lstStyle/>
          <a:p>
            <a:pPr algn="ctr" eaLnBrk="0" hangingPunct="0">
              <a:spcBef>
                <a:spcPct val="50000"/>
              </a:spcBef>
              <a:defRPr/>
            </a:pPr>
            <a:r>
              <a:rPr lang="lv-LV" sz="2000" b="1" dirty="0">
                <a:solidFill>
                  <a:schemeClr val="tx1">
                    <a:lumMod val="75000"/>
                    <a:lumOff val="25000"/>
                  </a:schemeClr>
                </a:solidFill>
                <a:effectLst>
                  <a:outerShdw blurRad="38100" dist="38100" dir="2700000" algn="tl">
                    <a:srgbClr val="000000">
                      <a:alpha val="43137"/>
                    </a:srgbClr>
                  </a:outerShdw>
                </a:effectLst>
                <a:latin typeface="Verdana" pitchFamily="34" charset="0"/>
              </a:rPr>
              <a:t>Dr. Aija </a:t>
            </a:r>
            <a:r>
              <a:rPr lang="lv-LV" sz="2000" b="1" dirty="0" err="1">
                <a:solidFill>
                  <a:schemeClr val="tx1">
                    <a:lumMod val="75000"/>
                    <a:lumOff val="25000"/>
                  </a:schemeClr>
                </a:solidFill>
                <a:effectLst>
                  <a:outerShdw blurRad="38100" dist="38100" dir="2700000" algn="tl">
                    <a:srgbClr val="000000">
                      <a:alpha val="43137"/>
                    </a:srgbClr>
                  </a:outerShdw>
                </a:effectLst>
                <a:latin typeface="Verdana" pitchFamily="34" charset="0"/>
              </a:rPr>
              <a:t>Linē</a:t>
            </a:r>
            <a:r>
              <a:rPr lang="lv-LV" sz="2000" b="1" dirty="0">
                <a:solidFill>
                  <a:schemeClr val="tx1">
                    <a:lumMod val="75000"/>
                    <a:lumOff val="25000"/>
                  </a:schemeClr>
                </a:solidFill>
                <a:effectLst>
                  <a:outerShdw blurRad="38100" dist="38100" dir="2700000" algn="tl">
                    <a:srgbClr val="000000">
                      <a:alpha val="43137"/>
                    </a:srgbClr>
                  </a:outerShdw>
                </a:effectLst>
                <a:latin typeface="Verdana" pitchFamily="34" charset="0"/>
              </a:rPr>
              <a:t>, </a:t>
            </a:r>
            <a:r>
              <a:rPr lang="lv-LV" sz="2000" b="1" dirty="0" smtClean="0">
                <a:solidFill>
                  <a:schemeClr val="tx1">
                    <a:lumMod val="75000"/>
                    <a:lumOff val="25000"/>
                  </a:schemeClr>
                </a:solidFill>
                <a:effectLst>
                  <a:outerShdw blurRad="38100" dist="38100" dir="2700000" algn="tl">
                    <a:srgbClr val="000000">
                      <a:alpha val="43137"/>
                    </a:srgbClr>
                  </a:outerShdw>
                </a:effectLst>
                <a:latin typeface="Verdana" pitchFamily="34" charset="0"/>
              </a:rPr>
              <a:t>aija@biomed.lu.lv</a:t>
            </a:r>
            <a:endParaRPr lang="en-US" sz="2000" b="1" dirty="0">
              <a:solidFill>
                <a:schemeClr val="tx1">
                  <a:lumMod val="75000"/>
                  <a:lumOff val="25000"/>
                </a:schemeClr>
              </a:solidFill>
              <a:effectLst>
                <a:outerShdw blurRad="38100" dist="38100" dir="2700000" algn="tl">
                  <a:srgbClr val="000000">
                    <a:alpha val="43137"/>
                  </a:srgbClr>
                </a:outerShdw>
              </a:effectLst>
              <a:latin typeface="Verdana" pitchFamily="34" charset="0"/>
            </a:endParaRPr>
          </a:p>
        </p:txBody>
      </p:sp>
      <p:pic>
        <p:nvPicPr>
          <p:cNvPr id="2050" name="Picture 2" descr="http://www.gluegrant.org/images/cell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57" y="1626475"/>
            <a:ext cx="8463283" cy="3766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467600" cy="5262979"/>
          </a:xfrm>
          <a:prstGeom prst="rect">
            <a:avLst/>
          </a:prstGeom>
        </p:spPr>
        <p:txBody>
          <a:bodyPr wrap="square">
            <a:spAutoFit/>
          </a:bodyPr>
          <a:lstStyle/>
          <a:p>
            <a:pPr algn="just">
              <a:spcBef>
                <a:spcPct val="50000"/>
              </a:spcBef>
              <a:defRPr/>
            </a:pPr>
            <a:endParaRPr lang="lv-LV"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Tomēr –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Jennera</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laikā joprojām nav zināms, kas šo slimību izraisa.</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Paradoksāli – vispirms cilvēce iemācījās infekcijas slimības apkarot, tikai pēc tam saprata, kā tās rodas.</a:t>
            </a:r>
          </a:p>
          <a:p>
            <a:pPr algn="just">
              <a:spcBef>
                <a:spcPct val="50000"/>
              </a:spcBef>
              <a:defRPr/>
            </a:pPr>
            <a:endParaRPr lang="lv-LV" sz="24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Lielāko ieguldījumu infekcijas slimību izcelsmes izpētē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the</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germ</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theory</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of</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disease</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deva divi laikabiedri un sīvi konkurenti – Robert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Koch</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un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Louis</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Pasteur</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Robert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Koch</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(1843-1910)</a:t>
            </a:r>
            <a:endParaRPr lang="en-US" dirty="0"/>
          </a:p>
        </p:txBody>
      </p:sp>
      <p:sp>
        <p:nvSpPr>
          <p:cNvPr id="4" name="Rectangle 3"/>
          <p:cNvSpPr/>
          <p:nvPr/>
        </p:nvSpPr>
        <p:spPr>
          <a:xfrm>
            <a:off x="4191000" y="917912"/>
            <a:ext cx="4724400" cy="5940088"/>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Vācu mikrobiologs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Bakterioloģijas pamatlicējs; radīja eksperimentālu pamatojumu infekcijas slimību koncepcijai</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Veica vienkāršu eksperimentu – asinis no truša, kas miris ar mēri,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iešpricēja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ausī veselam trusim – tas nākošajā dienā nomira;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Koch</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izolēja truša limfmezglus un pierādīja, ka baktērijas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Bacillus</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anthracis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kas tur atrodas pārnes slimību. Vēlāk atklāja holēras un tuberkulozes izraisītājus.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Izstrādāja baktēriju kultivēšanas metodes uz agara platēm.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1905. gadā saņēma Nobela prēmiju Fizioloģijā un Medicīnā</a:t>
            </a:r>
            <a:endParaRPr lang="lv-LV" sz="2000" b="1" dirty="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25602" name="Picture 2" descr="Robert Koch BeW.jpg"/>
          <p:cNvPicPr>
            <a:picLocks noChangeAspect="1" noChangeArrowheads="1"/>
          </p:cNvPicPr>
          <p:nvPr/>
        </p:nvPicPr>
        <p:blipFill>
          <a:blip r:embed="rId2" cstate="print"/>
          <a:srcRect/>
          <a:stretch>
            <a:fillRect/>
          </a:stretch>
        </p:blipFill>
        <p:spPr bwMode="auto">
          <a:xfrm>
            <a:off x="304800" y="1066800"/>
            <a:ext cx="3645877" cy="473964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Louis</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Pasteur</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(1822-1895)</a:t>
            </a:r>
            <a:endParaRPr lang="en-US" dirty="0"/>
          </a:p>
        </p:txBody>
      </p:sp>
      <p:sp>
        <p:nvSpPr>
          <p:cNvPr id="4" name="Rectangle 3"/>
          <p:cNvSpPr/>
          <p:nvPr/>
        </p:nvSpPr>
        <p:spPr>
          <a:xfrm>
            <a:off x="3886200" y="917912"/>
            <a:ext cx="5029200" cy="5324535"/>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Franču ķīmiķis un  mikrobiologs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Pierāda, ka fermentāciju izraisa mikroorganismi; izgudro pārtikas apstrādes procesu – pasterizāciju.</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Eksperimentējot ar putnu holēras izraisītāju </a:t>
            </a:r>
            <a:r>
              <a:rPr lang="lv-LV" sz="2000" b="1" i="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a:t>
            </a:r>
            <a:r>
              <a:rPr lang="en-US" sz="2000" b="1" i="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Pasteurella</a:t>
            </a:r>
            <a:r>
              <a:rPr lang="en-US" sz="2000" b="1" i="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t>
            </a:r>
            <a:r>
              <a:rPr lang="en-US" sz="2000" b="1" i="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multocida</a:t>
            </a:r>
            <a:r>
              <a:rPr lang="lv-LV" sz="2000" b="1" i="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novēroja, ka putni, kas inficēti ar novājinātu kultūru, holēru izslimo vieglā formā un pēc tam kļūst imūni; saredz līdzību ar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Jennera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eksperimentu un padara to par terapeitisko vakcīnu pamatprincipu – inficējot ar mākslīgi novājinātu slimības izraisītāju, organisms kļūst imūns pret to. Uz to balstoties, rada vakcīnas pret liellopu mēri un trakumsērgu.</a:t>
            </a:r>
          </a:p>
        </p:txBody>
      </p:sp>
      <p:pic>
        <p:nvPicPr>
          <p:cNvPr id="27650" name="Picture 2" descr="Louis Pasteur, foto av Félix Nadar Crisco edit.jpg"/>
          <p:cNvPicPr>
            <a:picLocks noChangeAspect="1" noChangeArrowheads="1"/>
          </p:cNvPicPr>
          <p:nvPr/>
        </p:nvPicPr>
        <p:blipFill>
          <a:blip r:embed="rId2" cstate="print"/>
          <a:srcRect/>
          <a:stretch>
            <a:fillRect/>
          </a:stretch>
        </p:blipFill>
        <p:spPr bwMode="auto">
          <a:xfrm>
            <a:off x="152400" y="1066799"/>
            <a:ext cx="3429000" cy="472266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00200"/>
            <a:ext cx="8534400" cy="584775"/>
          </a:xfrm>
          <a:prstGeom prst="rect">
            <a:avLst/>
          </a:prstGeom>
        </p:spPr>
        <p:txBody>
          <a:bodyPr wrap="square">
            <a:spAutoFit/>
          </a:bodyPr>
          <a:lstStyle/>
          <a:p>
            <a:pPr algn="ctr">
              <a:spcBef>
                <a:spcPct val="50000"/>
              </a:spcBef>
              <a:defRPr/>
            </a:pPr>
            <a:r>
              <a:rPr lang="lv-LV" sz="32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a:t>
            </a:r>
            <a:r>
              <a:rPr lang="lv-LV" sz="32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Celulāristi</a:t>
            </a:r>
            <a:r>
              <a:rPr lang="lv-LV" sz="32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pre</a:t>
            </a:r>
            <a:r>
              <a:rPr lang="lv-LV" sz="32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Humorālistiem</a:t>
            </a:r>
            <a:r>
              <a:rPr lang="lv-LV" sz="32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a:t>
            </a: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24578" name="Picture 2" descr="https://encrypted-tbn0.gstatic.com/images?q=tbn:ANd9GcRaVWA2_Mx-nsjPhxBm-uXDm0rIUCIdL_g2sRve7D8pOxoOushM"/>
          <p:cNvPicPr>
            <a:picLocks noChangeAspect="1" noChangeArrowheads="1"/>
          </p:cNvPicPr>
          <p:nvPr/>
        </p:nvPicPr>
        <p:blipFill>
          <a:blip r:embed="rId2" cstate="print"/>
          <a:srcRect/>
          <a:stretch>
            <a:fillRect/>
          </a:stretch>
        </p:blipFill>
        <p:spPr bwMode="auto">
          <a:xfrm>
            <a:off x="0" y="2667000"/>
            <a:ext cx="4527189" cy="3625358"/>
          </a:xfrm>
          <a:prstGeom prst="rect">
            <a:avLst/>
          </a:prstGeom>
          <a:noFill/>
        </p:spPr>
      </p:pic>
      <p:pic>
        <p:nvPicPr>
          <p:cNvPr id="24580" name="Picture 4" descr="File:Antitoxin diphtheria.jpg"/>
          <p:cNvPicPr>
            <a:picLocks noChangeAspect="1" noChangeArrowheads="1"/>
          </p:cNvPicPr>
          <p:nvPr/>
        </p:nvPicPr>
        <p:blipFill>
          <a:blip r:embed="rId3" cstate="print"/>
          <a:srcRect/>
          <a:stretch>
            <a:fillRect/>
          </a:stretch>
        </p:blipFill>
        <p:spPr bwMode="auto">
          <a:xfrm>
            <a:off x="5543268" y="2666999"/>
            <a:ext cx="2457732" cy="3602334"/>
          </a:xfrm>
          <a:prstGeom prst="rect">
            <a:avLst/>
          </a:prstGeom>
          <a:noFill/>
        </p:spPr>
      </p:pic>
      <p:sp>
        <p:nvSpPr>
          <p:cNvPr id="5" name="Rectangle 4"/>
          <p:cNvSpPr/>
          <p:nvPr/>
        </p:nvSpPr>
        <p:spPr>
          <a:xfrm>
            <a:off x="838200" y="228600"/>
            <a:ext cx="7467600" cy="707886"/>
          </a:xfrm>
          <a:prstGeom prst="rect">
            <a:avLst/>
          </a:prstGeom>
        </p:spPr>
        <p:txBody>
          <a:bodyPr wrap="square">
            <a:spAutoFit/>
          </a:bodyPr>
          <a:lstStyle/>
          <a:p>
            <a:pPr algn="ctr">
              <a:spcBef>
                <a:spcPct val="50000"/>
              </a:spcBef>
              <a:defRPr/>
            </a:pPr>
            <a:r>
              <a:rPr lang="lv-LV" sz="4000" b="1" dirty="0" smtClean="0">
                <a:solidFill>
                  <a:srgbClr val="C00000"/>
                </a:solidFill>
                <a:effectLst>
                  <a:outerShdw blurRad="38100" dist="38100" dir="2700000" algn="tl">
                    <a:srgbClr val="000000"/>
                  </a:outerShdw>
                </a:effectLst>
                <a:latin typeface="Verdana" pitchFamily="34" charset="0"/>
                <a:ea typeface="Verdana" pitchFamily="34" charset="0"/>
                <a:cs typeface="Verdana" pitchFamily="34" charset="0"/>
              </a:rPr>
              <a:t>Kas izraisa imunitāti?</a:t>
            </a:r>
            <a:endParaRPr lang="lv-LV" sz="4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ya Mechnikov nobel.jpg"/>
          <p:cNvPicPr>
            <a:picLocks noChangeAspect="1" noChangeArrowheads="1"/>
          </p:cNvPicPr>
          <p:nvPr/>
        </p:nvPicPr>
        <p:blipFill>
          <a:blip r:embed="rId2" cstate="print"/>
          <a:srcRect/>
          <a:stretch>
            <a:fillRect/>
          </a:stretch>
        </p:blipFill>
        <p:spPr bwMode="auto">
          <a:xfrm>
            <a:off x="304800" y="990600"/>
            <a:ext cx="2800281" cy="3962399"/>
          </a:xfrm>
          <a:prstGeom prst="rect">
            <a:avLst/>
          </a:prstGeom>
          <a:noFill/>
        </p:spPr>
      </p:pic>
      <p:sp>
        <p:nvSpPr>
          <p:cNvPr id="3" name="Rectangle 2"/>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Ilya</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Mechnikov</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(1845-1916)</a:t>
            </a:r>
            <a:endParaRPr lang="en-US" dirty="0"/>
          </a:p>
        </p:txBody>
      </p:sp>
      <p:sp>
        <p:nvSpPr>
          <p:cNvPr id="4" name="Rectangle 3"/>
          <p:cNvSpPr/>
          <p:nvPr/>
        </p:nvSpPr>
        <p:spPr>
          <a:xfrm>
            <a:off x="3200400" y="838200"/>
            <a:ext cx="5562600" cy="3170099"/>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Krievu biologs; dzimis Harkovas apgabalā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Novēroja, ka jūraszvaigžņu gremošanas sistēmā ir  šūnas, kas  “aprij” krāsas daļiņas un skaidas. Vēlāk atklāja, ka dažas baltās asins šūnas “aprij” baktērijas; izvirzīja hipotēzi, ka fagocitoze ir organisma aizsardzības veids pret kaitīgām baktērijām.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1908. gadā par šo atklājumu viņš saņēma Nobela prēmiju.</a:t>
            </a:r>
            <a:endParaRPr lang="lv-LV" sz="20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4100" name="AutoShape 4" descr="data:image/jpeg;base64,/9j/4AAQSkZJRgABAQAAAQABAAD/2wCEAAkGBxQTERUTExQUFhUXFRcYFxgVFRcVGBQYFhcWFxgXFRkYHCghGB4nHhoVITEhJikrLi4uFx80OTMsNyguLisBCgoKDg0OGhAQGywkHyQsLCwsLCwsLCwsLTQtLDQsNCwsLS8sLCw0LywsLCwsLCwtLCwsLCwsLywsLCwsLCwsL//AABEIALwBDAMBIgACEQEDEQH/xAAbAAEAAgMBAQAAAAAAAAAAAAAAAwUCBAYBB//EAEoQAAIBAwIEAwMIBAoIBwAAAAECEQADEgQhBRMxQSJRYTJxgQYjQlJikaGxM1NyghQVJGNzkqLB0dMHNENUg5TC8JOys8Ph4/H/xAAaAQEAAwEBAQAAAAAAAAAAAAAAAQIDBAUG/8QALhEAAgIBAwMCBAUFAAAAAAAAAAECEQMEITESQVEFkRRhofATItHh8RUycYHB/9oADAMBAAIRAxEAPwD7jSlKAi1OoW2pd2CqO59TAA8yTAA7k1pfw66+9uxt2N5+VI8woVmHuYKal4vZZrcoJdGW4o28WBBKidpZclBPQkVnpNWtxckMjp3BUjqrA7qw7g7irLiyO5AV1J6PYX/hvc/61rwWtT3vWPhp3/z63ZpNLBp8nUfrrXwsN/m05Wp/XWf/AAG/zq3JpNLBpcrU/rrH/Lv/AJ9em1qf11j/AJd/8+tyaTSxRqfykd7D/B7f9714uo1Peza/cvsT/atL+dbk0mgNP+MLg66a971awR/6oP4V6eLoPaS+vvsXWHxZVKj7625r2abAg03E7Ltil1C31QwyHvXqPurbrV1OnS4uNxFdfJ1DD7jWr/F2P6K7dt/ZyFxPdFwEqPRStKQstKVWc3Ur9Gzd9QWsn4Kcwf6wqOxxwCRqLb6cjvcxNs+66hKj3NifSnSxaLeleKwIkEEHoRuDXtVJFKUoBSlKAUpSgFKUoBSlKAUpSgFKUoBSqbV8Wa3qShCm3hYnxQym7cvJkFjxDwrMkQATvuKi0Hyi5ri2qKGyYEm4yriq6d5XK2GJIv24BUdDv0kC+rT1PDLTtkVhjALIzW3IHQFkIJj31W6DjrvylNoFnt2nfBmIUXWZRjK7wVJYEiBEZHasNL8oiWtZoFF1LT+2CLYuW9VcBY4jeLIB7S2x23WDfPDbi/or7jyW6Oco+JIuH4vWB1F5P0lnIfWssG/rI+JHuGVVes+VbrZuXlsKVS0z73YJK6e3qSICHbF4meo6AGR8xtf6QNcL3NN2RMm2QMCPqxGw7T19ayy6mOKuruen6d6Rm1ym8TS6fPez7AeKY73bV20PrOFZR6s1pmCD1aB61upcBAIIIIkEGQR5gjrUN3iJFsXBZuuDBi2ELQd91Ljp0gSf7qlNVZhrtsXbDgFmsvba0Lp3gYsMSxP0kOW4meldKVnlPZ0y9zHnQuPOucbgqXkVwVi4blxtjDi/uDKMDkogBp6E9J2kvcCyBBZI5z3PYILh+d4bpDeKObt09n12igXt28qgliAAJJJgAeZ8qyzrmW+TxY3p5YDBlQ8vJiGs2bYNxi8uoKTidzC77SZ9RwDMvkbcOH6W/Ec0VCjHLxIMdljsn1dwL8OPOvZqt0Gh5b3CCoR4IRVjEgtJmSd5AjoMdgJNb00oEk0mo5pNKBJNJqOaTSgap4ZbBJt5WmO82jhJPdk9hz+0pr0PqE727w+1Np/vEqx+CCtmaTUkEI40g/Sq9n1uL4B77ik2x8Wres3lcBkZWU9CpBB9xFa+Vad7h1snNRy7n6y34H+JAhx6MCPSo6UTbLilVCa+5a2vLmn6y2pkf0lsSR28SyOphRVnYvq6hkZWU7hlIII9COtVaaJTskpSlQSKUpQClKUApSlAKUpQGBtKSGIEjoYEj3HtWI0yAABFgGR4RsfMeR9alpQEX8HSQcVkEkeEbFtyR5E969aypEFVI26gfRMj7j0qSlAaOu1li14bjIsgmCB7MQSR9WNiTtArml/0daIXReVXYTItlgbXmNtiRPYsRVta/T6knrzEE/ZFm0QPdkzn3saxTSG3vYc2vsRlaP7h9n9wrNTLDGVWjXBrM+DqWKTjezpkHyl4kLCfOW9WiHGb9h1YWyTG+TSOo6oQdup2rn9JxvV5izav29Sl2VW5sLloMT4rqCGQqoJhhB2EztXWHXaiMTbstO2WbKPUshUwPQMZ9OtafCOEW9PmUChrhXLEYqMRGKKScVnIxJ9o+lbxpLdHJJNvZlhklq31Coi9T0VVH+AqpfW3bu4Jsp2AA5jDzcsCEn6oE+o6D3j1yTat9iWuH1FrGAf33Rv3ahtPJAnqatGO1s0ikzIabvzL8/0978i0fhUqa+5a3cm7b7nEcxPXwgC4o8gAwj6VfP8AU/6QbnNPLtW+UDsHyzYebENAJ9Bt69+10uuW5bS4shXUMJ6iex9xkT6Vjh1GPM3GPY9PW+lZ9JCM8saT8efDL7Ua1Etm67KLYAJafDBiDI7bjeqzU/KS2vKKyQ2oNlwUuC5bbkXLwHKK5ljikCNw4InatJLbvpb1m31W4AnTYE27vfbw5NA8lAras8HbmLduXQzjUc4428FIGnfTqiqWJUQ2RJJJM9BAFmqdHlm8/GrIRXybBxIYW7hUCYm4Qvze+xziIM9DXr8YtC5yyxy8QnC5gCi5MDcxwEDrJ2qn1nybZ7fL53hK3QQyFgDdutczQC4AGGWMkNsBGO86r8Hu3L11biHlXm1CuS+y2rqOoazF3a4fAD80IBYEmJaNwX1vj1ghiHPhwkG3cViLpxtlUK5OGIIBUEEgx0rK/wAbsoQGYglVczbueBXJCtd8PzQJDCXx9lvIxoPwe4+Zu3LVxyltBlYPLC23LyU5sly0HIMIKrA2MwXfk4xttaN8lLthLF/NC7uqh1LI5eVYq7KS2fRT1ksBZ3vlBp1c2y5yDFICXG8YXLlgqpBuY+IIPERuBFZtxywFVs/Cy5yEchUmMrkL82JkS8RB8jEDcK+cR8/Y1LaiMeuVm5Zw6/bmfSIqvb5MLlOVtsrfLuC7ZNxWTm3rgAAuLH6a4DOQO2226mDp5plUeVeTU0CXKtO5o4YvablXDuSolXP86nR+2+zR0YVPNJoQZ6LicsLd1cLh9neUuxvNtu5jcqYIg9RubKqbUWVdSriQY9II3BBG4IO4I3BrzS8Qa0Ql45ISAl09idgl7yPYP0PQwYyq4eCyl5LqlKVmWFKUoBSlKAUpSgFYXrqopZiFVQSSTAAG5JPYVnXGazSX7y6hUF7xDWW8mujlsCrrbREL+Fg+JDFRAVt4MEDs6Vx3GtDrQl9NOLh8VxrDm+xZTyLGAOV0Spum97eWOMYFTtAL927fvBGvFw15cFuFckTUWwwg3Byn5SsqNggOc5dHIHTa7hhZzct3DbcgAyuaNEwWWQZEndWHrMCtJbzK/KugK8SpBlbi7AlJ3kEiV7SOoINQWtLfD2yyag2crpCC+OZbk2eWbrc35xZGoMZNAdRiY8NbxPhV7U2byNzGNi/aWyVuYseXdFw3lYuuTC262zkQcrL+dXjPyVcToJrEXRJWRkACRIkAzBI7Aw33HyrltIuofmZC+lwc9bsXVYSWBtLZXmALCFSDCSO5LTWV6zqis4vkFt4ot3wsynUhg7G6GQENZJIZoOPthTOhQs/lCnhS72QkP6I4En3AhCfQE9q1UJBBHUGfuq7JqnvcKZP0JUr+rckBfRHAMD7JB9CBtWsJKqZV32OV1XyIstcLLcdEJk2wgaN5Kq5YQPKQY9a6HBVUKoxRFCgT7KqIEk/eT76kFm905R9+aR+c/hU9jhZYzeKkfq1krP22MF/dAHnNUx4MOFuUFydmp9S1WqjGGaTajxx9v/Y4XcKWsguT3rmSKTj4cQASY8IwXLp1aOpqy0+tVjjurgSUfZo8x2Yeqkj1rzU6dXjIbjcEEhlPmrDcfCtPUW2Ai4vOQbhlEXUPnCxJ6+JIbyU9ank5C2mk1Tc5xg63Q9kOAfCMzkeWFZhtCswJ2B8O871Z3LgUEkwACSfIDcmoomyDinFUsLLkkn2VG7NHl6dJJ2E1y9z5Tam4+NtVWeiqpuN952P9UVoa+491zdfbKAASPCv0U69fzJNVnGlvpprkKAhdFZlJyxIc4tHRSwE9Nwo32rbKo4MTyNW/BOih8XqYYFLp6nVv3OkPyh1dkg3UV1PmuM+gdPDPwNdJwni9vULKSCPaVvaWfzHqNvxr5R8iw7XbiCeW1m4bg7DFSbbH15mAB+0R3NdLo0eywup7S9vrr9JPjH3we1Y6XJHVYnNLpadfI7PWNF/TdSsLl1JpO+OfPt7H0GaTUFm8GUMplWAIPmCJBrOaijiskmk1HNJpQJJrFwCCCAQRBBEgg9QR3FYzSaAw0usOn8Lkmx2cmTY9HJ62/tfR77bi/qiJqHR6v+DQp/1foD/u/wD9X/k/Z9isoXuiVKjo6UpWJoKUpQClKUApSlAKUpQClKUBQcTULqgR9Ozv6m24APvi5E+g8q8msuOj+UWT25V8fHKwR+TVDlXTD+1GT5JJpNR5Uyq1EEk0mo5rmOIcfYsBbbBSYQgBnueokEAHttJkbiYq0Mbk9jDPqIYY3P8AVs6uaTXIaDj1z2suak+IQA4/ZgDf0I38xXU27oYBlMggEEdwRIIqZ43DkjT6rHnTcHxyns0Q2+G2gZxyORaXJeGJkkZEhd/KKw4638ncfWxU+52VD+BNbZeBJ6VUa7XpdS7bU9oR5Bts8AqMxsDlAgx6TVVybPgqNRpVcAOsgGR16j3VDcQ3C9t7ZwGMHL2++0biDFblpslDDoRP3+dauu0txyFD4oQQ8e0fKDH+HxrvcT574pXT2IdJcAvXEVgBCk2ktrbUEBRkcQATB69fH6VYEVqpcCuLfiLYA5ETIG27dzWw7wCSdgJPuFIY1FUhk1zlL8zbb88svfk+/wDJ0H1S6j3JcdR+AFWM1o8LtFLKK3tRLftN4m/EmtrKuB8n0MeFZJNJqPKmVRRYkmk1HlTKlAkmvDWGVMqUDa4BqMSdOx9kZWieptyBj6lCQvuZOpJq6rlNVcKY3VktaOUDqyxDrHeVmB9YL5V1NtwwDAgggEEdCDuCKwyRp2Xg+xlSlKzLilKUApSlAKUpQClKUBSfKUQbDfzpU+5rVz/qC1pTVr8pLU6a4R1SLgjqeUwuQPfiR8aqgK6MT/KZT5E0mmNMa0KmF4EqwBgkEA+RI2riQ3Le3fC5AQGQjI24ABCD6JEEHyNdzjVfquEhmLo2DHrtkrHzK7b+oInvNaQklscWs088vTLG9154dnEcN1FwHwhYBLEt0AOOUn4D8a6jhmoblhHd0K7BLVuWCkBlyJDR4WA6LBBHatjR/J9U9ohhM4quCE+bAkk+6Y9KuIpKdpIrpNLLG5Tly6Xt5KpdPJkWZM+1qLmRHqo8ce7w1K9i6zKHdDb6sFUrJUgqoljImZ/ZAjc1v40xqlndRTa7Tm2xdQTbYksAJNtjuWAHVSdzG4JJ6Hw4W/EAVgg9CCCD7iDV5jWrd4ZbYlsYJ6lCyE+8oQTWsczSo83U+mY80+tOmVl5SFJMKIPiJEL6mTFYcG0TuENwllUzJXE3WBlTHZRtv9IgdvatbfDbSkHEFgdi7FyD9kuSR8Km099XBZTsGZTO0FGZG/FWpLM2TpvTMeJ9T3JcqTXhI23G/T191R6i+qCWO2SLtvu7Kij72FYnpEs0mvDHmK9jtQCaTXgjbcb9PX3U28x/+0B7NJpQCgGVb3yZvwrWD/siMP6J5Kf1SGT3IPOtHGo3uG063lBOE5gblrbRmAO5EBgO5SO9VnHqVEp0zrKVjbcMAykEEAgjcEHcEGsq5TYUpSgFKUoBSlKAUpSgItVbyRl+spH3giuZ4e2VpDEeBZHcECCD6gyPhXV1zutscm9/NXmkeSXTuynyD+0PtZD6QFa432KTXc8xpjUuNMa1soVx1yi61toWApUk+1IdiOkCAhPXz8q8HFLWJbJoGO/LudXxxUeHxMcl8I336VhxjgovBoJBdrWR8kRiHC7dWtvdT3P2rPUcFV7jXM3VjjBXBYKsrKT4fGRjAzygMwESaiyaMrXEbTRixMhj7D+HElW5m3zcEEeKNwfKo14vZInJvo7cu4GOc4FVK5MGxaCBBxPlRuAoccmc4l2M4S5uEl5YLkAZghSBAAiKz0/BlVgxe47DlwzYTFoPipCqB/tHJMSZ67AUtijC1xaywLBjACndHE5nFcQV8ZLeGBJnbrW3p7yuuSmRJHQggqSrAg7ggggg9CK07/yftugRixAVQJxPs3BdUkFSD4gNiII7Vv6PSi2gRegnoqr1JPRAAOvYUsUe40xqXGmNTZBz/F+FtdumFSDZVc262zzC2VvY+IbGNt8TO1Rn5Psstb5QY/wgtKjx87VW7wylTuFDrJBgtMHpXSY0xqCTjE4NcR7asnNVWDiAMSW1d28FDFDjywbf6sNAAkbLvaf5PuAom2CgtAsszf5d+3dNy74R4/A0btvcbfeulxpjQHLW+BObbgBQyvhZy8It2bfMW1KlWDxzHEEQVg7GKmbgJJbIW2BN8lgWV7ovhhyrhCyqgMBIJ/RpsIro8aY0BzP8RXCRmbTSEGUQ1nl3rl0NbhAGYhlBMJugbfoMNV8lskuBeUrumsAbHcXNRd5lq4TEym+/UTtXU40xpsDnbnAiXusQrhzcIJcoTzCPA0WyYEAA5H2F8NWugsMttVcgsBuVAA6+gA+IAnrA6Vu40xoCLGmNS40xqbIPOC6nlPyG9hiTZP1TuWtfmy+mQ2xE39c5qdMHUqZ3iCNipBlWU9iCAQfMCrXg2qa5ZBf2wWR42BZCVJA7AxkPQissi7l4vsb1KUrIuKUpQClKUApSlAKi1WmW4jI4lWEEdPiCNwe4I3BqWlAc7pSys1q4Ze3Hi2+cQzhc284IP2lbtFbONbPFtCXAuW45qTjOwdTGVtj2Bgb9iFO8QdTS3w6hhI6gg7FWBhlYdiCCD7q2TtGbVGWNMazpUgwxpjWdKAwxpjWdKAwxqHV6hbaF3MAfEknYADuSdorZrnuKvzL5H0bUAD+cZQzN8FZQP2nqmTIoRcmUnLpVkN/V3bm5Y217Ih3j7b9Z/ZiPM9a11tkdLl0f8a4fvlt/jUmpLKhKJm20LkFnfuT086ie44uIoSQR4iD7Nef8VOT2f/DklHI1139d/bmt+ePZm9peKvb2vHJP1kAMnrcA2K/aAEdxEkX8Vzwt1lpbjC0bHjKoyybZOa2GDFccfF1Vrfh8WIkb11afUfibPk2xTb2kX+NMa0bF9wuSnn2/NY5iwdwegePgwjoxratay2wBDDdsR2OUE4kHcNAOx32rqNyTGmNe3HCgsxAUAkkmAANySewrXGrYjIWL5TrlgB/YLcz+zUEk+NMaw02qS5ODAwYYbhlPWHU7qfQgVNQGGNMazpQGGNZ8A66geV/b42bJ/MmlZfJ/dHfs91yPUKeWD7iEkehFVlwSuS0pSlZFxSlKAUpSgFKUoBSlKAVScVs8lzfX2GjnjygQL3wAAb7IB+hBu6VKdENWVNe1rXdG2n9hS9jsqiXs+iL9NPJR4l6AEQFy02rS5ODqxHUA+JfRl6qfQitf8FCelKUApSlAK5/TpJuE9edd/C4wH4Ba6CqjDG/cQ/Ti6n3Kjge4hWP9IK49ff4La7OyrjZXXEZHZ3uKLWIgEAYnbcn/AL6+lQ67X4AYg3M2KoUAYAjbxGQNmnuOh8quNVpA/hZVZCDkD1kFSsCIjr9wqVLAAgCPdXiLUQbVq/ov5JWKvv5mjo2zRXxZZE4uIYe8SY91T8OEahvW0J+D7fm1TNYbMEN4QCCsDcmIM9REHb1rzhK5Pcu9iRbX1FstJH77OPXAV2entyy7cJEyglK17ePkbN/RAtmpKXPrL9KOzqdnHv3HYiqy7NyTyCbyOALgXBTy2Vsg1yDiYIgZbEwSDve0r3UyKNTiAB5an2DethvUZSo9xcID6E1eLdkE4tILCDEmCRtvG/Ub9+1UPGDFh26lALg99oi4PxUVf3FkCGI3B2jcDsZHQ1lM0hRocQ0JuY3bfhugbZAgOp3Nu4OoHkeqnffcHU02pDSpBV1jNG9pZ6HbYqYMMNjB8iBbrelyoiFHi3OQYwVgRuCCd56j3xBxHhwuwwOFxZwcCSs9VI+kpgSp8gdiAQjLsxKNGvStMap1HzltiNwHsK19GgkGAgLqdtwRA6SazXnXNraNbB63LoAgfYtnxFv2go77xBuU+RjqWZ2Nm0fGR4mHSyp2zP2uuK9zv0Bq8sWVRVRRCqAqgdAAIAHwqPQ6NbS4rPWSSZZ2PVmPcn/AdBWxWcpWXSoUpSqkilKUApSlAKUpQClKUApSlAK1tXoLV2OZbR46FlBK+qnqPhWzSgKl+DFf0N11+zcJvJ8czn8A4Faz6lrZi+oSTAcHK0xOwGRAKHpswAkwC1X9YugIIIBBEEHcEHqCKupvuVcfBWUrW1GlOm3WWsd13LWPVe7W/Tqvbw7LsKwIBBBBEgjcEHuKuVPa1tdpeYog4spyRonFunTuCCQR3BPvrZpRpNUwVf8ADwm18cs/WP6JvVbnQe5oPoetSPxGyBJuWwPMuv8AjVhUa2VBkKoPmAAa8mfo+JyuLaXjn7+posj7leXa94UDJbPtXCCrEeVoHf8AfMAdp6ixtWwqhVACqAABsABsAKzpXfp9NDBHph+7KNtu2KUpW5BjcQMCp6EEH3HY15wzWshWxe69LdzoLoA9lvq3AB06NBI7qudaPGjFi43dF5g99r5xfxUUq9hdbnQXg2JxIDRsWBIB7SARI+NQiwVNxljJ4MEADIKFElRJGw3Mn4QBNfuBVZiYABJPWAB1rXv6+2iM7XBits3TuDFsCcoG8bEzWBvFtI2GeI2O5jYTGxMn026+tY3XMgDqd5KkiARIkdCQdvdUWov20+cYgeykj7ThRMdsj17b+te/w+3mUzUNirQSBIYwCPPfb4jzoQbE7x3/AO//AIr2te7qVt4h23ZgBMSSzBRsB0kgTR9bbBALDxEgb7SvUE9j6VJU2KVE2oUGCR3J9In2j9HoevlUimRI3FAe0pSgFKUoBSlKAUpSgFKUoBSlKAUpSgFUuo4e1olrIytndrOwKk9WszsPVDAPUEGQ11SpTohqyk02qS4DiZjZgQVZD5OpgqfQgVNW1reG27pDMIYdHUlHA8gy7x6dD3Fah4M3+83/ALrB/OzWnUitM9pXn8Tt/vN74rp/7rQoeF3e1/8ArWlP5RTqQpntKwbhuo7X7Xx07H8rwrwcP1H62wf+C4/941NryRTJKVCbOoH+ztOPNbjKT+6yR/arFee3s2Mf6W6ig+7l5n7wKWgbFaHHf9WvDu1t0UebOCiKPUsQPjW2NFqT9Kxb/de9+OSflU+m4SAwe47XGXdZhUQ9JVFHX1aSJMETTqSFNk/FNMblplGJOxGWUZKwYbqQQZAgg7GDVTe+TZfINdByBJPLAfmNpxpyxIaCsS2IA3jeBFXz2wY67GRBI7Ebx1G52NADl18MdI3nzmenpHasTU5+78nHJgOmGZdfm/YI1K6kKy5Q6zku2MQsb7hc+S0gTcB8OMFGCwVuBwoR1IU5mBJgSN9o6OlBZU63g2d4XMgBFqQUlvmXdlKPl4ZzYHY/nOiPktFoWw6bArLW2cFTaFro1ww2PcQO0V0c9q9oQU93gQIIBEl3Ykqdy/SSrBpG0GQdh0qz0loqiqzZFVALQBkQIJgdJ8qlpQClKUApSlAKUpQClKUApSlAKUpQClKUApSlAKUpQClKUApSlAKUpQCq7jpui181M5pliJYW8hniBudvLeJjeKsaUByV064Tg1x15T4nBUY3sbhtjG59HHEEtE3AnQFxU+d7z1PI5pg4jmxyVjYjLDmZdRMxPgrpqUBymr59w6i3lcK2W2KFQbnMuW74Ax3Bt2wUj6QcHckVMx1BuHFry+K5JKBkWzyW5TICPE/M5ZIPinOfDFdIF/Hr69v8K9oDlstQUyh1hAAcXZrkXX22XmIGXHsSmXeN+l0zEopYFWKglSQSpjcEjYx5ipKUApSl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eg;base64,/9j/4AAQSkZJRgABAQAAAQABAAD/2wCEAAkGBxQTERUTExQUFhUXFRcYFxgVFRcVGBQYFhcWFxgXFRkYHCghGB4nHhoVITEhJikrLi4uFx80OTMsNyguLisBCgoKDg0OGhAQGywkHyQsLCwsLCwsLCwsLTQtLDQsNCwsLS8sLCw0LywsLCwsLCwtLCwsLCwsLywsLCwsLCwsL//AABEIALwBDAMBIgACEQEDEQH/xAAbAAEAAgMBAQAAAAAAAAAAAAAAAwUCBAYBB//EAEoQAAIBAwIEAwMIBAoIBwAAAAECEQADEgQhBRMxQSJRYTJxgQYjQlJikaGxM1NyghQVJGNzkqLB0dMHNENUg5TC8JOys8Ph4/H/xAAaAQEAAwEBAQAAAAAAAAAAAAAAAQIDBAUG/8QALhEAAgIBAwMCBAUFAAAAAAAAAAECEQMEITESQVEFkRRhofATItHh8RUycYHB/9oADAMBAAIRAxEAPwD7jSlKAi1OoW2pd2CqO59TAA8yTAA7k1pfw66+9uxt2N5+VI8woVmHuYKal4vZZrcoJdGW4o28WBBKidpZclBPQkVnpNWtxckMjp3BUjqrA7qw7g7irLiyO5AV1J6PYX/hvc/61rwWtT3vWPhp3/z63ZpNLBp8nUfrrXwsN/m05Wp/XWf/AAG/zq3JpNLBpcrU/rrH/Lv/AJ9em1qf11j/AJd/8+tyaTSxRqfykd7D/B7f9714uo1Peza/cvsT/atL+dbk0mgNP+MLg66a971awR/6oP4V6eLoPaS+vvsXWHxZVKj7625r2abAg03E7Ltil1C31QwyHvXqPurbrV1OnS4uNxFdfJ1DD7jWr/F2P6K7dt/ZyFxPdFwEqPRStKQstKVWc3Ur9Gzd9QWsn4Kcwf6wqOxxwCRqLb6cjvcxNs+66hKj3NifSnSxaLeleKwIkEEHoRuDXtVJFKUoBSlKAUpSgFKUoBSlKAUpSgFKUoBSqbV8Wa3qShCm3hYnxQym7cvJkFjxDwrMkQATvuKi0Hyi5ri2qKGyYEm4yriq6d5XK2GJIv24BUdDv0kC+rT1PDLTtkVhjALIzW3IHQFkIJj31W6DjrvylNoFnt2nfBmIUXWZRjK7wVJYEiBEZHasNL8oiWtZoFF1LT+2CLYuW9VcBY4jeLIB7S2x23WDfPDbi/or7jyW6Oco+JIuH4vWB1F5P0lnIfWssG/rI+JHuGVVes+VbrZuXlsKVS0z73YJK6e3qSICHbF4meo6AGR8xtf6QNcL3NN2RMm2QMCPqxGw7T19ayy6mOKuruen6d6Rm1ym8TS6fPez7AeKY73bV20PrOFZR6s1pmCD1aB61upcBAIIIIkEGQR5gjrUN3iJFsXBZuuDBi2ELQd91Ljp0gSf7qlNVZhrtsXbDgFmsvba0Lp3gYsMSxP0kOW4meldKVnlPZ0y9zHnQuPOucbgqXkVwVi4blxtjDi/uDKMDkogBp6E9J2kvcCyBBZI5z3PYILh+d4bpDeKObt09n12igXt28qgliAAJJJgAeZ8qyzrmW+TxY3p5YDBlQ8vJiGs2bYNxi8uoKTidzC77SZ9RwDMvkbcOH6W/Ec0VCjHLxIMdljsn1dwL8OPOvZqt0Gh5b3CCoR4IRVjEgtJmSd5AjoMdgJNb00oEk0mo5pNKBJNJqOaTSgap4ZbBJt5WmO82jhJPdk9hz+0pr0PqE727w+1Np/vEqx+CCtmaTUkEI40g/Sq9n1uL4B77ik2x8Wres3lcBkZWU9CpBB9xFa+Vad7h1snNRy7n6y34H+JAhx6MCPSo6UTbLilVCa+5a2vLmn6y2pkf0lsSR28SyOphRVnYvq6hkZWU7hlIII9COtVaaJTskpSlQSKUpQClKUApSlAKUpQGBtKSGIEjoYEj3HtWI0yAABFgGR4RsfMeR9alpQEX8HSQcVkEkeEbFtyR5E969aypEFVI26gfRMj7j0qSlAaOu1li14bjIsgmCB7MQSR9WNiTtArml/0daIXReVXYTItlgbXmNtiRPYsRVta/T6knrzEE/ZFm0QPdkzn3saxTSG3vYc2vsRlaP7h9n9wrNTLDGVWjXBrM+DqWKTjezpkHyl4kLCfOW9WiHGb9h1YWyTG+TSOo6oQdup2rn9JxvV5izav29Sl2VW5sLloMT4rqCGQqoJhhB2EztXWHXaiMTbstO2WbKPUshUwPQMZ9OtafCOEW9PmUChrhXLEYqMRGKKScVnIxJ9o+lbxpLdHJJNvZlhklq31Coi9T0VVH+AqpfW3bu4Jsp2AA5jDzcsCEn6oE+o6D3j1yTat9iWuH1FrGAf33Rv3ahtPJAnqatGO1s0ikzIabvzL8/0978i0fhUqa+5a3cm7b7nEcxPXwgC4o8gAwj6VfP8AU/6QbnNPLtW+UDsHyzYebENAJ9Bt69+10uuW5bS4shXUMJ6iex9xkT6Vjh1GPM3GPY9PW+lZ9JCM8saT8efDL7Ua1Etm67KLYAJafDBiDI7bjeqzU/KS2vKKyQ2oNlwUuC5bbkXLwHKK5ljikCNw4InatJLbvpb1m31W4AnTYE27vfbw5NA8lAras8HbmLduXQzjUc4428FIGnfTqiqWJUQ2RJJJM9BAFmqdHlm8/GrIRXybBxIYW7hUCYm4Qvze+xziIM9DXr8YtC5yyxy8QnC5gCi5MDcxwEDrJ2qn1nybZ7fL53hK3QQyFgDdutczQC4AGGWMkNsBGO86r8Hu3L11biHlXm1CuS+y2rqOoazF3a4fAD80IBYEmJaNwX1vj1ghiHPhwkG3cViLpxtlUK5OGIIBUEEgx0rK/wAbsoQGYglVczbueBXJCtd8PzQJDCXx9lvIxoPwe4+Zu3LVxyltBlYPLC23LyU5sly0HIMIKrA2MwXfk4xttaN8lLthLF/NC7uqh1LI5eVYq7KS2fRT1ksBZ3vlBp1c2y5yDFICXG8YXLlgqpBuY+IIPERuBFZtxywFVs/Cy5yEchUmMrkL82JkS8RB8jEDcK+cR8/Y1LaiMeuVm5Zw6/bmfSIqvb5MLlOVtsrfLuC7ZNxWTm3rgAAuLH6a4DOQO2226mDp5plUeVeTU0CXKtO5o4YvablXDuSolXP86nR+2+zR0YVPNJoQZ6LicsLd1cLh9neUuxvNtu5jcqYIg9RubKqbUWVdSriQY9II3BBG4IO4I3BrzS8Qa0Ql45ISAl09idgl7yPYP0PQwYyq4eCyl5LqlKVmWFKUoBSlKAUpSgFYXrqopZiFVQSSTAAG5JPYVnXGazSX7y6hUF7xDWW8mujlsCrrbREL+Fg+JDFRAVt4MEDs6Vx3GtDrQl9NOLh8VxrDm+xZTyLGAOV0Spum97eWOMYFTtAL927fvBGvFw15cFuFckTUWwwg3Byn5SsqNggOc5dHIHTa7hhZzct3DbcgAyuaNEwWWQZEndWHrMCtJbzK/KugK8SpBlbi7AlJ3kEiV7SOoINQWtLfD2yyag2crpCC+OZbk2eWbrc35xZGoMZNAdRiY8NbxPhV7U2byNzGNi/aWyVuYseXdFw3lYuuTC262zkQcrL+dXjPyVcToJrEXRJWRkACRIkAzBI7Aw33HyrltIuofmZC+lwc9bsXVYSWBtLZXmALCFSDCSO5LTWV6zqis4vkFt4ot3wsynUhg7G6GQENZJIZoOPthTOhQs/lCnhS72QkP6I4En3AhCfQE9q1UJBBHUGfuq7JqnvcKZP0JUr+rckBfRHAMD7JB9CBtWsJKqZV32OV1XyIstcLLcdEJk2wgaN5Kq5YQPKQY9a6HBVUKoxRFCgT7KqIEk/eT76kFm905R9+aR+c/hU9jhZYzeKkfq1krP22MF/dAHnNUx4MOFuUFydmp9S1WqjGGaTajxx9v/Y4XcKWsguT3rmSKTj4cQASY8IwXLp1aOpqy0+tVjjurgSUfZo8x2Yeqkj1rzU6dXjIbjcEEhlPmrDcfCtPUW2Ai4vOQbhlEXUPnCxJ6+JIbyU9ank5C2mk1Tc5xg63Q9kOAfCMzkeWFZhtCswJ2B8O871Z3LgUEkwACSfIDcmoomyDinFUsLLkkn2VG7NHl6dJJ2E1y9z5Tam4+NtVWeiqpuN952P9UVoa+491zdfbKAASPCv0U69fzJNVnGlvpprkKAhdFZlJyxIc4tHRSwE9Nwo32rbKo4MTyNW/BOih8XqYYFLp6nVv3OkPyh1dkg3UV1PmuM+gdPDPwNdJwni9vULKSCPaVvaWfzHqNvxr5R8iw7XbiCeW1m4bg7DFSbbH15mAB+0R3NdLo0eywup7S9vrr9JPjH3we1Y6XJHVYnNLpadfI7PWNF/TdSsLl1JpO+OfPt7H0GaTUFm8GUMplWAIPmCJBrOaijiskmk1HNJpQJJrFwCCCAQRBBEgg9QR3FYzSaAw0usOn8Lkmx2cmTY9HJ62/tfR77bi/qiJqHR6v+DQp/1foD/u/wD9X/k/Z9isoXuiVKjo6UpWJoKUpQClKUApSlAKUpQClKUBQcTULqgR9Ozv6m24APvi5E+g8q8msuOj+UWT25V8fHKwR+TVDlXTD+1GT5JJpNR5Uyq1EEk0mo5rmOIcfYsBbbBSYQgBnueokEAHttJkbiYq0Mbk9jDPqIYY3P8AVs6uaTXIaDj1z2suak+IQA4/ZgDf0I38xXU27oYBlMggEEdwRIIqZ43DkjT6rHnTcHxyns0Q2+G2gZxyORaXJeGJkkZEhd/KKw4638ncfWxU+52VD+BNbZeBJ6VUa7XpdS7bU9oR5Bts8AqMxsDlAgx6TVVybPgqNRpVcAOsgGR16j3VDcQ3C9t7ZwGMHL2++0biDFblpslDDoRP3+dauu0txyFD4oQQ8e0fKDH+HxrvcT574pXT2IdJcAvXEVgBCk2ktrbUEBRkcQATB69fH6VYEVqpcCuLfiLYA5ETIG27dzWw7wCSdgJPuFIY1FUhk1zlL8zbb88svfk+/wDJ0H1S6j3JcdR+AFWM1o8LtFLKK3tRLftN4m/EmtrKuB8n0MeFZJNJqPKmVRRYkmk1HlTKlAkmvDWGVMqUDa4BqMSdOx9kZWieptyBj6lCQvuZOpJq6rlNVcKY3VktaOUDqyxDrHeVmB9YL5V1NtwwDAgggEEdCDuCKwyRp2Xg+xlSlKzLilKUApSlAKUpQClKUBSfKUQbDfzpU+5rVz/qC1pTVr8pLU6a4R1SLgjqeUwuQPfiR8aqgK6MT/KZT5E0mmNMa0KmF4EqwBgkEA+RI2riQ3Le3fC5AQGQjI24ABCD6JEEHyNdzjVfquEhmLo2DHrtkrHzK7b+oInvNaQklscWs088vTLG9154dnEcN1FwHwhYBLEt0AOOUn4D8a6jhmoblhHd0K7BLVuWCkBlyJDR4WA6LBBHatjR/J9U9ohhM4quCE+bAkk+6Y9KuIpKdpIrpNLLG5Tly6Xt5KpdPJkWZM+1qLmRHqo8ce7w1K9i6zKHdDb6sFUrJUgqoljImZ/ZAjc1v40xqlndRTa7Tm2xdQTbYksAJNtjuWAHVSdzG4JJ6Hw4W/EAVgg9CCCD7iDV5jWrd4ZbYlsYJ6lCyE+8oQTWsczSo83U+mY80+tOmVl5SFJMKIPiJEL6mTFYcG0TuENwllUzJXE3WBlTHZRtv9IgdvatbfDbSkHEFgdi7FyD9kuSR8Km099XBZTsGZTO0FGZG/FWpLM2TpvTMeJ9T3JcqTXhI23G/T191R6i+qCWO2SLtvu7Kij72FYnpEs0mvDHmK9jtQCaTXgjbcb9PX3U28x/+0B7NJpQCgGVb3yZvwrWD/siMP6J5Kf1SGT3IPOtHGo3uG063lBOE5gblrbRmAO5EBgO5SO9VnHqVEp0zrKVjbcMAykEEAgjcEHcEGsq5TYUpSgFKUoBSlKAUpSgItVbyRl+spH3giuZ4e2VpDEeBZHcECCD6gyPhXV1zutscm9/NXmkeSXTuynyD+0PtZD6QFa432KTXc8xpjUuNMa1soVx1yi61toWApUk+1IdiOkCAhPXz8q8HFLWJbJoGO/LudXxxUeHxMcl8I336VhxjgovBoJBdrWR8kRiHC7dWtvdT3P2rPUcFV7jXM3VjjBXBYKsrKT4fGRjAzygMwESaiyaMrXEbTRixMhj7D+HElW5m3zcEEeKNwfKo14vZInJvo7cu4GOc4FVK5MGxaCBBxPlRuAoccmc4l2M4S5uEl5YLkAZghSBAAiKz0/BlVgxe47DlwzYTFoPipCqB/tHJMSZ67AUtijC1xaywLBjACndHE5nFcQV8ZLeGBJnbrW3p7yuuSmRJHQggqSrAg7ggggg9CK07/yftugRixAVQJxPs3BdUkFSD4gNiII7Vv6PSi2gRegnoqr1JPRAAOvYUsUe40xqXGmNTZBz/F+FtdumFSDZVc262zzC2VvY+IbGNt8TO1Rn5Psstb5QY/wgtKjx87VW7wylTuFDrJBgtMHpXSY0xqCTjE4NcR7asnNVWDiAMSW1d28FDFDjywbf6sNAAkbLvaf5PuAom2CgtAsszf5d+3dNy74R4/A0btvcbfeulxpjQHLW+BObbgBQyvhZy8It2bfMW1KlWDxzHEEQVg7GKmbgJJbIW2BN8lgWV7ovhhyrhCyqgMBIJ/RpsIro8aY0BzP8RXCRmbTSEGUQ1nl3rl0NbhAGYhlBMJugbfoMNV8lskuBeUrumsAbHcXNRd5lq4TEym+/UTtXU40xpsDnbnAiXusQrhzcIJcoTzCPA0WyYEAA5H2F8NWugsMttVcgsBuVAA6+gA+IAnrA6Vu40xoCLGmNS40xqbIPOC6nlPyG9hiTZP1TuWtfmy+mQ2xE39c5qdMHUqZ3iCNipBlWU9iCAQfMCrXg2qa5ZBf2wWR42BZCVJA7AxkPQissi7l4vsb1KUrIuKUpQClKUApSlAKi1WmW4jI4lWEEdPiCNwe4I3BqWlAc7pSys1q4Ze3Hi2+cQzhc284IP2lbtFbONbPFtCXAuW45qTjOwdTGVtj2Bgb9iFO8QdTS3w6hhI6gg7FWBhlYdiCCD7q2TtGbVGWNMazpUgwxpjWdKAwxpjWdKAwxqHV6hbaF3MAfEknYADuSdorZrnuKvzL5H0bUAD+cZQzN8FZQP2nqmTIoRcmUnLpVkN/V3bm5Y217Ih3j7b9Z/ZiPM9a11tkdLl0f8a4fvlt/jUmpLKhKJm20LkFnfuT086ie44uIoSQR4iD7Nef8VOT2f/DklHI1139d/bmt+ePZm9peKvb2vHJP1kAMnrcA2K/aAEdxEkX8Vzwt1lpbjC0bHjKoyybZOa2GDFccfF1Vrfh8WIkb11afUfibPk2xTb2kX+NMa0bF9wuSnn2/NY5iwdwegePgwjoxratay2wBDDdsR2OUE4kHcNAOx32rqNyTGmNe3HCgsxAUAkkmAANySewrXGrYjIWL5TrlgB/YLcz+zUEk+NMaw02qS5ODAwYYbhlPWHU7qfQgVNQGGNMazpQGGNZ8A66geV/b42bJ/MmlZfJ/dHfs91yPUKeWD7iEkehFVlwSuS0pSlZFxSlKAUpSgFKUoBSlKAVScVs8lzfX2GjnjygQL3wAAb7IB+hBu6VKdENWVNe1rXdG2n9hS9jsqiXs+iL9NPJR4l6AEQFy02rS5ODqxHUA+JfRl6qfQitf8FCelKUApSlAK5/TpJuE9edd/C4wH4Ba6CqjDG/cQ/Ti6n3Kjge4hWP9IK49ff4La7OyrjZXXEZHZ3uKLWIgEAYnbcn/AL6+lQ67X4AYg3M2KoUAYAjbxGQNmnuOh8quNVpA/hZVZCDkD1kFSsCIjr9wqVLAAgCPdXiLUQbVq/ov5JWKvv5mjo2zRXxZZE4uIYe8SY91T8OEahvW0J+D7fm1TNYbMEN4QCCsDcmIM9REHb1rzhK5Pcu9iRbX1FstJH77OPXAV2entyy7cJEyglK17ePkbN/RAtmpKXPrL9KOzqdnHv3HYiqy7NyTyCbyOALgXBTy2Vsg1yDiYIgZbEwSDve0r3UyKNTiAB5an2DethvUZSo9xcID6E1eLdkE4tILCDEmCRtvG/Ub9+1UPGDFh26lALg99oi4PxUVf3FkCGI3B2jcDsZHQ1lM0hRocQ0JuY3bfhugbZAgOp3Nu4OoHkeqnffcHU02pDSpBV1jNG9pZ6HbYqYMMNjB8iBbrelyoiFHi3OQYwVgRuCCd56j3xBxHhwuwwOFxZwcCSs9VI+kpgSp8gdiAQjLsxKNGvStMap1HzltiNwHsK19GgkGAgLqdtwRA6SazXnXNraNbB63LoAgfYtnxFv2go77xBuU+RjqWZ2Nm0fGR4mHSyp2zP2uuK9zv0Bq8sWVRVRRCqAqgdAAIAHwqPQ6NbS4rPWSSZZ2PVmPcn/AdBWxWcpWXSoUpSqkilKUApSlAKUpQClKUApSlAK1tXoLV2OZbR46FlBK+qnqPhWzSgKl+DFf0N11+zcJvJ8czn8A4Faz6lrZi+oSTAcHK0xOwGRAKHpswAkwC1X9YugIIIBBEEHcEHqCKupvuVcfBWUrW1GlOm3WWsd13LWPVe7W/Tqvbw7LsKwIBBBBEgjcEHuKuVPa1tdpeYog4spyRonFunTuCCQR3BPvrZpRpNUwVf8ADwm18cs/WP6JvVbnQe5oPoetSPxGyBJuWwPMuv8AjVhUa2VBkKoPmAAa8mfo+JyuLaXjn7+posj7leXa94UDJbPtXCCrEeVoHf8AfMAdp6ixtWwqhVACqAABsABsAKzpXfp9NDBHph+7KNtu2KUpW5BjcQMCp6EEH3HY15wzWshWxe69LdzoLoA9lvq3AB06NBI7qudaPGjFi43dF5g99r5xfxUUq9hdbnQXg2JxIDRsWBIB7SARI+NQiwVNxljJ4MEADIKFElRJGw3Mn4QBNfuBVZiYABJPWAB1rXv6+2iM7XBits3TuDFsCcoG8bEzWBvFtI2GeI2O5jYTGxMn026+tY3XMgDqd5KkiARIkdCQdvdUWov20+cYgeykj7ThRMdsj17b+te/w+3mUzUNirQSBIYwCPPfb4jzoQbE7x3/AO//AIr2te7qVt4h23ZgBMSSzBRsB0kgTR9bbBALDxEgb7SvUE9j6VJU2KVE2oUGCR3J9In2j9HoevlUimRI3FAe0pSgFKUoBSlKAUpSgFKUoBSlKAUpSgFUuo4e1olrIytndrOwKk9WszsPVDAPUEGQ11SpTohqyk02qS4DiZjZgQVZD5OpgqfQgVNW1reG27pDMIYdHUlHA8gy7x6dD3Fah4M3+83/ALrB/OzWnUitM9pXn8Tt/vN74rp/7rQoeF3e1/8ArWlP5RTqQpntKwbhuo7X7Xx07H8rwrwcP1H62wf+C4/941NryRTJKVCbOoH+ztOPNbjKT+6yR/arFee3s2Mf6W6ig+7l5n7wKWgbFaHHf9WvDu1t0UebOCiKPUsQPjW2NFqT9Kxb/de9+OSflU+m4SAwe47XGXdZhUQ9JVFHX1aSJMETTqSFNk/FNMblplGJOxGWUZKwYbqQQZAgg7GDVTe+TZfINdByBJPLAfmNpxpyxIaCsS2IA3jeBFXz2wY67GRBI7Ebx1G52NADl18MdI3nzmenpHasTU5+78nHJgOmGZdfm/YI1K6kKy5Q6zku2MQsb7hc+S0gTcB8OMFGCwVuBwoR1IU5mBJgSN9o6OlBZU63g2d4XMgBFqQUlvmXdlKPl4ZzYHY/nOiPktFoWw6bArLW2cFTaFro1ww2PcQO0V0c9q9oQU93gQIIBEl3Ykqdy/SSrBpG0GQdh0qz0loqiqzZFVALQBkQIJgdJ8qlpQClKUApSlAKUpQClKUApSlAKUpQClKUApSlAKUpQClKUApSlAKUpQCq7jpui181M5pliJYW8hniBudvLeJjeKsaUByV064Tg1x15T4nBUY3sbhtjG59HHEEtE3AnQFxU+d7z1PI5pg4jmxyVjYjLDmZdRMxPgrpqUBymr59w6i3lcK2W2KFQbnMuW74Ax3Bt2wUj6QcHckVMx1BuHFry+K5JKBkWzyW5TICPE/M5ZIPinOfDFdIF/Hr69v8K9oDlstQUyh1hAAcXZrkXX22XmIGXHsSmXeN+l0zEopYFWKglSQSpjcEjYx5ipKUApSl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6" name="Picture 10" descr="electron micrograph image"/>
          <p:cNvPicPr>
            <a:picLocks noChangeAspect="1" noChangeArrowheads="1"/>
          </p:cNvPicPr>
          <p:nvPr/>
        </p:nvPicPr>
        <p:blipFill>
          <a:blip r:embed="rId3" cstate="print"/>
          <a:srcRect/>
          <a:stretch>
            <a:fillRect/>
          </a:stretch>
        </p:blipFill>
        <p:spPr bwMode="auto">
          <a:xfrm>
            <a:off x="4572000" y="4038600"/>
            <a:ext cx="3048000" cy="2431627"/>
          </a:xfrm>
          <a:prstGeom prst="rect">
            <a:avLst/>
          </a:prstGeom>
          <a:noFill/>
        </p:spPr>
      </p:pic>
      <p:sp>
        <p:nvSpPr>
          <p:cNvPr id="10" name="TextBox 9"/>
          <p:cNvSpPr txBox="1"/>
          <p:nvPr/>
        </p:nvSpPr>
        <p:spPr>
          <a:xfrm>
            <a:off x="4572000" y="6488668"/>
            <a:ext cx="30480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Science Photo Library</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il von Behring sitzend.jpg"/>
          <p:cNvPicPr>
            <a:picLocks noChangeAspect="1" noChangeArrowheads="1"/>
          </p:cNvPicPr>
          <p:nvPr/>
        </p:nvPicPr>
        <p:blipFill>
          <a:blip r:embed="rId2" cstate="print"/>
          <a:srcRect/>
          <a:stretch>
            <a:fillRect/>
          </a:stretch>
        </p:blipFill>
        <p:spPr bwMode="auto">
          <a:xfrm>
            <a:off x="304800" y="914400"/>
            <a:ext cx="2435637" cy="3505200"/>
          </a:xfrm>
          <a:prstGeom prst="rect">
            <a:avLst/>
          </a:prstGeom>
          <a:noFill/>
        </p:spPr>
      </p:pic>
      <p:sp>
        <p:nvSpPr>
          <p:cNvPr id="3" name="Rectangle 2"/>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Emil</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Adolf</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von</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Behring</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(1854-1917)</a:t>
            </a:r>
            <a:endParaRPr lang="en-US" dirty="0"/>
          </a:p>
        </p:txBody>
      </p:sp>
      <p:sp>
        <p:nvSpPr>
          <p:cNvPr id="4" name="Rectangle 3"/>
          <p:cNvSpPr/>
          <p:nvPr/>
        </p:nvSpPr>
        <p:spPr>
          <a:xfrm>
            <a:off x="2895600" y="838200"/>
            <a:ext cx="5867400" cy="3323987"/>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Vācu fiziologs, dzimis Prūsijas provincē</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1890. gadā atklāja difterijas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anti-toksīnu;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atklāja, ka ar toksīnu imunizēta dzīvnieka asins serumu var ārstēt slimus dzīvniekus – serums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inaktivē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toksīnus.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Izstrādā “seruma terapiju” pret difteriju un stinguma krampjiem.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1901. gadā saņēma Nobela prēmiju Fizioloģijā un Medicīnā</a:t>
            </a:r>
          </a:p>
        </p:txBody>
      </p:sp>
      <p:pic>
        <p:nvPicPr>
          <p:cNvPr id="3076" name="Picture 4" descr="engraving"/>
          <p:cNvPicPr>
            <a:picLocks noChangeAspect="1" noChangeArrowheads="1"/>
          </p:cNvPicPr>
          <p:nvPr/>
        </p:nvPicPr>
        <p:blipFill>
          <a:blip r:embed="rId3" cstate="print"/>
          <a:srcRect/>
          <a:stretch>
            <a:fillRect/>
          </a:stretch>
        </p:blipFill>
        <p:spPr bwMode="auto">
          <a:xfrm>
            <a:off x="3048000" y="4242816"/>
            <a:ext cx="3962400" cy="2615186"/>
          </a:xfrm>
          <a:prstGeom prst="rect">
            <a:avLst/>
          </a:prstGeom>
          <a:noFill/>
        </p:spPr>
      </p:pic>
      <p:sp>
        <p:nvSpPr>
          <p:cNvPr id="6" name="TextBox 5"/>
          <p:cNvSpPr txBox="1"/>
          <p:nvPr/>
        </p:nvSpPr>
        <p:spPr>
          <a:xfrm>
            <a:off x="7162800" y="4648200"/>
            <a:ext cx="1981200" cy="1600438"/>
          </a:xfrm>
          <a:prstGeom prst="rect">
            <a:avLst/>
          </a:prstGeom>
          <a:noFill/>
        </p:spPr>
        <p:txBody>
          <a:bodyPr wrap="square" rtlCol="0">
            <a:spAutoFit/>
          </a:bodyPr>
          <a:lstStyle/>
          <a:p>
            <a:pPr algn="just"/>
            <a:r>
              <a:rPr lang="en-US" sz="1400" dirty="0" smtClean="0">
                <a:latin typeface="Arial" pitchFamily="34" charset="0"/>
                <a:cs typeface="Arial" pitchFamily="34" charset="0"/>
              </a:rPr>
              <a:t>Historical engraving showing how the medicinal serum was obtained from immunized horses.</a:t>
            </a:r>
            <a:br>
              <a:rPr lang="en-US" sz="1400" dirty="0" smtClean="0">
                <a:latin typeface="Arial" pitchFamily="34" charset="0"/>
                <a:cs typeface="Arial" pitchFamily="34" charset="0"/>
              </a:rPr>
            </a:br>
            <a:r>
              <a:rPr lang="en-US" sz="1400" dirty="0" smtClean="0">
                <a:latin typeface="Arial" pitchFamily="34" charset="0"/>
                <a:cs typeface="Arial" pitchFamily="34" charset="0"/>
              </a:rPr>
              <a:t>Photo: Courtesy of Aventis Behring</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Paul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Ehrlich</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(1845-1915)</a:t>
            </a:r>
            <a:endParaRPr lang="en-US" dirty="0"/>
          </a:p>
        </p:txBody>
      </p:sp>
      <p:sp>
        <p:nvSpPr>
          <p:cNvPr id="4" name="Rectangle 3"/>
          <p:cNvSpPr/>
          <p:nvPr/>
        </p:nvSpPr>
        <p:spPr>
          <a:xfrm>
            <a:off x="3505200" y="838200"/>
            <a:ext cx="5257800" cy="5786199"/>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Vācu ārsts,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ķīmijterapijas pamatlicējs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Sākumā strādāja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Koha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institūtā kopā ar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Bēringu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viņa darbs bija imunizēt dzīvniekus un producēt difterijas antitoksīnu; sāka standartizēt seruma preparātus pēc to aktivitātes.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Izvirzīja teoriju par antivielām un to veidošanos (kas izrādījās daļēji pareiza);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Antivielas –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magic</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bullets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kas selektīvi nogalina tikai slimību izraisošo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mikro</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)organismu.</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Iespējams, pirmais, kas sāka domāt par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self</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nonself</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atšķiršanu</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1908. gadā saņēma Nobela prēmiju Fizioloģijā un Medicīnā</a:t>
            </a:r>
          </a:p>
        </p:txBody>
      </p:sp>
      <p:sp>
        <p:nvSpPr>
          <p:cNvPr id="4100" name="AutoShape 4" descr="data:image/jpeg;base64,/9j/4AAQSkZJRgABAQAAAQABAAD/2wCEAAkGBxQTERUTExQUFhUXFRcYFxgVFRcVGBQYFhcWFxgXFRkYHCghGB4nHhoVITEhJikrLi4uFx80OTMsNyguLisBCgoKDg0OGhAQGywkHyQsLCwsLCwsLCwsLTQtLDQsNCwsLS8sLCw0LywsLCwsLCwtLCwsLCwsLywsLCwsLCwsL//AABEIALwBDAMBIgACEQEDEQH/xAAbAAEAAgMBAQAAAAAAAAAAAAAAAwUCBAYBB//EAEoQAAIBAwIEAwMIBAoIBwAAAAECEQADEgQhBRMxQSJRYTJxgQYjQlJikaGxM1NyghQVJGNzkqLB0dMHNENUg5TC8JOys8Ph4/H/xAAaAQEAAwEBAQAAAAAAAAAAAAAAAQIDBAUG/8QALhEAAgIBAwMCBAUFAAAAAAAAAAECEQMEITESQVEFkRRhofATItHh8RUycYHB/9oADAMBAAIRAxEAPwD7jSlKAi1OoW2pd2CqO59TAA8yTAA7k1pfw66+9uxt2N5+VI8woVmHuYKal4vZZrcoJdGW4o28WBBKidpZclBPQkVnpNWtxckMjp3BUjqrA7qw7g7irLiyO5AV1J6PYX/hvc/61rwWtT3vWPhp3/z63ZpNLBp8nUfrrXwsN/m05Wp/XWf/AAG/zq3JpNLBpcrU/rrH/Lv/AJ9em1qf11j/AJd/8+tyaTSxRqfykd7D/B7f9714uo1Peza/cvsT/atL+dbk0mgNP+MLg66a971awR/6oP4V6eLoPaS+vvsXWHxZVKj7625r2abAg03E7Ltil1C31QwyHvXqPurbrV1OnS4uNxFdfJ1DD7jWr/F2P6K7dt/ZyFxPdFwEqPRStKQstKVWc3Ur9Gzd9QWsn4Kcwf6wqOxxwCRqLb6cjvcxNs+66hKj3NifSnSxaLeleKwIkEEHoRuDXtVJFKUoBSlKAUpSgFKUoBSlKAUpSgFKUoBSqbV8Wa3qShCm3hYnxQym7cvJkFjxDwrMkQATvuKi0Hyi5ri2qKGyYEm4yriq6d5XK2GJIv24BUdDv0kC+rT1PDLTtkVhjALIzW3IHQFkIJj31W6DjrvylNoFnt2nfBmIUXWZRjK7wVJYEiBEZHasNL8oiWtZoFF1LT+2CLYuW9VcBY4jeLIB7S2x23WDfPDbi/or7jyW6Oco+JIuH4vWB1F5P0lnIfWssG/rI+JHuGVVes+VbrZuXlsKVS0z73YJK6e3qSICHbF4meo6AGR8xtf6QNcL3NN2RMm2QMCPqxGw7T19ayy6mOKuruen6d6Rm1ym8TS6fPez7AeKY73bV20PrOFZR6s1pmCD1aB61upcBAIIIIkEGQR5gjrUN3iJFsXBZuuDBi2ELQd91Ljp0gSf7qlNVZhrtsXbDgFmsvba0Lp3gYsMSxP0kOW4meldKVnlPZ0y9zHnQuPOucbgqXkVwVi4blxtjDi/uDKMDkogBp6E9J2kvcCyBBZI5z3PYILh+d4bpDeKObt09n12igXt28qgliAAJJJgAeZ8qyzrmW+TxY3p5YDBlQ8vJiGs2bYNxi8uoKTidzC77SZ9RwDMvkbcOH6W/Ec0VCjHLxIMdljsn1dwL8OPOvZqt0Gh5b3CCoR4IRVjEgtJmSd5AjoMdgJNb00oEk0mo5pNKBJNJqOaTSgap4ZbBJt5WmO82jhJPdk9hz+0pr0PqE727w+1Np/vEqx+CCtmaTUkEI40g/Sq9n1uL4B77ik2x8Wres3lcBkZWU9CpBB9xFa+Vad7h1snNRy7n6y34H+JAhx6MCPSo6UTbLilVCa+5a2vLmn6y2pkf0lsSR28SyOphRVnYvq6hkZWU7hlIII9COtVaaJTskpSlQSKUpQClKUApSlAKUpQGBtKSGIEjoYEj3HtWI0yAABFgGR4RsfMeR9alpQEX8HSQcVkEkeEbFtyR5E969aypEFVI26gfRMj7j0qSlAaOu1li14bjIsgmCB7MQSR9WNiTtArml/0daIXReVXYTItlgbXmNtiRPYsRVta/T6knrzEE/ZFm0QPdkzn3saxTSG3vYc2vsRlaP7h9n9wrNTLDGVWjXBrM+DqWKTjezpkHyl4kLCfOW9WiHGb9h1YWyTG+TSOo6oQdup2rn9JxvV5izav29Sl2VW5sLloMT4rqCGQqoJhhB2EztXWHXaiMTbstO2WbKPUshUwPQMZ9OtafCOEW9PmUChrhXLEYqMRGKKScVnIxJ9o+lbxpLdHJJNvZlhklq31Coi9T0VVH+AqpfW3bu4Jsp2AA5jDzcsCEn6oE+o6D3j1yTat9iWuH1FrGAf33Rv3ahtPJAnqatGO1s0ikzIabvzL8/0978i0fhUqa+5a3cm7b7nEcxPXwgC4o8gAwj6VfP8AU/6QbnNPLtW+UDsHyzYebENAJ9Bt69+10uuW5bS4shXUMJ6iex9xkT6Vjh1GPM3GPY9PW+lZ9JCM8saT8efDL7Ua1Etm67KLYAJafDBiDI7bjeqzU/KS2vKKyQ2oNlwUuC5bbkXLwHKK5ljikCNw4InatJLbvpb1m31W4AnTYE27vfbw5NA8lAras8HbmLduXQzjUc4428FIGnfTqiqWJUQ2RJJJM9BAFmqdHlm8/GrIRXybBxIYW7hUCYm4Qvze+xziIM9DXr8YtC5yyxy8QnC5gCi5MDcxwEDrJ2qn1nybZ7fL53hK3QQyFgDdutczQC4AGGWMkNsBGO86r8Hu3L11biHlXm1CuS+y2rqOoazF3a4fAD80IBYEmJaNwX1vj1ghiHPhwkG3cViLpxtlUK5OGIIBUEEgx0rK/wAbsoQGYglVczbueBXJCtd8PzQJDCXx9lvIxoPwe4+Zu3LVxyltBlYPLC23LyU5sly0HIMIKrA2MwXfk4xttaN8lLthLF/NC7uqh1LI5eVYq7KS2fRT1ksBZ3vlBp1c2y5yDFICXG8YXLlgqpBuY+IIPERuBFZtxywFVs/Cy5yEchUmMrkL82JkS8RB8jEDcK+cR8/Y1LaiMeuVm5Zw6/bmfSIqvb5MLlOVtsrfLuC7ZNxWTm3rgAAuLH6a4DOQO2226mDp5plUeVeTU0CXKtO5o4YvablXDuSolXP86nR+2+zR0YVPNJoQZ6LicsLd1cLh9neUuxvNtu5jcqYIg9RubKqbUWVdSriQY9II3BBG4IO4I3BrzS8Qa0Ql45ISAl09idgl7yPYP0PQwYyq4eCyl5LqlKVmWFKUoBSlKAUpSgFYXrqopZiFVQSSTAAG5JPYVnXGazSX7y6hUF7xDWW8mujlsCrrbREL+Fg+JDFRAVt4MEDs6Vx3GtDrQl9NOLh8VxrDm+xZTyLGAOV0Spum97eWOMYFTtAL927fvBGvFw15cFuFckTUWwwg3Byn5SsqNggOc5dHIHTa7hhZzct3DbcgAyuaNEwWWQZEndWHrMCtJbzK/KugK8SpBlbi7AlJ3kEiV7SOoINQWtLfD2yyag2crpCC+OZbk2eWbrc35xZGoMZNAdRiY8NbxPhV7U2byNzGNi/aWyVuYseXdFw3lYuuTC262zkQcrL+dXjPyVcToJrEXRJWRkACRIkAzBI7Aw33HyrltIuofmZC+lwc9bsXVYSWBtLZXmALCFSDCSO5LTWV6zqis4vkFt4ot3wsynUhg7G6GQENZJIZoOPthTOhQs/lCnhS72QkP6I4En3AhCfQE9q1UJBBHUGfuq7JqnvcKZP0JUr+rckBfRHAMD7JB9CBtWsJKqZV32OV1XyIstcLLcdEJk2wgaN5Kq5YQPKQY9a6HBVUKoxRFCgT7KqIEk/eT76kFm905R9+aR+c/hU9jhZYzeKkfq1krP22MF/dAHnNUx4MOFuUFydmp9S1WqjGGaTajxx9v/Y4XcKWsguT3rmSKTj4cQASY8IwXLp1aOpqy0+tVjjurgSUfZo8x2Yeqkj1rzU6dXjIbjcEEhlPmrDcfCtPUW2Ai4vOQbhlEXUPnCxJ6+JIbyU9ank5C2mk1Tc5xg63Q9kOAfCMzkeWFZhtCswJ2B8O871Z3LgUEkwACSfIDcmoomyDinFUsLLkkn2VG7NHl6dJJ2E1y9z5Tam4+NtVWeiqpuN952P9UVoa+491zdfbKAASPCv0U69fzJNVnGlvpprkKAhdFZlJyxIc4tHRSwE9Nwo32rbKo4MTyNW/BOih8XqYYFLp6nVv3OkPyh1dkg3UV1PmuM+gdPDPwNdJwni9vULKSCPaVvaWfzHqNvxr5R8iw7XbiCeW1m4bg7DFSbbH15mAB+0R3NdLo0eywup7S9vrr9JPjH3we1Y6XJHVYnNLpadfI7PWNF/TdSsLl1JpO+OfPt7H0GaTUFm8GUMplWAIPmCJBrOaijiskmk1HNJpQJJrFwCCCAQRBBEgg9QR3FYzSaAw0usOn8Lkmx2cmTY9HJ62/tfR77bi/qiJqHR6v+DQp/1foD/u/wD9X/k/Z9isoXuiVKjo6UpWJoKUpQClKUApSlAKUpQClKUBQcTULqgR9Ozv6m24APvi5E+g8q8msuOj+UWT25V8fHKwR+TVDlXTD+1GT5JJpNR5Uyq1EEk0mo5rmOIcfYsBbbBSYQgBnueokEAHttJkbiYq0Mbk9jDPqIYY3P8AVs6uaTXIaDj1z2suak+IQA4/ZgDf0I38xXU27oYBlMggEEdwRIIqZ43DkjT6rHnTcHxyns0Q2+G2gZxyORaXJeGJkkZEhd/KKw4638ncfWxU+52VD+BNbZeBJ6VUa7XpdS7bU9oR5Bts8AqMxsDlAgx6TVVybPgqNRpVcAOsgGR16j3VDcQ3C9t7ZwGMHL2++0biDFblpslDDoRP3+dauu0txyFD4oQQ8e0fKDH+HxrvcT574pXT2IdJcAvXEVgBCk2ktrbUEBRkcQATB69fH6VYEVqpcCuLfiLYA5ETIG27dzWw7wCSdgJPuFIY1FUhk1zlL8zbb88svfk+/wDJ0H1S6j3JcdR+AFWM1o8LtFLKK3tRLftN4m/EmtrKuB8n0MeFZJNJqPKmVRRYkmk1HlTKlAkmvDWGVMqUDa4BqMSdOx9kZWieptyBj6lCQvuZOpJq6rlNVcKY3VktaOUDqyxDrHeVmB9YL5V1NtwwDAgggEEdCDuCKwyRp2Xg+xlSlKzLilKUApSlAKUpQClKUBSfKUQbDfzpU+5rVz/qC1pTVr8pLU6a4R1SLgjqeUwuQPfiR8aqgK6MT/KZT5E0mmNMa0KmF4EqwBgkEA+RI2riQ3Le3fC5AQGQjI24ABCD6JEEHyNdzjVfquEhmLo2DHrtkrHzK7b+oInvNaQklscWs088vTLG9154dnEcN1FwHwhYBLEt0AOOUn4D8a6jhmoblhHd0K7BLVuWCkBlyJDR4WA6LBBHatjR/J9U9ohhM4quCE+bAkk+6Y9KuIpKdpIrpNLLG5Tly6Xt5KpdPJkWZM+1qLmRHqo8ce7w1K9i6zKHdDb6sFUrJUgqoljImZ/ZAjc1v40xqlndRTa7Tm2xdQTbYksAJNtjuWAHVSdzG4JJ6Hw4W/EAVgg9CCCD7iDV5jWrd4ZbYlsYJ6lCyE+8oQTWsczSo83U+mY80+tOmVl5SFJMKIPiJEL6mTFYcG0TuENwllUzJXE3WBlTHZRtv9IgdvatbfDbSkHEFgdi7FyD9kuSR8Km099XBZTsGZTO0FGZG/FWpLM2TpvTMeJ9T3JcqTXhI23G/T191R6i+qCWO2SLtvu7Kij72FYnpEs0mvDHmK9jtQCaTXgjbcb9PX3U28x/+0B7NJpQCgGVb3yZvwrWD/siMP6J5Kf1SGT3IPOtHGo3uG063lBOE5gblrbRmAO5EBgO5SO9VnHqVEp0zrKVjbcMAykEEAgjcEHcEGsq5TYUpSgFKUoBSlKAUpSgItVbyRl+spH3giuZ4e2VpDEeBZHcECCD6gyPhXV1zutscm9/NXmkeSXTuynyD+0PtZD6QFa432KTXc8xpjUuNMa1soVx1yi61toWApUk+1IdiOkCAhPXz8q8HFLWJbJoGO/LudXxxUeHxMcl8I336VhxjgovBoJBdrWR8kRiHC7dWtvdT3P2rPUcFV7jXM3VjjBXBYKsrKT4fGRjAzygMwESaiyaMrXEbTRixMhj7D+HElW5m3zcEEeKNwfKo14vZInJvo7cu4GOc4FVK5MGxaCBBxPlRuAoccmc4l2M4S5uEl5YLkAZghSBAAiKz0/BlVgxe47DlwzYTFoPipCqB/tHJMSZ67AUtijC1xaywLBjACndHE5nFcQV8ZLeGBJnbrW3p7yuuSmRJHQggqSrAg7ggggg9CK07/yftugRixAVQJxPs3BdUkFSD4gNiII7Vv6PSi2gRegnoqr1JPRAAOvYUsUe40xqXGmNTZBz/F+FtdumFSDZVc262zzC2VvY+IbGNt8TO1Rn5Psstb5QY/wgtKjx87VW7wylTuFDrJBgtMHpXSY0xqCTjE4NcR7asnNVWDiAMSW1d28FDFDjywbf6sNAAkbLvaf5PuAom2CgtAsszf5d+3dNy74R4/A0btvcbfeulxpjQHLW+BObbgBQyvhZy8It2bfMW1KlWDxzHEEQVg7GKmbgJJbIW2BN8lgWV7ovhhyrhCyqgMBIJ/RpsIro8aY0BzP8RXCRmbTSEGUQ1nl3rl0NbhAGYhlBMJugbfoMNV8lskuBeUrumsAbHcXNRd5lq4TEym+/UTtXU40xpsDnbnAiXusQrhzcIJcoTzCPA0WyYEAA5H2F8NWugsMttVcgsBuVAA6+gA+IAnrA6Vu40xoCLGmNS40xqbIPOC6nlPyG9hiTZP1TuWtfmy+mQ2xE39c5qdMHUqZ3iCNipBlWU9iCAQfMCrXg2qa5ZBf2wWR42BZCVJA7AxkPQissi7l4vsb1KUrIuKUpQClKUApSlAKi1WmW4jI4lWEEdPiCNwe4I3BqWlAc7pSys1q4Ze3Hi2+cQzhc284IP2lbtFbONbPFtCXAuW45qTjOwdTGVtj2Bgb9iFO8QdTS3w6hhI6gg7FWBhlYdiCCD7q2TtGbVGWNMazpUgwxpjWdKAwxpjWdKAwxqHV6hbaF3MAfEknYADuSdorZrnuKvzL5H0bUAD+cZQzN8FZQP2nqmTIoRcmUnLpVkN/V3bm5Y217Ih3j7b9Z/ZiPM9a11tkdLl0f8a4fvlt/jUmpLKhKJm20LkFnfuT086ie44uIoSQR4iD7Nef8VOT2f/DklHI1139d/bmt+ePZm9peKvb2vHJP1kAMnrcA2K/aAEdxEkX8Vzwt1lpbjC0bHjKoyybZOa2GDFccfF1Vrfh8WIkb11afUfibPk2xTb2kX+NMa0bF9wuSnn2/NY5iwdwegePgwjoxratay2wBDDdsR2OUE4kHcNAOx32rqNyTGmNe3HCgsxAUAkkmAANySewrXGrYjIWL5TrlgB/YLcz+zUEk+NMaw02qS5ODAwYYbhlPWHU7qfQgVNQGGNMazpQGGNZ8A66geV/b42bJ/MmlZfJ/dHfs91yPUKeWD7iEkehFVlwSuS0pSlZFxSlKAUpSgFKUoBSlKAVScVs8lzfX2GjnjygQL3wAAb7IB+hBu6VKdENWVNe1rXdG2n9hS9jsqiXs+iL9NPJR4l6AEQFy02rS5ODqxHUA+JfRl6qfQitf8FCelKUApSlAK5/TpJuE9edd/C4wH4Ba6CqjDG/cQ/Ti6n3Kjge4hWP9IK49ff4La7OyrjZXXEZHZ3uKLWIgEAYnbcn/AL6+lQ67X4AYg3M2KoUAYAjbxGQNmnuOh8quNVpA/hZVZCDkD1kFSsCIjr9wqVLAAgCPdXiLUQbVq/ov5JWKvv5mjo2zRXxZZE4uIYe8SY91T8OEahvW0J+D7fm1TNYbMEN4QCCsDcmIM9REHb1rzhK5Pcu9iRbX1FstJH77OPXAV2entyy7cJEyglK17ePkbN/RAtmpKXPrL9KOzqdnHv3HYiqy7NyTyCbyOALgXBTy2Vsg1yDiYIgZbEwSDve0r3UyKNTiAB5an2DethvUZSo9xcID6E1eLdkE4tILCDEmCRtvG/Ub9+1UPGDFh26lALg99oi4PxUVf3FkCGI3B2jcDsZHQ1lM0hRocQ0JuY3bfhugbZAgOp3Nu4OoHkeqnffcHU02pDSpBV1jNG9pZ6HbYqYMMNjB8iBbrelyoiFHi3OQYwVgRuCCd56j3xBxHhwuwwOFxZwcCSs9VI+kpgSp8gdiAQjLsxKNGvStMap1HzltiNwHsK19GgkGAgLqdtwRA6SazXnXNraNbB63LoAgfYtnxFv2go77xBuU+RjqWZ2Nm0fGR4mHSyp2zP2uuK9zv0Bq8sWVRVRRCqAqgdAAIAHwqPQ6NbS4rPWSSZZ2PVmPcn/AdBWxWcpWXSoUpSqkilKUApSlAKUpQClKUApSlAK1tXoLV2OZbR46FlBK+qnqPhWzSgKl+DFf0N11+zcJvJ8czn8A4Faz6lrZi+oSTAcHK0xOwGRAKHpswAkwC1X9YugIIIBBEEHcEHqCKupvuVcfBWUrW1GlOm3WWsd13LWPVe7W/Tqvbw7LsKwIBBBBEgjcEHuKuVPa1tdpeYog4spyRonFunTuCCQR3BPvrZpRpNUwVf8ADwm18cs/WP6JvVbnQe5oPoetSPxGyBJuWwPMuv8AjVhUa2VBkKoPmAAa8mfo+JyuLaXjn7+posj7leXa94UDJbPtXCCrEeVoHf8AfMAdp6ixtWwqhVACqAABsABsAKzpXfp9NDBHph+7KNtu2KUpW5BjcQMCp6EEH3HY15wzWshWxe69LdzoLoA9lvq3AB06NBI7qudaPGjFi43dF5g99r5xfxUUq9hdbnQXg2JxIDRsWBIB7SARI+NQiwVNxljJ4MEADIKFElRJGw3Mn4QBNfuBVZiYABJPWAB1rXv6+2iM7XBits3TuDFsCcoG8bEzWBvFtI2GeI2O5jYTGxMn026+tY3XMgDqd5KkiARIkdCQdvdUWov20+cYgeykj7ThRMdsj17b+te/w+3mUzUNirQSBIYwCPPfb4jzoQbE7x3/AO//AIr2te7qVt4h23ZgBMSSzBRsB0kgTR9bbBALDxEgb7SvUE9j6VJU2KVE2oUGCR3J9In2j9HoevlUimRI3FAe0pSgFKUoBSlKAUpSgFKUoBSlKAUpSgFUuo4e1olrIytndrOwKk9WszsPVDAPUEGQ11SpTohqyk02qS4DiZjZgQVZD5OpgqfQgVNW1reG27pDMIYdHUlHA8gy7x6dD3Fah4M3+83/ALrB/OzWnUitM9pXn8Tt/vN74rp/7rQoeF3e1/8ArWlP5RTqQpntKwbhuo7X7Xx07H8rwrwcP1H62wf+C4/941NryRTJKVCbOoH+ztOPNbjKT+6yR/arFee3s2Mf6W6ig+7l5n7wKWgbFaHHf9WvDu1t0UebOCiKPUsQPjW2NFqT9Kxb/de9+OSflU+m4SAwe47XGXdZhUQ9JVFHX1aSJMETTqSFNk/FNMblplGJOxGWUZKwYbqQQZAgg7GDVTe+TZfINdByBJPLAfmNpxpyxIaCsS2IA3jeBFXz2wY67GRBI7Ebx1G52NADl18MdI3nzmenpHasTU5+78nHJgOmGZdfm/YI1K6kKy5Q6zku2MQsb7hc+S0gTcB8OMFGCwVuBwoR1IU5mBJgSN9o6OlBZU63g2d4XMgBFqQUlvmXdlKPl4ZzYHY/nOiPktFoWw6bArLW2cFTaFro1ww2PcQO0V0c9q9oQU93gQIIBEl3Ykqdy/SSrBpG0GQdh0qz0loqiqzZFVALQBkQIJgdJ8qlpQClKUApSlAKUpQClKUApSlAKUpQClKUApSlAKUpQClKUApSlAKUpQCq7jpui181M5pliJYW8hniBudvLeJjeKsaUByV064Tg1x15T4nBUY3sbhtjG59HHEEtE3AnQFxU+d7z1PI5pg4jmxyVjYjLDmZdRMxPgrpqUBymr59w6i3lcK2W2KFQbnMuW74Ax3Bt2wUj6QcHckVMx1BuHFry+K5JKBkWzyW5TICPE/M5ZIPinOfDFdIF/Hr69v8K9oDlstQUyh1hAAcXZrkXX22XmIGXHsSmXeN+l0zEopYFWKglSQSpjcEjYx5ipKUApSl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eg;base64,/9j/4AAQSkZJRgABAQAAAQABAAD/2wCEAAkGBxQTERUTExQUFhUXFRcYFxgVFRcVGBQYFhcWFxgXFRkYHCghGB4nHhoVITEhJikrLi4uFx80OTMsNyguLisBCgoKDg0OGhAQGywkHyQsLCwsLCwsLCwsLTQtLDQsNCwsLS8sLCw0LywsLCwsLCwtLCwsLCwsLywsLCwsLCwsL//AABEIALwBDAMBIgACEQEDEQH/xAAbAAEAAgMBAQAAAAAAAAAAAAAAAwUCBAYBB//EAEoQAAIBAwIEAwMIBAoIBwAAAAECEQADEgQhBRMxQSJRYTJxgQYjQlJikaGxM1NyghQVJGNzkqLB0dMHNENUg5TC8JOys8Ph4/H/xAAaAQEAAwEBAQAAAAAAAAAAAAAAAQIDBAUG/8QALhEAAgIBAwMCBAUFAAAAAAAAAAECEQMEITESQVEFkRRhofATItHh8RUycYHB/9oADAMBAAIRAxEAPwD7jSlKAi1OoW2pd2CqO59TAA8yTAA7k1pfw66+9uxt2N5+VI8woVmHuYKal4vZZrcoJdGW4o28WBBKidpZclBPQkVnpNWtxckMjp3BUjqrA7qw7g7irLiyO5AV1J6PYX/hvc/61rwWtT3vWPhp3/z63ZpNLBp8nUfrrXwsN/m05Wp/XWf/AAG/zq3JpNLBpcrU/rrH/Lv/AJ9em1qf11j/AJd/8+tyaTSxRqfykd7D/B7f9714uo1Peza/cvsT/atL+dbk0mgNP+MLg66a971awR/6oP4V6eLoPaS+vvsXWHxZVKj7625r2abAg03E7Ltil1C31QwyHvXqPurbrV1OnS4uNxFdfJ1DD7jWr/F2P6K7dt/ZyFxPdFwEqPRStKQstKVWc3Ur9Gzd9QWsn4Kcwf6wqOxxwCRqLb6cjvcxNs+66hKj3NifSnSxaLeleKwIkEEHoRuDXtVJFKUoBSlKAUpSgFKUoBSlKAUpSgFKUoBSqbV8Wa3qShCm3hYnxQym7cvJkFjxDwrMkQATvuKi0Hyi5ri2qKGyYEm4yriq6d5XK2GJIv24BUdDv0kC+rT1PDLTtkVhjALIzW3IHQFkIJj31W6DjrvylNoFnt2nfBmIUXWZRjK7wVJYEiBEZHasNL8oiWtZoFF1LT+2CLYuW9VcBY4jeLIB7S2x23WDfPDbi/or7jyW6Oco+JIuH4vWB1F5P0lnIfWssG/rI+JHuGVVes+VbrZuXlsKVS0z73YJK6e3qSICHbF4meo6AGR8xtf6QNcL3NN2RMm2QMCPqxGw7T19ayy6mOKuruen6d6Rm1ym8TS6fPez7AeKY73bV20PrOFZR6s1pmCD1aB61upcBAIIIIkEGQR5gjrUN3iJFsXBZuuDBi2ELQd91Ljp0gSf7qlNVZhrtsXbDgFmsvba0Lp3gYsMSxP0kOW4meldKVnlPZ0y9zHnQuPOucbgqXkVwVi4blxtjDi/uDKMDkogBp6E9J2kvcCyBBZI5z3PYILh+d4bpDeKObt09n12igXt28qgliAAJJJgAeZ8qyzrmW+TxY3p5YDBlQ8vJiGs2bYNxi8uoKTidzC77SZ9RwDMvkbcOH6W/Ec0VCjHLxIMdljsn1dwL8OPOvZqt0Gh5b3CCoR4IRVjEgtJmSd5AjoMdgJNb00oEk0mo5pNKBJNJqOaTSgap4ZbBJt5WmO82jhJPdk9hz+0pr0PqE727w+1Np/vEqx+CCtmaTUkEI40g/Sq9n1uL4B77ik2x8Wres3lcBkZWU9CpBB9xFa+Vad7h1snNRy7n6y34H+JAhx6MCPSo6UTbLilVCa+5a2vLmn6y2pkf0lsSR28SyOphRVnYvq6hkZWU7hlIII9COtVaaJTskpSlQSKUpQClKUApSlAKUpQGBtKSGIEjoYEj3HtWI0yAABFgGR4RsfMeR9alpQEX8HSQcVkEkeEbFtyR5E969aypEFVI26gfRMj7j0qSlAaOu1li14bjIsgmCB7MQSR9WNiTtArml/0daIXReVXYTItlgbXmNtiRPYsRVta/T6knrzEE/ZFm0QPdkzn3saxTSG3vYc2vsRlaP7h9n9wrNTLDGVWjXBrM+DqWKTjezpkHyl4kLCfOW9WiHGb9h1YWyTG+TSOo6oQdup2rn9JxvV5izav29Sl2VW5sLloMT4rqCGQqoJhhB2EztXWHXaiMTbstO2WbKPUshUwPQMZ9OtafCOEW9PmUChrhXLEYqMRGKKScVnIxJ9o+lbxpLdHJJNvZlhklq31Coi9T0VVH+AqpfW3bu4Jsp2AA5jDzcsCEn6oE+o6D3j1yTat9iWuH1FrGAf33Rv3ahtPJAnqatGO1s0ikzIabvzL8/0978i0fhUqa+5a3cm7b7nEcxPXwgC4o8gAwj6VfP8AU/6QbnNPLtW+UDsHyzYebENAJ9Bt69+10uuW5bS4shXUMJ6iex9xkT6Vjh1GPM3GPY9PW+lZ9JCM8saT8efDL7Ua1Etm67KLYAJafDBiDI7bjeqzU/KS2vKKyQ2oNlwUuC5bbkXLwHKK5ljikCNw4InatJLbvpb1m31W4AnTYE27vfbw5NA8lAras8HbmLduXQzjUc4428FIGnfTqiqWJUQ2RJJJM9BAFmqdHlm8/GrIRXybBxIYW7hUCYm4Qvze+xziIM9DXr8YtC5yyxy8QnC5gCi5MDcxwEDrJ2qn1nybZ7fL53hK3QQyFgDdutczQC4AGGWMkNsBGO86r8Hu3L11biHlXm1CuS+y2rqOoazF3a4fAD80IBYEmJaNwX1vj1ghiHPhwkG3cViLpxtlUK5OGIIBUEEgx0rK/wAbsoQGYglVczbueBXJCtd8PzQJDCXx9lvIxoPwe4+Zu3LVxyltBlYPLC23LyU5sly0HIMIKrA2MwXfk4xttaN8lLthLF/NC7uqh1LI5eVYq7KS2fRT1ksBZ3vlBp1c2y5yDFICXG8YXLlgqpBuY+IIPERuBFZtxywFVs/Cy5yEchUmMrkL82JkS8RB8jEDcK+cR8/Y1LaiMeuVm5Zw6/bmfSIqvb5MLlOVtsrfLuC7ZNxWTm3rgAAuLH6a4DOQO2226mDp5plUeVeTU0CXKtO5o4YvablXDuSolXP86nR+2+zR0YVPNJoQZ6LicsLd1cLh9neUuxvNtu5jcqYIg9RubKqbUWVdSriQY9II3BBG4IO4I3BrzS8Qa0Ql45ISAl09idgl7yPYP0PQwYyq4eCyl5LqlKVmWFKUoBSlKAUpSgFYXrqopZiFVQSSTAAG5JPYVnXGazSX7y6hUF7xDWW8mujlsCrrbREL+Fg+JDFRAVt4MEDs6Vx3GtDrQl9NOLh8VxrDm+xZTyLGAOV0Spum97eWOMYFTtAL927fvBGvFw15cFuFckTUWwwg3Byn5SsqNggOc5dHIHTa7hhZzct3DbcgAyuaNEwWWQZEndWHrMCtJbzK/KugK8SpBlbi7AlJ3kEiV7SOoINQWtLfD2yyag2crpCC+OZbk2eWbrc35xZGoMZNAdRiY8NbxPhV7U2byNzGNi/aWyVuYseXdFw3lYuuTC262zkQcrL+dXjPyVcToJrEXRJWRkACRIkAzBI7Aw33HyrltIuofmZC+lwc9bsXVYSWBtLZXmALCFSDCSO5LTWV6zqis4vkFt4ot3wsynUhg7G6GQENZJIZoOPthTOhQs/lCnhS72QkP6I4En3AhCfQE9q1UJBBHUGfuq7JqnvcKZP0JUr+rckBfRHAMD7JB9CBtWsJKqZV32OV1XyIstcLLcdEJk2wgaN5Kq5YQPKQY9a6HBVUKoxRFCgT7KqIEk/eT76kFm905R9+aR+c/hU9jhZYzeKkfq1krP22MF/dAHnNUx4MOFuUFydmp9S1WqjGGaTajxx9v/Y4XcKWsguT3rmSKTj4cQASY8IwXLp1aOpqy0+tVjjurgSUfZo8x2Yeqkj1rzU6dXjIbjcEEhlPmrDcfCtPUW2Ai4vOQbhlEXUPnCxJ6+JIbyU9ank5C2mk1Tc5xg63Q9kOAfCMzkeWFZhtCswJ2B8O871Z3LgUEkwACSfIDcmoomyDinFUsLLkkn2VG7NHl6dJJ2E1y9z5Tam4+NtVWeiqpuN952P9UVoa+491zdfbKAASPCv0U69fzJNVnGlvpprkKAhdFZlJyxIc4tHRSwE9Nwo32rbKo4MTyNW/BOih8XqYYFLp6nVv3OkPyh1dkg3UV1PmuM+gdPDPwNdJwni9vULKSCPaVvaWfzHqNvxr5R8iw7XbiCeW1m4bg7DFSbbH15mAB+0R3NdLo0eywup7S9vrr9JPjH3we1Y6XJHVYnNLpadfI7PWNF/TdSsLl1JpO+OfPt7H0GaTUFm8GUMplWAIPmCJBrOaijiskmk1HNJpQJJrFwCCCAQRBBEgg9QR3FYzSaAw0usOn8Lkmx2cmTY9HJ62/tfR77bi/qiJqHR6v+DQp/1foD/u/wD9X/k/Z9isoXuiVKjo6UpWJoKUpQClKUApSlAKUpQClKUBQcTULqgR9Ozv6m24APvi5E+g8q8msuOj+UWT25V8fHKwR+TVDlXTD+1GT5JJpNR5Uyq1EEk0mo5rmOIcfYsBbbBSYQgBnueokEAHttJkbiYq0Mbk9jDPqIYY3P8AVs6uaTXIaDj1z2suak+IQA4/ZgDf0I38xXU27oYBlMggEEdwRIIqZ43DkjT6rHnTcHxyns0Q2+G2gZxyORaXJeGJkkZEhd/KKw4638ncfWxU+52VD+BNbZeBJ6VUa7XpdS7bU9oR5Bts8AqMxsDlAgx6TVVybPgqNRpVcAOsgGR16j3VDcQ3C9t7ZwGMHL2++0biDFblpslDDoRP3+dauu0txyFD4oQQ8e0fKDH+HxrvcT574pXT2IdJcAvXEVgBCk2ktrbUEBRkcQATB69fH6VYEVqpcCuLfiLYA5ETIG27dzWw7wCSdgJPuFIY1FUhk1zlL8zbb88svfk+/wDJ0H1S6j3JcdR+AFWM1o8LtFLKK3tRLftN4m/EmtrKuB8n0MeFZJNJqPKmVRRYkmk1HlTKlAkmvDWGVMqUDa4BqMSdOx9kZWieptyBj6lCQvuZOpJq6rlNVcKY3VktaOUDqyxDrHeVmB9YL5V1NtwwDAgggEEdCDuCKwyRp2Xg+xlSlKzLilKUApSlAKUpQClKUBSfKUQbDfzpU+5rVz/qC1pTVr8pLU6a4R1SLgjqeUwuQPfiR8aqgK6MT/KZT5E0mmNMa0KmF4EqwBgkEA+RI2riQ3Le3fC5AQGQjI24ABCD6JEEHyNdzjVfquEhmLo2DHrtkrHzK7b+oInvNaQklscWs088vTLG9154dnEcN1FwHwhYBLEt0AOOUn4D8a6jhmoblhHd0K7BLVuWCkBlyJDR4WA6LBBHatjR/J9U9ohhM4quCE+bAkk+6Y9KuIpKdpIrpNLLG5Tly6Xt5KpdPJkWZM+1qLmRHqo8ce7w1K9i6zKHdDb6sFUrJUgqoljImZ/ZAjc1v40xqlndRTa7Tm2xdQTbYksAJNtjuWAHVSdzG4JJ6Hw4W/EAVgg9CCCD7iDV5jWrd4ZbYlsYJ6lCyE+8oQTWsczSo83U+mY80+tOmVl5SFJMKIPiJEL6mTFYcG0TuENwllUzJXE3WBlTHZRtv9IgdvatbfDbSkHEFgdi7FyD9kuSR8Km099XBZTsGZTO0FGZG/FWpLM2TpvTMeJ9T3JcqTXhI23G/T191R6i+qCWO2SLtvu7Kij72FYnpEs0mvDHmK9jtQCaTXgjbcb9PX3U28x/+0B7NJpQCgGVb3yZvwrWD/siMP6J5Kf1SGT3IPOtHGo3uG063lBOE5gblrbRmAO5EBgO5SO9VnHqVEp0zrKVjbcMAykEEAgjcEHcEGsq5TYUpSgFKUoBSlKAUpSgItVbyRl+spH3giuZ4e2VpDEeBZHcECCD6gyPhXV1zutscm9/NXmkeSXTuynyD+0PtZD6QFa432KTXc8xpjUuNMa1soVx1yi61toWApUk+1IdiOkCAhPXz8q8HFLWJbJoGO/LudXxxUeHxMcl8I336VhxjgovBoJBdrWR8kRiHC7dWtvdT3P2rPUcFV7jXM3VjjBXBYKsrKT4fGRjAzygMwESaiyaMrXEbTRixMhj7D+HElW5m3zcEEeKNwfKo14vZInJvo7cu4GOc4FVK5MGxaCBBxPlRuAoccmc4l2M4S5uEl5YLkAZghSBAAiKz0/BlVgxe47DlwzYTFoPipCqB/tHJMSZ67AUtijC1xaywLBjACndHE5nFcQV8ZLeGBJnbrW3p7yuuSmRJHQggqSrAg7ggggg9CK07/yftugRixAVQJxPs3BdUkFSD4gNiII7Vv6PSi2gRegnoqr1JPRAAOvYUsUe40xqXGmNTZBz/F+FtdumFSDZVc262zzC2VvY+IbGNt8TO1Rn5Psstb5QY/wgtKjx87VW7wylTuFDrJBgtMHpXSY0xqCTjE4NcR7asnNVWDiAMSW1d28FDFDjywbf6sNAAkbLvaf5PuAom2CgtAsszf5d+3dNy74R4/A0btvcbfeulxpjQHLW+BObbgBQyvhZy8It2bfMW1KlWDxzHEEQVg7GKmbgJJbIW2BN8lgWV7ovhhyrhCyqgMBIJ/RpsIro8aY0BzP8RXCRmbTSEGUQ1nl3rl0NbhAGYhlBMJugbfoMNV8lskuBeUrumsAbHcXNRd5lq4TEym+/UTtXU40xpsDnbnAiXusQrhzcIJcoTzCPA0WyYEAA5H2F8NWugsMttVcgsBuVAA6+gA+IAnrA6Vu40xoCLGmNS40xqbIPOC6nlPyG9hiTZP1TuWtfmy+mQ2xE39c5qdMHUqZ3iCNipBlWU9iCAQfMCrXg2qa5ZBf2wWR42BZCVJA7AxkPQissi7l4vsb1KUrIuKUpQClKUApSlAKi1WmW4jI4lWEEdPiCNwe4I3BqWlAc7pSys1q4Ze3Hi2+cQzhc284IP2lbtFbONbPFtCXAuW45qTjOwdTGVtj2Bgb9iFO8QdTS3w6hhI6gg7FWBhlYdiCCD7q2TtGbVGWNMazpUgwxpjWdKAwxpjWdKAwxqHV6hbaF3MAfEknYADuSdorZrnuKvzL5H0bUAD+cZQzN8FZQP2nqmTIoRcmUnLpVkN/V3bm5Y217Ih3j7b9Z/ZiPM9a11tkdLl0f8a4fvlt/jUmpLKhKJm20LkFnfuT086ie44uIoSQR4iD7Nef8VOT2f/DklHI1139d/bmt+ePZm9peKvb2vHJP1kAMnrcA2K/aAEdxEkX8Vzwt1lpbjC0bHjKoyybZOa2GDFccfF1Vrfh8WIkb11afUfibPk2xTb2kX+NMa0bF9wuSnn2/NY5iwdwegePgwjoxratay2wBDDdsR2OUE4kHcNAOx32rqNyTGmNe3HCgsxAUAkkmAANySewrXGrYjIWL5TrlgB/YLcz+zUEk+NMaw02qS5ODAwYYbhlPWHU7qfQgVNQGGNMazpQGGNZ8A66geV/b42bJ/MmlZfJ/dHfs91yPUKeWD7iEkehFVlwSuS0pSlZFxSlKAUpSgFKUoBSlKAVScVs8lzfX2GjnjygQL3wAAb7IB+hBu6VKdENWVNe1rXdG2n9hS9jsqiXs+iL9NPJR4l6AEQFy02rS5ODqxHUA+JfRl6qfQitf8FCelKUApSlAK5/TpJuE9edd/C4wH4Ba6CqjDG/cQ/Ti6n3Kjge4hWP9IK49ff4La7OyrjZXXEZHZ3uKLWIgEAYnbcn/AL6+lQ67X4AYg3M2KoUAYAjbxGQNmnuOh8quNVpA/hZVZCDkD1kFSsCIjr9wqVLAAgCPdXiLUQbVq/ov5JWKvv5mjo2zRXxZZE4uIYe8SY91T8OEahvW0J+D7fm1TNYbMEN4QCCsDcmIM9REHb1rzhK5Pcu9iRbX1FstJH77OPXAV2entyy7cJEyglK17ePkbN/RAtmpKXPrL9KOzqdnHv3HYiqy7NyTyCbyOALgXBTy2Vsg1yDiYIgZbEwSDve0r3UyKNTiAB5an2DethvUZSo9xcID6E1eLdkE4tILCDEmCRtvG/Ub9+1UPGDFh26lALg99oi4PxUVf3FkCGI3B2jcDsZHQ1lM0hRocQ0JuY3bfhugbZAgOp3Nu4OoHkeqnffcHU02pDSpBV1jNG9pZ6HbYqYMMNjB8iBbrelyoiFHi3OQYwVgRuCCd56j3xBxHhwuwwOFxZwcCSs9VI+kpgSp8gdiAQjLsxKNGvStMap1HzltiNwHsK19GgkGAgLqdtwRA6SazXnXNraNbB63LoAgfYtnxFv2go77xBuU+RjqWZ2Nm0fGR4mHSyp2zP2uuK9zv0Bq8sWVRVRRCqAqgdAAIAHwqPQ6NbS4rPWSSZZ2PVmPcn/AdBWxWcpWXSoUpSqkilKUApSlAKUpQClKUApSlAK1tXoLV2OZbR46FlBK+qnqPhWzSgKl+DFf0N11+zcJvJ8czn8A4Faz6lrZi+oSTAcHK0xOwGRAKHpswAkwC1X9YugIIIBBEEHcEHqCKupvuVcfBWUrW1GlOm3WWsd13LWPVe7W/Tqvbw7LsKwIBBBBEgjcEHuKuVPa1tdpeYog4spyRonFunTuCCQR3BPvrZpRpNUwVf8ADwm18cs/WP6JvVbnQe5oPoetSPxGyBJuWwPMuv8AjVhUa2VBkKoPmAAa8mfo+JyuLaXjn7+posj7leXa94UDJbPtXCCrEeVoHf8AfMAdp6ixtWwqhVACqAABsABsAKzpXfp9NDBHph+7KNtu2KUpW5BjcQMCp6EEH3HY15wzWshWxe69LdzoLoA9lvq3AB06NBI7qudaPGjFi43dF5g99r5xfxUUq9hdbnQXg2JxIDRsWBIB7SARI+NQiwVNxljJ4MEADIKFElRJGw3Mn4QBNfuBVZiYABJPWAB1rXv6+2iM7XBits3TuDFsCcoG8bEzWBvFtI2GeI2O5jYTGxMn026+tY3XMgDqd5KkiARIkdCQdvdUWov20+cYgeykj7ThRMdsj17b+te/w+3mUzUNirQSBIYwCPPfb4jzoQbE7x3/AO//AIr2te7qVt4h23ZgBMSSzBRsB0kgTR9bbBALDxEgb7SvUE9j6VJU2KVE2oUGCR3J9In2j9HoevlUimRI3FAe0pSgFKUoBSlKAUpSgFKUoBSlKAUpSgFUuo4e1olrIytndrOwKk9WszsPVDAPUEGQ11SpTohqyk02qS4DiZjZgQVZD5OpgqfQgVNW1reG27pDMIYdHUlHA8gy7x6dD3Fah4M3+83/ALrB/OzWnUitM9pXn8Tt/vN74rp/7rQoeF3e1/8ArWlP5RTqQpntKwbhuo7X7Xx07H8rwrwcP1H62wf+C4/941NryRTJKVCbOoH+ztOPNbjKT+6yR/arFee3s2Mf6W6ig+7l5n7wKWgbFaHHf9WvDu1t0UebOCiKPUsQPjW2NFqT9Kxb/de9+OSflU+m4SAwe47XGXdZhUQ9JVFHX1aSJMETTqSFNk/FNMblplGJOxGWUZKwYbqQQZAgg7GDVTe+TZfINdByBJPLAfmNpxpyxIaCsS2IA3jeBFXz2wY67GRBI7Ebx1G52NADl18MdI3nzmenpHasTU5+78nHJgOmGZdfm/YI1K6kKy5Q6zku2MQsb7hc+S0gTcB8OMFGCwVuBwoR1IU5mBJgSN9o6OlBZU63g2d4XMgBFqQUlvmXdlKPl4ZzYHY/nOiPktFoWw6bArLW2cFTaFro1ww2PcQO0V0c9q9oQU93gQIIBEl3Ykqdy/SSrBpG0GQdh0qz0loqiqzZFVALQBkQIJgdJ8qlpQClKUApSlAKUpQClKUApSlAKUpQClKUApSlAKUpQClKUApSlAKUpQCq7jpui181M5pliJYW8hniBudvLeJjeKsaUByV064Tg1x15T4nBUY3sbhtjG59HHEEtE3AnQFxU+d7z1PI5pg4jmxyVjYjLDmZdRMxPgrpqUBymr59w6i3lcK2W2KFQbnMuW74Ax3Bt2wUj6QcHckVMx1BuHFry+K5JKBkWzyW5TICPE/M5ZIPinOfDFdIF/Hr69v8K9oDlstQUyh1hAAcXZrkXX22XmIGXHsSmXeN+l0zEopYFWKglSQSpjcEjYx5ipKUApSl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8" name="Picture 2" descr="Paul Ehrlich 1915.jpg"/>
          <p:cNvPicPr>
            <a:picLocks noChangeAspect="1" noChangeArrowheads="1"/>
          </p:cNvPicPr>
          <p:nvPr/>
        </p:nvPicPr>
        <p:blipFill>
          <a:blip r:embed="rId2" cstate="print"/>
          <a:srcRect/>
          <a:stretch>
            <a:fillRect/>
          </a:stretch>
        </p:blipFill>
        <p:spPr bwMode="auto">
          <a:xfrm>
            <a:off x="165069" y="914400"/>
            <a:ext cx="3035331" cy="496580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ustration"/>
          <p:cNvPicPr>
            <a:picLocks noChangeAspect="1" noChangeArrowheads="1"/>
          </p:cNvPicPr>
          <p:nvPr/>
        </p:nvPicPr>
        <p:blipFill>
          <a:blip r:embed="rId2" cstate="print"/>
          <a:srcRect/>
          <a:stretch>
            <a:fillRect/>
          </a:stretch>
        </p:blipFill>
        <p:spPr bwMode="auto">
          <a:xfrm>
            <a:off x="2476500" y="1606153"/>
            <a:ext cx="4191000" cy="5251847"/>
          </a:xfrm>
          <a:prstGeom prst="rect">
            <a:avLst/>
          </a:prstGeom>
          <a:noFill/>
          <a:ln>
            <a:solidFill>
              <a:schemeClr val="bg1">
                <a:lumMod val="75000"/>
              </a:schemeClr>
            </a:solidFill>
          </a:ln>
        </p:spPr>
      </p:pic>
      <p:sp>
        <p:nvSpPr>
          <p:cNvPr id="3" name="TextBox 2"/>
          <p:cNvSpPr txBox="1"/>
          <p:nvPr/>
        </p:nvSpPr>
        <p:spPr>
          <a:xfrm>
            <a:off x="6172200" y="6488668"/>
            <a:ext cx="2971800" cy="369332"/>
          </a:xfrm>
          <a:prstGeom prst="rect">
            <a:avLst/>
          </a:prstGeom>
          <a:noFill/>
        </p:spPr>
        <p:txBody>
          <a:bodyPr wrap="square" rtlCol="0">
            <a:spAutoFit/>
          </a:bodyPr>
          <a:lstStyle/>
          <a:p>
            <a:r>
              <a:rPr lang="en-US" dirty="0" err="1" smtClean="0"/>
              <a:t>Wellcome</a:t>
            </a:r>
            <a:r>
              <a:rPr lang="en-US" dirty="0" smtClean="0"/>
              <a:t> Library, London</a:t>
            </a:r>
            <a:endParaRPr lang="en-US" dirty="0"/>
          </a:p>
        </p:txBody>
      </p:sp>
      <p:sp>
        <p:nvSpPr>
          <p:cNvPr id="4" name="Rectangle 3"/>
          <p:cNvSpPr/>
          <p:nvPr/>
        </p:nvSpPr>
        <p:spPr>
          <a:xfrm>
            <a:off x="228600" y="152400"/>
            <a:ext cx="8763000" cy="1200329"/>
          </a:xfrm>
          <a:prstGeom prst="rect">
            <a:avLst/>
          </a:prstGeom>
        </p:spPr>
        <p:txBody>
          <a:bodyPr wrap="square">
            <a:spAutoFit/>
          </a:bodyPr>
          <a:lstStyle/>
          <a:p>
            <a:pPr algn="ctr"/>
            <a:r>
              <a:rPr lang="lv-LV" sz="2400" b="1" dirty="0"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Paula </a:t>
            </a:r>
            <a:r>
              <a:rPr lang="lv-LV" sz="2400" b="1" dirty="0" err="1"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Ērliha</a:t>
            </a:r>
            <a:r>
              <a:rPr lang="lv-LV" sz="2400" b="1" dirty="0"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lv-LV" sz="2400" b="1" dirty="0" err="1"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side-chain”</a:t>
            </a:r>
            <a:r>
              <a:rPr lang="lv-LV" sz="2400" b="1" dirty="0"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teorija lekcijā “</a:t>
            </a:r>
            <a:r>
              <a:rPr lang="en-US" sz="2400" b="1" dirty="0"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On Immunity with Special Reference to Cell Life</a:t>
            </a:r>
            <a:r>
              <a:rPr lang="lv-LV" sz="2400" b="1" dirty="0"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1900. gadā</a:t>
            </a:r>
            <a:endParaRPr lang="en-US" sz="2400" b="1" dirty="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les Bordet nobel.jpg"/>
          <p:cNvPicPr>
            <a:picLocks noChangeAspect="1" noChangeArrowheads="1"/>
          </p:cNvPicPr>
          <p:nvPr/>
        </p:nvPicPr>
        <p:blipFill>
          <a:blip r:embed="rId3" cstate="print"/>
          <a:srcRect/>
          <a:stretch>
            <a:fillRect/>
          </a:stretch>
        </p:blipFill>
        <p:spPr bwMode="auto">
          <a:xfrm>
            <a:off x="228600" y="1752600"/>
            <a:ext cx="2371754" cy="3352800"/>
          </a:xfrm>
          <a:prstGeom prst="rect">
            <a:avLst/>
          </a:prstGeom>
          <a:noFill/>
        </p:spPr>
      </p:pic>
      <p:sp>
        <p:nvSpPr>
          <p:cNvPr id="3" name="Rectangle 2"/>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Jules</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Bordet</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(1870-1961)</a:t>
            </a:r>
            <a:endParaRPr lang="en-US" dirty="0"/>
          </a:p>
        </p:txBody>
      </p:sp>
      <p:sp>
        <p:nvSpPr>
          <p:cNvPr id="4" name="Rectangle 3"/>
          <p:cNvSpPr/>
          <p:nvPr/>
        </p:nvSpPr>
        <p:spPr>
          <a:xfrm>
            <a:off x="2971800" y="838200"/>
            <a:ext cx="5791200" cy="5786199"/>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Beļģu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mikrobiologs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Pētīja kā imunizēta dzīvnieka serums izraisa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bakteriolīzi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(1895. g) – atklāja, ka priekš tā ir nepieciešamas antivielas un karstuma jutīgs seruma komponents (neimunizēta dzīvnieka) - atklāj komplementa sistēmu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complement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 papildina citu imūnsistēmas komponentu darbību)</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1919. gadā saņēma Nobela prēmiju Fizioloģijā un Medicīnā</a:t>
            </a:r>
          </a:p>
        </p:txBody>
      </p:sp>
      <p:pic>
        <p:nvPicPr>
          <p:cNvPr id="1028" name="Picture 4" descr="clip_image002"/>
          <p:cNvPicPr>
            <a:picLocks noChangeAspect="1" noChangeArrowheads="1"/>
          </p:cNvPicPr>
          <p:nvPr/>
        </p:nvPicPr>
        <p:blipFill>
          <a:blip r:embed="rId4" cstate="print"/>
          <a:srcRect/>
          <a:stretch>
            <a:fillRect/>
          </a:stretch>
        </p:blipFill>
        <p:spPr bwMode="auto">
          <a:xfrm>
            <a:off x="4572000" y="3200400"/>
            <a:ext cx="2133600" cy="2669196"/>
          </a:xfrm>
          <a:prstGeom prst="rect">
            <a:avLst/>
          </a:prstGeom>
          <a:noFill/>
          <a:ln>
            <a:solidFill>
              <a:schemeClr val="bg1">
                <a:lumMod val="75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Kā rodas </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antivielas un to dažādība?</a:t>
            </a:r>
            <a:endParaRPr lang="en-US" dirty="0"/>
          </a:p>
        </p:txBody>
      </p:sp>
      <p:sp>
        <p:nvSpPr>
          <p:cNvPr id="3" name="Rectangle 2"/>
          <p:cNvSpPr/>
          <p:nvPr/>
        </p:nvSpPr>
        <p:spPr>
          <a:xfrm>
            <a:off x="228600" y="838200"/>
            <a:ext cx="8534400" cy="3016210"/>
          </a:xfrm>
          <a:prstGeom prst="rect">
            <a:avLst/>
          </a:prstGeom>
        </p:spPr>
        <p:txBody>
          <a:bodyPr wrap="square">
            <a:spAutoFit/>
          </a:bodyPr>
          <a:lstStyle/>
          <a:p>
            <a:pPr algn="just">
              <a:spcBef>
                <a:spcPct val="50000"/>
              </a:spcBef>
              <a:defRPr/>
            </a:pP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Nils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Jerne</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dāņu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(~1955): piedzimstot, organismā jau ir visas antivielas, kādas tam varētu vajadzēt; sastopot patogēnu, organisms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noskanē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visu repertuāru un izmanto vajadzīgo.</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Macferlane</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Burnet</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austrāliešu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(~1957): organismā ir specifisks balto asins šūnu tips – B šūnas, kas katra producē specifisku antivielu  -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klonālā</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selekcija.  </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33794" name="Picture 2" descr="illustration of an antibody"/>
          <p:cNvPicPr>
            <a:picLocks noChangeAspect="1" noChangeArrowheads="1"/>
          </p:cNvPicPr>
          <p:nvPr/>
        </p:nvPicPr>
        <p:blipFill>
          <a:blip r:embed="rId2" cstate="print"/>
          <a:srcRect/>
          <a:stretch>
            <a:fillRect/>
          </a:stretch>
        </p:blipFill>
        <p:spPr bwMode="auto">
          <a:xfrm>
            <a:off x="6248400" y="3429000"/>
            <a:ext cx="2704535" cy="2819400"/>
          </a:xfrm>
          <a:prstGeom prst="rect">
            <a:avLst/>
          </a:prstGeom>
          <a:noFill/>
          <a:ln>
            <a:solidFill>
              <a:schemeClr val="bg1">
                <a:lumMod val="75000"/>
              </a:schemeClr>
            </a:solidFill>
          </a:ln>
        </p:spPr>
      </p:pic>
      <p:sp>
        <p:nvSpPr>
          <p:cNvPr id="5" name="Rectangle 4"/>
          <p:cNvSpPr/>
          <p:nvPr/>
        </p:nvSpPr>
        <p:spPr>
          <a:xfrm>
            <a:off x="304800" y="3657600"/>
            <a:ext cx="5867400" cy="2554545"/>
          </a:xfrm>
          <a:prstGeom prst="rect">
            <a:avLst/>
          </a:prstGeom>
        </p:spPr>
        <p:txBody>
          <a:bodyPr wrap="square">
            <a:spAutoFit/>
          </a:bodyPr>
          <a:lstStyle/>
          <a:p>
            <a:pPr algn="just">
              <a:spcBef>
                <a:spcPct val="50000"/>
              </a:spcBef>
              <a:defRPr/>
            </a:pP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Rodney</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Porter</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britu bioķīmiķis un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Gerald</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Edelman</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amerikāņu ārsts, atklāj antivielu struktūru (~1960).</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Susumu</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Tonegawa</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japāņu zinātnieks (~1970):  atklāj mehānismu kā rekombinējoties gēnu fragmentiem rodas antivielu dažādība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08" y="0"/>
            <a:ext cx="9149621" cy="800219"/>
          </a:xfrm>
          <a:prstGeom prst="rect">
            <a:avLst/>
          </a:prstGeom>
        </p:spPr>
        <p:txBody>
          <a:bodyPr wrap="non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Imunoloģijas II kursa programma</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27279945"/>
              </p:ext>
            </p:extLst>
          </p:nvPr>
        </p:nvGraphicFramePr>
        <p:xfrm>
          <a:off x="285752" y="800219"/>
          <a:ext cx="8572500" cy="5849356"/>
        </p:xfrm>
        <a:graphic>
          <a:graphicData uri="http://schemas.openxmlformats.org/drawingml/2006/table">
            <a:tbl>
              <a:tblPr firstCol="1" bandRow="1">
                <a:tableStyleId>{5C22544A-7EE6-4342-B048-85BDC9FD1C3A}</a:tableStyleId>
              </a:tblPr>
              <a:tblGrid>
                <a:gridCol w="646899"/>
                <a:gridCol w="1048551"/>
                <a:gridCol w="6877050"/>
              </a:tblGrid>
              <a:tr h="304799">
                <a:tc>
                  <a:txBody>
                    <a:bodyPr/>
                    <a:lstStyle/>
                    <a:p>
                      <a:pPr algn="l">
                        <a:lnSpc>
                          <a:spcPct val="115000"/>
                        </a:lnSpc>
                        <a:spcAft>
                          <a:spcPts val="0"/>
                        </a:spcAft>
                      </a:pPr>
                      <a:r>
                        <a:rPr lang="lv-LV" sz="1800" dirty="0" err="1">
                          <a:effectLst/>
                          <a:latin typeface="Arial"/>
                          <a:ea typeface="Calibri"/>
                          <a:cs typeface="Times New Roman"/>
                        </a:rPr>
                        <a:t>Nr</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b="1" dirty="0">
                          <a:solidFill>
                            <a:schemeClr val="bg1"/>
                          </a:solidFill>
                          <a:effectLst/>
                          <a:latin typeface="Arial"/>
                          <a:ea typeface="Calibri"/>
                          <a:cs typeface="Times New Roman"/>
                        </a:rPr>
                        <a:t>Datums</a:t>
                      </a:r>
                      <a:endParaRPr lang="en-GB" sz="1800" b="1" dirty="0">
                        <a:solidFill>
                          <a:schemeClr val="bg1"/>
                        </a:solidFill>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b="1" dirty="0">
                          <a:solidFill>
                            <a:schemeClr val="bg1"/>
                          </a:solidFill>
                          <a:effectLst/>
                          <a:latin typeface="Arial"/>
                          <a:ea typeface="Calibri"/>
                          <a:cs typeface="Times New Roman"/>
                        </a:rPr>
                        <a:t>Lekcija</a:t>
                      </a:r>
                      <a:endParaRPr lang="en-GB" sz="1800" b="1" dirty="0">
                        <a:solidFill>
                          <a:schemeClr val="bg1"/>
                        </a:solidFill>
                        <a:effectLst/>
                        <a:latin typeface="Calibri"/>
                        <a:ea typeface="Calibri"/>
                        <a:cs typeface="Times New Roman"/>
                      </a:endParaRPr>
                    </a:p>
                  </a:txBody>
                  <a:tcPr marL="68580" marR="68580" marT="0" marB="0">
                    <a:solidFill>
                      <a:schemeClr val="accent1">
                        <a:lumMod val="50000"/>
                      </a:schemeClr>
                    </a:solidFill>
                  </a:tcPr>
                </a:tc>
              </a:tr>
              <a:tr h="359473">
                <a:tc>
                  <a:txBody>
                    <a:bodyPr/>
                    <a:lstStyle/>
                    <a:p>
                      <a:pPr algn="l">
                        <a:lnSpc>
                          <a:spcPct val="115000"/>
                        </a:lnSpc>
                        <a:spcAft>
                          <a:spcPts val="0"/>
                        </a:spcAft>
                      </a:pPr>
                      <a:r>
                        <a:rPr lang="lv-LV" sz="1800" dirty="0">
                          <a:effectLst/>
                          <a:latin typeface="Arial"/>
                          <a:ea typeface="Calibri"/>
                          <a:cs typeface="Times New Roman"/>
                        </a:rPr>
                        <a:t>1.</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18.09</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dirty="0">
                          <a:effectLst/>
                          <a:latin typeface="Arial"/>
                          <a:ea typeface="Calibri"/>
                          <a:cs typeface="Times New Roman"/>
                        </a:rPr>
                        <a:t>Aija Linē: Ievads imunoloģijā (vēsture, imūnsistēmas komponenti)</a:t>
                      </a:r>
                      <a:endParaRPr lang="en-GB" sz="1800" dirty="0">
                        <a:effectLst/>
                        <a:latin typeface="Calibri"/>
                        <a:ea typeface="Calibri"/>
                        <a:cs typeface="Times New Roman"/>
                      </a:endParaRPr>
                    </a:p>
                  </a:txBody>
                  <a:tcPr marL="68580" marR="68580" marT="0" marB="0"/>
                </a:tc>
              </a:tr>
              <a:tr h="287083">
                <a:tc>
                  <a:txBody>
                    <a:bodyPr/>
                    <a:lstStyle/>
                    <a:p>
                      <a:pPr algn="l">
                        <a:lnSpc>
                          <a:spcPct val="115000"/>
                        </a:lnSpc>
                        <a:spcAft>
                          <a:spcPts val="0"/>
                        </a:spcAft>
                      </a:pPr>
                      <a:r>
                        <a:rPr lang="lv-LV" sz="1800" dirty="0">
                          <a:effectLst/>
                          <a:latin typeface="Arial"/>
                          <a:ea typeface="Calibri"/>
                          <a:cs typeface="Times New Roman"/>
                        </a:rPr>
                        <a:t>2.</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25.09</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Aija Linē: </a:t>
                      </a:r>
                      <a:r>
                        <a:rPr lang="lv-LV" sz="1800">
                          <a:solidFill>
                            <a:srgbClr val="000000"/>
                          </a:solidFill>
                          <a:effectLst/>
                          <a:latin typeface="Arial"/>
                          <a:ea typeface="Calibri"/>
                          <a:cs typeface="Times New Roman"/>
                        </a:rPr>
                        <a:t>Nespecifiskā imūnaizsardzība</a:t>
                      </a:r>
                      <a:endParaRPr lang="en-GB" sz="1800">
                        <a:effectLst/>
                        <a:latin typeface="Calibri"/>
                        <a:ea typeface="Calibri"/>
                        <a:cs typeface="Times New Roman"/>
                      </a:endParaRPr>
                    </a:p>
                  </a:txBody>
                  <a:tcPr marL="68580" marR="68580" marT="0" marB="0"/>
                </a:tc>
              </a:tr>
              <a:tr h="239363">
                <a:tc>
                  <a:txBody>
                    <a:bodyPr/>
                    <a:lstStyle/>
                    <a:p>
                      <a:pPr algn="l">
                        <a:lnSpc>
                          <a:spcPct val="115000"/>
                        </a:lnSpc>
                        <a:spcAft>
                          <a:spcPts val="0"/>
                        </a:spcAft>
                      </a:pPr>
                      <a:r>
                        <a:rPr lang="lv-LV" sz="1800" dirty="0">
                          <a:effectLst/>
                          <a:latin typeface="Arial"/>
                          <a:ea typeface="Calibri"/>
                          <a:cs typeface="Times New Roman"/>
                        </a:rPr>
                        <a:t>3.</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02.10</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Ilona Mandrika: MHC un antigēnu prezentēšana</a:t>
                      </a:r>
                      <a:endParaRPr lang="en-GB" sz="1800">
                        <a:effectLst/>
                        <a:latin typeface="Calibri"/>
                        <a:ea typeface="Calibri"/>
                        <a:cs typeface="Times New Roman"/>
                      </a:endParaRPr>
                    </a:p>
                  </a:txBody>
                  <a:tcPr marL="68580" marR="68580" marT="0" marB="0"/>
                </a:tc>
              </a:tr>
              <a:tr h="239363">
                <a:tc>
                  <a:txBody>
                    <a:bodyPr/>
                    <a:lstStyle/>
                    <a:p>
                      <a:pPr algn="l">
                        <a:lnSpc>
                          <a:spcPct val="115000"/>
                        </a:lnSpc>
                        <a:spcAft>
                          <a:spcPts val="0"/>
                        </a:spcAft>
                      </a:pPr>
                      <a:r>
                        <a:rPr lang="lv-LV" sz="1800" dirty="0">
                          <a:effectLst/>
                          <a:latin typeface="Arial"/>
                          <a:ea typeface="Calibri"/>
                          <a:cs typeface="Times New Roman"/>
                        </a:rPr>
                        <a:t>4.</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09.10</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Ilona Mandrika: T šūnu un B šūnu receptori</a:t>
                      </a:r>
                      <a:endParaRPr lang="en-GB" sz="1800">
                        <a:effectLst/>
                        <a:latin typeface="Calibri"/>
                        <a:ea typeface="Calibri"/>
                        <a:cs typeface="Times New Roman"/>
                      </a:endParaRPr>
                    </a:p>
                  </a:txBody>
                  <a:tcPr marL="68580" marR="68580" marT="0" marB="0"/>
                </a:tc>
              </a:tr>
              <a:tr h="355283">
                <a:tc>
                  <a:txBody>
                    <a:bodyPr/>
                    <a:lstStyle/>
                    <a:p>
                      <a:pPr algn="l">
                        <a:lnSpc>
                          <a:spcPct val="115000"/>
                        </a:lnSpc>
                        <a:spcAft>
                          <a:spcPts val="0"/>
                        </a:spcAft>
                      </a:pPr>
                      <a:r>
                        <a:rPr lang="lv-LV" sz="1800" dirty="0">
                          <a:effectLst/>
                          <a:latin typeface="Arial"/>
                          <a:ea typeface="Calibri"/>
                          <a:cs typeface="Times New Roman"/>
                        </a:rPr>
                        <a:t>5.</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16.10</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Ilona Mandrika: T šūnu un B šūnu nobriešana; </a:t>
                      </a:r>
                      <a:endParaRPr lang="en-GB" sz="1800">
                        <a:effectLst/>
                        <a:latin typeface="Calibri"/>
                        <a:ea typeface="Calibri"/>
                        <a:cs typeface="Times New Roman"/>
                      </a:endParaRPr>
                    </a:p>
                  </a:txBody>
                  <a:tcPr marL="68580" marR="68580" marT="0" marB="0"/>
                </a:tc>
              </a:tr>
              <a:tr h="297345">
                <a:tc>
                  <a:txBody>
                    <a:bodyPr/>
                    <a:lstStyle/>
                    <a:p>
                      <a:pPr algn="l">
                        <a:lnSpc>
                          <a:spcPct val="115000"/>
                        </a:lnSpc>
                        <a:spcAft>
                          <a:spcPts val="0"/>
                        </a:spcAft>
                      </a:pPr>
                      <a:r>
                        <a:rPr lang="lv-LV" sz="1800" dirty="0">
                          <a:effectLst/>
                          <a:latin typeface="Arial"/>
                          <a:ea typeface="Calibri"/>
                          <a:cs typeface="Times New Roman"/>
                        </a:rPr>
                        <a:t>6.</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23.10</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Aija Linē: Imunitāte pret infekcioziem aģentiem: notikumu secība, limfocītu migrācija, aktivācija un efektorās funkcijas</a:t>
                      </a:r>
                      <a:endParaRPr lang="en-GB" sz="1800">
                        <a:effectLst/>
                        <a:latin typeface="Calibri"/>
                        <a:ea typeface="Calibri"/>
                        <a:cs typeface="Times New Roman"/>
                      </a:endParaRPr>
                    </a:p>
                  </a:txBody>
                  <a:tcPr marL="68580" marR="68580" marT="0" marB="0"/>
                </a:tc>
              </a:tr>
              <a:tr h="379984">
                <a:tc>
                  <a:txBody>
                    <a:bodyPr/>
                    <a:lstStyle/>
                    <a:p>
                      <a:pPr algn="l">
                        <a:lnSpc>
                          <a:spcPct val="115000"/>
                        </a:lnSpc>
                        <a:spcAft>
                          <a:spcPts val="0"/>
                        </a:spcAft>
                      </a:pPr>
                      <a:r>
                        <a:rPr lang="lv-LV" sz="1800" dirty="0">
                          <a:effectLst/>
                          <a:latin typeface="Arial"/>
                          <a:ea typeface="Calibri"/>
                          <a:cs typeface="Times New Roman"/>
                        </a:rPr>
                        <a:t>7.</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30.10</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Zane Kalniņa: Tolerance un imunopriviliģētie orgāni</a:t>
                      </a:r>
                      <a:endParaRPr lang="en-GB" sz="1800">
                        <a:effectLst/>
                        <a:latin typeface="Calibri"/>
                        <a:ea typeface="Calibri"/>
                        <a:cs typeface="Times New Roman"/>
                      </a:endParaRPr>
                    </a:p>
                  </a:txBody>
                  <a:tcPr marL="68580" marR="68580" marT="0" marB="0"/>
                </a:tc>
              </a:tr>
              <a:tr h="381000">
                <a:tc>
                  <a:txBody>
                    <a:bodyPr/>
                    <a:lstStyle/>
                    <a:p>
                      <a:pPr algn="l">
                        <a:lnSpc>
                          <a:spcPct val="115000"/>
                        </a:lnSpc>
                        <a:spcAft>
                          <a:spcPts val="0"/>
                        </a:spcAft>
                      </a:pPr>
                      <a:r>
                        <a:rPr lang="lv-LV" sz="1800" dirty="0">
                          <a:effectLst/>
                          <a:latin typeface="Arial"/>
                          <a:ea typeface="Calibri"/>
                          <a:cs typeface="Times New Roman"/>
                        </a:rPr>
                        <a:t>8.</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06.11</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Ilona Mandrika: Audu transplantācija un atgrūšana</a:t>
                      </a:r>
                      <a:endParaRPr lang="en-GB" sz="1800">
                        <a:effectLst/>
                        <a:latin typeface="Calibri"/>
                        <a:ea typeface="Calibri"/>
                        <a:cs typeface="Times New Roman"/>
                      </a:endParaRPr>
                    </a:p>
                  </a:txBody>
                  <a:tcPr marL="68580" marR="68580" marT="0" marB="0"/>
                </a:tc>
              </a:tr>
              <a:tr h="306266">
                <a:tc>
                  <a:txBody>
                    <a:bodyPr/>
                    <a:lstStyle/>
                    <a:p>
                      <a:pPr algn="l">
                        <a:lnSpc>
                          <a:spcPct val="115000"/>
                        </a:lnSpc>
                        <a:spcAft>
                          <a:spcPts val="0"/>
                        </a:spcAft>
                      </a:pPr>
                      <a:r>
                        <a:rPr lang="lv-LV" sz="1800" dirty="0">
                          <a:effectLst/>
                          <a:latin typeface="Arial"/>
                          <a:ea typeface="Calibri"/>
                          <a:cs typeface="Times New Roman"/>
                        </a:rPr>
                        <a:t>9.</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13.11</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Zane Kalniņa: Imūnsistēmas patoloģijas: autoimunitāte un imunodeficīts</a:t>
                      </a:r>
                      <a:endParaRPr lang="en-GB" sz="1800">
                        <a:effectLst/>
                        <a:latin typeface="Calibri"/>
                        <a:ea typeface="Calibri"/>
                        <a:cs typeface="Times New Roman"/>
                      </a:endParaRPr>
                    </a:p>
                  </a:txBody>
                  <a:tcPr marL="68580" marR="68580" marT="0" marB="0"/>
                </a:tc>
              </a:tr>
              <a:tr h="379984">
                <a:tc>
                  <a:txBody>
                    <a:bodyPr/>
                    <a:lstStyle/>
                    <a:p>
                      <a:pPr algn="l">
                        <a:lnSpc>
                          <a:spcPct val="115000"/>
                        </a:lnSpc>
                        <a:spcAft>
                          <a:spcPts val="0"/>
                        </a:spcAft>
                      </a:pPr>
                      <a:r>
                        <a:rPr lang="lv-LV" sz="1800" dirty="0">
                          <a:effectLst/>
                          <a:latin typeface="Arial"/>
                          <a:ea typeface="Calibri"/>
                          <a:cs typeface="Times New Roman"/>
                        </a:rPr>
                        <a:t>10.</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20.11</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Zane Kalniņa: Hipersensitivitāte un alerģija  </a:t>
                      </a:r>
                      <a:endParaRPr lang="en-GB" sz="1800">
                        <a:effectLst/>
                        <a:latin typeface="Calibri"/>
                        <a:ea typeface="Calibri"/>
                        <a:cs typeface="Times New Roman"/>
                      </a:endParaRPr>
                    </a:p>
                  </a:txBody>
                  <a:tcPr marL="68580" marR="68580" marT="0" marB="0"/>
                </a:tc>
              </a:tr>
              <a:tr h="264637">
                <a:tc>
                  <a:txBody>
                    <a:bodyPr/>
                    <a:lstStyle/>
                    <a:p>
                      <a:pPr algn="l">
                        <a:lnSpc>
                          <a:spcPct val="115000"/>
                        </a:lnSpc>
                        <a:spcAft>
                          <a:spcPts val="0"/>
                        </a:spcAft>
                      </a:pPr>
                      <a:r>
                        <a:rPr lang="lv-LV" sz="1800" dirty="0">
                          <a:effectLst/>
                          <a:latin typeface="Arial"/>
                          <a:ea typeface="Calibri"/>
                          <a:cs typeface="Times New Roman"/>
                        </a:rPr>
                        <a:t>11.</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27.11</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Aija Linē: Pret-vēža imūnā atbilde un imunoterapija   </a:t>
                      </a:r>
                      <a:endParaRPr lang="en-GB" sz="1800">
                        <a:effectLst/>
                        <a:latin typeface="Calibri"/>
                        <a:ea typeface="Calibri"/>
                        <a:cs typeface="Times New Roman"/>
                      </a:endParaRPr>
                    </a:p>
                  </a:txBody>
                  <a:tcPr marL="68580" marR="68580" marT="0" marB="0"/>
                </a:tc>
              </a:tr>
              <a:tr h="466852">
                <a:tc>
                  <a:txBody>
                    <a:bodyPr/>
                    <a:lstStyle/>
                    <a:p>
                      <a:pPr algn="l">
                        <a:lnSpc>
                          <a:spcPct val="115000"/>
                        </a:lnSpc>
                        <a:spcAft>
                          <a:spcPts val="0"/>
                        </a:spcAft>
                      </a:pPr>
                      <a:r>
                        <a:rPr lang="lv-LV" sz="1800" dirty="0">
                          <a:effectLst/>
                          <a:latin typeface="Arial"/>
                          <a:ea typeface="Calibri"/>
                          <a:cs typeface="Times New Roman"/>
                        </a:rPr>
                        <a:t>12.</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dirty="0">
                          <a:effectLst/>
                          <a:latin typeface="Arial"/>
                          <a:ea typeface="Calibri"/>
                          <a:cs typeface="Times New Roman"/>
                        </a:rPr>
                        <a:t>04.12</a:t>
                      </a:r>
                      <a:endParaRPr lang="en-GB" sz="1800" dirty="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Zane Kalniņa: Imunoloģijas metodes klīnikā un pētniecībā </a:t>
                      </a:r>
                      <a:endParaRPr lang="en-GB" sz="1800">
                        <a:effectLst/>
                        <a:latin typeface="Calibri"/>
                        <a:ea typeface="Calibri"/>
                        <a:cs typeface="Times New Roman"/>
                      </a:endParaRPr>
                    </a:p>
                  </a:txBody>
                  <a:tcPr marL="68580" marR="68580" marT="0" marB="0"/>
                </a:tc>
              </a:tr>
              <a:tr h="306266">
                <a:tc>
                  <a:txBody>
                    <a:bodyPr/>
                    <a:lstStyle/>
                    <a:p>
                      <a:pPr algn="l">
                        <a:lnSpc>
                          <a:spcPct val="115000"/>
                        </a:lnSpc>
                        <a:spcAft>
                          <a:spcPts val="0"/>
                        </a:spcAft>
                      </a:pPr>
                      <a:r>
                        <a:rPr lang="lv-LV" sz="1800" dirty="0">
                          <a:effectLst/>
                          <a:latin typeface="Arial"/>
                          <a:ea typeface="Calibri"/>
                          <a:cs typeface="Times New Roman"/>
                        </a:rPr>
                        <a:t>13.</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11.12</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a:effectLst/>
                          <a:latin typeface="Arial"/>
                          <a:ea typeface="Calibri"/>
                          <a:cs typeface="Times New Roman"/>
                        </a:rPr>
                        <a:t>Seminārs I: Publikāciju prezentēšana, analīze, diskusija</a:t>
                      </a:r>
                      <a:endParaRPr lang="en-GB" sz="1800">
                        <a:effectLst/>
                        <a:latin typeface="Calibri"/>
                        <a:ea typeface="Calibri"/>
                        <a:cs typeface="Times New Roman"/>
                      </a:endParaRPr>
                    </a:p>
                  </a:txBody>
                  <a:tcPr marL="68580" marR="68580" marT="0" marB="0"/>
                </a:tc>
              </a:tr>
              <a:tr h="372100">
                <a:tc>
                  <a:txBody>
                    <a:bodyPr/>
                    <a:lstStyle/>
                    <a:p>
                      <a:pPr algn="l">
                        <a:lnSpc>
                          <a:spcPct val="115000"/>
                        </a:lnSpc>
                        <a:spcAft>
                          <a:spcPts val="0"/>
                        </a:spcAft>
                      </a:pPr>
                      <a:r>
                        <a:rPr lang="lv-LV" sz="1800" dirty="0">
                          <a:effectLst/>
                          <a:latin typeface="Arial"/>
                          <a:ea typeface="Calibri"/>
                          <a:cs typeface="Times New Roman"/>
                        </a:rPr>
                        <a:t>14.</a:t>
                      </a:r>
                      <a:endParaRPr lang="en-GB" sz="1800" dirty="0">
                        <a:effectLst/>
                        <a:latin typeface="Calibri"/>
                        <a:ea typeface="Calibri"/>
                        <a:cs typeface="Times New Roman"/>
                      </a:endParaRPr>
                    </a:p>
                  </a:txBody>
                  <a:tcPr marL="68580" marR="68580" marT="0" marB="0">
                    <a:solidFill>
                      <a:schemeClr val="accent1">
                        <a:lumMod val="50000"/>
                      </a:schemeClr>
                    </a:solidFill>
                  </a:tcPr>
                </a:tc>
                <a:tc>
                  <a:txBody>
                    <a:bodyPr/>
                    <a:lstStyle/>
                    <a:p>
                      <a:pPr algn="l">
                        <a:lnSpc>
                          <a:spcPct val="115000"/>
                        </a:lnSpc>
                        <a:spcAft>
                          <a:spcPts val="0"/>
                        </a:spcAft>
                      </a:pPr>
                      <a:r>
                        <a:rPr lang="lv-LV" sz="1800">
                          <a:effectLst/>
                          <a:latin typeface="Arial"/>
                          <a:ea typeface="Calibri"/>
                          <a:cs typeface="Times New Roman"/>
                        </a:rPr>
                        <a:t>18.12</a:t>
                      </a:r>
                      <a:endParaRPr lang="en-GB" sz="1800">
                        <a:effectLst/>
                        <a:latin typeface="Calibri"/>
                        <a:ea typeface="Calibri"/>
                        <a:cs typeface="Times New Roman"/>
                      </a:endParaRPr>
                    </a:p>
                  </a:txBody>
                  <a:tcPr marL="68580" marR="68580" marT="0" marB="0"/>
                </a:tc>
                <a:tc>
                  <a:txBody>
                    <a:bodyPr/>
                    <a:lstStyle/>
                    <a:p>
                      <a:pPr algn="l">
                        <a:lnSpc>
                          <a:spcPct val="115000"/>
                        </a:lnSpc>
                        <a:spcAft>
                          <a:spcPts val="0"/>
                        </a:spcAft>
                      </a:pPr>
                      <a:r>
                        <a:rPr lang="lv-LV" sz="1800" dirty="0">
                          <a:effectLst/>
                          <a:latin typeface="Arial"/>
                          <a:ea typeface="Calibri"/>
                          <a:cs typeface="Times New Roman"/>
                        </a:rPr>
                        <a:t>Seminārs II: Publikāciju prezentēšana, analīze, diskusija</a:t>
                      </a:r>
                      <a:endParaRPr lang="en-GB" sz="1800" dirty="0">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Celulārās</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imunoloģijas attīstība</a:t>
            </a:r>
            <a:endParaRPr lang="en-US" dirty="0"/>
          </a:p>
        </p:txBody>
      </p:sp>
      <p:sp>
        <p:nvSpPr>
          <p:cNvPr id="3" name="Rectangle 2"/>
          <p:cNvSpPr/>
          <p:nvPr/>
        </p:nvSpPr>
        <p:spPr>
          <a:xfrm>
            <a:off x="152400" y="838200"/>
            <a:ext cx="5943600" cy="5632311"/>
          </a:xfrm>
          <a:prstGeom prst="rect">
            <a:avLst/>
          </a:prstGeom>
        </p:spPr>
        <p:txBody>
          <a:bodyPr wrap="square">
            <a:spAutoFit/>
          </a:bodyPr>
          <a:lstStyle/>
          <a:p>
            <a:pPr algn="just">
              <a:spcBef>
                <a:spcPct val="50000"/>
              </a:spcBef>
              <a:defRPr/>
            </a:pP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Karl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Landsteiner</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(1868-1943), austriešu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Merrill</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Chase</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(1905-2004), amerikāņu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(~1940) parāda, ka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delayed</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type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hypersensitivity</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(tuberkulīna reakcija) ir atkarīga no šūnām, nevis antivielām. Pārnes asins šūnas no jūras cūciņas, kas imunizēta ar </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M.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Tuberculosis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imunizējot parāda, ka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hipersensitivitātes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reakcija novērojama tikai tajās, kurās ir pārnestas imunizētā dzīvnieka šūnas.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Chase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vēlāk atklāj dažādus T un B šūnu tipus.</a:t>
            </a:r>
          </a:p>
          <a:p>
            <a:pPr algn="just">
              <a:spcBef>
                <a:spcPct val="50000"/>
              </a:spcBef>
              <a:defRPr/>
            </a:pP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George</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Snell</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(~1946) pētot audzēju transplantāciju pelēs, atklāj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histocompatibility</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genes</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 MHC</a:t>
            </a:r>
          </a:p>
          <a:p>
            <a:pPr algn="just">
              <a:spcBef>
                <a:spcPct val="50000"/>
              </a:spcBef>
              <a:defRPr/>
            </a:pP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James</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L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Gowans</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(~1962) parāda, ka limfocīti nepārtraukti cirkulē organismā, pēta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limfoīdo</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audu anatomiju un fizioloģiju.</a:t>
            </a:r>
          </a:p>
        </p:txBody>
      </p:sp>
      <p:pic>
        <p:nvPicPr>
          <p:cNvPr id="32770" name="Picture 2" descr="The Specificity of Serological Reactions"/>
          <p:cNvPicPr>
            <a:picLocks noChangeAspect="1" noChangeArrowheads="1"/>
          </p:cNvPicPr>
          <p:nvPr/>
        </p:nvPicPr>
        <p:blipFill>
          <a:blip r:embed="rId2" cstate="print"/>
          <a:srcRect/>
          <a:stretch>
            <a:fillRect/>
          </a:stretch>
        </p:blipFill>
        <p:spPr bwMode="auto">
          <a:xfrm>
            <a:off x="6629400" y="1605475"/>
            <a:ext cx="2324100" cy="36470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print"/>
          <a:srcRect/>
          <a:stretch>
            <a:fillRect/>
          </a:stretch>
        </p:blipFill>
        <p:spPr bwMode="auto">
          <a:xfrm>
            <a:off x="914400" y="1911434"/>
            <a:ext cx="4495800" cy="4946566"/>
          </a:xfrm>
          <a:prstGeom prst="rect">
            <a:avLst/>
          </a:prstGeom>
          <a:noFill/>
          <a:ln w="9525">
            <a:noFill/>
            <a:miter lim="800000"/>
            <a:headEnd/>
            <a:tailEnd/>
          </a:ln>
        </p:spPr>
      </p:pic>
      <p:sp>
        <p:nvSpPr>
          <p:cNvPr id="3" name="Rectangle 2"/>
          <p:cNvSpPr/>
          <p:nvPr/>
        </p:nvSpPr>
        <p:spPr>
          <a:xfrm>
            <a:off x="228600" y="0"/>
            <a:ext cx="86868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Nozīmīgākie </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nesenie atklājumi </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imūnsistēmas darbībā</a:t>
            </a:r>
            <a:endParaRPr lang="en-US" sz="3200" dirty="0"/>
          </a:p>
        </p:txBody>
      </p:sp>
      <p:sp>
        <p:nvSpPr>
          <p:cNvPr id="4" name="Rectangle 3"/>
          <p:cNvSpPr/>
          <p:nvPr/>
        </p:nvSpPr>
        <p:spPr>
          <a:xfrm>
            <a:off x="381000" y="1143000"/>
            <a:ext cx="8382000" cy="707886"/>
          </a:xfrm>
          <a:prstGeom prst="rect">
            <a:avLst/>
          </a:prstGeom>
        </p:spPr>
        <p:txBody>
          <a:bodyPr wrap="square">
            <a:spAutoFit/>
          </a:bodyPr>
          <a:lstStyle/>
          <a:p>
            <a:pPr algn="just">
              <a:spcBef>
                <a:spcPct val="50000"/>
              </a:spcBef>
              <a:defRPr/>
            </a:pP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Peter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Doherty</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&amp; Rolf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Zinkernagel</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(1974): T šūnas atpazīst antigēnu tikai MHC kontekstā:</a:t>
            </a:r>
          </a:p>
        </p:txBody>
      </p:sp>
      <p:sp>
        <p:nvSpPr>
          <p:cNvPr id="5" name="Rectangle 4"/>
          <p:cNvSpPr/>
          <p:nvPr/>
        </p:nvSpPr>
        <p:spPr>
          <a:xfrm>
            <a:off x="5562600" y="1942965"/>
            <a:ext cx="3581400" cy="4555093"/>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Pētīja kā T šūnas lizē vīrusu inficētas šūnas:</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Inkubē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vīrusa inficētas peles šūnas ar T limfocītiem;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 šūnas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lizēja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tikai tās vīrusa-inficētās šūnās, kas bija iegūtas no ģenētiski identiskas peles, bet ne  no cita celma.</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 šūnas saprot 2 signālus:  svešs antigēns un savs MHC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86868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Nozīmīgākie </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nesenie atklājumi </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imūnsistēmas darbībā</a:t>
            </a:r>
            <a:endParaRPr lang="en-US" sz="3200" dirty="0"/>
          </a:p>
        </p:txBody>
      </p:sp>
      <p:sp>
        <p:nvSpPr>
          <p:cNvPr id="4" name="Rectangle 3"/>
          <p:cNvSpPr/>
          <p:nvPr/>
        </p:nvSpPr>
        <p:spPr>
          <a:xfrm>
            <a:off x="609600" y="1447800"/>
            <a:ext cx="8001000" cy="1015663"/>
          </a:xfrm>
          <a:prstGeom prst="rect">
            <a:avLst/>
          </a:prstGeom>
        </p:spPr>
        <p:txBody>
          <a:bodyPr wrap="square">
            <a:spAutoFit/>
          </a:bodyPr>
          <a:lstStyle/>
          <a:p>
            <a:pPr algn="just">
              <a:spcBef>
                <a:spcPct val="50000"/>
              </a:spcBef>
              <a:defRPr/>
            </a:pP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Dendrītiskās</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šūnas, antigēnu prezentēšana, T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helperi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T šūnu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subseti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citokīni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2-signālu teorija T šūnu aktivācijā,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danger</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teorija utt.....</a:t>
            </a:r>
          </a:p>
        </p:txBody>
      </p:sp>
      <p:pic>
        <p:nvPicPr>
          <p:cNvPr id="34818" name="Picture 2"/>
          <p:cNvPicPr>
            <a:picLocks noChangeAspect="1" noChangeArrowheads="1"/>
          </p:cNvPicPr>
          <p:nvPr/>
        </p:nvPicPr>
        <p:blipFill>
          <a:blip r:embed="rId2" cstate="print"/>
          <a:srcRect/>
          <a:stretch>
            <a:fillRect/>
          </a:stretch>
        </p:blipFill>
        <p:spPr bwMode="auto">
          <a:xfrm>
            <a:off x="1803686" y="2743200"/>
            <a:ext cx="5536628" cy="3913390"/>
          </a:xfrm>
          <a:prstGeom prst="rect">
            <a:avLst/>
          </a:prstGeom>
          <a:noFill/>
          <a:ln w="9525">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6800" cy="584775"/>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Imunoloģijas nākotne...</a:t>
            </a:r>
            <a:endParaRPr lang="en-US" sz="3200" dirty="0">
              <a:solidFill>
                <a:srgbClr val="800000"/>
              </a:solidFill>
            </a:endParaRPr>
          </a:p>
        </p:txBody>
      </p:sp>
      <p:sp>
        <p:nvSpPr>
          <p:cNvPr id="4" name="Rectangle 3"/>
          <p:cNvSpPr/>
          <p:nvPr/>
        </p:nvSpPr>
        <p:spPr>
          <a:xfrm>
            <a:off x="571500" y="1066800"/>
            <a:ext cx="8001000" cy="4247317"/>
          </a:xfrm>
          <a:prstGeom prst="rect">
            <a:avLst/>
          </a:prstGeom>
        </p:spPr>
        <p:txBody>
          <a:bodyPr wrap="square">
            <a:spAutoFit/>
          </a:bodyPr>
          <a:lstStyle/>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Jaunas vakcīnas pret infekcijas slimībām?</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Terapeitiskas un profilaktiskas vakcīnas pret vēzi?</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Jaunas zināšanas par imūnsistēmas darbību un tās lomu dažādās ne-transmisīvās slimībās?</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Uzlabojumi autoimūno un alerģisko slimību ārstēšanā?</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Jaunas zāles un līdzekļi, lai manipulētu ar imūnsistēmas darbību?</a:t>
            </a:r>
          </a:p>
          <a:p>
            <a:pPr algn="just">
              <a:spcBef>
                <a:spcPct val="50000"/>
              </a:spcBef>
              <a:defRPr/>
            </a:pPr>
            <a:endParaRPr lang="lv-LV" sz="2000" b="1" dirty="0" smtClean="0">
              <a:solidFill>
                <a:srgbClr val="FFFF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001000" cy="2123658"/>
          </a:xfrm>
          <a:prstGeom prst="rect">
            <a:avLst/>
          </a:prstGeom>
        </p:spPr>
        <p:txBody>
          <a:bodyPr wrap="square">
            <a:spAutoFit/>
          </a:bodyPr>
          <a:lstStyle/>
          <a:p>
            <a:pPr algn="ctr"/>
            <a:r>
              <a:rPr lang="lv-LV" sz="4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Imūnsistēmas komponenti: šūnas, mediatori un orgāni </a:t>
            </a:r>
            <a:endParaRPr lang="en-US" dirty="0"/>
          </a:p>
        </p:txBody>
      </p:sp>
      <p:pic>
        <p:nvPicPr>
          <p:cNvPr id="26626" name="Picture 2" descr="http://www.biospectrumasia.com/IMG/362/44362/atherosclerotic-lesions-generates-robust-t-cell-anti-inflammatory-response-262x174.jpg"/>
          <p:cNvPicPr>
            <a:picLocks noChangeAspect="1" noChangeArrowheads="1"/>
          </p:cNvPicPr>
          <p:nvPr/>
        </p:nvPicPr>
        <p:blipFill>
          <a:blip r:embed="rId2" cstate="print"/>
          <a:srcRect/>
          <a:stretch>
            <a:fillRect/>
          </a:stretch>
        </p:blipFill>
        <p:spPr bwMode="auto">
          <a:xfrm>
            <a:off x="1997568" y="2971800"/>
            <a:ext cx="5148863" cy="341947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790" y="76200"/>
            <a:ext cx="8001000" cy="2062103"/>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Galvenā imūnsistēmas funkcija: aizsargāt organismu no patogēniem</a:t>
            </a:r>
          </a:p>
          <a:p>
            <a:pPr algn="ctr"/>
            <a:endParaRPr lang="en-US" sz="3200" dirty="0">
              <a:solidFill>
                <a:srgbClr val="800000"/>
              </a:solidFill>
              <a:latin typeface="Verdana" pitchFamily="34" charset="0"/>
              <a:ea typeface="Verdana" pitchFamily="34" charset="0"/>
              <a:cs typeface="Verdana" pitchFamily="34" charset="0"/>
            </a:endParaRPr>
          </a:p>
        </p:txBody>
      </p:sp>
      <p:sp>
        <p:nvSpPr>
          <p:cNvPr id="3" name="Rectangle 2"/>
          <p:cNvSpPr/>
          <p:nvPr/>
        </p:nvSpPr>
        <p:spPr>
          <a:xfrm>
            <a:off x="342900" y="1828800"/>
            <a:ext cx="8458200" cy="1569660"/>
          </a:xfrm>
          <a:prstGeom prst="rect">
            <a:avLst/>
          </a:prstGeom>
        </p:spPr>
        <p:txBody>
          <a:bodyPr wrap="square">
            <a:spAutoFit/>
          </a:bodyPr>
          <a:lstStyle/>
          <a:p>
            <a:pPr algn="ctr">
              <a:spcBef>
                <a:spcPct val="50000"/>
              </a:spcBef>
              <a:defRPr/>
            </a:pP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Intracelulāri</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p>
          <a:p>
            <a:pPr algn="ctr">
              <a:spcBef>
                <a:spcPct val="50000"/>
              </a:spcBef>
              <a:defRPr/>
            </a:pP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Ekstracelulāri</a:t>
            </a:r>
            <a:endParaRPr lang="lv-LV" sz="24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ctr">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(Audzēji)</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2997" y="3429000"/>
            <a:ext cx="6722586" cy="33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91400" y="6267073"/>
            <a:ext cx="1752600" cy="523220"/>
          </a:xfrm>
          <a:prstGeom prst="rect">
            <a:avLst/>
          </a:prstGeom>
          <a:noFill/>
        </p:spPr>
        <p:txBody>
          <a:bodyPr wrap="square" rtlCol="0">
            <a:spAutoFit/>
          </a:bodyPr>
          <a:lstStyle/>
          <a:p>
            <a:pPr algn="r"/>
            <a:r>
              <a:rPr lang="lv-LV" sz="1400" dirty="0" smtClean="0">
                <a:latin typeface="Arial" panose="020B0604020202020204" pitchFamily="34" charset="0"/>
                <a:cs typeface="Arial" panose="020B0604020202020204" pitchFamily="34" charset="0"/>
              </a:rPr>
              <a:t>Male D </a:t>
            </a:r>
            <a:r>
              <a:rPr lang="lv-LV" sz="1400" dirty="0" err="1" smtClean="0">
                <a:latin typeface="Arial" panose="020B0604020202020204" pitchFamily="34" charset="0"/>
                <a:cs typeface="Arial" panose="020B0604020202020204" pitchFamily="34" charset="0"/>
              </a:rPr>
              <a:t>et</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2013</a:t>
            </a:r>
            <a:endParaRPr lang="en-GB"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0"/>
            <a:ext cx="8382000" cy="1077218"/>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Pirmā aizsardzības kārta: fiziskas, bioķīmiskas un bioloģiskas barjeras</a:t>
            </a:r>
            <a:endParaRPr lang="en-US" sz="3200" dirty="0">
              <a:solidFill>
                <a:srgbClr val="800000"/>
              </a:solidFill>
              <a:latin typeface="Verdana" pitchFamily="34" charset="0"/>
              <a:ea typeface="Verdana" pitchFamily="34" charset="0"/>
              <a:cs typeface="Verdana" pitchFamily="34" charset="0"/>
            </a:endParaRPr>
          </a:p>
        </p:txBody>
      </p:sp>
      <p:sp>
        <p:nvSpPr>
          <p:cNvPr id="4" name="Rectangle 3"/>
          <p:cNvSpPr/>
          <p:nvPr/>
        </p:nvSpPr>
        <p:spPr>
          <a:xfrm>
            <a:off x="685800" y="1447799"/>
            <a:ext cx="7696200" cy="461665"/>
          </a:xfrm>
          <a:prstGeom prst="rect">
            <a:avLst/>
          </a:prstGeom>
        </p:spPr>
        <p:txBody>
          <a:bodyPr wrap="square">
            <a:spAutoFit/>
          </a:bodyPr>
          <a:lstStyle/>
          <a:p>
            <a:pPr algn="ctr">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Āda – 2m</a:t>
            </a:r>
            <a:r>
              <a:rPr lang="lv-LV" sz="2400" b="1" baseline="30000" dirty="0" smtClean="0">
                <a:solidFill>
                  <a:srgbClr val="003300"/>
                </a:solidFill>
                <a:effectLst>
                  <a:outerShdw blurRad="38100" dist="38100" dir="2700000" algn="tl">
                    <a:srgbClr val="000000"/>
                  </a:outerShdw>
                </a:effectLst>
                <a:latin typeface="Arial" pitchFamily="34" charset="0"/>
                <a:cs typeface="Arial" pitchFamily="34" charset="0"/>
              </a:rPr>
              <a:t>2</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gļotādas – 400 m</a:t>
            </a:r>
            <a:r>
              <a:rPr lang="lv-LV" sz="2400" b="1" baseline="30000" dirty="0" smtClean="0">
                <a:solidFill>
                  <a:srgbClr val="003300"/>
                </a:solidFill>
                <a:effectLst>
                  <a:outerShdw blurRad="38100" dist="38100" dir="2700000" algn="tl">
                    <a:srgbClr val="000000"/>
                  </a:outerShdw>
                </a:effectLst>
                <a:latin typeface="Arial" pitchFamily="34" charset="0"/>
                <a:cs typeface="Arial" pitchFamily="34" charset="0"/>
              </a:rPr>
              <a:t>2</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039697"/>
            <a:ext cx="7620000" cy="481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391400" y="6267073"/>
            <a:ext cx="1752600" cy="523220"/>
          </a:xfrm>
          <a:prstGeom prst="rect">
            <a:avLst/>
          </a:prstGeom>
          <a:noFill/>
        </p:spPr>
        <p:txBody>
          <a:bodyPr wrap="square" rtlCol="0">
            <a:spAutoFit/>
          </a:bodyPr>
          <a:lstStyle/>
          <a:p>
            <a:pPr algn="r"/>
            <a:r>
              <a:rPr lang="lv-LV" sz="1400" dirty="0" smtClean="0">
                <a:latin typeface="Arial" panose="020B0604020202020204" pitchFamily="34" charset="0"/>
                <a:cs typeface="Arial" panose="020B0604020202020204" pitchFamily="34" charset="0"/>
              </a:rPr>
              <a:t>Male D </a:t>
            </a:r>
            <a:r>
              <a:rPr lang="lv-LV" sz="1400" dirty="0" err="1" smtClean="0">
                <a:latin typeface="Arial" panose="020B0604020202020204" pitchFamily="34" charset="0"/>
                <a:cs typeface="Arial" panose="020B0604020202020204" pitchFamily="34" charset="0"/>
              </a:rPr>
              <a:t>et</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2013</a:t>
            </a:r>
            <a:endParaRPr lang="en-GB"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6494085"/>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Imūnās atbildes veidi:</a:t>
            </a:r>
            <a:endParaRPr lang="lv-LV" sz="3200" b="1" dirty="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a:p>
            <a:pPr marL="571500" indent="-571500" algn="ctr">
              <a:buFont typeface="+mj-lt"/>
              <a:buAutoNum type="romanUcPeriod"/>
            </a:pP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Iedzimtā/nespecifiskā </a:t>
            </a:r>
            <a:r>
              <a:rPr lang="lv-LV" sz="3200" b="1" dirty="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t>
            </a:r>
            <a:r>
              <a:rPr lang="lv-LV" sz="3200" b="1" i="1" dirty="0" err="1">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innate</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a:t>
            </a:r>
          </a:p>
          <a:p>
            <a:pPr algn="ctr"/>
            <a:endParaRPr lang="lv-LV" sz="2400" b="1" dirty="0" smtClean="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endParaRPr>
          </a:p>
          <a:p>
            <a:pPr algn="ctr"/>
            <a:r>
              <a:rPr lang="lv-LV" sz="2400" b="1" dirty="0" smtClean="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rPr>
              <a:t>Ātra pirmā reakcija uz patogēnu iekļūšanu organismā, taču nespecifiska un bez atmiņas. To veido fagocīti, komplements un NK šūnas</a:t>
            </a:r>
            <a:endPar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a:p>
            <a:pPr marL="457200" indent="-457200" algn="ctr">
              <a:buFont typeface="Wingdings" panose="05000000000000000000" pitchFamily="2" charset="2"/>
              <a:buChar char="ü"/>
            </a:pPr>
            <a:endParaRPr lang="en-US" sz="3200" dirty="0">
              <a:solidFill>
                <a:srgbClr val="800000"/>
              </a:solidFill>
              <a:latin typeface="Verdana" pitchFamily="34" charset="0"/>
              <a:ea typeface="Verdana" pitchFamily="34" charset="0"/>
              <a:cs typeface="Verdana" pitchFamily="34" charset="0"/>
            </a:endParaRPr>
          </a:p>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II. </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Adaptīvā/specifiskā </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t>
            </a:r>
            <a:r>
              <a:rPr lang="lv-LV" sz="3200" b="1" i="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adaptive</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t>
            </a:r>
          </a:p>
          <a:p>
            <a:pPr algn="ctr"/>
            <a:endParaRPr lang="lv-LV" sz="2400" b="1" dirty="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endParaRPr>
          </a:p>
          <a:p>
            <a:pPr algn="ctr"/>
            <a:r>
              <a:rPr lang="lv-LV" sz="2400" b="1" dirty="0" smtClean="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rPr>
              <a:t>Lēnāka reakcija, taču ļoti specifiska pret konkrēto patogēnu. Patogēnu, ko vienreiz sastapusi, atceras un otrreiz reaģē ātrāk un spēcīgāk. </a:t>
            </a:r>
            <a:r>
              <a:rPr lang="lv-LV" sz="2400" b="1" dirty="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rPr>
              <a:t>To </a:t>
            </a:r>
            <a:r>
              <a:rPr lang="lv-LV" sz="2400" b="1" dirty="0" smtClean="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rPr>
              <a:t>veido, galvenokārt,  limfocīti un tās specifiskums ir balstīts uz T un B šūnu receptoru repertuāra dažādību</a:t>
            </a:r>
          </a:p>
          <a:p>
            <a:pPr algn="ctr"/>
            <a:r>
              <a:rPr lang="lv-LV" sz="2400" b="1" dirty="0" smtClean="0">
                <a:solidFill>
                  <a:srgbClr val="FF00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rPr>
              <a:t>Taču striktas robežas starp nespecifisko un adaptīvo reakciju nav!</a:t>
            </a:r>
            <a:endParaRPr lang="en-US" sz="2400" dirty="0">
              <a:solidFill>
                <a:srgbClr val="FF0000"/>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3266414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algn="ct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Adaptīvās imūnās atbildes veidi: humorālā un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celulārā</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imunitāte</a:t>
            </a:r>
            <a:endParaRPr lang="lv-LV" sz="2800" b="1" dirty="0" smtClean="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0" y="1102007"/>
            <a:ext cx="9144000" cy="5111186"/>
          </a:xfrm>
          <a:prstGeom prst="rect">
            <a:avLst/>
          </a:prstGeom>
          <a:noFill/>
          <a:ln w="9525">
            <a:noFill/>
            <a:miter lim="800000"/>
            <a:headEnd/>
            <a:tailEnd/>
          </a:ln>
        </p:spPr>
      </p:pic>
    </p:spTree>
    <p:extLst>
      <p:ext uri="{BB962C8B-B14F-4D97-AF65-F5344CB8AC3E}">
        <p14:creationId xmlns:p14="http://schemas.microsoft.com/office/powerpoint/2010/main" val="3266414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8800" y="70945"/>
            <a:ext cx="3505200" cy="1077218"/>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Imūnsistēmas šūnas</a:t>
            </a:r>
            <a:endParaRPr lang="en-US" sz="3200" dirty="0">
              <a:solidFill>
                <a:srgbClr val="800000"/>
              </a:solidFill>
              <a:latin typeface="Verdana" pitchFamily="34" charset="0"/>
              <a:ea typeface="Verdana" pitchFamily="34" charset="0"/>
              <a:cs typeface="Verdana" pitchFamily="34" charset="0"/>
            </a:endParaRPr>
          </a:p>
        </p:txBody>
      </p:sp>
      <p:sp>
        <p:nvSpPr>
          <p:cNvPr id="5" name="TextBox 4"/>
          <p:cNvSpPr txBox="1"/>
          <p:nvPr/>
        </p:nvSpPr>
        <p:spPr>
          <a:xfrm>
            <a:off x="6463862" y="3733800"/>
            <a:ext cx="2667000" cy="523220"/>
          </a:xfrm>
          <a:prstGeom prst="rect">
            <a:avLst/>
          </a:prstGeom>
          <a:noFill/>
        </p:spPr>
        <p:txBody>
          <a:bodyPr wrap="square" rtlCol="0">
            <a:spAutoFit/>
          </a:bodyPr>
          <a:lstStyle/>
          <a:p>
            <a:pPr algn="r"/>
            <a:r>
              <a:rPr lang="lv-LV" sz="1400" dirty="0" err="1" smtClean="0">
                <a:latin typeface="Arial" panose="020B0604020202020204" pitchFamily="34" charset="0"/>
                <a:cs typeface="Arial" panose="020B0604020202020204" pitchFamily="34" charset="0"/>
              </a:rPr>
              <a:t>Peakman</a:t>
            </a:r>
            <a:r>
              <a:rPr lang="lv-LV" sz="1400" dirty="0" smtClean="0">
                <a:latin typeface="Arial" panose="020B0604020202020204" pitchFamily="34" charset="0"/>
                <a:cs typeface="Arial" panose="020B0604020202020204" pitchFamily="34" charset="0"/>
              </a:rPr>
              <a:t> &amp; </a:t>
            </a:r>
            <a:r>
              <a:rPr lang="lv-LV" sz="1400" dirty="0" err="1" smtClean="0">
                <a:latin typeface="Arial" panose="020B0604020202020204" pitchFamily="34" charset="0"/>
                <a:cs typeface="Arial" panose="020B0604020202020204" pitchFamily="34" charset="0"/>
              </a:rPr>
              <a:t>Vergani</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Basic</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and</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Clinical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2009</a:t>
            </a:r>
            <a:endParaRPr lang="en-GB" sz="1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 y="0"/>
            <a:ext cx="555811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3" name="Picture 1"/>
          <p:cNvPicPr>
            <a:picLocks noChangeAspect="1" noChangeArrowheads="1"/>
          </p:cNvPicPr>
          <p:nvPr/>
        </p:nvPicPr>
        <p:blipFill>
          <a:blip r:embed="rId4" cstate="print"/>
          <a:srcRect/>
          <a:stretch>
            <a:fillRect/>
          </a:stretch>
        </p:blipFill>
        <p:spPr bwMode="auto">
          <a:xfrm>
            <a:off x="4716302" y="4257020"/>
            <a:ext cx="4419815" cy="2600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229600" cy="5632311"/>
          </a:xfrm>
          <a:prstGeom prst="rect">
            <a:avLst/>
          </a:prstGeom>
        </p:spPr>
        <p:txBody>
          <a:bodyPr wrap="square">
            <a:spAutoFit/>
          </a:bodyPr>
          <a:lstStyle/>
          <a:p>
            <a:pPr algn="just"/>
            <a:r>
              <a:rPr lang="lv-LV" sz="2000" b="1" dirty="0" smtClean="0">
                <a:solidFill>
                  <a:srgbClr val="800000"/>
                </a:solidFill>
                <a:latin typeface="Verdana" panose="020B0604030504040204" pitchFamily="34" charset="0"/>
                <a:ea typeface="Verdana" panose="020B0604030504040204" pitchFamily="34" charset="0"/>
                <a:cs typeface="Verdana" panose="020B0604030504040204" pitchFamily="34" charset="0"/>
              </a:rPr>
              <a:t>Testi: </a:t>
            </a:r>
            <a:r>
              <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~8-10 izvēles tipa jautājumi par iepriekšējo lekciju tēmām:</a:t>
            </a:r>
          </a:p>
          <a:p>
            <a:pPr algn="just"/>
            <a:endParaRPr lang="lv-LV"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20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2000" b="1" dirty="0" smtClean="0">
              <a:solidFill>
                <a:srgbClr val="800000"/>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2000" b="1" dirty="0">
              <a:solidFill>
                <a:srgbClr val="800000"/>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2000" b="1" dirty="0" smtClean="0">
              <a:solidFill>
                <a:srgbClr val="800000"/>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2000" b="1" dirty="0">
              <a:solidFill>
                <a:srgbClr val="800000"/>
              </a:solidFill>
              <a:latin typeface="Verdana" panose="020B0604030504040204" pitchFamily="34" charset="0"/>
              <a:ea typeface="Verdana" panose="020B0604030504040204" pitchFamily="34" charset="0"/>
              <a:cs typeface="Verdana" panose="020B0604030504040204" pitchFamily="34" charset="0"/>
            </a:endParaRPr>
          </a:p>
          <a:p>
            <a:pPr algn="just"/>
            <a:r>
              <a:rPr lang="lv-LV" sz="2000" b="1" dirty="0" smtClean="0">
                <a:solidFill>
                  <a:srgbClr val="800000"/>
                </a:solidFill>
                <a:latin typeface="Verdana" panose="020B0604030504040204" pitchFamily="34" charset="0"/>
                <a:ea typeface="Verdana" panose="020B0604030504040204" pitchFamily="34" charset="0"/>
                <a:cs typeface="Verdana" panose="020B0604030504040204" pitchFamily="34" charset="0"/>
              </a:rPr>
              <a:t>Seminārs: </a:t>
            </a:r>
            <a:r>
              <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zinātniskas publikācijas analīze – ievads, pētāmā problēma, metodiskais risinājums, rezultāti un galvenie secinājumi</a:t>
            </a:r>
          </a:p>
          <a:p>
            <a:pPr algn="just"/>
            <a:endPar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lv-LV" sz="2000" b="1" dirty="0" smtClean="0">
                <a:solidFill>
                  <a:srgbClr val="800000"/>
                </a:solidFill>
                <a:latin typeface="Verdana" panose="020B0604030504040204" pitchFamily="34" charset="0"/>
                <a:ea typeface="Verdana" panose="020B0604030504040204" pitchFamily="34" charset="0"/>
                <a:cs typeface="Verdana" panose="020B0604030504040204" pitchFamily="34" charset="0"/>
              </a:rPr>
              <a:t>Gala vērtējums: </a:t>
            </a:r>
            <a:r>
              <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50% testi, 50% seminārs</a:t>
            </a:r>
          </a:p>
        </p:txBody>
      </p:sp>
      <p:sp>
        <p:nvSpPr>
          <p:cNvPr id="3" name="Rectangle 2"/>
          <p:cNvSpPr/>
          <p:nvPr/>
        </p:nvSpPr>
        <p:spPr>
          <a:xfrm>
            <a:off x="2709954" y="304800"/>
            <a:ext cx="3724096" cy="800219"/>
          </a:xfrm>
          <a:prstGeom prst="rect">
            <a:avLst/>
          </a:prstGeom>
        </p:spPr>
        <p:txBody>
          <a:bodyPr wrap="non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Testi un semināri</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10601542"/>
              </p:ext>
            </p:extLst>
          </p:nvPr>
        </p:nvGraphicFramePr>
        <p:xfrm>
          <a:off x="685800" y="1828800"/>
          <a:ext cx="7696200" cy="2692400"/>
        </p:xfrm>
        <a:graphic>
          <a:graphicData uri="http://schemas.openxmlformats.org/drawingml/2006/table">
            <a:tbl>
              <a:tblPr firstRow="1" firstCol="1" bandRow="1">
                <a:tableStyleId>{5C22544A-7EE6-4342-B048-85BDC9FD1C3A}</a:tableStyleId>
              </a:tblPr>
              <a:tblGrid>
                <a:gridCol w="7696200"/>
              </a:tblGrid>
              <a:tr h="0">
                <a:tc>
                  <a:txBody>
                    <a:bodyPr/>
                    <a:lstStyle/>
                    <a:p>
                      <a:pPr algn="l">
                        <a:lnSpc>
                          <a:spcPct val="115000"/>
                        </a:lnSpc>
                        <a:spcAft>
                          <a:spcPts val="0"/>
                        </a:spcAft>
                      </a:pPr>
                      <a:r>
                        <a:rPr lang="lv-LV" sz="1600" dirty="0">
                          <a:effectLst/>
                          <a:latin typeface="Verdana" panose="020B0604030504040204" pitchFamily="34" charset="0"/>
                          <a:ea typeface="Verdana" panose="020B0604030504040204" pitchFamily="34" charset="0"/>
                          <a:cs typeface="Verdana" panose="020B0604030504040204" pitchFamily="34" charset="0"/>
                        </a:rPr>
                        <a:t>I. Imūnsistēmas komponenti, nespecifiskā </a:t>
                      </a:r>
                      <a:r>
                        <a:rPr lang="lv-LV" sz="1600" dirty="0" err="1">
                          <a:effectLst/>
                          <a:latin typeface="Verdana" panose="020B0604030504040204" pitchFamily="34" charset="0"/>
                          <a:ea typeface="Verdana" panose="020B0604030504040204" pitchFamily="34" charset="0"/>
                          <a:cs typeface="Verdana" panose="020B0604030504040204" pitchFamily="34" charset="0"/>
                        </a:rPr>
                        <a:t>imūnaizsardzība</a:t>
                      </a:r>
                      <a:r>
                        <a:rPr lang="lv-LV" sz="1600" dirty="0">
                          <a:effectLst/>
                          <a:latin typeface="Verdana" panose="020B0604030504040204" pitchFamily="34" charset="0"/>
                          <a:ea typeface="Verdana" panose="020B0604030504040204" pitchFamily="34" charset="0"/>
                          <a:cs typeface="Verdana" panose="020B0604030504040204" pitchFamily="34" charset="0"/>
                        </a:rPr>
                        <a:t> (1.-2. lekcija)</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50000"/>
                      </a:schemeClr>
                    </a:solidFill>
                  </a:tcPr>
                </a:tc>
              </a:tr>
              <a:tr h="0">
                <a:tc>
                  <a:txBody>
                    <a:bodyPr/>
                    <a:lstStyle/>
                    <a:p>
                      <a:pPr algn="l">
                        <a:lnSpc>
                          <a:spcPct val="115000"/>
                        </a:lnSpc>
                        <a:spcAft>
                          <a:spcPts val="0"/>
                        </a:spcAft>
                      </a:pPr>
                      <a:r>
                        <a:rPr lang="lv-LV" sz="1600" dirty="0">
                          <a:effectLst/>
                          <a:latin typeface="Verdana" panose="020B0604030504040204" pitchFamily="34" charset="0"/>
                          <a:ea typeface="Verdana" panose="020B0604030504040204" pitchFamily="34" charset="0"/>
                          <a:cs typeface="Verdana" panose="020B0604030504040204" pitchFamily="34" charset="0"/>
                        </a:rPr>
                        <a:t>II. MHC un antigēnu prezentēšana (3.)</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50000"/>
                      </a:schemeClr>
                    </a:solidFill>
                  </a:tcPr>
                </a:tc>
              </a:tr>
              <a:tr h="0">
                <a:tc>
                  <a:txBody>
                    <a:bodyPr/>
                    <a:lstStyle/>
                    <a:p>
                      <a:pPr algn="l">
                        <a:lnSpc>
                          <a:spcPct val="115000"/>
                        </a:lnSpc>
                        <a:spcAft>
                          <a:spcPts val="0"/>
                        </a:spcAft>
                      </a:pPr>
                      <a:r>
                        <a:rPr lang="lv-LV" sz="1600">
                          <a:effectLst/>
                          <a:latin typeface="Verdana" panose="020B0604030504040204" pitchFamily="34" charset="0"/>
                          <a:ea typeface="Verdana" panose="020B0604030504040204" pitchFamily="34" charset="0"/>
                          <a:cs typeface="Verdana" panose="020B0604030504040204" pitchFamily="34" charset="0"/>
                        </a:rPr>
                        <a:t>III. T un B šūnu receptori (4.)</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50000"/>
                      </a:schemeClr>
                    </a:solidFill>
                  </a:tcPr>
                </a:tc>
              </a:tr>
              <a:tr h="0">
                <a:tc>
                  <a:txBody>
                    <a:bodyPr/>
                    <a:lstStyle/>
                    <a:p>
                      <a:pPr algn="l">
                        <a:lnSpc>
                          <a:spcPct val="115000"/>
                        </a:lnSpc>
                        <a:spcAft>
                          <a:spcPts val="0"/>
                        </a:spcAft>
                      </a:pPr>
                      <a:r>
                        <a:rPr lang="lv-LV" sz="1600">
                          <a:effectLst/>
                          <a:latin typeface="Verdana" panose="020B0604030504040204" pitchFamily="34" charset="0"/>
                          <a:ea typeface="Verdana" panose="020B0604030504040204" pitchFamily="34" charset="0"/>
                          <a:cs typeface="Verdana" panose="020B0604030504040204" pitchFamily="34" charset="0"/>
                        </a:rPr>
                        <a:t>IV. T un B šūnu nobriešana (5.)</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50000"/>
                      </a:schemeClr>
                    </a:solidFill>
                  </a:tcPr>
                </a:tc>
              </a:tr>
              <a:tr h="176530">
                <a:tc>
                  <a:txBody>
                    <a:bodyPr/>
                    <a:lstStyle/>
                    <a:p>
                      <a:pPr algn="l">
                        <a:lnSpc>
                          <a:spcPct val="115000"/>
                        </a:lnSpc>
                        <a:spcAft>
                          <a:spcPts val="0"/>
                        </a:spcAft>
                      </a:pPr>
                      <a:r>
                        <a:rPr lang="lv-LV" sz="1600" dirty="0" smtClean="0">
                          <a:effectLst/>
                          <a:latin typeface="Verdana" panose="020B0604030504040204" pitchFamily="34" charset="0"/>
                          <a:ea typeface="Verdana" panose="020B0604030504040204" pitchFamily="34" charset="0"/>
                          <a:cs typeface="Verdana" panose="020B0604030504040204" pitchFamily="34" charset="0"/>
                        </a:rPr>
                        <a:t>V. </a:t>
                      </a:r>
                      <a:r>
                        <a:rPr lang="lv-LV" sz="1600" dirty="0">
                          <a:effectLst/>
                          <a:latin typeface="Verdana" panose="020B0604030504040204" pitchFamily="34" charset="0"/>
                          <a:ea typeface="Verdana" panose="020B0604030504040204" pitchFamily="34" charset="0"/>
                          <a:cs typeface="Verdana" panose="020B0604030504040204" pitchFamily="34" charset="0"/>
                        </a:rPr>
                        <a:t>Tolerance un </a:t>
                      </a:r>
                      <a:r>
                        <a:rPr lang="lv-LV" sz="1600" dirty="0" err="1">
                          <a:effectLst/>
                          <a:latin typeface="Verdana" panose="020B0604030504040204" pitchFamily="34" charset="0"/>
                          <a:ea typeface="Verdana" panose="020B0604030504040204" pitchFamily="34" charset="0"/>
                          <a:cs typeface="Verdana" panose="020B0604030504040204" pitchFamily="34" charset="0"/>
                        </a:rPr>
                        <a:t>imunopriviliģētie</a:t>
                      </a:r>
                      <a:r>
                        <a:rPr lang="lv-LV" sz="1600" dirty="0">
                          <a:effectLst/>
                          <a:latin typeface="Verdana" panose="020B0604030504040204" pitchFamily="34" charset="0"/>
                          <a:ea typeface="Verdana" panose="020B0604030504040204" pitchFamily="34" charset="0"/>
                          <a:cs typeface="Verdana" panose="020B0604030504040204" pitchFamily="34" charset="0"/>
                        </a:rPr>
                        <a:t> orgāni (7.)</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50000"/>
                      </a:schemeClr>
                    </a:solidFill>
                  </a:tcPr>
                </a:tc>
              </a:tr>
              <a:tr h="0">
                <a:tc>
                  <a:txBody>
                    <a:bodyPr/>
                    <a:lstStyle/>
                    <a:p>
                      <a:pPr algn="l">
                        <a:lnSpc>
                          <a:spcPct val="115000"/>
                        </a:lnSpc>
                        <a:spcAft>
                          <a:spcPts val="0"/>
                        </a:spcAft>
                      </a:pPr>
                      <a:r>
                        <a:rPr lang="lv-LV" sz="1600" dirty="0" smtClean="0">
                          <a:effectLst/>
                          <a:latin typeface="Verdana" panose="020B0604030504040204" pitchFamily="34" charset="0"/>
                          <a:ea typeface="Verdana" panose="020B0604030504040204" pitchFamily="34" charset="0"/>
                          <a:cs typeface="Verdana" panose="020B0604030504040204" pitchFamily="34" charset="0"/>
                        </a:rPr>
                        <a:t>VI. </a:t>
                      </a:r>
                      <a:r>
                        <a:rPr lang="lv-LV" sz="1600" dirty="0">
                          <a:effectLst/>
                          <a:latin typeface="Verdana" panose="020B0604030504040204" pitchFamily="34" charset="0"/>
                          <a:ea typeface="Verdana" panose="020B0604030504040204" pitchFamily="34" charset="0"/>
                          <a:cs typeface="Verdana" panose="020B0604030504040204" pitchFamily="34" charset="0"/>
                        </a:rPr>
                        <a:t>Audu transplantācija, atgrūšana (8.)</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50000"/>
                      </a:schemeClr>
                    </a:solidFill>
                  </a:tcPr>
                </a:tc>
              </a:tr>
              <a:tr h="0">
                <a:tc>
                  <a:txBody>
                    <a:bodyPr/>
                    <a:lstStyle/>
                    <a:p>
                      <a:pPr algn="l">
                        <a:lnSpc>
                          <a:spcPct val="115000"/>
                        </a:lnSpc>
                        <a:spcAft>
                          <a:spcPts val="0"/>
                        </a:spcAft>
                      </a:pPr>
                      <a:r>
                        <a:rPr lang="lv-LV" sz="1600" dirty="0" smtClean="0">
                          <a:effectLst/>
                          <a:latin typeface="Verdana" panose="020B0604030504040204" pitchFamily="34" charset="0"/>
                          <a:ea typeface="Verdana" panose="020B0604030504040204" pitchFamily="34" charset="0"/>
                          <a:cs typeface="Verdana" panose="020B0604030504040204" pitchFamily="34" charset="0"/>
                        </a:rPr>
                        <a:t>VII. </a:t>
                      </a:r>
                      <a:r>
                        <a:rPr lang="lv-LV" sz="1600" dirty="0">
                          <a:effectLst/>
                          <a:latin typeface="Verdana" panose="020B0604030504040204" pitchFamily="34" charset="0"/>
                          <a:ea typeface="Verdana" panose="020B0604030504040204" pitchFamily="34" charset="0"/>
                          <a:cs typeface="Verdana" panose="020B0604030504040204" pitchFamily="34" charset="0"/>
                        </a:rPr>
                        <a:t>Imūnsistēmas patoloģijas (9. un 10.lekcija)</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50000"/>
                      </a:schemeClr>
                    </a:solidFill>
                  </a:tcPr>
                </a:tc>
              </a:tr>
              <a:tr h="0">
                <a:tc>
                  <a:txBody>
                    <a:bodyPr/>
                    <a:lstStyle/>
                    <a:p>
                      <a:pPr algn="l">
                        <a:lnSpc>
                          <a:spcPct val="115000"/>
                        </a:lnSpc>
                        <a:spcAft>
                          <a:spcPts val="0"/>
                        </a:spcAft>
                      </a:pPr>
                      <a:r>
                        <a:rPr lang="lv-LV" sz="1600" dirty="0" smtClean="0">
                          <a:effectLst/>
                          <a:latin typeface="Verdana" panose="020B0604030504040204" pitchFamily="34" charset="0"/>
                          <a:ea typeface="Verdana" panose="020B0604030504040204" pitchFamily="34" charset="0"/>
                          <a:cs typeface="Verdana" panose="020B0604030504040204" pitchFamily="34" charset="0"/>
                        </a:rPr>
                        <a:t>VII. </a:t>
                      </a:r>
                      <a:r>
                        <a:rPr lang="lv-LV" sz="1600" dirty="0">
                          <a:effectLst/>
                          <a:latin typeface="Verdana" panose="020B0604030504040204" pitchFamily="34" charset="0"/>
                          <a:ea typeface="Verdana" panose="020B0604030504040204" pitchFamily="34" charset="0"/>
                          <a:cs typeface="Verdana" panose="020B0604030504040204" pitchFamily="34" charset="0"/>
                        </a:rPr>
                        <a:t>Imūnā atbilde pret infekcioziem aģentiem un vēzi (6. un 11. lekcija)</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551698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0"/>
            <a:ext cx="8382000" cy="1077218"/>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Imūnsistēmas šūnu funkcionāls iedalījums: </a:t>
            </a:r>
            <a:endParaRPr lang="en-US" sz="3200" dirty="0">
              <a:solidFill>
                <a:srgbClr val="800000"/>
              </a:solidFill>
              <a:latin typeface="Verdana" pitchFamily="34" charset="0"/>
              <a:ea typeface="Verdana" pitchFamily="34" charset="0"/>
              <a:cs typeface="Verdana" pitchFamily="34" charset="0"/>
            </a:endParaRPr>
          </a:p>
        </p:txBody>
      </p:sp>
      <p:sp>
        <p:nvSpPr>
          <p:cNvPr id="6" name="Rectangle 5"/>
          <p:cNvSpPr/>
          <p:nvPr/>
        </p:nvSpPr>
        <p:spPr>
          <a:xfrm>
            <a:off x="552450" y="1287720"/>
            <a:ext cx="8039100" cy="4739759"/>
          </a:xfrm>
          <a:prstGeom prst="rect">
            <a:avLst/>
          </a:prstGeom>
        </p:spPr>
        <p:txBody>
          <a:bodyPr wrap="square">
            <a:spAutoFit/>
          </a:bodyPr>
          <a:lstStyle/>
          <a:p>
            <a:pPr algn="just">
              <a:spcBef>
                <a:spcPct val="50000"/>
              </a:spcBef>
              <a:defRPr/>
            </a:pPr>
            <a:r>
              <a:rPr lang="lv-LV" sz="24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Fagocīti: 	</a:t>
            </a:r>
          </a:p>
          <a:p>
            <a:pPr marL="463550" algn="just">
              <a:spcBef>
                <a:spcPct val="50000"/>
              </a:spcBef>
              <a:buFont typeface="Wingdings" pitchFamily="2" charset="2"/>
              <a:buChar char="ü"/>
              <a:defRPr/>
            </a:pPr>
            <a:r>
              <a:rPr lang="lv-LV" sz="24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monocīti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463550"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neitrofili</a:t>
            </a:r>
          </a:p>
          <a:p>
            <a:pPr marL="463550"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a:t>
            </a:r>
          </a:p>
          <a:p>
            <a:pPr algn="just">
              <a:spcBef>
                <a:spcPct val="50000"/>
              </a:spcBef>
              <a:defRPr/>
            </a:pPr>
            <a:r>
              <a:rPr lang="lv-LV" sz="24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Antigēnus prezentējošas šūnas (</a:t>
            </a:r>
            <a:r>
              <a:rPr lang="lv-LV" sz="24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APCs</a:t>
            </a:r>
            <a:r>
              <a:rPr lang="lv-LV" sz="24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t>
            </a:r>
          </a:p>
          <a:p>
            <a:pPr marL="569913" indent="-58738" algn="just">
              <a:spcBef>
                <a:spcPct val="50000"/>
              </a:spcBef>
              <a:buFont typeface="Wingdings" pitchFamily="2" charset="2"/>
              <a:buChar char="ü"/>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(DC)</a:t>
            </a:r>
          </a:p>
          <a:p>
            <a:pPr marL="569913" indent="-58738"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folikulārās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(FDC, citas izcelsmes kā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marL="569913" indent="-58738"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569913" indent="-58738"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 limfocīti</a:t>
            </a:r>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450" y="0"/>
            <a:ext cx="5753100" cy="584775"/>
          </a:xfrm>
          <a:prstGeom prst="rect">
            <a:avLst/>
          </a:prstGeom>
        </p:spPr>
        <p:txBody>
          <a:bodyPr wrap="square">
            <a:spAutoFit/>
          </a:bodyPr>
          <a:lstStyle/>
          <a:p>
            <a:pPr marL="0" lvl="8" algn="ct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Limfoīdie</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orgāni</a:t>
            </a:r>
          </a:p>
        </p:txBody>
      </p:sp>
      <p:sp>
        <p:nvSpPr>
          <p:cNvPr id="3" name="Rectangle 2"/>
          <p:cNvSpPr/>
          <p:nvPr/>
        </p:nvSpPr>
        <p:spPr>
          <a:xfrm>
            <a:off x="457200" y="762000"/>
            <a:ext cx="8077200" cy="5632311"/>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Primārie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orgāni, kuros no cilmes šūnām veidojas limfocīti; antigēnu-neatkarīga diferenciācija:</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Kaulu smadzenes	</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Tīmuss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T šūnu nobriešana</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Embrionālās aknas – B šūnu veidošanās embrionālās 	attīstības laikā</a:t>
            </a:r>
          </a:p>
          <a:p>
            <a:pPr algn="just">
              <a:spcBef>
                <a:spcPct val="50000"/>
              </a:spcBef>
              <a:defRPr/>
            </a:pPr>
            <a:endPar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Sekundārie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orgāni, kuros notiek antigēnu-atkarīga diferenciācija un aktivācija:</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Limfmezgli – aizsardzība pret patogēniem, kas iekļūst caur vai gļotādām un atrodas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starpaudu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šķidrumā</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Liesa – aizsardzība pret patogēniem, kas cirkulē asinīs</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Gļotādu-asociētie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audi (MALT)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gut-associated,</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bronchus-associated</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lymphoid</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tissue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etc</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Granulocīti</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neitrofili</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bazofili</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eozinofili</a:t>
            </a:r>
            <a:endPar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3" name="Rectangle 2"/>
          <p:cNvSpPr/>
          <p:nvPr/>
        </p:nvSpPr>
        <p:spPr>
          <a:xfrm>
            <a:off x="266700" y="685800"/>
            <a:ext cx="8610600" cy="4478149"/>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Sastāda ~65% no visām baltajām asins šūnām; citoplazmā ir liels daudzums granulu; cirkulē asinīs un migrē uz iekaisuma vietām audos.</a:t>
            </a:r>
          </a:p>
          <a:p>
            <a:pPr algn="just">
              <a:spcBef>
                <a:spcPct val="50000"/>
              </a:spcBef>
              <a:buFont typeface="Wingdings" pitchFamily="2" charset="2"/>
              <a:buChar char="ü"/>
              <a:defRPr/>
            </a:pP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Neitrofili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(90-95% no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granulocītiem</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granulas nekrāsojas ar H&amp;E; fagocīti ar īsu dzīves laiku (~5 dienas), galvenie spēlētāji akūtā iekaisuma reakcijā – traumas vietā ierodas pirmajās minūtēs,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fagocitē</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baktērijas un sēnītes, producē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citokīnus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piesaista citas imūnšūnas. </a:t>
            </a:r>
          </a:p>
          <a:p>
            <a:pPr algn="just">
              <a:spcBef>
                <a:spcPct val="50000"/>
              </a:spcBef>
              <a:buFont typeface="Wingdings" pitchFamily="2" charset="2"/>
              <a:buChar char="ü"/>
              <a:defRPr/>
            </a:pP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Bazofili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(0.5-1%); granulas krāsojas zilas ar bāziskām krāsām; producē histamīnu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heparīnu</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galvenā loma aizsardzībā pret parazītiem. Paaugstināta aktivitāte saistīta ar alerģijām. </a:t>
            </a:r>
            <a:r>
              <a:rPr lang="lv-LV"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Tuklās šūnas </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lokalizētas audos, bet funkcionāli un morfoloģiski līdzīgas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bazofiliem</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buFont typeface="Wingdings" pitchFamily="2" charset="2"/>
              <a:buChar char="ü"/>
              <a:defRPr/>
            </a:pP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Eosinofili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(3-5%); granulas krāsojas sarkanas ar skābām krāsām; Producē histamīnu,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Rnāzes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peroksidāzi,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lipāzes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u.c. Aizsardzība pret parazītiem; saistīti ar alerģijām un astmu. </a:t>
            </a:r>
            <a:endParaRPr lang="lv-LV"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838200" y="5305425"/>
            <a:ext cx="2247900" cy="1552575"/>
          </a:xfrm>
          <a:prstGeom prst="rect">
            <a:avLst/>
          </a:prstGeom>
          <a:noFill/>
          <a:ln w="9525">
            <a:noFill/>
            <a:miter lim="800000"/>
            <a:headEnd/>
            <a:tailEnd/>
          </a:ln>
        </p:spPr>
      </p:pic>
      <p:pic>
        <p:nvPicPr>
          <p:cNvPr id="2055" name="Picture 7"/>
          <p:cNvPicPr>
            <a:picLocks noChangeAspect="1" noChangeArrowheads="1"/>
          </p:cNvPicPr>
          <p:nvPr/>
        </p:nvPicPr>
        <p:blipFill>
          <a:blip r:embed="rId4" cstate="print"/>
          <a:srcRect/>
          <a:stretch>
            <a:fillRect/>
          </a:stretch>
        </p:blipFill>
        <p:spPr bwMode="auto">
          <a:xfrm>
            <a:off x="3771900" y="5306929"/>
            <a:ext cx="1600200" cy="1551071"/>
          </a:xfrm>
          <a:prstGeom prst="rect">
            <a:avLst/>
          </a:prstGeom>
          <a:noFill/>
          <a:ln w="9525">
            <a:noFill/>
            <a:miter lim="800000"/>
            <a:headEnd/>
            <a:tailEnd/>
          </a:ln>
        </p:spPr>
      </p:pic>
      <p:pic>
        <p:nvPicPr>
          <p:cNvPr id="2057" name="Picture 9" descr="https://www.med-ed.virginia.edu/courses/path/innes/images/nhjpeg/nh%20eosinophil%20x100%20b.jpeg"/>
          <p:cNvPicPr>
            <a:picLocks noChangeAspect="1" noChangeArrowheads="1"/>
          </p:cNvPicPr>
          <p:nvPr/>
        </p:nvPicPr>
        <p:blipFill>
          <a:blip r:embed="rId5" cstate="print"/>
          <a:srcRect/>
          <a:stretch>
            <a:fillRect/>
          </a:stretch>
        </p:blipFill>
        <p:spPr bwMode="auto">
          <a:xfrm>
            <a:off x="6096001" y="5274732"/>
            <a:ext cx="1905000" cy="1583268"/>
          </a:xfrm>
          <a:prstGeom prst="rect">
            <a:avLst/>
          </a:prstGeom>
          <a:noFill/>
        </p:spPr>
      </p:pic>
      <p:sp>
        <p:nvSpPr>
          <p:cNvPr id="9" name="TextBox 8"/>
          <p:cNvSpPr txBox="1"/>
          <p:nvPr/>
        </p:nvSpPr>
        <p:spPr>
          <a:xfrm>
            <a:off x="838200" y="5334000"/>
            <a:ext cx="609600" cy="400110"/>
          </a:xfrm>
          <a:prstGeom prst="rect">
            <a:avLst/>
          </a:prstGeom>
          <a:noFill/>
        </p:spPr>
        <p:txBody>
          <a:bodyPr wrap="square" rtlCol="0">
            <a:spAutoFit/>
          </a:bodyPr>
          <a:lstStyle/>
          <a:p>
            <a:r>
              <a:rPr lang="lv-LV" sz="2000" b="1" dirty="0" smtClean="0">
                <a:latin typeface="Arial" pitchFamily="34" charset="0"/>
                <a:cs typeface="Arial" pitchFamily="34" charset="0"/>
              </a:rPr>
              <a:t>N</a:t>
            </a:r>
            <a:endParaRPr lang="en-US" sz="2000" b="1" dirty="0">
              <a:latin typeface="Arial" pitchFamily="34" charset="0"/>
              <a:cs typeface="Arial" pitchFamily="34" charset="0"/>
            </a:endParaRPr>
          </a:p>
        </p:txBody>
      </p:sp>
      <p:sp>
        <p:nvSpPr>
          <p:cNvPr id="10" name="TextBox 9"/>
          <p:cNvSpPr txBox="1"/>
          <p:nvPr/>
        </p:nvSpPr>
        <p:spPr>
          <a:xfrm>
            <a:off x="6096000" y="5334000"/>
            <a:ext cx="533400" cy="400110"/>
          </a:xfrm>
          <a:prstGeom prst="rect">
            <a:avLst/>
          </a:prstGeom>
          <a:noFill/>
        </p:spPr>
        <p:txBody>
          <a:bodyPr wrap="square" rtlCol="0">
            <a:spAutoFit/>
          </a:bodyPr>
          <a:lstStyle/>
          <a:p>
            <a:r>
              <a:rPr lang="lv-LV" sz="2000" b="1" dirty="0" smtClean="0">
                <a:latin typeface="Arial" pitchFamily="34" charset="0"/>
                <a:cs typeface="Arial" pitchFamily="34" charset="0"/>
              </a:rPr>
              <a:t>E</a:t>
            </a:r>
            <a:endParaRPr lang="en-US" sz="2000" b="1" dirty="0">
              <a:latin typeface="Arial" pitchFamily="34" charset="0"/>
              <a:cs typeface="Arial" pitchFamily="34" charset="0"/>
            </a:endParaRPr>
          </a:p>
        </p:txBody>
      </p:sp>
      <p:sp>
        <p:nvSpPr>
          <p:cNvPr id="11" name="TextBox 10"/>
          <p:cNvSpPr txBox="1"/>
          <p:nvPr/>
        </p:nvSpPr>
        <p:spPr>
          <a:xfrm>
            <a:off x="3733800" y="5257800"/>
            <a:ext cx="609600" cy="400110"/>
          </a:xfrm>
          <a:prstGeom prst="rect">
            <a:avLst/>
          </a:prstGeom>
          <a:noFill/>
        </p:spPr>
        <p:txBody>
          <a:bodyPr wrap="square" rtlCol="0">
            <a:spAutoFit/>
          </a:bodyPr>
          <a:lstStyle/>
          <a:p>
            <a:r>
              <a:rPr lang="lv-LV" sz="2000" b="1" dirty="0" smtClean="0">
                <a:latin typeface="Arial" pitchFamily="34" charset="0"/>
                <a:cs typeface="Arial" pitchFamily="34" charset="0"/>
              </a:rPr>
              <a:t>B</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123380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0"/>
            <a:ext cx="8382000" cy="584775"/>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Imūnsistēmas šūnas</a:t>
            </a:r>
            <a:endParaRPr lang="en-US" sz="3200" dirty="0">
              <a:solidFill>
                <a:srgbClr val="800000"/>
              </a:solidFill>
              <a:latin typeface="Verdana" pitchFamily="34" charset="0"/>
              <a:ea typeface="Verdana" pitchFamily="34" charset="0"/>
              <a:cs typeface="Verdana"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1981201" y="563085"/>
            <a:ext cx="5181600" cy="6294916"/>
          </a:xfrm>
          <a:prstGeom prst="rect">
            <a:avLst/>
          </a:prstGeom>
          <a:noFill/>
          <a:ln w="9525">
            <a:solidFill>
              <a:schemeClr val="bg1">
                <a:lumMod val="85000"/>
              </a:schemeClr>
            </a:solidFill>
            <a:miter lim="800000"/>
            <a:headEnd/>
            <a:tailEnd/>
          </a:ln>
        </p:spPr>
      </p:pic>
      <p:sp>
        <p:nvSpPr>
          <p:cNvPr id="5" name="TextBox 4"/>
          <p:cNvSpPr txBox="1"/>
          <p:nvPr/>
        </p:nvSpPr>
        <p:spPr>
          <a:xfrm>
            <a:off x="6477000" y="6267073"/>
            <a:ext cx="2667000" cy="523220"/>
          </a:xfrm>
          <a:prstGeom prst="rect">
            <a:avLst/>
          </a:prstGeom>
          <a:noFill/>
        </p:spPr>
        <p:txBody>
          <a:bodyPr wrap="square" rtlCol="0">
            <a:spAutoFit/>
          </a:bodyPr>
          <a:lstStyle/>
          <a:p>
            <a:pPr algn="r"/>
            <a:r>
              <a:rPr lang="lv-LV" sz="1400" dirty="0" err="1" smtClean="0">
                <a:latin typeface="Arial" panose="020B0604020202020204" pitchFamily="34" charset="0"/>
                <a:cs typeface="Arial" panose="020B0604020202020204" pitchFamily="34" charset="0"/>
              </a:rPr>
              <a:t>Peakman</a:t>
            </a:r>
            <a:r>
              <a:rPr lang="lv-LV" sz="1400" dirty="0" smtClean="0">
                <a:latin typeface="Arial" panose="020B0604020202020204" pitchFamily="34" charset="0"/>
                <a:cs typeface="Arial" panose="020B0604020202020204" pitchFamily="34" charset="0"/>
              </a:rPr>
              <a:t> &amp; </a:t>
            </a:r>
            <a:r>
              <a:rPr lang="lv-LV" sz="1400" dirty="0" err="1" smtClean="0">
                <a:latin typeface="Arial" panose="020B0604020202020204" pitchFamily="34" charset="0"/>
                <a:cs typeface="Arial" panose="020B0604020202020204" pitchFamily="34" charset="0"/>
              </a:rPr>
              <a:t>Vergani</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Basic</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and</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Clinical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2009</a:t>
            </a:r>
            <a:endParaRPr lang="en-GB"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610600" cy="584775"/>
          </a:xfrm>
          <a:prstGeom prst="rect">
            <a:avLst/>
          </a:prstGeom>
        </p:spPr>
        <p:txBody>
          <a:bodyPr wrap="square">
            <a:spAutoFit/>
          </a:bodyPr>
          <a:lstStyle/>
          <a:p>
            <a:pPr marL="0" lvl="8" algn="ct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Monocīti</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makrofāgi</a:t>
            </a:r>
            <a:endPar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038600"/>
            <a:ext cx="291034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895600" y="6334780"/>
            <a:ext cx="2819400" cy="523220"/>
          </a:xfrm>
          <a:prstGeom prst="rect">
            <a:avLst/>
          </a:prstGeom>
        </p:spPr>
        <p:txBody>
          <a:bodyPr wrap="square">
            <a:spAutoFit/>
          </a:bodyPr>
          <a:lstStyle/>
          <a:p>
            <a:r>
              <a:rPr lang="en-US" sz="1400" dirty="0" err="1" smtClean="0">
                <a:latin typeface="Arial" panose="020B0604020202020204" pitchFamily="34" charset="0"/>
                <a:cs typeface="Arial" panose="020B0604020202020204" pitchFamily="34" charset="0"/>
              </a:rPr>
              <a:t>Sompayrac</a:t>
            </a:r>
            <a:r>
              <a:rPr lang="lv-LV" sz="1400" dirty="0" smtClean="0">
                <a:latin typeface="Arial" panose="020B0604020202020204" pitchFamily="34" charset="0"/>
                <a:cs typeface="Arial" panose="020B0604020202020204" pitchFamily="34" charset="0"/>
              </a:rPr>
              <a:t> L, </a:t>
            </a:r>
            <a:r>
              <a:rPr lang="en-US" sz="1400" dirty="0" smtClean="0">
                <a:latin typeface="Arial" panose="020B0604020202020204" pitchFamily="34" charset="0"/>
                <a:cs typeface="Arial" panose="020B0604020202020204" pitchFamily="34" charset="0"/>
              </a:rPr>
              <a:t>How </a:t>
            </a:r>
            <a:r>
              <a:rPr lang="en-US" sz="1400" dirty="0">
                <a:latin typeface="Arial" panose="020B0604020202020204" pitchFamily="34" charset="0"/>
                <a:cs typeface="Arial" panose="020B0604020202020204" pitchFamily="34" charset="0"/>
              </a:rPr>
              <a:t>the Immune System Works, </a:t>
            </a:r>
            <a:r>
              <a:rPr lang="en-US" sz="1400" dirty="0" smtClean="0">
                <a:latin typeface="Arial" panose="020B0604020202020204" pitchFamily="34" charset="0"/>
                <a:cs typeface="Arial" panose="020B0604020202020204" pitchFamily="34" charset="0"/>
              </a:rPr>
              <a:t>01/2012</a:t>
            </a:r>
            <a:r>
              <a:rPr lang="en-US" sz="1400" dirty="0">
                <a:latin typeface="Arial" panose="020B0604020202020204" pitchFamily="34" charset="0"/>
                <a:cs typeface="Arial" panose="020B0604020202020204" pitchFamily="34" charset="0"/>
              </a:rPr>
              <a:t>. </a:t>
            </a:r>
          </a:p>
        </p:txBody>
      </p:sp>
      <p:sp>
        <p:nvSpPr>
          <p:cNvPr id="5" name="Rectangle 4"/>
          <p:cNvSpPr/>
          <p:nvPr/>
        </p:nvSpPr>
        <p:spPr>
          <a:xfrm>
            <a:off x="266700" y="685800"/>
            <a:ext cx="8610600" cy="3277820"/>
          </a:xfrm>
          <a:prstGeom prst="rect">
            <a:avLst/>
          </a:prstGeom>
        </p:spPr>
        <p:txBody>
          <a:bodyPr wrap="square">
            <a:spAutoFit/>
          </a:bodyPr>
          <a:lstStyle/>
          <a:p>
            <a:pPr algn="just">
              <a:spcBef>
                <a:spcPct val="50000"/>
              </a:spcBef>
              <a:defRPr/>
            </a:pP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Monocīti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sastāda 5-10% no baltajām asins šūnām (~2 ×10</a:t>
            </a:r>
            <a:r>
              <a:rPr lang="lv-LV" b="1" baseline="30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9</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Cirkulē asinīs ~24h, iziet no cirkulācijas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infiltrējas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audos – kļūst par </a:t>
            </a: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makrofāgiem</a:t>
            </a:r>
            <a:r>
              <a:rPr lang="lv-LV"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(orgānu specifiskie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Kupffer</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aknās,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mikroglija</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smadzenēs,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osteoklasti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kaulos, alveolārie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plaušās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utt</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Galvenās funkcijas: fagocitoze (nespecifiskā atbilde), antigēnu prezentēšana (MHC II) un adaptīvās atbildes regulēšana, mirušo šūnu atlieku savākšana.</a:t>
            </a:r>
          </a:p>
          <a:p>
            <a:pPr algn="just">
              <a:spcBef>
                <a:spcPct val="50000"/>
              </a:spcBef>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Patogēnus atpazīst ar PAMP (</a:t>
            </a:r>
            <a:r>
              <a:rPr lang="lv-LV"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pathogen-associated</a:t>
            </a:r>
            <a:r>
              <a:rPr lang="lv-LV"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molecular</a:t>
            </a:r>
            <a:r>
              <a:rPr lang="lv-LV"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patterns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receptoriem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piem</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Toll-like</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receptors, kas saistās ar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lipopolisaharīdiem</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Polarizācija: M1 -  akūts iekaisuma fenotips (fagocitoze, iekaisumu veicinoši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M2 –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anti-inflamatorais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fenotips.</a:t>
            </a:r>
          </a:p>
        </p:txBody>
      </p:sp>
    </p:spTree>
    <p:extLst>
      <p:ext uri="{BB962C8B-B14F-4D97-AF65-F5344CB8AC3E}">
        <p14:creationId xmlns:p14="http://schemas.microsoft.com/office/powerpoint/2010/main" val="2972167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828800"/>
            <a:ext cx="8458200" cy="954107"/>
          </a:xfrm>
          <a:prstGeom prst="rect">
            <a:avLst/>
          </a:prstGeom>
        </p:spPr>
        <p:txBody>
          <a:bodyPr wrap="square">
            <a:spAutoFit/>
          </a:bodyPr>
          <a:lstStyle/>
          <a:p>
            <a:pPr algn="ct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Q1: Kāda ir galvenā atšķirība starp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makrofāgiem</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neitrofiliem</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610600" cy="584775"/>
          </a:xfrm>
          <a:prstGeom prst="rect">
            <a:avLst/>
          </a:prstGeom>
        </p:spPr>
        <p:txBody>
          <a:bodyPr wrap="square">
            <a:spAutoFit/>
          </a:bodyPr>
          <a:lstStyle/>
          <a:p>
            <a:pPr marL="0" lvl="8" algn="ct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Dendrītiskās</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šūnas</a:t>
            </a:r>
          </a:p>
        </p:txBody>
      </p:sp>
      <p:sp>
        <p:nvSpPr>
          <p:cNvPr id="3" name="Rectangle 2"/>
          <p:cNvSpPr/>
          <p:nvPr/>
        </p:nvSpPr>
        <p:spPr>
          <a:xfrm>
            <a:off x="152400" y="685800"/>
            <a:ext cx="8839200" cy="3416320"/>
          </a:xfrm>
          <a:prstGeom prst="rect">
            <a:avLst/>
          </a:prstGeom>
        </p:spPr>
        <p:txBody>
          <a:bodyPr wrap="square">
            <a:spAutoFit/>
          </a:bodyPr>
          <a:lstStyle/>
          <a:p>
            <a:pPr algn="just">
              <a:spcBef>
                <a:spcPct val="50000"/>
              </a:spcBef>
              <a:defRPr/>
            </a:pP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šūnas (DC)</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skaitliski neliela un ļoti heterogēna šūnu grupa.  Rodas kaulu smadzenēs, ir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limfoīdās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plasmacytoid</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mieloīdās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DC, asinīs cirkulē nenobriedušas DC. Lokalizējas perifērajos audos, kas ir kontaktā ar apkārtējo vidi – ādā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Langerhansa</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plaušās,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gastrointestinālā</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trakta gļotādās u.c. Klasiskās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folikulārās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DC.</a:t>
            </a:r>
          </a:p>
          <a:p>
            <a:pPr algn="just">
              <a:spcBef>
                <a:spcPct val="50000"/>
              </a:spcBef>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Galvenā funkcija – antigēnu prezentācija un adaptīvās imūnās atbildes regulācija (noteiktos apstākļos vai nu aktivē vai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supresē</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Klasiskās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perifērijā uzņem antigēnu (fagocitoze,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mikropinocitoze</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C-tipa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lektīnu</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Fc</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 paaugstina MHCII ekspresiju,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procesē</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prezentē antigēnu, nobriest un dodas uz limfmezglu, kur prezentē antigēnus T šūnām.</a:t>
            </a:r>
          </a:p>
        </p:txBody>
      </p:sp>
      <p:pic>
        <p:nvPicPr>
          <p:cNvPr id="7170" name="Picture 2" descr="Dendritic cells, along with macrophages and T cells, increase GABA production and secretion when activated."/>
          <p:cNvPicPr>
            <a:picLocks noChangeAspect="1" noChangeArrowheads="1"/>
          </p:cNvPicPr>
          <p:nvPr/>
        </p:nvPicPr>
        <p:blipFill>
          <a:blip r:embed="rId2" cstate="print"/>
          <a:srcRect/>
          <a:stretch>
            <a:fillRect/>
          </a:stretch>
        </p:blipFill>
        <p:spPr bwMode="auto">
          <a:xfrm>
            <a:off x="1143000" y="3886200"/>
            <a:ext cx="2971800" cy="2819400"/>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5334001" y="3810000"/>
            <a:ext cx="2746643" cy="3047999"/>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610600" cy="1077218"/>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Limfocīti: B šūnas, T šūnas un NK šūnas</a:t>
            </a:r>
          </a:p>
        </p:txBody>
      </p:sp>
      <p:sp>
        <p:nvSpPr>
          <p:cNvPr id="5" name="Rectangle 4"/>
          <p:cNvSpPr/>
          <p:nvPr/>
        </p:nvSpPr>
        <p:spPr>
          <a:xfrm>
            <a:off x="266700" y="1143000"/>
            <a:ext cx="8610600" cy="2862322"/>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Limfocīti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sastāda 25-35% no baltajām asins šūnām. Pieauguša cilvēka organismā ir ~0.5-2×10</a:t>
            </a:r>
            <a:r>
              <a:rPr lang="lv-LV" sz="2000" b="1" baseline="30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12</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Atrodas asinīs,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orgānos un audos. ~1-2% limfocītu cirkulē asinīs, ~65% atrodas sekundārajos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orgānos, ~10% kaulu smadzenēs, ~15% gļotādu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audos. Aktivācija notiek sekundārajos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Ekspresē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virmas receptorus un citoplazmatiskus marķierus, kas atšķir dažādus limfocīti tipus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subtipus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 un B šūnas ir galvenie adaptīvās imūnās atbildes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NK šūnas – nespecifiskās atbildes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p:txBody>
      </p:sp>
      <p:pic>
        <p:nvPicPr>
          <p:cNvPr id="5125" name="Picture 5" descr="T &amp; B Lymphocytes @ SEM"/>
          <p:cNvPicPr>
            <a:picLocks noChangeAspect="1" noChangeArrowheads="1"/>
          </p:cNvPicPr>
          <p:nvPr/>
        </p:nvPicPr>
        <p:blipFill>
          <a:blip r:embed="rId3" cstate="print"/>
          <a:srcRect/>
          <a:stretch>
            <a:fillRect/>
          </a:stretch>
        </p:blipFill>
        <p:spPr bwMode="auto">
          <a:xfrm>
            <a:off x="5791200" y="3809999"/>
            <a:ext cx="2743200" cy="288268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219200"/>
            <a:ext cx="9144000" cy="3474720"/>
          </a:xfrm>
          <a:prstGeom prst="rect">
            <a:avLst/>
          </a:prstGeom>
          <a:noFill/>
          <a:ln w="9525">
            <a:noFill/>
            <a:miter lim="800000"/>
            <a:headEnd/>
            <a:tailEnd/>
          </a:ln>
        </p:spPr>
      </p:pic>
      <p:sp>
        <p:nvSpPr>
          <p:cNvPr id="3" name="Rectangle 2"/>
          <p:cNvSpPr/>
          <p:nvPr/>
        </p:nvSpPr>
        <p:spPr>
          <a:xfrm>
            <a:off x="266700" y="0"/>
            <a:ext cx="86106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Limfocītu attīstība</a:t>
            </a:r>
          </a:p>
        </p:txBody>
      </p:sp>
      <p:sp>
        <p:nvSpPr>
          <p:cNvPr id="4" name="TextBox 3"/>
          <p:cNvSpPr txBox="1"/>
          <p:nvPr/>
        </p:nvSpPr>
        <p:spPr>
          <a:xfrm>
            <a:off x="381000" y="5029200"/>
            <a:ext cx="8382000" cy="1631216"/>
          </a:xfrm>
          <a:prstGeom prst="rect">
            <a:avLst/>
          </a:prstGeom>
          <a:noFill/>
        </p:spPr>
        <p:txBody>
          <a:bodyPr wrap="square" rtlCol="0">
            <a:spAutoFit/>
          </a:bodyPr>
          <a:lstStyle/>
          <a:p>
            <a:pPr algn="just"/>
            <a:r>
              <a:rPr lang="lv-LV" sz="2000" b="1" dirty="0" smtClean="0">
                <a:solidFill>
                  <a:schemeClr val="tx1">
                    <a:lumMod val="75000"/>
                    <a:lumOff val="25000"/>
                  </a:schemeClr>
                </a:solidFill>
                <a:latin typeface="Arial" panose="020B0604020202020204" pitchFamily="34" charset="0"/>
                <a:cs typeface="Arial" panose="020B0604020202020204" pitchFamily="34" charset="0"/>
              </a:rPr>
              <a:t>Nobriedis (</a:t>
            </a:r>
            <a:r>
              <a:rPr lang="lv-LV" sz="2000" b="1" dirty="0" err="1" smtClean="0">
                <a:solidFill>
                  <a:schemeClr val="tx1">
                    <a:lumMod val="75000"/>
                    <a:lumOff val="25000"/>
                  </a:schemeClr>
                </a:solidFill>
                <a:latin typeface="Arial" panose="020B0604020202020204" pitchFamily="34" charset="0"/>
                <a:cs typeface="Arial" panose="020B0604020202020204" pitchFamily="34" charset="0"/>
              </a:rPr>
              <a:t>mature</a:t>
            </a:r>
            <a:r>
              <a:rPr lang="lv-LV" sz="2000" b="1" dirty="0" smtClean="0">
                <a:solidFill>
                  <a:schemeClr val="tx1">
                    <a:lumMod val="75000"/>
                    <a:lumOff val="25000"/>
                  </a:schemeClr>
                </a:solidFill>
                <a:latin typeface="Arial" panose="020B0604020202020204" pitchFamily="34" charset="0"/>
                <a:cs typeface="Arial" panose="020B0604020202020204" pitchFamily="34" charset="0"/>
              </a:rPr>
              <a:t>) limfocīts: </a:t>
            </a:r>
            <a:r>
              <a:rPr lang="lv-LV" sz="2000" b="1" dirty="0" err="1" smtClean="0">
                <a:solidFill>
                  <a:schemeClr val="tx1">
                    <a:lumMod val="75000"/>
                    <a:lumOff val="25000"/>
                  </a:schemeClr>
                </a:solidFill>
                <a:latin typeface="Arial" panose="020B0604020202020204" pitchFamily="34" charset="0"/>
                <a:cs typeface="Arial" panose="020B0604020202020204" pitchFamily="34" charset="0"/>
              </a:rPr>
              <a:t>ekspresē</a:t>
            </a:r>
            <a:r>
              <a:rPr lang="lv-LV" sz="2000" b="1" dirty="0" smtClean="0">
                <a:solidFill>
                  <a:schemeClr val="tx1">
                    <a:lumMod val="75000"/>
                    <a:lumOff val="25000"/>
                  </a:schemeClr>
                </a:solidFill>
                <a:latin typeface="Arial" panose="020B0604020202020204" pitchFamily="34" charset="0"/>
                <a:cs typeface="Arial" panose="020B0604020202020204" pitchFamily="34" charset="0"/>
              </a:rPr>
              <a:t> antigēna receptoru un tam piemīt visas limfocītu funkcionālās un fenotipiskās īpašības (gatavs darbam)</a:t>
            </a:r>
          </a:p>
          <a:p>
            <a:pPr algn="just"/>
            <a:r>
              <a:rPr lang="lv-LV" sz="2000" b="1" dirty="0" err="1" smtClean="0">
                <a:solidFill>
                  <a:schemeClr val="tx1">
                    <a:lumMod val="75000"/>
                    <a:lumOff val="25000"/>
                  </a:schemeClr>
                </a:solidFill>
                <a:latin typeface="Arial" panose="020B0604020202020204" pitchFamily="34" charset="0"/>
                <a:cs typeface="Arial" panose="020B0604020202020204" pitchFamily="34" charset="0"/>
              </a:rPr>
              <a:t>Naïve</a:t>
            </a:r>
            <a:r>
              <a:rPr lang="lv-LV" sz="2000" b="1" dirty="0" smtClean="0">
                <a:solidFill>
                  <a:schemeClr val="tx1">
                    <a:lumMod val="75000"/>
                    <a:lumOff val="25000"/>
                  </a:schemeClr>
                </a:solidFill>
                <a:latin typeface="Arial" panose="020B0604020202020204" pitchFamily="34" charset="0"/>
                <a:cs typeface="Arial" panose="020B0604020202020204" pitchFamily="34" charset="0"/>
              </a:rPr>
              <a:t> limfocīts: nav sastapis atbilstošo antigēnu</a:t>
            </a:r>
          </a:p>
          <a:p>
            <a:pPr algn="just"/>
            <a:r>
              <a:rPr lang="lv-LV" sz="2000" b="1" dirty="0" err="1" smtClean="0">
                <a:solidFill>
                  <a:schemeClr val="tx1">
                    <a:lumMod val="75000"/>
                    <a:lumOff val="25000"/>
                  </a:schemeClr>
                </a:solidFill>
                <a:latin typeface="Arial" panose="020B0604020202020204" pitchFamily="34" charset="0"/>
                <a:cs typeface="Arial" panose="020B0604020202020204" pitchFamily="34" charset="0"/>
              </a:rPr>
              <a:t>Resting</a:t>
            </a:r>
            <a:r>
              <a:rPr lang="lv-LV" sz="2000" b="1" dirty="0" smtClean="0">
                <a:solidFill>
                  <a:schemeClr val="tx1">
                    <a:lumMod val="75000"/>
                    <a:lumOff val="25000"/>
                  </a:schemeClr>
                </a:solidFill>
                <a:latin typeface="Arial" panose="020B0604020202020204" pitchFamily="34" charset="0"/>
                <a:cs typeface="Arial" panose="020B0604020202020204" pitchFamily="34" charset="0"/>
              </a:rPr>
              <a:t>: gan </a:t>
            </a:r>
            <a:r>
              <a:rPr lang="lv-LV" sz="2000" b="1" dirty="0" err="1" smtClean="0">
                <a:solidFill>
                  <a:schemeClr val="tx1">
                    <a:lumMod val="75000"/>
                    <a:lumOff val="25000"/>
                  </a:schemeClr>
                </a:solidFill>
                <a:latin typeface="Arial" panose="020B0604020202020204" pitchFamily="34" charset="0"/>
                <a:cs typeface="Arial" panose="020B0604020202020204" pitchFamily="34" charset="0"/>
              </a:rPr>
              <a:t>naïve</a:t>
            </a:r>
            <a:r>
              <a:rPr lang="lv-LV" sz="2000" b="1" dirty="0" smtClean="0">
                <a:solidFill>
                  <a:schemeClr val="tx1">
                    <a:lumMod val="75000"/>
                    <a:lumOff val="25000"/>
                  </a:schemeClr>
                </a:solidFill>
                <a:latin typeface="Arial" panose="020B0604020202020204" pitchFamily="34" charset="0"/>
                <a:cs typeface="Arial" panose="020B0604020202020204" pitchFamily="34" charset="0"/>
              </a:rPr>
              <a:t>, gan atmiņas šūnas (nedalās, G0 fāzē)</a:t>
            </a:r>
            <a:endParaRPr lang="en-US" sz="2000" b="1"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450" y="0"/>
            <a:ext cx="57531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B šūnas</a:t>
            </a:r>
          </a:p>
        </p:txBody>
      </p:sp>
      <p:sp>
        <p:nvSpPr>
          <p:cNvPr id="3" name="Rectangle 2"/>
          <p:cNvSpPr/>
          <p:nvPr/>
        </p:nvSpPr>
        <p:spPr>
          <a:xfrm>
            <a:off x="266700" y="762000"/>
            <a:ext cx="8610600" cy="5940088"/>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Sastāda 5-15% no limfocītiem. Virsmas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imunoglobulīns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sIg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vai B šūnu receptors (BCR), kas nosaka antigēna specifiskumu. Specifiski B šūnu virsmas marķieri – CD19 un CD20. Galvenā loma aizsardzībā pret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patogēniem.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Galvenā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efektorā</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funkcija – antivielu produkcija, taču ir iesaistītas arī antigēnu prezentēšanā un imūnās reakcijas regulēšanā.</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 šūnu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subtipi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B-2, B-1,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foliulārās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MZ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marginal</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zone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regulatorās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 šūnas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 šūnas nepārtraukti veidojas kaulu smadzenēs, cirkulē asinīs un limfātiskajā sistēmā. Sastopot atbilstošo antigēnu aktivējas (sekundārajos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orgānos); ja nesastop – pēc 1-3 mēnešiem iet bojā. Aktivācija var būt T šūnu atkarīga (biežāk) vai neatkarīga. Pēc aktivācijas daļa B šūnu kļūst par plazmas šūnām, kas producē  antivielas, daļa paliek perifērijā kā atmiņas šūnas.</a:t>
            </a: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Plazmas šūnas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atrodas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orgānos vai audos,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neekspresē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virsmas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nereaģē uz antigēna stimulāciju,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sekretē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antivielas, dzīvo – dažas dienas līdz mēnešus.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2069" y="304800"/>
            <a:ext cx="4459875" cy="800219"/>
          </a:xfrm>
          <a:prstGeom prst="rect">
            <a:avLst/>
          </a:prstGeom>
        </p:spPr>
        <p:txBody>
          <a:bodyPr wrap="non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Izmantotā literatūra:</a:t>
            </a:r>
          </a:p>
          <a:p>
            <a:endParaRPr lang="en-US" dirty="0"/>
          </a:p>
        </p:txBody>
      </p:sp>
      <p:sp>
        <p:nvSpPr>
          <p:cNvPr id="5" name="TextBox 4"/>
          <p:cNvSpPr txBox="1"/>
          <p:nvPr/>
        </p:nvSpPr>
        <p:spPr>
          <a:xfrm>
            <a:off x="1346644" y="5786734"/>
            <a:ext cx="6477000" cy="461665"/>
          </a:xfrm>
          <a:prstGeom prst="rect">
            <a:avLst/>
          </a:prstGeom>
          <a:noFill/>
        </p:spPr>
        <p:txBody>
          <a:bodyPr wrap="square" rtlCol="0">
            <a:spAutoFit/>
          </a:bodyPr>
          <a:lstStyle/>
          <a:p>
            <a:pPr algn="ctr"/>
            <a:r>
              <a:rPr lang="lv-LV" sz="2400" b="1"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r>
              <a:rPr lang="lv-LV" sz="2400" b="1" dirty="0" err="1"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Nature</a:t>
            </a:r>
            <a:r>
              <a:rPr lang="lv-LV" sz="2400" b="1"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r>
              <a:rPr lang="lv-LV" sz="2400" b="1" dirty="0" err="1"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Reviews</a:t>
            </a:r>
            <a:r>
              <a:rPr lang="lv-LV" sz="2400" b="1"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žurnāli</a:t>
            </a:r>
            <a:endParaRPr lang="en-US" sz="2400" b="1" dirty="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2" descr="Cellular and Molecular Immunology, 7th Ed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36" y="1268332"/>
            <a:ext cx="4168666" cy="41686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cure-ecsd.elsevier.com/covers/80/Tango2/largest/97803230805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1268332"/>
            <a:ext cx="3334933" cy="4168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users.rcn.com/jkimball.ma.ultranet/BiologyPages/C/ClonalSelection.jpg"/>
          <p:cNvPicPr>
            <a:picLocks noChangeAspect="1" noChangeArrowheads="1"/>
          </p:cNvPicPr>
          <p:nvPr/>
        </p:nvPicPr>
        <p:blipFill>
          <a:blip r:embed="rId2" cstate="print"/>
          <a:srcRect/>
          <a:stretch>
            <a:fillRect/>
          </a:stretch>
        </p:blipFill>
        <p:spPr bwMode="auto">
          <a:xfrm>
            <a:off x="764241" y="1422496"/>
            <a:ext cx="7615517" cy="5435504"/>
          </a:xfrm>
          <a:prstGeom prst="rect">
            <a:avLst/>
          </a:prstGeom>
          <a:noFill/>
        </p:spPr>
      </p:pic>
      <p:sp>
        <p:nvSpPr>
          <p:cNvPr id="3" name="Rectangle 2"/>
          <p:cNvSpPr/>
          <p:nvPr/>
        </p:nvSpPr>
        <p:spPr>
          <a:xfrm>
            <a:off x="1695450" y="0"/>
            <a:ext cx="57531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B šūnu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klonālā</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selekcija</a:t>
            </a:r>
          </a:p>
        </p:txBody>
      </p:sp>
      <p:sp>
        <p:nvSpPr>
          <p:cNvPr id="4" name="Rectangle 3"/>
          <p:cNvSpPr/>
          <p:nvPr/>
        </p:nvSpPr>
        <p:spPr>
          <a:xfrm>
            <a:off x="266700" y="685800"/>
            <a:ext cx="8496300" cy="707886"/>
          </a:xfrm>
          <a:prstGeom prst="rect">
            <a:avLst/>
          </a:prstGeom>
        </p:spPr>
        <p:txBody>
          <a:bodyPr wrap="square">
            <a:spAutoFit/>
          </a:bodyPr>
          <a:lstStyle/>
          <a:p>
            <a:pPr algn="ctr">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Imunoglobulīnu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repertuārs: ~ 1 ×10</a:t>
            </a:r>
            <a:r>
              <a:rPr lang="lv-LV" sz="2000" b="1" baseline="30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8</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varianti; asinīs cirkulē ~ 3×10</a:t>
            </a:r>
            <a:r>
              <a:rPr lang="lv-LV" sz="2000" b="1" baseline="30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9</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 šūnu; katram antigēnam ~ 30 šūnas?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ntibody"/>
          <p:cNvPicPr>
            <a:picLocks noChangeAspect="1" noChangeArrowheads="1"/>
          </p:cNvPicPr>
          <p:nvPr/>
        </p:nvPicPr>
        <p:blipFill>
          <a:blip r:embed="rId2" cstate="print"/>
          <a:srcRect/>
          <a:stretch>
            <a:fillRect/>
          </a:stretch>
        </p:blipFill>
        <p:spPr bwMode="auto">
          <a:xfrm>
            <a:off x="6019800" y="1143000"/>
            <a:ext cx="2548888" cy="2514600"/>
          </a:xfrm>
          <a:prstGeom prst="rect">
            <a:avLst/>
          </a:prstGeom>
          <a:noFill/>
          <a:ln>
            <a:noFill/>
          </a:ln>
        </p:spPr>
      </p:pic>
      <p:sp>
        <p:nvSpPr>
          <p:cNvPr id="3" name="Rectangle 2"/>
          <p:cNvSpPr/>
          <p:nvPr/>
        </p:nvSpPr>
        <p:spPr>
          <a:xfrm>
            <a:off x="1695450" y="228600"/>
            <a:ext cx="57531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Kā darbojas antivielas?</a:t>
            </a:r>
          </a:p>
        </p:txBody>
      </p:sp>
      <p:sp>
        <p:nvSpPr>
          <p:cNvPr id="4" name="Rectangle 3"/>
          <p:cNvSpPr/>
          <p:nvPr/>
        </p:nvSpPr>
        <p:spPr>
          <a:xfrm>
            <a:off x="228600" y="1371600"/>
            <a:ext cx="5257800" cy="5170646"/>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Antivielas – antigēna saistība – spēcīgākā dabā esošo makromolekulu saistība.</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Antivielas saistās pie baktērijām, vīrusiem, tādējādi tos iezīmējot iznīcināšanai vai neitralizējot.</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Inaktivē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cirkulējošus toksīnus.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Uz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NK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dendrītiskajām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šūnām ir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Fc</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 – šo receptoru aktivācija stimulē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fagozitozi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aktivē šīs šūnas.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Antivielu saistīšanās pie vīrusa virsmas var “neitralizēt” tā spēju inficēt šūnas.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Antivielas ir viens no komplementa sistēmas aktivēšanas mehānismiem.</a:t>
            </a:r>
          </a:p>
        </p:txBody>
      </p:sp>
      <p:pic>
        <p:nvPicPr>
          <p:cNvPr id="51202" name="Picture 2" descr="File:Fc receptor schematic.svg"/>
          <p:cNvPicPr>
            <a:picLocks noChangeAspect="1" noChangeArrowheads="1"/>
          </p:cNvPicPr>
          <p:nvPr/>
        </p:nvPicPr>
        <p:blipFill>
          <a:blip r:embed="rId3" cstate="print"/>
          <a:srcRect/>
          <a:stretch>
            <a:fillRect/>
          </a:stretch>
        </p:blipFill>
        <p:spPr bwMode="auto">
          <a:xfrm>
            <a:off x="5943600" y="3962400"/>
            <a:ext cx="2895600" cy="269290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450" y="0"/>
            <a:ext cx="57531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T šūnas</a:t>
            </a:r>
          </a:p>
        </p:txBody>
      </p:sp>
      <p:sp>
        <p:nvSpPr>
          <p:cNvPr id="3" name="Rectangle 2"/>
          <p:cNvSpPr/>
          <p:nvPr/>
        </p:nvSpPr>
        <p:spPr>
          <a:xfrm>
            <a:off x="457200" y="762000"/>
            <a:ext cx="8305800" cy="2554545"/>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 šūnu priekšteči veidojas kaulu smadzenēs, tad ceļo uz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tīmusu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kur notiek pozitīvā (pazīst MHC) un negatīvā (nepazīst savus peptīdus) selekcija.  Antigēna atkarīgā aktivācija –  limfmezglos un liesā.</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 šūnu marķieris – T šūnu receptors (TCR). Divi TCR veidi -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 - attiecīgi  T šūnas (90-95%) un  T šūnas (5-10%). </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55299" name="Picture 3"/>
          <p:cNvPicPr>
            <a:picLocks noChangeAspect="1" noChangeArrowheads="1"/>
          </p:cNvPicPr>
          <p:nvPr/>
        </p:nvPicPr>
        <p:blipFill>
          <a:blip r:embed="rId2" cstate="print"/>
          <a:srcRect/>
          <a:stretch>
            <a:fillRect/>
          </a:stretch>
        </p:blipFill>
        <p:spPr bwMode="auto">
          <a:xfrm>
            <a:off x="4572000" y="3200400"/>
            <a:ext cx="4378324" cy="2667000"/>
          </a:xfrm>
          <a:prstGeom prst="rect">
            <a:avLst/>
          </a:prstGeom>
          <a:noFill/>
          <a:ln w="9525">
            <a:solidFill>
              <a:schemeClr val="bg1">
                <a:lumMod val="65000"/>
              </a:schemeClr>
            </a:solidFill>
            <a:miter lim="800000"/>
            <a:headEnd/>
            <a:tailEnd/>
          </a:ln>
        </p:spPr>
      </p:pic>
      <p:sp>
        <p:nvSpPr>
          <p:cNvPr id="6" name="Rectangle 5"/>
          <p:cNvSpPr/>
          <p:nvPr/>
        </p:nvSpPr>
        <p:spPr>
          <a:xfrm>
            <a:off x="457200" y="3200400"/>
            <a:ext cx="3886200" cy="2092881"/>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sym typeface="Symbol"/>
              </a:rPr>
              <a:t>Ko-receptori CD4 un CD8.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CD4+ T šūnas – funkcionāli ļoti dažādi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subseti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regulē imūno atbildi;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CD8+ T šūnas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citotoksiskie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 limfocīti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450" y="0"/>
            <a:ext cx="5753100" cy="1077218"/>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T šūnas pazīst antigēnu tikai MHC kontekstā</a:t>
            </a:r>
          </a:p>
        </p:txBody>
      </p:sp>
      <p:sp>
        <p:nvSpPr>
          <p:cNvPr id="7" name="Rectangle 6"/>
          <p:cNvSpPr/>
          <p:nvPr/>
        </p:nvSpPr>
        <p:spPr>
          <a:xfrm>
            <a:off x="472281" y="1371600"/>
            <a:ext cx="8199437" cy="707886"/>
          </a:xfrm>
          <a:prstGeom prst="rect">
            <a:avLst/>
          </a:prstGeom>
        </p:spPr>
        <p:txBody>
          <a:bodyPr wrap="square">
            <a:spAutoFit/>
          </a:bodyPr>
          <a:lstStyle/>
          <a:p>
            <a:pPr algn="ct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 šūnas pazīst antigēnu, kas ir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procesēts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prezentēts uz MHC. CD8+ T šūnās –  uz MHC I, savukārt CD4+ T šūnas -   uz MHC II.</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981200" y="2329201"/>
            <a:ext cx="5181599" cy="452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nature.com/nri/journal/v12/n2/images/nri3152-i1.jpg"/>
          <p:cNvPicPr>
            <a:picLocks noChangeAspect="1" noChangeArrowheads="1"/>
          </p:cNvPicPr>
          <p:nvPr/>
        </p:nvPicPr>
        <p:blipFill>
          <a:blip r:embed="rId2" cstate="print"/>
          <a:srcRect/>
          <a:stretch>
            <a:fillRect/>
          </a:stretch>
        </p:blipFill>
        <p:spPr bwMode="auto">
          <a:xfrm>
            <a:off x="533400" y="740867"/>
            <a:ext cx="8077200" cy="6117133"/>
          </a:xfrm>
          <a:prstGeom prst="rect">
            <a:avLst/>
          </a:prstGeom>
          <a:noFill/>
        </p:spPr>
      </p:pic>
      <p:sp>
        <p:nvSpPr>
          <p:cNvPr id="3" name="Rectangle 2"/>
          <p:cNvSpPr/>
          <p:nvPr/>
        </p:nvSpPr>
        <p:spPr>
          <a:xfrm>
            <a:off x="1695450" y="0"/>
            <a:ext cx="57531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CD 4+ T šūnu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subtipi</a:t>
            </a:r>
            <a:endPar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81200" y="1971675"/>
            <a:ext cx="4800600" cy="4886325"/>
          </a:xfrm>
          <a:prstGeom prst="rect">
            <a:avLst/>
          </a:prstGeom>
          <a:noFill/>
          <a:ln w="9525">
            <a:noFill/>
            <a:miter lim="800000"/>
            <a:headEnd/>
            <a:tailEnd/>
          </a:ln>
        </p:spPr>
      </p:pic>
      <p:sp>
        <p:nvSpPr>
          <p:cNvPr id="3" name="Rectangle 2"/>
          <p:cNvSpPr/>
          <p:nvPr/>
        </p:nvSpPr>
        <p:spPr>
          <a:xfrm>
            <a:off x="457200" y="0"/>
            <a:ext cx="84582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CD 8+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citotoksiskie</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T limfocīti</a:t>
            </a:r>
          </a:p>
        </p:txBody>
      </p:sp>
      <p:sp>
        <p:nvSpPr>
          <p:cNvPr id="4" name="Rectangle 3"/>
          <p:cNvSpPr/>
          <p:nvPr/>
        </p:nvSpPr>
        <p:spPr>
          <a:xfrm>
            <a:off x="304800" y="685800"/>
            <a:ext cx="8458200" cy="1015663"/>
          </a:xfrm>
          <a:prstGeom prst="rect">
            <a:avLst/>
          </a:prstGeom>
        </p:spPr>
        <p:txBody>
          <a:bodyPr wrap="square">
            <a:spAutoFit/>
          </a:bodyPr>
          <a:lstStyle/>
          <a:p>
            <a:pPr algn="just"/>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Galvenā loma cīņā pret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intarcelulāriem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patogēniem un vēzi. Nogalina inficētās šūnas vai vēža šūnas,  CTL sinapsē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sekretējot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perforīnu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granzīmu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 adhēzijas molekulas stabilizē sinapsi.</a:t>
            </a:r>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725" y="0"/>
            <a:ext cx="668655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NK (</a:t>
            </a:r>
            <a:r>
              <a:rPr lang="lv-LV" sz="3200" b="1" i="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natural</a:t>
            </a:r>
            <a:r>
              <a:rPr lang="lv-LV" sz="3200" b="1" i="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i="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killer</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šūnas</a:t>
            </a:r>
          </a:p>
        </p:txBody>
      </p:sp>
      <p:sp>
        <p:nvSpPr>
          <p:cNvPr id="3" name="Rectangle 2"/>
          <p:cNvSpPr/>
          <p:nvPr/>
        </p:nvSpPr>
        <p:spPr>
          <a:xfrm>
            <a:off x="457200" y="762000"/>
            <a:ext cx="8305800" cy="1631216"/>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Sastāda ~15% no limfocītiem, nav antigēnu-specifisku receptoru, būtisks nespecifiskās imūnās atbildes komponents. Veidojas kaulu smadzenēs, morfoloģiski – lieli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granulāri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limfocīti. Virsmas marķieri – CD16 un CD56.  Galvenās funkcijas: vīrusu inficētu šūnu un vēža šūnu iznīcināšana.  Ieroči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perforīns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granzīms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p:txBody>
      </p:sp>
      <p:sp>
        <p:nvSpPr>
          <p:cNvPr id="6" name="Rectangle 5"/>
          <p:cNvSpPr/>
          <p:nvPr/>
        </p:nvSpPr>
        <p:spPr>
          <a:xfrm>
            <a:off x="228600" y="2819400"/>
            <a:ext cx="3810000" cy="2400657"/>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Aktivācijas signāli: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166688"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Antivielu-atkarīga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celulāra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citotoksicitāte</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166688"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Stresa-inducēti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166688" algn="just">
              <a:spcBef>
                <a:spcPct val="50000"/>
              </a:spcBef>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Missing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self</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MHC ekspresijas zudums</a:t>
            </a:r>
          </a:p>
        </p:txBody>
      </p:sp>
      <p:pic>
        <p:nvPicPr>
          <p:cNvPr id="3074" name="Picture 2"/>
          <p:cNvPicPr>
            <a:picLocks noChangeAspect="1" noChangeArrowheads="1"/>
          </p:cNvPicPr>
          <p:nvPr/>
        </p:nvPicPr>
        <p:blipFill>
          <a:blip r:embed="rId2" cstate="print"/>
          <a:srcRect/>
          <a:stretch>
            <a:fillRect/>
          </a:stretch>
        </p:blipFill>
        <p:spPr bwMode="auto">
          <a:xfrm>
            <a:off x="4572000" y="2514600"/>
            <a:ext cx="4371975" cy="417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828800"/>
            <a:ext cx="8458200" cy="954107"/>
          </a:xfrm>
          <a:prstGeom prst="rect">
            <a:avLst/>
          </a:prstGeom>
        </p:spPr>
        <p:txBody>
          <a:bodyPr wrap="square">
            <a:spAutoFit/>
          </a:bodyPr>
          <a:lstStyle/>
          <a:p>
            <a:pPr algn="ct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Q2: Kādēļ vīrusu inficētas šūnas un vēža šūnas pazemina MHC ekspresiju?</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305800" cy="2062103"/>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Šķīstošie mediatori: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citokīni</a:t>
            </a:r>
            <a:endPar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a:p>
            <a:pPr marL="0" lvl="8" algn="ctr"/>
            <a:endPar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marL="0" lvl="8" algn="ctr"/>
            <a:r>
              <a:rPr lang="lv-LV" sz="24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Citokīni</a:t>
            </a: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 </a:t>
            </a:r>
            <a:r>
              <a:rPr lang="lv-LV" sz="24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sekretēti</a:t>
            </a: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proteīni vai </a:t>
            </a:r>
            <a:r>
              <a:rPr lang="lv-LV" sz="24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glikoproteīni</a:t>
            </a: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ar kuru palīdzību sazinās limfocīti, fagocīti un citas organisma šūnas </a:t>
            </a:r>
          </a:p>
        </p:txBody>
      </p:sp>
      <p:sp>
        <p:nvSpPr>
          <p:cNvPr id="5" name="Rectangle 4"/>
          <p:cNvSpPr/>
          <p:nvPr/>
        </p:nvSpPr>
        <p:spPr>
          <a:xfrm>
            <a:off x="361950" y="2438400"/>
            <a:ext cx="8420100" cy="3939540"/>
          </a:xfrm>
          <a:prstGeom prst="rect">
            <a:avLst/>
          </a:prstGeom>
        </p:spPr>
        <p:txBody>
          <a:bodyPr wrap="square">
            <a:spAutoFit/>
          </a:bodyPr>
          <a:lstStyle/>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Interleikīni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IL1, 2... 36 (?) Producē galvenokārt limfocīti, bet vairākus arī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utt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aktivācijas, nobriešanas,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proliferācijas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supresijas u.c. signāli</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Inteferoni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1. tipa 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 - producē vīrusu inficētas šūnas, 2. tipa - IFN-  - producē aktivētas T šūnas. Pret-vīrusu un pret-vēža  aktivitāte.</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Koloniju stimulējošie faktori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kaulu smadzeņu cilmes šūnu un priekšteču šūnu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proliferācijas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diferenciācijas regulācija (GM-CSF, M-CSF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u.c</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Hemokīni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hemotakses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(CCL14, CXCL12, CCL5 u.c.)   regulē šūnu migrāciju</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0"/>
            <a:ext cx="83058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Šķīstošie mediatori: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citokīni</a:t>
            </a:r>
            <a:endPar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5" name="Rectangle 4"/>
          <p:cNvSpPr/>
          <p:nvPr/>
        </p:nvSpPr>
        <p:spPr>
          <a:xfrm>
            <a:off x="228600" y="1143000"/>
            <a:ext cx="8420100" cy="4708981"/>
          </a:xfrm>
          <a:prstGeom prst="rect">
            <a:avLst/>
          </a:prstGeom>
        </p:spPr>
        <p:txBody>
          <a:bodyPr wrap="square">
            <a:spAutoFit/>
          </a:bodyPr>
          <a:lstStyle/>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Tumoru</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nekrozes faktori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TNF</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 un TNF  - iekaisuma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citotoksiskās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aktivitātes regulatori</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sym typeface="Symbol"/>
              </a:rPr>
              <a:t>Transformējošie augšanas faktori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(piemēram, TGF) kontrolē šūnu dalīšanos, diferenciāciju, brūču dzīšanu un audu reparāciju</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Katram imūnšūnu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subtipam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ir specifisks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receptoru profils, kas atkarīgs no to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difernciācijas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aktivācijas stāvokļa.</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receptoru profils nosaka, uz kādiem signāliem šūna spēj atbildēt.</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Imunoloģijas aizsākumi meklējami senajā Grieķijā un Ķīnā</a:t>
            </a:r>
            <a:endParaRPr lang="en-US" dirty="0"/>
          </a:p>
        </p:txBody>
      </p:sp>
      <p:pic>
        <p:nvPicPr>
          <p:cNvPr id="92162" name="Picture 2" descr="Picture"/>
          <p:cNvPicPr>
            <a:picLocks noChangeAspect="1" noChangeArrowheads="1"/>
          </p:cNvPicPr>
          <p:nvPr/>
        </p:nvPicPr>
        <p:blipFill>
          <a:blip r:embed="rId2" cstate="print"/>
          <a:srcRect/>
          <a:stretch>
            <a:fillRect/>
          </a:stretch>
        </p:blipFill>
        <p:spPr bwMode="auto">
          <a:xfrm>
            <a:off x="228600" y="1447800"/>
            <a:ext cx="4114800" cy="4649491"/>
          </a:xfrm>
          <a:prstGeom prst="rect">
            <a:avLst/>
          </a:prstGeom>
          <a:noFill/>
        </p:spPr>
      </p:pic>
      <p:sp>
        <p:nvSpPr>
          <p:cNvPr id="5" name="Rectangle 4"/>
          <p:cNvSpPr/>
          <p:nvPr/>
        </p:nvSpPr>
        <p:spPr>
          <a:xfrm>
            <a:off x="4572000" y="1295400"/>
            <a:ext cx="4343400" cy="5632311"/>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Senie grieķi (5. gs PK) novēroja, ka tie cilvēki, kas izslimojuši mēri, otrreiz vairs nesaslima.</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Taču pirmie mēģinājumi “imunizēt” tika veikti Ķīnā 10. gs.</a:t>
            </a:r>
            <a:endParaRPr lang="lv-LV" sz="2000" b="1" i="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Variolation</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apzināta personas inficēšana ar slimības izraisītāju kontrolētos apstākļos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Ieelpojot baku kreveļu pulveri, cilvēks saslima vieglā formā, izveseļojās un otrreiz vairs nesaslima.</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Tomēr nav nekādu liecību par to, ka viņi būtu zinājuši, kas ir slimības izraisītājs un kas pasargā no saslimšanas.</a:t>
            </a:r>
            <a:endParaRPr lang="lv-LV" sz="20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92168" name="AutoShape 8" descr="data:image/jpeg;base64,/9j/4AAQSkZJRgABAQAAAQABAAD/2wCEAAkGBxQTEhUUExQWFRUXGBcYFxcYGBgaHBoXGBcYFxccFxkYHSggGBolHRcXIjEhJSkrLi4uFx8zODMsNygtLisBCgoKDg0OGxAQGywkHyQsLCwsLCwsLCwsLCwsLCwsLCwsLCwsLCwsLCwsLCwsLCwsLCwsLCwsLCwsLCwsLCwsLP/AABEIARUAtgMBIgACEQEDEQH/xAAcAAABBQEBAQAAAAAAAAAAAAAEAAIDBQYBBwj/xAA7EAABAwIEBAQEBAUEAgMAAAABAgMRACEEEjFBBVFhcQYTIoEykaGxQsHR8BQjUmLhB3KC8TOSJKLC/8QAGQEAAwEBAQAAAAAAAAAAAAAAAgMEAQAF/8QAJxEAAgICAgICAgMAAwAAAAAAAAECEQMhEjEEQSJRE2EygZEjQnH/2gAMAwEAAhEDEQA/APFRXa5Xa4UKlXYpRXUccpRTgKkQ3eto4iCa6RNEoYPKicLgZ5CBJJ0A/M8h1FbSOpleGTT0tDv9KJVBJy2AnXX3riWDaASToAJJrqRxAcP1ntNNLPWj3cCpIuDbXpOgPWohh5Bv0jr+/tXaOaAy1XMlGM4XMeg1NMcRFdSOByjrflTFoijC1FQuAV1HA9KnhNcy0NHHAK5T8lNIrqOHpNOqIU/NRJmEaqVdNcoAhwFdiugV2KOgbORXQmnAU6tSOs4lNWHCW0lxOYSJv2En62HvQYG1GYdBCcwB/en51j6NitmvdwSEMqywTJk2sAJtVcMH/KAEStSidrA5ED7mhsBiT/DrvMrEj2Kvv+dLF4rMwjmFKCo6qCvz/cUI5smwPDEDNnuAoAnoTeD2T9aKXgk4dSXVQSTKI2skjTkD86y68YszJN9alcxqiEg3jnP05VzRiaL/AIhxJC2ySEiBaB+IkST1GUn5Des1aYJiBFr3olqFwCCLzIuJOlqjVhyk6X2/ZFYpIxpvZK29DZSOkD7zzN6Jw/DkhGddydBOnsKCbKBBXPWNat8LxlATkyJ5A333gG57mts5V7KXGC94/IfS9BqRWixHC0LjIsTe0GTJmTEgdqrV8PKTf/P/AK6/OtTBcWVwbjWnZRv8/wBKnW2BvJqEon/FFYNHFQdKj8upEpHb9/WiA3BsZE2MRPsb1zaOSsGSzTvKoop+ZphRQ8guJAGqVTUq7kdxAhXYpAU8UdCzgFPCa5FOSK41DkJ6+16MgwRYTc3odJgSfapMOZIkx1oGxiQVglFBKTdKoPO4Bi/ZRHvUWKaUkn+lV/39asWFHSfvB56VdNYVGUSdtDf2pTmOjisxIaPKpP4NVrG/7H3FbVvgCSQRbXtzq6TgkDJmSkTaTMC2quZ0v9qB52MXi/Zi+ENNtJUXYUSBlExuLyDa01xrK8SFWJ+EzcHaTvyorjXB3LuBPpNwJgZZgW+R96rBhSgmSAoQYP5H3oVK9nOLWq0Oc4clJhRIO1pB+ehtRWBbw6dULUQJgnQ/8Rp0Jq3bwn8U0cwPnIsoaZgP/wBCxms3isOtKlIMyCRfeL36xcGmqVi5Q47ovcTxcqH8psJ0SYSltI1I71R4xDhMEECJ0JHcc6jwuJcSTYEixnoe9uVqOUsOwCrL1UsbC8jNfSjAeykW0ffrb70/+DWRJB209Q6aTVpieGJRo80qRpIJHt/mqvE4EpvMg6f9USYDTBXE7EKnkYpNvxYz33H6iuKI5H5/4pog96IAJQaKKai4a/llJg8pEieXv+lEKWkgwIPKlS0xyVoDWKVOVSrrMoBAp6rU0V2nCCRCZpwRFMbFWjoBQQoQsQQRuOtBKVMbGNorVm/apWE3qHejcDr+tDkdIKCtlpw5omybTv25da0LfhjEEix99fkab4fwJScyYAtCjO19K9L4Xi/MSM5hUCZgb7Ae4qGUn6LlHitmR4fwVaCQoxEAEjWek66UfjG1ZClQN9JBTI3yzqa1mGwyiTIRlJ+IEzrOhHMUzFYQrJCkBSdAom4NtRH1oOwlkpnl2PaBImwA3vYWgT2161TPN55IKhfKbDpoNq9B8T8JSyM4AygDPmULExBE6i9YZ9CHFjKuCqbDmKM1tS2g7hOIUypBUUlClG+lhAPuJmiOIYJKX3EkDmD0nY9JN+UVHw7Dha1tKUDCTFjdQvAA/EZj/qhMa8pLoReUiBIi2mh1lJHyo4sySB+IcASCkpUSVg5hlsLbKm/OqnE8BWLAEx99YjnBrZ4VClNpBITkBVy2yn7aUDjOI6KiHAIWD8K0zIgjcRbtTFMVPEqMeeGm8QY1IvHflpQi2VIMXE6d6usbxCHC4JhcKUOuirbTM+9ErZDzJiM6SCDpaQAb9we1PjImlBejLrTv733qNSIP6fOjMWzATzgz8/38zQZNqYmIao4k/Pb9KsXHs2VRPxCTb8QMK+31qqmj21/ywOS7dM4/VJ+dDJWbBkqkxrSo1IlICgLc/wDFcpVj6KGKeBXK6KoJkPSan845cpqBQriqFqw06HJFXPAwSq8QOf7vaqZFX+ClAQWwFKHqVNxO0ztSM7H+Otm44biEYhpDQcAIBSVaJTe0QNe9WWAwbTKCc63XEiVHMAkQdhaTB33O1Yp/FtJZSllSkuSfMBA9SrREQQAdBv8Aa0weDeQrzHUpyEXCcy0KBj4lJnJByyFxFqiaPQu6RrkHDFYWvErKSo5mlKKchFpIBkj3NG8SeeYPmsJDrEerKoSlKtZBOgNwRNqxpDC0mSlrdOclQLqCZKVJ5222O9X3hXCtuqC8MFI9RTiAtRUFJsoZTaRoBYQCZFC9HOP2S4/jzWIbjJ5mX1BAOUwNM5NrSdOVY/xC6hlUJSAhRCgpImJAKhO8a/KvTuKKaCFMkBoKBEqKAOwANu5gRzrH4jwwhplRddzAAqbSnKIKgAegJMDrRRmYor1oz2CdwoIWl50kTCrJJUf6ZmB3H4etVuNyB9GR1awV5cytYBATp3i1E8QwHoUuYUgyppO7dsqgtIAVExN6rcbifNWzlBSlBMCADGYRMWJ9qYuwZaRumQhDKFPetslU5YkDXfvVFx8suglgfD1OYiAbg/u1H4jKpoBwqSkgEiTcG0CBc87A3E1n8VhHG1hKm1IBSbk/Ek2BIixE78qz2Eyk4ofRpoYn/ik/OifDTskgmLR9D+QqPjd8iE/CkXOkqUTJ6/4orhWCDbZWsE9LibXk/hGUGTVceiJp8ym4gDYq/pj5EiP1quzzPb7cqIxj5WoqPYAWAHQbChkyL8qelolk7YyL0c0n+S5/vbj5O/rQijJtvFqsHPQ1lMElSbTplCpnmfWKxs6K7LXApzoBF7Ce9KqXDYjLqT8qVA1+hymq2CxTwmpAmB1NNJo7FUKo1GnzTCK1GMe1qK1mCbc+BoSDAXF76VmMEmVidJrYcI4iG1qhJSojKSFR6bHX2B61L5G3RZ42kP8A4BSCVKS3JhDgWdpAhKSLGwO1jyvUvD28jiEYdKSpRVJJSgEaQZPwwOZm9DY1xIWVF3MtQBAToRMZTMwY/e1RscPzIKrF2xEKygDdMT7zSHFlKlukbP8AhMU27ldYZU0QAQ2BlTKs4WLnNBm3U0Ji8YzmzMvFACwpxtBTlJ0JEwU3AOUEiJ7Vlx4lxFgoKUG0hIy7ZTO1j71fY3Cofl1SWoASTlVkyhxFlRETm1M8utKcfsZGV9Fo+vMEKxLAcLgTC4UrPCrEkH4gLTvVJ4h4m2CpCQ4gJBSBK8nMxABAk6dNq03A8c0vDfwxcX5iTmTkA2SDAg+nSszjeONQpsrK0lWYLNykxp6hKttZ+lYuwm9GfwriikhLi84+BIMDKOqiFZSZMDnpTuBrBxUOXIgKTdVgpJcAJ3ypImhMXxklHllCCJlJCQDOslQud7TQGCdKMywYOk9zJ+gNURi6sllNWj07GYZhgF3ziGzcIm5TNwNcuuoF4HKsviscp5S1JUtSb5QYKkj+8i22tVjTzzyPUokpMAEpsFDUDNmJ9qWJZDTeVxLqHFK1+FJQm0REkzv0oP46GOXLfoGxmIgwCCo6qG3ab/YVHieLKyeWPxCCd4JlXziO086CxGu86GhXDVmNWiHLNqxKuen7inJBJ78tSToABuaQMadvnr+nzqwb/wDjgKP/AJlJ9IMHIlQ+NXJZGidhc6imtiEh72GLfxRngZssC5MgGN+3InuJjBcJjQX29RMn5CB/xrrKp9REpTf/AHKPPvv0EVNhW85JJvr1J6dTS26HJcuiBxgAAhaVTtcEHkZA+ki9co8cMN9jyFKs5G8H9Fe2yVGP2P0qxRhmUEl0lVhCUGLxuTp7VzDKCkLXACUAQOaiSBPM7+1CrzLvCRHKBW27MpJEbigScqco7k/U0MRVpi2A00kaqXM9AI06yfp1qrNFEGQfwlu+blp31vVwj1IymygfimwF4Bqv4UkgCBOpPQafvvSdwy1aTG0Ayb7c9akm3KdIrx/GFs0eAxODbSpt9KVkpJbcQTIVGio3mNRvVFxTy5JYzJQNZUZkxtMm8iwjSqry9Te1Q5qZHE/TFzzLpot+G8VW1qCUEwrmRuNfzozhQLghsrLkfAMxzR00HPWqzBILi0pJA0AJsDsL/StXw3CLaUlxlaVKbUZbFl+nWSn92pOT6HYk3v0Q4HjhJSh1a20IBEICc3b1aX+lQYzizDalhgKNwUrXJUEkQU7COoArWcWxuCxLedbaUYkwoLG6gRdxIFxblzrz3iyXHCXCBluQRERPIaDkKCCTYycpRQ3CONlwk5UpUYlV8v4jAAtMflvVphsaltgZUozHUkA6mTMi/vWbCY59IqxwKWiYeXkSBYATJ6gXF96dKIiEmWzHFG0EHDnylL9K1J9KhJ2I0BBuOg5U3jy20kBRU44APUpUi2ggAW1PMzeu4DEtp9TflyiSMyEEn5/5q44jxDD4hKGWrEnMTCBlVEDLk1G8HTnSm0P4tr0Y3iqAVFQBCSBEnUx6ja2v3qqCb/nyq/4xKnFJWU5hb0kQeotoaiZxLLaT5aZcNitwiw/sAsP9xEjYiqcM9EeeFyB/K8mFLT/MgeW2ofCCLLWJ1m4Se5tAIKpJJUSpRMkzJJPM86kxE5iVRmNzc/Oo1lO2YdCZ+sCKchDCmjlCZ/ED7QSIp/D3A26kmwn6GhwFazp1A1E711TlwdxH60tocnX9GlUkZjZWXYm1dohnHpWkG2aBNKsXRQ0rMq2//JUj+5B+Wb9aiQ4U6bi9RtqMGP3emzTaIrCsc8VJQZmxkcjvQiaeK6gVl0gqtmm4Q2gISojMoiAidxeT0m8bxWlwfhzz3EtuKIGYwLj0nWDoNPqaovDwlbUkCRlJ5QP0racN4ytDymkjNf0Tqb/hPOCLGvPlNq6PVhj5QGP/AOmqsx8p1vstJPz3inH/AEvGX4Wsxi4zQI1337VpWMQ8XMxbWnSQpQAE20119qIw3E3S4sZJSkK3GoFvefvWRzMXPC/0YHj3gdKQlttKA6ZUEAk+kXMk2FWvhdCmAlGQtqJA+AeoDcrHP8hWhwXEG1Yn1oh2Migowf6tJiIj2NHrcCjnIIyjKEmPity6/SgnNvsNJL0CcUwCXWnGyEpa1cOWVZj6so66EnqK8exuHW25kTISc2o/DJBI58u4NeyuqCWADnk5l+gWEkn1GDue0RWEW1nxICzn9KlJAicxvHYGfYVt0dCF/wCmDXwx+6ktr9IEwNBsTy1qrfZKf1619GYTh7fpWvV1IATfQJSRpvaT7UPiPAzPlkJSkq1SfhMzmgkWUJ5jvVOPI/oly449WfPUADVUkf0gX6XMjrRGCxJaUFgaafnevcj4GwqxmUwUqkkg+mZgkEIMQNoiok+GMJmKUNJb8uDmyzmSbRCwQJAnnf59kzRa2jMeKSemeU8Rxy30FYIAA9SQB2EnttWeJykHU6ifuRvXqXjzgjCUeYwUZIBIRYKJOoiw0uOg515W6CTReK7szy/TDMGgKCiSM2sGbjVW3vrOtF4txS25zZvLAlJAMJJsZiSOvUUDwgAPIzEQFCZnTfblNdZcyK9JnboQbEGdqdJbExl8TjyQQozumBGpgg/L86HQCoxIHU9KscYhqJQrumCYPIqIH0kWqEOJyEBxKNDGVUqI2kJ+/KtTMa2DvKSDCStQ3J9N+gBNvf5UqjfsddQD8xP50qNLQtvZ1Kd64RUjSZBjvHTpUZFDewqOU5JvXIrotXM5aZpeAcQS3lKxIEnncaAVs+D8WWqHEoSMpKySmZTe20W5f015xhnJSDH7F61/hLEru3MAiyuV5mNyL/OvLy6s9jx53r0brC8WecW6FpQClHoyQcwEWn4oINLi2KLCUlDZQSZVmSYFvhzaSYBj7UHgeJeS8Q2nOlsD1k2uAFAEXItbsa0b+MTikw2MwAzCRIUctukAnc7UpfsOXxfWjG+chb/nsplxKoU4pQuIAEJ1B5HSKv8AAvF1QabvluSQNTqbdD9awPibjflukBryVWDiYymUi85bX1ncRQjHiVSAFokG8EGDE3mm8dA8o9Xs9m4u2hbBAkZQRm3lI0nlz9hWERgCyorV6VWMkAwCQbDYxmHzoLB+LfMbUkE5kp9KdyBdUczvU3BeOtONOtr9WYAom8KHqBn2FqFt3bNhHjGk7NzwDGNuNpCUlfoIn0gkpAJJAMhXfpVdxTiSGm0hLyoMgMkqk2kpCkjMFiRGY/hN+VTwF0tuKbxDTmZUpDyBBCugt6YIINXL/Bk2W75TjiszalqMekixNzCtzzn3rOVMHirsy2KxuIdccHmqw4QYaSQsqUFAQPUsJMQNzE71ccGxYbaUHXUqcULknaLm9z/kU3j3AloSAHEuEpORpaB5YkpCyFQcpuL9drVjkYcshX8qTIS4swQi9hlIMTAIMzWy+QS6KviWNUlLib5FKkcpGp76fM1k1sk3t84PsDr7VpvEDKhKVKTYBVrxmuU99PlWVXV3iqked5rtkjcgaX1nkKcrLtcDnb5cqgz/APVH4fDJUC4CrICAsCCpIO949PI87VS9bZLHekScIwwdWEZgkqBTBBM2kX7gfKpsBwb1FTih5CILi0kH07JRzcVoB1k2Bp7S2mD5gS4ojMhIMJMkFKlEjMLAnTftVZjsUtQSmAhCbpQmyRI15qUR+Iya5bNdJbOY90uOKXly5iSANANgOgED2pUIZpUa0KbsJmDakDT3LgWpiaUnaHexVw1I8mI6gGo65GMtuCDMCj+4fW35VcIxampCQJKUwdAJNjNZzhjkODrb32qzfcWrMowNAR0v9jXn+RGp2el40/8Aj12bDg3EytWZxSUzBSMoSmVaqnQib6GtxnbYZ/lkt5ilQIJKDEFQEXA5SNK8ewjhZWgKIuPSSSAkRPpjQ1uOCeISlZUn1NgZUzFiQDIvpzpEl9FS+S3/AIAcS4C3iBmI/mXJUkkld9xt96y2N4IttUXkRZQuP6R0kbda9Gb8S4VKULWpPmJOX0pBAg3JmDBmrJviHDX1Id80ZkySCSLnoKasmhM8ab6PMG/CmKyh5sKVlM2BGWDr1rVeH/Aq14pLxT5bPxqTeQvkkHUE37SK9JwvF8OUSlaEoTYZvSPae/1qwUBlmZEagxbvRt2hD+L6oqeJsLbSFoAcIMKGW5TsQAR6h30ms/xfiHltpW6otgkHKUgpUkCDaxGo0J7irziGNebJhvzI1UCAkDmrNETzE1ivECAX2luGASRmbTAKhcCVQCDMztF5qedN9FOFOtj/ABHx9l1KPLfzOCU5pJbzGDZN5BgidBuap8fikuOZ2IgJPxCyyAmVaG+qR3FBcVfbfXkbZSyPUbSpcgDkbjLNrDX2WNwJbyK0CklLbfqUfSIBXsc0SCLVqjXQafoo+NhIJClAlWZUgHc6AH8IM1mSmdL0VjsRLisyRqbCRv70NnT/AE25Sa9TDj4qzx8+TnIYGidAaNwzRaOddhFgIlQI05ZTvUacYkD0tpB/q+I+2eYPah3HCoySSTck3p22JVL/AND8PiEqXKhlSZHpmBINo3F6DxDpIA1yjKD0k1EDRPlkAyLWv3vY0L+ISbkiBIrlENs2mJrlC5bCUdDjIsaYRFX3EcKKp0sEmBSMeVSHZMTiyJZmK4BVg3wpZ1tUh4XFM5JAfjkytTV5hl5hMgQDrvbQihUYYAioSCDItf8A6qfMuatD8L4PZM+8o5U2hI+9NaU6AoiSLkwdNvauIf1KtzeNyNqlwqgRrfrb5jek9LaH9vsrPPIMkTUrOOKVpUEpMEekiUmDMEbir3CusuIyOg5gfjAk+8napeH+GmnXMrb5jclGx3N7Cnc8ftA/hyf9ZAOC8QqLwLgHlqspF8oB0MT+EwfatBhfHLrafKVKkJMBJVI9JFpGqYmpMT/pxk9YeQtsBRMqgmBNhaNhBveqfGcLSkJWlqZgD1kpUqwsEiT7Glz/ABy6Dh+ZXZqcJ/qAFIUh9MBKVBMf3WvYkwJtVE7xFJbVHlqBiMylenUktJjKk3KSSDrzmqfFYRQHmKSlIJIgGcvcajuaFGJvAEkwMxPtp2mlqP0Hza7D8diAtGpKrkqIgm+8GCn2GlQ4/jziwpbi1KcgIRcgJERIHKNhzoRx0Sb6m/UCqt5RJJNPwYuT2TeRm4rRGTXJrtcr0jzDpFdIsKnbR/LM+1QpFDYVHAmrBtwlAECEzturcnc/pQzTJUQBejsO2ZANv3pQTd6GQ0DhoqMcvvSq/ZwaRXKDfocoL2T45E1QYgFJkbVf4o1U4xqxqCDplmVWcZxxI171MMXNUwHqolCtKpaJlJhWIdGvKhn3Ziu5tQaYpNqxHOxB36b70x9c3FOsJmoG1c9KxR3aC5apjm3yNLVO1xBaTIMHWh55U0da3hF+jucl0w97jDipk63nfQjX3+go5jji0paKCQ42pagub3AFhsIG1UcVKkpCTJvt+f761jxx9I380/bJ8XiCuVSZUZVO5Mk/WoNNTb79qYHDcDl+h/Krzw/4WcfUM58tEEkqsYAmydaLhGC+QtTlN1FWB8H4erEOCxyAjMdkjrW0xvhRDjeRKLm6Fp57DtWs4L4dQwlKWkoXmABicxO6ok7HnVwjAxmT8WUyAAsATcgRptepZZrdxK4Y4xjUt32fPXEuGOMrKHBB+h6ihFIgwa998ReGW8Q2UrTEmQoXIPT93rxvxF4cewioWCUH4VwYP6GrcHkKen2Q5vH4bj0UpVUzShAHeoSKJwbJVpVEqoni9l34UwmZ3SYST260Zx3hXlpSsGdzHW81eeFOEkJzRcirviPBQ816bZQcydwQNI5Ujl8h9UjD8JemZ5UqdhMKpMgUqzZTGqOYmgXxY1Y4oUApVeemUTKR9F6JbRzpYpPqqZjearu4okrYwpgjepQ1yvUiESdO1SZJJjUULYaiBPMWmDf70IpiNDVw43Ym9CqZPvRRk0DKNleRflTVGjXGb/a1MRhCVRBk6ACmRkvYuUX6A71acB4C7inEoQIBN1qkIT/uVt0G5rc8A/0+CQl14eYbHyrgC4/8htc/016TgOCtNoACAnQwDAm8TGpvvS8nkpaibHx/cmYvwr/pyhuFugOKBSRmlIFiT6JkA2ub9K3icCJKsiT/AEwBbSRfXSZ7URhWVAqMAzcnQ6QB1olEa/SKmdz2x9qOkDN4RIOZI9Wx0jp2ohDIF7knX/NSJRH6VxxwDW3vH7NHGHEBybBMdhjEpJ7bEH86puL8MbxLRbcE2uIv0PQ1eLxEoUReJFr/AGqgxGPUCspScsGCbCUkQec6/Kkzq7iPxJtUzxDxV4cXhHI+JtUlC+Y69ad4RbBduO1eoeIsOjFtZLGUqiBJSsQUntc+xrA8Mb8lSV5QSk3Har8WVzhT7JcmDhO10ejYPBZERppQvF3MiCpKoMc6lwPERiEZoyiB86rON5Isf3+VJT+RyiZdHGWm5CvUaVOXgm1KKo1pVTsYkyHE3qqfFWmJNqqsUuvOXZRkBEglVGNtiLz/AJobCpOu1WSEQNDent+hEY3sYhjrUvl+r96CnIJ3FhFSJTabRJrhiREWhzkdaYlmIM6/P2o8RPUa2sOtM8klRKZtHtzNadxBmcFmUBuYAHU7Xrf+GuANNpsQp8mCpSbJINkpkcxr061B4W4HmOdYAhQCVHWcub03HMX6aV6BhGzJ0jveR8XtP50ucr0jqURYBKQMk3BvOp631opLZCgQRyg/OR1rrS8wNiCNjGtPUjMLCCOfP970Kj7FuQswOpGYbU5TqMsk206zygb01t8KBBGUp1Bi3+OtRKSkHOQnaDAB+dHddA1fY4BdlZlH+05Yj5UOl9RKipPpFgkwSeZtaocViyslLRTmGqTeZ1Bj9arHeOhHpg5lGPgVA5nYCLaH3pbk+kOjD9Fm3jh5a1kEJBMCIPsDWT8b8TytLgGC3c7SVWA+dG4ziTagFFYIQT2ntvrVJxziTawEKElZGUbyCDSlbkimMKQLwvFobdIEx5cka3iD9aqcZhSHVDY3+YmrbgGEyqK3YkBU9EhUx3MD50Lil5nCT71Zg/kxOfaKxbpR8KiKgLxOpJqbGgUIhVV6JPYVhU26V2pWm4ApVgfRU4tWoqoxjlXniFny3nEHZRrOPKvUONWw8rLDhqPT8jR4nQg9PegMNITIot15RiTJ/dqK9mrSJmzBsJPLauoTmJAAjU20pNqUTYbaVoPDvClKPraNwmCRYkG4I6g/StbSCRX4PAOL+BMf3bcv33rdeGOEBqR5QlQBJJ9arXCgLJTOm9qtuEcLQhISkAEATME2AvGgNhttVo0BCg38zz978qW5NmOSB+HMSEqiDyGg6DnEfej21gKUYOo2JGm0CJmmMISkRlIvcmwk71MykgqhUidNYO966MRcpXYiokHKIJ3Os+21MTigsATB/EJuI1FTKVr0oFONaWrKkgqvIG0c+VY5NGqKfokxSGlALVBjQj/FBcR4r5QOayIsbGTyi+mulAcSWlomFJVJ0MAJUeZA0nYmsxx7jjrDn8xYykekFJhJHQG/Y0O29DlBVss8fxhQ9Q9TZklAKgoRoowka8hfSs5xDiRWkIclqTZJKpSNjfpeZmqnGYrFLIdBWorJ+KwI55dB2qJ3DoAIdc815yQVXhMm8H8R5m+lGoh3XR3HYvJAazKQkCVGwCp1kmYPztUjjqUpzzdIsomVEmxyjb/Iqh/hUoSsOL55E99FLv8ASr/gjSjlUgIWBETe4tHICbxv1o2lQEZyboueGeYUmQRMBsTHIqK+QAAFDYxSc3pJIFpOptVtig4EpbbGYq1OkReT0naq3EN5UgEyZMnrXYZXIPLH4spsaNaFw4vRONVrQmGN6tIG9l4lFqVJs2pV1hjf9R8LldCxoofUVhfxivV/HmDzsEgXTf23rzPheAceWUoSSYknYRzNQYH8RmZbQVh1KSMtomSKt8JwRa/UkW0KjYAzbXWrzA+HWwlKV3X8RNwE6RmI17VtsDgEICUJTIF5IIE9J0HSsc6Cquyh8NeFm0EKdla0ib2A9p+9azDIzmwhIMgxJJjUSbd6f5QCvVcEQAm4B6xRbPJMhPK1vfah2+wW/oY2IVlgafFEkz3ruRMlIzSdTcDp0NMfag7gq/ECQRHQV1T6NFKIMa+uPkd61IF/omKlgXhXIARPeTVdiOIkjI22oG4OYFITzuDc9qIexyQJBJjU5VwOfwi/aq7CY8KClXiTBIiR2O1DOTSGY4XuiV3ElhslMqVrcyT7k1QueJxmUhxGRS9DqTGwKbBW9GcV42hIyayYmEm50m8p+lVPEMCw5/5YUkXIBTmtfYwD2NDFfY9JV+ysfU6+sqbMFEDM6vMlG5ukQD2oV3FsNCXlfxDggyZSgD3lRHWncSw6FpKWnSw2kWbSrPJ1JVAgGNe4obh0KBSFkuSYSoZlKM2UpIBKveEimpGNgznidLir5TNgdQgD+kGNY30qr9aj6WyhKiCXCPwnZERaTom071Y8ZYYEJSnz8QJUpIvKt5Si0DfX3pp4m4rO1iCEZ0AFsFObeASDCE6W+gpiX0JbvTYbg2GCo5m28yQEpCiDvcuEXUbRa0mJo5l8tKAQlK1XBypypE6QDYJudp3qu4Xh8hQtbjPwZTBOYEXASrLA3jLMe9XA4jhm0gEhJMXzSQnnHW9zE2tWPoOLV7CXuLoQAgAlyIUQNJtabDudKquJgSVApOibGYgG1rVLjMWwsq8tQI3FjbckptHvVSrGoyhCTdMg2IAGwF9h96zCvlQeVrjYNiFCL0LhviqVxQM1A0u9XEF7L9o2pVUPYsilXWjXJnoWPxQcCkgFQAIPU8h+tc4FwhCEZGkxus/kLzRYwwSoKiQBe8QaKw6XUpJbSEzeLT/x3ivLitUWSf0EKwiFDIEzzi1us0RhGimRni/w+kx2kSaYlsFAWDlMDRWt9CQZ+lOLCs2dspkW9cmd4kXmtS2JbtE7Lp0KCVcyQBG2lx2ipV+YhJKdLmIE9YNQDGnRYAPRWm+9CnjCFKKFLSekKv8A+o1owab9BbHG2iYKVJgT6kqHe5FAcR8QMoMKfCBeUykz9CftUHEOL5YhsxMSs5Qexv8Aas5i323DLSVTJJtMnSJy/nXcnQyOJNlmx4kbcJGVU7eaV5SNsqQk3p+B4wkZ5krzWSmIAG5zBPfaqHEYltshWd8LTr5doHJSiDFZ/jHEG3lFUNoCbglS1rMbLOpnkbChqxrSjo0fHuMJd9Kcy1aArv6piwSAkR8qzXEXMQkhCywqBBgD/wC2XW+1Qrx5UmR5bTKfiU0EhXQSq6ln3gUKjiTeQggoRBJcICnFnYJmAB2HzNGov0C5qh+F40GkqSXLg6BETeRJA5yfy3qTF+IgE5kKyqXZRTCZHNWX1QPaZrIOLkkjnTEiq44FVsil5EukXmL49CcmGSWkkQ4oH1uG3xK1joIF9Kfwbwpi8WhTjCAsAgEZgFE9AdupiouEBDCwvEMeYg6BRIAP90d61uA4xgi5mS69hvSAryyq45CIzJHW4oZS4/xX9mxhy/k/6KPgXCSDmd89flrhbDQWVpBkSRlIFxzrUp4cwtceUWQYEPFRWbnUKJI7VHjPFRaVGDeSqUQpawSqJ9M5PSojUEgRJ1mucP4qw6nNilpKwQk6Ek6pKvMO/QGI2pUm5FGNKLD3MJh0BRbKi2j0qWlNs0aCKqeI8NSPUBKykkAf06kke2tH47ijpIUkhaSCgIbTGRMn1XmJtMmYjSgHsaEykSoqBCzskxpPLpQwj8kNlK4OygWqJrjBpYkihncTlFqtogbGcTxcGBXap3nCozSrVEVKbbPoZthTqHCVQb6Dlbn0qDhePK1qbIEpHxjXlvIFKlXm0eh2nYYphDJzBKSqSJIv/wB0BjsQouqhSkDKCQkxNjrSpVzNx7exKShUJymIvdJJtzUkmshxXGLYSQiCCb5hM96VKtDh0yta4k4QpZNyLRaByEzA7UbhC55JdU5nUJ+MEwI0TcZdaVKjrZxkncUTK4lSiTJJgRyTMVBwxsvrUgqygJUswNYvBiKVKixrTJ27kkB49soVlmQBI2iRPWg3HCoyTJ60qVV4lqyTL3QgK1Ph7hqcgcN1GYnaDt1trSpUrO2U+LFNmiwrYX0Nr96ewsBwhSEKyykEpTabWkGDeuUqniWTLdltKkOvNNttlAj4ASTE5sycsK9tqouIuttw6toPOmcy1n4vYAAe1KlWAemZ9XGFMrzNoQkLgqAGvK/Sj8FxBTzbhUAI9IjlqZ5k865SpqWkxMZPk0VOKVQOI0pUqeuySQCaVKlTR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70" name="AutoShape 10" descr="data:image/jpeg;base64,/9j/4AAQSkZJRgABAQAAAQABAAD/2wCEAAkGBxQTEhUUExQWFRUXGBcYFxcYGBgaHBoXGBcYFxccFxkYHSggGBolHRcXIjEhJSkrLi4uFx8zODMsNygtLisBCgoKDg0OGxAQGywkHyQsLCwsLCwsLCwsLCwsLCwsLCwsLCwsLCwsLCwsLCwsLCwsLCwsLCwsLCwsLCwsLCwsLP/AABEIARUAtgMBIgACEQEDEQH/xAAcAAABBQEBAQAAAAAAAAAAAAAEAAIDBQYBBwj/xAA7EAABAwIEBAQEBAUEAgMAAAABAgMRACEEEjFBBVFhcQYTIoEykaGxQsHR8BQjUmLhB3KC8TOSJKLC/8QAGQEAAwEBAQAAAAAAAAAAAAAAAgMEAQAF/8QAJxEAAgICAgICAgMAAwAAAAAAAAECEQMhEjEEQSJRE2EygZEjQnH/2gAMAwEAAhEDEQA/APFRXa5Xa4UKlXYpRXUccpRTgKkQ3eto4iCa6RNEoYPKicLgZ5CBJJ0A/M8h1FbSOpleGTT0tDv9KJVBJy2AnXX3riWDaASToAJJrqRxAcP1ntNNLPWj3cCpIuDbXpOgPWohh5Bv0jr+/tXaOaAy1XMlGM4XMeg1NMcRFdSOByjrflTFoijC1FQuAV1HA9KnhNcy0NHHAK5T8lNIrqOHpNOqIU/NRJmEaqVdNcoAhwFdiugV2KOgbORXQmnAU6tSOs4lNWHCW0lxOYSJv2En62HvQYG1GYdBCcwB/en51j6NitmvdwSEMqywTJk2sAJtVcMH/KAEStSidrA5ED7mhsBiT/DrvMrEj2Kvv+dLF4rMwjmFKCo6qCvz/cUI5smwPDEDNnuAoAnoTeD2T9aKXgk4dSXVQSTKI2skjTkD86y68YszJN9alcxqiEg3jnP05VzRiaL/AIhxJC2ySEiBaB+IkST1GUn5Des1aYJiBFr3olqFwCCLzIuJOlqjVhyk6X2/ZFYpIxpvZK29DZSOkD7zzN6Jw/DkhGddydBOnsKCbKBBXPWNat8LxlATkyJ5A333gG57mts5V7KXGC94/IfS9BqRWixHC0LjIsTe0GTJmTEgdqrV8PKTf/P/AK6/OtTBcWVwbjWnZRv8/wBKnW2BvJqEon/FFYNHFQdKj8upEpHb9/WiA3BsZE2MRPsb1zaOSsGSzTvKoop+ZphRQ8guJAGqVTUq7kdxAhXYpAU8UdCzgFPCa5FOSK41DkJ6+16MgwRYTc3odJgSfapMOZIkx1oGxiQVglFBKTdKoPO4Bi/ZRHvUWKaUkn+lV/39asWFHSfvB56VdNYVGUSdtDf2pTmOjisxIaPKpP4NVrG/7H3FbVvgCSQRbXtzq6TgkDJmSkTaTMC2quZ0v9qB52MXi/Zi+ENNtJUXYUSBlExuLyDa01xrK8SFWJ+EzcHaTvyorjXB3LuBPpNwJgZZgW+R96rBhSgmSAoQYP5H3oVK9nOLWq0Oc4clJhRIO1pB+ehtRWBbw6dULUQJgnQ/8Rp0Jq3bwn8U0cwPnIsoaZgP/wBCxms3isOtKlIMyCRfeL36xcGmqVi5Q47ovcTxcqH8psJ0SYSltI1I71R4xDhMEECJ0JHcc6jwuJcSTYEixnoe9uVqOUsOwCrL1UsbC8jNfSjAeykW0ffrb70/+DWRJB209Q6aTVpieGJRo80qRpIJHt/mqvE4EpvMg6f9USYDTBXE7EKnkYpNvxYz33H6iuKI5H5/4pog96IAJQaKKai4a/llJg8pEieXv+lEKWkgwIPKlS0xyVoDWKVOVSrrMoBAp6rU0V2nCCRCZpwRFMbFWjoBQQoQsQQRuOtBKVMbGNorVm/apWE3qHejcDr+tDkdIKCtlpw5omybTv25da0LfhjEEix99fkab4fwJScyYAtCjO19K9L4Xi/MSM5hUCZgb7Ae4qGUn6LlHitmR4fwVaCQoxEAEjWek66UfjG1ZClQN9JBTI3yzqa1mGwyiTIRlJ+IEzrOhHMUzFYQrJCkBSdAom4NtRH1oOwlkpnl2PaBImwA3vYWgT2161TPN55IKhfKbDpoNq9B8T8JSyM4AygDPmULExBE6i9YZ9CHFjKuCqbDmKM1tS2g7hOIUypBUUlClG+lhAPuJmiOIYJKX3EkDmD0nY9JN+UVHw7Dha1tKUDCTFjdQvAA/EZj/qhMa8pLoReUiBIi2mh1lJHyo4sySB+IcASCkpUSVg5hlsLbKm/OqnE8BWLAEx99YjnBrZ4VClNpBITkBVy2yn7aUDjOI6KiHAIWD8K0zIgjcRbtTFMVPEqMeeGm8QY1IvHflpQi2VIMXE6d6usbxCHC4JhcKUOuirbTM+9ErZDzJiM6SCDpaQAb9we1PjImlBejLrTv733qNSIP6fOjMWzATzgz8/38zQZNqYmIao4k/Pb9KsXHs2VRPxCTb8QMK+31qqmj21/ywOS7dM4/VJ+dDJWbBkqkxrSo1IlICgLc/wDFcpVj6KGKeBXK6KoJkPSan845cpqBQriqFqw06HJFXPAwSq8QOf7vaqZFX+ClAQWwFKHqVNxO0ztSM7H+Otm44biEYhpDQcAIBSVaJTe0QNe9WWAwbTKCc63XEiVHMAkQdhaTB33O1Yp/FtJZSllSkuSfMBA9SrREQQAdBv8Aa0weDeQrzHUpyEXCcy0KBj4lJnJByyFxFqiaPQu6RrkHDFYWvErKSo5mlKKchFpIBkj3NG8SeeYPmsJDrEerKoSlKtZBOgNwRNqxpDC0mSlrdOclQLqCZKVJ5222O9X3hXCtuqC8MFI9RTiAtRUFJsoZTaRoBYQCZFC9HOP2S4/jzWIbjJ5mX1BAOUwNM5NrSdOVY/xC6hlUJSAhRCgpImJAKhO8a/KvTuKKaCFMkBoKBEqKAOwANu5gRzrH4jwwhplRddzAAqbSnKIKgAegJMDrRRmYor1oz2CdwoIWl50kTCrJJUf6ZmB3H4etVuNyB9GR1awV5cytYBATp3i1E8QwHoUuYUgyppO7dsqgtIAVExN6rcbifNWzlBSlBMCADGYRMWJ9qYuwZaRumQhDKFPetslU5YkDXfvVFx8suglgfD1OYiAbg/u1H4jKpoBwqSkgEiTcG0CBc87A3E1n8VhHG1hKm1IBSbk/Ek2BIixE78qz2Eyk4ofRpoYn/ik/OifDTskgmLR9D+QqPjd8iE/CkXOkqUTJ6/4orhWCDbZWsE9LibXk/hGUGTVceiJp8ym4gDYq/pj5EiP1quzzPb7cqIxj5WoqPYAWAHQbChkyL8qelolk7YyL0c0n+S5/vbj5O/rQijJtvFqsHPQ1lMElSbTplCpnmfWKxs6K7LXApzoBF7Ce9KqXDYjLqT8qVA1+hymq2CxTwmpAmB1NNJo7FUKo1GnzTCK1GMe1qK1mCbc+BoSDAXF76VmMEmVidJrYcI4iG1qhJSojKSFR6bHX2B61L5G3RZ42kP8A4BSCVKS3JhDgWdpAhKSLGwO1jyvUvD28jiEYdKSpRVJJSgEaQZPwwOZm9DY1xIWVF3MtQBAToRMZTMwY/e1RscPzIKrF2xEKygDdMT7zSHFlKlukbP8AhMU27ldYZU0QAQ2BlTKs4WLnNBm3U0Ji8YzmzMvFACwpxtBTlJ0JEwU3AOUEiJ7Vlx4lxFgoKUG0hIy7ZTO1j71fY3Cofl1SWoASTlVkyhxFlRETm1M8utKcfsZGV9Fo+vMEKxLAcLgTC4UrPCrEkH4gLTvVJ4h4m2CpCQ4gJBSBK8nMxABAk6dNq03A8c0vDfwxcX5iTmTkA2SDAg+nSszjeONQpsrK0lWYLNykxp6hKttZ+lYuwm9GfwriikhLi84+BIMDKOqiFZSZMDnpTuBrBxUOXIgKTdVgpJcAJ3ypImhMXxklHllCCJlJCQDOslQud7TQGCdKMywYOk9zJ+gNURi6sllNWj07GYZhgF3ziGzcIm5TNwNcuuoF4HKsviscp5S1JUtSb5QYKkj+8i22tVjTzzyPUokpMAEpsFDUDNmJ9qWJZDTeVxLqHFK1+FJQm0REkzv0oP46GOXLfoGxmIgwCCo6qG3ab/YVHieLKyeWPxCCd4JlXziO086CxGu86GhXDVmNWiHLNqxKuen7inJBJ78tSToABuaQMadvnr+nzqwb/wDjgKP/AJlJ9IMHIlQ+NXJZGidhc6imtiEh72GLfxRngZssC5MgGN+3InuJjBcJjQX29RMn5CB/xrrKp9REpTf/AHKPPvv0EVNhW85JJvr1J6dTS26HJcuiBxgAAhaVTtcEHkZA+ki9co8cMN9jyFKs5G8H9Fe2yVGP2P0qxRhmUEl0lVhCUGLxuTp7VzDKCkLXACUAQOaiSBPM7+1CrzLvCRHKBW27MpJEbigScqco7k/U0MRVpi2A00kaqXM9AI06yfp1qrNFEGQfwlu+blp31vVwj1IymygfimwF4Bqv4UkgCBOpPQafvvSdwy1aTG0Ayb7c9akm3KdIrx/GFs0eAxODbSpt9KVkpJbcQTIVGio3mNRvVFxTy5JYzJQNZUZkxtMm8iwjSqry9Te1Q5qZHE/TFzzLpot+G8VW1qCUEwrmRuNfzozhQLghsrLkfAMxzR00HPWqzBILi0pJA0AJsDsL/StXw3CLaUlxlaVKbUZbFl+nWSn92pOT6HYk3v0Q4HjhJSh1a20IBEICc3b1aX+lQYzizDalhgKNwUrXJUEkQU7COoArWcWxuCxLedbaUYkwoLG6gRdxIFxblzrz3iyXHCXCBluQRERPIaDkKCCTYycpRQ3CONlwk5UpUYlV8v4jAAtMflvVphsaltgZUozHUkA6mTMi/vWbCY59IqxwKWiYeXkSBYATJ6gXF96dKIiEmWzHFG0EHDnylL9K1J9KhJ2I0BBuOg5U3jy20kBRU44APUpUi2ggAW1PMzeu4DEtp9TflyiSMyEEn5/5q44jxDD4hKGWrEnMTCBlVEDLk1G8HTnSm0P4tr0Y3iqAVFQBCSBEnUx6ja2v3qqCb/nyq/4xKnFJWU5hb0kQeotoaiZxLLaT5aZcNitwiw/sAsP9xEjYiqcM9EeeFyB/K8mFLT/MgeW2ofCCLLWJ1m4Se5tAIKpJJUSpRMkzJJPM86kxE5iVRmNzc/Oo1lO2YdCZ+sCKchDCmjlCZ/ED7QSIp/D3A26kmwn6GhwFazp1A1E711TlwdxH60tocnX9GlUkZjZWXYm1dohnHpWkG2aBNKsXRQ0rMq2//JUj+5B+Wb9aiQ4U6bi9RtqMGP3emzTaIrCsc8VJQZmxkcjvQiaeK6gVl0gqtmm4Q2gISojMoiAidxeT0m8bxWlwfhzz3EtuKIGYwLj0nWDoNPqaovDwlbUkCRlJ5QP0racN4ytDymkjNf0Tqb/hPOCLGvPlNq6PVhj5QGP/AOmqsx8p1vstJPz3inH/AEvGX4Wsxi4zQI1337VpWMQ8XMxbWnSQpQAE20119qIw3E3S4sZJSkK3GoFvefvWRzMXPC/0YHj3gdKQlttKA6ZUEAk+kXMk2FWvhdCmAlGQtqJA+AeoDcrHP8hWhwXEG1Yn1oh2Migowf6tJiIj2NHrcCjnIIyjKEmPity6/SgnNvsNJL0CcUwCXWnGyEpa1cOWVZj6so66EnqK8exuHW25kTISc2o/DJBI58u4NeyuqCWADnk5l+gWEkn1GDue0RWEW1nxICzn9KlJAicxvHYGfYVt0dCF/wCmDXwx+6ktr9IEwNBsTy1qrfZKf1619GYTh7fpWvV1IATfQJSRpvaT7UPiPAzPlkJSkq1SfhMzmgkWUJ5jvVOPI/oly449WfPUADVUkf0gX6XMjrRGCxJaUFgaafnevcj4GwqxmUwUqkkg+mZgkEIMQNoiok+GMJmKUNJb8uDmyzmSbRCwQJAnnf59kzRa2jMeKSemeU8Rxy30FYIAA9SQB2EnttWeJykHU6ifuRvXqXjzgjCUeYwUZIBIRYKJOoiw0uOg515W6CTReK7szy/TDMGgKCiSM2sGbjVW3vrOtF4txS25zZvLAlJAMJJsZiSOvUUDwgAPIzEQFCZnTfblNdZcyK9JnboQbEGdqdJbExl8TjyQQozumBGpgg/L86HQCoxIHU9KscYhqJQrumCYPIqIH0kWqEOJyEBxKNDGVUqI2kJ+/KtTMa2DvKSDCStQ3J9N+gBNvf5UqjfsddQD8xP50qNLQtvZ1Kd64RUjSZBjvHTpUZFDewqOU5JvXIrotXM5aZpeAcQS3lKxIEnncaAVs+D8WWqHEoSMpKySmZTe20W5f015xhnJSDH7F61/hLEru3MAiyuV5mNyL/OvLy6s9jx53r0brC8WecW6FpQClHoyQcwEWn4oINLi2KLCUlDZQSZVmSYFvhzaSYBj7UHgeJeS8Q2nOlsD1k2uAFAEXItbsa0b+MTikw2MwAzCRIUctukAnc7UpfsOXxfWjG+chb/nsplxKoU4pQuIAEJ1B5HSKv8AAvF1QabvluSQNTqbdD9awPibjflukBryVWDiYymUi85bX1ncRQjHiVSAFokG8EGDE3mm8dA8o9Xs9m4u2hbBAkZQRm3lI0nlz9hWERgCyorV6VWMkAwCQbDYxmHzoLB+LfMbUkE5kp9KdyBdUczvU3BeOtONOtr9WYAom8KHqBn2FqFt3bNhHjGk7NzwDGNuNpCUlfoIn0gkpAJJAMhXfpVdxTiSGm0hLyoMgMkqk2kpCkjMFiRGY/hN+VTwF0tuKbxDTmZUpDyBBCugt6YIINXL/Bk2W75TjiszalqMekixNzCtzzn3rOVMHirsy2KxuIdccHmqw4QYaSQsqUFAQPUsJMQNzE71ccGxYbaUHXUqcULknaLm9z/kU3j3AloSAHEuEpORpaB5YkpCyFQcpuL9drVjkYcshX8qTIS4swQi9hlIMTAIMzWy+QS6KviWNUlLib5FKkcpGp76fM1k1sk3t84PsDr7VpvEDKhKVKTYBVrxmuU99PlWVXV3iqked5rtkjcgaX1nkKcrLtcDnb5cqgz/APVH4fDJUC4CrICAsCCpIO949PI87VS9bZLHekScIwwdWEZgkqBTBBM2kX7gfKpsBwb1FTih5CILi0kH07JRzcVoB1k2Bp7S2mD5gS4ojMhIMJMkFKlEjMLAnTftVZjsUtQSmAhCbpQmyRI15qUR+Iya5bNdJbOY90uOKXly5iSANANgOgED2pUIZpUa0KbsJmDakDT3LgWpiaUnaHexVw1I8mI6gGo65GMtuCDMCj+4fW35VcIxampCQJKUwdAJNjNZzhjkODrb32qzfcWrMowNAR0v9jXn+RGp2el40/8Aj12bDg3EytWZxSUzBSMoSmVaqnQib6GtxnbYZ/lkt5ilQIJKDEFQEXA5SNK8ewjhZWgKIuPSSSAkRPpjQ1uOCeISlZUn1NgZUzFiQDIvpzpEl9FS+S3/AIAcS4C3iBmI/mXJUkkld9xt96y2N4IttUXkRZQuP6R0kbda9Gb8S4VKULWpPmJOX0pBAg3JmDBmrJviHDX1Id80ZkySCSLnoKasmhM8ab6PMG/CmKyh5sKVlM2BGWDr1rVeH/Aq14pLxT5bPxqTeQvkkHUE37SK9JwvF8OUSlaEoTYZvSPae/1qwUBlmZEagxbvRt2hD+L6oqeJsLbSFoAcIMKGW5TsQAR6h30ms/xfiHltpW6otgkHKUgpUkCDaxGo0J7irziGNebJhvzI1UCAkDmrNETzE1ivECAX2luGASRmbTAKhcCVQCDMztF5qedN9FOFOtj/ABHx9l1KPLfzOCU5pJbzGDZN5BgidBuap8fikuOZ2IgJPxCyyAmVaG+qR3FBcVfbfXkbZSyPUbSpcgDkbjLNrDX2WNwJbyK0CklLbfqUfSIBXsc0SCLVqjXQafoo+NhIJClAlWZUgHc6AH8IM1mSmdL0VjsRLisyRqbCRv70NnT/AE25Sa9TDj4qzx8+TnIYGidAaNwzRaOddhFgIlQI05ZTvUacYkD0tpB/q+I+2eYPah3HCoySSTck3p22JVL/AND8PiEqXKhlSZHpmBINo3F6DxDpIA1yjKD0k1EDRPlkAyLWv3vY0L+ISbkiBIrlENs2mJrlC5bCUdDjIsaYRFX3EcKKp0sEmBSMeVSHZMTiyJZmK4BVg3wpZ1tUh4XFM5JAfjkytTV5hl5hMgQDrvbQihUYYAioSCDItf8A6qfMuatD8L4PZM+8o5U2hI+9NaU6AoiSLkwdNvauIf1KtzeNyNqlwqgRrfrb5jek9LaH9vsrPPIMkTUrOOKVpUEpMEekiUmDMEbir3CusuIyOg5gfjAk+8napeH+GmnXMrb5jclGx3N7Cnc8ftA/hyf9ZAOC8QqLwLgHlqspF8oB0MT+EwfatBhfHLrafKVKkJMBJVI9JFpGqYmpMT/pxk9YeQtsBRMqgmBNhaNhBveqfGcLSkJWlqZgD1kpUqwsEiT7Glz/ABy6Dh+ZXZqcJ/qAFIUh9MBKVBMf3WvYkwJtVE7xFJbVHlqBiMylenUktJjKk3KSSDrzmqfFYRQHmKSlIJIgGcvcajuaFGJvAEkwMxPtp2mlqP0Hza7D8diAtGpKrkqIgm+8GCn2GlQ4/jziwpbi1KcgIRcgJERIHKNhzoRx0Sb6m/UCqt5RJJNPwYuT2TeRm4rRGTXJrtcr0jzDpFdIsKnbR/LM+1QpFDYVHAmrBtwlAECEzturcnc/pQzTJUQBejsO2ZANv3pQTd6GQ0DhoqMcvvSq/ZwaRXKDfocoL2T45E1QYgFJkbVf4o1U4xqxqCDplmVWcZxxI171MMXNUwHqolCtKpaJlJhWIdGvKhn3Ziu5tQaYpNqxHOxB36b70x9c3FOsJmoG1c9KxR3aC5apjm3yNLVO1xBaTIMHWh55U0da3hF+jucl0w97jDipk63nfQjX3+go5jji0paKCQ42pagub3AFhsIG1UcVKkpCTJvt+f761jxx9I380/bJ8XiCuVSZUZVO5Mk/WoNNTb79qYHDcDl+h/Krzw/4WcfUM58tEEkqsYAmydaLhGC+QtTlN1FWB8H4erEOCxyAjMdkjrW0xvhRDjeRKLm6Fp57DtWs4L4dQwlKWkoXmABicxO6ok7HnVwjAxmT8WUyAAsATcgRptepZZrdxK4Y4xjUt32fPXEuGOMrKHBB+h6ihFIgwa998ReGW8Q2UrTEmQoXIPT93rxvxF4cewioWCUH4VwYP6GrcHkKen2Q5vH4bj0UpVUzShAHeoSKJwbJVpVEqoni9l34UwmZ3SYST260Zx3hXlpSsGdzHW81eeFOEkJzRcirviPBQ816bZQcydwQNI5Ujl8h9UjD8JemZ5UqdhMKpMgUqzZTGqOYmgXxY1Y4oUApVeemUTKR9F6JbRzpYpPqqZjearu4okrYwpgjepQ1yvUiESdO1SZJJjUULYaiBPMWmDf70IpiNDVw43Ym9CqZPvRRk0DKNleRflTVGjXGb/a1MRhCVRBk6ACmRkvYuUX6A71acB4C7inEoQIBN1qkIT/uVt0G5rc8A/0+CQl14eYbHyrgC4/8htc/016TgOCtNoACAnQwDAm8TGpvvS8nkpaibHx/cmYvwr/pyhuFugOKBSRmlIFiT6JkA2ub9K3icCJKsiT/AEwBbSRfXSZ7URhWVAqMAzcnQ6QB1olEa/SKmdz2x9qOkDN4RIOZI9Wx0jp2ohDIF7knX/NSJRH6VxxwDW3vH7NHGHEBybBMdhjEpJ7bEH86puL8MbxLRbcE2uIv0PQ1eLxEoUReJFr/AGqgxGPUCspScsGCbCUkQec6/Kkzq7iPxJtUzxDxV4cXhHI+JtUlC+Y69ad4RbBduO1eoeIsOjFtZLGUqiBJSsQUntc+xrA8Mb8lSV5QSk3Har8WVzhT7JcmDhO10ejYPBZERppQvF3MiCpKoMc6lwPERiEZoyiB86rON5Isf3+VJT+RyiZdHGWm5CvUaVOXgm1KKo1pVTsYkyHE3qqfFWmJNqqsUuvOXZRkBEglVGNtiLz/AJobCpOu1WSEQNDent+hEY3sYhjrUvl+r96CnIJ3FhFSJTabRJrhiREWhzkdaYlmIM6/P2o8RPUa2sOtM8klRKZtHtzNadxBmcFmUBuYAHU7Xrf+GuANNpsQp8mCpSbJINkpkcxr061B4W4HmOdYAhQCVHWcub03HMX6aV6BhGzJ0jveR8XtP50ucr0jqURYBKQMk3BvOp631opLZCgQRyg/OR1rrS8wNiCNjGtPUjMLCCOfP970Kj7FuQswOpGYbU5TqMsk206zygb01t8KBBGUp1Bi3+OtRKSkHOQnaDAB+dHddA1fY4BdlZlH+05Yj5UOl9RKipPpFgkwSeZtaocViyslLRTmGqTeZ1Bj9arHeOhHpg5lGPgVA5nYCLaH3pbk+kOjD9Fm3jh5a1kEJBMCIPsDWT8b8TytLgGC3c7SVWA+dG4ziTagFFYIQT2ntvrVJxziTawEKElZGUbyCDSlbkimMKQLwvFobdIEx5cka3iD9aqcZhSHVDY3+YmrbgGEyqK3YkBU9EhUx3MD50Lil5nCT71Zg/kxOfaKxbpR8KiKgLxOpJqbGgUIhVV6JPYVhU26V2pWm4ApVgfRU4tWoqoxjlXniFny3nEHZRrOPKvUONWw8rLDhqPT8jR4nQg9PegMNITIot15RiTJ/dqK9mrSJmzBsJPLauoTmJAAjU20pNqUTYbaVoPDvClKPraNwmCRYkG4I6g/StbSCRX4PAOL+BMf3bcv33rdeGOEBqR5QlQBJJ9arXCgLJTOm9qtuEcLQhISkAEATME2AvGgNhttVo0BCg38zz978qW5NmOSB+HMSEqiDyGg6DnEfej21gKUYOo2JGm0CJmmMISkRlIvcmwk71MykgqhUidNYO966MRcpXYiokHKIJ3Os+21MTigsATB/EJuI1FTKVr0oFONaWrKkgqvIG0c+VY5NGqKfokxSGlALVBjQj/FBcR4r5QOayIsbGTyi+mulAcSWlomFJVJ0MAJUeZA0nYmsxx7jjrDn8xYykekFJhJHQG/Y0O29DlBVss8fxhQ9Q9TZklAKgoRoowka8hfSs5xDiRWkIclqTZJKpSNjfpeZmqnGYrFLIdBWorJ+KwI55dB2qJ3DoAIdc815yQVXhMm8H8R5m+lGoh3XR3HYvJAazKQkCVGwCp1kmYPztUjjqUpzzdIsomVEmxyjb/Iqh/hUoSsOL55E99FLv8ASr/gjSjlUgIWBETe4tHICbxv1o2lQEZyboueGeYUmQRMBsTHIqK+QAAFDYxSc3pJIFpOptVtig4EpbbGYq1OkReT0naq3EN5UgEyZMnrXYZXIPLH4spsaNaFw4vRONVrQmGN6tIG9l4lFqVJs2pV1hjf9R8LldCxoofUVhfxivV/HmDzsEgXTf23rzPheAceWUoSSYknYRzNQYH8RmZbQVh1KSMtomSKt8JwRa/UkW0KjYAzbXWrzA+HWwlKV3X8RNwE6RmI17VtsDgEICUJTIF5IIE9J0HSsc6Cquyh8NeFm0EKdla0ib2A9p+9azDIzmwhIMgxJJjUSbd6f5QCvVcEQAm4B6xRbPJMhPK1vfah2+wW/oY2IVlgafFEkz3ruRMlIzSdTcDp0NMfag7gq/ECQRHQV1T6NFKIMa+uPkd61IF/omKlgXhXIARPeTVdiOIkjI22oG4OYFITzuDc9qIexyQJBJjU5VwOfwi/aq7CY8KClXiTBIiR2O1DOTSGY4XuiV3ElhslMqVrcyT7k1QueJxmUhxGRS9DqTGwKbBW9GcV42hIyayYmEm50m8p+lVPEMCw5/5YUkXIBTmtfYwD2NDFfY9JV+ysfU6+sqbMFEDM6vMlG5ukQD2oV3FsNCXlfxDggyZSgD3lRHWncSw6FpKWnSw2kWbSrPJ1JVAgGNe4obh0KBSFkuSYSoZlKM2UpIBKveEimpGNgznidLir5TNgdQgD+kGNY30qr9aj6WyhKiCXCPwnZERaTom071Y8ZYYEJSnz8QJUpIvKt5Si0DfX3pp4m4rO1iCEZ0AFsFObeASDCE6W+gpiX0JbvTYbg2GCo5m28yQEpCiDvcuEXUbRa0mJo5l8tKAQlK1XBypypE6QDYJudp3qu4Xh8hQtbjPwZTBOYEXASrLA3jLMe9XA4jhm0gEhJMXzSQnnHW9zE2tWPoOLV7CXuLoQAgAlyIUQNJtabDudKquJgSVApOibGYgG1rVLjMWwsq8tQI3FjbckptHvVSrGoyhCTdMg2IAGwF9h96zCvlQeVrjYNiFCL0LhviqVxQM1A0u9XEF7L9o2pVUPYsilXWjXJnoWPxQcCkgFQAIPU8h+tc4FwhCEZGkxus/kLzRYwwSoKiQBe8QaKw6XUpJbSEzeLT/x3ivLitUWSf0EKwiFDIEzzi1us0RhGimRni/w+kx2kSaYlsFAWDlMDRWt9CQZ+lOLCs2dspkW9cmd4kXmtS2JbtE7Lp0KCVcyQBG2lx2ipV+YhJKdLmIE9YNQDGnRYAPRWm+9CnjCFKKFLSekKv8A+o1owab9BbHG2iYKVJgT6kqHe5FAcR8QMoMKfCBeUykz9CftUHEOL5YhsxMSs5Qexv8Aas5i323DLSVTJJtMnSJy/nXcnQyOJNlmx4kbcJGVU7eaV5SNsqQk3p+B4wkZ5krzWSmIAG5zBPfaqHEYltshWd8LTr5doHJSiDFZ/jHEG3lFUNoCbglS1rMbLOpnkbChqxrSjo0fHuMJd9Kcy1aArv6piwSAkR8qzXEXMQkhCywqBBgD/wC2XW+1Qrx5UmR5bTKfiU0EhXQSq6ln3gUKjiTeQggoRBJcICnFnYJmAB2HzNGov0C5qh+F40GkqSXLg6BETeRJA5yfy3qTF+IgE5kKyqXZRTCZHNWX1QPaZrIOLkkjnTEiq44FVsil5EukXmL49CcmGSWkkQ4oH1uG3xK1joIF9Kfwbwpi8WhTjCAsAgEZgFE9AdupiouEBDCwvEMeYg6BRIAP90d61uA4xgi5mS69hvSAryyq45CIzJHW4oZS4/xX9mxhy/k/6KPgXCSDmd89flrhbDQWVpBkSRlIFxzrUp4cwtceUWQYEPFRWbnUKJI7VHjPFRaVGDeSqUQpawSqJ9M5PSojUEgRJ1mucP4qw6nNilpKwQk6Ek6pKvMO/QGI2pUm5FGNKLD3MJh0BRbKi2j0qWlNs0aCKqeI8NSPUBKykkAf06kke2tH47ijpIUkhaSCgIbTGRMn1XmJtMmYjSgHsaEykSoqBCzskxpPLpQwj8kNlK4OygWqJrjBpYkihncTlFqtogbGcTxcGBXap3nCozSrVEVKbbPoZthTqHCVQb6Dlbn0qDhePK1qbIEpHxjXlvIFKlXm0eh2nYYphDJzBKSqSJIv/wB0BjsQouqhSkDKCQkxNjrSpVzNx7exKShUJymIvdJJtzUkmshxXGLYSQiCCb5hM96VKtDh0yta4k4QpZNyLRaByEzA7UbhC55JdU5nUJ+MEwI0TcZdaVKjrZxkncUTK4lSiTJJgRyTMVBwxsvrUgqygJUswNYvBiKVKixrTJ27kkB49soVlmQBI2iRPWg3HCoyTJ60qVV4lqyTL3QgK1Ph7hqcgcN1GYnaDt1trSpUrO2U+LFNmiwrYX0Nr96ewsBwhSEKyykEpTabWkGDeuUqniWTLdltKkOvNNttlAj4ASTE5sycsK9tqouIuttw6toPOmcy1n4vYAAe1KlWAemZ9XGFMrzNoQkLgqAGvK/Sj8FxBTzbhUAI9IjlqZ5k865SpqWkxMZPk0VOKVQOI0pUqeuySQCaVKlTR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52400"/>
            <a:ext cx="80010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Šķīstošie mediatori: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opsonīni</a:t>
            </a:r>
            <a:endPar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4" name="Rectangle 3"/>
          <p:cNvSpPr/>
          <p:nvPr/>
        </p:nvSpPr>
        <p:spPr>
          <a:xfrm>
            <a:off x="419100" y="990600"/>
            <a:ext cx="8305800" cy="5478423"/>
          </a:xfrm>
          <a:prstGeom prst="rect">
            <a:avLst/>
          </a:prstGeom>
        </p:spPr>
        <p:txBody>
          <a:bodyPr wrap="square">
            <a:spAutoFit/>
          </a:bodyPr>
          <a:lstStyle/>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Opsonīni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organisma bioloģiskajos šķidrumos esošu molekulu grupa, kas saistās pie mikroorganismu virsmas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opsonizē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veicinot fagocitozi un iekaisuma reakciju. Ietver naturālās antivielas, komplementu,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pentraksīnus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kollektīnus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fikolīnus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u.c.</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Naturālās antivielas: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zema specifiskuma,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polireaktīvas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antivielas (zema afinitāte pret dažādiem antigēniem), ko producē B1 šūnas. Visbiežāk pazīst ogļhidrātu vai lipīdu antigēnus – mikroorganismu vai bojātu šūnu molekulāros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patternus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Nespecifiskās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imūnitātes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komponents, neveidojas atmiņas šūnas. Atrodamas organismā pirms infekcijas. Veic visas antivielu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funkcijas.</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Pentraksīni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strukturāli līdzīgu plazmas proteīnu grupa; veido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pentamērus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Ietver C-reaktīvo proteīnu (CRP) un seruma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amiloīdu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(SAP). Saistās pie baktēriju un sēnīšu membrānām,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apoptotiskām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šūnām. CRP līmenis veseliem cilvēkiem ir zems; strauji pieaug dažādu iekaisuma procesu rezultātā.</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304800"/>
            <a:ext cx="80010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Šķīstošie mediatori: komplements</a:t>
            </a:r>
          </a:p>
        </p:txBody>
      </p:sp>
      <p:sp>
        <p:nvSpPr>
          <p:cNvPr id="4" name="Rectangle 3"/>
          <p:cNvSpPr/>
          <p:nvPr/>
        </p:nvSpPr>
        <p:spPr>
          <a:xfrm>
            <a:off x="457200" y="1010721"/>
            <a:ext cx="8229600" cy="400110"/>
          </a:xfrm>
          <a:prstGeom prst="rect">
            <a:avLst/>
          </a:prstGeom>
        </p:spPr>
        <p:txBody>
          <a:bodyPr wrap="square">
            <a:spAutoFit/>
          </a:bodyPr>
          <a:lstStyle/>
          <a:p>
            <a:pPr algn="ctr">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20  seruma  proteīnu komplekss, kas aktivējas kaskādes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ceļā</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6" y="1524000"/>
            <a:ext cx="9144000" cy="409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531" y="5775076"/>
            <a:ext cx="9120352" cy="923330"/>
          </a:xfrm>
          <a:prstGeom prst="rect">
            <a:avLst/>
          </a:prstGeom>
        </p:spPr>
        <p:txBody>
          <a:bodyPr wrap="square">
            <a:spAutoFit/>
          </a:bodyPr>
          <a:lstStyle/>
          <a:p>
            <a:pPr algn="just">
              <a:spcBef>
                <a:spcPct val="50000"/>
              </a:spcBef>
              <a:defRPr/>
            </a:pPr>
            <a:r>
              <a:rPr lang="lv-LV" b="1" dirty="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Aktivācijas rezultātā rodas peptīdi, kas izraisa baktēriju </a:t>
            </a:r>
            <a:r>
              <a:rPr lang="lv-LV" b="1" dirty="0" err="1">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opsonizāciju</a:t>
            </a:r>
            <a:r>
              <a:rPr lang="lv-LV" b="1" dirty="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dirty="0" err="1">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bakteriolīzi</a:t>
            </a:r>
            <a:r>
              <a:rPr lang="lv-LV" b="1" dirty="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stimulē tuklās šūnas producēt iekaisuma mediatorus, veicina fagocītu migrāciju uz iekaisuma vietu u.c.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304800"/>
            <a:ext cx="4572000" cy="1200329"/>
          </a:xfrm>
          <a:prstGeom prst="rect">
            <a:avLst/>
          </a:prstGeom>
        </p:spPr>
        <p:txBody>
          <a:bodyPr wrap="square">
            <a:spAutoFit/>
          </a:bodyPr>
          <a:lstStyle/>
          <a:p>
            <a:pPr algn="ctr"/>
            <a:r>
              <a:rPr lang="lv-LV" sz="24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Variolācija</a:t>
            </a: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izplatās Indijā, Etiopijā, </a:t>
            </a:r>
            <a:r>
              <a:rPr lang="lv-LV" sz="24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Ottomana</a:t>
            </a:r>
            <a:r>
              <a:rPr lang="lv-LV" sz="2400" b="1" dirty="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impērijā </a:t>
            </a:r>
            <a:endParaRPr lang="en-US" sz="2400" dirty="0">
              <a:solidFill>
                <a:srgbClr val="003300"/>
              </a:solidFill>
            </a:endParaRPr>
          </a:p>
        </p:txBody>
      </p:sp>
      <p:sp>
        <p:nvSpPr>
          <p:cNvPr id="5" name="Rectangle 4"/>
          <p:cNvSpPr/>
          <p:nvPr/>
        </p:nvSpPr>
        <p:spPr>
          <a:xfrm>
            <a:off x="4572000" y="1828800"/>
            <a:ext cx="4572000" cy="2708434"/>
          </a:xfrm>
          <a:prstGeom prst="rect">
            <a:avLst/>
          </a:prstGeom>
        </p:spPr>
        <p:txBody>
          <a:bodyPr wrap="square">
            <a:spAutoFit/>
          </a:bodyPr>
          <a:lstStyle/>
          <a:p>
            <a:pPr algn="ctr">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Eiropā to ievieš Lēdija </a:t>
            </a:r>
            <a:r>
              <a:rPr lang="lv-LV" sz="2000" b="1" dirty="0" err="1" smtClean="0">
                <a:solidFill>
                  <a:srgbClr val="800000"/>
                </a:solidFill>
                <a:effectLst>
                  <a:outerShdw blurRad="38100" dist="38100" dir="2700000" algn="tl">
                    <a:srgbClr val="000000"/>
                  </a:outerShdw>
                </a:effectLst>
                <a:latin typeface="Arial" pitchFamily="34" charset="0"/>
                <a:cs typeface="Arial" pitchFamily="34" charset="0"/>
              </a:rPr>
              <a:t>Mary</a:t>
            </a:r>
            <a:r>
              <a:rPr lang="lv-LV" sz="2000" b="1" dirty="0" smtClean="0">
                <a:solidFill>
                  <a:srgbClr val="8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800000"/>
                </a:solidFill>
                <a:effectLst>
                  <a:outerShdw blurRad="38100" dist="38100" dir="2700000" algn="tl">
                    <a:srgbClr val="000000"/>
                  </a:outerShdw>
                </a:effectLst>
                <a:latin typeface="Arial" pitchFamily="34" charset="0"/>
                <a:cs typeface="Arial" pitchFamily="34" charset="0"/>
              </a:rPr>
              <a:t>Wortley</a:t>
            </a:r>
            <a:r>
              <a:rPr lang="lv-LV" sz="2000" b="1" dirty="0" smtClean="0">
                <a:solidFill>
                  <a:srgbClr val="8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800000"/>
                </a:solidFill>
                <a:effectLst>
                  <a:outerShdw blurRad="38100" dist="38100" dir="2700000" algn="tl">
                    <a:srgbClr val="000000"/>
                  </a:outerShdw>
                </a:effectLst>
                <a:latin typeface="Arial" pitchFamily="34" charset="0"/>
                <a:cs typeface="Arial" pitchFamily="34" charset="0"/>
              </a:rPr>
              <a:t>Montagu</a:t>
            </a:r>
            <a:r>
              <a:rPr lang="lv-LV" sz="2000" b="1" dirty="0" smtClean="0">
                <a:solidFill>
                  <a:srgbClr val="8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(1689-1762), kas pati izslimojusi bakas un vērojusi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variolizāciju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Turcijā, lūdz ārstam to veikt viņas bērniem.</a:t>
            </a:r>
          </a:p>
          <a:p>
            <a:pPr algn="ctr">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~1720 to izmēģina uz 6 cietumniekiem; pēc tam šīs paņēmiens izplatās augstmaņu vidē</a:t>
            </a:r>
            <a:endParaRPr lang="lv-LV" sz="2000" b="1" dirty="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93186" name="Picture 2" descr="http://42022018.weebly.com/uploads/1/4/6/3/14639374/5348663_orig.jpg?157"/>
          <p:cNvPicPr>
            <a:picLocks noChangeAspect="1" noChangeArrowheads="1"/>
          </p:cNvPicPr>
          <p:nvPr/>
        </p:nvPicPr>
        <p:blipFill>
          <a:blip r:embed="rId2" cstate="print"/>
          <a:srcRect/>
          <a:stretch>
            <a:fillRect/>
          </a:stretch>
        </p:blipFill>
        <p:spPr bwMode="auto">
          <a:xfrm>
            <a:off x="304800" y="762000"/>
            <a:ext cx="3048000" cy="54900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upload.wikimedia.org/wikipedia/commons/6/66/Child_with_Smallpox_Bangladesh.jpg"/>
          <p:cNvPicPr>
            <a:picLocks noChangeAspect="1" noChangeArrowheads="1"/>
          </p:cNvPicPr>
          <p:nvPr/>
        </p:nvPicPr>
        <p:blipFill>
          <a:blip r:embed="rId2" cstate="print"/>
          <a:srcRect/>
          <a:stretch>
            <a:fillRect/>
          </a:stretch>
        </p:blipFill>
        <p:spPr bwMode="auto">
          <a:xfrm>
            <a:off x="0" y="0"/>
            <a:ext cx="2438400" cy="3715656"/>
          </a:xfrm>
          <a:prstGeom prst="rect">
            <a:avLst/>
          </a:prstGeom>
          <a:noFill/>
        </p:spPr>
      </p:pic>
      <p:sp>
        <p:nvSpPr>
          <p:cNvPr id="4" name="TextBox 3"/>
          <p:cNvSpPr txBox="1"/>
          <p:nvPr/>
        </p:nvSpPr>
        <p:spPr>
          <a:xfrm>
            <a:off x="4267200" y="584775"/>
            <a:ext cx="4876800" cy="6247864"/>
          </a:xfrm>
          <a:prstGeom prst="rect">
            <a:avLst/>
          </a:prstGeom>
          <a:noFill/>
        </p:spPr>
        <p:txBody>
          <a:bodyPr wrap="square" rtlCol="0">
            <a:spAutoFit/>
          </a:bodyPr>
          <a:lstStyle/>
          <a:p>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Īstās bakas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Smallpox</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 izraisa </a:t>
            </a:r>
            <a:r>
              <a:rPr lang="lv-LV" sz="2000" b="1" i="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Variola</a:t>
            </a:r>
            <a:r>
              <a:rPr lang="lv-LV" sz="2000" b="1" i="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major </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vīruss,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dsDNS</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vīruss </a:t>
            </a:r>
          </a:p>
          <a:p>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Simptomi – drudzis, galvassāpes, muskuļu sāpes, izsitumi; ~</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30-60% </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gadījumu beidzas letāli. </a:t>
            </a:r>
          </a:p>
          <a:p>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Uzskata, ka šī slimība skārusi cilvēci jau 10 000 g PK. Reāls pierādījums - Ēģiptes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farons</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Ramses</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V, kurš miris 1145 PK.</a:t>
            </a:r>
          </a:p>
          <a:p>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Daudzi uzliesmojumi visā pasaulē; 20.gs no bakām mirst 300-500 miljoni Eiropiešu</a:t>
            </a:r>
          </a:p>
          <a:p>
            <a:endPar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endParaRPr>
          </a:p>
          <a:p>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Govju bakas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Cowpox</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 izraisa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cowpox</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catpox</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vīruss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orthopoxvīrusu</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ģints)  - liellopu slimība, retos gadījumos inficējas cilvēki, bet saslimšana samērā viegla</a:t>
            </a:r>
          </a:p>
          <a:p>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Cowpox</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Variola</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Vaccinia</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vīrusi, visticamāk, cēlušies no kopīga senča</a:t>
            </a:r>
            <a:endParaRPr lang="en-US" dirty="0"/>
          </a:p>
        </p:txBody>
      </p:sp>
      <p:sp>
        <p:nvSpPr>
          <p:cNvPr id="5" name="Rectangle 4"/>
          <p:cNvSpPr/>
          <p:nvPr/>
        </p:nvSpPr>
        <p:spPr>
          <a:xfrm>
            <a:off x="0" y="0"/>
            <a:ext cx="9144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Bakas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0820" y="1857828"/>
            <a:ext cx="2446380" cy="322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mg.medscapestatic.com/pi/meds/ckb/16/29516t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0" y="4517111"/>
            <a:ext cx="2655930" cy="23833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Edward</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Jenner</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(1749-1823)</a:t>
            </a:r>
            <a:endParaRPr lang="en-US" dirty="0"/>
          </a:p>
        </p:txBody>
      </p:sp>
      <p:pic>
        <p:nvPicPr>
          <p:cNvPr id="90114" name="Picture 2" descr="File:Edward Jenner by James Northcote.jpg"/>
          <p:cNvPicPr>
            <a:picLocks noChangeAspect="1" noChangeArrowheads="1"/>
          </p:cNvPicPr>
          <p:nvPr/>
        </p:nvPicPr>
        <p:blipFill>
          <a:blip r:embed="rId2" cstate="print"/>
          <a:srcRect/>
          <a:stretch>
            <a:fillRect/>
          </a:stretch>
        </p:blipFill>
        <p:spPr bwMode="auto">
          <a:xfrm>
            <a:off x="304800" y="857250"/>
            <a:ext cx="4114800" cy="5143500"/>
          </a:xfrm>
          <a:prstGeom prst="rect">
            <a:avLst/>
          </a:prstGeom>
          <a:noFill/>
        </p:spPr>
      </p:pic>
      <p:sp>
        <p:nvSpPr>
          <p:cNvPr id="4" name="Rectangle 3"/>
          <p:cNvSpPr/>
          <p:nvPr/>
        </p:nvSpPr>
        <p:spPr>
          <a:xfrm>
            <a:off x="4572000" y="838200"/>
            <a:ext cx="4572000" cy="5170646"/>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Angļu ārsts no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Berkeley</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tiek uzskatīts par imunoloģijas pamatlicēju</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1796 veica eksperimentu – govju baku strutas ievadīja zem ādas 8 gadus vecam zēnam; atkārtoti injicējot baku kreveles, pierādīja, ka zēns kļuvis imūns pret bakām; atkārtoja uz 23 citiem cilvēkiem. Tādējādi testēja savu hipotēzi, kas balstīta uz novērojumu, ka slaucējas, kas kādreiz inficējušās ar govju bakām nekad nesaslima ar cilvēka bakām. Ieviesa terminu “vakcīna”, piedāvāja zinātnisku izskaidrojumu imunizācijai.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wrap="square">
            <a:spAutoFit/>
          </a:bodyPr>
          <a:lstStyle/>
          <a:p>
            <a:pPr algn="ct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~1800. gadu Lielbritānijā uzsāk sistemātisku vakcināciju, izmantojot govju bakas; vakcinācija izplatās Eiropā, Krievijā. Tomēr tikai 1979. gadā WHO paziņo, ka bakas ir pilnībā izskaustas.</a:t>
            </a:r>
            <a:endParaRPr lang="en-US" sz="2400" dirty="0">
              <a:solidFill>
                <a:srgbClr val="003300"/>
              </a:solidFill>
            </a:endParaRPr>
          </a:p>
        </p:txBody>
      </p:sp>
      <p:pic>
        <p:nvPicPr>
          <p:cNvPr id="5" name="Picture 4" descr="1-01"/>
          <p:cNvPicPr>
            <a:picLocks noChangeAspect="1" noChangeArrowheads="1"/>
          </p:cNvPicPr>
          <p:nvPr/>
        </p:nvPicPr>
        <p:blipFill>
          <a:blip r:embed="rId2" cstate="print"/>
          <a:srcRect/>
          <a:stretch>
            <a:fillRect/>
          </a:stretch>
        </p:blipFill>
        <p:spPr bwMode="auto">
          <a:xfrm>
            <a:off x="1562100" y="1898628"/>
            <a:ext cx="6019800" cy="495937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Veza mol biologija_LU mag (2013)</Template>
  <TotalTime>4511</TotalTime>
  <Words>3682</Words>
  <Application>Microsoft Office PowerPoint</Application>
  <PresentationFormat>On-screen Show (4:3)</PresentationFormat>
  <Paragraphs>335</Paragraphs>
  <Slides>51</Slides>
  <Notes>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Aija Line</dc:creator>
  <cp:lastModifiedBy>Aija</cp:lastModifiedBy>
  <cp:revision>322</cp:revision>
  <dcterms:created xsi:type="dcterms:W3CDTF">2014-01-18T19:37:05Z</dcterms:created>
  <dcterms:modified xsi:type="dcterms:W3CDTF">2015-09-17T16:46:17Z</dcterms:modified>
</cp:coreProperties>
</file>