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 id="2147483681" r:id="rId3"/>
  </p:sldMasterIdLst>
  <p:notesMasterIdLst>
    <p:notesMasterId r:id="rId245"/>
  </p:notesMasterIdLst>
  <p:sldIdLst>
    <p:sldId id="256" r:id="rId4"/>
    <p:sldId id="257" r:id="rId5"/>
    <p:sldId id="604" r:id="rId6"/>
    <p:sldId id="713" r:id="rId7"/>
    <p:sldId id="714" r:id="rId8"/>
    <p:sldId id="259" r:id="rId9"/>
    <p:sldId id="688" r:id="rId10"/>
    <p:sldId id="262" r:id="rId11"/>
    <p:sldId id="654" r:id="rId12"/>
    <p:sldId id="380" r:id="rId13"/>
    <p:sldId id="655" r:id="rId14"/>
    <p:sldId id="657" r:id="rId15"/>
    <p:sldId id="656" r:id="rId16"/>
    <p:sldId id="664" r:id="rId17"/>
    <p:sldId id="442" r:id="rId18"/>
    <p:sldId id="265" r:id="rId19"/>
    <p:sldId id="715" r:id="rId20"/>
    <p:sldId id="716" r:id="rId21"/>
    <p:sldId id="717" r:id="rId22"/>
    <p:sldId id="718" r:id="rId23"/>
    <p:sldId id="719" r:id="rId24"/>
    <p:sldId id="720" r:id="rId25"/>
    <p:sldId id="721" r:id="rId26"/>
    <p:sldId id="722" r:id="rId27"/>
    <p:sldId id="723" r:id="rId28"/>
    <p:sldId id="724" r:id="rId29"/>
    <p:sldId id="725" r:id="rId30"/>
    <p:sldId id="726" r:id="rId31"/>
    <p:sldId id="727" r:id="rId32"/>
    <p:sldId id="728" r:id="rId33"/>
    <p:sldId id="729" r:id="rId34"/>
    <p:sldId id="730" r:id="rId35"/>
    <p:sldId id="731" r:id="rId36"/>
    <p:sldId id="732" r:id="rId37"/>
    <p:sldId id="733" r:id="rId38"/>
    <p:sldId id="734" r:id="rId39"/>
    <p:sldId id="735" r:id="rId40"/>
    <p:sldId id="736" r:id="rId41"/>
    <p:sldId id="737" r:id="rId42"/>
    <p:sldId id="739" r:id="rId43"/>
    <p:sldId id="740" r:id="rId44"/>
    <p:sldId id="741" r:id="rId45"/>
    <p:sldId id="742" r:id="rId46"/>
    <p:sldId id="743" r:id="rId47"/>
    <p:sldId id="744" r:id="rId48"/>
    <p:sldId id="745" r:id="rId49"/>
    <p:sldId id="746" r:id="rId50"/>
    <p:sldId id="773" r:id="rId51"/>
    <p:sldId id="748" r:id="rId52"/>
    <p:sldId id="749" r:id="rId53"/>
    <p:sldId id="750" r:id="rId54"/>
    <p:sldId id="751" r:id="rId55"/>
    <p:sldId id="752" r:id="rId56"/>
    <p:sldId id="754" r:id="rId57"/>
    <p:sldId id="756" r:id="rId58"/>
    <p:sldId id="757" r:id="rId59"/>
    <p:sldId id="758" r:id="rId60"/>
    <p:sldId id="759" r:id="rId61"/>
    <p:sldId id="760" r:id="rId62"/>
    <p:sldId id="761" r:id="rId63"/>
    <p:sldId id="762" r:id="rId64"/>
    <p:sldId id="763" r:id="rId65"/>
    <p:sldId id="764" r:id="rId66"/>
    <p:sldId id="765" r:id="rId67"/>
    <p:sldId id="766" r:id="rId68"/>
    <p:sldId id="767" r:id="rId69"/>
    <p:sldId id="768" r:id="rId70"/>
    <p:sldId id="769" r:id="rId71"/>
    <p:sldId id="770" r:id="rId72"/>
    <p:sldId id="771" r:id="rId73"/>
    <p:sldId id="670" r:id="rId74"/>
    <p:sldId id="669" r:id="rId75"/>
    <p:sldId id="672" r:id="rId76"/>
    <p:sldId id="673" r:id="rId77"/>
    <p:sldId id="674" r:id="rId78"/>
    <p:sldId id="665" r:id="rId79"/>
    <p:sldId id="666" r:id="rId80"/>
    <p:sldId id="667" r:id="rId81"/>
    <p:sldId id="668" r:id="rId82"/>
    <p:sldId id="487" r:id="rId83"/>
    <p:sldId id="488" r:id="rId84"/>
    <p:sldId id="675" r:id="rId85"/>
    <p:sldId id="676" r:id="rId86"/>
    <p:sldId id="461" r:id="rId87"/>
    <p:sldId id="462" r:id="rId88"/>
    <p:sldId id="464" r:id="rId89"/>
    <p:sldId id="466" r:id="rId90"/>
    <p:sldId id="467" r:id="rId91"/>
    <p:sldId id="471" r:id="rId92"/>
    <p:sldId id="472" r:id="rId93"/>
    <p:sldId id="476" r:id="rId94"/>
    <p:sldId id="479" r:id="rId95"/>
    <p:sldId id="480" r:id="rId96"/>
    <p:sldId id="481" r:id="rId97"/>
    <p:sldId id="785" r:id="rId98"/>
    <p:sldId id="482" r:id="rId99"/>
    <p:sldId id="483" r:id="rId100"/>
    <p:sldId id="485" r:id="rId101"/>
    <p:sldId id="677" r:id="rId102"/>
    <p:sldId id="712" r:id="rId103"/>
    <p:sldId id="489" r:id="rId104"/>
    <p:sldId id="266" r:id="rId105"/>
    <p:sldId id="637" r:id="rId106"/>
    <p:sldId id="446" r:id="rId107"/>
    <p:sldId id="782" r:id="rId108"/>
    <p:sldId id="282" r:id="rId109"/>
    <p:sldId id="638" r:id="rId110"/>
    <p:sldId id="783" r:id="rId111"/>
    <p:sldId id="777" r:id="rId112"/>
    <p:sldId id="778" r:id="rId113"/>
    <p:sldId id="779" r:id="rId114"/>
    <p:sldId id="780" r:id="rId115"/>
    <p:sldId id="611" r:id="rId116"/>
    <p:sldId id="610" r:id="rId117"/>
    <p:sldId id="283" r:id="rId118"/>
    <p:sldId id="284" r:id="rId119"/>
    <p:sldId id="285" r:id="rId120"/>
    <p:sldId id="605" r:id="rId121"/>
    <p:sldId id="609" r:id="rId122"/>
    <p:sldId id="784" r:id="rId123"/>
    <p:sldId id="607" r:id="rId124"/>
    <p:sldId id="608" r:id="rId125"/>
    <p:sldId id="286" r:id="rId126"/>
    <p:sldId id="287" r:id="rId127"/>
    <p:sldId id="496" r:id="rId128"/>
    <p:sldId id="497" r:id="rId129"/>
    <p:sldId id="498" r:id="rId130"/>
    <p:sldId id="586" r:id="rId131"/>
    <p:sldId id="787" r:id="rId132"/>
    <p:sldId id="587" r:id="rId133"/>
    <p:sldId id="678" r:id="rId134"/>
    <p:sldId id="786" r:id="rId135"/>
    <p:sldId id="596" r:id="rId136"/>
    <p:sldId id="589" r:id="rId137"/>
    <p:sldId id="590" r:id="rId138"/>
    <p:sldId id="591" r:id="rId139"/>
    <p:sldId id="592" r:id="rId140"/>
    <p:sldId id="593" r:id="rId141"/>
    <p:sldId id="599" r:id="rId142"/>
    <p:sldId id="598" r:id="rId143"/>
    <p:sldId id="689" r:id="rId144"/>
    <p:sldId id="690" r:id="rId145"/>
    <p:sldId id="692" r:id="rId146"/>
    <p:sldId id="695" r:id="rId147"/>
    <p:sldId id="696" r:id="rId148"/>
    <p:sldId id="697" r:id="rId149"/>
    <p:sldId id="700" r:id="rId150"/>
    <p:sldId id="701" r:id="rId151"/>
    <p:sldId id="703" r:id="rId152"/>
    <p:sldId id="705" r:id="rId153"/>
    <p:sldId id="707" r:id="rId154"/>
    <p:sldId id="710" r:id="rId155"/>
    <p:sldId id="708" r:id="rId156"/>
    <p:sldId id="711" r:id="rId157"/>
    <p:sldId id="597" r:id="rId158"/>
    <p:sldId id="530" r:id="rId159"/>
    <p:sldId id="531" r:id="rId160"/>
    <p:sldId id="532" r:id="rId161"/>
    <p:sldId id="533" r:id="rId162"/>
    <p:sldId id="534" r:id="rId163"/>
    <p:sldId id="535" r:id="rId164"/>
    <p:sldId id="536" r:id="rId165"/>
    <p:sldId id="537" r:id="rId166"/>
    <p:sldId id="538" r:id="rId167"/>
    <p:sldId id="539" r:id="rId168"/>
    <p:sldId id="540" r:id="rId169"/>
    <p:sldId id="541" r:id="rId170"/>
    <p:sldId id="542" r:id="rId171"/>
    <p:sldId id="543" r:id="rId172"/>
    <p:sldId id="544" r:id="rId173"/>
    <p:sldId id="545" r:id="rId174"/>
    <p:sldId id="546" r:id="rId175"/>
    <p:sldId id="547" r:id="rId176"/>
    <p:sldId id="548" r:id="rId177"/>
    <p:sldId id="549" r:id="rId178"/>
    <p:sldId id="550" r:id="rId179"/>
    <p:sldId id="551" r:id="rId180"/>
    <p:sldId id="552" r:id="rId181"/>
    <p:sldId id="553" r:id="rId182"/>
    <p:sldId id="554" r:id="rId183"/>
    <p:sldId id="555" r:id="rId184"/>
    <p:sldId id="556" r:id="rId185"/>
    <p:sldId id="557" r:id="rId186"/>
    <p:sldId id="558" r:id="rId187"/>
    <p:sldId id="559" r:id="rId188"/>
    <p:sldId id="563" r:id="rId189"/>
    <p:sldId id="564" r:id="rId190"/>
    <p:sldId id="293" r:id="rId191"/>
    <p:sldId id="600" r:id="rId192"/>
    <p:sldId id="601" r:id="rId193"/>
    <p:sldId id="294" r:id="rId194"/>
    <p:sldId id="683" r:id="rId195"/>
    <p:sldId id="788" r:id="rId196"/>
    <p:sldId id="790" r:id="rId197"/>
    <p:sldId id="791" r:id="rId198"/>
    <p:sldId id="792" r:id="rId199"/>
    <p:sldId id="793" r:id="rId200"/>
    <p:sldId id="295" r:id="rId201"/>
    <p:sldId id="296" r:id="rId202"/>
    <p:sldId id="297" r:id="rId203"/>
    <p:sldId id="298" r:id="rId204"/>
    <p:sldId id="299" r:id="rId205"/>
    <p:sldId id="300" r:id="rId206"/>
    <p:sldId id="301" r:id="rId207"/>
    <p:sldId id="630" r:id="rId208"/>
    <p:sldId id="302" r:id="rId209"/>
    <p:sldId id="647" r:id="rId210"/>
    <p:sldId id="646" r:id="rId211"/>
    <p:sldId id="629" r:id="rId212"/>
    <p:sldId id="503" r:id="rId213"/>
    <p:sldId id="648" r:id="rId214"/>
    <p:sldId id="645" r:id="rId215"/>
    <p:sldId id="622" r:id="rId216"/>
    <p:sldId id="624" r:id="rId217"/>
    <p:sldId id="649" r:id="rId218"/>
    <p:sldId id="508" r:id="rId219"/>
    <p:sldId id="509" r:id="rId220"/>
    <p:sldId id="510" r:id="rId221"/>
    <p:sldId id="511" r:id="rId222"/>
    <p:sldId id="512" r:id="rId223"/>
    <p:sldId id="513" r:id="rId224"/>
    <p:sldId id="514" r:id="rId225"/>
    <p:sldId id="515" r:id="rId226"/>
    <p:sldId id="516" r:id="rId227"/>
    <p:sldId id="652" r:id="rId228"/>
    <p:sldId id="526" r:id="rId229"/>
    <p:sldId id="527" r:id="rId230"/>
    <p:sldId id="518" r:id="rId231"/>
    <p:sldId id="686" r:id="rId232"/>
    <p:sldId id="651" r:id="rId233"/>
    <p:sldId id="685" r:id="rId234"/>
    <p:sldId id="684" r:id="rId235"/>
    <p:sldId id="519" r:id="rId236"/>
    <p:sldId id="520" r:id="rId237"/>
    <p:sldId id="521" r:id="rId238"/>
    <p:sldId id="522" r:id="rId239"/>
    <p:sldId id="523" r:id="rId240"/>
    <p:sldId id="529" r:id="rId241"/>
    <p:sldId id="528" r:id="rId242"/>
    <p:sldId id="524" r:id="rId243"/>
    <p:sldId id="310" r:id="rId244"/>
  </p:sldIdLst>
  <p:sldSz cx="9144000" cy="6858000" type="screen4x3"/>
  <p:notesSz cx="6858000" cy="9144000"/>
  <p:defaultTextStyle>
    <a:defPPr>
      <a:defRPr lang="en-GB"/>
    </a:defPPr>
    <a:lvl1pPr algn="l" rtl="0" fontAlgn="base">
      <a:spcBef>
        <a:spcPct val="0"/>
      </a:spcBef>
      <a:spcAft>
        <a:spcPct val="0"/>
      </a:spcAft>
      <a:defRPr sz="2400" i="1" kern="1200">
        <a:solidFill>
          <a:schemeClr val="tx1"/>
        </a:solidFill>
        <a:latin typeface="Times New Roman" pitchFamily="18" charset="0"/>
        <a:ea typeface="+mn-ea"/>
        <a:cs typeface="+mn-cs"/>
      </a:defRPr>
    </a:lvl1pPr>
    <a:lvl2pPr marL="457200" algn="l" rtl="0" fontAlgn="base">
      <a:spcBef>
        <a:spcPct val="0"/>
      </a:spcBef>
      <a:spcAft>
        <a:spcPct val="0"/>
      </a:spcAft>
      <a:defRPr sz="2400" i="1" kern="1200">
        <a:solidFill>
          <a:schemeClr val="tx1"/>
        </a:solidFill>
        <a:latin typeface="Times New Roman" pitchFamily="18" charset="0"/>
        <a:ea typeface="+mn-ea"/>
        <a:cs typeface="+mn-cs"/>
      </a:defRPr>
    </a:lvl2pPr>
    <a:lvl3pPr marL="914400" algn="l" rtl="0" fontAlgn="base">
      <a:spcBef>
        <a:spcPct val="0"/>
      </a:spcBef>
      <a:spcAft>
        <a:spcPct val="0"/>
      </a:spcAft>
      <a:defRPr sz="2400" i="1" kern="1200">
        <a:solidFill>
          <a:schemeClr val="tx1"/>
        </a:solidFill>
        <a:latin typeface="Times New Roman" pitchFamily="18" charset="0"/>
        <a:ea typeface="+mn-ea"/>
        <a:cs typeface="+mn-cs"/>
      </a:defRPr>
    </a:lvl3pPr>
    <a:lvl4pPr marL="1371600" algn="l" rtl="0" fontAlgn="base">
      <a:spcBef>
        <a:spcPct val="0"/>
      </a:spcBef>
      <a:spcAft>
        <a:spcPct val="0"/>
      </a:spcAft>
      <a:defRPr sz="2400" i="1" kern="1200">
        <a:solidFill>
          <a:schemeClr val="tx1"/>
        </a:solidFill>
        <a:latin typeface="Times New Roman" pitchFamily="18" charset="0"/>
        <a:ea typeface="+mn-ea"/>
        <a:cs typeface="+mn-cs"/>
      </a:defRPr>
    </a:lvl4pPr>
    <a:lvl5pPr marL="1828800" algn="l" rtl="0" fontAlgn="base">
      <a:spcBef>
        <a:spcPct val="0"/>
      </a:spcBef>
      <a:spcAft>
        <a:spcPct val="0"/>
      </a:spcAft>
      <a:defRPr sz="2400" i="1" kern="1200">
        <a:solidFill>
          <a:schemeClr val="tx1"/>
        </a:solidFill>
        <a:latin typeface="Times New Roman" pitchFamily="18" charset="0"/>
        <a:ea typeface="+mn-ea"/>
        <a:cs typeface="+mn-cs"/>
      </a:defRPr>
    </a:lvl5pPr>
    <a:lvl6pPr marL="2286000" algn="l" defTabSz="914400" rtl="0" eaLnBrk="1" latinLnBrk="0" hangingPunct="1">
      <a:defRPr sz="2400" i="1" kern="1200">
        <a:solidFill>
          <a:schemeClr val="tx1"/>
        </a:solidFill>
        <a:latin typeface="Times New Roman" pitchFamily="18" charset="0"/>
        <a:ea typeface="+mn-ea"/>
        <a:cs typeface="+mn-cs"/>
      </a:defRPr>
    </a:lvl6pPr>
    <a:lvl7pPr marL="2743200" algn="l" defTabSz="914400" rtl="0" eaLnBrk="1" latinLnBrk="0" hangingPunct="1">
      <a:defRPr sz="2400" i="1" kern="1200">
        <a:solidFill>
          <a:schemeClr val="tx1"/>
        </a:solidFill>
        <a:latin typeface="Times New Roman" pitchFamily="18" charset="0"/>
        <a:ea typeface="+mn-ea"/>
        <a:cs typeface="+mn-cs"/>
      </a:defRPr>
    </a:lvl7pPr>
    <a:lvl8pPr marL="3200400" algn="l" defTabSz="914400" rtl="0" eaLnBrk="1" latinLnBrk="0" hangingPunct="1">
      <a:defRPr sz="2400" i="1" kern="1200">
        <a:solidFill>
          <a:schemeClr val="tx1"/>
        </a:solidFill>
        <a:latin typeface="Times New Roman" pitchFamily="18" charset="0"/>
        <a:ea typeface="+mn-ea"/>
        <a:cs typeface="+mn-cs"/>
      </a:defRPr>
    </a:lvl8pPr>
    <a:lvl9pPr marL="3657600" algn="l" defTabSz="914400" rtl="0" eaLnBrk="1" latinLnBrk="0" hangingPunct="1">
      <a:defRPr sz="2400" i="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990000"/>
    <a:srgbClr val="0066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8286" autoAdjust="0"/>
  </p:normalViewPr>
  <p:slideViewPr>
    <p:cSldViewPr>
      <p:cViewPr varScale="1">
        <p:scale>
          <a:sx n="115" d="100"/>
          <a:sy n="115" d="100"/>
        </p:scale>
        <p:origin x="-1488"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40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247" Type="http://schemas.openxmlformats.org/officeDocument/2006/relationships/viewProps" Target="viewProp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slide" Target="slides/slide234.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248" Type="http://schemas.openxmlformats.org/officeDocument/2006/relationships/theme" Target="theme/theme1.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slide" Target="slides/slide214.xml"/><Relationship Id="rId6" Type="http://schemas.openxmlformats.org/officeDocument/2006/relationships/slide" Target="slides/slide3.xml"/><Relationship Id="rId238" Type="http://schemas.openxmlformats.org/officeDocument/2006/relationships/slide" Target="slides/slide235.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slide" Target="slides/slide204.xml"/><Relationship Id="rId228" Type="http://schemas.openxmlformats.org/officeDocument/2006/relationships/slide" Target="slides/slide225.xml"/><Relationship Id="rId249" Type="http://schemas.openxmlformats.org/officeDocument/2006/relationships/tableStyles" Target="tableStyles.xml"/><Relationship Id="rId13" Type="http://schemas.openxmlformats.org/officeDocument/2006/relationships/slide" Target="slides/slide10.xml"/><Relationship Id="rId109" Type="http://schemas.openxmlformats.org/officeDocument/2006/relationships/slide" Target="slides/slide106.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18" Type="http://schemas.openxmlformats.org/officeDocument/2006/relationships/slide" Target="slides/slide215.xml"/><Relationship Id="rId239" Type="http://schemas.openxmlformats.org/officeDocument/2006/relationships/slide" Target="slides/slide236.xml"/><Relationship Id="rId24" Type="http://schemas.openxmlformats.org/officeDocument/2006/relationships/slide" Target="slides/slide21.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31" Type="http://schemas.openxmlformats.org/officeDocument/2006/relationships/slide" Target="slides/slide128.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208" Type="http://schemas.openxmlformats.org/officeDocument/2006/relationships/slide" Target="slides/slide205.xml"/><Relationship Id="rId229" Type="http://schemas.openxmlformats.org/officeDocument/2006/relationships/slide" Target="slides/slide226.xml"/><Relationship Id="rId240" Type="http://schemas.openxmlformats.org/officeDocument/2006/relationships/slide" Target="slides/slide237.xml"/><Relationship Id="rId14" Type="http://schemas.openxmlformats.org/officeDocument/2006/relationships/slide" Target="slides/slide11.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8" Type="http://schemas.openxmlformats.org/officeDocument/2006/relationships/slide" Target="slides/slide5.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219" Type="http://schemas.openxmlformats.org/officeDocument/2006/relationships/slide" Target="slides/slide216.xml"/><Relationship Id="rId230" Type="http://schemas.openxmlformats.org/officeDocument/2006/relationships/slide" Target="slides/slide227.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95" Type="http://schemas.openxmlformats.org/officeDocument/2006/relationships/slide" Target="slides/slide192.xml"/><Relationship Id="rId209" Type="http://schemas.openxmlformats.org/officeDocument/2006/relationships/slide" Target="slides/slide206.xml"/><Relationship Id="rId220" Type="http://schemas.openxmlformats.org/officeDocument/2006/relationships/slide" Target="slides/slide217.xml"/><Relationship Id="rId241" Type="http://schemas.openxmlformats.org/officeDocument/2006/relationships/slide" Target="slides/slide23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78" Type="http://schemas.openxmlformats.org/officeDocument/2006/relationships/slide" Target="slides/slide75.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64" Type="http://schemas.openxmlformats.org/officeDocument/2006/relationships/slide" Target="slides/slide161.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36" Type="http://schemas.openxmlformats.org/officeDocument/2006/relationships/slide" Target="slides/slide233.xml"/><Relationship Id="rId26" Type="http://schemas.openxmlformats.org/officeDocument/2006/relationships/slide" Target="slides/slide23.xml"/><Relationship Id="rId231" Type="http://schemas.openxmlformats.org/officeDocument/2006/relationships/slide" Target="slides/slide228.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202" Type="http://schemas.openxmlformats.org/officeDocument/2006/relationships/slide" Target="slides/slide199.xml"/><Relationship Id="rId223" Type="http://schemas.openxmlformats.org/officeDocument/2006/relationships/slide" Target="slides/slide220.xml"/><Relationship Id="rId244" Type="http://schemas.openxmlformats.org/officeDocument/2006/relationships/slide" Target="slides/slide241.xml"/><Relationship Id="rId18" Type="http://schemas.openxmlformats.org/officeDocument/2006/relationships/slide" Target="slides/slide15.xml"/><Relationship Id="rId39" Type="http://schemas.openxmlformats.org/officeDocument/2006/relationships/slide" Target="slides/slide36.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slide" Target="slides/slide210.xml"/><Relationship Id="rId234" Type="http://schemas.openxmlformats.org/officeDocument/2006/relationships/slide" Target="slides/slide231.xml"/><Relationship Id="rId2" Type="http://schemas.openxmlformats.org/officeDocument/2006/relationships/slideMaster" Target="slideMasters/slideMaster2.xml"/><Relationship Id="rId29" Type="http://schemas.openxmlformats.org/officeDocument/2006/relationships/slide" Target="slides/slide26.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99" Type="http://schemas.openxmlformats.org/officeDocument/2006/relationships/slide" Target="slides/slide196.xml"/><Relationship Id="rId203" Type="http://schemas.openxmlformats.org/officeDocument/2006/relationships/slide" Target="slides/slide200.xml"/><Relationship Id="rId19" Type="http://schemas.openxmlformats.org/officeDocument/2006/relationships/slide" Target="slides/slide16.xml"/><Relationship Id="rId224" Type="http://schemas.openxmlformats.org/officeDocument/2006/relationships/slide" Target="slides/slide221.xml"/><Relationship Id="rId245" Type="http://schemas.openxmlformats.org/officeDocument/2006/relationships/notesMaster" Target="notesMasters/notesMaster1.xml"/><Relationship Id="rId30" Type="http://schemas.openxmlformats.org/officeDocument/2006/relationships/slide" Target="slides/slide2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slide" Target="slides/slide211.xml"/><Relationship Id="rId235" Type="http://schemas.openxmlformats.org/officeDocument/2006/relationships/slide" Target="slides/slide232.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179" Type="http://schemas.openxmlformats.org/officeDocument/2006/relationships/slide" Target="slides/slide176.xml"/><Relationship Id="rId190" Type="http://schemas.openxmlformats.org/officeDocument/2006/relationships/slide" Target="slides/slide187.xml"/><Relationship Id="rId204" Type="http://schemas.openxmlformats.org/officeDocument/2006/relationships/slide" Target="slides/slide201.xml"/><Relationship Id="rId225" Type="http://schemas.openxmlformats.org/officeDocument/2006/relationships/slide" Target="slides/slide222.xml"/><Relationship Id="rId246" Type="http://schemas.openxmlformats.org/officeDocument/2006/relationships/presProps" Target="presProps.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94" Type="http://schemas.openxmlformats.org/officeDocument/2006/relationships/slide" Target="slides/slide91.xml"/><Relationship Id="rId148" Type="http://schemas.openxmlformats.org/officeDocument/2006/relationships/slide" Target="slides/slide145.xml"/><Relationship Id="rId169" Type="http://schemas.openxmlformats.org/officeDocument/2006/relationships/slide" Target="slides/slide166.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Asus\OneDrive\&#1044;&#1086;&#1082;&#1091;&#1084;&#1077;&#1085;&#1090;&#1099;\&#1050;&#1085;&#1080;&#1075;&#1072;1.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935525363082325E-2"/>
          <c:y val="3.1081643485821264E-2"/>
          <c:w val="0.91064474636918491"/>
          <c:h val="0.7554870446493599"/>
        </c:manualLayout>
      </c:layout>
      <c:barChart>
        <c:barDir val="col"/>
        <c:grouping val="clustered"/>
        <c:varyColors val="0"/>
        <c:ser>
          <c:idx val="0"/>
          <c:order val="0"/>
          <c:invertIfNegative val="0"/>
          <c:cat>
            <c:strRef>
              <c:f>Лист1!$A$1:$A$18</c:f>
              <c:strCache>
                <c:ptCount val="18"/>
                <c:pt idx="0">
                  <c:v>Белгородский 110</c:v>
                </c:pt>
                <c:pt idx="1">
                  <c:v>Яромир</c:v>
                </c:pt>
                <c:pt idx="2">
                  <c:v>Чайна</c:v>
                </c:pt>
                <c:pt idx="3">
                  <c:v>Татум</c:v>
                </c:pt>
                <c:pt idx="4">
                  <c:v>Саломе</c:v>
                </c:pt>
                <c:pt idx="5">
                  <c:v>Московский 86</c:v>
                </c:pt>
                <c:pt idx="6">
                  <c:v>Рамблер</c:v>
                </c:pt>
                <c:pt idx="7">
                  <c:v>Инари</c:v>
                </c:pt>
                <c:pt idx="8">
                  <c:v>Криничный</c:v>
                </c:pt>
                <c:pt idx="9">
                  <c:v>Суздалец</c:v>
                </c:pt>
                <c:pt idx="10">
                  <c:v>Черио</c:v>
                </c:pt>
                <c:pt idx="11">
                  <c:v>Олимпик</c:v>
                </c:pt>
                <c:pt idx="12">
                  <c:v>Автограф</c:v>
                </c:pt>
                <c:pt idx="13">
                  <c:v>Апрель</c:v>
                </c:pt>
                <c:pt idx="14">
                  <c:v>Даниэлле</c:v>
                </c:pt>
                <c:pt idx="15">
                  <c:v>КВС Аста</c:v>
                </c:pt>
                <c:pt idx="16">
                  <c:v>КВС Тесса</c:v>
                </c:pt>
                <c:pt idx="17">
                  <c:v>Мелиус</c:v>
                </c:pt>
              </c:strCache>
            </c:strRef>
          </c:cat>
          <c:val>
            <c:numRef>
              <c:f>Лист1!$B$1:$B$18</c:f>
              <c:numCache>
                <c:formatCode>General</c:formatCode>
                <c:ptCount val="18"/>
                <c:pt idx="0">
                  <c:v>20</c:v>
                </c:pt>
                <c:pt idx="1">
                  <c:v>30</c:v>
                </c:pt>
                <c:pt idx="2">
                  <c:v>90</c:v>
                </c:pt>
                <c:pt idx="3">
                  <c:v>70</c:v>
                </c:pt>
                <c:pt idx="4">
                  <c:v>50</c:v>
                </c:pt>
                <c:pt idx="5">
                  <c:v>30</c:v>
                </c:pt>
                <c:pt idx="6">
                  <c:v>90</c:v>
                </c:pt>
                <c:pt idx="7">
                  <c:v>90</c:v>
                </c:pt>
                <c:pt idx="8">
                  <c:v>20</c:v>
                </c:pt>
                <c:pt idx="9">
                  <c:v>60</c:v>
                </c:pt>
                <c:pt idx="10">
                  <c:v>40</c:v>
                </c:pt>
                <c:pt idx="11">
                  <c:v>30</c:v>
                </c:pt>
                <c:pt idx="12">
                  <c:v>20</c:v>
                </c:pt>
                <c:pt idx="13">
                  <c:v>20</c:v>
                </c:pt>
                <c:pt idx="14">
                  <c:v>10</c:v>
                </c:pt>
                <c:pt idx="15">
                  <c:v>3</c:v>
                </c:pt>
                <c:pt idx="16">
                  <c:v>10</c:v>
                </c:pt>
                <c:pt idx="17">
                  <c:v>3</c:v>
                </c:pt>
              </c:numCache>
            </c:numRef>
          </c:val>
        </c:ser>
        <c:ser>
          <c:idx val="1"/>
          <c:order val="1"/>
          <c:invertIfNegative val="0"/>
          <c:cat>
            <c:strRef>
              <c:f>Лист1!$A$1:$A$18</c:f>
              <c:strCache>
                <c:ptCount val="18"/>
                <c:pt idx="0">
                  <c:v>Белгородский 110</c:v>
                </c:pt>
                <c:pt idx="1">
                  <c:v>Яромир</c:v>
                </c:pt>
                <c:pt idx="2">
                  <c:v>Чайна</c:v>
                </c:pt>
                <c:pt idx="3">
                  <c:v>Татум</c:v>
                </c:pt>
                <c:pt idx="4">
                  <c:v>Саломе</c:v>
                </c:pt>
                <c:pt idx="5">
                  <c:v>Московский 86</c:v>
                </c:pt>
                <c:pt idx="6">
                  <c:v>Рамблер</c:v>
                </c:pt>
                <c:pt idx="7">
                  <c:v>Инари</c:v>
                </c:pt>
                <c:pt idx="8">
                  <c:v>Криничный</c:v>
                </c:pt>
                <c:pt idx="9">
                  <c:v>Суздалец</c:v>
                </c:pt>
                <c:pt idx="10">
                  <c:v>Черио</c:v>
                </c:pt>
                <c:pt idx="11">
                  <c:v>Олимпик</c:v>
                </c:pt>
                <c:pt idx="12">
                  <c:v>Автограф</c:v>
                </c:pt>
                <c:pt idx="13">
                  <c:v>Апрель</c:v>
                </c:pt>
                <c:pt idx="14">
                  <c:v>Даниэлле</c:v>
                </c:pt>
                <c:pt idx="15">
                  <c:v>КВС Аста</c:v>
                </c:pt>
                <c:pt idx="16">
                  <c:v>КВС Тесса</c:v>
                </c:pt>
                <c:pt idx="17">
                  <c:v>Мелиус</c:v>
                </c:pt>
              </c:strCache>
            </c:strRef>
          </c:cat>
          <c:val>
            <c:numRef>
              <c:f>Лист1!$C$1:$C$18</c:f>
              <c:numCache>
                <c:formatCode>General</c:formatCode>
                <c:ptCount val="18"/>
                <c:pt idx="0">
                  <c:v>20</c:v>
                </c:pt>
                <c:pt idx="1">
                  <c:v>15</c:v>
                </c:pt>
                <c:pt idx="2">
                  <c:v>30</c:v>
                </c:pt>
                <c:pt idx="3">
                  <c:v>20</c:v>
                </c:pt>
                <c:pt idx="4">
                  <c:v>20</c:v>
                </c:pt>
                <c:pt idx="5">
                  <c:v>20</c:v>
                </c:pt>
                <c:pt idx="6">
                  <c:v>20</c:v>
                </c:pt>
                <c:pt idx="7">
                  <c:v>3</c:v>
                </c:pt>
                <c:pt idx="8">
                  <c:v>20</c:v>
                </c:pt>
                <c:pt idx="9">
                  <c:v>10</c:v>
                </c:pt>
                <c:pt idx="10">
                  <c:v>50</c:v>
                </c:pt>
                <c:pt idx="11">
                  <c:v>10</c:v>
                </c:pt>
                <c:pt idx="12">
                  <c:v>40</c:v>
                </c:pt>
                <c:pt idx="13">
                  <c:v>40</c:v>
                </c:pt>
                <c:pt idx="14">
                  <c:v>30</c:v>
                </c:pt>
                <c:pt idx="15">
                  <c:v>70</c:v>
                </c:pt>
                <c:pt idx="16">
                  <c:v>80</c:v>
                </c:pt>
                <c:pt idx="17">
                  <c:v>60</c:v>
                </c:pt>
              </c:numCache>
            </c:numRef>
          </c:val>
        </c:ser>
        <c:dLbls>
          <c:showLegendKey val="0"/>
          <c:showVal val="0"/>
          <c:showCatName val="0"/>
          <c:showSerName val="0"/>
          <c:showPercent val="0"/>
          <c:showBubbleSize val="0"/>
        </c:dLbls>
        <c:gapWidth val="150"/>
        <c:axId val="88257024"/>
        <c:axId val="47288256"/>
      </c:barChart>
      <c:catAx>
        <c:axId val="88257024"/>
        <c:scaling>
          <c:orientation val="minMax"/>
        </c:scaling>
        <c:delete val="1"/>
        <c:axPos val="b"/>
        <c:majorTickMark val="out"/>
        <c:minorTickMark val="none"/>
        <c:tickLblPos val="nextTo"/>
        <c:crossAx val="47288256"/>
        <c:crosses val="autoZero"/>
        <c:auto val="1"/>
        <c:lblAlgn val="ctr"/>
        <c:lblOffset val="100"/>
        <c:noMultiLvlLbl val="0"/>
      </c:catAx>
      <c:valAx>
        <c:axId val="47288256"/>
        <c:scaling>
          <c:orientation val="minMax"/>
        </c:scaling>
        <c:delete val="0"/>
        <c:axPos val="l"/>
        <c:majorGridlines/>
        <c:numFmt formatCode="General" sourceLinked="1"/>
        <c:majorTickMark val="out"/>
        <c:minorTickMark val="none"/>
        <c:tickLblPos val="nextTo"/>
        <c:crossAx val="88257024"/>
        <c:crosses val="autoZero"/>
        <c:crossBetween val="between"/>
      </c:valAx>
    </c:plotArea>
    <c:plotVisOnly val="1"/>
    <c:dispBlanksAs val="gap"/>
    <c:showDLblsOverMax val="0"/>
  </c:chart>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15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3.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17.png"/><Relationship Id="rId7" Type="http://schemas.openxmlformats.org/officeDocument/2006/relationships/image" Target="../media/image221.png"/><Relationship Id="rId2" Type="http://schemas.openxmlformats.org/officeDocument/2006/relationships/image" Target="../media/image216.png"/><Relationship Id="rId1" Type="http://schemas.openxmlformats.org/officeDocument/2006/relationships/image" Target="../media/image215.png"/><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2.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24.emf"/><Relationship Id="rId2" Type="http://schemas.openxmlformats.org/officeDocument/2006/relationships/image" Target="../media/image207.png"/><Relationship Id="rId1" Type="http://schemas.openxmlformats.org/officeDocument/2006/relationships/image" Target="../media/image22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0.emf"/></Relationships>
</file>

<file path=ppt/drawings/drawing1.xml><?xml version="1.0" encoding="utf-8"?>
<c:userShapes xmlns:c="http://schemas.openxmlformats.org/drawingml/2006/chart">
  <cdr:relSizeAnchor xmlns:cdr="http://schemas.openxmlformats.org/drawingml/2006/chartDrawing">
    <cdr:from>
      <cdr:x>0.10345</cdr:x>
      <cdr:y>0.79844</cdr:y>
    </cdr:from>
    <cdr:to>
      <cdr:x>0.21292</cdr:x>
      <cdr:y>1</cdr:y>
    </cdr:to>
    <cdr:sp macro="" textlink="">
      <cdr:nvSpPr>
        <cdr:cNvPr id="2" name="TextBox 1"/>
        <cdr:cNvSpPr txBox="1"/>
      </cdr:nvSpPr>
      <cdr:spPr>
        <a:xfrm xmlns:a="http://schemas.openxmlformats.org/drawingml/2006/main">
          <a:off x="864096" y="37444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smtClean="0"/>
            <a:t>1</a:t>
          </a:r>
          <a:endParaRPr lang="ru-RU" sz="1200" dirty="0"/>
        </a:p>
      </cdr:txBody>
    </cdr:sp>
  </cdr:relSizeAnchor>
  <cdr:relSizeAnchor xmlns:cdr="http://schemas.openxmlformats.org/drawingml/2006/chartDrawing">
    <cdr:from>
      <cdr:x>0.15517</cdr:x>
      <cdr:y>0.79844</cdr:y>
    </cdr:from>
    <cdr:to>
      <cdr:x>0.26464</cdr:x>
      <cdr:y>1</cdr:y>
    </cdr:to>
    <cdr:sp macro="" textlink="">
      <cdr:nvSpPr>
        <cdr:cNvPr id="3" name="TextBox 2"/>
        <cdr:cNvSpPr txBox="1"/>
      </cdr:nvSpPr>
      <cdr:spPr>
        <a:xfrm xmlns:a="http://schemas.openxmlformats.org/drawingml/2006/main">
          <a:off x="1296144" y="37444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2</a:t>
          </a:r>
          <a:endParaRPr lang="ru-RU" sz="1100" dirty="0"/>
        </a:p>
      </cdr:txBody>
    </cdr:sp>
  </cdr:relSizeAnchor>
  <cdr:relSizeAnchor xmlns:cdr="http://schemas.openxmlformats.org/drawingml/2006/chartDrawing">
    <cdr:from>
      <cdr:x>0.2069</cdr:x>
      <cdr:y>0.79844</cdr:y>
    </cdr:from>
    <cdr:to>
      <cdr:x>0.31637</cdr:x>
      <cdr:y>1</cdr:y>
    </cdr:to>
    <cdr:sp macro="" textlink="">
      <cdr:nvSpPr>
        <cdr:cNvPr id="4" name="TextBox 3"/>
        <cdr:cNvSpPr txBox="1"/>
      </cdr:nvSpPr>
      <cdr:spPr>
        <a:xfrm xmlns:a="http://schemas.openxmlformats.org/drawingml/2006/main">
          <a:off x="1728192" y="37444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dirty="0"/>
            <a:t>3</a:t>
          </a:r>
          <a:endParaRPr lang="ru-RU" sz="1100" dirty="0"/>
        </a:p>
      </cdr:txBody>
    </cdr:sp>
  </cdr:relSizeAnchor>
  <cdr:relSizeAnchor xmlns:cdr="http://schemas.openxmlformats.org/drawingml/2006/chartDrawing">
    <cdr:from>
      <cdr:x>0.25</cdr:x>
      <cdr:y>0.79844</cdr:y>
    </cdr:from>
    <cdr:to>
      <cdr:x>0.35947</cdr:x>
      <cdr:y>1</cdr:y>
    </cdr:to>
    <cdr:sp macro="" textlink="">
      <cdr:nvSpPr>
        <cdr:cNvPr id="5" name="TextBox 4"/>
        <cdr:cNvSpPr txBox="1"/>
      </cdr:nvSpPr>
      <cdr:spPr>
        <a:xfrm xmlns:a="http://schemas.openxmlformats.org/drawingml/2006/main">
          <a:off x="2088232" y="37444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4</a:t>
          </a:r>
          <a:endParaRPr lang="ru-RU" sz="1100" dirty="0"/>
        </a:p>
      </cdr:txBody>
    </cdr:sp>
  </cdr:relSizeAnchor>
  <cdr:relSizeAnchor xmlns:cdr="http://schemas.openxmlformats.org/drawingml/2006/chartDrawing">
    <cdr:from>
      <cdr:x>0.30172</cdr:x>
      <cdr:y>0.79844</cdr:y>
    </cdr:from>
    <cdr:to>
      <cdr:x>0.41119</cdr:x>
      <cdr:y>1</cdr:y>
    </cdr:to>
    <cdr:sp macro="" textlink="">
      <cdr:nvSpPr>
        <cdr:cNvPr id="6" name="TextBox 5"/>
        <cdr:cNvSpPr txBox="1"/>
      </cdr:nvSpPr>
      <cdr:spPr>
        <a:xfrm xmlns:a="http://schemas.openxmlformats.org/drawingml/2006/main">
          <a:off x="2520280" y="37444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5</a:t>
          </a:r>
          <a:endParaRPr lang="ru-RU" sz="1100" dirty="0"/>
        </a:p>
      </cdr:txBody>
    </cdr:sp>
  </cdr:relSizeAnchor>
  <cdr:relSizeAnchor xmlns:cdr="http://schemas.openxmlformats.org/drawingml/2006/chartDrawing">
    <cdr:from>
      <cdr:x>0.35345</cdr:x>
      <cdr:y>0.79844</cdr:y>
    </cdr:from>
    <cdr:to>
      <cdr:x>0.46292</cdr:x>
      <cdr:y>1</cdr:y>
    </cdr:to>
    <cdr:sp macro="" textlink="">
      <cdr:nvSpPr>
        <cdr:cNvPr id="7" name="TextBox 6"/>
        <cdr:cNvSpPr txBox="1"/>
      </cdr:nvSpPr>
      <cdr:spPr>
        <a:xfrm xmlns:a="http://schemas.openxmlformats.org/drawingml/2006/main">
          <a:off x="2952328" y="37444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6</a:t>
          </a:r>
          <a:endParaRPr lang="ru-RU" sz="1100" dirty="0"/>
        </a:p>
      </cdr:txBody>
    </cdr:sp>
  </cdr:relSizeAnchor>
  <cdr:relSizeAnchor xmlns:cdr="http://schemas.openxmlformats.org/drawingml/2006/chartDrawing">
    <cdr:from>
      <cdr:x>0.40517</cdr:x>
      <cdr:y>0.79844</cdr:y>
    </cdr:from>
    <cdr:to>
      <cdr:x>0.51464</cdr:x>
      <cdr:y>1</cdr:y>
    </cdr:to>
    <cdr:sp macro="" textlink="">
      <cdr:nvSpPr>
        <cdr:cNvPr id="8" name="TextBox 7"/>
        <cdr:cNvSpPr txBox="1"/>
      </cdr:nvSpPr>
      <cdr:spPr>
        <a:xfrm xmlns:a="http://schemas.openxmlformats.org/drawingml/2006/main">
          <a:off x="3384376" y="37444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7</a:t>
          </a:r>
          <a:endParaRPr lang="ru-RU" sz="1100" dirty="0"/>
        </a:p>
      </cdr:txBody>
    </cdr:sp>
  </cdr:relSizeAnchor>
  <cdr:relSizeAnchor xmlns:cdr="http://schemas.openxmlformats.org/drawingml/2006/chartDrawing">
    <cdr:from>
      <cdr:x>0.4569</cdr:x>
      <cdr:y>0.79844</cdr:y>
    </cdr:from>
    <cdr:to>
      <cdr:x>0.56637</cdr:x>
      <cdr:y>1</cdr:y>
    </cdr:to>
    <cdr:sp macro="" textlink="">
      <cdr:nvSpPr>
        <cdr:cNvPr id="9" name="TextBox 8"/>
        <cdr:cNvSpPr txBox="1"/>
      </cdr:nvSpPr>
      <cdr:spPr>
        <a:xfrm xmlns:a="http://schemas.openxmlformats.org/drawingml/2006/main">
          <a:off x="3816424" y="37444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8</a:t>
          </a:r>
          <a:endParaRPr lang="ru-RU" sz="1100" dirty="0"/>
        </a:p>
      </cdr:txBody>
    </cdr:sp>
  </cdr:relSizeAnchor>
  <cdr:relSizeAnchor xmlns:cdr="http://schemas.openxmlformats.org/drawingml/2006/chartDrawing">
    <cdr:from>
      <cdr:x>0.50862</cdr:x>
      <cdr:y>0.79844</cdr:y>
    </cdr:from>
    <cdr:to>
      <cdr:x>0.61809</cdr:x>
      <cdr:y>1</cdr:y>
    </cdr:to>
    <cdr:sp macro="" textlink="">
      <cdr:nvSpPr>
        <cdr:cNvPr id="10" name="TextBox 9"/>
        <cdr:cNvSpPr txBox="1"/>
      </cdr:nvSpPr>
      <cdr:spPr>
        <a:xfrm xmlns:a="http://schemas.openxmlformats.org/drawingml/2006/main">
          <a:off x="4248472" y="37444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9</a:t>
          </a:r>
          <a:endParaRPr lang="ru-RU" sz="1100" dirty="0"/>
        </a:p>
      </cdr:txBody>
    </cdr:sp>
  </cdr:relSizeAnchor>
  <cdr:relSizeAnchor xmlns:cdr="http://schemas.openxmlformats.org/drawingml/2006/chartDrawing">
    <cdr:from>
      <cdr:x>0.54741</cdr:x>
      <cdr:y>0.79844</cdr:y>
    </cdr:from>
    <cdr:to>
      <cdr:x>0.65688</cdr:x>
      <cdr:y>1</cdr:y>
    </cdr:to>
    <cdr:sp macro="" textlink="">
      <cdr:nvSpPr>
        <cdr:cNvPr id="11" name="TextBox 10"/>
        <cdr:cNvSpPr txBox="1"/>
      </cdr:nvSpPr>
      <cdr:spPr>
        <a:xfrm xmlns:a="http://schemas.openxmlformats.org/drawingml/2006/main">
          <a:off x="4572508" y="37444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10</a:t>
          </a:r>
          <a:endParaRPr lang="ru-RU" sz="1100" dirty="0"/>
        </a:p>
      </cdr:txBody>
    </cdr:sp>
  </cdr:relSizeAnchor>
  <cdr:relSizeAnchor xmlns:cdr="http://schemas.openxmlformats.org/drawingml/2006/chartDrawing">
    <cdr:from>
      <cdr:x>0.60345</cdr:x>
      <cdr:y>0.79844</cdr:y>
    </cdr:from>
    <cdr:to>
      <cdr:x>0.71292</cdr:x>
      <cdr:y>1</cdr:y>
    </cdr:to>
    <cdr:sp macro="" textlink="">
      <cdr:nvSpPr>
        <cdr:cNvPr id="12" name="TextBox 11"/>
        <cdr:cNvSpPr txBox="1"/>
      </cdr:nvSpPr>
      <cdr:spPr>
        <a:xfrm xmlns:a="http://schemas.openxmlformats.org/drawingml/2006/main">
          <a:off x="5040560" y="37444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11</a:t>
          </a:r>
          <a:endParaRPr lang="ru-RU" sz="1100" dirty="0"/>
        </a:p>
      </cdr:txBody>
    </cdr:sp>
  </cdr:relSizeAnchor>
  <cdr:relSizeAnchor xmlns:cdr="http://schemas.openxmlformats.org/drawingml/2006/chartDrawing">
    <cdr:from>
      <cdr:x>0.65517</cdr:x>
      <cdr:y>0.79844</cdr:y>
    </cdr:from>
    <cdr:to>
      <cdr:x>0.76464</cdr:x>
      <cdr:y>1</cdr:y>
    </cdr:to>
    <cdr:sp macro="" textlink="">
      <cdr:nvSpPr>
        <cdr:cNvPr id="13" name="TextBox 12"/>
        <cdr:cNvSpPr txBox="1"/>
      </cdr:nvSpPr>
      <cdr:spPr>
        <a:xfrm xmlns:a="http://schemas.openxmlformats.org/drawingml/2006/main">
          <a:off x="5472608" y="37444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12</a:t>
          </a:r>
          <a:endParaRPr lang="ru-RU" sz="1100" dirty="0"/>
        </a:p>
      </cdr:txBody>
    </cdr:sp>
  </cdr:relSizeAnchor>
  <cdr:relSizeAnchor xmlns:cdr="http://schemas.openxmlformats.org/drawingml/2006/chartDrawing">
    <cdr:from>
      <cdr:x>0.69828</cdr:x>
      <cdr:y>0.79844</cdr:y>
    </cdr:from>
    <cdr:to>
      <cdr:x>0.80775</cdr:x>
      <cdr:y>1</cdr:y>
    </cdr:to>
    <cdr:sp macro="" textlink="">
      <cdr:nvSpPr>
        <cdr:cNvPr id="14" name="TextBox 13"/>
        <cdr:cNvSpPr txBox="1"/>
      </cdr:nvSpPr>
      <cdr:spPr>
        <a:xfrm xmlns:a="http://schemas.openxmlformats.org/drawingml/2006/main">
          <a:off x="5832648" y="37444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13</a:t>
          </a:r>
          <a:endParaRPr lang="ru-RU" sz="1100" dirty="0"/>
        </a:p>
      </cdr:txBody>
    </cdr:sp>
  </cdr:relSizeAnchor>
  <cdr:relSizeAnchor xmlns:cdr="http://schemas.openxmlformats.org/drawingml/2006/chartDrawing">
    <cdr:from>
      <cdr:x>0.75862</cdr:x>
      <cdr:y>0.79844</cdr:y>
    </cdr:from>
    <cdr:to>
      <cdr:x>0.86809</cdr:x>
      <cdr:y>1</cdr:y>
    </cdr:to>
    <cdr:sp macro="" textlink="">
      <cdr:nvSpPr>
        <cdr:cNvPr id="15" name="TextBox 14"/>
        <cdr:cNvSpPr txBox="1"/>
      </cdr:nvSpPr>
      <cdr:spPr>
        <a:xfrm xmlns:a="http://schemas.openxmlformats.org/drawingml/2006/main">
          <a:off x="6336704" y="37444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14</a:t>
          </a:r>
          <a:endParaRPr lang="ru-RU" sz="1100" dirty="0"/>
        </a:p>
      </cdr:txBody>
    </cdr:sp>
  </cdr:relSizeAnchor>
  <cdr:relSizeAnchor xmlns:cdr="http://schemas.openxmlformats.org/drawingml/2006/chartDrawing">
    <cdr:from>
      <cdr:x>0.81034</cdr:x>
      <cdr:y>0.79844</cdr:y>
    </cdr:from>
    <cdr:to>
      <cdr:x>0.91982</cdr:x>
      <cdr:y>1</cdr:y>
    </cdr:to>
    <cdr:sp macro="" textlink="">
      <cdr:nvSpPr>
        <cdr:cNvPr id="16" name="TextBox 15"/>
        <cdr:cNvSpPr txBox="1"/>
      </cdr:nvSpPr>
      <cdr:spPr>
        <a:xfrm xmlns:a="http://schemas.openxmlformats.org/drawingml/2006/main">
          <a:off x="6768752" y="37444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15</a:t>
          </a:r>
          <a:endParaRPr lang="ru-RU" sz="1100" dirty="0"/>
        </a:p>
      </cdr:txBody>
    </cdr:sp>
  </cdr:relSizeAnchor>
  <cdr:relSizeAnchor xmlns:cdr="http://schemas.openxmlformats.org/drawingml/2006/chartDrawing">
    <cdr:from>
      <cdr:x>0.85345</cdr:x>
      <cdr:y>0.79844</cdr:y>
    </cdr:from>
    <cdr:to>
      <cdr:x>0.96292</cdr:x>
      <cdr:y>1</cdr:y>
    </cdr:to>
    <cdr:sp macro="" textlink="">
      <cdr:nvSpPr>
        <cdr:cNvPr id="17" name="TextBox 16"/>
        <cdr:cNvSpPr txBox="1"/>
      </cdr:nvSpPr>
      <cdr:spPr>
        <a:xfrm xmlns:a="http://schemas.openxmlformats.org/drawingml/2006/main">
          <a:off x="7128792" y="37444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16</a:t>
          </a:r>
          <a:endParaRPr lang="ru-RU" sz="1100" dirty="0"/>
        </a:p>
      </cdr:txBody>
    </cdr:sp>
  </cdr:relSizeAnchor>
  <cdr:relSizeAnchor xmlns:cdr="http://schemas.openxmlformats.org/drawingml/2006/chartDrawing">
    <cdr:from>
      <cdr:x>0.90517</cdr:x>
      <cdr:y>0.79844</cdr:y>
    </cdr:from>
    <cdr:to>
      <cdr:x>1</cdr:x>
      <cdr:y>0.84127</cdr:y>
    </cdr:to>
    <cdr:sp macro="" textlink="">
      <cdr:nvSpPr>
        <cdr:cNvPr id="18" name="TextBox 17"/>
        <cdr:cNvSpPr txBox="1"/>
      </cdr:nvSpPr>
      <cdr:spPr>
        <a:xfrm xmlns:a="http://schemas.openxmlformats.org/drawingml/2006/main">
          <a:off x="7560840" y="3622104"/>
          <a:ext cx="792088" cy="1943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   17     18</a:t>
          </a:r>
          <a:endParaRPr lang="ru-RU" sz="1100" dirty="0"/>
        </a:p>
      </cdr:txBody>
    </cdr:sp>
  </cdr:relSizeAnchor>
  <cdr:relSizeAnchor xmlns:cdr="http://schemas.openxmlformats.org/drawingml/2006/chartDrawing">
    <cdr:from>
      <cdr:x>0.89053</cdr:x>
      <cdr:y>0.79844</cdr:y>
    </cdr:from>
    <cdr:to>
      <cdr:x>1</cdr:x>
      <cdr:y>1</cdr:y>
    </cdr:to>
    <cdr:sp macro="" textlink="">
      <cdr:nvSpPr>
        <cdr:cNvPr id="19" name="TextBox 18"/>
        <cdr:cNvSpPr txBox="1"/>
      </cdr:nvSpPr>
      <cdr:spPr>
        <a:xfrm xmlns:a="http://schemas.openxmlformats.org/drawingml/2006/main">
          <a:off x="7992888" y="37444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0.89053</cdr:x>
      <cdr:y>0.79844</cdr:y>
    </cdr:from>
    <cdr:to>
      <cdr:x>1</cdr:x>
      <cdr:y>1</cdr:y>
    </cdr:to>
    <cdr:sp macro="" textlink="">
      <cdr:nvSpPr>
        <cdr:cNvPr id="20" name="TextBox 19"/>
        <cdr:cNvSpPr txBox="1"/>
      </cdr:nvSpPr>
      <cdr:spPr>
        <a:xfrm xmlns:a="http://schemas.openxmlformats.org/drawingml/2006/main">
          <a:off x="7992888" y="37444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  </a:t>
          </a:r>
          <a:endParaRPr lang="ru-RU" sz="1100" dirty="0"/>
        </a:p>
      </cdr:txBody>
    </cdr:sp>
  </cdr:relSizeAnchor>
  <cdr:relSizeAnchor xmlns:cdr="http://schemas.openxmlformats.org/drawingml/2006/chartDrawing">
    <cdr:from>
      <cdr:x>0.89053</cdr:x>
      <cdr:y>0.79844</cdr:y>
    </cdr:from>
    <cdr:to>
      <cdr:x>1</cdr:x>
      <cdr:y>1</cdr:y>
    </cdr:to>
    <cdr:sp macro="" textlink="">
      <cdr:nvSpPr>
        <cdr:cNvPr id="21" name="TextBox 20"/>
        <cdr:cNvSpPr txBox="1"/>
      </cdr:nvSpPr>
      <cdr:spPr>
        <a:xfrm xmlns:a="http://schemas.openxmlformats.org/drawingml/2006/main">
          <a:off x="8208912" y="367240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0.02586</cdr:x>
      <cdr:y>0.86182</cdr:y>
    </cdr:from>
    <cdr:to>
      <cdr:x>1</cdr:x>
      <cdr:y>1</cdr:y>
    </cdr:to>
    <cdr:sp macro="" textlink="">
      <cdr:nvSpPr>
        <cdr:cNvPr id="22" name="TextBox 21"/>
        <cdr:cNvSpPr txBox="1"/>
      </cdr:nvSpPr>
      <cdr:spPr>
        <a:xfrm xmlns:a="http://schemas.openxmlformats.org/drawingml/2006/main">
          <a:off x="216024" y="4320480"/>
          <a:ext cx="8136904" cy="69269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228600" indent="-228600">
            <a:buAutoNum type="arabicPeriod"/>
          </a:pPr>
          <a:r>
            <a:rPr lang="en-US" sz="1100" dirty="0" err="1" smtClean="0"/>
            <a:t>Belgorodski</a:t>
          </a:r>
          <a:r>
            <a:rPr lang="en-US" sz="1100" dirty="0" smtClean="0"/>
            <a:t> 110, 2. </a:t>
          </a:r>
          <a:r>
            <a:rPr lang="en-US" sz="1100" dirty="0" err="1" smtClean="0"/>
            <a:t>Yaromir</a:t>
          </a:r>
          <a:r>
            <a:rPr lang="en-US" sz="1100" dirty="0" smtClean="0"/>
            <a:t>, 3. </a:t>
          </a:r>
          <a:r>
            <a:rPr lang="en-US" sz="1100" dirty="0" err="1" smtClean="0"/>
            <a:t>Chaika</a:t>
          </a:r>
          <a:r>
            <a:rPr lang="en-US" sz="1100" dirty="0" smtClean="0"/>
            <a:t>, 4. Tatum, 5. Salome, 6. </a:t>
          </a:r>
          <a:r>
            <a:rPr lang="en-US" sz="1100" dirty="0" err="1" smtClean="0"/>
            <a:t>Moskowski</a:t>
          </a:r>
          <a:r>
            <a:rPr lang="en-US" sz="1100" dirty="0" smtClean="0"/>
            <a:t> 86, 7. Rambler, 8. </a:t>
          </a:r>
          <a:r>
            <a:rPr lang="en-US" sz="1100" dirty="0" err="1" smtClean="0"/>
            <a:t>Innary</a:t>
          </a:r>
          <a:r>
            <a:rPr lang="en-US" sz="1100" dirty="0" smtClean="0"/>
            <a:t> (St), 9. </a:t>
          </a:r>
          <a:r>
            <a:rPr lang="en-US" sz="1100" dirty="0" err="1" smtClean="0"/>
            <a:t>Krinichni</a:t>
          </a:r>
          <a:r>
            <a:rPr lang="en-US" sz="1100" dirty="0" smtClean="0"/>
            <a:t> (St), 10. </a:t>
          </a:r>
          <a:r>
            <a:rPr lang="en-US" sz="1100" dirty="0" err="1" smtClean="0"/>
            <a:t>Suzdalets</a:t>
          </a:r>
          <a:r>
            <a:rPr lang="en-US" sz="1100" dirty="0" smtClean="0"/>
            <a:t> (St),</a:t>
          </a:r>
        </a:p>
        <a:p xmlns:a="http://schemas.openxmlformats.org/drawingml/2006/main">
          <a:r>
            <a:rPr lang="en-US" dirty="0" smtClean="0"/>
            <a:t>11. </a:t>
          </a:r>
          <a:r>
            <a:rPr lang="en-US" dirty="0" err="1" smtClean="0"/>
            <a:t>Cherio</a:t>
          </a:r>
          <a:r>
            <a:rPr lang="en-US" dirty="0" smtClean="0"/>
            <a:t>, 12. </a:t>
          </a:r>
          <a:r>
            <a:rPr lang="en-US" dirty="0" err="1" smtClean="0"/>
            <a:t>Olimpic</a:t>
          </a:r>
          <a:r>
            <a:rPr lang="en-US" dirty="0" smtClean="0"/>
            <a:t>, 13. </a:t>
          </a:r>
          <a:r>
            <a:rPr lang="en-US" dirty="0" err="1" smtClean="0"/>
            <a:t>Avtograph</a:t>
          </a:r>
          <a:r>
            <a:rPr lang="en-US" dirty="0" smtClean="0"/>
            <a:t>, 14. </a:t>
          </a:r>
          <a:r>
            <a:rPr lang="en-US" dirty="0" err="1" smtClean="0"/>
            <a:t>Aprel</a:t>
          </a:r>
          <a:r>
            <a:rPr lang="en-US" dirty="0" smtClean="0"/>
            <a:t>, 15. Danielle, 16. KWS </a:t>
          </a:r>
          <a:r>
            <a:rPr lang="en-US" dirty="0" err="1" smtClean="0"/>
            <a:t>Acta</a:t>
          </a:r>
          <a:r>
            <a:rPr lang="en-US" dirty="0" smtClean="0"/>
            <a:t>, 17. KWS Tessa, 18. </a:t>
          </a:r>
          <a:r>
            <a:rPr lang="en-US" dirty="0" err="1" smtClean="0"/>
            <a:t>Melius</a:t>
          </a:r>
          <a:r>
            <a:rPr lang="en-US" dirty="0" smtClean="0"/>
            <a:t>.</a:t>
          </a:r>
          <a:endParaRPr lang="ru-RU" sz="1100" dirty="0"/>
        </a:p>
      </cdr:txBody>
    </cdr:sp>
  </cdr:relSizeAnchor>
  <cdr:relSizeAnchor xmlns:cdr="http://schemas.openxmlformats.org/drawingml/2006/chartDrawing">
    <cdr:from>
      <cdr:x>0.03448</cdr:x>
      <cdr:y>0.86182</cdr:y>
    </cdr:from>
    <cdr:to>
      <cdr:x>1</cdr:x>
      <cdr:y>1</cdr:y>
    </cdr:to>
    <cdr:sp macro="" textlink="">
      <cdr:nvSpPr>
        <cdr:cNvPr id="23" name="TextBox 22"/>
        <cdr:cNvSpPr txBox="1"/>
      </cdr:nvSpPr>
      <cdr:spPr>
        <a:xfrm xmlns:a="http://schemas.openxmlformats.org/drawingml/2006/main">
          <a:off x="288031" y="4320480"/>
          <a:ext cx="8064897" cy="69269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2867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275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86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2867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286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32A413E0-7D09-47C0-823A-16E50E0AFE76}" type="slidenum">
              <a:rPr lang="en-GB"/>
              <a:pPr>
                <a:defRPr/>
              </a:pPr>
              <a:t>‹#›</a:t>
            </a:fld>
            <a:endParaRPr lang="en-GB"/>
          </a:p>
        </p:txBody>
      </p:sp>
    </p:spTree>
    <p:extLst>
      <p:ext uri="{BB962C8B-B14F-4D97-AF65-F5344CB8AC3E}">
        <p14:creationId xmlns:p14="http://schemas.microsoft.com/office/powerpoint/2010/main" val="27838989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276483" name="Notes Placeholder 2"/>
          <p:cNvSpPr>
            <a:spLocks noGrp="1"/>
          </p:cNvSpPr>
          <p:nvPr>
            <p:ph type="body" idx="1"/>
          </p:nvPr>
        </p:nvSpPr>
        <p:spPr>
          <a:noFill/>
        </p:spPr>
        <p:txBody>
          <a:bodyPr/>
          <a:lstStyle/>
          <a:p>
            <a:endParaRPr lang="en-US" altLang="en-US" smtClean="0"/>
          </a:p>
        </p:txBody>
      </p:sp>
      <p:sp>
        <p:nvSpPr>
          <p:cNvPr id="27648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F5246FF-83DA-4F83-9C3C-29F177F3F3ED}" type="slidenum">
              <a:rPr lang="en-US" altLang="en-US" smtClean="0"/>
              <a:pPr eaLnBrk="1" hangingPunct="1">
                <a:spcBef>
                  <a:spcPct val="0"/>
                </a:spcBef>
              </a:pPr>
              <a:t>73</a:t>
            </a:fld>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1324ECC-A01E-4C95-B70E-6A43091039C3}" type="slidenum">
              <a:rPr lang="en-GB" altLang="en-US" smtClean="0"/>
              <a:pPr eaLnBrk="1" hangingPunct="1">
                <a:spcBef>
                  <a:spcPct val="0"/>
                </a:spcBef>
              </a:pPr>
              <a:t>185</a:t>
            </a:fld>
            <a:endParaRPr lang="en-GB" altLang="en-US" smtClean="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p:spPr>
        <p:txBody>
          <a:bodyPr/>
          <a:lstStyle/>
          <a:p>
            <a:pPr eaLnBrk="1" hangingPunct="1"/>
            <a:endParaRPr lang="ru-RU"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56BE745-0764-4863-A3BD-CDAF200E516B}" type="slidenum">
              <a:rPr lang="en-GB" altLang="en-US" smtClean="0"/>
              <a:pPr eaLnBrk="1" hangingPunct="1">
                <a:spcBef>
                  <a:spcPct val="0"/>
                </a:spcBef>
              </a:pPr>
              <a:t>213</a:t>
            </a:fld>
            <a:endParaRPr lang="en-GB" altLang="en-US" smtClean="0"/>
          </a:p>
        </p:txBody>
      </p:sp>
      <p:sp>
        <p:nvSpPr>
          <p:cNvPr id="282627" name="Rectangle 2"/>
          <p:cNvSpPr>
            <a:spLocks noGrp="1" noRot="1" noChangeAspect="1" noChangeArrowheads="1" noTextEdit="1"/>
          </p:cNvSpPr>
          <p:nvPr>
            <p:ph type="sldImg"/>
          </p:nvPr>
        </p:nvSpPr>
        <p:spPr>
          <a:xfrm>
            <a:off x="1193800" y="706438"/>
            <a:ext cx="4525963" cy="3394075"/>
          </a:xfrm>
          <a:ln/>
        </p:spPr>
      </p:sp>
      <p:sp>
        <p:nvSpPr>
          <p:cNvPr id="282628" name="Rectangle 3"/>
          <p:cNvSpPr>
            <a:spLocks noGrp="1" noChangeArrowheads="1"/>
          </p:cNvSpPr>
          <p:nvPr>
            <p:ph type="body" idx="1"/>
          </p:nvPr>
        </p:nvSpPr>
        <p:spPr>
          <a:xfrm>
            <a:off x="933450" y="4313238"/>
            <a:ext cx="5043488" cy="4170362"/>
          </a:xfrm>
          <a:noFill/>
        </p:spPr>
        <p:txBody>
          <a:bodyPr/>
          <a:lstStyle/>
          <a:p>
            <a:pPr eaLnBrk="1" hangingPunct="1"/>
            <a:endParaRPr lang="de-DE" altLang="en-US" sz="10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17773A4-AD7A-4796-BBBC-D4AA493B3560}" type="slidenum">
              <a:rPr lang="en-GB" altLang="en-US" smtClean="0"/>
              <a:pPr eaLnBrk="1" hangingPunct="1">
                <a:spcBef>
                  <a:spcPct val="0"/>
                </a:spcBef>
              </a:pPr>
              <a:t>90</a:t>
            </a:fld>
            <a:endParaRPr lang="en-GB" altLang="en-US" smtClean="0"/>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xfrm>
            <a:off x="685800" y="4343400"/>
            <a:ext cx="5486400" cy="4114800"/>
          </a:xfrm>
          <a:noFill/>
        </p:spPr>
        <p:txBody>
          <a:bodyPr/>
          <a:lstStyle/>
          <a:p>
            <a:pPr eaLnBrk="1" hangingPunct="1"/>
            <a:endParaRPr lang="ru-RU"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2A413E0-7D09-47C0-823A-16E50E0AFE76}" type="slidenum">
              <a:rPr lang="en-GB" smtClean="0"/>
              <a:pPr>
                <a:defRPr/>
              </a:pPr>
              <a:t>93</a:t>
            </a:fld>
            <a:endParaRPr lang="en-GB"/>
          </a:p>
        </p:txBody>
      </p:sp>
    </p:spTree>
    <p:extLst>
      <p:ext uri="{BB962C8B-B14F-4D97-AF65-F5344CB8AC3E}">
        <p14:creationId xmlns:p14="http://schemas.microsoft.com/office/powerpoint/2010/main" val="998848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4" name="Номер слайда 3"/>
          <p:cNvSpPr>
            <a:spLocks noGrp="1"/>
          </p:cNvSpPr>
          <p:nvPr>
            <p:ph type="sldNum" sz="quarter" idx="5"/>
          </p:nvPr>
        </p:nvSpPr>
        <p:spPr/>
        <p:txBody>
          <a:bodyPr/>
          <a:lstStyle/>
          <a:p>
            <a:pPr>
              <a:defRPr/>
            </a:pPr>
            <a:fld id="{AFCE9F9C-2262-4DF8-96E3-125EA9417F50}" type="slidenum">
              <a:rPr lang="ru-RU" smtClean="0"/>
              <a:pPr>
                <a:defRPr/>
              </a:pPr>
              <a:t>109</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4" name="Номер слайда 3"/>
          <p:cNvSpPr>
            <a:spLocks noGrp="1"/>
          </p:cNvSpPr>
          <p:nvPr>
            <p:ph type="sldNum" sz="quarter" idx="5"/>
          </p:nvPr>
        </p:nvSpPr>
        <p:spPr/>
        <p:txBody>
          <a:bodyPr/>
          <a:lstStyle/>
          <a:p>
            <a:pPr>
              <a:defRPr/>
            </a:pPr>
            <a:fld id="{7D02456E-E2D4-412B-A535-886A0A25CCB0}" type="slidenum">
              <a:rPr lang="ru-RU" smtClean="0"/>
              <a:pPr>
                <a:defRPr/>
              </a:pPr>
              <a:t>110</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3994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F123F75-99EF-43E1-8118-921483DEDB92}" type="slidenum">
              <a:rPr lang="ru-RU" altLang="ru-RU" smtClean="0">
                <a:solidFill>
                  <a:prstClr val="black"/>
                </a:solidFill>
              </a:rPr>
              <a:pPr>
                <a:defRPr/>
              </a:pPr>
              <a:t>111</a:t>
            </a:fld>
            <a:endParaRPr lang="ru-RU" altLang="ru-RU" smtClean="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40964"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5D1E88C-009B-416A-9485-4A3529D86767}" type="slidenum">
              <a:rPr lang="ru-RU" altLang="ru-RU" smtClean="0">
                <a:solidFill>
                  <a:prstClr val="black"/>
                </a:solidFill>
              </a:rPr>
              <a:pPr>
                <a:defRPr/>
              </a:pPr>
              <a:t>112</a:t>
            </a:fld>
            <a:endParaRPr lang="ru-RU" altLang="ru-RU" smtClean="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fld id="{7CA132CC-63F6-44A1-A0C4-204E404E3465}" type="slidenum">
              <a:rPr lang="lv-LV" sz="1200" smtClean="0">
                <a:latin typeface="Times New Roman" pitchFamily="18" charset="0"/>
              </a:rPr>
              <a:pPr/>
              <a:t>132</a:t>
            </a:fld>
            <a:endParaRPr lang="lv-LV" sz="1200" smtClean="0">
              <a:latin typeface="Times New Roman" pitchFamily="18" charset="0"/>
            </a:endParaRPr>
          </a:p>
        </p:txBody>
      </p:sp>
      <p:sp>
        <p:nvSpPr>
          <p:cNvPr id="43315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noFill/>
        </p:spPr>
        <p:txBody>
          <a:bodyPr/>
          <a:lstStyle/>
          <a:p>
            <a:endParaRPr lang="en-GB" sz="3200"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4EF7099-2B6C-45D3-B84F-3B0B996707EA}" type="slidenum">
              <a:rPr lang="en-GB" altLang="en-US" smtClean="0"/>
              <a:pPr eaLnBrk="1" hangingPunct="1">
                <a:spcBef>
                  <a:spcPct val="0"/>
                </a:spcBef>
              </a:pPr>
              <a:t>170</a:t>
            </a:fld>
            <a:endParaRPr lang="en-GB" altLang="en-US" smtClean="0"/>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p:spPr>
        <p:txBody>
          <a:bodyPr/>
          <a:lstStyle/>
          <a:p>
            <a:pPr algn="just" eaLnBrk="1" hangingPunct="1"/>
            <a:endParaRPr lang="ru-RU"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76D90B8-0E7A-47FE-B7D4-45846421031A}" type="slidenum">
              <a:rPr lang="en-GB"/>
              <a:pPr>
                <a:defRPr/>
              </a:pPr>
              <a:t>‹#›</a:t>
            </a:fld>
            <a:endParaRPr lang="en-GB"/>
          </a:p>
        </p:txBody>
      </p:sp>
    </p:spTree>
    <p:extLst>
      <p:ext uri="{BB962C8B-B14F-4D97-AF65-F5344CB8AC3E}">
        <p14:creationId xmlns:p14="http://schemas.microsoft.com/office/powerpoint/2010/main" val="3847119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A4AF353-1A0C-4D7B-842F-AD091C893C0D}" type="slidenum">
              <a:rPr lang="en-GB"/>
              <a:pPr>
                <a:defRPr/>
              </a:pPr>
              <a:t>‹#›</a:t>
            </a:fld>
            <a:endParaRPr lang="en-GB"/>
          </a:p>
        </p:txBody>
      </p:sp>
    </p:spTree>
    <p:extLst>
      <p:ext uri="{BB962C8B-B14F-4D97-AF65-F5344CB8AC3E}">
        <p14:creationId xmlns:p14="http://schemas.microsoft.com/office/powerpoint/2010/main" val="2223545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415DC97-615C-425B-978C-5A2B8E6F3759}" type="slidenum">
              <a:rPr lang="en-GB"/>
              <a:pPr>
                <a:defRPr/>
              </a:pPr>
              <a:t>‹#›</a:t>
            </a:fld>
            <a:endParaRPr lang="en-GB"/>
          </a:p>
        </p:txBody>
      </p:sp>
    </p:spTree>
    <p:extLst>
      <p:ext uri="{BB962C8B-B14F-4D97-AF65-F5344CB8AC3E}">
        <p14:creationId xmlns:p14="http://schemas.microsoft.com/office/powerpoint/2010/main" val="2277540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FE3E0F7-D65E-4D4B-B183-B9DDC548B301}" type="slidenum">
              <a:rPr lang="en-GB"/>
              <a:pPr>
                <a:defRPr/>
              </a:pPr>
              <a:t>‹#›</a:t>
            </a:fld>
            <a:endParaRPr lang="en-GB"/>
          </a:p>
        </p:txBody>
      </p:sp>
    </p:spTree>
    <p:extLst>
      <p:ext uri="{BB962C8B-B14F-4D97-AF65-F5344CB8AC3E}">
        <p14:creationId xmlns:p14="http://schemas.microsoft.com/office/powerpoint/2010/main" val="1714818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50C81D7-9DB8-4BED-B472-1BF58DF2B8E6}" type="slidenum">
              <a:rPr lang="en-GB"/>
              <a:pPr>
                <a:defRPr/>
              </a:pPr>
              <a:t>‹#›</a:t>
            </a:fld>
            <a:endParaRPr lang="en-GB"/>
          </a:p>
        </p:txBody>
      </p:sp>
    </p:spTree>
    <p:extLst>
      <p:ext uri="{BB962C8B-B14F-4D97-AF65-F5344CB8AC3E}">
        <p14:creationId xmlns:p14="http://schemas.microsoft.com/office/powerpoint/2010/main" val="1392918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B432E73-4548-4CE7-8356-30E936661EE7}" type="slidenum">
              <a:rPr lang="en-GB"/>
              <a:pPr>
                <a:defRPr/>
              </a:pPr>
              <a:t>‹#›</a:t>
            </a:fld>
            <a:endParaRPr lang="en-GB"/>
          </a:p>
        </p:txBody>
      </p:sp>
    </p:spTree>
    <p:extLst>
      <p:ext uri="{BB962C8B-B14F-4D97-AF65-F5344CB8AC3E}">
        <p14:creationId xmlns:p14="http://schemas.microsoft.com/office/powerpoint/2010/main" val="1213636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E9DA58D-48D2-41B3-A1D4-B6BCFD949B88}" type="slidenum">
              <a:rPr lang="en-GB"/>
              <a:pPr>
                <a:defRPr/>
              </a:pPr>
              <a:t>‹#›</a:t>
            </a:fld>
            <a:endParaRPr lang="en-GB"/>
          </a:p>
        </p:txBody>
      </p:sp>
    </p:spTree>
    <p:extLst>
      <p:ext uri="{BB962C8B-B14F-4D97-AF65-F5344CB8AC3E}">
        <p14:creationId xmlns:p14="http://schemas.microsoft.com/office/powerpoint/2010/main" val="387283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FD5ADC29-910E-4661-8C37-7A224E86B9B7}" type="slidenum">
              <a:rPr lang="en-GB"/>
              <a:pPr>
                <a:defRPr/>
              </a:pPr>
              <a:t>‹#›</a:t>
            </a:fld>
            <a:endParaRPr lang="en-GB"/>
          </a:p>
        </p:txBody>
      </p:sp>
    </p:spTree>
    <p:extLst>
      <p:ext uri="{BB962C8B-B14F-4D97-AF65-F5344CB8AC3E}">
        <p14:creationId xmlns:p14="http://schemas.microsoft.com/office/powerpoint/2010/main" val="3267482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5D63F080-2876-449A-BE42-CDB586335835}" type="slidenum">
              <a:rPr lang="en-GB"/>
              <a:pPr>
                <a:defRPr/>
              </a:pPr>
              <a:t>‹#›</a:t>
            </a:fld>
            <a:endParaRPr lang="en-GB"/>
          </a:p>
        </p:txBody>
      </p:sp>
    </p:spTree>
    <p:extLst>
      <p:ext uri="{BB962C8B-B14F-4D97-AF65-F5344CB8AC3E}">
        <p14:creationId xmlns:p14="http://schemas.microsoft.com/office/powerpoint/2010/main" val="2018894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2BB715F3-BC7B-4FD7-A2E4-D3F3999BB916}" type="slidenum">
              <a:rPr lang="en-GB"/>
              <a:pPr>
                <a:defRPr/>
              </a:pPr>
              <a:t>‹#›</a:t>
            </a:fld>
            <a:endParaRPr lang="en-GB"/>
          </a:p>
        </p:txBody>
      </p:sp>
    </p:spTree>
    <p:extLst>
      <p:ext uri="{BB962C8B-B14F-4D97-AF65-F5344CB8AC3E}">
        <p14:creationId xmlns:p14="http://schemas.microsoft.com/office/powerpoint/2010/main" val="2194732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65BB10B-ACD3-43D0-A6C2-0600F4FB642D}" type="slidenum">
              <a:rPr lang="en-GB"/>
              <a:pPr>
                <a:defRPr/>
              </a:pPr>
              <a:t>‹#›</a:t>
            </a:fld>
            <a:endParaRPr lang="en-GB"/>
          </a:p>
        </p:txBody>
      </p:sp>
    </p:spTree>
    <p:extLst>
      <p:ext uri="{BB962C8B-B14F-4D97-AF65-F5344CB8AC3E}">
        <p14:creationId xmlns:p14="http://schemas.microsoft.com/office/powerpoint/2010/main" val="4257484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902A231-BBDE-43BD-81A1-64AD752AB344}" type="slidenum">
              <a:rPr lang="en-GB"/>
              <a:pPr>
                <a:defRPr/>
              </a:pPr>
              <a:t>‹#›</a:t>
            </a:fld>
            <a:endParaRPr lang="en-GB"/>
          </a:p>
        </p:txBody>
      </p:sp>
    </p:spTree>
    <p:extLst>
      <p:ext uri="{BB962C8B-B14F-4D97-AF65-F5344CB8AC3E}">
        <p14:creationId xmlns:p14="http://schemas.microsoft.com/office/powerpoint/2010/main" val="355969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2FFF6E2A-E68F-4171-AE63-954989AEC241}" type="datetimeFigureOut">
              <a:rPr lang="ru-RU">
                <a:solidFill>
                  <a:prstClr val="black">
                    <a:tint val="75000"/>
                  </a:prstClr>
                </a:solidFill>
              </a:rPr>
              <a:pPr>
                <a:defRPr/>
              </a:pPr>
              <a:t>06.12.2015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38649E1-3E3C-45C4-965F-380E79F1A35A}"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809049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D75F978-3D63-49AD-9FC8-D3DE74087A65}" type="datetimeFigureOut">
              <a:rPr lang="ru-RU">
                <a:solidFill>
                  <a:prstClr val="black">
                    <a:tint val="75000"/>
                  </a:prstClr>
                </a:solidFill>
              </a:rPr>
              <a:pPr>
                <a:defRPr/>
              </a:pPr>
              <a:t>06.12.2015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D34BFC78-0DB5-4072-9798-54881F913F0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504257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F874FC40-9CC1-452E-A04F-A00DFE3E8664}" type="datetimeFigureOut">
              <a:rPr lang="ru-RU">
                <a:solidFill>
                  <a:prstClr val="black">
                    <a:tint val="75000"/>
                  </a:prstClr>
                </a:solidFill>
              </a:rPr>
              <a:pPr>
                <a:defRPr/>
              </a:pPr>
              <a:t>06.12.2015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2A96D4A1-D382-4AB1-902B-70C055BC1FD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14863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9E73A8E8-A193-4204-B0A7-B959304B23C9}" type="datetimeFigureOut">
              <a:rPr lang="ru-RU">
                <a:solidFill>
                  <a:prstClr val="black">
                    <a:tint val="75000"/>
                  </a:prstClr>
                </a:solidFill>
              </a:rPr>
              <a:pPr>
                <a:defRPr/>
              </a:pPr>
              <a:t>06.12.2015</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566583E8-7F7B-4ECF-8192-CCF8D359D8C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781622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D2684570-942B-4563-906A-E7E4DE69706E}" type="datetimeFigureOut">
              <a:rPr lang="ru-RU">
                <a:solidFill>
                  <a:prstClr val="black">
                    <a:tint val="75000"/>
                  </a:prstClr>
                </a:solidFill>
              </a:rPr>
              <a:pPr>
                <a:defRPr/>
              </a:pPr>
              <a:t>06.12.2015</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DAC6EB3E-D8EB-46F5-BDB2-884E3D3D116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52813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B20AFBF9-7747-46F2-86FA-524AE6613042}" type="datetimeFigureOut">
              <a:rPr lang="ru-RU">
                <a:solidFill>
                  <a:prstClr val="black">
                    <a:tint val="75000"/>
                  </a:prstClr>
                </a:solidFill>
              </a:rPr>
              <a:pPr>
                <a:defRPr/>
              </a:pPr>
              <a:t>06.12.2015</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C507FAF6-F5E7-4A59-89DC-E9BE5BE854E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544720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090C7528-C7DD-475D-8319-8C87C3F1D576}" type="datetimeFigureOut">
              <a:rPr lang="ru-RU">
                <a:solidFill>
                  <a:prstClr val="black">
                    <a:tint val="75000"/>
                  </a:prstClr>
                </a:solidFill>
              </a:rPr>
              <a:pPr>
                <a:defRPr/>
              </a:pPr>
              <a:t>06.12.2015</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5A319213-B63F-40DB-A125-31DCE04BC98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790062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02523C0-7E52-46AC-96CB-B5A11833C03F}" type="datetimeFigureOut">
              <a:rPr lang="ru-RU">
                <a:solidFill>
                  <a:prstClr val="black">
                    <a:tint val="75000"/>
                  </a:prstClr>
                </a:solidFill>
              </a:rPr>
              <a:pPr>
                <a:defRPr/>
              </a:pPr>
              <a:t>06.12.2015</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EAC257FD-A808-4E5D-88D0-5DBE52E661D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27210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AD36925-ADAF-470D-9949-BB12303E158C}" type="datetimeFigureOut">
              <a:rPr lang="ru-RU">
                <a:solidFill>
                  <a:prstClr val="black">
                    <a:tint val="75000"/>
                  </a:prstClr>
                </a:solidFill>
              </a:rPr>
              <a:pPr>
                <a:defRPr/>
              </a:pPr>
              <a:t>06.12.2015</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4AEAA5CC-3AD2-4575-A527-D6BC168A5CB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88636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DA33A3C-897E-4F35-A27D-D227DEFF0332}" type="datetimeFigureOut">
              <a:rPr lang="ru-RU">
                <a:solidFill>
                  <a:prstClr val="black">
                    <a:tint val="75000"/>
                  </a:prstClr>
                </a:solidFill>
              </a:rPr>
              <a:pPr>
                <a:defRPr/>
              </a:pPr>
              <a:t>06.12.2015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EF57A85-5B28-480A-82B9-69A0A581979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94575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6B981CF-50D7-434D-8C66-204A40F54444}" type="slidenum">
              <a:rPr lang="en-GB"/>
              <a:pPr>
                <a:defRPr/>
              </a:pPr>
              <a:t>‹#›</a:t>
            </a:fld>
            <a:endParaRPr lang="en-GB"/>
          </a:p>
        </p:txBody>
      </p:sp>
    </p:spTree>
    <p:extLst>
      <p:ext uri="{BB962C8B-B14F-4D97-AF65-F5344CB8AC3E}">
        <p14:creationId xmlns:p14="http://schemas.microsoft.com/office/powerpoint/2010/main" val="3862073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32D1566-4C3D-4266-B8E0-6EFA6E8A5AA7}" type="datetimeFigureOut">
              <a:rPr lang="ru-RU">
                <a:solidFill>
                  <a:prstClr val="black">
                    <a:tint val="75000"/>
                  </a:prstClr>
                </a:solidFill>
              </a:rPr>
              <a:pPr>
                <a:defRPr/>
              </a:pPr>
              <a:t>06.12.2015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23987791-9E42-4F7E-9F11-4FE7E042D44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638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a:defRPr/>
            </a:lvl1pPr>
          </a:lstStyle>
          <a:p>
            <a:pPr>
              <a:defRPr/>
            </a:pPr>
            <a:endParaRPr lang="ru-RU">
              <a:solidFill>
                <a:prstClr val="black">
                  <a:tint val="75000"/>
                </a:prstClr>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Rectangle 6"/>
          <p:cNvSpPr>
            <a:spLocks noGrp="1" noChangeArrowheads="1"/>
          </p:cNvSpPr>
          <p:nvPr>
            <p:ph type="sldNum" sz="quarter" idx="12"/>
          </p:nvPr>
        </p:nvSpPr>
        <p:spPr/>
        <p:txBody>
          <a:bodyPr/>
          <a:lstStyle>
            <a:lvl1pPr>
              <a:defRPr/>
            </a:lvl1pPr>
          </a:lstStyle>
          <a:p>
            <a:pPr>
              <a:defRPr/>
            </a:pPr>
            <a:fld id="{C813EC73-F21C-4797-BAE1-EEF29708E27B}"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25066224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2FFF6E2A-E68F-4171-AE63-954989AEC241}" type="datetimeFigureOut">
              <a:rPr lang="ru-RU">
                <a:solidFill>
                  <a:prstClr val="black">
                    <a:tint val="75000"/>
                  </a:prstClr>
                </a:solidFill>
              </a:rPr>
              <a:pPr>
                <a:defRPr/>
              </a:pPr>
              <a:t>06.12.2015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38649E1-3E3C-45C4-965F-380E79F1A35A}"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45825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D75F978-3D63-49AD-9FC8-D3DE74087A65}" type="datetimeFigureOut">
              <a:rPr lang="ru-RU">
                <a:solidFill>
                  <a:prstClr val="black">
                    <a:tint val="75000"/>
                  </a:prstClr>
                </a:solidFill>
              </a:rPr>
              <a:pPr>
                <a:defRPr/>
              </a:pPr>
              <a:t>06.12.2015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D34BFC78-0DB5-4072-9798-54881F913F0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072086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F874FC40-9CC1-452E-A04F-A00DFE3E8664}" type="datetimeFigureOut">
              <a:rPr lang="ru-RU">
                <a:solidFill>
                  <a:prstClr val="black">
                    <a:tint val="75000"/>
                  </a:prstClr>
                </a:solidFill>
              </a:rPr>
              <a:pPr>
                <a:defRPr/>
              </a:pPr>
              <a:t>06.12.2015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2A96D4A1-D382-4AB1-902B-70C055BC1FD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7516822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9E73A8E8-A193-4204-B0A7-B959304B23C9}" type="datetimeFigureOut">
              <a:rPr lang="ru-RU">
                <a:solidFill>
                  <a:prstClr val="black">
                    <a:tint val="75000"/>
                  </a:prstClr>
                </a:solidFill>
              </a:rPr>
              <a:pPr>
                <a:defRPr/>
              </a:pPr>
              <a:t>06.12.2015</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566583E8-7F7B-4ECF-8192-CCF8D359D8C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997331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D2684570-942B-4563-906A-E7E4DE69706E}" type="datetimeFigureOut">
              <a:rPr lang="ru-RU">
                <a:solidFill>
                  <a:prstClr val="black">
                    <a:tint val="75000"/>
                  </a:prstClr>
                </a:solidFill>
              </a:rPr>
              <a:pPr>
                <a:defRPr/>
              </a:pPr>
              <a:t>06.12.2015</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DAC6EB3E-D8EB-46F5-BDB2-884E3D3D116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259507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B20AFBF9-7747-46F2-86FA-524AE6613042}" type="datetimeFigureOut">
              <a:rPr lang="ru-RU">
                <a:solidFill>
                  <a:prstClr val="black">
                    <a:tint val="75000"/>
                  </a:prstClr>
                </a:solidFill>
              </a:rPr>
              <a:pPr>
                <a:defRPr/>
              </a:pPr>
              <a:t>06.12.2015</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C507FAF6-F5E7-4A59-89DC-E9BE5BE854E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94117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090C7528-C7DD-475D-8319-8C87C3F1D576}" type="datetimeFigureOut">
              <a:rPr lang="ru-RU">
                <a:solidFill>
                  <a:prstClr val="black">
                    <a:tint val="75000"/>
                  </a:prstClr>
                </a:solidFill>
              </a:rPr>
              <a:pPr>
                <a:defRPr/>
              </a:pPr>
              <a:t>06.12.2015</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5A319213-B63F-40DB-A125-31DCE04BC98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557650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02523C0-7E52-46AC-96CB-B5A11833C03F}" type="datetimeFigureOut">
              <a:rPr lang="ru-RU">
                <a:solidFill>
                  <a:prstClr val="black">
                    <a:tint val="75000"/>
                  </a:prstClr>
                </a:solidFill>
              </a:rPr>
              <a:pPr>
                <a:defRPr/>
              </a:pPr>
              <a:t>06.12.2015</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EAC257FD-A808-4E5D-88D0-5DBE52E661D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0098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D400EAF-3794-453D-B0C7-71E8B275F437}" type="slidenum">
              <a:rPr lang="en-GB"/>
              <a:pPr>
                <a:defRPr/>
              </a:pPr>
              <a:t>‹#›</a:t>
            </a:fld>
            <a:endParaRPr lang="en-GB"/>
          </a:p>
        </p:txBody>
      </p:sp>
    </p:spTree>
    <p:extLst>
      <p:ext uri="{BB962C8B-B14F-4D97-AF65-F5344CB8AC3E}">
        <p14:creationId xmlns:p14="http://schemas.microsoft.com/office/powerpoint/2010/main" val="7907857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AD36925-ADAF-470D-9949-BB12303E158C}" type="datetimeFigureOut">
              <a:rPr lang="ru-RU">
                <a:solidFill>
                  <a:prstClr val="black">
                    <a:tint val="75000"/>
                  </a:prstClr>
                </a:solidFill>
              </a:rPr>
              <a:pPr>
                <a:defRPr/>
              </a:pPr>
              <a:t>06.12.2015</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4AEAA5CC-3AD2-4575-A527-D6BC168A5CB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8128848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DA33A3C-897E-4F35-A27D-D227DEFF0332}" type="datetimeFigureOut">
              <a:rPr lang="ru-RU">
                <a:solidFill>
                  <a:prstClr val="black">
                    <a:tint val="75000"/>
                  </a:prstClr>
                </a:solidFill>
              </a:rPr>
              <a:pPr>
                <a:defRPr/>
              </a:pPr>
              <a:t>06.12.2015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EF57A85-5B28-480A-82B9-69A0A581979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2159398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32D1566-4C3D-4266-B8E0-6EFA6E8A5AA7}" type="datetimeFigureOut">
              <a:rPr lang="ru-RU">
                <a:solidFill>
                  <a:prstClr val="black">
                    <a:tint val="75000"/>
                  </a:prstClr>
                </a:solidFill>
              </a:rPr>
              <a:pPr>
                <a:defRPr/>
              </a:pPr>
              <a:t>06.12.2015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23987791-9E42-4F7E-9F11-4FE7E042D44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831312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a:defRPr/>
            </a:lvl1pPr>
          </a:lstStyle>
          <a:p>
            <a:pPr>
              <a:defRPr/>
            </a:pPr>
            <a:endParaRPr lang="ru-RU">
              <a:solidFill>
                <a:prstClr val="black">
                  <a:tint val="75000"/>
                </a:prstClr>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Rectangle 6"/>
          <p:cNvSpPr>
            <a:spLocks noGrp="1" noChangeArrowheads="1"/>
          </p:cNvSpPr>
          <p:nvPr>
            <p:ph type="sldNum" sz="quarter" idx="12"/>
          </p:nvPr>
        </p:nvSpPr>
        <p:spPr/>
        <p:txBody>
          <a:bodyPr/>
          <a:lstStyle>
            <a:lvl1pPr>
              <a:defRPr/>
            </a:lvl1pPr>
          </a:lstStyle>
          <a:p>
            <a:pPr>
              <a:defRPr/>
            </a:pPr>
            <a:fld id="{C813EC73-F21C-4797-BAE1-EEF29708E27B}"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1206485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084961F3-FDB6-4C0D-9BCD-52570C62B461}" type="slidenum">
              <a:rPr lang="en-GB"/>
              <a:pPr>
                <a:defRPr/>
              </a:pPr>
              <a:t>‹#›</a:t>
            </a:fld>
            <a:endParaRPr lang="en-GB"/>
          </a:p>
        </p:txBody>
      </p:sp>
    </p:spTree>
    <p:extLst>
      <p:ext uri="{BB962C8B-B14F-4D97-AF65-F5344CB8AC3E}">
        <p14:creationId xmlns:p14="http://schemas.microsoft.com/office/powerpoint/2010/main" val="3035585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D87DA324-3425-4351-8EDB-C61E391DD7FC}" type="slidenum">
              <a:rPr lang="en-GB"/>
              <a:pPr>
                <a:defRPr/>
              </a:pPr>
              <a:t>‹#›</a:t>
            </a:fld>
            <a:endParaRPr lang="en-GB"/>
          </a:p>
        </p:txBody>
      </p:sp>
    </p:spTree>
    <p:extLst>
      <p:ext uri="{BB962C8B-B14F-4D97-AF65-F5344CB8AC3E}">
        <p14:creationId xmlns:p14="http://schemas.microsoft.com/office/powerpoint/2010/main" val="1298719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76C7654C-9224-4CB6-8B50-B1AC1F720BDE}" type="slidenum">
              <a:rPr lang="en-GB"/>
              <a:pPr>
                <a:defRPr/>
              </a:pPr>
              <a:t>‹#›</a:t>
            </a:fld>
            <a:endParaRPr lang="en-GB"/>
          </a:p>
        </p:txBody>
      </p:sp>
    </p:spTree>
    <p:extLst>
      <p:ext uri="{BB962C8B-B14F-4D97-AF65-F5344CB8AC3E}">
        <p14:creationId xmlns:p14="http://schemas.microsoft.com/office/powerpoint/2010/main" val="272883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3C2CC92-C4B7-413C-9429-971E7B968281}" type="slidenum">
              <a:rPr lang="en-GB"/>
              <a:pPr>
                <a:defRPr/>
              </a:pPr>
              <a:t>‹#›</a:t>
            </a:fld>
            <a:endParaRPr lang="en-GB"/>
          </a:p>
        </p:txBody>
      </p:sp>
    </p:spTree>
    <p:extLst>
      <p:ext uri="{BB962C8B-B14F-4D97-AF65-F5344CB8AC3E}">
        <p14:creationId xmlns:p14="http://schemas.microsoft.com/office/powerpoint/2010/main" val="2300015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F7AADCB-8A72-4B15-BC67-DD0E6D50550D}" type="slidenum">
              <a:rPr lang="en-GB"/>
              <a:pPr>
                <a:defRPr/>
              </a:pPr>
              <a:t>‹#›</a:t>
            </a:fld>
            <a:endParaRPr lang="en-GB"/>
          </a:p>
        </p:txBody>
      </p:sp>
    </p:spTree>
    <p:extLst>
      <p:ext uri="{BB962C8B-B14F-4D97-AF65-F5344CB8AC3E}">
        <p14:creationId xmlns:p14="http://schemas.microsoft.com/office/powerpoint/2010/main" val="238432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i="0"/>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i="0"/>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i="0"/>
            </a:lvl1pPr>
          </a:lstStyle>
          <a:p>
            <a:pPr>
              <a:defRPr/>
            </a:pPr>
            <a:fld id="{3F65EBFD-5795-4BE1-BAC5-DF7669D3B0B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ctr" rtl="0" eaLnBrk="0" fontAlgn="base" hangingPunct="0">
        <a:spcBef>
          <a:spcPct val="0"/>
        </a:spcBef>
        <a:spcAft>
          <a:spcPct val="0"/>
        </a:spcAft>
        <a:defRPr sz="3600" b="1">
          <a:solidFill>
            <a:schemeClr val="accent2"/>
          </a:solidFill>
          <a:latin typeface="+mj-lt"/>
          <a:ea typeface="+mj-ea"/>
          <a:cs typeface="+mj-cs"/>
        </a:defRPr>
      </a:lvl1pPr>
      <a:lvl2pPr algn="ctr" rtl="0" eaLnBrk="0" fontAlgn="base" hangingPunct="0">
        <a:spcBef>
          <a:spcPct val="0"/>
        </a:spcBef>
        <a:spcAft>
          <a:spcPct val="0"/>
        </a:spcAft>
        <a:defRPr sz="3600" b="1">
          <a:solidFill>
            <a:schemeClr val="accent2"/>
          </a:solidFill>
          <a:latin typeface="Comic Sans MS" pitchFamily="66" charset="0"/>
        </a:defRPr>
      </a:lvl2pPr>
      <a:lvl3pPr algn="ctr" rtl="0" eaLnBrk="0" fontAlgn="base" hangingPunct="0">
        <a:spcBef>
          <a:spcPct val="0"/>
        </a:spcBef>
        <a:spcAft>
          <a:spcPct val="0"/>
        </a:spcAft>
        <a:defRPr sz="3600" b="1">
          <a:solidFill>
            <a:schemeClr val="accent2"/>
          </a:solidFill>
          <a:latin typeface="Comic Sans MS" pitchFamily="66" charset="0"/>
        </a:defRPr>
      </a:lvl3pPr>
      <a:lvl4pPr algn="ctr" rtl="0" eaLnBrk="0" fontAlgn="base" hangingPunct="0">
        <a:spcBef>
          <a:spcPct val="0"/>
        </a:spcBef>
        <a:spcAft>
          <a:spcPct val="0"/>
        </a:spcAft>
        <a:defRPr sz="3600" b="1">
          <a:solidFill>
            <a:schemeClr val="accent2"/>
          </a:solidFill>
          <a:latin typeface="Comic Sans MS" pitchFamily="66" charset="0"/>
        </a:defRPr>
      </a:lvl4pPr>
      <a:lvl5pPr algn="ctr" rtl="0" eaLnBrk="0" fontAlgn="base" hangingPunct="0">
        <a:spcBef>
          <a:spcPct val="0"/>
        </a:spcBef>
        <a:spcAft>
          <a:spcPct val="0"/>
        </a:spcAft>
        <a:defRPr sz="3600" b="1">
          <a:solidFill>
            <a:schemeClr val="accent2"/>
          </a:solidFill>
          <a:latin typeface="Comic Sans MS" pitchFamily="66" charset="0"/>
        </a:defRPr>
      </a:lvl5pPr>
      <a:lvl6pPr marL="457200" algn="ctr" rtl="0" fontAlgn="base">
        <a:spcBef>
          <a:spcPct val="0"/>
        </a:spcBef>
        <a:spcAft>
          <a:spcPct val="0"/>
        </a:spcAft>
        <a:defRPr sz="3600" b="1">
          <a:solidFill>
            <a:schemeClr val="accent2"/>
          </a:solidFill>
          <a:latin typeface="Comic Sans MS" pitchFamily="66" charset="0"/>
        </a:defRPr>
      </a:lvl6pPr>
      <a:lvl7pPr marL="914400" algn="ctr" rtl="0" fontAlgn="base">
        <a:spcBef>
          <a:spcPct val="0"/>
        </a:spcBef>
        <a:spcAft>
          <a:spcPct val="0"/>
        </a:spcAft>
        <a:defRPr sz="3600" b="1">
          <a:solidFill>
            <a:schemeClr val="accent2"/>
          </a:solidFill>
          <a:latin typeface="Comic Sans MS" pitchFamily="66" charset="0"/>
        </a:defRPr>
      </a:lvl7pPr>
      <a:lvl8pPr marL="1371600" algn="ctr" rtl="0" fontAlgn="base">
        <a:spcBef>
          <a:spcPct val="0"/>
        </a:spcBef>
        <a:spcAft>
          <a:spcPct val="0"/>
        </a:spcAft>
        <a:defRPr sz="3600" b="1">
          <a:solidFill>
            <a:schemeClr val="accent2"/>
          </a:solidFill>
          <a:latin typeface="Comic Sans MS" pitchFamily="66" charset="0"/>
        </a:defRPr>
      </a:lvl8pPr>
      <a:lvl9pPr marL="1828800" algn="ctr" rtl="0" fontAlgn="base">
        <a:spcBef>
          <a:spcPct val="0"/>
        </a:spcBef>
        <a:spcAft>
          <a:spcPct val="0"/>
        </a:spcAft>
        <a:defRPr sz="3600" b="1">
          <a:solidFill>
            <a:schemeClr val="accent2"/>
          </a:solidFill>
          <a:latin typeface="Comic Sans MS" pitchFamily="66" charset="0"/>
        </a:defRPr>
      </a:lvl9pPr>
    </p:titleStyle>
    <p:bodyStyle>
      <a:lvl1pPr marL="342900" indent="-342900" algn="l" rtl="0" eaLnBrk="0" fontAlgn="base" hangingPunct="0">
        <a:spcBef>
          <a:spcPct val="20000"/>
        </a:spcBef>
        <a:spcAft>
          <a:spcPct val="0"/>
        </a:spcAft>
        <a:buChar char="•"/>
        <a:defRPr sz="3200" b="1">
          <a:solidFill>
            <a:srgbClr val="006600"/>
          </a:solidFill>
          <a:latin typeface="+mn-lt"/>
          <a:ea typeface="+mn-ea"/>
          <a:cs typeface="+mn-cs"/>
        </a:defRPr>
      </a:lvl1pPr>
      <a:lvl2pPr marL="742950" indent="-285750" algn="l" rtl="0" eaLnBrk="0" fontAlgn="base" hangingPunct="0">
        <a:spcBef>
          <a:spcPct val="20000"/>
        </a:spcBef>
        <a:spcAft>
          <a:spcPct val="0"/>
        </a:spcAft>
        <a:buChar char="–"/>
        <a:defRPr sz="2800" b="1">
          <a:solidFill>
            <a:srgbClr val="663300"/>
          </a:solidFill>
          <a:latin typeface="+mn-lt"/>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smtClean="0"/>
              <a:t>Образец заголовка</a:t>
            </a:r>
          </a:p>
        </p:txBody>
      </p:sp>
      <p:sp>
        <p:nvSpPr>
          <p:cNvPr id="3075"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Образец текста</a:t>
            </a:r>
          </a:p>
          <a:p>
            <a:pPr lvl="1"/>
            <a:r>
              <a:rPr lang="ru-RU" altLang="en-US" smtClean="0"/>
              <a:t>Второй уровень</a:t>
            </a:r>
          </a:p>
          <a:p>
            <a:pPr lvl="2"/>
            <a:r>
              <a:rPr lang="ru-RU" altLang="en-US" smtClean="0"/>
              <a:t>Третий уровень</a:t>
            </a:r>
          </a:p>
          <a:p>
            <a:pPr lvl="3"/>
            <a:r>
              <a:rPr lang="ru-RU" altLang="en-US" smtClean="0"/>
              <a:t>Четвертый уровень</a:t>
            </a:r>
          </a:p>
          <a:p>
            <a:pPr lvl="4"/>
            <a:r>
              <a:rPr lang="ru-RU" altLang="en-US"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C62C27B-4C6E-4CEC-9E2C-60C22DA67DDA}" type="datetimeFigureOut">
              <a:rPr lang="ru-RU" i="0">
                <a:solidFill>
                  <a:prstClr val="black">
                    <a:tint val="75000"/>
                  </a:prstClr>
                </a:solidFill>
              </a:rPr>
              <a:pPr>
                <a:defRPr/>
              </a:pPr>
              <a:t>06.12.2015</a:t>
            </a:fld>
            <a:endParaRPr lang="ru-RU" i="0">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i="0">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403B744-413A-410C-82E5-F5F2E341B820}" type="slidenum">
              <a:rPr lang="ru-RU" i="0">
                <a:solidFill>
                  <a:prstClr val="black">
                    <a:tint val="75000"/>
                  </a:prstClr>
                </a:solidFill>
              </a:rPr>
              <a:pPr>
                <a:defRPr/>
              </a:pPr>
              <a:t>‹#›</a:t>
            </a:fld>
            <a:endParaRPr lang="ru-RU" i="0">
              <a:solidFill>
                <a:prstClr val="black">
                  <a:tint val="75000"/>
                </a:prstClr>
              </a:solidFill>
            </a:endParaRPr>
          </a:p>
        </p:txBody>
      </p:sp>
    </p:spTree>
    <p:extLst>
      <p:ext uri="{BB962C8B-B14F-4D97-AF65-F5344CB8AC3E}">
        <p14:creationId xmlns:p14="http://schemas.microsoft.com/office/powerpoint/2010/main" val="246368844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smtClean="0"/>
              <a:t>Образец заголовка</a:t>
            </a:r>
          </a:p>
        </p:txBody>
      </p:sp>
      <p:sp>
        <p:nvSpPr>
          <p:cNvPr id="3075"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Образец текста</a:t>
            </a:r>
          </a:p>
          <a:p>
            <a:pPr lvl="1"/>
            <a:r>
              <a:rPr lang="ru-RU" altLang="en-US" smtClean="0"/>
              <a:t>Второй уровень</a:t>
            </a:r>
          </a:p>
          <a:p>
            <a:pPr lvl="2"/>
            <a:r>
              <a:rPr lang="ru-RU" altLang="en-US" smtClean="0"/>
              <a:t>Третий уровень</a:t>
            </a:r>
          </a:p>
          <a:p>
            <a:pPr lvl="3"/>
            <a:r>
              <a:rPr lang="ru-RU" altLang="en-US" smtClean="0"/>
              <a:t>Четвертый уровень</a:t>
            </a:r>
          </a:p>
          <a:p>
            <a:pPr lvl="4"/>
            <a:r>
              <a:rPr lang="ru-RU" altLang="en-US"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C62C27B-4C6E-4CEC-9E2C-60C22DA67DDA}" type="datetimeFigureOut">
              <a:rPr lang="ru-RU" i="0">
                <a:solidFill>
                  <a:prstClr val="black">
                    <a:tint val="75000"/>
                  </a:prstClr>
                </a:solidFill>
              </a:rPr>
              <a:pPr>
                <a:defRPr/>
              </a:pPr>
              <a:t>06.12.2015</a:t>
            </a:fld>
            <a:endParaRPr lang="ru-RU" i="0">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i="0">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403B744-413A-410C-82E5-F5F2E341B820}" type="slidenum">
              <a:rPr lang="ru-RU" i="0">
                <a:solidFill>
                  <a:prstClr val="black">
                    <a:tint val="75000"/>
                  </a:prstClr>
                </a:solidFill>
              </a:rPr>
              <a:pPr>
                <a:defRPr/>
              </a:pPr>
              <a:t>‹#›</a:t>
            </a:fld>
            <a:endParaRPr lang="ru-RU" i="0">
              <a:solidFill>
                <a:prstClr val="black">
                  <a:tint val="75000"/>
                </a:prstClr>
              </a:solidFill>
            </a:endParaRPr>
          </a:p>
        </p:txBody>
      </p:sp>
    </p:spTree>
    <p:extLst>
      <p:ext uri="{BB962C8B-B14F-4D97-AF65-F5344CB8AC3E}">
        <p14:creationId xmlns:p14="http://schemas.microsoft.com/office/powerpoint/2010/main" val="425014458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0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110.jpeg"/></Relationships>
</file>

<file path=ppt/slides/_rels/slide11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112.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118.jpeg"/><Relationship Id="rId11" Type="http://schemas.openxmlformats.org/officeDocument/2006/relationships/image" Target="../media/image123.jpeg"/><Relationship Id="rId5" Type="http://schemas.openxmlformats.org/officeDocument/2006/relationships/image" Target="../media/image117.jpeg"/><Relationship Id="rId10" Type="http://schemas.openxmlformats.org/officeDocument/2006/relationships/image" Target="../media/image122.jpeg"/><Relationship Id="rId4" Type="http://schemas.openxmlformats.org/officeDocument/2006/relationships/image" Target="../media/image116.jpeg"/><Relationship Id="rId9" Type="http://schemas.openxmlformats.org/officeDocument/2006/relationships/image" Target="../media/image121.jpeg"/></Relationships>
</file>

<file path=ppt/slides/_rels/slide11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6.xml"/><Relationship Id="rId4" Type="http://schemas.openxmlformats.org/officeDocument/2006/relationships/image" Target="../media/image126.png"/></Relationships>
</file>

<file path=ppt/slides/_rels/slide11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6.xml"/><Relationship Id="rId5" Type="http://schemas.openxmlformats.org/officeDocument/2006/relationships/image" Target="../media/image130.png"/><Relationship Id="rId4" Type="http://schemas.openxmlformats.org/officeDocument/2006/relationships/image" Target="../media/image129.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5" Type="http://schemas.openxmlformats.org/officeDocument/2006/relationships/image" Target="../media/image74.jpeg"/><Relationship Id="rId4" Type="http://schemas.openxmlformats.org/officeDocument/2006/relationships/image" Target="../media/image73.jpeg"/></Relationships>
</file>

<file path=ppt/slides/_rels/slide11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11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6.xml"/><Relationship Id="rId5" Type="http://schemas.openxmlformats.org/officeDocument/2006/relationships/image" Target="../media/image139.jpeg"/><Relationship Id="rId4" Type="http://schemas.openxmlformats.org/officeDocument/2006/relationships/image" Target="../media/image1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6.xml"/><Relationship Id="rId5" Type="http://schemas.openxmlformats.org/officeDocument/2006/relationships/image" Target="../media/image143.jpeg"/><Relationship Id="rId4" Type="http://schemas.openxmlformats.org/officeDocument/2006/relationships/image" Target="../media/image142.emf"/></Relationships>
</file>

<file path=ppt/slides/_rels/slide12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6.xml"/><Relationship Id="rId5" Type="http://schemas.openxmlformats.org/officeDocument/2006/relationships/image" Target="../media/image152.png"/><Relationship Id="rId4" Type="http://schemas.openxmlformats.org/officeDocument/2006/relationships/image" Target="../media/image1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6.xml"/><Relationship Id="rId5" Type="http://schemas.openxmlformats.org/officeDocument/2006/relationships/image" Target="../media/image156.png"/><Relationship Id="rId4" Type="http://schemas.openxmlformats.org/officeDocument/2006/relationships/image" Target="../media/image155.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57.wmf"/><Relationship Id="rId4" Type="http://schemas.openxmlformats.org/officeDocument/2006/relationships/oleObject" Target="../embeddings/oleObject1.bin"/></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png"/><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image" Target="../media/image164.jpeg"/></Relationships>
</file>

<file path=ppt/slides/_rels/slide14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png"/><Relationship Id="rId1" Type="http://schemas.openxmlformats.org/officeDocument/2006/relationships/slideLayout" Target="../slideLayouts/slideLayout2.xml"/><Relationship Id="rId4" Type="http://schemas.openxmlformats.org/officeDocument/2006/relationships/image" Target="../media/image169.jpeg"/></Relationships>
</file>

<file path=ppt/slides/_rels/slide14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eg"/><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147.xml.rels><?xml version="1.0" encoding="UTF-8" standalone="yes"?>
<Relationships xmlns="http://schemas.openxmlformats.org/package/2006/relationships"><Relationship Id="rId3" Type="http://schemas.openxmlformats.org/officeDocument/2006/relationships/image" Target="../media/image174.jpeg"/><Relationship Id="rId7" Type="http://schemas.openxmlformats.org/officeDocument/2006/relationships/image" Target="../media/image178.jpeg"/><Relationship Id="rId2" Type="http://schemas.openxmlformats.org/officeDocument/2006/relationships/image" Target="../media/image173.jpeg"/><Relationship Id="rId1" Type="http://schemas.openxmlformats.org/officeDocument/2006/relationships/slideLayout" Target="../slideLayouts/slideLayout2.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148.xml.rels><?xml version="1.0" encoding="UTF-8" standalone="yes"?>
<Relationships xmlns="http://schemas.openxmlformats.org/package/2006/relationships"><Relationship Id="rId3" Type="http://schemas.openxmlformats.org/officeDocument/2006/relationships/image" Target="../media/image180.jpeg"/><Relationship Id="rId7" Type="http://schemas.openxmlformats.org/officeDocument/2006/relationships/image" Target="../media/image184.png"/><Relationship Id="rId2" Type="http://schemas.openxmlformats.org/officeDocument/2006/relationships/image" Target="../media/image179.jpeg"/><Relationship Id="rId1" Type="http://schemas.openxmlformats.org/officeDocument/2006/relationships/slideLayout" Target="../slideLayouts/slideLayout7.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14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jpeg"/><Relationship Id="rId1" Type="http://schemas.openxmlformats.org/officeDocument/2006/relationships/slideLayout" Target="../slideLayouts/slideLayout6.xml"/><Relationship Id="rId5" Type="http://schemas.openxmlformats.org/officeDocument/2006/relationships/image" Target="../media/image190.png"/><Relationship Id="rId4" Type="http://schemas.openxmlformats.org/officeDocument/2006/relationships/image" Target="../media/image189.png"/></Relationships>
</file>

<file path=ppt/slides/_rels/slide152.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94.jpeg"/><Relationship Id="rId5" Type="http://schemas.openxmlformats.org/officeDocument/2006/relationships/image" Target="../media/image193.jpeg"/><Relationship Id="rId4" Type="http://schemas.openxmlformats.org/officeDocument/2006/relationships/image" Target="../media/image192.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6.xml"/><Relationship Id="rId4" Type="http://schemas.openxmlformats.org/officeDocument/2006/relationships/image" Target="../media/image20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4.xml"/><Relationship Id="rId4" Type="http://schemas.openxmlformats.org/officeDocument/2006/relationships/image" Target="../media/image206.wmf"/></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image" Target="../media/image207.png"/><Relationship Id="rId5" Type="http://schemas.openxmlformats.org/officeDocument/2006/relationships/oleObject" Target="../embeddings/oleObject3.bin"/><Relationship Id="rId4" Type="http://schemas.openxmlformats.org/officeDocument/2006/relationships/image" Target="../media/image209.jpe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1.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16.xml"/></Relationships>
</file>

<file path=ppt/slides/_rels/slide17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13.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2" Type="http://schemas.openxmlformats.org/officeDocument/2006/relationships/image" Target="../media/image214.wmf"/><Relationship Id="rId1" Type="http://schemas.openxmlformats.org/officeDocument/2006/relationships/slideLayout" Target="../slideLayouts/slideLayout1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80.xml.rels><?xml version="1.0" encoding="UTF-8" standalone="yes"?>
<Relationships xmlns="http://schemas.openxmlformats.org/package/2006/relationships"><Relationship Id="rId8" Type="http://schemas.openxmlformats.org/officeDocument/2006/relationships/image" Target="../media/image217.png"/><Relationship Id="rId13" Type="http://schemas.openxmlformats.org/officeDocument/2006/relationships/oleObject" Target="../embeddings/oleObject10.bin"/><Relationship Id="rId3" Type="http://schemas.openxmlformats.org/officeDocument/2006/relationships/oleObject" Target="../embeddings/oleObject5.bin"/><Relationship Id="rId7" Type="http://schemas.openxmlformats.org/officeDocument/2006/relationships/oleObject" Target="../embeddings/oleObject7.bin"/><Relationship Id="rId12" Type="http://schemas.openxmlformats.org/officeDocument/2006/relationships/image" Target="../media/image219.png"/><Relationship Id="rId2" Type="http://schemas.openxmlformats.org/officeDocument/2006/relationships/slideLayout" Target="../slideLayouts/slideLayout4.xml"/><Relationship Id="rId16" Type="http://schemas.openxmlformats.org/officeDocument/2006/relationships/image" Target="../media/image221.png"/><Relationship Id="rId1" Type="http://schemas.openxmlformats.org/officeDocument/2006/relationships/vmlDrawing" Target="../drawings/vmlDrawing5.vml"/><Relationship Id="rId6" Type="http://schemas.openxmlformats.org/officeDocument/2006/relationships/image" Target="../media/image216.png"/><Relationship Id="rId11" Type="http://schemas.openxmlformats.org/officeDocument/2006/relationships/oleObject" Target="../embeddings/oleObject9.bin"/><Relationship Id="rId5" Type="http://schemas.openxmlformats.org/officeDocument/2006/relationships/oleObject" Target="../embeddings/oleObject6.bin"/><Relationship Id="rId15" Type="http://schemas.openxmlformats.org/officeDocument/2006/relationships/oleObject" Target="../embeddings/oleObject11.bin"/><Relationship Id="rId10" Type="http://schemas.openxmlformats.org/officeDocument/2006/relationships/image" Target="../media/image218.png"/><Relationship Id="rId4" Type="http://schemas.openxmlformats.org/officeDocument/2006/relationships/image" Target="../media/image215.png"/><Relationship Id="rId9" Type="http://schemas.openxmlformats.org/officeDocument/2006/relationships/oleObject" Target="../embeddings/oleObject8.bin"/><Relationship Id="rId14" Type="http://schemas.openxmlformats.org/officeDocument/2006/relationships/image" Target="../media/image220.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4.xml"/><Relationship Id="rId1" Type="http://schemas.openxmlformats.org/officeDocument/2006/relationships/vmlDrawing" Target="../drawings/vmlDrawing6.vml"/><Relationship Id="rId4" Type="http://schemas.openxmlformats.org/officeDocument/2006/relationships/image" Target="../media/image222.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10.xml"/><Relationship Id="rId7" Type="http://schemas.openxmlformats.org/officeDocument/2006/relationships/image" Target="../media/image207.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4.bin"/><Relationship Id="rId5" Type="http://schemas.openxmlformats.org/officeDocument/2006/relationships/image" Target="../media/image222.png"/><Relationship Id="rId4" Type="http://schemas.openxmlformats.org/officeDocument/2006/relationships/oleObject" Target="../embeddings/oleObject13.bin"/><Relationship Id="rId9" Type="http://schemas.openxmlformats.org/officeDocument/2006/relationships/image" Target="../media/image224.emf"/></Relationships>
</file>

<file path=ppt/slides/_rels/slide186.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230.emf"/></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3.jpeg"/><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jpeg"/><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hyperlink" Target="http://www.livius.org/a/1/greeks/democritus.jpg" TargetMode="External"/></Relationships>
</file>

<file path=ppt/slides/_rels/slide210.xml.rels><?xml version="1.0" encoding="UTF-8" standalone="yes"?>
<Relationships xmlns="http://schemas.openxmlformats.org/package/2006/relationships"><Relationship Id="rId2" Type="http://schemas.openxmlformats.org/officeDocument/2006/relationships/hyperlink" Target="http://ec.europa.eu/food/dyna/gm_register/index_en.cfm" TargetMode="Externa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png"/><Relationship Id="rId1" Type="http://schemas.openxmlformats.org/officeDocument/2006/relationships/slideLayout" Target="../slideLayouts/slideLayout2.xml"/><Relationship Id="rId4" Type="http://schemas.openxmlformats.org/officeDocument/2006/relationships/image" Target="../media/image256.jpe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3.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59.jpeg"/><Relationship Id="rId4" Type="http://schemas.openxmlformats.org/officeDocument/2006/relationships/image" Target="../media/image258.jpeg"/></Relationships>
</file>

<file path=ppt/slides/_rels/slide214.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jpeg"/><Relationship Id="rId1" Type="http://schemas.openxmlformats.org/officeDocument/2006/relationships/slideLayout" Target="../slideLayouts/slideLayout7.xml"/><Relationship Id="rId4" Type="http://schemas.openxmlformats.org/officeDocument/2006/relationships/image" Target="../media/image262.png"/></Relationships>
</file>

<file path=ppt/slides/_rels/slide215.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image" Target="../media/image266.jpeg"/><Relationship Id="rId7" Type="http://schemas.openxmlformats.org/officeDocument/2006/relationships/image" Target="../media/image270.jpeg"/><Relationship Id="rId2" Type="http://schemas.openxmlformats.org/officeDocument/2006/relationships/image" Target="../media/image265.jpeg"/><Relationship Id="rId1" Type="http://schemas.openxmlformats.org/officeDocument/2006/relationships/slideLayout" Target="../slideLayouts/slideLayout2.xml"/><Relationship Id="rId6" Type="http://schemas.openxmlformats.org/officeDocument/2006/relationships/image" Target="../media/image269.jpeg"/><Relationship Id="rId5" Type="http://schemas.openxmlformats.org/officeDocument/2006/relationships/image" Target="../media/image268.jpeg"/><Relationship Id="rId4" Type="http://schemas.openxmlformats.org/officeDocument/2006/relationships/image" Target="../media/image267.jpeg"/></Relationships>
</file>

<file path=ppt/slides/_rels/slide219.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image" Target="../media/image272.jpeg"/><Relationship Id="rId1" Type="http://schemas.openxmlformats.org/officeDocument/2006/relationships/slideLayout" Target="../slideLayouts/slideLayout2.xml"/><Relationship Id="rId4" Type="http://schemas.openxmlformats.org/officeDocument/2006/relationships/image" Target="../media/image27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7.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8" Type="http://schemas.openxmlformats.org/officeDocument/2006/relationships/image" Target="../media/image282.jpeg"/><Relationship Id="rId3" Type="http://schemas.openxmlformats.org/officeDocument/2006/relationships/image" Target="../media/image277.jpeg"/><Relationship Id="rId7" Type="http://schemas.openxmlformats.org/officeDocument/2006/relationships/image" Target="../media/image281.png"/><Relationship Id="rId2" Type="http://schemas.openxmlformats.org/officeDocument/2006/relationships/image" Target="../media/image276.jpeg"/><Relationship Id="rId1" Type="http://schemas.openxmlformats.org/officeDocument/2006/relationships/slideLayout" Target="../slideLayouts/slideLayout2.xml"/><Relationship Id="rId6" Type="http://schemas.openxmlformats.org/officeDocument/2006/relationships/image" Target="../media/image280.jpeg"/><Relationship Id="rId5" Type="http://schemas.openxmlformats.org/officeDocument/2006/relationships/image" Target="../media/image279.jpeg"/><Relationship Id="rId4" Type="http://schemas.openxmlformats.org/officeDocument/2006/relationships/image" Target="../media/image278.png"/></Relationships>
</file>

<file path=ppt/slides/_rels/slide229.xml.rels><?xml version="1.0" encoding="UTF-8" standalone="yes"?>
<Relationships xmlns="http://schemas.openxmlformats.org/package/2006/relationships"><Relationship Id="rId3" Type="http://schemas.openxmlformats.org/officeDocument/2006/relationships/image" Target="../media/image284.jpeg"/><Relationship Id="rId7" Type="http://schemas.openxmlformats.org/officeDocument/2006/relationships/image" Target="../media/image288.jpeg"/><Relationship Id="rId2" Type="http://schemas.openxmlformats.org/officeDocument/2006/relationships/image" Target="../media/image283.jpeg"/><Relationship Id="rId1" Type="http://schemas.openxmlformats.org/officeDocument/2006/relationships/slideLayout" Target="../slideLayouts/slideLayout6.xml"/><Relationship Id="rId6" Type="http://schemas.openxmlformats.org/officeDocument/2006/relationships/image" Target="../media/image287.jpeg"/><Relationship Id="rId5" Type="http://schemas.openxmlformats.org/officeDocument/2006/relationships/image" Target="../media/image286.jpeg"/><Relationship Id="rId4" Type="http://schemas.openxmlformats.org/officeDocument/2006/relationships/image" Target="../media/image28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jpeg"/><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image" Target="../media/image291.png"/><Relationship Id="rId1" Type="http://schemas.openxmlformats.org/officeDocument/2006/relationships/slideLayout" Target="../slideLayouts/slideLayout6.xml"/><Relationship Id="rId6" Type="http://schemas.openxmlformats.org/officeDocument/2006/relationships/image" Target="../media/image295.jpeg"/><Relationship Id="rId5" Type="http://schemas.openxmlformats.org/officeDocument/2006/relationships/image" Target="../media/image294.jpeg"/><Relationship Id="rId4" Type="http://schemas.openxmlformats.org/officeDocument/2006/relationships/image" Target="../media/image293.jpeg"/></Relationships>
</file>

<file path=ppt/slides/_rels/slide232.xml.rels><?xml version="1.0" encoding="UTF-8" standalone="yes"?>
<Relationships xmlns="http://schemas.openxmlformats.org/package/2006/relationships"><Relationship Id="rId2" Type="http://schemas.openxmlformats.org/officeDocument/2006/relationships/image" Target="../media/image296.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lib.udel.edu/ud/spec/exhibits/recent/harvey2.jpg"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de.wikipedia.org/wiki/Bild:Anton_van_Leeuwenhoek.png" TargetMode="Externa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images.google.com/imgres?imgurl=www.phys.uu.nl/~uvvn/restyling/images/grew.jpg&amp;imgrefurl=http://www.phys.uu.nl/~uvvn/restyling/content/grew.htm&amp;h=288&amp;w=230&amp;sz=17&amp;tbnid=e9fXSAcTMuUJ:&amp;tbnh=108&amp;tbnw=87&amp;start=2&amp;prev=/images?q%3DNehemiah%2BGrew%26hl%3Den%26lr%3D" TargetMode="Externa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sil.si.edu/digitalcollections/hst/scientific-identity/fullsize/SIL14-M002-08a.jpg" TargetMode="External"/><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tornio.fi/kirjasto/torkok/kuvat/pierre.jpg"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5" Type="http://schemas.openxmlformats.org/officeDocument/2006/relationships/image" Target="../media/image74.jpeg"/><Relationship Id="rId4" Type="http://schemas.openxmlformats.org/officeDocument/2006/relationships/image" Target="../media/image73.jpeg"/></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9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9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27584" y="836713"/>
            <a:ext cx="7772400" cy="1008112"/>
          </a:xfrm>
        </p:spPr>
        <p:txBody>
          <a:bodyPr/>
          <a:lstStyle/>
          <a:p>
            <a:pPr eaLnBrk="1" hangingPunct="1"/>
            <a:r>
              <a:rPr lang="lv-LV" altLang="en-US" dirty="0" smtClean="0"/>
              <a:t>Ģenētikas pielietojamie aspekti</a:t>
            </a:r>
            <a:endParaRPr lang="ru-RU" altLang="en-US" dirty="0" smtClean="0"/>
          </a:p>
        </p:txBody>
      </p:sp>
      <p:sp>
        <p:nvSpPr>
          <p:cNvPr id="2051" name="Rectangle 3"/>
          <p:cNvSpPr>
            <a:spLocks noGrp="1" noChangeArrowheads="1"/>
          </p:cNvSpPr>
          <p:nvPr>
            <p:ph type="subTitle" idx="1"/>
          </p:nvPr>
        </p:nvSpPr>
        <p:spPr>
          <a:xfrm>
            <a:off x="4139952" y="3066706"/>
            <a:ext cx="4752528" cy="1370406"/>
          </a:xfrm>
        </p:spPr>
        <p:txBody>
          <a:bodyPr/>
          <a:lstStyle/>
          <a:p>
            <a:pPr eaLnBrk="1" hangingPunct="1"/>
            <a:r>
              <a:rPr lang="lv-LV" altLang="en-US" sz="2400" i="1" dirty="0" smtClean="0">
                <a:latin typeface="Arial" panose="020B0604020202020204" pitchFamily="34" charset="0"/>
                <a:cs typeface="Arial" panose="020B0604020202020204" pitchFamily="34" charset="0"/>
              </a:rPr>
              <a:t>Ģenētika un selekcija</a:t>
            </a:r>
          </a:p>
          <a:p>
            <a:pPr eaLnBrk="1" hangingPunct="1"/>
            <a:r>
              <a:rPr lang="lv-LV" altLang="en-US" sz="2400" i="1" dirty="0">
                <a:latin typeface="Arial" panose="020B0604020202020204" pitchFamily="34" charset="0"/>
                <a:cs typeface="Arial" panose="020B0604020202020204" pitchFamily="34" charset="0"/>
              </a:rPr>
              <a:t>Bioloģiskās daudzveidības saglabāšana</a:t>
            </a:r>
          </a:p>
          <a:p>
            <a:pPr eaLnBrk="1" hangingPunct="1"/>
            <a:endParaRPr lang="lv-LV" altLang="en-US" i="1" dirty="0" smtClean="0"/>
          </a:p>
          <a:p>
            <a:pPr eaLnBrk="1" hangingPunct="1"/>
            <a:endParaRPr lang="ru-RU" altLang="en-US" i="1" dirty="0" smtClean="0"/>
          </a:p>
        </p:txBody>
      </p:sp>
      <p:pic>
        <p:nvPicPr>
          <p:cNvPr id="218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371" y="2708920"/>
            <a:ext cx="3648608" cy="2960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762000" y="2057400"/>
            <a:ext cx="7772400" cy="4114800"/>
          </a:xfrm>
        </p:spPr>
        <p:txBody>
          <a:bodyPr/>
          <a:lstStyle/>
          <a:p>
            <a:pPr eaLnBrk="1" hangingPunct="1"/>
            <a:r>
              <a:rPr lang="lv-LV" altLang="en-US" b="0" dirty="0" smtClean="0">
                <a:latin typeface="Arial" panose="020B0604020202020204" pitchFamily="34" charset="0"/>
                <a:cs typeface="Arial" panose="020B0604020202020204" pitchFamily="34" charset="0"/>
              </a:rPr>
              <a:t>Vietējās (tautas) šķirnes [</a:t>
            </a:r>
            <a:r>
              <a:rPr lang="lv-LV" altLang="en-US" b="0" dirty="0" err="1" smtClean="0">
                <a:latin typeface="Arial" panose="020B0604020202020204" pitchFamily="34" charset="0"/>
                <a:cs typeface="Arial" panose="020B0604020202020204" pitchFamily="34" charset="0"/>
              </a:rPr>
              <a:t>landraces</a:t>
            </a:r>
            <a:r>
              <a:rPr lang="lv-LV" altLang="en-US" b="0" dirty="0" smtClean="0">
                <a:latin typeface="Arial" panose="020B0604020202020204" pitchFamily="34" charset="0"/>
                <a:cs typeface="Arial" panose="020B0604020202020204" pitchFamily="34" charset="0"/>
              </a:rPr>
              <a:t>]</a:t>
            </a:r>
          </a:p>
          <a:p>
            <a:pPr lvl="1" eaLnBrk="1" hangingPunct="1"/>
            <a:r>
              <a:rPr lang="lv-LV" altLang="en-US" sz="2400" b="0" dirty="0" smtClean="0">
                <a:latin typeface="Arial" panose="020B0604020202020204" pitchFamily="34" charset="0"/>
                <a:cs typeface="Arial" panose="020B0604020202020204" pitchFamily="34" charset="0"/>
              </a:rPr>
              <a:t>ilgstoši audzētas kādā teritorijā ar noteiktu nosaukumu</a:t>
            </a:r>
          </a:p>
          <a:p>
            <a:pPr lvl="1" eaLnBrk="1" hangingPunct="1"/>
            <a:r>
              <a:rPr lang="lv-LV" altLang="en-US" sz="2400" b="0" dirty="0" smtClean="0">
                <a:latin typeface="Arial" panose="020B0604020202020204" pitchFamily="34" charset="0"/>
                <a:cs typeface="Arial" panose="020B0604020202020204" pitchFamily="34" charset="0"/>
              </a:rPr>
              <a:t>atšķirīgas ar kādu pazīmi</a:t>
            </a:r>
          </a:p>
          <a:p>
            <a:pPr lvl="1" eaLnBrk="1" hangingPunct="1"/>
            <a:r>
              <a:rPr lang="lv-LV" altLang="en-US" sz="2400" i="1" dirty="0" smtClean="0">
                <a:latin typeface="Arial" panose="020B0604020202020204" pitchFamily="34" charset="0"/>
                <a:cs typeface="Arial" panose="020B0604020202020204" pitchFamily="34" charset="0"/>
              </a:rPr>
              <a:t>parasti ģenētiski heterogēnas</a:t>
            </a:r>
          </a:p>
          <a:p>
            <a:pPr eaLnBrk="1" hangingPunct="1"/>
            <a:r>
              <a:rPr lang="lv-LV" altLang="en-US" b="0" dirty="0" smtClean="0">
                <a:latin typeface="Arial" panose="020B0604020202020204" pitchFamily="34" charset="0"/>
                <a:cs typeface="Arial" panose="020B0604020202020204" pitchFamily="34" charset="0"/>
              </a:rPr>
              <a:t>Vietējās arī profesionālās šķirnes, kas domātas vietējiem apstākļiem</a:t>
            </a:r>
          </a:p>
        </p:txBody>
      </p:sp>
      <p:sp>
        <p:nvSpPr>
          <p:cNvPr id="9219" name="Rectangle 2"/>
          <p:cNvSpPr>
            <a:spLocks noGrp="1" noChangeArrowheads="1"/>
          </p:cNvSpPr>
          <p:nvPr>
            <p:ph type="title"/>
          </p:nvPr>
        </p:nvSpPr>
        <p:spPr>
          <a:xfrm>
            <a:off x="609600" y="381000"/>
            <a:ext cx="8001000" cy="1371600"/>
          </a:xfrm>
        </p:spPr>
        <p:txBody>
          <a:bodyPr/>
          <a:lstStyle/>
          <a:p>
            <a:pPr eaLnBrk="1" hangingPunct="1"/>
            <a:r>
              <a:rPr lang="lv-LV" altLang="en-US" dirty="0" smtClean="0"/>
              <a:t>Tradicionālā, tautas, neapzinātā selekcija</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Latvijas </a:t>
            </a:r>
            <a:r>
              <a:rPr lang="lv-LV" dirty="0" err="1"/>
              <a:t>b</a:t>
            </a:r>
            <a:r>
              <a:rPr lang="lv-LV" dirty="0" err="1" smtClean="0"/>
              <a:t>runā</a:t>
            </a:r>
            <a:r>
              <a:rPr lang="lv-LV" dirty="0" smtClean="0"/>
              <a:t> govs</a:t>
            </a:r>
            <a:endParaRPr lang="en-US" dirty="0"/>
          </a:p>
        </p:txBody>
      </p:sp>
      <p:pic>
        <p:nvPicPr>
          <p:cNvPr id="218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796" y="1844824"/>
            <a:ext cx="4014905" cy="2671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87624" y="2406681"/>
            <a:ext cx="2260555" cy="1938992"/>
          </a:xfrm>
          <a:prstGeom prst="rect">
            <a:avLst/>
          </a:prstGeom>
          <a:noFill/>
        </p:spPr>
        <p:txBody>
          <a:bodyPr wrap="none" rtlCol="0">
            <a:spAutoFit/>
          </a:bodyPr>
          <a:lstStyle/>
          <a:p>
            <a:r>
              <a:rPr lang="lv-LV" dirty="0" smtClean="0"/>
              <a:t>sistēma «</a:t>
            </a:r>
            <a:r>
              <a:rPr lang="lv-LV" dirty="0" err="1" smtClean="0"/>
              <a:t>Seleks</a:t>
            </a:r>
            <a:r>
              <a:rPr lang="lv-LV" dirty="0" smtClean="0"/>
              <a:t>»</a:t>
            </a:r>
          </a:p>
          <a:p>
            <a:endParaRPr lang="lv-LV" dirty="0"/>
          </a:p>
          <a:p>
            <a:r>
              <a:rPr lang="lv-LV" dirty="0" smtClean="0"/>
              <a:t>slimības</a:t>
            </a:r>
          </a:p>
          <a:p>
            <a:endParaRPr lang="lv-LV" dirty="0"/>
          </a:p>
          <a:p>
            <a:r>
              <a:rPr lang="lv-LV" dirty="0" smtClean="0"/>
              <a:t>krustojumi</a:t>
            </a:r>
            <a:endParaRPr lang="en-US" dirty="0"/>
          </a:p>
        </p:txBody>
      </p:sp>
    </p:spTree>
    <p:extLst>
      <p:ext uri="{BB962C8B-B14F-4D97-AF65-F5344CB8AC3E}">
        <p14:creationId xmlns:p14="http://schemas.microsoft.com/office/powerpoint/2010/main" val="75530964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5800" y="304800"/>
            <a:ext cx="7924800" cy="609600"/>
          </a:xfrm>
        </p:spPr>
        <p:txBody>
          <a:bodyPr/>
          <a:lstStyle/>
          <a:p>
            <a:pPr eaLnBrk="1" hangingPunct="1"/>
            <a:r>
              <a:rPr lang="lv-LV" altLang="en-US" sz="2800" smtClean="0"/>
              <a:t>Kultūraugu izcelšanās centri</a:t>
            </a:r>
          </a:p>
        </p:txBody>
      </p:sp>
      <p:pic>
        <p:nvPicPr>
          <p:cNvPr id="108547" name="Picture 3" descr="Vavilov_cen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43000"/>
            <a:ext cx="69342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lv-LV" altLang="en-US" sz="2800" smtClean="0"/>
              <a:t>Gēnu dažādība selekcijai</a:t>
            </a:r>
            <a:r>
              <a:rPr lang="lv-LV" altLang="en-US" sz="2800" smtClean="0">
                <a:solidFill>
                  <a:schemeClr val="accent1"/>
                </a:solidFill>
              </a:rPr>
              <a:t/>
            </a:r>
            <a:br>
              <a:rPr lang="lv-LV" altLang="en-US" sz="2800" smtClean="0">
                <a:solidFill>
                  <a:schemeClr val="accent1"/>
                </a:solidFill>
              </a:rPr>
            </a:br>
            <a:r>
              <a:rPr lang="lv-LV" altLang="en-US" sz="2400" smtClean="0">
                <a:solidFill>
                  <a:schemeClr val="accent1"/>
                </a:solidFill>
              </a:rPr>
              <a:t>Dzīvnieku domestikācija</a:t>
            </a:r>
          </a:p>
        </p:txBody>
      </p:sp>
      <p:pic>
        <p:nvPicPr>
          <p:cNvPr id="109571" name="Picture 3" descr="Silver fox_Novosibirsk experi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81200"/>
            <a:ext cx="57150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685800" y="304800"/>
            <a:ext cx="7924800" cy="838200"/>
          </a:xfrm>
        </p:spPr>
        <p:txBody>
          <a:bodyPr/>
          <a:lstStyle/>
          <a:p>
            <a:pPr eaLnBrk="1" hangingPunct="1"/>
            <a:r>
              <a:rPr lang="lv-LV" altLang="en-US" smtClean="0"/>
              <a:t>Selekcijas galvenie etapi</a:t>
            </a:r>
          </a:p>
        </p:txBody>
      </p:sp>
      <p:sp>
        <p:nvSpPr>
          <p:cNvPr id="473091" name="Rectangle 3"/>
          <p:cNvSpPr>
            <a:spLocks noGrp="1" noChangeArrowheads="1"/>
          </p:cNvSpPr>
          <p:nvPr>
            <p:ph type="body" idx="1"/>
          </p:nvPr>
        </p:nvSpPr>
        <p:spPr>
          <a:xfrm>
            <a:off x="685800" y="1295400"/>
            <a:ext cx="5638800" cy="3789784"/>
          </a:xfrm>
        </p:spPr>
        <p:txBody>
          <a:bodyPr/>
          <a:lstStyle/>
          <a:p>
            <a:pPr eaLnBrk="1" hangingPunct="1"/>
            <a:r>
              <a:rPr lang="lv-LV" altLang="en-US" b="0" dirty="0" smtClean="0">
                <a:solidFill>
                  <a:srgbClr val="663300"/>
                </a:solidFill>
                <a:latin typeface="Arial" panose="020B0604020202020204" pitchFamily="34" charset="0"/>
                <a:cs typeface="Arial" panose="020B0604020202020204" pitchFamily="34" charset="0"/>
              </a:rPr>
              <a:t>Ģenētiskās daudzveidības izveidošana</a:t>
            </a:r>
          </a:p>
          <a:p>
            <a:pPr eaLnBrk="1" hangingPunct="1"/>
            <a:r>
              <a:rPr lang="lv-LV" altLang="en-US" b="0" dirty="0" smtClean="0">
                <a:solidFill>
                  <a:srgbClr val="663300"/>
                </a:solidFill>
                <a:latin typeface="Arial" panose="020B0604020202020204" pitchFamily="34" charset="0"/>
                <a:cs typeface="Arial" panose="020B0604020202020204" pitchFamily="34" charset="0"/>
              </a:rPr>
              <a:t>Labāko genotipu identifikācija un izlase</a:t>
            </a:r>
            <a:endParaRPr lang="lv-LV" altLang="en-US" b="0" i="1" dirty="0" smtClean="0">
              <a:solidFill>
                <a:srgbClr val="663300"/>
              </a:solidFill>
              <a:latin typeface="Arial" panose="020B0604020202020204" pitchFamily="34" charset="0"/>
              <a:cs typeface="Arial" panose="020B0604020202020204" pitchFamily="34" charset="0"/>
            </a:endParaRPr>
          </a:p>
          <a:p>
            <a:pPr eaLnBrk="1" hangingPunct="1"/>
            <a:r>
              <a:rPr lang="lv-LV" altLang="en-US" b="0" dirty="0" smtClean="0">
                <a:solidFill>
                  <a:srgbClr val="663300"/>
                </a:solidFill>
                <a:latin typeface="Arial" panose="020B0604020202020204" pitchFamily="34" charset="0"/>
                <a:cs typeface="Arial" panose="020B0604020202020204" pitchFamily="34" charset="0"/>
              </a:rPr>
              <a:t>Izlasīto genotipu pavairošana un pārbaude</a:t>
            </a:r>
          </a:p>
        </p:txBody>
      </p:sp>
      <p:sp>
        <p:nvSpPr>
          <p:cNvPr id="473092" name="Text Box 4"/>
          <p:cNvSpPr txBox="1">
            <a:spLocks noChangeArrowheads="1"/>
          </p:cNvSpPr>
          <p:nvPr/>
        </p:nvSpPr>
        <p:spPr bwMode="auto">
          <a:xfrm>
            <a:off x="6705600" y="1295400"/>
            <a:ext cx="996950"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110000"/>
              </a:lnSpc>
              <a:spcBef>
                <a:spcPct val="0"/>
              </a:spcBef>
              <a:buFontTx/>
              <a:buNone/>
            </a:pPr>
            <a:r>
              <a:rPr lang="lv-LV" altLang="en-US" i="0">
                <a:solidFill>
                  <a:srgbClr val="FF3300"/>
                </a:solidFill>
                <a:latin typeface="Arial" charset="0"/>
              </a:rPr>
              <a:t>45%</a:t>
            </a:r>
          </a:p>
          <a:p>
            <a:pPr algn="ctr">
              <a:lnSpc>
                <a:spcPct val="110000"/>
              </a:lnSpc>
              <a:spcBef>
                <a:spcPct val="0"/>
              </a:spcBef>
              <a:buFontTx/>
              <a:buNone/>
            </a:pPr>
            <a:endParaRPr lang="lv-LV" altLang="en-US" i="0">
              <a:solidFill>
                <a:srgbClr val="FF3300"/>
              </a:solidFill>
              <a:latin typeface="Arial" charset="0"/>
            </a:endParaRPr>
          </a:p>
          <a:p>
            <a:pPr algn="ctr">
              <a:lnSpc>
                <a:spcPct val="110000"/>
              </a:lnSpc>
              <a:spcBef>
                <a:spcPct val="0"/>
              </a:spcBef>
              <a:buFontTx/>
              <a:buNone/>
            </a:pPr>
            <a:r>
              <a:rPr lang="lv-LV" altLang="en-US" i="0">
                <a:solidFill>
                  <a:srgbClr val="FF3300"/>
                </a:solidFill>
                <a:latin typeface="Arial" charset="0"/>
              </a:rPr>
              <a:t>45%</a:t>
            </a:r>
          </a:p>
          <a:p>
            <a:pPr algn="ctr">
              <a:lnSpc>
                <a:spcPct val="110000"/>
              </a:lnSpc>
              <a:spcBef>
                <a:spcPct val="0"/>
              </a:spcBef>
              <a:buFontTx/>
              <a:buNone/>
            </a:pPr>
            <a:endParaRPr lang="lv-LV" altLang="en-US" i="0">
              <a:solidFill>
                <a:schemeClr val="accent2"/>
              </a:solidFill>
              <a:latin typeface="Arial" charset="0"/>
            </a:endParaRPr>
          </a:p>
          <a:p>
            <a:pPr algn="ctr">
              <a:lnSpc>
                <a:spcPct val="110000"/>
              </a:lnSpc>
              <a:spcBef>
                <a:spcPct val="0"/>
              </a:spcBef>
              <a:buFontTx/>
              <a:buNone/>
            </a:pPr>
            <a:r>
              <a:rPr lang="lv-LV" altLang="en-US" i="0">
                <a:solidFill>
                  <a:srgbClr val="E47200"/>
                </a:solidFill>
                <a:latin typeface="Arial" charset="0"/>
              </a:rPr>
              <a:t>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309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73091">
                                            <p:txEl>
                                              <p:pRg st="0" end="0"/>
                                            </p:txEl>
                                          </p:spTgt>
                                        </p:tgtEl>
                                        <p:attrNameLst>
                                          <p:attrName>ppt_c</p:attrName>
                                        </p:attrNameLst>
                                      </p:cBhvr>
                                      <p:to>
                                        <a:srgbClr val="336600"/>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7309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73091">
                                            <p:txEl>
                                              <p:pRg st="1" end="1"/>
                                            </p:txEl>
                                          </p:spTgt>
                                        </p:tgtEl>
                                        <p:attrNameLst>
                                          <p:attrName>ppt_c</p:attrName>
                                        </p:attrNameLst>
                                      </p:cBhvr>
                                      <p:to>
                                        <a:srgbClr val="336600"/>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7309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73091">
                                            <p:txEl>
                                              <p:pRg st="2" end="2"/>
                                            </p:txEl>
                                          </p:spTgt>
                                        </p:tgtEl>
                                        <p:attrNameLst>
                                          <p:attrName>ppt_c</p:attrName>
                                        </p:attrNameLst>
                                      </p:cBhvr>
                                      <p:to>
                                        <a:srgbClr val="336600"/>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73092"/>
                                        </p:tgtEl>
                                        <p:attrNameLst>
                                          <p:attrName>style.visibility</p:attrName>
                                        </p:attrNameLst>
                                      </p:cBhvr>
                                      <p:to>
                                        <p:strVal val="visible"/>
                                      </p:to>
                                    </p:set>
                                    <p:anim calcmode="lin" valueType="num">
                                      <p:cBhvr additive="base">
                                        <p:cTn id="19" dur="500" fill="hold"/>
                                        <p:tgtEl>
                                          <p:spTgt spid="473092"/>
                                        </p:tgtEl>
                                        <p:attrNameLst>
                                          <p:attrName>ppt_x</p:attrName>
                                        </p:attrNameLst>
                                      </p:cBhvr>
                                      <p:tavLst>
                                        <p:tav tm="0">
                                          <p:val>
                                            <p:strVal val="1+#ppt_w/2"/>
                                          </p:val>
                                        </p:tav>
                                        <p:tav tm="100000">
                                          <p:val>
                                            <p:strVal val="#ppt_x"/>
                                          </p:val>
                                        </p:tav>
                                      </p:tavLst>
                                    </p:anim>
                                    <p:anim calcmode="lin" valueType="num">
                                      <p:cBhvr additive="base">
                                        <p:cTn id="20" dur="500" fill="hold"/>
                                        <p:tgtEl>
                                          <p:spTgt spid="4730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1" grpId="0" build="p" autoUpdateAnimBg="0"/>
      <p:bldP spid="473092"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685800" y="228600"/>
            <a:ext cx="7924800" cy="762000"/>
          </a:xfrm>
        </p:spPr>
        <p:txBody>
          <a:bodyPr/>
          <a:lstStyle/>
          <a:p>
            <a:pPr eaLnBrk="1" hangingPunct="1"/>
            <a:r>
              <a:rPr lang="lv-LV" altLang="en-US" smtClean="0"/>
              <a:t>Selekcijas metodes</a:t>
            </a:r>
          </a:p>
        </p:txBody>
      </p:sp>
      <p:sp>
        <p:nvSpPr>
          <p:cNvPr id="111619" name="Rectangle 3"/>
          <p:cNvSpPr>
            <a:spLocks noGrp="1" noChangeArrowheads="1"/>
          </p:cNvSpPr>
          <p:nvPr>
            <p:ph type="body" idx="1"/>
          </p:nvPr>
        </p:nvSpPr>
        <p:spPr>
          <a:xfrm>
            <a:off x="685800" y="1066800"/>
            <a:ext cx="7772400" cy="5410200"/>
          </a:xfrm>
        </p:spPr>
        <p:txBody>
          <a:bodyPr/>
          <a:lstStyle/>
          <a:p>
            <a:pPr eaLnBrk="1" hangingPunct="1">
              <a:lnSpc>
                <a:spcPct val="90000"/>
              </a:lnSpc>
            </a:pPr>
            <a:r>
              <a:rPr lang="lv-LV" altLang="en-US" sz="2800" b="0" dirty="0" smtClean="0">
                <a:solidFill>
                  <a:srgbClr val="CC3300"/>
                </a:solidFill>
                <a:latin typeface="Arial" panose="020B0604020202020204" pitchFamily="34" charset="0"/>
                <a:cs typeface="Arial" panose="020B0604020202020204" pitchFamily="34" charset="0"/>
              </a:rPr>
              <a:t>izlase no vietējām populācijām</a:t>
            </a:r>
          </a:p>
          <a:p>
            <a:pPr eaLnBrk="1" hangingPunct="1">
              <a:lnSpc>
                <a:spcPct val="80000"/>
              </a:lnSpc>
              <a:buFontTx/>
              <a:buNone/>
            </a:pPr>
            <a:r>
              <a:rPr lang="lv-LV" altLang="en-US" sz="2400" dirty="0" smtClean="0">
                <a:latin typeface="Arial" panose="020B0604020202020204" pitchFamily="34" charset="0"/>
                <a:cs typeface="Arial" panose="020B0604020202020204" pitchFamily="34" charset="0"/>
              </a:rPr>
              <a:t>_______________________________________</a:t>
            </a:r>
          </a:p>
          <a:p>
            <a:pPr eaLnBrk="1" hangingPunct="1">
              <a:lnSpc>
                <a:spcPct val="130000"/>
              </a:lnSpc>
            </a:pPr>
            <a:r>
              <a:rPr lang="lv-LV" altLang="en-US" sz="2800" b="0" dirty="0" smtClean="0">
                <a:latin typeface="Arial" panose="020B0604020202020204" pitchFamily="34" charset="0"/>
                <a:cs typeface="Arial" panose="020B0604020202020204" pitchFamily="34" charset="0"/>
              </a:rPr>
              <a:t>hibridizācija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mutaģenēze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err="1" smtClean="0">
                <a:latin typeface="Arial" panose="020B0604020202020204" pitchFamily="34" charset="0"/>
                <a:cs typeface="Arial" panose="020B0604020202020204" pitchFamily="34" charset="0"/>
              </a:rPr>
              <a:t>heteroze</a:t>
            </a:r>
            <a:r>
              <a:rPr lang="lv-LV" altLang="en-US" sz="2800" b="0" dirty="0" smtClean="0">
                <a:latin typeface="Arial" panose="020B0604020202020204" pitchFamily="34" charset="0"/>
                <a:cs typeface="Arial" panose="020B0604020202020204" pitchFamily="34" charset="0"/>
              </a:rPr>
              <a:t>	</a:t>
            </a:r>
            <a:r>
              <a:rPr lang="lv-LV" altLang="en-US" sz="2800" b="0" dirty="0" smtClean="0">
                <a:latin typeface="Arial" panose="020B0604020202020204" pitchFamily="34" charset="0"/>
                <a:cs typeface="Arial" panose="020B0604020202020204" pitchFamily="34" charset="0"/>
              </a:rPr>
              <a:t>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err="1" smtClean="0">
                <a:latin typeface="Arial" panose="020B0604020202020204" pitchFamily="34" charset="0"/>
                <a:cs typeface="Arial" panose="020B0604020202020204" pitchFamily="34" charset="0"/>
              </a:rPr>
              <a:t>poliploīdija</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attālā hibridizācija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kvantitatīvā ģenētika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audu kultūras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molekulārie marķieri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ģenētiskā </a:t>
            </a:r>
            <a:r>
              <a:rPr lang="lv-LV" altLang="en-US" sz="2800" b="0" dirty="0" smtClean="0">
                <a:latin typeface="Arial" panose="020B0604020202020204" pitchFamily="34" charset="0"/>
                <a:cs typeface="Arial" panose="020B0604020202020204" pitchFamily="34" charset="0"/>
              </a:rPr>
              <a:t>inženierija			 </a:t>
            </a:r>
            <a:r>
              <a:rPr lang="lv-LV" altLang="en-US" sz="2800" b="0" dirty="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Izlase no vietējām populācijām</a:t>
            </a:r>
            <a:endParaRPr lang="lv-LV" dirty="0"/>
          </a:p>
        </p:txBody>
      </p:sp>
      <p:pic>
        <p:nvPicPr>
          <p:cNvPr id="218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2216393"/>
            <a:ext cx="3606411" cy="2704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8116" name="Picture 4" descr="https://upload.wikimedia.org/wikipedia/commons/6/6e/A_lady_beetle_perches_on_barle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1" y="2206410"/>
            <a:ext cx="3312369" cy="27147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72177" y="5445224"/>
            <a:ext cx="2167196" cy="461665"/>
          </a:xfrm>
          <a:prstGeom prst="rect">
            <a:avLst/>
          </a:prstGeom>
          <a:noFill/>
        </p:spPr>
        <p:txBody>
          <a:bodyPr wrap="none" rtlCol="0">
            <a:spAutoFit/>
          </a:bodyPr>
          <a:lstStyle/>
          <a:p>
            <a:r>
              <a:rPr lang="lv-LV" i="0" dirty="0" smtClean="0">
                <a:latin typeface="Arial" panose="020B0604020202020204" pitchFamily="34" charset="0"/>
                <a:cs typeface="Arial" panose="020B0604020202020204" pitchFamily="34" charset="0"/>
              </a:rPr>
              <a:t>Mieži ‘Vairoga’</a:t>
            </a:r>
            <a:endParaRPr lang="lv-LV" i="0" dirty="0">
              <a:latin typeface="Arial" panose="020B0604020202020204" pitchFamily="34" charset="0"/>
              <a:cs typeface="Arial" panose="020B0604020202020204" pitchFamily="34" charset="0"/>
            </a:endParaRPr>
          </a:p>
        </p:txBody>
      </p:sp>
      <p:sp>
        <p:nvSpPr>
          <p:cNvPr id="8" name="TextBox 7"/>
          <p:cNvSpPr txBox="1"/>
          <p:nvPr/>
        </p:nvSpPr>
        <p:spPr>
          <a:xfrm>
            <a:off x="5436096" y="5445224"/>
            <a:ext cx="2412840" cy="461665"/>
          </a:xfrm>
          <a:prstGeom prst="rect">
            <a:avLst/>
          </a:prstGeom>
          <a:noFill/>
        </p:spPr>
        <p:txBody>
          <a:bodyPr wrap="none" rtlCol="0">
            <a:spAutoFit/>
          </a:bodyPr>
          <a:lstStyle/>
          <a:p>
            <a:r>
              <a:rPr lang="lv-LV" i="0" dirty="0" smtClean="0">
                <a:latin typeface="Arial" panose="020B0604020202020204" pitchFamily="34" charset="0"/>
                <a:cs typeface="Arial" panose="020B0604020202020204" pitchFamily="34" charset="0"/>
              </a:rPr>
              <a:t>Kaņepes ‘Pūriņi’</a:t>
            </a:r>
            <a:endParaRPr lang="lv-LV"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090412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685800" y="228600"/>
            <a:ext cx="7924800" cy="762000"/>
          </a:xfrm>
        </p:spPr>
        <p:txBody>
          <a:bodyPr/>
          <a:lstStyle/>
          <a:p>
            <a:pPr eaLnBrk="1" hangingPunct="1"/>
            <a:r>
              <a:rPr lang="lv-LV" altLang="en-US" smtClean="0"/>
              <a:t>Selekcijas metodes</a:t>
            </a:r>
          </a:p>
        </p:txBody>
      </p:sp>
      <p:sp>
        <p:nvSpPr>
          <p:cNvPr id="112643" name="Rectangle 3"/>
          <p:cNvSpPr>
            <a:spLocks noGrp="1" noChangeArrowheads="1"/>
          </p:cNvSpPr>
          <p:nvPr>
            <p:ph type="body" idx="1"/>
          </p:nvPr>
        </p:nvSpPr>
        <p:spPr>
          <a:xfrm>
            <a:off x="685800" y="1066800"/>
            <a:ext cx="7772400" cy="5410200"/>
          </a:xfrm>
        </p:spPr>
        <p:txBody>
          <a:bodyPr/>
          <a:lstStyle/>
          <a:p>
            <a:pPr eaLnBrk="1" hangingPunct="1">
              <a:lnSpc>
                <a:spcPct val="90000"/>
              </a:lnSpc>
            </a:pPr>
            <a:r>
              <a:rPr lang="lv-LV" altLang="en-US" sz="2800" b="0" dirty="0" smtClean="0">
                <a:latin typeface="Arial" panose="020B0604020202020204" pitchFamily="34" charset="0"/>
                <a:cs typeface="Arial" panose="020B0604020202020204" pitchFamily="34" charset="0"/>
              </a:rPr>
              <a:t>izlase no vietējām populācijām</a:t>
            </a:r>
          </a:p>
          <a:p>
            <a:pPr eaLnBrk="1" hangingPunct="1">
              <a:lnSpc>
                <a:spcPct val="80000"/>
              </a:lnSpc>
              <a:buFontTx/>
              <a:buNone/>
            </a:pPr>
            <a:r>
              <a:rPr lang="lv-LV" altLang="en-US" sz="2400" b="0" dirty="0" smtClean="0">
                <a:latin typeface="Arial" panose="020B0604020202020204" pitchFamily="34" charset="0"/>
                <a:cs typeface="Arial" panose="020B0604020202020204" pitchFamily="34" charset="0"/>
              </a:rPr>
              <a:t>_______________________________________</a:t>
            </a:r>
          </a:p>
          <a:p>
            <a:pPr eaLnBrk="1" hangingPunct="1">
              <a:lnSpc>
                <a:spcPct val="130000"/>
              </a:lnSpc>
            </a:pPr>
            <a:r>
              <a:rPr lang="lv-LV" altLang="en-US" sz="2800" b="0" dirty="0" smtClean="0">
                <a:solidFill>
                  <a:srgbClr val="990000"/>
                </a:solidFill>
                <a:latin typeface="Arial" panose="020B0604020202020204" pitchFamily="34" charset="0"/>
                <a:cs typeface="Arial" panose="020B0604020202020204" pitchFamily="34" charset="0"/>
              </a:rPr>
              <a:t>hibridizācija</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mutaģenēze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err="1" smtClean="0">
                <a:latin typeface="Arial" panose="020B0604020202020204" pitchFamily="34" charset="0"/>
                <a:cs typeface="Arial" panose="020B0604020202020204" pitchFamily="34" charset="0"/>
              </a:rPr>
              <a:t>heteroze</a:t>
            </a:r>
            <a:r>
              <a:rPr lang="lv-LV" altLang="en-US" sz="2800" b="0" dirty="0" smtClean="0">
                <a:latin typeface="Arial" panose="020B0604020202020204" pitchFamily="34" charset="0"/>
                <a:cs typeface="Arial" panose="020B0604020202020204" pitchFamily="34" charset="0"/>
              </a:rPr>
              <a:t>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err="1" smtClean="0">
                <a:latin typeface="Arial" panose="020B0604020202020204" pitchFamily="34" charset="0"/>
                <a:cs typeface="Arial" panose="020B0604020202020204" pitchFamily="34" charset="0"/>
              </a:rPr>
              <a:t>poliploīdija</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attālā hibridizācija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kvantitatīvā ģenētika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audu kultūras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molekulārie marķieri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a:latin typeface="Arial" panose="020B0604020202020204" pitchFamily="34" charset="0"/>
                <a:cs typeface="Arial" panose="020B0604020202020204" pitchFamily="34" charset="0"/>
              </a:rPr>
              <a:t>ģenētiskā inženierija			 </a:t>
            </a:r>
            <a:r>
              <a:rPr lang="lv-LV" altLang="en-US" sz="2800" b="0" dirty="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84213" y="404813"/>
            <a:ext cx="7772400" cy="803275"/>
          </a:xfrm>
        </p:spPr>
        <p:txBody>
          <a:bodyPr/>
          <a:lstStyle/>
          <a:p>
            <a:pPr eaLnBrk="1" hangingPunct="1"/>
            <a:r>
              <a:rPr lang="lv-LV" altLang="en-US" dirty="0" err="1" smtClean="0"/>
              <a:t>Vecākformu</a:t>
            </a:r>
            <a:r>
              <a:rPr lang="lv-LV" altLang="en-US" dirty="0" smtClean="0"/>
              <a:t> atlase</a:t>
            </a:r>
            <a:endParaRPr lang="ru-RU" altLang="en-US" dirty="0" smtClean="0"/>
          </a:p>
        </p:txBody>
      </p:sp>
      <p:sp>
        <p:nvSpPr>
          <p:cNvPr id="113667" name="Rectangle 3"/>
          <p:cNvSpPr>
            <a:spLocks noGrp="1" noChangeArrowheads="1"/>
          </p:cNvSpPr>
          <p:nvPr>
            <p:ph type="body" idx="1"/>
          </p:nvPr>
        </p:nvSpPr>
        <p:spPr>
          <a:xfrm>
            <a:off x="685800" y="1341438"/>
            <a:ext cx="7772400" cy="4967287"/>
          </a:xfrm>
        </p:spPr>
        <p:txBody>
          <a:bodyPr/>
          <a:lstStyle/>
          <a:p>
            <a:pPr eaLnBrk="1" hangingPunct="1"/>
            <a:r>
              <a:rPr lang="lv-LV" altLang="en-US" b="0" dirty="0" smtClean="0">
                <a:solidFill>
                  <a:srgbClr val="663300"/>
                </a:solidFill>
                <a:latin typeface="Arial" panose="020B0604020202020204" pitchFamily="34" charset="0"/>
                <a:cs typeface="Arial" panose="020B0604020202020204" pitchFamily="34" charset="0"/>
              </a:rPr>
              <a:t>vēlamo pazīmju analīze </a:t>
            </a:r>
          </a:p>
          <a:p>
            <a:pPr eaLnBrk="1" hangingPunct="1"/>
            <a:r>
              <a:rPr lang="lv-LV" altLang="en-US" b="0" dirty="0" smtClean="0">
                <a:solidFill>
                  <a:srgbClr val="663300"/>
                </a:solidFill>
                <a:latin typeface="Arial" panose="020B0604020202020204" pitchFamily="34" charset="0"/>
                <a:cs typeface="Arial" panose="020B0604020202020204" pitchFamily="34" charset="0"/>
              </a:rPr>
              <a:t>ģenētiskā izpēte</a:t>
            </a:r>
          </a:p>
          <a:p>
            <a:pPr eaLnBrk="1" hangingPunct="1"/>
            <a:r>
              <a:rPr lang="lv-LV" altLang="en-US" b="0" dirty="0" err="1" smtClean="0">
                <a:solidFill>
                  <a:srgbClr val="663300"/>
                </a:solidFill>
                <a:latin typeface="Arial" panose="020B0604020202020204" pitchFamily="34" charset="0"/>
                <a:cs typeface="Arial" panose="020B0604020202020204" pitchFamily="34" charset="0"/>
              </a:rPr>
              <a:t>genotipēšana</a:t>
            </a:r>
            <a:endParaRPr lang="lv-LV" altLang="en-US" b="0" dirty="0" smtClean="0">
              <a:solidFill>
                <a:srgbClr val="663300"/>
              </a:solidFill>
              <a:latin typeface="Arial" panose="020B0604020202020204" pitchFamily="34" charset="0"/>
              <a:cs typeface="Arial" panose="020B0604020202020204" pitchFamily="34" charset="0"/>
            </a:endParaRPr>
          </a:p>
          <a:p>
            <a:pPr lvl="1" eaLnBrk="1" hangingPunct="1"/>
            <a:r>
              <a:rPr lang="lv-LV" altLang="en-US" sz="2400" b="0" dirty="0" smtClean="0">
                <a:latin typeface="Arial" panose="020B0604020202020204" pitchFamily="34" charset="0"/>
                <a:cs typeface="Arial" panose="020B0604020202020204" pitchFamily="34" charset="0"/>
              </a:rPr>
              <a:t>fenotips</a:t>
            </a:r>
          </a:p>
          <a:p>
            <a:pPr lvl="1" eaLnBrk="1" hangingPunct="1"/>
            <a:r>
              <a:rPr lang="lv-LV" altLang="en-US" sz="2400" b="0" dirty="0" smtClean="0">
                <a:latin typeface="Arial" panose="020B0604020202020204" pitchFamily="34" charset="0"/>
                <a:cs typeface="Arial" panose="020B0604020202020204" pitchFamily="34" charset="0"/>
              </a:rPr>
              <a:t>molekulārie marķieri</a:t>
            </a:r>
          </a:p>
          <a:p>
            <a:pPr eaLnBrk="1" hangingPunct="1"/>
            <a:r>
              <a:rPr lang="lv-LV" altLang="en-US" b="0" dirty="0" smtClean="0">
                <a:solidFill>
                  <a:srgbClr val="663300"/>
                </a:solidFill>
                <a:latin typeface="Arial" panose="020B0604020202020204" pitchFamily="34" charset="0"/>
                <a:cs typeface="Arial" panose="020B0604020202020204" pitchFamily="34" charset="0"/>
              </a:rPr>
              <a:t>krustošanas stratēģija</a:t>
            </a:r>
          </a:p>
          <a:p>
            <a:pPr lvl="1" eaLnBrk="1" hangingPunct="1"/>
            <a:r>
              <a:rPr lang="lv-LV" altLang="en-US" sz="2400" b="0" dirty="0" smtClean="0">
                <a:latin typeface="Arial" panose="020B0604020202020204" pitchFamily="34" charset="0"/>
                <a:cs typeface="Arial" panose="020B0604020202020204" pitchFamily="34" charset="0"/>
              </a:rPr>
              <a:t>attāli vecāki</a:t>
            </a:r>
          </a:p>
          <a:p>
            <a:pPr lvl="1" eaLnBrk="1" hangingPunct="1"/>
            <a:r>
              <a:rPr lang="lv-LV" altLang="en-US" sz="2400" b="0" dirty="0" smtClean="0">
                <a:latin typeface="Arial" panose="020B0604020202020204" pitchFamily="34" charset="0"/>
                <a:cs typeface="Arial" panose="020B0604020202020204" pitchFamily="34" charset="0"/>
              </a:rPr>
              <a:t>tuvi vecāki</a:t>
            </a:r>
          </a:p>
          <a:p>
            <a:pPr eaLnBrk="1" hangingPunct="1"/>
            <a:r>
              <a:rPr lang="lv-LV" altLang="en-US" b="0" dirty="0" smtClean="0">
                <a:solidFill>
                  <a:srgbClr val="663300"/>
                </a:solidFill>
                <a:latin typeface="Arial" panose="020B0604020202020204" pitchFamily="34" charset="0"/>
                <a:cs typeface="Arial" panose="020B0604020202020204" pitchFamily="34" charset="0"/>
              </a:rPr>
              <a:t>legālie aspekti</a:t>
            </a:r>
            <a:endParaRPr lang="ru-RU" altLang="en-US" b="0" dirty="0" smtClean="0">
              <a:solidFill>
                <a:srgbClr val="6633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84213" y="404813"/>
            <a:ext cx="7772400" cy="803275"/>
          </a:xfrm>
        </p:spPr>
        <p:txBody>
          <a:bodyPr/>
          <a:lstStyle/>
          <a:p>
            <a:pPr eaLnBrk="1" hangingPunct="1"/>
            <a:r>
              <a:rPr lang="lv-LV" altLang="en-US" dirty="0"/>
              <a:t>Augu izturības nepieciešamība</a:t>
            </a:r>
            <a:endParaRPr lang="ru-RU" altLang="en-US" dirty="0" smtClean="0"/>
          </a:p>
        </p:txBody>
      </p:sp>
      <p:sp>
        <p:nvSpPr>
          <p:cNvPr id="113667" name="Rectangle 3"/>
          <p:cNvSpPr>
            <a:spLocks noGrp="1" noChangeArrowheads="1"/>
          </p:cNvSpPr>
          <p:nvPr>
            <p:ph type="body" idx="1"/>
          </p:nvPr>
        </p:nvSpPr>
        <p:spPr>
          <a:xfrm>
            <a:off x="687338" y="1424278"/>
            <a:ext cx="7772400" cy="4967287"/>
          </a:xfrm>
        </p:spPr>
        <p:txBody>
          <a:bodyPr/>
          <a:lstStyle/>
          <a:p>
            <a:pPr eaLnBrk="1" hangingPunct="1"/>
            <a:r>
              <a:rPr lang="lv-LV" altLang="en-US" b="0" dirty="0" err="1" smtClean="0">
                <a:solidFill>
                  <a:srgbClr val="663300"/>
                </a:solidFill>
                <a:latin typeface="Arial" panose="020B0604020202020204" pitchFamily="34" charset="0"/>
                <a:cs typeface="Arial" panose="020B0604020202020204" pitchFamily="34" charset="0"/>
              </a:rPr>
              <a:t>Epifitotijās</a:t>
            </a:r>
            <a:r>
              <a:rPr lang="lv-LV" altLang="en-US" b="0" dirty="0" smtClean="0">
                <a:solidFill>
                  <a:srgbClr val="663300"/>
                </a:solidFill>
                <a:latin typeface="Arial" panose="020B0604020202020204" pitchFamily="34" charset="0"/>
                <a:cs typeface="Arial" panose="020B0604020202020204" pitchFamily="34" charset="0"/>
              </a:rPr>
              <a:t> ražas zudumi līdz 90-100%</a:t>
            </a:r>
          </a:p>
          <a:p>
            <a:pPr eaLnBrk="1" hangingPunct="1"/>
            <a:r>
              <a:rPr lang="lv-LV" altLang="en-US" b="0" dirty="0" smtClean="0">
                <a:solidFill>
                  <a:srgbClr val="663300"/>
                </a:solidFill>
                <a:latin typeface="Arial" panose="020B0604020202020204" pitchFamily="34" charset="0"/>
                <a:cs typeface="Arial" panose="020B0604020202020204" pitchFamily="34" charset="0"/>
              </a:rPr>
              <a:t>Jaunu slimību izplatība</a:t>
            </a:r>
          </a:p>
          <a:p>
            <a:pPr eaLnBrk="1" hangingPunct="1"/>
            <a:r>
              <a:rPr lang="lv-LV" altLang="en-US" b="0" dirty="0" smtClean="0">
                <a:solidFill>
                  <a:srgbClr val="663300"/>
                </a:solidFill>
                <a:latin typeface="Arial" panose="020B0604020202020204" pitchFamily="34" charset="0"/>
                <a:cs typeface="Arial" panose="020B0604020202020204" pitchFamily="34" charset="0"/>
              </a:rPr>
              <a:t>Jaunu rasu veidošanās</a:t>
            </a:r>
            <a:endParaRPr lang="ru-RU" altLang="en-US" b="0" dirty="0" smtClean="0">
              <a:solidFill>
                <a:srgbClr val="663300"/>
              </a:solidFill>
              <a:latin typeface="Arial" panose="020B0604020202020204" pitchFamily="34" charset="0"/>
              <a:cs typeface="Arial" panose="020B0604020202020204" pitchFamily="34" charset="0"/>
            </a:endParaRPr>
          </a:p>
        </p:txBody>
      </p:sp>
      <p:pic>
        <p:nvPicPr>
          <p:cNvPr id="4" name="Picture 2" descr="H:\лето2015 берлин\IMG_70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369219"/>
            <a:ext cx="3798569" cy="284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Ramularia\рамулярия\ramularia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0041" y="2264724"/>
            <a:ext cx="2603158" cy="1812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435436" y="4224068"/>
            <a:ext cx="3312368" cy="307777"/>
          </a:xfrm>
          <a:prstGeom prst="rect">
            <a:avLst/>
          </a:prstGeom>
        </p:spPr>
        <p:txBody>
          <a:bodyPr wrap="square">
            <a:spAutoFit/>
          </a:bodyPr>
          <a:lstStyle/>
          <a:p>
            <a:r>
              <a:rPr lang="it-IT" sz="1400" dirty="0">
                <a:latin typeface="Arial" panose="020B0604020202020204" pitchFamily="34" charset="0"/>
                <a:cs typeface="Arial" panose="020B0604020202020204" pitchFamily="34" charset="0"/>
              </a:rPr>
              <a:t>Ramularia collo-cygni </a:t>
            </a:r>
            <a:r>
              <a:rPr lang="it-IT" sz="1400" dirty="0" smtClean="0">
                <a:latin typeface="Arial" panose="020B0604020202020204" pitchFamily="34" charset="0"/>
                <a:cs typeface="Arial" panose="020B0604020202020204" pitchFamily="34" charset="0"/>
              </a:rPr>
              <a:t> </a:t>
            </a:r>
            <a:r>
              <a:rPr lang="lv-LV" sz="1400" i="0" dirty="0" smtClean="0">
                <a:latin typeface="Arial" panose="020B0604020202020204" pitchFamily="34" charset="0"/>
                <a:cs typeface="Arial" panose="020B0604020202020204" pitchFamily="34" charset="0"/>
              </a:rPr>
              <a:t>izplatība</a:t>
            </a:r>
            <a:r>
              <a:rPr lang="lv-LV" sz="1400" dirty="0" smtClean="0">
                <a:latin typeface="Arial" panose="020B0604020202020204" pitchFamily="34" charset="0"/>
                <a:cs typeface="Arial" panose="020B0604020202020204" pitchFamily="34" charset="0"/>
              </a:rPr>
              <a:t> </a:t>
            </a:r>
            <a:r>
              <a:rPr lang="it-IT" sz="1400" i="0" dirty="0" smtClean="0">
                <a:latin typeface="Arial" panose="020B0604020202020204" pitchFamily="34" charset="0"/>
                <a:cs typeface="Arial" panose="020B0604020202020204" pitchFamily="34" charset="0"/>
              </a:rPr>
              <a:t>Europ</a:t>
            </a:r>
            <a:r>
              <a:rPr lang="lv-LV" sz="1400" i="0" dirty="0" smtClean="0">
                <a:latin typeface="Arial" panose="020B0604020202020204" pitchFamily="34" charset="0"/>
                <a:cs typeface="Arial" panose="020B0604020202020204" pitchFamily="34" charset="0"/>
              </a:rPr>
              <a:t>ā</a:t>
            </a:r>
            <a:endParaRPr lang="it-IT" sz="1400" i="0" dirty="0">
              <a:latin typeface="Arial" panose="020B0604020202020204" pitchFamily="34" charset="0"/>
              <a:cs typeface="Arial" panose="020B0604020202020204" pitchFamily="34" charset="0"/>
            </a:endParaRPr>
          </a:p>
        </p:txBody>
      </p:sp>
      <p:pic>
        <p:nvPicPr>
          <p:cNvPr id="2191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3065" y="4976764"/>
            <a:ext cx="1500860" cy="1128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914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4304" y="4976762"/>
            <a:ext cx="1062728" cy="141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Рисунок 11" descr="7 spore close u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4328" y="4976764"/>
            <a:ext cx="1448766" cy="128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31269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Диаграмма 2"/>
          <p:cNvGraphicFramePr>
            <a:graphicFrameLocks/>
          </p:cNvGraphicFramePr>
          <p:nvPr/>
        </p:nvGraphicFramePr>
        <p:xfrm>
          <a:off x="467544" y="1844824"/>
          <a:ext cx="8352928" cy="5013176"/>
        </p:xfrm>
        <a:graphic>
          <a:graphicData uri="http://schemas.openxmlformats.org/drawingml/2006/chart">
            <c:chart xmlns:c="http://schemas.openxmlformats.org/drawingml/2006/chart" xmlns:r="http://schemas.openxmlformats.org/officeDocument/2006/relationships" r:id="rId3"/>
          </a:graphicData>
        </a:graphic>
      </p:graphicFrame>
      <p:sp>
        <p:nvSpPr>
          <p:cNvPr id="18435" name="TextBox 1"/>
          <p:cNvSpPr txBox="1">
            <a:spLocks noChangeArrowheads="1"/>
          </p:cNvSpPr>
          <p:nvPr/>
        </p:nvSpPr>
        <p:spPr bwMode="auto">
          <a:xfrm>
            <a:off x="755650" y="647700"/>
            <a:ext cx="79200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lv-LV" altLang="ru-RU" sz="2000" b="1" i="0" dirty="0" smtClean="0">
                <a:solidFill>
                  <a:schemeClr val="accent1">
                    <a:lumMod val="50000"/>
                  </a:schemeClr>
                </a:solidFill>
                <a:latin typeface="Times New Roman" pitchFamily="18" charset="0"/>
                <a:cs typeface="Times New Roman" pitchFamily="18" charset="0"/>
              </a:rPr>
              <a:t>Šķirņu izturības atšķirība (miežu </a:t>
            </a:r>
            <a:r>
              <a:rPr lang="lv-LV" altLang="ru-RU" sz="2000" b="1" i="0" dirty="0" err="1" smtClean="0">
                <a:solidFill>
                  <a:schemeClr val="accent1">
                    <a:lumMod val="50000"/>
                  </a:schemeClr>
                </a:solidFill>
                <a:latin typeface="Times New Roman" pitchFamily="18" charset="0"/>
                <a:cs typeface="Times New Roman" pitchFamily="18" charset="0"/>
              </a:rPr>
              <a:t>plankumainība</a:t>
            </a:r>
            <a:r>
              <a:rPr lang="lv-LV" altLang="ru-RU" sz="2000" b="1" i="0" dirty="0" smtClean="0">
                <a:solidFill>
                  <a:schemeClr val="accent1">
                    <a:lumMod val="50000"/>
                  </a:schemeClr>
                </a:solidFill>
                <a:latin typeface="Times New Roman" pitchFamily="18" charset="0"/>
                <a:cs typeface="Times New Roman" pitchFamily="18" charset="0"/>
              </a:rPr>
              <a:t>)</a:t>
            </a:r>
            <a:endParaRPr lang="en-US" altLang="ru-RU" sz="2000" b="1" i="0" dirty="0">
              <a:solidFill>
                <a:schemeClr val="accent1">
                  <a:lumMod val="50000"/>
                </a:schemeClr>
              </a:solidFill>
              <a:latin typeface="Times New Roman" pitchFamily="18" charset="0"/>
              <a:cs typeface="Times New Roman" pitchFamily="18" charset="0"/>
            </a:endParaRPr>
          </a:p>
          <a:p>
            <a:pPr algn="ctr" eaLnBrk="1" hangingPunct="1"/>
            <a:r>
              <a:rPr lang="en-US" altLang="ru-RU" sz="2000" dirty="0" err="1">
                <a:solidFill>
                  <a:schemeClr val="accent1">
                    <a:lumMod val="50000"/>
                  </a:schemeClr>
                </a:solidFill>
                <a:latin typeface="Times New Roman" pitchFamily="18" charset="0"/>
                <a:cs typeface="Times New Roman" pitchFamily="18" charset="0"/>
              </a:rPr>
              <a:t>Pyrenophora</a:t>
            </a:r>
            <a:r>
              <a:rPr lang="en-US" altLang="ru-RU" sz="2000" dirty="0">
                <a:solidFill>
                  <a:schemeClr val="accent1">
                    <a:lumMod val="50000"/>
                  </a:schemeClr>
                </a:solidFill>
                <a:latin typeface="Times New Roman" pitchFamily="18" charset="0"/>
                <a:cs typeface="Times New Roman" pitchFamily="18" charset="0"/>
              </a:rPr>
              <a:t> </a:t>
            </a:r>
            <a:r>
              <a:rPr lang="en-US" altLang="ru-RU" sz="2000" dirty="0" err="1">
                <a:solidFill>
                  <a:schemeClr val="accent1">
                    <a:lumMod val="50000"/>
                  </a:schemeClr>
                </a:solidFill>
                <a:latin typeface="Times New Roman" pitchFamily="18" charset="0"/>
                <a:cs typeface="Times New Roman" pitchFamily="18" charset="0"/>
              </a:rPr>
              <a:t>teres</a:t>
            </a:r>
            <a:r>
              <a:rPr lang="en-US" altLang="ru-RU" sz="2000" dirty="0">
                <a:solidFill>
                  <a:schemeClr val="accent1">
                    <a:lumMod val="50000"/>
                  </a:schemeClr>
                </a:solidFill>
                <a:latin typeface="Times New Roman" pitchFamily="18" charset="0"/>
                <a:cs typeface="Times New Roman" pitchFamily="18" charset="0"/>
              </a:rPr>
              <a:t> f. </a:t>
            </a:r>
            <a:r>
              <a:rPr lang="en-US" altLang="ru-RU" sz="2000" dirty="0" err="1">
                <a:solidFill>
                  <a:schemeClr val="accent1">
                    <a:lumMod val="50000"/>
                  </a:schemeClr>
                </a:solidFill>
                <a:latin typeface="Times New Roman" pitchFamily="18" charset="0"/>
                <a:cs typeface="Times New Roman" pitchFamily="18" charset="0"/>
              </a:rPr>
              <a:t>teres</a:t>
            </a:r>
            <a:r>
              <a:rPr lang="en-US" altLang="ru-RU" sz="2000" dirty="0">
                <a:solidFill>
                  <a:schemeClr val="accent1">
                    <a:lumMod val="50000"/>
                  </a:schemeClr>
                </a:solidFill>
                <a:latin typeface="Times New Roman" pitchFamily="18" charset="0"/>
                <a:cs typeface="Times New Roman" pitchFamily="18" charset="0"/>
              </a:rPr>
              <a:t>;             </a:t>
            </a:r>
            <a:r>
              <a:rPr lang="en-US" altLang="ru-RU" sz="2000" dirty="0" err="1">
                <a:solidFill>
                  <a:schemeClr val="accent1">
                    <a:lumMod val="50000"/>
                  </a:schemeClr>
                </a:solidFill>
                <a:latin typeface="Times New Roman" pitchFamily="18" charset="0"/>
                <a:cs typeface="Times New Roman" pitchFamily="18" charset="0"/>
              </a:rPr>
              <a:t>Cochliobolus</a:t>
            </a:r>
            <a:r>
              <a:rPr lang="en-US" altLang="ru-RU" sz="2000" dirty="0">
                <a:solidFill>
                  <a:schemeClr val="accent1">
                    <a:lumMod val="50000"/>
                  </a:schemeClr>
                </a:solidFill>
                <a:latin typeface="Times New Roman" pitchFamily="18" charset="0"/>
                <a:cs typeface="Times New Roman" pitchFamily="18" charset="0"/>
              </a:rPr>
              <a:t> </a:t>
            </a:r>
            <a:r>
              <a:rPr lang="en-US" altLang="ru-RU" sz="2000" dirty="0" err="1">
                <a:solidFill>
                  <a:schemeClr val="accent1">
                    <a:lumMod val="50000"/>
                  </a:schemeClr>
                </a:solidFill>
                <a:latin typeface="Times New Roman" pitchFamily="18" charset="0"/>
                <a:cs typeface="Times New Roman" pitchFamily="18" charset="0"/>
              </a:rPr>
              <a:t>sativus</a:t>
            </a:r>
            <a:endParaRPr lang="ru-RU" altLang="ru-RU" sz="2000" dirty="0">
              <a:solidFill>
                <a:schemeClr val="accent1">
                  <a:lumMod val="50000"/>
                </a:schemeClr>
              </a:solidFill>
              <a:latin typeface="Times New Roman" pitchFamily="18" charset="0"/>
              <a:cs typeface="Times New Roman" pitchFamily="18" charset="0"/>
            </a:endParaRPr>
          </a:p>
        </p:txBody>
      </p:sp>
      <p:sp>
        <p:nvSpPr>
          <p:cNvPr id="18436" name="TextBox 3"/>
          <p:cNvSpPr txBox="1">
            <a:spLocks noChangeArrowheads="1"/>
          </p:cNvSpPr>
          <p:nvPr/>
        </p:nvSpPr>
        <p:spPr bwMode="auto">
          <a:xfrm rot="-5400000">
            <a:off x="-786606" y="3417094"/>
            <a:ext cx="2382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sz="2000" b="1">
                <a:latin typeface="Times New Roman" pitchFamily="18" charset="0"/>
                <a:cs typeface="Times New Roman" pitchFamily="18" charset="0"/>
              </a:rPr>
              <a:t>Diseases severity</a:t>
            </a:r>
            <a:r>
              <a:rPr lang="ru-RU" altLang="ru-RU" sz="2000" b="1">
                <a:latin typeface="Times New Roman" pitchFamily="18" charset="0"/>
                <a:cs typeface="Times New Roman" pitchFamily="18" charset="0"/>
              </a:rPr>
              <a:t>, %</a:t>
            </a:r>
          </a:p>
        </p:txBody>
      </p:sp>
      <p:sp>
        <p:nvSpPr>
          <p:cNvPr id="5" name="Прямоугольник 4"/>
          <p:cNvSpPr/>
          <p:nvPr/>
        </p:nvSpPr>
        <p:spPr>
          <a:xfrm>
            <a:off x="971550" y="1377950"/>
            <a:ext cx="720725" cy="17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6" name="Прямоугольник 5"/>
          <p:cNvSpPr/>
          <p:nvPr/>
        </p:nvSpPr>
        <p:spPr>
          <a:xfrm>
            <a:off x="4716463" y="1377950"/>
            <a:ext cx="647700" cy="177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Tree>
    <p:extLst>
      <p:ext uri="{BB962C8B-B14F-4D97-AF65-F5344CB8AC3E}">
        <p14:creationId xmlns:p14="http://schemas.microsoft.com/office/powerpoint/2010/main" val="40641575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84213" y="333375"/>
            <a:ext cx="7772400" cy="863600"/>
          </a:xfrm>
        </p:spPr>
        <p:txBody>
          <a:bodyPr/>
          <a:lstStyle/>
          <a:p>
            <a:pPr eaLnBrk="1" hangingPunct="1"/>
            <a:r>
              <a:rPr lang="lv-LV" altLang="en-US" smtClean="0"/>
              <a:t>Šķirņu reģistrācija</a:t>
            </a:r>
            <a:endParaRPr lang="en-US" altLang="en-US" smtClean="0"/>
          </a:p>
        </p:txBody>
      </p:sp>
      <p:sp>
        <p:nvSpPr>
          <p:cNvPr id="16387" name="Content Placeholder 2"/>
          <p:cNvSpPr>
            <a:spLocks noGrp="1"/>
          </p:cNvSpPr>
          <p:nvPr>
            <p:ph idx="1"/>
          </p:nvPr>
        </p:nvSpPr>
        <p:spPr>
          <a:xfrm>
            <a:off x="683568" y="1628800"/>
            <a:ext cx="7772400" cy="3672408"/>
          </a:xfrm>
        </p:spPr>
        <p:txBody>
          <a:bodyPr/>
          <a:lstStyle/>
          <a:p>
            <a:pPr eaLnBrk="1" hangingPunct="1">
              <a:defRPr/>
            </a:pPr>
            <a:r>
              <a:rPr lang="en-US" sz="2800" b="0" dirty="0">
                <a:latin typeface="Arial" panose="020B0604020202020204" pitchFamily="34" charset="0"/>
                <a:cs typeface="Arial" panose="020B0604020202020204" pitchFamily="34" charset="0"/>
              </a:rPr>
              <a:t>International Union for the Protection of New Varieties of </a:t>
            </a:r>
            <a:r>
              <a:rPr lang="en-US" sz="2800" b="0" dirty="0" smtClean="0">
                <a:latin typeface="Arial" panose="020B0604020202020204" pitchFamily="34" charset="0"/>
                <a:cs typeface="Arial" panose="020B0604020202020204" pitchFamily="34" charset="0"/>
              </a:rPr>
              <a:t>Plants</a:t>
            </a:r>
            <a:r>
              <a:rPr lang="lv-LV" sz="2800" b="0" dirty="0" smtClean="0">
                <a:latin typeface="Arial" panose="020B0604020202020204" pitchFamily="34" charset="0"/>
                <a:cs typeface="Arial" panose="020B0604020202020204" pitchFamily="34" charset="0"/>
              </a:rPr>
              <a:t> (UPOV)</a:t>
            </a:r>
          </a:p>
          <a:p>
            <a:pPr lvl="1" eaLnBrk="1" hangingPunct="1">
              <a:defRPr/>
            </a:pPr>
            <a:r>
              <a:rPr lang="en-US" b="0" dirty="0" smtClean="0">
                <a:latin typeface="Arial" panose="020B0604020202020204" pitchFamily="34" charset="0"/>
                <a:cs typeface="Arial" panose="020B0604020202020204" pitchFamily="34" charset="0"/>
              </a:rPr>
              <a:t>DUS test</a:t>
            </a:r>
          </a:p>
          <a:p>
            <a:pPr lvl="2" eaLnBrk="1" hangingPunct="1">
              <a:defRPr/>
            </a:pPr>
            <a:r>
              <a:rPr lang="en-US" dirty="0" smtClean="0">
                <a:latin typeface="Arial" panose="020B0604020202020204" pitchFamily="34" charset="0"/>
                <a:cs typeface="Arial" panose="020B0604020202020204" pitchFamily="34" charset="0"/>
              </a:rPr>
              <a:t>distinctness, uniformity and stability</a:t>
            </a:r>
            <a:endParaRPr lang="lv-LV" dirty="0" smtClean="0">
              <a:latin typeface="Arial" panose="020B0604020202020204" pitchFamily="34" charset="0"/>
              <a:cs typeface="Arial" panose="020B0604020202020204" pitchFamily="34" charset="0"/>
            </a:endParaRPr>
          </a:p>
          <a:p>
            <a:pPr lvl="1" eaLnBrk="1" hangingPunct="1">
              <a:defRPr/>
            </a:pPr>
            <a:r>
              <a:rPr lang="lv-LV" b="0" dirty="0" smtClean="0">
                <a:latin typeface="Arial" panose="020B0604020202020204" pitchFamily="34" charset="0"/>
                <a:cs typeface="Arial" panose="020B0604020202020204" pitchFamily="34" charset="0"/>
              </a:rPr>
              <a:t>AVS tests</a:t>
            </a:r>
            <a:endParaRPr lang="en-US" b="0" dirty="0" smtClean="0">
              <a:latin typeface="Arial" panose="020B0604020202020204" pitchFamily="34" charset="0"/>
              <a:cs typeface="Arial" panose="020B0604020202020204" pitchFamily="34" charset="0"/>
            </a:endParaRPr>
          </a:p>
          <a:p>
            <a:pPr lvl="2" eaLnBrk="1" hangingPunct="1">
              <a:defRPr/>
            </a:pPr>
            <a:r>
              <a:rPr lang="lv-LV" dirty="0" smtClean="0">
                <a:latin typeface="Arial" panose="020B0604020202020204" pitchFamily="34" charset="0"/>
                <a:cs typeface="Arial" panose="020B0604020202020204" pitchFamily="34" charset="0"/>
              </a:rPr>
              <a:t>atšķirība, vienveidība, stabilitāte</a:t>
            </a:r>
          </a:p>
          <a:p>
            <a:pPr lvl="1" eaLnBrk="1" hangingPunct="1">
              <a:defRPr/>
            </a:pPr>
            <a:r>
              <a:rPr lang="lv-LV" b="0" dirty="0" smtClean="0">
                <a:latin typeface="Arial" panose="020B0604020202020204" pitchFamily="34" charset="0"/>
                <a:cs typeface="Arial" panose="020B0604020202020204" pitchFamily="34" charset="0"/>
              </a:rPr>
              <a:t>Eiropas (EU) šķirņu katalogs</a:t>
            </a:r>
          </a:p>
          <a:p>
            <a:pPr marL="457200" lvl="1" indent="0" eaLnBrk="1" hangingPunct="1">
              <a:buFontTx/>
              <a:buNone/>
              <a:defRPr/>
            </a:pPr>
            <a:endParaRPr lang="en-US" dirty="0" smtClean="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4"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8088" y="1268760"/>
            <a:ext cx="12144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p:cNvSpPr>
            <a:spLocks noGrp="1"/>
          </p:cNvSpPr>
          <p:nvPr>
            <p:ph type="sldNum" sz="quarter" idx="12"/>
          </p:nvPr>
        </p:nvSpPr>
        <p:spPr/>
        <p:txBody>
          <a:bodyPr/>
          <a:lstStyle/>
          <a:p>
            <a:pPr>
              <a:defRPr/>
            </a:pPr>
            <a:fld id="{73108EDF-2E1D-4990-97C5-58648FAD2E51}" type="slidenum">
              <a:rPr lang="ru-RU"/>
              <a:pPr>
                <a:defRPr/>
              </a:pPr>
              <a:t>110</a:t>
            </a:fld>
            <a:endParaRPr lang="ru-RU"/>
          </a:p>
        </p:txBody>
      </p:sp>
      <p:sp>
        <p:nvSpPr>
          <p:cNvPr id="21510" name="Rectangle 62"/>
          <p:cNvSpPr>
            <a:spLocks noChangeArrowheads="1"/>
          </p:cNvSpPr>
          <p:nvPr/>
        </p:nvSpPr>
        <p:spPr bwMode="auto">
          <a:xfrm>
            <a:off x="8286750" y="714375"/>
            <a:ext cx="857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7" tIns="45716" rIns="91437" bIns="45716">
            <a:spAutoFit/>
          </a:bodyPr>
          <a:lstStyle>
            <a:lvl1pPr defTabSz="912813" eaLnBrk="0" hangingPunct="0">
              <a:defRPr>
                <a:solidFill>
                  <a:schemeClr val="tx1"/>
                </a:solidFill>
                <a:latin typeface="Arial" charset="0"/>
                <a:cs typeface="Arial" charset="0"/>
              </a:defRPr>
            </a:lvl1pPr>
            <a:lvl2pPr marL="742950" indent="-285750" defTabSz="912813" eaLnBrk="0" hangingPunct="0">
              <a:defRPr>
                <a:solidFill>
                  <a:schemeClr val="tx1"/>
                </a:solidFill>
                <a:latin typeface="Arial" charset="0"/>
                <a:cs typeface="Arial" charset="0"/>
              </a:defRPr>
            </a:lvl2pPr>
            <a:lvl3pPr marL="1143000" indent="-228600" defTabSz="912813" eaLnBrk="0" hangingPunct="0">
              <a:defRPr>
                <a:solidFill>
                  <a:schemeClr val="tx1"/>
                </a:solidFill>
                <a:latin typeface="Arial" charset="0"/>
                <a:cs typeface="Arial" charset="0"/>
              </a:defRPr>
            </a:lvl3pPr>
            <a:lvl4pPr marL="1600200" indent="-228600" defTabSz="912813" eaLnBrk="0" hangingPunct="0">
              <a:defRPr>
                <a:solidFill>
                  <a:schemeClr val="tx1"/>
                </a:solidFill>
                <a:latin typeface="Arial" charset="0"/>
                <a:cs typeface="Arial" charset="0"/>
              </a:defRPr>
            </a:lvl4pPr>
            <a:lvl5pPr marL="2057400" indent="-228600" defTabSz="912813"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ru-RU" sz="2000" b="1">
                <a:solidFill>
                  <a:schemeClr val="bg1"/>
                </a:solidFill>
                <a:latin typeface="Times New Roman" pitchFamily="18" charset="0"/>
                <a:cs typeface="Times New Roman" pitchFamily="18" charset="0"/>
              </a:rPr>
              <a:t>Ug99</a:t>
            </a:r>
            <a:endParaRPr lang="ru-RU" altLang="ru-RU" sz="2000" b="1">
              <a:solidFill>
                <a:schemeClr val="bg1"/>
              </a:solidFill>
              <a:latin typeface="Times New Roman" pitchFamily="18" charset="0"/>
              <a:cs typeface="Times New Roman" pitchFamily="18" charset="0"/>
            </a:endParaRPr>
          </a:p>
        </p:txBody>
      </p:sp>
      <p:sp>
        <p:nvSpPr>
          <p:cNvPr id="21512" name="TextBox 2"/>
          <p:cNvSpPr txBox="1">
            <a:spLocks noChangeArrowheads="1"/>
          </p:cNvSpPr>
          <p:nvPr/>
        </p:nvSpPr>
        <p:spPr bwMode="auto">
          <a:xfrm>
            <a:off x="251520" y="476672"/>
            <a:ext cx="748838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lv-LV" altLang="ru-RU" sz="3200" b="1" dirty="0" smtClean="0">
                <a:solidFill>
                  <a:schemeClr val="tx2"/>
                </a:solidFill>
                <a:latin typeface="Comic Sans MS" panose="030F0702030302020204" pitchFamily="66" charset="0"/>
                <a:cs typeface="Times New Roman" pitchFamily="18" charset="0"/>
              </a:rPr>
              <a:t>Bīstamās kviešu stiebru rūsas rases </a:t>
            </a:r>
            <a:r>
              <a:rPr lang="lv-LV" altLang="ru-RU" sz="3200" b="1" dirty="0" err="1" smtClean="0">
                <a:solidFill>
                  <a:schemeClr val="tx2"/>
                </a:solidFill>
                <a:latin typeface="Comic Sans MS" panose="030F0702030302020204" pitchFamily="66" charset="0"/>
                <a:cs typeface="Times New Roman" pitchFamily="18" charset="0"/>
              </a:rPr>
              <a:t>Ug</a:t>
            </a:r>
            <a:r>
              <a:rPr lang="lv-LV" altLang="ru-RU" sz="3200" b="1" dirty="0" err="1" smtClean="0">
                <a:solidFill>
                  <a:schemeClr val="tx2"/>
                </a:solidFill>
                <a:latin typeface="Comic Sans MS" panose="030F0702030302020204" pitchFamily="66" charset="0"/>
                <a:cs typeface="Times New Roman" pitchFamily="18" charset="0"/>
              </a:rPr>
              <a:t>99</a:t>
            </a:r>
            <a:r>
              <a:rPr lang="lv-LV" altLang="ru-RU" sz="3200" b="1" dirty="0" smtClean="0">
                <a:solidFill>
                  <a:schemeClr val="tx2"/>
                </a:solidFill>
                <a:latin typeface="Comic Sans MS" panose="030F0702030302020204" pitchFamily="66" charset="0"/>
                <a:cs typeface="Times New Roman" pitchFamily="18" charset="0"/>
              </a:rPr>
              <a:t> izplatīšanās</a:t>
            </a:r>
            <a:endParaRPr lang="ru-RU" altLang="ru-RU" sz="3200" dirty="0">
              <a:solidFill>
                <a:schemeClr val="tx2"/>
              </a:solidFill>
              <a:latin typeface="Comic Sans MS" panose="030F0702030302020204" pitchFamily="66" charset="0"/>
            </a:endParaRPr>
          </a:p>
        </p:txBody>
      </p:sp>
      <p:pic>
        <p:nvPicPr>
          <p:cNvPr id="223234" name="Picture 2" descr="http://www.fao.org/fileadmin/templates/rust/img/Ug99_Overview_Map_Aug_2010_v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700808"/>
            <a:ext cx="6420507" cy="4815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69903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Ольга\Downloads\CIMG29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8075"/>
            <a:ext cx="357187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C:\Users\Ольга\Downloads\CIMG298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5" y="1143000"/>
            <a:ext cx="352425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descr="C:\Users\Ольга\Downloads\CIMG2987.JPG"/>
          <p:cNvPicPr>
            <a:picLocks noChangeAspect="1" noChangeArrowheads="1"/>
          </p:cNvPicPr>
          <p:nvPr/>
        </p:nvPicPr>
        <p:blipFill>
          <a:blip r:embed="rId5">
            <a:extLst>
              <a:ext uri="{28A0092B-C50C-407E-A947-70E740481C1C}">
                <a14:useLocalDpi xmlns:a14="http://schemas.microsoft.com/office/drawing/2010/main" val="0"/>
              </a:ext>
            </a:extLst>
          </a:blip>
          <a:srcRect l="64285" t="9525" r="7143" b="7143"/>
          <a:stretch>
            <a:fillRect/>
          </a:stretch>
        </p:blipFill>
        <p:spPr bwMode="auto">
          <a:xfrm>
            <a:off x="3714750" y="4143375"/>
            <a:ext cx="114300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8"/>
          <p:cNvSpPr txBox="1">
            <a:spLocks noChangeArrowheads="1"/>
          </p:cNvSpPr>
          <p:nvPr/>
        </p:nvSpPr>
        <p:spPr bwMode="auto">
          <a:xfrm>
            <a:off x="1547664" y="500063"/>
            <a:ext cx="75937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lv-LV" altLang="ru-RU" sz="2000" b="1" i="0" dirty="0" smtClean="0">
                <a:solidFill>
                  <a:schemeClr val="accent1">
                    <a:lumMod val="50000"/>
                  </a:schemeClr>
                </a:solidFill>
                <a:latin typeface="Comic Sans MS" panose="030F0702030302020204" pitchFamily="66" charset="0"/>
              </a:rPr>
              <a:t>Miežu genotipu izturības noteikšana pret </a:t>
            </a:r>
            <a:r>
              <a:rPr lang="en-US" altLang="ru-RU" sz="2000" b="1" dirty="0" smtClean="0">
                <a:solidFill>
                  <a:schemeClr val="accent1">
                    <a:lumMod val="50000"/>
                  </a:schemeClr>
                </a:solidFill>
                <a:latin typeface="Comic Sans MS" panose="030F0702030302020204" pitchFamily="66" charset="0"/>
              </a:rPr>
              <a:t>P</a:t>
            </a:r>
            <a:r>
              <a:rPr lang="en-US" altLang="ru-RU" sz="2000" b="1" dirty="0">
                <a:solidFill>
                  <a:schemeClr val="accent1">
                    <a:lumMod val="50000"/>
                  </a:schemeClr>
                </a:solidFill>
                <a:latin typeface="Comic Sans MS" panose="030F0702030302020204" pitchFamily="66" charset="0"/>
              </a:rPr>
              <a:t>. </a:t>
            </a:r>
            <a:r>
              <a:rPr lang="en-US" altLang="ru-RU" sz="2000" b="1" dirty="0" err="1">
                <a:solidFill>
                  <a:schemeClr val="accent1">
                    <a:lumMod val="50000"/>
                  </a:schemeClr>
                </a:solidFill>
                <a:latin typeface="Comic Sans MS" panose="030F0702030302020204" pitchFamily="66" charset="0"/>
              </a:rPr>
              <a:t>teres</a:t>
            </a:r>
            <a:r>
              <a:rPr lang="en-US" altLang="ru-RU" sz="2000" b="1" i="0" dirty="0">
                <a:solidFill>
                  <a:schemeClr val="accent1">
                    <a:lumMod val="50000"/>
                  </a:schemeClr>
                </a:solidFill>
                <a:latin typeface="Comic Sans MS" panose="030F0702030302020204" pitchFamily="66" charset="0"/>
              </a:rPr>
              <a:t> f. </a:t>
            </a:r>
            <a:r>
              <a:rPr lang="en-US" altLang="ru-RU" sz="2000" b="1" dirty="0" err="1">
                <a:solidFill>
                  <a:schemeClr val="accent1">
                    <a:lumMod val="50000"/>
                  </a:schemeClr>
                </a:solidFill>
                <a:latin typeface="Comic Sans MS" panose="030F0702030302020204" pitchFamily="66" charset="0"/>
              </a:rPr>
              <a:t>teres</a:t>
            </a:r>
            <a:r>
              <a:rPr lang="en-US" altLang="ru-RU" sz="2000" b="1" dirty="0">
                <a:solidFill>
                  <a:schemeClr val="accent1">
                    <a:lumMod val="50000"/>
                  </a:schemeClr>
                </a:solidFill>
                <a:latin typeface="Comic Sans MS" panose="030F0702030302020204" pitchFamily="66" charset="0"/>
              </a:rPr>
              <a:t> </a:t>
            </a:r>
            <a:endParaRPr lang="ru-RU" altLang="ru-RU" sz="2000" b="1" dirty="0">
              <a:solidFill>
                <a:schemeClr val="accent1">
                  <a:lumMod val="50000"/>
                </a:schemeClr>
              </a:solidFill>
              <a:latin typeface="Comic Sans MS" panose="030F0702030302020204" pitchFamily="66" charset="0"/>
            </a:endParaRPr>
          </a:p>
        </p:txBody>
      </p:sp>
      <p:pic>
        <p:nvPicPr>
          <p:cNvPr id="24582" name="Picture 6" descr="C:\Users\Ольга\Downloads\CIMG298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5" y="4143375"/>
            <a:ext cx="333375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Box 10"/>
          <p:cNvSpPr txBox="1">
            <a:spLocks noChangeArrowheads="1"/>
          </p:cNvSpPr>
          <p:nvPr/>
        </p:nvSpPr>
        <p:spPr bwMode="auto">
          <a:xfrm>
            <a:off x="4143375" y="6357938"/>
            <a:ext cx="384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sz="1400" b="1" i="0">
                <a:solidFill>
                  <a:prstClr val="black"/>
                </a:solidFill>
                <a:latin typeface="Calibri" pitchFamily="34" charset="0"/>
              </a:rPr>
              <a:t>10</a:t>
            </a:r>
            <a:endParaRPr lang="ru-RU" altLang="ru-RU" sz="1400" b="1" i="0">
              <a:solidFill>
                <a:prstClr val="black"/>
              </a:solidFill>
              <a:latin typeface="Calibri" pitchFamily="34" charset="0"/>
            </a:endParaRPr>
          </a:p>
        </p:txBody>
      </p:sp>
    </p:spTree>
    <p:extLst>
      <p:ext uri="{BB962C8B-B14F-4D97-AF65-F5344CB8AC3E}">
        <p14:creationId xmlns:p14="http://schemas.microsoft.com/office/powerpoint/2010/main" val="19588798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Ольга Сильвестровна\Downloads\5.JPG"/>
          <p:cNvPicPr>
            <a:picLocks noChangeAspect="1" noChangeArrowheads="1"/>
          </p:cNvPicPr>
          <p:nvPr/>
        </p:nvPicPr>
        <p:blipFill>
          <a:blip r:embed="rId3">
            <a:extLst>
              <a:ext uri="{28A0092B-C50C-407E-A947-70E740481C1C}">
                <a14:useLocalDpi xmlns:a14="http://schemas.microsoft.com/office/drawing/2010/main" val="0"/>
              </a:ext>
            </a:extLst>
          </a:blip>
          <a:srcRect b="8163"/>
          <a:stretch>
            <a:fillRect/>
          </a:stretch>
        </p:blipFill>
        <p:spPr bwMode="auto">
          <a:xfrm>
            <a:off x="4071938" y="1000125"/>
            <a:ext cx="1025525"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descr="C:\Users\Ольга Сильвестровна\Downloads\9.JPG"/>
          <p:cNvPicPr>
            <a:picLocks noChangeAspect="1" noChangeArrowheads="1"/>
          </p:cNvPicPr>
          <p:nvPr/>
        </p:nvPicPr>
        <p:blipFill>
          <a:blip r:embed="rId4">
            <a:extLst>
              <a:ext uri="{28A0092B-C50C-407E-A947-70E740481C1C}">
                <a14:useLocalDpi xmlns:a14="http://schemas.microsoft.com/office/drawing/2010/main" val="0"/>
              </a:ext>
            </a:extLst>
          </a:blip>
          <a:srcRect b="6483"/>
          <a:stretch>
            <a:fillRect/>
          </a:stretch>
        </p:blipFill>
        <p:spPr bwMode="auto">
          <a:xfrm>
            <a:off x="7715250" y="928688"/>
            <a:ext cx="714375"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C:\Users\Ольга Сильвестровна\Downloads\8.JPG"/>
          <p:cNvPicPr>
            <a:picLocks noChangeAspect="1" noChangeArrowheads="1"/>
          </p:cNvPicPr>
          <p:nvPr/>
        </p:nvPicPr>
        <p:blipFill>
          <a:blip r:embed="rId5">
            <a:extLst>
              <a:ext uri="{28A0092B-C50C-407E-A947-70E740481C1C}">
                <a14:useLocalDpi xmlns:a14="http://schemas.microsoft.com/office/drawing/2010/main" val="0"/>
              </a:ext>
            </a:extLst>
          </a:blip>
          <a:srcRect l="36505" b="9999"/>
          <a:stretch>
            <a:fillRect/>
          </a:stretch>
        </p:blipFill>
        <p:spPr bwMode="auto">
          <a:xfrm>
            <a:off x="6858000" y="1000125"/>
            <a:ext cx="746125"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C:\Users\Ольга Сильвестровна\Downloads\7.JPG"/>
          <p:cNvPicPr>
            <a:picLocks noChangeAspect="1" noChangeArrowheads="1"/>
          </p:cNvPicPr>
          <p:nvPr/>
        </p:nvPicPr>
        <p:blipFill>
          <a:blip r:embed="rId6">
            <a:extLst>
              <a:ext uri="{28A0092B-C50C-407E-A947-70E740481C1C}">
                <a14:useLocalDpi xmlns:a14="http://schemas.microsoft.com/office/drawing/2010/main" val="0"/>
              </a:ext>
            </a:extLst>
          </a:blip>
          <a:srcRect b="6250"/>
          <a:stretch>
            <a:fillRect/>
          </a:stretch>
        </p:blipFill>
        <p:spPr bwMode="auto">
          <a:xfrm>
            <a:off x="6072188" y="1000125"/>
            <a:ext cx="72390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C:\Users\Ольга Сильвестровна\Downloads\6.JPG"/>
          <p:cNvPicPr>
            <a:picLocks noChangeAspect="1" noChangeArrowheads="1"/>
          </p:cNvPicPr>
          <p:nvPr/>
        </p:nvPicPr>
        <p:blipFill>
          <a:blip r:embed="rId7">
            <a:extLst>
              <a:ext uri="{28A0092B-C50C-407E-A947-70E740481C1C}">
                <a14:useLocalDpi xmlns:a14="http://schemas.microsoft.com/office/drawing/2010/main" val="0"/>
              </a:ext>
            </a:extLst>
          </a:blip>
          <a:srcRect b="8163"/>
          <a:stretch>
            <a:fillRect/>
          </a:stretch>
        </p:blipFill>
        <p:spPr bwMode="auto">
          <a:xfrm>
            <a:off x="5143500" y="1000125"/>
            <a:ext cx="82550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descr="C:\Users\Ольга Сильвестровна\Downloads\1 (1).JPG"/>
          <p:cNvPicPr>
            <a:picLocks noChangeAspect="1" noChangeArrowheads="1"/>
          </p:cNvPicPr>
          <p:nvPr/>
        </p:nvPicPr>
        <p:blipFill>
          <a:blip r:embed="rId8">
            <a:extLst>
              <a:ext uri="{28A0092B-C50C-407E-A947-70E740481C1C}">
                <a14:useLocalDpi xmlns:a14="http://schemas.microsoft.com/office/drawing/2010/main" val="0"/>
              </a:ext>
            </a:extLst>
          </a:blip>
          <a:srcRect b="9999"/>
          <a:stretch>
            <a:fillRect/>
          </a:stretch>
        </p:blipFill>
        <p:spPr bwMode="auto">
          <a:xfrm>
            <a:off x="0" y="1000125"/>
            <a:ext cx="1109663"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8" descr="C:\Users\Ольга Сильвестровна\Downloads\2 (1).JPG"/>
          <p:cNvPicPr>
            <a:picLocks noChangeAspect="1" noChangeArrowheads="1"/>
          </p:cNvPicPr>
          <p:nvPr/>
        </p:nvPicPr>
        <p:blipFill>
          <a:blip r:embed="rId9">
            <a:extLst>
              <a:ext uri="{28A0092B-C50C-407E-A947-70E740481C1C}">
                <a14:useLocalDpi xmlns:a14="http://schemas.microsoft.com/office/drawing/2010/main" val="0"/>
              </a:ext>
            </a:extLst>
          </a:blip>
          <a:srcRect b="6248"/>
          <a:stretch>
            <a:fillRect/>
          </a:stretch>
        </p:blipFill>
        <p:spPr bwMode="auto">
          <a:xfrm>
            <a:off x="1143000" y="1000125"/>
            <a:ext cx="76200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9" descr="C:\Users\Ольга Сильвестровна\Downloads\3 (1).JPG"/>
          <p:cNvPicPr>
            <a:picLocks noChangeAspect="1" noChangeArrowheads="1"/>
          </p:cNvPicPr>
          <p:nvPr/>
        </p:nvPicPr>
        <p:blipFill>
          <a:blip r:embed="rId10">
            <a:extLst>
              <a:ext uri="{28A0092B-C50C-407E-A947-70E740481C1C}">
                <a14:useLocalDpi xmlns:a14="http://schemas.microsoft.com/office/drawing/2010/main" val="0"/>
              </a:ext>
            </a:extLst>
          </a:blip>
          <a:srcRect b="6248"/>
          <a:stretch>
            <a:fillRect/>
          </a:stretch>
        </p:blipFill>
        <p:spPr bwMode="auto">
          <a:xfrm>
            <a:off x="1928813" y="1000125"/>
            <a:ext cx="1020762"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0" descr="C:\Users\Ольга Сильвестровна\Downloads\4 (1).JPG"/>
          <p:cNvPicPr>
            <a:picLocks noChangeAspect="1" noChangeArrowheads="1"/>
          </p:cNvPicPr>
          <p:nvPr/>
        </p:nvPicPr>
        <p:blipFill>
          <a:blip r:embed="rId11">
            <a:extLst>
              <a:ext uri="{28A0092B-C50C-407E-A947-70E740481C1C}">
                <a14:useLocalDpi xmlns:a14="http://schemas.microsoft.com/office/drawing/2010/main" val="0"/>
              </a:ext>
            </a:extLst>
          </a:blip>
          <a:srcRect b="8163"/>
          <a:stretch>
            <a:fillRect/>
          </a:stretch>
        </p:blipFill>
        <p:spPr bwMode="auto">
          <a:xfrm>
            <a:off x="3000375" y="1000125"/>
            <a:ext cx="107315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1" name="TextBox 10"/>
          <p:cNvSpPr txBox="1">
            <a:spLocks noChangeArrowheads="1"/>
          </p:cNvSpPr>
          <p:nvPr/>
        </p:nvSpPr>
        <p:spPr bwMode="auto">
          <a:xfrm>
            <a:off x="7929563" y="4214813"/>
            <a:ext cx="312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1800" i="0">
                <a:solidFill>
                  <a:prstClr val="black"/>
                </a:solidFill>
                <a:latin typeface="Calibri" pitchFamily="34" charset="0"/>
              </a:rPr>
              <a:t>9</a:t>
            </a:r>
          </a:p>
        </p:txBody>
      </p:sp>
      <p:sp>
        <p:nvSpPr>
          <p:cNvPr id="25612" name="TextBox 11"/>
          <p:cNvSpPr txBox="1">
            <a:spLocks noChangeArrowheads="1"/>
          </p:cNvSpPr>
          <p:nvPr/>
        </p:nvSpPr>
        <p:spPr bwMode="auto">
          <a:xfrm>
            <a:off x="285750" y="4214813"/>
            <a:ext cx="31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1800" i="0">
                <a:solidFill>
                  <a:prstClr val="black"/>
                </a:solidFill>
                <a:latin typeface="Calibri" pitchFamily="34" charset="0"/>
              </a:rPr>
              <a:t>1</a:t>
            </a:r>
          </a:p>
        </p:txBody>
      </p:sp>
      <p:sp>
        <p:nvSpPr>
          <p:cNvPr id="25613" name="TextBox 12"/>
          <p:cNvSpPr txBox="1">
            <a:spLocks noChangeArrowheads="1"/>
          </p:cNvSpPr>
          <p:nvPr/>
        </p:nvSpPr>
        <p:spPr bwMode="auto">
          <a:xfrm>
            <a:off x="4357688" y="4214813"/>
            <a:ext cx="312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1800" i="0">
                <a:solidFill>
                  <a:prstClr val="black"/>
                </a:solidFill>
                <a:latin typeface="Calibri" pitchFamily="34" charset="0"/>
              </a:rPr>
              <a:t>5</a:t>
            </a:r>
          </a:p>
        </p:txBody>
      </p:sp>
      <p:sp>
        <p:nvSpPr>
          <p:cNvPr id="25614" name="TextBox 13"/>
          <p:cNvSpPr txBox="1">
            <a:spLocks noChangeArrowheads="1"/>
          </p:cNvSpPr>
          <p:nvPr/>
        </p:nvSpPr>
        <p:spPr bwMode="auto">
          <a:xfrm>
            <a:off x="5357813" y="4214813"/>
            <a:ext cx="312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1800" i="0">
                <a:solidFill>
                  <a:prstClr val="black"/>
                </a:solidFill>
                <a:latin typeface="Calibri" pitchFamily="34" charset="0"/>
              </a:rPr>
              <a:t>6</a:t>
            </a:r>
          </a:p>
        </p:txBody>
      </p:sp>
      <p:sp>
        <p:nvSpPr>
          <p:cNvPr id="25615" name="TextBox 14"/>
          <p:cNvSpPr txBox="1">
            <a:spLocks noChangeArrowheads="1"/>
          </p:cNvSpPr>
          <p:nvPr/>
        </p:nvSpPr>
        <p:spPr bwMode="auto">
          <a:xfrm>
            <a:off x="6286500" y="4214813"/>
            <a:ext cx="31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1800" i="0">
                <a:solidFill>
                  <a:prstClr val="black"/>
                </a:solidFill>
                <a:latin typeface="Calibri" pitchFamily="34" charset="0"/>
              </a:rPr>
              <a:t>7</a:t>
            </a:r>
          </a:p>
        </p:txBody>
      </p:sp>
      <p:sp>
        <p:nvSpPr>
          <p:cNvPr id="25616" name="TextBox 15"/>
          <p:cNvSpPr txBox="1">
            <a:spLocks noChangeArrowheads="1"/>
          </p:cNvSpPr>
          <p:nvPr/>
        </p:nvSpPr>
        <p:spPr bwMode="auto">
          <a:xfrm>
            <a:off x="7143750" y="4214813"/>
            <a:ext cx="31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1800" i="0">
                <a:solidFill>
                  <a:prstClr val="black"/>
                </a:solidFill>
                <a:latin typeface="Calibri" pitchFamily="34" charset="0"/>
              </a:rPr>
              <a:t>8</a:t>
            </a:r>
          </a:p>
        </p:txBody>
      </p:sp>
      <p:sp>
        <p:nvSpPr>
          <p:cNvPr id="25617" name="TextBox 16"/>
          <p:cNvSpPr txBox="1">
            <a:spLocks noChangeArrowheads="1"/>
          </p:cNvSpPr>
          <p:nvPr/>
        </p:nvSpPr>
        <p:spPr bwMode="auto">
          <a:xfrm>
            <a:off x="1428750" y="4214813"/>
            <a:ext cx="31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1800" i="0">
                <a:solidFill>
                  <a:prstClr val="black"/>
                </a:solidFill>
                <a:latin typeface="Calibri" pitchFamily="34" charset="0"/>
              </a:rPr>
              <a:t>2</a:t>
            </a:r>
          </a:p>
        </p:txBody>
      </p:sp>
      <p:sp>
        <p:nvSpPr>
          <p:cNvPr id="25618" name="TextBox 17"/>
          <p:cNvSpPr txBox="1">
            <a:spLocks noChangeArrowheads="1"/>
          </p:cNvSpPr>
          <p:nvPr/>
        </p:nvSpPr>
        <p:spPr bwMode="auto">
          <a:xfrm>
            <a:off x="2357438" y="4214813"/>
            <a:ext cx="312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1800" i="0">
                <a:solidFill>
                  <a:prstClr val="black"/>
                </a:solidFill>
                <a:latin typeface="Calibri" pitchFamily="34" charset="0"/>
              </a:rPr>
              <a:t>3</a:t>
            </a:r>
          </a:p>
        </p:txBody>
      </p:sp>
      <p:sp>
        <p:nvSpPr>
          <p:cNvPr id="25619" name="TextBox 18"/>
          <p:cNvSpPr txBox="1">
            <a:spLocks noChangeArrowheads="1"/>
          </p:cNvSpPr>
          <p:nvPr/>
        </p:nvSpPr>
        <p:spPr bwMode="auto">
          <a:xfrm>
            <a:off x="3500438" y="4214813"/>
            <a:ext cx="312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1800" i="0">
                <a:solidFill>
                  <a:prstClr val="black"/>
                </a:solidFill>
                <a:latin typeface="Calibri" pitchFamily="34" charset="0"/>
              </a:rPr>
              <a:t>4</a:t>
            </a:r>
          </a:p>
        </p:txBody>
      </p:sp>
      <p:sp>
        <p:nvSpPr>
          <p:cNvPr id="21" name="TextBox 8"/>
          <p:cNvSpPr txBox="1">
            <a:spLocks noChangeArrowheads="1"/>
          </p:cNvSpPr>
          <p:nvPr/>
        </p:nvSpPr>
        <p:spPr bwMode="auto">
          <a:xfrm>
            <a:off x="570158" y="334558"/>
            <a:ext cx="77748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lv-LV" altLang="ru-RU" sz="2000" b="1" i="0" dirty="0" smtClean="0">
                <a:solidFill>
                  <a:schemeClr val="accent1">
                    <a:lumMod val="50000"/>
                  </a:schemeClr>
                </a:solidFill>
                <a:latin typeface="Comic Sans MS" panose="030F0702030302020204" pitchFamily="66" charset="0"/>
              </a:rPr>
              <a:t>Miežu genotipu izturības noteikšana pret </a:t>
            </a:r>
            <a:r>
              <a:rPr lang="en-US" altLang="ru-RU" sz="2000" b="1" dirty="0" err="1">
                <a:solidFill>
                  <a:schemeClr val="accent1">
                    <a:lumMod val="50000"/>
                  </a:schemeClr>
                </a:solidFill>
                <a:latin typeface="Comic Sans MS" panose="030F0702030302020204" pitchFamily="66" charset="0"/>
              </a:rPr>
              <a:t>Cochliobolus</a:t>
            </a:r>
            <a:r>
              <a:rPr lang="en-US" altLang="ru-RU" sz="2000" b="1" dirty="0">
                <a:solidFill>
                  <a:schemeClr val="accent1">
                    <a:lumMod val="50000"/>
                  </a:schemeClr>
                </a:solidFill>
                <a:latin typeface="Comic Sans MS" panose="030F0702030302020204" pitchFamily="66" charset="0"/>
              </a:rPr>
              <a:t> </a:t>
            </a:r>
            <a:r>
              <a:rPr lang="en-US" altLang="ru-RU" sz="2000" b="1" dirty="0" err="1">
                <a:solidFill>
                  <a:schemeClr val="accent1">
                    <a:lumMod val="50000"/>
                  </a:schemeClr>
                </a:solidFill>
                <a:latin typeface="Comic Sans MS" panose="030F0702030302020204" pitchFamily="66" charset="0"/>
              </a:rPr>
              <a:t>sativus</a:t>
            </a:r>
            <a:endParaRPr lang="ru-RU" altLang="ru-RU" sz="2000" b="1" dirty="0">
              <a:solidFill>
                <a:schemeClr val="accent1">
                  <a:lumMod val="50000"/>
                </a:schemeClr>
              </a:solidFill>
              <a:latin typeface="Comic Sans MS" panose="030F0702030302020204" pitchFamily="66" charset="0"/>
            </a:endParaRPr>
          </a:p>
        </p:txBody>
      </p:sp>
    </p:spTree>
    <p:extLst>
      <p:ext uri="{BB962C8B-B14F-4D97-AF65-F5344CB8AC3E}">
        <p14:creationId xmlns:p14="http://schemas.microsoft.com/office/powerpoint/2010/main" val="37693989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4"/>
          <p:cNvSpPr>
            <a:spLocks noGrp="1" noChangeArrowheads="1"/>
          </p:cNvSpPr>
          <p:nvPr>
            <p:ph type="title"/>
          </p:nvPr>
        </p:nvSpPr>
        <p:spPr>
          <a:xfrm>
            <a:off x="684213" y="332656"/>
            <a:ext cx="7772400" cy="730969"/>
          </a:xfrm>
        </p:spPr>
        <p:txBody>
          <a:bodyPr/>
          <a:lstStyle/>
          <a:p>
            <a:pPr eaLnBrk="1" hangingPunct="1"/>
            <a:r>
              <a:rPr lang="lv-LV" altLang="en-US" dirty="0" smtClean="0"/>
              <a:t>Izturības gēnu noteikšana augiem</a:t>
            </a:r>
            <a:br>
              <a:rPr lang="lv-LV" altLang="en-US" dirty="0" smtClean="0"/>
            </a:br>
            <a:r>
              <a:rPr lang="lv-LV" altLang="en-US" sz="2000" b="0" dirty="0" smtClean="0"/>
              <a:t>(obligātais patogēns)</a:t>
            </a:r>
            <a:endParaRPr lang="ru-RU" altLang="en-US" sz="2000" b="0" dirty="0" smtClean="0"/>
          </a:p>
        </p:txBody>
      </p:sp>
      <p:pic>
        <p:nvPicPr>
          <p:cNvPr id="11469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125538"/>
            <a:ext cx="2808287" cy="183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2" name="Text Box 6"/>
          <p:cNvSpPr txBox="1">
            <a:spLocks noChangeArrowheads="1"/>
          </p:cNvSpPr>
          <p:nvPr/>
        </p:nvSpPr>
        <p:spPr bwMode="auto">
          <a:xfrm>
            <a:off x="3635375" y="1268413"/>
            <a:ext cx="38369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2000" b="0" i="0">
                <a:solidFill>
                  <a:schemeClr val="tx1"/>
                </a:solidFill>
                <a:latin typeface="Arial" charset="0"/>
              </a:rPr>
              <a:t>Flora hipotēze gēns pretī gēnam</a:t>
            </a:r>
          </a:p>
          <a:p>
            <a:pPr eaLnBrk="1" hangingPunct="1">
              <a:spcBef>
                <a:spcPct val="0"/>
              </a:spcBef>
              <a:buFontTx/>
              <a:buNone/>
            </a:pPr>
            <a:r>
              <a:rPr lang="lv-LV" altLang="en-US" sz="2000" b="0" i="0">
                <a:solidFill>
                  <a:schemeClr val="tx1"/>
                </a:solidFill>
                <a:latin typeface="Arial" charset="0"/>
              </a:rPr>
              <a:t>[</a:t>
            </a:r>
            <a:r>
              <a:rPr lang="ru-RU" altLang="en-US" sz="2000" b="0" i="0">
                <a:solidFill>
                  <a:schemeClr val="tx1"/>
                </a:solidFill>
                <a:latin typeface="Arial" charset="0"/>
              </a:rPr>
              <a:t>gene-for-gene hypothesis</a:t>
            </a:r>
            <a:r>
              <a:rPr lang="lv-LV" altLang="en-US" sz="1600" b="0" i="0">
                <a:solidFill>
                  <a:schemeClr val="tx1"/>
                </a:solidFill>
                <a:latin typeface="Arial" charset="0"/>
              </a:rPr>
              <a:t>]</a:t>
            </a:r>
            <a:r>
              <a:rPr lang="ru-RU" altLang="en-US" sz="1600" b="0">
                <a:solidFill>
                  <a:schemeClr val="tx1"/>
                </a:solidFill>
                <a:latin typeface="Arial" charset="0"/>
              </a:rPr>
              <a:t> </a:t>
            </a:r>
          </a:p>
        </p:txBody>
      </p:sp>
      <p:pic>
        <p:nvPicPr>
          <p:cNvPr id="11469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1125538"/>
            <a:ext cx="1138238"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4" name="Rectangle 8"/>
          <p:cNvSpPr>
            <a:spLocks noChangeArrowheads="1"/>
          </p:cNvSpPr>
          <p:nvPr/>
        </p:nvSpPr>
        <p:spPr bwMode="auto">
          <a:xfrm>
            <a:off x="5867400" y="2420938"/>
            <a:ext cx="13874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1600" b="0" i="0">
                <a:solidFill>
                  <a:schemeClr val="tx1"/>
                </a:solidFill>
                <a:latin typeface="Times New Roman" pitchFamily="18" charset="0"/>
              </a:rPr>
              <a:t>Harold H. Flor</a:t>
            </a:r>
            <a:endParaRPr lang="lv-LV" altLang="en-US" sz="1600" b="0" i="0">
              <a:solidFill>
                <a:schemeClr val="tx1"/>
              </a:solidFill>
              <a:latin typeface="Times New Roman" pitchFamily="18" charset="0"/>
            </a:endParaRPr>
          </a:p>
          <a:p>
            <a:pPr algn="ctr" eaLnBrk="1" hangingPunct="1">
              <a:spcBef>
                <a:spcPct val="0"/>
              </a:spcBef>
              <a:buFontTx/>
              <a:buNone/>
            </a:pPr>
            <a:r>
              <a:rPr lang="lv-LV" altLang="en-US" sz="1600" b="0" i="0">
                <a:solidFill>
                  <a:schemeClr val="tx1"/>
                </a:solidFill>
                <a:latin typeface="Times New Roman" pitchFamily="18" charset="0"/>
              </a:rPr>
              <a:t>(</a:t>
            </a:r>
            <a:r>
              <a:rPr lang="en-GB" altLang="en-US" sz="1600" b="0" i="0">
                <a:solidFill>
                  <a:schemeClr val="tx1"/>
                </a:solidFill>
                <a:latin typeface="Times New Roman" pitchFamily="18" charset="0"/>
              </a:rPr>
              <a:t>1900</a:t>
            </a:r>
            <a:r>
              <a:rPr lang="lv-LV" altLang="en-US" sz="1600" b="0" i="0">
                <a:solidFill>
                  <a:schemeClr val="tx1"/>
                </a:solidFill>
                <a:latin typeface="Times New Roman" pitchFamily="18" charset="0"/>
              </a:rPr>
              <a:t>-1991)</a:t>
            </a:r>
            <a:r>
              <a:rPr lang="en-GB" altLang="en-US" sz="2400" b="0">
                <a:solidFill>
                  <a:schemeClr val="tx1"/>
                </a:solidFill>
                <a:latin typeface="Times New Roman" pitchFamily="18" charset="0"/>
              </a:rPr>
              <a:t> </a:t>
            </a:r>
          </a:p>
        </p:txBody>
      </p:sp>
      <p:pic>
        <p:nvPicPr>
          <p:cNvPr id="11469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429000"/>
            <a:ext cx="7812088" cy="320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4"/>
          <p:cNvSpPr>
            <a:spLocks noGrp="1" noChangeArrowheads="1"/>
          </p:cNvSpPr>
          <p:nvPr>
            <p:ph type="title"/>
          </p:nvPr>
        </p:nvSpPr>
        <p:spPr>
          <a:xfrm>
            <a:off x="684213" y="260350"/>
            <a:ext cx="7772400" cy="935038"/>
          </a:xfrm>
        </p:spPr>
        <p:txBody>
          <a:bodyPr/>
          <a:lstStyle/>
          <a:p>
            <a:pPr eaLnBrk="1" hangingPunct="1"/>
            <a:r>
              <a:rPr lang="lv-LV" altLang="en-US" sz="3200" smtClean="0"/>
              <a:t>Viena izturības gēna </a:t>
            </a:r>
            <a:r>
              <a:rPr lang="lv-LV" altLang="en-US" sz="3200" i="1" smtClean="0"/>
              <a:t>mlo</a:t>
            </a:r>
            <a:r>
              <a:rPr lang="lv-LV" altLang="en-US" sz="3200" smtClean="0"/>
              <a:t> izmantošana vasaras miežiem Eiropā</a:t>
            </a:r>
            <a:endParaRPr lang="ru-RU" altLang="en-US" sz="3200" smtClean="0"/>
          </a:p>
        </p:txBody>
      </p:sp>
      <p:pic>
        <p:nvPicPr>
          <p:cNvPr id="11571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341438"/>
            <a:ext cx="4614863" cy="551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16" name="Rectangle 6"/>
          <p:cNvSpPr>
            <a:spLocks noChangeArrowheads="1"/>
          </p:cNvSpPr>
          <p:nvPr/>
        </p:nvSpPr>
        <p:spPr bwMode="auto">
          <a:xfrm>
            <a:off x="179388" y="6400800"/>
            <a:ext cx="2182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ru-RU" altLang="en-US" sz="1400" b="0" i="0">
                <a:solidFill>
                  <a:schemeClr val="tx1"/>
                </a:solidFill>
                <a:latin typeface="Times New Roman" pitchFamily="18" charset="0"/>
              </a:rPr>
              <a:t>http://www.crpmb.org/mlo</a:t>
            </a:r>
            <a:r>
              <a:rPr lang="ru-RU" altLang="en-US" sz="2400" b="0">
                <a:solidFill>
                  <a:schemeClr val="tx1"/>
                </a:solidFill>
                <a:latin typeface="Times New Roman" pitchFamily="18" charset="0"/>
              </a:rPr>
              <a:t>/</a:t>
            </a:r>
          </a:p>
        </p:txBody>
      </p:sp>
      <p:pic>
        <p:nvPicPr>
          <p:cNvPr id="11571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341438"/>
            <a:ext cx="2058988" cy="222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418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3900" y="2997200"/>
            <a:ext cx="2070100" cy="209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418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4581525"/>
            <a:ext cx="2055813"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41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4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685800" y="228600"/>
            <a:ext cx="7924800" cy="762000"/>
          </a:xfrm>
        </p:spPr>
        <p:txBody>
          <a:bodyPr/>
          <a:lstStyle/>
          <a:p>
            <a:pPr eaLnBrk="1" hangingPunct="1"/>
            <a:r>
              <a:rPr lang="lv-LV" altLang="en-US" smtClean="0"/>
              <a:t>Selekcijas metodes</a:t>
            </a:r>
          </a:p>
        </p:txBody>
      </p:sp>
      <p:sp>
        <p:nvSpPr>
          <p:cNvPr id="116739" name="Rectangle 3"/>
          <p:cNvSpPr>
            <a:spLocks noGrp="1" noChangeArrowheads="1"/>
          </p:cNvSpPr>
          <p:nvPr>
            <p:ph type="body" idx="1"/>
          </p:nvPr>
        </p:nvSpPr>
        <p:spPr>
          <a:xfrm>
            <a:off x="685800" y="1066800"/>
            <a:ext cx="7772400" cy="5410200"/>
          </a:xfrm>
        </p:spPr>
        <p:txBody>
          <a:bodyPr/>
          <a:lstStyle/>
          <a:p>
            <a:pPr eaLnBrk="1" hangingPunct="1">
              <a:lnSpc>
                <a:spcPct val="90000"/>
              </a:lnSpc>
            </a:pPr>
            <a:r>
              <a:rPr lang="lv-LV" altLang="en-US" sz="2800" b="0" dirty="0" smtClean="0">
                <a:latin typeface="Arial" panose="020B0604020202020204" pitchFamily="34" charset="0"/>
                <a:cs typeface="Arial" panose="020B0604020202020204" pitchFamily="34" charset="0"/>
              </a:rPr>
              <a:t>izlase no vietējām populācijām</a:t>
            </a:r>
          </a:p>
          <a:p>
            <a:pPr eaLnBrk="1" hangingPunct="1">
              <a:lnSpc>
                <a:spcPct val="80000"/>
              </a:lnSpc>
              <a:buFontTx/>
              <a:buNone/>
            </a:pPr>
            <a:r>
              <a:rPr lang="lv-LV" altLang="en-US" sz="2400" b="0" dirty="0" smtClean="0">
                <a:latin typeface="Arial" panose="020B0604020202020204" pitchFamily="34" charset="0"/>
                <a:cs typeface="Arial" panose="020B0604020202020204" pitchFamily="34" charset="0"/>
              </a:rPr>
              <a:t>_______________________________________</a:t>
            </a:r>
          </a:p>
          <a:p>
            <a:pPr eaLnBrk="1" hangingPunct="1">
              <a:lnSpc>
                <a:spcPct val="130000"/>
              </a:lnSpc>
            </a:pPr>
            <a:r>
              <a:rPr lang="lv-LV" altLang="en-US" sz="2800" b="0" dirty="0" smtClean="0">
                <a:latin typeface="Arial" panose="020B0604020202020204" pitchFamily="34" charset="0"/>
                <a:cs typeface="Arial" panose="020B0604020202020204" pitchFamily="34" charset="0"/>
              </a:rPr>
              <a:t>hibridizācija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solidFill>
                  <a:srgbClr val="990000"/>
                </a:solidFill>
                <a:latin typeface="Arial" panose="020B0604020202020204" pitchFamily="34" charset="0"/>
                <a:cs typeface="Arial" panose="020B0604020202020204" pitchFamily="34" charset="0"/>
              </a:rPr>
              <a:t>mutaģenēze</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err="1" smtClean="0">
                <a:latin typeface="Arial" panose="020B0604020202020204" pitchFamily="34" charset="0"/>
                <a:cs typeface="Arial" panose="020B0604020202020204" pitchFamily="34" charset="0"/>
              </a:rPr>
              <a:t>heteroze</a:t>
            </a:r>
            <a:r>
              <a:rPr lang="lv-LV" altLang="en-US" sz="2800" b="0" dirty="0" smtClean="0">
                <a:latin typeface="Arial" panose="020B0604020202020204" pitchFamily="34" charset="0"/>
                <a:cs typeface="Arial" panose="020B0604020202020204" pitchFamily="34" charset="0"/>
              </a:rPr>
              <a:t>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err="1" smtClean="0">
                <a:latin typeface="Arial" panose="020B0604020202020204" pitchFamily="34" charset="0"/>
                <a:cs typeface="Arial" panose="020B0604020202020204" pitchFamily="34" charset="0"/>
              </a:rPr>
              <a:t>poliploīdija</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attālā hibridizācija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kvantitatīvā ģenētika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audu kultūras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molekulārie marķieri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a:latin typeface="Arial" panose="020B0604020202020204" pitchFamily="34" charset="0"/>
                <a:cs typeface="Arial" panose="020B0604020202020204" pitchFamily="34" charset="0"/>
              </a:rPr>
              <a:t>ģenētiskā inženierija			 </a:t>
            </a:r>
            <a:r>
              <a:rPr lang="lv-LV" altLang="en-US" sz="2800" b="0" dirty="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685800" y="381000"/>
            <a:ext cx="7772400" cy="609600"/>
          </a:xfrm>
        </p:spPr>
        <p:txBody>
          <a:bodyPr/>
          <a:lstStyle/>
          <a:p>
            <a:pPr eaLnBrk="1" hangingPunct="1"/>
            <a:r>
              <a:rPr lang="lv-LV" altLang="en-US" sz="2800" smtClean="0"/>
              <a:t>Dabisko mutāciju izmantošana</a:t>
            </a:r>
          </a:p>
        </p:txBody>
      </p:sp>
      <p:pic>
        <p:nvPicPr>
          <p:cNvPr id="117763" name="Picture 3" descr="Sheep_dwar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71588"/>
            <a:ext cx="3962400"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4" descr="Sheep_dwar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143000"/>
            <a:ext cx="25082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5" descr="Sheep_normal le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206875"/>
            <a:ext cx="26670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6" descr="Sheep_normal legs_wi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4191000"/>
            <a:ext cx="30480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0901"/>
                                        </p:tgtEl>
                                        <p:attrNameLst>
                                          <p:attrName>style.visibility</p:attrName>
                                        </p:attrNameLst>
                                      </p:cBhvr>
                                      <p:to>
                                        <p:strVal val="visible"/>
                                      </p:to>
                                    </p:set>
                                    <p:anim calcmode="lin" valueType="num">
                                      <p:cBhvr additive="base">
                                        <p:cTn id="7" dur="500" fill="hold"/>
                                        <p:tgtEl>
                                          <p:spTgt spid="80901"/>
                                        </p:tgtEl>
                                        <p:attrNameLst>
                                          <p:attrName>ppt_x</p:attrName>
                                        </p:attrNameLst>
                                      </p:cBhvr>
                                      <p:tavLst>
                                        <p:tav tm="0">
                                          <p:val>
                                            <p:strVal val="0-#ppt_w/2"/>
                                          </p:val>
                                        </p:tav>
                                        <p:tav tm="100000">
                                          <p:val>
                                            <p:strVal val="#ppt_x"/>
                                          </p:val>
                                        </p:tav>
                                      </p:tavLst>
                                    </p:anim>
                                    <p:anim calcmode="lin" valueType="num">
                                      <p:cBhvr additive="base">
                                        <p:cTn id="8" dur="500" fill="hold"/>
                                        <p:tgtEl>
                                          <p:spTgt spid="8090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80902"/>
                                        </p:tgtEl>
                                        <p:attrNameLst>
                                          <p:attrName>style.visibility</p:attrName>
                                        </p:attrNameLst>
                                      </p:cBhvr>
                                      <p:to>
                                        <p:strVal val="visible"/>
                                      </p:to>
                                    </p:set>
                                    <p:anim calcmode="lin" valueType="num">
                                      <p:cBhvr additive="base">
                                        <p:cTn id="13" dur="500" fill="hold"/>
                                        <p:tgtEl>
                                          <p:spTgt spid="80902"/>
                                        </p:tgtEl>
                                        <p:attrNameLst>
                                          <p:attrName>ppt_x</p:attrName>
                                        </p:attrNameLst>
                                      </p:cBhvr>
                                      <p:tavLst>
                                        <p:tav tm="0">
                                          <p:val>
                                            <p:strVal val="1+#ppt_w/2"/>
                                          </p:val>
                                        </p:tav>
                                        <p:tav tm="100000">
                                          <p:val>
                                            <p:strVal val="#ppt_x"/>
                                          </p:val>
                                        </p:tav>
                                      </p:tavLst>
                                    </p:anim>
                                    <p:anim calcmode="lin" valueType="num">
                                      <p:cBhvr additive="base">
                                        <p:cTn id="14" dur="500" fill="hold"/>
                                        <p:tgtEl>
                                          <p:spTgt spid="809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609600"/>
            <a:ext cx="7772400" cy="762000"/>
          </a:xfrm>
        </p:spPr>
        <p:txBody>
          <a:bodyPr/>
          <a:lstStyle/>
          <a:p>
            <a:pPr eaLnBrk="1" hangingPunct="1"/>
            <a:r>
              <a:rPr lang="lv-LV" altLang="en-US" sz="2800" smtClean="0"/>
              <a:t>Dabisko mutāciju izmantošana</a:t>
            </a:r>
          </a:p>
        </p:txBody>
      </p:sp>
      <p:pic>
        <p:nvPicPr>
          <p:cNvPr id="118787" name="Picture 3" descr="Basset hou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362200"/>
            <a:ext cx="3422650"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4" descr="Dachshu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590800"/>
            <a:ext cx="3276600"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09600" y="228600"/>
            <a:ext cx="7924800" cy="762000"/>
          </a:xfrm>
        </p:spPr>
        <p:txBody>
          <a:bodyPr/>
          <a:lstStyle/>
          <a:p>
            <a:pPr eaLnBrk="1" hangingPunct="1"/>
            <a:r>
              <a:rPr lang="lv-LV" altLang="en-US" smtClean="0"/>
              <a:t>Inducēta mutaģenēze</a:t>
            </a:r>
          </a:p>
        </p:txBody>
      </p:sp>
      <p:sp>
        <p:nvSpPr>
          <p:cNvPr id="119811" name="Rectangle 3"/>
          <p:cNvSpPr>
            <a:spLocks noGrp="1" noChangeArrowheads="1"/>
          </p:cNvSpPr>
          <p:nvPr>
            <p:ph type="body" idx="1"/>
          </p:nvPr>
        </p:nvSpPr>
        <p:spPr>
          <a:xfrm>
            <a:off x="971550" y="1268413"/>
            <a:ext cx="7918450" cy="2879725"/>
          </a:xfrm>
        </p:spPr>
        <p:txBody>
          <a:bodyPr/>
          <a:lstStyle/>
          <a:p>
            <a:pPr eaLnBrk="1" hangingPunct="1">
              <a:buFontTx/>
              <a:buNone/>
            </a:pPr>
            <a:r>
              <a:rPr lang="lv-LV" altLang="en-US" smtClean="0">
                <a:solidFill>
                  <a:srgbClr val="CC3300"/>
                </a:solidFill>
              </a:rPr>
              <a:t>Ķīmiskie mutagēni</a:t>
            </a:r>
          </a:p>
          <a:p>
            <a:pPr lvl="1" eaLnBrk="1" hangingPunct="1">
              <a:buFontTx/>
              <a:buNone/>
            </a:pPr>
            <a:r>
              <a:rPr lang="lv-LV" altLang="en-US" smtClean="0"/>
              <a:t>supermutagēni</a:t>
            </a:r>
          </a:p>
          <a:p>
            <a:pPr lvl="2" eaLnBrk="1" hangingPunct="1"/>
            <a:r>
              <a:rPr lang="lv-LV" altLang="en-US" smtClean="0"/>
              <a:t>etilemīns</a:t>
            </a:r>
          </a:p>
          <a:p>
            <a:pPr lvl="2" eaLnBrk="1" hangingPunct="1"/>
            <a:r>
              <a:rPr lang="lv-LV" altLang="en-US" smtClean="0"/>
              <a:t>N-nitrozourīnviela</a:t>
            </a:r>
          </a:p>
          <a:p>
            <a:pPr lvl="2" eaLnBrk="1" hangingPunct="1"/>
            <a:r>
              <a:rPr lang="lv-LV" altLang="en-US" smtClean="0"/>
              <a:t>etilmetansulfonāts</a:t>
            </a:r>
          </a:p>
          <a:p>
            <a:pPr lvl="2" eaLnBrk="1" hangingPunct="1"/>
            <a:r>
              <a:rPr lang="lv-LV" altLang="en-US" smtClean="0"/>
              <a:t>un c.</a:t>
            </a:r>
            <a:endParaRPr lang="lv-LV" altLang="en-US" smtClean="0">
              <a:solidFill>
                <a:srgbClr val="993300"/>
              </a:solidFill>
            </a:endParaRPr>
          </a:p>
        </p:txBody>
      </p:sp>
      <p:pic>
        <p:nvPicPr>
          <p:cNvPr id="119812" name="Picture 4" descr="Ethyl methane sulfon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1557338"/>
            <a:ext cx="295275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4005263"/>
            <a:ext cx="1468437" cy="185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4" name="Picture 6" descr="Charlotte Auerba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4005263"/>
            <a:ext cx="14986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5" name="Text Box 7"/>
          <p:cNvSpPr txBox="1">
            <a:spLocks noChangeArrowheads="1"/>
          </p:cNvSpPr>
          <p:nvPr/>
        </p:nvSpPr>
        <p:spPr bwMode="auto">
          <a:xfrm>
            <a:off x="3059113" y="6021388"/>
            <a:ext cx="19335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ru-RU" altLang="en-US" sz="1600" b="0" i="0">
                <a:solidFill>
                  <a:schemeClr val="tx1"/>
                </a:solidFill>
                <a:latin typeface="Arial" charset="0"/>
              </a:rPr>
              <a:t>Charlotte Auerbach</a:t>
            </a:r>
            <a:endParaRPr lang="lv-LV" altLang="en-US" sz="1600" b="0" i="0">
              <a:solidFill>
                <a:schemeClr val="tx1"/>
              </a:solidFill>
              <a:latin typeface="Arial" charset="0"/>
            </a:endParaRPr>
          </a:p>
          <a:p>
            <a:pPr algn="ctr">
              <a:spcBef>
                <a:spcPct val="0"/>
              </a:spcBef>
              <a:buFontTx/>
              <a:buNone/>
            </a:pPr>
            <a:r>
              <a:rPr lang="ru-RU" altLang="en-US" sz="1600" b="0" i="0">
                <a:solidFill>
                  <a:schemeClr val="tx1"/>
                </a:solidFill>
                <a:latin typeface="Arial" charset="0"/>
              </a:rPr>
              <a:t>(1899-1994) </a:t>
            </a:r>
          </a:p>
        </p:txBody>
      </p:sp>
      <p:sp>
        <p:nvSpPr>
          <p:cNvPr id="119816" name="Text Box 8"/>
          <p:cNvSpPr txBox="1">
            <a:spLocks noChangeArrowheads="1"/>
          </p:cNvSpPr>
          <p:nvPr/>
        </p:nvSpPr>
        <p:spPr bwMode="auto">
          <a:xfrm>
            <a:off x="5724525" y="6021388"/>
            <a:ext cx="169703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lv-LV" altLang="en-US" sz="1600" b="0" i="0">
                <a:solidFill>
                  <a:schemeClr val="tx1"/>
                </a:solidFill>
                <a:latin typeface="Arial" charset="0"/>
              </a:rPr>
              <a:t>Josifs Rapoports</a:t>
            </a:r>
          </a:p>
          <a:p>
            <a:pPr algn="ctr">
              <a:spcBef>
                <a:spcPct val="0"/>
              </a:spcBef>
              <a:buFontTx/>
              <a:buNone/>
            </a:pPr>
            <a:r>
              <a:rPr lang="lv-LV" altLang="en-US" sz="1600" b="0" i="0">
                <a:solidFill>
                  <a:schemeClr val="tx1"/>
                </a:solidFill>
                <a:latin typeface="Arial" charset="0"/>
              </a:rPr>
              <a:t>(1912-1990)</a:t>
            </a:r>
            <a:endParaRPr lang="ru-RU" altLang="en-US" sz="1600" b="0" i="0">
              <a:solidFill>
                <a:schemeClr val="tx1"/>
              </a:solidFill>
              <a:latin typeface="Arial"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609600" y="228600"/>
            <a:ext cx="7924800" cy="685800"/>
          </a:xfrm>
        </p:spPr>
        <p:txBody>
          <a:bodyPr/>
          <a:lstStyle/>
          <a:p>
            <a:pPr eaLnBrk="1" hangingPunct="1"/>
            <a:r>
              <a:rPr lang="lv-LV" altLang="en-US" sz="3200" smtClean="0"/>
              <a:t>Vērtīgo mutāciju identifikācija augiem</a:t>
            </a:r>
          </a:p>
        </p:txBody>
      </p:sp>
      <p:pic>
        <p:nvPicPr>
          <p:cNvPr id="433155" name="Picture 3" descr="Mutation bree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196975"/>
            <a:ext cx="378936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56" name="Text Box 4"/>
          <p:cNvSpPr txBox="1">
            <a:spLocks noChangeArrowheads="1"/>
          </p:cNvSpPr>
          <p:nvPr/>
        </p:nvSpPr>
        <p:spPr bwMode="auto">
          <a:xfrm>
            <a:off x="468313" y="6092825"/>
            <a:ext cx="30527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lv-LV" altLang="en-US" sz="2800" b="0" i="0">
                <a:solidFill>
                  <a:srgbClr val="663300"/>
                </a:solidFill>
                <a:latin typeface="Arial" charset="0"/>
              </a:rPr>
              <a:t>F</a:t>
            </a:r>
            <a:r>
              <a:rPr lang="lv-LV" altLang="en-US" sz="2800" b="0" i="0" baseline="-25000">
                <a:solidFill>
                  <a:srgbClr val="663300"/>
                </a:solidFill>
                <a:latin typeface="Arial" charset="0"/>
              </a:rPr>
              <a:t>2</a:t>
            </a:r>
            <a:r>
              <a:rPr lang="lv-LV" altLang="en-US" sz="2800" b="0" i="0">
                <a:solidFill>
                  <a:srgbClr val="663300"/>
                </a:solidFill>
                <a:latin typeface="Arial" charset="0"/>
              </a:rPr>
              <a:t> ģimeņu analīze</a:t>
            </a:r>
          </a:p>
        </p:txBody>
      </p:sp>
      <p:sp>
        <p:nvSpPr>
          <p:cNvPr id="433158" name="Text Box 6"/>
          <p:cNvSpPr txBox="1">
            <a:spLocks noChangeArrowheads="1"/>
          </p:cNvSpPr>
          <p:nvPr/>
        </p:nvSpPr>
        <p:spPr bwMode="auto">
          <a:xfrm>
            <a:off x="4716463" y="3357563"/>
            <a:ext cx="3887787"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2800" b="0" i="0">
                <a:solidFill>
                  <a:srgbClr val="663300"/>
                </a:solidFill>
                <a:latin typeface="Arial" charset="0"/>
              </a:rPr>
              <a:t>Veģetatīvi pavairojamo augu mutanti bieži ir himēras</a:t>
            </a:r>
            <a:endParaRPr lang="ru-RU" altLang="en-US" sz="2800" b="0" i="0">
              <a:solidFill>
                <a:srgbClr val="663300"/>
              </a:solidFill>
              <a:latin typeface="Arial" charset="0"/>
            </a:endParaRPr>
          </a:p>
        </p:txBody>
      </p:sp>
      <p:pic>
        <p:nvPicPr>
          <p:cNvPr id="433159" name="Picture 7"/>
          <p:cNvPicPr>
            <a:picLocks noChangeAspect="1" noChangeArrowheads="1"/>
          </p:cNvPicPr>
          <p:nvPr/>
        </p:nvPicPr>
        <p:blipFill>
          <a:blip r:embed="rId3">
            <a:extLst>
              <a:ext uri="{28A0092B-C50C-407E-A947-70E740481C1C}">
                <a14:useLocalDpi xmlns:a14="http://schemas.microsoft.com/office/drawing/2010/main" val="0"/>
              </a:ext>
            </a:extLst>
          </a:blip>
          <a:srcRect l="11809" r="23619"/>
          <a:stretch>
            <a:fillRect/>
          </a:stretch>
        </p:blipFill>
        <p:spPr bwMode="auto">
          <a:xfrm>
            <a:off x="4787900" y="1125538"/>
            <a:ext cx="1597025" cy="185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316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1196975"/>
            <a:ext cx="2206625"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3162" name="Picture 10" descr="him we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5013325"/>
            <a:ext cx="4267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31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315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331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31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315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3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6" grpId="0"/>
      <p:bldP spid="43315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84213" y="333375"/>
            <a:ext cx="7772400" cy="863600"/>
          </a:xfrm>
        </p:spPr>
        <p:txBody>
          <a:bodyPr/>
          <a:lstStyle/>
          <a:p>
            <a:pPr eaLnBrk="1" hangingPunct="1"/>
            <a:r>
              <a:rPr lang="lv-LV" altLang="en-US" smtClean="0"/>
              <a:t>Šķirņu izmantošana</a:t>
            </a:r>
            <a:endParaRPr lang="en-US" altLang="en-US" smtClean="0"/>
          </a:p>
        </p:txBody>
      </p:sp>
      <p:sp>
        <p:nvSpPr>
          <p:cNvPr id="11267" name="Content Placeholder 2"/>
          <p:cNvSpPr>
            <a:spLocks noGrp="1"/>
          </p:cNvSpPr>
          <p:nvPr>
            <p:ph idx="1"/>
          </p:nvPr>
        </p:nvSpPr>
        <p:spPr>
          <a:xfrm>
            <a:off x="684213" y="1412875"/>
            <a:ext cx="7772400" cy="4392613"/>
          </a:xfrm>
        </p:spPr>
        <p:txBody>
          <a:bodyPr/>
          <a:lstStyle/>
          <a:p>
            <a:pPr eaLnBrk="1" hangingPunct="1"/>
            <a:r>
              <a:rPr lang="lv-LV" altLang="en-US" b="0" dirty="0" smtClean="0">
                <a:latin typeface="Arial" panose="020B0604020202020204" pitchFamily="34" charset="0"/>
                <a:cs typeface="Arial" panose="020B0604020202020204" pitchFamily="34" charset="0"/>
              </a:rPr>
              <a:t>UPOV</a:t>
            </a:r>
          </a:p>
          <a:p>
            <a:pPr lvl="1" eaLnBrk="1" hangingPunct="1"/>
            <a:r>
              <a:rPr lang="lv-LV" altLang="en-US" b="0" dirty="0" smtClean="0">
                <a:latin typeface="Arial" panose="020B0604020202020204" pitchFamily="34" charset="0"/>
                <a:cs typeface="Arial" panose="020B0604020202020204" pitchFamily="34" charset="0"/>
              </a:rPr>
              <a:t>Šķirņu izmantošana</a:t>
            </a:r>
          </a:p>
          <a:p>
            <a:pPr lvl="2" eaLnBrk="1" hangingPunct="1"/>
            <a:r>
              <a:rPr lang="lv-LV" altLang="en-US" dirty="0" smtClean="0">
                <a:latin typeface="Arial" panose="020B0604020202020204" pitchFamily="34" charset="0"/>
                <a:cs typeface="Arial" panose="020B0604020202020204" pitchFamily="34" charset="0"/>
              </a:rPr>
              <a:t>selekcionāri</a:t>
            </a:r>
          </a:p>
          <a:p>
            <a:pPr lvl="2" eaLnBrk="1" hangingPunct="1"/>
            <a:r>
              <a:rPr lang="lv-LV" altLang="en-US" dirty="0" smtClean="0">
                <a:latin typeface="Arial" panose="020B0604020202020204" pitchFamily="34" charset="0"/>
                <a:cs typeface="Arial" panose="020B0604020202020204" pitchFamily="34" charset="0"/>
              </a:rPr>
              <a:t>audzētāji</a:t>
            </a:r>
          </a:p>
          <a:p>
            <a:pPr lvl="2" eaLnBrk="1" hangingPunct="1"/>
            <a:r>
              <a:rPr lang="lv-LV" altLang="en-US" dirty="0" smtClean="0">
                <a:latin typeface="Arial" panose="020B0604020202020204" pitchFamily="34" charset="0"/>
                <a:cs typeface="Arial" panose="020B0604020202020204" pitchFamily="34" charset="0"/>
              </a:rPr>
              <a:t>fermeri</a:t>
            </a:r>
          </a:p>
          <a:p>
            <a:pPr eaLnBrk="1" hangingPunct="1"/>
            <a:r>
              <a:rPr lang="lv-LV" altLang="en-US" b="0" dirty="0" smtClean="0">
                <a:latin typeface="Arial" panose="020B0604020202020204" pitchFamily="34" charset="0"/>
                <a:cs typeface="Arial" panose="020B0604020202020204" pitchFamily="34" charset="0"/>
              </a:rPr>
              <a:t>SIN tests</a:t>
            </a:r>
          </a:p>
          <a:p>
            <a:pPr lvl="1" eaLnBrk="1" hangingPunct="1"/>
            <a:r>
              <a:rPr lang="lv-LV" altLang="en-US" b="0" dirty="0" smtClean="0">
                <a:latin typeface="Arial" panose="020B0604020202020204" pitchFamily="34" charset="0"/>
                <a:cs typeface="Arial" panose="020B0604020202020204" pitchFamily="34" charset="0"/>
              </a:rPr>
              <a:t>saimniecisko īpašību novērtējums</a:t>
            </a:r>
          </a:p>
          <a:p>
            <a:pPr lvl="2" eaLnBrk="1" hangingPunct="1"/>
            <a:r>
              <a:rPr lang="lv-LV" altLang="en-US" dirty="0" smtClean="0">
                <a:solidFill>
                  <a:srgbClr val="000000"/>
                </a:solidFill>
                <a:latin typeface="Arial" panose="020B0604020202020204" pitchFamily="34" charset="0"/>
                <a:cs typeface="Arial" panose="020B0604020202020204" pitchFamily="34" charset="0"/>
              </a:rPr>
              <a:t>rekomendējamo šķirņu katalogs</a:t>
            </a:r>
          </a:p>
          <a:p>
            <a:pPr lvl="1" eaLnBrk="1" hangingPunct="1"/>
            <a:endParaRPr lang="lv-LV" altLang="en-US" dirty="0" smtClean="0">
              <a:latin typeface="Arial" panose="020B0604020202020204" pitchFamily="34" charset="0"/>
              <a:cs typeface="Arial" panose="020B0604020202020204" pitchFamily="34" charset="0"/>
            </a:endParaRPr>
          </a:p>
          <a:p>
            <a:pPr lvl="1" eaLnBrk="1" hangingPunct="1"/>
            <a:endParaRPr lang="en-US" altLang="en-US" dirty="0" smtClean="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6300" y="476672"/>
            <a:ext cx="7772400" cy="803176"/>
          </a:xfrm>
        </p:spPr>
        <p:txBody>
          <a:bodyPr/>
          <a:lstStyle/>
          <a:p>
            <a:r>
              <a:rPr lang="lv-LV" dirty="0" smtClean="0"/>
              <a:t>Miežu vārpu dažādība</a:t>
            </a:r>
            <a:endParaRPr lang="en-US" dirty="0"/>
          </a:p>
        </p:txBody>
      </p:sp>
      <p:pic>
        <p:nvPicPr>
          <p:cNvPr id="220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628800"/>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01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4365104"/>
            <a:ext cx="2769096" cy="2076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01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843" y="1412776"/>
            <a:ext cx="5062910" cy="2277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0165" name="Picture 5" descr="C:\Users\izaks.BIO\Desktop\New Photo_2015\2015.12.02_Vilna_Raimondas Siutkauskas Dr. aizstavesana\P1190372s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3968" y="3952010"/>
            <a:ext cx="4112493" cy="274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55138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4"/>
          <p:cNvSpPr>
            <a:spLocks noGrp="1" noChangeArrowheads="1"/>
          </p:cNvSpPr>
          <p:nvPr>
            <p:ph type="title"/>
          </p:nvPr>
        </p:nvSpPr>
        <p:spPr>
          <a:xfrm>
            <a:off x="684213" y="333375"/>
            <a:ext cx="7772400" cy="792163"/>
          </a:xfrm>
        </p:spPr>
        <p:txBody>
          <a:bodyPr/>
          <a:lstStyle/>
          <a:p>
            <a:pPr eaLnBrk="1" hangingPunct="1"/>
            <a:r>
              <a:rPr lang="lv-LV" altLang="en-US" smtClean="0"/>
              <a:t>Praktiskie rezultāti</a:t>
            </a:r>
            <a:endParaRPr lang="ru-RU" altLang="en-US" smtClean="0"/>
          </a:p>
        </p:txBody>
      </p:sp>
      <p:pic>
        <p:nvPicPr>
          <p:cNvPr id="12185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341438"/>
            <a:ext cx="291465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1419225"/>
            <a:ext cx="4648200" cy="543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861" name="Rectangle 7"/>
          <p:cNvSpPr>
            <a:spLocks noChangeArrowheads="1"/>
          </p:cNvSpPr>
          <p:nvPr/>
        </p:nvSpPr>
        <p:spPr bwMode="auto">
          <a:xfrm>
            <a:off x="395288" y="4076700"/>
            <a:ext cx="38163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2400" b="0" i="0">
                <a:solidFill>
                  <a:schemeClr val="tx1"/>
                </a:solidFill>
                <a:latin typeface="Arial" charset="0"/>
              </a:rPr>
              <a:t>Latvijā izveidota kartupeļu šķirne 'Mutagenagrie'</a:t>
            </a:r>
            <a:endParaRPr lang="ru-RU" altLang="en-US" sz="2400" b="0" i="0">
              <a:solidFill>
                <a:schemeClr val="tx1"/>
              </a:solidFill>
              <a:latin typeface="Arial" charset="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lv-LV" altLang="en-US" smtClean="0"/>
              <a:t>Inducēta mutaģenēze</a:t>
            </a:r>
            <a:endParaRPr lang="ru-RU" altLang="en-US" smtClean="0"/>
          </a:p>
        </p:txBody>
      </p:sp>
      <p:sp>
        <p:nvSpPr>
          <p:cNvPr id="122883" name="Rectangle 3"/>
          <p:cNvSpPr>
            <a:spLocks noGrp="1" noChangeArrowheads="1"/>
          </p:cNvSpPr>
          <p:nvPr>
            <p:ph type="body" idx="1"/>
          </p:nvPr>
        </p:nvSpPr>
        <p:spPr/>
        <p:txBody>
          <a:bodyPr/>
          <a:lstStyle/>
          <a:p>
            <a:pPr eaLnBrk="1" hangingPunct="1">
              <a:lnSpc>
                <a:spcPct val="90000"/>
              </a:lnSpc>
            </a:pPr>
            <a:r>
              <a:rPr lang="lv-LV" altLang="en-US" b="0" dirty="0" smtClean="0">
                <a:solidFill>
                  <a:srgbClr val="663300"/>
                </a:solidFill>
                <a:latin typeface="Arial" panose="020B0604020202020204" pitchFamily="34" charset="0"/>
                <a:cs typeface="Arial" panose="020B0604020202020204" pitchFamily="34" charset="0"/>
              </a:rPr>
              <a:t>Var samērā ātri uzlabot esošo šķirni neizjaucot labvēlīgu alēļu kompleksu.</a:t>
            </a:r>
          </a:p>
          <a:p>
            <a:pPr eaLnBrk="1" hangingPunct="1">
              <a:lnSpc>
                <a:spcPct val="90000"/>
              </a:lnSpc>
            </a:pPr>
            <a:r>
              <a:rPr lang="lv-LV" altLang="en-US" b="0" dirty="0" smtClean="0">
                <a:solidFill>
                  <a:srgbClr val="663300"/>
                </a:solidFill>
                <a:latin typeface="Arial" panose="020B0604020202020204" pitchFamily="34" charset="0"/>
                <a:cs typeface="Arial" panose="020B0604020202020204" pitchFamily="34" charset="0"/>
              </a:rPr>
              <a:t>Bieži vienlaicīgi ar vērtīgām mutācijām veidojas arī nelabvēlīgas mutācijas.</a:t>
            </a:r>
          </a:p>
          <a:p>
            <a:pPr eaLnBrk="1" hangingPunct="1">
              <a:lnSpc>
                <a:spcPct val="90000"/>
              </a:lnSpc>
            </a:pPr>
            <a:r>
              <a:rPr lang="lv-LV" altLang="en-US" b="0" dirty="0" err="1" smtClean="0">
                <a:solidFill>
                  <a:srgbClr val="663300"/>
                </a:solidFill>
                <a:latin typeface="Arial" panose="020B0604020202020204" pitchFamily="34" charset="0"/>
                <a:cs typeface="Arial" panose="020B0604020202020204" pitchFamily="34" charset="0"/>
              </a:rPr>
              <a:t>Mutantās</a:t>
            </a:r>
            <a:r>
              <a:rPr lang="lv-LV" altLang="en-US" b="0" dirty="0" smtClean="0">
                <a:solidFill>
                  <a:srgbClr val="663300"/>
                </a:solidFill>
                <a:latin typeface="Arial" panose="020B0604020202020204" pitchFamily="34" charset="0"/>
                <a:cs typeface="Arial" panose="020B0604020202020204" pitchFamily="34" charset="0"/>
              </a:rPr>
              <a:t> formas reti ir gatavas šķirnes bet tiek izmantotas kā izejmateriāls krustojumos.</a:t>
            </a:r>
            <a:endParaRPr lang="ru-RU" altLang="en-US" b="0" dirty="0" smtClean="0">
              <a:solidFill>
                <a:srgbClr val="6633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685800" y="228600"/>
            <a:ext cx="7924800" cy="762000"/>
          </a:xfrm>
        </p:spPr>
        <p:txBody>
          <a:bodyPr/>
          <a:lstStyle/>
          <a:p>
            <a:pPr eaLnBrk="1" hangingPunct="1"/>
            <a:r>
              <a:rPr lang="lv-LV" altLang="en-US" smtClean="0"/>
              <a:t>Selekcijas metodes</a:t>
            </a:r>
          </a:p>
        </p:txBody>
      </p:sp>
      <p:sp>
        <p:nvSpPr>
          <p:cNvPr id="123907" name="Rectangle 3"/>
          <p:cNvSpPr>
            <a:spLocks noGrp="1" noChangeArrowheads="1"/>
          </p:cNvSpPr>
          <p:nvPr>
            <p:ph type="body" idx="1"/>
          </p:nvPr>
        </p:nvSpPr>
        <p:spPr>
          <a:xfrm>
            <a:off x="685800" y="1066800"/>
            <a:ext cx="7772400" cy="5410200"/>
          </a:xfrm>
        </p:spPr>
        <p:txBody>
          <a:bodyPr/>
          <a:lstStyle/>
          <a:p>
            <a:pPr eaLnBrk="1" hangingPunct="1">
              <a:lnSpc>
                <a:spcPct val="90000"/>
              </a:lnSpc>
            </a:pPr>
            <a:r>
              <a:rPr lang="lv-LV" altLang="en-US" sz="2800" b="0" dirty="0" smtClean="0">
                <a:latin typeface="Arial" panose="020B0604020202020204" pitchFamily="34" charset="0"/>
                <a:cs typeface="Arial" panose="020B0604020202020204" pitchFamily="34" charset="0"/>
              </a:rPr>
              <a:t>izlase no vietējām populācijām</a:t>
            </a:r>
          </a:p>
          <a:p>
            <a:pPr eaLnBrk="1" hangingPunct="1">
              <a:lnSpc>
                <a:spcPct val="80000"/>
              </a:lnSpc>
              <a:buFontTx/>
              <a:buNone/>
            </a:pPr>
            <a:r>
              <a:rPr lang="lv-LV" altLang="en-US" sz="2400" b="0" dirty="0" smtClean="0">
                <a:latin typeface="Arial" panose="020B0604020202020204" pitchFamily="34" charset="0"/>
                <a:cs typeface="Arial" panose="020B0604020202020204" pitchFamily="34" charset="0"/>
              </a:rPr>
              <a:t>_______________________________________</a:t>
            </a:r>
          </a:p>
          <a:p>
            <a:pPr eaLnBrk="1" hangingPunct="1">
              <a:lnSpc>
                <a:spcPct val="130000"/>
              </a:lnSpc>
            </a:pPr>
            <a:r>
              <a:rPr lang="lv-LV" altLang="en-US" sz="2800" b="0" dirty="0" smtClean="0">
                <a:latin typeface="Arial" panose="020B0604020202020204" pitchFamily="34" charset="0"/>
                <a:cs typeface="Arial" panose="020B0604020202020204" pitchFamily="34" charset="0"/>
              </a:rPr>
              <a:t>hibridizācija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mutaģenēze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err="1" smtClean="0">
                <a:solidFill>
                  <a:srgbClr val="990000"/>
                </a:solidFill>
                <a:latin typeface="Arial" panose="020B0604020202020204" pitchFamily="34" charset="0"/>
                <a:cs typeface="Arial" panose="020B0604020202020204" pitchFamily="34" charset="0"/>
              </a:rPr>
              <a:t>heteroze</a:t>
            </a:r>
            <a:r>
              <a:rPr lang="lv-LV" altLang="en-US" sz="2800" b="0" dirty="0" smtClean="0">
                <a:latin typeface="Arial" panose="020B0604020202020204" pitchFamily="34" charset="0"/>
                <a:cs typeface="Arial" panose="020B0604020202020204" pitchFamily="34" charset="0"/>
              </a:rPr>
              <a:t>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err="1" smtClean="0">
                <a:latin typeface="Arial" panose="020B0604020202020204" pitchFamily="34" charset="0"/>
                <a:cs typeface="Arial" panose="020B0604020202020204" pitchFamily="34" charset="0"/>
              </a:rPr>
              <a:t>poliploīdija</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attālā hibridizācija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kvantitatīvā ģenētika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audu kultūras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molekulārie marķieri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ģenētiskā inženierija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685800" y="304800"/>
            <a:ext cx="7772400" cy="609600"/>
          </a:xfrm>
        </p:spPr>
        <p:txBody>
          <a:bodyPr/>
          <a:lstStyle/>
          <a:p>
            <a:pPr eaLnBrk="1" hangingPunct="1"/>
            <a:r>
              <a:rPr lang="lv-LV" altLang="en-US" sz="2800" smtClean="0"/>
              <a:t>Heterozes efekts</a:t>
            </a:r>
          </a:p>
        </p:txBody>
      </p:sp>
      <p:pic>
        <p:nvPicPr>
          <p:cNvPr id="124931" name="Picture 3" descr="Maize_hybrid vig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90600"/>
            <a:ext cx="495300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4"/>
          <p:cNvSpPr txBox="1">
            <a:spLocks noChangeArrowheads="1"/>
          </p:cNvSpPr>
          <p:nvPr/>
        </p:nvSpPr>
        <p:spPr bwMode="auto">
          <a:xfrm>
            <a:off x="609600" y="5181600"/>
            <a:ext cx="81168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pPr>
            <a:r>
              <a:rPr lang="lv-LV" altLang="en-US" sz="2000" b="0" i="0" dirty="0">
                <a:solidFill>
                  <a:srgbClr val="663300"/>
                </a:solidFill>
                <a:latin typeface="Arial" charset="0"/>
              </a:rPr>
              <a:t>Sēklu iegūšanai nepieciešama regulāra krustošana</a:t>
            </a:r>
          </a:p>
          <a:p>
            <a:pPr>
              <a:spcBef>
                <a:spcPct val="0"/>
              </a:spcBef>
            </a:pPr>
            <a:r>
              <a:rPr lang="lv-LV" altLang="en-US" sz="2000" b="0" i="0" dirty="0">
                <a:solidFill>
                  <a:srgbClr val="663300"/>
                </a:solidFill>
                <a:latin typeface="Arial" charset="0"/>
              </a:rPr>
              <a:t>Lai masveidā iegūtu hibrīdās sēklas izmanto citoplazmatisko     vīrišķo sterilitāti</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684213" y="260350"/>
            <a:ext cx="7772400" cy="865188"/>
          </a:xfrm>
        </p:spPr>
        <p:txBody>
          <a:bodyPr/>
          <a:lstStyle/>
          <a:p>
            <a:pPr eaLnBrk="1" hangingPunct="1"/>
            <a:r>
              <a:rPr lang="lv-LV" altLang="en-US" smtClean="0"/>
              <a:t>Kukurūzas ražas ASV</a:t>
            </a:r>
            <a:endParaRPr lang="ru-RU" altLang="en-US" smtClean="0"/>
          </a:p>
        </p:txBody>
      </p:sp>
      <p:pic>
        <p:nvPicPr>
          <p:cNvPr id="1259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125538"/>
            <a:ext cx="7418387" cy="489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956" name="Rectangle 4"/>
          <p:cNvSpPr>
            <a:spLocks noChangeArrowheads="1"/>
          </p:cNvSpPr>
          <p:nvPr/>
        </p:nvSpPr>
        <p:spPr bwMode="auto">
          <a:xfrm>
            <a:off x="5219700" y="6237288"/>
            <a:ext cx="3427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ru-RU" altLang="en-US" sz="1600" b="0" i="0">
                <a:solidFill>
                  <a:schemeClr val="tx1"/>
                </a:solidFill>
                <a:latin typeface="Arial" charset="0"/>
              </a:rPr>
              <a:t>Troyer</a:t>
            </a:r>
            <a:r>
              <a:rPr lang="lv-LV" altLang="en-US" sz="1600" b="0" i="0">
                <a:solidFill>
                  <a:schemeClr val="tx1"/>
                </a:solidFill>
                <a:latin typeface="Arial" charset="0"/>
              </a:rPr>
              <a:t> 2006, </a:t>
            </a:r>
            <a:r>
              <a:rPr lang="ru-RU" altLang="en-US" sz="1600" b="0" i="0">
                <a:solidFill>
                  <a:schemeClr val="tx1"/>
                </a:solidFill>
                <a:latin typeface="Arial" charset="0"/>
              </a:rPr>
              <a:t> </a:t>
            </a:r>
            <a:r>
              <a:rPr lang="ru-RU" altLang="en-US" sz="1600" b="0">
                <a:solidFill>
                  <a:schemeClr val="tx1"/>
                </a:solidFill>
                <a:latin typeface="Arial" charset="0"/>
              </a:rPr>
              <a:t>Crop Sci</a:t>
            </a:r>
            <a:r>
              <a:rPr lang="lv-LV" altLang="en-US" sz="1600" b="0" i="0">
                <a:solidFill>
                  <a:schemeClr val="tx1"/>
                </a:solidFill>
                <a:latin typeface="Arial" charset="0"/>
              </a:rPr>
              <a:t>,</a:t>
            </a:r>
            <a:r>
              <a:rPr lang="ru-RU" altLang="en-US" sz="1600" b="0" i="0">
                <a:solidFill>
                  <a:schemeClr val="tx1"/>
                </a:solidFill>
                <a:latin typeface="Arial" charset="0"/>
              </a:rPr>
              <a:t> 46</a:t>
            </a:r>
            <a:r>
              <a:rPr lang="lv-LV" altLang="en-US" sz="1600" b="0" i="0">
                <a:solidFill>
                  <a:schemeClr val="tx1"/>
                </a:solidFill>
                <a:latin typeface="Arial" charset="0"/>
              </a:rPr>
              <a:t>, </a:t>
            </a:r>
            <a:r>
              <a:rPr lang="ru-RU" altLang="en-US" sz="1600" b="0" i="0">
                <a:solidFill>
                  <a:schemeClr val="tx1"/>
                </a:solidFill>
                <a:latin typeface="Arial" charset="0"/>
              </a:rPr>
              <a:t>528-543</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684213" y="333375"/>
            <a:ext cx="7772400" cy="576263"/>
          </a:xfrm>
        </p:spPr>
        <p:txBody>
          <a:bodyPr/>
          <a:lstStyle/>
          <a:p>
            <a:pPr eaLnBrk="1" hangingPunct="1"/>
            <a:r>
              <a:rPr lang="lv-LV" altLang="en-US" sz="3200" smtClean="0">
                <a:latin typeface="Arial" charset="0"/>
              </a:rPr>
              <a:t>Ģenētiskais attālums un heteroze</a:t>
            </a:r>
            <a:endParaRPr lang="en-US" altLang="en-US" sz="3200" smtClean="0">
              <a:latin typeface="Arial" charset="0"/>
            </a:endParaRPr>
          </a:p>
        </p:txBody>
      </p:sp>
      <p:sp>
        <p:nvSpPr>
          <p:cNvPr id="314371" name="Rectangle 3"/>
          <p:cNvSpPr>
            <a:spLocks noChangeArrowheads="1"/>
          </p:cNvSpPr>
          <p:nvPr/>
        </p:nvSpPr>
        <p:spPr bwMode="auto">
          <a:xfrm>
            <a:off x="3429000" y="2387600"/>
            <a:ext cx="174625" cy="68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endParaRPr lang="ru-RU" sz="3600" b="1" i="0">
              <a:solidFill>
                <a:srgbClr val="FFFFFF"/>
              </a:solidFill>
              <a:effectLst>
                <a:outerShdw blurRad="38100" dist="38100" dir="2700000" algn="tl">
                  <a:srgbClr val="C0C0C0"/>
                </a:outerShdw>
              </a:effectLst>
              <a:latin typeface="Arial" charset="0"/>
            </a:endParaRPr>
          </a:p>
        </p:txBody>
      </p:sp>
      <p:pic>
        <p:nvPicPr>
          <p:cNvPr id="1269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314575"/>
            <a:ext cx="6481763"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5795963" y="3525838"/>
            <a:ext cx="10493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800" b="0" i="0">
                <a:solidFill>
                  <a:schemeClr val="tx1"/>
                </a:solidFill>
                <a:latin typeface="Arial" charset="0"/>
              </a:rPr>
              <a:t>r</a:t>
            </a:r>
            <a:r>
              <a:rPr lang="en-US" altLang="en-US" sz="1800" i="0" baseline="30000">
                <a:solidFill>
                  <a:schemeClr val="tx1"/>
                </a:solidFill>
                <a:latin typeface="Arial" charset="0"/>
              </a:rPr>
              <a:t>2</a:t>
            </a:r>
            <a:r>
              <a:rPr lang="en-US" altLang="en-US" sz="1800" b="0" i="0">
                <a:solidFill>
                  <a:schemeClr val="tx1"/>
                </a:solidFill>
                <a:latin typeface="Arial" charset="0"/>
              </a:rPr>
              <a:t> </a:t>
            </a:r>
            <a:r>
              <a:rPr lang="lv-LV" altLang="en-US" sz="1800" b="0" i="0">
                <a:solidFill>
                  <a:schemeClr val="tx1"/>
                </a:solidFill>
                <a:latin typeface="Arial" charset="0"/>
              </a:rPr>
              <a:t>=</a:t>
            </a:r>
            <a:r>
              <a:rPr lang="en-US" altLang="en-US" sz="1800" b="0" i="0">
                <a:solidFill>
                  <a:schemeClr val="tx1"/>
                </a:solidFill>
                <a:latin typeface="Arial" charset="0"/>
              </a:rPr>
              <a:t> 0.76</a:t>
            </a:r>
          </a:p>
        </p:txBody>
      </p:sp>
      <p:sp>
        <p:nvSpPr>
          <p:cNvPr id="126982" name="Line 6"/>
          <p:cNvSpPr>
            <a:spLocks noChangeShapeType="1"/>
          </p:cNvSpPr>
          <p:nvPr/>
        </p:nvSpPr>
        <p:spPr bwMode="auto">
          <a:xfrm flipV="1">
            <a:off x="2032000" y="2693988"/>
            <a:ext cx="3700463" cy="2857500"/>
          </a:xfrm>
          <a:prstGeom prst="line">
            <a:avLst/>
          </a:prstGeom>
          <a:noFill/>
          <a:ln w="57150">
            <a:solidFill>
              <a:srgbClr val="07009A"/>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983" name="Rectangle 7"/>
          <p:cNvSpPr>
            <a:spLocks noChangeArrowheads="1"/>
          </p:cNvSpPr>
          <p:nvPr/>
        </p:nvSpPr>
        <p:spPr bwMode="auto">
          <a:xfrm>
            <a:off x="5219700" y="6334125"/>
            <a:ext cx="3430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b="0" i="0">
                <a:solidFill>
                  <a:schemeClr val="tx1"/>
                </a:solidFill>
                <a:latin typeface="Arial" charset="0"/>
              </a:rPr>
              <a:t>Smith et. </a:t>
            </a:r>
            <a:r>
              <a:rPr lang="lv-LV" altLang="en-US" sz="1600" b="0" i="0">
                <a:solidFill>
                  <a:schemeClr val="tx1"/>
                </a:solidFill>
                <a:latin typeface="Arial" charset="0"/>
              </a:rPr>
              <a:t>al</a:t>
            </a:r>
            <a:r>
              <a:rPr lang="en-US" altLang="en-US" sz="1600" b="0" i="0">
                <a:solidFill>
                  <a:schemeClr val="tx1"/>
                </a:solidFill>
                <a:latin typeface="Arial" charset="0"/>
              </a:rPr>
              <a:t>.</a:t>
            </a:r>
            <a:r>
              <a:rPr lang="lv-LV" altLang="en-US" sz="1600" b="0" i="0">
                <a:solidFill>
                  <a:schemeClr val="tx1"/>
                </a:solidFill>
                <a:latin typeface="Arial" charset="0"/>
              </a:rPr>
              <a:t> 1990,</a:t>
            </a:r>
            <a:r>
              <a:rPr lang="en-US" altLang="en-US" sz="1600" b="0" i="0">
                <a:solidFill>
                  <a:schemeClr val="tx1"/>
                </a:solidFill>
                <a:latin typeface="Arial" charset="0"/>
              </a:rPr>
              <a:t> </a:t>
            </a:r>
            <a:r>
              <a:rPr lang="en-US" altLang="en-US" sz="1600" b="0">
                <a:solidFill>
                  <a:schemeClr val="tx1"/>
                </a:solidFill>
                <a:latin typeface="Arial" charset="0"/>
              </a:rPr>
              <a:t>TAG</a:t>
            </a:r>
            <a:r>
              <a:rPr lang="lv-LV" altLang="en-US" sz="1600" b="0" i="0">
                <a:solidFill>
                  <a:schemeClr val="tx1"/>
                </a:solidFill>
                <a:latin typeface="Arial" charset="0"/>
              </a:rPr>
              <a:t>,</a:t>
            </a:r>
            <a:r>
              <a:rPr lang="en-US" altLang="en-US" sz="1600" b="0" i="0">
                <a:solidFill>
                  <a:schemeClr val="tx1"/>
                </a:solidFill>
                <a:latin typeface="Arial" charset="0"/>
              </a:rPr>
              <a:t> </a:t>
            </a:r>
            <a:r>
              <a:rPr lang="lv-LV" altLang="en-US" sz="1600" b="0" i="0">
                <a:solidFill>
                  <a:schemeClr val="tx1"/>
                </a:solidFill>
                <a:latin typeface="Arial" charset="0"/>
              </a:rPr>
              <a:t>80, </a:t>
            </a:r>
            <a:r>
              <a:rPr lang="ru-RU" altLang="en-US" sz="1600" b="0" i="0">
                <a:solidFill>
                  <a:schemeClr val="tx1"/>
                </a:solidFill>
                <a:latin typeface="Times New Roman" pitchFamily="18" charset="0"/>
              </a:rPr>
              <a:t>833-840</a:t>
            </a:r>
            <a:endParaRPr lang="ru-RU" altLang="en-US" sz="1800" b="0" i="0">
              <a:solidFill>
                <a:schemeClr val="tx1"/>
              </a:solidFill>
              <a:latin typeface="Arial" charset="0"/>
            </a:endParaRPr>
          </a:p>
        </p:txBody>
      </p:sp>
      <p:sp>
        <p:nvSpPr>
          <p:cNvPr id="126984" name="Rectangle 8"/>
          <p:cNvSpPr>
            <a:spLocks noChangeArrowheads="1"/>
          </p:cNvSpPr>
          <p:nvPr/>
        </p:nvSpPr>
        <p:spPr bwMode="auto">
          <a:xfrm>
            <a:off x="755650" y="1196975"/>
            <a:ext cx="7018268"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r>
              <a:rPr lang="lv-LV" altLang="en-US" sz="2400" b="0" i="0" dirty="0">
                <a:latin typeface="Times New Roman" pitchFamily="18" charset="0"/>
              </a:rPr>
              <a:t> </a:t>
            </a:r>
            <a:r>
              <a:rPr lang="lv-LV" altLang="en-US" sz="2400" b="0" i="0" dirty="0">
                <a:solidFill>
                  <a:srgbClr val="663300"/>
                </a:solidFill>
                <a:latin typeface="Arial" charset="0"/>
              </a:rPr>
              <a:t>kukurūzas raža</a:t>
            </a:r>
          </a:p>
          <a:p>
            <a:pPr eaLnBrk="1" hangingPunct="1"/>
            <a:r>
              <a:rPr lang="lv-LV" altLang="en-US" sz="2400" b="0" i="0" dirty="0">
                <a:solidFill>
                  <a:srgbClr val="663300"/>
                </a:solidFill>
                <a:latin typeface="Arial" charset="0"/>
              </a:rPr>
              <a:t> attālums uz molekulāro marķieru (RFLP) pamata</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685800" y="609600"/>
            <a:ext cx="7772400" cy="731838"/>
          </a:xfrm>
        </p:spPr>
        <p:txBody>
          <a:bodyPr/>
          <a:lstStyle/>
          <a:p>
            <a:pPr eaLnBrk="1" hangingPunct="1"/>
            <a:r>
              <a:rPr lang="lv-LV" altLang="en-US" smtClean="0">
                <a:latin typeface="Arial" charset="0"/>
              </a:rPr>
              <a:t>Ģenētiskais attālums un heteroze</a:t>
            </a:r>
          </a:p>
        </p:txBody>
      </p:sp>
      <p:sp>
        <p:nvSpPr>
          <p:cNvPr id="128003" name="Rectangle 3"/>
          <p:cNvSpPr>
            <a:spLocks noGrp="1" noChangeArrowheads="1"/>
          </p:cNvSpPr>
          <p:nvPr>
            <p:ph type="body" idx="1"/>
          </p:nvPr>
        </p:nvSpPr>
        <p:spPr>
          <a:xfrm>
            <a:off x="684213" y="1628775"/>
            <a:ext cx="7773987" cy="3708400"/>
          </a:xfrm>
        </p:spPr>
        <p:txBody>
          <a:bodyPr/>
          <a:lstStyle/>
          <a:p>
            <a:pPr eaLnBrk="1" hangingPunct="1"/>
            <a:r>
              <a:rPr lang="lv-LV" altLang="en-US" sz="2800" b="0" smtClean="0"/>
              <a:t>kukurūzas raža</a:t>
            </a:r>
          </a:p>
          <a:p>
            <a:pPr eaLnBrk="1" hangingPunct="1"/>
            <a:r>
              <a:rPr lang="lv-LV" altLang="en-US" sz="2800" b="0" smtClean="0"/>
              <a:t>attālums uz izcelsmes pamata</a:t>
            </a:r>
            <a:endParaRPr lang="lv-LV" altLang="en-US" sz="2800" smtClean="0"/>
          </a:p>
        </p:txBody>
      </p:sp>
      <p:sp>
        <p:nvSpPr>
          <p:cNvPr id="128004" name="Line 4"/>
          <p:cNvSpPr>
            <a:spLocks noChangeShapeType="1"/>
          </p:cNvSpPr>
          <p:nvPr/>
        </p:nvSpPr>
        <p:spPr bwMode="auto">
          <a:xfrm>
            <a:off x="2176463" y="3429000"/>
            <a:ext cx="0" cy="1958975"/>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05" name="Line 5"/>
          <p:cNvSpPr>
            <a:spLocks noChangeShapeType="1"/>
          </p:cNvSpPr>
          <p:nvPr/>
        </p:nvSpPr>
        <p:spPr bwMode="auto">
          <a:xfrm>
            <a:off x="2249488" y="5387975"/>
            <a:ext cx="4427537"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06" name="Freeform 6"/>
          <p:cNvSpPr>
            <a:spLocks/>
          </p:cNvSpPr>
          <p:nvPr/>
        </p:nvSpPr>
        <p:spPr bwMode="auto">
          <a:xfrm>
            <a:off x="2466975" y="3632200"/>
            <a:ext cx="4064000" cy="1592263"/>
          </a:xfrm>
          <a:custGeom>
            <a:avLst/>
            <a:gdLst>
              <a:gd name="T0" fmla="*/ 0 w 2688"/>
              <a:gd name="T1" fmla="*/ 2147483647 h 937"/>
              <a:gd name="T2" fmla="*/ 2147483647 w 2688"/>
              <a:gd name="T3" fmla="*/ 2147483647 h 937"/>
              <a:gd name="T4" fmla="*/ 2147483647 w 2688"/>
              <a:gd name="T5" fmla="*/ 2147483647 h 937"/>
              <a:gd name="T6" fmla="*/ 0 60000 65536"/>
              <a:gd name="T7" fmla="*/ 0 60000 65536"/>
              <a:gd name="T8" fmla="*/ 0 60000 65536"/>
            </a:gdLst>
            <a:ahLst/>
            <a:cxnLst>
              <a:cxn ang="T6">
                <a:pos x="T0" y="T1"/>
              </a:cxn>
              <a:cxn ang="T7">
                <a:pos x="T2" y="T3"/>
              </a:cxn>
              <a:cxn ang="T8">
                <a:pos x="T4" y="T5"/>
              </a:cxn>
            </a:cxnLst>
            <a:rect l="0" t="0" r="r" b="b"/>
            <a:pathLst>
              <a:path w="2688" h="937">
                <a:moveTo>
                  <a:pt x="0" y="937"/>
                </a:moveTo>
                <a:cubicBezTo>
                  <a:pt x="591" y="493"/>
                  <a:pt x="1183" y="49"/>
                  <a:pt x="1632" y="25"/>
                </a:cubicBezTo>
                <a:cubicBezTo>
                  <a:pt x="2080" y="0"/>
                  <a:pt x="2384" y="396"/>
                  <a:pt x="2688" y="793"/>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07" name="Text Box 7"/>
          <p:cNvSpPr txBox="1">
            <a:spLocks noChangeArrowheads="1"/>
          </p:cNvSpPr>
          <p:nvPr/>
        </p:nvSpPr>
        <p:spPr bwMode="auto">
          <a:xfrm rot="-5400000">
            <a:off x="1320007" y="4161631"/>
            <a:ext cx="111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lv-LV" altLang="en-US" sz="1800" b="0" i="0">
                <a:solidFill>
                  <a:schemeClr val="tx1"/>
                </a:solidFill>
                <a:latin typeface="Arial" charset="0"/>
              </a:rPr>
              <a:t>Heteroze</a:t>
            </a:r>
          </a:p>
        </p:txBody>
      </p:sp>
      <p:sp>
        <p:nvSpPr>
          <p:cNvPr id="128008" name="Text Box 8"/>
          <p:cNvSpPr txBox="1">
            <a:spLocks noChangeArrowheads="1"/>
          </p:cNvSpPr>
          <p:nvPr/>
        </p:nvSpPr>
        <p:spPr bwMode="auto">
          <a:xfrm>
            <a:off x="3348038" y="5516563"/>
            <a:ext cx="2519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lv-LV" altLang="en-US" sz="1800" b="0" i="0">
                <a:solidFill>
                  <a:schemeClr val="tx1"/>
                </a:solidFill>
                <a:latin typeface="Arial" charset="0"/>
              </a:rPr>
              <a:t>Ģenētiskais attālums</a:t>
            </a:r>
          </a:p>
        </p:txBody>
      </p:sp>
      <p:sp>
        <p:nvSpPr>
          <p:cNvPr id="128009" name="Rectangle 9"/>
          <p:cNvSpPr>
            <a:spLocks noChangeArrowheads="1"/>
          </p:cNvSpPr>
          <p:nvPr/>
        </p:nvSpPr>
        <p:spPr bwMode="auto">
          <a:xfrm>
            <a:off x="3924300" y="6188075"/>
            <a:ext cx="39830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ru-RU" altLang="en-US" sz="1600" b="0" i="0">
                <a:solidFill>
                  <a:schemeClr val="tx1"/>
                </a:solidFill>
                <a:latin typeface="Arial" charset="0"/>
              </a:rPr>
              <a:t>Moll et al. </a:t>
            </a:r>
            <a:r>
              <a:rPr lang="lv-LV" altLang="en-US" sz="1600" b="0" i="0">
                <a:solidFill>
                  <a:schemeClr val="tx1"/>
                </a:solidFill>
                <a:latin typeface="Arial" charset="0"/>
              </a:rPr>
              <a:t>1965, </a:t>
            </a:r>
            <a:r>
              <a:rPr lang="lv-LV" altLang="en-US" sz="1600" b="0">
                <a:solidFill>
                  <a:schemeClr val="tx1"/>
                </a:solidFill>
                <a:latin typeface="Arial" charset="0"/>
              </a:rPr>
              <a:t>Genetics</a:t>
            </a:r>
            <a:r>
              <a:rPr lang="lv-LV" altLang="en-US" sz="1600" b="0" i="0">
                <a:solidFill>
                  <a:schemeClr val="tx1"/>
                </a:solidFill>
                <a:latin typeface="Arial" charset="0"/>
              </a:rPr>
              <a:t>, </a:t>
            </a:r>
            <a:r>
              <a:rPr lang="ru-RU" altLang="en-US" sz="1600" b="0" i="0">
                <a:solidFill>
                  <a:schemeClr val="tx1"/>
                </a:solidFill>
                <a:latin typeface="Arial" charset="0"/>
              </a:rPr>
              <a:t>52 (1)</a:t>
            </a:r>
            <a:r>
              <a:rPr lang="lv-LV" altLang="en-US" sz="1600" b="0" i="0">
                <a:solidFill>
                  <a:schemeClr val="tx1"/>
                </a:solidFill>
                <a:latin typeface="Arial" charset="0"/>
              </a:rPr>
              <a:t>,</a:t>
            </a:r>
            <a:r>
              <a:rPr lang="ru-RU" altLang="en-US" sz="1600" b="0" i="0">
                <a:solidFill>
                  <a:schemeClr val="tx1"/>
                </a:solidFill>
                <a:latin typeface="Arial" charset="0"/>
              </a:rPr>
              <a:t> 139</a:t>
            </a:r>
            <a:r>
              <a:rPr lang="lv-LV" altLang="en-US" sz="1600" b="0" i="0">
                <a:solidFill>
                  <a:schemeClr val="tx1"/>
                </a:solidFill>
                <a:latin typeface="Arial" charset="0"/>
              </a:rPr>
              <a:t>-144</a:t>
            </a:r>
            <a:endParaRPr lang="ru-RU" altLang="en-US" sz="1600" b="0" i="0">
              <a:solidFill>
                <a:schemeClr val="tx1"/>
              </a:solidFill>
              <a:latin typeface="Arial" charset="0"/>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685800" y="228600"/>
            <a:ext cx="7924800" cy="762000"/>
          </a:xfrm>
        </p:spPr>
        <p:txBody>
          <a:bodyPr/>
          <a:lstStyle/>
          <a:p>
            <a:pPr eaLnBrk="1" hangingPunct="1"/>
            <a:r>
              <a:rPr lang="lv-LV" altLang="en-US" smtClean="0"/>
              <a:t>Selekcijas metodes</a:t>
            </a:r>
          </a:p>
        </p:txBody>
      </p:sp>
      <p:sp>
        <p:nvSpPr>
          <p:cNvPr id="129027" name="Rectangle 3"/>
          <p:cNvSpPr>
            <a:spLocks noGrp="1" noChangeArrowheads="1"/>
          </p:cNvSpPr>
          <p:nvPr>
            <p:ph type="body" idx="1"/>
          </p:nvPr>
        </p:nvSpPr>
        <p:spPr>
          <a:xfrm>
            <a:off x="685800" y="1066800"/>
            <a:ext cx="7772400" cy="5410200"/>
          </a:xfrm>
        </p:spPr>
        <p:txBody>
          <a:bodyPr/>
          <a:lstStyle/>
          <a:p>
            <a:pPr eaLnBrk="1" hangingPunct="1">
              <a:lnSpc>
                <a:spcPct val="90000"/>
              </a:lnSpc>
            </a:pPr>
            <a:r>
              <a:rPr lang="lv-LV" altLang="en-US" sz="2800" b="0" dirty="0" smtClean="0">
                <a:latin typeface="Arial" panose="020B0604020202020204" pitchFamily="34" charset="0"/>
                <a:cs typeface="Arial" panose="020B0604020202020204" pitchFamily="34" charset="0"/>
              </a:rPr>
              <a:t>izlase no vietējām populācijām</a:t>
            </a:r>
          </a:p>
          <a:p>
            <a:pPr eaLnBrk="1" hangingPunct="1">
              <a:lnSpc>
                <a:spcPct val="80000"/>
              </a:lnSpc>
              <a:buFontTx/>
              <a:buNone/>
            </a:pPr>
            <a:r>
              <a:rPr lang="lv-LV" altLang="en-US" sz="2400" b="0" dirty="0" smtClean="0">
                <a:latin typeface="Arial" panose="020B0604020202020204" pitchFamily="34" charset="0"/>
                <a:cs typeface="Arial" panose="020B0604020202020204" pitchFamily="34" charset="0"/>
              </a:rPr>
              <a:t>_______________________________________</a:t>
            </a:r>
          </a:p>
          <a:p>
            <a:pPr eaLnBrk="1" hangingPunct="1">
              <a:lnSpc>
                <a:spcPct val="130000"/>
              </a:lnSpc>
            </a:pPr>
            <a:r>
              <a:rPr lang="lv-LV" altLang="en-US" sz="2800" b="0" dirty="0" smtClean="0">
                <a:latin typeface="Arial" panose="020B0604020202020204" pitchFamily="34" charset="0"/>
                <a:cs typeface="Arial" panose="020B0604020202020204" pitchFamily="34" charset="0"/>
              </a:rPr>
              <a:t>hibridizācija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mutaģenēze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err="1" smtClean="0">
                <a:latin typeface="Arial" panose="020B0604020202020204" pitchFamily="34" charset="0"/>
                <a:cs typeface="Arial" panose="020B0604020202020204" pitchFamily="34" charset="0"/>
              </a:rPr>
              <a:t>heteroze</a:t>
            </a:r>
            <a:r>
              <a:rPr lang="lv-LV" altLang="en-US" sz="2800" b="0" dirty="0" smtClean="0">
                <a:latin typeface="Arial" panose="020B0604020202020204" pitchFamily="34" charset="0"/>
                <a:cs typeface="Arial" panose="020B0604020202020204" pitchFamily="34" charset="0"/>
              </a:rPr>
              <a:t>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err="1" smtClean="0">
                <a:solidFill>
                  <a:srgbClr val="990000"/>
                </a:solidFill>
                <a:latin typeface="Arial" panose="020B0604020202020204" pitchFamily="34" charset="0"/>
                <a:cs typeface="Arial" panose="020B0604020202020204" pitchFamily="34" charset="0"/>
              </a:rPr>
              <a:t>poliploīdija</a:t>
            </a:r>
            <a:r>
              <a:rPr lang="lv-LV" altLang="en-US" sz="2800" b="0" dirty="0" smtClean="0">
                <a:solidFill>
                  <a:srgbClr val="990000"/>
                </a:solidFill>
                <a:latin typeface="Arial" panose="020B0604020202020204" pitchFamily="34" charset="0"/>
                <a:cs typeface="Arial" panose="020B0604020202020204" pitchFamily="34" charset="0"/>
              </a:rPr>
              <a:t>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attālā hibridizācija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kvantitatīvā ģenētika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audu kultūras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molekulārie marķieri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ģenētiskā inženierija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549" y="332656"/>
            <a:ext cx="7924800" cy="803176"/>
          </a:xfrm>
        </p:spPr>
        <p:txBody>
          <a:bodyPr/>
          <a:lstStyle/>
          <a:p>
            <a:r>
              <a:rPr lang="lv-LV" dirty="0" err="1" smtClean="0"/>
              <a:t>Poliploīdija</a:t>
            </a:r>
            <a:endParaRPr lang="en-US" dirty="0"/>
          </a:p>
        </p:txBody>
      </p:sp>
      <p:pic>
        <p:nvPicPr>
          <p:cNvPr id="472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013" y="1300124"/>
            <a:ext cx="2160240" cy="14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96629" y="2869501"/>
            <a:ext cx="1435008" cy="461665"/>
          </a:xfrm>
          <a:prstGeom prst="rect">
            <a:avLst/>
          </a:prstGeom>
          <a:noFill/>
        </p:spPr>
        <p:txBody>
          <a:bodyPr wrap="none" rtlCol="0">
            <a:spAutoFit/>
          </a:bodyPr>
          <a:lstStyle/>
          <a:p>
            <a:r>
              <a:rPr lang="lv-LV" dirty="0" err="1" smtClean="0"/>
              <a:t>Kolhicīns</a:t>
            </a:r>
            <a:endParaRPr lang="en-US" dirty="0"/>
          </a:p>
        </p:txBody>
      </p:sp>
      <p:sp>
        <p:nvSpPr>
          <p:cNvPr id="4" name="Rectangle 3"/>
          <p:cNvSpPr/>
          <p:nvPr/>
        </p:nvSpPr>
        <p:spPr>
          <a:xfrm>
            <a:off x="534013" y="5455107"/>
            <a:ext cx="2659702" cy="738664"/>
          </a:xfrm>
          <a:prstGeom prst="rect">
            <a:avLst/>
          </a:prstGeom>
        </p:spPr>
        <p:txBody>
          <a:bodyPr wrap="none">
            <a:spAutoFit/>
          </a:bodyPr>
          <a:lstStyle/>
          <a:p>
            <a:r>
              <a:rPr lang="en-US" sz="1800" i="1" dirty="0" smtClean="0"/>
              <a:t>Colchicum </a:t>
            </a:r>
            <a:r>
              <a:rPr lang="en-US" sz="1800" i="1" dirty="0" err="1" smtClean="0"/>
              <a:t>autumnale</a:t>
            </a:r>
            <a:r>
              <a:rPr lang="en-US" sz="1800" i="1" dirty="0" smtClean="0"/>
              <a:t> </a:t>
            </a:r>
            <a:r>
              <a:rPr lang="en-US" sz="1800" dirty="0" smtClean="0"/>
              <a:t>L.</a:t>
            </a:r>
            <a:endParaRPr lang="lv-LV" sz="1800" dirty="0"/>
          </a:p>
          <a:p>
            <a:r>
              <a:rPr lang="lv-LV" sz="1800" dirty="0" smtClean="0"/>
              <a:t>(</a:t>
            </a:r>
            <a:r>
              <a:rPr lang="en-US" sz="1800" dirty="0" err="1" smtClean="0"/>
              <a:t>rudens</a:t>
            </a:r>
            <a:r>
              <a:rPr lang="en-US" sz="1800" dirty="0" smtClean="0"/>
              <a:t> </a:t>
            </a:r>
            <a:r>
              <a:rPr lang="en-US" sz="1800" dirty="0" err="1" smtClean="0"/>
              <a:t>vēlziede</a:t>
            </a:r>
            <a:r>
              <a:rPr lang="lv-LV" dirty="0" smtClean="0"/>
              <a:t>)</a:t>
            </a:r>
            <a:endParaRPr lang="en-US" dirty="0"/>
          </a:p>
        </p:txBody>
      </p:sp>
      <p:pic>
        <p:nvPicPr>
          <p:cNvPr id="4720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688" y="3751208"/>
            <a:ext cx="1475035" cy="1555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03848" y="1300124"/>
            <a:ext cx="3060453" cy="3785652"/>
          </a:xfrm>
          <a:prstGeom prst="rect">
            <a:avLst/>
          </a:prstGeom>
          <a:noFill/>
        </p:spPr>
        <p:txBody>
          <a:bodyPr wrap="none" rtlCol="0">
            <a:spAutoFit/>
          </a:bodyPr>
          <a:lstStyle/>
          <a:p>
            <a:pPr algn="l"/>
            <a:r>
              <a:rPr lang="lv-LV" dirty="0" err="1" smtClean="0"/>
              <a:t>autopoliploīdija</a:t>
            </a:r>
            <a:endParaRPr lang="lv-LV" dirty="0" smtClean="0"/>
          </a:p>
          <a:p>
            <a:pPr algn="l"/>
            <a:r>
              <a:rPr lang="lv-LV" dirty="0" err="1" smtClean="0"/>
              <a:t>allopoliploīdija</a:t>
            </a:r>
            <a:endParaRPr lang="lv-LV" dirty="0" smtClean="0"/>
          </a:p>
          <a:p>
            <a:pPr algn="l"/>
            <a:endParaRPr lang="lv-LV" dirty="0"/>
          </a:p>
          <a:p>
            <a:pPr marL="342900" indent="-342900" algn="l">
              <a:buFont typeface="Arial" pitchFamily="34" charset="0"/>
              <a:buChar char="•"/>
            </a:pPr>
            <a:r>
              <a:rPr lang="lv-LV" dirty="0" smtClean="0"/>
              <a:t>Lopbarības augi</a:t>
            </a:r>
          </a:p>
          <a:p>
            <a:pPr marL="342900" indent="-342900" algn="l">
              <a:buFont typeface="Arial" pitchFamily="34" charset="0"/>
              <a:buChar char="•"/>
            </a:pPr>
            <a:r>
              <a:rPr lang="lv-LV" dirty="0" smtClean="0"/>
              <a:t>Dārzeņi</a:t>
            </a:r>
          </a:p>
          <a:p>
            <a:pPr marL="342900" indent="-342900" algn="l">
              <a:buFont typeface="Arial" pitchFamily="34" charset="0"/>
              <a:buChar char="•"/>
            </a:pPr>
            <a:r>
              <a:rPr lang="lv-LV" dirty="0" err="1" smtClean="0"/>
              <a:t>Dekoratīve</a:t>
            </a:r>
            <a:r>
              <a:rPr lang="lv-LV" dirty="0" smtClean="0"/>
              <a:t> augi</a:t>
            </a:r>
          </a:p>
          <a:p>
            <a:pPr algn="l"/>
            <a:endParaRPr lang="lv-LV" dirty="0" smtClean="0"/>
          </a:p>
          <a:p>
            <a:pPr algn="l"/>
            <a:endParaRPr lang="lv-LV" dirty="0"/>
          </a:p>
          <a:p>
            <a:pPr algn="l"/>
            <a:endParaRPr lang="lv-LV" dirty="0"/>
          </a:p>
          <a:p>
            <a:pPr algn="l"/>
            <a:r>
              <a:rPr lang="lv-LV" dirty="0" smtClean="0"/>
              <a:t>Pazemināta </a:t>
            </a:r>
            <a:r>
              <a:rPr lang="lv-LV" dirty="0" err="1" smtClean="0"/>
              <a:t>fertilitāte</a:t>
            </a:r>
            <a:endParaRPr lang="en-US" dirty="0"/>
          </a:p>
        </p:txBody>
      </p:sp>
      <p:pic>
        <p:nvPicPr>
          <p:cNvPr id="4720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2333" y="1023217"/>
            <a:ext cx="1584176"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20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4769" y="3331166"/>
            <a:ext cx="2145407" cy="2200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8670176" y="2740449"/>
            <a:ext cx="338554" cy="3423454"/>
          </a:xfrm>
          <a:prstGeom prst="rect">
            <a:avLst/>
          </a:prstGeom>
        </p:spPr>
        <p:txBody>
          <a:bodyPr vert="vert270" wrap="square">
            <a:spAutoFit/>
          </a:bodyPr>
          <a:lstStyle/>
          <a:p>
            <a:r>
              <a:rPr lang="en-US" sz="1000" dirty="0" smtClean="0"/>
              <a:t>http://cannanews.blogspot.com/2007_11_01_archive.html</a:t>
            </a:r>
            <a:endParaRPr lang="en-US" sz="1000" dirty="0"/>
          </a:p>
        </p:txBody>
      </p:sp>
      <p:sp>
        <p:nvSpPr>
          <p:cNvPr id="7" name="Rectangle 6"/>
          <p:cNvSpPr/>
          <p:nvPr/>
        </p:nvSpPr>
        <p:spPr>
          <a:xfrm>
            <a:off x="6509007" y="5553710"/>
            <a:ext cx="2161169" cy="646331"/>
          </a:xfrm>
          <a:prstGeom prst="rect">
            <a:avLst/>
          </a:prstGeom>
        </p:spPr>
        <p:txBody>
          <a:bodyPr wrap="none">
            <a:spAutoFit/>
          </a:bodyPr>
          <a:lstStyle/>
          <a:p>
            <a:r>
              <a:rPr lang="en-US" sz="1800" dirty="0" smtClean="0"/>
              <a:t>'</a:t>
            </a:r>
            <a:r>
              <a:rPr lang="en-US" sz="1800" dirty="0" err="1" smtClean="0"/>
              <a:t>Wintzer's</a:t>
            </a:r>
            <a:r>
              <a:rPr lang="en-US" sz="1800" dirty="0" smtClean="0"/>
              <a:t> Colossal‘</a:t>
            </a:r>
            <a:endParaRPr lang="lv-LV" sz="1800" dirty="0" smtClean="0"/>
          </a:p>
          <a:p>
            <a:r>
              <a:rPr lang="lv-LV" sz="1800" dirty="0" smtClean="0"/>
              <a:t>(</a:t>
            </a:r>
            <a:r>
              <a:rPr lang="lv-LV" sz="1800" dirty="0" err="1" smtClean="0"/>
              <a:t>triploīda</a:t>
            </a:r>
            <a:r>
              <a:rPr lang="lv-LV" sz="1800" dirty="0" smtClean="0"/>
              <a:t> kanna)</a:t>
            </a:r>
            <a:endParaRPr lang="en-US" sz="1800" dirty="0"/>
          </a:p>
        </p:txBody>
      </p:sp>
    </p:spTree>
    <p:extLst>
      <p:ext uri="{BB962C8B-B14F-4D97-AF65-F5344CB8AC3E}">
        <p14:creationId xmlns:p14="http://schemas.microsoft.com/office/powerpoint/2010/main" val="42314788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4213" y="333375"/>
            <a:ext cx="7772400" cy="1143000"/>
          </a:xfrm>
        </p:spPr>
        <p:txBody>
          <a:bodyPr/>
          <a:lstStyle/>
          <a:p>
            <a:pPr eaLnBrk="1" hangingPunct="1"/>
            <a:r>
              <a:rPr lang="lv-LV" altLang="en-US" smtClean="0"/>
              <a:t>Šķirņu reģistrācija</a:t>
            </a:r>
            <a:endParaRPr lang="en-US" altLang="en-US" smtClean="0"/>
          </a:p>
        </p:txBody>
      </p:sp>
      <p:sp>
        <p:nvSpPr>
          <p:cNvPr id="12291" name="Content Placeholder 2"/>
          <p:cNvSpPr>
            <a:spLocks noGrp="1"/>
          </p:cNvSpPr>
          <p:nvPr>
            <p:ph idx="1"/>
          </p:nvPr>
        </p:nvSpPr>
        <p:spPr>
          <a:xfrm>
            <a:off x="611188" y="1484313"/>
            <a:ext cx="7772400" cy="4824412"/>
          </a:xfrm>
        </p:spPr>
        <p:txBody>
          <a:bodyPr/>
          <a:lstStyle/>
          <a:p>
            <a:pPr eaLnBrk="1" hangingPunct="1"/>
            <a:r>
              <a:rPr lang="lv-LV" altLang="en-US" b="0" dirty="0" smtClean="0">
                <a:latin typeface="Arial" panose="020B0604020202020204" pitchFamily="34" charset="0"/>
                <a:cs typeface="Arial" panose="020B0604020202020204" pitchFamily="34" charset="0"/>
              </a:rPr>
              <a:t>Dekoratīvās šķirnes</a:t>
            </a:r>
          </a:p>
          <a:p>
            <a:pPr lvl="1" eaLnBrk="1" hangingPunct="1"/>
            <a:r>
              <a:rPr lang="lv-LV" altLang="en-US" b="0" dirty="0" smtClean="0">
                <a:latin typeface="Arial" panose="020B0604020202020204" pitchFamily="34" charset="0"/>
                <a:cs typeface="Arial" panose="020B0604020202020204" pitchFamily="34" charset="0"/>
              </a:rPr>
              <a:t>UPOV</a:t>
            </a:r>
          </a:p>
          <a:p>
            <a:pPr lvl="1" eaLnBrk="1" hangingPunct="1"/>
            <a:r>
              <a:rPr lang="lv-LV" altLang="en-US" b="0" dirty="0" smtClean="0">
                <a:latin typeface="Arial" panose="020B0604020202020204" pitchFamily="34" charset="0"/>
                <a:cs typeface="Arial" panose="020B0604020202020204" pitchFamily="34" charset="0"/>
              </a:rPr>
              <a:t>valstiskas/sabiedriskās organizācijas</a:t>
            </a:r>
          </a:p>
          <a:p>
            <a:pPr lvl="1" eaLnBrk="1" hangingPunct="1"/>
            <a:r>
              <a:rPr lang="lv-LV" altLang="en-US" b="0" dirty="0" smtClean="0">
                <a:latin typeface="Arial" panose="020B0604020202020204" pitchFamily="34" charset="0"/>
                <a:cs typeface="Arial" panose="020B0604020202020204" pitchFamily="34" charset="0"/>
              </a:rPr>
              <a:t>šķirņu izmantošana</a:t>
            </a:r>
          </a:p>
          <a:p>
            <a:pPr lvl="2" eaLnBrk="1" hangingPunct="1"/>
            <a:r>
              <a:rPr lang="lv-LV" altLang="en-US" dirty="0" smtClean="0">
                <a:latin typeface="Arial" panose="020B0604020202020204" pitchFamily="34" charset="0"/>
                <a:cs typeface="Arial" panose="020B0604020202020204" pitchFamily="34" charset="0"/>
              </a:rPr>
              <a:t>nav aizsardzības, autora atbildība</a:t>
            </a:r>
          </a:p>
          <a:p>
            <a:pPr eaLnBrk="1" hangingPunct="1"/>
            <a:r>
              <a:rPr lang="lv-LV" altLang="en-US" b="0" dirty="0" smtClean="0">
                <a:latin typeface="Arial" panose="020B0604020202020204" pitchFamily="34" charset="0"/>
                <a:cs typeface="Arial" panose="020B0604020202020204" pitchFamily="34" charset="0"/>
              </a:rPr>
              <a:t>Saglabājamās šķirnes</a:t>
            </a:r>
          </a:p>
          <a:p>
            <a:pPr lvl="1" eaLnBrk="1" hangingPunct="1"/>
            <a:r>
              <a:rPr lang="lv-LV" altLang="en-US" b="0" dirty="0" smtClean="0">
                <a:latin typeface="Arial" panose="020B0604020202020204" pitchFamily="34" charset="0"/>
                <a:cs typeface="Arial" panose="020B0604020202020204" pitchFamily="34" charset="0"/>
              </a:rPr>
              <a:t>ES direktīva</a:t>
            </a:r>
          </a:p>
          <a:p>
            <a:pPr lvl="2" eaLnBrk="1" hangingPunct="1"/>
            <a:r>
              <a:rPr lang="lv-LV" altLang="en-US" dirty="0" smtClean="0">
                <a:latin typeface="Arial" panose="020B0604020202020204" pitchFamily="34" charset="0"/>
                <a:cs typeface="Arial" panose="020B0604020202020204" pitchFamily="34" charset="0"/>
              </a:rPr>
              <a:t>jāreģistrē</a:t>
            </a:r>
          </a:p>
          <a:p>
            <a:pPr lvl="1" eaLnBrk="1" hangingPunct="1"/>
            <a:endParaRPr lang="en-US" altLang="en-US" dirty="0" smtClean="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685800" y="228600"/>
            <a:ext cx="7924800" cy="762000"/>
          </a:xfrm>
        </p:spPr>
        <p:txBody>
          <a:bodyPr/>
          <a:lstStyle/>
          <a:p>
            <a:pPr eaLnBrk="1" hangingPunct="1"/>
            <a:r>
              <a:rPr lang="lv-LV" altLang="en-US" smtClean="0"/>
              <a:t>Selekcijas metodes</a:t>
            </a:r>
          </a:p>
        </p:txBody>
      </p:sp>
      <p:sp>
        <p:nvSpPr>
          <p:cNvPr id="131075" name="Rectangle 3"/>
          <p:cNvSpPr>
            <a:spLocks noGrp="1" noChangeArrowheads="1"/>
          </p:cNvSpPr>
          <p:nvPr>
            <p:ph type="body" idx="1"/>
          </p:nvPr>
        </p:nvSpPr>
        <p:spPr>
          <a:xfrm>
            <a:off x="685800" y="1066800"/>
            <a:ext cx="7772400" cy="5410200"/>
          </a:xfrm>
        </p:spPr>
        <p:txBody>
          <a:bodyPr/>
          <a:lstStyle/>
          <a:p>
            <a:pPr eaLnBrk="1" hangingPunct="1">
              <a:lnSpc>
                <a:spcPct val="90000"/>
              </a:lnSpc>
            </a:pPr>
            <a:r>
              <a:rPr lang="lv-LV" altLang="en-US" sz="2800" b="0" dirty="0" smtClean="0">
                <a:latin typeface="Arial" panose="020B0604020202020204" pitchFamily="34" charset="0"/>
                <a:cs typeface="Arial" panose="020B0604020202020204" pitchFamily="34" charset="0"/>
              </a:rPr>
              <a:t>izlase no vietējām populācijām</a:t>
            </a:r>
          </a:p>
          <a:p>
            <a:pPr eaLnBrk="1" hangingPunct="1">
              <a:lnSpc>
                <a:spcPct val="80000"/>
              </a:lnSpc>
              <a:buFontTx/>
              <a:buNone/>
            </a:pPr>
            <a:r>
              <a:rPr lang="lv-LV" altLang="en-US" sz="2400" b="0" dirty="0" smtClean="0">
                <a:latin typeface="Arial" panose="020B0604020202020204" pitchFamily="34" charset="0"/>
                <a:cs typeface="Arial" panose="020B0604020202020204" pitchFamily="34" charset="0"/>
              </a:rPr>
              <a:t>_______________________________________</a:t>
            </a:r>
          </a:p>
          <a:p>
            <a:pPr eaLnBrk="1" hangingPunct="1">
              <a:lnSpc>
                <a:spcPct val="130000"/>
              </a:lnSpc>
            </a:pPr>
            <a:r>
              <a:rPr lang="lv-LV" altLang="en-US" sz="2800" b="0" dirty="0" smtClean="0">
                <a:latin typeface="Arial" panose="020B0604020202020204" pitchFamily="34" charset="0"/>
                <a:cs typeface="Arial" panose="020B0604020202020204" pitchFamily="34" charset="0"/>
              </a:rPr>
              <a:t>hibridizācija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mutaģenēze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err="1" smtClean="0">
                <a:latin typeface="Arial" panose="020B0604020202020204" pitchFamily="34" charset="0"/>
                <a:cs typeface="Arial" panose="020B0604020202020204" pitchFamily="34" charset="0"/>
              </a:rPr>
              <a:t>heteroze</a:t>
            </a:r>
            <a:r>
              <a:rPr lang="lv-LV" altLang="en-US" sz="2800" b="0" dirty="0" smtClean="0">
                <a:latin typeface="Arial" panose="020B0604020202020204" pitchFamily="34" charset="0"/>
                <a:cs typeface="Arial" panose="020B0604020202020204" pitchFamily="34" charset="0"/>
              </a:rPr>
              <a:t>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err="1" smtClean="0">
                <a:latin typeface="Arial" panose="020B0604020202020204" pitchFamily="34" charset="0"/>
                <a:cs typeface="Arial" panose="020B0604020202020204" pitchFamily="34" charset="0"/>
              </a:rPr>
              <a:t>poliploīdija</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solidFill>
                  <a:srgbClr val="990000"/>
                </a:solidFill>
                <a:latin typeface="Arial" panose="020B0604020202020204" pitchFamily="34" charset="0"/>
                <a:cs typeface="Arial" panose="020B0604020202020204" pitchFamily="34" charset="0"/>
              </a:rPr>
              <a:t>attālā hibridizācija</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kvantitatīvā ģenētika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audu kultūras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molekulārie marķieri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ģenētiskā inženierija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a:xfrm>
            <a:off x="684213" y="260350"/>
            <a:ext cx="7772400" cy="731838"/>
          </a:xfrm>
        </p:spPr>
        <p:txBody>
          <a:bodyPr/>
          <a:lstStyle/>
          <a:p>
            <a:r>
              <a:rPr lang="lv-LV" altLang="en-US" smtClean="0"/>
              <a:t>Attālā hibridizācija</a:t>
            </a:r>
            <a:endParaRPr lang="en-US" altLang="en-US" smtClean="0"/>
          </a:p>
        </p:txBody>
      </p:sp>
      <p:pic>
        <p:nvPicPr>
          <p:cNvPr id="13209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883150"/>
            <a:ext cx="3313113" cy="194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21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4256088"/>
            <a:ext cx="1790700" cy="248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210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8738" y="908050"/>
            <a:ext cx="6249987" cy="3960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210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538" y="908050"/>
            <a:ext cx="2360612" cy="35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1474" name="Object 2"/>
          <p:cNvGraphicFramePr>
            <a:graphicFrameLocks noChangeAspect="1"/>
          </p:cNvGraphicFramePr>
          <p:nvPr>
            <p:extLst>
              <p:ext uri="{D42A27DB-BD31-4B8C-83A1-F6EECF244321}">
                <p14:modId xmlns:p14="http://schemas.microsoft.com/office/powerpoint/2010/main" val="713490677"/>
              </p:ext>
            </p:extLst>
          </p:nvPr>
        </p:nvGraphicFramePr>
        <p:xfrm>
          <a:off x="309000" y="1124744"/>
          <a:ext cx="5290783" cy="3778558"/>
        </p:xfrm>
        <a:graphic>
          <a:graphicData uri="http://schemas.openxmlformats.org/presentationml/2006/ole">
            <mc:AlternateContent xmlns:mc="http://schemas.openxmlformats.org/markup-compatibility/2006">
              <mc:Choice xmlns:v="urn:schemas-microsoft-com:vml" Requires="v">
                <p:oleObj spid="_x0000_s222216" name="Image Document" r:id="rId4" imgW="6711518" imgH="4279037" progId="WangImage.Document">
                  <p:embed/>
                </p:oleObj>
              </mc:Choice>
              <mc:Fallback>
                <p:oleObj name="Image Document" r:id="rId4" imgW="6711518" imgH="4279037" progId="WangImage.Document">
                  <p:embed/>
                  <p:pic>
                    <p:nvPicPr>
                      <p:cNvPr id="0" name=""/>
                      <p:cNvPicPr>
                        <a:picLocks noChangeAspect="1" noChangeArrowheads="1"/>
                      </p:cNvPicPr>
                      <p:nvPr/>
                    </p:nvPicPr>
                    <p:blipFill>
                      <a:blip r:embed="rId5">
                        <a:lum bright="18000" contrast="-6000"/>
                        <a:extLst>
                          <a:ext uri="{28A0092B-C50C-407E-A947-70E740481C1C}">
                            <a14:useLocalDpi xmlns:a14="http://schemas.microsoft.com/office/drawing/2010/main" val="0"/>
                          </a:ext>
                        </a:extLst>
                      </a:blip>
                      <a:srcRect/>
                      <a:stretch>
                        <a:fillRect/>
                      </a:stretch>
                    </p:blipFill>
                    <p:spPr bwMode="auto">
                      <a:xfrm>
                        <a:off x="309000" y="1124744"/>
                        <a:ext cx="5290783" cy="3778558"/>
                      </a:xfrm>
                      <a:prstGeom prst="rect">
                        <a:avLst/>
                      </a:prstGeom>
                      <a:noFill/>
                      <a:ln>
                        <a:noFill/>
                      </a:ln>
                      <a:effectLst/>
                      <a:extLst/>
                    </p:spPr>
                  </p:pic>
                </p:oleObj>
              </mc:Fallback>
            </mc:AlternateContent>
          </a:graphicData>
        </a:graphic>
      </p:graphicFrame>
      <p:sp>
        <p:nvSpPr>
          <p:cNvPr id="361475" name="Rectangle 3"/>
          <p:cNvSpPr>
            <a:spLocks noChangeArrowheads="1"/>
          </p:cNvSpPr>
          <p:nvPr/>
        </p:nvSpPr>
        <p:spPr bwMode="auto">
          <a:xfrm>
            <a:off x="6134621" y="370439"/>
            <a:ext cx="2434914"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r>
              <a:rPr lang="lv-LV" sz="1800" dirty="0" smtClean="0">
                <a:latin typeface="Verdana" pitchFamily="34" charset="0"/>
              </a:rPr>
              <a:t>Diploīds hibrīds </a:t>
            </a:r>
            <a:r>
              <a:rPr lang="en-GB" sz="1800" dirty="0" smtClean="0">
                <a:latin typeface="Verdana" pitchFamily="34" charset="0"/>
              </a:rPr>
              <a:t>(</a:t>
            </a:r>
            <a:r>
              <a:rPr lang="en-GB" sz="1800" dirty="0" err="1">
                <a:latin typeface="Verdana" pitchFamily="34" charset="0"/>
              </a:rPr>
              <a:t>2n</a:t>
            </a:r>
            <a:r>
              <a:rPr lang="en-GB" sz="1800" dirty="0">
                <a:latin typeface="Verdana" pitchFamily="34" charset="0"/>
              </a:rPr>
              <a:t>=14</a:t>
            </a:r>
            <a:r>
              <a:rPr lang="en-GB" sz="1800" dirty="0" smtClean="0">
                <a:latin typeface="Verdana" pitchFamily="34" charset="0"/>
              </a:rPr>
              <a:t>)</a:t>
            </a:r>
            <a:r>
              <a:rPr lang="lv-LV" sz="1800" dirty="0" smtClean="0">
                <a:latin typeface="Verdana" pitchFamily="34" charset="0"/>
              </a:rPr>
              <a:t>, atlasīts no </a:t>
            </a:r>
            <a:r>
              <a:rPr lang="lv-LV" sz="1800" dirty="0" err="1" smtClean="0">
                <a:latin typeface="Verdana" pitchFamily="34" charset="0"/>
              </a:rPr>
              <a:t>oktoploīda</a:t>
            </a:r>
            <a:r>
              <a:rPr lang="lv-LV" sz="1800" dirty="0" smtClean="0">
                <a:latin typeface="Verdana" pitchFamily="34" charset="0"/>
              </a:rPr>
              <a:t> </a:t>
            </a:r>
            <a:r>
              <a:rPr lang="en-GB" sz="1800" dirty="0" err="1" smtClean="0">
                <a:latin typeface="Verdana" pitchFamily="34" charset="0"/>
              </a:rPr>
              <a:t>F1</a:t>
            </a:r>
            <a:r>
              <a:rPr lang="en-GB" sz="1800" dirty="0" smtClean="0">
                <a:latin typeface="Verdana" pitchFamily="34" charset="0"/>
              </a:rPr>
              <a:t> h</a:t>
            </a:r>
            <a:r>
              <a:rPr lang="lv-LV" sz="1800" dirty="0" err="1" smtClean="0">
                <a:latin typeface="Verdana" pitchFamily="34" charset="0"/>
              </a:rPr>
              <a:t>ibrīda</a:t>
            </a:r>
            <a:r>
              <a:rPr lang="en-GB" sz="1800" dirty="0" smtClean="0">
                <a:latin typeface="Verdana" pitchFamily="34" charset="0"/>
              </a:rPr>
              <a:t> </a:t>
            </a:r>
            <a:r>
              <a:rPr lang="en-GB" sz="1800" b="1" i="1" dirty="0">
                <a:latin typeface="Verdana" pitchFamily="34" charset="0"/>
              </a:rPr>
              <a:t>Lm</a:t>
            </a:r>
            <a:r>
              <a:rPr lang="en-GB" sz="1800" dirty="0">
                <a:latin typeface="Verdana" pitchFamily="34" charset="0"/>
              </a:rPr>
              <a:t> x </a:t>
            </a:r>
            <a:r>
              <a:rPr lang="en-GB" sz="1800" b="1" i="1" dirty="0" err="1">
                <a:latin typeface="Verdana" pitchFamily="34" charset="0"/>
              </a:rPr>
              <a:t>Fa</a:t>
            </a:r>
            <a:r>
              <a:rPr lang="en-GB" sz="1800" dirty="0">
                <a:latin typeface="Verdana" pitchFamily="34" charset="0"/>
              </a:rPr>
              <a:t>. </a:t>
            </a:r>
            <a:endParaRPr lang="lv-LV" sz="1800" dirty="0" smtClean="0">
              <a:latin typeface="Verdana" pitchFamily="34" charset="0"/>
            </a:endParaRPr>
          </a:p>
          <a:p>
            <a:pPr algn="l" eaLnBrk="1" hangingPunct="1"/>
            <a:endParaRPr lang="lv-LV" sz="1800" dirty="0">
              <a:latin typeface="Verdana" pitchFamily="34" charset="0"/>
            </a:endParaRPr>
          </a:p>
          <a:p>
            <a:pPr algn="l" eaLnBrk="1" hangingPunct="1"/>
            <a:r>
              <a:rPr lang="lv-LV" sz="1800" dirty="0" smtClean="0">
                <a:latin typeface="Verdana" pitchFamily="34" charset="0"/>
              </a:rPr>
              <a:t>Iekrāsots ar </a:t>
            </a:r>
            <a:r>
              <a:rPr lang="lv-LV" sz="1800" dirty="0" err="1" smtClean="0">
                <a:latin typeface="Verdana" pitchFamily="34" charset="0"/>
              </a:rPr>
              <a:t>rodamīnu</a:t>
            </a:r>
            <a:r>
              <a:rPr lang="lv-LV" sz="1800" dirty="0" smtClean="0">
                <a:latin typeface="Verdana" pitchFamily="34" charset="0"/>
              </a:rPr>
              <a:t> (</a:t>
            </a:r>
            <a:r>
              <a:rPr lang="en-GB" sz="1800" dirty="0" err="1" smtClean="0">
                <a:latin typeface="Verdana" pitchFamily="34" charset="0"/>
              </a:rPr>
              <a:t>rhodamin</a:t>
            </a:r>
            <a:r>
              <a:rPr lang="lv-LV" sz="1800" dirty="0" smtClean="0">
                <a:latin typeface="Verdana" pitchFamily="34" charset="0"/>
              </a:rPr>
              <a:t>) iezīmētu ar </a:t>
            </a:r>
            <a:r>
              <a:rPr lang="en-GB" sz="1800" b="1" i="1" dirty="0" smtClean="0">
                <a:latin typeface="Verdana" pitchFamily="34" charset="0"/>
              </a:rPr>
              <a:t>Lm</a:t>
            </a:r>
            <a:r>
              <a:rPr lang="lv-LV" sz="1800" b="1" dirty="0" smtClean="0">
                <a:latin typeface="Verdana" pitchFamily="34" charset="0"/>
              </a:rPr>
              <a:t> </a:t>
            </a:r>
            <a:r>
              <a:rPr lang="lv-LV" sz="1800" dirty="0" err="1" smtClean="0">
                <a:latin typeface="Verdana" pitchFamily="34" charset="0"/>
              </a:rPr>
              <a:t>genomisko</a:t>
            </a:r>
            <a:r>
              <a:rPr lang="lv-LV" sz="1800" dirty="0" smtClean="0">
                <a:latin typeface="Verdana" pitchFamily="34" charset="0"/>
              </a:rPr>
              <a:t> </a:t>
            </a:r>
            <a:r>
              <a:rPr lang="en-GB" sz="1800" dirty="0" smtClean="0">
                <a:latin typeface="Verdana" pitchFamily="34" charset="0"/>
              </a:rPr>
              <a:t>DN</a:t>
            </a:r>
            <a:r>
              <a:rPr lang="lv-LV" sz="1800" dirty="0" smtClean="0">
                <a:latin typeface="Verdana" pitchFamily="34" charset="0"/>
              </a:rPr>
              <a:t>S.</a:t>
            </a:r>
          </a:p>
          <a:p>
            <a:pPr algn="l" eaLnBrk="1" hangingPunct="1"/>
            <a:endParaRPr lang="lv-LV" sz="1800" dirty="0">
              <a:latin typeface="Verdana" pitchFamily="34" charset="0"/>
            </a:endParaRPr>
          </a:p>
          <a:p>
            <a:pPr algn="l" eaLnBrk="1" hangingPunct="1"/>
            <a:r>
              <a:rPr lang="lv-LV" sz="1800" dirty="0" smtClean="0">
                <a:latin typeface="Verdana" pitchFamily="34" charset="0"/>
              </a:rPr>
              <a:t>Saglabājušās pilnas </a:t>
            </a:r>
            <a:r>
              <a:rPr lang="lv-LV" sz="1800" b="1" i="1" dirty="0" smtClean="0">
                <a:latin typeface="Verdana" pitchFamily="34" charset="0"/>
              </a:rPr>
              <a:t>Lm</a:t>
            </a:r>
            <a:r>
              <a:rPr lang="lv-LV" sz="1800" dirty="0" smtClean="0">
                <a:latin typeface="Verdana" pitchFamily="34" charset="0"/>
              </a:rPr>
              <a:t> hromosomas (baltās bultas) un to fragmenti (zilās bultas)</a:t>
            </a:r>
            <a:r>
              <a:rPr lang="en-GB" sz="1800" dirty="0" smtClean="0">
                <a:latin typeface="Verdana" pitchFamily="34" charset="0"/>
              </a:rPr>
              <a:t>.</a:t>
            </a:r>
            <a:endParaRPr lang="en-US" sz="1800" dirty="0">
              <a:latin typeface="Verdana" pitchFamily="34" charset="0"/>
            </a:endParaRPr>
          </a:p>
        </p:txBody>
      </p:sp>
      <p:sp>
        <p:nvSpPr>
          <p:cNvPr id="361476" name="AutoShape 4"/>
          <p:cNvSpPr>
            <a:spLocks noChangeArrowheads="1"/>
          </p:cNvSpPr>
          <p:nvPr/>
        </p:nvSpPr>
        <p:spPr bwMode="auto">
          <a:xfrm>
            <a:off x="1200134" y="2503195"/>
            <a:ext cx="436060" cy="140863"/>
          </a:xfrm>
          <a:prstGeom prst="rightArrow">
            <a:avLst>
              <a:gd name="adj1" fmla="val 50000"/>
              <a:gd name="adj2" fmla="val 7760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1477" name="AutoShape 5"/>
          <p:cNvSpPr>
            <a:spLocks noChangeArrowheads="1"/>
          </p:cNvSpPr>
          <p:nvPr/>
        </p:nvSpPr>
        <p:spPr bwMode="auto">
          <a:xfrm>
            <a:off x="1970195" y="2426995"/>
            <a:ext cx="437524" cy="140863"/>
          </a:xfrm>
          <a:prstGeom prst="rightArrow">
            <a:avLst>
              <a:gd name="adj1" fmla="val 50000"/>
              <a:gd name="adj2" fmla="val 77865"/>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1478" name="AutoShape 6"/>
          <p:cNvSpPr>
            <a:spLocks noChangeArrowheads="1"/>
          </p:cNvSpPr>
          <p:nvPr/>
        </p:nvSpPr>
        <p:spPr bwMode="auto">
          <a:xfrm rot="8949839">
            <a:off x="2199126" y="3102462"/>
            <a:ext cx="437524" cy="140863"/>
          </a:xfrm>
          <a:prstGeom prst="rightArrow">
            <a:avLst>
              <a:gd name="adj1" fmla="val 50000"/>
              <a:gd name="adj2" fmla="val 7786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1479" name="AutoShape 7"/>
          <p:cNvSpPr>
            <a:spLocks noChangeArrowheads="1"/>
          </p:cNvSpPr>
          <p:nvPr/>
        </p:nvSpPr>
        <p:spPr bwMode="auto">
          <a:xfrm rot="20135601">
            <a:off x="2123201" y="3638033"/>
            <a:ext cx="436060" cy="140863"/>
          </a:xfrm>
          <a:prstGeom prst="rightArrow">
            <a:avLst>
              <a:gd name="adj1" fmla="val 50000"/>
              <a:gd name="adj2" fmla="val 77604"/>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1480" name="Text Box 8"/>
          <p:cNvSpPr txBox="1">
            <a:spLocks noChangeArrowheads="1"/>
          </p:cNvSpPr>
          <p:nvPr/>
        </p:nvSpPr>
        <p:spPr bwMode="auto">
          <a:xfrm>
            <a:off x="626223" y="5171753"/>
            <a:ext cx="796486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r>
              <a:rPr lang="en-GB" sz="2200" b="1" i="1" dirty="0" err="1" smtClean="0"/>
              <a:t>Lolium</a:t>
            </a:r>
            <a:r>
              <a:rPr lang="en-GB" sz="2200" b="1" i="1" dirty="0" smtClean="0"/>
              <a:t> </a:t>
            </a:r>
            <a:r>
              <a:rPr lang="en-GB" sz="2200" b="1" i="1" dirty="0" err="1" smtClean="0"/>
              <a:t>multiflorum</a:t>
            </a:r>
            <a:r>
              <a:rPr lang="en-GB" sz="2200" dirty="0" smtClean="0"/>
              <a:t> </a:t>
            </a:r>
            <a:r>
              <a:rPr lang="lv-LV" sz="2200" dirty="0" smtClean="0"/>
              <a:t>(</a:t>
            </a:r>
            <a:r>
              <a:rPr lang="en-US" sz="2200" dirty="0" err="1" smtClean="0"/>
              <a:t>daudzziedu</a:t>
            </a:r>
            <a:r>
              <a:rPr lang="en-US" sz="2200" dirty="0" smtClean="0"/>
              <a:t> </a:t>
            </a:r>
            <a:r>
              <a:rPr lang="en-US" sz="2200" dirty="0" err="1" smtClean="0"/>
              <a:t>airene</a:t>
            </a:r>
            <a:r>
              <a:rPr lang="lv-LV" sz="2200" dirty="0" smtClean="0"/>
              <a:t>) </a:t>
            </a:r>
            <a:r>
              <a:rPr lang="en-GB" sz="2200" dirty="0" smtClean="0"/>
              <a:t>diploid</a:t>
            </a:r>
            <a:r>
              <a:rPr lang="lv-LV" sz="2200" dirty="0" smtClean="0"/>
              <a:t>s</a:t>
            </a:r>
            <a:r>
              <a:rPr lang="en-GB" sz="2200" dirty="0" smtClean="0"/>
              <a:t>, </a:t>
            </a:r>
            <a:r>
              <a:rPr lang="en-GB" sz="2200" dirty="0" err="1" smtClean="0"/>
              <a:t>2n</a:t>
            </a:r>
            <a:r>
              <a:rPr lang="en-GB" sz="2200" dirty="0" smtClean="0"/>
              <a:t> = </a:t>
            </a:r>
            <a:r>
              <a:rPr lang="en-GB" sz="2200" dirty="0" err="1" smtClean="0"/>
              <a:t>2x</a:t>
            </a:r>
            <a:r>
              <a:rPr lang="en-GB" sz="2200" dirty="0" smtClean="0"/>
              <a:t> = 14 (</a:t>
            </a:r>
            <a:r>
              <a:rPr lang="en-GB" sz="2200" dirty="0" err="1" smtClean="0"/>
              <a:t>LmLm</a:t>
            </a:r>
            <a:r>
              <a:rPr lang="en-GB" sz="2200" dirty="0" smtClean="0"/>
              <a:t>)</a:t>
            </a:r>
            <a:endParaRPr lang="lv-LV" sz="2200" i="1" dirty="0" smtClean="0"/>
          </a:p>
          <a:p>
            <a:pPr algn="l" eaLnBrk="1" hangingPunct="1"/>
            <a:r>
              <a:rPr lang="en-GB" sz="2200" b="1" i="1" dirty="0" err="1" smtClean="0"/>
              <a:t>Festuca</a:t>
            </a:r>
            <a:r>
              <a:rPr lang="en-GB" sz="2200" b="1" i="1" dirty="0" smtClean="0"/>
              <a:t> </a:t>
            </a:r>
            <a:r>
              <a:rPr lang="en-GB" sz="2200" b="1" i="1" dirty="0" err="1" smtClean="0"/>
              <a:t>arundinacea</a:t>
            </a:r>
            <a:r>
              <a:rPr lang="lv-LV" sz="2200" b="1" dirty="0" smtClean="0"/>
              <a:t> </a:t>
            </a:r>
            <a:r>
              <a:rPr lang="lv-LV" sz="2200" dirty="0" smtClean="0"/>
              <a:t>(niedru auzene):</a:t>
            </a:r>
            <a:r>
              <a:rPr lang="en-GB" sz="2200" dirty="0" smtClean="0"/>
              <a:t> he</a:t>
            </a:r>
            <a:r>
              <a:rPr lang="lv-LV" sz="2200" dirty="0" err="1" smtClean="0"/>
              <a:t>ksa</a:t>
            </a:r>
            <a:r>
              <a:rPr lang="en-GB" sz="2200" dirty="0" err="1" smtClean="0"/>
              <a:t>plo</a:t>
            </a:r>
            <a:r>
              <a:rPr lang="lv-LV" sz="2200" dirty="0" err="1" smtClean="0"/>
              <a:t>īds</a:t>
            </a:r>
            <a:r>
              <a:rPr lang="en-GB" sz="2200" dirty="0" smtClean="0"/>
              <a:t>, </a:t>
            </a:r>
            <a:r>
              <a:rPr lang="en-GB" sz="2200" dirty="0" err="1"/>
              <a:t>2n</a:t>
            </a:r>
            <a:r>
              <a:rPr lang="en-GB" sz="2200" dirty="0"/>
              <a:t> = </a:t>
            </a:r>
            <a:r>
              <a:rPr lang="en-GB" sz="2200" dirty="0" err="1"/>
              <a:t>6x</a:t>
            </a:r>
            <a:r>
              <a:rPr lang="en-GB" sz="2200" dirty="0"/>
              <a:t> = 42 (</a:t>
            </a:r>
            <a:r>
              <a:rPr lang="en-GB" sz="2200" dirty="0" err="1"/>
              <a:t>FpFp</a:t>
            </a:r>
            <a:r>
              <a:rPr lang="en-GB" sz="2200" dirty="0"/>
              <a:t>  </a:t>
            </a:r>
            <a:r>
              <a:rPr lang="en-GB" sz="2200" dirty="0" err="1"/>
              <a:t>FgFg</a:t>
            </a:r>
            <a:r>
              <a:rPr lang="en-GB" sz="2200" dirty="0"/>
              <a:t>  </a:t>
            </a:r>
            <a:r>
              <a:rPr lang="en-GB" sz="2200" dirty="0" err="1"/>
              <a:t>Fg</a:t>
            </a:r>
            <a:r>
              <a:rPr lang="en-GB" sz="2200" dirty="0"/>
              <a:t> </a:t>
            </a:r>
            <a:r>
              <a:rPr lang="en-GB" sz="2200" dirty="0" err="1"/>
              <a:t>Fg</a:t>
            </a:r>
            <a:r>
              <a:rPr lang="en-GB" sz="2200" dirty="0" smtClean="0"/>
              <a:t>)</a:t>
            </a:r>
            <a:endParaRPr lang="en-GB" sz="2200" dirty="0"/>
          </a:p>
        </p:txBody>
      </p:sp>
      <p:sp>
        <p:nvSpPr>
          <p:cNvPr id="361481" name="Text Box 9"/>
          <p:cNvSpPr txBox="1">
            <a:spLocks noChangeArrowheads="1"/>
          </p:cNvSpPr>
          <p:nvPr/>
        </p:nvSpPr>
        <p:spPr bwMode="auto">
          <a:xfrm>
            <a:off x="1636194" y="188640"/>
            <a:ext cx="228349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lv-LV" sz="4800" b="1" dirty="0">
                <a:solidFill>
                  <a:srgbClr val="003399"/>
                </a:solidFill>
              </a:rPr>
              <a:t>GISH</a:t>
            </a:r>
          </a:p>
        </p:txBody>
      </p:sp>
    </p:spTree>
    <p:extLst>
      <p:ext uri="{BB962C8B-B14F-4D97-AF65-F5344CB8AC3E}">
        <p14:creationId xmlns:p14="http://schemas.microsoft.com/office/powerpoint/2010/main" val="1991520458"/>
      </p:ext>
    </p:extLst>
  </p:cSld>
  <p:clrMapOvr>
    <a:masterClrMapping/>
  </p:clrMapOvr>
  <p:transition spd="slow">
    <p:pull dir="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685800" y="228600"/>
            <a:ext cx="7924800" cy="762000"/>
          </a:xfrm>
        </p:spPr>
        <p:txBody>
          <a:bodyPr/>
          <a:lstStyle/>
          <a:p>
            <a:pPr eaLnBrk="1" hangingPunct="1"/>
            <a:r>
              <a:rPr lang="lv-LV" altLang="en-US" smtClean="0"/>
              <a:t>Selekcijas metodes</a:t>
            </a:r>
          </a:p>
        </p:txBody>
      </p:sp>
      <p:sp>
        <p:nvSpPr>
          <p:cNvPr id="134147" name="Rectangle 3"/>
          <p:cNvSpPr>
            <a:spLocks noGrp="1" noChangeArrowheads="1"/>
          </p:cNvSpPr>
          <p:nvPr>
            <p:ph type="body" idx="1"/>
          </p:nvPr>
        </p:nvSpPr>
        <p:spPr>
          <a:xfrm>
            <a:off x="685800" y="1066800"/>
            <a:ext cx="7772400" cy="5410200"/>
          </a:xfrm>
        </p:spPr>
        <p:txBody>
          <a:bodyPr/>
          <a:lstStyle/>
          <a:p>
            <a:pPr eaLnBrk="1" hangingPunct="1">
              <a:lnSpc>
                <a:spcPct val="90000"/>
              </a:lnSpc>
            </a:pPr>
            <a:r>
              <a:rPr lang="lv-LV" altLang="en-US" sz="2800" b="0" dirty="0" smtClean="0">
                <a:latin typeface="Arial" panose="020B0604020202020204" pitchFamily="34" charset="0"/>
                <a:cs typeface="Arial" panose="020B0604020202020204" pitchFamily="34" charset="0"/>
              </a:rPr>
              <a:t>izlase no vietējām populācijām</a:t>
            </a:r>
          </a:p>
          <a:p>
            <a:pPr eaLnBrk="1" hangingPunct="1">
              <a:lnSpc>
                <a:spcPct val="80000"/>
              </a:lnSpc>
              <a:buFontTx/>
              <a:buNone/>
            </a:pPr>
            <a:r>
              <a:rPr lang="lv-LV" altLang="en-US" sz="2400" b="0" dirty="0" smtClean="0">
                <a:latin typeface="Arial" panose="020B0604020202020204" pitchFamily="34" charset="0"/>
                <a:cs typeface="Arial" panose="020B0604020202020204" pitchFamily="34" charset="0"/>
              </a:rPr>
              <a:t>_______________________________________</a:t>
            </a:r>
          </a:p>
          <a:p>
            <a:pPr eaLnBrk="1" hangingPunct="1">
              <a:lnSpc>
                <a:spcPct val="130000"/>
              </a:lnSpc>
            </a:pPr>
            <a:r>
              <a:rPr lang="lv-LV" altLang="en-US" sz="2800" b="0" dirty="0" smtClean="0">
                <a:latin typeface="Arial" panose="020B0604020202020204" pitchFamily="34" charset="0"/>
                <a:cs typeface="Arial" panose="020B0604020202020204" pitchFamily="34" charset="0"/>
              </a:rPr>
              <a:t>hibridizācija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mutaģenēze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err="1" smtClean="0">
                <a:latin typeface="Arial" panose="020B0604020202020204" pitchFamily="34" charset="0"/>
                <a:cs typeface="Arial" panose="020B0604020202020204" pitchFamily="34" charset="0"/>
              </a:rPr>
              <a:t>heteroze</a:t>
            </a:r>
            <a:r>
              <a:rPr lang="lv-LV" altLang="en-US" sz="2800" b="0" dirty="0" smtClean="0">
                <a:latin typeface="Arial" panose="020B0604020202020204" pitchFamily="34" charset="0"/>
                <a:cs typeface="Arial" panose="020B0604020202020204" pitchFamily="34" charset="0"/>
              </a:rPr>
              <a:t>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err="1" smtClean="0">
                <a:latin typeface="Arial" panose="020B0604020202020204" pitchFamily="34" charset="0"/>
                <a:cs typeface="Arial" panose="020B0604020202020204" pitchFamily="34" charset="0"/>
              </a:rPr>
              <a:t>poliploīdija</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attālā hibridizācija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solidFill>
                  <a:srgbClr val="990000"/>
                </a:solidFill>
                <a:latin typeface="Arial" panose="020B0604020202020204" pitchFamily="34" charset="0"/>
                <a:cs typeface="Arial" panose="020B0604020202020204" pitchFamily="34" charset="0"/>
              </a:rPr>
              <a:t>kvantitatīvā ģenētika</a:t>
            </a:r>
            <a:r>
              <a:rPr lang="lv-LV" altLang="en-US" sz="2800" b="0" dirty="0" smtClean="0">
                <a:latin typeface="Arial" panose="020B0604020202020204" pitchFamily="34" charset="0"/>
                <a:cs typeface="Arial" panose="020B0604020202020204" pitchFamily="34" charset="0"/>
              </a:rPr>
              <a:t>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audu kultūras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molekulārie marķieri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ģenētiskā inženierija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684213" y="404813"/>
            <a:ext cx="7772400" cy="685800"/>
          </a:xfrm>
        </p:spPr>
        <p:txBody>
          <a:bodyPr/>
          <a:lstStyle/>
          <a:p>
            <a:pPr eaLnBrk="1" hangingPunct="1"/>
            <a:r>
              <a:rPr lang="lv-LV" altLang="en-US" sz="3200" smtClean="0"/>
              <a:t>Kvantitatīvo pazīmju ģenētika</a:t>
            </a:r>
          </a:p>
        </p:txBody>
      </p:sp>
      <p:sp>
        <p:nvSpPr>
          <p:cNvPr id="135171" name="Rectangle 3"/>
          <p:cNvSpPr>
            <a:spLocks noGrp="1" noChangeArrowheads="1"/>
          </p:cNvSpPr>
          <p:nvPr>
            <p:ph type="body" idx="1"/>
          </p:nvPr>
        </p:nvSpPr>
        <p:spPr>
          <a:xfrm>
            <a:off x="684213" y="1484313"/>
            <a:ext cx="7772400" cy="4114800"/>
          </a:xfrm>
        </p:spPr>
        <p:txBody>
          <a:bodyPr/>
          <a:lstStyle/>
          <a:p>
            <a:pPr eaLnBrk="1" hangingPunct="1"/>
            <a:r>
              <a:rPr lang="lv-LV" altLang="en-US" b="0" dirty="0" smtClean="0">
                <a:latin typeface="Arial" panose="020B0604020202020204" pitchFamily="34" charset="0"/>
                <a:cs typeface="Arial" panose="020B0604020202020204" pitchFamily="34" charset="0"/>
              </a:rPr>
              <a:t>Kvantitatīvas pazīmes</a:t>
            </a:r>
          </a:p>
          <a:p>
            <a:pPr lvl="1" eaLnBrk="1" hangingPunct="1"/>
            <a:r>
              <a:rPr lang="lv-LV" altLang="en-US" b="0" dirty="0" smtClean="0">
                <a:latin typeface="Arial" panose="020B0604020202020204" pitchFamily="34" charset="0"/>
                <a:cs typeface="Arial" panose="020B0604020202020204" pitchFamily="34" charset="0"/>
              </a:rPr>
              <a:t>augsta G x E</a:t>
            </a:r>
          </a:p>
          <a:p>
            <a:pPr lvl="1" eaLnBrk="1" hangingPunct="1"/>
            <a:r>
              <a:rPr lang="lv-LV" altLang="en-US" b="0" dirty="0" smtClean="0">
                <a:latin typeface="Arial" panose="020B0604020202020204" pitchFamily="34" charset="0"/>
                <a:cs typeface="Arial" panose="020B0604020202020204" pitchFamily="34" charset="0"/>
              </a:rPr>
              <a:t>vairāki gēni uz vienu pazīmi, katram gēnam var būt neliels efekts</a:t>
            </a:r>
          </a:p>
          <a:p>
            <a:pPr eaLnBrk="1" hangingPunct="1"/>
            <a:r>
              <a:rPr lang="lv-LV" altLang="en-US" b="0" dirty="0" smtClean="0">
                <a:latin typeface="Arial" panose="020B0604020202020204" pitchFamily="34" charset="0"/>
                <a:cs typeface="Arial" panose="020B0604020202020204" pitchFamily="34" charset="0"/>
              </a:rPr>
              <a:t>Pazīmju raksturošanai izmanto</a:t>
            </a:r>
          </a:p>
          <a:p>
            <a:pPr lvl="1" eaLnBrk="1" hangingPunct="1"/>
            <a:r>
              <a:rPr lang="lv-LV" altLang="en-US" b="0" dirty="0" smtClean="0">
                <a:latin typeface="Arial" panose="020B0604020202020204" pitchFamily="34" charset="0"/>
                <a:cs typeface="Arial" panose="020B0604020202020204" pitchFamily="34" charset="0"/>
              </a:rPr>
              <a:t>vidējo aritmētisko</a:t>
            </a:r>
          </a:p>
          <a:p>
            <a:pPr lvl="1" eaLnBrk="1" hangingPunct="1"/>
            <a:r>
              <a:rPr lang="lv-LV" altLang="en-US" b="0" dirty="0" smtClean="0">
                <a:latin typeface="Arial" panose="020B0604020202020204" pitchFamily="34" charset="0"/>
                <a:cs typeface="Arial" panose="020B0604020202020204" pitchFamily="34" charset="0"/>
              </a:rPr>
              <a:t>izkliedi ap vidējo aritmētisko (dispersija)</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lv-LV" altLang="en-US" sz="3200" dirty="0" smtClean="0"/>
              <a:t>Kvantitatīvo pazīmju mainība</a:t>
            </a:r>
          </a:p>
        </p:txBody>
      </p:sp>
      <p:sp>
        <p:nvSpPr>
          <p:cNvPr id="136195" name="Rectangle 3"/>
          <p:cNvSpPr>
            <a:spLocks noGrp="1" noChangeArrowheads="1"/>
          </p:cNvSpPr>
          <p:nvPr>
            <p:ph type="body" idx="1"/>
          </p:nvPr>
        </p:nvSpPr>
        <p:spPr/>
        <p:txBody>
          <a:bodyPr/>
          <a:lstStyle/>
          <a:p>
            <a:pPr eaLnBrk="1" hangingPunct="1"/>
            <a:r>
              <a:rPr lang="lv-LV" altLang="en-US" sz="3600" b="0" dirty="0" smtClean="0">
                <a:latin typeface="Arial" panose="020B0604020202020204" pitchFamily="34" charset="0"/>
                <a:cs typeface="Arial" panose="020B0604020202020204" pitchFamily="34" charset="0"/>
                <a:sym typeface="Symbol" pitchFamily="18" charset="2"/>
              </a:rPr>
              <a:t></a:t>
            </a:r>
            <a:r>
              <a:rPr lang="lv-LV" altLang="en-US" sz="3600" b="0" baseline="30000" dirty="0" err="1" smtClean="0">
                <a:latin typeface="Arial" panose="020B0604020202020204" pitchFamily="34" charset="0"/>
                <a:cs typeface="Arial" panose="020B0604020202020204" pitchFamily="34" charset="0"/>
                <a:sym typeface="Symbol" pitchFamily="18" charset="2"/>
              </a:rPr>
              <a:t>2</a:t>
            </a:r>
            <a:r>
              <a:rPr lang="lv-LV" altLang="en-US" sz="2400" b="0" baseline="-25000" dirty="0" err="1" smtClean="0">
                <a:latin typeface="Arial" panose="020B0604020202020204" pitchFamily="34" charset="0"/>
                <a:cs typeface="Arial" panose="020B0604020202020204" pitchFamily="34" charset="0"/>
                <a:sym typeface="Symbol" pitchFamily="18" charset="2"/>
              </a:rPr>
              <a:t>p</a:t>
            </a:r>
            <a:r>
              <a:rPr lang="lv-LV" altLang="en-US" b="0" dirty="0" smtClean="0">
                <a:latin typeface="Arial" panose="020B0604020202020204" pitchFamily="34" charset="0"/>
                <a:cs typeface="Arial" panose="020B0604020202020204" pitchFamily="34" charset="0"/>
                <a:sym typeface="Symbol" pitchFamily="18" charset="2"/>
              </a:rPr>
              <a:t> = </a:t>
            </a:r>
            <a:r>
              <a:rPr lang="lv-LV" altLang="en-US" sz="3600" b="0" dirty="0" smtClean="0">
                <a:latin typeface="Arial" panose="020B0604020202020204" pitchFamily="34" charset="0"/>
                <a:cs typeface="Arial" panose="020B0604020202020204" pitchFamily="34" charset="0"/>
                <a:sym typeface="Symbol" pitchFamily="18" charset="2"/>
              </a:rPr>
              <a:t></a:t>
            </a:r>
            <a:r>
              <a:rPr lang="lv-LV" altLang="en-US" sz="3600" b="0" baseline="30000" dirty="0" err="1" smtClean="0">
                <a:latin typeface="Arial" panose="020B0604020202020204" pitchFamily="34" charset="0"/>
                <a:cs typeface="Arial" panose="020B0604020202020204" pitchFamily="34" charset="0"/>
                <a:sym typeface="Symbol" pitchFamily="18" charset="2"/>
              </a:rPr>
              <a:t>2</a:t>
            </a:r>
            <a:r>
              <a:rPr lang="lv-LV" altLang="en-US" sz="2400" b="0" baseline="-25000" dirty="0" err="1" smtClean="0">
                <a:latin typeface="Arial" panose="020B0604020202020204" pitchFamily="34" charset="0"/>
                <a:cs typeface="Arial" panose="020B0604020202020204" pitchFamily="34" charset="0"/>
                <a:sym typeface="Symbol" pitchFamily="18" charset="2"/>
              </a:rPr>
              <a:t>g</a:t>
            </a:r>
            <a:r>
              <a:rPr lang="lv-LV" altLang="en-US" b="0" dirty="0" smtClean="0">
                <a:latin typeface="Arial" panose="020B0604020202020204" pitchFamily="34" charset="0"/>
                <a:cs typeface="Arial" panose="020B0604020202020204" pitchFamily="34" charset="0"/>
                <a:sym typeface="Symbol" pitchFamily="18" charset="2"/>
              </a:rPr>
              <a:t> + </a:t>
            </a:r>
            <a:r>
              <a:rPr lang="lv-LV" altLang="en-US" sz="3600" b="0" dirty="0" smtClean="0">
                <a:latin typeface="Arial" panose="020B0604020202020204" pitchFamily="34" charset="0"/>
                <a:cs typeface="Arial" panose="020B0604020202020204" pitchFamily="34" charset="0"/>
                <a:sym typeface="Symbol" pitchFamily="18" charset="2"/>
              </a:rPr>
              <a:t></a:t>
            </a:r>
            <a:r>
              <a:rPr lang="lv-LV" altLang="en-US" sz="3600" b="0" baseline="30000" dirty="0" err="1" smtClean="0">
                <a:latin typeface="Arial" panose="020B0604020202020204" pitchFamily="34" charset="0"/>
                <a:cs typeface="Arial" panose="020B0604020202020204" pitchFamily="34" charset="0"/>
                <a:sym typeface="Symbol" pitchFamily="18" charset="2"/>
              </a:rPr>
              <a:t>2</a:t>
            </a:r>
            <a:r>
              <a:rPr lang="lv-LV" altLang="en-US" sz="2400" b="0" baseline="-25000" dirty="0" err="1" smtClean="0">
                <a:latin typeface="Arial" panose="020B0604020202020204" pitchFamily="34" charset="0"/>
                <a:cs typeface="Arial" panose="020B0604020202020204" pitchFamily="34" charset="0"/>
                <a:sym typeface="Symbol" pitchFamily="18" charset="2"/>
              </a:rPr>
              <a:t>e</a:t>
            </a:r>
            <a:r>
              <a:rPr lang="lv-LV" altLang="en-US" b="0" dirty="0" smtClean="0">
                <a:latin typeface="Arial" panose="020B0604020202020204" pitchFamily="34" charset="0"/>
                <a:cs typeface="Arial" panose="020B0604020202020204" pitchFamily="34" charset="0"/>
                <a:sym typeface="Symbol" pitchFamily="18" charset="2"/>
              </a:rPr>
              <a:t> </a:t>
            </a:r>
          </a:p>
          <a:p>
            <a:pPr eaLnBrk="1" hangingPunct="1"/>
            <a:endParaRPr lang="lv-LV" altLang="en-US" b="0" dirty="0" smtClean="0">
              <a:latin typeface="Arial" panose="020B0604020202020204" pitchFamily="34" charset="0"/>
              <a:cs typeface="Arial" panose="020B0604020202020204" pitchFamily="34" charset="0"/>
              <a:sym typeface="Symbol" pitchFamily="18" charset="2"/>
            </a:endParaRPr>
          </a:p>
          <a:p>
            <a:pPr eaLnBrk="1" hangingPunct="1"/>
            <a:r>
              <a:rPr lang="lv-LV" altLang="en-US" b="0" dirty="0" smtClean="0">
                <a:latin typeface="Arial" panose="020B0604020202020204" pitchFamily="34" charset="0"/>
                <a:cs typeface="Arial" panose="020B0604020202020204" pitchFamily="34" charset="0"/>
                <a:sym typeface="Symbol" pitchFamily="18" charset="2"/>
              </a:rPr>
              <a:t>iedzimstamības koeficients:</a:t>
            </a:r>
          </a:p>
          <a:p>
            <a:pPr lvl="1" eaLnBrk="1" hangingPunct="1">
              <a:buFontTx/>
              <a:buNone/>
            </a:pPr>
            <a:r>
              <a:rPr lang="lv-LV" altLang="en-US" b="0" dirty="0" err="1" smtClean="0">
                <a:latin typeface="Arial" panose="020B0604020202020204" pitchFamily="34" charset="0"/>
                <a:cs typeface="Arial" panose="020B0604020202020204" pitchFamily="34" charset="0"/>
                <a:sym typeface="Symbol" pitchFamily="18" charset="2"/>
              </a:rPr>
              <a:t>h</a:t>
            </a:r>
            <a:r>
              <a:rPr lang="lv-LV" altLang="en-US" b="0" baseline="30000" dirty="0" err="1" smtClean="0">
                <a:latin typeface="Arial" panose="020B0604020202020204" pitchFamily="34" charset="0"/>
                <a:cs typeface="Arial" panose="020B0604020202020204" pitchFamily="34" charset="0"/>
                <a:sym typeface="Symbol" pitchFamily="18" charset="2"/>
              </a:rPr>
              <a:t>2</a:t>
            </a:r>
            <a:r>
              <a:rPr lang="lv-LV" altLang="en-US" b="0" dirty="0" smtClean="0">
                <a:latin typeface="Arial" panose="020B0604020202020204" pitchFamily="34" charset="0"/>
                <a:cs typeface="Arial" panose="020B0604020202020204" pitchFamily="34" charset="0"/>
                <a:sym typeface="Symbol" pitchFamily="18" charset="2"/>
              </a:rPr>
              <a:t> = </a:t>
            </a:r>
            <a:r>
              <a:rPr lang="lv-LV" altLang="en-US" sz="3200" b="0" dirty="0" smtClean="0">
                <a:latin typeface="Arial" panose="020B0604020202020204" pitchFamily="34" charset="0"/>
                <a:cs typeface="Arial" panose="020B0604020202020204" pitchFamily="34" charset="0"/>
                <a:sym typeface="Symbol" pitchFamily="18" charset="2"/>
              </a:rPr>
              <a:t></a:t>
            </a:r>
            <a:r>
              <a:rPr lang="lv-LV" altLang="en-US" sz="3200" b="0" baseline="30000" dirty="0" err="1" smtClean="0">
                <a:latin typeface="Arial" panose="020B0604020202020204" pitchFamily="34" charset="0"/>
                <a:cs typeface="Arial" panose="020B0604020202020204" pitchFamily="34" charset="0"/>
                <a:sym typeface="Symbol" pitchFamily="18" charset="2"/>
              </a:rPr>
              <a:t>2</a:t>
            </a:r>
            <a:r>
              <a:rPr lang="lv-LV" altLang="en-US" sz="2000" b="0" baseline="-25000" dirty="0" err="1" smtClean="0">
                <a:latin typeface="Arial" panose="020B0604020202020204" pitchFamily="34" charset="0"/>
                <a:cs typeface="Arial" panose="020B0604020202020204" pitchFamily="34" charset="0"/>
                <a:sym typeface="Symbol" pitchFamily="18" charset="2"/>
              </a:rPr>
              <a:t>g</a:t>
            </a:r>
            <a:r>
              <a:rPr lang="lv-LV" altLang="en-US" b="0" dirty="0" smtClean="0">
                <a:latin typeface="Arial" panose="020B0604020202020204" pitchFamily="34" charset="0"/>
                <a:cs typeface="Arial" panose="020B0604020202020204" pitchFamily="34" charset="0"/>
                <a:sym typeface="Symbol" pitchFamily="18" charset="2"/>
              </a:rPr>
              <a:t> / </a:t>
            </a:r>
            <a:r>
              <a:rPr lang="lv-LV" altLang="en-US" sz="3200" b="0" dirty="0" smtClean="0">
                <a:latin typeface="Arial" panose="020B0604020202020204" pitchFamily="34" charset="0"/>
                <a:cs typeface="Arial" panose="020B0604020202020204" pitchFamily="34" charset="0"/>
                <a:sym typeface="Symbol" pitchFamily="18" charset="2"/>
              </a:rPr>
              <a:t></a:t>
            </a:r>
            <a:r>
              <a:rPr lang="lv-LV" altLang="en-US" sz="3200" b="0" baseline="30000" dirty="0" err="1" smtClean="0">
                <a:latin typeface="Arial" panose="020B0604020202020204" pitchFamily="34" charset="0"/>
                <a:cs typeface="Arial" panose="020B0604020202020204" pitchFamily="34" charset="0"/>
                <a:sym typeface="Symbol" pitchFamily="18" charset="2"/>
              </a:rPr>
              <a:t>2</a:t>
            </a:r>
            <a:r>
              <a:rPr lang="lv-LV" altLang="en-US" sz="2000" b="0" baseline="-25000" dirty="0" err="1" smtClean="0">
                <a:latin typeface="Arial" panose="020B0604020202020204" pitchFamily="34" charset="0"/>
                <a:cs typeface="Arial" panose="020B0604020202020204" pitchFamily="34" charset="0"/>
                <a:sym typeface="Symbol" pitchFamily="18" charset="2"/>
              </a:rPr>
              <a:t>g</a:t>
            </a:r>
            <a:r>
              <a:rPr lang="lv-LV" altLang="en-US" b="0" dirty="0" smtClean="0">
                <a:latin typeface="Arial" panose="020B0604020202020204" pitchFamily="34" charset="0"/>
                <a:cs typeface="Arial" panose="020B0604020202020204" pitchFamily="34" charset="0"/>
                <a:sym typeface="Symbol" pitchFamily="18" charset="2"/>
              </a:rPr>
              <a:t> + </a:t>
            </a:r>
            <a:r>
              <a:rPr lang="lv-LV" altLang="en-US" sz="3200" b="0" dirty="0" smtClean="0">
                <a:latin typeface="Arial" panose="020B0604020202020204" pitchFamily="34" charset="0"/>
                <a:cs typeface="Arial" panose="020B0604020202020204" pitchFamily="34" charset="0"/>
                <a:sym typeface="Symbol" pitchFamily="18" charset="2"/>
              </a:rPr>
              <a:t></a:t>
            </a:r>
            <a:r>
              <a:rPr lang="lv-LV" altLang="en-US" sz="3200" b="0" baseline="30000" dirty="0" err="1" smtClean="0">
                <a:latin typeface="Arial" panose="020B0604020202020204" pitchFamily="34" charset="0"/>
                <a:cs typeface="Arial" panose="020B0604020202020204" pitchFamily="34" charset="0"/>
                <a:sym typeface="Symbol" pitchFamily="18" charset="2"/>
              </a:rPr>
              <a:t>2</a:t>
            </a:r>
            <a:r>
              <a:rPr lang="lv-LV" altLang="en-US" sz="2000" b="0" baseline="-25000" dirty="0" err="1" smtClean="0">
                <a:latin typeface="Arial" panose="020B0604020202020204" pitchFamily="34" charset="0"/>
                <a:cs typeface="Arial" panose="020B0604020202020204" pitchFamily="34" charset="0"/>
                <a:sym typeface="Symbol" pitchFamily="18" charset="2"/>
              </a:rPr>
              <a:t>e</a:t>
            </a:r>
            <a:r>
              <a:rPr lang="lv-LV" altLang="en-US" b="0" dirty="0" smtClean="0">
                <a:latin typeface="Arial" panose="020B0604020202020204" pitchFamily="34" charset="0"/>
                <a:cs typeface="Arial" panose="020B0604020202020204" pitchFamily="34" charset="0"/>
                <a:sym typeface="Symbol" pitchFamily="18" charset="2"/>
              </a:rPr>
              <a:t> </a:t>
            </a:r>
          </a:p>
          <a:p>
            <a:pPr eaLnBrk="1" hangingPunct="1"/>
            <a:endParaRPr lang="lv-LV" altLang="en-US" b="0" dirty="0" smtClean="0">
              <a:latin typeface="Arial" panose="020B0604020202020204" pitchFamily="34" charset="0"/>
              <a:cs typeface="Arial" panose="020B0604020202020204" pitchFamily="34" charset="0"/>
              <a:sym typeface="Symbol" pitchFamily="18" charset="2"/>
            </a:endParaRPr>
          </a:p>
          <a:p>
            <a:pPr eaLnBrk="1" hangingPunct="1"/>
            <a:r>
              <a:rPr lang="lv-LV" altLang="en-US" b="0" dirty="0" smtClean="0">
                <a:latin typeface="Arial" panose="020B0604020202020204" pitchFamily="34" charset="0"/>
                <a:cs typeface="Arial" panose="020B0604020202020204" pitchFamily="34" charset="0"/>
                <a:sym typeface="Symbol" pitchFamily="18" charset="2"/>
              </a:rPr>
              <a:t>R = S• </a:t>
            </a:r>
            <a:r>
              <a:rPr lang="lv-LV" altLang="en-US" b="0" dirty="0" err="1" smtClean="0">
                <a:latin typeface="Arial" panose="020B0604020202020204" pitchFamily="34" charset="0"/>
                <a:cs typeface="Arial" panose="020B0604020202020204" pitchFamily="34" charset="0"/>
                <a:sym typeface="Symbol" pitchFamily="18" charset="2"/>
              </a:rPr>
              <a:t>h</a:t>
            </a:r>
            <a:r>
              <a:rPr lang="lv-LV" altLang="en-US" b="0" baseline="30000" dirty="0" err="1" smtClean="0">
                <a:latin typeface="Arial" panose="020B0604020202020204" pitchFamily="34" charset="0"/>
                <a:cs typeface="Arial" panose="020B0604020202020204" pitchFamily="34" charset="0"/>
                <a:sym typeface="Symbol" pitchFamily="18" charset="2"/>
              </a:rPr>
              <a:t>2</a:t>
            </a:r>
            <a:endParaRPr lang="lv-LV" altLang="en-US" b="0" dirty="0" smtClean="0">
              <a:latin typeface="Arial" panose="020B0604020202020204" pitchFamily="34" charset="0"/>
              <a:cs typeface="Arial" panose="020B0604020202020204" pitchFamily="34" charset="0"/>
              <a:sym typeface="Symbol" pitchFamily="18" charset="2"/>
            </a:endParaRPr>
          </a:p>
          <a:p>
            <a:pPr eaLnBrk="1" hangingPunct="1"/>
            <a:endParaRPr lang="lv-LV" altLang="en-US" dirty="0" smtClean="0">
              <a:sym typeface="Symbol" pitchFamily="18" charset="2"/>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684213" y="476250"/>
            <a:ext cx="7772400" cy="803275"/>
          </a:xfrm>
        </p:spPr>
        <p:txBody>
          <a:bodyPr/>
          <a:lstStyle/>
          <a:p>
            <a:pPr eaLnBrk="1" hangingPunct="1"/>
            <a:r>
              <a:rPr lang="lv-LV" altLang="en-US" sz="3200" smtClean="0"/>
              <a:t>Iedzimstamības koeficients</a:t>
            </a:r>
          </a:p>
        </p:txBody>
      </p:sp>
      <p:sp>
        <p:nvSpPr>
          <p:cNvPr id="137219" name="Rectangle 3"/>
          <p:cNvSpPr>
            <a:spLocks noGrp="1" noChangeArrowheads="1"/>
          </p:cNvSpPr>
          <p:nvPr>
            <p:ph type="body" idx="1"/>
          </p:nvPr>
        </p:nvSpPr>
        <p:spPr>
          <a:xfrm>
            <a:off x="611188" y="1484313"/>
            <a:ext cx="7772400" cy="4114800"/>
          </a:xfrm>
        </p:spPr>
        <p:txBody>
          <a:bodyPr/>
          <a:lstStyle/>
          <a:p>
            <a:pPr eaLnBrk="1" hangingPunct="1"/>
            <a:r>
              <a:rPr lang="lv-LV" altLang="en-US" b="0" dirty="0" smtClean="0">
                <a:latin typeface="Arial" panose="020B0604020202020204" pitchFamily="34" charset="0"/>
                <a:cs typeface="Arial" panose="020B0604020202020204" pitchFamily="34" charset="0"/>
              </a:rPr>
              <a:t>realizētā iedzimstamība</a:t>
            </a:r>
          </a:p>
          <a:p>
            <a:pPr lvl="1" eaLnBrk="1" hangingPunct="1">
              <a:buFontTx/>
              <a:buNone/>
            </a:pPr>
            <a:r>
              <a:rPr lang="lv-LV" altLang="en-US" b="0" dirty="0" smtClean="0">
                <a:latin typeface="Arial" panose="020B0604020202020204" pitchFamily="34" charset="0"/>
                <a:cs typeface="Arial" panose="020B0604020202020204" pitchFamily="34" charset="0"/>
                <a:sym typeface="Symbol" pitchFamily="18" charset="2"/>
              </a:rPr>
              <a:t>R = </a:t>
            </a:r>
            <a:r>
              <a:rPr lang="lv-LV" altLang="en-US" b="0" dirty="0" err="1" smtClean="0">
                <a:latin typeface="Arial" panose="020B0604020202020204" pitchFamily="34" charset="0"/>
                <a:cs typeface="Arial" panose="020B0604020202020204" pitchFamily="34" charset="0"/>
                <a:sym typeface="Symbol" pitchFamily="18" charset="2"/>
              </a:rPr>
              <a:t>S•h</a:t>
            </a:r>
            <a:r>
              <a:rPr lang="lv-LV" altLang="en-US" b="0" baseline="30000" dirty="0" err="1" smtClean="0">
                <a:latin typeface="Arial" panose="020B0604020202020204" pitchFamily="34" charset="0"/>
                <a:cs typeface="Arial" panose="020B0604020202020204" pitchFamily="34" charset="0"/>
                <a:sym typeface="Symbol" pitchFamily="18" charset="2"/>
              </a:rPr>
              <a:t>2</a:t>
            </a:r>
            <a:endParaRPr lang="lv-LV" altLang="en-US" b="0" baseline="30000" dirty="0" smtClean="0">
              <a:latin typeface="Arial" panose="020B0604020202020204" pitchFamily="34" charset="0"/>
              <a:cs typeface="Arial" panose="020B0604020202020204" pitchFamily="34" charset="0"/>
              <a:sym typeface="Symbol" pitchFamily="18" charset="2"/>
            </a:endParaRPr>
          </a:p>
          <a:p>
            <a:pPr lvl="1" eaLnBrk="1" hangingPunct="1">
              <a:buFontTx/>
              <a:buNone/>
            </a:pPr>
            <a:r>
              <a:rPr lang="lv-LV" altLang="en-US" b="0" dirty="0" err="1" smtClean="0">
                <a:latin typeface="Arial" panose="020B0604020202020204" pitchFamily="34" charset="0"/>
                <a:cs typeface="Arial" panose="020B0604020202020204" pitchFamily="34" charset="0"/>
                <a:sym typeface="Symbol" pitchFamily="18" charset="2"/>
              </a:rPr>
              <a:t>h</a:t>
            </a:r>
            <a:r>
              <a:rPr lang="lv-LV" altLang="en-US" b="0" baseline="30000" dirty="0" err="1" smtClean="0">
                <a:latin typeface="Arial" panose="020B0604020202020204" pitchFamily="34" charset="0"/>
                <a:cs typeface="Arial" panose="020B0604020202020204" pitchFamily="34" charset="0"/>
                <a:sym typeface="Symbol" pitchFamily="18" charset="2"/>
              </a:rPr>
              <a:t>2</a:t>
            </a:r>
            <a:r>
              <a:rPr lang="lv-LV" altLang="en-US" b="0" baseline="30000" dirty="0" smtClean="0">
                <a:latin typeface="Arial" panose="020B0604020202020204" pitchFamily="34" charset="0"/>
                <a:cs typeface="Arial" panose="020B0604020202020204" pitchFamily="34" charset="0"/>
                <a:sym typeface="Symbol" pitchFamily="18" charset="2"/>
              </a:rPr>
              <a:t> </a:t>
            </a:r>
            <a:r>
              <a:rPr lang="lv-LV" altLang="en-US" b="0" dirty="0" smtClean="0">
                <a:latin typeface="Arial" panose="020B0604020202020204" pitchFamily="34" charset="0"/>
                <a:cs typeface="Arial" panose="020B0604020202020204" pitchFamily="34" charset="0"/>
                <a:sym typeface="Symbol" pitchFamily="18" charset="2"/>
              </a:rPr>
              <a:t>=</a:t>
            </a:r>
            <a:r>
              <a:rPr lang="lv-LV" altLang="en-US" b="0" baseline="30000" dirty="0" smtClean="0">
                <a:latin typeface="Arial" panose="020B0604020202020204" pitchFamily="34" charset="0"/>
                <a:cs typeface="Arial" panose="020B0604020202020204" pitchFamily="34" charset="0"/>
                <a:sym typeface="Symbol" pitchFamily="18" charset="2"/>
              </a:rPr>
              <a:t> </a:t>
            </a:r>
            <a:r>
              <a:rPr lang="lv-LV" altLang="en-US" b="0" dirty="0" smtClean="0">
                <a:latin typeface="Arial" panose="020B0604020202020204" pitchFamily="34" charset="0"/>
                <a:cs typeface="Arial" panose="020B0604020202020204" pitchFamily="34" charset="0"/>
                <a:sym typeface="Symbol" pitchFamily="18" charset="2"/>
              </a:rPr>
              <a:t>R/S</a:t>
            </a:r>
          </a:p>
          <a:p>
            <a:pPr eaLnBrk="1" hangingPunct="1"/>
            <a:r>
              <a:rPr lang="lv-LV" altLang="en-US" b="0" dirty="0" smtClean="0">
                <a:latin typeface="Arial" panose="020B0604020202020204" pitchFamily="34" charset="0"/>
                <a:cs typeface="Arial" panose="020B0604020202020204" pitchFamily="34" charset="0"/>
              </a:rPr>
              <a:t>korelācija</a:t>
            </a:r>
          </a:p>
          <a:p>
            <a:pPr lvl="1" eaLnBrk="1" hangingPunct="1">
              <a:buFontTx/>
              <a:buNone/>
            </a:pPr>
            <a:r>
              <a:rPr lang="lv-LV" altLang="en-US" b="0" dirty="0" err="1" smtClean="0">
                <a:latin typeface="Arial" panose="020B0604020202020204" pitchFamily="34" charset="0"/>
                <a:cs typeface="Arial" panose="020B0604020202020204" pitchFamily="34" charset="0"/>
                <a:sym typeface="Symbol" pitchFamily="18" charset="2"/>
              </a:rPr>
              <a:t>h</a:t>
            </a:r>
            <a:r>
              <a:rPr lang="lv-LV" altLang="en-US" b="0" baseline="30000" dirty="0" err="1" smtClean="0">
                <a:latin typeface="Arial" panose="020B0604020202020204" pitchFamily="34" charset="0"/>
                <a:cs typeface="Arial" panose="020B0604020202020204" pitchFamily="34" charset="0"/>
                <a:sym typeface="Symbol" pitchFamily="18" charset="2"/>
              </a:rPr>
              <a:t>2</a:t>
            </a:r>
            <a:r>
              <a:rPr lang="lv-LV" altLang="en-US" b="0" baseline="30000" dirty="0" smtClean="0">
                <a:latin typeface="Arial" panose="020B0604020202020204" pitchFamily="34" charset="0"/>
                <a:cs typeface="Arial" panose="020B0604020202020204" pitchFamily="34" charset="0"/>
                <a:sym typeface="Symbol" pitchFamily="18" charset="2"/>
              </a:rPr>
              <a:t> </a:t>
            </a:r>
            <a:r>
              <a:rPr lang="lv-LV" altLang="en-US" b="0" dirty="0" smtClean="0">
                <a:latin typeface="Arial" panose="020B0604020202020204" pitchFamily="34" charset="0"/>
                <a:cs typeface="Arial" panose="020B0604020202020204" pitchFamily="34" charset="0"/>
                <a:sym typeface="Symbol" pitchFamily="18" charset="2"/>
              </a:rPr>
              <a:t>= </a:t>
            </a:r>
            <a:r>
              <a:rPr lang="lv-LV" altLang="en-US" b="0" dirty="0" err="1" smtClean="0">
                <a:latin typeface="Arial" panose="020B0604020202020204" pitchFamily="34" charset="0"/>
                <a:cs typeface="Arial" panose="020B0604020202020204" pitchFamily="34" charset="0"/>
                <a:sym typeface="Symbol" pitchFamily="18" charset="2"/>
              </a:rPr>
              <a:t>2•r</a:t>
            </a:r>
            <a:r>
              <a:rPr lang="lv-LV" altLang="en-US" b="0" dirty="0" smtClean="0">
                <a:latin typeface="Arial" panose="020B0604020202020204" pitchFamily="34" charset="0"/>
                <a:cs typeface="Arial" panose="020B0604020202020204" pitchFamily="34" charset="0"/>
                <a:sym typeface="Symbol" pitchFamily="18" charset="2"/>
              </a:rPr>
              <a:t> (</a:t>
            </a:r>
            <a:r>
              <a:rPr lang="lv-LV" altLang="en-US" b="0" dirty="0" err="1" smtClean="0">
                <a:latin typeface="Arial" panose="020B0604020202020204" pitchFamily="34" charset="0"/>
                <a:cs typeface="Arial" panose="020B0604020202020204" pitchFamily="34" charset="0"/>
                <a:sym typeface="Symbol" pitchFamily="18" charset="2"/>
              </a:rPr>
              <a:t>sibsi</a:t>
            </a:r>
            <a:r>
              <a:rPr lang="lv-LV" altLang="en-US" b="0" dirty="0" smtClean="0">
                <a:latin typeface="Arial" panose="020B0604020202020204" pitchFamily="34" charset="0"/>
                <a:cs typeface="Arial" panose="020B0604020202020204" pitchFamily="34" charset="0"/>
                <a:sym typeface="Symbol" pitchFamily="18" charset="2"/>
              </a:rPr>
              <a:t>)</a:t>
            </a:r>
          </a:p>
          <a:p>
            <a:pPr lvl="1" eaLnBrk="1" hangingPunct="1">
              <a:buFontTx/>
              <a:buNone/>
            </a:pPr>
            <a:r>
              <a:rPr lang="lv-LV" altLang="en-US" b="0" dirty="0" err="1" smtClean="0">
                <a:latin typeface="Arial" panose="020B0604020202020204" pitchFamily="34" charset="0"/>
                <a:cs typeface="Arial" panose="020B0604020202020204" pitchFamily="34" charset="0"/>
                <a:sym typeface="Symbol" pitchFamily="18" charset="2"/>
              </a:rPr>
              <a:t>h</a:t>
            </a:r>
            <a:r>
              <a:rPr lang="lv-LV" altLang="en-US" b="0" baseline="30000" dirty="0" err="1" smtClean="0">
                <a:latin typeface="Arial" panose="020B0604020202020204" pitchFamily="34" charset="0"/>
                <a:cs typeface="Arial" panose="020B0604020202020204" pitchFamily="34" charset="0"/>
                <a:sym typeface="Symbol" pitchFamily="18" charset="2"/>
              </a:rPr>
              <a:t>2</a:t>
            </a:r>
            <a:r>
              <a:rPr lang="lv-LV" altLang="en-US" b="0" baseline="30000" dirty="0" smtClean="0">
                <a:latin typeface="Arial" panose="020B0604020202020204" pitchFamily="34" charset="0"/>
                <a:cs typeface="Arial" panose="020B0604020202020204" pitchFamily="34" charset="0"/>
                <a:sym typeface="Symbol" pitchFamily="18" charset="2"/>
              </a:rPr>
              <a:t> </a:t>
            </a:r>
            <a:r>
              <a:rPr lang="lv-LV" altLang="en-US" b="0" dirty="0" smtClean="0">
                <a:latin typeface="Arial" panose="020B0604020202020204" pitchFamily="34" charset="0"/>
                <a:cs typeface="Arial" panose="020B0604020202020204" pitchFamily="34" charset="0"/>
                <a:sym typeface="Symbol" pitchFamily="18" charset="2"/>
              </a:rPr>
              <a:t>= </a:t>
            </a:r>
            <a:r>
              <a:rPr lang="lv-LV" altLang="en-US" b="0" dirty="0" err="1" smtClean="0">
                <a:latin typeface="Arial" panose="020B0604020202020204" pitchFamily="34" charset="0"/>
                <a:cs typeface="Arial" panose="020B0604020202020204" pitchFamily="34" charset="0"/>
                <a:sym typeface="Symbol" pitchFamily="18" charset="2"/>
              </a:rPr>
              <a:t>4•r</a:t>
            </a:r>
            <a:r>
              <a:rPr lang="lv-LV" altLang="en-US" b="0" dirty="0" smtClean="0">
                <a:latin typeface="Arial" panose="020B0604020202020204" pitchFamily="34" charset="0"/>
                <a:cs typeface="Arial" panose="020B0604020202020204" pitchFamily="34" charset="0"/>
                <a:sym typeface="Symbol" pitchFamily="18" charset="2"/>
              </a:rPr>
              <a:t> (viens kopējs vecāks)</a:t>
            </a:r>
          </a:p>
          <a:p>
            <a:pPr eaLnBrk="1" hangingPunct="1"/>
            <a:r>
              <a:rPr lang="lv-LV" altLang="en-US" b="0" dirty="0" err="1" smtClean="0">
                <a:latin typeface="Arial" panose="020B0604020202020204" pitchFamily="34" charset="0"/>
                <a:cs typeface="Arial" panose="020B0604020202020204" pitchFamily="34" charset="0"/>
                <a:sym typeface="Symbol" pitchFamily="18" charset="2"/>
              </a:rPr>
              <a:t>h</a:t>
            </a:r>
            <a:r>
              <a:rPr lang="lv-LV" altLang="en-US" b="0" baseline="30000" dirty="0" err="1" smtClean="0">
                <a:latin typeface="Arial" panose="020B0604020202020204" pitchFamily="34" charset="0"/>
                <a:cs typeface="Arial" panose="020B0604020202020204" pitchFamily="34" charset="0"/>
                <a:sym typeface="Symbol" pitchFamily="18" charset="2"/>
              </a:rPr>
              <a:t>2</a:t>
            </a:r>
            <a:r>
              <a:rPr lang="lv-LV" altLang="en-US" b="0" baseline="30000" dirty="0" smtClean="0">
                <a:latin typeface="Arial" panose="020B0604020202020204" pitchFamily="34" charset="0"/>
                <a:cs typeface="Arial" panose="020B0604020202020204" pitchFamily="34" charset="0"/>
                <a:sym typeface="Symbol" pitchFamily="18" charset="2"/>
              </a:rPr>
              <a:t> </a:t>
            </a:r>
            <a:r>
              <a:rPr lang="lv-LV" altLang="en-US" b="0" dirty="0" smtClean="0">
                <a:latin typeface="Arial" panose="020B0604020202020204" pitchFamily="34" charset="0"/>
                <a:cs typeface="Arial" panose="020B0604020202020204" pitchFamily="34" charset="0"/>
                <a:sym typeface="Symbol" pitchFamily="18" charset="2"/>
              </a:rPr>
              <a:t>raksturo </a:t>
            </a:r>
            <a:r>
              <a:rPr lang="lv-LV" altLang="en-US" b="0" u="sng" dirty="0" smtClean="0">
                <a:latin typeface="Arial" panose="020B0604020202020204" pitchFamily="34" charset="0"/>
                <a:cs typeface="Arial" panose="020B0604020202020204" pitchFamily="34" charset="0"/>
                <a:sym typeface="Symbol" pitchFamily="18" charset="2"/>
              </a:rPr>
              <a:t>konkrētu</a:t>
            </a:r>
            <a:r>
              <a:rPr lang="lv-LV" altLang="en-US" b="0" dirty="0" smtClean="0">
                <a:latin typeface="Arial" panose="020B0604020202020204" pitchFamily="34" charset="0"/>
                <a:cs typeface="Arial" panose="020B0604020202020204" pitchFamily="34" charset="0"/>
                <a:sym typeface="Symbol" pitchFamily="18" charset="2"/>
              </a:rPr>
              <a:t> populāciju</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827088" y="549275"/>
            <a:ext cx="4894262" cy="990600"/>
          </a:xfrm>
        </p:spPr>
        <p:txBody>
          <a:bodyPr/>
          <a:lstStyle/>
          <a:p>
            <a:pPr eaLnBrk="1" hangingPunct="1"/>
            <a:r>
              <a:rPr lang="lv-LV" altLang="en-US" smtClean="0"/>
              <a:t>Konkordance</a:t>
            </a:r>
            <a:br>
              <a:rPr lang="lv-LV" altLang="en-US" smtClean="0"/>
            </a:br>
            <a:r>
              <a:rPr lang="lv-LV" altLang="en-US" sz="2400" b="0" i="1" smtClean="0">
                <a:solidFill>
                  <a:srgbClr val="663300"/>
                </a:solidFill>
              </a:rPr>
              <a:t>dvīņu salīdzināšana</a:t>
            </a:r>
          </a:p>
        </p:txBody>
      </p:sp>
      <p:pic>
        <p:nvPicPr>
          <p:cNvPr id="138243" name="Picture 3" descr="Concord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276475"/>
            <a:ext cx="71278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4" descr="PICT2848_web 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333375"/>
            <a:ext cx="14033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609600" y="304800"/>
            <a:ext cx="7924800" cy="762000"/>
          </a:xfrm>
        </p:spPr>
        <p:txBody>
          <a:bodyPr/>
          <a:lstStyle/>
          <a:p>
            <a:pPr eaLnBrk="1" hangingPunct="1"/>
            <a:r>
              <a:rPr lang="lv-LV" altLang="en-US" sz="2800" smtClean="0"/>
              <a:t>Iedzimstamības koeficients: konkordance</a:t>
            </a:r>
          </a:p>
        </p:txBody>
      </p:sp>
      <p:pic>
        <p:nvPicPr>
          <p:cNvPr id="139267" name="Picture 3" descr="Heritability based on twins_formu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143000"/>
            <a:ext cx="35941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Picture 4" descr="Heritability based on tw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527300"/>
            <a:ext cx="534670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lv-LV" altLang="en-US" smtClean="0"/>
              <a:t>QTL</a:t>
            </a:r>
            <a:endParaRPr lang="ru-RU" altLang="en-US" smtClean="0"/>
          </a:p>
        </p:txBody>
      </p:sp>
      <p:sp>
        <p:nvSpPr>
          <p:cNvPr id="140291" name="Rectangle 3"/>
          <p:cNvSpPr>
            <a:spLocks noGrp="1" noChangeArrowheads="1"/>
          </p:cNvSpPr>
          <p:nvPr>
            <p:ph type="body" idx="1"/>
          </p:nvPr>
        </p:nvSpPr>
        <p:spPr/>
        <p:txBody>
          <a:bodyPr/>
          <a:lstStyle/>
          <a:p>
            <a:pPr eaLnBrk="1" hangingPunct="1"/>
            <a:r>
              <a:rPr lang="lv-LV" altLang="en-US" sz="2800" b="0" dirty="0" smtClean="0">
                <a:solidFill>
                  <a:srgbClr val="663300"/>
                </a:solidFill>
                <a:latin typeface="Arial" panose="020B0604020202020204" pitchFamily="34" charset="0"/>
                <a:cs typeface="Arial" panose="020B0604020202020204" pitchFamily="34" charset="0"/>
              </a:rPr>
              <a:t>QTL – </a:t>
            </a:r>
            <a:r>
              <a:rPr lang="lv-LV" altLang="en-US" sz="2800" b="0" dirty="0" err="1" smtClean="0">
                <a:solidFill>
                  <a:srgbClr val="663300"/>
                </a:solidFill>
                <a:latin typeface="Arial" panose="020B0604020202020204" pitchFamily="34" charset="0"/>
                <a:cs typeface="Arial" panose="020B0604020202020204" pitchFamily="34" charset="0"/>
              </a:rPr>
              <a:t>quantitative</a:t>
            </a:r>
            <a:r>
              <a:rPr lang="lv-LV" altLang="en-US" sz="2800" b="0" dirty="0" smtClean="0">
                <a:solidFill>
                  <a:srgbClr val="663300"/>
                </a:solidFill>
                <a:latin typeface="Arial" panose="020B0604020202020204" pitchFamily="34" charset="0"/>
                <a:cs typeface="Arial" panose="020B0604020202020204" pitchFamily="34" charset="0"/>
              </a:rPr>
              <a:t> </a:t>
            </a:r>
            <a:r>
              <a:rPr lang="lv-LV" altLang="en-US" sz="2800" b="0" dirty="0" err="1" smtClean="0">
                <a:solidFill>
                  <a:srgbClr val="663300"/>
                </a:solidFill>
                <a:latin typeface="Arial" panose="020B0604020202020204" pitchFamily="34" charset="0"/>
                <a:cs typeface="Arial" panose="020B0604020202020204" pitchFamily="34" charset="0"/>
              </a:rPr>
              <a:t>trait</a:t>
            </a:r>
            <a:r>
              <a:rPr lang="lv-LV" altLang="en-US" sz="2800" b="0" dirty="0" smtClean="0">
                <a:solidFill>
                  <a:srgbClr val="663300"/>
                </a:solidFill>
                <a:latin typeface="Arial" panose="020B0604020202020204" pitchFamily="34" charset="0"/>
                <a:cs typeface="Arial" panose="020B0604020202020204" pitchFamily="34" charset="0"/>
              </a:rPr>
              <a:t> loci</a:t>
            </a:r>
          </a:p>
          <a:p>
            <a:pPr eaLnBrk="1" hangingPunct="1"/>
            <a:r>
              <a:rPr lang="lv-LV" altLang="en-US" sz="2800" b="0" dirty="0" smtClean="0">
                <a:solidFill>
                  <a:srgbClr val="663300"/>
                </a:solidFill>
                <a:latin typeface="Arial" panose="020B0604020202020204" pitchFamily="34" charset="0"/>
                <a:cs typeface="Arial" panose="020B0604020202020204" pitchFamily="34" charset="0"/>
              </a:rPr>
              <a:t>kvantitatīvās pazīmes lokuss (QTL)</a:t>
            </a:r>
          </a:p>
          <a:p>
            <a:pPr eaLnBrk="1" hangingPunct="1"/>
            <a:endParaRPr lang="lv-LV" altLang="en-US" sz="2800" b="0" dirty="0" smtClean="0">
              <a:solidFill>
                <a:srgbClr val="663300"/>
              </a:solidFill>
              <a:latin typeface="Arial" panose="020B0604020202020204" pitchFamily="34" charset="0"/>
              <a:cs typeface="Arial" panose="020B0604020202020204" pitchFamily="34" charset="0"/>
            </a:endParaRPr>
          </a:p>
          <a:p>
            <a:pPr eaLnBrk="1" hangingPunct="1"/>
            <a:r>
              <a:rPr lang="lv-LV" altLang="en-US" sz="2800" b="0" dirty="0" smtClean="0">
                <a:solidFill>
                  <a:srgbClr val="663300"/>
                </a:solidFill>
                <a:latin typeface="Arial" panose="020B0604020202020204" pitchFamily="34" charset="0"/>
                <a:cs typeface="Arial" panose="020B0604020202020204" pitchFamily="34" charset="0"/>
              </a:rPr>
              <a:t>molekulārie marķieri!</a:t>
            </a:r>
            <a:endParaRPr lang="ru-RU" altLang="en-US" sz="2800" b="0" dirty="0" smtClean="0">
              <a:solidFill>
                <a:srgbClr val="6633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457200"/>
            <a:ext cx="7924800" cy="685800"/>
          </a:xfrm>
        </p:spPr>
        <p:txBody>
          <a:bodyPr/>
          <a:lstStyle/>
          <a:p>
            <a:pPr eaLnBrk="1" hangingPunct="1"/>
            <a:r>
              <a:rPr lang="lv-LV" altLang="en-US" smtClean="0"/>
              <a:t>Modernā selekcija</a:t>
            </a:r>
          </a:p>
        </p:txBody>
      </p:sp>
      <p:sp>
        <p:nvSpPr>
          <p:cNvPr id="13315" name="Rectangle 3"/>
          <p:cNvSpPr>
            <a:spLocks noGrp="1" noChangeArrowheads="1"/>
          </p:cNvSpPr>
          <p:nvPr>
            <p:ph type="body" idx="1"/>
          </p:nvPr>
        </p:nvSpPr>
        <p:spPr>
          <a:xfrm>
            <a:off x="381000" y="1447800"/>
            <a:ext cx="8534400" cy="4724400"/>
          </a:xfrm>
        </p:spPr>
        <p:txBody>
          <a:bodyPr/>
          <a:lstStyle/>
          <a:p>
            <a:pPr eaLnBrk="1" hangingPunct="1">
              <a:buFontTx/>
              <a:buNone/>
            </a:pPr>
            <a:r>
              <a:rPr lang="lv-LV" altLang="en-US" i="1" dirty="0" smtClean="0">
                <a:solidFill>
                  <a:srgbClr val="990000"/>
                </a:solidFill>
              </a:rPr>
              <a:t>	</a:t>
            </a:r>
            <a:r>
              <a:rPr lang="lv-LV" altLang="en-US" b="0" i="1" dirty="0" smtClean="0">
                <a:solidFill>
                  <a:srgbClr val="663300"/>
                </a:solidFill>
                <a:latin typeface="Arial" panose="020B0604020202020204" pitchFamily="34" charset="0"/>
                <a:cs typeface="Arial" panose="020B0604020202020204" pitchFamily="34" charset="0"/>
              </a:rPr>
              <a:t>Selekcija – cilvēkam vajadzīgo genotipu izveidošana un izlase</a:t>
            </a:r>
          </a:p>
          <a:p>
            <a:pPr eaLnBrk="1" hangingPunct="1">
              <a:buFontTx/>
              <a:buNone/>
            </a:pPr>
            <a:r>
              <a:rPr lang="lv-LV" altLang="en-US" sz="1800" b="0" dirty="0" smtClean="0">
                <a:solidFill>
                  <a:srgbClr val="663300"/>
                </a:solidFill>
                <a:latin typeface="Arial" panose="020B0604020202020204" pitchFamily="34" charset="0"/>
                <a:cs typeface="Arial" panose="020B0604020202020204" pitchFamily="34" charset="0"/>
              </a:rPr>
              <a:t>		</a:t>
            </a:r>
          </a:p>
          <a:p>
            <a:pPr eaLnBrk="1" hangingPunct="1">
              <a:buFontTx/>
              <a:buNone/>
            </a:pPr>
            <a:r>
              <a:rPr lang="lv-LV" altLang="en-US" b="0" dirty="0" smtClean="0">
                <a:solidFill>
                  <a:srgbClr val="663300"/>
                </a:solidFill>
                <a:latin typeface="Arial" panose="020B0604020202020204" pitchFamily="34" charset="0"/>
                <a:cs typeface="Arial" panose="020B0604020202020204" pitchFamily="34" charset="0"/>
              </a:rPr>
              <a:t>	</a:t>
            </a:r>
            <a:r>
              <a:rPr lang="lv-LV" altLang="en-US" b="0" u="sng" dirty="0" smtClean="0">
                <a:solidFill>
                  <a:srgbClr val="663300"/>
                </a:solidFill>
                <a:latin typeface="Arial" panose="020B0604020202020204" pitchFamily="34" charset="0"/>
                <a:cs typeface="Arial" panose="020B0604020202020204" pitchFamily="34" charset="0"/>
              </a:rPr>
              <a:t>Ģenētika –  selekcijas teorētiskā bāze</a:t>
            </a:r>
          </a:p>
          <a:p>
            <a:pPr eaLnBrk="1" hangingPunct="1">
              <a:buFontTx/>
              <a:buNone/>
            </a:pPr>
            <a:endParaRPr lang="lv-LV" altLang="en-US" sz="1800" b="0" dirty="0" smtClean="0">
              <a:solidFill>
                <a:srgbClr val="990000"/>
              </a:solidFill>
              <a:latin typeface="Arial" panose="020B0604020202020204" pitchFamily="34" charset="0"/>
              <a:cs typeface="Arial" panose="020B0604020202020204" pitchFamily="34" charset="0"/>
            </a:endParaRPr>
          </a:p>
          <a:p>
            <a:pPr eaLnBrk="1" hangingPunct="1">
              <a:buFontTx/>
              <a:buNone/>
            </a:pPr>
            <a:r>
              <a:rPr lang="lv-LV" altLang="en-US" b="0" dirty="0" smtClean="0">
                <a:solidFill>
                  <a:srgbClr val="990000"/>
                </a:solidFill>
                <a:latin typeface="Arial" panose="020B0604020202020204" pitchFamily="34" charset="0"/>
                <a:cs typeface="Arial" panose="020B0604020202020204" pitchFamily="34" charset="0"/>
              </a:rPr>
              <a:t>	</a:t>
            </a:r>
            <a:r>
              <a:rPr lang="lv-LV" altLang="en-US" sz="2400" b="0" dirty="0" smtClean="0">
                <a:solidFill>
                  <a:srgbClr val="336600"/>
                </a:solidFill>
                <a:latin typeface="Arial" panose="020B0604020202020204" pitchFamily="34" charset="0"/>
                <a:cs typeface="Arial" panose="020B0604020202020204" pitchFamily="34" charset="0"/>
              </a:rPr>
              <a:t>Profesionālā selekcija no 19. gs </a:t>
            </a:r>
            <a:r>
              <a:rPr lang="lv-LV" altLang="en-US" sz="2400" b="0" dirty="0" smtClean="0">
                <a:solidFill>
                  <a:srgbClr val="336600"/>
                </a:solidFill>
                <a:latin typeface="Arial" panose="020B0604020202020204" pitchFamily="34" charset="0"/>
                <a:cs typeface="Arial" panose="020B0604020202020204" pitchFamily="34" charset="0"/>
              </a:rPr>
              <a:t>vidus.</a:t>
            </a:r>
            <a:endParaRPr lang="lv-LV" altLang="en-US" sz="2400" b="0" dirty="0" smtClean="0">
              <a:solidFill>
                <a:srgbClr val="336600"/>
              </a:solidFill>
              <a:latin typeface="Arial" panose="020B0604020202020204" pitchFamily="34" charset="0"/>
              <a:cs typeface="Arial" panose="020B0604020202020204" pitchFamily="34" charset="0"/>
            </a:endParaRPr>
          </a:p>
          <a:p>
            <a:pPr eaLnBrk="1" hangingPunct="1">
              <a:buFontTx/>
              <a:buNone/>
            </a:pPr>
            <a:r>
              <a:rPr lang="lv-LV" altLang="en-US" sz="2400" b="0" dirty="0" smtClean="0">
                <a:solidFill>
                  <a:srgbClr val="336600"/>
                </a:solidFill>
                <a:latin typeface="Arial" panose="020B0604020202020204" pitchFamily="34" charset="0"/>
                <a:cs typeface="Arial" panose="020B0604020202020204" pitchFamily="34" charset="0"/>
              </a:rPr>
              <a:t>	Latvijā – no 20. gs pirmās </a:t>
            </a:r>
            <a:r>
              <a:rPr lang="lv-LV" altLang="en-US" sz="2400" b="0" dirty="0" smtClean="0">
                <a:solidFill>
                  <a:srgbClr val="336600"/>
                </a:solidFill>
                <a:latin typeface="Arial" panose="020B0604020202020204" pitchFamily="34" charset="0"/>
                <a:cs typeface="Arial" panose="020B0604020202020204" pitchFamily="34" charset="0"/>
              </a:rPr>
              <a:t>puses.</a:t>
            </a:r>
            <a:endParaRPr lang="lv-LV" altLang="en-US" sz="2400" b="0" dirty="0" smtClean="0">
              <a:solidFill>
                <a:srgbClr val="336600"/>
              </a:solidFill>
              <a:latin typeface="Arial" panose="020B0604020202020204" pitchFamily="34" charset="0"/>
              <a:cs typeface="Arial" panose="020B0604020202020204" pitchFamily="34" charset="0"/>
            </a:endParaRPr>
          </a:p>
          <a:p>
            <a:pPr eaLnBrk="1" hangingPunct="1">
              <a:buFontTx/>
              <a:buNone/>
            </a:pPr>
            <a:r>
              <a:rPr lang="lv-LV" altLang="en-US" b="0" dirty="0" smtClean="0">
                <a:solidFill>
                  <a:srgbClr val="990000"/>
                </a:solidFill>
                <a:latin typeface="Arial" panose="020B0604020202020204" pitchFamily="34" charset="0"/>
                <a:cs typeface="Arial" panose="020B0604020202020204" pitchFamily="34" charset="0"/>
              </a:rPr>
              <a:t>	</a:t>
            </a:r>
            <a:r>
              <a:rPr lang="lv-LV" altLang="en-US" sz="2400" i="1" dirty="0" smtClean="0">
                <a:latin typeface="Arial" panose="020B0604020202020204" pitchFamily="34" charset="0"/>
                <a:cs typeface="Arial" panose="020B0604020202020204" pitchFamily="34" charset="0"/>
              </a:rPr>
              <a:t>Augu selekcijā izmanto daudzveidīgākas ģenētiskās metodes</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685800" y="228600"/>
            <a:ext cx="7924800" cy="762000"/>
          </a:xfrm>
        </p:spPr>
        <p:txBody>
          <a:bodyPr/>
          <a:lstStyle/>
          <a:p>
            <a:pPr eaLnBrk="1" hangingPunct="1"/>
            <a:r>
              <a:rPr lang="lv-LV" altLang="en-US" smtClean="0"/>
              <a:t>Selekcijas metodes</a:t>
            </a:r>
          </a:p>
        </p:txBody>
      </p:sp>
      <p:sp>
        <p:nvSpPr>
          <p:cNvPr id="141315" name="Rectangle 3"/>
          <p:cNvSpPr>
            <a:spLocks noGrp="1" noChangeArrowheads="1"/>
          </p:cNvSpPr>
          <p:nvPr>
            <p:ph type="body" idx="1"/>
          </p:nvPr>
        </p:nvSpPr>
        <p:spPr>
          <a:xfrm>
            <a:off x="685800" y="1066800"/>
            <a:ext cx="7772400" cy="5410200"/>
          </a:xfrm>
        </p:spPr>
        <p:txBody>
          <a:bodyPr/>
          <a:lstStyle/>
          <a:p>
            <a:pPr eaLnBrk="1" hangingPunct="1">
              <a:lnSpc>
                <a:spcPct val="90000"/>
              </a:lnSpc>
            </a:pPr>
            <a:r>
              <a:rPr lang="lv-LV" altLang="en-US" sz="2800" b="0" dirty="0" smtClean="0">
                <a:latin typeface="Arial" panose="020B0604020202020204" pitchFamily="34" charset="0"/>
                <a:cs typeface="Arial" panose="020B0604020202020204" pitchFamily="34" charset="0"/>
              </a:rPr>
              <a:t>izlase no vietējām populācijām</a:t>
            </a:r>
          </a:p>
          <a:p>
            <a:pPr eaLnBrk="1" hangingPunct="1">
              <a:lnSpc>
                <a:spcPct val="80000"/>
              </a:lnSpc>
              <a:buFontTx/>
              <a:buNone/>
            </a:pPr>
            <a:r>
              <a:rPr lang="lv-LV" altLang="en-US" sz="2400" b="0" dirty="0" smtClean="0">
                <a:latin typeface="Arial" panose="020B0604020202020204" pitchFamily="34" charset="0"/>
                <a:cs typeface="Arial" panose="020B0604020202020204" pitchFamily="34" charset="0"/>
              </a:rPr>
              <a:t>_______________________________________</a:t>
            </a:r>
          </a:p>
          <a:p>
            <a:pPr eaLnBrk="1" hangingPunct="1">
              <a:lnSpc>
                <a:spcPct val="130000"/>
              </a:lnSpc>
            </a:pPr>
            <a:r>
              <a:rPr lang="lv-LV" altLang="en-US" sz="2800" b="0" dirty="0" smtClean="0">
                <a:latin typeface="Arial" panose="020B0604020202020204" pitchFamily="34" charset="0"/>
                <a:cs typeface="Arial" panose="020B0604020202020204" pitchFamily="34" charset="0"/>
              </a:rPr>
              <a:t>hibridizācija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mutaģenēze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err="1" smtClean="0">
                <a:latin typeface="Arial" panose="020B0604020202020204" pitchFamily="34" charset="0"/>
                <a:cs typeface="Arial" panose="020B0604020202020204" pitchFamily="34" charset="0"/>
              </a:rPr>
              <a:t>heteroze</a:t>
            </a:r>
            <a:r>
              <a:rPr lang="lv-LV" altLang="en-US" sz="2800" b="0" dirty="0" smtClean="0">
                <a:latin typeface="Arial" panose="020B0604020202020204" pitchFamily="34" charset="0"/>
                <a:cs typeface="Arial" panose="020B0604020202020204" pitchFamily="34" charset="0"/>
              </a:rPr>
              <a:t>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err="1" smtClean="0">
                <a:latin typeface="Arial" panose="020B0604020202020204" pitchFamily="34" charset="0"/>
                <a:cs typeface="Arial" panose="020B0604020202020204" pitchFamily="34" charset="0"/>
              </a:rPr>
              <a:t>poliploīdija</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attālā hibridizācija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kvantitatīvā ģenētika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solidFill>
                  <a:srgbClr val="990000"/>
                </a:solidFill>
                <a:latin typeface="Arial" panose="020B0604020202020204" pitchFamily="34" charset="0"/>
                <a:cs typeface="Arial" panose="020B0604020202020204" pitchFamily="34" charset="0"/>
              </a:rPr>
              <a:t>audu kultūras</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molekulārie marķieri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a:latin typeface="Arial" panose="020B0604020202020204" pitchFamily="34" charset="0"/>
                <a:cs typeface="Arial" panose="020B0604020202020204" pitchFamily="34" charset="0"/>
              </a:rPr>
              <a:t>ģenētiskā inženierija			 </a:t>
            </a:r>
            <a:r>
              <a:rPr lang="lv-LV" altLang="en-US" sz="2800" b="0" dirty="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755650" y="404813"/>
            <a:ext cx="7772400" cy="720725"/>
          </a:xfrm>
        </p:spPr>
        <p:txBody>
          <a:bodyPr/>
          <a:lstStyle/>
          <a:p>
            <a:r>
              <a:rPr lang="lv-LV" altLang="en-US" sz="4000" smtClean="0">
                <a:solidFill>
                  <a:srgbClr val="006600"/>
                </a:solidFill>
                <a:latin typeface="Arial" charset="0"/>
              </a:rPr>
              <a:t>Audu kultūras</a:t>
            </a:r>
            <a:endParaRPr lang="ru-RU" altLang="en-US" sz="4000" smtClean="0">
              <a:solidFill>
                <a:srgbClr val="006600"/>
              </a:solidFill>
              <a:latin typeface="Arial" charset="0"/>
            </a:endParaRPr>
          </a:p>
        </p:txBody>
      </p:sp>
      <p:sp>
        <p:nvSpPr>
          <p:cNvPr id="142339" name="Rectangle 3"/>
          <p:cNvSpPr>
            <a:spLocks noGrp="1" noChangeArrowheads="1"/>
          </p:cNvSpPr>
          <p:nvPr>
            <p:ph type="body" idx="1"/>
          </p:nvPr>
        </p:nvSpPr>
        <p:spPr>
          <a:xfrm>
            <a:off x="179388" y="1125538"/>
            <a:ext cx="6337300" cy="4824412"/>
          </a:xfrm>
        </p:spPr>
        <p:txBody>
          <a:bodyPr/>
          <a:lstStyle/>
          <a:p>
            <a:r>
              <a:rPr lang="lv-LV" altLang="en-US" sz="2400" b="0" dirty="0" smtClean="0">
                <a:solidFill>
                  <a:srgbClr val="663300"/>
                </a:solidFill>
                <a:latin typeface="Arial" charset="0"/>
              </a:rPr>
              <a:t>Sterilos apstākļos kultivētas izolētas audu vai šūnu grupu kultūras</a:t>
            </a:r>
          </a:p>
          <a:p>
            <a:r>
              <a:rPr lang="lv-LV" altLang="en-US" sz="2400" b="0" dirty="0" smtClean="0">
                <a:solidFill>
                  <a:srgbClr val="663300"/>
                </a:solidFill>
                <a:latin typeface="Arial" charset="0"/>
              </a:rPr>
              <a:t>Pirmie eksperimenti 1902. g.</a:t>
            </a:r>
          </a:p>
          <a:p>
            <a:r>
              <a:rPr lang="lv-LV" altLang="en-US" sz="2400" b="0" dirty="0" smtClean="0">
                <a:solidFill>
                  <a:srgbClr val="663300"/>
                </a:solidFill>
                <a:latin typeface="Arial" charset="0"/>
              </a:rPr>
              <a:t>Pirmie augi-reģeneranti </a:t>
            </a:r>
            <a:r>
              <a:rPr lang="lv-LV" altLang="en-US" sz="2400" b="0" dirty="0" err="1" smtClean="0">
                <a:solidFill>
                  <a:srgbClr val="663300"/>
                </a:solidFill>
                <a:latin typeface="Arial" charset="0"/>
              </a:rPr>
              <a:t>1946.g</a:t>
            </a:r>
            <a:r>
              <a:rPr lang="lv-LV" altLang="en-US" sz="2400" b="0" dirty="0" smtClean="0">
                <a:solidFill>
                  <a:srgbClr val="663300"/>
                </a:solidFill>
                <a:latin typeface="Arial" charset="0"/>
              </a:rPr>
              <a:t>. (</a:t>
            </a:r>
            <a:r>
              <a:rPr lang="lv-LV" altLang="en-US" sz="2400" b="0" dirty="0" err="1" smtClean="0">
                <a:solidFill>
                  <a:srgbClr val="663300"/>
                </a:solidFill>
                <a:latin typeface="Arial" charset="0"/>
              </a:rPr>
              <a:t>meristēmu</a:t>
            </a:r>
            <a:r>
              <a:rPr lang="lv-LV" altLang="en-US" sz="2400" b="0" dirty="0" smtClean="0">
                <a:solidFill>
                  <a:srgbClr val="663300"/>
                </a:solidFill>
                <a:latin typeface="Arial" charset="0"/>
              </a:rPr>
              <a:t> kultūra </a:t>
            </a:r>
            <a:r>
              <a:rPr lang="lv-LV" altLang="en-US" sz="2400" b="0" i="1" dirty="0" err="1" smtClean="0">
                <a:solidFill>
                  <a:srgbClr val="663300"/>
                </a:solidFill>
                <a:latin typeface="Arial" charset="0"/>
              </a:rPr>
              <a:t>Tropaelium</a:t>
            </a:r>
            <a:r>
              <a:rPr lang="lv-LV" altLang="en-US" sz="2400" b="0" i="1" dirty="0" smtClean="0">
                <a:solidFill>
                  <a:srgbClr val="663300"/>
                </a:solidFill>
                <a:latin typeface="Arial" charset="0"/>
              </a:rPr>
              <a:t> </a:t>
            </a:r>
            <a:r>
              <a:rPr lang="lv-LV" altLang="en-US" sz="2400" b="0" i="1" dirty="0" err="1" smtClean="0">
                <a:solidFill>
                  <a:srgbClr val="663300"/>
                </a:solidFill>
                <a:latin typeface="Arial" charset="0"/>
              </a:rPr>
              <a:t>majus</a:t>
            </a:r>
            <a:r>
              <a:rPr lang="lv-LV" altLang="en-US" sz="2400" b="0" i="1" dirty="0" smtClean="0">
                <a:solidFill>
                  <a:srgbClr val="663300"/>
                </a:solidFill>
                <a:latin typeface="Arial" charset="0"/>
              </a:rPr>
              <a:t>)</a:t>
            </a:r>
          </a:p>
          <a:p>
            <a:r>
              <a:rPr lang="lv-LV" altLang="en-US" sz="2400" b="0" dirty="0" smtClean="0">
                <a:solidFill>
                  <a:srgbClr val="663300"/>
                </a:solidFill>
                <a:latin typeface="Arial" charset="0"/>
              </a:rPr>
              <a:t>Mūsdienu izpratnē 20. gadsimta 2. puse</a:t>
            </a:r>
          </a:p>
          <a:p>
            <a:pPr>
              <a:buFontTx/>
              <a:buNone/>
            </a:pPr>
            <a:r>
              <a:rPr lang="lv-LV" altLang="en-US" sz="2800" dirty="0" smtClean="0">
                <a:solidFill>
                  <a:srgbClr val="C00000"/>
                </a:solidFill>
                <a:latin typeface="Arial" charset="0"/>
              </a:rPr>
              <a:t>fitohormonu un citu </a:t>
            </a:r>
          </a:p>
          <a:p>
            <a:pPr>
              <a:buFontTx/>
              <a:buNone/>
            </a:pPr>
            <a:r>
              <a:rPr lang="lv-LV" altLang="en-US" sz="2800" dirty="0" smtClean="0">
                <a:solidFill>
                  <a:srgbClr val="C00000"/>
                </a:solidFill>
                <a:latin typeface="Arial" charset="0"/>
              </a:rPr>
              <a:t>barības elementu </a:t>
            </a:r>
          </a:p>
          <a:p>
            <a:pPr>
              <a:buFontTx/>
              <a:buNone/>
            </a:pPr>
            <a:r>
              <a:rPr lang="lv-LV" altLang="en-US" sz="2800" dirty="0" smtClean="0">
                <a:solidFill>
                  <a:srgbClr val="C00000"/>
                </a:solidFill>
                <a:latin typeface="Arial" charset="0"/>
              </a:rPr>
              <a:t>nozīme</a:t>
            </a:r>
            <a:endParaRPr lang="ru-RU" altLang="en-US" sz="2800" dirty="0" smtClean="0">
              <a:solidFill>
                <a:srgbClr val="C00000"/>
              </a:solidFill>
              <a:latin typeface="Arial" charset="0"/>
            </a:endParaRPr>
          </a:p>
        </p:txBody>
      </p:sp>
      <p:pic>
        <p:nvPicPr>
          <p:cNvPr id="142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260350"/>
            <a:ext cx="1768475"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341" name="Rectangle 5"/>
          <p:cNvSpPr>
            <a:spLocks noChangeArrowheads="1"/>
          </p:cNvSpPr>
          <p:nvPr/>
        </p:nvSpPr>
        <p:spPr bwMode="auto">
          <a:xfrm>
            <a:off x="6732588" y="2276475"/>
            <a:ext cx="18272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altLang="en-US" sz="1400" b="1">
                <a:latin typeface="Arial" charset="0"/>
                <a:cs typeface="Arial" charset="0"/>
              </a:rPr>
              <a:t>Gottlieb Haberlandt</a:t>
            </a:r>
          </a:p>
        </p:txBody>
      </p:sp>
      <p:pic>
        <p:nvPicPr>
          <p:cNvPr id="142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4797425"/>
            <a:ext cx="2667000"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234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6100" y="4797425"/>
            <a:ext cx="1390650" cy="185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234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2781300"/>
            <a:ext cx="215900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lv-LV" altLang="en-US" sz="4800" smtClean="0">
                <a:solidFill>
                  <a:srgbClr val="006600"/>
                </a:solidFill>
              </a:rPr>
              <a:t>Galvenā ideja</a:t>
            </a:r>
          </a:p>
        </p:txBody>
      </p:sp>
      <p:pic>
        <p:nvPicPr>
          <p:cNvPr id="14336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6200" y="2133600"/>
            <a:ext cx="9067800" cy="4395788"/>
          </a:xfrm>
          <a:noFill/>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ctrTitle"/>
          </p:nvPr>
        </p:nvSpPr>
        <p:spPr>
          <a:xfrm>
            <a:off x="685800" y="228600"/>
            <a:ext cx="7772400" cy="685800"/>
          </a:xfrm>
        </p:spPr>
        <p:txBody>
          <a:bodyPr/>
          <a:lstStyle/>
          <a:p>
            <a:r>
              <a:rPr lang="lv-LV" altLang="en-US" dirty="0" smtClean="0">
                <a:solidFill>
                  <a:schemeClr val="accent6"/>
                </a:solidFill>
                <a:latin typeface="Arial" charset="0"/>
              </a:rPr>
              <a:t>Barotnes</a:t>
            </a:r>
            <a:endParaRPr lang="en-US" altLang="en-US" dirty="0" smtClean="0">
              <a:solidFill>
                <a:schemeClr val="accent6"/>
              </a:solidFill>
              <a:latin typeface="Arial" charset="0"/>
            </a:endParaRPr>
          </a:p>
        </p:txBody>
      </p:sp>
      <p:sp>
        <p:nvSpPr>
          <p:cNvPr id="144387" name="Rectangle 3"/>
          <p:cNvSpPr>
            <a:spLocks noGrp="1" noChangeArrowheads="1"/>
          </p:cNvSpPr>
          <p:nvPr>
            <p:ph type="subTitle" idx="1"/>
          </p:nvPr>
        </p:nvSpPr>
        <p:spPr>
          <a:xfrm>
            <a:off x="1219200" y="914400"/>
            <a:ext cx="2209800" cy="609600"/>
          </a:xfrm>
        </p:spPr>
        <p:txBody>
          <a:bodyPr/>
          <a:lstStyle/>
          <a:p>
            <a:pPr marL="609600" indent="-609600" algn="l"/>
            <a:r>
              <a:rPr lang="lv-LV" altLang="en-US" sz="3600" b="0" i="1" dirty="0" smtClean="0">
                <a:solidFill>
                  <a:srgbClr val="008000"/>
                </a:solidFill>
                <a:latin typeface="Arial" charset="0"/>
              </a:rPr>
              <a:t>Šķidrās </a:t>
            </a:r>
          </a:p>
        </p:txBody>
      </p:sp>
      <p:sp>
        <p:nvSpPr>
          <p:cNvPr id="144388" name="Text Box 6"/>
          <p:cNvSpPr txBox="1">
            <a:spLocks noChangeArrowheads="1"/>
          </p:cNvSpPr>
          <p:nvPr/>
        </p:nvSpPr>
        <p:spPr bwMode="auto">
          <a:xfrm>
            <a:off x="5029200" y="838200"/>
            <a:ext cx="1920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eaLnBrk="1" hangingPunct="1"/>
            <a:r>
              <a:rPr lang="lv-LV" altLang="en-US" sz="3600">
                <a:solidFill>
                  <a:srgbClr val="008000"/>
                </a:solidFill>
                <a:latin typeface="Arial" charset="0"/>
              </a:rPr>
              <a:t>Cietās</a:t>
            </a:r>
            <a:endParaRPr lang="en-US" altLang="en-US" sz="3600">
              <a:solidFill>
                <a:srgbClr val="008000"/>
              </a:solidFill>
              <a:latin typeface="Arial" charset="0"/>
            </a:endParaRPr>
          </a:p>
        </p:txBody>
      </p:sp>
      <p:sp>
        <p:nvSpPr>
          <p:cNvPr id="144389" name="Line 7"/>
          <p:cNvSpPr>
            <a:spLocks noChangeShapeType="1"/>
          </p:cNvSpPr>
          <p:nvPr/>
        </p:nvSpPr>
        <p:spPr bwMode="auto">
          <a:xfrm flipH="1">
            <a:off x="3200400" y="838200"/>
            <a:ext cx="3048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390" name="Line 8"/>
          <p:cNvSpPr>
            <a:spLocks noChangeShapeType="1"/>
          </p:cNvSpPr>
          <p:nvPr/>
        </p:nvSpPr>
        <p:spPr bwMode="auto">
          <a:xfrm>
            <a:off x="4800600" y="838200"/>
            <a:ext cx="3048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391" name="Text Box 9"/>
          <p:cNvSpPr txBox="1">
            <a:spLocks noChangeArrowheads="1"/>
          </p:cNvSpPr>
          <p:nvPr/>
        </p:nvSpPr>
        <p:spPr bwMode="auto">
          <a:xfrm>
            <a:off x="457200" y="1752600"/>
            <a:ext cx="80772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eaLnBrk="1" hangingPunct="1">
              <a:buFontTx/>
              <a:buChar char="•"/>
            </a:pPr>
            <a:r>
              <a:rPr lang="lv-LV" altLang="en-US" i="0" dirty="0" smtClean="0">
                <a:solidFill>
                  <a:srgbClr val="663300"/>
                </a:solidFill>
                <a:latin typeface="Arial" panose="020B0604020202020204" pitchFamily="34" charset="0"/>
                <a:cs typeface="Arial" panose="020B0604020202020204" pitchFamily="34" charset="0"/>
              </a:rPr>
              <a:t>Mikroelementi</a:t>
            </a:r>
          </a:p>
          <a:p>
            <a:pPr eaLnBrk="1" hangingPunct="1">
              <a:buFontTx/>
              <a:buChar char="•"/>
            </a:pPr>
            <a:r>
              <a:rPr lang="lv-LV" altLang="en-US" i="0" dirty="0" smtClean="0">
                <a:solidFill>
                  <a:srgbClr val="663300"/>
                </a:solidFill>
                <a:latin typeface="Arial" panose="020B0604020202020204" pitchFamily="34" charset="0"/>
                <a:cs typeface="Arial" panose="020B0604020202020204" pitchFamily="34" charset="0"/>
              </a:rPr>
              <a:t>Makroelementi</a:t>
            </a:r>
            <a:endParaRPr lang="lv-LV" altLang="en-US" i="0" dirty="0">
              <a:solidFill>
                <a:srgbClr val="663300"/>
              </a:solidFill>
              <a:latin typeface="Arial" panose="020B0604020202020204" pitchFamily="34" charset="0"/>
              <a:cs typeface="Arial" panose="020B0604020202020204" pitchFamily="34" charset="0"/>
            </a:endParaRPr>
          </a:p>
          <a:p>
            <a:pPr eaLnBrk="1" hangingPunct="1">
              <a:buFontTx/>
              <a:buChar char="•"/>
            </a:pPr>
            <a:r>
              <a:rPr lang="lv-LV" altLang="en-US" i="0" dirty="0">
                <a:solidFill>
                  <a:srgbClr val="663300"/>
                </a:solidFill>
                <a:latin typeface="Arial" panose="020B0604020202020204" pitchFamily="34" charset="0"/>
                <a:cs typeface="Arial" panose="020B0604020202020204" pitchFamily="34" charset="0"/>
              </a:rPr>
              <a:t>Vitamīni</a:t>
            </a:r>
          </a:p>
          <a:p>
            <a:pPr eaLnBrk="1" hangingPunct="1">
              <a:buFontTx/>
              <a:buChar char="•"/>
            </a:pPr>
            <a:r>
              <a:rPr lang="lv-LV" altLang="en-US" i="0" dirty="0">
                <a:solidFill>
                  <a:srgbClr val="663300"/>
                </a:solidFill>
                <a:latin typeface="Arial" panose="020B0604020202020204" pitchFamily="34" charset="0"/>
                <a:cs typeface="Arial" panose="020B0604020202020204" pitchFamily="34" charset="0"/>
              </a:rPr>
              <a:t>Fitohormoni</a:t>
            </a:r>
          </a:p>
          <a:p>
            <a:pPr eaLnBrk="1" hangingPunct="1">
              <a:buFontTx/>
              <a:buChar char="•"/>
            </a:pPr>
            <a:r>
              <a:rPr lang="lv-LV" altLang="en-US" i="0" dirty="0">
                <a:solidFill>
                  <a:srgbClr val="663300"/>
                </a:solidFill>
                <a:latin typeface="Arial" panose="020B0604020202020204" pitchFamily="34" charset="0"/>
                <a:cs typeface="Arial" panose="020B0604020202020204" pitchFamily="34" charset="0"/>
              </a:rPr>
              <a:t>Citas bioloģiski aktīvas vielas (sāļi, ekstrakti, antioksidanti,...)</a:t>
            </a:r>
          </a:p>
          <a:p>
            <a:pPr eaLnBrk="1" hangingPunct="1">
              <a:buFontTx/>
              <a:buChar char="•"/>
            </a:pPr>
            <a:r>
              <a:rPr lang="lv-LV" altLang="en-US" i="0" dirty="0">
                <a:solidFill>
                  <a:srgbClr val="663300"/>
                </a:solidFill>
                <a:latin typeface="Arial" panose="020B0604020202020204" pitchFamily="34" charset="0"/>
                <a:cs typeface="Arial" panose="020B0604020202020204" pitchFamily="34" charset="0"/>
              </a:rPr>
              <a:t>Cukuri (saharoze, maltoze, </a:t>
            </a:r>
            <a:r>
              <a:rPr lang="lv-LV" altLang="en-US" i="0" dirty="0" err="1">
                <a:solidFill>
                  <a:srgbClr val="663300"/>
                </a:solidFill>
                <a:latin typeface="Arial" panose="020B0604020202020204" pitchFamily="34" charset="0"/>
                <a:cs typeface="Arial" panose="020B0604020202020204" pitchFamily="34" charset="0"/>
              </a:rPr>
              <a:t>glukoze</a:t>
            </a:r>
            <a:r>
              <a:rPr lang="lv-LV" altLang="en-US" i="0" dirty="0">
                <a:solidFill>
                  <a:srgbClr val="663300"/>
                </a:solidFill>
                <a:latin typeface="Arial" panose="020B0604020202020204" pitchFamily="34" charset="0"/>
                <a:cs typeface="Arial" panose="020B0604020202020204" pitchFamily="34" charset="0"/>
              </a:rPr>
              <a:t>...)</a:t>
            </a:r>
          </a:p>
          <a:p>
            <a:pPr eaLnBrk="1" hangingPunct="1">
              <a:buFontTx/>
              <a:buChar char="•"/>
            </a:pPr>
            <a:r>
              <a:rPr lang="lv-LV" altLang="en-US" i="0" dirty="0" err="1">
                <a:solidFill>
                  <a:srgbClr val="663300"/>
                </a:solidFill>
                <a:latin typeface="Arial" panose="020B0604020202020204" pitchFamily="34" charset="0"/>
                <a:cs typeface="Arial" panose="020B0604020202020204" pitchFamily="34" charset="0"/>
              </a:rPr>
              <a:t>želējošas</a:t>
            </a:r>
            <a:r>
              <a:rPr lang="lv-LV" altLang="en-US" i="0" dirty="0">
                <a:solidFill>
                  <a:srgbClr val="663300"/>
                </a:solidFill>
                <a:latin typeface="Arial" panose="020B0604020202020204" pitchFamily="34" charset="0"/>
                <a:cs typeface="Arial" panose="020B0604020202020204" pitchFamily="34" charset="0"/>
              </a:rPr>
              <a:t> vielas (agars, </a:t>
            </a:r>
            <a:r>
              <a:rPr lang="lv-LV" altLang="en-US" i="0" dirty="0" err="1">
                <a:solidFill>
                  <a:srgbClr val="663300"/>
                </a:solidFill>
                <a:latin typeface="Arial" panose="020B0604020202020204" pitchFamily="34" charset="0"/>
                <a:cs typeface="Arial" panose="020B0604020202020204" pitchFamily="34" charset="0"/>
              </a:rPr>
              <a:t>agaroze</a:t>
            </a:r>
            <a:r>
              <a:rPr lang="lv-LV" altLang="en-US" i="0" dirty="0">
                <a:solidFill>
                  <a:srgbClr val="663300"/>
                </a:solidFill>
                <a:latin typeface="Arial" panose="020B0604020202020204" pitchFamily="34" charset="0"/>
                <a:cs typeface="Arial" panose="020B0604020202020204" pitchFamily="34" charset="0"/>
              </a:rPr>
              <a:t>, </a:t>
            </a:r>
            <a:r>
              <a:rPr lang="lv-LV" altLang="en-US" i="0" dirty="0" err="1">
                <a:solidFill>
                  <a:srgbClr val="663300"/>
                </a:solidFill>
                <a:latin typeface="Arial" panose="020B0604020202020204" pitchFamily="34" charset="0"/>
                <a:cs typeface="Arial" panose="020B0604020202020204" pitchFamily="34" charset="0"/>
              </a:rPr>
              <a:t>fitogels</a:t>
            </a:r>
            <a:r>
              <a:rPr lang="lv-LV" altLang="en-US" i="0" dirty="0">
                <a:solidFill>
                  <a:srgbClr val="663300"/>
                </a:solidFill>
                <a:latin typeface="Arial" panose="020B0604020202020204" pitchFamily="34" charset="0"/>
                <a:cs typeface="Arial" panose="020B0604020202020204" pitchFamily="34" charset="0"/>
              </a:rPr>
              <a:t>, </a:t>
            </a:r>
            <a:r>
              <a:rPr lang="lv-LV" altLang="en-US" i="0" dirty="0" err="1">
                <a:solidFill>
                  <a:srgbClr val="663300"/>
                </a:solidFill>
                <a:latin typeface="Arial" panose="020B0604020202020204" pitchFamily="34" charset="0"/>
                <a:cs typeface="Arial" panose="020B0604020202020204" pitchFamily="34" charset="0"/>
              </a:rPr>
              <a:t>fikols</a:t>
            </a:r>
            <a:r>
              <a:rPr lang="lv-LV" altLang="en-US" i="0" dirty="0">
                <a:solidFill>
                  <a:srgbClr val="663300"/>
                </a:solidFill>
                <a:latin typeface="Arial" panose="020B0604020202020204" pitchFamily="34" charset="0"/>
                <a:cs typeface="Arial" panose="020B0604020202020204" pitchFamily="34" charset="0"/>
              </a:rPr>
              <a:t>,...)</a:t>
            </a:r>
          </a:p>
          <a:p>
            <a:pPr eaLnBrk="1" hangingPunct="1">
              <a:buFontTx/>
              <a:buChar char="•"/>
            </a:pPr>
            <a:r>
              <a:rPr lang="lv-LV" altLang="en-US" i="0" dirty="0" smtClean="0">
                <a:solidFill>
                  <a:srgbClr val="663300"/>
                </a:solidFill>
                <a:latin typeface="Arial" panose="020B0604020202020204" pitchFamily="34" charset="0"/>
                <a:cs typeface="Arial" panose="020B0604020202020204" pitchFamily="34" charset="0"/>
              </a:rPr>
              <a:t>Dejonizēts vai destilēts ūdens  </a:t>
            </a:r>
            <a:endParaRPr lang="en-US" altLang="en-US" i="0" dirty="0">
              <a:solidFill>
                <a:srgbClr val="6633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0" y="558800"/>
            <a:ext cx="9144000" cy="629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eaLnBrk="1" hangingPunct="1"/>
            <a:r>
              <a:rPr lang="lv-LV" altLang="en-US" b="1">
                <a:solidFill>
                  <a:srgbClr val="008000"/>
                </a:solidFill>
              </a:rPr>
              <a:t>Protoplastu kultūras 					ģenētiskie 								pētījumi</a:t>
            </a:r>
          </a:p>
          <a:p>
            <a:pPr eaLnBrk="1" hangingPunct="1"/>
            <a:r>
              <a:rPr lang="lv-LV" altLang="en-US" b="1">
                <a:solidFill>
                  <a:srgbClr val="008000"/>
                </a:solidFill>
              </a:rPr>
              <a:t>Meristēmu kultūras, 	</a:t>
            </a:r>
            <a:r>
              <a:rPr lang="lv-LV" altLang="en-US" b="1">
                <a:solidFill>
                  <a:srgbClr val="CC3300"/>
                </a:solidFill>
              </a:rPr>
              <a:t>ātra pavairošana 		</a:t>
            </a:r>
            <a:r>
              <a:rPr lang="lv-LV" altLang="en-US" b="1">
                <a:solidFill>
                  <a:schemeClr val="folHlink"/>
                </a:solidFill>
              </a:rPr>
              <a:t>gēnu </a:t>
            </a:r>
            <a:r>
              <a:rPr lang="lv-LV" altLang="en-US" b="1">
                <a:solidFill>
                  <a:srgbClr val="008000"/>
                </a:solidFill>
              </a:rPr>
              <a:t>mikropavairošana</a:t>
            </a:r>
            <a:r>
              <a:rPr lang="lv-LV" altLang="en-US" b="1">
                <a:solidFill>
                  <a:srgbClr val="CC3300"/>
                </a:solidFill>
              </a:rPr>
              <a:t>						</a:t>
            </a:r>
            <a:r>
              <a:rPr lang="lv-LV" altLang="en-US" b="1">
                <a:solidFill>
                  <a:schemeClr val="folHlink"/>
                </a:solidFill>
              </a:rPr>
              <a:t>ekspresija</a:t>
            </a:r>
          </a:p>
          <a:p>
            <a:pPr eaLnBrk="1" hangingPunct="1"/>
            <a:r>
              <a:rPr lang="lv-LV" altLang="en-US" b="1">
                <a:solidFill>
                  <a:srgbClr val="008000"/>
                </a:solidFill>
              </a:rPr>
              <a:t>	</a:t>
            </a:r>
          </a:p>
          <a:p>
            <a:pPr eaLnBrk="1" hangingPunct="1"/>
            <a:r>
              <a:rPr lang="lv-LV" altLang="en-US" b="1">
                <a:solidFill>
                  <a:srgbClr val="008000"/>
                </a:solidFill>
              </a:rPr>
              <a:t>Šūnu kultūras</a:t>
            </a:r>
          </a:p>
          <a:p>
            <a:pPr eaLnBrk="1" hangingPunct="1"/>
            <a:r>
              <a:rPr lang="lv-LV" altLang="en-US" b="1">
                <a:solidFill>
                  <a:srgbClr val="008000"/>
                </a:solidFill>
              </a:rPr>
              <a:t>Kallusu kultūras		</a:t>
            </a:r>
            <a:r>
              <a:rPr lang="lv-LV" altLang="en-US" b="1" u="sng">
                <a:solidFill>
                  <a:srgbClr val="CC3300"/>
                </a:solidFill>
              </a:rPr>
              <a:t>ģenētisku izmaiņu iegūšana</a:t>
            </a:r>
          </a:p>
          <a:p>
            <a:pPr eaLnBrk="1" hangingPunct="1"/>
            <a:endParaRPr lang="lv-LV" altLang="en-US" b="1">
              <a:solidFill>
                <a:srgbClr val="CC3300"/>
              </a:solidFill>
            </a:endParaRPr>
          </a:p>
          <a:p>
            <a:pPr eaLnBrk="1" hangingPunct="1"/>
            <a:r>
              <a:rPr lang="lv-LV" altLang="en-US" b="1">
                <a:solidFill>
                  <a:srgbClr val="008000"/>
                </a:solidFill>
              </a:rPr>
              <a:t>Putekšņu kultūras 														         	</a:t>
            </a:r>
            <a:r>
              <a:rPr lang="lv-LV" altLang="en-US" b="1">
                <a:solidFill>
                  <a:srgbClr val="666633"/>
                </a:solidFill>
              </a:rPr>
              <a:t>selekcija</a:t>
            </a:r>
          </a:p>
          <a:p>
            <a:pPr eaLnBrk="1" hangingPunct="1"/>
            <a:r>
              <a:rPr lang="lv-LV" altLang="en-US" b="1">
                <a:solidFill>
                  <a:srgbClr val="008000"/>
                </a:solidFill>
              </a:rPr>
              <a:t>Putekšņu maciņu 		</a:t>
            </a:r>
            <a:r>
              <a:rPr lang="lv-LV" altLang="en-US" b="1">
                <a:solidFill>
                  <a:srgbClr val="CC3300"/>
                </a:solidFill>
              </a:rPr>
              <a:t>dubultoto haploīdu,</a:t>
            </a:r>
          </a:p>
          <a:p>
            <a:pPr eaLnBrk="1" hangingPunct="1"/>
            <a:r>
              <a:rPr lang="lv-LV" altLang="en-US" b="1">
                <a:solidFill>
                  <a:srgbClr val="008000"/>
                </a:solidFill>
              </a:rPr>
              <a:t>kultūras</a:t>
            </a:r>
            <a:r>
              <a:rPr lang="lv-LV" altLang="en-US" b="1">
                <a:solidFill>
                  <a:srgbClr val="CC3300"/>
                </a:solidFill>
              </a:rPr>
              <a:t> 			</a:t>
            </a:r>
            <a:r>
              <a:rPr lang="lv-LV" altLang="en-US" b="1" u="sng">
                <a:solidFill>
                  <a:srgbClr val="CC3300"/>
                </a:solidFill>
              </a:rPr>
              <a:t>dubultotie haploīdi (DH)</a:t>
            </a:r>
            <a:r>
              <a:rPr lang="lv-LV" altLang="en-US" b="1">
                <a:solidFill>
                  <a:srgbClr val="008000"/>
                </a:solidFill>
              </a:rPr>
              <a:t>	</a:t>
            </a:r>
            <a:r>
              <a:rPr lang="lv-LV" altLang="en-US" b="1">
                <a:solidFill>
                  <a:schemeClr val="bg2"/>
                </a:solidFill>
              </a:rPr>
              <a:t>ģenētisko 								karšu</a:t>
            </a:r>
            <a:br>
              <a:rPr lang="lv-LV" altLang="en-US" b="1">
                <a:solidFill>
                  <a:schemeClr val="bg2"/>
                </a:solidFill>
              </a:rPr>
            </a:br>
            <a:r>
              <a:rPr lang="lv-LV" altLang="en-US" b="1">
                <a:solidFill>
                  <a:srgbClr val="006600"/>
                </a:solidFill>
              </a:rPr>
              <a:t>Olšūnu  kultūras</a:t>
            </a:r>
            <a:r>
              <a:rPr lang="lv-LV" altLang="en-US" b="1">
                <a:solidFill>
                  <a:schemeClr val="bg2"/>
                </a:solidFill>
              </a:rPr>
              <a:t>						veidošana</a:t>
            </a:r>
            <a:r>
              <a:rPr lang="lv-LV" altLang="en-US" b="1">
                <a:solidFill>
                  <a:srgbClr val="008000"/>
                </a:solidFill>
              </a:rPr>
              <a:t> 				</a:t>
            </a:r>
            <a:r>
              <a:rPr lang="lv-LV" altLang="en-US" b="1">
                <a:solidFill>
                  <a:srgbClr val="CC3300"/>
                </a:solidFill>
              </a:rPr>
              <a:t>praktiski nedīgstošu </a:t>
            </a:r>
          </a:p>
          <a:p>
            <a:pPr eaLnBrk="1" hangingPunct="1"/>
            <a:r>
              <a:rPr lang="lv-LV" altLang="en-US" b="1">
                <a:solidFill>
                  <a:srgbClr val="008000"/>
                </a:solidFill>
              </a:rPr>
              <a:t>Embriju kultūras</a:t>
            </a:r>
            <a:r>
              <a:rPr lang="lv-LV" altLang="en-US" b="1">
                <a:solidFill>
                  <a:srgbClr val="CC3300"/>
                </a:solidFill>
              </a:rPr>
              <a:t>		</a:t>
            </a:r>
            <a:r>
              <a:rPr lang="lv-LV" altLang="en-US" b="1" u="sng">
                <a:solidFill>
                  <a:srgbClr val="CC3300"/>
                </a:solidFill>
              </a:rPr>
              <a:t>sēklu diedzēšana</a:t>
            </a:r>
            <a:endParaRPr lang="lv-LV" altLang="en-US" b="1" u="sng">
              <a:solidFill>
                <a:srgbClr val="008000"/>
              </a:solidFill>
            </a:endParaRPr>
          </a:p>
          <a:p>
            <a:pPr eaLnBrk="1" hangingPunct="1"/>
            <a:r>
              <a:rPr lang="lv-LV" altLang="en-US" b="1">
                <a:solidFill>
                  <a:srgbClr val="CC3300"/>
                </a:solidFill>
              </a:rPr>
              <a:t>				</a:t>
            </a:r>
            <a:r>
              <a:rPr lang="lv-LV" altLang="en-US" b="1" u="sng">
                <a:solidFill>
                  <a:srgbClr val="CC3300"/>
                </a:solidFill>
              </a:rPr>
              <a:t>starpsugu hibridizācija</a:t>
            </a:r>
          </a:p>
        </p:txBody>
      </p:sp>
      <p:sp>
        <p:nvSpPr>
          <p:cNvPr id="145411" name="Text Box 3"/>
          <p:cNvSpPr txBox="1">
            <a:spLocks noChangeArrowheads="1"/>
          </p:cNvSpPr>
          <p:nvPr/>
        </p:nvSpPr>
        <p:spPr bwMode="auto">
          <a:xfrm>
            <a:off x="381000" y="0"/>
            <a:ext cx="876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algn="ctr" eaLnBrk="1" hangingPunct="1">
              <a:spcBef>
                <a:spcPct val="50000"/>
              </a:spcBef>
            </a:pPr>
            <a:r>
              <a:rPr lang="lv-LV" altLang="en-US" sz="4400" b="1">
                <a:solidFill>
                  <a:srgbClr val="006600"/>
                </a:solidFill>
              </a:rPr>
              <a:t>Augu in vitro kultūras</a:t>
            </a:r>
            <a:endParaRPr lang="en-GB" altLang="en-US" sz="4400" b="1">
              <a:solidFill>
                <a:srgbClr val="006600"/>
              </a:solidFill>
            </a:endParaRPr>
          </a:p>
        </p:txBody>
      </p:sp>
      <p:sp>
        <p:nvSpPr>
          <p:cNvPr id="145412" name="Line 4"/>
          <p:cNvSpPr>
            <a:spLocks noChangeShapeType="1"/>
          </p:cNvSpPr>
          <p:nvPr/>
        </p:nvSpPr>
        <p:spPr bwMode="auto">
          <a:xfrm>
            <a:off x="2743200" y="914400"/>
            <a:ext cx="13716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13" name="Line 5"/>
          <p:cNvSpPr>
            <a:spLocks noChangeShapeType="1"/>
          </p:cNvSpPr>
          <p:nvPr/>
        </p:nvSpPr>
        <p:spPr bwMode="auto">
          <a:xfrm flipV="1">
            <a:off x="2743200" y="1600200"/>
            <a:ext cx="9144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14" name="Line 6"/>
          <p:cNvSpPr>
            <a:spLocks noChangeShapeType="1"/>
          </p:cNvSpPr>
          <p:nvPr/>
        </p:nvSpPr>
        <p:spPr bwMode="auto">
          <a:xfrm flipV="1">
            <a:off x="2362200" y="1676400"/>
            <a:ext cx="22098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15" name="Line 7"/>
          <p:cNvSpPr>
            <a:spLocks noChangeShapeType="1"/>
          </p:cNvSpPr>
          <p:nvPr/>
        </p:nvSpPr>
        <p:spPr bwMode="auto">
          <a:xfrm>
            <a:off x="2667000" y="838200"/>
            <a:ext cx="1219200" cy="1828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16" name="Line 8"/>
          <p:cNvSpPr>
            <a:spLocks noChangeShapeType="1"/>
          </p:cNvSpPr>
          <p:nvPr/>
        </p:nvSpPr>
        <p:spPr bwMode="auto">
          <a:xfrm>
            <a:off x="2286000" y="2743200"/>
            <a:ext cx="1447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17" name="Line 9"/>
          <p:cNvSpPr>
            <a:spLocks noChangeShapeType="1"/>
          </p:cNvSpPr>
          <p:nvPr/>
        </p:nvSpPr>
        <p:spPr bwMode="auto">
          <a:xfrm>
            <a:off x="2743200" y="914400"/>
            <a:ext cx="990600" cy="3657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18" name="Line 10"/>
          <p:cNvSpPr>
            <a:spLocks noChangeShapeType="1"/>
          </p:cNvSpPr>
          <p:nvPr/>
        </p:nvSpPr>
        <p:spPr bwMode="auto">
          <a:xfrm>
            <a:off x="2438400" y="3886200"/>
            <a:ext cx="12954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19" name="Line 11"/>
          <p:cNvSpPr>
            <a:spLocks noChangeShapeType="1"/>
          </p:cNvSpPr>
          <p:nvPr/>
        </p:nvSpPr>
        <p:spPr bwMode="auto">
          <a:xfrm>
            <a:off x="2438400" y="4648200"/>
            <a:ext cx="12192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20" name="Line 12"/>
          <p:cNvSpPr>
            <a:spLocks noChangeShapeType="1"/>
          </p:cNvSpPr>
          <p:nvPr/>
        </p:nvSpPr>
        <p:spPr bwMode="auto">
          <a:xfrm flipV="1">
            <a:off x="2362200" y="4876800"/>
            <a:ext cx="12192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21" name="Line 13"/>
          <p:cNvSpPr>
            <a:spLocks noChangeShapeType="1"/>
          </p:cNvSpPr>
          <p:nvPr/>
        </p:nvSpPr>
        <p:spPr bwMode="auto">
          <a:xfrm>
            <a:off x="2743200" y="914400"/>
            <a:ext cx="1143000" cy="5562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22" name="Line 14"/>
          <p:cNvSpPr>
            <a:spLocks noChangeShapeType="1"/>
          </p:cNvSpPr>
          <p:nvPr/>
        </p:nvSpPr>
        <p:spPr bwMode="auto">
          <a:xfrm flipV="1">
            <a:off x="2514600" y="5105400"/>
            <a:ext cx="1066800" cy="1143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23" name="Line 15"/>
          <p:cNvSpPr>
            <a:spLocks noChangeShapeType="1"/>
          </p:cNvSpPr>
          <p:nvPr/>
        </p:nvSpPr>
        <p:spPr bwMode="auto">
          <a:xfrm>
            <a:off x="2514600" y="6248400"/>
            <a:ext cx="11430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24" name="Line 16"/>
          <p:cNvSpPr>
            <a:spLocks noChangeShapeType="1"/>
          </p:cNvSpPr>
          <p:nvPr/>
        </p:nvSpPr>
        <p:spPr bwMode="auto">
          <a:xfrm flipV="1">
            <a:off x="2590800" y="5867400"/>
            <a:ext cx="10668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25" name="Line 17"/>
          <p:cNvSpPr>
            <a:spLocks noChangeShapeType="1"/>
          </p:cNvSpPr>
          <p:nvPr/>
        </p:nvSpPr>
        <p:spPr bwMode="auto">
          <a:xfrm>
            <a:off x="6400800" y="1752600"/>
            <a:ext cx="1676400" cy="2209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26" name="Line 18"/>
          <p:cNvSpPr>
            <a:spLocks noChangeShapeType="1"/>
          </p:cNvSpPr>
          <p:nvPr/>
        </p:nvSpPr>
        <p:spPr bwMode="auto">
          <a:xfrm>
            <a:off x="6858000" y="3352800"/>
            <a:ext cx="457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27" name="Line 19"/>
          <p:cNvSpPr>
            <a:spLocks noChangeShapeType="1"/>
          </p:cNvSpPr>
          <p:nvPr/>
        </p:nvSpPr>
        <p:spPr bwMode="auto">
          <a:xfrm flipV="1">
            <a:off x="6248400" y="5334000"/>
            <a:ext cx="1066800" cy="1143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28" name="Line 20"/>
          <p:cNvSpPr>
            <a:spLocks noChangeShapeType="1"/>
          </p:cNvSpPr>
          <p:nvPr/>
        </p:nvSpPr>
        <p:spPr bwMode="auto">
          <a:xfrm flipV="1">
            <a:off x="6084888" y="4365625"/>
            <a:ext cx="14478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29" name="Line 21"/>
          <p:cNvSpPr>
            <a:spLocks noChangeShapeType="1"/>
          </p:cNvSpPr>
          <p:nvPr/>
        </p:nvSpPr>
        <p:spPr bwMode="auto">
          <a:xfrm>
            <a:off x="6443663" y="4508500"/>
            <a:ext cx="990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30" name="Line 22"/>
          <p:cNvSpPr>
            <a:spLocks noChangeShapeType="1"/>
          </p:cNvSpPr>
          <p:nvPr/>
        </p:nvSpPr>
        <p:spPr bwMode="auto">
          <a:xfrm flipV="1">
            <a:off x="6443663" y="4149725"/>
            <a:ext cx="865187"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31" name="Line 23"/>
          <p:cNvSpPr>
            <a:spLocks noChangeShapeType="1"/>
          </p:cNvSpPr>
          <p:nvPr/>
        </p:nvSpPr>
        <p:spPr bwMode="auto">
          <a:xfrm flipV="1">
            <a:off x="6248400" y="4267200"/>
            <a:ext cx="1447800" cy="213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32" name="Line 24"/>
          <p:cNvSpPr>
            <a:spLocks noChangeShapeType="1"/>
          </p:cNvSpPr>
          <p:nvPr/>
        </p:nvSpPr>
        <p:spPr bwMode="auto">
          <a:xfrm flipV="1">
            <a:off x="2590800" y="3200400"/>
            <a:ext cx="17526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33" name="Line 25"/>
          <p:cNvSpPr>
            <a:spLocks noChangeShapeType="1"/>
          </p:cNvSpPr>
          <p:nvPr/>
        </p:nvSpPr>
        <p:spPr bwMode="auto">
          <a:xfrm flipV="1">
            <a:off x="2514600" y="3200400"/>
            <a:ext cx="228600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34" name="Line 26"/>
          <p:cNvSpPr>
            <a:spLocks noChangeShapeType="1"/>
          </p:cNvSpPr>
          <p:nvPr/>
        </p:nvSpPr>
        <p:spPr bwMode="auto">
          <a:xfrm>
            <a:off x="5334000" y="3276600"/>
            <a:ext cx="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35" name="Line 27"/>
          <p:cNvSpPr>
            <a:spLocks noChangeShapeType="1"/>
          </p:cNvSpPr>
          <p:nvPr/>
        </p:nvSpPr>
        <p:spPr bwMode="auto">
          <a:xfrm>
            <a:off x="2971800" y="762000"/>
            <a:ext cx="426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36" name="Line 28"/>
          <p:cNvSpPr>
            <a:spLocks noChangeShapeType="1"/>
          </p:cNvSpPr>
          <p:nvPr/>
        </p:nvSpPr>
        <p:spPr bwMode="auto">
          <a:xfrm>
            <a:off x="8153400" y="2057400"/>
            <a:ext cx="0" cy="1828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37" name="Line 29"/>
          <p:cNvSpPr>
            <a:spLocks noChangeShapeType="1"/>
          </p:cNvSpPr>
          <p:nvPr/>
        </p:nvSpPr>
        <p:spPr bwMode="auto">
          <a:xfrm>
            <a:off x="6019800" y="16764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38" name="Line 30"/>
          <p:cNvSpPr>
            <a:spLocks noChangeShapeType="1"/>
          </p:cNvSpPr>
          <p:nvPr/>
        </p:nvSpPr>
        <p:spPr bwMode="auto">
          <a:xfrm flipV="1">
            <a:off x="2362200" y="1295400"/>
            <a:ext cx="4953000"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39" name="Line 31"/>
          <p:cNvSpPr>
            <a:spLocks noChangeShapeType="1"/>
          </p:cNvSpPr>
          <p:nvPr/>
        </p:nvSpPr>
        <p:spPr bwMode="auto">
          <a:xfrm flipV="1">
            <a:off x="5486400" y="1447800"/>
            <a:ext cx="198120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lv-LV" altLang="en-US" dirty="0" smtClean="0">
                <a:solidFill>
                  <a:schemeClr val="accent6"/>
                </a:solidFill>
                <a:latin typeface="Arial" charset="0"/>
              </a:rPr>
              <a:t>Ātra genotipu pavairošana</a:t>
            </a:r>
          </a:p>
        </p:txBody>
      </p:sp>
      <p:sp>
        <p:nvSpPr>
          <p:cNvPr id="146435" name="Rectangle 3"/>
          <p:cNvSpPr>
            <a:spLocks noGrp="1" noChangeArrowheads="1"/>
          </p:cNvSpPr>
          <p:nvPr>
            <p:ph type="body" idx="1"/>
          </p:nvPr>
        </p:nvSpPr>
        <p:spPr>
          <a:xfrm>
            <a:off x="684213" y="1989138"/>
            <a:ext cx="7772400" cy="4114800"/>
          </a:xfrm>
        </p:spPr>
        <p:txBody>
          <a:bodyPr/>
          <a:lstStyle/>
          <a:p>
            <a:pPr>
              <a:buFontTx/>
              <a:buNone/>
            </a:pPr>
            <a:r>
              <a:rPr lang="lv-LV" altLang="en-US" sz="2800" b="0" dirty="0" err="1" smtClean="0">
                <a:solidFill>
                  <a:srgbClr val="663300"/>
                </a:solidFill>
                <a:latin typeface="Arial" charset="0"/>
              </a:rPr>
              <a:t>Bioreaktoru</a:t>
            </a:r>
            <a:r>
              <a:rPr lang="lv-LV" altLang="en-US" sz="2800" b="0" dirty="0" smtClean="0">
                <a:solidFill>
                  <a:srgbClr val="663300"/>
                </a:solidFill>
                <a:latin typeface="Arial" charset="0"/>
              </a:rPr>
              <a:t> izmantošana</a:t>
            </a:r>
          </a:p>
          <a:p>
            <a:pPr>
              <a:buFontTx/>
              <a:buNone/>
            </a:pPr>
            <a:r>
              <a:rPr lang="lv-LV" altLang="en-US" sz="2800" b="0" dirty="0" smtClean="0">
                <a:solidFill>
                  <a:srgbClr val="663300"/>
                </a:solidFill>
                <a:latin typeface="Arial" charset="0"/>
              </a:rPr>
              <a:t>Šūnu masas iegūšana</a:t>
            </a:r>
          </a:p>
          <a:p>
            <a:pPr>
              <a:buFontTx/>
              <a:buNone/>
            </a:pPr>
            <a:r>
              <a:rPr lang="lv-LV" altLang="en-US" sz="2800" b="0" dirty="0" smtClean="0">
                <a:solidFill>
                  <a:srgbClr val="663300"/>
                </a:solidFill>
                <a:latin typeface="Arial" charset="0"/>
              </a:rPr>
              <a:t>Klonēšana</a:t>
            </a:r>
          </a:p>
        </p:txBody>
      </p:sp>
      <p:pic>
        <p:nvPicPr>
          <p:cNvPr id="146436" name="Picture 5" descr="http://www.biomedcentral.com/content/figures/1472-6750-7-11-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4076700"/>
            <a:ext cx="182721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7" name="Picture 7" descr="http://container2.netsite.com.br/bionova_ing/imgsis/182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1557338"/>
            <a:ext cx="1724025"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8" name="Picture 9" descr="The image “http://www.bioplanta-leipzig.de/media/images/1173959987_1.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4221163"/>
            <a:ext cx="142875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Text Box 11"/>
          <p:cNvSpPr txBox="1">
            <a:spLocks noChangeArrowheads="1"/>
          </p:cNvSpPr>
          <p:nvPr/>
        </p:nvSpPr>
        <p:spPr bwMode="auto">
          <a:xfrm>
            <a:off x="0" y="4797425"/>
            <a:ext cx="223202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400" i="1">
                <a:solidFill>
                  <a:schemeClr val="tx1"/>
                </a:solidFill>
                <a:latin typeface="Times New Roman" pitchFamily="18" charset="0"/>
              </a:defRPr>
            </a:lvl1pPr>
            <a:lvl2pPr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lvl="1" eaLnBrk="1" hangingPunct="1">
              <a:spcBef>
                <a:spcPct val="50000"/>
              </a:spcBef>
            </a:pPr>
            <a:r>
              <a:rPr lang="lv-LV" altLang="en-US" i="0" dirty="0">
                <a:solidFill>
                  <a:srgbClr val="663300"/>
                </a:solidFill>
                <a:latin typeface="Arial" panose="020B0604020202020204" pitchFamily="34" charset="0"/>
                <a:cs typeface="Arial" panose="020B0604020202020204" pitchFamily="34" charset="0"/>
              </a:rPr>
              <a:t>Šūnu kloni bioloģiski aktīvu vielu iegūšana</a:t>
            </a:r>
          </a:p>
        </p:txBody>
      </p:sp>
      <p:sp>
        <p:nvSpPr>
          <p:cNvPr id="146440" name="AutoShape 14"/>
          <p:cNvSpPr>
            <a:spLocks noChangeArrowheads="1"/>
          </p:cNvSpPr>
          <p:nvPr/>
        </p:nvSpPr>
        <p:spPr bwMode="auto">
          <a:xfrm rot="10800000">
            <a:off x="1547813" y="4149725"/>
            <a:ext cx="1223962" cy="661988"/>
          </a:xfrm>
          <a:prstGeom prst="curvedUpArrow">
            <a:avLst>
              <a:gd name="adj1" fmla="val 36978"/>
              <a:gd name="adj2" fmla="val 73957"/>
              <a:gd name="adj3" fmla="val 33333"/>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algn="ctr" eaLnBrk="1" hangingPunct="1"/>
            <a:endParaRPr lang="en-US" altLang="en-US">
              <a:solidFill>
                <a:srgbClr val="FFCC00"/>
              </a:solidFill>
            </a:endParaRPr>
          </a:p>
        </p:txBody>
      </p:sp>
      <p:sp>
        <p:nvSpPr>
          <p:cNvPr id="146441" name="AutoShape 15"/>
          <p:cNvSpPr>
            <a:spLocks noChangeArrowheads="1"/>
          </p:cNvSpPr>
          <p:nvPr/>
        </p:nvSpPr>
        <p:spPr bwMode="auto">
          <a:xfrm>
            <a:off x="3779838" y="4076700"/>
            <a:ext cx="1150937" cy="647700"/>
          </a:xfrm>
          <a:prstGeom prst="curvedDownArrow">
            <a:avLst>
              <a:gd name="adj1" fmla="val 35539"/>
              <a:gd name="adj2" fmla="val 71078"/>
              <a:gd name="adj3" fmla="val 33333"/>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eaLnBrk="1" hangingPunct="1"/>
            <a:endParaRPr lang="en-US" altLang="en-US"/>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762000" y="0"/>
            <a:ext cx="7772400" cy="1143000"/>
          </a:xfrm>
        </p:spPr>
        <p:txBody>
          <a:bodyPr/>
          <a:lstStyle/>
          <a:p>
            <a:r>
              <a:rPr lang="lv-LV" altLang="en-US" dirty="0" smtClean="0">
                <a:solidFill>
                  <a:schemeClr val="accent6"/>
                </a:solidFill>
              </a:rPr>
              <a:t>Protoplastu kultūras</a:t>
            </a:r>
          </a:p>
        </p:txBody>
      </p:sp>
      <p:pic>
        <p:nvPicPr>
          <p:cNvPr id="147459" name="Picture 3" descr="ae216e0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32766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330700"/>
            <a:ext cx="3276600" cy="252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7461" name="Text Box 5"/>
          <p:cNvSpPr txBox="1">
            <a:spLocks noChangeArrowheads="1"/>
          </p:cNvSpPr>
          <p:nvPr/>
        </p:nvSpPr>
        <p:spPr bwMode="auto">
          <a:xfrm>
            <a:off x="304800" y="3352800"/>
            <a:ext cx="48768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buFontTx/>
              <a:buChar char="•"/>
            </a:pPr>
            <a:r>
              <a:rPr lang="lv-LV" altLang="en-US" i="0" dirty="0">
                <a:solidFill>
                  <a:srgbClr val="663300"/>
                </a:solidFill>
                <a:latin typeface="Arial" panose="020B0604020202020204" pitchFamily="34" charset="0"/>
                <a:cs typeface="Arial" panose="020B0604020202020204" pitchFamily="34" charset="0"/>
              </a:rPr>
              <a:t>Vienu šūnu, kā sistēmu </a:t>
            </a:r>
          </a:p>
          <a:p>
            <a:pPr eaLnBrk="1" hangingPunct="1">
              <a:spcBef>
                <a:spcPct val="50000"/>
              </a:spcBef>
              <a:buFontTx/>
              <a:buChar char="•"/>
            </a:pPr>
            <a:r>
              <a:rPr lang="lv-LV" altLang="en-US" i="0" dirty="0">
                <a:solidFill>
                  <a:srgbClr val="663300"/>
                </a:solidFill>
                <a:latin typeface="Arial" panose="020B0604020202020204" pitchFamily="34" charset="0"/>
                <a:cs typeface="Arial" panose="020B0604020202020204" pitchFamily="34" charset="0"/>
              </a:rPr>
              <a:t>Gēnu ekspresijas pētījumi</a:t>
            </a:r>
          </a:p>
          <a:p>
            <a:pPr eaLnBrk="1" hangingPunct="1">
              <a:spcBef>
                <a:spcPct val="50000"/>
              </a:spcBef>
              <a:buFontTx/>
              <a:buChar char="•"/>
            </a:pPr>
            <a:r>
              <a:rPr lang="lv-LV" altLang="en-US" i="0" dirty="0">
                <a:solidFill>
                  <a:srgbClr val="663300"/>
                </a:solidFill>
                <a:latin typeface="Arial" panose="020B0604020202020204" pitchFamily="34" charset="0"/>
                <a:cs typeface="Arial" panose="020B0604020202020204" pitchFamily="34" charset="0"/>
              </a:rPr>
              <a:t>Ģenētiskā transformācija pārnese</a:t>
            </a:r>
          </a:p>
          <a:p>
            <a:pPr eaLnBrk="1" hangingPunct="1">
              <a:spcBef>
                <a:spcPct val="50000"/>
              </a:spcBef>
              <a:buFontTx/>
              <a:buChar char="•"/>
            </a:pPr>
            <a:r>
              <a:rPr lang="lv-LV" altLang="en-US" i="0" dirty="0">
                <a:solidFill>
                  <a:srgbClr val="663300"/>
                </a:solidFill>
                <a:latin typeface="Arial" panose="020B0604020202020204" pitchFamily="34" charset="0"/>
                <a:cs typeface="Arial" panose="020B0604020202020204" pitchFamily="34" charset="0"/>
              </a:rPr>
              <a:t>Saplūšana - starp sugu hibridizācija</a:t>
            </a:r>
          </a:p>
          <a:p>
            <a:pPr eaLnBrk="1" hangingPunct="1">
              <a:spcBef>
                <a:spcPct val="50000"/>
              </a:spcBef>
              <a:buFontTx/>
              <a:buChar char="•"/>
            </a:pPr>
            <a:r>
              <a:rPr lang="lv-LV" altLang="en-US" i="0" dirty="0" err="1">
                <a:solidFill>
                  <a:srgbClr val="663300"/>
                </a:solidFill>
                <a:latin typeface="Arial" panose="020B0604020202020204" pitchFamily="34" charset="0"/>
                <a:cs typeface="Arial" panose="020B0604020202020204" pitchFamily="34" charset="0"/>
              </a:rPr>
              <a:t>Dihaploīdu</a:t>
            </a:r>
            <a:r>
              <a:rPr lang="lv-LV" altLang="en-US" i="0" dirty="0">
                <a:solidFill>
                  <a:srgbClr val="663300"/>
                </a:solidFill>
                <a:latin typeface="Arial" panose="020B0604020202020204" pitchFamily="34" charset="0"/>
                <a:cs typeface="Arial" panose="020B0604020202020204" pitchFamily="34" charset="0"/>
              </a:rPr>
              <a:t> iegūšana, piemēram, kviešiem, kartupeļiem </a:t>
            </a:r>
          </a:p>
        </p:txBody>
      </p:sp>
      <p:pic>
        <p:nvPicPr>
          <p:cNvPr id="147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820738"/>
            <a:ext cx="3448050" cy="317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7463" name="Text Box 7"/>
          <p:cNvSpPr txBox="1">
            <a:spLocks noChangeArrowheads="1"/>
          </p:cNvSpPr>
          <p:nvPr/>
        </p:nvSpPr>
        <p:spPr bwMode="auto">
          <a:xfrm>
            <a:off x="381000" y="990600"/>
            <a:ext cx="388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lv-LV" altLang="en-US" b="1">
                <a:solidFill>
                  <a:srgbClr val="FFFF00"/>
                </a:solidFill>
              </a:rPr>
              <a:t>Banāna lapas protoplasti</a:t>
            </a:r>
            <a:r>
              <a:rPr lang="lv-LV" altLang="en-US">
                <a:solidFill>
                  <a:srgbClr val="FFFF00"/>
                </a:solidFill>
              </a:rPr>
              <a:t> </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1265597" y="44624"/>
            <a:ext cx="5527526" cy="836613"/>
          </a:xfrm>
        </p:spPr>
        <p:txBody>
          <a:bodyPr/>
          <a:lstStyle/>
          <a:p>
            <a:pPr algn="l"/>
            <a:r>
              <a:rPr lang="lv-LV" altLang="en-US" dirty="0" smtClean="0">
                <a:solidFill>
                  <a:schemeClr val="accent6"/>
                </a:solidFill>
                <a:latin typeface="Arial" charset="0"/>
              </a:rPr>
              <a:t>Kallusu un šūnu kultūra</a:t>
            </a:r>
            <a:endParaRPr lang="en-US" altLang="en-US" dirty="0" smtClean="0">
              <a:solidFill>
                <a:schemeClr val="accent6"/>
              </a:solidFill>
              <a:latin typeface="Arial" charset="0"/>
            </a:endParaRPr>
          </a:p>
        </p:txBody>
      </p:sp>
      <p:pic>
        <p:nvPicPr>
          <p:cNvPr id="148483" name="Picture 3" descr="kallus_2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836613"/>
            <a:ext cx="2232025"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4" name="Picture 4" descr="PICT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728913"/>
            <a:ext cx="2233612"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5" name="Picture 5" descr="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3200400"/>
            <a:ext cx="5867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6" name="Picture 6" descr="gen_res_augi_2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4652963"/>
            <a:ext cx="2232025"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7" name="Text Box 7"/>
          <p:cNvSpPr txBox="1">
            <a:spLocks noChangeArrowheads="1"/>
          </p:cNvSpPr>
          <p:nvPr/>
        </p:nvSpPr>
        <p:spPr bwMode="auto">
          <a:xfrm>
            <a:off x="2743200" y="1052736"/>
            <a:ext cx="56388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eaLnBrk="1" hangingPunct="1"/>
            <a:r>
              <a:rPr lang="lv-LV" altLang="en-US" i="0" dirty="0">
                <a:solidFill>
                  <a:srgbClr val="663300"/>
                </a:solidFill>
                <a:latin typeface="Arial" charset="0"/>
              </a:rPr>
              <a:t>Pavairošana,</a:t>
            </a:r>
          </a:p>
          <a:p>
            <a:pPr eaLnBrk="1" hangingPunct="1"/>
            <a:r>
              <a:rPr lang="lv-LV" altLang="en-US" i="0" dirty="0">
                <a:solidFill>
                  <a:srgbClr val="663300"/>
                </a:solidFill>
                <a:latin typeface="Arial" charset="0"/>
              </a:rPr>
              <a:t>Ģenētisko izmaiņu iegūšana:</a:t>
            </a:r>
          </a:p>
          <a:p>
            <a:pPr lvl="1" eaLnBrk="1" hangingPunct="1">
              <a:buFontTx/>
              <a:buChar char="•"/>
            </a:pPr>
            <a:r>
              <a:rPr lang="lv-LV" altLang="en-US" sz="2000" i="0" dirty="0">
                <a:latin typeface="Arial" charset="0"/>
              </a:rPr>
              <a:t>Somaklonālā mainība</a:t>
            </a:r>
          </a:p>
          <a:p>
            <a:pPr lvl="1" eaLnBrk="1" hangingPunct="1">
              <a:buFontTx/>
              <a:buChar char="•"/>
            </a:pPr>
            <a:r>
              <a:rPr lang="lv-LV" altLang="en-US" sz="2000" i="0" dirty="0">
                <a:latin typeface="Arial" charset="0"/>
              </a:rPr>
              <a:t>Atlase izmantojot selektīvas barotnes </a:t>
            </a:r>
          </a:p>
        </p:txBody>
      </p:sp>
      <p:pic>
        <p:nvPicPr>
          <p:cNvPr id="148488" name="Picture 8" descr="krasotaji 0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4749800"/>
            <a:ext cx="2809875"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9" name="Line 9"/>
          <p:cNvSpPr>
            <a:spLocks noChangeShapeType="1"/>
          </p:cNvSpPr>
          <p:nvPr/>
        </p:nvSpPr>
        <p:spPr bwMode="auto">
          <a:xfrm>
            <a:off x="1692275" y="2060575"/>
            <a:ext cx="71438" cy="1296988"/>
          </a:xfrm>
          <a:prstGeom prst="line">
            <a:avLst/>
          </a:prstGeom>
          <a:noFill/>
          <a:ln w="9525">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490" name="Line 10"/>
          <p:cNvSpPr>
            <a:spLocks noChangeShapeType="1"/>
          </p:cNvSpPr>
          <p:nvPr/>
        </p:nvSpPr>
        <p:spPr bwMode="auto">
          <a:xfrm>
            <a:off x="1042988" y="40767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491" name="Line 11"/>
          <p:cNvSpPr>
            <a:spLocks noChangeShapeType="1"/>
          </p:cNvSpPr>
          <p:nvPr/>
        </p:nvSpPr>
        <p:spPr bwMode="auto">
          <a:xfrm flipH="1">
            <a:off x="1295400" y="3733800"/>
            <a:ext cx="431800" cy="1728788"/>
          </a:xfrm>
          <a:prstGeom prst="line">
            <a:avLst/>
          </a:prstGeom>
          <a:noFill/>
          <a:ln w="9525">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492" name="Text Box 12"/>
          <p:cNvSpPr txBox="1">
            <a:spLocks noChangeArrowheads="1"/>
          </p:cNvSpPr>
          <p:nvPr/>
        </p:nvSpPr>
        <p:spPr bwMode="auto">
          <a:xfrm>
            <a:off x="2667000" y="5486400"/>
            <a:ext cx="324008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lv-LV" altLang="en-US" i="0" dirty="0">
                <a:solidFill>
                  <a:srgbClr val="006600"/>
                </a:solidFill>
                <a:latin typeface="Arial Unicode MS" pitchFamily="34" charset="-128"/>
              </a:rPr>
              <a:t>Lini, mieži, kvieši</a:t>
            </a:r>
          </a:p>
          <a:p>
            <a:pPr eaLnBrk="1" hangingPunct="1">
              <a:spcBef>
                <a:spcPct val="50000"/>
              </a:spcBef>
            </a:pPr>
            <a:r>
              <a:rPr lang="lv-LV" altLang="en-US" i="0" dirty="0">
                <a:solidFill>
                  <a:srgbClr val="006600"/>
                </a:solidFill>
                <a:latin typeface="Arial Unicode MS" pitchFamily="34" charset="-128"/>
              </a:rPr>
              <a:t>sarkanais āboliņš</a:t>
            </a:r>
          </a:p>
        </p:txBody>
      </p:sp>
      <p:pic>
        <p:nvPicPr>
          <p:cNvPr id="148493" name="Picture 13" descr="HPIM0532"/>
          <p:cNvPicPr>
            <a:picLocks noGrp="1" noChangeAspect="1" noChangeArrowheads="1"/>
          </p:cNvPicPr>
          <p:nvPr>
            <p:ph type="body" idx="1"/>
          </p:nvPr>
        </p:nvPicPr>
        <p:blipFill>
          <a:blip r:embed="rId7">
            <a:extLst>
              <a:ext uri="{28A0092B-C50C-407E-A947-70E740481C1C}">
                <a14:useLocalDpi xmlns:a14="http://schemas.microsoft.com/office/drawing/2010/main" val="0"/>
              </a:ext>
            </a:extLst>
          </a:blip>
          <a:srcRect/>
          <a:stretch>
            <a:fillRect/>
          </a:stretch>
        </p:blipFill>
        <p:spPr>
          <a:xfrm>
            <a:off x="6084888" y="3068638"/>
            <a:ext cx="2808287" cy="1784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94" name="Line 14"/>
          <p:cNvSpPr>
            <a:spLocks noChangeShapeType="1"/>
          </p:cNvSpPr>
          <p:nvPr/>
        </p:nvSpPr>
        <p:spPr bwMode="auto">
          <a:xfrm flipV="1">
            <a:off x="5562600" y="3886200"/>
            <a:ext cx="1008063" cy="431800"/>
          </a:xfrm>
          <a:prstGeom prst="line">
            <a:avLst/>
          </a:prstGeom>
          <a:noFill/>
          <a:ln w="9525">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495" name="Line 15"/>
          <p:cNvSpPr>
            <a:spLocks noChangeShapeType="1"/>
          </p:cNvSpPr>
          <p:nvPr/>
        </p:nvSpPr>
        <p:spPr bwMode="auto">
          <a:xfrm flipH="1">
            <a:off x="7667625" y="3789363"/>
            <a:ext cx="504825" cy="1800225"/>
          </a:xfrm>
          <a:prstGeom prst="line">
            <a:avLst/>
          </a:prstGeom>
          <a:noFill/>
          <a:ln w="9525">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026"/>
          <p:cNvSpPr>
            <a:spLocks noChangeArrowheads="1"/>
          </p:cNvSpPr>
          <p:nvPr/>
        </p:nvSpPr>
        <p:spPr bwMode="auto">
          <a:xfrm>
            <a:off x="1447800" y="152400"/>
            <a:ext cx="49039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eaLnBrk="1" hangingPunct="1"/>
            <a:r>
              <a:rPr lang="lv-LV" altLang="en-US" sz="3600" b="1" i="0" dirty="0">
                <a:solidFill>
                  <a:schemeClr val="accent6"/>
                </a:solidFill>
                <a:latin typeface="Arial" charset="0"/>
              </a:rPr>
              <a:t>Somaklonālā mainība</a:t>
            </a:r>
            <a:endParaRPr lang="en-US" altLang="en-US" sz="3600" b="1" i="0" dirty="0">
              <a:solidFill>
                <a:schemeClr val="accent6"/>
              </a:solidFill>
              <a:latin typeface="Arial" charset="0"/>
            </a:endParaRPr>
          </a:p>
        </p:txBody>
      </p:sp>
      <p:pic>
        <p:nvPicPr>
          <p:cNvPr id="149507" name="Picture 1027" descr="HPIM05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3573463"/>
            <a:ext cx="2808288"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1028" descr="HPIM07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3573463"/>
            <a:ext cx="273685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1029" descr="HPIM03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1125538"/>
            <a:ext cx="2808287"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0" name="Picture 1030" descr="HPIM03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1125538"/>
            <a:ext cx="2808287"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1031" descr="HPIM04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3573463"/>
            <a:ext cx="266382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2" name="Picture 1032" descr="lap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1125538"/>
            <a:ext cx="25908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180975" y="188913"/>
            <a:ext cx="9324975" cy="1152525"/>
          </a:xfrm>
        </p:spPr>
        <p:txBody>
          <a:bodyPr/>
          <a:lstStyle/>
          <a:p>
            <a:r>
              <a:rPr lang="lv-LV" altLang="en-US" sz="2800" dirty="0" smtClean="0">
                <a:solidFill>
                  <a:schemeClr val="accent6"/>
                </a:solidFill>
                <a:latin typeface="Arial" charset="0"/>
              </a:rPr>
              <a:t>Šūnu kultūru augšana uz selektīvām barotnēm </a:t>
            </a:r>
            <a:br>
              <a:rPr lang="lv-LV" altLang="en-US" sz="2800" dirty="0" smtClean="0">
                <a:solidFill>
                  <a:schemeClr val="accent6"/>
                </a:solidFill>
                <a:latin typeface="Arial" charset="0"/>
              </a:rPr>
            </a:br>
            <a:r>
              <a:rPr lang="lv-LV" altLang="en-US" sz="2800" dirty="0" smtClean="0">
                <a:solidFill>
                  <a:schemeClr val="accent6"/>
                </a:solidFill>
                <a:latin typeface="Arial" charset="0"/>
              </a:rPr>
              <a:t>(paaugstināts sāls saturs, skābas augsnes</a:t>
            </a:r>
            <a:r>
              <a:rPr lang="lv-LV" altLang="en-US" sz="3200" dirty="0" smtClean="0">
                <a:solidFill>
                  <a:schemeClr val="accent6"/>
                </a:solidFill>
                <a:latin typeface="Arial" charset="0"/>
              </a:rPr>
              <a:t> u.c.)</a:t>
            </a:r>
          </a:p>
        </p:txBody>
      </p:sp>
      <p:pic>
        <p:nvPicPr>
          <p:cNvPr id="150531"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68313" y="1514475"/>
            <a:ext cx="5343525" cy="5343525"/>
          </a:xfrm>
          <a:noFill/>
        </p:spPr>
      </p:pic>
      <p:pic>
        <p:nvPicPr>
          <p:cNvPr id="150532" name="Picture 6" descr="http://pubs.acs.org/cen/images/8213/slide_ima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2565400"/>
            <a:ext cx="27051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3" name="Text Box 10"/>
          <p:cNvSpPr txBox="1">
            <a:spLocks noChangeArrowheads="1"/>
          </p:cNvSpPr>
          <p:nvPr/>
        </p:nvSpPr>
        <p:spPr bwMode="auto">
          <a:xfrm>
            <a:off x="755650" y="1125538"/>
            <a:ext cx="2767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eaLnBrk="1" hangingPunct="1"/>
            <a:r>
              <a:rPr lang="lv-LV" altLang="en-US" b="1">
                <a:solidFill>
                  <a:srgbClr val="006600"/>
                </a:solidFill>
              </a:rPr>
              <a:t>Protoplastu kultūra</a:t>
            </a:r>
          </a:p>
        </p:txBody>
      </p:sp>
      <p:sp>
        <p:nvSpPr>
          <p:cNvPr id="150534" name="Text Box 11"/>
          <p:cNvSpPr txBox="1">
            <a:spLocks noChangeArrowheads="1"/>
          </p:cNvSpPr>
          <p:nvPr/>
        </p:nvSpPr>
        <p:spPr bwMode="auto">
          <a:xfrm>
            <a:off x="6443663" y="1628775"/>
            <a:ext cx="2165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eaLnBrk="1" hangingPunct="1"/>
            <a:r>
              <a:rPr lang="lv-LV" altLang="en-US" b="1">
                <a:solidFill>
                  <a:srgbClr val="006600"/>
                </a:solidFill>
              </a:rPr>
              <a:t>Embriokultūra</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lv-LV" altLang="en-US" dirty="0" smtClean="0"/>
              <a:t>Evolūcijas (t. sk. selekcijas) pīlāri</a:t>
            </a:r>
            <a:endParaRPr lang="ru-RU" altLang="en-US" dirty="0" smtClean="0"/>
          </a:p>
        </p:txBody>
      </p:sp>
      <p:sp>
        <p:nvSpPr>
          <p:cNvPr id="14339" name="Rectangle 3"/>
          <p:cNvSpPr>
            <a:spLocks noGrp="1" noChangeArrowheads="1"/>
          </p:cNvSpPr>
          <p:nvPr>
            <p:ph type="body" idx="1"/>
          </p:nvPr>
        </p:nvSpPr>
        <p:spPr/>
        <p:txBody>
          <a:bodyPr/>
          <a:lstStyle/>
          <a:p>
            <a:pPr eaLnBrk="1" hangingPunct="1"/>
            <a:r>
              <a:rPr lang="lv-LV" altLang="en-US" b="0" dirty="0" smtClean="0">
                <a:latin typeface="Arial" panose="020B0604020202020204" pitchFamily="34" charset="0"/>
                <a:cs typeface="Arial" panose="020B0604020202020204" pitchFamily="34" charset="0"/>
              </a:rPr>
              <a:t>mainība (iedzimstošā)</a:t>
            </a:r>
          </a:p>
          <a:p>
            <a:pPr eaLnBrk="1" hangingPunct="1"/>
            <a:r>
              <a:rPr lang="lv-LV" altLang="en-US" b="0" dirty="0" smtClean="0">
                <a:latin typeface="Arial" panose="020B0604020202020204" pitchFamily="34" charset="0"/>
                <a:cs typeface="Arial" panose="020B0604020202020204" pitchFamily="34" charset="0"/>
              </a:rPr>
              <a:t>izlase</a:t>
            </a:r>
          </a:p>
          <a:p>
            <a:pPr eaLnBrk="1" hangingPunct="1"/>
            <a:r>
              <a:rPr lang="lv-LV" altLang="en-US" b="0" dirty="0" smtClean="0">
                <a:latin typeface="Arial" panose="020B0604020202020204" pitchFamily="34" charset="0"/>
                <a:cs typeface="Arial" panose="020B0604020202020204" pitchFamily="34" charset="0"/>
              </a:rPr>
              <a:t>iedzimtība</a:t>
            </a:r>
            <a:endParaRPr lang="ru-RU" altLang="en-US" b="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251520" y="404664"/>
            <a:ext cx="8460432" cy="533400"/>
          </a:xfrm>
        </p:spPr>
        <p:txBody>
          <a:bodyPr/>
          <a:lstStyle/>
          <a:p>
            <a:pPr algn="l"/>
            <a:r>
              <a:rPr lang="lv-LV" altLang="en-US" dirty="0" smtClean="0">
                <a:solidFill>
                  <a:schemeClr val="accent6"/>
                </a:solidFill>
              </a:rPr>
              <a:t>Dubultoto </a:t>
            </a:r>
            <a:r>
              <a:rPr lang="lv-LV" altLang="en-US" dirty="0" smtClean="0">
                <a:solidFill>
                  <a:schemeClr val="accent6"/>
                </a:solidFill>
              </a:rPr>
              <a:t>haploīdu (DH) </a:t>
            </a:r>
            <a:r>
              <a:rPr lang="lv-LV" altLang="en-US" dirty="0" smtClean="0">
                <a:solidFill>
                  <a:schemeClr val="accent6"/>
                </a:solidFill>
              </a:rPr>
              <a:t>izmantošana</a:t>
            </a:r>
            <a:r>
              <a:rPr lang="lv-LV" altLang="en-US" dirty="0" smtClean="0">
                <a:solidFill>
                  <a:srgbClr val="008000"/>
                </a:solidFill>
              </a:rPr>
              <a:t> </a:t>
            </a:r>
            <a:endParaRPr lang="lv-LV" altLang="en-US" dirty="0" smtClean="0">
              <a:solidFill>
                <a:srgbClr val="008000"/>
              </a:solidFill>
            </a:endParaRPr>
          </a:p>
        </p:txBody>
      </p:sp>
      <p:sp>
        <p:nvSpPr>
          <p:cNvPr id="151555" name="Rectangle 3"/>
          <p:cNvSpPr>
            <a:spLocks noGrp="1" noChangeArrowheads="1"/>
          </p:cNvSpPr>
          <p:nvPr>
            <p:ph type="body" idx="1"/>
          </p:nvPr>
        </p:nvSpPr>
        <p:spPr>
          <a:xfrm>
            <a:off x="467544" y="1196752"/>
            <a:ext cx="8424936" cy="4640560"/>
          </a:xfrm>
        </p:spPr>
        <p:txBody>
          <a:bodyPr/>
          <a:lstStyle/>
          <a:p>
            <a:pPr>
              <a:spcBef>
                <a:spcPts val="0"/>
              </a:spcBef>
              <a:buFontTx/>
              <a:buNone/>
            </a:pPr>
            <a:r>
              <a:rPr lang="lv-LV" altLang="en-US" sz="2800" b="0" dirty="0">
                <a:solidFill>
                  <a:srgbClr val="663300"/>
                </a:solidFill>
                <a:latin typeface="Arial" panose="020B0604020202020204" pitchFamily="34" charset="0"/>
                <a:cs typeface="Arial" panose="020B0604020202020204" pitchFamily="34" charset="0"/>
              </a:rPr>
              <a:t>Ģenētiskos </a:t>
            </a:r>
            <a:r>
              <a:rPr lang="lv-LV" altLang="en-US" sz="2800" b="0" dirty="0" smtClean="0">
                <a:solidFill>
                  <a:srgbClr val="663300"/>
                </a:solidFill>
                <a:latin typeface="Arial" panose="020B0604020202020204" pitchFamily="34" charset="0"/>
                <a:cs typeface="Arial" panose="020B0604020202020204" pitchFamily="34" charset="0"/>
              </a:rPr>
              <a:t>pētījumos:</a:t>
            </a:r>
          </a:p>
          <a:p>
            <a:pPr>
              <a:spcBef>
                <a:spcPts val="0"/>
              </a:spcBef>
            </a:pPr>
            <a:r>
              <a:rPr lang="lv-LV" altLang="en-US" sz="2400" b="0" dirty="0" smtClean="0">
                <a:solidFill>
                  <a:schemeClr val="tx1"/>
                </a:solidFill>
                <a:latin typeface="Arial" panose="020B0604020202020204" pitchFamily="34" charset="0"/>
                <a:cs typeface="Arial" panose="020B0604020202020204" pitchFamily="34" charset="0"/>
              </a:rPr>
              <a:t>ģenētisko </a:t>
            </a:r>
            <a:r>
              <a:rPr lang="lv-LV" altLang="en-US" sz="2400" b="0" dirty="0">
                <a:solidFill>
                  <a:schemeClr val="tx1"/>
                </a:solidFill>
                <a:latin typeface="Arial" panose="020B0604020202020204" pitchFamily="34" charset="0"/>
                <a:cs typeface="Arial" panose="020B0604020202020204" pitchFamily="34" charset="0"/>
              </a:rPr>
              <a:t>karšu sastādīšanā</a:t>
            </a:r>
          </a:p>
          <a:p>
            <a:pPr>
              <a:spcBef>
                <a:spcPts val="0"/>
              </a:spcBef>
              <a:buFontTx/>
              <a:buNone/>
            </a:pPr>
            <a:endParaRPr lang="lv-LV" altLang="en-US" sz="2800" b="0" dirty="0" smtClean="0">
              <a:solidFill>
                <a:schemeClr val="tx1"/>
              </a:solidFill>
              <a:latin typeface="Arial" panose="020B0604020202020204" pitchFamily="34" charset="0"/>
              <a:cs typeface="Arial" panose="020B0604020202020204" pitchFamily="34" charset="0"/>
            </a:endParaRPr>
          </a:p>
          <a:p>
            <a:pPr>
              <a:spcBef>
                <a:spcPts val="0"/>
              </a:spcBef>
              <a:buFontTx/>
              <a:buNone/>
            </a:pPr>
            <a:r>
              <a:rPr lang="lv-LV" altLang="en-US" sz="2800" b="0" dirty="0" smtClean="0">
                <a:solidFill>
                  <a:srgbClr val="663300"/>
                </a:solidFill>
                <a:latin typeface="Arial" panose="020B0604020202020204" pitchFamily="34" charset="0"/>
                <a:cs typeface="Arial" panose="020B0604020202020204" pitchFamily="34" charset="0"/>
              </a:rPr>
              <a:t>Selekcijā:</a:t>
            </a:r>
          </a:p>
          <a:p>
            <a:pPr>
              <a:spcBef>
                <a:spcPts val="0"/>
              </a:spcBef>
            </a:pPr>
            <a:r>
              <a:rPr lang="lv-LV" altLang="en-US" sz="2400" b="0" dirty="0" err="1" smtClean="0">
                <a:solidFill>
                  <a:schemeClr val="tx1"/>
                </a:solidFill>
                <a:latin typeface="Arial" panose="020B0604020202020204" pitchFamily="34" charset="0"/>
                <a:cs typeface="Arial" panose="020B0604020202020204" pitchFamily="34" charset="0"/>
              </a:rPr>
              <a:t>Homozigotisku</a:t>
            </a:r>
            <a:r>
              <a:rPr lang="lv-LV" altLang="en-US" sz="2400" b="0" dirty="0" smtClean="0">
                <a:solidFill>
                  <a:schemeClr val="tx1"/>
                </a:solidFill>
                <a:latin typeface="Arial" panose="020B0604020202020204" pitchFamily="34" charset="0"/>
                <a:cs typeface="Arial" panose="020B0604020202020204" pitchFamily="34" charset="0"/>
              </a:rPr>
              <a:t> (vienveidīgu) līniju iegūšana no F</a:t>
            </a:r>
            <a:r>
              <a:rPr lang="lv-LV" altLang="en-US" sz="2400" b="0" baseline="-25000" dirty="0" smtClean="0">
                <a:solidFill>
                  <a:schemeClr val="tx1"/>
                </a:solidFill>
                <a:latin typeface="Arial" panose="020B0604020202020204" pitchFamily="34" charset="0"/>
                <a:cs typeface="Arial" panose="020B0604020202020204" pitchFamily="34" charset="0"/>
              </a:rPr>
              <a:t>1</a:t>
            </a:r>
            <a:r>
              <a:rPr lang="lv-LV" altLang="en-US" sz="2400" b="0" dirty="0" smtClean="0">
                <a:solidFill>
                  <a:schemeClr val="tx1"/>
                </a:solidFill>
                <a:latin typeface="Arial" panose="020B0604020202020204" pitchFamily="34" charset="0"/>
                <a:cs typeface="Arial" panose="020B0604020202020204" pitchFamily="34" charset="0"/>
              </a:rPr>
              <a:t> </a:t>
            </a:r>
            <a:r>
              <a:rPr lang="lv-LV" altLang="en-US" sz="2400" b="0" dirty="0" smtClean="0">
                <a:solidFill>
                  <a:schemeClr val="tx1"/>
                </a:solidFill>
                <a:latin typeface="Arial" panose="020B0604020202020204" pitchFamily="34" charset="0"/>
                <a:cs typeface="Arial" panose="020B0604020202020204" pitchFamily="34" charset="0"/>
              </a:rPr>
              <a:t>hibrīdiem</a:t>
            </a:r>
          </a:p>
          <a:p>
            <a:pPr>
              <a:spcBef>
                <a:spcPts val="0"/>
              </a:spcBef>
            </a:pPr>
            <a:r>
              <a:rPr lang="lv-LV" altLang="en-US" sz="2400" b="0" dirty="0" smtClean="0">
                <a:solidFill>
                  <a:schemeClr val="tx1"/>
                </a:solidFill>
                <a:latin typeface="Arial" panose="020B0604020202020204" pitchFamily="34" charset="0"/>
                <a:cs typeface="Arial" panose="020B0604020202020204" pitchFamily="34" charset="0"/>
              </a:rPr>
              <a:t>Ātra selekcijas materiāla izvērtēšana un izlase</a:t>
            </a:r>
          </a:p>
          <a:p>
            <a:pPr>
              <a:spcBef>
                <a:spcPts val="0"/>
              </a:spcBef>
            </a:pPr>
            <a:r>
              <a:rPr lang="lv-LV" altLang="en-US" sz="2400" b="0" dirty="0" smtClean="0">
                <a:solidFill>
                  <a:schemeClr val="tx1"/>
                </a:solidFill>
                <a:latin typeface="Arial" panose="020B0604020202020204" pitchFamily="34" charset="0"/>
                <a:cs typeface="Arial" panose="020B0604020202020204" pitchFamily="34" charset="0"/>
              </a:rPr>
              <a:t>Paātrināta gēnu (piem. slimības izturības) pārnese selekcijas materiālā</a:t>
            </a:r>
          </a:p>
          <a:p>
            <a:pPr>
              <a:spcBef>
                <a:spcPts val="0"/>
              </a:spcBef>
            </a:pPr>
            <a:endParaRPr lang="lv-LV" altLang="en-US" sz="2400" b="0" dirty="0" smtClean="0">
              <a:solidFill>
                <a:schemeClr val="tx1"/>
              </a:solidFill>
              <a:latin typeface="Arial" panose="020B0604020202020204" pitchFamily="34" charset="0"/>
              <a:cs typeface="Arial" panose="020B0604020202020204" pitchFamily="34" charset="0"/>
            </a:endParaRPr>
          </a:p>
          <a:p>
            <a:pPr>
              <a:spcBef>
                <a:spcPts val="0"/>
              </a:spcBef>
            </a:pPr>
            <a:r>
              <a:rPr lang="lv-LV" altLang="en-US" sz="2400" b="0" dirty="0" smtClean="0">
                <a:solidFill>
                  <a:schemeClr val="tx1"/>
                </a:solidFill>
                <a:latin typeface="Arial" panose="020B0604020202020204" pitchFamily="34" charset="0"/>
                <a:cs typeface="Arial" panose="020B0604020202020204" pitchFamily="34" charset="0"/>
              </a:rPr>
              <a:t>Vēlāku hibrīdo paaudžu </a:t>
            </a:r>
            <a:r>
              <a:rPr lang="lv-LV" altLang="en-US" sz="2400" b="0" dirty="0" err="1" smtClean="0">
                <a:solidFill>
                  <a:schemeClr val="tx1"/>
                </a:solidFill>
                <a:latin typeface="Arial" panose="020B0604020202020204" pitchFamily="34" charset="0"/>
                <a:cs typeface="Arial" panose="020B0604020202020204" pitchFamily="34" charset="0"/>
              </a:rPr>
              <a:t>homozigotizācija</a:t>
            </a:r>
            <a:endParaRPr lang="lv-LV" altLang="en-US" sz="2400" b="0" dirty="0" smtClean="0">
              <a:solidFill>
                <a:schemeClr val="tx1"/>
              </a:solidFill>
              <a:latin typeface="Arial" panose="020B0604020202020204" pitchFamily="34" charset="0"/>
              <a:cs typeface="Arial" panose="020B0604020202020204" pitchFamily="34" charset="0"/>
            </a:endParaRPr>
          </a:p>
          <a:p>
            <a:pPr>
              <a:spcBef>
                <a:spcPts val="0"/>
              </a:spcBef>
            </a:pPr>
            <a:r>
              <a:rPr lang="lv-LV" altLang="en-US" sz="2400" b="0" dirty="0" smtClean="0">
                <a:solidFill>
                  <a:schemeClr val="tx1"/>
                </a:solidFill>
                <a:latin typeface="Arial" panose="020B0604020202020204" pitchFamily="34" charset="0"/>
                <a:cs typeface="Arial" panose="020B0604020202020204" pitchFamily="34" charset="0"/>
              </a:rPr>
              <a:t>Sēklas materiāla vienveidības atjaunošana (sēklkopība)</a:t>
            </a:r>
            <a:endParaRPr lang="lv-LV" altLang="en-US" sz="2400" b="0" dirty="0" smtClean="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0" y="0"/>
            <a:ext cx="4876800" cy="1447800"/>
          </a:xfrm>
        </p:spPr>
        <p:txBody>
          <a:bodyPr/>
          <a:lstStyle/>
          <a:p>
            <a:r>
              <a:rPr lang="lv-LV" altLang="en-US" dirty="0" smtClean="0">
                <a:solidFill>
                  <a:schemeClr val="accent6"/>
                </a:solidFill>
              </a:rPr>
              <a:t>DH iegūšana</a:t>
            </a:r>
          </a:p>
        </p:txBody>
      </p:sp>
      <p:sp>
        <p:nvSpPr>
          <p:cNvPr id="152579" name="Text Box 3"/>
          <p:cNvSpPr txBox="1">
            <a:spLocks noChangeArrowheads="1"/>
          </p:cNvSpPr>
          <p:nvPr/>
        </p:nvSpPr>
        <p:spPr bwMode="auto">
          <a:xfrm>
            <a:off x="1066800" y="1905000"/>
            <a:ext cx="251460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algn="ctr" eaLnBrk="1" hangingPunct="1">
              <a:spcBef>
                <a:spcPct val="50000"/>
              </a:spcBef>
            </a:pPr>
            <a:r>
              <a:rPr lang="lv-LV" altLang="en-US" b="1">
                <a:latin typeface="Arial" charset="0"/>
              </a:rPr>
              <a:t>Hibrīdi</a:t>
            </a:r>
          </a:p>
        </p:txBody>
      </p:sp>
      <p:sp>
        <p:nvSpPr>
          <p:cNvPr id="152580" name="Text Box 4"/>
          <p:cNvSpPr txBox="1">
            <a:spLocks noChangeArrowheads="1"/>
          </p:cNvSpPr>
          <p:nvPr/>
        </p:nvSpPr>
        <p:spPr bwMode="auto">
          <a:xfrm>
            <a:off x="304800" y="2895600"/>
            <a:ext cx="4064000"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algn="ctr" eaLnBrk="1" hangingPunct="1">
              <a:spcBef>
                <a:spcPct val="50000"/>
              </a:spcBef>
            </a:pPr>
            <a:r>
              <a:rPr lang="lv-LV" altLang="en-US" b="1">
                <a:latin typeface="Arial" charset="0"/>
              </a:rPr>
              <a:t>Putekšņu, putekšņu maciņu, embrio kultūras </a:t>
            </a:r>
          </a:p>
        </p:txBody>
      </p:sp>
      <p:sp>
        <p:nvSpPr>
          <p:cNvPr id="152581" name="Text Box 5"/>
          <p:cNvSpPr txBox="1">
            <a:spLocks noChangeArrowheads="1"/>
          </p:cNvSpPr>
          <p:nvPr/>
        </p:nvSpPr>
        <p:spPr bwMode="auto">
          <a:xfrm>
            <a:off x="1066800" y="4495800"/>
            <a:ext cx="281940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algn="ctr" eaLnBrk="1" hangingPunct="1">
              <a:spcBef>
                <a:spcPct val="50000"/>
              </a:spcBef>
            </a:pPr>
            <a:r>
              <a:rPr lang="lv-LV" altLang="en-US" b="1">
                <a:latin typeface="Arial" charset="0"/>
              </a:rPr>
              <a:t>Haploīdi</a:t>
            </a:r>
          </a:p>
        </p:txBody>
      </p:sp>
      <p:sp>
        <p:nvSpPr>
          <p:cNvPr id="152582" name="Text Box 6"/>
          <p:cNvSpPr txBox="1">
            <a:spLocks noChangeArrowheads="1"/>
          </p:cNvSpPr>
          <p:nvPr/>
        </p:nvSpPr>
        <p:spPr bwMode="auto">
          <a:xfrm>
            <a:off x="609600" y="5715000"/>
            <a:ext cx="350520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algn="ctr" eaLnBrk="1" hangingPunct="1">
              <a:spcBef>
                <a:spcPct val="50000"/>
              </a:spcBef>
            </a:pPr>
            <a:r>
              <a:rPr lang="lv-LV" altLang="en-US" b="1">
                <a:latin typeface="Arial" charset="0"/>
              </a:rPr>
              <a:t>Dubultotie haploīdi</a:t>
            </a:r>
          </a:p>
        </p:txBody>
      </p:sp>
      <p:sp>
        <p:nvSpPr>
          <p:cNvPr id="152583" name="AutoShape 7"/>
          <p:cNvSpPr>
            <a:spLocks noChangeArrowheads="1"/>
          </p:cNvSpPr>
          <p:nvPr/>
        </p:nvSpPr>
        <p:spPr bwMode="auto">
          <a:xfrm>
            <a:off x="2133600" y="2438400"/>
            <a:ext cx="561975" cy="3810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eaLnBrk="1" hangingPunct="1"/>
            <a:endParaRPr lang="en-US" altLang="en-US"/>
          </a:p>
        </p:txBody>
      </p:sp>
      <p:sp>
        <p:nvSpPr>
          <p:cNvPr id="152584" name="AutoShape 8"/>
          <p:cNvSpPr>
            <a:spLocks noChangeArrowheads="1"/>
          </p:cNvSpPr>
          <p:nvPr/>
        </p:nvSpPr>
        <p:spPr bwMode="auto">
          <a:xfrm>
            <a:off x="2133600" y="3810000"/>
            <a:ext cx="485775" cy="609600"/>
          </a:xfrm>
          <a:prstGeom prst="downArrow">
            <a:avLst>
              <a:gd name="adj1" fmla="val 50000"/>
              <a:gd name="adj2" fmla="val 3137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eaLnBrk="1" hangingPunct="1"/>
            <a:endParaRPr lang="en-US" altLang="en-US"/>
          </a:p>
        </p:txBody>
      </p:sp>
      <p:sp>
        <p:nvSpPr>
          <p:cNvPr id="152585" name="AutoShape 9"/>
          <p:cNvSpPr>
            <a:spLocks noChangeArrowheads="1"/>
          </p:cNvSpPr>
          <p:nvPr/>
        </p:nvSpPr>
        <p:spPr bwMode="auto">
          <a:xfrm>
            <a:off x="2133600" y="5029200"/>
            <a:ext cx="485775" cy="609600"/>
          </a:xfrm>
          <a:prstGeom prst="downArrow">
            <a:avLst>
              <a:gd name="adj1" fmla="val 50000"/>
              <a:gd name="adj2" fmla="val 3137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eaLnBrk="1" hangingPunct="1"/>
            <a:endParaRPr lang="en-US" altLang="en-US"/>
          </a:p>
        </p:txBody>
      </p:sp>
      <p:pic>
        <p:nvPicPr>
          <p:cNvPr id="152586" name="Picture 10" descr="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04800"/>
            <a:ext cx="27432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416" y="2271712"/>
            <a:ext cx="228600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048000"/>
            <a:ext cx="1789113"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6354" y="4495800"/>
            <a:ext cx="2524125"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90" name="Line 14"/>
          <p:cNvSpPr>
            <a:spLocks noChangeShapeType="1"/>
          </p:cNvSpPr>
          <p:nvPr/>
        </p:nvSpPr>
        <p:spPr bwMode="auto">
          <a:xfrm>
            <a:off x="3429000" y="2133600"/>
            <a:ext cx="990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1" name="Line 15"/>
          <p:cNvSpPr>
            <a:spLocks noChangeShapeType="1"/>
          </p:cNvSpPr>
          <p:nvPr/>
        </p:nvSpPr>
        <p:spPr bwMode="auto">
          <a:xfrm>
            <a:off x="4343400" y="2971800"/>
            <a:ext cx="2819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2" name="Line 16"/>
          <p:cNvSpPr>
            <a:spLocks noChangeShapeType="1"/>
          </p:cNvSpPr>
          <p:nvPr/>
        </p:nvSpPr>
        <p:spPr bwMode="auto">
          <a:xfrm>
            <a:off x="3733800" y="4800600"/>
            <a:ext cx="838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3" name="Line 17"/>
          <p:cNvSpPr>
            <a:spLocks noChangeShapeType="1"/>
          </p:cNvSpPr>
          <p:nvPr/>
        </p:nvSpPr>
        <p:spPr bwMode="auto">
          <a:xfrm>
            <a:off x="3733800" y="5943600"/>
            <a:ext cx="2667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050" descr="puteksnu apstrade_Clema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727075"/>
            <a:ext cx="8066088" cy="594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Text Box 2051"/>
          <p:cNvSpPr txBox="1">
            <a:spLocks noChangeArrowheads="1"/>
          </p:cNvSpPr>
          <p:nvPr/>
        </p:nvSpPr>
        <p:spPr bwMode="auto">
          <a:xfrm>
            <a:off x="1043608" y="85725"/>
            <a:ext cx="76431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lv-LV" altLang="en-US" sz="3600" b="1" i="0" dirty="0">
                <a:solidFill>
                  <a:schemeClr val="accent6"/>
                </a:solidFill>
                <a:latin typeface="+mn-lt"/>
              </a:rPr>
              <a:t>Stresa iedarbība uz putekšņiem</a:t>
            </a:r>
            <a:endParaRPr lang="en-US" altLang="en-US" sz="3600" b="1" i="0" dirty="0">
              <a:solidFill>
                <a:schemeClr val="accent6"/>
              </a:solidFill>
              <a:latin typeface="+mn-lt"/>
            </a:endParaRPr>
          </a:p>
        </p:txBody>
      </p:sp>
      <p:sp>
        <p:nvSpPr>
          <p:cNvPr id="153604" name="Text Box 2052"/>
          <p:cNvSpPr txBox="1">
            <a:spLocks noChangeArrowheads="1"/>
          </p:cNvSpPr>
          <p:nvPr/>
        </p:nvSpPr>
        <p:spPr bwMode="auto">
          <a:xfrm>
            <a:off x="5867400" y="61722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lv-LV" altLang="en-US"/>
              <a:t>Clement et al.,2006</a:t>
            </a:r>
            <a:endParaRPr lang="en-US" altLang="en-US"/>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5"/>
          <p:cNvSpPr txBox="1">
            <a:spLocks noChangeArrowheads="1"/>
          </p:cNvSpPr>
          <p:nvPr/>
        </p:nvSpPr>
        <p:spPr bwMode="auto">
          <a:xfrm flipV="1">
            <a:off x="1524000" y="1897063"/>
            <a:ext cx="6553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algn="ctr" eaLnBrk="1" hangingPunct="1"/>
            <a:endParaRPr lang="en-GB" altLang="en-US" sz="4000" b="1">
              <a:solidFill>
                <a:srgbClr val="FFFF66"/>
              </a:solidFill>
            </a:endParaRPr>
          </a:p>
        </p:txBody>
      </p:sp>
      <p:sp>
        <p:nvSpPr>
          <p:cNvPr id="154627" name="Rectangle 8"/>
          <p:cNvSpPr>
            <a:spLocks noChangeArrowheads="1"/>
          </p:cNvSpPr>
          <p:nvPr/>
        </p:nvSpPr>
        <p:spPr bwMode="auto">
          <a:xfrm>
            <a:off x="2671763" y="1676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eaLnBrk="1" hangingPunct="1"/>
            <a:endParaRPr lang="en-US" altLang="en-US"/>
          </a:p>
        </p:txBody>
      </p:sp>
      <p:graphicFrame>
        <p:nvGraphicFramePr>
          <p:cNvPr id="154628" name="Object 7"/>
          <p:cNvGraphicFramePr>
            <a:graphicFrameLocks noChangeAspect="1"/>
          </p:cNvGraphicFramePr>
          <p:nvPr/>
        </p:nvGraphicFramePr>
        <p:xfrm>
          <a:off x="152400" y="1066800"/>
          <a:ext cx="6324600" cy="5410200"/>
        </p:xfrm>
        <a:graphic>
          <a:graphicData uri="http://schemas.openxmlformats.org/presentationml/2006/ole">
            <mc:AlternateContent xmlns:mc="http://schemas.openxmlformats.org/markup-compatibility/2006">
              <mc:Choice xmlns:v="urn:schemas-microsoft-com:vml" Requires="v">
                <p:oleObj spid="_x0000_s154677" r:id="rId3" imgW="3800700" imgH="3504854" progId="Paint.Picture">
                  <p:embed/>
                </p:oleObj>
              </mc:Choice>
              <mc:Fallback>
                <p:oleObj r:id="rId3" imgW="3800700" imgH="3504854" progId="Paint.Picture">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66800"/>
                        <a:ext cx="6324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4629" name="Text Box 9"/>
          <p:cNvSpPr txBox="1">
            <a:spLocks noChangeArrowheads="1"/>
          </p:cNvSpPr>
          <p:nvPr/>
        </p:nvSpPr>
        <p:spPr bwMode="auto">
          <a:xfrm>
            <a:off x="1546225" y="601663"/>
            <a:ext cx="5540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endParaRPr lang="en-US" altLang="en-US"/>
          </a:p>
        </p:txBody>
      </p:sp>
      <p:sp>
        <p:nvSpPr>
          <p:cNvPr id="154630" name="Text Box 10"/>
          <p:cNvSpPr txBox="1">
            <a:spLocks noChangeArrowheads="1"/>
          </p:cNvSpPr>
          <p:nvPr/>
        </p:nvSpPr>
        <p:spPr bwMode="auto">
          <a:xfrm>
            <a:off x="228600" y="381000"/>
            <a:ext cx="8807896"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lv-LV" altLang="en-US" sz="3600" b="1" i="0" dirty="0">
                <a:solidFill>
                  <a:schemeClr val="accent6"/>
                </a:solidFill>
                <a:latin typeface="+mj-lt"/>
              </a:rPr>
              <a:t>DH iegūšana ar </a:t>
            </a:r>
            <a:r>
              <a:rPr lang="lv-LV" altLang="en-US" sz="3600" b="1" i="0" dirty="0" err="1">
                <a:solidFill>
                  <a:schemeClr val="accent6"/>
                </a:solidFill>
                <a:latin typeface="+mj-lt"/>
              </a:rPr>
              <a:t>embriokultūras</a:t>
            </a:r>
            <a:r>
              <a:rPr lang="lv-LV" altLang="en-US" sz="3600" b="1" i="0" dirty="0">
                <a:solidFill>
                  <a:schemeClr val="accent6"/>
                </a:solidFill>
                <a:latin typeface="+mj-lt"/>
              </a:rPr>
              <a:t> metodi</a:t>
            </a:r>
            <a:endParaRPr lang="en-US" altLang="en-US" sz="3600" b="1" i="0" dirty="0">
              <a:solidFill>
                <a:schemeClr val="accent6"/>
              </a:solidFill>
              <a:latin typeface="+mj-lt"/>
            </a:endParaRPr>
          </a:p>
        </p:txBody>
      </p:sp>
      <p:pic>
        <p:nvPicPr>
          <p:cNvPr id="154631" name="Picture 12" descr="saldus_saule 0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2546350"/>
            <a:ext cx="2771775"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2" name="Picture 13" descr="13_miezu haploidi_Bulbosum meto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7150" y="4805363"/>
            <a:ext cx="273685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0" y="533400"/>
            <a:ext cx="8991600" cy="1219200"/>
          </a:xfrm>
        </p:spPr>
        <p:txBody>
          <a:bodyPr/>
          <a:lstStyle/>
          <a:p>
            <a:r>
              <a:rPr lang="lv-LV" altLang="en-US" sz="3200" dirty="0" smtClean="0">
                <a:solidFill>
                  <a:schemeClr val="accent6"/>
                </a:solidFill>
                <a:latin typeface="Arial" charset="0"/>
              </a:rPr>
              <a:t>Salīdzinājums starp tradicionālo miežu selekciju un selekciju izmantojot DH līnijas</a:t>
            </a:r>
            <a:endParaRPr lang="en-US" altLang="en-US" sz="3200" dirty="0" smtClean="0">
              <a:solidFill>
                <a:schemeClr val="accent6"/>
              </a:solidFill>
              <a:latin typeface="Arial" charset="0"/>
            </a:endParaRPr>
          </a:p>
        </p:txBody>
      </p:sp>
      <p:sp>
        <p:nvSpPr>
          <p:cNvPr id="155651" name="Rectangle 3"/>
          <p:cNvSpPr>
            <a:spLocks noGrp="1" noChangeArrowheads="1"/>
          </p:cNvSpPr>
          <p:nvPr>
            <p:ph type="body" idx="1"/>
          </p:nvPr>
        </p:nvSpPr>
        <p:spPr>
          <a:xfrm>
            <a:off x="685800" y="2362200"/>
            <a:ext cx="7772400" cy="4114800"/>
          </a:xfrm>
        </p:spPr>
        <p:txBody>
          <a:bodyPr/>
          <a:lstStyle/>
          <a:p>
            <a:pPr>
              <a:lnSpc>
                <a:spcPct val="80000"/>
              </a:lnSpc>
              <a:buFontTx/>
              <a:buNone/>
            </a:pPr>
            <a:r>
              <a:rPr lang="en-GB" altLang="en-US" sz="800" dirty="0" smtClean="0"/>
              <a:t>	</a:t>
            </a:r>
            <a:r>
              <a:rPr lang="lv-LV" altLang="en-US" sz="2400" i="1" dirty="0" smtClean="0">
                <a:solidFill>
                  <a:srgbClr val="CC3300"/>
                </a:solidFill>
                <a:latin typeface="Arial" charset="0"/>
              </a:rPr>
              <a:t>Tradicionālā selekcija</a:t>
            </a:r>
            <a:r>
              <a:rPr lang="en-GB" altLang="en-US" sz="2400" i="1" dirty="0" smtClean="0">
                <a:solidFill>
                  <a:srgbClr val="CC3300"/>
                </a:solidFill>
                <a:latin typeface="Arial" charset="0"/>
              </a:rPr>
              <a:t> 	</a:t>
            </a:r>
            <a:r>
              <a:rPr lang="lv-LV" altLang="en-US" sz="2400" i="1" dirty="0" smtClean="0">
                <a:solidFill>
                  <a:srgbClr val="CC3300"/>
                </a:solidFill>
                <a:latin typeface="Arial" charset="0"/>
              </a:rPr>
              <a:t>	</a:t>
            </a:r>
            <a:r>
              <a:rPr lang="en-GB" altLang="en-US" sz="2400" i="1" dirty="0" smtClean="0">
                <a:solidFill>
                  <a:srgbClr val="CC3300"/>
                </a:solidFill>
                <a:latin typeface="Arial" charset="0"/>
              </a:rPr>
              <a:t>DH </a:t>
            </a:r>
            <a:r>
              <a:rPr lang="lv-LV" altLang="en-US" sz="2400" i="1" dirty="0" smtClean="0">
                <a:solidFill>
                  <a:srgbClr val="CC3300"/>
                </a:solidFill>
                <a:latin typeface="Arial" charset="0"/>
              </a:rPr>
              <a:t>līnijas</a:t>
            </a:r>
          </a:p>
          <a:p>
            <a:pPr>
              <a:lnSpc>
                <a:spcPct val="80000"/>
              </a:lnSpc>
              <a:buFontTx/>
              <a:buNone/>
            </a:pPr>
            <a:endParaRPr lang="en-GB" altLang="en-US" sz="2400" dirty="0" smtClean="0">
              <a:solidFill>
                <a:srgbClr val="CC3300"/>
              </a:solidFill>
              <a:latin typeface="Arial" charset="0"/>
            </a:endParaRPr>
          </a:p>
          <a:p>
            <a:pPr>
              <a:lnSpc>
                <a:spcPct val="80000"/>
              </a:lnSpc>
              <a:buFontTx/>
              <a:buNone/>
            </a:pPr>
            <a:r>
              <a:rPr lang="en-GB" altLang="en-US" sz="1600" b="0" dirty="0" smtClean="0">
                <a:solidFill>
                  <a:srgbClr val="663300"/>
                </a:solidFill>
                <a:latin typeface="Arial" charset="0"/>
              </a:rPr>
              <a:t>1 year   hybridisation                                   1 year      </a:t>
            </a:r>
            <a:r>
              <a:rPr lang="lv-LV" altLang="en-US" sz="1600" b="0" dirty="0" smtClean="0">
                <a:solidFill>
                  <a:srgbClr val="663300"/>
                </a:solidFill>
                <a:latin typeface="Arial" charset="0"/>
              </a:rPr>
              <a:t>h</a:t>
            </a:r>
            <a:r>
              <a:rPr lang="en-GB" altLang="en-US" sz="1600" b="0" dirty="0" err="1" smtClean="0">
                <a:solidFill>
                  <a:srgbClr val="663300"/>
                </a:solidFill>
                <a:latin typeface="Arial" charset="0"/>
              </a:rPr>
              <a:t>ybridisation</a:t>
            </a:r>
            <a:endParaRPr lang="en-GB" altLang="en-US" sz="1600" b="0" dirty="0" smtClean="0">
              <a:solidFill>
                <a:srgbClr val="663300"/>
              </a:solidFill>
              <a:latin typeface="Arial" charset="0"/>
            </a:endParaRPr>
          </a:p>
          <a:p>
            <a:pPr>
              <a:lnSpc>
                <a:spcPct val="80000"/>
              </a:lnSpc>
              <a:buFontTx/>
              <a:buNone/>
            </a:pPr>
            <a:r>
              <a:rPr lang="en-GB" altLang="en-US" sz="1600" b="0" dirty="0" smtClean="0">
                <a:solidFill>
                  <a:srgbClr val="663300"/>
                </a:solidFill>
                <a:latin typeface="Arial" charset="0"/>
              </a:rPr>
              <a:t>2 year  growing of </a:t>
            </a:r>
            <a:r>
              <a:rPr lang="en-GB" altLang="en-US" sz="1600" b="0" dirty="0" err="1" smtClean="0">
                <a:solidFill>
                  <a:srgbClr val="663300"/>
                </a:solidFill>
                <a:latin typeface="Arial" charset="0"/>
              </a:rPr>
              <a:t>F1</a:t>
            </a:r>
            <a:r>
              <a:rPr lang="en-GB" altLang="en-US" sz="1600" b="0" dirty="0" smtClean="0">
                <a:solidFill>
                  <a:srgbClr val="663300"/>
                </a:solidFill>
                <a:latin typeface="Arial" charset="0"/>
              </a:rPr>
              <a:t> plants                        2 year     producing of DH lines</a:t>
            </a:r>
          </a:p>
          <a:p>
            <a:pPr>
              <a:lnSpc>
                <a:spcPct val="80000"/>
              </a:lnSpc>
              <a:buFontTx/>
              <a:buNone/>
            </a:pPr>
            <a:r>
              <a:rPr lang="en-GB" altLang="en-US" sz="1600" b="0" dirty="0" smtClean="0">
                <a:solidFill>
                  <a:srgbClr val="663300"/>
                </a:solidFill>
                <a:latin typeface="Arial" charset="0"/>
              </a:rPr>
              <a:t>                                                                                     (</a:t>
            </a:r>
            <a:r>
              <a:rPr lang="en-GB" altLang="en-US" sz="1600" b="0" dirty="0" err="1" smtClean="0">
                <a:solidFill>
                  <a:srgbClr val="663300"/>
                </a:solidFill>
                <a:latin typeface="Arial" charset="0"/>
              </a:rPr>
              <a:t>F1</a:t>
            </a:r>
            <a:r>
              <a:rPr lang="en-GB" altLang="en-US" sz="1600" b="0" dirty="0" smtClean="0">
                <a:solidFill>
                  <a:srgbClr val="663300"/>
                </a:solidFill>
                <a:latin typeface="Arial" charset="0"/>
              </a:rPr>
              <a:t> x </a:t>
            </a:r>
            <a:r>
              <a:rPr lang="en-GB" altLang="en-US" sz="1600" b="0" i="1" dirty="0" err="1" smtClean="0">
                <a:solidFill>
                  <a:srgbClr val="663300"/>
                </a:solidFill>
                <a:latin typeface="Arial" charset="0"/>
              </a:rPr>
              <a:t>H.bulbosum</a:t>
            </a:r>
            <a:r>
              <a:rPr lang="en-GB" altLang="en-US" sz="1600" b="0" dirty="0" smtClean="0">
                <a:solidFill>
                  <a:srgbClr val="663300"/>
                </a:solidFill>
                <a:latin typeface="Arial" charset="0"/>
              </a:rPr>
              <a:t>)</a:t>
            </a:r>
          </a:p>
          <a:p>
            <a:pPr>
              <a:lnSpc>
                <a:spcPct val="80000"/>
              </a:lnSpc>
              <a:buFontTx/>
              <a:buNone/>
            </a:pPr>
            <a:r>
              <a:rPr lang="en-GB" altLang="en-US" sz="1600" b="0" dirty="0" smtClean="0">
                <a:solidFill>
                  <a:srgbClr val="663300"/>
                </a:solidFill>
                <a:latin typeface="Arial" charset="0"/>
              </a:rPr>
              <a:t>3 year growing of </a:t>
            </a:r>
            <a:r>
              <a:rPr lang="en-GB" altLang="en-US" sz="1600" b="0" dirty="0" err="1" smtClean="0">
                <a:solidFill>
                  <a:srgbClr val="663300"/>
                </a:solidFill>
                <a:latin typeface="Arial" charset="0"/>
              </a:rPr>
              <a:t>F2</a:t>
            </a:r>
            <a:r>
              <a:rPr lang="en-GB" altLang="en-US" sz="1600" b="0" dirty="0" smtClean="0">
                <a:solidFill>
                  <a:srgbClr val="663300"/>
                </a:solidFill>
                <a:latin typeface="Arial" charset="0"/>
              </a:rPr>
              <a:t> plants                         2- 3 years   testing of DH2 lines</a:t>
            </a:r>
          </a:p>
          <a:p>
            <a:pPr>
              <a:lnSpc>
                <a:spcPct val="80000"/>
              </a:lnSpc>
              <a:buFontTx/>
              <a:buNone/>
            </a:pPr>
            <a:r>
              <a:rPr lang="en-GB" altLang="en-US" sz="1600" b="0" dirty="0" smtClean="0">
                <a:solidFill>
                  <a:srgbClr val="663300"/>
                </a:solidFill>
                <a:latin typeface="Arial" charset="0"/>
              </a:rPr>
              <a:t>                                                                                     (seed multiplication)</a:t>
            </a:r>
          </a:p>
          <a:p>
            <a:pPr>
              <a:lnSpc>
                <a:spcPct val="80000"/>
              </a:lnSpc>
              <a:buFontTx/>
              <a:buNone/>
            </a:pPr>
            <a:r>
              <a:rPr lang="en-GB" altLang="en-US" sz="1600" b="0" dirty="0" smtClean="0">
                <a:solidFill>
                  <a:srgbClr val="663300"/>
                </a:solidFill>
                <a:latin typeface="Arial" charset="0"/>
              </a:rPr>
              <a:t>4 year selection of </a:t>
            </a:r>
            <a:r>
              <a:rPr lang="en-GB" altLang="en-US" sz="1600" b="0" dirty="0" err="1" smtClean="0">
                <a:solidFill>
                  <a:srgbClr val="663300"/>
                </a:solidFill>
                <a:latin typeface="Arial" charset="0"/>
              </a:rPr>
              <a:t>F3</a:t>
            </a:r>
            <a:r>
              <a:rPr lang="en-GB" altLang="en-US" sz="1600" b="0" dirty="0" smtClean="0">
                <a:solidFill>
                  <a:srgbClr val="663300"/>
                </a:solidFill>
                <a:latin typeface="Arial" charset="0"/>
              </a:rPr>
              <a:t> plants                         3-5 years  testing of DH3 , DH4  and seed  </a:t>
            </a:r>
          </a:p>
          <a:p>
            <a:pPr>
              <a:lnSpc>
                <a:spcPct val="80000"/>
              </a:lnSpc>
              <a:buFontTx/>
              <a:buNone/>
            </a:pPr>
            <a:r>
              <a:rPr lang="en-GB" altLang="en-US" sz="1600" b="0" dirty="0" smtClean="0">
                <a:solidFill>
                  <a:srgbClr val="663300"/>
                </a:solidFill>
                <a:latin typeface="Arial" charset="0"/>
              </a:rPr>
              <a:t>                                                                                       multiplication</a:t>
            </a:r>
          </a:p>
          <a:p>
            <a:pPr>
              <a:lnSpc>
                <a:spcPct val="80000"/>
              </a:lnSpc>
              <a:buFontTx/>
              <a:buNone/>
            </a:pPr>
            <a:r>
              <a:rPr lang="en-GB" altLang="en-US" sz="1600" b="0" dirty="0" smtClean="0">
                <a:solidFill>
                  <a:srgbClr val="663300"/>
                </a:solidFill>
                <a:latin typeface="Arial" charset="0"/>
              </a:rPr>
              <a:t>5-7 years preliminary testing                       6-8 years competition and ecological  </a:t>
            </a:r>
          </a:p>
          <a:p>
            <a:pPr>
              <a:lnSpc>
                <a:spcPct val="80000"/>
              </a:lnSpc>
              <a:buFontTx/>
              <a:buNone/>
            </a:pPr>
            <a:r>
              <a:rPr lang="en-GB" altLang="en-US" sz="1600" b="0" dirty="0" smtClean="0">
                <a:solidFill>
                  <a:srgbClr val="663300"/>
                </a:solidFill>
                <a:latin typeface="Arial" charset="0"/>
              </a:rPr>
              <a:t>      of    F4-F6  families                                                  testing of DH5-DH7</a:t>
            </a:r>
          </a:p>
          <a:p>
            <a:pPr>
              <a:lnSpc>
                <a:spcPct val="80000"/>
              </a:lnSpc>
              <a:buFontTx/>
              <a:buNone/>
            </a:pPr>
            <a:r>
              <a:rPr lang="en-GB" altLang="en-US" sz="1600" b="0" dirty="0" smtClean="0">
                <a:solidFill>
                  <a:srgbClr val="663300"/>
                </a:solidFill>
                <a:latin typeface="Arial" charset="0"/>
              </a:rPr>
              <a:t>8-10 years competition and                          9-11 years DUS and official testing</a:t>
            </a:r>
          </a:p>
          <a:p>
            <a:pPr>
              <a:lnSpc>
                <a:spcPct val="80000"/>
              </a:lnSpc>
              <a:buFontTx/>
              <a:buNone/>
            </a:pPr>
            <a:r>
              <a:rPr lang="en-GB" altLang="en-US" sz="1600" b="0" dirty="0" smtClean="0">
                <a:solidFill>
                  <a:srgbClr val="663300"/>
                </a:solidFill>
                <a:latin typeface="Arial" charset="0"/>
              </a:rPr>
              <a:t>       ecological testing of F7-F9</a:t>
            </a:r>
          </a:p>
          <a:p>
            <a:pPr>
              <a:lnSpc>
                <a:spcPct val="80000"/>
              </a:lnSpc>
              <a:buFontTx/>
              <a:buNone/>
            </a:pPr>
            <a:r>
              <a:rPr lang="en-GB" altLang="en-US" sz="1600" b="0" dirty="0" smtClean="0">
                <a:solidFill>
                  <a:srgbClr val="663300"/>
                </a:solidFill>
                <a:latin typeface="Arial" charset="0"/>
              </a:rPr>
              <a:t>11-13 years DUS and official testing</a:t>
            </a:r>
            <a:endParaRPr lang="en-US" altLang="en-US" sz="1600" b="0" dirty="0" smtClean="0">
              <a:solidFill>
                <a:srgbClr val="663300"/>
              </a:solidFill>
              <a:latin typeface="Arial" charset="0"/>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685800" y="228600"/>
            <a:ext cx="7924800" cy="762000"/>
          </a:xfrm>
        </p:spPr>
        <p:txBody>
          <a:bodyPr/>
          <a:lstStyle/>
          <a:p>
            <a:pPr eaLnBrk="1" hangingPunct="1"/>
            <a:r>
              <a:rPr lang="lv-LV" altLang="en-US" smtClean="0"/>
              <a:t>Selekcijas metodes</a:t>
            </a:r>
          </a:p>
        </p:txBody>
      </p:sp>
      <p:sp>
        <p:nvSpPr>
          <p:cNvPr id="156675" name="Rectangle 3"/>
          <p:cNvSpPr>
            <a:spLocks noGrp="1" noChangeArrowheads="1"/>
          </p:cNvSpPr>
          <p:nvPr>
            <p:ph type="body" idx="1"/>
          </p:nvPr>
        </p:nvSpPr>
        <p:spPr>
          <a:xfrm>
            <a:off x="685800" y="1066800"/>
            <a:ext cx="7772400" cy="5410200"/>
          </a:xfrm>
        </p:spPr>
        <p:txBody>
          <a:bodyPr/>
          <a:lstStyle/>
          <a:p>
            <a:pPr eaLnBrk="1" hangingPunct="1">
              <a:lnSpc>
                <a:spcPct val="90000"/>
              </a:lnSpc>
            </a:pPr>
            <a:r>
              <a:rPr lang="lv-LV" altLang="en-US" sz="2800" b="0" dirty="0" smtClean="0">
                <a:latin typeface="Arial" panose="020B0604020202020204" pitchFamily="34" charset="0"/>
                <a:cs typeface="Arial" panose="020B0604020202020204" pitchFamily="34" charset="0"/>
              </a:rPr>
              <a:t>izlase no vietējām populācijām</a:t>
            </a:r>
          </a:p>
          <a:p>
            <a:pPr eaLnBrk="1" hangingPunct="1">
              <a:lnSpc>
                <a:spcPct val="80000"/>
              </a:lnSpc>
              <a:buFontTx/>
              <a:buNone/>
            </a:pPr>
            <a:r>
              <a:rPr lang="lv-LV" altLang="en-US" sz="2400" b="0" dirty="0" smtClean="0">
                <a:latin typeface="Arial" panose="020B0604020202020204" pitchFamily="34" charset="0"/>
                <a:cs typeface="Arial" panose="020B0604020202020204" pitchFamily="34" charset="0"/>
              </a:rPr>
              <a:t>_______________________________________</a:t>
            </a:r>
          </a:p>
          <a:p>
            <a:pPr eaLnBrk="1" hangingPunct="1">
              <a:lnSpc>
                <a:spcPct val="130000"/>
              </a:lnSpc>
            </a:pPr>
            <a:r>
              <a:rPr lang="lv-LV" altLang="en-US" sz="2800" b="0" dirty="0" smtClean="0">
                <a:latin typeface="Arial" panose="020B0604020202020204" pitchFamily="34" charset="0"/>
                <a:cs typeface="Arial" panose="020B0604020202020204" pitchFamily="34" charset="0"/>
              </a:rPr>
              <a:t>hibridizācija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mutaģenēze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err="1" smtClean="0">
                <a:latin typeface="Arial" panose="020B0604020202020204" pitchFamily="34" charset="0"/>
                <a:cs typeface="Arial" panose="020B0604020202020204" pitchFamily="34" charset="0"/>
              </a:rPr>
              <a:t>heteroze</a:t>
            </a:r>
            <a:r>
              <a:rPr lang="lv-LV" altLang="en-US" sz="2800" b="0" dirty="0" smtClean="0">
                <a:latin typeface="Arial" panose="020B0604020202020204" pitchFamily="34" charset="0"/>
                <a:cs typeface="Arial" panose="020B0604020202020204" pitchFamily="34" charset="0"/>
              </a:rPr>
              <a:t>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err="1" smtClean="0">
                <a:latin typeface="Arial" panose="020B0604020202020204" pitchFamily="34" charset="0"/>
                <a:cs typeface="Arial" panose="020B0604020202020204" pitchFamily="34" charset="0"/>
              </a:rPr>
              <a:t>poliploīdija</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attālā hibridizācija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kvantitatīvā ģenētika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audu kultūras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solidFill>
                  <a:srgbClr val="990000"/>
                </a:solidFill>
                <a:latin typeface="Arial" panose="020B0604020202020204" pitchFamily="34" charset="0"/>
                <a:cs typeface="Arial" panose="020B0604020202020204" pitchFamily="34" charset="0"/>
              </a:rPr>
              <a:t>molekulārie marķieri</a:t>
            </a:r>
            <a:r>
              <a:rPr lang="lv-LV" altLang="en-US" sz="2800" b="0" dirty="0" smtClean="0">
                <a:latin typeface="Arial" panose="020B0604020202020204" pitchFamily="34" charset="0"/>
                <a:cs typeface="Arial" panose="020B0604020202020204" pitchFamily="34" charset="0"/>
              </a:rPr>
              <a:t>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ģenētiskā inženierija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685800" y="609600"/>
            <a:ext cx="7772400" cy="874713"/>
          </a:xfrm>
        </p:spPr>
        <p:txBody>
          <a:bodyPr/>
          <a:lstStyle/>
          <a:p>
            <a:pPr eaLnBrk="1" hangingPunct="1"/>
            <a:r>
              <a:rPr lang="lv-LV" altLang="en-US" smtClean="0"/>
              <a:t>Ideālie ģenētiskie marķieri</a:t>
            </a:r>
          </a:p>
        </p:txBody>
      </p:sp>
      <p:sp>
        <p:nvSpPr>
          <p:cNvPr id="157699" name="Rectangle 3"/>
          <p:cNvSpPr>
            <a:spLocks noGrp="1" noChangeArrowheads="1"/>
          </p:cNvSpPr>
          <p:nvPr>
            <p:ph type="body" idx="1"/>
          </p:nvPr>
        </p:nvSpPr>
        <p:spPr>
          <a:xfrm>
            <a:off x="684213" y="1628775"/>
            <a:ext cx="8001000" cy="4648200"/>
          </a:xfrm>
        </p:spPr>
        <p:txBody>
          <a:bodyPr/>
          <a:lstStyle/>
          <a:p>
            <a:pPr eaLnBrk="1" hangingPunct="1"/>
            <a:r>
              <a:rPr lang="lv-LV" altLang="en-US" b="0" dirty="0" smtClean="0">
                <a:solidFill>
                  <a:srgbClr val="663300"/>
                </a:solidFill>
                <a:latin typeface="Arial" panose="020B0604020202020204" pitchFamily="34" charset="0"/>
                <a:cs typeface="Arial" panose="020B0604020202020204" pitchFamily="34" charset="0"/>
              </a:rPr>
              <a:t>polimorfi</a:t>
            </a:r>
          </a:p>
          <a:p>
            <a:pPr eaLnBrk="1" hangingPunct="1"/>
            <a:r>
              <a:rPr lang="lv-LV" altLang="en-US" b="0" dirty="0" err="1" smtClean="0">
                <a:solidFill>
                  <a:srgbClr val="663300"/>
                </a:solidFill>
                <a:latin typeface="Arial" panose="020B0604020202020204" pitchFamily="34" charset="0"/>
                <a:cs typeface="Arial" panose="020B0604020202020204" pitchFamily="34" charset="0"/>
              </a:rPr>
              <a:t>multialēliski</a:t>
            </a:r>
            <a:endParaRPr lang="lv-LV" altLang="en-US" b="0" dirty="0" smtClean="0">
              <a:solidFill>
                <a:srgbClr val="663300"/>
              </a:solidFill>
              <a:latin typeface="Arial" panose="020B0604020202020204" pitchFamily="34" charset="0"/>
              <a:cs typeface="Arial" panose="020B0604020202020204" pitchFamily="34" charset="0"/>
            </a:endParaRPr>
          </a:p>
          <a:p>
            <a:pPr eaLnBrk="1" hangingPunct="1"/>
            <a:r>
              <a:rPr lang="lv-LV" altLang="en-US" b="0" dirty="0" err="1" smtClean="0">
                <a:solidFill>
                  <a:srgbClr val="663300"/>
                </a:solidFill>
                <a:latin typeface="Arial" panose="020B0604020202020204" pitchFamily="34" charset="0"/>
                <a:cs typeface="Arial" panose="020B0604020202020204" pitchFamily="34" charset="0"/>
              </a:rPr>
              <a:t>kodominanti</a:t>
            </a:r>
            <a:endParaRPr lang="lv-LV" altLang="en-US" b="0" dirty="0" smtClean="0">
              <a:solidFill>
                <a:srgbClr val="663300"/>
              </a:solidFill>
              <a:latin typeface="Arial" panose="020B0604020202020204" pitchFamily="34" charset="0"/>
              <a:cs typeface="Arial" panose="020B0604020202020204" pitchFamily="34" charset="0"/>
            </a:endParaRPr>
          </a:p>
          <a:p>
            <a:pPr eaLnBrk="1" hangingPunct="1"/>
            <a:r>
              <a:rPr lang="lv-LV" altLang="en-US" b="0" dirty="0" smtClean="0">
                <a:solidFill>
                  <a:srgbClr val="663300"/>
                </a:solidFill>
                <a:latin typeface="Arial" panose="020B0604020202020204" pitchFamily="34" charset="0"/>
                <a:cs typeface="Arial" panose="020B0604020202020204" pitchFamily="34" charset="0"/>
              </a:rPr>
              <a:t>nav </a:t>
            </a:r>
            <a:r>
              <a:rPr lang="lv-LV" altLang="en-US" b="0" dirty="0" err="1" smtClean="0">
                <a:solidFill>
                  <a:srgbClr val="663300"/>
                </a:solidFill>
                <a:latin typeface="Arial" panose="020B0604020202020204" pitchFamily="34" charset="0"/>
                <a:cs typeface="Arial" panose="020B0604020202020204" pitchFamily="34" charset="0"/>
              </a:rPr>
              <a:t>epistāze</a:t>
            </a:r>
            <a:r>
              <a:rPr lang="lv-LV" altLang="en-US" b="0" dirty="0" smtClean="0">
                <a:solidFill>
                  <a:srgbClr val="663300"/>
                </a:solidFill>
                <a:latin typeface="Arial" panose="020B0604020202020204" pitchFamily="34" charset="0"/>
                <a:cs typeface="Arial" panose="020B0604020202020204" pitchFamily="34" charset="0"/>
              </a:rPr>
              <a:t> (</a:t>
            </a:r>
            <a:r>
              <a:rPr lang="lv-LV" altLang="en-US" b="0" dirty="0" err="1" smtClean="0">
                <a:solidFill>
                  <a:srgbClr val="663300"/>
                </a:solidFill>
                <a:latin typeface="Arial" panose="020B0604020202020204" pitchFamily="34" charset="0"/>
                <a:cs typeface="Arial" panose="020B0604020202020204" pitchFamily="34" charset="0"/>
              </a:rPr>
              <a:t>starpgēnu</a:t>
            </a:r>
            <a:r>
              <a:rPr lang="lv-LV" altLang="en-US" b="0" dirty="0" smtClean="0">
                <a:solidFill>
                  <a:srgbClr val="663300"/>
                </a:solidFill>
                <a:latin typeface="Arial" panose="020B0604020202020204" pitchFamily="34" charset="0"/>
                <a:cs typeface="Arial" panose="020B0604020202020204" pitchFamily="34" charset="0"/>
              </a:rPr>
              <a:t> mijiedarbība)</a:t>
            </a:r>
          </a:p>
          <a:p>
            <a:pPr eaLnBrk="1" hangingPunct="1"/>
            <a:r>
              <a:rPr lang="lv-LV" altLang="en-US" b="0" dirty="0" smtClean="0">
                <a:solidFill>
                  <a:srgbClr val="663300"/>
                </a:solidFill>
                <a:latin typeface="Arial" panose="020B0604020202020204" pitchFamily="34" charset="0"/>
                <a:cs typeface="Arial" panose="020B0604020202020204" pitchFamily="34" charset="0"/>
              </a:rPr>
              <a:t>"neitrāli" – nav </a:t>
            </a:r>
            <a:r>
              <a:rPr lang="lv-LV" altLang="en-US" b="0" dirty="0" err="1" smtClean="0">
                <a:solidFill>
                  <a:srgbClr val="663300"/>
                </a:solidFill>
                <a:latin typeface="Arial" panose="020B0604020202020204" pitchFamily="34" charset="0"/>
                <a:cs typeface="Arial" panose="020B0604020202020204" pitchFamily="34" charset="0"/>
              </a:rPr>
              <a:t>fenotipisku</a:t>
            </a:r>
            <a:r>
              <a:rPr lang="lv-LV" altLang="en-US" b="0" dirty="0" smtClean="0">
                <a:solidFill>
                  <a:srgbClr val="663300"/>
                </a:solidFill>
                <a:latin typeface="Arial" panose="020B0604020202020204" pitchFamily="34" charset="0"/>
                <a:cs typeface="Arial" panose="020B0604020202020204" pitchFamily="34" charset="0"/>
              </a:rPr>
              <a:t> efektu, kas izmaina pielāgotību</a:t>
            </a:r>
          </a:p>
          <a:p>
            <a:pPr eaLnBrk="1" hangingPunct="1"/>
            <a:r>
              <a:rPr lang="lv-LV" altLang="en-US" b="0" dirty="0" smtClean="0">
                <a:solidFill>
                  <a:srgbClr val="663300"/>
                </a:solidFill>
                <a:latin typeface="Arial" panose="020B0604020202020204" pitchFamily="34" charset="0"/>
                <a:cs typeface="Arial" panose="020B0604020202020204" pitchFamily="34" charset="0"/>
              </a:rPr>
              <a:t>nav mijiedarbības ar ārējo vidi</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684213" y="333375"/>
            <a:ext cx="7772400" cy="719138"/>
          </a:xfrm>
        </p:spPr>
        <p:txBody>
          <a:bodyPr/>
          <a:lstStyle/>
          <a:p>
            <a:pPr eaLnBrk="1" hangingPunct="1"/>
            <a:r>
              <a:rPr lang="lv-LV" altLang="en-US" smtClean="0"/>
              <a:t>Bioķīmiskie marķieri</a:t>
            </a:r>
          </a:p>
        </p:txBody>
      </p:sp>
      <p:pic>
        <p:nvPicPr>
          <p:cNvPr id="158723" name="Picture 3" descr="Svedberg Theodor &amp; Tiselius Ar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95400"/>
            <a:ext cx="24701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Text Box 4"/>
          <p:cNvSpPr txBox="1">
            <a:spLocks noChangeArrowheads="1"/>
          </p:cNvSpPr>
          <p:nvPr/>
        </p:nvSpPr>
        <p:spPr bwMode="auto">
          <a:xfrm>
            <a:off x="304800" y="4876800"/>
            <a:ext cx="38973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GB" altLang="en-US" sz="2000" b="0" i="0">
                <a:solidFill>
                  <a:schemeClr val="tx1"/>
                </a:solidFill>
                <a:latin typeface="Arial" charset="0"/>
                <a:cs typeface="Times New Roman" pitchFamily="18" charset="0"/>
              </a:rPr>
              <a:t>Theodor Svedberg, Arne Tiselius</a:t>
            </a:r>
            <a:endParaRPr lang="lv-LV" altLang="en-US" sz="2000" b="0" i="0">
              <a:solidFill>
                <a:schemeClr val="tx1"/>
              </a:solidFill>
              <a:latin typeface="Arial" charset="0"/>
            </a:endParaRPr>
          </a:p>
          <a:p>
            <a:pPr algn="ctr">
              <a:spcBef>
                <a:spcPct val="0"/>
              </a:spcBef>
              <a:buFontTx/>
              <a:buNone/>
            </a:pPr>
            <a:r>
              <a:rPr lang="lv-LV" altLang="en-US" sz="1600" b="0" i="0">
                <a:solidFill>
                  <a:schemeClr val="tx1"/>
                </a:solidFill>
                <a:latin typeface="Arial" charset="0"/>
              </a:rPr>
              <a:t>Nobeļa prēmija 1926, 1948</a:t>
            </a:r>
            <a:r>
              <a:rPr lang="en-GB" altLang="en-US" sz="1600" b="0" i="0">
                <a:solidFill>
                  <a:schemeClr val="tx1"/>
                </a:solidFill>
                <a:latin typeface="Arial" charset="0"/>
                <a:cs typeface="Times New Roman" pitchFamily="18" charset="0"/>
              </a:rPr>
              <a:t> </a:t>
            </a:r>
            <a:endParaRPr lang="lv-LV" altLang="en-US" sz="1600" b="0" i="0">
              <a:solidFill>
                <a:schemeClr val="tx1"/>
              </a:solidFill>
              <a:latin typeface="Arial" charset="0"/>
              <a:cs typeface="Times New Roman" pitchFamily="18" charset="0"/>
            </a:endParaRPr>
          </a:p>
        </p:txBody>
      </p:sp>
      <p:pic>
        <p:nvPicPr>
          <p:cNvPr id="158725" name="Picture 5" descr="Lewontin Richard C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295400"/>
            <a:ext cx="2717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6" name="Text Box 6"/>
          <p:cNvSpPr txBox="1">
            <a:spLocks noChangeArrowheads="1"/>
          </p:cNvSpPr>
          <p:nvPr/>
        </p:nvSpPr>
        <p:spPr bwMode="auto">
          <a:xfrm>
            <a:off x="5181600" y="4876800"/>
            <a:ext cx="2147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lv-LV" altLang="en-US" sz="2000" b="0" i="0">
                <a:solidFill>
                  <a:schemeClr val="tx1"/>
                </a:solidFill>
                <a:latin typeface="Arial" charset="0"/>
              </a:rPr>
              <a:t>Richard Lewontin</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r>
              <a:rPr lang="lv-LV" altLang="en-US" smtClean="0"/>
              <a:t>Bioķīmiskie marķieri</a:t>
            </a:r>
          </a:p>
        </p:txBody>
      </p:sp>
      <p:sp>
        <p:nvSpPr>
          <p:cNvPr id="159747" name="Rectangle 3"/>
          <p:cNvSpPr>
            <a:spLocks noGrp="1" noChangeArrowheads="1"/>
          </p:cNvSpPr>
          <p:nvPr>
            <p:ph type="body" idx="1"/>
          </p:nvPr>
        </p:nvSpPr>
        <p:spPr>
          <a:xfrm>
            <a:off x="533400" y="1524000"/>
            <a:ext cx="3810000" cy="3657600"/>
          </a:xfrm>
        </p:spPr>
        <p:txBody>
          <a:bodyPr/>
          <a:lstStyle/>
          <a:p>
            <a:pPr eaLnBrk="1" hangingPunct="1"/>
            <a:r>
              <a:rPr lang="lv-LV" altLang="en-US" sz="2800" i="1" u="sng" smtClean="0"/>
              <a:t>Izozīmi</a:t>
            </a:r>
            <a:r>
              <a:rPr lang="lv-LV" altLang="en-US" sz="2800" smtClean="0"/>
              <a:t> – polimorfi enzīmi, kurus kontrolē dažādi lokusi.</a:t>
            </a:r>
          </a:p>
          <a:p>
            <a:pPr eaLnBrk="1" hangingPunct="1"/>
            <a:r>
              <a:rPr lang="lv-LV" altLang="en-US" sz="2800" i="1" u="sng" smtClean="0"/>
              <a:t>Alozīmi</a:t>
            </a:r>
            <a:r>
              <a:rPr lang="lv-LV" altLang="en-US" sz="2800" smtClean="0"/>
              <a:t> – enzīmu varianti, kurus kodē  viena gēna alēles.</a:t>
            </a:r>
          </a:p>
        </p:txBody>
      </p:sp>
      <p:pic>
        <p:nvPicPr>
          <p:cNvPr id="159748" name="Picture 4" descr="allo-isozy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524000"/>
            <a:ext cx="4079875"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609600"/>
            <a:ext cx="7772400" cy="935038"/>
          </a:xfrm>
        </p:spPr>
        <p:txBody>
          <a:bodyPr/>
          <a:lstStyle/>
          <a:p>
            <a:pPr eaLnBrk="1" hangingPunct="1"/>
            <a:r>
              <a:rPr lang="lv-LV" altLang="en-US" smtClean="0"/>
              <a:t>Alozīmu analīze ar elektroforēzi</a:t>
            </a:r>
            <a:br>
              <a:rPr lang="lv-LV" altLang="en-US" smtClean="0"/>
            </a:br>
            <a:r>
              <a:rPr lang="lv-LV" altLang="en-US" sz="2400" smtClean="0">
                <a:solidFill>
                  <a:srgbClr val="009900"/>
                </a:solidFill>
              </a:rPr>
              <a:t>Cietes un poliakrilamida gēli</a:t>
            </a:r>
          </a:p>
        </p:txBody>
      </p:sp>
      <p:pic>
        <p:nvPicPr>
          <p:cNvPr id="160771" name="Picture 3" descr="Electrophoresis aparatus for allozy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2781300"/>
            <a:ext cx="23622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4" descr="Allozyme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205038"/>
            <a:ext cx="29702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5" descr="allozym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2349500"/>
            <a:ext cx="2816225"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4" name="Text Box 6"/>
          <p:cNvSpPr txBox="1">
            <a:spLocks noChangeArrowheads="1"/>
          </p:cNvSpPr>
          <p:nvPr/>
        </p:nvSpPr>
        <p:spPr bwMode="auto">
          <a:xfrm>
            <a:off x="3505200" y="57912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lv-LV" altLang="en-US" sz="2400" i="0">
                <a:solidFill>
                  <a:schemeClr val="tx1"/>
                </a:solidFill>
                <a:latin typeface="Arial" charset="0"/>
              </a:rPr>
              <a:t>zimogrammas</a:t>
            </a:r>
            <a:endParaRPr lang="en-GB" altLang="en-US" sz="2400" i="0">
              <a:solidFill>
                <a:schemeClr val="tx1"/>
              </a:solidFill>
              <a:latin typeface="Arial"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lv-LV" altLang="en-US" smtClean="0"/>
              <a:t>Ģenētiskās mainības veidi</a:t>
            </a:r>
          </a:p>
        </p:txBody>
      </p:sp>
      <p:sp>
        <p:nvSpPr>
          <p:cNvPr id="15363" name="Rectangle 3"/>
          <p:cNvSpPr>
            <a:spLocks noGrp="1" noChangeArrowheads="1"/>
          </p:cNvSpPr>
          <p:nvPr>
            <p:ph type="body" idx="1"/>
          </p:nvPr>
        </p:nvSpPr>
        <p:spPr>
          <a:xfrm>
            <a:off x="685800" y="1981200"/>
            <a:ext cx="7772400" cy="2815952"/>
          </a:xfrm>
        </p:spPr>
        <p:txBody>
          <a:bodyPr/>
          <a:lstStyle/>
          <a:p>
            <a:pPr eaLnBrk="1" hangingPunct="1"/>
            <a:r>
              <a:rPr lang="lv-LV" altLang="en-US" b="0" dirty="0" smtClean="0">
                <a:latin typeface="Arial" panose="020B0604020202020204" pitchFamily="34" charset="0"/>
                <a:cs typeface="Arial" panose="020B0604020202020204" pitchFamily="34" charset="0"/>
              </a:rPr>
              <a:t>rekombinācijas</a:t>
            </a:r>
          </a:p>
          <a:p>
            <a:pPr lvl="1" eaLnBrk="1" hangingPunct="1"/>
            <a:r>
              <a:rPr lang="lv-LV" altLang="en-US" b="0" dirty="0" smtClean="0">
                <a:latin typeface="Arial" panose="020B0604020202020204" pitchFamily="34" charset="0"/>
                <a:cs typeface="Arial" panose="020B0604020202020204" pitchFamily="34" charset="0"/>
              </a:rPr>
              <a:t> jaunas alēļu kombinācijas</a:t>
            </a:r>
          </a:p>
          <a:p>
            <a:pPr eaLnBrk="1" hangingPunct="1"/>
            <a:r>
              <a:rPr lang="lv-LV" altLang="en-US" b="0" dirty="0" smtClean="0">
                <a:latin typeface="Arial" panose="020B0604020202020204" pitchFamily="34" charset="0"/>
                <a:cs typeface="Arial" panose="020B0604020202020204" pitchFamily="34" charset="0"/>
              </a:rPr>
              <a:t>mutācijas</a:t>
            </a:r>
          </a:p>
          <a:p>
            <a:pPr lvl="1" eaLnBrk="1" hangingPunct="1"/>
            <a:r>
              <a:rPr lang="lv-LV" altLang="en-US" b="0" dirty="0" smtClean="0">
                <a:latin typeface="Arial" panose="020B0604020202020204" pitchFamily="34" charset="0"/>
                <a:cs typeface="Arial" panose="020B0604020202020204" pitchFamily="34" charset="0"/>
              </a:rPr>
              <a:t>jaunas alēles, jauni gēni</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r>
              <a:rPr lang="lv-LV" altLang="en-US" smtClean="0"/>
              <a:t>Alozīmu polimorfisms</a:t>
            </a:r>
          </a:p>
        </p:txBody>
      </p:sp>
      <p:pic>
        <p:nvPicPr>
          <p:cNvPr id="161795" name="Picture 3" descr="gel-explain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25" y="2005013"/>
            <a:ext cx="8869363"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684213" y="333375"/>
            <a:ext cx="7772400" cy="1143000"/>
          </a:xfrm>
        </p:spPr>
        <p:txBody>
          <a:bodyPr/>
          <a:lstStyle/>
          <a:p>
            <a:pPr eaLnBrk="1" hangingPunct="1"/>
            <a:r>
              <a:rPr lang="lv-LV" altLang="en-US" smtClean="0"/>
              <a:t>Alozīmu polimorfisms</a:t>
            </a:r>
            <a:br>
              <a:rPr lang="lv-LV" altLang="en-US" smtClean="0"/>
            </a:br>
            <a:r>
              <a:rPr lang="lv-LV" altLang="en-US" sz="2400" i="1" smtClean="0">
                <a:solidFill>
                  <a:srgbClr val="3399FF"/>
                </a:solidFill>
              </a:rPr>
              <a:t>Monomērs enzīms</a:t>
            </a:r>
          </a:p>
        </p:txBody>
      </p:sp>
      <p:pic>
        <p:nvPicPr>
          <p:cNvPr id="162819" name="Picture 3" descr="Monomeric enzy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0"/>
            <a:ext cx="6248400"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684213" y="476250"/>
            <a:ext cx="7772400" cy="1143000"/>
          </a:xfrm>
        </p:spPr>
        <p:txBody>
          <a:bodyPr/>
          <a:lstStyle/>
          <a:p>
            <a:pPr eaLnBrk="1" hangingPunct="1">
              <a:lnSpc>
                <a:spcPct val="80000"/>
              </a:lnSpc>
            </a:pPr>
            <a:r>
              <a:rPr lang="lv-LV" altLang="en-US" smtClean="0"/>
              <a:t>Alozīmu polimorfisms</a:t>
            </a:r>
            <a:br>
              <a:rPr lang="lv-LV" altLang="en-US" smtClean="0"/>
            </a:br>
            <a:r>
              <a:rPr lang="lv-LV" altLang="en-US" smtClean="0"/>
              <a:t> </a:t>
            </a:r>
            <a:r>
              <a:rPr lang="lv-LV" altLang="en-US" sz="2400" i="1" smtClean="0">
                <a:solidFill>
                  <a:srgbClr val="3399FF"/>
                </a:solidFill>
              </a:rPr>
              <a:t>Enzīms</a:t>
            </a:r>
            <a:r>
              <a:rPr lang="lv-LV" altLang="en-US" smtClean="0"/>
              <a:t> </a:t>
            </a:r>
            <a:r>
              <a:rPr lang="lv-LV" altLang="en-US" sz="2400" i="1" smtClean="0">
                <a:solidFill>
                  <a:srgbClr val="3399FF"/>
                </a:solidFill>
              </a:rPr>
              <a:t>dimērs</a:t>
            </a:r>
          </a:p>
        </p:txBody>
      </p:sp>
      <p:pic>
        <p:nvPicPr>
          <p:cNvPr id="163843" name="Picture 3" descr="Dimeric enzy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700213"/>
            <a:ext cx="6472237" cy="484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r>
              <a:rPr lang="lv-LV" altLang="en-US" smtClean="0"/>
              <a:t>Alozīmu analīze</a:t>
            </a:r>
          </a:p>
        </p:txBody>
      </p:sp>
      <p:sp>
        <p:nvSpPr>
          <p:cNvPr id="164867" name="Rectangle 3"/>
          <p:cNvSpPr>
            <a:spLocks noGrp="1" noChangeArrowheads="1"/>
          </p:cNvSpPr>
          <p:nvPr>
            <p:ph type="body" idx="1"/>
          </p:nvPr>
        </p:nvSpPr>
        <p:spPr>
          <a:xfrm>
            <a:off x="685800" y="1447800"/>
            <a:ext cx="8153400" cy="4648200"/>
          </a:xfrm>
        </p:spPr>
        <p:txBody>
          <a:bodyPr/>
          <a:lstStyle/>
          <a:p>
            <a:pPr eaLnBrk="1" hangingPunct="1">
              <a:buFontTx/>
              <a:buNone/>
            </a:pPr>
            <a:r>
              <a:rPr lang="lv-LV" altLang="en-US" b="0" dirty="0" smtClean="0">
                <a:latin typeface="Arial" panose="020B0604020202020204" pitchFamily="34" charset="0"/>
                <a:cs typeface="Arial" panose="020B0604020202020204" pitchFamily="34" charset="0"/>
              </a:rPr>
              <a:t>Priekšrocības</a:t>
            </a:r>
          </a:p>
          <a:p>
            <a:pPr lvl="1" eaLnBrk="1" hangingPunct="1"/>
            <a:r>
              <a:rPr lang="lv-LV" altLang="en-US" b="0" dirty="0" smtClean="0">
                <a:latin typeface="Arial" panose="020B0604020202020204" pitchFamily="34" charset="0"/>
                <a:cs typeface="Arial" panose="020B0604020202020204" pitchFamily="34" charset="0"/>
              </a:rPr>
              <a:t>ātras un samērā vienkāršas analīzes metodes</a:t>
            </a:r>
          </a:p>
          <a:p>
            <a:pPr lvl="1" eaLnBrk="1" hangingPunct="1"/>
            <a:r>
              <a:rPr lang="lv-LV" altLang="en-US" b="0" dirty="0" smtClean="0">
                <a:latin typeface="Arial" panose="020B0604020202020204" pitchFamily="34" charset="0"/>
                <a:cs typeface="Arial" panose="020B0604020202020204" pitchFamily="34" charset="0"/>
              </a:rPr>
              <a:t>relatīvi zemas izmaksas</a:t>
            </a:r>
          </a:p>
          <a:p>
            <a:pPr lvl="1" eaLnBrk="1" hangingPunct="1"/>
            <a:r>
              <a:rPr lang="lv-LV" altLang="en-US" b="0" dirty="0" err="1" smtClean="0">
                <a:latin typeface="Arial" panose="020B0604020202020204" pitchFamily="34" charset="0"/>
                <a:cs typeface="Arial" panose="020B0604020202020204" pitchFamily="34" charset="0"/>
              </a:rPr>
              <a:t>zimogrammās</a:t>
            </a:r>
            <a:r>
              <a:rPr lang="lv-LV" altLang="en-US" b="0" dirty="0" smtClean="0">
                <a:latin typeface="Arial" panose="020B0604020202020204" pitchFamily="34" charset="0"/>
                <a:cs typeface="Arial" panose="020B0604020202020204" pitchFamily="34" charset="0"/>
              </a:rPr>
              <a:t> var atšķirt lokusus un alēles</a:t>
            </a:r>
          </a:p>
          <a:p>
            <a:pPr lvl="1" eaLnBrk="1" hangingPunct="1"/>
            <a:r>
              <a:rPr lang="lv-LV" altLang="en-US" b="0" dirty="0" err="1" smtClean="0">
                <a:latin typeface="Arial" panose="020B0604020202020204" pitchFamily="34" charset="0"/>
                <a:cs typeface="Arial" panose="020B0604020202020204" pitchFamily="34" charset="0"/>
              </a:rPr>
              <a:t>kodominance</a:t>
            </a:r>
            <a:endParaRPr lang="lv-LV" altLang="en-US" b="0" dirty="0" smtClean="0">
              <a:latin typeface="Arial" panose="020B0604020202020204" pitchFamily="34" charset="0"/>
              <a:cs typeface="Arial" panose="020B0604020202020204" pitchFamily="34" charset="0"/>
            </a:endParaRPr>
          </a:p>
          <a:p>
            <a:pPr lvl="1" eaLnBrk="1" hangingPunct="1"/>
            <a:r>
              <a:rPr lang="lv-LV" altLang="en-US" b="0" dirty="0" smtClean="0">
                <a:latin typeface="Arial" panose="020B0604020202020204" pitchFamily="34" charset="0"/>
                <a:cs typeface="Arial" panose="020B0604020202020204" pitchFamily="34" charset="0"/>
              </a:rPr>
              <a:t>augsta atkārtojamība </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684213" y="476250"/>
            <a:ext cx="7772400" cy="803275"/>
          </a:xfrm>
        </p:spPr>
        <p:txBody>
          <a:bodyPr/>
          <a:lstStyle/>
          <a:p>
            <a:pPr eaLnBrk="1" hangingPunct="1"/>
            <a:r>
              <a:rPr lang="lv-LV" altLang="en-US" smtClean="0"/>
              <a:t>Alozīmu analīze</a:t>
            </a:r>
          </a:p>
        </p:txBody>
      </p:sp>
      <p:sp>
        <p:nvSpPr>
          <p:cNvPr id="165891" name="Rectangle 3"/>
          <p:cNvSpPr>
            <a:spLocks noGrp="1" noChangeArrowheads="1"/>
          </p:cNvSpPr>
          <p:nvPr>
            <p:ph type="body" idx="1"/>
          </p:nvPr>
        </p:nvSpPr>
        <p:spPr>
          <a:xfrm>
            <a:off x="611188" y="1341438"/>
            <a:ext cx="8305800" cy="5181600"/>
          </a:xfrm>
        </p:spPr>
        <p:txBody>
          <a:bodyPr/>
          <a:lstStyle/>
          <a:p>
            <a:pPr eaLnBrk="1" hangingPunct="1">
              <a:buFontTx/>
              <a:buNone/>
            </a:pPr>
            <a:r>
              <a:rPr lang="lv-LV" altLang="en-US" sz="2800" b="0" dirty="0" smtClean="0">
                <a:latin typeface="Arial" panose="020B0604020202020204" pitchFamily="34" charset="0"/>
                <a:cs typeface="Arial" panose="020B0604020202020204" pitchFamily="34" charset="0"/>
              </a:rPr>
              <a:t>Vājās vietas</a:t>
            </a:r>
          </a:p>
          <a:p>
            <a:pPr lvl="1" eaLnBrk="1" hangingPunct="1"/>
            <a:r>
              <a:rPr lang="lv-LV" altLang="en-US" sz="2400" b="0" dirty="0" smtClean="0">
                <a:latin typeface="Arial" panose="020B0604020202020204" pitchFamily="34" charset="0"/>
                <a:cs typeface="Arial" panose="020B0604020202020204" pitchFamily="34" charset="0"/>
              </a:rPr>
              <a:t>samērā maz lokusu</a:t>
            </a:r>
          </a:p>
          <a:p>
            <a:pPr lvl="1" eaLnBrk="1" hangingPunct="1"/>
            <a:r>
              <a:rPr lang="lv-LV" altLang="en-US" sz="2400" b="0" dirty="0" smtClean="0">
                <a:latin typeface="Arial" panose="020B0604020202020204" pitchFamily="34" charset="0"/>
                <a:cs typeface="Arial" panose="020B0604020202020204" pitchFamily="34" charset="0"/>
              </a:rPr>
              <a:t>samērā zems polimorfisma līmenis</a:t>
            </a:r>
          </a:p>
          <a:p>
            <a:pPr lvl="1" eaLnBrk="1" hangingPunct="1"/>
            <a:r>
              <a:rPr lang="lv-LV" altLang="en-US" sz="2400" b="0" dirty="0" err="1" smtClean="0">
                <a:latin typeface="Arial" panose="020B0604020202020204" pitchFamily="34" charset="0"/>
                <a:cs typeface="Arial" panose="020B0604020202020204" pitchFamily="34" charset="0"/>
              </a:rPr>
              <a:t>zimogrammu</a:t>
            </a:r>
            <a:r>
              <a:rPr lang="lv-LV" altLang="en-US" sz="2400" b="0" dirty="0" smtClean="0">
                <a:latin typeface="Arial" panose="020B0604020202020204" pitchFamily="34" charset="0"/>
                <a:cs typeface="Arial" panose="020B0604020202020204" pitchFamily="34" charset="0"/>
              </a:rPr>
              <a:t> interpretācijas grūtības </a:t>
            </a:r>
            <a:r>
              <a:rPr lang="lv-LV" altLang="en-US" sz="2400" b="0" dirty="0" err="1" smtClean="0">
                <a:latin typeface="Arial" panose="020B0604020202020204" pitchFamily="34" charset="0"/>
                <a:cs typeface="Arial" panose="020B0604020202020204" pitchFamily="34" charset="0"/>
              </a:rPr>
              <a:t>poliploīdijas</a:t>
            </a:r>
            <a:r>
              <a:rPr lang="lv-LV" altLang="en-US" sz="2400" b="0" dirty="0" smtClean="0">
                <a:latin typeface="Arial" panose="020B0604020202020204" pitchFamily="34" charset="0"/>
                <a:cs typeface="Arial" panose="020B0604020202020204" pitchFamily="34" charset="0"/>
              </a:rPr>
              <a:t> vai duplikāciju gadījumā, kā arī ja enzīms ir </a:t>
            </a:r>
            <a:r>
              <a:rPr lang="lv-LV" altLang="en-US" sz="2400" b="0" dirty="0" err="1" smtClean="0">
                <a:latin typeface="Arial" panose="020B0604020202020204" pitchFamily="34" charset="0"/>
                <a:cs typeface="Arial" panose="020B0604020202020204" pitchFamily="34" charset="0"/>
              </a:rPr>
              <a:t>starplokusu</a:t>
            </a:r>
            <a:r>
              <a:rPr lang="lv-LV" altLang="en-US" sz="2400" b="0" dirty="0" smtClean="0">
                <a:latin typeface="Arial" panose="020B0604020202020204" pitchFamily="34" charset="0"/>
                <a:cs typeface="Arial" panose="020B0604020202020204" pitchFamily="34" charset="0"/>
              </a:rPr>
              <a:t> </a:t>
            </a:r>
            <a:r>
              <a:rPr lang="lv-LV" altLang="en-US" sz="2400" b="0" dirty="0" err="1" smtClean="0">
                <a:latin typeface="Arial" panose="020B0604020202020204" pitchFamily="34" charset="0"/>
                <a:cs typeface="Arial" panose="020B0604020202020204" pitchFamily="34" charset="0"/>
              </a:rPr>
              <a:t>heterodimērs</a:t>
            </a:r>
            <a:endParaRPr lang="lv-LV" altLang="en-US" sz="2400" b="0" dirty="0" smtClean="0">
              <a:latin typeface="Arial" panose="020B0604020202020204" pitchFamily="34" charset="0"/>
              <a:cs typeface="Arial" panose="020B0604020202020204" pitchFamily="34" charset="0"/>
            </a:endParaRPr>
          </a:p>
          <a:p>
            <a:pPr lvl="1" eaLnBrk="1" hangingPunct="1"/>
            <a:r>
              <a:rPr lang="lv-LV" altLang="en-US" sz="2400" b="0" dirty="0" smtClean="0">
                <a:latin typeface="Arial" panose="020B0604020202020204" pitchFamily="34" charset="0"/>
                <a:cs typeface="Arial" panose="020B0604020202020204" pitchFamily="34" charset="0"/>
              </a:rPr>
              <a:t>proteīni ar identisku </a:t>
            </a:r>
            <a:r>
              <a:rPr lang="lv-LV" altLang="en-US" sz="2400" b="0" dirty="0" err="1" smtClean="0">
                <a:latin typeface="Arial" panose="020B0604020202020204" pitchFamily="34" charset="0"/>
                <a:cs typeface="Arial" panose="020B0604020202020204" pitchFamily="34" charset="0"/>
              </a:rPr>
              <a:t>elektroforetisko</a:t>
            </a:r>
            <a:r>
              <a:rPr lang="lv-LV" altLang="en-US" sz="2400" b="0" dirty="0" smtClean="0">
                <a:latin typeface="Arial" panose="020B0604020202020204" pitchFamily="34" charset="0"/>
                <a:cs typeface="Arial" panose="020B0604020202020204" pitchFamily="34" charset="0"/>
              </a:rPr>
              <a:t> mobilitāti var nebūt homologi</a:t>
            </a:r>
          </a:p>
          <a:p>
            <a:pPr lvl="1" eaLnBrk="1" hangingPunct="1"/>
            <a:r>
              <a:rPr lang="lv-LV" altLang="en-US" sz="2400" b="0" dirty="0" smtClean="0">
                <a:latin typeface="Arial" panose="020B0604020202020204" pitchFamily="34" charset="0"/>
                <a:cs typeface="Arial" panose="020B0604020202020204" pitchFamily="34" charset="0"/>
              </a:rPr>
              <a:t>ne vienmēr </a:t>
            </a:r>
            <a:r>
              <a:rPr lang="lv-LV" altLang="en-US" sz="2400" b="0" dirty="0" err="1" smtClean="0">
                <a:latin typeface="Arial" panose="020B0604020202020204" pitchFamily="34" charset="0"/>
                <a:cs typeface="Arial" panose="020B0604020202020204" pitchFamily="34" charset="0"/>
              </a:rPr>
              <a:t>alozīmu</a:t>
            </a:r>
            <a:r>
              <a:rPr lang="lv-LV" altLang="en-US" sz="2400" b="0" dirty="0" smtClean="0">
                <a:latin typeface="Arial" panose="020B0604020202020204" pitchFamily="34" charset="0"/>
                <a:cs typeface="Arial" panose="020B0604020202020204" pitchFamily="34" charset="0"/>
              </a:rPr>
              <a:t> formas ir selektīvi neitrālas</a:t>
            </a:r>
          </a:p>
          <a:p>
            <a:pPr lvl="1" eaLnBrk="1" hangingPunct="1"/>
            <a:r>
              <a:rPr lang="lv-LV" altLang="en-US" sz="2400" b="0" dirty="0" smtClean="0">
                <a:latin typeface="Arial" panose="020B0604020202020204" pitchFamily="34" charset="0"/>
                <a:cs typeface="Arial" panose="020B0604020202020204" pitchFamily="34" charset="0"/>
              </a:rPr>
              <a:t>enzīmu ekspresija ir audu specifiska un var izmainīties dažādos organisma fizioloģiskos stāvokļos</a:t>
            </a: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685800" y="609600"/>
            <a:ext cx="7772400" cy="803275"/>
          </a:xfrm>
        </p:spPr>
        <p:txBody>
          <a:bodyPr/>
          <a:lstStyle/>
          <a:p>
            <a:pPr eaLnBrk="1" hangingPunct="1"/>
            <a:r>
              <a:rPr lang="lv-LV" altLang="en-US" smtClean="0"/>
              <a:t>Molekulārie marķieri</a:t>
            </a:r>
          </a:p>
        </p:txBody>
      </p:sp>
      <p:sp>
        <p:nvSpPr>
          <p:cNvPr id="166915" name="Rectangle 3"/>
          <p:cNvSpPr>
            <a:spLocks noGrp="1" noChangeArrowheads="1"/>
          </p:cNvSpPr>
          <p:nvPr>
            <p:ph type="body" idx="1"/>
          </p:nvPr>
        </p:nvSpPr>
        <p:spPr>
          <a:xfrm>
            <a:off x="539750" y="1773238"/>
            <a:ext cx="7772400" cy="4648200"/>
          </a:xfrm>
        </p:spPr>
        <p:txBody>
          <a:bodyPr/>
          <a:lstStyle/>
          <a:p>
            <a:pPr eaLnBrk="1" hangingPunct="1">
              <a:lnSpc>
                <a:spcPct val="90000"/>
              </a:lnSpc>
              <a:buFontTx/>
              <a:buNone/>
            </a:pPr>
            <a:r>
              <a:rPr lang="lv-LV" altLang="en-US" dirty="0" smtClean="0"/>
              <a:t>	</a:t>
            </a:r>
            <a:r>
              <a:rPr lang="lv-LV" altLang="en-US" b="0" dirty="0" smtClean="0">
                <a:latin typeface="Arial" panose="020B0604020202020204" pitchFamily="34" charset="0"/>
                <a:cs typeface="Arial" panose="020B0604020202020204" pitchFamily="34" charset="0"/>
              </a:rPr>
              <a:t>DNS īpatnību polimorfisms noteiktā lokusā</a:t>
            </a:r>
          </a:p>
          <a:p>
            <a:pPr lvl="1" eaLnBrk="1" hangingPunct="1">
              <a:lnSpc>
                <a:spcPct val="90000"/>
              </a:lnSpc>
            </a:pPr>
            <a:r>
              <a:rPr lang="lv-LV" altLang="en-US" b="0" dirty="0" smtClean="0">
                <a:latin typeface="Arial" panose="020B0604020202020204" pitchFamily="34" charset="0"/>
                <a:cs typeface="Arial" panose="020B0604020202020204" pitchFamily="34" charset="0"/>
              </a:rPr>
              <a:t>var pārklāt visu genomu</a:t>
            </a:r>
          </a:p>
          <a:p>
            <a:pPr lvl="1" eaLnBrk="1" hangingPunct="1">
              <a:lnSpc>
                <a:spcPct val="90000"/>
              </a:lnSpc>
            </a:pPr>
            <a:r>
              <a:rPr lang="lv-LV" altLang="en-US" b="0" dirty="0" smtClean="0">
                <a:latin typeface="Arial" panose="020B0604020202020204" pitchFamily="34" charset="0"/>
                <a:cs typeface="Arial" panose="020B0604020202020204" pitchFamily="34" charset="0"/>
              </a:rPr>
              <a:t>augsts polimorfisms</a:t>
            </a:r>
          </a:p>
          <a:p>
            <a:pPr lvl="1" eaLnBrk="1" hangingPunct="1">
              <a:lnSpc>
                <a:spcPct val="90000"/>
              </a:lnSpc>
            </a:pPr>
            <a:r>
              <a:rPr lang="lv-LV" altLang="en-US" b="0" dirty="0" smtClean="0">
                <a:latin typeface="Arial" panose="020B0604020202020204" pitchFamily="34" charset="0"/>
                <a:cs typeface="Arial" panose="020B0604020202020204" pitchFamily="34" charset="0"/>
              </a:rPr>
              <a:t>var būt </a:t>
            </a:r>
            <a:r>
              <a:rPr lang="lv-LV" altLang="en-US" b="0" dirty="0" err="1" smtClean="0">
                <a:latin typeface="Arial" panose="020B0604020202020204" pitchFamily="34" charset="0"/>
                <a:cs typeface="Arial" panose="020B0604020202020204" pitchFamily="34" charset="0"/>
              </a:rPr>
              <a:t>kodominanti</a:t>
            </a:r>
            <a:endParaRPr lang="lv-LV" altLang="en-US" b="0" dirty="0" smtClean="0">
              <a:latin typeface="Arial" panose="020B0604020202020204" pitchFamily="34" charset="0"/>
              <a:cs typeface="Arial" panose="020B0604020202020204" pitchFamily="34" charset="0"/>
            </a:endParaRPr>
          </a:p>
          <a:p>
            <a:pPr lvl="1" eaLnBrk="1" hangingPunct="1">
              <a:lnSpc>
                <a:spcPct val="90000"/>
              </a:lnSpc>
            </a:pPr>
            <a:r>
              <a:rPr lang="lv-LV" altLang="en-US" b="0" dirty="0" smtClean="0">
                <a:latin typeface="Arial" panose="020B0604020202020204" pitchFamily="34" charset="0"/>
                <a:cs typeface="Arial" panose="020B0604020202020204" pitchFamily="34" charset="0"/>
              </a:rPr>
              <a:t>izpaužas visās šūnās (neatkarīgi no audiem, vecuma, gēnu ekspresijas un tml.)</a:t>
            </a:r>
          </a:p>
          <a:p>
            <a:pPr lvl="1" eaLnBrk="1" hangingPunct="1">
              <a:lnSpc>
                <a:spcPct val="90000"/>
              </a:lnSpc>
            </a:pPr>
            <a:r>
              <a:rPr lang="lv-LV" altLang="en-US" b="0" dirty="0" smtClean="0">
                <a:latin typeface="Arial" panose="020B0604020202020204" pitchFamily="34" charset="0"/>
                <a:cs typeface="Arial" panose="020B0604020202020204" pitchFamily="34" charset="0"/>
              </a:rPr>
              <a:t>parasti balstās uz </a:t>
            </a:r>
            <a:r>
              <a:rPr lang="lv-LV" altLang="en-US" b="0" dirty="0" err="1" smtClean="0">
                <a:latin typeface="Arial" panose="020B0604020202020204" pitchFamily="34" charset="0"/>
                <a:cs typeface="Arial" panose="020B0604020202020204" pitchFamily="34" charset="0"/>
              </a:rPr>
              <a:t>polimerāzes</a:t>
            </a:r>
            <a:r>
              <a:rPr lang="lv-LV" altLang="en-US" b="0" dirty="0" smtClean="0">
                <a:latin typeface="Arial" panose="020B0604020202020204" pitchFamily="34" charset="0"/>
                <a:cs typeface="Arial" panose="020B0604020202020204" pitchFamily="34" charset="0"/>
              </a:rPr>
              <a:t> ķēdes reakciju (PCR)</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ChangeArrowheads="1"/>
          </p:cNvSpPr>
          <p:nvPr/>
        </p:nvSpPr>
        <p:spPr bwMode="auto">
          <a:xfrm>
            <a:off x="394379" y="404813"/>
            <a:ext cx="4824536" cy="13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lv-LV" sz="3200" b="1" i="0" dirty="0">
                <a:solidFill>
                  <a:schemeClr val="accent2"/>
                </a:solidFill>
                <a:latin typeface="Comic Sans MS" pitchFamily="66" charset="0"/>
              </a:rPr>
              <a:t>Kas ir DNS </a:t>
            </a:r>
            <a:r>
              <a:rPr lang="en-US" sz="3200" b="1" i="0" dirty="0">
                <a:solidFill>
                  <a:schemeClr val="accent2"/>
                </a:solidFill>
                <a:latin typeface="Comic Sans MS" pitchFamily="66" charset="0"/>
              </a:rPr>
              <a:t>mar</a:t>
            </a:r>
            <a:r>
              <a:rPr lang="lv-LV" sz="3200" b="1" i="0" dirty="0" err="1">
                <a:solidFill>
                  <a:schemeClr val="accent2"/>
                </a:solidFill>
                <a:latin typeface="Comic Sans MS" pitchFamily="66" charset="0"/>
              </a:rPr>
              <a:t>ķieris</a:t>
            </a:r>
            <a:r>
              <a:rPr lang="en-US" sz="3200" b="1" i="0" dirty="0">
                <a:solidFill>
                  <a:schemeClr val="accent2"/>
                </a:solidFill>
                <a:latin typeface="Comic Sans MS" pitchFamily="66" charset="0"/>
              </a:rPr>
              <a:t>?</a:t>
            </a:r>
            <a:endParaRPr lang="en-US" sz="3200" b="1" i="0" dirty="0">
              <a:effectLst>
                <a:outerShdw blurRad="38100" dist="38100" dir="2700000" algn="tl">
                  <a:srgbClr val="C0C0C0"/>
                </a:outerShdw>
              </a:effectLst>
              <a:latin typeface="Comic Sans MS" pitchFamily="66" charset="0"/>
            </a:endParaRPr>
          </a:p>
        </p:txBody>
      </p:sp>
      <p:pic>
        <p:nvPicPr>
          <p:cNvPr id="167939" name="Picture 3" descr="chromosom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620713"/>
            <a:ext cx="3260725"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0" name="Picture 4" descr="Muscari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4613" y="115886"/>
            <a:ext cx="569912"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1" name="AutoShape 5"/>
          <p:cNvSpPr>
            <a:spLocks noChangeArrowheads="1"/>
          </p:cNvSpPr>
          <p:nvPr/>
        </p:nvSpPr>
        <p:spPr bwMode="auto">
          <a:xfrm rot="-4330833">
            <a:off x="6149976" y="55562"/>
            <a:ext cx="449262" cy="1147763"/>
          </a:xfrm>
          <a:prstGeom prst="curvedLeftArrow">
            <a:avLst>
              <a:gd name="adj1" fmla="val 51095"/>
              <a:gd name="adj2" fmla="val 102191"/>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358406" name="Text Box 6"/>
          <p:cNvSpPr txBox="1">
            <a:spLocks noChangeArrowheads="1"/>
          </p:cNvSpPr>
          <p:nvPr/>
        </p:nvSpPr>
        <p:spPr bwMode="auto">
          <a:xfrm>
            <a:off x="250825" y="2436963"/>
            <a:ext cx="5435600" cy="256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i="0" dirty="0">
                <a:solidFill>
                  <a:srgbClr val="663300"/>
                </a:solidFill>
                <a:latin typeface="Arial" charset="0"/>
              </a:rPr>
              <a:t>DNS mar</a:t>
            </a:r>
            <a:r>
              <a:rPr lang="lv-LV" i="0" dirty="0" err="1">
                <a:solidFill>
                  <a:srgbClr val="663300"/>
                </a:solidFill>
                <a:latin typeface="Arial" charset="0"/>
              </a:rPr>
              <a:t>ķieris</a:t>
            </a:r>
            <a:r>
              <a:rPr lang="lv-LV" i="0" dirty="0">
                <a:solidFill>
                  <a:srgbClr val="663300"/>
                </a:solidFill>
                <a:latin typeface="Arial" charset="0"/>
              </a:rPr>
              <a:t> ir gēns vai arī cits DNS fragments, kas atrodas noteikta genoma daļā</a:t>
            </a:r>
            <a:endParaRPr lang="en-US" i="0" dirty="0">
              <a:solidFill>
                <a:srgbClr val="663300"/>
              </a:solidFill>
              <a:latin typeface="Arial" charset="0"/>
            </a:endParaRPr>
          </a:p>
          <a:p>
            <a:pPr>
              <a:spcBef>
                <a:spcPct val="50000"/>
              </a:spcBef>
              <a:defRPr/>
            </a:pPr>
            <a:r>
              <a:rPr lang="en-US" sz="1800" i="0" dirty="0">
                <a:solidFill>
                  <a:srgbClr val="663300"/>
                </a:solidFill>
                <a:latin typeface="Arial" charset="0"/>
              </a:rPr>
              <a:t>(</a:t>
            </a:r>
            <a:r>
              <a:rPr lang="lv-LV" sz="1800" i="0" dirty="0">
                <a:solidFill>
                  <a:srgbClr val="663300"/>
                </a:solidFill>
                <a:latin typeface="Arial" charset="0"/>
              </a:rPr>
              <a:t>kodola vai </a:t>
            </a:r>
            <a:r>
              <a:rPr lang="en-US" sz="1800" dirty="0">
                <a:solidFill>
                  <a:srgbClr val="663300"/>
                </a:solidFill>
                <a:latin typeface="Arial" charset="0"/>
              </a:rPr>
              <a:t>c</a:t>
            </a:r>
            <a:r>
              <a:rPr lang="lv-LV" sz="1800" dirty="0">
                <a:solidFill>
                  <a:srgbClr val="663300"/>
                </a:solidFill>
                <a:latin typeface="Arial" charset="0"/>
              </a:rPr>
              <a:t>i</a:t>
            </a:r>
            <a:r>
              <a:rPr lang="en-US" sz="1800" dirty="0" err="1">
                <a:solidFill>
                  <a:srgbClr val="663300"/>
                </a:solidFill>
                <a:latin typeface="Arial" charset="0"/>
              </a:rPr>
              <a:t>topla</a:t>
            </a:r>
            <a:r>
              <a:rPr lang="lv-LV" sz="1800" dirty="0">
                <a:solidFill>
                  <a:srgbClr val="663300"/>
                </a:solidFill>
                <a:latin typeface="Arial" charset="0"/>
              </a:rPr>
              <a:t>z</a:t>
            </a:r>
            <a:r>
              <a:rPr lang="en-US" sz="1800" dirty="0">
                <a:solidFill>
                  <a:srgbClr val="663300"/>
                </a:solidFill>
                <a:latin typeface="Arial" charset="0"/>
              </a:rPr>
              <a:t>m</a:t>
            </a:r>
            <a:r>
              <a:rPr lang="lv-LV" sz="1800" dirty="0" err="1">
                <a:solidFill>
                  <a:srgbClr val="663300"/>
                </a:solidFill>
                <a:latin typeface="Arial" charset="0"/>
              </a:rPr>
              <a:t>as</a:t>
            </a:r>
            <a:r>
              <a:rPr lang="en-US" sz="1800" dirty="0">
                <a:solidFill>
                  <a:srgbClr val="663300"/>
                </a:solidFill>
                <a:latin typeface="Arial" charset="0"/>
              </a:rPr>
              <a:t> DN</a:t>
            </a:r>
            <a:r>
              <a:rPr lang="lv-LV" sz="1800" dirty="0">
                <a:solidFill>
                  <a:srgbClr val="663300"/>
                </a:solidFill>
                <a:latin typeface="Arial" charset="0"/>
              </a:rPr>
              <a:t>S</a:t>
            </a:r>
            <a:r>
              <a:rPr lang="en-US" sz="1800" i="0" dirty="0">
                <a:solidFill>
                  <a:srgbClr val="663300"/>
                </a:solidFill>
                <a:latin typeface="Arial" charset="0"/>
              </a:rPr>
              <a:t>)</a:t>
            </a:r>
            <a:endParaRPr lang="en-US" sz="1800" i="0" dirty="0">
              <a:solidFill>
                <a:srgbClr val="663300"/>
              </a:solidFill>
              <a:effectLst>
                <a:outerShdw blurRad="38100" dist="38100" dir="2700000" algn="tl">
                  <a:srgbClr val="C0C0C0"/>
                </a:outerShdw>
              </a:effectLst>
              <a:latin typeface="Arial" charset="0"/>
              <a:cs typeface="Arial" charset="0"/>
            </a:endParaRPr>
          </a:p>
          <a:p>
            <a:pPr>
              <a:spcBef>
                <a:spcPct val="50000"/>
              </a:spcBef>
              <a:defRPr/>
            </a:pPr>
            <a:endParaRPr lang="en-US" sz="1800" b="1" i="0" dirty="0">
              <a:effectLst>
                <a:outerShdw blurRad="38100" dist="38100" dir="2700000" algn="tl">
                  <a:srgbClr val="C0C0C0"/>
                </a:outerShdw>
              </a:effectLst>
              <a:latin typeface="Arial" charset="0"/>
              <a:cs typeface="Arial" charset="0"/>
            </a:endParaRPr>
          </a:p>
          <a:p>
            <a:pPr>
              <a:spcBef>
                <a:spcPct val="50000"/>
              </a:spcBef>
              <a:defRPr/>
            </a:pPr>
            <a:r>
              <a:rPr lang="en-US" b="1" i="0" dirty="0">
                <a:effectLst>
                  <a:outerShdw blurRad="38100" dist="38100" dir="2700000" algn="tl">
                    <a:srgbClr val="C0C0C0"/>
                  </a:outerShdw>
                </a:effectLst>
                <a:latin typeface="Arial" charset="0"/>
                <a:cs typeface="Arial" charset="0"/>
              </a:rPr>
              <a:t> </a:t>
            </a:r>
            <a:endParaRPr lang="en-US" b="1" i="0" dirty="0">
              <a:latin typeface="Arial" charset="0"/>
            </a:endParaRPr>
          </a:p>
        </p:txBody>
      </p:sp>
      <p:sp>
        <p:nvSpPr>
          <p:cNvPr id="358407" name="Text Box 7"/>
          <p:cNvSpPr txBox="1">
            <a:spLocks noChangeArrowheads="1"/>
          </p:cNvSpPr>
          <p:nvPr/>
        </p:nvSpPr>
        <p:spPr bwMode="auto">
          <a:xfrm>
            <a:off x="5076825" y="4652963"/>
            <a:ext cx="18732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defRPr/>
            </a:pPr>
            <a:r>
              <a:rPr lang="en-GB" sz="1400" b="1" i="0">
                <a:solidFill>
                  <a:srgbClr val="FF9900"/>
                </a:solidFill>
                <a:effectLst>
                  <a:outerShdw blurRad="38100" dist="38100" dir="2700000" algn="tl">
                    <a:srgbClr val="C0C0C0"/>
                  </a:outerShdw>
                </a:effectLst>
                <a:latin typeface="Arial" charset="0"/>
              </a:rPr>
              <a:t>DNS mar</a:t>
            </a:r>
            <a:r>
              <a:rPr lang="en-GB" sz="1400" b="1" i="0">
                <a:solidFill>
                  <a:srgbClr val="FF9900"/>
                </a:solidFill>
                <a:effectLst>
                  <a:outerShdw blurRad="38100" dist="38100" dir="2700000" algn="tl">
                    <a:srgbClr val="C0C0C0"/>
                  </a:outerShdw>
                </a:effectLst>
                <a:latin typeface="Arial" charset="0"/>
                <a:cs typeface="Arial" charset="0"/>
              </a:rPr>
              <a:t>ker</a:t>
            </a:r>
          </a:p>
        </p:txBody>
      </p:sp>
      <p:sp>
        <p:nvSpPr>
          <p:cNvPr id="167944" name="Text Box 8"/>
          <p:cNvSpPr txBox="1">
            <a:spLocks noChangeArrowheads="1"/>
          </p:cNvSpPr>
          <p:nvPr/>
        </p:nvSpPr>
        <p:spPr bwMode="auto">
          <a:xfrm>
            <a:off x="6597650" y="4067175"/>
            <a:ext cx="5746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3600" b="0" i="0">
                <a:solidFill>
                  <a:srgbClr val="FF9900"/>
                </a:solidFill>
                <a:latin typeface="Arial" charset="0"/>
                <a:cs typeface="Arial" charset="0"/>
              </a:rPr>
              <a:t>°</a:t>
            </a:r>
          </a:p>
        </p:txBody>
      </p:sp>
      <p:pic>
        <p:nvPicPr>
          <p:cNvPr id="167945" name="Picture 9" descr="MCj03080850000[1]"/>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5932488" y="4364038"/>
            <a:ext cx="298450" cy="37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7946" name="Line 10"/>
          <p:cNvSpPr>
            <a:spLocks noChangeShapeType="1"/>
          </p:cNvSpPr>
          <p:nvPr/>
        </p:nvSpPr>
        <p:spPr bwMode="auto">
          <a:xfrm flipV="1">
            <a:off x="6227763" y="4364038"/>
            <a:ext cx="479425" cy="360362"/>
          </a:xfrm>
          <a:prstGeom prst="line">
            <a:avLst/>
          </a:prstGeom>
          <a:noFill/>
          <a:ln w="2222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947" name="AutoShape 11"/>
          <p:cNvSpPr>
            <a:spLocks noChangeArrowheads="1"/>
          </p:cNvSpPr>
          <p:nvPr/>
        </p:nvSpPr>
        <p:spPr bwMode="auto">
          <a:xfrm rot="1746216">
            <a:off x="6691313" y="1025525"/>
            <a:ext cx="1000125" cy="1163638"/>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67948" name="AutoShape 12"/>
          <p:cNvSpPr>
            <a:spLocks noChangeArrowheads="1"/>
          </p:cNvSpPr>
          <p:nvPr/>
        </p:nvSpPr>
        <p:spPr bwMode="auto">
          <a:xfrm rot="1746216">
            <a:off x="6670675" y="960438"/>
            <a:ext cx="1049338" cy="1268412"/>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pPr eaLnBrk="1" hangingPunct="1"/>
            <a:r>
              <a:rPr lang="en-US" altLang="en-US" smtClean="0"/>
              <a:t>DN</a:t>
            </a:r>
            <a:r>
              <a:rPr lang="lv-LV" altLang="en-US" smtClean="0"/>
              <a:t>S marķieru pielietošanas priekšrocības</a:t>
            </a:r>
            <a:endParaRPr lang="en-US" altLang="en-US" smtClean="0"/>
          </a:p>
        </p:txBody>
      </p:sp>
      <p:sp>
        <p:nvSpPr>
          <p:cNvPr id="168963" name="Rectangle 3"/>
          <p:cNvSpPr>
            <a:spLocks noGrp="1" noChangeArrowheads="1"/>
          </p:cNvSpPr>
          <p:nvPr>
            <p:ph type="body" sz="half" idx="1"/>
          </p:nvPr>
        </p:nvSpPr>
        <p:spPr>
          <a:xfrm>
            <a:off x="323850" y="1844675"/>
            <a:ext cx="8640763" cy="3960589"/>
          </a:xfrm>
        </p:spPr>
        <p:txBody>
          <a:bodyPr/>
          <a:lstStyle/>
          <a:p>
            <a:pPr eaLnBrk="1" hangingPunct="1"/>
            <a:r>
              <a:rPr lang="lv-LV" altLang="en-US" sz="2400" b="0" dirty="0" smtClean="0">
                <a:solidFill>
                  <a:srgbClr val="663300"/>
                </a:solidFill>
                <a:latin typeface="Arial" panose="020B0604020202020204" pitchFamily="34" charset="0"/>
                <a:cs typeface="Arial" panose="020B0604020202020204" pitchFamily="34" charset="0"/>
              </a:rPr>
              <a:t>Daudzveidība tiek noteikta </a:t>
            </a:r>
            <a:r>
              <a:rPr lang="en-US" altLang="en-US" sz="2400" b="0" dirty="0" smtClean="0">
                <a:solidFill>
                  <a:srgbClr val="663300"/>
                </a:solidFill>
                <a:latin typeface="Arial" panose="020B0604020202020204" pitchFamily="34" charset="0"/>
                <a:cs typeface="Arial" panose="020B0604020202020204" pitchFamily="34" charset="0"/>
              </a:rPr>
              <a:t>DN</a:t>
            </a:r>
            <a:r>
              <a:rPr lang="lv-LV" altLang="en-US" sz="2400" b="0" dirty="0" smtClean="0">
                <a:solidFill>
                  <a:srgbClr val="663300"/>
                </a:solidFill>
                <a:latin typeface="Arial" panose="020B0604020202020204" pitchFamily="34" charset="0"/>
                <a:cs typeface="Arial" panose="020B0604020202020204" pitchFamily="34" charset="0"/>
              </a:rPr>
              <a:t>S</a:t>
            </a:r>
            <a:r>
              <a:rPr lang="en-US" altLang="en-US" sz="2400" b="0" dirty="0" smtClean="0">
                <a:solidFill>
                  <a:srgbClr val="663300"/>
                </a:solidFill>
                <a:latin typeface="Arial" panose="020B0604020202020204" pitchFamily="34" charset="0"/>
                <a:cs typeface="Arial" panose="020B0604020202020204" pitchFamily="34" charset="0"/>
              </a:rPr>
              <a:t> l</a:t>
            </a:r>
            <a:r>
              <a:rPr lang="lv-LV" altLang="en-US" sz="2400" b="0" dirty="0" err="1" smtClean="0">
                <a:solidFill>
                  <a:srgbClr val="663300"/>
                </a:solidFill>
                <a:latin typeface="Arial" panose="020B0604020202020204" pitchFamily="34" charset="0"/>
                <a:cs typeface="Arial" panose="020B0604020202020204" pitchFamily="34" charset="0"/>
              </a:rPr>
              <a:t>īmenī</a:t>
            </a:r>
            <a:r>
              <a:rPr lang="lv-LV" altLang="en-US" sz="2400" b="0" dirty="0" smtClean="0">
                <a:solidFill>
                  <a:srgbClr val="663300"/>
                </a:solidFill>
                <a:latin typeface="Arial" panose="020B0604020202020204" pitchFamily="34" charset="0"/>
                <a:cs typeface="Arial" panose="020B0604020202020204" pitchFamily="34" charset="0"/>
              </a:rPr>
              <a:t>, līdz ar to:</a:t>
            </a:r>
            <a:endParaRPr lang="en-US" altLang="en-US" sz="800" b="0" dirty="0" smtClean="0">
              <a:solidFill>
                <a:srgbClr val="663300"/>
              </a:solidFill>
              <a:latin typeface="Arial" panose="020B0604020202020204" pitchFamily="34" charset="0"/>
              <a:cs typeface="Arial" panose="020B0604020202020204" pitchFamily="34" charset="0"/>
            </a:endParaRPr>
          </a:p>
          <a:p>
            <a:pPr lvl="3" eaLnBrk="1" hangingPunct="1"/>
            <a:r>
              <a:rPr lang="lv-LV" altLang="en-US" dirty="0" smtClean="0">
                <a:latin typeface="Arial" panose="020B0604020202020204" pitchFamily="34" charset="0"/>
                <a:cs typeface="Arial" panose="020B0604020202020204" pitchFamily="34" charset="0"/>
              </a:rPr>
              <a:t>ārējā </a:t>
            </a:r>
            <a:r>
              <a:rPr lang="lv-LV" altLang="en-US" dirty="0" smtClean="0">
                <a:latin typeface="Arial" panose="020B0604020202020204" pitchFamily="34" charset="0"/>
                <a:cs typeface="Arial" panose="020B0604020202020204" pitchFamily="34" charset="0"/>
              </a:rPr>
              <a:t>vide neietekmē </a:t>
            </a:r>
            <a:r>
              <a:rPr lang="lv-LV" altLang="en-US" dirty="0" smtClean="0">
                <a:latin typeface="Arial" panose="020B0604020202020204" pitchFamily="34" charset="0"/>
                <a:cs typeface="Arial" panose="020B0604020202020204" pitchFamily="34" charset="0"/>
              </a:rPr>
              <a:t>marķieru izpausmi</a:t>
            </a:r>
            <a:endParaRPr lang="lv-LV" altLang="en-US" dirty="0" smtClean="0">
              <a:latin typeface="Arial" panose="020B0604020202020204" pitchFamily="34" charset="0"/>
              <a:cs typeface="Arial" panose="020B0604020202020204" pitchFamily="34" charset="0"/>
            </a:endParaRPr>
          </a:p>
          <a:p>
            <a:pPr lvl="3" eaLnBrk="1" hangingPunct="1"/>
            <a:r>
              <a:rPr lang="lv-LV" altLang="en-US" dirty="0" smtClean="0">
                <a:latin typeface="Arial" panose="020B0604020202020204" pitchFamily="34" charset="0"/>
                <a:cs typeface="Arial" panose="020B0604020202020204" pitchFamily="34" charset="0"/>
              </a:rPr>
              <a:t>marķieri nav atkarīgi </a:t>
            </a:r>
            <a:r>
              <a:rPr lang="lv-LV" altLang="en-US" dirty="0" smtClean="0">
                <a:latin typeface="Arial" panose="020B0604020202020204" pitchFamily="34" charset="0"/>
                <a:cs typeface="Arial" panose="020B0604020202020204" pitchFamily="34" charset="0"/>
              </a:rPr>
              <a:t>no </a:t>
            </a:r>
            <a:r>
              <a:rPr lang="lv-LV" altLang="en-US" dirty="0" smtClean="0">
                <a:latin typeface="Arial" panose="020B0604020202020204" pitchFamily="34" charset="0"/>
                <a:cs typeface="Arial" panose="020B0604020202020204" pitchFamily="34" charset="0"/>
              </a:rPr>
              <a:t>organisma attīstības stadijas un fizioloģiskā stāvokļa </a:t>
            </a:r>
            <a:endParaRPr lang="lv-LV" altLang="en-US" dirty="0" smtClean="0">
              <a:latin typeface="Arial" panose="020B0604020202020204" pitchFamily="34" charset="0"/>
              <a:cs typeface="Arial" panose="020B0604020202020204" pitchFamily="34" charset="0"/>
            </a:endParaRPr>
          </a:p>
          <a:p>
            <a:pPr lvl="3" eaLnBrk="1" hangingPunct="1">
              <a:buFont typeface="Wingdings" pitchFamily="2" charset="2"/>
              <a:buNone/>
            </a:pPr>
            <a:endParaRPr lang="en-US" altLang="en-US" sz="800" i="1" dirty="0" smtClean="0">
              <a:solidFill>
                <a:srgbClr val="663300"/>
              </a:solidFill>
              <a:latin typeface="Arial" panose="020B0604020202020204" pitchFamily="34" charset="0"/>
              <a:cs typeface="Arial" panose="020B0604020202020204" pitchFamily="34" charset="0"/>
            </a:endParaRPr>
          </a:p>
          <a:p>
            <a:pPr eaLnBrk="1" hangingPunct="1"/>
            <a:r>
              <a:rPr lang="lv-LV" altLang="en-US" sz="2400" b="0" dirty="0" smtClean="0">
                <a:solidFill>
                  <a:srgbClr val="663300"/>
                </a:solidFill>
                <a:latin typeface="Arial" panose="020B0604020202020204" pitchFamily="34" charset="0"/>
                <a:cs typeface="Arial" panose="020B0604020202020204" pitchFamily="34" charset="0"/>
              </a:rPr>
              <a:t>Dod iespēju īsā laika posmā iegūt daudz datu</a:t>
            </a:r>
          </a:p>
          <a:p>
            <a:pPr eaLnBrk="1" hangingPunct="1"/>
            <a:r>
              <a:rPr lang="lv-LV" altLang="en-US" sz="2400" b="0" dirty="0" smtClean="0">
                <a:solidFill>
                  <a:srgbClr val="663300"/>
                </a:solidFill>
                <a:latin typeface="Arial" panose="020B0604020202020204" pitchFamily="34" charset="0"/>
                <a:cs typeface="Arial" panose="020B0604020202020204" pitchFamily="34" charset="0"/>
              </a:rPr>
              <a:t>Var </a:t>
            </a:r>
            <a:r>
              <a:rPr lang="lv-LV" altLang="en-US" sz="2400" b="0" dirty="0" smtClean="0">
                <a:solidFill>
                  <a:srgbClr val="663300"/>
                </a:solidFill>
                <a:latin typeface="Arial" panose="020B0604020202020204" pitchFamily="34" charset="0"/>
                <a:cs typeface="Arial" panose="020B0604020202020204" pitchFamily="34" charset="0"/>
              </a:rPr>
              <a:t>tikt izmantota kā nedestruktīva (saudzējoša) metode polimorfisma noteikšanai</a:t>
            </a:r>
          </a:p>
          <a:p>
            <a:pPr eaLnBrk="1" hangingPunct="1"/>
            <a:r>
              <a:rPr lang="lv-LV" altLang="en-US" sz="2400" b="0" dirty="0" smtClean="0">
                <a:solidFill>
                  <a:srgbClr val="663300"/>
                </a:solidFill>
                <a:latin typeface="Arial" panose="020B0604020202020204" pitchFamily="34" charset="0"/>
                <a:cs typeface="Arial" panose="020B0604020202020204" pitchFamily="34" charset="0"/>
              </a:rPr>
              <a:t>Iespēja </a:t>
            </a:r>
            <a:r>
              <a:rPr lang="lv-LV" altLang="en-US" sz="2400" b="0" dirty="0" smtClean="0">
                <a:solidFill>
                  <a:srgbClr val="663300"/>
                </a:solidFill>
                <a:latin typeface="Arial" panose="020B0604020202020204" pitchFamily="34" charset="0"/>
                <a:cs typeface="Arial" panose="020B0604020202020204" pitchFamily="34" charset="0"/>
              </a:rPr>
              <a:t>iegūt datus no nedzīva materiāla</a:t>
            </a:r>
            <a:endParaRPr lang="en-US" altLang="en-US" sz="2400" b="0" dirty="0" smtClean="0">
              <a:solidFill>
                <a:srgbClr val="663300"/>
              </a:solidFill>
              <a:latin typeface="Arial" panose="020B0604020202020204" pitchFamily="34" charset="0"/>
              <a:cs typeface="Arial" panose="020B0604020202020204" pitchFamily="34" charset="0"/>
            </a:endParaRPr>
          </a:p>
          <a:p>
            <a:pPr eaLnBrk="1" hangingPunct="1"/>
            <a:endParaRPr lang="en-US" altLang="en-US" sz="2800" b="0" dirty="0" smtClean="0">
              <a:solidFill>
                <a:srgbClr val="663300"/>
              </a:solidFill>
              <a:latin typeface="Arial" panose="020B0604020202020204" pitchFamily="34" charset="0"/>
              <a:cs typeface="Arial" panose="020B0604020202020204" pitchFamily="34" charset="0"/>
            </a:endParaRPr>
          </a:p>
          <a:p>
            <a:pPr eaLnBrk="1" hangingPunct="1"/>
            <a:endParaRPr lang="en-US" altLang="en-US" sz="2800" dirty="0" smtClean="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pPr eaLnBrk="1" hangingPunct="1"/>
            <a:r>
              <a:rPr lang="lv-LV" altLang="en-US" sz="2400" smtClean="0"/>
              <a:t>DNS marķieri</a:t>
            </a:r>
          </a:p>
        </p:txBody>
      </p:sp>
      <p:sp>
        <p:nvSpPr>
          <p:cNvPr id="169987" name="Rectangle 3"/>
          <p:cNvSpPr>
            <a:spLocks noGrp="1" noChangeArrowheads="1"/>
          </p:cNvSpPr>
          <p:nvPr>
            <p:ph type="body" sz="half" idx="1"/>
          </p:nvPr>
        </p:nvSpPr>
        <p:spPr>
          <a:xfrm>
            <a:off x="684213" y="1557338"/>
            <a:ext cx="3814762" cy="4114800"/>
          </a:xfrm>
        </p:spPr>
        <p:txBody>
          <a:bodyPr/>
          <a:lstStyle/>
          <a:p>
            <a:pPr eaLnBrk="1" hangingPunct="1"/>
            <a:r>
              <a:rPr lang="lv-LV" altLang="en-US" sz="2800" smtClean="0"/>
              <a:t>Dominanti</a:t>
            </a:r>
          </a:p>
        </p:txBody>
      </p:sp>
      <p:sp>
        <p:nvSpPr>
          <p:cNvPr id="169988" name="Rectangle 4"/>
          <p:cNvSpPr>
            <a:spLocks noChangeArrowheads="1"/>
          </p:cNvSpPr>
          <p:nvPr/>
        </p:nvSpPr>
        <p:spPr bwMode="auto">
          <a:xfrm>
            <a:off x="5724525" y="1557338"/>
            <a:ext cx="2952750" cy="60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r>
              <a:rPr lang="lv-LV" altLang="en-US" sz="2800" i="0"/>
              <a:t>Ko-dominanti</a:t>
            </a:r>
          </a:p>
        </p:txBody>
      </p:sp>
      <p:pic>
        <p:nvPicPr>
          <p:cNvPr id="169989" name="Picture 5" descr="AFL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2492375"/>
            <a:ext cx="2259012" cy="3024188"/>
          </a:xfrm>
          <a:prstGeom prst="rect">
            <a:avLst/>
          </a:prstGeom>
          <a:noFill/>
          <a:ln w="9525">
            <a:solidFill>
              <a:srgbClr val="FFCC99"/>
            </a:solidFill>
            <a:miter lim="800000"/>
            <a:headEnd/>
            <a:tailEnd/>
          </a:ln>
          <a:extLst>
            <a:ext uri="{909E8E84-426E-40DD-AFC4-6F175D3DCCD1}">
              <a14:hiddenFill xmlns:a14="http://schemas.microsoft.com/office/drawing/2010/main">
                <a:solidFill>
                  <a:srgbClr val="FFFFFF"/>
                </a:solidFill>
              </a14:hiddenFill>
            </a:ext>
          </a:extLst>
        </p:spPr>
      </p:pic>
      <p:pic>
        <p:nvPicPr>
          <p:cNvPr id="360454" name="Picture 6" descr="MPj0401878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3500438"/>
            <a:ext cx="2455862"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60455" name="Object 7"/>
          <p:cNvGraphicFramePr>
            <a:graphicFrameLocks noGrp="1" noChangeAspect="1"/>
          </p:cNvGraphicFramePr>
          <p:nvPr>
            <p:ph sz="half" idx="2"/>
          </p:nvPr>
        </p:nvGraphicFramePr>
        <p:xfrm>
          <a:off x="4932363" y="2349500"/>
          <a:ext cx="4038600" cy="1677988"/>
        </p:xfrm>
        <a:graphic>
          <a:graphicData uri="http://schemas.openxmlformats.org/presentationml/2006/ole">
            <mc:AlternateContent xmlns:mc="http://schemas.openxmlformats.org/markup-compatibility/2006">
              <mc:Choice xmlns:v="urn:schemas-microsoft-com:vml" Requires="v">
                <p:oleObj spid="_x0000_s170037" r:id="rId5" imgW="0" imgH="0" progId="MS_ClipArt_Gallery">
                  <p:embed/>
                </p:oleObj>
              </mc:Choice>
              <mc:Fallback>
                <p:oleObj r:id="rId5" imgW="0" imgH="0" progId="MS_ClipArt_Gallery">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2349500"/>
                        <a:ext cx="4038600" cy="1677988"/>
                      </a:xfrm>
                      <a:prstGeom prst="rect">
                        <a:avLst/>
                      </a:prstGeom>
                      <a:noFill/>
                      <a:ln w="9525">
                        <a:solidFill>
                          <a:srgbClr val="FFCC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rgbClr val="000066"/>
                              </a:outerShdw>
                            </a:effectLst>
                          </a14:hiddenEffects>
                        </a:ext>
                      </a:extLst>
                    </p:spPr>
                  </p:pic>
                </p:oleObj>
              </mc:Fallback>
            </mc:AlternateContent>
          </a:graphicData>
        </a:graphic>
      </p:graphicFrame>
      <p:sp>
        <p:nvSpPr>
          <p:cNvPr id="360456" name="Rectangle 8"/>
          <p:cNvSpPr>
            <a:spLocks noChangeArrowheads="1"/>
          </p:cNvSpPr>
          <p:nvPr/>
        </p:nvSpPr>
        <p:spPr bwMode="auto">
          <a:xfrm>
            <a:off x="6156325" y="3573463"/>
            <a:ext cx="2592388" cy="1655762"/>
          </a:xfrm>
          <a:prstGeom prst="rect">
            <a:avLst/>
          </a:prstGeom>
          <a:gradFill rotWithShape="0">
            <a:gsLst>
              <a:gs pos="0">
                <a:srgbClr val="FFCC99"/>
              </a:gs>
              <a:gs pos="100000">
                <a:schemeClr val="bg1"/>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360457" name="Text Box 9"/>
          <p:cNvSpPr txBox="1">
            <a:spLocks noChangeArrowheads="1"/>
          </p:cNvSpPr>
          <p:nvPr/>
        </p:nvSpPr>
        <p:spPr bwMode="auto">
          <a:xfrm>
            <a:off x="1763713" y="4797425"/>
            <a:ext cx="2376487" cy="1744663"/>
          </a:xfrm>
          <a:prstGeom prst="rect">
            <a:avLst/>
          </a:prstGeom>
          <a:solidFill>
            <a:schemeClr val="bg1"/>
          </a:solidFill>
          <a:ln w="9525">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lv-LV" altLang="en-US" sz="1200" b="0" i="0">
                <a:solidFill>
                  <a:schemeClr val="tx1"/>
                </a:solidFill>
                <a:latin typeface="Arial" charset="0"/>
              </a:rPr>
              <a:t>101001100100010011001111001001010101000100010110100100100100100100111001001101010010010010001001001000100001001001001111100100110110100101010100101010100101010001010101100101010111110011010101010101010101011011101010101000100</a:t>
            </a:r>
          </a:p>
        </p:txBody>
      </p:sp>
      <p:sp>
        <p:nvSpPr>
          <p:cNvPr id="360458" name="Text Box 10"/>
          <p:cNvSpPr txBox="1">
            <a:spLocks noChangeArrowheads="1"/>
          </p:cNvSpPr>
          <p:nvPr/>
        </p:nvSpPr>
        <p:spPr bwMode="auto">
          <a:xfrm>
            <a:off x="6372225" y="3933825"/>
            <a:ext cx="2232025" cy="1098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FFCC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lv-LV" altLang="en-US" sz="1200" b="0" i="0">
                <a:solidFill>
                  <a:schemeClr val="tx1"/>
                </a:solidFill>
                <a:latin typeface="Arial" charset="0"/>
              </a:rPr>
              <a:t>AA</a:t>
            </a:r>
          </a:p>
          <a:p>
            <a:pPr eaLnBrk="1" hangingPunct="1">
              <a:spcBef>
                <a:spcPct val="50000"/>
              </a:spcBef>
              <a:buFontTx/>
              <a:buNone/>
            </a:pPr>
            <a:r>
              <a:rPr lang="lv-LV" altLang="en-US" sz="1200" b="0" i="0">
                <a:solidFill>
                  <a:schemeClr val="tx1"/>
                </a:solidFill>
                <a:latin typeface="Arial" charset="0"/>
              </a:rPr>
              <a:t>BF</a:t>
            </a:r>
          </a:p>
          <a:p>
            <a:pPr eaLnBrk="1" hangingPunct="1">
              <a:spcBef>
                <a:spcPct val="50000"/>
              </a:spcBef>
              <a:buFontTx/>
              <a:buNone/>
            </a:pPr>
            <a:r>
              <a:rPr lang="lv-LV" altLang="en-US" sz="1200" b="0" i="0">
                <a:solidFill>
                  <a:schemeClr val="tx1"/>
                </a:solidFill>
                <a:latin typeface="Arial" charset="0"/>
              </a:rPr>
              <a:t>CC</a:t>
            </a:r>
          </a:p>
          <a:p>
            <a:pPr eaLnBrk="1" hangingPunct="1">
              <a:spcBef>
                <a:spcPct val="50000"/>
              </a:spcBef>
              <a:buFontTx/>
              <a:buNone/>
            </a:pPr>
            <a:r>
              <a:rPr lang="lv-LV" altLang="en-US" sz="1200" b="0" i="0">
                <a:solidFill>
                  <a:schemeClr val="tx1"/>
                </a:solidFill>
                <a:latin typeface="Arial" charset="0"/>
              </a:rPr>
              <a:t>BB.....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04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04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04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04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0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6" grpId="0" animBg="1"/>
      <p:bldP spid="360457" grpId="0" animBg="1"/>
      <p:bldP spid="360458"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23850" y="549275"/>
            <a:ext cx="8229600" cy="855663"/>
          </a:xfrm>
        </p:spPr>
        <p:txBody>
          <a:bodyPr/>
          <a:lstStyle/>
          <a:p>
            <a:pPr eaLnBrk="1" hangingPunct="1"/>
            <a:r>
              <a:rPr lang="en-US" altLang="en-US" smtClean="0"/>
              <a:t>DNA </a:t>
            </a:r>
            <a:r>
              <a:rPr lang="lv-LV" altLang="en-US" smtClean="0"/>
              <a:t>marķieru veidi</a:t>
            </a:r>
            <a:endParaRPr lang="en-US" altLang="en-US" smtClean="0"/>
          </a:p>
        </p:txBody>
      </p:sp>
      <p:sp>
        <p:nvSpPr>
          <p:cNvPr id="171011" name="Rectangle 3"/>
          <p:cNvSpPr>
            <a:spLocks noGrp="1" noChangeArrowheads="1"/>
          </p:cNvSpPr>
          <p:nvPr>
            <p:ph type="body" sz="half" idx="1"/>
          </p:nvPr>
        </p:nvSpPr>
        <p:spPr>
          <a:xfrm>
            <a:off x="539552" y="1700808"/>
            <a:ext cx="8208963" cy="4525962"/>
          </a:xfrm>
        </p:spPr>
        <p:txBody>
          <a:bodyPr/>
          <a:lstStyle/>
          <a:p>
            <a:pPr eaLnBrk="1" hangingPunct="1"/>
            <a:r>
              <a:rPr lang="lv-LV" altLang="en-US" sz="2800" b="0" dirty="0" smtClean="0">
                <a:solidFill>
                  <a:srgbClr val="663300"/>
                </a:solidFill>
                <a:latin typeface="Arial" panose="020B0604020202020204" pitchFamily="34" charset="0"/>
                <a:cs typeface="Arial" panose="020B0604020202020204" pitchFamily="34" charset="0"/>
              </a:rPr>
              <a:t>Uz hibridizāciju</a:t>
            </a:r>
            <a:r>
              <a:rPr lang="en-US" altLang="en-US" sz="2800" b="0" dirty="0" smtClean="0">
                <a:solidFill>
                  <a:srgbClr val="663300"/>
                </a:solidFill>
                <a:latin typeface="Arial" panose="020B0604020202020204" pitchFamily="34" charset="0"/>
                <a:cs typeface="Arial" panose="020B0604020202020204" pitchFamily="34" charset="0"/>
              </a:rPr>
              <a:t> </a:t>
            </a:r>
            <a:r>
              <a:rPr lang="en-US" altLang="en-US" sz="2800" b="0" dirty="0" err="1" smtClean="0">
                <a:solidFill>
                  <a:srgbClr val="663300"/>
                </a:solidFill>
                <a:latin typeface="Arial" panose="020B0604020202020204" pitchFamily="34" charset="0"/>
                <a:cs typeface="Arial" panose="020B0604020202020204" pitchFamily="34" charset="0"/>
              </a:rPr>
              <a:t>ba</a:t>
            </a:r>
            <a:r>
              <a:rPr lang="lv-LV" altLang="en-US" sz="2800" b="0" dirty="0" err="1" smtClean="0">
                <a:solidFill>
                  <a:srgbClr val="663300"/>
                </a:solidFill>
                <a:latin typeface="Arial" panose="020B0604020202020204" pitchFamily="34" charset="0"/>
                <a:cs typeface="Arial" panose="020B0604020202020204" pitchFamily="34" charset="0"/>
              </a:rPr>
              <a:t>lstītie</a:t>
            </a:r>
            <a:endParaRPr lang="lv-LV" altLang="en-US" sz="2800" b="0" dirty="0" smtClean="0">
              <a:solidFill>
                <a:srgbClr val="663300"/>
              </a:solidFill>
              <a:latin typeface="Arial" panose="020B0604020202020204" pitchFamily="34" charset="0"/>
              <a:cs typeface="Arial" panose="020B0604020202020204" pitchFamily="34" charset="0"/>
            </a:endParaRPr>
          </a:p>
          <a:p>
            <a:pPr marL="800100" lvl="3" indent="-342900" eaLnBrk="1" hangingPunct="1"/>
            <a:r>
              <a:rPr lang="lv-LV" altLang="en-US" sz="1600" dirty="0">
                <a:latin typeface="Arial" panose="020B0604020202020204" pitchFamily="34" charset="0"/>
                <a:cs typeface="Arial" panose="020B0604020202020204" pitchFamily="34" charset="0"/>
              </a:rPr>
              <a:t>piem.</a:t>
            </a:r>
            <a:r>
              <a:rPr lang="en-US" altLang="en-US" sz="1600" dirty="0">
                <a:latin typeface="Arial" panose="020B0604020202020204" pitchFamily="34" charset="0"/>
                <a:cs typeface="Arial" panose="020B0604020202020204" pitchFamily="34" charset="0"/>
              </a:rPr>
              <a:t> </a:t>
            </a:r>
            <a:r>
              <a:rPr lang="lv-LV" altLang="en-US" sz="1600" dirty="0" smtClean="0">
                <a:latin typeface="Arial" panose="020B0604020202020204" pitchFamily="34" charset="0"/>
                <a:cs typeface="Arial" panose="020B0604020202020204" pitchFamily="34" charset="0"/>
              </a:rPr>
              <a:t>RFLP, </a:t>
            </a:r>
            <a:r>
              <a:rPr lang="lv-LV" altLang="en-US" sz="1600" dirty="0" err="1" smtClean="0">
                <a:latin typeface="Arial" panose="020B0604020202020204" pitchFamily="34" charset="0"/>
                <a:cs typeface="Arial" panose="020B0604020202020204" pitchFamily="34" charset="0"/>
              </a:rPr>
              <a:t>Southern</a:t>
            </a:r>
            <a:r>
              <a:rPr lang="lv-LV" altLang="en-US" sz="1600" dirty="0" smtClean="0">
                <a:latin typeface="Arial" panose="020B0604020202020204" pitchFamily="34" charset="0"/>
                <a:cs typeface="Arial" panose="020B0604020202020204" pitchFamily="34" charset="0"/>
              </a:rPr>
              <a:t> </a:t>
            </a:r>
            <a:r>
              <a:rPr lang="lv-LV" altLang="en-US" sz="1600" dirty="0" err="1">
                <a:latin typeface="Arial" panose="020B0604020202020204" pitchFamily="34" charset="0"/>
                <a:cs typeface="Arial" panose="020B0604020202020204" pitchFamily="34" charset="0"/>
              </a:rPr>
              <a:t>blot</a:t>
            </a:r>
            <a:r>
              <a:rPr lang="lv-LV" altLang="en-US" sz="1600" dirty="0">
                <a:latin typeface="Arial" panose="020B0604020202020204" pitchFamily="34" charset="0"/>
                <a:cs typeface="Arial" panose="020B0604020202020204" pitchFamily="34" charset="0"/>
              </a:rPr>
              <a:t>’ </a:t>
            </a:r>
            <a:r>
              <a:rPr lang="lv-LV" altLang="en-US" sz="1600" dirty="0" err="1">
                <a:latin typeface="Arial" panose="020B0604020202020204" pitchFamily="34" charset="0"/>
                <a:cs typeface="Arial" panose="020B0604020202020204" pitchFamily="34" charset="0"/>
              </a:rPr>
              <a:t>utt</a:t>
            </a:r>
            <a:endParaRPr lang="en-US" altLang="en-US" sz="1600" dirty="0">
              <a:latin typeface="Arial" panose="020B0604020202020204" pitchFamily="34" charset="0"/>
              <a:cs typeface="Arial" panose="020B0604020202020204" pitchFamily="34" charset="0"/>
            </a:endParaRPr>
          </a:p>
          <a:p>
            <a:pPr eaLnBrk="1" hangingPunct="1"/>
            <a:r>
              <a:rPr lang="lv-LV" altLang="en-US" sz="2800" b="0" dirty="0" smtClean="0">
                <a:solidFill>
                  <a:srgbClr val="663300"/>
                </a:solidFill>
                <a:latin typeface="Arial" panose="020B0604020202020204" pitchFamily="34" charset="0"/>
                <a:cs typeface="Arial" panose="020B0604020202020204" pitchFamily="34" charset="0"/>
              </a:rPr>
              <a:t>Uz </a:t>
            </a:r>
            <a:r>
              <a:rPr lang="lv-LV" altLang="en-US" sz="2800" b="0" dirty="0" err="1" smtClean="0">
                <a:solidFill>
                  <a:srgbClr val="663300"/>
                </a:solidFill>
                <a:latin typeface="Arial" panose="020B0604020202020204" pitchFamily="34" charset="0"/>
                <a:cs typeface="Arial" panose="020B0604020202020204" pitchFamily="34" charset="0"/>
              </a:rPr>
              <a:t>polimerāzes</a:t>
            </a:r>
            <a:r>
              <a:rPr lang="lv-LV" altLang="en-US" sz="2800" b="0" dirty="0" smtClean="0">
                <a:solidFill>
                  <a:srgbClr val="663300"/>
                </a:solidFill>
                <a:latin typeface="Arial" panose="020B0604020202020204" pitchFamily="34" charset="0"/>
                <a:cs typeface="Arial" panose="020B0604020202020204" pitchFamily="34" charset="0"/>
              </a:rPr>
              <a:t> ķēdes </a:t>
            </a:r>
            <a:r>
              <a:rPr lang="lv-LV" altLang="en-US" sz="2800" b="0" dirty="0" smtClean="0">
                <a:solidFill>
                  <a:srgbClr val="663300"/>
                </a:solidFill>
                <a:latin typeface="Arial" panose="020B0604020202020204" pitchFamily="34" charset="0"/>
                <a:cs typeface="Arial" panose="020B0604020202020204" pitchFamily="34" charset="0"/>
              </a:rPr>
              <a:t>reakciju, </a:t>
            </a:r>
            <a:r>
              <a:rPr lang="en-US" altLang="en-US" sz="2800" b="0" dirty="0" smtClean="0">
                <a:solidFill>
                  <a:srgbClr val="663300"/>
                </a:solidFill>
                <a:latin typeface="Arial" panose="020B0604020202020204" pitchFamily="34" charset="0"/>
                <a:cs typeface="Arial" panose="020B0604020202020204" pitchFamily="34" charset="0"/>
              </a:rPr>
              <a:t>(PCR</a:t>
            </a:r>
            <a:r>
              <a:rPr lang="lv-LV" altLang="en-US" sz="2800" b="0" dirty="0" smtClean="0">
                <a:solidFill>
                  <a:srgbClr val="663300"/>
                </a:solidFill>
                <a:latin typeface="Arial" panose="020B0604020202020204" pitchFamily="34" charset="0"/>
                <a:cs typeface="Arial" panose="020B0604020202020204" pitchFamily="34" charset="0"/>
              </a:rPr>
              <a:t>,</a:t>
            </a:r>
            <a:r>
              <a:rPr lang="en-US" altLang="en-US" sz="2800" b="0" dirty="0" smtClean="0">
                <a:solidFill>
                  <a:srgbClr val="663300"/>
                </a:solidFill>
                <a:latin typeface="Arial" panose="020B0604020202020204" pitchFamily="34" charset="0"/>
                <a:cs typeface="Arial" panose="020B0604020202020204" pitchFamily="34" charset="0"/>
              </a:rPr>
              <a:t> </a:t>
            </a:r>
            <a:r>
              <a:rPr lang="en-US" altLang="en-US" sz="2800" b="0" u="sng" dirty="0" smtClean="0">
                <a:solidFill>
                  <a:srgbClr val="663300"/>
                </a:solidFill>
                <a:latin typeface="Arial" panose="020B0604020202020204" pitchFamily="34" charset="0"/>
                <a:cs typeface="Arial" panose="020B0604020202020204" pitchFamily="34" charset="0"/>
              </a:rPr>
              <a:t>P</a:t>
            </a:r>
            <a:r>
              <a:rPr lang="en-US" altLang="en-US" sz="2800" b="0" dirty="0" smtClean="0">
                <a:solidFill>
                  <a:srgbClr val="663300"/>
                </a:solidFill>
                <a:latin typeface="Arial" panose="020B0604020202020204" pitchFamily="34" charset="0"/>
                <a:cs typeface="Arial" panose="020B0604020202020204" pitchFamily="34" charset="0"/>
              </a:rPr>
              <a:t>olymerase </a:t>
            </a:r>
            <a:r>
              <a:rPr lang="en-US" altLang="en-US" sz="2800" b="0" u="sng" dirty="0" smtClean="0">
                <a:solidFill>
                  <a:srgbClr val="663300"/>
                </a:solidFill>
                <a:latin typeface="Arial" panose="020B0604020202020204" pitchFamily="34" charset="0"/>
                <a:cs typeface="Arial" panose="020B0604020202020204" pitchFamily="34" charset="0"/>
              </a:rPr>
              <a:t>C</a:t>
            </a:r>
            <a:r>
              <a:rPr lang="en-US" altLang="en-US" sz="2800" b="0" dirty="0" smtClean="0">
                <a:solidFill>
                  <a:srgbClr val="663300"/>
                </a:solidFill>
                <a:latin typeface="Arial" panose="020B0604020202020204" pitchFamily="34" charset="0"/>
                <a:cs typeface="Arial" panose="020B0604020202020204" pitchFamily="34" charset="0"/>
              </a:rPr>
              <a:t>hain </a:t>
            </a:r>
            <a:r>
              <a:rPr lang="en-US" altLang="en-US" sz="2800" b="0" u="sng" dirty="0" smtClean="0">
                <a:solidFill>
                  <a:srgbClr val="663300"/>
                </a:solidFill>
                <a:latin typeface="Arial" panose="020B0604020202020204" pitchFamily="34" charset="0"/>
                <a:cs typeface="Arial" panose="020B0604020202020204" pitchFamily="34" charset="0"/>
              </a:rPr>
              <a:t>R</a:t>
            </a:r>
            <a:r>
              <a:rPr lang="en-US" altLang="en-US" sz="2800" b="0" dirty="0" smtClean="0">
                <a:solidFill>
                  <a:srgbClr val="663300"/>
                </a:solidFill>
                <a:latin typeface="Arial" panose="020B0604020202020204" pitchFamily="34" charset="0"/>
                <a:cs typeface="Arial" panose="020B0604020202020204" pitchFamily="34" charset="0"/>
              </a:rPr>
              <a:t>eaction</a:t>
            </a:r>
            <a:r>
              <a:rPr lang="lv-LV" altLang="en-US" sz="2800" b="0" dirty="0" smtClean="0">
                <a:solidFill>
                  <a:srgbClr val="663300"/>
                </a:solidFill>
                <a:latin typeface="Arial" panose="020B0604020202020204" pitchFamily="34" charset="0"/>
                <a:cs typeface="Arial" panose="020B0604020202020204" pitchFamily="34" charset="0"/>
              </a:rPr>
              <a:t>) </a:t>
            </a:r>
            <a:r>
              <a:rPr lang="lv-LV" altLang="en-US" sz="2800" b="0" dirty="0" smtClean="0">
                <a:solidFill>
                  <a:srgbClr val="663300"/>
                </a:solidFill>
                <a:latin typeface="Arial" panose="020B0604020202020204" pitchFamily="34" charset="0"/>
                <a:cs typeface="Arial" panose="020B0604020202020204" pitchFamily="34" charset="0"/>
              </a:rPr>
              <a:t>balstītie</a:t>
            </a:r>
          </a:p>
          <a:p>
            <a:pPr lvl="1" eaLnBrk="1" hangingPunct="1"/>
            <a:r>
              <a:rPr lang="lv-LV" altLang="en-US" sz="2400" b="0" dirty="0" smtClean="0">
                <a:solidFill>
                  <a:schemeClr val="tx1"/>
                </a:solidFill>
                <a:latin typeface="Arial" panose="020B0604020202020204" pitchFamily="34" charset="0"/>
                <a:cs typeface="Arial" panose="020B0604020202020204" pitchFamily="34" charset="0"/>
              </a:rPr>
              <a:t>izmantojot </a:t>
            </a:r>
            <a:r>
              <a:rPr lang="lv-LV" altLang="en-US" sz="2400" b="0" dirty="0" smtClean="0">
                <a:solidFill>
                  <a:schemeClr val="tx1"/>
                </a:solidFill>
                <a:latin typeface="Arial" panose="020B0604020202020204" pitchFamily="34" charset="0"/>
                <a:cs typeface="Arial" panose="020B0604020202020204" pitchFamily="34" charset="0"/>
              </a:rPr>
              <a:t>nespecifiskus </a:t>
            </a:r>
            <a:r>
              <a:rPr lang="lv-LV" altLang="en-US" sz="2400" b="0" dirty="0" err="1" smtClean="0">
                <a:solidFill>
                  <a:schemeClr val="tx1"/>
                </a:solidFill>
                <a:latin typeface="Arial" panose="020B0604020202020204" pitchFamily="34" charset="0"/>
                <a:cs typeface="Arial" panose="020B0604020202020204" pitchFamily="34" charset="0"/>
              </a:rPr>
              <a:t>praimerus</a:t>
            </a:r>
            <a:endParaRPr lang="lv-LV" altLang="en-US" sz="2400" b="0" dirty="0" smtClean="0">
              <a:solidFill>
                <a:schemeClr val="tx1"/>
              </a:solidFill>
              <a:latin typeface="Arial" panose="020B0604020202020204" pitchFamily="34" charset="0"/>
              <a:cs typeface="Arial" panose="020B0604020202020204" pitchFamily="34" charset="0"/>
            </a:endParaRPr>
          </a:p>
          <a:p>
            <a:pPr lvl="2" eaLnBrk="1" hangingPunct="1"/>
            <a:r>
              <a:rPr lang="lv-LV" altLang="en-US" sz="2000" b="0" dirty="0" err="1" smtClean="0">
                <a:solidFill>
                  <a:schemeClr val="tx1"/>
                </a:solidFill>
                <a:latin typeface="Arial" panose="020B0604020202020204" pitchFamily="34" charset="0"/>
                <a:cs typeface="Arial" panose="020B0604020202020204" pitchFamily="34" charset="0"/>
              </a:rPr>
              <a:t>piem</a:t>
            </a:r>
            <a:r>
              <a:rPr lang="en-US" altLang="en-US" sz="2000" b="0" dirty="0" smtClean="0">
                <a:solidFill>
                  <a:schemeClr val="tx1"/>
                </a:solidFill>
                <a:latin typeface="Arial" panose="020B0604020202020204" pitchFamily="34" charset="0"/>
                <a:cs typeface="Arial" panose="020B0604020202020204" pitchFamily="34" charset="0"/>
              </a:rPr>
              <a:t>. RAPD, </a:t>
            </a:r>
            <a:r>
              <a:rPr lang="en-US" altLang="en-US" sz="2000" b="0" dirty="0" smtClean="0">
                <a:solidFill>
                  <a:schemeClr val="tx1"/>
                </a:solidFill>
                <a:latin typeface="Arial" panose="020B0604020202020204" pitchFamily="34" charset="0"/>
                <a:cs typeface="Arial" panose="020B0604020202020204" pitchFamily="34" charset="0"/>
              </a:rPr>
              <a:t>AFLP</a:t>
            </a:r>
            <a:endParaRPr lang="lv-LV" altLang="en-US" sz="2000" b="0" dirty="0" smtClean="0">
              <a:solidFill>
                <a:schemeClr val="tx1"/>
              </a:solidFill>
              <a:latin typeface="Arial" panose="020B0604020202020204" pitchFamily="34" charset="0"/>
              <a:cs typeface="Arial" panose="020B0604020202020204" pitchFamily="34" charset="0"/>
            </a:endParaRPr>
          </a:p>
          <a:p>
            <a:pPr lvl="1" eaLnBrk="1" hangingPunct="1"/>
            <a:r>
              <a:rPr lang="lv-LV" altLang="en-US" sz="2400" b="0" dirty="0" smtClean="0">
                <a:solidFill>
                  <a:schemeClr val="tx1"/>
                </a:solidFill>
                <a:latin typeface="Arial" panose="020B0604020202020204" pitchFamily="34" charset="0"/>
                <a:cs typeface="Arial" panose="020B0604020202020204" pitchFamily="34" charset="0"/>
              </a:rPr>
              <a:t>izmantojot </a:t>
            </a:r>
            <a:r>
              <a:rPr lang="lv-LV" altLang="en-US" sz="2400" b="0" dirty="0" smtClean="0">
                <a:solidFill>
                  <a:schemeClr val="tx1"/>
                </a:solidFill>
                <a:latin typeface="Arial" panose="020B0604020202020204" pitchFamily="34" charset="0"/>
                <a:cs typeface="Arial" panose="020B0604020202020204" pitchFamily="34" charset="0"/>
              </a:rPr>
              <a:t>specifiskus </a:t>
            </a:r>
            <a:r>
              <a:rPr lang="lv-LV" altLang="en-US" sz="2400" b="0" dirty="0" err="1" smtClean="0">
                <a:solidFill>
                  <a:schemeClr val="tx1"/>
                </a:solidFill>
                <a:latin typeface="Arial" panose="020B0604020202020204" pitchFamily="34" charset="0"/>
                <a:cs typeface="Arial" panose="020B0604020202020204" pitchFamily="34" charset="0"/>
              </a:rPr>
              <a:t>praimerus</a:t>
            </a:r>
            <a:endParaRPr lang="lv-LV" altLang="en-US" sz="2400" b="0" dirty="0" smtClean="0">
              <a:solidFill>
                <a:schemeClr val="tx1"/>
              </a:solidFill>
              <a:latin typeface="Arial" panose="020B0604020202020204" pitchFamily="34" charset="0"/>
              <a:cs typeface="Arial" panose="020B0604020202020204" pitchFamily="34" charset="0"/>
            </a:endParaRPr>
          </a:p>
          <a:p>
            <a:pPr lvl="2" eaLnBrk="1" hangingPunct="1"/>
            <a:r>
              <a:rPr lang="lv-LV" altLang="en-US" sz="2000" b="0" dirty="0" err="1" smtClean="0">
                <a:solidFill>
                  <a:schemeClr val="tx1"/>
                </a:solidFill>
                <a:latin typeface="Arial" panose="020B0604020202020204" pitchFamily="34" charset="0"/>
                <a:cs typeface="Arial" panose="020B0604020202020204" pitchFamily="34" charset="0"/>
              </a:rPr>
              <a:t>piem</a:t>
            </a:r>
            <a:r>
              <a:rPr lang="en-US" altLang="en-US" sz="2000" b="0" dirty="0" smtClean="0">
                <a:solidFill>
                  <a:schemeClr val="tx1"/>
                </a:solidFill>
                <a:latin typeface="Arial" panose="020B0604020202020204" pitchFamily="34" charset="0"/>
                <a:cs typeface="Arial" panose="020B0604020202020204" pitchFamily="34" charset="0"/>
              </a:rPr>
              <a:t>. </a:t>
            </a:r>
            <a:r>
              <a:rPr lang="en-US" altLang="en-US" sz="2000" b="0" dirty="0" smtClean="0">
                <a:solidFill>
                  <a:schemeClr val="tx1"/>
                </a:solidFill>
                <a:latin typeface="Arial" panose="020B0604020202020204" pitchFamily="34" charset="0"/>
                <a:cs typeface="Arial" panose="020B0604020202020204" pitchFamily="34" charset="0"/>
              </a:rPr>
              <a:t>SSR</a:t>
            </a:r>
            <a:endParaRPr lang="en-US" altLang="en-US" sz="2000" b="0" dirty="0" smtClean="0">
              <a:solidFill>
                <a:schemeClr val="tx1"/>
              </a:solidFill>
              <a:latin typeface="Arial" panose="020B0604020202020204" pitchFamily="34" charset="0"/>
              <a:cs typeface="Arial" panose="020B0604020202020204" pitchFamily="34" charset="0"/>
            </a:endParaRPr>
          </a:p>
          <a:p>
            <a:pPr eaLnBrk="1" hangingPunct="1"/>
            <a:r>
              <a:rPr lang="en-US" altLang="en-US" sz="2800" b="0" dirty="0" smtClean="0">
                <a:solidFill>
                  <a:srgbClr val="663300"/>
                </a:solidFill>
                <a:latin typeface="Arial" panose="020B0604020202020204" pitchFamily="34" charset="0"/>
                <a:cs typeface="Arial" panose="020B0604020202020204" pitchFamily="34" charset="0"/>
              </a:rPr>
              <a:t>DN</a:t>
            </a:r>
            <a:r>
              <a:rPr lang="lv-LV" altLang="en-US" sz="2800" b="0" dirty="0" smtClean="0">
                <a:solidFill>
                  <a:srgbClr val="663300"/>
                </a:solidFill>
                <a:latin typeface="Arial" panose="020B0604020202020204" pitchFamily="34" charset="0"/>
                <a:cs typeface="Arial" panose="020B0604020202020204" pitchFamily="34" charset="0"/>
              </a:rPr>
              <a:t>S</a:t>
            </a:r>
            <a:r>
              <a:rPr lang="en-US" altLang="en-US" sz="2800" b="0" dirty="0" smtClean="0">
                <a:solidFill>
                  <a:srgbClr val="663300"/>
                </a:solidFill>
                <a:latin typeface="Arial" panose="020B0604020202020204" pitchFamily="34" charset="0"/>
                <a:cs typeface="Arial" panose="020B0604020202020204" pitchFamily="34" charset="0"/>
              </a:rPr>
              <a:t> </a:t>
            </a:r>
            <a:r>
              <a:rPr lang="lv-LV" altLang="en-US" sz="2800" b="0" dirty="0" smtClean="0">
                <a:solidFill>
                  <a:srgbClr val="663300"/>
                </a:solidFill>
                <a:latin typeface="Arial" panose="020B0604020202020204" pitchFamily="34" charset="0"/>
                <a:cs typeface="Arial" panose="020B0604020202020204" pitchFamily="34" charset="0"/>
              </a:rPr>
              <a:t>č</a:t>
            </a:r>
            <a:r>
              <a:rPr lang="en-US" altLang="en-US" sz="2800" b="0" dirty="0" err="1" smtClean="0">
                <a:solidFill>
                  <a:srgbClr val="663300"/>
                </a:solidFill>
                <a:latin typeface="Arial" panose="020B0604020202020204" pitchFamily="34" charset="0"/>
                <a:cs typeface="Arial" panose="020B0604020202020204" pitchFamily="34" charset="0"/>
              </a:rPr>
              <a:t>ip</a:t>
            </a:r>
            <a:r>
              <a:rPr lang="lv-LV" altLang="en-US" sz="2800" b="0" dirty="0" smtClean="0">
                <a:solidFill>
                  <a:srgbClr val="663300"/>
                </a:solidFill>
                <a:latin typeface="Arial" panose="020B0604020202020204" pitchFamily="34" charset="0"/>
                <a:cs typeface="Arial" panose="020B0604020202020204" pitchFamily="34" charset="0"/>
              </a:rPr>
              <a:t>i</a:t>
            </a:r>
            <a:r>
              <a:rPr lang="en-US" altLang="en-US" sz="2800" b="0" dirty="0" smtClean="0">
                <a:solidFill>
                  <a:srgbClr val="663300"/>
                </a:solidFill>
                <a:latin typeface="Arial" panose="020B0604020202020204" pitchFamily="34" charset="0"/>
                <a:cs typeface="Arial" panose="020B0604020202020204" pitchFamily="34" charset="0"/>
              </a:rPr>
              <a:t> </a:t>
            </a:r>
            <a:r>
              <a:rPr lang="lv-LV" altLang="en-US" sz="2800" b="0" dirty="0" smtClean="0">
                <a:solidFill>
                  <a:srgbClr val="663300"/>
                </a:solidFill>
                <a:latin typeface="Arial" panose="020B0604020202020204" pitchFamily="34" charset="0"/>
                <a:cs typeface="Arial" panose="020B0604020202020204" pitchFamily="34" charset="0"/>
              </a:rPr>
              <a:t>un uz sekvencēm </a:t>
            </a:r>
            <a:r>
              <a:rPr lang="en-US" altLang="en-US" sz="2800" b="0" dirty="0" err="1" smtClean="0">
                <a:solidFill>
                  <a:srgbClr val="663300"/>
                </a:solidFill>
                <a:latin typeface="Arial" panose="020B0604020202020204" pitchFamily="34" charset="0"/>
                <a:cs typeface="Arial" panose="020B0604020202020204" pitchFamily="34" charset="0"/>
              </a:rPr>
              <a:t>ba</a:t>
            </a:r>
            <a:r>
              <a:rPr lang="lv-LV" altLang="en-US" sz="2800" b="0" dirty="0" err="1" smtClean="0">
                <a:solidFill>
                  <a:srgbClr val="663300"/>
                </a:solidFill>
                <a:latin typeface="Arial" panose="020B0604020202020204" pitchFamily="34" charset="0"/>
                <a:cs typeface="Arial" panose="020B0604020202020204" pitchFamily="34" charset="0"/>
              </a:rPr>
              <a:t>lstīti</a:t>
            </a:r>
            <a:r>
              <a:rPr lang="en-US" altLang="en-US" sz="2800" b="0" dirty="0" smtClean="0">
                <a:solidFill>
                  <a:srgbClr val="663300"/>
                </a:solidFill>
                <a:latin typeface="Arial" panose="020B0604020202020204" pitchFamily="34" charset="0"/>
                <a:cs typeface="Arial" panose="020B0604020202020204" pitchFamily="34" charset="0"/>
              </a:rPr>
              <a:t> </a:t>
            </a:r>
            <a:endParaRPr lang="lv-LV" altLang="en-US" sz="2800" b="0" dirty="0" smtClean="0">
              <a:solidFill>
                <a:srgbClr val="663300"/>
              </a:solidFill>
              <a:latin typeface="Arial" panose="020B0604020202020204" pitchFamily="34" charset="0"/>
              <a:cs typeface="Arial" panose="020B0604020202020204" pitchFamily="34" charset="0"/>
            </a:endParaRPr>
          </a:p>
          <a:p>
            <a:pPr lvl="2" eaLnBrk="1" hangingPunct="1"/>
            <a:r>
              <a:rPr lang="lv-LV" altLang="en-US" sz="2000" b="0" dirty="0" smtClean="0">
                <a:latin typeface="Arial" panose="020B0604020202020204" pitchFamily="34" charset="0"/>
                <a:cs typeface="Arial" panose="020B0604020202020204" pitchFamily="34" charset="0"/>
              </a:rPr>
              <a:t>piem</a:t>
            </a:r>
            <a:r>
              <a:rPr lang="lv-LV" altLang="en-US" sz="2000" b="0" dirty="0" smtClean="0">
                <a:latin typeface="Arial" panose="020B0604020202020204" pitchFamily="34" charset="0"/>
                <a:cs typeface="Arial" panose="020B0604020202020204" pitchFamily="34" charset="0"/>
              </a:rPr>
              <a:t>.</a:t>
            </a:r>
            <a:r>
              <a:rPr lang="en-US" altLang="en-US" sz="2000" b="0" dirty="0" smtClean="0">
                <a:latin typeface="Arial" panose="020B0604020202020204" pitchFamily="34" charset="0"/>
                <a:cs typeface="Arial" panose="020B0604020202020204" pitchFamily="34" charset="0"/>
              </a:rPr>
              <a:t> </a:t>
            </a:r>
            <a:r>
              <a:rPr lang="en-US" altLang="en-US" sz="2000" b="0" dirty="0" smtClean="0">
                <a:latin typeface="Arial" panose="020B0604020202020204" pitchFamily="34" charset="0"/>
                <a:cs typeface="Arial" panose="020B0604020202020204" pitchFamily="34" charset="0"/>
              </a:rPr>
              <a:t>SNP</a:t>
            </a:r>
            <a:endParaRPr lang="en-US" altLang="en-US" sz="2000" b="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333375"/>
            <a:ext cx="7772400" cy="1008063"/>
          </a:xfrm>
        </p:spPr>
        <p:txBody>
          <a:bodyPr/>
          <a:lstStyle/>
          <a:p>
            <a:pPr eaLnBrk="1" hangingPunct="1"/>
            <a:r>
              <a:rPr lang="lv-LV" altLang="en-US" sz="3200" smtClean="0"/>
              <a:t>Pazīmju iedzimšana</a:t>
            </a:r>
            <a:br>
              <a:rPr lang="lv-LV" altLang="en-US" sz="3200" smtClean="0"/>
            </a:br>
            <a:r>
              <a:rPr lang="lv-LV" altLang="en-US" sz="3200" smtClean="0"/>
              <a:t>būtiski jautājumi:</a:t>
            </a:r>
            <a:endParaRPr lang="ru-RU" altLang="en-US" sz="3200" smtClean="0"/>
          </a:p>
        </p:txBody>
      </p:sp>
      <p:sp>
        <p:nvSpPr>
          <p:cNvPr id="17411" name="Rectangle 3"/>
          <p:cNvSpPr>
            <a:spLocks noGrp="1" noChangeArrowheads="1"/>
          </p:cNvSpPr>
          <p:nvPr>
            <p:ph type="body" idx="1"/>
          </p:nvPr>
        </p:nvSpPr>
        <p:spPr>
          <a:xfrm>
            <a:off x="685800" y="1557338"/>
            <a:ext cx="7772400" cy="4538662"/>
          </a:xfrm>
        </p:spPr>
        <p:txBody>
          <a:bodyPr/>
          <a:lstStyle/>
          <a:p>
            <a:pPr eaLnBrk="1" hangingPunct="1">
              <a:lnSpc>
                <a:spcPct val="90000"/>
              </a:lnSpc>
            </a:pPr>
            <a:r>
              <a:rPr lang="lv-LV" altLang="en-US" b="0" dirty="0" smtClean="0">
                <a:latin typeface="Arial" panose="020B0604020202020204" pitchFamily="34" charset="0"/>
                <a:cs typeface="Arial" panose="020B0604020202020204" pitchFamily="34" charset="0"/>
              </a:rPr>
              <a:t>kāda ir apaugļošanās nozīme?</a:t>
            </a:r>
          </a:p>
          <a:p>
            <a:pPr eaLnBrk="1" hangingPunct="1">
              <a:lnSpc>
                <a:spcPct val="90000"/>
              </a:lnSpc>
            </a:pPr>
            <a:r>
              <a:rPr lang="lv-LV" altLang="en-US" b="0" dirty="0" smtClean="0">
                <a:latin typeface="Arial" panose="020B0604020202020204" pitchFamily="34" charset="0"/>
                <a:cs typeface="Arial" panose="020B0604020202020204" pitchFamily="34" charset="0"/>
              </a:rPr>
              <a:t>vai apaugļošanās ir obligāta jaunās paaudzes veidošanā?</a:t>
            </a:r>
          </a:p>
          <a:p>
            <a:pPr eaLnBrk="1" hangingPunct="1">
              <a:lnSpc>
                <a:spcPct val="90000"/>
              </a:lnSpc>
            </a:pPr>
            <a:r>
              <a:rPr lang="lv-LV" altLang="en-US" b="0" dirty="0" smtClean="0">
                <a:latin typeface="Arial" panose="020B0604020202020204" pitchFamily="34" charset="0"/>
                <a:cs typeface="Arial" panose="020B0604020202020204" pitchFamily="34" charset="0"/>
              </a:rPr>
              <a:t>kāds ir vecāku ieguldījums pēcnācēju pazīmēs?</a:t>
            </a:r>
          </a:p>
          <a:p>
            <a:pPr eaLnBrk="1" hangingPunct="1">
              <a:lnSpc>
                <a:spcPct val="90000"/>
              </a:lnSpc>
            </a:pPr>
            <a:r>
              <a:rPr lang="lv-LV" altLang="en-US" b="0" dirty="0" smtClean="0">
                <a:latin typeface="Arial" panose="020B0604020202020204" pitchFamily="34" charset="0"/>
                <a:cs typeface="Arial" panose="020B0604020202020204" pitchFamily="34" charset="0"/>
              </a:rPr>
              <a:t>cik lielā mērā pazīmes ir iedzimstošas un ārējo faktoru ietekmētas?</a:t>
            </a:r>
            <a:endParaRPr lang="ru-RU" altLang="en-US" b="0" dirty="0" smtClean="0">
              <a:latin typeface="Arial" panose="020B0604020202020204" pitchFamily="34" charset="0"/>
              <a:cs typeface="Arial" panose="020B0604020202020204" pitchFamily="34" charset="0"/>
            </a:endParaRPr>
          </a:p>
          <a:p>
            <a:pPr eaLnBrk="1" hangingPunct="1">
              <a:lnSpc>
                <a:spcPct val="90000"/>
              </a:lnSpc>
            </a:pPr>
            <a:r>
              <a:rPr lang="lv-LV" altLang="en-US" b="0" dirty="0" smtClean="0">
                <a:latin typeface="Arial" panose="020B0604020202020204" pitchFamily="34" charset="0"/>
                <a:cs typeface="Arial" panose="020B0604020202020204" pitchFamily="34" charset="0"/>
              </a:rPr>
              <a:t>kas nosaka pēcnācēju dzimumu?</a:t>
            </a:r>
          </a:p>
        </p:txBody>
      </p:sp>
    </p:spTree>
    <p:extLst>
      <p:ext uri="{BB962C8B-B14F-4D97-AF65-F5344CB8AC3E}">
        <p14:creationId xmlns:p14="http://schemas.microsoft.com/office/powerpoint/2010/main" val="34006963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ChangeArrowheads="1"/>
          </p:cNvSpPr>
          <p:nvPr/>
        </p:nvSpPr>
        <p:spPr bwMode="auto">
          <a:xfrm>
            <a:off x="323850" y="374650"/>
            <a:ext cx="799306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85750" indent="-285750"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90000"/>
              </a:lnSpc>
              <a:buClr>
                <a:schemeClr val="bg2"/>
              </a:buClr>
              <a:buSzPct val="65000"/>
              <a:buFont typeface="Wingdings" pitchFamily="2" charset="2"/>
              <a:buNone/>
            </a:pPr>
            <a:r>
              <a:rPr lang="en-GB" altLang="en-US" i="0">
                <a:solidFill>
                  <a:schemeClr val="accent2"/>
                </a:solidFill>
                <a:latin typeface="Arial" charset="0"/>
                <a:cs typeface="Times New Roman" pitchFamily="18" charset="0"/>
              </a:rPr>
              <a:t>RFLP</a:t>
            </a:r>
            <a:r>
              <a:rPr lang="en-GB" altLang="en-US" sz="2400" i="0">
                <a:solidFill>
                  <a:schemeClr val="accent2"/>
                </a:solidFill>
                <a:latin typeface="Arial" charset="0"/>
                <a:cs typeface="Times New Roman" pitchFamily="18" charset="0"/>
              </a:rPr>
              <a:t> </a:t>
            </a:r>
            <a:r>
              <a:rPr lang="en-GB" altLang="en-US" sz="2000" b="0" i="0">
                <a:solidFill>
                  <a:schemeClr val="accent2"/>
                </a:solidFill>
                <a:latin typeface="Arial" charset="0"/>
                <a:cs typeface="Times New Roman" pitchFamily="18" charset="0"/>
              </a:rPr>
              <a:t>(</a:t>
            </a:r>
            <a:r>
              <a:rPr lang="en-GB" altLang="en-US" sz="2000" u="sng">
                <a:solidFill>
                  <a:schemeClr val="accent2"/>
                </a:solidFill>
                <a:latin typeface="Arial" charset="0"/>
                <a:cs typeface="Times New Roman" pitchFamily="18" charset="0"/>
              </a:rPr>
              <a:t>R</a:t>
            </a:r>
            <a:r>
              <a:rPr lang="en-GB" altLang="en-US" sz="2000" b="0">
                <a:solidFill>
                  <a:schemeClr val="accent2"/>
                </a:solidFill>
                <a:latin typeface="Arial" charset="0"/>
                <a:cs typeface="Times New Roman" pitchFamily="18" charset="0"/>
              </a:rPr>
              <a:t>estriction </a:t>
            </a:r>
            <a:r>
              <a:rPr lang="en-GB" altLang="en-US" sz="2000" u="sng">
                <a:solidFill>
                  <a:schemeClr val="accent2"/>
                </a:solidFill>
                <a:latin typeface="Arial" charset="0"/>
                <a:cs typeface="Times New Roman" pitchFamily="18" charset="0"/>
              </a:rPr>
              <a:t>F</a:t>
            </a:r>
            <a:r>
              <a:rPr lang="en-GB" altLang="en-US" sz="2000" b="0">
                <a:solidFill>
                  <a:schemeClr val="accent2"/>
                </a:solidFill>
                <a:latin typeface="Arial" charset="0"/>
                <a:cs typeface="Times New Roman" pitchFamily="18" charset="0"/>
              </a:rPr>
              <a:t>ragment </a:t>
            </a:r>
            <a:r>
              <a:rPr lang="en-GB" altLang="en-US" sz="2000" u="sng">
                <a:solidFill>
                  <a:schemeClr val="accent2"/>
                </a:solidFill>
                <a:latin typeface="Arial" charset="0"/>
                <a:cs typeface="Times New Roman" pitchFamily="18" charset="0"/>
              </a:rPr>
              <a:t>L</a:t>
            </a:r>
            <a:r>
              <a:rPr lang="en-GB" altLang="en-US" sz="2000" b="0">
                <a:solidFill>
                  <a:schemeClr val="accent2"/>
                </a:solidFill>
                <a:latin typeface="Arial" charset="0"/>
                <a:cs typeface="Times New Roman" pitchFamily="18" charset="0"/>
              </a:rPr>
              <a:t>ength </a:t>
            </a:r>
            <a:r>
              <a:rPr lang="en-GB" altLang="en-US" sz="2000" u="sng">
                <a:solidFill>
                  <a:schemeClr val="accent2"/>
                </a:solidFill>
                <a:latin typeface="Arial" charset="0"/>
                <a:cs typeface="Times New Roman" pitchFamily="18" charset="0"/>
              </a:rPr>
              <a:t>P</a:t>
            </a:r>
            <a:r>
              <a:rPr lang="en-GB" altLang="en-US" sz="2000" b="0">
                <a:solidFill>
                  <a:schemeClr val="accent2"/>
                </a:solidFill>
                <a:latin typeface="Arial" charset="0"/>
                <a:cs typeface="Times New Roman" pitchFamily="18" charset="0"/>
              </a:rPr>
              <a:t>olymorphism</a:t>
            </a:r>
            <a:r>
              <a:rPr lang="en-GB" altLang="en-US" sz="2000" b="0" i="0">
                <a:solidFill>
                  <a:schemeClr val="accent2"/>
                </a:solidFill>
                <a:latin typeface="Arial" charset="0"/>
                <a:cs typeface="Times New Roman" pitchFamily="18" charset="0"/>
              </a:rPr>
              <a:t>)</a:t>
            </a:r>
          </a:p>
        </p:txBody>
      </p:sp>
      <p:sp>
        <p:nvSpPr>
          <p:cNvPr id="172035" name="Rectangle 3"/>
          <p:cNvSpPr>
            <a:spLocks noChangeArrowheads="1"/>
          </p:cNvSpPr>
          <p:nvPr/>
        </p:nvSpPr>
        <p:spPr bwMode="auto">
          <a:xfrm>
            <a:off x="4427538" y="1190625"/>
            <a:ext cx="4487862" cy="432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rgbClr val="000000"/>
                  </a:outerShdw>
                </a:effectLst>
              </a14:hiddenEffects>
            </a:ext>
          </a:extLst>
        </p:spPr>
        <p:txBody>
          <a:bodyPr/>
          <a:lstStyle>
            <a:lvl1pPr marL="285750" indent="-285750"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spcAft>
                <a:spcPct val="60000"/>
              </a:spcAft>
              <a:buClr>
                <a:schemeClr val="tx1"/>
              </a:buClr>
              <a:buSzPct val="65000"/>
            </a:pPr>
            <a:r>
              <a:rPr lang="en-GB" altLang="en-US" sz="2000" b="0" i="0">
                <a:solidFill>
                  <a:schemeClr val="tx1"/>
                </a:solidFill>
                <a:latin typeface="Arial" charset="0"/>
                <a:cs typeface="Times New Roman" pitchFamily="18" charset="0"/>
              </a:rPr>
              <a:t>DN</a:t>
            </a:r>
            <a:r>
              <a:rPr lang="lv-LV" altLang="en-US" sz="2000" b="0" i="0">
                <a:solidFill>
                  <a:schemeClr val="tx1"/>
                </a:solidFill>
                <a:latin typeface="Arial" charset="0"/>
                <a:cs typeface="Times New Roman" pitchFamily="18" charset="0"/>
              </a:rPr>
              <a:t>S no parauga tiek griezsts</a:t>
            </a:r>
            <a:r>
              <a:rPr lang="en-GB" altLang="en-US" sz="2000" b="0" i="0">
                <a:solidFill>
                  <a:schemeClr val="tx1"/>
                </a:solidFill>
                <a:latin typeface="Arial" charset="0"/>
                <a:cs typeface="Times New Roman" pitchFamily="18" charset="0"/>
              </a:rPr>
              <a:t> </a:t>
            </a:r>
            <a:r>
              <a:rPr lang="lv-LV" altLang="en-US" sz="2000" b="0" i="0">
                <a:solidFill>
                  <a:schemeClr val="tx1"/>
                </a:solidFill>
                <a:latin typeface="Arial" charset="0"/>
                <a:cs typeface="Times New Roman" pitchFamily="18" charset="0"/>
              </a:rPr>
              <a:t>ar </a:t>
            </a:r>
            <a:r>
              <a:rPr lang="lv-LV" altLang="en-US" sz="2000" b="0" i="0" u="sng">
                <a:solidFill>
                  <a:schemeClr val="tx1"/>
                </a:solidFill>
                <a:latin typeface="Arial" charset="0"/>
                <a:cs typeface="Times New Roman" pitchFamily="18" charset="0"/>
              </a:rPr>
              <a:t>restrikcijas enzīmiem</a:t>
            </a:r>
            <a:endParaRPr lang="en-GB" altLang="en-US" sz="2000" b="0" i="0" u="sng">
              <a:solidFill>
                <a:schemeClr val="tx1"/>
              </a:solidFill>
              <a:latin typeface="Arial" charset="0"/>
              <a:cs typeface="Times New Roman" pitchFamily="18" charset="0"/>
            </a:endParaRPr>
          </a:p>
          <a:p>
            <a:pPr eaLnBrk="1" hangingPunct="1">
              <a:spcBef>
                <a:spcPct val="0"/>
              </a:spcBef>
              <a:spcAft>
                <a:spcPct val="60000"/>
              </a:spcAft>
              <a:buClr>
                <a:schemeClr val="tx1"/>
              </a:buClr>
              <a:buSzPct val="65000"/>
            </a:pPr>
            <a:r>
              <a:rPr lang="lv-LV" altLang="en-US" sz="2000" b="0" i="0">
                <a:solidFill>
                  <a:schemeClr val="tx1"/>
                </a:solidFill>
                <a:latin typeface="Arial" charset="0"/>
                <a:cs typeface="Times New Roman" pitchFamily="18" charset="0"/>
              </a:rPr>
              <a:t>Tā rezultātā iegūtie </a:t>
            </a:r>
            <a:r>
              <a:rPr lang="lv-LV" altLang="en-US" sz="2000" b="0" i="0" u="sng">
                <a:solidFill>
                  <a:schemeClr val="tx1"/>
                </a:solidFill>
                <a:latin typeface="Arial" charset="0"/>
                <a:cs typeface="Times New Roman" pitchFamily="18" charset="0"/>
              </a:rPr>
              <a:t>DNS fragmenti tiek atdalīti elektroforēzē</a:t>
            </a:r>
            <a:r>
              <a:rPr lang="lv-LV" altLang="en-US" sz="2000" b="0" i="0">
                <a:solidFill>
                  <a:schemeClr val="tx1"/>
                </a:solidFill>
                <a:latin typeface="Arial" charset="0"/>
                <a:cs typeface="Times New Roman" pitchFamily="18" charset="0"/>
              </a:rPr>
              <a:t> atbilstoši to izmēriem</a:t>
            </a:r>
            <a:endParaRPr lang="en-GB" altLang="en-US" sz="2000" b="0" i="0">
              <a:solidFill>
                <a:schemeClr val="tx1"/>
              </a:solidFill>
              <a:latin typeface="Arial" charset="0"/>
              <a:cs typeface="Times New Roman" pitchFamily="18" charset="0"/>
            </a:endParaRPr>
          </a:p>
          <a:p>
            <a:pPr eaLnBrk="1" hangingPunct="1">
              <a:spcBef>
                <a:spcPct val="0"/>
              </a:spcBef>
              <a:spcAft>
                <a:spcPct val="60000"/>
              </a:spcAft>
              <a:buClr>
                <a:schemeClr val="tx1"/>
              </a:buClr>
              <a:buSzPct val="65000"/>
            </a:pPr>
            <a:r>
              <a:rPr lang="lv-LV" altLang="en-US" sz="2000" b="0" i="0">
                <a:solidFill>
                  <a:schemeClr val="tx1"/>
                </a:solidFill>
                <a:latin typeface="Arial" charset="0"/>
                <a:cs typeface="Times New Roman" pitchFamily="18" charset="0"/>
              </a:rPr>
              <a:t>Tiek izmantots “iezīme” </a:t>
            </a:r>
            <a:r>
              <a:rPr lang="lv-LV" altLang="en-US" sz="2000" b="0" i="0">
                <a:solidFill>
                  <a:schemeClr val="tx1"/>
                </a:solidFill>
                <a:latin typeface="Arial" charset="0"/>
              </a:rPr>
              <a:t>(īsa iezīmēta DNS secība jeb sekvence)</a:t>
            </a:r>
            <a:r>
              <a:rPr lang="lv-LV" altLang="en-US" sz="2000" b="0" i="0" u="sng">
                <a:solidFill>
                  <a:schemeClr val="tx1"/>
                </a:solidFill>
                <a:latin typeface="Arial" charset="0"/>
              </a:rPr>
              <a:t> lai iezīmētu fragmentus </a:t>
            </a:r>
            <a:r>
              <a:rPr lang="lv-LV" altLang="en-US" sz="2000" b="0" i="0">
                <a:solidFill>
                  <a:schemeClr val="tx1"/>
                </a:solidFill>
                <a:latin typeface="Arial" charset="0"/>
              </a:rPr>
              <a:t>kas satur analizējamās sekvences</a:t>
            </a:r>
            <a:endParaRPr lang="en-GB" altLang="en-US" sz="2000" b="0" i="0">
              <a:solidFill>
                <a:schemeClr val="tx1"/>
              </a:solidFill>
              <a:latin typeface="Arial" charset="0"/>
              <a:cs typeface="Times New Roman" pitchFamily="18" charset="0"/>
            </a:endParaRPr>
          </a:p>
          <a:p>
            <a:pPr eaLnBrk="1" hangingPunct="1">
              <a:spcBef>
                <a:spcPct val="0"/>
              </a:spcBef>
              <a:spcAft>
                <a:spcPct val="60000"/>
              </a:spcAft>
              <a:buClr>
                <a:schemeClr val="tx1"/>
              </a:buClr>
              <a:buSzPct val="65000"/>
            </a:pPr>
            <a:r>
              <a:rPr lang="lv-LV" altLang="en-US" sz="2000" b="0" i="0">
                <a:solidFill>
                  <a:schemeClr val="tx1"/>
                </a:solidFill>
                <a:latin typeface="Arial" charset="0"/>
                <a:cs typeface="Times New Roman" pitchFamily="18" charset="0"/>
              </a:rPr>
              <a:t>Kad </a:t>
            </a:r>
            <a:r>
              <a:rPr lang="en-GB" altLang="en-US" sz="2000" b="0" i="0" u="sng">
                <a:solidFill>
                  <a:schemeClr val="tx1"/>
                </a:solidFill>
                <a:latin typeface="Arial" charset="0"/>
              </a:rPr>
              <a:t>“</a:t>
            </a:r>
            <a:r>
              <a:rPr lang="lv-LV" altLang="en-US" sz="2000" b="0" i="0" u="sng">
                <a:solidFill>
                  <a:schemeClr val="tx1"/>
                </a:solidFill>
                <a:latin typeface="Arial" charset="0"/>
              </a:rPr>
              <a:t>iezīme</a:t>
            </a:r>
            <a:r>
              <a:rPr lang="en-GB" altLang="en-US" sz="2000" b="0" u="sng">
                <a:solidFill>
                  <a:schemeClr val="tx1"/>
                </a:solidFill>
                <a:latin typeface="Arial" charset="0"/>
              </a:rPr>
              <a:t>”</a:t>
            </a:r>
            <a:r>
              <a:rPr lang="en-GB" altLang="en-US" sz="2000" b="0" i="0" u="sng">
                <a:solidFill>
                  <a:schemeClr val="tx1"/>
                </a:solidFill>
                <a:latin typeface="Arial" charset="0"/>
              </a:rPr>
              <a:t> </a:t>
            </a:r>
            <a:r>
              <a:rPr lang="lv-LV" altLang="en-US" sz="2000" b="0" i="0" u="sng">
                <a:solidFill>
                  <a:schemeClr val="tx1"/>
                </a:solidFill>
                <a:latin typeface="Arial" charset="0"/>
              </a:rPr>
              <a:t> piesaistās atbilstošai DNS sekvencei no parauga, tā tiek identificēta</a:t>
            </a:r>
            <a:endParaRPr lang="en-GB" altLang="en-US" sz="2000" b="0" i="0">
              <a:solidFill>
                <a:schemeClr val="tx1"/>
              </a:solidFill>
              <a:latin typeface="Arial" charset="0"/>
              <a:cs typeface="Times New Roman" pitchFamily="18" charset="0"/>
            </a:endParaRPr>
          </a:p>
        </p:txBody>
      </p:sp>
      <p:grpSp>
        <p:nvGrpSpPr>
          <p:cNvPr id="172036" name="Group 4"/>
          <p:cNvGrpSpPr>
            <a:grpSpLocks/>
          </p:cNvGrpSpPr>
          <p:nvPr/>
        </p:nvGrpSpPr>
        <p:grpSpPr bwMode="auto">
          <a:xfrm>
            <a:off x="304800" y="974725"/>
            <a:ext cx="3338513" cy="5883275"/>
            <a:chOff x="3504" y="614"/>
            <a:chExt cx="2103" cy="3706"/>
          </a:xfrm>
        </p:grpSpPr>
        <p:grpSp>
          <p:nvGrpSpPr>
            <p:cNvPr id="172037" name="Group 5"/>
            <p:cNvGrpSpPr>
              <a:grpSpLocks/>
            </p:cNvGrpSpPr>
            <p:nvPr/>
          </p:nvGrpSpPr>
          <p:grpSpPr bwMode="auto">
            <a:xfrm>
              <a:off x="3504" y="624"/>
              <a:ext cx="2064" cy="3696"/>
              <a:chOff x="3615" y="624"/>
              <a:chExt cx="1953" cy="3696"/>
            </a:xfrm>
          </p:grpSpPr>
          <p:pic>
            <p:nvPicPr>
              <p:cNvPr id="172046" name="Picture 6" descr="RFLP meto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5" y="624"/>
                <a:ext cx="1953" cy="3405"/>
              </a:xfrm>
              <a:prstGeom prst="rect">
                <a:avLst/>
              </a:prstGeom>
              <a:noFill/>
              <a:ln w="9525">
                <a:solidFill>
                  <a:srgbClr val="990033"/>
                </a:solidFill>
                <a:miter lim="800000"/>
                <a:headEnd/>
                <a:tailEnd/>
              </a:ln>
              <a:extLst>
                <a:ext uri="{909E8E84-426E-40DD-AFC4-6F175D3DCCD1}">
                  <a14:hiddenFill xmlns:a14="http://schemas.microsoft.com/office/drawing/2010/main">
                    <a:solidFill>
                      <a:srgbClr val="FFFFFF"/>
                    </a:solidFill>
                  </a14:hiddenFill>
                </a:ext>
              </a:extLst>
            </p:spPr>
          </p:pic>
          <p:pic>
            <p:nvPicPr>
              <p:cNvPr id="172047" name="Picture 7" descr="RFLP_g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1" y="3575"/>
                <a:ext cx="1508" cy="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2038" name="Text Box 8"/>
            <p:cNvSpPr txBox="1">
              <a:spLocks noChangeArrowheads="1"/>
            </p:cNvSpPr>
            <p:nvPr/>
          </p:nvSpPr>
          <p:spPr bwMode="auto">
            <a:xfrm>
              <a:off x="5295" y="614"/>
              <a:ext cx="312" cy="154"/>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sv-SE" altLang="en-US" sz="1000">
                  <a:solidFill>
                    <a:schemeClr val="tx1"/>
                  </a:solidFill>
                  <a:latin typeface="Times New Roman" pitchFamily="18" charset="0"/>
                </a:rPr>
                <a:t>Probe</a:t>
              </a:r>
            </a:p>
          </p:txBody>
        </p:sp>
        <p:sp>
          <p:nvSpPr>
            <p:cNvPr id="172039" name="Text Box 9"/>
            <p:cNvSpPr txBox="1">
              <a:spLocks noChangeArrowheads="1"/>
            </p:cNvSpPr>
            <p:nvPr/>
          </p:nvSpPr>
          <p:spPr bwMode="auto">
            <a:xfrm>
              <a:off x="4368" y="1119"/>
              <a:ext cx="638" cy="154"/>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sv-SE" altLang="en-US" sz="1000" b="0" i="0">
                  <a:solidFill>
                    <a:schemeClr val="tx1"/>
                  </a:solidFill>
                  <a:latin typeface="Times New Roman" pitchFamily="18" charset="0"/>
                </a:rPr>
                <a:t>DNA</a:t>
              </a:r>
              <a:r>
                <a:rPr lang="lv-LV" altLang="en-US" sz="1000" b="0" i="0">
                  <a:solidFill>
                    <a:schemeClr val="tx1"/>
                  </a:solidFill>
                  <a:latin typeface="Times New Roman" pitchFamily="18" charset="0"/>
                </a:rPr>
                <a:t>ekstrakcija</a:t>
              </a:r>
              <a:endParaRPr lang="sv-SE" altLang="en-US" sz="1000" b="0" i="0">
                <a:solidFill>
                  <a:schemeClr val="tx1"/>
                </a:solidFill>
                <a:latin typeface="Times New Roman" pitchFamily="18" charset="0"/>
              </a:endParaRPr>
            </a:p>
          </p:txBody>
        </p:sp>
        <p:sp>
          <p:nvSpPr>
            <p:cNvPr id="172040" name="Text Box 10"/>
            <p:cNvSpPr txBox="1">
              <a:spLocks noChangeArrowheads="1"/>
            </p:cNvSpPr>
            <p:nvPr/>
          </p:nvSpPr>
          <p:spPr bwMode="auto">
            <a:xfrm>
              <a:off x="4512" y="1419"/>
              <a:ext cx="494" cy="182"/>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65000"/>
                </a:lnSpc>
                <a:spcBef>
                  <a:spcPct val="0"/>
                </a:spcBef>
                <a:buFontTx/>
                <a:buNone/>
              </a:pPr>
              <a:r>
                <a:rPr lang="en-US" altLang="en-US" sz="1000" b="0" i="0">
                  <a:solidFill>
                    <a:schemeClr val="tx1"/>
                  </a:solidFill>
                  <a:latin typeface="Times New Roman" pitchFamily="18" charset="0"/>
                </a:rPr>
                <a:t>Restri</a:t>
              </a:r>
              <a:r>
                <a:rPr lang="lv-LV" altLang="en-US" sz="1000" b="0" i="0">
                  <a:solidFill>
                    <a:schemeClr val="tx1"/>
                  </a:solidFill>
                  <a:latin typeface="Times New Roman" pitchFamily="18" charset="0"/>
                </a:rPr>
                <a:t>kcijas</a:t>
              </a:r>
              <a:endParaRPr lang="en-US" altLang="en-US" sz="1000" b="0" i="0">
                <a:solidFill>
                  <a:schemeClr val="tx1"/>
                </a:solidFill>
                <a:latin typeface="Times New Roman" pitchFamily="18" charset="0"/>
              </a:endParaRPr>
            </a:p>
            <a:p>
              <a:pPr eaLnBrk="1" hangingPunct="1">
                <a:lnSpc>
                  <a:spcPct val="65000"/>
                </a:lnSpc>
                <a:spcBef>
                  <a:spcPct val="0"/>
                </a:spcBef>
                <a:buFontTx/>
                <a:buNone/>
              </a:pPr>
              <a:r>
                <a:rPr lang="en-US" altLang="en-US" sz="1000" b="0" i="0">
                  <a:solidFill>
                    <a:schemeClr val="tx1"/>
                  </a:solidFill>
                  <a:latin typeface="Times New Roman" pitchFamily="18" charset="0"/>
                </a:rPr>
                <a:t>enz</a:t>
              </a:r>
              <a:r>
                <a:rPr lang="lv-LV" altLang="en-US" sz="1000" b="0" i="0">
                  <a:solidFill>
                    <a:schemeClr val="tx1"/>
                  </a:solidFill>
                  <a:latin typeface="Times New Roman" pitchFamily="18" charset="0"/>
                </a:rPr>
                <a:t>īms</a:t>
              </a:r>
              <a:endParaRPr lang="en-US" altLang="en-US" sz="1000" b="0" i="0">
                <a:solidFill>
                  <a:schemeClr val="tx1"/>
                </a:solidFill>
                <a:latin typeface="Times New Roman" pitchFamily="18" charset="0"/>
              </a:endParaRPr>
            </a:p>
          </p:txBody>
        </p:sp>
        <p:sp>
          <p:nvSpPr>
            <p:cNvPr id="172041" name="Text Box 11"/>
            <p:cNvSpPr txBox="1">
              <a:spLocks noChangeArrowheads="1"/>
            </p:cNvSpPr>
            <p:nvPr/>
          </p:nvSpPr>
          <p:spPr bwMode="auto">
            <a:xfrm>
              <a:off x="4304" y="1824"/>
              <a:ext cx="554" cy="144"/>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90000"/>
                </a:lnSpc>
                <a:spcBef>
                  <a:spcPct val="0"/>
                </a:spcBef>
                <a:buFontTx/>
                <a:buNone/>
              </a:pPr>
              <a:r>
                <a:rPr lang="lv-LV" altLang="en-US" sz="1000" b="0" i="0">
                  <a:solidFill>
                    <a:schemeClr val="tx1"/>
                  </a:solidFill>
                  <a:latin typeface="Times New Roman" pitchFamily="18" charset="0"/>
                </a:rPr>
                <a:t>Elektroforēze</a:t>
              </a:r>
              <a:endParaRPr lang="en-US" altLang="en-US" sz="1000" b="0" i="0">
                <a:solidFill>
                  <a:schemeClr val="tx1"/>
                </a:solidFill>
                <a:latin typeface="Times New Roman" pitchFamily="18" charset="0"/>
              </a:endParaRPr>
            </a:p>
          </p:txBody>
        </p:sp>
        <p:sp>
          <p:nvSpPr>
            <p:cNvPr id="172042" name="Text Box 12"/>
            <p:cNvSpPr txBox="1">
              <a:spLocks noChangeArrowheads="1"/>
            </p:cNvSpPr>
            <p:nvPr/>
          </p:nvSpPr>
          <p:spPr bwMode="auto">
            <a:xfrm>
              <a:off x="3984" y="2544"/>
              <a:ext cx="267" cy="144"/>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90000"/>
                </a:lnSpc>
                <a:spcBef>
                  <a:spcPct val="0"/>
                </a:spcBef>
                <a:buFontTx/>
                <a:buNone/>
              </a:pPr>
              <a:r>
                <a:rPr lang="lv-LV" altLang="en-US" sz="1000" i="0">
                  <a:solidFill>
                    <a:schemeClr val="tx1"/>
                  </a:solidFill>
                  <a:latin typeface="Times New Roman" pitchFamily="18" charset="0"/>
                </a:rPr>
                <a:t>Gēls</a:t>
              </a:r>
              <a:endParaRPr lang="sv-SE" altLang="en-US" sz="1000" i="0">
                <a:solidFill>
                  <a:schemeClr val="tx1"/>
                </a:solidFill>
                <a:latin typeface="Times New Roman" pitchFamily="18" charset="0"/>
              </a:endParaRPr>
            </a:p>
          </p:txBody>
        </p:sp>
        <p:sp>
          <p:nvSpPr>
            <p:cNvPr id="172043" name="Text Box 13"/>
            <p:cNvSpPr txBox="1">
              <a:spLocks noChangeArrowheads="1"/>
            </p:cNvSpPr>
            <p:nvPr/>
          </p:nvSpPr>
          <p:spPr bwMode="auto">
            <a:xfrm>
              <a:off x="3840" y="2160"/>
              <a:ext cx="499" cy="144"/>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90000"/>
                </a:lnSpc>
                <a:spcBef>
                  <a:spcPct val="0"/>
                </a:spcBef>
                <a:buFontTx/>
                <a:buNone/>
              </a:pPr>
              <a:r>
                <a:rPr lang="sv-SE" altLang="en-US" sz="1000" i="0">
                  <a:solidFill>
                    <a:schemeClr val="tx1"/>
                  </a:solidFill>
                  <a:latin typeface="Times New Roman" pitchFamily="18" charset="0"/>
                </a:rPr>
                <a:t>Membr</a:t>
              </a:r>
              <a:r>
                <a:rPr lang="lv-LV" altLang="en-US" sz="1000" i="0">
                  <a:solidFill>
                    <a:schemeClr val="tx1"/>
                  </a:solidFill>
                  <a:latin typeface="Times New Roman" pitchFamily="18" charset="0"/>
                </a:rPr>
                <a:t>āna</a:t>
              </a:r>
              <a:endParaRPr lang="sv-SE" altLang="en-US" sz="1000" i="0">
                <a:solidFill>
                  <a:schemeClr val="tx1"/>
                </a:solidFill>
                <a:latin typeface="Times New Roman" pitchFamily="18" charset="0"/>
              </a:endParaRPr>
            </a:p>
          </p:txBody>
        </p:sp>
        <p:sp>
          <p:nvSpPr>
            <p:cNvPr id="172044" name="Text Box 14"/>
            <p:cNvSpPr txBox="1">
              <a:spLocks noChangeArrowheads="1"/>
            </p:cNvSpPr>
            <p:nvPr/>
          </p:nvSpPr>
          <p:spPr bwMode="auto">
            <a:xfrm>
              <a:off x="4800" y="3044"/>
              <a:ext cx="768" cy="402"/>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90000"/>
                </a:lnSpc>
                <a:spcBef>
                  <a:spcPct val="0"/>
                </a:spcBef>
                <a:buFontTx/>
                <a:buNone/>
              </a:pPr>
              <a:r>
                <a:rPr lang="lv-LV" altLang="en-US" sz="1000" b="0">
                  <a:solidFill>
                    <a:schemeClr val="tx1"/>
                  </a:solidFill>
                  <a:latin typeface="Arial" charset="0"/>
                </a:rPr>
                <a:t>“Iezīme” </a:t>
              </a:r>
              <a:r>
                <a:rPr lang="lv-LV" altLang="en-US" sz="1000" b="0" i="0">
                  <a:solidFill>
                    <a:schemeClr val="tx1"/>
                  </a:solidFill>
                  <a:latin typeface="Arial" charset="0"/>
                </a:rPr>
                <a:t>pievienojas atbilstošai</a:t>
              </a:r>
              <a:r>
                <a:rPr lang="en-US" altLang="en-US" sz="1000" b="0" i="0">
                  <a:solidFill>
                    <a:schemeClr val="tx1"/>
                  </a:solidFill>
                  <a:latin typeface="Arial" charset="0"/>
                </a:rPr>
                <a:t> DN</a:t>
              </a:r>
              <a:r>
                <a:rPr lang="lv-LV" altLang="en-US" sz="1000" b="0" i="0">
                  <a:solidFill>
                    <a:schemeClr val="tx1"/>
                  </a:solidFill>
                  <a:latin typeface="Arial" charset="0"/>
                </a:rPr>
                <a:t>S</a:t>
              </a:r>
              <a:r>
                <a:rPr lang="en-US" altLang="en-US" sz="1000" b="0" i="0">
                  <a:solidFill>
                    <a:schemeClr val="tx1"/>
                  </a:solidFill>
                  <a:latin typeface="Arial" charset="0"/>
                </a:rPr>
                <a:t> </a:t>
              </a:r>
              <a:r>
                <a:rPr lang="lv-LV" altLang="en-US" sz="1000" b="0" i="0">
                  <a:solidFill>
                    <a:schemeClr val="tx1"/>
                  </a:solidFill>
                  <a:latin typeface="Arial" charset="0"/>
                </a:rPr>
                <a:t>sekvencei</a:t>
              </a:r>
              <a:endParaRPr lang="en-US" altLang="en-US" sz="1000" b="0" i="0">
                <a:solidFill>
                  <a:schemeClr val="tx1"/>
                </a:solidFill>
                <a:latin typeface="Arial" charset="0"/>
              </a:endParaRPr>
            </a:p>
          </p:txBody>
        </p:sp>
        <p:sp>
          <p:nvSpPr>
            <p:cNvPr id="172045" name="Text Box 15"/>
            <p:cNvSpPr txBox="1">
              <a:spLocks noChangeArrowheads="1"/>
            </p:cNvSpPr>
            <p:nvPr/>
          </p:nvSpPr>
          <p:spPr bwMode="auto">
            <a:xfrm>
              <a:off x="3744" y="3552"/>
              <a:ext cx="325" cy="144"/>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90000"/>
                </a:lnSpc>
                <a:spcBef>
                  <a:spcPct val="0"/>
                </a:spcBef>
                <a:buFontTx/>
                <a:buNone/>
              </a:pPr>
              <a:r>
                <a:rPr lang="sv-SE" altLang="en-US" sz="1000" i="0">
                  <a:solidFill>
                    <a:schemeClr val="tx1"/>
                  </a:solidFill>
                  <a:latin typeface="Times New Roman" pitchFamily="18" charset="0"/>
                </a:rPr>
                <a:t>RFLP</a:t>
              </a:r>
            </a:p>
          </p:txBody>
        </p:sp>
      </p:grpSp>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r>
              <a:rPr lang="sv-SE" altLang="en-US" sz="3200" smtClean="0"/>
              <a:t>RFLP</a:t>
            </a:r>
            <a:r>
              <a:rPr lang="lv-LV" altLang="en-US" sz="3200" smtClean="0"/>
              <a:t> priekšrocības un trūkumi</a:t>
            </a:r>
            <a:endParaRPr lang="sv-SE" altLang="en-US" sz="3200" smtClean="0"/>
          </a:p>
        </p:txBody>
      </p:sp>
      <p:sp>
        <p:nvSpPr>
          <p:cNvPr id="173059" name="Rectangle 3"/>
          <p:cNvSpPr>
            <a:spLocks noGrp="1" noChangeArrowheads="1"/>
          </p:cNvSpPr>
          <p:nvPr>
            <p:ph type="body" sz="half" idx="1"/>
          </p:nvPr>
        </p:nvSpPr>
        <p:spPr>
          <a:xfrm>
            <a:off x="457200" y="1412875"/>
            <a:ext cx="3683000" cy="4713288"/>
          </a:xfrm>
          <a:noFill/>
          <a:ln>
            <a:solidFill>
              <a:srgbClr val="FF0000"/>
            </a:solidFill>
            <a:miter lim="800000"/>
            <a:headEnd/>
            <a:tailEnd/>
          </a:ln>
        </p:spPr>
        <p:txBody>
          <a:bodyPr/>
          <a:lstStyle/>
          <a:p>
            <a:pPr eaLnBrk="1" hangingPunct="1"/>
            <a:endParaRPr lang="sv-SE" altLang="en-US" sz="1800" b="0" dirty="0" smtClean="0">
              <a:solidFill>
                <a:srgbClr val="663300"/>
              </a:solidFill>
              <a:latin typeface="Arial" panose="020B0604020202020204" pitchFamily="34" charset="0"/>
              <a:cs typeface="Arial" panose="020B0604020202020204" pitchFamily="34" charset="0"/>
            </a:endParaRPr>
          </a:p>
          <a:p>
            <a:pPr eaLnBrk="1" hangingPunct="1"/>
            <a:r>
              <a:rPr lang="lv-LV" altLang="en-US" sz="1800" b="0" dirty="0" smtClean="0">
                <a:solidFill>
                  <a:srgbClr val="663300"/>
                </a:solidFill>
                <a:latin typeface="Arial" panose="020B0604020202020204" pitchFamily="34" charset="0"/>
                <a:cs typeface="Arial" panose="020B0604020202020204" pitchFamily="34" charset="0"/>
              </a:rPr>
              <a:t>Pārpilnība genomā</a:t>
            </a:r>
          </a:p>
          <a:p>
            <a:pPr eaLnBrk="1" hangingPunct="1">
              <a:buFontTx/>
              <a:buNone/>
            </a:pPr>
            <a:endParaRPr lang="sv-SE" altLang="en-US" sz="1800" b="0" dirty="0" smtClean="0">
              <a:solidFill>
                <a:srgbClr val="663300"/>
              </a:solidFill>
              <a:latin typeface="Arial" panose="020B0604020202020204" pitchFamily="34" charset="0"/>
              <a:cs typeface="Arial" panose="020B0604020202020204" pitchFamily="34" charset="0"/>
            </a:endParaRPr>
          </a:p>
          <a:p>
            <a:pPr eaLnBrk="1" hangingPunct="1"/>
            <a:r>
              <a:rPr lang="lv-LV" altLang="en-US" sz="1800" b="0" dirty="0" smtClean="0">
                <a:solidFill>
                  <a:srgbClr val="663300"/>
                </a:solidFill>
                <a:latin typeface="Arial" panose="020B0604020202020204" pitchFamily="34" charset="0"/>
                <a:cs typeface="Arial" panose="020B0604020202020204" pitchFamily="34" charset="0"/>
              </a:rPr>
              <a:t>To izplatība ir </a:t>
            </a:r>
            <a:r>
              <a:rPr lang="lv-LV" altLang="en-US" sz="1800" b="0" dirty="0" err="1" smtClean="0">
                <a:solidFill>
                  <a:srgbClr val="663300"/>
                </a:solidFill>
                <a:latin typeface="Arial" panose="020B0604020202020204" pitchFamily="34" charset="0"/>
                <a:cs typeface="Arial" panose="020B0604020202020204" pitchFamily="34" charset="0"/>
              </a:rPr>
              <a:t>randomizēta</a:t>
            </a:r>
            <a:r>
              <a:rPr lang="lv-LV" altLang="en-US" sz="1800" b="0" dirty="0" smtClean="0">
                <a:solidFill>
                  <a:srgbClr val="663300"/>
                </a:solidFill>
                <a:latin typeface="Arial" panose="020B0604020202020204" pitchFamily="34" charset="0"/>
                <a:cs typeface="Arial" panose="020B0604020202020204" pitchFamily="34" charset="0"/>
              </a:rPr>
              <a:t> jeb nejauša</a:t>
            </a:r>
            <a:endParaRPr lang="sv-SE" altLang="en-US" sz="1800" b="0" dirty="0" smtClean="0">
              <a:solidFill>
                <a:srgbClr val="663300"/>
              </a:solidFill>
              <a:latin typeface="Arial" panose="020B0604020202020204" pitchFamily="34" charset="0"/>
              <a:cs typeface="Arial" panose="020B0604020202020204" pitchFamily="34" charset="0"/>
            </a:endParaRPr>
          </a:p>
          <a:p>
            <a:pPr eaLnBrk="1" hangingPunct="1">
              <a:buFontTx/>
              <a:buNone/>
            </a:pPr>
            <a:endParaRPr lang="sv-SE" altLang="en-US" sz="1800" b="0" dirty="0" smtClean="0">
              <a:solidFill>
                <a:srgbClr val="663300"/>
              </a:solidFill>
              <a:latin typeface="Arial" panose="020B0604020202020204" pitchFamily="34" charset="0"/>
              <a:cs typeface="Arial" panose="020B0604020202020204" pitchFamily="34" charset="0"/>
            </a:endParaRPr>
          </a:p>
          <a:p>
            <a:pPr eaLnBrk="1" hangingPunct="1"/>
            <a:r>
              <a:rPr lang="lv-LV" altLang="en-US" sz="1800" b="0" dirty="0" smtClean="0">
                <a:solidFill>
                  <a:srgbClr val="663300"/>
                </a:solidFill>
                <a:latin typeface="Arial" panose="020B0604020202020204" pitchFamily="34" charset="0"/>
                <a:cs typeface="Arial" panose="020B0604020202020204" pitchFamily="34" charset="0"/>
              </a:rPr>
              <a:t>Labi reproducējami</a:t>
            </a:r>
            <a:endParaRPr lang="sv-SE" altLang="en-US" sz="1800" b="0" dirty="0" smtClean="0">
              <a:solidFill>
                <a:srgbClr val="663300"/>
              </a:solidFill>
              <a:latin typeface="Arial" panose="020B0604020202020204" pitchFamily="34" charset="0"/>
              <a:cs typeface="Arial" panose="020B0604020202020204" pitchFamily="34" charset="0"/>
            </a:endParaRPr>
          </a:p>
          <a:p>
            <a:pPr eaLnBrk="1" hangingPunct="1">
              <a:buFontTx/>
              <a:buNone/>
            </a:pPr>
            <a:endParaRPr lang="sv-SE" altLang="en-US" sz="1800" b="0" dirty="0" smtClean="0">
              <a:solidFill>
                <a:srgbClr val="663300"/>
              </a:solidFill>
              <a:latin typeface="Arial" panose="020B0604020202020204" pitchFamily="34" charset="0"/>
              <a:cs typeface="Arial" panose="020B0604020202020204" pitchFamily="34" charset="0"/>
            </a:endParaRPr>
          </a:p>
          <a:p>
            <a:pPr eaLnBrk="1" hangingPunct="1"/>
            <a:r>
              <a:rPr lang="lv-LV" altLang="en-US" sz="1800" b="0" dirty="0" smtClean="0">
                <a:solidFill>
                  <a:srgbClr val="663300"/>
                </a:solidFill>
                <a:latin typeface="Arial" panose="020B0604020202020204" pitchFamily="34" charset="0"/>
                <a:cs typeface="Arial" panose="020B0604020202020204" pitchFamily="34" charset="0"/>
              </a:rPr>
              <a:t>Var tikt izmantoti arī kā ko-dominanti marķieri</a:t>
            </a:r>
            <a:endParaRPr lang="sv-SE" altLang="en-US" sz="1800" b="0" dirty="0" smtClean="0">
              <a:solidFill>
                <a:srgbClr val="663300"/>
              </a:solidFill>
              <a:latin typeface="Arial" panose="020B0604020202020204" pitchFamily="34" charset="0"/>
              <a:cs typeface="Arial" panose="020B0604020202020204" pitchFamily="34" charset="0"/>
            </a:endParaRPr>
          </a:p>
          <a:p>
            <a:pPr eaLnBrk="1" hangingPunct="1"/>
            <a:endParaRPr lang="sv-SE" altLang="en-US" sz="1800" b="0" dirty="0" smtClean="0">
              <a:solidFill>
                <a:srgbClr val="663300"/>
              </a:solidFill>
              <a:latin typeface="Arial" panose="020B0604020202020204" pitchFamily="34" charset="0"/>
              <a:cs typeface="Arial" panose="020B0604020202020204" pitchFamily="34" charset="0"/>
            </a:endParaRPr>
          </a:p>
          <a:p>
            <a:pPr eaLnBrk="1" hangingPunct="1">
              <a:buFontTx/>
              <a:buNone/>
            </a:pPr>
            <a:endParaRPr lang="sv-SE" altLang="en-US" sz="1800" b="0" dirty="0" smtClean="0">
              <a:solidFill>
                <a:srgbClr val="663300"/>
              </a:solidFill>
              <a:latin typeface="Arial" panose="020B0604020202020204" pitchFamily="34" charset="0"/>
              <a:cs typeface="Arial" panose="020B0604020202020204" pitchFamily="34" charset="0"/>
            </a:endParaRPr>
          </a:p>
        </p:txBody>
      </p:sp>
      <p:sp>
        <p:nvSpPr>
          <p:cNvPr id="173060" name="Rectangle 4"/>
          <p:cNvSpPr>
            <a:spLocks noChangeArrowheads="1"/>
          </p:cNvSpPr>
          <p:nvPr/>
        </p:nvSpPr>
        <p:spPr bwMode="auto">
          <a:xfrm>
            <a:off x="4500563" y="1412875"/>
            <a:ext cx="4248150" cy="4741863"/>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endParaRPr lang="en-GB" altLang="en-US" sz="1200" i="0" dirty="0"/>
          </a:p>
          <a:p>
            <a:pPr eaLnBrk="1" hangingPunct="1"/>
            <a:r>
              <a:rPr lang="lv-LV" altLang="en-US" sz="1800" b="0" i="0" dirty="0">
                <a:solidFill>
                  <a:srgbClr val="663300"/>
                </a:solidFill>
                <a:latin typeface="Arial" panose="020B0604020202020204" pitchFamily="34" charset="0"/>
                <a:cs typeface="Arial" panose="020B0604020202020204" pitchFamily="34" charset="0"/>
              </a:rPr>
              <a:t>Tehniski sarežģīti</a:t>
            </a:r>
            <a:endParaRPr lang="en-GB" altLang="en-US" sz="1800" b="0" i="0" dirty="0">
              <a:solidFill>
                <a:srgbClr val="663300"/>
              </a:solidFill>
              <a:latin typeface="Arial" panose="020B0604020202020204" pitchFamily="34" charset="0"/>
              <a:cs typeface="Arial" panose="020B0604020202020204" pitchFamily="34" charset="0"/>
            </a:endParaRPr>
          </a:p>
          <a:p>
            <a:pPr eaLnBrk="1" hangingPunct="1">
              <a:buFontTx/>
              <a:buNone/>
            </a:pPr>
            <a:endParaRPr lang="en-GB" altLang="en-US" sz="1800" b="0" i="0" dirty="0">
              <a:solidFill>
                <a:srgbClr val="663300"/>
              </a:solidFill>
              <a:latin typeface="Arial" panose="020B0604020202020204" pitchFamily="34" charset="0"/>
              <a:cs typeface="Arial" panose="020B0604020202020204" pitchFamily="34" charset="0"/>
            </a:endParaRPr>
          </a:p>
          <a:p>
            <a:pPr eaLnBrk="1" hangingPunct="1"/>
            <a:r>
              <a:rPr lang="lv-LV" altLang="en-US" sz="1800" b="0" i="0" dirty="0">
                <a:solidFill>
                  <a:srgbClr val="663300"/>
                </a:solidFill>
                <a:latin typeface="Arial" panose="020B0604020202020204" pitchFamily="34" charset="0"/>
                <a:cs typeface="Arial" panose="020B0604020202020204" pitchFamily="34" charset="0"/>
              </a:rPr>
              <a:t>Dārgi</a:t>
            </a:r>
            <a:endParaRPr lang="en-GB" altLang="en-US" sz="1800" b="0" i="0" dirty="0">
              <a:solidFill>
                <a:srgbClr val="663300"/>
              </a:solidFill>
              <a:latin typeface="Arial" panose="020B0604020202020204" pitchFamily="34" charset="0"/>
              <a:cs typeface="Arial" panose="020B0604020202020204" pitchFamily="34" charset="0"/>
            </a:endParaRPr>
          </a:p>
          <a:p>
            <a:pPr eaLnBrk="1" hangingPunct="1">
              <a:buFontTx/>
              <a:buNone/>
            </a:pPr>
            <a:endParaRPr lang="en-GB" altLang="en-US" sz="1800" b="0" i="0" dirty="0">
              <a:solidFill>
                <a:srgbClr val="663300"/>
              </a:solidFill>
              <a:latin typeface="Arial" panose="020B0604020202020204" pitchFamily="34" charset="0"/>
              <a:cs typeface="Arial" panose="020B0604020202020204" pitchFamily="34" charset="0"/>
            </a:endParaRPr>
          </a:p>
          <a:p>
            <a:pPr eaLnBrk="1" hangingPunct="1"/>
            <a:r>
              <a:rPr lang="lv-LV" altLang="en-US" sz="1800" b="0" i="0" dirty="0">
                <a:solidFill>
                  <a:srgbClr val="663300"/>
                </a:solidFill>
                <a:latin typeface="Arial" panose="020B0604020202020204" pitchFamily="34" charset="0"/>
                <a:cs typeface="Arial" panose="020B0604020202020204" pitchFamily="34" charset="0"/>
              </a:rPr>
              <a:t>Nevar tikt izmantots sugām kas maz pētītas </a:t>
            </a:r>
            <a:r>
              <a:rPr lang="en-GB" altLang="en-US" sz="1800" b="0" i="0" dirty="0">
                <a:solidFill>
                  <a:srgbClr val="663300"/>
                </a:solidFill>
                <a:latin typeface="Arial" panose="020B0604020202020204" pitchFamily="34" charset="0"/>
                <a:cs typeface="Arial" panose="020B0604020202020204" pitchFamily="34" charset="0"/>
              </a:rPr>
              <a:t>(</a:t>
            </a:r>
            <a:r>
              <a:rPr lang="lv-LV" altLang="en-US" sz="1800" b="0" i="0" dirty="0">
                <a:solidFill>
                  <a:srgbClr val="663300"/>
                </a:solidFill>
                <a:latin typeface="Arial" panose="020B0604020202020204" pitchFamily="34" charset="0"/>
                <a:cs typeface="Arial" panose="020B0604020202020204" pitchFamily="34" charset="0"/>
              </a:rPr>
              <a:t>nav pieejamas ‘proves’</a:t>
            </a:r>
            <a:r>
              <a:rPr lang="en-GB" altLang="en-US" sz="1800" b="0" i="0" dirty="0">
                <a:solidFill>
                  <a:srgbClr val="663300"/>
                </a:solidFill>
                <a:latin typeface="Arial" panose="020B0604020202020204" pitchFamily="34" charset="0"/>
                <a:cs typeface="Arial" panose="020B0604020202020204" pitchFamily="34" charset="0"/>
              </a:rPr>
              <a:t>)</a:t>
            </a:r>
          </a:p>
          <a:p>
            <a:pPr eaLnBrk="1" hangingPunct="1">
              <a:buFontTx/>
              <a:buNone/>
            </a:pPr>
            <a:endParaRPr lang="en-GB" altLang="en-US" sz="1800" b="0" i="0" dirty="0">
              <a:solidFill>
                <a:srgbClr val="663300"/>
              </a:solidFill>
              <a:latin typeface="Arial" panose="020B0604020202020204" pitchFamily="34" charset="0"/>
              <a:cs typeface="Arial" panose="020B0604020202020204" pitchFamily="34" charset="0"/>
            </a:endParaRPr>
          </a:p>
          <a:p>
            <a:pPr eaLnBrk="1" hangingPunct="1"/>
            <a:r>
              <a:rPr lang="lv-LV" altLang="en-US" sz="1800" b="0" i="0" dirty="0">
                <a:solidFill>
                  <a:srgbClr val="663300"/>
                </a:solidFill>
                <a:latin typeface="Arial" panose="020B0604020202020204" pitchFamily="34" charset="0"/>
                <a:cs typeface="Arial" panose="020B0604020202020204" pitchFamily="34" charset="0"/>
              </a:rPr>
              <a:t>Laikietilpīgi un to automatizācija ir apgrūtināta</a:t>
            </a:r>
          </a:p>
          <a:p>
            <a:pPr eaLnBrk="1" hangingPunct="1"/>
            <a:endParaRPr lang="en-GB" altLang="en-US" sz="1800" b="0" i="0" dirty="0">
              <a:solidFill>
                <a:srgbClr val="663300"/>
              </a:solidFill>
              <a:latin typeface="Arial" panose="020B0604020202020204" pitchFamily="34" charset="0"/>
              <a:cs typeface="Arial" panose="020B0604020202020204" pitchFamily="34" charset="0"/>
            </a:endParaRPr>
          </a:p>
          <a:p>
            <a:pPr eaLnBrk="1" hangingPunct="1"/>
            <a:r>
              <a:rPr lang="lv-LV" altLang="en-US" sz="1800" b="0" i="0" dirty="0">
                <a:solidFill>
                  <a:srgbClr val="663300"/>
                </a:solidFill>
                <a:latin typeface="Arial" panose="020B0604020202020204" pitchFamily="34" charset="0"/>
                <a:cs typeface="Arial" panose="020B0604020202020204" pitchFamily="34" charset="0"/>
              </a:rPr>
              <a:t>Nepieciešams daudz un augstas kvalitātes DNS</a:t>
            </a:r>
            <a:endParaRPr lang="en-GB" altLang="en-US" sz="1800" b="0" i="0" dirty="0">
              <a:solidFill>
                <a:srgbClr val="6633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eaLnBrk="1" hangingPunct="1"/>
            <a:r>
              <a:rPr lang="sv-SE" altLang="en-US" sz="3200" smtClean="0"/>
              <a:t>PCR</a:t>
            </a:r>
            <a:r>
              <a:rPr lang="sv-SE" altLang="en-US" sz="2000" b="0" smtClean="0"/>
              <a:t> (</a:t>
            </a:r>
            <a:r>
              <a:rPr lang="sv-SE" altLang="en-US" sz="2800" u="sng" smtClean="0"/>
              <a:t>P</a:t>
            </a:r>
            <a:r>
              <a:rPr lang="sv-SE" altLang="en-US" sz="2800" b="0" smtClean="0"/>
              <a:t>olymerase </a:t>
            </a:r>
            <a:r>
              <a:rPr lang="sv-SE" altLang="en-US" sz="2800" u="sng" smtClean="0"/>
              <a:t>C</a:t>
            </a:r>
            <a:r>
              <a:rPr lang="sv-SE" altLang="en-US" sz="2800" b="0" smtClean="0"/>
              <a:t>hain </a:t>
            </a:r>
            <a:r>
              <a:rPr lang="sv-SE" altLang="en-US" sz="2800" u="sng" smtClean="0"/>
              <a:t>R</a:t>
            </a:r>
            <a:r>
              <a:rPr lang="sv-SE" altLang="en-US" sz="2800" b="0" smtClean="0"/>
              <a:t>eaction</a:t>
            </a:r>
            <a:r>
              <a:rPr lang="sv-SE" altLang="en-US" sz="2000" b="0" smtClean="0"/>
              <a:t>)</a:t>
            </a:r>
          </a:p>
        </p:txBody>
      </p:sp>
      <p:pic>
        <p:nvPicPr>
          <p:cNvPr id="174083" name="Picture 3" descr="pcrsteps"/>
          <p:cNvPicPr>
            <a:picLocks noChangeAspect="1" noChangeArrowheads="1"/>
          </p:cNvPicPr>
          <p:nvPr/>
        </p:nvPicPr>
        <p:blipFill>
          <a:blip r:embed="rId2">
            <a:extLst>
              <a:ext uri="{28A0092B-C50C-407E-A947-70E740481C1C}">
                <a14:useLocalDpi xmlns:a14="http://schemas.microsoft.com/office/drawing/2010/main" val="0"/>
              </a:ext>
            </a:extLst>
          </a:blip>
          <a:srcRect l="633" t="9042" r="633" b="603"/>
          <a:stretch>
            <a:fillRect/>
          </a:stretch>
        </p:blipFill>
        <p:spPr bwMode="auto">
          <a:xfrm>
            <a:off x="1835150" y="1412875"/>
            <a:ext cx="5106988"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611188" y="188913"/>
            <a:ext cx="8229600" cy="836612"/>
          </a:xfrm>
        </p:spPr>
        <p:txBody>
          <a:bodyPr/>
          <a:lstStyle/>
          <a:p>
            <a:pPr eaLnBrk="1" hangingPunct="1"/>
            <a:r>
              <a:rPr lang="da-DK" altLang="en-US" sz="3200" smtClean="0"/>
              <a:t>RAPD</a:t>
            </a:r>
            <a:r>
              <a:rPr lang="da-DK" altLang="en-US" sz="2000" b="0" smtClean="0"/>
              <a:t> </a:t>
            </a:r>
            <a:r>
              <a:rPr lang="da-DK" altLang="en-US" sz="2800" b="0" smtClean="0"/>
              <a:t>(</a:t>
            </a:r>
            <a:r>
              <a:rPr lang="da-DK" altLang="en-US" sz="2800" u="sng" smtClean="0"/>
              <a:t>R</a:t>
            </a:r>
            <a:r>
              <a:rPr lang="da-DK" altLang="en-US" sz="2800" b="0" smtClean="0"/>
              <a:t>andom </a:t>
            </a:r>
            <a:r>
              <a:rPr lang="da-DK" altLang="en-US" sz="2800" u="sng" smtClean="0"/>
              <a:t>A</a:t>
            </a:r>
            <a:r>
              <a:rPr lang="da-DK" altLang="en-US" sz="2800" b="0" smtClean="0"/>
              <a:t>mplified </a:t>
            </a:r>
            <a:r>
              <a:rPr lang="da-DK" altLang="en-US" sz="2800" u="sng" smtClean="0"/>
              <a:t>P</a:t>
            </a:r>
            <a:r>
              <a:rPr lang="da-DK" altLang="en-US" sz="2800" b="0" smtClean="0"/>
              <a:t>olymorphic </a:t>
            </a:r>
            <a:r>
              <a:rPr lang="da-DK" altLang="en-US" sz="2800" u="sng" smtClean="0"/>
              <a:t>D</a:t>
            </a:r>
            <a:r>
              <a:rPr lang="da-DK" altLang="en-US" sz="2800" b="0" smtClean="0"/>
              <a:t>NA)</a:t>
            </a:r>
            <a:endParaRPr lang="sv-SE" altLang="en-US" sz="2800" b="0" smtClean="0"/>
          </a:p>
        </p:txBody>
      </p:sp>
      <p:sp>
        <p:nvSpPr>
          <p:cNvPr id="175107" name="Line 3"/>
          <p:cNvSpPr>
            <a:spLocks noChangeShapeType="1"/>
          </p:cNvSpPr>
          <p:nvPr/>
        </p:nvSpPr>
        <p:spPr bwMode="auto">
          <a:xfrm>
            <a:off x="1258888" y="2133600"/>
            <a:ext cx="0" cy="576263"/>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75108" name="Object 4"/>
          <p:cNvGraphicFramePr>
            <a:graphicFrameLocks noGrp="1" noChangeAspect="1"/>
          </p:cNvGraphicFramePr>
          <p:nvPr>
            <p:ph idx="1"/>
          </p:nvPr>
        </p:nvGraphicFramePr>
        <p:xfrm>
          <a:off x="4859338" y="981075"/>
          <a:ext cx="3670300" cy="1695450"/>
        </p:xfrm>
        <a:graphic>
          <a:graphicData uri="http://schemas.openxmlformats.org/presentationml/2006/ole">
            <mc:AlternateContent xmlns:mc="http://schemas.openxmlformats.org/markup-compatibility/2006">
              <mc:Choice xmlns:v="urn:schemas-microsoft-com:vml" Requires="v">
                <p:oleObj spid="_x0000_s175176" r:id="rId3" imgW="0" imgH="0" progId="MS_ClipArt_Gallery">
                  <p:embed/>
                </p:oleObj>
              </mc:Choice>
              <mc:Fallback>
                <p:oleObj r:id="rId3" imgW="0" imgH="0" progId="MS_ClipArt_Gallery">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981075"/>
                        <a:ext cx="3670300" cy="1695450"/>
                      </a:xfrm>
                      <a:prstGeom prst="rect">
                        <a:avLst/>
                      </a:prstGeom>
                      <a:noFill/>
                      <a:ln w="9525">
                        <a:solidFill>
                          <a:srgbClr val="A5002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rgbClr val="000066"/>
                              </a:outerShdw>
                            </a:effectLst>
                          </a14:hiddenEffects>
                        </a:ext>
                      </a:extLst>
                    </p:spPr>
                  </p:pic>
                </p:oleObj>
              </mc:Fallback>
            </mc:AlternateContent>
          </a:graphicData>
        </a:graphic>
      </p:graphicFrame>
      <p:sp>
        <p:nvSpPr>
          <p:cNvPr id="175109" name="Text Box 5"/>
          <p:cNvSpPr txBox="1">
            <a:spLocks noChangeArrowheads="1"/>
          </p:cNvSpPr>
          <p:nvPr/>
        </p:nvSpPr>
        <p:spPr bwMode="auto">
          <a:xfrm>
            <a:off x="323850" y="1181100"/>
            <a:ext cx="45354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sv-SE" altLang="en-US" sz="2000" b="0" i="0" dirty="0">
                <a:solidFill>
                  <a:schemeClr val="tx1"/>
                </a:solidFill>
                <a:latin typeface="Arial" charset="0"/>
              </a:rPr>
              <a:t>DN</a:t>
            </a:r>
            <a:r>
              <a:rPr lang="lv-LV" altLang="en-US" sz="2000" b="0" i="0" dirty="0">
                <a:solidFill>
                  <a:schemeClr val="tx1"/>
                </a:solidFill>
                <a:latin typeface="Arial" charset="0"/>
              </a:rPr>
              <a:t>S</a:t>
            </a:r>
            <a:r>
              <a:rPr lang="sv-SE" altLang="en-US" sz="2000" b="0" i="0" dirty="0">
                <a:solidFill>
                  <a:schemeClr val="tx1"/>
                </a:solidFill>
                <a:latin typeface="Arial" charset="0"/>
              </a:rPr>
              <a:t> fragment</a:t>
            </a:r>
            <a:r>
              <a:rPr lang="lv-LV" altLang="en-US" sz="2000" b="0" i="0" dirty="0">
                <a:solidFill>
                  <a:schemeClr val="tx1"/>
                </a:solidFill>
                <a:latin typeface="Arial" charset="0"/>
              </a:rPr>
              <a:t>i </a:t>
            </a:r>
            <a:r>
              <a:rPr lang="lv-LV" altLang="en-US" sz="2000" b="0" i="0" dirty="0" err="1">
                <a:solidFill>
                  <a:schemeClr val="tx1"/>
                </a:solidFill>
                <a:latin typeface="Arial" charset="0"/>
              </a:rPr>
              <a:t>amplificēti</a:t>
            </a:r>
            <a:r>
              <a:rPr lang="lv-LV" altLang="en-US" sz="2000" b="0" i="0" dirty="0">
                <a:solidFill>
                  <a:schemeClr val="tx1"/>
                </a:solidFill>
                <a:latin typeface="Arial" charset="0"/>
              </a:rPr>
              <a:t> (pavairoti)</a:t>
            </a:r>
            <a:r>
              <a:rPr lang="sv-SE" altLang="en-US" sz="2000" b="0" i="0" dirty="0">
                <a:solidFill>
                  <a:schemeClr val="tx1"/>
                </a:solidFill>
                <a:latin typeface="Arial" charset="0"/>
              </a:rPr>
              <a:t> PCR </a:t>
            </a:r>
            <a:r>
              <a:rPr lang="lv-LV" altLang="en-US" sz="2000" b="0" i="0" dirty="0">
                <a:solidFill>
                  <a:schemeClr val="tx1"/>
                </a:solidFill>
                <a:latin typeface="Arial" charset="0"/>
              </a:rPr>
              <a:t>izmantojot īsus sintētiskus </a:t>
            </a:r>
            <a:r>
              <a:rPr lang="lv-LV" altLang="en-US" sz="2000" b="0" i="0" dirty="0" err="1">
                <a:solidFill>
                  <a:schemeClr val="tx1"/>
                </a:solidFill>
                <a:latin typeface="Arial" charset="0"/>
              </a:rPr>
              <a:t>praimerus</a:t>
            </a:r>
            <a:r>
              <a:rPr lang="lv-LV" altLang="en-US" sz="2000" b="0" i="0" dirty="0">
                <a:solidFill>
                  <a:schemeClr val="tx1"/>
                </a:solidFill>
                <a:latin typeface="Arial" charset="0"/>
              </a:rPr>
              <a:t> , kuriem ir gadījuma rakstura sekvence</a:t>
            </a:r>
            <a:endParaRPr lang="sv-SE" altLang="en-US" sz="2000" b="0" i="0" dirty="0">
              <a:solidFill>
                <a:schemeClr val="tx1"/>
              </a:solidFill>
              <a:latin typeface="Arial" charset="0"/>
            </a:endParaRPr>
          </a:p>
        </p:txBody>
      </p:sp>
      <p:grpSp>
        <p:nvGrpSpPr>
          <p:cNvPr id="175110" name="Group 6"/>
          <p:cNvGrpSpPr>
            <a:grpSpLocks/>
          </p:cNvGrpSpPr>
          <p:nvPr/>
        </p:nvGrpSpPr>
        <p:grpSpPr bwMode="auto">
          <a:xfrm>
            <a:off x="228600" y="2636838"/>
            <a:ext cx="8610600" cy="3719512"/>
            <a:chOff x="144" y="1979"/>
            <a:chExt cx="5424" cy="2343"/>
          </a:xfrm>
        </p:grpSpPr>
        <p:sp>
          <p:nvSpPr>
            <p:cNvPr id="175111" name="Rectangle 7"/>
            <p:cNvSpPr>
              <a:spLocks noChangeArrowheads="1"/>
            </p:cNvSpPr>
            <p:nvPr/>
          </p:nvSpPr>
          <p:spPr bwMode="auto">
            <a:xfrm>
              <a:off x="2880" y="2747"/>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sv-SE" altLang="en-US" sz="2400" i="0">
                  <a:solidFill>
                    <a:srgbClr val="0000FF"/>
                  </a:solidFill>
                  <a:latin typeface="Times" pitchFamily="18" charset="0"/>
                </a:rPr>
                <a:t>5</a:t>
              </a:r>
            </a:p>
          </p:txBody>
        </p:sp>
        <p:sp>
          <p:nvSpPr>
            <p:cNvPr id="175112" name="Rectangle 8"/>
            <p:cNvSpPr>
              <a:spLocks noChangeArrowheads="1"/>
            </p:cNvSpPr>
            <p:nvPr/>
          </p:nvSpPr>
          <p:spPr bwMode="auto">
            <a:xfrm>
              <a:off x="4992" y="2747"/>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sv-SE" altLang="en-US" sz="2400" i="0">
                  <a:solidFill>
                    <a:srgbClr val="0000FF"/>
                  </a:solidFill>
                  <a:latin typeface="Times" pitchFamily="18" charset="0"/>
                </a:rPr>
                <a:t>6</a:t>
              </a:r>
            </a:p>
          </p:txBody>
        </p:sp>
        <p:sp>
          <p:nvSpPr>
            <p:cNvPr id="175113" name="Rectangle 9"/>
            <p:cNvSpPr>
              <a:spLocks noChangeArrowheads="1"/>
            </p:cNvSpPr>
            <p:nvPr/>
          </p:nvSpPr>
          <p:spPr bwMode="auto">
            <a:xfrm>
              <a:off x="144" y="2450"/>
              <a:ext cx="5424"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75114" name="AutoShape 10"/>
            <p:cNvSpPr>
              <a:spLocks noChangeArrowheads="1"/>
            </p:cNvSpPr>
            <p:nvPr/>
          </p:nvSpPr>
          <p:spPr bwMode="auto">
            <a:xfrm>
              <a:off x="432" y="2286"/>
              <a:ext cx="336" cy="96"/>
            </a:xfrm>
            <a:prstGeom prst="rightArrow">
              <a:avLst>
                <a:gd name="adj1" fmla="val 50000"/>
                <a:gd name="adj2" fmla="val 87500"/>
              </a:avLst>
            </a:prstGeom>
            <a:solidFill>
              <a:srgbClr val="E3323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75115" name="Rectangle 11"/>
            <p:cNvSpPr>
              <a:spLocks noChangeArrowheads="1"/>
            </p:cNvSpPr>
            <p:nvPr/>
          </p:nvSpPr>
          <p:spPr bwMode="auto">
            <a:xfrm>
              <a:off x="480" y="1979"/>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sv-SE" altLang="en-US" sz="2400" i="0">
                  <a:solidFill>
                    <a:srgbClr val="0000FF"/>
                  </a:solidFill>
                  <a:latin typeface="Times" pitchFamily="18" charset="0"/>
                </a:rPr>
                <a:t>1</a:t>
              </a:r>
            </a:p>
          </p:txBody>
        </p:sp>
        <p:sp>
          <p:nvSpPr>
            <p:cNvPr id="175116" name="Rectangle 12"/>
            <p:cNvSpPr>
              <a:spLocks noChangeArrowheads="1"/>
            </p:cNvSpPr>
            <p:nvPr/>
          </p:nvSpPr>
          <p:spPr bwMode="auto">
            <a:xfrm>
              <a:off x="2256" y="1998"/>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sv-SE" altLang="en-US" sz="2400" i="0">
                  <a:solidFill>
                    <a:srgbClr val="0000FF"/>
                  </a:solidFill>
                  <a:latin typeface="Times" pitchFamily="18" charset="0"/>
                </a:rPr>
                <a:t>2</a:t>
              </a:r>
            </a:p>
          </p:txBody>
        </p:sp>
        <p:sp>
          <p:nvSpPr>
            <p:cNvPr id="175117" name="Rectangle 13"/>
            <p:cNvSpPr>
              <a:spLocks noChangeArrowheads="1"/>
            </p:cNvSpPr>
            <p:nvPr/>
          </p:nvSpPr>
          <p:spPr bwMode="auto">
            <a:xfrm>
              <a:off x="4141" y="1980"/>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sv-SE" altLang="en-US" sz="2400" i="0">
                  <a:solidFill>
                    <a:srgbClr val="0000FF"/>
                  </a:solidFill>
                  <a:latin typeface="Times" pitchFamily="18" charset="0"/>
                </a:rPr>
                <a:t>3</a:t>
              </a:r>
            </a:p>
          </p:txBody>
        </p:sp>
        <p:sp>
          <p:nvSpPr>
            <p:cNvPr id="175118" name="AutoShape 14"/>
            <p:cNvSpPr>
              <a:spLocks noChangeArrowheads="1"/>
            </p:cNvSpPr>
            <p:nvPr/>
          </p:nvSpPr>
          <p:spPr bwMode="auto">
            <a:xfrm>
              <a:off x="1536" y="2622"/>
              <a:ext cx="384" cy="96"/>
            </a:xfrm>
            <a:prstGeom prst="leftArrow">
              <a:avLst>
                <a:gd name="adj1" fmla="val 50000"/>
                <a:gd name="adj2" fmla="val 100000"/>
              </a:avLst>
            </a:prstGeom>
            <a:solidFill>
              <a:srgbClr val="E3323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75119" name="Rectangle 15"/>
            <p:cNvSpPr>
              <a:spLocks noChangeArrowheads="1"/>
            </p:cNvSpPr>
            <p:nvPr/>
          </p:nvSpPr>
          <p:spPr bwMode="auto">
            <a:xfrm>
              <a:off x="1632" y="2747"/>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sv-SE" altLang="en-US" sz="2400" i="0">
                  <a:solidFill>
                    <a:srgbClr val="0000FF"/>
                  </a:solidFill>
                  <a:latin typeface="Times" pitchFamily="18" charset="0"/>
                </a:rPr>
                <a:t>4</a:t>
              </a:r>
            </a:p>
          </p:txBody>
        </p:sp>
        <p:sp>
          <p:nvSpPr>
            <p:cNvPr id="175120" name="AutoShape 16"/>
            <p:cNvSpPr>
              <a:spLocks noChangeArrowheads="1"/>
            </p:cNvSpPr>
            <p:nvPr/>
          </p:nvSpPr>
          <p:spPr bwMode="auto">
            <a:xfrm>
              <a:off x="2208" y="2286"/>
              <a:ext cx="336" cy="96"/>
            </a:xfrm>
            <a:prstGeom prst="rightArrow">
              <a:avLst>
                <a:gd name="adj1" fmla="val 50000"/>
                <a:gd name="adj2" fmla="val 87500"/>
              </a:avLst>
            </a:prstGeom>
            <a:solidFill>
              <a:srgbClr val="E3323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75121" name="AutoShape 17"/>
            <p:cNvSpPr>
              <a:spLocks noChangeArrowheads="1"/>
            </p:cNvSpPr>
            <p:nvPr/>
          </p:nvSpPr>
          <p:spPr bwMode="auto">
            <a:xfrm>
              <a:off x="4080" y="2286"/>
              <a:ext cx="336" cy="96"/>
            </a:xfrm>
            <a:prstGeom prst="rightArrow">
              <a:avLst>
                <a:gd name="adj1" fmla="val 50000"/>
                <a:gd name="adj2" fmla="val 87500"/>
              </a:avLst>
            </a:prstGeom>
            <a:solidFill>
              <a:srgbClr val="E3323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75122" name="AutoShape 18"/>
            <p:cNvSpPr>
              <a:spLocks noChangeArrowheads="1"/>
            </p:cNvSpPr>
            <p:nvPr/>
          </p:nvSpPr>
          <p:spPr bwMode="auto">
            <a:xfrm>
              <a:off x="2784" y="2622"/>
              <a:ext cx="384" cy="96"/>
            </a:xfrm>
            <a:prstGeom prst="leftArrow">
              <a:avLst>
                <a:gd name="adj1" fmla="val 50000"/>
                <a:gd name="adj2" fmla="val 100000"/>
              </a:avLst>
            </a:prstGeom>
            <a:solidFill>
              <a:srgbClr val="E3323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75123" name="AutoShape 19"/>
            <p:cNvSpPr>
              <a:spLocks noChangeArrowheads="1"/>
            </p:cNvSpPr>
            <p:nvPr/>
          </p:nvSpPr>
          <p:spPr bwMode="auto">
            <a:xfrm>
              <a:off x="4896" y="2622"/>
              <a:ext cx="384" cy="96"/>
            </a:xfrm>
            <a:prstGeom prst="leftArrow">
              <a:avLst>
                <a:gd name="adj1" fmla="val 50000"/>
                <a:gd name="adj2" fmla="val 100000"/>
              </a:avLst>
            </a:prstGeom>
            <a:solidFill>
              <a:srgbClr val="E3323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75124" name="Rectangle 20"/>
            <p:cNvSpPr>
              <a:spLocks noChangeArrowheads="1"/>
            </p:cNvSpPr>
            <p:nvPr/>
          </p:nvSpPr>
          <p:spPr bwMode="auto">
            <a:xfrm>
              <a:off x="480" y="3218"/>
              <a:ext cx="9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lv-LV" altLang="en-US" sz="1800" i="0">
                  <a:solidFill>
                    <a:schemeClr val="tx1"/>
                  </a:solidFill>
                  <a:latin typeface="Times" pitchFamily="18" charset="0"/>
                </a:rPr>
                <a:t>Parauga </a:t>
              </a:r>
              <a:r>
                <a:rPr lang="sv-SE" altLang="en-US" sz="1800" i="0">
                  <a:solidFill>
                    <a:schemeClr val="tx1"/>
                  </a:solidFill>
                  <a:latin typeface="Times" pitchFamily="18" charset="0"/>
                </a:rPr>
                <a:t>DN</a:t>
              </a:r>
              <a:r>
                <a:rPr lang="lv-LV" altLang="en-US" sz="1800" i="0">
                  <a:solidFill>
                    <a:schemeClr val="tx1"/>
                  </a:solidFill>
                  <a:latin typeface="Times" pitchFamily="18" charset="0"/>
                </a:rPr>
                <a:t>S</a:t>
              </a:r>
              <a:endParaRPr lang="sv-SE" altLang="en-US" sz="2400" i="0">
                <a:solidFill>
                  <a:schemeClr val="tx1"/>
                </a:solidFill>
                <a:latin typeface="Times" pitchFamily="18" charset="0"/>
              </a:endParaRPr>
            </a:p>
          </p:txBody>
        </p:sp>
        <p:sp>
          <p:nvSpPr>
            <p:cNvPr id="175125" name="AutoShape 21"/>
            <p:cNvSpPr>
              <a:spLocks noChangeArrowheads="1"/>
            </p:cNvSpPr>
            <p:nvPr/>
          </p:nvSpPr>
          <p:spPr bwMode="auto">
            <a:xfrm>
              <a:off x="2592" y="2930"/>
              <a:ext cx="96" cy="864"/>
            </a:xfrm>
            <a:prstGeom prst="downArrow">
              <a:avLst>
                <a:gd name="adj1" fmla="val 50000"/>
                <a:gd name="adj2" fmla="val 2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75126" name="Rectangle 22"/>
            <p:cNvSpPr>
              <a:spLocks noChangeArrowheads="1"/>
            </p:cNvSpPr>
            <p:nvPr/>
          </p:nvSpPr>
          <p:spPr bwMode="auto">
            <a:xfrm>
              <a:off x="2928" y="3198"/>
              <a:ext cx="123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sv-SE" altLang="en-US" sz="2400" i="0">
                  <a:solidFill>
                    <a:schemeClr val="tx1"/>
                  </a:solidFill>
                  <a:latin typeface="Times" pitchFamily="18" charset="0"/>
                </a:rPr>
                <a:t>PCR rea</a:t>
              </a:r>
              <a:r>
                <a:rPr lang="lv-LV" altLang="en-US" sz="2400" i="0">
                  <a:solidFill>
                    <a:schemeClr val="tx1"/>
                  </a:solidFill>
                  <a:latin typeface="Times" pitchFamily="18" charset="0"/>
                </a:rPr>
                <a:t>kcija</a:t>
              </a:r>
              <a:endParaRPr lang="sv-SE" altLang="en-US" sz="2400" i="0">
                <a:solidFill>
                  <a:schemeClr val="tx1"/>
                </a:solidFill>
                <a:latin typeface="Times" pitchFamily="18" charset="0"/>
              </a:endParaRPr>
            </a:p>
          </p:txBody>
        </p:sp>
        <p:sp>
          <p:nvSpPr>
            <p:cNvPr id="175127" name="Rectangle 23"/>
            <p:cNvSpPr>
              <a:spLocks noChangeArrowheads="1"/>
            </p:cNvSpPr>
            <p:nvPr/>
          </p:nvSpPr>
          <p:spPr bwMode="auto">
            <a:xfrm>
              <a:off x="2208" y="3918"/>
              <a:ext cx="960" cy="48"/>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75128" name="Rectangle 24"/>
            <p:cNvSpPr>
              <a:spLocks noChangeArrowheads="1"/>
            </p:cNvSpPr>
            <p:nvPr/>
          </p:nvSpPr>
          <p:spPr bwMode="auto">
            <a:xfrm>
              <a:off x="2256" y="4034"/>
              <a:ext cx="101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sv-SE" altLang="en-US" sz="2400" i="0">
                  <a:solidFill>
                    <a:schemeClr val="tx1"/>
                  </a:solidFill>
                  <a:latin typeface="Times" pitchFamily="18" charset="0"/>
                </a:rPr>
                <a:t>Produ</a:t>
              </a:r>
              <a:r>
                <a:rPr lang="lv-LV" altLang="en-US" sz="2400" i="0">
                  <a:solidFill>
                    <a:schemeClr val="tx1"/>
                  </a:solidFill>
                  <a:latin typeface="Times" pitchFamily="18" charset="0"/>
                </a:rPr>
                <a:t>kts</a:t>
              </a:r>
              <a:r>
                <a:rPr lang="sv-SE" altLang="en-US" sz="2400" i="0">
                  <a:solidFill>
                    <a:schemeClr val="tx1"/>
                  </a:solidFill>
                  <a:latin typeface="Times" pitchFamily="18" charset="0"/>
                </a:rPr>
                <a:t> 1</a:t>
              </a:r>
            </a:p>
          </p:txBody>
        </p:sp>
        <p:sp>
          <p:nvSpPr>
            <p:cNvPr id="175129" name="Rectangle 25"/>
            <p:cNvSpPr>
              <a:spLocks noChangeArrowheads="1"/>
            </p:cNvSpPr>
            <p:nvPr/>
          </p:nvSpPr>
          <p:spPr bwMode="auto">
            <a:xfrm>
              <a:off x="4080" y="3918"/>
              <a:ext cx="1200" cy="48"/>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75130" name="Rectangle 26"/>
            <p:cNvSpPr>
              <a:spLocks noChangeArrowheads="1"/>
            </p:cNvSpPr>
            <p:nvPr/>
          </p:nvSpPr>
          <p:spPr bwMode="auto">
            <a:xfrm>
              <a:off x="4224" y="4034"/>
              <a:ext cx="101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sv-SE" altLang="en-US" sz="2400" i="0">
                  <a:solidFill>
                    <a:schemeClr val="tx1"/>
                  </a:solidFill>
                  <a:latin typeface="Times" pitchFamily="18" charset="0"/>
                </a:rPr>
                <a:t>Produ</a:t>
              </a:r>
              <a:r>
                <a:rPr lang="lv-LV" altLang="en-US" sz="2400" i="0">
                  <a:solidFill>
                    <a:schemeClr val="tx1"/>
                  </a:solidFill>
                  <a:latin typeface="Times" pitchFamily="18" charset="0"/>
                </a:rPr>
                <a:t>kts</a:t>
              </a:r>
              <a:r>
                <a:rPr lang="sv-SE" altLang="en-US" sz="2400" i="0">
                  <a:solidFill>
                    <a:schemeClr val="tx1"/>
                  </a:solidFill>
                  <a:latin typeface="Times" pitchFamily="18" charset="0"/>
                </a:rPr>
                <a:t> 2</a:t>
              </a:r>
            </a:p>
          </p:txBody>
        </p:sp>
        <p:sp>
          <p:nvSpPr>
            <p:cNvPr id="175131" name="Rectangle 27"/>
            <p:cNvSpPr>
              <a:spLocks noChangeArrowheads="1"/>
            </p:cNvSpPr>
            <p:nvPr/>
          </p:nvSpPr>
          <p:spPr bwMode="auto">
            <a:xfrm>
              <a:off x="144" y="2546"/>
              <a:ext cx="5424"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75132" name="Line 28"/>
            <p:cNvSpPr>
              <a:spLocks noChangeShapeType="1"/>
            </p:cNvSpPr>
            <p:nvPr/>
          </p:nvSpPr>
          <p:spPr bwMode="auto">
            <a:xfrm flipV="1">
              <a:off x="336" y="2594"/>
              <a:ext cx="336" cy="7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684213" y="404813"/>
            <a:ext cx="7772400" cy="947737"/>
          </a:xfrm>
        </p:spPr>
        <p:txBody>
          <a:bodyPr/>
          <a:lstStyle/>
          <a:p>
            <a:pPr eaLnBrk="1" hangingPunct="1"/>
            <a:r>
              <a:rPr lang="sv-SE" altLang="en-US" sz="3200" smtClean="0"/>
              <a:t>RAPD</a:t>
            </a:r>
            <a:r>
              <a:rPr lang="lv-LV" altLang="en-US" sz="3200" smtClean="0"/>
              <a:t> priekšrocības un trūkumi</a:t>
            </a:r>
            <a:endParaRPr lang="sv-SE" altLang="en-US" sz="3200" smtClean="0"/>
          </a:p>
        </p:txBody>
      </p:sp>
      <p:sp>
        <p:nvSpPr>
          <p:cNvPr id="176131" name="Rectangle 3"/>
          <p:cNvSpPr>
            <a:spLocks noGrp="1" noChangeArrowheads="1"/>
          </p:cNvSpPr>
          <p:nvPr>
            <p:ph type="body" sz="half" idx="1"/>
          </p:nvPr>
        </p:nvSpPr>
        <p:spPr>
          <a:xfrm>
            <a:off x="468313" y="1341438"/>
            <a:ext cx="3683000" cy="4713287"/>
          </a:xfrm>
          <a:noFill/>
          <a:ln>
            <a:solidFill>
              <a:srgbClr val="FF0000"/>
            </a:solidFill>
            <a:miter lim="800000"/>
            <a:headEnd/>
            <a:tailEnd/>
          </a:ln>
        </p:spPr>
        <p:txBody>
          <a:bodyPr/>
          <a:lstStyle/>
          <a:p>
            <a:pPr eaLnBrk="1" hangingPunct="1">
              <a:lnSpc>
                <a:spcPct val="80000"/>
              </a:lnSpc>
            </a:pPr>
            <a:endParaRPr lang="en-GB" altLang="en-US" sz="900" smtClean="0"/>
          </a:p>
          <a:p>
            <a:pPr eaLnBrk="1" hangingPunct="1">
              <a:lnSpc>
                <a:spcPct val="50000"/>
              </a:lnSpc>
            </a:pPr>
            <a:r>
              <a:rPr lang="lv-LV" altLang="en-US" sz="1800" smtClean="0"/>
              <a:t>Ātra un vienkārša metode</a:t>
            </a:r>
            <a:endParaRPr lang="en-GB" altLang="en-US" sz="1800" smtClean="0"/>
          </a:p>
          <a:p>
            <a:pPr eaLnBrk="1" hangingPunct="1">
              <a:lnSpc>
                <a:spcPct val="50000"/>
              </a:lnSpc>
            </a:pPr>
            <a:endParaRPr lang="en-GB" altLang="en-US" sz="1800" smtClean="0"/>
          </a:p>
          <a:p>
            <a:pPr eaLnBrk="1" hangingPunct="1">
              <a:lnSpc>
                <a:spcPct val="50000"/>
              </a:lnSpc>
            </a:pPr>
            <a:r>
              <a:rPr lang="lv-LV" altLang="en-US" sz="1800" smtClean="0"/>
              <a:t>Pārpilnība genomā</a:t>
            </a:r>
          </a:p>
          <a:p>
            <a:pPr eaLnBrk="1" hangingPunct="1">
              <a:lnSpc>
                <a:spcPct val="50000"/>
              </a:lnSpc>
              <a:buFontTx/>
              <a:buNone/>
            </a:pPr>
            <a:endParaRPr lang="lv-LV" altLang="en-US" sz="1800" smtClean="0"/>
          </a:p>
          <a:p>
            <a:pPr eaLnBrk="1" hangingPunct="1">
              <a:lnSpc>
                <a:spcPct val="80000"/>
              </a:lnSpc>
            </a:pPr>
            <a:r>
              <a:rPr lang="lv-LV" altLang="en-US" sz="1800" smtClean="0"/>
              <a:t>To izplatība ir randomizēta jeb nejauša</a:t>
            </a:r>
            <a:endParaRPr lang="sv-SE" altLang="en-US" sz="1800" smtClean="0"/>
          </a:p>
          <a:p>
            <a:pPr eaLnBrk="1" hangingPunct="1">
              <a:lnSpc>
                <a:spcPct val="50000"/>
              </a:lnSpc>
              <a:buFontTx/>
              <a:buNone/>
            </a:pPr>
            <a:endParaRPr lang="en-GB" altLang="en-US" sz="1800" smtClean="0"/>
          </a:p>
          <a:p>
            <a:pPr eaLnBrk="1" hangingPunct="1">
              <a:lnSpc>
                <a:spcPct val="90000"/>
              </a:lnSpc>
            </a:pPr>
            <a:r>
              <a:rPr lang="lv-LV" altLang="en-US" sz="1800" smtClean="0"/>
              <a:t>Nepieciešams neliels DNS daudzums</a:t>
            </a:r>
          </a:p>
          <a:p>
            <a:pPr eaLnBrk="1" hangingPunct="1">
              <a:lnSpc>
                <a:spcPct val="50000"/>
              </a:lnSpc>
              <a:buFontTx/>
              <a:buNone/>
            </a:pPr>
            <a:endParaRPr lang="en-GB" altLang="en-US" sz="1800" smtClean="0"/>
          </a:p>
          <a:p>
            <a:pPr eaLnBrk="1" hangingPunct="1">
              <a:lnSpc>
                <a:spcPct val="80000"/>
              </a:lnSpc>
            </a:pPr>
            <a:r>
              <a:rPr lang="lv-LV" altLang="en-US" sz="1800" smtClean="0"/>
              <a:t>Sekvences dati nav nepieciešami</a:t>
            </a:r>
            <a:endParaRPr lang="en-GB" altLang="en-US" sz="1800" smtClean="0"/>
          </a:p>
          <a:p>
            <a:pPr eaLnBrk="1" hangingPunct="1">
              <a:lnSpc>
                <a:spcPct val="50000"/>
              </a:lnSpc>
            </a:pPr>
            <a:endParaRPr lang="en-GB" altLang="en-US" sz="1800" smtClean="0"/>
          </a:p>
          <a:p>
            <a:pPr eaLnBrk="1" hangingPunct="1">
              <a:lnSpc>
                <a:spcPct val="80000"/>
              </a:lnSpc>
            </a:pPr>
            <a:r>
              <a:rPr lang="lv-LV" altLang="en-US" sz="1800" smtClean="0"/>
              <a:t>Vienus un tos pašus praimerus var pielietot dažādām sugām</a:t>
            </a:r>
          </a:p>
          <a:p>
            <a:pPr eaLnBrk="1" hangingPunct="1">
              <a:lnSpc>
                <a:spcPct val="50000"/>
              </a:lnSpc>
              <a:buFontTx/>
              <a:buNone/>
            </a:pPr>
            <a:endParaRPr lang="en-GB" altLang="en-US" sz="1800" smtClean="0"/>
          </a:p>
          <a:p>
            <a:pPr eaLnBrk="1" hangingPunct="1">
              <a:lnSpc>
                <a:spcPct val="70000"/>
              </a:lnSpc>
            </a:pPr>
            <a:r>
              <a:rPr lang="lv-LV" altLang="en-US" sz="1800" smtClean="0"/>
              <a:t>Ir automatizācijas iespējas </a:t>
            </a:r>
          </a:p>
          <a:p>
            <a:pPr eaLnBrk="1" hangingPunct="1">
              <a:lnSpc>
                <a:spcPct val="50000"/>
              </a:lnSpc>
              <a:buFontTx/>
              <a:buNone/>
            </a:pPr>
            <a:endParaRPr lang="en-GB" altLang="en-US" sz="1800" smtClean="0"/>
          </a:p>
          <a:p>
            <a:pPr eaLnBrk="1" hangingPunct="1">
              <a:lnSpc>
                <a:spcPct val="50000"/>
              </a:lnSpc>
            </a:pPr>
            <a:r>
              <a:rPr lang="lv-LV" altLang="en-US" sz="1800" smtClean="0"/>
              <a:t>Lēta</a:t>
            </a:r>
            <a:endParaRPr lang="en-GB" altLang="en-US" sz="1800" smtClean="0"/>
          </a:p>
        </p:txBody>
      </p:sp>
      <p:sp>
        <p:nvSpPr>
          <p:cNvPr id="176132" name="Rectangle 4"/>
          <p:cNvSpPr>
            <a:spLocks noChangeArrowheads="1"/>
          </p:cNvSpPr>
          <p:nvPr/>
        </p:nvSpPr>
        <p:spPr bwMode="auto">
          <a:xfrm>
            <a:off x="4427538" y="1341438"/>
            <a:ext cx="4248150" cy="4741862"/>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endParaRPr lang="sv-SE" altLang="en-US" sz="1200" i="0"/>
          </a:p>
          <a:p>
            <a:pPr eaLnBrk="1" hangingPunct="1">
              <a:lnSpc>
                <a:spcPct val="80000"/>
              </a:lnSpc>
            </a:pPr>
            <a:r>
              <a:rPr lang="lv-LV" altLang="en-US" sz="1800" i="0"/>
              <a:t>Zema reproducējamība</a:t>
            </a:r>
            <a:endParaRPr lang="sv-SE" altLang="en-US" sz="1800" i="0"/>
          </a:p>
          <a:p>
            <a:pPr eaLnBrk="1" hangingPunct="1">
              <a:lnSpc>
                <a:spcPct val="80000"/>
              </a:lnSpc>
              <a:buFontTx/>
              <a:buNone/>
            </a:pPr>
            <a:endParaRPr lang="sv-SE" altLang="en-US" sz="1800" i="0"/>
          </a:p>
          <a:p>
            <a:pPr eaLnBrk="1" hangingPunct="1">
              <a:lnSpc>
                <a:spcPct val="80000"/>
              </a:lnSpc>
            </a:pPr>
            <a:r>
              <a:rPr lang="lv-LV" altLang="en-US" sz="1800" i="0"/>
              <a:t>DNS jābūt tīrai un labas kvalitātes</a:t>
            </a:r>
          </a:p>
          <a:p>
            <a:pPr eaLnBrk="1" hangingPunct="1">
              <a:lnSpc>
                <a:spcPct val="80000"/>
              </a:lnSpc>
              <a:buFontTx/>
              <a:buNone/>
            </a:pPr>
            <a:endParaRPr lang="sv-SE" altLang="en-US" sz="1800" i="0"/>
          </a:p>
          <a:p>
            <a:pPr eaLnBrk="1" hangingPunct="1">
              <a:lnSpc>
                <a:spcPct val="80000"/>
              </a:lnSpc>
            </a:pPr>
            <a:r>
              <a:rPr lang="sv-SE" altLang="en-US" sz="1800" i="0"/>
              <a:t>Dominant</a:t>
            </a:r>
            <a:r>
              <a:rPr lang="lv-LV" altLang="en-US" sz="1800" i="0"/>
              <a:t>s</a:t>
            </a:r>
            <a:endParaRPr lang="sv-SE" altLang="en-US" sz="1800" i="0"/>
          </a:p>
          <a:p>
            <a:pPr eaLnBrk="1" hangingPunct="1">
              <a:lnSpc>
                <a:spcPct val="80000"/>
              </a:lnSpc>
            </a:pPr>
            <a:endParaRPr lang="sv-SE" altLang="en-US" sz="1800" i="0"/>
          </a:p>
          <a:p>
            <a:pPr eaLnBrk="1" hangingPunct="1">
              <a:lnSpc>
                <a:spcPct val="80000"/>
              </a:lnSpc>
            </a:pPr>
            <a:r>
              <a:rPr lang="lv-LV" altLang="en-US" sz="1800" i="0"/>
              <a:t>Līdzīga izmēra fragmenti grūti izšķirami</a:t>
            </a:r>
            <a:endParaRPr lang="sv-SE" altLang="en-US" sz="1800" i="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23850" y="260350"/>
            <a:ext cx="8640763" cy="838200"/>
          </a:xfrm>
        </p:spPr>
        <p:txBody>
          <a:bodyPr/>
          <a:lstStyle/>
          <a:p>
            <a:pPr eaLnBrk="1" hangingPunct="1"/>
            <a:r>
              <a:rPr lang="da-DK" altLang="en-US" sz="3200" smtClean="0"/>
              <a:t>AFLP</a:t>
            </a:r>
            <a:r>
              <a:rPr lang="da-DK" altLang="en-US" sz="2000" b="0" smtClean="0"/>
              <a:t> </a:t>
            </a:r>
            <a:r>
              <a:rPr lang="da-DK" altLang="en-US" sz="2800" b="0" smtClean="0"/>
              <a:t>(</a:t>
            </a:r>
            <a:r>
              <a:rPr lang="da-DK" altLang="en-US" sz="2800" u="sng" smtClean="0"/>
              <a:t>A</a:t>
            </a:r>
            <a:r>
              <a:rPr lang="da-DK" altLang="en-US" sz="2800" b="0" smtClean="0"/>
              <a:t>mplified </a:t>
            </a:r>
            <a:r>
              <a:rPr lang="da-DK" altLang="en-US" sz="2800" u="sng" smtClean="0"/>
              <a:t>F</a:t>
            </a:r>
            <a:r>
              <a:rPr lang="da-DK" altLang="en-US" sz="2800" b="0" smtClean="0"/>
              <a:t>ragment </a:t>
            </a:r>
            <a:r>
              <a:rPr lang="da-DK" altLang="en-US" sz="2800" u="sng" smtClean="0"/>
              <a:t>L</a:t>
            </a:r>
            <a:r>
              <a:rPr lang="da-DK" altLang="en-US" sz="2800" b="0" smtClean="0"/>
              <a:t>enght </a:t>
            </a:r>
            <a:r>
              <a:rPr lang="da-DK" altLang="en-US" sz="2800" u="sng" smtClean="0"/>
              <a:t>P</a:t>
            </a:r>
            <a:r>
              <a:rPr lang="da-DK" altLang="en-US" sz="2800" b="0" smtClean="0"/>
              <a:t>olymorphism)</a:t>
            </a:r>
            <a:endParaRPr lang="sv-SE" altLang="en-US" sz="2800" b="0" smtClean="0"/>
          </a:p>
        </p:txBody>
      </p:sp>
      <p:pic>
        <p:nvPicPr>
          <p:cNvPr id="177155" name="Picture 3" descr="AFLP"/>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6084888" y="3500438"/>
            <a:ext cx="2259012" cy="3024187"/>
          </a:xfrm>
          <a:noFill/>
          <a:ln>
            <a:solidFill>
              <a:srgbClr val="FF33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7156" name="Line 4"/>
          <p:cNvSpPr>
            <a:spLocks noChangeShapeType="1"/>
          </p:cNvSpPr>
          <p:nvPr/>
        </p:nvSpPr>
        <p:spPr bwMode="auto">
          <a:xfrm>
            <a:off x="1258888" y="2133600"/>
            <a:ext cx="0" cy="576263"/>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57" name="Text Box 5"/>
          <p:cNvSpPr txBox="1">
            <a:spLocks noChangeArrowheads="1"/>
          </p:cNvSpPr>
          <p:nvPr/>
        </p:nvSpPr>
        <p:spPr bwMode="auto">
          <a:xfrm>
            <a:off x="2051050" y="1484313"/>
            <a:ext cx="25923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lv-LV" altLang="en-US" sz="1600" i="0">
                <a:solidFill>
                  <a:srgbClr val="0000FF"/>
                </a:solidFill>
              </a:rPr>
              <a:t>Parauga</a:t>
            </a:r>
            <a:r>
              <a:rPr lang="sv-SE" altLang="en-US" sz="1600" i="0">
                <a:solidFill>
                  <a:srgbClr val="0000FF"/>
                </a:solidFill>
              </a:rPr>
              <a:t> DN</a:t>
            </a:r>
            <a:r>
              <a:rPr lang="lv-LV" altLang="en-US" sz="1600" i="0">
                <a:solidFill>
                  <a:srgbClr val="0000FF"/>
                </a:solidFill>
              </a:rPr>
              <a:t>S</a:t>
            </a:r>
            <a:endParaRPr lang="sv-SE" altLang="en-US" sz="1600" i="0">
              <a:solidFill>
                <a:srgbClr val="0000FF"/>
              </a:solidFill>
            </a:endParaRPr>
          </a:p>
        </p:txBody>
      </p:sp>
      <p:sp>
        <p:nvSpPr>
          <p:cNvPr id="177158" name="Line 6"/>
          <p:cNvSpPr>
            <a:spLocks noChangeShapeType="1"/>
          </p:cNvSpPr>
          <p:nvPr/>
        </p:nvSpPr>
        <p:spPr bwMode="auto">
          <a:xfrm>
            <a:off x="2771775" y="1901825"/>
            <a:ext cx="0" cy="504825"/>
          </a:xfrm>
          <a:prstGeom prst="line">
            <a:avLst/>
          </a:prstGeom>
          <a:noFill/>
          <a:ln w="412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59" name="Text Box 7"/>
          <p:cNvSpPr txBox="1">
            <a:spLocks noChangeArrowheads="1"/>
          </p:cNvSpPr>
          <p:nvPr/>
        </p:nvSpPr>
        <p:spPr bwMode="auto">
          <a:xfrm>
            <a:off x="250825" y="1916113"/>
            <a:ext cx="21605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lv-LV" altLang="en-US" sz="1200" i="0">
                <a:solidFill>
                  <a:schemeClr val="tx1"/>
                </a:solidFill>
                <a:latin typeface="Arial" charset="0"/>
              </a:rPr>
              <a:t>Bieži</a:t>
            </a:r>
            <a:r>
              <a:rPr lang="sv-SE" altLang="en-US" sz="1200" i="0">
                <a:solidFill>
                  <a:schemeClr val="tx1"/>
                </a:solidFill>
                <a:latin typeface="Arial" charset="0"/>
              </a:rPr>
              <a:t> &amp; </a:t>
            </a:r>
            <a:r>
              <a:rPr lang="lv-LV" altLang="en-US" sz="1200" i="0">
                <a:solidFill>
                  <a:schemeClr val="tx1"/>
                </a:solidFill>
                <a:latin typeface="Arial" charset="0"/>
              </a:rPr>
              <a:t>reti</a:t>
            </a:r>
            <a:r>
              <a:rPr lang="sv-SE" altLang="en-US" sz="1200" i="0">
                <a:solidFill>
                  <a:schemeClr val="tx1"/>
                </a:solidFill>
                <a:latin typeface="Arial" charset="0"/>
              </a:rPr>
              <a:t> </a:t>
            </a:r>
            <a:r>
              <a:rPr lang="lv-LV" altLang="en-US" sz="1200" i="0">
                <a:solidFill>
                  <a:schemeClr val="tx1"/>
                </a:solidFill>
                <a:latin typeface="Arial" charset="0"/>
              </a:rPr>
              <a:t>dalīti fragmenti</a:t>
            </a:r>
            <a:endParaRPr lang="sv-SE" altLang="en-US" sz="1200" i="0">
              <a:solidFill>
                <a:schemeClr val="tx1"/>
              </a:solidFill>
              <a:latin typeface="Arial" charset="0"/>
            </a:endParaRPr>
          </a:p>
        </p:txBody>
      </p:sp>
      <p:grpSp>
        <p:nvGrpSpPr>
          <p:cNvPr id="177160" name="Group 8"/>
          <p:cNvGrpSpPr>
            <a:grpSpLocks/>
          </p:cNvGrpSpPr>
          <p:nvPr/>
        </p:nvGrpSpPr>
        <p:grpSpPr bwMode="auto">
          <a:xfrm>
            <a:off x="827088" y="2565400"/>
            <a:ext cx="3960812" cy="142875"/>
            <a:chOff x="521" y="1616"/>
            <a:chExt cx="2495" cy="90"/>
          </a:xfrm>
        </p:grpSpPr>
        <p:sp>
          <p:nvSpPr>
            <p:cNvPr id="177295" name="Line 9"/>
            <p:cNvSpPr>
              <a:spLocks noChangeShapeType="1"/>
            </p:cNvSpPr>
            <p:nvPr/>
          </p:nvSpPr>
          <p:spPr bwMode="auto">
            <a:xfrm>
              <a:off x="521" y="1616"/>
              <a:ext cx="318"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96" name="Line 10"/>
            <p:cNvSpPr>
              <a:spLocks noChangeShapeType="1"/>
            </p:cNvSpPr>
            <p:nvPr/>
          </p:nvSpPr>
          <p:spPr bwMode="auto">
            <a:xfrm>
              <a:off x="884" y="1616"/>
              <a:ext cx="408"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97" name="Line 11"/>
            <p:cNvSpPr>
              <a:spLocks noChangeShapeType="1"/>
            </p:cNvSpPr>
            <p:nvPr/>
          </p:nvSpPr>
          <p:spPr bwMode="auto">
            <a:xfrm>
              <a:off x="1371" y="1616"/>
              <a:ext cx="318"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98" name="Line 12"/>
            <p:cNvSpPr>
              <a:spLocks noChangeShapeType="1"/>
            </p:cNvSpPr>
            <p:nvPr/>
          </p:nvSpPr>
          <p:spPr bwMode="auto">
            <a:xfrm>
              <a:off x="1746" y="1616"/>
              <a:ext cx="318"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99" name="Line 13"/>
            <p:cNvSpPr>
              <a:spLocks noChangeShapeType="1"/>
            </p:cNvSpPr>
            <p:nvPr/>
          </p:nvSpPr>
          <p:spPr bwMode="auto">
            <a:xfrm>
              <a:off x="2109" y="1616"/>
              <a:ext cx="318"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00" name="Line 14"/>
            <p:cNvSpPr>
              <a:spLocks noChangeShapeType="1"/>
            </p:cNvSpPr>
            <p:nvPr/>
          </p:nvSpPr>
          <p:spPr bwMode="auto">
            <a:xfrm>
              <a:off x="2472" y="1616"/>
              <a:ext cx="453"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01" name="Line 15"/>
            <p:cNvSpPr>
              <a:spLocks noChangeShapeType="1"/>
            </p:cNvSpPr>
            <p:nvPr/>
          </p:nvSpPr>
          <p:spPr bwMode="auto">
            <a:xfrm>
              <a:off x="521" y="1706"/>
              <a:ext cx="227"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02" name="Line 16"/>
            <p:cNvSpPr>
              <a:spLocks noChangeShapeType="1"/>
            </p:cNvSpPr>
            <p:nvPr/>
          </p:nvSpPr>
          <p:spPr bwMode="auto">
            <a:xfrm>
              <a:off x="793" y="1706"/>
              <a:ext cx="318"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03" name="Line 17"/>
            <p:cNvSpPr>
              <a:spLocks noChangeShapeType="1"/>
            </p:cNvSpPr>
            <p:nvPr/>
          </p:nvSpPr>
          <p:spPr bwMode="auto">
            <a:xfrm>
              <a:off x="1156" y="1706"/>
              <a:ext cx="408"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04" name="Line 18"/>
            <p:cNvSpPr>
              <a:spLocks noChangeShapeType="1"/>
            </p:cNvSpPr>
            <p:nvPr/>
          </p:nvSpPr>
          <p:spPr bwMode="auto">
            <a:xfrm>
              <a:off x="1610" y="1706"/>
              <a:ext cx="272"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05" name="Line 19"/>
            <p:cNvSpPr>
              <a:spLocks noChangeShapeType="1"/>
            </p:cNvSpPr>
            <p:nvPr/>
          </p:nvSpPr>
          <p:spPr bwMode="auto">
            <a:xfrm>
              <a:off x="1927" y="1706"/>
              <a:ext cx="408"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06" name="Line 20"/>
            <p:cNvSpPr>
              <a:spLocks noChangeShapeType="1"/>
            </p:cNvSpPr>
            <p:nvPr/>
          </p:nvSpPr>
          <p:spPr bwMode="auto">
            <a:xfrm>
              <a:off x="2381" y="1706"/>
              <a:ext cx="181"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07" name="Line 21"/>
            <p:cNvSpPr>
              <a:spLocks noChangeShapeType="1"/>
            </p:cNvSpPr>
            <p:nvPr/>
          </p:nvSpPr>
          <p:spPr bwMode="auto">
            <a:xfrm>
              <a:off x="2608" y="1706"/>
              <a:ext cx="408"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7161" name="Line 22"/>
          <p:cNvSpPr>
            <a:spLocks noChangeShapeType="1"/>
          </p:cNvSpPr>
          <p:nvPr/>
        </p:nvSpPr>
        <p:spPr bwMode="auto">
          <a:xfrm>
            <a:off x="827088" y="3430588"/>
            <a:ext cx="504825"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62" name="Line 23"/>
          <p:cNvSpPr>
            <a:spLocks noChangeShapeType="1"/>
          </p:cNvSpPr>
          <p:nvPr/>
        </p:nvSpPr>
        <p:spPr bwMode="auto">
          <a:xfrm>
            <a:off x="1547813" y="3430588"/>
            <a:ext cx="647700"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63" name="Line 24"/>
          <p:cNvSpPr>
            <a:spLocks noChangeShapeType="1"/>
          </p:cNvSpPr>
          <p:nvPr/>
        </p:nvSpPr>
        <p:spPr bwMode="auto">
          <a:xfrm>
            <a:off x="2411413" y="3430588"/>
            <a:ext cx="504825"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64" name="Line 25"/>
          <p:cNvSpPr>
            <a:spLocks noChangeShapeType="1"/>
          </p:cNvSpPr>
          <p:nvPr/>
        </p:nvSpPr>
        <p:spPr bwMode="auto">
          <a:xfrm>
            <a:off x="3059113" y="3430588"/>
            <a:ext cx="504825"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65" name="Line 26"/>
          <p:cNvSpPr>
            <a:spLocks noChangeShapeType="1"/>
          </p:cNvSpPr>
          <p:nvPr/>
        </p:nvSpPr>
        <p:spPr bwMode="auto">
          <a:xfrm>
            <a:off x="3706813" y="3430588"/>
            <a:ext cx="504825"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66" name="Line 27"/>
          <p:cNvSpPr>
            <a:spLocks noChangeShapeType="1"/>
          </p:cNvSpPr>
          <p:nvPr/>
        </p:nvSpPr>
        <p:spPr bwMode="auto">
          <a:xfrm>
            <a:off x="4284663" y="3430588"/>
            <a:ext cx="719137"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67" name="Line 28"/>
          <p:cNvSpPr>
            <a:spLocks noChangeShapeType="1"/>
          </p:cNvSpPr>
          <p:nvPr/>
        </p:nvSpPr>
        <p:spPr bwMode="auto">
          <a:xfrm>
            <a:off x="3348038" y="3573463"/>
            <a:ext cx="647700"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68" name="Line 29"/>
          <p:cNvSpPr>
            <a:spLocks noChangeShapeType="1"/>
          </p:cNvSpPr>
          <p:nvPr/>
        </p:nvSpPr>
        <p:spPr bwMode="auto">
          <a:xfrm>
            <a:off x="2771775" y="2781300"/>
            <a:ext cx="0" cy="504825"/>
          </a:xfrm>
          <a:prstGeom prst="line">
            <a:avLst/>
          </a:prstGeom>
          <a:noFill/>
          <a:ln w="412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69" name="Line 30"/>
          <p:cNvSpPr>
            <a:spLocks noChangeShapeType="1"/>
          </p:cNvSpPr>
          <p:nvPr/>
        </p:nvSpPr>
        <p:spPr bwMode="auto">
          <a:xfrm>
            <a:off x="2771775" y="3716338"/>
            <a:ext cx="0" cy="504825"/>
          </a:xfrm>
          <a:prstGeom prst="line">
            <a:avLst/>
          </a:prstGeom>
          <a:noFill/>
          <a:ln w="412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70" name="Line 31"/>
          <p:cNvSpPr>
            <a:spLocks noChangeShapeType="1"/>
          </p:cNvSpPr>
          <p:nvPr/>
        </p:nvSpPr>
        <p:spPr bwMode="auto">
          <a:xfrm>
            <a:off x="2771775" y="4652963"/>
            <a:ext cx="0" cy="504825"/>
          </a:xfrm>
          <a:prstGeom prst="line">
            <a:avLst/>
          </a:prstGeom>
          <a:noFill/>
          <a:ln w="412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71" name="Line 32"/>
          <p:cNvSpPr>
            <a:spLocks noChangeShapeType="1"/>
          </p:cNvSpPr>
          <p:nvPr/>
        </p:nvSpPr>
        <p:spPr bwMode="auto">
          <a:xfrm>
            <a:off x="2771775" y="5661025"/>
            <a:ext cx="0" cy="504825"/>
          </a:xfrm>
          <a:prstGeom prst="line">
            <a:avLst/>
          </a:prstGeom>
          <a:noFill/>
          <a:ln w="412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72" name="Text Box 33"/>
          <p:cNvSpPr txBox="1">
            <a:spLocks noChangeArrowheads="1"/>
          </p:cNvSpPr>
          <p:nvPr/>
        </p:nvSpPr>
        <p:spPr bwMode="auto">
          <a:xfrm>
            <a:off x="1331913" y="6308725"/>
            <a:ext cx="34559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sv-SE" altLang="en-US" sz="1600" i="0">
                <a:solidFill>
                  <a:srgbClr val="FF3300"/>
                </a:solidFill>
              </a:rPr>
              <a:t>AFLP </a:t>
            </a:r>
            <a:r>
              <a:rPr lang="lv-LV" altLang="en-US" sz="1600" i="0">
                <a:solidFill>
                  <a:srgbClr val="FF3300"/>
                </a:solidFill>
              </a:rPr>
              <a:t>fragmentu elektroforēze</a:t>
            </a:r>
            <a:endParaRPr lang="sv-SE" altLang="en-US" sz="1600" i="0">
              <a:solidFill>
                <a:srgbClr val="FF3300"/>
              </a:solidFill>
            </a:endParaRPr>
          </a:p>
        </p:txBody>
      </p:sp>
      <p:sp>
        <p:nvSpPr>
          <p:cNvPr id="177173" name="Text Box 34"/>
          <p:cNvSpPr txBox="1">
            <a:spLocks noChangeArrowheads="1"/>
          </p:cNvSpPr>
          <p:nvPr/>
        </p:nvSpPr>
        <p:spPr bwMode="auto">
          <a:xfrm>
            <a:off x="107950" y="4797425"/>
            <a:ext cx="18716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sv-SE" altLang="en-US" sz="1200" i="0">
                <a:solidFill>
                  <a:schemeClr val="tx1"/>
                </a:solidFill>
                <a:latin typeface="Arial" charset="0"/>
              </a:rPr>
              <a:t>Sele</a:t>
            </a:r>
            <a:r>
              <a:rPr lang="lv-LV" altLang="en-US" sz="1200" i="0">
                <a:solidFill>
                  <a:schemeClr val="tx1"/>
                </a:solidFill>
                <a:latin typeface="Arial" charset="0"/>
              </a:rPr>
              <a:t>k</a:t>
            </a:r>
            <a:r>
              <a:rPr lang="sv-SE" altLang="en-US" sz="1200" i="0">
                <a:solidFill>
                  <a:schemeClr val="tx1"/>
                </a:solidFill>
                <a:latin typeface="Arial" charset="0"/>
              </a:rPr>
              <a:t>t</a:t>
            </a:r>
            <a:r>
              <a:rPr lang="lv-LV" altLang="en-US" sz="1200" i="0">
                <a:solidFill>
                  <a:schemeClr val="tx1"/>
                </a:solidFill>
                <a:latin typeface="Arial" charset="0"/>
              </a:rPr>
              <a:t>īvā </a:t>
            </a:r>
            <a:r>
              <a:rPr lang="sv-SE" altLang="en-US" sz="1200" i="0">
                <a:solidFill>
                  <a:schemeClr val="tx1"/>
                </a:solidFill>
                <a:latin typeface="Arial" charset="0"/>
              </a:rPr>
              <a:t>amplifi</a:t>
            </a:r>
            <a:r>
              <a:rPr lang="lv-LV" altLang="en-US" sz="1200" i="0">
                <a:solidFill>
                  <a:schemeClr val="tx1"/>
                </a:solidFill>
                <a:latin typeface="Arial" charset="0"/>
              </a:rPr>
              <a:t>kācija</a:t>
            </a:r>
            <a:endParaRPr lang="sv-SE" altLang="en-US" sz="1200" i="0">
              <a:solidFill>
                <a:schemeClr val="tx1"/>
              </a:solidFill>
              <a:latin typeface="Arial" charset="0"/>
            </a:endParaRPr>
          </a:p>
        </p:txBody>
      </p:sp>
      <p:sp>
        <p:nvSpPr>
          <p:cNvPr id="177174" name="Text Box 35"/>
          <p:cNvSpPr txBox="1">
            <a:spLocks noChangeArrowheads="1"/>
          </p:cNvSpPr>
          <p:nvPr/>
        </p:nvSpPr>
        <p:spPr bwMode="auto">
          <a:xfrm>
            <a:off x="179388" y="2924175"/>
            <a:ext cx="24828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sv-SE" altLang="en-US" sz="1200" i="0">
                <a:solidFill>
                  <a:schemeClr val="tx1"/>
                </a:solidFill>
                <a:latin typeface="Arial" charset="0"/>
              </a:rPr>
              <a:t>Adaptor</a:t>
            </a:r>
            <a:r>
              <a:rPr lang="lv-LV" altLang="en-US" sz="1200" i="0">
                <a:solidFill>
                  <a:schemeClr val="tx1"/>
                </a:solidFill>
                <a:latin typeface="Arial" charset="0"/>
              </a:rPr>
              <a:t>a</a:t>
            </a:r>
            <a:r>
              <a:rPr lang="sv-SE" altLang="en-US" sz="1200" i="0">
                <a:solidFill>
                  <a:schemeClr val="tx1"/>
                </a:solidFill>
                <a:latin typeface="Arial" charset="0"/>
              </a:rPr>
              <a:t> </a:t>
            </a:r>
            <a:r>
              <a:rPr lang="lv-LV" altLang="en-US" sz="1200" i="0">
                <a:solidFill>
                  <a:schemeClr val="tx1"/>
                </a:solidFill>
                <a:latin typeface="Arial" charset="0"/>
              </a:rPr>
              <a:t>pievienošana</a:t>
            </a:r>
            <a:endParaRPr lang="sv-SE" altLang="en-US" sz="1200" i="0">
              <a:solidFill>
                <a:schemeClr val="tx1"/>
              </a:solidFill>
              <a:latin typeface="Arial" charset="0"/>
            </a:endParaRPr>
          </a:p>
        </p:txBody>
      </p:sp>
      <p:sp>
        <p:nvSpPr>
          <p:cNvPr id="177175" name="Line 36"/>
          <p:cNvSpPr>
            <a:spLocks noChangeShapeType="1"/>
          </p:cNvSpPr>
          <p:nvPr/>
        </p:nvSpPr>
        <p:spPr bwMode="auto">
          <a:xfrm>
            <a:off x="2339975" y="3429000"/>
            <a:ext cx="73025"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76" name="Line 37"/>
          <p:cNvSpPr>
            <a:spLocks noChangeShapeType="1"/>
          </p:cNvSpPr>
          <p:nvPr/>
        </p:nvSpPr>
        <p:spPr bwMode="auto">
          <a:xfrm>
            <a:off x="2916238" y="3429000"/>
            <a:ext cx="73025"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77" name="Line 38"/>
          <p:cNvSpPr>
            <a:spLocks noChangeShapeType="1"/>
          </p:cNvSpPr>
          <p:nvPr/>
        </p:nvSpPr>
        <p:spPr bwMode="auto">
          <a:xfrm>
            <a:off x="2124075" y="3429000"/>
            <a:ext cx="73025"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78" name="Line 39"/>
          <p:cNvSpPr>
            <a:spLocks noChangeShapeType="1"/>
          </p:cNvSpPr>
          <p:nvPr/>
        </p:nvSpPr>
        <p:spPr bwMode="auto">
          <a:xfrm>
            <a:off x="1474788" y="3429000"/>
            <a:ext cx="73025"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77179" name="Group 40"/>
          <p:cNvGrpSpPr>
            <a:grpSpLocks/>
          </p:cNvGrpSpPr>
          <p:nvPr/>
        </p:nvGrpSpPr>
        <p:grpSpPr bwMode="auto">
          <a:xfrm>
            <a:off x="827088" y="3573463"/>
            <a:ext cx="361950" cy="0"/>
            <a:chOff x="521" y="2251"/>
            <a:chExt cx="228" cy="0"/>
          </a:xfrm>
        </p:grpSpPr>
        <p:sp>
          <p:nvSpPr>
            <p:cNvPr id="177292" name="Line 41"/>
            <p:cNvSpPr>
              <a:spLocks noChangeShapeType="1"/>
            </p:cNvSpPr>
            <p:nvPr/>
          </p:nvSpPr>
          <p:spPr bwMode="auto">
            <a:xfrm>
              <a:off x="521" y="2251"/>
              <a:ext cx="227"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93" name="Line 42"/>
            <p:cNvSpPr>
              <a:spLocks noChangeShapeType="1"/>
            </p:cNvSpPr>
            <p:nvPr/>
          </p:nvSpPr>
          <p:spPr bwMode="auto">
            <a:xfrm>
              <a:off x="703"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94" name="Line 43"/>
            <p:cNvSpPr>
              <a:spLocks noChangeShapeType="1"/>
            </p:cNvSpPr>
            <p:nvPr/>
          </p:nvSpPr>
          <p:spPr bwMode="auto">
            <a:xfrm>
              <a:off x="521"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7180" name="Line 44"/>
          <p:cNvSpPr>
            <a:spLocks noChangeShapeType="1"/>
          </p:cNvSpPr>
          <p:nvPr/>
        </p:nvSpPr>
        <p:spPr bwMode="auto">
          <a:xfrm>
            <a:off x="1330325" y="3429000"/>
            <a:ext cx="73025"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81" name="Line 45"/>
          <p:cNvSpPr>
            <a:spLocks noChangeShapeType="1"/>
          </p:cNvSpPr>
          <p:nvPr/>
        </p:nvSpPr>
        <p:spPr bwMode="auto">
          <a:xfrm>
            <a:off x="755650" y="3429000"/>
            <a:ext cx="73025"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82" name="Line 46"/>
          <p:cNvSpPr>
            <a:spLocks noChangeShapeType="1"/>
          </p:cNvSpPr>
          <p:nvPr/>
        </p:nvSpPr>
        <p:spPr bwMode="auto">
          <a:xfrm>
            <a:off x="4140200" y="3429000"/>
            <a:ext cx="73025"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83" name="Line 47"/>
          <p:cNvSpPr>
            <a:spLocks noChangeShapeType="1"/>
          </p:cNvSpPr>
          <p:nvPr/>
        </p:nvSpPr>
        <p:spPr bwMode="auto">
          <a:xfrm>
            <a:off x="3708400" y="3429000"/>
            <a:ext cx="73025"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84" name="Line 48"/>
          <p:cNvSpPr>
            <a:spLocks noChangeShapeType="1"/>
          </p:cNvSpPr>
          <p:nvPr/>
        </p:nvSpPr>
        <p:spPr bwMode="auto">
          <a:xfrm>
            <a:off x="3492500" y="3429000"/>
            <a:ext cx="73025"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85" name="Line 49"/>
          <p:cNvSpPr>
            <a:spLocks noChangeShapeType="1"/>
          </p:cNvSpPr>
          <p:nvPr/>
        </p:nvSpPr>
        <p:spPr bwMode="auto">
          <a:xfrm>
            <a:off x="3059113" y="3429000"/>
            <a:ext cx="73025"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77186" name="Group 50"/>
          <p:cNvGrpSpPr>
            <a:grpSpLocks/>
          </p:cNvGrpSpPr>
          <p:nvPr/>
        </p:nvGrpSpPr>
        <p:grpSpPr bwMode="auto">
          <a:xfrm>
            <a:off x="1330325" y="3573463"/>
            <a:ext cx="506413" cy="0"/>
            <a:chOff x="838" y="2251"/>
            <a:chExt cx="319" cy="0"/>
          </a:xfrm>
        </p:grpSpPr>
        <p:sp>
          <p:nvSpPr>
            <p:cNvPr id="177289" name="Line 51"/>
            <p:cNvSpPr>
              <a:spLocks noChangeShapeType="1"/>
            </p:cNvSpPr>
            <p:nvPr/>
          </p:nvSpPr>
          <p:spPr bwMode="auto">
            <a:xfrm>
              <a:off x="838" y="2251"/>
              <a:ext cx="318"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90" name="Line 52"/>
            <p:cNvSpPr>
              <a:spLocks noChangeShapeType="1"/>
            </p:cNvSpPr>
            <p:nvPr/>
          </p:nvSpPr>
          <p:spPr bwMode="auto">
            <a:xfrm>
              <a:off x="839"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91" name="Line 53"/>
            <p:cNvSpPr>
              <a:spLocks noChangeShapeType="1"/>
            </p:cNvSpPr>
            <p:nvPr/>
          </p:nvSpPr>
          <p:spPr bwMode="auto">
            <a:xfrm>
              <a:off x="1111"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7187" name="Line 54"/>
          <p:cNvSpPr>
            <a:spLocks noChangeShapeType="1"/>
          </p:cNvSpPr>
          <p:nvPr/>
        </p:nvSpPr>
        <p:spPr bwMode="auto">
          <a:xfrm>
            <a:off x="5003800" y="3429000"/>
            <a:ext cx="73025"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88" name="Line 55"/>
          <p:cNvSpPr>
            <a:spLocks noChangeShapeType="1"/>
          </p:cNvSpPr>
          <p:nvPr/>
        </p:nvSpPr>
        <p:spPr bwMode="auto">
          <a:xfrm>
            <a:off x="4284663" y="3429000"/>
            <a:ext cx="73025"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89" name="Line 56"/>
          <p:cNvSpPr>
            <a:spLocks noChangeShapeType="1"/>
          </p:cNvSpPr>
          <p:nvPr/>
        </p:nvSpPr>
        <p:spPr bwMode="auto">
          <a:xfrm>
            <a:off x="3348038" y="3573463"/>
            <a:ext cx="73025"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77190" name="Group 57"/>
          <p:cNvGrpSpPr>
            <a:grpSpLocks/>
          </p:cNvGrpSpPr>
          <p:nvPr/>
        </p:nvGrpSpPr>
        <p:grpSpPr bwMode="auto">
          <a:xfrm>
            <a:off x="2700338" y="3573463"/>
            <a:ext cx="576262" cy="0"/>
            <a:chOff x="1701" y="2251"/>
            <a:chExt cx="363" cy="0"/>
          </a:xfrm>
        </p:grpSpPr>
        <p:sp>
          <p:nvSpPr>
            <p:cNvPr id="177286" name="Line 58"/>
            <p:cNvSpPr>
              <a:spLocks noChangeShapeType="1"/>
            </p:cNvSpPr>
            <p:nvPr/>
          </p:nvSpPr>
          <p:spPr bwMode="auto">
            <a:xfrm>
              <a:off x="1746" y="2251"/>
              <a:ext cx="272"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87" name="Line 59"/>
            <p:cNvSpPr>
              <a:spLocks noChangeShapeType="1"/>
            </p:cNvSpPr>
            <p:nvPr/>
          </p:nvSpPr>
          <p:spPr bwMode="auto">
            <a:xfrm>
              <a:off x="1701"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88" name="Line 60"/>
            <p:cNvSpPr>
              <a:spLocks noChangeShapeType="1"/>
            </p:cNvSpPr>
            <p:nvPr/>
          </p:nvSpPr>
          <p:spPr bwMode="auto">
            <a:xfrm>
              <a:off x="2018"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7191" name="Group 61"/>
          <p:cNvGrpSpPr>
            <a:grpSpLocks/>
          </p:cNvGrpSpPr>
          <p:nvPr/>
        </p:nvGrpSpPr>
        <p:grpSpPr bwMode="auto">
          <a:xfrm>
            <a:off x="1908175" y="3573463"/>
            <a:ext cx="720725" cy="0"/>
            <a:chOff x="1202" y="2251"/>
            <a:chExt cx="454" cy="0"/>
          </a:xfrm>
        </p:grpSpPr>
        <p:sp>
          <p:nvSpPr>
            <p:cNvPr id="177283" name="Line 62"/>
            <p:cNvSpPr>
              <a:spLocks noChangeShapeType="1"/>
            </p:cNvSpPr>
            <p:nvPr/>
          </p:nvSpPr>
          <p:spPr bwMode="auto">
            <a:xfrm>
              <a:off x="1202" y="2251"/>
              <a:ext cx="408"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84" name="Line 63"/>
            <p:cNvSpPr>
              <a:spLocks noChangeShapeType="1"/>
            </p:cNvSpPr>
            <p:nvPr/>
          </p:nvSpPr>
          <p:spPr bwMode="auto">
            <a:xfrm>
              <a:off x="1610"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85" name="Line 64"/>
            <p:cNvSpPr>
              <a:spLocks noChangeShapeType="1"/>
            </p:cNvSpPr>
            <p:nvPr/>
          </p:nvSpPr>
          <p:spPr bwMode="auto">
            <a:xfrm>
              <a:off x="1202"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7192" name="Line 65"/>
          <p:cNvSpPr>
            <a:spLocks noChangeShapeType="1"/>
          </p:cNvSpPr>
          <p:nvPr/>
        </p:nvSpPr>
        <p:spPr bwMode="auto">
          <a:xfrm>
            <a:off x="3995738" y="3573463"/>
            <a:ext cx="73025"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77193" name="Group 66"/>
          <p:cNvGrpSpPr>
            <a:grpSpLocks/>
          </p:cNvGrpSpPr>
          <p:nvPr/>
        </p:nvGrpSpPr>
        <p:grpSpPr bwMode="auto">
          <a:xfrm>
            <a:off x="4140200" y="3573463"/>
            <a:ext cx="433388" cy="0"/>
            <a:chOff x="2608" y="2251"/>
            <a:chExt cx="273" cy="0"/>
          </a:xfrm>
        </p:grpSpPr>
        <p:sp>
          <p:nvSpPr>
            <p:cNvPr id="177280" name="Line 67"/>
            <p:cNvSpPr>
              <a:spLocks noChangeShapeType="1"/>
            </p:cNvSpPr>
            <p:nvPr/>
          </p:nvSpPr>
          <p:spPr bwMode="auto">
            <a:xfrm>
              <a:off x="2654" y="2251"/>
              <a:ext cx="181"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81" name="Line 68"/>
            <p:cNvSpPr>
              <a:spLocks noChangeShapeType="1"/>
            </p:cNvSpPr>
            <p:nvPr/>
          </p:nvSpPr>
          <p:spPr bwMode="auto">
            <a:xfrm>
              <a:off x="2608"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82" name="Line 69"/>
            <p:cNvSpPr>
              <a:spLocks noChangeShapeType="1"/>
            </p:cNvSpPr>
            <p:nvPr/>
          </p:nvSpPr>
          <p:spPr bwMode="auto">
            <a:xfrm>
              <a:off x="2835"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7194" name="Group 70"/>
          <p:cNvGrpSpPr>
            <a:grpSpLocks/>
          </p:cNvGrpSpPr>
          <p:nvPr/>
        </p:nvGrpSpPr>
        <p:grpSpPr bwMode="auto">
          <a:xfrm>
            <a:off x="4643438" y="3573463"/>
            <a:ext cx="722312" cy="0"/>
            <a:chOff x="2925" y="2251"/>
            <a:chExt cx="455" cy="0"/>
          </a:xfrm>
        </p:grpSpPr>
        <p:sp>
          <p:nvSpPr>
            <p:cNvPr id="177277" name="Line 71"/>
            <p:cNvSpPr>
              <a:spLocks noChangeShapeType="1"/>
            </p:cNvSpPr>
            <p:nvPr/>
          </p:nvSpPr>
          <p:spPr bwMode="auto">
            <a:xfrm>
              <a:off x="2926" y="2251"/>
              <a:ext cx="408"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78" name="Line 72"/>
            <p:cNvSpPr>
              <a:spLocks noChangeShapeType="1"/>
            </p:cNvSpPr>
            <p:nvPr/>
          </p:nvSpPr>
          <p:spPr bwMode="auto">
            <a:xfrm>
              <a:off x="2925"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79" name="Line 73"/>
            <p:cNvSpPr>
              <a:spLocks noChangeShapeType="1"/>
            </p:cNvSpPr>
            <p:nvPr/>
          </p:nvSpPr>
          <p:spPr bwMode="auto">
            <a:xfrm>
              <a:off x="3334"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7195" name="Group 74"/>
          <p:cNvGrpSpPr>
            <a:grpSpLocks/>
          </p:cNvGrpSpPr>
          <p:nvPr/>
        </p:nvGrpSpPr>
        <p:grpSpPr bwMode="auto">
          <a:xfrm>
            <a:off x="1258888" y="4365625"/>
            <a:ext cx="722312" cy="0"/>
            <a:chOff x="2925" y="2251"/>
            <a:chExt cx="455" cy="0"/>
          </a:xfrm>
        </p:grpSpPr>
        <p:sp>
          <p:nvSpPr>
            <p:cNvPr id="177274" name="Line 75"/>
            <p:cNvSpPr>
              <a:spLocks noChangeShapeType="1"/>
            </p:cNvSpPr>
            <p:nvPr/>
          </p:nvSpPr>
          <p:spPr bwMode="auto">
            <a:xfrm>
              <a:off x="2926" y="2251"/>
              <a:ext cx="408"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75" name="Line 76"/>
            <p:cNvSpPr>
              <a:spLocks noChangeShapeType="1"/>
            </p:cNvSpPr>
            <p:nvPr/>
          </p:nvSpPr>
          <p:spPr bwMode="auto">
            <a:xfrm>
              <a:off x="2925"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76" name="Line 77"/>
            <p:cNvSpPr>
              <a:spLocks noChangeShapeType="1"/>
            </p:cNvSpPr>
            <p:nvPr/>
          </p:nvSpPr>
          <p:spPr bwMode="auto">
            <a:xfrm>
              <a:off x="3334"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7196" name="Group 78"/>
          <p:cNvGrpSpPr>
            <a:grpSpLocks/>
          </p:cNvGrpSpPr>
          <p:nvPr/>
        </p:nvGrpSpPr>
        <p:grpSpPr bwMode="auto">
          <a:xfrm>
            <a:off x="1547813" y="5229225"/>
            <a:ext cx="722312" cy="0"/>
            <a:chOff x="2925" y="2251"/>
            <a:chExt cx="455" cy="0"/>
          </a:xfrm>
        </p:grpSpPr>
        <p:sp>
          <p:nvSpPr>
            <p:cNvPr id="177271" name="Line 79"/>
            <p:cNvSpPr>
              <a:spLocks noChangeShapeType="1"/>
            </p:cNvSpPr>
            <p:nvPr/>
          </p:nvSpPr>
          <p:spPr bwMode="auto">
            <a:xfrm>
              <a:off x="2926" y="2251"/>
              <a:ext cx="408"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72" name="Line 80"/>
            <p:cNvSpPr>
              <a:spLocks noChangeShapeType="1"/>
            </p:cNvSpPr>
            <p:nvPr/>
          </p:nvSpPr>
          <p:spPr bwMode="auto">
            <a:xfrm>
              <a:off x="2925"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73" name="Line 81"/>
            <p:cNvSpPr>
              <a:spLocks noChangeShapeType="1"/>
            </p:cNvSpPr>
            <p:nvPr/>
          </p:nvSpPr>
          <p:spPr bwMode="auto">
            <a:xfrm>
              <a:off x="3334"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7197" name="Group 82"/>
          <p:cNvGrpSpPr>
            <a:grpSpLocks/>
          </p:cNvGrpSpPr>
          <p:nvPr/>
        </p:nvGrpSpPr>
        <p:grpSpPr bwMode="auto">
          <a:xfrm>
            <a:off x="1547813" y="5300663"/>
            <a:ext cx="722312" cy="0"/>
            <a:chOff x="2925" y="2251"/>
            <a:chExt cx="455" cy="0"/>
          </a:xfrm>
        </p:grpSpPr>
        <p:sp>
          <p:nvSpPr>
            <p:cNvPr id="177268" name="Line 83"/>
            <p:cNvSpPr>
              <a:spLocks noChangeShapeType="1"/>
            </p:cNvSpPr>
            <p:nvPr/>
          </p:nvSpPr>
          <p:spPr bwMode="auto">
            <a:xfrm>
              <a:off x="2926" y="2251"/>
              <a:ext cx="408"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69" name="Line 84"/>
            <p:cNvSpPr>
              <a:spLocks noChangeShapeType="1"/>
            </p:cNvSpPr>
            <p:nvPr/>
          </p:nvSpPr>
          <p:spPr bwMode="auto">
            <a:xfrm>
              <a:off x="2925"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70" name="Line 85"/>
            <p:cNvSpPr>
              <a:spLocks noChangeShapeType="1"/>
            </p:cNvSpPr>
            <p:nvPr/>
          </p:nvSpPr>
          <p:spPr bwMode="auto">
            <a:xfrm>
              <a:off x="3334"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7198" name="Group 86"/>
          <p:cNvGrpSpPr>
            <a:grpSpLocks/>
          </p:cNvGrpSpPr>
          <p:nvPr/>
        </p:nvGrpSpPr>
        <p:grpSpPr bwMode="auto">
          <a:xfrm>
            <a:off x="1547813" y="5373688"/>
            <a:ext cx="722312" cy="0"/>
            <a:chOff x="2925" y="2251"/>
            <a:chExt cx="455" cy="0"/>
          </a:xfrm>
        </p:grpSpPr>
        <p:sp>
          <p:nvSpPr>
            <p:cNvPr id="177265" name="Line 87"/>
            <p:cNvSpPr>
              <a:spLocks noChangeShapeType="1"/>
            </p:cNvSpPr>
            <p:nvPr/>
          </p:nvSpPr>
          <p:spPr bwMode="auto">
            <a:xfrm>
              <a:off x="2926" y="2251"/>
              <a:ext cx="408"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66" name="Line 88"/>
            <p:cNvSpPr>
              <a:spLocks noChangeShapeType="1"/>
            </p:cNvSpPr>
            <p:nvPr/>
          </p:nvSpPr>
          <p:spPr bwMode="auto">
            <a:xfrm>
              <a:off x="2925"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67" name="Line 89"/>
            <p:cNvSpPr>
              <a:spLocks noChangeShapeType="1"/>
            </p:cNvSpPr>
            <p:nvPr/>
          </p:nvSpPr>
          <p:spPr bwMode="auto">
            <a:xfrm>
              <a:off x="3334"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7199" name="Group 90"/>
          <p:cNvGrpSpPr>
            <a:grpSpLocks/>
          </p:cNvGrpSpPr>
          <p:nvPr/>
        </p:nvGrpSpPr>
        <p:grpSpPr bwMode="auto">
          <a:xfrm>
            <a:off x="1547813" y="5445125"/>
            <a:ext cx="722312" cy="0"/>
            <a:chOff x="2925" y="2251"/>
            <a:chExt cx="455" cy="0"/>
          </a:xfrm>
        </p:grpSpPr>
        <p:sp>
          <p:nvSpPr>
            <p:cNvPr id="177262" name="Line 91"/>
            <p:cNvSpPr>
              <a:spLocks noChangeShapeType="1"/>
            </p:cNvSpPr>
            <p:nvPr/>
          </p:nvSpPr>
          <p:spPr bwMode="auto">
            <a:xfrm>
              <a:off x="2926" y="2251"/>
              <a:ext cx="408"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63" name="Line 92"/>
            <p:cNvSpPr>
              <a:spLocks noChangeShapeType="1"/>
            </p:cNvSpPr>
            <p:nvPr/>
          </p:nvSpPr>
          <p:spPr bwMode="auto">
            <a:xfrm>
              <a:off x="2925"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64" name="Line 93"/>
            <p:cNvSpPr>
              <a:spLocks noChangeShapeType="1"/>
            </p:cNvSpPr>
            <p:nvPr/>
          </p:nvSpPr>
          <p:spPr bwMode="auto">
            <a:xfrm>
              <a:off x="3334"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7200" name="Group 94"/>
          <p:cNvGrpSpPr>
            <a:grpSpLocks/>
          </p:cNvGrpSpPr>
          <p:nvPr/>
        </p:nvGrpSpPr>
        <p:grpSpPr bwMode="auto">
          <a:xfrm>
            <a:off x="1547813" y="5516563"/>
            <a:ext cx="722312" cy="0"/>
            <a:chOff x="2925" y="2251"/>
            <a:chExt cx="455" cy="0"/>
          </a:xfrm>
        </p:grpSpPr>
        <p:sp>
          <p:nvSpPr>
            <p:cNvPr id="177259" name="Line 95"/>
            <p:cNvSpPr>
              <a:spLocks noChangeShapeType="1"/>
            </p:cNvSpPr>
            <p:nvPr/>
          </p:nvSpPr>
          <p:spPr bwMode="auto">
            <a:xfrm>
              <a:off x="2926" y="2251"/>
              <a:ext cx="408"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60" name="Line 96"/>
            <p:cNvSpPr>
              <a:spLocks noChangeShapeType="1"/>
            </p:cNvSpPr>
            <p:nvPr/>
          </p:nvSpPr>
          <p:spPr bwMode="auto">
            <a:xfrm>
              <a:off x="2925"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61" name="Line 97"/>
            <p:cNvSpPr>
              <a:spLocks noChangeShapeType="1"/>
            </p:cNvSpPr>
            <p:nvPr/>
          </p:nvSpPr>
          <p:spPr bwMode="auto">
            <a:xfrm>
              <a:off x="3334"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7201" name="Group 98"/>
          <p:cNvGrpSpPr>
            <a:grpSpLocks/>
          </p:cNvGrpSpPr>
          <p:nvPr/>
        </p:nvGrpSpPr>
        <p:grpSpPr bwMode="auto">
          <a:xfrm>
            <a:off x="1547813" y="5589588"/>
            <a:ext cx="722312" cy="0"/>
            <a:chOff x="2925" y="2251"/>
            <a:chExt cx="455" cy="0"/>
          </a:xfrm>
        </p:grpSpPr>
        <p:sp>
          <p:nvSpPr>
            <p:cNvPr id="177256" name="Line 99"/>
            <p:cNvSpPr>
              <a:spLocks noChangeShapeType="1"/>
            </p:cNvSpPr>
            <p:nvPr/>
          </p:nvSpPr>
          <p:spPr bwMode="auto">
            <a:xfrm>
              <a:off x="2926" y="2251"/>
              <a:ext cx="408"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57" name="Line 100"/>
            <p:cNvSpPr>
              <a:spLocks noChangeShapeType="1"/>
            </p:cNvSpPr>
            <p:nvPr/>
          </p:nvSpPr>
          <p:spPr bwMode="auto">
            <a:xfrm>
              <a:off x="2925"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58" name="Line 101"/>
            <p:cNvSpPr>
              <a:spLocks noChangeShapeType="1"/>
            </p:cNvSpPr>
            <p:nvPr/>
          </p:nvSpPr>
          <p:spPr bwMode="auto">
            <a:xfrm>
              <a:off x="3334"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7202" name="Group 102"/>
          <p:cNvGrpSpPr>
            <a:grpSpLocks/>
          </p:cNvGrpSpPr>
          <p:nvPr/>
        </p:nvGrpSpPr>
        <p:grpSpPr bwMode="auto">
          <a:xfrm>
            <a:off x="1546225" y="5661025"/>
            <a:ext cx="722313" cy="0"/>
            <a:chOff x="2925" y="2251"/>
            <a:chExt cx="455" cy="0"/>
          </a:xfrm>
        </p:grpSpPr>
        <p:sp>
          <p:nvSpPr>
            <p:cNvPr id="177253" name="Line 103"/>
            <p:cNvSpPr>
              <a:spLocks noChangeShapeType="1"/>
            </p:cNvSpPr>
            <p:nvPr/>
          </p:nvSpPr>
          <p:spPr bwMode="auto">
            <a:xfrm>
              <a:off x="2926" y="2251"/>
              <a:ext cx="408"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54" name="Line 104"/>
            <p:cNvSpPr>
              <a:spLocks noChangeShapeType="1"/>
            </p:cNvSpPr>
            <p:nvPr/>
          </p:nvSpPr>
          <p:spPr bwMode="auto">
            <a:xfrm>
              <a:off x="2925"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55" name="Line 105"/>
            <p:cNvSpPr>
              <a:spLocks noChangeShapeType="1"/>
            </p:cNvSpPr>
            <p:nvPr/>
          </p:nvSpPr>
          <p:spPr bwMode="auto">
            <a:xfrm>
              <a:off x="3334"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7203" name="Group 106"/>
          <p:cNvGrpSpPr>
            <a:grpSpLocks/>
          </p:cNvGrpSpPr>
          <p:nvPr/>
        </p:nvGrpSpPr>
        <p:grpSpPr bwMode="auto">
          <a:xfrm>
            <a:off x="2843213" y="4365625"/>
            <a:ext cx="720725" cy="0"/>
            <a:chOff x="1202" y="2251"/>
            <a:chExt cx="454" cy="0"/>
          </a:xfrm>
        </p:grpSpPr>
        <p:sp>
          <p:nvSpPr>
            <p:cNvPr id="177250" name="Line 107"/>
            <p:cNvSpPr>
              <a:spLocks noChangeShapeType="1"/>
            </p:cNvSpPr>
            <p:nvPr/>
          </p:nvSpPr>
          <p:spPr bwMode="auto">
            <a:xfrm>
              <a:off x="1202" y="2251"/>
              <a:ext cx="408"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51" name="Line 108"/>
            <p:cNvSpPr>
              <a:spLocks noChangeShapeType="1"/>
            </p:cNvSpPr>
            <p:nvPr/>
          </p:nvSpPr>
          <p:spPr bwMode="auto">
            <a:xfrm>
              <a:off x="1610"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52" name="Line 109"/>
            <p:cNvSpPr>
              <a:spLocks noChangeShapeType="1"/>
            </p:cNvSpPr>
            <p:nvPr/>
          </p:nvSpPr>
          <p:spPr bwMode="auto">
            <a:xfrm>
              <a:off x="1202"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7204" name="Group 110"/>
          <p:cNvGrpSpPr>
            <a:grpSpLocks/>
          </p:cNvGrpSpPr>
          <p:nvPr/>
        </p:nvGrpSpPr>
        <p:grpSpPr bwMode="auto">
          <a:xfrm>
            <a:off x="3635375" y="4365625"/>
            <a:ext cx="361950" cy="0"/>
            <a:chOff x="521" y="2251"/>
            <a:chExt cx="228" cy="0"/>
          </a:xfrm>
        </p:grpSpPr>
        <p:sp>
          <p:nvSpPr>
            <p:cNvPr id="177247" name="Line 111"/>
            <p:cNvSpPr>
              <a:spLocks noChangeShapeType="1"/>
            </p:cNvSpPr>
            <p:nvPr/>
          </p:nvSpPr>
          <p:spPr bwMode="auto">
            <a:xfrm>
              <a:off x="521" y="2251"/>
              <a:ext cx="227"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48" name="Line 112"/>
            <p:cNvSpPr>
              <a:spLocks noChangeShapeType="1"/>
            </p:cNvSpPr>
            <p:nvPr/>
          </p:nvSpPr>
          <p:spPr bwMode="auto">
            <a:xfrm>
              <a:off x="703"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49" name="Line 113"/>
            <p:cNvSpPr>
              <a:spLocks noChangeShapeType="1"/>
            </p:cNvSpPr>
            <p:nvPr/>
          </p:nvSpPr>
          <p:spPr bwMode="auto">
            <a:xfrm>
              <a:off x="521"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7205" name="Group 114"/>
          <p:cNvGrpSpPr>
            <a:grpSpLocks/>
          </p:cNvGrpSpPr>
          <p:nvPr/>
        </p:nvGrpSpPr>
        <p:grpSpPr bwMode="auto">
          <a:xfrm>
            <a:off x="2195513" y="4365625"/>
            <a:ext cx="576262" cy="0"/>
            <a:chOff x="1701" y="2251"/>
            <a:chExt cx="363" cy="0"/>
          </a:xfrm>
        </p:grpSpPr>
        <p:sp>
          <p:nvSpPr>
            <p:cNvPr id="177244" name="Line 115"/>
            <p:cNvSpPr>
              <a:spLocks noChangeShapeType="1"/>
            </p:cNvSpPr>
            <p:nvPr/>
          </p:nvSpPr>
          <p:spPr bwMode="auto">
            <a:xfrm>
              <a:off x="1746" y="2251"/>
              <a:ext cx="272"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45" name="Line 116"/>
            <p:cNvSpPr>
              <a:spLocks noChangeShapeType="1"/>
            </p:cNvSpPr>
            <p:nvPr/>
          </p:nvSpPr>
          <p:spPr bwMode="auto">
            <a:xfrm>
              <a:off x="1701"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46" name="Line 117"/>
            <p:cNvSpPr>
              <a:spLocks noChangeShapeType="1"/>
            </p:cNvSpPr>
            <p:nvPr/>
          </p:nvSpPr>
          <p:spPr bwMode="auto">
            <a:xfrm>
              <a:off x="2018"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7206" name="Group 118"/>
          <p:cNvGrpSpPr>
            <a:grpSpLocks/>
          </p:cNvGrpSpPr>
          <p:nvPr/>
        </p:nvGrpSpPr>
        <p:grpSpPr bwMode="auto">
          <a:xfrm>
            <a:off x="1546225" y="5734050"/>
            <a:ext cx="722313" cy="0"/>
            <a:chOff x="2925" y="2251"/>
            <a:chExt cx="455" cy="0"/>
          </a:xfrm>
        </p:grpSpPr>
        <p:sp>
          <p:nvSpPr>
            <p:cNvPr id="177241" name="Line 119"/>
            <p:cNvSpPr>
              <a:spLocks noChangeShapeType="1"/>
            </p:cNvSpPr>
            <p:nvPr/>
          </p:nvSpPr>
          <p:spPr bwMode="auto">
            <a:xfrm>
              <a:off x="2926" y="2251"/>
              <a:ext cx="408"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42" name="Line 120"/>
            <p:cNvSpPr>
              <a:spLocks noChangeShapeType="1"/>
            </p:cNvSpPr>
            <p:nvPr/>
          </p:nvSpPr>
          <p:spPr bwMode="auto">
            <a:xfrm>
              <a:off x="2925"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43" name="Line 121"/>
            <p:cNvSpPr>
              <a:spLocks noChangeShapeType="1"/>
            </p:cNvSpPr>
            <p:nvPr/>
          </p:nvSpPr>
          <p:spPr bwMode="auto">
            <a:xfrm>
              <a:off x="3334"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7207" name="Group 122"/>
          <p:cNvGrpSpPr>
            <a:grpSpLocks/>
          </p:cNvGrpSpPr>
          <p:nvPr/>
        </p:nvGrpSpPr>
        <p:grpSpPr bwMode="auto">
          <a:xfrm>
            <a:off x="3344863" y="5229225"/>
            <a:ext cx="363537" cy="504825"/>
            <a:chOff x="1881" y="3294"/>
            <a:chExt cx="229" cy="318"/>
          </a:xfrm>
        </p:grpSpPr>
        <p:grpSp>
          <p:nvGrpSpPr>
            <p:cNvPr id="177209" name="Group 123"/>
            <p:cNvGrpSpPr>
              <a:grpSpLocks/>
            </p:cNvGrpSpPr>
            <p:nvPr/>
          </p:nvGrpSpPr>
          <p:grpSpPr bwMode="auto">
            <a:xfrm>
              <a:off x="1881" y="3385"/>
              <a:ext cx="228" cy="0"/>
              <a:chOff x="521" y="2251"/>
              <a:chExt cx="228" cy="0"/>
            </a:xfrm>
          </p:grpSpPr>
          <p:sp>
            <p:nvSpPr>
              <p:cNvPr id="177238" name="Line 124"/>
              <p:cNvSpPr>
                <a:spLocks noChangeShapeType="1"/>
              </p:cNvSpPr>
              <p:nvPr/>
            </p:nvSpPr>
            <p:spPr bwMode="auto">
              <a:xfrm>
                <a:off x="521" y="2251"/>
                <a:ext cx="227"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39" name="Line 125"/>
              <p:cNvSpPr>
                <a:spLocks noChangeShapeType="1"/>
              </p:cNvSpPr>
              <p:nvPr/>
            </p:nvSpPr>
            <p:spPr bwMode="auto">
              <a:xfrm>
                <a:off x="703"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40" name="Line 126"/>
              <p:cNvSpPr>
                <a:spLocks noChangeShapeType="1"/>
              </p:cNvSpPr>
              <p:nvPr/>
            </p:nvSpPr>
            <p:spPr bwMode="auto">
              <a:xfrm>
                <a:off x="521"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7210" name="Group 127"/>
            <p:cNvGrpSpPr>
              <a:grpSpLocks/>
            </p:cNvGrpSpPr>
            <p:nvPr/>
          </p:nvGrpSpPr>
          <p:grpSpPr bwMode="auto">
            <a:xfrm>
              <a:off x="1881" y="3430"/>
              <a:ext cx="228" cy="0"/>
              <a:chOff x="521" y="2251"/>
              <a:chExt cx="228" cy="0"/>
            </a:xfrm>
          </p:grpSpPr>
          <p:sp>
            <p:nvSpPr>
              <p:cNvPr id="177235" name="Line 128"/>
              <p:cNvSpPr>
                <a:spLocks noChangeShapeType="1"/>
              </p:cNvSpPr>
              <p:nvPr/>
            </p:nvSpPr>
            <p:spPr bwMode="auto">
              <a:xfrm>
                <a:off x="521" y="2251"/>
                <a:ext cx="227"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36" name="Line 129"/>
              <p:cNvSpPr>
                <a:spLocks noChangeShapeType="1"/>
              </p:cNvSpPr>
              <p:nvPr/>
            </p:nvSpPr>
            <p:spPr bwMode="auto">
              <a:xfrm>
                <a:off x="703"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37" name="Line 130"/>
              <p:cNvSpPr>
                <a:spLocks noChangeShapeType="1"/>
              </p:cNvSpPr>
              <p:nvPr/>
            </p:nvSpPr>
            <p:spPr bwMode="auto">
              <a:xfrm>
                <a:off x="521"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7211" name="Group 131"/>
            <p:cNvGrpSpPr>
              <a:grpSpLocks/>
            </p:cNvGrpSpPr>
            <p:nvPr/>
          </p:nvGrpSpPr>
          <p:grpSpPr bwMode="auto">
            <a:xfrm>
              <a:off x="1881" y="3475"/>
              <a:ext cx="228" cy="0"/>
              <a:chOff x="521" y="2251"/>
              <a:chExt cx="228" cy="0"/>
            </a:xfrm>
          </p:grpSpPr>
          <p:sp>
            <p:nvSpPr>
              <p:cNvPr id="177232" name="Line 132"/>
              <p:cNvSpPr>
                <a:spLocks noChangeShapeType="1"/>
              </p:cNvSpPr>
              <p:nvPr/>
            </p:nvSpPr>
            <p:spPr bwMode="auto">
              <a:xfrm>
                <a:off x="521" y="2251"/>
                <a:ext cx="227"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33" name="Line 133"/>
              <p:cNvSpPr>
                <a:spLocks noChangeShapeType="1"/>
              </p:cNvSpPr>
              <p:nvPr/>
            </p:nvSpPr>
            <p:spPr bwMode="auto">
              <a:xfrm>
                <a:off x="703"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34" name="Line 134"/>
              <p:cNvSpPr>
                <a:spLocks noChangeShapeType="1"/>
              </p:cNvSpPr>
              <p:nvPr/>
            </p:nvSpPr>
            <p:spPr bwMode="auto">
              <a:xfrm>
                <a:off x="521"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7212" name="Group 135"/>
            <p:cNvGrpSpPr>
              <a:grpSpLocks/>
            </p:cNvGrpSpPr>
            <p:nvPr/>
          </p:nvGrpSpPr>
          <p:grpSpPr bwMode="auto">
            <a:xfrm>
              <a:off x="1882" y="3294"/>
              <a:ext cx="228" cy="0"/>
              <a:chOff x="521" y="2251"/>
              <a:chExt cx="228" cy="0"/>
            </a:xfrm>
          </p:grpSpPr>
          <p:sp>
            <p:nvSpPr>
              <p:cNvPr id="177229" name="Line 136"/>
              <p:cNvSpPr>
                <a:spLocks noChangeShapeType="1"/>
              </p:cNvSpPr>
              <p:nvPr/>
            </p:nvSpPr>
            <p:spPr bwMode="auto">
              <a:xfrm>
                <a:off x="521" y="2251"/>
                <a:ext cx="227"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30" name="Line 137"/>
              <p:cNvSpPr>
                <a:spLocks noChangeShapeType="1"/>
              </p:cNvSpPr>
              <p:nvPr/>
            </p:nvSpPr>
            <p:spPr bwMode="auto">
              <a:xfrm>
                <a:off x="703"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31" name="Line 138"/>
              <p:cNvSpPr>
                <a:spLocks noChangeShapeType="1"/>
              </p:cNvSpPr>
              <p:nvPr/>
            </p:nvSpPr>
            <p:spPr bwMode="auto">
              <a:xfrm>
                <a:off x="521"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7213" name="Group 139"/>
            <p:cNvGrpSpPr>
              <a:grpSpLocks/>
            </p:cNvGrpSpPr>
            <p:nvPr/>
          </p:nvGrpSpPr>
          <p:grpSpPr bwMode="auto">
            <a:xfrm>
              <a:off x="1881" y="3339"/>
              <a:ext cx="228" cy="0"/>
              <a:chOff x="521" y="2251"/>
              <a:chExt cx="228" cy="0"/>
            </a:xfrm>
          </p:grpSpPr>
          <p:sp>
            <p:nvSpPr>
              <p:cNvPr id="177226" name="Line 140"/>
              <p:cNvSpPr>
                <a:spLocks noChangeShapeType="1"/>
              </p:cNvSpPr>
              <p:nvPr/>
            </p:nvSpPr>
            <p:spPr bwMode="auto">
              <a:xfrm>
                <a:off x="521" y="2251"/>
                <a:ext cx="227"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27" name="Line 141"/>
              <p:cNvSpPr>
                <a:spLocks noChangeShapeType="1"/>
              </p:cNvSpPr>
              <p:nvPr/>
            </p:nvSpPr>
            <p:spPr bwMode="auto">
              <a:xfrm>
                <a:off x="703"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28" name="Line 142"/>
              <p:cNvSpPr>
                <a:spLocks noChangeShapeType="1"/>
              </p:cNvSpPr>
              <p:nvPr/>
            </p:nvSpPr>
            <p:spPr bwMode="auto">
              <a:xfrm>
                <a:off x="521"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7214" name="Group 143"/>
            <p:cNvGrpSpPr>
              <a:grpSpLocks/>
            </p:cNvGrpSpPr>
            <p:nvPr/>
          </p:nvGrpSpPr>
          <p:grpSpPr bwMode="auto">
            <a:xfrm>
              <a:off x="1882" y="3521"/>
              <a:ext cx="228" cy="0"/>
              <a:chOff x="521" y="2251"/>
              <a:chExt cx="228" cy="0"/>
            </a:xfrm>
          </p:grpSpPr>
          <p:sp>
            <p:nvSpPr>
              <p:cNvPr id="177223" name="Line 144"/>
              <p:cNvSpPr>
                <a:spLocks noChangeShapeType="1"/>
              </p:cNvSpPr>
              <p:nvPr/>
            </p:nvSpPr>
            <p:spPr bwMode="auto">
              <a:xfrm>
                <a:off x="521" y="2251"/>
                <a:ext cx="227"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24" name="Line 145"/>
              <p:cNvSpPr>
                <a:spLocks noChangeShapeType="1"/>
              </p:cNvSpPr>
              <p:nvPr/>
            </p:nvSpPr>
            <p:spPr bwMode="auto">
              <a:xfrm>
                <a:off x="703"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25" name="Line 146"/>
              <p:cNvSpPr>
                <a:spLocks noChangeShapeType="1"/>
              </p:cNvSpPr>
              <p:nvPr/>
            </p:nvSpPr>
            <p:spPr bwMode="auto">
              <a:xfrm>
                <a:off x="521"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7215" name="Group 147"/>
            <p:cNvGrpSpPr>
              <a:grpSpLocks/>
            </p:cNvGrpSpPr>
            <p:nvPr/>
          </p:nvGrpSpPr>
          <p:grpSpPr bwMode="auto">
            <a:xfrm>
              <a:off x="1882" y="3566"/>
              <a:ext cx="228" cy="0"/>
              <a:chOff x="521" y="2251"/>
              <a:chExt cx="228" cy="0"/>
            </a:xfrm>
          </p:grpSpPr>
          <p:sp>
            <p:nvSpPr>
              <p:cNvPr id="177220" name="Line 148"/>
              <p:cNvSpPr>
                <a:spLocks noChangeShapeType="1"/>
              </p:cNvSpPr>
              <p:nvPr/>
            </p:nvSpPr>
            <p:spPr bwMode="auto">
              <a:xfrm>
                <a:off x="521" y="2251"/>
                <a:ext cx="227"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21" name="Line 149"/>
              <p:cNvSpPr>
                <a:spLocks noChangeShapeType="1"/>
              </p:cNvSpPr>
              <p:nvPr/>
            </p:nvSpPr>
            <p:spPr bwMode="auto">
              <a:xfrm>
                <a:off x="703"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22" name="Line 150"/>
              <p:cNvSpPr>
                <a:spLocks noChangeShapeType="1"/>
              </p:cNvSpPr>
              <p:nvPr/>
            </p:nvSpPr>
            <p:spPr bwMode="auto">
              <a:xfrm>
                <a:off x="521"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7216" name="Group 151"/>
            <p:cNvGrpSpPr>
              <a:grpSpLocks/>
            </p:cNvGrpSpPr>
            <p:nvPr/>
          </p:nvGrpSpPr>
          <p:grpSpPr bwMode="auto">
            <a:xfrm>
              <a:off x="1882" y="3612"/>
              <a:ext cx="228" cy="0"/>
              <a:chOff x="521" y="2251"/>
              <a:chExt cx="228" cy="0"/>
            </a:xfrm>
          </p:grpSpPr>
          <p:sp>
            <p:nvSpPr>
              <p:cNvPr id="177217" name="Line 152"/>
              <p:cNvSpPr>
                <a:spLocks noChangeShapeType="1"/>
              </p:cNvSpPr>
              <p:nvPr/>
            </p:nvSpPr>
            <p:spPr bwMode="auto">
              <a:xfrm>
                <a:off x="521" y="2251"/>
                <a:ext cx="227" cy="0"/>
              </a:xfrm>
              <a:prstGeom prst="line">
                <a:avLst/>
              </a:prstGeom>
              <a:noFill/>
              <a:ln w="508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18" name="Line 153"/>
              <p:cNvSpPr>
                <a:spLocks noChangeShapeType="1"/>
              </p:cNvSpPr>
              <p:nvPr/>
            </p:nvSpPr>
            <p:spPr bwMode="auto">
              <a:xfrm>
                <a:off x="703"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19" name="Line 154"/>
              <p:cNvSpPr>
                <a:spLocks noChangeShapeType="1"/>
              </p:cNvSpPr>
              <p:nvPr/>
            </p:nvSpPr>
            <p:spPr bwMode="auto">
              <a:xfrm>
                <a:off x="521" y="2251"/>
                <a:ext cx="46" cy="0"/>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77208" name="Text Box 155"/>
          <p:cNvSpPr txBox="1">
            <a:spLocks noChangeArrowheads="1"/>
          </p:cNvSpPr>
          <p:nvPr/>
        </p:nvSpPr>
        <p:spPr bwMode="auto">
          <a:xfrm>
            <a:off x="5076825" y="1268413"/>
            <a:ext cx="4067175"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lv-LV" altLang="en-US" sz="1600" b="0" i="0" dirty="0">
                <a:solidFill>
                  <a:schemeClr val="tx1"/>
                </a:solidFill>
                <a:latin typeface="Arial" charset="0"/>
              </a:rPr>
              <a:t>Izlases</a:t>
            </a:r>
            <a:r>
              <a:rPr lang="en-US" altLang="en-US" sz="1600" b="0" i="0" dirty="0">
                <a:solidFill>
                  <a:schemeClr val="tx1"/>
                </a:solidFill>
                <a:latin typeface="Arial" charset="0"/>
              </a:rPr>
              <a:t> </a:t>
            </a:r>
            <a:r>
              <a:rPr lang="lv-LV" altLang="en-US" sz="1600" b="0" i="0" dirty="0" err="1">
                <a:solidFill>
                  <a:schemeClr val="tx1"/>
                </a:solidFill>
                <a:latin typeface="Arial" charset="0"/>
              </a:rPr>
              <a:t>restrikcijas</a:t>
            </a:r>
            <a:r>
              <a:rPr lang="lv-LV" altLang="en-US" sz="1600" b="0" i="0" dirty="0">
                <a:solidFill>
                  <a:schemeClr val="tx1"/>
                </a:solidFill>
                <a:latin typeface="Arial" charset="0"/>
              </a:rPr>
              <a:t> fragmentu, kas sintezētas izmantojot specifiskus </a:t>
            </a:r>
            <a:r>
              <a:rPr lang="lv-LV" altLang="en-US" sz="1600" b="0" i="0" dirty="0" err="1">
                <a:solidFill>
                  <a:schemeClr val="tx1"/>
                </a:solidFill>
                <a:latin typeface="Arial" charset="0"/>
              </a:rPr>
              <a:t>restrikcijas</a:t>
            </a:r>
            <a:r>
              <a:rPr lang="lv-LV" altLang="en-US" sz="1600" b="0" i="0" dirty="0">
                <a:solidFill>
                  <a:schemeClr val="tx1"/>
                </a:solidFill>
                <a:latin typeface="Arial" charset="0"/>
              </a:rPr>
              <a:t> enzīmus, </a:t>
            </a:r>
            <a:r>
              <a:rPr lang="en-US" altLang="en-US" sz="1600" b="0" i="0" dirty="0">
                <a:solidFill>
                  <a:schemeClr val="tx1"/>
                </a:solidFill>
                <a:latin typeface="Arial" charset="0"/>
              </a:rPr>
              <a:t>PCR </a:t>
            </a:r>
            <a:r>
              <a:rPr lang="en-US" altLang="en-US" sz="1600" b="0" i="0" dirty="0" err="1">
                <a:solidFill>
                  <a:schemeClr val="tx1"/>
                </a:solidFill>
                <a:latin typeface="Arial" charset="0"/>
              </a:rPr>
              <a:t>amplifi</a:t>
            </a:r>
            <a:r>
              <a:rPr lang="lv-LV" altLang="en-US" sz="1600" b="0" i="0" dirty="0" err="1">
                <a:solidFill>
                  <a:schemeClr val="tx1"/>
                </a:solidFill>
                <a:latin typeface="Arial" charset="0"/>
              </a:rPr>
              <a:t>kācija</a:t>
            </a:r>
            <a:r>
              <a:rPr lang="lv-LV" altLang="en-US" sz="1600" b="0" i="0" dirty="0">
                <a:solidFill>
                  <a:schemeClr val="tx1"/>
                </a:solidFill>
                <a:latin typeface="Arial" charset="0"/>
              </a:rPr>
              <a:t> (pavairošana);</a:t>
            </a:r>
            <a:r>
              <a:rPr lang="en-US" altLang="en-US" sz="1600" b="0" i="0" dirty="0">
                <a:solidFill>
                  <a:schemeClr val="tx1"/>
                </a:solidFill>
                <a:latin typeface="Arial" charset="0"/>
              </a:rPr>
              <a:t> </a:t>
            </a:r>
            <a:r>
              <a:rPr lang="lv-LV" altLang="en-US" sz="1600" b="0" i="0" dirty="0">
                <a:solidFill>
                  <a:schemeClr val="tx1"/>
                </a:solidFill>
                <a:latin typeface="Arial" charset="0"/>
              </a:rPr>
              <a:t>pie </a:t>
            </a:r>
            <a:r>
              <a:rPr lang="lv-LV" altLang="en-US" sz="1600" b="0" i="0" dirty="0" err="1">
                <a:solidFill>
                  <a:schemeClr val="tx1"/>
                </a:solidFill>
                <a:latin typeface="Arial" charset="0"/>
              </a:rPr>
              <a:t>restrikcijas</a:t>
            </a:r>
            <a:r>
              <a:rPr lang="lv-LV" altLang="en-US" sz="1600" b="0" i="0" dirty="0">
                <a:solidFill>
                  <a:schemeClr val="tx1"/>
                </a:solidFill>
                <a:latin typeface="Arial" charset="0"/>
              </a:rPr>
              <a:t> fragmentiem tiek piesaistīti DNS adapteri, tā lai </a:t>
            </a:r>
            <a:r>
              <a:rPr lang="en-US" altLang="en-US" sz="1600" b="0" i="0" dirty="0">
                <a:solidFill>
                  <a:schemeClr val="tx1"/>
                </a:solidFill>
                <a:latin typeface="Arial" charset="0"/>
              </a:rPr>
              <a:t> </a:t>
            </a:r>
            <a:r>
              <a:rPr lang="lv-LV" altLang="en-US" sz="1600" b="0" i="0" dirty="0">
                <a:solidFill>
                  <a:schemeClr val="tx1"/>
                </a:solidFill>
                <a:latin typeface="Arial" charset="0"/>
              </a:rPr>
              <a:t>šo </a:t>
            </a:r>
            <a:r>
              <a:rPr lang="en-US" altLang="en-US" sz="1600" b="0" i="0" dirty="0">
                <a:solidFill>
                  <a:schemeClr val="tx1"/>
                </a:solidFill>
                <a:latin typeface="Arial" charset="0"/>
              </a:rPr>
              <a:t>adapter</a:t>
            </a:r>
            <a:r>
              <a:rPr lang="lv-LV" altLang="en-US" sz="1600" b="0" i="0" dirty="0">
                <a:solidFill>
                  <a:schemeClr val="tx1"/>
                </a:solidFill>
                <a:latin typeface="Arial" charset="0"/>
              </a:rPr>
              <a:t>u un tiem pieguļošo </a:t>
            </a:r>
            <a:r>
              <a:rPr lang="lv-LV" altLang="en-US" sz="1600" b="0" i="0" dirty="0" err="1">
                <a:solidFill>
                  <a:schemeClr val="tx1"/>
                </a:solidFill>
                <a:latin typeface="Arial" charset="0"/>
              </a:rPr>
              <a:t>nukleotidu</a:t>
            </a:r>
            <a:r>
              <a:rPr lang="lv-LV" altLang="en-US" sz="1600" b="0" i="0" dirty="0">
                <a:solidFill>
                  <a:schemeClr val="tx1"/>
                </a:solidFill>
                <a:latin typeface="Arial" charset="0"/>
              </a:rPr>
              <a:t> sekvences kalpo</a:t>
            </a:r>
            <a:r>
              <a:rPr lang="en-US" altLang="en-US" sz="1600" b="0" i="0" dirty="0">
                <a:solidFill>
                  <a:schemeClr val="tx1"/>
                </a:solidFill>
                <a:latin typeface="Arial" charset="0"/>
              </a:rPr>
              <a:t> </a:t>
            </a:r>
            <a:r>
              <a:rPr lang="lv-LV" altLang="en-US" sz="1600" b="0" i="0" dirty="0">
                <a:solidFill>
                  <a:schemeClr val="tx1"/>
                </a:solidFill>
                <a:latin typeface="Arial" charset="0"/>
              </a:rPr>
              <a:t>ka praimeru pievienošanās vietas</a:t>
            </a:r>
            <a:r>
              <a:rPr lang="en-US" altLang="en-US" sz="1600" b="0" i="0" dirty="0">
                <a:solidFill>
                  <a:schemeClr val="tx1"/>
                </a:solidFill>
                <a:latin typeface="Arial" charset="0"/>
              </a:rPr>
              <a:t>.</a:t>
            </a:r>
          </a:p>
        </p:txBody>
      </p:sp>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sv-SE" altLang="en-US" sz="3200" smtClean="0"/>
              <a:t>AFLP</a:t>
            </a:r>
            <a:r>
              <a:rPr lang="lv-LV" altLang="en-US" sz="3200" smtClean="0"/>
              <a:t> priekšrocības un trūkumi</a:t>
            </a:r>
            <a:endParaRPr lang="sv-SE" altLang="en-US" sz="3200" smtClean="0"/>
          </a:p>
        </p:txBody>
      </p:sp>
      <p:sp>
        <p:nvSpPr>
          <p:cNvPr id="178179" name="Rectangle 3"/>
          <p:cNvSpPr>
            <a:spLocks noGrp="1" noChangeArrowheads="1"/>
          </p:cNvSpPr>
          <p:nvPr>
            <p:ph type="body" sz="half" idx="1"/>
          </p:nvPr>
        </p:nvSpPr>
        <p:spPr>
          <a:xfrm>
            <a:off x="457200" y="1412875"/>
            <a:ext cx="3683000" cy="4713288"/>
          </a:xfrm>
          <a:noFill/>
          <a:ln>
            <a:solidFill>
              <a:srgbClr val="FF0000"/>
            </a:solidFill>
            <a:miter lim="800000"/>
            <a:headEnd/>
            <a:tailEnd/>
          </a:ln>
        </p:spPr>
        <p:txBody>
          <a:bodyPr/>
          <a:lstStyle/>
          <a:p>
            <a:pPr eaLnBrk="1" hangingPunct="1"/>
            <a:endParaRPr lang="sv-SE" altLang="en-US" sz="1000" dirty="0" smtClean="0"/>
          </a:p>
          <a:p>
            <a:pPr eaLnBrk="1" hangingPunct="1"/>
            <a:r>
              <a:rPr lang="lv-LV" altLang="en-US" sz="1800" b="0" dirty="0" smtClean="0">
                <a:solidFill>
                  <a:srgbClr val="663300"/>
                </a:solidFill>
                <a:latin typeface="Arial" panose="020B0604020202020204" pitchFamily="34" charset="0"/>
                <a:cs typeface="Arial" panose="020B0604020202020204" pitchFamily="34" charset="0"/>
              </a:rPr>
              <a:t>Daudz informatīvu fragmentu vienas reakcijas rezultātā</a:t>
            </a:r>
          </a:p>
          <a:p>
            <a:pPr eaLnBrk="1" hangingPunct="1"/>
            <a:endParaRPr lang="sv-SE" altLang="en-US" sz="1800" b="0" dirty="0" smtClean="0">
              <a:solidFill>
                <a:srgbClr val="663300"/>
              </a:solidFill>
              <a:latin typeface="Arial" panose="020B0604020202020204" pitchFamily="34" charset="0"/>
              <a:cs typeface="Arial" panose="020B0604020202020204" pitchFamily="34" charset="0"/>
            </a:endParaRPr>
          </a:p>
          <a:p>
            <a:pPr eaLnBrk="1" hangingPunct="1"/>
            <a:r>
              <a:rPr lang="lv-LV" altLang="en-US" sz="1800" b="0" dirty="0" smtClean="0">
                <a:solidFill>
                  <a:srgbClr val="663300"/>
                </a:solidFill>
                <a:latin typeface="Arial" panose="020B0604020202020204" pitchFamily="34" charset="0"/>
                <a:cs typeface="Arial" panose="020B0604020202020204" pitchFamily="34" charset="0"/>
              </a:rPr>
              <a:t>Pārpilnība genomā</a:t>
            </a:r>
            <a:endParaRPr lang="sv-SE" altLang="en-US" sz="1800" b="0" dirty="0" smtClean="0">
              <a:solidFill>
                <a:srgbClr val="663300"/>
              </a:solidFill>
              <a:latin typeface="Arial" panose="020B0604020202020204" pitchFamily="34" charset="0"/>
              <a:cs typeface="Arial" panose="020B0604020202020204" pitchFamily="34" charset="0"/>
            </a:endParaRPr>
          </a:p>
          <a:p>
            <a:pPr eaLnBrk="1" hangingPunct="1"/>
            <a:endParaRPr lang="sv-SE" altLang="en-US" sz="1800" b="0" dirty="0" smtClean="0">
              <a:solidFill>
                <a:srgbClr val="663300"/>
              </a:solidFill>
              <a:latin typeface="Arial" panose="020B0604020202020204" pitchFamily="34" charset="0"/>
              <a:cs typeface="Arial" panose="020B0604020202020204" pitchFamily="34" charset="0"/>
            </a:endParaRPr>
          </a:p>
          <a:p>
            <a:pPr eaLnBrk="1" hangingPunct="1"/>
            <a:r>
              <a:rPr lang="lv-LV" altLang="en-US" sz="1800" b="0" dirty="0" smtClean="0">
                <a:solidFill>
                  <a:srgbClr val="663300"/>
                </a:solidFill>
                <a:latin typeface="Arial" panose="020B0604020202020204" pitchFamily="34" charset="0"/>
                <a:cs typeface="Arial" panose="020B0604020202020204" pitchFamily="34" charset="0"/>
              </a:rPr>
              <a:t>Labi reproducējami</a:t>
            </a:r>
            <a:endParaRPr lang="sv-SE" altLang="en-US" sz="1800" b="0" dirty="0" smtClean="0">
              <a:solidFill>
                <a:srgbClr val="663300"/>
              </a:solidFill>
              <a:latin typeface="Arial" panose="020B0604020202020204" pitchFamily="34" charset="0"/>
              <a:cs typeface="Arial" panose="020B0604020202020204" pitchFamily="34" charset="0"/>
            </a:endParaRPr>
          </a:p>
          <a:p>
            <a:pPr eaLnBrk="1" hangingPunct="1">
              <a:buFontTx/>
              <a:buNone/>
            </a:pPr>
            <a:endParaRPr lang="sv-SE" altLang="en-US" sz="1800" b="0" dirty="0" smtClean="0">
              <a:solidFill>
                <a:srgbClr val="663300"/>
              </a:solidFill>
              <a:latin typeface="Arial" panose="020B0604020202020204" pitchFamily="34" charset="0"/>
              <a:cs typeface="Arial" panose="020B0604020202020204" pitchFamily="34" charset="0"/>
            </a:endParaRPr>
          </a:p>
          <a:p>
            <a:pPr eaLnBrk="1" hangingPunct="1"/>
            <a:r>
              <a:rPr lang="lv-LV" altLang="en-US" sz="1800" b="0" dirty="0" smtClean="0">
                <a:solidFill>
                  <a:srgbClr val="663300"/>
                </a:solidFill>
                <a:latin typeface="Arial" panose="020B0604020202020204" pitchFamily="34" charset="0"/>
                <a:cs typeface="Arial" panose="020B0604020202020204" pitchFamily="34" charset="0"/>
              </a:rPr>
              <a:t>Sekvences dati nav nepieciešami</a:t>
            </a:r>
            <a:endParaRPr lang="en-GB" altLang="en-US" sz="1800" b="0" dirty="0" smtClean="0">
              <a:solidFill>
                <a:srgbClr val="663300"/>
              </a:solidFill>
              <a:latin typeface="Arial" panose="020B0604020202020204" pitchFamily="34" charset="0"/>
              <a:cs typeface="Arial" panose="020B0604020202020204" pitchFamily="34" charset="0"/>
            </a:endParaRPr>
          </a:p>
          <a:p>
            <a:pPr eaLnBrk="1" hangingPunct="1">
              <a:buFontTx/>
              <a:buNone/>
            </a:pPr>
            <a:endParaRPr lang="sv-SE" altLang="en-US" sz="1800" b="0" dirty="0" smtClean="0">
              <a:solidFill>
                <a:srgbClr val="663300"/>
              </a:solidFill>
              <a:latin typeface="Arial" panose="020B0604020202020204" pitchFamily="34" charset="0"/>
              <a:cs typeface="Arial" panose="020B0604020202020204" pitchFamily="34" charset="0"/>
            </a:endParaRPr>
          </a:p>
          <a:p>
            <a:pPr eaLnBrk="1" hangingPunct="1">
              <a:spcBef>
                <a:spcPct val="0"/>
              </a:spcBef>
            </a:pPr>
            <a:r>
              <a:rPr lang="lv-LV" altLang="en-US" sz="1800" b="0" dirty="0" smtClean="0">
                <a:solidFill>
                  <a:srgbClr val="663300"/>
                </a:solidFill>
                <a:latin typeface="Arial" panose="020B0604020202020204" pitchFamily="34" charset="0"/>
                <a:cs typeface="Arial" panose="020B0604020202020204" pitchFamily="34" charset="0"/>
              </a:rPr>
              <a:t>Ir automatizācijas iespējas</a:t>
            </a:r>
            <a:endParaRPr lang="sv-SE" altLang="en-US" sz="1800" b="0" dirty="0" smtClean="0">
              <a:solidFill>
                <a:srgbClr val="663300"/>
              </a:solidFill>
              <a:latin typeface="Arial" panose="020B0604020202020204" pitchFamily="34" charset="0"/>
              <a:cs typeface="Arial" panose="020B0604020202020204" pitchFamily="34" charset="0"/>
            </a:endParaRPr>
          </a:p>
        </p:txBody>
      </p:sp>
      <p:sp>
        <p:nvSpPr>
          <p:cNvPr id="178180" name="Rectangle 4"/>
          <p:cNvSpPr>
            <a:spLocks noChangeArrowheads="1"/>
          </p:cNvSpPr>
          <p:nvPr/>
        </p:nvSpPr>
        <p:spPr bwMode="auto">
          <a:xfrm>
            <a:off x="4500563" y="1412875"/>
            <a:ext cx="4248150" cy="4741863"/>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endParaRPr lang="lv-LV" altLang="en-US" sz="1800" i="0" dirty="0"/>
          </a:p>
          <a:p>
            <a:pPr eaLnBrk="1" hangingPunct="1"/>
            <a:r>
              <a:rPr lang="lv-LV" altLang="en-US" sz="1800" b="0" i="0" dirty="0">
                <a:solidFill>
                  <a:srgbClr val="663300"/>
                </a:solidFill>
                <a:latin typeface="Arial" panose="020B0604020202020204" pitchFamily="34" charset="0"/>
                <a:cs typeface="Arial" panose="020B0604020202020204" pitchFamily="34" charset="0"/>
              </a:rPr>
              <a:t>Dominants</a:t>
            </a:r>
          </a:p>
          <a:p>
            <a:pPr eaLnBrk="1" hangingPunct="1">
              <a:spcBef>
                <a:spcPct val="0"/>
              </a:spcBef>
            </a:pPr>
            <a:endParaRPr lang="lv-LV" altLang="en-US" sz="1800" b="0" i="0" dirty="0">
              <a:solidFill>
                <a:srgbClr val="663300"/>
              </a:solidFill>
              <a:latin typeface="Arial" panose="020B0604020202020204" pitchFamily="34" charset="0"/>
              <a:cs typeface="Arial" panose="020B0604020202020204" pitchFamily="34" charset="0"/>
            </a:endParaRPr>
          </a:p>
          <a:p>
            <a:pPr eaLnBrk="1" hangingPunct="1">
              <a:spcBef>
                <a:spcPct val="0"/>
              </a:spcBef>
            </a:pPr>
            <a:r>
              <a:rPr lang="lv-LV" altLang="en-US" sz="1800" b="0" i="0" dirty="0">
                <a:solidFill>
                  <a:srgbClr val="663300"/>
                </a:solidFill>
                <a:latin typeface="Arial" panose="020B0604020202020204" pitchFamily="34" charset="0"/>
                <a:cs typeface="Arial" panose="020B0604020202020204" pitchFamily="34" charset="0"/>
              </a:rPr>
              <a:t>DNS jābūt tīrai un labas kvalitātes</a:t>
            </a:r>
          </a:p>
          <a:p>
            <a:pPr eaLnBrk="1" hangingPunct="1">
              <a:spcBef>
                <a:spcPct val="0"/>
              </a:spcBef>
              <a:buFontTx/>
              <a:buNone/>
            </a:pPr>
            <a:endParaRPr lang="en-US" altLang="en-US" sz="1800" b="0" i="0" dirty="0">
              <a:solidFill>
                <a:srgbClr val="663300"/>
              </a:solidFill>
              <a:latin typeface="Arial" panose="020B0604020202020204" pitchFamily="34" charset="0"/>
              <a:cs typeface="Arial" panose="020B0604020202020204" pitchFamily="34" charset="0"/>
            </a:endParaRPr>
          </a:p>
          <a:p>
            <a:pPr eaLnBrk="1" hangingPunct="1"/>
            <a:r>
              <a:rPr lang="lv-LV" altLang="en-US" sz="1800" b="0" i="0" dirty="0">
                <a:solidFill>
                  <a:srgbClr val="663300"/>
                </a:solidFill>
                <a:latin typeface="Arial" panose="020B0604020202020204" pitchFamily="34" charset="0"/>
                <a:cs typeface="Arial" panose="020B0604020202020204" pitchFamily="34" charset="0"/>
              </a:rPr>
              <a:t>Līdzīga izmēra fragmenti grūti izšķirami</a:t>
            </a:r>
            <a:endParaRPr lang="sv-SE" altLang="en-US" sz="1800" b="0" i="0" dirty="0">
              <a:solidFill>
                <a:srgbClr val="663300"/>
              </a:solidFill>
              <a:latin typeface="Arial" panose="020B0604020202020204" pitchFamily="34" charset="0"/>
              <a:cs typeface="Arial" panose="020B0604020202020204" pitchFamily="34" charset="0"/>
            </a:endParaRPr>
          </a:p>
          <a:p>
            <a:pPr eaLnBrk="1" hangingPunct="1">
              <a:buFontTx/>
              <a:buNone/>
            </a:pPr>
            <a:endParaRPr lang="en-US" altLang="en-US" sz="1800" b="0" i="0" dirty="0">
              <a:solidFill>
                <a:srgbClr val="663300"/>
              </a:solidFill>
              <a:latin typeface="Arial" panose="020B0604020202020204" pitchFamily="34" charset="0"/>
              <a:cs typeface="Arial" panose="020B0604020202020204" pitchFamily="34" charset="0"/>
            </a:endParaRPr>
          </a:p>
          <a:p>
            <a:pPr eaLnBrk="1" hangingPunct="1"/>
            <a:r>
              <a:rPr lang="en-US" altLang="en-US" sz="1800" b="0" i="0" dirty="0" err="1">
                <a:solidFill>
                  <a:srgbClr val="663300"/>
                </a:solidFill>
                <a:latin typeface="Arial" panose="020B0604020202020204" pitchFamily="34" charset="0"/>
                <a:cs typeface="Arial" panose="020B0604020202020204" pitchFamily="34" charset="0"/>
              </a:rPr>
              <a:t>Dat</a:t>
            </a:r>
            <a:r>
              <a:rPr lang="lv-LV" altLang="en-US" sz="1800" b="0" i="0" dirty="0">
                <a:solidFill>
                  <a:srgbClr val="663300"/>
                </a:solidFill>
                <a:latin typeface="Arial" panose="020B0604020202020204" pitchFamily="34" charset="0"/>
                <a:cs typeface="Arial" panose="020B0604020202020204" pitchFamily="34" charset="0"/>
              </a:rPr>
              <a:t>u ieguve sarežģīta</a:t>
            </a:r>
            <a:endParaRPr lang="en-US" altLang="en-US" sz="1800" b="0" i="0" dirty="0">
              <a:solidFill>
                <a:srgbClr val="6633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663575" y="341313"/>
            <a:ext cx="8229600" cy="1143000"/>
          </a:xfrm>
        </p:spPr>
        <p:txBody>
          <a:bodyPr/>
          <a:lstStyle/>
          <a:p>
            <a:pPr eaLnBrk="1" hangingPunct="1"/>
            <a:r>
              <a:rPr lang="lv-LV" altLang="en-US" sz="3200" smtClean="0"/>
              <a:t>Mikrosatelīti,</a:t>
            </a:r>
            <a:r>
              <a:rPr lang="da-DK" altLang="en-US" sz="3200" smtClean="0"/>
              <a:t> SSR</a:t>
            </a:r>
            <a:r>
              <a:rPr lang="da-DK" altLang="en-US" sz="2000" b="0" smtClean="0"/>
              <a:t> </a:t>
            </a:r>
            <a:r>
              <a:rPr lang="da-DK" altLang="en-US" sz="2800" b="0" smtClean="0"/>
              <a:t>(</a:t>
            </a:r>
            <a:r>
              <a:rPr lang="da-DK" altLang="en-US" sz="2800" u="sng" smtClean="0"/>
              <a:t>S</a:t>
            </a:r>
            <a:r>
              <a:rPr lang="da-DK" altLang="en-US" sz="2800" b="0" smtClean="0"/>
              <a:t>imple </a:t>
            </a:r>
            <a:r>
              <a:rPr lang="da-DK" altLang="en-US" sz="2800" u="sng" smtClean="0"/>
              <a:t>S</a:t>
            </a:r>
            <a:r>
              <a:rPr lang="da-DK" altLang="en-US" sz="2800" b="0" smtClean="0"/>
              <a:t>equence </a:t>
            </a:r>
            <a:r>
              <a:rPr lang="da-DK" altLang="en-US" sz="2800" u="sng" smtClean="0"/>
              <a:t>R</a:t>
            </a:r>
            <a:r>
              <a:rPr lang="da-DK" altLang="en-US" sz="2800" b="0" smtClean="0"/>
              <a:t>epeats)</a:t>
            </a:r>
            <a:endParaRPr lang="sv-SE" altLang="en-US" sz="2800" b="0" smtClean="0"/>
          </a:p>
        </p:txBody>
      </p:sp>
      <p:sp>
        <p:nvSpPr>
          <p:cNvPr id="179203" name="Line 3"/>
          <p:cNvSpPr>
            <a:spLocks noChangeShapeType="1"/>
          </p:cNvSpPr>
          <p:nvPr/>
        </p:nvSpPr>
        <p:spPr bwMode="auto">
          <a:xfrm>
            <a:off x="1258888" y="2133600"/>
            <a:ext cx="0" cy="576263"/>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79204" name="Group 4"/>
          <p:cNvGrpSpPr>
            <a:grpSpLocks/>
          </p:cNvGrpSpPr>
          <p:nvPr/>
        </p:nvGrpSpPr>
        <p:grpSpPr bwMode="auto">
          <a:xfrm>
            <a:off x="1852613" y="2792413"/>
            <a:ext cx="3006725" cy="1212850"/>
            <a:chOff x="557" y="814"/>
            <a:chExt cx="3230" cy="1709"/>
          </a:xfrm>
        </p:grpSpPr>
        <p:pic>
          <p:nvPicPr>
            <p:cNvPr id="179209" name="Picture 5" descr="MCj030527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 y="814"/>
              <a:ext cx="657" cy="1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9210" name="Line 6"/>
            <p:cNvSpPr>
              <a:spLocks noChangeShapeType="1"/>
            </p:cNvSpPr>
            <p:nvPr/>
          </p:nvSpPr>
          <p:spPr bwMode="auto">
            <a:xfrm>
              <a:off x="975" y="1253"/>
              <a:ext cx="1270" cy="8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211" name="Rectangle 7"/>
            <p:cNvSpPr>
              <a:spLocks noChangeArrowheads="1"/>
            </p:cNvSpPr>
            <p:nvPr/>
          </p:nvSpPr>
          <p:spPr bwMode="auto">
            <a:xfrm>
              <a:off x="1565" y="2051"/>
              <a:ext cx="2222" cy="109"/>
            </a:xfrm>
            <a:prstGeom prst="rect">
              <a:avLst/>
            </a:prstGeom>
            <a:gradFill rotWithShape="1">
              <a:gsLst>
                <a:gs pos="0">
                  <a:srgbClr val="FFCC66"/>
                </a:gs>
                <a:gs pos="100000">
                  <a:srgbClr val="993300"/>
                </a:gs>
              </a:gsLst>
              <a:lin ang="18900000" scaled="1"/>
            </a:gra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79212" name="Rectangle 8"/>
            <p:cNvSpPr>
              <a:spLocks noChangeArrowheads="1"/>
            </p:cNvSpPr>
            <p:nvPr/>
          </p:nvSpPr>
          <p:spPr bwMode="auto">
            <a:xfrm>
              <a:off x="2154" y="2057"/>
              <a:ext cx="227" cy="13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79213" name="Line 9"/>
            <p:cNvSpPr>
              <a:spLocks noChangeShapeType="1"/>
            </p:cNvSpPr>
            <p:nvPr/>
          </p:nvSpPr>
          <p:spPr bwMode="auto">
            <a:xfrm>
              <a:off x="2269" y="2251"/>
              <a:ext cx="0" cy="27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9205" name="Rectangle 10"/>
          <p:cNvSpPr>
            <a:spLocks noChangeArrowheads="1"/>
          </p:cNvSpPr>
          <p:nvPr/>
        </p:nvSpPr>
        <p:spPr bwMode="auto">
          <a:xfrm>
            <a:off x="863600" y="1557338"/>
            <a:ext cx="7885113"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80000"/>
              </a:lnSpc>
              <a:buFontTx/>
              <a:buNone/>
            </a:pPr>
            <a:r>
              <a:rPr lang="lv-LV" altLang="ja-JP" sz="2400" b="0" i="0" dirty="0">
                <a:solidFill>
                  <a:srgbClr val="663300"/>
                </a:solidFill>
                <a:latin typeface="Arial" panose="020B0604020202020204" pitchFamily="34" charset="0"/>
                <a:cs typeface="Arial" panose="020B0604020202020204" pitchFamily="34" charset="0"/>
              </a:rPr>
              <a:t>Tandēmi, jeb viens otram sekojoši īsi </a:t>
            </a:r>
            <a:r>
              <a:rPr lang="lv-LV" altLang="ja-JP" sz="2400" b="0" i="0" dirty="0" err="1">
                <a:solidFill>
                  <a:srgbClr val="663300"/>
                </a:solidFill>
                <a:latin typeface="Arial" panose="020B0604020202020204" pitchFamily="34" charset="0"/>
                <a:cs typeface="Arial" panose="020B0604020202020204" pitchFamily="34" charset="0"/>
              </a:rPr>
              <a:t>nukleotīdu</a:t>
            </a:r>
            <a:r>
              <a:rPr lang="lv-LV" altLang="ja-JP" sz="2400" b="0" i="0" dirty="0">
                <a:solidFill>
                  <a:srgbClr val="663300"/>
                </a:solidFill>
                <a:latin typeface="Arial" panose="020B0604020202020204" pitchFamily="34" charset="0"/>
                <a:cs typeface="Arial" panose="020B0604020202020204" pitchFamily="34" charset="0"/>
              </a:rPr>
              <a:t> atkārtojumi</a:t>
            </a:r>
            <a:endParaRPr lang="en-GB" altLang="ja-JP" sz="2400" b="0" i="0" dirty="0">
              <a:solidFill>
                <a:srgbClr val="663300"/>
              </a:solidFill>
              <a:latin typeface="Arial" panose="020B0604020202020204" pitchFamily="34" charset="0"/>
              <a:ea typeface="MS PGothic" pitchFamily="34" charset="-128"/>
              <a:cs typeface="Arial" panose="020B0604020202020204" pitchFamily="34" charset="0"/>
            </a:endParaRPr>
          </a:p>
          <a:p>
            <a:pPr eaLnBrk="1" hangingPunct="1">
              <a:lnSpc>
                <a:spcPct val="80000"/>
              </a:lnSpc>
              <a:buFontTx/>
              <a:buNone/>
            </a:pPr>
            <a:r>
              <a:rPr lang="en-GB" altLang="ja-JP" sz="2000" b="0" i="0" dirty="0">
                <a:ea typeface="MS PGothic" pitchFamily="34" charset="-128"/>
              </a:rPr>
              <a:t>		</a:t>
            </a:r>
            <a:endParaRPr lang="sv-SE" altLang="en-US" sz="2000" b="0" i="0" dirty="0"/>
          </a:p>
        </p:txBody>
      </p:sp>
      <p:grpSp>
        <p:nvGrpSpPr>
          <p:cNvPr id="179206" name="Group 11"/>
          <p:cNvGrpSpPr>
            <a:grpSpLocks/>
          </p:cNvGrpSpPr>
          <p:nvPr/>
        </p:nvGrpSpPr>
        <p:grpSpPr bwMode="auto">
          <a:xfrm>
            <a:off x="3059113" y="4221163"/>
            <a:ext cx="792162" cy="433387"/>
            <a:chOff x="4921" y="73"/>
            <a:chExt cx="726" cy="544"/>
          </a:xfrm>
        </p:grpSpPr>
        <p:sp>
          <p:nvSpPr>
            <p:cNvPr id="179207" name="Rectangle 12"/>
            <p:cNvSpPr>
              <a:spLocks noChangeArrowheads="1"/>
            </p:cNvSpPr>
            <p:nvPr/>
          </p:nvSpPr>
          <p:spPr bwMode="auto">
            <a:xfrm>
              <a:off x="4921" y="73"/>
              <a:ext cx="726" cy="544"/>
            </a:xfrm>
            <a:prstGeom prst="rect">
              <a:avLst/>
            </a:prstGeom>
            <a:gradFill rotWithShape="1">
              <a:gsLst>
                <a:gs pos="0">
                  <a:srgbClr val="FFFFFF"/>
                </a:gs>
                <a:gs pos="100000">
                  <a:srgbClr val="FF00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370701" name="Text Box 13"/>
            <p:cNvSpPr txBox="1">
              <a:spLocks noChangeArrowheads="1"/>
            </p:cNvSpPr>
            <p:nvPr/>
          </p:nvSpPr>
          <p:spPr bwMode="auto">
            <a:xfrm>
              <a:off x="5104" y="250"/>
              <a:ext cx="499" cy="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sv-SE" sz="1000" b="1" i="0">
                  <a:effectLst>
                    <a:outerShdw blurRad="38100" dist="38100" dir="2700000" algn="tl">
                      <a:srgbClr val="C0C0C0"/>
                    </a:outerShdw>
                  </a:effectLst>
                  <a:latin typeface="Arial" charset="0"/>
                </a:rPr>
                <a:t>CA</a:t>
              </a:r>
              <a:r>
                <a:rPr lang="sv-SE" sz="1000" b="1" i="0" baseline="-25000">
                  <a:effectLst>
                    <a:outerShdw blurRad="38100" dist="38100" dir="2700000" algn="tl">
                      <a:srgbClr val="C0C0C0"/>
                    </a:outerShdw>
                  </a:effectLst>
                  <a:latin typeface="Arial" charset="0"/>
                </a:rPr>
                <a:t>n</a:t>
              </a:r>
            </a:p>
          </p:txBody>
        </p:sp>
      </p:grpSp>
    </p:spTree>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sz="quarter" idx="1"/>
          </p:nvPr>
        </p:nvSpPr>
        <p:spPr>
          <a:xfrm>
            <a:off x="0" y="144463"/>
            <a:ext cx="8604250" cy="6597650"/>
          </a:xfrm>
        </p:spPr>
        <p:txBody>
          <a:bodyPr/>
          <a:lstStyle/>
          <a:p>
            <a:pPr eaLnBrk="1" hangingPunct="1"/>
            <a:r>
              <a:rPr lang="en-GB" altLang="en-US" sz="800" smtClean="0">
                <a:cs typeface="Times New Roman" pitchFamily="18" charset="0"/>
              </a:rPr>
              <a:t/>
            </a:r>
            <a:br>
              <a:rPr lang="en-GB" altLang="en-US" sz="800" smtClean="0">
                <a:cs typeface="Times New Roman" pitchFamily="18" charset="0"/>
              </a:rPr>
            </a:br>
            <a:endParaRPr lang="en-GB" altLang="en-US" sz="800" i="1" smtClean="0">
              <a:cs typeface="Times New Roman" pitchFamily="18" charset="0"/>
            </a:endParaRPr>
          </a:p>
          <a:p>
            <a:pPr eaLnBrk="1" hangingPunct="1"/>
            <a:r>
              <a:rPr lang="en-GB" altLang="en-US" sz="900" b="0" i="1" smtClean="0">
                <a:solidFill>
                  <a:srgbClr val="000099"/>
                </a:solidFill>
                <a:cs typeface="Times New Roman" pitchFamily="18" charset="0"/>
              </a:rPr>
              <a:t>(F primer)    N</a:t>
            </a:r>
            <a:r>
              <a:rPr lang="en-GB" altLang="en-US" sz="900" b="0" i="1" baseline="-25000" smtClean="0">
                <a:solidFill>
                  <a:srgbClr val="000099"/>
                </a:solidFill>
                <a:cs typeface="Times New Roman" pitchFamily="18" charset="0"/>
              </a:rPr>
              <a:t>1</a:t>
            </a:r>
            <a:r>
              <a:rPr lang="en-GB" altLang="en-US" sz="900" b="0" i="1" smtClean="0">
                <a:solidFill>
                  <a:srgbClr val="000099"/>
                </a:solidFill>
                <a:cs typeface="Times New Roman" pitchFamily="18" charset="0"/>
              </a:rPr>
              <a:t>N</a:t>
            </a:r>
            <a:r>
              <a:rPr lang="en-GB" altLang="en-US" sz="900" b="0" i="1" baseline="-25000" smtClean="0">
                <a:solidFill>
                  <a:srgbClr val="000099"/>
                </a:solidFill>
                <a:cs typeface="Times New Roman" pitchFamily="18" charset="0"/>
              </a:rPr>
              <a:t>2</a:t>
            </a:r>
            <a:r>
              <a:rPr lang="en-GB" altLang="en-US" sz="900" b="0" i="1" smtClean="0">
                <a:solidFill>
                  <a:srgbClr val="000099"/>
                </a:solidFill>
                <a:cs typeface="Times New Roman" pitchFamily="18" charset="0"/>
              </a:rPr>
              <a:t>N</a:t>
            </a:r>
            <a:r>
              <a:rPr lang="en-GB" altLang="en-US" sz="900" b="0" i="1" baseline="-25000" smtClean="0">
                <a:solidFill>
                  <a:srgbClr val="000099"/>
                </a:solidFill>
                <a:cs typeface="Times New Roman" pitchFamily="18" charset="0"/>
              </a:rPr>
              <a:t>3</a:t>
            </a:r>
            <a:r>
              <a:rPr lang="en-GB" altLang="en-US" sz="900" b="0" i="1" smtClean="0">
                <a:solidFill>
                  <a:srgbClr val="000099"/>
                </a:solidFill>
                <a:cs typeface="Times New Roman" pitchFamily="18" charset="0"/>
              </a:rPr>
              <a:t>N</a:t>
            </a:r>
            <a:r>
              <a:rPr lang="en-GB" altLang="en-US" sz="900" b="0" i="1" baseline="-25000" smtClean="0">
                <a:solidFill>
                  <a:srgbClr val="000099"/>
                </a:solidFill>
                <a:cs typeface="Times New Roman" pitchFamily="18" charset="0"/>
              </a:rPr>
              <a:t>4</a:t>
            </a:r>
            <a:r>
              <a:rPr lang="en-GB" altLang="en-US" sz="900" b="0" i="1" smtClean="0">
                <a:solidFill>
                  <a:srgbClr val="000099"/>
                </a:solidFill>
                <a:cs typeface="Times New Roman" pitchFamily="18" charset="0"/>
              </a:rPr>
              <a:t>N</a:t>
            </a:r>
            <a:r>
              <a:rPr lang="en-GB" altLang="en-US" sz="900" b="0" i="1" baseline="-25000" smtClean="0">
                <a:solidFill>
                  <a:srgbClr val="000099"/>
                </a:solidFill>
                <a:cs typeface="Times New Roman" pitchFamily="18" charset="0"/>
              </a:rPr>
              <a:t>5</a:t>
            </a:r>
          </a:p>
          <a:p>
            <a:pPr eaLnBrk="1" hangingPunct="1"/>
            <a:endParaRPr lang="en-GB" altLang="en-US" sz="900" b="0" smtClean="0">
              <a:solidFill>
                <a:srgbClr val="000099"/>
              </a:solidFill>
              <a:cs typeface="Times New Roman" pitchFamily="18" charset="0"/>
            </a:endParaRPr>
          </a:p>
          <a:p>
            <a:pPr eaLnBrk="1" hangingPunct="1"/>
            <a:r>
              <a:rPr lang="en-GB" altLang="en-US" sz="900" smtClean="0">
                <a:cs typeface="Times New Roman" pitchFamily="18" charset="0"/>
              </a:rPr>
              <a:t>   NNNNNNNN</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1</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2</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3</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4</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5</a:t>
            </a:r>
            <a:r>
              <a:rPr lang="en-GB" altLang="en-US" sz="900" b="0" smtClean="0">
                <a:solidFill>
                  <a:srgbClr val="FF0000"/>
                </a:solidFill>
                <a:cs typeface="Times New Roman" pitchFamily="18" charset="0"/>
              </a:rPr>
              <a:t>CACACACACA</a:t>
            </a:r>
            <a:r>
              <a:rPr lang="en-GB" altLang="en-US" sz="900" smtClean="0">
                <a:cs typeface="Times New Roman" pitchFamily="18" charset="0"/>
              </a:rPr>
              <a:t>NNNNNNNNNNNNNNNNNNN      </a:t>
            </a:r>
          </a:p>
          <a:p>
            <a:pPr eaLnBrk="1" hangingPunct="1"/>
            <a:r>
              <a:rPr lang="en-GB" altLang="en-US" sz="900" smtClean="0">
                <a:cs typeface="Times New Roman" pitchFamily="18" charset="0"/>
              </a:rPr>
              <a:t>   NNNNNNNNNNNNNNN</a:t>
            </a:r>
            <a:r>
              <a:rPr lang="en-GB" altLang="en-US" sz="900" b="0" smtClean="0">
                <a:solidFill>
                  <a:srgbClr val="FF0000"/>
                </a:solidFill>
                <a:cs typeface="Times New Roman" pitchFamily="18" charset="0"/>
              </a:rPr>
              <a:t>GTGTGTGTGT</a:t>
            </a:r>
            <a:r>
              <a:rPr lang="en-GB" altLang="en-US" sz="800" b="0" smtClean="0">
                <a:solidFill>
                  <a:srgbClr val="000099"/>
                </a:solidFill>
                <a:cs typeface="Times New Roman" pitchFamily="18" charset="0"/>
              </a:rPr>
              <a:t> </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6</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7</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8</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9</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10</a:t>
            </a:r>
            <a:r>
              <a:rPr lang="en-GB" altLang="en-US" sz="900" smtClean="0">
                <a:cs typeface="Times New Roman" pitchFamily="18" charset="0"/>
              </a:rPr>
              <a:t>NNNNNNNNNNNNNNNNNNN</a:t>
            </a:r>
          </a:p>
          <a:p>
            <a:pPr lvl="4" eaLnBrk="1" hangingPunct="1"/>
            <a:endParaRPr lang="en-GB" altLang="en-US" sz="500" b="1" smtClean="0">
              <a:solidFill>
                <a:srgbClr val="000099"/>
              </a:solidFill>
              <a:cs typeface="Times New Roman" pitchFamily="18" charset="0"/>
            </a:endParaRPr>
          </a:p>
          <a:p>
            <a:pPr lvl="4" eaLnBrk="1" hangingPunct="1"/>
            <a:r>
              <a:rPr lang="en-GB" altLang="en-US" sz="500" b="1" smtClean="0">
                <a:solidFill>
                  <a:srgbClr val="000099"/>
                </a:solidFill>
                <a:cs typeface="Times New Roman" pitchFamily="18" charset="0"/>
              </a:rPr>
              <a:t>                              </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6</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7</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8</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9</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10 </a:t>
            </a:r>
            <a:r>
              <a:rPr lang="en-GB" altLang="en-US" sz="900" b="1" i="1" smtClean="0">
                <a:solidFill>
                  <a:srgbClr val="000099"/>
                </a:solidFill>
                <a:cs typeface="Times New Roman" pitchFamily="18" charset="0"/>
              </a:rPr>
              <a:t>(R primer) </a:t>
            </a:r>
          </a:p>
          <a:p>
            <a:pPr eaLnBrk="1" hangingPunct="1"/>
            <a:r>
              <a:rPr lang="en-GB" altLang="en-US" sz="900" b="0" i="1" smtClean="0">
                <a:solidFill>
                  <a:srgbClr val="000099"/>
                </a:solidFill>
                <a:cs typeface="Times New Roman" pitchFamily="18" charset="0"/>
              </a:rPr>
              <a:t>(F primer)    N</a:t>
            </a:r>
            <a:r>
              <a:rPr lang="en-GB" altLang="en-US" sz="900" b="0" i="1" baseline="-25000" smtClean="0">
                <a:solidFill>
                  <a:srgbClr val="000099"/>
                </a:solidFill>
                <a:cs typeface="Times New Roman" pitchFamily="18" charset="0"/>
              </a:rPr>
              <a:t>1</a:t>
            </a:r>
            <a:r>
              <a:rPr lang="en-GB" altLang="en-US" sz="900" b="0" i="1" smtClean="0">
                <a:solidFill>
                  <a:srgbClr val="000099"/>
                </a:solidFill>
                <a:cs typeface="Times New Roman" pitchFamily="18" charset="0"/>
              </a:rPr>
              <a:t>N</a:t>
            </a:r>
            <a:r>
              <a:rPr lang="en-GB" altLang="en-US" sz="900" b="0" i="1" baseline="-25000" smtClean="0">
                <a:solidFill>
                  <a:srgbClr val="000099"/>
                </a:solidFill>
                <a:cs typeface="Times New Roman" pitchFamily="18" charset="0"/>
              </a:rPr>
              <a:t>2</a:t>
            </a:r>
            <a:r>
              <a:rPr lang="en-GB" altLang="en-US" sz="900" b="0" i="1" smtClean="0">
                <a:solidFill>
                  <a:srgbClr val="000099"/>
                </a:solidFill>
                <a:cs typeface="Times New Roman" pitchFamily="18" charset="0"/>
              </a:rPr>
              <a:t>N</a:t>
            </a:r>
            <a:r>
              <a:rPr lang="en-GB" altLang="en-US" sz="900" b="0" i="1" baseline="-25000" smtClean="0">
                <a:solidFill>
                  <a:srgbClr val="000099"/>
                </a:solidFill>
                <a:cs typeface="Times New Roman" pitchFamily="18" charset="0"/>
              </a:rPr>
              <a:t>3</a:t>
            </a:r>
            <a:r>
              <a:rPr lang="en-GB" altLang="en-US" sz="900" b="0" i="1" smtClean="0">
                <a:solidFill>
                  <a:srgbClr val="000099"/>
                </a:solidFill>
                <a:cs typeface="Times New Roman" pitchFamily="18" charset="0"/>
              </a:rPr>
              <a:t>N</a:t>
            </a:r>
            <a:r>
              <a:rPr lang="en-GB" altLang="en-US" sz="900" b="0" i="1" baseline="-25000" smtClean="0">
                <a:solidFill>
                  <a:srgbClr val="000099"/>
                </a:solidFill>
                <a:cs typeface="Times New Roman" pitchFamily="18" charset="0"/>
              </a:rPr>
              <a:t>4</a:t>
            </a:r>
            <a:r>
              <a:rPr lang="en-GB" altLang="en-US" sz="900" b="0" i="1" smtClean="0">
                <a:solidFill>
                  <a:srgbClr val="000099"/>
                </a:solidFill>
                <a:cs typeface="Times New Roman" pitchFamily="18" charset="0"/>
              </a:rPr>
              <a:t>N</a:t>
            </a:r>
            <a:r>
              <a:rPr lang="en-GB" altLang="en-US" sz="900" b="0" i="1" baseline="-25000" smtClean="0">
                <a:solidFill>
                  <a:srgbClr val="000099"/>
                </a:solidFill>
                <a:cs typeface="Times New Roman" pitchFamily="18" charset="0"/>
              </a:rPr>
              <a:t>5</a:t>
            </a:r>
          </a:p>
          <a:p>
            <a:pPr eaLnBrk="1" hangingPunct="1"/>
            <a:endParaRPr lang="en-GB" altLang="en-US" sz="900" b="0" smtClean="0">
              <a:solidFill>
                <a:srgbClr val="000099"/>
              </a:solidFill>
              <a:cs typeface="Times New Roman" pitchFamily="18" charset="0"/>
            </a:endParaRPr>
          </a:p>
          <a:p>
            <a:pPr eaLnBrk="1" hangingPunct="1"/>
            <a:r>
              <a:rPr lang="en-GB" altLang="en-US" sz="900" smtClean="0">
                <a:cs typeface="Times New Roman" pitchFamily="18" charset="0"/>
              </a:rPr>
              <a:t>   NNNNNNNN</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1</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2</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3</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4</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5</a:t>
            </a:r>
            <a:r>
              <a:rPr lang="en-GB" altLang="en-US" sz="900" b="0" smtClean="0">
                <a:solidFill>
                  <a:srgbClr val="FF0000"/>
                </a:solidFill>
                <a:cs typeface="Times New Roman" pitchFamily="18" charset="0"/>
              </a:rPr>
              <a:t>CACACACACA</a:t>
            </a:r>
            <a:r>
              <a:rPr lang="en-GB" altLang="en-US" sz="900" smtClean="0">
                <a:cs typeface="Times New Roman" pitchFamily="18" charset="0"/>
              </a:rPr>
              <a:t>NNNNNNNNNNNNNNNNNNN      </a:t>
            </a:r>
          </a:p>
          <a:p>
            <a:pPr eaLnBrk="1" hangingPunct="1"/>
            <a:r>
              <a:rPr lang="en-GB" altLang="en-US" sz="900" smtClean="0">
                <a:cs typeface="Times New Roman" pitchFamily="18" charset="0"/>
              </a:rPr>
              <a:t>   NNNNNNNNNNNNNNN</a:t>
            </a:r>
            <a:r>
              <a:rPr lang="en-GB" altLang="en-US" sz="900" b="0" smtClean="0">
                <a:solidFill>
                  <a:srgbClr val="FF0000"/>
                </a:solidFill>
                <a:cs typeface="Times New Roman" pitchFamily="18" charset="0"/>
              </a:rPr>
              <a:t>GTGTGTGTGT</a:t>
            </a:r>
            <a:r>
              <a:rPr lang="en-GB" altLang="en-US" sz="800" b="0" smtClean="0">
                <a:solidFill>
                  <a:srgbClr val="000099"/>
                </a:solidFill>
                <a:cs typeface="Times New Roman" pitchFamily="18" charset="0"/>
              </a:rPr>
              <a:t> </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6</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7</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8</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9</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10</a:t>
            </a:r>
            <a:r>
              <a:rPr lang="en-GB" altLang="en-US" sz="900" smtClean="0">
                <a:cs typeface="Times New Roman" pitchFamily="18" charset="0"/>
              </a:rPr>
              <a:t>NNNNNNNNNNNNNNNNNNN</a:t>
            </a:r>
          </a:p>
          <a:p>
            <a:pPr lvl="4" eaLnBrk="1" hangingPunct="1"/>
            <a:endParaRPr lang="en-GB" altLang="en-US" sz="500" b="1" smtClean="0">
              <a:solidFill>
                <a:srgbClr val="000099"/>
              </a:solidFill>
              <a:cs typeface="Times New Roman" pitchFamily="18" charset="0"/>
            </a:endParaRPr>
          </a:p>
          <a:p>
            <a:pPr lvl="4" eaLnBrk="1" hangingPunct="1"/>
            <a:r>
              <a:rPr lang="en-GB" altLang="en-US" sz="500" b="1" smtClean="0">
                <a:solidFill>
                  <a:srgbClr val="000099"/>
                </a:solidFill>
                <a:cs typeface="Times New Roman" pitchFamily="18" charset="0"/>
              </a:rPr>
              <a:t>                              </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6</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7</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8</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9</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10 </a:t>
            </a:r>
            <a:r>
              <a:rPr lang="en-GB" altLang="en-US" sz="900" b="1" i="1" smtClean="0">
                <a:solidFill>
                  <a:srgbClr val="000099"/>
                </a:solidFill>
                <a:cs typeface="Times New Roman" pitchFamily="18" charset="0"/>
              </a:rPr>
              <a:t>(R primer)</a:t>
            </a:r>
          </a:p>
          <a:p>
            <a:pPr lvl="4" eaLnBrk="1" hangingPunct="1"/>
            <a:endParaRPr lang="en-GB" altLang="en-US" sz="900" b="1" baseline="-25000" smtClean="0">
              <a:solidFill>
                <a:srgbClr val="000099"/>
              </a:solidFill>
              <a:cs typeface="Times New Roman" pitchFamily="18" charset="0"/>
            </a:endParaRPr>
          </a:p>
          <a:p>
            <a:pPr eaLnBrk="1" hangingPunct="1"/>
            <a:endParaRPr lang="en-GB" altLang="en-US" sz="900" b="0" baseline="-25000" smtClean="0">
              <a:solidFill>
                <a:srgbClr val="000099"/>
              </a:solidFill>
              <a:cs typeface="Times New Roman" pitchFamily="18" charset="0"/>
            </a:endParaRPr>
          </a:p>
          <a:p>
            <a:pPr eaLnBrk="1" hangingPunct="1"/>
            <a:endParaRPr lang="en-GB" altLang="en-US" sz="900" i="1" smtClean="0">
              <a:cs typeface="Times New Roman" pitchFamily="18" charset="0"/>
            </a:endParaRPr>
          </a:p>
          <a:p>
            <a:pPr eaLnBrk="1" hangingPunct="1"/>
            <a:r>
              <a:rPr lang="en-GB" altLang="en-US" sz="900" b="0" i="1" smtClean="0">
                <a:solidFill>
                  <a:srgbClr val="000099"/>
                </a:solidFill>
                <a:cs typeface="Times New Roman" pitchFamily="18" charset="0"/>
              </a:rPr>
              <a:t>(F primer)    N</a:t>
            </a:r>
            <a:r>
              <a:rPr lang="en-GB" altLang="en-US" sz="900" b="0" i="1" baseline="-25000" smtClean="0">
                <a:solidFill>
                  <a:srgbClr val="000099"/>
                </a:solidFill>
                <a:cs typeface="Times New Roman" pitchFamily="18" charset="0"/>
              </a:rPr>
              <a:t>1</a:t>
            </a:r>
            <a:r>
              <a:rPr lang="en-GB" altLang="en-US" sz="900" b="0" i="1" smtClean="0">
                <a:solidFill>
                  <a:srgbClr val="000099"/>
                </a:solidFill>
                <a:cs typeface="Times New Roman" pitchFamily="18" charset="0"/>
              </a:rPr>
              <a:t>N</a:t>
            </a:r>
            <a:r>
              <a:rPr lang="en-GB" altLang="en-US" sz="900" b="0" i="1" baseline="-25000" smtClean="0">
                <a:solidFill>
                  <a:srgbClr val="000099"/>
                </a:solidFill>
                <a:cs typeface="Times New Roman" pitchFamily="18" charset="0"/>
              </a:rPr>
              <a:t>2</a:t>
            </a:r>
            <a:r>
              <a:rPr lang="en-GB" altLang="en-US" sz="900" b="0" i="1" smtClean="0">
                <a:solidFill>
                  <a:srgbClr val="000099"/>
                </a:solidFill>
                <a:cs typeface="Times New Roman" pitchFamily="18" charset="0"/>
              </a:rPr>
              <a:t>N</a:t>
            </a:r>
            <a:r>
              <a:rPr lang="en-GB" altLang="en-US" sz="900" b="0" i="1" baseline="-25000" smtClean="0">
                <a:solidFill>
                  <a:srgbClr val="000099"/>
                </a:solidFill>
                <a:cs typeface="Times New Roman" pitchFamily="18" charset="0"/>
              </a:rPr>
              <a:t>3</a:t>
            </a:r>
            <a:r>
              <a:rPr lang="en-GB" altLang="en-US" sz="900" b="0" i="1" smtClean="0">
                <a:solidFill>
                  <a:srgbClr val="000099"/>
                </a:solidFill>
                <a:cs typeface="Times New Roman" pitchFamily="18" charset="0"/>
              </a:rPr>
              <a:t>N</a:t>
            </a:r>
            <a:r>
              <a:rPr lang="en-GB" altLang="en-US" sz="900" b="0" i="1" baseline="-25000" smtClean="0">
                <a:solidFill>
                  <a:srgbClr val="000099"/>
                </a:solidFill>
                <a:cs typeface="Times New Roman" pitchFamily="18" charset="0"/>
              </a:rPr>
              <a:t>4</a:t>
            </a:r>
            <a:r>
              <a:rPr lang="en-GB" altLang="en-US" sz="900" b="0" i="1" smtClean="0">
                <a:solidFill>
                  <a:srgbClr val="000099"/>
                </a:solidFill>
                <a:cs typeface="Times New Roman" pitchFamily="18" charset="0"/>
              </a:rPr>
              <a:t>N</a:t>
            </a:r>
            <a:r>
              <a:rPr lang="en-GB" altLang="en-US" sz="900" b="0" i="1" baseline="-25000" smtClean="0">
                <a:solidFill>
                  <a:srgbClr val="000099"/>
                </a:solidFill>
                <a:cs typeface="Times New Roman" pitchFamily="18" charset="0"/>
              </a:rPr>
              <a:t>5</a:t>
            </a:r>
          </a:p>
          <a:p>
            <a:pPr eaLnBrk="1" hangingPunct="1"/>
            <a:endParaRPr lang="en-GB" altLang="en-US" sz="900" b="0" i="1" smtClean="0">
              <a:solidFill>
                <a:srgbClr val="000099"/>
              </a:solidFill>
              <a:cs typeface="Times New Roman" pitchFamily="18" charset="0"/>
            </a:endParaRPr>
          </a:p>
          <a:p>
            <a:pPr eaLnBrk="1" hangingPunct="1"/>
            <a:r>
              <a:rPr lang="en-GB" altLang="en-US" sz="900" smtClean="0">
                <a:cs typeface="Times New Roman" pitchFamily="18" charset="0"/>
              </a:rPr>
              <a:t>   NNNNNNNN</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1</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2</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3</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4</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5</a:t>
            </a:r>
            <a:r>
              <a:rPr lang="en-GB" altLang="en-US" sz="900" b="0" smtClean="0">
                <a:solidFill>
                  <a:srgbClr val="FF0000"/>
                </a:solidFill>
                <a:cs typeface="Times New Roman" pitchFamily="18" charset="0"/>
              </a:rPr>
              <a:t>CACACACACACACACACACA</a:t>
            </a:r>
            <a:r>
              <a:rPr lang="en-GB" altLang="en-US" sz="900" smtClean="0">
                <a:cs typeface="Times New Roman" pitchFamily="18" charset="0"/>
              </a:rPr>
              <a:t>NNNNNNNNNNNNNNNNNNN      </a:t>
            </a:r>
          </a:p>
          <a:p>
            <a:pPr eaLnBrk="1" hangingPunct="1"/>
            <a:r>
              <a:rPr lang="en-GB" altLang="en-US" sz="900" smtClean="0">
                <a:cs typeface="Times New Roman" pitchFamily="18" charset="0"/>
              </a:rPr>
              <a:t>   NNNNNNNNNNNNNNN</a:t>
            </a:r>
            <a:r>
              <a:rPr lang="en-GB" altLang="en-US" sz="900" b="0" smtClean="0">
                <a:solidFill>
                  <a:srgbClr val="FF0000"/>
                </a:solidFill>
                <a:cs typeface="Times New Roman" pitchFamily="18" charset="0"/>
              </a:rPr>
              <a:t>GTGTGTGTGTGTGTGTGTGT </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6</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7</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8</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9</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10</a:t>
            </a:r>
            <a:r>
              <a:rPr lang="en-GB" altLang="en-US" sz="900" b="0" smtClean="0">
                <a:solidFill>
                  <a:srgbClr val="FF0000"/>
                </a:solidFill>
                <a:cs typeface="Times New Roman" pitchFamily="18" charset="0"/>
              </a:rPr>
              <a:t> </a:t>
            </a:r>
            <a:r>
              <a:rPr lang="en-GB" altLang="en-US" sz="900" smtClean="0">
                <a:cs typeface="Times New Roman" pitchFamily="18" charset="0"/>
              </a:rPr>
              <a:t>NNNNNNNNNNNNNNNNNNN</a:t>
            </a:r>
          </a:p>
          <a:p>
            <a:pPr lvl="4" eaLnBrk="1" hangingPunct="1"/>
            <a:endParaRPr lang="en-GB" altLang="en-US" sz="500" b="1" smtClean="0">
              <a:solidFill>
                <a:srgbClr val="000099"/>
              </a:solidFill>
              <a:cs typeface="Times New Roman" pitchFamily="18" charset="0"/>
            </a:endParaRPr>
          </a:p>
          <a:p>
            <a:pPr lvl="4" eaLnBrk="1" hangingPunct="1"/>
            <a:r>
              <a:rPr lang="en-GB" altLang="en-US" sz="500" b="1" smtClean="0">
                <a:solidFill>
                  <a:srgbClr val="000099"/>
                </a:solidFill>
                <a:cs typeface="Times New Roman" pitchFamily="18" charset="0"/>
              </a:rPr>
              <a:t>                                                                       </a:t>
            </a:r>
            <a:r>
              <a:rPr lang="en-GB" altLang="en-US" sz="500" b="1" i="1" smtClean="0">
                <a:solidFill>
                  <a:srgbClr val="000099"/>
                </a:solidFill>
                <a:cs typeface="Times New Roman" pitchFamily="18" charset="0"/>
              </a:rPr>
              <a:t>  </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6</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7</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8</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9</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10 </a:t>
            </a:r>
            <a:r>
              <a:rPr lang="en-GB" altLang="en-US" sz="900" b="1" i="1" smtClean="0">
                <a:solidFill>
                  <a:srgbClr val="000099"/>
                </a:solidFill>
                <a:cs typeface="Times New Roman" pitchFamily="18" charset="0"/>
              </a:rPr>
              <a:t>(R primer)</a:t>
            </a:r>
            <a:r>
              <a:rPr lang="en-GB" altLang="en-US" sz="900" b="1" smtClean="0">
                <a:solidFill>
                  <a:srgbClr val="000099"/>
                </a:solidFill>
                <a:cs typeface="Times New Roman" pitchFamily="18" charset="0"/>
              </a:rPr>
              <a:t> </a:t>
            </a:r>
            <a:endParaRPr lang="en-GB" altLang="en-US" sz="900" b="1" baseline="-25000" smtClean="0">
              <a:solidFill>
                <a:srgbClr val="000099"/>
              </a:solidFill>
              <a:cs typeface="Times New Roman" pitchFamily="18" charset="0"/>
            </a:endParaRPr>
          </a:p>
          <a:p>
            <a:pPr eaLnBrk="1" hangingPunct="1"/>
            <a:r>
              <a:rPr lang="lv-LV" altLang="en-US" sz="800" smtClean="0">
                <a:cs typeface="Times New Roman" pitchFamily="18" charset="0"/>
              </a:rPr>
              <a:t/>
            </a:r>
            <a:br>
              <a:rPr lang="lv-LV" altLang="en-US" sz="800" smtClean="0">
                <a:cs typeface="Times New Roman" pitchFamily="18" charset="0"/>
              </a:rPr>
            </a:br>
            <a:r>
              <a:rPr lang="en-GB" altLang="en-US" sz="900" b="0" i="1" smtClean="0">
                <a:solidFill>
                  <a:srgbClr val="000099"/>
                </a:solidFill>
                <a:cs typeface="Times New Roman" pitchFamily="18" charset="0"/>
              </a:rPr>
              <a:t>(F primer)    N</a:t>
            </a:r>
            <a:r>
              <a:rPr lang="en-GB" altLang="en-US" sz="900" b="0" i="1" baseline="-25000" smtClean="0">
                <a:solidFill>
                  <a:srgbClr val="000099"/>
                </a:solidFill>
                <a:cs typeface="Times New Roman" pitchFamily="18" charset="0"/>
              </a:rPr>
              <a:t>1</a:t>
            </a:r>
            <a:r>
              <a:rPr lang="en-GB" altLang="en-US" sz="900" b="0" i="1" smtClean="0">
                <a:solidFill>
                  <a:srgbClr val="000099"/>
                </a:solidFill>
                <a:cs typeface="Times New Roman" pitchFamily="18" charset="0"/>
              </a:rPr>
              <a:t>N</a:t>
            </a:r>
            <a:r>
              <a:rPr lang="en-GB" altLang="en-US" sz="900" b="0" i="1" baseline="-25000" smtClean="0">
                <a:solidFill>
                  <a:srgbClr val="000099"/>
                </a:solidFill>
                <a:cs typeface="Times New Roman" pitchFamily="18" charset="0"/>
              </a:rPr>
              <a:t>2</a:t>
            </a:r>
            <a:r>
              <a:rPr lang="en-GB" altLang="en-US" sz="900" b="0" i="1" smtClean="0">
                <a:solidFill>
                  <a:srgbClr val="000099"/>
                </a:solidFill>
                <a:cs typeface="Times New Roman" pitchFamily="18" charset="0"/>
              </a:rPr>
              <a:t>N</a:t>
            </a:r>
            <a:r>
              <a:rPr lang="en-GB" altLang="en-US" sz="900" b="0" i="1" baseline="-25000" smtClean="0">
                <a:solidFill>
                  <a:srgbClr val="000099"/>
                </a:solidFill>
                <a:cs typeface="Times New Roman" pitchFamily="18" charset="0"/>
              </a:rPr>
              <a:t>3</a:t>
            </a:r>
            <a:r>
              <a:rPr lang="en-GB" altLang="en-US" sz="900" b="0" i="1" smtClean="0">
                <a:solidFill>
                  <a:srgbClr val="000099"/>
                </a:solidFill>
                <a:cs typeface="Times New Roman" pitchFamily="18" charset="0"/>
              </a:rPr>
              <a:t>N</a:t>
            </a:r>
            <a:r>
              <a:rPr lang="en-GB" altLang="en-US" sz="900" b="0" i="1" baseline="-25000" smtClean="0">
                <a:solidFill>
                  <a:srgbClr val="000099"/>
                </a:solidFill>
                <a:cs typeface="Times New Roman" pitchFamily="18" charset="0"/>
              </a:rPr>
              <a:t>4</a:t>
            </a:r>
            <a:r>
              <a:rPr lang="en-GB" altLang="en-US" sz="900" b="0" i="1" smtClean="0">
                <a:solidFill>
                  <a:srgbClr val="000099"/>
                </a:solidFill>
                <a:cs typeface="Times New Roman" pitchFamily="18" charset="0"/>
              </a:rPr>
              <a:t>N</a:t>
            </a:r>
            <a:r>
              <a:rPr lang="en-GB" altLang="en-US" sz="900" b="0" i="1" baseline="-25000" smtClean="0">
                <a:solidFill>
                  <a:srgbClr val="000099"/>
                </a:solidFill>
                <a:cs typeface="Times New Roman" pitchFamily="18" charset="0"/>
              </a:rPr>
              <a:t>5</a:t>
            </a:r>
          </a:p>
          <a:p>
            <a:pPr eaLnBrk="1" hangingPunct="1"/>
            <a:endParaRPr lang="en-GB" altLang="en-US" sz="900" b="0" i="1" smtClean="0">
              <a:solidFill>
                <a:srgbClr val="000099"/>
              </a:solidFill>
              <a:cs typeface="Times New Roman" pitchFamily="18" charset="0"/>
            </a:endParaRPr>
          </a:p>
          <a:p>
            <a:pPr eaLnBrk="1" hangingPunct="1"/>
            <a:r>
              <a:rPr lang="en-GB" altLang="en-US" sz="900" smtClean="0">
                <a:cs typeface="Times New Roman" pitchFamily="18" charset="0"/>
              </a:rPr>
              <a:t>   NNNNNNNN</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1</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2</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3</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4</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5</a:t>
            </a:r>
            <a:r>
              <a:rPr lang="en-GB" altLang="en-US" sz="900" b="0" smtClean="0">
                <a:solidFill>
                  <a:srgbClr val="FF0000"/>
                </a:solidFill>
                <a:cs typeface="Times New Roman" pitchFamily="18" charset="0"/>
              </a:rPr>
              <a:t>CACACACACACACACACACA</a:t>
            </a:r>
            <a:r>
              <a:rPr lang="en-GB" altLang="en-US" sz="900" smtClean="0">
                <a:cs typeface="Times New Roman" pitchFamily="18" charset="0"/>
              </a:rPr>
              <a:t>NNNNNNNNNNNNNNNNNNN      </a:t>
            </a:r>
          </a:p>
          <a:p>
            <a:pPr eaLnBrk="1" hangingPunct="1"/>
            <a:r>
              <a:rPr lang="en-GB" altLang="en-US" sz="900" smtClean="0">
                <a:cs typeface="Times New Roman" pitchFamily="18" charset="0"/>
              </a:rPr>
              <a:t>   NNNNNNNNNNNNNNN</a:t>
            </a:r>
            <a:r>
              <a:rPr lang="en-GB" altLang="en-US" sz="900" b="0" smtClean="0">
                <a:solidFill>
                  <a:srgbClr val="FF0000"/>
                </a:solidFill>
                <a:cs typeface="Times New Roman" pitchFamily="18" charset="0"/>
              </a:rPr>
              <a:t>GTGTGTGTGTGTGTGTGTGT </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6</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7</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8</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9</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10</a:t>
            </a:r>
            <a:r>
              <a:rPr lang="en-GB" altLang="en-US" sz="900" b="0" smtClean="0">
                <a:solidFill>
                  <a:srgbClr val="FF0000"/>
                </a:solidFill>
                <a:cs typeface="Times New Roman" pitchFamily="18" charset="0"/>
              </a:rPr>
              <a:t> </a:t>
            </a:r>
            <a:r>
              <a:rPr lang="en-GB" altLang="en-US" sz="900" smtClean="0">
                <a:cs typeface="Times New Roman" pitchFamily="18" charset="0"/>
              </a:rPr>
              <a:t>NNNNNNNNNNNNNNNNNNN</a:t>
            </a:r>
          </a:p>
          <a:p>
            <a:pPr lvl="4" eaLnBrk="1" hangingPunct="1"/>
            <a:endParaRPr lang="en-GB" altLang="en-US" sz="500" b="1" smtClean="0">
              <a:solidFill>
                <a:srgbClr val="000099"/>
              </a:solidFill>
              <a:cs typeface="Times New Roman" pitchFamily="18" charset="0"/>
            </a:endParaRPr>
          </a:p>
          <a:p>
            <a:pPr lvl="4" eaLnBrk="1" hangingPunct="1"/>
            <a:r>
              <a:rPr lang="en-GB" altLang="en-US" sz="500" b="1" smtClean="0">
                <a:solidFill>
                  <a:srgbClr val="000099"/>
                </a:solidFill>
                <a:cs typeface="Times New Roman" pitchFamily="18" charset="0"/>
              </a:rPr>
              <a:t>                                                                       </a:t>
            </a:r>
            <a:r>
              <a:rPr lang="en-GB" altLang="en-US" sz="500" b="1" i="1" smtClean="0">
                <a:solidFill>
                  <a:srgbClr val="000099"/>
                </a:solidFill>
                <a:cs typeface="Times New Roman" pitchFamily="18" charset="0"/>
              </a:rPr>
              <a:t>  </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6</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7</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8</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9</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10 </a:t>
            </a:r>
            <a:r>
              <a:rPr lang="en-GB" altLang="en-US" sz="900" b="1" i="1" smtClean="0">
                <a:solidFill>
                  <a:srgbClr val="000099"/>
                </a:solidFill>
                <a:cs typeface="Times New Roman" pitchFamily="18" charset="0"/>
              </a:rPr>
              <a:t>(R primer)</a:t>
            </a:r>
            <a:r>
              <a:rPr lang="en-GB" altLang="en-US" sz="900" b="1" smtClean="0">
                <a:solidFill>
                  <a:srgbClr val="000099"/>
                </a:solidFill>
                <a:cs typeface="Times New Roman" pitchFamily="18" charset="0"/>
              </a:rPr>
              <a:t> </a:t>
            </a:r>
          </a:p>
          <a:p>
            <a:pPr eaLnBrk="1" hangingPunct="1"/>
            <a:endParaRPr lang="en-GB" altLang="en-US" sz="900" b="0" i="1" smtClean="0">
              <a:solidFill>
                <a:srgbClr val="000099"/>
              </a:solidFill>
              <a:cs typeface="Times New Roman" pitchFamily="18" charset="0"/>
            </a:endParaRPr>
          </a:p>
          <a:p>
            <a:pPr eaLnBrk="1" hangingPunct="1"/>
            <a:endParaRPr lang="en-GB" altLang="en-US" sz="900" b="0" i="1" smtClean="0">
              <a:solidFill>
                <a:srgbClr val="000099"/>
              </a:solidFill>
              <a:cs typeface="Times New Roman" pitchFamily="18" charset="0"/>
            </a:endParaRPr>
          </a:p>
          <a:p>
            <a:pPr eaLnBrk="1" hangingPunct="1"/>
            <a:r>
              <a:rPr lang="en-GB" altLang="en-US" sz="900" b="0" i="1" smtClean="0">
                <a:solidFill>
                  <a:srgbClr val="000099"/>
                </a:solidFill>
                <a:cs typeface="Times New Roman" pitchFamily="18" charset="0"/>
              </a:rPr>
              <a:t>(F primer)    N</a:t>
            </a:r>
            <a:r>
              <a:rPr lang="en-GB" altLang="en-US" sz="900" b="0" i="1" baseline="-25000" smtClean="0">
                <a:solidFill>
                  <a:srgbClr val="000099"/>
                </a:solidFill>
                <a:cs typeface="Times New Roman" pitchFamily="18" charset="0"/>
              </a:rPr>
              <a:t>1</a:t>
            </a:r>
            <a:r>
              <a:rPr lang="en-GB" altLang="en-US" sz="900" b="0" i="1" smtClean="0">
                <a:solidFill>
                  <a:srgbClr val="000099"/>
                </a:solidFill>
                <a:cs typeface="Times New Roman" pitchFamily="18" charset="0"/>
              </a:rPr>
              <a:t>N</a:t>
            </a:r>
            <a:r>
              <a:rPr lang="en-GB" altLang="en-US" sz="900" b="0" i="1" baseline="-25000" smtClean="0">
                <a:solidFill>
                  <a:srgbClr val="000099"/>
                </a:solidFill>
                <a:cs typeface="Times New Roman" pitchFamily="18" charset="0"/>
              </a:rPr>
              <a:t>2</a:t>
            </a:r>
            <a:r>
              <a:rPr lang="en-GB" altLang="en-US" sz="900" b="0" i="1" smtClean="0">
                <a:solidFill>
                  <a:srgbClr val="000099"/>
                </a:solidFill>
                <a:cs typeface="Times New Roman" pitchFamily="18" charset="0"/>
              </a:rPr>
              <a:t>N</a:t>
            </a:r>
            <a:r>
              <a:rPr lang="en-GB" altLang="en-US" sz="900" b="0" i="1" baseline="-25000" smtClean="0">
                <a:solidFill>
                  <a:srgbClr val="000099"/>
                </a:solidFill>
                <a:cs typeface="Times New Roman" pitchFamily="18" charset="0"/>
              </a:rPr>
              <a:t>3</a:t>
            </a:r>
            <a:r>
              <a:rPr lang="en-GB" altLang="en-US" sz="900" b="0" i="1" smtClean="0">
                <a:solidFill>
                  <a:srgbClr val="000099"/>
                </a:solidFill>
                <a:cs typeface="Times New Roman" pitchFamily="18" charset="0"/>
              </a:rPr>
              <a:t>N</a:t>
            </a:r>
            <a:r>
              <a:rPr lang="en-GB" altLang="en-US" sz="900" b="0" i="1" baseline="-25000" smtClean="0">
                <a:solidFill>
                  <a:srgbClr val="000099"/>
                </a:solidFill>
                <a:cs typeface="Times New Roman" pitchFamily="18" charset="0"/>
              </a:rPr>
              <a:t>4</a:t>
            </a:r>
            <a:r>
              <a:rPr lang="en-GB" altLang="en-US" sz="900" b="0" i="1" smtClean="0">
                <a:solidFill>
                  <a:srgbClr val="000099"/>
                </a:solidFill>
                <a:cs typeface="Times New Roman" pitchFamily="18" charset="0"/>
              </a:rPr>
              <a:t>N</a:t>
            </a:r>
            <a:r>
              <a:rPr lang="en-GB" altLang="en-US" sz="900" b="0" i="1" baseline="-25000" smtClean="0">
                <a:solidFill>
                  <a:srgbClr val="000099"/>
                </a:solidFill>
                <a:cs typeface="Times New Roman" pitchFamily="18" charset="0"/>
              </a:rPr>
              <a:t>5</a:t>
            </a:r>
          </a:p>
          <a:p>
            <a:pPr eaLnBrk="1" hangingPunct="1"/>
            <a:endParaRPr lang="en-GB" altLang="en-US" sz="900" b="0" i="1" smtClean="0">
              <a:solidFill>
                <a:srgbClr val="000099"/>
              </a:solidFill>
              <a:cs typeface="Times New Roman" pitchFamily="18" charset="0"/>
            </a:endParaRPr>
          </a:p>
          <a:p>
            <a:pPr eaLnBrk="1" hangingPunct="1"/>
            <a:r>
              <a:rPr lang="en-GB" altLang="en-US" sz="900" smtClean="0">
                <a:cs typeface="Times New Roman" pitchFamily="18" charset="0"/>
              </a:rPr>
              <a:t>   NNNNNNNN</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1</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2</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3</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4</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5</a:t>
            </a:r>
            <a:r>
              <a:rPr lang="en-GB" altLang="en-US" sz="900" b="0" smtClean="0">
                <a:solidFill>
                  <a:srgbClr val="FF0000"/>
                </a:solidFill>
                <a:cs typeface="Times New Roman" pitchFamily="18" charset="0"/>
              </a:rPr>
              <a:t>CACACACACACACACACACA</a:t>
            </a:r>
            <a:r>
              <a:rPr lang="en-GB" altLang="en-US" sz="900" smtClean="0">
                <a:cs typeface="Times New Roman" pitchFamily="18" charset="0"/>
              </a:rPr>
              <a:t>NNNNNNNNNNNNNNNNNNN      </a:t>
            </a:r>
          </a:p>
          <a:p>
            <a:pPr eaLnBrk="1" hangingPunct="1"/>
            <a:r>
              <a:rPr lang="en-GB" altLang="en-US" sz="900" smtClean="0">
                <a:cs typeface="Times New Roman" pitchFamily="18" charset="0"/>
              </a:rPr>
              <a:t>   NNNNNNNNNNNNNNN </a:t>
            </a:r>
            <a:r>
              <a:rPr lang="en-GB" altLang="en-US" sz="900" b="0" smtClean="0">
                <a:solidFill>
                  <a:srgbClr val="FF0000"/>
                </a:solidFill>
                <a:cs typeface="Times New Roman" pitchFamily="18" charset="0"/>
              </a:rPr>
              <a:t>GTGTGTGTGTGTGTGTGTGT </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6</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7</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8</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9</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10</a:t>
            </a:r>
            <a:r>
              <a:rPr lang="en-GB" altLang="en-US" sz="900" smtClean="0">
                <a:cs typeface="Times New Roman" pitchFamily="18" charset="0"/>
              </a:rPr>
              <a:t>NNNNNNNNNNNNNNNNNNN</a:t>
            </a:r>
          </a:p>
          <a:p>
            <a:pPr lvl="4" eaLnBrk="1" hangingPunct="1"/>
            <a:endParaRPr lang="en-GB" altLang="en-US" sz="500" b="1" smtClean="0">
              <a:solidFill>
                <a:srgbClr val="000099"/>
              </a:solidFill>
              <a:cs typeface="Times New Roman" pitchFamily="18" charset="0"/>
            </a:endParaRPr>
          </a:p>
          <a:p>
            <a:pPr lvl="4" eaLnBrk="1" hangingPunct="1"/>
            <a:r>
              <a:rPr lang="en-GB" altLang="en-US" sz="500" b="1" smtClean="0">
                <a:solidFill>
                  <a:srgbClr val="000099"/>
                </a:solidFill>
                <a:cs typeface="Times New Roman" pitchFamily="18" charset="0"/>
              </a:rPr>
              <a:t>                                                                       </a:t>
            </a:r>
            <a:r>
              <a:rPr lang="en-GB" altLang="en-US" sz="500" b="1" i="1" smtClean="0">
                <a:solidFill>
                  <a:srgbClr val="000099"/>
                </a:solidFill>
                <a:cs typeface="Times New Roman" pitchFamily="18" charset="0"/>
              </a:rPr>
              <a:t>  </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6</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7</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8</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9</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10 </a:t>
            </a:r>
            <a:r>
              <a:rPr lang="en-GB" altLang="en-US" sz="900" b="1" i="1" smtClean="0">
                <a:solidFill>
                  <a:srgbClr val="000099"/>
                </a:solidFill>
                <a:cs typeface="Times New Roman" pitchFamily="18" charset="0"/>
              </a:rPr>
              <a:t>(R primer)</a:t>
            </a:r>
            <a:r>
              <a:rPr lang="en-GB" altLang="en-US" sz="900" b="1" smtClean="0">
                <a:solidFill>
                  <a:srgbClr val="000099"/>
                </a:solidFill>
                <a:cs typeface="Times New Roman" pitchFamily="18" charset="0"/>
              </a:rPr>
              <a:t> </a:t>
            </a:r>
          </a:p>
          <a:p>
            <a:pPr eaLnBrk="1" hangingPunct="1"/>
            <a:r>
              <a:rPr lang="en-GB" altLang="en-US" sz="900" b="0" i="1" smtClean="0">
                <a:solidFill>
                  <a:srgbClr val="000099"/>
                </a:solidFill>
                <a:cs typeface="Times New Roman" pitchFamily="18" charset="0"/>
              </a:rPr>
              <a:t>(F primer)    N</a:t>
            </a:r>
            <a:r>
              <a:rPr lang="en-GB" altLang="en-US" sz="900" b="0" i="1" baseline="-25000" smtClean="0">
                <a:solidFill>
                  <a:srgbClr val="000099"/>
                </a:solidFill>
                <a:cs typeface="Times New Roman" pitchFamily="18" charset="0"/>
              </a:rPr>
              <a:t>1</a:t>
            </a:r>
            <a:r>
              <a:rPr lang="en-GB" altLang="en-US" sz="900" b="0" i="1" smtClean="0">
                <a:solidFill>
                  <a:srgbClr val="000099"/>
                </a:solidFill>
                <a:cs typeface="Times New Roman" pitchFamily="18" charset="0"/>
              </a:rPr>
              <a:t>N</a:t>
            </a:r>
            <a:r>
              <a:rPr lang="en-GB" altLang="en-US" sz="900" b="0" i="1" baseline="-25000" smtClean="0">
                <a:solidFill>
                  <a:srgbClr val="000099"/>
                </a:solidFill>
                <a:cs typeface="Times New Roman" pitchFamily="18" charset="0"/>
              </a:rPr>
              <a:t>2</a:t>
            </a:r>
            <a:r>
              <a:rPr lang="en-GB" altLang="en-US" sz="900" b="0" i="1" smtClean="0">
                <a:solidFill>
                  <a:srgbClr val="000099"/>
                </a:solidFill>
                <a:cs typeface="Times New Roman" pitchFamily="18" charset="0"/>
              </a:rPr>
              <a:t>N</a:t>
            </a:r>
            <a:r>
              <a:rPr lang="en-GB" altLang="en-US" sz="900" b="0" i="1" baseline="-25000" smtClean="0">
                <a:solidFill>
                  <a:srgbClr val="000099"/>
                </a:solidFill>
                <a:cs typeface="Times New Roman" pitchFamily="18" charset="0"/>
              </a:rPr>
              <a:t>3</a:t>
            </a:r>
            <a:r>
              <a:rPr lang="en-GB" altLang="en-US" sz="900" b="0" i="1" smtClean="0">
                <a:solidFill>
                  <a:srgbClr val="000099"/>
                </a:solidFill>
                <a:cs typeface="Times New Roman" pitchFamily="18" charset="0"/>
              </a:rPr>
              <a:t>N</a:t>
            </a:r>
            <a:r>
              <a:rPr lang="en-GB" altLang="en-US" sz="900" b="0" i="1" baseline="-25000" smtClean="0">
                <a:solidFill>
                  <a:srgbClr val="000099"/>
                </a:solidFill>
                <a:cs typeface="Times New Roman" pitchFamily="18" charset="0"/>
              </a:rPr>
              <a:t>4</a:t>
            </a:r>
            <a:r>
              <a:rPr lang="en-GB" altLang="en-US" sz="900" b="0" i="1" smtClean="0">
                <a:solidFill>
                  <a:srgbClr val="000099"/>
                </a:solidFill>
                <a:cs typeface="Times New Roman" pitchFamily="18" charset="0"/>
              </a:rPr>
              <a:t>N</a:t>
            </a:r>
            <a:r>
              <a:rPr lang="en-GB" altLang="en-US" sz="900" b="0" i="1" baseline="-25000" smtClean="0">
                <a:solidFill>
                  <a:srgbClr val="000099"/>
                </a:solidFill>
                <a:cs typeface="Times New Roman" pitchFamily="18" charset="0"/>
              </a:rPr>
              <a:t>5</a:t>
            </a:r>
          </a:p>
          <a:p>
            <a:pPr eaLnBrk="1" hangingPunct="1"/>
            <a:endParaRPr lang="en-GB" altLang="en-US" sz="900" b="0" smtClean="0">
              <a:solidFill>
                <a:srgbClr val="000099"/>
              </a:solidFill>
              <a:cs typeface="Times New Roman" pitchFamily="18" charset="0"/>
            </a:endParaRPr>
          </a:p>
          <a:p>
            <a:pPr eaLnBrk="1" hangingPunct="1"/>
            <a:r>
              <a:rPr lang="en-GB" altLang="en-US" sz="900" smtClean="0">
                <a:cs typeface="Times New Roman" pitchFamily="18" charset="0"/>
              </a:rPr>
              <a:t>   NNNNNNNN</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1</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2</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3</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4</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5</a:t>
            </a:r>
            <a:r>
              <a:rPr lang="en-GB" altLang="en-US" sz="900" b="0" smtClean="0">
                <a:solidFill>
                  <a:srgbClr val="FF0000"/>
                </a:solidFill>
                <a:cs typeface="Times New Roman" pitchFamily="18" charset="0"/>
              </a:rPr>
              <a:t>CACACACACA</a:t>
            </a:r>
            <a:r>
              <a:rPr lang="en-GB" altLang="en-US" sz="900" smtClean="0">
                <a:cs typeface="Times New Roman" pitchFamily="18" charset="0"/>
              </a:rPr>
              <a:t>NNNNNNNNNNNNNNNNNNN      </a:t>
            </a:r>
          </a:p>
          <a:p>
            <a:pPr eaLnBrk="1" hangingPunct="1"/>
            <a:r>
              <a:rPr lang="en-GB" altLang="en-US" sz="900" smtClean="0">
                <a:cs typeface="Times New Roman" pitchFamily="18" charset="0"/>
              </a:rPr>
              <a:t>   NNNNNNNNNNNNNNN</a:t>
            </a:r>
            <a:r>
              <a:rPr lang="en-GB" altLang="en-US" sz="900" b="0" smtClean="0">
                <a:solidFill>
                  <a:srgbClr val="FF0000"/>
                </a:solidFill>
                <a:cs typeface="Times New Roman" pitchFamily="18" charset="0"/>
              </a:rPr>
              <a:t>GTGTGTGTGT</a:t>
            </a:r>
            <a:r>
              <a:rPr lang="en-GB" altLang="en-US" sz="800" b="0" smtClean="0">
                <a:solidFill>
                  <a:srgbClr val="000099"/>
                </a:solidFill>
                <a:cs typeface="Times New Roman" pitchFamily="18" charset="0"/>
              </a:rPr>
              <a:t> </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6</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7</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8</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9</a:t>
            </a:r>
            <a:r>
              <a:rPr lang="en-GB" altLang="en-US" sz="900" b="0" smtClean="0">
                <a:solidFill>
                  <a:srgbClr val="000099"/>
                </a:solidFill>
                <a:cs typeface="Times New Roman" pitchFamily="18" charset="0"/>
              </a:rPr>
              <a:t>N</a:t>
            </a:r>
            <a:r>
              <a:rPr lang="en-GB" altLang="en-US" sz="900" b="0" baseline="-25000" smtClean="0">
                <a:solidFill>
                  <a:srgbClr val="000099"/>
                </a:solidFill>
                <a:cs typeface="Times New Roman" pitchFamily="18" charset="0"/>
              </a:rPr>
              <a:t>10</a:t>
            </a:r>
            <a:r>
              <a:rPr lang="en-GB" altLang="en-US" sz="900" smtClean="0">
                <a:cs typeface="Times New Roman" pitchFamily="18" charset="0"/>
              </a:rPr>
              <a:t>NNNNNNNNNNNNNNNNNNN</a:t>
            </a:r>
          </a:p>
          <a:p>
            <a:pPr lvl="4" eaLnBrk="1" hangingPunct="1"/>
            <a:endParaRPr lang="en-GB" altLang="en-US" sz="500" b="1" smtClean="0">
              <a:solidFill>
                <a:srgbClr val="000099"/>
              </a:solidFill>
              <a:cs typeface="Times New Roman" pitchFamily="18" charset="0"/>
            </a:endParaRPr>
          </a:p>
          <a:p>
            <a:pPr lvl="4" eaLnBrk="1" hangingPunct="1"/>
            <a:r>
              <a:rPr lang="en-GB" altLang="en-US" sz="500" b="1" smtClean="0">
                <a:solidFill>
                  <a:srgbClr val="000099"/>
                </a:solidFill>
                <a:cs typeface="Times New Roman" pitchFamily="18" charset="0"/>
              </a:rPr>
              <a:t>                              </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6</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7</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8</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9</a:t>
            </a:r>
            <a:r>
              <a:rPr lang="en-GB" altLang="en-US" sz="900" b="1" i="1" smtClean="0">
                <a:solidFill>
                  <a:srgbClr val="000099"/>
                </a:solidFill>
                <a:cs typeface="Times New Roman" pitchFamily="18" charset="0"/>
              </a:rPr>
              <a:t>N</a:t>
            </a:r>
            <a:r>
              <a:rPr lang="en-GB" altLang="en-US" sz="900" b="1" i="1" baseline="-25000" smtClean="0">
                <a:solidFill>
                  <a:srgbClr val="000099"/>
                </a:solidFill>
                <a:cs typeface="Times New Roman" pitchFamily="18" charset="0"/>
              </a:rPr>
              <a:t>10 </a:t>
            </a:r>
            <a:r>
              <a:rPr lang="en-GB" altLang="en-US" sz="900" b="1" i="1" smtClean="0">
                <a:solidFill>
                  <a:srgbClr val="000099"/>
                </a:solidFill>
                <a:cs typeface="Times New Roman" pitchFamily="18" charset="0"/>
              </a:rPr>
              <a:t>(R primer)</a:t>
            </a:r>
          </a:p>
          <a:p>
            <a:pPr lvl="4" eaLnBrk="1" hangingPunct="1"/>
            <a:endParaRPr lang="en-GB" altLang="en-US" sz="900" b="1" baseline="-25000" smtClean="0">
              <a:solidFill>
                <a:srgbClr val="000099"/>
              </a:solidFill>
              <a:cs typeface="Times New Roman" pitchFamily="18" charset="0"/>
            </a:endParaRPr>
          </a:p>
          <a:p>
            <a:pPr eaLnBrk="1" hangingPunct="1"/>
            <a:endParaRPr lang="en-GB" altLang="en-US" sz="900" i="1" smtClean="0">
              <a:cs typeface="Times New Roman" pitchFamily="18" charset="0"/>
            </a:endParaRPr>
          </a:p>
          <a:p>
            <a:pPr eaLnBrk="1" hangingPunct="1"/>
            <a:endParaRPr lang="sv-SE" altLang="en-US" sz="800" smtClean="0">
              <a:cs typeface="Times New Roman" pitchFamily="18" charset="0"/>
            </a:endParaRPr>
          </a:p>
        </p:txBody>
      </p:sp>
      <p:sp>
        <p:nvSpPr>
          <p:cNvPr id="180227" name="Rectangle 3"/>
          <p:cNvSpPr>
            <a:spLocks noChangeArrowheads="1"/>
          </p:cNvSpPr>
          <p:nvPr/>
        </p:nvSpPr>
        <p:spPr bwMode="auto">
          <a:xfrm>
            <a:off x="0" y="2381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80228" name="Rectangle 4"/>
          <p:cNvSpPr>
            <a:spLocks noChangeArrowheads="1"/>
          </p:cNvSpPr>
          <p:nvPr/>
        </p:nvSpPr>
        <p:spPr bwMode="auto">
          <a:xfrm>
            <a:off x="0" y="2381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80229" name="Rectangle 5"/>
          <p:cNvSpPr>
            <a:spLocks noChangeArrowheads="1"/>
          </p:cNvSpPr>
          <p:nvPr/>
        </p:nvSpPr>
        <p:spPr bwMode="auto">
          <a:xfrm>
            <a:off x="0" y="2390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80230" name="Rectangle 6"/>
          <p:cNvSpPr>
            <a:spLocks noChangeArrowheads="1"/>
          </p:cNvSpPr>
          <p:nvPr/>
        </p:nvSpPr>
        <p:spPr bwMode="auto">
          <a:xfrm>
            <a:off x="0" y="2386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80231" name="Rectangle 7"/>
          <p:cNvSpPr>
            <a:spLocks noChangeArrowheads="1"/>
          </p:cNvSpPr>
          <p:nvPr/>
        </p:nvSpPr>
        <p:spPr bwMode="auto">
          <a:xfrm>
            <a:off x="0" y="2386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80232" name="Rectangle 8"/>
          <p:cNvSpPr>
            <a:spLocks noChangeArrowheads="1"/>
          </p:cNvSpPr>
          <p:nvPr/>
        </p:nvSpPr>
        <p:spPr bwMode="auto">
          <a:xfrm>
            <a:off x="0" y="2381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80233" name="Rectangle 9"/>
          <p:cNvSpPr>
            <a:spLocks noChangeArrowheads="1"/>
          </p:cNvSpPr>
          <p:nvPr/>
        </p:nvSpPr>
        <p:spPr bwMode="auto">
          <a:xfrm>
            <a:off x="0" y="23669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80234" name="Line 10"/>
          <p:cNvSpPr>
            <a:spLocks noChangeShapeType="1"/>
          </p:cNvSpPr>
          <p:nvPr/>
        </p:nvSpPr>
        <p:spPr bwMode="auto">
          <a:xfrm>
            <a:off x="1042988" y="692150"/>
            <a:ext cx="863600" cy="0"/>
          </a:xfrm>
          <a:prstGeom prst="line">
            <a:avLst/>
          </a:prstGeom>
          <a:noFill/>
          <a:ln w="127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235" name="Line 11"/>
          <p:cNvSpPr>
            <a:spLocks noChangeShapeType="1"/>
          </p:cNvSpPr>
          <p:nvPr/>
        </p:nvSpPr>
        <p:spPr bwMode="auto">
          <a:xfrm>
            <a:off x="2627313" y="1144588"/>
            <a:ext cx="863600" cy="0"/>
          </a:xfrm>
          <a:prstGeom prst="line">
            <a:avLst/>
          </a:prstGeom>
          <a:noFill/>
          <a:ln w="12700">
            <a:solidFill>
              <a:srgbClr val="00008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236" name="Line 12"/>
          <p:cNvSpPr>
            <a:spLocks noChangeShapeType="1"/>
          </p:cNvSpPr>
          <p:nvPr/>
        </p:nvSpPr>
        <p:spPr bwMode="auto">
          <a:xfrm>
            <a:off x="1042988" y="2852738"/>
            <a:ext cx="863600" cy="0"/>
          </a:xfrm>
          <a:prstGeom prst="line">
            <a:avLst/>
          </a:prstGeom>
          <a:noFill/>
          <a:ln w="127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237" name="Line 13"/>
          <p:cNvSpPr>
            <a:spLocks noChangeShapeType="1"/>
          </p:cNvSpPr>
          <p:nvPr/>
        </p:nvSpPr>
        <p:spPr bwMode="auto">
          <a:xfrm>
            <a:off x="3348038" y="3357563"/>
            <a:ext cx="863600" cy="0"/>
          </a:xfrm>
          <a:prstGeom prst="line">
            <a:avLst/>
          </a:prstGeom>
          <a:noFill/>
          <a:ln w="12700">
            <a:solidFill>
              <a:srgbClr val="00008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238" name="Text Box 14"/>
          <p:cNvSpPr txBox="1">
            <a:spLocks noChangeArrowheads="1"/>
          </p:cNvSpPr>
          <p:nvPr/>
        </p:nvSpPr>
        <p:spPr bwMode="auto">
          <a:xfrm>
            <a:off x="1042988" y="5013325"/>
            <a:ext cx="17287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ru-RU" altLang="en-US" sz="1800" b="0" i="0">
              <a:solidFill>
                <a:schemeClr val="tx1"/>
              </a:solidFill>
              <a:latin typeface="Arial" charset="0"/>
            </a:endParaRPr>
          </a:p>
        </p:txBody>
      </p:sp>
      <p:sp>
        <p:nvSpPr>
          <p:cNvPr id="180239" name="Text Box 15"/>
          <p:cNvSpPr txBox="1">
            <a:spLocks noChangeArrowheads="1"/>
          </p:cNvSpPr>
          <p:nvPr/>
        </p:nvSpPr>
        <p:spPr bwMode="auto">
          <a:xfrm>
            <a:off x="6011863" y="1052513"/>
            <a:ext cx="22320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sv-SE" altLang="en-US" sz="1600" b="0" i="0">
                <a:solidFill>
                  <a:schemeClr val="tx1"/>
                </a:solidFill>
                <a:latin typeface="Arial" charset="0"/>
              </a:rPr>
              <a:t>Indiv</a:t>
            </a:r>
            <a:r>
              <a:rPr lang="lv-LV" altLang="en-US" sz="1600" b="0" i="0">
                <a:solidFill>
                  <a:schemeClr val="tx1"/>
                </a:solidFill>
                <a:latin typeface="Arial" charset="0"/>
                <a:cs typeface="Arial" charset="0"/>
              </a:rPr>
              <a:t>īds</a:t>
            </a:r>
            <a:r>
              <a:rPr lang="sv-SE" altLang="en-US" sz="1600" b="0" i="0">
                <a:solidFill>
                  <a:schemeClr val="tx1"/>
                </a:solidFill>
                <a:latin typeface="Arial" charset="0"/>
              </a:rPr>
              <a:t>1 (n</a:t>
            </a:r>
            <a:r>
              <a:rPr lang="sv-SE" altLang="en-US" sz="1600" b="0" i="0" baseline="-25000">
                <a:solidFill>
                  <a:schemeClr val="tx1"/>
                </a:solidFill>
                <a:latin typeface="Arial" charset="0"/>
              </a:rPr>
              <a:t>1</a:t>
            </a:r>
            <a:r>
              <a:rPr lang="sv-SE" altLang="en-US" sz="1600" b="0" i="0">
                <a:solidFill>
                  <a:schemeClr val="tx1"/>
                </a:solidFill>
                <a:latin typeface="Arial" charset="0"/>
              </a:rPr>
              <a:t>n</a:t>
            </a:r>
            <a:r>
              <a:rPr lang="sv-SE" altLang="en-US" sz="1600" b="0" i="0" baseline="-25000">
                <a:solidFill>
                  <a:schemeClr val="tx1"/>
                </a:solidFill>
                <a:latin typeface="Arial" charset="0"/>
              </a:rPr>
              <a:t>1</a:t>
            </a:r>
            <a:r>
              <a:rPr lang="sv-SE" altLang="en-US" sz="1600" b="0" i="0">
                <a:solidFill>
                  <a:schemeClr val="tx1"/>
                </a:solidFill>
                <a:latin typeface="Arial" charset="0"/>
              </a:rPr>
              <a:t> / AA)</a:t>
            </a:r>
          </a:p>
        </p:txBody>
      </p:sp>
      <p:sp>
        <p:nvSpPr>
          <p:cNvPr id="180240" name="Text Box 16"/>
          <p:cNvSpPr txBox="1">
            <a:spLocks noChangeArrowheads="1"/>
          </p:cNvSpPr>
          <p:nvPr/>
        </p:nvSpPr>
        <p:spPr bwMode="auto">
          <a:xfrm>
            <a:off x="6011863" y="3284538"/>
            <a:ext cx="2592387"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sv-SE" altLang="en-US" sz="1600" b="0" i="0">
                <a:solidFill>
                  <a:schemeClr val="tx1"/>
                </a:solidFill>
                <a:latin typeface="Arial" charset="0"/>
              </a:rPr>
              <a:t>Indiv</a:t>
            </a:r>
            <a:r>
              <a:rPr lang="lv-LV" altLang="en-US" sz="1600" b="0" i="0">
                <a:solidFill>
                  <a:schemeClr val="tx1"/>
                </a:solidFill>
                <a:latin typeface="Arial" charset="0"/>
                <a:cs typeface="Arial" charset="0"/>
              </a:rPr>
              <a:t>īds</a:t>
            </a:r>
            <a:r>
              <a:rPr lang="en-US" altLang="en-US" sz="1600" b="0" i="0">
                <a:solidFill>
                  <a:schemeClr val="tx1"/>
                </a:solidFill>
                <a:latin typeface="Arial" charset="0"/>
                <a:cs typeface="Arial" charset="0"/>
              </a:rPr>
              <a:t> </a:t>
            </a:r>
            <a:r>
              <a:rPr lang="sv-SE" altLang="en-US" sz="1600" b="0" i="0">
                <a:solidFill>
                  <a:schemeClr val="tx1"/>
                </a:solidFill>
                <a:latin typeface="Arial" charset="0"/>
              </a:rPr>
              <a:t>2 </a:t>
            </a:r>
            <a:r>
              <a:rPr lang="sv-SE" altLang="en-US" sz="1800" b="0" i="0">
                <a:solidFill>
                  <a:schemeClr val="tx1"/>
                </a:solidFill>
                <a:latin typeface="Arial" charset="0"/>
              </a:rPr>
              <a:t>(n</a:t>
            </a:r>
            <a:r>
              <a:rPr lang="sv-SE" altLang="en-US" sz="1800" b="0" i="0" baseline="-25000">
                <a:solidFill>
                  <a:schemeClr val="tx1"/>
                </a:solidFill>
                <a:latin typeface="Arial" charset="0"/>
              </a:rPr>
              <a:t>2</a:t>
            </a:r>
            <a:r>
              <a:rPr lang="sv-SE" altLang="en-US" sz="1800" b="0" i="0">
                <a:solidFill>
                  <a:schemeClr val="tx1"/>
                </a:solidFill>
                <a:latin typeface="Arial" charset="0"/>
              </a:rPr>
              <a:t>n</a:t>
            </a:r>
            <a:r>
              <a:rPr lang="sv-SE" altLang="en-US" sz="1800" b="0" i="0" baseline="-25000">
                <a:solidFill>
                  <a:schemeClr val="tx1"/>
                </a:solidFill>
                <a:latin typeface="Arial" charset="0"/>
              </a:rPr>
              <a:t>2</a:t>
            </a:r>
            <a:r>
              <a:rPr lang="sv-SE" altLang="en-US" sz="1800" b="0" i="0">
                <a:solidFill>
                  <a:schemeClr val="tx1"/>
                </a:solidFill>
                <a:latin typeface="Arial" charset="0"/>
              </a:rPr>
              <a:t> / BB)</a:t>
            </a:r>
          </a:p>
          <a:p>
            <a:pPr eaLnBrk="1" hangingPunct="1">
              <a:spcBef>
                <a:spcPct val="50000"/>
              </a:spcBef>
              <a:buFontTx/>
              <a:buNone/>
            </a:pPr>
            <a:endParaRPr lang="sv-SE" altLang="en-US" sz="1600" b="0" i="0">
              <a:solidFill>
                <a:schemeClr val="tx1"/>
              </a:solidFill>
              <a:latin typeface="Arial" charset="0"/>
            </a:endParaRPr>
          </a:p>
        </p:txBody>
      </p:sp>
      <p:sp>
        <p:nvSpPr>
          <p:cNvPr id="180241" name="Line 17"/>
          <p:cNvSpPr>
            <a:spLocks noChangeShapeType="1"/>
          </p:cNvSpPr>
          <p:nvPr/>
        </p:nvSpPr>
        <p:spPr bwMode="auto">
          <a:xfrm>
            <a:off x="1042988" y="1628775"/>
            <a:ext cx="863600" cy="0"/>
          </a:xfrm>
          <a:prstGeom prst="line">
            <a:avLst/>
          </a:prstGeom>
          <a:noFill/>
          <a:ln w="127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242" name="Line 18"/>
          <p:cNvSpPr>
            <a:spLocks noChangeShapeType="1"/>
          </p:cNvSpPr>
          <p:nvPr/>
        </p:nvSpPr>
        <p:spPr bwMode="auto">
          <a:xfrm>
            <a:off x="1042988" y="3933825"/>
            <a:ext cx="863600" cy="0"/>
          </a:xfrm>
          <a:prstGeom prst="line">
            <a:avLst/>
          </a:prstGeom>
          <a:noFill/>
          <a:ln w="127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243" name="Line 19"/>
          <p:cNvSpPr>
            <a:spLocks noChangeShapeType="1"/>
          </p:cNvSpPr>
          <p:nvPr/>
        </p:nvSpPr>
        <p:spPr bwMode="auto">
          <a:xfrm>
            <a:off x="1042988" y="5141913"/>
            <a:ext cx="863600" cy="0"/>
          </a:xfrm>
          <a:prstGeom prst="line">
            <a:avLst/>
          </a:prstGeom>
          <a:noFill/>
          <a:ln w="127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244" name="Line 20"/>
          <p:cNvSpPr>
            <a:spLocks noChangeShapeType="1"/>
          </p:cNvSpPr>
          <p:nvPr/>
        </p:nvSpPr>
        <p:spPr bwMode="auto">
          <a:xfrm>
            <a:off x="1042988" y="6021388"/>
            <a:ext cx="863600" cy="0"/>
          </a:xfrm>
          <a:prstGeom prst="line">
            <a:avLst/>
          </a:prstGeom>
          <a:noFill/>
          <a:ln w="127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245" name="Line 21"/>
          <p:cNvSpPr>
            <a:spLocks noChangeShapeType="1"/>
          </p:cNvSpPr>
          <p:nvPr/>
        </p:nvSpPr>
        <p:spPr bwMode="auto">
          <a:xfrm>
            <a:off x="2627313" y="2060575"/>
            <a:ext cx="863600" cy="0"/>
          </a:xfrm>
          <a:prstGeom prst="line">
            <a:avLst/>
          </a:prstGeom>
          <a:noFill/>
          <a:ln w="12700">
            <a:solidFill>
              <a:srgbClr val="00008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246" name="Line 22"/>
          <p:cNvSpPr>
            <a:spLocks noChangeShapeType="1"/>
          </p:cNvSpPr>
          <p:nvPr/>
        </p:nvSpPr>
        <p:spPr bwMode="auto">
          <a:xfrm>
            <a:off x="3348038" y="4418013"/>
            <a:ext cx="863600" cy="0"/>
          </a:xfrm>
          <a:prstGeom prst="line">
            <a:avLst/>
          </a:prstGeom>
          <a:noFill/>
          <a:ln w="12700">
            <a:solidFill>
              <a:srgbClr val="00008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247" name="Line 23"/>
          <p:cNvSpPr>
            <a:spLocks noChangeShapeType="1"/>
          </p:cNvSpPr>
          <p:nvPr/>
        </p:nvSpPr>
        <p:spPr bwMode="auto">
          <a:xfrm>
            <a:off x="2555875" y="6524625"/>
            <a:ext cx="863600" cy="0"/>
          </a:xfrm>
          <a:prstGeom prst="line">
            <a:avLst/>
          </a:prstGeom>
          <a:noFill/>
          <a:ln w="12700">
            <a:solidFill>
              <a:srgbClr val="00008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248" name="Line 24"/>
          <p:cNvSpPr>
            <a:spLocks noChangeShapeType="1"/>
          </p:cNvSpPr>
          <p:nvPr/>
        </p:nvSpPr>
        <p:spPr bwMode="auto">
          <a:xfrm>
            <a:off x="3390900" y="5607050"/>
            <a:ext cx="863600" cy="0"/>
          </a:xfrm>
          <a:prstGeom prst="line">
            <a:avLst/>
          </a:prstGeom>
          <a:noFill/>
          <a:ln w="12700">
            <a:solidFill>
              <a:srgbClr val="00008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249" name="Text Box 25"/>
          <p:cNvSpPr txBox="1">
            <a:spLocks noChangeArrowheads="1"/>
          </p:cNvSpPr>
          <p:nvPr/>
        </p:nvSpPr>
        <p:spPr bwMode="auto">
          <a:xfrm>
            <a:off x="6121400" y="5516563"/>
            <a:ext cx="269875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sv-SE" altLang="en-US" sz="1600" b="0" i="0">
                <a:solidFill>
                  <a:schemeClr val="tx1"/>
                </a:solidFill>
                <a:latin typeface="Arial" charset="0"/>
              </a:rPr>
              <a:t>Indiv</a:t>
            </a:r>
            <a:r>
              <a:rPr lang="lv-LV" altLang="en-US" sz="1600" b="0" i="0">
                <a:solidFill>
                  <a:schemeClr val="tx1"/>
                </a:solidFill>
                <a:latin typeface="Arial" charset="0"/>
                <a:cs typeface="Arial" charset="0"/>
              </a:rPr>
              <a:t>īds</a:t>
            </a:r>
            <a:r>
              <a:rPr lang="sv-SE" altLang="en-US" sz="1600" b="0" i="0">
                <a:solidFill>
                  <a:schemeClr val="tx1"/>
                </a:solidFill>
                <a:latin typeface="Arial" charset="0"/>
              </a:rPr>
              <a:t>3</a:t>
            </a:r>
            <a:r>
              <a:rPr lang="sv-SE" altLang="en-US" sz="1800" b="0" i="0">
                <a:solidFill>
                  <a:schemeClr val="tx1"/>
                </a:solidFill>
                <a:latin typeface="Arial" charset="0"/>
              </a:rPr>
              <a:t>(n</a:t>
            </a:r>
            <a:r>
              <a:rPr lang="sv-SE" altLang="en-US" sz="1800" b="0" i="0" baseline="-25000">
                <a:solidFill>
                  <a:schemeClr val="tx1"/>
                </a:solidFill>
                <a:latin typeface="Arial" charset="0"/>
              </a:rPr>
              <a:t>1</a:t>
            </a:r>
            <a:r>
              <a:rPr lang="sv-SE" altLang="en-US" sz="1800" b="0" i="0">
                <a:solidFill>
                  <a:schemeClr val="tx1"/>
                </a:solidFill>
                <a:latin typeface="Arial" charset="0"/>
              </a:rPr>
              <a:t>n</a:t>
            </a:r>
            <a:r>
              <a:rPr lang="sv-SE" altLang="en-US" sz="1800" b="0" i="0" baseline="-25000">
                <a:solidFill>
                  <a:schemeClr val="tx1"/>
                </a:solidFill>
                <a:latin typeface="Arial" charset="0"/>
              </a:rPr>
              <a:t>2</a:t>
            </a:r>
            <a:r>
              <a:rPr lang="sv-SE" altLang="en-US" sz="1800" b="0" i="0">
                <a:solidFill>
                  <a:schemeClr val="tx1"/>
                </a:solidFill>
                <a:latin typeface="Arial" charset="0"/>
              </a:rPr>
              <a:t> / AB)</a:t>
            </a:r>
          </a:p>
          <a:p>
            <a:pPr eaLnBrk="1" hangingPunct="1">
              <a:spcBef>
                <a:spcPct val="50000"/>
              </a:spcBef>
              <a:buFontTx/>
              <a:buNone/>
            </a:pPr>
            <a:endParaRPr lang="sv-SE" altLang="en-US" sz="1600" b="0" i="0">
              <a:solidFill>
                <a:schemeClr val="tx1"/>
              </a:solidFill>
              <a:latin typeface="Arial" charset="0"/>
            </a:endParaRPr>
          </a:p>
        </p:txBody>
      </p:sp>
      <p:sp>
        <p:nvSpPr>
          <p:cNvPr id="180250" name="Line 26"/>
          <p:cNvSpPr>
            <a:spLocks noChangeShapeType="1"/>
          </p:cNvSpPr>
          <p:nvPr/>
        </p:nvSpPr>
        <p:spPr bwMode="auto">
          <a:xfrm>
            <a:off x="0" y="2276475"/>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251" name="Line 27"/>
          <p:cNvSpPr>
            <a:spLocks noChangeShapeType="1"/>
          </p:cNvSpPr>
          <p:nvPr/>
        </p:nvSpPr>
        <p:spPr bwMode="auto">
          <a:xfrm>
            <a:off x="0" y="4581525"/>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80252" name="Group 28"/>
          <p:cNvGrpSpPr>
            <a:grpSpLocks/>
          </p:cNvGrpSpPr>
          <p:nvPr/>
        </p:nvGrpSpPr>
        <p:grpSpPr bwMode="auto">
          <a:xfrm>
            <a:off x="7812088" y="115888"/>
            <a:ext cx="1152525" cy="863600"/>
            <a:chOff x="4921" y="73"/>
            <a:chExt cx="726" cy="544"/>
          </a:xfrm>
        </p:grpSpPr>
        <p:sp>
          <p:nvSpPr>
            <p:cNvPr id="180254" name="Rectangle 29"/>
            <p:cNvSpPr>
              <a:spLocks noChangeArrowheads="1"/>
            </p:cNvSpPr>
            <p:nvPr/>
          </p:nvSpPr>
          <p:spPr bwMode="auto">
            <a:xfrm>
              <a:off x="4921" y="73"/>
              <a:ext cx="726" cy="544"/>
            </a:xfrm>
            <a:prstGeom prst="rect">
              <a:avLst/>
            </a:prstGeom>
            <a:gradFill rotWithShape="1">
              <a:gsLst>
                <a:gs pos="0">
                  <a:srgbClr val="FFFFFF"/>
                </a:gs>
                <a:gs pos="100000">
                  <a:srgbClr val="FF00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371742" name="Text Box 30"/>
            <p:cNvSpPr txBox="1">
              <a:spLocks noChangeArrowheads="1"/>
            </p:cNvSpPr>
            <p:nvPr/>
          </p:nvSpPr>
          <p:spPr bwMode="auto">
            <a:xfrm>
              <a:off x="5104" y="251"/>
              <a:ext cx="49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sv-SE" sz="1800" b="1" i="0">
                  <a:solidFill>
                    <a:srgbClr val="FF3300"/>
                  </a:solidFill>
                  <a:effectLst>
                    <a:outerShdw blurRad="38100" dist="38100" dir="2700000" algn="tl">
                      <a:srgbClr val="C0C0C0"/>
                    </a:outerShdw>
                  </a:effectLst>
                  <a:latin typeface="Arial" charset="0"/>
                </a:rPr>
                <a:t>CA</a:t>
              </a:r>
              <a:r>
                <a:rPr lang="sv-SE" sz="1800" b="1" i="0" baseline="-25000">
                  <a:solidFill>
                    <a:srgbClr val="FF3300"/>
                  </a:solidFill>
                  <a:effectLst>
                    <a:outerShdw blurRad="38100" dist="38100" dir="2700000" algn="tl">
                      <a:srgbClr val="C0C0C0"/>
                    </a:outerShdw>
                  </a:effectLst>
                  <a:latin typeface="Arial" charset="0"/>
                </a:rPr>
                <a:t>n</a:t>
              </a:r>
            </a:p>
          </p:txBody>
        </p:sp>
      </p:grpSp>
      <p:sp>
        <p:nvSpPr>
          <p:cNvPr id="180253" name="Rectangle 31"/>
          <p:cNvSpPr>
            <a:spLocks noGrp="1" noChangeArrowheads="1"/>
          </p:cNvSpPr>
          <p:nvPr>
            <p:ph type="title"/>
          </p:nvPr>
        </p:nvSpPr>
        <p:spPr>
          <a:xfrm>
            <a:off x="468313" y="-306388"/>
            <a:ext cx="8229600" cy="1143001"/>
          </a:xfrm>
          <a:noFill/>
        </p:spPr>
        <p:txBody>
          <a:bodyPr/>
          <a:lstStyle/>
          <a:p>
            <a:pPr eaLnBrk="1" hangingPunct="1"/>
            <a:r>
              <a:rPr lang="lv-LV" altLang="en-US" sz="3200" smtClean="0"/>
              <a:t>Mikrosatelīti</a:t>
            </a:r>
            <a:endParaRPr lang="sv-SE" altLang="en-US" sz="3200" smtClean="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Line 2"/>
          <p:cNvSpPr>
            <a:spLocks noChangeShapeType="1"/>
          </p:cNvSpPr>
          <p:nvPr/>
        </p:nvSpPr>
        <p:spPr bwMode="auto">
          <a:xfrm>
            <a:off x="6151563" y="3033713"/>
            <a:ext cx="0" cy="1800225"/>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useBgFill="1">
        <p:nvSpPr>
          <p:cNvPr id="181251" name="Oval 3"/>
          <p:cNvSpPr>
            <a:spLocks noChangeArrowheads="1"/>
          </p:cNvSpPr>
          <p:nvPr/>
        </p:nvSpPr>
        <p:spPr bwMode="auto">
          <a:xfrm>
            <a:off x="6040438" y="2746375"/>
            <a:ext cx="217487" cy="215900"/>
          </a:xfrm>
          <a:prstGeom prst="ellipse">
            <a:avLst/>
          </a:prstGeom>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81252" name="AutoShape 4"/>
          <p:cNvSpPr>
            <a:spLocks noChangeArrowheads="1"/>
          </p:cNvSpPr>
          <p:nvPr/>
        </p:nvSpPr>
        <p:spPr bwMode="auto">
          <a:xfrm>
            <a:off x="6040438" y="4868863"/>
            <a:ext cx="215900" cy="215900"/>
          </a:xfrm>
          <a:prstGeom prst="flowChartOr">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81253" name="Rectangle 5"/>
          <p:cNvSpPr>
            <a:spLocks noChangeArrowheads="1"/>
          </p:cNvSpPr>
          <p:nvPr/>
        </p:nvSpPr>
        <p:spPr bwMode="auto">
          <a:xfrm>
            <a:off x="0" y="2381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81254" name="Rectangle 6"/>
          <p:cNvSpPr>
            <a:spLocks noChangeArrowheads="1"/>
          </p:cNvSpPr>
          <p:nvPr/>
        </p:nvSpPr>
        <p:spPr bwMode="auto">
          <a:xfrm>
            <a:off x="0" y="2381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81255" name="Rectangle 7"/>
          <p:cNvSpPr>
            <a:spLocks noChangeArrowheads="1"/>
          </p:cNvSpPr>
          <p:nvPr/>
        </p:nvSpPr>
        <p:spPr bwMode="auto">
          <a:xfrm>
            <a:off x="0" y="2390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81256" name="Rectangle 8"/>
          <p:cNvSpPr>
            <a:spLocks noChangeArrowheads="1"/>
          </p:cNvSpPr>
          <p:nvPr/>
        </p:nvSpPr>
        <p:spPr bwMode="auto">
          <a:xfrm>
            <a:off x="0" y="2386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81257" name="Rectangle 9"/>
          <p:cNvSpPr>
            <a:spLocks noChangeArrowheads="1"/>
          </p:cNvSpPr>
          <p:nvPr/>
        </p:nvSpPr>
        <p:spPr bwMode="auto">
          <a:xfrm>
            <a:off x="0" y="2386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81258" name="Rectangle 10"/>
          <p:cNvSpPr>
            <a:spLocks noChangeArrowheads="1"/>
          </p:cNvSpPr>
          <p:nvPr/>
        </p:nvSpPr>
        <p:spPr bwMode="auto">
          <a:xfrm>
            <a:off x="0" y="2381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81259" name="Rectangle 11"/>
          <p:cNvSpPr>
            <a:spLocks noChangeArrowheads="1"/>
          </p:cNvSpPr>
          <p:nvPr/>
        </p:nvSpPr>
        <p:spPr bwMode="auto">
          <a:xfrm>
            <a:off x="0" y="23669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81260" name="Text Box 12"/>
          <p:cNvSpPr txBox="1">
            <a:spLocks noChangeArrowheads="1"/>
          </p:cNvSpPr>
          <p:nvPr/>
        </p:nvSpPr>
        <p:spPr bwMode="auto">
          <a:xfrm>
            <a:off x="1042988" y="5013325"/>
            <a:ext cx="17287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ru-RU" altLang="en-US" sz="1800" b="0" i="0">
              <a:solidFill>
                <a:schemeClr val="tx1"/>
              </a:solidFill>
              <a:latin typeface="Arial" charset="0"/>
            </a:endParaRPr>
          </a:p>
        </p:txBody>
      </p:sp>
      <p:sp>
        <p:nvSpPr>
          <p:cNvPr id="181261" name="AutoShape 13"/>
          <p:cNvSpPr>
            <a:spLocks noChangeArrowheads="1"/>
          </p:cNvSpPr>
          <p:nvPr/>
        </p:nvSpPr>
        <p:spPr bwMode="auto">
          <a:xfrm>
            <a:off x="5940425" y="1700213"/>
            <a:ext cx="360363" cy="576262"/>
          </a:xfrm>
          <a:prstGeom prst="downArrow">
            <a:avLst>
              <a:gd name="adj1" fmla="val 50000"/>
              <a:gd name="adj2" fmla="val 39978"/>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81262" name="Line 14"/>
          <p:cNvSpPr>
            <a:spLocks noChangeShapeType="1"/>
          </p:cNvSpPr>
          <p:nvPr/>
        </p:nvSpPr>
        <p:spPr bwMode="auto">
          <a:xfrm>
            <a:off x="6084888" y="2852738"/>
            <a:ext cx="144462" cy="0"/>
          </a:xfrm>
          <a:prstGeom prst="line">
            <a:avLst/>
          </a:prstGeom>
          <a:noFill/>
          <a:ln w="952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81263" name="Group 15"/>
          <p:cNvGrpSpPr>
            <a:grpSpLocks/>
          </p:cNvGrpSpPr>
          <p:nvPr/>
        </p:nvGrpSpPr>
        <p:grpSpPr bwMode="auto">
          <a:xfrm>
            <a:off x="3059113" y="2205038"/>
            <a:ext cx="2519362" cy="3384550"/>
            <a:chOff x="1973" y="799"/>
            <a:chExt cx="1587" cy="2132"/>
          </a:xfrm>
        </p:grpSpPr>
        <p:sp>
          <p:nvSpPr>
            <p:cNvPr id="181268" name="Rectangle 16"/>
            <p:cNvSpPr>
              <a:spLocks noChangeArrowheads="1"/>
            </p:cNvSpPr>
            <p:nvPr/>
          </p:nvSpPr>
          <p:spPr bwMode="auto">
            <a:xfrm>
              <a:off x="1973" y="799"/>
              <a:ext cx="1587" cy="213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81269" name="Rectangle 17"/>
            <p:cNvSpPr>
              <a:spLocks noChangeArrowheads="1"/>
            </p:cNvSpPr>
            <p:nvPr/>
          </p:nvSpPr>
          <p:spPr bwMode="auto">
            <a:xfrm>
              <a:off x="2109" y="890"/>
              <a:ext cx="272" cy="4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81270" name="Rectangle 18"/>
            <p:cNvSpPr>
              <a:spLocks noChangeArrowheads="1"/>
            </p:cNvSpPr>
            <p:nvPr/>
          </p:nvSpPr>
          <p:spPr bwMode="auto">
            <a:xfrm>
              <a:off x="2608" y="890"/>
              <a:ext cx="272" cy="4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81271" name="Rectangle 19"/>
            <p:cNvSpPr>
              <a:spLocks noChangeArrowheads="1"/>
            </p:cNvSpPr>
            <p:nvPr/>
          </p:nvSpPr>
          <p:spPr bwMode="auto">
            <a:xfrm>
              <a:off x="3061" y="890"/>
              <a:ext cx="272" cy="4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81272" name="Rectangle 20"/>
            <p:cNvSpPr>
              <a:spLocks noChangeArrowheads="1"/>
            </p:cNvSpPr>
            <p:nvPr/>
          </p:nvSpPr>
          <p:spPr bwMode="auto">
            <a:xfrm>
              <a:off x="2109" y="1888"/>
              <a:ext cx="272" cy="4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81273" name="Rectangle 21"/>
            <p:cNvSpPr>
              <a:spLocks noChangeArrowheads="1"/>
            </p:cNvSpPr>
            <p:nvPr/>
          </p:nvSpPr>
          <p:spPr bwMode="auto">
            <a:xfrm>
              <a:off x="2608" y="1480"/>
              <a:ext cx="272" cy="4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81274" name="Rectangle 22"/>
            <p:cNvSpPr>
              <a:spLocks noChangeArrowheads="1"/>
            </p:cNvSpPr>
            <p:nvPr/>
          </p:nvSpPr>
          <p:spPr bwMode="auto">
            <a:xfrm>
              <a:off x="3061" y="1888"/>
              <a:ext cx="272" cy="4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81275" name="Rectangle 23"/>
            <p:cNvSpPr>
              <a:spLocks noChangeArrowheads="1"/>
            </p:cNvSpPr>
            <p:nvPr/>
          </p:nvSpPr>
          <p:spPr bwMode="auto">
            <a:xfrm>
              <a:off x="3061" y="1480"/>
              <a:ext cx="272" cy="4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grpSp>
      <p:sp>
        <p:nvSpPr>
          <p:cNvPr id="181264" name="Text Box 24"/>
          <p:cNvSpPr txBox="1">
            <a:spLocks noChangeArrowheads="1"/>
          </p:cNvSpPr>
          <p:nvPr/>
        </p:nvSpPr>
        <p:spPr bwMode="auto">
          <a:xfrm>
            <a:off x="1116013" y="1628775"/>
            <a:ext cx="47513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sv-SE" altLang="en-US" sz="1800" b="0" i="0">
                <a:solidFill>
                  <a:schemeClr val="tx1"/>
                </a:solidFill>
                <a:latin typeface="Arial" charset="0"/>
              </a:rPr>
              <a:t>Indiv</a:t>
            </a:r>
            <a:r>
              <a:rPr lang="lv-LV" altLang="en-US" sz="1800" b="0" i="0">
                <a:solidFill>
                  <a:schemeClr val="tx1"/>
                </a:solidFill>
                <a:latin typeface="Arial" charset="0"/>
              </a:rPr>
              <a:t>ī</a:t>
            </a:r>
            <a:r>
              <a:rPr lang="sv-SE" altLang="en-US" sz="1800" b="0" i="0">
                <a:solidFill>
                  <a:schemeClr val="tx1"/>
                </a:solidFill>
                <a:latin typeface="Arial" charset="0"/>
              </a:rPr>
              <a:t>d</a:t>
            </a:r>
            <a:r>
              <a:rPr lang="lv-LV" altLang="en-US" sz="1800" b="0" i="0">
                <a:solidFill>
                  <a:schemeClr val="tx1"/>
                </a:solidFill>
                <a:latin typeface="Arial" charset="0"/>
              </a:rPr>
              <a:t>i    </a:t>
            </a:r>
            <a:r>
              <a:rPr lang="sv-SE" altLang="en-US" sz="1800" b="0" i="0">
                <a:solidFill>
                  <a:schemeClr val="tx1"/>
                </a:solidFill>
                <a:latin typeface="Arial" charset="0"/>
              </a:rPr>
              <a:t>	      1	    2	 3</a:t>
            </a:r>
          </a:p>
        </p:txBody>
      </p:sp>
      <p:sp>
        <p:nvSpPr>
          <p:cNvPr id="181265" name="Text Box 25"/>
          <p:cNvSpPr txBox="1">
            <a:spLocks noChangeArrowheads="1"/>
          </p:cNvSpPr>
          <p:nvPr/>
        </p:nvSpPr>
        <p:spPr bwMode="auto">
          <a:xfrm>
            <a:off x="3132138" y="1196975"/>
            <a:ext cx="7191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ru-RU" altLang="en-US" sz="1800" b="0" i="0">
              <a:solidFill>
                <a:schemeClr val="tx1"/>
              </a:solidFill>
              <a:latin typeface="Arial" charset="0"/>
            </a:endParaRPr>
          </a:p>
        </p:txBody>
      </p:sp>
      <p:sp>
        <p:nvSpPr>
          <p:cNvPr id="181266" name="Rectangle 26"/>
          <p:cNvSpPr>
            <a:spLocks noChangeArrowheads="1"/>
          </p:cNvSpPr>
          <p:nvPr/>
        </p:nvSpPr>
        <p:spPr bwMode="auto">
          <a:xfrm>
            <a:off x="2916238" y="1268413"/>
            <a:ext cx="29511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1400" b="0" i="0">
                <a:solidFill>
                  <a:schemeClr val="tx1"/>
                </a:solidFill>
                <a:latin typeface="Arial" charset="0"/>
              </a:rPr>
              <a:t>       </a:t>
            </a:r>
            <a:r>
              <a:rPr lang="sv-SE" altLang="en-US" sz="1400" b="0" i="0">
                <a:solidFill>
                  <a:schemeClr val="tx1"/>
                </a:solidFill>
                <a:latin typeface="Arial" charset="0"/>
              </a:rPr>
              <a:t>AA</a:t>
            </a:r>
            <a:r>
              <a:rPr lang="lv-LV" altLang="en-US" sz="1400" b="0" i="0">
                <a:solidFill>
                  <a:schemeClr val="tx1"/>
                </a:solidFill>
                <a:latin typeface="Arial" charset="0"/>
              </a:rPr>
              <a:t>            BB         AB</a:t>
            </a:r>
            <a:endParaRPr lang="sv-SE" altLang="en-US" sz="1400" b="0" i="0">
              <a:solidFill>
                <a:schemeClr val="tx1"/>
              </a:solidFill>
              <a:latin typeface="Arial" charset="0"/>
            </a:endParaRPr>
          </a:p>
        </p:txBody>
      </p:sp>
      <p:sp>
        <p:nvSpPr>
          <p:cNvPr id="181267" name="Rectangle 27"/>
          <p:cNvSpPr>
            <a:spLocks noGrp="1" noChangeArrowheads="1"/>
          </p:cNvSpPr>
          <p:nvPr>
            <p:ph type="title"/>
          </p:nvPr>
        </p:nvSpPr>
        <p:spPr>
          <a:xfrm>
            <a:off x="539750" y="333375"/>
            <a:ext cx="8229600" cy="792163"/>
          </a:xfrm>
          <a:noFill/>
        </p:spPr>
        <p:txBody>
          <a:bodyPr/>
          <a:lstStyle/>
          <a:p>
            <a:pPr eaLnBrk="1" hangingPunct="1"/>
            <a:r>
              <a:rPr lang="lv-LV" altLang="en-US" sz="3200" smtClean="0"/>
              <a:t>Mikrosatelītu analīze elektoforēzē</a:t>
            </a:r>
            <a:endParaRPr lang="sv-SE" altLang="en-US" sz="320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4213" y="333375"/>
            <a:ext cx="7772400" cy="1143000"/>
          </a:xfrm>
        </p:spPr>
        <p:txBody>
          <a:bodyPr/>
          <a:lstStyle/>
          <a:p>
            <a:pPr eaLnBrk="1" hangingPunct="1"/>
            <a:r>
              <a:rPr lang="lv-LV" altLang="en-US" sz="3200" smtClean="0"/>
              <a:t>Bībele</a:t>
            </a:r>
            <a:br>
              <a:rPr lang="lv-LV" altLang="en-US" sz="3200" smtClean="0"/>
            </a:br>
            <a:r>
              <a:rPr lang="lv-LV" altLang="en-US" sz="3200" smtClean="0"/>
              <a:t>(Rad</a:t>
            </a:r>
            <a:r>
              <a:rPr lang="ru-RU" altLang="en-US" sz="3200" smtClean="0"/>
              <a:t> 30:25-43</a:t>
            </a:r>
            <a:r>
              <a:rPr lang="lv-LV" altLang="en-US" sz="3200" smtClean="0"/>
              <a:t>)</a:t>
            </a:r>
            <a:endParaRPr lang="ru-RU" altLang="en-US" sz="3200" smtClean="0"/>
          </a:p>
        </p:txBody>
      </p:sp>
      <p:sp>
        <p:nvSpPr>
          <p:cNvPr id="26627" name="Rectangle 3"/>
          <p:cNvSpPr>
            <a:spLocks noGrp="1" noChangeArrowheads="1"/>
          </p:cNvSpPr>
          <p:nvPr>
            <p:ph type="body" idx="1"/>
          </p:nvPr>
        </p:nvSpPr>
        <p:spPr>
          <a:xfrm>
            <a:off x="179388" y="1484313"/>
            <a:ext cx="7129462" cy="4114800"/>
          </a:xfrm>
        </p:spPr>
        <p:txBody>
          <a:bodyPr/>
          <a:lstStyle/>
          <a:p>
            <a:pPr eaLnBrk="1" hangingPunct="1">
              <a:buFontTx/>
              <a:buNone/>
            </a:pPr>
            <a:r>
              <a:rPr lang="lv-LV" altLang="en-US" dirty="0" smtClean="0">
                <a:latin typeface="Arial" panose="020B0604020202020204" pitchFamily="34" charset="0"/>
                <a:cs typeface="Arial" panose="020B0604020202020204" pitchFamily="34" charset="0"/>
              </a:rPr>
              <a:t>Jēkaba aitas un kazas</a:t>
            </a:r>
          </a:p>
          <a:p>
            <a:pPr lvl="1" eaLnBrk="1" hangingPunct="1"/>
            <a:r>
              <a:rPr lang="lv-LV" altLang="en-US" b="0" dirty="0" smtClean="0">
                <a:latin typeface="Arial" panose="020B0604020202020204" pitchFamily="34" charset="0"/>
                <a:cs typeface="Arial" panose="020B0604020202020204" pitchFamily="34" charset="0"/>
              </a:rPr>
              <a:t>Jēkabs norunāja algā no </a:t>
            </a:r>
            <a:r>
              <a:rPr lang="lv-LV" altLang="en-US" b="0" dirty="0" err="1" smtClean="0">
                <a:latin typeface="Arial" panose="020B0604020202020204" pitchFamily="34" charset="0"/>
                <a:cs typeface="Arial" panose="020B0604020202020204" pitchFamily="34" charset="0"/>
              </a:rPr>
              <a:t>Labāna</a:t>
            </a:r>
            <a:r>
              <a:rPr lang="lv-LV" altLang="en-US" b="0" dirty="0" smtClean="0">
                <a:latin typeface="Arial" panose="020B0604020202020204" pitchFamily="34" charset="0"/>
                <a:cs typeface="Arial" panose="020B0604020202020204" pitchFamily="34" charset="0"/>
              </a:rPr>
              <a:t> raibas aitas un melnas kazas</a:t>
            </a:r>
          </a:p>
          <a:p>
            <a:pPr lvl="1" eaLnBrk="1" hangingPunct="1"/>
            <a:r>
              <a:rPr lang="lv-LV" altLang="en-US" b="0" dirty="0" smtClean="0">
                <a:latin typeface="Arial" panose="020B0604020202020204" pitchFamily="34" charset="0"/>
                <a:cs typeface="Arial" panose="020B0604020202020204" pitchFamily="34" charset="0"/>
              </a:rPr>
              <a:t>dzeršanas vietās, kur notika pārošanās, viņš novietoja raibas papeļu, mandeļu un platāna rīkstes</a:t>
            </a:r>
          </a:p>
          <a:p>
            <a:pPr lvl="1" eaLnBrk="1" hangingPunct="1"/>
            <a:r>
              <a:rPr lang="lv-LV" altLang="en-US" b="0" dirty="0" smtClean="0">
                <a:latin typeface="Arial" panose="020B0604020202020204" pitchFamily="34" charset="0"/>
                <a:cs typeface="Arial" panose="020B0604020202020204" pitchFamily="34" charset="0"/>
              </a:rPr>
              <a:t>lika rīkstes priekšā tikai veselīgiem dzīvniekiem  </a:t>
            </a:r>
            <a:r>
              <a:rPr lang="ru-RU" altLang="en-US" b="0" dirty="0" smtClean="0">
                <a:latin typeface="Arial" panose="020B0604020202020204" pitchFamily="34" charset="0"/>
                <a:cs typeface="Arial" panose="020B0604020202020204" pitchFamily="34" charset="0"/>
              </a:rPr>
              <a:t> </a:t>
            </a:r>
          </a:p>
        </p:txBody>
      </p:sp>
      <p:pic>
        <p:nvPicPr>
          <p:cNvPr id="26628" name="Picture 4" descr="Jacob_ram_o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7050" y="476250"/>
            <a:ext cx="1954213"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Jacob_Four horned_Ew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88" y="4868863"/>
            <a:ext cx="1833562"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Jacob_minia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5013325"/>
            <a:ext cx="19939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8513609"/>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ChangeArrowheads="1"/>
          </p:cNvSpPr>
          <p:nvPr/>
        </p:nvSpPr>
        <p:spPr bwMode="auto">
          <a:xfrm>
            <a:off x="5580063" y="1412875"/>
            <a:ext cx="2808287" cy="4824413"/>
          </a:xfrm>
          <a:prstGeom prst="rect">
            <a:avLst/>
          </a:prstGeom>
          <a:solidFill>
            <a:srgbClr val="0066FF"/>
          </a:solidFill>
          <a:ln w="952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graphicFrame>
        <p:nvGraphicFramePr>
          <p:cNvPr id="182275" name="Object 3"/>
          <p:cNvGraphicFramePr>
            <a:graphicFrameLocks noChangeAspect="1"/>
          </p:cNvGraphicFramePr>
          <p:nvPr/>
        </p:nvGraphicFramePr>
        <p:xfrm>
          <a:off x="5651500" y="1457325"/>
          <a:ext cx="2665413" cy="968375"/>
        </p:xfrm>
        <a:graphic>
          <a:graphicData uri="http://schemas.openxmlformats.org/presentationml/2006/ole">
            <mc:AlternateContent xmlns:mc="http://schemas.openxmlformats.org/markup-compatibility/2006">
              <mc:Choice xmlns:v="urn:schemas-microsoft-com:vml" Requires="v">
                <p:oleObj spid="_x0000_s182585" r:id="rId3" imgW="7066667" imgH="2572109" progId="MSPhotoEd.3">
                  <p:embed/>
                </p:oleObj>
              </mc:Choice>
              <mc:Fallback>
                <p:oleObj r:id="rId3" imgW="7066667" imgH="2572109"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1457325"/>
                        <a:ext cx="2665413"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2276" name="Object 4"/>
          <p:cNvGraphicFramePr>
            <a:graphicFrameLocks noChangeAspect="1"/>
          </p:cNvGraphicFramePr>
          <p:nvPr/>
        </p:nvGraphicFramePr>
        <p:xfrm>
          <a:off x="5651500" y="2392363"/>
          <a:ext cx="2663825" cy="958850"/>
        </p:xfrm>
        <a:graphic>
          <a:graphicData uri="http://schemas.openxmlformats.org/presentationml/2006/ole">
            <mc:AlternateContent xmlns:mc="http://schemas.openxmlformats.org/markup-compatibility/2006">
              <mc:Choice xmlns:v="urn:schemas-microsoft-com:vml" Requires="v">
                <p:oleObj spid="_x0000_s182586" r:id="rId5" imgW="7047619" imgH="2542857" progId="MSPhotoEd.3">
                  <p:embed/>
                </p:oleObj>
              </mc:Choice>
              <mc:Fallback>
                <p:oleObj r:id="rId5" imgW="7047619" imgH="2542857" progId="MSPhotoEd.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500" y="2392363"/>
                        <a:ext cx="26638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2277" name="Object 5"/>
          <p:cNvGraphicFramePr>
            <a:graphicFrameLocks noChangeAspect="1"/>
          </p:cNvGraphicFramePr>
          <p:nvPr/>
        </p:nvGraphicFramePr>
        <p:xfrm>
          <a:off x="5651500" y="3328988"/>
          <a:ext cx="2665413" cy="965200"/>
        </p:xfrm>
        <a:graphic>
          <a:graphicData uri="http://schemas.openxmlformats.org/presentationml/2006/ole">
            <mc:AlternateContent xmlns:mc="http://schemas.openxmlformats.org/markup-compatibility/2006">
              <mc:Choice xmlns:v="urn:schemas-microsoft-com:vml" Requires="v">
                <p:oleObj spid="_x0000_s182587" r:id="rId7" imgW="7047619" imgH="2553056" progId="MSPhotoEd.3">
                  <p:embed/>
                </p:oleObj>
              </mc:Choice>
              <mc:Fallback>
                <p:oleObj r:id="rId7" imgW="7047619" imgH="2553056" progId="MSPhotoEd.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1500" y="3328988"/>
                        <a:ext cx="266541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2278" name="Object 6"/>
          <p:cNvGraphicFramePr>
            <a:graphicFrameLocks noChangeAspect="1"/>
          </p:cNvGraphicFramePr>
          <p:nvPr/>
        </p:nvGraphicFramePr>
        <p:xfrm>
          <a:off x="5651500" y="4265613"/>
          <a:ext cx="2665413" cy="965200"/>
        </p:xfrm>
        <a:graphic>
          <a:graphicData uri="http://schemas.openxmlformats.org/presentationml/2006/ole">
            <mc:AlternateContent xmlns:mc="http://schemas.openxmlformats.org/markup-compatibility/2006">
              <mc:Choice xmlns:v="urn:schemas-microsoft-com:vml" Requires="v">
                <p:oleObj spid="_x0000_s182588" r:id="rId9" imgW="7085714" imgH="2572109" progId="MSPhotoEd.3">
                  <p:embed/>
                </p:oleObj>
              </mc:Choice>
              <mc:Fallback>
                <p:oleObj r:id="rId9" imgW="7085714" imgH="2572109" progId="MSPhotoEd.3">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1500" y="4265613"/>
                        <a:ext cx="266541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2279" name="Object 7"/>
          <p:cNvGraphicFramePr>
            <a:graphicFrameLocks noChangeAspect="1"/>
          </p:cNvGraphicFramePr>
          <p:nvPr/>
        </p:nvGraphicFramePr>
        <p:xfrm>
          <a:off x="5651500" y="5200650"/>
          <a:ext cx="2663825" cy="981075"/>
        </p:xfrm>
        <a:graphic>
          <a:graphicData uri="http://schemas.openxmlformats.org/presentationml/2006/ole">
            <mc:AlternateContent xmlns:mc="http://schemas.openxmlformats.org/markup-compatibility/2006">
              <mc:Choice xmlns:v="urn:schemas-microsoft-com:vml" Requires="v">
                <p:oleObj spid="_x0000_s182589" r:id="rId11" imgW="7059010" imgH="2600000" progId="MSPhotoEd.3">
                  <p:embed/>
                </p:oleObj>
              </mc:Choice>
              <mc:Fallback>
                <p:oleObj r:id="rId11" imgW="7059010" imgH="2600000" progId="MSPhotoEd.3">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51500" y="5200650"/>
                        <a:ext cx="26638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2280" name="Text Box 8"/>
          <p:cNvSpPr txBox="1">
            <a:spLocks noChangeArrowheads="1"/>
          </p:cNvSpPr>
          <p:nvPr/>
        </p:nvSpPr>
        <p:spPr bwMode="auto">
          <a:xfrm>
            <a:off x="6167438" y="1562100"/>
            <a:ext cx="863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sv-SE" altLang="en-US" sz="1200" i="0">
                <a:solidFill>
                  <a:srgbClr val="FF0000"/>
                </a:solidFill>
                <a:latin typeface="Arial" charset="0"/>
              </a:rPr>
              <a:t>177bp</a:t>
            </a:r>
          </a:p>
        </p:txBody>
      </p:sp>
      <p:sp>
        <p:nvSpPr>
          <p:cNvPr id="182281" name="Text Box 9"/>
          <p:cNvSpPr txBox="1">
            <a:spLocks noChangeArrowheads="1"/>
          </p:cNvSpPr>
          <p:nvPr/>
        </p:nvSpPr>
        <p:spPr bwMode="auto">
          <a:xfrm>
            <a:off x="6276975" y="2498725"/>
            <a:ext cx="863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sv-SE" altLang="en-US" sz="1200" i="0">
                <a:solidFill>
                  <a:srgbClr val="FF0000"/>
                </a:solidFill>
                <a:latin typeface="Arial" charset="0"/>
              </a:rPr>
              <a:t>179bp</a:t>
            </a:r>
          </a:p>
        </p:txBody>
      </p:sp>
      <p:sp>
        <p:nvSpPr>
          <p:cNvPr id="182282" name="Text Box 10"/>
          <p:cNvSpPr txBox="1">
            <a:spLocks noChangeArrowheads="1"/>
          </p:cNvSpPr>
          <p:nvPr/>
        </p:nvSpPr>
        <p:spPr bwMode="auto">
          <a:xfrm>
            <a:off x="6454775" y="3459163"/>
            <a:ext cx="863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sv-SE" altLang="en-US" sz="1200" i="0">
                <a:solidFill>
                  <a:srgbClr val="FF0000"/>
                </a:solidFill>
                <a:latin typeface="Arial" charset="0"/>
              </a:rPr>
              <a:t>183bp</a:t>
            </a:r>
          </a:p>
        </p:txBody>
      </p:sp>
      <p:sp>
        <p:nvSpPr>
          <p:cNvPr id="182283" name="Text Box 11"/>
          <p:cNvSpPr txBox="1">
            <a:spLocks noChangeArrowheads="1"/>
          </p:cNvSpPr>
          <p:nvPr/>
        </p:nvSpPr>
        <p:spPr bwMode="auto">
          <a:xfrm>
            <a:off x="6592888" y="4397375"/>
            <a:ext cx="863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sv-SE" altLang="en-US" sz="1200" i="0">
                <a:solidFill>
                  <a:srgbClr val="FF0000"/>
                </a:solidFill>
                <a:latin typeface="Arial" charset="0"/>
              </a:rPr>
              <a:t>185bp</a:t>
            </a:r>
          </a:p>
        </p:txBody>
      </p:sp>
      <p:sp>
        <p:nvSpPr>
          <p:cNvPr id="182284" name="Text Box 12"/>
          <p:cNvSpPr txBox="1">
            <a:spLocks noChangeArrowheads="1"/>
          </p:cNvSpPr>
          <p:nvPr/>
        </p:nvSpPr>
        <p:spPr bwMode="auto">
          <a:xfrm>
            <a:off x="6943725" y="5318125"/>
            <a:ext cx="863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sv-SE" altLang="en-US" sz="1200" i="0">
                <a:solidFill>
                  <a:srgbClr val="FF0000"/>
                </a:solidFill>
                <a:latin typeface="Arial" charset="0"/>
              </a:rPr>
              <a:t>193bp</a:t>
            </a:r>
          </a:p>
        </p:txBody>
      </p:sp>
      <p:grpSp>
        <p:nvGrpSpPr>
          <p:cNvPr id="182285" name="Group 13"/>
          <p:cNvGrpSpPr>
            <a:grpSpLocks/>
          </p:cNvGrpSpPr>
          <p:nvPr/>
        </p:nvGrpSpPr>
        <p:grpSpPr bwMode="auto">
          <a:xfrm>
            <a:off x="971550" y="1412875"/>
            <a:ext cx="2444750" cy="4195763"/>
            <a:chOff x="2154" y="1253"/>
            <a:chExt cx="1100" cy="2593"/>
          </a:xfrm>
        </p:grpSpPr>
        <p:graphicFrame>
          <p:nvGraphicFramePr>
            <p:cNvPr id="182287" name="Object 14"/>
            <p:cNvGraphicFramePr>
              <a:graphicFrameLocks noChangeAspect="1"/>
            </p:cNvGraphicFramePr>
            <p:nvPr/>
          </p:nvGraphicFramePr>
          <p:xfrm>
            <a:off x="2154" y="1253"/>
            <a:ext cx="936" cy="1134"/>
          </p:xfrm>
          <a:graphic>
            <a:graphicData uri="http://schemas.openxmlformats.org/presentationml/2006/ole">
              <mc:AlternateContent xmlns:mc="http://schemas.openxmlformats.org/markup-compatibility/2006">
                <mc:Choice xmlns:v="urn:schemas-microsoft-com:vml" Requires="v">
                  <p:oleObj spid="_x0000_s182590" name="Photo Editor-foto" r:id="rId13" imgW="1486107" imgH="1800476" progId="MSPhotoEd.3">
                    <p:embed/>
                  </p:oleObj>
                </mc:Choice>
                <mc:Fallback>
                  <p:oleObj name="Photo Editor-foto" r:id="rId13" imgW="1486107" imgH="1800476" progId="MSPhotoEd.3">
                    <p:embed/>
                    <p:pic>
                      <p:nvPicPr>
                        <p:cNvPr id="0" name="Object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54" y="1253"/>
                          <a:ext cx="936" cy="1134"/>
                        </a:xfrm>
                        <a:prstGeom prst="rect">
                          <a:avLst/>
                        </a:prstGeom>
                        <a:noFill/>
                        <a:ln w="952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2288" name="Group 15"/>
            <p:cNvGrpSpPr>
              <a:grpSpLocks/>
            </p:cNvGrpSpPr>
            <p:nvPr/>
          </p:nvGrpSpPr>
          <p:grpSpPr bwMode="auto">
            <a:xfrm>
              <a:off x="2336" y="2387"/>
              <a:ext cx="918" cy="1459"/>
              <a:chOff x="2336" y="2387"/>
              <a:chExt cx="918" cy="1459"/>
            </a:xfrm>
          </p:grpSpPr>
          <p:graphicFrame>
            <p:nvGraphicFramePr>
              <p:cNvPr id="182289" name="Object 16"/>
              <p:cNvGraphicFramePr>
                <a:graphicFrameLocks noChangeAspect="1"/>
              </p:cNvGraphicFramePr>
              <p:nvPr/>
            </p:nvGraphicFramePr>
            <p:xfrm>
              <a:off x="2336" y="2713"/>
              <a:ext cx="918" cy="1133"/>
            </p:xfrm>
            <a:graphic>
              <a:graphicData uri="http://schemas.openxmlformats.org/presentationml/2006/ole">
                <mc:AlternateContent xmlns:mc="http://schemas.openxmlformats.org/markup-compatibility/2006">
                  <mc:Choice xmlns:v="urn:schemas-microsoft-com:vml" Requires="v">
                    <p:oleObj spid="_x0000_s182591" name="Photo Editor-foto" r:id="rId15" imgW="1371429" imgH="1695687" progId="MSPhotoEd.3">
                      <p:embed/>
                    </p:oleObj>
                  </mc:Choice>
                  <mc:Fallback>
                    <p:oleObj name="Photo Editor-foto" r:id="rId15" imgW="1371429" imgH="1695687" progId="MSPhotoEd.3">
                      <p:embed/>
                      <p:pic>
                        <p:nvPicPr>
                          <p:cNvPr id="0" name="Object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36" y="2713"/>
                            <a:ext cx="918" cy="1133"/>
                          </a:xfrm>
                          <a:prstGeom prst="rect">
                            <a:avLst/>
                          </a:prstGeom>
                          <a:noFill/>
                          <a:ln w="952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2290" name="Line 17"/>
              <p:cNvSpPr>
                <a:spLocks noChangeShapeType="1"/>
              </p:cNvSpPr>
              <p:nvPr/>
            </p:nvSpPr>
            <p:spPr bwMode="auto">
              <a:xfrm>
                <a:off x="2608" y="2387"/>
                <a:ext cx="0" cy="317"/>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82286" name="Rectangle 18"/>
          <p:cNvSpPr>
            <a:spLocks noGrp="1" noChangeArrowheads="1"/>
          </p:cNvSpPr>
          <p:nvPr>
            <p:ph type="title"/>
          </p:nvPr>
        </p:nvSpPr>
        <p:spPr>
          <a:xfrm>
            <a:off x="539750" y="260350"/>
            <a:ext cx="7924800" cy="720725"/>
          </a:xfrm>
        </p:spPr>
        <p:txBody>
          <a:bodyPr/>
          <a:lstStyle/>
          <a:p>
            <a:pPr eaLnBrk="1" hangingPunct="1"/>
            <a:r>
              <a:rPr lang="lv-LV" altLang="en-US" sz="3200" smtClean="0"/>
              <a:t>Mikrosatelītu analīze ar sekvenātoru</a:t>
            </a:r>
            <a:endParaRPr lang="ru-RU" altLang="en-US" sz="3200" smtClean="0"/>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pPr eaLnBrk="1" hangingPunct="1"/>
            <a:r>
              <a:rPr lang="lv-LV" altLang="en-US" sz="3200" smtClean="0"/>
              <a:t>Mikrosatelītu priekšrocības un trūkumi</a:t>
            </a:r>
            <a:endParaRPr lang="sv-SE" altLang="en-US" sz="3200" smtClean="0"/>
          </a:p>
        </p:txBody>
      </p:sp>
      <p:sp>
        <p:nvSpPr>
          <p:cNvPr id="183299" name="Rectangle 3"/>
          <p:cNvSpPr>
            <a:spLocks noGrp="1" noChangeArrowheads="1"/>
          </p:cNvSpPr>
          <p:nvPr>
            <p:ph type="body" sz="half" idx="1"/>
          </p:nvPr>
        </p:nvSpPr>
        <p:spPr>
          <a:xfrm>
            <a:off x="683568" y="1602298"/>
            <a:ext cx="3814763" cy="4114800"/>
          </a:xfrm>
          <a:noFill/>
          <a:ln>
            <a:solidFill>
              <a:srgbClr val="FF0000"/>
            </a:solidFill>
            <a:miter lim="800000"/>
            <a:headEnd/>
            <a:tailEnd/>
          </a:ln>
        </p:spPr>
        <p:txBody>
          <a:bodyPr/>
          <a:lstStyle/>
          <a:p>
            <a:pPr eaLnBrk="1" hangingPunct="1"/>
            <a:r>
              <a:rPr lang="lv-LV" altLang="en-US" sz="1800" b="0" dirty="0" smtClean="0">
                <a:solidFill>
                  <a:srgbClr val="663300"/>
                </a:solidFill>
                <a:latin typeface="Arial" panose="020B0604020202020204" pitchFamily="34" charset="0"/>
                <a:cs typeface="Arial" panose="020B0604020202020204" pitchFamily="34" charset="0"/>
              </a:rPr>
              <a:t>Vienkārši un nav īpaši dārgi masveida analīzei</a:t>
            </a:r>
            <a:endParaRPr lang="en-GB" altLang="en-US" sz="1800" b="0" dirty="0" smtClean="0">
              <a:solidFill>
                <a:srgbClr val="663300"/>
              </a:solidFill>
              <a:latin typeface="Arial" panose="020B0604020202020204" pitchFamily="34" charset="0"/>
              <a:cs typeface="Arial" panose="020B0604020202020204" pitchFamily="34" charset="0"/>
            </a:endParaRPr>
          </a:p>
          <a:p>
            <a:pPr eaLnBrk="1" hangingPunct="1">
              <a:buFontTx/>
              <a:buNone/>
            </a:pPr>
            <a:endParaRPr lang="en-GB" altLang="en-US" sz="1800" b="0" dirty="0" smtClean="0">
              <a:solidFill>
                <a:srgbClr val="663300"/>
              </a:solidFill>
              <a:latin typeface="Arial" panose="020B0604020202020204" pitchFamily="34" charset="0"/>
              <a:cs typeface="Arial" panose="020B0604020202020204" pitchFamily="34" charset="0"/>
            </a:endParaRPr>
          </a:p>
          <a:p>
            <a:pPr eaLnBrk="1" hangingPunct="1"/>
            <a:r>
              <a:rPr lang="lv-LV" altLang="en-US" sz="1800" b="0" dirty="0" smtClean="0">
                <a:solidFill>
                  <a:srgbClr val="663300"/>
                </a:solidFill>
                <a:latin typeface="Arial" panose="020B0604020202020204" pitchFamily="34" charset="0"/>
                <a:cs typeface="Arial" panose="020B0604020202020204" pitchFamily="34" charset="0"/>
              </a:rPr>
              <a:t>Polimorfi un izmantojami </a:t>
            </a:r>
            <a:r>
              <a:rPr lang="lv-LV" altLang="en-US" sz="1800" b="0" dirty="0" err="1" smtClean="0">
                <a:solidFill>
                  <a:srgbClr val="663300"/>
                </a:solidFill>
                <a:latin typeface="Arial" panose="020B0604020202020204" pitchFamily="34" charset="0"/>
                <a:cs typeface="Arial" panose="020B0604020202020204" pitchFamily="34" charset="0"/>
              </a:rPr>
              <a:t>iekšsugas</a:t>
            </a:r>
            <a:r>
              <a:rPr lang="lv-LV" altLang="en-US" sz="1800" b="0" dirty="0" smtClean="0">
                <a:solidFill>
                  <a:srgbClr val="663300"/>
                </a:solidFill>
                <a:latin typeface="Arial" panose="020B0604020202020204" pitchFamily="34" charset="0"/>
                <a:cs typeface="Arial" panose="020B0604020202020204" pitchFamily="34" charset="0"/>
              </a:rPr>
              <a:t> daudzveidības noteikšanai</a:t>
            </a:r>
          </a:p>
          <a:p>
            <a:pPr eaLnBrk="1" hangingPunct="1"/>
            <a:endParaRPr lang="en-GB" altLang="en-US" sz="1800" b="0" dirty="0" smtClean="0">
              <a:solidFill>
                <a:srgbClr val="663300"/>
              </a:solidFill>
              <a:latin typeface="Arial" panose="020B0604020202020204" pitchFamily="34" charset="0"/>
              <a:cs typeface="Arial" panose="020B0604020202020204" pitchFamily="34" charset="0"/>
            </a:endParaRPr>
          </a:p>
          <a:p>
            <a:pPr eaLnBrk="1" hangingPunct="1"/>
            <a:r>
              <a:rPr lang="lv-LV" altLang="en-US" sz="1800" b="0" dirty="0" smtClean="0">
                <a:solidFill>
                  <a:srgbClr val="663300"/>
                </a:solidFill>
                <a:latin typeface="Arial" panose="020B0604020202020204" pitchFamily="34" charset="0"/>
                <a:cs typeface="Arial" panose="020B0604020202020204" pitchFamily="34" charset="0"/>
              </a:rPr>
              <a:t>K</a:t>
            </a:r>
            <a:r>
              <a:rPr lang="en-GB" altLang="en-US" sz="1800" b="0" dirty="0" err="1" smtClean="0">
                <a:solidFill>
                  <a:srgbClr val="663300"/>
                </a:solidFill>
                <a:latin typeface="Arial" panose="020B0604020202020204" pitchFamily="34" charset="0"/>
                <a:cs typeface="Arial" panose="020B0604020202020204" pitchFamily="34" charset="0"/>
              </a:rPr>
              <a:t>odominant</a:t>
            </a:r>
            <a:r>
              <a:rPr lang="lv-LV" altLang="en-US" sz="1800" b="0" dirty="0" smtClean="0">
                <a:solidFill>
                  <a:srgbClr val="663300"/>
                </a:solidFill>
                <a:latin typeface="Arial" panose="020B0604020202020204" pitchFamily="34" charset="0"/>
                <a:cs typeface="Arial" panose="020B0604020202020204" pitchFamily="34" charset="0"/>
              </a:rPr>
              <a:t>s</a:t>
            </a:r>
          </a:p>
          <a:p>
            <a:pPr eaLnBrk="1" hangingPunct="1"/>
            <a:endParaRPr lang="lv-LV" altLang="en-US" sz="1800" b="0" dirty="0" smtClean="0">
              <a:solidFill>
                <a:srgbClr val="663300"/>
              </a:solidFill>
              <a:latin typeface="Arial" panose="020B0604020202020204" pitchFamily="34" charset="0"/>
              <a:cs typeface="Arial" panose="020B0604020202020204" pitchFamily="34" charset="0"/>
            </a:endParaRPr>
          </a:p>
          <a:p>
            <a:pPr eaLnBrk="1" hangingPunct="1"/>
            <a:r>
              <a:rPr lang="lv-LV" altLang="en-US" sz="1800" b="0" dirty="0" smtClean="0">
                <a:solidFill>
                  <a:srgbClr val="663300"/>
                </a:solidFill>
                <a:latin typeface="Arial" panose="020B0604020202020204" pitchFamily="34" charset="0"/>
                <a:cs typeface="Arial" panose="020B0604020202020204" pitchFamily="34" charset="0"/>
              </a:rPr>
              <a:t>Labi reproducējami</a:t>
            </a:r>
            <a:endParaRPr lang="en-GB" altLang="en-US" sz="1800" b="0" dirty="0" smtClean="0">
              <a:solidFill>
                <a:srgbClr val="663300"/>
              </a:solidFill>
              <a:latin typeface="Arial" panose="020B0604020202020204" pitchFamily="34" charset="0"/>
              <a:cs typeface="Arial" panose="020B0604020202020204" pitchFamily="34" charset="0"/>
            </a:endParaRPr>
          </a:p>
          <a:p>
            <a:pPr eaLnBrk="1" hangingPunct="1">
              <a:buFontTx/>
              <a:buNone/>
            </a:pPr>
            <a:endParaRPr lang="en-GB" altLang="en-US" sz="1800" b="0" dirty="0" smtClean="0">
              <a:solidFill>
                <a:srgbClr val="663300"/>
              </a:solidFill>
              <a:latin typeface="Arial" panose="020B0604020202020204" pitchFamily="34" charset="0"/>
              <a:cs typeface="Arial" panose="020B0604020202020204" pitchFamily="34" charset="0"/>
            </a:endParaRPr>
          </a:p>
          <a:p>
            <a:pPr eaLnBrk="1" hangingPunct="1">
              <a:spcBef>
                <a:spcPct val="0"/>
              </a:spcBef>
            </a:pPr>
            <a:r>
              <a:rPr lang="lv-LV" altLang="en-US" sz="1800" b="0" dirty="0" smtClean="0">
                <a:solidFill>
                  <a:srgbClr val="663300"/>
                </a:solidFill>
                <a:latin typeface="Arial" panose="020B0604020202020204" pitchFamily="34" charset="0"/>
                <a:cs typeface="Arial" panose="020B0604020202020204" pitchFamily="34" charset="0"/>
              </a:rPr>
              <a:t>Ir automatizācijas iespējas</a:t>
            </a:r>
            <a:endParaRPr lang="en-GB" altLang="en-US" sz="1800" b="0" dirty="0" smtClean="0">
              <a:solidFill>
                <a:srgbClr val="663300"/>
              </a:solidFill>
              <a:latin typeface="Arial" panose="020B0604020202020204" pitchFamily="34" charset="0"/>
              <a:cs typeface="Arial" panose="020B0604020202020204" pitchFamily="34" charset="0"/>
            </a:endParaRPr>
          </a:p>
        </p:txBody>
      </p:sp>
      <p:sp>
        <p:nvSpPr>
          <p:cNvPr id="183300" name="Rectangle 4"/>
          <p:cNvSpPr>
            <a:spLocks noChangeArrowheads="1"/>
          </p:cNvSpPr>
          <p:nvPr/>
        </p:nvSpPr>
        <p:spPr bwMode="auto">
          <a:xfrm>
            <a:off x="4643438" y="1600201"/>
            <a:ext cx="4105275" cy="4133056"/>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r>
              <a:rPr lang="lv-LV" altLang="en-US" sz="1800" b="0" i="0" dirty="0">
                <a:solidFill>
                  <a:srgbClr val="663300"/>
                </a:solidFill>
                <a:latin typeface="Arial" panose="020B0604020202020204" pitchFamily="34" charset="0"/>
                <a:cs typeface="Arial" panose="020B0604020202020204" pitchFamily="34" charset="0"/>
              </a:rPr>
              <a:t>Augstas izmaksās</a:t>
            </a:r>
            <a:r>
              <a:rPr lang="sv-SE" altLang="en-US" sz="1800" b="0" i="0" dirty="0">
                <a:solidFill>
                  <a:srgbClr val="663300"/>
                </a:solidFill>
                <a:latin typeface="Arial" panose="020B0604020202020204" pitchFamily="34" charset="0"/>
                <a:cs typeface="Arial" panose="020B0604020202020204" pitchFamily="34" charset="0"/>
              </a:rPr>
              <a:t> pr</a:t>
            </a:r>
            <a:r>
              <a:rPr lang="lv-LV" altLang="en-US" sz="1800" b="0" i="0" dirty="0">
                <a:solidFill>
                  <a:srgbClr val="663300"/>
                </a:solidFill>
                <a:latin typeface="Arial" panose="020B0604020202020204" pitchFamily="34" charset="0"/>
                <a:cs typeface="Arial" panose="020B0604020202020204" pitchFamily="34" charset="0"/>
              </a:rPr>
              <a:t>a</a:t>
            </a:r>
            <a:r>
              <a:rPr lang="sv-SE" altLang="en-US" sz="1800" b="0" i="0" dirty="0">
                <a:solidFill>
                  <a:srgbClr val="663300"/>
                </a:solidFill>
                <a:latin typeface="Arial" panose="020B0604020202020204" pitchFamily="34" charset="0"/>
                <a:cs typeface="Arial" panose="020B0604020202020204" pitchFamily="34" charset="0"/>
              </a:rPr>
              <a:t>imer</a:t>
            </a:r>
            <a:r>
              <a:rPr lang="lv-LV" altLang="en-US" sz="1800" b="0" i="0" dirty="0">
                <a:solidFill>
                  <a:srgbClr val="663300"/>
                </a:solidFill>
                <a:latin typeface="Arial" panose="020B0604020202020204" pitchFamily="34" charset="0"/>
                <a:cs typeface="Arial" panose="020B0604020202020204" pitchFamily="34" charset="0"/>
              </a:rPr>
              <a:t>u</a:t>
            </a:r>
            <a:r>
              <a:rPr lang="sv-SE" altLang="en-US" sz="1800" b="0" i="0" dirty="0">
                <a:solidFill>
                  <a:srgbClr val="663300"/>
                </a:solidFill>
                <a:latin typeface="Arial" panose="020B0604020202020204" pitchFamily="34" charset="0"/>
                <a:cs typeface="Arial" panose="020B0604020202020204" pitchFamily="34" charset="0"/>
              </a:rPr>
              <a:t> </a:t>
            </a:r>
            <a:r>
              <a:rPr lang="lv-LV" altLang="en-US" sz="1800" b="0" i="0" dirty="0">
                <a:solidFill>
                  <a:srgbClr val="663300"/>
                </a:solidFill>
                <a:latin typeface="Arial" panose="020B0604020202020204" pitchFamily="34" charset="0"/>
                <a:cs typeface="Arial" panose="020B0604020202020204" pitchFamily="34" charset="0"/>
              </a:rPr>
              <a:t>izveidei</a:t>
            </a:r>
            <a:endParaRPr lang="sv-SE" altLang="en-US" sz="1800" b="0" i="0" dirty="0">
              <a:solidFill>
                <a:srgbClr val="663300"/>
              </a:solidFill>
              <a:latin typeface="Arial" panose="020B0604020202020204" pitchFamily="34" charset="0"/>
              <a:cs typeface="Arial" panose="020B0604020202020204" pitchFamily="34" charset="0"/>
            </a:endParaRPr>
          </a:p>
          <a:p>
            <a:pPr eaLnBrk="1" hangingPunct="1">
              <a:buFontTx/>
              <a:buNone/>
            </a:pPr>
            <a:endParaRPr lang="sv-SE" altLang="en-US" sz="1800" b="0" i="0" dirty="0">
              <a:solidFill>
                <a:srgbClr val="663300"/>
              </a:solidFill>
              <a:latin typeface="Arial" panose="020B0604020202020204" pitchFamily="34" charset="0"/>
              <a:cs typeface="Arial" panose="020B0604020202020204" pitchFamily="34" charset="0"/>
            </a:endParaRPr>
          </a:p>
          <a:p>
            <a:pPr eaLnBrk="1" hangingPunct="1"/>
            <a:r>
              <a:rPr lang="lv-LV" altLang="en-US" sz="1800" b="0" i="0" dirty="0">
                <a:solidFill>
                  <a:srgbClr val="663300"/>
                </a:solidFill>
                <a:latin typeface="Arial" panose="020B0604020202020204" pitchFamily="34" charset="0"/>
                <a:cs typeface="Arial" panose="020B0604020202020204" pitchFamily="34" charset="0"/>
              </a:rPr>
              <a:t>Izmantošana starpsugu daudzveidības noteikšanai ļoti ierobežota</a:t>
            </a:r>
          </a:p>
          <a:p>
            <a:pPr eaLnBrk="1" hangingPunct="1">
              <a:buFontTx/>
              <a:buNone/>
            </a:pPr>
            <a:endParaRPr lang="sv-SE" altLang="en-US" sz="1800" b="0" i="0" dirty="0">
              <a:solidFill>
                <a:srgbClr val="663300"/>
              </a:solidFill>
              <a:latin typeface="Arial" panose="020B0604020202020204" pitchFamily="34" charset="0"/>
              <a:cs typeface="Arial" panose="020B0604020202020204" pitchFamily="34" charset="0"/>
            </a:endParaRPr>
          </a:p>
          <a:p>
            <a:pPr eaLnBrk="1" hangingPunct="1"/>
            <a:r>
              <a:rPr lang="lv-LV" altLang="en-US" sz="1800" b="0" i="0" dirty="0">
                <a:solidFill>
                  <a:srgbClr val="663300"/>
                </a:solidFill>
                <a:latin typeface="Arial" panose="020B0604020202020204" pitchFamily="34" charset="0"/>
                <a:cs typeface="Arial" panose="020B0604020202020204" pitchFamily="34" charset="0"/>
              </a:rPr>
              <a:t>Fragmenta ne</a:t>
            </a:r>
            <a:r>
              <a:rPr lang="sv-SE" altLang="en-US" sz="1800" b="0" i="0" dirty="0">
                <a:solidFill>
                  <a:srgbClr val="663300"/>
                </a:solidFill>
                <a:latin typeface="Arial" panose="020B0604020202020204" pitchFamily="34" charset="0"/>
                <a:cs typeface="Arial" panose="020B0604020202020204" pitchFamily="34" charset="0"/>
              </a:rPr>
              <a:t>-amplific</a:t>
            </a:r>
            <a:r>
              <a:rPr lang="lv-LV" altLang="en-US" sz="1800" b="0" i="0" dirty="0">
                <a:solidFill>
                  <a:srgbClr val="663300"/>
                </a:solidFill>
                <a:latin typeface="Arial" panose="020B0604020202020204" pitchFamily="34" charset="0"/>
                <a:cs typeface="Arial" panose="020B0604020202020204" pitchFamily="34" charset="0"/>
              </a:rPr>
              <a:t>ēšanas</a:t>
            </a:r>
            <a:r>
              <a:rPr lang="sv-SE" altLang="en-US" sz="1800" b="0" i="0" dirty="0">
                <a:solidFill>
                  <a:srgbClr val="663300"/>
                </a:solidFill>
                <a:latin typeface="Arial" panose="020B0604020202020204" pitchFamily="34" charset="0"/>
                <a:cs typeface="Arial" panose="020B0604020202020204" pitchFamily="34" charset="0"/>
              </a:rPr>
              <a:t> </a:t>
            </a:r>
            <a:r>
              <a:rPr lang="lv-LV" altLang="en-US" sz="1800" b="0" i="0" dirty="0">
                <a:solidFill>
                  <a:srgbClr val="663300"/>
                </a:solidFill>
                <a:latin typeface="Arial" panose="020B0604020202020204" pitchFamily="34" charset="0"/>
                <a:cs typeface="Arial" panose="020B0604020202020204" pitchFamily="34" charset="0"/>
              </a:rPr>
              <a:t>noteiktām</a:t>
            </a:r>
            <a:r>
              <a:rPr lang="sv-SE" altLang="en-US" sz="1800" b="0" i="0" dirty="0">
                <a:solidFill>
                  <a:srgbClr val="663300"/>
                </a:solidFill>
                <a:latin typeface="Arial" panose="020B0604020202020204" pitchFamily="34" charset="0"/>
                <a:cs typeface="Arial" panose="020B0604020202020204" pitchFamily="34" charset="0"/>
              </a:rPr>
              <a:t> alel</a:t>
            </a:r>
            <a:r>
              <a:rPr lang="lv-LV" altLang="en-US" sz="1800" b="0" i="0" dirty="0" err="1">
                <a:solidFill>
                  <a:srgbClr val="663300"/>
                </a:solidFill>
                <a:latin typeface="Arial" panose="020B0604020202020204" pitchFamily="34" charset="0"/>
                <a:cs typeface="Arial" panose="020B0604020202020204" pitchFamily="34" charset="0"/>
              </a:rPr>
              <a:t>ēm</a:t>
            </a:r>
            <a:endParaRPr lang="sv-SE" altLang="en-US" sz="1800" b="0" i="0" dirty="0">
              <a:solidFill>
                <a:srgbClr val="663300"/>
              </a:solidFill>
              <a:latin typeface="Arial" panose="020B0604020202020204" pitchFamily="34" charset="0"/>
              <a:cs typeface="Arial" panose="020B0604020202020204" pitchFamily="34" charset="0"/>
            </a:endParaRPr>
          </a:p>
          <a:p>
            <a:pPr eaLnBrk="1" hangingPunct="1"/>
            <a:endParaRPr lang="sv-SE" altLang="en-US" sz="1800" i="0" dirty="0"/>
          </a:p>
          <a:p>
            <a:pPr eaLnBrk="1" hangingPunct="1">
              <a:buFontTx/>
              <a:buNone/>
            </a:pPr>
            <a:endParaRPr lang="sv-SE" altLang="en-US" sz="1800" i="0" dirty="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body" sz="half" idx="1"/>
          </p:nvPr>
        </p:nvSpPr>
        <p:spPr>
          <a:xfrm>
            <a:off x="250825" y="1268413"/>
            <a:ext cx="6661150" cy="5084762"/>
          </a:xfrm>
          <a:extLst>
            <a:ext uri="{909E8E84-426E-40DD-AFC4-6F175D3DCCD1}">
              <a14:hiddenFill xmlns:a14="http://schemas.microsoft.com/office/drawing/2010/main">
                <a:solidFill>
                  <a:schemeClr val="accent1">
                    <a:alpha val="0"/>
                  </a:schemeClr>
                </a:solidFill>
              </a14:hiddenFill>
            </a:ext>
          </a:extLst>
        </p:spPr>
        <p:txBody>
          <a:bodyPr/>
          <a:lstStyle/>
          <a:p>
            <a:pPr eaLnBrk="1" hangingPunct="1">
              <a:lnSpc>
                <a:spcPct val="80000"/>
              </a:lnSpc>
              <a:buFontTx/>
              <a:buNone/>
              <a:defRPr/>
            </a:pPr>
            <a:r>
              <a:rPr lang="sv-SE" sz="2400" smtClean="0">
                <a:cs typeface="Times New Roman" pitchFamily="18" charset="0"/>
              </a:rPr>
              <a:t>	</a:t>
            </a:r>
            <a:endParaRPr lang="lv-LV" sz="2400" smtClean="0">
              <a:cs typeface="Times New Roman" pitchFamily="18" charset="0"/>
            </a:endParaRPr>
          </a:p>
          <a:p>
            <a:pPr eaLnBrk="1" hangingPunct="1">
              <a:lnSpc>
                <a:spcPct val="80000"/>
              </a:lnSpc>
              <a:buFontTx/>
              <a:buNone/>
              <a:defRPr/>
            </a:pPr>
            <a:r>
              <a:rPr lang="sv-SE" sz="2400" smtClean="0">
                <a:cs typeface="Times New Roman" pitchFamily="18" charset="0"/>
              </a:rPr>
              <a:t> </a:t>
            </a:r>
            <a:endParaRPr lang="lv-LV" sz="2400" smtClean="0">
              <a:cs typeface="Times New Roman" pitchFamily="18" charset="0"/>
            </a:endParaRPr>
          </a:p>
          <a:p>
            <a:pPr eaLnBrk="1" hangingPunct="1">
              <a:lnSpc>
                <a:spcPct val="80000"/>
              </a:lnSpc>
              <a:buFontTx/>
              <a:buNone/>
              <a:defRPr/>
            </a:pPr>
            <a:r>
              <a:rPr lang="sv-SE" sz="2400" smtClean="0">
                <a:cs typeface="Times New Roman" pitchFamily="18" charset="0"/>
              </a:rPr>
              <a:t> </a:t>
            </a:r>
            <a:endParaRPr lang="lv-LV" sz="2400" smtClean="0">
              <a:cs typeface="Times New Roman" pitchFamily="18" charset="0"/>
            </a:endParaRPr>
          </a:p>
          <a:p>
            <a:pPr eaLnBrk="1" hangingPunct="1">
              <a:lnSpc>
                <a:spcPct val="80000"/>
              </a:lnSpc>
              <a:buFontTx/>
              <a:buNone/>
              <a:defRPr/>
            </a:pPr>
            <a:r>
              <a:rPr lang="en-GB" sz="2400" smtClean="0">
                <a:cs typeface="Times New Roman" pitchFamily="18" charset="0"/>
              </a:rPr>
              <a:t>                    </a:t>
            </a:r>
          </a:p>
          <a:p>
            <a:pPr eaLnBrk="1" hangingPunct="1">
              <a:lnSpc>
                <a:spcPct val="80000"/>
              </a:lnSpc>
              <a:buFontTx/>
              <a:buNone/>
              <a:defRPr/>
            </a:pPr>
            <a:r>
              <a:rPr lang="en-GB" sz="2400" smtClean="0">
                <a:cs typeface="Times New Roman" pitchFamily="18" charset="0"/>
              </a:rPr>
              <a:t>           </a:t>
            </a:r>
            <a:r>
              <a:rPr lang="en-GB" sz="2400" smtClean="0">
                <a:effectLst>
                  <a:outerShdw blurRad="38100" dist="38100" dir="2700000" algn="tl">
                    <a:srgbClr val="C0C0C0"/>
                  </a:outerShdw>
                </a:effectLst>
                <a:cs typeface="Times New Roman" pitchFamily="18" charset="0"/>
              </a:rPr>
              <a:t> </a:t>
            </a:r>
            <a:r>
              <a:rPr lang="en-GB" sz="1600" b="0" smtClean="0">
                <a:solidFill>
                  <a:srgbClr val="0000FF"/>
                </a:solidFill>
                <a:effectLst>
                  <a:outerShdw blurRad="38100" dist="38100" dir="2700000" algn="tl">
                    <a:srgbClr val="C0C0C0"/>
                  </a:outerShdw>
                </a:effectLst>
                <a:cs typeface="Times New Roman" pitchFamily="18" charset="0"/>
              </a:rPr>
              <a:t>NN(CA)</a:t>
            </a:r>
            <a:r>
              <a:rPr lang="en-GB" sz="1600" b="0" baseline="-30000" smtClean="0">
                <a:solidFill>
                  <a:srgbClr val="0000FF"/>
                </a:solidFill>
                <a:effectLst>
                  <a:outerShdw blurRad="38100" dist="38100" dir="2700000" algn="tl">
                    <a:srgbClr val="C0C0C0"/>
                  </a:outerShdw>
                </a:effectLst>
                <a:cs typeface="Times New Roman" pitchFamily="18" charset="0"/>
              </a:rPr>
              <a:t>n</a:t>
            </a:r>
          </a:p>
          <a:p>
            <a:pPr eaLnBrk="1" hangingPunct="1">
              <a:lnSpc>
                <a:spcPct val="80000"/>
              </a:lnSpc>
              <a:buFontTx/>
              <a:buNone/>
              <a:defRPr/>
            </a:pPr>
            <a:r>
              <a:rPr lang="en-GB" sz="1600" smtClean="0">
                <a:solidFill>
                  <a:srgbClr val="0000FF"/>
                </a:solidFill>
                <a:cs typeface="Times New Roman" pitchFamily="18" charset="0"/>
              </a:rPr>
              <a:t>				</a:t>
            </a:r>
            <a:r>
              <a:rPr lang="en-GB" sz="1600" smtClean="0">
                <a:solidFill>
                  <a:srgbClr val="FF0000"/>
                </a:solidFill>
                <a:cs typeface="Times New Roman" pitchFamily="18" charset="0"/>
              </a:rPr>
              <a:t>								&lt;</a:t>
            </a:r>
            <a:r>
              <a:rPr lang="en-GB" sz="1600" smtClean="0">
                <a:cs typeface="Times New Roman" pitchFamily="18" charset="0"/>
              </a:rPr>
              <a:t> </a:t>
            </a:r>
            <a:r>
              <a:rPr lang="en-GB" sz="1600" smtClean="0">
                <a:solidFill>
                  <a:srgbClr val="FF0000"/>
                </a:solidFill>
                <a:cs typeface="Times New Roman" pitchFamily="18" charset="0"/>
              </a:rPr>
              <a:t>CA </a:t>
            </a:r>
            <a:r>
              <a:rPr lang="lv-LV" sz="1600" smtClean="0">
                <a:solidFill>
                  <a:srgbClr val="FF0000"/>
                </a:solidFill>
                <a:cs typeface="Times New Roman" pitchFamily="18" charset="0"/>
              </a:rPr>
              <a:t>atkārtojums</a:t>
            </a:r>
            <a:endParaRPr lang="lv-LV" sz="1600" smtClean="0">
              <a:cs typeface="Times New Roman" pitchFamily="18" charset="0"/>
            </a:endParaRPr>
          </a:p>
          <a:p>
            <a:pPr eaLnBrk="1" hangingPunct="1">
              <a:lnSpc>
                <a:spcPct val="80000"/>
              </a:lnSpc>
              <a:buFontTx/>
              <a:buNone/>
              <a:defRPr/>
            </a:pPr>
            <a:r>
              <a:rPr lang="en-GB" sz="1400" smtClean="0">
                <a:cs typeface="Times New Roman" pitchFamily="18" charset="0"/>
              </a:rPr>
              <a:t>      NNNNNNNN</a:t>
            </a:r>
            <a:r>
              <a:rPr lang="en-GB" sz="1400" b="0" smtClean="0">
                <a:solidFill>
                  <a:srgbClr val="FF0000"/>
                </a:solidFill>
                <a:cs typeface="Times New Roman" pitchFamily="18" charset="0"/>
              </a:rPr>
              <a:t>CACACACACA</a:t>
            </a:r>
            <a:r>
              <a:rPr lang="en-GB" sz="1400" smtClean="0">
                <a:cs typeface="Times New Roman" pitchFamily="18" charset="0"/>
              </a:rPr>
              <a:t>NNNNNNNNNNNNN</a:t>
            </a:r>
            <a:r>
              <a:rPr lang="en-GB" sz="1400" b="0" smtClean="0">
                <a:solidFill>
                  <a:srgbClr val="FF0000"/>
                </a:solidFill>
                <a:cs typeface="Times New Roman" pitchFamily="18" charset="0"/>
              </a:rPr>
              <a:t>TGTGTGTGTGTGTG</a:t>
            </a:r>
            <a:r>
              <a:rPr lang="en-GB" sz="1400" smtClean="0">
                <a:cs typeface="Times New Roman" pitchFamily="18" charset="0"/>
              </a:rPr>
              <a:t>NN</a:t>
            </a:r>
            <a:endParaRPr lang="lv-LV" sz="1400" smtClean="0">
              <a:cs typeface="Times New Roman" pitchFamily="18" charset="0"/>
            </a:endParaRPr>
          </a:p>
          <a:p>
            <a:pPr eaLnBrk="1" hangingPunct="1">
              <a:lnSpc>
                <a:spcPct val="80000"/>
              </a:lnSpc>
              <a:buFontTx/>
              <a:buNone/>
              <a:defRPr/>
            </a:pPr>
            <a:r>
              <a:rPr lang="en-GB" sz="1400" smtClean="0">
                <a:cs typeface="Times New Roman" pitchFamily="18" charset="0"/>
              </a:rPr>
              <a:t>       NNNNNNNN</a:t>
            </a:r>
            <a:r>
              <a:rPr lang="en-GB" sz="1400" b="0" smtClean="0">
                <a:solidFill>
                  <a:srgbClr val="FF0000"/>
                </a:solidFill>
                <a:cs typeface="Times New Roman" pitchFamily="18" charset="0"/>
              </a:rPr>
              <a:t>GTGTGTGTGT</a:t>
            </a:r>
            <a:r>
              <a:rPr lang="en-GB" sz="1400" smtClean="0">
                <a:cs typeface="Times New Roman" pitchFamily="18" charset="0"/>
              </a:rPr>
              <a:t>NNNNNNNNNNNNN</a:t>
            </a:r>
            <a:r>
              <a:rPr lang="en-GB" sz="1400" b="0" smtClean="0">
                <a:solidFill>
                  <a:srgbClr val="FF0000"/>
                </a:solidFill>
                <a:cs typeface="Times New Roman" pitchFamily="18" charset="0"/>
              </a:rPr>
              <a:t>ACACACACACACAC</a:t>
            </a:r>
            <a:r>
              <a:rPr lang="en-GB" sz="1400" smtClean="0">
                <a:cs typeface="Times New Roman" pitchFamily="18" charset="0"/>
              </a:rPr>
              <a:t>NN</a:t>
            </a:r>
            <a:endParaRPr lang="lv-LV" sz="1400" smtClean="0">
              <a:cs typeface="Times New Roman" pitchFamily="18" charset="0"/>
            </a:endParaRPr>
          </a:p>
          <a:p>
            <a:pPr eaLnBrk="1" hangingPunct="1">
              <a:lnSpc>
                <a:spcPct val="80000"/>
              </a:lnSpc>
              <a:buFontTx/>
              <a:buNone/>
              <a:defRPr/>
            </a:pPr>
            <a:r>
              <a:rPr lang="en-GB" sz="1600" smtClean="0">
                <a:cs typeface="Times New Roman" pitchFamily="18" charset="0"/>
              </a:rPr>
              <a:t>	                     </a:t>
            </a:r>
            <a:r>
              <a:rPr lang="en-GB" sz="1600" smtClean="0">
                <a:solidFill>
                  <a:srgbClr val="FF0000"/>
                </a:solidFill>
                <a:cs typeface="Times New Roman" pitchFamily="18" charset="0"/>
              </a:rPr>
              <a:t>CA </a:t>
            </a:r>
            <a:r>
              <a:rPr lang="lv-LV" sz="1600" smtClean="0">
                <a:solidFill>
                  <a:srgbClr val="FF0000"/>
                </a:solidFill>
                <a:cs typeface="Times New Roman" pitchFamily="18" charset="0"/>
              </a:rPr>
              <a:t>atkārtojums</a:t>
            </a:r>
            <a:r>
              <a:rPr lang="en-GB" sz="1600" smtClean="0">
                <a:solidFill>
                  <a:srgbClr val="FF0000"/>
                </a:solidFill>
                <a:cs typeface="Times New Roman" pitchFamily="18" charset="0"/>
              </a:rPr>
              <a:t> &gt;	</a:t>
            </a:r>
            <a:endParaRPr lang="lv-LV" sz="1600" smtClean="0">
              <a:cs typeface="Times New Roman" pitchFamily="18" charset="0"/>
            </a:endParaRPr>
          </a:p>
          <a:p>
            <a:pPr eaLnBrk="1" hangingPunct="1">
              <a:lnSpc>
                <a:spcPct val="80000"/>
              </a:lnSpc>
              <a:buFontTx/>
              <a:buNone/>
              <a:defRPr/>
            </a:pPr>
            <a:r>
              <a:rPr lang="en-GB" sz="1600" b="0" smtClean="0">
                <a:solidFill>
                  <a:srgbClr val="008000"/>
                </a:solidFill>
                <a:cs typeface="Times New Roman" pitchFamily="18" charset="0"/>
              </a:rPr>
              <a:t>	</a:t>
            </a:r>
            <a:endParaRPr lang="lv-LV" sz="1600" smtClean="0">
              <a:cs typeface="Times New Roman" pitchFamily="18" charset="0"/>
            </a:endParaRPr>
          </a:p>
          <a:p>
            <a:pPr eaLnBrk="1" hangingPunct="1">
              <a:lnSpc>
                <a:spcPct val="80000"/>
              </a:lnSpc>
              <a:buFontTx/>
              <a:buNone/>
              <a:defRPr/>
            </a:pPr>
            <a:r>
              <a:rPr lang="en-GB" sz="1600" b="0" smtClean="0">
                <a:solidFill>
                  <a:srgbClr val="3366FF"/>
                </a:solidFill>
                <a:cs typeface="Times New Roman" pitchFamily="18" charset="0"/>
              </a:rPr>
              <a:t>                                                                                                    </a:t>
            </a:r>
            <a:r>
              <a:rPr lang="en-GB" sz="1600" b="0" smtClean="0">
                <a:solidFill>
                  <a:srgbClr val="0000FF"/>
                </a:solidFill>
                <a:effectLst>
                  <a:outerShdw blurRad="38100" dist="38100" dir="2700000" algn="tl">
                    <a:srgbClr val="C0C0C0"/>
                  </a:outerShdw>
                </a:effectLst>
                <a:cs typeface="Times New Roman" pitchFamily="18" charset="0"/>
              </a:rPr>
              <a:t>NN(CA)</a:t>
            </a:r>
            <a:r>
              <a:rPr lang="en-GB" sz="1600" b="0" baseline="-30000" smtClean="0">
                <a:solidFill>
                  <a:srgbClr val="0000FF"/>
                </a:solidFill>
                <a:effectLst>
                  <a:outerShdw blurRad="38100" dist="38100" dir="2700000" algn="tl">
                    <a:srgbClr val="C0C0C0"/>
                  </a:outerShdw>
                </a:effectLst>
                <a:cs typeface="Times New Roman" pitchFamily="18" charset="0"/>
              </a:rPr>
              <a:t>n</a:t>
            </a:r>
            <a:endParaRPr lang="lv-LV" sz="1600" smtClean="0">
              <a:solidFill>
                <a:srgbClr val="0000FF"/>
              </a:solidFill>
              <a:effectLst>
                <a:outerShdw blurRad="38100" dist="38100" dir="2700000" algn="tl">
                  <a:srgbClr val="C0C0C0"/>
                </a:outerShdw>
              </a:effectLst>
              <a:cs typeface="Times New Roman" pitchFamily="18" charset="0"/>
            </a:endParaRPr>
          </a:p>
          <a:p>
            <a:pPr eaLnBrk="1" hangingPunct="1">
              <a:lnSpc>
                <a:spcPct val="80000"/>
              </a:lnSpc>
              <a:buFontTx/>
              <a:buNone/>
              <a:defRPr/>
            </a:pPr>
            <a:r>
              <a:rPr lang="sv-SE" sz="1600" smtClean="0">
                <a:solidFill>
                  <a:srgbClr val="00FF00"/>
                </a:solidFill>
                <a:effectLst>
                  <a:outerShdw blurRad="38100" dist="38100" dir="2700000" algn="tl">
                    <a:srgbClr val="C0C0C0"/>
                  </a:outerShdw>
                </a:effectLst>
              </a:rPr>
              <a:t/>
            </a:r>
            <a:br>
              <a:rPr lang="sv-SE" sz="1600" smtClean="0">
                <a:solidFill>
                  <a:srgbClr val="00FF00"/>
                </a:solidFill>
                <a:effectLst>
                  <a:outerShdw blurRad="38100" dist="38100" dir="2700000" algn="tl">
                    <a:srgbClr val="C0C0C0"/>
                  </a:outerShdw>
                </a:effectLst>
              </a:rPr>
            </a:br>
            <a:endParaRPr lang="lv-LV" sz="1600" smtClean="0">
              <a:solidFill>
                <a:srgbClr val="00FF00"/>
              </a:solidFill>
              <a:effectLst>
                <a:outerShdw blurRad="38100" dist="38100" dir="2700000" algn="tl">
                  <a:srgbClr val="C0C0C0"/>
                </a:outerShdw>
              </a:effectLst>
              <a:cs typeface="Times New Roman" pitchFamily="18" charset="0"/>
            </a:endParaRPr>
          </a:p>
          <a:p>
            <a:pPr eaLnBrk="1" hangingPunct="1">
              <a:lnSpc>
                <a:spcPct val="80000"/>
              </a:lnSpc>
              <a:buFontTx/>
              <a:buNone/>
              <a:defRPr/>
            </a:pPr>
            <a:r>
              <a:rPr lang="en-GB" sz="1600" b="0" smtClean="0">
                <a:solidFill>
                  <a:srgbClr val="3366FF"/>
                </a:solidFill>
                <a:cs typeface="Times New Roman" pitchFamily="18" charset="0"/>
              </a:rPr>
              <a:t>		</a:t>
            </a:r>
            <a:endParaRPr lang="lv-LV" sz="1600" smtClean="0">
              <a:cs typeface="Times New Roman" pitchFamily="18" charset="0"/>
            </a:endParaRPr>
          </a:p>
          <a:p>
            <a:pPr eaLnBrk="1" hangingPunct="1">
              <a:lnSpc>
                <a:spcPct val="80000"/>
              </a:lnSpc>
              <a:buFontTx/>
              <a:buNone/>
              <a:defRPr/>
            </a:pPr>
            <a:r>
              <a:rPr lang="en-GB" sz="1600" b="0" smtClean="0">
                <a:solidFill>
                  <a:srgbClr val="008000"/>
                </a:solidFill>
                <a:cs typeface="Times New Roman" pitchFamily="18" charset="0"/>
              </a:rPr>
              <a:t>	 					</a:t>
            </a:r>
            <a:endParaRPr lang="lv-LV" sz="1600" smtClean="0">
              <a:cs typeface="Times New Roman" pitchFamily="18" charset="0"/>
            </a:endParaRPr>
          </a:p>
          <a:p>
            <a:pPr eaLnBrk="1" hangingPunct="1">
              <a:lnSpc>
                <a:spcPct val="80000"/>
              </a:lnSpc>
              <a:buFontTx/>
              <a:buNone/>
              <a:defRPr/>
            </a:pPr>
            <a:r>
              <a:rPr lang="en-GB" sz="1600" b="0" smtClean="0">
                <a:solidFill>
                  <a:srgbClr val="3366FF"/>
                </a:solidFill>
                <a:effectLst>
                  <a:outerShdw blurRad="38100" dist="38100" dir="2700000" algn="tl">
                    <a:srgbClr val="C0C0C0"/>
                  </a:outerShdw>
                </a:effectLst>
                <a:latin typeface="Arial"/>
                <a:cs typeface="Times New Roman" pitchFamily="18" charset="0"/>
              </a:rPr>
              <a:t> </a:t>
            </a:r>
            <a:endParaRPr lang="lv-LV" sz="1600" b="0" smtClean="0">
              <a:solidFill>
                <a:srgbClr val="3366FF"/>
              </a:solidFill>
              <a:effectLst>
                <a:outerShdw blurRad="38100" dist="38100" dir="2700000" algn="tl">
                  <a:srgbClr val="C0C0C0"/>
                </a:outerShdw>
              </a:effectLst>
              <a:cs typeface="Times New Roman" pitchFamily="18" charset="0"/>
            </a:endParaRPr>
          </a:p>
        </p:txBody>
      </p:sp>
      <p:graphicFrame>
        <p:nvGraphicFramePr>
          <p:cNvPr id="184323" name="Object 3"/>
          <p:cNvGraphicFramePr>
            <a:graphicFrameLocks noChangeAspect="1"/>
          </p:cNvGraphicFramePr>
          <p:nvPr/>
        </p:nvGraphicFramePr>
        <p:xfrm>
          <a:off x="6772275" y="-1588"/>
          <a:ext cx="2371725" cy="6858001"/>
        </p:xfrm>
        <a:graphic>
          <a:graphicData uri="http://schemas.openxmlformats.org/presentationml/2006/ole">
            <mc:AlternateContent xmlns:mc="http://schemas.openxmlformats.org/markup-compatibility/2006">
              <mc:Choice xmlns:v="urn:schemas-microsoft-com:vml" Requires="v">
                <p:oleObj spid="_x0000_s184372" name="Photo Editor-foto" r:id="rId3" imgW="6180952" imgH="12774808" progId="MSPhotoEd.3">
                  <p:embed/>
                </p:oleObj>
              </mc:Choice>
              <mc:Fallback>
                <p:oleObj name="Photo Editor-foto" r:id="rId3" imgW="6180952" imgH="12774808"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2275" y="-1588"/>
                        <a:ext cx="2371725"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24" name="Line 4"/>
          <p:cNvSpPr>
            <a:spLocks noChangeShapeType="1"/>
          </p:cNvSpPr>
          <p:nvPr/>
        </p:nvSpPr>
        <p:spPr bwMode="auto">
          <a:xfrm>
            <a:off x="1042988" y="3213100"/>
            <a:ext cx="1371600" cy="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25" name="Line 5"/>
          <p:cNvSpPr>
            <a:spLocks noChangeShapeType="1"/>
          </p:cNvSpPr>
          <p:nvPr/>
        </p:nvSpPr>
        <p:spPr bwMode="auto">
          <a:xfrm>
            <a:off x="5148263" y="4149725"/>
            <a:ext cx="1371600" cy="0"/>
          </a:xfrm>
          <a:prstGeom prst="line">
            <a:avLst/>
          </a:prstGeom>
          <a:noFill/>
          <a:ln w="57150">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84326" name="Line 6"/>
          <p:cNvSpPr>
            <a:spLocks noChangeShapeType="1"/>
          </p:cNvSpPr>
          <p:nvPr/>
        </p:nvSpPr>
        <p:spPr bwMode="auto">
          <a:xfrm>
            <a:off x="1979613" y="5013325"/>
            <a:ext cx="3086100"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27" name="Line 7"/>
          <p:cNvSpPr>
            <a:spLocks noChangeShapeType="1"/>
          </p:cNvSpPr>
          <p:nvPr/>
        </p:nvSpPr>
        <p:spPr bwMode="auto">
          <a:xfrm>
            <a:off x="1979613" y="4868863"/>
            <a:ext cx="3086100"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28" name="Rectangle 8"/>
          <p:cNvSpPr>
            <a:spLocks noChangeArrowheads="1"/>
          </p:cNvSpPr>
          <p:nvPr/>
        </p:nvSpPr>
        <p:spPr bwMode="auto">
          <a:xfrm>
            <a:off x="179388" y="404813"/>
            <a:ext cx="65532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da-DK" altLang="en-US" i="0">
                <a:solidFill>
                  <a:schemeClr val="accent2"/>
                </a:solidFill>
              </a:rPr>
              <a:t>ISSR</a:t>
            </a:r>
            <a:r>
              <a:rPr lang="da-DK" altLang="en-US" sz="2000" b="0" i="0">
                <a:solidFill>
                  <a:schemeClr val="accent2"/>
                </a:solidFill>
              </a:rPr>
              <a:t> </a:t>
            </a:r>
            <a:r>
              <a:rPr lang="da-DK" altLang="en-US" sz="2800" b="0" i="0">
                <a:solidFill>
                  <a:schemeClr val="accent2"/>
                </a:solidFill>
              </a:rPr>
              <a:t>(</a:t>
            </a:r>
            <a:r>
              <a:rPr lang="da-DK" altLang="en-US" sz="2800" i="0" u="sng">
                <a:solidFill>
                  <a:schemeClr val="accent2"/>
                </a:solidFill>
              </a:rPr>
              <a:t>I</a:t>
            </a:r>
            <a:r>
              <a:rPr lang="da-DK" altLang="en-US" sz="2800" b="0" i="0">
                <a:solidFill>
                  <a:schemeClr val="accent2"/>
                </a:solidFill>
              </a:rPr>
              <a:t>nter </a:t>
            </a:r>
            <a:r>
              <a:rPr lang="da-DK" altLang="en-US" sz="2800" i="0" u="sng">
                <a:solidFill>
                  <a:schemeClr val="accent2"/>
                </a:solidFill>
              </a:rPr>
              <a:t>S</a:t>
            </a:r>
            <a:r>
              <a:rPr lang="da-DK" altLang="en-US" sz="2800" b="0" i="0">
                <a:solidFill>
                  <a:schemeClr val="accent2"/>
                </a:solidFill>
              </a:rPr>
              <a:t>imple </a:t>
            </a:r>
            <a:r>
              <a:rPr lang="da-DK" altLang="en-US" sz="2800" i="0" u="sng">
                <a:solidFill>
                  <a:schemeClr val="accent2"/>
                </a:solidFill>
              </a:rPr>
              <a:t>S</a:t>
            </a:r>
            <a:r>
              <a:rPr lang="da-DK" altLang="en-US" sz="2800" b="0" i="0">
                <a:solidFill>
                  <a:schemeClr val="accent2"/>
                </a:solidFill>
              </a:rPr>
              <a:t>equence </a:t>
            </a:r>
            <a:r>
              <a:rPr lang="da-DK" altLang="en-US" sz="2800" i="0" u="sng">
                <a:solidFill>
                  <a:schemeClr val="accent2"/>
                </a:solidFill>
              </a:rPr>
              <a:t>R</a:t>
            </a:r>
            <a:r>
              <a:rPr lang="da-DK" altLang="en-US" sz="2800" b="0" i="0">
                <a:solidFill>
                  <a:schemeClr val="accent2"/>
                </a:solidFill>
              </a:rPr>
              <a:t>epeats)</a:t>
            </a:r>
            <a:endParaRPr lang="sv-SE" altLang="en-US" sz="2800" b="0" i="0">
              <a:solidFill>
                <a:schemeClr val="accent2"/>
              </a:solidFill>
            </a:endParaRPr>
          </a:p>
        </p:txBody>
      </p:sp>
      <p:sp>
        <p:nvSpPr>
          <p:cNvPr id="184329" name="Text Box 9"/>
          <p:cNvSpPr txBox="1">
            <a:spLocks noChangeArrowheads="1"/>
          </p:cNvSpPr>
          <p:nvPr/>
        </p:nvSpPr>
        <p:spPr bwMode="auto">
          <a:xfrm>
            <a:off x="179388" y="1341438"/>
            <a:ext cx="673258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lv-LV" altLang="en-US" sz="2000" b="0" i="0" dirty="0">
                <a:solidFill>
                  <a:schemeClr val="tx1"/>
                </a:solidFill>
                <a:latin typeface="Arial" charset="0"/>
              </a:rPr>
              <a:t>Mikrosatelītu sekvences tiek izmantotas kā </a:t>
            </a:r>
            <a:r>
              <a:rPr lang="lv-LV" altLang="en-US" sz="2000" b="0" i="0" dirty="0" err="1">
                <a:solidFill>
                  <a:schemeClr val="tx1"/>
                </a:solidFill>
                <a:latin typeface="Arial" charset="0"/>
              </a:rPr>
              <a:t>praimeri</a:t>
            </a:r>
            <a:r>
              <a:rPr lang="lv-LV" altLang="en-US" sz="2000" b="0" i="0" dirty="0">
                <a:solidFill>
                  <a:schemeClr val="tx1"/>
                </a:solidFill>
                <a:latin typeface="Arial" charset="0"/>
              </a:rPr>
              <a:t> </a:t>
            </a:r>
            <a:r>
              <a:rPr lang="sv-SE" altLang="en-US" sz="2000" b="0" i="0" dirty="0">
                <a:solidFill>
                  <a:schemeClr val="tx1"/>
                </a:solidFill>
                <a:latin typeface="Arial" charset="0"/>
              </a:rPr>
              <a:t>PCR rea</a:t>
            </a:r>
            <a:r>
              <a:rPr lang="lv-LV" altLang="en-US" sz="2000" b="0" i="0" dirty="0" err="1">
                <a:solidFill>
                  <a:schemeClr val="tx1"/>
                </a:solidFill>
                <a:latin typeface="Arial" charset="0"/>
              </a:rPr>
              <a:t>kcijās</a:t>
            </a:r>
            <a:r>
              <a:rPr lang="lv-LV" altLang="en-US" sz="2000" b="0" i="0" dirty="0">
                <a:solidFill>
                  <a:schemeClr val="tx1"/>
                </a:solidFill>
                <a:latin typeface="Arial" charset="0"/>
              </a:rPr>
              <a:t>, lai ģenerētu </a:t>
            </a:r>
            <a:r>
              <a:rPr lang="lv-LV" altLang="en-US" sz="2000" b="0" i="0" dirty="0" err="1">
                <a:solidFill>
                  <a:schemeClr val="tx1"/>
                </a:solidFill>
                <a:latin typeface="Arial" charset="0"/>
              </a:rPr>
              <a:t>daudzfragmentu</a:t>
            </a:r>
            <a:r>
              <a:rPr lang="lv-LV" altLang="en-US" sz="2000" b="0" i="0" dirty="0">
                <a:solidFill>
                  <a:schemeClr val="tx1"/>
                </a:solidFill>
                <a:latin typeface="Arial" charset="0"/>
              </a:rPr>
              <a:t> produktu (</a:t>
            </a:r>
            <a:r>
              <a:rPr lang="sv-SE" altLang="en-US" sz="2000" b="0" i="0" dirty="0">
                <a:solidFill>
                  <a:schemeClr val="tx1"/>
                </a:solidFill>
                <a:latin typeface="Arial" charset="0"/>
              </a:rPr>
              <a:t>’fingerprint’</a:t>
            </a:r>
            <a:r>
              <a:rPr lang="lv-LV" altLang="en-US" sz="2000" b="0" i="0" dirty="0">
                <a:solidFill>
                  <a:schemeClr val="tx1"/>
                </a:solidFill>
                <a:latin typeface="Arial" charset="0"/>
              </a:rPr>
              <a:t>)</a:t>
            </a:r>
            <a:endParaRPr lang="sv-SE" altLang="en-US" sz="2000" b="0" i="0" dirty="0">
              <a:solidFill>
                <a:schemeClr val="tx1"/>
              </a:solidFill>
              <a:latin typeface="Arial" charset="0"/>
            </a:endParaRP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683568" y="404664"/>
            <a:ext cx="7772400" cy="504056"/>
          </a:xfrm>
        </p:spPr>
        <p:txBody>
          <a:bodyPr/>
          <a:lstStyle/>
          <a:p>
            <a:pPr eaLnBrk="1" hangingPunct="1"/>
            <a:r>
              <a:rPr lang="lv-LV" altLang="en-US" sz="3200" smtClean="0"/>
              <a:t>ISSR priekšrocības un trūkumi</a:t>
            </a:r>
            <a:endParaRPr lang="sv-SE" altLang="en-US" sz="3200" smtClean="0"/>
          </a:p>
        </p:txBody>
      </p:sp>
      <p:sp>
        <p:nvSpPr>
          <p:cNvPr id="185347" name="Rectangle 3"/>
          <p:cNvSpPr>
            <a:spLocks noGrp="1" noChangeArrowheads="1"/>
          </p:cNvSpPr>
          <p:nvPr>
            <p:ph type="body" sz="half" idx="1"/>
          </p:nvPr>
        </p:nvSpPr>
        <p:spPr>
          <a:xfrm>
            <a:off x="457200" y="1412875"/>
            <a:ext cx="3898900" cy="4713288"/>
          </a:xfrm>
          <a:noFill/>
          <a:ln>
            <a:solidFill>
              <a:srgbClr val="FF0000"/>
            </a:solidFill>
            <a:miter lim="800000"/>
            <a:headEnd/>
            <a:tailEnd/>
          </a:ln>
        </p:spPr>
        <p:txBody>
          <a:bodyPr/>
          <a:lstStyle/>
          <a:p>
            <a:pPr eaLnBrk="1" hangingPunct="1">
              <a:lnSpc>
                <a:spcPct val="80000"/>
              </a:lnSpc>
            </a:pPr>
            <a:r>
              <a:rPr lang="lv-LV" altLang="en-US" sz="1800" b="0" dirty="0" smtClean="0">
                <a:solidFill>
                  <a:srgbClr val="663300"/>
                </a:solidFill>
                <a:latin typeface="Arial" panose="020B0604020202020204" pitchFamily="34" charset="0"/>
                <a:cs typeface="Arial" panose="020B0604020202020204" pitchFamily="34" charset="0"/>
              </a:rPr>
              <a:t>Daudz </a:t>
            </a:r>
            <a:r>
              <a:rPr lang="lv-LV" altLang="en-US" sz="1800" b="0" dirty="0" smtClean="0">
                <a:solidFill>
                  <a:srgbClr val="663300"/>
                </a:solidFill>
                <a:latin typeface="Arial" panose="020B0604020202020204" pitchFamily="34" charset="0"/>
                <a:cs typeface="Arial" panose="020B0604020202020204" pitchFamily="34" charset="0"/>
              </a:rPr>
              <a:t>informatīvu fragmentu vienas reakcijas rezultātā</a:t>
            </a:r>
          </a:p>
          <a:p>
            <a:pPr eaLnBrk="1" hangingPunct="1">
              <a:lnSpc>
                <a:spcPct val="80000"/>
              </a:lnSpc>
              <a:buFontTx/>
              <a:buNone/>
            </a:pPr>
            <a:endParaRPr lang="sv-SE" altLang="en-US" sz="1800" b="0" dirty="0" smtClean="0">
              <a:solidFill>
                <a:srgbClr val="663300"/>
              </a:solidFill>
              <a:latin typeface="Arial" panose="020B0604020202020204" pitchFamily="34" charset="0"/>
              <a:cs typeface="Arial" panose="020B0604020202020204" pitchFamily="34" charset="0"/>
            </a:endParaRPr>
          </a:p>
          <a:p>
            <a:pPr eaLnBrk="1" hangingPunct="1">
              <a:lnSpc>
                <a:spcPct val="80000"/>
              </a:lnSpc>
            </a:pPr>
            <a:r>
              <a:rPr lang="lv-LV" altLang="en-US" sz="1800" b="0" dirty="0" smtClean="0">
                <a:solidFill>
                  <a:srgbClr val="663300"/>
                </a:solidFill>
                <a:latin typeface="Arial" panose="020B0604020202020204" pitchFamily="34" charset="0"/>
                <a:cs typeface="Arial" panose="020B0604020202020204" pitchFamily="34" charset="0"/>
              </a:rPr>
              <a:t>Pārpilnība genomā</a:t>
            </a:r>
            <a:endParaRPr lang="sv-SE" altLang="en-US" sz="1800" b="0" dirty="0" smtClean="0">
              <a:solidFill>
                <a:srgbClr val="663300"/>
              </a:solidFill>
              <a:latin typeface="Arial" panose="020B0604020202020204" pitchFamily="34" charset="0"/>
              <a:cs typeface="Arial" panose="020B0604020202020204" pitchFamily="34" charset="0"/>
            </a:endParaRPr>
          </a:p>
          <a:p>
            <a:pPr eaLnBrk="1" hangingPunct="1">
              <a:lnSpc>
                <a:spcPct val="80000"/>
              </a:lnSpc>
            </a:pPr>
            <a:endParaRPr lang="sv-SE" altLang="en-US" sz="1800" b="0" dirty="0" smtClean="0">
              <a:solidFill>
                <a:srgbClr val="663300"/>
              </a:solidFill>
              <a:latin typeface="Arial" panose="020B0604020202020204" pitchFamily="34" charset="0"/>
              <a:cs typeface="Arial" panose="020B0604020202020204" pitchFamily="34" charset="0"/>
            </a:endParaRPr>
          </a:p>
          <a:p>
            <a:pPr eaLnBrk="1" hangingPunct="1">
              <a:lnSpc>
                <a:spcPct val="80000"/>
              </a:lnSpc>
            </a:pPr>
            <a:r>
              <a:rPr lang="lv-LV" altLang="en-US" sz="1800" b="0" dirty="0" smtClean="0">
                <a:solidFill>
                  <a:srgbClr val="663300"/>
                </a:solidFill>
                <a:latin typeface="Arial" panose="020B0604020202020204" pitchFamily="34" charset="0"/>
                <a:cs typeface="Arial" panose="020B0604020202020204" pitchFamily="34" charset="0"/>
              </a:rPr>
              <a:t>Nepieciešams neliels DNS daudzums</a:t>
            </a:r>
          </a:p>
          <a:p>
            <a:pPr eaLnBrk="1" hangingPunct="1">
              <a:lnSpc>
                <a:spcPct val="80000"/>
              </a:lnSpc>
              <a:buFontTx/>
              <a:buNone/>
            </a:pPr>
            <a:endParaRPr lang="sv-SE" altLang="en-US" sz="1800" b="0" dirty="0" smtClean="0">
              <a:solidFill>
                <a:srgbClr val="663300"/>
              </a:solidFill>
              <a:latin typeface="Arial" panose="020B0604020202020204" pitchFamily="34" charset="0"/>
              <a:cs typeface="Arial" panose="020B0604020202020204" pitchFamily="34" charset="0"/>
            </a:endParaRPr>
          </a:p>
          <a:p>
            <a:pPr eaLnBrk="1" hangingPunct="1">
              <a:lnSpc>
                <a:spcPct val="90000"/>
              </a:lnSpc>
              <a:spcBef>
                <a:spcPct val="0"/>
              </a:spcBef>
            </a:pPr>
            <a:r>
              <a:rPr lang="lv-LV" altLang="en-US" sz="1800" b="0" dirty="0" smtClean="0">
                <a:solidFill>
                  <a:srgbClr val="663300"/>
                </a:solidFill>
                <a:latin typeface="Arial" panose="020B0604020202020204" pitchFamily="34" charset="0"/>
                <a:cs typeface="Arial" panose="020B0604020202020204" pitchFamily="34" charset="0"/>
              </a:rPr>
              <a:t>Sekvences dati nav nepieciešami</a:t>
            </a:r>
            <a:r>
              <a:rPr lang="sv-SE" altLang="en-US" sz="1800" b="0" dirty="0" smtClean="0">
                <a:solidFill>
                  <a:srgbClr val="663300"/>
                </a:solidFill>
                <a:latin typeface="Arial" panose="020B0604020202020204" pitchFamily="34" charset="0"/>
                <a:cs typeface="Arial" panose="020B0604020202020204" pitchFamily="34" charset="0"/>
              </a:rPr>
              <a:t> </a:t>
            </a:r>
            <a:endParaRPr lang="lv-LV" altLang="en-US" sz="1800" b="0" dirty="0" smtClean="0">
              <a:solidFill>
                <a:srgbClr val="663300"/>
              </a:solidFill>
              <a:latin typeface="Arial" panose="020B0604020202020204" pitchFamily="34" charset="0"/>
              <a:cs typeface="Arial" panose="020B0604020202020204" pitchFamily="34" charset="0"/>
            </a:endParaRPr>
          </a:p>
          <a:p>
            <a:pPr eaLnBrk="1" hangingPunct="1">
              <a:lnSpc>
                <a:spcPct val="90000"/>
              </a:lnSpc>
              <a:spcBef>
                <a:spcPct val="0"/>
              </a:spcBef>
            </a:pPr>
            <a:endParaRPr lang="lv-LV" altLang="en-US" sz="1800" b="0" dirty="0" smtClean="0">
              <a:solidFill>
                <a:srgbClr val="663300"/>
              </a:solidFill>
              <a:latin typeface="Arial" panose="020B0604020202020204" pitchFamily="34" charset="0"/>
              <a:cs typeface="Arial" panose="020B0604020202020204" pitchFamily="34" charset="0"/>
            </a:endParaRPr>
          </a:p>
          <a:p>
            <a:pPr eaLnBrk="1" hangingPunct="1">
              <a:lnSpc>
                <a:spcPct val="90000"/>
              </a:lnSpc>
              <a:spcBef>
                <a:spcPct val="0"/>
              </a:spcBef>
            </a:pPr>
            <a:r>
              <a:rPr lang="lv-LV" altLang="en-US" sz="1800" b="0" dirty="0" smtClean="0">
                <a:solidFill>
                  <a:srgbClr val="663300"/>
                </a:solidFill>
                <a:latin typeface="Arial" panose="020B0604020202020204" pitchFamily="34" charset="0"/>
                <a:cs typeface="Arial" panose="020B0604020202020204" pitchFamily="34" charset="0"/>
              </a:rPr>
              <a:t>Vienus un tos pašus </a:t>
            </a:r>
            <a:r>
              <a:rPr lang="lv-LV" altLang="en-US" sz="1800" b="0" dirty="0" err="1" smtClean="0">
                <a:solidFill>
                  <a:srgbClr val="663300"/>
                </a:solidFill>
                <a:latin typeface="Arial" panose="020B0604020202020204" pitchFamily="34" charset="0"/>
                <a:cs typeface="Arial" panose="020B0604020202020204" pitchFamily="34" charset="0"/>
              </a:rPr>
              <a:t>praimerus</a:t>
            </a:r>
            <a:r>
              <a:rPr lang="lv-LV" altLang="en-US" sz="1800" b="0" dirty="0" smtClean="0">
                <a:solidFill>
                  <a:srgbClr val="663300"/>
                </a:solidFill>
                <a:latin typeface="Arial" panose="020B0604020202020204" pitchFamily="34" charset="0"/>
                <a:cs typeface="Arial" panose="020B0604020202020204" pitchFamily="34" charset="0"/>
              </a:rPr>
              <a:t> var pielietot dažādām sugām</a:t>
            </a:r>
            <a:endParaRPr lang="sv-SE" altLang="en-US" sz="1800" b="0" dirty="0" smtClean="0">
              <a:solidFill>
                <a:srgbClr val="663300"/>
              </a:solidFill>
              <a:latin typeface="Arial" panose="020B0604020202020204" pitchFamily="34" charset="0"/>
              <a:cs typeface="Arial" panose="020B0604020202020204" pitchFamily="34" charset="0"/>
            </a:endParaRPr>
          </a:p>
          <a:p>
            <a:pPr eaLnBrk="1" hangingPunct="1">
              <a:lnSpc>
                <a:spcPct val="80000"/>
              </a:lnSpc>
            </a:pPr>
            <a:endParaRPr lang="sv-SE" altLang="en-US" sz="1800" b="0" dirty="0" smtClean="0">
              <a:solidFill>
                <a:srgbClr val="663300"/>
              </a:solidFill>
              <a:latin typeface="Arial" panose="020B0604020202020204" pitchFamily="34" charset="0"/>
              <a:cs typeface="Arial" panose="020B0604020202020204" pitchFamily="34" charset="0"/>
            </a:endParaRPr>
          </a:p>
          <a:p>
            <a:pPr eaLnBrk="1" hangingPunct="1">
              <a:lnSpc>
                <a:spcPct val="80000"/>
              </a:lnSpc>
            </a:pPr>
            <a:r>
              <a:rPr lang="lv-LV" altLang="en-US" sz="1800" b="0" dirty="0" smtClean="0">
                <a:solidFill>
                  <a:srgbClr val="663300"/>
                </a:solidFill>
                <a:latin typeface="Arial" panose="020B0604020202020204" pitchFamily="34" charset="0"/>
                <a:cs typeface="Arial" panose="020B0604020202020204" pitchFamily="34" charset="0"/>
              </a:rPr>
              <a:t>Ir automatizācijas iespējas</a:t>
            </a:r>
            <a:endParaRPr lang="sv-SE" altLang="en-US" sz="1800" b="0" dirty="0" smtClean="0">
              <a:solidFill>
                <a:srgbClr val="663300"/>
              </a:solidFill>
              <a:latin typeface="Arial" panose="020B0604020202020204" pitchFamily="34" charset="0"/>
              <a:cs typeface="Arial" panose="020B0604020202020204" pitchFamily="34" charset="0"/>
            </a:endParaRPr>
          </a:p>
          <a:p>
            <a:pPr eaLnBrk="1" hangingPunct="1">
              <a:lnSpc>
                <a:spcPct val="80000"/>
              </a:lnSpc>
            </a:pPr>
            <a:endParaRPr lang="sv-SE" altLang="en-US" sz="1800" b="0" dirty="0" smtClean="0">
              <a:solidFill>
                <a:srgbClr val="663300"/>
              </a:solidFill>
              <a:latin typeface="Arial" panose="020B0604020202020204" pitchFamily="34" charset="0"/>
              <a:cs typeface="Arial" panose="020B0604020202020204" pitchFamily="34" charset="0"/>
            </a:endParaRPr>
          </a:p>
          <a:p>
            <a:pPr eaLnBrk="1" hangingPunct="1">
              <a:lnSpc>
                <a:spcPct val="80000"/>
              </a:lnSpc>
            </a:pPr>
            <a:r>
              <a:rPr lang="lv-LV" altLang="en-US" sz="1800" b="0" dirty="0" smtClean="0">
                <a:solidFill>
                  <a:srgbClr val="663300"/>
                </a:solidFill>
                <a:latin typeface="Arial" panose="020B0604020202020204" pitchFamily="34" charset="0"/>
                <a:cs typeface="Arial" panose="020B0604020202020204" pitchFamily="34" charset="0"/>
              </a:rPr>
              <a:t>Nav dārgs</a:t>
            </a:r>
            <a:endParaRPr lang="sv-SE" altLang="en-US" sz="1800" b="0" dirty="0" smtClean="0">
              <a:solidFill>
                <a:srgbClr val="663300"/>
              </a:solidFill>
              <a:latin typeface="Arial" panose="020B0604020202020204" pitchFamily="34" charset="0"/>
              <a:cs typeface="Arial" panose="020B0604020202020204" pitchFamily="34" charset="0"/>
            </a:endParaRPr>
          </a:p>
          <a:p>
            <a:pPr eaLnBrk="1" hangingPunct="1">
              <a:lnSpc>
                <a:spcPct val="80000"/>
              </a:lnSpc>
              <a:buFontTx/>
              <a:buNone/>
            </a:pPr>
            <a:endParaRPr lang="sv-SE" altLang="en-US" sz="1600" dirty="0" smtClean="0"/>
          </a:p>
          <a:p>
            <a:pPr eaLnBrk="1" hangingPunct="1">
              <a:lnSpc>
                <a:spcPct val="80000"/>
              </a:lnSpc>
              <a:buFontTx/>
              <a:buNone/>
            </a:pPr>
            <a:endParaRPr lang="sv-SE" altLang="en-US" sz="1600" dirty="0" smtClean="0"/>
          </a:p>
          <a:p>
            <a:pPr eaLnBrk="1" hangingPunct="1">
              <a:lnSpc>
                <a:spcPct val="80000"/>
              </a:lnSpc>
              <a:buFontTx/>
              <a:buNone/>
            </a:pPr>
            <a:endParaRPr lang="sv-SE" altLang="en-US" sz="1600" dirty="0" smtClean="0"/>
          </a:p>
          <a:p>
            <a:pPr eaLnBrk="1" hangingPunct="1">
              <a:lnSpc>
                <a:spcPct val="80000"/>
              </a:lnSpc>
            </a:pPr>
            <a:endParaRPr lang="sv-SE" altLang="en-US" sz="1600" dirty="0" smtClean="0"/>
          </a:p>
          <a:p>
            <a:pPr eaLnBrk="1" hangingPunct="1">
              <a:lnSpc>
                <a:spcPct val="80000"/>
              </a:lnSpc>
            </a:pPr>
            <a:endParaRPr lang="sv-SE" altLang="en-US" sz="1600" dirty="0" smtClean="0"/>
          </a:p>
          <a:p>
            <a:pPr eaLnBrk="1" hangingPunct="1">
              <a:lnSpc>
                <a:spcPct val="80000"/>
              </a:lnSpc>
            </a:pPr>
            <a:endParaRPr lang="sv-SE" altLang="en-US" sz="1600" dirty="0" smtClean="0"/>
          </a:p>
        </p:txBody>
      </p:sp>
      <p:sp>
        <p:nvSpPr>
          <p:cNvPr id="185348" name="Rectangle 4"/>
          <p:cNvSpPr>
            <a:spLocks noChangeArrowheads="1"/>
          </p:cNvSpPr>
          <p:nvPr/>
        </p:nvSpPr>
        <p:spPr bwMode="auto">
          <a:xfrm>
            <a:off x="4500563" y="1412875"/>
            <a:ext cx="4248150" cy="4741863"/>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r>
              <a:rPr lang="sv-SE" altLang="en-US" sz="1800" b="0" i="0" dirty="0" smtClean="0">
                <a:solidFill>
                  <a:srgbClr val="663300"/>
                </a:solidFill>
                <a:latin typeface="Arial" panose="020B0604020202020204" pitchFamily="34" charset="0"/>
                <a:cs typeface="Arial" panose="020B0604020202020204" pitchFamily="34" charset="0"/>
              </a:rPr>
              <a:t>Dominant</a:t>
            </a:r>
            <a:r>
              <a:rPr lang="lv-LV" altLang="en-US" sz="1800" b="0" i="0" dirty="0">
                <a:solidFill>
                  <a:srgbClr val="663300"/>
                </a:solidFill>
                <a:latin typeface="Arial" panose="020B0604020202020204" pitchFamily="34" charset="0"/>
                <a:cs typeface="Arial" panose="020B0604020202020204" pitchFamily="34" charset="0"/>
              </a:rPr>
              <a:t>s</a:t>
            </a:r>
            <a:endParaRPr lang="sv-SE" altLang="en-US" sz="1800" b="0" i="0" dirty="0">
              <a:solidFill>
                <a:srgbClr val="663300"/>
              </a:solidFill>
              <a:latin typeface="Arial" panose="020B0604020202020204" pitchFamily="34" charset="0"/>
              <a:cs typeface="Arial" panose="020B0604020202020204" pitchFamily="34" charset="0"/>
            </a:endParaRPr>
          </a:p>
          <a:p>
            <a:pPr eaLnBrk="1" hangingPunct="1">
              <a:buFontTx/>
              <a:buNone/>
            </a:pPr>
            <a:endParaRPr lang="sv-SE" altLang="en-US" sz="1800" b="0" i="0" dirty="0">
              <a:solidFill>
                <a:srgbClr val="663300"/>
              </a:solidFill>
              <a:latin typeface="Arial" panose="020B0604020202020204" pitchFamily="34" charset="0"/>
              <a:cs typeface="Arial" panose="020B0604020202020204" pitchFamily="34" charset="0"/>
            </a:endParaRPr>
          </a:p>
          <a:p>
            <a:pPr eaLnBrk="1" hangingPunct="1"/>
            <a:r>
              <a:rPr lang="lv-LV" altLang="en-US" sz="1800" b="0" i="0" dirty="0">
                <a:solidFill>
                  <a:srgbClr val="663300"/>
                </a:solidFill>
                <a:latin typeface="Arial" panose="020B0604020202020204" pitchFamily="34" charset="0"/>
                <a:cs typeface="Arial" panose="020B0604020202020204" pitchFamily="34" charset="0"/>
              </a:rPr>
              <a:t>Līdzīga izmēra fragmenti grūti izšķirami</a:t>
            </a:r>
            <a:endParaRPr lang="sv-SE" altLang="en-US" sz="1800" b="0" i="0" dirty="0">
              <a:solidFill>
                <a:srgbClr val="663300"/>
              </a:solidFill>
              <a:latin typeface="Arial" panose="020B0604020202020204" pitchFamily="34" charset="0"/>
              <a:cs typeface="Arial" panose="020B0604020202020204" pitchFamily="34" charset="0"/>
            </a:endParaRPr>
          </a:p>
          <a:p>
            <a:pPr eaLnBrk="1" hangingPunct="1">
              <a:buFontTx/>
              <a:buNone/>
            </a:pPr>
            <a:endParaRPr lang="sv-SE" altLang="en-US" sz="1800" b="0" i="0" dirty="0">
              <a:solidFill>
                <a:srgbClr val="663300"/>
              </a:solidFill>
              <a:latin typeface="Arial" panose="020B0604020202020204" pitchFamily="34" charset="0"/>
              <a:cs typeface="Arial" panose="020B0604020202020204" pitchFamily="34" charset="0"/>
            </a:endParaRPr>
          </a:p>
          <a:p>
            <a:pPr eaLnBrk="1" hangingPunct="1"/>
            <a:endParaRPr lang="sv-SE" altLang="en-US" sz="1800" i="0" dirty="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r>
              <a:rPr lang="da-DK" altLang="en-US" sz="3200" smtClean="0"/>
              <a:t>SNP</a:t>
            </a:r>
            <a:r>
              <a:rPr lang="da-DK" altLang="en-US" sz="3200" b="0" smtClean="0"/>
              <a:t> </a:t>
            </a:r>
            <a:r>
              <a:rPr lang="da-DK" altLang="en-US" sz="2800" b="0" smtClean="0"/>
              <a:t>(</a:t>
            </a:r>
            <a:r>
              <a:rPr lang="da-DK" altLang="en-US" sz="2800" u="sng" smtClean="0"/>
              <a:t>S</a:t>
            </a:r>
            <a:r>
              <a:rPr lang="da-DK" altLang="en-US" sz="2800" b="0" smtClean="0"/>
              <a:t>ingle </a:t>
            </a:r>
            <a:r>
              <a:rPr lang="da-DK" altLang="en-US" sz="2800" u="sng" smtClean="0"/>
              <a:t>N</a:t>
            </a:r>
            <a:r>
              <a:rPr lang="da-DK" altLang="en-US" sz="2800" b="0" smtClean="0"/>
              <a:t>ucleotide </a:t>
            </a:r>
            <a:r>
              <a:rPr lang="da-DK" altLang="en-US" sz="2800" u="sng" smtClean="0"/>
              <a:t>P</a:t>
            </a:r>
            <a:r>
              <a:rPr lang="da-DK" altLang="en-US" sz="2800" b="0" smtClean="0"/>
              <a:t>olymorphism)</a:t>
            </a:r>
            <a:endParaRPr lang="sv-SE" altLang="en-US" sz="2800" b="0" smtClean="0"/>
          </a:p>
        </p:txBody>
      </p:sp>
      <p:sp>
        <p:nvSpPr>
          <p:cNvPr id="186371" name="Rectangle 3"/>
          <p:cNvSpPr>
            <a:spLocks noChangeArrowheads="1"/>
          </p:cNvSpPr>
          <p:nvPr/>
        </p:nvSpPr>
        <p:spPr bwMode="auto">
          <a:xfrm>
            <a:off x="604838" y="4149725"/>
            <a:ext cx="8143875" cy="140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292100" algn="l"/>
              </a:tabLst>
              <a:defRPr sz="3200" b="1">
                <a:solidFill>
                  <a:srgbClr val="006600"/>
                </a:solidFill>
                <a:latin typeface="Comic Sans MS" pitchFamily="66" charset="0"/>
              </a:defRPr>
            </a:lvl1pPr>
            <a:lvl2pPr marL="742950" indent="-285750" eaLnBrk="0" hangingPunct="0">
              <a:spcBef>
                <a:spcPct val="20000"/>
              </a:spcBef>
              <a:buChar char="–"/>
              <a:tabLst>
                <a:tab pos="292100" algn="l"/>
              </a:tabLst>
              <a:defRPr sz="2800" b="1">
                <a:solidFill>
                  <a:srgbClr val="663300"/>
                </a:solidFill>
                <a:latin typeface="Comic Sans MS" pitchFamily="66" charset="0"/>
              </a:defRPr>
            </a:lvl2pPr>
            <a:lvl3pPr marL="1143000" indent="-228600" eaLnBrk="0" hangingPunct="0">
              <a:spcBef>
                <a:spcPct val="20000"/>
              </a:spcBef>
              <a:buChar char="•"/>
              <a:tabLst>
                <a:tab pos="292100" algn="l"/>
              </a:tabLst>
              <a:defRPr sz="2400">
                <a:solidFill>
                  <a:schemeClr val="tx1"/>
                </a:solidFill>
                <a:latin typeface="Arial" charset="0"/>
              </a:defRPr>
            </a:lvl3pPr>
            <a:lvl4pPr marL="1600200" indent="-228600" eaLnBrk="0" hangingPunct="0">
              <a:spcBef>
                <a:spcPct val="20000"/>
              </a:spcBef>
              <a:buChar char="–"/>
              <a:tabLst>
                <a:tab pos="292100" algn="l"/>
              </a:tabLst>
              <a:defRPr sz="2000">
                <a:solidFill>
                  <a:schemeClr val="tx1"/>
                </a:solidFill>
                <a:latin typeface="Times New Roman" pitchFamily="18" charset="0"/>
              </a:defRPr>
            </a:lvl4pPr>
            <a:lvl5pPr marL="2057400" indent="-228600" eaLnBrk="0" hangingPunct="0">
              <a:spcBef>
                <a:spcPct val="20000"/>
              </a:spcBef>
              <a:buChar char="»"/>
              <a:tabLst>
                <a:tab pos="2921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2921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2921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2921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292100" algn="l"/>
              </a:tabLst>
              <a:defRPr sz="2000">
                <a:solidFill>
                  <a:schemeClr val="tx1"/>
                </a:solidFill>
                <a:latin typeface="Times New Roman" pitchFamily="18" charset="0"/>
              </a:defRPr>
            </a:lvl9pPr>
          </a:lstStyle>
          <a:p>
            <a:pPr eaLnBrk="1" hangingPunct="1">
              <a:lnSpc>
                <a:spcPct val="90000"/>
              </a:lnSpc>
              <a:spcBef>
                <a:spcPct val="0"/>
              </a:spcBef>
              <a:buClr>
                <a:schemeClr val="tx1"/>
              </a:buClr>
              <a:buSzPct val="65000"/>
            </a:pPr>
            <a:r>
              <a:rPr lang="en-GB" altLang="en-US" sz="2400" b="0" i="0">
                <a:solidFill>
                  <a:schemeClr val="tx1"/>
                </a:solidFill>
                <a:latin typeface="Arial" charset="0"/>
                <a:cs typeface="Times New Roman" pitchFamily="18" charset="0"/>
              </a:rPr>
              <a:t> </a:t>
            </a:r>
            <a:r>
              <a:rPr lang="lv-LV" altLang="en-US" sz="2400" b="0" i="0">
                <a:solidFill>
                  <a:schemeClr val="tx1"/>
                </a:solidFill>
                <a:latin typeface="Arial" charset="0"/>
                <a:cs typeface="Times New Roman" pitchFamily="18" charset="0"/>
              </a:rPr>
              <a:t> </a:t>
            </a:r>
            <a:r>
              <a:rPr lang="lv-LV" altLang="en-US" sz="2400" b="0" i="0">
                <a:solidFill>
                  <a:schemeClr val="tx1"/>
                </a:solidFill>
                <a:latin typeface="Arial" charset="0"/>
              </a:rPr>
              <a:t>Pārpilnība</a:t>
            </a:r>
            <a:r>
              <a:rPr lang="lv-LV" altLang="en-US" sz="2000" b="0" i="0">
                <a:solidFill>
                  <a:schemeClr val="tx1"/>
                </a:solidFill>
                <a:latin typeface="Arial" charset="0"/>
              </a:rPr>
              <a:t> </a:t>
            </a:r>
            <a:r>
              <a:rPr lang="lv-LV" altLang="en-US" sz="2400" b="0" i="0">
                <a:solidFill>
                  <a:schemeClr val="tx1"/>
                </a:solidFill>
                <a:latin typeface="Arial" charset="0"/>
              </a:rPr>
              <a:t>genomā</a:t>
            </a:r>
            <a:endParaRPr lang="en-GB" altLang="en-US" sz="2400" b="0" i="0">
              <a:solidFill>
                <a:schemeClr val="tx1"/>
              </a:solidFill>
              <a:latin typeface="Arial" charset="0"/>
              <a:cs typeface="Times New Roman" pitchFamily="18" charset="0"/>
            </a:endParaRPr>
          </a:p>
          <a:p>
            <a:pPr eaLnBrk="1" hangingPunct="1">
              <a:lnSpc>
                <a:spcPct val="90000"/>
              </a:lnSpc>
              <a:spcBef>
                <a:spcPct val="0"/>
              </a:spcBef>
              <a:buClr>
                <a:schemeClr val="tx1"/>
              </a:buClr>
              <a:buSzPct val="65000"/>
            </a:pPr>
            <a:r>
              <a:rPr lang="en-GB" altLang="en-US" sz="2400" b="0" i="0">
                <a:solidFill>
                  <a:schemeClr val="tx1"/>
                </a:solidFill>
                <a:latin typeface="Arial" charset="0"/>
                <a:cs typeface="Times New Roman" pitchFamily="18" charset="0"/>
              </a:rPr>
              <a:t>  </a:t>
            </a:r>
            <a:r>
              <a:rPr lang="lv-LV" altLang="en-US" sz="2400" b="0" i="0">
                <a:solidFill>
                  <a:schemeClr val="tx1"/>
                </a:solidFill>
                <a:latin typeface="Arial" charset="0"/>
                <a:cs typeface="Times New Roman" pitchFamily="18" charset="0"/>
              </a:rPr>
              <a:t>Polimorfs</a:t>
            </a:r>
            <a:r>
              <a:rPr lang="en-GB" altLang="en-US" sz="2400" b="0" i="0">
                <a:solidFill>
                  <a:schemeClr val="tx1"/>
                </a:solidFill>
                <a:latin typeface="Arial" charset="0"/>
                <a:cs typeface="Times New Roman" pitchFamily="18" charset="0"/>
              </a:rPr>
              <a:t> </a:t>
            </a:r>
            <a:r>
              <a:rPr lang="en-GB" altLang="en-US" sz="1800" b="0" i="0">
                <a:solidFill>
                  <a:schemeClr val="tx1"/>
                </a:solidFill>
                <a:latin typeface="Arial" charset="0"/>
                <a:cs typeface="Times New Roman" pitchFamily="18" charset="0"/>
              </a:rPr>
              <a:t>(single ‘locus’, A, T, G or C ‘alleles’)</a:t>
            </a:r>
            <a:endParaRPr lang="en-GB" altLang="en-US" sz="2400" b="0" i="0">
              <a:solidFill>
                <a:schemeClr val="tx1"/>
              </a:solidFill>
              <a:latin typeface="Arial" charset="0"/>
              <a:cs typeface="Times New Roman" pitchFamily="18" charset="0"/>
            </a:endParaRPr>
          </a:p>
          <a:p>
            <a:pPr eaLnBrk="1" hangingPunct="1">
              <a:lnSpc>
                <a:spcPct val="90000"/>
              </a:lnSpc>
              <a:spcBef>
                <a:spcPct val="0"/>
              </a:spcBef>
              <a:buClr>
                <a:schemeClr val="tx1"/>
              </a:buClr>
              <a:buSzPct val="65000"/>
            </a:pPr>
            <a:r>
              <a:rPr lang="en-GB" altLang="en-US" sz="2400" b="0" i="0">
                <a:solidFill>
                  <a:schemeClr val="tx1"/>
                </a:solidFill>
                <a:latin typeface="Arial" charset="0"/>
                <a:cs typeface="Times New Roman" pitchFamily="18" charset="0"/>
              </a:rPr>
              <a:t> </a:t>
            </a:r>
            <a:r>
              <a:rPr lang="lv-LV" altLang="en-US" sz="2400" b="0" i="0">
                <a:solidFill>
                  <a:schemeClr val="tx1"/>
                </a:solidFill>
                <a:latin typeface="Arial" charset="0"/>
                <a:cs typeface="Times New Roman" pitchFamily="18" charset="0"/>
              </a:rPr>
              <a:t> </a:t>
            </a:r>
            <a:r>
              <a:rPr lang="lv-LV" altLang="en-US" sz="2400" b="0" i="0">
                <a:solidFill>
                  <a:schemeClr val="tx1"/>
                </a:solidFill>
                <a:latin typeface="Arial" charset="0"/>
              </a:rPr>
              <a:t>Labi reproducējami</a:t>
            </a:r>
            <a:endParaRPr lang="en-GB" altLang="en-US" sz="2400" b="0" i="0">
              <a:solidFill>
                <a:schemeClr val="tx1"/>
              </a:solidFill>
              <a:latin typeface="Arial" charset="0"/>
              <a:cs typeface="Times New Roman" pitchFamily="18" charset="0"/>
            </a:endParaRPr>
          </a:p>
          <a:p>
            <a:pPr eaLnBrk="1" hangingPunct="1">
              <a:lnSpc>
                <a:spcPct val="90000"/>
              </a:lnSpc>
              <a:spcBef>
                <a:spcPct val="0"/>
              </a:spcBef>
              <a:buClr>
                <a:schemeClr val="tx1"/>
              </a:buClr>
              <a:buSzPct val="65000"/>
            </a:pPr>
            <a:r>
              <a:rPr lang="en-GB" altLang="en-US" sz="2400" b="0" i="0">
                <a:solidFill>
                  <a:schemeClr val="tx1"/>
                </a:solidFill>
                <a:latin typeface="Arial" charset="0"/>
                <a:cs typeface="Times New Roman" pitchFamily="18" charset="0"/>
              </a:rPr>
              <a:t>  </a:t>
            </a:r>
            <a:r>
              <a:rPr lang="lv-LV" altLang="en-US" sz="2400" b="0" i="0">
                <a:solidFill>
                  <a:schemeClr val="tx1"/>
                </a:solidFill>
                <a:latin typeface="Arial" charset="0"/>
                <a:cs typeface="Times New Roman" pitchFamily="18" charset="0"/>
              </a:rPr>
              <a:t>Piemērots iekš-sugas daudzveidības analīzei</a:t>
            </a:r>
            <a:endParaRPr lang="sv-SE" altLang="en-US" sz="2400" b="0" i="0">
              <a:solidFill>
                <a:schemeClr val="tx1"/>
              </a:solidFill>
              <a:latin typeface="Arial" charset="0"/>
              <a:cs typeface="Times New Roman" pitchFamily="18" charset="0"/>
            </a:endParaRPr>
          </a:p>
        </p:txBody>
      </p:sp>
      <p:sp>
        <p:nvSpPr>
          <p:cNvPr id="186372" name="Text Box 4"/>
          <p:cNvSpPr txBox="1">
            <a:spLocks noChangeArrowheads="1"/>
          </p:cNvSpPr>
          <p:nvPr/>
        </p:nvSpPr>
        <p:spPr bwMode="auto">
          <a:xfrm>
            <a:off x="1187450" y="1557338"/>
            <a:ext cx="655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lv-LV" altLang="en-US" sz="2000" b="0" i="0">
                <a:solidFill>
                  <a:schemeClr val="tx1"/>
                </a:solidFill>
                <a:latin typeface="Arial" charset="0"/>
              </a:rPr>
              <a:t>Daudzveidība ģenētiskajā kodā nukleotīda līmenī</a:t>
            </a:r>
            <a:endParaRPr lang="sv-SE" altLang="en-US" sz="2000" b="0" i="0">
              <a:solidFill>
                <a:schemeClr val="tx1"/>
              </a:solidFill>
              <a:latin typeface="Arial" charset="0"/>
            </a:endParaRPr>
          </a:p>
        </p:txBody>
      </p:sp>
      <p:pic>
        <p:nvPicPr>
          <p:cNvPr id="186373" name="Picture 5" descr="SNPdetec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87763" y="2530475"/>
            <a:ext cx="2247900" cy="1525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7394" name="Object 2"/>
          <p:cNvGraphicFramePr>
            <a:graphicFrameLocks noChangeAspect="1"/>
          </p:cNvGraphicFramePr>
          <p:nvPr/>
        </p:nvGraphicFramePr>
        <p:xfrm>
          <a:off x="2051050" y="2043113"/>
          <a:ext cx="2844800" cy="4518025"/>
        </p:xfrm>
        <a:graphic>
          <a:graphicData uri="http://schemas.openxmlformats.org/presentationml/2006/ole">
            <mc:AlternateContent xmlns:mc="http://schemas.openxmlformats.org/markup-compatibility/2006">
              <mc:Choice xmlns:v="urn:schemas-microsoft-com:vml" Requires="v">
                <p:oleObj spid="_x0000_s187628" name="Photo Editor-foto" r:id="rId4" imgW="6180952" imgH="12774808" progId="MSPhotoEd.3">
                  <p:embed/>
                </p:oleObj>
              </mc:Choice>
              <mc:Fallback>
                <p:oleObj name="Photo Editor-foto" r:id="rId4" imgW="6180952" imgH="12774808"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b="45088"/>
                      <a:stretch>
                        <a:fillRect/>
                      </a:stretch>
                    </p:blipFill>
                    <p:spPr bwMode="auto">
                      <a:xfrm>
                        <a:off x="2051050" y="2043113"/>
                        <a:ext cx="2844800" cy="45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883" name="Text Box 3"/>
          <p:cNvSpPr txBox="1">
            <a:spLocks noChangeArrowheads="1"/>
          </p:cNvSpPr>
          <p:nvPr/>
        </p:nvSpPr>
        <p:spPr bwMode="auto">
          <a:xfrm>
            <a:off x="76200" y="1557338"/>
            <a:ext cx="1581150" cy="609600"/>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sv-SE" sz="2000" b="1" i="0">
                <a:effectLst>
                  <a:outerShdw blurRad="38100" dist="38100" dir="2700000" algn="tl">
                    <a:srgbClr val="C0C0C0"/>
                  </a:outerShdw>
                </a:effectLst>
              </a:rPr>
              <a:t>SSR</a:t>
            </a:r>
          </a:p>
          <a:p>
            <a:pPr>
              <a:defRPr/>
            </a:pPr>
            <a:r>
              <a:rPr lang="sv-SE" sz="1400" b="1" i="0">
                <a:effectLst>
                  <a:outerShdw blurRad="38100" dist="38100" dir="2700000" algn="tl">
                    <a:srgbClr val="C0C0C0"/>
                  </a:outerShdw>
                </a:effectLst>
              </a:rPr>
              <a:t>(Primer ECGA22)</a:t>
            </a:r>
          </a:p>
        </p:txBody>
      </p:sp>
      <p:grpSp>
        <p:nvGrpSpPr>
          <p:cNvPr id="187396" name="Group 4"/>
          <p:cNvGrpSpPr>
            <a:grpSpLocks/>
          </p:cNvGrpSpPr>
          <p:nvPr/>
        </p:nvGrpSpPr>
        <p:grpSpPr bwMode="auto">
          <a:xfrm>
            <a:off x="1752600" y="1644650"/>
            <a:ext cx="3436938" cy="1616075"/>
            <a:chOff x="1728" y="1862"/>
            <a:chExt cx="2165" cy="1018"/>
          </a:xfrm>
        </p:grpSpPr>
        <p:graphicFrame>
          <p:nvGraphicFramePr>
            <p:cNvPr id="187488" name="Object 5"/>
            <p:cNvGraphicFramePr>
              <a:graphicFrameLocks noChangeAspect="1"/>
            </p:cNvGraphicFramePr>
            <p:nvPr/>
          </p:nvGraphicFramePr>
          <p:xfrm>
            <a:off x="1920" y="1872"/>
            <a:ext cx="1776" cy="1008"/>
          </p:xfrm>
          <a:graphic>
            <a:graphicData uri="http://schemas.openxmlformats.org/presentationml/2006/ole">
              <mc:AlternateContent xmlns:mc="http://schemas.openxmlformats.org/markup-compatibility/2006">
                <mc:Choice xmlns:v="urn:schemas-microsoft-com:vml" Requires="v">
                  <p:oleObj spid="_x0000_s187629" r:id="rId6" imgW="0" imgH="0" progId="MS_ClipArt_Gallery">
                    <p:embed/>
                  </p:oleObj>
                </mc:Choice>
                <mc:Fallback>
                  <p:oleObj r:id="rId6" imgW="0" imgH="0" progId="MS_ClipArt_Gallery">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0" y="1872"/>
                          <a:ext cx="1776" cy="1008"/>
                        </a:xfrm>
                        <a:prstGeom prst="rect">
                          <a:avLst/>
                        </a:prstGeom>
                        <a:noFill/>
                        <a:ln w="9525">
                          <a:solidFill>
                            <a:srgbClr val="A5002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rgbClr val="000066"/>
                                </a:outerShdw>
                              </a:effectLst>
                            </a14:hiddenEffects>
                          </a:ext>
                        </a:extLst>
                      </p:spPr>
                    </p:pic>
                  </p:oleObj>
                </mc:Fallback>
              </mc:AlternateContent>
            </a:graphicData>
          </a:graphic>
        </p:graphicFrame>
        <p:sp>
          <p:nvSpPr>
            <p:cNvPr id="378886" name="Text Box 6"/>
            <p:cNvSpPr txBox="1">
              <a:spLocks noChangeArrowheads="1"/>
            </p:cNvSpPr>
            <p:nvPr/>
          </p:nvSpPr>
          <p:spPr bwMode="auto">
            <a:xfrm>
              <a:off x="1920" y="1862"/>
              <a:ext cx="1796" cy="154"/>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sv-SE" sz="1000" b="1" i="0">
                  <a:effectLst>
                    <a:outerShdw blurRad="38100" dist="38100" dir="2700000" algn="tl">
                      <a:srgbClr val="C0C0C0"/>
                    </a:outerShdw>
                  </a:effectLst>
                </a:rPr>
                <a:t>1    2   3   4    5        6     7    8  9  10  11 12 13 14  15</a:t>
              </a:r>
            </a:p>
          </p:txBody>
        </p:sp>
        <p:sp>
          <p:nvSpPr>
            <p:cNvPr id="187490" name="Text Box 7"/>
            <p:cNvSpPr txBox="1">
              <a:spLocks noChangeArrowheads="1"/>
            </p:cNvSpPr>
            <p:nvPr/>
          </p:nvSpPr>
          <p:spPr bwMode="auto">
            <a:xfrm>
              <a:off x="3724" y="1968"/>
              <a:ext cx="164" cy="173"/>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sv-SE" altLang="en-US" sz="1200">
                  <a:solidFill>
                    <a:schemeClr val="tx1"/>
                  </a:solidFill>
                  <a:latin typeface="Times New Roman" pitchFamily="18" charset="0"/>
                </a:rPr>
                <a:t>a</a:t>
              </a:r>
            </a:p>
          </p:txBody>
        </p:sp>
        <p:sp>
          <p:nvSpPr>
            <p:cNvPr id="187491" name="Text Box 8"/>
            <p:cNvSpPr txBox="1">
              <a:spLocks noChangeArrowheads="1"/>
            </p:cNvSpPr>
            <p:nvPr/>
          </p:nvSpPr>
          <p:spPr bwMode="auto">
            <a:xfrm>
              <a:off x="1728" y="1987"/>
              <a:ext cx="164" cy="173"/>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sv-SE" altLang="en-US" sz="1200">
                  <a:solidFill>
                    <a:schemeClr val="tx1"/>
                  </a:solidFill>
                  <a:latin typeface="Times New Roman" pitchFamily="18" charset="0"/>
                </a:rPr>
                <a:t>b</a:t>
              </a:r>
            </a:p>
          </p:txBody>
        </p:sp>
        <p:sp>
          <p:nvSpPr>
            <p:cNvPr id="187492" name="Text Box 9"/>
            <p:cNvSpPr txBox="1">
              <a:spLocks noChangeArrowheads="1"/>
            </p:cNvSpPr>
            <p:nvPr/>
          </p:nvSpPr>
          <p:spPr bwMode="auto">
            <a:xfrm>
              <a:off x="1804" y="2016"/>
              <a:ext cx="159" cy="173"/>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sv-SE" altLang="en-US" sz="1200">
                  <a:solidFill>
                    <a:schemeClr val="tx1"/>
                  </a:solidFill>
                  <a:latin typeface="Times New Roman" pitchFamily="18" charset="0"/>
                </a:rPr>
                <a:t>c</a:t>
              </a:r>
            </a:p>
          </p:txBody>
        </p:sp>
        <p:sp>
          <p:nvSpPr>
            <p:cNvPr id="187493" name="Text Box 10"/>
            <p:cNvSpPr txBox="1">
              <a:spLocks noChangeArrowheads="1"/>
            </p:cNvSpPr>
            <p:nvPr/>
          </p:nvSpPr>
          <p:spPr bwMode="auto">
            <a:xfrm>
              <a:off x="3724" y="2064"/>
              <a:ext cx="164" cy="173"/>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sv-SE" altLang="en-US" sz="1200">
                  <a:solidFill>
                    <a:schemeClr val="tx1"/>
                  </a:solidFill>
                  <a:latin typeface="Times New Roman" pitchFamily="18" charset="0"/>
                </a:rPr>
                <a:t>d</a:t>
              </a:r>
            </a:p>
          </p:txBody>
        </p:sp>
        <p:sp>
          <p:nvSpPr>
            <p:cNvPr id="187494" name="Text Box 11"/>
            <p:cNvSpPr txBox="1">
              <a:spLocks noChangeArrowheads="1"/>
            </p:cNvSpPr>
            <p:nvPr/>
          </p:nvSpPr>
          <p:spPr bwMode="auto">
            <a:xfrm>
              <a:off x="1728" y="2131"/>
              <a:ext cx="159" cy="173"/>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sv-SE" altLang="en-US" sz="1200">
                  <a:solidFill>
                    <a:schemeClr val="tx1"/>
                  </a:solidFill>
                  <a:latin typeface="Times New Roman" pitchFamily="18" charset="0"/>
                </a:rPr>
                <a:t>e</a:t>
              </a:r>
            </a:p>
          </p:txBody>
        </p:sp>
        <p:sp>
          <p:nvSpPr>
            <p:cNvPr id="187495" name="Text Box 12"/>
            <p:cNvSpPr txBox="1">
              <a:spLocks noChangeArrowheads="1"/>
            </p:cNvSpPr>
            <p:nvPr/>
          </p:nvSpPr>
          <p:spPr bwMode="auto">
            <a:xfrm>
              <a:off x="3729" y="2160"/>
              <a:ext cx="148" cy="173"/>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sv-SE" altLang="en-US" sz="1200">
                  <a:solidFill>
                    <a:schemeClr val="tx1"/>
                  </a:solidFill>
                  <a:latin typeface="Times New Roman" pitchFamily="18" charset="0"/>
                </a:rPr>
                <a:t>f</a:t>
              </a:r>
            </a:p>
          </p:txBody>
        </p:sp>
        <p:sp>
          <p:nvSpPr>
            <p:cNvPr id="187496" name="Text Box 13"/>
            <p:cNvSpPr txBox="1">
              <a:spLocks noChangeArrowheads="1"/>
            </p:cNvSpPr>
            <p:nvPr/>
          </p:nvSpPr>
          <p:spPr bwMode="auto">
            <a:xfrm>
              <a:off x="3724" y="2256"/>
              <a:ext cx="164" cy="173"/>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sv-SE" altLang="en-US" sz="1200">
                  <a:solidFill>
                    <a:schemeClr val="tx1"/>
                  </a:solidFill>
                  <a:latin typeface="Times New Roman" pitchFamily="18" charset="0"/>
                </a:rPr>
                <a:t>g</a:t>
              </a:r>
            </a:p>
          </p:txBody>
        </p:sp>
        <p:sp>
          <p:nvSpPr>
            <p:cNvPr id="187497" name="Text Box 14"/>
            <p:cNvSpPr txBox="1">
              <a:spLocks noChangeArrowheads="1"/>
            </p:cNvSpPr>
            <p:nvPr/>
          </p:nvSpPr>
          <p:spPr bwMode="auto">
            <a:xfrm>
              <a:off x="3724" y="2352"/>
              <a:ext cx="169" cy="173"/>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sv-SE" altLang="en-US" sz="1200">
                  <a:solidFill>
                    <a:schemeClr val="tx1"/>
                  </a:solidFill>
                  <a:latin typeface="Times New Roman" pitchFamily="18" charset="0"/>
                </a:rPr>
                <a:t>h</a:t>
              </a:r>
            </a:p>
          </p:txBody>
        </p:sp>
        <p:sp>
          <p:nvSpPr>
            <p:cNvPr id="187498" name="Text Box 15"/>
            <p:cNvSpPr txBox="1">
              <a:spLocks noChangeArrowheads="1"/>
            </p:cNvSpPr>
            <p:nvPr/>
          </p:nvSpPr>
          <p:spPr bwMode="auto">
            <a:xfrm>
              <a:off x="1728" y="2400"/>
              <a:ext cx="143" cy="173"/>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sv-SE" altLang="en-US" sz="1200">
                  <a:solidFill>
                    <a:schemeClr val="tx1"/>
                  </a:solidFill>
                  <a:latin typeface="Times New Roman" pitchFamily="18" charset="0"/>
                </a:rPr>
                <a:t>i</a:t>
              </a:r>
            </a:p>
          </p:txBody>
        </p:sp>
        <p:sp>
          <p:nvSpPr>
            <p:cNvPr id="187499" name="Text Box 16"/>
            <p:cNvSpPr txBox="1">
              <a:spLocks noChangeArrowheads="1"/>
            </p:cNvSpPr>
            <p:nvPr/>
          </p:nvSpPr>
          <p:spPr bwMode="auto">
            <a:xfrm>
              <a:off x="1728" y="2496"/>
              <a:ext cx="143" cy="173"/>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sv-SE" altLang="en-US" sz="1200">
                  <a:solidFill>
                    <a:schemeClr val="tx1"/>
                  </a:solidFill>
                  <a:latin typeface="Times New Roman" pitchFamily="18" charset="0"/>
                </a:rPr>
                <a:t>j</a:t>
              </a:r>
            </a:p>
          </p:txBody>
        </p:sp>
        <p:sp>
          <p:nvSpPr>
            <p:cNvPr id="187500" name="Text Box 17"/>
            <p:cNvSpPr txBox="1">
              <a:spLocks noChangeArrowheads="1"/>
            </p:cNvSpPr>
            <p:nvPr/>
          </p:nvSpPr>
          <p:spPr bwMode="auto">
            <a:xfrm>
              <a:off x="1728" y="2659"/>
              <a:ext cx="164" cy="173"/>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sv-SE" altLang="en-US" sz="1200">
                  <a:solidFill>
                    <a:schemeClr val="tx1"/>
                  </a:solidFill>
                  <a:latin typeface="Times New Roman" pitchFamily="18" charset="0"/>
                </a:rPr>
                <a:t>k</a:t>
              </a:r>
            </a:p>
          </p:txBody>
        </p:sp>
        <p:sp>
          <p:nvSpPr>
            <p:cNvPr id="187501" name="Text Box 18"/>
            <p:cNvSpPr txBox="1">
              <a:spLocks noChangeArrowheads="1"/>
            </p:cNvSpPr>
            <p:nvPr/>
          </p:nvSpPr>
          <p:spPr bwMode="auto">
            <a:xfrm>
              <a:off x="3719" y="2707"/>
              <a:ext cx="143" cy="173"/>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sv-SE" altLang="en-US" sz="1200">
                  <a:solidFill>
                    <a:schemeClr val="tx1"/>
                  </a:solidFill>
                  <a:latin typeface="Times New Roman" pitchFamily="18" charset="0"/>
                </a:rPr>
                <a:t>l</a:t>
              </a:r>
            </a:p>
          </p:txBody>
        </p:sp>
      </p:grpSp>
      <p:grpSp>
        <p:nvGrpSpPr>
          <p:cNvPr id="187397" name="Group 19"/>
          <p:cNvGrpSpPr>
            <a:grpSpLocks/>
          </p:cNvGrpSpPr>
          <p:nvPr/>
        </p:nvGrpSpPr>
        <p:grpSpPr bwMode="auto">
          <a:xfrm>
            <a:off x="5181600" y="1965325"/>
            <a:ext cx="3810000" cy="685800"/>
            <a:chOff x="3264" y="2064"/>
            <a:chExt cx="2400" cy="432"/>
          </a:xfrm>
        </p:grpSpPr>
        <p:graphicFrame>
          <p:nvGraphicFramePr>
            <p:cNvPr id="187486" name="Object 20"/>
            <p:cNvGraphicFramePr>
              <a:graphicFrameLocks noChangeAspect="1"/>
            </p:cNvGraphicFramePr>
            <p:nvPr/>
          </p:nvGraphicFramePr>
          <p:xfrm>
            <a:off x="3318" y="2238"/>
            <a:ext cx="2346" cy="258"/>
          </p:xfrm>
          <a:graphic>
            <a:graphicData uri="http://schemas.openxmlformats.org/presentationml/2006/ole">
              <mc:AlternateContent xmlns:mc="http://schemas.openxmlformats.org/markup-compatibility/2006">
                <mc:Choice xmlns:v="urn:schemas-microsoft-com:vml" Requires="v">
                  <p:oleObj spid="_x0000_s187630" name="Kalkylblad" r:id="rId8" imgW="3724772" imgH="333857" progId="Excel.Sheet.8">
                    <p:embed/>
                  </p:oleObj>
                </mc:Choice>
                <mc:Fallback>
                  <p:oleObj name="Kalkylblad" r:id="rId8" imgW="3724772" imgH="333857" progId="Excel.Sheet.8">
                    <p:embed/>
                    <p:pic>
                      <p:nvPicPr>
                        <p:cNvPr id="0" name="Object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18" y="2238"/>
                          <a:ext cx="2346" cy="258"/>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901" name="Text Box 21"/>
            <p:cNvSpPr txBox="1">
              <a:spLocks noChangeArrowheads="1"/>
            </p:cNvSpPr>
            <p:nvPr/>
          </p:nvSpPr>
          <p:spPr bwMode="auto">
            <a:xfrm>
              <a:off x="3264" y="2064"/>
              <a:ext cx="876" cy="192"/>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sv-SE" sz="1400" b="1">
                  <a:effectLst>
                    <a:outerShdw blurRad="38100" dist="38100" dir="2700000" algn="tl">
                      <a:srgbClr val="C0C0C0"/>
                    </a:outerShdw>
                  </a:effectLst>
                </a:rPr>
                <a:t>Lo</a:t>
              </a:r>
              <a:r>
                <a:rPr lang="lv-LV" sz="1400" b="1">
                  <a:effectLst>
                    <a:outerShdw blurRad="38100" dist="38100" dir="2700000" algn="tl">
                      <a:srgbClr val="C0C0C0"/>
                    </a:outerShdw>
                  </a:effectLst>
                </a:rPr>
                <a:t>k</a:t>
              </a:r>
              <a:r>
                <a:rPr lang="sv-SE" sz="1400" b="1">
                  <a:effectLst>
                    <a:outerShdw blurRad="38100" dist="38100" dir="2700000" algn="tl">
                      <a:srgbClr val="C0C0C0"/>
                    </a:outerShdw>
                  </a:effectLst>
                </a:rPr>
                <a:t>us ECGA22</a:t>
              </a:r>
              <a:r>
                <a:rPr lang="sv-SE" sz="1400" b="1" i="0">
                  <a:effectLst>
                    <a:outerShdw blurRad="38100" dist="38100" dir="2700000" algn="tl">
                      <a:srgbClr val="C0C0C0"/>
                    </a:outerShdw>
                  </a:effectLst>
                </a:rPr>
                <a:t> </a:t>
              </a:r>
            </a:p>
          </p:txBody>
        </p:sp>
      </p:grpSp>
      <p:sp>
        <p:nvSpPr>
          <p:cNvPr id="187398" name="Text Box 22"/>
          <p:cNvSpPr txBox="1">
            <a:spLocks noChangeArrowheads="1"/>
          </p:cNvSpPr>
          <p:nvPr/>
        </p:nvSpPr>
        <p:spPr bwMode="auto">
          <a:xfrm>
            <a:off x="539750" y="981075"/>
            <a:ext cx="5761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pPr>
            <a:r>
              <a:rPr lang="sv-SE" altLang="en-US" sz="2400" i="0" dirty="0">
                <a:solidFill>
                  <a:schemeClr val="tx1"/>
                </a:solidFill>
                <a:latin typeface="Arial" charset="0"/>
              </a:rPr>
              <a:t> </a:t>
            </a:r>
            <a:r>
              <a:rPr lang="lv-LV" altLang="en-US" sz="2400" i="0" dirty="0">
                <a:solidFill>
                  <a:schemeClr val="tx1"/>
                </a:solidFill>
                <a:latin typeface="Arial" charset="0"/>
              </a:rPr>
              <a:t>K</a:t>
            </a:r>
            <a:r>
              <a:rPr lang="sv-SE" altLang="en-US" sz="2400" i="0" dirty="0">
                <a:solidFill>
                  <a:schemeClr val="tx1"/>
                </a:solidFill>
                <a:latin typeface="Arial" charset="0"/>
              </a:rPr>
              <a:t>odominant</a:t>
            </a:r>
            <a:r>
              <a:rPr lang="lv-LV" altLang="en-US" sz="2400" i="0" dirty="0">
                <a:solidFill>
                  <a:schemeClr val="tx1"/>
                </a:solidFill>
                <a:latin typeface="Arial" charset="0"/>
              </a:rPr>
              <a:t>i</a:t>
            </a:r>
            <a:r>
              <a:rPr lang="sv-SE" altLang="en-US" sz="2400" i="0" dirty="0">
                <a:solidFill>
                  <a:schemeClr val="tx1"/>
                </a:solidFill>
                <a:latin typeface="Arial" charset="0"/>
              </a:rPr>
              <a:t> mar</a:t>
            </a:r>
            <a:r>
              <a:rPr lang="lv-LV" altLang="en-US" sz="2400" i="0" dirty="0" err="1">
                <a:solidFill>
                  <a:schemeClr val="tx1"/>
                </a:solidFill>
                <a:latin typeface="Arial" charset="0"/>
              </a:rPr>
              <a:t>ķi</a:t>
            </a:r>
            <a:r>
              <a:rPr lang="sv-SE" altLang="en-US" sz="2400" i="0" dirty="0">
                <a:solidFill>
                  <a:schemeClr val="tx1"/>
                </a:solidFill>
                <a:latin typeface="Arial" charset="0"/>
              </a:rPr>
              <a:t>er</a:t>
            </a:r>
            <a:r>
              <a:rPr lang="lv-LV" altLang="en-US" sz="2400" i="0" dirty="0">
                <a:solidFill>
                  <a:schemeClr val="tx1"/>
                </a:solidFill>
                <a:latin typeface="Arial" charset="0"/>
              </a:rPr>
              <a:t>i</a:t>
            </a:r>
            <a:endParaRPr lang="sv-SE" altLang="en-US" sz="2400" i="0" dirty="0">
              <a:solidFill>
                <a:schemeClr val="tx1"/>
              </a:solidFill>
              <a:latin typeface="Arial" charset="0"/>
            </a:endParaRPr>
          </a:p>
        </p:txBody>
      </p:sp>
      <p:sp>
        <p:nvSpPr>
          <p:cNvPr id="378903" name="Text Box 23"/>
          <p:cNvSpPr txBox="1">
            <a:spLocks noChangeArrowheads="1"/>
          </p:cNvSpPr>
          <p:nvPr/>
        </p:nvSpPr>
        <p:spPr bwMode="auto">
          <a:xfrm>
            <a:off x="107950" y="4173538"/>
            <a:ext cx="944563" cy="609600"/>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sv-SE" sz="2000" b="1" i="0">
                <a:effectLst>
                  <a:outerShdw blurRad="38100" dist="38100" dir="2700000" algn="tl">
                    <a:srgbClr val="C0C0C0"/>
                  </a:outerShdw>
                </a:effectLst>
              </a:rPr>
              <a:t>ISSR</a:t>
            </a:r>
          </a:p>
          <a:p>
            <a:pPr>
              <a:defRPr/>
            </a:pPr>
            <a:r>
              <a:rPr lang="sv-SE" sz="1400" b="1" i="0">
                <a:effectLst>
                  <a:outerShdw blurRad="38100" dist="38100" dir="2700000" algn="tl">
                    <a:srgbClr val="C0C0C0"/>
                  </a:outerShdw>
                </a:effectLst>
              </a:rPr>
              <a:t>(UBC888)</a:t>
            </a:r>
          </a:p>
        </p:txBody>
      </p:sp>
      <p:sp>
        <p:nvSpPr>
          <p:cNvPr id="187400" name="Rectangle 24"/>
          <p:cNvSpPr>
            <a:spLocks noChangeArrowheads="1"/>
          </p:cNvSpPr>
          <p:nvPr/>
        </p:nvSpPr>
        <p:spPr bwMode="auto">
          <a:xfrm>
            <a:off x="2051050" y="3213100"/>
            <a:ext cx="2881313" cy="936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87401" name="Text Box 25"/>
          <p:cNvSpPr txBox="1">
            <a:spLocks noChangeArrowheads="1"/>
          </p:cNvSpPr>
          <p:nvPr/>
        </p:nvSpPr>
        <p:spPr bwMode="auto">
          <a:xfrm>
            <a:off x="468313" y="3573463"/>
            <a:ext cx="5761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pPr>
            <a:r>
              <a:rPr lang="sv-SE" altLang="en-US" sz="2400" i="0">
                <a:solidFill>
                  <a:schemeClr val="tx1"/>
                </a:solidFill>
                <a:latin typeface="Arial" charset="0"/>
              </a:rPr>
              <a:t> Dominant</a:t>
            </a:r>
            <a:r>
              <a:rPr lang="lv-LV" altLang="en-US" sz="2400" i="0">
                <a:solidFill>
                  <a:schemeClr val="tx1"/>
                </a:solidFill>
                <a:latin typeface="Arial" charset="0"/>
              </a:rPr>
              <a:t>i</a:t>
            </a:r>
            <a:r>
              <a:rPr lang="sv-SE" altLang="en-US" sz="2400" i="0">
                <a:solidFill>
                  <a:schemeClr val="tx1"/>
                </a:solidFill>
                <a:latin typeface="Arial" charset="0"/>
              </a:rPr>
              <a:t> mar</a:t>
            </a:r>
            <a:r>
              <a:rPr lang="lv-LV" altLang="en-US" sz="2400" i="0">
                <a:solidFill>
                  <a:schemeClr val="tx1"/>
                </a:solidFill>
                <a:latin typeface="Arial" charset="0"/>
              </a:rPr>
              <a:t>ķi</a:t>
            </a:r>
            <a:r>
              <a:rPr lang="sv-SE" altLang="en-US" sz="2400" i="0">
                <a:solidFill>
                  <a:schemeClr val="tx1"/>
                </a:solidFill>
                <a:latin typeface="Arial" charset="0"/>
              </a:rPr>
              <a:t>er</a:t>
            </a:r>
            <a:r>
              <a:rPr lang="lv-LV" altLang="en-US" sz="2400" i="0">
                <a:solidFill>
                  <a:schemeClr val="tx1"/>
                </a:solidFill>
                <a:latin typeface="Arial" charset="0"/>
              </a:rPr>
              <a:t>i</a:t>
            </a:r>
            <a:endParaRPr lang="sv-SE" altLang="en-US" sz="2400" i="0">
              <a:solidFill>
                <a:schemeClr val="tx1"/>
              </a:solidFill>
              <a:latin typeface="Arial" charset="0"/>
            </a:endParaRPr>
          </a:p>
        </p:txBody>
      </p:sp>
      <p:sp>
        <p:nvSpPr>
          <p:cNvPr id="187402" name="Line 26"/>
          <p:cNvSpPr>
            <a:spLocks noChangeShapeType="1"/>
          </p:cNvSpPr>
          <p:nvPr/>
        </p:nvSpPr>
        <p:spPr bwMode="auto">
          <a:xfrm>
            <a:off x="2060575" y="3213100"/>
            <a:ext cx="2808288" cy="0"/>
          </a:xfrm>
          <a:prstGeom prst="line">
            <a:avLst/>
          </a:prstGeom>
          <a:noFill/>
          <a:ln w="9525">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03" name="Rectangle 27"/>
          <p:cNvSpPr>
            <a:spLocks noChangeArrowheads="1"/>
          </p:cNvSpPr>
          <p:nvPr/>
        </p:nvSpPr>
        <p:spPr bwMode="auto">
          <a:xfrm>
            <a:off x="2051050" y="6165850"/>
            <a:ext cx="2881313" cy="43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87404" name="Text Box 28"/>
          <p:cNvSpPr txBox="1">
            <a:spLocks noChangeArrowheads="1"/>
          </p:cNvSpPr>
          <p:nvPr/>
        </p:nvSpPr>
        <p:spPr bwMode="auto">
          <a:xfrm>
            <a:off x="2195513" y="4076700"/>
            <a:ext cx="30972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sv-SE" altLang="en-US" sz="1200" i="0">
                <a:solidFill>
                  <a:schemeClr val="tx1"/>
                </a:solidFill>
                <a:latin typeface="Times New Roman" pitchFamily="18" charset="0"/>
              </a:rPr>
              <a:t> 1       2       3      4      5       6       7       8</a:t>
            </a:r>
          </a:p>
        </p:txBody>
      </p:sp>
      <p:sp>
        <p:nvSpPr>
          <p:cNvPr id="187405" name="Text Box 29"/>
          <p:cNvSpPr txBox="1">
            <a:spLocks noChangeArrowheads="1"/>
          </p:cNvSpPr>
          <p:nvPr/>
        </p:nvSpPr>
        <p:spPr bwMode="auto">
          <a:xfrm rot="10800000">
            <a:off x="1346200" y="4221163"/>
            <a:ext cx="488950" cy="263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ru-RU" altLang="en-US" sz="2000" b="0" i="0">
              <a:solidFill>
                <a:schemeClr val="tx1"/>
              </a:solidFill>
              <a:latin typeface="Arial" charset="0"/>
            </a:endParaRPr>
          </a:p>
        </p:txBody>
      </p:sp>
      <p:sp>
        <p:nvSpPr>
          <p:cNvPr id="187406" name="Text Box 30"/>
          <p:cNvSpPr txBox="1">
            <a:spLocks noChangeArrowheads="1"/>
          </p:cNvSpPr>
          <p:nvPr/>
        </p:nvSpPr>
        <p:spPr bwMode="auto">
          <a:xfrm>
            <a:off x="1619250" y="4149725"/>
            <a:ext cx="431800" cy="211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sv-SE" altLang="en-US" sz="1400" i="0">
                <a:solidFill>
                  <a:schemeClr val="tx1"/>
                </a:solidFill>
                <a:latin typeface="Arial" charset="0"/>
              </a:rPr>
              <a:t>I    </a:t>
            </a:r>
          </a:p>
          <a:p>
            <a:pPr eaLnBrk="1" hangingPunct="1">
              <a:spcBef>
                <a:spcPct val="50000"/>
              </a:spcBef>
              <a:buFontTx/>
              <a:buNone/>
            </a:pPr>
            <a:endParaRPr lang="sv-SE" altLang="en-US" sz="1400" i="0">
              <a:solidFill>
                <a:schemeClr val="tx1"/>
              </a:solidFill>
              <a:latin typeface="Arial" charset="0"/>
            </a:endParaRPr>
          </a:p>
          <a:p>
            <a:pPr eaLnBrk="1" hangingPunct="1">
              <a:spcBef>
                <a:spcPct val="50000"/>
              </a:spcBef>
              <a:buFontTx/>
              <a:buNone/>
            </a:pPr>
            <a:r>
              <a:rPr lang="sv-SE" altLang="en-US" sz="1400" i="0">
                <a:solidFill>
                  <a:schemeClr val="tx1"/>
                </a:solidFill>
                <a:latin typeface="Arial" charset="0"/>
              </a:rPr>
              <a:t>II III</a:t>
            </a:r>
          </a:p>
          <a:p>
            <a:pPr eaLnBrk="1" hangingPunct="1">
              <a:spcBef>
                <a:spcPct val="50000"/>
              </a:spcBef>
              <a:buFontTx/>
              <a:buNone/>
            </a:pPr>
            <a:endParaRPr lang="sv-SE" altLang="en-US" sz="1400" i="0">
              <a:solidFill>
                <a:schemeClr val="tx1"/>
              </a:solidFill>
              <a:latin typeface="Arial" charset="0"/>
            </a:endParaRPr>
          </a:p>
          <a:p>
            <a:pPr eaLnBrk="1" hangingPunct="1">
              <a:spcBef>
                <a:spcPct val="50000"/>
              </a:spcBef>
              <a:buFontTx/>
              <a:buNone/>
            </a:pPr>
            <a:r>
              <a:rPr lang="sv-SE" altLang="en-US" sz="1400" i="0">
                <a:solidFill>
                  <a:schemeClr val="tx1"/>
                </a:solidFill>
                <a:latin typeface="Arial" charset="0"/>
              </a:rPr>
              <a:t>IV</a:t>
            </a:r>
          </a:p>
          <a:p>
            <a:pPr eaLnBrk="1" hangingPunct="1">
              <a:spcBef>
                <a:spcPct val="50000"/>
              </a:spcBef>
              <a:buFontTx/>
              <a:buNone/>
            </a:pPr>
            <a:r>
              <a:rPr lang="sv-SE" altLang="en-US" sz="1400" i="0">
                <a:solidFill>
                  <a:schemeClr val="tx1"/>
                </a:solidFill>
                <a:latin typeface="Arial" charset="0"/>
              </a:rPr>
              <a:t>V</a:t>
            </a:r>
          </a:p>
        </p:txBody>
      </p:sp>
      <p:sp>
        <p:nvSpPr>
          <p:cNvPr id="187407" name="Line 31"/>
          <p:cNvSpPr>
            <a:spLocks noChangeShapeType="1"/>
          </p:cNvSpPr>
          <p:nvPr/>
        </p:nvSpPr>
        <p:spPr bwMode="auto">
          <a:xfrm>
            <a:off x="1835150" y="4292600"/>
            <a:ext cx="144463"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08" name="Line 32"/>
          <p:cNvSpPr>
            <a:spLocks noChangeShapeType="1"/>
          </p:cNvSpPr>
          <p:nvPr/>
        </p:nvSpPr>
        <p:spPr bwMode="auto">
          <a:xfrm>
            <a:off x="1835150" y="4941888"/>
            <a:ext cx="1728788" cy="142875"/>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09" name="Line 33"/>
          <p:cNvSpPr>
            <a:spLocks noChangeShapeType="1"/>
          </p:cNvSpPr>
          <p:nvPr/>
        </p:nvSpPr>
        <p:spPr bwMode="auto">
          <a:xfrm>
            <a:off x="1901825" y="5157788"/>
            <a:ext cx="360363"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10" name="Line 34"/>
          <p:cNvSpPr>
            <a:spLocks noChangeShapeType="1"/>
          </p:cNvSpPr>
          <p:nvPr/>
        </p:nvSpPr>
        <p:spPr bwMode="auto">
          <a:xfrm flipV="1">
            <a:off x="1908175" y="5734050"/>
            <a:ext cx="1584325" cy="7143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11" name="Line 35"/>
          <p:cNvSpPr>
            <a:spLocks noChangeShapeType="1"/>
          </p:cNvSpPr>
          <p:nvPr/>
        </p:nvSpPr>
        <p:spPr bwMode="auto">
          <a:xfrm flipV="1">
            <a:off x="1835150" y="6021388"/>
            <a:ext cx="433388" cy="7143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378916" name="Group 36"/>
          <p:cNvGraphicFramePr>
            <a:graphicFrameLocks noGrp="1"/>
          </p:cNvGraphicFramePr>
          <p:nvPr/>
        </p:nvGraphicFramePr>
        <p:xfrm>
          <a:off x="5724525" y="4508500"/>
          <a:ext cx="3149600" cy="1466850"/>
        </p:xfrm>
        <a:graphic>
          <a:graphicData uri="http://schemas.openxmlformats.org/drawingml/2006/table">
            <a:tbl>
              <a:tblPr/>
              <a:tblGrid>
                <a:gridCol w="609600"/>
                <a:gridCol w="317500"/>
                <a:gridCol w="317500"/>
                <a:gridCol w="317500"/>
                <a:gridCol w="317500"/>
                <a:gridCol w="317500"/>
                <a:gridCol w="317500"/>
                <a:gridCol w="317500"/>
                <a:gridCol w="317500"/>
              </a:tblGrid>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 </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1</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2</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3</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4</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5</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6</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7</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8</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I</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1</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1</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1</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1</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0</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0</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0</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0</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II</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0</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0</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0</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0</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1</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1</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1</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1</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III</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1</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1</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1</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1</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0</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0</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0</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0</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IV</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0</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0</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0</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0</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1</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1</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1</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1</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V</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1</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1</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1</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1</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0</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0</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0</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v-SE" sz="1000" b="0" i="0" u="none" strike="noStrike" cap="none" normalizeH="0" baseline="0" smtClean="0">
                          <a:ln>
                            <a:noFill/>
                          </a:ln>
                          <a:solidFill>
                            <a:srgbClr val="006600"/>
                          </a:solidFill>
                          <a:effectLst/>
                          <a:latin typeface="Comic Sans MS" pitchFamily="66" charset="0"/>
                          <a:cs typeface="Arial" charset="0"/>
                        </a:rPr>
                        <a:t>0</a:t>
                      </a:r>
                      <a:endParaRPr kumimoji="0" lang="sv-SE" sz="1800" b="1" i="0" u="none" strike="noStrike" cap="none" normalizeH="0" baseline="0" smtClean="0">
                        <a:ln>
                          <a:noFill/>
                        </a:ln>
                        <a:solidFill>
                          <a:srgbClr val="006600"/>
                        </a:solidFill>
                        <a:effectLst/>
                        <a:latin typeface="Comic Sans MS" pitchFamily="66" charset="0"/>
                      </a:endParaRPr>
                    </a:p>
                  </a:txBody>
                  <a:tcPr anchor="b"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r>
            </a:tbl>
          </a:graphicData>
        </a:graphic>
      </p:graphicFrame>
      <p:sp>
        <p:nvSpPr>
          <p:cNvPr id="378988" name="Text Box 108"/>
          <p:cNvSpPr txBox="1">
            <a:spLocks noChangeArrowheads="1"/>
          </p:cNvSpPr>
          <p:nvPr/>
        </p:nvSpPr>
        <p:spPr bwMode="auto">
          <a:xfrm>
            <a:off x="5580063" y="4149725"/>
            <a:ext cx="34559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sv-SE" sz="1400" b="1">
                <a:effectLst>
                  <a:outerShdw blurRad="38100" dist="38100" dir="2700000" algn="tl">
                    <a:srgbClr val="C0C0C0"/>
                  </a:outerShdw>
                </a:effectLst>
                <a:latin typeface="Arial" charset="0"/>
              </a:rPr>
              <a:t>Pr</a:t>
            </a:r>
            <a:r>
              <a:rPr lang="lv-LV" sz="1400" b="1">
                <a:effectLst>
                  <a:outerShdw blurRad="38100" dist="38100" dir="2700000" algn="tl">
                    <a:srgbClr val="C0C0C0"/>
                  </a:outerShdw>
                </a:effectLst>
                <a:latin typeface="Arial" charset="0"/>
              </a:rPr>
              <a:t>ai</a:t>
            </a:r>
            <a:r>
              <a:rPr lang="sv-SE" sz="1400" b="1">
                <a:effectLst>
                  <a:outerShdw blurRad="38100" dist="38100" dir="2700000" algn="tl">
                    <a:srgbClr val="C0C0C0"/>
                  </a:outerShdw>
                </a:effectLst>
                <a:latin typeface="Arial" charset="0"/>
              </a:rPr>
              <a:t>mer</a:t>
            </a:r>
            <a:r>
              <a:rPr lang="lv-LV" sz="1400" b="1">
                <a:effectLst>
                  <a:outerShdw blurRad="38100" dist="38100" dir="2700000" algn="tl">
                    <a:srgbClr val="C0C0C0"/>
                  </a:outerShdw>
                </a:effectLst>
                <a:latin typeface="Arial" charset="0"/>
              </a:rPr>
              <a:t>is</a:t>
            </a:r>
            <a:r>
              <a:rPr lang="sv-SE" sz="1400" b="1">
                <a:effectLst>
                  <a:outerShdw blurRad="38100" dist="38100" dir="2700000" algn="tl">
                    <a:srgbClr val="C0C0C0"/>
                  </a:outerShdw>
                </a:effectLst>
                <a:latin typeface="Arial" charset="0"/>
              </a:rPr>
              <a:t> UBC888</a:t>
            </a:r>
          </a:p>
        </p:txBody>
      </p:sp>
      <p:sp>
        <p:nvSpPr>
          <p:cNvPr id="187485" name="Rectangle 109"/>
          <p:cNvSpPr>
            <a:spLocks noChangeArrowheads="1"/>
          </p:cNvSpPr>
          <p:nvPr/>
        </p:nvSpPr>
        <p:spPr bwMode="auto">
          <a:xfrm>
            <a:off x="971550" y="260350"/>
            <a:ext cx="6986588" cy="60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lv-LV" altLang="en-US" sz="3600" i="0">
                <a:solidFill>
                  <a:schemeClr val="accent2"/>
                </a:solidFill>
              </a:rPr>
              <a:t>Rezultātu nolasīšana</a:t>
            </a:r>
            <a:endParaRPr lang="ru-RU" altLang="en-US" sz="3600" i="0">
              <a:solidFill>
                <a:schemeClr val="accent2"/>
              </a:solidFill>
            </a:endParaRPr>
          </a:p>
        </p:txBody>
      </p:sp>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827088" y="692150"/>
            <a:ext cx="7924800" cy="838200"/>
          </a:xfrm>
        </p:spPr>
        <p:txBody>
          <a:bodyPr/>
          <a:lstStyle/>
          <a:p>
            <a:pPr eaLnBrk="1" hangingPunct="1"/>
            <a:r>
              <a:rPr lang="lv-LV" altLang="en-US" smtClean="0"/>
              <a:t>Rezultātu prezentācija</a:t>
            </a:r>
            <a:endParaRPr lang="ru-RU" altLang="en-US" smtClean="0"/>
          </a:p>
        </p:txBody>
      </p:sp>
      <p:pic>
        <p:nvPicPr>
          <p:cNvPr id="1884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844675"/>
            <a:ext cx="4068762" cy="378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84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844675"/>
            <a:ext cx="4140200" cy="337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8421" name="Text Box 5"/>
          <p:cNvSpPr txBox="1">
            <a:spLocks noChangeArrowheads="1"/>
          </p:cNvSpPr>
          <p:nvPr/>
        </p:nvSpPr>
        <p:spPr bwMode="auto">
          <a:xfrm>
            <a:off x="468313" y="6237288"/>
            <a:ext cx="36210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1400" b="0" i="0">
                <a:solidFill>
                  <a:schemeClr val="tx1"/>
                </a:solidFill>
                <a:latin typeface="Arial" charset="0"/>
              </a:rPr>
              <a:t>Nesbo et al</a:t>
            </a:r>
            <a:r>
              <a:rPr lang="lv-LV" altLang="en-US" sz="1400" b="0" i="0">
                <a:solidFill>
                  <a:schemeClr val="tx1"/>
                </a:solidFill>
                <a:latin typeface="Arial" charset="0"/>
              </a:rPr>
              <a:t>., </a:t>
            </a:r>
            <a:r>
              <a:rPr lang="lv-LV" altLang="en-US" sz="1400" b="0">
                <a:solidFill>
                  <a:schemeClr val="tx1"/>
                </a:solidFill>
                <a:latin typeface="Arial" charset="0"/>
              </a:rPr>
              <a:t>Hereditas</a:t>
            </a:r>
            <a:r>
              <a:rPr lang="lv-LV" altLang="en-US" sz="1400" b="0" i="0">
                <a:solidFill>
                  <a:schemeClr val="tx1"/>
                </a:solidFill>
                <a:latin typeface="Arial" charset="0"/>
              </a:rPr>
              <a:t>,</a:t>
            </a:r>
            <a:r>
              <a:rPr lang="en-US" altLang="en-US" sz="1400" b="0" i="0">
                <a:solidFill>
                  <a:schemeClr val="tx1"/>
                </a:solidFill>
                <a:latin typeface="Arial" charset="0"/>
              </a:rPr>
              <a:t> 1998</a:t>
            </a:r>
            <a:r>
              <a:rPr lang="lv-LV" altLang="en-US" sz="1400" b="0" i="0">
                <a:solidFill>
                  <a:schemeClr val="tx1"/>
                </a:solidFill>
                <a:latin typeface="Arial" charset="0"/>
              </a:rPr>
              <a:t>, 129, 241-249</a:t>
            </a:r>
            <a:endParaRPr lang="ru-RU" altLang="en-US" sz="1400" b="0" i="0">
              <a:solidFill>
                <a:schemeClr val="tx1"/>
              </a:solidFill>
              <a:latin typeface="Arial" charset="0"/>
            </a:endParaRP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827088" y="476250"/>
            <a:ext cx="7924800" cy="720725"/>
          </a:xfrm>
        </p:spPr>
        <p:txBody>
          <a:bodyPr/>
          <a:lstStyle/>
          <a:p>
            <a:pPr eaLnBrk="1" hangingPunct="1"/>
            <a:r>
              <a:rPr lang="lv-LV" altLang="en-US" smtClean="0"/>
              <a:t>Rezultātu prezentācija</a:t>
            </a:r>
            <a:endParaRPr lang="ru-RU" altLang="en-US" smtClean="0"/>
          </a:p>
        </p:txBody>
      </p:sp>
      <p:sp>
        <p:nvSpPr>
          <p:cNvPr id="189443" name="Text Box 3"/>
          <p:cNvSpPr txBox="1">
            <a:spLocks noChangeArrowheads="1"/>
          </p:cNvSpPr>
          <p:nvPr/>
        </p:nvSpPr>
        <p:spPr bwMode="auto">
          <a:xfrm>
            <a:off x="395288" y="6237288"/>
            <a:ext cx="76628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1400" b="0" i="0">
                <a:solidFill>
                  <a:schemeClr val="tx1"/>
                </a:solidFill>
                <a:latin typeface="Arial" charset="0"/>
              </a:rPr>
              <a:t>Vetelainen, Gammelga</a:t>
            </a:r>
            <a:r>
              <a:rPr lang="lv-LV" altLang="en-US" sz="1400" b="0" i="0">
                <a:solidFill>
                  <a:schemeClr val="tx1"/>
                </a:solidFill>
                <a:latin typeface="Arial" charset="0"/>
              </a:rPr>
              <a:t>,</a:t>
            </a:r>
            <a:r>
              <a:rPr lang="en-US" altLang="en-US" sz="1400" b="0" i="0">
                <a:solidFill>
                  <a:schemeClr val="tx1"/>
                </a:solidFill>
                <a:latin typeface="Arial" charset="0"/>
              </a:rPr>
              <a:t> Valkonen</a:t>
            </a:r>
            <a:r>
              <a:rPr lang="lv-LV" altLang="en-US" sz="1400" b="0" i="0">
                <a:solidFill>
                  <a:schemeClr val="tx1"/>
                </a:solidFill>
                <a:latin typeface="Arial" charset="0"/>
              </a:rPr>
              <a:t>, </a:t>
            </a:r>
            <a:r>
              <a:rPr lang="en-US" altLang="en-US" sz="1400" b="0">
                <a:solidFill>
                  <a:schemeClr val="tx1"/>
                </a:solidFill>
                <a:latin typeface="Arial" charset="0"/>
              </a:rPr>
              <a:t>Genetic Resources and Crop Evolution</a:t>
            </a:r>
            <a:r>
              <a:rPr lang="lv-LV" altLang="en-US" sz="1400" b="0" i="0">
                <a:solidFill>
                  <a:schemeClr val="tx1"/>
                </a:solidFill>
                <a:latin typeface="Arial" charset="0"/>
              </a:rPr>
              <a:t>, </a:t>
            </a:r>
            <a:r>
              <a:rPr lang="en-US" altLang="en-US" sz="1400" b="0" i="0">
                <a:solidFill>
                  <a:schemeClr val="tx1"/>
                </a:solidFill>
                <a:latin typeface="Arial" charset="0"/>
              </a:rPr>
              <a:t>2005</a:t>
            </a:r>
            <a:r>
              <a:rPr lang="lv-LV" altLang="en-US" sz="1400" b="0" i="0">
                <a:solidFill>
                  <a:schemeClr val="tx1"/>
                </a:solidFill>
                <a:latin typeface="Arial" charset="0"/>
              </a:rPr>
              <a:t>,</a:t>
            </a:r>
            <a:r>
              <a:rPr lang="en-US" altLang="en-US" sz="1400" b="0" i="0">
                <a:solidFill>
                  <a:schemeClr val="tx1"/>
                </a:solidFill>
                <a:latin typeface="Arial" charset="0"/>
              </a:rPr>
              <a:t> 52</a:t>
            </a:r>
            <a:r>
              <a:rPr lang="lv-LV" altLang="en-US" sz="1400" b="0" i="0">
                <a:solidFill>
                  <a:schemeClr val="tx1"/>
                </a:solidFill>
                <a:latin typeface="Arial" charset="0"/>
              </a:rPr>
              <a:t>,</a:t>
            </a:r>
            <a:r>
              <a:rPr lang="en-US" altLang="en-US" sz="1400" b="0" i="0">
                <a:solidFill>
                  <a:schemeClr val="tx1"/>
                </a:solidFill>
                <a:latin typeface="Arial" charset="0"/>
              </a:rPr>
              <a:t> 999–1010</a:t>
            </a:r>
          </a:p>
        </p:txBody>
      </p:sp>
      <p:pic>
        <p:nvPicPr>
          <p:cNvPr id="1894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495425"/>
            <a:ext cx="6769100" cy="415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685800" y="304800"/>
            <a:ext cx="7772400" cy="762000"/>
          </a:xfrm>
        </p:spPr>
        <p:txBody>
          <a:bodyPr/>
          <a:lstStyle/>
          <a:p>
            <a:pPr eaLnBrk="1" hangingPunct="1"/>
            <a:r>
              <a:rPr lang="lv-LV" altLang="en-US" smtClean="0"/>
              <a:t>Pazīmju kartēšana</a:t>
            </a:r>
          </a:p>
        </p:txBody>
      </p:sp>
      <p:pic>
        <p:nvPicPr>
          <p:cNvPr id="190467" name="Picture 3" descr="Barley chromosome regions for malt extract and key agronomic trai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1052513"/>
            <a:ext cx="4430713" cy="56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5"/>
          <p:cNvSpPr txBox="1">
            <a:spLocks noChangeArrowheads="1"/>
          </p:cNvSpPr>
          <p:nvPr/>
        </p:nvSpPr>
        <p:spPr bwMode="auto">
          <a:xfrm>
            <a:off x="161776" y="5589240"/>
            <a:ext cx="563436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lv-LV" altLang="en-US" sz="2400" b="0" i="0" dirty="0" smtClean="0">
                <a:solidFill>
                  <a:srgbClr val="990000"/>
                </a:solidFill>
                <a:latin typeface="Arial" charset="0"/>
              </a:rPr>
              <a:t>Iespējama uz </a:t>
            </a:r>
            <a:r>
              <a:rPr lang="lv-LV" altLang="en-US" sz="2400" b="0" i="0" dirty="0">
                <a:solidFill>
                  <a:srgbClr val="990000"/>
                </a:solidFill>
                <a:latin typeface="Arial" charset="0"/>
              </a:rPr>
              <a:t>marķieriem balstītā </a:t>
            </a:r>
            <a:r>
              <a:rPr lang="lv-LV" altLang="en-US" sz="2400" b="0" i="0" dirty="0" smtClean="0">
                <a:solidFill>
                  <a:srgbClr val="990000"/>
                </a:solidFill>
                <a:latin typeface="Arial" charset="0"/>
              </a:rPr>
              <a:t>izlase!</a:t>
            </a:r>
            <a:endParaRPr lang="lv-LV" altLang="en-US" sz="2400" b="0" i="0" dirty="0">
              <a:solidFill>
                <a:srgbClr val="990000"/>
              </a:solidFill>
              <a:latin typeface="Arial" charset="0"/>
            </a:endParaRPr>
          </a:p>
          <a:p>
            <a:pPr algn="ctr">
              <a:spcBef>
                <a:spcPct val="0"/>
              </a:spcBef>
              <a:buFontTx/>
              <a:buNone/>
            </a:pPr>
            <a:r>
              <a:rPr lang="lv-LV" altLang="en-US" sz="2400" b="0" i="0" dirty="0">
                <a:solidFill>
                  <a:srgbClr val="990000"/>
                </a:solidFill>
                <a:latin typeface="Arial" charset="0"/>
              </a:rPr>
              <a:t>[</a:t>
            </a:r>
            <a:r>
              <a:rPr lang="en-GB" altLang="en-US" sz="2400" b="0" i="0" dirty="0">
                <a:solidFill>
                  <a:srgbClr val="990000"/>
                </a:solidFill>
                <a:latin typeface="Arial" charset="0"/>
              </a:rPr>
              <a:t>Markers assisted selection</a:t>
            </a:r>
            <a:r>
              <a:rPr lang="lv-LV" altLang="en-US" sz="2400" b="0" i="0" dirty="0">
                <a:solidFill>
                  <a:srgbClr val="990000"/>
                </a:solidFill>
                <a:latin typeface="Arial" charset="0"/>
              </a:rPr>
              <a:t>]</a:t>
            </a:r>
            <a:endParaRPr lang="en-GB" altLang="en-US" sz="2400" b="0" i="0" dirty="0">
              <a:solidFill>
                <a:schemeClr val="accent2"/>
              </a:solidFill>
              <a:latin typeface="Arial" charset="0"/>
            </a:endParaRP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684213" y="404813"/>
            <a:ext cx="7772400" cy="720725"/>
          </a:xfrm>
        </p:spPr>
        <p:txBody>
          <a:bodyPr/>
          <a:lstStyle/>
          <a:p>
            <a:pPr eaLnBrk="1" hangingPunct="1"/>
            <a:r>
              <a:rPr lang="lv-LV" altLang="en-US" smtClean="0"/>
              <a:t>QTL kas nosaka rīsu morfoloģiju</a:t>
            </a:r>
            <a:endParaRPr lang="ru-RU" altLang="en-US" smtClean="0"/>
          </a:p>
        </p:txBody>
      </p:sp>
      <p:pic>
        <p:nvPicPr>
          <p:cNvPr id="1914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196975"/>
            <a:ext cx="6554788"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457200" y="152400"/>
            <a:ext cx="8229600" cy="3581400"/>
          </a:xfrm>
        </p:spPr>
        <p:txBody>
          <a:bodyPr/>
          <a:lstStyle/>
          <a:p>
            <a:pPr algn="ctr" eaLnBrk="1" hangingPunct="1">
              <a:buFontTx/>
              <a:buNone/>
            </a:pPr>
            <a:r>
              <a:rPr lang="en-US" altLang="en-US" dirty="0" err="1" smtClean="0">
                <a:solidFill>
                  <a:schemeClr val="accent2"/>
                </a:solidFill>
              </a:rPr>
              <a:t>Alcmaeon</a:t>
            </a:r>
            <a:r>
              <a:rPr lang="en-US" altLang="en-US" dirty="0" smtClean="0">
                <a:solidFill>
                  <a:schemeClr val="accent2"/>
                </a:solidFill>
              </a:rPr>
              <a:t> of Crotona (</a:t>
            </a:r>
            <a:r>
              <a:rPr lang="lv-LV" altLang="en-US" dirty="0" smtClean="0">
                <a:solidFill>
                  <a:schemeClr val="accent2"/>
                </a:solidFill>
              </a:rPr>
              <a:t>~ </a:t>
            </a:r>
            <a:r>
              <a:rPr lang="en-US" altLang="en-US" dirty="0" smtClean="0">
                <a:solidFill>
                  <a:schemeClr val="accent2"/>
                </a:solidFill>
              </a:rPr>
              <a:t>535 </a:t>
            </a:r>
            <a:r>
              <a:rPr lang="lv-LV" altLang="en-US" dirty="0" smtClean="0">
                <a:solidFill>
                  <a:schemeClr val="accent2"/>
                </a:solidFill>
              </a:rPr>
              <a:t>p.m.ē.</a:t>
            </a:r>
            <a:r>
              <a:rPr lang="en-US" altLang="en-US" dirty="0" smtClean="0">
                <a:solidFill>
                  <a:schemeClr val="accent2"/>
                </a:solidFill>
              </a:rPr>
              <a:t>)</a:t>
            </a:r>
            <a:endParaRPr lang="lv-LV" altLang="en-US" dirty="0" smtClean="0">
              <a:solidFill>
                <a:schemeClr val="accent2"/>
              </a:solidFill>
            </a:endParaRPr>
          </a:p>
          <a:p>
            <a:pPr algn="ctr" eaLnBrk="1" hangingPunct="1">
              <a:buFontTx/>
              <a:buNone/>
            </a:pPr>
            <a:endParaRPr lang="lv-LV" altLang="en-US" sz="1400" dirty="0" smtClean="0">
              <a:solidFill>
                <a:schemeClr val="accent2"/>
              </a:solidFill>
            </a:endParaRPr>
          </a:p>
          <a:p>
            <a:pPr eaLnBrk="1" hangingPunct="1"/>
            <a:r>
              <a:rPr lang="lv-LV" altLang="en-US" b="0" dirty="0" smtClean="0">
                <a:latin typeface="Arial" panose="020B0604020202020204" pitchFamily="34" charset="0"/>
                <a:cs typeface="Arial" panose="020B0604020202020204" pitchFamily="34" charset="0"/>
              </a:rPr>
              <a:t>sēkla veidojas smadzenēs</a:t>
            </a:r>
          </a:p>
          <a:p>
            <a:pPr eaLnBrk="1" hangingPunct="1"/>
            <a:r>
              <a:rPr lang="lv-LV" altLang="en-US" b="0" dirty="0" smtClean="0">
                <a:latin typeface="Arial" panose="020B0604020202020204" pitchFamily="34" charset="0"/>
                <a:cs typeface="Arial" panose="020B0604020202020204" pitchFamily="34" charset="0"/>
              </a:rPr>
              <a:t>ir arī “sieviešu sēkla”</a:t>
            </a:r>
          </a:p>
          <a:p>
            <a:pPr eaLnBrk="1" hangingPunct="1"/>
            <a:r>
              <a:rPr lang="lv-LV" altLang="en-US" b="0" dirty="0" smtClean="0">
                <a:latin typeface="Arial" panose="020B0604020202020204" pitchFamily="34" charset="0"/>
                <a:cs typeface="Arial" panose="020B0604020202020204" pitchFamily="34" charset="0"/>
              </a:rPr>
              <a:t>dzimumu nosaka sēklas proporcija</a:t>
            </a:r>
          </a:p>
          <a:p>
            <a:pPr lvl="1" eaLnBrk="1" hangingPunct="1"/>
            <a:r>
              <a:rPr lang="lv-LV" altLang="en-US" b="0" dirty="0" smtClean="0">
                <a:latin typeface="Arial" panose="020B0604020202020204" pitchFamily="34" charset="0"/>
                <a:cs typeface="Arial" panose="020B0604020202020204" pitchFamily="34" charset="0"/>
              </a:rPr>
              <a:t>vienāds apjoms izsauc hermafrodītu veidošanos</a:t>
            </a:r>
          </a:p>
        </p:txBody>
      </p:sp>
      <p:pic>
        <p:nvPicPr>
          <p:cNvPr id="27651" name="Picture 3" descr="wpeD.jpg (43062 by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3573016"/>
            <a:ext cx="4303390" cy="305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209358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684213" y="404813"/>
            <a:ext cx="7772400" cy="515937"/>
          </a:xfrm>
        </p:spPr>
        <p:txBody>
          <a:bodyPr/>
          <a:lstStyle/>
          <a:p>
            <a:pPr eaLnBrk="1" hangingPunct="1"/>
            <a:r>
              <a:rPr lang="lv-LV" altLang="en-US" sz="3200" smtClean="0"/>
              <a:t>Daži miežu QTL</a:t>
            </a:r>
            <a:endParaRPr lang="ru-RU" altLang="en-US" sz="3200" smtClean="0"/>
          </a:p>
        </p:txBody>
      </p:sp>
      <p:graphicFrame>
        <p:nvGraphicFramePr>
          <p:cNvPr id="192515" name="Object 3"/>
          <p:cNvGraphicFramePr>
            <a:graphicFrameLocks noGrp="1" noChangeAspect="1"/>
          </p:cNvGraphicFramePr>
          <p:nvPr>
            <p:ph idx="1"/>
          </p:nvPr>
        </p:nvGraphicFramePr>
        <p:xfrm>
          <a:off x="358775" y="836613"/>
          <a:ext cx="8785225" cy="5673725"/>
        </p:xfrm>
        <a:graphic>
          <a:graphicData uri="http://schemas.openxmlformats.org/presentationml/2006/ole">
            <mc:AlternateContent xmlns:mc="http://schemas.openxmlformats.org/markup-compatibility/2006">
              <mc:Choice xmlns:v="urn:schemas-microsoft-com:vml" Requires="v">
                <p:oleObj spid="_x0000_s192559" name="Document" r:id="rId3" imgW="8928148" imgH="5765215" progId="Word.Document.8">
                  <p:embed/>
                </p:oleObj>
              </mc:Choice>
              <mc:Fallback>
                <p:oleObj name="Document" r:id="rId3" imgW="8928148" imgH="5765215"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775" y="836613"/>
                        <a:ext cx="8785225" cy="567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2516" name="Text Box 4"/>
          <p:cNvSpPr txBox="1">
            <a:spLocks noChangeArrowheads="1"/>
          </p:cNvSpPr>
          <p:nvPr/>
        </p:nvSpPr>
        <p:spPr bwMode="auto">
          <a:xfrm>
            <a:off x="4500563" y="6308725"/>
            <a:ext cx="4391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ru-RU" altLang="en-US" sz="1400" b="0" i="0">
                <a:solidFill>
                  <a:schemeClr val="tx1"/>
                </a:solidFill>
                <a:latin typeface="Arial" charset="0"/>
              </a:rPr>
              <a:t>Peighambari</a:t>
            </a:r>
            <a:r>
              <a:rPr lang="lv-LV" altLang="en-US" sz="1400" b="0" i="0">
                <a:solidFill>
                  <a:schemeClr val="tx1"/>
                </a:solidFill>
                <a:latin typeface="Arial" charset="0"/>
              </a:rPr>
              <a:t>a et al., 2005, </a:t>
            </a:r>
            <a:r>
              <a:rPr lang="lv-LV" altLang="en-US" sz="1400" b="0">
                <a:solidFill>
                  <a:schemeClr val="tx1"/>
                </a:solidFill>
                <a:latin typeface="Arial" charset="0"/>
              </a:rPr>
              <a:t>Plant Sci.,</a:t>
            </a:r>
            <a:r>
              <a:rPr lang="lv-LV" altLang="en-US" sz="1400" b="0" i="0">
                <a:solidFill>
                  <a:schemeClr val="tx1"/>
                </a:solidFill>
                <a:latin typeface="Arial" charset="0"/>
              </a:rPr>
              <a:t> </a:t>
            </a:r>
            <a:r>
              <a:rPr lang="lv-LV" altLang="en-US" sz="1400" i="0">
                <a:solidFill>
                  <a:schemeClr val="tx1"/>
                </a:solidFill>
                <a:latin typeface="Arial" charset="0"/>
              </a:rPr>
              <a:t>169</a:t>
            </a:r>
            <a:r>
              <a:rPr lang="lv-LV" altLang="en-US" sz="1400" b="0" i="0">
                <a:solidFill>
                  <a:schemeClr val="tx1"/>
                </a:solidFill>
                <a:latin typeface="Arial" charset="0"/>
              </a:rPr>
              <a:t>, </a:t>
            </a:r>
            <a:r>
              <a:rPr lang="ru-RU" altLang="en-US" sz="1400" b="0" i="0">
                <a:solidFill>
                  <a:schemeClr val="tx1"/>
                </a:solidFill>
                <a:latin typeface="Arial" charset="0"/>
              </a:rPr>
              <a:t>1008-1013</a:t>
            </a: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685800" y="228600"/>
            <a:ext cx="7924800" cy="762000"/>
          </a:xfrm>
        </p:spPr>
        <p:txBody>
          <a:bodyPr/>
          <a:lstStyle/>
          <a:p>
            <a:pPr eaLnBrk="1" hangingPunct="1"/>
            <a:r>
              <a:rPr lang="lv-LV" altLang="en-US" smtClean="0"/>
              <a:t>Selekcijas metodes</a:t>
            </a:r>
          </a:p>
        </p:txBody>
      </p:sp>
      <p:sp>
        <p:nvSpPr>
          <p:cNvPr id="193539" name="Rectangle 3"/>
          <p:cNvSpPr>
            <a:spLocks noGrp="1" noChangeArrowheads="1"/>
          </p:cNvSpPr>
          <p:nvPr>
            <p:ph type="body" idx="1"/>
          </p:nvPr>
        </p:nvSpPr>
        <p:spPr>
          <a:xfrm>
            <a:off x="685800" y="1066800"/>
            <a:ext cx="7772400" cy="5410200"/>
          </a:xfrm>
        </p:spPr>
        <p:txBody>
          <a:bodyPr/>
          <a:lstStyle/>
          <a:p>
            <a:pPr eaLnBrk="1" hangingPunct="1">
              <a:lnSpc>
                <a:spcPct val="90000"/>
              </a:lnSpc>
            </a:pPr>
            <a:r>
              <a:rPr lang="lv-LV" altLang="en-US" sz="2800" b="0" dirty="0" smtClean="0">
                <a:latin typeface="Arial" panose="020B0604020202020204" pitchFamily="34" charset="0"/>
                <a:cs typeface="Arial" panose="020B0604020202020204" pitchFamily="34" charset="0"/>
              </a:rPr>
              <a:t>izlase no vietējām populācijām</a:t>
            </a:r>
          </a:p>
          <a:p>
            <a:pPr eaLnBrk="1" hangingPunct="1">
              <a:lnSpc>
                <a:spcPct val="80000"/>
              </a:lnSpc>
              <a:buFontTx/>
              <a:buNone/>
            </a:pPr>
            <a:r>
              <a:rPr lang="lv-LV" altLang="en-US" sz="2400" b="0" dirty="0" smtClean="0">
                <a:latin typeface="Arial" panose="020B0604020202020204" pitchFamily="34" charset="0"/>
                <a:cs typeface="Arial" panose="020B0604020202020204" pitchFamily="34" charset="0"/>
              </a:rPr>
              <a:t>_______________________________________</a:t>
            </a:r>
          </a:p>
          <a:p>
            <a:pPr eaLnBrk="1" hangingPunct="1">
              <a:lnSpc>
                <a:spcPct val="130000"/>
              </a:lnSpc>
            </a:pPr>
            <a:r>
              <a:rPr lang="lv-LV" altLang="en-US" sz="2800" b="0" dirty="0" smtClean="0">
                <a:latin typeface="Arial" panose="020B0604020202020204" pitchFamily="34" charset="0"/>
                <a:cs typeface="Arial" panose="020B0604020202020204" pitchFamily="34" charset="0"/>
              </a:rPr>
              <a:t>hibridizācija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mutaģenēze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err="1" smtClean="0">
                <a:latin typeface="Arial" panose="020B0604020202020204" pitchFamily="34" charset="0"/>
                <a:cs typeface="Arial" panose="020B0604020202020204" pitchFamily="34" charset="0"/>
              </a:rPr>
              <a:t>heteroze</a:t>
            </a:r>
            <a:r>
              <a:rPr lang="lv-LV" altLang="en-US" sz="2800" b="0" dirty="0" smtClean="0">
                <a:latin typeface="Arial" panose="020B0604020202020204" pitchFamily="34" charset="0"/>
                <a:cs typeface="Arial" panose="020B0604020202020204" pitchFamily="34" charset="0"/>
              </a:rPr>
              <a:t>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err="1" smtClean="0">
                <a:latin typeface="Arial" panose="020B0604020202020204" pitchFamily="34" charset="0"/>
                <a:cs typeface="Arial" panose="020B0604020202020204" pitchFamily="34" charset="0"/>
              </a:rPr>
              <a:t>poliploīdija</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attālā hibridizācija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7D7D"/>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kvantitatīvā ģenētika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audu kultūras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molekulārie marķieri 		 </a:t>
            </a:r>
            <a:r>
              <a:rPr lang="lv-LV" altLang="en-US" sz="2800" b="0" dirty="0" smtClean="0">
                <a:latin typeface="Arial" panose="020B0604020202020204" pitchFamily="34" charset="0"/>
                <a:cs typeface="Arial" panose="020B0604020202020204" pitchFamily="34" charset="0"/>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smtClean="0">
                <a:solidFill>
                  <a:srgbClr val="FF0000"/>
                </a:solidFill>
                <a:latin typeface="Arial" panose="020B0604020202020204" pitchFamily="34" charset="0"/>
                <a:cs typeface="Arial" panose="020B0604020202020204" pitchFamily="34" charset="0"/>
                <a:sym typeface="Wingdings" pitchFamily="2" charset="2"/>
              </a:rPr>
              <a:t> </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a:latin typeface="Arial" panose="020B0604020202020204" pitchFamily="34" charset="0"/>
                <a:cs typeface="Arial" panose="020B0604020202020204" pitchFamily="34" charset="0"/>
              </a:rPr>
              <a:t>ģenētiskā inženierija 		 </a:t>
            </a:r>
            <a:r>
              <a:rPr lang="lv-LV" altLang="en-US" sz="2800" b="0" dirty="0">
                <a:solidFill>
                  <a:srgbClr val="FF0000"/>
                </a:solidFill>
                <a:latin typeface="Arial" panose="020B0604020202020204" pitchFamily="34" charset="0"/>
                <a:cs typeface="Arial" panose="020B0604020202020204" pitchFamily="34" charset="0"/>
                <a:sym typeface="Wingdings" pitchFamily="2" charset="2"/>
              </a:rPr>
              <a:t> </a:t>
            </a:r>
            <a:r>
              <a:rPr lang="lv-LV" altLang="en-US" sz="2800" b="0" dirty="0">
                <a:solidFill>
                  <a:srgbClr val="FF7D7D"/>
                </a:solidFill>
                <a:latin typeface="Arial" panose="020B0604020202020204" pitchFamily="34" charset="0"/>
                <a:cs typeface="Arial" panose="020B0604020202020204" pitchFamily="34" charset="0"/>
                <a:sym typeface="Wingdings" pitchFamily="2" charset="2"/>
              </a:rPr>
              <a:t> </a:t>
            </a: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9144001" cy="6766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izaks.BIO\Pictures\GMO\2013\Global area by tra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6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182194"/>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izaks.BIO\Pictures\GMO\2013\Global area by cro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5043"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984313"/>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izaks.BIO\Pictures\GMO\2013\Global adop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9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752876"/>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izaks.BIO\Pictures\GMO\2013\GMO countr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31" y="0"/>
            <a:ext cx="91836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812338"/>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izaks.BIO\Pictures\GMO\2013\Global area by count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208702"/>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457200" y="304800"/>
            <a:ext cx="8305800" cy="838200"/>
          </a:xfrm>
        </p:spPr>
        <p:txBody>
          <a:bodyPr/>
          <a:lstStyle/>
          <a:p>
            <a:pPr eaLnBrk="1" hangingPunct="1"/>
            <a:r>
              <a:rPr lang="lv-LV" altLang="en-US" sz="2800" smtClean="0"/>
              <a:t>Transgēno augu iegūšanas shēma</a:t>
            </a:r>
            <a:endParaRPr lang="lv-LV" altLang="en-US" smtClean="0"/>
          </a:p>
        </p:txBody>
      </p:sp>
      <p:sp>
        <p:nvSpPr>
          <p:cNvPr id="199683" name="Text Box 3"/>
          <p:cNvSpPr txBox="1">
            <a:spLocks noChangeArrowheads="1"/>
          </p:cNvSpPr>
          <p:nvPr/>
        </p:nvSpPr>
        <p:spPr bwMode="auto">
          <a:xfrm>
            <a:off x="685800" y="5334000"/>
            <a:ext cx="1295400" cy="457200"/>
          </a:xfrm>
          <a:prstGeom prst="rect">
            <a:avLst/>
          </a:prstGeom>
          <a:solidFill>
            <a:srgbClr val="FFFFE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lv-LV" altLang="en-US" sz="2400" b="0" i="0">
                <a:solidFill>
                  <a:schemeClr val="tx1"/>
                </a:solidFill>
                <a:latin typeface="Times New Roman" pitchFamily="18" charset="0"/>
              </a:rPr>
              <a:t>   </a:t>
            </a:r>
          </a:p>
        </p:txBody>
      </p:sp>
      <p:sp>
        <p:nvSpPr>
          <p:cNvPr id="199684" name="Text Box 4"/>
          <p:cNvSpPr txBox="1">
            <a:spLocks noChangeArrowheads="1"/>
          </p:cNvSpPr>
          <p:nvPr/>
        </p:nvSpPr>
        <p:spPr bwMode="auto">
          <a:xfrm>
            <a:off x="5257800" y="4648200"/>
            <a:ext cx="457200" cy="457200"/>
          </a:xfrm>
          <a:prstGeom prst="rect">
            <a:avLst/>
          </a:prstGeom>
          <a:solidFill>
            <a:srgbClr val="FFFFE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lv-LV" altLang="en-US" sz="2400" b="0" i="0">
                <a:solidFill>
                  <a:schemeClr val="tx1"/>
                </a:solidFill>
                <a:latin typeface="Times New Roman" pitchFamily="18" charset="0"/>
              </a:rPr>
              <a:t>   </a:t>
            </a:r>
          </a:p>
        </p:txBody>
      </p:sp>
      <p:sp>
        <p:nvSpPr>
          <p:cNvPr id="199685" name="Text Box 5"/>
          <p:cNvSpPr txBox="1">
            <a:spLocks noChangeArrowheads="1"/>
          </p:cNvSpPr>
          <p:nvPr/>
        </p:nvSpPr>
        <p:spPr bwMode="auto">
          <a:xfrm>
            <a:off x="7543800" y="2133600"/>
            <a:ext cx="1143000" cy="244475"/>
          </a:xfrm>
          <a:prstGeom prst="rect">
            <a:avLst/>
          </a:prstGeom>
          <a:solidFill>
            <a:srgbClr val="FFFFE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ru-RU" altLang="en-US" sz="1000" b="0" i="0">
              <a:solidFill>
                <a:schemeClr val="tx1"/>
              </a:solidFill>
              <a:latin typeface="Arial" charset="0"/>
            </a:endParaRPr>
          </a:p>
        </p:txBody>
      </p:sp>
      <p:sp>
        <p:nvSpPr>
          <p:cNvPr id="199686" name="Rectangle 6"/>
          <p:cNvSpPr>
            <a:spLocks noChangeArrowheads="1"/>
          </p:cNvSpPr>
          <p:nvPr/>
        </p:nvSpPr>
        <p:spPr bwMode="auto">
          <a:xfrm>
            <a:off x="8451850" y="2627313"/>
            <a:ext cx="215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lv-LV" altLang="en-US" sz="1000" b="0" i="0">
                <a:solidFill>
                  <a:schemeClr val="tx1"/>
                </a:solidFill>
                <a:latin typeface="Times New Roman" pitchFamily="18" charset="0"/>
              </a:rPr>
              <a:t> </a:t>
            </a:r>
          </a:p>
        </p:txBody>
      </p:sp>
      <p:pic>
        <p:nvPicPr>
          <p:cNvPr id="199687" name="Picture 7" descr="Transgenic plants process map_l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83185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685800" y="304800"/>
            <a:ext cx="7772400" cy="1143000"/>
          </a:xfrm>
        </p:spPr>
        <p:txBody>
          <a:bodyPr/>
          <a:lstStyle/>
          <a:p>
            <a:pPr eaLnBrk="1" hangingPunct="1"/>
            <a:r>
              <a:rPr lang="lv-LV" altLang="en-US" i="1" smtClean="0"/>
              <a:t>Agrobacterium tumefaciens</a:t>
            </a:r>
            <a:endParaRPr lang="lv-LV" altLang="en-US" smtClean="0"/>
          </a:p>
        </p:txBody>
      </p:sp>
      <p:pic>
        <p:nvPicPr>
          <p:cNvPr id="200707" name="Picture 3" descr="Agrobacterium tumefaciens_crown gall on raspber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5867400"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8" name="Picture 4" descr="Agrobacterium tumefaciens_cell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343400"/>
            <a:ext cx="617220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4213" y="260350"/>
            <a:ext cx="7772400" cy="731838"/>
          </a:xfrm>
        </p:spPr>
        <p:txBody>
          <a:bodyPr/>
          <a:lstStyle/>
          <a:p>
            <a:pPr eaLnBrk="1" hangingPunct="1"/>
            <a:r>
              <a:rPr lang="lv-LV" altLang="en-US" smtClean="0"/>
              <a:t>Sadaļas anotācija</a:t>
            </a:r>
            <a:endParaRPr lang="ru-RU" altLang="en-US" smtClean="0"/>
          </a:p>
        </p:txBody>
      </p:sp>
      <p:sp>
        <p:nvSpPr>
          <p:cNvPr id="3075" name="Rectangle 3"/>
          <p:cNvSpPr>
            <a:spLocks noGrp="1" noChangeArrowheads="1"/>
          </p:cNvSpPr>
          <p:nvPr>
            <p:ph type="body" idx="1"/>
          </p:nvPr>
        </p:nvSpPr>
        <p:spPr>
          <a:xfrm>
            <a:off x="323850" y="1125538"/>
            <a:ext cx="8351838" cy="5399087"/>
          </a:xfrm>
        </p:spPr>
        <p:txBody>
          <a:bodyPr/>
          <a:lstStyle/>
          <a:p>
            <a:pPr eaLnBrk="1" hangingPunct="1">
              <a:lnSpc>
                <a:spcPct val="80000"/>
              </a:lnSpc>
            </a:pPr>
            <a:r>
              <a:rPr lang="lv-LV" altLang="en-US" sz="2800" b="0" dirty="0" smtClean="0">
                <a:latin typeface="Arial" panose="020B0604020202020204" pitchFamily="34" charset="0"/>
                <a:cs typeface="Arial" panose="020B0604020202020204" pitchFamily="34" charset="0"/>
              </a:rPr>
              <a:t>Selekcija</a:t>
            </a:r>
          </a:p>
          <a:p>
            <a:pPr lvl="1" eaLnBrk="1" hangingPunct="1">
              <a:lnSpc>
                <a:spcPct val="80000"/>
              </a:lnSpc>
            </a:pPr>
            <a:r>
              <a:rPr lang="lv-LV" altLang="en-US" sz="2400" b="0" dirty="0" smtClean="0">
                <a:latin typeface="Arial" panose="020B0604020202020204" pitchFamily="34" charset="0"/>
                <a:cs typeface="Arial" panose="020B0604020202020204" pitchFamily="34" charset="0"/>
              </a:rPr>
              <a:t>selekcija kā cilvēka vadītā evolūcija</a:t>
            </a:r>
          </a:p>
          <a:p>
            <a:pPr lvl="1" eaLnBrk="1" hangingPunct="1">
              <a:lnSpc>
                <a:spcPct val="80000"/>
              </a:lnSpc>
            </a:pPr>
            <a:r>
              <a:rPr lang="lv-LV" altLang="en-US" sz="2400" b="0" dirty="0" smtClean="0">
                <a:latin typeface="Arial" panose="020B0604020202020204" pitchFamily="34" charset="0"/>
                <a:cs typeface="Arial" panose="020B0604020202020204" pitchFamily="34" charset="0"/>
              </a:rPr>
              <a:t>ieskats par to, kā veidojās izpratne par pazīmju iedzimšanu</a:t>
            </a:r>
          </a:p>
          <a:p>
            <a:pPr lvl="1" eaLnBrk="1" hangingPunct="1">
              <a:lnSpc>
                <a:spcPct val="80000"/>
              </a:lnSpc>
            </a:pPr>
            <a:r>
              <a:rPr lang="lv-LV" altLang="en-US" sz="2400" b="0" dirty="0" smtClean="0">
                <a:latin typeface="Arial" panose="020B0604020202020204" pitchFamily="34" charset="0"/>
                <a:cs typeface="Arial" panose="020B0604020202020204" pitchFamily="34" charset="0"/>
              </a:rPr>
              <a:t>mūsdienu ģenētikas metodes, kuras tiek pielietotas modernā selekcijā</a:t>
            </a:r>
          </a:p>
          <a:p>
            <a:pPr lvl="1" eaLnBrk="1" hangingPunct="1">
              <a:lnSpc>
                <a:spcPct val="80000"/>
              </a:lnSpc>
            </a:pPr>
            <a:r>
              <a:rPr lang="lv-LV" altLang="en-US" sz="2400" b="0" dirty="0" smtClean="0">
                <a:latin typeface="Arial" panose="020B0604020202020204" pitchFamily="34" charset="0"/>
                <a:cs typeface="Arial" panose="020B0604020202020204" pitchFamily="34" charset="0"/>
              </a:rPr>
              <a:t>ĢMO, klonēšana</a:t>
            </a:r>
          </a:p>
          <a:p>
            <a:pPr lvl="1" eaLnBrk="1" hangingPunct="1">
              <a:lnSpc>
                <a:spcPct val="80000"/>
              </a:lnSpc>
            </a:pPr>
            <a:r>
              <a:rPr lang="lv-LV" altLang="en-US" sz="2400" b="0" dirty="0" smtClean="0">
                <a:latin typeface="Arial" panose="020B0604020202020204" pitchFamily="34" charset="0"/>
                <a:cs typeface="Arial" panose="020B0604020202020204" pitchFamily="34" charset="0"/>
              </a:rPr>
              <a:t>selekcija Latvijā</a:t>
            </a:r>
          </a:p>
          <a:p>
            <a:pPr eaLnBrk="1" hangingPunct="1">
              <a:lnSpc>
                <a:spcPct val="80000"/>
              </a:lnSpc>
            </a:pPr>
            <a:r>
              <a:rPr lang="lv-LV" altLang="en-US" sz="2800" b="0" dirty="0" smtClean="0">
                <a:latin typeface="Arial" panose="020B0604020202020204" pitchFamily="34" charset="0"/>
                <a:cs typeface="Arial" panose="020B0604020202020204" pitchFamily="34" charset="0"/>
              </a:rPr>
              <a:t>Bioloģiskās daudzveidības saglabāšana</a:t>
            </a:r>
          </a:p>
          <a:p>
            <a:pPr lvl="1" eaLnBrk="1" hangingPunct="1">
              <a:lnSpc>
                <a:spcPct val="80000"/>
              </a:lnSpc>
            </a:pPr>
            <a:r>
              <a:rPr lang="lv-LV" altLang="en-US" sz="2400" b="0" dirty="0" smtClean="0">
                <a:latin typeface="Arial" panose="020B0604020202020204" pitchFamily="34" charset="0"/>
                <a:cs typeface="Arial" panose="020B0604020202020204" pitchFamily="34" charset="0"/>
              </a:rPr>
              <a:t>ģenētiskā daudzveidība kā bioloģiskās daudzveidības saglabāšanas pamats</a:t>
            </a:r>
          </a:p>
          <a:p>
            <a:pPr lvl="1" eaLnBrk="1" hangingPunct="1">
              <a:lnSpc>
                <a:spcPct val="80000"/>
              </a:lnSpc>
            </a:pPr>
            <a:r>
              <a:rPr lang="lv-LV" altLang="en-US" sz="2400" b="0" dirty="0" smtClean="0">
                <a:latin typeface="Arial" panose="020B0604020202020204" pitchFamily="34" charset="0"/>
                <a:cs typeface="Arial" panose="020B0604020202020204" pitchFamily="34" charset="0"/>
              </a:rPr>
              <a:t>populācijas ģenētikas metodes dabisko populāciju ģenētiskās daudzveidības noteikšanai</a:t>
            </a:r>
          </a:p>
          <a:p>
            <a:pPr lvl="1" eaLnBrk="1" hangingPunct="1">
              <a:lnSpc>
                <a:spcPct val="80000"/>
              </a:lnSpc>
            </a:pPr>
            <a:r>
              <a:rPr lang="lv-LV" altLang="en-US" sz="2400" b="0" dirty="0" smtClean="0">
                <a:latin typeface="Arial" panose="020B0604020202020204" pitchFamily="34" charset="0"/>
                <a:cs typeface="Arial" panose="020B0604020202020204" pitchFamily="34" charset="0"/>
              </a:rPr>
              <a:t>ģenētiskā daudzveidības saglabāšanas metodes</a:t>
            </a:r>
            <a:endParaRPr lang="ru-RU" altLang="en-US" sz="2400" b="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body" idx="1"/>
          </p:nvPr>
        </p:nvSpPr>
        <p:spPr>
          <a:xfrm>
            <a:off x="179512" y="332656"/>
            <a:ext cx="4800600" cy="4824536"/>
          </a:xfrm>
        </p:spPr>
        <p:txBody>
          <a:bodyPr/>
          <a:lstStyle/>
          <a:p>
            <a:pPr algn="ctr" eaLnBrk="1" hangingPunct="1">
              <a:buFontTx/>
              <a:buNone/>
            </a:pPr>
            <a:r>
              <a:rPr lang="en-US" altLang="en-US" sz="3600" dirty="0" smtClean="0">
                <a:solidFill>
                  <a:schemeClr val="accent2"/>
                </a:solidFill>
              </a:rPr>
              <a:t>Hippo of </a:t>
            </a:r>
            <a:r>
              <a:rPr lang="en-US" altLang="en-US" sz="3600" dirty="0" err="1" smtClean="0">
                <a:solidFill>
                  <a:schemeClr val="accent2"/>
                </a:solidFill>
              </a:rPr>
              <a:t>Rhegium</a:t>
            </a:r>
            <a:endParaRPr lang="lv-LV" altLang="en-US" sz="3600" dirty="0" smtClean="0">
              <a:solidFill>
                <a:schemeClr val="accent2"/>
              </a:solidFill>
            </a:endParaRPr>
          </a:p>
          <a:p>
            <a:pPr algn="ctr" eaLnBrk="1" hangingPunct="1">
              <a:buFontTx/>
              <a:buNone/>
            </a:pPr>
            <a:endParaRPr lang="lv-LV" altLang="en-US" sz="1400" dirty="0" smtClean="0">
              <a:solidFill>
                <a:schemeClr val="accent2"/>
              </a:solidFill>
            </a:endParaRPr>
          </a:p>
          <a:p>
            <a:pPr eaLnBrk="1" hangingPunct="1"/>
            <a:r>
              <a:rPr lang="lv-LV" altLang="en-US" sz="2800" b="0" dirty="0" smtClean="0">
                <a:latin typeface="Arial" panose="020B0604020202020204" pitchFamily="34" charset="0"/>
                <a:cs typeface="Arial" panose="020B0604020202020204" pitchFamily="34" charset="0"/>
              </a:rPr>
              <a:t>pieļāva tikai vīrieša sēklu, jo sievietei “nav dzimumorgāna”</a:t>
            </a:r>
            <a:endParaRPr lang="en-US" altLang="en-US" sz="2800" b="0" dirty="0" smtClean="0">
              <a:latin typeface="Arial" panose="020B0604020202020204" pitchFamily="34" charset="0"/>
              <a:cs typeface="Arial" panose="020B0604020202020204" pitchFamily="34" charset="0"/>
            </a:endParaRPr>
          </a:p>
          <a:p>
            <a:pPr eaLnBrk="1" hangingPunct="1"/>
            <a:r>
              <a:rPr lang="lv-LV" altLang="en-US" sz="2800" b="0" dirty="0" smtClean="0">
                <a:latin typeface="Arial" panose="020B0604020202020204" pitchFamily="34" charset="0"/>
                <a:cs typeface="Arial" panose="020B0604020202020204" pitchFamily="34" charset="0"/>
              </a:rPr>
              <a:t>sēkla veidojas mugurkaulā</a:t>
            </a:r>
            <a:endParaRPr lang="en-US" altLang="en-US" sz="2800" b="0" dirty="0" smtClean="0">
              <a:latin typeface="Arial" panose="020B0604020202020204" pitchFamily="34" charset="0"/>
              <a:cs typeface="Arial" panose="020B0604020202020204" pitchFamily="34" charset="0"/>
            </a:endParaRPr>
          </a:p>
          <a:p>
            <a:pPr eaLnBrk="1" hangingPunct="1"/>
            <a:r>
              <a:rPr lang="lv-LV" altLang="en-US" sz="2800" b="0" dirty="0" smtClean="0">
                <a:latin typeface="Arial" panose="020B0604020202020204" pitchFamily="34" charset="0"/>
                <a:cs typeface="Arial" panose="020B0604020202020204" pitchFamily="34" charset="0"/>
              </a:rPr>
              <a:t>bērnu dzimums (zēns vai meitene) ir atkarīgs no tā, vai sēkla</a:t>
            </a:r>
            <a:r>
              <a:rPr lang="en-US" altLang="en-US" sz="2800" b="0" dirty="0" smtClean="0">
                <a:latin typeface="Arial" panose="020B0604020202020204" pitchFamily="34" charset="0"/>
                <a:cs typeface="Arial" panose="020B0604020202020204" pitchFamily="34" charset="0"/>
              </a:rPr>
              <a:t> </a:t>
            </a:r>
            <a:r>
              <a:rPr lang="lv-LV" altLang="en-US" sz="2800" b="0" dirty="0" smtClean="0">
                <a:latin typeface="Arial" panose="020B0604020202020204" pitchFamily="34" charset="0"/>
                <a:cs typeface="Arial" panose="020B0604020202020204" pitchFamily="34" charset="0"/>
              </a:rPr>
              <a:t>ir blīva un “stipra” vai vāja un ūdeņaina</a:t>
            </a:r>
            <a:endParaRPr lang="en-US" altLang="en-US" sz="2800" b="0" dirty="0" smtClean="0">
              <a:latin typeface="Arial" panose="020B0604020202020204" pitchFamily="34" charset="0"/>
              <a:cs typeface="Arial" panose="020B0604020202020204" pitchFamily="34" charset="0"/>
            </a:endParaRPr>
          </a:p>
        </p:txBody>
      </p:sp>
      <p:pic>
        <p:nvPicPr>
          <p:cNvPr id="28675" name="Picture 3" descr="map_of_r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609600"/>
            <a:ext cx="3705225"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242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394">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7394">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739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4" grpId="0" build="p"/>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685800" y="609600"/>
            <a:ext cx="8153400" cy="1143000"/>
          </a:xfrm>
        </p:spPr>
        <p:txBody>
          <a:bodyPr/>
          <a:lstStyle/>
          <a:p>
            <a:pPr eaLnBrk="1" hangingPunct="1"/>
            <a:r>
              <a:rPr lang="lv-LV" altLang="en-US" smtClean="0"/>
              <a:t>Transformācijas konstrukcija</a:t>
            </a:r>
          </a:p>
        </p:txBody>
      </p:sp>
      <p:pic>
        <p:nvPicPr>
          <p:cNvPr id="201731" name="Picture 3" descr="Transgene constru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667000"/>
            <a:ext cx="85344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228600" y="304800"/>
            <a:ext cx="8686800" cy="685800"/>
          </a:xfrm>
        </p:spPr>
        <p:txBody>
          <a:bodyPr/>
          <a:lstStyle/>
          <a:p>
            <a:pPr eaLnBrk="1" hangingPunct="1"/>
            <a:r>
              <a:rPr lang="lv-LV" altLang="en-US" sz="2800" smtClean="0"/>
              <a:t>Gēna ekspresija atkarībā no promotora</a:t>
            </a:r>
          </a:p>
        </p:txBody>
      </p:sp>
      <p:pic>
        <p:nvPicPr>
          <p:cNvPr id="202755" name="Picture 3" descr="Bt_expression by different promo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248400"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lv-LV" altLang="en-US" smtClean="0"/>
              <a:t>Transformēto augu atlase</a:t>
            </a:r>
          </a:p>
        </p:txBody>
      </p:sp>
      <p:pic>
        <p:nvPicPr>
          <p:cNvPr id="203779" name="Picture 3" descr="Transgenics on selective m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828800"/>
            <a:ext cx="38100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p:cNvSpPr txBox="1">
            <a:spLocks noChangeArrowheads="1"/>
          </p:cNvSpPr>
          <p:nvPr/>
        </p:nvSpPr>
        <p:spPr bwMode="auto">
          <a:xfrm>
            <a:off x="3048000" y="5943600"/>
            <a:ext cx="3133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lv-LV" altLang="en-US" sz="2800" i="0">
                <a:solidFill>
                  <a:schemeClr val="accent1"/>
                </a:solidFill>
                <a:latin typeface="Arial" charset="0"/>
              </a:rPr>
              <a:t>Selektīvā barotne</a:t>
            </a:r>
            <a:endParaRPr lang="lv-LV" altLang="en-US" sz="3600" i="0">
              <a:solidFill>
                <a:schemeClr val="accent2"/>
              </a:solidFill>
              <a:latin typeface="Arial" charset="0"/>
            </a:endParaRP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685800" y="304800"/>
            <a:ext cx="7772400" cy="685800"/>
          </a:xfrm>
        </p:spPr>
        <p:txBody>
          <a:bodyPr/>
          <a:lstStyle/>
          <a:p>
            <a:pPr eaLnBrk="1" hangingPunct="1"/>
            <a:r>
              <a:rPr lang="lv-LV" altLang="en-US" i="1" smtClean="0"/>
              <a:t>Bt</a:t>
            </a:r>
            <a:r>
              <a:rPr lang="lv-LV" altLang="en-US" smtClean="0"/>
              <a:t> kukurūzas hibrīdi</a:t>
            </a:r>
          </a:p>
        </p:txBody>
      </p:sp>
      <p:pic>
        <p:nvPicPr>
          <p:cNvPr id="204803" name="Picture 3" descr="Corn hybrid with Bt and scsc to European corn bor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594360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p:cNvSpPr txBox="1">
            <a:spLocks noChangeArrowheads="1"/>
          </p:cNvSpPr>
          <p:nvPr/>
        </p:nvSpPr>
        <p:spPr bwMode="auto">
          <a:xfrm>
            <a:off x="609600" y="5821363"/>
            <a:ext cx="7696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lv-LV" altLang="en-US" sz="2000" i="0">
                <a:solidFill>
                  <a:schemeClr val="accent1"/>
                </a:solidFill>
                <a:latin typeface="Arial" charset="0"/>
              </a:rPr>
              <a:t>Kukurūzas urbējs (European corn borer) </a:t>
            </a:r>
            <a:r>
              <a:rPr lang="lv-LV" altLang="en-US" sz="2000">
                <a:solidFill>
                  <a:schemeClr val="accent1"/>
                </a:solidFill>
                <a:latin typeface="Arial" charset="0"/>
              </a:rPr>
              <a:t>Pyrausta nubilaris</a:t>
            </a:r>
            <a:endParaRPr lang="lv-LV" altLang="en-US" sz="2000" b="0">
              <a:solidFill>
                <a:schemeClr val="accent1"/>
              </a:solidFill>
              <a:latin typeface="Arial" charset="0"/>
            </a:endParaRPr>
          </a:p>
        </p:txBody>
      </p:sp>
      <p:pic>
        <p:nvPicPr>
          <p:cNvPr id="204805" name="Picture 5" descr="European corn bor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114800"/>
            <a:ext cx="2286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685800" y="304800"/>
            <a:ext cx="7772400" cy="1143000"/>
          </a:xfrm>
        </p:spPr>
        <p:txBody>
          <a:bodyPr/>
          <a:lstStyle/>
          <a:p>
            <a:pPr eaLnBrk="1" hangingPunct="1"/>
            <a:r>
              <a:rPr lang="lv-LV" altLang="en-US" i="1" smtClean="0"/>
              <a:t>Bt</a:t>
            </a:r>
            <a:r>
              <a:rPr lang="lv-LV" altLang="en-US" smtClean="0"/>
              <a:t> kokvilna</a:t>
            </a:r>
          </a:p>
        </p:txBody>
      </p:sp>
      <p:pic>
        <p:nvPicPr>
          <p:cNvPr id="205827" name="Picture 3" descr="Cotton bolls_Bt-right and non-Bt-le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7848600" cy="446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8" name="Picture 4" descr="Cotton bollw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581400"/>
            <a:ext cx="22860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9" name="Text Box 5"/>
          <p:cNvSpPr txBox="1">
            <a:spLocks noChangeArrowheads="1"/>
          </p:cNvSpPr>
          <p:nvPr/>
        </p:nvSpPr>
        <p:spPr bwMode="auto">
          <a:xfrm>
            <a:off x="3505200" y="5867400"/>
            <a:ext cx="502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lv-LV" altLang="en-US" sz="2200" i="0">
                <a:solidFill>
                  <a:schemeClr val="accent1"/>
                </a:solidFill>
                <a:latin typeface="Arial" charset="0"/>
              </a:rPr>
              <a:t>Kokvilnas tārps [Cotton bollworm] </a:t>
            </a:r>
            <a:r>
              <a:rPr lang="lv-LV" altLang="en-US" sz="2200">
                <a:solidFill>
                  <a:schemeClr val="accent1"/>
                </a:solidFill>
                <a:latin typeface="Arial" charset="0"/>
              </a:rPr>
              <a:t>Chloridea obsoleta</a:t>
            </a:r>
            <a:endParaRPr lang="lv-LV" altLang="en-US" sz="2400" b="0" i="0">
              <a:solidFill>
                <a:schemeClr val="tx1"/>
              </a:solidFill>
              <a:latin typeface="Times New Roman" pitchFamily="18" charset="0"/>
            </a:endParaRPr>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684213" y="333375"/>
            <a:ext cx="7772400" cy="658813"/>
          </a:xfrm>
        </p:spPr>
        <p:txBody>
          <a:bodyPr/>
          <a:lstStyle/>
          <a:p>
            <a:pPr eaLnBrk="1" hangingPunct="1"/>
            <a:r>
              <a:rPr lang="lv-LV" altLang="en-US" i="1" smtClean="0"/>
              <a:t>Bt</a:t>
            </a:r>
            <a:r>
              <a:rPr lang="lv-LV" altLang="en-US" smtClean="0"/>
              <a:t> zemesrieksti</a:t>
            </a:r>
            <a:endParaRPr lang="ru-RU" altLang="en-US" smtClean="0"/>
          </a:p>
        </p:txBody>
      </p:sp>
      <p:pic>
        <p:nvPicPr>
          <p:cNvPr id="2068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196975"/>
            <a:ext cx="2935287" cy="534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6852" name="Text Box 4"/>
          <p:cNvSpPr txBox="1">
            <a:spLocks noChangeArrowheads="1"/>
          </p:cNvSpPr>
          <p:nvPr/>
        </p:nvSpPr>
        <p:spPr bwMode="auto">
          <a:xfrm>
            <a:off x="4716463" y="2205038"/>
            <a:ext cx="4103687"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2400" b="0">
                <a:solidFill>
                  <a:schemeClr val="tx1"/>
                </a:solidFill>
                <a:latin typeface="Arial" charset="0"/>
              </a:rPr>
              <a:t>Bt</a:t>
            </a:r>
            <a:r>
              <a:rPr lang="lv-LV" altLang="en-US" sz="2400" b="0" i="0">
                <a:solidFill>
                  <a:schemeClr val="tx1"/>
                </a:solidFill>
                <a:latin typeface="Arial" charset="0"/>
              </a:rPr>
              <a:t> zemesrieksti, izturīgi pret </a:t>
            </a:r>
            <a:r>
              <a:rPr lang="ru-RU" altLang="en-US" sz="2400" b="0" i="0">
                <a:solidFill>
                  <a:schemeClr val="tx1"/>
                </a:solidFill>
                <a:latin typeface="Arial" charset="0"/>
              </a:rPr>
              <a:t>European Corn Borer </a:t>
            </a:r>
            <a:r>
              <a:rPr lang="ru-RU" altLang="en-US" sz="2400" b="0">
                <a:solidFill>
                  <a:schemeClr val="tx1"/>
                </a:solidFill>
                <a:latin typeface="Arial" charset="0"/>
              </a:rPr>
              <a:t>Ostrinia nubilalis</a:t>
            </a:r>
            <a:endParaRPr lang="ru-RU" altLang="en-US" sz="2400" b="0" i="0">
              <a:solidFill>
                <a:schemeClr val="tx1"/>
              </a:solidFill>
              <a:latin typeface="Arial" charset="0"/>
            </a:endParaRPr>
          </a:p>
        </p:txBody>
      </p:sp>
      <p:pic>
        <p:nvPicPr>
          <p:cNvPr id="2068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4365625"/>
            <a:ext cx="228600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6854" name="Rectangle 6"/>
          <p:cNvSpPr>
            <a:spLocks noChangeArrowheads="1"/>
          </p:cNvSpPr>
          <p:nvPr/>
        </p:nvSpPr>
        <p:spPr bwMode="auto">
          <a:xfrm>
            <a:off x="4140200" y="6381750"/>
            <a:ext cx="4756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ru-RU" altLang="en-US" sz="1200" b="0">
                <a:solidFill>
                  <a:schemeClr val="tx1"/>
                </a:solidFill>
                <a:latin typeface="Arial" charset="0"/>
              </a:rPr>
              <a:t>http://www.answers.com/topic/bacillus-thuringiensis?cat=technology</a:t>
            </a:r>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lstStyle/>
          <a:p>
            <a:pPr eaLnBrk="1" hangingPunct="1"/>
            <a:r>
              <a:rPr lang="lv-LV" altLang="en-US" sz="3200" smtClean="0"/>
              <a:t>Meloņkoks (papaija)</a:t>
            </a:r>
          </a:p>
        </p:txBody>
      </p:sp>
      <p:pic>
        <p:nvPicPr>
          <p:cNvPr id="207875" name="Picture 3" descr="Papay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05000"/>
            <a:ext cx="2844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p:cNvSpPr txBox="1">
            <a:spLocks noChangeArrowheads="1"/>
          </p:cNvSpPr>
          <p:nvPr/>
        </p:nvSpPr>
        <p:spPr bwMode="auto">
          <a:xfrm>
            <a:off x="4724400" y="2229783"/>
            <a:ext cx="3657600"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lv-LV" altLang="en-US" sz="2400" b="0" i="0" dirty="0">
                <a:solidFill>
                  <a:srgbClr val="663300"/>
                </a:solidFill>
                <a:latin typeface="Arial" charset="0"/>
              </a:rPr>
              <a:t>Meloņkoks (</a:t>
            </a:r>
            <a:r>
              <a:rPr lang="lv-LV" altLang="en-US" sz="2400" b="0" i="0" dirty="0" err="1">
                <a:solidFill>
                  <a:srgbClr val="663300"/>
                </a:solidFill>
                <a:latin typeface="Arial" charset="0"/>
              </a:rPr>
              <a:t>papaija</a:t>
            </a:r>
            <a:r>
              <a:rPr lang="lv-LV" altLang="en-US" sz="2400" b="0" i="0" dirty="0">
                <a:solidFill>
                  <a:srgbClr val="663300"/>
                </a:solidFill>
                <a:latin typeface="Arial" charset="0"/>
              </a:rPr>
              <a:t>) – tropisks augs, kurš ir bagāts ar A un C vitamīniem.</a:t>
            </a:r>
          </a:p>
          <a:p>
            <a:pPr>
              <a:spcBef>
                <a:spcPct val="0"/>
              </a:spcBef>
              <a:buFontTx/>
              <a:buNone/>
            </a:pPr>
            <a:endParaRPr lang="lv-LV" altLang="en-US" sz="2400" b="0" i="0" dirty="0">
              <a:solidFill>
                <a:srgbClr val="663300"/>
              </a:solidFill>
              <a:latin typeface="Arial" charset="0"/>
            </a:endParaRPr>
          </a:p>
          <a:p>
            <a:pPr>
              <a:spcBef>
                <a:spcPct val="0"/>
              </a:spcBef>
              <a:buFontTx/>
              <a:buNone/>
            </a:pPr>
            <a:r>
              <a:rPr lang="lv-LV" altLang="en-US" sz="2400" b="0" i="0" dirty="0">
                <a:solidFill>
                  <a:srgbClr val="663300"/>
                </a:solidFill>
                <a:latin typeface="Arial" charset="0"/>
              </a:rPr>
              <a:t>Havaju salās tiek audzēta vīrusu izturīga </a:t>
            </a:r>
            <a:r>
              <a:rPr lang="lv-LV" altLang="en-US" sz="2400" b="0" i="0" dirty="0" err="1">
                <a:solidFill>
                  <a:srgbClr val="663300"/>
                </a:solidFill>
                <a:latin typeface="Arial" charset="0"/>
              </a:rPr>
              <a:t>transgēna</a:t>
            </a:r>
            <a:r>
              <a:rPr lang="lv-LV" altLang="en-US" sz="2400" b="0" i="0" dirty="0">
                <a:solidFill>
                  <a:srgbClr val="663300"/>
                </a:solidFill>
                <a:latin typeface="Arial" charset="0"/>
              </a:rPr>
              <a:t> šķirne ‘UH </a:t>
            </a:r>
            <a:r>
              <a:rPr lang="lv-LV" altLang="en-US" sz="2400" b="0" i="0" dirty="0" err="1">
                <a:solidFill>
                  <a:srgbClr val="663300"/>
                </a:solidFill>
                <a:latin typeface="Arial" charset="0"/>
              </a:rPr>
              <a:t>Rainbow</a:t>
            </a:r>
            <a:r>
              <a:rPr lang="lv-LV" altLang="en-US" sz="2400" b="0" i="0" dirty="0">
                <a:solidFill>
                  <a:srgbClr val="663300"/>
                </a:solidFill>
                <a:latin typeface="Arial" charset="0"/>
              </a:rPr>
              <a:t>’. </a:t>
            </a:r>
          </a:p>
          <a:p>
            <a:pPr algn="ctr">
              <a:spcBef>
                <a:spcPct val="50000"/>
              </a:spcBef>
              <a:buFontTx/>
              <a:buNone/>
            </a:pPr>
            <a:endParaRPr lang="lv-LV" altLang="en-US" sz="2000" i="0" dirty="0">
              <a:solidFill>
                <a:schemeClr val="accent2"/>
              </a:solidFill>
              <a:latin typeface="Arial" charset="0"/>
            </a:endParaRP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ChangeArrowheads="1"/>
          </p:cNvSpPr>
          <p:nvPr/>
        </p:nvSpPr>
        <p:spPr bwMode="auto">
          <a:xfrm>
            <a:off x="5062538" y="3810000"/>
            <a:ext cx="3941762" cy="1778000"/>
          </a:xfrm>
          <a:prstGeom prst="rect">
            <a:avLst/>
          </a:prstGeom>
          <a:solidFill>
            <a:srgbClr val="F2F2F2"/>
          </a:solidFill>
          <a:ln w="9525">
            <a:solidFill>
              <a:schemeClr val="tx1"/>
            </a:solidFill>
            <a:miter lim="800000"/>
            <a:headEnd/>
            <a:tailEnd/>
          </a:ln>
          <a:effectLst>
            <a:outerShdw dist="35921" dir="2700000" algn="ctr" rotWithShape="0">
              <a:schemeClr val="bg2"/>
            </a:outerShdw>
          </a:effec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08899" name="Rectangle 3"/>
          <p:cNvSpPr>
            <a:spLocks noChangeArrowheads="1"/>
          </p:cNvSpPr>
          <p:nvPr/>
        </p:nvSpPr>
        <p:spPr bwMode="auto">
          <a:xfrm>
            <a:off x="204788" y="3810000"/>
            <a:ext cx="3941762" cy="1778000"/>
          </a:xfrm>
          <a:prstGeom prst="rect">
            <a:avLst/>
          </a:prstGeom>
          <a:solidFill>
            <a:srgbClr val="F2F2F2"/>
          </a:solidFill>
          <a:ln w="9525">
            <a:solidFill>
              <a:schemeClr val="tx1"/>
            </a:solidFill>
            <a:miter lim="800000"/>
            <a:headEnd/>
            <a:tailEnd/>
          </a:ln>
          <a:effectLst>
            <a:outerShdw dist="35921" dir="2700000" algn="ctr" rotWithShape="0">
              <a:schemeClr val="bg2"/>
            </a:outerShdw>
          </a:effec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08900" name="Rectangle 4"/>
          <p:cNvSpPr>
            <a:spLocks noGrp="1" noChangeArrowheads="1"/>
          </p:cNvSpPr>
          <p:nvPr>
            <p:ph type="title"/>
          </p:nvPr>
        </p:nvSpPr>
        <p:spPr>
          <a:xfrm>
            <a:off x="684213" y="3141663"/>
            <a:ext cx="7772400" cy="571500"/>
          </a:xfrm>
        </p:spPr>
        <p:txBody>
          <a:bodyPr/>
          <a:lstStyle/>
          <a:p>
            <a:pPr eaLnBrk="1" hangingPunct="1"/>
            <a:r>
              <a:rPr lang="de-DE" altLang="en-US" sz="2400" smtClean="0">
                <a:solidFill>
                  <a:schemeClr val="accent1"/>
                </a:solidFill>
              </a:rPr>
              <a:t>Amflora </a:t>
            </a:r>
            <a:r>
              <a:rPr lang="lv-LV" altLang="en-US" sz="2400" smtClean="0">
                <a:solidFill>
                  <a:schemeClr val="accent1"/>
                </a:solidFill>
              </a:rPr>
              <a:t>kartupeļi</a:t>
            </a:r>
            <a:endParaRPr lang="en-GB" altLang="en-US" sz="2400" smtClean="0">
              <a:solidFill>
                <a:schemeClr val="accent1"/>
              </a:solidFill>
            </a:endParaRPr>
          </a:p>
        </p:txBody>
      </p:sp>
      <p:sp>
        <p:nvSpPr>
          <p:cNvPr id="208901" name="Line 5"/>
          <p:cNvSpPr>
            <a:spLocks noChangeShapeType="1"/>
          </p:cNvSpPr>
          <p:nvPr/>
        </p:nvSpPr>
        <p:spPr bwMode="auto">
          <a:xfrm>
            <a:off x="1895475" y="5172075"/>
            <a:ext cx="16827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02" name="Line 6"/>
          <p:cNvSpPr>
            <a:spLocks noChangeShapeType="1"/>
          </p:cNvSpPr>
          <p:nvPr/>
        </p:nvSpPr>
        <p:spPr bwMode="auto">
          <a:xfrm>
            <a:off x="1787525" y="5289550"/>
            <a:ext cx="14128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03" name="Text Box 7"/>
          <p:cNvSpPr txBox="1">
            <a:spLocks noChangeArrowheads="1"/>
          </p:cNvSpPr>
          <p:nvPr/>
        </p:nvSpPr>
        <p:spPr bwMode="auto">
          <a:xfrm>
            <a:off x="371475" y="4945063"/>
            <a:ext cx="914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sv-SE" altLang="en-US" sz="1800" b="0" i="0">
                <a:solidFill>
                  <a:schemeClr val="tx1"/>
                </a:solidFill>
                <a:latin typeface="Arial" charset="0"/>
                <a:cs typeface="Times New Roman" pitchFamily="18" charset="0"/>
              </a:rPr>
              <a:t>amylose </a:t>
            </a:r>
          </a:p>
          <a:p>
            <a:pPr>
              <a:spcBef>
                <a:spcPct val="0"/>
              </a:spcBef>
              <a:buFontTx/>
              <a:buNone/>
            </a:pPr>
            <a:r>
              <a:rPr lang="sv-SE" altLang="en-US" sz="1800" b="0" i="0">
                <a:solidFill>
                  <a:schemeClr val="tx1"/>
                </a:solidFill>
                <a:latin typeface="Arial" charset="0"/>
                <a:cs typeface="Times New Roman" pitchFamily="18" charset="0"/>
              </a:rPr>
              <a:t>25%</a:t>
            </a:r>
          </a:p>
        </p:txBody>
      </p:sp>
      <p:sp>
        <p:nvSpPr>
          <p:cNvPr id="208904" name="Line 8"/>
          <p:cNvSpPr>
            <a:spLocks noChangeShapeType="1"/>
          </p:cNvSpPr>
          <p:nvPr/>
        </p:nvSpPr>
        <p:spPr bwMode="auto">
          <a:xfrm>
            <a:off x="2005013" y="5230813"/>
            <a:ext cx="141128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05" name="Line 9"/>
          <p:cNvSpPr>
            <a:spLocks noChangeShapeType="1"/>
          </p:cNvSpPr>
          <p:nvPr/>
        </p:nvSpPr>
        <p:spPr bwMode="auto">
          <a:xfrm>
            <a:off x="1951038" y="5348288"/>
            <a:ext cx="141128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06" name="Text Box 10"/>
          <p:cNvSpPr txBox="1">
            <a:spLocks noChangeArrowheads="1"/>
          </p:cNvSpPr>
          <p:nvPr/>
        </p:nvSpPr>
        <p:spPr bwMode="auto">
          <a:xfrm>
            <a:off x="371475" y="4146550"/>
            <a:ext cx="12827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sv-SE" altLang="en-US" sz="1800" b="0" i="0">
                <a:solidFill>
                  <a:schemeClr val="tx1"/>
                </a:solidFill>
                <a:latin typeface="Arial" charset="0"/>
                <a:cs typeface="Times New Roman" pitchFamily="18" charset="0"/>
              </a:rPr>
              <a:t>amylopectin </a:t>
            </a:r>
          </a:p>
          <a:p>
            <a:pPr>
              <a:spcBef>
                <a:spcPct val="0"/>
              </a:spcBef>
              <a:buFontTx/>
              <a:buNone/>
            </a:pPr>
            <a:r>
              <a:rPr lang="sv-SE" altLang="en-US" sz="1800" b="0" i="0">
                <a:solidFill>
                  <a:schemeClr val="tx1"/>
                </a:solidFill>
                <a:latin typeface="Arial" charset="0"/>
                <a:cs typeface="Times New Roman" pitchFamily="18" charset="0"/>
              </a:rPr>
              <a:t>75%</a:t>
            </a:r>
          </a:p>
        </p:txBody>
      </p:sp>
      <p:grpSp>
        <p:nvGrpSpPr>
          <p:cNvPr id="208907" name="Group 11"/>
          <p:cNvGrpSpPr>
            <a:grpSpLocks/>
          </p:cNvGrpSpPr>
          <p:nvPr/>
        </p:nvGrpSpPr>
        <p:grpSpPr bwMode="auto">
          <a:xfrm>
            <a:off x="1665288" y="4483100"/>
            <a:ext cx="1846262" cy="290513"/>
            <a:chOff x="480" y="1440"/>
            <a:chExt cx="1776" cy="288"/>
          </a:xfrm>
        </p:grpSpPr>
        <p:sp>
          <p:nvSpPr>
            <p:cNvPr id="209009" name="Line 12"/>
            <p:cNvSpPr>
              <a:spLocks noChangeShapeType="1"/>
            </p:cNvSpPr>
            <p:nvPr/>
          </p:nvSpPr>
          <p:spPr bwMode="auto">
            <a:xfrm>
              <a:off x="480" y="1584"/>
              <a:ext cx="14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10" name="Line 13"/>
            <p:cNvSpPr>
              <a:spLocks noChangeShapeType="1"/>
            </p:cNvSpPr>
            <p:nvPr/>
          </p:nvSpPr>
          <p:spPr bwMode="auto">
            <a:xfrm>
              <a:off x="960" y="1536"/>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11" name="Line 14"/>
            <p:cNvSpPr>
              <a:spLocks noChangeShapeType="1"/>
            </p:cNvSpPr>
            <p:nvPr/>
          </p:nvSpPr>
          <p:spPr bwMode="auto">
            <a:xfrm>
              <a:off x="960" y="1536"/>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12" name="Line 15"/>
            <p:cNvSpPr>
              <a:spLocks noChangeShapeType="1"/>
            </p:cNvSpPr>
            <p:nvPr/>
          </p:nvSpPr>
          <p:spPr bwMode="auto">
            <a:xfrm>
              <a:off x="1104" y="1488"/>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13" name="Line 16"/>
            <p:cNvSpPr>
              <a:spLocks noChangeShapeType="1"/>
            </p:cNvSpPr>
            <p:nvPr/>
          </p:nvSpPr>
          <p:spPr bwMode="auto">
            <a:xfrm>
              <a:off x="1104" y="1488"/>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14" name="Line 17"/>
            <p:cNvSpPr>
              <a:spLocks noChangeShapeType="1"/>
            </p:cNvSpPr>
            <p:nvPr/>
          </p:nvSpPr>
          <p:spPr bwMode="auto">
            <a:xfrm>
              <a:off x="1248" y="1440"/>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15" name="Line 18"/>
            <p:cNvSpPr>
              <a:spLocks noChangeShapeType="1"/>
            </p:cNvSpPr>
            <p:nvPr/>
          </p:nvSpPr>
          <p:spPr bwMode="auto">
            <a:xfrm>
              <a:off x="1248" y="1440"/>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16" name="Line 19"/>
            <p:cNvSpPr>
              <a:spLocks noChangeShapeType="1"/>
            </p:cNvSpPr>
            <p:nvPr/>
          </p:nvSpPr>
          <p:spPr bwMode="auto">
            <a:xfrm>
              <a:off x="576" y="1536"/>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17" name="Line 20"/>
            <p:cNvSpPr>
              <a:spLocks noChangeShapeType="1"/>
            </p:cNvSpPr>
            <p:nvPr/>
          </p:nvSpPr>
          <p:spPr bwMode="auto">
            <a:xfrm>
              <a:off x="576" y="1536"/>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18" name="Line 21"/>
            <p:cNvSpPr>
              <a:spLocks noChangeShapeType="1"/>
            </p:cNvSpPr>
            <p:nvPr/>
          </p:nvSpPr>
          <p:spPr bwMode="auto">
            <a:xfrm>
              <a:off x="1488" y="1536"/>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19" name="Line 22"/>
            <p:cNvSpPr>
              <a:spLocks noChangeShapeType="1"/>
            </p:cNvSpPr>
            <p:nvPr/>
          </p:nvSpPr>
          <p:spPr bwMode="auto">
            <a:xfrm>
              <a:off x="1488" y="1536"/>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20" name="Line 23"/>
            <p:cNvSpPr>
              <a:spLocks noChangeShapeType="1"/>
            </p:cNvSpPr>
            <p:nvPr/>
          </p:nvSpPr>
          <p:spPr bwMode="auto">
            <a:xfrm>
              <a:off x="1632" y="1488"/>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21" name="Line 24"/>
            <p:cNvSpPr>
              <a:spLocks noChangeShapeType="1"/>
            </p:cNvSpPr>
            <p:nvPr/>
          </p:nvSpPr>
          <p:spPr bwMode="auto">
            <a:xfrm>
              <a:off x="1632" y="1488"/>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22" name="Line 25"/>
            <p:cNvSpPr>
              <a:spLocks noChangeShapeType="1"/>
            </p:cNvSpPr>
            <p:nvPr/>
          </p:nvSpPr>
          <p:spPr bwMode="auto">
            <a:xfrm>
              <a:off x="1776" y="1440"/>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23" name="Line 26"/>
            <p:cNvSpPr>
              <a:spLocks noChangeShapeType="1"/>
            </p:cNvSpPr>
            <p:nvPr/>
          </p:nvSpPr>
          <p:spPr bwMode="auto">
            <a:xfrm>
              <a:off x="1776" y="1440"/>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24" name="Line 27"/>
            <p:cNvSpPr>
              <a:spLocks noChangeShapeType="1"/>
            </p:cNvSpPr>
            <p:nvPr/>
          </p:nvSpPr>
          <p:spPr bwMode="auto">
            <a:xfrm>
              <a:off x="720" y="1488"/>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25" name="Line 28"/>
            <p:cNvSpPr>
              <a:spLocks noChangeShapeType="1"/>
            </p:cNvSpPr>
            <p:nvPr/>
          </p:nvSpPr>
          <p:spPr bwMode="auto">
            <a:xfrm>
              <a:off x="720" y="1488"/>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9026" name="Group 29"/>
            <p:cNvGrpSpPr>
              <a:grpSpLocks/>
            </p:cNvGrpSpPr>
            <p:nvPr/>
          </p:nvGrpSpPr>
          <p:grpSpPr bwMode="auto">
            <a:xfrm flipV="1">
              <a:off x="720" y="1584"/>
              <a:ext cx="624" cy="144"/>
              <a:chOff x="1584" y="1680"/>
              <a:chExt cx="624" cy="144"/>
            </a:xfrm>
          </p:grpSpPr>
          <p:sp>
            <p:nvSpPr>
              <p:cNvPr id="209039" name="Line 30"/>
              <p:cNvSpPr>
                <a:spLocks noChangeShapeType="1"/>
              </p:cNvSpPr>
              <p:nvPr/>
            </p:nvSpPr>
            <p:spPr bwMode="auto">
              <a:xfrm rot="10800000" flipV="1">
                <a:off x="1584" y="1776"/>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40" name="Line 31"/>
              <p:cNvSpPr>
                <a:spLocks noChangeShapeType="1"/>
              </p:cNvSpPr>
              <p:nvPr/>
            </p:nvSpPr>
            <p:spPr bwMode="auto">
              <a:xfrm rot="10800000" flipV="1">
                <a:off x="1584" y="1776"/>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41" name="Line 32"/>
              <p:cNvSpPr>
                <a:spLocks noChangeShapeType="1"/>
              </p:cNvSpPr>
              <p:nvPr/>
            </p:nvSpPr>
            <p:spPr bwMode="auto">
              <a:xfrm rot="10800000" flipV="1">
                <a:off x="1728" y="1728"/>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42" name="Line 33"/>
              <p:cNvSpPr>
                <a:spLocks noChangeShapeType="1"/>
              </p:cNvSpPr>
              <p:nvPr/>
            </p:nvSpPr>
            <p:spPr bwMode="auto">
              <a:xfrm rot="10800000" flipV="1">
                <a:off x="1728" y="1728"/>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43" name="Line 34"/>
              <p:cNvSpPr>
                <a:spLocks noChangeShapeType="1"/>
              </p:cNvSpPr>
              <p:nvPr/>
            </p:nvSpPr>
            <p:spPr bwMode="auto">
              <a:xfrm rot="10800000" flipV="1">
                <a:off x="1872" y="1680"/>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44" name="Line 35"/>
              <p:cNvSpPr>
                <a:spLocks noChangeShapeType="1"/>
              </p:cNvSpPr>
              <p:nvPr/>
            </p:nvSpPr>
            <p:spPr bwMode="auto">
              <a:xfrm rot="10800000" flipV="1">
                <a:off x="1872" y="1680"/>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09027" name="Group 36"/>
            <p:cNvGrpSpPr>
              <a:grpSpLocks/>
            </p:cNvGrpSpPr>
            <p:nvPr/>
          </p:nvGrpSpPr>
          <p:grpSpPr bwMode="auto">
            <a:xfrm flipV="1">
              <a:off x="1248" y="1584"/>
              <a:ext cx="624" cy="144"/>
              <a:chOff x="1584" y="1536"/>
              <a:chExt cx="624" cy="144"/>
            </a:xfrm>
          </p:grpSpPr>
          <p:sp>
            <p:nvSpPr>
              <p:cNvPr id="209033" name="Line 37"/>
              <p:cNvSpPr>
                <a:spLocks noChangeShapeType="1"/>
              </p:cNvSpPr>
              <p:nvPr/>
            </p:nvSpPr>
            <p:spPr bwMode="auto">
              <a:xfrm>
                <a:off x="1584" y="1632"/>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34" name="Line 38"/>
              <p:cNvSpPr>
                <a:spLocks noChangeShapeType="1"/>
              </p:cNvSpPr>
              <p:nvPr/>
            </p:nvSpPr>
            <p:spPr bwMode="auto">
              <a:xfrm>
                <a:off x="1584" y="1632"/>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35" name="Line 39"/>
              <p:cNvSpPr>
                <a:spLocks noChangeShapeType="1"/>
              </p:cNvSpPr>
              <p:nvPr/>
            </p:nvSpPr>
            <p:spPr bwMode="auto">
              <a:xfrm>
                <a:off x="1728" y="1584"/>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36" name="Line 40"/>
              <p:cNvSpPr>
                <a:spLocks noChangeShapeType="1"/>
              </p:cNvSpPr>
              <p:nvPr/>
            </p:nvSpPr>
            <p:spPr bwMode="auto">
              <a:xfrm>
                <a:off x="1728" y="1584"/>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37" name="Line 41"/>
              <p:cNvSpPr>
                <a:spLocks noChangeShapeType="1"/>
              </p:cNvSpPr>
              <p:nvPr/>
            </p:nvSpPr>
            <p:spPr bwMode="auto">
              <a:xfrm>
                <a:off x="1872" y="1536"/>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38" name="Line 42"/>
              <p:cNvSpPr>
                <a:spLocks noChangeShapeType="1"/>
              </p:cNvSpPr>
              <p:nvPr/>
            </p:nvSpPr>
            <p:spPr bwMode="auto">
              <a:xfrm>
                <a:off x="1872" y="1536"/>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09028" name="Group 43"/>
            <p:cNvGrpSpPr>
              <a:grpSpLocks/>
            </p:cNvGrpSpPr>
            <p:nvPr/>
          </p:nvGrpSpPr>
          <p:grpSpPr bwMode="auto">
            <a:xfrm flipV="1">
              <a:off x="1776" y="1584"/>
              <a:ext cx="480" cy="96"/>
              <a:chOff x="528" y="1824"/>
              <a:chExt cx="480" cy="96"/>
            </a:xfrm>
          </p:grpSpPr>
          <p:sp>
            <p:nvSpPr>
              <p:cNvPr id="209029" name="Line 44"/>
              <p:cNvSpPr>
                <a:spLocks noChangeShapeType="1"/>
              </p:cNvSpPr>
              <p:nvPr/>
            </p:nvSpPr>
            <p:spPr bwMode="auto">
              <a:xfrm>
                <a:off x="528" y="1872"/>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30" name="Line 45"/>
              <p:cNvSpPr>
                <a:spLocks noChangeShapeType="1"/>
              </p:cNvSpPr>
              <p:nvPr/>
            </p:nvSpPr>
            <p:spPr bwMode="auto">
              <a:xfrm>
                <a:off x="528" y="1872"/>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31" name="Line 46"/>
              <p:cNvSpPr>
                <a:spLocks noChangeShapeType="1"/>
              </p:cNvSpPr>
              <p:nvPr/>
            </p:nvSpPr>
            <p:spPr bwMode="auto">
              <a:xfrm>
                <a:off x="672" y="1824"/>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32" name="Line 47"/>
              <p:cNvSpPr>
                <a:spLocks noChangeShapeType="1"/>
              </p:cNvSpPr>
              <p:nvPr/>
            </p:nvSpPr>
            <p:spPr bwMode="auto">
              <a:xfrm>
                <a:off x="672" y="1824"/>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208908" name="Group 48"/>
          <p:cNvGrpSpPr>
            <a:grpSpLocks/>
          </p:cNvGrpSpPr>
          <p:nvPr/>
        </p:nvGrpSpPr>
        <p:grpSpPr bwMode="auto">
          <a:xfrm>
            <a:off x="1943100" y="4025900"/>
            <a:ext cx="1546225" cy="292100"/>
            <a:chOff x="624" y="1152"/>
            <a:chExt cx="1367" cy="240"/>
          </a:xfrm>
        </p:grpSpPr>
        <p:sp>
          <p:nvSpPr>
            <p:cNvPr id="208982" name="Line 49"/>
            <p:cNvSpPr>
              <a:spLocks noChangeShapeType="1"/>
            </p:cNvSpPr>
            <p:nvPr/>
          </p:nvSpPr>
          <p:spPr bwMode="auto">
            <a:xfrm>
              <a:off x="624" y="1272"/>
              <a:ext cx="13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83" name="Line 50"/>
            <p:cNvSpPr>
              <a:spLocks noChangeShapeType="1"/>
            </p:cNvSpPr>
            <p:nvPr/>
          </p:nvSpPr>
          <p:spPr bwMode="auto">
            <a:xfrm>
              <a:off x="1065" y="1232"/>
              <a:ext cx="0" cy="4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84" name="Line 51"/>
            <p:cNvSpPr>
              <a:spLocks noChangeShapeType="1"/>
            </p:cNvSpPr>
            <p:nvPr/>
          </p:nvSpPr>
          <p:spPr bwMode="auto">
            <a:xfrm>
              <a:off x="1065" y="1232"/>
              <a:ext cx="30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85" name="Line 52"/>
            <p:cNvSpPr>
              <a:spLocks noChangeShapeType="1"/>
            </p:cNvSpPr>
            <p:nvPr/>
          </p:nvSpPr>
          <p:spPr bwMode="auto">
            <a:xfrm>
              <a:off x="1197" y="1192"/>
              <a:ext cx="0" cy="4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86" name="Line 53"/>
            <p:cNvSpPr>
              <a:spLocks noChangeShapeType="1"/>
            </p:cNvSpPr>
            <p:nvPr/>
          </p:nvSpPr>
          <p:spPr bwMode="auto">
            <a:xfrm>
              <a:off x="1197" y="1192"/>
              <a:ext cx="30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87" name="Line 54"/>
            <p:cNvSpPr>
              <a:spLocks noChangeShapeType="1"/>
            </p:cNvSpPr>
            <p:nvPr/>
          </p:nvSpPr>
          <p:spPr bwMode="auto">
            <a:xfrm>
              <a:off x="1330" y="1152"/>
              <a:ext cx="0" cy="4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88" name="Line 55"/>
            <p:cNvSpPr>
              <a:spLocks noChangeShapeType="1"/>
            </p:cNvSpPr>
            <p:nvPr/>
          </p:nvSpPr>
          <p:spPr bwMode="auto">
            <a:xfrm>
              <a:off x="1330" y="1152"/>
              <a:ext cx="30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89" name="Line 56"/>
            <p:cNvSpPr>
              <a:spLocks noChangeShapeType="1"/>
            </p:cNvSpPr>
            <p:nvPr/>
          </p:nvSpPr>
          <p:spPr bwMode="auto">
            <a:xfrm>
              <a:off x="712" y="1232"/>
              <a:ext cx="0" cy="4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90" name="Line 57"/>
            <p:cNvSpPr>
              <a:spLocks noChangeShapeType="1"/>
            </p:cNvSpPr>
            <p:nvPr/>
          </p:nvSpPr>
          <p:spPr bwMode="auto">
            <a:xfrm>
              <a:off x="712" y="1232"/>
              <a:ext cx="30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91" name="Line 58"/>
            <p:cNvSpPr>
              <a:spLocks noChangeShapeType="1"/>
            </p:cNvSpPr>
            <p:nvPr/>
          </p:nvSpPr>
          <p:spPr bwMode="auto">
            <a:xfrm>
              <a:off x="1550" y="1232"/>
              <a:ext cx="0" cy="4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92" name="Line 59"/>
            <p:cNvSpPr>
              <a:spLocks noChangeShapeType="1"/>
            </p:cNvSpPr>
            <p:nvPr/>
          </p:nvSpPr>
          <p:spPr bwMode="auto">
            <a:xfrm>
              <a:off x="1550" y="1232"/>
              <a:ext cx="30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93" name="Line 60"/>
            <p:cNvSpPr>
              <a:spLocks noChangeShapeType="1"/>
            </p:cNvSpPr>
            <p:nvPr/>
          </p:nvSpPr>
          <p:spPr bwMode="auto">
            <a:xfrm>
              <a:off x="845" y="1192"/>
              <a:ext cx="0" cy="4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94" name="Line 61"/>
            <p:cNvSpPr>
              <a:spLocks noChangeShapeType="1"/>
            </p:cNvSpPr>
            <p:nvPr/>
          </p:nvSpPr>
          <p:spPr bwMode="auto">
            <a:xfrm>
              <a:off x="845" y="1192"/>
              <a:ext cx="30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8995" name="Group 62"/>
            <p:cNvGrpSpPr>
              <a:grpSpLocks/>
            </p:cNvGrpSpPr>
            <p:nvPr/>
          </p:nvGrpSpPr>
          <p:grpSpPr bwMode="auto">
            <a:xfrm flipV="1">
              <a:off x="845" y="1272"/>
              <a:ext cx="573" cy="120"/>
              <a:chOff x="1584" y="1680"/>
              <a:chExt cx="624" cy="144"/>
            </a:xfrm>
          </p:grpSpPr>
          <p:sp>
            <p:nvSpPr>
              <p:cNvPr id="209003" name="Line 63"/>
              <p:cNvSpPr>
                <a:spLocks noChangeShapeType="1"/>
              </p:cNvSpPr>
              <p:nvPr/>
            </p:nvSpPr>
            <p:spPr bwMode="auto">
              <a:xfrm rot="10800000" flipV="1">
                <a:off x="1584" y="1776"/>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04" name="Line 64"/>
              <p:cNvSpPr>
                <a:spLocks noChangeShapeType="1"/>
              </p:cNvSpPr>
              <p:nvPr/>
            </p:nvSpPr>
            <p:spPr bwMode="auto">
              <a:xfrm rot="10800000" flipV="1">
                <a:off x="1584" y="1776"/>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05" name="Line 65"/>
              <p:cNvSpPr>
                <a:spLocks noChangeShapeType="1"/>
              </p:cNvSpPr>
              <p:nvPr/>
            </p:nvSpPr>
            <p:spPr bwMode="auto">
              <a:xfrm rot="10800000" flipV="1">
                <a:off x="1728" y="1728"/>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06" name="Line 66"/>
              <p:cNvSpPr>
                <a:spLocks noChangeShapeType="1"/>
              </p:cNvSpPr>
              <p:nvPr/>
            </p:nvSpPr>
            <p:spPr bwMode="auto">
              <a:xfrm rot="10800000" flipV="1">
                <a:off x="1728" y="1728"/>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07" name="Line 67"/>
              <p:cNvSpPr>
                <a:spLocks noChangeShapeType="1"/>
              </p:cNvSpPr>
              <p:nvPr/>
            </p:nvSpPr>
            <p:spPr bwMode="auto">
              <a:xfrm rot="10800000" flipV="1">
                <a:off x="1872" y="1680"/>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08" name="Line 68"/>
              <p:cNvSpPr>
                <a:spLocks noChangeShapeType="1"/>
              </p:cNvSpPr>
              <p:nvPr/>
            </p:nvSpPr>
            <p:spPr bwMode="auto">
              <a:xfrm rot="10800000" flipV="1">
                <a:off x="1872" y="1680"/>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08996" name="Group 69"/>
            <p:cNvGrpSpPr>
              <a:grpSpLocks/>
            </p:cNvGrpSpPr>
            <p:nvPr/>
          </p:nvGrpSpPr>
          <p:grpSpPr bwMode="auto">
            <a:xfrm flipV="1">
              <a:off x="1330" y="1272"/>
              <a:ext cx="573" cy="120"/>
              <a:chOff x="1584" y="1536"/>
              <a:chExt cx="624" cy="144"/>
            </a:xfrm>
          </p:grpSpPr>
          <p:sp>
            <p:nvSpPr>
              <p:cNvPr id="208997" name="Line 70"/>
              <p:cNvSpPr>
                <a:spLocks noChangeShapeType="1"/>
              </p:cNvSpPr>
              <p:nvPr/>
            </p:nvSpPr>
            <p:spPr bwMode="auto">
              <a:xfrm>
                <a:off x="1584" y="1632"/>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98" name="Line 71"/>
              <p:cNvSpPr>
                <a:spLocks noChangeShapeType="1"/>
              </p:cNvSpPr>
              <p:nvPr/>
            </p:nvSpPr>
            <p:spPr bwMode="auto">
              <a:xfrm>
                <a:off x="1584" y="1632"/>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99" name="Line 72"/>
              <p:cNvSpPr>
                <a:spLocks noChangeShapeType="1"/>
              </p:cNvSpPr>
              <p:nvPr/>
            </p:nvSpPr>
            <p:spPr bwMode="auto">
              <a:xfrm>
                <a:off x="1728" y="1584"/>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00" name="Line 73"/>
              <p:cNvSpPr>
                <a:spLocks noChangeShapeType="1"/>
              </p:cNvSpPr>
              <p:nvPr/>
            </p:nvSpPr>
            <p:spPr bwMode="auto">
              <a:xfrm>
                <a:off x="1728" y="1584"/>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01" name="Line 74"/>
              <p:cNvSpPr>
                <a:spLocks noChangeShapeType="1"/>
              </p:cNvSpPr>
              <p:nvPr/>
            </p:nvSpPr>
            <p:spPr bwMode="auto">
              <a:xfrm>
                <a:off x="1872" y="1536"/>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002" name="Line 75"/>
              <p:cNvSpPr>
                <a:spLocks noChangeShapeType="1"/>
              </p:cNvSpPr>
              <p:nvPr/>
            </p:nvSpPr>
            <p:spPr bwMode="auto">
              <a:xfrm>
                <a:off x="1872" y="1536"/>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08909" name="Text Box 76"/>
          <p:cNvSpPr txBox="1">
            <a:spLocks noChangeArrowheads="1"/>
          </p:cNvSpPr>
          <p:nvPr/>
        </p:nvSpPr>
        <p:spPr bwMode="auto">
          <a:xfrm>
            <a:off x="5283200" y="4535488"/>
            <a:ext cx="12827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sv-SE" altLang="en-US" sz="1800" b="0" i="0">
                <a:solidFill>
                  <a:schemeClr val="tx1"/>
                </a:solidFill>
                <a:latin typeface="Arial" charset="0"/>
                <a:cs typeface="Times New Roman" pitchFamily="18" charset="0"/>
              </a:rPr>
              <a:t>amylopectin </a:t>
            </a:r>
          </a:p>
          <a:p>
            <a:pPr>
              <a:spcBef>
                <a:spcPct val="0"/>
              </a:spcBef>
              <a:buFontTx/>
              <a:buNone/>
            </a:pPr>
            <a:r>
              <a:rPr lang="sv-SE" altLang="en-US" sz="1800" b="0" i="0">
                <a:solidFill>
                  <a:schemeClr val="tx1"/>
                </a:solidFill>
                <a:latin typeface="Arial" charset="0"/>
                <a:cs typeface="Times New Roman" pitchFamily="18" charset="0"/>
              </a:rPr>
              <a:t>100%</a:t>
            </a:r>
          </a:p>
        </p:txBody>
      </p:sp>
      <p:grpSp>
        <p:nvGrpSpPr>
          <p:cNvPr id="208910" name="Group 77"/>
          <p:cNvGrpSpPr>
            <a:grpSpLocks/>
          </p:cNvGrpSpPr>
          <p:nvPr/>
        </p:nvGrpSpPr>
        <p:grpSpPr bwMode="auto">
          <a:xfrm>
            <a:off x="6732588" y="4872038"/>
            <a:ext cx="1846262" cy="290512"/>
            <a:chOff x="480" y="1440"/>
            <a:chExt cx="1776" cy="288"/>
          </a:xfrm>
        </p:grpSpPr>
        <p:sp>
          <p:nvSpPr>
            <p:cNvPr id="208946" name="Line 78"/>
            <p:cNvSpPr>
              <a:spLocks noChangeShapeType="1"/>
            </p:cNvSpPr>
            <p:nvPr/>
          </p:nvSpPr>
          <p:spPr bwMode="auto">
            <a:xfrm>
              <a:off x="480" y="1584"/>
              <a:ext cx="14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47" name="Line 79"/>
            <p:cNvSpPr>
              <a:spLocks noChangeShapeType="1"/>
            </p:cNvSpPr>
            <p:nvPr/>
          </p:nvSpPr>
          <p:spPr bwMode="auto">
            <a:xfrm>
              <a:off x="960" y="1536"/>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48" name="Line 80"/>
            <p:cNvSpPr>
              <a:spLocks noChangeShapeType="1"/>
            </p:cNvSpPr>
            <p:nvPr/>
          </p:nvSpPr>
          <p:spPr bwMode="auto">
            <a:xfrm>
              <a:off x="960" y="1536"/>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49" name="Line 81"/>
            <p:cNvSpPr>
              <a:spLocks noChangeShapeType="1"/>
            </p:cNvSpPr>
            <p:nvPr/>
          </p:nvSpPr>
          <p:spPr bwMode="auto">
            <a:xfrm>
              <a:off x="1104" y="1488"/>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50" name="Line 82"/>
            <p:cNvSpPr>
              <a:spLocks noChangeShapeType="1"/>
            </p:cNvSpPr>
            <p:nvPr/>
          </p:nvSpPr>
          <p:spPr bwMode="auto">
            <a:xfrm>
              <a:off x="1104" y="1488"/>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51" name="Line 83"/>
            <p:cNvSpPr>
              <a:spLocks noChangeShapeType="1"/>
            </p:cNvSpPr>
            <p:nvPr/>
          </p:nvSpPr>
          <p:spPr bwMode="auto">
            <a:xfrm>
              <a:off x="1248" y="1440"/>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52" name="Line 84"/>
            <p:cNvSpPr>
              <a:spLocks noChangeShapeType="1"/>
            </p:cNvSpPr>
            <p:nvPr/>
          </p:nvSpPr>
          <p:spPr bwMode="auto">
            <a:xfrm>
              <a:off x="1248" y="1440"/>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53" name="Line 85"/>
            <p:cNvSpPr>
              <a:spLocks noChangeShapeType="1"/>
            </p:cNvSpPr>
            <p:nvPr/>
          </p:nvSpPr>
          <p:spPr bwMode="auto">
            <a:xfrm>
              <a:off x="576" y="1536"/>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54" name="Line 86"/>
            <p:cNvSpPr>
              <a:spLocks noChangeShapeType="1"/>
            </p:cNvSpPr>
            <p:nvPr/>
          </p:nvSpPr>
          <p:spPr bwMode="auto">
            <a:xfrm>
              <a:off x="576" y="1536"/>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55" name="Line 87"/>
            <p:cNvSpPr>
              <a:spLocks noChangeShapeType="1"/>
            </p:cNvSpPr>
            <p:nvPr/>
          </p:nvSpPr>
          <p:spPr bwMode="auto">
            <a:xfrm>
              <a:off x="1488" y="1536"/>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56" name="Line 88"/>
            <p:cNvSpPr>
              <a:spLocks noChangeShapeType="1"/>
            </p:cNvSpPr>
            <p:nvPr/>
          </p:nvSpPr>
          <p:spPr bwMode="auto">
            <a:xfrm>
              <a:off x="1488" y="1536"/>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57" name="Line 89"/>
            <p:cNvSpPr>
              <a:spLocks noChangeShapeType="1"/>
            </p:cNvSpPr>
            <p:nvPr/>
          </p:nvSpPr>
          <p:spPr bwMode="auto">
            <a:xfrm>
              <a:off x="1632" y="1488"/>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58" name="Line 90"/>
            <p:cNvSpPr>
              <a:spLocks noChangeShapeType="1"/>
            </p:cNvSpPr>
            <p:nvPr/>
          </p:nvSpPr>
          <p:spPr bwMode="auto">
            <a:xfrm>
              <a:off x="1632" y="1488"/>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59" name="Line 91"/>
            <p:cNvSpPr>
              <a:spLocks noChangeShapeType="1"/>
            </p:cNvSpPr>
            <p:nvPr/>
          </p:nvSpPr>
          <p:spPr bwMode="auto">
            <a:xfrm>
              <a:off x="1776" y="1440"/>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60" name="Line 92"/>
            <p:cNvSpPr>
              <a:spLocks noChangeShapeType="1"/>
            </p:cNvSpPr>
            <p:nvPr/>
          </p:nvSpPr>
          <p:spPr bwMode="auto">
            <a:xfrm>
              <a:off x="1776" y="1440"/>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61" name="Line 93"/>
            <p:cNvSpPr>
              <a:spLocks noChangeShapeType="1"/>
            </p:cNvSpPr>
            <p:nvPr/>
          </p:nvSpPr>
          <p:spPr bwMode="auto">
            <a:xfrm>
              <a:off x="720" y="1488"/>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62" name="Line 94"/>
            <p:cNvSpPr>
              <a:spLocks noChangeShapeType="1"/>
            </p:cNvSpPr>
            <p:nvPr/>
          </p:nvSpPr>
          <p:spPr bwMode="auto">
            <a:xfrm>
              <a:off x="720" y="1488"/>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8963" name="Group 95"/>
            <p:cNvGrpSpPr>
              <a:grpSpLocks/>
            </p:cNvGrpSpPr>
            <p:nvPr/>
          </p:nvGrpSpPr>
          <p:grpSpPr bwMode="auto">
            <a:xfrm flipV="1">
              <a:off x="720" y="1584"/>
              <a:ext cx="624" cy="144"/>
              <a:chOff x="1584" y="1680"/>
              <a:chExt cx="624" cy="144"/>
            </a:xfrm>
          </p:grpSpPr>
          <p:sp>
            <p:nvSpPr>
              <p:cNvPr id="208976" name="Line 96"/>
              <p:cNvSpPr>
                <a:spLocks noChangeShapeType="1"/>
              </p:cNvSpPr>
              <p:nvPr/>
            </p:nvSpPr>
            <p:spPr bwMode="auto">
              <a:xfrm rot="10800000" flipV="1">
                <a:off x="1584" y="1776"/>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77" name="Line 97"/>
              <p:cNvSpPr>
                <a:spLocks noChangeShapeType="1"/>
              </p:cNvSpPr>
              <p:nvPr/>
            </p:nvSpPr>
            <p:spPr bwMode="auto">
              <a:xfrm rot="10800000" flipV="1">
                <a:off x="1584" y="1776"/>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78" name="Line 98"/>
              <p:cNvSpPr>
                <a:spLocks noChangeShapeType="1"/>
              </p:cNvSpPr>
              <p:nvPr/>
            </p:nvSpPr>
            <p:spPr bwMode="auto">
              <a:xfrm rot="10800000" flipV="1">
                <a:off x="1728" y="1728"/>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79" name="Line 99"/>
              <p:cNvSpPr>
                <a:spLocks noChangeShapeType="1"/>
              </p:cNvSpPr>
              <p:nvPr/>
            </p:nvSpPr>
            <p:spPr bwMode="auto">
              <a:xfrm rot="10800000" flipV="1">
                <a:off x="1728" y="1728"/>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80" name="Line 100"/>
              <p:cNvSpPr>
                <a:spLocks noChangeShapeType="1"/>
              </p:cNvSpPr>
              <p:nvPr/>
            </p:nvSpPr>
            <p:spPr bwMode="auto">
              <a:xfrm rot="10800000" flipV="1">
                <a:off x="1872" y="1680"/>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81" name="Line 101"/>
              <p:cNvSpPr>
                <a:spLocks noChangeShapeType="1"/>
              </p:cNvSpPr>
              <p:nvPr/>
            </p:nvSpPr>
            <p:spPr bwMode="auto">
              <a:xfrm rot="10800000" flipV="1">
                <a:off x="1872" y="1680"/>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08964" name="Group 102"/>
            <p:cNvGrpSpPr>
              <a:grpSpLocks/>
            </p:cNvGrpSpPr>
            <p:nvPr/>
          </p:nvGrpSpPr>
          <p:grpSpPr bwMode="auto">
            <a:xfrm flipV="1">
              <a:off x="1248" y="1584"/>
              <a:ext cx="624" cy="144"/>
              <a:chOff x="1584" y="1536"/>
              <a:chExt cx="624" cy="144"/>
            </a:xfrm>
          </p:grpSpPr>
          <p:sp>
            <p:nvSpPr>
              <p:cNvPr id="208970" name="Line 103"/>
              <p:cNvSpPr>
                <a:spLocks noChangeShapeType="1"/>
              </p:cNvSpPr>
              <p:nvPr/>
            </p:nvSpPr>
            <p:spPr bwMode="auto">
              <a:xfrm>
                <a:off x="1584" y="1632"/>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71" name="Line 104"/>
              <p:cNvSpPr>
                <a:spLocks noChangeShapeType="1"/>
              </p:cNvSpPr>
              <p:nvPr/>
            </p:nvSpPr>
            <p:spPr bwMode="auto">
              <a:xfrm>
                <a:off x="1584" y="1632"/>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72" name="Line 105"/>
              <p:cNvSpPr>
                <a:spLocks noChangeShapeType="1"/>
              </p:cNvSpPr>
              <p:nvPr/>
            </p:nvSpPr>
            <p:spPr bwMode="auto">
              <a:xfrm>
                <a:off x="1728" y="1584"/>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73" name="Line 106"/>
              <p:cNvSpPr>
                <a:spLocks noChangeShapeType="1"/>
              </p:cNvSpPr>
              <p:nvPr/>
            </p:nvSpPr>
            <p:spPr bwMode="auto">
              <a:xfrm>
                <a:off x="1728" y="1584"/>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74" name="Line 107"/>
              <p:cNvSpPr>
                <a:spLocks noChangeShapeType="1"/>
              </p:cNvSpPr>
              <p:nvPr/>
            </p:nvSpPr>
            <p:spPr bwMode="auto">
              <a:xfrm>
                <a:off x="1872" y="1536"/>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75" name="Line 108"/>
              <p:cNvSpPr>
                <a:spLocks noChangeShapeType="1"/>
              </p:cNvSpPr>
              <p:nvPr/>
            </p:nvSpPr>
            <p:spPr bwMode="auto">
              <a:xfrm>
                <a:off x="1872" y="1536"/>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08965" name="Group 109"/>
            <p:cNvGrpSpPr>
              <a:grpSpLocks/>
            </p:cNvGrpSpPr>
            <p:nvPr/>
          </p:nvGrpSpPr>
          <p:grpSpPr bwMode="auto">
            <a:xfrm flipV="1">
              <a:off x="1776" y="1584"/>
              <a:ext cx="480" cy="96"/>
              <a:chOff x="528" y="1824"/>
              <a:chExt cx="480" cy="96"/>
            </a:xfrm>
          </p:grpSpPr>
          <p:sp>
            <p:nvSpPr>
              <p:cNvPr id="208966" name="Line 110"/>
              <p:cNvSpPr>
                <a:spLocks noChangeShapeType="1"/>
              </p:cNvSpPr>
              <p:nvPr/>
            </p:nvSpPr>
            <p:spPr bwMode="auto">
              <a:xfrm>
                <a:off x="528" y="1872"/>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67" name="Line 111"/>
              <p:cNvSpPr>
                <a:spLocks noChangeShapeType="1"/>
              </p:cNvSpPr>
              <p:nvPr/>
            </p:nvSpPr>
            <p:spPr bwMode="auto">
              <a:xfrm>
                <a:off x="528" y="1872"/>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68" name="Line 112"/>
              <p:cNvSpPr>
                <a:spLocks noChangeShapeType="1"/>
              </p:cNvSpPr>
              <p:nvPr/>
            </p:nvSpPr>
            <p:spPr bwMode="auto">
              <a:xfrm>
                <a:off x="672" y="1824"/>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69" name="Line 113"/>
              <p:cNvSpPr>
                <a:spLocks noChangeShapeType="1"/>
              </p:cNvSpPr>
              <p:nvPr/>
            </p:nvSpPr>
            <p:spPr bwMode="auto">
              <a:xfrm>
                <a:off x="672" y="1824"/>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208911" name="Group 114"/>
          <p:cNvGrpSpPr>
            <a:grpSpLocks/>
          </p:cNvGrpSpPr>
          <p:nvPr/>
        </p:nvGrpSpPr>
        <p:grpSpPr bwMode="auto">
          <a:xfrm>
            <a:off x="7010400" y="4414838"/>
            <a:ext cx="1546225" cy="292100"/>
            <a:chOff x="624" y="1152"/>
            <a:chExt cx="1367" cy="240"/>
          </a:xfrm>
        </p:grpSpPr>
        <p:sp>
          <p:nvSpPr>
            <p:cNvPr id="208919" name="Line 115"/>
            <p:cNvSpPr>
              <a:spLocks noChangeShapeType="1"/>
            </p:cNvSpPr>
            <p:nvPr/>
          </p:nvSpPr>
          <p:spPr bwMode="auto">
            <a:xfrm>
              <a:off x="624" y="1272"/>
              <a:ext cx="13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20" name="Line 116"/>
            <p:cNvSpPr>
              <a:spLocks noChangeShapeType="1"/>
            </p:cNvSpPr>
            <p:nvPr/>
          </p:nvSpPr>
          <p:spPr bwMode="auto">
            <a:xfrm>
              <a:off x="1065" y="1232"/>
              <a:ext cx="0" cy="4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21" name="Line 117"/>
            <p:cNvSpPr>
              <a:spLocks noChangeShapeType="1"/>
            </p:cNvSpPr>
            <p:nvPr/>
          </p:nvSpPr>
          <p:spPr bwMode="auto">
            <a:xfrm>
              <a:off x="1065" y="1232"/>
              <a:ext cx="30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22" name="Line 118"/>
            <p:cNvSpPr>
              <a:spLocks noChangeShapeType="1"/>
            </p:cNvSpPr>
            <p:nvPr/>
          </p:nvSpPr>
          <p:spPr bwMode="auto">
            <a:xfrm>
              <a:off x="1197" y="1192"/>
              <a:ext cx="0" cy="4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23" name="Line 119"/>
            <p:cNvSpPr>
              <a:spLocks noChangeShapeType="1"/>
            </p:cNvSpPr>
            <p:nvPr/>
          </p:nvSpPr>
          <p:spPr bwMode="auto">
            <a:xfrm>
              <a:off x="1197" y="1192"/>
              <a:ext cx="30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24" name="Line 120"/>
            <p:cNvSpPr>
              <a:spLocks noChangeShapeType="1"/>
            </p:cNvSpPr>
            <p:nvPr/>
          </p:nvSpPr>
          <p:spPr bwMode="auto">
            <a:xfrm>
              <a:off x="1330" y="1152"/>
              <a:ext cx="0" cy="4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25" name="Line 121"/>
            <p:cNvSpPr>
              <a:spLocks noChangeShapeType="1"/>
            </p:cNvSpPr>
            <p:nvPr/>
          </p:nvSpPr>
          <p:spPr bwMode="auto">
            <a:xfrm>
              <a:off x="1330" y="1152"/>
              <a:ext cx="30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26" name="Line 122"/>
            <p:cNvSpPr>
              <a:spLocks noChangeShapeType="1"/>
            </p:cNvSpPr>
            <p:nvPr/>
          </p:nvSpPr>
          <p:spPr bwMode="auto">
            <a:xfrm>
              <a:off x="712" y="1232"/>
              <a:ext cx="0" cy="4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27" name="Line 123"/>
            <p:cNvSpPr>
              <a:spLocks noChangeShapeType="1"/>
            </p:cNvSpPr>
            <p:nvPr/>
          </p:nvSpPr>
          <p:spPr bwMode="auto">
            <a:xfrm>
              <a:off x="712" y="1232"/>
              <a:ext cx="30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28" name="Line 124"/>
            <p:cNvSpPr>
              <a:spLocks noChangeShapeType="1"/>
            </p:cNvSpPr>
            <p:nvPr/>
          </p:nvSpPr>
          <p:spPr bwMode="auto">
            <a:xfrm>
              <a:off x="1550" y="1232"/>
              <a:ext cx="0" cy="4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29" name="Line 125"/>
            <p:cNvSpPr>
              <a:spLocks noChangeShapeType="1"/>
            </p:cNvSpPr>
            <p:nvPr/>
          </p:nvSpPr>
          <p:spPr bwMode="auto">
            <a:xfrm>
              <a:off x="1550" y="1232"/>
              <a:ext cx="30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30" name="Line 126"/>
            <p:cNvSpPr>
              <a:spLocks noChangeShapeType="1"/>
            </p:cNvSpPr>
            <p:nvPr/>
          </p:nvSpPr>
          <p:spPr bwMode="auto">
            <a:xfrm>
              <a:off x="845" y="1192"/>
              <a:ext cx="0" cy="4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31" name="Line 127"/>
            <p:cNvSpPr>
              <a:spLocks noChangeShapeType="1"/>
            </p:cNvSpPr>
            <p:nvPr/>
          </p:nvSpPr>
          <p:spPr bwMode="auto">
            <a:xfrm>
              <a:off x="845" y="1192"/>
              <a:ext cx="30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8932" name="Group 128"/>
            <p:cNvGrpSpPr>
              <a:grpSpLocks/>
            </p:cNvGrpSpPr>
            <p:nvPr/>
          </p:nvGrpSpPr>
          <p:grpSpPr bwMode="auto">
            <a:xfrm flipV="1">
              <a:off x="845" y="1272"/>
              <a:ext cx="573" cy="120"/>
              <a:chOff x="1584" y="1680"/>
              <a:chExt cx="624" cy="144"/>
            </a:xfrm>
          </p:grpSpPr>
          <p:sp>
            <p:nvSpPr>
              <p:cNvPr id="208940" name="Line 129"/>
              <p:cNvSpPr>
                <a:spLocks noChangeShapeType="1"/>
              </p:cNvSpPr>
              <p:nvPr/>
            </p:nvSpPr>
            <p:spPr bwMode="auto">
              <a:xfrm rot="10800000" flipV="1">
                <a:off x="1584" y="1776"/>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41" name="Line 130"/>
              <p:cNvSpPr>
                <a:spLocks noChangeShapeType="1"/>
              </p:cNvSpPr>
              <p:nvPr/>
            </p:nvSpPr>
            <p:spPr bwMode="auto">
              <a:xfrm rot="10800000" flipV="1">
                <a:off x="1584" y="1776"/>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42" name="Line 131"/>
              <p:cNvSpPr>
                <a:spLocks noChangeShapeType="1"/>
              </p:cNvSpPr>
              <p:nvPr/>
            </p:nvSpPr>
            <p:spPr bwMode="auto">
              <a:xfrm rot="10800000" flipV="1">
                <a:off x="1728" y="1728"/>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43" name="Line 132"/>
              <p:cNvSpPr>
                <a:spLocks noChangeShapeType="1"/>
              </p:cNvSpPr>
              <p:nvPr/>
            </p:nvSpPr>
            <p:spPr bwMode="auto">
              <a:xfrm rot="10800000" flipV="1">
                <a:off x="1728" y="1728"/>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44" name="Line 133"/>
              <p:cNvSpPr>
                <a:spLocks noChangeShapeType="1"/>
              </p:cNvSpPr>
              <p:nvPr/>
            </p:nvSpPr>
            <p:spPr bwMode="auto">
              <a:xfrm rot="10800000" flipV="1">
                <a:off x="1872" y="1680"/>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45" name="Line 134"/>
              <p:cNvSpPr>
                <a:spLocks noChangeShapeType="1"/>
              </p:cNvSpPr>
              <p:nvPr/>
            </p:nvSpPr>
            <p:spPr bwMode="auto">
              <a:xfrm rot="10800000" flipV="1">
                <a:off x="1872" y="1680"/>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08933" name="Group 135"/>
            <p:cNvGrpSpPr>
              <a:grpSpLocks/>
            </p:cNvGrpSpPr>
            <p:nvPr/>
          </p:nvGrpSpPr>
          <p:grpSpPr bwMode="auto">
            <a:xfrm flipV="1">
              <a:off x="1330" y="1272"/>
              <a:ext cx="573" cy="120"/>
              <a:chOff x="1584" y="1536"/>
              <a:chExt cx="624" cy="144"/>
            </a:xfrm>
          </p:grpSpPr>
          <p:sp>
            <p:nvSpPr>
              <p:cNvPr id="208934" name="Line 136"/>
              <p:cNvSpPr>
                <a:spLocks noChangeShapeType="1"/>
              </p:cNvSpPr>
              <p:nvPr/>
            </p:nvSpPr>
            <p:spPr bwMode="auto">
              <a:xfrm>
                <a:off x="1584" y="1632"/>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35" name="Line 137"/>
              <p:cNvSpPr>
                <a:spLocks noChangeShapeType="1"/>
              </p:cNvSpPr>
              <p:nvPr/>
            </p:nvSpPr>
            <p:spPr bwMode="auto">
              <a:xfrm>
                <a:off x="1584" y="1632"/>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36" name="Line 138"/>
              <p:cNvSpPr>
                <a:spLocks noChangeShapeType="1"/>
              </p:cNvSpPr>
              <p:nvPr/>
            </p:nvSpPr>
            <p:spPr bwMode="auto">
              <a:xfrm>
                <a:off x="1728" y="1584"/>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37" name="Line 139"/>
              <p:cNvSpPr>
                <a:spLocks noChangeShapeType="1"/>
              </p:cNvSpPr>
              <p:nvPr/>
            </p:nvSpPr>
            <p:spPr bwMode="auto">
              <a:xfrm>
                <a:off x="1728" y="1584"/>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38" name="Line 140"/>
              <p:cNvSpPr>
                <a:spLocks noChangeShapeType="1"/>
              </p:cNvSpPr>
              <p:nvPr/>
            </p:nvSpPr>
            <p:spPr bwMode="auto">
              <a:xfrm>
                <a:off x="1872" y="1536"/>
                <a:ext cx="0"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39" name="Line 141"/>
              <p:cNvSpPr>
                <a:spLocks noChangeShapeType="1"/>
              </p:cNvSpPr>
              <p:nvPr/>
            </p:nvSpPr>
            <p:spPr bwMode="auto">
              <a:xfrm>
                <a:off x="1872" y="1536"/>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08912" name="Rectangle 142"/>
          <p:cNvSpPr>
            <a:spLocks noChangeArrowheads="1"/>
          </p:cNvSpPr>
          <p:nvPr/>
        </p:nvSpPr>
        <p:spPr bwMode="auto">
          <a:xfrm>
            <a:off x="1049338" y="5740400"/>
            <a:ext cx="2257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90000"/>
              </a:lnSpc>
              <a:spcBef>
                <a:spcPct val="0"/>
              </a:spcBef>
              <a:buFontTx/>
              <a:buNone/>
            </a:pPr>
            <a:r>
              <a:rPr lang="lv-LV" altLang="en-US" sz="2000" b="0" i="0">
                <a:solidFill>
                  <a:schemeClr val="tx1"/>
                </a:solidFill>
                <a:latin typeface="Arial" charset="0"/>
                <a:cs typeface="Times New Roman" pitchFamily="18" charset="0"/>
              </a:rPr>
              <a:t>cietes komponentes</a:t>
            </a:r>
            <a:endParaRPr lang="en-GB" altLang="en-US" sz="2000" b="0" i="0">
              <a:solidFill>
                <a:schemeClr val="tx1"/>
              </a:solidFill>
              <a:latin typeface="Arial" charset="0"/>
              <a:cs typeface="Times New Roman" pitchFamily="18" charset="0"/>
            </a:endParaRPr>
          </a:p>
        </p:txBody>
      </p:sp>
      <p:sp>
        <p:nvSpPr>
          <p:cNvPr id="208913" name="Rectangle 143"/>
          <p:cNvSpPr>
            <a:spLocks noChangeArrowheads="1"/>
          </p:cNvSpPr>
          <p:nvPr/>
        </p:nvSpPr>
        <p:spPr bwMode="auto">
          <a:xfrm>
            <a:off x="6113463" y="5740400"/>
            <a:ext cx="18462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90000"/>
              </a:lnSpc>
              <a:spcBef>
                <a:spcPct val="0"/>
              </a:spcBef>
              <a:buFontTx/>
              <a:buNone/>
            </a:pPr>
            <a:r>
              <a:rPr lang="lv-LV" altLang="en-US" sz="2000" b="0" i="0">
                <a:solidFill>
                  <a:schemeClr val="tx1"/>
                </a:solidFill>
                <a:latin typeface="Arial" charset="0"/>
                <a:cs typeface="Arial" charset="0"/>
              </a:rPr>
              <a:t>tīrs amilopektīns</a:t>
            </a:r>
            <a:endParaRPr lang="en-GB" altLang="en-US" sz="2000" b="0" i="0">
              <a:solidFill>
                <a:schemeClr val="tx1"/>
              </a:solidFill>
              <a:latin typeface="Arial" charset="0"/>
              <a:cs typeface="Arial" charset="0"/>
            </a:endParaRPr>
          </a:p>
        </p:txBody>
      </p:sp>
      <p:sp>
        <p:nvSpPr>
          <p:cNvPr id="208914" name="Rectangle 144"/>
          <p:cNvSpPr>
            <a:spLocks noChangeArrowheads="1"/>
          </p:cNvSpPr>
          <p:nvPr/>
        </p:nvSpPr>
        <p:spPr bwMode="auto">
          <a:xfrm>
            <a:off x="173038" y="6172200"/>
            <a:ext cx="8818562" cy="469900"/>
          </a:xfrm>
          <a:prstGeom prst="rect">
            <a:avLst/>
          </a:prstGeom>
          <a:solidFill>
            <a:srgbClr val="00B255"/>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08915" name="Rectangle 145"/>
          <p:cNvSpPr>
            <a:spLocks noChangeArrowheads="1"/>
          </p:cNvSpPr>
          <p:nvPr/>
        </p:nvSpPr>
        <p:spPr bwMode="auto">
          <a:xfrm>
            <a:off x="2139950" y="6235700"/>
            <a:ext cx="4852988" cy="28892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b">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95000"/>
              </a:lnSpc>
              <a:spcBef>
                <a:spcPct val="0"/>
              </a:spcBef>
              <a:buFontTx/>
              <a:buNone/>
            </a:pPr>
            <a:r>
              <a:rPr lang="lv-LV" altLang="en-US" sz="2000" b="0">
                <a:solidFill>
                  <a:schemeClr val="tx2"/>
                </a:solidFill>
                <a:latin typeface="Arial" charset="0"/>
                <a:cs typeface="Arial" charset="0"/>
              </a:rPr>
              <a:t>Izslēgts gēns, kas kontrolē amilozes sintēzi</a:t>
            </a:r>
            <a:endParaRPr lang="en-GB" altLang="en-US" sz="2000" b="0">
              <a:solidFill>
                <a:schemeClr val="tx2"/>
              </a:solidFill>
              <a:latin typeface="Arial" charset="0"/>
              <a:cs typeface="Arial" charset="0"/>
            </a:endParaRPr>
          </a:p>
        </p:txBody>
      </p:sp>
      <p:sp>
        <p:nvSpPr>
          <p:cNvPr id="208916" name="Rectangle 146"/>
          <p:cNvSpPr>
            <a:spLocks noChangeArrowheads="1"/>
          </p:cNvSpPr>
          <p:nvPr/>
        </p:nvSpPr>
        <p:spPr bwMode="auto">
          <a:xfrm>
            <a:off x="684213" y="260350"/>
            <a:ext cx="6192837"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lv-LV" altLang="en-US" sz="3600" i="0">
                <a:solidFill>
                  <a:schemeClr val="accent2"/>
                </a:solidFill>
              </a:rPr>
              <a:t>Citi ĢMO veidi</a:t>
            </a:r>
            <a:endParaRPr lang="ru-RU" altLang="en-US" sz="3600" i="0">
              <a:solidFill>
                <a:schemeClr val="accent2"/>
              </a:solidFill>
            </a:endParaRPr>
          </a:p>
        </p:txBody>
      </p:sp>
      <p:pic>
        <p:nvPicPr>
          <p:cNvPr id="208917" name="Picture 147" descr="Bezasaru sipoli_5min 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341438"/>
            <a:ext cx="5148263"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18" name="Picture 1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765175"/>
            <a:ext cx="3311525" cy="248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wipe dir="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685800" y="1181100"/>
            <a:ext cx="7772400" cy="571500"/>
          </a:xfrm>
        </p:spPr>
        <p:txBody>
          <a:bodyPr/>
          <a:lstStyle/>
          <a:p>
            <a:pPr eaLnBrk="1" hangingPunct="1"/>
            <a:r>
              <a:rPr lang="en-GB" altLang="en-US" smtClean="0"/>
              <a:t>Amflora’s unique characteristics</a:t>
            </a:r>
          </a:p>
        </p:txBody>
      </p:sp>
      <p:sp>
        <p:nvSpPr>
          <p:cNvPr id="214019" name="Rectangle 3"/>
          <p:cNvSpPr>
            <a:spLocks noGrp="1" noChangeArrowheads="1"/>
          </p:cNvSpPr>
          <p:nvPr>
            <p:ph type="body" idx="1"/>
          </p:nvPr>
        </p:nvSpPr>
        <p:spPr>
          <a:xfrm>
            <a:off x="4235450" y="1981200"/>
            <a:ext cx="4222750" cy="4114800"/>
          </a:xfrm>
        </p:spPr>
        <p:txBody>
          <a:bodyPr/>
          <a:lstStyle/>
          <a:p>
            <a:pPr marL="0" indent="0" eaLnBrk="1" hangingPunct="1">
              <a:buFontTx/>
              <a:buNone/>
            </a:pPr>
            <a:r>
              <a:rPr lang="en-US" altLang="en-US" sz="2800" b="0" dirty="0" smtClean="0">
                <a:latin typeface="Arial" panose="020B0604020202020204" pitchFamily="34" charset="0"/>
                <a:cs typeface="Arial" panose="020B0604020202020204" pitchFamily="34" charset="0"/>
              </a:rPr>
              <a:t>limited dissemination </a:t>
            </a:r>
            <a:br>
              <a:rPr lang="en-US" altLang="en-US" sz="2800" b="0" dirty="0" smtClean="0">
                <a:latin typeface="Arial" panose="020B0604020202020204" pitchFamily="34" charset="0"/>
                <a:cs typeface="Arial" panose="020B0604020202020204" pitchFamily="34" charset="0"/>
              </a:rPr>
            </a:br>
            <a:r>
              <a:rPr lang="en-US" altLang="en-US" sz="2800" b="0" dirty="0" smtClean="0">
                <a:latin typeface="Arial" panose="020B0604020202020204" pitchFamily="34" charset="0"/>
                <a:cs typeface="Arial" panose="020B0604020202020204" pitchFamily="34" charset="0"/>
              </a:rPr>
              <a:t>and outcrossing</a:t>
            </a:r>
          </a:p>
          <a:p>
            <a:pPr marL="381000" lvl="1" indent="-379413" eaLnBrk="1" hangingPunct="1"/>
            <a:r>
              <a:rPr lang="en-US" altLang="en-US" sz="2400" b="0" dirty="0" smtClean="0">
                <a:latin typeface="Arial" panose="020B0604020202020204" pitchFamily="34" charset="0"/>
                <a:cs typeface="Arial" panose="020B0604020202020204" pitchFamily="34" charset="0"/>
              </a:rPr>
              <a:t>potato biology </a:t>
            </a:r>
            <a:br>
              <a:rPr lang="en-US" altLang="en-US" sz="2400" b="0" dirty="0" smtClean="0">
                <a:latin typeface="Arial" panose="020B0604020202020204" pitchFamily="34" charset="0"/>
                <a:cs typeface="Arial" panose="020B0604020202020204" pitchFamily="34" charset="0"/>
              </a:rPr>
            </a:br>
            <a:r>
              <a:rPr lang="en-US" altLang="en-US" sz="2400" b="0" dirty="0" smtClean="0">
                <a:latin typeface="Arial" panose="020B0604020202020204" pitchFamily="34" charset="0"/>
                <a:cs typeface="Arial" panose="020B0604020202020204" pitchFamily="34" charset="0"/>
              </a:rPr>
              <a:t>(vegetative propagation)</a:t>
            </a:r>
          </a:p>
          <a:p>
            <a:pPr marL="381000" lvl="1" indent="-379413" eaLnBrk="1" hangingPunct="1"/>
            <a:r>
              <a:rPr lang="en-US" altLang="en-US" sz="2400" b="0" dirty="0" smtClean="0">
                <a:latin typeface="Arial" panose="020B0604020202020204" pitchFamily="34" charset="0"/>
                <a:cs typeface="Arial" panose="020B0604020202020204" pitchFamily="34" charset="0"/>
              </a:rPr>
              <a:t>variety </a:t>
            </a:r>
            <a:br>
              <a:rPr lang="en-US" altLang="en-US" sz="2400" b="0" dirty="0" smtClean="0">
                <a:latin typeface="Arial" panose="020B0604020202020204" pitchFamily="34" charset="0"/>
                <a:cs typeface="Arial" panose="020B0604020202020204" pitchFamily="34" charset="0"/>
              </a:rPr>
            </a:br>
            <a:r>
              <a:rPr lang="en-US" altLang="en-US" sz="2400" b="0" dirty="0" smtClean="0">
                <a:latin typeface="Arial" panose="020B0604020202020204" pitchFamily="34" charset="0"/>
                <a:cs typeface="Arial" panose="020B0604020202020204" pitchFamily="34" charset="0"/>
              </a:rPr>
              <a:t>(no breeding)</a:t>
            </a:r>
          </a:p>
          <a:p>
            <a:pPr marL="381000" lvl="1" indent="-379413" eaLnBrk="1" hangingPunct="1"/>
            <a:r>
              <a:rPr lang="en-US" altLang="en-US" sz="2400" b="0" dirty="0" smtClean="0">
                <a:latin typeface="Arial" panose="020B0604020202020204" pitchFamily="34" charset="0"/>
                <a:cs typeface="Arial" panose="020B0604020202020204" pitchFamily="34" charset="0"/>
              </a:rPr>
              <a:t>no natural hybridization partners</a:t>
            </a:r>
            <a:endParaRPr lang="de-DE" altLang="en-US" sz="2400" b="0" dirty="0" smtClean="0">
              <a:latin typeface="Arial" panose="020B0604020202020204" pitchFamily="34" charset="0"/>
              <a:cs typeface="Arial" panose="020B0604020202020204" pitchFamily="34" charset="0"/>
            </a:endParaRPr>
          </a:p>
        </p:txBody>
      </p:sp>
      <p:sp>
        <p:nvSpPr>
          <p:cNvPr id="214020" name="Rectangle 4"/>
          <p:cNvSpPr>
            <a:spLocks noChangeArrowheads="1"/>
          </p:cNvSpPr>
          <p:nvPr/>
        </p:nvSpPr>
        <p:spPr bwMode="auto">
          <a:xfrm>
            <a:off x="5334000" y="2133600"/>
            <a:ext cx="36576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Aft>
                <a:spcPct val="20000"/>
              </a:spcAft>
            </a:pPr>
            <a:endParaRPr lang="en-US" altLang="en-US" sz="2900" i="0"/>
          </a:p>
        </p:txBody>
      </p:sp>
      <p:pic>
        <p:nvPicPr>
          <p:cNvPr id="214021" name="Picture 5" descr="PotSprout_3690"/>
          <p:cNvPicPr>
            <a:picLocks noChangeAspect="1" noChangeArrowheads="1"/>
          </p:cNvPicPr>
          <p:nvPr/>
        </p:nvPicPr>
        <p:blipFill>
          <a:blip r:embed="rId2">
            <a:extLst>
              <a:ext uri="{28A0092B-C50C-407E-A947-70E740481C1C}">
                <a14:useLocalDpi xmlns:a14="http://schemas.microsoft.com/office/drawing/2010/main" val="0"/>
              </a:ext>
            </a:extLst>
          </a:blip>
          <a:srcRect l="5714" r="8572"/>
          <a:stretch>
            <a:fillRect/>
          </a:stretch>
        </p:blipFill>
        <p:spPr bwMode="auto">
          <a:xfrm>
            <a:off x="190500" y="1830388"/>
            <a:ext cx="3698875"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2" name="Rectangle 6"/>
          <p:cNvSpPr>
            <a:spLocks noChangeArrowheads="1"/>
          </p:cNvSpPr>
          <p:nvPr/>
        </p:nvSpPr>
        <p:spPr bwMode="auto">
          <a:xfrm>
            <a:off x="173038" y="6172200"/>
            <a:ext cx="8818562" cy="469900"/>
          </a:xfrm>
          <a:prstGeom prst="rect">
            <a:avLst/>
          </a:prstGeom>
          <a:solidFill>
            <a:srgbClr val="00B255"/>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4023" name="Rectangle 7"/>
          <p:cNvSpPr>
            <a:spLocks noChangeArrowheads="1"/>
          </p:cNvSpPr>
          <p:nvPr/>
        </p:nvSpPr>
        <p:spPr bwMode="auto">
          <a:xfrm>
            <a:off x="558800" y="6235700"/>
            <a:ext cx="8012113" cy="28892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b">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95000"/>
              </a:lnSpc>
              <a:spcBef>
                <a:spcPct val="0"/>
              </a:spcBef>
              <a:buFontTx/>
              <a:buNone/>
            </a:pPr>
            <a:r>
              <a:rPr lang="de-DE" altLang="en-US" sz="2000" b="0">
                <a:solidFill>
                  <a:schemeClr val="tx2"/>
                </a:solidFill>
                <a:latin typeface="Arial" charset="0"/>
                <a:cs typeface="Arial" charset="0"/>
              </a:rPr>
              <a:t>Potatoes have the advantage of limited dissemination and outcrossing. </a:t>
            </a:r>
            <a:endParaRPr lang="en-GB" altLang="en-US" sz="2000" b="0">
              <a:solidFill>
                <a:schemeClr val="tx2"/>
              </a:solidFill>
              <a:latin typeface="Arial" charset="0"/>
              <a:cs typeface="Arial" charset="0"/>
            </a:endParaRPr>
          </a:p>
        </p:txBody>
      </p:sp>
    </p:spTree>
  </p:cSld>
  <p:clrMapOvr>
    <a:masterClrMapping/>
  </p:clrMapOvr>
  <p:transition spd="med">
    <p:wipe dir="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179388" y="188913"/>
            <a:ext cx="8785225" cy="658812"/>
          </a:xfrm>
        </p:spPr>
        <p:txBody>
          <a:bodyPr/>
          <a:lstStyle/>
          <a:p>
            <a:pPr eaLnBrk="1" hangingPunct="1"/>
            <a:r>
              <a:rPr lang="lv-LV" altLang="en-US" sz="3200" smtClean="0"/>
              <a:t>Komerciāli pieejama transformācija augiem</a:t>
            </a:r>
            <a:endParaRPr lang="ru-RU" altLang="en-US" sz="3200" smtClean="0"/>
          </a:p>
        </p:txBody>
      </p:sp>
      <p:pic>
        <p:nvPicPr>
          <p:cNvPr id="209923" name="Picture 3" descr="NIAB Transfo Servic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975" y="981075"/>
            <a:ext cx="4408488"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7772400" cy="2448272"/>
          </a:xfrm>
        </p:spPr>
        <p:txBody>
          <a:bodyPr/>
          <a:lstStyle/>
          <a:p>
            <a:pPr eaLnBrk="1" hangingPunct="1">
              <a:lnSpc>
                <a:spcPct val="80000"/>
              </a:lnSpc>
              <a:buNone/>
            </a:pPr>
            <a:r>
              <a:rPr lang="en-US" altLang="en-US" sz="2800" dirty="0"/>
              <a:t>Democritus of </a:t>
            </a:r>
            <a:r>
              <a:rPr lang="en-US" altLang="en-US" sz="2800" dirty="0" smtClean="0"/>
              <a:t>Abdera</a:t>
            </a:r>
            <a:r>
              <a:rPr lang="lv-LV" altLang="en-US" sz="2800" dirty="0" smtClean="0"/>
              <a:t/>
            </a:r>
            <a:br>
              <a:rPr lang="lv-LV" altLang="en-US" sz="2800" dirty="0" smtClean="0"/>
            </a:br>
            <a:r>
              <a:rPr lang="en-US" altLang="en-US" sz="2400" b="0" dirty="0" smtClean="0">
                <a:solidFill>
                  <a:schemeClr val="tx1"/>
                </a:solidFill>
                <a:latin typeface="Arial" panose="020B0604020202020204" pitchFamily="34" charset="0"/>
                <a:cs typeface="Arial" panose="020B0604020202020204" pitchFamily="34" charset="0"/>
              </a:rPr>
              <a:t> </a:t>
            </a:r>
            <a:r>
              <a:rPr lang="en-US" altLang="en-US" sz="2400" b="0" dirty="0">
                <a:solidFill>
                  <a:schemeClr val="tx1"/>
                </a:solidFill>
                <a:latin typeface="Arial" panose="020B0604020202020204" pitchFamily="34" charset="0"/>
                <a:cs typeface="Arial" panose="020B0604020202020204" pitchFamily="34" charset="0"/>
              </a:rPr>
              <a:t>(5</a:t>
            </a:r>
            <a:r>
              <a:rPr lang="lv-LV" altLang="en-US" sz="2400" b="0" dirty="0">
                <a:solidFill>
                  <a:schemeClr val="tx1"/>
                </a:solidFill>
                <a:latin typeface="Arial" panose="020B0604020202020204" pitchFamily="34" charset="0"/>
                <a:cs typeface="Arial" panose="020B0604020202020204" pitchFamily="34" charset="0"/>
              </a:rPr>
              <a:t>. </a:t>
            </a:r>
            <a:r>
              <a:rPr lang="lv-LV" altLang="en-US" sz="2400" b="0" dirty="0" err="1">
                <a:solidFill>
                  <a:schemeClr val="tx1"/>
                </a:solidFill>
                <a:latin typeface="Arial" panose="020B0604020202020204" pitchFamily="34" charset="0"/>
                <a:cs typeface="Arial" panose="020B0604020202020204" pitchFamily="34" charset="0"/>
              </a:rPr>
              <a:t>gds</a:t>
            </a:r>
            <a:r>
              <a:rPr lang="lv-LV" altLang="en-US" sz="2400" b="0" dirty="0">
                <a:solidFill>
                  <a:schemeClr val="tx1"/>
                </a:solidFill>
                <a:latin typeface="Arial" panose="020B0604020202020204" pitchFamily="34" charset="0"/>
                <a:cs typeface="Arial" panose="020B0604020202020204" pitchFamily="34" charset="0"/>
              </a:rPr>
              <a:t> beigas </a:t>
            </a:r>
            <a:r>
              <a:rPr lang="lv-LV" altLang="en-US" sz="2400" b="0" dirty="0" err="1">
                <a:solidFill>
                  <a:schemeClr val="tx1"/>
                </a:solidFill>
                <a:latin typeface="Arial" panose="020B0604020202020204" pitchFamily="34" charset="0"/>
                <a:cs typeface="Arial" panose="020B0604020202020204" pitchFamily="34" charset="0"/>
              </a:rPr>
              <a:t>p.m.ē</a:t>
            </a:r>
            <a:r>
              <a:rPr lang="en-US" altLang="en-US" sz="2400" b="0" dirty="0">
                <a:solidFill>
                  <a:schemeClr val="tx1"/>
                </a:solidFill>
                <a:latin typeface="Arial" panose="020B0604020202020204" pitchFamily="34" charset="0"/>
                <a:cs typeface="Arial" panose="020B0604020202020204" pitchFamily="34" charset="0"/>
              </a:rPr>
              <a:t>)</a:t>
            </a:r>
            <a:r>
              <a:rPr lang="lv-LV" altLang="en-US" sz="2400" b="0" dirty="0">
                <a:solidFill>
                  <a:schemeClr val="tx1"/>
                </a:solidFill>
                <a:latin typeface="Arial" panose="020B0604020202020204" pitchFamily="34" charset="0"/>
                <a:cs typeface="Arial" panose="020B0604020202020204" pitchFamily="34" charset="0"/>
              </a:rPr>
              <a:t/>
            </a:r>
            <a:br>
              <a:rPr lang="lv-LV" altLang="en-US" sz="2400" b="0" dirty="0">
                <a:solidFill>
                  <a:schemeClr val="tx1"/>
                </a:solidFill>
                <a:latin typeface="Arial" panose="020B0604020202020204" pitchFamily="34" charset="0"/>
                <a:cs typeface="Arial" panose="020B0604020202020204" pitchFamily="34" charset="0"/>
              </a:rPr>
            </a:br>
            <a:r>
              <a:rPr lang="lv-LV" altLang="en-US" sz="3200" dirty="0"/>
              <a:t>	</a:t>
            </a:r>
            <a:r>
              <a:rPr lang="en-US" altLang="en-US" sz="2800" dirty="0" smtClean="0"/>
              <a:t>Parmenides</a:t>
            </a:r>
            <a:r>
              <a:rPr lang="lv-LV" altLang="en-US" sz="3200" dirty="0" smtClean="0"/>
              <a:t/>
            </a:r>
            <a:br>
              <a:rPr lang="lv-LV" altLang="en-US" sz="3200" dirty="0" smtClean="0"/>
            </a:br>
            <a:r>
              <a:rPr lang="en-US" altLang="en-US" sz="2400" b="0" dirty="0" smtClean="0">
                <a:solidFill>
                  <a:schemeClr val="tx1"/>
                </a:solidFill>
                <a:latin typeface="Arial" panose="020B0604020202020204" pitchFamily="34" charset="0"/>
                <a:cs typeface="Arial" panose="020B0604020202020204" pitchFamily="34" charset="0"/>
              </a:rPr>
              <a:t> </a:t>
            </a:r>
            <a:r>
              <a:rPr lang="en-US" altLang="en-US" sz="2400" b="0" dirty="0">
                <a:solidFill>
                  <a:schemeClr val="tx1"/>
                </a:solidFill>
                <a:latin typeface="Arial" panose="020B0604020202020204" pitchFamily="34" charset="0"/>
                <a:cs typeface="Arial" panose="020B0604020202020204" pitchFamily="34" charset="0"/>
              </a:rPr>
              <a:t>(515-440 </a:t>
            </a:r>
            <a:r>
              <a:rPr lang="lv-LV" altLang="en-US" sz="2400" b="0" dirty="0">
                <a:solidFill>
                  <a:schemeClr val="tx1"/>
                </a:solidFill>
                <a:latin typeface="Arial" panose="020B0604020202020204" pitchFamily="34" charset="0"/>
                <a:cs typeface="Arial" panose="020B0604020202020204" pitchFamily="34" charset="0"/>
              </a:rPr>
              <a:t>p.m.ē.</a:t>
            </a:r>
            <a:r>
              <a:rPr lang="en-US" altLang="en-US" sz="2400" b="0" dirty="0">
                <a:solidFill>
                  <a:schemeClr val="tx1"/>
                </a:solidFill>
                <a:latin typeface="Arial" panose="020B0604020202020204" pitchFamily="34" charset="0"/>
                <a:cs typeface="Arial" panose="020B0604020202020204" pitchFamily="34" charset="0"/>
              </a:rPr>
              <a:t>)</a:t>
            </a:r>
            <a:r>
              <a:rPr lang="lv-LV" altLang="en-US" sz="2400" b="0" dirty="0">
                <a:solidFill>
                  <a:schemeClr val="tx1"/>
                </a:solidFill>
                <a:latin typeface="Arial" panose="020B0604020202020204" pitchFamily="34" charset="0"/>
                <a:cs typeface="Arial" panose="020B0604020202020204" pitchFamily="34" charset="0"/>
              </a:rPr>
              <a:t/>
            </a:r>
            <a:br>
              <a:rPr lang="lv-LV" altLang="en-US" sz="2400" b="0" dirty="0">
                <a:solidFill>
                  <a:schemeClr val="tx1"/>
                </a:solidFill>
                <a:latin typeface="Arial" panose="020B0604020202020204" pitchFamily="34" charset="0"/>
                <a:cs typeface="Arial" panose="020B0604020202020204" pitchFamily="34" charset="0"/>
              </a:rPr>
            </a:br>
            <a:r>
              <a:rPr lang="lv-LV" altLang="en-US" sz="3200" dirty="0"/>
              <a:t>	</a:t>
            </a:r>
            <a:r>
              <a:rPr lang="en-US" altLang="en-US" sz="2800" dirty="0"/>
              <a:t>Empedocles of </a:t>
            </a:r>
            <a:r>
              <a:rPr lang="en-US" altLang="en-US" sz="2800" dirty="0" err="1" smtClean="0"/>
              <a:t>Acragas</a:t>
            </a:r>
            <a:r>
              <a:rPr lang="lv-LV" altLang="en-US" sz="2800" dirty="0" smtClean="0"/>
              <a:t/>
            </a:r>
            <a:br>
              <a:rPr lang="lv-LV" altLang="en-US" sz="2800" dirty="0" smtClean="0"/>
            </a:br>
            <a:r>
              <a:rPr lang="en-US" altLang="en-US" sz="3200" dirty="0" smtClean="0"/>
              <a:t> </a:t>
            </a:r>
            <a:r>
              <a:rPr lang="en-US" altLang="en-US" sz="2400" b="0" dirty="0">
                <a:solidFill>
                  <a:schemeClr val="tx1"/>
                </a:solidFill>
                <a:latin typeface="Arial" panose="020B0604020202020204" pitchFamily="34" charset="0"/>
                <a:cs typeface="Arial" panose="020B0604020202020204" pitchFamily="34" charset="0"/>
              </a:rPr>
              <a:t>(492-432 </a:t>
            </a:r>
            <a:r>
              <a:rPr lang="lv-LV" altLang="en-US" sz="2400" b="0" dirty="0">
                <a:solidFill>
                  <a:schemeClr val="tx1"/>
                </a:solidFill>
                <a:latin typeface="Arial" panose="020B0604020202020204" pitchFamily="34" charset="0"/>
                <a:cs typeface="Arial" panose="020B0604020202020204" pitchFamily="34" charset="0"/>
              </a:rPr>
              <a:t>p.m.ē.</a:t>
            </a:r>
            <a:r>
              <a:rPr lang="en-US" altLang="en-US" sz="2400" b="0" dirty="0">
                <a:solidFill>
                  <a:schemeClr val="tx1"/>
                </a:solidFill>
                <a:latin typeface="Arial" panose="020B0604020202020204" pitchFamily="34" charset="0"/>
                <a:cs typeface="Arial" panose="020B0604020202020204" pitchFamily="34" charset="0"/>
              </a:rPr>
              <a:t>)</a:t>
            </a:r>
            <a:r>
              <a:rPr lang="lv-LV" altLang="en-US" sz="2400" b="0" dirty="0">
                <a:solidFill>
                  <a:schemeClr val="tx1"/>
                </a:solidFill>
                <a:latin typeface="Arial" panose="020B0604020202020204" pitchFamily="34" charset="0"/>
                <a:cs typeface="Arial" panose="020B0604020202020204" pitchFamily="34" charset="0"/>
              </a:rPr>
              <a:t/>
            </a:r>
            <a:br>
              <a:rPr lang="lv-LV" altLang="en-US" sz="2400" b="0" dirty="0">
                <a:solidFill>
                  <a:schemeClr val="tx1"/>
                </a:solidFill>
                <a:latin typeface="Arial" panose="020B0604020202020204" pitchFamily="34" charset="0"/>
                <a:cs typeface="Arial" panose="020B0604020202020204" pitchFamily="34" charset="0"/>
              </a:rPr>
            </a:br>
            <a:endParaRPr lang="en-US" sz="2400" b="0" dirty="0">
              <a:solidFill>
                <a:schemeClr val="tx1"/>
              </a:solidFill>
              <a:latin typeface="Arial" panose="020B0604020202020204" pitchFamily="34" charset="0"/>
              <a:cs typeface="Arial" panose="020B0604020202020204" pitchFamily="34" charset="0"/>
            </a:endParaRPr>
          </a:p>
        </p:txBody>
      </p:sp>
      <p:sp>
        <p:nvSpPr>
          <p:cNvPr id="188418" name="Rectangle 2"/>
          <p:cNvSpPr>
            <a:spLocks noGrp="1" noChangeArrowheads="1"/>
          </p:cNvSpPr>
          <p:nvPr>
            <p:ph idx="1"/>
          </p:nvPr>
        </p:nvSpPr>
        <p:spPr>
          <a:xfrm>
            <a:off x="539552" y="2477042"/>
            <a:ext cx="7772400" cy="2088232"/>
          </a:xfrm>
        </p:spPr>
        <p:txBody>
          <a:bodyPr/>
          <a:lstStyle/>
          <a:p>
            <a:pPr eaLnBrk="1" hangingPunct="1">
              <a:lnSpc>
                <a:spcPct val="80000"/>
              </a:lnSpc>
            </a:pPr>
            <a:r>
              <a:rPr lang="lv-LV" altLang="en-US" sz="2400" b="0" i="1" dirty="0" err="1" smtClean="0">
                <a:latin typeface="Arial" panose="020B0604020202020204" pitchFamily="34" charset="0"/>
                <a:cs typeface="Arial" panose="020B0604020202020204" pitchFamily="34" charset="0"/>
              </a:rPr>
              <a:t>Democritus</a:t>
            </a:r>
            <a:r>
              <a:rPr lang="lv-LV" altLang="en-US" sz="2400" b="0" dirty="0">
                <a:latin typeface="Arial" panose="020B0604020202020204" pitchFamily="34" charset="0"/>
                <a:cs typeface="Arial" panose="020B0604020202020204" pitchFamily="34" charset="0"/>
              </a:rPr>
              <a:t>: uzskatīja, ka ir arī sieviešu sēkla</a:t>
            </a:r>
            <a:endParaRPr lang="en-US" altLang="en-US" sz="2400" b="0" dirty="0">
              <a:latin typeface="Arial" panose="020B0604020202020204" pitchFamily="34" charset="0"/>
              <a:cs typeface="Arial" panose="020B0604020202020204" pitchFamily="34" charset="0"/>
            </a:endParaRPr>
          </a:p>
          <a:p>
            <a:pPr eaLnBrk="1" hangingPunct="1"/>
            <a:r>
              <a:rPr lang="lv-LV" altLang="en-US" sz="2400" b="0" i="1" dirty="0" err="1">
                <a:latin typeface="Arial" panose="020B0604020202020204" pitchFamily="34" charset="0"/>
                <a:cs typeface="Arial" panose="020B0604020202020204" pitchFamily="34" charset="0"/>
              </a:rPr>
              <a:t>Parmenides</a:t>
            </a:r>
            <a:r>
              <a:rPr lang="lv-LV" altLang="en-US" sz="2400" b="0" dirty="0">
                <a:latin typeface="Arial" panose="020B0604020202020204" pitchFamily="34" charset="0"/>
                <a:cs typeface="Arial" panose="020B0604020202020204" pitchFamily="34" charset="0"/>
              </a:rPr>
              <a:t>: sēkla veidojas no asinīm</a:t>
            </a:r>
          </a:p>
          <a:p>
            <a:pPr eaLnBrk="1" hangingPunct="1"/>
            <a:r>
              <a:rPr lang="lv-LV" altLang="en-US" sz="2400" b="0" i="1" dirty="0" err="1">
                <a:latin typeface="Arial" panose="020B0604020202020204" pitchFamily="34" charset="0"/>
                <a:cs typeface="Arial" panose="020B0604020202020204" pitchFamily="34" charset="0"/>
              </a:rPr>
              <a:t>Empedocles</a:t>
            </a:r>
            <a:r>
              <a:rPr lang="lv-LV" altLang="en-US" sz="2400" b="0" dirty="0">
                <a:latin typeface="Arial" panose="020B0604020202020204" pitchFamily="34" charset="0"/>
                <a:cs typeface="Arial" panose="020B0604020202020204" pitchFamily="34" charset="0"/>
              </a:rPr>
              <a:t>: dzemdes temperatūrai izšķirošā loma dzimuma </a:t>
            </a:r>
            <a:r>
              <a:rPr lang="lv-LV" altLang="en-US" sz="2400" b="0" dirty="0" err="1">
                <a:latin typeface="Arial" panose="020B0604020202020204" pitchFamily="34" charset="0"/>
                <a:cs typeface="Arial" panose="020B0604020202020204" pitchFamily="34" charset="0"/>
              </a:rPr>
              <a:t>determinācijai</a:t>
            </a:r>
            <a:r>
              <a:rPr lang="lv-LV" altLang="en-US" sz="2400" b="0" dirty="0">
                <a:latin typeface="Arial" panose="020B0604020202020204" pitchFamily="34" charset="0"/>
                <a:cs typeface="Arial" panose="020B0604020202020204" pitchFamily="34" charset="0"/>
              </a:rPr>
              <a:t> – silta dzemde veido zēnus, auksta - meitenes</a:t>
            </a:r>
          </a:p>
        </p:txBody>
      </p:sp>
      <p:pic>
        <p:nvPicPr>
          <p:cNvPr id="29699" name="Picture 3" descr="parmenid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4674345"/>
            <a:ext cx="956378" cy="168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Empedoc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4536408"/>
            <a:ext cx="1639044" cy="19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Democritu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4706782"/>
            <a:ext cx="1395561" cy="170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461665"/>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684213" y="476250"/>
            <a:ext cx="7772400" cy="803275"/>
          </a:xfrm>
        </p:spPr>
        <p:txBody>
          <a:bodyPr/>
          <a:lstStyle/>
          <a:p>
            <a:pPr eaLnBrk="1" hangingPunct="1"/>
            <a:r>
              <a:rPr lang="lv-LV" altLang="en-US" b="0" smtClean="0"/>
              <a:t>ĢMO produkti ES tirgū</a:t>
            </a:r>
          </a:p>
        </p:txBody>
      </p:sp>
      <p:sp>
        <p:nvSpPr>
          <p:cNvPr id="210947" name="Rectangle 3"/>
          <p:cNvSpPr>
            <a:spLocks noGrp="1" noChangeArrowheads="1"/>
          </p:cNvSpPr>
          <p:nvPr>
            <p:ph type="body" idx="1"/>
          </p:nvPr>
        </p:nvSpPr>
        <p:spPr>
          <a:xfrm>
            <a:off x="755650" y="1484313"/>
            <a:ext cx="7772400" cy="4114800"/>
          </a:xfrm>
        </p:spPr>
        <p:txBody>
          <a:bodyPr/>
          <a:lstStyle/>
          <a:p>
            <a:pPr eaLnBrk="1" hangingPunct="1">
              <a:lnSpc>
                <a:spcPct val="90000"/>
              </a:lnSpc>
            </a:pPr>
            <a:r>
              <a:rPr lang="lv-LV" altLang="en-US" sz="2400" b="0" dirty="0" smtClean="0">
                <a:solidFill>
                  <a:srgbClr val="663300"/>
                </a:solidFill>
                <a:latin typeface="Arial" panose="020B0604020202020204" pitchFamily="34" charset="0"/>
                <a:cs typeface="Arial" panose="020B0604020202020204" pitchFamily="34" charset="0"/>
              </a:rPr>
              <a:t>ĢMO izmantošana pārtikā- septiņi ĢM rapši, deviņas ĢM kukurūzas, divas ĢM kokvilnas un viena ĢM soja (atzītie produkti)</a:t>
            </a:r>
          </a:p>
          <a:p>
            <a:pPr eaLnBrk="1" hangingPunct="1">
              <a:lnSpc>
                <a:spcPct val="90000"/>
              </a:lnSpc>
            </a:pPr>
            <a:r>
              <a:rPr lang="lv-LV" altLang="en-US" sz="2400" b="0" dirty="0" smtClean="0">
                <a:solidFill>
                  <a:srgbClr val="663300"/>
                </a:solidFill>
                <a:latin typeface="Arial" panose="020B0604020202020204" pitchFamily="34" charset="0"/>
                <a:cs typeface="Arial" panose="020B0604020202020204" pitchFamily="34" charset="0"/>
              </a:rPr>
              <a:t>ĢMO izmantošana pārtikā un dzīvnieku barībā- 26 ĢMO produkti (12 ĢM kukurūzas, seši ĢM rapši, piecas ĢM kokvilnas, 1 ĢM soja- paziņotie produkti)</a:t>
            </a:r>
          </a:p>
          <a:p>
            <a:pPr eaLnBrk="1" hangingPunct="1">
              <a:lnSpc>
                <a:spcPct val="90000"/>
              </a:lnSpc>
            </a:pPr>
            <a:r>
              <a:rPr lang="lv-LV" altLang="en-US" sz="2400" b="0" dirty="0" smtClean="0">
                <a:solidFill>
                  <a:srgbClr val="663300"/>
                </a:solidFill>
                <a:latin typeface="Arial" panose="020B0604020202020204" pitchFamily="34" charset="0"/>
                <a:cs typeface="Arial" panose="020B0604020202020204" pitchFamily="34" charset="0"/>
              </a:rPr>
              <a:t>ĢMO audzēšana – kukurūza MON 810 (46 šķirnes) + kartupeļi </a:t>
            </a:r>
            <a:r>
              <a:rPr lang="lv-LV" altLang="en-US" sz="2400" b="0" dirty="0" err="1" smtClean="0">
                <a:solidFill>
                  <a:srgbClr val="663300"/>
                </a:solidFill>
                <a:latin typeface="Arial" panose="020B0604020202020204" pitchFamily="34" charset="0"/>
                <a:cs typeface="Arial" panose="020B0604020202020204" pitchFamily="34" charset="0"/>
              </a:rPr>
              <a:t>Amflora</a:t>
            </a:r>
            <a:r>
              <a:rPr lang="lv-LV" altLang="en-US" sz="2400" b="0" dirty="0" smtClean="0">
                <a:solidFill>
                  <a:srgbClr val="663300"/>
                </a:solidFill>
                <a:latin typeface="Arial" panose="020B0604020202020204" pitchFamily="34" charset="0"/>
                <a:cs typeface="Arial" panose="020B0604020202020204" pitchFamily="34" charset="0"/>
              </a:rPr>
              <a:t> </a:t>
            </a:r>
          </a:p>
          <a:p>
            <a:pPr eaLnBrk="1" hangingPunct="1">
              <a:lnSpc>
                <a:spcPct val="90000"/>
              </a:lnSpc>
            </a:pPr>
            <a:r>
              <a:rPr lang="lv-LV" altLang="en-US" sz="2000" b="0" dirty="0" smtClean="0">
                <a:solidFill>
                  <a:schemeClr val="accent6"/>
                </a:solidFill>
                <a:latin typeface="Arial" panose="020B0604020202020204" pitchFamily="34" charset="0"/>
                <a:cs typeface="Arial" panose="020B0604020202020204" pitchFamily="34" charset="0"/>
                <a:hlinkClick r:id="rId2"/>
              </a:rPr>
              <a:t>http://</a:t>
            </a:r>
            <a:r>
              <a:rPr lang="lv-LV" altLang="en-US" sz="2000" b="0" dirty="0" smtClean="0">
                <a:solidFill>
                  <a:schemeClr val="accent6"/>
                </a:solidFill>
                <a:latin typeface="Arial" panose="020B0604020202020204" pitchFamily="34" charset="0"/>
                <a:cs typeface="Arial" panose="020B0604020202020204" pitchFamily="34" charset="0"/>
                <a:hlinkClick r:id="rId2"/>
              </a:rPr>
              <a:t>ec.europa.eu/food/dyna/gm_register/index_en.cfm</a:t>
            </a:r>
            <a:endParaRPr lang="lv-LV" altLang="en-US" sz="2000" b="0" dirty="0" smtClean="0">
              <a:solidFill>
                <a:schemeClr val="accent6"/>
              </a:solidFill>
              <a:latin typeface="Arial" panose="020B0604020202020204" pitchFamily="34" charset="0"/>
              <a:cs typeface="Arial" panose="020B0604020202020204" pitchFamily="34" charset="0"/>
            </a:endParaRPr>
          </a:p>
          <a:p>
            <a:pPr eaLnBrk="1" hangingPunct="1">
              <a:lnSpc>
                <a:spcPct val="90000"/>
              </a:lnSpc>
            </a:pPr>
            <a:endParaRPr lang="lv-LV" altLang="en-US" sz="2000" b="0" dirty="0" smtClean="0">
              <a:solidFill>
                <a:srgbClr val="663300"/>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3995738" y="260350"/>
            <a:ext cx="4681537" cy="576263"/>
          </a:xfrm>
        </p:spPr>
        <p:txBody>
          <a:bodyPr/>
          <a:lstStyle/>
          <a:p>
            <a:pPr eaLnBrk="1" hangingPunct="1"/>
            <a:r>
              <a:rPr lang="lv-LV" altLang="en-US" sz="3200" smtClean="0"/>
              <a:t>Sabiedrības attieksme</a:t>
            </a:r>
            <a:endParaRPr lang="ru-RU" altLang="en-US" sz="3200" smtClean="0"/>
          </a:p>
        </p:txBody>
      </p:sp>
      <p:pic>
        <p:nvPicPr>
          <p:cNvPr id="211971" name="Picture 3" descr="httpww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981075"/>
            <a:ext cx="2320925"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p:cNvSpPr txBox="1">
            <a:spLocks noChangeArrowheads="1"/>
          </p:cNvSpPr>
          <p:nvPr/>
        </p:nvSpPr>
        <p:spPr bwMode="auto">
          <a:xfrm>
            <a:off x="3859213" y="6453188"/>
            <a:ext cx="52847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ru-RU" altLang="en-US" sz="1000" b="0">
                <a:solidFill>
                  <a:schemeClr val="tx1"/>
                </a:solidFill>
                <a:latin typeface="Times New Roman" pitchFamily="18" charset="0"/>
              </a:rPr>
              <a:t>http</a:t>
            </a:r>
            <a:r>
              <a:rPr lang="lv-LV" altLang="en-US" sz="1000" b="0">
                <a:solidFill>
                  <a:schemeClr val="tx1"/>
                </a:solidFill>
                <a:latin typeface="Times New Roman" pitchFamily="18" charset="0"/>
              </a:rPr>
              <a:t>//</a:t>
            </a:r>
            <a:r>
              <a:rPr lang="ru-RU" altLang="en-US" sz="1000" b="0">
                <a:solidFill>
                  <a:schemeClr val="tx1"/>
                </a:solidFill>
                <a:latin typeface="Times New Roman" pitchFamily="18" charset="0"/>
              </a:rPr>
              <a:t>www.gmo-compass.orgengnewsstories227.eurobarometer_europeans_biotechnology.html.GIF</a:t>
            </a:r>
          </a:p>
        </p:txBody>
      </p:sp>
      <p:sp>
        <p:nvSpPr>
          <p:cNvPr id="485381" name="Text Box 5"/>
          <p:cNvSpPr txBox="1">
            <a:spLocks noChangeArrowheads="1"/>
          </p:cNvSpPr>
          <p:nvPr/>
        </p:nvSpPr>
        <p:spPr bwMode="auto">
          <a:xfrm>
            <a:off x="5651500" y="5229225"/>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i="0">
                <a:solidFill>
                  <a:srgbClr val="FF3300"/>
                </a:solidFill>
                <a:latin typeface="Times New Roman" pitchFamily="18" charset="0"/>
              </a:rPr>
              <a:t>*</a:t>
            </a:r>
            <a:endParaRPr lang="ru-RU" altLang="en-US" i="0">
              <a:solidFill>
                <a:srgbClr val="FF3300"/>
              </a:solidFill>
              <a:latin typeface="Times New Roman" pitchFamily="18" charset="0"/>
            </a:endParaRPr>
          </a:p>
        </p:txBody>
      </p:sp>
      <p:pic>
        <p:nvPicPr>
          <p:cNvPr id="211974" name="Picture 6" descr="luxembu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663" y="333375"/>
            <a:ext cx="23923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5383" name="Picture 7" descr="Vai audzesim GMO_Diena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13" y="3933825"/>
            <a:ext cx="3960812"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5384" name="Text Box 8"/>
          <p:cNvSpPr txBox="1">
            <a:spLocks noChangeArrowheads="1"/>
          </p:cNvSpPr>
          <p:nvPr/>
        </p:nvSpPr>
        <p:spPr bwMode="auto">
          <a:xfrm>
            <a:off x="1187450" y="6521450"/>
            <a:ext cx="25479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1600">
                <a:solidFill>
                  <a:schemeClr val="tx1"/>
                </a:solidFill>
                <a:latin typeface="Arial" charset="0"/>
              </a:rPr>
              <a:t>Diena, </a:t>
            </a:r>
            <a:r>
              <a:rPr lang="lv-LV" altLang="en-US" sz="1600" i="0">
                <a:solidFill>
                  <a:schemeClr val="tx1"/>
                </a:solidFill>
                <a:latin typeface="Arial" charset="0"/>
              </a:rPr>
              <a:t>2007. g. 24. marts</a:t>
            </a:r>
            <a:endParaRPr lang="ru-RU" altLang="en-US" sz="1600" i="0">
              <a:solidFill>
                <a:schemeClr val="tx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53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8538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53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81" grpId="0"/>
      <p:bldP spid="485384"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685800" y="1181100"/>
            <a:ext cx="7772400" cy="571500"/>
          </a:xfrm>
        </p:spPr>
        <p:txBody>
          <a:bodyPr/>
          <a:lstStyle/>
          <a:p>
            <a:pPr eaLnBrk="1" hangingPunct="1"/>
            <a:r>
              <a:rPr lang="pt-BR" altLang="en-US" smtClean="0"/>
              <a:t>European starch potato market</a:t>
            </a:r>
            <a:endParaRPr lang="en-GB" altLang="en-US" smtClean="0"/>
          </a:p>
        </p:txBody>
      </p:sp>
      <p:grpSp>
        <p:nvGrpSpPr>
          <p:cNvPr id="215043" name="Group 3"/>
          <p:cNvGrpSpPr>
            <a:grpSpLocks/>
          </p:cNvGrpSpPr>
          <p:nvPr/>
        </p:nvGrpSpPr>
        <p:grpSpPr bwMode="auto">
          <a:xfrm>
            <a:off x="174625" y="1782763"/>
            <a:ext cx="8839200" cy="4248150"/>
            <a:chOff x="110" y="1123"/>
            <a:chExt cx="5568" cy="2676"/>
          </a:xfrm>
        </p:grpSpPr>
        <p:grpSp>
          <p:nvGrpSpPr>
            <p:cNvPr id="215046" name="Group 4"/>
            <p:cNvGrpSpPr>
              <a:grpSpLocks/>
            </p:cNvGrpSpPr>
            <p:nvPr/>
          </p:nvGrpSpPr>
          <p:grpSpPr bwMode="auto">
            <a:xfrm>
              <a:off x="448" y="1528"/>
              <a:ext cx="5216" cy="1624"/>
              <a:chOff x="448" y="1528"/>
              <a:chExt cx="5216" cy="1624"/>
            </a:xfrm>
          </p:grpSpPr>
          <p:grpSp>
            <p:nvGrpSpPr>
              <p:cNvPr id="215110" name="Group 5"/>
              <p:cNvGrpSpPr>
                <a:grpSpLocks/>
              </p:cNvGrpSpPr>
              <p:nvPr/>
            </p:nvGrpSpPr>
            <p:grpSpPr bwMode="auto">
              <a:xfrm>
                <a:off x="448" y="1528"/>
                <a:ext cx="1904" cy="648"/>
                <a:chOff x="448" y="1528"/>
                <a:chExt cx="5216" cy="648"/>
              </a:xfrm>
            </p:grpSpPr>
            <p:sp>
              <p:nvSpPr>
                <p:cNvPr id="215114" name="Line 6"/>
                <p:cNvSpPr>
                  <a:spLocks noChangeShapeType="1"/>
                </p:cNvSpPr>
                <p:nvPr/>
              </p:nvSpPr>
              <p:spPr bwMode="auto">
                <a:xfrm>
                  <a:off x="448" y="1528"/>
                  <a:ext cx="5216"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15" name="Line 7"/>
                <p:cNvSpPr>
                  <a:spLocks noChangeShapeType="1"/>
                </p:cNvSpPr>
                <p:nvPr/>
              </p:nvSpPr>
              <p:spPr bwMode="auto">
                <a:xfrm>
                  <a:off x="448" y="1856"/>
                  <a:ext cx="5216"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16" name="Line 8"/>
                <p:cNvSpPr>
                  <a:spLocks noChangeShapeType="1"/>
                </p:cNvSpPr>
                <p:nvPr/>
              </p:nvSpPr>
              <p:spPr bwMode="auto">
                <a:xfrm>
                  <a:off x="448" y="2176"/>
                  <a:ext cx="5216"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5111" name="Line 9"/>
              <p:cNvSpPr>
                <a:spLocks noChangeShapeType="1"/>
              </p:cNvSpPr>
              <p:nvPr/>
            </p:nvSpPr>
            <p:spPr bwMode="auto">
              <a:xfrm>
                <a:off x="448" y="2504"/>
                <a:ext cx="5216"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12" name="Line 10"/>
              <p:cNvSpPr>
                <a:spLocks noChangeShapeType="1"/>
              </p:cNvSpPr>
              <p:nvPr/>
            </p:nvSpPr>
            <p:spPr bwMode="auto">
              <a:xfrm>
                <a:off x="448" y="2824"/>
                <a:ext cx="5216"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13" name="Line 11"/>
              <p:cNvSpPr>
                <a:spLocks noChangeShapeType="1"/>
              </p:cNvSpPr>
              <p:nvPr/>
            </p:nvSpPr>
            <p:spPr bwMode="auto">
              <a:xfrm>
                <a:off x="448" y="3152"/>
                <a:ext cx="5216"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5047" name="Rectangle 12"/>
            <p:cNvSpPr>
              <a:spLocks noChangeArrowheads="1"/>
            </p:cNvSpPr>
            <p:nvPr/>
          </p:nvSpPr>
          <p:spPr bwMode="auto">
            <a:xfrm>
              <a:off x="794" y="1363"/>
              <a:ext cx="18" cy="211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48" name="Rectangle 13"/>
            <p:cNvSpPr>
              <a:spLocks noChangeArrowheads="1"/>
            </p:cNvSpPr>
            <p:nvPr/>
          </p:nvSpPr>
          <p:spPr bwMode="auto">
            <a:xfrm>
              <a:off x="518" y="3475"/>
              <a:ext cx="294"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49" name="Rectangle 14"/>
            <p:cNvSpPr>
              <a:spLocks noChangeArrowheads="1"/>
            </p:cNvSpPr>
            <p:nvPr/>
          </p:nvSpPr>
          <p:spPr bwMode="auto">
            <a:xfrm>
              <a:off x="1166" y="1849"/>
              <a:ext cx="18" cy="1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50" name="Rectangle 15"/>
            <p:cNvSpPr>
              <a:spLocks noChangeArrowheads="1"/>
            </p:cNvSpPr>
            <p:nvPr/>
          </p:nvSpPr>
          <p:spPr bwMode="auto">
            <a:xfrm>
              <a:off x="890" y="3475"/>
              <a:ext cx="294"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51" name="Rectangle 16"/>
            <p:cNvSpPr>
              <a:spLocks noChangeArrowheads="1"/>
            </p:cNvSpPr>
            <p:nvPr/>
          </p:nvSpPr>
          <p:spPr bwMode="auto">
            <a:xfrm>
              <a:off x="1538" y="2599"/>
              <a:ext cx="18" cy="88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52" name="Rectangle 17"/>
            <p:cNvSpPr>
              <a:spLocks noChangeArrowheads="1"/>
            </p:cNvSpPr>
            <p:nvPr/>
          </p:nvSpPr>
          <p:spPr bwMode="auto">
            <a:xfrm>
              <a:off x="1262" y="3475"/>
              <a:ext cx="294"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53" name="Rectangle 18"/>
            <p:cNvSpPr>
              <a:spLocks noChangeArrowheads="1"/>
            </p:cNvSpPr>
            <p:nvPr/>
          </p:nvSpPr>
          <p:spPr bwMode="auto">
            <a:xfrm>
              <a:off x="1910" y="2941"/>
              <a:ext cx="18" cy="54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54" name="Rectangle 19"/>
            <p:cNvSpPr>
              <a:spLocks noChangeArrowheads="1"/>
            </p:cNvSpPr>
            <p:nvPr/>
          </p:nvSpPr>
          <p:spPr bwMode="auto">
            <a:xfrm>
              <a:off x="1634" y="3475"/>
              <a:ext cx="294"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55" name="Rectangle 20"/>
            <p:cNvSpPr>
              <a:spLocks noChangeArrowheads="1"/>
            </p:cNvSpPr>
            <p:nvPr/>
          </p:nvSpPr>
          <p:spPr bwMode="auto">
            <a:xfrm>
              <a:off x="2282" y="3019"/>
              <a:ext cx="18" cy="4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56" name="Rectangle 21"/>
            <p:cNvSpPr>
              <a:spLocks noChangeArrowheads="1"/>
            </p:cNvSpPr>
            <p:nvPr/>
          </p:nvSpPr>
          <p:spPr bwMode="auto">
            <a:xfrm>
              <a:off x="2006" y="3475"/>
              <a:ext cx="294"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57" name="Rectangle 22"/>
            <p:cNvSpPr>
              <a:spLocks noChangeArrowheads="1"/>
            </p:cNvSpPr>
            <p:nvPr/>
          </p:nvSpPr>
          <p:spPr bwMode="auto">
            <a:xfrm>
              <a:off x="2654" y="3289"/>
              <a:ext cx="18" cy="19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58" name="Rectangle 23"/>
            <p:cNvSpPr>
              <a:spLocks noChangeArrowheads="1"/>
            </p:cNvSpPr>
            <p:nvPr/>
          </p:nvSpPr>
          <p:spPr bwMode="auto">
            <a:xfrm>
              <a:off x="2378" y="3475"/>
              <a:ext cx="294"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59" name="Rectangle 24"/>
            <p:cNvSpPr>
              <a:spLocks noChangeArrowheads="1"/>
            </p:cNvSpPr>
            <p:nvPr/>
          </p:nvSpPr>
          <p:spPr bwMode="auto">
            <a:xfrm>
              <a:off x="3032" y="3313"/>
              <a:ext cx="18" cy="16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60" name="Rectangle 25"/>
            <p:cNvSpPr>
              <a:spLocks noChangeArrowheads="1"/>
            </p:cNvSpPr>
            <p:nvPr/>
          </p:nvSpPr>
          <p:spPr bwMode="auto">
            <a:xfrm>
              <a:off x="2750" y="3475"/>
              <a:ext cx="30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61" name="Rectangle 26"/>
            <p:cNvSpPr>
              <a:spLocks noChangeArrowheads="1"/>
            </p:cNvSpPr>
            <p:nvPr/>
          </p:nvSpPr>
          <p:spPr bwMode="auto">
            <a:xfrm>
              <a:off x="3404" y="3331"/>
              <a:ext cx="18" cy="1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62" name="Rectangle 27"/>
            <p:cNvSpPr>
              <a:spLocks noChangeArrowheads="1"/>
            </p:cNvSpPr>
            <p:nvPr/>
          </p:nvSpPr>
          <p:spPr bwMode="auto">
            <a:xfrm>
              <a:off x="3128" y="3475"/>
              <a:ext cx="294"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63" name="Rectangle 28"/>
            <p:cNvSpPr>
              <a:spLocks noChangeArrowheads="1"/>
            </p:cNvSpPr>
            <p:nvPr/>
          </p:nvSpPr>
          <p:spPr bwMode="auto">
            <a:xfrm>
              <a:off x="3776" y="3379"/>
              <a:ext cx="18" cy="10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64" name="Rectangle 29"/>
            <p:cNvSpPr>
              <a:spLocks noChangeArrowheads="1"/>
            </p:cNvSpPr>
            <p:nvPr/>
          </p:nvSpPr>
          <p:spPr bwMode="auto">
            <a:xfrm>
              <a:off x="3500" y="3475"/>
              <a:ext cx="294"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65" name="Rectangle 30"/>
            <p:cNvSpPr>
              <a:spLocks noChangeArrowheads="1"/>
            </p:cNvSpPr>
            <p:nvPr/>
          </p:nvSpPr>
          <p:spPr bwMode="auto">
            <a:xfrm>
              <a:off x="4148" y="3469"/>
              <a:ext cx="18"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66" name="Rectangle 31"/>
            <p:cNvSpPr>
              <a:spLocks noChangeArrowheads="1"/>
            </p:cNvSpPr>
            <p:nvPr/>
          </p:nvSpPr>
          <p:spPr bwMode="auto">
            <a:xfrm>
              <a:off x="3872" y="3475"/>
              <a:ext cx="294"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67" name="Rectangle 32"/>
            <p:cNvSpPr>
              <a:spLocks noChangeArrowheads="1"/>
            </p:cNvSpPr>
            <p:nvPr/>
          </p:nvSpPr>
          <p:spPr bwMode="auto">
            <a:xfrm>
              <a:off x="4520" y="3475"/>
              <a:ext cx="1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68" name="Rectangle 33"/>
            <p:cNvSpPr>
              <a:spLocks noChangeArrowheads="1"/>
            </p:cNvSpPr>
            <p:nvPr/>
          </p:nvSpPr>
          <p:spPr bwMode="auto">
            <a:xfrm>
              <a:off x="4244" y="3475"/>
              <a:ext cx="294"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69" name="Rectangle 34"/>
            <p:cNvSpPr>
              <a:spLocks noChangeArrowheads="1"/>
            </p:cNvSpPr>
            <p:nvPr/>
          </p:nvSpPr>
          <p:spPr bwMode="auto">
            <a:xfrm>
              <a:off x="4892" y="3475"/>
              <a:ext cx="1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70" name="Rectangle 35"/>
            <p:cNvSpPr>
              <a:spLocks noChangeArrowheads="1"/>
            </p:cNvSpPr>
            <p:nvPr/>
          </p:nvSpPr>
          <p:spPr bwMode="auto">
            <a:xfrm>
              <a:off x="4616" y="3475"/>
              <a:ext cx="294"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71" name="Rectangle 36"/>
            <p:cNvSpPr>
              <a:spLocks noChangeArrowheads="1"/>
            </p:cNvSpPr>
            <p:nvPr/>
          </p:nvSpPr>
          <p:spPr bwMode="auto">
            <a:xfrm>
              <a:off x="5264" y="3475"/>
              <a:ext cx="1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72" name="Rectangle 37"/>
            <p:cNvSpPr>
              <a:spLocks noChangeArrowheads="1"/>
            </p:cNvSpPr>
            <p:nvPr/>
          </p:nvSpPr>
          <p:spPr bwMode="auto">
            <a:xfrm>
              <a:off x="4988" y="3475"/>
              <a:ext cx="294"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73" name="Rectangle 38"/>
            <p:cNvSpPr>
              <a:spLocks noChangeArrowheads="1"/>
            </p:cNvSpPr>
            <p:nvPr/>
          </p:nvSpPr>
          <p:spPr bwMode="auto">
            <a:xfrm>
              <a:off x="506" y="1351"/>
              <a:ext cx="288" cy="2124"/>
            </a:xfrm>
            <a:prstGeom prst="rect">
              <a:avLst/>
            </a:prstGeom>
            <a:solidFill>
              <a:srgbClr val="89DC36"/>
            </a:solidFill>
            <a:ln w="9525">
              <a:solidFill>
                <a:srgbClr val="000000"/>
              </a:solidFill>
              <a:miter lim="800000"/>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74" name="Rectangle 39"/>
            <p:cNvSpPr>
              <a:spLocks noChangeArrowheads="1"/>
            </p:cNvSpPr>
            <p:nvPr/>
          </p:nvSpPr>
          <p:spPr bwMode="auto">
            <a:xfrm>
              <a:off x="878" y="1837"/>
              <a:ext cx="288" cy="1638"/>
            </a:xfrm>
            <a:prstGeom prst="rect">
              <a:avLst/>
            </a:prstGeom>
            <a:solidFill>
              <a:srgbClr val="89DC36"/>
            </a:solidFill>
            <a:ln w="9525">
              <a:solidFill>
                <a:srgbClr val="000000"/>
              </a:solidFill>
              <a:miter lim="800000"/>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75" name="Rectangle 40"/>
            <p:cNvSpPr>
              <a:spLocks noChangeArrowheads="1"/>
            </p:cNvSpPr>
            <p:nvPr/>
          </p:nvSpPr>
          <p:spPr bwMode="auto">
            <a:xfrm>
              <a:off x="1250" y="2587"/>
              <a:ext cx="288" cy="888"/>
            </a:xfrm>
            <a:prstGeom prst="rect">
              <a:avLst/>
            </a:prstGeom>
            <a:solidFill>
              <a:srgbClr val="89DC36"/>
            </a:solidFill>
            <a:ln w="9525">
              <a:solidFill>
                <a:srgbClr val="000000"/>
              </a:solidFill>
              <a:miter lim="800000"/>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76" name="Rectangle 41"/>
            <p:cNvSpPr>
              <a:spLocks noChangeArrowheads="1"/>
            </p:cNvSpPr>
            <p:nvPr/>
          </p:nvSpPr>
          <p:spPr bwMode="auto">
            <a:xfrm>
              <a:off x="1622" y="2929"/>
              <a:ext cx="288" cy="546"/>
            </a:xfrm>
            <a:prstGeom prst="rect">
              <a:avLst/>
            </a:prstGeom>
            <a:solidFill>
              <a:srgbClr val="89DC36"/>
            </a:solidFill>
            <a:ln w="9525">
              <a:solidFill>
                <a:srgbClr val="000000"/>
              </a:solidFill>
              <a:miter lim="800000"/>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77" name="Rectangle 42"/>
            <p:cNvSpPr>
              <a:spLocks noChangeArrowheads="1"/>
            </p:cNvSpPr>
            <p:nvPr/>
          </p:nvSpPr>
          <p:spPr bwMode="auto">
            <a:xfrm>
              <a:off x="1994" y="3007"/>
              <a:ext cx="288" cy="468"/>
            </a:xfrm>
            <a:prstGeom prst="rect">
              <a:avLst/>
            </a:prstGeom>
            <a:solidFill>
              <a:srgbClr val="89DC36"/>
            </a:solidFill>
            <a:ln w="9525">
              <a:solidFill>
                <a:srgbClr val="000000"/>
              </a:solidFill>
              <a:miter lim="800000"/>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78" name="Rectangle 43"/>
            <p:cNvSpPr>
              <a:spLocks noChangeArrowheads="1"/>
            </p:cNvSpPr>
            <p:nvPr/>
          </p:nvSpPr>
          <p:spPr bwMode="auto">
            <a:xfrm>
              <a:off x="2366" y="3277"/>
              <a:ext cx="288" cy="198"/>
            </a:xfrm>
            <a:prstGeom prst="rect">
              <a:avLst/>
            </a:prstGeom>
            <a:solidFill>
              <a:srgbClr val="89DC36"/>
            </a:solidFill>
            <a:ln w="9525">
              <a:solidFill>
                <a:srgbClr val="000000"/>
              </a:solidFill>
              <a:miter lim="800000"/>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79" name="Rectangle 44"/>
            <p:cNvSpPr>
              <a:spLocks noChangeArrowheads="1"/>
            </p:cNvSpPr>
            <p:nvPr/>
          </p:nvSpPr>
          <p:spPr bwMode="auto">
            <a:xfrm>
              <a:off x="2738" y="3301"/>
              <a:ext cx="294" cy="174"/>
            </a:xfrm>
            <a:prstGeom prst="rect">
              <a:avLst/>
            </a:prstGeom>
            <a:solidFill>
              <a:srgbClr val="89DC36"/>
            </a:solidFill>
            <a:ln w="9525">
              <a:solidFill>
                <a:srgbClr val="000000"/>
              </a:solidFill>
              <a:miter lim="800000"/>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80" name="Rectangle 45"/>
            <p:cNvSpPr>
              <a:spLocks noChangeArrowheads="1"/>
            </p:cNvSpPr>
            <p:nvPr/>
          </p:nvSpPr>
          <p:spPr bwMode="auto">
            <a:xfrm>
              <a:off x="3116" y="3319"/>
              <a:ext cx="288" cy="156"/>
            </a:xfrm>
            <a:prstGeom prst="rect">
              <a:avLst/>
            </a:prstGeom>
            <a:solidFill>
              <a:srgbClr val="89DC36"/>
            </a:solidFill>
            <a:ln w="9525">
              <a:solidFill>
                <a:srgbClr val="000000"/>
              </a:solidFill>
              <a:miter lim="800000"/>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81" name="Rectangle 46"/>
            <p:cNvSpPr>
              <a:spLocks noChangeArrowheads="1"/>
            </p:cNvSpPr>
            <p:nvPr/>
          </p:nvSpPr>
          <p:spPr bwMode="auto">
            <a:xfrm>
              <a:off x="3488" y="3367"/>
              <a:ext cx="288" cy="108"/>
            </a:xfrm>
            <a:prstGeom prst="rect">
              <a:avLst/>
            </a:prstGeom>
            <a:solidFill>
              <a:srgbClr val="89DC36"/>
            </a:solidFill>
            <a:ln w="9525">
              <a:solidFill>
                <a:srgbClr val="000000"/>
              </a:solidFill>
              <a:miter lim="800000"/>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82" name="Rectangle 47"/>
            <p:cNvSpPr>
              <a:spLocks noChangeArrowheads="1"/>
            </p:cNvSpPr>
            <p:nvPr/>
          </p:nvSpPr>
          <p:spPr bwMode="auto">
            <a:xfrm>
              <a:off x="3860" y="3457"/>
              <a:ext cx="288" cy="18"/>
            </a:xfrm>
            <a:prstGeom prst="rect">
              <a:avLst/>
            </a:prstGeom>
            <a:solidFill>
              <a:srgbClr val="89DC36"/>
            </a:solidFill>
            <a:ln w="9525">
              <a:solidFill>
                <a:srgbClr val="000000"/>
              </a:solidFill>
              <a:miter lim="800000"/>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83" name="Rectangle 48"/>
            <p:cNvSpPr>
              <a:spLocks noChangeArrowheads="1"/>
            </p:cNvSpPr>
            <p:nvPr/>
          </p:nvSpPr>
          <p:spPr bwMode="auto">
            <a:xfrm>
              <a:off x="4232" y="3463"/>
              <a:ext cx="288" cy="12"/>
            </a:xfrm>
            <a:prstGeom prst="rect">
              <a:avLst/>
            </a:prstGeom>
            <a:solidFill>
              <a:srgbClr val="89DC36"/>
            </a:solidFill>
            <a:ln w="9525">
              <a:solidFill>
                <a:srgbClr val="000000"/>
              </a:solidFill>
              <a:miter lim="800000"/>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84" name="Rectangle 49"/>
            <p:cNvSpPr>
              <a:spLocks noChangeArrowheads="1"/>
            </p:cNvSpPr>
            <p:nvPr/>
          </p:nvSpPr>
          <p:spPr bwMode="auto">
            <a:xfrm>
              <a:off x="4604" y="3463"/>
              <a:ext cx="288" cy="12"/>
            </a:xfrm>
            <a:prstGeom prst="rect">
              <a:avLst/>
            </a:prstGeom>
            <a:solidFill>
              <a:srgbClr val="89DC36"/>
            </a:solidFill>
            <a:ln w="9525">
              <a:solidFill>
                <a:srgbClr val="000000"/>
              </a:solidFill>
              <a:miter lim="800000"/>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85" name="Rectangle 50"/>
            <p:cNvSpPr>
              <a:spLocks noChangeArrowheads="1"/>
            </p:cNvSpPr>
            <p:nvPr/>
          </p:nvSpPr>
          <p:spPr bwMode="auto">
            <a:xfrm>
              <a:off x="4976" y="3463"/>
              <a:ext cx="288" cy="12"/>
            </a:xfrm>
            <a:prstGeom prst="rect">
              <a:avLst/>
            </a:prstGeom>
            <a:solidFill>
              <a:srgbClr val="89DC36"/>
            </a:solidFill>
            <a:ln w="9525">
              <a:solidFill>
                <a:srgbClr val="000000"/>
              </a:solidFill>
              <a:miter lim="800000"/>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86" name="Line 51"/>
            <p:cNvSpPr>
              <a:spLocks noChangeShapeType="1"/>
            </p:cNvSpPr>
            <p:nvPr/>
          </p:nvSpPr>
          <p:spPr bwMode="auto">
            <a:xfrm>
              <a:off x="464" y="3475"/>
              <a:ext cx="521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087" name="Rectangle 52"/>
            <p:cNvSpPr>
              <a:spLocks noChangeArrowheads="1"/>
            </p:cNvSpPr>
            <p:nvPr/>
          </p:nvSpPr>
          <p:spPr bwMode="auto">
            <a:xfrm>
              <a:off x="278" y="3397"/>
              <a:ext cx="144"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en-US" sz="1800" b="0" i="0">
                  <a:solidFill>
                    <a:srgbClr val="000000"/>
                  </a:solidFill>
                  <a:latin typeface="Arial" charset="0"/>
                  <a:cs typeface="Arial" charset="0"/>
                </a:rPr>
                <a:t>0</a:t>
              </a:r>
              <a:endParaRPr lang="de-DE" altLang="en-US" sz="2000" b="0">
                <a:solidFill>
                  <a:schemeClr val="tx1"/>
                </a:solidFill>
                <a:latin typeface="Arial" charset="0"/>
                <a:cs typeface="Arial" charset="0"/>
              </a:endParaRPr>
            </a:p>
          </p:txBody>
        </p:sp>
        <p:sp>
          <p:nvSpPr>
            <p:cNvPr id="215088" name="Rectangle 53"/>
            <p:cNvSpPr>
              <a:spLocks noChangeArrowheads="1"/>
            </p:cNvSpPr>
            <p:nvPr/>
          </p:nvSpPr>
          <p:spPr bwMode="auto">
            <a:xfrm>
              <a:off x="122" y="3073"/>
              <a:ext cx="306"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en-US" sz="1800" b="0" i="0">
                  <a:solidFill>
                    <a:srgbClr val="000000"/>
                  </a:solidFill>
                  <a:latin typeface="Arial" charset="0"/>
                  <a:cs typeface="Arial" charset="0"/>
                </a:rPr>
                <a:t>100</a:t>
              </a:r>
              <a:endParaRPr lang="de-DE" altLang="en-US" sz="2000" b="0">
                <a:solidFill>
                  <a:schemeClr val="tx1"/>
                </a:solidFill>
                <a:latin typeface="Arial" charset="0"/>
                <a:cs typeface="Arial" charset="0"/>
              </a:endParaRPr>
            </a:p>
          </p:txBody>
        </p:sp>
        <p:sp>
          <p:nvSpPr>
            <p:cNvPr id="215089" name="Rectangle 54"/>
            <p:cNvSpPr>
              <a:spLocks noChangeArrowheads="1"/>
            </p:cNvSpPr>
            <p:nvPr/>
          </p:nvSpPr>
          <p:spPr bwMode="auto">
            <a:xfrm>
              <a:off x="122" y="2749"/>
              <a:ext cx="306"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en-US" sz="1800" b="0" i="0">
                  <a:solidFill>
                    <a:srgbClr val="000000"/>
                  </a:solidFill>
                  <a:latin typeface="Arial" charset="0"/>
                  <a:cs typeface="Arial" charset="0"/>
                </a:rPr>
                <a:t>200</a:t>
              </a:r>
              <a:endParaRPr lang="de-DE" altLang="en-US" sz="2000" b="0">
                <a:solidFill>
                  <a:schemeClr val="tx1"/>
                </a:solidFill>
                <a:latin typeface="Arial" charset="0"/>
                <a:cs typeface="Arial" charset="0"/>
              </a:endParaRPr>
            </a:p>
          </p:txBody>
        </p:sp>
        <p:sp>
          <p:nvSpPr>
            <p:cNvPr id="215090" name="Rectangle 55"/>
            <p:cNvSpPr>
              <a:spLocks noChangeArrowheads="1"/>
            </p:cNvSpPr>
            <p:nvPr/>
          </p:nvSpPr>
          <p:spPr bwMode="auto">
            <a:xfrm>
              <a:off x="122" y="2425"/>
              <a:ext cx="306"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en-US" sz="1800" b="0" i="0">
                  <a:solidFill>
                    <a:srgbClr val="000000"/>
                  </a:solidFill>
                  <a:latin typeface="Arial" charset="0"/>
                  <a:cs typeface="Arial" charset="0"/>
                </a:rPr>
                <a:t>300</a:t>
              </a:r>
              <a:endParaRPr lang="de-DE" altLang="en-US" sz="2000" b="0">
                <a:solidFill>
                  <a:schemeClr val="tx1"/>
                </a:solidFill>
                <a:latin typeface="Arial" charset="0"/>
                <a:cs typeface="Arial" charset="0"/>
              </a:endParaRPr>
            </a:p>
          </p:txBody>
        </p:sp>
        <p:sp>
          <p:nvSpPr>
            <p:cNvPr id="215091" name="Rectangle 56"/>
            <p:cNvSpPr>
              <a:spLocks noChangeArrowheads="1"/>
            </p:cNvSpPr>
            <p:nvPr/>
          </p:nvSpPr>
          <p:spPr bwMode="auto">
            <a:xfrm>
              <a:off x="122" y="2101"/>
              <a:ext cx="306"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en-US" sz="1800" b="0" i="0">
                  <a:solidFill>
                    <a:srgbClr val="000000"/>
                  </a:solidFill>
                  <a:latin typeface="Arial" charset="0"/>
                  <a:cs typeface="Arial" charset="0"/>
                </a:rPr>
                <a:t>400</a:t>
              </a:r>
              <a:endParaRPr lang="de-DE" altLang="en-US" sz="2000" b="0">
                <a:solidFill>
                  <a:schemeClr val="tx1"/>
                </a:solidFill>
                <a:latin typeface="Arial" charset="0"/>
                <a:cs typeface="Arial" charset="0"/>
              </a:endParaRPr>
            </a:p>
          </p:txBody>
        </p:sp>
        <p:sp>
          <p:nvSpPr>
            <p:cNvPr id="215092" name="Rectangle 57"/>
            <p:cNvSpPr>
              <a:spLocks noChangeArrowheads="1"/>
            </p:cNvSpPr>
            <p:nvPr/>
          </p:nvSpPr>
          <p:spPr bwMode="auto">
            <a:xfrm>
              <a:off x="122" y="1777"/>
              <a:ext cx="306"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en-US" sz="1800" b="0" i="0">
                  <a:solidFill>
                    <a:srgbClr val="000000"/>
                  </a:solidFill>
                  <a:latin typeface="Arial" charset="0"/>
                  <a:cs typeface="Arial" charset="0"/>
                </a:rPr>
                <a:t>500</a:t>
              </a:r>
              <a:endParaRPr lang="de-DE" altLang="en-US" sz="2000" b="0">
                <a:solidFill>
                  <a:schemeClr val="tx1"/>
                </a:solidFill>
                <a:latin typeface="Arial" charset="0"/>
                <a:cs typeface="Arial" charset="0"/>
              </a:endParaRPr>
            </a:p>
          </p:txBody>
        </p:sp>
        <p:sp>
          <p:nvSpPr>
            <p:cNvPr id="215093" name="Rectangle 58"/>
            <p:cNvSpPr>
              <a:spLocks noChangeArrowheads="1"/>
            </p:cNvSpPr>
            <p:nvPr/>
          </p:nvSpPr>
          <p:spPr bwMode="auto">
            <a:xfrm>
              <a:off x="122" y="1453"/>
              <a:ext cx="306"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en-US" sz="1800" b="0" i="0">
                  <a:solidFill>
                    <a:srgbClr val="000000"/>
                  </a:solidFill>
                  <a:latin typeface="Arial" charset="0"/>
                  <a:cs typeface="Arial" charset="0"/>
                </a:rPr>
                <a:t>600</a:t>
              </a:r>
              <a:endParaRPr lang="de-DE" altLang="en-US" sz="2000" b="0">
                <a:solidFill>
                  <a:schemeClr val="tx1"/>
                </a:solidFill>
                <a:latin typeface="Arial" charset="0"/>
                <a:cs typeface="Arial" charset="0"/>
              </a:endParaRPr>
            </a:p>
          </p:txBody>
        </p:sp>
        <p:sp>
          <p:nvSpPr>
            <p:cNvPr id="215094" name="Rectangle 59"/>
            <p:cNvSpPr>
              <a:spLocks noChangeArrowheads="1"/>
            </p:cNvSpPr>
            <p:nvPr/>
          </p:nvSpPr>
          <p:spPr bwMode="auto">
            <a:xfrm>
              <a:off x="528" y="3601"/>
              <a:ext cx="2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en-US" sz="1800" b="0" i="0">
                  <a:solidFill>
                    <a:srgbClr val="000000"/>
                  </a:solidFill>
                  <a:latin typeface="Arial" charset="0"/>
                  <a:cs typeface="Arial" charset="0"/>
                </a:rPr>
                <a:t>DE</a:t>
              </a:r>
              <a:endParaRPr lang="de-DE" altLang="en-US" sz="2000" b="0">
                <a:solidFill>
                  <a:schemeClr val="tx1"/>
                </a:solidFill>
                <a:latin typeface="Arial" charset="0"/>
                <a:cs typeface="Arial" charset="0"/>
              </a:endParaRPr>
            </a:p>
          </p:txBody>
        </p:sp>
        <p:sp>
          <p:nvSpPr>
            <p:cNvPr id="215095" name="Rectangle 60"/>
            <p:cNvSpPr>
              <a:spLocks noChangeArrowheads="1"/>
            </p:cNvSpPr>
            <p:nvPr/>
          </p:nvSpPr>
          <p:spPr bwMode="auto">
            <a:xfrm>
              <a:off x="932" y="3601"/>
              <a:ext cx="252"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en-US" sz="1800" b="0" i="0">
                  <a:solidFill>
                    <a:srgbClr val="000000"/>
                  </a:solidFill>
                  <a:latin typeface="Arial" charset="0"/>
                  <a:cs typeface="Arial" charset="0"/>
                </a:rPr>
                <a:t>NL</a:t>
              </a:r>
              <a:endParaRPr lang="de-DE" altLang="en-US" sz="2000" b="0">
                <a:solidFill>
                  <a:schemeClr val="tx1"/>
                </a:solidFill>
                <a:latin typeface="Arial" charset="0"/>
                <a:cs typeface="Arial" charset="0"/>
              </a:endParaRPr>
            </a:p>
          </p:txBody>
        </p:sp>
        <p:sp>
          <p:nvSpPr>
            <p:cNvPr id="215096" name="Rectangle 61"/>
            <p:cNvSpPr>
              <a:spLocks noChangeArrowheads="1"/>
            </p:cNvSpPr>
            <p:nvPr/>
          </p:nvSpPr>
          <p:spPr bwMode="auto">
            <a:xfrm>
              <a:off x="1296" y="3601"/>
              <a:ext cx="1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en-US" sz="1800" b="0" i="0">
                  <a:solidFill>
                    <a:srgbClr val="000000"/>
                  </a:solidFill>
                  <a:latin typeface="Arial" charset="0"/>
                  <a:cs typeface="Arial" charset="0"/>
                </a:rPr>
                <a:t>FR</a:t>
              </a:r>
              <a:endParaRPr lang="de-DE" altLang="en-US" sz="2000" b="0">
                <a:solidFill>
                  <a:schemeClr val="tx1"/>
                </a:solidFill>
                <a:latin typeface="Arial" charset="0"/>
                <a:cs typeface="Arial" charset="0"/>
              </a:endParaRPr>
            </a:p>
          </p:txBody>
        </p:sp>
        <p:sp>
          <p:nvSpPr>
            <p:cNvPr id="215097" name="Rectangle 62"/>
            <p:cNvSpPr>
              <a:spLocks noChangeArrowheads="1"/>
            </p:cNvSpPr>
            <p:nvPr/>
          </p:nvSpPr>
          <p:spPr bwMode="auto">
            <a:xfrm>
              <a:off x="1670" y="3601"/>
              <a:ext cx="264"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en-US" sz="1800" b="0" i="0">
                  <a:solidFill>
                    <a:srgbClr val="000000"/>
                  </a:solidFill>
                  <a:latin typeface="Arial" charset="0"/>
                  <a:cs typeface="Arial" charset="0"/>
                </a:rPr>
                <a:t>DK</a:t>
              </a:r>
              <a:endParaRPr lang="de-DE" altLang="en-US" sz="2000" b="0">
                <a:solidFill>
                  <a:schemeClr val="tx1"/>
                </a:solidFill>
                <a:latin typeface="Arial" charset="0"/>
                <a:cs typeface="Arial" charset="0"/>
              </a:endParaRPr>
            </a:p>
          </p:txBody>
        </p:sp>
        <p:sp>
          <p:nvSpPr>
            <p:cNvPr id="215098" name="Rectangle 63"/>
            <p:cNvSpPr>
              <a:spLocks noChangeArrowheads="1"/>
            </p:cNvSpPr>
            <p:nvPr/>
          </p:nvSpPr>
          <p:spPr bwMode="auto">
            <a:xfrm>
              <a:off x="2054" y="3601"/>
              <a:ext cx="240"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en-US" sz="1800" b="0" i="0">
                  <a:solidFill>
                    <a:srgbClr val="000000"/>
                  </a:solidFill>
                  <a:latin typeface="Arial" charset="0"/>
                  <a:cs typeface="Arial" charset="0"/>
                </a:rPr>
                <a:t>PL</a:t>
              </a:r>
              <a:endParaRPr lang="de-DE" altLang="en-US" sz="2000" b="0">
                <a:solidFill>
                  <a:schemeClr val="tx1"/>
                </a:solidFill>
                <a:latin typeface="Arial" charset="0"/>
                <a:cs typeface="Arial" charset="0"/>
              </a:endParaRPr>
            </a:p>
          </p:txBody>
        </p:sp>
        <p:sp>
          <p:nvSpPr>
            <p:cNvPr id="215099" name="Rectangle 64"/>
            <p:cNvSpPr>
              <a:spLocks noChangeArrowheads="1"/>
            </p:cNvSpPr>
            <p:nvPr/>
          </p:nvSpPr>
          <p:spPr bwMode="auto">
            <a:xfrm>
              <a:off x="2400" y="3601"/>
              <a:ext cx="1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en-US" sz="1800" b="0" i="0">
                  <a:solidFill>
                    <a:srgbClr val="000000"/>
                  </a:solidFill>
                  <a:latin typeface="Arial" charset="0"/>
                  <a:cs typeface="Arial" charset="0"/>
                </a:rPr>
                <a:t>SE</a:t>
              </a:r>
              <a:endParaRPr lang="de-DE" altLang="en-US" sz="2000" b="0">
                <a:solidFill>
                  <a:schemeClr val="tx1"/>
                </a:solidFill>
                <a:latin typeface="Arial" charset="0"/>
                <a:cs typeface="Arial" charset="0"/>
              </a:endParaRPr>
            </a:p>
          </p:txBody>
        </p:sp>
        <p:sp>
          <p:nvSpPr>
            <p:cNvPr id="215100" name="Rectangle 65"/>
            <p:cNvSpPr>
              <a:spLocks noChangeArrowheads="1"/>
            </p:cNvSpPr>
            <p:nvPr/>
          </p:nvSpPr>
          <p:spPr bwMode="auto">
            <a:xfrm>
              <a:off x="2800" y="3601"/>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en-US" sz="1800" b="0" i="0">
                  <a:solidFill>
                    <a:srgbClr val="000000"/>
                  </a:solidFill>
                  <a:latin typeface="Arial" charset="0"/>
                  <a:cs typeface="Arial" charset="0"/>
                </a:rPr>
                <a:t>FI</a:t>
              </a:r>
              <a:endParaRPr lang="de-DE" altLang="en-US" sz="2000" b="0">
                <a:solidFill>
                  <a:schemeClr val="tx1"/>
                </a:solidFill>
                <a:latin typeface="Arial" charset="0"/>
                <a:cs typeface="Arial" charset="0"/>
              </a:endParaRPr>
            </a:p>
          </p:txBody>
        </p:sp>
        <p:sp>
          <p:nvSpPr>
            <p:cNvPr id="215101" name="Rectangle 66"/>
            <p:cNvSpPr>
              <a:spLocks noChangeArrowheads="1"/>
            </p:cNvSpPr>
            <p:nvPr/>
          </p:nvSpPr>
          <p:spPr bwMode="auto">
            <a:xfrm>
              <a:off x="3168" y="3601"/>
              <a:ext cx="1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en-US" sz="1800" b="0" i="0">
                  <a:solidFill>
                    <a:srgbClr val="000000"/>
                  </a:solidFill>
                  <a:latin typeface="Arial" charset="0"/>
                  <a:cs typeface="Arial" charset="0"/>
                </a:rPr>
                <a:t>AT</a:t>
              </a:r>
              <a:endParaRPr lang="de-DE" altLang="en-US" sz="2000" b="0">
                <a:solidFill>
                  <a:schemeClr val="tx1"/>
                </a:solidFill>
                <a:latin typeface="Arial" charset="0"/>
                <a:cs typeface="Arial" charset="0"/>
              </a:endParaRPr>
            </a:p>
          </p:txBody>
        </p:sp>
        <p:sp>
          <p:nvSpPr>
            <p:cNvPr id="215102" name="Rectangle 67"/>
            <p:cNvSpPr>
              <a:spLocks noChangeArrowheads="1"/>
            </p:cNvSpPr>
            <p:nvPr/>
          </p:nvSpPr>
          <p:spPr bwMode="auto">
            <a:xfrm>
              <a:off x="3536" y="3601"/>
              <a:ext cx="258"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en-US" sz="1800" b="0" i="0">
                  <a:solidFill>
                    <a:srgbClr val="000000"/>
                  </a:solidFill>
                  <a:latin typeface="Arial" charset="0"/>
                  <a:cs typeface="Arial" charset="0"/>
                </a:rPr>
                <a:t>CZ</a:t>
              </a:r>
              <a:endParaRPr lang="de-DE" altLang="en-US" sz="2000" b="0">
                <a:solidFill>
                  <a:schemeClr val="tx1"/>
                </a:solidFill>
                <a:latin typeface="Arial" charset="0"/>
                <a:cs typeface="Arial" charset="0"/>
              </a:endParaRPr>
            </a:p>
          </p:txBody>
        </p:sp>
        <p:sp>
          <p:nvSpPr>
            <p:cNvPr id="215103" name="Rectangle 68"/>
            <p:cNvSpPr>
              <a:spLocks noChangeArrowheads="1"/>
            </p:cNvSpPr>
            <p:nvPr/>
          </p:nvSpPr>
          <p:spPr bwMode="auto">
            <a:xfrm>
              <a:off x="3904" y="3601"/>
              <a:ext cx="1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en-US" sz="1800" b="0" i="0">
                  <a:solidFill>
                    <a:srgbClr val="000000"/>
                  </a:solidFill>
                  <a:latin typeface="Arial" charset="0"/>
                  <a:cs typeface="Arial" charset="0"/>
                </a:rPr>
                <a:t>LV</a:t>
              </a:r>
              <a:endParaRPr lang="de-DE" altLang="en-US" sz="2000" b="0">
                <a:solidFill>
                  <a:schemeClr val="tx1"/>
                </a:solidFill>
                <a:latin typeface="Arial" charset="0"/>
                <a:cs typeface="Arial" charset="0"/>
              </a:endParaRPr>
            </a:p>
          </p:txBody>
        </p:sp>
        <p:sp>
          <p:nvSpPr>
            <p:cNvPr id="215104" name="Rectangle 69"/>
            <p:cNvSpPr>
              <a:spLocks noChangeArrowheads="1"/>
            </p:cNvSpPr>
            <p:nvPr/>
          </p:nvSpPr>
          <p:spPr bwMode="auto">
            <a:xfrm>
              <a:off x="4272" y="3601"/>
              <a:ext cx="1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en-US" sz="1800" b="0" i="0">
                  <a:solidFill>
                    <a:srgbClr val="000000"/>
                  </a:solidFill>
                  <a:latin typeface="Arial" charset="0"/>
                  <a:cs typeface="Arial" charset="0"/>
                </a:rPr>
                <a:t>ES</a:t>
              </a:r>
              <a:endParaRPr lang="de-DE" altLang="en-US" sz="2000" b="0">
                <a:solidFill>
                  <a:schemeClr val="tx1"/>
                </a:solidFill>
                <a:latin typeface="Arial" charset="0"/>
                <a:cs typeface="Arial" charset="0"/>
              </a:endParaRPr>
            </a:p>
          </p:txBody>
        </p:sp>
        <p:sp>
          <p:nvSpPr>
            <p:cNvPr id="215105" name="Rectangle 70"/>
            <p:cNvSpPr>
              <a:spLocks noChangeArrowheads="1"/>
            </p:cNvSpPr>
            <p:nvPr/>
          </p:nvSpPr>
          <p:spPr bwMode="auto">
            <a:xfrm>
              <a:off x="4680" y="3601"/>
              <a:ext cx="1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en-US" sz="1800" b="0" i="0">
                  <a:solidFill>
                    <a:srgbClr val="000000"/>
                  </a:solidFill>
                  <a:latin typeface="Arial" charset="0"/>
                  <a:cs typeface="Arial" charset="0"/>
                </a:rPr>
                <a:t>LT</a:t>
              </a:r>
              <a:endParaRPr lang="de-DE" altLang="en-US" sz="2000" b="0">
                <a:solidFill>
                  <a:schemeClr val="tx1"/>
                </a:solidFill>
                <a:latin typeface="Arial" charset="0"/>
                <a:cs typeface="Arial" charset="0"/>
              </a:endParaRPr>
            </a:p>
          </p:txBody>
        </p:sp>
        <p:sp>
          <p:nvSpPr>
            <p:cNvPr id="215106" name="Rectangle 71"/>
            <p:cNvSpPr>
              <a:spLocks noChangeArrowheads="1"/>
            </p:cNvSpPr>
            <p:nvPr/>
          </p:nvSpPr>
          <p:spPr bwMode="auto">
            <a:xfrm>
              <a:off x="5036" y="3601"/>
              <a:ext cx="240"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en-US" sz="1800" b="0" i="0">
                  <a:solidFill>
                    <a:srgbClr val="000000"/>
                  </a:solidFill>
                  <a:latin typeface="Arial" charset="0"/>
                  <a:cs typeface="Arial" charset="0"/>
                </a:rPr>
                <a:t>SL</a:t>
              </a:r>
              <a:endParaRPr lang="de-DE" altLang="en-US" sz="2000" b="0">
                <a:solidFill>
                  <a:schemeClr val="tx1"/>
                </a:solidFill>
                <a:latin typeface="Arial" charset="0"/>
                <a:cs typeface="Arial" charset="0"/>
              </a:endParaRPr>
            </a:p>
          </p:txBody>
        </p:sp>
        <p:sp>
          <p:nvSpPr>
            <p:cNvPr id="215107" name="Rectangle 72"/>
            <p:cNvSpPr>
              <a:spLocks noChangeArrowheads="1"/>
            </p:cNvSpPr>
            <p:nvPr/>
          </p:nvSpPr>
          <p:spPr bwMode="auto">
            <a:xfrm>
              <a:off x="5354" y="3601"/>
              <a:ext cx="1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en-US" sz="1800" b="0" i="0">
                  <a:solidFill>
                    <a:srgbClr val="000000"/>
                  </a:solidFill>
                  <a:latin typeface="Arial" charset="0"/>
                  <a:cs typeface="Arial" charset="0"/>
                </a:rPr>
                <a:t>EE</a:t>
              </a:r>
              <a:endParaRPr lang="de-DE" altLang="en-US" sz="2000" b="0">
                <a:solidFill>
                  <a:schemeClr val="tx1"/>
                </a:solidFill>
                <a:latin typeface="Arial" charset="0"/>
                <a:cs typeface="Arial" charset="0"/>
              </a:endParaRPr>
            </a:p>
          </p:txBody>
        </p:sp>
        <p:sp>
          <p:nvSpPr>
            <p:cNvPr id="215108" name="Text Box 73"/>
            <p:cNvSpPr txBox="1">
              <a:spLocks noChangeArrowheads="1"/>
            </p:cNvSpPr>
            <p:nvPr/>
          </p:nvSpPr>
          <p:spPr bwMode="auto">
            <a:xfrm>
              <a:off x="110" y="1123"/>
              <a:ext cx="83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pt-BR" altLang="en-US" sz="1800" b="0" i="0">
                  <a:solidFill>
                    <a:schemeClr val="tx1"/>
                  </a:solidFill>
                  <a:latin typeface="Arial" charset="0"/>
                  <a:cs typeface="Arial" charset="0"/>
                </a:rPr>
                <a:t>1000 t starch</a:t>
              </a:r>
              <a:endParaRPr lang="en-GB" altLang="en-US" sz="1800" b="0" i="0">
                <a:solidFill>
                  <a:schemeClr val="tx1"/>
                </a:solidFill>
                <a:latin typeface="Arial" charset="0"/>
                <a:cs typeface="Arial" charset="0"/>
              </a:endParaRPr>
            </a:p>
          </p:txBody>
        </p:sp>
        <p:sp>
          <p:nvSpPr>
            <p:cNvPr id="215109" name="Text Box 74"/>
            <p:cNvSpPr txBox="1">
              <a:spLocks noChangeArrowheads="1"/>
            </p:cNvSpPr>
            <p:nvPr/>
          </p:nvSpPr>
          <p:spPr bwMode="auto">
            <a:xfrm>
              <a:off x="2518" y="1428"/>
              <a:ext cx="3031" cy="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95000"/>
                </a:lnSpc>
                <a:spcBef>
                  <a:spcPct val="0"/>
                </a:spcBef>
                <a:spcAft>
                  <a:spcPct val="50000"/>
                </a:spcAft>
                <a:buFontTx/>
                <a:buNone/>
              </a:pPr>
              <a:r>
                <a:rPr lang="de-DE" altLang="en-US" sz="2200" i="0">
                  <a:solidFill>
                    <a:schemeClr val="tx1"/>
                  </a:solidFill>
                  <a:latin typeface="Arial" charset="0"/>
                  <a:cs typeface="Arial" charset="0"/>
                </a:rPr>
                <a:t>EU potato market:</a:t>
              </a:r>
            </a:p>
            <a:p>
              <a:pPr eaLnBrk="1" hangingPunct="1">
                <a:lnSpc>
                  <a:spcPct val="95000"/>
                </a:lnSpc>
                <a:spcBef>
                  <a:spcPct val="0"/>
                </a:spcBef>
                <a:spcAft>
                  <a:spcPct val="50000"/>
                </a:spcAft>
                <a:buFontTx/>
                <a:buNone/>
              </a:pPr>
              <a:r>
                <a:rPr lang="de-DE" altLang="en-US" sz="2000" b="0" i="0">
                  <a:solidFill>
                    <a:schemeClr val="tx1"/>
                  </a:solidFill>
                  <a:latin typeface="Arial" charset="0"/>
                  <a:cs typeface="Arial" charset="0"/>
                </a:rPr>
                <a:t>60 Mio. t food potatoes</a:t>
              </a:r>
              <a:br>
                <a:rPr lang="de-DE" altLang="en-US" sz="2000" b="0" i="0">
                  <a:solidFill>
                    <a:schemeClr val="tx1"/>
                  </a:solidFill>
                  <a:latin typeface="Arial" charset="0"/>
                  <a:cs typeface="Arial" charset="0"/>
                </a:rPr>
              </a:br>
              <a:r>
                <a:rPr lang="de-DE" altLang="en-US" sz="2000" b="0" i="0">
                  <a:solidFill>
                    <a:schemeClr val="tx1"/>
                  </a:solidFill>
                  <a:latin typeface="Arial" charset="0"/>
                  <a:cs typeface="Arial" charset="0"/>
                </a:rPr>
                <a:t>10 Mio. t starch potatoes</a:t>
              </a:r>
            </a:p>
            <a:p>
              <a:pPr eaLnBrk="1" hangingPunct="1">
                <a:lnSpc>
                  <a:spcPct val="95000"/>
                </a:lnSpc>
                <a:spcBef>
                  <a:spcPct val="0"/>
                </a:spcBef>
                <a:spcAft>
                  <a:spcPct val="50000"/>
                </a:spcAft>
                <a:buFontTx/>
                <a:buNone/>
              </a:pPr>
              <a:r>
                <a:rPr lang="de-DE" altLang="en-US" sz="2000" b="0" i="0">
                  <a:solidFill>
                    <a:schemeClr val="tx1"/>
                  </a:solidFill>
                  <a:latin typeface="Arial" charset="0"/>
                  <a:cs typeface="Arial" charset="0"/>
                </a:rPr>
                <a:t>EU potato starch quota ~2 Mio. t/a </a:t>
              </a:r>
              <a:r>
                <a:rPr lang="en-US" altLang="en-US" sz="2000" b="0" i="0">
                  <a:solidFill>
                    <a:schemeClr val="tx1"/>
                  </a:solidFill>
                  <a:latin typeface="Arial" charset="0"/>
                  <a:cs typeface="Times New Roman" pitchFamily="18" charset="0"/>
                </a:rPr>
                <a:t>(EU-25)</a:t>
              </a:r>
              <a:endParaRPr lang="en-GB" altLang="en-US" sz="2000" b="0" i="0">
                <a:solidFill>
                  <a:schemeClr val="tx1"/>
                </a:solidFill>
                <a:latin typeface="Arial" charset="0"/>
                <a:cs typeface="Arial" charset="0"/>
              </a:endParaRPr>
            </a:p>
          </p:txBody>
        </p:sp>
      </p:grpSp>
      <p:sp>
        <p:nvSpPr>
          <p:cNvPr id="215044" name="Rectangle 75"/>
          <p:cNvSpPr>
            <a:spLocks noChangeArrowheads="1"/>
          </p:cNvSpPr>
          <p:nvPr/>
        </p:nvSpPr>
        <p:spPr bwMode="auto">
          <a:xfrm>
            <a:off x="173038" y="6172200"/>
            <a:ext cx="8818562" cy="469900"/>
          </a:xfrm>
          <a:prstGeom prst="rect">
            <a:avLst/>
          </a:prstGeom>
          <a:solidFill>
            <a:srgbClr val="00B255"/>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5045" name="Rectangle 76"/>
          <p:cNvSpPr>
            <a:spLocks noChangeArrowheads="1"/>
          </p:cNvSpPr>
          <p:nvPr/>
        </p:nvSpPr>
        <p:spPr bwMode="auto">
          <a:xfrm>
            <a:off x="1566863" y="6235700"/>
            <a:ext cx="5995987" cy="3048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b">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de-DE" altLang="en-US" sz="2000" b="0">
                <a:solidFill>
                  <a:schemeClr val="tx2"/>
                </a:solidFill>
                <a:latin typeface="Arial" charset="0"/>
                <a:cs typeface="Arial" charset="0"/>
              </a:rPr>
              <a:t>Amflora is a European product &amp; cultivation is limited!</a:t>
            </a:r>
            <a:endParaRPr lang="en-GB" altLang="en-US" sz="2000" b="0">
              <a:solidFill>
                <a:schemeClr val="tx2"/>
              </a:solidFill>
              <a:latin typeface="Arial" charset="0"/>
              <a:cs typeface="Arial" charset="0"/>
            </a:endParaRPr>
          </a:p>
        </p:txBody>
      </p:sp>
    </p:spTree>
  </p:cSld>
  <p:clrMapOvr>
    <a:masterClrMapping/>
  </p:clrMapOvr>
  <p:transition spd="med">
    <p:wipe dir="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323528" y="116632"/>
            <a:ext cx="8593460" cy="843806"/>
          </a:xfrm>
        </p:spPr>
        <p:txBody>
          <a:bodyPr/>
          <a:lstStyle/>
          <a:p>
            <a:pPr eaLnBrk="1" hangingPunct="1"/>
            <a:r>
              <a:rPr lang="lv-LV" altLang="en-US" sz="3200" dirty="0" smtClean="0"/>
              <a:t>Dažādu pakāpju plānotie ĢMO</a:t>
            </a:r>
            <a:endParaRPr lang="en-GB" altLang="en-US" sz="3200" dirty="0" smtClean="0"/>
          </a:p>
        </p:txBody>
      </p:sp>
      <p:grpSp>
        <p:nvGrpSpPr>
          <p:cNvPr id="216067" name="Group 3"/>
          <p:cNvGrpSpPr>
            <a:grpSpLocks/>
          </p:cNvGrpSpPr>
          <p:nvPr/>
        </p:nvGrpSpPr>
        <p:grpSpPr bwMode="auto">
          <a:xfrm>
            <a:off x="0" y="6345238"/>
            <a:ext cx="8839200" cy="360362"/>
            <a:chOff x="0" y="3997"/>
            <a:chExt cx="5568" cy="227"/>
          </a:xfrm>
        </p:grpSpPr>
        <p:grpSp>
          <p:nvGrpSpPr>
            <p:cNvPr id="216083" name="Group 4"/>
            <p:cNvGrpSpPr>
              <a:grpSpLocks/>
            </p:cNvGrpSpPr>
            <p:nvPr/>
          </p:nvGrpSpPr>
          <p:grpSpPr bwMode="auto">
            <a:xfrm>
              <a:off x="0" y="3997"/>
              <a:ext cx="5568" cy="227"/>
              <a:chOff x="0" y="3901"/>
              <a:chExt cx="5568" cy="227"/>
            </a:xfrm>
          </p:grpSpPr>
          <p:sp>
            <p:nvSpPr>
              <p:cNvPr id="216085" name="Rectangle 5"/>
              <p:cNvSpPr>
                <a:spLocks noChangeArrowheads="1"/>
              </p:cNvSpPr>
              <p:nvPr/>
            </p:nvSpPr>
            <p:spPr bwMode="auto">
              <a:xfrm>
                <a:off x="0" y="3901"/>
                <a:ext cx="5424" cy="227"/>
              </a:xfrm>
              <a:prstGeom prst="rect">
                <a:avLst/>
              </a:prstGeom>
              <a:solidFill>
                <a:srgbClr val="74AE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6086" name="AutoShape 6"/>
              <p:cNvSpPr>
                <a:spLocks noChangeArrowheads="1"/>
              </p:cNvSpPr>
              <p:nvPr/>
            </p:nvSpPr>
            <p:spPr bwMode="auto">
              <a:xfrm>
                <a:off x="5088" y="3901"/>
                <a:ext cx="480" cy="227"/>
              </a:xfrm>
              <a:prstGeom prst="homePlate">
                <a:avLst>
                  <a:gd name="adj" fmla="val 52863"/>
                </a:avLst>
              </a:prstGeom>
              <a:solidFill>
                <a:srgbClr val="74AE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grpSp>
        <p:sp>
          <p:nvSpPr>
            <p:cNvPr id="216084" name="Text Box 7"/>
            <p:cNvSpPr txBox="1">
              <a:spLocks noChangeArrowheads="1"/>
            </p:cNvSpPr>
            <p:nvPr/>
          </p:nvSpPr>
          <p:spPr bwMode="auto">
            <a:xfrm>
              <a:off x="144" y="4032"/>
              <a:ext cx="320" cy="156"/>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B2B200"/>
                      </a:gs>
                    </a:gsLst>
                    <a:lin ang="0" scaled="1"/>
                  </a:gradFill>
                </a14:hiddenFill>
              </a:ext>
              <a:ext uri="{91240B29-F687-4F45-9708-019B960494DF}">
                <a14:hiddenLine xmlns:a14="http://schemas.microsoft.com/office/drawing/2010/main" w="12700"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90000"/>
                </a:lnSpc>
                <a:spcBef>
                  <a:spcPct val="0"/>
                </a:spcBef>
                <a:buFontTx/>
                <a:buNone/>
              </a:pPr>
              <a:r>
                <a:rPr lang="de-DE" altLang="en-US" sz="1800" b="0" i="0">
                  <a:solidFill>
                    <a:srgbClr val="0000A6"/>
                  </a:solidFill>
                  <a:latin typeface="Arial" charset="0"/>
                  <a:cs typeface="Times New Roman" pitchFamily="18" charset="0"/>
                </a:rPr>
                <a:t>1997</a:t>
              </a:r>
            </a:p>
          </p:txBody>
        </p:sp>
      </p:grpSp>
      <p:grpSp>
        <p:nvGrpSpPr>
          <p:cNvPr id="216068" name="Group 8"/>
          <p:cNvGrpSpPr>
            <a:grpSpLocks/>
          </p:cNvGrpSpPr>
          <p:nvPr/>
        </p:nvGrpSpPr>
        <p:grpSpPr bwMode="auto">
          <a:xfrm>
            <a:off x="5969956" y="1080124"/>
            <a:ext cx="2794000" cy="5715000"/>
            <a:chOff x="3828" y="672"/>
            <a:chExt cx="1760" cy="3600"/>
          </a:xfrm>
        </p:grpSpPr>
        <p:sp>
          <p:nvSpPr>
            <p:cNvPr id="216079" name="Text Box 9"/>
            <p:cNvSpPr txBox="1">
              <a:spLocks noChangeArrowheads="1"/>
            </p:cNvSpPr>
            <p:nvPr/>
          </p:nvSpPr>
          <p:spPr bwMode="auto">
            <a:xfrm>
              <a:off x="3936" y="1686"/>
              <a:ext cx="1652" cy="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95263" indent="-195263"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Clr>
                  <a:schemeClr val="tx2"/>
                </a:buClr>
                <a:buSzPct val="60000"/>
                <a:buFont typeface="Wingdings" pitchFamily="2" charset="2"/>
                <a:buNone/>
              </a:pPr>
              <a:r>
                <a:rPr lang="de-DE" altLang="en-US" sz="1400" i="0">
                  <a:solidFill>
                    <a:srgbClr val="0000A6"/>
                  </a:solidFill>
                  <a:latin typeface="Arial" charset="0"/>
                  <a:cs typeface="Times New Roman" pitchFamily="18" charset="0"/>
                </a:rPr>
                <a:t>plants as factories</a:t>
              </a:r>
              <a:endParaRPr lang="de-DE" altLang="en-US" sz="1400" i="0">
                <a:solidFill>
                  <a:schemeClr val="tx1"/>
                </a:solidFill>
                <a:latin typeface="Arial" charset="0"/>
                <a:cs typeface="Times New Roman" pitchFamily="18" charset="0"/>
              </a:endParaRPr>
            </a:p>
            <a:p>
              <a:pPr>
                <a:spcBef>
                  <a:spcPct val="30000"/>
                </a:spcBef>
                <a:buClr>
                  <a:srgbClr val="0000A6"/>
                </a:buClr>
                <a:buSzPct val="80000"/>
              </a:pPr>
              <a:r>
                <a:rPr lang="de-DE" altLang="en-US" sz="1400" b="0" i="0">
                  <a:solidFill>
                    <a:schemeClr val="tx1"/>
                  </a:solidFill>
                  <a:latin typeface="Arial" charset="0"/>
                  <a:cs typeface="Times New Roman" pitchFamily="18" charset="0"/>
                </a:rPr>
                <a:t>vitamins</a:t>
              </a:r>
            </a:p>
            <a:p>
              <a:pPr>
                <a:spcBef>
                  <a:spcPct val="30000"/>
                </a:spcBef>
                <a:buClr>
                  <a:srgbClr val="0000A6"/>
                </a:buClr>
                <a:buSzPct val="80000"/>
              </a:pPr>
              <a:r>
                <a:rPr lang="de-DE" altLang="en-US" sz="1400" b="0" i="0">
                  <a:solidFill>
                    <a:schemeClr val="tx1"/>
                  </a:solidFill>
                  <a:latin typeface="Arial" charset="0"/>
                  <a:cs typeface="Times New Roman" pitchFamily="18" charset="0"/>
                </a:rPr>
                <a:t>long-chained fatty acids </a:t>
              </a:r>
            </a:p>
            <a:p>
              <a:pPr>
                <a:spcBef>
                  <a:spcPct val="30000"/>
                </a:spcBef>
                <a:buClr>
                  <a:srgbClr val="0000A6"/>
                </a:buClr>
                <a:buSzPct val="80000"/>
              </a:pPr>
              <a:r>
                <a:rPr lang="de-DE" altLang="en-US" sz="1400" b="0" i="0">
                  <a:solidFill>
                    <a:schemeClr val="tx1"/>
                  </a:solidFill>
                  <a:latin typeface="Arial" charset="0"/>
                  <a:cs typeface="Times New Roman" pitchFamily="18" charset="0"/>
                </a:rPr>
                <a:t>omega-fatty acids</a:t>
              </a:r>
            </a:p>
            <a:p>
              <a:pPr>
                <a:spcBef>
                  <a:spcPct val="30000"/>
                </a:spcBef>
                <a:buClr>
                  <a:srgbClr val="0000A6"/>
                </a:buClr>
                <a:buSzPct val="80000"/>
              </a:pPr>
              <a:r>
                <a:rPr lang="de-DE" altLang="en-US" sz="1400" b="0" i="0">
                  <a:solidFill>
                    <a:schemeClr val="tx1"/>
                  </a:solidFill>
                  <a:latin typeface="Arial" charset="0"/>
                  <a:cs typeface="Times New Roman" pitchFamily="18" charset="0"/>
                </a:rPr>
                <a:t>enzymes</a:t>
              </a:r>
            </a:p>
            <a:p>
              <a:pPr>
                <a:spcBef>
                  <a:spcPct val="30000"/>
                </a:spcBef>
                <a:buClr>
                  <a:srgbClr val="0000A6"/>
                </a:buClr>
                <a:buSzPct val="80000"/>
              </a:pPr>
              <a:r>
                <a:rPr lang="de-DE" altLang="en-US" sz="1400" b="0" i="0">
                  <a:solidFill>
                    <a:schemeClr val="tx1"/>
                  </a:solidFill>
                  <a:latin typeface="Arial" charset="0"/>
                  <a:cs typeface="Times New Roman" pitchFamily="18" charset="0"/>
                </a:rPr>
                <a:t>biopolymers</a:t>
              </a:r>
            </a:p>
            <a:p>
              <a:pPr>
                <a:spcBef>
                  <a:spcPct val="30000"/>
                </a:spcBef>
                <a:buClr>
                  <a:srgbClr val="0000A6"/>
                </a:buClr>
                <a:buSzPct val="80000"/>
              </a:pPr>
              <a:r>
                <a:rPr lang="de-DE" altLang="en-US" sz="1400" b="0" i="0">
                  <a:solidFill>
                    <a:schemeClr val="tx1"/>
                  </a:solidFill>
                  <a:latin typeface="Arial" charset="0"/>
                  <a:cs typeface="Times New Roman" pitchFamily="18" charset="0"/>
                </a:rPr>
                <a:t>color pigments</a:t>
              </a:r>
            </a:p>
            <a:p>
              <a:pPr>
                <a:spcBef>
                  <a:spcPct val="30000"/>
                </a:spcBef>
                <a:buClr>
                  <a:srgbClr val="0000A6"/>
                </a:buClr>
                <a:buSzPct val="80000"/>
              </a:pPr>
              <a:r>
                <a:rPr lang="de-DE" altLang="en-US" sz="1400" b="0" i="0">
                  <a:solidFill>
                    <a:schemeClr val="tx1"/>
                  </a:solidFill>
                  <a:latin typeface="Arial" charset="0"/>
                  <a:cs typeface="Times New Roman" pitchFamily="18" charset="0"/>
                </a:rPr>
                <a:t>pharmaceuticals</a:t>
              </a:r>
            </a:p>
            <a:p>
              <a:pPr>
                <a:spcBef>
                  <a:spcPct val="30000"/>
                </a:spcBef>
                <a:buClr>
                  <a:srgbClr val="0000A6"/>
                </a:buClr>
                <a:buSzPct val="80000"/>
              </a:pPr>
              <a:r>
                <a:rPr lang="de-DE" altLang="en-US" sz="1400" b="0" i="0">
                  <a:solidFill>
                    <a:schemeClr val="tx2"/>
                  </a:solidFill>
                  <a:latin typeface="Arial" charset="0"/>
                  <a:cs typeface="Times New Roman" pitchFamily="18" charset="0"/>
                </a:rPr>
                <a:t>fibres</a:t>
              </a:r>
              <a:endParaRPr lang="de-DE" altLang="en-US" sz="1400" b="0" i="0">
                <a:solidFill>
                  <a:srgbClr val="0000A6"/>
                </a:solidFill>
                <a:latin typeface="Arial" charset="0"/>
                <a:cs typeface="Times New Roman" pitchFamily="18" charset="0"/>
              </a:endParaRPr>
            </a:p>
            <a:p>
              <a:pPr>
                <a:lnSpc>
                  <a:spcPct val="80000"/>
                </a:lnSpc>
                <a:spcBef>
                  <a:spcPct val="0"/>
                </a:spcBef>
                <a:spcAft>
                  <a:spcPct val="10000"/>
                </a:spcAft>
                <a:buClr>
                  <a:srgbClr val="000000"/>
                </a:buClr>
                <a:buSzPct val="60000"/>
                <a:buFont typeface="Wingdings" pitchFamily="2" charset="2"/>
                <a:buChar char="l"/>
              </a:pPr>
              <a:endParaRPr lang="de-DE" altLang="en-US" sz="1400" b="0" i="0">
                <a:solidFill>
                  <a:srgbClr val="0000A6"/>
                </a:solidFill>
                <a:latin typeface="Arial" charset="0"/>
                <a:cs typeface="Times New Roman" pitchFamily="18" charset="0"/>
              </a:endParaRPr>
            </a:p>
            <a:p>
              <a:pPr>
                <a:lnSpc>
                  <a:spcPct val="80000"/>
                </a:lnSpc>
                <a:spcBef>
                  <a:spcPct val="0"/>
                </a:spcBef>
                <a:spcAft>
                  <a:spcPct val="10000"/>
                </a:spcAft>
                <a:buClr>
                  <a:schemeClr val="tx2"/>
                </a:buClr>
                <a:buSzPct val="85000"/>
                <a:buFont typeface="Wingdings" pitchFamily="2" charset="2"/>
                <a:buNone/>
              </a:pPr>
              <a:r>
                <a:rPr lang="de-DE" altLang="en-US" sz="1400" i="0">
                  <a:solidFill>
                    <a:srgbClr val="0000A6"/>
                  </a:solidFill>
                  <a:latin typeface="Arial" charset="0"/>
                  <a:cs typeface="Times New Roman" pitchFamily="18" charset="0"/>
                </a:rPr>
                <a:t>protection against stress</a:t>
              </a:r>
              <a:r>
                <a:rPr lang="de-DE" altLang="en-US" sz="1400" i="0">
                  <a:solidFill>
                    <a:schemeClr val="tx1"/>
                  </a:solidFill>
                  <a:latin typeface="Arial" charset="0"/>
                  <a:cs typeface="Times New Roman" pitchFamily="18" charset="0"/>
                </a:rPr>
                <a:t> </a:t>
              </a:r>
            </a:p>
            <a:p>
              <a:pPr>
                <a:spcBef>
                  <a:spcPct val="30000"/>
                </a:spcBef>
                <a:buClr>
                  <a:srgbClr val="0000A6"/>
                </a:buClr>
                <a:buSzPct val="80000"/>
              </a:pPr>
              <a:r>
                <a:rPr lang="de-DE" altLang="en-US" sz="1400" b="0" i="0">
                  <a:solidFill>
                    <a:schemeClr val="tx1"/>
                  </a:solidFill>
                  <a:latin typeface="Arial" charset="0"/>
                  <a:cs typeface="Times New Roman" pitchFamily="18" charset="0"/>
                </a:rPr>
                <a:t>cold </a:t>
              </a:r>
            </a:p>
            <a:p>
              <a:pPr>
                <a:spcBef>
                  <a:spcPct val="30000"/>
                </a:spcBef>
                <a:buClr>
                  <a:srgbClr val="0000A6"/>
                </a:buClr>
                <a:buSzPct val="80000"/>
              </a:pPr>
              <a:r>
                <a:rPr lang="de-DE" altLang="en-US" sz="1400" b="0" i="0">
                  <a:solidFill>
                    <a:schemeClr val="tx1"/>
                  </a:solidFill>
                  <a:latin typeface="Arial" charset="0"/>
                  <a:cs typeface="Times New Roman" pitchFamily="18" charset="0"/>
                </a:rPr>
                <a:t>drought</a:t>
              </a:r>
            </a:p>
            <a:p>
              <a:pPr>
                <a:spcBef>
                  <a:spcPct val="30000"/>
                </a:spcBef>
                <a:buClr>
                  <a:srgbClr val="0000A6"/>
                </a:buClr>
                <a:buSzPct val="80000"/>
              </a:pPr>
              <a:r>
                <a:rPr lang="de-DE" altLang="en-US" sz="1400" b="0" i="0">
                  <a:solidFill>
                    <a:schemeClr val="tx1"/>
                  </a:solidFill>
                  <a:latin typeface="Arial" charset="0"/>
                  <a:cs typeface="Times New Roman" pitchFamily="18" charset="0"/>
                </a:rPr>
                <a:t>salinity</a:t>
              </a:r>
            </a:p>
          </p:txBody>
        </p:sp>
        <p:sp>
          <p:nvSpPr>
            <p:cNvPr id="216080" name="Text Box 10"/>
            <p:cNvSpPr txBox="1">
              <a:spLocks noChangeArrowheads="1"/>
            </p:cNvSpPr>
            <p:nvPr/>
          </p:nvSpPr>
          <p:spPr bwMode="auto">
            <a:xfrm>
              <a:off x="3936" y="4032"/>
              <a:ext cx="320" cy="156"/>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B2B200"/>
                      </a:gs>
                    </a:gsLst>
                    <a:lin ang="0" scaled="1"/>
                  </a:gradFill>
                </a14:hiddenFill>
              </a:ext>
              <a:ext uri="{91240B29-F687-4F45-9708-019B960494DF}">
                <a14:hiddenLine xmlns:a14="http://schemas.microsoft.com/office/drawing/2010/main" w="12700"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90000"/>
                </a:lnSpc>
                <a:spcBef>
                  <a:spcPct val="0"/>
                </a:spcBef>
                <a:buFontTx/>
                <a:buNone/>
              </a:pPr>
              <a:r>
                <a:rPr lang="de-DE" altLang="en-US" sz="1800" b="0" i="0">
                  <a:solidFill>
                    <a:srgbClr val="0000A6"/>
                  </a:solidFill>
                  <a:latin typeface="Arial" charset="0"/>
                  <a:cs typeface="Times New Roman" pitchFamily="18" charset="0"/>
                </a:rPr>
                <a:t>2025</a:t>
              </a:r>
            </a:p>
          </p:txBody>
        </p:sp>
        <p:pic>
          <p:nvPicPr>
            <p:cNvPr id="216081" name="Picture 11"/>
            <p:cNvPicPr>
              <a:picLocks noChangeAspect="1" noChangeArrowheads="1"/>
            </p:cNvPicPr>
            <p:nvPr/>
          </p:nvPicPr>
          <p:blipFill>
            <a:blip r:embed="rId3">
              <a:extLst>
                <a:ext uri="{28A0092B-C50C-407E-A947-70E740481C1C}">
                  <a14:useLocalDpi xmlns:a14="http://schemas.microsoft.com/office/drawing/2010/main" val="0"/>
                </a:ext>
              </a:extLst>
            </a:blip>
            <a:srcRect t="25984" b="18898"/>
            <a:stretch>
              <a:fillRect/>
            </a:stretch>
          </p:blipFill>
          <p:spPr bwMode="auto">
            <a:xfrm>
              <a:off x="3828" y="672"/>
              <a:ext cx="1152" cy="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82" name="Line 12"/>
            <p:cNvSpPr>
              <a:spLocks noChangeShapeType="1"/>
            </p:cNvSpPr>
            <p:nvPr/>
          </p:nvSpPr>
          <p:spPr bwMode="auto">
            <a:xfrm>
              <a:off x="3840" y="1536"/>
              <a:ext cx="0" cy="2736"/>
            </a:xfrm>
            <a:prstGeom prst="line">
              <a:avLst/>
            </a:prstGeom>
            <a:noFill/>
            <a:ln w="19050">
              <a:solidFill>
                <a:srgbClr val="0000A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6069" name="Group 13"/>
          <p:cNvGrpSpPr>
            <a:grpSpLocks/>
          </p:cNvGrpSpPr>
          <p:nvPr/>
        </p:nvGrpSpPr>
        <p:grpSpPr bwMode="auto">
          <a:xfrm>
            <a:off x="3798774" y="1219200"/>
            <a:ext cx="2133600" cy="5486400"/>
            <a:chOff x="2400" y="816"/>
            <a:chExt cx="1344" cy="3456"/>
          </a:xfrm>
        </p:grpSpPr>
        <p:pic>
          <p:nvPicPr>
            <p:cNvPr id="216075" name="Picture 14"/>
            <p:cNvPicPr>
              <a:picLocks noChangeAspect="1" noChangeArrowheads="1"/>
            </p:cNvPicPr>
            <p:nvPr/>
          </p:nvPicPr>
          <p:blipFill>
            <a:blip r:embed="rId4">
              <a:extLst>
                <a:ext uri="{28A0092B-C50C-407E-A947-70E740481C1C}">
                  <a14:useLocalDpi xmlns:a14="http://schemas.microsoft.com/office/drawing/2010/main" val="0"/>
                </a:ext>
              </a:extLst>
            </a:blip>
            <a:srcRect t="11810" b="11810"/>
            <a:stretch>
              <a:fillRect/>
            </a:stretch>
          </p:blipFill>
          <p:spPr bwMode="auto">
            <a:xfrm>
              <a:off x="2400" y="816"/>
              <a:ext cx="1158" cy="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6" name="Text Box 15"/>
            <p:cNvSpPr txBox="1">
              <a:spLocks noChangeArrowheads="1"/>
            </p:cNvSpPr>
            <p:nvPr/>
          </p:nvSpPr>
          <p:spPr bwMode="auto">
            <a:xfrm>
              <a:off x="2485" y="2252"/>
              <a:ext cx="1259" cy="1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spcBef>
                  <a:spcPct val="20000"/>
                </a:spcBef>
                <a:buChar char="•"/>
                <a:defRPr sz="3200" b="1">
                  <a:solidFill>
                    <a:srgbClr val="006600"/>
                  </a:solidFill>
                  <a:latin typeface="Comic Sans MS" pitchFamily="66" charset="0"/>
                </a:defRPr>
              </a:lvl1pPr>
              <a:lvl2pPr marL="203200" indent="-201613"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Clr>
                  <a:schemeClr val="tx1"/>
                </a:buClr>
                <a:buSzPct val="60000"/>
                <a:buFont typeface="Wingdings" pitchFamily="2" charset="2"/>
                <a:buNone/>
              </a:pPr>
              <a:r>
                <a:rPr lang="de-DE" altLang="en-US" sz="1400" i="0">
                  <a:solidFill>
                    <a:srgbClr val="0000A6"/>
                  </a:solidFill>
                  <a:latin typeface="Arial" charset="0"/>
                  <a:cs typeface="Times New Roman" pitchFamily="18" charset="0"/>
                </a:rPr>
                <a:t>healthier nutrition and quality</a:t>
              </a:r>
              <a:endParaRPr lang="de-DE" altLang="en-US" sz="1400" i="0">
                <a:solidFill>
                  <a:schemeClr val="tx1"/>
                </a:solidFill>
                <a:latin typeface="Arial" charset="0"/>
                <a:cs typeface="Times New Roman" pitchFamily="18" charset="0"/>
              </a:endParaRPr>
            </a:p>
            <a:p>
              <a:pPr lvl="1">
                <a:spcBef>
                  <a:spcPct val="30000"/>
                </a:spcBef>
                <a:buClr>
                  <a:srgbClr val="0000A6"/>
                </a:buClr>
                <a:buSzPct val="80000"/>
                <a:buFontTx/>
                <a:buChar char="•"/>
              </a:pPr>
              <a:r>
                <a:rPr lang="de-DE" altLang="en-US" sz="1400" b="0" i="0">
                  <a:solidFill>
                    <a:schemeClr val="tx1"/>
                  </a:solidFill>
                  <a:latin typeface="Arial" charset="0"/>
                  <a:cs typeface="Times New Roman" pitchFamily="18" charset="0"/>
                </a:rPr>
                <a:t>amino acids</a:t>
              </a:r>
            </a:p>
            <a:p>
              <a:pPr lvl="1">
                <a:spcBef>
                  <a:spcPct val="30000"/>
                </a:spcBef>
                <a:buClr>
                  <a:srgbClr val="0000A6"/>
                </a:buClr>
                <a:buSzPct val="80000"/>
                <a:buFontTx/>
                <a:buChar char="•"/>
              </a:pPr>
              <a:r>
                <a:rPr lang="de-DE" altLang="en-US" sz="1400" b="0" i="0">
                  <a:solidFill>
                    <a:schemeClr val="tx1"/>
                  </a:solidFill>
                  <a:latin typeface="Arial" charset="0"/>
                  <a:cs typeface="Times New Roman" pitchFamily="18" charset="0"/>
                </a:rPr>
                <a:t>oil</a:t>
              </a:r>
            </a:p>
            <a:p>
              <a:pPr lvl="1">
                <a:spcBef>
                  <a:spcPct val="30000"/>
                </a:spcBef>
                <a:buClr>
                  <a:srgbClr val="0000A6"/>
                </a:buClr>
                <a:buSzPct val="80000"/>
                <a:buFontTx/>
                <a:buChar char="•"/>
              </a:pPr>
              <a:r>
                <a:rPr lang="de-DE" altLang="en-US" sz="1400" b="0" i="0">
                  <a:solidFill>
                    <a:schemeClr val="tx1"/>
                  </a:solidFill>
                  <a:latin typeface="Arial" charset="0"/>
                  <a:cs typeface="Times New Roman" pitchFamily="18" charset="0"/>
                </a:rPr>
                <a:t>starch</a:t>
              </a:r>
            </a:p>
            <a:p>
              <a:pPr>
                <a:lnSpc>
                  <a:spcPct val="80000"/>
                </a:lnSpc>
                <a:spcBef>
                  <a:spcPct val="0"/>
                </a:spcBef>
                <a:spcAft>
                  <a:spcPct val="10000"/>
                </a:spcAft>
                <a:buClr>
                  <a:srgbClr val="000000"/>
                </a:buClr>
                <a:buSzPct val="60000"/>
                <a:buFont typeface="Wingdings" pitchFamily="2" charset="2"/>
                <a:buChar char="l"/>
              </a:pPr>
              <a:endParaRPr lang="de-DE" altLang="en-US" sz="1400" b="0" i="0">
                <a:solidFill>
                  <a:srgbClr val="0000A6"/>
                </a:solidFill>
                <a:latin typeface="Arial" charset="0"/>
                <a:cs typeface="Times New Roman" pitchFamily="18" charset="0"/>
              </a:endParaRPr>
            </a:p>
            <a:p>
              <a:pPr>
                <a:lnSpc>
                  <a:spcPct val="80000"/>
                </a:lnSpc>
                <a:spcBef>
                  <a:spcPct val="0"/>
                </a:spcBef>
                <a:spcAft>
                  <a:spcPct val="10000"/>
                </a:spcAft>
                <a:buClr>
                  <a:schemeClr val="tx2"/>
                </a:buClr>
                <a:buSzPct val="85000"/>
                <a:buFont typeface="Wingdings" pitchFamily="2" charset="2"/>
                <a:buNone/>
              </a:pPr>
              <a:r>
                <a:rPr lang="de-DE" altLang="en-US" sz="1400" i="0">
                  <a:solidFill>
                    <a:srgbClr val="0000A6"/>
                  </a:solidFill>
                  <a:latin typeface="Arial" charset="0"/>
                  <a:cs typeface="Times New Roman" pitchFamily="18" charset="0"/>
                </a:rPr>
                <a:t>crop protection</a:t>
              </a:r>
              <a:endParaRPr lang="de-DE" altLang="en-US" sz="1400" i="0">
                <a:solidFill>
                  <a:schemeClr val="tx1"/>
                </a:solidFill>
                <a:latin typeface="Arial" charset="0"/>
                <a:cs typeface="Times New Roman" pitchFamily="18" charset="0"/>
              </a:endParaRPr>
            </a:p>
            <a:p>
              <a:pPr lvl="1">
                <a:spcBef>
                  <a:spcPct val="30000"/>
                </a:spcBef>
                <a:buClr>
                  <a:srgbClr val="0000A6"/>
                </a:buClr>
                <a:buSzPct val="80000"/>
                <a:buFontTx/>
                <a:buChar char="•"/>
              </a:pPr>
              <a:r>
                <a:rPr lang="de-DE" altLang="en-US" sz="1400" b="0" i="0">
                  <a:solidFill>
                    <a:schemeClr val="tx1"/>
                  </a:solidFill>
                  <a:latin typeface="Arial" charset="0"/>
                  <a:cs typeface="Times New Roman" pitchFamily="18" charset="0"/>
                </a:rPr>
                <a:t>virus </a:t>
              </a:r>
            </a:p>
            <a:p>
              <a:pPr lvl="1">
                <a:spcBef>
                  <a:spcPct val="30000"/>
                </a:spcBef>
                <a:buClr>
                  <a:srgbClr val="0000A6"/>
                </a:buClr>
                <a:buSzPct val="80000"/>
                <a:buFontTx/>
                <a:buChar char="•"/>
              </a:pPr>
              <a:r>
                <a:rPr lang="de-DE" altLang="en-US" sz="1400" b="0" i="0">
                  <a:solidFill>
                    <a:schemeClr val="tx1"/>
                  </a:solidFill>
                  <a:latin typeface="Arial" charset="0"/>
                  <a:cs typeface="Times New Roman" pitchFamily="18" charset="0"/>
                </a:rPr>
                <a:t>nematode</a:t>
              </a:r>
            </a:p>
            <a:p>
              <a:pPr lvl="1">
                <a:spcBef>
                  <a:spcPct val="30000"/>
                </a:spcBef>
                <a:buClr>
                  <a:srgbClr val="0000A6"/>
                </a:buClr>
                <a:buSzPct val="80000"/>
                <a:buFontTx/>
                <a:buChar char="•"/>
              </a:pPr>
              <a:r>
                <a:rPr lang="de-DE" altLang="en-US" sz="1400" b="0" i="0">
                  <a:solidFill>
                    <a:schemeClr val="tx1"/>
                  </a:solidFill>
                  <a:latin typeface="Arial" charset="0"/>
                  <a:cs typeface="Times New Roman" pitchFamily="18" charset="0"/>
                </a:rPr>
                <a:t>fungi </a:t>
              </a:r>
            </a:p>
            <a:p>
              <a:pPr lvl="1">
                <a:spcBef>
                  <a:spcPct val="30000"/>
                </a:spcBef>
                <a:buClr>
                  <a:srgbClr val="0000A6"/>
                </a:buClr>
                <a:buSzPct val="80000"/>
                <a:buFontTx/>
                <a:buChar char="•"/>
              </a:pPr>
              <a:r>
                <a:rPr lang="de-DE" altLang="en-US" sz="1400" b="0" i="0">
                  <a:solidFill>
                    <a:schemeClr val="tx1"/>
                  </a:solidFill>
                  <a:latin typeface="Arial" charset="0"/>
                  <a:cs typeface="Times New Roman" pitchFamily="18" charset="0"/>
                </a:rPr>
                <a:t>insect </a:t>
              </a:r>
            </a:p>
          </p:txBody>
        </p:sp>
        <p:sp>
          <p:nvSpPr>
            <p:cNvPr id="216077" name="Text Box 16"/>
            <p:cNvSpPr txBox="1">
              <a:spLocks noChangeArrowheads="1"/>
            </p:cNvSpPr>
            <p:nvPr/>
          </p:nvSpPr>
          <p:spPr bwMode="auto">
            <a:xfrm>
              <a:off x="2471" y="4032"/>
              <a:ext cx="320" cy="156"/>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B2B200"/>
                      </a:gs>
                    </a:gsLst>
                    <a:lin ang="0" scaled="1"/>
                  </a:gradFill>
                </a14:hiddenFill>
              </a:ext>
              <a:ext uri="{91240B29-F687-4F45-9708-019B960494DF}">
                <a14:hiddenLine xmlns:a14="http://schemas.microsoft.com/office/drawing/2010/main" w="12700"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90000"/>
                </a:lnSpc>
                <a:spcBef>
                  <a:spcPct val="0"/>
                </a:spcBef>
                <a:buFontTx/>
                <a:buNone/>
              </a:pPr>
              <a:r>
                <a:rPr lang="de-DE" altLang="en-US" sz="1800" b="0" i="0">
                  <a:solidFill>
                    <a:srgbClr val="0000A6"/>
                  </a:solidFill>
                  <a:latin typeface="Arial" charset="0"/>
                  <a:cs typeface="Times New Roman" pitchFamily="18" charset="0"/>
                </a:rPr>
                <a:t>2015</a:t>
              </a:r>
            </a:p>
          </p:txBody>
        </p:sp>
        <p:sp>
          <p:nvSpPr>
            <p:cNvPr id="216078" name="Line 17"/>
            <p:cNvSpPr>
              <a:spLocks noChangeShapeType="1"/>
            </p:cNvSpPr>
            <p:nvPr/>
          </p:nvSpPr>
          <p:spPr bwMode="auto">
            <a:xfrm>
              <a:off x="2400" y="2256"/>
              <a:ext cx="1" cy="2016"/>
            </a:xfrm>
            <a:prstGeom prst="line">
              <a:avLst/>
            </a:prstGeom>
            <a:noFill/>
            <a:ln w="19050">
              <a:solidFill>
                <a:srgbClr val="0000A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6070" name="Group 18"/>
          <p:cNvGrpSpPr>
            <a:grpSpLocks/>
          </p:cNvGrpSpPr>
          <p:nvPr/>
        </p:nvGrpSpPr>
        <p:grpSpPr bwMode="auto">
          <a:xfrm>
            <a:off x="1644650" y="3505200"/>
            <a:ext cx="1909763" cy="3276600"/>
            <a:chOff x="1036" y="2208"/>
            <a:chExt cx="1203" cy="2064"/>
          </a:xfrm>
        </p:grpSpPr>
        <p:sp>
          <p:nvSpPr>
            <p:cNvPr id="216071" name="Text Box 19"/>
            <p:cNvSpPr txBox="1">
              <a:spLocks noChangeArrowheads="1"/>
            </p:cNvSpPr>
            <p:nvPr/>
          </p:nvSpPr>
          <p:spPr bwMode="auto">
            <a:xfrm>
              <a:off x="1084" y="4032"/>
              <a:ext cx="320" cy="156"/>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B2B200"/>
                      </a:gs>
                    </a:gsLst>
                    <a:lin ang="0" scaled="1"/>
                  </a:gradFill>
                </a14:hiddenFill>
              </a:ext>
              <a:ext uri="{91240B29-F687-4F45-9708-019B960494DF}">
                <a14:hiddenLine xmlns:a14="http://schemas.microsoft.com/office/drawing/2010/main" w="12700"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90000"/>
                </a:lnSpc>
                <a:spcBef>
                  <a:spcPct val="0"/>
                </a:spcBef>
                <a:buFontTx/>
                <a:buNone/>
              </a:pPr>
              <a:r>
                <a:rPr lang="de-DE" altLang="en-US" sz="1800" b="0" i="0">
                  <a:solidFill>
                    <a:srgbClr val="0000A6"/>
                  </a:solidFill>
                  <a:latin typeface="Arial" charset="0"/>
                  <a:cs typeface="Times New Roman" pitchFamily="18" charset="0"/>
                </a:rPr>
                <a:t>2005</a:t>
              </a:r>
            </a:p>
          </p:txBody>
        </p:sp>
        <p:sp>
          <p:nvSpPr>
            <p:cNvPr id="216072" name="Text Box 20"/>
            <p:cNvSpPr txBox="1">
              <a:spLocks noChangeArrowheads="1"/>
            </p:cNvSpPr>
            <p:nvPr/>
          </p:nvSpPr>
          <p:spPr bwMode="auto">
            <a:xfrm>
              <a:off x="1084" y="3221"/>
              <a:ext cx="1147"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spAutoFit/>
            </a:bodyPr>
            <a:lstStyle>
              <a:lvl1pPr marL="195263" indent="-195263"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Clr>
                  <a:srgbClr val="000000"/>
                </a:buClr>
                <a:buSzPct val="85000"/>
                <a:buFont typeface="Wingdings" pitchFamily="2" charset="2"/>
                <a:buNone/>
              </a:pPr>
              <a:r>
                <a:rPr lang="de-DE" altLang="en-US" sz="1400" i="0">
                  <a:solidFill>
                    <a:srgbClr val="0000A6"/>
                  </a:solidFill>
                  <a:latin typeface="Arial" charset="0"/>
                  <a:cs typeface="Times New Roman" pitchFamily="18" charset="0"/>
                </a:rPr>
                <a:t>more efficient </a:t>
              </a:r>
            </a:p>
            <a:p>
              <a:pPr>
                <a:spcBef>
                  <a:spcPct val="0"/>
                </a:spcBef>
                <a:buClr>
                  <a:srgbClr val="000000"/>
                </a:buClr>
                <a:buSzPct val="85000"/>
                <a:buFont typeface="Wingdings" pitchFamily="2" charset="2"/>
                <a:buNone/>
              </a:pPr>
              <a:r>
                <a:rPr lang="de-DE" altLang="en-US" sz="1400" i="0">
                  <a:solidFill>
                    <a:srgbClr val="0000A6"/>
                  </a:solidFill>
                  <a:latin typeface="Arial" charset="0"/>
                  <a:cs typeface="Times New Roman" pitchFamily="18" charset="0"/>
                </a:rPr>
                <a:t>agriculture</a:t>
              </a:r>
              <a:r>
                <a:rPr lang="de-DE" altLang="en-US" sz="1400" i="0">
                  <a:solidFill>
                    <a:schemeClr val="tx1"/>
                  </a:solidFill>
                  <a:latin typeface="Arial" charset="0"/>
                  <a:cs typeface="Times New Roman" pitchFamily="18" charset="0"/>
                </a:rPr>
                <a:t> </a:t>
              </a:r>
            </a:p>
            <a:p>
              <a:pPr>
                <a:spcBef>
                  <a:spcPct val="30000"/>
                </a:spcBef>
                <a:buClr>
                  <a:srgbClr val="0000A6"/>
                </a:buClr>
                <a:buSzPct val="80000"/>
              </a:pPr>
              <a:r>
                <a:rPr lang="de-DE" altLang="en-US" sz="1400" b="0" i="0">
                  <a:solidFill>
                    <a:schemeClr val="tx1"/>
                  </a:solidFill>
                  <a:latin typeface="Arial" charset="0"/>
                  <a:cs typeface="Times New Roman" pitchFamily="18" charset="0"/>
                </a:rPr>
                <a:t>Bt-technology</a:t>
              </a:r>
            </a:p>
            <a:p>
              <a:pPr>
                <a:spcBef>
                  <a:spcPct val="30000"/>
                </a:spcBef>
                <a:buClr>
                  <a:srgbClr val="0000A6"/>
                </a:buClr>
                <a:buSzPct val="80000"/>
              </a:pPr>
              <a:r>
                <a:rPr lang="de-DE" altLang="en-US" sz="1400" b="0" i="0">
                  <a:solidFill>
                    <a:schemeClr val="tx1"/>
                  </a:solidFill>
                  <a:latin typeface="Arial" charset="0"/>
                  <a:cs typeface="Times New Roman" pitchFamily="18" charset="0"/>
                </a:rPr>
                <a:t>herbicide resistence </a:t>
              </a:r>
              <a:br>
                <a:rPr lang="de-DE" altLang="en-US" sz="1400" b="0" i="0">
                  <a:solidFill>
                    <a:schemeClr val="tx1"/>
                  </a:solidFill>
                  <a:latin typeface="Arial" charset="0"/>
                  <a:cs typeface="Times New Roman" pitchFamily="18" charset="0"/>
                </a:rPr>
              </a:br>
              <a:endParaRPr lang="de-DE" altLang="en-US" sz="1400" b="0" i="0">
                <a:solidFill>
                  <a:schemeClr val="tx1"/>
                </a:solidFill>
                <a:latin typeface="Arial" charset="0"/>
                <a:cs typeface="Times New Roman" pitchFamily="18" charset="0"/>
              </a:endParaRPr>
            </a:p>
          </p:txBody>
        </p:sp>
        <p:pic>
          <p:nvPicPr>
            <p:cNvPr id="216073"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8" y="2208"/>
              <a:ext cx="1201"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4" name="Line 22"/>
            <p:cNvSpPr>
              <a:spLocks noChangeShapeType="1"/>
            </p:cNvSpPr>
            <p:nvPr/>
          </p:nvSpPr>
          <p:spPr bwMode="auto">
            <a:xfrm>
              <a:off x="1036" y="3072"/>
              <a:ext cx="0" cy="1200"/>
            </a:xfrm>
            <a:prstGeom prst="line">
              <a:avLst/>
            </a:prstGeom>
            <a:noFill/>
            <a:ln w="19050">
              <a:solidFill>
                <a:srgbClr val="0000A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ext Box 2"/>
          <p:cNvSpPr txBox="1">
            <a:spLocks noChangeArrowheads="1"/>
          </p:cNvSpPr>
          <p:nvPr/>
        </p:nvSpPr>
        <p:spPr bwMode="auto">
          <a:xfrm>
            <a:off x="1066800" y="533400"/>
            <a:ext cx="775335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9600" indent="-609600"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DE" altLang="en-US" sz="2600" i="0">
                <a:solidFill>
                  <a:schemeClr val="tx2"/>
                </a:solidFill>
                <a:latin typeface="Arial" charset="0"/>
                <a:cs typeface="Arial" charset="0"/>
              </a:rPr>
              <a:t>	</a:t>
            </a:r>
            <a:r>
              <a:rPr lang="de-DE" altLang="en-US" sz="2800" i="0">
                <a:solidFill>
                  <a:schemeClr val="tx2"/>
                </a:solidFill>
                <a:latin typeface="Arial" charset="0"/>
                <a:cs typeface="Times New Roman" pitchFamily="18" charset="0"/>
              </a:rPr>
              <a:t>More efficient agriculture</a:t>
            </a:r>
          </a:p>
          <a:p>
            <a:pPr eaLnBrk="1" hangingPunct="1">
              <a:spcBef>
                <a:spcPct val="0"/>
              </a:spcBef>
              <a:buFontTx/>
              <a:buNone/>
            </a:pPr>
            <a:r>
              <a:rPr lang="de-DE" altLang="en-US" sz="2200" i="0">
                <a:solidFill>
                  <a:schemeClr val="tx2"/>
                </a:solidFill>
                <a:latin typeface="Arial" charset="0"/>
                <a:cs typeface="Times New Roman" pitchFamily="18" charset="0"/>
              </a:rPr>
              <a:t>        </a:t>
            </a:r>
            <a:r>
              <a:rPr lang="de-DE" altLang="en-US" sz="2400" b="0" i="0">
                <a:solidFill>
                  <a:schemeClr val="tx2"/>
                </a:solidFill>
                <a:latin typeface="Arial" charset="0"/>
                <a:cs typeface="Times New Roman" pitchFamily="18" charset="0"/>
              </a:rPr>
              <a:t>e.g.</a:t>
            </a:r>
            <a:r>
              <a:rPr lang="en-US" altLang="en-US" sz="2400" b="0" i="0">
                <a:solidFill>
                  <a:schemeClr val="tx2"/>
                </a:solidFill>
                <a:latin typeface="Arial" charset="0"/>
                <a:cs typeface="Times New Roman" pitchFamily="18" charset="0"/>
              </a:rPr>
              <a:t> improved drought-tolerance</a:t>
            </a:r>
            <a:endParaRPr lang="de-DE" altLang="en-US" sz="2400" b="0" i="0">
              <a:solidFill>
                <a:schemeClr val="tx2"/>
              </a:solidFill>
              <a:latin typeface="Arial" charset="0"/>
              <a:cs typeface="Times New Roman" pitchFamily="18" charset="0"/>
            </a:endParaRPr>
          </a:p>
        </p:txBody>
      </p:sp>
      <p:sp>
        <p:nvSpPr>
          <p:cNvPr id="218115" name="Rectangle 3"/>
          <p:cNvSpPr>
            <a:spLocks noChangeArrowheads="1"/>
          </p:cNvSpPr>
          <p:nvPr/>
        </p:nvSpPr>
        <p:spPr bwMode="auto">
          <a:xfrm>
            <a:off x="4876800" y="1676400"/>
            <a:ext cx="4267200" cy="471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FontTx/>
              <a:buNone/>
            </a:pPr>
            <a:r>
              <a:rPr lang="en-GB" altLang="en-US" i="0"/>
              <a:t> </a:t>
            </a:r>
          </a:p>
        </p:txBody>
      </p:sp>
      <p:grpSp>
        <p:nvGrpSpPr>
          <p:cNvPr id="218116" name="Group 4"/>
          <p:cNvGrpSpPr>
            <a:grpSpLocks/>
          </p:cNvGrpSpPr>
          <p:nvPr/>
        </p:nvGrpSpPr>
        <p:grpSpPr bwMode="auto">
          <a:xfrm>
            <a:off x="85725" y="1905000"/>
            <a:ext cx="8801100" cy="4037013"/>
            <a:chOff x="112" y="1112"/>
            <a:chExt cx="5544" cy="2543"/>
          </a:xfrm>
        </p:grpSpPr>
        <p:pic>
          <p:nvPicPr>
            <p:cNvPr id="218117" name="Picture 5" descr="physco"/>
            <p:cNvPicPr>
              <a:picLocks noChangeArrowheads="1"/>
            </p:cNvPicPr>
            <p:nvPr/>
          </p:nvPicPr>
          <p:blipFill>
            <a:blip r:embed="rId2">
              <a:lum bright="6000" contrast="18000"/>
              <a:extLst>
                <a:ext uri="{28A0092B-C50C-407E-A947-70E740481C1C}">
                  <a14:useLocalDpi xmlns:a14="http://schemas.microsoft.com/office/drawing/2010/main" val="0"/>
                </a:ext>
              </a:extLst>
            </a:blip>
            <a:srcRect l="1350"/>
            <a:stretch>
              <a:fillRect/>
            </a:stretch>
          </p:blipFill>
          <p:spPr bwMode="auto">
            <a:xfrm>
              <a:off x="112" y="1909"/>
              <a:ext cx="1315" cy="1315"/>
            </a:xfrm>
            <a:prstGeom prst="rect">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12700">
                  <a:solidFill>
                    <a:srgbClr val="000000"/>
                  </a:solidFill>
                  <a:miter lim="800000"/>
                  <a:headEnd/>
                  <a:tailEnd/>
                </a14:hiddenLine>
              </a:ext>
            </a:extLst>
          </p:spPr>
        </p:pic>
        <p:grpSp>
          <p:nvGrpSpPr>
            <p:cNvPr id="218118" name="Group 6"/>
            <p:cNvGrpSpPr>
              <a:grpSpLocks/>
            </p:cNvGrpSpPr>
            <p:nvPr/>
          </p:nvGrpSpPr>
          <p:grpSpPr bwMode="auto">
            <a:xfrm>
              <a:off x="315" y="1112"/>
              <a:ext cx="5341" cy="2543"/>
              <a:chOff x="315" y="1112"/>
              <a:chExt cx="5341" cy="2543"/>
            </a:xfrm>
          </p:grpSpPr>
          <p:sp>
            <p:nvSpPr>
              <p:cNvPr id="218119" name="Text Box 7"/>
              <p:cNvSpPr txBox="1">
                <a:spLocks noChangeArrowheads="1"/>
              </p:cNvSpPr>
              <p:nvPr/>
            </p:nvSpPr>
            <p:spPr bwMode="auto">
              <a:xfrm>
                <a:off x="1507" y="2394"/>
                <a:ext cx="598" cy="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95000"/>
                  </a:lnSpc>
                  <a:spcBef>
                    <a:spcPct val="0"/>
                  </a:spcBef>
                  <a:spcAft>
                    <a:spcPct val="100000"/>
                  </a:spcAft>
                  <a:buFontTx/>
                  <a:buNone/>
                </a:pPr>
                <a:r>
                  <a:rPr lang="de-DE" altLang="en-US" sz="2200" b="0" i="0">
                    <a:solidFill>
                      <a:schemeClr val="tx1"/>
                    </a:solidFill>
                    <a:latin typeface="Arial" charset="0"/>
                    <a:cs typeface="Times New Roman" pitchFamily="18" charset="0"/>
                  </a:rPr>
                  <a:t>gene</a:t>
                </a:r>
              </a:p>
              <a:p>
                <a:pPr algn="ctr" eaLnBrk="1" hangingPunct="1">
                  <a:lnSpc>
                    <a:spcPct val="95000"/>
                  </a:lnSpc>
                  <a:spcBef>
                    <a:spcPct val="0"/>
                  </a:spcBef>
                  <a:spcAft>
                    <a:spcPct val="100000"/>
                  </a:spcAft>
                  <a:buFontTx/>
                  <a:buNone/>
                </a:pPr>
                <a:r>
                  <a:rPr lang="de-DE" altLang="en-US" sz="2200" b="0" i="0">
                    <a:solidFill>
                      <a:schemeClr val="tx1"/>
                    </a:solidFill>
                    <a:latin typeface="Arial" charset="0"/>
                    <a:cs typeface="Times New Roman" pitchFamily="18" charset="0"/>
                  </a:rPr>
                  <a:t>transfer</a:t>
                </a:r>
              </a:p>
            </p:txBody>
          </p:sp>
          <p:sp>
            <p:nvSpPr>
              <p:cNvPr id="218120" name="AutoShape 8"/>
              <p:cNvSpPr>
                <a:spLocks noChangeArrowheads="1"/>
              </p:cNvSpPr>
              <p:nvPr/>
            </p:nvSpPr>
            <p:spPr bwMode="auto">
              <a:xfrm>
                <a:off x="1448" y="2544"/>
                <a:ext cx="736" cy="288"/>
              </a:xfrm>
              <a:prstGeom prst="rightArrow">
                <a:avLst>
                  <a:gd name="adj1" fmla="val 61111"/>
                  <a:gd name="adj2" fmla="val 49999"/>
                </a:avLst>
              </a:prstGeom>
              <a:solidFill>
                <a:srgbClr val="CFF1AD"/>
              </a:solidFill>
              <a:ln w="9525">
                <a:solidFill>
                  <a:schemeClr val="bg2"/>
                </a:solidFill>
                <a:miter lim="800000"/>
                <a:headEnd/>
                <a:tailEnd/>
              </a:ln>
              <a:effectLst>
                <a:outerShdw dist="28398" dir="3806097" algn="ctr" rotWithShape="0">
                  <a:schemeClr val="bg2"/>
                </a:outerShdw>
              </a:effec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218121" name="Text Box 9"/>
              <p:cNvSpPr txBox="1">
                <a:spLocks noChangeArrowheads="1"/>
              </p:cNvSpPr>
              <p:nvPr/>
            </p:nvSpPr>
            <p:spPr bwMode="auto">
              <a:xfrm>
                <a:off x="2392" y="1112"/>
                <a:ext cx="1087" cy="43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95000"/>
                  </a:lnSpc>
                  <a:spcBef>
                    <a:spcPct val="0"/>
                  </a:spcBef>
                  <a:spcAft>
                    <a:spcPct val="25000"/>
                  </a:spcAft>
                  <a:buClr>
                    <a:schemeClr val="tx2"/>
                  </a:buClr>
                  <a:buFont typeface="Wingdings" pitchFamily="2" charset="2"/>
                  <a:buNone/>
                </a:pPr>
                <a:r>
                  <a:rPr lang="en-US" altLang="en-US" sz="2400" i="0">
                    <a:solidFill>
                      <a:schemeClr val="tx1"/>
                    </a:solidFill>
                    <a:latin typeface="Arial" charset="0"/>
                    <a:cs typeface="Times New Roman" pitchFamily="18" charset="0"/>
                  </a:rPr>
                  <a:t>testing in</a:t>
                </a:r>
                <a:br>
                  <a:rPr lang="en-US" altLang="en-US" sz="2400" i="0">
                    <a:solidFill>
                      <a:schemeClr val="tx1"/>
                    </a:solidFill>
                    <a:latin typeface="Arial" charset="0"/>
                    <a:cs typeface="Times New Roman" pitchFamily="18" charset="0"/>
                  </a:rPr>
                </a:br>
                <a:r>
                  <a:rPr lang="en-US" altLang="en-US" sz="2400" i="0">
                    <a:solidFill>
                      <a:schemeClr val="tx1"/>
                    </a:solidFill>
                    <a:latin typeface="Arial" charset="0"/>
                    <a:cs typeface="Times New Roman" pitchFamily="18" charset="0"/>
                  </a:rPr>
                  <a:t>model-plant</a:t>
                </a:r>
              </a:p>
            </p:txBody>
          </p:sp>
          <p:grpSp>
            <p:nvGrpSpPr>
              <p:cNvPr id="218122" name="Group 10"/>
              <p:cNvGrpSpPr>
                <a:grpSpLocks/>
              </p:cNvGrpSpPr>
              <p:nvPr/>
            </p:nvGrpSpPr>
            <p:grpSpPr bwMode="auto">
              <a:xfrm>
                <a:off x="2191" y="1600"/>
                <a:ext cx="1385" cy="1624"/>
                <a:chOff x="2265" y="1600"/>
                <a:chExt cx="1385" cy="1624"/>
              </a:xfrm>
            </p:grpSpPr>
            <p:pic>
              <p:nvPicPr>
                <p:cNvPr id="218132" name="Picture 11" descr="Dr 14 day_roe"/>
                <p:cNvPicPr>
                  <a:picLocks noChangeAspect="1" noChangeArrowheads="1"/>
                </p:cNvPicPr>
                <p:nvPr/>
              </p:nvPicPr>
              <p:blipFill>
                <a:blip r:embed="rId3">
                  <a:extLst>
                    <a:ext uri="{28A0092B-C50C-407E-A947-70E740481C1C}">
                      <a14:useLocalDpi xmlns:a14="http://schemas.microsoft.com/office/drawing/2010/main" val="0"/>
                    </a:ext>
                  </a:extLst>
                </a:blip>
                <a:srcRect l="33194" t="11980" r="51572" b="37091"/>
                <a:stretch>
                  <a:fillRect/>
                </a:stretch>
              </p:blipFill>
              <p:spPr bwMode="auto">
                <a:xfrm>
                  <a:off x="2265" y="1600"/>
                  <a:ext cx="655" cy="1624"/>
                </a:xfrm>
                <a:prstGeom prst="rect">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218133" name="Picture 12" descr="Dr 14 day_roe"/>
                <p:cNvPicPr>
                  <a:picLocks noChangeAspect="1" noChangeArrowheads="1"/>
                </p:cNvPicPr>
                <p:nvPr/>
              </p:nvPicPr>
              <p:blipFill>
                <a:blip r:embed="rId3">
                  <a:extLst>
                    <a:ext uri="{28A0092B-C50C-407E-A947-70E740481C1C}">
                      <a14:useLocalDpi xmlns:a14="http://schemas.microsoft.com/office/drawing/2010/main" val="0"/>
                    </a:ext>
                  </a:extLst>
                </a:blip>
                <a:srcRect l="53456" t="11980" r="30618" b="37091"/>
                <a:stretch>
                  <a:fillRect/>
                </a:stretch>
              </p:blipFill>
              <p:spPr bwMode="auto">
                <a:xfrm>
                  <a:off x="2958" y="1600"/>
                  <a:ext cx="692" cy="1624"/>
                </a:xfrm>
                <a:prstGeom prst="rect">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grpSp>
          <p:sp>
            <p:nvSpPr>
              <p:cNvPr id="218123" name="Text Box 13"/>
              <p:cNvSpPr txBox="1">
                <a:spLocks noChangeArrowheads="1"/>
              </p:cNvSpPr>
              <p:nvPr/>
            </p:nvSpPr>
            <p:spPr bwMode="auto">
              <a:xfrm>
                <a:off x="2334" y="3262"/>
                <a:ext cx="356" cy="36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95000"/>
                  </a:lnSpc>
                  <a:spcBef>
                    <a:spcPct val="0"/>
                  </a:spcBef>
                  <a:spcAft>
                    <a:spcPct val="25000"/>
                  </a:spcAft>
                  <a:buFontTx/>
                  <a:buNone/>
                </a:pPr>
                <a:r>
                  <a:rPr lang="en-US" altLang="en-US" sz="2000" b="0" i="0">
                    <a:solidFill>
                      <a:schemeClr val="tx1"/>
                    </a:solidFill>
                    <a:latin typeface="Arial" charset="0"/>
                    <a:cs typeface="Times New Roman" pitchFamily="18" charset="0"/>
                  </a:rPr>
                  <a:t>new</a:t>
                </a:r>
                <a:br>
                  <a:rPr lang="en-US" altLang="en-US" sz="2000" b="0" i="0">
                    <a:solidFill>
                      <a:schemeClr val="tx1"/>
                    </a:solidFill>
                    <a:latin typeface="Arial" charset="0"/>
                    <a:cs typeface="Times New Roman" pitchFamily="18" charset="0"/>
                  </a:rPr>
                </a:br>
                <a:r>
                  <a:rPr lang="en-US" altLang="en-US" sz="2000" b="0" i="0">
                    <a:solidFill>
                      <a:schemeClr val="tx1"/>
                    </a:solidFill>
                    <a:latin typeface="Arial" charset="0"/>
                    <a:cs typeface="Times New Roman" pitchFamily="18" charset="0"/>
                  </a:rPr>
                  <a:t>gene</a:t>
                </a:r>
              </a:p>
            </p:txBody>
          </p:sp>
          <p:sp>
            <p:nvSpPr>
              <p:cNvPr id="218124" name="Text Box 14"/>
              <p:cNvSpPr txBox="1">
                <a:spLocks noChangeArrowheads="1"/>
              </p:cNvSpPr>
              <p:nvPr/>
            </p:nvSpPr>
            <p:spPr bwMode="auto">
              <a:xfrm>
                <a:off x="2993" y="3262"/>
                <a:ext cx="480" cy="182"/>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95000"/>
                  </a:lnSpc>
                  <a:spcBef>
                    <a:spcPct val="0"/>
                  </a:spcBef>
                  <a:spcAft>
                    <a:spcPct val="25000"/>
                  </a:spcAft>
                  <a:buFontTx/>
                  <a:buNone/>
                </a:pPr>
                <a:r>
                  <a:rPr lang="en-US" altLang="en-US" sz="2000" b="0" i="0">
                    <a:solidFill>
                      <a:schemeClr val="tx1"/>
                    </a:solidFill>
                    <a:latin typeface="Arial" charset="0"/>
                    <a:cs typeface="Times New Roman" pitchFamily="18" charset="0"/>
                  </a:rPr>
                  <a:t>control</a:t>
                </a:r>
              </a:p>
            </p:txBody>
          </p:sp>
          <p:pic>
            <p:nvPicPr>
              <p:cNvPr id="218125"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1" y="1888"/>
                <a:ext cx="1315" cy="1336"/>
              </a:xfrm>
              <a:prstGeom prst="rect">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sp>
            <p:nvSpPr>
              <p:cNvPr id="218126" name="Text Box 16"/>
              <p:cNvSpPr txBox="1">
                <a:spLocks noChangeArrowheads="1"/>
              </p:cNvSpPr>
              <p:nvPr/>
            </p:nvSpPr>
            <p:spPr bwMode="auto">
              <a:xfrm>
                <a:off x="4377" y="1112"/>
                <a:ext cx="1215" cy="46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95000"/>
                  </a:lnSpc>
                  <a:spcBef>
                    <a:spcPct val="0"/>
                  </a:spcBef>
                  <a:spcAft>
                    <a:spcPct val="25000"/>
                  </a:spcAft>
                  <a:buFontTx/>
                  <a:buNone/>
                </a:pPr>
                <a:r>
                  <a:rPr lang="de-DE" altLang="en-US" sz="2400" i="0">
                    <a:solidFill>
                      <a:schemeClr val="tx1"/>
                    </a:solidFill>
                    <a:latin typeface="Arial" charset="0"/>
                    <a:cs typeface="Times New Roman" pitchFamily="18" charset="0"/>
                  </a:rPr>
                  <a:t>drought-</a:t>
                </a:r>
                <a:br>
                  <a:rPr lang="de-DE" altLang="en-US" sz="2400" i="0">
                    <a:solidFill>
                      <a:schemeClr val="tx1"/>
                    </a:solidFill>
                    <a:latin typeface="Arial" charset="0"/>
                    <a:cs typeface="Times New Roman" pitchFamily="18" charset="0"/>
                  </a:rPr>
                </a:br>
                <a:r>
                  <a:rPr lang="de-DE" altLang="en-US" sz="2400" i="0">
                    <a:solidFill>
                      <a:schemeClr val="tx1"/>
                    </a:solidFill>
                    <a:latin typeface="Arial" charset="0"/>
                    <a:cs typeface="Times New Roman" pitchFamily="18" charset="0"/>
                  </a:rPr>
                  <a:t>tolerant plant</a:t>
                </a:r>
              </a:p>
            </p:txBody>
          </p:sp>
          <p:sp>
            <p:nvSpPr>
              <p:cNvPr id="218127" name="Text Box 17"/>
              <p:cNvSpPr txBox="1">
                <a:spLocks noChangeArrowheads="1"/>
              </p:cNvSpPr>
              <p:nvPr/>
            </p:nvSpPr>
            <p:spPr bwMode="auto">
              <a:xfrm>
                <a:off x="4590" y="3262"/>
                <a:ext cx="916" cy="393"/>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95000"/>
                  </a:lnSpc>
                  <a:spcBef>
                    <a:spcPct val="0"/>
                  </a:spcBef>
                  <a:spcAft>
                    <a:spcPct val="25000"/>
                  </a:spcAft>
                  <a:buFontTx/>
                  <a:buNone/>
                </a:pPr>
                <a:r>
                  <a:rPr lang="de-DE" altLang="en-US" sz="2000" b="0" i="0">
                    <a:solidFill>
                      <a:schemeClr val="tx1"/>
                    </a:solidFill>
                    <a:latin typeface="Arial" charset="0"/>
                    <a:cs typeface="Times New Roman" pitchFamily="18" charset="0"/>
                  </a:rPr>
                  <a:t>in</a:t>
                </a:r>
                <a:br>
                  <a:rPr lang="de-DE" altLang="en-US" sz="2000" b="0" i="0">
                    <a:solidFill>
                      <a:schemeClr val="tx1"/>
                    </a:solidFill>
                    <a:latin typeface="Arial" charset="0"/>
                    <a:cs typeface="Times New Roman" pitchFamily="18" charset="0"/>
                  </a:rPr>
                </a:br>
                <a:r>
                  <a:rPr lang="de-DE" altLang="en-US" sz="2000" b="0" i="0">
                    <a:solidFill>
                      <a:schemeClr val="tx1"/>
                    </a:solidFill>
                    <a:latin typeface="Arial" charset="0"/>
                    <a:cs typeface="Times New Roman" pitchFamily="18" charset="0"/>
                  </a:rPr>
                  <a:t>development</a:t>
                </a:r>
              </a:p>
            </p:txBody>
          </p:sp>
          <p:sp>
            <p:nvSpPr>
              <p:cNvPr id="218128" name="Text Box 18"/>
              <p:cNvSpPr txBox="1">
                <a:spLocks noChangeArrowheads="1"/>
              </p:cNvSpPr>
              <p:nvPr/>
            </p:nvSpPr>
            <p:spPr bwMode="auto">
              <a:xfrm>
                <a:off x="315" y="1112"/>
                <a:ext cx="907" cy="65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95000"/>
                  </a:lnSpc>
                  <a:spcBef>
                    <a:spcPct val="0"/>
                  </a:spcBef>
                  <a:spcAft>
                    <a:spcPct val="25000"/>
                  </a:spcAft>
                  <a:buClr>
                    <a:schemeClr val="tx2"/>
                  </a:buClr>
                  <a:buFont typeface="Wingdings" pitchFamily="2" charset="2"/>
                  <a:buNone/>
                </a:pPr>
                <a:r>
                  <a:rPr lang="en-US" altLang="en-US" sz="2400" i="0">
                    <a:solidFill>
                      <a:schemeClr val="tx1"/>
                    </a:solidFill>
                    <a:latin typeface="Arial" charset="0"/>
                    <a:cs typeface="Times New Roman" pitchFamily="18" charset="0"/>
                  </a:rPr>
                  <a:t>gene for </a:t>
                </a:r>
                <a:br>
                  <a:rPr lang="en-US" altLang="en-US" sz="2400" i="0">
                    <a:solidFill>
                      <a:schemeClr val="tx1"/>
                    </a:solidFill>
                    <a:latin typeface="Arial" charset="0"/>
                    <a:cs typeface="Times New Roman" pitchFamily="18" charset="0"/>
                  </a:rPr>
                </a:br>
                <a:r>
                  <a:rPr lang="en-US" altLang="en-US" sz="2400" i="0">
                    <a:solidFill>
                      <a:schemeClr val="tx1"/>
                    </a:solidFill>
                    <a:latin typeface="Arial" charset="0"/>
                    <a:cs typeface="Times New Roman" pitchFamily="18" charset="0"/>
                  </a:rPr>
                  <a:t>drought-</a:t>
                </a:r>
                <a:br>
                  <a:rPr lang="en-US" altLang="en-US" sz="2400" i="0">
                    <a:solidFill>
                      <a:schemeClr val="tx1"/>
                    </a:solidFill>
                    <a:latin typeface="Arial" charset="0"/>
                    <a:cs typeface="Times New Roman" pitchFamily="18" charset="0"/>
                  </a:rPr>
                </a:br>
                <a:r>
                  <a:rPr lang="en-US" altLang="en-US" sz="2400" i="0">
                    <a:solidFill>
                      <a:schemeClr val="tx1"/>
                    </a:solidFill>
                    <a:latin typeface="Arial" charset="0"/>
                    <a:cs typeface="Times New Roman" pitchFamily="18" charset="0"/>
                  </a:rPr>
                  <a:t>tolerance </a:t>
                </a:r>
              </a:p>
            </p:txBody>
          </p:sp>
          <p:sp>
            <p:nvSpPr>
              <p:cNvPr id="218129" name="Text Box 19"/>
              <p:cNvSpPr txBox="1">
                <a:spLocks noChangeArrowheads="1"/>
              </p:cNvSpPr>
              <p:nvPr/>
            </p:nvSpPr>
            <p:spPr bwMode="auto">
              <a:xfrm>
                <a:off x="571" y="3262"/>
                <a:ext cx="382" cy="182"/>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marL="287338" indent="-287338"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95000"/>
                  </a:lnSpc>
                  <a:spcBef>
                    <a:spcPct val="0"/>
                  </a:spcBef>
                  <a:spcAft>
                    <a:spcPct val="25000"/>
                  </a:spcAft>
                  <a:buFontTx/>
                  <a:buNone/>
                </a:pPr>
                <a:r>
                  <a:rPr lang="en-US" altLang="en-US" sz="2000" b="0" i="0">
                    <a:solidFill>
                      <a:schemeClr val="tx1"/>
                    </a:solidFill>
                    <a:latin typeface="Arial" charset="0"/>
                    <a:cs typeface="Times New Roman" pitchFamily="18" charset="0"/>
                  </a:rPr>
                  <a:t>moss</a:t>
                </a:r>
              </a:p>
            </p:txBody>
          </p:sp>
          <p:sp>
            <p:nvSpPr>
              <p:cNvPr id="218130" name="Text Box 20"/>
              <p:cNvSpPr txBox="1">
                <a:spLocks noChangeArrowheads="1"/>
              </p:cNvSpPr>
              <p:nvPr/>
            </p:nvSpPr>
            <p:spPr bwMode="auto">
              <a:xfrm>
                <a:off x="3659" y="2394"/>
                <a:ext cx="598" cy="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95000"/>
                  </a:lnSpc>
                  <a:spcBef>
                    <a:spcPct val="0"/>
                  </a:spcBef>
                  <a:spcAft>
                    <a:spcPct val="100000"/>
                  </a:spcAft>
                  <a:buFontTx/>
                  <a:buNone/>
                </a:pPr>
                <a:r>
                  <a:rPr lang="de-DE" altLang="en-US" sz="2200" b="0" i="0">
                    <a:solidFill>
                      <a:schemeClr val="tx1"/>
                    </a:solidFill>
                    <a:latin typeface="Arial" charset="0"/>
                    <a:cs typeface="Times New Roman" pitchFamily="18" charset="0"/>
                  </a:rPr>
                  <a:t>gene</a:t>
                </a:r>
              </a:p>
              <a:p>
                <a:pPr algn="ctr" eaLnBrk="1" hangingPunct="1">
                  <a:lnSpc>
                    <a:spcPct val="95000"/>
                  </a:lnSpc>
                  <a:spcBef>
                    <a:spcPct val="0"/>
                  </a:spcBef>
                  <a:spcAft>
                    <a:spcPct val="100000"/>
                  </a:spcAft>
                  <a:buFontTx/>
                  <a:buNone/>
                </a:pPr>
                <a:r>
                  <a:rPr lang="de-DE" altLang="en-US" sz="2200" b="0" i="0">
                    <a:solidFill>
                      <a:schemeClr val="tx1"/>
                    </a:solidFill>
                    <a:latin typeface="Arial" charset="0"/>
                    <a:cs typeface="Times New Roman" pitchFamily="18" charset="0"/>
                  </a:rPr>
                  <a:t>transfer</a:t>
                </a:r>
              </a:p>
            </p:txBody>
          </p:sp>
          <p:sp>
            <p:nvSpPr>
              <p:cNvPr id="218131" name="AutoShape 21"/>
              <p:cNvSpPr>
                <a:spLocks noChangeArrowheads="1"/>
              </p:cNvSpPr>
              <p:nvPr/>
            </p:nvSpPr>
            <p:spPr bwMode="auto">
              <a:xfrm>
                <a:off x="3600" y="2544"/>
                <a:ext cx="736" cy="288"/>
              </a:xfrm>
              <a:prstGeom prst="rightArrow">
                <a:avLst>
                  <a:gd name="adj1" fmla="val 61111"/>
                  <a:gd name="adj2" fmla="val 49999"/>
                </a:avLst>
              </a:prstGeom>
              <a:solidFill>
                <a:srgbClr val="CFF1AD"/>
              </a:solidFill>
              <a:ln w="9525">
                <a:solidFill>
                  <a:schemeClr val="bg2"/>
                </a:solidFill>
                <a:miter lim="800000"/>
                <a:headEnd/>
                <a:tailEnd/>
              </a:ln>
              <a:effectLst>
                <a:outerShdw dist="28398" dir="3806097" algn="ctr" rotWithShape="0">
                  <a:schemeClr val="bg2"/>
                </a:outerShdw>
              </a:effec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grpSp>
      </p:grpSp>
    </p:spTree>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684213" y="260350"/>
            <a:ext cx="7772400" cy="658813"/>
          </a:xfrm>
        </p:spPr>
        <p:txBody>
          <a:bodyPr/>
          <a:lstStyle/>
          <a:p>
            <a:pPr eaLnBrk="1" hangingPunct="1"/>
            <a:r>
              <a:rPr lang="lv-LV" altLang="en-US" smtClean="0"/>
              <a:t>ĢMO dzīvnieki</a:t>
            </a:r>
            <a:r>
              <a:rPr lang="ru-RU" altLang="en-US" smtClean="0"/>
              <a:t> </a:t>
            </a:r>
          </a:p>
        </p:txBody>
      </p:sp>
      <p:pic>
        <p:nvPicPr>
          <p:cNvPr id="2191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052513"/>
            <a:ext cx="4608512" cy="259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9140" name="Rectangle 4"/>
          <p:cNvSpPr>
            <a:spLocks noChangeArrowheads="1"/>
          </p:cNvSpPr>
          <p:nvPr/>
        </p:nvSpPr>
        <p:spPr bwMode="auto">
          <a:xfrm>
            <a:off x="684213" y="3860800"/>
            <a:ext cx="3455987"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lv-LV" altLang="en-US" sz="1600" b="0" i="0">
                <a:solidFill>
                  <a:schemeClr val="tx1"/>
                </a:solidFill>
              </a:rPr>
              <a:t>Lasis </a:t>
            </a:r>
            <a:r>
              <a:rPr lang="ru-RU" altLang="en-US" sz="1600" b="0" i="0">
                <a:solidFill>
                  <a:schemeClr val="tx1"/>
                </a:solidFill>
              </a:rPr>
              <a:t>"AquAdvantage® Salmon“</a:t>
            </a:r>
            <a:r>
              <a:rPr lang="lv-LV" altLang="en-US" sz="1600" b="0" i="0">
                <a:solidFill>
                  <a:schemeClr val="tx1"/>
                </a:solidFill>
              </a:rPr>
              <a:t> –ātrāka augšana</a:t>
            </a:r>
            <a:endParaRPr lang="ru-RU" altLang="en-US" sz="1600" b="0" i="0">
              <a:solidFill>
                <a:schemeClr val="tx1"/>
              </a:solidFill>
            </a:endParaRPr>
          </a:p>
        </p:txBody>
      </p:sp>
      <p:pic>
        <p:nvPicPr>
          <p:cNvPr id="2191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3284538"/>
            <a:ext cx="4067175"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9142" name="Rectangle 6"/>
          <p:cNvSpPr>
            <a:spLocks noChangeArrowheads="1"/>
          </p:cNvSpPr>
          <p:nvPr/>
        </p:nvSpPr>
        <p:spPr bwMode="auto">
          <a:xfrm>
            <a:off x="4932363" y="6092825"/>
            <a:ext cx="396081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1600" b="0" i="0">
                <a:solidFill>
                  <a:schemeClr val="tx1"/>
                </a:solidFill>
                <a:latin typeface="Arial" charset="0"/>
                <a:cs typeface="Arial" charset="0"/>
              </a:rPr>
              <a:t>Cūka “</a:t>
            </a:r>
            <a:r>
              <a:rPr lang="ru-RU" altLang="en-US" sz="1600" b="0" i="0">
                <a:solidFill>
                  <a:schemeClr val="tx1"/>
                </a:solidFill>
                <a:latin typeface="Arial" charset="0"/>
                <a:cs typeface="Arial" charset="0"/>
              </a:rPr>
              <a:t>Enviropig™</a:t>
            </a:r>
            <a:r>
              <a:rPr lang="lv-LV" altLang="en-US" sz="1600" b="0" i="0">
                <a:solidFill>
                  <a:schemeClr val="tx1"/>
                </a:solidFill>
                <a:latin typeface="Arial" charset="0"/>
                <a:cs typeface="Arial" charset="0"/>
              </a:rPr>
              <a:t>” – izstrādā fitāzi, kas ļauj efektīvi izmantot augu fosforu </a:t>
            </a:r>
            <a:endParaRPr lang="ru-RU" altLang="en-US" sz="1600" b="0" i="0">
              <a:solidFill>
                <a:schemeClr val="tx1"/>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pPr eaLnBrk="1" hangingPunct="1"/>
            <a:r>
              <a:rPr lang="lv-LV" altLang="en-US" smtClean="0"/>
              <a:t>ĢMO riski (bīstamība)</a:t>
            </a:r>
            <a:endParaRPr lang="ru-RU" altLang="en-US" smtClean="0"/>
          </a:p>
        </p:txBody>
      </p:sp>
      <p:sp>
        <p:nvSpPr>
          <p:cNvPr id="325635" name="Rectangle 3"/>
          <p:cNvSpPr>
            <a:spLocks noGrp="1" noChangeArrowheads="1"/>
          </p:cNvSpPr>
          <p:nvPr>
            <p:ph type="body" idx="1"/>
          </p:nvPr>
        </p:nvSpPr>
        <p:spPr/>
        <p:txBody>
          <a:bodyPr/>
          <a:lstStyle/>
          <a:p>
            <a:pPr eaLnBrk="1" hangingPunct="1"/>
            <a:r>
              <a:rPr lang="lv-LV" altLang="en-US" smtClean="0"/>
              <a:t>cilvēka veselība</a:t>
            </a:r>
          </a:p>
          <a:p>
            <a:pPr eaLnBrk="1" hangingPunct="1"/>
            <a:r>
              <a:rPr lang="lv-LV" altLang="en-US" smtClean="0"/>
              <a:t>ietekme uz vidi</a:t>
            </a:r>
          </a:p>
          <a:p>
            <a:pPr eaLnBrk="1" hangingPunct="1"/>
            <a:r>
              <a:rPr lang="lv-LV" altLang="en-US" smtClean="0"/>
              <a:t>ekonomiskie</a:t>
            </a:r>
          </a:p>
          <a:p>
            <a:pPr eaLnBrk="1" hangingPunct="1"/>
            <a:r>
              <a:rPr lang="lv-LV" altLang="en-US" smtClean="0"/>
              <a:t>sociālie</a:t>
            </a:r>
          </a:p>
          <a:p>
            <a:pPr eaLnBrk="1" hangingPunct="1"/>
            <a:r>
              <a:rPr lang="lv-LV" altLang="en-US" smtClean="0"/>
              <a:t>morālie (ētika)</a:t>
            </a:r>
            <a:endParaRPr lang="ru-RU"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56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56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56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563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56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5" grpId="0" build="p"/>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pPr eaLnBrk="1" hangingPunct="1"/>
            <a:r>
              <a:rPr lang="lv-LV" altLang="en-US" smtClean="0"/>
              <a:t>ĢMO riski (bīstamība)</a:t>
            </a:r>
            <a:endParaRPr lang="ru-RU" altLang="en-US" smtClean="0"/>
          </a:p>
        </p:txBody>
      </p:sp>
      <p:sp>
        <p:nvSpPr>
          <p:cNvPr id="222211" name="Rectangle 3"/>
          <p:cNvSpPr>
            <a:spLocks noGrp="1" noChangeArrowheads="1"/>
          </p:cNvSpPr>
          <p:nvPr>
            <p:ph type="body" idx="1"/>
          </p:nvPr>
        </p:nvSpPr>
        <p:spPr/>
        <p:txBody>
          <a:bodyPr/>
          <a:lstStyle/>
          <a:p>
            <a:pPr eaLnBrk="1" hangingPunct="1"/>
            <a:r>
              <a:rPr lang="lv-LV" altLang="en-US" smtClean="0"/>
              <a:t>cilvēka veselība</a:t>
            </a:r>
          </a:p>
          <a:p>
            <a:pPr eaLnBrk="1" hangingPunct="1"/>
            <a:r>
              <a:rPr lang="lv-LV" altLang="en-US" smtClean="0"/>
              <a:t>ietekme uz vidi</a:t>
            </a:r>
          </a:p>
          <a:p>
            <a:pPr eaLnBrk="1" hangingPunct="1"/>
            <a:r>
              <a:rPr lang="lv-LV" altLang="en-US" smtClean="0">
                <a:solidFill>
                  <a:schemeClr val="bg2"/>
                </a:solidFill>
              </a:rPr>
              <a:t>ekonomiskie</a:t>
            </a:r>
          </a:p>
          <a:p>
            <a:pPr eaLnBrk="1" hangingPunct="1"/>
            <a:r>
              <a:rPr lang="lv-LV" altLang="en-US" smtClean="0">
                <a:solidFill>
                  <a:schemeClr val="bg2"/>
                </a:solidFill>
              </a:rPr>
              <a:t>sociālie</a:t>
            </a:r>
          </a:p>
          <a:p>
            <a:pPr eaLnBrk="1" hangingPunct="1"/>
            <a:r>
              <a:rPr lang="lv-LV" altLang="en-US" smtClean="0">
                <a:solidFill>
                  <a:schemeClr val="bg2"/>
                </a:solidFill>
              </a:rPr>
              <a:t>morālie (ētika)</a:t>
            </a:r>
            <a:endParaRPr lang="ru-RU" altLang="en-US" smtClean="0">
              <a:solidFill>
                <a:schemeClr val="bg2"/>
              </a:solidFill>
            </a:endParaRPr>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1619250" y="476250"/>
            <a:ext cx="4537075" cy="792163"/>
          </a:xfrm>
        </p:spPr>
        <p:txBody>
          <a:bodyPr/>
          <a:lstStyle/>
          <a:p>
            <a:pPr eaLnBrk="1" hangingPunct="1"/>
            <a:r>
              <a:rPr lang="lv-LV" altLang="en-US" smtClean="0"/>
              <a:t>Riski, riski...</a:t>
            </a:r>
            <a:endParaRPr lang="ru-RU" altLang="en-US" smtClean="0"/>
          </a:p>
        </p:txBody>
      </p:sp>
      <p:pic>
        <p:nvPicPr>
          <p:cNvPr id="327683" name="Picture 3" descr="DUI_cr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663" y="4581525"/>
            <a:ext cx="20955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684" name="Picture 4" descr="2465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2060575"/>
            <a:ext cx="1876425"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685" name="Picture 5" descr="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4508500"/>
            <a:ext cx="2443162"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686" name="Picture 6" descr="kok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4724400"/>
            <a:ext cx="2049462"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9" name="Picture 7" descr="risk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588" y="404813"/>
            <a:ext cx="1871662"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688" name="Picture 8" descr="Bannert 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1863" y="1989138"/>
            <a:ext cx="270510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68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1700213"/>
            <a:ext cx="3097213" cy="183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27689"/>
                                        </p:tgtEl>
                                        <p:attrNameLst>
                                          <p:attrName>style.visibility</p:attrName>
                                        </p:attrNameLst>
                                      </p:cBhvr>
                                      <p:to>
                                        <p:strVal val="visible"/>
                                      </p:to>
                                    </p:set>
                                    <p:anim calcmode="lin" valueType="num">
                                      <p:cBhvr additive="base">
                                        <p:cTn id="7" dur="500" fill="hold"/>
                                        <p:tgtEl>
                                          <p:spTgt spid="327689"/>
                                        </p:tgtEl>
                                        <p:attrNameLst>
                                          <p:attrName>ppt_x</p:attrName>
                                        </p:attrNameLst>
                                      </p:cBhvr>
                                      <p:tavLst>
                                        <p:tav tm="0">
                                          <p:val>
                                            <p:strVal val="0-#ppt_w/2"/>
                                          </p:val>
                                        </p:tav>
                                        <p:tav tm="100000">
                                          <p:val>
                                            <p:strVal val="#ppt_x"/>
                                          </p:val>
                                        </p:tav>
                                      </p:tavLst>
                                    </p:anim>
                                    <p:anim calcmode="lin" valueType="num">
                                      <p:cBhvr additive="base">
                                        <p:cTn id="8" dur="500" fill="hold"/>
                                        <p:tgtEl>
                                          <p:spTgt spid="32768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27684"/>
                                        </p:tgtEl>
                                        <p:attrNameLst>
                                          <p:attrName>style.visibility</p:attrName>
                                        </p:attrNameLst>
                                      </p:cBhvr>
                                      <p:to>
                                        <p:strVal val="visible"/>
                                      </p:to>
                                    </p:set>
                                    <p:anim calcmode="lin" valueType="num">
                                      <p:cBhvr additive="base">
                                        <p:cTn id="13" dur="500" fill="hold"/>
                                        <p:tgtEl>
                                          <p:spTgt spid="327684"/>
                                        </p:tgtEl>
                                        <p:attrNameLst>
                                          <p:attrName>ppt_x</p:attrName>
                                        </p:attrNameLst>
                                      </p:cBhvr>
                                      <p:tavLst>
                                        <p:tav tm="0">
                                          <p:val>
                                            <p:strVal val="#ppt_x"/>
                                          </p:val>
                                        </p:tav>
                                        <p:tav tm="100000">
                                          <p:val>
                                            <p:strVal val="#ppt_x"/>
                                          </p:val>
                                        </p:tav>
                                      </p:tavLst>
                                    </p:anim>
                                    <p:anim calcmode="lin" valueType="num">
                                      <p:cBhvr additive="base">
                                        <p:cTn id="14" dur="500" fill="hold"/>
                                        <p:tgtEl>
                                          <p:spTgt spid="32768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327688"/>
                                        </p:tgtEl>
                                        <p:attrNameLst>
                                          <p:attrName>style.visibility</p:attrName>
                                        </p:attrNameLst>
                                      </p:cBhvr>
                                      <p:to>
                                        <p:strVal val="visible"/>
                                      </p:to>
                                    </p:set>
                                    <p:anim calcmode="lin" valueType="num">
                                      <p:cBhvr additive="base">
                                        <p:cTn id="19" dur="500" fill="hold"/>
                                        <p:tgtEl>
                                          <p:spTgt spid="327688"/>
                                        </p:tgtEl>
                                        <p:attrNameLst>
                                          <p:attrName>ppt_x</p:attrName>
                                        </p:attrNameLst>
                                      </p:cBhvr>
                                      <p:tavLst>
                                        <p:tav tm="0">
                                          <p:val>
                                            <p:strVal val="1+#ppt_w/2"/>
                                          </p:val>
                                        </p:tav>
                                        <p:tav tm="100000">
                                          <p:val>
                                            <p:strVal val="#ppt_x"/>
                                          </p:val>
                                        </p:tav>
                                      </p:tavLst>
                                    </p:anim>
                                    <p:anim calcmode="lin" valueType="num">
                                      <p:cBhvr additive="base">
                                        <p:cTn id="20" dur="500" fill="hold"/>
                                        <p:tgtEl>
                                          <p:spTgt spid="32768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nodeType="clickEffect">
                                  <p:stCondLst>
                                    <p:cond delay="0"/>
                                  </p:stCondLst>
                                  <p:childTnLst>
                                    <p:set>
                                      <p:cBhvr>
                                        <p:cTn id="24" dur="1" fill="hold">
                                          <p:stCondLst>
                                            <p:cond delay="0"/>
                                          </p:stCondLst>
                                        </p:cTn>
                                        <p:tgtEl>
                                          <p:spTgt spid="327685"/>
                                        </p:tgtEl>
                                        <p:attrNameLst>
                                          <p:attrName>style.visibility</p:attrName>
                                        </p:attrNameLst>
                                      </p:cBhvr>
                                      <p:to>
                                        <p:strVal val="visible"/>
                                      </p:to>
                                    </p:set>
                                    <p:anim calcmode="lin" valueType="num">
                                      <p:cBhvr additive="base">
                                        <p:cTn id="25" dur="500" fill="hold"/>
                                        <p:tgtEl>
                                          <p:spTgt spid="327685"/>
                                        </p:tgtEl>
                                        <p:attrNameLst>
                                          <p:attrName>ppt_x</p:attrName>
                                        </p:attrNameLst>
                                      </p:cBhvr>
                                      <p:tavLst>
                                        <p:tav tm="0">
                                          <p:val>
                                            <p:strVal val="0-#ppt_w/2"/>
                                          </p:val>
                                        </p:tav>
                                        <p:tav tm="100000">
                                          <p:val>
                                            <p:strVal val="#ppt_x"/>
                                          </p:val>
                                        </p:tav>
                                      </p:tavLst>
                                    </p:anim>
                                    <p:anim calcmode="lin" valueType="num">
                                      <p:cBhvr additive="base">
                                        <p:cTn id="26" dur="500" fill="hold"/>
                                        <p:tgtEl>
                                          <p:spTgt spid="32768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27686"/>
                                        </p:tgtEl>
                                        <p:attrNameLst>
                                          <p:attrName>style.visibility</p:attrName>
                                        </p:attrNameLst>
                                      </p:cBhvr>
                                      <p:to>
                                        <p:strVal val="visible"/>
                                      </p:to>
                                    </p:set>
                                    <p:anim calcmode="lin" valueType="num">
                                      <p:cBhvr additive="base">
                                        <p:cTn id="31" dur="500" fill="hold"/>
                                        <p:tgtEl>
                                          <p:spTgt spid="327686"/>
                                        </p:tgtEl>
                                        <p:attrNameLst>
                                          <p:attrName>ppt_x</p:attrName>
                                        </p:attrNameLst>
                                      </p:cBhvr>
                                      <p:tavLst>
                                        <p:tav tm="0">
                                          <p:val>
                                            <p:strVal val="#ppt_x"/>
                                          </p:val>
                                        </p:tav>
                                        <p:tav tm="100000">
                                          <p:val>
                                            <p:strVal val="#ppt_x"/>
                                          </p:val>
                                        </p:tav>
                                      </p:tavLst>
                                    </p:anim>
                                    <p:anim calcmode="lin" valueType="num">
                                      <p:cBhvr additive="base">
                                        <p:cTn id="32" dur="500" fill="hold"/>
                                        <p:tgtEl>
                                          <p:spTgt spid="32768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6" fill="hold" nodeType="clickEffect">
                                  <p:stCondLst>
                                    <p:cond delay="0"/>
                                  </p:stCondLst>
                                  <p:childTnLst>
                                    <p:set>
                                      <p:cBhvr>
                                        <p:cTn id="36" dur="1" fill="hold">
                                          <p:stCondLst>
                                            <p:cond delay="0"/>
                                          </p:stCondLst>
                                        </p:cTn>
                                        <p:tgtEl>
                                          <p:spTgt spid="327683"/>
                                        </p:tgtEl>
                                        <p:attrNameLst>
                                          <p:attrName>style.visibility</p:attrName>
                                        </p:attrNameLst>
                                      </p:cBhvr>
                                      <p:to>
                                        <p:strVal val="visible"/>
                                      </p:to>
                                    </p:set>
                                    <p:anim calcmode="lin" valueType="num">
                                      <p:cBhvr additive="base">
                                        <p:cTn id="37" dur="500" fill="hold"/>
                                        <p:tgtEl>
                                          <p:spTgt spid="327683"/>
                                        </p:tgtEl>
                                        <p:attrNameLst>
                                          <p:attrName>ppt_x</p:attrName>
                                        </p:attrNameLst>
                                      </p:cBhvr>
                                      <p:tavLst>
                                        <p:tav tm="0">
                                          <p:val>
                                            <p:strVal val="1+#ppt_w/2"/>
                                          </p:val>
                                        </p:tav>
                                        <p:tav tm="100000">
                                          <p:val>
                                            <p:strVal val="#ppt_x"/>
                                          </p:val>
                                        </p:tav>
                                      </p:tavLst>
                                    </p:anim>
                                    <p:anim calcmode="lin" valueType="num">
                                      <p:cBhvr additive="base">
                                        <p:cTn id="38" dur="500" fill="hold"/>
                                        <p:tgtEl>
                                          <p:spTgt spid="3276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684213" y="333375"/>
            <a:ext cx="7772400" cy="574675"/>
          </a:xfrm>
        </p:spPr>
        <p:txBody>
          <a:bodyPr/>
          <a:lstStyle/>
          <a:p>
            <a:pPr eaLnBrk="1" hangingPunct="1"/>
            <a:r>
              <a:rPr lang="lv-LV" altLang="en-US" sz="3200" smtClean="0"/>
              <a:t>Risku vadība</a:t>
            </a:r>
            <a:endParaRPr lang="ru-RU" altLang="en-US" sz="3200" smtClean="0"/>
          </a:p>
        </p:txBody>
      </p:sp>
      <p:sp>
        <p:nvSpPr>
          <p:cNvPr id="328707" name="Rectangle 3"/>
          <p:cNvSpPr>
            <a:spLocks noGrp="1" noChangeArrowheads="1"/>
          </p:cNvSpPr>
          <p:nvPr>
            <p:ph type="body" idx="1"/>
          </p:nvPr>
        </p:nvSpPr>
        <p:spPr>
          <a:xfrm>
            <a:off x="684213" y="1052513"/>
            <a:ext cx="8280400" cy="5329237"/>
          </a:xfrm>
        </p:spPr>
        <p:txBody>
          <a:bodyPr/>
          <a:lstStyle/>
          <a:p>
            <a:pPr eaLnBrk="1" hangingPunct="1"/>
            <a:r>
              <a:rPr lang="lv-LV" altLang="en-US" sz="2800" smtClean="0"/>
              <a:t>risku izraisošo faktoru apzināšana</a:t>
            </a:r>
          </a:p>
          <a:p>
            <a:pPr eaLnBrk="1" hangingPunct="1"/>
            <a:r>
              <a:rPr lang="lv-LV" altLang="en-US" sz="2800" smtClean="0"/>
              <a:t>risku izvērtēšana (varbūtība, mērogs, bīstamie efekti) </a:t>
            </a:r>
          </a:p>
          <a:p>
            <a:pPr eaLnBrk="1" hangingPunct="1"/>
            <a:r>
              <a:rPr lang="lv-LV" altLang="en-US" sz="2800" smtClean="0"/>
              <a:t>riska samazināšana</a:t>
            </a:r>
          </a:p>
          <a:p>
            <a:pPr lvl="1" eaLnBrk="1" hangingPunct="1"/>
            <a:r>
              <a:rPr lang="lv-LV" altLang="en-US" sz="2400" smtClean="0"/>
              <a:t>kontrole</a:t>
            </a:r>
          </a:p>
          <a:p>
            <a:pPr lvl="1" eaLnBrk="1" hangingPunct="1"/>
            <a:r>
              <a:rPr lang="lv-LV" altLang="en-US" sz="2400" smtClean="0"/>
              <a:t>riska faktoru</a:t>
            </a:r>
          </a:p>
          <a:p>
            <a:pPr lvl="1" eaLnBrk="1" hangingPunct="1">
              <a:buFontTx/>
              <a:buNone/>
            </a:pPr>
            <a:r>
              <a:rPr lang="lv-LV" altLang="en-US" sz="2400" smtClean="0"/>
              <a:t>	izslēgšana</a:t>
            </a:r>
          </a:p>
          <a:p>
            <a:pPr eaLnBrk="1" hangingPunct="1"/>
            <a:endParaRPr lang="lv-LV" altLang="en-US" sz="2800" smtClean="0"/>
          </a:p>
          <a:p>
            <a:pPr eaLnBrk="1" hangingPunct="1"/>
            <a:r>
              <a:rPr lang="lv-LV" altLang="en-US" sz="2800" smtClean="0"/>
              <a:t>lēmuma pieņemšana</a:t>
            </a:r>
          </a:p>
          <a:p>
            <a:pPr lvl="1" eaLnBrk="1" hangingPunct="1">
              <a:buFontTx/>
              <a:buNone/>
            </a:pPr>
            <a:r>
              <a:rPr lang="lv-LV" altLang="en-US" sz="2400" smtClean="0"/>
              <a:t>kas neriskē, tas nedzer šampanieti!</a:t>
            </a:r>
          </a:p>
          <a:p>
            <a:pPr eaLnBrk="1" hangingPunct="1"/>
            <a:r>
              <a:rPr lang="lv-LV" altLang="en-US" sz="2800" smtClean="0"/>
              <a:t>riska paziņošana</a:t>
            </a:r>
            <a:endParaRPr lang="ru-RU" altLang="en-US" sz="2800" smtClean="0"/>
          </a:p>
        </p:txBody>
      </p:sp>
      <p:pic>
        <p:nvPicPr>
          <p:cNvPr id="328708" name="Picture 4" descr="breathalyzer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275" y="3068638"/>
            <a:ext cx="2376488"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709" name="Picture 5" descr="80112300_eb4d5b1420_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2636838"/>
            <a:ext cx="178593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710" name="Picture 6" descr="Rigas sampaniet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5157788"/>
            <a:ext cx="457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87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87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87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28707">
                                            <p:txEl>
                                              <p:pRg st="3" end="3"/>
                                            </p:txEl>
                                          </p:spTgt>
                                        </p:tgtEl>
                                        <p:attrNameLst>
                                          <p:attrName>style.visibility</p:attrName>
                                        </p:attrNameLst>
                                      </p:cBhvr>
                                      <p:to>
                                        <p:strVal val="visible"/>
                                      </p:to>
                                    </p:set>
                                  </p:childTnLst>
                                </p:cTn>
                              </p:par>
                              <p:par>
                                <p:cTn id="19" presetID="1" presetClass="entr" presetSubtype="0" fill="hold" nodeType="withEffect">
                                  <p:stCondLst>
                                    <p:cond delay="500"/>
                                  </p:stCondLst>
                                  <p:childTnLst>
                                    <p:set>
                                      <p:cBhvr>
                                        <p:cTn id="20" dur="1" fill="hold">
                                          <p:stCondLst>
                                            <p:cond delay="0"/>
                                          </p:stCondLst>
                                        </p:cTn>
                                        <p:tgtEl>
                                          <p:spTgt spid="32870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28707">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8707">
                                            <p:txEl>
                                              <p:pRg st="5" end="5"/>
                                            </p:txEl>
                                          </p:spTgt>
                                        </p:tgtEl>
                                        <p:attrNameLst>
                                          <p:attrName>style.visibility</p:attrName>
                                        </p:attrNameLst>
                                      </p:cBhvr>
                                      <p:to>
                                        <p:strVal val="visible"/>
                                      </p:to>
                                    </p:set>
                                  </p:childTnLst>
                                </p:cTn>
                              </p:par>
                              <p:par>
                                <p:cTn id="27" presetID="1" presetClass="entr" presetSubtype="0" fill="hold" nodeType="withEffect">
                                  <p:stCondLst>
                                    <p:cond delay="500"/>
                                  </p:stCondLst>
                                  <p:childTnLst>
                                    <p:set>
                                      <p:cBhvr>
                                        <p:cTn id="28" dur="1" fill="hold">
                                          <p:stCondLst>
                                            <p:cond delay="0"/>
                                          </p:stCondLst>
                                        </p:cTn>
                                        <p:tgtEl>
                                          <p:spTgt spid="32870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28707">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8707">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8710"/>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32870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body" idx="1"/>
          </p:nvPr>
        </p:nvSpPr>
        <p:spPr>
          <a:xfrm>
            <a:off x="467544" y="620688"/>
            <a:ext cx="8229600" cy="4272136"/>
          </a:xfrm>
        </p:spPr>
        <p:txBody>
          <a:bodyPr/>
          <a:lstStyle/>
          <a:p>
            <a:pPr algn="ctr" eaLnBrk="1" hangingPunct="1">
              <a:buFontTx/>
              <a:buNone/>
            </a:pPr>
            <a:r>
              <a:rPr lang="en-US" altLang="en-US" sz="3600" dirty="0" err="1" smtClean="0">
                <a:solidFill>
                  <a:schemeClr val="accent2"/>
                </a:solidFill>
              </a:rPr>
              <a:t>Censorinus</a:t>
            </a:r>
            <a:r>
              <a:rPr lang="en-US" altLang="en-US" sz="3600" dirty="0" smtClean="0">
                <a:solidFill>
                  <a:schemeClr val="accent2"/>
                </a:solidFill>
              </a:rPr>
              <a:t> (</a:t>
            </a:r>
            <a:r>
              <a:rPr lang="lv-LV" altLang="en-US" sz="3600" dirty="0" smtClean="0">
                <a:solidFill>
                  <a:schemeClr val="accent2"/>
                </a:solidFill>
              </a:rPr>
              <a:t>~</a:t>
            </a:r>
            <a:r>
              <a:rPr lang="en-US" altLang="en-US" sz="3600" dirty="0" smtClean="0">
                <a:solidFill>
                  <a:schemeClr val="accent2"/>
                </a:solidFill>
              </a:rPr>
              <a:t> 238 </a:t>
            </a:r>
            <a:r>
              <a:rPr lang="lv-LV" altLang="en-US" sz="3600" dirty="0" smtClean="0">
                <a:solidFill>
                  <a:schemeClr val="accent2"/>
                </a:solidFill>
              </a:rPr>
              <a:t>p.m.ē.</a:t>
            </a:r>
            <a:r>
              <a:rPr lang="en-US" altLang="en-US" sz="3600" dirty="0" smtClean="0">
                <a:solidFill>
                  <a:schemeClr val="accent2"/>
                </a:solidFill>
              </a:rPr>
              <a:t>)</a:t>
            </a:r>
            <a:endParaRPr lang="lv-LV" altLang="en-US" sz="3600" dirty="0" smtClean="0">
              <a:solidFill>
                <a:schemeClr val="accent2"/>
              </a:solidFill>
            </a:endParaRPr>
          </a:p>
          <a:p>
            <a:pPr algn="ctr" eaLnBrk="1" hangingPunct="1">
              <a:buFontTx/>
              <a:buNone/>
            </a:pPr>
            <a:endParaRPr lang="lv-LV" altLang="en-US" sz="1200" dirty="0" smtClean="0">
              <a:solidFill>
                <a:schemeClr val="accent2"/>
              </a:solidFill>
            </a:endParaRPr>
          </a:p>
          <a:p>
            <a:pPr eaLnBrk="1" hangingPunct="1"/>
            <a:r>
              <a:rPr lang="lv-LV" altLang="en-US" sz="2800" b="0" dirty="0" smtClean="0">
                <a:latin typeface="Arial" panose="020B0604020202020204" pitchFamily="34" charset="0"/>
                <a:cs typeface="Arial" panose="020B0604020202020204" pitchFamily="34" charset="0"/>
              </a:rPr>
              <a:t>svarīga ir sēklas, ne dzemdes temperatūra</a:t>
            </a:r>
          </a:p>
          <a:p>
            <a:pPr eaLnBrk="1" hangingPunct="1"/>
            <a:r>
              <a:rPr lang="lv-LV" altLang="en-US" sz="2800" b="0" dirty="0" smtClean="0">
                <a:latin typeface="Arial" panose="020B0604020202020204" pitchFamily="34" charset="0"/>
                <a:cs typeface="Arial" panose="020B0604020202020204" pitchFamily="34" charset="0"/>
              </a:rPr>
              <a:t>ja siltāka tēva sēkla – zēns, kas līdzīgs mātei</a:t>
            </a:r>
          </a:p>
          <a:p>
            <a:pPr eaLnBrk="1" hangingPunct="1"/>
            <a:r>
              <a:rPr lang="lv-LV" altLang="en-US" sz="2800" b="0" dirty="0" smtClean="0">
                <a:latin typeface="Arial" panose="020B0604020202020204" pitchFamily="34" charset="0"/>
                <a:cs typeface="Arial" panose="020B0604020202020204" pitchFamily="34" charset="0"/>
              </a:rPr>
              <a:t>ja siltāka mātes sēkla – meitene, kas līdzīga tēvam</a:t>
            </a:r>
          </a:p>
          <a:p>
            <a:pPr eaLnBrk="1" hangingPunct="1"/>
            <a:r>
              <a:rPr lang="lv-LV" altLang="en-US" sz="2800" b="0" dirty="0" smtClean="0">
                <a:latin typeface="Arial" panose="020B0604020202020204" pitchFamily="34" charset="0"/>
                <a:cs typeface="Arial" panose="020B0604020202020204" pitchFamily="34" charset="0"/>
              </a:rPr>
              <a:t>abas siltas - zēns, kas līdzīgs tēvam</a:t>
            </a:r>
          </a:p>
          <a:p>
            <a:pPr eaLnBrk="1" hangingPunct="1"/>
            <a:r>
              <a:rPr lang="lv-LV" altLang="en-US" sz="2800" b="0" dirty="0" smtClean="0">
                <a:latin typeface="Arial" panose="020B0604020202020204" pitchFamily="34" charset="0"/>
                <a:cs typeface="Arial" panose="020B0604020202020204" pitchFamily="34" charset="0"/>
              </a:rPr>
              <a:t>abas aukstas - meitene, kas līdzīga mātei</a:t>
            </a:r>
          </a:p>
        </p:txBody>
      </p:sp>
    </p:spTree>
    <p:extLst>
      <p:ext uri="{BB962C8B-B14F-4D97-AF65-F5344CB8AC3E}">
        <p14:creationId xmlns:p14="http://schemas.microsoft.com/office/powerpoint/2010/main" val="1014235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9442">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9442">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9442">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9442">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944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2" grpId="0" build="p"/>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685800" y="609600"/>
            <a:ext cx="7772400" cy="658813"/>
          </a:xfrm>
        </p:spPr>
        <p:txBody>
          <a:bodyPr/>
          <a:lstStyle/>
          <a:p>
            <a:pPr eaLnBrk="1" hangingPunct="1"/>
            <a:r>
              <a:rPr lang="lv-LV" altLang="en-US" smtClean="0"/>
              <a:t>Attieksme pret ĢMO riskiem (1)</a:t>
            </a:r>
            <a:endParaRPr lang="ru-RU" altLang="en-US" smtClean="0"/>
          </a:p>
        </p:txBody>
      </p:sp>
      <p:sp>
        <p:nvSpPr>
          <p:cNvPr id="329731" name="Rectangle 3"/>
          <p:cNvSpPr>
            <a:spLocks noGrp="1" noChangeArrowheads="1"/>
          </p:cNvSpPr>
          <p:nvPr>
            <p:ph type="body" idx="1"/>
          </p:nvPr>
        </p:nvSpPr>
        <p:spPr>
          <a:xfrm>
            <a:off x="685800" y="1557338"/>
            <a:ext cx="7772400" cy="4538662"/>
          </a:xfrm>
        </p:spPr>
        <p:txBody>
          <a:bodyPr/>
          <a:lstStyle/>
          <a:p>
            <a:pPr eaLnBrk="1" hangingPunct="1"/>
            <a:r>
              <a:rPr lang="lv-LV" altLang="en-US" smtClean="0"/>
              <a:t>daudz neizpratnes un mītu</a:t>
            </a:r>
          </a:p>
          <a:p>
            <a:pPr eaLnBrk="1" hangingPunct="1"/>
            <a:r>
              <a:rPr lang="lv-LV" altLang="en-US" smtClean="0"/>
              <a:t>jābūt balstītai uz zināšanām</a:t>
            </a:r>
          </a:p>
          <a:p>
            <a:pPr eaLnBrk="1" hangingPunct="1"/>
            <a:r>
              <a:rPr lang="lv-LV" altLang="en-US" smtClean="0"/>
              <a:t>risku noteikšanas metodes</a:t>
            </a:r>
          </a:p>
          <a:p>
            <a:pPr lvl="1" eaLnBrk="1" hangingPunct="1"/>
            <a:r>
              <a:rPr lang="lv-LV" altLang="en-US" smtClean="0"/>
              <a:t>zināšanu ekstrapolācija</a:t>
            </a:r>
          </a:p>
          <a:p>
            <a:pPr lvl="1" eaLnBrk="1" hangingPunct="1"/>
            <a:r>
              <a:rPr lang="lv-LV" altLang="en-US" smtClean="0"/>
              <a:t>eksperiments</a:t>
            </a:r>
          </a:p>
          <a:p>
            <a:pPr lvl="1" eaLnBrk="1" hangingPunct="1"/>
            <a:r>
              <a:rPr lang="lv-LV" altLang="en-US" smtClean="0"/>
              <a:t>modelēšana</a:t>
            </a:r>
            <a:endParaRPr lang="ru-RU" altLang="en-US" smtClean="0"/>
          </a:p>
          <a:p>
            <a:pPr eaLnBrk="1" hangingPunct="1"/>
            <a:r>
              <a:rPr lang="lv-LV" altLang="en-US" smtClean="0"/>
              <a:t>vieglāk pierādāma bīstamība, nekā nekaitīgums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97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97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973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973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973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9731">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97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1" grpId="0" build="p"/>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685800" y="609600"/>
            <a:ext cx="7772400" cy="658813"/>
          </a:xfrm>
        </p:spPr>
        <p:txBody>
          <a:bodyPr/>
          <a:lstStyle/>
          <a:p>
            <a:pPr eaLnBrk="1" hangingPunct="1"/>
            <a:r>
              <a:rPr lang="lv-LV" altLang="en-US" smtClean="0"/>
              <a:t>Attieksme pret ĢMO riskiem (2)</a:t>
            </a:r>
            <a:endParaRPr lang="ru-RU" altLang="en-US" smtClean="0"/>
          </a:p>
        </p:txBody>
      </p:sp>
      <p:sp>
        <p:nvSpPr>
          <p:cNvPr id="330755" name="Rectangle 3"/>
          <p:cNvSpPr>
            <a:spLocks noGrp="1" noChangeArrowheads="1"/>
          </p:cNvSpPr>
          <p:nvPr>
            <p:ph type="body" idx="1"/>
          </p:nvPr>
        </p:nvSpPr>
        <p:spPr>
          <a:xfrm>
            <a:off x="685800" y="1557338"/>
            <a:ext cx="7772400" cy="4538662"/>
          </a:xfrm>
        </p:spPr>
        <p:txBody>
          <a:bodyPr/>
          <a:lstStyle/>
          <a:p>
            <a:pPr eaLnBrk="1" hangingPunct="1"/>
            <a:r>
              <a:rPr lang="lv-LV" altLang="en-US" smtClean="0"/>
              <a:t>Piesardzības princips</a:t>
            </a:r>
          </a:p>
          <a:p>
            <a:pPr lvl="1" eaLnBrk="1" hangingPunct="1"/>
            <a:r>
              <a:rPr lang="lv-LV" altLang="en-US" smtClean="0"/>
              <a:t>ĢMO var izmantot tikai tad, ja zinātniski pierādīts, ka tie nav kaitīgi</a:t>
            </a:r>
          </a:p>
          <a:p>
            <a:pPr eaLnBrk="1" hangingPunct="1"/>
            <a:r>
              <a:rPr lang="lv-LV" altLang="en-US" smtClean="0"/>
              <a:t>Būtiskās atbilstības princips</a:t>
            </a:r>
          </a:p>
          <a:p>
            <a:pPr lvl="1" eaLnBrk="1" hangingPunct="1"/>
            <a:r>
              <a:rPr lang="lv-LV" altLang="en-US" smtClean="0"/>
              <a:t>ĢMO šķirnēm ir jābūt ar ne lielāku risku, kā šķirnēm, kurām līdzīga pazīme ir izveidota ar tradicionālām ģenētiskām metodēm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075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075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075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07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5" grpId="0" build="p"/>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684213" y="404813"/>
            <a:ext cx="7772400" cy="647700"/>
          </a:xfrm>
        </p:spPr>
        <p:txBody>
          <a:bodyPr/>
          <a:lstStyle/>
          <a:p>
            <a:pPr eaLnBrk="1" hangingPunct="1"/>
            <a:r>
              <a:rPr lang="lv-LV" altLang="en-US" smtClean="0"/>
              <a:t>ĢMO pārtikas riski (1)</a:t>
            </a:r>
            <a:endParaRPr lang="ru-RU" altLang="en-US" smtClean="0"/>
          </a:p>
        </p:txBody>
      </p:sp>
      <p:sp>
        <p:nvSpPr>
          <p:cNvPr id="331779" name="Rectangle 3"/>
          <p:cNvSpPr>
            <a:spLocks noGrp="1" noChangeArrowheads="1"/>
          </p:cNvSpPr>
          <p:nvPr>
            <p:ph type="body" idx="1"/>
          </p:nvPr>
        </p:nvSpPr>
        <p:spPr>
          <a:xfrm>
            <a:off x="684213" y="1268413"/>
            <a:ext cx="7772400" cy="5256212"/>
          </a:xfrm>
        </p:spPr>
        <p:txBody>
          <a:bodyPr/>
          <a:lstStyle/>
          <a:p>
            <a:pPr eaLnBrk="1" hangingPunct="1"/>
            <a:r>
              <a:rPr lang="lv-LV" altLang="en-US" smtClean="0"/>
              <a:t>tieša modificētās DNS ietekme</a:t>
            </a:r>
          </a:p>
          <a:p>
            <a:pPr lvl="1" eaLnBrk="1" hangingPunct="1"/>
            <a:r>
              <a:rPr lang="lv-LV" altLang="en-US" smtClean="0"/>
              <a:t>cilvēka iedzimtības transformācija</a:t>
            </a:r>
          </a:p>
          <a:p>
            <a:pPr lvl="1" eaLnBrk="1" hangingPunct="1"/>
            <a:r>
              <a:rPr lang="lv-LV" altLang="en-US" smtClean="0"/>
              <a:t>mikrofloras ģenētiskās izmaiņas (antibiotiku rezistences gēni)</a:t>
            </a:r>
          </a:p>
          <a:p>
            <a:pPr eaLnBrk="1" hangingPunct="1"/>
            <a:endParaRPr lang="lv-LV" altLang="en-US" smtClean="0"/>
          </a:p>
          <a:p>
            <a:pPr lvl="1" eaLnBrk="1" hangingPunct="1"/>
            <a:r>
              <a:rPr lang="lv-LV" altLang="en-US" smtClean="0">
                <a:solidFill>
                  <a:srgbClr val="990000"/>
                </a:solidFill>
              </a:rPr>
              <a:t>DNS ir ļoti viegli “sagremojama”</a:t>
            </a:r>
          </a:p>
          <a:p>
            <a:pPr lvl="1" eaLnBrk="1" hangingPunct="1"/>
            <a:r>
              <a:rPr lang="lv-LV" altLang="en-US" smtClean="0">
                <a:solidFill>
                  <a:srgbClr val="990000"/>
                </a:solidFill>
              </a:rPr>
              <a:t>cilvēks regulāri patērē lielu daudzumu dzīvnieku un augu izcelsmes DNS</a:t>
            </a:r>
          </a:p>
          <a:p>
            <a:pPr lvl="1" eaLnBrk="1" hangingPunct="1"/>
            <a:r>
              <a:rPr lang="lv-LV" altLang="en-US" smtClean="0">
                <a:solidFill>
                  <a:srgbClr val="990000"/>
                </a:solidFill>
              </a:rPr>
              <a:t>nav faktu par tiešu DNS ietekmi uz cilvēka vai tā mikrofloras genomu</a:t>
            </a:r>
            <a:endParaRPr lang="lv-LV" altLang="en-US" sz="2400" smtClean="0">
              <a:solidFill>
                <a:srgbClr val="99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177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177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177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177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177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17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684213" y="333375"/>
            <a:ext cx="7772400" cy="792163"/>
          </a:xfrm>
        </p:spPr>
        <p:txBody>
          <a:bodyPr/>
          <a:lstStyle/>
          <a:p>
            <a:pPr eaLnBrk="1" hangingPunct="1"/>
            <a:r>
              <a:rPr lang="lv-LV" altLang="en-US" smtClean="0"/>
              <a:t>ĢMO pārtikas riski (2)</a:t>
            </a:r>
            <a:endParaRPr lang="ru-RU" altLang="en-US" smtClean="0"/>
          </a:p>
        </p:txBody>
      </p:sp>
      <p:sp>
        <p:nvSpPr>
          <p:cNvPr id="332803" name="Rectangle 3"/>
          <p:cNvSpPr>
            <a:spLocks noGrp="1" noChangeArrowheads="1"/>
          </p:cNvSpPr>
          <p:nvPr>
            <p:ph type="body" idx="1"/>
          </p:nvPr>
        </p:nvSpPr>
        <p:spPr>
          <a:xfrm>
            <a:off x="684213" y="1341438"/>
            <a:ext cx="7772400" cy="5327650"/>
          </a:xfrm>
        </p:spPr>
        <p:txBody>
          <a:bodyPr/>
          <a:lstStyle/>
          <a:p>
            <a:pPr eaLnBrk="1" hangingPunct="1">
              <a:lnSpc>
                <a:spcPct val="90000"/>
              </a:lnSpc>
            </a:pPr>
            <a:r>
              <a:rPr lang="lv-LV" altLang="en-US" smtClean="0"/>
              <a:t>jaunas vielas (to kombinācijas) ar neparedzētām īpašībām</a:t>
            </a:r>
          </a:p>
          <a:p>
            <a:pPr lvl="1" eaLnBrk="1" hangingPunct="1">
              <a:lnSpc>
                <a:spcPct val="90000"/>
              </a:lnSpc>
            </a:pPr>
            <a:r>
              <a:rPr lang="lv-LV" altLang="en-US" smtClean="0"/>
              <a:t>toksiskums</a:t>
            </a:r>
          </a:p>
          <a:p>
            <a:pPr lvl="1" eaLnBrk="1" hangingPunct="1">
              <a:lnSpc>
                <a:spcPct val="90000"/>
              </a:lnSpc>
            </a:pPr>
            <a:r>
              <a:rPr lang="lv-LV" altLang="en-US" smtClean="0"/>
              <a:t>imūnās sistēmas pavājināšanā</a:t>
            </a:r>
          </a:p>
          <a:p>
            <a:pPr lvl="1" eaLnBrk="1" hangingPunct="1">
              <a:lnSpc>
                <a:spcPct val="90000"/>
              </a:lnSpc>
            </a:pPr>
            <a:r>
              <a:rPr lang="lv-LV" altLang="en-US" smtClean="0"/>
              <a:t>alerģiskums</a:t>
            </a:r>
          </a:p>
          <a:p>
            <a:pPr lvl="1" eaLnBrk="1" hangingPunct="1">
              <a:lnSpc>
                <a:spcPct val="90000"/>
              </a:lnSpc>
            </a:pPr>
            <a:endParaRPr lang="lv-LV" altLang="en-US" smtClean="0"/>
          </a:p>
          <a:p>
            <a:pPr lvl="1" eaLnBrk="1" hangingPunct="1">
              <a:lnSpc>
                <a:spcPct val="90000"/>
              </a:lnSpc>
            </a:pPr>
            <a:r>
              <a:rPr lang="lv-LV" altLang="en-US" smtClean="0">
                <a:solidFill>
                  <a:srgbClr val="990000"/>
                </a:solidFill>
              </a:rPr>
              <a:t>principā iespējami</a:t>
            </a:r>
          </a:p>
          <a:p>
            <a:pPr lvl="1" eaLnBrk="1" hangingPunct="1">
              <a:lnSpc>
                <a:spcPct val="90000"/>
              </a:lnSpc>
            </a:pPr>
            <a:r>
              <a:rPr lang="lv-LV" altLang="en-US" smtClean="0">
                <a:solidFill>
                  <a:srgbClr val="990000"/>
                </a:solidFill>
              </a:rPr>
              <a:t>grūti pierādams, ka efektu nav</a:t>
            </a:r>
          </a:p>
          <a:p>
            <a:pPr lvl="1" eaLnBrk="1" hangingPunct="1">
              <a:lnSpc>
                <a:spcPct val="90000"/>
              </a:lnSpc>
            </a:pPr>
            <a:r>
              <a:rPr lang="lv-LV" altLang="en-US" smtClean="0">
                <a:solidFill>
                  <a:srgbClr val="990000"/>
                </a:solidFill>
              </a:rPr>
              <a:t>ir daudz tradicionālu šķirņu (produktu) ar minētām īpašībām</a:t>
            </a:r>
          </a:p>
          <a:p>
            <a:pPr lvl="2" eaLnBrk="1" hangingPunct="1">
              <a:lnSpc>
                <a:spcPct val="90000"/>
              </a:lnSpc>
            </a:pPr>
            <a:r>
              <a:rPr lang="lv-LV" altLang="en-US" smtClean="0"/>
              <a:t>kartupeļi, tomāti, piens, rieksti, .......................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280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280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280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3280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280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280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280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684213" y="476250"/>
            <a:ext cx="7772400" cy="874713"/>
          </a:xfrm>
        </p:spPr>
        <p:txBody>
          <a:bodyPr/>
          <a:lstStyle/>
          <a:p>
            <a:pPr eaLnBrk="1" hangingPunct="1"/>
            <a:r>
              <a:rPr lang="lv-LV" altLang="en-US" smtClean="0"/>
              <a:t>Kontrolējošās organizācijas</a:t>
            </a:r>
            <a:endParaRPr lang="ru-RU" altLang="en-US" smtClean="0"/>
          </a:p>
        </p:txBody>
      </p:sp>
      <p:sp>
        <p:nvSpPr>
          <p:cNvPr id="333827" name="Rectangle 3"/>
          <p:cNvSpPr>
            <a:spLocks noGrp="1" noChangeArrowheads="1"/>
          </p:cNvSpPr>
          <p:nvPr>
            <p:ph type="body" idx="1"/>
          </p:nvPr>
        </p:nvSpPr>
        <p:spPr>
          <a:xfrm>
            <a:off x="684213" y="1557338"/>
            <a:ext cx="7772400" cy="5040312"/>
          </a:xfrm>
        </p:spPr>
        <p:txBody>
          <a:bodyPr/>
          <a:lstStyle/>
          <a:p>
            <a:pPr eaLnBrk="1" hangingPunct="1"/>
            <a:r>
              <a:rPr lang="en-US" altLang="en-US" sz="2800" smtClean="0"/>
              <a:t>European Food Safety Authority</a:t>
            </a:r>
            <a:r>
              <a:rPr lang="lv-LV" altLang="en-US" sz="2800" smtClean="0"/>
              <a:t> (EFSA)</a:t>
            </a:r>
          </a:p>
          <a:p>
            <a:pPr lvl="1" eaLnBrk="1" hangingPunct="1">
              <a:buFontTx/>
              <a:buNone/>
            </a:pPr>
            <a:r>
              <a:rPr lang="lv-LV" altLang="en-US" sz="2400" smtClean="0"/>
              <a:t>	[Eiropas pārtikas nekaitīguma iestāde (EPNI)] </a:t>
            </a:r>
          </a:p>
          <a:p>
            <a:pPr eaLnBrk="1" hangingPunct="1"/>
            <a:endParaRPr lang="lv-LV" altLang="en-US" sz="2800" smtClean="0"/>
          </a:p>
          <a:p>
            <a:pPr eaLnBrk="1" hangingPunct="1"/>
            <a:r>
              <a:rPr lang="en-US" altLang="en-US" sz="2800" smtClean="0"/>
              <a:t>Food and Drug Administration (FDA)</a:t>
            </a:r>
            <a:r>
              <a:rPr lang="lv-LV" altLang="en-US" sz="2800" smtClean="0"/>
              <a:t> ASV</a:t>
            </a:r>
          </a:p>
          <a:p>
            <a:pPr eaLnBrk="1" hangingPunct="1"/>
            <a:r>
              <a:rPr lang="en-US" altLang="en-US" sz="2800" smtClean="0"/>
              <a:t>United States Department of Agriculture (USDA)</a:t>
            </a:r>
          </a:p>
          <a:p>
            <a:pPr eaLnBrk="1" hangingPunct="1"/>
            <a:r>
              <a:rPr lang="en-US" altLang="en-US" sz="2800" smtClean="0"/>
              <a:t>Environmental Protection Agency (EPA</a:t>
            </a:r>
            <a:r>
              <a:rPr lang="lv-LV" altLang="en-US" sz="2800" smtClean="0"/>
              <a:t>)</a:t>
            </a:r>
            <a:endParaRPr lang="ru-RU" altLang="en-US" sz="28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382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382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3382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382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38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684213" y="260350"/>
            <a:ext cx="7772400" cy="1143000"/>
          </a:xfrm>
        </p:spPr>
        <p:txBody>
          <a:bodyPr/>
          <a:lstStyle/>
          <a:p>
            <a:pPr eaLnBrk="1" hangingPunct="1"/>
            <a:r>
              <a:rPr lang="lv-LV" altLang="en-US" sz="3200" smtClean="0"/>
              <a:t>Daudzgadīgie eksperimenti ar dzīvniekiem</a:t>
            </a:r>
            <a:endParaRPr lang="ru-RU" altLang="en-US" sz="3200" smtClean="0"/>
          </a:p>
        </p:txBody>
      </p:sp>
      <p:sp>
        <p:nvSpPr>
          <p:cNvPr id="230403" name="Rectangle 3"/>
          <p:cNvSpPr>
            <a:spLocks noGrp="1" noChangeArrowheads="1"/>
          </p:cNvSpPr>
          <p:nvPr>
            <p:ph type="body" idx="1"/>
          </p:nvPr>
        </p:nvSpPr>
        <p:spPr>
          <a:xfrm>
            <a:off x="323850" y="1557338"/>
            <a:ext cx="8497888" cy="4751387"/>
          </a:xfrm>
        </p:spPr>
        <p:txBody>
          <a:bodyPr/>
          <a:lstStyle/>
          <a:p>
            <a:pPr eaLnBrk="1" hangingPunct="1"/>
            <a:r>
              <a:rPr lang="lv-LV" altLang="en-US" sz="2800" b="0" dirty="0" smtClean="0">
                <a:solidFill>
                  <a:srgbClr val="663300"/>
                </a:solidFill>
                <a:latin typeface="Arial" panose="020B0604020202020204" pitchFamily="34" charset="0"/>
                <a:cs typeface="Arial" panose="020B0604020202020204" pitchFamily="34" charset="0"/>
              </a:rPr>
              <a:t>Nav zinātniski pamatotu pierādījumu par ĢMO produktu negatīvu ietekmi</a:t>
            </a:r>
          </a:p>
          <a:p>
            <a:pPr lvl="1" eaLnBrk="1" hangingPunct="1"/>
            <a:r>
              <a:rPr lang="lv-LV" altLang="en-US" sz="2400" b="0" dirty="0" smtClean="0">
                <a:latin typeface="Arial" panose="020B0604020202020204" pitchFamily="34" charset="0"/>
                <a:cs typeface="Arial" panose="020B0604020202020204" pitchFamily="34" charset="0"/>
              </a:rPr>
              <a:t>eksperimentiem jābūt atkārtojamiem</a:t>
            </a:r>
          </a:p>
          <a:p>
            <a:pPr lvl="1" eaLnBrk="1" hangingPunct="1"/>
            <a:r>
              <a:rPr lang="lv-LV" altLang="en-US" sz="2400" b="0" dirty="0" smtClean="0">
                <a:latin typeface="Arial" panose="020B0604020202020204" pitchFamily="34" charset="0"/>
                <a:cs typeface="Arial" panose="020B0604020202020204" pitchFamily="34" charset="0"/>
              </a:rPr>
              <a:t>ar precīzu metodiku</a:t>
            </a:r>
          </a:p>
          <a:p>
            <a:pPr lvl="2" eaLnBrk="1" hangingPunct="1"/>
            <a:r>
              <a:rPr lang="lv-LV" altLang="en-US" sz="2000" dirty="0" smtClean="0">
                <a:solidFill>
                  <a:srgbClr val="663300"/>
                </a:solidFill>
                <a:latin typeface="Arial" panose="020B0604020202020204" pitchFamily="34" charset="0"/>
                <a:cs typeface="Arial" panose="020B0604020202020204" pitchFamily="34" charset="0"/>
              </a:rPr>
              <a:t>viena faktora atšķirība</a:t>
            </a:r>
          </a:p>
          <a:p>
            <a:pPr lvl="2" eaLnBrk="1" hangingPunct="1"/>
            <a:r>
              <a:rPr lang="lv-LV" altLang="en-US" sz="2000" dirty="0" smtClean="0">
                <a:solidFill>
                  <a:srgbClr val="663300"/>
                </a:solidFill>
                <a:latin typeface="Arial" panose="020B0604020202020204" pitchFamily="34" charset="0"/>
                <a:cs typeface="Arial" panose="020B0604020202020204" pitchFamily="34" charset="0"/>
              </a:rPr>
              <a:t>pietiekams indivīdu skaits</a:t>
            </a:r>
          </a:p>
          <a:p>
            <a:pPr lvl="1" eaLnBrk="1" hangingPunct="1"/>
            <a:r>
              <a:rPr lang="lv-LV" altLang="en-US" sz="2400" b="0" dirty="0" smtClean="0">
                <a:latin typeface="Arial" panose="020B0604020202020204" pitchFamily="34" charset="0"/>
                <a:cs typeface="Arial" panose="020B0604020202020204" pitchFamily="34" charset="0"/>
              </a:rPr>
              <a:t>rezultātiem jābūt publicētiem ar pietiekamu metodikas aprakstu</a:t>
            </a:r>
          </a:p>
          <a:p>
            <a:pPr lvl="1" eaLnBrk="1" hangingPunct="1"/>
            <a:r>
              <a:rPr lang="lv-LV" altLang="en-US" sz="2400" b="0" dirty="0" smtClean="0">
                <a:latin typeface="Arial" panose="020B0604020202020204" pitchFamily="34" charset="0"/>
                <a:cs typeface="Arial" panose="020B0604020202020204" pitchFamily="34" charset="0"/>
              </a:rPr>
              <a:t>10 gadīgs eksperimenti Vācijā ar 16 mājdzīvnieku sugām (rezultāti publicēti 2007. g.)</a:t>
            </a:r>
            <a:endParaRPr lang="ru-RU" altLang="en-US" sz="2400" b="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1331913" y="333375"/>
            <a:ext cx="6985000" cy="576263"/>
          </a:xfrm>
        </p:spPr>
        <p:txBody>
          <a:bodyPr/>
          <a:lstStyle/>
          <a:p>
            <a:pPr eaLnBrk="1" hangingPunct="1"/>
            <a:r>
              <a:rPr lang="lv-LV" altLang="en-US" sz="2400" dirty="0" smtClean="0">
                <a:solidFill>
                  <a:schemeClr val="accent6"/>
                </a:solidFill>
                <a:cs typeface="Arial" panose="020B0604020202020204" pitchFamily="34" charset="0"/>
              </a:rPr>
              <a:t>Obligātie </a:t>
            </a:r>
            <a:r>
              <a:rPr lang="lv-LV" altLang="en-US" sz="2400" dirty="0" smtClean="0">
                <a:solidFill>
                  <a:schemeClr val="accent6"/>
                </a:solidFill>
                <a:cs typeface="Arial" panose="020B0604020202020204" pitchFamily="34" charset="0"/>
              </a:rPr>
              <a:t>AVS </a:t>
            </a:r>
            <a:r>
              <a:rPr lang="lv-LV" altLang="en-US" sz="2400" dirty="0" smtClean="0">
                <a:solidFill>
                  <a:schemeClr val="accent6"/>
                </a:solidFill>
                <a:cs typeface="Arial" panose="020B0604020202020204" pitchFamily="34" charset="0"/>
              </a:rPr>
              <a:t>un </a:t>
            </a:r>
            <a:r>
              <a:rPr lang="lv-LV" altLang="en-US" sz="2400" dirty="0" smtClean="0">
                <a:solidFill>
                  <a:schemeClr val="accent6"/>
                </a:solidFill>
                <a:cs typeface="Arial" panose="020B0604020202020204" pitchFamily="34" charset="0"/>
              </a:rPr>
              <a:t>papildus </a:t>
            </a:r>
            <a:r>
              <a:rPr lang="lv-LV" altLang="en-US" sz="2400" dirty="0" smtClean="0">
                <a:solidFill>
                  <a:schemeClr val="accent6"/>
                </a:solidFill>
                <a:cs typeface="Arial" panose="020B0604020202020204" pitchFamily="34" charset="0"/>
              </a:rPr>
              <a:t>testi</a:t>
            </a:r>
            <a:r>
              <a:rPr lang="lv-LV" altLang="en-US" sz="2400" dirty="0">
                <a:solidFill>
                  <a:schemeClr val="accent6"/>
                </a:solidFill>
                <a:cs typeface="Arial" panose="020B0604020202020204" pitchFamily="34" charset="0"/>
              </a:rPr>
              <a:t> </a:t>
            </a:r>
            <a:r>
              <a:rPr lang="lv-LV" altLang="en-US" sz="2400" dirty="0" smtClean="0">
                <a:solidFill>
                  <a:schemeClr val="accent6"/>
                </a:solidFill>
                <a:cs typeface="Arial" panose="020B0604020202020204" pitchFamily="34" charset="0"/>
              </a:rPr>
              <a:t>ĢMO šķirnēm</a:t>
            </a:r>
            <a:endParaRPr lang="en-US" altLang="en-US" sz="2400" dirty="0" smtClean="0">
              <a:solidFill>
                <a:schemeClr val="accent6"/>
              </a:solidFill>
              <a:cs typeface="Arial" panose="020B0604020202020204" pitchFamily="34" charset="0"/>
            </a:endParaRPr>
          </a:p>
        </p:txBody>
      </p:sp>
      <p:sp>
        <p:nvSpPr>
          <p:cNvPr id="231427" name="Rectangle 3"/>
          <p:cNvSpPr>
            <a:spLocks noGrp="1" noChangeArrowheads="1"/>
          </p:cNvSpPr>
          <p:nvPr>
            <p:ph type="body" sz="half" idx="1"/>
          </p:nvPr>
        </p:nvSpPr>
        <p:spPr>
          <a:xfrm>
            <a:off x="467544" y="1196752"/>
            <a:ext cx="4038600" cy="4983163"/>
          </a:xfrm>
        </p:spPr>
        <p:txBody>
          <a:bodyPr/>
          <a:lstStyle/>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Molecular characterization of inserted DNA, </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Southern and restriction analyses</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PCR for several fragments, </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Various enzyme assays (ALS, NOS, NPT-II)</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Copy number of inserts</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Size of each fragment,</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Source of each fragment</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Utility of each fragment</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How fragments were recombined</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How construct was delivered into flax</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Biological activity of inserted DNA (genes)</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Quantitative analyses of novel proteins (western analyses)</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Temporal activity of inserted genes </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spatial activity of inserted genes</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complete amino acid analysis</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detailed amino acid analysis for valine, leucine and isoleucine </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Toxicity (feeding trials were not warranted)</a:t>
            </a:r>
          </a:p>
          <a:p>
            <a:pPr eaLnBrk="1" hangingPunct="1">
              <a:lnSpc>
                <a:spcPct val="80000"/>
              </a:lnSpc>
            </a:pPr>
            <a:r>
              <a:rPr lang="en-US" altLang="en-US" sz="1400" b="0" dirty="0" err="1" smtClean="0">
                <a:solidFill>
                  <a:srgbClr val="663300"/>
                </a:solidFill>
                <a:latin typeface="Arial" panose="020B0604020202020204" pitchFamily="34" charset="0"/>
                <a:cs typeface="Arial" panose="020B0604020202020204" pitchFamily="34" charset="0"/>
              </a:rPr>
              <a:t>Allergenicity</a:t>
            </a:r>
            <a:r>
              <a:rPr lang="en-US" altLang="en-US" sz="1400" b="0" dirty="0" smtClean="0">
                <a:solidFill>
                  <a:srgbClr val="663300"/>
                </a:solidFill>
                <a:latin typeface="Arial" panose="020B0604020202020204" pitchFamily="34" charset="0"/>
                <a:cs typeface="Arial" panose="020B0604020202020204" pitchFamily="34" charset="0"/>
              </a:rPr>
              <a:t> (feeding trials were not warranted)</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Biological analysis:</a:t>
            </a:r>
          </a:p>
        </p:txBody>
      </p:sp>
      <p:sp>
        <p:nvSpPr>
          <p:cNvPr id="231428" name="Rectangle 4"/>
          <p:cNvSpPr>
            <a:spLocks noGrp="1" noChangeArrowheads="1"/>
          </p:cNvSpPr>
          <p:nvPr>
            <p:ph type="body" sz="half" idx="2"/>
          </p:nvPr>
        </p:nvSpPr>
        <p:spPr>
          <a:xfrm>
            <a:off x="4643438" y="981075"/>
            <a:ext cx="4038600" cy="5364163"/>
          </a:xfrm>
        </p:spPr>
        <p:txBody>
          <a:bodyPr/>
          <a:lstStyle/>
          <a:p>
            <a:pPr eaLnBrk="1" hangingPunct="1">
              <a:lnSpc>
                <a:spcPct val="80000"/>
              </a:lnSpc>
            </a:pPr>
            <a:endParaRPr lang="en-US" altLang="en-US" sz="1400" b="0" dirty="0" smtClean="0">
              <a:solidFill>
                <a:srgbClr val="663300"/>
              </a:solidFill>
              <a:latin typeface="Arial" panose="020B0604020202020204" pitchFamily="34" charset="0"/>
              <a:cs typeface="Arial" panose="020B0604020202020204" pitchFamily="34" charset="0"/>
            </a:endParaRP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Pathogenicity to other organisms</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dormancy, </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outcrossing</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potential for horizontal gene transfer</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seed production</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flowering time, </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flower morphology</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analysis of relatives</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stability of inserted genes over seed generations</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survivability in natural environment</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survivability in agricultural environment in presence of herbicide</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survivability in agricultural environment in absence of herbicide</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Interaction with other organisms- alterations to traditional relationships</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Interactions with other organisms- novel species</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Changes to persistence or invasiveness</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Any selective advantage to the GMO</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Any selective advantage to sexually compatible species</a:t>
            </a:r>
          </a:p>
          <a:p>
            <a:pPr eaLnBrk="1" hangingPunct="1">
              <a:lnSpc>
                <a:spcPct val="80000"/>
              </a:lnSpc>
            </a:pPr>
            <a:r>
              <a:rPr lang="en-US" altLang="en-US" sz="1400" b="0" dirty="0" smtClean="0">
                <a:solidFill>
                  <a:srgbClr val="663300"/>
                </a:solidFill>
                <a:latin typeface="Arial" panose="020B0604020202020204" pitchFamily="34" charset="0"/>
                <a:cs typeface="Arial" panose="020B0604020202020204" pitchFamily="34" charset="0"/>
              </a:rPr>
              <a:t>Plan for containment and eradication in the event of escape </a:t>
            </a:r>
          </a:p>
          <a:p>
            <a:pPr eaLnBrk="1" hangingPunct="1">
              <a:lnSpc>
                <a:spcPct val="80000"/>
              </a:lnSpc>
            </a:pPr>
            <a:endParaRPr lang="en-US" altLang="en-US" sz="1400" b="0" dirty="0" smtClean="0">
              <a:solidFill>
                <a:srgbClr val="663300"/>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PILEOF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88913"/>
            <a:ext cx="4329112"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684213" y="260350"/>
            <a:ext cx="7772400" cy="719138"/>
          </a:xfrm>
        </p:spPr>
        <p:txBody>
          <a:bodyPr/>
          <a:lstStyle/>
          <a:p>
            <a:pPr eaLnBrk="1" hangingPunct="1"/>
            <a:r>
              <a:rPr lang="lv-LV" altLang="en-US" smtClean="0"/>
              <a:t>Patērētāja tiesības</a:t>
            </a:r>
            <a:endParaRPr lang="ru-RU" altLang="en-US" smtClean="0"/>
          </a:p>
        </p:txBody>
      </p:sp>
      <p:sp>
        <p:nvSpPr>
          <p:cNvPr id="335875" name="Rectangle 3"/>
          <p:cNvSpPr>
            <a:spLocks noGrp="1" noChangeArrowheads="1"/>
          </p:cNvSpPr>
          <p:nvPr>
            <p:ph type="body" idx="1"/>
          </p:nvPr>
        </p:nvSpPr>
        <p:spPr>
          <a:xfrm>
            <a:off x="539750" y="1052513"/>
            <a:ext cx="7772400" cy="2168525"/>
          </a:xfrm>
        </p:spPr>
        <p:txBody>
          <a:bodyPr/>
          <a:lstStyle/>
          <a:p>
            <a:pPr eaLnBrk="1" hangingPunct="1">
              <a:lnSpc>
                <a:spcPct val="90000"/>
              </a:lnSpc>
            </a:pPr>
            <a:r>
              <a:rPr lang="lv-LV" altLang="en-US" sz="2800" b="0" dirty="0" smtClean="0">
                <a:solidFill>
                  <a:srgbClr val="663300"/>
                </a:solidFill>
                <a:latin typeface="Arial" panose="020B0604020202020204" pitchFamily="34" charset="0"/>
                <a:cs typeface="Arial" panose="020B0604020202020204" pitchFamily="34" charset="0"/>
              </a:rPr>
              <a:t>nav zinātniski apstiprinātu faktu par ĢMO pārtikas bīstamību</a:t>
            </a:r>
          </a:p>
          <a:p>
            <a:pPr eaLnBrk="1" hangingPunct="1">
              <a:lnSpc>
                <a:spcPct val="90000"/>
              </a:lnSpc>
            </a:pPr>
            <a:r>
              <a:rPr lang="lv-LV" altLang="en-US" sz="2800" b="0" dirty="0" smtClean="0">
                <a:solidFill>
                  <a:srgbClr val="663300"/>
                </a:solidFill>
                <a:latin typeface="Arial" panose="020B0604020202020204" pitchFamily="34" charset="0"/>
                <a:cs typeface="Arial" panose="020B0604020202020204" pitchFamily="34" charset="0"/>
              </a:rPr>
              <a:t>patērētāja izvēles brīvība!</a:t>
            </a:r>
          </a:p>
          <a:p>
            <a:pPr eaLnBrk="1" hangingPunct="1">
              <a:lnSpc>
                <a:spcPct val="90000"/>
              </a:lnSpc>
            </a:pPr>
            <a:r>
              <a:rPr lang="lv-LV" altLang="en-US" sz="2800" b="0" dirty="0" smtClean="0">
                <a:solidFill>
                  <a:srgbClr val="663300"/>
                </a:solidFill>
                <a:latin typeface="Arial" panose="020B0604020202020204" pitchFamily="34" charset="0"/>
                <a:cs typeface="Arial" panose="020B0604020202020204" pitchFamily="34" charset="0"/>
              </a:rPr>
              <a:t>ĢMO produktu marķēšana!</a:t>
            </a:r>
            <a:endParaRPr lang="ru-RU" altLang="en-US" sz="2800" b="0" dirty="0" smtClean="0">
              <a:solidFill>
                <a:srgbClr val="663300"/>
              </a:solidFill>
              <a:latin typeface="Arial" panose="020B0604020202020204" pitchFamily="34" charset="0"/>
              <a:cs typeface="Arial" panose="020B0604020202020204" pitchFamily="34" charset="0"/>
            </a:endParaRPr>
          </a:p>
        </p:txBody>
      </p:sp>
      <p:pic>
        <p:nvPicPr>
          <p:cNvPr id="335876" name="Picture 4" descr="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213100"/>
            <a:ext cx="3384550"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5878" name="Picture 6" descr="Kenth_ingradient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5589588"/>
            <a:ext cx="4103687"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5879" name="Picture 7" descr="Image of the Cert ID non-GMO 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3933825"/>
            <a:ext cx="941387"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5880" name="Picture 8" descr="Genetic I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3068638"/>
            <a:ext cx="20574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5881" name="Picture 9" descr="PICT5724web siz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1050" y="4365625"/>
            <a:ext cx="17494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588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125" y="1773238"/>
            <a:ext cx="19431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5877" name="Picture 5" descr="Kenth_GMO kukuruz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4988" y="3284538"/>
            <a:ext cx="3529012"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58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58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58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335876"/>
                                        </p:tgtEl>
                                        <p:attrNameLst>
                                          <p:attrName>style.visibility</p:attrName>
                                        </p:attrNameLst>
                                      </p:cBhvr>
                                      <p:to>
                                        <p:strVal val="visible"/>
                                      </p:to>
                                    </p:set>
                                    <p:animEffect transition="in" filter="checkerboard(across)">
                                      <p:cBhvr>
                                        <p:cTn id="19" dur="500"/>
                                        <p:tgtEl>
                                          <p:spTgt spid="33587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335881"/>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nodeType="clickEffect">
                                  <p:stCondLst>
                                    <p:cond delay="0"/>
                                  </p:stCondLst>
                                  <p:childTnLst>
                                    <p:set>
                                      <p:cBhvr>
                                        <p:cTn id="27" dur="1" fill="hold">
                                          <p:stCondLst>
                                            <p:cond delay="0"/>
                                          </p:stCondLst>
                                        </p:cTn>
                                        <p:tgtEl>
                                          <p:spTgt spid="335880"/>
                                        </p:tgtEl>
                                        <p:attrNameLst>
                                          <p:attrName>style.visibility</p:attrName>
                                        </p:attrNameLst>
                                      </p:cBhvr>
                                      <p:to>
                                        <p:strVal val="visible"/>
                                      </p:to>
                                    </p:set>
                                    <p:animEffect transition="in" filter="box(in)">
                                      <p:cBhvr>
                                        <p:cTn id="28" dur="500"/>
                                        <p:tgtEl>
                                          <p:spTgt spid="335880"/>
                                        </p:tgtEl>
                                      </p:cBhvr>
                                    </p:animEffect>
                                  </p:childTnLst>
                                </p:cTn>
                              </p:par>
                              <p:par>
                                <p:cTn id="29" presetID="4" presetClass="entr" presetSubtype="16" fill="hold" nodeType="withEffect">
                                  <p:stCondLst>
                                    <p:cond delay="0"/>
                                  </p:stCondLst>
                                  <p:childTnLst>
                                    <p:set>
                                      <p:cBhvr>
                                        <p:cTn id="30" dur="1" fill="hold">
                                          <p:stCondLst>
                                            <p:cond delay="0"/>
                                          </p:stCondLst>
                                        </p:cTn>
                                        <p:tgtEl>
                                          <p:spTgt spid="335879"/>
                                        </p:tgtEl>
                                        <p:attrNameLst>
                                          <p:attrName>style.visibility</p:attrName>
                                        </p:attrNameLst>
                                      </p:cBhvr>
                                      <p:to>
                                        <p:strVal val="visible"/>
                                      </p:to>
                                    </p:set>
                                    <p:animEffect transition="in" filter="box(in)">
                                      <p:cBhvr>
                                        <p:cTn id="31" dur="500"/>
                                        <p:tgtEl>
                                          <p:spTgt spid="33587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ntr" presetSubtype="10" fill="hold" nodeType="clickEffect">
                                  <p:stCondLst>
                                    <p:cond delay="0"/>
                                  </p:stCondLst>
                                  <p:childTnLst>
                                    <p:set>
                                      <p:cBhvr>
                                        <p:cTn id="35" dur="1" fill="hold">
                                          <p:stCondLst>
                                            <p:cond delay="0"/>
                                          </p:stCondLst>
                                        </p:cTn>
                                        <p:tgtEl>
                                          <p:spTgt spid="335882"/>
                                        </p:tgtEl>
                                        <p:attrNameLst>
                                          <p:attrName>style.visibility</p:attrName>
                                        </p:attrNameLst>
                                      </p:cBhvr>
                                      <p:to>
                                        <p:strVal val="visible"/>
                                      </p:to>
                                    </p:set>
                                    <p:animEffect transition="in" filter="checkerboard(across)">
                                      <p:cBhvr>
                                        <p:cTn id="36" dur="500"/>
                                        <p:tgtEl>
                                          <p:spTgt spid="33588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6" presetClass="entr" presetSubtype="16" fill="hold" nodeType="clickEffect">
                                  <p:stCondLst>
                                    <p:cond delay="0"/>
                                  </p:stCondLst>
                                  <p:childTnLst>
                                    <p:set>
                                      <p:cBhvr>
                                        <p:cTn id="40" dur="1" fill="hold">
                                          <p:stCondLst>
                                            <p:cond delay="0"/>
                                          </p:stCondLst>
                                        </p:cTn>
                                        <p:tgtEl>
                                          <p:spTgt spid="335877"/>
                                        </p:tgtEl>
                                        <p:attrNameLst>
                                          <p:attrName>style.visibility</p:attrName>
                                        </p:attrNameLst>
                                      </p:cBhvr>
                                      <p:to>
                                        <p:strVal val="visible"/>
                                      </p:to>
                                    </p:set>
                                    <p:animEffect transition="in" filter="circle(in)">
                                      <p:cBhvr>
                                        <p:cTn id="41" dur="500"/>
                                        <p:tgtEl>
                                          <p:spTgt spid="33587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nodeType="clickEffect">
                                  <p:stCondLst>
                                    <p:cond delay="0"/>
                                  </p:stCondLst>
                                  <p:childTnLst>
                                    <p:set>
                                      <p:cBhvr>
                                        <p:cTn id="45" dur="1" fill="hold">
                                          <p:stCondLst>
                                            <p:cond delay="0"/>
                                          </p:stCondLst>
                                        </p:cTn>
                                        <p:tgtEl>
                                          <p:spTgt spid="3358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itle 1"/>
          <p:cNvSpPr>
            <a:spLocks noGrp="1"/>
          </p:cNvSpPr>
          <p:nvPr>
            <p:ph type="title"/>
          </p:nvPr>
        </p:nvSpPr>
        <p:spPr>
          <a:xfrm>
            <a:off x="685800" y="609600"/>
            <a:ext cx="7772400" cy="874713"/>
          </a:xfrm>
        </p:spPr>
        <p:txBody>
          <a:bodyPr/>
          <a:lstStyle/>
          <a:p>
            <a:r>
              <a:rPr lang="lv-LV" altLang="en-US" smtClean="0"/>
              <a:t>GMO brīvi saldumi Latvijā</a:t>
            </a:r>
            <a:endParaRPr lang="en-US" altLang="en-US" smtClean="0"/>
          </a:p>
        </p:txBody>
      </p:sp>
      <p:pic>
        <p:nvPicPr>
          <p:cNvPr id="235523" name="Picture 8" descr="C:\Users\izaks.BIO\Documents\My Scans\2012-08-16 Konfekte\Krievija_konfekte Liliputu valstii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700213"/>
            <a:ext cx="2505075"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4" name="Picture 9" descr="C:\Users\izaks.BIO\Documents\My Scans\2012-08-16 Konfekte\Krievija_konfekte Liliputu valstii 1_d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 y="4837113"/>
            <a:ext cx="213995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5" name="Picture 10" descr="C:\Users\izaks.BIO\Documents\My Scans\2012-08-16 Konfekte\Krievija_konfekte Liliputu valstii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700213"/>
            <a:ext cx="2505075"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6" name="Picture 11" descr="C:\Users\izaks.BIO\Documents\My Scans\2012-08-16 Konfekte\Krievija_konfekte Liliputu valstii 2_de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0738" y="4800600"/>
            <a:ext cx="22701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7" name="Picture 12" descr="C:\Users\izaks.BIO\Documents\My Scans\2012-08-16 Konfekte\Ukraina_konfekte Belissimo nakt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0775" y="1901825"/>
            <a:ext cx="2519363"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8" name="Picture 13" descr="C:\Users\izaks.BIO\Documents\My Scans\2012-08-16 Konfekte\Ukraina_konfekte Belissimo nakts_de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0750" y="4872038"/>
            <a:ext cx="29194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9" name="TextBox 2"/>
          <p:cNvSpPr txBox="1">
            <a:spLocks noChangeArrowheads="1"/>
          </p:cNvSpPr>
          <p:nvPr/>
        </p:nvSpPr>
        <p:spPr bwMode="auto">
          <a:xfrm>
            <a:off x="2517775" y="6291263"/>
            <a:ext cx="1276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2400" i="0">
                <a:solidFill>
                  <a:schemeClr val="tx1"/>
                </a:solidFill>
                <a:latin typeface="Times New Roman" pitchFamily="18" charset="0"/>
              </a:rPr>
              <a:t>Krievija</a:t>
            </a:r>
            <a:endParaRPr lang="en-US" altLang="en-US" sz="2400" i="0">
              <a:solidFill>
                <a:schemeClr val="tx1"/>
              </a:solidFill>
              <a:latin typeface="Times New Roman" pitchFamily="18" charset="0"/>
            </a:endParaRPr>
          </a:p>
        </p:txBody>
      </p:sp>
      <p:sp>
        <p:nvSpPr>
          <p:cNvPr id="235530" name="TextBox 3"/>
          <p:cNvSpPr txBox="1">
            <a:spLocks noChangeArrowheads="1"/>
          </p:cNvSpPr>
          <p:nvPr/>
        </p:nvSpPr>
        <p:spPr bwMode="auto">
          <a:xfrm>
            <a:off x="6819900" y="6276975"/>
            <a:ext cx="1279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2400" i="0">
                <a:solidFill>
                  <a:schemeClr val="tx1"/>
                </a:solidFill>
                <a:latin typeface="Times New Roman" pitchFamily="18" charset="0"/>
              </a:rPr>
              <a:t>Ukraina</a:t>
            </a:r>
            <a:endParaRPr lang="en-US" altLang="en-US" sz="2400" i="0">
              <a:solidFill>
                <a:schemeClr val="tx1"/>
              </a:solidFill>
              <a:latin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body" idx="1"/>
          </p:nvPr>
        </p:nvSpPr>
        <p:spPr>
          <a:xfrm>
            <a:off x="457200" y="228600"/>
            <a:ext cx="8229600" cy="5937250"/>
          </a:xfrm>
        </p:spPr>
        <p:txBody>
          <a:bodyPr/>
          <a:lstStyle/>
          <a:p>
            <a:pPr algn="ctr" eaLnBrk="1" hangingPunct="1">
              <a:buFontTx/>
              <a:buNone/>
            </a:pPr>
            <a:r>
              <a:rPr lang="en-US" altLang="en-US" sz="3600" dirty="0" smtClean="0">
                <a:solidFill>
                  <a:schemeClr val="accent2"/>
                </a:solidFill>
              </a:rPr>
              <a:t>Anaxagoras (500-428 </a:t>
            </a:r>
            <a:r>
              <a:rPr lang="lv-LV" altLang="en-US" sz="3600" dirty="0" smtClean="0">
                <a:solidFill>
                  <a:schemeClr val="accent2"/>
                </a:solidFill>
              </a:rPr>
              <a:t>p.m.ē.</a:t>
            </a:r>
            <a:r>
              <a:rPr lang="en-US" altLang="en-US" sz="3600" dirty="0" smtClean="0">
                <a:solidFill>
                  <a:schemeClr val="accent2"/>
                </a:solidFill>
              </a:rPr>
              <a:t>)</a:t>
            </a:r>
            <a:endParaRPr lang="lv-LV" altLang="en-US" sz="3600" dirty="0" smtClean="0">
              <a:solidFill>
                <a:schemeClr val="accent2"/>
              </a:solidFill>
            </a:endParaRPr>
          </a:p>
          <a:p>
            <a:pPr eaLnBrk="1" hangingPunct="1">
              <a:buFontTx/>
              <a:buNone/>
            </a:pPr>
            <a:endParaRPr lang="lv-LV" altLang="en-US" sz="1400" dirty="0" smtClean="0">
              <a:solidFill>
                <a:schemeClr val="accent2"/>
              </a:solidFill>
            </a:endParaRPr>
          </a:p>
          <a:p>
            <a:pPr eaLnBrk="1" hangingPunct="1"/>
            <a:r>
              <a:rPr lang="lv-LV" altLang="en-US" sz="2800" b="0" dirty="0" smtClean="0">
                <a:latin typeface="Arial" panose="020B0604020202020204" pitchFamily="34" charset="0"/>
                <a:cs typeface="Arial" panose="020B0604020202020204" pitchFamily="34" charset="0"/>
              </a:rPr>
              <a:t>“Labās un kreisās puses” teorija</a:t>
            </a:r>
          </a:p>
          <a:p>
            <a:pPr eaLnBrk="1" hangingPunct="1"/>
            <a:r>
              <a:rPr lang="lv-LV" altLang="en-US" sz="2800" b="0" dirty="0" smtClean="0">
                <a:latin typeface="Arial" panose="020B0604020202020204" pitchFamily="34" charset="0"/>
                <a:cs typeface="Arial" panose="020B0604020202020204" pitchFamily="34" charset="0"/>
              </a:rPr>
              <a:t>zēni veidojas labā, meitenes kreisā ķermeņa pusē (attiecināms arī uz dzemdi)</a:t>
            </a:r>
          </a:p>
          <a:p>
            <a:pPr eaLnBrk="1" hangingPunct="1"/>
            <a:r>
              <a:rPr lang="lv-LV" altLang="en-US" sz="2800" b="0" dirty="0" smtClean="0">
                <a:latin typeface="Arial" panose="020B0604020202020204" pitchFamily="34" charset="0"/>
                <a:cs typeface="Arial" panose="020B0604020202020204" pitchFamily="34" charset="0"/>
              </a:rPr>
              <a:t>teorija pamatojas uz seno grieķu ticējumu, ka labā puse ir pārāka par kreiso</a:t>
            </a:r>
          </a:p>
          <a:p>
            <a:pPr eaLnBrk="1" hangingPunct="1"/>
            <a:r>
              <a:rPr lang="lv-LV" altLang="en-US" sz="2800" b="0" dirty="0" smtClean="0">
                <a:latin typeface="Arial" panose="020B0604020202020204" pitchFamily="34" charset="0"/>
                <a:cs typeface="Arial" panose="020B0604020202020204" pitchFamily="34" charset="0"/>
              </a:rPr>
              <a:t>kombinējot ar </a:t>
            </a:r>
            <a:r>
              <a:rPr lang="lv-LV" altLang="en-US" sz="2800" b="0" dirty="0" err="1" smtClean="0">
                <a:latin typeface="Arial" panose="020B0604020202020204" pitchFamily="34" charset="0"/>
                <a:cs typeface="Arial" panose="020B0604020202020204" pitchFamily="34" charset="0"/>
              </a:rPr>
              <a:t>Empedocles</a:t>
            </a:r>
            <a:r>
              <a:rPr lang="lv-LV" altLang="en-US" sz="2800" b="0" dirty="0" smtClean="0">
                <a:latin typeface="Arial" panose="020B0604020202020204" pitchFamily="34" charset="0"/>
                <a:cs typeface="Arial" panose="020B0604020202020204" pitchFamily="34" charset="0"/>
              </a:rPr>
              <a:t> siltuma teoriju uzskatīja, ka dzemdes labā puse ir siltāka par kreiso</a:t>
            </a:r>
          </a:p>
        </p:txBody>
      </p:sp>
    </p:spTree>
    <p:extLst>
      <p:ext uri="{BB962C8B-B14F-4D97-AF65-F5344CB8AC3E}">
        <p14:creationId xmlns:p14="http://schemas.microsoft.com/office/powerpoint/2010/main" val="393268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0466">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0466">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0466">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046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6" grpId="0" build="p"/>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755650" y="333375"/>
            <a:ext cx="7772400" cy="1143000"/>
          </a:xfrm>
        </p:spPr>
        <p:txBody>
          <a:bodyPr/>
          <a:lstStyle/>
          <a:p>
            <a:pPr eaLnBrk="1" hangingPunct="1"/>
            <a:r>
              <a:rPr lang="lv-LV" altLang="en-US" sz="3200" smtClean="0"/>
              <a:t>ĢMO nesaturošo pārtikas produktu marķēšana Ukrainā</a:t>
            </a:r>
            <a:endParaRPr lang="ru-RU" altLang="en-US" sz="3200" smtClean="0"/>
          </a:p>
        </p:txBody>
      </p:sp>
      <p:pic>
        <p:nvPicPr>
          <p:cNvPr id="236547" name="Picture 3" descr="Ukraina_alcochol 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84313"/>
            <a:ext cx="4537075"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48" name="Picture 4" descr="Ukraina_Beer_co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2852738"/>
            <a:ext cx="4608513"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755650" y="333375"/>
            <a:ext cx="7772400" cy="1143000"/>
          </a:xfrm>
        </p:spPr>
        <p:txBody>
          <a:bodyPr/>
          <a:lstStyle/>
          <a:p>
            <a:pPr eaLnBrk="1" hangingPunct="1"/>
            <a:r>
              <a:rPr lang="lv-LV" altLang="en-US" sz="3200" smtClean="0"/>
              <a:t>ĢMO nesaturošo pārtikas produktu marķēšana Ukrainā</a:t>
            </a:r>
            <a:endParaRPr lang="ru-RU" altLang="en-US" sz="3200" smtClean="0"/>
          </a:p>
        </p:txBody>
      </p:sp>
      <p:pic>
        <p:nvPicPr>
          <p:cNvPr id="2375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5163" y="1604963"/>
            <a:ext cx="232251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75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1519238"/>
            <a:ext cx="25431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4221163"/>
            <a:ext cx="21812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4292600"/>
            <a:ext cx="23717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6713" y="1500188"/>
            <a:ext cx="2320925"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6" name="TextBox 5"/>
          <p:cNvSpPr txBox="1">
            <a:spLocks noChangeArrowheads="1"/>
          </p:cNvSpPr>
          <p:nvPr/>
        </p:nvSpPr>
        <p:spPr bwMode="auto">
          <a:xfrm>
            <a:off x="3736975" y="3559175"/>
            <a:ext cx="1258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1400" b="0" i="0">
                <a:solidFill>
                  <a:schemeClr val="tx1"/>
                </a:solidFill>
                <a:latin typeface="Arial" charset="0"/>
                <a:cs typeface="Arial" charset="0"/>
              </a:rPr>
              <a:t>Minerālūdens</a:t>
            </a:r>
            <a:endParaRPr lang="en-US" altLang="en-US" sz="1400" b="0" i="0">
              <a:solidFill>
                <a:schemeClr val="tx1"/>
              </a:solidFill>
              <a:latin typeface="Arial" charset="0"/>
              <a:cs typeface="Arial" charset="0"/>
            </a:endParaRPr>
          </a:p>
        </p:txBody>
      </p:sp>
      <p:sp>
        <p:nvSpPr>
          <p:cNvPr id="237577" name="TextBox 6"/>
          <p:cNvSpPr txBox="1">
            <a:spLocks noChangeArrowheads="1"/>
          </p:cNvSpPr>
          <p:nvPr/>
        </p:nvSpPr>
        <p:spPr bwMode="auto">
          <a:xfrm>
            <a:off x="7158038" y="3559175"/>
            <a:ext cx="534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1400" b="0" i="0">
                <a:solidFill>
                  <a:schemeClr val="tx1"/>
                </a:solidFill>
                <a:latin typeface="Arial" charset="0"/>
                <a:cs typeface="Arial" charset="0"/>
              </a:rPr>
              <a:t>Sāls</a:t>
            </a:r>
            <a:endParaRPr lang="en-US" altLang="en-US" sz="1400" b="0" i="0">
              <a:solidFill>
                <a:schemeClr val="tx1"/>
              </a:solidFill>
              <a:latin typeface="Arial" charset="0"/>
              <a:cs typeface="Arial" charset="0"/>
            </a:endParaRPr>
          </a:p>
        </p:txBody>
      </p:sp>
      <p:sp>
        <p:nvSpPr>
          <p:cNvPr id="237578" name="TextBox 11"/>
          <p:cNvSpPr txBox="1">
            <a:spLocks noChangeArrowheads="1"/>
          </p:cNvSpPr>
          <p:nvPr/>
        </p:nvSpPr>
        <p:spPr bwMode="auto">
          <a:xfrm>
            <a:off x="3143250" y="6288088"/>
            <a:ext cx="60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1400" b="0" i="0">
                <a:solidFill>
                  <a:schemeClr val="tx1"/>
                </a:solidFill>
                <a:latin typeface="Arial" charset="0"/>
                <a:cs typeface="Arial" charset="0"/>
              </a:rPr>
              <a:t>Soda</a:t>
            </a:r>
            <a:endParaRPr lang="en-US" altLang="en-US" sz="1400" b="0" i="0">
              <a:solidFill>
                <a:schemeClr val="tx1"/>
              </a:solidFill>
              <a:latin typeface="Arial" charset="0"/>
              <a:cs typeface="Arial" charset="0"/>
            </a:endParaRPr>
          </a:p>
        </p:txBody>
      </p:sp>
      <p:sp>
        <p:nvSpPr>
          <p:cNvPr id="237579" name="TextBox 12"/>
          <p:cNvSpPr txBox="1">
            <a:spLocks noChangeArrowheads="1"/>
          </p:cNvSpPr>
          <p:nvPr/>
        </p:nvSpPr>
        <p:spPr bwMode="auto">
          <a:xfrm>
            <a:off x="6492875" y="6451600"/>
            <a:ext cx="1411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1400" b="0" i="0">
                <a:solidFill>
                  <a:schemeClr val="tx1"/>
                </a:solidFill>
                <a:latin typeface="Arial" charset="0"/>
                <a:cs typeface="Arial" charset="0"/>
              </a:rPr>
              <a:t>Tualetes papīrs</a:t>
            </a:r>
            <a:endParaRPr lang="en-US" altLang="en-US" sz="1400" b="0" i="0">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pPr eaLnBrk="1" hangingPunct="1"/>
            <a:r>
              <a:rPr lang="lv-LV" altLang="en-US" smtClean="0"/>
              <a:t>Tualetes papīrs</a:t>
            </a:r>
            <a:r>
              <a:rPr lang="ru-RU" altLang="en-US" smtClean="0"/>
              <a:t> «Без ГМО</a:t>
            </a:r>
          </a:p>
        </p:txBody>
      </p:sp>
      <p:pic>
        <p:nvPicPr>
          <p:cNvPr id="2385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088" y="2060575"/>
            <a:ext cx="4960937" cy="458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179388" y="260350"/>
            <a:ext cx="8785225" cy="792163"/>
          </a:xfrm>
        </p:spPr>
        <p:txBody>
          <a:bodyPr/>
          <a:lstStyle/>
          <a:p>
            <a:pPr eaLnBrk="1" hangingPunct="1"/>
            <a:r>
              <a:rPr lang="lv-LV" altLang="en-US" sz="3800" smtClean="0"/>
              <a:t>Ietekme uz vidi</a:t>
            </a:r>
            <a:endParaRPr lang="ru-RU" altLang="en-US" sz="3800" smtClean="0"/>
          </a:p>
        </p:txBody>
      </p:sp>
      <p:sp>
        <p:nvSpPr>
          <p:cNvPr id="336899" name="Rectangle 3"/>
          <p:cNvSpPr>
            <a:spLocks noGrp="1" noChangeArrowheads="1"/>
          </p:cNvSpPr>
          <p:nvPr>
            <p:ph type="body" idx="1"/>
          </p:nvPr>
        </p:nvSpPr>
        <p:spPr>
          <a:xfrm>
            <a:off x="684213" y="1125538"/>
            <a:ext cx="7772400" cy="5256212"/>
          </a:xfrm>
        </p:spPr>
        <p:txBody>
          <a:bodyPr/>
          <a:lstStyle/>
          <a:p>
            <a:pPr eaLnBrk="1" hangingPunct="1"/>
            <a:r>
              <a:rPr lang="lv-LV" altLang="en-US" sz="2800" b="0" dirty="0" smtClean="0">
                <a:latin typeface="Arial" panose="020B0604020202020204" pitchFamily="34" charset="0"/>
                <a:cs typeface="Arial" panose="020B0604020202020204" pitchFamily="34" charset="0"/>
              </a:rPr>
              <a:t>putekšņu pārnese (</a:t>
            </a:r>
            <a:r>
              <a:rPr lang="lv-LV" altLang="en-US" sz="3000" b="0" dirty="0" smtClean="0">
                <a:latin typeface="Arial" panose="020B0604020202020204" pitchFamily="34" charset="0"/>
                <a:cs typeface="Arial" panose="020B0604020202020204" pitchFamily="34" charset="0"/>
              </a:rPr>
              <a:t>gēnu noplūde)</a:t>
            </a:r>
            <a:endParaRPr lang="lv-LV" altLang="en-US" sz="2800" b="0" dirty="0" smtClean="0">
              <a:latin typeface="Arial" panose="020B0604020202020204" pitchFamily="34" charset="0"/>
              <a:cs typeface="Arial" panose="020B0604020202020204" pitchFamily="34" charset="0"/>
            </a:endParaRPr>
          </a:p>
          <a:p>
            <a:pPr lvl="1" eaLnBrk="1" hangingPunct="1"/>
            <a:r>
              <a:rPr lang="lv-LV" altLang="en-US" sz="2400" b="0" dirty="0" smtClean="0">
                <a:latin typeface="Arial" panose="020B0604020202020204" pitchFamily="34" charset="0"/>
                <a:cs typeface="Arial" panose="020B0604020202020204" pitchFamily="34" charset="0"/>
              </a:rPr>
              <a:t>uz tās pašas sugas konvencionālām šķirnēm</a:t>
            </a:r>
          </a:p>
          <a:p>
            <a:pPr lvl="1" eaLnBrk="1" hangingPunct="1"/>
            <a:r>
              <a:rPr lang="lv-LV" altLang="en-US" sz="2400" b="0" dirty="0" smtClean="0">
                <a:latin typeface="Arial" panose="020B0604020202020204" pitchFamily="34" charset="0"/>
                <a:cs typeface="Arial" panose="020B0604020202020204" pitchFamily="34" charset="0"/>
              </a:rPr>
              <a:t>radniecīgiem kultūraugiem</a:t>
            </a:r>
          </a:p>
          <a:p>
            <a:pPr lvl="1" eaLnBrk="1" hangingPunct="1"/>
            <a:r>
              <a:rPr lang="lv-LV" altLang="en-US" sz="2400" b="0" dirty="0" smtClean="0">
                <a:latin typeface="Arial" panose="020B0604020202020204" pitchFamily="34" charset="0"/>
                <a:cs typeface="Arial" panose="020B0604020202020204" pitchFamily="34" charset="0"/>
              </a:rPr>
              <a:t>kultūraugu savvaļas radnieciskām sugām</a:t>
            </a:r>
          </a:p>
          <a:p>
            <a:pPr eaLnBrk="1" hangingPunct="1"/>
            <a:r>
              <a:rPr lang="lv-LV" altLang="en-US" sz="2800" b="0" dirty="0" smtClean="0">
                <a:latin typeface="Arial" panose="020B0604020202020204" pitchFamily="34" charset="0"/>
                <a:cs typeface="Arial" panose="020B0604020202020204" pitchFamily="34" charset="0"/>
              </a:rPr>
              <a:t>sēklu “bēgļi”</a:t>
            </a:r>
          </a:p>
          <a:p>
            <a:pPr lvl="1" eaLnBrk="1" hangingPunct="1"/>
            <a:r>
              <a:rPr lang="lv-LV" altLang="en-US" sz="2400" b="0" dirty="0" smtClean="0">
                <a:latin typeface="Arial" panose="020B0604020202020204" pitchFamily="34" charset="0"/>
                <a:cs typeface="Arial" panose="020B0604020202020204" pitchFamily="34" charset="0"/>
              </a:rPr>
              <a:t>transportēšana</a:t>
            </a:r>
          </a:p>
          <a:p>
            <a:pPr lvl="1" eaLnBrk="1" hangingPunct="1"/>
            <a:r>
              <a:rPr lang="lv-LV" altLang="en-US" sz="2400" b="0" dirty="0" smtClean="0">
                <a:latin typeface="Arial" panose="020B0604020202020204" pitchFamily="34" charset="0"/>
                <a:cs typeface="Arial" panose="020B0604020202020204" pitchFamily="34" charset="0"/>
              </a:rPr>
              <a:t>cilvēks</a:t>
            </a:r>
          </a:p>
          <a:p>
            <a:pPr lvl="1" eaLnBrk="1" hangingPunct="1"/>
            <a:r>
              <a:rPr lang="lv-LV" altLang="en-US" sz="2400" b="0" dirty="0" smtClean="0">
                <a:latin typeface="Arial" panose="020B0604020202020204" pitchFamily="34" charset="0"/>
                <a:cs typeface="Arial" panose="020B0604020202020204" pitchFamily="34" charset="0"/>
              </a:rPr>
              <a:t>dzīvnieki</a:t>
            </a:r>
          </a:p>
          <a:p>
            <a:pPr eaLnBrk="1" hangingPunct="1"/>
            <a:r>
              <a:rPr lang="lv-LV" altLang="en-US" sz="2800" b="0" dirty="0" smtClean="0">
                <a:latin typeface="Arial" panose="020B0604020202020204" pitchFamily="34" charset="0"/>
                <a:cs typeface="Arial" panose="020B0604020202020204" pitchFamily="34" charset="0"/>
              </a:rPr>
              <a:t>augsnes piesārņojums</a:t>
            </a:r>
          </a:p>
          <a:p>
            <a:pPr lvl="1" eaLnBrk="1" hangingPunct="1"/>
            <a:r>
              <a:rPr lang="lv-LV" altLang="en-US" sz="2400" b="0" dirty="0" smtClean="0">
                <a:latin typeface="Arial" panose="020B0604020202020204" pitchFamily="34" charset="0"/>
                <a:cs typeface="Arial" panose="020B0604020202020204" pitchFamily="34" charset="0"/>
              </a:rPr>
              <a:t>sēklu bankas</a:t>
            </a:r>
          </a:p>
          <a:p>
            <a:pPr lvl="1" eaLnBrk="1" hangingPunct="1"/>
            <a:r>
              <a:rPr lang="lv-LV" altLang="en-US" sz="2400" b="0" dirty="0" smtClean="0">
                <a:latin typeface="Arial" panose="020B0604020202020204" pitchFamily="34" charset="0"/>
                <a:cs typeface="Arial" panose="020B0604020202020204" pitchFamily="34" charset="0"/>
              </a:rPr>
              <a:t>augu paliekas</a:t>
            </a:r>
            <a:endParaRPr lang="ru-RU" altLang="en-US" sz="2400" b="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689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689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689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6899">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689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689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689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6899">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6899">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6899">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689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899" grpId="0" build="p"/>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323850" y="333375"/>
            <a:ext cx="8640763" cy="1143000"/>
          </a:xfrm>
        </p:spPr>
        <p:txBody>
          <a:bodyPr/>
          <a:lstStyle/>
          <a:p>
            <a:pPr eaLnBrk="1" hangingPunct="1"/>
            <a:r>
              <a:rPr lang="lv-LV" altLang="en-US" smtClean="0"/>
              <a:t>Faktori, kas ietekmē gēnu noplūdi</a:t>
            </a:r>
            <a:br>
              <a:rPr lang="lv-LV" altLang="en-US" smtClean="0"/>
            </a:br>
            <a:r>
              <a:rPr lang="lv-LV" altLang="en-US" smtClean="0"/>
              <a:t>ar putekšņiem</a:t>
            </a:r>
            <a:endParaRPr lang="ru-RU" altLang="en-US" smtClean="0"/>
          </a:p>
        </p:txBody>
      </p:sp>
      <p:sp>
        <p:nvSpPr>
          <p:cNvPr id="337923" name="Rectangle 3"/>
          <p:cNvSpPr>
            <a:spLocks noGrp="1" noChangeArrowheads="1"/>
          </p:cNvSpPr>
          <p:nvPr>
            <p:ph type="body" idx="1"/>
          </p:nvPr>
        </p:nvSpPr>
        <p:spPr>
          <a:xfrm>
            <a:off x="685800" y="1628775"/>
            <a:ext cx="7772400" cy="4752975"/>
          </a:xfrm>
        </p:spPr>
        <p:txBody>
          <a:bodyPr/>
          <a:lstStyle/>
          <a:p>
            <a:pPr eaLnBrk="1" hangingPunct="1">
              <a:lnSpc>
                <a:spcPct val="90000"/>
              </a:lnSpc>
            </a:pPr>
            <a:r>
              <a:rPr lang="lv-LV" altLang="en-US" b="0" dirty="0" smtClean="0">
                <a:latin typeface="Arial" panose="020B0604020202020204" pitchFamily="34" charset="0"/>
                <a:cs typeface="Arial" panose="020B0604020202020204" pitchFamily="34" charset="0"/>
              </a:rPr>
              <a:t>attālums starp laukiem</a:t>
            </a:r>
          </a:p>
          <a:p>
            <a:pPr eaLnBrk="1" hangingPunct="1">
              <a:lnSpc>
                <a:spcPct val="90000"/>
              </a:lnSpc>
            </a:pPr>
            <a:r>
              <a:rPr lang="lv-LV" altLang="en-US" b="0" dirty="0" smtClean="0">
                <a:latin typeface="Arial" panose="020B0604020202020204" pitchFamily="34" charset="0"/>
                <a:cs typeface="Arial" panose="020B0604020202020204" pitchFamily="34" charset="0"/>
              </a:rPr>
              <a:t>vēja virziens un stiprums</a:t>
            </a:r>
          </a:p>
          <a:p>
            <a:pPr eaLnBrk="1" hangingPunct="1">
              <a:lnSpc>
                <a:spcPct val="90000"/>
              </a:lnSpc>
            </a:pPr>
            <a:r>
              <a:rPr lang="lv-LV" altLang="en-US" b="0" dirty="0" smtClean="0">
                <a:latin typeface="Arial" panose="020B0604020202020204" pitchFamily="34" charset="0"/>
                <a:cs typeface="Arial" panose="020B0604020202020204" pitchFamily="34" charset="0"/>
              </a:rPr>
              <a:t>temperatūra</a:t>
            </a:r>
          </a:p>
          <a:p>
            <a:pPr eaLnBrk="1" hangingPunct="1">
              <a:lnSpc>
                <a:spcPct val="90000"/>
              </a:lnSpc>
            </a:pPr>
            <a:r>
              <a:rPr lang="lv-LV" altLang="en-US" b="0" dirty="0" smtClean="0">
                <a:latin typeface="Arial" panose="020B0604020202020204" pitchFamily="34" charset="0"/>
                <a:cs typeface="Arial" panose="020B0604020202020204" pitchFamily="34" charset="0"/>
              </a:rPr>
              <a:t>gaisa mitrums</a:t>
            </a:r>
          </a:p>
          <a:p>
            <a:pPr eaLnBrk="1" hangingPunct="1">
              <a:lnSpc>
                <a:spcPct val="90000"/>
              </a:lnSpc>
            </a:pPr>
            <a:r>
              <a:rPr lang="lv-LV" altLang="en-US" b="0" dirty="0" smtClean="0">
                <a:latin typeface="Arial" panose="020B0604020202020204" pitchFamily="34" charset="0"/>
                <a:cs typeface="Arial" panose="020B0604020202020204" pitchFamily="34" charset="0"/>
              </a:rPr>
              <a:t>šķirņu īpatnības (ziedēšanas sinhronizācija, arhitektonika)</a:t>
            </a:r>
          </a:p>
          <a:p>
            <a:pPr eaLnBrk="1" hangingPunct="1">
              <a:lnSpc>
                <a:spcPct val="90000"/>
              </a:lnSpc>
            </a:pPr>
            <a:r>
              <a:rPr lang="lv-LV" altLang="en-US" b="0" dirty="0" smtClean="0">
                <a:latin typeface="Arial" panose="020B0604020202020204" pitchFamily="34" charset="0"/>
                <a:cs typeface="Arial" panose="020B0604020202020204" pitchFamily="34" charset="0"/>
              </a:rPr>
              <a:t>kukaiņu – apputeksnētāju izplatība</a:t>
            </a:r>
          </a:p>
          <a:p>
            <a:pPr eaLnBrk="1" hangingPunct="1">
              <a:lnSpc>
                <a:spcPct val="90000"/>
              </a:lnSpc>
            </a:pPr>
            <a:endParaRPr lang="lv-LV" altLang="en-US" b="0" dirty="0" smtClean="0">
              <a:latin typeface="Arial" panose="020B0604020202020204" pitchFamily="34" charset="0"/>
              <a:cs typeface="Arial" panose="020B0604020202020204" pitchFamily="34" charset="0"/>
            </a:endParaRPr>
          </a:p>
          <a:p>
            <a:pPr eaLnBrk="1" hangingPunct="1">
              <a:lnSpc>
                <a:spcPct val="90000"/>
              </a:lnSpc>
              <a:buFontTx/>
              <a:buNone/>
            </a:pPr>
            <a:r>
              <a:rPr lang="lv-LV" altLang="en-US" b="0" dirty="0" smtClean="0">
                <a:solidFill>
                  <a:srgbClr val="CC3300"/>
                </a:solidFill>
                <a:latin typeface="Arial" panose="020B0604020202020204" pitchFamily="34" charset="0"/>
                <a:cs typeface="Arial" panose="020B0604020202020204" pitchFamily="34" charset="0"/>
              </a:rPr>
              <a:t>Variabli (gadi, lokalizācija, šķirnes)!</a:t>
            </a:r>
            <a:endParaRPr lang="ru-RU" altLang="en-US" b="0" dirty="0" smtClean="0">
              <a:solidFill>
                <a:srgbClr val="CC33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2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2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92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79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3" grpId="0" build="p"/>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684213" y="333375"/>
            <a:ext cx="7772400" cy="658813"/>
          </a:xfrm>
        </p:spPr>
        <p:txBody>
          <a:bodyPr/>
          <a:lstStyle/>
          <a:p>
            <a:pPr eaLnBrk="1" hangingPunct="1"/>
            <a:r>
              <a:rPr lang="lv-LV" altLang="en-US" smtClean="0"/>
              <a:t>Riski</a:t>
            </a:r>
            <a:endParaRPr lang="ru-RU" altLang="en-US" smtClean="0"/>
          </a:p>
        </p:txBody>
      </p:sp>
      <p:sp>
        <p:nvSpPr>
          <p:cNvPr id="338947" name="Rectangle 3"/>
          <p:cNvSpPr>
            <a:spLocks noGrp="1" noChangeArrowheads="1"/>
          </p:cNvSpPr>
          <p:nvPr>
            <p:ph type="body" idx="1"/>
          </p:nvPr>
        </p:nvSpPr>
        <p:spPr>
          <a:xfrm>
            <a:off x="611188" y="1125538"/>
            <a:ext cx="7772400" cy="5040312"/>
          </a:xfrm>
        </p:spPr>
        <p:txBody>
          <a:bodyPr/>
          <a:lstStyle/>
          <a:p>
            <a:pPr eaLnBrk="1" hangingPunct="1">
              <a:lnSpc>
                <a:spcPct val="90000"/>
              </a:lnSpc>
            </a:pPr>
            <a:r>
              <a:rPr lang="lv-LV" altLang="en-US" smtClean="0"/>
              <a:t>Gēnu noplūde</a:t>
            </a:r>
          </a:p>
          <a:p>
            <a:pPr lvl="1" eaLnBrk="1" hangingPunct="1">
              <a:lnSpc>
                <a:spcPct val="90000"/>
              </a:lnSpc>
            </a:pPr>
            <a:r>
              <a:rPr lang="lv-LV" altLang="en-US" smtClean="0"/>
              <a:t>konvenciālo šķirņu piesārņojums</a:t>
            </a:r>
          </a:p>
          <a:p>
            <a:pPr lvl="1" eaLnBrk="1" hangingPunct="1">
              <a:lnSpc>
                <a:spcPct val="90000"/>
              </a:lnSpc>
            </a:pPr>
            <a:r>
              <a:rPr lang="lv-LV" altLang="en-US" smtClean="0"/>
              <a:t>radniecisko savvaļas sugu ģenētiskas izmaiņas</a:t>
            </a:r>
          </a:p>
          <a:p>
            <a:pPr lvl="1" eaLnBrk="1" hangingPunct="1">
              <a:lnSpc>
                <a:spcPct val="90000"/>
              </a:lnSpc>
            </a:pPr>
            <a:r>
              <a:rPr lang="lv-LV" altLang="en-US" smtClean="0"/>
              <a:t>horizontālā gēnu pārnese neseksuāla ceļā no viena organisma uz citu</a:t>
            </a:r>
          </a:p>
          <a:p>
            <a:pPr lvl="2" eaLnBrk="1" hangingPunct="1">
              <a:lnSpc>
                <a:spcPct val="90000"/>
              </a:lnSpc>
            </a:pPr>
            <a:r>
              <a:rPr lang="lv-LV" altLang="en-US" smtClean="0"/>
              <a:t>kaitēkļu dabiskie ienaidnieki</a:t>
            </a:r>
            <a:endParaRPr lang="en-US" altLang="en-US" smtClean="0"/>
          </a:p>
          <a:p>
            <a:pPr lvl="2" eaLnBrk="1" hangingPunct="1">
              <a:lnSpc>
                <a:spcPct val="90000"/>
              </a:lnSpc>
            </a:pPr>
            <a:r>
              <a:rPr lang="lv-LV" altLang="en-US" smtClean="0"/>
              <a:t>citi kaitēkļi</a:t>
            </a:r>
            <a:endParaRPr lang="en-US" altLang="en-US" smtClean="0"/>
          </a:p>
          <a:p>
            <a:pPr lvl="2" eaLnBrk="1" hangingPunct="1">
              <a:lnSpc>
                <a:spcPct val="90000"/>
              </a:lnSpc>
            </a:pPr>
            <a:r>
              <a:rPr lang="lv-LV" altLang="en-US" smtClean="0"/>
              <a:t>augsnes organismi</a:t>
            </a:r>
          </a:p>
          <a:p>
            <a:pPr eaLnBrk="1" hangingPunct="1">
              <a:lnSpc>
                <a:spcPct val="90000"/>
              </a:lnSpc>
            </a:pPr>
            <a:r>
              <a:rPr lang="lv-LV" altLang="en-US" smtClean="0"/>
              <a:t>Tiešā ietekme</a:t>
            </a:r>
          </a:p>
          <a:p>
            <a:pPr lvl="1" eaLnBrk="1" hangingPunct="1">
              <a:lnSpc>
                <a:spcPct val="90000"/>
              </a:lnSpc>
            </a:pPr>
            <a:r>
              <a:rPr lang="lv-LV" altLang="en-US" smtClean="0"/>
              <a:t>augsnes organismi</a:t>
            </a:r>
            <a:endParaRPr lang="ru-RU"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89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89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894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894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894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894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8947">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894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894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7" grpId="0" build="p"/>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685800" y="609600"/>
            <a:ext cx="7772400" cy="874713"/>
          </a:xfrm>
        </p:spPr>
        <p:txBody>
          <a:bodyPr/>
          <a:lstStyle/>
          <a:p>
            <a:pPr eaLnBrk="1" hangingPunct="1"/>
            <a:r>
              <a:rPr lang="lv-LV" altLang="en-US" smtClean="0"/>
              <a:t>ĢMO netieša ietekme</a:t>
            </a:r>
            <a:endParaRPr lang="ru-RU" altLang="en-US" smtClean="0"/>
          </a:p>
        </p:txBody>
      </p:sp>
      <p:sp>
        <p:nvSpPr>
          <p:cNvPr id="339971" name="Rectangle 3"/>
          <p:cNvSpPr>
            <a:spLocks noGrp="1" noChangeArrowheads="1"/>
          </p:cNvSpPr>
          <p:nvPr>
            <p:ph type="body" idx="1"/>
          </p:nvPr>
        </p:nvSpPr>
        <p:spPr>
          <a:xfrm>
            <a:off x="395288" y="1700213"/>
            <a:ext cx="4824412" cy="4608512"/>
          </a:xfrm>
        </p:spPr>
        <p:txBody>
          <a:bodyPr/>
          <a:lstStyle/>
          <a:p>
            <a:pPr eaLnBrk="1" hangingPunct="1"/>
            <a:r>
              <a:rPr lang="lv-LV" altLang="en-US" b="0" dirty="0" smtClean="0">
                <a:latin typeface="Arial" panose="020B0604020202020204" pitchFamily="34" charset="0"/>
                <a:cs typeface="Arial" panose="020B0604020202020204" pitchFamily="34" charset="0"/>
              </a:rPr>
              <a:t>monokultūra</a:t>
            </a:r>
          </a:p>
          <a:p>
            <a:pPr lvl="1" eaLnBrk="1" hangingPunct="1"/>
            <a:r>
              <a:rPr lang="lv-LV" altLang="en-US" b="0" dirty="0" smtClean="0">
                <a:latin typeface="Arial" panose="020B0604020202020204" pitchFamily="34" charset="0"/>
                <a:cs typeface="Arial" panose="020B0604020202020204" pitchFamily="34" charset="0"/>
              </a:rPr>
              <a:t>patogēna (parazīta) </a:t>
            </a:r>
            <a:r>
              <a:rPr lang="lv-LV" altLang="en-US" b="0" dirty="0" err="1" smtClean="0">
                <a:latin typeface="Arial" panose="020B0604020202020204" pitchFamily="34" charset="0"/>
                <a:cs typeface="Arial" panose="020B0604020202020204" pitchFamily="34" charset="0"/>
              </a:rPr>
              <a:t>super</a:t>
            </a:r>
            <a:r>
              <a:rPr lang="lv-LV" altLang="en-US" b="0" dirty="0" smtClean="0">
                <a:latin typeface="Arial" panose="020B0604020202020204" pitchFamily="34" charset="0"/>
                <a:cs typeface="Arial" panose="020B0604020202020204" pitchFamily="34" charset="0"/>
              </a:rPr>
              <a:t> rasu izveidošanās</a:t>
            </a:r>
          </a:p>
          <a:p>
            <a:pPr lvl="1" eaLnBrk="1" hangingPunct="1"/>
            <a:r>
              <a:rPr lang="lv-LV" altLang="en-US" b="0" dirty="0" smtClean="0">
                <a:latin typeface="Arial" panose="020B0604020202020204" pitchFamily="34" charset="0"/>
                <a:cs typeface="Arial" panose="020B0604020202020204" pitchFamily="34" charset="0"/>
              </a:rPr>
              <a:t>izturīgu pret herbicīdiem nezāļu formu veidošanās</a:t>
            </a:r>
          </a:p>
          <a:p>
            <a:pPr lvl="2" eaLnBrk="1" hangingPunct="1"/>
            <a:r>
              <a:rPr lang="lv-LV" altLang="en-US" dirty="0" smtClean="0">
                <a:latin typeface="Arial" panose="020B0604020202020204" pitchFamily="34" charset="0"/>
                <a:cs typeface="Arial" panose="020B0604020202020204" pitchFamily="34" charset="0"/>
              </a:rPr>
              <a:t>potenciāli skar </a:t>
            </a:r>
            <a:r>
              <a:rPr lang="lv-LV" altLang="en-US" dirty="0" err="1" smtClean="0">
                <a:latin typeface="Arial" panose="020B0604020202020204" pitchFamily="34" charset="0"/>
                <a:cs typeface="Arial" panose="020B0604020202020204" pitchFamily="34" charset="0"/>
              </a:rPr>
              <a:t>agrobiocenozes</a:t>
            </a:r>
            <a:r>
              <a:rPr lang="lv-LV" altLang="en-US" dirty="0" smtClean="0">
                <a:latin typeface="Arial" panose="020B0604020202020204" pitchFamily="34" charset="0"/>
                <a:cs typeface="Arial" panose="020B0604020202020204" pitchFamily="34" charset="0"/>
              </a:rPr>
              <a:t>, ne dabiskās ekosistēmas </a:t>
            </a:r>
            <a:endParaRPr lang="ru-RU" altLang="en-US" dirty="0" smtClean="0">
              <a:latin typeface="Arial" panose="020B0604020202020204" pitchFamily="34" charset="0"/>
              <a:cs typeface="Arial" panose="020B0604020202020204" pitchFamily="34" charset="0"/>
            </a:endParaRPr>
          </a:p>
        </p:txBody>
      </p:sp>
      <p:pic>
        <p:nvPicPr>
          <p:cNvPr id="339972" name="Picture 4" descr="Bt_using strate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916113"/>
            <a:ext cx="3563937"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99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99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997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39971">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99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468313" y="333375"/>
            <a:ext cx="8353425" cy="658813"/>
          </a:xfrm>
        </p:spPr>
        <p:txBody>
          <a:bodyPr/>
          <a:lstStyle/>
          <a:p>
            <a:pPr eaLnBrk="1" hangingPunct="1"/>
            <a:r>
              <a:rPr lang="lv-LV" altLang="en-US" smtClean="0"/>
              <a:t>Pasākumi ĢMO risku samazināšanai</a:t>
            </a:r>
            <a:endParaRPr lang="ru-RU" altLang="en-US" smtClean="0"/>
          </a:p>
        </p:txBody>
      </p:sp>
      <p:sp>
        <p:nvSpPr>
          <p:cNvPr id="340995" name="Rectangle 3"/>
          <p:cNvSpPr>
            <a:spLocks noGrp="1" noChangeArrowheads="1"/>
          </p:cNvSpPr>
          <p:nvPr>
            <p:ph type="body" idx="1"/>
          </p:nvPr>
        </p:nvSpPr>
        <p:spPr>
          <a:xfrm>
            <a:off x="323850" y="1125538"/>
            <a:ext cx="8496300" cy="5183187"/>
          </a:xfrm>
        </p:spPr>
        <p:txBody>
          <a:bodyPr/>
          <a:lstStyle/>
          <a:p>
            <a:pPr eaLnBrk="1" hangingPunct="1">
              <a:lnSpc>
                <a:spcPct val="90000"/>
              </a:lnSpc>
            </a:pPr>
            <a:r>
              <a:rPr lang="lv-LV" altLang="en-US" sz="2800" b="0" dirty="0" smtClean="0">
                <a:latin typeface="Arial" panose="020B0604020202020204" pitchFamily="34" charset="0"/>
                <a:cs typeface="Arial" panose="020B0604020202020204" pitchFamily="34" charset="0"/>
              </a:rPr>
              <a:t>Selekcija</a:t>
            </a:r>
          </a:p>
          <a:p>
            <a:pPr lvl="1" eaLnBrk="1" hangingPunct="1">
              <a:lnSpc>
                <a:spcPct val="90000"/>
              </a:lnSpc>
            </a:pPr>
            <a:r>
              <a:rPr lang="lv-LV" altLang="en-US" sz="2400" b="0" dirty="0" smtClean="0">
                <a:latin typeface="Arial" panose="020B0604020202020204" pitchFamily="34" charset="0"/>
                <a:cs typeface="Arial" panose="020B0604020202020204" pitchFamily="34" charset="0"/>
              </a:rPr>
              <a:t>marķiera gēnu izslēgšana no šķirnēm</a:t>
            </a:r>
          </a:p>
          <a:p>
            <a:pPr lvl="1" eaLnBrk="1" hangingPunct="1">
              <a:lnSpc>
                <a:spcPct val="90000"/>
              </a:lnSpc>
            </a:pPr>
            <a:r>
              <a:rPr lang="lv-LV" altLang="en-US" sz="2400" b="0" dirty="0" smtClean="0">
                <a:latin typeface="Arial" panose="020B0604020202020204" pitchFamily="34" charset="0"/>
                <a:cs typeface="Arial" panose="020B0604020202020204" pitchFamily="34" charset="0"/>
              </a:rPr>
              <a:t>lielāks klāsts pārnesamo funkcionālo gēnu</a:t>
            </a:r>
          </a:p>
          <a:p>
            <a:pPr lvl="1" eaLnBrk="1" hangingPunct="1">
              <a:lnSpc>
                <a:spcPct val="90000"/>
              </a:lnSpc>
            </a:pPr>
            <a:r>
              <a:rPr lang="lv-LV" altLang="en-US" sz="2400" b="0" dirty="0" smtClean="0">
                <a:latin typeface="Arial" panose="020B0604020202020204" pitchFamily="34" charset="0"/>
                <a:cs typeface="Arial" panose="020B0604020202020204" pitchFamily="34" charset="0"/>
              </a:rPr>
              <a:t>vīrišķā sterilitāte (putekšņi neveidojas)</a:t>
            </a:r>
          </a:p>
          <a:p>
            <a:pPr lvl="1" eaLnBrk="1" hangingPunct="1">
              <a:lnSpc>
                <a:spcPct val="90000"/>
              </a:lnSpc>
            </a:pPr>
            <a:r>
              <a:rPr lang="lv-LV" altLang="en-US" sz="2400" b="0" dirty="0" smtClean="0">
                <a:latin typeface="Arial" panose="020B0604020202020204" pitchFamily="34" charset="0"/>
                <a:cs typeface="Arial" panose="020B0604020202020204" pitchFamily="34" charset="0"/>
              </a:rPr>
              <a:t>modificēt ārpus kodola genomu (nav putekšņos)</a:t>
            </a:r>
          </a:p>
          <a:p>
            <a:pPr eaLnBrk="1" hangingPunct="1">
              <a:lnSpc>
                <a:spcPct val="90000"/>
              </a:lnSpc>
            </a:pPr>
            <a:r>
              <a:rPr lang="lv-LV" altLang="en-US" sz="2800" b="0" dirty="0" smtClean="0">
                <a:latin typeface="Arial" panose="020B0604020202020204" pitchFamily="34" charset="0"/>
                <a:cs typeface="Arial" panose="020B0604020202020204" pitchFamily="34" charset="0"/>
              </a:rPr>
              <a:t>Audzēšana</a:t>
            </a:r>
          </a:p>
          <a:p>
            <a:pPr lvl="1" eaLnBrk="1" hangingPunct="1">
              <a:lnSpc>
                <a:spcPct val="90000"/>
              </a:lnSpc>
            </a:pPr>
            <a:r>
              <a:rPr lang="lv-LV" altLang="en-US" sz="2400" b="0" dirty="0" smtClean="0">
                <a:latin typeface="Arial" panose="020B0604020202020204" pitchFamily="34" charset="0"/>
                <a:cs typeface="Arial" panose="020B0604020202020204" pitchFamily="34" charset="0"/>
              </a:rPr>
              <a:t>šķirņu daudzveidība</a:t>
            </a:r>
          </a:p>
          <a:p>
            <a:pPr lvl="1" eaLnBrk="1" hangingPunct="1">
              <a:lnSpc>
                <a:spcPct val="90000"/>
              </a:lnSpc>
            </a:pPr>
            <a:r>
              <a:rPr lang="lv-LV" altLang="en-US" sz="2400" b="0" dirty="0" smtClean="0">
                <a:latin typeface="Arial" panose="020B0604020202020204" pitchFamily="34" charset="0"/>
                <a:cs typeface="Arial" panose="020B0604020202020204" pitchFamily="34" charset="0"/>
              </a:rPr>
              <a:t>telpiska izolācija no potenciāliem recipientiem</a:t>
            </a:r>
          </a:p>
          <a:p>
            <a:pPr lvl="2" eaLnBrk="1" hangingPunct="1">
              <a:lnSpc>
                <a:spcPct val="90000"/>
              </a:lnSpc>
            </a:pPr>
            <a:r>
              <a:rPr lang="lv-LV" altLang="en-US" sz="2000" dirty="0" smtClean="0">
                <a:latin typeface="Arial" panose="020B0604020202020204" pitchFamily="34" charset="0"/>
                <a:cs typeface="Arial" panose="020B0604020202020204" pitchFamily="34" charset="0"/>
              </a:rPr>
              <a:t>kāds optimālais attālums???</a:t>
            </a:r>
          </a:p>
          <a:p>
            <a:pPr lvl="1" eaLnBrk="1" hangingPunct="1">
              <a:lnSpc>
                <a:spcPct val="90000"/>
              </a:lnSpc>
            </a:pPr>
            <a:r>
              <a:rPr lang="lv-LV" altLang="en-US" sz="2400" b="0" dirty="0" smtClean="0">
                <a:latin typeface="Arial" panose="020B0604020202020204" pitchFamily="34" charset="0"/>
                <a:cs typeface="Arial" panose="020B0604020202020204" pitchFamily="34" charset="0"/>
              </a:rPr>
              <a:t>augu seka</a:t>
            </a:r>
          </a:p>
          <a:p>
            <a:pPr lvl="1" eaLnBrk="1" hangingPunct="1">
              <a:lnSpc>
                <a:spcPct val="90000"/>
              </a:lnSpc>
            </a:pPr>
            <a:r>
              <a:rPr lang="lv-LV" altLang="en-US" sz="2400" b="0" dirty="0" smtClean="0">
                <a:latin typeface="Arial" panose="020B0604020202020204" pitchFamily="34" charset="0"/>
                <a:cs typeface="Arial" panose="020B0604020202020204" pitchFamily="34" charset="0"/>
              </a:rPr>
              <a:t>piemērota agrotehnika</a:t>
            </a:r>
          </a:p>
          <a:p>
            <a:pPr eaLnBrk="1" hangingPunct="1">
              <a:lnSpc>
                <a:spcPct val="90000"/>
              </a:lnSpc>
            </a:pPr>
            <a:r>
              <a:rPr lang="lv-LV" altLang="en-US" sz="2800" b="0" dirty="0" smtClean="0">
                <a:latin typeface="Arial" panose="020B0604020202020204" pitchFamily="34" charset="0"/>
                <a:cs typeface="Arial" panose="020B0604020202020204" pitchFamily="34" charset="0"/>
              </a:rPr>
              <a:t>Monitorings</a:t>
            </a:r>
            <a:endParaRPr lang="ru-RU" altLang="en-US" sz="2800" b="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09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099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099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099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099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099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099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099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0995">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0995">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0995">
                                            <p:txEl>
                                              <p:pRg st="10" end="10"/>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099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5" grpId="0" build="p"/>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pPr eaLnBrk="1" hangingPunct="1"/>
            <a:r>
              <a:rPr lang="lv-LV" altLang="en-US" smtClean="0"/>
              <a:t>Bt alēļu daudzveidība</a:t>
            </a:r>
            <a:endParaRPr lang="ru-RU" altLang="en-US" smtClean="0"/>
          </a:p>
        </p:txBody>
      </p:sp>
      <p:sp>
        <p:nvSpPr>
          <p:cNvPr id="244739" name="Rectangle 3"/>
          <p:cNvSpPr>
            <a:spLocks noGrp="1" noChangeArrowheads="1"/>
          </p:cNvSpPr>
          <p:nvPr>
            <p:ph type="body" idx="1"/>
          </p:nvPr>
        </p:nvSpPr>
        <p:spPr>
          <a:xfrm>
            <a:off x="1187450" y="1916113"/>
            <a:ext cx="5905500" cy="3032125"/>
          </a:xfrm>
        </p:spPr>
        <p:txBody>
          <a:bodyPr/>
          <a:lstStyle/>
          <a:p>
            <a:pPr eaLnBrk="1" hangingPunct="1">
              <a:spcBef>
                <a:spcPct val="50000"/>
              </a:spcBef>
            </a:pPr>
            <a:r>
              <a:rPr lang="en-GB" altLang="en-US" sz="3000" b="0" i="1" dirty="0" err="1" smtClean="0">
                <a:latin typeface="Arial" panose="020B0604020202020204" pitchFamily="34" charset="0"/>
                <a:cs typeface="Arial" panose="020B0604020202020204" pitchFamily="34" charset="0"/>
              </a:rPr>
              <a:t>Bt</a:t>
            </a:r>
            <a:r>
              <a:rPr lang="en-GB" altLang="en-US" sz="3000" b="0" i="1" dirty="0" smtClean="0">
                <a:latin typeface="Arial" panose="020B0604020202020204" pitchFamily="34" charset="0"/>
                <a:cs typeface="Arial" panose="020B0604020202020204" pitchFamily="34" charset="0"/>
              </a:rPr>
              <a:t> Cry IA(b)</a:t>
            </a:r>
            <a:r>
              <a:rPr lang="lv-LV" altLang="en-US" sz="3000" b="0" i="1" dirty="0" smtClean="0">
                <a:latin typeface="Arial" panose="020B0604020202020204" pitchFamily="34" charset="0"/>
                <a:cs typeface="Arial" panose="020B0604020202020204" pitchFamily="34" charset="0"/>
              </a:rPr>
              <a:t>	</a:t>
            </a:r>
            <a:r>
              <a:rPr lang="lv-LV" altLang="en-US" sz="3000" b="0" dirty="0" smtClean="0">
                <a:latin typeface="Arial" panose="020B0604020202020204" pitchFamily="34" charset="0"/>
                <a:cs typeface="Arial" panose="020B0604020202020204" pitchFamily="34" charset="0"/>
              </a:rPr>
              <a:t>	kukurūza</a:t>
            </a:r>
            <a:endParaRPr lang="en-GB" altLang="en-US" sz="3000" b="0" dirty="0" smtClean="0">
              <a:latin typeface="Arial" panose="020B0604020202020204" pitchFamily="34" charset="0"/>
              <a:cs typeface="Arial" panose="020B0604020202020204" pitchFamily="34" charset="0"/>
            </a:endParaRPr>
          </a:p>
          <a:p>
            <a:pPr eaLnBrk="1" hangingPunct="1">
              <a:spcBef>
                <a:spcPct val="25000"/>
              </a:spcBef>
            </a:pPr>
            <a:r>
              <a:rPr lang="en-GB" altLang="en-US" sz="3000" b="0" i="1" dirty="0" err="1" smtClean="0">
                <a:latin typeface="Arial" panose="020B0604020202020204" pitchFamily="34" charset="0"/>
                <a:cs typeface="Arial" panose="020B0604020202020204" pitchFamily="34" charset="0"/>
              </a:rPr>
              <a:t>Bt</a:t>
            </a:r>
            <a:r>
              <a:rPr lang="en-GB" altLang="en-US" sz="3000" b="0" i="1" dirty="0" smtClean="0">
                <a:latin typeface="Arial" panose="020B0604020202020204" pitchFamily="34" charset="0"/>
                <a:cs typeface="Arial" panose="020B0604020202020204" pitchFamily="34" charset="0"/>
              </a:rPr>
              <a:t> Cry IA(c)</a:t>
            </a:r>
            <a:r>
              <a:rPr lang="lv-LV" altLang="en-US" sz="3000" b="0" i="1" dirty="0" smtClean="0">
                <a:latin typeface="Arial" panose="020B0604020202020204" pitchFamily="34" charset="0"/>
                <a:cs typeface="Arial" panose="020B0604020202020204" pitchFamily="34" charset="0"/>
              </a:rPr>
              <a:t>	</a:t>
            </a:r>
            <a:r>
              <a:rPr lang="lv-LV" altLang="en-US" sz="3000" b="0" dirty="0" smtClean="0">
                <a:latin typeface="Arial" panose="020B0604020202020204" pitchFamily="34" charset="0"/>
                <a:cs typeface="Arial" panose="020B0604020202020204" pitchFamily="34" charset="0"/>
              </a:rPr>
              <a:t>	kokvilna</a:t>
            </a:r>
            <a:endParaRPr lang="en-GB" altLang="en-US" sz="3000" b="0" dirty="0" smtClean="0">
              <a:latin typeface="Arial" panose="020B0604020202020204" pitchFamily="34" charset="0"/>
              <a:cs typeface="Arial" panose="020B0604020202020204" pitchFamily="34" charset="0"/>
            </a:endParaRPr>
          </a:p>
          <a:p>
            <a:pPr eaLnBrk="1" hangingPunct="1">
              <a:spcBef>
                <a:spcPct val="25000"/>
              </a:spcBef>
            </a:pPr>
            <a:r>
              <a:rPr lang="en-GB" altLang="en-US" sz="3000" b="0" i="1" dirty="0" err="1" smtClean="0">
                <a:latin typeface="Arial" panose="020B0604020202020204" pitchFamily="34" charset="0"/>
                <a:cs typeface="Arial" panose="020B0604020202020204" pitchFamily="34" charset="0"/>
              </a:rPr>
              <a:t>Bt</a:t>
            </a:r>
            <a:r>
              <a:rPr lang="en-GB" altLang="en-US" sz="3000" b="0" i="1" dirty="0" smtClean="0">
                <a:latin typeface="Arial" panose="020B0604020202020204" pitchFamily="34" charset="0"/>
                <a:cs typeface="Arial" panose="020B0604020202020204" pitchFamily="34" charset="0"/>
              </a:rPr>
              <a:t> Cry IIIA</a:t>
            </a:r>
            <a:r>
              <a:rPr lang="lv-LV" altLang="en-US" sz="3000" b="0" dirty="0" smtClean="0">
                <a:latin typeface="Arial" panose="020B0604020202020204" pitchFamily="34" charset="0"/>
                <a:cs typeface="Arial" panose="020B0604020202020204" pitchFamily="34" charset="0"/>
              </a:rPr>
              <a:t>		kartupeļi</a:t>
            </a:r>
            <a:endParaRPr lang="en-GB" altLang="en-US" sz="3000" b="0" dirty="0" smtClean="0">
              <a:latin typeface="Arial" panose="020B0604020202020204" pitchFamily="34" charset="0"/>
              <a:cs typeface="Arial" panose="020B0604020202020204" pitchFamily="34" charset="0"/>
            </a:endParaRPr>
          </a:p>
          <a:p>
            <a:pPr eaLnBrk="1" hangingPunct="1">
              <a:spcBef>
                <a:spcPct val="25000"/>
              </a:spcBef>
            </a:pPr>
            <a:r>
              <a:rPr lang="en-GB" altLang="en-US" sz="3000" b="0" i="1" dirty="0" err="1" smtClean="0">
                <a:latin typeface="Arial" panose="020B0604020202020204" pitchFamily="34" charset="0"/>
                <a:cs typeface="Arial" panose="020B0604020202020204" pitchFamily="34" charset="0"/>
              </a:rPr>
              <a:t>Bt</a:t>
            </a:r>
            <a:r>
              <a:rPr lang="en-GB" altLang="en-US" sz="3000" b="0" i="1" dirty="0" smtClean="0">
                <a:latin typeface="Arial" panose="020B0604020202020204" pitchFamily="34" charset="0"/>
                <a:cs typeface="Arial" panose="020B0604020202020204" pitchFamily="34" charset="0"/>
              </a:rPr>
              <a:t> Cry </a:t>
            </a:r>
            <a:r>
              <a:rPr lang="en-GB" altLang="en-US" sz="3000" b="0" i="1" dirty="0" err="1" smtClean="0">
                <a:latin typeface="Arial" panose="020B0604020202020204" pitchFamily="34" charset="0"/>
                <a:cs typeface="Arial" panose="020B0604020202020204" pitchFamily="34" charset="0"/>
              </a:rPr>
              <a:t>1F</a:t>
            </a:r>
            <a:r>
              <a:rPr lang="lv-LV" altLang="en-US" sz="3000" b="0" dirty="0" smtClean="0">
                <a:latin typeface="Arial" panose="020B0604020202020204" pitchFamily="34" charset="0"/>
                <a:cs typeface="Arial" panose="020B0604020202020204" pitchFamily="34" charset="0"/>
              </a:rPr>
              <a:t>		kukurūza</a:t>
            </a:r>
            <a:endParaRPr lang="en-GB" altLang="en-US" sz="3000" b="0" dirty="0" smtClean="0">
              <a:latin typeface="Arial" panose="020B0604020202020204" pitchFamily="34" charset="0"/>
              <a:cs typeface="Arial" panose="020B0604020202020204" pitchFamily="34" charset="0"/>
            </a:endParaRPr>
          </a:p>
          <a:p>
            <a:pPr eaLnBrk="1" hangingPunct="1">
              <a:spcBef>
                <a:spcPct val="25000"/>
              </a:spcBef>
            </a:pPr>
            <a:r>
              <a:rPr lang="en-GB" altLang="en-US" sz="3000" b="0" i="1" dirty="0" err="1" smtClean="0">
                <a:latin typeface="Arial" panose="020B0604020202020204" pitchFamily="34" charset="0"/>
                <a:cs typeface="Arial" panose="020B0604020202020204" pitchFamily="34" charset="0"/>
              </a:rPr>
              <a:t>Bt</a:t>
            </a:r>
            <a:r>
              <a:rPr lang="en-GB" altLang="en-US" sz="3000" b="0" i="1" dirty="0" smtClean="0">
                <a:latin typeface="Arial" panose="020B0604020202020204" pitchFamily="34" charset="0"/>
                <a:cs typeface="Arial" panose="020B0604020202020204" pitchFamily="34" charset="0"/>
              </a:rPr>
              <a:t> K Cry </a:t>
            </a:r>
            <a:r>
              <a:rPr lang="en-GB" altLang="en-US" sz="3000" b="0" i="1" dirty="0" smtClean="0">
                <a:latin typeface="Arial" panose="020B0604020202020204" pitchFamily="34" charset="0"/>
                <a:cs typeface="Arial" panose="020B0604020202020204" pitchFamily="34" charset="0"/>
              </a:rPr>
              <a:t>IA(c)</a:t>
            </a:r>
            <a:r>
              <a:rPr lang="lv-LV" altLang="en-US" sz="3000" b="0" i="1" dirty="0" smtClean="0">
                <a:latin typeface="Arial" panose="020B0604020202020204" pitchFamily="34" charset="0"/>
                <a:cs typeface="Arial" panose="020B0604020202020204" pitchFamily="34" charset="0"/>
              </a:rPr>
              <a:t>		</a:t>
            </a:r>
            <a:r>
              <a:rPr lang="lv-LV" altLang="en-US" sz="3000" b="0" dirty="0" smtClean="0">
                <a:latin typeface="Arial" panose="020B0604020202020204" pitchFamily="34" charset="0"/>
                <a:cs typeface="Arial" panose="020B0604020202020204" pitchFamily="34" charset="0"/>
              </a:rPr>
              <a:t>kukurūza</a:t>
            </a:r>
            <a:endParaRPr lang="ru-RU" altLang="en-US" sz="3000" b="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762000" y="228600"/>
            <a:ext cx="7772400" cy="1143000"/>
          </a:xfrm>
        </p:spPr>
        <p:txBody>
          <a:bodyPr/>
          <a:lstStyle/>
          <a:p>
            <a:pPr eaLnBrk="1" hangingPunct="1"/>
            <a:r>
              <a:rPr lang="lv-LV" altLang="en-US" smtClean="0"/>
              <a:t>Avidīns</a:t>
            </a:r>
            <a:br>
              <a:rPr lang="lv-LV" altLang="en-US" smtClean="0"/>
            </a:br>
            <a:r>
              <a:rPr lang="lv-LV" altLang="en-US" sz="2800" smtClean="0"/>
              <a:t>alternatīva </a:t>
            </a:r>
            <a:r>
              <a:rPr lang="lv-LV" altLang="en-US" sz="2800" i="1" smtClean="0"/>
              <a:t>Bt</a:t>
            </a:r>
            <a:r>
              <a:rPr lang="lv-LV" altLang="en-US" sz="2800" smtClean="0"/>
              <a:t> proteīnam</a:t>
            </a:r>
            <a:endParaRPr lang="lv-LV" altLang="en-US" smtClean="0">
              <a:solidFill>
                <a:schemeClr val="tx1"/>
              </a:solidFill>
              <a:latin typeface="Times New Roman" pitchFamily="18" charset="0"/>
            </a:endParaRPr>
          </a:p>
        </p:txBody>
      </p:sp>
      <p:sp>
        <p:nvSpPr>
          <p:cNvPr id="245763" name="Rectangle 3"/>
          <p:cNvSpPr>
            <a:spLocks noGrp="1" noChangeArrowheads="1"/>
          </p:cNvSpPr>
          <p:nvPr>
            <p:ph type="body" idx="1"/>
          </p:nvPr>
        </p:nvSpPr>
        <p:spPr/>
        <p:txBody>
          <a:bodyPr/>
          <a:lstStyle/>
          <a:p>
            <a:pPr eaLnBrk="1" hangingPunct="1"/>
            <a:r>
              <a:rPr lang="lv-LV" altLang="en-US" b="0" dirty="0" smtClean="0">
                <a:solidFill>
                  <a:srgbClr val="663300"/>
                </a:solidFill>
                <a:latin typeface="Arial" panose="020B0604020202020204" pitchFamily="34" charset="0"/>
                <a:cs typeface="Arial" panose="020B0604020202020204" pitchFamily="34" charset="0"/>
              </a:rPr>
              <a:t>bloķē vitamīna </a:t>
            </a:r>
            <a:r>
              <a:rPr lang="lv-LV" altLang="en-US" b="0" dirty="0" err="1" smtClean="0">
                <a:solidFill>
                  <a:srgbClr val="663300"/>
                </a:solidFill>
                <a:latin typeface="Arial" panose="020B0604020202020204" pitchFamily="34" charset="0"/>
                <a:cs typeface="Arial" panose="020B0604020202020204" pitchFamily="34" charset="0"/>
              </a:rPr>
              <a:t>biotīna</a:t>
            </a:r>
            <a:r>
              <a:rPr lang="lv-LV" altLang="en-US" b="0" dirty="0" smtClean="0">
                <a:solidFill>
                  <a:srgbClr val="663300"/>
                </a:solidFill>
                <a:latin typeface="Arial" panose="020B0604020202020204" pitchFamily="34" charset="0"/>
                <a:cs typeface="Arial" panose="020B0604020202020204" pitchFamily="34" charset="0"/>
              </a:rPr>
              <a:t> uzņemšanu, kurš ir nepieciešams insektu attīstībai</a:t>
            </a:r>
          </a:p>
          <a:p>
            <a:pPr eaLnBrk="1" hangingPunct="1"/>
            <a:r>
              <a:rPr lang="lv-LV" altLang="en-US" b="0" dirty="0" smtClean="0">
                <a:solidFill>
                  <a:srgbClr val="663300"/>
                </a:solidFill>
                <a:latin typeface="Arial" panose="020B0604020202020204" pitchFamily="34" charset="0"/>
                <a:cs typeface="Arial" panose="020B0604020202020204" pitchFamily="34" charset="0"/>
              </a:rPr>
              <a:t>dabiska viela – atrodas olas baltumā</a:t>
            </a:r>
          </a:p>
          <a:p>
            <a:pPr eaLnBrk="1" hangingPunct="1"/>
            <a:r>
              <a:rPr lang="lv-LV" altLang="en-US" b="0" dirty="0" smtClean="0">
                <a:solidFill>
                  <a:srgbClr val="663300"/>
                </a:solidFill>
                <a:latin typeface="Arial" panose="020B0604020202020204" pitchFamily="34" charset="0"/>
                <a:cs typeface="Arial" panose="020B0604020202020204" pitchFamily="34" charset="0"/>
              </a:rPr>
              <a:t>iegūta </a:t>
            </a:r>
            <a:r>
              <a:rPr lang="lv-LV" altLang="en-US" b="0" dirty="0" err="1" smtClean="0">
                <a:solidFill>
                  <a:srgbClr val="663300"/>
                </a:solidFill>
                <a:latin typeface="Arial" panose="020B0604020202020204" pitchFamily="34" charset="0"/>
                <a:cs typeface="Arial" panose="020B0604020202020204" pitchFamily="34" charset="0"/>
              </a:rPr>
              <a:t>avidīnu</a:t>
            </a:r>
            <a:r>
              <a:rPr lang="lv-LV" altLang="en-US" b="0" dirty="0" smtClean="0">
                <a:solidFill>
                  <a:srgbClr val="663300"/>
                </a:solidFill>
                <a:latin typeface="Arial" panose="020B0604020202020204" pitchFamily="34" charset="0"/>
                <a:cs typeface="Arial" panose="020B0604020202020204" pitchFamily="34" charset="0"/>
              </a:rPr>
              <a:t> sintezējošā kukurūza</a:t>
            </a:r>
          </a:p>
          <a:p>
            <a:pPr eaLnBrk="1" hangingPunct="1"/>
            <a:r>
              <a:rPr lang="lv-LV" altLang="en-US" b="0" dirty="0" smtClean="0">
                <a:solidFill>
                  <a:srgbClr val="663300"/>
                </a:solidFill>
                <a:latin typeface="Arial" panose="020B0604020202020204" pitchFamily="34" charset="0"/>
                <a:cs typeface="Arial" panose="020B0604020202020204" pitchFamily="34" charset="0"/>
              </a:rPr>
              <a:t>plašāks darbības spektrs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body" idx="1"/>
          </p:nvPr>
        </p:nvSpPr>
        <p:spPr>
          <a:xfrm>
            <a:off x="467544" y="692696"/>
            <a:ext cx="8229600" cy="5424264"/>
          </a:xfrm>
        </p:spPr>
        <p:txBody>
          <a:bodyPr/>
          <a:lstStyle/>
          <a:p>
            <a:pPr eaLnBrk="1" hangingPunct="1">
              <a:lnSpc>
                <a:spcPct val="90000"/>
              </a:lnSpc>
            </a:pPr>
            <a:r>
              <a:rPr lang="lv-LV" altLang="en-US" sz="2800" b="0" dirty="0" smtClean="0">
                <a:latin typeface="Arial" panose="020B0604020202020204" pitchFamily="34" charset="0"/>
                <a:cs typeface="Arial" panose="020B0604020202020204" pitchFamily="34" charset="0"/>
              </a:rPr>
              <a:t>sēklu veido tikai vīrišķie īpatņi</a:t>
            </a:r>
          </a:p>
          <a:p>
            <a:pPr eaLnBrk="1" hangingPunct="1">
              <a:lnSpc>
                <a:spcPct val="90000"/>
              </a:lnSpc>
            </a:pPr>
            <a:r>
              <a:rPr lang="lv-LV" altLang="en-US" sz="2800" b="0" dirty="0" smtClean="0">
                <a:latin typeface="Arial" panose="020B0604020202020204" pitchFamily="34" charset="0"/>
                <a:cs typeface="Arial" panose="020B0604020202020204" pitchFamily="34" charset="0"/>
              </a:rPr>
              <a:t>ja sēkla no tēva labās puses nonāks dzemdes labā pusē piedzims zēns, ja tēva sēkla no kreisās puses nonāks dzemdes kreisā pusē – meitene</a:t>
            </a:r>
          </a:p>
          <a:p>
            <a:pPr eaLnBrk="1" hangingPunct="1">
              <a:lnSpc>
                <a:spcPct val="90000"/>
              </a:lnSpc>
            </a:pPr>
            <a:r>
              <a:rPr lang="lv-LV" altLang="en-US" sz="2800" b="0" dirty="0" smtClean="0">
                <a:latin typeface="Arial" panose="020B0604020202020204" pitchFamily="34" charset="0"/>
                <a:cs typeface="Arial" panose="020B0604020202020204" pitchFamily="34" charset="0"/>
              </a:rPr>
              <a:t>ja sēkla no tēva labās puses nonāks dzemdes kreisā pusē piedzims zēns ar sievišķām pazīmēm</a:t>
            </a:r>
          </a:p>
          <a:p>
            <a:pPr eaLnBrk="1" hangingPunct="1">
              <a:lnSpc>
                <a:spcPct val="90000"/>
              </a:lnSpc>
            </a:pPr>
            <a:r>
              <a:rPr lang="lv-LV" altLang="en-US" sz="2800" b="0" dirty="0" smtClean="0">
                <a:latin typeface="Arial" panose="020B0604020202020204" pitchFamily="34" charset="0"/>
                <a:cs typeface="Arial" panose="020B0604020202020204" pitchFamily="34" charset="0"/>
              </a:rPr>
              <a:t>ja tēva sēkla no kreisās puses nonāks dzemdes kreisā pusē piedzims meitene ar vīrišķām pazīmēm</a:t>
            </a:r>
          </a:p>
          <a:p>
            <a:pPr eaLnBrk="1" hangingPunct="1">
              <a:lnSpc>
                <a:spcPct val="90000"/>
              </a:lnSpc>
            </a:pPr>
            <a:r>
              <a:rPr lang="lv-LV" altLang="en-US" sz="2800" b="0" dirty="0" smtClean="0">
                <a:latin typeface="Arial" panose="020B0604020202020204" pitchFamily="34" charset="0"/>
                <a:cs typeface="Arial" panose="020B0604020202020204" pitchFamily="34" charset="0"/>
              </a:rPr>
              <a:t>katra orgāna prototips jau tiek nodots ar sēklu</a:t>
            </a:r>
            <a:endParaRPr lang="en-US" altLang="en-US" sz="2800" b="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7449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1490">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1490">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149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683568" y="609600"/>
            <a:ext cx="7992888" cy="1143000"/>
          </a:xfrm>
        </p:spPr>
        <p:txBody>
          <a:bodyPr/>
          <a:lstStyle/>
          <a:p>
            <a:pPr eaLnBrk="1" hangingPunct="1"/>
            <a:r>
              <a:rPr lang="lv-LV" altLang="en-US" sz="3200" dirty="0" smtClean="0"/>
              <a:t>Gēnu </a:t>
            </a:r>
            <a:r>
              <a:rPr lang="lv-LV" altLang="en-US" sz="3200" dirty="0" smtClean="0"/>
              <a:t>plūsma – materiāls evolūcijai</a:t>
            </a:r>
            <a:r>
              <a:rPr lang="lv-LV" altLang="en-US" sz="3200" dirty="0" smtClean="0"/>
              <a:t>: </a:t>
            </a:r>
            <a:r>
              <a:rPr lang="lv-LV" altLang="en-US" sz="3200" dirty="0" smtClean="0"/>
              <a:t>alternatīvs skats</a:t>
            </a:r>
            <a:endParaRPr lang="ru-RU" altLang="en-US" sz="3200" dirty="0" smtClean="0"/>
          </a:p>
        </p:txBody>
      </p:sp>
      <p:sp>
        <p:nvSpPr>
          <p:cNvPr id="342019" name="Rectangle 3"/>
          <p:cNvSpPr>
            <a:spLocks noGrp="1" noChangeArrowheads="1"/>
          </p:cNvSpPr>
          <p:nvPr>
            <p:ph type="body" idx="1"/>
          </p:nvPr>
        </p:nvSpPr>
        <p:spPr>
          <a:xfrm>
            <a:off x="683568" y="2492896"/>
            <a:ext cx="7772400" cy="2232248"/>
          </a:xfrm>
        </p:spPr>
        <p:txBody>
          <a:bodyPr/>
          <a:lstStyle/>
          <a:p>
            <a:pPr eaLnBrk="1" hangingPunct="1"/>
            <a:r>
              <a:rPr lang="lv-LV" altLang="en-US" b="0" dirty="0" smtClean="0">
                <a:solidFill>
                  <a:srgbClr val="FF0000"/>
                </a:solidFill>
                <a:latin typeface="Arial" panose="020B0604020202020204" pitchFamily="34" charset="0"/>
                <a:cs typeface="Arial" panose="020B0604020202020204" pitchFamily="34" charset="0"/>
              </a:rPr>
              <a:t>noplicina</a:t>
            </a:r>
            <a:r>
              <a:rPr lang="lv-LV" altLang="en-US" b="0" dirty="0" smtClean="0">
                <a:latin typeface="Arial" panose="020B0604020202020204" pitchFamily="34" charset="0"/>
                <a:cs typeface="Arial" panose="020B0604020202020204" pitchFamily="34" charset="0"/>
              </a:rPr>
              <a:t> bioloģisko daudzveidību</a:t>
            </a:r>
          </a:p>
          <a:p>
            <a:pPr eaLnBrk="1" hangingPunct="1"/>
            <a:r>
              <a:rPr lang="lv-LV" altLang="en-US" b="0" dirty="0" smtClean="0">
                <a:solidFill>
                  <a:srgbClr val="FF0000"/>
                </a:solidFill>
                <a:latin typeface="Arial" panose="020B0604020202020204" pitchFamily="34" charset="0"/>
                <a:cs typeface="Arial" panose="020B0604020202020204" pitchFamily="34" charset="0"/>
              </a:rPr>
              <a:t>palielina</a:t>
            </a:r>
            <a:r>
              <a:rPr lang="lv-LV" altLang="en-US" b="0" dirty="0" smtClean="0">
                <a:latin typeface="Arial" panose="020B0604020202020204" pitchFamily="34" charset="0"/>
                <a:cs typeface="Arial" panose="020B0604020202020204" pitchFamily="34" charset="0"/>
              </a:rPr>
              <a:t> </a:t>
            </a:r>
            <a:r>
              <a:rPr lang="lv-LV" altLang="en-US" b="0" dirty="0">
                <a:latin typeface="Arial" panose="020B0604020202020204" pitchFamily="34" charset="0"/>
                <a:cs typeface="Arial" panose="020B0604020202020204" pitchFamily="34" charset="0"/>
              </a:rPr>
              <a:t>bioloģisko daudzveidību</a:t>
            </a:r>
            <a:endParaRPr lang="ru-RU" altLang="en-US" b="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20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20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19" grpId="0" build="p"/>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685800" y="0"/>
            <a:ext cx="7772400" cy="1981200"/>
          </a:xfrm>
        </p:spPr>
        <p:txBody>
          <a:bodyPr/>
          <a:lstStyle/>
          <a:p>
            <a:pPr eaLnBrk="1" hangingPunct="1"/>
            <a:r>
              <a:rPr lang="lv-LV" altLang="en-US" smtClean="0"/>
              <a:t>Annie (2000 g. marts)</a:t>
            </a:r>
            <a:r>
              <a:rPr lang="lv-LV" altLang="en-US" smtClean="0">
                <a:solidFill>
                  <a:schemeClr val="tx1"/>
                </a:solidFill>
              </a:rPr>
              <a:t/>
            </a:r>
            <a:br>
              <a:rPr lang="lv-LV" altLang="en-US" smtClean="0">
                <a:solidFill>
                  <a:schemeClr val="tx1"/>
                </a:solidFill>
              </a:rPr>
            </a:br>
            <a:r>
              <a:rPr lang="lv-LV" altLang="en-US" sz="2000" smtClean="0">
                <a:solidFill>
                  <a:schemeClr val="accent1"/>
                </a:solidFill>
              </a:rPr>
              <a:t>pirmā klonētā govs</a:t>
            </a:r>
            <a:br>
              <a:rPr lang="lv-LV" altLang="en-US" sz="2000" smtClean="0">
                <a:solidFill>
                  <a:schemeClr val="accent1"/>
                </a:solidFill>
              </a:rPr>
            </a:br>
            <a:r>
              <a:rPr lang="lv-LV" altLang="en-US" sz="2000" smtClean="0">
                <a:solidFill>
                  <a:schemeClr val="accent1"/>
                </a:solidFill>
              </a:rPr>
              <a:t>ar lauksaimnieciski nozīmīgu gēnu</a:t>
            </a:r>
            <a:endParaRPr lang="lv-LV" altLang="en-US" b="0" smtClean="0">
              <a:solidFill>
                <a:schemeClr val="tx1"/>
              </a:solidFill>
            </a:endParaRPr>
          </a:p>
        </p:txBody>
      </p:sp>
      <p:pic>
        <p:nvPicPr>
          <p:cNvPr id="248835" name="Picture 3" descr="Transgenic cow to resist mati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752600"/>
            <a:ext cx="6019800"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6" name="Text Box 4"/>
          <p:cNvSpPr txBox="1">
            <a:spLocks noChangeArrowheads="1"/>
          </p:cNvSpPr>
          <p:nvPr/>
        </p:nvSpPr>
        <p:spPr bwMode="auto">
          <a:xfrm>
            <a:off x="533400" y="5791200"/>
            <a:ext cx="8229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lv-LV" altLang="en-US" sz="2400" b="0" i="0">
                <a:solidFill>
                  <a:schemeClr val="tx1"/>
                </a:solidFill>
                <a:latin typeface="Arial" charset="0"/>
              </a:rPr>
              <a:t>Mēŗķis: proteīna lizostafīns (lysostaphin) sintēze, kurš nomāc baktēriju </a:t>
            </a:r>
            <a:r>
              <a:rPr lang="lv-LV" altLang="en-US" sz="2400" b="0">
                <a:solidFill>
                  <a:schemeClr val="tx1"/>
                </a:solidFill>
                <a:latin typeface="Arial" charset="0"/>
              </a:rPr>
              <a:t>Staphylococcus aureus</a:t>
            </a:r>
            <a:r>
              <a:rPr lang="lv-LV" altLang="en-US" sz="2400" b="0" i="0">
                <a:solidFill>
                  <a:schemeClr val="tx1"/>
                </a:solidFill>
                <a:latin typeface="Arial" charset="0"/>
              </a:rPr>
              <a:t>, mastīta izraisītāju.</a:t>
            </a:r>
            <a:endParaRPr lang="lv-LV" altLang="en-US" sz="2400" i="0">
              <a:solidFill>
                <a:schemeClr val="accent2"/>
              </a:solidFill>
              <a:latin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body" idx="1"/>
          </p:nvPr>
        </p:nvSpPr>
        <p:spPr>
          <a:xfrm>
            <a:off x="457200" y="533400"/>
            <a:ext cx="8229600" cy="5592763"/>
          </a:xfrm>
        </p:spPr>
        <p:txBody>
          <a:bodyPr/>
          <a:lstStyle/>
          <a:p>
            <a:pPr eaLnBrk="1" hangingPunct="1"/>
            <a:r>
              <a:rPr lang="lv-LV" altLang="en-US" b="0" dirty="0" smtClean="0">
                <a:latin typeface="Arial" panose="020B0604020202020204" pitchFamily="34" charset="0"/>
                <a:cs typeface="Arial" panose="020B0604020202020204" pitchFamily="34" charset="0"/>
              </a:rPr>
              <a:t>Līdzīgi uzskati saglabājās līdz </a:t>
            </a:r>
            <a:r>
              <a:rPr lang="en-US" altLang="en-US" b="0" dirty="0" smtClean="0">
                <a:latin typeface="Arial" panose="020B0604020202020204" pitchFamily="34" charset="0"/>
                <a:cs typeface="Arial" panose="020B0604020202020204" pitchFamily="34" charset="0"/>
              </a:rPr>
              <a:t>18.</a:t>
            </a:r>
            <a:r>
              <a:rPr lang="lv-LV" altLang="en-US" b="0" dirty="0" smtClean="0">
                <a:latin typeface="Arial" panose="020B0604020202020204" pitchFamily="34" charset="0"/>
                <a:cs typeface="Arial" panose="020B0604020202020204" pitchFamily="34" charset="0"/>
              </a:rPr>
              <a:t>gadsimtam</a:t>
            </a:r>
          </a:p>
          <a:p>
            <a:pPr lvl="1" eaLnBrk="1" hangingPunct="1"/>
            <a:r>
              <a:rPr lang="lv-LV" altLang="en-US" b="0" dirty="0" smtClean="0">
                <a:latin typeface="Arial" panose="020B0604020202020204" pitchFamily="34" charset="0"/>
                <a:cs typeface="Arial" panose="020B0604020202020204" pitchFamily="34" charset="0"/>
              </a:rPr>
              <a:t>ja sieviete grib zēnu, viņai jāguļ uz labā sāna</a:t>
            </a:r>
          </a:p>
          <a:p>
            <a:pPr lvl="1" eaLnBrk="1" hangingPunct="1"/>
            <a:r>
              <a:rPr lang="lv-LV" altLang="en-US" b="0" dirty="0" smtClean="0">
                <a:latin typeface="Arial" panose="020B0604020202020204" pitchFamily="34" charset="0"/>
                <a:cs typeface="Arial" panose="020B0604020202020204" pitchFamily="34" charset="0"/>
              </a:rPr>
              <a:t>uzskatīja, ka zemākas temperatūras veicina dzemdes sasilšanu, tāpēc</a:t>
            </a:r>
            <a:r>
              <a:rPr lang="en-US" altLang="en-US" b="0" dirty="0" smtClean="0">
                <a:latin typeface="Arial" panose="020B0604020202020204" pitchFamily="34" charset="0"/>
                <a:cs typeface="Arial" panose="020B0604020202020204" pitchFamily="34" charset="0"/>
              </a:rPr>
              <a:t>,</a:t>
            </a:r>
            <a:r>
              <a:rPr lang="lv-LV" altLang="en-US" b="0" dirty="0" smtClean="0">
                <a:latin typeface="Arial" panose="020B0604020202020204" pitchFamily="34" charset="0"/>
                <a:cs typeface="Arial" panose="020B0604020202020204" pitchFamily="34" charset="0"/>
              </a:rPr>
              <a:t> ja grib zēnu, ieņemšanu jāveic aukstās naktīs</a:t>
            </a:r>
            <a:r>
              <a:rPr lang="en-US" altLang="en-US" b="0" dirty="0" smtClean="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86120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353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35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body" idx="1"/>
          </p:nvPr>
        </p:nvSpPr>
        <p:spPr>
          <a:xfrm>
            <a:off x="457200" y="381000"/>
            <a:ext cx="5105400" cy="6324600"/>
          </a:xfrm>
        </p:spPr>
        <p:txBody>
          <a:bodyPr/>
          <a:lstStyle/>
          <a:p>
            <a:pPr algn="ctr" eaLnBrk="1" hangingPunct="1">
              <a:buFontTx/>
              <a:buNone/>
            </a:pPr>
            <a:r>
              <a:rPr lang="en-US" altLang="en-US" dirty="0" smtClean="0">
                <a:solidFill>
                  <a:schemeClr val="accent2"/>
                </a:solidFill>
              </a:rPr>
              <a:t>Diogenes of Apollonia</a:t>
            </a:r>
            <a:endParaRPr lang="lv-LV" altLang="en-US" dirty="0" smtClean="0">
              <a:solidFill>
                <a:schemeClr val="accent2"/>
              </a:solidFill>
            </a:endParaRPr>
          </a:p>
          <a:p>
            <a:pPr algn="ctr" eaLnBrk="1" hangingPunct="1">
              <a:buFontTx/>
              <a:buNone/>
            </a:pPr>
            <a:r>
              <a:rPr lang="en-US" altLang="en-US" dirty="0" smtClean="0">
                <a:solidFill>
                  <a:schemeClr val="accent2"/>
                </a:solidFill>
              </a:rPr>
              <a:t>(</a:t>
            </a:r>
            <a:r>
              <a:rPr lang="lv-LV" altLang="en-US" dirty="0" smtClean="0">
                <a:solidFill>
                  <a:schemeClr val="accent2"/>
                </a:solidFill>
              </a:rPr>
              <a:t>~</a:t>
            </a:r>
            <a:r>
              <a:rPr lang="en-US" altLang="en-US" dirty="0" smtClean="0">
                <a:solidFill>
                  <a:schemeClr val="accent2"/>
                </a:solidFill>
              </a:rPr>
              <a:t> 460</a:t>
            </a:r>
            <a:r>
              <a:rPr lang="lv-LV" altLang="en-US" dirty="0" smtClean="0">
                <a:solidFill>
                  <a:schemeClr val="accent2"/>
                </a:solidFill>
              </a:rPr>
              <a:t> </a:t>
            </a:r>
            <a:r>
              <a:rPr lang="lv-LV" altLang="en-US" dirty="0" err="1" smtClean="0">
                <a:solidFill>
                  <a:schemeClr val="accent2"/>
                </a:solidFill>
              </a:rPr>
              <a:t>p.m.e</a:t>
            </a:r>
            <a:r>
              <a:rPr lang="lv-LV" altLang="en-US" dirty="0" smtClean="0">
                <a:solidFill>
                  <a:schemeClr val="accent2"/>
                </a:solidFill>
              </a:rPr>
              <a:t>.</a:t>
            </a:r>
            <a:r>
              <a:rPr lang="en-US" altLang="en-US" dirty="0" smtClean="0">
                <a:solidFill>
                  <a:schemeClr val="accent2"/>
                </a:solidFill>
              </a:rPr>
              <a:t>)</a:t>
            </a:r>
            <a:endParaRPr lang="lv-LV" altLang="en-US" dirty="0" smtClean="0">
              <a:solidFill>
                <a:schemeClr val="accent2"/>
              </a:solidFill>
            </a:endParaRPr>
          </a:p>
          <a:p>
            <a:pPr algn="ctr" eaLnBrk="1" hangingPunct="1">
              <a:buFontTx/>
              <a:buNone/>
            </a:pPr>
            <a:endParaRPr lang="lv-LV" altLang="en-US" sz="1600" dirty="0" smtClean="0">
              <a:solidFill>
                <a:schemeClr val="accent2"/>
              </a:solidFill>
            </a:endParaRPr>
          </a:p>
          <a:p>
            <a:pPr eaLnBrk="1" hangingPunct="1"/>
            <a:r>
              <a:rPr lang="lv-LV" altLang="en-US" sz="2800" b="0" dirty="0" smtClean="0">
                <a:latin typeface="Arial" panose="020B0604020202020204" pitchFamily="34" charset="0"/>
                <a:cs typeface="Arial" panose="020B0604020202020204" pitchFamily="34" charset="0"/>
              </a:rPr>
              <a:t>asins </a:t>
            </a:r>
            <a:r>
              <a:rPr lang="en-US" altLang="en-US" sz="2800" b="0" dirty="0" smtClean="0">
                <a:latin typeface="Arial" panose="020B0604020202020204" pitchFamily="34" charset="0"/>
                <a:cs typeface="Arial" panose="020B0604020202020204" pitchFamily="34" charset="0"/>
              </a:rPr>
              <a:t> </a:t>
            </a:r>
            <a:r>
              <a:rPr lang="lv-LV" altLang="en-US" sz="2800" b="0" dirty="0" smtClean="0">
                <a:latin typeface="Arial" panose="020B0604020202020204" pitchFamily="34" charset="0"/>
                <a:cs typeface="Arial" panose="020B0604020202020204" pitchFamily="34" charset="0"/>
              </a:rPr>
              <a:t>pārvēršas sēklā kad biezās asinis absorbē muskuļi</a:t>
            </a:r>
          </a:p>
          <a:p>
            <a:pPr eaLnBrk="1" hangingPunct="1"/>
            <a:r>
              <a:rPr lang="lv-LV" altLang="en-US" sz="2800" b="0" dirty="0" smtClean="0">
                <a:latin typeface="Arial" panose="020B0604020202020204" pitchFamily="34" charset="0"/>
                <a:cs typeface="Arial" panose="020B0604020202020204" pitchFamily="34" charset="0"/>
              </a:rPr>
              <a:t>pārējā daļa tiek transformētā šķidrākā un siltākā substancē </a:t>
            </a:r>
          </a:p>
          <a:p>
            <a:pPr eaLnBrk="1" hangingPunct="1"/>
            <a:r>
              <a:rPr lang="lv-LV" altLang="en-US" sz="2800" b="0" dirty="0" smtClean="0">
                <a:latin typeface="Arial" panose="020B0604020202020204" pitchFamily="34" charset="0"/>
                <a:cs typeface="Arial" panose="020B0604020202020204" pitchFamily="34" charset="0"/>
              </a:rPr>
              <a:t>sēkla tiek nogādāta dzimumorgānos</a:t>
            </a:r>
            <a:r>
              <a:rPr lang="lv-LV" altLang="en-US" b="0" dirty="0" smtClean="0">
                <a:latin typeface="Arial" panose="020B0604020202020204" pitchFamily="34" charset="0"/>
                <a:cs typeface="Arial" panose="020B0604020202020204" pitchFamily="34" charset="0"/>
              </a:rPr>
              <a:t> </a:t>
            </a:r>
            <a:endParaRPr lang="en-US" altLang="en-US" b="0" dirty="0" smtClean="0">
              <a:latin typeface="Arial" panose="020B0604020202020204" pitchFamily="34" charset="0"/>
              <a:cs typeface="Arial" panose="020B0604020202020204" pitchFamily="34" charset="0"/>
            </a:endParaRPr>
          </a:p>
        </p:txBody>
      </p:sp>
      <p:pic>
        <p:nvPicPr>
          <p:cNvPr id="34819" name="Picture 3" descr="philosopher-diogenes-tc-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838200"/>
            <a:ext cx="318135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384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62">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562">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456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body" idx="1"/>
          </p:nvPr>
        </p:nvSpPr>
        <p:spPr>
          <a:xfrm>
            <a:off x="457200" y="457200"/>
            <a:ext cx="8229600" cy="5668963"/>
          </a:xfrm>
        </p:spPr>
        <p:txBody>
          <a:bodyPr/>
          <a:lstStyle/>
          <a:p>
            <a:pPr algn="ctr" eaLnBrk="1" hangingPunct="1">
              <a:buFontTx/>
              <a:buNone/>
            </a:pPr>
            <a:r>
              <a:rPr lang="en-US" altLang="en-US" dirty="0" smtClean="0">
                <a:solidFill>
                  <a:schemeClr val="accent2"/>
                </a:solidFill>
              </a:rPr>
              <a:t>Hippocrates of Cos</a:t>
            </a:r>
            <a:r>
              <a:rPr lang="lv-LV" altLang="en-US" dirty="0" smtClean="0">
                <a:solidFill>
                  <a:schemeClr val="accent2"/>
                </a:solidFill>
              </a:rPr>
              <a:t> </a:t>
            </a:r>
            <a:r>
              <a:rPr lang="en-US" altLang="en-US" dirty="0" smtClean="0">
                <a:solidFill>
                  <a:schemeClr val="accent2"/>
                </a:solidFill>
              </a:rPr>
              <a:t>(460 - 370 </a:t>
            </a:r>
            <a:r>
              <a:rPr lang="lv-LV" altLang="en-US" dirty="0" err="1" smtClean="0">
                <a:solidFill>
                  <a:schemeClr val="accent2"/>
                </a:solidFill>
              </a:rPr>
              <a:t>p.m.e</a:t>
            </a:r>
            <a:r>
              <a:rPr lang="lv-LV" altLang="en-US" dirty="0" smtClean="0">
                <a:solidFill>
                  <a:schemeClr val="accent2"/>
                </a:solidFill>
              </a:rPr>
              <a:t>.</a:t>
            </a:r>
            <a:r>
              <a:rPr lang="en-US" altLang="en-US" dirty="0" smtClean="0">
                <a:solidFill>
                  <a:schemeClr val="accent2"/>
                </a:solidFill>
              </a:rPr>
              <a:t>) </a:t>
            </a:r>
            <a:endParaRPr lang="lv-LV" altLang="en-US" dirty="0" smtClean="0">
              <a:solidFill>
                <a:schemeClr val="accent2"/>
              </a:solidFill>
            </a:endParaRPr>
          </a:p>
          <a:p>
            <a:pPr eaLnBrk="1" hangingPunct="1"/>
            <a:r>
              <a:rPr lang="lv-LV" altLang="en-US" sz="2800" b="0" dirty="0" smtClean="0">
                <a:latin typeface="Arial" panose="020B0604020202020204" pitchFamily="34" charset="0"/>
                <a:cs typeface="Arial" panose="020B0604020202020204" pitchFamily="34" charset="0"/>
              </a:rPr>
              <a:t>savas idejas balstīja uz novērojumiem un medicīnas zināšanām</a:t>
            </a:r>
          </a:p>
          <a:p>
            <a:pPr eaLnBrk="1" hangingPunct="1"/>
            <a:r>
              <a:rPr lang="lv-LV" altLang="en-US" sz="2800" b="0" dirty="0" smtClean="0">
                <a:latin typeface="Arial" panose="020B0604020202020204" pitchFamily="34" charset="0"/>
                <a:cs typeface="Arial" panose="020B0604020202020204" pitchFamily="34" charset="0"/>
              </a:rPr>
              <a:t>atomisma skolas iespaidā (arī </a:t>
            </a:r>
            <a:r>
              <a:rPr lang="en-US" altLang="en-US" sz="2800" b="0" dirty="0" smtClean="0">
                <a:latin typeface="Arial" panose="020B0604020202020204" pitchFamily="34" charset="0"/>
                <a:cs typeface="Arial" panose="020B0604020202020204" pitchFamily="34" charset="0"/>
              </a:rPr>
              <a:t>Democritus</a:t>
            </a:r>
            <a:r>
              <a:rPr lang="lv-LV" altLang="en-US" sz="2800" b="0" dirty="0" smtClean="0">
                <a:latin typeface="Arial" panose="020B0604020202020204" pitchFamily="34" charset="0"/>
                <a:cs typeface="Arial" panose="020B0604020202020204" pitchFamily="34" charset="0"/>
              </a:rPr>
              <a:t>) uzskatīja, ka noteiktas daļiņas, kas nosaka īpatņa īpašības, nonāk no ķermeņa sēklā</a:t>
            </a:r>
          </a:p>
          <a:p>
            <a:pPr lvl="1" eaLnBrk="1" hangingPunct="1"/>
            <a:r>
              <a:rPr lang="lv-LV" altLang="en-US" b="0" dirty="0" smtClean="0">
                <a:latin typeface="Arial" panose="020B0604020202020204" pitchFamily="34" charset="0"/>
                <a:cs typeface="Arial" panose="020B0604020202020204" pitchFamily="34" charset="0"/>
              </a:rPr>
              <a:t>līdzīgi, kā vēlākā </a:t>
            </a:r>
            <a:r>
              <a:rPr lang="en-US" altLang="en-US" b="0" dirty="0" smtClean="0">
                <a:latin typeface="Arial" panose="020B0604020202020204" pitchFamily="34" charset="0"/>
                <a:cs typeface="Arial" panose="020B0604020202020204" pitchFamily="34" charset="0"/>
              </a:rPr>
              <a:t>Dar</a:t>
            </a:r>
            <a:r>
              <a:rPr lang="lv-LV" altLang="en-US" b="0" dirty="0" err="1" smtClean="0">
                <a:latin typeface="Arial" panose="020B0604020202020204" pitchFamily="34" charset="0"/>
                <a:cs typeface="Arial" panose="020B0604020202020204" pitchFamily="34" charset="0"/>
              </a:rPr>
              <a:t>vina</a:t>
            </a:r>
            <a:r>
              <a:rPr lang="en-US" altLang="en-US" b="0" dirty="0" smtClean="0">
                <a:latin typeface="Arial" panose="020B0604020202020204" pitchFamily="34" charset="0"/>
                <a:cs typeface="Arial" panose="020B0604020202020204" pitchFamily="34" charset="0"/>
              </a:rPr>
              <a:t> </a:t>
            </a:r>
            <a:r>
              <a:rPr lang="lv-LV" altLang="en-US" b="0" dirty="0" smtClean="0">
                <a:latin typeface="Arial" panose="020B0604020202020204" pitchFamily="34" charset="0"/>
                <a:cs typeface="Arial" panose="020B0604020202020204" pitchFamily="34" charset="0"/>
              </a:rPr>
              <a:t>pagaidu </a:t>
            </a:r>
            <a:r>
              <a:rPr lang="lv-LV" altLang="en-US" b="0" dirty="0" err="1" smtClean="0">
                <a:latin typeface="Arial" panose="020B0604020202020204" pitchFamily="34" charset="0"/>
                <a:cs typeface="Arial" panose="020B0604020202020204" pitchFamily="34" charset="0"/>
              </a:rPr>
              <a:t>panspermijas</a:t>
            </a:r>
            <a:r>
              <a:rPr lang="lv-LV" altLang="en-US" b="0" dirty="0" smtClean="0">
                <a:latin typeface="Arial" panose="020B0604020202020204" pitchFamily="34" charset="0"/>
                <a:cs typeface="Arial" panose="020B0604020202020204" pitchFamily="34" charset="0"/>
              </a:rPr>
              <a:t> (</a:t>
            </a:r>
            <a:r>
              <a:rPr lang="lv-LV" altLang="en-US" b="0" dirty="0" err="1" smtClean="0">
                <a:latin typeface="Arial" panose="020B0604020202020204" pitchFamily="34" charset="0"/>
                <a:cs typeface="Arial" panose="020B0604020202020204" pitchFamily="34" charset="0"/>
              </a:rPr>
              <a:t>panģenēzes</a:t>
            </a:r>
            <a:r>
              <a:rPr lang="lv-LV" altLang="en-US" b="0" dirty="0" smtClean="0">
                <a:latin typeface="Arial" panose="020B0604020202020204" pitchFamily="34" charset="0"/>
                <a:cs typeface="Arial" panose="020B0604020202020204" pitchFamily="34" charset="0"/>
              </a:rPr>
              <a:t>) hipotēze</a:t>
            </a:r>
          </a:p>
          <a:p>
            <a:pPr eaLnBrk="1" hangingPunct="1"/>
            <a:r>
              <a:rPr lang="lv-LV" altLang="en-US" sz="2800" b="0" dirty="0" smtClean="0">
                <a:latin typeface="Arial" panose="020B0604020202020204" pitchFamily="34" charset="0"/>
                <a:cs typeface="Arial" panose="020B0604020202020204" pitchFamily="34" charset="0"/>
              </a:rPr>
              <a:t>ticēja iegūto īpašību pārmantošanai</a:t>
            </a:r>
            <a:r>
              <a:rPr lang="lv-LV" altLang="en-US" b="0" dirty="0" smtClean="0">
                <a:latin typeface="Arial" panose="020B0604020202020204" pitchFamily="34" charset="0"/>
                <a:cs typeface="Arial" panose="020B0604020202020204" pitchFamily="34" charset="0"/>
              </a:rPr>
              <a:t> </a:t>
            </a:r>
            <a:endParaRPr lang="en-US" altLang="en-US" b="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5152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558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5586">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558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323850" y="1196975"/>
            <a:ext cx="5699125" cy="5424488"/>
          </a:xfrm>
        </p:spPr>
        <p:txBody>
          <a:bodyPr/>
          <a:lstStyle/>
          <a:p>
            <a:pPr eaLnBrk="1" hangingPunct="1"/>
            <a:r>
              <a:rPr lang="lv-LV" altLang="en-US" sz="2800" b="0" dirty="0" smtClean="0">
                <a:latin typeface="Arial" panose="020B0604020202020204" pitchFamily="34" charset="0"/>
                <a:cs typeface="Arial" panose="020B0604020202020204" pitchFamily="34" charset="0"/>
              </a:rPr>
              <a:t>pieļāva, ka sēkla veidojas kā smadzenēs, tā arī mugurkaulā</a:t>
            </a:r>
            <a:r>
              <a:rPr lang="en-US" altLang="en-US" sz="2800" b="0" dirty="0" smtClean="0">
                <a:latin typeface="Arial" panose="020B0604020202020204" pitchFamily="34" charset="0"/>
                <a:cs typeface="Arial" panose="020B0604020202020204" pitchFamily="34" charset="0"/>
              </a:rPr>
              <a:t> </a:t>
            </a:r>
            <a:endParaRPr lang="lv-LV" altLang="en-US" sz="2800" b="0" dirty="0" smtClean="0">
              <a:latin typeface="Arial" panose="020B0604020202020204" pitchFamily="34" charset="0"/>
              <a:cs typeface="Arial" panose="020B0604020202020204" pitchFamily="34" charset="0"/>
            </a:endParaRPr>
          </a:p>
          <a:p>
            <a:pPr eaLnBrk="1" hangingPunct="1"/>
            <a:r>
              <a:rPr lang="lv-LV" altLang="en-US" sz="2800" b="0" dirty="0" smtClean="0">
                <a:latin typeface="Arial" panose="020B0604020202020204" pitchFamily="34" charset="0"/>
                <a:cs typeface="Arial" panose="020B0604020202020204" pitchFamily="34" charset="0"/>
              </a:rPr>
              <a:t>klimata iespaidā veidojās atšķirīgas pazīmes</a:t>
            </a:r>
          </a:p>
          <a:p>
            <a:pPr eaLnBrk="1" hangingPunct="1"/>
            <a:r>
              <a:rPr lang="lv-LV" altLang="en-US" sz="2800" b="0" dirty="0" smtClean="0">
                <a:latin typeface="Arial" panose="020B0604020202020204" pitchFamily="34" charset="0"/>
                <a:cs typeface="Arial" panose="020B0604020202020204" pitchFamily="34" charset="0"/>
              </a:rPr>
              <a:t>zēnu piedzimšanu nosaka “spēcīgā” sēkla, meiteņu – vājā sēkla</a:t>
            </a:r>
          </a:p>
          <a:p>
            <a:pPr eaLnBrk="1" hangingPunct="1"/>
            <a:r>
              <a:rPr lang="lv-LV" altLang="en-US" sz="2800" b="0" dirty="0" smtClean="0">
                <a:latin typeface="Arial" panose="020B0604020202020204" pitchFamily="34" charset="0"/>
                <a:cs typeface="Arial" panose="020B0604020202020204" pitchFamily="34" charset="0"/>
              </a:rPr>
              <a:t>pieņēma “labās un kreisās puses” teoriju</a:t>
            </a:r>
            <a:endParaRPr lang="en-US" altLang="en-US" sz="2800" b="0" dirty="0" smtClean="0">
              <a:latin typeface="Arial" panose="020B0604020202020204" pitchFamily="34" charset="0"/>
              <a:cs typeface="Arial" panose="020B0604020202020204" pitchFamily="34" charset="0"/>
            </a:endParaRPr>
          </a:p>
        </p:txBody>
      </p:sp>
      <p:pic>
        <p:nvPicPr>
          <p:cNvPr id="36867" name="Picture 3" descr="plato"/>
          <p:cNvPicPr>
            <a:picLocks noChangeAspect="1" noChangeArrowheads="1"/>
          </p:cNvPicPr>
          <p:nvPr/>
        </p:nvPicPr>
        <p:blipFill>
          <a:blip r:embed="rId2">
            <a:extLst>
              <a:ext uri="{28A0092B-C50C-407E-A947-70E740481C1C}">
                <a14:useLocalDpi xmlns:a14="http://schemas.microsoft.com/office/drawing/2010/main" val="0"/>
              </a:ext>
            </a:extLst>
          </a:blip>
          <a:srcRect r="53484"/>
          <a:stretch>
            <a:fillRect/>
          </a:stretch>
        </p:blipFill>
        <p:spPr bwMode="auto">
          <a:xfrm>
            <a:off x="6011863" y="981075"/>
            <a:ext cx="2946400"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2339975" y="404813"/>
            <a:ext cx="48164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i="0">
                <a:solidFill>
                  <a:schemeClr val="accent2"/>
                </a:solidFill>
              </a:rPr>
              <a:t>Plato (427-347 </a:t>
            </a:r>
            <a:r>
              <a:rPr lang="lv-LV" altLang="en-US" i="0">
                <a:solidFill>
                  <a:schemeClr val="accent2"/>
                </a:solidFill>
              </a:rPr>
              <a:t>p.m.e.</a:t>
            </a:r>
            <a:r>
              <a:rPr lang="en-US" altLang="en-US" i="0">
                <a:solidFill>
                  <a:schemeClr val="accent2"/>
                </a:solidFill>
              </a:rPr>
              <a:t>)</a:t>
            </a:r>
            <a:endParaRPr lang="ru-RU" altLang="en-US" i="0">
              <a:solidFill>
                <a:schemeClr val="accent2"/>
              </a:solidFill>
            </a:endParaRPr>
          </a:p>
        </p:txBody>
      </p:sp>
    </p:spTree>
    <p:extLst>
      <p:ext uri="{BB962C8B-B14F-4D97-AF65-F5344CB8AC3E}">
        <p14:creationId xmlns:p14="http://schemas.microsoft.com/office/powerpoint/2010/main" val="30747390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body" idx="1"/>
          </p:nvPr>
        </p:nvSpPr>
        <p:spPr>
          <a:xfrm>
            <a:off x="457200" y="1125538"/>
            <a:ext cx="8229600" cy="5351462"/>
          </a:xfrm>
        </p:spPr>
        <p:txBody>
          <a:bodyPr/>
          <a:lstStyle/>
          <a:p>
            <a:pPr eaLnBrk="1" hangingPunct="1">
              <a:lnSpc>
                <a:spcPct val="90000"/>
              </a:lnSpc>
              <a:buFontTx/>
              <a:buNone/>
            </a:pPr>
            <a:r>
              <a:rPr lang="lv-LV" altLang="en-US" sz="2800" dirty="0" smtClean="0"/>
              <a:t>	</a:t>
            </a:r>
            <a:r>
              <a:rPr lang="lv-LV" altLang="en-US" sz="2800" b="0" dirty="0" smtClean="0">
                <a:solidFill>
                  <a:srgbClr val="990000"/>
                </a:solidFill>
                <a:latin typeface="Arial" panose="020B0604020202020204" pitchFamily="34" charset="0"/>
                <a:cs typeface="Arial" panose="020B0604020202020204" pitchFamily="34" charset="0"/>
              </a:rPr>
              <a:t>Vairošanās tipi:</a:t>
            </a:r>
          </a:p>
          <a:p>
            <a:pPr eaLnBrk="1" hangingPunct="1">
              <a:lnSpc>
                <a:spcPct val="90000"/>
              </a:lnSpc>
              <a:buFontTx/>
              <a:buNone/>
            </a:pPr>
            <a:endParaRPr lang="lv-LV" altLang="en-US" sz="1000" b="0" dirty="0" smtClean="0">
              <a:solidFill>
                <a:srgbClr val="990000"/>
              </a:solidFill>
              <a:latin typeface="Arial" panose="020B0604020202020204" pitchFamily="34" charset="0"/>
              <a:cs typeface="Arial" panose="020B0604020202020204" pitchFamily="34" charset="0"/>
            </a:endParaRPr>
          </a:p>
          <a:p>
            <a:pPr eaLnBrk="1" hangingPunct="1">
              <a:lnSpc>
                <a:spcPct val="90000"/>
              </a:lnSpc>
            </a:pPr>
            <a:r>
              <a:rPr lang="en-US" altLang="en-US" sz="2800" b="0" dirty="0" err="1" smtClean="0">
                <a:latin typeface="Arial" panose="020B0604020202020204" pitchFamily="34" charset="0"/>
                <a:cs typeface="Arial" panose="020B0604020202020204" pitchFamily="34" charset="0"/>
              </a:rPr>
              <a:t>Abio</a:t>
            </a:r>
            <a:r>
              <a:rPr lang="lv-LV" altLang="en-US" sz="2800" b="0" dirty="0" smtClean="0">
                <a:latin typeface="Arial" panose="020B0604020202020204" pitchFamily="34" charset="0"/>
                <a:cs typeface="Arial" panose="020B0604020202020204" pitchFamily="34" charset="0"/>
              </a:rPr>
              <a:t>ģenēze</a:t>
            </a:r>
            <a:endParaRPr lang="en-US"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pumpuru veidošanās</a:t>
            </a:r>
          </a:p>
          <a:p>
            <a:pPr lvl="1" eaLnBrk="1" hangingPunct="1">
              <a:lnSpc>
                <a:spcPct val="90000"/>
              </a:lnSpc>
            </a:pPr>
            <a:r>
              <a:rPr lang="lv-LV" altLang="en-US" sz="2400" b="0" dirty="0" smtClean="0">
                <a:latin typeface="Arial" panose="020B0604020202020204" pitchFamily="34" charset="0"/>
                <a:cs typeface="Arial" panose="020B0604020202020204" pitchFamily="34" charset="0"/>
              </a:rPr>
              <a:t>augi</a:t>
            </a:r>
          </a:p>
          <a:p>
            <a:pPr lvl="1" eaLnBrk="1" hangingPunct="1">
              <a:lnSpc>
                <a:spcPct val="90000"/>
              </a:lnSpc>
            </a:pPr>
            <a:r>
              <a:rPr lang="lv-LV" altLang="en-US" sz="2400" b="0" dirty="0" smtClean="0">
                <a:latin typeface="Arial" panose="020B0604020202020204" pitchFamily="34" charset="0"/>
                <a:cs typeface="Arial" panose="020B0604020202020204" pitchFamily="34" charset="0"/>
              </a:rPr>
              <a:t>vēžveidīgie</a:t>
            </a:r>
            <a:endParaRPr lang="en-US" altLang="en-US" sz="24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err="1" smtClean="0">
                <a:latin typeface="Arial" panose="020B0604020202020204" pitchFamily="34" charset="0"/>
                <a:cs typeface="Arial" panose="020B0604020202020204" pitchFamily="34" charset="0"/>
              </a:rPr>
              <a:t>dzimumsvairošanās</a:t>
            </a:r>
            <a:r>
              <a:rPr lang="lv-LV" altLang="en-US" sz="2800" b="0" dirty="0" smtClean="0">
                <a:latin typeface="Arial" panose="020B0604020202020204" pitchFamily="34" charset="0"/>
                <a:cs typeface="Arial" panose="020B0604020202020204" pitchFamily="34" charset="0"/>
              </a:rPr>
              <a:t> bez kopulācijas</a:t>
            </a:r>
          </a:p>
          <a:p>
            <a:pPr lvl="1" eaLnBrk="1" hangingPunct="1">
              <a:lnSpc>
                <a:spcPct val="90000"/>
              </a:lnSpc>
            </a:pPr>
            <a:r>
              <a:rPr lang="lv-LV" altLang="en-US" sz="2400" b="0" dirty="0" err="1" smtClean="0">
                <a:latin typeface="Arial" panose="020B0604020202020204" pitchFamily="34" charset="0"/>
                <a:cs typeface="Arial" panose="020B0604020202020204" pitchFamily="34" charset="0"/>
              </a:rPr>
              <a:t>partoģenēze</a:t>
            </a:r>
            <a:r>
              <a:rPr lang="lv-LV" altLang="en-US" sz="2400" b="0" dirty="0" smtClean="0">
                <a:latin typeface="Arial" panose="020B0604020202020204" pitchFamily="34" charset="0"/>
                <a:cs typeface="Arial" panose="020B0604020202020204" pitchFamily="34" charset="0"/>
              </a:rPr>
              <a:t> augiem</a:t>
            </a:r>
          </a:p>
          <a:p>
            <a:pPr lvl="1" eaLnBrk="1" hangingPunct="1">
              <a:lnSpc>
                <a:spcPct val="90000"/>
              </a:lnSpc>
            </a:pPr>
            <a:r>
              <a:rPr lang="lv-LV" altLang="en-US" sz="2400" b="0" dirty="0" smtClean="0">
                <a:latin typeface="Arial" panose="020B0604020202020204" pitchFamily="34" charset="0"/>
                <a:cs typeface="Arial" panose="020B0604020202020204" pitchFamily="34" charset="0"/>
              </a:rPr>
              <a:t>bites</a:t>
            </a:r>
          </a:p>
          <a:p>
            <a:pPr lvl="1" eaLnBrk="1" hangingPunct="1">
              <a:lnSpc>
                <a:spcPct val="90000"/>
              </a:lnSpc>
            </a:pPr>
            <a:r>
              <a:rPr lang="lv-LV" altLang="en-US" sz="2400" b="0" dirty="0" smtClean="0">
                <a:latin typeface="Arial" panose="020B0604020202020204" pitchFamily="34" charset="0"/>
                <a:cs typeface="Arial" panose="020B0604020202020204" pitchFamily="34" charset="0"/>
              </a:rPr>
              <a:t>zivis</a:t>
            </a:r>
          </a:p>
          <a:p>
            <a:pPr eaLnBrk="1" hangingPunct="1">
              <a:lnSpc>
                <a:spcPct val="90000"/>
              </a:lnSpc>
            </a:pPr>
            <a:r>
              <a:rPr lang="lv-LV" altLang="en-US" sz="2800" b="0" dirty="0" smtClean="0">
                <a:latin typeface="Arial" panose="020B0604020202020204" pitchFamily="34" charset="0"/>
                <a:cs typeface="Arial" panose="020B0604020202020204" pitchFamily="34" charset="0"/>
              </a:rPr>
              <a:t>dzimumvairošanās ar apaugļošanās un kopulāciju</a:t>
            </a:r>
            <a:endParaRPr lang="en-US" altLang="en-US" sz="2800" b="0" dirty="0" smtClean="0">
              <a:latin typeface="Arial" panose="020B0604020202020204" pitchFamily="34" charset="0"/>
              <a:cs typeface="Arial" panose="020B0604020202020204" pitchFamily="34" charset="0"/>
            </a:endParaRPr>
          </a:p>
        </p:txBody>
      </p:sp>
      <p:sp>
        <p:nvSpPr>
          <p:cNvPr id="37891" name="Rectangle 3"/>
          <p:cNvSpPr>
            <a:spLocks noGrp="1" noChangeArrowheads="1"/>
          </p:cNvSpPr>
          <p:nvPr>
            <p:ph type="title"/>
          </p:nvPr>
        </p:nvSpPr>
        <p:spPr>
          <a:xfrm>
            <a:off x="611188" y="404813"/>
            <a:ext cx="7772400" cy="1079500"/>
          </a:xfrm>
        </p:spPr>
        <p:txBody>
          <a:bodyPr/>
          <a:lstStyle/>
          <a:p>
            <a:pPr eaLnBrk="1" hangingPunct="1"/>
            <a:r>
              <a:rPr lang="lv-LV" altLang="en-US" sz="3200" smtClean="0"/>
              <a:t>Aristotelis (384-322 p.m.e.)</a:t>
            </a:r>
            <a:br>
              <a:rPr lang="lv-LV" altLang="en-US" sz="3200" smtClean="0"/>
            </a:br>
            <a:endParaRPr lang="lv-LV" altLang="en-US" sz="2800" i="1" smtClean="0"/>
          </a:p>
        </p:txBody>
      </p:sp>
      <p:pic>
        <p:nvPicPr>
          <p:cNvPr id="37892" name="Picture 4" descr="Aristotle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0200" y="1125538"/>
            <a:ext cx="184943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9788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865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865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865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865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8658">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8658">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8658">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8658">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8658">
                                            <p:txEl>
                                              <p:pRg st="9" end="9"/>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865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4213" y="333375"/>
            <a:ext cx="7772400" cy="647700"/>
          </a:xfrm>
        </p:spPr>
        <p:txBody>
          <a:bodyPr/>
          <a:lstStyle/>
          <a:p>
            <a:pPr eaLnBrk="1" hangingPunct="1"/>
            <a:r>
              <a:rPr lang="lv-LV" altLang="en-US" smtClean="0"/>
              <a:t>Zinātne sabiedrībai</a:t>
            </a:r>
            <a:endParaRPr lang="ru-RU" altLang="en-US" smtClean="0"/>
          </a:p>
        </p:txBody>
      </p:sp>
      <p:sp>
        <p:nvSpPr>
          <p:cNvPr id="4099" name="Rectangle 3"/>
          <p:cNvSpPr>
            <a:spLocks noGrp="1" noChangeArrowheads="1"/>
          </p:cNvSpPr>
          <p:nvPr>
            <p:ph type="body" idx="1"/>
          </p:nvPr>
        </p:nvSpPr>
        <p:spPr>
          <a:xfrm>
            <a:off x="684213" y="1125538"/>
            <a:ext cx="7772400" cy="5472112"/>
          </a:xfrm>
        </p:spPr>
        <p:txBody>
          <a:bodyPr/>
          <a:lstStyle/>
          <a:p>
            <a:pPr eaLnBrk="1" hangingPunct="1">
              <a:lnSpc>
                <a:spcPct val="90000"/>
              </a:lnSpc>
            </a:pPr>
            <a:r>
              <a:rPr lang="lv-LV" altLang="en-US" sz="2800" b="0" dirty="0" smtClean="0">
                <a:latin typeface="Arial" panose="020B0604020202020204" pitchFamily="34" charset="0"/>
                <a:cs typeface="Arial" panose="020B0604020202020204" pitchFamily="34" charset="0"/>
              </a:rPr>
              <a:t>Zinātne un tehnoloģijas sabiedrība</a:t>
            </a:r>
          </a:p>
          <a:p>
            <a:pPr lvl="1" eaLnBrk="1" hangingPunct="1">
              <a:lnSpc>
                <a:spcPct val="90000"/>
              </a:lnSpc>
            </a:pPr>
            <a:r>
              <a:rPr lang="lv-LV" altLang="en-US" sz="2400" b="0" dirty="0" smtClean="0">
                <a:latin typeface="Arial" panose="020B0604020202020204" pitchFamily="34" charset="0"/>
                <a:cs typeface="Arial" panose="020B0604020202020204" pitchFamily="34" charset="0"/>
              </a:rPr>
              <a:t>Pasaules zinātņu akadēmiju forums, Kioto, 2008. g. novembris</a:t>
            </a:r>
          </a:p>
          <a:p>
            <a:pPr eaLnBrk="1" hangingPunct="1">
              <a:lnSpc>
                <a:spcPct val="90000"/>
              </a:lnSpc>
            </a:pPr>
            <a:r>
              <a:rPr lang="lv-LV" altLang="en-US" sz="2800" b="0" dirty="0" smtClean="0">
                <a:latin typeface="Arial" panose="020B0604020202020204" pitchFamily="34" charset="0"/>
                <a:cs typeface="Arial" panose="020B0604020202020204" pitchFamily="34" charset="0"/>
              </a:rPr>
              <a:t>Galvenās pasaules problēmas</a:t>
            </a:r>
          </a:p>
          <a:p>
            <a:pPr lvl="1" eaLnBrk="1" hangingPunct="1">
              <a:lnSpc>
                <a:spcPct val="90000"/>
              </a:lnSpc>
              <a:buFontTx/>
              <a:buNone/>
            </a:pPr>
            <a:r>
              <a:rPr lang="lv-LV" altLang="en-US" sz="2400" b="0" dirty="0" smtClean="0">
                <a:latin typeface="Arial" panose="020B0604020202020204" pitchFamily="34" charset="0"/>
                <a:cs typeface="Arial" panose="020B0604020202020204" pitchFamily="34" charset="0"/>
              </a:rPr>
              <a:t>1. Klimata pārmaiņas</a:t>
            </a:r>
          </a:p>
          <a:p>
            <a:pPr lvl="2" eaLnBrk="1" hangingPunct="1">
              <a:lnSpc>
                <a:spcPct val="90000"/>
              </a:lnSpc>
            </a:pPr>
            <a:r>
              <a:rPr lang="lv-LV" altLang="en-US" sz="2000" dirty="0" smtClean="0">
                <a:solidFill>
                  <a:srgbClr val="FF0000"/>
                </a:solidFill>
                <a:latin typeface="Arial" panose="020B0604020202020204" pitchFamily="34" charset="0"/>
                <a:cs typeface="Arial" panose="020B0604020202020204" pitchFamily="34" charset="0"/>
              </a:rPr>
              <a:t>jaunas augu šķirnes</a:t>
            </a:r>
            <a:endParaRPr lang="lv-LV" altLang="en-US" sz="2000" dirty="0" smtClean="0">
              <a:latin typeface="Arial" panose="020B0604020202020204" pitchFamily="34" charset="0"/>
              <a:cs typeface="Arial" panose="020B0604020202020204" pitchFamily="34" charset="0"/>
            </a:endParaRPr>
          </a:p>
          <a:p>
            <a:pPr lvl="1" eaLnBrk="1" hangingPunct="1">
              <a:lnSpc>
                <a:spcPct val="90000"/>
              </a:lnSpc>
              <a:buFontTx/>
              <a:buNone/>
            </a:pPr>
            <a:r>
              <a:rPr lang="lv-LV" altLang="en-US" sz="2400" b="0" dirty="0" smtClean="0">
                <a:latin typeface="Arial" panose="020B0604020202020204" pitchFamily="34" charset="0"/>
                <a:cs typeface="Arial" panose="020B0604020202020204" pitchFamily="34" charset="0"/>
              </a:rPr>
              <a:t>2. Enerģētika</a:t>
            </a:r>
          </a:p>
          <a:p>
            <a:pPr lvl="2" eaLnBrk="1" hangingPunct="1">
              <a:lnSpc>
                <a:spcPct val="90000"/>
              </a:lnSpc>
            </a:pPr>
            <a:r>
              <a:rPr lang="lv-LV" altLang="en-US" sz="2000" dirty="0" smtClean="0">
                <a:latin typeface="Arial" panose="020B0604020202020204" pitchFamily="34" charset="0"/>
                <a:cs typeface="Arial" panose="020B0604020202020204" pitchFamily="34" charset="0"/>
              </a:rPr>
              <a:t>biodegviela, t.sk. </a:t>
            </a:r>
            <a:r>
              <a:rPr lang="lv-LV" altLang="en-US" sz="2000" dirty="0" smtClean="0">
                <a:solidFill>
                  <a:srgbClr val="FF0000"/>
                </a:solidFill>
                <a:latin typeface="Arial" panose="020B0604020202020204" pitchFamily="34" charset="0"/>
                <a:cs typeface="Arial" panose="020B0604020202020204" pitchFamily="34" charset="0"/>
              </a:rPr>
              <a:t>jaunas augu šķirnes</a:t>
            </a:r>
            <a:endParaRPr lang="lv-LV" altLang="en-US" sz="2000" dirty="0" smtClean="0">
              <a:latin typeface="Arial" panose="020B0604020202020204" pitchFamily="34" charset="0"/>
              <a:cs typeface="Arial" panose="020B0604020202020204" pitchFamily="34" charset="0"/>
            </a:endParaRPr>
          </a:p>
          <a:p>
            <a:pPr lvl="1" eaLnBrk="1" hangingPunct="1">
              <a:lnSpc>
                <a:spcPct val="90000"/>
              </a:lnSpc>
              <a:buFontTx/>
              <a:buNone/>
            </a:pPr>
            <a:r>
              <a:rPr lang="lv-LV" altLang="en-US" sz="2400" b="0" dirty="0" smtClean="0">
                <a:latin typeface="Arial" panose="020B0604020202020204" pitchFamily="34" charset="0"/>
                <a:cs typeface="Arial" panose="020B0604020202020204" pitchFamily="34" charset="0"/>
              </a:rPr>
              <a:t>3. Ūdens resursu nepietiekamība</a:t>
            </a:r>
          </a:p>
          <a:p>
            <a:pPr lvl="2" eaLnBrk="1" hangingPunct="1">
              <a:lnSpc>
                <a:spcPct val="90000"/>
              </a:lnSpc>
            </a:pPr>
            <a:r>
              <a:rPr lang="lv-LV" altLang="en-US" sz="2000" dirty="0" smtClean="0">
                <a:solidFill>
                  <a:srgbClr val="FF0000"/>
                </a:solidFill>
                <a:latin typeface="Arial" panose="020B0604020202020204" pitchFamily="34" charset="0"/>
                <a:cs typeface="Arial" panose="020B0604020202020204" pitchFamily="34" charset="0"/>
              </a:rPr>
              <a:t>jaunas augu šķirnes</a:t>
            </a:r>
          </a:p>
          <a:p>
            <a:pPr lvl="1" eaLnBrk="1" hangingPunct="1">
              <a:lnSpc>
                <a:spcPct val="90000"/>
              </a:lnSpc>
              <a:buFontTx/>
              <a:buNone/>
            </a:pPr>
            <a:r>
              <a:rPr lang="lv-LV" altLang="en-US" sz="2400" b="0" dirty="0" smtClean="0">
                <a:latin typeface="Arial" panose="020B0604020202020204" pitchFamily="34" charset="0"/>
                <a:cs typeface="Arial" panose="020B0604020202020204" pitchFamily="34" charset="0"/>
              </a:rPr>
              <a:t>4. Slimību izplatīšanās</a:t>
            </a:r>
          </a:p>
          <a:p>
            <a:pPr lvl="2" eaLnBrk="1" hangingPunct="1">
              <a:lnSpc>
                <a:spcPct val="90000"/>
              </a:lnSpc>
            </a:pPr>
            <a:r>
              <a:rPr lang="lv-LV" altLang="en-US" sz="2000" dirty="0">
                <a:solidFill>
                  <a:srgbClr val="FF0000"/>
                </a:solidFill>
                <a:latin typeface="Arial" panose="020B0604020202020204" pitchFamily="34" charset="0"/>
                <a:cs typeface="Arial" panose="020B0604020202020204" pitchFamily="34" charset="0"/>
              </a:rPr>
              <a:t>jaunas augu </a:t>
            </a:r>
            <a:r>
              <a:rPr lang="lv-LV" altLang="en-US" sz="2000" dirty="0" smtClean="0">
                <a:solidFill>
                  <a:srgbClr val="FF0000"/>
                </a:solidFill>
                <a:latin typeface="Arial" panose="020B0604020202020204" pitchFamily="34" charset="0"/>
                <a:cs typeface="Arial" panose="020B0604020202020204" pitchFamily="34" charset="0"/>
              </a:rPr>
              <a:t>šķirnes</a:t>
            </a:r>
            <a:endParaRPr lang="lv-LV" altLang="en-US" dirty="0" smtClean="0">
              <a:latin typeface="Arial" panose="020B0604020202020204" pitchFamily="34" charset="0"/>
              <a:cs typeface="Arial" panose="020B0604020202020204" pitchFamily="34" charset="0"/>
            </a:endParaRPr>
          </a:p>
          <a:p>
            <a:pPr lvl="1" eaLnBrk="1" hangingPunct="1">
              <a:lnSpc>
                <a:spcPct val="90000"/>
              </a:lnSpc>
              <a:buFontTx/>
              <a:buNone/>
            </a:pPr>
            <a:r>
              <a:rPr lang="lv-LV" altLang="en-US" sz="2400" b="0" dirty="0" smtClean="0">
                <a:latin typeface="Arial" panose="020B0604020202020204" pitchFamily="34" charset="0"/>
                <a:cs typeface="Arial" panose="020B0604020202020204" pitchFamily="34" charset="0"/>
              </a:rPr>
              <a:t>5. Pārtikas nepietiekamība</a:t>
            </a:r>
          </a:p>
          <a:p>
            <a:pPr lvl="2" eaLnBrk="1" hangingPunct="1">
              <a:lnSpc>
                <a:spcPct val="90000"/>
              </a:lnSpc>
            </a:pPr>
            <a:r>
              <a:rPr lang="lv-LV" altLang="en-US" sz="2000" dirty="0" smtClean="0">
                <a:solidFill>
                  <a:srgbClr val="FF0000"/>
                </a:solidFill>
                <a:latin typeface="Arial" panose="020B0604020202020204" pitchFamily="34" charset="0"/>
                <a:cs typeface="Arial" panose="020B0604020202020204" pitchFamily="34" charset="0"/>
              </a:rPr>
              <a:t>jaunas augu šķirnes</a:t>
            </a:r>
            <a:endParaRPr lang="ru-RU" altLang="en-US" sz="2000" dirty="0" smtClean="0">
              <a:solidFill>
                <a:srgbClr val="FF0000"/>
              </a:solidFill>
              <a:latin typeface="Arial" panose="020B0604020202020204" pitchFamily="34" charset="0"/>
              <a:cs typeface="Arial" panose="020B0604020202020204" pitchFamily="34" charset="0"/>
            </a:endParaRPr>
          </a:p>
        </p:txBody>
      </p:sp>
      <p:pic>
        <p:nvPicPr>
          <p:cNvPr id="4100" name="Picture 4" descr="C:\Users\izaks.BIO\Documents\My Scans\2013-10-10 gmo\gmo 001s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3288" y="4652963"/>
            <a:ext cx="3135312"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body" idx="1"/>
          </p:nvPr>
        </p:nvSpPr>
        <p:spPr>
          <a:xfrm>
            <a:off x="467544" y="620688"/>
            <a:ext cx="8229600" cy="5668963"/>
          </a:xfrm>
        </p:spPr>
        <p:txBody>
          <a:bodyPr/>
          <a:lstStyle/>
          <a:p>
            <a:pPr eaLnBrk="1" hangingPunct="1">
              <a:lnSpc>
                <a:spcPct val="90000"/>
              </a:lnSpc>
            </a:pPr>
            <a:r>
              <a:rPr lang="lv-LV" altLang="en-US" b="0" dirty="0" smtClean="0">
                <a:latin typeface="Arial" panose="020B0604020202020204" pitchFamily="34" charset="0"/>
                <a:cs typeface="Arial" panose="020B0604020202020204" pitchFamily="34" charset="0"/>
              </a:rPr>
              <a:t>relatīvs vecāku ieguldījums atšķirīgs</a:t>
            </a:r>
          </a:p>
          <a:p>
            <a:pPr lvl="1" eaLnBrk="1" hangingPunct="1">
              <a:lnSpc>
                <a:spcPct val="90000"/>
              </a:lnSpc>
            </a:pPr>
            <a:r>
              <a:rPr lang="lv-LV" altLang="en-US" b="0" dirty="0" smtClean="0">
                <a:latin typeface="Arial" panose="020B0604020202020204" pitchFamily="34" charset="0"/>
                <a:cs typeface="Arial" panose="020B0604020202020204" pitchFamily="34" charset="0"/>
              </a:rPr>
              <a:t>māte nodrošina “matēriju”</a:t>
            </a:r>
          </a:p>
          <a:p>
            <a:pPr lvl="1" eaLnBrk="1" hangingPunct="1">
              <a:lnSpc>
                <a:spcPct val="90000"/>
              </a:lnSpc>
            </a:pPr>
            <a:r>
              <a:rPr lang="lv-LV" altLang="en-US" b="0" dirty="0" smtClean="0">
                <a:latin typeface="Arial" panose="020B0604020202020204" pitchFamily="34" charset="0"/>
                <a:cs typeface="Arial" panose="020B0604020202020204" pitchFamily="34" charset="0"/>
              </a:rPr>
              <a:t>tēvs “būtību”</a:t>
            </a:r>
          </a:p>
          <a:p>
            <a:pPr eaLnBrk="1" hangingPunct="1">
              <a:lnSpc>
                <a:spcPct val="90000"/>
              </a:lnSpc>
            </a:pPr>
            <a:r>
              <a:rPr lang="lv-LV" altLang="en-US" b="0" dirty="0" smtClean="0">
                <a:latin typeface="Arial" panose="020B0604020202020204" pitchFamily="34" charset="0"/>
                <a:cs typeface="Arial" panose="020B0604020202020204" pitchFamily="34" charset="0"/>
              </a:rPr>
              <a:t>tikai tēvam veidojas sēkla no viņa asinīm, kas nosaka ķermeni un “dvēseli”</a:t>
            </a:r>
          </a:p>
          <a:p>
            <a:pPr lvl="1" eaLnBrk="1" hangingPunct="1">
              <a:lnSpc>
                <a:spcPct val="90000"/>
              </a:lnSpc>
            </a:pPr>
            <a:r>
              <a:rPr lang="lv-LV" altLang="en-US" b="0" dirty="0" smtClean="0">
                <a:latin typeface="Arial" panose="020B0604020202020204" pitchFamily="34" charset="0"/>
                <a:cs typeface="Arial" panose="020B0604020202020204" pitchFamily="34" charset="0"/>
              </a:rPr>
              <a:t>tomēr uzskatīja, ka sēkla nesatur īpašas </a:t>
            </a:r>
            <a:r>
              <a:rPr lang="lv-LV" altLang="en-US" b="0" dirty="0" err="1" smtClean="0">
                <a:latin typeface="Arial" panose="020B0604020202020204" pitchFamily="34" charset="0"/>
                <a:cs typeface="Arial" panose="020B0604020202020204" pitchFamily="34" charset="0"/>
              </a:rPr>
              <a:t>daļinās</a:t>
            </a:r>
            <a:r>
              <a:rPr lang="lv-LV" altLang="en-US" b="0" dirty="0" smtClean="0">
                <a:latin typeface="Arial" panose="020B0604020202020204" pitchFamily="34" charset="0"/>
                <a:cs typeface="Arial" panose="020B0604020202020204" pitchFamily="34" charset="0"/>
              </a:rPr>
              <a:t> (pretēji “</a:t>
            </a:r>
            <a:r>
              <a:rPr lang="lv-LV" altLang="en-US" b="0" dirty="0" err="1" smtClean="0">
                <a:latin typeface="Arial" panose="020B0604020202020204" pitchFamily="34" charset="0"/>
                <a:cs typeface="Arial" panose="020B0604020202020204" pitchFamily="34" charset="0"/>
              </a:rPr>
              <a:t>atomistiem</a:t>
            </a:r>
            <a:r>
              <a:rPr lang="lv-LV" altLang="en-US" b="0" dirty="0" smtClean="0">
                <a:latin typeface="Arial" panose="020B0604020202020204" pitchFamily="34" charset="0"/>
                <a:cs typeface="Arial" panose="020B0604020202020204" pitchFamily="34" charset="0"/>
              </a:rPr>
              <a:t>”)</a:t>
            </a:r>
          </a:p>
          <a:p>
            <a:pPr eaLnBrk="1" hangingPunct="1">
              <a:lnSpc>
                <a:spcPct val="90000"/>
              </a:lnSpc>
            </a:pPr>
            <a:r>
              <a:rPr lang="lv-LV" altLang="en-US" b="0" dirty="0" smtClean="0">
                <a:latin typeface="Arial" panose="020B0604020202020204" pitchFamily="34" charset="0"/>
                <a:cs typeface="Arial" panose="020B0604020202020204" pitchFamily="34" charset="0"/>
              </a:rPr>
              <a:t>mātes ieguldījums ir t.s. </a:t>
            </a:r>
            <a:r>
              <a:rPr lang="lv-LV" altLang="en-US" b="0" i="1" dirty="0" err="1" smtClean="0">
                <a:latin typeface="Arial" panose="020B0604020202020204" pitchFamily="34" charset="0"/>
                <a:cs typeface="Arial" panose="020B0604020202020204" pitchFamily="34" charset="0"/>
              </a:rPr>
              <a:t>catamenia</a:t>
            </a:r>
            <a:r>
              <a:rPr lang="lv-LV" altLang="en-US" b="0" dirty="0" smtClean="0">
                <a:latin typeface="Arial" panose="020B0604020202020204" pitchFamily="34" charset="0"/>
                <a:cs typeface="Arial" panose="020B0604020202020204" pitchFamily="34" charset="0"/>
              </a:rPr>
              <a:t> (menstruālas asinis), kuras ir embrija substrāts (</a:t>
            </a:r>
            <a:r>
              <a:rPr lang="lv-LV" altLang="en-US" b="0" dirty="0" err="1" smtClean="0">
                <a:latin typeface="Arial" panose="020B0604020202020204" pitchFamily="34" charset="0"/>
                <a:cs typeface="Arial" panose="020B0604020202020204" pitchFamily="34" charset="0"/>
              </a:rPr>
              <a:t>barībviela</a:t>
            </a:r>
            <a:r>
              <a:rPr lang="lv-LV" altLang="en-US" b="0" dirty="0" smtClean="0">
                <a:latin typeface="Arial" panose="020B0604020202020204" pitchFamily="34" charset="0"/>
                <a:cs typeface="Arial" panose="020B0604020202020204" pitchFamily="34" charset="0"/>
              </a:rPr>
              <a:t>) un var ietekmēt tā veidošanos </a:t>
            </a:r>
          </a:p>
        </p:txBody>
      </p:sp>
    </p:spTree>
    <p:extLst>
      <p:ext uri="{BB962C8B-B14F-4D97-AF65-F5344CB8AC3E}">
        <p14:creationId xmlns:p14="http://schemas.microsoft.com/office/powerpoint/2010/main" val="1997769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968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9682">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9682">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968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9682">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968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457200" y="533400"/>
            <a:ext cx="8229600" cy="6019800"/>
          </a:xfrm>
        </p:spPr>
        <p:txBody>
          <a:bodyPr/>
          <a:lstStyle/>
          <a:p>
            <a:pPr eaLnBrk="1" hangingPunct="1"/>
            <a:endParaRPr lang="lv-LV" altLang="en-US" sz="2400" dirty="0" smtClean="0"/>
          </a:p>
          <a:p>
            <a:pPr eaLnBrk="1" hangingPunct="1"/>
            <a:r>
              <a:rPr lang="lv-LV" altLang="en-US" sz="2800" b="0" dirty="0" smtClean="0">
                <a:latin typeface="Arial" panose="020B0604020202020204" pitchFamily="34" charset="0"/>
                <a:cs typeface="Arial" panose="020B0604020202020204" pitchFamily="34" charset="0"/>
              </a:rPr>
              <a:t>ja auglis attīstās normāli, tad veidojas bērns, līdzīgs tēvam</a:t>
            </a:r>
          </a:p>
          <a:p>
            <a:pPr eaLnBrk="1" hangingPunct="1"/>
            <a:r>
              <a:rPr lang="lv-LV" altLang="en-US" sz="2800" b="0" dirty="0" smtClean="0">
                <a:latin typeface="Arial" panose="020B0604020202020204" pitchFamily="34" charset="0"/>
                <a:cs typeface="Arial" panose="020B0604020202020204" pitchFamily="34" charset="0"/>
              </a:rPr>
              <a:t>attīstības novirzes gadījumā parādās mātes īpašības, ja tās atkārtojas, parādās secīgu attālāku senču pazīmes</a:t>
            </a:r>
          </a:p>
          <a:p>
            <a:pPr eaLnBrk="1" hangingPunct="1"/>
            <a:r>
              <a:rPr lang="lv-LV" altLang="en-US" sz="2800" b="0" dirty="0" smtClean="0">
                <a:latin typeface="Arial" panose="020B0604020202020204" pitchFamily="34" charset="0"/>
                <a:cs typeface="Arial" panose="020B0604020202020204" pitchFamily="34" charset="0"/>
              </a:rPr>
              <a:t>galējā gadījumā izpaužas tikai sugas īpašības vai pat tikai ģints (šķiras, </a:t>
            </a:r>
            <a:r>
              <a:rPr lang="en-US" altLang="en-US" sz="2800" b="0" i="1" dirty="0" smtClean="0">
                <a:latin typeface="Arial" panose="020B0604020202020204" pitchFamily="34" charset="0"/>
                <a:cs typeface="Arial" panose="020B0604020202020204" pitchFamily="34" charset="0"/>
              </a:rPr>
              <a:t>genus</a:t>
            </a:r>
            <a:r>
              <a:rPr lang="lv-LV" altLang="en-US" sz="2800" b="0" dirty="0" smtClean="0">
                <a:latin typeface="Arial" panose="020B0604020202020204" pitchFamily="34" charset="0"/>
                <a:cs typeface="Arial" panose="020B0604020202020204" pitchFamily="34" charset="0"/>
              </a:rPr>
              <a:t>) </a:t>
            </a:r>
            <a:r>
              <a:rPr lang="en-US" altLang="en-US" sz="2800" b="0" i="1" dirty="0" smtClean="0">
                <a:latin typeface="Arial" panose="020B0604020202020204" pitchFamily="34" charset="0"/>
                <a:cs typeface="Arial" panose="020B0604020202020204" pitchFamily="34" charset="0"/>
              </a:rPr>
              <a:t>Animal</a:t>
            </a:r>
            <a:r>
              <a:rPr lang="en-US" altLang="en-US" sz="2800" b="0" dirty="0" smtClean="0">
                <a:latin typeface="Arial" panose="020B0604020202020204" pitchFamily="34" charset="0"/>
                <a:cs typeface="Arial" panose="020B0604020202020204" pitchFamily="34" charset="0"/>
              </a:rPr>
              <a:t> </a:t>
            </a:r>
            <a:r>
              <a:rPr lang="lv-LV" altLang="en-US" sz="2800" b="0" dirty="0" smtClean="0">
                <a:latin typeface="Arial" panose="020B0604020202020204" pitchFamily="34" charset="0"/>
                <a:cs typeface="Arial" panose="020B0604020202020204" pitchFamily="34" charset="0"/>
              </a:rPr>
              <a:t>īpašības (kroplis)</a:t>
            </a:r>
          </a:p>
        </p:txBody>
      </p:sp>
    </p:spTree>
    <p:extLst>
      <p:ext uri="{BB962C8B-B14F-4D97-AF65-F5344CB8AC3E}">
        <p14:creationId xmlns:p14="http://schemas.microsoft.com/office/powerpoint/2010/main" val="37026234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457200" y="457200"/>
            <a:ext cx="8229600" cy="5668963"/>
          </a:xfrm>
        </p:spPr>
        <p:txBody>
          <a:bodyPr/>
          <a:lstStyle/>
          <a:p>
            <a:pPr eaLnBrk="1" hangingPunct="1"/>
            <a:r>
              <a:rPr lang="lv-LV" altLang="en-US" b="0" dirty="0" smtClean="0">
                <a:latin typeface="Arial" panose="020B0604020202020204" pitchFamily="34" charset="0"/>
                <a:cs typeface="Arial" panose="020B0604020202020204" pitchFamily="34" charset="0"/>
              </a:rPr>
              <a:t>Aristotelis kritizēja Hipokrāta ideju par atsevišķām daļiņām, kas nosaka īpatņa īpašības:</a:t>
            </a:r>
          </a:p>
          <a:p>
            <a:pPr lvl="1" eaLnBrk="1" hangingPunct="1"/>
            <a:r>
              <a:rPr lang="lv-LV" altLang="en-US" b="0" dirty="0" smtClean="0">
                <a:latin typeface="Arial" panose="020B0604020202020204" pitchFamily="34" charset="0"/>
                <a:cs typeface="Arial" panose="020B0604020202020204" pitchFamily="34" charset="0"/>
              </a:rPr>
              <a:t>bieži pēcnācējiem izpaužas ne vecāku, bet tālāku senču īpašības</a:t>
            </a:r>
          </a:p>
          <a:p>
            <a:pPr lvl="1" eaLnBrk="1" hangingPunct="1"/>
            <a:r>
              <a:rPr lang="lv-LV" altLang="en-US" b="0" dirty="0" smtClean="0">
                <a:latin typeface="Arial" panose="020B0604020202020204" pitchFamily="34" charset="0"/>
                <a:cs typeface="Arial" panose="020B0604020202020204" pitchFamily="34" charset="0"/>
              </a:rPr>
              <a:t>kā vīrietis, kas vēlāk kļūst plikpaurains, var nodot dēlam šo īpašību, kamēr pašam tā nav izpaudusies?</a:t>
            </a:r>
          </a:p>
          <a:p>
            <a:pPr lvl="1" eaLnBrk="1" hangingPunct="1"/>
            <a:r>
              <a:rPr lang="lv-LV" altLang="en-US" b="0" dirty="0" smtClean="0">
                <a:latin typeface="Arial" panose="020B0604020202020204" pitchFamily="34" charset="0"/>
                <a:cs typeface="Arial" panose="020B0604020202020204" pitchFamily="34" charset="0"/>
              </a:rPr>
              <a:t>kā var izskaidrot atmirušu audu (orgānu) pazīmju iedzimšanu?</a:t>
            </a:r>
          </a:p>
          <a:p>
            <a:pPr lvl="1" eaLnBrk="1" hangingPunct="1"/>
            <a:r>
              <a:rPr lang="lv-LV" altLang="en-US" b="0" dirty="0" smtClean="0">
                <a:latin typeface="Arial" panose="020B0604020202020204" pitchFamily="34" charset="0"/>
                <a:cs typeface="Arial" panose="020B0604020202020204" pitchFamily="34" charset="0"/>
              </a:rPr>
              <a:t>uzvedības īpatnību iedzimšana</a:t>
            </a:r>
          </a:p>
        </p:txBody>
      </p:sp>
    </p:spTree>
    <p:extLst>
      <p:ext uri="{BB962C8B-B14F-4D97-AF65-F5344CB8AC3E}">
        <p14:creationId xmlns:p14="http://schemas.microsoft.com/office/powerpoint/2010/main" val="27718763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body" idx="1"/>
          </p:nvPr>
        </p:nvSpPr>
        <p:spPr>
          <a:xfrm>
            <a:off x="457200" y="457201"/>
            <a:ext cx="8229600" cy="4627984"/>
          </a:xfrm>
        </p:spPr>
        <p:txBody>
          <a:bodyPr/>
          <a:lstStyle/>
          <a:p>
            <a:pPr eaLnBrk="1" hangingPunct="1"/>
            <a:r>
              <a:rPr lang="lv-LV" altLang="en-US" b="0" dirty="0" smtClean="0">
                <a:latin typeface="Arial" panose="020B0604020202020204" pitchFamily="34" charset="0"/>
                <a:cs typeface="Arial" panose="020B0604020202020204" pitchFamily="34" charset="0"/>
              </a:rPr>
              <a:t>Aristotelis uzskatīja, ka “labās un kreisās puses” teorija ir kļūdaina, jo atrada gadījumus, kad sievišķais embrijs atradās dzemdes labā pusē un vīrišķais kreisajā</a:t>
            </a:r>
          </a:p>
          <a:p>
            <a:pPr eaLnBrk="1" hangingPunct="1"/>
            <a:r>
              <a:rPr lang="lv-LV" altLang="en-US" b="0" dirty="0" smtClean="0">
                <a:latin typeface="Arial" panose="020B0604020202020204" pitchFamily="34" charset="0"/>
                <a:cs typeface="Arial" panose="020B0604020202020204" pitchFamily="34" charset="0"/>
              </a:rPr>
              <a:t>uzskatīja, ka sperma veidojās no asinīm  </a:t>
            </a:r>
          </a:p>
          <a:p>
            <a:pPr eaLnBrk="1" hangingPunct="1"/>
            <a:r>
              <a:rPr lang="lv-LV" altLang="en-US" b="0" dirty="0" smtClean="0">
                <a:latin typeface="Arial" panose="020B0604020202020204" pitchFamily="34" charset="0"/>
                <a:cs typeface="Arial" panose="020B0604020202020204" pitchFamily="34" charset="0"/>
              </a:rPr>
              <a:t>līdz galējībai piešķīra lielu lomu hibridizācijai, piem. uzskatīja, ka žirafe ir kamieļa un leoparda hibrīds</a:t>
            </a:r>
          </a:p>
        </p:txBody>
      </p:sp>
    </p:spTree>
    <p:extLst>
      <p:ext uri="{BB962C8B-B14F-4D97-AF65-F5344CB8AC3E}">
        <p14:creationId xmlns:p14="http://schemas.microsoft.com/office/powerpoint/2010/main" val="1491126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75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body" idx="1"/>
          </p:nvPr>
        </p:nvSpPr>
        <p:spPr>
          <a:xfrm>
            <a:off x="457200" y="457200"/>
            <a:ext cx="5791200" cy="6172200"/>
          </a:xfrm>
        </p:spPr>
        <p:txBody>
          <a:bodyPr/>
          <a:lstStyle/>
          <a:p>
            <a:pPr algn="ctr" eaLnBrk="1" hangingPunct="1">
              <a:buFontTx/>
              <a:buNone/>
            </a:pPr>
            <a:r>
              <a:rPr lang="en-US" altLang="en-US" sz="3600" dirty="0" smtClean="0">
                <a:solidFill>
                  <a:schemeClr val="accent2"/>
                </a:solidFill>
              </a:rPr>
              <a:t>Theophrastus of </a:t>
            </a:r>
            <a:r>
              <a:rPr lang="en-US" altLang="en-US" sz="3600" dirty="0" err="1" smtClean="0">
                <a:solidFill>
                  <a:schemeClr val="accent2"/>
                </a:solidFill>
              </a:rPr>
              <a:t>Eresus</a:t>
            </a:r>
            <a:endParaRPr lang="lv-LV" altLang="en-US" sz="3600" dirty="0" smtClean="0">
              <a:solidFill>
                <a:schemeClr val="accent2"/>
              </a:solidFill>
            </a:endParaRPr>
          </a:p>
          <a:p>
            <a:pPr algn="ctr" eaLnBrk="1" hangingPunct="1">
              <a:buFontTx/>
              <a:buNone/>
            </a:pPr>
            <a:r>
              <a:rPr lang="en-US" altLang="en-US" sz="3600" dirty="0" smtClean="0">
                <a:solidFill>
                  <a:schemeClr val="accent2"/>
                </a:solidFill>
              </a:rPr>
              <a:t> (371-287 </a:t>
            </a:r>
            <a:r>
              <a:rPr lang="lv-LV" altLang="en-US" sz="3600" dirty="0" err="1" smtClean="0">
                <a:solidFill>
                  <a:schemeClr val="accent2"/>
                </a:solidFill>
              </a:rPr>
              <a:t>p.m.e</a:t>
            </a:r>
            <a:r>
              <a:rPr lang="lv-LV" altLang="en-US" sz="3600" dirty="0" smtClean="0">
                <a:solidFill>
                  <a:schemeClr val="accent2"/>
                </a:solidFill>
              </a:rPr>
              <a:t>.</a:t>
            </a:r>
            <a:r>
              <a:rPr lang="en-US" altLang="en-US" sz="3600" dirty="0" smtClean="0">
                <a:solidFill>
                  <a:schemeClr val="accent2"/>
                </a:solidFill>
              </a:rPr>
              <a:t>)</a:t>
            </a:r>
            <a:endParaRPr lang="lv-LV" altLang="en-US" sz="3600" dirty="0" smtClean="0">
              <a:solidFill>
                <a:schemeClr val="accent2"/>
              </a:solidFill>
            </a:endParaRPr>
          </a:p>
          <a:p>
            <a:pPr eaLnBrk="1" hangingPunct="1"/>
            <a:r>
              <a:rPr lang="lv-LV" altLang="en-US" sz="2800" b="0" dirty="0" smtClean="0">
                <a:latin typeface="Arial" panose="020B0604020202020204" pitchFamily="34" charset="0"/>
                <a:cs typeface="Arial" panose="020B0604020202020204" pitchFamily="34" charset="0"/>
              </a:rPr>
              <a:t>Aristoteļa skolnieks, mantoja viņa bibliotēku</a:t>
            </a:r>
          </a:p>
          <a:p>
            <a:pPr eaLnBrk="1" hangingPunct="1"/>
            <a:r>
              <a:rPr lang="lv-LV" altLang="en-US" sz="2800" b="0" dirty="0" smtClean="0">
                <a:latin typeface="Arial" panose="020B0604020202020204" pitchFamily="34" charset="0"/>
                <a:cs typeface="Arial" panose="020B0604020202020204" pitchFamily="34" charset="0"/>
              </a:rPr>
              <a:t>augstākiem augiem piemīt dzimumvairošanās</a:t>
            </a:r>
          </a:p>
          <a:p>
            <a:pPr eaLnBrk="1" hangingPunct="1"/>
            <a:r>
              <a:rPr lang="lv-LV" altLang="en-US" sz="2800" b="0" dirty="0" smtClean="0">
                <a:latin typeface="Arial" panose="020B0604020202020204" pitchFamily="34" charset="0"/>
                <a:cs typeface="Arial" panose="020B0604020202020204" pitchFamily="34" charset="0"/>
              </a:rPr>
              <a:t>aprakstīja augu mainību un pieļāva, ka tā ir iedzimta </a:t>
            </a:r>
            <a:r>
              <a:rPr lang="en-US" altLang="en-US" sz="2800" b="0" dirty="0" smtClean="0">
                <a:latin typeface="Arial" panose="020B0604020202020204" pitchFamily="34" charset="0"/>
                <a:cs typeface="Arial" panose="020B0604020202020204" pitchFamily="34" charset="0"/>
              </a:rPr>
              <a:t>(</a:t>
            </a:r>
            <a:r>
              <a:rPr lang="en-US" altLang="en-US" sz="2800" b="0" i="1" dirty="0" err="1" smtClean="0">
                <a:latin typeface="Arial" panose="020B0604020202020204" pitchFamily="34" charset="0"/>
                <a:cs typeface="Arial" panose="020B0604020202020204" pitchFamily="34" charset="0"/>
              </a:rPr>
              <a:t>Historia</a:t>
            </a:r>
            <a:r>
              <a:rPr lang="en-US" altLang="en-US" sz="2800" b="0" i="1" dirty="0" smtClean="0">
                <a:latin typeface="Arial" panose="020B0604020202020204" pitchFamily="34" charset="0"/>
                <a:cs typeface="Arial" panose="020B0604020202020204" pitchFamily="34" charset="0"/>
              </a:rPr>
              <a:t> </a:t>
            </a:r>
            <a:r>
              <a:rPr lang="en-US" altLang="en-US" sz="2800" b="0" i="1" dirty="0" err="1" smtClean="0">
                <a:latin typeface="Arial" panose="020B0604020202020204" pitchFamily="34" charset="0"/>
                <a:cs typeface="Arial" panose="020B0604020202020204" pitchFamily="34" charset="0"/>
              </a:rPr>
              <a:t>plantarum</a:t>
            </a:r>
            <a:r>
              <a:rPr lang="en-US" altLang="en-US" sz="2800" b="0" i="1" dirty="0" smtClean="0">
                <a:latin typeface="Arial" panose="020B0604020202020204" pitchFamily="34" charset="0"/>
                <a:cs typeface="Arial" panose="020B0604020202020204" pitchFamily="34" charset="0"/>
              </a:rPr>
              <a:t>, De </a:t>
            </a:r>
            <a:r>
              <a:rPr lang="en-US" altLang="en-US" sz="2800" b="0" i="1" dirty="0" err="1" smtClean="0">
                <a:latin typeface="Arial" panose="020B0604020202020204" pitchFamily="34" charset="0"/>
                <a:cs typeface="Arial" panose="020B0604020202020204" pitchFamily="34" charset="0"/>
              </a:rPr>
              <a:t>causis</a:t>
            </a:r>
            <a:r>
              <a:rPr lang="en-US" altLang="en-US" sz="2800" b="0" i="1" dirty="0" smtClean="0">
                <a:latin typeface="Arial" panose="020B0604020202020204" pitchFamily="34" charset="0"/>
                <a:cs typeface="Arial" panose="020B0604020202020204" pitchFamily="34" charset="0"/>
              </a:rPr>
              <a:t> </a:t>
            </a:r>
            <a:r>
              <a:rPr lang="en-US" altLang="en-US" sz="2800" b="0" i="1" dirty="0" err="1" smtClean="0">
                <a:latin typeface="Arial" panose="020B0604020202020204" pitchFamily="34" charset="0"/>
                <a:cs typeface="Arial" panose="020B0604020202020204" pitchFamily="34" charset="0"/>
              </a:rPr>
              <a:t>plantarum</a:t>
            </a:r>
            <a:r>
              <a:rPr lang="en-US" altLang="en-US" dirty="0" smtClean="0"/>
              <a:t>)</a:t>
            </a:r>
          </a:p>
        </p:txBody>
      </p:sp>
      <p:pic>
        <p:nvPicPr>
          <p:cNvPr id="43011" name="Picture 3" descr="theophras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5388" y="1676400"/>
            <a:ext cx="2836862"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9504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body" idx="1"/>
          </p:nvPr>
        </p:nvSpPr>
        <p:spPr>
          <a:xfrm>
            <a:off x="457200" y="457200"/>
            <a:ext cx="5483225" cy="5943600"/>
          </a:xfrm>
        </p:spPr>
        <p:txBody>
          <a:bodyPr/>
          <a:lstStyle/>
          <a:p>
            <a:pPr algn="ctr" eaLnBrk="1" hangingPunct="1">
              <a:buFontTx/>
              <a:buNone/>
            </a:pPr>
            <a:r>
              <a:rPr lang="lv-LV" altLang="en-US" sz="2800" dirty="0" smtClean="0"/>
              <a:t>	</a:t>
            </a:r>
            <a:r>
              <a:rPr lang="en-US" altLang="en-US" dirty="0" err="1" smtClean="0">
                <a:solidFill>
                  <a:schemeClr val="accent2"/>
                </a:solidFill>
              </a:rPr>
              <a:t>Herophilus</a:t>
            </a:r>
            <a:r>
              <a:rPr lang="en-US" altLang="en-US" dirty="0" smtClean="0">
                <a:solidFill>
                  <a:schemeClr val="accent2"/>
                </a:solidFill>
              </a:rPr>
              <a:t> of Chalcedon</a:t>
            </a:r>
            <a:endParaRPr lang="lv-LV" altLang="en-US" dirty="0" smtClean="0">
              <a:solidFill>
                <a:schemeClr val="accent2"/>
              </a:solidFill>
            </a:endParaRPr>
          </a:p>
          <a:p>
            <a:pPr algn="ctr" eaLnBrk="1" hangingPunct="1">
              <a:buFontTx/>
              <a:buNone/>
            </a:pPr>
            <a:r>
              <a:rPr lang="en-US" altLang="en-US" dirty="0" smtClean="0">
                <a:solidFill>
                  <a:schemeClr val="accent2"/>
                </a:solidFill>
              </a:rPr>
              <a:t> (4</a:t>
            </a:r>
            <a:r>
              <a:rPr lang="lv-LV" altLang="en-US" dirty="0" smtClean="0">
                <a:solidFill>
                  <a:schemeClr val="accent2"/>
                </a:solidFill>
              </a:rPr>
              <a:t>. </a:t>
            </a:r>
            <a:r>
              <a:rPr lang="lv-LV" altLang="en-US" dirty="0" err="1" smtClean="0">
                <a:solidFill>
                  <a:schemeClr val="accent2"/>
                </a:solidFill>
              </a:rPr>
              <a:t>gds</a:t>
            </a:r>
            <a:r>
              <a:rPr lang="en-US" altLang="en-US" dirty="0" smtClean="0">
                <a:solidFill>
                  <a:schemeClr val="accent2"/>
                </a:solidFill>
              </a:rPr>
              <a:t>.</a:t>
            </a:r>
            <a:r>
              <a:rPr lang="lv-LV" altLang="en-US" dirty="0" smtClean="0">
                <a:solidFill>
                  <a:schemeClr val="accent2"/>
                </a:solidFill>
              </a:rPr>
              <a:t> </a:t>
            </a:r>
            <a:r>
              <a:rPr lang="lv-LV" altLang="en-US" dirty="0" err="1" smtClean="0">
                <a:solidFill>
                  <a:schemeClr val="accent2"/>
                </a:solidFill>
              </a:rPr>
              <a:t>p.m.e</a:t>
            </a:r>
            <a:r>
              <a:rPr lang="lv-LV" altLang="en-US" dirty="0" smtClean="0">
                <a:solidFill>
                  <a:schemeClr val="accent2"/>
                </a:solidFill>
              </a:rPr>
              <a:t>. beigas</a:t>
            </a:r>
            <a:r>
              <a:rPr lang="en-US" altLang="en-US" dirty="0" smtClean="0">
                <a:solidFill>
                  <a:schemeClr val="accent2"/>
                </a:solidFill>
              </a:rPr>
              <a:t>)</a:t>
            </a:r>
            <a:r>
              <a:rPr lang="en-US" altLang="en-US" sz="2800" dirty="0" smtClean="0"/>
              <a:t> </a:t>
            </a:r>
            <a:endParaRPr lang="lv-LV" altLang="en-US" sz="2800" dirty="0" smtClean="0"/>
          </a:p>
          <a:p>
            <a:pPr eaLnBrk="1" hangingPunct="1"/>
            <a:r>
              <a:rPr lang="lv-LV" altLang="en-US" sz="2800" b="0" dirty="0" smtClean="0">
                <a:latin typeface="Arial" panose="020B0604020202020204" pitchFamily="34" charset="0"/>
                <a:cs typeface="Arial" panose="020B0604020202020204" pitchFamily="34" charset="0"/>
              </a:rPr>
              <a:t>atklāja olnīcas, kuras nosauca par sieviešu sēkliniekiem</a:t>
            </a:r>
          </a:p>
          <a:p>
            <a:pPr eaLnBrk="1" hangingPunct="1"/>
            <a:r>
              <a:rPr lang="lv-LV" altLang="en-US" sz="2800" b="0" dirty="0" smtClean="0">
                <a:latin typeface="Arial" panose="020B0604020202020204" pitchFamily="34" charset="0"/>
                <a:cs typeface="Arial" panose="020B0604020202020204" pitchFamily="34" charset="0"/>
              </a:rPr>
              <a:t>aprakstīja dzemdi, tās kakliņu un </a:t>
            </a:r>
            <a:r>
              <a:rPr lang="lv-LV" altLang="en-US" sz="2800" b="0" dirty="0" err="1" smtClean="0">
                <a:latin typeface="Arial" panose="020B0604020202020204" pitchFamily="34" charset="0"/>
                <a:cs typeface="Arial" panose="020B0604020202020204" pitchFamily="34" charset="0"/>
              </a:rPr>
              <a:t>Falopa</a:t>
            </a:r>
            <a:r>
              <a:rPr lang="lv-LV" altLang="en-US" sz="2800" b="0" dirty="0" smtClean="0">
                <a:latin typeface="Arial" panose="020B0604020202020204" pitchFamily="34" charset="0"/>
                <a:cs typeface="Arial" panose="020B0604020202020204" pitchFamily="34" charset="0"/>
              </a:rPr>
              <a:t> vadus [</a:t>
            </a:r>
            <a:r>
              <a:rPr lang="en-US" altLang="en-US" sz="2800" b="0" dirty="0" smtClean="0">
                <a:latin typeface="Arial" panose="020B0604020202020204" pitchFamily="34" charset="0"/>
                <a:cs typeface="Arial" panose="020B0604020202020204" pitchFamily="34" charset="0"/>
              </a:rPr>
              <a:t>Fallopian tubes</a:t>
            </a:r>
            <a:r>
              <a:rPr lang="lv-LV" altLang="en-US" sz="2800" b="0" dirty="0" smtClean="0">
                <a:latin typeface="Arial" panose="020B0604020202020204" pitchFamily="34" charset="0"/>
                <a:cs typeface="Arial" panose="020B0604020202020204" pitchFamily="34" charset="0"/>
              </a:rPr>
              <a:t>]</a:t>
            </a:r>
            <a:r>
              <a:rPr lang="en-US" altLang="en-US" sz="2800" b="0" dirty="0" smtClean="0">
                <a:latin typeface="Arial" panose="020B0604020202020204" pitchFamily="34" charset="0"/>
                <a:cs typeface="Arial" panose="020B0604020202020204" pitchFamily="34" charset="0"/>
              </a:rPr>
              <a:t> </a:t>
            </a:r>
          </a:p>
          <a:p>
            <a:pPr eaLnBrk="1" hangingPunct="1"/>
            <a:r>
              <a:rPr lang="lv-LV" altLang="en-US" sz="2800" b="0" dirty="0" smtClean="0">
                <a:latin typeface="Arial" panose="020B0604020202020204" pitchFamily="34" charset="0"/>
                <a:cs typeface="Arial" panose="020B0604020202020204" pitchFamily="34" charset="0"/>
              </a:rPr>
              <a:t>domāja ka spermas kanāls ir galvenais </a:t>
            </a:r>
            <a:r>
              <a:rPr lang="lv-LV" altLang="en-US" sz="2800" b="0" dirty="0" err="1" smtClean="0">
                <a:latin typeface="Arial" panose="020B0604020202020204" pitchFamily="34" charset="0"/>
                <a:cs typeface="Arial" panose="020B0604020202020204" pitchFamily="34" charset="0"/>
              </a:rPr>
              <a:t>spermatoģenēzes</a:t>
            </a:r>
            <a:r>
              <a:rPr lang="lv-LV" altLang="en-US" sz="2800" b="0" dirty="0" smtClean="0">
                <a:latin typeface="Arial" panose="020B0604020202020204" pitchFamily="34" charset="0"/>
                <a:cs typeface="Arial" panose="020B0604020202020204" pitchFamily="34" charset="0"/>
              </a:rPr>
              <a:t> orgāns</a:t>
            </a:r>
          </a:p>
        </p:txBody>
      </p:sp>
      <p:pic>
        <p:nvPicPr>
          <p:cNvPr id="204803" name="Picture 3" descr="Herophiloskameo_N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549275"/>
            <a:ext cx="29368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02307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048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0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4802">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body" idx="1"/>
          </p:nvPr>
        </p:nvSpPr>
        <p:spPr>
          <a:xfrm>
            <a:off x="468313" y="1125538"/>
            <a:ext cx="8229600" cy="5145087"/>
          </a:xfrm>
        </p:spPr>
        <p:txBody>
          <a:bodyPr/>
          <a:lstStyle/>
          <a:p>
            <a:pPr eaLnBrk="1" hangingPunct="1">
              <a:lnSpc>
                <a:spcPct val="90000"/>
              </a:lnSpc>
            </a:pPr>
            <a:r>
              <a:rPr lang="lv-LV" altLang="en-US" sz="2800" b="0" dirty="0" smtClean="0">
                <a:latin typeface="Arial" panose="020B0604020202020204" pitchFamily="34" charset="0"/>
                <a:cs typeface="Arial" panose="020B0604020202020204" pitchFamily="34" charset="0"/>
              </a:rPr>
              <a:t>neienesa jaunas idejas pavairošanas un iedzimtības teorijā </a:t>
            </a:r>
            <a:r>
              <a:rPr lang="lv-LV" altLang="en-US" sz="2800" b="0" dirty="0" err="1" smtClean="0">
                <a:latin typeface="Arial" panose="020B0604020202020204" pitchFamily="34" charset="0"/>
                <a:cs typeface="Arial" panose="020B0604020202020204" pitchFamily="34" charset="0"/>
              </a:rPr>
              <a:t>but</a:t>
            </a:r>
            <a:r>
              <a:rPr lang="lv-LV" altLang="en-US" sz="2800" b="0" dirty="0" smtClean="0">
                <a:latin typeface="Arial" panose="020B0604020202020204" pitchFamily="34" charset="0"/>
                <a:cs typeface="Arial" panose="020B0604020202020204" pitchFamily="34" charset="0"/>
              </a:rPr>
              <a:t> veica pētījumus praktiskā izlasē, selekcijā, augu potēšanā un tml.</a:t>
            </a:r>
          </a:p>
          <a:p>
            <a:pPr eaLnBrk="1" hangingPunct="1">
              <a:lnSpc>
                <a:spcPct val="90000"/>
              </a:lnSpc>
            </a:pPr>
            <a:r>
              <a:rPr lang="lv-LV" altLang="en-US" sz="2800" b="0" dirty="0" smtClean="0">
                <a:latin typeface="Arial" panose="020B0604020202020204" pitchFamily="34" charset="0"/>
                <a:cs typeface="Arial" panose="020B0604020202020204" pitchFamily="34" charset="0"/>
              </a:rPr>
              <a:t>izpaužas izteikta māņticība un misticisms, kas atspoguļojas </a:t>
            </a:r>
            <a:r>
              <a:rPr lang="lv-LV" altLang="en-US" sz="2800" b="0" dirty="0" err="1" smtClean="0">
                <a:latin typeface="Arial" panose="020B0604020202020204" pitchFamily="34" charset="0"/>
                <a:cs typeface="Arial" panose="020B0604020202020204" pitchFamily="34" charset="0"/>
              </a:rPr>
              <a:t>Plīnija</a:t>
            </a:r>
            <a:r>
              <a:rPr lang="lv-LV" altLang="en-US" sz="2800" b="0" dirty="0" smtClean="0">
                <a:latin typeface="Arial" panose="020B0604020202020204" pitchFamily="34" charset="0"/>
                <a:cs typeface="Arial" panose="020B0604020202020204" pitchFamily="34" charset="0"/>
              </a:rPr>
              <a:t> </a:t>
            </a:r>
            <a:r>
              <a:rPr lang="en-US" altLang="en-US" sz="2800" b="0" dirty="0" smtClean="0">
                <a:latin typeface="Arial" panose="020B0604020202020204" pitchFamily="34" charset="0"/>
                <a:cs typeface="Arial" panose="020B0604020202020204" pitchFamily="34" charset="0"/>
              </a:rPr>
              <a:t>(23-79</a:t>
            </a:r>
            <a:r>
              <a:rPr lang="lv-LV" altLang="en-US" sz="2800" b="0" dirty="0" smtClean="0">
                <a:latin typeface="Arial" panose="020B0604020202020204" pitchFamily="34" charset="0"/>
                <a:cs typeface="Arial" panose="020B0604020202020204" pitchFamily="34" charset="0"/>
              </a:rPr>
              <a:t>) darbos</a:t>
            </a:r>
            <a:endParaRPr lang="en-US" altLang="en-US" sz="28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plaši izplatīti stāsti</a:t>
            </a:r>
          </a:p>
          <a:p>
            <a:pPr lvl="1" eaLnBrk="1" hangingPunct="1">
              <a:lnSpc>
                <a:spcPct val="90000"/>
              </a:lnSpc>
            </a:pPr>
            <a:r>
              <a:rPr lang="lv-LV" altLang="en-US" sz="2400" b="0" dirty="0" smtClean="0">
                <a:latin typeface="Arial" panose="020B0604020202020204" pitchFamily="34" charset="0"/>
                <a:cs typeface="Arial" panose="020B0604020202020204" pitchFamily="34" charset="0"/>
              </a:rPr>
              <a:t>par sievietēm, kuras dzemdē bērnus saskaņā ar viņu iedomām</a:t>
            </a:r>
          </a:p>
          <a:p>
            <a:pPr lvl="1" eaLnBrk="1" hangingPunct="1">
              <a:lnSpc>
                <a:spcPct val="90000"/>
              </a:lnSpc>
            </a:pPr>
            <a:r>
              <a:rPr lang="lv-LV" altLang="en-US" sz="2400" b="0" dirty="0" smtClean="0">
                <a:latin typeface="Arial" panose="020B0604020202020204" pitchFamily="34" charset="0"/>
                <a:cs typeface="Arial" panose="020B0604020202020204" pitchFamily="34" charset="0"/>
              </a:rPr>
              <a:t>citas sugas īpatņa, salīdzinot ar vecāku sugu, piedzimšanu</a:t>
            </a:r>
          </a:p>
          <a:p>
            <a:pPr lvl="1" eaLnBrk="1" hangingPunct="1">
              <a:lnSpc>
                <a:spcPct val="90000"/>
              </a:lnSpc>
            </a:pPr>
            <a:r>
              <a:rPr lang="lv-LV" altLang="en-US" sz="2400" b="0" dirty="0" smtClean="0">
                <a:latin typeface="Arial" panose="020B0604020202020204" pitchFamily="34" charset="0"/>
                <a:cs typeface="Arial" panose="020B0604020202020204" pitchFamily="34" charset="0"/>
              </a:rPr>
              <a:t>fantastiskiem hibrīdiem</a:t>
            </a:r>
            <a:endParaRPr lang="en-US" altLang="en-US" sz="2400" b="0" dirty="0" smtClean="0">
              <a:latin typeface="Arial" panose="020B0604020202020204" pitchFamily="34" charset="0"/>
              <a:cs typeface="Arial" panose="020B0604020202020204" pitchFamily="34" charset="0"/>
            </a:endParaRPr>
          </a:p>
        </p:txBody>
      </p:sp>
      <p:sp>
        <p:nvSpPr>
          <p:cNvPr id="45059" name="Text Box 3"/>
          <p:cNvSpPr txBox="1">
            <a:spLocks noChangeArrowheads="1"/>
          </p:cNvSpPr>
          <p:nvPr/>
        </p:nvSpPr>
        <p:spPr bwMode="auto">
          <a:xfrm>
            <a:off x="3132138" y="333375"/>
            <a:ext cx="28114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i="0">
                <a:solidFill>
                  <a:schemeClr val="accent2"/>
                </a:solidFill>
              </a:rPr>
              <a:t>Senie romieši</a:t>
            </a:r>
            <a:endParaRPr lang="ru-RU" altLang="en-US" i="0">
              <a:solidFill>
                <a:schemeClr val="accent2"/>
              </a:solidFill>
            </a:endParaRPr>
          </a:p>
        </p:txBody>
      </p:sp>
    </p:spTree>
    <p:extLst>
      <p:ext uri="{BB962C8B-B14F-4D97-AF65-F5344CB8AC3E}">
        <p14:creationId xmlns:p14="http://schemas.microsoft.com/office/powerpoint/2010/main" val="1658558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82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82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582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582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582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4213" y="404813"/>
            <a:ext cx="7772400" cy="731837"/>
          </a:xfrm>
        </p:spPr>
        <p:txBody>
          <a:bodyPr/>
          <a:lstStyle/>
          <a:p>
            <a:pPr eaLnBrk="1" hangingPunct="1"/>
            <a:r>
              <a:rPr lang="lv-LV" altLang="en-US" smtClean="0"/>
              <a:t>Viduslaiki</a:t>
            </a:r>
            <a:endParaRPr lang="en-US" altLang="en-US" smtClean="0"/>
          </a:p>
        </p:txBody>
      </p:sp>
      <p:sp>
        <p:nvSpPr>
          <p:cNvPr id="207875" name="Rectangle 3"/>
          <p:cNvSpPr>
            <a:spLocks noGrp="1" noChangeArrowheads="1"/>
          </p:cNvSpPr>
          <p:nvPr>
            <p:ph type="body" idx="1"/>
          </p:nvPr>
        </p:nvSpPr>
        <p:spPr>
          <a:xfrm>
            <a:off x="250825" y="1268413"/>
            <a:ext cx="8229600" cy="2160587"/>
          </a:xfrm>
        </p:spPr>
        <p:txBody>
          <a:bodyPr/>
          <a:lstStyle/>
          <a:p>
            <a:pPr eaLnBrk="1" hangingPunct="1"/>
            <a:r>
              <a:rPr lang="lv-LV" altLang="en-US" sz="2800" b="0" dirty="0" smtClean="0">
                <a:latin typeface="Arial" panose="020B0604020202020204" pitchFamily="34" charset="0"/>
                <a:cs typeface="Arial" panose="020B0604020202020204" pitchFamily="34" charset="0"/>
              </a:rPr>
              <a:t>Tādi rakstnieki, kā</a:t>
            </a:r>
            <a:r>
              <a:rPr lang="en-US" altLang="en-US" sz="2800" b="0" dirty="0" smtClean="0">
                <a:latin typeface="Arial" panose="020B0604020202020204" pitchFamily="34" charset="0"/>
                <a:cs typeface="Arial" panose="020B0604020202020204" pitchFamily="34" charset="0"/>
              </a:rPr>
              <a:t> St. Augustin (354-440), St. </a:t>
            </a:r>
            <a:r>
              <a:rPr lang="en-US" altLang="en-US" sz="2800" b="0" dirty="0" err="1" smtClean="0">
                <a:latin typeface="Arial" panose="020B0604020202020204" pitchFamily="34" charset="0"/>
                <a:cs typeface="Arial" panose="020B0604020202020204" pitchFamily="34" charset="0"/>
              </a:rPr>
              <a:t>Isidore</a:t>
            </a:r>
            <a:r>
              <a:rPr lang="en-US" altLang="en-US" sz="2800" b="0" dirty="0" smtClean="0">
                <a:latin typeface="Arial" panose="020B0604020202020204" pitchFamily="34" charset="0"/>
                <a:cs typeface="Arial" panose="020B0604020202020204" pitchFamily="34" charset="0"/>
              </a:rPr>
              <a:t> of Seville (560-636), </a:t>
            </a:r>
            <a:r>
              <a:rPr lang="en-US" altLang="en-US" sz="2800" b="0" dirty="0" err="1" smtClean="0">
                <a:latin typeface="Arial" panose="020B0604020202020204" pitchFamily="34" charset="0"/>
                <a:cs typeface="Arial" panose="020B0604020202020204" pitchFamily="34" charset="0"/>
              </a:rPr>
              <a:t>Vindician</a:t>
            </a:r>
            <a:r>
              <a:rPr lang="en-US" altLang="en-US" sz="2800" b="0" dirty="0" smtClean="0">
                <a:latin typeface="Arial" panose="020B0604020202020204" pitchFamily="34" charset="0"/>
                <a:cs typeface="Arial" panose="020B0604020202020204" pitchFamily="34" charset="0"/>
              </a:rPr>
              <a:t> (632-712), </a:t>
            </a:r>
            <a:r>
              <a:rPr lang="lv-LV" altLang="en-US" sz="2800" b="0" dirty="0" smtClean="0">
                <a:latin typeface="Arial" panose="020B0604020202020204" pitchFamily="34" charset="0"/>
                <a:cs typeface="Arial" panose="020B0604020202020204" pitchFamily="34" charset="0"/>
              </a:rPr>
              <a:t>un</a:t>
            </a:r>
            <a:r>
              <a:rPr lang="en-US" altLang="en-US" sz="2800" b="0" dirty="0" smtClean="0">
                <a:latin typeface="Arial" panose="020B0604020202020204" pitchFamily="34" charset="0"/>
                <a:cs typeface="Arial" panose="020B0604020202020204" pitchFamily="34" charset="0"/>
              </a:rPr>
              <a:t> Michel </a:t>
            </a:r>
            <a:r>
              <a:rPr lang="en-US" altLang="en-US" sz="2800" b="0" dirty="0" err="1" smtClean="0">
                <a:latin typeface="Arial" panose="020B0604020202020204" pitchFamily="34" charset="0"/>
                <a:cs typeface="Arial" panose="020B0604020202020204" pitchFamily="34" charset="0"/>
              </a:rPr>
              <a:t>Psellus</a:t>
            </a:r>
            <a:r>
              <a:rPr lang="en-US" altLang="en-US" sz="2800" b="0" dirty="0" smtClean="0">
                <a:latin typeface="Arial" panose="020B0604020202020204" pitchFamily="34" charset="0"/>
                <a:cs typeface="Arial" panose="020B0604020202020204" pitchFamily="34" charset="0"/>
              </a:rPr>
              <a:t> (1018-1079) </a:t>
            </a:r>
            <a:r>
              <a:rPr lang="lv-LV" altLang="en-US" sz="2800" b="0" dirty="0" smtClean="0">
                <a:latin typeface="Arial" panose="020B0604020202020204" pitchFamily="34" charset="0"/>
                <a:cs typeface="Arial" panose="020B0604020202020204" pitchFamily="34" charset="0"/>
              </a:rPr>
              <a:t>galvenokārt atkārtoja seno domātāju idejas, tādas kā “labās un kreisās puses” teorija</a:t>
            </a:r>
            <a:endParaRPr lang="en-US" altLang="en-US" sz="2800" b="0" dirty="0" smtClean="0">
              <a:latin typeface="Arial" panose="020B0604020202020204" pitchFamily="34" charset="0"/>
              <a:cs typeface="Arial" panose="020B0604020202020204" pitchFamily="34" charset="0"/>
            </a:endParaRPr>
          </a:p>
        </p:txBody>
      </p:sp>
      <p:pic>
        <p:nvPicPr>
          <p:cNvPr id="207876" name="Picture 4" descr="Avice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3644900"/>
            <a:ext cx="3995737"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8" name="Text Box 6"/>
          <p:cNvSpPr txBox="1">
            <a:spLocks noChangeArrowheads="1"/>
          </p:cNvSpPr>
          <p:nvPr/>
        </p:nvSpPr>
        <p:spPr bwMode="auto">
          <a:xfrm>
            <a:off x="539750" y="4005263"/>
            <a:ext cx="424815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90000"/>
              </a:lnSpc>
            </a:pPr>
            <a:r>
              <a:rPr lang="lv-LV" altLang="en-US" sz="2800" i="0" dirty="0"/>
              <a:t> </a:t>
            </a:r>
            <a:r>
              <a:rPr lang="lv-LV" altLang="en-US" sz="2800" b="0" i="0" dirty="0">
                <a:latin typeface="Arial" panose="020B0604020202020204" pitchFamily="34" charset="0"/>
                <a:cs typeface="Arial" panose="020B0604020202020204" pitchFamily="34" charset="0"/>
              </a:rPr>
              <a:t>arābi, būdami izcili zirgu audzētāji, teorijā tikai atkārtoja</a:t>
            </a:r>
            <a:r>
              <a:rPr lang="en-US" altLang="en-US" sz="2800" b="0" i="0" dirty="0">
                <a:latin typeface="Arial" panose="020B0604020202020204" pitchFamily="34" charset="0"/>
                <a:cs typeface="Arial" panose="020B0604020202020204" pitchFamily="34" charset="0"/>
              </a:rPr>
              <a:t> </a:t>
            </a:r>
            <a:r>
              <a:rPr lang="lv-LV" altLang="en-US" sz="2800" b="0" i="0" dirty="0">
                <a:latin typeface="Arial" panose="020B0604020202020204" pitchFamily="34" charset="0"/>
                <a:cs typeface="Arial" panose="020B0604020202020204" pitchFamily="34" charset="0"/>
              </a:rPr>
              <a:t>seno grieķu uzskatus, piem</a:t>
            </a:r>
            <a:r>
              <a:rPr lang="lv-LV" altLang="en-US" sz="2800" b="0" i="0" dirty="0" smtClean="0">
                <a:latin typeface="Arial" panose="020B0604020202020204" pitchFamily="34" charset="0"/>
                <a:cs typeface="Arial" panose="020B0604020202020204" pitchFamily="34" charset="0"/>
              </a:rPr>
              <a:t>. </a:t>
            </a:r>
            <a:r>
              <a:rPr lang="en-US" altLang="en-US" sz="2800" b="0" i="0" dirty="0" smtClean="0">
                <a:latin typeface="Arial" panose="020B0604020202020204" pitchFamily="34" charset="0"/>
                <a:cs typeface="Arial" panose="020B0604020202020204" pitchFamily="34" charset="0"/>
              </a:rPr>
              <a:t>Avicenna </a:t>
            </a:r>
            <a:r>
              <a:rPr lang="en-US" altLang="en-US" sz="2800" b="0" i="0" dirty="0">
                <a:latin typeface="Arial" panose="020B0604020202020204" pitchFamily="34" charset="0"/>
                <a:cs typeface="Arial" panose="020B0604020202020204" pitchFamily="34" charset="0"/>
              </a:rPr>
              <a:t>(980-1037)</a:t>
            </a:r>
            <a:endParaRPr lang="ru-RU" altLang="en-US" sz="28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7707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78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787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78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4213" y="333375"/>
            <a:ext cx="7772400" cy="947738"/>
          </a:xfrm>
        </p:spPr>
        <p:txBody>
          <a:bodyPr/>
          <a:lstStyle/>
          <a:p>
            <a:pPr eaLnBrk="1" hangingPunct="1"/>
            <a:r>
              <a:rPr lang="en-US" altLang="en-US" sz="3200" smtClean="0"/>
              <a:t>Albertus Magnus</a:t>
            </a:r>
            <a:r>
              <a:rPr lang="lv-LV" altLang="en-US" sz="3200" smtClean="0"/>
              <a:t/>
            </a:r>
            <a:br>
              <a:rPr lang="lv-LV" altLang="en-US" sz="3200" smtClean="0"/>
            </a:br>
            <a:r>
              <a:rPr lang="en-US" altLang="en-US" sz="3200" smtClean="0"/>
              <a:t>(1193-1280)</a:t>
            </a:r>
          </a:p>
        </p:txBody>
      </p:sp>
      <p:sp>
        <p:nvSpPr>
          <p:cNvPr id="208899" name="Rectangle 3"/>
          <p:cNvSpPr>
            <a:spLocks noGrp="1" noChangeArrowheads="1"/>
          </p:cNvSpPr>
          <p:nvPr>
            <p:ph type="body" idx="1"/>
          </p:nvPr>
        </p:nvSpPr>
        <p:spPr>
          <a:xfrm>
            <a:off x="457200" y="1600200"/>
            <a:ext cx="4953000" cy="3989040"/>
          </a:xfrm>
        </p:spPr>
        <p:txBody>
          <a:bodyPr/>
          <a:lstStyle/>
          <a:p>
            <a:pPr eaLnBrk="1" hangingPunct="1">
              <a:lnSpc>
                <a:spcPct val="90000"/>
              </a:lnSpc>
            </a:pPr>
            <a:r>
              <a:rPr lang="lv-LV" altLang="en-US" sz="2800" b="0" dirty="0" err="1" smtClean="0">
                <a:latin typeface="Arial" panose="020B0604020202020204" pitchFamily="34" charset="0"/>
                <a:cs typeface="Arial" panose="020B0604020202020204" pitchFamily="34" charset="0"/>
              </a:rPr>
              <a:t>Enciklopedists</a:t>
            </a:r>
            <a:r>
              <a:rPr lang="lv-LV" altLang="en-US" sz="2800" b="0" dirty="0" smtClean="0">
                <a:latin typeface="Arial" panose="020B0604020202020204" pitchFamily="34" charset="0"/>
                <a:cs typeface="Arial" panose="020B0604020202020204" pitchFamily="34" charset="0"/>
              </a:rPr>
              <a:t>, zoologs, botāniķis, Aristoteļa uzskatu piekritējs</a:t>
            </a:r>
            <a:r>
              <a:rPr lang="en-US" altLang="en-US" sz="2800" b="0" dirty="0" smtClean="0">
                <a:latin typeface="Arial" panose="020B0604020202020204" pitchFamily="34" charset="0"/>
                <a:cs typeface="Arial" panose="020B0604020202020204" pitchFamily="34" charset="0"/>
              </a:rPr>
              <a:t> </a:t>
            </a:r>
          </a:p>
          <a:p>
            <a:pPr eaLnBrk="1" hangingPunct="1">
              <a:lnSpc>
                <a:spcPct val="90000"/>
              </a:lnSpc>
            </a:pPr>
            <a:r>
              <a:rPr lang="lv-LV" altLang="en-US" sz="2800" b="0" dirty="0" smtClean="0">
                <a:latin typeface="Arial" panose="020B0604020202020204" pitchFamily="34" charset="0"/>
                <a:cs typeface="Arial" panose="020B0604020202020204" pitchFamily="34" charset="0"/>
              </a:rPr>
              <a:t>pieļāva “spontānus” pēcnācējus</a:t>
            </a:r>
          </a:p>
          <a:p>
            <a:pPr eaLnBrk="1" hangingPunct="1">
              <a:lnSpc>
                <a:spcPct val="90000"/>
              </a:lnSpc>
            </a:pPr>
            <a:r>
              <a:rPr lang="lv-LV" altLang="en-US" sz="2800" b="0" dirty="0" smtClean="0">
                <a:latin typeface="Arial" panose="020B0604020202020204" pitchFamily="34" charset="0"/>
                <a:cs typeface="Arial" panose="020B0604020202020204" pitchFamily="34" charset="0"/>
              </a:rPr>
              <a:t>atzina iegūto pazīmju iedzimšanu, </a:t>
            </a:r>
            <a:r>
              <a:rPr lang="lv-LV" altLang="en-US" sz="2800" b="0" dirty="0" err="1" smtClean="0">
                <a:latin typeface="Arial" panose="020B0604020202020204" pitchFamily="34" charset="0"/>
                <a:cs typeface="Arial" panose="020B0604020202020204" pitchFamily="34" charset="0"/>
              </a:rPr>
              <a:t>panģenēzi</a:t>
            </a:r>
            <a:r>
              <a:rPr lang="lv-LV" altLang="en-US" sz="2800" b="0" dirty="0" smtClean="0">
                <a:latin typeface="Arial" panose="020B0604020202020204" pitchFamily="34" charset="0"/>
                <a:cs typeface="Arial" panose="020B0604020202020204" pitchFamily="34" charset="0"/>
              </a:rPr>
              <a:t>, “labās un kreisās puses” teoriju </a:t>
            </a:r>
            <a:endParaRPr lang="en-US" altLang="en-US" sz="2800" b="0" dirty="0" smtClean="0">
              <a:latin typeface="Arial" panose="020B0604020202020204" pitchFamily="34" charset="0"/>
              <a:cs typeface="Arial" panose="020B0604020202020204" pitchFamily="34" charset="0"/>
            </a:endParaRPr>
          </a:p>
        </p:txBody>
      </p:sp>
      <p:pic>
        <p:nvPicPr>
          <p:cNvPr id="47108" name="Picture 4" descr="gesch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524000"/>
            <a:ext cx="3219450" cy="463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8225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8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88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8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4213" y="333375"/>
            <a:ext cx="7772400" cy="803275"/>
          </a:xfrm>
        </p:spPr>
        <p:txBody>
          <a:bodyPr/>
          <a:lstStyle/>
          <a:p>
            <a:pPr eaLnBrk="1" hangingPunct="1"/>
            <a:r>
              <a:rPr lang="lv-LV" altLang="en-US" dirty="0" smtClean="0"/>
              <a:t>Renesanse</a:t>
            </a:r>
            <a:r>
              <a:rPr lang="lv-LV" altLang="en-US" dirty="0"/>
              <a:t/>
            </a:r>
            <a:br>
              <a:rPr lang="lv-LV" altLang="en-US" dirty="0"/>
            </a:br>
            <a:r>
              <a:rPr lang="lv-LV" altLang="en-US" dirty="0" err="1"/>
              <a:t>Leonardo</a:t>
            </a:r>
            <a:r>
              <a:rPr lang="lv-LV" altLang="en-US" dirty="0"/>
              <a:t> </a:t>
            </a:r>
            <a:r>
              <a:rPr lang="lv-LV" altLang="en-US" dirty="0" err="1"/>
              <a:t>da</a:t>
            </a:r>
            <a:r>
              <a:rPr lang="lv-LV" altLang="en-US" dirty="0"/>
              <a:t> </a:t>
            </a:r>
            <a:r>
              <a:rPr lang="lv-LV" altLang="en-US" dirty="0" err="1"/>
              <a:t>Vinči</a:t>
            </a:r>
            <a:r>
              <a:rPr lang="lv-LV" altLang="en-US" dirty="0"/>
              <a:t> </a:t>
            </a:r>
            <a:endParaRPr lang="en-US" altLang="en-US" dirty="0" smtClean="0"/>
          </a:p>
        </p:txBody>
      </p:sp>
      <p:sp>
        <p:nvSpPr>
          <p:cNvPr id="48131" name="Rectangle 3"/>
          <p:cNvSpPr>
            <a:spLocks noGrp="1" noChangeArrowheads="1"/>
          </p:cNvSpPr>
          <p:nvPr>
            <p:ph type="body" idx="1"/>
          </p:nvPr>
        </p:nvSpPr>
        <p:spPr>
          <a:xfrm>
            <a:off x="467544" y="1700808"/>
            <a:ext cx="3957638" cy="4114800"/>
          </a:xfrm>
        </p:spPr>
        <p:txBody>
          <a:bodyPr/>
          <a:lstStyle/>
          <a:p>
            <a:pPr eaLnBrk="1" hangingPunct="1">
              <a:lnSpc>
                <a:spcPct val="90000"/>
              </a:lnSpc>
            </a:pPr>
            <a:r>
              <a:rPr lang="lv-LV" altLang="en-US" sz="2400" b="0" dirty="0" smtClean="0">
                <a:latin typeface="Arial" panose="020B0604020202020204" pitchFamily="34" charset="0"/>
                <a:cs typeface="Arial" panose="020B0604020202020204" pitchFamily="34" charset="0"/>
              </a:rPr>
              <a:t>Skaidroja, ka nēģeri nav baltie cilvēki, kuri pārdeguši saulē</a:t>
            </a:r>
          </a:p>
          <a:p>
            <a:pPr eaLnBrk="1" hangingPunct="1">
              <a:lnSpc>
                <a:spcPct val="90000"/>
              </a:lnSpc>
            </a:pPr>
            <a:r>
              <a:rPr lang="lv-LV" altLang="en-US" sz="2400" b="0" dirty="0">
                <a:latin typeface="Arial" panose="020B0604020202020204" pitchFamily="34" charset="0"/>
                <a:cs typeface="Arial" panose="020B0604020202020204" pitchFamily="34" charset="0"/>
              </a:rPr>
              <a:t>nēģeriem vecāki arī ir nēģeri, pat ja tie dzīvo Eiropā</a:t>
            </a:r>
          </a:p>
          <a:p>
            <a:pPr eaLnBrk="1" hangingPunct="1">
              <a:lnSpc>
                <a:spcPct val="90000"/>
              </a:lnSpc>
            </a:pPr>
            <a:r>
              <a:rPr lang="lv-LV" altLang="en-US" sz="2400" b="0" dirty="0">
                <a:latin typeface="Arial" panose="020B0604020202020204" pitchFamily="34" charset="0"/>
                <a:cs typeface="Arial" panose="020B0604020202020204" pitchFamily="34" charset="0"/>
              </a:rPr>
              <a:t>pēcnācēji starp melnajiem un baltajiem ir “pelēki”, kas ir apstiprinājums ka mātei ir sava veida sperma un ietekme uz iedzimtību</a:t>
            </a:r>
            <a:endParaRPr lang="en-US" altLang="en-US" sz="2400" b="0" dirty="0">
              <a:latin typeface="Arial" panose="020B0604020202020204" pitchFamily="34" charset="0"/>
              <a:cs typeface="Arial" panose="020B0604020202020204" pitchFamily="34" charset="0"/>
            </a:endParaRPr>
          </a:p>
          <a:p>
            <a:pPr eaLnBrk="1" hangingPunct="1">
              <a:lnSpc>
                <a:spcPct val="90000"/>
              </a:lnSpc>
            </a:pPr>
            <a:endParaRPr lang="en-US" altLang="en-US" b="0" dirty="0" smtClean="0">
              <a:latin typeface="Arial" panose="020B0604020202020204" pitchFamily="34" charset="0"/>
              <a:cs typeface="Arial" panose="020B0604020202020204" pitchFamily="34" charset="0"/>
            </a:endParaRPr>
          </a:p>
        </p:txBody>
      </p:sp>
      <p:pic>
        <p:nvPicPr>
          <p:cNvPr id="48132" name="Picture 4" descr="leo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5" y="1412776"/>
            <a:ext cx="1982499" cy="315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wo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8515" y="4077072"/>
            <a:ext cx="2249747" cy="248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96254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548680"/>
            <a:ext cx="7772400" cy="1143000"/>
          </a:xfrm>
        </p:spPr>
        <p:txBody>
          <a:bodyPr/>
          <a:lstStyle/>
          <a:p>
            <a:r>
              <a:rPr lang="lv-LV" dirty="0" smtClean="0"/>
              <a:t>Selekcija kā ģenētikas avots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772816"/>
            <a:ext cx="665014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293096"/>
            <a:ext cx="1193691"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275856" y="5445224"/>
            <a:ext cx="4572000" cy="646331"/>
          </a:xfrm>
          <a:prstGeom prst="rect">
            <a:avLst/>
          </a:prstGeom>
        </p:spPr>
        <p:txBody>
          <a:bodyPr>
            <a:spAutoFit/>
          </a:bodyPr>
          <a:lstStyle/>
          <a:p>
            <a:r>
              <a:rPr lang="lv-LV" sz="1200" b="1" i="0" dirty="0" smtClean="0">
                <a:latin typeface="Arial" panose="020B0604020202020204" pitchFamily="34" charset="0"/>
                <a:cs typeface="Arial" panose="020B0604020202020204" pitchFamily="34" charset="0"/>
              </a:rPr>
              <a:t>XXII </a:t>
            </a:r>
            <a:r>
              <a:rPr lang="en-US" sz="1200" b="1" i="0" dirty="0" smtClean="0">
                <a:latin typeface="Arial" panose="020B0604020202020204" pitchFamily="34" charset="0"/>
                <a:cs typeface="Arial" panose="020B0604020202020204" pitchFamily="34" charset="0"/>
              </a:rPr>
              <a:t>International </a:t>
            </a:r>
            <a:r>
              <a:rPr lang="en-US" sz="1200" b="1" i="0" dirty="0">
                <a:latin typeface="Arial" panose="020B0604020202020204" pitchFamily="34" charset="0"/>
                <a:cs typeface="Arial" panose="020B0604020202020204" pitchFamily="34" charset="0"/>
              </a:rPr>
              <a:t>Congress on </a:t>
            </a:r>
            <a:r>
              <a:rPr lang="en-US" sz="1200" b="1" i="0" dirty="0" smtClean="0">
                <a:latin typeface="Arial" panose="020B0604020202020204" pitchFamily="34" charset="0"/>
                <a:cs typeface="Arial" panose="020B0604020202020204" pitchFamily="34" charset="0"/>
              </a:rPr>
              <a:t>Genetics</a:t>
            </a:r>
            <a:endParaRPr lang="lv-LV" sz="1200" b="1" i="0" dirty="0" smtClean="0">
              <a:latin typeface="Arial" panose="020B0604020202020204" pitchFamily="34" charset="0"/>
              <a:cs typeface="Arial" panose="020B0604020202020204" pitchFamily="34" charset="0"/>
            </a:endParaRPr>
          </a:p>
          <a:p>
            <a:r>
              <a:rPr lang="en-US" sz="1200" i="0" dirty="0" smtClean="0">
                <a:latin typeface="Arial" panose="020B0604020202020204" pitchFamily="34" charset="0"/>
                <a:cs typeface="Arial" panose="020B0604020202020204" pitchFamily="34" charset="0"/>
              </a:rPr>
              <a:t>organized </a:t>
            </a:r>
            <a:r>
              <a:rPr lang="en-US" sz="1200" i="0" dirty="0">
                <a:latin typeface="Arial" panose="020B0604020202020204" pitchFamily="34" charset="0"/>
                <a:cs typeface="Arial" panose="020B0604020202020204" pitchFamily="34" charset="0"/>
              </a:rPr>
              <a:t>by the Canadian Society for Molecular </a:t>
            </a:r>
            <a:r>
              <a:rPr lang="en-US" sz="1200" i="0" dirty="0" smtClean="0">
                <a:latin typeface="Arial" panose="020B0604020202020204" pitchFamily="34" charset="0"/>
                <a:cs typeface="Arial" panose="020B0604020202020204" pitchFamily="34" charset="0"/>
              </a:rPr>
              <a:t>Biosciences</a:t>
            </a:r>
            <a:endParaRPr lang="lv-LV" sz="1200" i="0" dirty="0" smtClean="0">
              <a:latin typeface="Arial" panose="020B0604020202020204" pitchFamily="34" charset="0"/>
              <a:cs typeface="Arial" panose="020B0604020202020204" pitchFamily="34" charset="0"/>
            </a:endParaRPr>
          </a:p>
          <a:p>
            <a:r>
              <a:rPr lang="en-US" sz="1200" i="0" dirty="0" smtClean="0">
                <a:latin typeface="Arial" panose="020B0604020202020204" pitchFamily="34" charset="0"/>
                <a:cs typeface="Arial" panose="020B0604020202020204" pitchFamily="34" charset="0"/>
              </a:rPr>
              <a:t>8</a:t>
            </a:r>
            <a:r>
              <a:rPr lang="lv-LV" sz="1200" i="0" dirty="0" smtClean="0">
                <a:latin typeface="Arial" panose="020B0604020202020204" pitchFamily="34" charset="0"/>
                <a:cs typeface="Arial" panose="020B0604020202020204" pitchFamily="34" charset="0"/>
              </a:rPr>
              <a:t>-</a:t>
            </a:r>
            <a:r>
              <a:rPr lang="en-US" sz="1200" i="0" dirty="0" smtClean="0">
                <a:latin typeface="Arial" panose="020B0604020202020204" pitchFamily="34" charset="0"/>
                <a:cs typeface="Arial" panose="020B0604020202020204" pitchFamily="34" charset="0"/>
              </a:rPr>
              <a:t>13 </a:t>
            </a:r>
            <a:r>
              <a:rPr lang="en-US" sz="1200" i="0" dirty="0">
                <a:latin typeface="Arial" panose="020B0604020202020204" pitchFamily="34" charset="0"/>
                <a:cs typeface="Arial" panose="020B0604020202020204" pitchFamily="34" charset="0"/>
              </a:rPr>
              <a:t>July </a:t>
            </a:r>
            <a:r>
              <a:rPr lang="en-US" sz="1200" i="0" dirty="0" smtClean="0">
                <a:latin typeface="Arial" panose="020B0604020202020204" pitchFamily="34" charset="0"/>
                <a:cs typeface="Arial" panose="020B0604020202020204" pitchFamily="34" charset="0"/>
              </a:rPr>
              <a:t>2018</a:t>
            </a:r>
            <a:r>
              <a:rPr lang="lv-LV" sz="1200" i="0" dirty="0" smtClean="0">
                <a:latin typeface="Arial" panose="020B0604020202020204" pitchFamily="34" charset="0"/>
                <a:cs typeface="Arial" panose="020B0604020202020204" pitchFamily="34" charset="0"/>
              </a:rPr>
              <a:t>,</a:t>
            </a:r>
            <a:r>
              <a:rPr lang="en-US" sz="1200" i="0" dirty="0" smtClean="0">
                <a:latin typeface="Arial" panose="020B0604020202020204" pitchFamily="34" charset="0"/>
                <a:cs typeface="Arial" panose="020B0604020202020204" pitchFamily="34" charset="0"/>
              </a:rPr>
              <a:t> </a:t>
            </a:r>
            <a:r>
              <a:rPr lang="en-US" sz="1200" i="0" dirty="0">
                <a:latin typeface="Arial" panose="020B0604020202020204" pitchFamily="34" charset="0"/>
                <a:cs typeface="Arial" panose="020B0604020202020204" pitchFamily="34" charset="0"/>
              </a:rPr>
              <a:t>Vancouver, Canada. </a:t>
            </a:r>
          </a:p>
        </p:txBody>
      </p:sp>
    </p:spTree>
    <p:extLst>
      <p:ext uri="{BB962C8B-B14F-4D97-AF65-F5344CB8AC3E}">
        <p14:creationId xmlns:p14="http://schemas.microsoft.com/office/powerpoint/2010/main" val="308650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4213" y="260350"/>
            <a:ext cx="7772400" cy="1008063"/>
          </a:xfrm>
        </p:spPr>
        <p:txBody>
          <a:bodyPr/>
          <a:lstStyle/>
          <a:p>
            <a:pPr eaLnBrk="1" hangingPunct="1"/>
            <a:r>
              <a:rPr lang="en-US" altLang="en-US" sz="3200" smtClean="0"/>
              <a:t>Paracelsus (1493-1541)</a:t>
            </a:r>
          </a:p>
        </p:txBody>
      </p:sp>
      <p:sp>
        <p:nvSpPr>
          <p:cNvPr id="212995" name="Rectangle 3"/>
          <p:cNvSpPr>
            <a:spLocks noGrp="1" noChangeArrowheads="1"/>
          </p:cNvSpPr>
          <p:nvPr>
            <p:ph type="body" idx="1"/>
          </p:nvPr>
        </p:nvSpPr>
        <p:spPr>
          <a:xfrm>
            <a:off x="457200" y="1600200"/>
            <a:ext cx="4800600" cy="3484984"/>
          </a:xfrm>
        </p:spPr>
        <p:txBody>
          <a:bodyPr/>
          <a:lstStyle/>
          <a:p>
            <a:pPr eaLnBrk="1" hangingPunct="1"/>
            <a:r>
              <a:rPr lang="lv-LV" altLang="en-US" sz="2800" b="0" dirty="0" smtClean="0">
                <a:latin typeface="Arial" panose="020B0604020202020204" pitchFamily="34" charset="0"/>
                <a:cs typeface="Arial" panose="020B0604020202020204" pitchFamily="34" charset="0"/>
              </a:rPr>
              <a:t>spermai ir nemateriālas dabas </a:t>
            </a:r>
            <a:r>
              <a:rPr lang="lv-LV" altLang="en-US" sz="2800" b="0" i="1" dirty="0" smtClean="0">
                <a:latin typeface="Arial" panose="020B0604020202020204" pitchFamily="34" charset="0"/>
                <a:cs typeface="Arial" panose="020B0604020202020204" pitchFamily="34" charset="0"/>
              </a:rPr>
              <a:t>aura </a:t>
            </a:r>
            <a:r>
              <a:rPr lang="lv-LV" altLang="en-US" sz="2800" b="0" i="1" dirty="0" err="1" smtClean="0">
                <a:latin typeface="Arial" panose="020B0604020202020204" pitchFamily="34" charset="0"/>
                <a:cs typeface="Arial" panose="020B0604020202020204" pitchFamily="34" charset="0"/>
              </a:rPr>
              <a:t>seminalis</a:t>
            </a:r>
            <a:r>
              <a:rPr lang="lv-LV" altLang="en-US" sz="2800" b="0" dirty="0" smtClean="0">
                <a:latin typeface="Arial" panose="020B0604020202020204" pitchFamily="34" charset="0"/>
                <a:cs typeface="Arial" panose="020B0604020202020204" pitchFamily="34" charset="0"/>
              </a:rPr>
              <a:t>, kura ir atbildīga par iedzimtību</a:t>
            </a:r>
          </a:p>
          <a:p>
            <a:pPr eaLnBrk="1" hangingPunct="1"/>
            <a:r>
              <a:rPr lang="lv-LV" altLang="en-US" sz="2800" b="0" dirty="0" smtClean="0">
                <a:latin typeface="Arial" panose="020B0604020202020204" pitchFamily="34" charset="0"/>
                <a:cs typeface="Arial" panose="020B0604020202020204" pitchFamily="34" charset="0"/>
              </a:rPr>
              <a:t>Hipokrāta sekotājs, </a:t>
            </a:r>
            <a:r>
              <a:rPr lang="lv-LV" altLang="en-US" sz="2800" b="0" dirty="0" err="1" smtClean="0">
                <a:latin typeface="Arial" panose="020B0604020202020204" pitchFamily="34" charset="0"/>
                <a:cs typeface="Arial" panose="020B0604020202020204" pitchFamily="34" charset="0"/>
              </a:rPr>
              <a:t>panspermijas</a:t>
            </a:r>
            <a:r>
              <a:rPr lang="lv-LV" altLang="en-US" sz="2800" b="0" dirty="0" smtClean="0">
                <a:latin typeface="Arial" panose="020B0604020202020204" pitchFamily="34" charset="0"/>
                <a:cs typeface="Arial" panose="020B0604020202020204" pitchFamily="34" charset="0"/>
              </a:rPr>
              <a:t> teorijas piekritējs</a:t>
            </a:r>
          </a:p>
        </p:txBody>
      </p:sp>
      <p:pic>
        <p:nvPicPr>
          <p:cNvPr id="50180" name="Picture 4" descr="paracels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1524000"/>
            <a:ext cx="35702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8894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2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299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lv-LV" altLang="en-US" smtClean="0"/>
              <a:t>Viljams Harvejs (17. gds.)</a:t>
            </a:r>
            <a:endParaRPr lang="en-US" altLang="en-US" smtClean="0"/>
          </a:p>
        </p:txBody>
      </p:sp>
      <p:sp>
        <p:nvSpPr>
          <p:cNvPr id="51203" name="Rectangle 3"/>
          <p:cNvSpPr>
            <a:spLocks noGrp="1" noChangeArrowheads="1"/>
          </p:cNvSpPr>
          <p:nvPr>
            <p:ph type="body" idx="1"/>
          </p:nvPr>
        </p:nvSpPr>
        <p:spPr>
          <a:xfrm>
            <a:off x="250825" y="1981200"/>
            <a:ext cx="5761038" cy="3752850"/>
          </a:xfrm>
        </p:spPr>
        <p:txBody>
          <a:bodyPr/>
          <a:lstStyle/>
          <a:p>
            <a:pPr eaLnBrk="1" hangingPunct="1"/>
            <a:r>
              <a:rPr lang="lv-LV" altLang="en-US" sz="2800" b="0" dirty="0" smtClean="0">
                <a:latin typeface="Arial" panose="020B0604020202020204" pitchFamily="34" charset="0"/>
                <a:cs typeface="Arial" panose="020B0604020202020204" pitchFamily="34" charset="0"/>
              </a:rPr>
              <a:t>pirmais zinātnieks, kurš veica reālus pētījumus par vairošanos un iedzimtību</a:t>
            </a:r>
          </a:p>
          <a:p>
            <a:pPr eaLnBrk="1" hangingPunct="1"/>
            <a:r>
              <a:rPr lang="en-US" altLang="en-US" sz="2800" b="0" dirty="0" smtClean="0">
                <a:latin typeface="Arial" panose="020B0604020202020204" pitchFamily="34" charset="0"/>
                <a:cs typeface="Arial" panose="020B0604020202020204" pitchFamily="34" charset="0"/>
              </a:rPr>
              <a:t>“</a:t>
            </a:r>
            <a:r>
              <a:rPr lang="en-US" altLang="en-US" sz="2800" b="0" i="1" dirty="0" smtClean="0">
                <a:latin typeface="Arial" panose="020B0604020202020204" pitchFamily="34" charset="0"/>
                <a:cs typeface="Arial" panose="020B0604020202020204" pitchFamily="34" charset="0"/>
              </a:rPr>
              <a:t>ex </a:t>
            </a:r>
            <a:r>
              <a:rPr lang="en-US" altLang="en-US" sz="2800" b="0" i="1" dirty="0" err="1" smtClean="0">
                <a:latin typeface="Arial" panose="020B0604020202020204" pitchFamily="34" charset="0"/>
                <a:cs typeface="Arial" panose="020B0604020202020204" pitchFamily="34" charset="0"/>
              </a:rPr>
              <a:t>ovo</a:t>
            </a:r>
            <a:r>
              <a:rPr lang="en-US" altLang="en-US" sz="2800" b="0" i="1" dirty="0" smtClean="0">
                <a:latin typeface="Arial" panose="020B0604020202020204" pitchFamily="34" charset="0"/>
                <a:cs typeface="Arial" panose="020B0604020202020204" pitchFamily="34" charset="0"/>
              </a:rPr>
              <a:t> </a:t>
            </a:r>
            <a:r>
              <a:rPr lang="en-US" altLang="en-US" sz="2800" b="0" i="1" dirty="0" err="1" smtClean="0">
                <a:latin typeface="Arial" panose="020B0604020202020204" pitchFamily="34" charset="0"/>
                <a:cs typeface="Arial" panose="020B0604020202020204" pitchFamily="34" charset="0"/>
              </a:rPr>
              <a:t>omni</a:t>
            </a:r>
            <a:r>
              <a:rPr lang="en-US" altLang="en-US" sz="2800" b="0" dirty="0" smtClean="0">
                <a:latin typeface="Arial" panose="020B0604020202020204" pitchFamily="34" charset="0"/>
                <a:cs typeface="Arial" panose="020B0604020202020204" pitchFamily="34" charset="0"/>
              </a:rPr>
              <a:t>”</a:t>
            </a:r>
            <a:r>
              <a:rPr lang="lv-LV" altLang="en-US" sz="2800" b="0" dirty="0" smtClean="0">
                <a:latin typeface="Arial" panose="020B0604020202020204" pitchFamily="34" charset="0"/>
                <a:cs typeface="Arial" panose="020B0604020202020204" pitchFamily="34" charset="0"/>
              </a:rPr>
              <a:t>:</a:t>
            </a:r>
            <a:r>
              <a:rPr lang="en-US" altLang="en-US" sz="2800" b="0" dirty="0" smtClean="0">
                <a:latin typeface="Arial" panose="020B0604020202020204" pitchFamily="34" charset="0"/>
                <a:cs typeface="Arial" panose="020B0604020202020204" pitchFamily="34" charset="0"/>
              </a:rPr>
              <a:t> “</a:t>
            </a:r>
            <a:r>
              <a:rPr lang="lv-LV" altLang="en-US" sz="2800" b="0" dirty="0" smtClean="0">
                <a:latin typeface="Arial" panose="020B0604020202020204" pitchFamily="34" charset="0"/>
                <a:cs typeface="Arial" panose="020B0604020202020204" pitchFamily="34" charset="0"/>
              </a:rPr>
              <a:t>visi dzīvnieki ir veidojušies no olas</a:t>
            </a:r>
            <a:r>
              <a:rPr lang="en-US" altLang="en-US" sz="2800" b="0" dirty="0" smtClean="0">
                <a:latin typeface="Arial" panose="020B0604020202020204" pitchFamily="34" charset="0"/>
                <a:cs typeface="Arial" panose="020B0604020202020204" pitchFamily="34" charset="0"/>
              </a:rPr>
              <a:t>”</a:t>
            </a:r>
            <a:endParaRPr lang="lv-LV" altLang="en-US" sz="2800" b="0" dirty="0" smtClean="0">
              <a:latin typeface="Arial" panose="020B0604020202020204" pitchFamily="34" charset="0"/>
              <a:cs typeface="Arial" panose="020B0604020202020204" pitchFamily="34" charset="0"/>
            </a:endParaRPr>
          </a:p>
          <a:p>
            <a:pPr eaLnBrk="1" hangingPunct="1"/>
            <a:r>
              <a:rPr lang="lv-LV" altLang="en-US" sz="2800" b="0" dirty="0" smtClean="0">
                <a:latin typeface="Arial" panose="020B0604020202020204" pitchFamily="34" charset="0"/>
                <a:cs typeface="Arial" panose="020B0604020202020204" pitchFamily="34" charset="0"/>
              </a:rPr>
              <a:t>olām jābūt apaugļotām ar spermu</a:t>
            </a:r>
            <a:endParaRPr lang="en-US" altLang="en-US" sz="2800" b="0" dirty="0" smtClean="0">
              <a:latin typeface="Arial" panose="020B0604020202020204" pitchFamily="34" charset="0"/>
              <a:cs typeface="Arial" panose="020B0604020202020204" pitchFamily="34" charset="0"/>
            </a:endParaRPr>
          </a:p>
        </p:txBody>
      </p:sp>
      <p:pic>
        <p:nvPicPr>
          <p:cNvPr id="51204" name="Picture 4" descr="Exercitationes de generatione animalium">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1916113"/>
            <a:ext cx="25336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12720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body" idx="1"/>
          </p:nvPr>
        </p:nvSpPr>
        <p:spPr>
          <a:xfrm>
            <a:off x="457200" y="533400"/>
            <a:ext cx="8229600" cy="5592763"/>
          </a:xfrm>
        </p:spPr>
        <p:txBody>
          <a:bodyPr/>
          <a:lstStyle/>
          <a:p>
            <a:pPr eaLnBrk="1" hangingPunct="1"/>
            <a:r>
              <a:rPr lang="lv-LV" altLang="en-US" b="0" dirty="0" smtClean="0">
                <a:latin typeface="Arial" panose="020B0604020202020204" pitchFamily="34" charset="0"/>
                <a:cs typeface="Arial" panose="020B0604020202020204" pitchFamily="34" charset="0"/>
              </a:rPr>
              <a:t>aplūkoja divas iespējas olas attīstībai pēc tās apaugļošanas:</a:t>
            </a:r>
          </a:p>
          <a:p>
            <a:pPr lvl="1" eaLnBrk="1" hangingPunct="1"/>
            <a:r>
              <a:rPr lang="lv-LV" altLang="en-US" b="0" dirty="0" smtClean="0">
                <a:latin typeface="Arial" panose="020B0604020202020204" pitchFamily="34" charset="0"/>
                <a:cs typeface="Arial" panose="020B0604020202020204" pitchFamily="34" charset="0"/>
              </a:rPr>
              <a:t>viss materiāls jau ir pārstāvēts apaugļotā olā un attīstības laikā tikai izmainās tā izmēri un forma</a:t>
            </a:r>
          </a:p>
          <a:p>
            <a:pPr lvl="1" eaLnBrk="1" hangingPunct="1"/>
            <a:r>
              <a:rPr lang="lv-LV" altLang="en-US" b="0" dirty="0" smtClean="0">
                <a:latin typeface="Arial" panose="020B0604020202020204" pitchFamily="34" charset="0"/>
                <a:cs typeface="Arial" panose="020B0604020202020204" pitchFamily="34" charset="0"/>
              </a:rPr>
              <a:t>materiāls veidojas un diferencējas attīstības gaitā</a:t>
            </a:r>
          </a:p>
          <a:p>
            <a:pPr eaLnBrk="1" hangingPunct="1"/>
            <a:r>
              <a:rPr lang="lv-LV" altLang="en-US" b="0" dirty="0" smtClean="0">
                <a:latin typeface="Arial" panose="020B0604020202020204" pitchFamily="34" charset="0"/>
                <a:cs typeface="Arial" panose="020B0604020202020204" pitchFamily="34" charset="0"/>
              </a:rPr>
              <a:t>mūsdienās šīs teorijas tiek apzīmētas kā:</a:t>
            </a:r>
          </a:p>
          <a:p>
            <a:pPr lvl="1" eaLnBrk="1" hangingPunct="1"/>
            <a:r>
              <a:rPr lang="lv-LV" altLang="en-US" b="0" dirty="0" smtClean="0">
                <a:latin typeface="Arial" panose="020B0604020202020204" pitchFamily="34" charset="0"/>
                <a:cs typeface="Arial" panose="020B0604020202020204" pitchFamily="34" charset="0"/>
              </a:rPr>
              <a:t>metamorfoze (</a:t>
            </a:r>
            <a:r>
              <a:rPr lang="lv-LV" altLang="en-US" b="0" dirty="0" err="1" smtClean="0">
                <a:latin typeface="Arial" panose="020B0604020202020204" pitchFamily="34" charset="0"/>
                <a:cs typeface="Arial" panose="020B0604020202020204" pitchFamily="34" charset="0"/>
              </a:rPr>
              <a:t>preformisms</a:t>
            </a:r>
            <a:r>
              <a:rPr lang="lv-LV" altLang="en-US" b="0" dirty="0" smtClean="0">
                <a:latin typeface="Arial" panose="020B0604020202020204" pitchFamily="34" charset="0"/>
                <a:cs typeface="Arial" panose="020B0604020202020204" pitchFamily="34" charset="0"/>
              </a:rPr>
              <a:t>)</a:t>
            </a:r>
          </a:p>
          <a:p>
            <a:pPr lvl="1" eaLnBrk="1" hangingPunct="1"/>
            <a:r>
              <a:rPr lang="lv-LV" altLang="en-US" b="0" dirty="0" smtClean="0">
                <a:latin typeface="Arial" panose="020B0604020202020204" pitchFamily="34" charset="0"/>
                <a:cs typeface="Arial" panose="020B0604020202020204" pitchFamily="34" charset="0"/>
              </a:rPr>
              <a:t>epiģenēze</a:t>
            </a:r>
          </a:p>
        </p:txBody>
      </p:sp>
    </p:spTree>
    <p:extLst>
      <p:ext uri="{BB962C8B-B14F-4D97-AF65-F5344CB8AC3E}">
        <p14:creationId xmlns:p14="http://schemas.microsoft.com/office/powerpoint/2010/main" val="4215749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4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04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504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4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504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504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95288" y="333375"/>
            <a:ext cx="5616575" cy="1143000"/>
          </a:xfrm>
        </p:spPr>
        <p:txBody>
          <a:bodyPr/>
          <a:lstStyle/>
          <a:p>
            <a:pPr eaLnBrk="1" hangingPunct="1"/>
            <a:r>
              <a:rPr lang="en-US" altLang="en-US" sz="3200" smtClean="0"/>
              <a:t>Anton van Leeuwenhoek </a:t>
            </a:r>
            <a:br>
              <a:rPr lang="en-US" altLang="en-US" sz="3200" smtClean="0"/>
            </a:br>
            <a:r>
              <a:rPr lang="en-US" altLang="en-US" sz="3200" smtClean="0"/>
              <a:t>(1632-1723)</a:t>
            </a:r>
          </a:p>
        </p:txBody>
      </p:sp>
      <p:sp>
        <p:nvSpPr>
          <p:cNvPr id="53251" name="Rectangle 3"/>
          <p:cNvSpPr>
            <a:spLocks noGrp="1" noChangeArrowheads="1"/>
          </p:cNvSpPr>
          <p:nvPr>
            <p:ph type="body" idx="1"/>
          </p:nvPr>
        </p:nvSpPr>
        <p:spPr>
          <a:xfrm>
            <a:off x="250825" y="1981200"/>
            <a:ext cx="5834063" cy="2455863"/>
          </a:xfrm>
        </p:spPr>
        <p:txBody>
          <a:bodyPr/>
          <a:lstStyle/>
          <a:p>
            <a:pPr eaLnBrk="1" hangingPunct="1">
              <a:lnSpc>
                <a:spcPct val="90000"/>
              </a:lnSpc>
            </a:pPr>
            <a:r>
              <a:rPr lang="lv-LV" altLang="en-US" sz="2800" b="0" dirty="0" smtClean="0">
                <a:latin typeface="Arial" panose="020B0604020202020204" pitchFamily="34" charset="0"/>
                <a:cs typeface="Arial" panose="020B0604020202020204" pitchFamily="34" charset="0"/>
              </a:rPr>
              <a:t>Atklāja spermatozoīdus (</a:t>
            </a:r>
            <a:r>
              <a:rPr lang="en-US" altLang="en-US" sz="2800" b="0" dirty="0" smtClean="0">
                <a:latin typeface="Arial" panose="020B0604020202020204" pitchFamily="34" charset="0"/>
                <a:cs typeface="Arial" panose="020B0604020202020204" pitchFamily="34" charset="0"/>
              </a:rPr>
              <a:t>1677</a:t>
            </a:r>
            <a:r>
              <a:rPr lang="lv-LV" altLang="en-US" sz="2800" b="0" dirty="0" smtClean="0">
                <a:latin typeface="Arial" panose="020B0604020202020204" pitchFamily="34" charset="0"/>
                <a:cs typeface="Arial" panose="020B0604020202020204" pitchFamily="34" charset="0"/>
              </a:rPr>
              <a:t>)</a:t>
            </a:r>
          </a:p>
          <a:p>
            <a:pPr lvl="1" eaLnBrk="1" hangingPunct="1">
              <a:lnSpc>
                <a:spcPct val="90000"/>
              </a:lnSpc>
            </a:pPr>
            <a:r>
              <a:rPr lang="lv-LV" altLang="en-US" sz="2400" b="0" dirty="0" smtClean="0">
                <a:latin typeface="Arial" panose="020B0604020202020204" pitchFamily="34" charset="0"/>
                <a:cs typeface="Arial" panose="020B0604020202020204" pitchFamily="34" charset="0"/>
              </a:rPr>
              <a:t>vai tie ir apaugļošanas aģenti</a:t>
            </a:r>
            <a:r>
              <a:rPr lang="en-US" altLang="en-US" sz="2400" b="0" dirty="0" smtClean="0">
                <a:latin typeface="Arial" panose="020B0604020202020204" pitchFamily="34" charset="0"/>
                <a:cs typeface="Arial" panose="020B0604020202020204" pitchFamily="34" charset="0"/>
              </a:rPr>
              <a:t>, </a:t>
            </a:r>
            <a:r>
              <a:rPr lang="lv-LV" altLang="en-US" sz="2400" b="0" dirty="0" smtClean="0">
                <a:latin typeface="Arial" panose="020B0604020202020204" pitchFamily="34" charset="0"/>
                <a:cs typeface="Arial" panose="020B0604020202020204" pitchFamily="34" charset="0"/>
              </a:rPr>
              <a:t>vai parazīti (“tārpi”, </a:t>
            </a:r>
            <a:r>
              <a:rPr lang="en-US" altLang="en-US" sz="2400" b="0" dirty="0" smtClean="0">
                <a:latin typeface="Arial" panose="020B0604020202020204" pitchFamily="34" charset="0"/>
                <a:cs typeface="Arial" panose="020B0604020202020204" pitchFamily="34" charset="0"/>
              </a:rPr>
              <a:t>von Baer</a:t>
            </a:r>
            <a:r>
              <a:rPr lang="lv-LV" altLang="en-US" sz="2400" b="0" dirty="0" smtClean="0">
                <a:latin typeface="Arial" panose="020B0604020202020204" pitchFamily="34" charset="0"/>
                <a:cs typeface="Arial" panose="020B0604020202020204" pitchFamily="34" charset="0"/>
              </a:rPr>
              <a:t>)</a:t>
            </a:r>
            <a:r>
              <a:rPr lang="en-US" altLang="en-US" sz="2400" b="0" dirty="0" smtClean="0">
                <a:latin typeface="Arial" panose="020B0604020202020204" pitchFamily="34" charset="0"/>
                <a:cs typeface="Arial" panose="020B0604020202020204" pitchFamily="34" charset="0"/>
              </a:rPr>
              <a:t>?</a:t>
            </a:r>
            <a:endParaRPr lang="lv-LV" altLang="en-US" sz="2400" b="0" dirty="0" smtClean="0">
              <a:latin typeface="Arial" panose="020B0604020202020204" pitchFamily="34" charset="0"/>
              <a:cs typeface="Arial" panose="020B0604020202020204" pitchFamily="34" charset="0"/>
            </a:endParaRPr>
          </a:p>
          <a:p>
            <a:pPr lvl="1" eaLnBrk="1" hangingPunct="1">
              <a:lnSpc>
                <a:spcPct val="90000"/>
              </a:lnSpc>
            </a:pPr>
            <a:r>
              <a:rPr lang="lv-LV" altLang="en-US" sz="2400" b="0" dirty="0" smtClean="0">
                <a:latin typeface="Arial" panose="020B0604020202020204" pitchFamily="34" charset="0"/>
                <a:cs typeface="Arial" panose="020B0604020202020204" pitchFamily="34" charset="0"/>
              </a:rPr>
              <a:t>ja spermatozoīdi piedalās apaugļošanā, vai nepieciešami visi, vai pietiek ar vienu</a:t>
            </a:r>
            <a:endParaRPr lang="en-US" altLang="en-US" sz="2400" b="0" dirty="0" smtClean="0">
              <a:latin typeface="Arial" panose="020B0604020202020204" pitchFamily="34" charset="0"/>
              <a:cs typeface="Arial" panose="020B0604020202020204" pitchFamily="34" charset="0"/>
            </a:endParaRPr>
          </a:p>
        </p:txBody>
      </p:sp>
      <p:pic>
        <p:nvPicPr>
          <p:cNvPr id="53252" name="Picture 4" descr="Antoni van Leeuwenhoek">
            <a:hlinkClick r:id="rId2" tooltip="Antoni van Leeuwenhoek"/>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838200"/>
            <a:ext cx="25479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descr="leeuw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789363"/>
            <a:ext cx="3276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20547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body" idx="1"/>
          </p:nvPr>
        </p:nvSpPr>
        <p:spPr>
          <a:xfrm>
            <a:off x="457200" y="457200"/>
            <a:ext cx="5770984" cy="5668963"/>
          </a:xfrm>
        </p:spPr>
        <p:txBody>
          <a:bodyPr/>
          <a:lstStyle/>
          <a:p>
            <a:pPr marL="0" indent="0" eaLnBrk="1" hangingPunct="1">
              <a:spcBef>
                <a:spcPts val="0"/>
              </a:spcBef>
              <a:buNone/>
            </a:pPr>
            <a:r>
              <a:rPr lang="en-US" altLang="en-US" sz="2800" dirty="0" smtClean="0">
                <a:solidFill>
                  <a:schemeClr val="accent2"/>
                </a:solidFill>
                <a:latin typeface="Arial" panose="020B0604020202020204" pitchFamily="34" charset="0"/>
                <a:cs typeface="Arial" panose="020B0604020202020204" pitchFamily="34" charset="0"/>
              </a:rPr>
              <a:t>Van Leeuwenhoek</a:t>
            </a:r>
            <a:r>
              <a:rPr lang="en-US" altLang="en-US" sz="2800" b="0" dirty="0" smtClean="0">
                <a:latin typeface="Arial" panose="020B0604020202020204" pitchFamily="34" charset="0"/>
                <a:cs typeface="Arial" panose="020B0604020202020204" pitchFamily="34" charset="0"/>
              </a:rPr>
              <a:t>,</a:t>
            </a:r>
            <a:endParaRPr lang="lv-LV" altLang="en-US" sz="2800" b="0" dirty="0" smtClean="0">
              <a:latin typeface="Arial" panose="020B0604020202020204" pitchFamily="34" charset="0"/>
              <a:cs typeface="Arial" panose="020B0604020202020204" pitchFamily="34" charset="0"/>
            </a:endParaRPr>
          </a:p>
          <a:p>
            <a:pPr marL="0" indent="0" eaLnBrk="1" hangingPunct="1">
              <a:spcBef>
                <a:spcPts val="0"/>
              </a:spcBef>
              <a:buNone/>
            </a:pPr>
            <a:r>
              <a:rPr lang="en-US" altLang="en-US" sz="2800" dirty="0" smtClean="0">
                <a:solidFill>
                  <a:schemeClr val="accent2"/>
                </a:solidFill>
                <a:latin typeface="Arial" panose="020B0604020202020204" pitchFamily="34" charset="0"/>
                <a:cs typeface="Arial" panose="020B0604020202020204" pitchFamily="34" charset="0"/>
              </a:rPr>
              <a:t>Johan van Ham</a:t>
            </a:r>
            <a:endParaRPr lang="lv-LV" altLang="en-US" sz="2800" dirty="0" smtClean="0">
              <a:solidFill>
                <a:schemeClr val="accent2"/>
              </a:solidFill>
              <a:latin typeface="Arial" panose="020B0604020202020204" pitchFamily="34" charset="0"/>
              <a:cs typeface="Arial" panose="020B0604020202020204" pitchFamily="34" charset="0"/>
            </a:endParaRPr>
          </a:p>
          <a:p>
            <a:pPr marL="0" indent="0" eaLnBrk="1" hangingPunct="1">
              <a:spcBef>
                <a:spcPts val="0"/>
              </a:spcBef>
              <a:buNone/>
            </a:pPr>
            <a:r>
              <a:rPr lang="en-US" altLang="en-US" sz="2800" dirty="0" err="1" smtClean="0">
                <a:solidFill>
                  <a:schemeClr val="accent2"/>
                </a:solidFill>
                <a:latin typeface="Arial" panose="020B0604020202020204" pitchFamily="34" charset="0"/>
                <a:cs typeface="Arial" panose="020B0604020202020204" pitchFamily="34" charset="0"/>
              </a:rPr>
              <a:t>Nicolaas</a:t>
            </a:r>
            <a:r>
              <a:rPr lang="en-US" altLang="en-US" sz="2800" dirty="0" smtClean="0">
                <a:solidFill>
                  <a:schemeClr val="accent2"/>
                </a:solidFill>
                <a:latin typeface="Arial" panose="020B0604020202020204" pitchFamily="34" charset="0"/>
                <a:cs typeface="Arial" panose="020B0604020202020204" pitchFamily="34" charset="0"/>
              </a:rPr>
              <a:t> </a:t>
            </a:r>
            <a:r>
              <a:rPr lang="en-US" altLang="en-US" sz="2800" dirty="0" err="1" smtClean="0">
                <a:solidFill>
                  <a:schemeClr val="accent2"/>
                </a:solidFill>
                <a:latin typeface="Arial" panose="020B0604020202020204" pitchFamily="34" charset="0"/>
                <a:cs typeface="Arial" panose="020B0604020202020204" pitchFamily="34" charset="0"/>
              </a:rPr>
              <a:t>Hartsoeker</a:t>
            </a:r>
            <a:endParaRPr lang="lv-LV" altLang="en-US" sz="2800" dirty="0" smtClean="0">
              <a:solidFill>
                <a:schemeClr val="accent2"/>
              </a:solidFill>
              <a:latin typeface="Arial" panose="020B0604020202020204" pitchFamily="34" charset="0"/>
              <a:cs typeface="Arial" panose="020B0604020202020204" pitchFamily="34" charset="0"/>
            </a:endParaRPr>
          </a:p>
          <a:p>
            <a:pPr marL="0" indent="0" eaLnBrk="1" hangingPunct="1">
              <a:lnSpc>
                <a:spcPct val="90000"/>
              </a:lnSpc>
              <a:buNone/>
            </a:pPr>
            <a:r>
              <a:rPr lang="lv-LV" altLang="en-US" sz="2000" b="0" dirty="0" smtClean="0">
                <a:solidFill>
                  <a:schemeClr val="tx1"/>
                </a:solidFill>
                <a:latin typeface="Arial" panose="020B0604020202020204" pitchFamily="34" charset="0"/>
                <a:cs typeface="Arial" panose="020B0604020202020204" pitchFamily="34" charset="0"/>
              </a:rPr>
              <a:t>            </a:t>
            </a:r>
            <a:r>
              <a:rPr lang="en-US" altLang="en-US" sz="2000" b="0" dirty="0" smtClean="0">
                <a:solidFill>
                  <a:schemeClr val="tx1"/>
                </a:solidFill>
                <a:latin typeface="Arial" panose="020B0604020202020204" pitchFamily="34" charset="0"/>
                <a:cs typeface="Arial" panose="020B0604020202020204" pitchFamily="34" charset="0"/>
              </a:rPr>
              <a:t>(1656-1725)</a:t>
            </a:r>
            <a:endParaRPr lang="lv-LV" altLang="en-US" sz="2000" b="0" dirty="0" smtClean="0">
              <a:solidFill>
                <a:schemeClr val="tx1"/>
              </a:solidFill>
              <a:latin typeface="Arial" panose="020B0604020202020204" pitchFamily="34" charset="0"/>
              <a:cs typeface="Arial" panose="020B0604020202020204" pitchFamily="34" charset="0"/>
            </a:endParaRPr>
          </a:p>
          <a:p>
            <a:pPr marL="0" indent="0" eaLnBrk="1" hangingPunct="1">
              <a:lnSpc>
                <a:spcPct val="90000"/>
              </a:lnSpc>
              <a:buNone/>
            </a:pPr>
            <a:r>
              <a:rPr lang="lv-LV" altLang="en-US" sz="2400" b="0" dirty="0" smtClean="0">
                <a:latin typeface="Arial" panose="020B0604020202020204" pitchFamily="34" charset="0"/>
                <a:cs typeface="Arial" panose="020B0604020202020204" pitchFamily="34" charset="0"/>
              </a:rPr>
              <a:t>pieņēma, ka spermatozoīds ir </a:t>
            </a:r>
            <a:r>
              <a:rPr lang="lv-LV" altLang="en-US" sz="2400" b="0" dirty="0" err="1" smtClean="0">
                <a:latin typeface="Arial" panose="020B0604020202020204" pitchFamily="34" charset="0"/>
                <a:cs typeface="Arial" panose="020B0604020202020204" pitchFamily="34" charset="0"/>
              </a:rPr>
              <a:t>preformēts</a:t>
            </a:r>
            <a:r>
              <a:rPr lang="lv-LV" altLang="en-US" sz="2400" b="0" dirty="0" smtClean="0">
                <a:latin typeface="Arial" panose="020B0604020202020204" pitchFamily="34" charset="0"/>
                <a:cs typeface="Arial" panose="020B0604020202020204" pitchFamily="34" charset="0"/>
              </a:rPr>
              <a:t> </a:t>
            </a:r>
            <a:r>
              <a:rPr lang="en-US" altLang="en-US" sz="2400" b="0" dirty="0" smtClean="0">
                <a:latin typeface="Arial" panose="020B0604020202020204" pitchFamily="34" charset="0"/>
                <a:cs typeface="Arial" panose="020B0604020202020204" pitchFamily="34" charset="0"/>
              </a:rPr>
              <a:t>organisms</a:t>
            </a:r>
            <a:endParaRPr lang="lv-LV" altLang="en-US" sz="2400" b="0" dirty="0" smtClean="0">
              <a:latin typeface="Arial" panose="020B0604020202020204" pitchFamily="34" charset="0"/>
              <a:cs typeface="Arial" panose="020B0604020202020204" pitchFamily="34" charset="0"/>
            </a:endParaRPr>
          </a:p>
          <a:p>
            <a:pPr marL="0" indent="0" eaLnBrk="1" hangingPunct="1">
              <a:lnSpc>
                <a:spcPct val="90000"/>
              </a:lnSpc>
              <a:buNone/>
            </a:pPr>
            <a:endParaRPr lang="en-US" altLang="en-US" sz="2400" b="0" dirty="0" smtClean="0">
              <a:latin typeface="Arial" panose="020B0604020202020204" pitchFamily="34" charset="0"/>
              <a:cs typeface="Arial" panose="020B0604020202020204" pitchFamily="34" charset="0"/>
            </a:endParaRPr>
          </a:p>
          <a:p>
            <a:pPr marL="0" indent="0" eaLnBrk="1" hangingPunct="1">
              <a:spcBef>
                <a:spcPts val="0"/>
              </a:spcBef>
              <a:buNone/>
            </a:pPr>
            <a:r>
              <a:rPr lang="en-US" altLang="en-US" sz="2800" dirty="0" smtClean="0">
                <a:solidFill>
                  <a:schemeClr val="accent2"/>
                </a:solidFill>
                <a:latin typeface="Arial" panose="020B0604020202020204" pitchFamily="34" charset="0"/>
                <a:cs typeface="Arial" panose="020B0604020202020204" pitchFamily="34" charset="0"/>
              </a:rPr>
              <a:t>Martin </a:t>
            </a:r>
            <a:r>
              <a:rPr lang="en-US" altLang="en-US" sz="2800" dirty="0" err="1" smtClean="0">
                <a:solidFill>
                  <a:schemeClr val="accent2"/>
                </a:solidFill>
                <a:latin typeface="Arial" panose="020B0604020202020204" pitchFamily="34" charset="0"/>
                <a:cs typeface="Arial" panose="020B0604020202020204" pitchFamily="34" charset="0"/>
              </a:rPr>
              <a:t>Schurig</a:t>
            </a:r>
            <a:endParaRPr lang="lv-LV" altLang="en-US" sz="2800" dirty="0" smtClean="0">
              <a:solidFill>
                <a:schemeClr val="accent2"/>
              </a:solidFill>
              <a:latin typeface="Arial" panose="020B0604020202020204" pitchFamily="34" charset="0"/>
              <a:cs typeface="Arial" panose="020B0604020202020204" pitchFamily="34" charset="0"/>
            </a:endParaRPr>
          </a:p>
          <a:p>
            <a:pPr marL="0" indent="0" eaLnBrk="1" hangingPunct="1">
              <a:spcBef>
                <a:spcPts val="0"/>
              </a:spcBef>
              <a:buNone/>
            </a:pPr>
            <a:r>
              <a:rPr lang="lv-LV" altLang="en-US" sz="2000" dirty="0">
                <a:solidFill>
                  <a:schemeClr val="accent2"/>
                </a:solidFill>
                <a:latin typeface="Arial" panose="020B0604020202020204" pitchFamily="34" charset="0"/>
                <a:cs typeface="Arial" panose="020B0604020202020204" pitchFamily="34" charset="0"/>
              </a:rPr>
              <a:t> </a:t>
            </a:r>
            <a:r>
              <a:rPr lang="lv-LV" altLang="en-US" sz="2000" dirty="0" smtClean="0">
                <a:solidFill>
                  <a:schemeClr val="accent2"/>
                </a:solidFill>
                <a:latin typeface="Arial" panose="020B0604020202020204" pitchFamily="34" charset="0"/>
                <a:cs typeface="Arial" panose="020B0604020202020204" pitchFamily="34" charset="0"/>
              </a:rPr>
              <a:t>        </a:t>
            </a:r>
            <a:r>
              <a:rPr lang="en-US" altLang="en-US" sz="2000" b="0" dirty="0" smtClean="0">
                <a:solidFill>
                  <a:schemeClr val="tx1"/>
                </a:solidFill>
                <a:latin typeface="Arial" panose="020B0604020202020204" pitchFamily="34" charset="0"/>
                <a:cs typeface="Arial" panose="020B0604020202020204" pitchFamily="34" charset="0"/>
              </a:rPr>
              <a:t>(1656-1733)</a:t>
            </a:r>
            <a:endParaRPr lang="lv-LV" altLang="en-US" sz="2000" b="0" dirty="0" smtClean="0">
              <a:solidFill>
                <a:schemeClr val="tx1"/>
              </a:solidFill>
              <a:latin typeface="Arial" panose="020B0604020202020204" pitchFamily="34" charset="0"/>
              <a:cs typeface="Arial" panose="020B0604020202020204" pitchFamily="34" charset="0"/>
            </a:endParaRPr>
          </a:p>
          <a:p>
            <a:pPr marL="0" indent="0" eaLnBrk="1" hangingPunct="1">
              <a:lnSpc>
                <a:spcPct val="90000"/>
              </a:lnSpc>
              <a:buNone/>
            </a:pPr>
            <a:r>
              <a:rPr lang="lv-LV" altLang="en-US" sz="2400" b="0" dirty="0" smtClean="0">
                <a:solidFill>
                  <a:schemeClr val="accent1">
                    <a:lumMod val="50000"/>
                  </a:schemeClr>
                </a:solidFill>
                <a:latin typeface="Arial" panose="020B0604020202020204" pitchFamily="34" charset="0"/>
                <a:cs typeface="Arial" panose="020B0604020202020204" pitchFamily="34" charset="0"/>
              </a:rPr>
              <a:t>grāmatā</a:t>
            </a:r>
            <a:r>
              <a:rPr lang="en-US" altLang="en-US" sz="2400" b="0" dirty="0" smtClean="0">
                <a:solidFill>
                  <a:schemeClr val="accent1">
                    <a:lumMod val="50000"/>
                  </a:schemeClr>
                </a:solidFill>
                <a:latin typeface="Arial" panose="020B0604020202020204" pitchFamily="34" charset="0"/>
                <a:cs typeface="Arial" panose="020B0604020202020204" pitchFamily="34" charset="0"/>
              </a:rPr>
              <a:t> </a:t>
            </a:r>
            <a:r>
              <a:rPr lang="en-US" altLang="en-US" sz="2400" b="0" i="1" dirty="0" err="1" smtClean="0">
                <a:solidFill>
                  <a:schemeClr val="accent1">
                    <a:lumMod val="50000"/>
                  </a:schemeClr>
                </a:solidFill>
                <a:latin typeface="Arial" panose="020B0604020202020204" pitchFamily="34" charset="0"/>
                <a:cs typeface="Arial" panose="020B0604020202020204" pitchFamily="34" charset="0"/>
              </a:rPr>
              <a:t>Spermatologia</a:t>
            </a:r>
            <a:r>
              <a:rPr lang="en-US" altLang="en-US" sz="2400" b="0" dirty="0" smtClean="0">
                <a:solidFill>
                  <a:schemeClr val="accent1">
                    <a:lumMod val="50000"/>
                  </a:schemeClr>
                </a:solidFill>
                <a:latin typeface="Arial" panose="020B0604020202020204" pitchFamily="34" charset="0"/>
                <a:cs typeface="Arial" panose="020B0604020202020204" pitchFamily="34" charset="0"/>
              </a:rPr>
              <a:t> </a:t>
            </a:r>
            <a:r>
              <a:rPr lang="lv-LV" altLang="en-US" sz="2400" b="0" dirty="0" smtClean="0">
                <a:solidFill>
                  <a:schemeClr val="accent1">
                    <a:lumMod val="50000"/>
                  </a:schemeClr>
                </a:solidFill>
                <a:latin typeface="Arial" panose="020B0604020202020204" pitchFamily="34" charset="0"/>
                <a:cs typeface="Arial" panose="020B0604020202020204" pitchFamily="34" charset="0"/>
              </a:rPr>
              <a:t>(</a:t>
            </a:r>
            <a:r>
              <a:rPr lang="en-US" altLang="en-US" sz="2400" b="0" dirty="0" smtClean="0">
                <a:solidFill>
                  <a:schemeClr val="accent1">
                    <a:lumMod val="50000"/>
                  </a:schemeClr>
                </a:solidFill>
                <a:latin typeface="Arial" panose="020B0604020202020204" pitchFamily="34" charset="0"/>
                <a:cs typeface="Arial" panose="020B0604020202020204" pitchFamily="34" charset="0"/>
              </a:rPr>
              <a:t>1720</a:t>
            </a:r>
            <a:r>
              <a:rPr lang="lv-LV" altLang="en-US" sz="2400" b="0" dirty="0" smtClean="0">
                <a:solidFill>
                  <a:schemeClr val="accent1">
                    <a:lumMod val="50000"/>
                  </a:schemeClr>
                </a:solidFill>
                <a:latin typeface="Arial" panose="020B0604020202020204" pitchFamily="34" charset="0"/>
                <a:cs typeface="Arial" panose="020B0604020202020204" pitchFamily="34" charset="0"/>
              </a:rPr>
              <a:t>)</a:t>
            </a:r>
            <a:r>
              <a:rPr lang="en-US" altLang="en-US" sz="2400" b="0" dirty="0" smtClean="0">
                <a:solidFill>
                  <a:schemeClr val="accent1">
                    <a:lumMod val="50000"/>
                  </a:schemeClr>
                </a:solidFill>
                <a:latin typeface="Arial" panose="020B0604020202020204" pitchFamily="34" charset="0"/>
                <a:cs typeface="Arial" panose="020B0604020202020204" pitchFamily="34" charset="0"/>
              </a:rPr>
              <a:t> </a:t>
            </a:r>
            <a:r>
              <a:rPr lang="lv-LV" altLang="en-US" sz="2400" b="0" dirty="0" smtClean="0">
                <a:solidFill>
                  <a:schemeClr val="accent1">
                    <a:lumMod val="50000"/>
                  </a:schemeClr>
                </a:solidFill>
                <a:latin typeface="Arial" panose="020B0604020202020204" pitchFamily="34" charset="0"/>
                <a:cs typeface="Arial" panose="020B0604020202020204" pitchFamily="34" charset="0"/>
              </a:rPr>
              <a:t>atkal izsaka domu, ka sperma veidojas smadzenēs</a:t>
            </a:r>
          </a:p>
        </p:txBody>
      </p:sp>
      <p:pic>
        <p:nvPicPr>
          <p:cNvPr id="219139" name="Picture 3" descr="43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6257" y="4077072"/>
            <a:ext cx="1752077"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335445"/>
            <a:ext cx="1512167" cy="33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6594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138">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9138">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9138">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9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8"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09600" y="228600"/>
            <a:ext cx="8077200" cy="1143000"/>
          </a:xfrm>
        </p:spPr>
        <p:txBody>
          <a:bodyPr/>
          <a:lstStyle/>
          <a:p>
            <a:pPr eaLnBrk="1" hangingPunct="1"/>
            <a:r>
              <a:rPr lang="en-US" altLang="en-US" sz="3200" smtClean="0"/>
              <a:t>Nehemiah Grew </a:t>
            </a:r>
            <a:br>
              <a:rPr lang="en-US" altLang="en-US" sz="3200" smtClean="0"/>
            </a:br>
            <a:r>
              <a:rPr lang="en-US" altLang="en-US" sz="3200" smtClean="0"/>
              <a:t>(1641-1711)</a:t>
            </a:r>
          </a:p>
        </p:txBody>
      </p:sp>
      <p:sp>
        <p:nvSpPr>
          <p:cNvPr id="424963" name="Rectangle 3"/>
          <p:cNvSpPr>
            <a:spLocks noGrp="1" noChangeArrowheads="1"/>
          </p:cNvSpPr>
          <p:nvPr>
            <p:ph type="body" idx="1"/>
          </p:nvPr>
        </p:nvSpPr>
        <p:spPr>
          <a:xfrm>
            <a:off x="457200" y="1600200"/>
            <a:ext cx="8458200" cy="1108075"/>
          </a:xfrm>
        </p:spPr>
        <p:txBody>
          <a:bodyPr/>
          <a:lstStyle/>
          <a:p>
            <a:pPr eaLnBrk="1" hangingPunct="1"/>
            <a:r>
              <a:rPr lang="lv-LV" altLang="en-US" b="0" dirty="0" smtClean="0">
                <a:latin typeface="Arial" panose="020B0604020202020204" pitchFamily="34" charset="0"/>
                <a:cs typeface="Arial" panose="020B0604020202020204" pitchFamily="34" charset="0"/>
              </a:rPr>
              <a:t>Izvirzīja domu (1682), ka putekšņi pārstāv ziedaugu vīrišķīgo elementu</a:t>
            </a:r>
          </a:p>
        </p:txBody>
      </p:sp>
      <p:pic>
        <p:nvPicPr>
          <p:cNvPr id="55300" name="Picture 4" descr="grew">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971800"/>
            <a:ext cx="282416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descr="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971800"/>
            <a:ext cx="234315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descr="therapeutics_1682_grew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971800"/>
            <a:ext cx="2344738"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097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496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6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4213" y="260350"/>
            <a:ext cx="5832475" cy="1143000"/>
          </a:xfrm>
        </p:spPr>
        <p:txBody>
          <a:bodyPr/>
          <a:lstStyle/>
          <a:p>
            <a:pPr eaLnBrk="1" hangingPunct="1"/>
            <a:r>
              <a:rPr lang="en-US" altLang="en-US" sz="3200" smtClean="0"/>
              <a:t>Rudolf Jakob Camerarius </a:t>
            </a:r>
            <a:br>
              <a:rPr lang="en-US" altLang="en-US" sz="3200" smtClean="0"/>
            </a:br>
            <a:r>
              <a:rPr lang="en-US" altLang="en-US" sz="3200" smtClean="0"/>
              <a:t>(1665-1721)</a:t>
            </a:r>
          </a:p>
        </p:txBody>
      </p:sp>
      <p:sp>
        <p:nvSpPr>
          <p:cNvPr id="425987" name="Rectangle 3"/>
          <p:cNvSpPr>
            <a:spLocks noGrp="1" noChangeArrowheads="1"/>
          </p:cNvSpPr>
          <p:nvPr>
            <p:ph type="body" idx="1"/>
          </p:nvPr>
        </p:nvSpPr>
        <p:spPr>
          <a:xfrm>
            <a:off x="179388" y="1752600"/>
            <a:ext cx="6769100" cy="4629150"/>
          </a:xfrm>
        </p:spPr>
        <p:txBody>
          <a:bodyPr/>
          <a:lstStyle/>
          <a:p>
            <a:pPr marL="533400" indent="-533400" eaLnBrk="1" hangingPunct="1">
              <a:lnSpc>
                <a:spcPct val="90000"/>
              </a:lnSpc>
            </a:pPr>
            <a:r>
              <a:rPr lang="lv-LV" altLang="en-US" sz="2800" b="0" dirty="0" smtClean="0">
                <a:latin typeface="Arial" panose="020B0604020202020204" pitchFamily="34" charset="0"/>
                <a:cs typeface="Arial" panose="020B0604020202020204" pitchFamily="34" charset="0"/>
              </a:rPr>
              <a:t>Attīstīja </a:t>
            </a:r>
            <a:r>
              <a:rPr lang="lv-LV" altLang="en-US" sz="2800" b="0" dirty="0" err="1" smtClean="0">
                <a:latin typeface="Arial" panose="020B0604020202020204" pitchFamily="34" charset="0"/>
                <a:cs typeface="Arial" panose="020B0604020202020204" pitchFamily="34" charset="0"/>
              </a:rPr>
              <a:t>Grew’a</a:t>
            </a:r>
            <a:r>
              <a:rPr lang="lv-LV" altLang="en-US" sz="2800" b="0" dirty="0" smtClean="0">
                <a:latin typeface="Arial" panose="020B0604020202020204" pitchFamily="34" charset="0"/>
                <a:cs typeface="Arial" panose="020B0604020202020204" pitchFamily="34" charset="0"/>
              </a:rPr>
              <a:t> idejas. Grāmatā </a:t>
            </a:r>
            <a:r>
              <a:rPr lang="lv-LV" altLang="en-US" sz="2800" b="0" i="1" dirty="0" err="1" smtClean="0">
                <a:latin typeface="Arial" panose="020B0604020202020204" pitchFamily="34" charset="0"/>
                <a:cs typeface="Arial" panose="020B0604020202020204" pitchFamily="34" charset="0"/>
              </a:rPr>
              <a:t>De</a:t>
            </a:r>
            <a:r>
              <a:rPr lang="lv-LV" altLang="en-US" sz="2800" b="0" i="1" dirty="0" smtClean="0">
                <a:latin typeface="Arial" panose="020B0604020202020204" pitchFamily="34" charset="0"/>
                <a:cs typeface="Arial" panose="020B0604020202020204" pitchFamily="34" charset="0"/>
              </a:rPr>
              <a:t> </a:t>
            </a:r>
            <a:r>
              <a:rPr lang="lv-LV" altLang="en-US" sz="2800" b="0" i="1" dirty="0" err="1" smtClean="0">
                <a:latin typeface="Arial" panose="020B0604020202020204" pitchFamily="34" charset="0"/>
                <a:cs typeface="Arial" panose="020B0604020202020204" pitchFamily="34" charset="0"/>
              </a:rPr>
              <a:t>Sexu</a:t>
            </a:r>
            <a:r>
              <a:rPr lang="lv-LV" altLang="en-US" sz="2800" b="0" i="1" dirty="0" smtClean="0">
                <a:latin typeface="Arial" panose="020B0604020202020204" pitchFamily="34" charset="0"/>
                <a:cs typeface="Arial" panose="020B0604020202020204" pitchFamily="34" charset="0"/>
              </a:rPr>
              <a:t> </a:t>
            </a:r>
            <a:r>
              <a:rPr lang="lv-LV" altLang="en-US" sz="2800" b="0" i="1" dirty="0" err="1" smtClean="0">
                <a:latin typeface="Arial" panose="020B0604020202020204" pitchFamily="34" charset="0"/>
                <a:cs typeface="Arial" panose="020B0604020202020204" pitchFamily="34" charset="0"/>
              </a:rPr>
              <a:t>Plantarum</a:t>
            </a:r>
            <a:r>
              <a:rPr lang="lv-LV" altLang="en-US" sz="2800" b="0" i="1" dirty="0" smtClean="0">
                <a:latin typeface="Arial" panose="020B0604020202020204" pitchFamily="34" charset="0"/>
                <a:cs typeface="Arial" panose="020B0604020202020204" pitchFamily="34" charset="0"/>
              </a:rPr>
              <a:t> </a:t>
            </a:r>
            <a:r>
              <a:rPr lang="lv-LV" altLang="en-US" sz="2800" b="0" i="1" dirty="0" err="1" smtClean="0">
                <a:latin typeface="Arial" panose="020B0604020202020204" pitchFamily="34" charset="0"/>
                <a:cs typeface="Arial" panose="020B0604020202020204" pitchFamily="34" charset="0"/>
              </a:rPr>
              <a:t>Epistola</a:t>
            </a:r>
            <a:r>
              <a:rPr lang="lv-LV" altLang="en-US" sz="2800" b="0" dirty="0" smtClean="0">
                <a:latin typeface="Arial" panose="020B0604020202020204" pitchFamily="34" charset="0"/>
                <a:cs typeface="Arial" panose="020B0604020202020204" pitchFamily="34" charset="0"/>
              </a:rPr>
              <a:t> (1694) viņš postulēja: </a:t>
            </a:r>
          </a:p>
          <a:p>
            <a:pPr marL="914400" lvl="1" indent="-457200" eaLnBrk="1" hangingPunct="1">
              <a:lnSpc>
                <a:spcPct val="90000"/>
              </a:lnSpc>
              <a:buFont typeface="Comic Sans MS" pitchFamily="66" charset="0"/>
              <a:buChar char="–"/>
            </a:pPr>
            <a:r>
              <a:rPr lang="lv-LV" altLang="en-US" sz="2400" b="0" dirty="0" smtClean="0">
                <a:latin typeface="Arial" panose="020B0604020202020204" pitchFamily="34" charset="0"/>
                <a:cs typeface="Arial" panose="020B0604020202020204" pitchFamily="34" charset="0"/>
              </a:rPr>
              <a:t>putekšnīcas ir vīrišķais dzimumorgāns</a:t>
            </a:r>
          </a:p>
          <a:p>
            <a:pPr marL="914400" lvl="1" indent="-457200" eaLnBrk="1" hangingPunct="1">
              <a:lnSpc>
                <a:spcPct val="90000"/>
              </a:lnSpc>
              <a:buFont typeface="Comic Sans MS" pitchFamily="66" charset="0"/>
              <a:buChar char="–"/>
            </a:pPr>
            <a:r>
              <a:rPr lang="lv-LV" altLang="en-US" sz="2400" b="0" dirty="0" smtClean="0">
                <a:latin typeface="Arial" panose="020B0604020202020204" pitchFamily="34" charset="0"/>
                <a:cs typeface="Arial" panose="020B0604020202020204" pitchFamily="34" charset="0"/>
              </a:rPr>
              <a:t>putekšņi ir vajadzīgi apaugļošanai (apputeksnēšanai)</a:t>
            </a:r>
          </a:p>
          <a:p>
            <a:pPr marL="914400" lvl="1" indent="-457200" eaLnBrk="1" hangingPunct="1">
              <a:lnSpc>
                <a:spcPct val="90000"/>
              </a:lnSpc>
              <a:buFont typeface="Comic Sans MS" pitchFamily="66" charset="0"/>
              <a:buChar char="–"/>
            </a:pPr>
            <a:r>
              <a:rPr lang="lv-LV" altLang="en-US" sz="2400" b="0" dirty="0" smtClean="0">
                <a:latin typeface="Arial" panose="020B0604020202020204" pitchFamily="34" charset="0"/>
                <a:cs typeface="Arial" panose="020B0604020202020204" pitchFamily="34" charset="0"/>
              </a:rPr>
              <a:t>augu dzimumvairošanās ir analoģiska dzīvnieku </a:t>
            </a:r>
            <a:r>
              <a:rPr lang="lv-LV" altLang="en-US" sz="2400" b="0" dirty="0" err="1" smtClean="0">
                <a:latin typeface="Arial" panose="020B0604020202020204" pitchFamily="34" charset="0"/>
                <a:cs typeface="Arial" panose="020B0604020202020204" pitchFamily="34" charset="0"/>
              </a:rPr>
              <a:t>dzimumvairošanai</a:t>
            </a:r>
            <a:endParaRPr lang="lv-LV" altLang="en-US" sz="2400" b="0" dirty="0" smtClean="0">
              <a:latin typeface="Arial" panose="020B0604020202020204" pitchFamily="34" charset="0"/>
              <a:cs typeface="Arial" panose="020B0604020202020204" pitchFamily="34" charset="0"/>
            </a:endParaRPr>
          </a:p>
          <a:p>
            <a:pPr marL="914400" lvl="1" indent="-457200" eaLnBrk="1" hangingPunct="1">
              <a:lnSpc>
                <a:spcPct val="90000"/>
              </a:lnSpc>
              <a:buFont typeface="Comic Sans MS" pitchFamily="66" charset="0"/>
              <a:buChar char="–"/>
            </a:pPr>
            <a:r>
              <a:rPr lang="lv-LV" altLang="en-US" sz="2400" b="0" dirty="0" smtClean="0">
                <a:latin typeface="Arial" panose="020B0604020202020204" pitchFamily="34" charset="0"/>
                <a:cs typeface="Arial" panose="020B0604020202020204" pitchFamily="34" charset="0"/>
              </a:rPr>
              <a:t>vējam ir būtiska loma apputeksnēšanā</a:t>
            </a:r>
          </a:p>
          <a:p>
            <a:pPr marL="914400" lvl="1" indent="-457200" eaLnBrk="1" hangingPunct="1">
              <a:lnSpc>
                <a:spcPct val="90000"/>
              </a:lnSpc>
              <a:buFont typeface="Comic Sans MS" pitchFamily="66" charset="0"/>
              <a:buChar char="–"/>
            </a:pPr>
            <a:r>
              <a:rPr lang="lv-LV" altLang="en-US" sz="2400" b="0" dirty="0" smtClean="0">
                <a:latin typeface="Arial" panose="020B0604020202020204" pitchFamily="34" charset="0"/>
                <a:cs typeface="Arial" panose="020B0604020202020204" pitchFamily="34" charset="0"/>
              </a:rPr>
              <a:t>noteiktos apstākļos sēklas var veidoties arī bez apputeksnēšanas </a:t>
            </a:r>
          </a:p>
        </p:txBody>
      </p:sp>
      <p:pic>
        <p:nvPicPr>
          <p:cNvPr id="56324" name="Picture 4" descr="camerari"/>
          <p:cNvPicPr>
            <a:picLocks noChangeAspect="1" noChangeArrowheads="1"/>
          </p:cNvPicPr>
          <p:nvPr/>
        </p:nvPicPr>
        <p:blipFill>
          <a:blip r:embed="rId2">
            <a:lum contrast="14000"/>
            <a:extLst>
              <a:ext uri="{28A0092B-C50C-407E-A947-70E740481C1C}">
                <a14:useLocalDpi xmlns:a14="http://schemas.microsoft.com/office/drawing/2010/main" val="0"/>
              </a:ext>
            </a:extLst>
          </a:blip>
          <a:srcRect/>
          <a:stretch>
            <a:fillRect/>
          </a:stretch>
        </p:blipFill>
        <p:spPr bwMode="auto">
          <a:xfrm>
            <a:off x="6883400" y="260350"/>
            <a:ext cx="226060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407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598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2598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2598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2598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259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11188" y="333375"/>
            <a:ext cx="8066087" cy="1143000"/>
          </a:xfrm>
        </p:spPr>
        <p:txBody>
          <a:bodyPr/>
          <a:lstStyle/>
          <a:p>
            <a:pPr eaLnBrk="1" hangingPunct="1"/>
            <a:r>
              <a:rPr lang="lv-LV" altLang="en-US" sz="3200" smtClean="0"/>
              <a:t>18.gds.: preformisms un epiģenēze</a:t>
            </a:r>
          </a:p>
        </p:txBody>
      </p:sp>
      <p:sp>
        <p:nvSpPr>
          <p:cNvPr id="220163" name="Rectangle 3"/>
          <p:cNvSpPr>
            <a:spLocks noGrp="1" noChangeArrowheads="1"/>
          </p:cNvSpPr>
          <p:nvPr>
            <p:ph type="body" idx="1"/>
          </p:nvPr>
        </p:nvSpPr>
        <p:spPr>
          <a:xfrm>
            <a:off x="304800" y="1700213"/>
            <a:ext cx="8515350" cy="4105275"/>
          </a:xfrm>
        </p:spPr>
        <p:txBody>
          <a:bodyPr/>
          <a:lstStyle/>
          <a:p>
            <a:pPr eaLnBrk="1" hangingPunct="1"/>
            <a:r>
              <a:rPr lang="lv-LV" altLang="en-US" sz="3600" b="0" dirty="0" smtClean="0">
                <a:latin typeface="Arial" panose="020B0604020202020204" pitchFamily="34" charset="0"/>
                <a:cs typeface="Arial" panose="020B0604020202020204" pitchFamily="34" charset="0"/>
              </a:rPr>
              <a:t>Kā amorfā olā veidojas sarežģīts organisms?</a:t>
            </a:r>
          </a:p>
          <a:p>
            <a:pPr lvl="1" eaLnBrk="1" hangingPunct="1"/>
            <a:r>
              <a:rPr lang="lv-LV" altLang="en-US" sz="3200" b="0" dirty="0" err="1" smtClean="0">
                <a:latin typeface="Arial" panose="020B0604020202020204" pitchFamily="34" charset="0"/>
                <a:cs typeface="Arial" panose="020B0604020202020204" pitchFamily="34" charset="0"/>
              </a:rPr>
              <a:t>preformisms</a:t>
            </a:r>
            <a:r>
              <a:rPr lang="lv-LV" altLang="en-US" sz="3200" b="0" dirty="0" smtClean="0">
                <a:latin typeface="Arial" panose="020B0604020202020204" pitchFamily="34" charset="0"/>
                <a:cs typeface="Arial" panose="020B0604020202020204" pitchFamily="34" charset="0"/>
              </a:rPr>
              <a:t> – diferencēts embrijs ir jau apaugļotā olā, kas tālāk izaug līdz pieaugušā formai</a:t>
            </a:r>
          </a:p>
          <a:p>
            <a:pPr lvl="1" eaLnBrk="1" hangingPunct="1"/>
            <a:r>
              <a:rPr lang="lv-LV" altLang="en-US" sz="3200" b="0" dirty="0" smtClean="0">
                <a:latin typeface="Arial" panose="020B0604020202020204" pitchFamily="34" charset="0"/>
                <a:cs typeface="Arial" panose="020B0604020202020204" pitchFamily="34" charset="0"/>
              </a:rPr>
              <a:t>organisms diferencējas embrija attīstības gaitā</a:t>
            </a:r>
          </a:p>
        </p:txBody>
      </p:sp>
    </p:spTree>
    <p:extLst>
      <p:ext uri="{BB962C8B-B14F-4D97-AF65-F5344CB8AC3E}">
        <p14:creationId xmlns:p14="http://schemas.microsoft.com/office/powerpoint/2010/main" val="1149651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01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01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01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body" idx="1"/>
          </p:nvPr>
        </p:nvSpPr>
        <p:spPr>
          <a:xfrm>
            <a:off x="250825" y="1557338"/>
            <a:ext cx="6192838" cy="2434431"/>
          </a:xfrm>
        </p:spPr>
        <p:txBody>
          <a:bodyPr/>
          <a:lstStyle/>
          <a:p>
            <a:pPr eaLnBrk="1" hangingPunct="1"/>
            <a:r>
              <a:rPr lang="en-US" altLang="en-US" sz="2400" b="0" dirty="0" smtClean="0">
                <a:latin typeface="Arial" panose="020B0604020202020204" pitchFamily="34" charset="0"/>
                <a:cs typeface="Arial" panose="020B0604020202020204" pitchFamily="34" charset="0"/>
              </a:rPr>
              <a:t>Preform</a:t>
            </a:r>
            <a:r>
              <a:rPr lang="lv-LV" altLang="en-US" sz="2400" b="0" dirty="0" err="1" smtClean="0">
                <a:latin typeface="Arial" panose="020B0604020202020204" pitchFamily="34" charset="0"/>
                <a:cs typeface="Arial" panose="020B0604020202020204" pitchFamily="34" charset="0"/>
              </a:rPr>
              <a:t>isti</a:t>
            </a:r>
            <a:r>
              <a:rPr lang="lv-LV" altLang="en-US" sz="2400" b="0" dirty="0" smtClean="0">
                <a:latin typeface="Arial" panose="020B0604020202020204" pitchFamily="34" charset="0"/>
                <a:cs typeface="Arial" panose="020B0604020202020204" pitchFamily="34" charset="0"/>
              </a:rPr>
              <a:t> dalījās “</a:t>
            </a:r>
            <a:r>
              <a:rPr lang="lv-LV" altLang="en-US" sz="2400" b="0" dirty="0" err="1" smtClean="0">
                <a:latin typeface="Arial" panose="020B0604020202020204" pitchFamily="34" charset="0"/>
                <a:cs typeface="Arial" panose="020B0604020202020204" pitchFamily="34" charset="0"/>
              </a:rPr>
              <a:t>ovistos</a:t>
            </a:r>
            <a:r>
              <a:rPr lang="lv-LV" altLang="en-US" sz="2400" b="0" dirty="0" smtClean="0">
                <a:latin typeface="Arial" panose="020B0604020202020204" pitchFamily="34" charset="0"/>
                <a:cs typeface="Arial" panose="020B0604020202020204" pitchFamily="34" charset="0"/>
              </a:rPr>
              <a:t>” un “</a:t>
            </a:r>
            <a:r>
              <a:rPr lang="lv-LV" altLang="en-US" sz="2400" b="0" dirty="0" err="1" smtClean="0">
                <a:latin typeface="Arial" panose="020B0604020202020204" pitchFamily="34" charset="0"/>
                <a:cs typeface="Arial" panose="020B0604020202020204" pitchFamily="34" charset="0"/>
              </a:rPr>
              <a:t>spermistos</a:t>
            </a:r>
            <a:r>
              <a:rPr lang="lv-LV" altLang="en-US" sz="2400" b="0" dirty="0" smtClean="0">
                <a:latin typeface="Arial" panose="020B0604020202020204" pitchFamily="34" charset="0"/>
                <a:cs typeface="Arial" panose="020B0604020202020204" pitchFamily="34" charset="0"/>
              </a:rPr>
              <a:t>” atkarībā no tā, kur pēc viņu uzskatiem atrodas jau diferencēts embrijs</a:t>
            </a:r>
          </a:p>
          <a:p>
            <a:pPr eaLnBrk="1" hangingPunct="1"/>
            <a:r>
              <a:rPr lang="lv-LV" altLang="en-US" sz="2400" b="0" dirty="0" smtClean="0">
                <a:latin typeface="Arial" panose="020B0604020202020204" pitchFamily="34" charset="0"/>
                <a:cs typeface="Arial" panose="020B0604020202020204" pitchFamily="34" charset="0"/>
              </a:rPr>
              <a:t>galējā </a:t>
            </a:r>
            <a:r>
              <a:rPr lang="lv-LV" altLang="en-US" sz="2400" b="0" dirty="0" err="1" smtClean="0">
                <a:latin typeface="Arial" panose="020B0604020202020204" pitchFamily="34" charset="0"/>
                <a:cs typeface="Arial" panose="020B0604020202020204" pitchFamily="34" charset="0"/>
              </a:rPr>
              <a:t>prefomisma</a:t>
            </a:r>
            <a:r>
              <a:rPr lang="lv-LV" altLang="en-US" sz="2400" b="0" dirty="0" smtClean="0">
                <a:latin typeface="Arial" panose="020B0604020202020204" pitchFamily="34" charset="0"/>
                <a:cs typeface="Arial" panose="020B0604020202020204" pitchFamily="34" charset="0"/>
              </a:rPr>
              <a:t> izpausme – apaugļotā olā nokļūst miniatūrs cilvēciņš </a:t>
            </a:r>
            <a:r>
              <a:rPr lang="en-US" altLang="en-US" sz="2400" b="0" dirty="0" smtClean="0">
                <a:latin typeface="Arial" panose="020B0604020202020204" pitchFamily="34" charset="0"/>
                <a:cs typeface="Arial" panose="020B0604020202020204" pitchFamily="34" charset="0"/>
              </a:rPr>
              <a:t>(</a:t>
            </a:r>
            <a:r>
              <a:rPr lang="en-US" altLang="en-US" sz="2400" b="0" i="1" dirty="0" smtClean="0">
                <a:latin typeface="Arial" panose="020B0604020202020204" pitchFamily="34" charset="0"/>
                <a:cs typeface="Arial" panose="020B0604020202020204" pitchFamily="34" charset="0"/>
              </a:rPr>
              <a:t>homunculus</a:t>
            </a:r>
            <a:r>
              <a:rPr lang="en-US" altLang="en-US" sz="2400" b="0" dirty="0" smtClean="0">
                <a:latin typeface="Arial" panose="020B0604020202020204" pitchFamily="34" charset="0"/>
                <a:cs typeface="Arial" panose="020B0604020202020204" pitchFamily="34" charset="0"/>
              </a:rPr>
              <a:t>)</a:t>
            </a:r>
            <a:endParaRPr lang="lv-LV" altLang="en-US" sz="2400" b="0" dirty="0" smtClean="0">
              <a:latin typeface="Arial" panose="020B0604020202020204" pitchFamily="34" charset="0"/>
              <a:cs typeface="Arial" panose="020B0604020202020204" pitchFamily="34" charset="0"/>
            </a:endParaRPr>
          </a:p>
        </p:txBody>
      </p:sp>
      <p:pic>
        <p:nvPicPr>
          <p:cNvPr id="221191" name="Picture 7" descr="fig1_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1341438"/>
            <a:ext cx="2386012"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8"/>
          <p:cNvSpPr txBox="1">
            <a:spLocks noChangeArrowheads="1"/>
          </p:cNvSpPr>
          <p:nvPr/>
        </p:nvSpPr>
        <p:spPr bwMode="auto">
          <a:xfrm>
            <a:off x="1835150" y="620713"/>
            <a:ext cx="36988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i="0">
                <a:solidFill>
                  <a:schemeClr val="accent2"/>
                </a:solidFill>
              </a:rPr>
              <a:t>Ovisti - spermisti</a:t>
            </a:r>
            <a:endParaRPr lang="ru-RU" altLang="en-US" i="0">
              <a:solidFill>
                <a:schemeClr val="accent2"/>
              </a:solidFill>
            </a:endParaRPr>
          </a:p>
        </p:txBody>
      </p:sp>
      <p:pic>
        <p:nvPicPr>
          <p:cNvPr id="220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3861048"/>
            <a:ext cx="1866900"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97817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11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118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1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body" idx="1"/>
          </p:nvPr>
        </p:nvSpPr>
        <p:spPr>
          <a:xfrm>
            <a:off x="457200" y="228600"/>
            <a:ext cx="8229600" cy="3487738"/>
          </a:xfrm>
        </p:spPr>
        <p:txBody>
          <a:bodyPr/>
          <a:lstStyle/>
          <a:p>
            <a:pPr eaLnBrk="1" hangingPunct="1">
              <a:lnSpc>
                <a:spcPct val="90000"/>
              </a:lnSpc>
            </a:pPr>
            <a:endParaRPr lang="lv-LV" altLang="en-US" sz="2800" dirty="0" smtClean="0"/>
          </a:p>
          <a:p>
            <a:pPr eaLnBrk="1" hangingPunct="1">
              <a:lnSpc>
                <a:spcPct val="90000"/>
              </a:lnSpc>
            </a:pPr>
            <a:r>
              <a:rPr lang="lv-LV" altLang="en-US" sz="2800" dirty="0" err="1" smtClean="0">
                <a:latin typeface="Arial" panose="020B0604020202020204" pitchFamily="34" charset="0"/>
                <a:cs typeface="Arial" panose="020B0604020202020204" pitchFamily="34" charset="0"/>
              </a:rPr>
              <a:t>Ovisti</a:t>
            </a:r>
            <a:r>
              <a:rPr lang="lv-LV" altLang="en-US" sz="2800" b="0" dirty="0" smtClean="0">
                <a:latin typeface="Arial" panose="020B0604020202020204" pitchFamily="34" charset="0"/>
                <a:cs typeface="Arial" panose="020B0604020202020204" pitchFamily="34" charset="0"/>
              </a:rPr>
              <a:t>: </a:t>
            </a:r>
            <a:r>
              <a:rPr lang="en-US" altLang="en-US" sz="2800" b="0" dirty="0" smtClean="0">
                <a:latin typeface="Arial" panose="020B0604020202020204" pitchFamily="34" charset="0"/>
                <a:cs typeface="Arial" panose="020B0604020202020204" pitchFamily="34" charset="0"/>
              </a:rPr>
              <a:t>Marcello Malpighi (1628-1694), Albrecht von Haller (1708-1777), Charles Bonnet (1720-1793), and </a:t>
            </a:r>
            <a:r>
              <a:rPr lang="en-US" altLang="en-US" sz="2800" b="0" dirty="0" err="1" smtClean="0">
                <a:latin typeface="Arial" panose="020B0604020202020204" pitchFamily="34" charset="0"/>
                <a:cs typeface="Arial" panose="020B0604020202020204" pitchFamily="34" charset="0"/>
              </a:rPr>
              <a:t>Lazzaro</a:t>
            </a:r>
            <a:r>
              <a:rPr lang="en-US" altLang="en-US" sz="2800" b="0" dirty="0" smtClean="0">
                <a:latin typeface="Arial" panose="020B0604020202020204" pitchFamily="34" charset="0"/>
                <a:cs typeface="Arial" panose="020B0604020202020204" pitchFamily="34" charset="0"/>
              </a:rPr>
              <a:t> </a:t>
            </a:r>
            <a:r>
              <a:rPr lang="en-US" altLang="en-US" sz="2800" b="0" dirty="0" err="1" smtClean="0">
                <a:latin typeface="Arial" panose="020B0604020202020204" pitchFamily="34" charset="0"/>
                <a:cs typeface="Arial" panose="020B0604020202020204" pitchFamily="34" charset="0"/>
              </a:rPr>
              <a:t>Spallanzani</a:t>
            </a:r>
            <a:r>
              <a:rPr lang="en-US" altLang="en-US" sz="2800" b="0" dirty="0" smtClean="0">
                <a:latin typeface="Arial" panose="020B0604020202020204" pitchFamily="34" charset="0"/>
                <a:cs typeface="Arial" panose="020B0604020202020204" pitchFamily="34" charset="0"/>
              </a:rPr>
              <a:t> (1727-1799)</a:t>
            </a:r>
          </a:p>
          <a:p>
            <a:pPr eaLnBrk="1" hangingPunct="1">
              <a:lnSpc>
                <a:spcPct val="90000"/>
              </a:lnSpc>
            </a:pPr>
            <a:r>
              <a:rPr lang="lv-LV" altLang="en-US" sz="2800" dirty="0" err="1" smtClean="0">
                <a:latin typeface="Arial" panose="020B0604020202020204" pitchFamily="34" charset="0"/>
                <a:cs typeface="Arial" panose="020B0604020202020204" pitchFamily="34" charset="0"/>
              </a:rPr>
              <a:t>Spermisti</a:t>
            </a:r>
            <a:r>
              <a:rPr lang="lv-LV" altLang="en-US" sz="2800" b="0" dirty="0" smtClean="0">
                <a:latin typeface="Arial" panose="020B0604020202020204" pitchFamily="34" charset="0"/>
                <a:cs typeface="Arial" panose="020B0604020202020204" pitchFamily="34" charset="0"/>
              </a:rPr>
              <a:t>: </a:t>
            </a:r>
            <a:r>
              <a:rPr lang="en-US" altLang="en-US" sz="2800" b="0" dirty="0" smtClean="0">
                <a:latin typeface="Arial" panose="020B0604020202020204" pitchFamily="34" charset="0"/>
                <a:cs typeface="Arial" panose="020B0604020202020204" pitchFamily="34" charset="0"/>
              </a:rPr>
              <a:t>Van Leeuwenhoek, Hermann </a:t>
            </a:r>
            <a:r>
              <a:rPr lang="en-US" altLang="en-US" sz="2800" b="0" dirty="0" err="1" smtClean="0">
                <a:latin typeface="Arial" panose="020B0604020202020204" pitchFamily="34" charset="0"/>
                <a:cs typeface="Arial" panose="020B0604020202020204" pitchFamily="34" charset="0"/>
              </a:rPr>
              <a:t>Boerhaave</a:t>
            </a:r>
            <a:r>
              <a:rPr lang="en-US" altLang="en-US" sz="2800" b="0" dirty="0" smtClean="0">
                <a:latin typeface="Arial" panose="020B0604020202020204" pitchFamily="34" charset="0"/>
                <a:cs typeface="Arial" panose="020B0604020202020204" pitchFamily="34" charset="0"/>
              </a:rPr>
              <a:t> (1668-1738), and </a:t>
            </a:r>
            <a:r>
              <a:rPr lang="en-US" altLang="en-US" sz="2800" b="0" dirty="0" err="1" smtClean="0">
                <a:latin typeface="Arial" panose="020B0604020202020204" pitchFamily="34" charset="0"/>
                <a:cs typeface="Arial" panose="020B0604020202020204" pitchFamily="34" charset="0"/>
              </a:rPr>
              <a:t>Hartsoeker</a:t>
            </a:r>
            <a:r>
              <a:rPr lang="en-US" altLang="en-US" sz="2800" b="0" dirty="0" smtClean="0">
                <a:latin typeface="Arial" panose="020B0604020202020204" pitchFamily="34" charset="0"/>
                <a:cs typeface="Arial" panose="020B0604020202020204" pitchFamily="34" charset="0"/>
              </a:rPr>
              <a:t> were </a:t>
            </a:r>
            <a:r>
              <a:rPr lang="en-US" altLang="en-US" sz="2800" b="0" dirty="0" err="1" smtClean="0">
                <a:latin typeface="Arial" panose="020B0604020202020204" pitchFamily="34" charset="0"/>
                <a:cs typeface="Arial" panose="020B0604020202020204" pitchFamily="34" charset="0"/>
              </a:rPr>
              <a:t>spermists</a:t>
            </a:r>
            <a:endParaRPr lang="en-US" altLang="en-US" sz="2800" b="0" dirty="0" smtClean="0">
              <a:latin typeface="Arial" panose="020B0604020202020204" pitchFamily="34" charset="0"/>
              <a:cs typeface="Arial" panose="020B0604020202020204" pitchFamily="34" charset="0"/>
            </a:endParaRPr>
          </a:p>
        </p:txBody>
      </p:sp>
      <p:pic>
        <p:nvPicPr>
          <p:cNvPr id="251907" name="Picture 3" descr="malpig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191000"/>
            <a:ext cx="192405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08" name="Picture 4" descr="Hal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191000"/>
            <a:ext cx="1922463"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09" name="Picture 5" descr="bon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191000"/>
            <a:ext cx="18176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10" name="Picture 6" descr="Lazzaro Spallanzan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191000"/>
            <a:ext cx="18891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4256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190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190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190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190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19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190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smtClean="0"/>
              <a:t>Selekcija un sintētiskā bioloģija</a:t>
            </a:r>
            <a:endParaRPr lang="lv-LV" dirty="0"/>
          </a:p>
        </p:txBody>
      </p:sp>
      <p:sp>
        <p:nvSpPr>
          <p:cNvPr id="4" name="Content Placeholder 3"/>
          <p:cNvSpPr>
            <a:spLocks noGrp="1"/>
          </p:cNvSpPr>
          <p:nvPr>
            <p:ph idx="1"/>
          </p:nvPr>
        </p:nvSpPr>
        <p:spPr>
          <a:xfrm>
            <a:off x="685800" y="1981200"/>
            <a:ext cx="7772400" cy="3536032"/>
          </a:xfrm>
        </p:spPr>
        <p:txBody>
          <a:bodyPr/>
          <a:lstStyle/>
          <a:p>
            <a:r>
              <a:rPr lang="en-US" sz="2400" b="0" dirty="0" smtClean="0">
                <a:solidFill>
                  <a:srgbClr val="663300"/>
                </a:solidFill>
                <a:latin typeface="Arial" panose="020B0604020202020204" pitchFamily="34" charset="0"/>
                <a:cs typeface="Arial" panose="020B0604020202020204" pitchFamily="34" charset="0"/>
              </a:rPr>
              <a:t>the application of science, technology and engineering to facilitate and accelerate the </a:t>
            </a:r>
            <a:r>
              <a:rPr lang="en-US" sz="2400" i="1" dirty="0" smtClean="0">
                <a:solidFill>
                  <a:srgbClr val="663300"/>
                </a:solidFill>
                <a:latin typeface="Arial" panose="020B0604020202020204" pitchFamily="34" charset="0"/>
                <a:cs typeface="Arial" panose="020B0604020202020204" pitchFamily="34" charset="0"/>
              </a:rPr>
              <a:t>design, manufacture and/or modification </a:t>
            </a:r>
            <a:r>
              <a:rPr lang="en-US" sz="2400" b="0" dirty="0" smtClean="0">
                <a:solidFill>
                  <a:srgbClr val="663300"/>
                </a:solidFill>
                <a:latin typeface="Arial" panose="020B0604020202020204" pitchFamily="34" charset="0"/>
                <a:cs typeface="Arial" panose="020B0604020202020204" pitchFamily="34" charset="0"/>
              </a:rPr>
              <a:t>of genetic materials in living organisms</a:t>
            </a:r>
          </a:p>
          <a:p>
            <a:r>
              <a:rPr lang="en-US" sz="2400" b="0" dirty="0" smtClean="0">
                <a:solidFill>
                  <a:srgbClr val="663300"/>
                </a:solidFill>
                <a:latin typeface="Arial" panose="020B0604020202020204" pitchFamily="34" charset="0"/>
                <a:cs typeface="Arial" panose="020B0604020202020204" pitchFamily="34" charset="0"/>
              </a:rPr>
              <a:t>any leaving modified organism (LMO) that possess a </a:t>
            </a:r>
            <a:r>
              <a:rPr lang="en-US" sz="2400" i="1" dirty="0" smtClean="0">
                <a:solidFill>
                  <a:srgbClr val="663300"/>
                </a:solidFill>
                <a:latin typeface="Arial" panose="020B0604020202020204" pitchFamily="34" charset="0"/>
                <a:cs typeface="Arial" panose="020B0604020202020204" pitchFamily="34" charset="0"/>
              </a:rPr>
              <a:t>novel combination of genetic materia</a:t>
            </a:r>
            <a:r>
              <a:rPr lang="en-US" sz="2400" b="0" dirty="0" smtClean="0">
                <a:solidFill>
                  <a:srgbClr val="663300"/>
                </a:solidFill>
                <a:latin typeface="Arial" panose="020B0604020202020204" pitchFamily="34" charset="0"/>
                <a:cs typeface="Arial" panose="020B0604020202020204" pitchFamily="34" charset="0"/>
              </a:rPr>
              <a:t>l obtained through the use of modern biotechnology (in vitro techniques including rDNA and cell fusion)</a:t>
            </a:r>
            <a:endParaRPr lang="en-US" sz="2400" b="0" dirty="0">
              <a:solidFill>
                <a:srgbClr val="6633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93263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body" idx="1"/>
          </p:nvPr>
        </p:nvSpPr>
        <p:spPr>
          <a:xfrm>
            <a:off x="468313" y="620713"/>
            <a:ext cx="8229600" cy="4703762"/>
          </a:xfrm>
        </p:spPr>
        <p:txBody>
          <a:bodyPr/>
          <a:lstStyle/>
          <a:p>
            <a:pPr eaLnBrk="1" hangingPunct="1"/>
            <a:r>
              <a:rPr lang="en-US" altLang="en-US" sz="2800" b="0" dirty="0" err="1" smtClean="0">
                <a:latin typeface="Arial" panose="020B0604020202020204" pitchFamily="34" charset="0"/>
                <a:cs typeface="Arial" panose="020B0604020202020204" pitchFamily="34" charset="0"/>
              </a:rPr>
              <a:t>Spallanzani</a:t>
            </a:r>
            <a:r>
              <a:rPr lang="en-US" altLang="en-US" sz="2800" b="0" dirty="0" smtClean="0">
                <a:latin typeface="Arial" panose="020B0604020202020204" pitchFamily="34" charset="0"/>
                <a:cs typeface="Arial" panose="020B0604020202020204" pitchFamily="34" charset="0"/>
              </a:rPr>
              <a:t> </a:t>
            </a:r>
            <a:r>
              <a:rPr lang="lv-LV" altLang="en-US" sz="2800" b="0" dirty="0" smtClean="0">
                <a:latin typeface="Arial" panose="020B0604020202020204" pitchFamily="34" charset="0"/>
                <a:cs typeface="Arial" panose="020B0604020202020204" pitchFamily="34" charset="0"/>
              </a:rPr>
              <a:t>veica pirmos eksperimentus ar mākslīgo apsēklošanu (</a:t>
            </a:r>
            <a:r>
              <a:rPr lang="en-US" altLang="en-US" sz="2800" b="0" dirty="0" smtClean="0">
                <a:latin typeface="Arial" panose="020B0604020202020204" pitchFamily="34" charset="0"/>
                <a:cs typeface="Arial" panose="020B0604020202020204" pitchFamily="34" charset="0"/>
              </a:rPr>
              <a:t>1780</a:t>
            </a:r>
            <a:r>
              <a:rPr lang="lv-LV" altLang="en-US" sz="2800" b="0" dirty="0" smtClean="0">
                <a:latin typeface="Arial" panose="020B0604020202020204" pitchFamily="34" charset="0"/>
                <a:cs typeface="Arial" panose="020B0604020202020204" pitchFamily="34" charset="0"/>
              </a:rPr>
              <a:t> – 1</a:t>
            </a:r>
            <a:r>
              <a:rPr lang="en-US" altLang="en-US" sz="2800" b="0" dirty="0" smtClean="0">
                <a:latin typeface="Arial" panose="020B0604020202020204" pitchFamily="34" charset="0"/>
                <a:cs typeface="Arial" panose="020B0604020202020204" pitchFamily="34" charset="0"/>
              </a:rPr>
              <a:t>785</a:t>
            </a:r>
            <a:r>
              <a:rPr lang="lv-LV" altLang="en-US" sz="2800" b="0" dirty="0" smtClean="0">
                <a:latin typeface="Arial" panose="020B0604020202020204" pitchFamily="34" charset="0"/>
                <a:cs typeface="Arial" panose="020B0604020202020204" pitchFamily="34" charset="0"/>
              </a:rPr>
              <a:t>)</a:t>
            </a:r>
            <a:endParaRPr lang="en-US" altLang="en-US" sz="2800" b="0" dirty="0" smtClean="0">
              <a:latin typeface="Arial" panose="020B0604020202020204" pitchFamily="34" charset="0"/>
              <a:cs typeface="Arial" panose="020B0604020202020204" pitchFamily="34" charset="0"/>
            </a:endParaRPr>
          </a:p>
          <a:p>
            <a:pPr eaLnBrk="1" hangingPunct="1"/>
            <a:r>
              <a:rPr lang="lv-LV" altLang="en-US" sz="2800" b="0" dirty="0" smtClean="0">
                <a:latin typeface="Arial" panose="020B0604020202020204" pitchFamily="34" charset="0"/>
                <a:cs typeface="Arial" panose="020B0604020202020204" pitchFamily="34" charset="0"/>
              </a:rPr>
              <a:t>apģērba varžu tēviņus “biksītēs” kas laida cauri šķidrumu, bet aizturēja spermu</a:t>
            </a:r>
          </a:p>
          <a:p>
            <a:pPr eaLnBrk="1" hangingPunct="1"/>
            <a:r>
              <a:rPr lang="lv-LV" altLang="en-US" sz="2800" b="0" dirty="0" smtClean="0">
                <a:latin typeface="Arial" panose="020B0604020202020204" pitchFamily="34" charset="0"/>
                <a:cs typeface="Arial" panose="020B0604020202020204" pitchFamily="34" charset="0"/>
              </a:rPr>
              <a:t>bija spiests pārtraukt eksperimentus, jo tika apvainots, ka iejaucas Dieva noteiktos procesos</a:t>
            </a:r>
            <a:endParaRPr lang="en-US" altLang="en-US" sz="2800" b="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7470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221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22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0"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609600"/>
            <a:ext cx="7772400" cy="803275"/>
          </a:xfrm>
        </p:spPr>
        <p:txBody>
          <a:bodyPr/>
          <a:lstStyle/>
          <a:p>
            <a:pPr eaLnBrk="1" hangingPunct="1"/>
            <a:r>
              <a:rPr lang="en-US" altLang="en-US" smtClean="0"/>
              <a:t>Compte de Buffon (1707-1788)</a:t>
            </a:r>
          </a:p>
        </p:txBody>
      </p:sp>
      <p:sp>
        <p:nvSpPr>
          <p:cNvPr id="223235" name="Rectangle 3"/>
          <p:cNvSpPr>
            <a:spLocks noGrp="1" noChangeArrowheads="1"/>
          </p:cNvSpPr>
          <p:nvPr>
            <p:ph type="body" idx="1"/>
          </p:nvPr>
        </p:nvSpPr>
        <p:spPr>
          <a:xfrm>
            <a:off x="457200" y="1600200"/>
            <a:ext cx="5715000" cy="4876800"/>
          </a:xfrm>
        </p:spPr>
        <p:txBody>
          <a:bodyPr/>
          <a:lstStyle/>
          <a:p>
            <a:pPr eaLnBrk="1" hangingPunct="1"/>
            <a:r>
              <a:rPr lang="lv-LV" altLang="en-US" sz="2800" b="0" dirty="0" smtClean="0">
                <a:latin typeface="Arial" panose="020B0604020202020204" pitchFamily="34" charset="0"/>
                <a:cs typeface="Arial" panose="020B0604020202020204" pitchFamily="34" charset="0"/>
              </a:rPr>
              <a:t>Sākot ar 1739 p</a:t>
            </a:r>
            <a:r>
              <a:rPr lang="en-US" altLang="en-US" sz="2800" b="0" dirty="0" err="1" smtClean="0">
                <a:latin typeface="Arial" panose="020B0604020202020204" pitchFamily="34" charset="0"/>
                <a:cs typeface="Arial" panose="020B0604020202020204" pitchFamily="34" charset="0"/>
              </a:rPr>
              <a:t>ubli</a:t>
            </a:r>
            <a:r>
              <a:rPr lang="lv-LV" altLang="en-US" sz="2800" b="0" dirty="0" err="1" smtClean="0">
                <a:latin typeface="Arial" panose="020B0604020202020204" pitchFamily="34" charset="0"/>
                <a:cs typeface="Arial" panose="020B0604020202020204" pitchFamily="34" charset="0"/>
              </a:rPr>
              <a:t>cēja</a:t>
            </a:r>
            <a:r>
              <a:rPr lang="lv-LV" altLang="en-US" sz="2800" b="0" dirty="0" smtClean="0">
                <a:latin typeface="Arial" panose="020B0604020202020204" pitchFamily="34" charset="0"/>
                <a:cs typeface="Arial" panose="020B0604020202020204" pitchFamily="34" charset="0"/>
              </a:rPr>
              <a:t> enciklopēdisko </a:t>
            </a:r>
            <a:r>
              <a:rPr lang="en-US" altLang="en-US" sz="2800" b="0" i="1" dirty="0" smtClean="0">
                <a:latin typeface="Arial" panose="020B0604020202020204" pitchFamily="34" charset="0"/>
                <a:cs typeface="Arial" panose="020B0604020202020204" pitchFamily="34" charset="0"/>
              </a:rPr>
              <a:t>Histoire </a:t>
            </a:r>
            <a:r>
              <a:rPr lang="en-US" altLang="en-US" sz="2800" b="0" i="1" dirty="0" err="1" smtClean="0">
                <a:latin typeface="Arial" panose="020B0604020202020204" pitchFamily="34" charset="0"/>
                <a:cs typeface="Arial" panose="020B0604020202020204" pitchFamily="34" charset="0"/>
              </a:rPr>
              <a:t>Naturelle</a:t>
            </a:r>
            <a:r>
              <a:rPr lang="lv-LV" altLang="en-US" sz="2800" b="0" dirty="0" smtClean="0">
                <a:latin typeface="Arial" panose="020B0604020202020204" pitchFamily="34" charset="0"/>
                <a:cs typeface="Arial" panose="020B0604020202020204" pitchFamily="34" charset="0"/>
              </a:rPr>
              <a:t>,</a:t>
            </a:r>
            <a:r>
              <a:rPr lang="en-US" altLang="en-US" sz="2800" b="0" dirty="0" smtClean="0">
                <a:latin typeface="Arial" panose="020B0604020202020204" pitchFamily="34" charset="0"/>
                <a:cs typeface="Arial" panose="020B0604020202020204" pitchFamily="34" charset="0"/>
              </a:rPr>
              <a:t> </a:t>
            </a:r>
            <a:r>
              <a:rPr lang="lv-LV" altLang="en-US" sz="2800" b="0" dirty="0" smtClean="0">
                <a:latin typeface="Arial" panose="020B0604020202020204" pitchFamily="34" charset="0"/>
                <a:cs typeface="Arial" panose="020B0604020202020204" pitchFamily="34" charset="0"/>
              </a:rPr>
              <a:t>kurā lika uzsvaru uz dzīvnieku aprakstu pretēji mākslīgai to klasifikācijai</a:t>
            </a:r>
          </a:p>
          <a:p>
            <a:pPr eaLnBrk="1" hangingPunct="1"/>
            <a:r>
              <a:rPr lang="lv-LV" altLang="en-US" sz="2800" b="0" dirty="0" smtClean="0">
                <a:latin typeface="Arial" panose="020B0604020202020204" pitchFamily="34" charset="0"/>
                <a:cs typeface="Arial" panose="020B0604020202020204" pitchFamily="34" charset="0"/>
              </a:rPr>
              <a:t>pieņēma</a:t>
            </a:r>
            <a:r>
              <a:rPr lang="en-US" altLang="en-US" sz="2800" b="0" dirty="0" smtClean="0">
                <a:latin typeface="Arial" panose="020B0604020202020204" pitchFamily="34" charset="0"/>
                <a:cs typeface="Arial" panose="020B0604020202020204" pitchFamily="34" charset="0"/>
              </a:rPr>
              <a:t> pan</a:t>
            </a:r>
            <a:r>
              <a:rPr lang="lv-LV" altLang="en-US" sz="2800" b="0" dirty="0" smtClean="0">
                <a:latin typeface="Arial" panose="020B0604020202020204" pitchFamily="34" charset="0"/>
                <a:cs typeface="Arial" panose="020B0604020202020204" pitchFamily="34" charset="0"/>
              </a:rPr>
              <a:t>ģenēzes</a:t>
            </a:r>
            <a:r>
              <a:rPr lang="en-US" altLang="en-US" sz="2800" b="0" dirty="0" smtClean="0">
                <a:latin typeface="Arial" panose="020B0604020202020204" pitchFamily="34" charset="0"/>
                <a:cs typeface="Arial" panose="020B0604020202020204" pitchFamily="34" charset="0"/>
              </a:rPr>
              <a:t> </a:t>
            </a:r>
            <a:r>
              <a:rPr lang="lv-LV" altLang="en-US" sz="2800" b="0" dirty="0" smtClean="0">
                <a:latin typeface="Arial" panose="020B0604020202020204" pitchFamily="34" charset="0"/>
                <a:cs typeface="Arial" panose="020B0604020202020204" pitchFamily="34" charset="0"/>
              </a:rPr>
              <a:t>teoriju</a:t>
            </a:r>
          </a:p>
          <a:p>
            <a:pPr lvl="1" eaLnBrk="1" hangingPunct="1"/>
            <a:r>
              <a:rPr lang="lv-LV" altLang="en-US" sz="2400" b="0" dirty="0" smtClean="0">
                <a:latin typeface="Arial" panose="020B0604020202020204" pitchFamily="34" charset="0"/>
                <a:cs typeface="Arial" panose="020B0604020202020204" pitchFamily="34" charset="0"/>
              </a:rPr>
              <a:t>ja embrijā vairāk nonāk vīrišķās daļiņas no tēva, tad veidojas zēns</a:t>
            </a:r>
          </a:p>
          <a:p>
            <a:pPr lvl="1" eaLnBrk="1" hangingPunct="1"/>
            <a:r>
              <a:rPr lang="lv-LV" altLang="en-US" sz="2400" b="0" dirty="0" smtClean="0">
                <a:latin typeface="Arial" panose="020B0604020202020204" pitchFamily="34" charset="0"/>
                <a:cs typeface="Arial" panose="020B0604020202020204" pitchFamily="34" charset="0"/>
              </a:rPr>
              <a:t>pretējā gadījumā meitene</a:t>
            </a:r>
          </a:p>
        </p:txBody>
      </p:sp>
      <p:pic>
        <p:nvPicPr>
          <p:cNvPr id="61444" name="Picture 4" descr="buff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1700213"/>
            <a:ext cx="2489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6582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32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323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323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32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body" idx="1"/>
          </p:nvPr>
        </p:nvSpPr>
        <p:spPr>
          <a:xfrm>
            <a:off x="457200" y="457200"/>
            <a:ext cx="5410200" cy="5943600"/>
          </a:xfrm>
        </p:spPr>
        <p:txBody>
          <a:bodyPr/>
          <a:lstStyle/>
          <a:p>
            <a:pPr eaLnBrk="1" hangingPunct="1">
              <a:lnSpc>
                <a:spcPct val="90000"/>
              </a:lnSpc>
            </a:pPr>
            <a:r>
              <a:rPr lang="lv-LV" altLang="en-US" b="0" dirty="0" smtClean="0">
                <a:latin typeface="Arial" panose="020B0604020202020204" pitchFamily="34" charset="0"/>
                <a:cs typeface="Arial" panose="020B0604020202020204" pitchFamily="34" charset="0"/>
              </a:rPr>
              <a:t>Līdzīgas idejas izteica</a:t>
            </a:r>
            <a:r>
              <a:rPr lang="en-US" altLang="en-US" b="0" dirty="0" smtClean="0">
                <a:latin typeface="Arial" panose="020B0604020202020204" pitchFamily="34" charset="0"/>
                <a:cs typeface="Arial" panose="020B0604020202020204" pitchFamily="34" charset="0"/>
              </a:rPr>
              <a:t> René-Antoine </a:t>
            </a:r>
            <a:r>
              <a:rPr lang="en-US" altLang="en-US" b="0" dirty="0" err="1" smtClean="0">
                <a:latin typeface="Arial" panose="020B0604020202020204" pitchFamily="34" charset="0"/>
                <a:cs typeface="Arial" panose="020B0604020202020204" pitchFamily="34" charset="0"/>
              </a:rPr>
              <a:t>Ferchault</a:t>
            </a:r>
            <a:r>
              <a:rPr lang="en-US" altLang="en-US" b="0" dirty="0" smtClean="0">
                <a:latin typeface="Arial" panose="020B0604020202020204" pitchFamily="34" charset="0"/>
                <a:cs typeface="Arial" panose="020B0604020202020204" pitchFamily="34" charset="0"/>
              </a:rPr>
              <a:t> de </a:t>
            </a:r>
            <a:r>
              <a:rPr lang="en-US" altLang="en-US" b="0" dirty="0" err="1" smtClean="0">
                <a:latin typeface="Arial" panose="020B0604020202020204" pitchFamily="34" charset="0"/>
                <a:cs typeface="Arial" panose="020B0604020202020204" pitchFamily="34" charset="0"/>
              </a:rPr>
              <a:t>Réaumur</a:t>
            </a:r>
            <a:r>
              <a:rPr lang="en-US" altLang="en-US" b="0" dirty="0" smtClean="0">
                <a:latin typeface="Arial" panose="020B0604020202020204" pitchFamily="34" charset="0"/>
                <a:cs typeface="Arial" panose="020B0604020202020204" pitchFamily="34" charset="0"/>
              </a:rPr>
              <a:t> (1683-1757) </a:t>
            </a:r>
            <a:r>
              <a:rPr lang="lv-LV" altLang="en-US" b="0" dirty="0" smtClean="0">
                <a:latin typeface="Arial" panose="020B0604020202020204" pitchFamily="34" charset="0"/>
                <a:cs typeface="Arial" panose="020B0604020202020204" pitchFamily="34" charset="0"/>
              </a:rPr>
              <a:t>un </a:t>
            </a:r>
            <a:r>
              <a:rPr lang="en-US" altLang="en-US" b="0" dirty="0" smtClean="0">
                <a:latin typeface="Arial" panose="020B0604020202020204" pitchFamily="34" charset="0"/>
                <a:cs typeface="Arial" panose="020B0604020202020204" pitchFamily="34" charset="0"/>
              </a:rPr>
              <a:t> Pierre-Louis Moreau de </a:t>
            </a:r>
            <a:r>
              <a:rPr lang="en-US" altLang="en-US" b="0" dirty="0" err="1" smtClean="0">
                <a:latin typeface="Arial" panose="020B0604020202020204" pitchFamily="34" charset="0"/>
                <a:cs typeface="Arial" panose="020B0604020202020204" pitchFamily="34" charset="0"/>
              </a:rPr>
              <a:t>Maupertuis</a:t>
            </a:r>
            <a:r>
              <a:rPr lang="en-US" altLang="en-US" b="0" dirty="0" smtClean="0">
                <a:latin typeface="Arial" panose="020B0604020202020204" pitchFamily="34" charset="0"/>
                <a:cs typeface="Arial" panose="020B0604020202020204" pitchFamily="34" charset="0"/>
              </a:rPr>
              <a:t> (1698-1759)</a:t>
            </a:r>
          </a:p>
          <a:p>
            <a:pPr eaLnBrk="1" hangingPunct="1">
              <a:lnSpc>
                <a:spcPct val="90000"/>
              </a:lnSpc>
            </a:pPr>
            <a:r>
              <a:rPr lang="lv-LV" altLang="en-US" b="0" dirty="0" smtClean="0">
                <a:latin typeface="Arial" panose="020B0604020202020204" pitchFamily="34" charset="0"/>
                <a:cs typeface="Arial" panose="020B0604020202020204" pitchFamily="34" charset="0"/>
              </a:rPr>
              <a:t>Viņi kritizēja </a:t>
            </a:r>
            <a:r>
              <a:rPr lang="lv-LV" altLang="en-US" b="0" dirty="0" err="1" smtClean="0">
                <a:latin typeface="Arial" panose="020B0604020202020204" pitchFamily="34" charset="0"/>
                <a:cs typeface="Arial" panose="020B0604020202020204" pitchFamily="34" charset="0"/>
              </a:rPr>
              <a:t>preformismu</a:t>
            </a:r>
            <a:r>
              <a:rPr lang="lv-LV" altLang="en-US" b="0" dirty="0" smtClean="0">
                <a:latin typeface="Arial" panose="020B0604020202020204" pitchFamily="34" charset="0"/>
                <a:cs typeface="Arial" panose="020B0604020202020204" pitchFamily="34" charset="0"/>
              </a:rPr>
              <a:t>, jo novērojumi rādīja, ka pēcnācējiem ir vecāku īpašību kombinācija, jo sevišķi tas izpaužas dažāda veida hibrīdiem</a:t>
            </a:r>
            <a:endParaRPr lang="en-US" altLang="en-US" b="0" dirty="0" smtClean="0">
              <a:latin typeface="Arial" panose="020B0604020202020204" pitchFamily="34" charset="0"/>
              <a:cs typeface="Arial" panose="020B0604020202020204" pitchFamily="34" charset="0"/>
            </a:endParaRPr>
          </a:p>
        </p:txBody>
      </p:sp>
      <p:pic>
        <p:nvPicPr>
          <p:cNvPr id="224259" name="Picture 3" descr="RÉAUM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52400"/>
            <a:ext cx="24003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0" name="Picture 4" descr="Portrait of Pierre-Louis Moreau de Maupertui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581400"/>
            <a:ext cx="23447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6947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242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42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42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8"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body" idx="1"/>
          </p:nvPr>
        </p:nvSpPr>
        <p:spPr>
          <a:xfrm>
            <a:off x="457200" y="304800"/>
            <a:ext cx="4800600" cy="6172200"/>
          </a:xfrm>
        </p:spPr>
        <p:txBody>
          <a:bodyPr/>
          <a:lstStyle/>
          <a:p>
            <a:pPr marL="0" indent="0" eaLnBrk="1" hangingPunct="1">
              <a:lnSpc>
                <a:spcPct val="90000"/>
              </a:lnSpc>
              <a:buNone/>
            </a:pPr>
            <a:r>
              <a:rPr lang="en-US" altLang="en-US" sz="2400" dirty="0" err="1" smtClean="0">
                <a:solidFill>
                  <a:schemeClr val="accent2"/>
                </a:solidFill>
                <a:latin typeface="Arial" panose="020B0604020202020204" pitchFamily="34" charset="0"/>
                <a:cs typeface="Arial" panose="020B0604020202020204" pitchFamily="34" charset="0"/>
              </a:rPr>
              <a:t>Maupertuis</a:t>
            </a:r>
            <a:endParaRPr lang="lv-LV" altLang="en-US" sz="2400" dirty="0" smtClean="0">
              <a:solidFill>
                <a:schemeClr val="accent2"/>
              </a:solidFill>
              <a:latin typeface="Arial" panose="020B0604020202020204" pitchFamily="34" charset="0"/>
              <a:cs typeface="Arial" panose="020B0604020202020204" pitchFamily="34" charset="0"/>
            </a:endParaRPr>
          </a:p>
          <a:p>
            <a:pPr eaLnBrk="1" hangingPunct="1">
              <a:lnSpc>
                <a:spcPct val="90000"/>
              </a:lnSpc>
            </a:pPr>
            <a:r>
              <a:rPr lang="lv-LV" altLang="en-US" sz="2400" b="0" dirty="0" smtClean="0">
                <a:latin typeface="Arial" panose="020B0604020202020204" pitchFamily="34" charset="0"/>
                <a:cs typeface="Arial" panose="020B0604020202020204" pitchFamily="34" charset="0"/>
              </a:rPr>
              <a:t>uzskatīja, ka “daļiņas” atrodas spermā</a:t>
            </a:r>
          </a:p>
          <a:p>
            <a:pPr eaLnBrk="1" hangingPunct="1">
              <a:lnSpc>
                <a:spcPct val="90000"/>
              </a:lnSpc>
            </a:pPr>
            <a:r>
              <a:rPr lang="lv-LV" altLang="en-US" sz="2400" b="0" dirty="0" smtClean="0">
                <a:latin typeface="Arial" panose="020B0604020202020204" pitchFamily="34" charset="0"/>
                <a:cs typeface="Arial" panose="020B0604020202020204" pitchFamily="34" charset="0"/>
              </a:rPr>
              <a:t>liela daļa no spermatozoīdiem iekļauj šūnas no iepriekšējām paaudzēm </a:t>
            </a:r>
          </a:p>
          <a:p>
            <a:pPr eaLnBrk="1" hangingPunct="1">
              <a:lnSpc>
                <a:spcPct val="90000"/>
              </a:lnSpc>
            </a:pPr>
            <a:r>
              <a:rPr lang="lv-LV" altLang="en-US" sz="2400" b="0" dirty="0" smtClean="0">
                <a:latin typeface="Arial" panose="020B0604020202020204" pitchFamily="34" charset="0"/>
                <a:cs typeface="Arial" panose="020B0604020202020204" pitchFamily="34" charset="0"/>
              </a:rPr>
              <a:t>ar tām liekās “daļiņas” tiek saglabātas no paaudzes uz paaudzi, kas izskaidro faktu, ka daži cilvēki ir vairāk līdzīgi vecvecākiem, ne vecākiem</a:t>
            </a:r>
          </a:p>
          <a:p>
            <a:pPr eaLnBrk="1" hangingPunct="1"/>
            <a:r>
              <a:rPr lang="lv-LV" altLang="en-US" sz="2400" b="0" dirty="0">
                <a:latin typeface="Arial" panose="020B0604020202020204" pitchFamily="34" charset="0"/>
                <a:cs typeface="Arial" panose="020B0604020202020204" pitchFamily="34" charset="0"/>
              </a:rPr>
              <a:t>viņš noraidīja teoloģisko pielāgotības skaidrojumi</a:t>
            </a:r>
          </a:p>
          <a:p>
            <a:pPr eaLnBrk="1" hangingPunct="1"/>
            <a:r>
              <a:rPr lang="lv-LV" altLang="en-US" sz="2400" b="0" dirty="0">
                <a:latin typeface="Arial" panose="020B0604020202020204" pitchFamily="34" charset="0"/>
                <a:cs typeface="Arial" panose="020B0604020202020204" pitchFamily="34" charset="0"/>
              </a:rPr>
              <a:t>uzskatīja, ka izdzīvo pielāgotākais</a:t>
            </a:r>
          </a:p>
          <a:p>
            <a:pPr eaLnBrk="1" hangingPunct="1"/>
            <a:r>
              <a:rPr lang="lv-LV" altLang="en-US" sz="2400" b="0" dirty="0">
                <a:latin typeface="Arial" panose="020B0604020202020204" pitchFamily="34" charset="0"/>
                <a:cs typeface="Arial" panose="020B0604020202020204" pitchFamily="34" charset="0"/>
              </a:rPr>
              <a:t>pieļāva</a:t>
            </a:r>
            <a:r>
              <a:rPr lang="en-US" altLang="en-US" sz="2400" b="0" dirty="0">
                <a:latin typeface="Arial" panose="020B0604020202020204" pitchFamily="34" charset="0"/>
                <a:cs typeface="Arial" panose="020B0604020202020204" pitchFamily="34" charset="0"/>
              </a:rPr>
              <a:t> </a:t>
            </a:r>
            <a:r>
              <a:rPr lang="lv-LV" altLang="en-US" sz="2400" b="0" dirty="0">
                <a:latin typeface="Arial" panose="020B0604020202020204" pitchFamily="34" charset="0"/>
                <a:cs typeface="Arial" panose="020B0604020202020204" pitchFamily="34" charset="0"/>
              </a:rPr>
              <a:t>iegūto pazīmju </a:t>
            </a:r>
            <a:r>
              <a:rPr lang="lv-LV" altLang="en-US" sz="2400" b="0" dirty="0" smtClean="0">
                <a:latin typeface="Arial" panose="020B0604020202020204" pitchFamily="34" charset="0"/>
                <a:cs typeface="Arial" panose="020B0604020202020204" pitchFamily="34" charset="0"/>
              </a:rPr>
              <a:t>iedzimšanu </a:t>
            </a:r>
            <a:endParaRPr lang="en-US" altLang="en-US" sz="2400" b="0" dirty="0" smtClean="0">
              <a:latin typeface="Arial" panose="020B0604020202020204" pitchFamily="34" charset="0"/>
              <a:cs typeface="Arial" panose="020B0604020202020204" pitchFamily="34" charset="0"/>
            </a:endParaRPr>
          </a:p>
          <a:p>
            <a:pPr eaLnBrk="1" hangingPunct="1">
              <a:lnSpc>
                <a:spcPct val="90000"/>
              </a:lnSpc>
            </a:pPr>
            <a:endParaRPr lang="en-US" altLang="en-US" sz="2800" dirty="0" smtClean="0"/>
          </a:p>
        </p:txBody>
      </p:sp>
      <p:pic>
        <p:nvPicPr>
          <p:cNvPr id="63491" name="Picture 3" descr="Pierre Louis Moreau de Maupertui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57200"/>
            <a:ext cx="36893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48635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4213" y="333375"/>
            <a:ext cx="7772400" cy="874713"/>
          </a:xfrm>
        </p:spPr>
        <p:txBody>
          <a:bodyPr/>
          <a:lstStyle/>
          <a:p>
            <a:pPr eaLnBrk="1" hangingPunct="1"/>
            <a:r>
              <a:rPr lang="lv-LV" altLang="en-US" dirty="0" smtClean="0"/>
              <a:t>Epiģenēze</a:t>
            </a:r>
            <a:r>
              <a:rPr lang="lv-LV" altLang="en-US" dirty="0"/>
              <a:t/>
            </a:r>
            <a:br>
              <a:rPr lang="lv-LV" altLang="en-US" dirty="0"/>
            </a:br>
            <a:r>
              <a:rPr lang="en-US" altLang="en-US" b="0" dirty="0">
                <a:latin typeface="Arial" panose="020B0604020202020204" pitchFamily="34" charset="0"/>
                <a:cs typeface="Arial" panose="020B0604020202020204" pitchFamily="34" charset="0"/>
              </a:rPr>
              <a:t>Caspar Friedrich Wolff (1733-1794)</a:t>
            </a:r>
            <a:endParaRPr lang="en-US" altLang="en-US" dirty="0" smtClean="0"/>
          </a:p>
        </p:txBody>
      </p:sp>
      <p:sp>
        <p:nvSpPr>
          <p:cNvPr id="227331" name="Rectangle 3"/>
          <p:cNvSpPr>
            <a:spLocks noGrp="1" noChangeArrowheads="1"/>
          </p:cNvSpPr>
          <p:nvPr>
            <p:ph type="body" idx="1"/>
          </p:nvPr>
        </p:nvSpPr>
        <p:spPr>
          <a:xfrm>
            <a:off x="611560" y="1484784"/>
            <a:ext cx="6840760" cy="4968552"/>
          </a:xfrm>
        </p:spPr>
        <p:txBody>
          <a:bodyPr/>
          <a:lstStyle/>
          <a:p>
            <a:pPr eaLnBrk="1" hangingPunct="1">
              <a:lnSpc>
                <a:spcPct val="80000"/>
              </a:lnSpc>
            </a:pPr>
            <a:r>
              <a:rPr lang="lv-LV" altLang="en-US" sz="2400" b="0" dirty="0" smtClean="0">
                <a:latin typeface="Arial" panose="020B0604020202020204" pitchFamily="34" charset="0"/>
                <a:cs typeface="Arial" panose="020B0604020202020204" pitchFamily="34" charset="0"/>
              </a:rPr>
              <a:t>Pakāpeniska </a:t>
            </a:r>
            <a:r>
              <a:rPr lang="lv-LV" altLang="en-US" sz="2400" b="0" dirty="0" err="1" smtClean="0">
                <a:latin typeface="Arial" panose="020B0604020202020204" pitchFamily="34" charset="0"/>
                <a:cs typeface="Arial" panose="020B0604020202020204" pitchFamily="34" charset="0"/>
              </a:rPr>
              <a:t>amorfās</a:t>
            </a:r>
            <a:r>
              <a:rPr lang="lv-LV" altLang="en-US" sz="2400" b="0" dirty="0" smtClean="0">
                <a:latin typeface="Arial" panose="020B0604020202020204" pitchFamily="34" charset="0"/>
                <a:cs typeface="Arial" panose="020B0604020202020204" pitchFamily="34" charset="0"/>
              </a:rPr>
              <a:t> olas diferenciācija attīstīta indivīda orgānos</a:t>
            </a:r>
          </a:p>
          <a:p>
            <a:pPr eaLnBrk="1" hangingPunct="1">
              <a:lnSpc>
                <a:spcPct val="80000"/>
              </a:lnSpc>
            </a:pPr>
            <a:r>
              <a:rPr lang="lv-LV" altLang="en-US" sz="2400" b="0" dirty="0" smtClean="0">
                <a:latin typeface="Arial" panose="020B0604020202020204" pitchFamily="34" charset="0"/>
                <a:cs typeface="Arial" panose="020B0604020202020204" pitchFamily="34" charset="0"/>
              </a:rPr>
              <a:t>šo ideju aprakstīja grāmatās </a:t>
            </a:r>
            <a:r>
              <a:rPr lang="en-US" altLang="en-US" sz="2400" b="0" i="1" dirty="0" err="1" smtClean="0">
                <a:latin typeface="Arial" panose="020B0604020202020204" pitchFamily="34" charset="0"/>
                <a:cs typeface="Arial" panose="020B0604020202020204" pitchFamily="34" charset="0"/>
              </a:rPr>
              <a:t>Theoria</a:t>
            </a:r>
            <a:r>
              <a:rPr lang="en-US" altLang="en-US" sz="2400" b="0" i="1" dirty="0" smtClean="0">
                <a:latin typeface="Arial" panose="020B0604020202020204" pitchFamily="34" charset="0"/>
                <a:cs typeface="Arial" panose="020B0604020202020204" pitchFamily="34" charset="0"/>
              </a:rPr>
              <a:t> </a:t>
            </a:r>
            <a:r>
              <a:rPr lang="en-US" altLang="en-US" sz="2400" b="0" i="1" dirty="0" err="1" smtClean="0">
                <a:latin typeface="Arial" panose="020B0604020202020204" pitchFamily="34" charset="0"/>
                <a:cs typeface="Arial" panose="020B0604020202020204" pitchFamily="34" charset="0"/>
              </a:rPr>
              <a:t>generationis</a:t>
            </a:r>
            <a:r>
              <a:rPr lang="en-US" altLang="en-US" sz="2400" b="0" dirty="0" smtClean="0">
                <a:latin typeface="Arial" panose="020B0604020202020204" pitchFamily="34" charset="0"/>
                <a:cs typeface="Arial" panose="020B0604020202020204" pitchFamily="34" charset="0"/>
              </a:rPr>
              <a:t> </a:t>
            </a:r>
            <a:r>
              <a:rPr lang="lv-LV" altLang="en-US" sz="2400" b="0" dirty="0" smtClean="0">
                <a:latin typeface="Arial" panose="020B0604020202020204" pitchFamily="34" charset="0"/>
                <a:cs typeface="Arial" panose="020B0604020202020204" pitchFamily="34" charset="0"/>
              </a:rPr>
              <a:t>(1759) un </a:t>
            </a:r>
            <a:r>
              <a:rPr lang="en-US" altLang="en-US" sz="2400" b="0" i="1" dirty="0" err="1" smtClean="0">
                <a:latin typeface="Arial" panose="020B0604020202020204" pitchFamily="34" charset="0"/>
                <a:cs typeface="Arial" panose="020B0604020202020204" pitchFamily="34" charset="0"/>
              </a:rPr>
              <a:t>Theorie</a:t>
            </a:r>
            <a:r>
              <a:rPr lang="en-US" altLang="en-US" sz="2400" b="0" i="1" dirty="0" smtClean="0">
                <a:latin typeface="Arial" panose="020B0604020202020204" pitchFamily="34" charset="0"/>
                <a:cs typeface="Arial" panose="020B0604020202020204" pitchFamily="34" charset="0"/>
              </a:rPr>
              <a:t> von der Generation</a:t>
            </a:r>
            <a:r>
              <a:rPr lang="en-US" altLang="en-US" sz="2400" b="0" dirty="0" smtClean="0">
                <a:latin typeface="Arial" panose="020B0604020202020204" pitchFamily="34" charset="0"/>
                <a:cs typeface="Arial" panose="020B0604020202020204" pitchFamily="34" charset="0"/>
              </a:rPr>
              <a:t> </a:t>
            </a:r>
            <a:r>
              <a:rPr lang="lv-LV" altLang="en-US" sz="2400" b="0" dirty="0" smtClean="0">
                <a:latin typeface="Arial" panose="020B0604020202020204" pitchFamily="34" charset="0"/>
                <a:cs typeface="Arial" panose="020B0604020202020204" pitchFamily="34" charset="0"/>
              </a:rPr>
              <a:t>(1764), tajās kritizēja </a:t>
            </a:r>
            <a:r>
              <a:rPr lang="lv-LV" altLang="en-US" sz="2400" b="0" dirty="0" err="1" smtClean="0">
                <a:latin typeface="Arial" panose="020B0604020202020204" pitchFamily="34" charset="0"/>
                <a:cs typeface="Arial" panose="020B0604020202020204" pitchFamily="34" charset="0"/>
              </a:rPr>
              <a:t>ovistu</a:t>
            </a:r>
            <a:r>
              <a:rPr lang="en-US" altLang="en-US" sz="2400" b="0" dirty="0" smtClean="0">
                <a:latin typeface="Arial" panose="020B0604020202020204" pitchFamily="34" charset="0"/>
                <a:cs typeface="Arial" panose="020B0604020202020204" pitchFamily="34" charset="0"/>
              </a:rPr>
              <a:t> Bonnet</a:t>
            </a:r>
            <a:r>
              <a:rPr lang="lv-LV" altLang="en-US" sz="2400" b="0" dirty="0" smtClean="0">
                <a:latin typeface="Arial" panose="020B0604020202020204" pitchFamily="34" charset="0"/>
                <a:cs typeface="Arial" panose="020B0604020202020204" pitchFamily="34" charset="0"/>
              </a:rPr>
              <a:t> un </a:t>
            </a:r>
            <a:r>
              <a:rPr lang="en-US" altLang="en-US" sz="2400" b="0" dirty="0" smtClean="0">
                <a:latin typeface="Arial" panose="020B0604020202020204" pitchFamily="34" charset="0"/>
                <a:cs typeface="Arial" panose="020B0604020202020204" pitchFamily="34" charset="0"/>
              </a:rPr>
              <a:t>von Haller ide</a:t>
            </a:r>
            <a:r>
              <a:rPr lang="lv-LV" altLang="en-US" sz="2400" b="0" dirty="0" smtClean="0">
                <a:latin typeface="Arial" panose="020B0604020202020204" pitchFamily="34" charset="0"/>
                <a:cs typeface="Arial" panose="020B0604020202020204" pitchFamily="34" charset="0"/>
              </a:rPr>
              <a:t>j</a:t>
            </a:r>
            <a:r>
              <a:rPr lang="en-US" altLang="en-US" sz="2400" b="0" dirty="0" smtClean="0">
                <a:latin typeface="Arial" panose="020B0604020202020204" pitchFamily="34" charset="0"/>
                <a:cs typeface="Arial" panose="020B0604020202020204" pitchFamily="34" charset="0"/>
              </a:rPr>
              <a:t>as</a:t>
            </a:r>
            <a:endParaRPr lang="lv-LV" altLang="en-US" sz="2400" b="0" dirty="0" smtClean="0">
              <a:latin typeface="Arial" panose="020B0604020202020204" pitchFamily="34" charset="0"/>
              <a:cs typeface="Arial" panose="020B0604020202020204" pitchFamily="34" charset="0"/>
            </a:endParaRPr>
          </a:p>
          <a:p>
            <a:pPr eaLnBrk="1" hangingPunct="1"/>
            <a:r>
              <a:rPr lang="lv-LV" altLang="en-US" sz="2400" b="0" dirty="0" err="1" smtClean="0">
                <a:latin typeface="Arial" panose="020B0604020202020204" pitchFamily="34" charset="0"/>
                <a:cs typeface="Arial" panose="020B0604020202020204" pitchFamily="34" charset="0"/>
              </a:rPr>
              <a:t>Wolff</a:t>
            </a:r>
            <a:r>
              <a:rPr lang="lv-LV" altLang="en-US" sz="2400" b="0" dirty="0" smtClean="0">
                <a:latin typeface="Arial" panose="020B0604020202020204" pitchFamily="34" charset="0"/>
                <a:cs typeface="Arial" panose="020B0604020202020204" pitchFamily="34" charset="0"/>
              </a:rPr>
              <a:t> </a:t>
            </a:r>
            <a:r>
              <a:rPr lang="lv-LV" altLang="en-US" sz="2400" b="0" dirty="0">
                <a:latin typeface="Arial" panose="020B0604020202020204" pitchFamily="34" charset="0"/>
                <a:cs typeface="Arial" panose="020B0604020202020204" pitchFamily="34" charset="0"/>
              </a:rPr>
              <a:t>postulēja, ka augu barošanās un augšana ir atkarīga no </a:t>
            </a:r>
            <a:r>
              <a:rPr lang="lv-LV" altLang="en-US" sz="2400" b="0" i="1" dirty="0">
                <a:latin typeface="Arial" panose="020B0604020202020204" pitchFamily="34" charset="0"/>
                <a:cs typeface="Arial" panose="020B0604020202020204" pitchFamily="34" charset="0"/>
              </a:rPr>
              <a:t>vis </a:t>
            </a:r>
            <a:r>
              <a:rPr lang="lv-LV" altLang="en-US" sz="2400" b="0" i="1" dirty="0" err="1">
                <a:latin typeface="Arial" panose="020B0604020202020204" pitchFamily="34" charset="0"/>
                <a:cs typeface="Arial" panose="020B0604020202020204" pitchFamily="34" charset="0"/>
              </a:rPr>
              <a:t>essentialis</a:t>
            </a:r>
            <a:r>
              <a:rPr lang="lv-LV" altLang="en-US" sz="2400" b="0" dirty="0">
                <a:latin typeface="Arial" panose="020B0604020202020204" pitchFamily="34" charset="0"/>
                <a:cs typeface="Arial" panose="020B0604020202020204" pitchFamily="34" charset="0"/>
              </a:rPr>
              <a:t>, jeb spēka, kas veicina jaunu orgānu veidošanos no homogēnā substancē esošiem “burbulīšiem” (šūnām)</a:t>
            </a:r>
          </a:p>
          <a:p>
            <a:pPr eaLnBrk="1" hangingPunct="1"/>
            <a:r>
              <a:rPr lang="lv-LV" altLang="en-US" sz="2400" b="0" dirty="0" smtClean="0">
                <a:latin typeface="Arial" panose="020B0604020202020204" pitchFamily="34" charset="0"/>
                <a:cs typeface="Arial" panose="020B0604020202020204" pitchFamily="34" charset="0"/>
              </a:rPr>
              <a:t>aplūkoja </a:t>
            </a:r>
            <a:r>
              <a:rPr lang="lv-LV" altLang="en-US" sz="2400" b="0" dirty="0">
                <a:latin typeface="Arial" panose="020B0604020202020204" pitchFamily="34" charset="0"/>
                <a:cs typeface="Arial" panose="020B0604020202020204" pitchFamily="34" charset="0"/>
              </a:rPr>
              <a:t>šūnu kā bioloģijas vienojošo elementu</a:t>
            </a:r>
          </a:p>
          <a:p>
            <a:pPr lvl="1" eaLnBrk="1" hangingPunct="1"/>
            <a:r>
              <a:rPr lang="lv-LV" altLang="en-US" sz="2200" b="0" dirty="0">
                <a:latin typeface="Arial" panose="020B0604020202020204" pitchFamily="34" charset="0"/>
                <a:cs typeface="Arial" panose="020B0604020202020204" pitchFamily="34" charset="0"/>
              </a:rPr>
              <a:t>apsteidza šūnu teoriju par apm. 80 </a:t>
            </a:r>
            <a:r>
              <a:rPr lang="lv-LV" altLang="en-US" sz="2200" b="0" dirty="0" smtClean="0">
                <a:latin typeface="Arial" panose="020B0604020202020204" pitchFamily="34" charset="0"/>
                <a:cs typeface="Arial" panose="020B0604020202020204" pitchFamily="34" charset="0"/>
              </a:rPr>
              <a:t>gadiem</a:t>
            </a:r>
            <a:endParaRPr lang="en-US" altLang="en-US" sz="2400" b="0" dirty="0" smtClean="0">
              <a:latin typeface="Arial" panose="020B0604020202020204" pitchFamily="34" charset="0"/>
              <a:cs typeface="Arial" panose="020B0604020202020204" pitchFamily="34" charset="0"/>
            </a:endParaRPr>
          </a:p>
        </p:txBody>
      </p:sp>
      <p:pic>
        <p:nvPicPr>
          <p:cNvPr id="227332" name="Picture 4" descr="IMG_43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3903" y="1484784"/>
            <a:ext cx="1573574"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6844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73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73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73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7331">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7331">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7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76200"/>
            <a:ext cx="8229600" cy="1143000"/>
          </a:xfrm>
        </p:spPr>
        <p:txBody>
          <a:bodyPr/>
          <a:lstStyle/>
          <a:p>
            <a:pPr eaLnBrk="1" hangingPunct="1"/>
            <a:r>
              <a:rPr lang="en-US" altLang="en-US" sz="3200" dirty="0" smtClean="0"/>
              <a:t>Karl Ernst von Baer </a:t>
            </a:r>
            <a:br>
              <a:rPr lang="en-US" altLang="en-US" sz="3200" dirty="0" smtClean="0"/>
            </a:br>
            <a:r>
              <a:rPr lang="en-US" altLang="en-US" sz="2400" b="0" dirty="0" smtClean="0">
                <a:solidFill>
                  <a:schemeClr val="tx1"/>
                </a:solidFill>
                <a:latin typeface="Arial" panose="020B0604020202020204" pitchFamily="34" charset="0"/>
                <a:cs typeface="Arial" panose="020B0604020202020204" pitchFamily="34" charset="0"/>
              </a:rPr>
              <a:t>(1792-1876) </a:t>
            </a:r>
          </a:p>
        </p:txBody>
      </p:sp>
      <p:sp>
        <p:nvSpPr>
          <p:cNvPr id="229379" name="Rectangle 3"/>
          <p:cNvSpPr>
            <a:spLocks noGrp="1" noChangeArrowheads="1"/>
          </p:cNvSpPr>
          <p:nvPr>
            <p:ph type="body" idx="1"/>
          </p:nvPr>
        </p:nvSpPr>
        <p:spPr>
          <a:xfrm>
            <a:off x="304800" y="1556792"/>
            <a:ext cx="6324600" cy="3730724"/>
          </a:xfrm>
        </p:spPr>
        <p:txBody>
          <a:bodyPr/>
          <a:lstStyle/>
          <a:p>
            <a:pPr eaLnBrk="1" hangingPunct="1">
              <a:lnSpc>
                <a:spcPct val="90000"/>
              </a:lnSpc>
            </a:pPr>
            <a:r>
              <a:rPr lang="lv-LV" altLang="en-US" sz="2400" b="0" dirty="0" smtClean="0"/>
              <a:t>embriologs, </a:t>
            </a:r>
            <a:r>
              <a:rPr lang="lv-LV" altLang="en-US" sz="2400" b="0" dirty="0" err="1" smtClean="0"/>
              <a:t>citologs</a:t>
            </a:r>
            <a:r>
              <a:rPr lang="lv-LV" altLang="en-US" sz="2400" b="0" dirty="0" smtClean="0"/>
              <a:t>; 1828. g. aprakstīja dažādu dzīvnieku grupu salīdzinošu attīstību</a:t>
            </a:r>
          </a:p>
          <a:p>
            <a:pPr eaLnBrk="1" hangingPunct="1">
              <a:lnSpc>
                <a:spcPct val="90000"/>
              </a:lnSpc>
            </a:pPr>
            <a:r>
              <a:rPr lang="lv-LV" altLang="en-US" sz="2400" b="0" dirty="0" smtClean="0"/>
              <a:t>parādīja:</a:t>
            </a:r>
          </a:p>
          <a:p>
            <a:pPr lvl="1" eaLnBrk="1" hangingPunct="1">
              <a:lnSpc>
                <a:spcPct val="90000"/>
              </a:lnSpc>
            </a:pPr>
            <a:r>
              <a:rPr lang="lv-LV" altLang="en-US" sz="2400" b="0" dirty="0" smtClean="0"/>
              <a:t>progresīvo specializāciju</a:t>
            </a:r>
          </a:p>
          <a:p>
            <a:pPr lvl="1" eaLnBrk="1" hangingPunct="1">
              <a:lnSpc>
                <a:spcPct val="90000"/>
              </a:lnSpc>
            </a:pPr>
            <a:r>
              <a:rPr lang="lv-LV" altLang="en-US" sz="2400" b="0" dirty="0" smtClean="0"/>
              <a:t>attīstības identitāti starp daudzām grupām</a:t>
            </a:r>
          </a:p>
          <a:p>
            <a:pPr eaLnBrk="1" hangingPunct="1">
              <a:lnSpc>
                <a:spcPct val="90000"/>
              </a:lnSpc>
            </a:pPr>
            <a:r>
              <a:rPr lang="lv-LV" altLang="en-US" sz="2400" b="0" dirty="0" smtClean="0"/>
              <a:t>viens no zīdītāju olšūnas </a:t>
            </a:r>
            <a:r>
              <a:rPr lang="lv-LV" altLang="en-US" sz="2400" b="0" dirty="0" err="1" smtClean="0"/>
              <a:t>līdzatklājējiem</a:t>
            </a:r>
            <a:endParaRPr lang="lv-LV" altLang="en-US" sz="2400" b="0" dirty="0" smtClean="0"/>
          </a:p>
        </p:txBody>
      </p:sp>
      <p:pic>
        <p:nvPicPr>
          <p:cNvPr id="67588" name="Picture 4" descr="vonBa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371600"/>
            <a:ext cx="2400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6706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93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937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937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937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93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body" idx="1"/>
          </p:nvPr>
        </p:nvSpPr>
        <p:spPr>
          <a:xfrm>
            <a:off x="457200" y="381000"/>
            <a:ext cx="8229600" cy="4416152"/>
          </a:xfrm>
        </p:spPr>
        <p:txBody>
          <a:bodyPr/>
          <a:lstStyle/>
          <a:p>
            <a:pPr eaLnBrk="1" hangingPunct="1"/>
            <a:r>
              <a:rPr lang="lv-LV" altLang="en-US" sz="2800" b="0" dirty="0" smtClean="0">
                <a:latin typeface="Arial" panose="020B0604020202020204" pitchFamily="34" charset="0"/>
                <a:cs typeface="Arial" panose="020B0604020202020204" pitchFamily="34" charset="0"/>
              </a:rPr>
              <a:t>Abi</a:t>
            </a:r>
            <a:r>
              <a:rPr lang="en-US" altLang="en-US" sz="2800" b="0" dirty="0" smtClean="0">
                <a:latin typeface="Arial" panose="020B0604020202020204" pitchFamily="34" charset="0"/>
                <a:cs typeface="Arial" panose="020B0604020202020204" pitchFamily="34" charset="0"/>
              </a:rPr>
              <a:t>, Wolff </a:t>
            </a:r>
            <a:r>
              <a:rPr lang="lv-LV" altLang="en-US" sz="2800" b="0" dirty="0" smtClean="0">
                <a:latin typeface="Arial" panose="020B0604020202020204" pitchFamily="34" charset="0"/>
                <a:cs typeface="Arial" panose="020B0604020202020204" pitchFamily="34" charset="0"/>
              </a:rPr>
              <a:t>un</a:t>
            </a:r>
            <a:r>
              <a:rPr lang="en-US" altLang="en-US" sz="2800" b="0" dirty="0" smtClean="0">
                <a:latin typeface="Arial" panose="020B0604020202020204" pitchFamily="34" charset="0"/>
                <a:cs typeface="Arial" panose="020B0604020202020204" pitchFamily="34" charset="0"/>
              </a:rPr>
              <a:t> von Baer </a:t>
            </a:r>
            <a:r>
              <a:rPr lang="en-US" altLang="en-US" sz="2800" b="0" dirty="0" err="1" smtClean="0">
                <a:latin typeface="Arial" panose="020B0604020202020204" pitchFamily="34" charset="0"/>
                <a:cs typeface="Arial" panose="020B0604020202020204" pitchFamily="34" charset="0"/>
              </a:rPr>
              <a:t>postul</a:t>
            </a:r>
            <a:r>
              <a:rPr lang="lv-LV" altLang="en-US" sz="2800" b="0" dirty="0" err="1" smtClean="0">
                <a:latin typeface="Arial" panose="020B0604020202020204" pitchFamily="34" charset="0"/>
                <a:cs typeface="Arial" panose="020B0604020202020204" pitchFamily="34" charset="0"/>
              </a:rPr>
              <a:t>ēja</a:t>
            </a:r>
            <a:r>
              <a:rPr lang="lv-LV" altLang="en-US" sz="2800" b="0" dirty="0" smtClean="0">
                <a:latin typeface="Arial" panose="020B0604020202020204" pitchFamily="34" charset="0"/>
                <a:cs typeface="Arial" panose="020B0604020202020204" pitchFamily="34" charset="0"/>
              </a:rPr>
              <a:t>, ka māte piegādā vairāk vai mazāk </a:t>
            </a:r>
            <a:r>
              <a:rPr lang="en-US" altLang="en-US" sz="2800" b="0" dirty="0" smtClean="0">
                <a:latin typeface="Arial" panose="020B0604020202020204" pitchFamily="34" charset="0"/>
                <a:cs typeface="Arial" panose="020B0604020202020204" pitchFamily="34" charset="0"/>
              </a:rPr>
              <a:t> uniform</a:t>
            </a:r>
            <a:r>
              <a:rPr lang="lv-LV" altLang="en-US" sz="2800" b="0" dirty="0" smtClean="0">
                <a:latin typeface="Arial" panose="020B0604020202020204" pitchFamily="34" charset="0"/>
                <a:cs typeface="Arial" panose="020B0604020202020204" pitchFamily="34" charset="0"/>
              </a:rPr>
              <a:t>u </a:t>
            </a:r>
            <a:r>
              <a:rPr lang="en-US" altLang="en-US" sz="2800" b="0" dirty="0" smtClean="0">
                <a:latin typeface="Arial" panose="020B0604020202020204" pitchFamily="34" charset="0"/>
                <a:cs typeface="Arial" panose="020B0604020202020204" pitchFamily="34" charset="0"/>
              </a:rPr>
              <a:t>mat</a:t>
            </a:r>
            <a:r>
              <a:rPr lang="lv-LV" altLang="en-US" sz="2800" b="0" dirty="0" err="1" smtClean="0">
                <a:latin typeface="Arial" panose="020B0604020202020204" pitchFamily="34" charset="0"/>
                <a:cs typeface="Arial" panose="020B0604020202020204" pitchFamily="34" charset="0"/>
              </a:rPr>
              <a:t>ēriju</a:t>
            </a:r>
            <a:r>
              <a:rPr lang="en-US" altLang="en-US" sz="2800" b="0" dirty="0" smtClean="0">
                <a:latin typeface="Arial" panose="020B0604020202020204" pitchFamily="34" charset="0"/>
                <a:cs typeface="Arial" panose="020B0604020202020204" pitchFamily="34" charset="0"/>
              </a:rPr>
              <a:t> (“ovum”)</a:t>
            </a:r>
            <a:r>
              <a:rPr lang="lv-LV" altLang="en-US" sz="2800" b="0" dirty="0" smtClean="0">
                <a:latin typeface="Arial" panose="020B0604020202020204" pitchFamily="34" charset="0"/>
                <a:cs typeface="Arial" panose="020B0604020202020204" pitchFamily="34" charset="0"/>
              </a:rPr>
              <a:t>, bet tēvs piegādā attīstības spēku (potenciālu)</a:t>
            </a:r>
            <a:r>
              <a:rPr lang="en-US" altLang="en-US" sz="2800" b="0" dirty="0" smtClean="0">
                <a:latin typeface="Arial" panose="020B0604020202020204" pitchFamily="34" charset="0"/>
                <a:cs typeface="Arial" panose="020B0604020202020204" pitchFamily="34" charset="0"/>
              </a:rPr>
              <a:t> (</a:t>
            </a:r>
            <a:r>
              <a:rPr lang="en-US" altLang="en-US" sz="2800" b="0" i="1" dirty="0" smtClean="0">
                <a:latin typeface="Arial" panose="020B0604020202020204" pitchFamily="34" charset="0"/>
                <a:cs typeface="Arial" panose="020B0604020202020204" pitchFamily="34" charset="0"/>
              </a:rPr>
              <a:t>vis </a:t>
            </a:r>
            <a:r>
              <a:rPr lang="en-US" altLang="en-US" sz="2800" b="0" i="1" dirty="0" err="1" smtClean="0">
                <a:latin typeface="Arial" panose="020B0604020202020204" pitchFamily="34" charset="0"/>
                <a:cs typeface="Arial" panose="020B0604020202020204" pitchFamily="34" charset="0"/>
              </a:rPr>
              <a:t>essentialis</a:t>
            </a:r>
            <a:r>
              <a:rPr lang="en-US" altLang="en-US" sz="2800" b="0" dirty="0" smtClean="0">
                <a:latin typeface="Arial" panose="020B0604020202020204" pitchFamily="34" charset="0"/>
                <a:cs typeface="Arial" panose="020B0604020202020204" pitchFamily="34" charset="0"/>
              </a:rPr>
              <a:t>)</a:t>
            </a:r>
          </a:p>
          <a:p>
            <a:pPr eaLnBrk="1" hangingPunct="1"/>
            <a:r>
              <a:rPr lang="en-US" altLang="en-US" sz="2800" b="0" dirty="0" smtClean="0">
                <a:latin typeface="Arial" panose="020B0604020202020204" pitchFamily="34" charset="0"/>
                <a:cs typeface="Arial" panose="020B0604020202020204" pitchFamily="34" charset="0"/>
              </a:rPr>
              <a:t>Bonnet 1740</a:t>
            </a:r>
            <a:r>
              <a:rPr lang="lv-LV" altLang="en-US" sz="2800" b="0" dirty="0" smtClean="0">
                <a:latin typeface="Arial" panose="020B0604020202020204" pitchFamily="34" charset="0"/>
                <a:cs typeface="Arial" panose="020B0604020202020204" pitchFamily="34" charset="0"/>
              </a:rPr>
              <a:t>. g. parādīja, ka atsevišķu kukaiņu olas var attīstīties ari bez tēviņa klātbūtnes (mūsdienās sauc par </a:t>
            </a:r>
            <a:r>
              <a:rPr lang="lv-LV" altLang="en-US" sz="2800" b="0" dirty="0" err="1" smtClean="0">
                <a:latin typeface="Arial" panose="020B0604020202020204" pitchFamily="34" charset="0"/>
                <a:cs typeface="Arial" panose="020B0604020202020204" pitchFamily="34" charset="0"/>
              </a:rPr>
              <a:t>partoģenēzi</a:t>
            </a:r>
            <a:r>
              <a:rPr lang="lv-LV" altLang="en-US" sz="2800" b="0" dirty="0" smtClean="0">
                <a:latin typeface="Arial" panose="020B0604020202020204" pitchFamily="34" charset="0"/>
                <a:cs typeface="Arial" panose="020B0604020202020204" pitchFamily="34" charset="0"/>
              </a:rPr>
              <a:t>)</a:t>
            </a:r>
          </a:p>
          <a:p>
            <a:pPr eaLnBrk="1" hangingPunct="1"/>
            <a:r>
              <a:rPr lang="en-US" altLang="en-US" sz="2800" b="0" dirty="0" smtClean="0">
                <a:latin typeface="Arial" panose="020B0604020202020204" pitchFamily="34" charset="0"/>
                <a:cs typeface="Arial" panose="020B0604020202020204" pitchFamily="34" charset="0"/>
              </a:rPr>
              <a:t>Wolff </a:t>
            </a:r>
            <a:r>
              <a:rPr lang="lv-LV" altLang="en-US" sz="2800" b="0" dirty="0" smtClean="0">
                <a:latin typeface="Arial" panose="020B0604020202020204" pitchFamily="34" charset="0"/>
                <a:cs typeface="Arial" panose="020B0604020202020204" pitchFamily="34" charset="0"/>
              </a:rPr>
              <a:t>arī daudz interesējās par īslaicīgu arējās vides ietekmi uz organismiem (epiģenētika)</a:t>
            </a:r>
          </a:p>
        </p:txBody>
      </p:sp>
    </p:spTree>
    <p:extLst>
      <p:ext uri="{BB962C8B-B14F-4D97-AF65-F5344CB8AC3E}">
        <p14:creationId xmlns:p14="http://schemas.microsoft.com/office/powerpoint/2010/main" val="936452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0402">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40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2"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body" idx="1"/>
          </p:nvPr>
        </p:nvSpPr>
        <p:spPr>
          <a:xfrm>
            <a:off x="457200" y="1600200"/>
            <a:ext cx="5486400" cy="4876800"/>
          </a:xfrm>
        </p:spPr>
        <p:txBody>
          <a:bodyPr/>
          <a:lstStyle/>
          <a:p>
            <a:pPr eaLnBrk="1" hangingPunct="1"/>
            <a:r>
              <a:rPr lang="lv-LV" altLang="en-US" sz="2800" b="0" dirty="0" smtClean="0">
                <a:latin typeface="Arial" panose="020B0604020202020204" pitchFamily="34" charset="0"/>
                <a:cs typeface="Arial" panose="020B0604020202020204" pitchFamily="34" charset="0"/>
              </a:rPr>
              <a:t>Izmantoja auglenīcas un putekšņlapu skaitu un izvietojumu augu klasifikācijai</a:t>
            </a:r>
            <a:endParaRPr lang="en-US" altLang="en-US" sz="2800" b="0" dirty="0" smtClean="0">
              <a:latin typeface="Arial" panose="020B0604020202020204" pitchFamily="34" charset="0"/>
              <a:cs typeface="Arial" panose="020B0604020202020204" pitchFamily="34" charset="0"/>
            </a:endParaRPr>
          </a:p>
          <a:p>
            <a:pPr eaLnBrk="1" hangingPunct="1"/>
            <a:r>
              <a:rPr lang="lv-LV" altLang="en-US" sz="2800" b="0" dirty="0" smtClean="0">
                <a:latin typeface="Arial" panose="020B0604020202020204" pitchFamily="34" charset="0"/>
                <a:cs typeface="Arial" panose="020B0604020202020204" pitchFamily="34" charset="0"/>
              </a:rPr>
              <a:t>Suga – reproduktīvi saistīta kopa. Nav sugu veidošanās mūsdienās</a:t>
            </a:r>
            <a:endParaRPr lang="en-US" altLang="en-US" sz="2800" b="0" dirty="0" smtClean="0">
              <a:latin typeface="Arial" panose="020B0604020202020204" pitchFamily="34" charset="0"/>
              <a:cs typeface="Arial" panose="020B0604020202020204" pitchFamily="34" charset="0"/>
            </a:endParaRPr>
          </a:p>
        </p:txBody>
      </p:sp>
      <p:sp>
        <p:nvSpPr>
          <p:cNvPr id="69635" name="Rectangle 3"/>
          <p:cNvSpPr>
            <a:spLocks noGrp="1" noChangeArrowheads="1"/>
          </p:cNvSpPr>
          <p:nvPr>
            <p:ph type="title"/>
          </p:nvPr>
        </p:nvSpPr>
        <p:spPr/>
        <p:txBody>
          <a:bodyPr/>
          <a:lstStyle/>
          <a:p>
            <a:pPr eaLnBrk="1" hangingPunct="1"/>
            <a:r>
              <a:rPr lang="en-US" altLang="en-US" dirty="0" smtClean="0"/>
              <a:t>Linnaeus</a:t>
            </a:r>
          </a:p>
        </p:txBody>
      </p:sp>
      <p:pic>
        <p:nvPicPr>
          <p:cNvPr id="69636" name="Picture 4" descr="linnaeu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4077072"/>
            <a:ext cx="1940594" cy="236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836712"/>
            <a:ext cx="2374032" cy="2624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7001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6"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539750" y="188913"/>
            <a:ext cx="6334125" cy="1143000"/>
          </a:xfrm>
        </p:spPr>
        <p:txBody>
          <a:bodyPr/>
          <a:lstStyle/>
          <a:p>
            <a:pPr eaLnBrk="1" hangingPunct="1"/>
            <a:r>
              <a:rPr lang="lv-LV" altLang="en-US" sz="3200" dirty="0" err="1" smtClean="0"/>
              <a:t>Entomofīlija</a:t>
            </a:r>
            <a:r>
              <a:rPr lang="lv-LV" altLang="en-US" sz="3200" dirty="0" smtClean="0"/>
              <a:t/>
            </a:r>
            <a:br>
              <a:rPr lang="lv-LV" altLang="en-US" sz="3200" dirty="0" smtClean="0"/>
            </a:br>
            <a:r>
              <a:rPr lang="lv-LV" altLang="en-US" sz="2000" b="0" dirty="0" smtClean="0">
                <a:solidFill>
                  <a:schemeClr val="tx1"/>
                </a:solidFill>
                <a:latin typeface="Arial" panose="020B0604020202020204" pitchFamily="34" charset="0"/>
                <a:cs typeface="Arial" panose="020B0604020202020204" pitchFamily="34" charset="0"/>
              </a:rPr>
              <a:t>(apputeksnēšana ar kukaiņu palīdzību)</a:t>
            </a:r>
            <a:endParaRPr lang="en-US" altLang="en-US" sz="2000" b="0" dirty="0" smtClean="0">
              <a:solidFill>
                <a:schemeClr val="tx1"/>
              </a:solidFill>
              <a:latin typeface="Arial" panose="020B0604020202020204" pitchFamily="34" charset="0"/>
              <a:cs typeface="Arial" panose="020B0604020202020204" pitchFamily="34" charset="0"/>
            </a:endParaRPr>
          </a:p>
        </p:txBody>
      </p:sp>
      <p:sp>
        <p:nvSpPr>
          <p:cNvPr id="234499" name="Rectangle 3"/>
          <p:cNvSpPr>
            <a:spLocks noGrp="1" noChangeArrowheads="1"/>
          </p:cNvSpPr>
          <p:nvPr>
            <p:ph type="body" idx="1"/>
          </p:nvPr>
        </p:nvSpPr>
        <p:spPr>
          <a:xfrm>
            <a:off x="323528" y="1773238"/>
            <a:ext cx="6077272" cy="3167930"/>
          </a:xfrm>
        </p:spPr>
        <p:txBody>
          <a:bodyPr/>
          <a:lstStyle/>
          <a:p>
            <a:pPr marL="0" indent="0" eaLnBrk="1" hangingPunct="1">
              <a:lnSpc>
                <a:spcPct val="90000"/>
              </a:lnSpc>
              <a:buNone/>
            </a:pPr>
            <a:r>
              <a:rPr lang="en-US" altLang="en-US" sz="2400" dirty="0" smtClean="0">
                <a:solidFill>
                  <a:schemeClr val="accent2"/>
                </a:solidFill>
                <a:latin typeface="Arial" panose="020B0604020202020204" pitchFamily="34" charset="0"/>
                <a:cs typeface="Arial" panose="020B0604020202020204" pitchFamily="34" charset="0"/>
              </a:rPr>
              <a:t>Philip Miller</a:t>
            </a:r>
            <a:r>
              <a:rPr lang="en-US" altLang="en-US" sz="2400" dirty="0" smtClean="0">
                <a:solidFill>
                  <a:schemeClr val="accent2"/>
                </a:solidFill>
              </a:rPr>
              <a:t> </a:t>
            </a:r>
            <a:r>
              <a:rPr lang="en-US" altLang="en-US" sz="2000" b="0" dirty="0" smtClean="0">
                <a:solidFill>
                  <a:schemeClr val="tx1"/>
                </a:solidFill>
                <a:latin typeface="Arial" panose="020B0604020202020204" pitchFamily="34" charset="0"/>
                <a:cs typeface="Arial" panose="020B0604020202020204" pitchFamily="34" charset="0"/>
              </a:rPr>
              <a:t>(1694-1771)</a:t>
            </a:r>
            <a:endParaRPr lang="lv-LV" altLang="en-US" sz="2000" b="0" dirty="0" smtClean="0">
              <a:solidFill>
                <a:schemeClr val="tx1"/>
              </a:solidFill>
              <a:latin typeface="Arial" panose="020B0604020202020204" pitchFamily="34" charset="0"/>
              <a:cs typeface="Arial" panose="020B0604020202020204" pitchFamily="34" charset="0"/>
            </a:endParaRPr>
          </a:p>
          <a:p>
            <a:pPr eaLnBrk="1" hangingPunct="1">
              <a:lnSpc>
                <a:spcPct val="90000"/>
              </a:lnSpc>
            </a:pPr>
            <a:r>
              <a:rPr lang="en-US" altLang="en-US" sz="2400" b="0" dirty="0" smtClean="0">
                <a:latin typeface="Arial" panose="020B0604020202020204" pitchFamily="34" charset="0"/>
                <a:cs typeface="Arial" panose="020B0604020202020204" pitchFamily="34" charset="0"/>
              </a:rPr>
              <a:t>1721</a:t>
            </a:r>
            <a:r>
              <a:rPr lang="lv-LV" altLang="en-US" sz="2400" b="0" dirty="0" smtClean="0">
                <a:latin typeface="Arial" panose="020B0604020202020204" pitchFamily="34" charset="0"/>
                <a:cs typeface="Arial" panose="020B0604020202020204" pitchFamily="34" charset="0"/>
              </a:rPr>
              <a:t>. g</a:t>
            </a:r>
            <a:r>
              <a:rPr lang="lv-LV" altLang="en-US" sz="2400" b="0" dirty="0">
                <a:latin typeface="Arial" panose="020B0604020202020204" pitchFamily="34" charset="0"/>
                <a:cs typeface="Arial" panose="020B0604020202020204" pitchFamily="34" charset="0"/>
              </a:rPr>
              <a:t>. </a:t>
            </a:r>
            <a:r>
              <a:rPr lang="lv-LV" altLang="en-US" sz="2400" b="0" dirty="0" smtClean="0">
                <a:latin typeface="Arial" panose="020B0604020202020204" pitchFamily="34" charset="0"/>
                <a:cs typeface="Arial" panose="020B0604020202020204" pitchFamily="34" charset="0"/>
              </a:rPr>
              <a:t>apraksta </a:t>
            </a:r>
            <a:r>
              <a:rPr lang="lv-LV" altLang="en-US" sz="2400" b="0" dirty="0" err="1" smtClean="0">
                <a:latin typeface="Arial" panose="020B0604020202020204" pitchFamily="34" charset="0"/>
                <a:cs typeface="Arial" panose="020B0604020202020204" pitchFamily="34" charset="0"/>
              </a:rPr>
              <a:t>entomofīliju</a:t>
            </a:r>
            <a:endParaRPr lang="en-US" altLang="en-US" sz="2400" b="0" dirty="0" smtClean="0">
              <a:latin typeface="Arial" panose="020B0604020202020204" pitchFamily="34" charset="0"/>
              <a:cs typeface="Arial" panose="020B0604020202020204" pitchFamily="34" charset="0"/>
            </a:endParaRPr>
          </a:p>
          <a:p>
            <a:pPr eaLnBrk="1" hangingPunct="1">
              <a:lnSpc>
                <a:spcPct val="90000"/>
              </a:lnSpc>
            </a:pPr>
            <a:endParaRPr lang="lv-LV" altLang="en-US" sz="2400" dirty="0" smtClean="0">
              <a:solidFill>
                <a:schemeClr val="accent2"/>
              </a:solidFill>
              <a:latin typeface="Arial" panose="020B0604020202020204" pitchFamily="34" charset="0"/>
              <a:cs typeface="Arial" panose="020B0604020202020204" pitchFamily="34" charset="0"/>
            </a:endParaRPr>
          </a:p>
          <a:p>
            <a:pPr marL="0" indent="0" eaLnBrk="1" hangingPunct="1">
              <a:lnSpc>
                <a:spcPct val="90000"/>
              </a:lnSpc>
              <a:buNone/>
            </a:pPr>
            <a:r>
              <a:rPr lang="en-US" altLang="en-US" sz="2400" dirty="0" smtClean="0">
                <a:solidFill>
                  <a:schemeClr val="accent2"/>
                </a:solidFill>
                <a:latin typeface="Arial" panose="020B0604020202020204" pitchFamily="34" charset="0"/>
                <a:cs typeface="Arial" panose="020B0604020202020204" pitchFamily="34" charset="0"/>
              </a:rPr>
              <a:t>Christian Konrad </a:t>
            </a:r>
            <a:r>
              <a:rPr lang="en-US" altLang="en-US" sz="2400" dirty="0" err="1" smtClean="0">
                <a:solidFill>
                  <a:schemeClr val="accent2"/>
                </a:solidFill>
                <a:latin typeface="Arial" panose="020B0604020202020204" pitchFamily="34" charset="0"/>
                <a:cs typeface="Arial" panose="020B0604020202020204" pitchFamily="34" charset="0"/>
              </a:rPr>
              <a:t>Sprengel</a:t>
            </a:r>
            <a:r>
              <a:rPr lang="en-US" altLang="en-US" sz="2400" dirty="0" smtClean="0">
                <a:solidFill>
                  <a:schemeClr val="accent2"/>
                </a:solidFill>
                <a:latin typeface="Arial" panose="020B0604020202020204" pitchFamily="34" charset="0"/>
                <a:cs typeface="Arial" panose="020B0604020202020204" pitchFamily="34" charset="0"/>
              </a:rPr>
              <a:t> </a:t>
            </a:r>
            <a:r>
              <a:rPr lang="en-US" altLang="en-US" sz="2000" b="0" dirty="0" smtClean="0">
                <a:solidFill>
                  <a:schemeClr val="tx1"/>
                </a:solidFill>
                <a:latin typeface="Arial" panose="020B0604020202020204" pitchFamily="34" charset="0"/>
                <a:cs typeface="Arial" panose="020B0604020202020204" pitchFamily="34" charset="0"/>
              </a:rPr>
              <a:t>(1750-1816)</a:t>
            </a:r>
            <a:endParaRPr lang="lv-LV" altLang="en-US" sz="2000" b="0" dirty="0" smtClean="0">
              <a:solidFill>
                <a:schemeClr val="tx1"/>
              </a:solidFill>
              <a:latin typeface="Arial" panose="020B0604020202020204" pitchFamily="34" charset="0"/>
              <a:cs typeface="Arial" panose="020B0604020202020204" pitchFamily="34" charset="0"/>
            </a:endParaRPr>
          </a:p>
          <a:p>
            <a:pPr eaLnBrk="1" hangingPunct="1">
              <a:lnSpc>
                <a:spcPct val="90000"/>
              </a:lnSpc>
            </a:pPr>
            <a:r>
              <a:rPr lang="en-US" altLang="en-US" sz="2400" b="0" dirty="0" smtClean="0">
                <a:latin typeface="Arial" panose="020B0604020202020204" pitchFamily="34" charset="0"/>
                <a:cs typeface="Arial" panose="020B0604020202020204" pitchFamily="34" charset="0"/>
              </a:rPr>
              <a:t>1795</a:t>
            </a:r>
            <a:r>
              <a:rPr lang="lv-LV" altLang="en-US" sz="2400" b="0" dirty="0">
                <a:latin typeface="Arial" panose="020B0604020202020204" pitchFamily="34" charset="0"/>
                <a:cs typeface="Arial" panose="020B0604020202020204" pitchFamily="34" charset="0"/>
              </a:rPr>
              <a:t>. g.</a:t>
            </a:r>
            <a:r>
              <a:rPr lang="en-US" altLang="en-US" sz="2400" b="0" dirty="0">
                <a:latin typeface="Arial" panose="020B0604020202020204" pitchFamily="34" charset="0"/>
                <a:cs typeface="Arial" panose="020B0604020202020204" pitchFamily="34" charset="0"/>
              </a:rPr>
              <a:t> </a:t>
            </a:r>
            <a:r>
              <a:rPr lang="lv-LV" altLang="en-US" sz="2400" b="0" dirty="0" smtClean="0">
                <a:latin typeface="Arial" panose="020B0604020202020204" pitchFamily="34" charset="0"/>
                <a:cs typeface="Arial" panose="020B0604020202020204" pitchFamily="34" charset="0"/>
              </a:rPr>
              <a:t>publicē apkopojumu par kukaiņu nozīmi apputeksnēšanā</a:t>
            </a:r>
          </a:p>
          <a:p>
            <a:pPr eaLnBrk="1" hangingPunct="1">
              <a:lnSpc>
                <a:spcPct val="90000"/>
              </a:lnSpc>
            </a:pPr>
            <a:r>
              <a:rPr lang="lv-LV" altLang="en-US" sz="2400" b="0" dirty="0" smtClean="0">
                <a:latin typeface="Arial" panose="020B0604020202020204" pitchFamily="34" charset="0"/>
                <a:cs typeface="Arial" panose="020B0604020202020204" pitchFamily="34" charset="0"/>
              </a:rPr>
              <a:t>apraksta augu un kukaiņu (un citu dzīvnieku) </a:t>
            </a:r>
            <a:r>
              <a:rPr lang="lv-LV" altLang="en-US" sz="2400" b="0" dirty="0" err="1" smtClean="0">
                <a:latin typeface="Arial" panose="020B0604020202020204" pitchFamily="34" charset="0"/>
                <a:cs typeface="Arial" panose="020B0604020202020204" pitchFamily="34" charset="0"/>
              </a:rPr>
              <a:t>koevolūciju</a:t>
            </a:r>
            <a:r>
              <a:rPr lang="lv-LV" altLang="en-US" sz="2400" b="0" dirty="0" smtClean="0">
                <a:latin typeface="Arial" panose="020B0604020202020204" pitchFamily="34" charset="0"/>
                <a:cs typeface="Arial" panose="020B0604020202020204" pitchFamily="34" charset="0"/>
              </a:rPr>
              <a:t>.</a:t>
            </a:r>
            <a:r>
              <a:rPr lang="lv-LV" altLang="en-US" sz="2400" b="0" dirty="0" smtClean="0"/>
              <a:t> </a:t>
            </a:r>
            <a:endParaRPr lang="en-US" altLang="en-US" sz="2400" b="0" dirty="0" smtClean="0">
              <a:latin typeface="Arial" panose="020B0604020202020204" pitchFamily="34" charset="0"/>
              <a:cs typeface="Arial" panose="020B0604020202020204" pitchFamily="34" charset="0"/>
            </a:endParaRPr>
          </a:p>
        </p:txBody>
      </p:sp>
      <p:pic>
        <p:nvPicPr>
          <p:cNvPr id="70660" name="Picture 4" descr="m6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1628800"/>
            <a:ext cx="2665412"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3057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44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44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44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499">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449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4"/>
          <p:cNvSpPr>
            <a:spLocks noGrp="1" noChangeArrowheads="1"/>
          </p:cNvSpPr>
          <p:nvPr>
            <p:ph type="title"/>
          </p:nvPr>
        </p:nvSpPr>
        <p:spPr>
          <a:xfrm>
            <a:off x="684213" y="260350"/>
            <a:ext cx="7772400" cy="658813"/>
          </a:xfrm>
        </p:spPr>
        <p:txBody>
          <a:bodyPr/>
          <a:lstStyle/>
          <a:p>
            <a:pPr eaLnBrk="1" hangingPunct="1"/>
            <a:r>
              <a:rPr lang="lv-LV" altLang="en-US" smtClean="0"/>
              <a:t>Mūsdienas?</a:t>
            </a:r>
            <a:endParaRPr lang="en-US" altLang="en-US" smtClean="0"/>
          </a:p>
        </p:txBody>
      </p:sp>
      <p:pic>
        <p:nvPicPr>
          <p:cNvPr id="71683" name="Picture 5" descr="P10302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052513"/>
            <a:ext cx="4244975"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6651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457200"/>
            <a:ext cx="7924800" cy="685800"/>
          </a:xfrm>
        </p:spPr>
        <p:txBody>
          <a:bodyPr/>
          <a:lstStyle/>
          <a:p>
            <a:pPr eaLnBrk="1" hangingPunct="1"/>
            <a:r>
              <a:rPr lang="lv-LV" altLang="en-US" smtClean="0"/>
              <a:t>Selekcija</a:t>
            </a:r>
          </a:p>
        </p:txBody>
      </p:sp>
      <p:sp>
        <p:nvSpPr>
          <p:cNvPr id="5123" name="Rectangle 3"/>
          <p:cNvSpPr>
            <a:spLocks noGrp="1" noChangeArrowheads="1"/>
          </p:cNvSpPr>
          <p:nvPr>
            <p:ph type="body" idx="1"/>
          </p:nvPr>
        </p:nvSpPr>
        <p:spPr>
          <a:xfrm>
            <a:off x="381000" y="1447800"/>
            <a:ext cx="8534400" cy="2989263"/>
          </a:xfrm>
        </p:spPr>
        <p:txBody>
          <a:bodyPr/>
          <a:lstStyle/>
          <a:p>
            <a:pPr eaLnBrk="1" hangingPunct="1">
              <a:buFontTx/>
              <a:buNone/>
            </a:pPr>
            <a:r>
              <a:rPr lang="lv-LV" altLang="en-US" i="1" dirty="0" smtClean="0">
                <a:solidFill>
                  <a:srgbClr val="990000"/>
                </a:solidFill>
              </a:rPr>
              <a:t>	</a:t>
            </a:r>
            <a:r>
              <a:rPr lang="lv-LV" altLang="en-US" b="0" i="1" dirty="0" smtClean="0">
                <a:solidFill>
                  <a:srgbClr val="663300"/>
                </a:solidFill>
                <a:latin typeface="Arial" panose="020B0604020202020204" pitchFamily="34" charset="0"/>
                <a:cs typeface="Arial" panose="020B0604020202020204" pitchFamily="34" charset="0"/>
              </a:rPr>
              <a:t>Selekcija – cilvēka vajadzībām piemēroto genotipu izveidošana un izlase</a:t>
            </a:r>
          </a:p>
          <a:p>
            <a:pPr eaLnBrk="1" hangingPunct="1"/>
            <a:endParaRPr lang="lv-LV" altLang="en-US" b="0" u="sng" dirty="0" smtClean="0">
              <a:latin typeface="Arial" panose="020B0604020202020204" pitchFamily="34" charset="0"/>
              <a:cs typeface="Arial" panose="020B0604020202020204" pitchFamily="34" charset="0"/>
            </a:endParaRPr>
          </a:p>
          <a:p>
            <a:pPr eaLnBrk="1" hangingPunct="1"/>
            <a:r>
              <a:rPr lang="lv-LV" altLang="en-US" b="0" dirty="0" smtClean="0">
                <a:latin typeface="Arial" panose="020B0604020202020204" pitchFamily="34" charset="0"/>
                <a:cs typeface="Arial" panose="020B0604020202020204" pitchFamily="34" charset="0"/>
              </a:rPr>
              <a:t>cilvēka vadīta evolūcija</a:t>
            </a:r>
          </a:p>
          <a:p>
            <a:pPr eaLnBrk="1" hangingPunct="1"/>
            <a:r>
              <a:rPr lang="lv-LV" altLang="en-US" b="0" dirty="0" smtClean="0">
                <a:latin typeface="Arial" panose="020B0604020202020204" pitchFamily="34" charset="0"/>
                <a:cs typeface="Arial" panose="020B0604020202020204" pitchFamily="34" charset="0"/>
              </a:rPr>
              <a:t>ražošana, māksla, </a:t>
            </a:r>
            <a:r>
              <a:rPr lang="lv-LV" altLang="en-US" b="0" u="sng" dirty="0" smtClean="0">
                <a:latin typeface="Arial" panose="020B0604020202020204" pitchFamily="34" charset="0"/>
                <a:cs typeface="Arial" panose="020B0604020202020204" pitchFamily="34" charset="0"/>
              </a:rPr>
              <a:t>zinātne</a:t>
            </a:r>
            <a:endParaRPr lang="lv-LV" altLang="en-US" b="0" dirty="0" smtClean="0">
              <a:solidFill>
                <a:srgbClr val="990000"/>
              </a:solidFill>
              <a:latin typeface="Arial" panose="020B0604020202020204" pitchFamily="34" charset="0"/>
              <a:cs typeface="Arial" panose="020B0604020202020204" pitchFamily="34" charset="0"/>
            </a:endParaRPr>
          </a:p>
        </p:txBody>
      </p:sp>
      <p:pic>
        <p:nvPicPr>
          <p:cNvPr id="5124" name="Picture 5" descr="PICT000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3429000"/>
            <a:ext cx="2035175"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6"/>
          <p:cNvSpPr txBox="1">
            <a:spLocks noChangeArrowheads="1"/>
          </p:cNvSpPr>
          <p:nvPr/>
        </p:nvSpPr>
        <p:spPr bwMode="auto">
          <a:xfrm>
            <a:off x="5848350" y="5897563"/>
            <a:ext cx="3028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lv-LV" altLang="en-US" sz="1800" b="0" i="0">
                <a:solidFill>
                  <a:schemeClr val="tx1"/>
                </a:solidFill>
                <a:latin typeface="Arial" charset="0"/>
              </a:rPr>
              <a:t>Rūdolfs Vilde, 1868-1942(?)</a:t>
            </a:r>
          </a:p>
          <a:p>
            <a:pPr algn="ctr" eaLnBrk="1" hangingPunct="1">
              <a:spcBef>
                <a:spcPct val="0"/>
              </a:spcBef>
              <a:buFontTx/>
              <a:buNone/>
            </a:pPr>
            <a:r>
              <a:rPr lang="lv-LV" altLang="en-US" sz="1800" b="0">
                <a:solidFill>
                  <a:schemeClr val="tx1"/>
                </a:solidFill>
                <a:latin typeface="Arial" charset="0"/>
              </a:rPr>
              <a:t>British Museum</a:t>
            </a:r>
            <a:endParaRPr lang="ru-RU" altLang="en-US" sz="1800" b="0">
              <a:solidFill>
                <a:schemeClr val="tx1"/>
              </a:solidFill>
              <a:latin typeface="Arial"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9750" y="1052513"/>
            <a:ext cx="6334125" cy="1143000"/>
          </a:xfrm>
        </p:spPr>
        <p:txBody>
          <a:bodyPr/>
          <a:lstStyle/>
          <a:p>
            <a:pPr eaLnBrk="1" hangingPunct="1"/>
            <a:r>
              <a:rPr lang="lv-LV" altLang="en-US" smtClean="0"/>
              <a:t>Pirmie hibridizātori</a:t>
            </a:r>
            <a:endParaRPr lang="en-US" altLang="en-US" smtClean="0"/>
          </a:p>
        </p:txBody>
      </p:sp>
      <p:sp>
        <p:nvSpPr>
          <p:cNvPr id="235523" name="Rectangle 3"/>
          <p:cNvSpPr>
            <a:spLocks noGrp="1" noChangeArrowheads="1"/>
          </p:cNvSpPr>
          <p:nvPr>
            <p:ph type="body" idx="1"/>
          </p:nvPr>
        </p:nvSpPr>
        <p:spPr>
          <a:xfrm>
            <a:off x="395536" y="2852738"/>
            <a:ext cx="8424935" cy="2168525"/>
          </a:xfrm>
        </p:spPr>
        <p:txBody>
          <a:bodyPr/>
          <a:lstStyle/>
          <a:p>
            <a:pPr marL="0" indent="0" eaLnBrk="1" hangingPunct="1">
              <a:buNone/>
            </a:pPr>
            <a:r>
              <a:rPr lang="en-US" altLang="en-US" dirty="0" smtClean="0">
                <a:solidFill>
                  <a:schemeClr val="accent2"/>
                </a:solidFill>
                <a:latin typeface="Arial" panose="020B0604020202020204" pitchFamily="34" charset="0"/>
                <a:cs typeface="Arial" panose="020B0604020202020204" pitchFamily="34" charset="0"/>
              </a:rPr>
              <a:t>Cotton Mather </a:t>
            </a:r>
            <a:r>
              <a:rPr lang="en-US" altLang="en-US" sz="2000" b="0" dirty="0" smtClean="0">
                <a:solidFill>
                  <a:schemeClr val="tx1"/>
                </a:solidFill>
                <a:latin typeface="Arial" panose="020B0604020202020204" pitchFamily="34" charset="0"/>
                <a:cs typeface="Arial" panose="020B0604020202020204" pitchFamily="34" charset="0"/>
              </a:rPr>
              <a:t>(1663-1728)</a:t>
            </a:r>
            <a:endParaRPr lang="lv-LV" altLang="en-US" sz="2000" b="0" dirty="0" smtClean="0">
              <a:solidFill>
                <a:schemeClr val="tx1"/>
              </a:solidFill>
              <a:latin typeface="Arial" panose="020B0604020202020204" pitchFamily="34" charset="0"/>
              <a:cs typeface="Arial" panose="020B0604020202020204" pitchFamily="34" charset="0"/>
            </a:endParaRPr>
          </a:p>
          <a:p>
            <a:pPr eaLnBrk="1" hangingPunct="1"/>
            <a:r>
              <a:rPr lang="en-US" altLang="en-US" sz="2400" b="0" dirty="0" smtClean="0">
                <a:latin typeface="Arial" panose="020B0604020202020204" pitchFamily="34" charset="0"/>
                <a:cs typeface="Arial" panose="020B0604020202020204" pitchFamily="34" charset="0"/>
              </a:rPr>
              <a:t>1716</a:t>
            </a:r>
            <a:r>
              <a:rPr lang="lv-LV" altLang="en-US" sz="2400" b="0" dirty="0" smtClean="0">
                <a:latin typeface="Arial" panose="020B0604020202020204" pitchFamily="34" charset="0"/>
                <a:cs typeface="Arial" panose="020B0604020202020204" pitchFamily="34" charset="0"/>
              </a:rPr>
              <a:t>. g. apraksta spontānos kukurūzas hibrīdus, pierāda, ka putekšņi nepieciešami sēklu veidošanai.</a:t>
            </a:r>
          </a:p>
        </p:txBody>
      </p:sp>
      <p:pic>
        <p:nvPicPr>
          <p:cNvPr id="727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765175"/>
            <a:ext cx="1404938" cy="169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3713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body" idx="1"/>
          </p:nvPr>
        </p:nvSpPr>
        <p:spPr>
          <a:xfrm>
            <a:off x="395536" y="1484784"/>
            <a:ext cx="7517246" cy="4320480"/>
          </a:xfrm>
        </p:spPr>
        <p:txBody>
          <a:bodyPr/>
          <a:lstStyle/>
          <a:p>
            <a:pPr eaLnBrk="1" hangingPunct="1">
              <a:buFontTx/>
              <a:buNone/>
            </a:pPr>
            <a:r>
              <a:rPr lang="en-US" altLang="en-US" sz="2800" dirty="0" smtClean="0">
                <a:solidFill>
                  <a:schemeClr val="accent2"/>
                </a:solidFill>
                <a:latin typeface="Arial" panose="020B0604020202020204" pitchFamily="34" charset="0"/>
                <a:cs typeface="Arial" panose="020B0604020202020204" pitchFamily="34" charset="0"/>
              </a:rPr>
              <a:t>Josef Gottlieb </a:t>
            </a:r>
            <a:r>
              <a:rPr lang="en-US" altLang="en-US" sz="2800" dirty="0" err="1" smtClean="0">
                <a:solidFill>
                  <a:schemeClr val="accent2"/>
                </a:solidFill>
                <a:latin typeface="Arial" panose="020B0604020202020204" pitchFamily="34" charset="0"/>
                <a:cs typeface="Arial" panose="020B0604020202020204" pitchFamily="34" charset="0"/>
              </a:rPr>
              <a:t>Kölreuter</a:t>
            </a:r>
            <a:endParaRPr lang="lv-LV" altLang="en-US" sz="2800" dirty="0" smtClean="0">
              <a:solidFill>
                <a:schemeClr val="accent2"/>
              </a:solidFill>
              <a:latin typeface="Arial" panose="020B0604020202020204" pitchFamily="34" charset="0"/>
              <a:cs typeface="Arial" panose="020B0604020202020204" pitchFamily="34" charset="0"/>
            </a:endParaRPr>
          </a:p>
          <a:p>
            <a:pPr eaLnBrk="1" hangingPunct="1">
              <a:buFontTx/>
              <a:buNone/>
            </a:pPr>
            <a:r>
              <a:rPr lang="lv-LV" altLang="en-US" sz="2000" b="0" dirty="0" smtClean="0">
                <a:solidFill>
                  <a:schemeClr val="tx1"/>
                </a:solidFill>
              </a:rPr>
              <a:t>      </a:t>
            </a:r>
            <a:r>
              <a:rPr lang="en-US" altLang="en-US" sz="2000" b="0" dirty="0" smtClean="0">
                <a:solidFill>
                  <a:schemeClr val="tx1"/>
                </a:solidFill>
              </a:rPr>
              <a:t> (1733-1806) </a:t>
            </a:r>
            <a:endParaRPr lang="lv-LV" altLang="en-US" sz="2000" b="0" dirty="0" smtClean="0">
              <a:solidFill>
                <a:schemeClr val="tx1"/>
              </a:solidFill>
            </a:endParaRPr>
          </a:p>
          <a:p>
            <a:pPr eaLnBrk="1" hangingPunct="1"/>
            <a:r>
              <a:rPr lang="lv-LV" altLang="en-US" sz="2800" b="0" dirty="0" smtClean="0">
                <a:latin typeface="Arial" panose="020B0604020202020204" pitchFamily="34" charset="0"/>
                <a:cs typeface="Arial" panose="020B0604020202020204" pitchFamily="34" charset="0"/>
              </a:rPr>
              <a:t>Pirmais, kurš veica sistemātiskus krustojuma eksperimentus</a:t>
            </a:r>
          </a:p>
          <a:p>
            <a:pPr eaLnBrk="1" hangingPunct="1"/>
            <a:r>
              <a:rPr lang="lv-LV" altLang="en-US" sz="2800" b="0" dirty="0" smtClean="0">
                <a:latin typeface="Arial" panose="020B0604020202020204" pitchFamily="34" charset="0"/>
                <a:cs typeface="Arial" panose="020B0604020202020204" pitchFamily="34" charset="0"/>
              </a:rPr>
              <a:t>Veica apm. 500 krustojumus 138 sugām</a:t>
            </a:r>
          </a:p>
          <a:p>
            <a:pPr eaLnBrk="1" hangingPunct="1"/>
            <a:r>
              <a:rPr lang="lv-LV" altLang="en-US" sz="2800" b="0" dirty="0" smtClean="0">
                <a:latin typeface="Arial" panose="020B0604020202020204" pitchFamily="34" charset="0"/>
                <a:cs typeface="Arial" panose="020B0604020202020204" pitchFamily="34" charset="0"/>
              </a:rPr>
              <a:t>Hibrīdi praktiski sterili</a:t>
            </a:r>
          </a:p>
          <a:p>
            <a:pPr eaLnBrk="1" hangingPunct="1"/>
            <a:r>
              <a:rPr lang="lv-LV" altLang="en-US" sz="2800" b="0" dirty="0" smtClean="0">
                <a:latin typeface="Arial" panose="020B0604020202020204" pitchFamily="34" charset="0"/>
                <a:cs typeface="Arial" panose="020B0604020202020204" pitchFamily="34" charset="0"/>
              </a:rPr>
              <a:t>Daži </a:t>
            </a:r>
            <a:r>
              <a:rPr lang="lv-LV" altLang="en-US" sz="2800" b="0" dirty="0" err="1" smtClean="0">
                <a:latin typeface="Arial" panose="020B0604020202020204" pitchFamily="34" charset="0"/>
                <a:cs typeface="Arial" panose="020B0604020202020204" pitchFamily="34" charset="0"/>
              </a:rPr>
              <a:t>bekrosi</a:t>
            </a:r>
            <a:r>
              <a:rPr lang="lv-LV" altLang="en-US" sz="2800" b="0" dirty="0" smtClean="0">
                <a:latin typeface="Arial" panose="020B0604020202020204" pitchFamily="34" charset="0"/>
                <a:cs typeface="Arial" panose="020B0604020202020204" pitchFamily="34" charset="0"/>
              </a:rPr>
              <a:t> (atkrustošana) daļēji </a:t>
            </a:r>
            <a:r>
              <a:rPr lang="lv-LV" altLang="en-US" sz="2800" b="0" dirty="0" err="1" smtClean="0">
                <a:latin typeface="Arial" panose="020B0604020202020204" pitchFamily="34" charset="0"/>
                <a:cs typeface="Arial" panose="020B0604020202020204" pitchFamily="34" charset="0"/>
              </a:rPr>
              <a:t>fertīli</a:t>
            </a:r>
            <a:endParaRPr lang="lv-LV" altLang="en-US" sz="2800" b="0" dirty="0" smtClean="0">
              <a:latin typeface="Arial" panose="020B0604020202020204" pitchFamily="34" charset="0"/>
              <a:cs typeface="Arial" panose="020B0604020202020204" pitchFamily="34" charset="0"/>
            </a:endParaRPr>
          </a:p>
          <a:p>
            <a:pPr eaLnBrk="1" hangingPunct="1"/>
            <a:r>
              <a:rPr lang="lv-LV" altLang="en-US" sz="2800" b="0" dirty="0" smtClean="0">
                <a:latin typeface="Arial" panose="020B0604020202020204" pitchFamily="34" charset="0"/>
                <a:cs typeface="Arial" panose="020B0604020202020204" pitchFamily="34" charset="0"/>
              </a:rPr>
              <a:t>Apstiprināja kukaiņu nozīmi apputeksnēšanā</a:t>
            </a:r>
          </a:p>
        </p:txBody>
      </p:sp>
      <p:sp>
        <p:nvSpPr>
          <p:cNvPr id="73731" name="Rectangle 3"/>
          <p:cNvSpPr>
            <a:spLocks noGrp="1" noChangeArrowheads="1"/>
          </p:cNvSpPr>
          <p:nvPr>
            <p:ph type="title"/>
          </p:nvPr>
        </p:nvSpPr>
        <p:spPr>
          <a:xfrm>
            <a:off x="468313" y="333375"/>
            <a:ext cx="6335712" cy="647700"/>
          </a:xfrm>
          <a:noFill/>
        </p:spPr>
        <p:txBody>
          <a:bodyPr/>
          <a:lstStyle/>
          <a:p>
            <a:pPr eaLnBrk="1" hangingPunct="1"/>
            <a:r>
              <a:rPr lang="lv-LV" altLang="en-US" smtClean="0"/>
              <a:t>Pirmie hibridizātori</a:t>
            </a:r>
            <a:endParaRPr lang="en-US" altLang="en-US" smtClean="0"/>
          </a:p>
        </p:txBody>
      </p:sp>
      <p:pic>
        <p:nvPicPr>
          <p:cNvPr id="737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404813"/>
            <a:ext cx="1929036" cy="265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1950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6546">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6546">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6546">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6546">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654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6"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body" idx="1"/>
          </p:nvPr>
        </p:nvSpPr>
        <p:spPr>
          <a:xfrm>
            <a:off x="323528" y="1052736"/>
            <a:ext cx="8579296" cy="3960440"/>
          </a:xfrm>
        </p:spPr>
        <p:txBody>
          <a:bodyPr/>
          <a:lstStyle/>
          <a:p>
            <a:pPr eaLnBrk="1" hangingPunct="1">
              <a:lnSpc>
                <a:spcPct val="90000"/>
              </a:lnSpc>
            </a:pPr>
            <a:r>
              <a:rPr lang="lv-LV" altLang="en-US" sz="2800" b="0" dirty="0" smtClean="0">
                <a:latin typeface="Arial" panose="020B0604020202020204" pitchFamily="34" charset="0"/>
                <a:cs typeface="Arial" panose="020B0604020202020204" pitchFamily="34" charset="0"/>
              </a:rPr>
              <a:t>Parādīja, ka </a:t>
            </a:r>
            <a:r>
              <a:rPr lang="en-US" altLang="en-US" sz="2800" b="0" dirty="0" err="1" smtClean="0">
                <a:latin typeface="Arial" panose="020B0604020202020204" pitchFamily="34" charset="0"/>
                <a:cs typeface="Arial" panose="020B0604020202020204" pitchFamily="34" charset="0"/>
              </a:rPr>
              <a:t>F</a:t>
            </a:r>
            <a:r>
              <a:rPr lang="en-US" altLang="en-US" sz="2800" b="0" baseline="-25000" dirty="0" err="1" smtClean="0">
                <a:latin typeface="Arial" panose="020B0604020202020204" pitchFamily="34" charset="0"/>
                <a:cs typeface="Arial" panose="020B0604020202020204" pitchFamily="34" charset="0"/>
              </a:rPr>
              <a:t>1</a:t>
            </a:r>
            <a:r>
              <a:rPr lang="lv-LV" altLang="en-US" sz="2800" b="0" baseline="-25000" dirty="0" smtClean="0">
                <a:latin typeface="Arial" panose="020B0604020202020204" pitchFamily="34" charset="0"/>
                <a:cs typeface="Arial" panose="020B0604020202020204" pitchFamily="34" charset="0"/>
              </a:rPr>
              <a:t> </a:t>
            </a:r>
            <a:r>
              <a:rPr lang="lv-LV" altLang="en-US" sz="2800" b="0" dirty="0" smtClean="0">
                <a:latin typeface="Arial" panose="020B0604020202020204" pitchFamily="34" charset="0"/>
                <a:cs typeface="Arial" panose="020B0604020202020204" pitchFamily="34" charset="0"/>
              </a:rPr>
              <a:t>augi</a:t>
            </a:r>
            <a:r>
              <a:rPr lang="lv-LV" altLang="en-US" sz="2800" b="0" baseline="-25000" dirty="0" smtClean="0">
                <a:latin typeface="Arial" panose="020B0604020202020204" pitchFamily="34" charset="0"/>
                <a:cs typeface="Arial" panose="020B0604020202020204" pitchFamily="34" charset="0"/>
              </a:rPr>
              <a:t> </a:t>
            </a:r>
            <a:r>
              <a:rPr lang="lv-LV" altLang="en-US" sz="2800" b="0" dirty="0" smtClean="0">
                <a:latin typeface="Arial" panose="020B0604020202020204" pitchFamily="34" charset="0"/>
                <a:cs typeface="Arial" panose="020B0604020202020204" pitchFamily="34" charset="0"/>
              </a:rPr>
              <a:t>ir vienveidīgi un ir </a:t>
            </a:r>
            <a:r>
              <a:rPr lang="lv-LV" altLang="en-US" sz="2800" b="0" dirty="0" err="1" smtClean="0">
                <a:latin typeface="Arial" panose="020B0604020202020204" pitchFamily="34" charset="0"/>
                <a:cs typeface="Arial" panose="020B0604020202020204" pitchFamily="34" charset="0"/>
              </a:rPr>
              <a:t>starpformas</a:t>
            </a:r>
            <a:r>
              <a:rPr lang="lv-LV" altLang="en-US" sz="2800" b="0" dirty="0" smtClean="0">
                <a:latin typeface="Arial" panose="020B0604020202020204" pitchFamily="34" charset="0"/>
                <a:cs typeface="Arial" panose="020B0604020202020204" pitchFamily="34" charset="0"/>
              </a:rPr>
              <a:t> starp vecākiem – saplūstoša iedzimšana.</a:t>
            </a:r>
          </a:p>
          <a:p>
            <a:pPr eaLnBrk="1" hangingPunct="1">
              <a:lnSpc>
                <a:spcPct val="90000"/>
              </a:lnSpc>
            </a:pPr>
            <a:r>
              <a:rPr lang="lv-LV" altLang="en-US" sz="2800" b="0" dirty="0" smtClean="0">
                <a:latin typeface="Arial" panose="020B0604020202020204" pitchFamily="34" charset="0"/>
                <a:cs typeface="Arial" panose="020B0604020202020204" pitchFamily="34" charset="0"/>
              </a:rPr>
              <a:t>Aprakstīja pazīmju skaldīšanos</a:t>
            </a:r>
            <a:r>
              <a:rPr lang="en-US" altLang="en-US" sz="2800" b="0" dirty="0" smtClean="0">
                <a:latin typeface="Arial" panose="020B0604020202020204" pitchFamily="34" charset="0"/>
                <a:cs typeface="Arial" panose="020B0604020202020204" pitchFamily="34" charset="0"/>
              </a:rPr>
              <a:t> </a:t>
            </a:r>
            <a:r>
              <a:rPr lang="en-US" altLang="en-US" sz="2800" b="0" dirty="0" err="1" smtClean="0">
                <a:latin typeface="Arial" panose="020B0604020202020204" pitchFamily="34" charset="0"/>
                <a:cs typeface="Arial" panose="020B0604020202020204" pitchFamily="34" charset="0"/>
              </a:rPr>
              <a:t>F</a:t>
            </a:r>
            <a:r>
              <a:rPr lang="en-US" altLang="en-US" sz="2800" b="0" baseline="-25000" dirty="0" err="1" smtClean="0">
                <a:latin typeface="Arial" panose="020B0604020202020204" pitchFamily="34" charset="0"/>
                <a:cs typeface="Arial" panose="020B0604020202020204" pitchFamily="34" charset="0"/>
              </a:rPr>
              <a:t>2</a:t>
            </a:r>
            <a:r>
              <a:rPr lang="en-US" altLang="en-US" sz="2800" b="0" dirty="0" smtClean="0">
                <a:latin typeface="Arial" panose="020B0604020202020204" pitchFamily="34" charset="0"/>
                <a:cs typeface="Arial" panose="020B0604020202020204" pitchFamily="34" charset="0"/>
              </a:rPr>
              <a:t> </a:t>
            </a:r>
            <a:r>
              <a:rPr lang="lv-LV" altLang="en-US" sz="2800" b="0" dirty="0" smtClean="0">
                <a:latin typeface="Arial" panose="020B0604020202020204" pitchFamily="34" charset="0"/>
                <a:cs typeface="Arial" panose="020B0604020202020204" pitchFamily="34" charset="0"/>
              </a:rPr>
              <a:t>paaudzē un atšķirības no </a:t>
            </a:r>
            <a:r>
              <a:rPr lang="lv-LV" altLang="en-US" sz="2800" b="0" dirty="0" err="1" smtClean="0">
                <a:latin typeface="Arial" panose="020B0604020202020204" pitchFamily="34" charset="0"/>
                <a:cs typeface="Arial" panose="020B0604020202020204" pitchFamily="34" charset="0"/>
              </a:rPr>
              <a:t>vecākformām</a:t>
            </a:r>
            <a:r>
              <a:rPr lang="lv-LV" altLang="en-US" sz="2800" b="0" dirty="0" smtClean="0">
                <a:latin typeface="Arial" panose="020B0604020202020204" pitchFamily="34" charset="0"/>
                <a:cs typeface="Arial" panose="020B0604020202020204" pitchFamily="34" charset="0"/>
              </a:rPr>
              <a:t>.</a:t>
            </a:r>
          </a:p>
          <a:p>
            <a:pPr eaLnBrk="1" hangingPunct="1">
              <a:lnSpc>
                <a:spcPct val="90000"/>
              </a:lnSpc>
            </a:pPr>
            <a:r>
              <a:rPr lang="lv-LV" altLang="en-US" sz="2800" b="0" dirty="0" smtClean="0">
                <a:latin typeface="Arial" panose="020B0604020202020204" pitchFamily="34" charset="0"/>
                <a:cs typeface="Arial" panose="020B0604020202020204" pitchFamily="34" charset="0"/>
              </a:rPr>
              <a:t>Postulēja, ka hibrīdi nepieder pie jaunas sugas.</a:t>
            </a:r>
          </a:p>
          <a:p>
            <a:pPr eaLnBrk="1" hangingPunct="1">
              <a:lnSpc>
                <a:spcPct val="90000"/>
              </a:lnSpc>
            </a:pPr>
            <a:r>
              <a:rPr lang="lv-LV" altLang="en-US" sz="2800" b="0" dirty="0" smtClean="0">
                <a:latin typeface="Arial" panose="020B0604020202020204" pitchFamily="34" charset="0"/>
                <a:cs typeface="Arial" panose="020B0604020202020204" pitchFamily="34" charset="0"/>
              </a:rPr>
              <a:t>Apliecināja dzimuma un apputeksnēšanas nozīmi.</a:t>
            </a:r>
          </a:p>
          <a:p>
            <a:pPr eaLnBrk="1" hangingPunct="1">
              <a:lnSpc>
                <a:spcPct val="90000"/>
              </a:lnSpc>
            </a:pPr>
            <a:r>
              <a:rPr lang="lv-LV" altLang="en-US" sz="2800" b="0" dirty="0" smtClean="0">
                <a:latin typeface="Arial" panose="020B0604020202020204" pitchFamily="34" charset="0"/>
                <a:cs typeface="Arial" panose="020B0604020202020204" pitchFamily="34" charset="0"/>
              </a:rPr>
              <a:t>Noraidīja </a:t>
            </a:r>
            <a:r>
              <a:rPr lang="lv-LV" altLang="en-US" sz="2800" b="0" dirty="0" err="1" smtClean="0">
                <a:latin typeface="Arial" panose="020B0604020202020204" pitchFamily="34" charset="0"/>
                <a:cs typeface="Arial" panose="020B0604020202020204" pitchFamily="34" charset="0"/>
              </a:rPr>
              <a:t>preformismu</a:t>
            </a:r>
            <a:r>
              <a:rPr lang="lv-LV" altLang="en-US" sz="2800" b="0" dirty="0" smtClean="0">
                <a:latin typeface="Arial" panose="020B0604020202020204" pitchFamily="34" charset="0"/>
                <a:cs typeface="Arial" panose="020B0604020202020204" pitchFamily="34" charset="0"/>
              </a:rPr>
              <a:t>.</a:t>
            </a:r>
          </a:p>
          <a:p>
            <a:pPr eaLnBrk="1" hangingPunct="1">
              <a:lnSpc>
                <a:spcPct val="90000"/>
              </a:lnSpc>
            </a:pPr>
            <a:r>
              <a:rPr lang="lv-LV" altLang="en-US" sz="2800" b="0" dirty="0" smtClean="0">
                <a:latin typeface="Arial" panose="020B0604020202020204" pitchFamily="34" charset="0"/>
                <a:cs typeface="Arial" panose="020B0604020202020204" pitchFamily="34" charset="0"/>
              </a:rPr>
              <a:t>Atklāja </a:t>
            </a:r>
            <a:r>
              <a:rPr lang="lv-LV" altLang="en-US" sz="2800" b="0" dirty="0" err="1" smtClean="0">
                <a:latin typeface="Arial" panose="020B0604020202020204" pitchFamily="34" charset="0"/>
                <a:cs typeface="Arial" panose="020B0604020202020204" pitchFamily="34" charset="0"/>
              </a:rPr>
              <a:t>heterozi</a:t>
            </a:r>
            <a:r>
              <a:rPr lang="lv-LV" altLang="en-US" sz="2800" b="0" dirty="0" smtClean="0">
                <a:latin typeface="Arial" panose="020B0604020202020204" pitchFamily="34" charset="0"/>
                <a:cs typeface="Arial" panose="020B0604020202020204" pitchFamily="34" charset="0"/>
              </a:rPr>
              <a:t> (hibrīdo spēku). </a:t>
            </a:r>
            <a:endParaRPr lang="en-US" altLang="en-US" sz="2800" b="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9616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757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757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7570">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7570">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757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0"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684213" y="333375"/>
            <a:ext cx="7772400" cy="874713"/>
          </a:xfrm>
        </p:spPr>
        <p:txBody>
          <a:bodyPr/>
          <a:lstStyle/>
          <a:p>
            <a:pPr eaLnBrk="1" hangingPunct="1"/>
            <a:r>
              <a:rPr lang="lv-LV" altLang="en-US" smtClean="0"/>
              <a:t>Mendeļa priekšgājēji</a:t>
            </a:r>
            <a:endParaRPr lang="en-US" altLang="en-US" smtClean="0"/>
          </a:p>
        </p:txBody>
      </p:sp>
      <p:sp>
        <p:nvSpPr>
          <p:cNvPr id="238595" name="Rectangle 3"/>
          <p:cNvSpPr>
            <a:spLocks noGrp="1" noChangeArrowheads="1"/>
          </p:cNvSpPr>
          <p:nvPr>
            <p:ph type="body" idx="1"/>
          </p:nvPr>
        </p:nvSpPr>
        <p:spPr>
          <a:xfrm>
            <a:off x="539750" y="1412875"/>
            <a:ext cx="5472113" cy="4535488"/>
          </a:xfrm>
        </p:spPr>
        <p:txBody>
          <a:bodyPr/>
          <a:lstStyle/>
          <a:p>
            <a:pPr marL="0" indent="0" eaLnBrk="1" hangingPunct="1">
              <a:lnSpc>
                <a:spcPct val="90000"/>
              </a:lnSpc>
              <a:buNone/>
            </a:pPr>
            <a:r>
              <a:rPr lang="en-US" altLang="en-US" dirty="0" smtClean="0">
                <a:solidFill>
                  <a:schemeClr val="accent2"/>
                </a:solidFill>
                <a:latin typeface="Arial" panose="020B0604020202020204" pitchFamily="34" charset="0"/>
                <a:cs typeface="Arial" panose="020B0604020202020204" pitchFamily="34" charset="0"/>
              </a:rPr>
              <a:t>Thomas Andrew Knight </a:t>
            </a:r>
            <a:r>
              <a:rPr lang="en-US" altLang="en-US" sz="2000" b="0" dirty="0" smtClean="0">
                <a:solidFill>
                  <a:schemeClr val="tx1"/>
                </a:solidFill>
                <a:latin typeface="Arial" panose="020B0604020202020204" pitchFamily="34" charset="0"/>
                <a:cs typeface="Arial" panose="020B0604020202020204" pitchFamily="34" charset="0"/>
              </a:rPr>
              <a:t>(1759-1838) </a:t>
            </a:r>
            <a:endParaRPr lang="lv-LV" altLang="en-US" sz="2000" b="0" dirty="0" smtClean="0">
              <a:solidFill>
                <a:schemeClr val="tx1"/>
              </a:solidFill>
              <a:latin typeface="Arial" panose="020B0604020202020204" pitchFamily="34" charset="0"/>
              <a:cs typeface="Arial" panose="020B0604020202020204" pitchFamily="34" charset="0"/>
            </a:endParaRPr>
          </a:p>
          <a:p>
            <a:pPr eaLnBrk="1" hangingPunct="1">
              <a:lnSpc>
                <a:spcPct val="90000"/>
              </a:lnSpc>
            </a:pPr>
            <a:r>
              <a:rPr lang="lv-LV" altLang="en-US" b="0" dirty="0" smtClean="0">
                <a:latin typeface="Arial" panose="020B0604020202020204" pitchFamily="34" charset="0"/>
                <a:cs typeface="Arial" panose="020B0604020202020204" pitchFamily="34" charset="0"/>
              </a:rPr>
              <a:t>krustoja zirņus</a:t>
            </a:r>
          </a:p>
          <a:p>
            <a:pPr eaLnBrk="1" hangingPunct="1">
              <a:lnSpc>
                <a:spcPct val="90000"/>
              </a:lnSpc>
            </a:pPr>
            <a:r>
              <a:rPr lang="lv-LV" altLang="en-US" b="0" dirty="0" smtClean="0">
                <a:latin typeface="Arial" panose="020B0604020202020204" pitchFamily="34" charset="0"/>
                <a:cs typeface="Arial" panose="020B0604020202020204" pitchFamily="34" charset="0"/>
              </a:rPr>
              <a:t>aprakstīja dominanci un skaldīšanos (atkrustošana)</a:t>
            </a:r>
          </a:p>
          <a:p>
            <a:pPr eaLnBrk="1" hangingPunct="1">
              <a:lnSpc>
                <a:spcPct val="90000"/>
              </a:lnSpc>
            </a:pPr>
            <a:r>
              <a:rPr lang="lv-LV" altLang="en-US" b="0" dirty="0" smtClean="0">
                <a:latin typeface="Arial" panose="020B0604020202020204" pitchFamily="34" charset="0"/>
                <a:cs typeface="Arial" panose="020B0604020202020204" pitchFamily="34" charset="0"/>
              </a:rPr>
              <a:t>neveica dažādu formu skaita analīzi un nerēķināja to attiecības</a:t>
            </a:r>
            <a:endParaRPr lang="en-US" altLang="en-US" b="0" dirty="0" smtClean="0">
              <a:latin typeface="Arial" panose="020B0604020202020204" pitchFamily="34" charset="0"/>
              <a:cs typeface="Arial" panose="020B0604020202020204" pitchFamily="34" charset="0"/>
            </a:endParaRPr>
          </a:p>
        </p:txBody>
      </p:sp>
      <p:pic>
        <p:nvPicPr>
          <p:cNvPr id="75780" name="Picture 4" descr="Thomas Kn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9188" y="1295400"/>
            <a:ext cx="2536825"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54753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85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85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85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85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body" idx="1"/>
          </p:nvPr>
        </p:nvSpPr>
        <p:spPr>
          <a:xfrm>
            <a:off x="468313" y="1052513"/>
            <a:ext cx="8229600" cy="3312591"/>
          </a:xfrm>
        </p:spPr>
        <p:txBody>
          <a:bodyPr/>
          <a:lstStyle/>
          <a:p>
            <a:pPr eaLnBrk="1" hangingPunct="1"/>
            <a:r>
              <a:rPr lang="lv-LV" altLang="en-US" dirty="0" smtClean="0">
                <a:latin typeface="Arial" panose="020B0604020202020204" pitchFamily="34" charset="0"/>
                <a:cs typeface="Arial" panose="020B0604020202020204" pitchFamily="34" charset="0"/>
              </a:rPr>
              <a:t>Līdzīgi darbi:</a:t>
            </a:r>
          </a:p>
          <a:p>
            <a:pPr lvl="1" eaLnBrk="1" hangingPunct="1"/>
            <a:r>
              <a:rPr lang="en-US" altLang="en-US" dirty="0" smtClean="0">
                <a:solidFill>
                  <a:schemeClr val="accent2"/>
                </a:solidFill>
                <a:latin typeface="Arial" panose="020B0604020202020204" pitchFamily="34" charset="0"/>
                <a:cs typeface="Arial" panose="020B0604020202020204" pitchFamily="34" charset="0"/>
              </a:rPr>
              <a:t>Giorgio </a:t>
            </a:r>
            <a:r>
              <a:rPr lang="en-US" altLang="en-US" dirty="0" err="1" smtClean="0">
                <a:solidFill>
                  <a:schemeClr val="accent2"/>
                </a:solidFill>
                <a:latin typeface="Arial" panose="020B0604020202020204" pitchFamily="34" charset="0"/>
                <a:cs typeface="Arial" panose="020B0604020202020204" pitchFamily="34" charset="0"/>
              </a:rPr>
              <a:t>Gallesio</a:t>
            </a:r>
            <a:r>
              <a:rPr lang="en-US" altLang="en-US" dirty="0" smtClean="0">
                <a:solidFill>
                  <a:schemeClr val="accent2"/>
                </a:solidFill>
                <a:latin typeface="Arial" panose="020B0604020202020204" pitchFamily="34" charset="0"/>
                <a:cs typeface="Arial" panose="020B0604020202020204" pitchFamily="34" charset="0"/>
              </a:rPr>
              <a:t> </a:t>
            </a:r>
            <a:r>
              <a:rPr lang="en-US" altLang="en-US" sz="2000" b="0" dirty="0" smtClean="0">
                <a:solidFill>
                  <a:schemeClr val="tx1"/>
                </a:solidFill>
                <a:latin typeface="Arial" panose="020B0604020202020204" pitchFamily="34" charset="0"/>
                <a:cs typeface="Arial" panose="020B0604020202020204" pitchFamily="34" charset="0"/>
              </a:rPr>
              <a:t>(1772-1839)</a:t>
            </a:r>
            <a:endParaRPr lang="lv-LV" altLang="en-US" sz="2000" b="0" dirty="0" smtClean="0">
              <a:solidFill>
                <a:schemeClr val="tx1"/>
              </a:solidFill>
              <a:latin typeface="Arial" panose="020B0604020202020204" pitchFamily="34" charset="0"/>
              <a:cs typeface="Arial" panose="020B0604020202020204" pitchFamily="34" charset="0"/>
            </a:endParaRPr>
          </a:p>
          <a:p>
            <a:pPr lvl="2" eaLnBrk="1" hangingPunct="1"/>
            <a:r>
              <a:rPr lang="lv-LV" altLang="en-US" dirty="0" smtClean="0">
                <a:latin typeface="Arial" panose="020B0604020202020204" pitchFamily="34" charset="0"/>
                <a:cs typeface="Arial" panose="020B0604020202020204" pitchFamily="34" charset="0"/>
              </a:rPr>
              <a:t>pirmais ieviesa terminu “dominants”</a:t>
            </a:r>
            <a:r>
              <a:rPr lang="en-US" altLang="en-US" dirty="0" smtClean="0">
                <a:latin typeface="Arial" panose="020B0604020202020204" pitchFamily="34" charset="0"/>
                <a:cs typeface="Arial" panose="020B0604020202020204" pitchFamily="34" charset="0"/>
              </a:rPr>
              <a:t> </a:t>
            </a:r>
            <a:endParaRPr lang="lv-LV" altLang="en-US" dirty="0" smtClean="0">
              <a:latin typeface="Arial" panose="020B0604020202020204" pitchFamily="34" charset="0"/>
              <a:cs typeface="Arial" panose="020B0604020202020204" pitchFamily="34" charset="0"/>
            </a:endParaRPr>
          </a:p>
          <a:p>
            <a:pPr lvl="1" eaLnBrk="1" hangingPunct="1"/>
            <a:r>
              <a:rPr lang="en-US" altLang="en-US" dirty="0" smtClean="0">
                <a:solidFill>
                  <a:schemeClr val="accent2"/>
                </a:solidFill>
                <a:latin typeface="Arial" panose="020B0604020202020204" pitchFamily="34" charset="0"/>
                <a:cs typeface="Arial" panose="020B0604020202020204" pitchFamily="34" charset="0"/>
              </a:rPr>
              <a:t>Louis de </a:t>
            </a:r>
            <a:r>
              <a:rPr lang="en-US" altLang="en-US" dirty="0" err="1" smtClean="0">
                <a:solidFill>
                  <a:schemeClr val="accent2"/>
                </a:solidFill>
                <a:latin typeface="Arial" panose="020B0604020202020204" pitchFamily="34" charset="0"/>
                <a:cs typeface="Arial" panose="020B0604020202020204" pitchFamily="34" charset="0"/>
              </a:rPr>
              <a:t>Vilmorin</a:t>
            </a:r>
            <a:r>
              <a:rPr lang="en-US" altLang="en-US" dirty="0" smtClean="0">
                <a:solidFill>
                  <a:schemeClr val="accent2"/>
                </a:solidFill>
                <a:latin typeface="Arial" panose="020B0604020202020204" pitchFamily="34" charset="0"/>
                <a:cs typeface="Arial" panose="020B0604020202020204" pitchFamily="34" charset="0"/>
              </a:rPr>
              <a:t> </a:t>
            </a:r>
            <a:r>
              <a:rPr lang="en-US" altLang="en-US" sz="2000" b="0" dirty="0" smtClean="0">
                <a:latin typeface="Arial" panose="020B0604020202020204" pitchFamily="34" charset="0"/>
                <a:cs typeface="Arial" panose="020B0604020202020204" pitchFamily="34" charset="0"/>
              </a:rPr>
              <a:t>(1816-1860)</a:t>
            </a:r>
            <a:endParaRPr lang="lv-LV" altLang="en-US" sz="2000" b="0" dirty="0" smtClean="0">
              <a:latin typeface="Arial" panose="020B0604020202020204" pitchFamily="34" charset="0"/>
              <a:cs typeface="Arial" panose="020B0604020202020204" pitchFamily="34" charset="0"/>
            </a:endParaRPr>
          </a:p>
          <a:p>
            <a:pPr lvl="1" eaLnBrk="1" hangingPunct="1"/>
            <a:r>
              <a:rPr lang="en-US" altLang="en-US" dirty="0" smtClean="0">
                <a:solidFill>
                  <a:schemeClr val="accent2"/>
                </a:solidFill>
                <a:latin typeface="Arial" panose="020B0604020202020204" pitchFamily="34" charset="0"/>
                <a:cs typeface="Arial" panose="020B0604020202020204" pitchFamily="34" charset="0"/>
              </a:rPr>
              <a:t>Henry de </a:t>
            </a:r>
            <a:r>
              <a:rPr lang="en-US" altLang="en-US" dirty="0" err="1" smtClean="0">
                <a:solidFill>
                  <a:schemeClr val="accent2"/>
                </a:solidFill>
                <a:latin typeface="Arial" panose="020B0604020202020204" pitchFamily="34" charset="0"/>
                <a:cs typeface="Arial" panose="020B0604020202020204" pitchFamily="34" charset="0"/>
              </a:rPr>
              <a:t>Vilmorin</a:t>
            </a:r>
            <a:r>
              <a:rPr lang="en-US" altLang="en-US" dirty="0" smtClean="0">
                <a:solidFill>
                  <a:schemeClr val="accent2"/>
                </a:solidFill>
                <a:latin typeface="Arial" panose="020B0604020202020204" pitchFamily="34" charset="0"/>
                <a:cs typeface="Arial" panose="020B0604020202020204" pitchFamily="34" charset="0"/>
              </a:rPr>
              <a:t> </a:t>
            </a:r>
            <a:r>
              <a:rPr lang="en-US" altLang="en-US" sz="2000" b="0" dirty="0" smtClean="0">
                <a:latin typeface="Arial" panose="020B0604020202020204" pitchFamily="34" charset="0"/>
                <a:cs typeface="Arial" panose="020B0604020202020204" pitchFamily="34" charset="0"/>
              </a:rPr>
              <a:t>(1843-1899)</a:t>
            </a:r>
            <a:endParaRPr lang="lv-LV" altLang="en-US" sz="2000" b="0" dirty="0" smtClean="0">
              <a:latin typeface="Arial" panose="020B0604020202020204" pitchFamily="34" charset="0"/>
              <a:cs typeface="Arial" panose="020B0604020202020204" pitchFamily="34" charset="0"/>
            </a:endParaRPr>
          </a:p>
          <a:p>
            <a:pPr lvl="2" eaLnBrk="1" hangingPunct="1"/>
            <a:r>
              <a:rPr lang="lv-LV" altLang="en-US" dirty="0" err="1">
                <a:latin typeface="Arial" panose="020B0604020202020204" pitchFamily="34" charset="0"/>
                <a:cs typeface="Arial" panose="020B0604020202020204" pitchFamily="34" charset="0"/>
              </a:rPr>
              <a:t>Louis</a:t>
            </a:r>
            <a:r>
              <a:rPr lang="lv-LV" altLang="en-US" dirty="0">
                <a:latin typeface="Arial" panose="020B0604020202020204" pitchFamily="34" charset="0"/>
                <a:cs typeface="Arial" panose="020B0604020202020204" pitchFamily="34" charset="0"/>
              </a:rPr>
              <a:t> </a:t>
            </a:r>
            <a:r>
              <a:rPr lang="lv-LV" altLang="en-US" dirty="0" err="1">
                <a:latin typeface="Arial" panose="020B0604020202020204" pitchFamily="34" charset="0"/>
                <a:cs typeface="Arial" panose="020B0604020202020204" pitchFamily="34" charset="0"/>
              </a:rPr>
              <a:t>de</a:t>
            </a:r>
            <a:r>
              <a:rPr lang="lv-LV" altLang="en-US" dirty="0">
                <a:latin typeface="Arial" panose="020B0604020202020204" pitchFamily="34" charset="0"/>
                <a:cs typeface="Arial" panose="020B0604020202020204" pitchFamily="34" charset="0"/>
              </a:rPr>
              <a:t> </a:t>
            </a:r>
            <a:r>
              <a:rPr lang="lv-LV" altLang="en-US" dirty="0" err="1">
                <a:latin typeface="Arial" panose="020B0604020202020204" pitchFamily="34" charset="0"/>
                <a:cs typeface="Arial" panose="020B0604020202020204" pitchFamily="34" charset="0"/>
              </a:rPr>
              <a:t>Vilmorin</a:t>
            </a:r>
            <a:r>
              <a:rPr lang="lv-LV" altLang="en-US" dirty="0">
                <a:latin typeface="Arial" panose="020B0604020202020204" pitchFamily="34" charset="0"/>
                <a:cs typeface="Arial" panose="020B0604020202020204" pitchFamily="34" charset="0"/>
              </a:rPr>
              <a:t> </a:t>
            </a:r>
            <a:r>
              <a:rPr lang="lv-LV" altLang="en-US" dirty="0" smtClean="0">
                <a:latin typeface="Arial" panose="020B0604020202020204" pitchFamily="34" charset="0"/>
                <a:cs typeface="Arial" panose="020B0604020202020204" pitchFamily="34" charset="0"/>
              </a:rPr>
              <a:t>dēls</a:t>
            </a:r>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86869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1666" name="Rectangle 2"/>
          <p:cNvSpPr>
            <a:spLocks noGrp="1" noChangeArrowheads="1"/>
          </p:cNvSpPr>
          <p:nvPr>
            <p:ph type="body" idx="1"/>
          </p:nvPr>
        </p:nvSpPr>
        <p:spPr>
          <a:xfrm>
            <a:off x="457200" y="381000"/>
            <a:ext cx="8229600" cy="5745163"/>
          </a:xfrm>
        </p:spPr>
        <p:txBody>
          <a:bodyPr/>
          <a:lstStyle/>
          <a:p>
            <a:pPr marL="0" indent="0" eaLnBrk="1" hangingPunct="1">
              <a:buNone/>
            </a:pPr>
            <a:r>
              <a:rPr lang="en-US" altLang="en-US" sz="2800" dirty="0" smtClean="0">
                <a:solidFill>
                  <a:schemeClr val="accent2"/>
                </a:solidFill>
                <a:latin typeface="Arial" panose="020B0604020202020204" pitchFamily="34" charset="0"/>
                <a:cs typeface="Arial" panose="020B0604020202020204" pitchFamily="34" charset="0"/>
              </a:rPr>
              <a:t>Augustin </a:t>
            </a:r>
            <a:r>
              <a:rPr lang="en-US" altLang="en-US" sz="2800" dirty="0" err="1" smtClean="0">
                <a:solidFill>
                  <a:schemeClr val="accent2"/>
                </a:solidFill>
                <a:latin typeface="Arial" panose="020B0604020202020204" pitchFamily="34" charset="0"/>
                <a:cs typeface="Arial" panose="020B0604020202020204" pitchFamily="34" charset="0"/>
              </a:rPr>
              <a:t>Sageret</a:t>
            </a:r>
            <a:endParaRPr lang="lv-LV" altLang="en-US" sz="2800" dirty="0" smtClean="0">
              <a:solidFill>
                <a:schemeClr val="accent2"/>
              </a:solidFill>
              <a:latin typeface="Arial" panose="020B0604020202020204" pitchFamily="34" charset="0"/>
              <a:cs typeface="Arial" panose="020B0604020202020204" pitchFamily="34" charset="0"/>
            </a:endParaRPr>
          </a:p>
          <a:p>
            <a:pPr marL="0" indent="0" eaLnBrk="1" hangingPunct="1">
              <a:buNone/>
            </a:pPr>
            <a:r>
              <a:rPr lang="en-US" altLang="en-US" sz="2800" dirty="0" smtClean="0">
                <a:solidFill>
                  <a:schemeClr val="accent2"/>
                </a:solidFill>
                <a:latin typeface="Arial" panose="020B0604020202020204" pitchFamily="34" charset="0"/>
                <a:cs typeface="Arial" panose="020B0604020202020204" pitchFamily="34" charset="0"/>
              </a:rPr>
              <a:t> </a:t>
            </a:r>
            <a:r>
              <a:rPr lang="en-US" altLang="en-US" sz="2000" b="0" dirty="0" smtClean="0">
                <a:solidFill>
                  <a:srgbClr val="002060"/>
                </a:solidFill>
                <a:latin typeface="Arial" panose="020B0604020202020204" pitchFamily="34" charset="0"/>
                <a:cs typeface="Arial" panose="020B0604020202020204" pitchFamily="34" charset="0"/>
              </a:rPr>
              <a:t>(1763-1851)</a:t>
            </a:r>
            <a:endParaRPr lang="lv-LV" altLang="en-US" sz="2000" b="0" dirty="0" smtClean="0">
              <a:solidFill>
                <a:srgbClr val="002060"/>
              </a:solidFill>
              <a:latin typeface="Arial" panose="020B0604020202020204" pitchFamily="34" charset="0"/>
              <a:cs typeface="Arial" panose="020B0604020202020204" pitchFamily="34" charset="0"/>
            </a:endParaRPr>
          </a:p>
          <a:p>
            <a:pPr marL="0" indent="0" eaLnBrk="1" hangingPunct="1">
              <a:buNone/>
            </a:pPr>
            <a:endParaRPr lang="lv-LV" altLang="en-US" sz="2800" b="0" dirty="0" smtClean="0">
              <a:latin typeface="Arial" panose="020B0604020202020204" pitchFamily="34" charset="0"/>
              <a:cs typeface="Arial" panose="020B0604020202020204" pitchFamily="34" charset="0"/>
            </a:endParaRPr>
          </a:p>
          <a:p>
            <a:pPr eaLnBrk="1" hangingPunct="1"/>
            <a:r>
              <a:rPr lang="lv-LV" altLang="en-US" sz="2800" b="0" dirty="0" smtClean="0">
                <a:latin typeface="Arial" panose="020B0604020202020204" pitchFamily="34" charset="0"/>
                <a:cs typeface="Arial" panose="020B0604020202020204" pitchFamily="34" charset="0"/>
              </a:rPr>
              <a:t>krustoja pupas, lauvmutītes un c.</a:t>
            </a:r>
          </a:p>
          <a:p>
            <a:pPr eaLnBrk="1" hangingPunct="1"/>
            <a:r>
              <a:rPr lang="lv-LV" altLang="en-US" sz="2800" b="0" dirty="0" smtClean="0">
                <a:latin typeface="Arial" panose="020B0604020202020204" pitchFamily="34" charset="0"/>
                <a:cs typeface="Arial" panose="020B0604020202020204" pitchFamily="34" charset="0"/>
              </a:rPr>
              <a:t>postulēja, ka hibrīdiem parasti parādās kāda no vecāku pazīmēm, ieviesa jēdzienu dominance</a:t>
            </a:r>
          </a:p>
          <a:p>
            <a:pPr eaLnBrk="1" hangingPunct="1"/>
            <a:r>
              <a:rPr lang="lv-LV" altLang="en-US" sz="2800" b="0" dirty="0" smtClean="0">
                <a:latin typeface="Arial" panose="020B0604020202020204" pitchFamily="34" charset="0"/>
                <a:cs typeface="Arial" panose="020B0604020202020204" pitchFamily="34" charset="0"/>
              </a:rPr>
              <a:t>novēroja, ka hibrīdiem var parādīties pazīmes no iepriekšējām paaudzēm</a:t>
            </a:r>
          </a:p>
          <a:p>
            <a:pPr eaLnBrk="1" hangingPunct="1"/>
            <a:r>
              <a:rPr lang="lv-LV" altLang="en-US" sz="2800" b="0" dirty="0" smtClean="0">
                <a:latin typeface="Arial" panose="020B0604020202020204" pitchFamily="34" charset="0"/>
                <a:cs typeface="Arial" panose="020B0604020202020204" pitchFamily="34" charset="0"/>
              </a:rPr>
              <a:t>neveica skaitlisko uzskaiti</a:t>
            </a:r>
          </a:p>
          <a:p>
            <a:pPr eaLnBrk="1" hangingPunct="1"/>
            <a:r>
              <a:rPr lang="lv-LV" altLang="en-US" sz="2800" b="0" dirty="0" smtClean="0">
                <a:latin typeface="Arial" panose="020B0604020202020204" pitchFamily="34" charset="0"/>
                <a:cs typeface="Arial" panose="020B0604020202020204" pitchFamily="34" charset="0"/>
              </a:rPr>
              <a:t>neizskaidroja parādības</a:t>
            </a:r>
          </a:p>
        </p:txBody>
      </p:sp>
      <p:pic>
        <p:nvPicPr>
          <p:cNvPr id="218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548680"/>
            <a:ext cx="1238250"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431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16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16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166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4166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4166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4166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4166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6"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body" idx="1"/>
          </p:nvPr>
        </p:nvSpPr>
        <p:spPr>
          <a:xfrm>
            <a:off x="457200" y="381000"/>
            <a:ext cx="6851104" cy="5745163"/>
          </a:xfrm>
        </p:spPr>
        <p:txBody>
          <a:bodyPr/>
          <a:lstStyle/>
          <a:p>
            <a:pPr algn="ctr" eaLnBrk="1" hangingPunct="1">
              <a:buFontTx/>
              <a:buNone/>
            </a:pPr>
            <a:r>
              <a:rPr lang="en-US" altLang="en-US" dirty="0" smtClean="0">
                <a:solidFill>
                  <a:schemeClr val="accent2"/>
                </a:solidFill>
                <a:latin typeface="Arial" panose="020B0604020202020204" pitchFamily="34" charset="0"/>
                <a:cs typeface="Arial" panose="020B0604020202020204" pitchFamily="34" charset="0"/>
              </a:rPr>
              <a:t>Carl </a:t>
            </a:r>
            <a:r>
              <a:rPr lang="en-US" altLang="en-US" dirty="0" err="1" smtClean="0">
                <a:solidFill>
                  <a:schemeClr val="accent2"/>
                </a:solidFill>
                <a:latin typeface="Arial" panose="020B0604020202020204" pitchFamily="34" charset="0"/>
                <a:cs typeface="Arial" panose="020B0604020202020204" pitchFamily="34" charset="0"/>
              </a:rPr>
              <a:t>Friederich</a:t>
            </a:r>
            <a:r>
              <a:rPr lang="en-US" altLang="en-US" dirty="0" smtClean="0">
                <a:solidFill>
                  <a:schemeClr val="accent2"/>
                </a:solidFill>
                <a:latin typeface="Arial" panose="020B0604020202020204" pitchFamily="34" charset="0"/>
                <a:cs typeface="Arial" panose="020B0604020202020204" pitchFamily="34" charset="0"/>
              </a:rPr>
              <a:t> von </a:t>
            </a:r>
            <a:r>
              <a:rPr lang="en-US" altLang="en-US" dirty="0" err="1" smtClean="0">
                <a:solidFill>
                  <a:schemeClr val="accent2"/>
                </a:solidFill>
                <a:latin typeface="Arial" panose="020B0604020202020204" pitchFamily="34" charset="0"/>
                <a:cs typeface="Arial" panose="020B0604020202020204" pitchFamily="34" charset="0"/>
              </a:rPr>
              <a:t>Gärtner</a:t>
            </a:r>
            <a:endParaRPr lang="lv-LV" altLang="en-US" dirty="0" smtClean="0">
              <a:solidFill>
                <a:schemeClr val="accent2"/>
              </a:solidFill>
              <a:latin typeface="Arial" panose="020B0604020202020204" pitchFamily="34" charset="0"/>
              <a:cs typeface="Arial" panose="020B0604020202020204" pitchFamily="34" charset="0"/>
            </a:endParaRPr>
          </a:p>
          <a:p>
            <a:pPr algn="ctr" eaLnBrk="1" hangingPunct="1">
              <a:buFontTx/>
              <a:buNone/>
            </a:pPr>
            <a:r>
              <a:rPr lang="en-US" altLang="en-US" sz="2000" b="0" dirty="0" smtClean="0">
                <a:solidFill>
                  <a:srgbClr val="002060"/>
                </a:solidFill>
                <a:latin typeface="Arial" panose="020B0604020202020204" pitchFamily="34" charset="0"/>
                <a:cs typeface="Arial" panose="020B0604020202020204" pitchFamily="34" charset="0"/>
              </a:rPr>
              <a:t> (1772-1850)</a:t>
            </a:r>
            <a:endParaRPr lang="lv-LV" altLang="en-US" sz="2000" b="0" dirty="0" smtClean="0">
              <a:solidFill>
                <a:srgbClr val="002060"/>
              </a:solidFill>
              <a:latin typeface="Arial" panose="020B0604020202020204" pitchFamily="34" charset="0"/>
              <a:cs typeface="Arial" panose="020B0604020202020204" pitchFamily="34" charset="0"/>
            </a:endParaRPr>
          </a:p>
          <a:p>
            <a:pPr eaLnBrk="1" hangingPunct="1"/>
            <a:endParaRPr lang="lv-LV" altLang="en-US" b="0" dirty="0" smtClean="0">
              <a:solidFill>
                <a:schemeClr val="accent2"/>
              </a:solidFill>
              <a:latin typeface="Arial" panose="020B0604020202020204" pitchFamily="34" charset="0"/>
              <a:cs typeface="Arial" panose="020B0604020202020204" pitchFamily="34" charset="0"/>
            </a:endParaRPr>
          </a:p>
          <a:p>
            <a:pPr eaLnBrk="1" hangingPunct="1"/>
            <a:r>
              <a:rPr lang="lv-LV" altLang="en-US" sz="2800" b="0" dirty="0" smtClean="0">
                <a:latin typeface="Arial" panose="020B0604020202020204" pitchFamily="34" charset="0"/>
                <a:cs typeface="Arial" panose="020B0604020202020204" pitchFamily="34" charset="0"/>
              </a:rPr>
              <a:t>veica apm. 1</a:t>
            </a:r>
            <a:r>
              <a:rPr lang="en-US" altLang="en-US" sz="2800" b="0" dirty="0" smtClean="0">
                <a:latin typeface="Arial" panose="020B0604020202020204" pitchFamily="34" charset="0"/>
                <a:cs typeface="Arial" panose="020B0604020202020204" pitchFamily="34" charset="0"/>
              </a:rPr>
              <a:t>0</a:t>
            </a:r>
            <a:r>
              <a:rPr lang="lv-LV" altLang="en-US" sz="2800" b="0" dirty="0" smtClean="0">
                <a:latin typeface="Arial" panose="020B0604020202020204" pitchFamily="34" charset="0"/>
                <a:cs typeface="Arial" panose="020B0604020202020204" pitchFamily="34" charset="0"/>
              </a:rPr>
              <a:t> </a:t>
            </a:r>
            <a:r>
              <a:rPr lang="en-US" altLang="en-US" sz="2800" b="0" dirty="0" smtClean="0">
                <a:latin typeface="Arial" panose="020B0604020202020204" pitchFamily="34" charset="0"/>
                <a:cs typeface="Arial" panose="020B0604020202020204" pitchFamily="34" charset="0"/>
              </a:rPr>
              <a:t>000</a:t>
            </a:r>
            <a:r>
              <a:rPr lang="lv-LV" altLang="en-US" sz="2800" b="0" dirty="0" smtClean="0">
                <a:latin typeface="Arial" panose="020B0604020202020204" pitchFamily="34" charset="0"/>
                <a:cs typeface="Arial" panose="020B0604020202020204" pitchFamily="34" charset="0"/>
              </a:rPr>
              <a:t> krustojumus starp </a:t>
            </a:r>
            <a:r>
              <a:rPr lang="en-US" altLang="en-US" sz="2800" b="0" dirty="0" smtClean="0">
                <a:latin typeface="Arial" panose="020B0604020202020204" pitchFamily="34" charset="0"/>
                <a:cs typeface="Arial" panose="020B0604020202020204" pitchFamily="34" charset="0"/>
              </a:rPr>
              <a:t> 700 s</a:t>
            </a:r>
            <a:r>
              <a:rPr lang="lv-LV" altLang="en-US" sz="2800" b="0" dirty="0" err="1" smtClean="0">
                <a:latin typeface="Arial" panose="020B0604020202020204" pitchFamily="34" charset="0"/>
                <a:cs typeface="Arial" panose="020B0604020202020204" pitchFamily="34" charset="0"/>
              </a:rPr>
              <a:t>ugām</a:t>
            </a:r>
            <a:r>
              <a:rPr lang="lv-LV" altLang="en-US" sz="2800" b="0" dirty="0" smtClean="0">
                <a:latin typeface="Arial" panose="020B0604020202020204" pitchFamily="34" charset="0"/>
                <a:cs typeface="Arial" panose="020B0604020202020204" pitchFamily="34" charset="0"/>
              </a:rPr>
              <a:t>, ieguva ~</a:t>
            </a:r>
            <a:r>
              <a:rPr lang="en-US" altLang="en-US" sz="2800" b="0" dirty="0" smtClean="0">
                <a:latin typeface="Arial" panose="020B0604020202020204" pitchFamily="34" charset="0"/>
                <a:cs typeface="Arial" panose="020B0604020202020204" pitchFamily="34" charset="0"/>
              </a:rPr>
              <a:t>250 h</a:t>
            </a:r>
            <a:r>
              <a:rPr lang="lv-LV" altLang="en-US" sz="2800" b="0" dirty="0" err="1" smtClean="0">
                <a:latin typeface="Arial" panose="020B0604020202020204" pitchFamily="34" charset="0"/>
                <a:cs typeface="Arial" panose="020B0604020202020204" pitchFamily="34" charset="0"/>
              </a:rPr>
              <a:t>ibrīdus</a:t>
            </a:r>
            <a:endParaRPr lang="lv-LV" altLang="en-US" sz="2800" b="0" dirty="0" smtClean="0">
              <a:latin typeface="Arial" panose="020B0604020202020204" pitchFamily="34" charset="0"/>
              <a:cs typeface="Arial" panose="020B0604020202020204" pitchFamily="34" charset="0"/>
            </a:endParaRPr>
          </a:p>
          <a:p>
            <a:pPr eaLnBrk="1" hangingPunct="1"/>
            <a:r>
              <a:rPr lang="lv-LV" altLang="en-US" sz="2800" b="0" dirty="0" smtClean="0">
                <a:latin typeface="Arial" panose="020B0604020202020204" pitchFamily="34" charset="0"/>
                <a:cs typeface="Arial" panose="020B0604020202020204" pitchFamily="34" charset="0"/>
              </a:rPr>
              <a:t>novēroja skaldīšanos, dominanci</a:t>
            </a:r>
          </a:p>
          <a:p>
            <a:pPr eaLnBrk="1" hangingPunct="1"/>
            <a:r>
              <a:rPr lang="lv-LV" altLang="en-US" sz="2800" b="0" dirty="0" smtClean="0">
                <a:latin typeface="Arial" panose="020B0604020202020204" pitchFamily="34" charset="0"/>
                <a:cs typeface="Arial" panose="020B0604020202020204" pitchFamily="34" charset="0"/>
              </a:rPr>
              <a:t>neizvirzīja skaidrojumu</a:t>
            </a:r>
          </a:p>
        </p:txBody>
      </p:sp>
      <p:pic>
        <p:nvPicPr>
          <p:cNvPr id="219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692696"/>
            <a:ext cx="154305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8551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317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317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3170">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3170">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317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0"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84213" y="476250"/>
            <a:ext cx="7772400" cy="803275"/>
          </a:xfrm>
        </p:spPr>
        <p:txBody>
          <a:bodyPr/>
          <a:lstStyle/>
          <a:p>
            <a:pPr eaLnBrk="1" hangingPunct="1"/>
            <a:r>
              <a:rPr lang="en-US" altLang="en-US" sz="3200" dirty="0" smtClean="0"/>
              <a:t>Charles </a:t>
            </a:r>
            <a:r>
              <a:rPr lang="en-US" altLang="en-US" sz="3200" dirty="0" err="1" smtClean="0"/>
              <a:t>Naudin</a:t>
            </a:r>
            <a:r>
              <a:rPr lang="lv-LV" altLang="en-US" sz="3200" dirty="0" smtClean="0"/>
              <a:t/>
            </a:r>
            <a:br>
              <a:rPr lang="lv-LV" altLang="en-US" sz="3200" dirty="0" smtClean="0"/>
            </a:br>
            <a:r>
              <a:rPr lang="en-US" altLang="en-US" sz="2000" b="0" dirty="0" smtClean="0">
                <a:solidFill>
                  <a:srgbClr val="002060"/>
                </a:solidFill>
                <a:latin typeface="Arial" panose="020B0604020202020204" pitchFamily="34" charset="0"/>
                <a:cs typeface="Arial" panose="020B0604020202020204" pitchFamily="34" charset="0"/>
              </a:rPr>
              <a:t> </a:t>
            </a:r>
            <a:r>
              <a:rPr lang="en-US" altLang="en-US" sz="2000" b="0" dirty="0" smtClean="0">
                <a:solidFill>
                  <a:schemeClr val="tx1"/>
                </a:solidFill>
                <a:latin typeface="Arial" panose="020B0604020202020204" pitchFamily="34" charset="0"/>
                <a:cs typeface="Arial" panose="020B0604020202020204" pitchFamily="34" charset="0"/>
              </a:rPr>
              <a:t>(1815-1899)</a:t>
            </a:r>
          </a:p>
        </p:txBody>
      </p:sp>
      <p:sp>
        <p:nvSpPr>
          <p:cNvPr id="79875" name="Rectangle 3"/>
          <p:cNvSpPr>
            <a:spLocks noGrp="1" noChangeArrowheads="1"/>
          </p:cNvSpPr>
          <p:nvPr>
            <p:ph type="body" idx="1"/>
          </p:nvPr>
        </p:nvSpPr>
        <p:spPr>
          <a:xfrm>
            <a:off x="1763688" y="2546649"/>
            <a:ext cx="6625282" cy="3672433"/>
          </a:xfrm>
        </p:spPr>
        <p:txBody>
          <a:bodyPr/>
          <a:lstStyle/>
          <a:p>
            <a:pPr eaLnBrk="1" hangingPunct="1">
              <a:lnSpc>
                <a:spcPct val="90000"/>
              </a:lnSpc>
            </a:pPr>
            <a:r>
              <a:rPr lang="lv-LV" altLang="en-US" sz="2800" b="0" dirty="0" smtClean="0">
                <a:latin typeface="Arial" panose="020B0604020202020204" pitchFamily="34" charset="0"/>
                <a:cs typeface="Arial" panose="020B0604020202020204" pitchFamily="34" charset="0"/>
              </a:rPr>
              <a:t>strādāja ar augļu kokiem</a:t>
            </a:r>
          </a:p>
          <a:p>
            <a:pPr eaLnBrk="1" hangingPunct="1">
              <a:lnSpc>
                <a:spcPct val="90000"/>
              </a:lnSpc>
            </a:pPr>
            <a:r>
              <a:rPr lang="lv-LV" altLang="en-US" sz="2800" b="0" dirty="0" smtClean="0">
                <a:latin typeface="Arial" panose="020B0604020202020204" pitchFamily="34" charset="0"/>
                <a:cs typeface="Arial" panose="020B0604020202020204" pitchFamily="34" charset="0"/>
              </a:rPr>
              <a:t>novēroja F</a:t>
            </a:r>
            <a:r>
              <a:rPr lang="lv-LV" altLang="en-US" sz="2800" b="0" baseline="-25000" dirty="0" smtClean="0">
                <a:latin typeface="Arial" panose="020B0604020202020204" pitchFamily="34" charset="0"/>
                <a:cs typeface="Arial" panose="020B0604020202020204" pitchFamily="34" charset="0"/>
              </a:rPr>
              <a:t>1</a:t>
            </a:r>
            <a:r>
              <a:rPr lang="lv-LV" altLang="en-US" sz="2800" b="0" dirty="0" smtClean="0">
                <a:latin typeface="Arial" panose="020B0604020202020204" pitchFamily="34" charset="0"/>
                <a:cs typeface="Arial" panose="020B0604020202020204" pitchFamily="34" charset="0"/>
              </a:rPr>
              <a:t> paaudzes viendabību</a:t>
            </a:r>
          </a:p>
          <a:p>
            <a:pPr eaLnBrk="1" hangingPunct="1">
              <a:lnSpc>
                <a:spcPct val="90000"/>
              </a:lnSpc>
            </a:pPr>
            <a:r>
              <a:rPr lang="lv-LV" altLang="en-US" sz="2800" b="0" dirty="0" smtClean="0">
                <a:latin typeface="Arial" panose="020B0604020202020204" pitchFamily="34" charset="0"/>
                <a:cs typeface="Arial" panose="020B0604020202020204" pitchFamily="34" charset="0"/>
              </a:rPr>
              <a:t>dominanci</a:t>
            </a:r>
          </a:p>
          <a:p>
            <a:pPr eaLnBrk="1" hangingPunct="1">
              <a:lnSpc>
                <a:spcPct val="90000"/>
              </a:lnSpc>
            </a:pPr>
            <a:r>
              <a:rPr lang="lv-LV" altLang="en-US" sz="2800" b="0" dirty="0" smtClean="0">
                <a:latin typeface="Arial" panose="020B0604020202020204" pitchFamily="34" charset="0"/>
                <a:cs typeface="Arial" panose="020B0604020202020204" pitchFamily="34" charset="0"/>
              </a:rPr>
              <a:t>novēroja nozīmīgu skaldīšanos un pazīmju rekombināciju F</a:t>
            </a:r>
            <a:r>
              <a:rPr lang="lv-LV" altLang="en-US" sz="2800" b="0" baseline="-25000" dirty="0" smtClean="0">
                <a:latin typeface="Arial" panose="020B0604020202020204" pitchFamily="34" charset="0"/>
                <a:cs typeface="Arial" panose="020B0604020202020204" pitchFamily="34" charset="0"/>
              </a:rPr>
              <a:t>2</a:t>
            </a:r>
            <a:r>
              <a:rPr lang="lv-LV" altLang="en-US" sz="2800" b="0" dirty="0" smtClean="0">
                <a:latin typeface="Arial" panose="020B0604020202020204" pitchFamily="34" charset="0"/>
                <a:cs typeface="Arial" panose="020B0604020202020204" pitchFamily="34" charset="0"/>
              </a:rPr>
              <a:t> paaudzē</a:t>
            </a:r>
          </a:p>
          <a:p>
            <a:pPr eaLnBrk="1" hangingPunct="1">
              <a:lnSpc>
                <a:spcPct val="90000"/>
              </a:lnSpc>
            </a:pPr>
            <a:r>
              <a:rPr lang="lv-LV" altLang="en-US" sz="2800" b="0" dirty="0" smtClean="0">
                <a:latin typeface="Arial" panose="020B0604020202020204" pitchFamily="34" charset="0"/>
                <a:cs typeface="Arial" panose="020B0604020202020204" pitchFamily="34" charset="0"/>
              </a:rPr>
              <a:t>neaudzēja visus pēcnācējus</a:t>
            </a:r>
          </a:p>
          <a:p>
            <a:pPr eaLnBrk="1" hangingPunct="1">
              <a:lnSpc>
                <a:spcPct val="90000"/>
              </a:lnSpc>
            </a:pPr>
            <a:r>
              <a:rPr lang="lv-LV" altLang="en-US" sz="2800" b="0" dirty="0" smtClean="0">
                <a:latin typeface="Arial" panose="020B0604020202020204" pitchFamily="34" charset="0"/>
                <a:cs typeface="Arial" panose="020B0604020202020204" pitchFamily="34" charset="0"/>
              </a:rPr>
              <a:t>neizvirzīja akceptējamu interpretāciju</a:t>
            </a:r>
          </a:p>
        </p:txBody>
      </p:sp>
      <p:pic>
        <p:nvPicPr>
          <p:cNvPr id="79876" name="Picture 4" descr="charlesnaud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412875"/>
            <a:ext cx="1641475"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5" descr="Naudin Charles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620687"/>
            <a:ext cx="1660525"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455375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971550" y="333375"/>
            <a:ext cx="5326063" cy="1143000"/>
          </a:xfrm>
        </p:spPr>
        <p:txBody>
          <a:bodyPr/>
          <a:lstStyle/>
          <a:p>
            <a:pPr eaLnBrk="1" hangingPunct="1"/>
            <a:r>
              <a:rPr lang="lv-LV" altLang="en-US" sz="3200" smtClean="0"/>
              <a:t>Charles Darwin</a:t>
            </a:r>
            <a:br>
              <a:rPr lang="lv-LV" altLang="en-US" sz="3200" smtClean="0"/>
            </a:br>
            <a:r>
              <a:rPr lang="lv-LV" altLang="en-US" sz="2400" b="0" smtClean="0"/>
              <a:t>(</a:t>
            </a:r>
            <a:r>
              <a:rPr lang="en-GB" altLang="en-US" sz="2400" b="0" smtClean="0"/>
              <a:t>1809 –1882</a:t>
            </a:r>
            <a:r>
              <a:rPr lang="lv-LV" altLang="en-US" sz="2400" b="0" smtClean="0"/>
              <a:t>)</a:t>
            </a:r>
          </a:p>
        </p:txBody>
      </p:sp>
      <p:sp>
        <p:nvSpPr>
          <p:cNvPr id="80899" name="Rectangle 10"/>
          <p:cNvSpPr>
            <a:spLocks noGrp="1" noChangeArrowheads="1"/>
          </p:cNvSpPr>
          <p:nvPr>
            <p:ph type="body" idx="1"/>
          </p:nvPr>
        </p:nvSpPr>
        <p:spPr>
          <a:xfrm>
            <a:off x="323850" y="1557338"/>
            <a:ext cx="8351838" cy="4824412"/>
          </a:xfrm>
        </p:spPr>
        <p:txBody>
          <a:bodyPr/>
          <a:lstStyle/>
          <a:p>
            <a:pPr eaLnBrk="1" hangingPunct="1">
              <a:lnSpc>
                <a:spcPct val="90000"/>
              </a:lnSpc>
            </a:pPr>
            <a:r>
              <a:rPr lang="lv-LV" altLang="en-US" sz="2800" b="0" dirty="0" smtClean="0">
                <a:latin typeface="Arial" panose="020B0604020202020204" pitchFamily="34" charset="0"/>
                <a:cs typeface="Arial" panose="020B0604020202020204" pitchFamily="34" charset="0"/>
              </a:rPr>
              <a:t>pagaidu </a:t>
            </a:r>
            <a:r>
              <a:rPr lang="lv-LV" altLang="en-US" sz="2800" b="0" dirty="0" err="1" smtClean="0">
                <a:latin typeface="Arial" panose="020B0604020202020204" pitchFamily="34" charset="0"/>
                <a:cs typeface="Arial" panose="020B0604020202020204" pitchFamily="34" charset="0"/>
              </a:rPr>
              <a:t>panģenēzes</a:t>
            </a:r>
            <a:r>
              <a:rPr lang="lv-LV" altLang="en-US" sz="2800" b="0" dirty="0" smtClean="0">
                <a:latin typeface="Arial" panose="020B0604020202020204" pitchFamily="34" charset="0"/>
                <a:cs typeface="Arial" panose="020B0604020202020204" pitchFamily="34" charset="0"/>
              </a:rPr>
              <a:t> teorija (1868)</a:t>
            </a:r>
          </a:p>
          <a:p>
            <a:pPr eaLnBrk="1" hangingPunct="1">
              <a:lnSpc>
                <a:spcPct val="90000"/>
              </a:lnSpc>
            </a:pPr>
            <a:r>
              <a:rPr lang="lv-LV" altLang="en-US" sz="2800" b="0" dirty="0" err="1" smtClean="0">
                <a:latin typeface="Arial" panose="020B0604020202020204" pitchFamily="34" charset="0"/>
                <a:cs typeface="Arial" panose="020B0604020202020204" pitchFamily="34" charset="0"/>
              </a:rPr>
              <a:t>gemulas</a:t>
            </a:r>
            <a:endParaRPr lang="lv-LV" altLang="en-US" sz="2800" b="0" dirty="0" smtClean="0">
              <a:latin typeface="Arial" panose="020B0604020202020204" pitchFamily="34" charset="0"/>
              <a:cs typeface="Arial" panose="020B0604020202020204" pitchFamily="34" charset="0"/>
            </a:endParaRPr>
          </a:p>
          <a:p>
            <a:pPr lvl="1" eaLnBrk="1" hangingPunct="1">
              <a:lnSpc>
                <a:spcPct val="90000"/>
              </a:lnSpc>
            </a:pPr>
            <a:r>
              <a:rPr lang="lv-LV" altLang="en-US" sz="2400" b="0" dirty="0" smtClean="0">
                <a:latin typeface="Arial" panose="020B0604020202020204" pitchFamily="34" charset="0"/>
                <a:cs typeface="Arial" panose="020B0604020202020204" pitchFamily="34" charset="0"/>
              </a:rPr>
              <a:t>no visām šūnām nonāk reproduktīvos orgānos pirms apaugļošanās</a:t>
            </a:r>
          </a:p>
          <a:p>
            <a:pPr eaLnBrk="1" hangingPunct="1">
              <a:lnSpc>
                <a:spcPct val="90000"/>
              </a:lnSpc>
            </a:pPr>
            <a:r>
              <a:rPr lang="lv-LV" altLang="en-US" sz="2800" b="0" dirty="0" smtClean="0">
                <a:latin typeface="Arial" panose="020B0604020202020204" pitchFamily="34" charset="0"/>
                <a:cs typeface="Arial" panose="020B0604020202020204" pitchFamily="34" charset="0"/>
              </a:rPr>
              <a:t>izskaidro abu vecāku ieguldījumu</a:t>
            </a:r>
          </a:p>
          <a:p>
            <a:pPr eaLnBrk="1" hangingPunct="1">
              <a:lnSpc>
                <a:spcPct val="90000"/>
              </a:lnSpc>
            </a:pPr>
            <a:r>
              <a:rPr lang="lv-LV" altLang="en-US" sz="2800" b="0" dirty="0" smtClean="0">
                <a:latin typeface="Arial" panose="020B0604020202020204" pitchFamily="34" charset="0"/>
                <a:cs typeface="Arial" panose="020B0604020202020204" pitchFamily="34" charset="0"/>
              </a:rPr>
              <a:t>“saplūstošā” iedzimtība</a:t>
            </a:r>
          </a:p>
          <a:p>
            <a:pPr eaLnBrk="1" hangingPunct="1">
              <a:lnSpc>
                <a:spcPct val="90000"/>
              </a:lnSpc>
            </a:pPr>
            <a:r>
              <a:rPr lang="lv-LV" altLang="en-US" sz="2800" b="0" dirty="0" err="1" smtClean="0">
                <a:latin typeface="Arial" panose="020B0604020202020204" pitchFamily="34" charset="0"/>
                <a:cs typeface="Arial" panose="020B0604020202020204" pitchFamily="34" charset="0"/>
              </a:rPr>
              <a:t>atavismi</a:t>
            </a:r>
            <a:endParaRPr lang="lv-LV" altLang="en-US" sz="2800" b="0" dirty="0" smtClean="0">
              <a:latin typeface="Arial" panose="020B0604020202020204" pitchFamily="34" charset="0"/>
              <a:cs typeface="Arial" panose="020B0604020202020204" pitchFamily="34" charset="0"/>
            </a:endParaRPr>
          </a:p>
          <a:p>
            <a:pPr lvl="1" eaLnBrk="1" hangingPunct="1">
              <a:lnSpc>
                <a:spcPct val="90000"/>
              </a:lnSpc>
            </a:pPr>
            <a:r>
              <a:rPr lang="lv-LV" altLang="en-US" sz="2400" b="0" dirty="0" smtClean="0">
                <a:latin typeface="Arial" panose="020B0604020202020204" pitchFamily="34" charset="0"/>
                <a:cs typeface="Arial" panose="020B0604020202020204" pitchFamily="34" charset="0"/>
              </a:rPr>
              <a:t>pamostas “snaudošās” </a:t>
            </a:r>
            <a:r>
              <a:rPr lang="lv-LV" altLang="en-US" sz="2400" b="0" dirty="0" err="1" smtClean="0">
                <a:latin typeface="Arial" panose="020B0604020202020204" pitchFamily="34" charset="0"/>
                <a:cs typeface="Arial" panose="020B0604020202020204" pitchFamily="34" charset="0"/>
              </a:rPr>
              <a:t>gemulas</a:t>
            </a:r>
            <a:endParaRPr lang="lv-LV" altLang="en-US" sz="2400" b="0" dirty="0" smtClean="0">
              <a:latin typeface="Arial" panose="020B0604020202020204" pitchFamily="34" charset="0"/>
              <a:cs typeface="Arial" panose="020B0604020202020204" pitchFamily="34" charset="0"/>
            </a:endParaRPr>
          </a:p>
          <a:p>
            <a:pPr eaLnBrk="1" hangingPunct="1">
              <a:lnSpc>
                <a:spcPct val="90000"/>
              </a:lnSpc>
            </a:pPr>
            <a:r>
              <a:rPr lang="lv-LV" altLang="en-US" sz="2800" b="0" dirty="0" smtClean="0">
                <a:latin typeface="Arial" panose="020B0604020202020204" pitchFamily="34" charset="0"/>
                <a:cs typeface="Arial" panose="020B0604020202020204" pitchFamily="34" charset="0"/>
              </a:rPr>
              <a:t>orgānu reģenerācija </a:t>
            </a:r>
          </a:p>
          <a:p>
            <a:pPr lvl="1" eaLnBrk="1" hangingPunct="1">
              <a:lnSpc>
                <a:spcPct val="90000"/>
              </a:lnSpc>
            </a:pPr>
            <a:r>
              <a:rPr lang="lv-LV" altLang="en-US" sz="2400" b="0" dirty="0" smtClean="0">
                <a:latin typeface="Arial" panose="020B0604020202020204" pitchFamily="34" charset="0"/>
                <a:cs typeface="Arial" panose="020B0604020202020204" pitchFamily="34" charset="0"/>
              </a:rPr>
              <a:t>aktivizējas orgānu </a:t>
            </a:r>
            <a:r>
              <a:rPr lang="lv-LV" altLang="en-US" sz="2400" b="0" dirty="0" err="1" smtClean="0">
                <a:latin typeface="Arial" panose="020B0604020202020204" pitchFamily="34" charset="0"/>
                <a:cs typeface="Arial" panose="020B0604020202020204" pitchFamily="34" charset="0"/>
              </a:rPr>
              <a:t>gemulas</a:t>
            </a:r>
            <a:r>
              <a:rPr lang="lv-LV" altLang="en-US" sz="2400" b="0" dirty="0" smtClean="0">
                <a:latin typeface="Arial" panose="020B0604020202020204" pitchFamily="34" charset="0"/>
                <a:cs typeface="Arial" panose="020B0604020202020204" pitchFamily="34" charset="0"/>
              </a:rPr>
              <a:t>, kuras atrodas ķermeņa asinsritē</a:t>
            </a:r>
            <a:endParaRPr lang="ru-RU" altLang="en-US" sz="2400" b="0" dirty="0" smtClean="0">
              <a:latin typeface="Arial" panose="020B0604020202020204" pitchFamily="34" charset="0"/>
              <a:cs typeface="Arial" panose="020B0604020202020204" pitchFamily="34" charset="0"/>
            </a:endParaRPr>
          </a:p>
        </p:txBody>
      </p:sp>
      <p:pic>
        <p:nvPicPr>
          <p:cNvPr id="80900" name="Picture 8" descr="Darwin Charles Robert_18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388" y="188913"/>
            <a:ext cx="16954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6938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2819400" y="838200"/>
            <a:ext cx="4038600" cy="1143000"/>
          </a:xfrm>
        </p:spPr>
        <p:txBody>
          <a:bodyPr/>
          <a:lstStyle/>
          <a:p>
            <a:pPr eaLnBrk="1" hangingPunct="1"/>
            <a:r>
              <a:rPr lang="lv-LV" altLang="en-US" smtClean="0"/>
              <a:t>G. Mendelis</a:t>
            </a:r>
            <a:br>
              <a:rPr lang="lv-LV" altLang="en-US" smtClean="0"/>
            </a:br>
            <a:r>
              <a:rPr lang="lv-LV" altLang="en-US" sz="2000" smtClean="0"/>
              <a:t>(1822- 1884)</a:t>
            </a:r>
          </a:p>
        </p:txBody>
      </p:sp>
      <p:sp>
        <p:nvSpPr>
          <p:cNvPr id="81923" name="Rectangle 3"/>
          <p:cNvSpPr>
            <a:spLocks noGrp="1" noChangeArrowheads="1"/>
          </p:cNvSpPr>
          <p:nvPr>
            <p:ph type="body" idx="1"/>
          </p:nvPr>
        </p:nvSpPr>
        <p:spPr>
          <a:xfrm>
            <a:off x="2743200" y="2514600"/>
            <a:ext cx="6019800" cy="3886200"/>
          </a:xfrm>
        </p:spPr>
        <p:txBody>
          <a:bodyPr/>
          <a:lstStyle/>
          <a:p>
            <a:pPr eaLnBrk="1" hangingPunct="1">
              <a:buFontTx/>
              <a:buNone/>
            </a:pPr>
            <a:r>
              <a:rPr lang="lv-LV" altLang="en-US" sz="3600" b="0" dirty="0" smtClean="0">
                <a:latin typeface="Arial" panose="020B0604020202020204" pitchFamily="34" charset="0"/>
                <a:cs typeface="Arial" panose="020B0604020202020204" pitchFamily="34" charset="0"/>
              </a:rPr>
              <a:t>Pētījumi par augu hibrīdiem</a:t>
            </a:r>
          </a:p>
          <a:p>
            <a:pPr lvl="1" eaLnBrk="1" hangingPunct="1"/>
            <a:r>
              <a:rPr lang="lv-LV" altLang="en-US" sz="2400" dirty="0" smtClean="0">
                <a:latin typeface="Arial" panose="020B0604020202020204" pitchFamily="34" charset="0"/>
                <a:cs typeface="Arial" panose="020B0604020202020204" pitchFamily="34" charset="0"/>
              </a:rPr>
              <a:t>Referāts 1865. g. 8. februārī un </a:t>
            </a:r>
            <a:r>
              <a:rPr lang="lv-LV" altLang="en-US" sz="2400" dirty="0" err="1" smtClean="0">
                <a:latin typeface="Arial" panose="020B0604020202020204" pitchFamily="34" charset="0"/>
                <a:cs typeface="Arial" panose="020B0604020202020204" pitchFamily="34" charset="0"/>
              </a:rPr>
              <a:t>8.martā</a:t>
            </a:r>
            <a:r>
              <a:rPr lang="lv-LV" altLang="en-US" sz="2400" dirty="0" smtClean="0">
                <a:latin typeface="Arial" panose="020B0604020202020204" pitchFamily="34" charset="0"/>
                <a:cs typeface="Arial" panose="020B0604020202020204" pitchFamily="34" charset="0"/>
              </a:rPr>
              <a:t> </a:t>
            </a:r>
            <a:r>
              <a:rPr lang="lv-LV" altLang="en-US" sz="2400" dirty="0" err="1" smtClean="0">
                <a:latin typeface="Arial" panose="020B0604020202020204" pitchFamily="34" charset="0"/>
                <a:cs typeface="Arial" panose="020B0604020202020204" pitchFamily="34" charset="0"/>
              </a:rPr>
              <a:t>Brennes</a:t>
            </a:r>
            <a:r>
              <a:rPr lang="lv-LV" altLang="en-US" sz="2400" dirty="0" smtClean="0">
                <a:latin typeface="Arial" panose="020B0604020202020204" pitchFamily="34" charset="0"/>
                <a:cs typeface="Arial" panose="020B0604020202020204" pitchFamily="34" charset="0"/>
              </a:rPr>
              <a:t> (</a:t>
            </a:r>
            <a:r>
              <a:rPr lang="lv-LV" altLang="en-US" sz="2400" dirty="0" err="1" smtClean="0">
                <a:latin typeface="Arial" panose="020B0604020202020204" pitchFamily="34" charset="0"/>
                <a:cs typeface="Arial" panose="020B0604020202020204" pitchFamily="34" charset="0"/>
              </a:rPr>
              <a:t>Brünn</a:t>
            </a:r>
            <a:r>
              <a:rPr lang="lv-LV" altLang="en-US" sz="2400" dirty="0" smtClean="0">
                <a:latin typeface="Arial" panose="020B0604020202020204" pitchFamily="34" charset="0"/>
                <a:cs typeface="Arial" panose="020B0604020202020204" pitchFamily="34" charset="0"/>
              </a:rPr>
              <a:t>, mūsdienās Brno) Dabas pētnieku biedrībā</a:t>
            </a:r>
          </a:p>
          <a:p>
            <a:pPr lvl="1" eaLnBrk="1" hangingPunct="1"/>
            <a:r>
              <a:rPr lang="lv-LV" altLang="en-US" sz="2400" dirty="0" smtClean="0">
                <a:latin typeface="Arial" panose="020B0604020202020204" pitchFamily="34" charset="0"/>
                <a:cs typeface="Arial" panose="020B0604020202020204" pitchFamily="34" charset="0"/>
              </a:rPr>
              <a:t>Nopublicēts biedrības rakstos 1866. g.</a:t>
            </a:r>
          </a:p>
          <a:p>
            <a:pPr lvl="2" eaLnBrk="1" hangingPunct="1">
              <a:buFontTx/>
              <a:buNone/>
            </a:pPr>
            <a:r>
              <a:rPr lang="lv-LV" altLang="en-US" sz="1800" i="1" dirty="0" smtClean="0">
                <a:latin typeface="Arial" panose="020B0604020202020204" pitchFamily="34" charset="0"/>
                <a:cs typeface="Arial" panose="020B0604020202020204" pitchFamily="34" charset="0"/>
              </a:rPr>
              <a:t>	</a:t>
            </a:r>
            <a:r>
              <a:rPr lang="lv-LV" altLang="en-US" sz="1800" i="1" dirty="0" err="1" smtClean="0">
                <a:latin typeface="Arial" panose="020B0604020202020204" pitchFamily="34" charset="0"/>
                <a:cs typeface="Arial" panose="020B0604020202020204" pitchFamily="34" charset="0"/>
              </a:rPr>
              <a:t>Verhandl</a:t>
            </a:r>
            <a:r>
              <a:rPr lang="lv-LV" altLang="en-US" sz="1800" i="1" dirty="0" smtClean="0">
                <a:latin typeface="Arial" panose="020B0604020202020204" pitchFamily="34" charset="0"/>
                <a:cs typeface="Arial" panose="020B0604020202020204" pitchFamily="34" charset="0"/>
              </a:rPr>
              <a:t>. </a:t>
            </a:r>
            <a:r>
              <a:rPr lang="lv-LV" altLang="en-US" sz="1800" i="1" dirty="0" err="1" smtClean="0">
                <a:latin typeface="Arial" panose="020B0604020202020204" pitchFamily="34" charset="0"/>
                <a:cs typeface="Arial" panose="020B0604020202020204" pitchFamily="34" charset="0"/>
              </a:rPr>
              <a:t>Naturforsch</a:t>
            </a:r>
            <a:r>
              <a:rPr lang="lv-LV" altLang="en-US" sz="1800" i="1" dirty="0" smtClean="0">
                <a:latin typeface="Arial" panose="020B0604020202020204" pitchFamily="34" charset="0"/>
                <a:cs typeface="Arial" panose="020B0604020202020204" pitchFamily="34" charset="0"/>
              </a:rPr>
              <a:t>. </a:t>
            </a:r>
            <a:r>
              <a:rPr lang="lv-LV" altLang="en-US" sz="1800" i="1" dirty="0" err="1" smtClean="0">
                <a:latin typeface="Arial" panose="020B0604020202020204" pitchFamily="34" charset="0"/>
                <a:cs typeface="Arial" panose="020B0604020202020204" pitchFamily="34" charset="0"/>
              </a:rPr>
              <a:t>Vereines</a:t>
            </a:r>
            <a:r>
              <a:rPr lang="lv-LV" altLang="en-US" sz="1800" i="1" dirty="0" smtClean="0">
                <a:latin typeface="Arial" panose="020B0604020202020204" pitchFamily="34" charset="0"/>
                <a:cs typeface="Arial" panose="020B0604020202020204" pitchFamily="34" charset="0"/>
              </a:rPr>
              <a:t> </a:t>
            </a:r>
            <a:r>
              <a:rPr lang="lv-LV" altLang="en-US" sz="1800" i="1" dirty="0" err="1" smtClean="0">
                <a:latin typeface="Arial" panose="020B0604020202020204" pitchFamily="34" charset="0"/>
                <a:cs typeface="Arial" panose="020B0604020202020204" pitchFamily="34" charset="0"/>
              </a:rPr>
              <a:t>Brünn</a:t>
            </a:r>
            <a:r>
              <a:rPr lang="lv-LV" altLang="en-US" sz="1800" i="1" dirty="0" smtClean="0">
                <a:latin typeface="Arial" panose="020B0604020202020204" pitchFamily="34" charset="0"/>
                <a:cs typeface="Arial" panose="020B0604020202020204" pitchFamily="34" charset="0"/>
              </a:rPr>
              <a:t>, 1866, 4, </a:t>
            </a:r>
            <a:r>
              <a:rPr lang="lv-LV" altLang="en-US" sz="1800" i="1" dirty="0" err="1" smtClean="0">
                <a:latin typeface="Arial" panose="020B0604020202020204" pitchFamily="34" charset="0"/>
                <a:cs typeface="Arial" panose="020B0604020202020204" pitchFamily="34" charset="0"/>
              </a:rPr>
              <a:t>Abhandlungen</a:t>
            </a:r>
            <a:r>
              <a:rPr lang="lv-LV" altLang="en-US" sz="1800" i="1" dirty="0" smtClean="0">
                <a:latin typeface="Arial" panose="020B0604020202020204" pitchFamily="34" charset="0"/>
                <a:cs typeface="Arial" panose="020B0604020202020204" pitchFamily="34" charset="0"/>
              </a:rPr>
              <a:t>, S. 3-47</a:t>
            </a:r>
          </a:p>
        </p:txBody>
      </p:sp>
      <p:pic>
        <p:nvPicPr>
          <p:cNvPr id="81924" name="Picture 4" descr="Mendel Gregor18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52400"/>
            <a:ext cx="1905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5" descr="Mendel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0"/>
            <a:ext cx="15938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Text Box 6"/>
          <p:cNvSpPr txBox="1">
            <a:spLocks noChangeArrowheads="1"/>
          </p:cNvSpPr>
          <p:nvPr/>
        </p:nvSpPr>
        <p:spPr bwMode="auto">
          <a:xfrm>
            <a:off x="165893" y="6281448"/>
            <a:ext cx="2328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lv-LV" altLang="en-US" sz="2000" b="0" i="0" dirty="0">
                <a:solidFill>
                  <a:schemeClr val="tx1"/>
                </a:solidFill>
                <a:latin typeface="Arial" charset="0"/>
              </a:rPr>
              <a:t>Tulkojums 1979. g.</a:t>
            </a:r>
            <a:endParaRPr lang="lv-LV" altLang="en-US" sz="2000" b="0" i="0" dirty="0">
              <a:solidFill>
                <a:schemeClr val="tx1"/>
              </a:solidFill>
              <a:latin typeface="Times New Roman" pitchFamily="18" charset="0"/>
            </a:endParaRPr>
          </a:p>
        </p:txBody>
      </p:sp>
      <p:pic>
        <p:nvPicPr>
          <p:cNvPr id="81927" name="Picture 7" descr="Mendel Versuche_edition 19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28600"/>
            <a:ext cx="18827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Text Box 8"/>
          <p:cNvSpPr txBox="1">
            <a:spLocks noChangeArrowheads="1"/>
          </p:cNvSpPr>
          <p:nvPr/>
        </p:nvSpPr>
        <p:spPr bwMode="auto">
          <a:xfrm>
            <a:off x="101600" y="3211513"/>
            <a:ext cx="2243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lv-LV" altLang="en-US" sz="2000" b="0" i="0">
                <a:solidFill>
                  <a:schemeClr val="tx1"/>
                </a:solidFill>
                <a:latin typeface="Arial" charset="0"/>
              </a:rPr>
              <a:t>1911. g. izdevums</a:t>
            </a:r>
            <a:endParaRPr lang="en-GB" altLang="en-US" sz="2000" b="0" i="0">
              <a:solidFill>
                <a:schemeClr val="tx1"/>
              </a:solidFill>
              <a:latin typeface="Arial" charset="0"/>
            </a:endParaRPr>
          </a:p>
        </p:txBody>
      </p:sp>
    </p:spTree>
    <p:extLst>
      <p:ext uri="{BB962C8B-B14F-4D97-AF65-F5344CB8AC3E}">
        <p14:creationId xmlns:p14="http://schemas.microsoft.com/office/powerpoint/2010/main" val="42179395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4213" y="333375"/>
            <a:ext cx="7772400" cy="946150"/>
          </a:xfrm>
        </p:spPr>
        <p:txBody>
          <a:bodyPr/>
          <a:lstStyle/>
          <a:p>
            <a:r>
              <a:rPr lang="lv-LV" altLang="en-US" smtClean="0"/>
              <a:t>Ko spēj selekcija?</a:t>
            </a:r>
            <a:endParaRPr lang="en-US" altLang="en-US" smtClean="0"/>
          </a:p>
        </p:txBody>
      </p:sp>
      <p:pic>
        <p:nvPicPr>
          <p:cNvPr id="6147" name="Picture 4" descr="http://www.doctortee.com/dsu/tiftickjian/cse-img/biology/evolution/mustard-sele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1243013"/>
            <a:ext cx="4773612"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3"/>
          <p:cNvSpPr>
            <a:spLocks noChangeArrowheads="1"/>
          </p:cNvSpPr>
          <p:nvPr/>
        </p:nvSpPr>
        <p:spPr bwMode="auto">
          <a:xfrm>
            <a:off x="323850" y="4267200"/>
            <a:ext cx="4176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263"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1200" b="0">
                <a:solidFill>
                  <a:schemeClr val="tx1"/>
                </a:solidFill>
                <a:latin typeface="Times New Roman" pitchFamily="18" charset="0"/>
              </a:rPr>
              <a:t>http://www.doctortee.com/dsu/tiftickjian/cse-img/biology/evolution/mustard-selection.jpg</a:t>
            </a:r>
          </a:p>
        </p:txBody>
      </p:sp>
      <p:pic>
        <p:nvPicPr>
          <p:cNvPr id="6149" name="Picture 2" descr="http://www.ucsd.tv/evolutionmatters/lesson2/images/embry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663" y="2692400"/>
            <a:ext cx="406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4"/>
          <p:cNvSpPr>
            <a:spLocks noChangeArrowheads="1"/>
          </p:cNvSpPr>
          <p:nvPr/>
        </p:nvSpPr>
        <p:spPr bwMode="auto">
          <a:xfrm>
            <a:off x="4551363" y="5797550"/>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263"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1200" b="0">
                <a:solidFill>
                  <a:schemeClr val="tx1"/>
                </a:solidFill>
                <a:latin typeface="Times New Roman" pitchFamily="18" charset="0"/>
              </a:rPr>
              <a:t>http://www.google.lv/imgres?imgurl=&amp;imgrefurl=http%3A%2F%2Fwww.ucsd.tv%2Fevolutionmatters%2Flesson2%2Fstudy.shtml&amp;h=0&amp;w=0&amp;sz=1&amp;tbnid=8YzXtlji4TKe6M&amp;tbnh=196&amp;tbnw=257&amp;zoom=1&amp;docid=E8zjYmw2lOcJfM&amp;hl=en&amp;ei=dVA_UrKHGoqj4gSgjICoAg&amp;ved=0CAQQsCU</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228600"/>
            <a:ext cx="8153400" cy="1295400"/>
          </a:xfrm>
        </p:spPr>
        <p:txBody>
          <a:bodyPr/>
          <a:lstStyle/>
          <a:p>
            <a:pPr eaLnBrk="1" hangingPunct="1"/>
            <a:r>
              <a:rPr lang="lv-LV" altLang="en-US" smtClean="0"/>
              <a:t>Mendeļa darba atklājēji,</a:t>
            </a:r>
            <a:br>
              <a:rPr lang="lv-LV" altLang="en-US" smtClean="0"/>
            </a:br>
            <a:r>
              <a:rPr lang="lv-LV" altLang="en-US" smtClean="0"/>
              <a:t> 1900. g</a:t>
            </a:r>
          </a:p>
        </p:txBody>
      </p:sp>
      <p:sp>
        <p:nvSpPr>
          <p:cNvPr id="82947" name="Rectangle 3"/>
          <p:cNvSpPr>
            <a:spLocks noGrp="1" noChangeArrowheads="1"/>
          </p:cNvSpPr>
          <p:nvPr>
            <p:ph type="body" idx="1"/>
          </p:nvPr>
        </p:nvSpPr>
        <p:spPr>
          <a:xfrm>
            <a:off x="990600" y="1600200"/>
            <a:ext cx="6096000" cy="3196952"/>
          </a:xfrm>
        </p:spPr>
        <p:txBody>
          <a:bodyPr/>
          <a:lstStyle/>
          <a:p>
            <a:pPr eaLnBrk="1" hangingPunct="1">
              <a:lnSpc>
                <a:spcPct val="90000"/>
              </a:lnSpc>
            </a:pPr>
            <a:r>
              <a:rPr lang="lv-LV" altLang="en-US" sz="2800" b="0" dirty="0" smtClean="0">
                <a:latin typeface="Arial" panose="020B0604020202020204" pitchFamily="34" charset="0"/>
                <a:cs typeface="Arial" panose="020B0604020202020204" pitchFamily="34" charset="0"/>
              </a:rPr>
              <a:t>holandiešu zinātnieks H. </a:t>
            </a:r>
            <a:r>
              <a:rPr lang="lv-LV" altLang="en-US" sz="2800" b="0" dirty="0" err="1" smtClean="0">
                <a:latin typeface="Arial" panose="020B0604020202020204" pitchFamily="34" charset="0"/>
                <a:cs typeface="Arial" panose="020B0604020202020204" pitchFamily="34" charset="0"/>
              </a:rPr>
              <a:t>de</a:t>
            </a:r>
            <a:r>
              <a:rPr lang="lv-LV" altLang="en-US" sz="2800" b="0" dirty="0" smtClean="0">
                <a:latin typeface="Arial" panose="020B0604020202020204" pitchFamily="34" charset="0"/>
                <a:cs typeface="Arial" panose="020B0604020202020204" pitchFamily="34" charset="0"/>
              </a:rPr>
              <a:t> Frīzs (Hugo </a:t>
            </a:r>
            <a:r>
              <a:rPr lang="lv-LV" altLang="en-US" sz="2800" b="0" dirty="0" err="1" smtClean="0">
                <a:latin typeface="Arial" panose="020B0604020202020204" pitchFamily="34" charset="0"/>
                <a:cs typeface="Arial" panose="020B0604020202020204" pitchFamily="34" charset="0"/>
              </a:rPr>
              <a:t>de</a:t>
            </a:r>
            <a:r>
              <a:rPr lang="lv-LV" altLang="en-US" sz="2800" b="0" dirty="0" smtClean="0">
                <a:latin typeface="Arial" panose="020B0604020202020204" pitchFamily="34" charset="0"/>
                <a:cs typeface="Arial" panose="020B0604020202020204" pitchFamily="34" charset="0"/>
              </a:rPr>
              <a:t> </a:t>
            </a:r>
            <a:r>
              <a:rPr lang="lv-LV" altLang="en-US" sz="2800" b="0" dirty="0" err="1" smtClean="0">
                <a:latin typeface="Arial" panose="020B0604020202020204" pitchFamily="34" charset="0"/>
                <a:cs typeface="Arial" panose="020B0604020202020204" pitchFamily="34" charset="0"/>
              </a:rPr>
              <a:t>Vries</a:t>
            </a:r>
            <a:r>
              <a:rPr lang="lv-LV" altLang="en-US" sz="2800" b="0" dirty="0" smtClean="0">
                <a:latin typeface="Arial" panose="020B0604020202020204" pitchFamily="34" charset="0"/>
                <a:cs typeface="Arial" panose="020B0604020202020204" pitchFamily="34" charset="0"/>
              </a:rPr>
              <a:t>, 1848-1935)</a:t>
            </a:r>
          </a:p>
          <a:p>
            <a:pPr eaLnBrk="1" hangingPunct="1">
              <a:lnSpc>
                <a:spcPct val="90000"/>
              </a:lnSpc>
            </a:pPr>
            <a:r>
              <a:rPr lang="lv-LV" altLang="en-US" sz="2800" b="0" dirty="0" smtClean="0">
                <a:latin typeface="Arial" panose="020B0604020202020204" pitchFamily="34" charset="0"/>
                <a:cs typeface="Arial" panose="020B0604020202020204" pitchFamily="34" charset="0"/>
              </a:rPr>
              <a:t>vācu zinātnieks K. </a:t>
            </a:r>
            <a:r>
              <a:rPr lang="lv-LV" altLang="en-US" sz="2800" b="0" dirty="0" err="1" smtClean="0">
                <a:latin typeface="Arial" panose="020B0604020202020204" pitchFamily="34" charset="0"/>
                <a:cs typeface="Arial" panose="020B0604020202020204" pitchFamily="34" charset="0"/>
              </a:rPr>
              <a:t>Korenss</a:t>
            </a:r>
            <a:endParaRPr lang="lv-LV" altLang="en-US" sz="2800" b="0" dirty="0" smtClean="0">
              <a:latin typeface="Arial" panose="020B0604020202020204" pitchFamily="34" charset="0"/>
              <a:cs typeface="Arial" panose="020B0604020202020204" pitchFamily="34" charset="0"/>
            </a:endParaRPr>
          </a:p>
          <a:p>
            <a:pPr eaLnBrk="1" hangingPunct="1">
              <a:lnSpc>
                <a:spcPct val="90000"/>
              </a:lnSpc>
              <a:buFontTx/>
              <a:buNone/>
            </a:pPr>
            <a:r>
              <a:rPr lang="lv-LV" altLang="en-US" sz="2800" b="0" dirty="0" smtClean="0">
                <a:latin typeface="Arial" panose="020B0604020202020204" pitchFamily="34" charset="0"/>
                <a:cs typeface="Arial" panose="020B0604020202020204" pitchFamily="34" charset="0"/>
              </a:rPr>
              <a:t>	(</a:t>
            </a:r>
            <a:r>
              <a:rPr lang="lv-LV" altLang="en-US" sz="2800" b="0" dirty="0" err="1" smtClean="0">
                <a:latin typeface="Arial" panose="020B0604020202020204" pitchFamily="34" charset="0"/>
                <a:cs typeface="Arial" panose="020B0604020202020204" pitchFamily="34" charset="0"/>
              </a:rPr>
              <a:t>Correns</a:t>
            </a:r>
            <a:r>
              <a:rPr lang="lv-LV" altLang="en-US" sz="2800" b="0" dirty="0" smtClean="0">
                <a:latin typeface="Arial" panose="020B0604020202020204" pitchFamily="34" charset="0"/>
                <a:cs typeface="Arial" panose="020B0604020202020204" pitchFamily="34" charset="0"/>
              </a:rPr>
              <a:t>, 1864-1933)</a:t>
            </a:r>
          </a:p>
          <a:p>
            <a:pPr eaLnBrk="1" hangingPunct="1">
              <a:lnSpc>
                <a:spcPct val="90000"/>
              </a:lnSpc>
            </a:pPr>
            <a:r>
              <a:rPr lang="lv-LV" altLang="en-US" sz="2800" b="0" dirty="0" smtClean="0">
                <a:latin typeface="Arial" panose="020B0604020202020204" pitchFamily="34" charset="0"/>
                <a:cs typeface="Arial" panose="020B0604020202020204" pitchFamily="34" charset="0"/>
              </a:rPr>
              <a:t>austriešu zinātnieks Ē. </a:t>
            </a:r>
            <a:r>
              <a:rPr lang="lv-LV" altLang="en-US" sz="2800" b="0" dirty="0" err="1" smtClean="0">
                <a:latin typeface="Arial" panose="020B0604020202020204" pitchFamily="34" charset="0"/>
                <a:cs typeface="Arial" panose="020B0604020202020204" pitchFamily="34" charset="0"/>
              </a:rPr>
              <a:t>Čermaks</a:t>
            </a:r>
            <a:r>
              <a:rPr lang="lv-LV" altLang="en-US" sz="2800" b="0" dirty="0" smtClean="0">
                <a:latin typeface="Arial" panose="020B0604020202020204" pitchFamily="34" charset="0"/>
                <a:cs typeface="Arial" panose="020B0604020202020204" pitchFamily="34" charset="0"/>
              </a:rPr>
              <a:t> (</a:t>
            </a:r>
            <a:r>
              <a:rPr lang="lv-LV" altLang="en-US" sz="2800" b="0" dirty="0" err="1" smtClean="0">
                <a:latin typeface="Arial" panose="020B0604020202020204" pitchFamily="34" charset="0"/>
                <a:cs typeface="Arial" panose="020B0604020202020204" pitchFamily="34" charset="0"/>
              </a:rPr>
              <a:t>Erich</a:t>
            </a:r>
            <a:r>
              <a:rPr lang="lv-LV" altLang="en-US" sz="2800" b="0" dirty="0" smtClean="0">
                <a:latin typeface="Arial" panose="020B0604020202020204" pitchFamily="34" charset="0"/>
                <a:cs typeface="Arial" panose="020B0604020202020204" pitchFamily="34" charset="0"/>
              </a:rPr>
              <a:t> </a:t>
            </a:r>
            <a:r>
              <a:rPr lang="lv-LV" altLang="en-US" sz="2800" b="0" dirty="0" err="1" smtClean="0">
                <a:latin typeface="Arial" panose="020B0604020202020204" pitchFamily="34" charset="0"/>
                <a:cs typeface="Arial" panose="020B0604020202020204" pitchFamily="34" charset="0"/>
              </a:rPr>
              <a:t>von</a:t>
            </a:r>
            <a:r>
              <a:rPr lang="lv-LV" altLang="en-US" sz="2800" b="0" dirty="0" smtClean="0">
                <a:latin typeface="Arial" panose="020B0604020202020204" pitchFamily="34" charset="0"/>
                <a:cs typeface="Arial" panose="020B0604020202020204" pitchFamily="34" charset="0"/>
              </a:rPr>
              <a:t> </a:t>
            </a:r>
            <a:r>
              <a:rPr lang="lv-LV" altLang="en-US" sz="2800" b="0" dirty="0" err="1" smtClean="0">
                <a:latin typeface="Arial" panose="020B0604020202020204" pitchFamily="34" charset="0"/>
                <a:cs typeface="Arial" panose="020B0604020202020204" pitchFamily="34" charset="0"/>
              </a:rPr>
              <a:t>Tschermak</a:t>
            </a:r>
            <a:r>
              <a:rPr lang="lv-LV" altLang="en-US" sz="2800" b="0" dirty="0" smtClean="0">
                <a:latin typeface="Arial" panose="020B0604020202020204" pitchFamily="34" charset="0"/>
                <a:cs typeface="Arial" panose="020B0604020202020204" pitchFamily="34" charset="0"/>
              </a:rPr>
              <a:t>, 1871-1962)</a:t>
            </a:r>
          </a:p>
        </p:txBody>
      </p:sp>
      <p:pic>
        <p:nvPicPr>
          <p:cNvPr id="82948" name="Picture 4" descr="Tschermak Erich v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956" y="4598141"/>
            <a:ext cx="12049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5" descr="Tschermak Erich von_pastmar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712441"/>
            <a:ext cx="121126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6" descr="deVries Hu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914400"/>
            <a:ext cx="13589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7" descr="Correns Car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188" y="2971800"/>
            <a:ext cx="1547812"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55126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304800"/>
            <a:ext cx="7924800" cy="838200"/>
          </a:xfrm>
        </p:spPr>
        <p:txBody>
          <a:bodyPr/>
          <a:lstStyle/>
          <a:p>
            <a:pPr eaLnBrk="1" hangingPunct="1"/>
            <a:r>
              <a:rPr lang="lv-LV" altLang="en-US" dirty="0" smtClean="0"/>
              <a:t>Selekcijas galvenie etapi</a:t>
            </a:r>
          </a:p>
        </p:txBody>
      </p:sp>
      <p:sp>
        <p:nvSpPr>
          <p:cNvPr id="60419" name="Rectangle 3"/>
          <p:cNvSpPr>
            <a:spLocks noGrp="1" noChangeArrowheads="1"/>
          </p:cNvSpPr>
          <p:nvPr>
            <p:ph type="body" idx="1"/>
          </p:nvPr>
        </p:nvSpPr>
        <p:spPr>
          <a:xfrm>
            <a:off x="684213" y="1628775"/>
            <a:ext cx="7991475" cy="3600450"/>
          </a:xfrm>
        </p:spPr>
        <p:txBody>
          <a:bodyPr/>
          <a:lstStyle/>
          <a:p>
            <a:pPr eaLnBrk="1" hangingPunct="1">
              <a:lnSpc>
                <a:spcPct val="90000"/>
              </a:lnSpc>
            </a:pPr>
            <a:r>
              <a:rPr lang="lv-LV" altLang="en-US" b="0" dirty="0" smtClean="0">
                <a:solidFill>
                  <a:srgbClr val="990000"/>
                </a:solidFill>
                <a:latin typeface="Arial" panose="020B0604020202020204" pitchFamily="34" charset="0"/>
                <a:cs typeface="Arial" panose="020B0604020202020204" pitchFamily="34" charset="0"/>
              </a:rPr>
              <a:t>Ģenētiskās daudzveidības izveidošana</a:t>
            </a:r>
          </a:p>
          <a:p>
            <a:pPr eaLnBrk="1" hangingPunct="1">
              <a:lnSpc>
                <a:spcPct val="90000"/>
              </a:lnSpc>
            </a:pPr>
            <a:endParaRPr lang="lv-LV" altLang="en-US" b="0" dirty="0" smtClean="0">
              <a:solidFill>
                <a:srgbClr val="990000"/>
              </a:solidFill>
              <a:latin typeface="Arial" panose="020B0604020202020204" pitchFamily="34" charset="0"/>
              <a:cs typeface="Arial" panose="020B0604020202020204" pitchFamily="34" charset="0"/>
            </a:endParaRPr>
          </a:p>
          <a:p>
            <a:pPr eaLnBrk="1" hangingPunct="1">
              <a:lnSpc>
                <a:spcPct val="90000"/>
              </a:lnSpc>
            </a:pPr>
            <a:r>
              <a:rPr lang="lv-LV" altLang="en-US" b="0" dirty="0" smtClean="0">
                <a:solidFill>
                  <a:srgbClr val="990000"/>
                </a:solidFill>
                <a:latin typeface="Arial" panose="020B0604020202020204" pitchFamily="34" charset="0"/>
                <a:cs typeface="Arial" panose="020B0604020202020204" pitchFamily="34" charset="0"/>
              </a:rPr>
              <a:t>Labāko genotipu identifikācija un izlase</a:t>
            </a:r>
            <a:endParaRPr lang="lv-LV" altLang="en-US" b="0" i="1" dirty="0" smtClean="0">
              <a:solidFill>
                <a:srgbClr val="990000"/>
              </a:solidFill>
              <a:latin typeface="Arial" panose="020B0604020202020204" pitchFamily="34" charset="0"/>
              <a:cs typeface="Arial" panose="020B0604020202020204" pitchFamily="34" charset="0"/>
            </a:endParaRPr>
          </a:p>
          <a:p>
            <a:pPr eaLnBrk="1" hangingPunct="1">
              <a:lnSpc>
                <a:spcPct val="90000"/>
              </a:lnSpc>
            </a:pPr>
            <a:endParaRPr lang="lv-LV" altLang="en-US" b="0" dirty="0" smtClean="0">
              <a:solidFill>
                <a:srgbClr val="990000"/>
              </a:solidFill>
              <a:latin typeface="Arial" panose="020B0604020202020204" pitchFamily="34" charset="0"/>
              <a:cs typeface="Arial" panose="020B0604020202020204" pitchFamily="34" charset="0"/>
            </a:endParaRPr>
          </a:p>
          <a:p>
            <a:pPr eaLnBrk="1" hangingPunct="1">
              <a:lnSpc>
                <a:spcPct val="90000"/>
              </a:lnSpc>
            </a:pPr>
            <a:r>
              <a:rPr lang="lv-LV" altLang="en-US" b="0" dirty="0" smtClean="0">
                <a:latin typeface="Arial" panose="020B0604020202020204" pitchFamily="34" charset="0"/>
                <a:cs typeface="Arial" panose="020B0604020202020204" pitchFamily="34" charset="0"/>
              </a:rPr>
              <a:t>Izlasīto genotipu pavairošana un pārbaude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0419">
                                            <p:txEl>
                                              <p:pRg st="0" end="0"/>
                                            </p:txEl>
                                          </p:spTgt>
                                        </p:tgtEl>
                                        <p:attrNameLst>
                                          <p:attrName>ppt_c</p:attrName>
                                        </p:attrNameLst>
                                      </p:cBhvr>
                                      <p:to>
                                        <a:srgbClr val="336600"/>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1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0419">
                                            <p:txEl>
                                              <p:pRg st="2" end="2"/>
                                            </p:txEl>
                                          </p:spTgt>
                                        </p:tgtEl>
                                        <p:attrNameLst>
                                          <p:attrName>ppt_c</p:attrName>
                                        </p:attrNameLst>
                                      </p:cBhvr>
                                      <p:to>
                                        <a:srgbClr val="336600"/>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419">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0419">
                                            <p:txEl>
                                              <p:pRg st="4" end="4"/>
                                            </p:txEl>
                                          </p:spTgt>
                                        </p:tgtEl>
                                        <p:attrNameLst>
                                          <p:attrName>ppt_c</p:attrName>
                                        </p:attrNameLst>
                                      </p:cBhvr>
                                      <p:to>
                                        <a:srgbClr val="3366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304800"/>
            <a:ext cx="7924800" cy="609600"/>
          </a:xfrm>
        </p:spPr>
        <p:txBody>
          <a:bodyPr/>
          <a:lstStyle/>
          <a:p>
            <a:pPr eaLnBrk="1" hangingPunct="1"/>
            <a:r>
              <a:rPr lang="lv-LV" altLang="en-US" sz="2800" smtClean="0"/>
              <a:t>Kultūraugu izcelšanās centri</a:t>
            </a:r>
          </a:p>
        </p:txBody>
      </p:sp>
      <p:pic>
        <p:nvPicPr>
          <p:cNvPr id="18435" name="Picture 3" descr="Vavilov_cen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43000"/>
            <a:ext cx="69342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lv-LV" sz="4000" dirty="0" smtClean="0">
                <a:solidFill>
                  <a:schemeClr val="accent6"/>
                </a:solidFill>
              </a:rPr>
              <a:t>Kukurūza</a:t>
            </a:r>
            <a:endParaRPr lang="en-US" sz="4000" dirty="0">
              <a:solidFill>
                <a:schemeClr val="accent6"/>
              </a:solidFill>
            </a:endParaRPr>
          </a:p>
        </p:txBody>
      </p:sp>
      <p:sp>
        <p:nvSpPr>
          <p:cNvPr id="19459" name="Slide Number Placeholder 4"/>
          <p:cNvSpPr>
            <a:spLocks noGrp="1"/>
          </p:cNvSpPr>
          <p:nvPr>
            <p:ph type="sldNum" sz="quarter" idx="12"/>
          </p:nvPr>
        </p:nvSpPr>
        <p:spPr>
          <a:noFill/>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53CC2991-6E52-42C9-8CC0-0F88C87D7053}" type="slidenum">
              <a:rPr lang="en-US" altLang="en-US" sz="1400" b="0" smtClean="0">
                <a:solidFill>
                  <a:schemeClr val="tx1"/>
                </a:solidFill>
                <a:latin typeface="Times New Roman" pitchFamily="18" charset="0"/>
              </a:rPr>
              <a:pPr eaLnBrk="1" hangingPunct="1">
                <a:spcBef>
                  <a:spcPct val="0"/>
                </a:spcBef>
                <a:buFontTx/>
                <a:buNone/>
              </a:pPr>
              <a:t>73</a:t>
            </a:fld>
            <a:endParaRPr lang="en-US" altLang="en-US" sz="1400" b="0" smtClean="0">
              <a:solidFill>
                <a:schemeClr val="tx1"/>
              </a:solidFill>
              <a:latin typeface="Times New Roman" pitchFamily="18" charset="0"/>
            </a:endParaRPr>
          </a:p>
        </p:txBody>
      </p:sp>
      <p:pic>
        <p:nvPicPr>
          <p:cNvPr id="19460" name="Picture 2" descr="http://nrm101-summer2010.community.uaf.edu/files/2010/07/corn-and-teosinte_h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1700213"/>
            <a:ext cx="723900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defRPr/>
            </a:pPr>
            <a:r>
              <a:rPr lang="lv-LV" dirty="0" smtClean="0">
                <a:solidFill>
                  <a:schemeClr val="accent6"/>
                </a:solidFill>
              </a:rPr>
              <a:t>Savvaļas – kultūras mieži</a:t>
            </a:r>
            <a:endParaRPr lang="en-US" dirty="0">
              <a:solidFill>
                <a:schemeClr val="accent6"/>
              </a:solidFill>
            </a:endParaRPr>
          </a:p>
        </p:txBody>
      </p:sp>
      <p:sp>
        <p:nvSpPr>
          <p:cNvPr id="20483" name="Slide Number Placeholder 2"/>
          <p:cNvSpPr>
            <a:spLocks noGrp="1"/>
          </p:cNvSpPr>
          <p:nvPr>
            <p:ph type="sldNum" sz="quarter" idx="12"/>
          </p:nvPr>
        </p:nvSpPr>
        <p:spPr>
          <a:noFill/>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4417A411-B48B-48B6-9642-051CB221A17D}" type="slidenum">
              <a:rPr lang="en-US" altLang="en-US" sz="1400" b="0" smtClean="0">
                <a:solidFill>
                  <a:schemeClr val="tx1"/>
                </a:solidFill>
                <a:latin typeface="Times New Roman" pitchFamily="18" charset="0"/>
              </a:rPr>
              <a:pPr eaLnBrk="1" hangingPunct="1">
                <a:spcBef>
                  <a:spcPct val="0"/>
                </a:spcBef>
                <a:buFontTx/>
                <a:buNone/>
              </a:pPr>
              <a:t>74</a:t>
            </a:fld>
            <a:endParaRPr lang="en-US" altLang="en-US" sz="1400" b="0" smtClean="0">
              <a:solidFill>
                <a:schemeClr val="tx1"/>
              </a:solidFill>
              <a:latin typeface="Times New Roman" pitchFamily="18" charset="0"/>
            </a:endParaRPr>
          </a:p>
        </p:txBody>
      </p:sp>
      <p:pic>
        <p:nvPicPr>
          <p:cNvPr id="2048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6750" y="1481138"/>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038" y="34544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789488" y="5748338"/>
            <a:ext cx="2071687" cy="1200150"/>
          </a:xfrm>
          <a:prstGeom prst="rect">
            <a:avLst/>
          </a:prstGeom>
          <a:noFill/>
        </p:spPr>
        <p:txBody>
          <a:bodyPr>
            <a:spAutoFit/>
          </a:bodyPr>
          <a:lstStyle/>
          <a:p>
            <a:pPr>
              <a:defRPr/>
            </a:pPr>
            <a:r>
              <a:rPr lang="lv-LV" dirty="0">
                <a:solidFill>
                  <a:schemeClr val="accent3">
                    <a:lumMod val="50000"/>
                  </a:schemeClr>
                </a:solidFill>
              </a:rPr>
              <a:t>btr1btr1 Btr2Btr2</a:t>
            </a:r>
          </a:p>
          <a:p>
            <a:pPr algn="ctr">
              <a:defRPr/>
            </a:pPr>
            <a:endParaRPr lang="en-US" dirty="0">
              <a:solidFill>
                <a:schemeClr val="accent3">
                  <a:lumMod val="50000"/>
                </a:schemeClr>
              </a:solidFill>
            </a:endParaRPr>
          </a:p>
        </p:txBody>
      </p:sp>
      <p:sp>
        <p:nvSpPr>
          <p:cNvPr id="7" name="TextBox 6"/>
          <p:cNvSpPr txBox="1"/>
          <p:nvPr/>
        </p:nvSpPr>
        <p:spPr>
          <a:xfrm>
            <a:off x="6853238" y="5748338"/>
            <a:ext cx="2000250" cy="830262"/>
          </a:xfrm>
          <a:prstGeom prst="rect">
            <a:avLst/>
          </a:prstGeom>
          <a:noFill/>
        </p:spPr>
        <p:txBody>
          <a:bodyPr>
            <a:spAutoFit/>
          </a:bodyPr>
          <a:lstStyle/>
          <a:p>
            <a:pPr>
              <a:defRPr/>
            </a:pPr>
            <a:r>
              <a:rPr lang="lv-LV" dirty="0" err="1">
                <a:solidFill>
                  <a:schemeClr val="accent3">
                    <a:lumMod val="50000"/>
                  </a:schemeClr>
                </a:solidFill>
              </a:rPr>
              <a:t>Btr1Btr1</a:t>
            </a:r>
            <a:r>
              <a:rPr lang="lv-LV" dirty="0">
                <a:solidFill>
                  <a:schemeClr val="accent3">
                    <a:lumMod val="50000"/>
                  </a:schemeClr>
                </a:solidFill>
              </a:rPr>
              <a:t> </a:t>
            </a:r>
            <a:r>
              <a:rPr lang="lv-LV" dirty="0" err="1">
                <a:solidFill>
                  <a:schemeClr val="accent3">
                    <a:lumMod val="50000"/>
                  </a:schemeClr>
                </a:solidFill>
              </a:rPr>
              <a:t>Btr2Btr2</a:t>
            </a:r>
            <a:endParaRPr lang="lv-LV" dirty="0">
              <a:solidFill>
                <a:schemeClr val="accent3">
                  <a:lumMod val="50000"/>
                </a:schemeClr>
              </a:solidFill>
            </a:endParaRPr>
          </a:p>
        </p:txBody>
      </p:sp>
      <p:pic>
        <p:nvPicPr>
          <p:cNvPr id="204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 y="1628775"/>
            <a:ext cx="3763963"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sp>
        <p:nvSpPr>
          <p:cNvPr id="9" name="Text Box 4"/>
          <p:cNvSpPr txBox="1">
            <a:spLocks noChangeArrowheads="1"/>
          </p:cNvSpPr>
          <p:nvPr/>
        </p:nvSpPr>
        <p:spPr bwMode="auto">
          <a:xfrm>
            <a:off x="317500" y="5799138"/>
            <a:ext cx="2641600" cy="276225"/>
          </a:xfrm>
          <a:prstGeom prst="rect">
            <a:avLst/>
          </a:prstGeom>
          <a:noFill/>
          <a:ln w="12700">
            <a:noFill/>
            <a:miter lim="800000"/>
            <a:headEnd type="none" w="sm" len="sm"/>
            <a:tailEnd type="none" w="sm" len="sm"/>
          </a:ln>
        </p:spPr>
        <p:txBody>
          <a:bodyPr wrap="none">
            <a:spAutoFit/>
          </a:bodyPr>
          <a:lstStyle/>
          <a:p>
            <a:pPr>
              <a:defRPr/>
            </a:pPr>
            <a:r>
              <a:rPr lang="lv-LV" sz="1200" dirty="0" err="1">
                <a:solidFill>
                  <a:schemeClr val="accent3">
                    <a:lumMod val="50000"/>
                  </a:schemeClr>
                </a:solidFill>
                <a:latin typeface="Arial" charset="0"/>
              </a:rPr>
              <a:t>Kislev</a:t>
            </a:r>
            <a:r>
              <a:rPr lang="lv-LV" sz="1200" dirty="0">
                <a:solidFill>
                  <a:schemeClr val="accent3">
                    <a:lumMod val="50000"/>
                  </a:schemeClr>
                </a:solidFill>
                <a:latin typeface="Arial" charset="0"/>
              </a:rPr>
              <a:t> </a:t>
            </a:r>
            <a:r>
              <a:rPr lang="lv-LV" sz="1200" dirty="0" err="1">
                <a:solidFill>
                  <a:schemeClr val="accent3">
                    <a:lumMod val="50000"/>
                  </a:schemeClr>
                </a:solidFill>
                <a:latin typeface="Arial" charset="0"/>
              </a:rPr>
              <a:t>et</a:t>
            </a:r>
            <a:r>
              <a:rPr lang="lv-LV" sz="1200" dirty="0">
                <a:solidFill>
                  <a:schemeClr val="accent3">
                    <a:lumMod val="50000"/>
                  </a:schemeClr>
                </a:solidFill>
                <a:latin typeface="Arial" charset="0"/>
              </a:rPr>
              <a:t> </a:t>
            </a:r>
            <a:r>
              <a:rPr lang="lv-LV" sz="1200" dirty="0" err="1">
                <a:solidFill>
                  <a:schemeClr val="accent3">
                    <a:lumMod val="50000"/>
                  </a:schemeClr>
                </a:solidFill>
                <a:latin typeface="Arial" charset="0"/>
              </a:rPr>
              <a:t>al</a:t>
            </a:r>
            <a:r>
              <a:rPr lang="lv-LV" sz="1200" dirty="0">
                <a:solidFill>
                  <a:schemeClr val="accent3">
                    <a:lumMod val="50000"/>
                  </a:schemeClr>
                </a:solidFill>
                <a:latin typeface="Arial" charset="0"/>
              </a:rPr>
              <a:t>. (2004) PNAS 101: 2692</a:t>
            </a:r>
            <a:endParaRPr lang="en-US" sz="1200" dirty="0">
              <a:solidFill>
                <a:schemeClr val="accent3">
                  <a:lumMod val="50000"/>
                </a:schemeClr>
              </a:solidFill>
              <a:latin typeface="Arial"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381000"/>
            <a:ext cx="7772400" cy="609600"/>
          </a:xfrm>
        </p:spPr>
        <p:txBody>
          <a:bodyPr/>
          <a:lstStyle/>
          <a:p>
            <a:r>
              <a:rPr lang="lv-LV" altLang="en-US" smtClean="0"/>
              <a:t>Dabisko mutāciju izmantošana</a:t>
            </a:r>
          </a:p>
        </p:txBody>
      </p:sp>
      <p:pic>
        <p:nvPicPr>
          <p:cNvPr id="21507" name="Picture 3" descr="Sheep_dwar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71588"/>
            <a:ext cx="3962400"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Sheep_dwar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143000"/>
            <a:ext cx="25082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261" name="Picture 5" descr="Sheep_normal le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206875"/>
            <a:ext cx="26670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262" name="Picture 6" descr="Sheep_normal legs_wi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4191000"/>
            <a:ext cx="30480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08261"/>
                                        </p:tgtEl>
                                        <p:attrNameLst>
                                          <p:attrName>style.visibility</p:attrName>
                                        </p:attrNameLst>
                                      </p:cBhvr>
                                      <p:to>
                                        <p:strVal val="visible"/>
                                      </p:to>
                                    </p:set>
                                    <p:anim calcmode="lin" valueType="num">
                                      <p:cBhvr additive="base">
                                        <p:cTn id="7" dur="500" fill="hold"/>
                                        <p:tgtEl>
                                          <p:spTgt spid="608261"/>
                                        </p:tgtEl>
                                        <p:attrNameLst>
                                          <p:attrName>ppt_x</p:attrName>
                                        </p:attrNameLst>
                                      </p:cBhvr>
                                      <p:tavLst>
                                        <p:tav tm="0">
                                          <p:val>
                                            <p:strVal val="0-#ppt_w/2"/>
                                          </p:val>
                                        </p:tav>
                                        <p:tav tm="100000">
                                          <p:val>
                                            <p:strVal val="#ppt_x"/>
                                          </p:val>
                                        </p:tav>
                                      </p:tavLst>
                                    </p:anim>
                                    <p:anim calcmode="lin" valueType="num">
                                      <p:cBhvr additive="base">
                                        <p:cTn id="8" dur="500" fill="hold"/>
                                        <p:tgtEl>
                                          <p:spTgt spid="6082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608262"/>
                                        </p:tgtEl>
                                        <p:attrNameLst>
                                          <p:attrName>style.visibility</p:attrName>
                                        </p:attrNameLst>
                                      </p:cBhvr>
                                      <p:to>
                                        <p:strVal val="visible"/>
                                      </p:to>
                                    </p:set>
                                    <p:anim calcmode="lin" valueType="num">
                                      <p:cBhvr additive="base">
                                        <p:cTn id="13" dur="500" fill="hold"/>
                                        <p:tgtEl>
                                          <p:spTgt spid="608262"/>
                                        </p:tgtEl>
                                        <p:attrNameLst>
                                          <p:attrName>ppt_x</p:attrName>
                                        </p:attrNameLst>
                                      </p:cBhvr>
                                      <p:tavLst>
                                        <p:tav tm="0">
                                          <p:val>
                                            <p:strVal val="1+#ppt_w/2"/>
                                          </p:val>
                                        </p:tav>
                                        <p:tav tm="100000">
                                          <p:val>
                                            <p:strVal val="#ppt_x"/>
                                          </p:val>
                                        </p:tav>
                                      </p:tavLst>
                                    </p:anim>
                                    <p:anim calcmode="lin" valueType="num">
                                      <p:cBhvr additive="base">
                                        <p:cTn id="14" dur="500" fill="hold"/>
                                        <p:tgtEl>
                                          <p:spTgt spid="6082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304800"/>
            <a:ext cx="7772400" cy="1143000"/>
          </a:xfrm>
        </p:spPr>
        <p:txBody>
          <a:bodyPr/>
          <a:lstStyle/>
          <a:p>
            <a:pPr eaLnBrk="1" hangingPunct="1"/>
            <a:r>
              <a:rPr lang="lv-LV" altLang="en-US" sz="2800" smtClean="0"/>
              <a:t>Auglīgais pusmēness (loks)</a:t>
            </a:r>
            <a:br>
              <a:rPr lang="lv-LV" altLang="en-US" sz="2800" smtClean="0"/>
            </a:br>
            <a:r>
              <a:rPr lang="lv-LV" altLang="en-US" sz="2400" smtClean="0">
                <a:solidFill>
                  <a:srgbClr val="008000"/>
                </a:solidFill>
              </a:rPr>
              <a:t>[Fertile Crescent]</a:t>
            </a:r>
          </a:p>
        </p:txBody>
      </p:sp>
      <p:pic>
        <p:nvPicPr>
          <p:cNvPr id="22531" name="Picture 3" descr="Fertile Crescent"/>
          <p:cNvPicPr>
            <a:picLocks noChangeAspect="1" noChangeArrowheads="1"/>
          </p:cNvPicPr>
          <p:nvPr/>
        </p:nvPicPr>
        <p:blipFill>
          <a:blip r:embed="rId2">
            <a:extLst>
              <a:ext uri="{28A0092B-C50C-407E-A947-70E740481C1C}">
                <a14:useLocalDpi xmlns:a14="http://schemas.microsoft.com/office/drawing/2010/main" val="0"/>
              </a:ext>
            </a:extLst>
          </a:blip>
          <a:srcRect b="12856"/>
          <a:stretch>
            <a:fillRect/>
          </a:stretch>
        </p:blipFill>
        <p:spPr bwMode="auto">
          <a:xfrm>
            <a:off x="1600200" y="1447800"/>
            <a:ext cx="6019800"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39552" y="4221088"/>
            <a:ext cx="3421014" cy="603250"/>
          </a:xfrm>
        </p:spPr>
        <p:txBody>
          <a:bodyPr/>
          <a:lstStyle/>
          <a:p>
            <a:pPr algn="l" eaLnBrk="1" hangingPunct="1"/>
            <a:r>
              <a:rPr lang="lv-LV" altLang="en-US" sz="1800" b="0" dirty="0" smtClean="0">
                <a:solidFill>
                  <a:srgbClr val="990000"/>
                </a:solidFill>
                <a:latin typeface="Arial" panose="020B0604020202020204" pitchFamily="34" charset="0"/>
                <a:cs typeface="Arial" panose="020B0604020202020204" pitchFamily="34" charset="0"/>
              </a:rPr>
              <a:t>Dateļu palmu apputeksnēšana</a:t>
            </a:r>
            <a:endParaRPr lang="lv-LV" altLang="en-US" sz="1800" dirty="0" smtClean="0">
              <a:solidFill>
                <a:srgbClr val="990000"/>
              </a:solidFill>
              <a:latin typeface="Arial" panose="020B0604020202020204" pitchFamily="34" charset="0"/>
              <a:cs typeface="Arial" panose="020B0604020202020204" pitchFamily="34" charset="0"/>
            </a:endParaRPr>
          </a:p>
        </p:txBody>
      </p:sp>
      <p:pic>
        <p:nvPicPr>
          <p:cNvPr id="23555" name="Picture 3" descr="Pollination of date palms_Assyrian relief 870 B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92150"/>
            <a:ext cx="4105275" cy="33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4"/>
          <p:cNvSpPr txBox="1">
            <a:spLocks noChangeArrowheads="1"/>
          </p:cNvSpPr>
          <p:nvPr/>
        </p:nvSpPr>
        <p:spPr bwMode="auto">
          <a:xfrm>
            <a:off x="5652120" y="980728"/>
            <a:ext cx="250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lv-LV" altLang="en-US" sz="2000" b="0" i="0" dirty="0">
                <a:solidFill>
                  <a:schemeClr val="tx1"/>
                </a:solidFill>
                <a:latin typeface="Arial" charset="0"/>
              </a:rPr>
              <a:t>Asīrija, 800 g. </a:t>
            </a:r>
            <a:r>
              <a:rPr lang="lv-LV" altLang="en-US" sz="2000" b="0" i="0" dirty="0" err="1">
                <a:solidFill>
                  <a:schemeClr val="tx1"/>
                </a:solidFill>
                <a:latin typeface="Arial" charset="0"/>
              </a:rPr>
              <a:t>p.m.e</a:t>
            </a:r>
            <a:r>
              <a:rPr lang="lv-LV" altLang="en-US" sz="2000" b="0" i="0" dirty="0">
                <a:solidFill>
                  <a:schemeClr val="tx1"/>
                </a:solidFill>
                <a:latin typeface="Arial" charset="0"/>
              </a:rPr>
              <a:t>.</a:t>
            </a:r>
            <a:endParaRPr lang="lv-LV" altLang="en-US" sz="3600" i="0" dirty="0">
              <a:solidFill>
                <a:schemeClr val="accent2"/>
              </a:solidFill>
              <a:latin typeface="Arial" charset="0"/>
            </a:endParaRPr>
          </a:p>
        </p:txBody>
      </p:sp>
      <p:pic>
        <p:nvPicPr>
          <p:cNvPr id="23557" name="Picture 5" descr="gene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3278188"/>
            <a:ext cx="4787900"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4213" y="404813"/>
            <a:ext cx="7772400" cy="731837"/>
          </a:xfrm>
        </p:spPr>
        <p:txBody>
          <a:bodyPr/>
          <a:lstStyle/>
          <a:p>
            <a:pPr eaLnBrk="1" hangingPunct="1"/>
            <a:r>
              <a:rPr lang="lv-LV" altLang="en-US" smtClean="0"/>
              <a:t>Augu domestikācijas piemēri</a:t>
            </a:r>
          </a:p>
        </p:txBody>
      </p:sp>
      <p:graphicFrame>
        <p:nvGraphicFramePr>
          <p:cNvPr id="178248" name="Group 72"/>
          <p:cNvGraphicFramePr>
            <a:graphicFrameLocks noGrp="1"/>
          </p:cNvGraphicFramePr>
          <p:nvPr>
            <p:ph idx="1"/>
            <p:extLst>
              <p:ext uri="{D42A27DB-BD31-4B8C-83A1-F6EECF244321}">
                <p14:modId xmlns:p14="http://schemas.microsoft.com/office/powerpoint/2010/main" val="650004118"/>
              </p:ext>
            </p:extLst>
          </p:nvPr>
        </p:nvGraphicFramePr>
        <p:xfrm>
          <a:off x="323850" y="1341438"/>
          <a:ext cx="8496300" cy="5070477"/>
        </p:xfrm>
        <a:graphic>
          <a:graphicData uri="http://schemas.openxmlformats.org/drawingml/2006/table">
            <a:tbl>
              <a:tblPr/>
              <a:tblGrid>
                <a:gridCol w="2360613"/>
                <a:gridCol w="2752725"/>
                <a:gridCol w="1392237"/>
                <a:gridCol w="1990725"/>
              </a:tblGrid>
              <a:tr h="354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1200" b="1" i="0" u="none" strike="noStrike" cap="none" normalizeH="0" baseline="0" dirty="0" smtClean="0">
                          <a:ln>
                            <a:noFill/>
                          </a:ln>
                          <a:solidFill>
                            <a:srgbClr val="663300"/>
                          </a:solidFill>
                          <a:effectLst/>
                          <a:latin typeface="Times New Roman" pitchFamily="18" charset="0"/>
                          <a:cs typeface="Times New Roman" pitchFamily="18" charset="0"/>
                        </a:rPr>
                        <a:t>Kultūraugs</a:t>
                      </a:r>
                      <a:endParaRPr kumimoji="0" lang="lv-LV" sz="1200" b="1" i="0" u="none" strike="noStrike" cap="none" normalizeH="0" baseline="0" dirty="0" smtClean="0">
                        <a:ln>
                          <a:noFill/>
                        </a:ln>
                        <a:solidFill>
                          <a:srgbClr val="663300"/>
                        </a:solidFill>
                        <a:effectLst/>
                        <a:latin typeface="Times New Roman" pitchFamily="18" charset="0"/>
                      </a:endParaRP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1200" b="1" i="0" u="none" strike="noStrike" cap="none" normalizeH="0" baseline="0" dirty="0" smtClean="0">
                          <a:ln>
                            <a:noFill/>
                          </a:ln>
                          <a:solidFill>
                            <a:srgbClr val="663300"/>
                          </a:solidFill>
                          <a:effectLst/>
                          <a:latin typeface="Times New Roman" pitchFamily="18" charset="0"/>
                          <a:cs typeface="Times New Roman" pitchFamily="18" charset="0"/>
                        </a:rPr>
                        <a:t>Savvaļas augs</a:t>
                      </a:r>
                      <a:endParaRPr kumimoji="0" lang="lv-LV" sz="1200" b="1" i="0" u="none" strike="noStrike" cap="none" normalizeH="0" baseline="0" dirty="0" smtClean="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1200" b="1" i="0" u="none" strike="noStrike" cap="none" normalizeH="0" baseline="0" dirty="0" smtClean="0">
                          <a:ln>
                            <a:noFill/>
                          </a:ln>
                          <a:solidFill>
                            <a:srgbClr val="663300"/>
                          </a:solidFill>
                          <a:effectLst/>
                          <a:latin typeface="Times New Roman" pitchFamily="18" charset="0"/>
                          <a:cs typeface="Times New Roman" pitchFamily="18" charset="0"/>
                        </a:rPr>
                        <a:t>Pirms cik gadiem</a:t>
                      </a:r>
                      <a:endParaRPr kumimoji="0" lang="lv-LV" sz="1200" b="1" i="0" u="none" strike="noStrike" cap="none" normalizeH="0" baseline="0" dirty="0" smtClean="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1200" b="1" i="0" u="none" strike="noStrike" cap="none" normalizeH="0" baseline="0" dirty="0" smtClean="0">
                          <a:ln>
                            <a:noFill/>
                          </a:ln>
                          <a:solidFill>
                            <a:srgbClr val="663300"/>
                          </a:solidFill>
                          <a:effectLst/>
                          <a:latin typeface="Times New Roman" pitchFamily="18" charset="0"/>
                          <a:cs typeface="Times New Roman" pitchFamily="18" charset="0"/>
                        </a:rPr>
                        <a:t>Vieta</a:t>
                      </a:r>
                      <a:endParaRPr kumimoji="0" lang="lv-LV" sz="1200" b="1" i="0" u="none" strike="noStrike" cap="none" normalizeH="0" baseline="0" dirty="0" smtClean="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0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rPr>
                        <a:t>Rīsi (</a:t>
                      </a:r>
                      <a:r>
                        <a:rPr kumimoji="0" lang="lv-LV" sz="1200" b="0" i="1" u="none" strike="noStrike" cap="none" normalizeH="0" baseline="0" smtClean="0">
                          <a:ln>
                            <a:noFill/>
                          </a:ln>
                          <a:solidFill>
                            <a:srgbClr val="663300"/>
                          </a:solidFill>
                          <a:effectLst/>
                          <a:latin typeface="Times New Roman" pitchFamily="18" charset="0"/>
                        </a:rPr>
                        <a:t>Oryza sativa</a:t>
                      </a:r>
                      <a:r>
                        <a:rPr kumimoji="0" lang="lv-LV" sz="1200" b="0" i="0" u="none" strike="noStrike" cap="none" normalizeH="0" baseline="0" smtClean="0">
                          <a:ln>
                            <a:noFill/>
                          </a:ln>
                          <a:solidFill>
                            <a:srgbClr val="663300"/>
                          </a:solidFill>
                          <a:effectLst/>
                          <a:latin typeface="Times New Roman" pitchFamily="18" charset="0"/>
                        </a:rPr>
                        <a:t>) </a:t>
                      </a: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rPr>
                        <a:t>Āzijas savvaļas rīsi (</a:t>
                      </a:r>
                      <a:r>
                        <a:rPr kumimoji="0" lang="lv-LV" sz="1200" b="0" i="1" u="none" strike="noStrike" cap="none" normalizeH="0" baseline="0" smtClean="0">
                          <a:ln>
                            <a:noFill/>
                          </a:ln>
                          <a:solidFill>
                            <a:srgbClr val="663300"/>
                          </a:solidFill>
                          <a:effectLst/>
                          <a:latin typeface="Times New Roman" pitchFamily="18" charset="0"/>
                        </a:rPr>
                        <a:t>Oryza sativa</a:t>
                      </a:r>
                      <a:r>
                        <a:rPr kumimoji="0" lang="lv-LV" sz="1200" b="0" i="0" u="none" strike="noStrike" cap="none" normalizeH="0" baseline="0" smtClean="0">
                          <a:ln>
                            <a:noFill/>
                          </a:ln>
                          <a:solidFill>
                            <a:srgbClr val="663300"/>
                          </a:solidFill>
                          <a:effectLst/>
                          <a:latin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rPr>
                        <a:t>~ 15,900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rPr>
                        <a:t>Centrālā Ķīna</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8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rPr>
                        <a:t>Rietumāfrikas rīsi (</a:t>
                      </a:r>
                      <a:r>
                        <a:rPr kumimoji="0" lang="lv-LV" sz="1200" b="0" i="1" u="none" strike="noStrike" cap="none" normalizeH="0" baseline="0" smtClean="0">
                          <a:ln>
                            <a:noFill/>
                          </a:ln>
                          <a:solidFill>
                            <a:srgbClr val="663300"/>
                          </a:solidFill>
                          <a:effectLst/>
                          <a:latin typeface="Times New Roman" pitchFamily="18" charset="0"/>
                        </a:rPr>
                        <a:t>O. glaberrima</a:t>
                      </a:r>
                      <a:r>
                        <a:rPr kumimoji="0" lang="lv-LV" sz="1200" b="0" i="0" u="none" strike="noStrike" cap="none" normalizeH="0" baseline="0" smtClean="0">
                          <a:ln>
                            <a:noFill/>
                          </a:ln>
                          <a:solidFill>
                            <a:srgbClr val="663300"/>
                          </a:solidFill>
                          <a:effectLst/>
                          <a:latin typeface="Times New Roman" pitchFamily="18" charset="0"/>
                        </a:rPr>
                        <a:t>)</a:t>
                      </a: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rPr>
                        <a:t>Rietumāfrikas rīsi (</a:t>
                      </a:r>
                      <a:r>
                        <a:rPr kumimoji="0" lang="lv-LV" sz="1200" b="0" i="1" u="none" strike="noStrike" cap="none" normalizeH="0" baseline="0" smtClean="0">
                          <a:ln>
                            <a:noFill/>
                          </a:ln>
                          <a:solidFill>
                            <a:srgbClr val="663300"/>
                          </a:solidFill>
                          <a:effectLst/>
                          <a:latin typeface="Times New Roman" pitchFamily="18" charset="0"/>
                        </a:rPr>
                        <a:t>O. glaberrima</a:t>
                      </a:r>
                      <a:r>
                        <a:rPr kumimoji="0" lang="lv-LV" sz="1200" b="0" i="0" u="none" strike="noStrike" cap="none" normalizeH="0" baseline="0" smtClean="0">
                          <a:ln>
                            <a:noFill/>
                          </a:ln>
                          <a:solidFill>
                            <a:srgbClr val="663300"/>
                          </a:solidFill>
                          <a:effectLst/>
                          <a:latin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rPr>
                        <a:t>~ 10,000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rPr>
                        <a:t>Rietumāfrika</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0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rPr>
                        <a:t>Amerikas rīsi </a:t>
                      </a:r>
                      <a:r>
                        <a:rPr kumimoji="0" lang="lv-LV" sz="1200" b="0" i="1" u="none" strike="noStrike" cap="none" normalizeH="0" baseline="0" smtClean="0">
                          <a:ln>
                            <a:noFill/>
                          </a:ln>
                          <a:solidFill>
                            <a:srgbClr val="663300"/>
                          </a:solidFill>
                          <a:effectLst/>
                          <a:latin typeface="Times New Roman" pitchFamily="18" charset="0"/>
                        </a:rPr>
                        <a:t>Zizania aquatica</a:t>
                      </a:r>
                      <a:r>
                        <a:rPr kumimoji="0" lang="lv-LV" sz="1200" b="0" i="0" u="none" strike="noStrike" cap="none" normalizeH="0" baseline="0" smtClean="0">
                          <a:ln>
                            <a:noFill/>
                          </a:ln>
                          <a:solidFill>
                            <a:srgbClr val="663300"/>
                          </a:solidFill>
                          <a:effectLst/>
                          <a:latin typeface="Times New Roman" pitchFamily="18" charset="0"/>
                        </a:rPr>
                        <a:t> </a:t>
                      </a: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rPr>
                        <a:t>Amerikas savvaļas rīsi (</a:t>
                      </a:r>
                      <a:r>
                        <a:rPr kumimoji="0" lang="lv-LV" sz="1200" b="0" i="1" u="none" strike="noStrike" cap="none" normalizeH="0" baseline="0" smtClean="0">
                          <a:ln>
                            <a:noFill/>
                          </a:ln>
                          <a:solidFill>
                            <a:srgbClr val="663300"/>
                          </a:solidFill>
                          <a:effectLst/>
                          <a:latin typeface="Times New Roman" pitchFamily="18" charset="0"/>
                        </a:rPr>
                        <a:t>Zizania aquatica)</a:t>
                      </a:r>
                      <a:r>
                        <a:rPr kumimoji="0" lang="lv-LV" sz="1200" b="0" i="0" u="none" strike="noStrike" cap="none" normalizeH="0" baseline="0" smtClean="0">
                          <a:ln>
                            <a:noFill/>
                          </a:ln>
                          <a:solidFill>
                            <a:srgbClr val="663300"/>
                          </a:solidFill>
                          <a:effectLst/>
                          <a:latin typeface="Times New Roman" pitchFamily="18"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rPr>
                        <a:t>~ 10,000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rPr>
                        <a:t>Ziemeļamerika</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27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Kukurūza (</a:t>
                      </a:r>
                      <a:r>
                        <a:rPr kumimoji="0" lang="lv-LV" sz="1200" b="0" i="1" u="none" strike="noStrike" cap="none" normalizeH="0" baseline="0" smtClean="0">
                          <a:ln>
                            <a:noFill/>
                          </a:ln>
                          <a:solidFill>
                            <a:srgbClr val="663300"/>
                          </a:solidFill>
                          <a:effectLst/>
                          <a:latin typeface="Times New Roman" pitchFamily="18" charset="0"/>
                          <a:cs typeface="Times New Roman" pitchFamily="18" charset="0"/>
                        </a:rPr>
                        <a:t>Zea mays</a:t>
                      </a: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a:t>
                      </a:r>
                      <a:endParaRPr kumimoji="0" lang="lv-LV" sz="1200" b="0" i="0" u="none" strike="noStrike" cap="none" normalizeH="0" baseline="0" smtClean="0">
                        <a:ln>
                          <a:noFill/>
                        </a:ln>
                        <a:solidFill>
                          <a:srgbClr val="663300"/>
                        </a:solidFill>
                        <a:effectLst/>
                        <a:latin typeface="Times New Roman" pitchFamily="18" charset="0"/>
                      </a:endParaRP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rPr>
                        <a:t>Savvaļas k</a:t>
                      </a: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ukurūza</a:t>
                      </a:r>
                      <a:r>
                        <a:rPr kumimoji="0" lang="lv-LV" sz="1200" b="0" i="0" u="none" strike="noStrike" cap="none" normalizeH="0" baseline="0" smtClean="0">
                          <a:ln>
                            <a:noFill/>
                          </a:ln>
                          <a:solidFill>
                            <a:srgbClr val="663300"/>
                          </a:solidFill>
                          <a:effectLst/>
                          <a:latin typeface="Times New Roman" pitchFamily="18" charset="0"/>
                        </a:rPr>
                        <a:t> (</a:t>
                      </a:r>
                      <a:r>
                        <a:rPr kumimoji="0" lang="lv-LV" sz="1200" b="0" i="1" u="none" strike="noStrike" cap="none" normalizeH="0" baseline="0" smtClean="0">
                          <a:ln>
                            <a:noFill/>
                          </a:ln>
                          <a:solidFill>
                            <a:srgbClr val="663300"/>
                          </a:solidFill>
                          <a:effectLst/>
                          <a:latin typeface="Times New Roman" pitchFamily="18" charset="0"/>
                        </a:rPr>
                        <a:t>Zea mays</a:t>
                      </a:r>
                      <a:r>
                        <a:rPr kumimoji="0" lang="lv-LV" sz="1200" b="0" i="0" u="none" strike="noStrike" cap="none" normalizeH="0" baseline="0" smtClean="0">
                          <a:ln>
                            <a:noFill/>
                          </a:ln>
                          <a:solidFill>
                            <a:srgbClr val="663300"/>
                          </a:solidFill>
                          <a:effectLst/>
                          <a:latin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 8,000-7,000</a:t>
                      </a:r>
                      <a:endParaRPr kumimoji="0" lang="lv-LV" sz="1200" b="0" i="0" u="none" strike="noStrike" cap="none" normalizeH="0" baseline="0" smtClean="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Centrālā Amerika</a:t>
                      </a:r>
                      <a:endParaRPr kumimoji="0" lang="lv-LV" sz="1200" b="0" i="0" u="none" strike="noStrike" cap="none" normalizeH="0" baseline="0" smtClean="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4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Lini </a:t>
                      </a:r>
                      <a:r>
                        <a:rPr kumimoji="0" lang="lv-LV" sz="1200" b="0" i="0" u="none" strike="noStrike" cap="none" normalizeH="0" baseline="0" smtClean="0">
                          <a:ln>
                            <a:noFill/>
                          </a:ln>
                          <a:solidFill>
                            <a:srgbClr val="663300"/>
                          </a:solidFill>
                          <a:effectLst/>
                          <a:latin typeface="Times New Roman" pitchFamily="18" charset="0"/>
                        </a:rPr>
                        <a:t>(</a:t>
                      </a:r>
                      <a:r>
                        <a:rPr kumimoji="0" lang="lv-LV" sz="1200" b="0" i="1" u="none" strike="noStrike" cap="none" normalizeH="0" baseline="0" smtClean="0">
                          <a:ln>
                            <a:noFill/>
                          </a:ln>
                          <a:solidFill>
                            <a:srgbClr val="663300"/>
                          </a:solidFill>
                          <a:effectLst/>
                          <a:latin typeface="Times New Roman" pitchFamily="18" charset="0"/>
                        </a:rPr>
                        <a:t>Linum usitatissimum</a:t>
                      </a:r>
                      <a:r>
                        <a:rPr kumimoji="0" lang="lv-LV" sz="1200" b="0" i="0" u="none" strike="noStrike" cap="none" normalizeH="0" baseline="0" smtClean="0">
                          <a:ln>
                            <a:noFill/>
                          </a:ln>
                          <a:solidFill>
                            <a:srgbClr val="663300"/>
                          </a:solidFill>
                          <a:effectLst/>
                          <a:latin typeface="Times New Roman" pitchFamily="18" charset="0"/>
                        </a:rPr>
                        <a:t>) </a:t>
                      </a: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rPr>
                        <a:t>Savvaļas lini (</a:t>
                      </a:r>
                      <a:r>
                        <a:rPr kumimoji="0" lang="lv-LV" sz="1200" b="0" i="1" u="none" strike="noStrike" cap="none" normalizeH="0" baseline="0" smtClean="0">
                          <a:ln>
                            <a:noFill/>
                          </a:ln>
                          <a:solidFill>
                            <a:srgbClr val="663300"/>
                          </a:solidFill>
                          <a:effectLst/>
                          <a:latin typeface="Times New Roman" pitchFamily="18" charset="0"/>
                        </a:rPr>
                        <a:t>Linum usitatissimum</a:t>
                      </a:r>
                      <a:r>
                        <a:rPr kumimoji="0" lang="lv-LV" sz="1200" b="0" i="0" u="none" strike="noStrike" cap="none" normalizeH="0" baseline="0" smtClean="0">
                          <a:ln>
                            <a:noFill/>
                          </a:ln>
                          <a:solidFill>
                            <a:srgbClr val="663300"/>
                          </a:solidFill>
                          <a:effectLst/>
                          <a:latin typeface="Times New Roman" pitchFamily="18"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7,000</a:t>
                      </a:r>
                      <a:endParaRPr kumimoji="0" lang="lv-LV" sz="1200" b="0" i="0" u="none" strike="noStrike" cap="none" normalizeH="0" baseline="0" smtClean="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Kurdistāna</a:t>
                      </a:r>
                      <a:endParaRPr kumimoji="0" lang="lv-LV" sz="1200" b="0" i="0" u="none" strike="noStrike" cap="none" normalizeH="0" baseline="0" smtClean="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4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Lēcas (</a:t>
                      </a:r>
                      <a:r>
                        <a:rPr kumimoji="0" lang="lv-LV" sz="1200" b="0" i="1" u="none" strike="noStrike" cap="none" normalizeH="0" baseline="0" smtClean="0">
                          <a:ln>
                            <a:noFill/>
                          </a:ln>
                          <a:solidFill>
                            <a:srgbClr val="663300"/>
                          </a:solidFill>
                          <a:effectLst/>
                          <a:latin typeface="Times New Roman" pitchFamily="18" charset="0"/>
                          <a:cs typeface="Times New Roman" pitchFamily="18" charset="0"/>
                        </a:rPr>
                        <a:t>Lens culinaris</a:t>
                      </a: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a:t>
                      </a:r>
                      <a:endParaRPr kumimoji="0" lang="lv-LV" sz="1200" b="0" i="0" u="none" strike="noStrike" cap="none" normalizeH="0" baseline="0" smtClean="0">
                        <a:ln>
                          <a:noFill/>
                        </a:ln>
                        <a:solidFill>
                          <a:srgbClr val="663300"/>
                        </a:solidFill>
                        <a:effectLst/>
                        <a:latin typeface="Times New Roman" pitchFamily="18" charset="0"/>
                      </a:endParaRP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Lēcas (</a:t>
                      </a:r>
                      <a:r>
                        <a:rPr kumimoji="0" lang="lv-LV" sz="1200" b="0" i="1" u="none" strike="noStrike" cap="none" normalizeH="0" baseline="0" smtClean="0">
                          <a:ln>
                            <a:noFill/>
                          </a:ln>
                          <a:solidFill>
                            <a:srgbClr val="663300"/>
                          </a:solidFill>
                          <a:effectLst/>
                          <a:latin typeface="Times New Roman" pitchFamily="18" charset="0"/>
                          <a:cs typeface="Times New Roman" pitchFamily="18" charset="0"/>
                        </a:rPr>
                        <a:t>Lens culinaris</a:t>
                      </a: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a:t>
                      </a:r>
                      <a:endParaRPr kumimoji="0" lang="lv-LV" sz="1200" b="0" i="0" u="none" strike="noStrike" cap="none" normalizeH="0" baseline="0" smtClean="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6,000</a:t>
                      </a:r>
                      <a:endParaRPr kumimoji="0" lang="lv-LV" sz="1200" b="0" i="0" u="none" strike="noStrike" cap="none" normalizeH="0" baseline="0" smtClean="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Ēģipte</a:t>
                      </a:r>
                      <a:endParaRPr kumimoji="0" lang="lv-LV" sz="1200" b="0" i="0" u="none" strike="noStrike" cap="none" normalizeH="0" baseline="0" smtClean="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4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Olīvas (</a:t>
                      </a:r>
                      <a:r>
                        <a:rPr kumimoji="0" lang="lv-LV" sz="1200" b="0" i="1" u="none" strike="noStrike" cap="none" normalizeH="0" baseline="0" smtClean="0">
                          <a:ln>
                            <a:noFill/>
                          </a:ln>
                          <a:solidFill>
                            <a:srgbClr val="663300"/>
                          </a:solidFill>
                          <a:effectLst/>
                          <a:latin typeface="Times New Roman" pitchFamily="18" charset="0"/>
                          <a:cs typeface="Times New Roman" pitchFamily="18" charset="0"/>
                        </a:rPr>
                        <a:t>Olea europaea</a:t>
                      </a: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a:t>
                      </a:r>
                      <a:endParaRPr kumimoji="0" lang="lv-LV" sz="1200" b="0" i="0" u="none" strike="noStrike" cap="none" normalizeH="0" baseline="0" smtClean="0">
                        <a:ln>
                          <a:noFill/>
                        </a:ln>
                        <a:solidFill>
                          <a:srgbClr val="663300"/>
                        </a:solidFill>
                        <a:effectLst/>
                        <a:latin typeface="Times New Roman" pitchFamily="18" charset="0"/>
                      </a:endParaRP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Olīvas (</a:t>
                      </a:r>
                      <a:r>
                        <a:rPr kumimoji="0" lang="lv-LV" sz="1200" b="0" i="1" u="none" strike="noStrike" cap="none" normalizeH="0" baseline="0" smtClean="0">
                          <a:ln>
                            <a:noFill/>
                          </a:ln>
                          <a:solidFill>
                            <a:srgbClr val="663300"/>
                          </a:solidFill>
                          <a:effectLst/>
                          <a:latin typeface="Times New Roman" pitchFamily="18" charset="0"/>
                          <a:cs typeface="Times New Roman" pitchFamily="18" charset="0"/>
                        </a:rPr>
                        <a:t>Olea europaea</a:t>
                      </a: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a:t>
                      </a:r>
                      <a:endParaRPr kumimoji="0" lang="lv-LV" sz="1200" b="0" i="0" u="none" strike="noStrike" cap="none" normalizeH="0" baseline="0" smtClean="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 6,000</a:t>
                      </a:r>
                      <a:endParaRPr kumimoji="0" lang="lv-LV" sz="1200" b="0" i="0" u="none" strike="noStrike" cap="none" normalizeH="0" baseline="0" smtClean="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Vidusāzija</a:t>
                      </a:r>
                      <a:endParaRPr kumimoji="0" lang="lv-LV" sz="1200" b="0" i="0" u="none" strike="noStrike" cap="none" normalizeH="0" baseline="0" smtClean="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0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rPr>
                        <a:t>Dateles (</a:t>
                      </a:r>
                      <a:r>
                        <a:rPr kumimoji="0" lang="lv-LV" sz="1200" b="0" i="1" u="none" strike="noStrike" cap="none" normalizeH="0" baseline="0" smtClean="0">
                          <a:ln>
                            <a:noFill/>
                          </a:ln>
                          <a:solidFill>
                            <a:srgbClr val="663300"/>
                          </a:solidFill>
                          <a:effectLst/>
                          <a:latin typeface="Times New Roman" pitchFamily="18" charset="0"/>
                        </a:rPr>
                        <a:t>Phoenix dactylifera</a:t>
                      </a:r>
                      <a:r>
                        <a:rPr kumimoji="0" lang="lv-LV" sz="1200" b="0" i="0" u="none" strike="noStrike" cap="none" normalizeH="0" baseline="0" smtClean="0">
                          <a:ln>
                            <a:noFill/>
                          </a:ln>
                          <a:solidFill>
                            <a:srgbClr val="663300"/>
                          </a:solidFill>
                          <a:effectLst/>
                          <a:latin typeface="Times New Roman" pitchFamily="18" charset="0"/>
                        </a:rPr>
                        <a:t>)</a:t>
                      </a: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dirty="0" smtClean="0">
                          <a:ln>
                            <a:noFill/>
                          </a:ln>
                          <a:solidFill>
                            <a:srgbClr val="663300"/>
                          </a:solidFill>
                          <a:effectLst/>
                          <a:latin typeface="Times New Roman" pitchFamily="18" charset="0"/>
                        </a:rPr>
                        <a:t>Dateles (</a:t>
                      </a:r>
                      <a:r>
                        <a:rPr kumimoji="0" lang="lv-LV" sz="1200" b="0" i="1" u="none" strike="noStrike" cap="none" normalizeH="0" baseline="0" dirty="0" err="1" smtClean="0">
                          <a:ln>
                            <a:noFill/>
                          </a:ln>
                          <a:solidFill>
                            <a:srgbClr val="663300"/>
                          </a:solidFill>
                          <a:effectLst/>
                          <a:latin typeface="Times New Roman" pitchFamily="18" charset="0"/>
                        </a:rPr>
                        <a:t>Phoenix</a:t>
                      </a:r>
                      <a:r>
                        <a:rPr kumimoji="0" lang="lv-LV" sz="1200" b="0" i="1" u="none" strike="noStrike" cap="none" normalizeH="0" baseline="0" dirty="0" smtClean="0">
                          <a:ln>
                            <a:noFill/>
                          </a:ln>
                          <a:solidFill>
                            <a:srgbClr val="663300"/>
                          </a:solidFill>
                          <a:effectLst/>
                          <a:latin typeface="Times New Roman" pitchFamily="18" charset="0"/>
                        </a:rPr>
                        <a:t> </a:t>
                      </a:r>
                      <a:r>
                        <a:rPr kumimoji="0" lang="lv-LV" sz="1200" b="0" i="1" u="none" strike="noStrike" cap="none" normalizeH="0" baseline="0" dirty="0" err="1" smtClean="0">
                          <a:ln>
                            <a:noFill/>
                          </a:ln>
                          <a:solidFill>
                            <a:srgbClr val="663300"/>
                          </a:solidFill>
                          <a:effectLst/>
                          <a:latin typeface="Times New Roman" pitchFamily="18" charset="0"/>
                        </a:rPr>
                        <a:t>dactylifera</a:t>
                      </a:r>
                      <a:r>
                        <a:rPr kumimoji="0" lang="lv-LV" sz="1200" b="0" i="0" u="none" strike="noStrike" cap="none" normalizeH="0" baseline="0" dirty="0" smtClean="0">
                          <a:ln>
                            <a:noFill/>
                          </a:ln>
                          <a:solidFill>
                            <a:srgbClr val="663300"/>
                          </a:solidFill>
                          <a:effectLst/>
                          <a:latin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6,000</a:t>
                      </a:r>
                      <a:endParaRPr kumimoji="0" lang="lv-LV" sz="1200" b="0" i="0" u="none" strike="noStrike" cap="none" normalizeH="0" baseline="0" smtClean="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Babilonija</a:t>
                      </a:r>
                      <a:endParaRPr kumimoji="0" lang="lv-LV" sz="1200" b="0" i="0" u="none" strike="noStrike" cap="none" normalizeH="0" baseline="0" smtClean="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3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Kvieši (</a:t>
                      </a:r>
                      <a:r>
                        <a:rPr kumimoji="0" lang="lv-LV" sz="1200" b="0" i="1" u="none" strike="noStrike" cap="none" normalizeH="0" baseline="0" smtClean="0">
                          <a:ln>
                            <a:noFill/>
                          </a:ln>
                          <a:solidFill>
                            <a:srgbClr val="663300"/>
                          </a:solidFill>
                          <a:effectLst/>
                          <a:latin typeface="Times New Roman" pitchFamily="18" charset="0"/>
                          <a:cs typeface="Times New Roman" pitchFamily="18" charset="0"/>
                        </a:rPr>
                        <a:t>Triticum</a:t>
                      </a: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 spp.)</a:t>
                      </a:r>
                      <a:endParaRPr kumimoji="0" lang="lv-LV" sz="1200" b="0" i="0" u="none" strike="noStrike" cap="none" normalizeH="0" baseline="0" smtClean="0">
                        <a:ln>
                          <a:noFill/>
                        </a:ln>
                        <a:solidFill>
                          <a:srgbClr val="663300"/>
                        </a:solidFill>
                        <a:effectLst/>
                        <a:latin typeface="Times New Roman" pitchFamily="18" charset="0"/>
                      </a:endParaRP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dirty="0" smtClean="0">
                          <a:ln>
                            <a:noFill/>
                          </a:ln>
                          <a:solidFill>
                            <a:srgbClr val="663300"/>
                          </a:solidFill>
                          <a:effectLst/>
                          <a:latin typeface="Times New Roman" pitchFamily="18" charset="0"/>
                        </a:rPr>
                        <a:t>Savvaļas kvieši </a:t>
                      </a:r>
                      <a:r>
                        <a:rPr kumimoji="0" lang="lv-LV" sz="1200" b="0" i="0" u="none" strike="noStrike" cap="none" normalizeH="0" baseline="0" dirty="0" smtClean="0">
                          <a:ln>
                            <a:noFill/>
                          </a:ln>
                          <a:solidFill>
                            <a:srgbClr val="663300"/>
                          </a:solidFill>
                          <a:effectLst/>
                          <a:latin typeface="Times New Roman" pitchFamily="18" charset="0"/>
                          <a:cs typeface="Times New Roman" pitchFamily="18" charset="0"/>
                        </a:rPr>
                        <a:t>(</a:t>
                      </a:r>
                      <a:r>
                        <a:rPr kumimoji="0" lang="lv-LV" sz="1200" b="0" i="1" u="none" strike="noStrike" cap="none" normalizeH="0" baseline="0" dirty="0" err="1" smtClean="0">
                          <a:ln>
                            <a:noFill/>
                          </a:ln>
                          <a:solidFill>
                            <a:srgbClr val="663300"/>
                          </a:solidFill>
                          <a:effectLst/>
                          <a:latin typeface="Times New Roman" pitchFamily="18" charset="0"/>
                          <a:cs typeface="Times New Roman" pitchFamily="18" charset="0"/>
                        </a:rPr>
                        <a:t>Triticum</a:t>
                      </a:r>
                      <a:r>
                        <a:rPr kumimoji="0" lang="lv-LV" sz="1200" b="0" i="0" u="none" strike="noStrike" cap="none" normalizeH="0" baseline="0" dirty="0" smtClean="0">
                          <a:ln>
                            <a:noFill/>
                          </a:ln>
                          <a:solidFill>
                            <a:srgbClr val="663300"/>
                          </a:solidFill>
                          <a:effectLst/>
                          <a:latin typeface="Times New Roman" pitchFamily="18" charset="0"/>
                          <a:cs typeface="Times New Roman" pitchFamily="18" charset="0"/>
                        </a:rPr>
                        <a:t> </a:t>
                      </a:r>
                      <a:r>
                        <a:rPr kumimoji="0" lang="lv-LV" sz="1200" b="0" i="0" u="none" strike="noStrike" cap="none" normalizeH="0" baseline="0" dirty="0" err="1" smtClean="0">
                          <a:ln>
                            <a:noFill/>
                          </a:ln>
                          <a:solidFill>
                            <a:srgbClr val="663300"/>
                          </a:solidFill>
                          <a:effectLst/>
                          <a:latin typeface="Times New Roman" pitchFamily="18" charset="0"/>
                          <a:cs typeface="Times New Roman" pitchFamily="18" charset="0"/>
                        </a:rPr>
                        <a:t>spp</a:t>
                      </a:r>
                      <a:r>
                        <a:rPr kumimoji="0" lang="lv-LV" sz="1200" b="0" i="0" u="none" strike="noStrike" cap="none" normalizeH="0" baseline="0" dirty="0" smtClean="0">
                          <a:ln>
                            <a:noFill/>
                          </a:ln>
                          <a:solidFill>
                            <a:srgbClr val="663300"/>
                          </a:solidFill>
                          <a:effectLst/>
                          <a:latin typeface="Times New Roman" pitchFamily="18" charset="0"/>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dirty="0" smtClean="0">
                          <a:ln>
                            <a:noFill/>
                          </a:ln>
                          <a:solidFill>
                            <a:srgbClr val="663300"/>
                          </a:solidFill>
                          <a:effectLst/>
                          <a:latin typeface="Times New Roman" pitchFamily="18" charset="0"/>
                          <a:cs typeface="Times New Roman" pitchFamily="18" charset="0"/>
                        </a:rPr>
                        <a:t>6,000-5,000</a:t>
                      </a:r>
                      <a:endParaRPr kumimoji="0" lang="lv-LV" sz="1200" b="0" i="0" u="none" strike="noStrike" cap="none" normalizeH="0" baseline="0" dirty="0" smtClean="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Ēģipte</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22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Pupiņas </a:t>
                      </a:r>
                      <a:r>
                        <a:rPr kumimoji="0" lang="lv-LV" sz="1200" b="0" i="0" u="none" strike="noStrike" cap="none" normalizeH="0" baseline="0" smtClean="0">
                          <a:ln>
                            <a:noFill/>
                          </a:ln>
                          <a:solidFill>
                            <a:srgbClr val="663300"/>
                          </a:solidFill>
                          <a:effectLst/>
                          <a:latin typeface="Times New Roman" pitchFamily="18" charset="0"/>
                        </a:rPr>
                        <a:t>(</a:t>
                      </a:r>
                      <a:r>
                        <a:rPr kumimoji="0" lang="lv-LV" sz="1200" b="0" i="1" u="none" strike="noStrike" cap="none" normalizeH="0" baseline="0" smtClean="0">
                          <a:ln>
                            <a:noFill/>
                          </a:ln>
                          <a:solidFill>
                            <a:srgbClr val="663300"/>
                          </a:solidFill>
                          <a:effectLst/>
                          <a:latin typeface="Times New Roman" pitchFamily="18" charset="0"/>
                        </a:rPr>
                        <a:t>Phaseolus </a:t>
                      </a:r>
                      <a:r>
                        <a:rPr kumimoji="0" lang="lv-LV" sz="1200" b="0" i="0" u="none" strike="noStrike" cap="none" normalizeH="0" baseline="0" smtClean="0">
                          <a:ln>
                            <a:noFill/>
                          </a:ln>
                          <a:solidFill>
                            <a:srgbClr val="663300"/>
                          </a:solidFill>
                          <a:effectLst/>
                          <a:latin typeface="Times New Roman" pitchFamily="18" charset="0"/>
                        </a:rPr>
                        <a:t>spp.)</a:t>
                      </a:r>
                      <a:r>
                        <a:rPr kumimoji="0" lang="lv-LV" sz="1200" b="0" i="0" u="none" strike="noStrike" cap="none" normalizeH="0" baseline="0" smtClean="0">
                          <a:ln>
                            <a:noFill/>
                          </a:ln>
                          <a:solidFill>
                            <a:srgbClr val="663300"/>
                          </a:solidFill>
                          <a:effectLst/>
                          <a:latin typeface="Comic Sans MS" pitchFamily="66" charset="0"/>
                        </a:rPr>
                        <a:t> </a:t>
                      </a: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Pupiņas </a:t>
                      </a:r>
                      <a:r>
                        <a:rPr kumimoji="0" lang="lv-LV" sz="1200" b="0" i="0" u="none" strike="noStrike" cap="none" normalizeH="0" baseline="0" smtClean="0">
                          <a:ln>
                            <a:noFill/>
                          </a:ln>
                          <a:solidFill>
                            <a:srgbClr val="663300"/>
                          </a:solidFill>
                          <a:effectLst/>
                          <a:latin typeface="Times New Roman" pitchFamily="18" charset="0"/>
                        </a:rPr>
                        <a:t>(</a:t>
                      </a:r>
                      <a:r>
                        <a:rPr kumimoji="0" lang="lv-LV" sz="1200" b="0" i="1" u="none" strike="noStrike" cap="none" normalizeH="0" baseline="0" smtClean="0">
                          <a:ln>
                            <a:noFill/>
                          </a:ln>
                          <a:solidFill>
                            <a:srgbClr val="663300"/>
                          </a:solidFill>
                          <a:effectLst/>
                          <a:latin typeface="Times New Roman" pitchFamily="18" charset="0"/>
                        </a:rPr>
                        <a:t>Phaseolus </a:t>
                      </a:r>
                      <a:r>
                        <a:rPr kumimoji="0" lang="lv-LV" sz="1200" b="0" i="0" u="none" strike="noStrike" cap="none" normalizeH="0" baseline="0" smtClean="0">
                          <a:ln>
                            <a:noFill/>
                          </a:ln>
                          <a:solidFill>
                            <a:srgbClr val="663300"/>
                          </a:solidFill>
                          <a:effectLst/>
                          <a:latin typeface="Times New Roman" pitchFamily="18" charset="0"/>
                        </a:rPr>
                        <a:t>spp.)</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dirty="0" smtClean="0">
                          <a:ln>
                            <a:noFill/>
                          </a:ln>
                          <a:solidFill>
                            <a:srgbClr val="663300"/>
                          </a:solidFill>
                          <a:effectLst/>
                          <a:latin typeface="Times New Roman" pitchFamily="18" charset="0"/>
                          <a:cs typeface="Times New Roman" pitchFamily="18" charset="0"/>
                        </a:rPr>
                        <a:t>5,000-4,000</a:t>
                      </a:r>
                      <a:endParaRPr kumimoji="0" lang="lv-LV" sz="1200" b="0" i="0" u="none" strike="noStrike" cap="none" normalizeH="0" baseline="0" dirty="0" smtClean="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cs typeface="Times New Roman" pitchFamily="18" charset="0"/>
                        </a:rPr>
                        <a:t>Centrālā un Dienvidamerika</a:t>
                      </a:r>
                      <a:endParaRPr kumimoji="0" lang="lv-LV" sz="1200" b="0" i="0" u="none" strike="noStrike" cap="none" normalizeH="0" baseline="0" smtClean="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3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rPr>
                        <a:t>Soja (</a:t>
                      </a:r>
                      <a:r>
                        <a:rPr kumimoji="0" lang="lv-LV" sz="1200" b="0" i="1" u="none" strike="noStrike" cap="none" normalizeH="0" baseline="0" smtClean="0">
                          <a:ln>
                            <a:noFill/>
                          </a:ln>
                          <a:solidFill>
                            <a:srgbClr val="663300"/>
                          </a:solidFill>
                          <a:effectLst/>
                          <a:latin typeface="Times New Roman" pitchFamily="18" charset="0"/>
                        </a:rPr>
                        <a:t>Glycine max</a:t>
                      </a:r>
                      <a:r>
                        <a:rPr kumimoji="0" lang="lv-LV" sz="1200" b="0" i="0" u="none" strike="noStrike" cap="none" normalizeH="0" baseline="0" smtClean="0">
                          <a:ln>
                            <a:noFill/>
                          </a:ln>
                          <a:solidFill>
                            <a:srgbClr val="663300"/>
                          </a:solidFill>
                          <a:effectLst/>
                          <a:latin typeface="Times New Roman" pitchFamily="18" charset="0"/>
                        </a:rPr>
                        <a:t>)</a:t>
                      </a: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663300"/>
                          </a:solidFill>
                          <a:effectLst/>
                          <a:latin typeface="Times New Roman" pitchFamily="18" charset="0"/>
                        </a:rPr>
                        <a:t>Soja (</a:t>
                      </a:r>
                      <a:r>
                        <a:rPr kumimoji="0" lang="lv-LV" sz="1200" b="0" i="1" u="none" strike="noStrike" cap="none" normalizeH="0" baseline="0" smtClean="0">
                          <a:ln>
                            <a:noFill/>
                          </a:ln>
                          <a:solidFill>
                            <a:srgbClr val="663300"/>
                          </a:solidFill>
                          <a:effectLst/>
                          <a:latin typeface="Times New Roman" pitchFamily="18" charset="0"/>
                        </a:rPr>
                        <a:t>Glycine max</a:t>
                      </a:r>
                      <a:r>
                        <a:rPr kumimoji="0" lang="lv-LV" sz="1200" b="0" i="0" u="none" strike="noStrike" cap="none" normalizeH="0" baseline="0" smtClean="0">
                          <a:ln>
                            <a:noFill/>
                          </a:ln>
                          <a:solidFill>
                            <a:srgbClr val="663300"/>
                          </a:solidFill>
                          <a:effectLst/>
                          <a:latin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dirty="0" smtClean="0">
                          <a:ln>
                            <a:noFill/>
                          </a:ln>
                          <a:solidFill>
                            <a:srgbClr val="663300"/>
                          </a:solidFill>
                          <a:effectLst/>
                          <a:latin typeface="Times New Roman" pitchFamily="18" charset="0"/>
                        </a:rPr>
                        <a:t>4,000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dirty="0" smtClean="0">
                          <a:ln>
                            <a:noFill/>
                          </a:ln>
                          <a:solidFill>
                            <a:srgbClr val="663300"/>
                          </a:solidFill>
                          <a:effectLst/>
                          <a:latin typeface="Times New Roman" pitchFamily="18" charset="0"/>
                        </a:rPr>
                        <a:t>Ķīna</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noChangeArrowheads="1"/>
          </p:cNvSpPr>
          <p:nvPr>
            <p:ph type="title"/>
          </p:nvPr>
        </p:nvSpPr>
        <p:spPr>
          <a:xfrm>
            <a:off x="179388" y="404813"/>
            <a:ext cx="8713787" cy="658812"/>
          </a:xfrm>
        </p:spPr>
        <p:txBody>
          <a:bodyPr/>
          <a:lstStyle/>
          <a:p>
            <a:pPr eaLnBrk="1" hangingPunct="1"/>
            <a:r>
              <a:rPr lang="lv-LV" altLang="en-US" smtClean="0"/>
              <a:t>Mājdzīvnieku domestikācijas piemēri</a:t>
            </a:r>
            <a:endParaRPr lang="ru-RU" altLang="en-US" smtClean="0"/>
          </a:p>
        </p:txBody>
      </p:sp>
      <p:graphicFrame>
        <p:nvGraphicFramePr>
          <p:cNvPr id="181336" name="Group 88"/>
          <p:cNvGraphicFramePr>
            <a:graphicFrameLocks noGrp="1"/>
          </p:cNvGraphicFramePr>
          <p:nvPr>
            <p:ph idx="1"/>
          </p:nvPr>
        </p:nvGraphicFramePr>
        <p:xfrm>
          <a:off x="323850" y="1125538"/>
          <a:ext cx="8424863" cy="5557841"/>
        </p:xfrm>
        <a:graphic>
          <a:graphicData uri="http://schemas.openxmlformats.org/drawingml/2006/table">
            <a:tbl>
              <a:tblPr/>
              <a:tblGrid>
                <a:gridCol w="2290763"/>
                <a:gridCol w="3217862"/>
                <a:gridCol w="1403350"/>
                <a:gridCol w="1512888"/>
              </a:tblGrid>
              <a:tr h="3222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dirty="0" smtClean="0">
                          <a:ln>
                            <a:noFill/>
                          </a:ln>
                          <a:solidFill>
                            <a:srgbClr val="006600"/>
                          </a:solidFill>
                          <a:effectLst/>
                          <a:latin typeface="Times New Roman" pitchFamily="18" charset="0"/>
                          <a:cs typeface="Times New Roman" pitchFamily="18" charset="0"/>
                        </a:rPr>
                        <a:t>Mājdzīvnieks</a:t>
                      </a:r>
                      <a:endParaRPr kumimoji="0" lang="en-US" sz="1200" b="1" i="0" u="none" strike="noStrike" cap="none" normalizeH="0" baseline="0" dirty="0" smtClean="0">
                        <a:ln>
                          <a:noFill/>
                        </a:ln>
                        <a:solidFill>
                          <a:srgbClr val="006600"/>
                        </a:solidFill>
                        <a:effectLst/>
                        <a:latin typeface="Times New Roman" pitchFamily="18" charset="0"/>
                      </a:endParaRP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006600"/>
                          </a:solidFill>
                          <a:effectLst/>
                          <a:latin typeface="Times New Roman" pitchFamily="18" charset="0"/>
                          <a:cs typeface="Times New Roman" pitchFamily="18" charset="0"/>
                        </a:rPr>
                        <a:t>Savvaļas dzīvnieks</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006600"/>
                          </a:solidFill>
                          <a:effectLst/>
                          <a:latin typeface="Times New Roman" pitchFamily="18" charset="0"/>
                          <a:cs typeface="Times New Roman" pitchFamily="18" charset="0"/>
                        </a:rPr>
                        <a:t>Pirms cik gadiem</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smtClean="0">
                          <a:ln>
                            <a:noFill/>
                          </a:ln>
                          <a:solidFill>
                            <a:srgbClr val="006600"/>
                          </a:solidFill>
                          <a:effectLst/>
                          <a:latin typeface="Times New Roman" pitchFamily="18" charset="0"/>
                          <a:cs typeface="Times New Roman" pitchFamily="18" charset="0"/>
                        </a:rPr>
                        <a:t>Vieta</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5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Sheep (</a:t>
                      </a:r>
                      <a:r>
                        <a:rPr kumimoji="0" lang="en-US" sz="1200" b="1" i="1" u="none" strike="noStrike" cap="none" normalizeH="0" baseline="0" smtClean="0">
                          <a:ln>
                            <a:noFill/>
                          </a:ln>
                          <a:solidFill>
                            <a:srgbClr val="006600"/>
                          </a:solidFill>
                          <a:effectLst/>
                          <a:latin typeface="Times New Roman" pitchFamily="18" charset="0"/>
                          <a:cs typeface="Times New Roman" pitchFamily="18" charset="0"/>
                        </a:rPr>
                        <a:t>Ovis aries</a:t>
                      </a: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wild sheep (</a:t>
                      </a:r>
                      <a:r>
                        <a:rPr kumimoji="0" lang="en-US" sz="1200" b="1" i="1" u="none" strike="noStrike" cap="none" normalizeH="0" baseline="0" smtClean="0">
                          <a:ln>
                            <a:noFill/>
                          </a:ln>
                          <a:solidFill>
                            <a:srgbClr val="006600"/>
                          </a:solidFill>
                          <a:effectLst/>
                          <a:latin typeface="Times New Roman" pitchFamily="18" charset="0"/>
                          <a:cs typeface="Times New Roman" pitchFamily="18" charset="0"/>
                        </a:rPr>
                        <a:t>Ovis ammon</a:t>
                      </a: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12,000</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Northern Iraq</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22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Dogs (</a:t>
                      </a:r>
                      <a:r>
                        <a:rPr kumimoji="0" lang="en-US" sz="1200" b="1" i="1" u="none" strike="noStrike" cap="none" normalizeH="0" baseline="0" smtClean="0">
                          <a:ln>
                            <a:noFill/>
                          </a:ln>
                          <a:solidFill>
                            <a:srgbClr val="006600"/>
                          </a:solidFill>
                          <a:effectLst/>
                          <a:latin typeface="Times New Roman" pitchFamily="18" charset="0"/>
                          <a:cs typeface="Times New Roman" pitchFamily="18" charset="0"/>
                        </a:rPr>
                        <a:t>Canis familiaris</a:t>
                      </a: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wolf (</a:t>
                      </a:r>
                      <a:r>
                        <a:rPr kumimoji="0" lang="en-US" sz="1200" b="1" i="1" u="none" strike="noStrike" cap="none" normalizeH="0" baseline="0" smtClean="0">
                          <a:ln>
                            <a:noFill/>
                          </a:ln>
                          <a:solidFill>
                            <a:srgbClr val="006600"/>
                          </a:solidFill>
                          <a:effectLst/>
                          <a:latin typeface="Times New Roman" pitchFamily="18" charset="0"/>
                          <a:cs typeface="Times New Roman" pitchFamily="18" charset="0"/>
                        </a:rPr>
                        <a:t>Canis lupus</a:t>
                      </a: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12,000</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Middle East</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2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Goat (</a:t>
                      </a:r>
                      <a:r>
                        <a:rPr kumimoji="0" lang="en-US" sz="1200" b="1" i="1" u="none" strike="noStrike" cap="none" normalizeH="0" baseline="0" smtClean="0">
                          <a:ln>
                            <a:noFill/>
                          </a:ln>
                          <a:solidFill>
                            <a:srgbClr val="006600"/>
                          </a:solidFill>
                          <a:effectLst/>
                          <a:latin typeface="Times New Roman" pitchFamily="18" charset="0"/>
                          <a:cs typeface="Times New Roman" pitchFamily="18" charset="0"/>
                        </a:rPr>
                        <a:t>Capra hircus</a:t>
                      </a: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bezoar goat (</a:t>
                      </a:r>
                      <a:r>
                        <a:rPr kumimoji="0" lang="en-US" sz="1200" b="1" i="1" u="none" strike="noStrike" cap="none" normalizeH="0" baseline="0" smtClean="0">
                          <a:ln>
                            <a:noFill/>
                          </a:ln>
                          <a:solidFill>
                            <a:srgbClr val="006600"/>
                          </a:solidFill>
                          <a:effectLst/>
                          <a:latin typeface="Times New Roman" pitchFamily="18" charset="0"/>
                          <a:cs typeface="Times New Roman" pitchFamily="18" charset="0"/>
                        </a:rPr>
                        <a:t>Capra aegagrus</a:t>
                      </a: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10,000 </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Palestine-Iran</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5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Pig (</a:t>
                      </a:r>
                      <a:r>
                        <a:rPr kumimoji="0" lang="en-US" sz="1200" b="1" i="1" u="none" strike="noStrike" cap="none" normalizeH="0" baseline="0" smtClean="0">
                          <a:ln>
                            <a:noFill/>
                          </a:ln>
                          <a:solidFill>
                            <a:srgbClr val="006600"/>
                          </a:solidFill>
                          <a:effectLst/>
                          <a:latin typeface="Times New Roman" pitchFamily="18" charset="0"/>
                          <a:cs typeface="Times New Roman" pitchFamily="18" charset="0"/>
                        </a:rPr>
                        <a:t>Sus domesticus</a:t>
                      </a: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European wild boar (</a:t>
                      </a:r>
                      <a:r>
                        <a:rPr kumimoji="0" lang="en-US" sz="1200" b="1" i="1" u="none" strike="noStrike" cap="none" normalizeH="0" baseline="0" smtClean="0">
                          <a:ln>
                            <a:noFill/>
                          </a:ln>
                          <a:solidFill>
                            <a:srgbClr val="006600"/>
                          </a:solidFill>
                          <a:effectLst/>
                          <a:latin typeface="Times New Roman" pitchFamily="18" charset="0"/>
                          <a:cs typeface="Times New Roman" pitchFamily="18" charset="0"/>
                        </a:rPr>
                        <a:t>Sus scrofa</a:t>
                      </a: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10,000</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Europe-Asia</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Horse (</a:t>
                      </a:r>
                      <a:r>
                        <a:rPr kumimoji="0" lang="en-US" sz="1200" b="1" i="1" u="none" strike="noStrike" cap="none" normalizeH="0" baseline="0" smtClean="0">
                          <a:ln>
                            <a:noFill/>
                          </a:ln>
                          <a:solidFill>
                            <a:srgbClr val="006600"/>
                          </a:solidFill>
                          <a:effectLst/>
                          <a:latin typeface="Times New Roman" pitchFamily="18" charset="0"/>
                        </a:rPr>
                        <a:t>Equus caballus</a:t>
                      </a:r>
                      <a:r>
                        <a:rPr kumimoji="0" lang="en-US" sz="1200" b="1" i="0" u="none" strike="noStrike" cap="none" normalizeH="0" baseline="0" smtClean="0">
                          <a:ln>
                            <a:noFill/>
                          </a:ln>
                          <a:solidFill>
                            <a:srgbClr val="006600"/>
                          </a:solidFill>
                          <a:effectLst/>
                          <a:latin typeface="Times New Roman" pitchFamily="18" charset="0"/>
                        </a:rPr>
                        <a:t>)</a:t>
                      </a: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wild horse (</a:t>
                      </a:r>
                      <a:r>
                        <a:rPr kumimoji="0" lang="en-US" sz="1200" b="1" i="1" u="none" strike="noStrike" cap="none" normalizeH="0" baseline="0" smtClean="0">
                          <a:ln>
                            <a:noFill/>
                          </a:ln>
                          <a:solidFill>
                            <a:srgbClr val="006600"/>
                          </a:solidFill>
                          <a:effectLst/>
                          <a:latin typeface="Times New Roman" pitchFamily="18" charset="0"/>
                          <a:cs typeface="Times New Roman" pitchFamily="18" charset="0"/>
                        </a:rPr>
                        <a:t>Equus przevalski</a:t>
                      </a: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8,000</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Elam (Iran)</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Donkey (</a:t>
                      </a:r>
                      <a:r>
                        <a:rPr kumimoji="0" lang="en-US" sz="1200" b="1" i="1" u="none" strike="noStrike" cap="none" normalizeH="0" baseline="0" smtClean="0">
                          <a:ln>
                            <a:noFill/>
                          </a:ln>
                          <a:solidFill>
                            <a:srgbClr val="006600"/>
                          </a:solidFill>
                          <a:effectLst/>
                          <a:latin typeface="Times New Roman" pitchFamily="18" charset="0"/>
                        </a:rPr>
                        <a:t>Equus asinus</a:t>
                      </a:r>
                      <a:r>
                        <a:rPr kumimoji="0" lang="en-US" sz="1200" b="1" i="0" u="none" strike="noStrike" cap="none" normalizeH="0" baseline="0" smtClean="0">
                          <a:ln>
                            <a:noFill/>
                          </a:ln>
                          <a:solidFill>
                            <a:srgbClr val="006600"/>
                          </a:solidFill>
                          <a:effectLst/>
                          <a:latin typeface="Times New Roman" pitchFamily="18" charset="0"/>
                        </a:rPr>
                        <a:t>)</a:t>
                      </a: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Donkey</a:t>
                      </a:r>
                      <a:r>
                        <a:rPr kumimoji="0" lang="en-US" sz="1200" b="1" i="1" u="none" strike="noStrike" cap="none" normalizeH="0" baseline="0" smtClean="0">
                          <a:ln>
                            <a:noFill/>
                          </a:ln>
                          <a:solidFill>
                            <a:srgbClr val="006600"/>
                          </a:solidFill>
                          <a:effectLst/>
                          <a:latin typeface="Times New Roman" pitchFamily="18" charset="0"/>
                          <a:cs typeface="Times New Roman" pitchFamily="18" charset="0"/>
                        </a:rPr>
                        <a:t> (Equus asinus atlanticus)</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7,000</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Egypt</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9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Common pigeon (</a:t>
                      </a:r>
                      <a:r>
                        <a:rPr kumimoji="0" lang="en-US" sz="1200" b="1" i="1" u="none" strike="noStrike" cap="none" normalizeH="0" baseline="0" smtClean="0">
                          <a:ln>
                            <a:noFill/>
                          </a:ln>
                          <a:solidFill>
                            <a:srgbClr val="006600"/>
                          </a:solidFill>
                          <a:effectLst/>
                          <a:latin typeface="Times New Roman" pitchFamily="18" charset="0"/>
                          <a:cs typeface="Times New Roman" pitchFamily="18" charset="0"/>
                        </a:rPr>
                        <a:t>Columba livia</a:t>
                      </a: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rock pigeon (</a:t>
                      </a:r>
                      <a:r>
                        <a:rPr kumimoji="0" lang="en-US" sz="1200" b="1" i="1" u="none" strike="noStrike" cap="none" normalizeH="0" baseline="0" smtClean="0">
                          <a:ln>
                            <a:noFill/>
                          </a:ln>
                          <a:solidFill>
                            <a:srgbClr val="006600"/>
                          </a:solidFill>
                          <a:effectLst/>
                          <a:latin typeface="Times New Roman" pitchFamily="18" charset="0"/>
                          <a:cs typeface="Times New Roman" pitchFamily="18" charset="0"/>
                        </a:rPr>
                        <a:t>Columba livia</a:t>
                      </a: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ca. 6,000</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Near East</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Graylag goose (</a:t>
                      </a:r>
                      <a:r>
                        <a:rPr kumimoji="0" lang="en-US" sz="1200" b="1" i="1" u="none" strike="noStrike" cap="none" normalizeH="0" baseline="0" smtClean="0">
                          <a:ln>
                            <a:noFill/>
                          </a:ln>
                          <a:solidFill>
                            <a:srgbClr val="006600"/>
                          </a:solidFill>
                          <a:effectLst/>
                          <a:latin typeface="Times New Roman" pitchFamily="18" charset="0"/>
                          <a:cs typeface="Times New Roman" pitchFamily="18" charset="0"/>
                        </a:rPr>
                        <a:t>Anser anser</a:t>
                      </a: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stubble goose (</a:t>
                      </a:r>
                      <a:r>
                        <a:rPr kumimoji="0" lang="en-US" sz="1200" b="1" i="1" u="none" strike="noStrike" cap="none" normalizeH="0" baseline="0" smtClean="0">
                          <a:ln>
                            <a:noFill/>
                          </a:ln>
                          <a:solidFill>
                            <a:srgbClr val="006600"/>
                          </a:solidFill>
                          <a:effectLst/>
                          <a:latin typeface="Times New Roman" pitchFamily="18" charset="0"/>
                          <a:cs typeface="Times New Roman" pitchFamily="18" charset="0"/>
                        </a:rPr>
                        <a:t>Anser anser</a:t>
                      </a: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ca. 6,000</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China</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2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Duck </a:t>
                      </a:r>
                      <a:r>
                        <a:rPr kumimoji="0" lang="en-US" sz="1200" b="1" i="0" u="none" strike="noStrike" cap="none" normalizeH="0" baseline="0" smtClean="0">
                          <a:ln>
                            <a:noFill/>
                          </a:ln>
                          <a:solidFill>
                            <a:srgbClr val="006600"/>
                          </a:solidFill>
                          <a:effectLst/>
                          <a:latin typeface="Times New Roman" pitchFamily="18" charset="0"/>
                        </a:rPr>
                        <a:t>(</a:t>
                      </a:r>
                      <a:r>
                        <a:rPr kumimoji="0" lang="en-US" sz="1200" b="1" i="1" u="none" strike="noStrike" cap="none" normalizeH="0" baseline="0" smtClean="0">
                          <a:ln>
                            <a:noFill/>
                          </a:ln>
                          <a:solidFill>
                            <a:srgbClr val="006600"/>
                          </a:solidFill>
                          <a:effectLst/>
                          <a:latin typeface="Times New Roman" pitchFamily="18" charset="0"/>
                        </a:rPr>
                        <a:t>Anas platyrhynchus</a:t>
                      </a:r>
                      <a:r>
                        <a:rPr kumimoji="0" lang="en-US" sz="1200" b="1" i="0" u="none" strike="noStrike" cap="none" normalizeH="0" baseline="0" smtClean="0">
                          <a:ln>
                            <a:noFill/>
                          </a:ln>
                          <a:solidFill>
                            <a:srgbClr val="006600"/>
                          </a:solidFill>
                          <a:effectLst/>
                          <a:latin typeface="Times New Roman" pitchFamily="18" charset="0"/>
                        </a:rPr>
                        <a:t>)</a:t>
                      </a: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common wild duck (</a:t>
                      </a:r>
                      <a:r>
                        <a:rPr kumimoji="0" lang="en-US" sz="1200" b="1" i="1" u="none" strike="noStrike" cap="none" normalizeH="0" baseline="0" smtClean="0">
                          <a:ln>
                            <a:noFill/>
                          </a:ln>
                          <a:solidFill>
                            <a:srgbClr val="006600"/>
                          </a:solidFill>
                          <a:effectLst/>
                          <a:latin typeface="Times New Roman" pitchFamily="18" charset="0"/>
                          <a:cs typeface="Times New Roman" pitchFamily="18" charset="0"/>
                        </a:rPr>
                        <a:t>Anas platyrhynchus</a:t>
                      </a: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ca. 6,000</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China</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3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Camel </a:t>
                      </a:r>
                      <a:r>
                        <a:rPr kumimoji="0" lang="en-US" sz="1200" b="1" i="0" u="none" strike="noStrike" cap="none" normalizeH="0" baseline="0" smtClean="0">
                          <a:ln>
                            <a:noFill/>
                          </a:ln>
                          <a:solidFill>
                            <a:srgbClr val="006600"/>
                          </a:solidFill>
                          <a:effectLst/>
                          <a:latin typeface="Times New Roman" pitchFamily="18" charset="0"/>
                        </a:rPr>
                        <a:t>(</a:t>
                      </a:r>
                      <a:r>
                        <a:rPr kumimoji="0" lang="en-US" sz="1200" b="1" i="1" u="none" strike="noStrike" cap="none" normalizeH="0" baseline="0" smtClean="0">
                          <a:ln>
                            <a:noFill/>
                          </a:ln>
                          <a:solidFill>
                            <a:srgbClr val="006600"/>
                          </a:solidFill>
                          <a:effectLst/>
                          <a:latin typeface="Times New Roman" pitchFamily="18" charset="0"/>
                        </a:rPr>
                        <a:t>Camelus bactrianus</a:t>
                      </a:r>
                      <a:r>
                        <a:rPr kumimoji="0" lang="en-US" sz="1200" b="1" i="0" u="none" strike="noStrike" cap="none" normalizeH="0" baseline="0" smtClean="0">
                          <a:ln>
                            <a:noFill/>
                          </a:ln>
                          <a:solidFill>
                            <a:srgbClr val="006600"/>
                          </a:solidFill>
                          <a:effectLst/>
                          <a:latin typeface="Times New Roman" pitchFamily="18" charset="0"/>
                        </a:rPr>
                        <a:t>)</a:t>
                      </a: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rPr>
                        <a:t>bactrian camel (</a:t>
                      </a:r>
                      <a:r>
                        <a:rPr kumimoji="0" lang="en-US" sz="1200" b="1" i="1" u="none" strike="noStrike" cap="none" normalizeH="0" baseline="0" smtClean="0">
                          <a:ln>
                            <a:noFill/>
                          </a:ln>
                          <a:solidFill>
                            <a:srgbClr val="006600"/>
                          </a:solidFill>
                          <a:effectLst/>
                          <a:latin typeface="Times New Roman" pitchFamily="18" charset="0"/>
                        </a:rPr>
                        <a:t>Camelus bactrianus</a:t>
                      </a:r>
                      <a:r>
                        <a:rPr kumimoji="0" lang="en-US" sz="1200" b="1" i="0" u="none" strike="noStrike" cap="none" normalizeH="0" baseline="0" smtClean="0">
                          <a:ln>
                            <a:noFill/>
                          </a:ln>
                          <a:solidFill>
                            <a:srgbClr val="006600"/>
                          </a:solidFill>
                          <a:effectLst/>
                          <a:latin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6,000-5,000</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Egypt</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5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Hen (</a:t>
                      </a:r>
                      <a:r>
                        <a:rPr kumimoji="0" lang="en-US" sz="1200" b="1" i="1" u="none" strike="noStrike" cap="none" normalizeH="0" baseline="0" smtClean="0">
                          <a:ln>
                            <a:noFill/>
                          </a:ln>
                          <a:solidFill>
                            <a:srgbClr val="006600"/>
                          </a:solidFill>
                          <a:effectLst/>
                          <a:latin typeface="Times New Roman" pitchFamily="18" charset="0"/>
                          <a:cs typeface="Times New Roman" pitchFamily="18" charset="0"/>
                        </a:rPr>
                        <a:t>Gallus gallus</a:t>
                      </a: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6600"/>
                          </a:solidFill>
                          <a:effectLst/>
                          <a:latin typeface="Times New Roman" pitchFamily="18" charset="0"/>
                          <a:cs typeface="Times New Roman" pitchFamily="18" charset="0"/>
                        </a:rPr>
                        <a:t>Asiatic-crested hen (</a:t>
                      </a:r>
                      <a:r>
                        <a:rPr kumimoji="0" lang="en-US" sz="1200" b="1" i="1" u="none" strike="noStrike" cap="none" normalizeH="0" baseline="0" dirty="0" smtClean="0">
                          <a:ln>
                            <a:noFill/>
                          </a:ln>
                          <a:solidFill>
                            <a:srgbClr val="006600"/>
                          </a:solidFill>
                          <a:effectLst/>
                          <a:latin typeface="Times New Roman" pitchFamily="18" charset="0"/>
                          <a:cs typeface="Times New Roman" pitchFamily="18" charset="0"/>
                        </a:rPr>
                        <a:t>Gallus </a:t>
                      </a:r>
                      <a:r>
                        <a:rPr kumimoji="0" lang="en-US" sz="1200" b="1" i="1" u="none" strike="noStrike" cap="none" normalizeH="0" baseline="0" dirty="0" err="1" smtClean="0">
                          <a:ln>
                            <a:noFill/>
                          </a:ln>
                          <a:solidFill>
                            <a:srgbClr val="006600"/>
                          </a:solidFill>
                          <a:effectLst/>
                          <a:latin typeface="Times New Roman" pitchFamily="18" charset="0"/>
                          <a:cs typeface="Times New Roman" pitchFamily="18" charset="0"/>
                        </a:rPr>
                        <a:t>gallus</a:t>
                      </a:r>
                      <a:r>
                        <a:rPr kumimoji="0" lang="en-US" sz="1200" b="1" i="0" u="none" strike="noStrike" cap="none" normalizeH="0" baseline="0" dirty="0" smtClean="0">
                          <a:ln>
                            <a:noFill/>
                          </a:ln>
                          <a:solidFill>
                            <a:srgbClr val="006600"/>
                          </a:solidFill>
                          <a:effectLst/>
                          <a:latin typeface="Times New Roman" pitchFamily="18" charset="0"/>
                          <a:cs typeface="Times New Roman" pitchFamily="18" charset="0"/>
                        </a:rPr>
                        <a:t>)</a:t>
                      </a:r>
                      <a:endParaRPr kumimoji="0" lang="en-US" sz="1200" b="1" i="0" u="none" strike="noStrike" cap="none" normalizeH="0" baseline="0" dirty="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ca. 5,000</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Asia</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22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Bees (</a:t>
                      </a:r>
                      <a:r>
                        <a:rPr kumimoji="0" lang="en-US" sz="1200" b="1" i="1" u="none" strike="noStrike" cap="none" normalizeH="0" baseline="0" smtClean="0">
                          <a:ln>
                            <a:noFill/>
                          </a:ln>
                          <a:solidFill>
                            <a:srgbClr val="006600"/>
                          </a:solidFill>
                          <a:effectLst/>
                          <a:latin typeface="Times New Roman" pitchFamily="18" charset="0"/>
                          <a:cs typeface="Times New Roman" pitchFamily="18" charset="0"/>
                        </a:rPr>
                        <a:t>Apis mellifera</a:t>
                      </a: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rPr>
                        <a:t>Bees (</a:t>
                      </a:r>
                      <a:r>
                        <a:rPr kumimoji="0" lang="en-US" sz="1200" b="1" i="1" u="none" strike="noStrike" cap="none" normalizeH="0" baseline="0" smtClean="0">
                          <a:ln>
                            <a:noFill/>
                          </a:ln>
                          <a:solidFill>
                            <a:srgbClr val="006600"/>
                          </a:solidFill>
                          <a:effectLst/>
                          <a:latin typeface="Times New Roman" pitchFamily="18" charset="0"/>
                        </a:rPr>
                        <a:t>Apis mellifera</a:t>
                      </a:r>
                      <a:r>
                        <a:rPr kumimoji="0" lang="en-US" sz="1200" b="1" i="0" u="none" strike="noStrike" cap="none" normalizeH="0" baseline="0" smtClean="0">
                          <a:ln>
                            <a:noFill/>
                          </a:ln>
                          <a:solidFill>
                            <a:srgbClr val="006600"/>
                          </a:solidFill>
                          <a:effectLst/>
                          <a:latin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ca. 4,500</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Egypt</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5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Silk moth (</a:t>
                      </a:r>
                      <a:r>
                        <a:rPr kumimoji="0" lang="en-US" sz="1200" b="1" i="1" u="none" strike="noStrike" cap="none" normalizeH="0" baseline="0" smtClean="0">
                          <a:ln>
                            <a:noFill/>
                          </a:ln>
                          <a:solidFill>
                            <a:srgbClr val="006600"/>
                          </a:solidFill>
                          <a:effectLst/>
                          <a:latin typeface="Times New Roman" pitchFamily="18" charset="0"/>
                          <a:cs typeface="Times New Roman" pitchFamily="18" charset="0"/>
                        </a:rPr>
                        <a:t>Bombyx mori</a:t>
                      </a: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 </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rPr>
                        <a:t>Silk moth (</a:t>
                      </a:r>
                      <a:r>
                        <a:rPr kumimoji="0" lang="en-US" sz="1200" b="1" i="1" u="none" strike="noStrike" cap="none" normalizeH="0" baseline="0" smtClean="0">
                          <a:ln>
                            <a:noFill/>
                          </a:ln>
                          <a:solidFill>
                            <a:srgbClr val="006600"/>
                          </a:solidFill>
                          <a:effectLst/>
                          <a:latin typeface="Times New Roman" pitchFamily="18" charset="0"/>
                        </a:rPr>
                        <a:t>Bombyx mori</a:t>
                      </a:r>
                      <a:r>
                        <a:rPr kumimoji="0" lang="en-US" sz="1200" b="1" i="0" u="none" strike="noStrike" cap="none" normalizeH="0" baseline="0" smtClean="0">
                          <a:ln>
                            <a:noFill/>
                          </a:ln>
                          <a:solidFill>
                            <a:srgbClr val="006600"/>
                          </a:solidFill>
                          <a:effectLst/>
                          <a:latin typeface="Times New Roman" pitchFamily="18"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ca. 3,500</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China</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8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Rabbit </a:t>
                      </a:r>
                      <a:r>
                        <a:rPr kumimoji="0" lang="en-US" sz="1200" b="1" i="0" u="none" strike="noStrike" cap="none" normalizeH="0" baseline="0" smtClean="0">
                          <a:ln>
                            <a:noFill/>
                          </a:ln>
                          <a:solidFill>
                            <a:srgbClr val="006600"/>
                          </a:solidFill>
                          <a:effectLst/>
                          <a:latin typeface="Times New Roman" pitchFamily="18" charset="0"/>
                        </a:rPr>
                        <a:t>(</a:t>
                      </a:r>
                      <a:r>
                        <a:rPr kumimoji="0" lang="en-US" sz="1200" b="1" i="1" u="none" strike="noStrike" cap="none" normalizeH="0" baseline="0" smtClean="0">
                          <a:ln>
                            <a:noFill/>
                          </a:ln>
                          <a:solidFill>
                            <a:srgbClr val="006600"/>
                          </a:solidFill>
                          <a:effectLst/>
                          <a:latin typeface="Times New Roman" pitchFamily="18" charset="0"/>
                        </a:rPr>
                        <a:t>Oryctolagus cuniculus</a:t>
                      </a:r>
                      <a:r>
                        <a:rPr kumimoji="0" lang="en-US" sz="1200" b="1" i="0" u="none" strike="noStrike" cap="none" normalizeH="0" baseline="0" smtClean="0">
                          <a:ln>
                            <a:noFill/>
                          </a:ln>
                          <a:solidFill>
                            <a:srgbClr val="006600"/>
                          </a:solidFill>
                          <a:effectLst/>
                          <a:latin typeface="Times New Roman" pitchFamily="18" charset="0"/>
                        </a:rPr>
                        <a:t>)</a:t>
                      </a: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wild rabbit (</a:t>
                      </a:r>
                      <a:r>
                        <a:rPr kumimoji="0" lang="en-US" sz="1200" b="1" i="1" u="none" strike="noStrike" cap="none" normalizeH="0" baseline="0" smtClean="0">
                          <a:ln>
                            <a:noFill/>
                          </a:ln>
                          <a:solidFill>
                            <a:srgbClr val="006600"/>
                          </a:solidFill>
                          <a:effectLst/>
                          <a:latin typeface="Times New Roman" pitchFamily="18" charset="0"/>
                          <a:cs typeface="Times New Roman" pitchFamily="18" charset="0"/>
                        </a:rPr>
                        <a:t>Oryctolagus cuniculus</a:t>
                      </a: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ca. 2,200</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6600"/>
                          </a:solidFill>
                          <a:effectLst/>
                          <a:latin typeface="Times New Roman" pitchFamily="18" charset="0"/>
                          <a:cs typeface="Times New Roman" pitchFamily="18" charset="0"/>
                        </a:rPr>
                        <a:t>Rome</a:t>
                      </a:r>
                      <a:endParaRPr kumimoji="0" lang="en-US" sz="1200" b="1"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5685" name="Picture 8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8228" y="5373216"/>
            <a:ext cx="2401844" cy="135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09600" y="381000"/>
            <a:ext cx="8001000" cy="1103313"/>
          </a:xfrm>
        </p:spPr>
        <p:txBody>
          <a:bodyPr/>
          <a:lstStyle/>
          <a:p>
            <a:pPr eaLnBrk="1" hangingPunct="1"/>
            <a:r>
              <a:rPr lang="lv-LV" altLang="en-US" smtClean="0"/>
              <a:t>Selekcijas veidi</a:t>
            </a:r>
          </a:p>
        </p:txBody>
      </p:sp>
      <p:sp>
        <p:nvSpPr>
          <p:cNvPr id="7171" name="Rectangle 3"/>
          <p:cNvSpPr>
            <a:spLocks noGrp="1" noChangeArrowheads="1"/>
          </p:cNvSpPr>
          <p:nvPr>
            <p:ph type="body" idx="1"/>
          </p:nvPr>
        </p:nvSpPr>
        <p:spPr>
          <a:xfrm>
            <a:off x="755650" y="1700213"/>
            <a:ext cx="7772400" cy="4608512"/>
          </a:xfrm>
        </p:spPr>
        <p:txBody>
          <a:bodyPr/>
          <a:lstStyle/>
          <a:p>
            <a:pPr eaLnBrk="1" hangingPunct="1"/>
            <a:r>
              <a:rPr lang="lv-LV" altLang="en-US" b="0" dirty="0" smtClean="0">
                <a:latin typeface="Arial" panose="020B0604020202020204" pitchFamily="34" charset="0"/>
                <a:cs typeface="Arial" panose="020B0604020202020204" pitchFamily="34" charset="0"/>
              </a:rPr>
              <a:t>Neapzinātā (tautas) selekcija</a:t>
            </a:r>
          </a:p>
          <a:p>
            <a:pPr lvl="1" eaLnBrk="1" hangingPunct="1"/>
            <a:r>
              <a:rPr lang="lv-LV" altLang="en-US" b="0" dirty="0" smtClean="0">
                <a:latin typeface="Arial" panose="020B0604020202020204" pitchFamily="34" charset="0"/>
                <a:cs typeface="Arial" panose="020B0604020202020204" pitchFamily="34" charset="0"/>
              </a:rPr>
              <a:t>kultūraugu izveidošana</a:t>
            </a:r>
          </a:p>
          <a:p>
            <a:pPr lvl="1" eaLnBrk="1" hangingPunct="1"/>
            <a:r>
              <a:rPr lang="lv-LV" altLang="en-US" b="0" dirty="0" smtClean="0">
                <a:latin typeface="Arial" panose="020B0604020202020204" pitchFamily="34" charset="0"/>
                <a:cs typeface="Arial" panose="020B0604020202020204" pitchFamily="34" charset="0"/>
              </a:rPr>
              <a:t>vietējo (tautas) šķirņu izveidošana</a:t>
            </a:r>
          </a:p>
          <a:p>
            <a:pPr lvl="1" eaLnBrk="1" hangingPunct="1"/>
            <a:r>
              <a:rPr lang="lv-LV" altLang="en-US" b="0" dirty="0" smtClean="0">
                <a:latin typeface="Arial" panose="020B0604020202020204" pitchFamily="34" charset="0"/>
                <a:cs typeface="Arial" panose="020B0604020202020204" pitchFamily="34" charset="0"/>
              </a:rPr>
              <a:t>mājdzīvnieku domestikācija</a:t>
            </a:r>
          </a:p>
          <a:p>
            <a:pPr lvl="1" eaLnBrk="1" hangingPunct="1"/>
            <a:r>
              <a:rPr lang="lv-LV" altLang="en-US" b="0" dirty="0" smtClean="0">
                <a:latin typeface="Arial" panose="020B0604020202020204" pitchFamily="34" charset="0"/>
                <a:cs typeface="Arial" panose="020B0604020202020204" pitchFamily="34" charset="0"/>
              </a:rPr>
              <a:t>vietējo šķirņu izveidošana</a:t>
            </a:r>
          </a:p>
          <a:p>
            <a:pPr lvl="1" eaLnBrk="1" hangingPunct="1"/>
            <a:r>
              <a:rPr lang="lv-LV" altLang="en-US" b="0" dirty="0" smtClean="0">
                <a:latin typeface="Arial" panose="020B0604020202020204" pitchFamily="34" charset="0"/>
                <a:cs typeface="Arial" panose="020B0604020202020204" pitchFamily="34" charset="0"/>
              </a:rPr>
              <a:t>selekcionāri - </a:t>
            </a:r>
            <a:r>
              <a:rPr lang="lv-LV" altLang="en-US" b="0" dirty="0" err="1" smtClean="0">
                <a:latin typeface="Arial" panose="020B0604020202020204" pitchFamily="34" charset="0"/>
                <a:cs typeface="Arial" panose="020B0604020202020204" pitchFamily="34" charset="0"/>
              </a:rPr>
              <a:t>mičūrinieši</a:t>
            </a:r>
            <a:endParaRPr lang="lv-LV" altLang="en-US" b="0" dirty="0" smtClean="0">
              <a:latin typeface="Arial" panose="020B0604020202020204" pitchFamily="34" charset="0"/>
              <a:cs typeface="Arial" panose="020B0604020202020204" pitchFamily="34" charset="0"/>
            </a:endParaRPr>
          </a:p>
          <a:p>
            <a:pPr eaLnBrk="1" hangingPunct="1"/>
            <a:r>
              <a:rPr lang="lv-LV" altLang="en-US" b="0" dirty="0" smtClean="0">
                <a:latin typeface="Arial" panose="020B0604020202020204" pitchFamily="34" charset="0"/>
                <a:cs typeface="Arial" panose="020B0604020202020204" pitchFamily="34" charset="0"/>
              </a:rPr>
              <a:t>Profesionālā selekcija</a:t>
            </a:r>
          </a:p>
          <a:p>
            <a:pPr lvl="1" eaLnBrk="1" hangingPunct="1"/>
            <a:r>
              <a:rPr lang="lv-LV" altLang="en-US" b="0" dirty="0" smtClean="0">
                <a:latin typeface="Arial" panose="020B0604020202020204" pitchFamily="34" charset="0"/>
                <a:cs typeface="Arial" panose="020B0604020202020204" pitchFamily="34" charset="0"/>
              </a:rPr>
              <a:t>reģistrētās šķirnes</a:t>
            </a:r>
          </a:p>
          <a:p>
            <a:pPr eaLnBrk="1" hangingPunct="1"/>
            <a:endParaRPr lang="lv-LV" altLang="en-US" dirty="0" smtClean="0"/>
          </a:p>
          <a:p>
            <a:pPr eaLnBrk="1" hangingPunct="1"/>
            <a:endParaRPr lang="lv-LV" altLang="en-US" dirty="0"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85800" y="304800"/>
            <a:ext cx="7772400" cy="1447800"/>
          </a:xfrm>
        </p:spPr>
        <p:txBody>
          <a:bodyPr/>
          <a:lstStyle/>
          <a:p>
            <a:pPr eaLnBrk="1" hangingPunct="1"/>
            <a:r>
              <a:rPr lang="lv-LV" altLang="en-US" sz="2800" smtClean="0"/>
              <a:t>Gēnu dažādība selekcijai</a:t>
            </a:r>
            <a:r>
              <a:rPr lang="lv-LV" altLang="en-US" sz="2800" smtClean="0">
                <a:solidFill>
                  <a:schemeClr val="accent1"/>
                </a:solidFill>
              </a:rPr>
              <a:t/>
            </a:r>
            <a:br>
              <a:rPr lang="lv-LV" altLang="en-US" sz="2800" smtClean="0">
                <a:solidFill>
                  <a:schemeClr val="accent1"/>
                </a:solidFill>
              </a:rPr>
            </a:br>
            <a:r>
              <a:rPr lang="lv-LV" altLang="en-US" sz="2400" smtClean="0">
                <a:solidFill>
                  <a:schemeClr val="accent1"/>
                </a:solidFill>
              </a:rPr>
              <a:t>Savvaļas formas</a:t>
            </a:r>
            <a:endParaRPr lang="lv-LV" altLang="en-US" sz="2400" smtClean="0"/>
          </a:p>
        </p:txBody>
      </p:sp>
      <p:pic>
        <p:nvPicPr>
          <p:cNvPr id="83971" name="Picture 3" descr="Potato_colo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828800"/>
            <a:ext cx="7391400"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Potato_colored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357663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3"/>
          <p:cNvSpPr txBox="1">
            <a:spLocks noChangeArrowheads="1"/>
          </p:cNvSpPr>
          <p:nvPr/>
        </p:nvSpPr>
        <p:spPr bwMode="auto">
          <a:xfrm>
            <a:off x="609600" y="196850"/>
            <a:ext cx="7848600"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lv-LV" altLang="en-US" sz="3600" i="0">
                <a:solidFill>
                  <a:schemeClr val="accent2"/>
                </a:solidFill>
                <a:latin typeface="Arial" charset="0"/>
              </a:rPr>
              <a:t>Gēnu dažādība selekcijai</a:t>
            </a:r>
            <a:r>
              <a:rPr lang="lv-LV" altLang="en-US" sz="3600" i="0">
                <a:solidFill>
                  <a:schemeClr val="accent1"/>
                </a:solidFill>
                <a:latin typeface="Arial" charset="0"/>
              </a:rPr>
              <a:t/>
            </a:r>
            <a:br>
              <a:rPr lang="lv-LV" altLang="en-US" sz="3600" i="0">
                <a:solidFill>
                  <a:schemeClr val="accent1"/>
                </a:solidFill>
                <a:latin typeface="Arial" charset="0"/>
              </a:rPr>
            </a:br>
            <a:r>
              <a:rPr lang="lv-LV" altLang="en-US" i="0">
                <a:solidFill>
                  <a:schemeClr val="accent1"/>
                </a:solidFill>
                <a:latin typeface="Arial" charset="0"/>
              </a:rPr>
              <a:t>Savvaļas formas</a:t>
            </a:r>
          </a:p>
        </p:txBody>
      </p:sp>
      <p:sp>
        <p:nvSpPr>
          <p:cNvPr id="84996" name="Text Box 4"/>
          <p:cNvSpPr txBox="1">
            <a:spLocks noChangeArrowheads="1"/>
          </p:cNvSpPr>
          <p:nvPr/>
        </p:nvSpPr>
        <p:spPr bwMode="auto">
          <a:xfrm>
            <a:off x="4876800" y="6096000"/>
            <a:ext cx="19050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80000"/>
              </a:lnSpc>
              <a:spcBef>
                <a:spcPct val="50000"/>
              </a:spcBef>
              <a:buFontTx/>
              <a:buNone/>
            </a:pPr>
            <a:r>
              <a:rPr lang="lv-LV" altLang="en-US" sz="2400" i="0">
                <a:solidFill>
                  <a:srgbClr val="663300"/>
                </a:solidFill>
                <a:latin typeface="Arial" charset="0"/>
              </a:rPr>
              <a:t>kartupeļi</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611188" y="188913"/>
            <a:ext cx="7772400" cy="730250"/>
          </a:xfrm>
        </p:spPr>
        <p:txBody>
          <a:bodyPr/>
          <a:lstStyle/>
          <a:p>
            <a:r>
              <a:rPr lang="lv-LV" altLang="en-US" smtClean="0"/>
              <a:t>Vīnogas Pompejā</a:t>
            </a:r>
            <a:endParaRPr lang="en-US" altLang="en-US" smtClean="0"/>
          </a:p>
        </p:txBody>
      </p:sp>
      <p:pic>
        <p:nvPicPr>
          <p:cNvPr id="860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8188" y="981075"/>
            <a:ext cx="4762500"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020" name="Rectangle 2"/>
          <p:cNvSpPr>
            <a:spLocks noChangeArrowheads="1"/>
          </p:cNvSpPr>
          <p:nvPr/>
        </p:nvSpPr>
        <p:spPr bwMode="auto">
          <a:xfrm>
            <a:off x="1258888" y="4868863"/>
            <a:ext cx="6607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200" b="0">
                <a:solidFill>
                  <a:schemeClr val="tx1"/>
                </a:solidFill>
                <a:latin typeface="Times New Roman" pitchFamily="18" charset="0"/>
              </a:rPr>
              <a:t>Nearly 2,400 root holes of vines were plastercast in this large area, along with their supporting stakes: the plants were laid out along north-south rown at a distance of 1.20m from each other, with 1.5m between rows. This layout fallowed the rules given by ancient authors for growing vine on hillsides which required sunny and ventilated land. The area was replanted with "Sciascinoso" and "Piedirosso" vines. These vines were called by the ancient Pompeians "Vitis Oleogina" and "Columbina Purpurea", and their bunches of grapes are depicted in frescos.</a:t>
            </a:r>
          </a:p>
        </p:txBody>
      </p:sp>
      <p:sp>
        <p:nvSpPr>
          <p:cNvPr id="86021" name="Rectangle 3"/>
          <p:cNvSpPr>
            <a:spLocks noChangeArrowheads="1"/>
          </p:cNvSpPr>
          <p:nvPr/>
        </p:nvSpPr>
        <p:spPr bwMode="auto">
          <a:xfrm>
            <a:off x="2843213" y="6308725"/>
            <a:ext cx="6030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400" b="0">
                <a:solidFill>
                  <a:schemeClr val="tx1"/>
                </a:solidFill>
                <a:latin typeface="Times New Roman" pitchFamily="18" charset="0"/>
              </a:rPr>
              <a:t>http://www.flickr.com/groups/napolinobilissima/discuss/72157631773780897/</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3"/>
          <p:cNvSpPr>
            <a:spLocks noGrp="1"/>
          </p:cNvSpPr>
          <p:nvPr>
            <p:ph type="title"/>
          </p:nvPr>
        </p:nvSpPr>
        <p:spPr>
          <a:xfrm>
            <a:off x="685800" y="404813"/>
            <a:ext cx="7772400" cy="863600"/>
          </a:xfrm>
        </p:spPr>
        <p:txBody>
          <a:bodyPr/>
          <a:lstStyle/>
          <a:p>
            <a:r>
              <a:rPr lang="lv-LV" altLang="en-US" smtClean="0"/>
              <a:t>Viskijs no senās miežu šķirnes</a:t>
            </a:r>
            <a:endParaRPr lang="en-US" altLang="en-US" smtClean="0"/>
          </a:p>
        </p:txBody>
      </p:sp>
      <p:pic>
        <p:nvPicPr>
          <p:cNvPr id="87043" name="Picture 3" descr="C:\Users\izaks.BIO\Pictures\Genetics\Genetic resources\Viskijs no Bere_d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412875"/>
            <a:ext cx="62103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Box 4"/>
          <p:cNvSpPr txBox="1">
            <a:spLocks noChangeArrowheads="1"/>
          </p:cNvSpPr>
          <p:nvPr/>
        </p:nvSpPr>
        <p:spPr bwMode="auto">
          <a:xfrm>
            <a:off x="1116013" y="5632450"/>
            <a:ext cx="710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2000" b="0" i="0">
                <a:solidFill>
                  <a:schemeClr val="tx1"/>
                </a:solidFill>
                <a:latin typeface="Arial" charset="0"/>
                <a:cs typeface="Arial" charset="0"/>
              </a:rPr>
              <a:t>Miežu šķirni </a:t>
            </a:r>
            <a:r>
              <a:rPr lang="lv-LV" altLang="en-US" sz="2000" b="0">
                <a:solidFill>
                  <a:schemeClr val="tx1"/>
                </a:solidFill>
                <a:latin typeface="Arial" charset="0"/>
                <a:cs typeface="Arial" charset="0"/>
              </a:rPr>
              <a:t>Bere</a:t>
            </a:r>
            <a:r>
              <a:rPr lang="lv-LV" altLang="en-US" sz="2000" b="0" i="0">
                <a:solidFill>
                  <a:schemeClr val="tx1"/>
                </a:solidFill>
                <a:latin typeface="Arial" charset="0"/>
                <a:cs typeface="Arial" charset="0"/>
              </a:rPr>
              <a:t> vikingi ieveda Lielbritānijā ~1000 g. atpakaļ</a:t>
            </a:r>
            <a:endParaRPr lang="en-US" altLang="en-US" sz="2000" b="0" i="0">
              <a:solidFill>
                <a:schemeClr val="tx1"/>
              </a:solidFill>
              <a:latin typeface="Arial" charset="0"/>
              <a:cs typeface="Arial" charset="0"/>
            </a:endParaRPr>
          </a:p>
        </p:txBody>
      </p:sp>
      <p:pic>
        <p:nvPicPr>
          <p:cNvPr id="87045" name="Picture 4" descr="C:\Users\izaks.BIO\Pictures\Genetics\Genetic resources\Viskijs no Bere_avo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6453188"/>
            <a:ext cx="533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381000"/>
            <a:ext cx="7924800" cy="959768"/>
          </a:xfrm>
        </p:spPr>
        <p:txBody>
          <a:bodyPr/>
          <a:lstStyle/>
          <a:p>
            <a:pPr eaLnBrk="1" hangingPunct="1"/>
            <a:r>
              <a:rPr lang="lv-LV" altLang="en-US" dirty="0"/>
              <a:t>Riodeženeiro Konvencija par bioloģisko daudzveidību</a:t>
            </a:r>
          </a:p>
        </p:txBody>
      </p:sp>
      <p:sp>
        <p:nvSpPr>
          <p:cNvPr id="88067" name="Rectangle 3"/>
          <p:cNvSpPr>
            <a:spLocks noGrp="1" noChangeArrowheads="1"/>
          </p:cNvSpPr>
          <p:nvPr>
            <p:ph type="body" idx="1"/>
          </p:nvPr>
        </p:nvSpPr>
        <p:spPr>
          <a:xfrm>
            <a:off x="323528" y="1772816"/>
            <a:ext cx="8610600" cy="4464496"/>
          </a:xfrm>
        </p:spPr>
        <p:txBody>
          <a:bodyPr/>
          <a:lstStyle/>
          <a:p>
            <a:pPr eaLnBrk="1" hangingPunct="1">
              <a:buNone/>
            </a:pPr>
            <a:r>
              <a:rPr lang="ru-RU" altLang="en-US" b="0" dirty="0" err="1" smtClean="0">
                <a:latin typeface="Arial" panose="020B0604020202020204" pitchFamily="34" charset="0"/>
                <a:cs typeface="Arial" panose="020B0604020202020204" pitchFamily="34" charset="0"/>
              </a:rPr>
              <a:t>The</a:t>
            </a:r>
            <a:r>
              <a:rPr lang="ru-RU" altLang="en-US" b="0" dirty="0" smtClean="0">
                <a:latin typeface="Arial" panose="020B0604020202020204" pitchFamily="34" charset="0"/>
                <a:cs typeface="Arial" panose="020B0604020202020204" pitchFamily="34" charset="0"/>
              </a:rPr>
              <a:t> </a:t>
            </a:r>
            <a:r>
              <a:rPr lang="ru-RU" altLang="en-US" b="0" dirty="0" err="1">
                <a:latin typeface="Arial" panose="020B0604020202020204" pitchFamily="34" charset="0"/>
                <a:cs typeface="Arial" panose="020B0604020202020204" pitchFamily="34" charset="0"/>
              </a:rPr>
              <a:t>Convention</a:t>
            </a:r>
            <a:r>
              <a:rPr lang="ru-RU" altLang="en-US" b="0" dirty="0">
                <a:latin typeface="Arial" panose="020B0604020202020204" pitchFamily="34" charset="0"/>
                <a:cs typeface="Arial" panose="020B0604020202020204" pitchFamily="34" charset="0"/>
              </a:rPr>
              <a:t> </a:t>
            </a:r>
            <a:r>
              <a:rPr lang="ru-RU" altLang="en-US" b="0" dirty="0" err="1">
                <a:latin typeface="Arial" panose="020B0604020202020204" pitchFamily="34" charset="0"/>
                <a:cs typeface="Arial" panose="020B0604020202020204" pitchFamily="34" charset="0"/>
              </a:rPr>
              <a:t>on</a:t>
            </a:r>
            <a:r>
              <a:rPr lang="ru-RU" altLang="en-US" b="0" dirty="0">
                <a:latin typeface="Arial" panose="020B0604020202020204" pitchFamily="34" charset="0"/>
                <a:cs typeface="Arial" panose="020B0604020202020204" pitchFamily="34" charset="0"/>
              </a:rPr>
              <a:t> Biological Diversity (CBD</a:t>
            </a:r>
            <a:r>
              <a:rPr lang="ru-RU" altLang="en-US" b="0" dirty="0" smtClean="0">
                <a:latin typeface="Arial" panose="020B0604020202020204" pitchFamily="34" charset="0"/>
                <a:cs typeface="Arial" panose="020B0604020202020204" pitchFamily="34" charset="0"/>
              </a:rPr>
              <a:t>)</a:t>
            </a:r>
            <a:r>
              <a:rPr lang="lv-LV" altLang="en-US" b="0" dirty="0" smtClean="0">
                <a:latin typeface="Arial" panose="020B0604020202020204" pitchFamily="34" charset="0"/>
                <a:cs typeface="Arial" panose="020B0604020202020204" pitchFamily="34" charset="0"/>
              </a:rPr>
              <a:t> </a:t>
            </a:r>
            <a:endParaRPr lang="lv-LV" altLang="en-US" b="0" dirty="0">
              <a:latin typeface="Arial" panose="020B0604020202020204" pitchFamily="34" charset="0"/>
              <a:cs typeface="Arial" panose="020B0604020202020204" pitchFamily="34" charset="0"/>
            </a:endParaRPr>
          </a:p>
          <a:p>
            <a:pPr lvl="1" eaLnBrk="1" hangingPunct="1"/>
            <a:r>
              <a:rPr lang="lv-LV" altLang="en-US" sz="2400" b="0" dirty="0" smtClean="0">
                <a:latin typeface="Arial" panose="020B0604020202020204" pitchFamily="34" charset="0"/>
                <a:cs typeface="Arial" panose="020B0604020202020204" pitchFamily="34" charset="0"/>
              </a:rPr>
              <a:t>pieņemta </a:t>
            </a:r>
            <a:r>
              <a:rPr lang="ru-RU" altLang="en-US" sz="2400" b="0" dirty="0">
                <a:latin typeface="Arial" panose="020B0604020202020204" pitchFamily="34" charset="0"/>
                <a:cs typeface="Arial" panose="020B0604020202020204" pitchFamily="34" charset="0"/>
              </a:rPr>
              <a:t>1992</a:t>
            </a:r>
            <a:r>
              <a:rPr lang="lv-LV" altLang="en-US" sz="2400" b="0" dirty="0">
                <a:latin typeface="Arial" panose="020B0604020202020204" pitchFamily="34" charset="0"/>
                <a:cs typeface="Arial" panose="020B0604020202020204" pitchFamily="34" charset="0"/>
              </a:rPr>
              <a:t>. g. </a:t>
            </a:r>
            <a:r>
              <a:rPr lang="ru-RU" altLang="en-US" sz="2400" b="0" dirty="0" err="1">
                <a:latin typeface="Arial" panose="020B0604020202020204" pitchFamily="34" charset="0"/>
                <a:cs typeface="Arial" panose="020B0604020202020204" pitchFamily="34" charset="0"/>
              </a:rPr>
              <a:t>Rio</a:t>
            </a:r>
            <a:r>
              <a:rPr lang="ru-RU" altLang="en-US" sz="2400" b="0" dirty="0">
                <a:latin typeface="Arial" panose="020B0604020202020204" pitchFamily="34" charset="0"/>
                <a:cs typeface="Arial" panose="020B0604020202020204" pitchFamily="34" charset="0"/>
              </a:rPr>
              <a:t> </a:t>
            </a:r>
            <a:r>
              <a:rPr lang="ru-RU" altLang="en-US" sz="2400" b="0" dirty="0" err="1">
                <a:latin typeface="Arial" panose="020B0604020202020204" pitchFamily="34" charset="0"/>
                <a:cs typeface="Arial" panose="020B0604020202020204" pitchFamily="34" charset="0"/>
              </a:rPr>
              <a:t>de</a:t>
            </a:r>
            <a:r>
              <a:rPr lang="ru-RU" altLang="en-US" sz="2400" b="0" dirty="0">
                <a:latin typeface="Arial" panose="020B0604020202020204" pitchFamily="34" charset="0"/>
                <a:cs typeface="Arial" panose="020B0604020202020204" pitchFamily="34" charset="0"/>
              </a:rPr>
              <a:t> </a:t>
            </a:r>
            <a:r>
              <a:rPr lang="ru-RU" altLang="en-US" sz="2400" b="0" dirty="0" err="1">
                <a:latin typeface="Arial" panose="020B0604020202020204" pitchFamily="34" charset="0"/>
                <a:cs typeface="Arial" panose="020B0604020202020204" pitchFamily="34" charset="0"/>
              </a:rPr>
              <a:t>Janeiro</a:t>
            </a:r>
            <a:endParaRPr lang="lv-LV" altLang="en-US" sz="2400" b="0" dirty="0">
              <a:latin typeface="Arial" panose="020B0604020202020204" pitchFamily="34" charset="0"/>
              <a:cs typeface="Arial" panose="020B0604020202020204" pitchFamily="34" charset="0"/>
            </a:endParaRPr>
          </a:p>
          <a:p>
            <a:pPr lvl="2" eaLnBrk="1" hangingPunct="1"/>
            <a:r>
              <a:rPr lang="ru-RU" altLang="en-US" sz="2000" dirty="0">
                <a:latin typeface="Arial" panose="020B0604020202020204" pitchFamily="34" charset="0"/>
                <a:cs typeface="Arial" panose="020B0604020202020204" pitchFamily="34" charset="0"/>
              </a:rPr>
              <a:t>UN Conference </a:t>
            </a:r>
            <a:r>
              <a:rPr lang="ru-RU" altLang="en-US" sz="2000" dirty="0" err="1">
                <a:latin typeface="Arial" panose="020B0604020202020204" pitchFamily="34" charset="0"/>
                <a:cs typeface="Arial" panose="020B0604020202020204" pitchFamily="34" charset="0"/>
              </a:rPr>
              <a:t>on</a:t>
            </a:r>
            <a:r>
              <a:rPr lang="ru-RU" altLang="en-US" sz="2000" dirty="0">
                <a:latin typeface="Arial" panose="020B0604020202020204" pitchFamily="34" charset="0"/>
                <a:cs typeface="Arial" panose="020B0604020202020204" pitchFamily="34" charset="0"/>
              </a:rPr>
              <a:t> </a:t>
            </a:r>
            <a:r>
              <a:rPr lang="ru-RU" altLang="en-US" sz="2000" dirty="0" err="1">
                <a:latin typeface="Arial" panose="020B0604020202020204" pitchFamily="34" charset="0"/>
                <a:cs typeface="Arial" panose="020B0604020202020204" pitchFamily="34" charset="0"/>
              </a:rPr>
              <a:t>Environment</a:t>
            </a:r>
            <a:r>
              <a:rPr lang="ru-RU" altLang="en-US" sz="2000" dirty="0">
                <a:latin typeface="Arial" panose="020B0604020202020204" pitchFamily="34" charset="0"/>
                <a:cs typeface="Arial" panose="020B0604020202020204" pitchFamily="34" charset="0"/>
              </a:rPr>
              <a:t> and </a:t>
            </a:r>
            <a:r>
              <a:rPr lang="ru-RU" altLang="en-US" sz="2000" dirty="0" err="1">
                <a:latin typeface="Arial" panose="020B0604020202020204" pitchFamily="34" charset="0"/>
                <a:cs typeface="Arial" panose="020B0604020202020204" pitchFamily="34" charset="0"/>
              </a:rPr>
              <a:t>Development</a:t>
            </a:r>
            <a:r>
              <a:rPr lang="ru-RU" altLang="en-US" sz="2000" dirty="0">
                <a:latin typeface="Arial" panose="020B0604020202020204" pitchFamily="34" charset="0"/>
                <a:cs typeface="Arial" panose="020B0604020202020204" pitchFamily="34" charset="0"/>
              </a:rPr>
              <a:t> (UNCED)</a:t>
            </a:r>
            <a:endParaRPr lang="lv-LV" altLang="en-US" sz="2000" dirty="0">
              <a:latin typeface="Arial" panose="020B0604020202020204" pitchFamily="34" charset="0"/>
              <a:cs typeface="Arial" panose="020B0604020202020204" pitchFamily="34" charset="0"/>
            </a:endParaRPr>
          </a:p>
          <a:p>
            <a:pPr lvl="1" eaLnBrk="1" hangingPunct="1"/>
            <a:r>
              <a:rPr lang="lv-LV" altLang="en-US" sz="2400" b="0" dirty="0" smtClean="0">
                <a:latin typeface="Arial" panose="020B0604020202020204" pitchFamily="34" charset="0"/>
                <a:cs typeface="Arial" panose="020B0604020202020204" pitchFamily="34" charset="0"/>
              </a:rPr>
              <a:t>Latvijas parlaments (Saeima) </a:t>
            </a:r>
            <a:r>
              <a:rPr lang="lv-LV" altLang="en-US" sz="2400" b="0" dirty="0" smtClean="0">
                <a:latin typeface="Arial" panose="020B0604020202020204" pitchFamily="34" charset="0"/>
                <a:cs typeface="Arial" panose="020B0604020202020204" pitchFamily="34" charset="0"/>
              </a:rPr>
              <a:t>ratificēja 1995. g. 8. septembrī</a:t>
            </a:r>
          </a:p>
          <a:p>
            <a:pPr eaLnBrk="1" hangingPunct="1">
              <a:lnSpc>
                <a:spcPct val="40000"/>
              </a:lnSpc>
              <a:buFontTx/>
              <a:buNone/>
            </a:pPr>
            <a:r>
              <a:rPr lang="lv-LV" altLang="en-US" sz="1200" b="0" dirty="0" smtClean="0">
                <a:latin typeface="Arial" panose="020B0604020202020204" pitchFamily="34" charset="0"/>
                <a:cs typeface="Arial" panose="020B0604020202020204" pitchFamily="34" charset="0"/>
              </a:rPr>
              <a:t>   </a:t>
            </a:r>
          </a:p>
          <a:p>
            <a:pPr marL="0" eaLnBrk="1" hangingPunct="1">
              <a:spcBef>
                <a:spcPts val="0"/>
              </a:spcBef>
              <a:buFontTx/>
              <a:buNone/>
            </a:pPr>
            <a:r>
              <a:rPr lang="lv-LV" altLang="en-US" sz="2400" b="0" dirty="0" smtClean="0">
                <a:solidFill>
                  <a:srgbClr val="990000"/>
                </a:solidFill>
                <a:latin typeface="Arial" panose="020B0604020202020204" pitchFamily="34" charset="0"/>
                <a:cs typeface="Arial" panose="020B0604020202020204" pitchFamily="34" charset="0"/>
              </a:rPr>
              <a:t>Saskaņā </a:t>
            </a:r>
            <a:r>
              <a:rPr lang="lv-LV" altLang="en-US" sz="2400" b="0" dirty="0" smtClean="0">
                <a:solidFill>
                  <a:srgbClr val="990000"/>
                </a:solidFill>
                <a:latin typeface="Arial" panose="020B0604020202020204" pitchFamily="34" charset="0"/>
                <a:cs typeface="Arial" panose="020B0604020202020204" pitchFamily="34" charset="0"/>
              </a:rPr>
              <a:t>ar Konvenciju par ģenētiskajiem resursiem tiek uzskatīts ģenētiskais materiāls ar esošu vai </a:t>
            </a:r>
            <a:r>
              <a:rPr lang="lv-LV" altLang="en-US" sz="2400" b="0" i="1" u="sng" dirty="0" smtClean="0">
                <a:solidFill>
                  <a:srgbClr val="990000"/>
                </a:solidFill>
                <a:latin typeface="Arial" panose="020B0604020202020204" pitchFamily="34" charset="0"/>
                <a:cs typeface="Arial" panose="020B0604020202020204" pitchFamily="34" charset="0"/>
              </a:rPr>
              <a:t>potenciālu</a:t>
            </a:r>
            <a:r>
              <a:rPr lang="lv-LV" altLang="en-US" sz="2400" b="0" dirty="0" smtClean="0">
                <a:solidFill>
                  <a:srgbClr val="990000"/>
                </a:solidFill>
                <a:latin typeface="Arial" panose="020B0604020202020204" pitchFamily="34" charset="0"/>
                <a:cs typeface="Arial" panose="020B0604020202020204" pitchFamily="34" charset="0"/>
              </a:rPr>
              <a:t> vērtību.</a:t>
            </a:r>
            <a:r>
              <a:rPr lang="lv-LV" altLang="en-US" sz="2400" b="0" dirty="0" smtClean="0">
                <a:solidFill>
                  <a:srgbClr val="CC3300"/>
                </a:solidFill>
                <a:latin typeface="Arial" panose="020B0604020202020204" pitchFamily="34" charset="0"/>
                <a:cs typeface="Arial" panose="020B0604020202020204" pitchFamily="34" charset="0"/>
              </a:rPr>
              <a:t> </a:t>
            </a:r>
          </a:p>
          <a:p>
            <a:pPr lvl="1" eaLnBrk="1" hangingPunct="1"/>
            <a:r>
              <a:rPr lang="lv-LV" altLang="en-US" sz="2400" b="0" i="1" dirty="0" smtClean="0">
                <a:latin typeface="Arial" panose="020B0604020202020204" pitchFamily="34" charset="0"/>
                <a:cs typeface="Arial" panose="020B0604020202020204" pitchFamily="34" charset="0"/>
              </a:rPr>
              <a:t>visa pieejamā ģenētiskā daudzveidība var tikt pieskaitīta pie ģenētiskajiem resursiem</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381000"/>
            <a:ext cx="7924800" cy="762000"/>
          </a:xfrm>
        </p:spPr>
        <p:txBody>
          <a:bodyPr/>
          <a:lstStyle/>
          <a:p>
            <a:pPr eaLnBrk="1" hangingPunct="1"/>
            <a:r>
              <a:rPr lang="lv-LV" altLang="en-US" smtClean="0"/>
              <a:t>Ģenētiskie resursi</a:t>
            </a:r>
          </a:p>
        </p:txBody>
      </p:sp>
      <p:sp>
        <p:nvSpPr>
          <p:cNvPr id="89091" name="Rectangle 3"/>
          <p:cNvSpPr>
            <a:spLocks noGrp="1" noChangeArrowheads="1"/>
          </p:cNvSpPr>
          <p:nvPr>
            <p:ph type="body" idx="1"/>
          </p:nvPr>
        </p:nvSpPr>
        <p:spPr>
          <a:xfrm>
            <a:off x="228600" y="1371600"/>
            <a:ext cx="8610600" cy="4648200"/>
          </a:xfrm>
        </p:spPr>
        <p:txBody>
          <a:bodyPr/>
          <a:lstStyle/>
          <a:p>
            <a:pPr eaLnBrk="1" hangingPunct="1">
              <a:lnSpc>
                <a:spcPct val="90000"/>
              </a:lnSpc>
            </a:pPr>
            <a:r>
              <a:rPr lang="lv-LV" altLang="en-US" sz="2800" b="0" dirty="0" smtClean="0">
                <a:solidFill>
                  <a:srgbClr val="663300"/>
                </a:solidFill>
                <a:latin typeface="Arial" panose="020B0604020202020204" pitchFamily="34" charset="0"/>
                <a:cs typeface="Arial" panose="020B0604020202020204" pitchFamily="34" charset="0"/>
              </a:rPr>
              <a:t>katra valsts, kas ir pievienojusies Konvencijai, uzņemas arī atbildību par tās ģenētisko resursu saglabāšanu</a:t>
            </a:r>
          </a:p>
          <a:p>
            <a:pPr eaLnBrk="1" hangingPunct="1">
              <a:lnSpc>
                <a:spcPct val="90000"/>
              </a:lnSpc>
            </a:pPr>
            <a:r>
              <a:rPr lang="lv-LV" altLang="en-US" sz="2800" b="0" dirty="0" smtClean="0">
                <a:solidFill>
                  <a:srgbClr val="663300"/>
                </a:solidFill>
                <a:latin typeface="Arial" panose="020B0604020202020204" pitchFamily="34" charset="0"/>
                <a:cs typeface="Arial" panose="020B0604020202020204" pitchFamily="34" charset="0"/>
              </a:rPr>
              <a:t>ģenētiskiem resursiem ir liels potenciāls izmantošanai selekcijā, zinātnē un izglītībā</a:t>
            </a:r>
          </a:p>
          <a:p>
            <a:pPr eaLnBrk="1" hangingPunct="1">
              <a:lnSpc>
                <a:spcPct val="90000"/>
              </a:lnSpc>
            </a:pPr>
            <a:r>
              <a:rPr lang="lv-LV" altLang="en-US" sz="2800" b="0" dirty="0" smtClean="0">
                <a:solidFill>
                  <a:srgbClr val="663300"/>
                </a:solidFill>
                <a:latin typeface="Arial" panose="020B0604020202020204" pitchFamily="34" charset="0"/>
                <a:cs typeface="Arial" panose="020B0604020202020204" pitchFamily="34" charset="0"/>
              </a:rPr>
              <a:t>ģenētiskiem resursiem ir arī kultūrvēsturiska nozīme kā tautas garīgās un saimnieciskās darbības rezultātam. </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09600" y="304800"/>
            <a:ext cx="7924800" cy="609600"/>
          </a:xfrm>
        </p:spPr>
        <p:txBody>
          <a:bodyPr/>
          <a:lstStyle/>
          <a:p>
            <a:pPr eaLnBrk="1" hangingPunct="1"/>
            <a:r>
              <a:rPr lang="lv-LV" altLang="en-US" sz="2800" smtClean="0"/>
              <a:t>Ģenētisko resursu saglabāšana</a:t>
            </a:r>
            <a:endParaRPr lang="en-GB" altLang="en-US" sz="2800" smtClean="0"/>
          </a:p>
        </p:txBody>
      </p:sp>
      <p:sp>
        <p:nvSpPr>
          <p:cNvPr id="90115" name="Rectangle 3"/>
          <p:cNvSpPr>
            <a:spLocks noGrp="1" noChangeArrowheads="1"/>
          </p:cNvSpPr>
          <p:nvPr>
            <p:ph type="body" idx="1"/>
          </p:nvPr>
        </p:nvSpPr>
        <p:spPr>
          <a:xfrm>
            <a:off x="685800" y="1143000"/>
            <a:ext cx="7772400" cy="5105400"/>
          </a:xfrm>
        </p:spPr>
        <p:txBody>
          <a:bodyPr/>
          <a:lstStyle/>
          <a:p>
            <a:pPr eaLnBrk="1" hangingPunct="1">
              <a:lnSpc>
                <a:spcPct val="90000"/>
              </a:lnSpc>
            </a:pPr>
            <a:r>
              <a:rPr lang="lv-LV" altLang="en-US" sz="2800" i="1" dirty="0" smtClean="0">
                <a:solidFill>
                  <a:srgbClr val="CC3300"/>
                </a:solidFill>
                <a:latin typeface="Arial" panose="020B0604020202020204" pitchFamily="34" charset="0"/>
                <a:cs typeface="Arial" panose="020B0604020202020204" pitchFamily="34" charset="0"/>
              </a:rPr>
              <a:t>In situ</a:t>
            </a:r>
          </a:p>
          <a:p>
            <a:pPr eaLnBrk="1" hangingPunct="1">
              <a:lnSpc>
                <a:spcPct val="90000"/>
              </a:lnSpc>
              <a:buFontTx/>
              <a:buNone/>
            </a:pPr>
            <a:r>
              <a:rPr lang="lv-LV" altLang="en-US" sz="2800" b="0" dirty="0" smtClean="0">
                <a:latin typeface="Arial" panose="020B0604020202020204" pitchFamily="34" charset="0"/>
                <a:cs typeface="Arial" panose="020B0604020202020204" pitchFamily="34" charset="0"/>
              </a:rPr>
              <a:t>Saglabāšana dabiskās izplatības areālos</a:t>
            </a:r>
          </a:p>
          <a:p>
            <a:pPr lvl="1" eaLnBrk="1" hangingPunct="1">
              <a:lnSpc>
                <a:spcPct val="90000"/>
              </a:lnSpc>
            </a:pPr>
            <a:r>
              <a:rPr lang="lv-LV" altLang="en-US" sz="2400" b="0" dirty="0" smtClean="0">
                <a:latin typeface="Arial" panose="020B0604020202020204" pitchFamily="34" charset="0"/>
                <a:cs typeface="Arial" panose="020B0604020202020204" pitchFamily="34" charset="0"/>
              </a:rPr>
              <a:t>teritorijas ar īpašu aizsardzības statusu</a:t>
            </a:r>
          </a:p>
          <a:p>
            <a:pPr lvl="1" eaLnBrk="1" hangingPunct="1">
              <a:lnSpc>
                <a:spcPct val="90000"/>
              </a:lnSpc>
            </a:pPr>
            <a:r>
              <a:rPr lang="lv-LV" altLang="en-US" sz="2400" b="0" dirty="0" smtClean="0">
                <a:latin typeface="Arial" panose="020B0604020202020204" pitchFamily="34" charset="0"/>
                <a:cs typeface="Arial" panose="020B0604020202020204" pitchFamily="34" charset="0"/>
              </a:rPr>
              <a:t>turpinās populāciju evolūcija</a:t>
            </a:r>
          </a:p>
          <a:p>
            <a:pPr eaLnBrk="1" hangingPunct="1">
              <a:lnSpc>
                <a:spcPct val="90000"/>
              </a:lnSpc>
            </a:pPr>
            <a:r>
              <a:rPr lang="lv-LV" altLang="en-US" sz="2800" i="1" dirty="0" err="1" smtClean="0">
                <a:solidFill>
                  <a:srgbClr val="CC3300"/>
                </a:solidFill>
                <a:latin typeface="Arial" panose="020B0604020202020204" pitchFamily="34" charset="0"/>
                <a:cs typeface="Arial" panose="020B0604020202020204" pitchFamily="34" charset="0"/>
              </a:rPr>
              <a:t>Ex</a:t>
            </a:r>
            <a:r>
              <a:rPr lang="lv-LV" altLang="en-US" sz="2800" i="1" dirty="0" smtClean="0">
                <a:solidFill>
                  <a:srgbClr val="CC3300"/>
                </a:solidFill>
                <a:latin typeface="Arial" panose="020B0604020202020204" pitchFamily="34" charset="0"/>
                <a:cs typeface="Arial" panose="020B0604020202020204" pitchFamily="34" charset="0"/>
              </a:rPr>
              <a:t> situ</a:t>
            </a:r>
          </a:p>
          <a:p>
            <a:pPr eaLnBrk="1" hangingPunct="1">
              <a:lnSpc>
                <a:spcPct val="90000"/>
              </a:lnSpc>
              <a:buFontTx/>
              <a:buNone/>
            </a:pPr>
            <a:r>
              <a:rPr lang="lv-LV" altLang="en-US" sz="2800" b="0" dirty="0" smtClean="0">
                <a:latin typeface="Arial" panose="020B0604020202020204" pitchFamily="34" charset="0"/>
                <a:cs typeface="Arial" panose="020B0604020202020204" pitchFamily="34" charset="0"/>
              </a:rPr>
              <a:t>Saglabāšana speciālās kolekcijās</a:t>
            </a:r>
          </a:p>
          <a:p>
            <a:pPr lvl="1" eaLnBrk="1" hangingPunct="1">
              <a:lnSpc>
                <a:spcPct val="90000"/>
              </a:lnSpc>
            </a:pPr>
            <a:r>
              <a:rPr lang="lv-LV" altLang="en-US" sz="2400" b="0" dirty="0" smtClean="0">
                <a:latin typeface="Arial" panose="020B0604020202020204" pitchFamily="34" charset="0"/>
                <a:cs typeface="Arial" panose="020B0604020202020204" pitchFamily="34" charset="0"/>
              </a:rPr>
              <a:t>gēnu bankas (sēklas!, sperma, DNS paraugi)</a:t>
            </a:r>
          </a:p>
          <a:p>
            <a:pPr lvl="1" eaLnBrk="1" hangingPunct="1">
              <a:lnSpc>
                <a:spcPct val="90000"/>
              </a:lnSpc>
            </a:pPr>
            <a:r>
              <a:rPr lang="lv-LV" altLang="en-US" sz="2400" b="0" dirty="0" smtClean="0">
                <a:latin typeface="Arial" panose="020B0604020202020204" pitchFamily="34" charset="0"/>
                <a:cs typeface="Arial" panose="020B0604020202020204" pitchFamily="34" charset="0"/>
              </a:rPr>
              <a:t>“lauku” kolekcijas (veģetatīvi pavairojamie augi)</a:t>
            </a:r>
          </a:p>
          <a:p>
            <a:pPr lvl="1" eaLnBrk="1" hangingPunct="1">
              <a:lnSpc>
                <a:spcPct val="90000"/>
              </a:lnSpc>
            </a:pPr>
            <a:r>
              <a:rPr lang="lv-LV" altLang="en-US" sz="2400" b="0" dirty="0" smtClean="0">
                <a:latin typeface="Arial" panose="020B0604020202020204" pitchFamily="34" charset="0"/>
                <a:cs typeface="Arial" panose="020B0604020202020204" pitchFamily="34" charset="0"/>
              </a:rPr>
              <a:t>speciāli ganāmpulki (arī īpaša retu dzīvnieku saglabāšanas stimulācija)</a:t>
            </a:r>
          </a:p>
          <a:p>
            <a:pPr lvl="1" eaLnBrk="1" hangingPunct="1">
              <a:lnSpc>
                <a:spcPct val="90000"/>
              </a:lnSpc>
            </a:pPr>
            <a:r>
              <a:rPr lang="lv-LV" altLang="en-US" sz="2400" b="0" i="1" dirty="0" smtClean="0">
                <a:latin typeface="Arial" panose="020B0604020202020204" pitchFamily="34" charset="0"/>
                <a:cs typeface="Arial" panose="020B0604020202020204" pitchFamily="34" charset="0"/>
              </a:rPr>
              <a:t>in vitro</a:t>
            </a:r>
            <a:r>
              <a:rPr lang="lv-LV" altLang="en-US" sz="2400" b="0" dirty="0" smtClean="0">
                <a:latin typeface="Arial" panose="020B0604020202020204" pitchFamily="34" charset="0"/>
                <a:cs typeface="Arial" panose="020B0604020202020204" pitchFamily="34" charset="0"/>
              </a:rPr>
              <a:t> kolekcijas, </a:t>
            </a:r>
            <a:r>
              <a:rPr lang="lv-LV" altLang="en-US" sz="2400" b="0" dirty="0" err="1" smtClean="0">
                <a:latin typeface="Arial" panose="020B0604020202020204" pitchFamily="34" charset="0"/>
                <a:cs typeface="Arial" panose="020B0604020202020204" pitchFamily="34" charset="0"/>
              </a:rPr>
              <a:t>kriosaglabāšana</a:t>
            </a:r>
            <a:endParaRPr lang="lv-LV" altLang="en-US" sz="2400" b="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85800" y="609600"/>
            <a:ext cx="7772400" cy="803176"/>
          </a:xfrm>
        </p:spPr>
        <p:txBody>
          <a:bodyPr/>
          <a:lstStyle/>
          <a:p>
            <a:pPr eaLnBrk="1" hangingPunct="1"/>
            <a:r>
              <a:rPr lang="lv-LV" altLang="en-US" dirty="0" smtClean="0"/>
              <a:t>Citi starptautiskie </a:t>
            </a:r>
            <a:r>
              <a:rPr lang="lv-LV" altLang="en-US" dirty="0" smtClean="0"/>
              <a:t>akti</a:t>
            </a:r>
            <a:endParaRPr lang="ru-RU" altLang="en-US" dirty="0" smtClean="0"/>
          </a:p>
        </p:txBody>
      </p:sp>
      <p:sp>
        <p:nvSpPr>
          <p:cNvPr id="92163" name="Rectangle 3"/>
          <p:cNvSpPr>
            <a:spLocks noGrp="1" noChangeArrowheads="1"/>
          </p:cNvSpPr>
          <p:nvPr>
            <p:ph type="body" idx="1"/>
          </p:nvPr>
        </p:nvSpPr>
        <p:spPr>
          <a:xfrm>
            <a:off x="683568" y="1484784"/>
            <a:ext cx="8136904" cy="4114800"/>
          </a:xfrm>
        </p:spPr>
        <p:txBody>
          <a:bodyPr/>
          <a:lstStyle/>
          <a:p>
            <a:pPr marL="0" indent="0" eaLnBrk="1" hangingPunct="1">
              <a:buNone/>
            </a:pPr>
            <a:r>
              <a:rPr lang="ru-RU" altLang="en-US" b="0" dirty="0" err="1" smtClean="0">
                <a:latin typeface="Arial" panose="020B0604020202020204" pitchFamily="34" charset="0"/>
                <a:cs typeface="Arial" panose="020B0604020202020204" pitchFamily="34" charset="0"/>
              </a:rPr>
              <a:t>The</a:t>
            </a:r>
            <a:r>
              <a:rPr lang="ru-RU" altLang="en-US" b="0" dirty="0" smtClean="0">
                <a:latin typeface="Arial" panose="020B0604020202020204" pitchFamily="34" charset="0"/>
                <a:cs typeface="Arial" panose="020B0604020202020204" pitchFamily="34" charset="0"/>
              </a:rPr>
              <a:t> International </a:t>
            </a:r>
            <a:r>
              <a:rPr lang="ru-RU" altLang="en-US" b="0" dirty="0" err="1" smtClean="0">
                <a:latin typeface="Arial" panose="020B0604020202020204" pitchFamily="34" charset="0"/>
                <a:cs typeface="Arial" panose="020B0604020202020204" pitchFamily="34" charset="0"/>
              </a:rPr>
              <a:t>Treaty</a:t>
            </a:r>
            <a:r>
              <a:rPr lang="ru-RU" altLang="en-US" b="0" dirty="0" smtClean="0">
                <a:latin typeface="Arial" panose="020B0604020202020204" pitchFamily="34" charset="0"/>
                <a:cs typeface="Arial" panose="020B0604020202020204" pitchFamily="34" charset="0"/>
              </a:rPr>
              <a:t> (IT-PGR) </a:t>
            </a:r>
            <a:r>
              <a:rPr lang="ru-RU" altLang="en-US" b="0" dirty="0" err="1" smtClean="0">
                <a:latin typeface="Arial" panose="020B0604020202020204" pitchFamily="34" charset="0"/>
                <a:cs typeface="Arial" panose="020B0604020202020204" pitchFamily="34" charset="0"/>
              </a:rPr>
              <a:t>on</a:t>
            </a:r>
            <a:r>
              <a:rPr lang="ru-RU" altLang="en-US" b="0" dirty="0" smtClean="0">
                <a:latin typeface="Arial" panose="020B0604020202020204" pitchFamily="34" charset="0"/>
                <a:cs typeface="Arial" panose="020B0604020202020204" pitchFamily="34" charset="0"/>
              </a:rPr>
              <a:t> </a:t>
            </a:r>
            <a:r>
              <a:rPr lang="ru-RU" altLang="en-US" b="0" dirty="0" err="1" smtClean="0">
                <a:latin typeface="Arial" panose="020B0604020202020204" pitchFamily="34" charset="0"/>
                <a:cs typeface="Arial" panose="020B0604020202020204" pitchFamily="34" charset="0"/>
              </a:rPr>
              <a:t>Plant</a:t>
            </a:r>
            <a:r>
              <a:rPr lang="ru-RU" altLang="en-US" b="0" dirty="0" smtClean="0">
                <a:latin typeface="Arial" panose="020B0604020202020204" pitchFamily="34" charset="0"/>
                <a:cs typeface="Arial" panose="020B0604020202020204" pitchFamily="34" charset="0"/>
              </a:rPr>
              <a:t> </a:t>
            </a:r>
            <a:r>
              <a:rPr lang="ru-RU" altLang="en-US" b="0" dirty="0" err="1" smtClean="0">
                <a:latin typeface="Arial" panose="020B0604020202020204" pitchFamily="34" charset="0"/>
                <a:cs typeface="Arial" panose="020B0604020202020204" pitchFamily="34" charset="0"/>
              </a:rPr>
              <a:t>Genetic</a:t>
            </a:r>
            <a:r>
              <a:rPr lang="ru-RU" altLang="en-US" b="0" dirty="0" smtClean="0">
                <a:latin typeface="Arial" panose="020B0604020202020204" pitchFamily="34" charset="0"/>
                <a:cs typeface="Arial" panose="020B0604020202020204" pitchFamily="34" charset="0"/>
              </a:rPr>
              <a:t> </a:t>
            </a:r>
            <a:r>
              <a:rPr lang="ru-RU" altLang="en-US" b="0" dirty="0" err="1" smtClean="0">
                <a:latin typeface="Arial" panose="020B0604020202020204" pitchFamily="34" charset="0"/>
                <a:cs typeface="Arial" panose="020B0604020202020204" pitchFamily="34" charset="0"/>
              </a:rPr>
              <a:t>Resources</a:t>
            </a:r>
            <a:r>
              <a:rPr lang="ru-RU" altLang="en-US" b="0" dirty="0" smtClean="0">
                <a:latin typeface="Arial" panose="020B0604020202020204" pitchFamily="34" charset="0"/>
                <a:cs typeface="Arial" panose="020B0604020202020204" pitchFamily="34" charset="0"/>
              </a:rPr>
              <a:t> </a:t>
            </a:r>
            <a:r>
              <a:rPr lang="ru-RU" altLang="en-US" b="0" dirty="0" err="1" smtClean="0">
                <a:latin typeface="Arial" panose="020B0604020202020204" pitchFamily="34" charset="0"/>
                <a:cs typeface="Arial" panose="020B0604020202020204" pitchFamily="34" charset="0"/>
              </a:rPr>
              <a:t>for</a:t>
            </a:r>
            <a:r>
              <a:rPr lang="ru-RU" altLang="en-US" b="0" dirty="0" smtClean="0">
                <a:latin typeface="Arial" panose="020B0604020202020204" pitchFamily="34" charset="0"/>
                <a:cs typeface="Arial" panose="020B0604020202020204" pitchFamily="34" charset="0"/>
              </a:rPr>
              <a:t> </a:t>
            </a:r>
            <a:r>
              <a:rPr lang="ru-RU" altLang="en-US" b="0" dirty="0" err="1" smtClean="0">
                <a:latin typeface="Arial" panose="020B0604020202020204" pitchFamily="34" charset="0"/>
                <a:cs typeface="Arial" panose="020B0604020202020204" pitchFamily="34" charset="0"/>
              </a:rPr>
              <a:t>Food</a:t>
            </a:r>
            <a:r>
              <a:rPr lang="ru-RU" altLang="en-US" b="0" dirty="0" smtClean="0">
                <a:latin typeface="Arial" panose="020B0604020202020204" pitchFamily="34" charset="0"/>
                <a:cs typeface="Arial" panose="020B0604020202020204" pitchFamily="34" charset="0"/>
              </a:rPr>
              <a:t> and </a:t>
            </a:r>
            <a:r>
              <a:rPr lang="ru-RU" altLang="en-US" b="0" dirty="0" err="1" smtClean="0">
                <a:latin typeface="Arial" panose="020B0604020202020204" pitchFamily="34" charset="0"/>
                <a:cs typeface="Arial" panose="020B0604020202020204" pitchFamily="34" charset="0"/>
              </a:rPr>
              <a:t>Agriculture</a:t>
            </a:r>
            <a:endParaRPr lang="lv-LV" altLang="en-US" b="0" dirty="0" smtClean="0">
              <a:latin typeface="Arial" panose="020B0604020202020204" pitchFamily="34" charset="0"/>
              <a:cs typeface="Arial" panose="020B0604020202020204" pitchFamily="34" charset="0"/>
            </a:endParaRPr>
          </a:p>
          <a:p>
            <a:pPr lvl="1" eaLnBrk="1" hangingPunct="1"/>
            <a:r>
              <a:rPr lang="lv-LV" altLang="en-US" b="0" dirty="0" smtClean="0">
                <a:latin typeface="Arial" panose="020B0604020202020204" pitchFamily="34" charset="0"/>
                <a:cs typeface="Arial" panose="020B0604020202020204" pitchFamily="34" charset="0"/>
              </a:rPr>
              <a:t>pieņemta 2001. g. novembrī</a:t>
            </a:r>
            <a:endParaRPr lang="ru-RU" altLang="en-US" b="0" dirty="0" smtClean="0">
              <a:latin typeface="Arial" panose="020B0604020202020204" pitchFamily="34" charset="0"/>
              <a:cs typeface="Arial" panose="020B0604020202020204" pitchFamily="34" charset="0"/>
            </a:endParaRPr>
          </a:p>
          <a:p>
            <a:pPr lvl="1" eaLnBrk="1" hangingPunct="1"/>
            <a:r>
              <a:rPr lang="ru-RU" altLang="en-US" b="0" dirty="0" smtClean="0">
                <a:latin typeface="Arial" panose="020B0604020202020204" pitchFamily="34" charset="0"/>
                <a:cs typeface="Arial" panose="020B0604020202020204" pitchFamily="34" charset="0"/>
              </a:rPr>
              <a:t>'</a:t>
            </a:r>
            <a:r>
              <a:rPr lang="ru-RU" altLang="en-US" b="0" dirty="0" err="1" smtClean="0">
                <a:latin typeface="Arial" panose="020B0604020202020204" pitchFamily="34" charset="0"/>
                <a:cs typeface="Arial" panose="020B0604020202020204" pitchFamily="34" charset="0"/>
              </a:rPr>
              <a:t>multilateral</a:t>
            </a:r>
            <a:r>
              <a:rPr lang="ru-RU" altLang="en-US" b="0" dirty="0" smtClean="0">
                <a:latin typeface="Arial" panose="020B0604020202020204" pitchFamily="34" charset="0"/>
                <a:cs typeface="Arial" panose="020B0604020202020204" pitchFamily="34" charset="0"/>
              </a:rPr>
              <a:t> </a:t>
            </a:r>
            <a:r>
              <a:rPr lang="ru-RU" altLang="en-US" b="0" dirty="0" err="1" smtClean="0">
                <a:latin typeface="Arial" panose="020B0604020202020204" pitchFamily="34" charset="0"/>
                <a:cs typeface="Arial" panose="020B0604020202020204" pitchFamily="34" charset="0"/>
              </a:rPr>
              <a:t>system</a:t>
            </a:r>
            <a:r>
              <a:rPr lang="ru-RU" altLang="en-US" b="0" dirty="0">
                <a:latin typeface="Arial" panose="020B0604020202020204" pitchFamily="34" charset="0"/>
                <a:cs typeface="Arial" panose="020B0604020202020204" pitchFamily="34" charset="0"/>
              </a:rPr>
              <a:t>'</a:t>
            </a:r>
            <a:r>
              <a:rPr lang="lv-LV" altLang="en-US" b="0" dirty="0" smtClean="0">
                <a:latin typeface="Arial" panose="020B0604020202020204" pitchFamily="34" charset="0"/>
                <a:cs typeface="Arial" panose="020B0604020202020204" pitchFamily="34" charset="0"/>
              </a:rPr>
              <a:t> (standartizēti noteikumi)</a:t>
            </a:r>
            <a:endParaRPr lang="lv-LV" altLang="en-US" b="0" dirty="0" smtClean="0">
              <a:latin typeface="Arial" panose="020B0604020202020204" pitchFamily="34" charset="0"/>
              <a:cs typeface="Arial" panose="020B0604020202020204" pitchFamily="34" charset="0"/>
            </a:endParaRPr>
          </a:p>
          <a:p>
            <a:pPr lvl="2" eaLnBrk="1" hangingPunct="1"/>
            <a:r>
              <a:rPr lang="lv-LV" altLang="en-US" dirty="0" smtClean="0">
                <a:latin typeface="Arial" panose="020B0604020202020204" pitchFamily="34" charset="0"/>
                <a:cs typeface="Arial" panose="020B0604020202020204" pitchFamily="34" charset="0"/>
              </a:rPr>
              <a:t>MTA (</a:t>
            </a:r>
            <a:r>
              <a:rPr lang="lv-LV" altLang="en-US" dirty="0" err="1" smtClean="0">
                <a:latin typeface="Arial" panose="020B0604020202020204" pitchFamily="34" charset="0"/>
                <a:cs typeface="Arial" panose="020B0604020202020204" pitchFamily="34" charset="0"/>
              </a:rPr>
              <a:t>material</a:t>
            </a:r>
            <a:r>
              <a:rPr lang="lv-LV" altLang="en-US" dirty="0" smtClean="0">
                <a:latin typeface="Arial" panose="020B0604020202020204" pitchFamily="34" charset="0"/>
                <a:cs typeface="Arial" panose="020B0604020202020204" pitchFamily="34" charset="0"/>
              </a:rPr>
              <a:t> </a:t>
            </a:r>
            <a:r>
              <a:rPr lang="lv-LV" altLang="en-US" dirty="0" err="1" smtClean="0">
                <a:latin typeface="Arial" panose="020B0604020202020204" pitchFamily="34" charset="0"/>
                <a:cs typeface="Arial" panose="020B0604020202020204" pitchFamily="34" charset="0"/>
              </a:rPr>
              <a:t>transfer</a:t>
            </a:r>
            <a:r>
              <a:rPr lang="lv-LV" altLang="en-US" dirty="0" smtClean="0">
                <a:latin typeface="Arial" panose="020B0604020202020204" pitchFamily="34" charset="0"/>
                <a:cs typeface="Arial" panose="020B0604020202020204" pitchFamily="34" charset="0"/>
              </a:rPr>
              <a:t> </a:t>
            </a:r>
            <a:r>
              <a:rPr lang="lv-LV" altLang="en-US" dirty="0" err="1" smtClean="0">
                <a:latin typeface="Arial" panose="020B0604020202020204" pitchFamily="34" charset="0"/>
                <a:cs typeface="Arial" panose="020B0604020202020204" pitchFamily="34" charset="0"/>
              </a:rPr>
              <a:t>agreement</a:t>
            </a:r>
            <a:r>
              <a:rPr lang="lv-LV" altLang="en-US" dirty="0" smtClean="0">
                <a:latin typeface="Arial" panose="020B0604020202020204" pitchFamily="34" charset="0"/>
                <a:cs typeface="Arial" panose="020B0604020202020204" pitchFamily="34" charset="0"/>
              </a:rPr>
              <a:t>)</a:t>
            </a:r>
          </a:p>
          <a:p>
            <a:pPr lvl="2" eaLnBrk="1" hangingPunct="1"/>
            <a:r>
              <a:rPr lang="ru-RU" altLang="en-US" dirty="0" smtClean="0">
                <a:latin typeface="Arial" panose="020B0604020202020204" pitchFamily="34" charset="0"/>
                <a:cs typeface="Arial" panose="020B0604020202020204" pitchFamily="34" charset="0"/>
              </a:rPr>
              <a:t>35 </a:t>
            </a:r>
            <a:r>
              <a:rPr lang="lv-LV" altLang="en-US" dirty="0" smtClean="0">
                <a:latin typeface="Arial" panose="020B0604020202020204" pitchFamily="34" charset="0"/>
                <a:cs typeface="Arial" panose="020B0604020202020204" pitchFamily="34" charset="0"/>
              </a:rPr>
              <a:t>pārtikas augi</a:t>
            </a:r>
            <a:endParaRPr lang="lv-LV" altLang="en-US" dirty="0" smtClean="0">
              <a:latin typeface="Arial" panose="020B0604020202020204" pitchFamily="34" charset="0"/>
              <a:cs typeface="Arial" panose="020B0604020202020204" pitchFamily="34" charset="0"/>
            </a:endParaRPr>
          </a:p>
          <a:p>
            <a:pPr lvl="2" eaLnBrk="1" hangingPunct="1"/>
            <a:r>
              <a:rPr lang="ru-RU" altLang="en-US" dirty="0" smtClean="0">
                <a:latin typeface="Arial" panose="020B0604020202020204" pitchFamily="34" charset="0"/>
                <a:cs typeface="Arial" panose="020B0604020202020204" pitchFamily="34" charset="0"/>
              </a:rPr>
              <a:t>29 </a:t>
            </a:r>
            <a:r>
              <a:rPr lang="lv-LV" altLang="en-US" dirty="0" smtClean="0">
                <a:latin typeface="Arial" panose="020B0604020202020204" pitchFamily="34" charset="0"/>
                <a:cs typeface="Arial" panose="020B0604020202020204" pitchFamily="34" charset="0"/>
              </a:rPr>
              <a:t>lopbarības augi</a:t>
            </a:r>
            <a:endParaRPr lang="ru-RU" altLang="en-US"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84213" y="404813"/>
            <a:ext cx="7772400" cy="1143000"/>
          </a:xfrm>
        </p:spPr>
        <p:txBody>
          <a:bodyPr/>
          <a:lstStyle/>
          <a:p>
            <a:pPr eaLnBrk="1" hangingPunct="1"/>
            <a:r>
              <a:rPr lang="lv-LV" altLang="en-US" dirty="0" smtClean="0"/>
              <a:t>Citi starptautiskie </a:t>
            </a:r>
            <a:r>
              <a:rPr lang="lv-LV" altLang="en-US" dirty="0" smtClean="0"/>
              <a:t>akti</a:t>
            </a:r>
            <a:endParaRPr lang="ru-RU" altLang="en-US" dirty="0" smtClean="0"/>
          </a:p>
        </p:txBody>
      </p:sp>
      <p:sp>
        <p:nvSpPr>
          <p:cNvPr id="93187" name="Rectangle 3"/>
          <p:cNvSpPr>
            <a:spLocks noGrp="1" noChangeArrowheads="1"/>
          </p:cNvSpPr>
          <p:nvPr>
            <p:ph type="body" idx="1"/>
          </p:nvPr>
        </p:nvSpPr>
        <p:spPr>
          <a:xfrm>
            <a:off x="755650" y="1700213"/>
            <a:ext cx="7772400" cy="4114800"/>
          </a:xfrm>
        </p:spPr>
        <p:txBody>
          <a:bodyPr/>
          <a:lstStyle/>
          <a:p>
            <a:pPr eaLnBrk="1" hangingPunct="1"/>
            <a:r>
              <a:rPr lang="ru-RU" altLang="en-US" sz="2800" b="0" dirty="0" err="1" smtClean="0">
                <a:latin typeface="Arial" panose="020B0604020202020204" pitchFamily="34" charset="0"/>
                <a:cs typeface="Arial" panose="020B0604020202020204" pitchFamily="34" charset="0"/>
              </a:rPr>
              <a:t>Global</a:t>
            </a:r>
            <a:r>
              <a:rPr lang="ru-RU" altLang="en-US" sz="2800" b="0" dirty="0" smtClean="0">
                <a:latin typeface="Arial" panose="020B0604020202020204" pitchFamily="34" charset="0"/>
                <a:cs typeface="Arial" panose="020B0604020202020204" pitchFamily="34" charset="0"/>
              </a:rPr>
              <a:t> </a:t>
            </a:r>
            <a:r>
              <a:rPr lang="ru-RU" altLang="en-US" sz="2800" b="0" dirty="0" err="1" smtClean="0">
                <a:latin typeface="Arial" panose="020B0604020202020204" pitchFamily="34" charset="0"/>
                <a:cs typeface="Arial" panose="020B0604020202020204" pitchFamily="34" charset="0"/>
              </a:rPr>
              <a:t>Plan</a:t>
            </a:r>
            <a:r>
              <a:rPr lang="ru-RU" altLang="en-US" sz="2800" b="0" dirty="0" smtClean="0">
                <a:latin typeface="Arial" panose="020B0604020202020204" pitchFamily="34" charset="0"/>
                <a:cs typeface="Arial" panose="020B0604020202020204" pitchFamily="34" charset="0"/>
              </a:rPr>
              <a:t> of </a:t>
            </a:r>
            <a:r>
              <a:rPr lang="ru-RU" altLang="en-US" sz="2800" b="0" dirty="0" err="1" smtClean="0">
                <a:latin typeface="Arial" panose="020B0604020202020204" pitchFamily="34" charset="0"/>
                <a:cs typeface="Arial" panose="020B0604020202020204" pitchFamily="34" charset="0"/>
              </a:rPr>
              <a:t>Action</a:t>
            </a:r>
            <a:r>
              <a:rPr lang="ru-RU" altLang="en-US" sz="2800" b="0" dirty="0" smtClean="0">
                <a:latin typeface="Arial" panose="020B0604020202020204" pitchFamily="34" charset="0"/>
                <a:cs typeface="Arial" panose="020B0604020202020204" pitchFamily="34" charset="0"/>
              </a:rPr>
              <a:t> </a:t>
            </a:r>
            <a:r>
              <a:rPr lang="ru-RU" altLang="en-US" sz="2800" b="0" dirty="0" err="1" smtClean="0">
                <a:latin typeface="Arial" panose="020B0604020202020204" pitchFamily="34" charset="0"/>
                <a:cs typeface="Arial" panose="020B0604020202020204" pitchFamily="34" charset="0"/>
              </a:rPr>
              <a:t>for</a:t>
            </a:r>
            <a:r>
              <a:rPr lang="ru-RU" altLang="en-US" sz="2800" b="0" dirty="0" smtClean="0">
                <a:latin typeface="Arial" panose="020B0604020202020204" pitchFamily="34" charset="0"/>
                <a:cs typeface="Arial" panose="020B0604020202020204" pitchFamily="34" charset="0"/>
              </a:rPr>
              <a:t> </a:t>
            </a:r>
            <a:r>
              <a:rPr lang="ru-RU" altLang="en-US" sz="2800" b="0" dirty="0" err="1" smtClean="0">
                <a:latin typeface="Arial" panose="020B0604020202020204" pitchFamily="34" charset="0"/>
                <a:cs typeface="Arial" panose="020B0604020202020204" pitchFamily="34" charset="0"/>
              </a:rPr>
              <a:t>the</a:t>
            </a:r>
            <a:r>
              <a:rPr lang="ru-RU" altLang="en-US" sz="2800" b="0" dirty="0" smtClean="0">
                <a:latin typeface="Arial" panose="020B0604020202020204" pitchFamily="34" charset="0"/>
                <a:cs typeface="Arial" panose="020B0604020202020204" pitchFamily="34" charset="0"/>
              </a:rPr>
              <a:t> Conservation and </a:t>
            </a:r>
            <a:r>
              <a:rPr lang="ru-RU" altLang="en-US" sz="2800" b="0" dirty="0" err="1" smtClean="0">
                <a:latin typeface="Arial" panose="020B0604020202020204" pitchFamily="34" charset="0"/>
                <a:cs typeface="Arial" panose="020B0604020202020204" pitchFamily="34" charset="0"/>
              </a:rPr>
              <a:t>Sustainable</a:t>
            </a:r>
            <a:r>
              <a:rPr lang="ru-RU" altLang="en-US" sz="2800" b="0" dirty="0" smtClean="0">
                <a:latin typeface="Arial" panose="020B0604020202020204" pitchFamily="34" charset="0"/>
                <a:cs typeface="Arial" panose="020B0604020202020204" pitchFamily="34" charset="0"/>
              </a:rPr>
              <a:t> </a:t>
            </a:r>
            <a:r>
              <a:rPr lang="ru-RU" altLang="en-US" sz="2800" b="0" dirty="0" err="1" smtClean="0">
                <a:latin typeface="Arial" panose="020B0604020202020204" pitchFamily="34" charset="0"/>
                <a:cs typeface="Arial" panose="020B0604020202020204" pitchFamily="34" charset="0"/>
              </a:rPr>
              <a:t>Utilization</a:t>
            </a:r>
            <a:r>
              <a:rPr lang="ru-RU" altLang="en-US" sz="2800" b="0" dirty="0" smtClean="0">
                <a:latin typeface="Arial" panose="020B0604020202020204" pitchFamily="34" charset="0"/>
                <a:cs typeface="Arial" panose="020B0604020202020204" pitchFamily="34" charset="0"/>
              </a:rPr>
              <a:t> of </a:t>
            </a:r>
            <a:r>
              <a:rPr lang="ru-RU" altLang="en-US" sz="2800" b="0" dirty="0" err="1" smtClean="0">
                <a:latin typeface="Arial" panose="020B0604020202020204" pitchFamily="34" charset="0"/>
                <a:cs typeface="Arial" panose="020B0604020202020204" pitchFamily="34" charset="0"/>
              </a:rPr>
              <a:t>Plant</a:t>
            </a:r>
            <a:r>
              <a:rPr lang="ru-RU" altLang="en-US" sz="2800" b="0" dirty="0" smtClean="0">
                <a:latin typeface="Arial" panose="020B0604020202020204" pitchFamily="34" charset="0"/>
                <a:cs typeface="Arial" panose="020B0604020202020204" pitchFamily="34" charset="0"/>
              </a:rPr>
              <a:t> </a:t>
            </a:r>
            <a:r>
              <a:rPr lang="ru-RU" altLang="en-US" sz="2800" b="0" dirty="0" err="1" smtClean="0">
                <a:latin typeface="Arial" panose="020B0604020202020204" pitchFamily="34" charset="0"/>
                <a:cs typeface="Arial" panose="020B0604020202020204" pitchFamily="34" charset="0"/>
              </a:rPr>
              <a:t>Genetic</a:t>
            </a:r>
            <a:r>
              <a:rPr lang="ru-RU" altLang="en-US" sz="2800" b="0" dirty="0" smtClean="0">
                <a:latin typeface="Arial" panose="020B0604020202020204" pitchFamily="34" charset="0"/>
                <a:cs typeface="Arial" panose="020B0604020202020204" pitchFamily="34" charset="0"/>
              </a:rPr>
              <a:t> </a:t>
            </a:r>
            <a:r>
              <a:rPr lang="ru-RU" altLang="en-US" sz="2800" b="0" dirty="0" err="1" smtClean="0">
                <a:latin typeface="Arial" panose="020B0604020202020204" pitchFamily="34" charset="0"/>
                <a:cs typeface="Arial" panose="020B0604020202020204" pitchFamily="34" charset="0"/>
              </a:rPr>
              <a:t>Resources</a:t>
            </a:r>
            <a:r>
              <a:rPr lang="ru-RU" altLang="en-US" sz="2800" b="0" dirty="0" smtClean="0">
                <a:latin typeface="Arial" panose="020B0604020202020204" pitchFamily="34" charset="0"/>
                <a:cs typeface="Arial" panose="020B0604020202020204" pitchFamily="34" charset="0"/>
              </a:rPr>
              <a:t> </a:t>
            </a:r>
            <a:r>
              <a:rPr lang="ru-RU" altLang="en-US" sz="2800" b="0" dirty="0" err="1" smtClean="0">
                <a:latin typeface="Arial" panose="020B0604020202020204" pitchFamily="34" charset="0"/>
                <a:cs typeface="Arial" panose="020B0604020202020204" pitchFamily="34" charset="0"/>
              </a:rPr>
              <a:t>for</a:t>
            </a:r>
            <a:r>
              <a:rPr lang="ru-RU" altLang="en-US" sz="2800" b="0" dirty="0" smtClean="0">
                <a:latin typeface="Arial" panose="020B0604020202020204" pitchFamily="34" charset="0"/>
                <a:cs typeface="Arial" panose="020B0604020202020204" pitchFamily="34" charset="0"/>
              </a:rPr>
              <a:t> </a:t>
            </a:r>
            <a:r>
              <a:rPr lang="ru-RU" altLang="en-US" sz="2800" b="0" dirty="0" err="1" smtClean="0">
                <a:latin typeface="Arial" panose="020B0604020202020204" pitchFamily="34" charset="0"/>
                <a:cs typeface="Arial" panose="020B0604020202020204" pitchFamily="34" charset="0"/>
              </a:rPr>
              <a:t>Food</a:t>
            </a:r>
            <a:r>
              <a:rPr lang="ru-RU" altLang="en-US" sz="2800" b="0" dirty="0" smtClean="0">
                <a:latin typeface="Arial" panose="020B0604020202020204" pitchFamily="34" charset="0"/>
                <a:cs typeface="Arial" panose="020B0604020202020204" pitchFamily="34" charset="0"/>
              </a:rPr>
              <a:t> and </a:t>
            </a:r>
            <a:r>
              <a:rPr lang="ru-RU" altLang="en-US" sz="2800" b="0" dirty="0" err="1" smtClean="0">
                <a:latin typeface="Arial" panose="020B0604020202020204" pitchFamily="34" charset="0"/>
                <a:cs typeface="Arial" panose="020B0604020202020204" pitchFamily="34" charset="0"/>
              </a:rPr>
              <a:t>Agriculture</a:t>
            </a:r>
            <a:r>
              <a:rPr lang="ru-RU" altLang="en-US" sz="2800" b="0" dirty="0" smtClean="0">
                <a:latin typeface="Arial" panose="020B0604020202020204" pitchFamily="34" charset="0"/>
                <a:cs typeface="Arial" panose="020B0604020202020204" pitchFamily="34" charset="0"/>
              </a:rPr>
              <a:t> (GPA)</a:t>
            </a:r>
            <a:endParaRPr lang="lv-LV" altLang="en-US" sz="2800" b="0" dirty="0" smtClean="0">
              <a:latin typeface="Arial" panose="020B0604020202020204" pitchFamily="34" charset="0"/>
              <a:cs typeface="Arial" panose="020B0604020202020204" pitchFamily="34" charset="0"/>
            </a:endParaRPr>
          </a:p>
          <a:p>
            <a:pPr lvl="1" eaLnBrk="1" hangingPunct="1"/>
            <a:r>
              <a:rPr lang="ru-RU" altLang="en-US" sz="2400" b="0" i="1" dirty="0" smtClean="0">
                <a:latin typeface="Arial" panose="020B0604020202020204" pitchFamily="34" charset="0"/>
                <a:cs typeface="Arial" panose="020B0604020202020204" pitchFamily="34" charset="0"/>
              </a:rPr>
              <a:t>in-</a:t>
            </a:r>
            <a:r>
              <a:rPr lang="ru-RU" altLang="en-US" sz="2400" b="0" i="1" dirty="0" err="1" smtClean="0">
                <a:latin typeface="Arial" panose="020B0604020202020204" pitchFamily="34" charset="0"/>
                <a:cs typeface="Arial" panose="020B0604020202020204" pitchFamily="34" charset="0"/>
              </a:rPr>
              <a:t>situ</a:t>
            </a:r>
            <a:r>
              <a:rPr lang="ru-RU" altLang="en-US" sz="2400" b="0" dirty="0" smtClean="0">
                <a:latin typeface="Arial" panose="020B0604020202020204" pitchFamily="34" charset="0"/>
                <a:cs typeface="Arial" panose="020B0604020202020204" pitchFamily="34" charset="0"/>
              </a:rPr>
              <a:t> conservation and </a:t>
            </a:r>
            <a:r>
              <a:rPr lang="ru-RU" altLang="en-US" sz="2400" b="0" dirty="0" err="1" smtClean="0">
                <a:latin typeface="Arial" panose="020B0604020202020204" pitchFamily="34" charset="0"/>
                <a:cs typeface="Arial" panose="020B0604020202020204" pitchFamily="34" charset="0"/>
              </a:rPr>
              <a:t>development</a:t>
            </a:r>
            <a:endParaRPr lang="lv-LV" altLang="en-US" sz="2400" b="0" dirty="0" smtClean="0">
              <a:latin typeface="Arial" panose="020B0604020202020204" pitchFamily="34" charset="0"/>
              <a:cs typeface="Arial" panose="020B0604020202020204" pitchFamily="34" charset="0"/>
            </a:endParaRPr>
          </a:p>
          <a:p>
            <a:pPr lvl="1" eaLnBrk="1" hangingPunct="1"/>
            <a:r>
              <a:rPr lang="ru-RU" altLang="en-US" sz="2400" b="0" i="1" dirty="0" err="1" smtClean="0">
                <a:latin typeface="Arial" panose="020B0604020202020204" pitchFamily="34" charset="0"/>
                <a:cs typeface="Arial" panose="020B0604020202020204" pitchFamily="34" charset="0"/>
              </a:rPr>
              <a:t>ex-situ</a:t>
            </a:r>
            <a:r>
              <a:rPr lang="ru-RU" altLang="en-US" sz="2400" b="0" dirty="0" smtClean="0">
                <a:latin typeface="Arial" panose="020B0604020202020204" pitchFamily="34" charset="0"/>
                <a:cs typeface="Arial" panose="020B0604020202020204" pitchFamily="34" charset="0"/>
              </a:rPr>
              <a:t> conservation</a:t>
            </a:r>
            <a:endParaRPr lang="lv-LV" altLang="en-US" sz="2400" b="0" dirty="0" smtClean="0">
              <a:latin typeface="Arial" panose="020B0604020202020204" pitchFamily="34" charset="0"/>
              <a:cs typeface="Arial" panose="020B0604020202020204" pitchFamily="34" charset="0"/>
            </a:endParaRPr>
          </a:p>
          <a:p>
            <a:pPr lvl="1" eaLnBrk="1" hangingPunct="1"/>
            <a:r>
              <a:rPr lang="ru-RU" altLang="en-US" sz="2400" b="0" dirty="0" err="1" smtClean="0">
                <a:latin typeface="Arial" panose="020B0604020202020204" pitchFamily="34" charset="0"/>
                <a:cs typeface="Arial" panose="020B0604020202020204" pitchFamily="34" charset="0"/>
              </a:rPr>
              <a:t>utilization</a:t>
            </a:r>
            <a:r>
              <a:rPr lang="ru-RU" altLang="en-US" sz="2400" b="0" dirty="0" smtClean="0">
                <a:latin typeface="Arial" panose="020B0604020202020204" pitchFamily="34" charset="0"/>
                <a:cs typeface="Arial" panose="020B0604020202020204" pitchFamily="34" charset="0"/>
              </a:rPr>
              <a:t> of </a:t>
            </a:r>
            <a:r>
              <a:rPr lang="ru-RU" altLang="en-US" sz="2400" b="0" dirty="0" err="1" smtClean="0">
                <a:latin typeface="Arial" panose="020B0604020202020204" pitchFamily="34" charset="0"/>
                <a:cs typeface="Arial" panose="020B0604020202020204" pitchFamily="34" charset="0"/>
              </a:rPr>
              <a:t>plant</a:t>
            </a:r>
            <a:r>
              <a:rPr lang="ru-RU" altLang="en-US" sz="2400" b="0" dirty="0" smtClean="0">
                <a:latin typeface="Arial" panose="020B0604020202020204" pitchFamily="34" charset="0"/>
                <a:cs typeface="Arial" panose="020B0604020202020204" pitchFamily="34" charset="0"/>
              </a:rPr>
              <a:t> </a:t>
            </a:r>
            <a:r>
              <a:rPr lang="ru-RU" altLang="en-US" sz="2400" b="0" dirty="0" err="1" smtClean="0">
                <a:latin typeface="Arial" panose="020B0604020202020204" pitchFamily="34" charset="0"/>
                <a:cs typeface="Arial" panose="020B0604020202020204" pitchFamily="34" charset="0"/>
              </a:rPr>
              <a:t>genetic</a:t>
            </a:r>
            <a:r>
              <a:rPr lang="ru-RU" altLang="en-US" sz="2400" b="0" dirty="0" smtClean="0">
                <a:latin typeface="Arial" panose="020B0604020202020204" pitchFamily="34" charset="0"/>
                <a:cs typeface="Arial" panose="020B0604020202020204" pitchFamily="34" charset="0"/>
              </a:rPr>
              <a:t> </a:t>
            </a:r>
            <a:r>
              <a:rPr lang="ru-RU" altLang="en-US" sz="2400" b="0" dirty="0" err="1" smtClean="0">
                <a:latin typeface="Arial" panose="020B0604020202020204" pitchFamily="34" charset="0"/>
                <a:cs typeface="Arial" panose="020B0604020202020204" pitchFamily="34" charset="0"/>
              </a:rPr>
              <a:t>resources</a:t>
            </a:r>
            <a:r>
              <a:rPr lang="ru-RU" altLang="en-US" sz="2400" b="0" dirty="0" smtClean="0">
                <a:latin typeface="Arial" panose="020B0604020202020204" pitchFamily="34" charset="0"/>
                <a:cs typeface="Arial" panose="020B0604020202020204" pitchFamily="34" charset="0"/>
              </a:rPr>
              <a:t>, </a:t>
            </a:r>
            <a:r>
              <a:rPr lang="ru-RU" altLang="en-US" sz="2400" b="0" dirty="0" err="1" smtClean="0">
                <a:latin typeface="Arial" panose="020B0604020202020204" pitchFamily="34" charset="0"/>
                <a:cs typeface="Arial" panose="020B0604020202020204" pitchFamily="34" charset="0"/>
              </a:rPr>
              <a:t>including</a:t>
            </a:r>
            <a:r>
              <a:rPr lang="ru-RU" altLang="en-US" sz="2400" b="0" dirty="0" smtClean="0">
                <a:latin typeface="Arial" panose="020B0604020202020204" pitchFamily="34" charset="0"/>
                <a:cs typeface="Arial" panose="020B0604020202020204" pitchFamily="34" charset="0"/>
              </a:rPr>
              <a:t> </a:t>
            </a:r>
            <a:r>
              <a:rPr lang="ru-RU" altLang="en-US" sz="2400" b="0" dirty="0" err="1" smtClean="0">
                <a:latin typeface="Arial" panose="020B0604020202020204" pitchFamily="34" charset="0"/>
                <a:cs typeface="Arial" panose="020B0604020202020204" pitchFamily="34" charset="0"/>
              </a:rPr>
              <a:t>under-utilized</a:t>
            </a:r>
            <a:r>
              <a:rPr lang="ru-RU" altLang="en-US" sz="2400" b="0" dirty="0" smtClean="0">
                <a:latin typeface="Arial" panose="020B0604020202020204" pitchFamily="34" charset="0"/>
                <a:cs typeface="Arial" panose="020B0604020202020204" pitchFamily="34" charset="0"/>
              </a:rPr>
              <a:t> </a:t>
            </a:r>
            <a:r>
              <a:rPr lang="ru-RU" altLang="en-US" sz="2400" b="0" dirty="0" err="1" smtClean="0">
                <a:latin typeface="Arial" panose="020B0604020202020204" pitchFamily="34" charset="0"/>
                <a:cs typeface="Arial" panose="020B0604020202020204" pitchFamily="34" charset="0"/>
              </a:rPr>
              <a:t>species</a:t>
            </a:r>
            <a:endParaRPr lang="lv-LV" altLang="en-US" sz="2400" b="0" dirty="0" smtClean="0">
              <a:latin typeface="Arial" panose="020B0604020202020204" pitchFamily="34" charset="0"/>
              <a:cs typeface="Arial" panose="020B0604020202020204" pitchFamily="34" charset="0"/>
            </a:endParaRPr>
          </a:p>
          <a:p>
            <a:pPr lvl="1" eaLnBrk="1" hangingPunct="1"/>
            <a:r>
              <a:rPr lang="ru-RU" altLang="en-US" sz="2400" b="0" dirty="0" err="1" smtClean="0">
                <a:latin typeface="Arial" panose="020B0604020202020204" pitchFamily="34" charset="0"/>
                <a:cs typeface="Arial" panose="020B0604020202020204" pitchFamily="34" charset="0"/>
              </a:rPr>
              <a:t>institution</a:t>
            </a:r>
            <a:r>
              <a:rPr lang="ru-RU" altLang="en-US" sz="2400" b="0" dirty="0" smtClean="0">
                <a:latin typeface="Arial" panose="020B0604020202020204" pitchFamily="34" charset="0"/>
                <a:cs typeface="Arial" panose="020B0604020202020204" pitchFamily="34" charset="0"/>
              </a:rPr>
              <a:t> and </a:t>
            </a:r>
            <a:r>
              <a:rPr lang="ru-RU" altLang="en-US" sz="2400" b="0" dirty="0" err="1" smtClean="0">
                <a:latin typeface="Arial" panose="020B0604020202020204" pitchFamily="34" charset="0"/>
                <a:cs typeface="Arial" panose="020B0604020202020204" pitchFamily="34" charset="0"/>
              </a:rPr>
              <a:t>capacity</a:t>
            </a:r>
            <a:r>
              <a:rPr lang="ru-RU" altLang="en-US" sz="2400" b="0" dirty="0" smtClean="0">
                <a:latin typeface="Arial" panose="020B0604020202020204" pitchFamily="34" charset="0"/>
                <a:cs typeface="Arial" panose="020B0604020202020204" pitchFamily="34" charset="0"/>
              </a:rPr>
              <a:t> </a:t>
            </a:r>
            <a:r>
              <a:rPr lang="ru-RU" altLang="en-US" sz="2400" b="0" dirty="0" err="1" smtClean="0">
                <a:latin typeface="Arial" panose="020B0604020202020204" pitchFamily="34" charset="0"/>
                <a:cs typeface="Arial" panose="020B0604020202020204" pitchFamily="34" charset="0"/>
              </a:rPr>
              <a:t>building</a:t>
            </a:r>
            <a:endParaRPr lang="ru-RU" altLang="en-US" sz="2400" b="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683568" y="332656"/>
            <a:ext cx="7772400" cy="875184"/>
          </a:xfrm>
        </p:spPr>
        <p:txBody>
          <a:bodyPr/>
          <a:lstStyle/>
          <a:p>
            <a:pPr eaLnBrk="1" hangingPunct="1"/>
            <a:r>
              <a:rPr lang="lv-LV" altLang="en-US" dirty="0" smtClean="0">
                <a:solidFill>
                  <a:schemeClr val="accent6"/>
                </a:solidFill>
              </a:rPr>
              <a:t>Koordinācija Eiropā</a:t>
            </a:r>
            <a:endParaRPr lang="en-US" altLang="en-US" dirty="0" smtClean="0">
              <a:solidFill>
                <a:schemeClr val="accent6"/>
              </a:solidFill>
            </a:endParaRPr>
          </a:p>
        </p:txBody>
      </p:sp>
      <p:sp>
        <p:nvSpPr>
          <p:cNvPr id="94211" name="Rectangle 3"/>
          <p:cNvSpPr>
            <a:spLocks noGrp="1" noChangeArrowheads="1"/>
          </p:cNvSpPr>
          <p:nvPr>
            <p:ph type="body" idx="1"/>
          </p:nvPr>
        </p:nvSpPr>
        <p:spPr>
          <a:xfrm>
            <a:off x="2481777" y="1788638"/>
            <a:ext cx="6629400" cy="4114800"/>
          </a:xfrm>
        </p:spPr>
        <p:txBody>
          <a:bodyPr/>
          <a:lstStyle/>
          <a:p>
            <a:pPr marL="0" indent="0" eaLnBrk="1" hangingPunct="1">
              <a:buNone/>
            </a:pPr>
            <a:r>
              <a:rPr lang="en-US" sz="2800" b="0" dirty="0">
                <a:latin typeface="Arial" panose="020B0604020202020204" pitchFamily="34" charset="0"/>
                <a:cs typeface="Arial" panose="020B0604020202020204" pitchFamily="34" charset="0"/>
              </a:rPr>
              <a:t>European Cooperative </a:t>
            </a:r>
            <a:r>
              <a:rPr lang="en-US" sz="2800" b="0" dirty="0" err="1">
                <a:latin typeface="Arial" panose="020B0604020202020204" pitchFamily="34" charset="0"/>
                <a:cs typeface="Arial" panose="020B0604020202020204" pitchFamily="34" charset="0"/>
              </a:rPr>
              <a:t>Programme</a:t>
            </a:r>
            <a:r>
              <a:rPr lang="en-US" sz="2800" b="0" dirty="0">
                <a:latin typeface="Arial" panose="020B0604020202020204" pitchFamily="34" charset="0"/>
                <a:cs typeface="Arial" panose="020B0604020202020204" pitchFamily="34" charset="0"/>
              </a:rPr>
              <a:t> for Plant Genetic </a:t>
            </a:r>
            <a:r>
              <a:rPr lang="en-US" sz="2800" b="0" dirty="0" smtClean="0">
                <a:latin typeface="Arial" panose="020B0604020202020204" pitchFamily="34" charset="0"/>
                <a:cs typeface="Arial" panose="020B0604020202020204" pitchFamily="34" charset="0"/>
              </a:rPr>
              <a:t>Resources</a:t>
            </a:r>
            <a:r>
              <a:rPr lang="lv-LV" sz="2800" b="0" dirty="0" smtClean="0">
                <a:latin typeface="Arial" panose="020B0604020202020204" pitchFamily="34" charset="0"/>
                <a:cs typeface="Arial" panose="020B0604020202020204" pitchFamily="34" charset="0"/>
              </a:rPr>
              <a:t> (ECPGR)</a:t>
            </a:r>
            <a:endParaRPr lang="lv-LV" altLang="en-US" sz="2800" b="0" dirty="0" smtClean="0">
              <a:solidFill>
                <a:srgbClr val="663300"/>
              </a:solidFill>
              <a:latin typeface="Arial" panose="020B0604020202020204" pitchFamily="34" charset="0"/>
              <a:cs typeface="Arial" panose="020B0604020202020204" pitchFamily="34" charset="0"/>
            </a:endParaRPr>
          </a:p>
          <a:p>
            <a:pPr marL="0" indent="0" eaLnBrk="1" hangingPunct="1">
              <a:buNone/>
            </a:pPr>
            <a:r>
              <a:rPr lang="lv-LV" altLang="en-US" sz="2800" b="0" dirty="0" smtClean="0">
                <a:solidFill>
                  <a:srgbClr val="663300"/>
                </a:solidFill>
                <a:latin typeface="Helvetica" pitchFamily="34" charset="0"/>
              </a:rPr>
              <a:t>Eiropas sadarbības programma augu ģenētiskajos resursos</a:t>
            </a:r>
          </a:p>
          <a:p>
            <a:pPr eaLnBrk="1" hangingPunct="1"/>
            <a:r>
              <a:rPr lang="lv-LV" altLang="en-US" sz="2400" b="0" dirty="0" smtClean="0">
                <a:solidFill>
                  <a:srgbClr val="663300"/>
                </a:solidFill>
                <a:latin typeface="Helvetica" pitchFamily="34" charset="0"/>
              </a:rPr>
              <a:t>Dalībnieku valstu </a:t>
            </a:r>
            <a:r>
              <a:rPr lang="lv-LV" altLang="en-US" sz="2400" b="0" dirty="0" err="1" smtClean="0">
                <a:solidFill>
                  <a:srgbClr val="663300"/>
                </a:solidFill>
                <a:latin typeface="Helvetica" pitchFamily="34" charset="0"/>
              </a:rPr>
              <a:t>pašfinansēts</a:t>
            </a:r>
            <a:r>
              <a:rPr lang="lv-LV" altLang="en-US" sz="2400" b="0" dirty="0" smtClean="0">
                <a:solidFill>
                  <a:srgbClr val="663300"/>
                </a:solidFill>
                <a:latin typeface="Helvetica" pitchFamily="34" charset="0"/>
              </a:rPr>
              <a:t> tīkls, dibināts </a:t>
            </a:r>
            <a:r>
              <a:rPr lang="en-US" altLang="en-US" sz="2400" b="0" dirty="0" smtClean="0">
                <a:solidFill>
                  <a:srgbClr val="663300"/>
                </a:solidFill>
                <a:latin typeface="Helvetica" pitchFamily="34" charset="0"/>
              </a:rPr>
              <a:t>1986</a:t>
            </a:r>
            <a:r>
              <a:rPr lang="lv-LV" altLang="en-US" sz="2400" b="0" dirty="0" smtClean="0">
                <a:solidFill>
                  <a:srgbClr val="663300"/>
                </a:solidFill>
                <a:latin typeface="Helvetica" pitchFamily="34" charset="0"/>
              </a:rPr>
              <a:t>. g.</a:t>
            </a:r>
          </a:p>
          <a:p>
            <a:pPr eaLnBrk="1" hangingPunct="1"/>
            <a:r>
              <a:rPr lang="lv-LV" altLang="en-US" sz="2400" b="0" dirty="0" smtClean="0">
                <a:solidFill>
                  <a:srgbClr val="663300"/>
                </a:solidFill>
                <a:latin typeface="Helvetica" pitchFamily="34" charset="0"/>
              </a:rPr>
              <a:t>Pašreiz tīkls apvieno 33 valstis, ieskaitot visas trīs Baltijas valstis</a:t>
            </a:r>
            <a:endParaRPr lang="en-US" altLang="en-US" sz="2400" b="0" dirty="0" smtClean="0">
              <a:solidFill>
                <a:srgbClr val="663300"/>
              </a:solidFill>
              <a:latin typeface="Helvetica" pitchFamily="34" charset="0"/>
            </a:endParaRPr>
          </a:p>
        </p:txBody>
      </p:sp>
      <p:pic>
        <p:nvPicPr>
          <p:cNvPr id="2201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941168"/>
            <a:ext cx="2060269" cy="1538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0163" name="Picture 3" descr="C:\Users\izaks.BIO\Pictures\Emblemas\Organisations &amp; Societies\ECPG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5" y="1196753"/>
            <a:ext cx="1512168" cy="1288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683568" y="332656"/>
            <a:ext cx="7772400" cy="792088"/>
          </a:xfrm>
        </p:spPr>
        <p:txBody>
          <a:bodyPr/>
          <a:lstStyle/>
          <a:p>
            <a:pPr eaLnBrk="1" hangingPunct="1"/>
            <a:r>
              <a:rPr lang="lv-LV" altLang="en-US" dirty="0" smtClean="0"/>
              <a:t>Šķirne</a:t>
            </a:r>
            <a:endParaRPr lang="en-US" altLang="en-US" dirty="0" smtClean="0"/>
          </a:p>
        </p:txBody>
      </p:sp>
      <p:sp>
        <p:nvSpPr>
          <p:cNvPr id="8195" name="Content Placeholder 2"/>
          <p:cNvSpPr>
            <a:spLocks noGrp="1"/>
          </p:cNvSpPr>
          <p:nvPr>
            <p:ph idx="1"/>
          </p:nvPr>
        </p:nvSpPr>
        <p:spPr>
          <a:xfrm>
            <a:off x="395536" y="1124744"/>
            <a:ext cx="8424936" cy="5184576"/>
          </a:xfrm>
        </p:spPr>
        <p:txBody>
          <a:bodyPr/>
          <a:lstStyle/>
          <a:p>
            <a:pPr eaLnBrk="1" hangingPunct="1"/>
            <a:r>
              <a:rPr lang="lv-LV" altLang="en-US" b="0" dirty="0" smtClean="0">
                <a:latin typeface="Arial" panose="020B0604020202020204" pitchFamily="34" charset="0"/>
                <a:cs typeface="Arial" panose="020B0604020202020204" pitchFamily="34" charset="0"/>
              </a:rPr>
              <a:t>Noteiktā veidā reģistrētā augu vai dzīvnieku kopa</a:t>
            </a:r>
          </a:p>
          <a:p>
            <a:pPr lvl="1" eaLnBrk="1" hangingPunct="1"/>
            <a:r>
              <a:rPr lang="lv-LV" altLang="en-US" sz="2400" b="0" dirty="0" smtClean="0">
                <a:latin typeface="Arial" panose="020B0604020202020204" pitchFamily="34" charset="0"/>
                <a:cs typeface="Arial" panose="020B0604020202020204" pitchFamily="34" charset="0"/>
              </a:rPr>
              <a:t>[</a:t>
            </a:r>
            <a:r>
              <a:rPr lang="lv-LV" altLang="en-US" sz="2400" b="0" dirty="0" err="1" smtClean="0">
                <a:latin typeface="Arial" panose="020B0604020202020204" pitchFamily="34" charset="0"/>
                <a:cs typeface="Arial" panose="020B0604020202020204" pitchFamily="34" charset="0"/>
              </a:rPr>
              <a:t>landrace</a:t>
            </a:r>
            <a:r>
              <a:rPr lang="lv-LV" altLang="en-US" sz="2400" b="0" dirty="0" smtClean="0">
                <a:latin typeface="Arial" panose="020B0604020202020204" pitchFamily="34" charset="0"/>
                <a:cs typeface="Arial" panose="020B0604020202020204" pitchFamily="34" charset="0"/>
              </a:rPr>
              <a:t>]</a:t>
            </a:r>
          </a:p>
          <a:p>
            <a:pPr lvl="2" eaLnBrk="1" hangingPunct="1"/>
            <a:r>
              <a:rPr lang="lv-LV" altLang="en-US" sz="2000" dirty="0" err="1" smtClean="0">
                <a:latin typeface="Arial" panose="020B0604020202020204" pitchFamily="34" charset="0"/>
                <a:cs typeface="Arial" panose="020B0604020202020204" pitchFamily="34" charset="0"/>
              </a:rPr>
              <a:t>fenotipiski</a:t>
            </a:r>
            <a:r>
              <a:rPr lang="lv-LV" altLang="en-US" sz="2000" dirty="0" smtClean="0">
                <a:latin typeface="Arial" panose="020B0604020202020204" pitchFamily="34" charset="0"/>
                <a:cs typeface="Arial" panose="020B0604020202020204" pitchFamily="34" charset="0"/>
              </a:rPr>
              <a:t> līdzīgi, ilgstoši noteiktā vietā ar kopīgu nosaukumu audzēti augi</a:t>
            </a:r>
          </a:p>
          <a:p>
            <a:pPr lvl="1" eaLnBrk="1" hangingPunct="1"/>
            <a:r>
              <a:rPr lang="lv-LV" altLang="en-US" sz="2400" b="0" dirty="0" smtClean="0">
                <a:latin typeface="Arial" panose="020B0604020202020204" pitchFamily="34" charset="0"/>
                <a:cs typeface="Arial" panose="020B0604020202020204" pitchFamily="34" charset="0"/>
              </a:rPr>
              <a:t>vietējā šķirne</a:t>
            </a:r>
          </a:p>
          <a:p>
            <a:pPr lvl="2" eaLnBrk="1" hangingPunct="1"/>
            <a:r>
              <a:rPr lang="lv-LV" altLang="en-US" sz="2000" dirty="0" smtClean="0">
                <a:latin typeface="Arial" panose="020B0604020202020204" pitchFamily="34" charset="0"/>
                <a:cs typeface="Arial" panose="020B0604020202020204" pitchFamily="34" charset="0"/>
              </a:rPr>
              <a:t>pielāgota vietējiem apstākļiem, selekcionēta dotajā reģionā</a:t>
            </a:r>
          </a:p>
          <a:p>
            <a:pPr lvl="1" eaLnBrk="1" hangingPunct="1"/>
            <a:r>
              <a:rPr lang="lv-LV" altLang="en-US" sz="2400" b="0" dirty="0" smtClean="0">
                <a:latin typeface="Arial" panose="020B0604020202020204" pitchFamily="34" charset="0"/>
                <a:cs typeface="Arial" panose="020B0604020202020204" pitchFamily="34" charset="0"/>
              </a:rPr>
              <a:t>saglabājamā šķirne</a:t>
            </a:r>
          </a:p>
          <a:p>
            <a:pPr lvl="2" eaLnBrk="1" hangingPunct="1"/>
            <a:r>
              <a:rPr lang="lv-LV" altLang="en-US" sz="2000" dirty="0" smtClean="0">
                <a:latin typeface="Arial" panose="020B0604020202020204" pitchFamily="34" charset="0"/>
                <a:cs typeface="Arial" panose="020B0604020202020204" pitchFamily="34" charset="0"/>
              </a:rPr>
              <a:t>veca šķirne, kurai nozīme ģenētiskās daudzveidības saglabāšanā</a:t>
            </a:r>
          </a:p>
          <a:p>
            <a:pPr lvl="1" eaLnBrk="1" hangingPunct="1"/>
            <a:r>
              <a:rPr lang="lv-LV" altLang="en-US" sz="2400" b="0" dirty="0" smtClean="0">
                <a:latin typeface="Arial" panose="020B0604020202020204" pitchFamily="34" charset="0"/>
                <a:cs typeface="Arial" panose="020B0604020202020204" pitchFamily="34" charset="0"/>
              </a:rPr>
              <a:t>aizsargājamā šķirne</a:t>
            </a:r>
          </a:p>
          <a:p>
            <a:pPr lvl="2" eaLnBrk="1" hangingPunct="1"/>
            <a:r>
              <a:rPr lang="lv-LV" altLang="en-US" sz="2000" dirty="0" smtClean="0">
                <a:latin typeface="Arial" panose="020B0604020202020204" pitchFamily="34" charset="0"/>
                <a:cs typeface="Arial" panose="020B0604020202020204" pitchFamily="34" charset="0"/>
              </a:rPr>
              <a:t>reģistrēts komerciālais un intelektuālais īpašums</a:t>
            </a:r>
          </a:p>
          <a:p>
            <a:pPr eaLnBrk="1" hangingPunct="1"/>
            <a:endParaRPr lang="en-US" altLang="en-US" dirty="0"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09600" y="0"/>
            <a:ext cx="8229600" cy="1384300"/>
          </a:xfrm>
        </p:spPr>
        <p:txBody>
          <a:bodyPr/>
          <a:lstStyle/>
          <a:p>
            <a:pPr eaLnBrk="1" hangingPunct="1"/>
            <a:r>
              <a:rPr lang="en-US" altLang="en-US" b="0" smtClean="0">
                <a:solidFill>
                  <a:schemeClr val="tx1"/>
                </a:solidFill>
                <a:latin typeface="Helvetica" pitchFamily="34" charset="0"/>
              </a:rPr>
              <a:t>ECPGR objectives</a:t>
            </a:r>
          </a:p>
        </p:txBody>
      </p:sp>
      <p:sp>
        <p:nvSpPr>
          <p:cNvPr id="95235" name="Rectangle 3"/>
          <p:cNvSpPr>
            <a:spLocks noGrp="1" noChangeArrowheads="1"/>
          </p:cNvSpPr>
          <p:nvPr>
            <p:ph type="body" idx="1"/>
          </p:nvPr>
        </p:nvSpPr>
        <p:spPr>
          <a:xfrm>
            <a:off x="683568" y="1295400"/>
            <a:ext cx="8064896" cy="4437856"/>
          </a:xfrm>
        </p:spPr>
        <p:txBody>
          <a:bodyPr/>
          <a:lstStyle/>
          <a:p>
            <a:pPr marL="457200" lvl="2" indent="-457200" eaLnBrk="1" hangingPunct="1">
              <a:spcBef>
                <a:spcPts val="0"/>
              </a:spcBef>
            </a:pPr>
            <a:r>
              <a:rPr lang="en-GB" altLang="en-US" sz="2800" dirty="0" smtClean="0">
                <a:solidFill>
                  <a:srgbClr val="663300"/>
                </a:solidFill>
                <a:latin typeface="Arial" panose="020B0604020202020204" pitchFamily="34" charset="0"/>
                <a:cs typeface="Arial" panose="020B0604020202020204" pitchFamily="34" charset="0"/>
              </a:rPr>
              <a:t>Facilitate </a:t>
            </a:r>
            <a:r>
              <a:rPr lang="en-GB" altLang="en-US" sz="2800" i="1" dirty="0" smtClean="0">
                <a:solidFill>
                  <a:srgbClr val="663300"/>
                </a:solidFill>
                <a:latin typeface="Arial" panose="020B0604020202020204" pitchFamily="34" charset="0"/>
                <a:cs typeface="Arial" panose="020B0604020202020204" pitchFamily="34" charset="0"/>
              </a:rPr>
              <a:t>in situ</a:t>
            </a:r>
            <a:r>
              <a:rPr lang="en-GB" altLang="en-US" sz="2800" dirty="0" smtClean="0">
                <a:solidFill>
                  <a:srgbClr val="663300"/>
                </a:solidFill>
                <a:latin typeface="Arial" panose="020B0604020202020204" pitchFamily="34" charset="0"/>
                <a:cs typeface="Arial" panose="020B0604020202020204" pitchFamily="34" charset="0"/>
              </a:rPr>
              <a:t> and </a:t>
            </a:r>
            <a:r>
              <a:rPr lang="en-GB" altLang="en-US" sz="2800" i="1" dirty="0" smtClean="0">
                <a:solidFill>
                  <a:srgbClr val="663300"/>
                </a:solidFill>
                <a:latin typeface="Arial" panose="020B0604020202020204" pitchFamily="34" charset="0"/>
                <a:cs typeface="Arial" panose="020B0604020202020204" pitchFamily="34" charset="0"/>
              </a:rPr>
              <a:t>ex situ</a:t>
            </a:r>
            <a:r>
              <a:rPr lang="en-GB" altLang="en-US" sz="2800" dirty="0" smtClean="0">
                <a:solidFill>
                  <a:srgbClr val="663300"/>
                </a:solidFill>
                <a:latin typeface="Arial" panose="020B0604020202020204" pitchFamily="34" charset="0"/>
                <a:cs typeface="Arial" panose="020B0604020202020204" pitchFamily="34" charset="0"/>
              </a:rPr>
              <a:t> conservation, and increased use of PGR in Europe</a:t>
            </a:r>
          </a:p>
          <a:p>
            <a:pPr marL="457200" lvl="2" indent="-457200" eaLnBrk="1" hangingPunct="1">
              <a:spcBef>
                <a:spcPts val="0"/>
              </a:spcBef>
            </a:pPr>
            <a:r>
              <a:rPr lang="en-GB" altLang="en-US" sz="2800" dirty="0" smtClean="0">
                <a:solidFill>
                  <a:srgbClr val="663300"/>
                </a:solidFill>
                <a:latin typeface="Arial" panose="020B0604020202020204" pitchFamily="34" charset="0"/>
                <a:cs typeface="Arial" panose="020B0604020202020204" pitchFamily="34" charset="0"/>
              </a:rPr>
              <a:t>Strengthen collaboration in Europe, between all PGR national programmes, stakeholders</a:t>
            </a:r>
          </a:p>
          <a:p>
            <a:pPr marL="457200" lvl="2" indent="-457200" eaLnBrk="1" hangingPunct="1">
              <a:spcBef>
                <a:spcPts val="0"/>
              </a:spcBef>
            </a:pPr>
            <a:r>
              <a:rPr lang="en-GB" altLang="en-US" sz="2800" dirty="0" smtClean="0">
                <a:solidFill>
                  <a:srgbClr val="663300"/>
                </a:solidFill>
                <a:latin typeface="Arial" panose="020B0604020202020204" pitchFamily="34" charset="0"/>
                <a:cs typeface="Arial" panose="020B0604020202020204" pitchFamily="34" charset="0"/>
              </a:rPr>
              <a:t>Increase planning of joint activities, including development of joint project proposals</a:t>
            </a:r>
          </a:p>
          <a:p>
            <a:pPr marL="457200" lvl="2" indent="-457200" eaLnBrk="1" hangingPunct="1">
              <a:spcBef>
                <a:spcPts val="0"/>
              </a:spcBef>
            </a:pPr>
            <a:r>
              <a:rPr lang="en-GB" altLang="en-US" sz="2800" dirty="0" smtClean="0">
                <a:solidFill>
                  <a:srgbClr val="663300"/>
                </a:solidFill>
                <a:latin typeface="Arial" panose="020B0604020202020204" pitchFamily="34" charset="0"/>
                <a:cs typeface="Arial" panose="020B0604020202020204" pitchFamily="34" charset="0"/>
              </a:rPr>
              <a:t>Encourage sharing of responsibilities for PGR conservation in Europe</a:t>
            </a:r>
            <a:endParaRPr lang="en-US" altLang="en-US" sz="2800" dirty="0" smtClean="0">
              <a:solidFill>
                <a:srgbClr val="6633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sv-SE" altLang="en-US" sz="3200" dirty="0" smtClean="0"/>
              <a:t>Nordic Ownership: </a:t>
            </a:r>
            <a:br>
              <a:rPr lang="sv-SE" altLang="en-US" sz="3200" dirty="0" smtClean="0"/>
            </a:br>
            <a:r>
              <a:rPr lang="sv-SE" altLang="en-US" sz="3200" dirty="0" smtClean="0"/>
              <a:t>The Kalmar Agreement</a:t>
            </a:r>
            <a:endParaRPr lang="en-US" altLang="en-US" sz="3200" dirty="0" smtClean="0"/>
          </a:p>
        </p:txBody>
      </p:sp>
      <p:pic>
        <p:nvPicPr>
          <p:cNvPr id="97283" name="Picture 3" descr="Picture-oat 03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23528" y="3068960"/>
            <a:ext cx="3465512" cy="2659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284" name="Rectangle 4"/>
          <p:cNvSpPr>
            <a:spLocks noGrp="1" noChangeArrowheads="1"/>
          </p:cNvSpPr>
          <p:nvPr>
            <p:ph type="body" sz="half" idx="2"/>
          </p:nvPr>
        </p:nvSpPr>
        <p:spPr>
          <a:xfrm>
            <a:off x="4067175" y="1989138"/>
            <a:ext cx="4764088" cy="3811587"/>
          </a:xfrm>
        </p:spPr>
        <p:txBody>
          <a:bodyPr/>
          <a:lstStyle/>
          <a:p>
            <a:pPr marL="0" indent="0" eaLnBrk="1" hangingPunct="1">
              <a:lnSpc>
                <a:spcPct val="90000"/>
              </a:lnSpc>
              <a:buNone/>
            </a:pPr>
            <a:r>
              <a:rPr lang="da-DK" altLang="en-US" sz="2800" b="0" dirty="0" smtClean="0">
                <a:latin typeface="Arial" panose="020B0604020202020204" pitchFamily="34" charset="0"/>
                <a:cs typeface="Arial" panose="020B0604020202020204" pitchFamily="34" charset="0"/>
              </a:rPr>
              <a:t>Signed in 2003 and states that Nordic Plant and Animal Genetic resources in the gene bank(s) are: </a:t>
            </a:r>
          </a:p>
          <a:p>
            <a:pPr lvl="1" eaLnBrk="1" hangingPunct="1">
              <a:lnSpc>
                <a:spcPct val="90000"/>
              </a:lnSpc>
            </a:pPr>
            <a:r>
              <a:rPr lang="lv-LV" altLang="en-US" sz="2400" b="0" dirty="0">
                <a:latin typeface="Arial" panose="020B0604020202020204" pitchFamily="34" charset="0"/>
                <a:cs typeface="Arial" panose="020B0604020202020204" pitchFamily="34" charset="0"/>
              </a:rPr>
              <a:t>i</a:t>
            </a:r>
            <a:r>
              <a:rPr lang="da-DK" altLang="en-US" sz="2400" b="0" dirty="0" smtClean="0">
                <a:latin typeface="Arial" panose="020B0604020202020204" pitchFamily="34" charset="0"/>
                <a:cs typeface="Arial" panose="020B0604020202020204" pitchFamily="34" charset="0"/>
              </a:rPr>
              <a:t>n </a:t>
            </a:r>
            <a:r>
              <a:rPr lang="da-DK" altLang="en-US" sz="2400" b="0" dirty="0" smtClean="0">
                <a:latin typeface="Arial" panose="020B0604020202020204" pitchFamily="34" charset="0"/>
                <a:cs typeface="Arial" panose="020B0604020202020204" pitchFamily="34" charset="0"/>
              </a:rPr>
              <a:t>the public domain </a:t>
            </a:r>
          </a:p>
          <a:p>
            <a:pPr lvl="1" eaLnBrk="1" hangingPunct="1">
              <a:lnSpc>
                <a:spcPct val="90000"/>
              </a:lnSpc>
            </a:pPr>
            <a:r>
              <a:rPr lang="lv-LV" altLang="en-US" sz="2400" b="0" dirty="0" smtClean="0">
                <a:latin typeface="Arial" panose="020B0604020202020204" pitchFamily="34" charset="0"/>
                <a:cs typeface="Arial" panose="020B0604020202020204" pitchFamily="34" charset="0"/>
              </a:rPr>
              <a:t>u</a:t>
            </a:r>
            <a:r>
              <a:rPr lang="da-DK" altLang="en-US" sz="2400" b="0" dirty="0" smtClean="0">
                <a:latin typeface="Arial" panose="020B0604020202020204" pitchFamily="34" charset="0"/>
                <a:cs typeface="Arial" panose="020B0604020202020204" pitchFamily="34" charset="0"/>
              </a:rPr>
              <a:t>nder </a:t>
            </a:r>
            <a:r>
              <a:rPr lang="da-DK" altLang="en-US" sz="2400" b="0" dirty="0" smtClean="0">
                <a:latin typeface="Arial" panose="020B0604020202020204" pitchFamily="34" charset="0"/>
                <a:cs typeface="Arial" panose="020B0604020202020204" pitchFamily="34" charset="0"/>
              </a:rPr>
              <a:t>common Nordic management </a:t>
            </a:r>
          </a:p>
          <a:p>
            <a:pPr eaLnBrk="1" hangingPunct="1">
              <a:lnSpc>
                <a:spcPct val="90000"/>
              </a:lnSpc>
              <a:buFontTx/>
              <a:buNone/>
            </a:pPr>
            <a:endParaRPr lang="da-DK" altLang="en-US" sz="2800" b="0" dirty="0" smtClean="0"/>
          </a:p>
        </p:txBody>
      </p:sp>
      <p:pic>
        <p:nvPicPr>
          <p:cNvPr id="97285" name="Picture 5" descr="NORD_NMR_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6096000"/>
            <a:ext cx="19970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6" descr="ngb_pic_en_anni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7" descr="ngb_pic_en_anni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57200" y="228600"/>
            <a:ext cx="8305800" cy="990600"/>
          </a:xfrm>
        </p:spPr>
        <p:txBody>
          <a:bodyPr/>
          <a:lstStyle/>
          <a:p>
            <a:pPr eaLnBrk="1" hangingPunct="1"/>
            <a:r>
              <a:rPr lang="lv-LV" altLang="en-US" sz="3200" dirty="0" smtClean="0"/>
              <a:t>Latvijas augu ģenētisko resursu (AĢR) saglabāšanas nacionālā sistēma</a:t>
            </a:r>
          </a:p>
        </p:txBody>
      </p:sp>
      <p:sp>
        <p:nvSpPr>
          <p:cNvPr id="99331" name="Oval 3"/>
          <p:cNvSpPr>
            <a:spLocks noChangeArrowheads="1"/>
          </p:cNvSpPr>
          <p:nvPr/>
        </p:nvSpPr>
        <p:spPr bwMode="auto">
          <a:xfrm>
            <a:off x="2743200" y="2438400"/>
            <a:ext cx="3048000" cy="18288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lv-LV" altLang="en-US" sz="2800" i="0">
                <a:solidFill>
                  <a:schemeClr val="bg1"/>
                </a:solidFill>
                <a:latin typeface="Arial" charset="0"/>
              </a:rPr>
              <a:t>Latvijas AĢŖ</a:t>
            </a:r>
          </a:p>
          <a:p>
            <a:pPr algn="ctr">
              <a:spcBef>
                <a:spcPct val="0"/>
              </a:spcBef>
              <a:buFontTx/>
              <a:buNone/>
            </a:pPr>
            <a:r>
              <a:rPr lang="lv-LV" altLang="en-US" sz="2800" i="0">
                <a:solidFill>
                  <a:schemeClr val="bg1"/>
                </a:solidFill>
                <a:latin typeface="Arial" charset="0"/>
              </a:rPr>
              <a:t>centrs</a:t>
            </a:r>
          </a:p>
          <a:p>
            <a:pPr algn="ctr">
              <a:spcBef>
                <a:spcPct val="0"/>
              </a:spcBef>
              <a:buFontTx/>
              <a:buNone/>
            </a:pPr>
            <a:r>
              <a:rPr lang="lv-LV" altLang="en-US" sz="2000" i="0">
                <a:solidFill>
                  <a:schemeClr val="bg1"/>
                </a:solidFill>
                <a:latin typeface="Arial" charset="0"/>
              </a:rPr>
              <a:t>(Salaspils)</a:t>
            </a:r>
            <a:endParaRPr lang="lv-LV" altLang="en-US" sz="2400" b="0" i="0">
              <a:solidFill>
                <a:schemeClr val="tx1"/>
              </a:solidFill>
              <a:latin typeface="Times New Roman" pitchFamily="18" charset="0"/>
            </a:endParaRPr>
          </a:p>
        </p:txBody>
      </p:sp>
      <p:sp>
        <p:nvSpPr>
          <p:cNvPr id="99332" name="Rectangle 4"/>
          <p:cNvSpPr>
            <a:spLocks noChangeArrowheads="1"/>
          </p:cNvSpPr>
          <p:nvPr/>
        </p:nvSpPr>
        <p:spPr bwMode="auto">
          <a:xfrm>
            <a:off x="5638800" y="1828800"/>
            <a:ext cx="32766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lv-LV" altLang="en-US" sz="2400" b="0" i="0">
                <a:solidFill>
                  <a:schemeClr val="tx1"/>
                </a:solidFill>
                <a:latin typeface="Times New Roman" pitchFamily="18" charset="0"/>
              </a:rPr>
              <a:t> </a:t>
            </a:r>
            <a:r>
              <a:rPr lang="lv-LV" altLang="en-US" sz="2200" i="0">
                <a:solidFill>
                  <a:schemeClr val="tx1"/>
                </a:solidFill>
                <a:latin typeface="Arial" charset="0"/>
              </a:rPr>
              <a:t>Zemkopības ministrija</a:t>
            </a:r>
            <a:endParaRPr lang="lv-LV" altLang="en-US" sz="2400" b="0" i="0">
              <a:solidFill>
                <a:schemeClr val="tx1"/>
              </a:solidFill>
              <a:latin typeface="Times New Roman" pitchFamily="18" charset="0"/>
            </a:endParaRPr>
          </a:p>
        </p:txBody>
      </p:sp>
      <p:sp>
        <p:nvSpPr>
          <p:cNvPr id="99333" name="Text Box 5"/>
          <p:cNvSpPr txBox="1">
            <a:spLocks noChangeArrowheads="1"/>
          </p:cNvSpPr>
          <p:nvPr/>
        </p:nvSpPr>
        <p:spPr bwMode="auto">
          <a:xfrm>
            <a:off x="6537325" y="28606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ru-RU" altLang="en-US" sz="2400" b="0" i="0">
              <a:solidFill>
                <a:schemeClr val="tx1"/>
              </a:solidFill>
              <a:latin typeface="Times New Roman" pitchFamily="18" charset="0"/>
            </a:endParaRPr>
          </a:p>
        </p:txBody>
      </p:sp>
      <p:sp>
        <p:nvSpPr>
          <p:cNvPr id="99334" name="Rectangle 6"/>
          <p:cNvSpPr>
            <a:spLocks noChangeArrowheads="1"/>
          </p:cNvSpPr>
          <p:nvPr/>
        </p:nvSpPr>
        <p:spPr bwMode="auto">
          <a:xfrm>
            <a:off x="6324600" y="3048000"/>
            <a:ext cx="22098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lv-LV" altLang="en-US" sz="2200" i="0">
                <a:solidFill>
                  <a:schemeClr val="tx1"/>
                </a:solidFill>
                <a:latin typeface="Arial" charset="0"/>
              </a:rPr>
              <a:t>Latvijas </a:t>
            </a:r>
          </a:p>
          <a:p>
            <a:pPr algn="ctr">
              <a:spcBef>
                <a:spcPct val="0"/>
              </a:spcBef>
              <a:buFontTx/>
              <a:buNone/>
            </a:pPr>
            <a:r>
              <a:rPr lang="lv-LV" altLang="en-US" sz="2200" i="0">
                <a:solidFill>
                  <a:schemeClr val="tx1"/>
                </a:solidFill>
                <a:latin typeface="Arial" charset="0"/>
              </a:rPr>
              <a:t>AĢR padome</a:t>
            </a:r>
            <a:endParaRPr lang="lv-LV" altLang="en-US" sz="2400" b="0" i="0">
              <a:solidFill>
                <a:schemeClr val="tx1"/>
              </a:solidFill>
              <a:latin typeface="Times New Roman" pitchFamily="18" charset="0"/>
            </a:endParaRPr>
          </a:p>
        </p:txBody>
      </p:sp>
      <p:sp>
        <p:nvSpPr>
          <p:cNvPr id="99335" name="Rectangle 7"/>
          <p:cNvSpPr>
            <a:spLocks noChangeArrowheads="1"/>
          </p:cNvSpPr>
          <p:nvPr/>
        </p:nvSpPr>
        <p:spPr bwMode="auto">
          <a:xfrm>
            <a:off x="304800" y="1905000"/>
            <a:ext cx="22860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lv-LV" altLang="en-US" sz="2200" i="0" dirty="0">
                <a:solidFill>
                  <a:schemeClr val="tx1"/>
                </a:solidFill>
                <a:latin typeface="Arial" charset="0"/>
              </a:rPr>
              <a:t>Latvijas Zinātnes</a:t>
            </a:r>
          </a:p>
          <a:p>
            <a:pPr algn="ctr">
              <a:spcBef>
                <a:spcPct val="0"/>
              </a:spcBef>
              <a:buFontTx/>
              <a:buNone/>
            </a:pPr>
            <a:r>
              <a:rPr lang="lv-LV" altLang="en-US" sz="2200" i="0" dirty="0">
                <a:solidFill>
                  <a:schemeClr val="tx1"/>
                </a:solidFill>
                <a:latin typeface="Arial" charset="0"/>
              </a:rPr>
              <a:t>padome</a:t>
            </a:r>
            <a:r>
              <a:rPr lang="lv-LV" altLang="en-US" sz="2400" b="0" i="0" dirty="0">
                <a:solidFill>
                  <a:schemeClr val="tx1"/>
                </a:solidFill>
                <a:latin typeface="Times New Roman" pitchFamily="18" charset="0"/>
              </a:rPr>
              <a:t> </a:t>
            </a:r>
          </a:p>
        </p:txBody>
      </p:sp>
      <p:sp>
        <p:nvSpPr>
          <p:cNvPr id="99336" name="Rectangle 8"/>
          <p:cNvSpPr>
            <a:spLocks noChangeArrowheads="1"/>
          </p:cNvSpPr>
          <p:nvPr/>
        </p:nvSpPr>
        <p:spPr bwMode="auto">
          <a:xfrm>
            <a:off x="990600" y="4191000"/>
            <a:ext cx="1676400" cy="2057400"/>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lv-LV" altLang="en-US" sz="2000" i="0">
                <a:solidFill>
                  <a:schemeClr val="bg1"/>
                </a:solidFill>
                <a:latin typeface="Arial" charset="0"/>
              </a:rPr>
              <a:t>Latvijas </a:t>
            </a:r>
          </a:p>
          <a:p>
            <a:pPr algn="ctr">
              <a:spcBef>
                <a:spcPct val="0"/>
              </a:spcBef>
              <a:buFontTx/>
              <a:buNone/>
            </a:pPr>
            <a:r>
              <a:rPr lang="lv-LV" altLang="en-US" sz="2000" i="0">
                <a:solidFill>
                  <a:schemeClr val="bg1"/>
                </a:solidFill>
                <a:latin typeface="Arial" charset="0"/>
              </a:rPr>
              <a:t>kultūraugu</a:t>
            </a:r>
          </a:p>
          <a:p>
            <a:pPr algn="ctr">
              <a:spcBef>
                <a:spcPct val="0"/>
              </a:spcBef>
              <a:buFontTx/>
              <a:buNone/>
            </a:pPr>
            <a:r>
              <a:rPr lang="lv-LV" altLang="en-US" sz="2000" i="0">
                <a:solidFill>
                  <a:schemeClr val="bg1"/>
                </a:solidFill>
                <a:latin typeface="Arial" charset="0"/>
              </a:rPr>
              <a:t>gēnu</a:t>
            </a:r>
          </a:p>
          <a:p>
            <a:pPr algn="ctr">
              <a:spcBef>
                <a:spcPct val="0"/>
              </a:spcBef>
              <a:buFontTx/>
              <a:buNone/>
            </a:pPr>
            <a:r>
              <a:rPr lang="lv-LV" altLang="en-US" sz="2000" i="0">
                <a:solidFill>
                  <a:schemeClr val="bg1"/>
                </a:solidFill>
                <a:latin typeface="Arial" charset="0"/>
              </a:rPr>
              <a:t> banka</a:t>
            </a:r>
            <a:endParaRPr lang="lv-LV" altLang="en-US" sz="2400" b="0" i="0">
              <a:solidFill>
                <a:schemeClr val="bg1"/>
              </a:solidFill>
              <a:latin typeface="Times New Roman" pitchFamily="18" charset="0"/>
            </a:endParaRPr>
          </a:p>
        </p:txBody>
      </p:sp>
      <p:sp>
        <p:nvSpPr>
          <p:cNvPr id="99337" name="Rectangle 9"/>
          <p:cNvSpPr>
            <a:spLocks noChangeArrowheads="1"/>
          </p:cNvSpPr>
          <p:nvPr/>
        </p:nvSpPr>
        <p:spPr bwMode="auto">
          <a:xfrm>
            <a:off x="3048000" y="4495800"/>
            <a:ext cx="2057400" cy="838200"/>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lv-LV" altLang="en-US" sz="2000" i="0">
                <a:solidFill>
                  <a:schemeClr val="tx1"/>
                </a:solidFill>
                <a:latin typeface="Arial" charset="0"/>
              </a:rPr>
              <a:t>Latvijas AĢR</a:t>
            </a:r>
          </a:p>
          <a:p>
            <a:pPr algn="ctr">
              <a:spcBef>
                <a:spcPct val="0"/>
              </a:spcBef>
              <a:buFontTx/>
              <a:buNone/>
            </a:pPr>
            <a:r>
              <a:rPr lang="lv-LV" altLang="en-US" sz="2000" i="0">
                <a:solidFill>
                  <a:schemeClr val="tx1"/>
                </a:solidFill>
                <a:latin typeface="Arial" charset="0"/>
              </a:rPr>
              <a:t>datu bāze</a:t>
            </a:r>
            <a:endParaRPr lang="lv-LV" altLang="en-US" sz="2400" b="0" i="0">
              <a:solidFill>
                <a:schemeClr val="tx1"/>
              </a:solidFill>
              <a:latin typeface="Times New Roman" pitchFamily="18" charset="0"/>
            </a:endParaRPr>
          </a:p>
        </p:txBody>
      </p:sp>
      <p:sp>
        <p:nvSpPr>
          <p:cNvPr id="99338" name="Rectangle 10"/>
          <p:cNvSpPr>
            <a:spLocks noChangeArrowheads="1"/>
          </p:cNvSpPr>
          <p:nvPr/>
        </p:nvSpPr>
        <p:spPr bwMode="auto">
          <a:xfrm>
            <a:off x="5410200" y="4267200"/>
            <a:ext cx="1447800" cy="1981200"/>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lv-LV" altLang="en-US" sz="2000" i="0">
                <a:solidFill>
                  <a:schemeClr val="bg1"/>
                </a:solidFill>
                <a:latin typeface="Arial" charset="0"/>
              </a:rPr>
              <a:t>Lauku un</a:t>
            </a:r>
          </a:p>
          <a:p>
            <a:pPr algn="ctr">
              <a:spcBef>
                <a:spcPct val="0"/>
              </a:spcBef>
              <a:buFontTx/>
              <a:buNone/>
            </a:pPr>
            <a:r>
              <a:rPr lang="lv-LV" altLang="en-US" sz="2000">
                <a:solidFill>
                  <a:schemeClr val="bg1"/>
                </a:solidFill>
                <a:latin typeface="Arial" charset="0"/>
              </a:rPr>
              <a:t>in vitro</a:t>
            </a:r>
            <a:endParaRPr lang="lv-LV" altLang="en-US" sz="2000" i="0">
              <a:solidFill>
                <a:schemeClr val="bg1"/>
              </a:solidFill>
              <a:latin typeface="Arial" charset="0"/>
            </a:endParaRPr>
          </a:p>
          <a:p>
            <a:pPr algn="ctr">
              <a:spcBef>
                <a:spcPct val="0"/>
              </a:spcBef>
              <a:buFontTx/>
              <a:buNone/>
            </a:pPr>
            <a:r>
              <a:rPr lang="lv-LV" altLang="en-US" sz="2000" i="0">
                <a:solidFill>
                  <a:schemeClr val="bg1"/>
                </a:solidFill>
                <a:latin typeface="Arial" charset="0"/>
              </a:rPr>
              <a:t>kolekcijas</a:t>
            </a:r>
            <a:endParaRPr lang="lv-LV" altLang="en-US" sz="2400" b="0" i="0">
              <a:solidFill>
                <a:schemeClr val="tx1"/>
              </a:solidFill>
              <a:latin typeface="Times New Roman" pitchFamily="18" charset="0"/>
            </a:endParaRPr>
          </a:p>
        </p:txBody>
      </p:sp>
      <p:sp>
        <p:nvSpPr>
          <p:cNvPr id="99339" name="Rectangle 11"/>
          <p:cNvSpPr>
            <a:spLocks noChangeArrowheads="1"/>
          </p:cNvSpPr>
          <p:nvPr/>
        </p:nvSpPr>
        <p:spPr bwMode="auto">
          <a:xfrm>
            <a:off x="7086600" y="4267200"/>
            <a:ext cx="1828800" cy="1905000"/>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lv-LV" altLang="en-US" sz="2000" i="0">
                <a:solidFill>
                  <a:schemeClr val="tx1"/>
                </a:solidFill>
                <a:latin typeface="Arial" charset="0"/>
              </a:rPr>
              <a:t>Sēklu</a:t>
            </a:r>
          </a:p>
          <a:p>
            <a:pPr algn="ctr">
              <a:spcBef>
                <a:spcPct val="0"/>
              </a:spcBef>
              <a:buFontTx/>
              <a:buNone/>
            </a:pPr>
            <a:r>
              <a:rPr lang="lv-LV" altLang="en-US" sz="2000" i="0">
                <a:solidFill>
                  <a:schemeClr val="tx1"/>
                </a:solidFill>
                <a:latin typeface="Arial" charset="0"/>
              </a:rPr>
              <a:t>pavairošana,</a:t>
            </a:r>
          </a:p>
          <a:p>
            <a:pPr algn="ctr">
              <a:spcBef>
                <a:spcPct val="0"/>
              </a:spcBef>
              <a:buFontTx/>
              <a:buNone/>
            </a:pPr>
            <a:r>
              <a:rPr lang="lv-LV" altLang="en-US" sz="2000" i="0">
                <a:solidFill>
                  <a:schemeClr val="tx1"/>
                </a:solidFill>
                <a:latin typeface="Arial" charset="0"/>
              </a:rPr>
              <a:t>izvērtēšana</a:t>
            </a:r>
            <a:endParaRPr lang="lv-LV" altLang="en-US" sz="2400" b="0" i="0">
              <a:solidFill>
                <a:schemeClr val="tx1"/>
              </a:solidFill>
              <a:latin typeface="Times New Roman" pitchFamily="18" charset="0"/>
            </a:endParaRPr>
          </a:p>
        </p:txBody>
      </p:sp>
      <p:sp>
        <p:nvSpPr>
          <p:cNvPr id="99340" name="Line 12"/>
          <p:cNvSpPr>
            <a:spLocks noChangeShapeType="1"/>
          </p:cNvSpPr>
          <p:nvPr/>
        </p:nvSpPr>
        <p:spPr bwMode="auto">
          <a:xfrm>
            <a:off x="1752600" y="2895600"/>
            <a:ext cx="0" cy="1295400"/>
          </a:xfrm>
          <a:prstGeom prst="line">
            <a:avLst/>
          </a:prstGeom>
          <a:noFill/>
          <a:ln w="28575">
            <a:solidFill>
              <a:srgbClr val="00CC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1" name="Line 13"/>
          <p:cNvSpPr>
            <a:spLocks noChangeShapeType="1"/>
          </p:cNvSpPr>
          <p:nvPr/>
        </p:nvSpPr>
        <p:spPr bwMode="auto">
          <a:xfrm flipH="1">
            <a:off x="6172200" y="3810000"/>
            <a:ext cx="1143000" cy="457200"/>
          </a:xfrm>
          <a:prstGeom prst="line">
            <a:avLst/>
          </a:prstGeom>
          <a:noFill/>
          <a:ln w="28575">
            <a:solidFill>
              <a:srgbClr val="00CC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2" name="Line 14"/>
          <p:cNvSpPr>
            <a:spLocks noChangeShapeType="1"/>
          </p:cNvSpPr>
          <p:nvPr/>
        </p:nvSpPr>
        <p:spPr bwMode="auto">
          <a:xfrm>
            <a:off x="7315200" y="3810000"/>
            <a:ext cx="762000" cy="457200"/>
          </a:xfrm>
          <a:prstGeom prst="line">
            <a:avLst/>
          </a:prstGeom>
          <a:noFill/>
          <a:ln w="28575">
            <a:solidFill>
              <a:srgbClr val="00CC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3" name="Line 15"/>
          <p:cNvSpPr>
            <a:spLocks noChangeShapeType="1"/>
          </p:cNvSpPr>
          <p:nvPr/>
        </p:nvSpPr>
        <p:spPr bwMode="auto">
          <a:xfrm>
            <a:off x="7239000" y="2590800"/>
            <a:ext cx="0" cy="457200"/>
          </a:xfrm>
          <a:prstGeom prst="line">
            <a:avLst/>
          </a:prstGeom>
          <a:noFill/>
          <a:ln w="28575">
            <a:solidFill>
              <a:srgbClr val="00CC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4" name="Line 16"/>
          <p:cNvSpPr>
            <a:spLocks noChangeShapeType="1"/>
          </p:cNvSpPr>
          <p:nvPr/>
        </p:nvSpPr>
        <p:spPr bwMode="auto">
          <a:xfrm>
            <a:off x="533400" y="2895600"/>
            <a:ext cx="0" cy="3657600"/>
          </a:xfrm>
          <a:prstGeom prst="line">
            <a:avLst/>
          </a:prstGeom>
          <a:noFill/>
          <a:ln w="28575">
            <a:solidFill>
              <a:srgbClr val="00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5" name="Line 17"/>
          <p:cNvSpPr>
            <a:spLocks noChangeShapeType="1"/>
          </p:cNvSpPr>
          <p:nvPr/>
        </p:nvSpPr>
        <p:spPr bwMode="auto">
          <a:xfrm>
            <a:off x="533400" y="6553200"/>
            <a:ext cx="7467600" cy="0"/>
          </a:xfrm>
          <a:prstGeom prst="line">
            <a:avLst/>
          </a:prstGeom>
          <a:noFill/>
          <a:ln w="28575">
            <a:solidFill>
              <a:srgbClr val="00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6" name="Line 18"/>
          <p:cNvSpPr>
            <a:spLocks noChangeShapeType="1"/>
          </p:cNvSpPr>
          <p:nvPr/>
        </p:nvSpPr>
        <p:spPr bwMode="auto">
          <a:xfrm flipV="1">
            <a:off x="8001000" y="6172200"/>
            <a:ext cx="0" cy="381000"/>
          </a:xfrm>
          <a:prstGeom prst="line">
            <a:avLst/>
          </a:prstGeom>
          <a:noFill/>
          <a:ln w="28575">
            <a:solidFill>
              <a:srgbClr val="00CC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7" name="Line 19"/>
          <p:cNvSpPr>
            <a:spLocks noChangeShapeType="1"/>
          </p:cNvSpPr>
          <p:nvPr/>
        </p:nvSpPr>
        <p:spPr bwMode="auto">
          <a:xfrm flipV="1">
            <a:off x="6096000" y="6248400"/>
            <a:ext cx="0" cy="304800"/>
          </a:xfrm>
          <a:prstGeom prst="line">
            <a:avLst/>
          </a:prstGeom>
          <a:noFill/>
          <a:ln w="28575">
            <a:solidFill>
              <a:srgbClr val="00CC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8" name="Line 20"/>
          <p:cNvSpPr>
            <a:spLocks noChangeShapeType="1"/>
          </p:cNvSpPr>
          <p:nvPr/>
        </p:nvSpPr>
        <p:spPr bwMode="auto">
          <a:xfrm flipH="1">
            <a:off x="5791200" y="3429000"/>
            <a:ext cx="533400" cy="0"/>
          </a:xfrm>
          <a:prstGeom prst="line">
            <a:avLst/>
          </a:prstGeom>
          <a:noFill/>
          <a:ln w="28575">
            <a:solidFill>
              <a:srgbClr val="00CC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9" name="Line 21"/>
          <p:cNvSpPr>
            <a:spLocks noChangeShapeType="1"/>
          </p:cNvSpPr>
          <p:nvPr/>
        </p:nvSpPr>
        <p:spPr bwMode="auto">
          <a:xfrm>
            <a:off x="4191000" y="4267200"/>
            <a:ext cx="0" cy="2286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0" name="Line 22"/>
          <p:cNvSpPr>
            <a:spLocks noChangeShapeType="1"/>
          </p:cNvSpPr>
          <p:nvPr/>
        </p:nvSpPr>
        <p:spPr bwMode="auto">
          <a:xfrm>
            <a:off x="5562600" y="3810000"/>
            <a:ext cx="609600" cy="4572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1" name="Line 23"/>
          <p:cNvSpPr>
            <a:spLocks noChangeShapeType="1"/>
          </p:cNvSpPr>
          <p:nvPr/>
        </p:nvSpPr>
        <p:spPr bwMode="auto">
          <a:xfrm>
            <a:off x="5562600" y="3810000"/>
            <a:ext cx="2362200" cy="4572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2" name="Line 24"/>
          <p:cNvSpPr>
            <a:spLocks noChangeShapeType="1"/>
          </p:cNvSpPr>
          <p:nvPr/>
        </p:nvSpPr>
        <p:spPr bwMode="auto">
          <a:xfrm flipH="1">
            <a:off x="5791200" y="3276600"/>
            <a:ext cx="533400" cy="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3" name="Line 25"/>
          <p:cNvSpPr>
            <a:spLocks noChangeShapeType="1"/>
          </p:cNvSpPr>
          <p:nvPr/>
        </p:nvSpPr>
        <p:spPr bwMode="auto">
          <a:xfrm flipH="1">
            <a:off x="1752600" y="3505200"/>
            <a:ext cx="1066800" cy="6858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381000" y="533400"/>
            <a:ext cx="8458200" cy="762000"/>
          </a:xfrm>
        </p:spPr>
        <p:txBody>
          <a:bodyPr/>
          <a:lstStyle/>
          <a:p>
            <a:pPr eaLnBrk="1" hangingPunct="1"/>
            <a:r>
              <a:rPr lang="lv-LV" altLang="en-US" sz="3200" dirty="0" smtClean="0"/>
              <a:t>Latvijas kultūraugu gēnu banka</a:t>
            </a:r>
          </a:p>
        </p:txBody>
      </p:sp>
      <p:sp>
        <p:nvSpPr>
          <p:cNvPr id="100355" name="Rectangle 3"/>
          <p:cNvSpPr>
            <a:spLocks noGrp="1" noChangeArrowheads="1"/>
          </p:cNvSpPr>
          <p:nvPr>
            <p:ph type="body" idx="1"/>
          </p:nvPr>
        </p:nvSpPr>
        <p:spPr>
          <a:xfrm>
            <a:off x="683568" y="1772816"/>
            <a:ext cx="7772400" cy="2599928"/>
          </a:xfrm>
        </p:spPr>
        <p:txBody>
          <a:bodyPr/>
          <a:lstStyle/>
          <a:p>
            <a:pPr eaLnBrk="1" hangingPunct="1"/>
            <a:r>
              <a:rPr lang="lv-LV" altLang="en-US" sz="2800" b="0" dirty="0" smtClean="0">
                <a:solidFill>
                  <a:srgbClr val="663300"/>
                </a:solidFill>
                <a:latin typeface="Arial" panose="020B0604020202020204" pitchFamily="34" charset="0"/>
                <a:cs typeface="Arial" panose="020B0604020202020204" pitchFamily="34" charset="0"/>
              </a:rPr>
              <a:t>izveidota 1997. g.</a:t>
            </a:r>
          </a:p>
          <a:p>
            <a:pPr eaLnBrk="1" hangingPunct="1"/>
            <a:r>
              <a:rPr lang="lv-LV" altLang="en-US" sz="2800" b="0" dirty="0" smtClean="0">
                <a:solidFill>
                  <a:srgbClr val="663300"/>
                </a:solidFill>
                <a:latin typeface="Arial" panose="020B0604020202020204" pitchFamily="34" charset="0"/>
                <a:cs typeface="Arial" panose="020B0604020202020204" pitchFamily="34" charset="0"/>
              </a:rPr>
              <a:t>mērķis – saglabāt Latvijas izcelsmes kultūraugu ģenētiskos resursus, </a:t>
            </a:r>
            <a:r>
              <a:rPr lang="lv-LV" altLang="en-US" sz="2800" b="0" i="1" dirty="0" smtClean="0">
                <a:solidFill>
                  <a:srgbClr val="663300"/>
                </a:solidFill>
                <a:latin typeface="Arial" panose="020B0604020202020204" pitchFamily="34" charset="0"/>
                <a:cs typeface="Arial" panose="020B0604020202020204" pitchFamily="34" charset="0"/>
              </a:rPr>
              <a:t>ieskaitot to savvaļas radiniekus</a:t>
            </a:r>
            <a:r>
              <a:rPr lang="lv-LV" altLang="en-US" sz="2800" b="0" dirty="0" smtClean="0">
                <a:solidFill>
                  <a:srgbClr val="663300"/>
                </a:solidFill>
                <a:latin typeface="Arial" panose="020B0604020202020204" pitchFamily="34" charset="0"/>
                <a:cs typeface="Arial" panose="020B0604020202020204" pitchFamily="34" charset="0"/>
              </a:rPr>
              <a:t> </a:t>
            </a:r>
          </a:p>
        </p:txBody>
      </p:sp>
      <p:pic>
        <p:nvPicPr>
          <p:cNvPr id="221187" name="Picture 3" descr="C:\Users\izaks.BIO\Pictures\GENETLAB\Research\Genu banka_09.03.2006\PICT1925sm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4005064"/>
            <a:ext cx="4140944" cy="24956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85800" y="381000"/>
            <a:ext cx="7772400" cy="1143000"/>
          </a:xfrm>
        </p:spPr>
        <p:txBody>
          <a:bodyPr/>
          <a:lstStyle/>
          <a:p>
            <a:pPr eaLnBrk="1" hangingPunct="1"/>
            <a:r>
              <a:rPr lang="lv-LV" altLang="en-US" sz="2800" smtClean="0"/>
              <a:t>Mājdzīvnieku ģenētisko resursu (MĢR) saglabāšana Latvijā</a:t>
            </a:r>
            <a:endParaRPr lang="en-GB" altLang="en-US" sz="2800" smtClean="0"/>
          </a:p>
        </p:txBody>
      </p:sp>
      <p:sp>
        <p:nvSpPr>
          <p:cNvPr id="101379" name="Rectangle 3"/>
          <p:cNvSpPr>
            <a:spLocks noGrp="1" noChangeArrowheads="1"/>
          </p:cNvSpPr>
          <p:nvPr>
            <p:ph type="body" idx="1"/>
          </p:nvPr>
        </p:nvSpPr>
        <p:spPr/>
        <p:txBody>
          <a:bodyPr/>
          <a:lstStyle/>
          <a:p>
            <a:pPr eaLnBrk="1" hangingPunct="1"/>
            <a:r>
              <a:rPr lang="lv-LV" altLang="en-US" b="0" dirty="0" smtClean="0">
                <a:latin typeface="Arial" panose="020B0604020202020204" pitchFamily="34" charset="0"/>
                <a:cs typeface="Arial" panose="020B0604020202020204" pitchFamily="34" charset="0"/>
              </a:rPr>
              <a:t>MĢR saglabāšanu Latvijā koordinē LR Zemkopības ministrija, kas šī uzdevuma veikšanai </a:t>
            </a:r>
            <a:r>
              <a:rPr lang="lv-LV" altLang="en-US" b="0" dirty="0" err="1" smtClean="0">
                <a:latin typeface="Arial" panose="020B0604020202020204" pitchFamily="34" charset="0"/>
                <a:cs typeface="Arial" panose="020B0604020202020204" pitchFamily="34" charset="0"/>
              </a:rPr>
              <a:t>2001.g</a:t>
            </a:r>
            <a:r>
              <a:rPr lang="lv-LV" altLang="en-US" b="0" dirty="0" smtClean="0">
                <a:latin typeface="Arial" panose="020B0604020202020204" pitchFamily="34" charset="0"/>
                <a:cs typeface="Arial" panose="020B0604020202020204" pitchFamily="34" charset="0"/>
              </a:rPr>
              <a:t>. jūlijā nodibināja </a:t>
            </a:r>
            <a:r>
              <a:rPr lang="lv-LV" altLang="en-US" b="0" dirty="0" smtClean="0">
                <a:solidFill>
                  <a:srgbClr val="990000"/>
                </a:solidFill>
                <a:latin typeface="Arial" panose="020B0604020202020204" pitchFamily="34" charset="0"/>
                <a:cs typeface="Arial" panose="020B0604020202020204" pitchFamily="34" charset="0"/>
              </a:rPr>
              <a:t>Šķirnes dzīvnieku ģenētisko resursu saglabāšanas konsultatīvo padomi.</a:t>
            </a:r>
            <a:endParaRPr lang="lv-LV" altLang="en-US" b="0" dirty="0" smtClean="0">
              <a:latin typeface="Arial" panose="020B0604020202020204" pitchFamily="34" charset="0"/>
              <a:cs typeface="Arial" panose="020B0604020202020204" pitchFamily="34" charset="0"/>
            </a:endParaRPr>
          </a:p>
          <a:p>
            <a:pPr eaLnBrk="1" hangingPunct="1"/>
            <a:r>
              <a:rPr lang="lv-LV" altLang="en-US" b="0" dirty="0" smtClean="0">
                <a:latin typeface="Arial" panose="020B0604020202020204" pitchFamily="34" charset="0"/>
                <a:cs typeface="Arial" panose="020B0604020202020204" pitchFamily="34" charset="0"/>
              </a:rPr>
              <a:t>Akcents uz </a:t>
            </a:r>
            <a:r>
              <a:rPr lang="lv-LV" altLang="en-US" b="0" dirty="0" smtClean="0">
                <a:solidFill>
                  <a:srgbClr val="FF3300"/>
                </a:solidFill>
                <a:latin typeface="Arial" panose="020B0604020202020204" pitchFamily="34" charset="0"/>
                <a:cs typeface="Arial" panose="020B0604020202020204" pitchFamily="34" charset="0"/>
              </a:rPr>
              <a:t>Gēnu rezerves ganāmpulku</a:t>
            </a:r>
            <a:r>
              <a:rPr lang="lv-LV" altLang="en-US" b="0" dirty="0" smtClean="0">
                <a:latin typeface="Arial" panose="020B0604020202020204" pitchFamily="34" charset="0"/>
                <a:cs typeface="Arial" panose="020B0604020202020204" pitchFamily="34" charset="0"/>
              </a:rPr>
              <a:t> izveidi.</a:t>
            </a:r>
            <a:endParaRPr lang="en-GB" altLang="en-US" b="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65104" y="332656"/>
            <a:ext cx="8206680" cy="1143000"/>
          </a:xfrm>
        </p:spPr>
        <p:txBody>
          <a:bodyPr/>
          <a:lstStyle/>
          <a:p>
            <a:pPr eaLnBrk="1" hangingPunct="1"/>
            <a:r>
              <a:rPr lang="lv-LV" altLang="en-US" sz="3200" dirty="0" smtClean="0"/>
              <a:t>Latvijas mājdzīvnieku </a:t>
            </a:r>
            <a:r>
              <a:rPr lang="lv-LV" altLang="en-US" sz="3200" dirty="0" smtClean="0"/>
              <a:t>ģenētisko </a:t>
            </a:r>
            <a:r>
              <a:rPr lang="lv-LV" altLang="en-US" sz="3200" dirty="0" smtClean="0"/>
              <a:t>resursi</a:t>
            </a:r>
            <a:endParaRPr lang="en-GB" altLang="en-US" sz="3200" dirty="0" smtClean="0"/>
          </a:p>
        </p:txBody>
      </p:sp>
      <p:sp>
        <p:nvSpPr>
          <p:cNvPr id="101379" name="Rectangle 3"/>
          <p:cNvSpPr>
            <a:spLocks noGrp="1" noChangeArrowheads="1"/>
          </p:cNvSpPr>
          <p:nvPr>
            <p:ph type="body" idx="1"/>
          </p:nvPr>
        </p:nvSpPr>
        <p:spPr>
          <a:xfrm>
            <a:off x="611560" y="1340768"/>
            <a:ext cx="7772400" cy="3528392"/>
          </a:xfrm>
        </p:spPr>
        <p:txBody>
          <a:bodyPr/>
          <a:lstStyle/>
          <a:p>
            <a:pPr eaLnBrk="1" hangingPunct="1"/>
            <a:r>
              <a:rPr lang="lv-LV" sz="2800" b="0" dirty="0" smtClean="0">
                <a:solidFill>
                  <a:srgbClr val="663300"/>
                </a:solidFill>
                <a:latin typeface="Arial" panose="020B0604020202020204" pitchFamily="34" charset="0"/>
                <a:cs typeface="Arial" panose="020B0604020202020204" pitchFamily="34" charset="0"/>
              </a:rPr>
              <a:t>Latvijas </a:t>
            </a:r>
            <a:r>
              <a:rPr lang="lv-LV" sz="2800" b="0" dirty="0">
                <a:solidFill>
                  <a:srgbClr val="663300"/>
                </a:solidFill>
                <a:latin typeface="Arial" panose="020B0604020202020204" pitchFamily="34" charset="0"/>
                <a:cs typeface="Arial" panose="020B0604020202020204" pitchFamily="34" charset="0"/>
              </a:rPr>
              <a:t>Brūnās šķirnes </a:t>
            </a:r>
            <a:r>
              <a:rPr lang="lv-LV" sz="2800" b="0" dirty="0" smtClean="0">
                <a:solidFill>
                  <a:srgbClr val="663300"/>
                </a:solidFill>
                <a:latin typeface="Arial" panose="020B0604020202020204" pitchFamily="34" charset="0"/>
                <a:cs typeface="Arial" panose="020B0604020202020204" pitchFamily="34" charset="0"/>
              </a:rPr>
              <a:t>govis</a:t>
            </a:r>
          </a:p>
          <a:p>
            <a:pPr eaLnBrk="1" hangingPunct="1"/>
            <a:r>
              <a:rPr lang="lv-LV" sz="2800" b="0" dirty="0" smtClean="0">
                <a:solidFill>
                  <a:srgbClr val="663300"/>
                </a:solidFill>
                <a:latin typeface="Arial" panose="020B0604020202020204" pitchFamily="34" charset="0"/>
                <a:cs typeface="Arial" panose="020B0604020202020204" pitchFamily="34" charset="0"/>
              </a:rPr>
              <a:t>Latvijas </a:t>
            </a:r>
            <a:r>
              <a:rPr lang="lv-LV" sz="2800" b="0" dirty="0">
                <a:solidFill>
                  <a:srgbClr val="663300"/>
                </a:solidFill>
                <a:latin typeface="Arial" panose="020B0604020202020204" pitchFamily="34" charset="0"/>
                <a:cs typeface="Arial" panose="020B0604020202020204" pitchFamily="34" charset="0"/>
              </a:rPr>
              <a:t>Zilās šķirnes </a:t>
            </a:r>
            <a:r>
              <a:rPr lang="lv-LV" sz="2800" b="0" dirty="0" smtClean="0">
                <a:solidFill>
                  <a:srgbClr val="663300"/>
                </a:solidFill>
                <a:latin typeface="Arial" panose="020B0604020202020204" pitchFamily="34" charset="0"/>
                <a:cs typeface="Arial" panose="020B0604020202020204" pitchFamily="34" charset="0"/>
              </a:rPr>
              <a:t>govis</a:t>
            </a:r>
          </a:p>
          <a:p>
            <a:pPr eaLnBrk="1" hangingPunct="1"/>
            <a:r>
              <a:rPr lang="lv-LV" sz="2800" b="0" dirty="0" smtClean="0">
                <a:solidFill>
                  <a:srgbClr val="663300"/>
                </a:solidFill>
                <a:latin typeface="Arial" panose="020B0604020202020204" pitchFamily="34" charset="0"/>
                <a:cs typeface="Arial" panose="020B0604020202020204" pitchFamily="34" charset="0"/>
              </a:rPr>
              <a:t>Latvijas </a:t>
            </a:r>
            <a:r>
              <a:rPr lang="lv-LV" sz="2800" b="0" dirty="0" err="1">
                <a:solidFill>
                  <a:srgbClr val="663300"/>
                </a:solidFill>
                <a:latin typeface="Arial" panose="020B0604020202020204" pitchFamily="34" charset="0"/>
                <a:cs typeface="Arial" panose="020B0604020202020204" pitchFamily="34" charset="0"/>
              </a:rPr>
              <a:t>Tumšgalves</a:t>
            </a:r>
            <a:r>
              <a:rPr lang="lv-LV" sz="2800" b="0" dirty="0">
                <a:solidFill>
                  <a:srgbClr val="663300"/>
                </a:solidFill>
                <a:latin typeface="Arial" panose="020B0604020202020204" pitchFamily="34" charset="0"/>
                <a:cs typeface="Arial" panose="020B0604020202020204" pitchFamily="34" charset="0"/>
              </a:rPr>
              <a:t> šķirnes </a:t>
            </a:r>
            <a:r>
              <a:rPr lang="lv-LV" sz="2800" b="0" dirty="0" smtClean="0">
                <a:solidFill>
                  <a:srgbClr val="663300"/>
                </a:solidFill>
                <a:latin typeface="Arial" panose="020B0604020202020204" pitchFamily="34" charset="0"/>
                <a:cs typeface="Arial" panose="020B0604020202020204" pitchFamily="34" charset="0"/>
              </a:rPr>
              <a:t>aitas</a:t>
            </a:r>
          </a:p>
          <a:p>
            <a:pPr eaLnBrk="1" hangingPunct="1"/>
            <a:r>
              <a:rPr lang="lv-LV" sz="2800" b="0" dirty="0" smtClean="0">
                <a:solidFill>
                  <a:srgbClr val="663300"/>
                </a:solidFill>
                <a:latin typeface="Arial" panose="020B0604020202020204" pitchFamily="34" charset="0"/>
                <a:cs typeface="Arial" panose="020B0604020202020204" pitchFamily="34" charset="0"/>
              </a:rPr>
              <a:t>Latvijas </a:t>
            </a:r>
            <a:r>
              <a:rPr lang="lv-LV" sz="2800" b="0" dirty="0">
                <a:solidFill>
                  <a:srgbClr val="663300"/>
                </a:solidFill>
                <a:latin typeface="Arial" panose="020B0604020202020204" pitchFamily="34" charset="0"/>
                <a:cs typeface="Arial" panose="020B0604020202020204" pitchFamily="34" charset="0"/>
              </a:rPr>
              <a:t>Baltās šķirnes </a:t>
            </a:r>
            <a:r>
              <a:rPr lang="lv-LV" sz="2800" b="0" dirty="0" smtClean="0">
                <a:solidFill>
                  <a:srgbClr val="663300"/>
                </a:solidFill>
                <a:latin typeface="Arial" panose="020B0604020202020204" pitchFamily="34" charset="0"/>
                <a:cs typeface="Arial" panose="020B0604020202020204" pitchFamily="34" charset="0"/>
              </a:rPr>
              <a:t>cūkas</a:t>
            </a:r>
          </a:p>
          <a:p>
            <a:pPr eaLnBrk="1" hangingPunct="1"/>
            <a:r>
              <a:rPr lang="lv-LV" sz="2800" b="0" dirty="0" smtClean="0">
                <a:solidFill>
                  <a:srgbClr val="663300"/>
                </a:solidFill>
                <a:latin typeface="Arial" panose="020B0604020202020204" pitchFamily="34" charset="0"/>
                <a:cs typeface="Arial" panose="020B0604020202020204" pitchFamily="34" charset="0"/>
              </a:rPr>
              <a:t>Latvijas </a:t>
            </a:r>
            <a:r>
              <a:rPr lang="lv-LV" sz="2800" b="0" dirty="0">
                <a:solidFill>
                  <a:srgbClr val="663300"/>
                </a:solidFill>
                <a:latin typeface="Arial" panose="020B0604020202020204" pitchFamily="34" charset="0"/>
                <a:cs typeface="Arial" panose="020B0604020202020204" pitchFamily="34" charset="0"/>
              </a:rPr>
              <a:t>šķirnes braucamā tipa </a:t>
            </a:r>
            <a:r>
              <a:rPr lang="lv-LV" sz="2800" b="0" dirty="0" smtClean="0">
                <a:solidFill>
                  <a:srgbClr val="663300"/>
                </a:solidFill>
                <a:latin typeface="Arial" panose="020B0604020202020204" pitchFamily="34" charset="0"/>
                <a:cs typeface="Arial" panose="020B0604020202020204" pitchFamily="34" charset="0"/>
              </a:rPr>
              <a:t>zirgi</a:t>
            </a:r>
          </a:p>
          <a:p>
            <a:pPr eaLnBrk="1" hangingPunct="1"/>
            <a:r>
              <a:rPr lang="lv-LV" sz="2800" b="0" dirty="0" smtClean="0">
                <a:solidFill>
                  <a:srgbClr val="663300"/>
                </a:solidFill>
                <a:latin typeface="Arial" panose="020B0604020202020204" pitchFamily="34" charset="0"/>
                <a:cs typeface="Arial" panose="020B0604020202020204" pitchFamily="34" charset="0"/>
              </a:rPr>
              <a:t>Latvijas </a:t>
            </a:r>
            <a:r>
              <a:rPr lang="lv-LV" sz="2800" b="0" dirty="0">
                <a:solidFill>
                  <a:srgbClr val="663300"/>
                </a:solidFill>
                <a:latin typeface="Arial" panose="020B0604020202020204" pitchFamily="34" charset="0"/>
                <a:cs typeface="Arial" panose="020B0604020202020204" pitchFamily="34" charset="0"/>
              </a:rPr>
              <a:t>vietējās šķirnes </a:t>
            </a:r>
            <a:r>
              <a:rPr lang="lv-LV" sz="2800" b="0" dirty="0" smtClean="0">
                <a:solidFill>
                  <a:srgbClr val="663300"/>
                </a:solidFill>
                <a:latin typeface="Arial" panose="020B0604020202020204" pitchFamily="34" charset="0"/>
                <a:cs typeface="Arial" panose="020B0604020202020204" pitchFamily="34" charset="0"/>
              </a:rPr>
              <a:t>kazas</a:t>
            </a:r>
          </a:p>
          <a:p>
            <a:pPr eaLnBrk="1" hangingPunct="1"/>
            <a:r>
              <a:rPr lang="lv-LV" sz="2800" b="0" dirty="0" smtClean="0">
                <a:solidFill>
                  <a:srgbClr val="663300"/>
                </a:solidFill>
                <a:latin typeface="Arial" panose="020B0604020202020204" pitchFamily="34" charset="0"/>
                <a:cs typeface="Arial" panose="020B0604020202020204" pitchFamily="34" charset="0"/>
              </a:rPr>
              <a:t>Latvijas </a:t>
            </a:r>
            <a:r>
              <a:rPr lang="lv-LV" sz="2800" b="0" dirty="0">
                <a:solidFill>
                  <a:srgbClr val="663300"/>
                </a:solidFill>
                <a:latin typeface="Arial" panose="020B0604020202020204" pitchFamily="34" charset="0"/>
                <a:cs typeface="Arial" panose="020B0604020202020204" pitchFamily="34" charset="0"/>
              </a:rPr>
              <a:t>vietējās pasugas </a:t>
            </a:r>
            <a:r>
              <a:rPr lang="lv-LV" sz="2800" b="0" dirty="0" smtClean="0">
                <a:solidFill>
                  <a:srgbClr val="663300"/>
                </a:solidFill>
                <a:latin typeface="Arial" panose="020B0604020202020204" pitchFamily="34" charset="0"/>
                <a:cs typeface="Arial" panose="020B0604020202020204" pitchFamily="34" charset="0"/>
              </a:rPr>
              <a:t>bites</a:t>
            </a:r>
            <a:endParaRPr lang="en-GB" altLang="en-US" sz="2800" b="0" dirty="0" smtClean="0">
              <a:solidFill>
                <a:srgbClr val="663300"/>
              </a:solidFill>
              <a:latin typeface="Arial" panose="020B0604020202020204" pitchFamily="34" charset="0"/>
              <a:cs typeface="Arial" panose="020B0604020202020204" pitchFamily="34" charset="0"/>
            </a:endParaRPr>
          </a:p>
        </p:txBody>
      </p:sp>
      <p:pic>
        <p:nvPicPr>
          <p:cNvPr id="218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1340768"/>
            <a:ext cx="2322959" cy="1739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81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3356992"/>
            <a:ext cx="2261303" cy="1378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81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5051150"/>
            <a:ext cx="2386445" cy="1587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81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888" y="4998142"/>
            <a:ext cx="2376264" cy="1581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81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248" y="5157192"/>
            <a:ext cx="2087610" cy="1389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855308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85800" y="381000"/>
            <a:ext cx="7924800" cy="1066800"/>
          </a:xfrm>
        </p:spPr>
        <p:txBody>
          <a:bodyPr/>
          <a:lstStyle/>
          <a:p>
            <a:pPr eaLnBrk="1" hangingPunct="1"/>
            <a:r>
              <a:rPr lang="lv-LV" altLang="en-US" sz="2800" dirty="0" smtClean="0"/>
              <a:t>Kura visapdraudētākā mājdzīvnieku populācija Latvijā?</a:t>
            </a:r>
            <a:endParaRPr lang="en-US" altLang="en-US" sz="2800" dirty="0" smtClean="0"/>
          </a:p>
        </p:txBody>
      </p:sp>
      <p:sp>
        <p:nvSpPr>
          <p:cNvPr id="102403" name="Rectangle 3"/>
          <p:cNvSpPr>
            <a:spLocks noGrp="1" noChangeArrowheads="1"/>
          </p:cNvSpPr>
          <p:nvPr>
            <p:ph type="body" idx="1"/>
          </p:nvPr>
        </p:nvSpPr>
        <p:spPr>
          <a:xfrm>
            <a:off x="539750" y="1484313"/>
            <a:ext cx="8280400" cy="504825"/>
          </a:xfrm>
        </p:spPr>
        <p:txBody>
          <a:bodyPr/>
          <a:lstStyle/>
          <a:p>
            <a:pPr eaLnBrk="1" hangingPunct="1"/>
            <a:r>
              <a:rPr lang="lv-LV" altLang="en-US" sz="2400" b="0" dirty="0" smtClean="0">
                <a:latin typeface="Arial" panose="020B0604020202020204" pitchFamily="34" charset="0"/>
                <a:cs typeface="Arial" panose="020B0604020202020204" pitchFamily="34" charset="0"/>
              </a:rPr>
              <a:t>Kritiskā situācijā </a:t>
            </a:r>
            <a:r>
              <a:rPr lang="lv-LV" altLang="en-US" sz="2400" b="0" dirty="0" smtClean="0">
                <a:solidFill>
                  <a:srgbClr val="990000"/>
                </a:solidFill>
                <a:latin typeface="Arial" panose="020B0604020202020204" pitchFamily="34" charset="0"/>
                <a:cs typeface="Arial" panose="020B0604020202020204" pitchFamily="34" charset="0"/>
              </a:rPr>
              <a:t>Latvijas zilā govju šķirne</a:t>
            </a:r>
          </a:p>
        </p:txBody>
      </p:sp>
      <p:pic>
        <p:nvPicPr>
          <p:cNvPr id="102404" name="Picture 4" descr="govs_maara_ist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9138"/>
            <a:ext cx="467995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5" descr="57 2 bleu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916113"/>
            <a:ext cx="43910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6" descr="bullis_viln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4365625"/>
            <a:ext cx="345757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lv-LV" altLang="en-US" smtClean="0"/>
              <a:t>Zilās govis Latvijā, 2001</a:t>
            </a:r>
            <a:endParaRPr lang="en-US" altLang="en-US" smtClean="0"/>
          </a:p>
        </p:txBody>
      </p:sp>
      <p:grpSp>
        <p:nvGrpSpPr>
          <p:cNvPr id="103427" name="Group 3"/>
          <p:cNvGrpSpPr>
            <a:grpSpLocks/>
          </p:cNvGrpSpPr>
          <p:nvPr/>
        </p:nvGrpSpPr>
        <p:grpSpPr bwMode="auto">
          <a:xfrm>
            <a:off x="228600" y="2057400"/>
            <a:ext cx="8534400" cy="4800600"/>
            <a:chOff x="2016" y="1762"/>
            <a:chExt cx="8352" cy="4608"/>
          </a:xfrm>
        </p:grpSpPr>
        <p:pic>
          <p:nvPicPr>
            <p:cNvPr id="103428" name="Picture 4" descr="karte_gr"/>
            <p:cNvPicPr>
              <a:picLocks noChangeAspect="1" noChangeArrowheads="1"/>
            </p:cNvPicPr>
            <p:nvPr/>
          </p:nvPicPr>
          <p:blipFill>
            <a:blip r:embed="rId2">
              <a:lum bright="-4000"/>
              <a:extLst>
                <a:ext uri="{28A0092B-C50C-407E-A947-70E740481C1C}">
                  <a14:useLocalDpi xmlns:a14="http://schemas.microsoft.com/office/drawing/2010/main" val="0"/>
                </a:ext>
              </a:extLst>
            </a:blip>
            <a:srcRect/>
            <a:stretch>
              <a:fillRect/>
            </a:stretch>
          </p:blipFill>
          <p:spPr bwMode="auto">
            <a:xfrm>
              <a:off x="2016" y="1762"/>
              <a:ext cx="8352" cy="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Oval 5"/>
            <p:cNvSpPr>
              <a:spLocks noChangeArrowheads="1"/>
            </p:cNvSpPr>
            <p:nvPr/>
          </p:nvSpPr>
          <p:spPr bwMode="auto">
            <a:xfrm>
              <a:off x="3312" y="2770"/>
              <a:ext cx="576" cy="432"/>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1600" b="0" i="0">
                  <a:solidFill>
                    <a:schemeClr val="tx1"/>
                  </a:solidFill>
                  <a:latin typeface="Arial" charset="0"/>
                  <a:cs typeface="Times New Roman" pitchFamily="18" charset="0"/>
                </a:rPr>
                <a:t>6</a:t>
              </a:r>
              <a:endParaRPr lang="lv-LV" altLang="en-US" sz="1600" b="0" i="0">
                <a:solidFill>
                  <a:schemeClr val="tx1"/>
                </a:solidFill>
                <a:latin typeface="Arial" charset="0"/>
                <a:cs typeface="Arial" charset="0"/>
              </a:endParaRPr>
            </a:p>
          </p:txBody>
        </p:sp>
        <p:sp>
          <p:nvSpPr>
            <p:cNvPr id="103430" name="Oval 6"/>
            <p:cNvSpPr>
              <a:spLocks noChangeArrowheads="1"/>
            </p:cNvSpPr>
            <p:nvPr/>
          </p:nvSpPr>
          <p:spPr bwMode="auto">
            <a:xfrm>
              <a:off x="3744" y="3600"/>
              <a:ext cx="576" cy="432"/>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1600" b="0" i="0">
                  <a:solidFill>
                    <a:schemeClr val="tx1"/>
                  </a:solidFill>
                  <a:latin typeface="Arial" charset="0"/>
                  <a:cs typeface="Times New Roman" pitchFamily="18" charset="0"/>
                </a:rPr>
                <a:t>3</a:t>
              </a:r>
              <a:endParaRPr lang="lv-LV" altLang="en-US" sz="1600" b="0" i="0">
                <a:solidFill>
                  <a:schemeClr val="tx1"/>
                </a:solidFill>
                <a:latin typeface="Arial" charset="0"/>
                <a:cs typeface="Arial" charset="0"/>
              </a:endParaRPr>
            </a:p>
          </p:txBody>
        </p:sp>
        <p:sp>
          <p:nvSpPr>
            <p:cNvPr id="103431" name="Oval 7"/>
            <p:cNvSpPr>
              <a:spLocks noChangeArrowheads="1"/>
            </p:cNvSpPr>
            <p:nvPr/>
          </p:nvSpPr>
          <p:spPr bwMode="auto">
            <a:xfrm>
              <a:off x="2592" y="2770"/>
              <a:ext cx="576" cy="432"/>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1600" b="0" i="0">
                  <a:solidFill>
                    <a:schemeClr val="tx1"/>
                  </a:solidFill>
                  <a:latin typeface="Arial" charset="0"/>
                  <a:cs typeface="Times New Roman" pitchFamily="18" charset="0"/>
                </a:rPr>
                <a:t>14</a:t>
              </a:r>
              <a:endParaRPr lang="lv-LV" altLang="en-US" sz="1600" b="0" i="0">
                <a:solidFill>
                  <a:schemeClr val="tx1"/>
                </a:solidFill>
                <a:latin typeface="Arial" charset="0"/>
                <a:cs typeface="Arial" charset="0"/>
              </a:endParaRPr>
            </a:p>
          </p:txBody>
        </p:sp>
        <p:sp>
          <p:nvSpPr>
            <p:cNvPr id="103432" name="Oval 8"/>
            <p:cNvSpPr>
              <a:spLocks noChangeArrowheads="1"/>
            </p:cNvSpPr>
            <p:nvPr/>
          </p:nvSpPr>
          <p:spPr bwMode="auto">
            <a:xfrm>
              <a:off x="2592" y="4210"/>
              <a:ext cx="576" cy="432"/>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1600" b="0" i="0">
                  <a:solidFill>
                    <a:schemeClr val="tx1"/>
                  </a:solidFill>
                  <a:latin typeface="Arial" charset="0"/>
                  <a:cs typeface="Times New Roman" pitchFamily="18" charset="0"/>
                </a:rPr>
                <a:t>5</a:t>
              </a:r>
              <a:endParaRPr lang="lv-LV" altLang="en-US" sz="1600" b="0" i="0">
                <a:solidFill>
                  <a:schemeClr val="tx1"/>
                </a:solidFill>
                <a:latin typeface="Arial" charset="0"/>
                <a:cs typeface="Arial" charset="0"/>
              </a:endParaRPr>
            </a:p>
          </p:txBody>
        </p:sp>
        <p:sp>
          <p:nvSpPr>
            <p:cNvPr id="103433" name="Oval 9"/>
            <p:cNvSpPr>
              <a:spLocks noChangeArrowheads="1"/>
            </p:cNvSpPr>
            <p:nvPr/>
          </p:nvSpPr>
          <p:spPr bwMode="auto">
            <a:xfrm>
              <a:off x="2016" y="4210"/>
              <a:ext cx="576" cy="432"/>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1600" b="0" i="0">
                  <a:solidFill>
                    <a:schemeClr val="tx1"/>
                  </a:solidFill>
                  <a:latin typeface="Arial" charset="0"/>
                  <a:cs typeface="Times New Roman" pitchFamily="18" charset="0"/>
                </a:rPr>
                <a:t>13</a:t>
              </a:r>
              <a:endParaRPr lang="lv-LV" altLang="en-US" sz="1600" b="0" i="0">
                <a:solidFill>
                  <a:schemeClr val="tx1"/>
                </a:solidFill>
                <a:latin typeface="Arial" charset="0"/>
                <a:cs typeface="Arial" charset="0"/>
              </a:endParaRPr>
            </a:p>
          </p:txBody>
        </p:sp>
        <p:sp>
          <p:nvSpPr>
            <p:cNvPr id="103434" name="Oval 10"/>
            <p:cNvSpPr>
              <a:spLocks noChangeArrowheads="1"/>
            </p:cNvSpPr>
            <p:nvPr/>
          </p:nvSpPr>
          <p:spPr bwMode="auto">
            <a:xfrm>
              <a:off x="3168" y="4498"/>
              <a:ext cx="432" cy="432"/>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03435" name="Oval 11"/>
            <p:cNvSpPr>
              <a:spLocks noChangeArrowheads="1"/>
            </p:cNvSpPr>
            <p:nvPr/>
          </p:nvSpPr>
          <p:spPr bwMode="auto">
            <a:xfrm>
              <a:off x="3744" y="4642"/>
              <a:ext cx="432" cy="432"/>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0">
                <a:solidFill>
                  <a:schemeClr val="tx1"/>
                </a:solidFill>
                <a:latin typeface="Times New Roman" pitchFamily="18" charset="0"/>
              </a:endParaRPr>
            </a:p>
          </p:txBody>
        </p:sp>
        <p:sp>
          <p:nvSpPr>
            <p:cNvPr id="103436" name="Oval 12"/>
            <p:cNvSpPr>
              <a:spLocks noChangeArrowheads="1"/>
            </p:cNvSpPr>
            <p:nvPr/>
          </p:nvSpPr>
          <p:spPr bwMode="auto">
            <a:xfrm>
              <a:off x="4752" y="4786"/>
              <a:ext cx="432" cy="432"/>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1600" b="0" i="0">
                  <a:solidFill>
                    <a:schemeClr val="tx1"/>
                  </a:solidFill>
                  <a:latin typeface="Arial" charset="0"/>
                  <a:cs typeface="Times New Roman" pitchFamily="18" charset="0"/>
                </a:rPr>
                <a:t>4</a:t>
              </a:r>
              <a:endParaRPr lang="lv-LV" altLang="en-US" sz="1600" b="0" i="0">
                <a:solidFill>
                  <a:schemeClr val="tx1"/>
                </a:solidFill>
                <a:latin typeface="Arial" charset="0"/>
                <a:cs typeface="Arial" charset="0"/>
              </a:endParaRPr>
            </a:p>
          </p:txBody>
        </p:sp>
        <p:sp>
          <p:nvSpPr>
            <p:cNvPr id="103437" name="Oval 13"/>
            <p:cNvSpPr>
              <a:spLocks noChangeArrowheads="1"/>
            </p:cNvSpPr>
            <p:nvPr/>
          </p:nvSpPr>
          <p:spPr bwMode="auto">
            <a:xfrm>
              <a:off x="5472" y="4354"/>
              <a:ext cx="432" cy="432"/>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1600" b="0" i="0">
                  <a:solidFill>
                    <a:schemeClr val="tx1"/>
                  </a:solidFill>
                  <a:latin typeface="Arial" charset="0"/>
                  <a:cs typeface="Times New Roman" pitchFamily="18" charset="0"/>
                </a:rPr>
                <a:t>1</a:t>
              </a:r>
              <a:endParaRPr lang="lv-LV" altLang="en-US" sz="1600" b="0" i="0">
                <a:solidFill>
                  <a:schemeClr val="tx1"/>
                </a:solidFill>
                <a:latin typeface="Arial" charset="0"/>
                <a:cs typeface="Arial" charset="0"/>
              </a:endParaRPr>
            </a:p>
          </p:txBody>
        </p:sp>
        <p:sp>
          <p:nvSpPr>
            <p:cNvPr id="103438" name="Oval 14"/>
            <p:cNvSpPr>
              <a:spLocks noChangeArrowheads="1"/>
            </p:cNvSpPr>
            <p:nvPr/>
          </p:nvSpPr>
          <p:spPr bwMode="auto">
            <a:xfrm>
              <a:off x="6480" y="3922"/>
              <a:ext cx="432" cy="432"/>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1600" b="0" i="0">
                  <a:solidFill>
                    <a:schemeClr val="tx1"/>
                  </a:solidFill>
                  <a:latin typeface="Arial" charset="0"/>
                  <a:cs typeface="Times New Roman" pitchFamily="18" charset="0"/>
                </a:rPr>
                <a:t>2</a:t>
              </a:r>
              <a:endParaRPr lang="lv-LV" altLang="en-US" sz="1600" b="0" i="0">
                <a:solidFill>
                  <a:schemeClr val="tx1"/>
                </a:solidFill>
                <a:latin typeface="Arial" charset="0"/>
                <a:cs typeface="Arial" charset="0"/>
              </a:endParaRPr>
            </a:p>
          </p:txBody>
        </p:sp>
        <p:sp>
          <p:nvSpPr>
            <p:cNvPr id="103439" name="Oval 15"/>
            <p:cNvSpPr>
              <a:spLocks noChangeArrowheads="1"/>
            </p:cNvSpPr>
            <p:nvPr/>
          </p:nvSpPr>
          <p:spPr bwMode="auto">
            <a:xfrm>
              <a:off x="6912" y="4210"/>
              <a:ext cx="432" cy="432"/>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1600" b="0" i="0">
                  <a:solidFill>
                    <a:schemeClr val="tx1"/>
                  </a:solidFill>
                  <a:latin typeface="Arial" charset="0"/>
                  <a:cs typeface="Times New Roman" pitchFamily="18" charset="0"/>
                </a:rPr>
                <a:t>1</a:t>
              </a:r>
              <a:endParaRPr lang="lv-LV" altLang="en-US" sz="1600" b="0" i="0">
                <a:solidFill>
                  <a:schemeClr val="tx1"/>
                </a:solidFill>
                <a:latin typeface="Arial" charset="0"/>
                <a:cs typeface="Arial" charset="0"/>
              </a:endParaRPr>
            </a:p>
          </p:txBody>
        </p:sp>
        <p:sp>
          <p:nvSpPr>
            <p:cNvPr id="103440" name="Oval 16"/>
            <p:cNvSpPr>
              <a:spLocks noChangeArrowheads="1"/>
            </p:cNvSpPr>
            <p:nvPr/>
          </p:nvSpPr>
          <p:spPr bwMode="auto">
            <a:xfrm>
              <a:off x="8352" y="5794"/>
              <a:ext cx="432" cy="432"/>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1600" b="0" i="0">
                  <a:solidFill>
                    <a:schemeClr val="tx1"/>
                  </a:solidFill>
                  <a:latin typeface="Arial" charset="0"/>
                  <a:cs typeface="Times New Roman" pitchFamily="18" charset="0"/>
                </a:rPr>
                <a:t>5</a:t>
              </a:r>
              <a:endParaRPr lang="lv-LV" altLang="en-US" sz="1600" b="0" i="0">
                <a:solidFill>
                  <a:schemeClr val="tx1"/>
                </a:solidFill>
                <a:latin typeface="Arial" charset="0"/>
                <a:cs typeface="Arial" charset="0"/>
              </a:endParaRPr>
            </a:p>
          </p:txBody>
        </p:sp>
        <p:sp>
          <p:nvSpPr>
            <p:cNvPr id="103441" name="Oval 17"/>
            <p:cNvSpPr>
              <a:spLocks noChangeArrowheads="1"/>
            </p:cNvSpPr>
            <p:nvPr/>
          </p:nvSpPr>
          <p:spPr bwMode="auto">
            <a:xfrm>
              <a:off x="9216" y="3346"/>
              <a:ext cx="432" cy="432"/>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1600" b="0" i="0">
                  <a:solidFill>
                    <a:schemeClr val="tx1"/>
                  </a:solidFill>
                  <a:latin typeface="Arial" charset="0"/>
                  <a:cs typeface="Times New Roman" pitchFamily="18" charset="0"/>
                </a:rPr>
                <a:t>1</a:t>
              </a:r>
              <a:endParaRPr lang="lv-LV" altLang="en-US" sz="1600" b="0" i="0">
                <a:solidFill>
                  <a:schemeClr val="tx1"/>
                </a:solidFill>
                <a:latin typeface="Arial" charset="0"/>
                <a:cs typeface="Arial" charset="0"/>
              </a:endParaRPr>
            </a:p>
          </p:txBody>
        </p:sp>
        <p:sp>
          <p:nvSpPr>
            <p:cNvPr id="103442" name="Oval 18"/>
            <p:cNvSpPr>
              <a:spLocks noChangeArrowheads="1"/>
            </p:cNvSpPr>
            <p:nvPr/>
          </p:nvSpPr>
          <p:spPr bwMode="auto">
            <a:xfrm>
              <a:off x="8064" y="3922"/>
              <a:ext cx="432" cy="432"/>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1600" b="0" i="0">
                  <a:solidFill>
                    <a:schemeClr val="tx1"/>
                  </a:solidFill>
                  <a:latin typeface="Arial" charset="0"/>
                  <a:cs typeface="Times New Roman" pitchFamily="18" charset="0"/>
                </a:rPr>
                <a:t>2</a:t>
              </a:r>
              <a:endParaRPr lang="lv-LV" altLang="en-US" sz="1600" b="0" i="0">
                <a:solidFill>
                  <a:schemeClr val="tx1"/>
                </a:solidFill>
                <a:latin typeface="Arial" charset="0"/>
                <a:cs typeface="Arial" charset="0"/>
              </a:endParaRPr>
            </a:p>
          </p:txBody>
        </p:sp>
        <p:sp>
          <p:nvSpPr>
            <p:cNvPr id="103443" name="Oval 19"/>
            <p:cNvSpPr>
              <a:spLocks noChangeArrowheads="1"/>
            </p:cNvSpPr>
            <p:nvPr/>
          </p:nvSpPr>
          <p:spPr bwMode="auto">
            <a:xfrm>
              <a:off x="6912" y="3202"/>
              <a:ext cx="576" cy="432"/>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1600" b="0" i="0">
                  <a:solidFill>
                    <a:schemeClr val="tx1"/>
                  </a:solidFill>
                  <a:latin typeface="Arial" charset="0"/>
                  <a:cs typeface="Arial" charset="0"/>
                </a:rPr>
                <a:t>10</a:t>
              </a:r>
            </a:p>
          </p:txBody>
        </p:sp>
        <p:sp>
          <p:nvSpPr>
            <p:cNvPr id="103444" name="Oval 20"/>
            <p:cNvSpPr>
              <a:spLocks noChangeArrowheads="1"/>
            </p:cNvSpPr>
            <p:nvPr/>
          </p:nvSpPr>
          <p:spPr bwMode="auto">
            <a:xfrm>
              <a:off x="6480" y="2338"/>
              <a:ext cx="432" cy="432"/>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lv-LV" altLang="en-US" sz="1600" b="0" i="0">
                  <a:solidFill>
                    <a:schemeClr val="tx1"/>
                  </a:solidFill>
                  <a:latin typeface="Arial" charset="0"/>
                  <a:cs typeface="Arial" charset="0"/>
                </a:rPr>
                <a:t>3</a:t>
              </a:r>
            </a:p>
          </p:txBody>
        </p:sp>
        <p:sp>
          <p:nvSpPr>
            <p:cNvPr id="103445" name="Oval 21"/>
            <p:cNvSpPr>
              <a:spLocks noChangeArrowheads="1"/>
            </p:cNvSpPr>
            <p:nvPr/>
          </p:nvSpPr>
          <p:spPr bwMode="auto">
            <a:xfrm>
              <a:off x="7344" y="2626"/>
              <a:ext cx="576" cy="576"/>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1600" b="0" i="0">
                  <a:solidFill>
                    <a:schemeClr val="tx1"/>
                  </a:solidFill>
                  <a:latin typeface="Arial" charset="0"/>
                  <a:cs typeface="Arial" charset="0"/>
                </a:rPr>
                <a:t>6</a:t>
              </a:r>
            </a:p>
          </p:txBody>
        </p:sp>
        <p:sp>
          <p:nvSpPr>
            <p:cNvPr id="103446" name="Oval 22"/>
            <p:cNvSpPr>
              <a:spLocks noChangeArrowheads="1"/>
            </p:cNvSpPr>
            <p:nvPr/>
          </p:nvSpPr>
          <p:spPr bwMode="auto">
            <a:xfrm>
              <a:off x="8784" y="2770"/>
              <a:ext cx="432" cy="432"/>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1600" b="0" i="0">
                  <a:solidFill>
                    <a:schemeClr val="tx1"/>
                  </a:solidFill>
                  <a:latin typeface="Arial" charset="0"/>
                  <a:cs typeface="Times New Roman" pitchFamily="18" charset="0"/>
                </a:rPr>
                <a:t>1</a:t>
              </a:r>
              <a:endParaRPr lang="lv-LV" altLang="en-US" sz="1600" b="0" i="0">
                <a:solidFill>
                  <a:schemeClr val="tx1"/>
                </a:solidFill>
                <a:latin typeface="Arial" charset="0"/>
                <a:cs typeface="Arial" charset="0"/>
              </a:endParaRPr>
            </a:p>
          </p:txBody>
        </p:sp>
      </p:gr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684213" y="260350"/>
            <a:ext cx="7772400" cy="1008410"/>
          </a:xfrm>
        </p:spPr>
        <p:txBody>
          <a:bodyPr/>
          <a:lstStyle/>
          <a:p>
            <a:pPr eaLnBrk="1" hangingPunct="1"/>
            <a:r>
              <a:rPr lang="lv-LV" altLang="en-US" dirty="0" smtClean="0"/>
              <a:t>Zilās govis </a:t>
            </a:r>
            <a:r>
              <a:rPr lang="lv-LV" altLang="en-US" dirty="0" smtClean="0"/>
              <a:t>Latvijā</a:t>
            </a:r>
            <a:endParaRPr lang="en-GB" altLang="en-US" dirty="0" smtClean="0"/>
          </a:p>
        </p:txBody>
      </p:sp>
      <p:sp>
        <p:nvSpPr>
          <p:cNvPr id="105475" name="Rectangle 3"/>
          <p:cNvSpPr>
            <a:spLocks noGrp="1" noChangeArrowheads="1"/>
          </p:cNvSpPr>
          <p:nvPr>
            <p:ph type="body" idx="1"/>
          </p:nvPr>
        </p:nvSpPr>
        <p:spPr>
          <a:xfrm>
            <a:off x="611560" y="1268760"/>
            <a:ext cx="8137276" cy="4968552"/>
          </a:xfrm>
        </p:spPr>
        <p:txBody>
          <a:bodyPr/>
          <a:lstStyle/>
          <a:p>
            <a:pPr eaLnBrk="1" hangingPunct="1"/>
            <a:r>
              <a:rPr lang="lv-LV" altLang="en-US" sz="2400" b="0" dirty="0" smtClean="0">
                <a:solidFill>
                  <a:srgbClr val="663300"/>
                </a:solidFill>
                <a:latin typeface="Arial" panose="020B0604020202020204" pitchFamily="34" charset="0"/>
                <a:cs typeface="Arial" panose="020B0604020202020204" pitchFamily="34" charset="0"/>
              </a:rPr>
              <a:t>Nacionālā datu bāzē 852 Zilās govs īpatņi, t. sk. 175 buļļu un 677 govis.</a:t>
            </a:r>
          </a:p>
          <a:p>
            <a:pPr eaLnBrk="1" hangingPunct="1"/>
            <a:r>
              <a:rPr lang="lv-LV" altLang="en-US" sz="2400" b="0" dirty="0" smtClean="0">
                <a:solidFill>
                  <a:srgbClr val="663300"/>
                </a:solidFill>
                <a:latin typeface="Arial" panose="020B0604020202020204" pitchFamily="34" charset="0"/>
                <a:cs typeface="Arial" panose="020B0604020202020204" pitchFamily="34" charset="0"/>
              </a:rPr>
              <a:t>Tikai 155 Zilās govis, kuru abi vecāki ir Zilās govis, ir reproduktīvā vecumā. Mazs neradniecisko reprodukcijā izmantojamo buļļu skaits. Tikai </a:t>
            </a:r>
            <a:r>
              <a:rPr lang="lv-LV" altLang="en-US" sz="2400" b="0" dirty="0">
                <a:solidFill>
                  <a:srgbClr val="663300"/>
                </a:solidFill>
                <a:latin typeface="Arial" panose="020B0604020202020204" pitchFamily="34" charset="0"/>
                <a:cs typeface="Arial" panose="020B0604020202020204" pitchFamily="34" charset="0"/>
              </a:rPr>
              <a:t>2 līniju 7 Zilās govs buļļi tiek izmantoti mākslīgā apsēklošanā.</a:t>
            </a:r>
          </a:p>
          <a:p>
            <a:pPr eaLnBrk="1" hangingPunct="1"/>
            <a:r>
              <a:rPr lang="lv-LV" altLang="en-US" sz="2400" b="0" dirty="0" smtClean="0">
                <a:solidFill>
                  <a:srgbClr val="663300"/>
                </a:solidFill>
                <a:latin typeface="Arial" panose="020B0604020202020204" pitchFamily="34" charset="0"/>
                <a:cs typeface="Arial" panose="020B0604020202020204" pitchFamily="34" charset="0"/>
              </a:rPr>
              <a:t>Ne = 27,5. Pie šāda </a:t>
            </a:r>
            <a:r>
              <a:rPr lang="lv-LV" altLang="en-US" sz="2400" b="0" dirty="0" err="1" smtClean="0">
                <a:solidFill>
                  <a:srgbClr val="663300"/>
                </a:solidFill>
                <a:latin typeface="Arial" panose="020B0604020202020204" pitchFamily="34" charset="0"/>
                <a:cs typeface="Arial" panose="020B0604020202020204" pitchFamily="34" charset="0"/>
              </a:rPr>
              <a:t>inbrīdinga</a:t>
            </a:r>
            <a:r>
              <a:rPr lang="lv-LV" altLang="en-US" sz="2400" b="0" dirty="0" smtClean="0">
                <a:solidFill>
                  <a:srgbClr val="663300"/>
                </a:solidFill>
                <a:latin typeface="Arial" panose="020B0604020202020204" pitchFamily="34" charset="0"/>
                <a:cs typeface="Arial" panose="020B0604020202020204" pitchFamily="34" charset="0"/>
              </a:rPr>
              <a:t> līmeņa populācijas ģenētiskās daudzveidības saglabāšana ir apdraudēta. </a:t>
            </a:r>
          </a:p>
          <a:p>
            <a:pPr eaLnBrk="1" hangingPunct="1">
              <a:lnSpc>
                <a:spcPct val="90000"/>
              </a:lnSpc>
            </a:pPr>
            <a:r>
              <a:rPr lang="lv-LV" altLang="en-US" sz="2400" b="0" dirty="0" smtClean="0">
                <a:solidFill>
                  <a:srgbClr val="663300"/>
                </a:solidFill>
                <a:latin typeface="Arial" panose="020B0604020202020204" pitchFamily="34" charset="0"/>
                <a:cs typeface="Arial" panose="020B0604020202020204" pitchFamily="34" charset="0"/>
              </a:rPr>
              <a:t>Zilās govs populācija galvenokārt koncentrējas piekrastes reģionā (Liepāja, Talsi, Ventspils, Kuldīga), tomēr novērojama tās izplatīšanās tendence visā Latvijas teritorijā.</a:t>
            </a:r>
            <a:endParaRPr lang="lv-LV" altLang="en-US" sz="2400" b="0" dirty="0" smtClean="0">
              <a:solidFill>
                <a:srgbClr val="663300"/>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693738" y="260350"/>
            <a:ext cx="7772400" cy="803275"/>
          </a:xfrm>
        </p:spPr>
        <p:txBody>
          <a:bodyPr/>
          <a:lstStyle/>
          <a:p>
            <a:r>
              <a:rPr lang="en-US" altLang="en-US" smtClean="0"/>
              <a:t>Telīte </a:t>
            </a:r>
            <a:r>
              <a:rPr lang="en-US" altLang="en-US" i="1" smtClean="0"/>
              <a:t>Vasara </a:t>
            </a:r>
          </a:p>
        </p:txBody>
      </p:sp>
      <p:pic>
        <p:nvPicPr>
          <p:cNvPr id="10752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075" y="903288"/>
            <a:ext cx="5648325"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Rectangle 2"/>
          <p:cNvSpPr>
            <a:spLocks noChangeArrowheads="1"/>
          </p:cNvSpPr>
          <p:nvPr/>
        </p:nvSpPr>
        <p:spPr bwMode="auto">
          <a:xfrm>
            <a:off x="487363" y="5445125"/>
            <a:ext cx="8280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b="1">
                <a:solidFill>
                  <a:srgbClr val="006600"/>
                </a:solidFill>
                <a:latin typeface="Comic Sans MS" pitchFamily="66" charset="0"/>
              </a:defRPr>
            </a:lvl1pPr>
            <a:lvl2pPr marL="742950" indent="-285750" eaLnBrk="0" hangingPunct="0">
              <a:spcBef>
                <a:spcPct val="20000"/>
              </a:spcBef>
              <a:buChar char="–"/>
              <a:defRPr sz="2800" b="1">
                <a:solidFill>
                  <a:srgbClr val="663300"/>
                </a:solidFill>
                <a:latin typeface="Comic Sans MS" pitchFamily="66"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lv-LV" altLang="en-US" sz="2000" i="0" dirty="0" smtClean="0">
                <a:solidFill>
                  <a:schemeClr val="tx1"/>
                </a:solidFill>
                <a:latin typeface="Arial" charset="0"/>
                <a:cs typeface="Arial" charset="0"/>
              </a:rPr>
              <a:t>Māte</a:t>
            </a:r>
            <a:r>
              <a:rPr lang="lv-LV" altLang="en-US" sz="2000" i="0" dirty="0">
                <a:solidFill>
                  <a:schemeClr val="tx1"/>
                </a:solidFill>
                <a:latin typeface="Arial" charset="0"/>
                <a:cs typeface="Arial" charset="0"/>
              </a:rPr>
              <a:t>:</a:t>
            </a:r>
            <a:r>
              <a:rPr lang="lv-LV" altLang="en-US" sz="2000" b="0" i="0" dirty="0">
                <a:solidFill>
                  <a:schemeClr val="tx1"/>
                </a:solidFill>
                <a:latin typeface="Arial" charset="0"/>
                <a:cs typeface="Arial" charset="0"/>
              </a:rPr>
              <a:t> </a:t>
            </a:r>
            <a:r>
              <a:rPr lang="lv-LV" altLang="en-US" sz="2000" b="0" dirty="0" err="1">
                <a:solidFill>
                  <a:schemeClr val="tx1"/>
                </a:solidFill>
                <a:latin typeface="Arial" charset="0"/>
                <a:cs typeface="Arial" charset="0"/>
              </a:rPr>
              <a:t>Vējroze</a:t>
            </a:r>
            <a:r>
              <a:rPr lang="lv-LV" altLang="en-US" sz="2000" b="0" i="0" dirty="0">
                <a:solidFill>
                  <a:schemeClr val="tx1"/>
                </a:solidFill>
                <a:latin typeface="Arial" charset="0"/>
                <a:cs typeface="Arial" charset="0"/>
              </a:rPr>
              <a:t> (Ungārijas stepju šķirnes govs x Latvijas zilā </a:t>
            </a:r>
            <a:r>
              <a:rPr lang="lv-LV" altLang="en-US" sz="2000" b="0" dirty="0">
                <a:solidFill>
                  <a:schemeClr val="tx1"/>
                </a:solidFill>
                <a:latin typeface="Arial" charset="0"/>
                <a:cs typeface="Arial" charset="0"/>
              </a:rPr>
              <a:t>Dundurs</a:t>
            </a:r>
            <a:r>
              <a:rPr lang="lv-LV" altLang="en-US" sz="2000" b="0" i="0" dirty="0">
                <a:solidFill>
                  <a:schemeClr val="tx1"/>
                </a:solidFill>
                <a:latin typeface="Arial" charset="0"/>
                <a:cs typeface="Arial" charset="0"/>
              </a:rPr>
              <a:t>);</a:t>
            </a:r>
          </a:p>
          <a:p>
            <a:pPr eaLnBrk="1" hangingPunct="1">
              <a:spcBef>
                <a:spcPct val="0"/>
              </a:spcBef>
              <a:buFontTx/>
              <a:buNone/>
            </a:pPr>
            <a:endParaRPr lang="lv-LV" altLang="en-US" sz="2000" b="0" i="0" dirty="0">
              <a:solidFill>
                <a:schemeClr val="tx1"/>
              </a:solidFill>
              <a:latin typeface="Arial" charset="0"/>
              <a:cs typeface="Arial" charset="0"/>
            </a:endParaRPr>
          </a:p>
          <a:p>
            <a:pPr eaLnBrk="1" hangingPunct="1">
              <a:spcBef>
                <a:spcPct val="0"/>
              </a:spcBef>
              <a:buFontTx/>
              <a:buNone/>
            </a:pPr>
            <a:r>
              <a:rPr lang="lv-LV" altLang="en-US" sz="2000" i="0" dirty="0">
                <a:solidFill>
                  <a:schemeClr val="tx1"/>
                </a:solidFill>
                <a:latin typeface="Arial" charset="0"/>
                <a:cs typeface="Arial" charset="0"/>
              </a:rPr>
              <a:t>T</a:t>
            </a:r>
            <a:r>
              <a:rPr lang="lv-LV" altLang="en-US" sz="2000" i="0" dirty="0" smtClean="0">
                <a:solidFill>
                  <a:schemeClr val="tx1"/>
                </a:solidFill>
                <a:latin typeface="Arial" charset="0"/>
                <a:cs typeface="Arial" charset="0"/>
              </a:rPr>
              <a:t>ēvs</a:t>
            </a:r>
            <a:r>
              <a:rPr lang="lv-LV" altLang="en-US" sz="2000" i="0" dirty="0">
                <a:solidFill>
                  <a:schemeClr val="tx1"/>
                </a:solidFill>
                <a:latin typeface="Arial" charset="0"/>
                <a:cs typeface="Arial" charset="0"/>
              </a:rPr>
              <a:t>:</a:t>
            </a:r>
            <a:r>
              <a:rPr lang="lv-LV" altLang="en-US" sz="2000" b="0" i="0" dirty="0">
                <a:solidFill>
                  <a:schemeClr val="tx1"/>
                </a:solidFill>
                <a:latin typeface="Arial" charset="0"/>
                <a:cs typeface="Arial" charset="0"/>
              </a:rPr>
              <a:t> </a:t>
            </a:r>
            <a:r>
              <a:rPr lang="lv-LV" altLang="en-US" sz="2000" b="0" i="0" dirty="0" err="1">
                <a:solidFill>
                  <a:schemeClr val="tx1"/>
                </a:solidFill>
                <a:latin typeface="Arial" charset="0"/>
                <a:cs typeface="Arial" charset="0"/>
              </a:rPr>
              <a:t>Halovejas</a:t>
            </a:r>
            <a:r>
              <a:rPr lang="lv-LV" altLang="en-US" sz="2000" b="0" i="0" dirty="0">
                <a:solidFill>
                  <a:schemeClr val="tx1"/>
                </a:solidFill>
                <a:latin typeface="Arial" charset="0"/>
                <a:cs typeface="Arial" charset="0"/>
              </a:rPr>
              <a:t> </a:t>
            </a:r>
            <a:r>
              <a:rPr lang="lv-LV" altLang="en-US" sz="2000" b="0" i="0" dirty="0" err="1">
                <a:solidFill>
                  <a:schemeClr val="tx1"/>
                </a:solidFill>
                <a:latin typeface="Arial" charset="0"/>
                <a:cs typeface="Arial" charset="0"/>
              </a:rPr>
              <a:t>jostotās</a:t>
            </a:r>
            <a:r>
              <a:rPr lang="lv-LV" altLang="en-US" sz="2000" b="0" i="0" dirty="0">
                <a:solidFill>
                  <a:schemeClr val="tx1"/>
                </a:solidFill>
                <a:latin typeface="Arial" charset="0"/>
                <a:cs typeface="Arial" charset="0"/>
              </a:rPr>
              <a:t> šķirnes bullis (</a:t>
            </a:r>
            <a:r>
              <a:rPr lang="lv-LV" altLang="en-US" sz="2000" b="0" i="0" dirty="0" err="1">
                <a:solidFill>
                  <a:schemeClr val="tx1"/>
                </a:solidFill>
                <a:latin typeface="Arial" charset="0"/>
                <a:cs typeface="Arial" charset="0"/>
              </a:rPr>
              <a:t>Belted</a:t>
            </a:r>
            <a:r>
              <a:rPr lang="lv-LV" altLang="en-US" sz="2000" b="0" i="0" dirty="0">
                <a:solidFill>
                  <a:schemeClr val="tx1"/>
                </a:solidFill>
                <a:latin typeface="Arial" charset="0"/>
                <a:cs typeface="Arial" charset="0"/>
              </a:rPr>
              <a:t> </a:t>
            </a:r>
            <a:r>
              <a:rPr lang="lv-LV" altLang="en-US" sz="2000" b="0" i="0" dirty="0" err="1">
                <a:solidFill>
                  <a:schemeClr val="tx1"/>
                </a:solidFill>
                <a:latin typeface="Arial" charset="0"/>
                <a:cs typeface="Arial" charset="0"/>
              </a:rPr>
              <a:t>Galloway</a:t>
            </a:r>
            <a:r>
              <a:rPr lang="lv-LV" altLang="en-US" sz="2000" b="0" i="0" dirty="0">
                <a:solidFill>
                  <a:schemeClr val="tx1"/>
                </a:solidFill>
                <a:latin typeface="Arial" charset="0"/>
                <a:cs typeface="Arial" charset="0"/>
              </a:rPr>
              <a: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Izaks white">
  <a:themeElements>
    <a:clrScheme name="Izaks whi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zaks whit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Izaks whi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zaks whi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zaks whi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zaks whi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zaks whi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zaks whi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zaks whi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7031</TotalTime>
  <Words>7024</Words>
  <Application>Microsoft Office PowerPoint</Application>
  <PresentationFormat>On-screen Show (4:3)</PresentationFormat>
  <Paragraphs>1732</Paragraphs>
  <Slides>241</Slides>
  <Notes>11</Notes>
  <HiddenSlides>0</HiddenSlides>
  <MMClips>0</MMClips>
  <ScaleCrop>false</ScaleCrop>
  <HeadingPairs>
    <vt:vector size="6" baseType="variant">
      <vt:variant>
        <vt:lpstr>Theme</vt:lpstr>
      </vt:variant>
      <vt:variant>
        <vt:i4>3</vt:i4>
      </vt:variant>
      <vt:variant>
        <vt:lpstr>Embedded OLE Servers</vt:lpstr>
      </vt:variant>
      <vt:variant>
        <vt:i4>7</vt:i4>
      </vt:variant>
      <vt:variant>
        <vt:lpstr>Slide Titles</vt:lpstr>
      </vt:variant>
      <vt:variant>
        <vt:i4>241</vt:i4>
      </vt:variant>
    </vt:vector>
  </HeadingPairs>
  <TitlesOfParts>
    <vt:vector size="251" baseType="lpstr">
      <vt:lpstr>Izaks white</vt:lpstr>
      <vt:lpstr>Тема Office</vt:lpstr>
      <vt:lpstr>1_Тема Office</vt:lpstr>
      <vt:lpstr>Bitmap Image</vt:lpstr>
      <vt:lpstr>MS_ClipArt_Gallery</vt:lpstr>
      <vt:lpstr>MSPhotoEd.3</vt:lpstr>
      <vt:lpstr>Photo Editor-foto</vt:lpstr>
      <vt:lpstr>Kalkylblad</vt:lpstr>
      <vt:lpstr>Document</vt:lpstr>
      <vt:lpstr>Image Document</vt:lpstr>
      <vt:lpstr>Ģenētikas pielietojamie aspekti</vt:lpstr>
      <vt:lpstr>Sadaļas anotācija</vt:lpstr>
      <vt:lpstr>Zinātne sabiedrībai</vt:lpstr>
      <vt:lpstr>Selekcija kā ģenētikas avots</vt:lpstr>
      <vt:lpstr>Selekcija un sintētiskā bioloģija</vt:lpstr>
      <vt:lpstr>Selekcija</vt:lpstr>
      <vt:lpstr>Ko spēj selekcija?</vt:lpstr>
      <vt:lpstr>Selekcijas veidi</vt:lpstr>
      <vt:lpstr>Šķirne</vt:lpstr>
      <vt:lpstr>Tradicionālā, tautas, neapzinātā selekcija</vt:lpstr>
      <vt:lpstr>Šķirņu reģistrācija</vt:lpstr>
      <vt:lpstr>Šķirņu izmantošana</vt:lpstr>
      <vt:lpstr>Šķirņu reģistrācija</vt:lpstr>
      <vt:lpstr>Modernā selekcija</vt:lpstr>
      <vt:lpstr>Evolūcijas (t. sk. selekcijas) pīlāri</vt:lpstr>
      <vt:lpstr>Ģenētiskās mainības veidi</vt:lpstr>
      <vt:lpstr>Pazīmju iedzimšana būtiski jautājumi:</vt:lpstr>
      <vt:lpstr>Bībele (Rad 30:25-43)</vt:lpstr>
      <vt:lpstr>PowerPoint Presentation</vt:lpstr>
      <vt:lpstr>PowerPoint Presentation</vt:lpstr>
      <vt:lpstr>Democritus of Abdera  (5. gds beigas p.m.ē)  Parmenides  (515-440 p.m.ē.)  Empedocles of Acragas  (492-432 p.m.ē.)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Aristotelis (384-322 p.m.e.)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Viduslaiki</vt:lpstr>
      <vt:lpstr>Albertus Magnus (1193-1280)</vt:lpstr>
      <vt:lpstr>Renesanse Leonardo da Vinči </vt:lpstr>
      <vt:lpstr>Paracelsus (1493-1541)</vt:lpstr>
      <vt:lpstr>Viljams Harvejs (17. gds.)</vt:lpstr>
      <vt:lpstr>PowerPoint Presentation</vt:lpstr>
      <vt:lpstr>Anton van Leeuwenhoek  (1632-1723)</vt:lpstr>
      <vt:lpstr>PowerPoint Presentation</vt:lpstr>
      <vt:lpstr>Nehemiah Grew  (1641-1711)</vt:lpstr>
      <vt:lpstr>Rudolf Jakob Camerarius  (1665-1721)</vt:lpstr>
      <vt:lpstr>18.gds.: preformisms un epiģenēze</vt:lpstr>
      <vt:lpstr>PowerPoint Presentation</vt:lpstr>
      <vt:lpstr>PowerPoint Presentation</vt:lpstr>
      <vt:lpstr>PowerPoint Presentation</vt:lpstr>
      <vt:lpstr>Compte de Buffon (1707-1788)</vt:lpstr>
      <vt:lpstr>PowerPoint Presentation</vt:lpstr>
      <vt:lpstr>PowerPoint Presentation</vt:lpstr>
      <vt:lpstr>Epiģenēze Caspar Friedrich Wolff (1733-1794)</vt:lpstr>
      <vt:lpstr>Karl Ernst von Baer  (1792-1876) </vt:lpstr>
      <vt:lpstr>PowerPoint Presentation</vt:lpstr>
      <vt:lpstr>Linnaeus</vt:lpstr>
      <vt:lpstr>Entomofīlija (apputeksnēšana ar kukaiņu palīdzību)</vt:lpstr>
      <vt:lpstr>Mūsdienas?</vt:lpstr>
      <vt:lpstr>Pirmie hibridizātori</vt:lpstr>
      <vt:lpstr>Pirmie hibridizātori</vt:lpstr>
      <vt:lpstr>PowerPoint Presentation</vt:lpstr>
      <vt:lpstr>Mendeļa priekšgājēji</vt:lpstr>
      <vt:lpstr>PowerPoint Presentation</vt:lpstr>
      <vt:lpstr>PowerPoint Presentation</vt:lpstr>
      <vt:lpstr>PowerPoint Presentation</vt:lpstr>
      <vt:lpstr>Charles Naudin  (1815-1899)</vt:lpstr>
      <vt:lpstr>Charles Darwin (1809 –1882)</vt:lpstr>
      <vt:lpstr>G. Mendelis (1822- 1884)</vt:lpstr>
      <vt:lpstr>Mendeļa darba atklājēji,  1900. g</vt:lpstr>
      <vt:lpstr>Selekcijas galvenie etapi</vt:lpstr>
      <vt:lpstr>Kultūraugu izcelšanās centri</vt:lpstr>
      <vt:lpstr>Kukurūza</vt:lpstr>
      <vt:lpstr>Savvaļas – kultūras mieži</vt:lpstr>
      <vt:lpstr>Dabisko mutāciju izmantošana</vt:lpstr>
      <vt:lpstr>Auglīgais pusmēness (loks) [Fertile Crescent]</vt:lpstr>
      <vt:lpstr>Dateļu palmu apputeksnēšana</vt:lpstr>
      <vt:lpstr>Augu domestikācijas piemēri</vt:lpstr>
      <vt:lpstr>Mājdzīvnieku domestikācijas piemēri</vt:lpstr>
      <vt:lpstr>Gēnu dažādība selekcijai Savvaļas formas</vt:lpstr>
      <vt:lpstr>PowerPoint Presentation</vt:lpstr>
      <vt:lpstr>Vīnogas Pompejā</vt:lpstr>
      <vt:lpstr>Viskijs no senās miežu šķirnes</vt:lpstr>
      <vt:lpstr>Riodeženeiro Konvencija par bioloģisko daudzveidību</vt:lpstr>
      <vt:lpstr>Ģenētiskie resursi</vt:lpstr>
      <vt:lpstr>Ģenētisko resursu saglabāšana</vt:lpstr>
      <vt:lpstr>Citi starptautiskie akti</vt:lpstr>
      <vt:lpstr>Citi starptautiskie akti</vt:lpstr>
      <vt:lpstr>Koordinācija Eiropā</vt:lpstr>
      <vt:lpstr>ECPGR objectives</vt:lpstr>
      <vt:lpstr>Nordic Ownership:  The Kalmar Agreement</vt:lpstr>
      <vt:lpstr>Latvijas augu ģenētisko resursu (AĢR) saglabāšanas nacionālā sistēma</vt:lpstr>
      <vt:lpstr>Latvijas kultūraugu gēnu banka</vt:lpstr>
      <vt:lpstr>Mājdzīvnieku ģenētisko resursu (MĢR) saglabāšana Latvijā</vt:lpstr>
      <vt:lpstr>Latvijas mājdzīvnieku ģenētisko resursi</vt:lpstr>
      <vt:lpstr>Kura visapdraudētākā mājdzīvnieku populācija Latvijā?</vt:lpstr>
      <vt:lpstr>Zilās govis Latvijā, 2001</vt:lpstr>
      <vt:lpstr>Zilās govis Latvijā</vt:lpstr>
      <vt:lpstr>Telīte Vasara </vt:lpstr>
      <vt:lpstr>Latvijas brunā govs</vt:lpstr>
      <vt:lpstr>Kultūraugu izcelšanās centri</vt:lpstr>
      <vt:lpstr>Gēnu dažādība selekcijai Dzīvnieku domestikācija</vt:lpstr>
      <vt:lpstr>Selekcijas galvenie etapi</vt:lpstr>
      <vt:lpstr>Selekcijas metodes</vt:lpstr>
      <vt:lpstr>Izlase no vietējām populācijām</vt:lpstr>
      <vt:lpstr>Selekcijas metodes</vt:lpstr>
      <vt:lpstr>Vecākformu atlase</vt:lpstr>
      <vt:lpstr>Augu izturības nepieciešamība</vt:lpstr>
      <vt:lpstr>PowerPoint Presentation</vt:lpstr>
      <vt:lpstr>PowerPoint Presentation</vt:lpstr>
      <vt:lpstr>PowerPoint Presentation</vt:lpstr>
      <vt:lpstr>PowerPoint Presentation</vt:lpstr>
      <vt:lpstr>Izturības gēnu noteikšana augiem (obligātais patogēns)</vt:lpstr>
      <vt:lpstr>Viena izturības gēna mlo izmantošana vasaras miežiem Eiropā</vt:lpstr>
      <vt:lpstr>Selekcijas metodes</vt:lpstr>
      <vt:lpstr>Dabisko mutāciju izmantošana</vt:lpstr>
      <vt:lpstr>Dabisko mutāciju izmantošana</vt:lpstr>
      <vt:lpstr>Inducēta mutaģenēze</vt:lpstr>
      <vt:lpstr>Vērtīgo mutāciju identifikācija augiem</vt:lpstr>
      <vt:lpstr>Miežu vārpu dažādība</vt:lpstr>
      <vt:lpstr>Praktiskie rezultāti</vt:lpstr>
      <vt:lpstr>Inducēta mutaģenēze</vt:lpstr>
      <vt:lpstr>Selekcijas metodes</vt:lpstr>
      <vt:lpstr>Heterozes efekts</vt:lpstr>
      <vt:lpstr>Kukurūzas ražas ASV</vt:lpstr>
      <vt:lpstr>Ģenētiskais attālums un heteroze</vt:lpstr>
      <vt:lpstr>Ģenētiskais attālums un heteroze</vt:lpstr>
      <vt:lpstr>Selekcijas metodes</vt:lpstr>
      <vt:lpstr>Poliploīdija</vt:lpstr>
      <vt:lpstr>Selekcijas metodes</vt:lpstr>
      <vt:lpstr>Attālā hibridizācija</vt:lpstr>
      <vt:lpstr>PowerPoint Presentation</vt:lpstr>
      <vt:lpstr>Selekcijas metodes</vt:lpstr>
      <vt:lpstr>Kvantitatīvo pazīmju ģenētika</vt:lpstr>
      <vt:lpstr>Kvantitatīvo pazīmju mainība</vt:lpstr>
      <vt:lpstr>Iedzimstamības koeficients</vt:lpstr>
      <vt:lpstr>Konkordance dvīņu salīdzināšana</vt:lpstr>
      <vt:lpstr>Iedzimstamības koeficients: konkordance</vt:lpstr>
      <vt:lpstr>QTL</vt:lpstr>
      <vt:lpstr>Selekcijas metodes</vt:lpstr>
      <vt:lpstr>Audu kultūras</vt:lpstr>
      <vt:lpstr>Galvenā ideja</vt:lpstr>
      <vt:lpstr>Barotnes</vt:lpstr>
      <vt:lpstr>PowerPoint Presentation</vt:lpstr>
      <vt:lpstr>Ātra genotipu pavairošana</vt:lpstr>
      <vt:lpstr>Protoplastu kultūras</vt:lpstr>
      <vt:lpstr>Kallusu un šūnu kultūra</vt:lpstr>
      <vt:lpstr>PowerPoint Presentation</vt:lpstr>
      <vt:lpstr>Šūnu kultūru augšana uz selektīvām barotnēm  (paaugstināts sāls saturs, skābas augsnes u.c.)</vt:lpstr>
      <vt:lpstr>Dubultoto haploīdu (DH) izmantošana </vt:lpstr>
      <vt:lpstr>DH iegūšana</vt:lpstr>
      <vt:lpstr>PowerPoint Presentation</vt:lpstr>
      <vt:lpstr>PowerPoint Presentation</vt:lpstr>
      <vt:lpstr>Salīdzinājums starp tradicionālo miežu selekciju un selekciju izmantojot DH līnijas</vt:lpstr>
      <vt:lpstr>Selekcijas metodes</vt:lpstr>
      <vt:lpstr>Ideālie ģenētiskie marķieri</vt:lpstr>
      <vt:lpstr>Bioķīmiskie marķieri</vt:lpstr>
      <vt:lpstr>Bioķīmiskie marķieri</vt:lpstr>
      <vt:lpstr>Alozīmu analīze ar elektroforēzi Cietes un poliakrilamida gēli</vt:lpstr>
      <vt:lpstr>Alozīmu polimorfisms</vt:lpstr>
      <vt:lpstr>Alozīmu polimorfisms Monomērs enzīms</vt:lpstr>
      <vt:lpstr>Alozīmu polimorfisms  Enzīms dimērs</vt:lpstr>
      <vt:lpstr>Alozīmu analīze</vt:lpstr>
      <vt:lpstr>Alozīmu analīze</vt:lpstr>
      <vt:lpstr>Molekulārie marķieri</vt:lpstr>
      <vt:lpstr>PowerPoint Presentation</vt:lpstr>
      <vt:lpstr>DNS marķieru pielietošanas priekšrocības</vt:lpstr>
      <vt:lpstr>DNS marķieri</vt:lpstr>
      <vt:lpstr>DNA marķieru veidi</vt:lpstr>
      <vt:lpstr>PowerPoint Presentation</vt:lpstr>
      <vt:lpstr>RFLP priekšrocības un trūkumi</vt:lpstr>
      <vt:lpstr>PCR (Polymerase Chain Reaction)</vt:lpstr>
      <vt:lpstr>RAPD (Random Amplified Polymorphic DNA)</vt:lpstr>
      <vt:lpstr>RAPD priekšrocības un trūkumi</vt:lpstr>
      <vt:lpstr>AFLP (Amplified Fragment Lenght Polymorphism)</vt:lpstr>
      <vt:lpstr>AFLP priekšrocības un trūkumi</vt:lpstr>
      <vt:lpstr>Mikrosatelīti, SSR (Simple Sequence Repeats)</vt:lpstr>
      <vt:lpstr>Mikrosatelīti</vt:lpstr>
      <vt:lpstr>Mikrosatelītu analīze elektoforēzē</vt:lpstr>
      <vt:lpstr>Mikrosatelītu analīze ar sekvenātoru</vt:lpstr>
      <vt:lpstr>Mikrosatelītu priekšrocības un trūkumi</vt:lpstr>
      <vt:lpstr>PowerPoint Presentation</vt:lpstr>
      <vt:lpstr>ISSR priekšrocības un trūkumi</vt:lpstr>
      <vt:lpstr>SNP (Single Nucleotide Polymorphism)</vt:lpstr>
      <vt:lpstr>PowerPoint Presentation</vt:lpstr>
      <vt:lpstr>Rezultātu prezentācija</vt:lpstr>
      <vt:lpstr>Rezultātu prezentācija</vt:lpstr>
      <vt:lpstr>Pazīmju kartēšana</vt:lpstr>
      <vt:lpstr>QTL kas nosaka rīsu morfoloģiju</vt:lpstr>
      <vt:lpstr>Daži miežu QTL</vt:lpstr>
      <vt:lpstr>Selekcijas metodes</vt:lpstr>
      <vt:lpstr>PowerPoint Presentation</vt:lpstr>
      <vt:lpstr>PowerPoint Presentation</vt:lpstr>
      <vt:lpstr>PowerPoint Presentation</vt:lpstr>
      <vt:lpstr>PowerPoint Presentation</vt:lpstr>
      <vt:lpstr>PowerPoint Presentation</vt:lpstr>
      <vt:lpstr>PowerPoint Presentation</vt:lpstr>
      <vt:lpstr>Transgēno augu iegūšanas shēma</vt:lpstr>
      <vt:lpstr>Agrobacterium tumefaciens</vt:lpstr>
      <vt:lpstr>Transformācijas konstrukcija</vt:lpstr>
      <vt:lpstr>Gēna ekspresija atkarībā no promotora</vt:lpstr>
      <vt:lpstr>Transformēto augu atlase</vt:lpstr>
      <vt:lpstr>Bt kukurūzas hibrīdi</vt:lpstr>
      <vt:lpstr>Bt kokvilna</vt:lpstr>
      <vt:lpstr>Bt zemesrieksti</vt:lpstr>
      <vt:lpstr>Meloņkoks (papaija)</vt:lpstr>
      <vt:lpstr>Amflora kartupeļi</vt:lpstr>
      <vt:lpstr>Amflora’s unique characteristics</vt:lpstr>
      <vt:lpstr>Komerciāli pieejama transformācija augiem</vt:lpstr>
      <vt:lpstr>ĢMO produkti ES tirgū</vt:lpstr>
      <vt:lpstr>Sabiedrības attieksme</vt:lpstr>
      <vt:lpstr>European starch potato market</vt:lpstr>
      <vt:lpstr>Dažādu pakāpju plānotie ĢMO</vt:lpstr>
      <vt:lpstr>PowerPoint Presentation</vt:lpstr>
      <vt:lpstr>ĢMO dzīvnieki </vt:lpstr>
      <vt:lpstr>ĢMO riski (bīstamība)</vt:lpstr>
      <vt:lpstr>ĢMO riski (bīstamība)</vt:lpstr>
      <vt:lpstr>Riski, riski...</vt:lpstr>
      <vt:lpstr>Risku vadība</vt:lpstr>
      <vt:lpstr>Attieksme pret ĢMO riskiem (1)</vt:lpstr>
      <vt:lpstr>Attieksme pret ĢMO riskiem (2)</vt:lpstr>
      <vt:lpstr>ĢMO pārtikas riski (1)</vt:lpstr>
      <vt:lpstr>ĢMO pārtikas riski (2)</vt:lpstr>
      <vt:lpstr>Kontrolējošās organizācijas</vt:lpstr>
      <vt:lpstr>Daudzgadīgie eksperimenti ar dzīvniekiem</vt:lpstr>
      <vt:lpstr>Obligātie AVS un papildus testi ĢMO šķirnēm</vt:lpstr>
      <vt:lpstr>PowerPoint Presentation</vt:lpstr>
      <vt:lpstr>Patērētāja tiesības</vt:lpstr>
      <vt:lpstr>GMO brīvi saldumi Latvijā</vt:lpstr>
      <vt:lpstr>ĢMO nesaturošo pārtikas produktu marķēšana Ukrainā</vt:lpstr>
      <vt:lpstr>ĢMO nesaturošo pārtikas produktu marķēšana Ukrainā</vt:lpstr>
      <vt:lpstr>Tualetes papīrs «Без ГМО</vt:lpstr>
      <vt:lpstr>Ietekme uz vidi</vt:lpstr>
      <vt:lpstr>Faktori, kas ietekmē gēnu noplūdi ar putekšņiem</vt:lpstr>
      <vt:lpstr>Riski</vt:lpstr>
      <vt:lpstr>ĢMO netieša ietekme</vt:lpstr>
      <vt:lpstr>Pasākumi ĢMO risku samazināšanai</vt:lpstr>
      <vt:lpstr>Bt alēļu daudzveidība</vt:lpstr>
      <vt:lpstr>Avidīns alternatīva Bt proteīnam</vt:lpstr>
      <vt:lpstr>Gēnu plūsma – materiāls evolūcijai: alternatīvs skats</vt:lpstr>
      <vt:lpstr>Annie (2000 g. marts) pirmā klonētā govs ar lauksaimnieciski nozīmīgu gēnu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Ģenētikas pielietojamie aspekti II</dc:title>
  <dc:creator>Izaks</dc:creator>
  <cp:lastModifiedBy>Izaks Rasals</cp:lastModifiedBy>
  <cp:revision>162</cp:revision>
  <dcterms:created xsi:type="dcterms:W3CDTF">2007-03-02T01:15:36Z</dcterms:created>
  <dcterms:modified xsi:type="dcterms:W3CDTF">2015-12-08T10:26:00Z</dcterms:modified>
</cp:coreProperties>
</file>