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sldIdLst>
    <p:sldId id="256" r:id="rId2"/>
    <p:sldId id="341" r:id="rId3"/>
    <p:sldId id="403" r:id="rId4"/>
    <p:sldId id="404" r:id="rId5"/>
    <p:sldId id="405" r:id="rId6"/>
    <p:sldId id="406" r:id="rId7"/>
    <p:sldId id="438" r:id="rId8"/>
    <p:sldId id="409" r:id="rId9"/>
    <p:sldId id="436" r:id="rId10"/>
    <p:sldId id="437" r:id="rId11"/>
    <p:sldId id="411" r:id="rId12"/>
    <p:sldId id="412" r:id="rId13"/>
    <p:sldId id="413" r:id="rId14"/>
    <p:sldId id="340" r:id="rId15"/>
    <p:sldId id="378" r:id="rId16"/>
    <p:sldId id="379" r:id="rId17"/>
    <p:sldId id="356" r:id="rId18"/>
    <p:sldId id="377" r:id="rId19"/>
    <p:sldId id="342" r:id="rId20"/>
    <p:sldId id="344" r:id="rId21"/>
    <p:sldId id="345" r:id="rId22"/>
    <p:sldId id="346" r:id="rId23"/>
    <p:sldId id="347" r:id="rId24"/>
    <p:sldId id="349" r:id="rId25"/>
    <p:sldId id="350" r:id="rId26"/>
    <p:sldId id="351" r:id="rId27"/>
    <p:sldId id="352" r:id="rId28"/>
    <p:sldId id="353" r:id="rId29"/>
    <p:sldId id="354" r:id="rId30"/>
    <p:sldId id="355" r:id="rId31"/>
    <p:sldId id="281" r:id="rId32"/>
    <p:sldId id="372" r:id="rId33"/>
    <p:sldId id="373" r:id="rId34"/>
    <p:sldId id="374" r:id="rId35"/>
    <p:sldId id="375" r:id="rId36"/>
    <p:sldId id="382" r:id="rId37"/>
    <p:sldId id="415" r:id="rId38"/>
    <p:sldId id="416" r:id="rId39"/>
    <p:sldId id="420" r:id="rId40"/>
    <p:sldId id="425" r:id="rId41"/>
    <p:sldId id="426" r:id="rId42"/>
    <p:sldId id="427" r:id="rId43"/>
    <p:sldId id="428" r:id="rId44"/>
    <p:sldId id="430" r:id="rId45"/>
    <p:sldId id="328" r:id="rId46"/>
    <p:sldId id="329" r:id="rId47"/>
    <p:sldId id="330" r:id="rId48"/>
    <p:sldId id="320" r:id="rId49"/>
    <p:sldId id="414" r:id="rId50"/>
    <p:sldId id="323" r:id="rId51"/>
    <p:sldId id="324" r:id="rId52"/>
    <p:sldId id="283" r:id="rId53"/>
    <p:sldId id="284" r:id="rId54"/>
    <p:sldId id="285" r:id="rId55"/>
    <p:sldId id="286" r:id="rId56"/>
    <p:sldId id="287" r:id="rId57"/>
    <p:sldId id="288" r:id="rId58"/>
    <p:sldId id="289" r:id="rId59"/>
    <p:sldId id="290" r:id="rId60"/>
    <p:sldId id="291" r:id="rId61"/>
    <p:sldId id="292" r:id="rId62"/>
    <p:sldId id="293" r:id="rId63"/>
    <p:sldId id="294" r:id="rId64"/>
    <p:sldId id="295" r:id="rId65"/>
    <p:sldId id="296" r:id="rId66"/>
    <p:sldId id="297" r:id="rId67"/>
    <p:sldId id="298" r:id="rId68"/>
    <p:sldId id="299" r:id="rId69"/>
    <p:sldId id="300" r:id="rId70"/>
    <p:sldId id="301" r:id="rId71"/>
    <p:sldId id="302" r:id="rId72"/>
    <p:sldId id="303" r:id="rId73"/>
    <p:sldId id="304" r:id="rId74"/>
    <p:sldId id="305" r:id="rId75"/>
    <p:sldId id="306" r:id="rId76"/>
    <p:sldId id="307" r:id="rId77"/>
    <p:sldId id="308" r:id="rId78"/>
    <p:sldId id="309" r:id="rId79"/>
    <p:sldId id="310" r:id="rId80"/>
    <p:sldId id="311" r:id="rId81"/>
    <p:sldId id="312" r:id="rId82"/>
    <p:sldId id="313" r:id="rId83"/>
    <p:sldId id="314" r:id="rId84"/>
    <p:sldId id="315" r:id="rId85"/>
    <p:sldId id="317" r:id="rId86"/>
    <p:sldId id="318" r:id="rId87"/>
    <p:sldId id="319" r:id="rId88"/>
    <p:sldId id="380" r:id="rId89"/>
  </p:sldIdLst>
  <p:sldSz cx="9144000" cy="6858000" type="screen4x3"/>
  <p:notesSz cx="6662738" cy="9906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7C80"/>
    <a:srgbClr val="800000"/>
    <a:srgbClr val="EAEAEA"/>
    <a:srgbClr val="000000"/>
    <a:srgbClr val="1B9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10" autoAdjust="0"/>
    <p:restoredTop sz="76513" autoAdjust="0"/>
  </p:normalViewPr>
  <p:slideViewPr>
    <p:cSldViewPr>
      <p:cViewPr>
        <p:scale>
          <a:sx n="84" d="100"/>
          <a:sy n="84" d="100"/>
        </p:scale>
        <p:origin x="-1422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3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55D25-BACF-4D7F-A230-C8D698AD31E4}" type="datetimeFigureOut">
              <a:rPr lang="lv-LV" smtClean="0"/>
              <a:pPr/>
              <a:t>21.11.2014.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05350"/>
            <a:ext cx="533019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08981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BBC22-4F46-4FFA-80DF-EC6385D5B19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715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BBC22-4F46-4FFA-80DF-EC6385D5B190}" type="slidenum">
              <a:rPr lang="lv-LV" smtClean="0"/>
              <a:pPr/>
              <a:t>1</a:t>
            </a:fld>
            <a:endParaRPr lang="lv-LV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96B9D-2DB6-4956-B4B0-C5BE38038C1A}" type="slidenum">
              <a:rPr lang="fr-FR" altLang="en-US"/>
              <a:pPr/>
              <a:t>11</a:t>
            </a:fld>
            <a:endParaRPr lang="fr-FR" altLang="en-US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989" y="4705668"/>
            <a:ext cx="4884760" cy="4456749"/>
          </a:xfrm>
        </p:spPr>
        <p:txBody>
          <a:bodyPr/>
          <a:lstStyle/>
          <a:p>
            <a:endParaRPr lang="fr-F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275FBE-E3F6-4EB6-A929-9072278EDBA5}" type="slidenum">
              <a:rPr lang="fr-FR" altLang="en-US"/>
              <a:pPr/>
              <a:t>12</a:t>
            </a:fld>
            <a:endParaRPr lang="fr-FR" altLang="en-US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989" y="4705668"/>
            <a:ext cx="4884760" cy="4456749"/>
          </a:xfrm>
        </p:spPr>
        <p:txBody>
          <a:bodyPr/>
          <a:lstStyle/>
          <a:p>
            <a:endParaRPr lang="fr-F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BBC22-4F46-4FFA-80DF-EC6385D5B190}" type="slidenum">
              <a:rPr lang="lv-LV" smtClean="0"/>
              <a:pPr/>
              <a:t>14</a:t>
            </a:fld>
            <a:endParaRPr lang="lv-LV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lv-LV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006CE-6C72-4D5B-9C38-F23FB132C224}" type="slidenum">
              <a:rPr lang="en-US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lv-LV" smtClean="0"/>
              <a:t>Iegūtie dati ir daži simti miljoni 90bp (pēc priekšapstrādes - trimminga) gari sekvenču posmi un tiem asociēti kvalitātes un identifikācijas dati</a:t>
            </a:r>
          </a:p>
          <a:p>
            <a:pPr>
              <a:spcBef>
                <a:spcPct val="0"/>
              </a:spcBef>
            </a:pPr>
            <a:endParaRPr lang="lv-LV" smtClean="0"/>
          </a:p>
          <a:p>
            <a:pPr>
              <a:spcBef>
                <a:spcPct val="0"/>
              </a:spcBef>
            </a:pPr>
            <a:r>
              <a:rPr lang="lv-LV" smtClean="0"/>
              <a:t> </a:t>
            </a: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219D69-F4AF-48AE-8F9D-BE0E9CE29D6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lv-LV" smtClean="0"/>
              <a:t>Katram no mūsu paraugiem tika nosaukti ~670 000 - ~700 000</a:t>
            </a:r>
          </a:p>
          <a:p>
            <a:pPr>
              <a:spcBef>
                <a:spcPct val="0"/>
              </a:spcBef>
            </a:pPr>
            <a:endParaRPr lang="lv-LV" smtClean="0"/>
          </a:p>
          <a:p>
            <a:pPr>
              <a:spcBef>
                <a:spcPct val="0"/>
              </a:spcBef>
            </a:pPr>
            <a:r>
              <a:rPr lang="lv-LV" smtClean="0"/>
              <a:t>Šādi izskatās tipisks kvalitatīva SNP atradums, katru ir iespējams manuāli apskatīt, bet par laimi ir arī automatizēti SNP filtrēšanas rīki pēc dažādiem parametriem</a:t>
            </a: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D1EA2B-E21E-4094-9872-59B8043D94F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3048000" y="457200"/>
            <a:ext cx="5867400" cy="1752600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5" name="Group 1131"/>
          <p:cNvGrpSpPr>
            <a:grpSpLocks noChangeAspect="1"/>
          </p:cNvGrpSpPr>
          <p:nvPr userDrawn="1"/>
        </p:nvGrpSpPr>
        <p:grpSpPr bwMode="auto">
          <a:xfrm>
            <a:off x="3286116" y="5429264"/>
            <a:ext cx="1976440" cy="1182670"/>
            <a:chOff x="2410" y="4448"/>
            <a:chExt cx="770" cy="532"/>
          </a:xfrm>
        </p:grpSpPr>
        <p:sp>
          <p:nvSpPr>
            <p:cNvPr id="6" name="Freeform 1132"/>
            <p:cNvSpPr>
              <a:spLocks noChangeAspect="1" noEditPoints="1"/>
            </p:cNvSpPr>
            <p:nvPr/>
          </p:nvSpPr>
          <p:spPr bwMode="auto">
            <a:xfrm>
              <a:off x="2410" y="4564"/>
              <a:ext cx="770" cy="416"/>
            </a:xfrm>
            <a:custGeom>
              <a:avLst/>
              <a:gdLst>
                <a:gd name="T0" fmla="*/ 0 w 2309"/>
                <a:gd name="T1" fmla="*/ 0 h 1247"/>
                <a:gd name="T2" fmla="*/ 0 w 2309"/>
                <a:gd name="T3" fmla="*/ 0 h 1247"/>
                <a:gd name="T4" fmla="*/ 0 w 2309"/>
                <a:gd name="T5" fmla="*/ 0 h 1247"/>
                <a:gd name="T6" fmla="*/ 0 w 2309"/>
                <a:gd name="T7" fmla="*/ 0 h 1247"/>
                <a:gd name="T8" fmla="*/ 0 w 2309"/>
                <a:gd name="T9" fmla="*/ 0 h 1247"/>
                <a:gd name="T10" fmla="*/ 0 w 2309"/>
                <a:gd name="T11" fmla="*/ 0 h 1247"/>
                <a:gd name="T12" fmla="*/ 0 w 2309"/>
                <a:gd name="T13" fmla="*/ 0 h 1247"/>
                <a:gd name="T14" fmla="*/ 0 w 2309"/>
                <a:gd name="T15" fmla="*/ 0 h 1247"/>
                <a:gd name="T16" fmla="*/ 0 w 2309"/>
                <a:gd name="T17" fmla="*/ 0 h 1247"/>
                <a:gd name="T18" fmla="*/ 0 w 2309"/>
                <a:gd name="T19" fmla="*/ 0 h 1247"/>
                <a:gd name="T20" fmla="*/ 0 w 2309"/>
                <a:gd name="T21" fmla="*/ 0 h 1247"/>
                <a:gd name="T22" fmla="*/ 0 w 2309"/>
                <a:gd name="T23" fmla="*/ 0 h 1247"/>
                <a:gd name="T24" fmla="*/ 0 w 2309"/>
                <a:gd name="T25" fmla="*/ 0 h 1247"/>
                <a:gd name="T26" fmla="*/ 0 w 2309"/>
                <a:gd name="T27" fmla="*/ 0 h 1247"/>
                <a:gd name="T28" fmla="*/ 0 w 2309"/>
                <a:gd name="T29" fmla="*/ 0 h 1247"/>
                <a:gd name="T30" fmla="*/ 0 w 2309"/>
                <a:gd name="T31" fmla="*/ 0 h 1247"/>
                <a:gd name="T32" fmla="*/ 0 w 2309"/>
                <a:gd name="T33" fmla="*/ 0 h 1247"/>
                <a:gd name="T34" fmla="*/ 0 w 2309"/>
                <a:gd name="T35" fmla="*/ 0 h 1247"/>
                <a:gd name="T36" fmla="*/ 0 w 2309"/>
                <a:gd name="T37" fmla="*/ 0 h 1247"/>
                <a:gd name="T38" fmla="*/ 0 w 2309"/>
                <a:gd name="T39" fmla="*/ 0 h 1247"/>
                <a:gd name="T40" fmla="*/ 0 w 2309"/>
                <a:gd name="T41" fmla="*/ 0 h 1247"/>
                <a:gd name="T42" fmla="*/ 0 w 2309"/>
                <a:gd name="T43" fmla="*/ 0 h 1247"/>
                <a:gd name="T44" fmla="*/ 0 w 2309"/>
                <a:gd name="T45" fmla="*/ 0 h 1247"/>
                <a:gd name="T46" fmla="*/ 0 w 2309"/>
                <a:gd name="T47" fmla="*/ 0 h 1247"/>
                <a:gd name="T48" fmla="*/ 0 w 2309"/>
                <a:gd name="T49" fmla="*/ 0 h 1247"/>
                <a:gd name="T50" fmla="*/ 0 w 2309"/>
                <a:gd name="T51" fmla="*/ 0 h 1247"/>
                <a:gd name="T52" fmla="*/ 0 w 2309"/>
                <a:gd name="T53" fmla="*/ 0 h 1247"/>
                <a:gd name="T54" fmla="*/ 0 w 2309"/>
                <a:gd name="T55" fmla="*/ 0 h 1247"/>
                <a:gd name="T56" fmla="*/ 0 w 2309"/>
                <a:gd name="T57" fmla="*/ 0 h 1247"/>
                <a:gd name="T58" fmla="*/ 0 w 2309"/>
                <a:gd name="T59" fmla="*/ 0 h 1247"/>
                <a:gd name="T60" fmla="*/ 0 w 2309"/>
                <a:gd name="T61" fmla="*/ 0 h 1247"/>
                <a:gd name="T62" fmla="*/ 0 w 2309"/>
                <a:gd name="T63" fmla="*/ 0 h 1247"/>
                <a:gd name="T64" fmla="*/ 0 w 2309"/>
                <a:gd name="T65" fmla="*/ 0 h 1247"/>
                <a:gd name="T66" fmla="*/ 0 w 2309"/>
                <a:gd name="T67" fmla="*/ 0 h 1247"/>
                <a:gd name="T68" fmla="*/ 0 w 2309"/>
                <a:gd name="T69" fmla="*/ 0 h 1247"/>
                <a:gd name="T70" fmla="*/ 0 w 2309"/>
                <a:gd name="T71" fmla="*/ 0 h 1247"/>
                <a:gd name="T72" fmla="*/ 0 w 2309"/>
                <a:gd name="T73" fmla="*/ 0 h 1247"/>
                <a:gd name="T74" fmla="*/ 0 w 2309"/>
                <a:gd name="T75" fmla="*/ 0 h 1247"/>
                <a:gd name="T76" fmla="*/ 0 w 2309"/>
                <a:gd name="T77" fmla="*/ 0 h 1247"/>
                <a:gd name="T78" fmla="*/ 0 w 2309"/>
                <a:gd name="T79" fmla="*/ 0 h 1247"/>
                <a:gd name="T80" fmla="*/ 0 w 2309"/>
                <a:gd name="T81" fmla="*/ 0 h 1247"/>
                <a:gd name="T82" fmla="*/ 0 w 2309"/>
                <a:gd name="T83" fmla="*/ 0 h 1247"/>
                <a:gd name="T84" fmla="*/ 0 w 2309"/>
                <a:gd name="T85" fmla="*/ 0 h 1247"/>
                <a:gd name="T86" fmla="*/ 0 w 2309"/>
                <a:gd name="T87" fmla="*/ 0 h 1247"/>
                <a:gd name="T88" fmla="*/ 0 w 2309"/>
                <a:gd name="T89" fmla="*/ 0 h 1247"/>
                <a:gd name="T90" fmla="*/ 0 w 2309"/>
                <a:gd name="T91" fmla="*/ 0 h 1247"/>
                <a:gd name="T92" fmla="*/ 0 w 2309"/>
                <a:gd name="T93" fmla="*/ 0 h 1247"/>
                <a:gd name="T94" fmla="*/ 0 w 2309"/>
                <a:gd name="T95" fmla="*/ 0 h 1247"/>
                <a:gd name="T96" fmla="*/ 0 w 2309"/>
                <a:gd name="T97" fmla="*/ 0 h 1247"/>
                <a:gd name="T98" fmla="*/ 0 w 2309"/>
                <a:gd name="T99" fmla="*/ 0 h 1247"/>
                <a:gd name="T100" fmla="*/ 0 w 2309"/>
                <a:gd name="T101" fmla="*/ 0 h 1247"/>
                <a:gd name="T102" fmla="*/ 0 w 2309"/>
                <a:gd name="T103" fmla="*/ 0 h 1247"/>
                <a:gd name="T104" fmla="*/ 0 w 2309"/>
                <a:gd name="T105" fmla="*/ 0 h 1247"/>
                <a:gd name="T106" fmla="*/ 0 w 2309"/>
                <a:gd name="T107" fmla="*/ 0 h 1247"/>
                <a:gd name="T108" fmla="*/ 0 w 2309"/>
                <a:gd name="T109" fmla="*/ 0 h 1247"/>
                <a:gd name="T110" fmla="*/ 0 w 2309"/>
                <a:gd name="T111" fmla="*/ 0 h 1247"/>
                <a:gd name="T112" fmla="*/ 0 w 2309"/>
                <a:gd name="T113" fmla="*/ 0 h 1247"/>
                <a:gd name="T114" fmla="*/ 0 w 2309"/>
                <a:gd name="T115" fmla="*/ 0 h 1247"/>
                <a:gd name="T116" fmla="*/ 0 w 2309"/>
                <a:gd name="T117" fmla="*/ 0 h 124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09"/>
                <a:gd name="T178" fmla="*/ 0 h 1247"/>
                <a:gd name="T179" fmla="*/ 2309 w 2309"/>
                <a:gd name="T180" fmla="*/ 1247 h 124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09" h="1247">
                  <a:moveTo>
                    <a:pt x="1155" y="1247"/>
                  </a:moveTo>
                  <a:lnTo>
                    <a:pt x="1214" y="1245"/>
                  </a:lnTo>
                  <a:lnTo>
                    <a:pt x="1273" y="1243"/>
                  </a:lnTo>
                  <a:lnTo>
                    <a:pt x="1330" y="1239"/>
                  </a:lnTo>
                  <a:lnTo>
                    <a:pt x="1387" y="1233"/>
                  </a:lnTo>
                  <a:lnTo>
                    <a:pt x="1442" y="1226"/>
                  </a:lnTo>
                  <a:lnTo>
                    <a:pt x="1497" y="1217"/>
                  </a:lnTo>
                  <a:lnTo>
                    <a:pt x="1551" y="1208"/>
                  </a:lnTo>
                  <a:lnTo>
                    <a:pt x="1603" y="1197"/>
                  </a:lnTo>
                  <a:lnTo>
                    <a:pt x="1654" y="1183"/>
                  </a:lnTo>
                  <a:lnTo>
                    <a:pt x="1704" y="1170"/>
                  </a:lnTo>
                  <a:lnTo>
                    <a:pt x="1753" y="1154"/>
                  </a:lnTo>
                  <a:lnTo>
                    <a:pt x="1799" y="1139"/>
                  </a:lnTo>
                  <a:lnTo>
                    <a:pt x="1844" y="1120"/>
                  </a:lnTo>
                  <a:lnTo>
                    <a:pt x="1888" y="1102"/>
                  </a:lnTo>
                  <a:lnTo>
                    <a:pt x="1930" y="1081"/>
                  </a:lnTo>
                  <a:lnTo>
                    <a:pt x="1970" y="1061"/>
                  </a:lnTo>
                  <a:lnTo>
                    <a:pt x="2009" y="1039"/>
                  </a:lnTo>
                  <a:lnTo>
                    <a:pt x="2044" y="1016"/>
                  </a:lnTo>
                  <a:lnTo>
                    <a:pt x="2079" y="993"/>
                  </a:lnTo>
                  <a:lnTo>
                    <a:pt x="2111" y="967"/>
                  </a:lnTo>
                  <a:lnTo>
                    <a:pt x="2142" y="942"/>
                  </a:lnTo>
                  <a:lnTo>
                    <a:pt x="2170" y="915"/>
                  </a:lnTo>
                  <a:lnTo>
                    <a:pt x="2194" y="888"/>
                  </a:lnTo>
                  <a:lnTo>
                    <a:pt x="2218" y="860"/>
                  </a:lnTo>
                  <a:lnTo>
                    <a:pt x="2239" y="831"/>
                  </a:lnTo>
                  <a:lnTo>
                    <a:pt x="2256" y="802"/>
                  </a:lnTo>
                  <a:lnTo>
                    <a:pt x="2272" y="773"/>
                  </a:lnTo>
                  <a:lnTo>
                    <a:pt x="2285" y="741"/>
                  </a:lnTo>
                  <a:lnTo>
                    <a:pt x="2295" y="711"/>
                  </a:lnTo>
                  <a:lnTo>
                    <a:pt x="2303" y="679"/>
                  </a:lnTo>
                  <a:lnTo>
                    <a:pt x="2307" y="648"/>
                  </a:lnTo>
                  <a:lnTo>
                    <a:pt x="2309" y="615"/>
                  </a:lnTo>
                  <a:lnTo>
                    <a:pt x="2307" y="588"/>
                  </a:lnTo>
                  <a:lnTo>
                    <a:pt x="2305" y="563"/>
                  </a:lnTo>
                  <a:lnTo>
                    <a:pt x="2300" y="537"/>
                  </a:lnTo>
                  <a:lnTo>
                    <a:pt x="2294" y="512"/>
                  </a:lnTo>
                  <a:lnTo>
                    <a:pt x="2285" y="487"/>
                  </a:lnTo>
                  <a:lnTo>
                    <a:pt x="2274" y="463"/>
                  </a:lnTo>
                  <a:lnTo>
                    <a:pt x="2262" y="439"/>
                  </a:lnTo>
                  <a:lnTo>
                    <a:pt x="2249" y="414"/>
                  </a:lnTo>
                  <a:lnTo>
                    <a:pt x="2234" y="391"/>
                  </a:lnTo>
                  <a:lnTo>
                    <a:pt x="2217" y="368"/>
                  </a:lnTo>
                  <a:lnTo>
                    <a:pt x="2199" y="345"/>
                  </a:lnTo>
                  <a:lnTo>
                    <a:pt x="2178" y="323"/>
                  </a:lnTo>
                  <a:lnTo>
                    <a:pt x="2156" y="301"/>
                  </a:lnTo>
                  <a:lnTo>
                    <a:pt x="2134" y="281"/>
                  </a:lnTo>
                  <a:lnTo>
                    <a:pt x="2109" y="260"/>
                  </a:lnTo>
                  <a:lnTo>
                    <a:pt x="2083" y="241"/>
                  </a:lnTo>
                  <a:lnTo>
                    <a:pt x="2056" y="221"/>
                  </a:lnTo>
                  <a:lnTo>
                    <a:pt x="2028" y="202"/>
                  </a:lnTo>
                  <a:lnTo>
                    <a:pt x="1998" y="185"/>
                  </a:lnTo>
                  <a:lnTo>
                    <a:pt x="1967" y="167"/>
                  </a:lnTo>
                  <a:lnTo>
                    <a:pt x="1934" y="149"/>
                  </a:lnTo>
                  <a:lnTo>
                    <a:pt x="1902" y="134"/>
                  </a:lnTo>
                  <a:lnTo>
                    <a:pt x="1866" y="118"/>
                  </a:lnTo>
                  <a:lnTo>
                    <a:pt x="1831" y="103"/>
                  </a:lnTo>
                  <a:lnTo>
                    <a:pt x="1794" y="90"/>
                  </a:lnTo>
                  <a:lnTo>
                    <a:pt x="1757" y="77"/>
                  </a:lnTo>
                  <a:lnTo>
                    <a:pt x="1719" y="63"/>
                  </a:lnTo>
                  <a:lnTo>
                    <a:pt x="1679" y="52"/>
                  </a:lnTo>
                  <a:lnTo>
                    <a:pt x="1638" y="41"/>
                  </a:lnTo>
                  <a:lnTo>
                    <a:pt x="1597" y="32"/>
                  </a:lnTo>
                  <a:lnTo>
                    <a:pt x="1555" y="22"/>
                  </a:lnTo>
                  <a:lnTo>
                    <a:pt x="1512" y="13"/>
                  </a:lnTo>
                  <a:lnTo>
                    <a:pt x="1504" y="39"/>
                  </a:lnTo>
                  <a:lnTo>
                    <a:pt x="1495" y="63"/>
                  </a:lnTo>
                  <a:lnTo>
                    <a:pt x="1484" y="88"/>
                  </a:lnTo>
                  <a:lnTo>
                    <a:pt x="1470" y="109"/>
                  </a:lnTo>
                  <a:lnTo>
                    <a:pt x="1454" y="130"/>
                  </a:lnTo>
                  <a:lnTo>
                    <a:pt x="1437" y="151"/>
                  </a:lnTo>
                  <a:lnTo>
                    <a:pt x="1419" y="169"/>
                  </a:lnTo>
                  <a:lnTo>
                    <a:pt x="1399" y="186"/>
                  </a:lnTo>
                  <a:lnTo>
                    <a:pt x="1379" y="201"/>
                  </a:lnTo>
                  <a:lnTo>
                    <a:pt x="1357" y="214"/>
                  </a:lnTo>
                  <a:lnTo>
                    <a:pt x="1334" y="226"/>
                  </a:lnTo>
                  <a:lnTo>
                    <a:pt x="1309" y="236"/>
                  </a:lnTo>
                  <a:lnTo>
                    <a:pt x="1284" y="243"/>
                  </a:lnTo>
                  <a:lnTo>
                    <a:pt x="1257" y="249"/>
                  </a:lnTo>
                  <a:lnTo>
                    <a:pt x="1230" y="253"/>
                  </a:lnTo>
                  <a:lnTo>
                    <a:pt x="1203" y="254"/>
                  </a:lnTo>
                  <a:lnTo>
                    <a:pt x="1189" y="254"/>
                  </a:lnTo>
                  <a:lnTo>
                    <a:pt x="1174" y="253"/>
                  </a:lnTo>
                  <a:lnTo>
                    <a:pt x="1161" y="252"/>
                  </a:lnTo>
                  <a:lnTo>
                    <a:pt x="1146" y="249"/>
                  </a:lnTo>
                  <a:lnTo>
                    <a:pt x="1119" y="243"/>
                  </a:lnTo>
                  <a:lnTo>
                    <a:pt x="1094" y="235"/>
                  </a:lnTo>
                  <a:lnTo>
                    <a:pt x="1068" y="224"/>
                  </a:lnTo>
                  <a:lnTo>
                    <a:pt x="1044" y="211"/>
                  </a:lnTo>
                  <a:lnTo>
                    <a:pt x="1022" y="197"/>
                  </a:lnTo>
                  <a:lnTo>
                    <a:pt x="1000" y="181"/>
                  </a:lnTo>
                  <a:lnTo>
                    <a:pt x="980" y="163"/>
                  </a:lnTo>
                  <a:lnTo>
                    <a:pt x="962" y="143"/>
                  </a:lnTo>
                  <a:lnTo>
                    <a:pt x="945" y="123"/>
                  </a:lnTo>
                  <a:lnTo>
                    <a:pt x="930" y="101"/>
                  </a:lnTo>
                  <a:lnTo>
                    <a:pt x="917" y="77"/>
                  </a:lnTo>
                  <a:lnTo>
                    <a:pt x="906" y="52"/>
                  </a:lnTo>
                  <a:lnTo>
                    <a:pt x="897" y="27"/>
                  </a:lnTo>
                  <a:lnTo>
                    <a:pt x="890" y="0"/>
                  </a:lnTo>
                  <a:lnTo>
                    <a:pt x="843" y="6"/>
                  </a:lnTo>
                  <a:lnTo>
                    <a:pt x="796" y="15"/>
                  </a:lnTo>
                  <a:lnTo>
                    <a:pt x="751" y="23"/>
                  </a:lnTo>
                  <a:lnTo>
                    <a:pt x="706" y="33"/>
                  </a:lnTo>
                  <a:lnTo>
                    <a:pt x="662" y="44"/>
                  </a:lnTo>
                  <a:lnTo>
                    <a:pt x="620" y="56"/>
                  </a:lnTo>
                  <a:lnTo>
                    <a:pt x="577" y="68"/>
                  </a:lnTo>
                  <a:lnTo>
                    <a:pt x="537" y="81"/>
                  </a:lnTo>
                  <a:lnTo>
                    <a:pt x="496" y="96"/>
                  </a:lnTo>
                  <a:lnTo>
                    <a:pt x="459" y="112"/>
                  </a:lnTo>
                  <a:lnTo>
                    <a:pt x="421" y="128"/>
                  </a:lnTo>
                  <a:lnTo>
                    <a:pt x="386" y="145"/>
                  </a:lnTo>
                  <a:lnTo>
                    <a:pt x="350" y="163"/>
                  </a:lnTo>
                  <a:lnTo>
                    <a:pt x="317" y="181"/>
                  </a:lnTo>
                  <a:lnTo>
                    <a:pt x="286" y="201"/>
                  </a:lnTo>
                  <a:lnTo>
                    <a:pt x="255" y="220"/>
                  </a:lnTo>
                  <a:lnTo>
                    <a:pt x="226" y="241"/>
                  </a:lnTo>
                  <a:lnTo>
                    <a:pt x="198" y="262"/>
                  </a:lnTo>
                  <a:lnTo>
                    <a:pt x="172" y="284"/>
                  </a:lnTo>
                  <a:lnTo>
                    <a:pt x="148" y="306"/>
                  </a:lnTo>
                  <a:lnTo>
                    <a:pt x="126" y="329"/>
                  </a:lnTo>
                  <a:lnTo>
                    <a:pt x="104" y="354"/>
                  </a:lnTo>
                  <a:lnTo>
                    <a:pt x="86" y="378"/>
                  </a:lnTo>
                  <a:lnTo>
                    <a:pt x="69" y="402"/>
                  </a:lnTo>
                  <a:lnTo>
                    <a:pt x="53" y="428"/>
                  </a:lnTo>
                  <a:lnTo>
                    <a:pt x="39" y="453"/>
                  </a:lnTo>
                  <a:lnTo>
                    <a:pt x="27" y="479"/>
                  </a:lnTo>
                  <a:lnTo>
                    <a:pt x="19" y="505"/>
                  </a:lnTo>
                  <a:lnTo>
                    <a:pt x="10" y="532"/>
                  </a:lnTo>
                  <a:lnTo>
                    <a:pt x="5" y="559"/>
                  </a:lnTo>
                  <a:lnTo>
                    <a:pt x="2" y="587"/>
                  </a:lnTo>
                  <a:lnTo>
                    <a:pt x="0" y="615"/>
                  </a:lnTo>
                  <a:lnTo>
                    <a:pt x="2" y="633"/>
                  </a:lnTo>
                  <a:lnTo>
                    <a:pt x="3" y="651"/>
                  </a:lnTo>
                  <a:lnTo>
                    <a:pt x="5" y="670"/>
                  </a:lnTo>
                  <a:lnTo>
                    <a:pt x="9" y="687"/>
                  </a:lnTo>
                  <a:lnTo>
                    <a:pt x="13" y="705"/>
                  </a:lnTo>
                  <a:lnTo>
                    <a:pt x="18" y="723"/>
                  </a:lnTo>
                  <a:lnTo>
                    <a:pt x="24" y="740"/>
                  </a:lnTo>
                  <a:lnTo>
                    <a:pt x="31" y="757"/>
                  </a:lnTo>
                  <a:lnTo>
                    <a:pt x="38" y="774"/>
                  </a:lnTo>
                  <a:lnTo>
                    <a:pt x="47" y="791"/>
                  </a:lnTo>
                  <a:lnTo>
                    <a:pt x="57" y="808"/>
                  </a:lnTo>
                  <a:lnTo>
                    <a:pt x="66" y="825"/>
                  </a:lnTo>
                  <a:lnTo>
                    <a:pt x="77" y="841"/>
                  </a:lnTo>
                  <a:lnTo>
                    <a:pt x="89" y="857"/>
                  </a:lnTo>
                  <a:lnTo>
                    <a:pt x="102" y="872"/>
                  </a:lnTo>
                  <a:lnTo>
                    <a:pt x="115" y="888"/>
                  </a:lnTo>
                  <a:lnTo>
                    <a:pt x="231" y="352"/>
                  </a:lnTo>
                  <a:lnTo>
                    <a:pt x="503" y="352"/>
                  </a:lnTo>
                  <a:lnTo>
                    <a:pt x="527" y="352"/>
                  </a:lnTo>
                  <a:lnTo>
                    <a:pt x="549" y="352"/>
                  </a:lnTo>
                  <a:lnTo>
                    <a:pt x="567" y="355"/>
                  </a:lnTo>
                  <a:lnTo>
                    <a:pt x="585" y="356"/>
                  </a:lnTo>
                  <a:lnTo>
                    <a:pt x="601" y="360"/>
                  </a:lnTo>
                  <a:lnTo>
                    <a:pt x="616" y="365"/>
                  </a:lnTo>
                  <a:lnTo>
                    <a:pt x="632" y="371"/>
                  </a:lnTo>
                  <a:lnTo>
                    <a:pt x="646" y="379"/>
                  </a:lnTo>
                  <a:lnTo>
                    <a:pt x="661" y="389"/>
                  </a:lnTo>
                  <a:lnTo>
                    <a:pt x="673" y="400"/>
                  </a:lnTo>
                  <a:lnTo>
                    <a:pt x="684" y="412"/>
                  </a:lnTo>
                  <a:lnTo>
                    <a:pt x="693" y="425"/>
                  </a:lnTo>
                  <a:lnTo>
                    <a:pt x="700" y="441"/>
                  </a:lnTo>
                  <a:lnTo>
                    <a:pt x="705" y="457"/>
                  </a:lnTo>
                  <a:lnTo>
                    <a:pt x="709" y="473"/>
                  </a:lnTo>
                  <a:lnTo>
                    <a:pt x="710" y="490"/>
                  </a:lnTo>
                  <a:lnTo>
                    <a:pt x="710" y="502"/>
                  </a:lnTo>
                  <a:lnTo>
                    <a:pt x="709" y="513"/>
                  </a:lnTo>
                  <a:lnTo>
                    <a:pt x="706" y="523"/>
                  </a:lnTo>
                  <a:lnTo>
                    <a:pt x="702" y="533"/>
                  </a:lnTo>
                  <a:lnTo>
                    <a:pt x="699" y="544"/>
                  </a:lnTo>
                  <a:lnTo>
                    <a:pt x="695" y="554"/>
                  </a:lnTo>
                  <a:lnTo>
                    <a:pt x="689" y="565"/>
                  </a:lnTo>
                  <a:lnTo>
                    <a:pt x="683" y="575"/>
                  </a:lnTo>
                  <a:lnTo>
                    <a:pt x="676" y="584"/>
                  </a:lnTo>
                  <a:lnTo>
                    <a:pt x="668" y="593"/>
                  </a:lnTo>
                  <a:lnTo>
                    <a:pt x="659" y="601"/>
                  </a:lnTo>
                  <a:lnTo>
                    <a:pt x="649" y="609"/>
                  </a:lnTo>
                  <a:lnTo>
                    <a:pt x="638" y="616"/>
                  </a:lnTo>
                  <a:lnTo>
                    <a:pt x="626" y="622"/>
                  </a:lnTo>
                  <a:lnTo>
                    <a:pt x="613" y="627"/>
                  </a:lnTo>
                  <a:lnTo>
                    <a:pt x="599" y="632"/>
                  </a:lnTo>
                  <a:lnTo>
                    <a:pt x="599" y="633"/>
                  </a:lnTo>
                  <a:lnTo>
                    <a:pt x="611" y="637"/>
                  </a:lnTo>
                  <a:lnTo>
                    <a:pt x="621" y="642"/>
                  </a:lnTo>
                  <a:lnTo>
                    <a:pt x="632" y="646"/>
                  </a:lnTo>
                  <a:lnTo>
                    <a:pt x="640" y="653"/>
                  </a:lnTo>
                  <a:lnTo>
                    <a:pt x="649" y="657"/>
                  </a:lnTo>
                  <a:lnTo>
                    <a:pt x="657" y="665"/>
                  </a:lnTo>
                  <a:lnTo>
                    <a:pt x="663" y="671"/>
                  </a:lnTo>
                  <a:lnTo>
                    <a:pt x="671" y="679"/>
                  </a:lnTo>
                  <a:lnTo>
                    <a:pt x="676" y="687"/>
                  </a:lnTo>
                  <a:lnTo>
                    <a:pt x="680" y="695"/>
                  </a:lnTo>
                  <a:lnTo>
                    <a:pt x="684" y="705"/>
                  </a:lnTo>
                  <a:lnTo>
                    <a:pt x="688" y="714"/>
                  </a:lnTo>
                  <a:lnTo>
                    <a:pt x="690" y="724"/>
                  </a:lnTo>
                  <a:lnTo>
                    <a:pt x="693" y="735"/>
                  </a:lnTo>
                  <a:lnTo>
                    <a:pt x="694" y="746"/>
                  </a:lnTo>
                  <a:lnTo>
                    <a:pt x="694" y="758"/>
                  </a:lnTo>
                  <a:lnTo>
                    <a:pt x="693" y="775"/>
                  </a:lnTo>
                  <a:lnTo>
                    <a:pt x="690" y="792"/>
                  </a:lnTo>
                  <a:lnTo>
                    <a:pt x="685" y="808"/>
                  </a:lnTo>
                  <a:lnTo>
                    <a:pt x="679" y="825"/>
                  </a:lnTo>
                  <a:lnTo>
                    <a:pt x="671" y="840"/>
                  </a:lnTo>
                  <a:lnTo>
                    <a:pt x="661" y="855"/>
                  </a:lnTo>
                  <a:lnTo>
                    <a:pt x="649" y="870"/>
                  </a:lnTo>
                  <a:lnTo>
                    <a:pt x="635" y="885"/>
                  </a:lnTo>
                  <a:lnTo>
                    <a:pt x="620" y="898"/>
                  </a:lnTo>
                  <a:lnTo>
                    <a:pt x="602" y="910"/>
                  </a:lnTo>
                  <a:lnTo>
                    <a:pt x="584" y="920"/>
                  </a:lnTo>
                  <a:lnTo>
                    <a:pt x="565" y="927"/>
                  </a:lnTo>
                  <a:lnTo>
                    <a:pt x="543" y="933"/>
                  </a:lnTo>
                  <a:lnTo>
                    <a:pt x="520" y="938"/>
                  </a:lnTo>
                  <a:lnTo>
                    <a:pt x="495" y="940"/>
                  </a:lnTo>
                  <a:lnTo>
                    <a:pt x="468" y="942"/>
                  </a:lnTo>
                  <a:lnTo>
                    <a:pt x="169" y="942"/>
                  </a:lnTo>
                  <a:lnTo>
                    <a:pt x="188" y="959"/>
                  </a:lnTo>
                  <a:lnTo>
                    <a:pt x="208" y="974"/>
                  </a:lnTo>
                  <a:lnTo>
                    <a:pt x="230" y="991"/>
                  </a:lnTo>
                  <a:lnTo>
                    <a:pt x="252" y="1007"/>
                  </a:lnTo>
                  <a:lnTo>
                    <a:pt x="275" y="1023"/>
                  </a:lnTo>
                  <a:lnTo>
                    <a:pt x="299" y="1038"/>
                  </a:lnTo>
                  <a:lnTo>
                    <a:pt x="323" y="1052"/>
                  </a:lnTo>
                  <a:lnTo>
                    <a:pt x="349" y="1066"/>
                  </a:lnTo>
                  <a:lnTo>
                    <a:pt x="376" y="1080"/>
                  </a:lnTo>
                  <a:lnTo>
                    <a:pt x="403" y="1094"/>
                  </a:lnTo>
                  <a:lnTo>
                    <a:pt x="431" y="1106"/>
                  </a:lnTo>
                  <a:lnTo>
                    <a:pt x="460" y="1118"/>
                  </a:lnTo>
                  <a:lnTo>
                    <a:pt x="489" y="1130"/>
                  </a:lnTo>
                  <a:lnTo>
                    <a:pt x="518" y="1141"/>
                  </a:lnTo>
                  <a:lnTo>
                    <a:pt x="550" y="1152"/>
                  </a:lnTo>
                  <a:lnTo>
                    <a:pt x="581" y="1163"/>
                  </a:lnTo>
                  <a:lnTo>
                    <a:pt x="613" y="1173"/>
                  </a:lnTo>
                  <a:lnTo>
                    <a:pt x="645" y="1181"/>
                  </a:lnTo>
                  <a:lnTo>
                    <a:pt x="679" y="1190"/>
                  </a:lnTo>
                  <a:lnTo>
                    <a:pt x="712" y="1198"/>
                  </a:lnTo>
                  <a:lnTo>
                    <a:pt x="748" y="1205"/>
                  </a:lnTo>
                  <a:lnTo>
                    <a:pt x="782" y="1213"/>
                  </a:lnTo>
                  <a:lnTo>
                    <a:pt x="817" y="1219"/>
                  </a:lnTo>
                  <a:lnTo>
                    <a:pt x="854" y="1225"/>
                  </a:lnTo>
                  <a:lnTo>
                    <a:pt x="889" y="1230"/>
                  </a:lnTo>
                  <a:lnTo>
                    <a:pt x="927" y="1233"/>
                  </a:lnTo>
                  <a:lnTo>
                    <a:pt x="963" y="1238"/>
                  </a:lnTo>
                  <a:lnTo>
                    <a:pt x="1001" y="1241"/>
                  </a:lnTo>
                  <a:lnTo>
                    <a:pt x="1039" y="1243"/>
                  </a:lnTo>
                  <a:lnTo>
                    <a:pt x="1078" y="1245"/>
                  </a:lnTo>
                  <a:lnTo>
                    <a:pt x="1116" y="1245"/>
                  </a:lnTo>
                  <a:lnTo>
                    <a:pt x="1155" y="1247"/>
                  </a:lnTo>
                  <a:close/>
                  <a:moveTo>
                    <a:pt x="365" y="582"/>
                  </a:moveTo>
                  <a:lnTo>
                    <a:pt x="427" y="582"/>
                  </a:lnTo>
                  <a:lnTo>
                    <a:pt x="445" y="582"/>
                  </a:lnTo>
                  <a:lnTo>
                    <a:pt x="462" y="581"/>
                  </a:lnTo>
                  <a:lnTo>
                    <a:pt x="477" y="580"/>
                  </a:lnTo>
                  <a:lnTo>
                    <a:pt x="489" y="577"/>
                  </a:lnTo>
                  <a:lnTo>
                    <a:pt x="499" y="574"/>
                  </a:lnTo>
                  <a:lnTo>
                    <a:pt x="509" y="567"/>
                  </a:lnTo>
                  <a:lnTo>
                    <a:pt x="517" y="561"/>
                  </a:lnTo>
                  <a:lnTo>
                    <a:pt x="524" y="553"/>
                  </a:lnTo>
                  <a:lnTo>
                    <a:pt x="531" y="544"/>
                  </a:lnTo>
                  <a:lnTo>
                    <a:pt x="534" y="535"/>
                  </a:lnTo>
                  <a:lnTo>
                    <a:pt x="537" y="526"/>
                  </a:lnTo>
                  <a:lnTo>
                    <a:pt x="538" y="518"/>
                  </a:lnTo>
                  <a:lnTo>
                    <a:pt x="537" y="507"/>
                  </a:lnTo>
                  <a:lnTo>
                    <a:pt x="534" y="498"/>
                  </a:lnTo>
                  <a:lnTo>
                    <a:pt x="529" y="490"/>
                  </a:lnTo>
                  <a:lnTo>
                    <a:pt x="523" y="484"/>
                  </a:lnTo>
                  <a:lnTo>
                    <a:pt x="518" y="480"/>
                  </a:lnTo>
                  <a:lnTo>
                    <a:pt x="514" y="478"/>
                  </a:lnTo>
                  <a:lnTo>
                    <a:pt x="507" y="476"/>
                  </a:lnTo>
                  <a:lnTo>
                    <a:pt x="501" y="474"/>
                  </a:lnTo>
                  <a:lnTo>
                    <a:pt x="485" y="471"/>
                  </a:lnTo>
                  <a:lnTo>
                    <a:pt x="465" y="471"/>
                  </a:lnTo>
                  <a:lnTo>
                    <a:pt x="387" y="471"/>
                  </a:lnTo>
                  <a:lnTo>
                    <a:pt x="365" y="582"/>
                  </a:lnTo>
                  <a:close/>
                  <a:moveTo>
                    <a:pt x="315" y="815"/>
                  </a:moveTo>
                  <a:lnTo>
                    <a:pt x="412" y="815"/>
                  </a:lnTo>
                  <a:lnTo>
                    <a:pt x="425" y="814"/>
                  </a:lnTo>
                  <a:lnTo>
                    <a:pt x="437" y="814"/>
                  </a:lnTo>
                  <a:lnTo>
                    <a:pt x="448" y="813"/>
                  </a:lnTo>
                  <a:lnTo>
                    <a:pt x="457" y="810"/>
                  </a:lnTo>
                  <a:lnTo>
                    <a:pt x="467" y="808"/>
                  </a:lnTo>
                  <a:lnTo>
                    <a:pt x="476" y="806"/>
                  </a:lnTo>
                  <a:lnTo>
                    <a:pt x="483" y="802"/>
                  </a:lnTo>
                  <a:lnTo>
                    <a:pt x="489" y="798"/>
                  </a:lnTo>
                  <a:lnTo>
                    <a:pt x="495" y="793"/>
                  </a:lnTo>
                  <a:lnTo>
                    <a:pt x="501" y="789"/>
                  </a:lnTo>
                  <a:lnTo>
                    <a:pt x="505" y="783"/>
                  </a:lnTo>
                  <a:lnTo>
                    <a:pt x="509" y="776"/>
                  </a:lnTo>
                  <a:lnTo>
                    <a:pt x="512" y="769"/>
                  </a:lnTo>
                  <a:lnTo>
                    <a:pt x="514" y="763"/>
                  </a:lnTo>
                  <a:lnTo>
                    <a:pt x="515" y="755"/>
                  </a:lnTo>
                  <a:lnTo>
                    <a:pt x="516" y="746"/>
                  </a:lnTo>
                  <a:lnTo>
                    <a:pt x="515" y="735"/>
                  </a:lnTo>
                  <a:lnTo>
                    <a:pt x="512" y="725"/>
                  </a:lnTo>
                  <a:lnTo>
                    <a:pt x="507" y="716"/>
                  </a:lnTo>
                  <a:lnTo>
                    <a:pt x="500" y="708"/>
                  </a:lnTo>
                  <a:lnTo>
                    <a:pt x="496" y="705"/>
                  </a:lnTo>
                  <a:lnTo>
                    <a:pt x="492" y="702"/>
                  </a:lnTo>
                  <a:lnTo>
                    <a:pt x="485" y="700"/>
                  </a:lnTo>
                  <a:lnTo>
                    <a:pt x="478" y="697"/>
                  </a:lnTo>
                  <a:lnTo>
                    <a:pt x="461" y="695"/>
                  </a:lnTo>
                  <a:lnTo>
                    <a:pt x="439" y="695"/>
                  </a:lnTo>
                  <a:lnTo>
                    <a:pt x="340" y="695"/>
                  </a:lnTo>
                  <a:lnTo>
                    <a:pt x="315" y="815"/>
                  </a:lnTo>
                  <a:close/>
                  <a:moveTo>
                    <a:pt x="1534" y="352"/>
                  </a:moveTo>
                  <a:lnTo>
                    <a:pt x="1406" y="942"/>
                  </a:lnTo>
                  <a:lnTo>
                    <a:pt x="1254" y="942"/>
                  </a:lnTo>
                  <a:lnTo>
                    <a:pt x="1363" y="491"/>
                  </a:lnTo>
                  <a:lnTo>
                    <a:pt x="1360" y="491"/>
                  </a:lnTo>
                  <a:lnTo>
                    <a:pt x="1142" y="942"/>
                  </a:lnTo>
                  <a:lnTo>
                    <a:pt x="1007" y="942"/>
                  </a:lnTo>
                  <a:lnTo>
                    <a:pt x="981" y="491"/>
                  </a:lnTo>
                  <a:lnTo>
                    <a:pt x="980" y="491"/>
                  </a:lnTo>
                  <a:lnTo>
                    <a:pt x="895" y="942"/>
                  </a:lnTo>
                  <a:lnTo>
                    <a:pt x="743" y="942"/>
                  </a:lnTo>
                  <a:lnTo>
                    <a:pt x="869" y="352"/>
                  </a:lnTo>
                  <a:lnTo>
                    <a:pt x="1092" y="352"/>
                  </a:lnTo>
                  <a:lnTo>
                    <a:pt x="1114" y="725"/>
                  </a:lnTo>
                  <a:lnTo>
                    <a:pt x="1116" y="725"/>
                  </a:lnTo>
                  <a:lnTo>
                    <a:pt x="1303" y="352"/>
                  </a:lnTo>
                  <a:lnTo>
                    <a:pt x="1534" y="352"/>
                  </a:lnTo>
                  <a:close/>
                  <a:moveTo>
                    <a:pt x="2159" y="546"/>
                  </a:moveTo>
                  <a:lnTo>
                    <a:pt x="1992" y="564"/>
                  </a:lnTo>
                  <a:lnTo>
                    <a:pt x="1992" y="561"/>
                  </a:lnTo>
                  <a:lnTo>
                    <a:pt x="1991" y="550"/>
                  </a:lnTo>
                  <a:lnTo>
                    <a:pt x="1989" y="541"/>
                  </a:lnTo>
                  <a:lnTo>
                    <a:pt x="1988" y="532"/>
                  </a:lnTo>
                  <a:lnTo>
                    <a:pt x="1984" y="524"/>
                  </a:lnTo>
                  <a:lnTo>
                    <a:pt x="1981" y="516"/>
                  </a:lnTo>
                  <a:lnTo>
                    <a:pt x="1977" y="509"/>
                  </a:lnTo>
                  <a:lnTo>
                    <a:pt x="1971" y="503"/>
                  </a:lnTo>
                  <a:lnTo>
                    <a:pt x="1965" y="497"/>
                  </a:lnTo>
                  <a:lnTo>
                    <a:pt x="1959" y="492"/>
                  </a:lnTo>
                  <a:lnTo>
                    <a:pt x="1953" y="488"/>
                  </a:lnTo>
                  <a:lnTo>
                    <a:pt x="1945" y="485"/>
                  </a:lnTo>
                  <a:lnTo>
                    <a:pt x="1938" y="481"/>
                  </a:lnTo>
                  <a:lnTo>
                    <a:pt x="1931" y="479"/>
                  </a:lnTo>
                  <a:lnTo>
                    <a:pt x="1924" y="478"/>
                  </a:lnTo>
                  <a:lnTo>
                    <a:pt x="1916" y="476"/>
                  </a:lnTo>
                  <a:lnTo>
                    <a:pt x="1909" y="476"/>
                  </a:lnTo>
                  <a:lnTo>
                    <a:pt x="1898" y="476"/>
                  </a:lnTo>
                  <a:lnTo>
                    <a:pt x="1888" y="478"/>
                  </a:lnTo>
                  <a:lnTo>
                    <a:pt x="1878" y="480"/>
                  </a:lnTo>
                  <a:lnTo>
                    <a:pt x="1869" y="484"/>
                  </a:lnTo>
                  <a:lnTo>
                    <a:pt x="1859" y="487"/>
                  </a:lnTo>
                  <a:lnTo>
                    <a:pt x="1849" y="493"/>
                  </a:lnTo>
                  <a:lnTo>
                    <a:pt x="1839" y="498"/>
                  </a:lnTo>
                  <a:lnTo>
                    <a:pt x="1830" y="505"/>
                  </a:lnTo>
                  <a:lnTo>
                    <a:pt x="1820" y="514"/>
                  </a:lnTo>
                  <a:lnTo>
                    <a:pt x="1811" y="523"/>
                  </a:lnTo>
                  <a:lnTo>
                    <a:pt x="1803" y="532"/>
                  </a:lnTo>
                  <a:lnTo>
                    <a:pt x="1796" y="543"/>
                  </a:lnTo>
                  <a:lnTo>
                    <a:pt x="1788" y="555"/>
                  </a:lnTo>
                  <a:lnTo>
                    <a:pt x="1781" y="567"/>
                  </a:lnTo>
                  <a:lnTo>
                    <a:pt x="1775" y="581"/>
                  </a:lnTo>
                  <a:lnTo>
                    <a:pt x="1769" y="595"/>
                  </a:lnTo>
                  <a:lnTo>
                    <a:pt x="1763" y="611"/>
                  </a:lnTo>
                  <a:lnTo>
                    <a:pt x="1758" y="626"/>
                  </a:lnTo>
                  <a:lnTo>
                    <a:pt x="1754" y="642"/>
                  </a:lnTo>
                  <a:lnTo>
                    <a:pt x="1750" y="656"/>
                  </a:lnTo>
                  <a:lnTo>
                    <a:pt x="1748" y="671"/>
                  </a:lnTo>
                  <a:lnTo>
                    <a:pt x="1747" y="685"/>
                  </a:lnTo>
                  <a:lnTo>
                    <a:pt x="1746" y="700"/>
                  </a:lnTo>
                  <a:lnTo>
                    <a:pt x="1746" y="714"/>
                  </a:lnTo>
                  <a:lnTo>
                    <a:pt x="1746" y="725"/>
                  </a:lnTo>
                  <a:lnTo>
                    <a:pt x="1747" y="735"/>
                  </a:lnTo>
                  <a:lnTo>
                    <a:pt x="1748" y="745"/>
                  </a:lnTo>
                  <a:lnTo>
                    <a:pt x="1750" y="755"/>
                  </a:lnTo>
                  <a:lnTo>
                    <a:pt x="1754" y="763"/>
                  </a:lnTo>
                  <a:lnTo>
                    <a:pt x="1759" y="772"/>
                  </a:lnTo>
                  <a:lnTo>
                    <a:pt x="1764" y="780"/>
                  </a:lnTo>
                  <a:lnTo>
                    <a:pt x="1769" y="787"/>
                  </a:lnTo>
                  <a:lnTo>
                    <a:pt x="1775" y="795"/>
                  </a:lnTo>
                  <a:lnTo>
                    <a:pt x="1782" y="801"/>
                  </a:lnTo>
                  <a:lnTo>
                    <a:pt x="1789" y="806"/>
                  </a:lnTo>
                  <a:lnTo>
                    <a:pt x="1798" y="810"/>
                  </a:lnTo>
                  <a:lnTo>
                    <a:pt x="1808" y="813"/>
                  </a:lnTo>
                  <a:lnTo>
                    <a:pt x="1816" y="815"/>
                  </a:lnTo>
                  <a:lnTo>
                    <a:pt x="1827" y="817"/>
                  </a:lnTo>
                  <a:lnTo>
                    <a:pt x="1838" y="818"/>
                  </a:lnTo>
                  <a:lnTo>
                    <a:pt x="1849" y="817"/>
                  </a:lnTo>
                  <a:lnTo>
                    <a:pt x="1859" y="815"/>
                  </a:lnTo>
                  <a:lnTo>
                    <a:pt x="1867" y="814"/>
                  </a:lnTo>
                  <a:lnTo>
                    <a:pt x="1877" y="810"/>
                  </a:lnTo>
                  <a:lnTo>
                    <a:pt x="1886" y="807"/>
                  </a:lnTo>
                  <a:lnTo>
                    <a:pt x="1894" y="802"/>
                  </a:lnTo>
                  <a:lnTo>
                    <a:pt x="1902" y="797"/>
                  </a:lnTo>
                  <a:lnTo>
                    <a:pt x="1909" y="791"/>
                  </a:lnTo>
                  <a:lnTo>
                    <a:pt x="1916" y="784"/>
                  </a:lnTo>
                  <a:lnTo>
                    <a:pt x="1924" y="775"/>
                  </a:lnTo>
                  <a:lnTo>
                    <a:pt x="1930" y="767"/>
                  </a:lnTo>
                  <a:lnTo>
                    <a:pt x="1936" y="757"/>
                  </a:lnTo>
                  <a:lnTo>
                    <a:pt x="1948" y="735"/>
                  </a:lnTo>
                  <a:lnTo>
                    <a:pt x="1960" y="710"/>
                  </a:lnTo>
                  <a:lnTo>
                    <a:pt x="2131" y="735"/>
                  </a:lnTo>
                  <a:lnTo>
                    <a:pt x="2123" y="758"/>
                  </a:lnTo>
                  <a:lnTo>
                    <a:pt x="2115" y="779"/>
                  </a:lnTo>
                  <a:lnTo>
                    <a:pt x="2104" y="800"/>
                  </a:lnTo>
                  <a:lnTo>
                    <a:pt x="2092" y="820"/>
                  </a:lnTo>
                  <a:lnTo>
                    <a:pt x="2078" y="838"/>
                  </a:lnTo>
                  <a:lnTo>
                    <a:pt x="2062" y="857"/>
                  </a:lnTo>
                  <a:lnTo>
                    <a:pt x="2047" y="874"/>
                  </a:lnTo>
                  <a:lnTo>
                    <a:pt x="2028" y="889"/>
                  </a:lnTo>
                  <a:lnTo>
                    <a:pt x="2019" y="897"/>
                  </a:lnTo>
                  <a:lnTo>
                    <a:pt x="2008" y="904"/>
                  </a:lnTo>
                  <a:lnTo>
                    <a:pt x="1998" y="910"/>
                  </a:lnTo>
                  <a:lnTo>
                    <a:pt x="1987" y="916"/>
                  </a:lnTo>
                  <a:lnTo>
                    <a:pt x="1964" y="927"/>
                  </a:lnTo>
                  <a:lnTo>
                    <a:pt x="1939" y="936"/>
                  </a:lnTo>
                  <a:lnTo>
                    <a:pt x="1914" y="943"/>
                  </a:lnTo>
                  <a:lnTo>
                    <a:pt x="1887" y="948"/>
                  </a:lnTo>
                  <a:lnTo>
                    <a:pt x="1859" y="950"/>
                  </a:lnTo>
                  <a:lnTo>
                    <a:pt x="1828" y="951"/>
                  </a:lnTo>
                  <a:lnTo>
                    <a:pt x="1798" y="950"/>
                  </a:lnTo>
                  <a:lnTo>
                    <a:pt x="1769" y="948"/>
                  </a:lnTo>
                  <a:lnTo>
                    <a:pt x="1754" y="945"/>
                  </a:lnTo>
                  <a:lnTo>
                    <a:pt x="1741" y="942"/>
                  </a:lnTo>
                  <a:lnTo>
                    <a:pt x="1729" y="938"/>
                  </a:lnTo>
                  <a:lnTo>
                    <a:pt x="1716" y="934"/>
                  </a:lnTo>
                  <a:lnTo>
                    <a:pt x="1704" y="930"/>
                  </a:lnTo>
                  <a:lnTo>
                    <a:pt x="1692" y="925"/>
                  </a:lnTo>
                  <a:lnTo>
                    <a:pt x="1681" y="920"/>
                  </a:lnTo>
                  <a:lnTo>
                    <a:pt x="1671" y="914"/>
                  </a:lnTo>
                  <a:lnTo>
                    <a:pt x="1660" y="906"/>
                  </a:lnTo>
                  <a:lnTo>
                    <a:pt x="1651" y="899"/>
                  </a:lnTo>
                  <a:lnTo>
                    <a:pt x="1642" y="892"/>
                  </a:lnTo>
                  <a:lnTo>
                    <a:pt x="1633" y="883"/>
                  </a:lnTo>
                  <a:lnTo>
                    <a:pt x="1625" y="875"/>
                  </a:lnTo>
                  <a:lnTo>
                    <a:pt x="1618" y="866"/>
                  </a:lnTo>
                  <a:lnTo>
                    <a:pt x="1610" y="857"/>
                  </a:lnTo>
                  <a:lnTo>
                    <a:pt x="1603" y="847"/>
                  </a:lnTo>
                  <a:lnTo>
                    <a:pt x="1597" y="837"/>
                  </a:lnTo>
                  <a:lnTo>
                    <a:pt x="1592" y="826"/>
                  </a:lnTo>
                  <a:lnTo>
                    <a:pt x="1587" y="815"/>
                  </a:lnTo>
                  <a:lnTo>
                    <a:pt x="1582" y="804"/>
                  </a:lnTo>
                  <a:lnTo>
                    <a:pt x="1575" y="781"/>
                  </a:lnTo>
                  <a:lnTo>
                    <a:pt x="1570" y="756"/>
                  </a:lnTo>
                  <a:lnTo>
                    <a:pt x="1566" y="730"/>
                  </a:lnTo>
                  <a:lnTo>
                    <a:pt x="1565" y="702"/>
                  </a:lnTo>
                  <a:lnTo>
                    <a:pt x="1566" y="680"/>
                  </a:lnTo>
                  <a:lnTo>
                    <a:pt x="1568" y="660"/>
                  </a:lnTo>
                  <a:lnTo>
                    <a:pt x="1571" y="638"/>
                  </a:lnTo>
                  <a:lnTo>
                    <a:pt x="1575" y="616"/>
                  </a:lnTo>
                  <a:lnTo>
                    <a:pt x="1581" y="594"/>
                  </a:lnTo>
                  <a:lnTo>
                    <a:pt x="1588" y="572"/>
                  </a:lnTo>
                  <a:lnTo>
                    <a:pt x="1596" y="550"/>
                  </a:lnTo>
                  <a:lnTo>
                    <a:pt x="1605" y="529"/>
                  </a:lnTo>
                  <a:lnTo>
                    <a:pt x="1616" y="508"/>
                  </a:lnTo>
                  <a:lnTo>
                    <a:pt x="1629" y="487"/>
                  </a:lnTo>
                  <a:lnTo>
                    <a:pt x="1641" y="469"/>
                  </a:lnTo>
                  <a:lnTo>
                    <a:pt x="1655" y="451"/>
                  </a:lnTo>
                  <a:lnTo>
                    <a:pt x="1670" y="434"/>
                  </a:lnTo>
                  <a:lnTo>
                    <a:pt x="1687" y="419"/>
                  </a:lnTo>
                  <a:lnTo>
                    <a:pt x="1704" y="405"/>
                  </a:lnTo>
                  <a:lnTo>
                    <a:pt x="1722" y="391"/>
                  </a:lnTo>
                  <a:lnTo>
                    <a:pt x="1743" y="380"/>
                  </a:lnTo>
                  <a:lnTo>
                    <a:pt x="1764" y="369"/>
                  </a:lnTo>
                  <a:lnTo>
                    <a:pt x="1785" y="361"/>
                  </a:lnTo>
                  <a:lnTo>
                    <a:pt x="1808" y="355"/>
                  </a:lnTo>
                  <a:lnTo>
                    <a:pt x="1831" y="349"/>
                  </a:lnTo>
                  <a:lnTo>
                    <a:pt x="1855" y="345"/>
                  </a:lnTo>
                  <a:lnTo>
                    <a:pt x="1881" y="343"/>
                  </a:lnTo>
                  <a:lnTo>
                    <a:pt x="1908" y="341"/>
                  </a:lnTo>
                  <a:lnTo>
                    <a:pt x="1934" y="343"/>
                  </a:lnTo>
                  <a:lnTo>
                    <a:pt x="1960" y="345"/>
                  </a:lnTo>
                  <a:lnTo>
                    <a:pt x="1984" y="350"/>
                  </a:lnTo>
                  <a:lnTo>
                    <a:pt x="2008" y="356"/>
                  </a:lnTo>
                  <a:lnTo>
                    <a:pt x="2030" y="363"/>
                  </a:lnTo>
                  <a:lnTo>
                    <a:pt x="2049" y="373"/>
                  </a:lnTo>
                  <a:lnTo>
                    <a:pt x="2067" y="385"/>
                  </a:lnTo>
                  <a:lnTo>
                    <a:pt x="2084" y="397"/>
                  </a:lnTo>
                  <a:lnTo>
                    <a:pt x="2099" y="412"/>
                  </a:lnTo>
                  <a:lnTo>
                    <a:pt x="2114" y="428"/>
                  </a:lnTo>
                  <a:lnTo>
                    <a:pt x="2125" y="445"/>
                  </a:lnTo>
                  <a:lnTo>
                    <a:pt x="2136" y="463"/>
                  </a:lnTo>
                  <a:lnTo>
                    <a:pt x="2144" y="481"/>
                  </a:lnTo>
                  <a:lnTo>
                    <a:pt x="2150" y="502"/>
                  </a:lnTo>
                  <a:lnTo>
                    <a:pt x="2156" y="523"/>
                  </a:lnTo>
                  <a:lnTo>
                    <a:pt x="2159" y="546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7" name="Freeform 1133"/>
            <p:cNvSpPr>
              <a:spLocks noChangeAspect="1" noEditPoints="1"/>
            </p:cNvSpPr>
            <p:nvPr/>
          </p:nvSpPr>
          <p:spPr bwMode="auto">
            <a:xfrm>
              <a:off x="2716" y="4448"/>
              <a:ext cx="190" cy="189"/>
            </a:xfrm>
            <a:custGeom>
              <a:avLst/>
              <a:gdLst>
                <a:gd name="T0" fmla="*/ 0 w 569"/>
                <a:gd name="T1" fmla="*/ 0 h 568"/>
                <a:gd name="T2" fmla="*/ 0 w 569"/>
                <a:gd name="T3" fmla="*/ 0 h 568"/>
                <a:gd name="T4" fmla="*/ 0 w 569"/>
                <a:gd name="T5" fmla="*/ 0 h 568"/>
                <a:gd name="T6" fmla="*/ 0 w 569"/>
                <a:gd name="T7" fmla="*/ 0 h 568"/>
                <a:gd name="T8" fmla="*/ 0 w 569"/>
                <a:gd name="T9" fmla="*/ 0 h 568"/>
                <a:gd name="T10" fmla="*/ 0 w 569"/>
                <a:gd name="T11" fmla="*/ 0 h 568"/>
                <a:gd name="T12" fmla="*/ 0 w 569"/>
                <a:gd name="T13" fmla="*/ 0 h 568"/>
                <a:gd name="T14" fmla="*/ 0 w 569"/>
                <a:gd name="T15" fmla="*/ 0 h 568"/>
                <a:gd name="T16" fmla="*/ 0 w 569"/>
                <a:gd name="T17" fmla="*/ 0 h 568"/>
                <a:gd name="T18" fmla="*/ 0 w 569"/>
                <a:gd name="T19" fmla="*/ 0 h 568"/>
                <a:gd name="T20" fmla="*/ 0 w 569"/>
                <a:gd name="T21" fmla="*/ 0 h 568"/>
                <a:gd name="T22" fmla="*/ 0 w 569"/>
                <a:gd name="T23" fmla="*/ 0 h 568"/>
                <a:gd name="T24" fmla="*/ 0 w 569"/>
                <a:gd name="T25" fmla="*/ 0 h 568"/>
                <a:gd name="T26" fmla="*/ 0 w 569"/>
                <a:gd name="T27" fmla="*/ 0 h 568"/>
                <a:gd name="T28" fmla="*/ 0 w 569"/>
                <a:gd name="T29" fmla="*/ 0 h 568"/>
                <a:gd name="T30" fmla="*/ 0 w 569"/>
                <a:gd name="T31" fmla="*/ 0 h 568"/>
                <a:gd name="T32" fmla="*/ 0 w 569"/>
                <a:gd name="T33" fmla="*/ 0 h 568"/>
                <a:gd name="T34" fmla="*/ 0 w 569"/>
                <a:gd name="T35" fmla="*/ 0 h 568"/>
                <a:gd name="T36" fmla="*/ 0 w 569"/>
                <a:gd name="T37" fmla="*/ 0 h 568"/>
                <a:gd name="T38" fmla="*/ 0 w 569"/>
                <a:gd name="T39" fmla="*/ 0 h 568"/>
                <a:gd name="T40" fmla="*/ 0 w 569"/>
                <a:gd name="T41" fmla="*/ 0 h 568"/>
                <a:gd name="T42" fmla="*/ 0 w 569"/>
                <a:gd name="T43" fmla="*/ 0 h 568"/>
                <a:gd name="T44" fmla="*/ 0 w 569"/>
                <a:gd name="T45" fmla="*/ 0 h 568"/>
                <a:gd name="T46" fmla="*/ 0 w 569"/>
                <a:gd name="T47" fmla="*/ 0 h 568"/>
                <a:gd name="T48" fmla="*/ 0 w 569"/>
                <a:gd name="T49" fmla="*/ 0 h 568"/>
                <a:gd name="T50" fmla="*/ 0 w 569"/>
                <a:gd name="T51" fmla="*/ 0 h 568"/>
                <a:gd name="T52" fmla="*/ 0 w 569"/>
                <a:gd name="T53" fmla="*/ 0 h 568"/>
                <a:gd name="T54" fmla="*/ 0 w 569"/>
                <a:gd name="T55" fmla="*/ 0 h 568"/>
                <a:gd name="T56" fmla="*/ 0 w 569"/>
                <a:gd name="T57" fmla="*/ 0 h 568"/>
                <a:gd name="T58" fmla="*/ 0 w 569"/>
                <a:gd name="T59" fmla="*/ 0 h 568"/>
                <a:gd name="T60" fmla="*/ 0 w 569"/>
                <a:gd name="T61" fmla="*/ 0 h 568"/>
                <a:gd name="T62" fmla="*/ 0 w 569"/>
                <a:gd name="T63" fmla="*/ 0 h 568"/>
                <a:gd name="T64" fmla="*/ 0 w 569"/>
                <a:gd name="T65" fmla="*/ 0 h 568"/>
                <a:gd name="T66" fmla="*/ 0 w 569"/>
                <a:gd name="T67" fmla="*/ 0 h 568"/>
                <a:gd name="T68" fmla="*/ 0 w 569"/>
                <a:gd name="T69" fmla="*/ 0 h 568"/>
                <a:gd name="T70" fmla="*/ 0 w 569"/>
                <a:gd name="T71" fmla="*/ 0 h 568"/>
                <a:gd name="T72" fmla="*/ 0 w 569"/>
                <a:gd name="T73" fmla="*/ 0 h 568"/>
                <a:gd name="T74" fmla="*/ 0 w 569"/>
                <a:gd name="T75" fmla="*/ 0 h 568"/>
                <a:gd name="T76" fmla="*/ 0 w 569"/>
                <a:gd name="T77" fmla="*/ 0 h 568"/>
                <a:gd name="T78" fmla="*/ 0 w 569"/>
                <a:gd name="T79" fmla="*/ 0 h 568"/>
                <a:gd name="T80" fmla="*/ 0 w 569"/>
                <a:gd name="T81" fmla="*/ 0 h 568"/>
                <a:gd name="T82" fmla="*/ 0 w 569"/>
                <a:gd name="T83" fmla="*/ 0 h 568"/>
                <a:gd name="T84" fmla="*/ 0 w 569"/>
                <a:gd name="T85" fmla="*/ 0 h 568"/>
                <a:gd name="T86" fmla="*/ 0 w 569"/>
                <a:gd name="T87" fmla="*/ 0 h 568"/>
                <a:gd name="T88" fmla="*/ 0 w 569"/>
                <a:gd name="T89" fmla="*/ 0 h 568"/>
                <a:gd name="T90" fmla="*/ 0 w 569"/>
                <a:gd name="T91" fmla="*/ 0 h 568"/>
                <a:gd name="T92" fmla="*/ 0 w 569"/>
                <a:gd name="T93" fmla="*/ 0 h 568"/>
                <a:gd name="T94" fmla="*/ 0 w 569"/>
                <a:gd name="T95" fmla="*/ 0 h 56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69"/>
                <a:gd name="T145" fmla="*/ 0 h 568"/>
                <a:gd name="T146" fmla="*/ 569 w 569"/>
                <a:gd name="T147" fmla="*/ 568 h 56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69" h="568">
                  <a:moveTo>
                    <a:pt x="285" y="568"/>
                  </a:moveTo>
                  <a:lnTo>
                    <a:pt x="299" y="568"/>
                  </a:lnTo>
                  <a:lnTo>
                    <a:pt x="313" y="567"/>
                  </a:lnTo>
                  <a:lnTo>
                    <a:pt x="328" y="565"/>
                  </a:lnTo>
                  <a:lnTo>
                    <a:pt x="341" y="563"/>
                  </a:lnTo>
                  <a:lnTo>
                    <a:pt x="356" y="559"/>
                  </a:lnTo>
                  <a:lnTo>
                    <a:pt x="369" y="556"/>
                  </a:lnTo>
                  <a:lnTo>
                    <a:pt x="383" y="551"/>
                  </a:lnTo>
                  <a:lnTo>
                    <a:pt x="395" y="546"/>
                  </a:lnTo>
                  <a:lnTo>
                    <a:pt x="408" y="540"/>
                  </a:lnTo>
                  <a:lnTo>
                    <a:pt x="421" y="534"/>
                  </a:lnTo>
                  <a:lnTo>
                    <a:pt x="432" y="526"/>
                  </a:lnTo>
                  <a:lnTo>
                    <a:pt x="444" y="519"/>
                  </a:lnTo>
                  <a:lnTo>
                    <a:pt x="455" y="512"/>
                  </a:lnTo>
                  <a:lnTo>
                    <a:pt x="466" y="503"/>
                  </a:lnTo>
                  <a:lnTo>
                    <a:pt x="475" y="495"/>
                  </a:lnTo>
                  <a:lnTo>
                    <a:pt x="485" y="485"/>
                  </a:lnTo>
                  <a:lnTo>
                    <a:pt x="495" y="475"/>
                  </a:lnTo>
                  <a:lnTo>
                    <a:pt x="505" y="464"/>
                  </a:lnTo>
                  <a:lnTo>
                    <a:pt x="512" y="454"/>
                  </a:lnTo>
                  <a:lnTo>
                    <a:pt x="520" y="443"/>
                  </a:lnTo>
                  <a:lnTo>
                    <a:pt x="528" y="432"/>
                  </a:lnTo>
                  <a:lnTo>
                    <a:pt x="535" y="420"/>
                  </a:lnTo>
                  <a:lnTo>
                    <a:pt x="541" y="407"/>
                  </a:lnTo>
                  <a:lnTo>
                    <a:pt x="547" y="395"/>
                  </a:lnTo>
                  <a:lnTo>
                    <a:pt x="552" y="382"/>
                  </a:lnTo>
                  <a:lnTo>
                    <a:pt x="556" y="368"/>
                  </a:lnTo>
                  <a:lnTo>
                    <a:pt x="561" y="355"/>
                  </a:lnTo>
                  <a:lnTo>
                    <a:pt x="563" y="342"/>
                  </a:lnTo>
                  <a:lnTo>
                    <a:pt x="566" y="327"/>
                  </a:lnTo>
                  <a:lnTo>
                    <a:pt x="568" y="314"/>
                  </a:lnTo>
                  <a:lnTo>
                    <a:pt x="569" y="299"/>
                  </a:lnTo>
                  <a:lnTo>
                    <a:pt x="569" y="285"/>
                  </a:lnTo>
                  <a:lnTo>
                    <a:pt x="569" y="270"/>
                  </a:lnTo>
                  <a:lnTo>
                    <a:pt x="568" y="255"/>
                  </a:lnTo>
                  <a:lnTo>
                    <a:pt x="566" y="241"/>
                  </a:lnTo>
                  <a:lnTo>
                    <a:pt x="563" y="228"/>
                  </a:lnTo>
                  <a:lnTo>
                    <a:pt x="561" y="214"/>
                  </a:lnTo>
                  <a:lnTo>
                    <a:pt x="556" y="201"/>
                  </a:lnTo>
                  <a:lnTo>
                    <a:pt x="552" y="187"/>
                  </a:lnTo>
                  <a:lnTo>
                    <a:pt x="547" y="174"/>
                  </a:lnTo>
                  <a:lnTo>
                    <a:pt x="541" y="162"/>
                  </a:lnTo>
                  <a:lnTo>
                    <a:pt x="535" y="150"/>
                  </a:lnTo>
                  <a:lnTo>
                    <a:pt x="528" y="138"/>
                  </a:lnTo>
                  <a:lnTo>
                    <a:pt x="520" y="127"/>
                  </a:lnTo>
                  <a:lnTo>
                    <a:pt x="512" y="115"/>
                  </a:lnTo>
                  <a:lnTo>
                    <a:pt x="505" y="105"/>
                  </a:lnTo>
                  <a:lnTo>
                    <a:pt x="495" y="94"/>
                  </a:lnTo>
                  <a:lnTo>
                    <a:pt x="485" y="84"/>
                  </a:lnTo>
                  <a:lnTo>
                    <a:pt x="475" y="74"/>
                  </a:lnTo>
                  <a:lnTo>
                    <a:pt x="466" y="66"/>
                  </a:lnTo>
                  <a:lnTo>
                    <a:pt x="455" y="57"/>
                  </a:lnTo>
                  <a:lnTo>
                    <a:pt x="444" y="49"/>
                  </a:lnTo>
                  <a:lnTo>
                    <a:pt x="432" y="42"/>
                  </a:lnTo>
                  <a:lnTo>
                    <a:pt x="421" y="36"/>
                  </a:lnTo>
                  <a:lnTo>
                    <a:pt x="408" y="30"/>
                  </a:lnTo>
                  <a:lnTo>
                    <a:pt x="395" y="23"/>
                  </a:lnTo>
                  <a:lnTo>
                    <a:pt x="383" y="19"/>
                  </a:lnTo>
                  <a:lnTo>
                    <a:pt x="369" y="14"/>
                  </a:lnTo>
                  <a:lnTo>
                    <a:pt x="356" y="10"/>
                  </a:lnTo>
                  <a:lnTo>
                    <a:pt x="341" y="6"/>
                  </a:lnTo>
                  <a:lnTo>
                    <a:pt x="328" y="4"/>
                  </a:lnTo>
                  <a:lnTo>
                    <a:pt x="313" y="3"/>
                  </a:lnTo>
                  <a:lnTo>
                    <a:pt x="299" y="2"/>
                  </a:lnTo>
                  <a:lnTo>
                    <a:pt x="285" y="0"/>
                  </a:lnTo>
                  <a:lnTo>
                    <a:pt x="271" y="2"/>
                  </a:lnTo>
                  <a:lnTo>
                    <a:pt x="256" y="3"/>
                  </a:lnTo>
                  <a:lnTo>
                    <a:pt x="241" y="4"/>
                  </a:lnTo>
                  <a:lnTo>
                    <a:pt x="228" y="6"/>
                  </a:lnTo>
                  <a:lnTo>
                    <a:pt x="213" y="10"/>
                  </a:lnTo>
                  <a:lnTo>
                    <a:pt x="200" y="14"/>
                  </a:lnTo>
                  <a:lnTo>
                    <a:pt x="187" y="19"/>
                  </a:lnTo>
                  <a:lnTo>
                    <a:pt x="174" y="23"/>
                  </a:lnTo>
                  <a:lnTo>
                    <a:pt x="161" y="30"/>
                  </a:lnTo>
                  <a:lnTo>
                    <a:pt x="149" y="36"/>
                  </a:lnTo>
                  <a:lnTo>
                    <a:pt x="138" y="42"/>
                  </a:lnTo>
                  <a:lnTo>
                    <a:pt x="126" y="49"/>
                  </a:lnTo>
                  <a:lnTo>
                    <a:pt x="115" y="57"/>
                  </a:lnTo>
                  <a:lnTo>
                    <a:pt x="104" y="66"/>
                  </a:lnTo>
                  <a:lnTo>
                    <a:pt x="94" y="74"/>
                  </a:lnTo>
                  <a:lnTo>
                    <a:pt x="84" y="84"/>
                  </a:lnTo>
                  <a:lnTo>
                    <a:pt x="74" y="94"/>
                  </a:lnTo>
                  <a:lnTo>
                    <a:pt x="65" y="105"/>
                  </a:lnTo>
                  <a:lnTo>
                    <a:pt x="57" y="115"/>
                  </a:lnTo>
                  <a:lnTo>
                    <a:pt x="49" y="127"/>
                  </a:lnTo>
                  <a:lnTo>
                    <a:pt x="42" y="138"/>
                  </a:lnTo>
                  <a:lnTo>
                    <a:pt x="34" y="150"/>
                  </a:lnTo>
                  <a:lnTo>
                    <a:pt x="28" y="162"/>
                  </a:lnTo>
                  <a:lnTo>
                    <a:pt x="22" y="174"/>
                  </a:lnTo>
                  <a:lnTo>
                    <a:pt x="17" y="187"/>
                  </a:lnTo>
                  <a:lnTo>
                    <a:pt x="14" y="201"/>
                  </a:lnTo>
                  <a:lnTo>
                    <a:pt x="9" y="214"/>
                  </a:lnTo>
                  <a:lnTo>
                    <a:pt x="6" y="228"/>
                  </a:lnTo>
                  <a:lnTo>
                    <a:pt x="4" y="241"/>
                  </a:lnTo>
                  <a:lnTo>
                    <a:pt x="1" y="255"/>
                  </a:lnTo>
                  <a:lnTo>
                    <a:pt x="0" y="270"/>
                  </a:lnTo>
                  <a:lnTo>
                    <a:pt x="0" y="285"/>
                  </a:lnTo>
                  <a:lnTo>
                    <a:pt x="0" y="299"/>
                  </a:lnTo>
                  <a:lnTo>
                    <a:pt x="1" y="314"/>
                  </a:lnTo>
                  <a:lnTo>
                    <a:pt x="4" y="327"/>
                  </a:lnTo>
                  <a:lnTo>
                    <a:pt x="6" y="342"/>
                  </a:lnTo>
                  <a:lnTo>
                    <a:pt x="9" y="355"/>
                  </a:lnTo>
                  <a:lnTo>
                    <a:pt x="14" y="368"/>
                  </a:lnTo>
                  <a:lnTo>
                    <a:pt x="17" y="382"/>
                  </a:lnTo>
                  <a:lnTo>
                    <a:pt x="22" y="395"/>
                  </a:lnTo>
                  <a:lnTo>
                    <a:pt x="28" y="407"/>
                  </a:lnTo>
                  <a:lnTo>
                    <a:pt x="34" y="420"/>
                  </a:lnTo>
                  <a:lnTo>
                    <a:pt x="42" y="432"/>
                  </a:lnTo>
                  <a:lnTo>
                    <a:pt x="49" y="443"/>
                  </a:lnTo>
                  <a:lnTo>
                    <a:pt x="57" y="454"/>
                  </a:lnTo>
                  <a:lnTo>
                    <a:pt x="65" y="464"/>
                  </a:lnTo>
                  <a:lnTo>
                    <a:pt x="74" y="475"/>
                  </a:lnTo>
                  <a:lnTo>
                    <a:pt x="84" y="485"/>
                  </a:lnTo>
                  <a:lnTo>
                    <a:pt x="94" y="495"/>
                  </a:lnTo>
                  <a:lnTo>
                    <a:pt x="104" y="503"/>
                  </a:lnTo>
                  <a:lnTo>
                    <a:pt x="115" y="512"/>
                  </a:lnTo>
                  <a:lnTo>
                    <a:pt x="126" y="519"/>
                  </a:lnTo>
                  <a:lnTo>
                    <a:pt x="138" y="526"/>
                  </a:lnTo>
                  <a:lnTo>
                    <a:pt x="149" y="534"/>
                  </a:lnTo>
                  <a:lnTo>
                    <a:pt x="161" y="540"/>
                  </a:lnTo>
                  <a:lnTo>
                    <a:pt x="174" y="546"/>
                  </a:lnTo>
                  <a:lnTo>
                    <a:pt x="187" y="551"/>
                  </a:lnTo>
                  <a:lnTo>
                    <a:pt x="200" y="556"/>
                  </a:lnTo>
                  <a:lnTo>
                    <a:pt x="213" y="559"/>
                  </a:lnTo>
                  <a:lnTo>
                    <a:pt x="228" y="563"/>
                  </a:lnTo>
                  <a:lnTo>
                    <a:pt x="241" y="565"/>
                  </a:lnTo>
                  <a:lnTo>
                    <a:pt x="256" y="567"/>
                  </a:lnTo>
                  <a:lnTo>
                    <a:pt x="271" y="568"/>
                  </a:lnTo>
                  <a:lnTo>
                    <a:pt x="285" y="568"/>
                  </a:lnTo>
                  <a:close/>
                  <a:moveTo>
                    <a:pt x="131" y="186"/>
                  </a:moveTo>
                  <a:lnTo>
                    <a:pt x="194" y="186"/>
                  </a:lnTo>
                  <a:lnTo>
                    <a:pt x="161" y="341"/>
                  </a:lnTo>
                  <a:lnTo>
                    <a:pt x="260" y="341"/>
                  </a:lnTo>
                  <a:lnTo>
                    <a:pt x="249" y="390"/>
                  </a:lnTo>
                  <a:lnTo>
                    <a:pt x="87" y="390"/>
                  </a:lnTo>
                  <a:lnTo>
                    <a:pt x="131" y="186"/>
                  </a:lnTo>
                  <a:close/>
                  <a:moveTo>
                    <a:pt x="286" y="186"/>
                  </a:moveTo>
                  <a:lnTo>
                    <a:pt x="354" y="186"/>
                  </a:lnTo>
                  <a:lnTo>
                    <a:pt x="367" y="333"/>
                  </a:lnTo>
                  <a:lnTo>
                    <a:pt x="445" y="186"/>
                  </a:lnTo>
                  <a:lnTo>
                    <a:pt x="508" y="186"/>
                  </a:lnTo>
                  <a:lnTo>
                    <a:pt x="389" y="390"/>
                  </a:lnTo>
                  <a:lnTo>
                    <a:pt x="321" y="390"/>
                  </a:lnTo>
                  <a:lnTo>
                    <a:pt x="286" y="186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8" name="Freeform 1134"/>
            <p:cNvSpPr>
              <a:spLocks noChangeAspect="1"/>
            </p:cNvSpPr>
            <p:nvPr/>
          </p:nvSpPr>
          <p:spPr bwMode="auto">
            <a:xfrm>
              <a:off x="2716" y="4448"/>
              <a:ext cx="190" cy="189"/>
            </a:xfrm>
            <a:custGeom>
              <a:avLst/>
              <a:gdLst>
                <a:gd name="T0" fmla="*/ 0 w 569"/>
                <a:gd name="T1" fmla="*/ 0 h 568"/>
                <a:gd name="T2" fmla="*/ 0 w 569"/>
                <a:gd name="T3" fmla="*/ 0 h 568"/>
                <a:gd name="T4" fmla="*/ 0 w 569"/>
                <a:gd name="T5" fmla="*/ 0 h 568"/>
                <a:gd name="T6" fmla="*/ 0 w 569"/>
                <a:gd name="T7" fmla="*/ 0 h 568"/>
                <a:gd name="T8" fmla="*/ 0 w 569"/>
                <a:gd name="T9" fmla="*/ 0 h 568"/>
                <a:gd name="T10" fmla="*/ 0 w 569"/>
                <a:gd name="T11" fmla="*/ 0 h 568"/>
                <a:gd name="T12" fmla="*/ 0 w 569"/>
                <a:gd name="T13" fmla="*/ 0 h 568"/>
                <a:gd name="T14" fmla="*/ 0 w 569"/>
                <a:gd name="T15" fmla="*/ 0 h 568"/>
                <a:gd name="T16" fmla="*/ 0 w 569"/>
                <a:gd name="T17" fmla="*/ 0 h 568"/>
                <a:gd name="T18" fmla="*/ 0 w 569"/>
                <a:gd name="T19" fmla="*/ 0 h 568"/>
                <a:gd name="T20" fmla="*/ 0 w 569"/>
                <a:gd name="T21" fmla="*/ 0 h 568"/>
                <a:gd name="T22" fmla="*/ 0 w 569"/>
                <a:gd name="T23" fmla="*/ 0 h 568"/>
                <a:gd name="T24" fmla="*/ 0 w 569"/>
                <a:gd name="T25" fmla="*/ 0 h 568"/>
                <a:gd name="T26" fmla="*/ 0 w 569"/>
                <a:gd name="T27" fmla="*/ 0 h 568"/>
                <a:gd name="T28" fmla="*/ 0 w 569"/>
                <a:gd name="T29" fmla="*/ 0 h 568"/>
                <a:gd name="T30" fmla="*/ 0 w 569"/>
                <a:gd name="T31" fmla="*/ 0 h 568"/>
                <a:gd name="T32" fmla="*/ 0 w 569"/>
                <a:gd name="T33" fmla="*/ 0 h 568"/>
                <a:gd name="T34" fmla="*/ 0 w 569"/>
                <a:gd name="T35" fmla="*/ 0 h 568"/>
                <a:gd name="T36" fmla="*/ 0 w 569"/>
                <a:gd name="T37" fmla="*/ 0 h 568"/>
                <a:gd name="T38" fmla="*/ 0 w 569"/>
                <a:gd name="T39" fmla="*/ 0 h 568"/>
                <a:gd name="T40" fmla="*/ 0 w 569"/>
                <a:gd name="T41" fmla="*/ 0 h 568"/>
                <a:gd name="T42" fmla="*/ 0 w 569"/>
                <a:gd name="T43" fmla="*/ 0 h 568"/>
                <a:gd name="T44" fmla="*/ 0 w 569"/>
                <a:gd name="T45" fmla="*/ 0 h 568"/>
                <a:gd name="T46" fmla="*/ 0 w 569"/>
                <a:gd name="T47" fmla="*/ 0 h 568"/>
                <a:gd name="T48" fmla="*/ 0 w 569"/>
                <a:gd name="T49" fmla="*/ 0 h 568"/>
                <a:gd name="T50" fmla="*/ 0 w 569"/>
                <a:gd name="T51" fmla="*/ 0 h 568"/>
                <a:gd name="T52" fmla="*/ 0 w 569"/>
                <a:gd name="T53" fmla="*/ 0 h 568"/>
                <a:gd name="T54" fmla="*/ 0 w 569"/>
                <a:gd name="T55" fmla="*/ 0 h 568"/>
                <a:gd name="T56" fmla="*/ 0 w 569"/>
                <a:gd name="T57" fmla="*/ 0 h 568"/>
                <a:gd name="T58" fmla="*/ 0 w 569"/>
                <a:gd name="T59" fmla="*/ 0 h 568"/>
                <a:gd name="T60" fmla="*/ 0 w 569"/>
                <a:gd name="T61" fmla="*/ 0 h 568"/>
                <a:gd name="T62" fmla="*/ 0 w 569"/>
                <a:gd name="T63" fmla="*/ 0 h 568"/>
                <a:gd name="T64" fmla="*/ 0 w 569"/>
                <a:gd name="T65" fmla="*/ 0 h 568"/>
                <a:gd name="T66" fmla="*/ 0 w 569"/>
                <a:gd name="T67" fmla="*/ 0 h 568"/>
                <a:gd name="T68" fmla="*/ 0 w 569"/>
                <a:gd name="T69" fmla="*/ 0 h 568"/>
                <a:gd name="T70" fmla="*/ 0 w 569"/>
                <a:gd name="T71" fmla="*/ 0 h 568"/>
                <a:gd name="T72" fmla="*/ 0 w 569"/>
                <a:gd name="T73" fmla="*/ 0 h 568"/>
                <a:gd name="T74" fmla="*/ 0 w 569"/>
                <a:gd name="T75" fmla="*/ 0 h 568"/>
                <a:gd name="T76" fmla="*/ 0 w 569"/>
                <a:gd name="T77" fmla="*/ 0 h 568"/>
                <a:gd name="T78" fmla="*/ 0 w 569"/>
                <a:gd name="T79" fmla="*/ 0 h 568"/>
                <a:gd name="T80" fmla="*/ 0 w 569"/>
                <a:gd name="T81" fmla="*/ 0 h 568"/>
                <a:gd name="T82" fmla="*/ 0 w 569"/>
                <a:gd name="T83" fmla="*/ 0 h 568"/>
                <a:gd name="T84" fmla="*/ 0 w 569"/>
                <a:gd name="T85" fmla="*/ 0 h 5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69"/>
                <a:gd name="T130" fmla="*/ 0 h 568"/>
                <a:gd name="T131" fmla="*/ 569 w 569"/>
                <a:gd name="T132" fmla="*/ 568 h 5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69" h="568">
                  <a:moveTo>
                    <a:pt x="285" y="568"/>
                  </a:moveTo>
                  <a:lnTo>
                    <a:pt x="299" y="568"/>
                  </a:lnTo>
                  <a:lnTo>
                    <a:pt x="313" y="567"/>
                  </a:lnTo>
                  <a:lnTo>
                    <a:pt x="328" y="565"/>
                  </a:lnTo>
                  <a:lnTo>
                    <a:pt x="341" y="563"/>
                  </a:lnTo>
                  <a:lnTo>
                    <a:pt x="356" y="559"/>
                  </a:lnTo>
                  <a:lnTo>
                    <a:pt x="369" y="556"/>
                  </a:lnTo>
                  <a:lnTo>
                    <a:pt x="383" y="551"/>
                  </a:lnTo>
                  <a:lnTo>
                    <a:pt x="395" y="546"/>
                  </a:lnTo>
                  <a:lnTo>
                    <a:pt x="408" y="540"/>
                  </a:lnTo>
                  <a:lnTo>
                    <a:pt x="421" y="534"/>
                  </a:lnTo>
                  <a:lnTo>
                    <a:pt x="432" y="526"/>
                  </a:lnTo>
                  <a:lnTo>
                    <a:pt x="444" y="519"/>
                  </a:lnTo>
                  <a:lnTo>
                    <a:pt x="455" y="512"/>
                  </a:lnTo>
                  <a:lnTo>
                    <a:pt x="466" y="503"/>
                  </a:lnTo>
                  <a:lnTo>
                    <a:pt x="475" y="495"/>
                  </a:lnTo>
                  <a:lnTo>
                    <a:pt x="485" y="485"/>
                  </a:lnTo>
                  <a:lnTo>
                    <a:pt x="495" y="475"/>
                  </a:lnTo>
                  <a:lnTo>
                    <a:pt x="505" y="464"/>
                  </a:lnTo>
                  <a:lnTo>
                    <a:pt x="512" y="454"/>
                  </a:lnTo>
                  <a:lnTo>
                    <a:pt x="520" y="443"/>
                  </a:lnTo>
                  <a:lnTo>
                    <a:pt x="528" y="432"/>
                  </a:lnTo>
                  <a:lnTo>
                    <a:pt x="535" y="420"/>
                  </a:lnTo>
                  <a:lnTo>
                    <a:pt x="541" y="407"/>
                  </a:lnTo>
                  <a:lnTo>
                    <a:pt x="547" y="395"/>
                  </a:lnTo>
                  <a:lnTo>
                    <a:pt x="552" y="382"/>
                  </a:lnTo>
                  <a:lnTo>
                    <a:pt x="556" y="368"/>
                  </a:lnTo>
                  <a:lnTo>
                    <a:pt x="561" y="355"/>
                  </a:lnTo>
                  <a:lnTo>
                    <a:pt x="563" y="342"/>
                  </a:lnTo>
                  <a:lnTo>
                    <a:pt x="566" y="327"/>
                  </a:lnTo>
                  <a:lnTo>
                    <a:pt x="568" y="314"/>
                  </a:lnTo>
                  <a:lnTo>
                    <a:pt x="569" y="299"/>
                  </a:lnTo>
                  <a:lnTo>
                    <a:pt x="569" y="285"/>
                  </a:lnTo>
                  <a:lnTo>
                    <a:pt x="569" y="270"/>
                  </a:lnTo>
                  <a:lnTo>
                    <a:pt x="568" y="255"/>
                  </a:lnTo>
                  <a:lnTo>
                    <a:pt x="566" y="241"/>
                  </a:lnTo>
                  <a:lnTo>
                    <a:pt x="563" y="228"/>
                  </a:lnTo>
                  <a:lnTo>
                    <a:pt x="561" y="214"/>
                  </a:lnTo>
                  <a:lnTo>
                    <a:pt x="556" y="201"/>
                  </a:lnTo>
                  <a:lnTo>
                    <a:pt x="552" y="187"/>
                  </a:lnTo>
                  <a:lnTo>
                    <a:pt x="547" y="174"/>
                  </a:lnTo>
                  <a:lnTo>
                    <a:pt x="541" y="162"/>
                  </a:lnTo>
                  <a:lnTo>
                    <a:pt x="535" y="150"/>
                  </a:lnTo>
                  <a:lnTo>
                    <a:pt x="528" y="138"/>
                  </a:lnTo>
                  <a:lnTo>
                    <a:pt x="520" y="127"/>
                  </a:lnTo>
                  <a:lnTo>
                    <a:pt x="512" y="115"/>
                  </a:lnTo>
                  <a:lnTo>
                    <a:pt x="505" y="105"/>
                  </a:lnTo>
                  <a:lnTo>
                    <a:pt x="495" y="94"/>
                  </a:lnTo>
                  <a:lnTo>
                    <a:pt x="485" y="84"/>
                  </a:lnTo>
                  <a:lnTo>
                    <a:pt x="475" y="74"/>
                  </a:lnTo>
                  <a:lnTo>
                    <a:pt x="466" y="66"/>
                  </a:lnTo>
                  <a:lnTo>
                    <a:pt x="455" y="57"/>
                  </a:lnTo>
                  <a:lnTo>
                    <a:pt x="444" y="49"/>
                  </a:lnTo>
                  <a:lnTo>
                    <a:pt x="432" y="42"/>
                  </a:lnTo>
                  <a:lnTo>
                    <a:pt x="421" y="36"/>
                  </a:lnTo>
                  <a:lnTo>
                    <a:pt x="408" y="30"/>
                  </a:lnTo>
                  <a:lnTo>
                    <a:pt x="395" y="23"/>
                  </a:lnTo>
                  <a:lnTo>
                    <a:pt x="383" y="19"/>
                  </a:lnTo>
                  <a:lnTo>
                    <a:pt x="369" y="14"/>
                  </a:lnTo>
                  <a:lnTo>
                    <a:pt x="356" y="10"/>
                  </a:lnTo>
                  <a:lnTo>
                    <a:pt x="341" y="6"/>
                  </a:lnTo>
                  <a:lnTo>
                    <a:pt x="328" y="4"/>
                  </a:lnTo>
                  <a:lnTo>
                    <a:pt x="313" y="3"/>
                  </a:lnTo>
                  <a:lnTo>
                    <a:pt x="299" y="2"/>
                  </a:lnTo>
                  <a:lnTo>
                    <a:pt x="285" y="0"/>
                  </a:lnTo>
                  <a:lnTo>
                    <a:pt x="271" y="2"/>
                  </a:lnTo>
                  <a:lnTo>
                    <a:pt x="256" y="3"/>
                  </a:lnTo>
                  <a:lnTo>
                    <a:pt x="241" y="4"/>
                  </a:lnTo>
                  <a:lnTo>
                    <a:pt x="228" y="6"/>
                  </a:lnTo>
                  <a:lnTo>
                    <a:pt x="213" y="10"/>
                  </a:lnTo>
                  <a:lnTo>
                    <a:pt x="200" y="14"/>
                  </a:lnTo>
                  <a:lnTo>
                    <a:pt x="187" y="19"/>
                  </a:lnTo>
                  <a:lnTo>
                    <a:pt x="174" y="23"/>
                  </a:lnTo>
                  <a:lnTo>
                    <a:pt x="161" y="30"/>
                  </a:lnTo>
                  <a:lnTo>
                    <a:pt x="149" y="36"/>
                  </a:lnTo>
                  <a:lnTo>
                    <a:pt x="138" y="42"/>
                  </a:lnTo>
                  <a:lnTo>
                    <a:pt x="126" y="49"/>
                  </a:lnTo>
                  <a:lnTo>
                    <a:pt x="115" y="57"/>
                  </a:lnTo>
                  <a:lnTo>
                    <a:pt x="104" y="66"/>
                  </a:lnTo>
                  <a:lnTo>
                    <a:pt x="94" y="74"/>
                  </a:lnTo>
                  <a:lnTo>
                    <a:pt x="84" y="84"/>
                  </a:lnTo>
                  <a:lnTo>
                    <a:pt x="74" y="94"/>
                  </a:lnTo>
                  <a:lnTo>
                    <a:pt x="65" y="105"/>
                  </a:lnTo>
                  <a:lnTo>
                    <a:pt x="57" y="115"/>
                  </a:lnTo>
                  <a:lnTo>
                    <a:pt x="49" y="127"/>
                  </a:lnTo>
                  <a:lnTo>
                    <a:pt x="42" y="138"/>
                  </a:lnTo>
                  <a:lnTo>
                    <a:pt x="34" y="150"/>
                  </a:lnTo>
                  <a:lnTo>
                    <a:pt x="28" y="162"/>
                  </a:lnTo>
                  <a:lnTo>
                    <a:pt x="22" y="174"/>
                  </a:lnTo>
                  <a:lnTo>
                    <a:pt x="17" y="187"/>
                  </a:lnTo>
                  <a:lnTo>
                    <a:pt x="14" y="201"/>
                  </a:lnTo>
                  <a:lnTo>
                    <a:pt x="9" y="214"/>
                  </a:lnTo>
                  <a:lnTo>
                    <a:pt x="6" y="228"/>
                  </a:lnTo>
                  <a:lnTo>
                    <a:pt x="4" y="241"/>
                  </a:lnTo>
                  <a:lnTo>
                    <a:pt x="1" y="255"/>
                  </a:lnTo>
                  <a:lnTo>
                    <a:pt x="0" y="270"/>
                  </a:lnTo>
                  <a:lnTo>
                    <a:pt x="0" y="285"/>
                  </a:lnTo>
                  <a:lnTo>
                    <a:pt x="0" y="299"/>
                  </a:lnTo>
                  <a:lnTo>
                    <a:pt x="1" y="314"/>
                  </a:lnTo>
                  <a:lnTo>
                    <a:pt x="4" y="327"/>
                  </a:lnTo>
                  <a:lnTo>
                    <a:pt x="6" y="342"/>
                  </a:lnTo>
                  <a:lnTo>
                    <a:pt x="9" y="355"/>
                  </a:lnTo>
                  <a:lnTo>
                    <a:pt x="14" y="368"/>
                  </a:lnTo>
                  <a:lnTo>
                    <a:pt x="17" y="382"/>
                  </a:lnTo>
                  <a:lnTo>
                    <a:pt x="22" y="395"/>
                  </a:lnTo>
                  <a:lnTo>
                    <a:pt x="28" y="407"/>
                  </a:lnTo>
                  <a:lnTo>
                    <a:pt x="34" y="420"/>
                  </a:lnTo>
                  <a:lnTo>
                    <a:pt x="42" y="432"/>
                  </a:lnTo>
                  <a:lnTo>
                    <a:pt x="49" y="443"/>
                  </a:lnTo>
                  <a:lnTo>
                    <a:pt x="57" y="454"/>
                  </a:lnTo>
                  <a:lnTo>
                    <a:pt x="65" y="464"/>
                  </a:lnTo>
                  <a:lnTo>
                    <a:pt x="74" y="475"/>
                  </a:lnTo>
                  <a:lnTo>
                    <a:pt x="84" y="485"/>
                  </a:lnTo>
                  <a:lnTo>
                    <a:pt x="94" y="495"/>
                  </a:lnTo>
                  <a:lnTo>
                    <a:pt x="104" y="503"/>
                  </a:lnTo>
                  <a:lnTo>
                    <a:pt x="115" y="512"/>
                  </a:lnTo>
                  <a:lnTo>
                    <a:pt x="126" y="519"/>
                  </a:lnTo>
                  <a:lnTo>
                    <a:pt x="138" y="526"/>
                  </a:lnTo>
                  <a:lnTo>
                    <a:pt x="149" y="534"/>
                  </a:lnTo>
                  <a:lnTo>
                    <a:pt x="161" y="540"/>
                  </a:lnTo>
                  <a:lnTo>
                    <a:pt x="174" y="546"/>
                  </a:lnTo>
                  <a:lnTo>
                    <a:pt x="187" y="551"/>
                  </a:lnTo>
                  <a:lnTo>
                    <a:pt x="200" y="556"/>
                  </a:lnTo>
                  <a:lnTo>
                    <a:pt x="213" y="559"/>
                  </a:lnTo>
                  <a:lnTo>
                    <a:pt x="228" y="563"/>
                  </a:lnTo>
                  <a:lnTo>
                    <a:pt x="241" y="565"/>
                  </a:lnTo>
                  <a:lnTo>
                    <a:pt x="256" y="567"/>
                  </a:lnTo>
                  <a:lnTo>
                    <a:pt x="271" y="568"/>
                  </a:lnTo>
                  <a:lnTo>
                    <a:pt x="285" y="568"/>
                  </a:lnTo>
                </a:path>
              </a:pathLst>
            </a:custGeom>
            <a:solidFill>
              <a:srgbClr val="990033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9" name="Freeform 1135"/>
            <p:cNvSpPr>
              <a:spLocks noChangeAspect="1"/>
            </p:cNvSpPr>
            <p:nvPr/>
          </p:nvSpPr>
          <p:spPr bwMode="auto">
            <a:xfrm>
              <a:off x="2745" y="4510"/>
              <a:ext cx="58" cy="68"/>
            </a:xfrm>
            <a:custGeom>
              <a:avLst/>
              <a:gdLst>
                <a:gd name="T0" fmla="*/ 0 w 173"/>
                <a:gd name="T1" fmla="*/ 0 h 204"/>
                <a:gd name="T2" fmla="*/ 0 w 173"/>
                <a:gd name="T3" fmla="*/ 0 h 204"/>
                <a:gd name="T4" fmla="*/ 0 w 173"/>
                <a:gd name="T5" fmla="*/ 0 h 204"/>
                <a:gd name="T6" fmla="*/ 0 w 173"/>
                <a:gd name="T7" fmla="*/ 0 h 204"/>
                <a:gd name="T8" fmla="*/ 0 w 173"/>
                <a:gd name="T9" fmla="*/ 0 h 204"/>
                <a:gd name="T10" fmla="*/ 0 w 173"/>
                <a:gd name="T11" fmla="*/ 0 h 204"/>
                <a:gd name="T12" fmla="*/ 0 w 173"/>
                <a:gd name="T13" fmla="*/ 0 h 2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"/>
                <a:gd name="T22" fmla="*/ 0 h 204"/>
                <a:gd name="T23" fmla="*/ 173 w 173"/>
                <a:gd name="T24" fmla="*/ 204 h 2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" h="204">
                  <a:moveTo>
                    <a:pt x="44" y="0"/>
                  </a:moveTo>
                  <a:lnTo>
                    <a:pt x="107" y="0"/>
                  </a:lnTo>
                  <a:lnTo>
                    <a:pt x="74" y="155"/>
                  </a:lnTo>
                  <a:lnTo>
                    <a:pt x="173" y="155"/>
                  </a:lnTo>
                  <a:lnTo>
                    <a:pt x="162" y="204"/>
                  </a:lnTo>
                  <a:lnTo>
                    <a:pt x="0" y="20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90033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0" name="Freeform 1136"/>
            <p:cNvSpPr>
              <a:spLocks noChangeAspect="1"/>
            </p:cNvSpPr>
            <p:nvPr/>
          </p:nvSpPr>
          <p:spPr bwMode="auto">
            <a:xfrm>
              <a:off x="2812" y="4510"/>
              <a:ext cx="74" cy="68"/>
            </a:xfrm>
            <a:custGeom>
              <a:avLst/>
              <a:gdLst>
                <a:gd name="T0" fmla="*/ 0 w 222"/>
                <a:gd name="T1" fmla="*/ 0 h 204"/>
                <a:gd name="T2" fmla="*/ 0 w 222"/>
                <a:gd name="T3" fmla="*/ 0 h 204"/>
                <a:gd name="T4" fmla="*/ 0 w 222"/>
                <a:gd name="T5" fmla="*/ 0 h 204"/>
                <a:gd name="T6" fmla="*/ 0 w 222"/>
                <a:gd name="T7" fmla="*/ 0 h 204"/>
                <a:gd name="T8" fmla="*/ 0 w 222"/>
                <a:gd name="T9" fmla="*/ 0 h 204"/>
                <a:gd name="T10" fmla="*/ 0 w 222"/>
                <a:gd name="T11" fmla="*/ 0 h 204"/>
                <a:gd name="T12" fmla="*/ 0 w 222"/>
                <a:gd name="T13" fmla="*/ 0 h 204"/>
                <a:gd name="T14" fmla="*/ 0 w 222"/>
                <a:gd name="T15" fmla="*/ 0 h 2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2"/>
                <a:gd name="T25" fmla="*/ 0 h 204"/>
                <a:gd name="T26" fmla="*/ 222 w 222"/>
                <a:gd name="T27" fmla="*/ 204 h 2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2" h="204">
                  <a:moveTo>
                    <a:pt x="0" y="0"/>
                  </a:moveTo>
                  <a:lnTo>
                    <a:pt x="68" y="0"/>
                  </a:lnTo>
                  <a:lnTo>
                    <a:pt x="81" y="147"/>
                  </a:lnTo>
                  <a:lnTo>
                    <a:pt x="159" y="0"/>
                  </a:lnTo>
                  <a:lnTo>
                    <a:pt x="222" y="0"/>
                  </a:lnTo>
                  <a:lnTo>
                    <a:pt x="103" y="204"/>
                  </a:lnTo>
                  <a:lnTo>
                    <a:pt x="35" y="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33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lv-LV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43663"/>
            <a:ext cx="2895600" cy="290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29000" y="6446838"/>
            <a:ext cx="2133600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FA978CF-AA87-4498-94E1-9B6CC628A3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43663"/>
            <a:ext cx="2895600" cy="290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429000" y="6446838"/>
            <a:ext cx="2133600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9E64C86-FE38-461B-BA61-643684BDB5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1-3-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814931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52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pitchFamily="34" charset="0"/>
          <a:ea typeface="+mj-ea"/>
          <a:cs typeface="Calibri" pitchFamily="34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rgbClr val="000066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rgbClr val="000066"/>
          </a:solidFill>
          <a:latin typeface="Calibri" pitchFamily="34" charset="0"/>
          <a:cs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66"/>
          </a:solidFill>
          <a:latin typeface="Calibri" pitchFamily="34" charset="0"/>
          <a:cs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Calibri" pitchFamily="34" charset="0"/>
          <a:cs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rybryk/Desktop/Fig9-2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rybryk/Desktop/del7.gif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51520" y="1000108"/>
            <a:ext cx="8521004" cy="2043106"/>
          </a:xfrm>
        </p:spPr>
        <p:txBody>
          <a:bodyPr/>
          <a:lstStyle/>
          <a:p>
            <a:pPr algn="ctr"/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>Ģenētiskā diagnostika- metodes, principi un problēmas.</a:t>
            </a:r>
            <a:br>
              <a:rPr lang="lv-LV" dirty="0" smtClean="0"/>
            </a:br>
            <a:r>
              <a:rPr lang="lv-LV" cap="all" dirty="0" smtClean="0"/>
              <a:t> </a:t>
            </a:r>
            <a:r>
              <a:rPr lang="lv-LV" dirty="0"/>
              <a:t>Gēnu testēšana </a:t>
            </a:r>
            <a:r>
              <a:rPr lang="lv-LV" dirty="0" err="1"/>
              <a:t>monogēno</a:t>
            </a:r>
            <a:r>
              <a:rPr lang="lv-LV" dirty="0"/>
              <a:t> slimību diagnostikai</a:t>
            </a:r>
            <a:endParaRPr lang="en-US" cap="all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857224" y="4357694"/>
            <a:ext cx="7315200" cy="857256"/>
          </a:xfrm>
        </p:spPr>
        <p:txBody>
          <a:bodyPr/>
          <a:lstStyle/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76325"/>
            <a:ext cx="4618856" cy="5248275"/>
          </a:xfrm>
        </p:spPr>
        <p:txBody>
          <a:bodyPr/>
          <a:lstStyle/>
          <a:p>
            <a:r>
              <a:rPr lang="en-US" sz="2000" dirty="0"/>
              <a:t>100 </a:t>
            </a:r>
            <a:r>
              <a:rPr lang="lv-LV" sz="2000" dirty="0" smtClean="0"/>
              <a:t>cilvēki testēti</a:t>
            </a:r>
            <a:r>
              <a:rPr lang="en-US" sz="2000" dirty="0" smtClean="0"/>
              <a:t>. </a:t>
            </a:r>
            <a:r>
              <a:rPr lang="lv-LV" sz="2000" dirty="0" smtClean="0"/>
              <a:t>30</a:t>
            </a:r>
            <a:r>
              <a:rPr lang="en-US" sz="2000" dirty="0" smtClean="0"/>
              <a:t> </a:t>
            </a:r>
            <a:r>
              <a:rPr lang="lv-LV" sz="2000" dirty="0" smtClean="0"/>
              <a:t>slimi 70 veseli. P</a:t>
            </a:r>
            <a:r>
              <a:rPr lang="en-US" sz="2000" dirty="0" err="1" smtClean="0"/>
              <a:t>revalence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lv-LV" sz="2000" dirty="0" smtClean="0"/>
              <a:t>r</a:t>
            </a:r>
            <a:r>
              <a:rPr lang="en-US" sz="2000" dirty="0" smtClean="0"/>
              <a:t> </a:t>
            </a:r>
            <a:r>
              <a:rPr lang="lv-LV" sz="2000" dirty="0" smtClean="0"/>
              <a:t>30</a:t>
            </a:r>
            <a:r>
              <a:rPr lang="en-US" sz="2000" dirty="0" smtClean="0"/>
              <a:t>%:</a:t>
            </a:r>
            <a:endParaRPr lang="en-US" sz="2000" dirty="0"/>
          </a:p>
          <a:p>
            <a:r>
              <a:rPr lang="lv-LV" sz="2000" dirty="0" smtClean="0"/>
              <a:t>Jūtīgums</a:t>
            </a:r>
            <a:r>
              <a:rPr lang="en-US" sz="2000" dirty="0" smtClean="0"/>
              <a:t>:</a:t>
            </a: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dirty="0"/>
              <a:t>A/(A + C) </a:t>
            </a:r>
            <a:r>
              <a:rPr lang="en-US" sz="2000" b="1" dirty="0"/>
              <a:t>×</a:t>
            </a:r>
            <a:r>
              <a:rPr lang="en-US" sz="2000" dirty="0"/>
              <a:t> 100</a:t>
            </a:r>
            <a:br>
              <a:rPr lang="en-US" sz="2000" dirty="0"/>
            </a:br>
            <a:r>
              <a:rPr lang="lv-LV" sz="2000" dirty="0" smtClean="0"/>
              <a:t>20</a:t>
            </a:r>
            <a:r>
              <a:rPr lang="en-US" sz="2000" dirty="0" smtClean="0"/>
              <a:t>/</a:t>
            </a:r>
            <a:r>
              <a:rPr lang="lv-LV" sz="2000" dirty="0" smtClean="0"/>
              <a:t>30</a:t>
            </a:r>
            <a:r>
              <a:rPr lang="en-US" sz="2000" dirty="0"/>
              <a:t> </a:t>
            </a:r>
            <a:r>
              <a:rPr lang="en-US" sz="2000" b="1" dirty="0"/>
              <a:t>×</a:t>
            </a:r>
            <a:r>
              <a:rPr lang="en-US" sz="2000" dirty="0"/>
              <a:t> 100 = 67%</a:t>
            </a:r>
          </a:p>
          <a:p>
            <a:r>
              <a:rPr lang="lv-LV" sz="2000" dirty="0" smtClean="0"/>
              <a:t>Specifiskums</a:t>
            </a:r>
            <a:r>
              <a:rPr lang="en-US" sz="2000" dirty="0" smtClean="0"/>
              <a:t>:</a:t>
            </a: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dirty="0"/>
              <a:t>D/(D + B) </a:t>
            </a:r>
            <a:r>
              <a:rPr lang="en-US" sz="2000" b="1" dirty="0"/>
              <a:t>×</a:t>
            </a:r>
            <a:r>
              <a:rPr lang="en-US" sz="2000" dirty="0"/>
              <a:t> 100</a:t>
            </a:r>
            <a:br>
              <a:rPr lang="en-US" sz="2000" dirty="0"/>
            </a:br>
            <a:r>
              <a:rPr lang="lv-LV" sz="2000" dirty="0" smtClean="0"/>
              <a:t>37</a:t>
            </a:r>
            <a:r>
              <a:rPr lang="en-US" sz="2000" dirty="0" smtClean="0"/>
              <a:t>/</a:t>
            </a:r>
            <a:r>
              <a:rPr lang="lv-LV" sz="2000" dirty="0" smtClean="0"/>
              <a:t>70</a:t>
            </a:r>
            <a:r>
              <a:rPr lang="en-US" sz="2000" dirty="0"/>
              <a:t> </a:t>
            </a:r>
            <a:r>
              <a:rPr lang="en-US" sz="2000" b="1" dirty="0"/>
              <a:t>×</a:t>
            </a:r>
            <a:r>
              <a:rPr lang="en-US" sz="2000" dirty="0"/>
              <a:t> 100 = 53%</a:t>
            </a:r>
          </a:p>
          <a:p>
            <a:r>
              <a:rPr lang="en-US" sz="2000" dirty="0" smtClean="0"/>
              <a:t>P</a:t>
            </a:r>
            <a:r>
              <a:rPr lang="lv-LV" sz="2000" dirty="0" smtClean="0"/>
              <a:t>PV</a:t>
            </a:r>
            <a:r>
              <a:rPr lang="en-US" sz="2000" dirty="0" smtClean="0"/>
              <a:t>:</a:t>
            </a: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dirty="0"/>
              <a:t>A/(A + B) </a:t>
            </a:r>
            <a:r>
              <a:rPr lang="en-US" sz="2000" b="1" dirty="0"/>
              <a:t>×</a:t>
            </a:r>
            <a:r>
              <a:rPr lang="en-US" sz="2000" dirty="0"/>
              <a:t> 100</a:t>
            </a:r>
            <a:br>
              <a:rPr lang="en-US" sz="2000" dirty="0"/>
            </a:br>
            <a:r>
              <a:rPr lang="lv-LV" sz="2000" dirty="0" smtClean="0"/>
              <a:t>20</a:t>
            </a:r>
            <a:r>
              <a:rPr lang="en-US" sz="2000" dirty="0" smtClean="0"/>
              <a:t>/5</a:t>
            </a:r>
            <a:r>
              <a:rPr lang="lv-LV" sz="2000" dirty="0" smtClean="0"/>
              <a:t>3</a:t>
            </a:r>
            <a:r>
              <a:rPr lang="en-US" sz="2000" dirty="0"/>
              <a:t> </a:t>
            </a:r>
            <a:r>
              <a:rPr lang="en-US" sz="2000" b="1" dirty="0"/>
              <a:t>× </a:t>
            </a:r>
            <a:r>
              <a:rPr lang="en-US" sz="2000" dirty="0"/>
              <a:t>100 = </a:t>
            </a:r>
            <a:r>
              <a:rPr lang="lv-LV" sz="2000" dirty="0" smtClean="0"/>
              <a:t>38</a:t>
            </a:r>
            <a:r>
              <a:rPr lang="en-US" sz="2000" dirty="0" smtClean="0"/>
              <a:t>%</a:t>
            </a:r>
            <a:endParaRPr lang="en-US" sz="2000" dirty="0"/>
          </a:p>
          <a:p>
            <a:r>
              <a:rPr lang="en-US" sz="2000" dirty="0" smtClean="0"/>
              <a:t>N</a:t>
            </a:r>
            <a:r>
              <a:rPr lang="lv-LV" sz="2000" dirty="0" smtClean="0"/>
              <a:t>PV</a:t>
            </a:r>
            <a:r>
              <a:rPr lang="en-US" sz="2000" dirty="0" smtClean="0"/>
              <a:t>:</a:t>
            </a: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dirty="0"/>
              <a:t>D/(D + C) </a:t>
            </a:r>
            <a:r>
              <a:rPr lang="en-US" sz="2000" b="1" dirty="0"/>
              <a:t>×</a:t>
            </a:r>
            <a:r>
              <a:rPr lang="en-US" sz="2000" dirty="0"/>
              <a:t> 100 </a:t>
            </a:r>
            <a:br>
              <a:rPr lang="en-US" sz="2000" dirty="0"/>
            </a:br>
            <a:r>
              <a:rPr lang="lv-LV" sz="2000" dirty="0" smtClean="0"/>
              <a:t>37</a:t>
            </a:r>
            <a:r>
              <a:rPr lang="en-US" sz="2000" dirty="0" smtClean="0"/>
              <a:t>/</a:t>
            </a:r>
            <a:r>
              <a:rPr lang="lv-LV" sz="2000" dirty="0" smtClean="0"/>
              <a:t>47</a:t>
            </a:r>
            <a:r>
              <a:rPr lang="en-US" sz="2000" dirty="0"/>
              <a:t> </a:t>
            </a:r>
            <a:r>
              <a:rPr lang="en-US" sz="2000" b="1" dirty="0"/>
              <a:t>×</a:t>
            </a:r>
            <a:r>
              <a:rPr lang="en-US" sz="2000" dirty="0"/>
              <a:t> 100 = </a:t>
            </a:r>
            <a:r>
              <a:rPr lang="lv-LV" sz="2000" dirty="0" smtClean="0"/>
              <a:t>79</a:t>
            </a:r>
            <a:r>
              <a:rPr lang="en-US" sz="2000" dirty="0" smtClean="0"/>
              <a:t>%</a:t>
            </a:r>
            <a:endParaRPr lang="en-US" sz="2000" dirty="0"/>
          </a:p>
          <a:p>
            <a:endParaRPr lang="lv-LV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Piemērs- augstāka </a:t>
            </a:r>
            <a:r>
              <a:rPr lang="lv-LV" dirty="0" err="1" smtClean="0"/>
              <a:t>prevalence</a:t>
            </a:r>
            <a:endParaRPr lang="lv-LV" dirty="0"/>
          </a:p>
        </p:txBody>
      </p:sp>
      <p:pic>
        <p:nvPicPr>
          <p:cNvPr id="26628" name="Picture 4" descr="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049" y="836712"/>
            <a:ext cx="454795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35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Identifying the cut-off to use with a test on the basis of panel analysis: Ideal case </a:t>
            </a:r>
          </a:p>
        </p:txBody>
      </p:sp>
      <p:sp>
        <p:nvSpPr>
          <p:cNvPr id="416771" name="Text Box 3"/>
          <p:cNvSpPr txBox="1">
            <a:spLocks noChangeArrowheads="1"/>
          </p:cNvSpPr>
          <p:nvPr/>
        </p:nvSpPr>
        <p:spPr bwMode="auto">
          <a:xfrm>
            <a:off x="3657600" y="2211388"/>
            <a:ext cx="1828800" cy="5318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>
                <a:latin typeface="Arial" pitchFamily="34" charset="0"/>
              </a:rPr>
              <a:t>Cut-off </a:t>
            </a:r>
            <a:r>
              <a:rPr lang="en-US" altLang="en-US">
                <a:latin typeface="Arial" pitchFamily="34" charset="0"/>
              </a:rPr>
              <a:t> </a:t>
            </a:r>
          </a:p>
        </p:txBody>
      </p:sp>
      <p:sp>
        <p:nvSpPr>
          <p:cNvPr id="416772" name="Rectangle 4"/>
          <p:cNvSpPr>
            <a:spLocks noChangeArrowheads="1"/>
          </p:cNvSpPr>
          <p:nvPr/>
        </p:nvSpPr>
        <p:spPr bwMode="auto">
          <a:xfrm>
            <a:off x="1962150" y="4865688"/>
            <a:ext cx="381000" cy="225425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773" name="Rectangle 5"/>
          <p:cNvSpPr>
            <a:spLocks noChangeArrowheads="1"/>
          </p:cNvSpPr>
          <p:nvPr/>
        </p:nvSpPr>
        <p:spPr bwMode="auto">
          <a:xfrm>
            <a:off x="2328863" y="4624388"/>
            <a:ext cx="381000" cy="466725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774" name="Rectangle 6"/>
          <p:cNvSpPr>
            <a:spLocks noChangeArrowheads="1"/>
          </p:cNvSpPr>
          <p:nvPr/>
        </p:nvSpPr>
        <p:spPr bwMode="auto">
          <a:xfrm>
            <a:off x="2695575" y="3919538"/>
            <a:ext cx="395288" cy="1171575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775" name="Rectangle 7"/>
          <p:cNvSpPr>
            <a:spLocks noChangeArrowheads="1"/>
          </p:cNvSpPr>
          <p:nvPr/>
        </p:nvSpPr>
        <p:spPr bwMode="auto">
          <a:xfrm>
            <a:off x="3076575" y="2735263"/>
            <a:ext cx="381000" cy="2355850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776" name="Rectangle 8"/>
          <p:cNvSpPr>
            <a:spLocks noChangeArrowheads="1"/>
          </p:cNvSpPr>
          <p:nvPr/>
        </p:nvSpPr>
        <p:spPr bwMode="auto">
          <a:xfrm>
            <a:off x="3443288" y="3919538"/>
            <a:ext cx="381000" cy="1171575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777" name="Rectangle 9"/>
          <p:cNvSpPr>
            <a:spLocks noChangeArrowheads="1"/>
          </p:cNvSpPr>
          <p:nvPr/>
        </p:nvSpPr>
        <p:spPr bwMode="auto">
          <a:xfrm>
            <a:off x="3810000" y="4624388"/>
            <a:ext cx="381000" cy="466725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778" name="Rectangle 10"/>
          <p:cNvSpPr>
            <a:spLocks noChangeArrowheads="1"/>
          </p:cNvSpPr>
          <p:nvPr/>
        </p:nvSpPr>
        <p:spPr bwMode="auto">
          <a:xfrm>
            <a:off x="4178300" y="4865688"/>
            <a:ext cx="395288" cy="225425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779" name="Rectangle 11"/>
          <p:cNvSpPr>
            <a:spLocks noChangeArrowheads="1"/>
          </p:cNvSpPr>
          <p:nvPr/>
        </p:nvSpPr>
        <p:spPr bwMode="auto">
          <a:xfrm>
            <a:off x="4559300" y="4865688"/>
            <a:ext cx="381000" cy="225425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780" name="Rectangle 12"/>
          <p:cNvSpPr>
            <a:spLocks noChangeArrowheads="1"/>
          </p:cNvSpPr>
          <p:nvPr/>
        </p:nvSpPr>
        <p:spPr bwMode="auto">
          <a:xfrm>
            <a:off x="4926013" y="4624388"/>
            <a:ext cx="381000" cy="466725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781" name="Rectangle 13"/>
          <p:cNvSpPr>
            <a:spLocks noChangeArrowheads="1"/>
          </p:cNvSpPr>
          <p:nvPr/>
        </p:nvSpPr>
        <p:spPr bwMode="auto">
          <a:xfrm>
            <a:off x="5292725" y="3919538"/>
            <a:ext cx="381000" cy="1171575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782" name="Rectangle 14"/>
          <p:cNvSpPr>
            <a:spLocks noChangeArrowheads="1"/>
          </p:cNvSpPr>
          <p:nvPr/>
        </p:nvSpPr>
        <p:spPr bwMode="auto">
          <a:xfrm>
            <a:off x="5659438" y="2735263"/>
            <a:ext cx="381000" cy="2355850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783" name="Rectangle 15"/>
          <p:cNvSpPr>
            <a:spLocks noChangeArrowheads="1"/>
          </p:cNvSpPr>
          <p:nvPr/>
        </p:nvSpPr>
        <p:spPr bwMode="auto">
          <a:xfrm>
            <a:off x="6026150" y="3919538"/>
            <a:ext cx="395288" cy="1171575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784" name="Rectangle 16"/>
          <p:cNvSpPr>
            <a:spLocks noChangeArrowheads="1"/>
          </p:cNvSpPr>
          <p:nvPr/>
        </p:nvSpPr>
        <p:spPr bwMode="auto">
          <a:xfrm>
            <a:off x="6407150" y="4624388"/>
            <a:ext cx="381000" cy="466725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785" name="Rectangle 17"/>
          <p:cNvSpPr>
            <a:spLocks noChangeArrowheads="1"/>
          </p:cNvSpPr>
          <p:nvPr/>
        </p:nvSpPr>
        <p:spPr bwMode="auto">
          <a:xfrm>
            <a:off x="6773863" y="4865688"/>
            <a:ext cx="382587" cy="225425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786" name="Rectangle 18"/>
          <p:cNvSpPr>
            <a:spLocks noChangeArrowheads="1"/>
          </p:cNvSpPr>
          <p:nvPr/>
        </p:nvSpPr>
        <p:spPr bwMode="auto">
          <a:xfrm>
            <a:off x="1933575" y="4837113"/>
            <a:ext cx="366713" cy="239712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787" name="Rectangle 19"/>
          <p:cNvSpPr>
            <a:spLocks noChangeArrowheads="1"/>
          </p:cNvSpPr>
          <p:nvPr/>
        </p:nvSpPr>
        <p:spPr bwMode="auto">
          <a:xfrm>
            <a:off x="2300288" y="4597400"/>
            <a:ext cx="366712" cy="479425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788" name="Rectangle 20"/>
          <p:cNvSpPr>
            <a:spLocks noChangeArrowheads="1"/>
          </p:cNvSpPr>
          <p:nvPr/>
        </p:nvSpPr>
        <p:spPr bwMode="auto">
          <a:xfrm>
            <a:off x="2667000" y="3890963"/>
            <a:ext cx="381000" cy="1185862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789" name="Rectangle 21"/>
          <p:cNvSpPr>
            <a:spLocks noChangeArrowheads="1"/>
          </p:cNvSpPr>
          <p:nvPr/>
        </p:nvSpPr>
        <p:spPr bwMode="auto">
          <a:xfrm>
            <a:off x="3048000" y="2706688"/>
            <a:ext cx="366713" cy="2370137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790" name="Rectangle 22"/>
          <p:cNvSpPr>
            <a:spLocks noChangeArrowheads="1"/>
          </p:cNvSpPr>
          <p:nvPr/>
        </p:nvSpPr>
        <p:spPr bwMode="auto">
          <a:xfrm>
            <a:off x="3414713" y="3890963"/>
            <a:ext cx="368300" cy="1185862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791" name="Rectangle 23"/>
          <p:cNvSpPr>
            <a:spLocks noChangeArrowheads="1"/>
          </p:cNvSpPr>
          <p:nvPr/>
        </p:nvSpPr>
        <p:spPr bwMode="auto">
          <a:xfrm>
            <a:off x="3783013" y="4597400"/>
            <a:ext cx="366712" cy="479425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792" name="Rectangle 24"/>
          <p:cNvSpPr>
            <a:spLocks noChangeArrowheads="1"/>
          </p:cNvSpPr>
          <p:nvPr/>
        </p:nvSpPr>
        <p:spPr bwMode="auto">
          <a:xfrm>
            <a:off x="4149725" y="4837113"/>
            <a:ext cx="381000" cy="239712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793" name="Rectangle 25"/>
          <p:cNvSpPr>
            <a:spLocks noChangeArrowheads="1"/>
          </p:cNvSpPr>
          <p:nvPr/>
        </p:nvSpPr>
        <p:spPr bwMode="auto">
          <a:xfrm>
            <a:off x="4530725" y="4837113"/>
            <a:ext cx="366713" cy="239712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794" name="Rectangle 26"/>
          <p:cNvSpPr>
            <a:spLocks noChangeArrowheads="1"/>
          </p:cNvSpPr>
          <p:nvPr/>
        </p:nvSpPr>
        <p:spPr bwMode="auto">
          <a:xfrm>
            <a:off x="4897438" y="4597400"/>
            <a:ext cx="366712" cy="479425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795" name="Rectangle 27"/>
          <p:cNvSpPr>
            <a:spLocks noChangeArrowheads="1"/>
          </p:cNvSpPr>
          <p:nvPr/>
        </p:nvSpPr>
        <p:spPr bwMode="auto">
          <a:xfrm>
            <a:off x="5264150" y="3890963"/>
            <a:ext cx="366713" cy="1185862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796" name="Rectangle 28"/>
          <p:cNvSpPr>
            <a:spLocks noChangeArrowheads="1"/>
          </p:cNvSpPr>
          <p:nvPr/>
        </p:nvSpPr>
        <p:spPr bwMode="auto">
          <a:xfrm>
            <a:off x="5630863" y="2706688"/>
            <a:ext cx="366712" cy="2370137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797" name="Rectangle 29"/>
          <p:cNvSpPr>
            <a:spLocks noChangeArrowheads="1"/>
          </p:cNvSpPr>
          <p:nvPr/>
        </p:nvSpPr>
        <p:spPr bwMode="auto">
          <a:xfrm>
            <a:off x="5997575" y="3890963"/>
            <a:ext cx="382588" cy="1185862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798" name="Rectangle 30"/>
          <p:cNvSpPr>
            <a:spLocks noChangeArrowheads="1"/>
          </p:cNvSpPr>
          <p:nvPr/>
        </p:nvSpPr>
        <p:spPr bwMode="auto">
          <a:xfrm>
            <a:off x="6380163" y="4597400"/>
            <a:ext cx="366712" cy="479425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799" name="Rectangle 31"/>
          <p:cNvSpPr>
            <a:spLocks noChangeArrowheads="1"/>
          </p:cNvSpPr>
          <p:nvPr/>
        </p:nvSpPr>
        <p:spPr bwMode="auto">
          <a:xfrm>
            <a:off x="6746875" y="4837113"/>
            <a:ext cx="366713" cy="239712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800" name="Line 32"/>
          <p:cNvSpPr>
            <a:spLocks noChangeShapeType="1"/>
          </p:cNvSpPr>
          <p:nvPr/>
        </p:nvSpPr>
        <p:spPr bwMode="auto">
          <a:xfrm>
            <a:off x="1933575" y="2114550"/>
            <a:ext cx="1588" cy="29622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801" name="Line 33"/>
          <p:cNvSpPr>
            <a:spLocks noChangeShapeType="1"/>
          </p:cNvSpPr>
          <p:nvPr/>
        </p:nvSpPr>
        <p:spPr bwMode="auto">
          <a:xfrm>
            <a:off x="1849438" y="5076825"/>
            <a:ext cx="84137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802" name="Line 34"/>
          <p:cNvSpPr>
            <a:spLocks noChangeShapeType="1"/>
          </p:cNvSpPr>
          <p:nvPr/>
        </p:nvSpPr>
        <p:spPr bwMode="auto">
          <a:xfrm>
            <a:off x="1849438" y="4484688"/>
            <a:ext cx="84137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803" name="Line 35"/>
          <p:cNvSpPr>
            <a:spLocks noChangeShapeType="1"/>
          </p:cNvSpPr>
          <p:nvPr/>
        </p:nvSpPr>
        <p:spPr bwMode="auto">
          <a:xfrm>
            <a:off x="1849438" y="3890963"/>
            <a:ext cx="84137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804" name="Line 36"/>
          <p:cNvSpPr>
            <a:spLocks noChangeShapeType="1"/>
          </p:cNvSpPr>
          <p:nvPr/>
        </p:nvSpPr>
        <p:spPr bwMode="auto">
          <a:xfrm>
            <a:off x="1849438" y="3298825"/>
            <a:ext cx="84137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805" name="Line 37"/>
          <p:cNvSpPr>
            <a:spLocks noChangeShapeType="1"/>
          </p:cNvSpPr>
          <p:nvPr/>
        </p:nvSpPr>
        <p:spPr bwMode="auto">
          <a:xfrm>
            <a:off x="1849438" y="2706688"/>
            <a:ext cx="84137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806" name="Line 38"/>
          <p:cNvSpPr>
            <a:spLocks noChangeShapeType="1"/>
          </p:cNvSpPr>
          <p:nvPr/>
        </p:nvSpPr>
        <p:spPr bwMode="auto">
          <a:xfrm>
            <a:off x="1849438" y="2114550"/>
            <a:ext cx="84137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807" name="Line 39"/>
          <p:cNvSpPr>
            <a:spLocks noChangeShapeType="1"/>
          </p:cNvSpPr>
          <p:nvPr/>
        </p:nvSpPr>
        <p:spPr bwMode="auto">
          <a:xfrm>
            <a:off x="1933575" y="5076825"/>
            <a:ext cx="5208588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808" name="Line 40"/>
          <p:cNvSpPr>
            <a:spLocks noChangeShapeType="1"/>
          </p:cNvSpPr>
          <p:nvPr/>
        </p:nvSpPr>
        <p:spPr bwMode="auto">
          <a:xfrm flipV="1">
            <a:off x="1933575" y="5076825"/>
            <a:ext cx="1588" cy="698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809" name="Line 41"/>
          <p:cNvSpPr>
            <a:spLocks noChangeShapeType="1"/>
          </p:cNvSpPr>
          <p:nvPr/>
        </p:nvSpPr>
        <p:spPr bwMode="auto">
          <a:xfrm flipV="1">
            <a:off x="2300288" y="5076825"/>
            <a:ext cx="1587" cy="698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810" name="Line 42"/>
          <p:cNvSpPr>
            <a:spLocks noChangeShapeType="1"/>
          </p:cNvSpPr>
          <p:nvPr/>
        </p:nvSpPr>
        <p:spPr bwMode="auto">
          <a:xfrm flipV="1">
            <a:off x="2667000" y="5076825"/>
            <a:ext cx="1588" cy="698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811" name="Line 43"/>
          <p:cNvSpPr>
            <a:spLocks noChangeShapeType="1"/>
          </p:cNvSpPr>
          <p:nvPr/>
        </p:nvSpPr>
        <p:spPr bwMode="auto">
          <a:xfrm flipV="1">
            <a:off x="3048000" y="5076825"/>
            <a:ext cx="1588" cy="698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812" name="Line 44"/>
          <p:cNvSpPr>
            <a:spLocks noChangeShapeType="1"/>
          </p:cNvSpPr>
          <p:nvPr/>
        </p:nvSpPr>
        <p:spPr bwMode="auto">
          <a:xfrm flipV="1">
            <a:off x="3414713" y="5076825"/>
            <a:ext cx="1587" cy="698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813" name="Line 45"/>
          <p:cNvSpPr>
            <a:spLocks noChangeShapeType="1"/>
          </p:cNvSpPr>
          <p:nvPr/>
        </p:nvSpPr>
        <p:spPr bwMode="auto">
          <a:xfrm flipV="1">
            <a:off x="3783013" y="5076825"/>
            <a:ext cx="1587" cy="698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814" name="Line 46"/>
          <p:cNvSpPr>
            <a:spLocks noChangeShapeType="1"/>
          </p:cNvSpPr>
          <p:nvPr/>
        </p:nvSpPr>
        <p:spPr bwMode="auto">
          <a:xfrm flipV="1">
            <a:off x="4149725" y="5076825"/>
            <a:ext cx="1588" cy="698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815" name="Line 47"/>
          <p:cNvSpPr>
            <a:spLocks noChangeShapeType="1"/>
          </p:cNvSpPr>
          <p:nvPr/>
        </p:nvSpPr>
        <p:spPr bwMode="auto">
          <a:xfrm flipV="1">
            <a:off x="4530725" y="5076825"/>
            <a:ext cx="1588" cy="698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816" name="Line 48"/>
          <p:cNvSpPr>
            <a:spLocks noChangeShapeType="1"/>
          </p:cNvSpPr>
          <p:nvPr/>
        </p:nvSpPr>
        <p:spPr bwMode="auto">
          <a:xfrm flipV="1">
            <a:off x="4897438" y="5076825"/>
            <a:ext cx="1587" cy="698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817" name="Line 49"/>
          <p:cNvSpPr>
            <a:spLocks noChangeShapeType="1"/>
          </p:cNvSpPr>
          <p:nvPr/>
        </p:nvSpPr>
        <p:spPr bwMode="auto">
          <a:xfrm flipV="1">
            <a:off x="5264150" y="5076825"/>
            <a:ext cx="1588" cy="698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818" name="Line 50"/>
          <p:cNvSpPr>
            <a:spLocks noChangeShapeType="1"/>
          </p:cNvSpPr>
          <p:nvPr/>
        </p:nvSpPr>
        <p:spPr bwMode="auto">
          <a:xfrm flipV="1">
            <a:off x="5630863" y="5076825"/>
            <a:ext cx="1587" cy="698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819" name="Line 51"/>
          <p:cNvSpPr>
            <a:spLocks noChangeShapeType="1"/>
          </p:cNvSpPr>
          <p:nvPr/>
        </p:nvSpPr>
        <p:spPr bwMode="auto">
          <a:xfrm flipV="1">
            <a:off x="5997575" y="5076825"/>
            <a:ext cx="1588" cy="698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820" name="Line 52"/>
          <p:cNvSpPr>
            <a:spLocks noChangeShapeType="1"/>
          </p:cNvSpPr>
          <p:nvPr/>
        </p:nvSpPr>
        <p:spPr bwMode="auto">
          <a:xfrm flipV="1">
            <a:off x="6380163" y="5076825"/>
            <a:ext cx="1587" cy="698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821" name="Line 53"/>
          <p:cNvSpPr>
            <a:spLocks noChangeShapeType="1"/>
          </p:cNvSpPr>
          <p:nvPr/>
        </p:nvSpPr>
        <p:spPr bwMode="auto">
          <a:xfrm flipV="1">
            <a:off x="6746875" y="5076825"/>
            <a:ext cx="1588" cy="698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822" name="Line 54"/>
          <p:cNvSpPr>
            <a:spLocks noChangeShapeType="1"/>
          </p:cNvSpPr>
          <p:nvPr/>
        </p:nvSpPr>
        <p:spPr bwMode="auto">
          <a:xfrm flipV="1">
            <a:off x="7113588" y="5076825"/>
            <a:ext cx="1587" cy="698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823" name="Rectangle 55"/>
          <p:cNvSpPr>
            <a:spLocks noChangeArrowheads="1"/>
          </p:cNvSpPr>
          <p:nvPr/>
        </p:nvSpPr>
        <p:spPr bwMode="auto">
          <a:xfrm>
            <a:off x="1558925" y="4899025"/>
            <a:ext cx="1698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000000"/>
                </a:solidFill>
                <a:latin typeface="Arial Black" pitchFamily="34" charset="0"/>
              </a:rPr>
              <a:t>0</a:t>
            </a:r>
            <a:endParaRPr lang="en-US" altLang="en-US"/>
          </a:p>
        </p:txBody>
      </p:sp>
      <p:sp>
        <p:nvSpPr>
          <p:cNvPr id="416824" name="Rectangle 56"/>
          <p:cNvSpPr>
            <a:spLocks noChangeArrowheads="1"/>
          </p:cNvSpPr>
          <p:nvPr/>
        </p:nvSpPr>
        <p:spPr bwMode="auto">
          <a:xfrm>
            <a:off x="1558925" y="4306888"/>
            <a:ext cx="1698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000000"/>
                </a:solidFill>
                <a:latin typeface="Arial Black" pitchFamily="34" charset="0"/>
              </a:rPr>
              <a:t>5</a:t>
            </a:r>
            <a:endParaRPr lang="en-US" altLang="en-US"/>
          </a:p>
        </p:txBody>
      </p:sp>
      <p:sp>
        <p:nvSpPr>
          <p:cNvPr id="416825" name="Rectangle 57"/>
          <p:cNvSpPr>
            <a:spLocks noChangeArrowheads="1"/>
          </p:cNvSpPr>
          <p:nvPr/>
        </p:nvSpPr>
        <p:spPr bwMode="auto">
          <a:xfrm>
            <a:off x="1389063" y="3713163"/>
            <a:ext cx="3381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000000"/>
                </a:solidFill>
                <a:latin typeface="Arial Black" pitchFamily="34" charset="0"/>
              </a:rPr>
              <a:t>10</a:t>
            </a:r>
            <a:endParaRPr lang="en-US" altLang="en-US"/>
          </a:p>
        </p:txBody>
      </p:sp>
      <p:sp>
        <p:nvSpPr>
          <p:cNvPr id="416826" name="Rectangle 58"/>
          <p:cNvSpPr>
            <a:spLocks noChangeArrowheads="1"/>
          </p:cNvSpPr>
          <p:nvPr/>
        </p:nvSpPr>
        <p:spPr bwMode="auto">
          <a:xfrm>
            <a:off x="1389063" y="3121025"/>
            <a:ext cx="3381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000000"/>
                </a:solidFill>
                <a:latin typeface="Arial Black" pitchFamily="34" charset="0"/>
              </a:rPr>
              <a:t>15</a:t>
            </a:r>
            <a:endParaRPr lang="en-US" altLang="en-US"/>
          </a:p>
        </p:txBody>
      </p:sp>
      <p:sp>
        <p:nvSpPr>
          <p:cNvPr id="416827" name="Rectangle 59"/>
          <p:cNvSpPr>
            <a:spLocks noChangeArrowheads="1"/>
          </p:cNvSpPr>
          <p:nvPr/>
        </p:nvSpPr>
        <p:spPr bwMode="auto">
          <a:xfrm>
            <a:off x="1389063" y="2528888"/>
            <a:ext cx="3381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000000"/>
                </a:solidFill>
                <a:latin typeface="Arial Black" pitchFamily="34" charset="0"/>
              </a:rPr>
              <a:t>20</a:t>
            </a:r>
            <a:endParaRPr lang="en-US" altLang="en-US"/>
          </a:p>
        </p:txBody>
      </p:sp>
      <p:sp>
        <p:nvSpPr>
          <p:cNvPr id="416828" name="Rectangle 60"/>
          <p:cNvSpPr>
            <a:spLocks noChangeArrowheads="1"/>
          </p:cNvSpPr>
          <p:nvPr/>
        </p:nvSpPr>
        <p:spPr bwMode="auto">
          <a:xfrm>
            <a:off x="1389063" y="1936750"/>
            <a:ext cx="3381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000000"/>
                </a:solidFill>
                <a:latin typeface="Arial Black" pitchFamily="34" charset="0"/>
              </a:rPr>
              <a:t>25</a:t>
            </a:r>
            <a:endParaRPr lang="en-US" altLang="en-US"/>
          </a:p>
        </p:txBody>
      </p:sp>
      <p:sp>
        <p:nvSpPr>
          <p:cNvPr id="416829" name="Rectangle 61"/>
          <p:cNvSpPr>
            <a:spLocks noChangeArrowheads="1"/>
          </p:cNvSpPr>
          <p:nvPr/>
        </p:nvSpPr>
        <p:spPr bwMode="auto">
          <a:xfrm>
            <a:off x="2066925" y="5281613"/>
            <a:ext cx="1349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>
                <a:solidFill>
                  <a:srgbClr val="000000"/>
                </a:solidFill>
                <a:latin typeface="Arial Black" pitchFamily="34" charset="0"/>
              </a:rPr>
              <a:t>1</a:t>
            </a:r>
            <a:endParaRPr lang="en-US" altLang="en-US"/>
          </a:p>
        </p:txBody>
      </p:sp>
      <p:sp>
        <p:nvSpPr>
          <p:cNvPr id="416830" name="Rectangle 62"/>
          <p:cNvSpPr>
            <a:spLocks noChangeArrowheads="1"/>
          </p:cNvSpPr>
          <p:nvPr/>
        </p:nvSpPr>
        <p:spPr bwMode="auto">
          <a:xfrm>
            <a:off x="2433638" y="5281613"/>
            <a:ext cx="1349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>
                <a:solidFill>
                  <a:srgbClr val="000000"/>
                </a:solidFill>
                <a:latin typeface="Arial Black" pitchFamily="34" charset="0"/>
              </a:rPr>
              <a:t>2</a:t>
            </a:r>
            <a:endParaRPr lang="en-US" altLang="en-US"/>
          </a:p>
        </p:txBody>
      </p:sp>
      <p:sp>
        <p:nvSpPr>
          <p:cNvPr id="416831" name="Rectangle 63"/>
          <p:cNvSpPr>
            <a:spLocks noChangeArrowheads="1"/>
          </p:cNvSpPr>
          <p:nvPr/>
        </p:nvSpPr>
        <p:spPr bwMode="auto">
          <a:xfrm>
            <a:off x="2814638" y="5281613"/>
            <a:ext cx="1349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>
                <a:solidFill>
                  <a:srgbClr val="000000"/>
                </a:solidFill>
                <a:latin typeface="Arial Black" pitchFamily="34" charset="0"/>
              </a:rPr>
              <a:t>3</a:t>
            </a:r>
            <a:endParaRPr lang="en-US" altLang="en-US"/>
          </a:p>
        </p:txBody>
      </p:sp>
      <p:sp>
        <p:nvSpPr>
          <p:cNvPr id="416832" name="Rectangle 64"/>
          <p:cNvSpPr>
            <a:spLocks noChangeArrowheads="1"/>
          </p:cNvSpPr>
          <p:nvPr/>
        </p:nvSpPr>
        <p:spPr bwMode="auto">
          <a:xfrm>
            <a:off x="3181350" y="5281613"/>
            <a:ext cx="1349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>
                <a:solidFill>
                  <a:srgbClr val="000000"/>
                </a:solidFill>
                <a:latin typeface="Arial Black" pitchFamily="34" charset="0"/>
              </a:rPr>
              <a:t>4</a:t>
            </a:r>
            <a:endParaRPr lang="en-US" altLang="en-US"/>
          </a:p>
        </p:txBody>
      </p:sp>
      <p:sp>
        <p:nvSpPr>
          <p:cNvPr id="416833" name="Rectangle 65"/>
          <p:cNvSpPr>
            <a:spLocks noChangeArrowheads="1"/>
          </p:cNvSpPr>
          <p:nvPr/>
        </p:nvSpPr>
        <p:spPr bwMode="auto">
          <a:xfrm>
            <a:off x="3548063" y="5281613"/>
            <a:ext cx="1349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>
                <a:solidFill>
                  <a:srgbClr val="000000"/>
                </a:solidFill>
                <a:latin typeface="Arial Black" pitchFamily="34" charset="0"/>
              </a:rPr>
              <a:t>5</a:t>
            </a:r>
            <a:endParaRPr lang="en-US" altLang="en-US"/>
          </a:p>
        </p:txBody>
      </p:sp>
      <p:sp>
        <p:nvSpPr>
          <p:cNvPr id="416834" name="Rectangle 66"/>
          <p:cNvSpPr>
            <a:spLocks noChangeArrowheads="1"/>
          </p:cNvSpPr>
          <p:nvPr/>
        </p:nvSpPr>
        <p:spPr bwMode="auto">
          <a:xfrm>
            <a:off x="3916363" y="5281613"/>
            <a:ext cx="1349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>
                <a:solidFill>
                  <a:srgbClr val="000000"/>
                </a:solidFill>
                <a:latin typeface="Arial Black" pitchFamily="34" charset="0"/>
              </a:rPr>
              <a:t>6</a:t>
            </a:r>
            <a:endParaRPr lang="en-US" altLang="en-US"/>
          </a:p>
        </p:txBody>
      </p:sp>
      <p:sp>
        <p:nvSpPr>
          <p:cNvPr id="416835" name="Rectangle 67"/>
          <p:cNvSpPr>
            <a:spLocks noChangeArrowheads="1"/>
          </p:cNvSpPr>
          <p:nvPr/>
        </p:nvSpPr>
        <p:spPr bwMode="auto">
          <a:xfrm>
            <a:off x="4283075" y="5281613"/>
            <a:ext cx="1349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>
                <a:solidFill>
                  <a:srgbClr val="000000"/>
                </a:solidFill>
                <a:latin typeface="Arial Black" pitchFamily="34" charset="0"/>
              </a:rPr>
              <a:t>7</a:t>
            </a:r>
            <a:endParaRPr lang="en-US" altLang="en-US"/>
          </a:p>
        </p:txBody>
      </p:sp>
      <p:sp>
        <p:nvSpPr>
          <p:cNvPr id="416836" name="Rectangle 68"/>
          <p:cNvSpPr>
            <a:spLocks noChangeArrowheads="1"/>
          </p:cNvSpPr>
          <p:nvPr/>
        </p:nvSpPr>
        <p:spPr bwMode="auto">
          <a:xfrm>
            <a:off x="4664075" y="5281613"/>
            <a:ext cx="1349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>
                <a:solidFill>
                  <a:srgbClr val="000000"/>
                </a:solidFill>
                <a:latin typeface="Arial Black" pitchFamily="34" charset="0"/>
              </a:rPr>
              <a:t>8</a:t>
            </a:r>
            <a:endParaRPr lang="en-US" altLang="en-US"/>
          </a:p>
        </p:txBody>
      </p:sp>
      <p:sp>
        <p:nvSpPr>
          <p:cNvPr id="416837" name="Rectangle 69"/>
          <p:cNvSpPr>
            <a:spLocks noChangeArrowheads="1"/>
          </p:cNvSpPr>
          <p:nvPr/>
        </p:nvSpPr>
        <p:spPr bwMode="auto">
          <a:xfrm>
            <a:off x="5030788" y="5281613"/>
            <a:ext cx="1349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>
                <a:solidFill>
                  <a:srgbClr val="000000"/>
                </a:solidFill>
                <a:latin typeface="Arial Black" pitchFamily="34" charset="0"/>
              </a:rPr>
              <a:t>9</a:t>
            </a:r>
            <a:endParaRPr lang="en-US" altLang="en-US"/>
          </a:p>
        </p:txBody>
      </p:sp>
      <p:sp>
        <p:nvSpPr>
          <p:cNvPr id="416838" name="Rectangle 70"/>
          <p:cNvSpPr>
            <a:spLocks noChangeArrowheads="1"/>
          </p:cNvSpPr>
          <p:nvPr/>
        </p:nvSpPr>
        <p:spPr bwMode="auto">
          <a:xfrm>
            <a:off x="5327650" y="5281613"/>
            <a:ext cx="2714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>
                <a:solidFill>
                  <a:srgbClr val="000000"/>
                </a:solidFill>
                <a:latin typeface="Arial Black" pitchFamily="34" charset="0"/>
              </a:rPr>
              <a:t>10</a:t>
            </a:r>
            <a:endParaRPr lang="en-US" altLang="en-US"/>
          </a:p>
        </p:txBody>
      </p:sp>
      <p:sp>
        <p:nvSpPr>
          <p:cNvPr id="416839" name="Rectangle 71"/>
          <p:cNvSpPr>
            <a:spLocks noChangeArrowheads="1"/>
          </p:cNvSpPr>
          <p:nvPr/>
        </p:nvSpPr>
        <p:spPr bwMode="auto">
          <a:xfrm>
            <a:off x="5694363" y="5281613"/>
            <a:ext cx="27146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>
                <a:solidFill>
                  <a:srgbClr val="000000"/>
                </a:solidFill>
                <a:latin typeface="Arial Black" pitchFamily="34" charset="0"/>
              </a:rPr>
              <a:t>11</a:t>
            </a:r>
            <a:endParaRPr lang="en-US" altLang="en-US"/>
          </a:p>
        </p:txBody>
      </p:sp>
      <p:sp>
        <p:nvSpPr>
          <p:cNvPr id="416840" name="Rectangle 72"/>
          <p:cNvSpPr>
            <a:spLocks noChangeArrowheads="1"/>
          </p:cNvSpPr>
          <p:nvPr/>
        </p:nvSpPr>
        <p:spPr bwMode="auto">
          <a:xfrm>
            <a:off x="6061075" y="5281613"/>
            <a:ext cx="2714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>
                <a:solidFill>
                  <a:srgbClr val="000000"/>
                </a:solidFill>
                <a:latin typeface="Arial Black" pitchFamily="34" charset="0"/>
              </a:rPr>
              <a:t>12</a:t>
            </a:r>
            <a:endParaRPr lang="en-US" altLang="en-US"/>
          </a:p>
        </p:txBody>
      </p:sp>
      <p:sp>
        <p:nvSpPr>
          <p:cNvPr id="416841" name="Rectangle 73"/>
          <p:cNvSpPr>
            <a:spLocks noChangeArrowheads="1"/>
          </p:cNvSpPr>
          <p:nvPr/>
        </p:nvSpPr>
        <p:spPr bwMode="auto">
          <a:xfrm>
            <a:off x="6442075" y="5281613"/>
            <a:ext cx="2714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>
                <a:solidFill>
                  <a:srgbClr val="000000"/>
                </a:solidFill>
                <a:latin typeface="Arial Black" pitchFamily="34" charset="0"/>
              </a:rPr>
              <a:t>13</a:t>
            </a:r>
            <a:endParaRPr lang="en-US" altLang="en-US"/>
          </a:p>
        </p:txBody>
      </p:sp>
      <p:sp>
        <p:nvSpPr>
          <p:cNvPr id="416842" name="Rectangle 74"/>
          <p:cNvSpPr>
            <a:spLocks noChangeArrowheads="1"/>
          </p:cNvSpPr>
          <p:nvPr/>
        </p:nvSpPr>
        <p:spPr bwMode="auto">
          <a:xfrm>
            <a:off x="6808788" y="5281613"/>
            <a:ext cx="27146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>
                <a:solidFill>
                  <a:srgbClr val="000000"/>
                </a:solidFill>
                <a:latin typeface="Arial Black" pitchFamily="34" charset="0"/>
              </a:rPr>
              <a:t>14</a:t>
            </a:r>
            <a:endParaRPr lang="en-US" altLang="en-US"/>
          </a:p>
        </p:txBody>
      </p:sp>
      <p:sp>
        <p:nvSpPr>
          <p:cNvPr id="416843" name="Rectangle 75"/>
          <p:cNvSpPr>
            <a:spLocks noChangeArrowheads="1"/>
          </p:cNvSpPr>
          <p:nvPr/>
        </p:nvSpPr>
        <p:spPr bwMode="auto">
          <a:xfrm>
            <a:off x="3082925" y="5675313"/>
            <a:ext cx="29464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 b="1">
                <a:solidFill>
                  <a:srgbClr val="000000"/>
                </a:solidFill>
                <a:latin typeface="Arial Black" pitchFamily="34" charset="0"/>
              </a:rPr>
              <a:t>Possible values of the test</a:t>
            </a:r>
            <a:endParaRPr lang="en-US" altLang="en-US"/>
          </a:p>
        </p:txBody>
      </p:sp>
      <p:sp>
        <p:nvSpPr>
          <p:cNvPr id="416844" name="Rectangle 76"/>
          <p:cNvSpPr>
            <a:spLocks noChangeArrowheads="1"/>
          </p:cNvSpPr>
          <p:nvPr/>
        </p:nvSpPr>
        <p:spPr bwMode="auto">
          <a:xfrm rot="16200000">
            <a:off x="257969" y="3436144"/>
            <a:ext cx="17843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>
                <a:solidFill>
                  <a:srgbClr val="000000"/>
                </a:solidFill>
                <a:latin typeface="Arial Black" pitchFamily="34" charset="0"/>
              </a:rPr>
              <a:t>Number of tests</a:t>
            </a:r>
            <a:endParaRPr lang="en-US" altLang="en-US"/>
          </a:p>
        </p:txBody>
      </p:sp>
      <p:sp>
        <p:nvSpPr>
          <p:cNvPr id="416845" name="Rectangle 77"/>
          <p:cNvSpPr>
            <a:spLocks noChangeArrowheads="1"/>
          </p:cNvSpPr>
          <p:nvPr/>
        </p:nvSpPr>
        <p:spPr bwMode="auto">
          <a:xfrm>
            <a:off x="7310438" y="3270250"/>
            <a:ext cx="227012" cy="225425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846" name="Rectangle 78"/>
          <p:cNvSpPr>
            <a:spLocks noChangeArrowheads="1"/>
          </p:cNvSpPr>
          <p:nvPr/>
        </p:nvSpPr>
        <p:spPr bwMode="auto">
          <a:xfrm>
            <a:off x="7613650" y="3219450"/>
            <a:ext cx="6064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  <a:latin typeface="Arial Black" pitchFamily="34" charset="0"/>
              </a:rPr>
              <a:t>Sick</a:t>
            </a:r>
            <a:endParaRPr lang="en-US" altLang="en-US"/>
          </a:p>
        </p:txBody>
      </p:sp>
      <p:sp>
        <p:nvSpPr>
          <p:cNvPr id="416847" name="Rectangle 79"/>
          <p:cNvSpPr>
            <a:spLocks noChangeArrowheads="1"/>
          </p:cNvSpPr>
          <p:nvPr/>
        </p:nvSpPr>
        <p:spPr bwMode="auto">
          <a:xfrm>
            <a:off x="7310438" y="3694113"/>
            <a:ext cx="227012" cy="225425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848" name="Rectangle 80"/>
          <p:cNvSpPr>
            <a:spLocks noChangeArrowheads="1"/>
          </p:cNvSpPr>
          <p:nvPr/>
        </p:nvSpPr>
        <p:spPr bwMode="auto">
          <a:xfrm>
            <a:off x="7613650" y="3643313"/>
            <a:ext cx="5921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  <a:latin typeface="Arial Black" pitchFamily="34" charset="0"/>
              </a:rPr>
              <a:t>Well</a:t>
            </a:r>
            <a:endParaRPr lang="en-US" altLang="en-US"/>
          </a:p>
        </p:txBody>
      </p:sp>
      <p:sp>
        <p:nvSpPr>
          <p:cNvPr id="416849" name="Line 81"/>
          <p:cNvSpPr>
            <a:spLocks noChangeShapeType="1"/>
          </p:cNvSpPr>
          <p:nvPr/>
        </p:nvSpPr>
        <p:spPr bwMode="auto">
          <a:xfrm>
            <a:off x="4572000" y="2895600"/>
            <a:ext cx="0" cy="762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818" name="Group 2"/>
          <p:cNvGrpSpPr>
            <a:grpSpLocks/>
          </p:cNvGrpSpPr>
          <p:nvPr/>
        </p:nvGrpSpPr>
        <p:grpSpPr bwMode="auto">
          <a:xfrm>
            <a:off x="1933575" y="2895600"/>
            <a:ext cx="3697288" cy="2370138"/>
            <a:chOff x="1218" y="1824"/>
            <a:chExt cx="2329" cy="1493"/>
          </a:xfrm>
        </p:grpSpPr>
        <p:sp>
          <p:nvSpPr>
            <p:cNvPr id="418819" name="Rectangle 3"/>
            <p:cNvSpPr>
              <a:spLocks noChangeArrowheads="1"/>
            </p:cNvSpPr>
            <p:nvPr/>
          </p:nvSpPr>
          <p:spPr bwMode="auto">
            <a:xfrm>
              <a:off x="1218" y="3246"/>
              <a:ext cx="231" cy="71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820" name="Rectangle 4"/>
            <p:cNvSpPr>
              <a:spLocks noChangeArrowheads="1"/>
            </p:cNvSpPr>
            <p:nvPr/>
          </p:nvSpPr>
          <p:spPr bwMode="auto">
            <a:xfrm>
              <a:off x="1449" y="3166"/>
              <a:ext cx="231" cy="151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821" name="Rectangle 5"/>
            <p:cNvSpPr>
              <a:spLocks noChangeArrowheads="1"/>
            </p:cNvSpPr>
            <p:nvPr/>
          </p:nvSpPr>
          <p:spPr bwMode="auto">
            <a:xfrm>
              <a:off x="1680" y="2944"/>
              <a:ext cx="240" cy="373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822" name="Rectangle 6"/>
            <p:cNvSpPr>
              <a:spLocks noChangeArrowheads="1"/>
            </p:cNvSpPr>
            <p:nvPr/>
          </p:nvSpPr>
          <p:spPr bwMode="auto">
            <a:xfrm>
              <a:off x="1920" y="2721"/>
              <a:ext cx="231" cy="596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823" name="Rectangle 7"/>
            <p:cNvSpPr>
              <a:spLocks noChangeArrowheads="1"/>
            </p:cNvSpPr>
            <p:nvPr/>
          </p:nvSpPr>
          <p:spPr bwMode="auto">
            <a:xfrm>
              <a:off x="2151" y="2419"/>
              <a:ext cx="232" cy="898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824" name="Rectangle 8"/>
            <p:cNvSpPr>
              <a:spLocks noChangeArrowheads="1"/>
            </p:cNvSpPr>
            <p:nvPr/>
          </p:nvSpPr>
          <p:spPr bwMode="auto">
            <a:xfrm>
              <a:off x="2383" y="1824"/>
              <a:ext cx="231" cy="1493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825" name="Rectangle 9"/>
            <p:cNvSpPr>
              <a:spLocks noChangeArrowheads="1"/>
            </p:cNvSpPr>
            <p:nvPr/>
          </p:nvSpPr>
          <p:spPr bwMode="auto">
            <a:xfrm>
              <a:off x="2614" y="2570"/>
              <a:ext cx="240" cy="747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826" name="Rectangle 10"/>
            <p:cNvSpPr>
              <a:spLocks noChangeArrowheads="1"/>
            </p:cNvSpPr>
            <p:nvPr/>
          </p:nvSpPr>
          <p:spPr bwMode="auto">
            <a:xfrm>
              <a:off x="2854" y="2944"/>
              <a:ext cx="231" cy="373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827" name="Rectangle 11"/>
            <p:cNvSpPr>
              <a:spLocks noChangeArrowheads="1"/>
            </p:cNvSpPr>
            <p:nvPr/>
          </p:nvSpPr>
          <p:spPr bwMode="auto">
            <a:xfrm>
              <a:off x="3085" y="3166"/>
              <a:ext cx="231" cy="151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828" name="Rectangle 12"/>
            <p:cNvSpPr>
              <a:spLocks noChangeArrowheads="1"/>
            </p:cNvSpPr>
            <p:nvPr/>
          </p:nvSpPr>
          <p:spPr bwMode="auto">
            <a:xfrm>
              <a:off x="3316" y="3246"/>
              <a:ext cx="231" cy="71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8829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Identifying the cut-off to use with a test on the basis of panel analysis: Real case </a:t>
            </a:r>
          </a:p>
        </p:txBody>
      </p:sp>
      <p:sp>
        <p:nvSpPr>
          <p:cNvPr id="418830" name="Text Box 14"/>
          <p:cNvSpPr txBox="1">
            <a:spLocks noChangeArrowheads="1"/>
          </p:cNvSpPr>
          <p:nvPr/>
        </p:nvSpPr>
        <p:spPr bwMode="auto">
          <a:xfrm>
            <a:off x="3657600" y="1982788"/>
            <a:ext cx="1828800" cy="5318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>
                <a:latin typeface="Arial" pitchFamily="34" charset="0"/>
              </a:rPr>
              <a:t>Cut-off </a:t>
            </a:r>
            <a:r>
              <a:rPr lang="en-US" altLang="en-US">
                <a:latin typeface="Arial" pitchFamily="34" charset="0"/>
              </a:rPr>
              <a:t> </a:t>
            </a:r>
          </a:p>
        </p:txBody>
      </p:sp>
      <p:grpSp>
        <p:nvGrpSpPr>
          <p:cNvPr id="418831" name="Group 15"/>
          <p:cNvGrpSpPr>
            <a:grpSpLocks/>
          </p:cNvGrpSpPr>
          <p:nvPr/>
        </p:nvGrpSpPr>
        <p:grpSpPr bwMode="auto">
          <a:xfrm>
            <a:off x="3414713" y="2667000"/>
            <a:ext cx="3698875" cy="2617788"/>
            <a:chOff x="2151" y="1686"/>
            <a:chExt cx="2330" cy="1649"/>
          </a:xfrm>
        </p:grpSpPr>
        <p:sp>
          <p:nvSpPr>
            <p:cNvPr id="418832" name="Rectangle 16"/>
            <p:cNvSpPr>
              <a:spLocks noChangeArrowheads="1"/>
            </p:cNvSpPr>
            <p:nvPr/>
          </p:nvSpPr>
          <p:spPr bwMode="auto">
            <a:xfrm>
              <a:off x="2151" y="3264"/>
              <a:ext cx="232" cy="71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833" name="Rectangle 17"/>
            <p:cNvSpPr>
              <a:spLocks noChangeArrowheads="1"/>
            </p:cNvSpPr>
            <p:nvPr/>
          </p:nvSpPr>
          <p:spPr bwMode="auto">
            <a:xfrm>
              <a:off x="2383" y="3168"/>
              <a:ext cx="231" cy="151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834" name="Rectangle 18"/>
            <p:cNvSpPr>
              <a:spLocks noChangeArrowheads="1"/>
            </p:cNvSpPr>
            <p:nvPr/>
          </p:nvSpPr>
          <p:spPr bwMode="auto">
            <a:xfrm>
              <a:off x="2614" y="2928"/>
              <a:ext cx="240" cy="373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835" name="Rectangle 19"/>
            <p:cNvSpPr>
              <a:spLocks noChangeArrowheads="1"/>
            </p:cNvSpPr>
            <p:nvPr/>
          </p:nvSpPr>
          <p:spPr bwMode="auto">
            <a:xfrm>
              <a:off x="2854" y="2210"/>
              <a:ext cx="231" cy="747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836" name="Rectangle 20"/>
            <p:cNvSpPr>
              <a:spLocks noChangeArrowheads="1"/>
            </p:cNvSpPr>
            <p:nvPr/>
          </p:nvSpPr>
          <p:spPr bwMode="auto">
            <a:xfrm>
              <a:off x="3085" y="1686"/>
              <a:ext cx="231" cy="1493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837" name="Rectangle 21"/>
            <p:cNvSpPr>
              <a:spLocks noChangeArrowheads="1"/>
            </p:cNvSpPr>
            <p:nvPr/>
          </p:nvSpPr>
          <p:spPr bwMode="auto">
            <a:xfrm>
              <a:off x="3316" y="2361"/>
              <a:ext cx="231" cy="898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838" name="Rectangle 22"/>
            <p:cNvSpPr>
              <a:spLocks noChangeArrowheads="1"/>
            </p:cNvSpPr>
            <p:nvPr/>
          </p:nvSpPr>
          <p:spPr bwMode="auto">
            <a:xfrm>
              <a:off x="3547" y="2734"/>
              <a:ext cx="231" cy="596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839" name="Rectangle 23"/>
            <p:cNvSpPr>
              <a:spLocks noChangeArrowheads="1"/>
            </p:cNvSpPr>
            <p:nvPr/>
          </p:nvSpPr>
          <p:spPr bwMode="auto">
            <a:xfrm>
              <a:off x="3778" y="2957"/>
              <a:ext cx="241" cy="373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840" name="Rectangle 24"/>
            <p:cNvSpPr>
              <a:spLocks noChangeArrowheads="1"/>
            </p:cNvSpPr>
            <p:nvPr/>
          </p:nvSpPr>
          <p:spPr bwMode="auto">
            <a:xfrm>
              <a:off x="4019" y="3179"/>
              <a:ext cx="231" cy="151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841" name="Rectangle 25"/>
            <p:cNvSpPr>
              <a:spLocks noChangeArrowheads="1"/>
            </p:cNvSpPr>
            <p:nvPr/>
          </p:nvSpPr>
          <p:spPr bwMode="auto">
            <a:xfrm>
              <a:off x="4250" y="3259"/>
              <a:ext cx="231" cy="71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8842" name="Line 26"/>
          <p:cNvSpPr>
            <a:spLocks noChangeShapeType="1"/>
          </p:cNvSpPr>
          <p:nvPr/>
        </p:nvSpPr>
        <p:spPr bwMode="auto">
          <a:xfrm>
            <a:off x="1933575" y="2324100"/>
            <a:ext cx="1588" cy="29622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843" name="Line 27"/>
          <p:cNvSpPr>
            <a:spLocks noChangeShapeType="1"/>
          </p:cNvSpPr>
          <p:nvPr/>
        </p:nvSpPr>
        <p:spPr bwMode="auto">
          <a:xfrm>
            <a:off x="1849438" y="5286375"/>
            <a:ext cx="84137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844" name="Line 28"/>
          <p:cNvSpPr>
            <a:spLocks noChangeShapeType="1"/>
          </p:cNvSpPr>
          <p:nvPr/>
        </p:nvSpPr>
        <p:spPr bwMode="auto">
          <a:xfrm>
            <a:off x="1849438" y="4694238"/>
            <a:ext cx="84137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845" name="Line 29"/>
          <p:cNvSpPr>
            <a:spLocks noChangeShapeType="1"/>
          </p:cNvSpPr>
          <p:nvPr/>
        </p:nvSpPr>
        <p:spPr bwMode="auto">
          <a:xfrm>
            <a:off x="1849438" y="4100513"/>
            <a:ext cx="84137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846" name="Line 30"/>
          <p:cNvSpPr>
            <a:spLocks noChangeShapeType="1"/>
          </p:cNvSpPr>
          <p:nvPr/>
        </p:nvSpPr>
        <p:spPr bwMode="auto">
          <a:xfrm>
            <a:off x="1849438" y="3508375"/>
            <a:ext cx="84137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847" name="Line 31"/>
          <p:cNvSpPr>
            <a:spLocks noChangeShapeType="1"/>
          </p:cNvSpPr>
          <p:nvPr/>
        </p:nvSpPr>
        <p:spPr bwMode="auto">
          <a:xfrm>
            <a:off x="1849438" y="2916238"/>
            <a:ext cx="84137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848" name="Line 32"/>
          <p:cNvSpPr>
            <a:spLocks noChangeShapeType="1"/>
          </p:cNvSpPr>
          <p:nvPr/>
        </p:nvSpPr>
        <p:spPr bwMode="auto">
          <a:xfrm>
            <a:off x="1849438" y="2324100"/>
            <a:ext cx="84137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849" name="Line 33"/>
          <p:cNvSpPr>
            <a:spLocks noChangeShapeType="1"/>
          </p:cNvSpPr>
          <p:nvPr/>
        </p:nvSpPr>
        <p:spPr bwMode="auto">
          <a:xfrm flipV="1">
            <a:off x="1933575" y="5286375"/>
            <a:ext cx="1588" cy="698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850" name="Line 34"/>
          <p:cNvSpPr>
            <a:spLocks noChangeShapeType="1"/>
          </p:cNvSpPr>
          <p:nvPr/>
        </p:nvSpPr>
        <p:spPr bwMode="auto">
          <a:xfrm flipV="1">
            <a:off x="2300288" y="5286375"/>
            <a:ext cx="1587" cy="698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851" name="Line 35"/>
          <p:cNvSpPr>
            <a:spLocks noChangeShapeType="1"/>
          </p:cNvSpPr>
          <p:nvPr/>
        </p:nvSpPr>
        <p:spPr bwMode="auto">
          <a:xfrm flipV="1">
            <a:off x="2667000" y="5286375"/>
            <a:ext cx="1588" cy="698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852" name="Line 36"/>
          <p:cNvSpPr>
            <a:spLocks noChangeShapeType="1"/>
          </p:cNvSpPr>
          <p:nvPr/>
        </p:nvSpPr>
        <p:spPr bwMode="auto">
          <a:xfrm flipV="1">
            <a:off x="3048000" y="5286375"/>
            <a:ext cx="1588" cy="698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853" name="Line 37"/>
          <p:cNvSpPr>
            <a:spLocks noChangeShapeType="1"/>
          </p:cNvSpPr>
          <p:nvPr/>
        </p:nvSpPr>
        <p:spPr bwMode="auto">
          <a:xfrm flipV="1">
            <a:off x="3414713" y="5286375"/>
            <a:ext cx="1587" cy="698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854" name="Line 38"/>
          <p:cNvSpPr>
            <a:spLocks noChangeShapeType="1"/>
          </p:cNvSpPr>
          <p:nvPr/>
        </p:nvSpPr>
        <p:spPr bwMode="auto">
          <a:xfrm flipV="1">
            <a:off x="3783013" y="5286375"/>
            <a:ext cx="1587" cy="698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855" name="Line 39"/>
          <p:cNvSpPr>
            <a:spLocks noChangeShapeType="1"/>
          </p:cNvSpPr>
          <p:nvPr/>
        </p:nvSpPr>
        <p:spPr bwMode="auto">
          <a:xfrm flipV="1">
            <a:off x="4149725" y="5286375"/>
            <a:ext cx="1588" cy="698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856" name="Line 40"/>
          <p:cNvSpPr>
            <a:spLocks noChangeShapeType="1"/>
          </p:cNvSpPr>
          <p:nvPr/>
        </p:nvSpPr>
        <p:spPr bwMode="auto">
          <a:xfrm flipV="1">
            <a:off x="4530725" y="5286375"/>
            <a:ext cx="1588" cy="698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857" name="Line 41"/>
          <p:cNvSpPr>
            <a:spLocks noChangeShapeType="1"/>
          </p:cNvSpPr>
          <p:nvPr/>
        </p:nvSpPr>
        <p:spPr bwMode="auto">
          <a:xfrm flipV="1">
            <a:off x="4897438" y="5286375"/>
            <a:ext cx="1587" cy="698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858" name="Line 42"/>
          <p:cNvSpPr>
            <a:spLocks noChangeShapeType="1"/>
          </p:cNvSpPr>
          <p:nvPr/>
        </p:nvSpPr>
        <p:spPr bwMode="auto">
          <a:xfrm flipV="1">
            <a:off x="5264150" y="5286375"/>
            <a:ext cx="1588" cy="698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859" name="Line 43"/>
          <p:cNvSpPr>
            <a:spLocks noChangeShapeType="1"/>
          </p:cNvSpPr>
          <p:nvPr/>
        </p:nvSpPr>
        <p:spPr bwMode="auto">
          <a:xfrm flipV="1">
            <a:off x="5638800" y="5257800"/>
            <a:ext cx="1588" cy="698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860" name="Line 44"/>
          <p:cNvSpPr>
            <a:spLocks noChangeShapeType="1"/>
          </p:cNvSpPr>
          <p:nvPr/>
        </p:nvSpPr>
        <p:spPr bwMode="auto">
          <a:xfrm flipV="1">
            <a:off x="5997575" y="5286375"/>
            <a:ext cx="1588" cy="698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861" name="Line 45"/>
          <p:cNvSpPr>
            <a:spLocks noChangeShapeType="1"/>
          </p:cNvSpPr>
          <p:nvPr/>
        </p:nvSpPr>
        <p:spPr bwMode="auto">
          <a:xfrm flipV="1">
            <a:off x="6380163" y="5286375"/>
            <a:ext cx="1587" cy="698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862" name="Line 46"/>
          <p:cNvSpPr>
            <a:spLocks noChangeShapeType="1"/>
          </p:cNvSpPr>
          <p:nvPr/>
        </p:nvSpPr>
        <p:spPr bwMode="auto">
          <a:xfrm flipV="1">
            <a:off x="6746875" y="5286375"/>
            <a:ext cx="1588" cy="698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863" name="Line 47"/>
          <p:cNvSpPr>
            <a:spLocks noChangeShapeType="1"/>
          </p:cNvSpPr>
          <p:nvPr/>
        </p:nvSpPr>
        <p:spPr bwMode="auto">
          <a:xfrm flipV="1">
            <a:off x="7113588" y="5286375"/>
            <a:ext cx="1587" cy="698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864" name="Rectangle 48"/>
          <p:cNvSpPr>
            <a:spLocks noChangeArrowheads="1"/>
          </p:cNvSpPr>
          <p:nvPr/>
        </p:nvSpPr>
        <p:spPr bwMode="auto">
          <a:xfrm>
            <a:off x="1558925" y="5108575"/>
            <a:ext cx="1698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000000"/>
                </a:solidFill>
                <a:latin typeface="Arial Black" pitchFamily="34" charset="0"/>
              </a:rPr>
              <a:t>0</a:t>
            </a:r>
            <a:endParaRPr lang="en-US" altLang="en-US"/>
          </a:p>
        </p:txBody>
      </p:sp>
      <p:sp>
        <p:nvSpPr>
          <p:cNvPr id="418865" name="Rectangle 49"/>
          <p:cNvSpPr>
            <a:spLocks noChangeArrowheads="1"/>
          </p:cNvSpPr>
          <p:nvPr/>
        </p:nvSpPr>
        <p:spPr bwMode="auto">
          <a:xfrm>
            <a:off x="1558925" y="4516438"/>
            <a:ext cx="1698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000000"/>
                </a:solidFill>
                <a:latin typeface="Arial Black" pitchFamily="34" charset="0"/>
              </a:rPr>
              <a:t>5</a:t>
            </a:r>
            <a:endParaRPr lang="en-US" altLang="en-US"/>
          </a:p>
        </p:txBody>
      </p:sp>
      <p:sp>
        <p:nvSpPr>
          <p:cNvPr id="418866" name="Rectangle 50"/>
          <p:cNvSpPr>
            <a:spLocks noChangeArrowheads="1"/>
          </p:cNvSpPr>
          <p:nvPr/>
        </p:nvSpPr>
        <p:spPr bwMode="auto">
          <a:xfrm>
            <a:off x="1389063" y="3922713"/>
            <a:ext cx="3381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000000"/>
                </a:solidFill>
                <a:latin typeface="Arial Black" pitchFamily="34" charset="0"/>
              </a:rPr>
              <a:t>10</a:t>
            </a:r>
            <a:endParaRPr lang="en-US" altLang="en-US"/>
          </a:p>
        </p:txBody>
      </p:sp>
      <p:sp>
        <p:nvSpPr>
          <p:cNvPr id="418867" name="Rectangle 51"/>
          <p:cNvSpPr>
            <a:spLocks noChangeArrowheads="1"/>
          </p:cNvSpPr>
          <p:nvPr/>
        </p:nvSpPr>
        <p:spPr bwMode="auto">
          <a:xfrm>
            <a:off x="1389063" y="3330575"/>
            <a:ext cx="3381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000000"/>
                </a:solidFill>
                <a:latin typeface="Arial Black" pitchFamily="34" charset="0"/>
              </a:rPr>
              <a:t>15</a:t>
            </a:r>
            <a:endParaRPr lang="en-US" altLang="en-US"/>
          </a:p>
        </p:txBody>
      </p:sp>
      <p:sp>
        <p:nvSpPr>
          <p:cNvPr id="418868" name="Rectangle 52"/>
          <p:cNvSpPr>
            <a:spLocks noChangeArrowheads="1"/>
          </p:cNvSpPr>
          <p:nvPr/>
        </p:nvSpPr>
        <p:spPr bwMode="auto">
          <a:xfrm>
            <a:off x="1389063" y="2738438"/>
            <a:ext cx="3381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000000"/>
                </a:solidFill>
                <a:latin typeface="Arial Black" pitchFamily="34" charset="0"/>
              </a:rPr>
              <a:t>20</a:t>
            </a:r>
            <a:endParaRPr lang="en-US" altLang="en-US"/>
          </a:p>
        </p:txBody>
      </p:sp>
      <p:sp>
        <p:nvSpPr>
          <p:cNvPr id="418869" name="Rectangle 53"/>
          <p:cNvSpPr>
            <a:spLocks noChangeArrowheads="1"/>
          </p:cNvSpPr>
          <p:nvPr/>
        </p:nvSpPr>
        <p:spPr bwMode="auto">
          <a:xfrm>
            <a:off x="1389063" y="2146300"/>
            <a:ext cx="3381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000000"/>
                </a:solidFill>
                <a:latin typeface="Arial Black" pitchFamily="34" charset="0"/>
              </a:rPr>
              <a:t>25</a:t>
            </a:r>
            <a:endParaRPr lang="en-US" altLang="en-US"/>
          </a:p>
        </p:txBody>
      </p:sp>
      <p:sp>
        <p:nvSpPr>
          <p:cNvPr id="418870" name="Rectangle 54"/>
          <p:cNvSpPr>
            <a:spLocks noChangeArrowheads="1"/>
          </p:cNvSpPr>
          <p:nvPr/>
        </p:nvSpPr>
        <p:spPr bwMode="auto">
          <a:xfrm>
            <a:off x="2066925" y="5491163"/>
            <a:ext cx="1349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>
                <a:solidFill>
                  <a:srgbClr val="000000"/>
                </a:solidFill>
                <a:latin typeface="Arial Black" pitchFamily="34" charset="0"/>
              </a:rPr>
              <a:t>1</a:t>
            </a:r>
            <a:endParaRPr lang="en-US" altLang="en-US"/>
          </a:p>
        </p:txBody>
      </p:sp>
      <p:sp>
        <p:nvSpPr>
          <p:cNvPr id="418871" name="Rectangle 55"/>
          <p:cNvSpPr>
            <a:spLocks noChangeArrowheads="1"/>
          </p:cNvSpPr>
          <p:nvPr/>
        </p:nvSpPr>
        <p:spPr bwMode="auto">
          <a:xfrm>
            <a:off x="2433638" y="5491163"/>
            <a:ext cx="1349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>
                <a:solidFill>
                  <a:srgbClr val="000000"/>
                </a:solidFill>
                <a:latin typeface="Arial Black" pitchFamily="34" charset="0"/>
              </a:rPr>
              <a:t>2</a:t>
            </a:r>
            <a:endParaRPr lang="en-US" altLang="en-US"/>
          </a:p>
        </p:txBody>
      </p:sp>
      <p:sp>
        <p:nvSpPr>
          <p:cNvPr id="418872" name="Rectangle 56"/>
          <p:cNvSpPr>
            <a:spLocks noChangeArrowheads="1"/>
          </p:cNvSpPr>
          <p:nvPr/>
        </p:nvSpPr>
        <p:spPr bwMode="auto">
          <a:xfrm>
            <a:off x="2814638" y="5491163"/>
            <a:ext cx="1349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>
                <a:solidFill>
                  <a:srgbClr val="000000"/>
                </a:solidFill>
                <a:latin typeface="Arial Black" pitchFamily="34" charset="0"/>
              </a:rPr>
              <a:t>3</a:t>
            </a:r>
            <a:endParaRPr lang="en-US" altLang="en-US"/>
          </a:p>
        </p:txBody>
      </p:sp>
      <p:sp>
        <p:nvSpPr>
          <p:cNvPr id="418873" name="Rectangle 57"/>
          <p:cNvSpPr>
            <a:spLocks noChangeArrowheads="1"/>
          </p:cNvSpPr>
          <p:nvPr/>
        </p:nvSpPr>
        <p:spPr bwMode="auto">
          <a:xfrm>
            <a:off x="3181350" y="5491163"/>
            <a:ext cx="1349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>
                <a:solidFill>
                  <a:srgbClr val="000000"/>
                </a:solidFill>
                <a:latin typeface="Arial Black" pitchFamily="34" charset="0"/>
              </a:rPr>
              <a:t>4</a:t>
            </a:r>
            <a:endParaRPr lang="en-US" altLang="en-US"/>
          </a:p>
        </p:txBody>
      </p:sp>
      <p:sp>
        <p:nvSpPr>
          <p:cNvPr id="418874" name="Rectangle 58"/>
          <p:cNvSpPr>
            <a:spLocks noChangeArrowheads="1"/>
          </p:cNvSpPr>
          <p:nvPr/>
        </p:nvSpPr>
        <p:spPr bwMode="auto">
          <a:xfrm>
            <a:off x="3548063" y="5491163"/>
            <a:ext cx="1349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>
                <a:solidFill>
                  <a:srgbClr val="000000"/>
                </a:solidFill>
                <a:latin typeface="Arial Black" pitchFamily="34" charset="0"/>
              </a:rPr>
              <a:t>5</a:t>
            </a:r>
            <a:endParaRPr lang="en-US" altLang="en-US"/>
          </a:p>
        </p:txBody>
      </p:sp>
      <p:sp>
        <p:nvSpPr>
          <p:cNvPr id="418875" name="Rectangle 59"/>
          <p:cNvSpPr>
            <a:spLocks noChangeArrowheads="1"/>
          </p:cNvSpPr>
          <p:nvPr/>
        </p:nvSpPr>
        <p:spPr bwMode="auto">
          <a:xfrm>
            <a:off x="3916363" y="5491163"/>
            <a:ext cx="1349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>
                <a:solidFill>
                  <a:srgbClr val="000000"/>
                </a:solidFill>
                <a:latin typeface="Arial Black" pitchFamily="34" charset="0"/>
              </a:rPr>
              <a:t>6</a:t>
            </a:r>
            <a:endParaRPr lang="en-US" altLang="en-US"/>
          </a:p>
        </p:txBody>
      </p:sp>
      <p:sp>
        <p:nvSpPr>
          <p:cNvPr id="418876" name="Rectangle 60"/>
          <p:cNvSpPr>
            <a:spLocks noChangeArrowheads="1"/>
          </p:cNvSpPr>
          <p:nvPr/>
        </p:nvSpPr>
        <p:spPr bwMode="auto">
          <a:xfrm>
            <a:off x="4283075" y="5491163"/>
            <a:ext cx="1349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>
                <a:solidFill>
                  <a:srgbClr val="000000"/>
                </a:solidFill>
                <a:latin typeface="Arial Black" pitchFamily="34" charset="0"/>
              </a:rPr>
              <a:t>7</a:t>
            </a:r>
            <a:endParaRPr lang="en-US" altLang="en-US"/>
          </a:p>
        </p:txBody>
      </p:sp>
      <p:sp>
        <p:nvSpPr>
          <p:cNvPr id="418877" name="Rectangle 61"/>
          <p:cNvSpPr>
            <a:spLocks noChangeArrowheads="1"/>
          </p:cNvSpPr>
          <p:nvPr/>
        </p:nvSpPr>
        <p:spPr bwMode="auto">
          <a:xfrm>
            <a:off x="4664075" y="5491163"/>
            <a:ext cx="1349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>
                <a:solidFill>
                  <a:srgbClr val="000000"/>
                </a:solidFill>
                <a:latin typeface="Arial Black" pitchFamily="34" charset="0"/>
              </a:rPr>
              <a:t>8</a:t>
            </a:r>
            <a:endParaRPr lang="en-US" altLang="en-US"/>
          </a:p>
        </p:txBody>
      </p:sp>
      <p:sp>
        <p:nvSpPr>
          <p:cNvPr id="418878" name="Rectangle 62"/>
          <p:cNvSpPr>
            <a:spLocks noChangeArrowheads="1"/>
          </p:cNvSpPr>
          <p:nvPr/>
        </p:nvSpPr>
        <p:spPr bwMode="auto">
          <a:xfrm>
            <a:off x="5030788" y="5491163"/>
            <a:ext cx="1349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>
                <a:solidFill>
                  <a:srgbClr val="000000"/>
                </a:solidFill>
                <a:latin typeface="Arial Black" pitchFamily="34" charset="0"/>
              </a:rPr>
              <a:t>9</a:t>
            </a:r>
            <a:endParaRPr lang="en-US" altLang="en-US"/>
          </a:p>
        </p:txBody>
      </p:sp>
      <p:sp>
        <p:nvSpPr>
          <p:cNvPr id="418879" name="Rectangle 63"/>
          <p:cNvSpPr>
            <a:spLocks noChangeArrowheads="1"/>
          </p:cNvSpPr>
          <p:nvPr/>
        </p:nvSpPr>
        <p:spPr bwMode="auto">
          <a:xfrm>
            <a:off x="5327650" y="5491163"/>
            <a:ext cx="2714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>
                <a:solidFill>
                  <a:srgbClr val="000000"/>
                </a:solidFill>
                <a:latin typeface="Arial Black" pitchFamily="34" charset="0"/>
              </a:rPr>
              <a:t>10</a:t>
            </a:r>
            <a:endParaRPr lang="en-US" altLang="en-US"/>
          </a:p>
        </p:txBody>
      </p:sp>
      <p:sp>
        <p:nvSpPr>
          <p:cNvPr id="418880" name="Rectangle 64"/>
          <p:cNvSpPr>
            <a:spLocks noChangeArrowheads="1"/>
          </p:cNvSpPr>
          <p:nvPr/>
        </p:nvSpPr>
        <p:spPr bwMode="auto">
          <a:xfrm>
            <a:off x="5694363" y="5491163"/>
            <a:ext cx="27146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>
                <a:solidFill>
                  <a:srgbClr val="000000"/>
                </a:solidFill>
                <a:latin typeface="Arial Black" pitchFamily="34" charset="0"/>
              </a:rPr>
              <a:t>11</a:t>
            </a:r>
            <a:endParaRPr lang="en-US" altLang="en-US"/>
          </a:p>
        </p:txBody>
      </p:sp>
      <p:sp>
        <p:nvSpPr>
          <p:cNvPr id="418881" name="Rectangle 65"/>
          <p:cNvSpPr>
            <a:spLocks noChangeArrowheads="1"/>
          </p:cNvSpPr>
          <p:nvPr/>
        </p:nvSpPr>
        <p:spPr bwMode="auto">
          <a:xfrm>
            <a:off x="6061075" y="5491163"/>
            <a:ext cx="2714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>
                <a:solidFill>
                  <a:srgbClr val="000000"/>
                </a:solidFill>
                <a:latin typeface="Arial Black" pitchFamily="34" charset="0"/>
              </a:rPr>
              <a:t>12</a:t>
            </a:r>
            <a:endParaRPr lang="en-US" altLang="en-US"/>
          </a:p>
        </p:txBody>
      </p:sp>
      <p:sp>
        <p:nvSpPr>
          <p:cNvPr id="418882" name="Rectangle 66"/>
          <p:cNvSpPr>
            <a:spLocks noChangeArrowheads="1"/>
          </p:cNvSpPr>
          <p:nvPr/>
        </p:nvSpPr>
        <p:spPr bwMode="auto">
          <a:xfrm>
            <a:off x="6442075" y="5491163"/>
            <a:ext cx="2714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>
                <a:solidFill>
                  <a:srgbClr val="000000"/>
                </a:solidFill>
                <a:latin typeface="Arial Black" pitchFamily="34" charset="0"/>
              </a:rPr>
              <a:t>13</a:t>
            </a:r>
            <a:endParaRPr lang="en-US" altLang="en-US"/>
          </a:p>
        </p:txBody>
      </p:sp>
      <p:sp>
        <p:nvSpPr>
          <p:cNvPr id="418883" name="Rectangle 67"/>
          <p:cNvSpPr>
            <a:spLocks noChangeArrowheads="1"/>
          </p:cNvSpPr>
          <p:nvPr/>
        </p:nvSpPr>
        <p:spPr bwMode="auto">
          <a:xfrm>
            <a:off x="6808788" y="5491163"/>
            <a:ext cx="27146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>
                <a:solidFill>
                  <a:srgbClr val="000000"/>
                </a:solidFill>
                <a:latin typeface="Arial Black" pitchFamily="34" charset="0"/>
              </a:rPr>
              <a:t>14</a:t>
            </a:r>
            <a:endParaRPr lang="en-US" altLang="en-US"/>
          </a:p>
        </p:txBody>
      </p:sp>
      <p:sp>
        <p:nvSpPr>
          <p:cNvPr id="418884" name="Rectangle 68"/>
          <p:cNvSpPr>
            <a:spLocks noChangeArrowheads="1"/>
          </p:cNvSpPr>
          <p:nvPr/>
        </p:nvSpPr>
        <p:spPr bwMode="auto">
          <a:xfrm>
            <a:off x="3082925" y="5884863"/>
            <a:ext cx="29464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 b="1">
                <a:solidFill>
                  <a:srgbClr val="000000"/>
                </a:solidFill>
                <a:latin typeface="Arial Black" pitchFamily="34" charset="0"/>
              </a:rPr>
              <a:t>Possible values of the test</a:t>
            </a:r>
            <a:endParaRPr lang="en-US" altLang="en-US"/>
          </a:p>
        </p:txBody>
      </p:sp>
      <p:sp>
        <p:nvSpPr>
          <p:cNvPr id="418885" name="Rectangle 69"/>
          <p:cNvSpPr>
            <a:spLocks noChangeArrowheads="1"/>
          </p:cNvSpPr>
          <p:nvPr/>
        </p:nvSpPr>
        <p:spPr bwMode="auto">
          <a:xfrm rot="16200000">
            <a:off x="257969" y="3645694"/>
            <a:ext cx="17843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>
                <a:solidFill>
                  <a:srgbClr val="000000"/>
                </a:solidFill>
                <a:latin typeface="Arial Black" pitchFamily="34" charset="0"/>
              </a:rPr>
              <a:t>Number of tests</a:t>
            </a:r>
            <a:endParaRPr lang="en-US" altLang="en-US"/>
          </a:p>
        </p:txBody>
      </p:sp>
      <p:sp>
        <p:nvSpPr>
          <p:cNvPr id="418886" name="Rectangle 70"/>
          <p:cNvSpPr>
            <a:spLocks noChangeArrowheads="1"/>
          </p:cNvSpPr>
          <p:nvPr/>
        </p:nvSpPr>
        <p:spPr bwMode="auto">
          <a:xfrm>
            <a:off x="7310438" y="3479800"/>
            <a:ext cx="227012" cy="225425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887" name="Rectangle 71"/>
          <p:cNvSpPr>
            <a:spLocks noChangeArrowheads="1"/>
          </p:cNvSpPr>
          <p:nvPr/>
        </p:nvSpPr>
        <p:spPr bwMode="auto">
          <a:xfrm>
            <a:off x="7613650" y="3429000"/>
            <a:ext cx="6064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  <a:latin typeface="Arial Black" pitchFamily="34" charset="0"/>
              </a:rPr>
              <a:t>Sick</a:t>
            </a:r>
            <a:endParaRPr lang="en-US" altLang="en-US"/>
          </a:p>
        </p:txBody>
      </p:sp>
      <p:sp>
        <p:nvSpPr>
          <p:cNvPr id="418888" name="Rectangle 72"/>
          <p:cNvSpPr>
            <a:spLocks noChangeArrowheads="1"/>
          </p:cNvSpPr>
          <p:nvPr/>
        </p:nvSpPr>
        <p:spPr bwMode="auto">
          <a:xfrm>
            <a:off x="7310438" y="3903663"/>
            <a:ext cx="227012" cy="225425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889" name="Rectangle 73"/>
          <p:cNvSpPr>
            <a:spLocks noChangeArrowheads="1"/>
          </p:cNvSpPr>
          <p:nvPr/>
        </p:nvSpPr>
        <p:spPr bwMode="auto">
          <a:xfrm>
            <a:off x="7613650" y="3852863"/>
            <a:ext cx="5921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  <a:latin typeface="Arial Black" pitchFamily="34" charset="0"/>
              </a:rPr>
              <a:t>Well</a:t>
            </a:r>
            <a:endParaRPr lang="en-US" altLang="en-US"/>
          </a:p>
        </p:txBody>
      </p:sp>
      <p:grpSp>
        <p:nvGrpSpPr>
          <p:cNvPr id="418890" name="Group 74"/>
          <p:cNvGrpSpPr>
            <a:grpSpLocks/>
          </p:cNvGrpSpPr>
          <p:nvPr/>
        </p:nvGrpSpPr>
        <p:grpSpPr bwMode="auto">
          <a:xfrm>
            <a:off x="1981200" y="3505200"/>
            <a:ext cx="1295400" cy="1143000"/>
            <a:chOff x="1248" y="2400"/>
            <a:chExt cx="816" cy="720"/>
          </a:xfrm>
        </p:grpSpPr>
        <p:sp>
          <p:nvSpPr>
            <p:cNvPr id="418891" name="Text Box 75"/>
            <p:cNvSpPr txBox="1">
              <a:spLocks noChangeArrowheads="1"/>
            </p:cNvSpPr>
            <p:nvPr/>
          </p:nvSpPr>
          <p:spPr bwMode="auto">
            <a:xfrm>
              <a:off x="1248" y="2400"/>
              <a:ext cx="816" cy="4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000">
                  <a:latin typeface="Arial" pitchFamily="34" charset="0"/>
                </a:rPr>
                <a:t>True negatives</a:t>
              </a:r>
            </a:p>
          </p:txBody>
        </p:sp>
        <p:sp>
          <p:nvSpPr>
            <p:cNvPr id="418892" name="Line 76"/>
            <p:cNvSpPr>
              <a:spLocks noChangeShapeType="1"/>
            </p:cNvSpPr>
            <p:nvPr/>
          </p:nvSpPr>
          <p:spPr bwMode="auto">
            <a:xfrm>
              <a:off x="1584" y="2832"/>
              <a:ext cx="240" cy="28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8893" name="Group 77"/>
          <p:cNvGrpSpPr>
            <a:grpSpLocks/>
          </p:cNvGrpSpPr>
          <p:nvPr/>
        </p:nvGrpSpPr>
        <p:grpSpPr bwMode="auto">
          <a:xfrm>
            <a:off x="2362200" y="2690813"/>
            <a:ext cx="1676400" cy="2338387"/>
            <a:chOff x="1488" y="1695"/>
            <a:chExt cx="1056" cy="1473"/>
          </a:xfrm>
        </p:grpSpPr>
        <p:sp>
          <p:nvSpPr>
            <p:cNvPr id="418894" name="Text Box 78"/>
            <p:cNvSpPr txBox="1">
              <a:spLocks noChangeArrowheads="1"/>
            </p:cNvSpPr>
            <p:nvPr/>
          </p:nvSpPr>
          <p:spPr bwMode="auto">
            <a:xfrm>
              <a:off x="1488" y="1695"/>
              <a:ext cx="864" cy="4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000" b="1">
                  <a:solidFill>
                    <a:srgbClr val="FF0000"/>
                  </a:solidFill>
                  <a:latin typeface="Arial" pitchFamily="34" charset="0"/>
                </a:rPr>
                <a:t>False negatives</a:t>
              </a:r>
              <a:endParaRPr lang="en-US" altLang="en-US" sz="2000">
                <a:latin typeface="Arial" pitchFamily="34" charset="0"/>
              </a:endParaRPr>
            </a:p>
          </p:txBody>
        </p:sp>
        <p:sp>
          <p:nvSpPr>
            <p:cNvPr id="418895" name="Line 79"/>
            <p:cNvSpPr>
              <a:spLocks noChangeShapeType="1"/>
            </p:cNvSpPr>
            <p:nvPr/>
          </p:nvSpPr>
          <p:spPr bwMode="auto">
            <a:xfrm>
              <a:off x="1920" y="2160"/>
              <a:ext cx="624" cy="100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8896" name="Group 80"/>
          <p:cNvGrpSpPr>
            <a:grpSpLocks/>
          </p:cNvGrpSpPr>
          <p:nvPr/>
        </p:nvGrpSpPr>
        <p:grpSpPr bwMode="auto">
          <a:xfrm>
            <a:off x="6019800" y="4314825"/>
            <a:ext cx="2362200" cy="714375"/>
            <a:chOff x="3792" y="2718"/>
            <a:chExt cx="1488" cy="450"/>
          </a:xfrm>
        </p:grpSpPr>
        <p:sp>
          <p:nvSpPr>
            <p:cNvPr id="418897" name="Text Box 81"/>
            <p:cNvSpPr txBox="1">
              <a:spLocks noChangeArrowheads="1"/>
            </p:cNvSpPr>
            <p:nvPr/>
          </p:nvSpPr>
          <p:spPr bwMode="auto">
            <a:xfrm>
              <a:off x="4512" y="2718"/>
              <a:ext cx="768" cy="4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000">
                  <a:latin typeface="Arial" pitchFamily="34" charset="0"/>
                </a:rPr>
                <a:t>True positives</a:t>
              </a:r>
            </a:p>
          </p:txBody>
        </p:sp>
        <p:sp>
          <p:nvSpPr>
            <p:cNvPr id="418898" name="Line 82"/>
            <p:cNvSpPr>
              <a:spLocks noChangeShapeType="1"/>
            </p:cNvSpPr>
            <p:nvPr/>
          </p:nvSpPr>
          <p:spPr bwMode="auto">
            <a:xfrm flipH="1">
              <a:off x="3792" y="2928"/>
              <a:ext cx="768" cy="24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8899" name="Group 83"/>
          <p:cNvGrpSpPr>
            <a:grpSpLocks/>
          </p:cNvGrpSpPr>
          <p:nvPr/>
        </p:nvGrpSpPr>
        <p:grpSpPr bwMode="auto">
          <a:xfrm>
            <a:off x="5029200" y="2743200"/>
            <a:ext cx="2209800" cy="2133600"/>
            <a:chOff x="3168" y="1728"/>
            <a:chExt cx="1392" cy="1344"/>
          </a:xfrm>
        </p:grpSpPr>
        <p:sp>
          <p:nvSpPr>
            <p:cNvPr id="418900" name="Text Box 84"/>
            <p:cNvSpPr txBox="1">
              <a:spLocks noChangeArrowheads="1"/>
            </p:cNvSpPr>
            <p:nvPr/>
          </p:nvSpPr>
          <p:spPr bwMode="auto">
            <a:xfrm>
              <a:off x="3600" y="1728"/>
              <a:ext cx="960" cy="4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000" b="1">
                  <a:solidFill>
                    <a:srgbClr val="FF0000"/>
                  </a:solidFill>
                  <a:latin typeface="Arial" pitchFamily="34" charset="0"/>
                </a:rPr>
                <a:t>False positives</a:t>
              </a:r>
            </a:p>
          </p:txBody>
        </p:sp>
        <p:sp>
          <p:nvSpPr>
            <p:cNvPr id="418901" name="Line 85"/>
            <p:cNvSpPr>
              <a:spLocks noChangeShapeType="1"/>
            </p:cNvSpPr>
            <p:nvPr/>
          </p:nvSpPr>
          <p:spPr bwMode="auto">
            <a:xfrm flipH="1">
              <a:off x="3168" y="2256"/>
              <a:ext cx="768" cy="81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8902" name="Line 86"/>
          <p:cNvSpPr>
            <a:spLocks noChangeShapeType="1"/>
          </p:cNvSpPr>
          <p:nvPr/>
        </p:nvSpPr>
        <p:spPr bwMode="auto">
          <a:xfrm>
            <a:off x="4572000" y="2590800"/>
            <a:ext cx="0" cy="762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03" name="Line 87"/>
          <p:cNvSpPr>
            <a:spLocks noChangeShapeType="1"/>
          </p:cNvSpPr>
          <p:nvPr/>
        </p:nvSpPr>
        <p:spPr bwMode="auto">
          <a:xfrm>
            <a:off x="1933575" y="5257800"/>
            <a:ext cx="5208588" cy="1588"/>
          </a:xfrm>
          <a:prstGeom prst="line">
            <a:avLst/>
          </a:prstGeom>
          <a:noFill/>
          <a:ln w="889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3600" dirty="0" smtClean="0"/>
              <a:t>Pārmantotu slimību diagnostika</a:t>
            </a:r>
          </a:p>
          <a:p>
            <a:endParaRPr lang="lv-LV" sz="3600" dirty="0" smtClean="0"/>
          </a:p>
          <a:p>
            <a:r>
              <a:rPr lang="lv-LV" sz="3600" dirty="0" smtClean="0"/>
              <a:t>Iedzimtu slimību diagnostika</a:t>
            </a:r>
          </a:p>
          <a:p>
            <a:endParaRPr lang="lv-LV" sz="3600" dirty="0" smtClean="0"/>
          </a:p>
          <a:p>
            <a:r>
              <a:rPr lang="lv-LV" sz="3600" dirty="0" err="1" smtClean="0"/>
              <a:t>Multifaktoriālu</a:t>
            </a:r>
            <a:r>
              <a:rPr lang="lv-LV" sz="3600" dirty="0" smtClean="0"/>
              <a:t> slimību diagnostika</a:t>
            </a:r>
          </a:p>
          <a:p>
            <a:endParaRPr lang="lv-LV" sz="3600" dirty="0" smtClean="0"/>
          </a:p>
          <a:p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Ģenētiskā diagnostika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3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52536" y="0"/>
            <a:ext cx="9144000" cy="972344"/>
          </a:xfrm>
        </p:spPr>
        <p:txBody>
          <a:bodyPr/>
          <a:lstStyle/>
          <a:p>
            <a:r>
              <a:rPr lang="lv-LV" sz="2800" dirty="0" smtClean="0"/>
              <a:t>Gēnu – apkārtējās vides mijiedarbība slimību izraisīšanā</a:t>
            </a:r>
            <a:endParaRPr lang="lv-LV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7865468" cy="346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 bwMode="auto">
          <a:xfrm rot="5400000" flipH="1" flipV="1">
            <a:off x="324322" y="5373216"/>
            <a:ext cx="575270" cy="79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5400000" flipH="1" flipV="1">
            <a:off x="4140746" y="5372422"/>
            <a:ext cx="575270" cy="79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 flipH="1" flipV="1">
            <a:off x="6661026" y="5372422"/>
            <a:ext cx="575270" cy="79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5400000" flipH="1" flipV="1">
            <a:off x="8029178" y="5372422"/>
            <a:ext cx="575270" cy="79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0" y="5661248"/>
            <a:ext cx="21659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2800" dirty="0" err="1" smtClean="0"/>
              <a:t>Monogēnās</a:t>
            </a:r>
            <a:r>
              <a:rPr lang="lv-LV" sz="2800" dirty="0" smtClean="0"/>
              <a:t> </a:t>
            </a:r>
            <a:br>
              <a:rPr lang="lv-LV" sz="2800" dirty="0" smtClean="0"/>
            </a:br>
            <a:r>
              <a:rPr lang="lv-LV" sz="2800" dirty="0" smtClean="0"/>
              <a:t>slimības</a:t>
            </a:r>
            <a:endParaRPr lang="lv-LV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552410" y="5733256"/>
            <a:ext cx="1591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2800" dirty="0" smtClean="0"/>
              <a:t>Traumas</a:t>
            </a:r>
            <a:endParaRPr lang="lv-LV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677350" y="5661248"/>
            <a:ext cx="16834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2800" dirty="0" smtClean="0"/>
              <a:t>Infekcijas</a:t>
            </a:r>
            <a:br>
              <a:rPr lang="lv-LV" sz="2800" dirty="0" smtClean="0"/>
            </a:br>
            <a:r>
              <a:rPr lang="lv-LV" sz="2800" dirty="0" smtClean="0"/>
              <a:t>slimības</a:t>
            </a:r>
            <a:endParaRPr lang="lv-LV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953106" y="5661248"/>
            <a:ext cx="25234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2800" dirty="0" err="1" smtClean="0"/>
              <a:t>Multifaktorās</a:t>
            </a:r>
            <a:r>
              <a:rPr lang="lv-LV" sz="2800" dirty="0" smtClean="0"/>
              <a:t> </a:t>
            </a:r>
            <a:br>
              <a:rPr lang="lv-LV" sz="2800" dirty="0" smtClean="0"/>
            </a:br>
            <a:r>
              <a:rPr lang="lv-LV" sz="2800" dirty="0" smtClean="0"/>
              <a:t>slimības (T2D)</a:t>
            </a: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68332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01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993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/>
          <p:cNvGrpSpPr/>
          <p:nvPr/>
        </p:nvGrpSpPr>
        <p:grpSpPr>
          <a:xfrm>
            <a:off x="2051720" y="1423634"/>
            <a:ext cx="3209104" cy="3560917"/>
            <a:chOff x="2086698" y="1708424"/>
            <a:chExt cx="3209104" cy="3560917"/>
          </a:xfrm>
        </p:grpSpPr>
        <p:sp>
          <p:nvSpPr>
            <p:cNvPr id="108" name="Rectangle 39"/>
            <p:cNvSpPr>
              <a:spLocks noChangeArrowheads="1"/>
            </p:cNvSpPr>
            <p:nvPr/>
          </p:nvSpPr>
          <p:spPr bwMode="auto">
            <a:xfrm>
              <a:off x="2106514" y="1708424"/>
              <a:ext cx="3189288" cy="353536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lv-LV"/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2204377" y="507629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2244210" y="500428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2289929" y="507183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2204377" y="493227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2366007" y="490941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2277231" y="487629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2405840" y="508039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2405839" y="500428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2210263" y="478415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2250096" y="471215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2343470" y="478415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0" name="Oval 119"/>
            <p:cNvSpPr/>
            <p:nvPr/>
          </p:nvSpPr>
          <p:spPr bwMode="auto">
            <a:xfrm>
              <a:off x="2210263" y="464014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2405838" y="461181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2283117" y="45841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3" name="Oval 122"/>
            <p:cNvSpPr/>
            <p:nvPr/>
          </p:nvSpPr>
          <p:spPr bwMode="auto">
            <a:xfrm>
              <a:off x="2411726" y="47425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2335648" y="468586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2500809" y="509914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2540642" y="502714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7" name="Oval 126"/>
            <p:cNvSpPr/>
            <p:nvPr/>
          </p:nvSpPr>
          <p:spPr bwMode="auto">
            <a:xfrm>
              <a:off x="2586361" y="509469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2500809" y="495513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2702271" y="491108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2573663" y="489915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2702272" y="510324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2713180" y="50297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2465804" y="483397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2546528" y="473500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2592247" y="480256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6" name="Oval 135"/>
            <p:cNvSpPr/>
            <p:nvPr/>
          </p:nvSpPr>
          <p:spPr bwMode="auto">
            <a:xfrm>
              <a:off x="2506695" y="466300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7" name="Oval 136"/>
            <p:cNvSpPr/>
            <p:nvPr/>
          </p:nvSpPr>
          <p:spPr bwMode="auto">
            <a:xfrm>
              <a:off x="2619382" y="467903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8" name="Oval 137"/>
            <p:cNvSpPr/>
            <p:nvPr/>
          </p:nvSpPr>
          <p:spPr bwMode="auto">
            <a:xfrm>
              <a:off x="2579549" y="460702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2708158" y="481111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2668325" y="473910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4566782" y="229388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4566782" y="214986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4728412" y="212700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4768245" y="229798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4572668" y="185773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4964813" y="22016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5064677" y="232084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4619361" y="34536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4659194" y="338163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0" name="Oval 149"/>
            <p:cNvSpPr/>
            <p:nvPr/>
          </p:nvSpPr>
          <p:spPr bwMode="auto">
            <a:xfrm>
              <a:off x="4704913" y="344918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1" name="Oval 150"/>
            <p:cNvSpPr/>
            <p:nvPr/>
          </p:nvSpPr>
          <p:spPr bwMode="auto">
            <a:xfrm>
              <a:off x="4619361" y="330962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2" name="Oval 151"/>
            <p:cNvSpPr/>
            <p:nvPr/>
          </p:nvSpPr>
          <p:spPr bwMode="auto">
            <a:xfrm>
              <a:off x="4692215" y="325364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3" name="Oval 152"/>
            <p:cNvSpPr/>
            <p:nvPr/>
          </p:nvSpPr>
          <p:spPr bwMode="auto">
            <a:xfrm>
              <a:off x="4820824" y="34577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4" name="Oval 153"/>
            <p:cNvSpPr/>
            <p:nvPr/>
          </p:nvSpPr>
          <p:spPr bwMode="auto">
            <a:xfrm>
              <a:off x="4820823" y="338163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5" name="Oval 154"/>
            <p:cNvSpPr/>
            <p:nvPr/>
          </p:nvSpPr>
          <p:spPr bwMode="auto">
            <a:xfrm>
              <a:off x="4625247" y="316150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6" name="Oval 155"/>
            <p:cNvSpPr/>
            <p:nvPr/>
          </p:nvSpPr>
          <p:spPr bwMode="auto">
            <a:xfrm>
              <a:off x="4758454" y="316150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7" name="Oval 156"/>
            <p:cNvSpPr/>
            <p:nvPr/>
          </p:nvSpPr>
          <p:spPr bwMode="auto">
            <a:xfrm>
              <a:off x="4625247" y="301749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8" name="Oval 157"/>
            <p:cNvSpPr/>
            <p:nvPr/>
          </p:nvSpPr>
          <p:spPr bwMode="auto">
            <a:xfrm>
              <a:off x="4820822" y="29891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9" name="Oval 158"/>
            <p:cNvSpPr/>
            <p:nvPr/>
          </p:nvSpPr>
          <p:spPr bwMode="auto">
            <a:xfrm>
              <a:off x="4915793" y="347649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0" name="Oval 159"/>
            <p:cNvSpPr/>
            <p:nvPr/>
          </p:nvSpPr>
          <p:spPr bwMode="auto">
            <a:xfrm>
              <a:off x="5001345" y="347204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5117255" y="328843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2" name="Oval 161"/>
            <p:cNvSpPr/>
            <p:nvPr/>
          </p:nvSpPr>
          <p:spPr bwMode="auto">
            <a:xfrm>
              <a:off x="4988647" y="327650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3" name="Oval 162"/>
            <p:cNvSpPr/>
            <p:nvPr/>
          </p:nvSpPr>
          <p:spPr bwMode="auto">
            <a:xfrm>
              <a:off x="5117256" y="348059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4" name="Oval 163"/>
            <p:cNvSpPr/>
            <p:nvPr/>
          </p:nvSpPr>
          <p:spPr bwMode="auto">
            <a:xfrm>
              <a:off x="5128164" y="340708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5" name="Oval 164"/>
            <p:cNvSpPr/>
            <p:nvPr/>
          </p:nvSpPr>
          <p:spPr bwMode="auto">
            <a:xfrm>
              <a:off x="4961512" y="311235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6" name="Oval 165"/>
            <p:cNvSpPr/>
            <p:nvPr/>
          </p:nvSpPr>
          <p:spPr bwMode="auto">
            <a:xfrm>
              <a:off x="4994533" y="298437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7" name="Oval 166"/>
            <p:cNvSpPr/>
            <p:nvPr/>
          </p:nvSpPr>
          <p:spPr bwMode="auto">
            <a:xfrm>
              <a:off x="5123142" y="318846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8" name="Oval 167"/>
            <p:cNvSpPr/>
            <p:nvPr/>
          </p:nvSpPr>
          <p:spPr bwMode="auto">
            <a:xfrm>
              <a:off x="5083309" y="311645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9" name="Oval 168"/>
            <p:cNvSpPr/>
            <p:nvPr/>
          </p:nvSpPr>
          <p:spPr bwMode="auto">
            <a:xfrm>
              <a:off x="4670365" y="287477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0" name="Oval 169"/>
            <p:cNvSpPr/>
            <p:nvPr/>
          </p:nvSpPr>
          <p:spPr bwMode="auto">
            <a:xfrm>
              <a:off x="4786275" y="280721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1" name="Oval 170"/>
            <p:cNvSpPr/>
            <p:nvPr/>
          </p:nvSpPr>
          <p:spPr bwMode="auto">
            <a:xfrm>
              <a:off x="4590699" y="258709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2" name="Oval 171"/>
            <p:cNvSpPr/>
            <p:nvPr/>
          </p:nvSpPr>
          <p:spPr bwMode="auto">
            <a:xfrm>
              <a:off x="4590699" y="244307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3" name="Oval 172"/>
            <p:cNvSpPr/>
            <p:nvPr/>
          </p:nvSpPr>
          <p:spPr bwMode="auto">
            <a:xfrm>
              <a:off x="4954099" y="270209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" name="Oval 173"/>
            <p:cNvSpPr/>
            <p:nvPr/>
          </p:nvSpPr>
          <p:spPr bwMode="auto">
            <a:xfrm>
              <a:off x="5093616" y="28326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5" name="Oval 174"/>
            <p:cNvSpPr/>
            <p:nvPr/>
          </p:nvSpPr>
          <p:spPr bwMode="auto">
            <a:xfrm>
              <a:off x="4846240" y="263691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6" name="Oval 175"/>
            <p:cNvSpPr/>
            <p:nvPr/>
          </p:nvSpPr>
          <p:spPr bwMode="auto">
            <a:xfrm>
              <a:off x="4887131" y="246593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7" name="Oval 176"/>
            <p:cNvSpPr/>
            <p:nvPr/>
          </p:nvSpPr>
          <p:spPr bwMode="auto">
            <a:xfrm>
              <a:off x="5088594" y="261405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8" name="Oval 177"/>
            <p:cNvSpPr/>
            <p:nvPr/>
          </p:nvSpPr>
          <p:spPr bwMode="auto">
            <a:xfrm>
              <a:off x="5048761" y="254204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9" name="Oval 178"/>
            <p:cNvSpPr/>
            <p:nvPr/>
          </p:nvSpPr>
          <p:spPr bwMode="auto">
            <a:xfrm>
              <a:off x="5141035" y="301158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0" name="Oval 179"/>
            <p:cNvSpPr/>
            <p:nvPr/>
          </p:nvSpPr>
          <p:spPr bwMode="auto">
            <a:xfrm>
              <a:off x="4051646" y="227888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1" name="Oval 180"/>
            <p:cNvSpPr/>
            <p:nvPr/>
          </p:nvSpPr>
          <p:spPr bwMode="auto">
            <a:xfrm>
              <a:off x="3966094" y="213932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2" name="Oval 181"/>
            <p:cNvSpPr/>
            <p:nvPr/>
          </p:nvSpPr>
          <p:spPr bwMode="auto">
            <a:xfrm>
              <a:off x="4038948" y="208334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3" name="Oval 182"/>
            <p:cNvSpPr/>
            <p:nvPr/>
          </p:nvSpPr>
          <p:spPr bwMode="auto">
            <a:xfrm>
              <a:off x="4167556" y="221132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4" name="Oval 183"/>
            <p:cNvSpPr/>
            <p:nvPr/>
          </p:nvSpPr>
          <p:spPr bwMode="auto">
            <a:xfrm>
              <a:off x="3971980" y="199120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5" name="Oval 184"/>
            <p:cNvSpPr/>
            <p:nvPr/>
          </p:nvSpPr>
          <p:spPr bwMode="auto">
            <a:xfrm>
              <a:off x="4167555" y="181886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6" name="Oval 185"/>
            <p:cNvSpPr/>
            <p:nvPr/>
          </p:nvSpPr>
          <p:spPr bwMode="auto">
            <a:xfrm>
              <a:off x="4044834" y="17912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7" name="Oval 186"/>
            <p:cNvSpPr/>
            <p:nvPr/>
          </p:nvSpPr>
          <p:spPr bwMode="auto">
            <a:xfrm>
              <a:off x="4173443" y="194958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8" name="Oval 187"/>
            <p:cNvSpPr/>
            <p:nvPr/>
          </p:nvSpPr>
          <p:spPr bwMode="auto">
            <a:xfrm>
              <a:off x="4262526" y="230619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9" name="Oval 188"/>
            <p:cNvSpPr/>
            <p:nvPr/>
          </p:nvSpPr>
          <p:spPr bwMode="auto">
            <a:xfrm>
              <a:off x="4262526" y="216218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0" name="Oval 189"/>
            <p:cNvSpPr/>
            <p:nvPr/>
          </p:nvSpPr>
          <p:spPr bwMode="auto">
            <a:xfrm>
              <a:off x="4474897" y="223678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1" name="Oval 190"/>
            <p:cNvSpPr/>
            <p:nvPr/>
          </p:nvSpPr>
          <p:spPr bwMode="auto">
            <a:xfrm>
              <a:off x="4353964" y="200961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2" name="Oval 191"/>
            <p:cNvSpPr/>
            <p:nvPr/>
          </p:nvSpPr>
          <p:spPr bwMode="auto">
            <a:xfrm>
              <a:off x="4268412" y="187004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3" name="Oval 192"/>
            <p:cNvSpPr/>
            <p:nvPr/>
          </p:nvSpPr>
          <p:spPr bwMode="auto">
            <a:xfrm>
              <a:off x="4341266" y="181407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4" name="Oval 193"/>
            <p:cNvSpPr/>
            <p:nvPr/>
          </p:nvSpPr>
          <p:spPr bwMode="auto">
            <a:xfrm>
              <a:off x="4469875" y="201816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5" name="Oval 194"/>
            <p:cNvSpPr/>
            <p:nvPr/>
          </p:nvSpPr>
          <p:spPr bwMode="auto">
            <a:xfrm>
              <a:off x="4091477" y="28756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6" name="Oval 195"/>
            <p:cNvSpPr/>
            <p:nvPr/>
          </p:nvSpPr>
          <p:spPr bwMode="auto">
            <a:xfrm>
              <a:off x="4005925" y="273604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7" name="Oval 196"/>
            <p:cNvSpPr/>
            <p:nvPr/>
          </p:nvSpPr>
          <p:spPr bwMode="auto">
            <a:xfrm>
              <a:off x="4167555" y="271318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8" name="Oval 197"/>
            <p:cNvSpPr/>
            <p:nvPr/>
          </p:nvSpPr>
          <p:spPr bwMode="auto">
            <a:xfrm>
              <a:off x="4078779" y="268006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9" name="Oval 198"/>
            <p:cNvSpPr/>
            <p:nvPr/>
          </p:nvSpPr>
          <p:spPr bwMode="auto">
            <a:xfrm>
              <a:off x="4207388" y="288416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0" name="Oval 199"/>
            <p:cNvSpPr/>
            <p:nvPr/>
          </p:nvSpPr>
          <p:spPr bwMode="auto">
            <a:xfrm>
              <a:off x="4207387" y="280805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1" name="Oval 200"/>
            <p:cNvSpPr/>
            <p:nvPr/>
          </p:nvSpPr>
          <p:spPr bwMode="auto">
            <a:xfrm>
              <a:off x="4051644" y="25159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2" name="Oval 201"/>
            <p:cNvSpPr/>
            <p:nvPr/>
          </p:nvSpPr>
          <p:spPr bwMode="auto">
            <a:xfrm>
              <a:off x="4207386" y="241558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3" name="Oval 202"/>
            <p:cNvSpPr/>
            <p:nvPr/>
          </p:nvSpPr>
          <p:spPr bwMode="auto">
            <a:xfrm>
              <a:off x="4084665" y="238793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4" name="Oval 203"/>
            <p:cNvSpPr/>
            <p:nvPr/>
          </p:nvSpPr>
          <p:spPr bwMode="auto">
            <a:xfrm>
              <a:off x="4302357" y="290292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" name="Oval 204"/>
            <p:cNvSpPr/>
            <p:nvPr/>
          </p:nvSpPr>
          <p:spPr bwMode="auto">
            <a:xfrm>
              <a:off x="4302357" y="275890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" name="Oval 205"/>
            <p:cNvSpPr/>
            <p:nvPr/>
          </p:nvSpPr>
          <p:spPr bwMode="auto">
            <a:xfrm>
              <a:off x="4503819" y="271486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" name="Oval 206"/>
            <p:cNvSpPr/>
            <p:nvPr/>
          </p:nvSpPr>
          <p:spPr bwMode="auto">
            <a:xfrm>
              <a:off x="4375211" y="270292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" name="Oval 207"/>
            <p:cNvSpPr/>
            <p:nvPr/>
          </p:nvSpPr>
          <p:spPr bwMode="auto">
            <a:xfrm>
              <a:off x="4503820" y="290702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9" name="Oval 208"/>
            <p:cNvSpPr/>
            <p:nvPr/>
          </p:nvSpPr>
          <p:spPr bwMode="auto">
            <a:xfrm>
              <a:off x="4267352" y="263775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0" name="Oval 209"/>
            <p:cNvSpPr/>
            <p:nvPr/>
          </p:nvSpPr>
          <p:spPr bwMode="auto">
            <a:xfrm>
              <a:off x="4393795" y="260633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1" name="Oval 210"/>
            <p:cNvSpPr/>
            <p:nvPr/>
          </p:nvSpPr>
          <p:spPr bwMode="auto">
            <a:xfrm>
              <a:off x="4308243" y="24667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2" name="Oval 211"/>
            <p:cNvSpPr/>
            <p:nvPr/>
          </p:nvSpPr>
          <p:spPr bwMode="auto">
            <a:xfrm>
              <a:off x="4381097" y="241079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3" name="Oval 212"/>
            <p:cNvSpPr/>
            <p:nvPr/>
          </p:nvSpPr>
          <p:spPr bwMode="auto">
            <a:xfrm>
              <a:off x="4019635" y="346116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4" name="Oval 213"/>
            <p:cNvSpPr/>
            <p:nvPr/>
          </p:nvSpPr>
          <p:spPr bwMode="auto">
            <a:xfrm>
              <a:off x="4059468" y="338916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5" name="Oval 214"/>
            <p:cNvSpPr/>
            <p:nvPr/>
          </p:nvSpPr>
          <p:spPr bwMode="auto">
            <a:xfrm>
              <a:off x="4105187" y="345671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6" name="Oval 215"/>
            <p:cNvSpPr/>
            <p:nvPr/>
          </p:nvSpPr>
          <p:spPr bwMode="auto">
            <a:xfrm>
              <a:off x="4019635" y="331715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7" name="Oval 216"/>
            <p:cNvSpPr/>
            <p:nvPr/>
          </p:nvSpPr>
          <p:spPr bwMode="auto">
            <a:xfrm>
              <a:off x="4181265" y="329429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8" name="Oval 217"/>
            <p:cNvSpPr/>
            <p:nvPr/>
          </p:nvSpPr>
          <p:spPr bwMode="auto">
            <a:xfrm>
              <a:off x="4092489" y="326117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9" name="Oval 218"/>
            <p:cNvSpPr/>
            <p:nvPr/>
          </p:nvSpPr>
          <p:spPr bwMode="auto">
            <a:xfrm>
              <a:off x="4221098" y="346526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0" name="Oval 219"/>
            <p:cNvSpPr/>
            <p:nvPr/>
          </p:nvSpPr>
          <p:spPr bwMode="auto">
            <a:xfrm>
              <a:off x="4221097" y="338916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1" name="Oval 220"/>
            <p:cNvSpPr/>
            <p:nvPr/>
          </p:nvSpPr>
          <p:spPr bwMode="auto">
            <a:xfrm>
              <a:off x="4025521" y="316903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2" name="Oval 221"/>
            <p:cNvSpPr/>
            <p:nvPr/>
          </p:nvSpPr>
          <p:spPr bwMode="auto">
            <a:xfrm>
              <a:off x="4158728" y="316903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3" name="Oval 222"/>
            <p:cNvSpPr/>
            <p:nvPr/>
          </p:nvSpPr>
          <p:spPr bwMode="auto">
            <a:xfrm>
              <a:off x="4025521" y="302502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4" name="Oval 223"/>
            <p:cNvSpPr/>
            <p:nvPr/>
          </p:nvSpPr>
          <p:spPr bwMode="auto">
            <a:xfrm>
              <a:off x="4221096" y="299669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5" name="Oval 224"/>
            <p:cNvSpPr/>
            <p:nvPr/>
          </p:nvSpPr>
          <p:spPr bwMode="auto">
            <a:xfrm>
              <a:off x="4098375" y="296904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6" name="Oval 225"/>
            <p:cNvSpPr/>
            <p:nvPr/>
          </p:nvSpPr>
          <p:spPr bwMode="auto">
            <a:xfrm>
              <a:off x="4226984" y="312741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7" name="Oval 226"/>
            <p:cNvSpPr/>
            <p:nvPr/>
          </p:nvSpPr>
          <p:spPr bwMode="auto">
            <a:xfrm>
              <a:off x="4150906" y="30707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8" name="Oval 227"/>
            <p:cNvSpPr/>
            <p:nvPr/>
          </p:nvSpPr>
          <p:spPr bwMode="auto">
            <a:xfrm>
              <a:off x="4316067" y="348402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9" name="Oval 228"/>
            <p:cNvSpPr/>
            <p:nvPr/>
          </p:nvSpPr>
          <p:spPr bwMode="auto">
            <a:xfrm>
              <a:off x="4355900" y="341202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0" name="Oval 229"/>
            <p:cNvSpPr/>
            <p:nvPr/>
          </p:nvSpPr>
          <p:spPr bwMode="auto">
            <a:xfrm>
              <a:off x="4401619" y="34795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1" name="Oval 230"/>
            <p:cNvSpPr/>
            <p:nvPr/>
          </p:nvSpPr>
          <p:spPr bwMode="auto">
            <a:xfrm>
              <a:off x="4316067" y="334001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2" name="Oval 231"/>
            <p:cNvSpPr/>
            <p:nvPr/>
          </p:nvSpPr>
          <p:spPr bwMode="auto">
            <a:xfrm>
              <a:off x="4517529" y="329596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3" name="Oval 232"/>
            <p:cNvSpPr/>
            <p:nvPr/>
          </p:nvSpPr>
          <p:spPr bwMode="auto">
            <a:xfrm>
              <a:off x="4388921" y="328403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4" name="Oval 233"/>
            <p:cNvSpPr/>
            <p:nvPr/>
          </p:nvSpPr>
          <p:spPr bwMode="auto">
            <a:xfrm>
              <a:off x="4517530" y="348812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5" name="Oval 234"/>
            <p:cNvSpPr/>
            <p:nvPr/>
          </p:nvSpPr>
          <p:spPr bwMode="auto">
            <a:xfrm>
              <a:off x="4528438" y="341461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6" name="Oval 235"/>
            <p:cNvSpPr/>
            <p:nvPr/>
          </p:nvSpPr>
          <p:spPr bwMode="auto">
            <a:xfrm>
              <a:off x="4281062" y="321885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7" name="Oval 236"/>
            <p:cNvSpPr/>
            <p:nvPr/>
          </p:nvSpPr>
          <p:spPr bwMode="auto">
            <a:xfrm>
              <a:off x="4407505" y="318744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8" name="Oval 237"/>
            <p:cNvSpPr/>
            <p:nvPr/>
          </p:nvSpPr>
          <p:spPr bwMode="auto">
            <a:xfrm>
              <a:off x="4434640" y="306390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9" name="Oval 238"/>
            <p:cNvSpPr/>
            <p:nvPr/>
          </p:nvSpPr>
          <p:spPr bwMode="auto">
            <a:xfrm>
              <a:off x="4394807" y="299190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0" name="Oval 239"/>
            <p:cNvSpPr/>
            <p:nvPr/>
          </p:nvSpPr>
          <p:spPr bwMode="auto">
            <a:xfrm>
              <a:off x="4613835" y="323427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1" name="Oval 240"/>
            <p:cNvSpPr/>
            <p:nvPr/>
          </p:nvSpPr>
          <p:spPr bwMode="auto">
            <a:xfrm>
              <a:off x="4483583" y="312398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2" name="Oval 241"/>
            <p:cNvSpPr/>
            <p:nvPr/>
          </p:nvSpPr>
          <p:spPr bwMode="auto">
            <a:xfrm>
              <a:off x="4541309" y="301911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3" name="Oval 242"/>
            <p:cNvSpPr/>
            <p:nvPr/>
          </p:nvSpPr>
          <p:spPr bwMode="auto">
            <a:xfrm>
              <a:off x="3398840" y="342628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4" name="Oval 243"/>
            <p:cNvSpPr/>
            <p:nvPr/>
          </p:nvSpPr>
          <p:spPr bwMode="auto">
            <a:xfrm>
              <a:off x="3438673" y="335427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" name="Oval 244"/>
            <p:cNvSpPr/>
            <p:nvPr/>
          </p:nvSpPr>
          <p:spPr bwMode="auto">
            <a:xfrm>
              <a:off x="3484392" y="342183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6" name="Oval 245"/>
            <p:cNvSpPr/>
            <p:nvPr/>
          </p:nvSpPr>
          <p:spPr bwMode="auto">
            <a:xfrm>
              <a:off x="3398840" y="328227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7" name="Oval 246"/>
            <p:cNvSpPr/>
            <p:nvPr/>
          </p:nvSpPr>
          <p:spPr bwMode="auto">
            <a:xfrm>
              <a:off x="3560470" y="32594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8" name="Oval 247"/>
            <p:cNvSpPr/>
            <p:nvPr/>
          </p:nvSpPr>
          <p:spPr bwMode="auto">
            <a:xfrm>
              <a:off x="3471694" y="322629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9" name="Oval 248"/>
            <p:cNvSpPr/>
            <p:nvPr/>
          </p:nvSpPr>
          <p:spPr bwMode="auto">
            <a:xfrm>
              <a:off x="3600303" y="343038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0" name="Oval 249"/>
            <p:cNvSpPr/>
            <p:nvPr/>
          </p:nvSpPr>
          <p:spPr bwMode="auto">
            <a:xfrm>
              <a:off x="3600302" y="335427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1" name="Oval 250"/>
            <p:cNvSpPr/>
            <p:nvPr/>
          </p:nvSpPr>
          <p:spPr bwMode="auto">
            <a:xfrm>
              <a:off x="3404726" y="313415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2" name="Oval 251"/>
            <p:cNvSpPr/>
            <p:nvPr/>
          </p:nvSpPr>
          <p:spPr bwMode="auto">
            <a:xfrm>
              <a:off x="3444559" y="306214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3" name="Oval 252"/>
            <p:cNvSpPr/>
            <p:nvPr/>
          </p:nvSpPr>
          <p:spPr bwMode="auto">
            <a:xfrm>
              <a:off x="3537933" y="313415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4" name="Oval 253"/>
            <p:cNvSpPr/>
            <p:nvPr/>
          </p:nvSpPr>
          <p:spPr bwMode="auto">
            <a:xfrm>
              <a:off x="3404726" y="29901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5" name="Oval 254"/>
            <p:cNvSpPr/>
            <p:nvPr/>
          </p:nvSpPr>
          <p:spPr bwMode="auto">
            <a:xfrm>
              <a:off x="3600301" y="29618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" name="Oval 255"/>
            <p:cNvSpPr/>
            <p:nvPr/>
          </p:nvSpPr>
          <p:spPr bwMode="auto">
            <a:xfrm>
              <a:off x="3477580" y="293416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7" name="Oval 256"/>
            <p:cNvSpPr/>
            <p:nvPr/>
          </p:nvSpPr>
          <p:spPr bwMode="auto">
            <a:xfrm>
              <a:off x="3606189" y="309253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8" name="Oval 257"/>
            <p:cNvSpPr/>
            <p:nvPr/>
          </p:nvSpPr>
          <p:spPr bwMode="auto">
            <a:xfrm>
              <a:off x="3530111" y="303585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9" name="Oval 258"/>
            <p:cNvSpPr/>
            <p:nvPr/>
          </p:nvSpPr>
          <p:spPr bwMode="auto">
            <a:xfrm>
              <a:off x="3695272" y="344914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" name="Oval 259"/>
            <p:cNvSpPr/>
            <p:nvPr/>
          </p:nvSpPr>
          <p:spPr bwMode="auto">
            <a:xfrm>
              <a:off x="3735105" y="337713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1" name="Oval 260"/>
            <p:cNvSpPr/>
            <p:nvPr/>
          </p:nvSpPr>
          <p:spPr bwMode="auto">
            <a:xfrm>
              <a:off x="3780824" y="344469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2" name="Oval 261"/>
            <p:cNvSpPr/>
            <p:nvPr/>
          </p:nvSpPr>
          <p:spPr bwMode="auto">
            <a:xfrm>
              <a:off x="3695272" y="330513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3" name="Oval 262"/>
            <p:cNvSpPr/>
            <p:nvPr/>
          </p:nvSpPr>
          <p:spPr bwMode="auto">
            <a:xfrm>
              <a:off x="3896734" y="326108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" name="Oval 263"/>
            <p:cNvSpPr/>
            <p:nvPr/>
          </p:nvSpPr>
          <p:spPr bwMode="auto">
            <a:xfrm>
              <a:off x="3768126" y="324915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5" name="Oval 264"/>
            <p:cNvSpPr/>
            <p:nvPr/>
          </p:nvSpPr>
          <p:spPr bwMode="auto">
            <a:xfrm>
              <a:off x="3896735" y="345324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6" name="Oval 265"/>
            <p:cNvSpPr/>
            <p:nvPr/>
          </p:nvSpPr>
          <p:spPr bwMode="auto">
            <a:xfrm>
              <a:off x="3907643" y="337973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7" name="Oval 266"/>
            <p:cNvSpPr/>
            <p:nvPr/>
          </p:nvSpPr>
          <p:spPr bwMode="auto">
            <a:xfrm>
              <a:off x="3660267" y="318397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8" name="Oval 267"/>
            <p:cNvSpPr/>
            <p:nvPr/>
          </p:nvSpPr>
          <p:spPr bwMode="auto">
            <a:xfrm>
              <a:off x="3740991" y="308500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9" name="Oval 268"/>
            <p:cNvSpPr/>
            <p:nvPr/>
          </p:nvSpPr>
          <p:spPr bwMode="auto">
            <a:xfrm>
              <a:off x="3786710" y="315256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" name="Oval 269"/>
            <p:cNvSpPr/>
            <p:nvPr/>
          </p:nvSpPr>
          <p:spPr bwMode="auto">
            <a:xfrm>
              <a:off x="3701158" y="301299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1" name="Oval 270"/>
            <p:cNvSpPr/>
            <p:nvPr/>
          </p:nvSpPr>
          <p:spPr bwMode="auto">
            <a:xfrm>
              <a:off x="3848468" y="296137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2" name="Oval 271"/>
            <p:cNvSpPr/>
            <p:nvPr/>
          </p:nvSpPr>
          <p:spPr bwMode="auto">
            <a:xfrm>
              <a:off x="3774012" y="295701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3" name="Oval 272"/>
            <p:cNvSpPr/>
            <p:nvPr/>
          </p:nvSpPr>
          <p:spPr bwMode="auto">
            <a:xfrm>
              <a:off x="3942453" y="313521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4" name="Oval 273"/>
            <p:cNvSpPr/>
            <p:nvPr/>
          </p:nvSpPr>
          <p:spPr bwMode="auto">
            <a:xfrm>
              <a:off x="3862788" y="308910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5" name="Oval 274"/>
            <p:cNvSpPr/>
            <p:nvPr/>
          </p:nvSpPr>
          <p:spPr bwMode="auto">
            <a:xfrm>
              <a:off x="3920514" y="298423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6" name="Oval 275"/>
            <p:cNvSpPr/>
            <p:nvPr/>
          </p:nvSpPr>
          <p:spPr bwMode="auto">
            <a:xfrm>
              <a:off x="3398840" y="285408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7" name="Oval 276"/>
            <p:cNvSpPr/>
            <p:nvPr/>
          </p:nvSpPr>
          <p:spPr bwMode="auto">
            <a:xfrm>
              <a:off x="3438673" y="278207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8" name="Oval 277"/>
            <p:cNvSpPr/>
            <p:nvPr/>
          </p:nvSpPr>
          <p:spPr bwMode="auto">
            <a:xfrm>
              <a:off x="3484392" y="284963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9" name="Oval 278"/>
            <p:cNvSpPr/>
            <p:nvPr/>
          </p:nvSpPr>
          <p:spPr bwMode="auto">
            <a:xfrm>
              <a:off x="3398840" y="271007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0" name="Oval 279"/>
            <p:cNvSpPr/>
            <p:nvPr/>
          </p:nvSpPr>
          <p:spPr bwMode="auto">
            <a:xfrm>
              <a:off x="3560470" y="26872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1" name="Oval 280"/>
            <p:cNvSpPr/>
            <p:nvPr/>
          </p:nvSpPr>
          <p:spPr bwMode="auto">
            <a:xfrm>
              <a:off x="3471694" y="265409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2" name="Oval 281"/>
            <p:cNvSpPr/>
            <p:nvPr/>
          </p:nvSpPr>
          <p:spPr bwMode="auto">
            <a:xfrm>
              <a:off x="3600303" y="285818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3" name="Oval 282"/>
            <p:cNvSpPr/>
            <p:nvPr/>
          </p:nvSpPr>
          <p:spPr bwMode="auto">
            <a:xfrm>
              <a:off x="3600302" y="278207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4" name="Oval 283"/>
            <p:cNvSpPr/>
            <p:nvPr/>
          </p:nvSpPr>
          <p:spPr bwMode="auto">
            <a:xfrm>
              <a:off x="3404726" y="256195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5" name="Oval 284"/>
            <p:cNvSpPr/>
            <p:nvPr/>
          </p:nvSpPr>
          <p:spPr bwMode="auto">
            <a:xfrm>
              <a:off x="3444559" y="248994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6" name="Oval 285"/>
            <p:cNvSpPr/>
            <p:nvPr/>
          </p:nvSpPr>
          <p:spPr bwMode="auto">
            <a:xfrm>
              <a:off x="3537933" y="256195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7" name="Oval 286"/>
            <p:cNvSpPr/>
            <p:nvPr/>
          </p:nvSpPr>
          <p:spPr bwMode="auto">
            <a:xfrm>
              <a:off x="3404726" y="24179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8" name="Oval 287"/>
            <p:cNvSpPr/>
            <p:nvPr/>
          </p:nvSpPr>
          <p:spPr bwMode="auto">
            <a:xfrm>
              <a:off x="3600301" y="23896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9" name="Oval 288"/>
            <p:cNvSpPr/>
            <p:nvPr/>
          </p:nvSpPr>
          <p:spPr bwMode="auto">
            <a:xfrm>
              <a:off x="3477580" y="236196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0" name="Oval 289"/>
            <p:cNvSpPr/>
            <p:nvPr/>
          </p:nvSpPr>
          <p:spPr bwMode="auto">
            <a:xfrm>
              <a:off x="3606189" y="252033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" name="Oval 290"/>
            <p:cNvSpPr/>
            <p:nvPr/>
          </p:nvSpPr>
          <p:spPr bwMode="auto">
            <a:xfrm>
              <a:off x="3530111" y="246365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2" name="Oval 291"/>
            <p:cNvSpPr/>
            <p:nvPr/>
          </p:nvSpPr>
          <p:spPr bwMode="auto">
            <a:xfrm>
              <a:off x="3695272" y="287694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3" name="Oval 292"/>
            <p:cNvSpPr/>
            <p:nvPr/>
          </p:nvSpPr>
          <p:spPr bwMode="auto">
            <a:xfrm>
              <a:off x="3839928" y="278695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4" name="Oval 293"/>
            <p:cNvSpPr/>
            <p:nvPr/>
          </p:nvSpPr>
          <p:spPr bwMode="auto">
            <a:xfrm>
              <a:off x="3780824" y="287249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5" name="Oval 294"/>
            <p:cNvSpPr/>
            <p:nvPr/>
          </p:nvSpPr>
          <p:spPr bwMode="auto">
            <a:xfrm>
              <a:off x="3695272" y="273293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6" name="Oval 295"/>
            <p:cNvSpPr/>
            <p:nvPr/>
          </p:nvSpPr>
          <p:spPr bwMode="auto">
            <a:xfrm>
              <a:off x="3768126" y="267695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7" name="Oval 296"/>
            <p:cNvSpPr/>
            <p:nvPr/>
          </p:nvSpPr>
          <p:spPr bwMode="auto">
            <a:xfrm>
              <a:off x="3896735" y="288104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8" name="Oval 297"/>
            <p:cNvSpPr/>
            <p:nvPr/>
          </p:nvSpPr>
          <p:spPr bwMode="auto">
            <a:xfrm>
              <a:off x="3660267" y="261177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9" name="Oval 298"/>
            <p:cNvSpPr/>
            <p:nvPr/>
          </p:nvSpPr>
          <p:spPr bwMode="auto">
            <a:xfrm>
              <a:off x="3786710" y="258036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0" name="Oval 299"/>
            <p:cNvSpPr/>
            <p:nvPr/>
          </p:nvSpPr>
          <p:spPr bwMode="auto">
            <a:xfrm>
              <a:off x="3701158" y="244079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1" name="Oval 300"/>
            <p:cNvSpPr/>
            <p:nvPr/>
          </p:nvSpPr>
          <p:spPr bwMode="auto">
            <a:xfrm>
              <a:off x="3813845" y="245682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2" name="Oval 301"/>
            <p:cNvSpPr/>
            <p:nvPr/>
          </p:nvSpPr>
          <p:spPr bwMode="auto">
            <a:xfrm>
              <a:off x="3774012" y="238481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3" name="Oval 302"/>
            <p:cNvSpPr/>
            <p:nvPr/>
          </p:nvSpPr>
          <p:spPr bwMode="auto">
            <a:xfrm>
              <a:off x="3902621" y="258891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4" name="Oval 303"/>
            <p:cNvSpPr/>
            <p:nvPr/>
          </p:nvSpPr>
          <p:spPr bwMode="auto">
            <a:xfrm>
              <a:off x="3920514" y="241203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5" name="Oval 304"/>
            <p:cNvSpPr/>
            <p:nvPr/>
          </p:nvSpPr>
          <p:spPr bwMode="auto">
            <a:xfrm>
              <a:off x="3351185" y="225602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6" name="Oval 305"/>
            <p:cNvSpPr/>
            <p:nvPr/>
          </p:nvSpPr>
          <p:spPr bwMode="auto">
            <a:xfrm>
              <a:off x="3391018" y="218401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7" name="Oval 306"/>
            <p:cNvSpPr/>
            <p:nvPr/>
          </p:nvSpPr>
          <p:spPr bwMode="auto">
            <a:xfrm>
              <a:off x="3436737" y="225157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" name="Oval 307"/>
            <p:cNvSpPr/>
            <p:nvPr/>
          </p:nvSpPr>
          <p:spPr bwMode="auto">
            <a:xfrm>
              <a:off x="3351185" y="211201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9" name="Oval 308"/>
            <p:cNvSpPr/>
            <p:nvPr/>
          </p:nvSpPr>
          <p:spPr bwMode="auto">
            <a:xfrm>
              <a:off x="3512815" y="208915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0" name="Oval 309"/>
            <p:cNvSpPr/>
            <p:nvPr/>
          </p:nvSpPr>
          <p:spPr bwMode="auto">
            <a:xfrm>
              <a:off x="3424039" y="205603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1" name="Oval 310"/>
            <p:cNvSpPr/>
            <p:nvPr/>
          </p:nvSpPr>
          <p:spPr bwMode="auto">
            <a:xfrm>
              <a:off x="3523299" y="229388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2" name="Oval 311"/>
            <p:cNvSpPr/>
            <p:nvPr/>
          </p:nvSpPr>
          <p:spPr bwMode="auto">
            <a:xfrm>
              <a:off x="3552647" y="218401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3" name="Oval 312"/>
            <p:cNvSpPr/>
            <p:nvPr/>
          </p:nvSpPr>
          <p:spPr bwMode="auto">
            <a:xfrm>
              <a:off x="3357071" y="196389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4" name="Oval 313"/>
            <p:cNvSpPr/>
            <p:nvPr/>
          </p:nvSpPr>
          <p:spPr bwMode="auto">
            <a:xfrm>
              <a:off x="3396904" y="189188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5" name="Oval 314"/>
            <p:cNvSpPr/>
            <p:nvPr/>
          </p:nvSpPr>
          <p:spPr bwMode="auto">
            <a:xfrm>
              <a:off x="3490278" y="196389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6" name="Oval 315"/>
            <p:cNvSpPr/>
            <p:nvPr/>
          </p:nvSpPr>
          <p:spPr bwMode="auto">
            <a:xfrm>
              <a:off x="3357071" y="181987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7" name="Oval 316"/>
            <p:cNvSpPr/>
            <p:nvPr/>
          </p:nvSpPr>
          <p:spPr bwMode="auto">
            <a:xfrm>
              <a:off x="3552646" y="179155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8" name="Oval 317"/>
            <p:cNvSpPr/>
            <p:nvPr/>
          </p:nvSpPr>
          <p:spPr bwMode="auto">
            <a:xfrm>
              <a:off x="3429925" y="176389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9" name="Oval 318"/>
            <p:cNvSpPr/>
            <p:nvPr/>
          </p:nvSpPr>
          <p:spPr bwMode="auto">
            <a:xfrm>
              <a:off x="3558534" y="19222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0" name="Oval 319"/>
            <p:cNvSpPr/>
            <p:nvPr/>
          </p:nvSpPr>
          <p:spPr bwMode="auto">
            <a:xfrm>
              <a:off x="3482456" y="186559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1" name="Oval 320"/>
            <p:cNvSpPr/>
            <p:nvPr/>
          </p:nvSpPr>
          <p:spPr bwMode="auto">
            <a:xfrm>
              <a:off x="3637407" y="231310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2" name="Oval 321"/>
            <p:cNvSpPr/>
            <p:nvPr/>
          </p:nvSpPr>
          <p:spPr bwMode="auto">
            <a:xfrm>
              <a:off x="3687450" y="220687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3" name="Oval 322"/>
            <p:cNvSpPr/>
            <p:nvPr/>
          </p:nvSpPr>
          <p:spPr bwMode="auto">
            <a:xfrm>
              <a:off x="3733169" y="227443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4" name="Oval 323"/>
            <p:cNvSpPr/>
            <p:nvPr/>
          </p:nvSpPr>
          <p:spPr bwMode="auto">
            <a:xfrm>
              <a:off x="3647617" y="213486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5" name="Oval 324"/>
            <p:cNvSpPr/>
            <p:nvPr/>
          </p:nvSpPr>
          <p:spPr bwMode="auto">
            <a:xfrm>
              <a:off x="3849079" y="20908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6" name="Oval 325"/>
            <p:cNvSpPr/>
            <p:nvPr/>
          </p:nvSpPr>
          <p:spPr bwMode="auto">
            <a:xfrm>
              <a:off x="3720471" y="207889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7" name="Oval 326"/>
            <p:cNvSpPr/>
            <p:nvPr/>
          </p:nvSpPr>
          <p:spPr bwMode="auto">
            <a:xfrm>
              <a:off x="3849080" y="228298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8" name="Oval 327"/>
            <p:cNvSpPr/>
            <p:nvPr/>
          </p:nvSpPr>
          <p:spPr bwMode="auto">
            <a:xfrm>
              <a:off x="3859988" y="22094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9" name="Oval 328"/>
            <p:cNvSpPr/>
            <p:nvPr/>
          </p:nvSpPr>
          <p:spPr bwMode="auto">
            <a:xfrm>
              <a:off x="3612612" y="201371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0" name="Oval 329"/>
            <p:cNvSpPr/>
            <p:nvPr/>
          </p:nvSpPr>
          <p:spPr bwMode="auto">
            <a:xfrm>
              <a:off x="3693336" y="191474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1" name="Oval 330"/>
            <p:cNvSpPr/>
            <p:nvPr/>
          </p:nvSpPr>
          <p:spPr bwMode="auto">
            <a:xfrm>
              <a:off x="3653503" y="184273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2" name="Oval 331"/>
            <p:cNvSpPr/>
            <p:nvPr/>
          </p:nvSpPr>
          <p:spPr bwMode="auto">
            <a:xfrm>
              <a:off x="3766190" y="185876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3" name="Oval 332"/>
            <p:cNvSpPr/>
            <p:nvPr/>
          </p:nvSpPr>
          <p:spPr bwMode="auto">
            <a:xfrm>
              <a:off x="3854966" y="199085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4" name="Oval 333"/>
            <p:cNvSpPr/>
            <p:nvPr/>
          </p:nvSpPr>
          <p:spPr bwMode="auto">
            <a:xfrm>
              <a:off x="3872859" y="181397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5" name="Oval 334"/>
            <p:cNvSpPr/>
            <p:nvPr/>
          </p:nvSpPr>
          <p:spPr bwMode="auto">
            <a:xfrm>
              <a:off x="2734634" y="224228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6" name="Oval 335"/>
            <p:cNvSpPr/>
            <p:nvPr/>
          </p:nvSpPr>
          <p:spPr bwMode="auto">
            <a:xfrm>
              <a:off x="2774467" y="217027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7" name="Oval 336"/>
            <p:cNvSpPr/>
            <p:nvPr/>
          </p:nvSpPr>
          <p:spPr bwMode="auto">
            <a:xfrm>
              <a:off x="2820186" y="223782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8" name="Oval 337"/>
            <p:cNvSpPr/>
            <p:nvPr/>
          </p:nvSpPr>
          <p:spPr bwMode="auto">
            <a:xfrm>
              <a:off x="2734634" y="209826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9" name="Oval 338"/>
            <p:cNvSpPr/>
            <p:nvPr/>
          </p:nvSpPr>
          <p:spPr bwMode="auto">
            <a:xfrm>
              <a:off x="2896264" y="207540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0" name="Oval 339"/>
            <p:cNvSpPr/>
            <p:nvPr/>
          </p:nvSpPr>
          <p:spPr bwMode="auto">
            <a:xfrm>
              <a:off x="2807488" y="204228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1" name="Oval 340"/>
            <p:cNvSpPr/>
            <p:nvPr/>
          </p:nvSpPr>
          <p:spPr bwMode="auto">
            <a:xfrm>
              <a:off x="2906748" y="228013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2" name="Oval 341"/>
            <p:cNvSpPr/>
            <p:nvPr/>
          </p:nvSpPr>
          <p:spPr bwMode="auto">
            <a:xfrm>
              <a:off x="2936096" y="217027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3" name="Oval 342"/>
            <p:cNvSpPr/>
            <p:nvPr/>
          </p:nvSpPr>
          <p:spPr bwMode="auto">
            <a:xfrm>
              <a:off x="2740520" y="195014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4" name="Oval 343"/>
            <p:cNvSpPr/>
            <p:nvPr/>
          </p:nvSpPr>
          <p:spPr bwMode="auto">
            <a:xfrm>
              <a:off x="2780353" y="187814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5" name="Oval 344"/>
            <p:cNvSpPr/>
            <p:nvPr/>
          </p:nvSpPr>
          <p:spPr bwMode="auto">
            <a:xfrm>
              <a:off x="2873727" y="195014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6" name="Oval 345"/>
            <p:cNvSpPr/>
            <p:nvPr/>
          </p:nvSpPr>
          <p:spPr bwMode="auto">
            <a:xfrm>
              <a:off x="2740520" y="180613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7" name="Oval 346"/>
            <p:cNvSpPr/>
            <p:nvPr/>
          </p:nvSpPr>
          <p:spPr bwMode="auto">
            <a:xfrm>
              <a:off x="2936095" y="177780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8" name="Oval 347"/>
            <p:cNvSpPr/>
            <p:nvPr/>
          </p:nvSpPr>
          <p:spPr bwMode="auto">
            <a:xfrm>
              <a:off x="2813374" y="175015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9" name="Oval 348"/>
            <p:cNvSpPr/>
            <p:nvPr/>
          </p:nvSpPr>
          <p:spPr bwMode="auto">
            <a:xfrm>
              <a:off x="2941983" y="190853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0" name="Oval 349"/>
            <p:cNvSpPr/>
            <p:nvPr/>
          </p:nvSpPr>
          <p:spPr bwMode="auto">
            <a:xfrm>
              <a:off x="2865905" y="185185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1" name="Oval 350"/>
            <p:cNvSpPr/>
            <p:nvPr/>
          </p:nvSpPr>
          <p:spPr bwMode="auto">
            <a:xfrm>
              <a:off x="3020856" y="229935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2" name="Oval 351"/>
            <p:cNvSpPr/>
            <p:nvPr/>
          </p:nvSpPr>
          <p:spPr bwMode="auto">
            <a:xfrm>
              <a:off x="3070899" y="219313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3" name="Oval 352"/>
            <p:cNvSpPr/>
            <p:nvPr/>
          </p:nvSpPr>
          <p:spPr bwMode="auto">
            <a:xfrm>
              <a:off x="3116618" y="226068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4" name="Oval 353"/>
            <p:cNvSpPr/>
            <p:nvPr/>
          </p:nvSpPr>
          <p:spPr bwMode="auto">
            <a:xfrm>
              <a:off x="3031066" y="21211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5" name="Oval 354"/>
            <p:cNvSpPr/>
            <p:nvPr/>
          </p:nvSpPr>
          <p:spPr bwMode="auto">
            <a:xfrm>
              <a:off x="3232528" y="207707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6" name="Oval 355"/>
            <p:cNvSpPr/>
            <p:nvPr/>
          </p:nvSpPr>
          <p:spPr bwMode="auto">
            <a:xfrm>
              <a:off x="3103920" y="206514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7" name="Oval 356"/>
            <p:cNvSpPr/>
            <p:nvPr/>
          </p:nvSpPr>
          <p:spPr bwMode="auto">
            <a:xfrm>
              <a:off x="3232529" y="226924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8" name="Oval 357"/>
            <p:cNvSpPr/>
            <p:nvPr/>
          </p:nvSpPr>
          <p:spPr bwMode="auto">
            <a:xfrm>
              <a:off x="3243437" y="219573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9" name="Oval 358"/>
            <p:cNvSpPr/>
            <p:nvPr/>
          </p:nvSpPr>
          <p:spPr bwMode="auto">
            <a:xfrm>
              <a:off x="2996061" y="199996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0" name="Oval 359"/>
            <p:cNvSpPr/>
            <p:nvPr/>
          </p:nvSpPr>
          <p:spPr bwMode="auto">
            <a:xfrm>
              <a:off x="3076785" y="190100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1" name="Oval 360"/>
            <p:cNvSpPr/>
            <p:nvPr/>
          </p:nvSpPr>
          <p:spPr bwMode="auto">
            <a:xfrm>
              <a:off x="3036952" y="182899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2" name="Oval 361"/>
            <p:cNvSpPr/>
            <p:nvPr/>
          </p:nvSpPr>
          <p:spPr bwMode="auto">
            <a:xfrm>
              <a:off x="3149639" y="184502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3" name="Oval 362"/>
            <p:cNvSpPr/>
            <p:nvPr/>
          </p:nvSpPr>
          <p:spPr bwMode="auto">
            <a:xfrm>
              <a:off x="3238415" y="197710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4" name="Oval 363"/>
            <p:cNvSpPr/>
            <p:nvPr/>
          </p:nvSpPr>
          <p:spPr bwMode="auto">
            <a:xfrm>
              <a:off x="3256308" y="180022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5" name="Oval 364"/>
            <p:cNvSpPr/>
            <p:nvPr/>
          </p:nvSpPr>
          <p:spPr bwMode="auto">
            <a:xfrm>
              <a:off x="2119940" y="221604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6" name="Oval 365"/>
            <p:cNvSpPr/>
            <p:nvPr/>
          </p:nvSpPr>
          <p:spPr bwMode="auto">
            <a:xfrm>
              <a:off x="2159773" y="214403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7" name="Oval 366"/>
            <p:cNvSpPr/>
            <p:nvPr/>
          </p:nvSpPr>
          <p:spPr bwMode="auto">
            <a:xfrm>
              <a:off x="2205492" y="221158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8" name="Oval 367"/>
            <p:cNvSpPr/>
            <p:nvPr/>
          </p:nvSpPr>
          <p:spPr bwMode="auto">
            <a:xfrm>
              <a:off x="2119940" y="20720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9" name="Oval 368"/>
            <p:cNvSpPr/>
            <p:nvPr/>
          </p:nvSpPr>
          <p:spPr bwMode="auto">
            <a:xfrm>
              <a:off x="2281570" y="204916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0" name="Oval 369"/>
            <p:cNvSpPr/>
            <p:nvPr/>
          </p:nvSpPr>
          <p:spPr bwMode="auto">
            <a:xfrm>
              <a:off x="2192794" y="201604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1" name="Oval 370"/>
            <p:cNvSpPr/>
            <p:nvPr/>
          </p:nvSpPr>
          <p:spPr bwMode="auto">
            <a:xfrm>
              <a:off x="2292054" y="225389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2" name="Oval 371"/>
            <p:cNvSpPr/>
            <p:nvPr/>
          </p:nvSpPr>
          <p:spPr bwMode="auto">
            <a:xfrm>
              <a:off x="2321402" y="214403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3" name="Oval 372"/>
            <p:cNvSpPr/>
            <p:nvPr/>
          </p:nvSpPr>
          <p:spPr bwMode="auto">
            <a:xfrm>
              <a:off x="2125826" y="192390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4" name="Oval 373"/>
            <p:cNvSpPr/>
            <p:nvPr/>
          </p:nvSpPr>
          <p:spPr bwMode="auto">
            <a:xfrm>
              <a:off x="2165659" y="185190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5" name="Oval 374"/>
            <p:cNvSpPr/>
            <p:nvPr/>
          </p:nvSpPr>
          <p:spPr bwMode="auto">
            <a:xfrm>
              <a:off x="2259033" y="192390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6" name="Oval 375"/>
            <p:cNvSpPr/>
            <p:nvPr/>
          </p:nvSpPr>
          <p:spPr bwMode="auto">
            <a:xfrm>
              <a:off x="2125826" y="177989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7" name="Oval 376"/>
            <p:cNvSpPr/>
            <p:nvPr/>
          </p:nvSpPr>
          <p:spPr bwMode="auto">
            <a:xfrm>
              <a:off x="2321401" y="175156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8" name="Oval 377"/>
            <p:cNvSpPr/>
            <p:nvPr/>
          </p:nvSpPr>
          <p:spPr bwMode="auto">
            <a:xfrm>
              <a:off x="2198680" y="172391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9" name="Oval 378"/>
            <p:cNvSpPr/>
            <p:nvPr/>
          </p:nvSpPr>
          <p:spPr bwMode="auto">
            <a:xfrm>
              <a:off x="2327289" y="188228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0" name="Oval 379"/>
            <p:cNvSpPr/>
            <p:nvPr/>
          </p:nvSpPr>
          <p:spPr bwMode="auto">
            <a:xfrm>
              <a:off x="2251211" y="182561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1" name="Oval 380"/>
            <p:cNvSpPr/>
            <p:nvPr/>
          </p:nvSpPr>
          <p:spPr bwMode="auto">
            <a:xfrm>
              <a:off x="2406162" y="227311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2" name="Oval 381"/>
            <p:cNvSpPr/>
            <p:nvPr/>
          </p:nvSpPr>
          <p:spPr bwMode="auto">
            <a:xfrm>
              <a:off x="2456205" y="216689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3" name="Oval 382"/>
            <p:cNvSpPr/>
            <p:nvPr/>
          </p:nvSpPr>
          <p:spPr bwMode="auto">
            <a:xfrm>
              <a:off x="2501924" y="223444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4" name="Oval 383"/>
            <p:cNvSpPr/>
            <p:nvPr/>
          </p:nvSpPr>
          <p:spPr bwMode="auto">
            <a:xfrm>
              <a:off x="2416372" y="209488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5" name="Oval 384"/>
            <p:cNvSpPr/>
            <p:nvPr/>
          </p:nvSpPr>
          <p:spPr bwMode="auto">
            <a:xfrm>
              <a:off x="2617834" y="205083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6" name="Oval 385"/>
            <p:cNvSpPr/>
            <p:nvPr/>
          </p:nvSpPr>
          <p:spPr bwMode="auto">
            <a:xfrm>
              <a:off x="2489226" y="203890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7" name="Oval 386"/>
            <p:cNvSpPr/>
            <p:nvPr/>
          </p:nvSpPr>
          <p:spPr bwMode="auto">
            <a:xfrm>
              <a:off x="2617835" y="224299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8" name="Oval 387"/>
            <p:cNvSpPr/>
            <p:nvPr/>
          </p:nvSpPr>
          <p:spPr bwMode="auto">
            <a:xfrm>
              <a:off x="2628743" y="216948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9" name="Oval 388"/>
            <p:cNvSpPr/>
            <p:nvPr/>
          </p:nvSpPr>
          <p:spPr bwMode="auto">
            <a:xfrm>
              <a:off x="2381367" y="197372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0" name="Oval 389"/>
            <p:cNvSpPr/>
            <p:nvPr/>
          </p:nvSpPr>
          <p:spPr bwMode="auto">
            <a:xfrm>
              <a:off x="2462091" y="187475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1" name="Oval 390"/>
            <p:cNvSpPr/>
            <p:nvPr/>
          </p:nvSpPr>
          <p:spPr bwMode="auto">
            <a:xfrm>
              <a:off x="2422258" y="180275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2" name="Oval 391"/>
            <p:cNvSpPr/>
            <p:nvPr/>
          </p:nvSpPr>
          <p:spPr bwMode="auto">
            <a:xfrm>
              <a:off x="2534945" y="181878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3" name="Oval 392"/>
            <p:cNvSpPr/>
            <p:nvPr/>
          </p:nvSpPr>
          <p:spPr bwMode="auto">
            <a:xfrm>
              <a:off x="2623721" y="195086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4" name="Oval 393"/>
            <p:cNvSpPr/>
            <p:nvPr/>
          </p:nvSpPr>
          <p:spPr bwMode="auto">
            <a:xfrm>
              <a:off x="2641614" y="177398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5" name="Oval 394"/>
            <p:cNvSpPr/>
            <p:nvPr/>
          </p:nvSpPr>
          <p:spPr bwMode="auto">
            <a:xfrm rot="16200000">
              <a:off x="2605066" y="285329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6" name="Oval 395"/>
            <p:cNvSpPr/>
            <p:nvPr/>
          </p:nvSpPr>
          <p:spPr bwMode="auto">
            <a:xfrm rot="16200000">
              <a:off x="2533058" y="281346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7" name="Oval 396"/>
            <p:cNvSpPr/>
            <p:nvPr/>
          </p:nvSpPr>
          <p:spPr bwMode="auto">
            <a:xfrm rot="16200000">
              <a:off x="2600613" y="276774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8" name="Oval 397"/>
            <p:cNvSpPr/>
            <p:nvPr/>
          </p:nvSpPr>
          <p:spPr bwMode="auto">
            <a:xfrm rot="16200000">
              <a:off x="2461050" y="285329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9" name="Oval 398"/>
            <p:cNvSpPr/>
            <p:nvPr/>
          </p:nvSpPr>
          <p:spPr bwMode="auto">
            <a:xfrm rot="16200000">
              <a:off x="2438190" y="269166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0" name="Oval 399"/>
            <p:cNvSpPr/>
            <p:nvPr/>
          </p:nvSpPr>
          <p:spPr bwMode="auto">
            <a:xfrm rot="16200000">
              <a:off x="2405071" y="278044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1" name="Oval 400"/>
            <p:cNvSpPr/>
            <p:nvPr/>
          </p:nvSpPr>
          <p:spPr bwMode="auto">
            <a:xfrm rot="16200000">
              <a:off x="2642921" y="268118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" name="Oval 401"/>
            <p:cNvSpPr/>
            <p:nvPr/>
          </p:nvSpPr>
          <p:spPr bwMode="auto">
            <a:xfrm rot="16200000">
              <a:off x="2533057" y="265183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3" name="Oval 402"/>
            <p:cNvSpPr/>
            <p:nvPr/>
          </p:nvSpPr>
          <p:spPr bwMode="auto">
            <a:xfrm rot="16200000">
              <a:off x="2312934" y="284740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4" name="Oval 403"/>
            <p:cNvSpPr/>
            <p:nvPr/>
          </p:nvSpPr>
          <p:spPr bwMode="auto">
            <a:xfrm rot="16200000">
              <a:off x="2240926" y="280757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5" name="Oval 404"/>
            <p:cNvSpPr/>
            <p:nvPr/>
          </p:nvSpPr>
          <p:spPr bwMode="auto">
            <a:xfrm rot="16200000">
              <a:off x="2312933" y="271420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6" name="Oval 405"/>
            <p:cNvSpPr/>
            <p:nvPr/>
          </p:nvSpPr>
          <p:spPr bwMode="auto">
            <a:xfrm rot="16200000">
              <a:off x="2168918" y="284740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7" name="Oval 406"/>
            <p:cNvSpPr/>
            <p:nvPr/>
          </p:nvSpPr>
          <p:spPr bwMode="auto">
            <a:xfrm rot="16200000">
              <a:off x="2140590" y="265183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8" name="Oval 407"/>
            <p:cNvSpPr/>
            <p:nvPr/>
          </p:nvSpPr>
          <p:spPr bwMode="auto">
            <a:xfrm rot="16200000">
              <a:off x="2112939" y="277455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9" name="Oval 408"/>
            <p:cNvSpPr/>
            <p:nvPr/>
          </p:nvSpPr>
          <p:spPr bwMode="auto">
            <a:xfrm rot="16200000">
              <a:off x="2271315" y="264594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0" name="Oval 409"/>
            <p:cNvSpPr/>
            <p:nvPr/>
          </p:nvSpPr>
          <p:spPr bwMode="auto">
            <a:xfrm rot="16200000">
              <a:off x="2214636" y="27220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1" name="Oval 410"/>
            <p:cNvSpPr/>
            <p:nvPr/>
          </p:nvSpPr>
          <p:spPr bwMode="auto">
            <a:xfrm rot="16200000">
              <a:off x="2662142" y="256707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2" name="Oval 411"/>
            <p:cNvSpPr/>
            <p:nvPr/>
          </p:nvSpPr>
          <p:spPr bwMode="auto">
            <a:xfrm rot="16200000">
              <a:off x="2555917" y="251703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3" name="Oval 412"/>
            <p:cNvSpPr/>
            <p:nvPr/>
          </p:nvSpPr>
          <p:spPr bwMode="auto">
            <a:xfrm rot="16200000">
              <a:off x="2623472" y="24713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4" name="Oval 413"/>
            <p:cNvSpPr/>
            <p:nvPr/>
          </p:nvSpPr>
          <p:spPr bwMode="auto">
            <a:xfrm rot="16200000">
              <a:off x="2483909" y="25568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5" name="Oval 414"/>
            <p:cNvSpPr/>
            <p:nvPr/>
          </p:nvSpPr>
          <p:spPr bwMode="auto">
            <a:xfrm rot="16200000">
              <a:off x="2439864" y="235540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6" name="Oval 415"/>
            <p:cNvSpPr/>
            <p:nvPr/>
          </p:nvSpPr>
          <p:spPr bwMode="auto">
            <a:xfrm rot="16200000">
              <a:off x="2427930" y="248400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7" name="Oval 416"/>
            <p:cNvSpPr/>
            <p:nvPr/>
          </p:nvSpPr>
          <p:spPr bwMode="auto">
            <a:xfrm rot="16200000">
              <a:off x="2632025" y="235540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8" name="Oval 417"/>
            <p:cNvSpPr/>
            <p:nvPr/>
          </p:nvSpPr>
          <p:spPr bwMode="auto">
            <a:xfrm rot="16200000">
              <a:off x="2558515" y="234449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9" name="Oval 418"/>
            <p:cNvSpPr/>
            <p:nvPr/>
          </p:nvSpPr>
          <p:spPr bwMode="auto">
            <a:xfrm rot="16200000">
              <a:off x="2362752" y="259186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0" name="Oval 419"/>
            <p:cNvSpPr/>
            <p:nvPr/>
          </p:nvSpPr>
          <p:spPr bwMode="auto">
            <a:xfrm rot="16200000">
              <a:off x="2263785" y="251114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1" name="Oval 420"/>
            <p:cNvSpPr/>
            <p:nvPr/>
          </p:nvSpPr>
          <p:spPr bwMode="auto">
            <a:xfrm rot="16200000">
              <a:off x="2191777" y="255097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2" name="Oval 421"/>
            <p:cNvSpPr/>
            <p:nvPr/>
          </p:nvSpPr>
          <p:spPr bwMode="auto">
            <a:xfrm rot="16200000">
              <a:off x="2207806" y="243829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3" name="Oval 422"/>
            <p:cNvSpPr/>
            <p:nvPr/>
          </p:nvSpPr>
          <p:spPr bwMode="auto">
            <a:xfrm rot="16200000">
              <a:off x="2339893" y="234951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4" name="Oval 423"/>
            <p:cNvSpPr/>
            <p:nvPr/>
          </p:nvSpPr>
          <p:spPr bwMode="auto">
            <a:xfrm rot="16200000">
              <a:off x="2163013" y="233162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5" name="Oval 424"/>
            <p:cNvSpPr/>
            <p:nvPr/>
          </p:nvSpPr>
          <p:spPr bwMode="auto">
            <a:xfrm rot="16200000">
              <a:off x="2578825" y="346798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6" name="Oval 425"/>
            <p:cNvSpPr/>
            <p:nvPr/>
          </p:nvSpPr>
          <p:spPr bwMode="auto">
            <a:xfrm rot="16200000">
              <a:off x="2506817" y="342815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7" name="Oval 426"/>
            <p:cNvSpPr/>
            <p:nvPr/>
          </p:nvSpPr>
          <p:spPr bwMode="auto">
            <a:xfrm rot="16200000">
              <a:off x="2574372" y="338243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8" name="Oval 427"/>
            <p:cNvSpPr/>
            <p:nvPr/>
          </p:nvSpPr>
          <p:spPr bwMode="auto">
            <a:xfrm rot="16200000">
              <a:off x="2434809" y="346798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9" name="Oval 428"/>
            <p:cNvSpPr/>
            <p:nvPr/>
          </p:nvSpPr>
          <p:spPr bwMode="auto">
            <a:xfrm rot="16200000">
              <a:off x="2411949" y="330635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" name="Oval 429"/>
            <p:cNvSpPr/>
            <p:nvPr/>
          </p:nvSpPr>
          <p:spPr bwMode="auto">
            <a:xfrm rot="16200000">
              <a:off x="2378830" y="339513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1" name="Oval 430"/>
            <p:cNvSpPr/>
            <p:nvPr/>
          </p:nvSpPr>
          <p:spPr bwMode="auto">
            <a:xfrm rot="16200000">
              <a:off x="2616680" y="32958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2" name="Oval 431"/>
            <p:cNvSpPr/>
            <p:nvPr/>
          </p:nvSpPr>
          <p:spPr bwMode="auto">
            <a:xfrm rot="16200000">
              <a:off x="2506816" y="326652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3" name="Oval 432"/>
            <p:cNvSpPr/>
            <p:nvPr/>
          </p:nvSpPr>
          <p:spPr bwMode="auto">
            <a:xfrm rot="16200000">
              <a:off x="2286693" y="346210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4" name="Oval 433"/>
            <p:cNvSpPr/>
            <p:nvPr/>
          </p:nvSpPr>
          <p:spPr bwMode="auto">
            <a:xfrm rot="16200000">
              <a:off x="2214685" y="342227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5" name="Oval 434"/>
            <p:cNvSpPr/>
            <p:nvPr/>
          </p:nvSpPr>
          <p:spPr bwMode="auto">
            <a:xfrm rot="16200000">
              <a:off x="2286692" y="332889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6" name="Oval 435"/>
            <p:cNvSpPr/>
            <p:nvPr/>
          </p:nvSpPr>
          <p:spPr bwMode="auto">
            <a:xfrm rot="16200000">
              <a:off x="2142677" y="346210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7" name="Oval 436"/>
            <p:cNvSpPr/>
            <p:nvPr/>
          </p:nvSpPr>
          <p:spPr bwMode="auto">
            <a:xfrm rot="16200000">
              <a:off x="2114349" y="326652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8" name="Oval 437"/>
            <p:cNvSpPr/>
            <p:nvPr/>
          </p:nvSpPr>
          <p:spPr bwMode="auto">
            <a:xfrm rot="16200000">
              <a:off x="2086698" y="338924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9" name="Oval 438"/>
            <p:cNvSpPr/>
            <p:nvPr/>
          </p:nvSpPr>
          <p:spPr bwMode="auto">
            <a:xfrm rot="16200000">
              <a:off x="2245074" y="326064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0" name="Oval 439"/>
            <p:cNvSpPr/>
            <p:nvPr/>
          </p:nvSpPr>
          <p:spPr bwMode="auto">
            <a:xfrm rot="16200000">
              <a:off x="2188395" y="333671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1" name="Oval 440"/>
            <p:cNvSpPr/>
            <p:nvPr/>
          </p:nvSpPr>
          <p:spPr bwMode="auto">
            <a:xfrm rot="16200000">
              <a:off x="2635901" y="318176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2" name="Oval 441"/>
            <p:cNvSpPr/>
            <p:nvPr/>
          </p:nvSpPr>
          <p:spPr bwMode="auto">
            <a:xfrm rot="16200000">
              <a:off x="2529676" y="31317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3" name="Oval 442"/>
            <p:cNvSpPr/>
            <p:nvPr/>
          </p:nvSpPr>
          <p:spPr bwMode="auto">
            <a:xfrm rot="16200000">
              <a:off x="2597231" y="308600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4" name="Oval 443"/>
            <p:cNvSpPr/>
            <p:nvPr/>
          </p:nvSpPr>
          <p:spPr bwMode="auto">
            <a:xfrm rot="16200000">
              <a:off x="2457668" y="317155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5" name="Oval 444"/>
            <p:cNvSpPr/>
            <p:nvPr/>
          </p:nvSpPr>
          <p:spPr bwMode="auto">
            <a:xfrm rot="16200000">
              <a:off x="2413623" y="297009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6" name="Oval 445"/>
            <p:cNvSpPr/>
            <p:nvPr/>
          </p:nvSpPr>
          <p:spPr bwMode="auto">
            <a:xfrm rot="16200000">
              <a:off x="2401689" y="309870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7" name="Oval 446"/>
            <p:cNvSpPr/>
            <p:nvPr/>
          </p:nvSpPr>
          <p:spPr bwMode="auto">
            <a:xfrm rot="16200000">
              <a:off x="2605784" y="297009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8" name="Oval 447"/>
            <p:cNvSpPr/>
            <p:nvPr/>
          </p:nvSpPr>
          <p:spPr bwMode="auto">
            <a:xfrm rot="16200000">
              <a:off x="2532274" y="295918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9" name="Oval 448"/>
            <p:cNvSpPr/>
            <p:nvPr/>
          </p:nvSpPr>
          <p:spPr bwMode="auto">
            <a:xfrm rot="16200000">
              <a:off x="2336511" y="320656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0" name="Oval 449"/>
            <p:cNvSpPr/>
            <p:nvPr/>
          </p:nvSpPr>
          <p:spPr bwMode="auto">
            <a:xfrm rot="16200000">
              <a:off x="2237544" y="312583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1" name="Oval 450"/>
            <p:cNvSpPr/>
            <p:nvPr/>
          </p:nvSpPr>
          <p:spPr bwMode="auto">
            <a:xfrm rot="16200000">
              <a:off x="2165536" y="316567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2" name="Oval 451"/>
            <p:cNvSpPr/>
            <p:nvPr/>
          </p:nvSpPr>
          <p:spPr bwMode="auto">
            <a:xfrm rot="16200000">
              <a:off x="2181565" y="305298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3" name="Oval 452"/>
            <p:cNvSpPr/>
            <p:nvPr/>
          </p:nvSpPr>
          <p:spPr bwMode="auto">
            <a:xfrm rot="16200000">
              <a:off x="2313652" y="296420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4" name="Oval 453"/>
            <p:cNvSpPr/>
            <p:nvPr/>
          </p:nvSpPr>
          <p:spPr bwMode="auto">
            <a:xfrm rot="16200000">
              <a:off x="2136772" y="294631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5" name="Oval 454"/>
            <p:cNvSpPr/>
            <p:nvPr/>
          </p:nvSpPr>
          <p:spPr bwMode="auto">
            <a:xfrm rot="5213036">
              <a:off x="2773989" y="299372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6" name="Oval 455"/>
            <p:cNvSpPr/>
            <p:nvPr/>
          </p:nvSpPr>
          <p:spPr bwMode="auto">
            <a:xfrm rot="5213036">
              <a:off x="2848056" y="302958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7" name="Oval 456"/>
            <p:cNvSpPr/>
            <p:nvPr/>
          </p:nvSpPr>
          <p:spPr bwMode="auto">
            <a:xfrm rot="5213036">
              <a:off x="2783086" y="307890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8" name="Oval 457"/>
            <p:cNvSpPr/>
            <p:nvPr/>
          </p:nvSpPr>
          <p:spPr bwMode="auto">
            <a:xfrm rot="5213036">
              <a:off x="2917792" y="298589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9" name="Oval 458"/>
            <p:cNvSpPr/>
            <p:nvPr/>
          </p:nvSpPr>
          <p:spPr bwMode="auto">
            <a:xfrm rot="5213036">
              <a:off x="2949405" y="314604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0" name="Oval 459"/>
            <p:cNvSpPr/>
            <p:nvPr/>
          </p:nvSpPr>
          <p:spPr bwMode="auto">
            <a:xfrm rot="5213036">
              <a:off x="2977649" y="305559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1" name="Oval 460"/>
            <p:cNvSpPr/>
            <p:nvPr/>
          </p:nvSpPr>
          <p:spPr bwMode="auto">
            <a:xfrm rot="5213036">
              <a:off x="2745546" y="31676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2" name="Oval 461"/>
            <p:cNvSpPr/>
            <p:nvPr/>
          </p:nvSpPr>
          <p:spPr bwMode="auto">
            <a:xfrm rot="5213036">
              <a:off x="2856843" y="319097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3" name="Oval 462"/>
            <p:cNvSpPr/>
            <p:nvPr/>
          </p:nvSpPr>
          <p:spPr bwMode="auto">
            <a:xfrm rot="5213036">
              <a:off x="3066009" y="298371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4" name="Oval 463"/>
            <p:cNvSpPr/>
            <p:nvPr/>
          </p:nvSpPr>
          <p:spPr bwMode="auto">
            <a:xfrm rot="5213036">
              <a:off x="3140076" y="301957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5" name="Oval 464"/>
            <p:cNvSpPr/>
            <p:nvPr/>
          </p:nvSpPr>
          <p:spPr bwMode="auto">
            <a:xfrm rot="5213036">
              <a:off x="3073251" y="311672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6" name="Oval 465"/>
            <p:cNvSpPr/>
            <p:nvPr/>
          </p:nvSpPr>
          <p:spPr bwMode="auto">
            <a:xfrm rot="5213036">
              <a:off x="3209812" y="297589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7" name="Oval 466"/>
            <p:cNvSpPr/>
            <p:nvPr/>
          </p:nvSpPr>
          <p:spPr bwMode="auto">
            <a:xfrm rot="5213036">
              <a:off x="3248730" y="316963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8" name="Oval 467"/>
            <p:cNvSpPr/>
            <p:nvPr/>
          </p:nvSpPr>
          <p:spPr bwMode="auto">
            <a:xfrm rot="5213036">
              <a:off x="3269669" y="304559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9" name="Oval 468"/>
            <p:cNvSpPr/>
            <p:nvPr/>
          </p:nvSpPr>
          <p:spPr bwMode="auto">
            <a:xfrm rot="5213036">
              <a:off x="3118518" y="318262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70" name="Oval 469"/>
            <p:cNvSpPr/>
            <p:nvPr/>
          </p:nvSpPr>
          <p:spPr bwMode="auto">
            <a:xfrm rot="5213036">
              <a:off x="3170978" y="31035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71" name="Oval 470"/>
            <p:cNvSpPr/>
            <p:nvPr/>
          </p:nvSpPr>
          <p:spPr bwMode="auto">
            <a:xfrm rot="5213036">
              <a:off x="2732556" y="328262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72" name="Oval 471"/>
            <p:cNvSpPr/>
            <p:nvPr/>
          </p:nvSpPr>
          <p:spPr bwMode="auto">
            <a:xfrm rot="5213036">
              <a:off x="2841345" y="332681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73" name="Oval 472"/>
            <p:cNvSpPr/>
            <p:nvPr/>
          </p:nvSpPr>
          <p:spPr bwMode="auto">
            <a:xfrm rot="5213036">
              <a:off x="2776375" y="337614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74" name="Oval 473"/>
            <p:cNvSpPr/>
            <p:nvPr/>
          </p:nvSpPr>
          <p:spPr bwMode="auto">
            <a:xfrm rot="5213036">
              <a:off x="2911081" y="328313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75" name="Oval 474"/>
            <p:cNvSpPr/>
            <p:nvPr/>
          </p:nvSpPr>
          <p:spPr bwMode="auto">
            <a:xfrm rot="5213036">
              <a:off x="2966012" y="348190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76" name="Oval 475"/>
            <p:cNvSpPr/>
            <p:nvPr/>
          </p:nvSpPr>
          <p:spPr bwMode="auto">
            <a:xfrm rot="5213036">
              <a:off x="2970937" y="335283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77" name="Oval 476"/>
            <p:cNvSpPr/>
            <p:nvPr/>
          </p:nvSpPr>
          <p:spPr bwMode="auto">
            <a:xfrm rot="5213036">
              <a:off x="2774135" y="349234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78" name="Oval 477"/>
            <p:cNvSpPr/>
            <p:nvPr/>
          </p:nvSpPr>
          <p:spPr bwMode="auto">
            <a:xfrm rot="5213036">
              <a:off x="2848129" y="349924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79" name="Oval 478"/>
            <p:cNvSpPr/>
            <p:nvPr/>
          </p:nvSpPr>
          <p:spPr bwMode="auto">
            <a:xfrm rot="5213036">
              <a:off x="3030156" y="324159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0" name="Oval 479"/>
            <p:cNvSpPr/>
            <p:nvPr/>
          </p:nvSpPr>
          <p:spPr bwMode="auto">
            <a:xfrm rot="5213036">
              <a:off x="3133365" y="331681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1" name="Oval 480"/>
            <p:cNvSpPr/>
            <p:nvPr/>
          </p:nvSpPr>
          <p:spPr bwMode="auto">
            <a:xfrm rot="5213036">
              <a:off x="3203101" y="327312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2" name="Oval 481"/>
            <p:cNvSpPr/>
            <p:nvPr/>
          </p:nvSpPr>
          <p:spPr bwMode="auto">
            <a:xfrm rot="5213036">
              <a:off x="3193221" y="338651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3" name="Oval 482"/>
            <p:cNvSpPr/>
            <p:nvPr/>
          </p:nvSpPr>
          <p:spPr bwMode="auto">
            <a:xfrm rot="5213036">
              <a:off x="3066155" y="348234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4" name="Oval 483"/>
            <p:cNvSpPr/>
            <p:nvPr/>
          </p:nvSpPr>
          <p:spPr bwMode="auto">
            <a:xfrm rot="5213036">
              <a:off x="3243746" y="349059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5" name="Oval 484"/>
            <p:cNvSpPr/>
            <p:nvPr/>
          </p:nvSpPr>
          <p:spPr bwMode="auto">
            <a:xfrm rot="5213036">
              <a:off x="2766777" y="237851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6" name="Oval 485"/>
            <p:cNvSpPr/>
            <p:nvPr/>
          </p:nvSpPr>
          <p:spPr bwMode="auto">
            <a:xfrm rot="5213036">
              <a:off x="2840844" y="241437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7" name="Oval 486"/>
            <p:cNvSpPr/>
            <p:nvPr/>
          </p:nvSpPr>
          <p:spPr bwMode="auto">
            <a:xfrm rot="5213036">
              <a:off x="2775874" y="246369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8" name="Oval 487"/>
            <p:cNvSpPr/>
            <p:nvPr/>
          </p:nvSpPr>
          <p:spPr bwMode="auto">
            <a:xfrm rot="5213036">
              <a:off x="2910580" y="237068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9" name="Oval 488"/>
            <p:cNvSpPr/>
            <p:nvPr/>
          </p:nvSpPr>
          <p:spPr bwMode="auto">
            <a:xfrm rot="5213036">
              <a:off x="2942193" y="253083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0" name="Oval 489"/>
            <p:cNvSpPr/>
            <p:nvPr/>
          </p:nvSpPr>
          <p:spPr bwMode="auto">
            <a:xfrm rot="5213036">
              <a:off x="2970437" y="244038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1" name="Oval 490"/>
            <p:cNvSpPr/>
            <p:nvPr/>
          </p:nvSpPr>
          <p:spPr bwMode="auto">
            <a:xfrm rot="5213036">
              <a:off x="2738334" y="255242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2" name="Oval 491"/>
            <p:cNvSpPr/>
            <p:nvPr/>
          </p:nvSpPr>
          <p:spPr bwMode="auto">
            <a:xfrm rot="5213036">
              <a:off x="2849631" y="257576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3" name="Oval 492"/>
            <p:cNvSpPr/>
            <p:nvPr/>
          </p:nvSpPr>
          <p:spPr bwMode="auto">
            <a:xfrm rot="5213036">
              <a:off x="3058797" y="236850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4" name="Oval 493"/>
            <p:cNvSpPr/>
            <p:nvPr/>
          </p:nvSpPr>
          <p:spPr bwMode="auto">
            <a:xfrm rot="5213036">
              <a:off x="3132864" y="240436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5" name="Oval 494"/>
            <p:cNvSpPr/>
            <p:nvPr/>
          </p:nvSpPr>
          <p:spPr bwMode="auto">
            <a:xfrm rot="5213036">
              <a:off x="3066039" y="250151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6" name="Oval 495"/>
            <p:cNvSpPr/>
            <p:nvPr/>
          </p:nvSpPr>
          <p:spPr bwMode="auto">
            <a:xfrm rot="5213036">
              <a:off x="3202601" y="236067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7" name="Oval 496"/>
            <p:cNvSpPr/>
            <p:nvPr/>
          </p:nvSpPr>
          <p:spPr bwMode="auto">
            <a:xfrm rot="5213036">
              <a:off x="3241518" y="255442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8" name="Oval 497"/>
            <p:cNvSpPr/>
            <p:nvPr/>
          </p:nvSpPr>
          <p:spPr bwMode="auto">
            <a:xfrm rot="5213036">
              <a:off x="3262457" y="243038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9" name="Oval 498"/>
            <p:cNvSpPr/>
            <p:nvPr/>
          </p:nvSpPr>
          <p:spPr bwMode="auto">
            <a:xfrm rot="5213036">
              <a:off x="3111306" y="256741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00" name="Oval 499"/>
            <p:cNvSpPr/>
            <p:nvPr/>
          </p:nvSpPr>
          <p:spPr bwMode="auto">
            <a:xfrm rot="5213036">
              <a:off x="3163766" y="248836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01" name="Oval 500"/>
            <p:cNvSpPr/>
            <p:nvPr/>
          </p:nvSpPr>
          <p:spPr bwMode="auto">
            <a:xfrm rot="5213036">
              <a:off x="2742708" y="273668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02" name="Oval 501"/>
            <p:cNvSpPr/>
            <p:nvPr/>
          </p:nvSpPr>
          <p:spPr bwMode="auto">
            <a:xfrm rot="5213036">
              <a:off x="2834133" y="271160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03" name="Oval 502"/>
            <p:cNvSpPr/>
            <p:nvPr/>
          </p:nvSpPr>
          <p:spPr bwMode="auto">
            <a:xfrm rot="5213036">
              <a:off x="2769163" y="276093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04" name="Oval 503"/>
            <p:cNvSpPr/>
            <p:nvPr/>
          </p:nvSpPr>
          <p:spPr bwMode="auto">
            <a:xfrm rot="5213036">
              <a:off x="2903869" y="266791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05" name="Oval 504"/>
            <p:cNvSpPr/>
            <p:nvPr/>
          </p:nvSpPr>
          <p:spPr bwMode="auto">
            <a:xfrm rot="5213036">
              <a:off x="2958800" y="286668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06" name="Oval 505"/>
            <p:cNvSpPr/>
            <p:nvPr/>
          </p:nvSpPr>
          <p:spPr bwMode="auto">
            <a:xfrm rot="5213036">
              <a:off x="2963725" y="273762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07" name="Oval 506"/>
            <p:cNvSpPr/>
            <p:nvPr/>
          </p:nvSpPr>
          <p:spPr bwMode="auto">
            <a:xfrm rot="5213036">
              <a:off x="2766923" y="287713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08" name="Oval 507"/>
            <p:cNvSpPr/>
            <p:nvPr/>
          </p:nvSpPr>
          <p:spPr bwMode="auto">
            <a:xfrm rot="5213036">
              <a:off x="2840918" y="288403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09" name="Oval 508"/>
            <p:cNvSpPr/>
            <p:nvPr/>
          </p:nvSpPr>
          <p:spPr bwMode="auto">
            <a:xfrm rot="5213036">
              <a:off x="3022944" y="262637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0" name="Oval 509"/>
            <p:cNvSpPr/>
            <p:nvPr/>
          </p:nvSpPr>
          <p:spPr bwMode="auto">
            <a:xfrm rot="5213036">
              <a:off x="3126153" y="270160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1" name="Oval 510"/>
            <p:cNvSpPr/>
            <p:nvPr/>
          </p:nvSpPr>
          <p:spPr bwMode="auto">
            <a:xfrm rot="5213036">
              <a:off x="3195889" y="265791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" name="Oval 511"/>
            <p:cNvSpPr/>
            <p:nvPr/>
          </p:nvSpPr>
          <p:spPr bwMode="auto">
            <a:xfrm rot="5213036">
              <a:off x="3186009" y="277130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3" name="Oval 512"/>
            <p:cNvSpPr/>
            <p:nvPr/>
          </p:nvSpPr>
          <p:spPr bwMode="auto">
            <a:xfrm rot="5213036">
              <a:off x="3058943" y="286713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4" name="Oval 513"/>
            <p:cNvSpPr/>
            <p:nvPr/>
          </p:nvSpPr>
          <p:spPr bwMode="auto">
            <a:xfrm rot="5213036">
              <a:off x="3236534" y="287538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5" name="Oval 514"/>
            <p:cNvSpPr/>
            <p:nvPr/>
          </p:nvSpPr>
          <p:spPr bwMode="auto">
            <a:xfrm>
              <a:off x="4068617" y="404133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6" name="Oval 515"/>
            <p:cNvSpPr/>
            <p:nvPr/>
          </p:nvSpPr>
          <p:spPr bwMode="auto">
            <a:xfrm>
              <a:off x="3983065" y="39017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7" name="Oval 516"/>
            <p:cNvSpPr/>
            <p:nvPr/>
          </p:nvSpPr>
          <p:spPr bwMode="auto">
            <a:xfrm>
              <a:off x="4055919" y="384579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8" name="Oval 517"/>
            <p:cNvSpPr/>
            <p:nvPr/>
          </p:nvSpPr>
          <p:spPr bwMode="auto">
            <a:xfrm>
              <a:off x="3988951" y="375365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9" name="Oval 518"/>
            <p:cNvSpPr/>
            <p:nvPr/>
          </p:nvSpPr>
          <p:spPr bwMode="auto">
            <a:xfrm>
              <a:off x="4061805" y="355366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0" name="Oval 519"/>
            <p:cNvSpPr/>
            <p:nvPr/>
          </p:nvSpPr>
          <p:spPr bwMode="auto">
            <a:xfrm>
              <a:off x="4108448" y="463806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1" name="Oval 520"/>
            <p:cNvSpPr/>
            <p:nvPr/>
          </p:nvSpPr>
          <p:spPr bwMode="auto">
            <a:xfrm>
              <a:off x="4022896" y="449850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2" name="Oval 521"/>
            <p:cNvSpPr/>
            <p:nvPr/>
          </p:nvSpPr>
          <p:spPr bwMode="auto">
            <a:xfrm>
              <a:off x="4095750" y="444252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3" name="Oval 522"/>
            <p:cNvSpPr/>
            <p:nvPr/>
          </p:nvSpPr>
          <p:spPr bwMode="auto">
            <a:xfrm>
              <a:off x="4068615" y="427837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4" name="Oval 523"/>
            <p:cNvSpPr/>
            <p:nvPr/>
          </p:nvSpPr>
          <p:spPr bwMode="auto">
            <a:xfrm>
              <a:off x="4101636" y="415039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5" name="Oval 524"/>
            <p:cNvSpPr/>
            <p:nvPr/>
          </p:nvSpPr>
          <p:spPr bwMode="auto">
            <a:xfrm>
              <a:off x="4036606" y="522362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6" name="Oval 525"/>
            <p:cNvSpPr/>
            <p:nvPr/>
          </p:nvSpPr>
          <p:spPr bwMode="auto">
            <a:xfrm>
              <a:off x="4076439" y="515161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7" name="Oval 526"/>
            <p:cNvSpPr/>
            <p:nvPr/>
          </p:nvSpPr>
          <p:spPr bwMode="auto">
            <a:xfrm>
              <a:off x="4122158" y="521916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8" name="Oval 527"/>
            <p:cNvSpPr/>
            <p:nvPr/>
          </p:nvSpPr>
          <p:spPr bwMode="auto">
            <a:xfrm>
              <a:off x="4036606" y="507960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9" name="Oval 528"/>
            <p:cNvSpPr/>
            <p:nvPr/>
          </p:nvSpPr>
          <p:spPr bwMode="auto">
            <a:xfrm>
              <a:off x="4109460" y="502362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0" name="Oval 529"/>
            <p:cNvSpPr/>
            <p:nvPr/>
          </p:nvSpPr>
          <p:spPr bwMode="auto">
            <a:xfrm>
              <a:off x="4042492" y="493149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1" name="Oval 530"/>
            <p:cNvSpPr/>
            <p:nvPr/>
          </p:nvSpPr>
          <p:spPr bwMode="auto">
            <a:xfrm>
              <a:off x="4042492" y="478747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2" name="Oval 531"/>
            <p:cNvSpPr/>
            <p:nvPr/>
          </p:nvSpPr>
          <p:spPr bwMode="auto">
            <a:xfrm>
              <a:off x="4115346" y="473149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3" name="Oval 532"/>
            <p:cNvSpPr/>
            <p:nvPr/>
          </p:nvSpPr>
          <p:spPr bwMode="auto">
            <a:xfrm>
              <a:off x="3415811" y="518874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4" name="Oval 533"/>
            <p:cNvSpPr/>
            <p:nvPr/>
          </p:nvSpPr>
          <p:spPr bwMode="auto">
            <a:xfrm>
              <a:off x="3455644" y="511673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5" name="Oval 534"/>
            <p:cNvSpPr/>
            <p:nvPr/>
          </p:nvSpPr>
          <p:spPr bwMode="auto">
            <a:xfrm>
              <a:off x="3501363" y="518428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6" name="Oval 535"/>
            <p:cNvSpPr/>
            <p:nvPr/>
          </p:nvSpPr>
          <p:spPr bwMode="auto">
            <a:xfrm>
              <a:off x="3415811" y="50447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7" name="Oval 536"/>
            <p:cNvSpPr/>
            <p:nvPr/>
          </p:nvSpPr>
          <p:spPr bwMode="auto">
            <a:xfrm>
              <a:off x="3577441" y="502186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8" name="Oval 537"/>
            <p:cNvSpPr/>
            <p:nvPr/>
          </p:nvSpPr>
          <p:spPr bwMode="auto">
            <a:xfrm>
              <a:off x="3488665" y="498874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9" name="Oval 538"/>
            <p:cNvSpPr/>
            <p:nvPr/>
          </p:nvSpPr>
          <p:spPr bwMode="auto">
            <a:xfrm>
              <a:off x="3617274" y="519284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40" name="Oval 539"/>
            <p:cNvSpPr/>
            <p:nvPr/>
          </p:nvSpPr>
          <p:spPr bwMode="auto">
            <a:xfrm>
              <a:off x="3617273" y="511673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41" name="Oval 540"/>
            <p:cNvSpPr/>
            <p:nvPr/>
          </p:nvSpPr>
          <p:spPr bwMode="auto">
            <a:xfrm>
              <a:off x="3421697" y="489660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42" name="Oval 541"/>
            <p:cNvSpPr/>
            <p:nvPr/>
          </p:nvSpPr>
          <p:spPr bwMode="auto">
            <a:xfrm>
              <a:off x="3461530" y="482460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43" name="Oval 542"/>
            <p:cNvSpPr/>
            <p:nvPr/>
          </p:nvSpPr>
          <p:spPr bwMode="auto">
            <a:xfrm>
              <a:off x="3554904" y="489660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44" name="Oval 543"/>
            <p:cNvSpPr/>
            <p:nvPr/>
          </p:nvSpPr>
          <p:spPr bwMode="auto">
            <a:xfrm>
              <a:off x="3421697" y="475259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45" name="Oval 544"/>
            <p:cNvSpPr/>
            <p:nvPr/>
          </p:nvSpPr>
          <p:spPr bwMode="auto">
            <a:xfrm>
              <a:off x="3617272" y="472426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46" name="Oval 545"/>
            <p:cNvSpPr/>
            <p:nvPr/>
          </p:nvSpPr>
          <p:spPr bwMode="auto">
            <a:xfrm>
              <a:off x="3494551" y="469661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47" name="Oval 546"/>
            <p:cNvSpPr/>
            <p:nvPr/>
          </p:nvSpPr>
          <p:spPr bwMode="auto">
            <a:xfrm>
              <a:off x="3623160" y="485498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48" name="Oval 547"/>
            <p:cNvSpPr/>
            <p:nvPr/>
          </p:nvSpPr>
          <p:spPr bwMode="auto">
            <a:xfrm>
              <a:off x="3547082" y="479831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49" name="Oval 548"/>
            <p:cNvSpPr/>
            <p:nvPr/>
          </p:nvSpPr>
          <p:spPr bwMode="auto">
            <a:xfrm>
              <a:off x="3712243" y="521159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0" name="Oval 549"/>
            <p:cNvSpPr/>
            <p:nvPr/>
          </p:nvSpPr>
          <p:spPr bwMode="auto">
            <a:xfrm>
              <a:off x="3752076" y="513959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1" name="Oval 550"/>
            <p:cNvSpPr/>
            <p:nvPr/>
          </p:nvSpPr>
          <p:spPr bwMode="auto">
            <a:xfrm>
              <a:off x="3797795" y="520714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2" name="Oval 551"/>
            <p:cNvSpPr/>
            <p:nvPr/>
          </p:nvSpPr>
          <p:spPr bwMode="auto">
            <a:xfrm>
              <a:off x="3712243" y="506758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3" name="Oval 552"/>
            <p:cNvSpPr/>
            <p:nvPr/>
          </p:nvSpPr>
          <p:spPr bwMode="auto">
            <a:xfrm>
              <a:off x="3913705" y="502353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4" name="Oval 553"/>
            <p:cNvSpPr/>
            <p:nvPr/>
          </p:nvSpPr>
          <p:spPr bwMode="auto">
            <a:xfrm>
              <a:off x="3785097" y="501160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5" name="Oval 554"/>
            <p:cNvSpPr/>
            <p:nvPr/>
          </p:nvSpPr>
          <p:spPr bwMode="auto">
            <a:xfrm>
              <a:off x="3913706" y="521569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6" name="Oval 555"/>
            <p:cNvSpPr/>
            <p:nvPr/>
          </p:nvSpPr>
          <p:spPr bwMode="auto">
            <a:xfrm>
              <a:off x="3924614" y="514218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7" name="Oval 556"/>
            <p:cNvSpPr/>
            <p:nvPr/>
          </p:nvSpPr>
          <p:spPr bwMode="auto">
            <a:xfrm>
              <a:off x="3677238" y="494642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8" name="Oval 557"/>
            <p:cNvSpPr/>
            <p:nvPr/>
          </p:nvSpPr>
          <p:spPr bwMode="auto">
            <a:xfrm>
              <a:off x="3757962" y="484745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9" name="Oval 558"/>
            <p:cNvSpPr/>
            <p:nvPr/>
          </p:nvSpPr>
          <p:spPr bwMode="auto">
            <a:xfrm>
              <a:off x="3803681" y="491501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60" name="Oval 559"/>
            <p:cNvSpPr/>
            <p:nvPr/>
          </p:nvSpPr>
          <p:spPr bwMode="auto">
            <a:xfrm>
              <a:off x="3718129" y="477545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61" name="Oval 560"/>
            <p:cNvSpPr/>
            <p:nvPr/>
          </p:nvSpPr>
          <p:spPr bwMode="auto">
            <a:xfrm>
              <a:off x="3865439" y="472382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62" name="Oval 561"/>
            <p:cNvSpPr/>
            <p:nvPr/>
          </p:nvSpPr>
          <p:spPr bwMode="auto">
            <a:xfrm>
              <a:off x="3790983" y="471947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63" name="Oval 562"/>
            <p:cNvSpPr/>
            <p:nvPr/>
          </p:nvSpPr>
          <p:spPr bwMode="auto">
            <a:xfrm>
              <a:off x="3959424" y="489767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64" name="Oval 563"/>
            <p:cNvSpPr/>
            <p:nvPr/>
          </p:nvSpPr>
          <p:spPr bwMode="auto">
            <a:xfrm>
              <a:off x="3879759" y="485155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65" name="Oval 564"/>
            <p:cNvSpPr/>
            <p:nvPr/>
          </p:nvSpPr>
          <p:spPr bwMode="auto">
            <a:xfrm>
              <a:off x="3937485" y="474668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66" name="Oval 565"/>
            <p:cNvSpPr/>
            <p:nvPr/>
          </p:nvSpPr>
          <p:spPr bwMode="auto">
            <a:xfrm>
              <a:off x="3415811" y="461654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67" name="Oval 566"/>
            <p:cNvSpPr/>
            <p:nvPr/>
          </p:nvSpPr>
          <p:spPr bwMode="auto">
            <a:xfrm>
              <a:off x="3455644" y="454453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68" name="Oval 567"/>
            <p:cNvSpPr/>
            <p:nvPr/>
          </p:nvSpPr>
          <p:spPr bwMode="auto">
            <a:xfrm>
              <a:off x="3501363" y="461208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69" name="Oval 568"/>
            <p:cNvSpPr/>
            <p:nvPr/>
          </p:nvSpPr>
          <p:spPr bwMode="auto">
            <a:xfrm>
              <a:off x="3415811" y="44725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0" name="Oval 569"/>
            <p:cNvSpPr/>
            <p:nvPr/>
          </p:nvSpPr>
          <p:spPr bwMode="auto">
            <a:xfrm>
              <a:off x="3577441" y="444966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1" name="Oval 570"/>
            <p:cNvSpPr/>
            <p:nvPr/>
          </p:nvSpPr>
          <p:spPr bwMode="auto">
            <a:xfrm>
              <a:off x="3488665" y="441654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2" name="Oval 571"/>
            <p:cNvSpPr/>
            <p:nvPr/>
          </p:nvSpPr>
          <p:spPr bwMode="auto">
            <a:xfrm>
              <a:off x="3617274" y="462064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3" name="Oval 572"/>
            <p:cNvSpPr/>
            <p:nvPr/>
          </p:nvSpPr>
          <p:spPr bwMode="auto">
            <a:xfrm>
              <a:off x="3617273" y="454453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4" name="Oval 573"/>
            <p:cNvSpPr/>
            <p:nvPr/>
          </p:nvSpPr>
          <p:spPr bwMode="auto">
            <a:xfrm>
              <a:off x="3421697" y="432440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5" name="Oval 574"/>
            <p:cNvSpPr/>
            <p:nvPr/>
          </p:nvSpPr>
          <p:spPr bwMode="auto">
            <a:xfrm>
              <a:off x="3461530" y="425240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6" name="Oval 575"/>
            <p:cNvSpPr/>
            <p:nvPr/>
          </p:nvSpPr>
          <p:spPr bwMode="auto">
            <a:xfrm>
              <a:off x="3554904" y="432440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7" name="Oval 576"/>
            <p:cNvSpPr/>
            <p:nvPr/>
          </p:nvSpPr>
          <p:spPr bwMode="auto">
            <a:xfrm>
              <a:off x="3421697" y="418039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8" name="Oval 577"/>
            <p:cNvSpPr/>
            <p:nvPr/>
          </p:nvSpPr>
          <p:spPr bwMode="auto">
            <a:xfrm>
              <a:off x="3617272" y="415206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9" name="Oval 578"/>
            <p:cNvSpPr/>
            <p:nvPr/>
          </p:nvSpPr>
          <p:spPr bwMode="auto">
            <a:xfrm>
              <a:off x="3494551" y="412441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0" name="Oval 579"/>
            <p:cNvSpPr/>
            <p:nvPr/>
          </p:nvSpPr>
          <p:spPr bwMode="auto">
            <a:xfrm>
              <a:off x="3623160" y="428278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1" name="Oval 580"/>
            <p:cNvSpPr/>
            <p:nvPr/>
          </p:nvSpPr>
          <p:spPr bwMode="auto">
            <a:xfrm>
              <a:off x="3547082" y="422611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2" name="Oval 581"/>
            <p:cNvSpPr/>
            <p:nvPr/>
          </p:nvSpPr>
          <p:spPr bwMode="auto">
            <a:xfrm>
              <a:off x="3712243" y="463939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3" name="Oval 582"/>
            <p:cNvSpPr/>
            <p:nvPr/>
          </p:nvSpPr>
          <p:spPr bwMode="auto">
            <a:xfrm>
              <a:off x="3856899" y="454940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4" name="Oval 583"/>
            <p:cNvSpPr/>
            <p:nvPr/>
          </p:nvSpPr>
          <p:spPr bwMode="auto">
            <a:xfrm>
              <a:off x="3797795" y="463494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5" name="Oval 584"/>
            <p:cNvSpPr/>
            <p:nvPr/>
          </p:nvSpPr>
          <p:spPr bwMode="auto">
            <a:xfrm>
              <a:off x="3712243" y="449538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6" name="Oval 585"/>
            <p:cNvSpPr/>
            <p:nvPr/>
          </p:nvSpPr>
          <p:spPr bwMode="auto">
            <a:xfrm>
              <a:off x="3785097" y="443940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7" name="Oval 586"/>
            <p:cNvSpPr/>
            <p:nvPr/>
          </p:nvSpPr>
          <p:spPr bwMode="auto">
            <a:xfrm>
              <a:off x="3913706" y="464349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8" name="Oval 587"/>
            <p:cNvSpPr/>
            <p:nvPr/>
          </p:nvSpPr>
          <p:spPr bwMode="auto">
            <a:xfrm>
              <a:off x="3677238" y="437422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9" name="Oval 588"/>
            <p:cNvSpPr/>
            <p:nvPr/>
          </p:nvSpPr>
          <p:spPr bwMode="auto">
            <a:xfrm>
              <a:off x="3803681" y="434281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90" name="Oval 589"/>
            <p:cNvSpPr/>
            <p:nvPr/>
          </p:nvSpPr>
          <p:spPr bwMode="auto">
            <a:xfrm>
              <a:off x="3718129" y="420325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91" name="Oval 590"/>
            <p:cNvSpPr/>
            <p:nvPr/>
          </p:nvSpPr>
          <p:spPr bwMode="auto">
            <a:xfrm>
              <a:off x="3830816" y="421928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92" name="Oval 591"/>
            <p:cNvSpPr/>
            <p:nvPr/>
          </p:nvSpPr>
          <p:spPr bwMode="auto">
            <a:xfrm>
              <a:off x="3790983" y="414727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93" name="Oval 592"/>
            <p:cNvSpPr/>
            <p:nvPr/>
          </p:nvSpPr>
          <p:spPr bwMode="auto">
            <a:xfrm>
              <a:off x="3919592" y="435136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94" name="Oval 593"/>
            <p:cNvSpPr/>
            <p:nvPr/>
          </p:nvSpPr>
          <p:spPr bwMode="auto">
            <a:xfrm>
              <a:off x="3937485" y="417448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95" name="Oval 594"/>
            <p:cNvSpPr/>
            <p:nvPr/>
          </p:nvSpPr>
          <p:spPr bwMode="auto">
            <a:xfrm>
              <a:off x="3368156" y="401847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96" name="Oval 595"/>
            <p:cNvSpPr/>
            <p:nvPr/>
          </p:nvSpPr>
          <p:spPr bwMode="auto">
            <a:xfrm>
              <a:off x="3407989" y="394647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97" name="Oval 596"/>
            <p:cNvSpPr/>
            <p:nvPr/>
          </p:nvSpPr>
          <p:spPr bwMode="auto">
            <a:xfrm>
              <a:off x="3453708" y="401402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98" name="Oval 597"/>
            <p:cNvSpPr/>
            <p:nvPr/>
          </p:nvSpPr>
          <p:spPr bwMode="auto">
            <a:xfrm>
              <a:off x="3368156" y="38744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99" name="Oval 598"/>
            <p:cNvSpPr/>
            <p:nvPr/>
          </p:nvSpPr>
          <p:spPr bwMode="auto">
            <a:xfrm>
              <a:off x="3529786" y="385160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00" name="Oval 599"/>
            <p:cNvSpPr/>
            <p:nvPr/>
          </p:nvSpPr>
          <p:spPr bwMode="auto">
            <a:xfrm>
              <a:off x="3441010" y="381848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01" name="Oval 600"/>
            <p:cNvSpPr/>
            <p:nvPr/>
          </p:nvSpPr>
          <p:spPr bwMode="auto">
            <a:xfrm>
              <a:off x="3540270" y="405633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02" name="Oval 601"/>
            <p:cNvSpPr/>
            <p:nvPr/>
          </p:nvSpPr>
          <p:spPr bwMode="auto">
            <a:xfrm>
              <a:off x="3569618" y="394647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03" name="Oval 602"/>
            <p:cNvSpPr/>
            <p:nvPr/>
          </p:nvSpPr>
          <p:spPr bwMode="auto">
            <a:xfrm>
              <a:off x="3374042" y="372634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04" name="Oval 603"/>
            <p:cNvSpPr/>
            <p:nvPr/>
          </p:nvSpPr>
          <p:spPr bwMode="auto">
            <a:xfrm>
              <a:off x="3413875" y="36543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05" name="Oval 604"/>
            <p:cNvSpPr/>
            <p:nvPr/>
          </p:nvSpPr>
          <p:spPr bwMode="auto">
            <a:xfrm>
              <a:off x="3507249" y="372634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06" name="Oval 605"/>
            <p:cNvSpPr/>
            <p:nvPr/>
          </p:nvSpPr>
          <p:spPr bwMode="auto">
            <a:xfrm>
              <a:off x="3374042" y="358233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07" name="Oval 606"/>
            <p:cNvSpPr/>
            <p:nvPr/>
          </p:nvSpPr>
          <p:spPr bwMode="auto">
            <a:xfrm>
              <a:off x="3569617" y="355400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08" name="Oval 607"/>
            <p:cNvSpPr/>
            <p:nvPr/>
          </p:nvSpPr>
          <p:spPr bwMode="auto">
            <a:xfrm>
              <a:off x="3446896" y="352635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09" name="Oval 608"/>
            <p:cNvSpPr/>
            <p:nvPr/>
          </p:nvSpPr>
          <p:spPr bwMode="auto">
            <a:xfrm>
              <a:off x="3575505" y="368472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0" name="Oval 609"/>
            <p:cNvSpPr/>
            <p:nvPr/>
          </p:nvSpPr>
          <p:spPr bwMode="auto">
            <a:xfrm>
              <a:off x="3499427" y="362804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1" name="Oval 610"/>
            <p:cNvSpPr/>
            <p:nvPr/>
          </p:nvSpPr>
          <p:spPr bwMode="auto">
            <a:xfrm>
              <a:off x="3654378" y="407555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2" name="Oval 611"/>
            <p:cNvSpPr/>
            <p:nvPr/>
          </p:nvSpPr>
          <p:spPr bwMode="auto">
            <a:xfrm>
              <a:off x="3704421" y="396933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3" name="Oval 612"/>
            <p:cNvSpPr/>
            <p:nvPr/>
          </p:nvSpPr>
          <p:spPr bwMode="auto">
            <a:xfrm>
              <a:off x="3750140" y="403688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4" name="Oval 613"/>
            <p:cNvSpPr/>
            <p:nvPr/>
          </p:nvSpPr>
          <p:spPr bwMode="auto">
            <a:xfrm>
              <a:off x="3664588" y="389732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5" name="Oval 614"/>
            <p:cNvSpPr/>
            <p:nvPr/>
          </p:nvSpPr>
          <p:spPr bwMode="auto">
            <a:xfrm>
              <a:off x="3866050" y="385327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6" name="Oval 615"/>
            <p:cNvSpPr/>
            <p:nvPr/>
          </p:nvSpPr>
          <p:spPr bwMode="auto">
            <a:xfrm>
              <a:off x="3737442" y="384134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7" name="Oval 616"/>
            <p:cNvSpPr/>
            <p:nvPr/>
          </p:nvSpPr>
          <p:spPr bwMode="auto">
            <a:xfrm>
              <a:off x="3866051" y="404543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8" name="Oval 617"/>
            <p:cNvSpPr/>
            <p:nvPr/>
          </p:nvSpPr>
          <p:spPr bwMode="auto">
            <a:xfrm>
              <a:off x="3876959" y="397192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9" name="Oval 618"/>
            <p:cNvSpPr/>
            <p:nvPr/>
          </p:nvSpPr>
          <p:spPr bwMode="auto">
            <a:xfrm>
              <a:off x="3629583" y="377616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20" name="Oval 619"/>
            <p:cNvSpPr/>
            <p:nvPr/>
          </p:nvSpPr>
          <p:spPr bwMode="auto">
            <a:xfrm>
              <a:off x="3710307" y="367719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21" name="Oval 620"/>
            <p:cNvSpPr/>
            <p:nvPr/>
          </p:nvSpPr>
          <p:spPr bwMode="auto">
            <a:xfrm>
              <a:off x="3670474" y="360519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22" name="Oval 621"/>
            <p:cNvSpPr/>
            <p:nvPr/>
          </p:nvSpPr>
          <p:spPr bwMode="auto">
            <a:xfrm>
              <a:off x="3783161" y="362121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23" name="Oval 622"/>
            <p:cNvSpPr/>
            <p:nvPr/>
          </p:nvSpPr>
          <p:spPr bwMode="auto">
            <a:xfrm>
              <a:off x="3871937" y="375330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24" name="Oval 623"/>
            <p:cNvSpPr/>
            <p:nvPr/>
          </p:nvSpPr>
          <p:spPr bwMode="auto">
            <a:xfrm>
              <a:off x="3889830" y="357642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25" name="Oval 624"/>
            <p:cNvSpPr/>
            <p:nvPr/>
          </p:nvSpPr>
          <p:spPr bwMode="auto">
            <a:xfrm>
              <a:off x="2751605" y="400473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26" name="Oval 625"/>
            <p:cNvSpPr/>
            <p:nvPr/>
          </p:nvSpPr>
          <p:spPr bwMode="auto">
            <a:xfrm>
              <a:off x="2791438" y="393272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27" name="Oval 626"/>
            <p:cNvSpPr/>
            <p:nvPr/>
          </p:nvSpPr>
          <p:spPr bwMode="auto">
            <a:xfrm>
              <a:off x="2837157" y="400028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28" name="Oval 627"/>
            <p:cNvSpPr/>
            <p:nvPr/>
          </p:nvSpPr>
          <p:spPr bwMode="auto">
            <a:xfrm>
              <a:off x="2751605" y="386071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29" name="Oval 628"/>
            <p:cNvSpPr/>
            <p:nvPr/>
          </p:nvSpPr>
          <p:spPr bwMode="auto">
            <a:xfrm>
              <a:off x="2913235" y="383785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30" name="Oval 629"/>
            <p:cNvSpPr/>
            <p:nvPr/>
          </p:nvSpPr>
          <p:spPr bwMode="auto">
            <a:xfrm>
              <a:off x="2824459" y="38047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31" name="Oval 630"/>
            <p:cNvSpPr/>
            <p:nvPr/>
          </p:nvSpPr>
          <p:spPr bwMode="auto">
            <a:xfrm>
              <a:off x="2923719" y="404258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32" name="Oval 631"/>
            <p:cNvSpPr/>
            <p:nvPr/>
          </p:nvSpPr>
          <p:spPr bwMode="auto">
            <a:xfrm>
              <a:off x="2953067" y="393272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33" name="Oval 632"/>
            <p:cNvSpPr/>
            <p:nvPr/>
          </p:nvSpPr>
          <p:spPr bwMode="auto">
            <a:xfrm>
              <a:off x="2757491" y="371260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34" name="Oval 633"/>
            <p:cNvSpPr/>
            <p:nvPr/>
          </p:nvSpPr>
          <p:spPr bwMode="auto">
            <a:xfrm>
              <a:off x="2797324" y="364059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35" name="Oval 634"/>
            <p:cNvSpPr/>
            <p:nvPr/>
          </p:nvSpPr>
          <p:spPr bwMode="auto">
            <a:xfrm>
              <a:off x="2890698" y="371260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36" name="Oval 635"/>
            <p:cNvSpPr/>
            <p:nvPr/>
          </p:nvSpPr>
          <p:spPr bwMode="auto">
            <a:xfrm>
              <a:off x="2757491" y="356858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37" name="Oval 636"/>
            <p:cNvSpPr/>
            <p:nvPr/>
          </p:nvSpPr>
          <p:spPr bwMode="auto">
            <a:xfrm>
              <a:off x="2953066" y="354025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38" name="Oval 637"/>
            <p:cNvSpPr/>
            <p:nvPr/>
          </p:nvSpPr>
          <p:spPr bwMode="auto">
            <a:xfrm>
              <a:off x="2830345" y="351260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39" name="Oval 638"/>
            <p:cNvSpPr/>
            <p:nvPr/>
          </p:nvSpPr>
          <p:spPr bwMode="auto">
            <a:xfrm>
              <a:off x="2958954" y="367098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40" name="Oval 639"/>
            <p:cNvSpPr/>
            <p:nvPr/>
          </p:nvSpPr>
          <p:spPr bwMode="auto">
            <a:xfrm>
              <a:off x="2882876" y="361430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41" name="Oval 640"/>
            <p:cNvSpPr/>
            <p:nvPr/>
          </p:nvSpPr>
          <p:spPr bwMode="auto">
            <a:xfrm>
              <a:off x="3037827" y="406181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42" name="Oval 641"/>
            <p:cNvSpPr/>
            <p:nvPr/>
          </p:nvSpPr>
          <p:spPr bwMode="auto">
            <a:xfrm>
              <a:off x="3087870" y="395558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43" name="Oval 642"/>
            <p:cNvSpPr/>
            <p:nvPr/>
          </p:nvSpPr>
          <p:spPr bwMode="auto">
            <a:xfrm>
              <a:off x="3133589" y="402314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44" name="Oval 643"/>
            <p:cNvSpPr/>
            <p:nvPr/>
          </p:nvSpPr>
          <p:spPr bwMode="auto">
            <a:xfrm>
              <a:off x="3048037" y="388357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45" name="Oval 644"/>
            <p:cNvSpPr/>
            <p:nvPr/>
          </p:nvSpPr>
          <p:spPr bwMode="auto">
            <a:xfrm>
              <a:off x="3249499" y="383953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46" name="Oval 645"/>
            <p:cNvSpPr/>
            <p:nvPr/>
          </p:nvSpPr>
          <p:spPr bwMode="auto">
            <a:xfrm>
              <a:off x="3120891" y="382759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47" name="Oval 646"/>
            <p:cNvSpPr/>
            <p:nvPr/>
          </p:nvSpPr>
          <p:spPr bwMode="auto">
            <a:xfrm>
              <a:off x="3249500" y="403169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48" name="Oval 647"/>
            <p:cNvSpPr/>
            <p:nvPr/>
          </p:nvSpPr>
          <p:spPr bwMode="auto">
            <a:xfrm>
              <a:off x="3260408" y="395818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49" name="Oval 648"/>
            <p:cNvSpPr/>
            <p:nvPr/>
          </p:nvSpPr>
          <p:spPr bwMode="auto">
            <a:xfrm>
              <a:off x="3013032" y="376242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50" name="Oval 649"/>
            <p:cNvSpPr/>
            <p:nvPr/>
          </p:nvSpPr>
          <p:spPr bwMode="auto">
            <a:xfrm>
              <a:off x="3093756" y="366345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51" name="Oval 650"/>
            <p:cNvSpPr/>
            <p:nvPr/>
          </p:nvSpPr>
          <p:spPr bwMode="auto">
            <a:xfrm>
              <a:off x="3053923" y="359144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52" name="Oval 651"/>
            <p:cNvSpPr/>
            <p:nvPr/>
          </p:nvSpPr>
          <p:spPr bwMode="auto">
            <a:xfrm>
              <a:off x="3166610" y="360747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53" name="Oval 652"/>
            <p:cNvSpPr/>
            <p:nvPr/>
          </p:nvSpPr>
          <p:spPr bwMode="auto">
            <a:xfrm>
              <a:off x="3255386" y="373956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54" name="Oval 653"/>
            <p:cNvSpPr/>
            <p:nvPr/>
          </p:nvSpPr>
          <p:spPr bwMode="auto">
            <a:xfrm>
              <a:off x="3273279" y="356268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55" name="Oval 654"/>
            <p:cNvSpPr/>
            <p:nvPr/>
          </p:nvSpPr>
          <p:spPr bwMode="auto">
            <a:xfrm>
              <a:off x="2136911" y="397849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56" name="Oval 655"/>
            <p:cNvSpPr/>
            <p:nvPr/>
          </p:nvSpPr>
          <p:spPr bwMode="auto">
            <a:xfrm>
              <a:off x="2176744" y="390648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57" name="Oval 656"/>
            <p:cNvSpPr/>
            <p:nvPr/>
          </p:nvSpPr>
          <p:spPr bwMode="auto">
            <a:xfrm>
              <a:off x="2222463" y="397404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58" name="Oval 657"/>
            <p:cNvSpPr/>
            <p:nvPr/>
          </p:nvSpPr>
          <p:spPr bwMode="auto">
            <a:xfrm>
              <a:off x="2136911" y="383447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59" name="Oval 658"/>
            <p:cNvSpPr/>
            <p:nvPr/>
          </p:nvSpPr>
          <p:spPr bwMode="auto">
            <a:xfrm>
              <a:off x="2298541" y="381161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60" name="Oval 659"/>
            <p:cNvSpPr/>
            <p:nvPr/>
          </p:nvSpPr>
          <p:spPr bwMode="auto">
            <a:xfrm>
              <a:off x="2209765" y="377849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61" name="Oval 660"/>
            <p:cNvSpPr/>
            <p:nvPr/>
          </p:nvSpPr>
          <p:spPr bwMode="auto">
            <a:xfrm>
              <a:off x="2309025" y="401634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62" name="Oval 661"/>
            <p:cNvSpPr/>
            <p:nvPr/>
          </p:nvSpPr>
          <p:spPr bwMode="auto">
            <a:xfrm>
              <a:off x="2338373" y="390648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63" name="Oval 662"/>
            <p:cNvSpPr/>
            <p:nvPr/>
          </p:nvSpPr>
          <p:spPr bwMode="auto">
            <a:xfrm>
              <a:off x="2142797" y="368636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64" name="Oval 663"/>
            <p:cNvSpPr/>
            <p:nvPr/>
          </p:nvSpPr>
          <p:spPr bwMode="auto">
            <a:xfrm>
              <a:off x="2182630" y="361435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65" name="Oval 664"/>
            <p:cNvSpPr/>
            <p:nvPr/>
          </p:nvSpPr>
          <p:spPr bwMode="auto">
            <a:xfrm>
              <a:off x="2276004" y="368636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66" name="Oval 665"/>
            <p:cNvSpPr/>
            <p:nvPr/>
          </p:nvSpPr>
          <p:spPr bwMode="auto">
            <a:xfrm>
              <a:off x="2142797" y="354234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67" name="Oval 666"/>
            <p:cNvSpPr/>
            <p:nvPr/>
          </p:nvSpPr>
          <p:spPr bwMode="auto">
            <a:xfrm>
              <a:off x="2338372" y="351401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68" name="Oval 667"/>
            <p:cNvSpPr/>
            <p:nvPr/>
          </p:nvSpPr>
          <p:spPr bwMode="auto">
            <a:xfrm>
              <a:off x="2215651" y="348636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69" name="Oval 668"/>
            <p:cNvSpPr/>
            <p:nvPr/>
          </p:nvSpPr>
          <p:spPr bwMode="auto">
            <a:xfrm>
              <a:off x="2344260" y="364474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0" name="Oval 669"/>
            <p:cNvSpPr/>
            <p:nvPr/>
          </p:nvSpPr>
          <p:spPr bwMode="auto">
            <a:xfrm>
              <a:off x="2268182" y="35880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1" name="Oval 670"/>
            <p:cNvSpPr/>
            <p:nvPr/>
          </p:nvSpPr>
          <p:spPr bwMode="auto">
            <a:xfrm>
              <a:off x="2423133" y="403556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2" name="Oval 671"/>
            <p:cNvSpPr/>
            <p:nvPr/>
          </p:nvSpPr>
          <p:spPr bwMode="auto">
            <a:xfrm>
              <a:off x="2473176" y="392934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3" name="Oval 672"/>
            <p:cNvSpPr/>
            <p:nvPr/>
          </p:nvSpPr>
          <p:spPr bwMode="auto">
            <a:xfrm>
              <a:off x="2518895" y="399689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4" name="Oval 673"/>
            <p:cNvSpPr/>
            <p:nvPr/>
          </p:nvSpPr>
          <p:spPr bwMode="auto">
            <a:xfrm>
              <a:off x="2433343" y="385733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5" name="Oval 674"/>
            <p:cNvSpPr/>
            <p:nvPr/>
          </p:nvSpPr>
          <p:spPr bwMode="auto">
            <a:xfrm>
              <a:off x="2634805" y="381329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6" name="Oval 675"/>
            <p:cNvSpPr/>
            <p:nvPr/>
          </p:nvSpPr>
          <p:spPr bwMode="auto">
            <a:xfrm>
              <a:off x="2506197" y="380135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7" name="Oval 676"/>
            <p:cNvSpPr/>
            <p:nvPr/>
          </p:nvSpPr>
          <p:spPr bwMode="auto">
            <a:xfrm>
              <a:off x="2634806" y="400545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8" name="Oval 677"/>
            <p:cNvSpPr/>
            <p:nvPr/>
          </p:nvSpPr>
          <p:spPr bwMode="auto">
            <a:xfrm>
              <a:off x="2645714" y="393194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9" name="Oval 678"/>
            <p:cNvSpPr/>
            <p:nvPr/>
          </p:nvSpPr>
          <p:spPr bwMode="auto">
            <a:xfrm>
              <a:off x="2398338" y="373617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80" name="Oval 679"/>
            <p:cNvSpPr/>
            <p:nvPr/>
          </p:nvSpPr>
          <p:spPr bwMode="auto">
            <a:xfrm>
              <a:off x="2479062" y="363721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81" name="Oval 680"/>
            <p:cNvSpPr/>
            <p:nvPr/>
          </p:nvSpPr>
          <p:spPr bwMode="auto">
            <a:xfrm>
              <a:off x="2439229" y="356520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82" name="Oval 681"/>
            <p:cNvSpPr/>
            <p:nvPr/>
          </p:nvSpPr>
          <p:spPr bwMode="auto">
            <a:xfrm>
              <a:off x="2551916" y="358123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83" name="Oval 682"/>
            <p:cNvSpPr/>
            <p:nvPr/>
          </p:nvSpPr>
          <p:spPr bwMode="auto">
            <a:xfrm>
              <a:off x="2640692" y="371332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84" name="Oval 683"/>
            <p:cNvSpPr/>
            <p:nvPr/>
          </p:nvSpPr>
          <p:spPr bwMode="auto">
            <a:xfrm>
              <a:off x="2658585" y="353644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85" name="Oval 684"/>
            <p:cNvSpPr/>
            <p:nvPr/>
          </p:nvSpPr>
          <p:spPr bwMode="auto">
            <a:xfrm rot="16200000">
              <a:off x="2644073" y="456335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86" name="Oval 685"/>
            <p:cNvSpPr/>
            <p:nvPr/>
          </p:nvSpPr>
          <p:spPr bwMode="auto">
            <a:xfrm rot="16200000">
              <a:off x="2572065" y="452351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87" name="Oval 686"/>
            <p:cNvSpPr/>
            <p:nvPr/>
          </p:nvSpPr>
          <p:spPr bwMode="auto">
            <a:xfrm rot="16200000">
              <a:off x="2639620" y="447779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88" name="Oval 687"/>
            <p:cNvSpPr/>
            <p:nvPr/>
          </p:nvSpPr>
          <p:spPr bwMode="auto">
            <a:xfrm rot="16200000">
              <a:off x="2500057" y="456335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89" name="Oval 688"/>
            <p:cNvSpPr/>
            <p:nvPr/>
          </p:nvSpPr>
          <p:spPr bwMode="auto">
            <a:xfrm rot="16200000">
              <a:off x="2477197" y="440172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90" name="Oval 689"/>
            <p:cNvSpPr/>
            <p:nvPr/>
          </p:nvSpPr>
          <p:spPr bwMode="auto">
            <a:xfrm rot="16200000">
              <a:off x="2444078" y="449049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91" name="Oval 690"/>
            <p:cNvSpPr/>
            <p:nvPr/>
          </p:nvSpPr>
          <p:spPr bwMode="auto">
            <a:xfrm rot="16200000">
              <a:off x="2681928" y="439123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92" name="Oval 691"/>
            <p:cNvSpPr/>
            <p:nvPr/>
          </p:nvSpPr>
          <p:spPr bwMode="auto">
            <a:xfrm rot="16200000">
              <a:off x="2572064" y="436188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93" name="Oval 692"/>
            <p:cNvSpPr/>
            <p:nvPr/>
          </p:nvSpPr>
          <p:spPr bwMode="auto">
            <a:xfrm rot="16200000">
              <a:off x="2351941" y="455746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94" name="Oval 693"/>
            <p:cNvSpPr/>
            <p:nvPr/>
          </p:nvSpPr>
          <p:spPr bwMode="auto">
            <a:xfrm rot="16200000">
              <a:off x="2279933" y="451763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95" name="Oval 694"/>
            <p:cNvSpPr/>
            <p:nvPr/>
          </p:nvSpPr>
          <p:spPr bwMode="auto">
            <a:xfrm rot="16200000">
              <a:off x="2351940" y="442425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96" name="Oval 695"/>
            <p:cNvSpPr/>
            <p:nvPr/>
          </p:nvSpPr>
          <p:spPr bwMode="auto">
            <a:xfrm rot="16200000">
              <a:off x="2207925" y="455746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97" name="Oval 696"/>
            <p:cNvSpPr/>
            <p:nvPr/>
          </p:nvSpPr>
          <p:spPr bwMode="auto">
            <a:xfrm rot="16200000">
              <a:off x="2179597" y="436189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98" name="Oval 697"/>
            <p:cNvSpPr/>
            <p:nvPr/>
          </p:nvSpPr>
          <p:spPr bwMode="auto">
            <a:xfrm rot="16200000">
              <a:off x="2151946" y="44846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99" name="Oval 698"/>
            <p:cNvSpPr/>
            <p:nvPr/>
          </p:nvSpPr>
          <p:spPr bwMode="auto">
            <a:xfrm rot="16200000">
              <a:off x="2310322" y="435600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00" name="Oval 699"/>
            <p:cNvSpPr/>
            <p:nvPr/>
          </p:nvSpPr>
          <p:spPr bwMode="auto">
            <a:xfrm rot="16200000">
              <a:off x="2253643" y="443208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01" name="Oval 700"/>
            <p:cNvSpPr/>
            <p:nvPr/>
          </p:nvSpPr>
          <p:spPr bwMode="auto">
            <a:xfrm rot="16200000">
              <a:off x="2701149" y="427712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02" name="Oval 701"/>
            <p:cNvSpPr/>
            <p:nvPr/>
          </p:nvSpPr>
          <p:spPr bwMode="auto">
            <a:xfrm rot="16200000">
              <a:off x="2594924" y="422708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03" name="Oval 702"/>
            <p:cNvSpPr/>
            <p:nvPr/>
          </p:nvSpPr>
          <p:spPr bwMode="auto">
            <a:xfrm rot="16200000">
              <a:off x="2662479" y="418136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04" name="Oval 703"/>
            <p:cNvSpPr/>
            <p:nvPr/>
          </p:nvSpPr>
          <p:spPr bwMode="auto">
            <a:xfrm rot="16200000">
              <a:off x="2522916" y="426691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05" name="Oval 704"/>
            <p:cNvSpPr/>
            <p:nvPr/>
          </p:nvSpPr>
          <p:spPr bwMode="auto">
            <a:xfrm rot="16200000">
              <a:off x="2478871" y="406545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06" name="Oval 705"/>
            <p:cNvSpPr/>
            <p:nvPr/>
          </p:nvSpPr>
          <p:spPr bwMode="auto">
            <a:xfrm rot="16200000">
              <a:off x="2466937" y="419406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07" name="Oval 706"/>
            <p:cNvSpPr/>
            <p:nvPr/>
          </p:nvSpPr>
          <p:spPr bwMode="auto">
            <a:xfrm rot="16200000">
              <a:off x="2671032" y="406545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08" name="Oval 707"/>
            <p:cNvSpPr/>
            <p:nvPr/>
          </p:nvSpPr>
          <p:spPr bwMode="auto">
            <a:xfrm rot="16200000">
              <a:off x="2597522" y="405454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09" name="Oval 708"/>
            <p:cNvSpPr/>
            <p:nvPr/>
          </p:nvSpPr>
          <p:spPr bwMode="auto">
            <a:xfrm rot="16200000">
              <a:off x="2401759" y="43019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10" name="Oval 709"/>
            <p:cNvSpPr/>
            <p:nvPr/>
          </p:nvSpPr>
          <p:spPr bwMode="auto">
            <a:xfrm rot="16200000">
              <a:off x="2302792" y="422120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11" name="Oval 710"/>
            <p:cNvSpPr/>
            <p:nvPr/>
          </p:nvSpPr>
          <p:spPr bwMode="auto">
            <a:xfrm rot="16200000">
              <a:off x="2230784" y="426103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12" name="Oval 711"/>
            <p:cNvSpPr/>
            <p:nvPr/>
          </p:nvSpPr>
          <p:spPr bwMode="auto">
            <a:xfrm rot="16200000">
              <a:off x="2246813" y="414834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13" name="Oval 712"/>
            <p:cNvSpPr/>
            <p:nvPr/>
          </p:nvSpPr>
          <p:spPr bwMode="auto">
            <a:xfrm rot="16200000">
              <a:off x="2378900" y="405957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14" name="Oval 713"/>
            <p:cNvSpPr/>
            <p:nvPr/>
          </p:nvSpPr>
          <p:spPr bwMode="auto">
            <a:xfrm rot="16200000">
              <a:off x="2202020" y="404167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15" name="Oval 714"/>
            <p:cNvSpPr/>
            <p:nvPr/>
          </p:nvSpPr>
          <p:spPr bwMode="auto">
            <a:xfrm rot="16200000">
              <a:off x="2617832" y="517804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16" name="Oval 715"/>
            <p:cNvSpPr/>
            <p:nvPr/>
          </p:nvSpPr>
          <p:spPr bwMode="auto">
            <a:xfrm rot="16200000">
              <a:off x="2545824" y="513821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17" name="Oval 716"/>
            <p:cNvSpPr/>
            <p:nvPr/>
          </p:nvSpPr>
          <p:spPr bwMode="auto">
            <a:xfrm rot="16200000">
              <a:off x="2613379" y="509249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18" name="Oval 717"/>
            <p:cNvSpPr/>
            <p:nvPr/>
          </p:nvSpPr>
          <p:spPr bwMode="auto">
            <a:xfrm rot="16200000">
              <a:off x="2473816" y="517804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19" name="Oval 718"/>
            <p:cNvSpPr/>
            <p:nvPr/>
          </p:nvSpPr>
          <p:spPr bwMode="auto">
            <a:xfrm rot="16200000">
              <a:off x="2450956" y="501641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0" name="Oval 719"/>
            <p:cNvSpPr/>
            <p:nvPr/>
          </p:nvSpPr>
          <p:spPr bwMode="auto">
            <a:xfrm rot="16200000">
              <a:off x="2417837" y="510519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1" name="Oval 720"/>
            <p:cNvSpPr/>
            <p:nvPr/>
          </p:nvSpPr>
          <p:spPr bwMode="auto">
            <a:xfrm rot="16200000">
              <a:off x="2655687" y="500593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2" name="Oval 721"/>
            <p:cNvSpPr/>
            <p:nvPr/>
          </p:nvSpPr>
          <p:spPr bwMode="auto">
            <a:xfrm rot="16200000">
              <a:off x="2545823" y="497658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3" name="Oval 722"/>
            <p:cNvSpPr/>
            <p:nvPr/>
          </p:nvSpPr>
          <p:spPr bwMode="auto">
            <a:xfrm rot="16200000">
              <a:off x="2325700" y="517215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4" name="Oval 723"/>
            <p:cNvSpPr/>
            <p:nvPr/>
          </p:nvSpPr>
          <p:spPr bwMode="auto">
            <a:xfrm rot="16200000">
              <a:off x="2253692" y="513232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5" name="Oval 724"/>
            <p:cNvSpPr/>
            <p:nvPr/>
          </p:nvSpPr>
          <p:spPr bwMode="auto">
            <a:xfrm rot="16200000">
              <a:off x="2325699" y="503895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6" name="Oval 725"/>
            <p:cNvSpPr/>
            <p:nvPr/>
          </p:nvSpPr>
          <p:spPr bwMode="auto">
            <a:xfrm rot="16200000">
              <a:off x="2181684" y="517215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7" name="Oval 726"/>
            <p:cNvSpPr/>
            <p:nvPr/>
          </p:nvSpPr>
          <p:spPr bwMode="auto">
            <a:xfrm rot="16200000">
              <a:off x="2153356" y="497658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8" name="Oval 727"/>
            <p:cNvSpPr/>
            <p:nvPr/>
          </p:nvSpPr>
          <p:spPr bwMode="auto">
            <a:xfrm rot="16200000">
              <a:off x="2125705" y="509930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9" name="Oval 728"/>
            <p:cNvSpPr/>
            <p:nvPr/>
          </p:nvSpPr>
          <p:spPr bwMode="auto">
            <a:xfrm rot="16200000">
              <a:off x="2284081" y="497069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30" name="Oval 729"/>
            <p:cNvSpPr/>
            <p:nvPr/>
          </p:nvSpPr>
          <p:spPr bwMode="auto">
            <a:xfrm rot="16200000">
              <a:off x="2227402" y="504677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31" name="Oval 730"/>
            <p:cNvSpPr/>
            <p:nvPr/>
          </p:nvSpPr>
          <p:spPr bwMode="auto">
            <a:xfrm rot="16200000">
              <a:off x="2674908" y="489182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32" name="Oval 731"/>
            <p:cNvSpPr/>
            <p:nvPr/>
          </p:nvSpPr>
          <p:spPr bwMode="auto">
            <a:xfrm rot="16200000">
              <a:off x="2568683" y="484178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33" name="Oval 732"/>
            <p:cNvSpPr/>
            <p:nvPr/>
          </p:nvSpPr>
          <p:spPr bwMode="auto">
            <a:xfrm rot="16200000">
              <a:off x="2636238" y="479606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34" name="Oval 733"/>
            <p:cNvSpPr/>
            <p:nvPr/>
          </p:nvSpPr>
          <p:spPr bwMode="auto">
            <a:xfrm rot="16200000">
              <a:off x="2496675" y="488161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35" name="Oval 734"/>
            <p:cNvSpPr/>
            <p:nvPr/>
          </p:nvSpPr>
          <p:spPr bwMode="auto">
            <a:xfrm rot="16200000">
              <a:off x="2452630" y="468015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36" name="Oval 735"/>
            <p:cNvSpPr/>
            <p:nvPr/>
          </p:nvSpPr>
          <p:spPr bwMode="auto">
            <a:xfrm rot="16200000">
              <a:off x="2440696" y="480875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37" name="Oval 736"/>
            <p:cNvSpPr/>
            <p:nvPr/>
          </p:nvSpPr>
          <p:spPr bwMode="auto">
            <a:xfrm rot="16200000">
              <a:off x="2644791" y="468015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38" name="Oval 737"/>
            <p:cNvSpPr/>
            <p:nvPr/>
          </p:nvSpPr>
          <p:spPr bwMode="auto">
            <a:xfrm rot="16200000">
              <a:off x="2571281" y="466924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39" name="Oval 738"/>
            <p:cNvSpPr/>
            <p:nvPr/>
          </p:nvSpPr>
          <p:spPr bwMode="auto">
            <a:xfrm rot="16200000">
              <a:off x="2375518" y="491661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40" name="Oval 739"/>
            <p:cNvSpPr/>
            <p:nvPr/>
          </p:nvSpPr>
          <p:spPr bwMode="auto">
            <a:xfrm rot="16200000">
              <a:off x="2276551" y="483589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41" name="Oval 740"/>
            <p:cNvSpPr/>
            <p:nvPr/>
          </p:nvSpPr>
          <p:spPr bwMode="auto">
            <a:xfrm rot="16200000">
              <a:off x="2204543" y="487572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42" name="Oval 741"/>
            <p:cNvSpPr/>
            <p:nvPr/>
          </p:nvSpPr>
          <p:spPr bwMode="auto">
            <a:xfrm rot="16200000">
              <a:off x="2220572" y="476304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43" name="Oval 742"/>
            <p:cNvSpPr/>
            <p:nvPr/>
          </p:nvSpPr>
          <p:spPr bwMode="auto">
            <a:xfrm rot="16200000">
              <a:off x="2352659" y="467426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44" name="Oval 743"/>
            <p:cNvSpPr/>
            <p:nvPr/>
          </p:nvSpPr>
          <p:spPr bwMode="auto">
            <a:xfrm rot="16200000">
              <a:off x="2175779" y="465637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45" name="Oval 744"/>
            <p:cNvSpPr/>
            <p:nvPr/>
          </p:nvSpPr>
          <p:spPr bwMode="auto">
            <a:xfrm rot="5213036">
              <a:off x="2799773" y="466974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46" name="Oval 745"/>
            <p:cNvSpPr/>
            <p:nvPr/>
          </p:nvSpPr>
          <p:spPr bwMode="auto">
            <a:xfrm rot="5213036">
              <a:off x="2873840" y="470560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47" name="Oval 746"/>
            <p:cNvSpPr/>
            <p:nvPr/>
          </p:nvSpPr>
          <p:spPr bwMode="auto">
            <a:xfrm rot="5213036">
              <a:off x="2808870" y="475492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48" name="Oval 747"/>
            <p:cNvSpPr/>
            <p:nvPr/>
          </p:nvSpPr>
          <p:spPr bwMode="auto">
            <a:xfrm rot="5213036">
              <a:off x="2943576" y="466191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49" name="Oval 748"/>
            <p:cNvSpPr/>
            <p:nvPr/>
          </p:nvSpPr>
          <p:spPr bwMode="auto">
            <a:xfrm rot="5213036">
              <a:off x="2975189" y="482206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50" name="Oval 749"/>
            <p:cNvSpPr/>
            <p:nvPr/>
          </p:nvSpPr>
          <p:spPr bwMode="auto">
            <a:xfrm rot="5213036">
              <a:off x="3003433" y="473161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51" name="Oval 750"/>
            <p:cNvSpPr/>
            <p:nvPr/>
          </p:nvSpPr>
          <p:spPr bwMode="auto">
            <a:xfrm rot="5213036">
              <a:off x="2771330" y="484365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52" name="Oval 751"/>
            <p:cNvSpPr/>
            <p:nvPr/>
          </p:nvSpPr>
          <p:spPr bwMode="auto">
            <a:xfrm rot="5213036">
              <a:off x="2882627" y="486699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53" name="Oval 752"/>
            <p:cNvSpPr/>
            <p:nvPr/>
          </p:nvSpPr>
          <p:spPr bwMode="auto">
            <a:xfrm rot="5213036">
              <a:off x="3091793" y="46597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54" name="Oval 753"/>
            <p:cNvSpPr/>
            <p:nvPr/>
          </p:nvSpPr>
          <p:spPr bwMode="auto">
            <a:xfrm rot="5213036">
              <a:off x="3165860" y="469559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55" name="Oval 754"/>
            <p:cNvSpPr/>
            <p:nvPr/>
          </p:nvSpPr>
          <p:spPr bwMode="auto">
            <a:xfrm rot="5213036">
              <a:off x="3099035" y="479274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56" name="Oval 755"/>
            <p:cNvSpPr/>
            <p:nvPr/>
          </p:nvSpPr>
          <p:spPr bwMode="auto">
            <a:xfrm rot="5213036">
              <a:off x="3235596" y="46519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57" name="Oval 756"/>
            <p:cNvSpPr/>
            <p:nvPr/>
          </p:nvSpPr>
          <p:spPr bwMode="auto">
            <a:xfrm rot="5213036">
              <a:off x="3274514" y="484565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58" name="Oval 757"/>
            <p:cNvSpPr/>
            <p:nvPr/>
          </p:nvSpPr>
          <p:spPr bwMode="auto">
            <a:xfrm rot="5213036">
              <a:off x="3295453" y="472161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59" name="Oval 758"/>
            <p:cNvSpPr/>
            <p:nvPr/>
          </p:nvSpPr>
          <p:spPr bwMode="auto">
            <a:xfrm rot="5213036">
              <a:off x="3144302" y="485864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60" name="Oval 759"/>
            <p:cNvSpPr/>
            <p:nvPr/>
          </p:nvSpPr>
          <p:spPr bwMode="auto">
            <a:xfrm rot="5213036">
              <a:off x="3196762" y="477959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61" name="Oval 760"/>
            <p:cNvSpPr/>
            <p:nvPr/>
          </p:nvSpPr>
          <p:spPr bwMode="auto">
            <a:xfrm rot="5213036">
              <a:off x="2758340" y="495864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62" name="Oval 761"/>
            <p:cNvSpPr/>
            <p:nvPr/>
          </p:nvSpPr>
          <p:spPr bwMode="auto">
            <a:xfrm rot="5213036">
              <a:off x="2867129" y="500283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63" name="Oval 762"/>
            <p:cNvSpPr/>
            <p:nvPr/>
          </p:nvSpPr>
          <p:spPr bwMode="auto">
            <a:xfrm rot="5213036">
              <a:off x="2802159" y="505216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64" name="Oval 763"/>
            <p:cNvSpPr/>
            <p:nvPr/>
          </p:nvSpPr>
          <p:spPr bwMode="auto">
            <a:xfrm rot="5213036">
              <a:off x="2936865" y="495915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65" name="Oval 764"/>
            <p:cNvSpPr/>
            <p:nvPr/>
          </p:nvSpPr>
          <p:spPr bwMode="auto">
            <a:xfrm rot="5213036">
              <a:off x="2991796" y="515792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66" name="Oval 765"/>
            <p:cNvSpPr/>
            <p:nvPr/>
          </p:nvSpPr>
          <p:spPr bwMode="auto">
            <a:xfrm rot="5213036">
              <a:off x="2996721" y="502885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67" name="Oval 766"/>
            <p:cNvSpPr/>
            <p:nvPr/>
          </p:nvSpPr>
          <p:spPr bwMode="auto">
            <a:xfrm rot="5213036">
              <a:off x="2799919" y="516836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68" name="Oval 767"/>
            <p:cNvSpPr/>
            <p:nvPr/>
          </p:nvSpPr>
          <p:spPr bwMode="auto">
            <a:xfrm rot="5213036">
              <a:off x="2873913" y="517526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69" name="Oval 768"/>
            <p:cNvSpPr/>
            <p:nvPr/>
          </p:nvSpPr>
          <p:spPr bwMode="auto">
            <a:xfrm rot="5213036">
              <a:off x="3055940" y="491761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70" name="Oval 769"/>
            <p:cNvSpPr/>
            <p:nvPr/>
          </p:nvSpPr>
          <p:spPr bwMode="auto">
            <a:xfrm rot="5213036">
              <a:off x="3159149" y="499283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71" name="Oval 770"/>
            <p:cNvSpPr/>
            <p:nvPr/>
          </p:nvSpPr>
          <p:spPr bwMode="auto">
            <a:xfrm rot="5213036">
              <a:off x="3228885" y="494914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72" name="Oval 771"/>
            <p:cNvSpPr/>
            <p:nvPr/>
          </p:nvSpPr>
          <p:spPr bwMode="auto">
            <a:xfrm rot="5213036">
              <a:off x="3219005" y="50625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73" name="Oval 772"/>
            <p:cNvSpPr/>
            <p:nvPr/>
          </p:nvSpPr>
          <p:spPr bwMode="auto">
            <a:xfrm rot="5213036">
              <a:off x="3091939" y="515836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74" name="Oval 773"/>
            <p:cNvSpPr/>
            <p:nvPr/>
          </p:nvSpPr>
          <p:spPr bwMode="auto">
            <a:xfrm rot="5213036">
              <a:off x="3269530" y="516661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75" name="Oval 774"/>
            <p:cNvSpPr/>
            <p:nvPr/>
          </p:nvSpPr>
          <p:spPr bwMode="auto">
            <a:xfrm rot="5213036">
              <a:off x="2792561" y="405453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76" name="Oval 775"/>
            <p:cNvSpPr/>
            <p:nvPr/>
          </p:nvSpPr>
          <p:spPr bwMode="auto">
            <a:xfrm rot="5213036">
              <a:off x="2866628" y="409039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77" name="Oval 776"/>
            <p:cNvSpPr/>
            <p:nvPr/>
          </p:nvSpPr>
          <p:spPr bwMode="auto">
            <a:xfrm rot="5213036">
              <a:off x="2801658" y="413971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78" name="Oval 777"/>
            <p:cNvSpPr/>
            <p:nvPr/>
          </p:nvSpPr>
          <p:spPr bwMode="auto">
            <a:xfrm rot="5213036">
              <a:off x="2936364" y="404670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79" name="Oval 778"/>
            <p:cNvSpPr/>
            <p:nvPr/>
          </p:nvSpPr>
          <p:spPr bwMode="auto">
            <a:xfrm rot="5213036">
              <a:off x="2967977" y="420685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80" name="Oval 779"/>
            <p:cNvSpPr/>
            <p:nvPr/>
          </p:nvSpPr>
          <p:spPr bwMode="auto">
            <a:xfrm rot="5213036">
              <a:off x="2996221" y="411640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81" name="Oval 780"/>
            <p:cNvSpPr/>
            <p:nvPr/>
          </p:nvSpPr>
          <p:spPr bwMode="auto">
            <a:xfrm rot="5213036">
              <a:off x="2764118" y="422844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82" name="Oval 781"/>
            <p:cNvSpPr/>
            <p:nvPr/>
          </p:nvSpPr>
          <p:spPr bwMode="auto">
            <a:xfrm rot="5213036">
              <a:off x="2875415" y="425178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83" name="Oval 782"/>
            <p:cNvSpPr/>
            <p:nvPr/>
          </p:nvSpPr>
          <p:spPr bwMode="auto">
            <a:xfrm rot="5213036">
              <a:off x="3084581" y="404452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84" name="Oval 783"/>
            <p:cNvSpPr/>
            <p:nvPr/>
          </p:nvSpPr>
          <p:spPr bwMode="auto">
            <a:xfrm rot="5213036">
              <a:off x="3158648" y="408038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85" name="Oval 784"/>
            <p:cNvSpPr/>
            <p:nvPr/>
          </p:nvSpPr>
          <p:spPr bwMode="auto">
            <a:xfrm rot="5213036">
              <a:off x="3091823" y="417753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86" name="Oval 785"/>
            <p:cNvSpPr/>
            <p:nvPr/>
          </p:nvSpPr>
          <p:spPr bwMode="auto">
            <a:xfrm rot="5213036">
              <a:off x="3228385" y="403669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87" name="Oval 786"/>
            <p:cNvSpPr/>
            <p:nvPr/>
          </p:nvSpPr>
          <p:spPr bwMode="auto">
            <a:xfrm rot="5213036">
              <a:off x="3267302" y="423044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88" name="Oval 787"/>
            <p:cNvSpPr/>
            <p:nvPr/>
          </p:nvSpPr>
          <p:spPr bwMode="auto">
            <a:xfrm rot="5213036">
              <a:off x="3288241" y="410640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89" name="Oval 788"/>
            <p:cNvSpPr/>
            <p:nvPr/>
          </p:nvSpPr>
          <p:spPr bwMode="auto">
            <a:xfrm rot="5213036">
              <a:off x="3137090" y="424343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90" name="Oval 789"/>
            <p:cNvSpPr/>
            <p:nvPr/>
          </p:nvSpPr>
          <p:spPr bwMode="auto">
            <a:xfrm rot="5213036">
              <a:off x="3189550" y="416438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91" name="Oval 790"/>
            <p:cNvSpPr/>
            <p:nvPr/>
          </p:nvSpPr>
          <p:spPr bwMode="auto">
            <a:xfrm rot="5213036">
              <a:off x="2751128" y="434343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92" name="Oval 791"/>
            <p:cNvSpPr/>
            <p:nvPr/>
          </p:nvSpPr>
          <p:spPr bwMode="auto">
            <a:xfrm rot="5213036">
              <a:off x="2859917" y="438762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93" name="Oval 792"/>
            <p:cNvSpPr/>
            <p:nvPr/>
          </p:nvSpPr>
          <p:spPr bwMode="auto">
            <a:xfrm rot="5213036">
              <a:off x="2794947" y="443695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94" name="Oval 793"/>
            <p:cNvSpPr/>
            <p:nvPr/>
          </p:nvSpPr>
          <p:spPr bwMode="auto">
            <a:xfrm rot="5213036">
              <a:off x="2929653" y="434393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95" name="Oval 794"/>
            <p:cNvSpPr/>
            <p:nvPr/>
          </p:nvSpPr>
          <p:spPr bwMode="auto">
            <a:xfrm rot="5213036">
              <a:off x="2984584" y="454270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96" name="Oval 795"/>
            <p:cNvSpPr/>
            <p:nvPr/>
          </p:nvSpPr>
          <p:spPr bwMode="auto">
            <a:xfrm rot="5213036">
              <a:off x="2989509" y="441364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97" name="Oval 796"/>
            <p:cNvSpPr/>
            <p:nvPr/>
          </p:nvSpPr>
          <p:spPr bwMode="auto">
            <a:xfrm rot="5213036">
              <a:off x="2792707" y="455315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98" name="Oval 797"/>
            <p:cNvSpPr/>
            <p:nvPr/>
          </p:nvSpPr>
          <p:spPr bwMode="auto">
            <a:xfrm rot="5213036">
              <a:off x="2866702" y="456005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99" name="Oval 798"/>
            <p:cNvSpPr/>
            <p:nvPr/>
          </p:nvSpPr>
          <p:spPr bwMode="auto">
            <a:xfrm rot="5213036">
              <a:off x="3048728" y="430239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00" name="Oval 799"/>
            <p:cNvSpPr/>
            <p:nvPr/>
          </p:nvSpPr>
          <p:spPr bwMode="auto">
            <a:xfrm rot="5213036">
              <a:off x="3151937" y="43776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01" name="Oval 800"/>
            <p:cNvSpPr/>
            <p:nvPr/>
          </p:nvSpPr>
          <p:spPr bwMode="auto">
            <a:xfrm rot="5213036">
              <a:off x="3221673" y="433393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02" name="Oval 801"/>
            <p:cNvSpPr/>
            <p:nvPr/>
          </p:nvSpPr>
          <p:spPr bwMode="auto">
            <a:xfrm rot="5213036">
              <a:off x="3211793" y="444732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03" name="Oval 802"/>
            <p:cNvSpPr/>
            <p:nvPr/>
          </p:nvSpPr>
          <p:spPr bwMode="auto">
            <a:xfrm rot="5213036">
              <a:off x="3084727" y="454315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04" name="Oval 803"/>
            <p:cNvSpPr/>
            <p:nvPr/>
          </p:nvSpPr>
          <p:spPr bwMode="auto">
            <a:xfrm rot="5213036">
              <a:off x="3262318" y="455140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05" name="Oval 804"/>
            <p:cNvSpPr/>
            <p:nvPr/>
          </p:nvSpPr>
          <p:spPr bwMode="auto">
            <a:xfrm>
              <a:off x="4146624" y="508061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06" name="Oval 805"/>
            <p:cNvSpPr/>
            <p:nvPr/>
          </p:nvSpPr>
          <p:spPr bwMode="auto">
            <a:xfrm>
              <a:off x="4186457" y="500860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07" name="Oval 806"/>
            <p:cNvSpPr/>
            <p:nvPr/>
          </p:nvSpPr>
          <p:spPr bwMode="auto">
            <a:xfrm>
              <a:off x="4232176" y="507616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08" name="Oval 807"/>
            <p:cNvSpPr/>
            <p:nvPr/>
          </p:nvSpPr>
          <p:spPr bwMode="auto">
            <a:xfrm>
              <a:off x="4146624" y="493659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09" name="Oval 808"/>
            <p:cNvSpPr/>
            <p:nvPr/>
          </p:nvSpPr>
          <p:spPr bwMode="auto">
            <a:xfrm>
              <a:off x="4308254" y="491373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10" name="Oval 809"/>
            <p:cNvSpPr/>
            <p:nvPr/>
          </p:nvSpPr>
          <p:spPr bwMode="auto">
            <a:xfrm>
              <a:off x="4219478" y="488061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11" name="Oval 810"/>
            <p:cNvSpPr/>
            <p:nvPr/>
          </p:nvSpPr>
          <p:spPr bwMode="auto">
            <a:xfrm>
              <a:off x="4348087" y="508471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12" name="Oval 811"/>
            <p:cNvSpPr/>
            <p:nvPr/>
          </p:nvSpPr>
          <p:spPr bwMode="auto">
            <a:xfrm>
              <a:off x="4348086" y="500860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13" name="Oval 812"/>
            <p:cNvSpPr/>
            <p:nvPr/>
          </p:nvSpPr>
          <p:spPr bwMode="auto">
            <a:xfrm>
              <a:off x="4152510" y="478848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14" name="Oval 813"/>
            <p:cNvSpPr/>
            <p:nvPr/>
          </p:nvSpPr>
          <p:spPr bwMode="auto">
            <a:xfrm>
              <a:off x="4192343" y="471647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15" name="Oval 814"/>
            <p:cNvSpPr/>
            <p:nvPr/>
          </p:nvSpPr>
          <p:spPr bwMode="auto">
            <a:xfrm>
              <a:off x="4285717" y="478848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16" name="Oval 815"/>
            <p:cNvSpPr/>
            <p:nvPr/>
          </p:nvSpPr>
          <p:spPr bwMode="auto">
            <a:xfrm>
              <a:off x="4152510" y="464446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17" name="Oval 816"/>
            <p:cNvSpPr/>
            <p:nvPr/>
          </p:nvSpPr>
          <p:spPr bwMode="auto">
            <a:xfrm>
              <a:off x="4348085" y="461613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18" name="Oval 817"/>
            <p:cNvSpPr/>
            <p:nvPr/>
          </p:nvSpPr>
          <p:spPr bwMode="auto">
            <a:xfrm>
              <a:off x="4225364" y="458848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19" name="Oval 818"/>
            <p:cNvSpPr/>
            <p:nvPr/>
          </p:nvSpPr>
          <p:spPr bwMode="auto">
            <a:xfrm>
              <a:off x="4353973" y="47468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20" name="Oval 819"/>
            <p:cNvSpPr/>
            <p:nvPr/>
          </p:nvSpPr>
          <p:spPr bwMode="auto">
            <a:xfrm>
              <a:off x="4277895" y="469018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21" name="Oval 820"/>
            <p:cNvSpPr/>
            <p:nvPr/>
          </p:nvSpPr>
          <p:spPr bwMode="auto">
            <a:xfrm>
              <a:off x="4443056" y="510347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22" name="Oval 821"/>
            <p:cNvSpPr/>
            <p:nvPr/>
          </p:nvSpPr>
          <p:spPr bwMode="auto">
            <a:xfrm>
              <a:off x="4482889" y="503146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23" name="Oval 822"/>
            <p:cNvSpPr/>
            <p:nvPr/>
          </p:nvSpPr>
          <p:spPr bwMode="auto">
            <a:xfrm>
              <a:off x="4528608" y="509902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24" name="Oval 823"/>
            <p:cNvSpPr/>
            <p:nvPr/>
          </p:nvSpPr>
          <p:spPr bwMode="auto">
            <a:xfrm>
              <a:off x="4443056" y="495945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25" name="Oval 824"/>
            <p:cNvSpPr/>
            <p:nvPr/>
          </p:nvSpPr>
          <p:spPr bwMode="auto">
            <a:xfrm>
              <a:off x="4644518" y="491541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26" name="Oval 825"/>
            <p:cNvSpPr/>
            <p:nvPr/>
          </p:nvSpPr>
          <p:spPr bwMode="auto">
            <a:xfrm>
              <a:off x="4515910" y="490347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27" name="Oval 826"/>
            <p:cNvSpPr/>
            <p:nvPr/>
          </p:nvSpPr>
          <p:spPr bwMode="auto">
            <a:xfrm>
              <a:off x="4644519" y="510757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28" name="Oval 827"/>
            <p:cNvSpPr/>
            <p:nvPr/>
          </p:nvSpPr>
          <p:spPr bwMode="auto">
            <a:xfrm>
              <a:off x="4655427" y="50340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29" name="Oval 828"/>
            <p:cNvSpPr/>
            <p:nvPr/>
          </p:nvSpPr>
          <p:spPr bwMode="auto">
            <a:xfrm>
              <a:off x="4408051" y="483830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30" name="Oval 829"/>
            <p:cNvSpPr/>
            <p:nvPr/>
          </p:nvSpPr>
          <p:spPr bwMode="auto">
            <a:xfrm>
              <a:off x="4488775" y="473933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31" name="Oval 830"/>
            <p:cNvSpPr/>
            <p:nvPr/>
          </p:nvSpPr>
          <p:spPr bwMode="auto">
            <a:xfrm>
              <a:off x="4534494" y="480688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32" name="Oval 831"/>
            <p:cNvSpPr/>
            <p:nvPr/>
          </p:nvSpPr>
          <p:spPr bwMode="auto">
            <a:xfrm>
              <a:off x="4448942" y="466732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33" name="Oval 832"/>
            <p:cNvSpPr/>
            <p:nvPr/>
          </p:nvSpPr>
          <p:spPr bwMode="auto">
            <a:xfrm>
              <a:off x="4561629" y="468335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34" name="Oval 833"/>
            <p:cNvSpPr/>
            <p:nvPr/>
          </p:nvSpPr>
          <p:spPr bwMode="auto">
            <a:xfrm>
              <a:off x="4521796" y="461134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35" name="Oval 834"/>
            <p:cNvSpPr/>
            <p:nvPr/>
          </p:nvSpPr>
          <p:spPr bwMode="auto">
            <a:xfrm>
              <a:off x="4650405" y="481544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36" name="Oval 835"/>
            <p:cNvSpPr/>
            <p:nvPr/>
          </p:nvSpPr>
          <p:spPr bwMode="auto">
            <a:xfrm>
              <a:off x="4610572" y="474343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37" name="Oval 836"/>
            <p:cNvSpPr/>
            <p:nvPr/>
          </p:nvSpPr>
          <p:spPr bwMode="auto">
            <a:xfrm rot="16200000">
              <a:off x="4521072" y="347231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38" name="Oval 837"/>
            <p:cNvSpPr/>
            <p:nvPr/>
          </p:nvSpPr>
          <p:spPr bwMode="auto">
            <a:xfrm rot="16200000">
              <a:off x="4377056" y="347231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39" name="Oval 838"/>
            <p:cNvSpPr/>
            <p:nvPr/>
          </p:nvSpPr>
          <p:spPr bwMode="auto">
            <a:xfrm rot="16200000">
              <a:off x="4228940" y="346642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40" name="Oval 839"/>
            <p:cNvSpPr/>
            <p:nvPr/>
          </p:nvSpPr>
          <p:spPr bwMode="auto">
            <a:xfrm rot="16200000">
              <a:off x="4084924" y="346642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41" name="Oval 840"/>
            <p:cNvSpPr/>
            <p:nvPr/>
          </p:nvSpPr>
          <p:spPr bwMode="auto">
            <a:xfrm rot="5213036">
              <a:off x="4908259" y="34862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42" name="Oval 841"/>
            <p:cNvSpPr/>
            <p:nvPr/>
          </p:nvSpPr>
          <p:spPr bwMode="auto">
            <a:xfrm rot="5213036">
              <a:off x="4716382" y="349667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43" name="Oval 842"/>
            <p:cNvSpPr/>
            <p:nvPr/>
          </p:nvSpPr>
          <p:spPr bwMode="auto">
            <a:xfrm rot="5213036">
              <a:off x="4790376" y="350356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44" name="Oval 843"/>
            <p:cNvSpPr/>
            <p:nvPr/>
          </p:nvSpPr>
          <p:spPr bwMode="auto">
            <a:xfrm rot="5213036">
              <a:off x="5008402" y="348666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45" name="Oval 844"/>
            <p:cNvSpPr/>
            <p:nvPr/>
          </p:nvSpPr>
          <p:spPr bwMode="auto">
            <a:xfrm rot="5213036">
              <a:off x="5185993" y="349491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46" name="Oval 845"/>
            <p:cNvSpPr/>
            <p:nvPr/>
          </p:nvSpPr>
          <p:spPr bwMode="auto">
            <a:xfrm>
              <a:off x="4693852" y="400905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47" name="Oval 846"/>
            <p:cNvSpPr/>
            <p:nvPr/>
          </p:nvSpPr>
          <p:spPr bwMode="auto">
            <a:xfrm>
              <a:off x="4733685" y="393705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48" name="Oval 847"/>
            <p:cNvSpPr/>
            <p:nvPr/>
          </p:nvSpPr>
          <p:spPr bwMode="auto">
            <a:xfrm>
              <a:off x="4779404" y="400460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49" name="Oval 848"/>
            <p:cNvSpPr/>
            <p:nvPr/>
          </p:nvSpPr>
          <p:spPr bwMode="auto">
            <a:xfrm>
              <a:off x="4693852" y="386504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50" name="Oval 849"/>
            <p:cNvSpPr/>
            <p:nvPr/>
          </p:nvSpPr>
          <p:spPr bwMode="auto">
            <a:xfrm>
              <a:off x="4855482" y="384218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51" name="Oval 850"/>
            <p:cNvSpPr/>
            <p:nvPr/>
          </p:nvSpPr>
          <p:spPr bwMode="auto">
            <a:xfrm>
              <a:off x="4766706" y="38090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52" name="Oval 851"/>
            <p:cNvSpPr/>
            <p:nvPr/>
          </p:nvSpPr>
          <p:spPr bwMode="auto">
            <a:xfrm>
              <a:off x="4865966" y="404691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53" name="Oval 852"/>
            <p:cNvSpPr/>
            <p:nvPr/>
          </p:nvSpPr>
          <p:spPr bwMode="auto">
            <a:xfrm>
              <a:off x="4895314" y="393704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54" name="Oval 853"/>
            <p:cNvSpPr/>
            <p:nvPr/>
          </p:nvSpPr>
          <p:spPr bwMode="auto">
            <a:xfrm>
              <a:off x="4699738" y="371692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55" name="Oval 854"/>
            <p:cNvSpPr/>
            <p:nvPr/>
          </p:nvSpPr>
          <p:spPr bwMode="auto">
            <a:xfrm>
              <a:off x="4739571" y="364491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56" name="Oval 855"/>
            <p:cNvSpPr/>
            <p:nvPr/>
          </p:nvSpPr>
          <p:spPr bwMode="auto">
            <a:xfrm>
              <a:off x="4832945" y="371692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57" name="Oval 856"/>
            <p:cNvSpPr/>
            <p:nvPr/>
          </p:nvSpPr>
          <p:spPr bwMode="auto">
            <a:xfrm>
              <a:off x="4699738" y="357291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58" name="Oval 857"/>
            <p:cNvSpPr/>
            <p:nvPr/>
          </p:nvSpPr>
          <p:spPr bwMode="auto">
            <a:xfrm>
              <a:off x="4895313" y="354458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59" name="Oval 858"/>
            <p:cNvSpPr/>
            <p:nvPr/>
          </p:nvSpPr>
          <p:spPr bwMode="auto">
            <a:xfrm>
              <a:off x="4772592" y="351693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60" name="Oval 859"/>
            <p:cNvSpPr/>
            <p:nvPr/>
          </p:nvSpPr>
          <p:spPr bwMode="auto">
            <a:xfrm>
              <a:off x="4901201" y="367530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61" name="Oval 860"/>
            <p:cNvSpPr/>
            <p:nvPr/>
          </p:nvSpPr>
          <p:spPr bwMode="auto">
            <a:xfrm>
              <a:off x="4825123" y="361862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62" name="Oval 861"/>
            <p:cNvSpPr/>
            <p:nvPr/>
          </p:nvSpPr>
          <p:spPr bwMode="auto">
            <a:xfrm>
              <a:off x="4980074" y="406613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63" name="Oval 862"/>
            <p:cNvSpPr/>
            <p:nvPr/>
          </p:nvSpPr>
          <p:spPr bwMode="auto">
            <a:xfrm>
              <a:off x="5030117" y="395990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64" name="Oval 863"/>
            <p:cNvSpPr/>
            <p:nvPr/>
          </p:nvSpPr>
          <p:spPr bwMode="auto">
            <a:xfrm>
              <a:off x="5075836" y="402746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65" name="Oval 864"/>
            <p:cNvSpPr/>
            <p:nvPr/>
          </p:nvSpPr>
          <p:spPr bwMode="auto">
            <a:xfrm>
              <a:off x="4990284" y="388790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66" name="Oval 865"/>
            <p:cNvSpPr/>
            <p:nvPr/>
          </p:nvSpPr>
          <p:spPr bwMode="auto">
            <a:xfrm>
              <a:off x="5191746" y="384385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67" name="Oval 866"/>
            <p:cNvSpPr/>
            <p:nvPr/>
          </p:nvSpPr>
          <p:spPr bwMode="auto">
            <a:xfrm>
              <a:off x="5063138" y="383192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68" name="Oval 867"/>
            <p:cNvSpPr/>
            <p:nvPr/>
          </p:nvSpPr>
          <p:spPr bwMode="auto">
            <a:xfrm>
              <a:off x="5191747" y="403601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69" name="Oval 868"/>
            <p:cNvSpPr/>
            <p:nvPr/>
          </p:nvSpPr>
          <p:spPr bwMode="auto">
            <a:xfrm>
              <a:off x="4955279" y="376674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70" name="Oval 869"/>
            <p:cNvSpPr/>
            <p:nvPr/>
          </p:nvSpPr>
          <p:spPr bwMode="auto">
            <a:xfrm>
              <a:off x="5036003" y="366777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71" name="Oval 870"/>
            <p:cNvSpPr/>
            <p:nvPr/>
          </p:nvSpPr>
          <p:spPr bwMode="auto">
            <a:xfrm>
              <a:off x="4996170" y="359576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72" name="Oval 871"/>
            <p:cNvSpPr/>
            <p:nvPr/>
          </p:nvSpPr>
          <p:spPr bwMode="auto">
            <a:xfrm>
              <a:off x="5108857" y="361179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73" name="Oval 872"/>
            <p:cNvSpPr/>
            <p:nvPr/>
          </p:nvSpPr>
          <p:spPr bwMode="auto">
            <a:xfrm>
              <a:off x="5197633" y="374388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74" name="Oval 873"/>
            <p:cNvSpPr/>
            <p:nvPr/>
          </p:nvSpPr>
          <p:spPr bwMode="auto">
            <a:xfrm>
              <a:off x="4079158" y="398281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75" name="Oval 874"/>
            <p:cNvSpPr/>
            <p:nvPr/>
          </p:nvSpPr>
          <p:spPr bwMode="auto">
            <a:xfrm>
              <a:off x="4118991" y="391080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76" name="Oval 875"/>
            <p:cNvSpPr/>
            <p:nvPr/>
          </p:nvSpPr>
          <p:spPr bwMode="auto">
            <a:xfrm>
              <a:off x="4164710" y="397836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77" name="Oval 876"/>
            <p:cNvSpPr/>
            <p:nvPr/>
          </p:nvSpPr>
          <p:spPr bwMode="auto">
            <a:xfrm>
              <a:off x="4079158" y="383880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78" name="Oval 877"/>
            <p:cNvSpPr/>
            <p:nvPr/>
          </p:nvSpPr>
          <p:spPr bwMode="auto">
            <a:xfrm>
              <a:off x="4240788" y="381594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79" name="Oval 878"/>
            <p:cNvSpPr/>
            <p:nvPr/>
          </p:nvSpPr>
          <p:spPr bwMode="auto">
            <a:xfrm>
              <a:off x="4152012" y="378282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80" name="Oval 879"/>
            <p:cNvSpPr/>
            <p:nvPr/>
          </p:nvSpPr>
          <p:spPr bwMode="auto">
            <a:xfrm>
              <a:off x="4251272" y="402067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81" name="Oval 880"/>
            <p:cNvSpPr/>
            <p:nvPr/>
          </p:nvSpPr>
          <p:spPr bwMode="auto">
            <a:xfrm>
              <a:off x="4280620" y="391080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82" name="Oval 881"/>
            <p:cNvSpPr/>
            <p:nvPr/>
          </p:nvSpPr>
          <p:spPr bwMode="auto">
            <a:xfrm>
              <a:off x="4085044" y="369068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83" name="Oval 882"/>
            <p:cNvSpPr/>
            <p:nvPr/>
          </p:nvSpPr>
          <p:spPr bwMode="auto">
            <a:xfrm>
              <a:off x="4124877" y="361867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84" name="Oval 883"/>
            <p:cNvSpPr/>
            <p:nvPr/>
          </p:nvSpPr>
          <p:spPr bwMode="auto">
            <a:xfrm>
              <a:off x="4218251" y="369068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85" name="Oval 884"/>
            <p:cNvSpPr/>
            <p:nvPr/>
          </p:nvSpPr>
          <p:spPr bwMode="auto">
            <a:xfrm>
              <a:off x="4085044" y="354666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86" name="Oval 885"/>
            <p:cNvSpPr/>
            <p:nvPr/>
          </p:nvSpPr>
          <p:spPr bwMode="auto">
            <a:xfrm>
              <a:off x="4280619" y="351834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87" name="Oval 886"/>
            <p:cNvSpPr/>
            <p:nvPr/>
          </p:nvSpPr>
          <p:spPr bwMode="auto">
            <a:xfrm>
              <a:off x="4157898" y="349069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88" name="Oval 887"/>
            <p:cNvSpPr/>
            <p:nvPr/>
          </p:nvSpPr>
          <p:spPr bwMode="auto">
            <a:xfrm>
              <a:off x="4286507" y="364906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89" name="Oval 888"/>
            <p:cNvSpPr/>
            <p:nvPr/>
          </p:nvSpPr>
          <p:spPr bwMode="auto">
            <a:xfrm>
              <a:off x="4210429" y="359238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90" name="Oval 889"/>
            <p:cNvSpPr/>
            <p:nvPr/>
          </p:nvSpPr>
          <p:spPr bwMode="auto">
            <a:xfrm>
              <a:off x="4365380" y="403989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91" name="Oval 890"/>
            <p:cNvSpPr/>
            <p:nvPr/>
          </p:nvSpPr>
          <p:spPr bwMode="auto">
            <a:xfrm>
              <a:off x="4415423" y="393366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92" name="Oval 891"/>
            <p:cNvSpPr/>
            <p:nvPr/>
          </p:nvSpPr>
          <p:spPr bwMode="auto">
            <a:xfrm>
              <a:off x="4461142" y="400122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93" name="Oval 892"/>
            <p:cNvSpPr/>
            <p:nvPr/>
          </p:nvSpPr>
          <p:spPr bwMode="auto">
            <a:xfrm>
              <a:off x="4375590" y="386166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94" name="Oval 893"/>
            <p:cNvSpPr/>
            <p:nvPr/>
          </p:nvSpPr>
          <p:spPr bwMode="auto">
            <a:xfrm>
              <a:off x="4598799" y="380898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95" name="Oval 894"/>
            <p:cNvSpPr/>
            <p:nvPr/>
          </p:nvSpPr>
          <p:spPr bwMode="auto">
            <a:xfrm>
              <a:off x="4448444" y="380568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96" name="Oval 895"/>
            <p:cNvSpPr/>
            <p:nvPr/>
          </p:nvSpPr>
          <p:spPr bwMode="auto">
            <a:xfrm>
              <a:off x="4577053" y="400977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97" name="Oval 896"/>
            <p:cNvSpPr/>
            <p:nvPr/>
          </p:nvSpPr>
          <p:spPr bwMode="auto">
            <a:xfrm>
              <a:off x="4587961" y="393626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98" name="Oval 897"/>
            <p:cNvSpPr/>
            <p:nvPr/>
          </p:nvSpPr>
          <p:spPr bwMode="auto">
            <a:xfrm>
              <a:off x="4340585" y="374050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99" name="Oval 898"/>
            <p:cNvSpPr/>
            <p:nvPr/>
          </p:nvSpPr>
          <p:spPr bwMode="auto">
            <a:xfrm>
              <a:off x="4421309" y="364153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00" name="Oval 899"/>
            <p:cNvSpPr/>
            <p:nvPr/>
          </p:nvSpPr>
          <p:spPr bwMode="auto">
            <a:xfrm>
              <a:off x="4381476" y="356952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01" name="Oval 900"/>
            <p:cNvSpPr/>
            <p:nvPr/>
          </p:nvSpPr>
          <p:spPr bwMode="auto">
            <a:xfrm>
              <a:off x="4494163" y="358555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02" name="Oval 901"/>
            <p:cNvSpPr/>
            <p:nvPr/>
          </p:nvSpPr>
          <p:spPr bwMode="auto">
            <a:xfrm>
              <a:off x="4582939" y="371764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03" name="Oval 902"/>
            <p:cNvSpPr/>
            <p:nvPr/>
          </p:nvSpPr>
          <p:spPr bwMode="auto">
            <a:xfrm>
              <a:off x="4600832" y="354076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04" name="Oval 903"/>
            <p:cNvSpPr/>
            <p:nvPr/>
          </p:nvSpPr>
          <p:spPr bwMode="auto">
            <a:xfrm rot="16200000">
              <a:off x="4586320" y="45676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05" name="Oval 904"/>
            <p:cNvSpPr/>
            <p:nvPr/>
          </p:nvSpPr>
          <p:spPr bwMode="auto">
            <a:xfrm rot="16200000">
              <a:off x="4514312" y="452784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06" name="Oval 905"/>
            <p:cNvSpPr/>
            <p:nvPr/>
          </p:nvSpPr>
          <p:spPr bwMode="auto">
            <a:xfrm rot="16200000">
              <a:off x="4581867" y="448212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07" name="Oval 906"/>
            <p:cNvSpPr/>
            <p:nvPr/>
          </p:nvSpPr>
          <p:spPr bwMode="auto">
            <a:xfrm rot="16200000">
              <a:off x="4442304" y="45676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08" name="Oval 907"/>
            <p:cNvSpPr/>
            <p:nvPr/>
          </p:nvSpPr>
          <p:spPr bwMode="auto">
            <a:xfrm rot="16200000">
              <a:off x="4419444" y="440604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09" name="Oval 908"/>
            <p:cNvSpPr/>
            <p:nvPr/>
          </p:nvSpPr>
          <p:spPr bwMode="auto">
            <a:xfrm rot="16200000">
              <a:off x="4386325" y="449482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10" name="Oval 909"/>
            <p:cNvSpPr/>
            <p:nvPr/>
          </p:nvSpPr>
          <p:spPr bwMode="auto">
            <a:xfrm rot="16200000">
              <a:off x="4624175" y="439556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11" name="Oval 910"/>
            <p:cNvSpPr/>
            <p:nvPr/>
          </p:nvSpPr>
          <p:spPr bwMode="auto">
            <a:xfrm rot="16200000">
              <a:off x="4514311" y="436621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12" name="Oval 911"/>
            <p:cNvSpPr/>
            <p:nvPr/>
          </p:nvSpPr>
          <p:spPr bwMode="auto">
            <a:xfrm rot="16200000">
              <a:off x="4294188" y="456178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13" name="Oval 912"/>
            <p:cNvSpPr/>
            <p:nvPr/>
          </p:nvSpPr>
          <p:spPr bwMode="auto">
            <a:xfrm rot="16200000">
              <a:off x="4222180" y="452195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14" name="Oval 913"/>
            <p:cNvSpPr/>
            <p:nvPr/>
          </p:nvSpPr>
          <p:spPr bwMode="auto">
            <a:xfrm rot="16200000">
              <a:off x="4294187" y="442858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15" name="Oval 914"/>
            <p:cNvSpPr/>
            <p:nvPr/>
          </p:nvSpPr>
          <p:spPr bwMode="auto">
            <a:xfrm rot="16200000">
              <a:off x="4150172" y="456178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16" name="Oval 915"/>
            <p:cNvSpPr/>
            <p:nvPr/>
          </p:nvSpPr>
          <p:spPr bwMode="auto">
            <a:xfrm rot="16200000">
              <a:off x="4121844" y="436621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17" name="Oval 916"/>
            <p:cNvSpPr/>
            <p:nvPr/>
          </p:nvSpPr>
          <p:spPr bwMode="auto">
            <a:xfrm rot="16200000">
              <a:off x="4094193" y="448893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18" name="Oval 917"/>
            <p:cNvSpPr/>
            <p:nvPr/>
          </p:nvSpPr>
          <p:spPr bwMode="auto">
            <a:xfrm rot="16200000">
              <a:off x="4252569" y="436032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19" name="Oval 918"/>
            <p:cNvSpPr/>
            <p:nvPr/>
          </p:nvSpPr>
          <p:spPr bwMode="auto">
            <a:xfrm rot="16200000">
              <a:off x="4195890" y="443640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0" name="Oval 919"/>
            <p:cNvSpPr/>
            <p:nvPr/>
          </p:nvSpPr>
          <p:spPr bwMode="auto">
            <a:xfrm rot="16200000">
              <a:off x="4643396" y="428145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1" name="Oval 920"/>
            <p:cNvSpPr/>
            <p:nvPr/>
          </p:nvSpPr>
          <p:spPr bwMode="auto">
            <a:xfrm rot="16200000">
              <a:off x="4537171" y="423141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2" name="Oval 921"/>
            <p:cNvSpPr/>
            <p:nvPr/>
          </p:nvSpPr>
          <p:spPr bwMode="auto">
            <a:xfrm rot="16200000">
              <a:off x="4604726" y="418569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3" name="Oval 922"/>
            <p:cNvSpPr/>
            <p:nvPr/>
          </p:nvSpPr>
          <p:spPr bwMode="auto">
            <a:xfrm rot="16200000">
              <a:off x="4465163" y="427124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4" name="Oval 923"/>
            <p:cNvSpPr/>
            <p:nvPr/>
          </p:nvSpPr>
          <p:spPr bwMode="auto">
            <a:xfrm rot="16200000">
              <a:off x="4421118" y="406978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5" name="Oval 924"/>
            <p:cNvSpPr/>
            <p:nvPr/>
          </p:nvSpPr>
          <p:spPr bwMode="auto">
            <a:xfrm rot="16200000">
              <a:off x="4409184" y="419838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6" name="Oval 925"/>
            <p:cNvSpPr/>
            <p:nvPr/>
          </p:nvSpPr>
          <p:spPr bwMode="auto">
            <a:xfrm rot="16200000">
              <a:off x="4613279" y="406978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7" name="Oval 926"/>
            <p:cNvSpPr/>
            <p:nvPr/>
          </p:nvSpPr>
          <p:spPr bwMode="auto">
            <a:xfrm rot="16200000">
              <a:off x="4539769" y="405887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8" name="Oval 927"/>
            <p:cNvSpPr/>
            <p:nvPr/>
          </p:nvSpPr>
          <p:spPr bwMode="auto">
            <a:xfrm rot="16200000">
              <a:off x="4344006" y="430624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9" name="Oval 928"/>
            <p:cNvSpPr/>
            <p:nvPr/>
          </p:nvSpPr>
          <p:spPr bwMode="auto">
            <a:xfrm rot="16200000">
              <a:off x="4245039" y="42255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30" name="Oval 929"/>
            <p:cNvSpPr/>
            <p:nvPr/>
          </p:nvSpPr>
          <p:spPr bwMode="auto">
            <a:xfrm rot="16200000">
              <a:off x="4173031" y="426535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31" name="Oval 930"/>
            <p:cNvSpPr/>
            <p:nvPr/>
          </p:nvSpPr>
          <p:spPr bwMode="auto">
            <a:xfrm rot="16200000">
              <a:off x="4189060" y="415267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32" name="Oval 931"/>
            <p:cNvSpPr/>
            <p:nvPr/>
          </p:nvSpPr>
          <p:spPr bwMode="auto">
            <a:xfrm rot="16200000">
              <a:off x="4321147" y="406389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33" name="Oval 932"/>
            <p:cNvSpPr/>
            <p:nvPr/>
          </p:nvSpPr>
          <p:spPr bwMode="auto">
            <a:xfrm rot="16200000">
              <a:off x="4144267" y="404600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34" name="Oval 933"/>
            <p:cNvSpPr/>
            <p:nvPr/>
          </p:nvSpPr>
          <p:spPr bwMode="auto">
            <a:xfrm rot="16200000">
              <a:off x="4560079" y="518236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35" name="Oval 934"/>
            <p:cNvSpPr/>
            <p:nvPr/>
          </p:nvSpPr>
          <p:spPr bwMode="auto">
            <a:xfrm rot="16200000">
              <a:off x="4488071" y="514253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36" name="Oval 935"/>
            <p:cNvSpPr/>
            <p:nvPr/>
          </p:nvSpPr>
          <p:spPr bwMode="auto">
            <a:xfrm rot="16200000">
              <a:off x="4555626" y="509681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37" name="Oval 936"/>
            <p:cNvSpPr/>
            <p:nvPr/>
          </p:nvSpPr>
          <p:spPr bwMode="auto">
            <a:xfrm rot="16200000">
              <a:off x="4416063" y="518236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38" name="Oval 937"/>
            <p:cNvSpPr/>
            <p:nvPr/>
          </p:nvSpPr>
          <p:spPr bwMode="auto">
            <a:xfrm rot="16200000">
              <a:off x="4393203" y="50207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39" name="Oval 938"/>
            <p:cNvSpPr/>
            <p:nvPr/>
          </p:nvSpPr>
          <p:spPr bwMode="auto">
            <a:xfrm rot="16200000">
              <a:off x="4360084" y="510951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40" name="Oval 939"/>
            <p:cNvSpPr/>
            <p:nvPr/>
          </p:nvSpPr>
          <p:spPr bwMode="auto">
            <a:xfrm rot="16200000">
              <a:off x="4597934" y="501025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41" name="Oval 940"/>
            <p:cNvSpPr/>
            <p:nvPr/>
          </p:nvSpPr>
          <p:spPr bwMode="auto">
            <a:xfrm rot="16200000">
              <a:off x="4488070" y="498090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42" name="Oval 941"/>
            <p:cNvSpPr/>
            <p:nvPr/>
          </p:nvSpPr>
          <p:spPr bwMode="auto">
            <a:xfrm rot="16200000">
              <a:off x="4267947" y="517648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43" name="Oval 942"/>
            <p:cNvSpPr/>
            <p:nvPr/>
          </p:nvSpPr>
          <p:spPr bwMode="auto">
            <a:xfrm rot="16200000">
              <a:off x="4195939" y="513665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44" name="Oval 943"/>
            <p:cNvSpPr/>
            <p:nvPr/>
          </p:nvSpPr>
          <p:spPr bwMode="auto">
            <a:xfrm rot="16200000">
              <a:off x="4267946" y="504327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45" name="Oval 944"/>
            <p:cNvSpPr/>
            <p:nvPr/>
          </p:nvSpPr>
          <p:spPr bwMode="auto">
            <a:xfrm rot="16200000">
              <a:off x="4123931" y="517648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46" name="Oval 945"/>
            <p:cNvSpPr/>
            <p:nvPr/>
          </p:nvSpPr>
          <p:spPr bwMode="auto">
            <a:xfrm rot="16200000">
              <a:off x="4095603" y="498090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47" name="Oval 946"/>
            <p:cNvSpPr/>
            <p:nvPr/>
          </p:nvSpPr>
          <p:spPr bwMode="auto">
            <a:xfrm rot="16200000">
              <a:off x="4067952" y="510362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48" name="Oval 947"/>
            <p:cNvSpPr/>
            <p:nvPr/>
          </p:nvSpPr>
          <p:spPr bwMode="auto">
            <a:xfrm rot="16200000">
              <a:off x="4226328" y="497502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49" name="Oval 948"/>
            <p:cNvSpPr/>
            <p:nvPr/>
          </p:nvSpPr>
          <p:spPr bwMode="auto">
            <a:xfrm rot="16200000">
              <a:off x="4169649" y="505109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50" name="Oval 949"/>
            <p:cNvSpPr/>
            <p:nvPr/>
          </p:nvSpPr>
          <p:spPr bwMode="auto">
            <a:xfrm rot="16200000">
              <a:off x="4617155" y="489614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51" name="Oval 950"/>
            <p:cNvSpPr/>
            <p:nvPr/>
          </p:nvSpPr>
          <p:spPr bwMode="auto">
            <a:xfrm rot="16200000">
              <a:off x="4510930" y="484610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52" name="Oval 951"/>
            <p:cNvSpPr/>
            <p:nvPr/>
          </p:nvSpPr>
          <p:spPr bwMode="auto">
            <a:xfrm rot="16200000">
              <a:off x="4578485" y="480038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53" name="Oval 952"/>
            <p:cNvSpPr/>
            <p:nvPr/>
          </p:nvSpPr>
          <p:spPr bwMode="auto">
            <a:xfrm rot="16200000">
              <a:off x="4438922" y="488593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54" name="Oval 953"/>
            <p:cNvSpPr/>
            <p:nvPr/>
          </p:nvSpPr>
          <p:spPr bwMode="auto">
            <a:xfrm rot="16200000">
              <a:off x="4394877" y="46844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55" name="Oval 954"/>
            <p:cNvSpPr/>
            <p:nvPr/>
          </p:nvSpPr>
          <p:spPr bwMode="auto">
            <a:xfrm rot="16200000">
              <a:off x="4382943" y="481308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56" name="Oval 955"/>
            <p:cNvSpPr/>
            <p:nvPr/>
          </p:nvSpPr>
          <p:spPr bwMode="auto">
            <a:xfrm rot="16200000">
              <a:off x="4587038" y="468447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57" name="Oval 956"/>
            <p:cNvSpPr/>
            <p:nvPr/>
          </p:nvSpPr>
          <p:spPr bwMode="auto">
            <a:xfrm rot="16200000">
              <a:off x="4513528" y="467356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58" name="Oval 957"/>
            <p:cNvSpPr/>
            <p:nvPr/>
          </p:nvSpPr>
          <p:spPr bwMode="auto">
            <a:xfrm rot="16200000">
              <a:off x="4317765" y="492094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59" name="Oval 958"/>
            <p:cNvSpPr/>
            <p:nvPr/>
          </p:nvSpPr>
          <p:spPr bwMode="auto">
            <a:xfrm rot="16200000">
              <a:off x="4218798" y="484021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60" name="Oval 959"/>
            <p:cNvSpPr/>
            <p:nvPr/>
          </p:nvSpPr>
          <p:spPr bwMode="auto">
            <a:xfrm rot="16200000">
              <a:off x="4146790" y="488005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61" name="Oval 960"/>
            <p:cNvSpPr/>
            <p:nvPr/>
          </p:nvSpPr>
          <p:spPr bwMode="auto">
            <a:xfrm rot="16200000">
              <a:off x="4162819" y="476736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62" name="Oval 961"/>
            <p:cNvSpPr/>
            <p:nvPr/>
          </p:nvSpPr>
          <p:spPr bwMode="auto">
            <a:xfrm rot="16200000">
              <a:off x="4294906" y="467858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63" name="Oval 962"/>
            <p:cNvSpPr/>
            <p:nvPr/>
          </p:nvSpPr>
          <p:spPr bwMode="auto">
            <a:xfrm rot="16200000">
              <a:off x="4118026" y="466069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64" name="Oval 963"/>
            <p:cNvSpPr/>
            <p:nvPr/>
          </p:nvSpPr>
          <p:spPr bwMode="auto">
            <a:xfrm rot="5213036">
              <a:off x="4742020" y="467406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65" name="Oval 964"/>
            <p:cNvSpPr/>
            <p:nvPr/>
          </p:nvSpPr>
          <p:spPr bwMode="auto">
            <a:xfrm rot="5213036">
              <a:off x="4816087" y="470992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66" name="Oval 965"/>
            <p:cNvSpPr/>
            <p:nvPr/>
          </p:nvSpPr>
          <p:spPr bwMode="auto">
            <a:xfrm rot="5213036">
              <a:off x="4751117" y="475924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67" name="Oval 966"/>
            <p:cNvSpPr/>
            <p:nvPr/>
          </p:nvSpPr>
          <p:spPr bwMode="auto">
            <a:xfrm rot="5213036">
              <a:off x="4885823" y="466623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68" name="Oval 967"/>
            <p:cNvSpPr/>
            <p:nvPr/>
          </p:nvSpPr>
          <p:spPr bwMode="auto">
            <a:xfrm rot="5213036">
              <a:off x="4917436" y="482638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69" name="Oval 968"/>
            <p:cNvSpPr/>
            <p:nvPr/>
          </p:nvSpPr>
          <p:spPr bwMode="auto">
            <a:xfrm rot="5213036">
              <a:off x="4945680" y="473594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70" name="Oval 969"/>
            <p:cNvSpPr/>
            <p:nvPr/>
          </p:nvSpPr>
          <p:spPr bwMode="auto">
            <a:xfrm rot="5213036">
              <a:off x="4713577" y="484798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71" name="Oval 970"/>
            <p:cNvSpPr/>
            <p:nvPr/>
          </p:nvSpPr>
          <p:spPr bwMode="auto">
            <a:xfrm rot="5213036">
              <a:off x="4824874" y="487131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72" name="Oval 971"/>
            <p:cNvSpPr/>
            <p:nvPr/>
          </p:nvSpPr>
          <p:spPr bwMode="auto">
            <a:xfrm rot="5213036">
              <a:off x="5034040" y="46640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73" name="Oval 972"/>
            <p:cNvSpPr/>
            <p:nvPr/>
          </p:nvSpPr>
          <p:spPr bwMode="auto">
            <a:xfrm rot="5213036">
              <a:off x="5108107" y="469992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74" name="Oval 973"/>
            <p:cNvSpPr/>
            <p:nvPr/>
          </p:nvSpPr>
          <p:spPr bwMode="auto">
            <a:xfrm rot="5213036">
              <a:off x="5041282" y="479707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75" name="Oval 974"/>
            <p:cNvSpPr/>
            <p:nvPr/>
          </p:nvSpPr>
          <p:spPr bwMode="auto">
            <a:xfrm rot="5213036">
              <a:off x="5177843" y="465623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76" name="Oval 975"/>
            <p:cNvSpPr/>
            <p:nvPr/>
          </p:nvSpPr>
          <p:spPr bwMode="auto">
            <a:xfrm rot="5213036">
              <a:off x="5086549" y="486296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77" name="Oval 976"/>
            <p:cNvSpPr/>
            <p:nvPr/>
          </p:nvSpPr>
          <p:spPr bwMode="auto">
            <a:xfrm rot="5213036">
              <a:off x="5139009" y="478391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78" name="Oval 977"/>
            <p:cNvSpPr/>
            <p:nvPr/>
          </p:nvSpPr>
          <p:spPr bwMode="auto">
            <a:xfrm rot="5213036">
              <a:off x="4700587" y="496296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79" name="Oval 978"/>
            <p:cNvSpPr/>
            <p:nvPr/>
          </p:nvSpPr>
          <p:spPr bwMode="auto">
            <a:xfrm rot="5213036">
              <a:off x="4809376" y="500716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80" name="Oval 979"/>
            <p:cNvSpPr/>
            <p:nvPr/>
          </p:nvSpPr>
          <p:spPr bwMode="auto">
            <a:xfrm rot="5213036">
              <a:off x="4744406" y="505648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81" name="Oval 980"/>
            <p:cNvSpPr/>
            <p:nvPr/>
          </p:nvSpPr>
          <p:spPr bwMode="auto">
            <a:xfrm rot="5213036">
              <a:off x="4879112" y="496347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82" name="Oval 981"/>
            <p:cNvSpPr/>
            <p:nvPr/>
          </p:nvSpPr>
          <p:spPr bwMode="auto">
            <a:xfrm rot="5213036">
              <a:off x="4934043" y="516224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83" name="Oval 982"/>
            <p:cNvSpPr/>
            <p:nvPr/>
          </p:nvSpPr>
          <p:spPr bwMode="auto">
            <a:xfrm rot="5213036">
              <a:off x="4938968" y="503317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84" name="Oval 983"/>
            <p:cNvSpPr/>
            <p:nvPr/>
          </p:nvSpPr>
          <p:spPr bwMode="auto">
            <a:xfrm rot="5213036">
              <a:off x="4742166" y="517269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85" name="Oval 984"/>
            <p:cNvSpPr/>
            <p:nvPr/>
          </p:nvSpPr>
          <p:spPr bwMode="auto">
            <a:xfrm rot="5213036">
              <a:off x="4816160" y="517958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86" name="Oval 985"/>
            <p:cNvSpPr/>
            <p:nvPr/>
          </p:nvSpPr>
          <p:spPr bwMode="auto">
            <a:xfrm rot="5213036">
              <a:off x="4998187" y="492193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87" name="Oval 986"/>
            <p:cNvSpPr/>
            <p:nvPr/>
          </p:nvSpPr>
          <p:spPr bwMode="auto">
            <a:xfrm rot="5213036">
              <a:off x="5101396" y="499715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88" name="Oval 987"/>
            <p:cNvSpPr/>
            <p:nvPr/>
          </p:nvSpPr>
          <p:spPr bwMode="auto">
            <a:xfrm rot="5213036">
              <a:off x="5171132" y="495347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89" name="Oval 988"/>
            <p:cNvSpPr/>
            <p:nvPr/>
          </p:nvSpPr>
          <p:spPr bwMode="auto">
            <a:xfrm rot="5213036">
              <a:off x="5161252" y="50668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90" name="Oval 989"/>
            <p:cNvSpPr/>
            <p:nvPr/>
          </p:nvSpPr>
          <p:spPr bwMode="auto">
            <a:xfrm rot="5213036">
              <a:off x="5034186" y="516268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91" name="Oval 990"/>
            <p:cNvSpPr/>
            <p:nvPr/>
          </p:nvSpPr>
          <p:spPr bwMode="auto">
            <a:xfrm rot="5213036">
              <a:off x="4734808" y="405885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92" name="Oval 991"/>
            <p:cNvSpPr/>
            <p:nvPr/>
          </p:nvSpPr>
          <p:spPr bwMode="auto">
            <a:xfrm rot="5213036">
              <a:off x="4808875" y="409471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93" name="Oval 992"/>
            <p:cNvSpPr/>
            <p:nvPr/>
          </p:nvSpPr>
          <p:spPr bwMode="auto">
            <a:xfrm rot="5213036">
              <a:off x="4743905" y="414403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94" name="Oval 993"/>
            <p:cNvSpPr/>
            <p:nvPr/>
          </p:nvSpPr>
          <p:spPr bwMode="auto">
            <a:xfrm rot="5213036">
              <a:off x="4878611" y="405102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95" name="Oval 994"/>
            <p:cNvSpPr/>
            <p:nvPr/>
          </p:nvSpPr>
          <p:spPr bwMode="auto">
            <a:xfrm rot="5213036">
              <a:off x="4910224" y="421117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96" name="Oval 995"/>
            <p:cNvSpPr/>
            <p:nvPr/>
          </p:nvSpPr>
          <p:spPr bwMode="auto">
            <a:xfrm rot="5213036">
              <a:off x="4938468" y="412072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97" name="Oval 996"/>
            <p:cNvSpPr/>
            <p:nvPr/>
          </p:nvSpPr>
          <p:spPr bwMode="auto">
            <a:xfrm rot="5213036">
              <a:off x="4706365" y="423277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98" name="Oval 997"/>
            <p:cNvSpPr/>
            <p:nvPr/>
          </p:nvSpPr>
          <p:spPr bwMode="auto">
            <a:xfrm rot="5213036">
              <a:off x="4817662" y="425610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99" name="Oval 998"/>
            <p:cNvSpPr/>
            <p:nvPr/>
          </p:nvSpPr>
          <p:spPr bwMode="auto">
            <a:xfrm rot="5213036">
              <a:off x="5026828" y="404885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00" name="Oval 999"/>
            <p:cNvSpPr/>
            <p:nvPr/>
          </p:nvSpPr>
          <p:spPr bwMode="auto">
            <a:xfrm rot="5213036">
              <a:off x="5100895" y="40847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01" name="Oval 1000"/>
            <p:cNvSpPr/>
            <p:nvPr/>
          </p:nvSpPr>
          <p:spPr bwMode="auto">
            <a:xfrm rot="5213036">
              <a:off x="5034070" y="418186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02" name="Oval 1001"/>
            <p:cNvSpPr/>
            <p:nvPr/>
          </p:nvSpPr>
          <p:spPr bwMode="auto">
            <a:xfrm rot="5213036">
              <a:off x="5170632" y="404102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03" name="Oval 1002"/>
            <p:cNvSpPr/>
            <p:nvPr/>
          </p:nvSpPr>
          <p:spPr bwMode="auto">
            <a:xfrm rot="5213036">
              <a:off x="5079337" y="424775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04" name="Oval 1003"/>
            <p:cNvSpPr/>
            <p:nvPr/>
          </p:nvSpPr>
          <p:spPr bwMode="auto">
            <a:xfrm rot="5213036">
              <a:off x="5131797" y="416870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05" name="Oval 1004"/>
            <p:cNvSpPr/>
            <p:nvPr/>
          </p:nvSpPr>
          <p:spPr bwMode="auto">
            <a:xfrm rot="5213036">
              <a:off x="4693375" y="434775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06" name="Oval 1005"/>
            <p:cNvSpPr/>
            <p:nvPr/>
          </p:nvSpPr>
          <p:spPr bwMode="auto">
            <a:xfrm rot="5213036">
              <a:off x="4802164" y="439195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07" name="Oval 1006"/>
            <p:cNvSpPr/>
            <p:nvPr/>
          </p:nvSpPr>
          <p:spPr bwMode="auto">
            <a:xfrm rot="5213036">
              <a:off x="4737194" y="444127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08" name="Oval 1007"/>
            <p:cNvSpPr/>
            <p:nvPr/>
          </p:nvSpPr>
          <p:spPr bwMode="auto">
            <a:xfrm rot="5213036">
              <a:off x="4871900" y="434826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09" name="Oval 1008"/>
            <p:cNvSpPr/>
            <p:nvPr/>
          </p:nvSpPr>
          <p:spPr bwMode="auto">
            <a:xfrm rot="5213036">
              <a:off x="4926831" y="454703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10" name="Oval 1009"/>
            <p:cNvSpPr/>
            <p:nvPr/>
          </p:nvSpPr>
          <p:spPr bwMode="auto">
            <a:xfrm rot="5213036">
              <a:off x="4931756" y="441796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11" name="Oval 1010"/>
            <p:cNvSpPr/>
            <p:nvPr/>
          </p:nvSpPr>
          <p:spPr bwMode="auto">
            <a:xfrm rot="5213036">
              <a:off x="4734954" y="455747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12" name="Oval 1011"/>
            <p:cNvSpPr/>
            <p:nvPr/>
          </p:nvSpPr>
          <p:spPr bwMode="auto">
            <a:xfrm rot="5213036">
              <a:off x="4808949" y="45643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13" name="Oval 1012"/>
            <p:cNvSpPr/>
            <p:nvPr/>
          </p:nvSpPr>
          <p:spPr bwMode="auto">
            <a:xfrm rot="5213036">
              <a:off x="4990975" y="430672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14" name="Oval 1013"/>
            <p:cNvSpPr/>
            <p:nvPr/>
          </p:nvSpPr>
          <p:spPr bwMode="auto">
            <a:xfrm rot="5213036">
              <a:off x="5094184" y="438194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15" name="Oval 1014"/>
            <p:cNvSpPr/>
            <p:nvPr/>
          </p:nvSpPr>
          <p:spPr bwMode="auto">
            <a:xfrm rot="5213036">
              <a:off x="5163920" y="433825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16" name="Oval 1015"/>
            <p:cNvSpPr/>
            <p:nvPr/>
          </p:nvSpPr>
          <p:spPr bwMode="auto">
            <a:xfrm rot="5213036">
              <a:off x="5154040" y="445165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17" name="Oval 1016"/>
            <p:cNvSpPr/>
            <p:nvPr/>
          </p:nvSpPr>
          <p:spPr bwMode="auto">
            <a:xfrm rot="5213036">
              <a:off x="5026974" y="454747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18" name="Oval 1017"/>
            <p:cNvSpPr/>
            <p:nvPr/>
          </p:nvSpPr>
          <p:spPr bwMode="auto">
            <a:xfrm>
              <a:off x="2305561" y="375171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19" name="Oval 1018"/>
            <p:cNvSpPr/>
            <p:nvPr/>
          </p:nvSpPr>
          <p:spPr bwMode="auto">
            <a:xfrm>
              <a:off x="2501136" y="372339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0" name="Oval 1019"/>
            <p:cNvSpPr/>
            <p:nvPr/>
          </p:nvSpPr>
          <p:spPr bwMode="auto">
            <a:xfrm>
              <a:off x="2378415" y="36957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1" name="Oval 1020"/>
            <p:cNvSpPr/>
            <p:nvPr/>
          </p:nvSpPr>
          <p:spPr bwMode="auto">
            <a:xfrm>
              <a:off x="2674847" y="371859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2" name="Oval 1021"/>
            <p:cNvSpPr/>
            <p:nvPr/>
          </p:nvSpPr>
          <p:spPr bwMode="auto">
            <a:xfrm>
              <a:off x="3494138" y="25378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3" name="Oval 1022"/>
            <p:cNvSpPr/>
            <p:nvPr/>
          </p:nvSpPr>
          <p:spPr bwMode="auto">
            <a:xfrm>
              <a:off x="3533971" y="246585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4" name="Oval 1023"/>
            <p:cNvSpPr/>
            <p:nvPr/>
          </p:nvSpPr>
          <p:spPr bwMode="auto">
            <a:xfrm>
              <a:off x="3579690" y="253341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5" name="Oval 1024"/>
            <p:cNvSpPr/>
            <p:nvPr/>
          </p:nvSpPr>
          <p:spPr bwMode="auto">
            <a:xfrm>
              <a:off x="3494138" y="239384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6" name="Oval 1025"/>
            <p:cNvSpPr/>
            <p:nvPr/>
          </p:nvSpPr>
          <p:spPr bwMode="auto">
            <a:xfrm>
              <a:off x="3655768" y="237098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7" name="Oval 1026"/>
            <p:cNvSpPr/>
            <p:nvPr/>
          </p:nvSpPr>
          <p:spPr bwMode="auto">
            <a:xfrm>
              <a:off x="3566992" y="233786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8" name="Oval 1027"/>
            <p:cNvSpPr/>
            <p:nvPr/>
          </p:nvSpPr>
          <p:spPr bwMode="auto">
            <a:xfrm>
              <a:off x="3695601" y="25419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9" name="Oval 1028"/>
            <p:cNvSpPr/>
            <p:nvPr/>
          </p:nvSpPr>
          <p:spPr bwMode="auto">
            <a:xfrm>
              <a:off x="3695600" y="246585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0" name="Oval 1029"/>
            <p:cNvSpPr/>
            <p:nvPr/>
          </p:nvSpPr>
          <p:spPr bwMode="auto">
            <a:xfrm>
              <a:off x="3500024" y="224573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1" name="Oval 1030"/>
            <p:cNvSpPr/>
            <p:nvPr/>
          </p:nvSpPr>
          <p:spPr bwMode="auto">
            <a:xfrm>
              <a:off x="3633231" y="224573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2" name="Oval 1031"/>
            <p:cNvSpPr/>
            <p:nvPr/>
          </p:nvSpPr>
          <p:spPr bwMode="auto">
            <a:xfrm rot="16200000">
              <a:off x="2674123" y="257956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3" name="Oval 1032"/>
            <p:cNvSpPr/>
            <p:nvPr/>
          </p:nvSpPr>
          <p:spPr bwMode="auto">
            <a:xfrm rot="16200000">
              <a:off x="2602115" y="253973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4" name="Oval 1033"/>
            <p:cNvSpPr/>
            <p:nvPr/>
          </p:nvSpPr>
          <p:spPr bwMode="auto">
            <a:xfrm rot="16200000">
              <a:off x="2669670" y="249401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5" name="Oval 1034"/>
            <p:cNvSpPr/>
            <p:nvPr/>
          </p:nvSpPr>
          <p:spPr bwMode="auto">
            <a:xfrm rot="16200000">
              <a:off x="2530107" y="257956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6" name="Oval 1035"/>
            <p:cNvSpPr/>
            <p:nvPr/>
          </p:nvSpPr>
          <p:spPr bwMode="auto">
            <a:xfrm rot="16200000">
              <a:off x="2507247" y="241793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7" name="Oval 1036"/>
            <p:cNvSpPr/>
            <p:nvPr/>
          </p:nvSpPr>
          <p:spPr bwMode="auto">
            <a:xfrm rot="16200000">
              <a:off x="2474128" y="25067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8" name="Oval 1037"/>
            <p:cNvSpPr/>
            <p:nvPr/>
          </p:nvSpPr>
          <p:spPr bwMode="auto">
            <a:xfrm rot="16200000">
              <a:off x="2711978" y="240745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9" name="Oval 1038"/>
            <p:cNvSpPr/>
            <p:nvPr/>
          </p:nvSpPr>
          <p:spPr bwMode="auto">
            <a:xfrm rot="16200000">
              <a:off x="2602114" y="237810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0" name="Oval 1039"/>
            <p:cNvSpPr/>
            <p:nvPr/>
          </p:nvSpPr>
          <p:spPr bwMode="auto">
            <a:xfrm rot="16200000">
              <a:off x="2381991" y="257367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1" name="Oval 1040"/>
            <p:cNvSpPr/>
            <p:nvPr/>
          </p:nvSpPr>
          <p:spPr bwMode="auto">
            <a:xfrm rot="16200000">
              <a:off x="2309983" y="253384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2" name="Oval 1041"/>
            <p:cNvSpPr/>
            <p:nvPr/>
          </p:nvSpPr>
          <p:spPr bwMode="auto">
            <a:xfrm rot="16200000">
              <a:off x="2381990" y="244047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3" name="Oval 1042"/>
            <p:cNvSpPr/>
            <p:nvPr/>
          </p:nvSpPr>
          <p:spPr bwMode="auto">
            <a:xfrm rot="16200000">
              <a:off x="2237975" y="257367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4" name="Oval 1043"/>
            <p:cNvSpPr/>
            <p:nvPr/>
          </p:nvSpPr>
          <p:spPr bwMode="auto">
            <a:xfrm rot="16200000">
              <a:off x="2209647" y="237810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5" name="Oval 1044"/>
            <p:cNvSpPr/>
            <p:nvPr/>
          </p:nvSpPr>
          <p:spPr bwMode="auto">
            <a:xfrm rot="16200000">
              <a:off x="2181996" y="250082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6" name="Oval 1045"/>
            <p:cNvSpPr/>
            <p:nvPr/>
          </p:nvSpPr>
          <p:spPr bwMode="auto">
            <a:xfrm rot="16200000">
              <a:off x="2340372" y="237221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7" name="Oval 1046"/>
            <p:cNvSpPr/>
            <p:nvPr/>
          </p:nvSpPr>
          <p:spPr bwMode="auto">
            <a:xfrm rot="16200000">
              <a:off x="2283693" y="244829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8" name="Oval 1047"/>
            <p:cNvSpPr/>
            <p:nvPr/>
          </p:nvSpPr>
          <p:spPr bwMode="auto">
            <a:xfrm rot="16200000">
              <a:off x="2731199" y="229334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9" name="Oval 1048"/>
            <p:cNvSpPr/>
            <p:nvPr/>
          </p:nvSpPr>
          <p:spPr bwMode="auto">
            <a:xfrm rot="16200000">
              <a:off x="2624974" y="224330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0" name="Oval 1049"/>
            <p:cNvSpPr/>
            <p:nvPr/>
          </p:nvSpPr>
          <p:spPr bwMode="auto">
            <a:xfrm rot="16200000">
              <a:off x="2552966" y="228313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1" name="Oval 1050"/>
            <p:cNvSpPr/>
            <p:nvPr/>
          </p:nvSpPr>
          <p:spPr bwMode="auto">
            <a:xfrm rot="16200000">
              <a:off x="2496987" y="221027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2" name="Oval 1051"/>
            <p:cNvSpPr/>
            <p:nvPr/>
          </p:nvSpPr>
          <p:spPr bwMode="auto">
            <a:xfrm rot="16200000">
              <a:off x="2431809" y="231813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3" name="Oval 1052"/>
            <p:cNvSpPr/>
            <p:nvPr/>
          </p:nvSpPr>
          <p:spPr bwMode="auto">
            <a:xfrm rot="16200000">
              <a:off x="2332842" y="223741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4" name="Oval 1053"/>
            <p:cNvSpPr/>
            <p:nvPr/>
          </p:nvSpPr>
          <p:spPr bwMode="auto">
            <a:xfrm rot="16200000">
              <a:off x="2260834" y="227724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5" name="Oval 1054"/>
            <p:cNvSpPr/>
            <p:nvPr/>
          </p:nvSpPr>
          <p:spPr bwMode="auto">
            <a:xfrm rot="5213036">
              <a:off x="3044703" y="225761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6" name="Oval 1055"/>
            <p:cNvSpPr/>
            <p:nvPr/>
          </p:nvSpPr>
          <p:spPr bwMode="auto">
            <a:xfrm rot="5213036">
              <a:off x="2840844" y="227921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7" name="Oval 1056"/>
            <p:cNvSpPr/>
            <p:nvPr/>
          </p:nvSpPr>
          <p:spPr bwMode="auto">
            <a:xfrm rot="5213036">
              <a:off x="2952141" y="230254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8" name="Oval 1057"/>
            <p:cNvSpPr/>
            <p:nvPr/>
          </p:nvSpPr>
          <p:spPr bwMode="auto">
            <a:xfrm rot="5213036">
              <a:off x="3168549" y="222830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9" name="Oval 1058"/>
            <p:cNvSpPr/>
            <p:nvPr/>
          </p:nvSpPr>
          <p:spPr bwMode="auto">
            <a:xfrm rot="5213036">
              <a:off x="3344028" y="228121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0" name="Oval 1059"/>
            <p:cNvSpPr/>
            <p:nvPr/>
          </p:nvSpPr>
          <p:spPr bwMode="auto">
            <a:xfrm rot="5213036">
              <a:off x="3213816" y="229419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1" name="Oval 1060"/>
            <p:cNvSpPr/>
            <p:nvPr/>
          </p:nvSpPr>
          <p:spPr bwMode="auto">
            <a:xfrm rot="5213036">
              <a:off x="3266276" y="221515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2" name="Oval 1061"/>
            <p:cNvSpPr/>
            <p:nvPr/>
          </p:nvSpPr>
          <p:spPr bwMode="auto">
            <a:xfrm rot="5213036">
              <a:off x="2827854" y="239419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3" name="Oval 1062"/>
            <p:cNvSpPr/>
            <p:nvPr/>
          </p:nvSpPr>
          <p:spPr bwMode="auto">
            <a:xfrm rot="5213036">
              <a:off x="2936643" y="243839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4" name="Oval 1063"/>
            <p:cNvSpPr/>
            <p:nvPr/>
          </p:nvSpPr>
          <p:spPr bwMode="auto">
            <a:xfrm rot="5213036">
              <a:off x="2871673" y="248771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5" name="Oval 1064"/>
            <p:cNvSpPr/>
            <p:nvPr/>
          </p:nvSpPr>
          <p:spPr bwMode="auto">
            <a:xfrm rot="5213036">
              <a:off x="3006379" y="239470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6" name="Oval 1065"/>
            <p:cNvSpPr/>
            <p:nvPr/>
          </p:nvSpPr>
          <p:spPr bwMode="auto">
            <a:xfrm rot="5213036">
              <a:off x="3061310" y="259347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7" name="Oval 1066"/>
            <p:cNvSpPr/>
            <p:nvPr/>
          </p:nvSpPr>
          <p:spPr bwMode="auto">
            <a:xfrm rot="5213036">
              <a:off x="3066235" y="246440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8" name="Oval 1067"/>
            <p:cNvSpPr/>
            <p:nvPr/>
          </p:nvSpPr>
          <p:spPr bwMode="auto">
            <a:xfrm rot="5213036">
              <a:off x="2869433" y="260392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9" name="Oval 1068"/>
            <p:cNvSpPr/>
            <p:nvPr/>
          </p:nvSpPr>
          <p:spPr bwMode="auto">
            <a:xfrm rot="5213036">
              <a:off x="2943427" y="261081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0" name="Oval 1069"/>
            <p:cNvSpPr/>
            <p:nvPr/>
          </p:nvSpPr>
          <p:spPr bwMode="auto">
            <a:xfrm rot="5213036">
              <a:off x="3125454" y="235316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1" name="Oval 1070"/>
            <p:cNvSpPr/>
            <p:nvPr/>
          </p:nvSpPr>
          <p:spPr bwMode="auto">
            <a:xfrm rot="5213036">
              <a:off x="3289381" y="247131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2" name="Oval 1071"/>
            <p:cNvSpPr/>
            <p:nvPr/>
          </p:nvSpPr>
          <p:spPr bwMode="auto">
            <a:xfrm rot="5213036">
              <a:off x="3320207" y="237486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3" name="Oval 1072"/>
            <p:cNvSpPr/>
            <p:nvPr/>
          </p:nvSpPr>
          <p:spPr bwMode="auto">
            <a:xfrm rot="5213036">
              <a:off x="3349973" y="249747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4" name="Oval 1073"/>
            <p:cNvSpPr/>
            <p:nvPr/>
          </p:nvSpPr>
          <p:spPr bwMode="auto">
            <a:xfrm rot="5213036">
              <a:off x="3161453" y="259392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5" name="Oval 1074"/>
            <p:cNvSpPr/>
            <p:nvPr/>
          </p:nvSpPr>
          <p:spPr bwMode="auto">
            <a:xfrm rot="5213036">
              <a:off x="3339044" y="260217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6" name="Oval 1075"/>
            <p:cNvSpPr/>
            <p:nvPr/>
          </p:nvSpPr>
          <p:spPr bwMode="auto">
            <a:xfrm>
              <a:off x="3511109" y="372811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7" name="Oval 1076"/>
            <p:cNvSpPr/>
            <p:nvPr/>
          </p:nvSpPr>
          <p:spPr bwMode="auto">
            <a:xfrm>
              <a:off x="3550942" y="365610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8" name="Oval 1077"/>
            <p:cNvSpPr/>
            <p:nvPr/>
          </p:nvSpPr>
          <p:spPr bwMode="auto">
            <a:xfrm>
              <a:off x="3596661" y="37236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9" name="Oval 1078"/>
            <p:cNvSpPr/>
            <p:nvPr/>
          </p:nvSpPr>
          <p:spPr bwMode="auto">
            <a:xfrm>
              <a:off x="3511109" y="358410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0" name="Oval 1079"/>
            <p:cNvSpPr/>
            <p:nvPr/>
          </p:nvSpPr>
          <p:spPr bwMode="auto">
            <a:xfrm>
              <a:off x="3672739" y="356124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1" name="Oval 1080"/>
            <p:cNvSpPr/>
            <p:nvPr/>
          </p:nvSpPr>
          <p:spPr bwMode="auto">
            <a:xfrm>
              <a:off x="3583963" y="352812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2" name="Oval 1081"/>
            <p:cNvSpPr/>
            <p:nvPr/>
          </p:nvSpPr>
          <p:spPr bwMode="auto">
            <a:xfrm>
              <a:off x="3516995" y="343598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3" name="Oval 1082"/>
            <p:cNvSpPr/>
            <p:nvPr/>
          </p:nvSpPr>
          <p:spPr bwMode="auto">
            <a:xfrm>
              <a:off x="3556828" y="336397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4" name="Oval 1083"/>
            <p:cNvSpPr/>
            <p:nvPr/>
          </p:nvSpPr>
          <p:spPr bwMode="auto">
            <a:xfrm>
              <a:off x="3650202" y="343598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5" name="Oval 1084"/>
            <p:cNvSpPr/>
            <p:nvPr/>
          </p:nvSpPr>
          <p:spPr bwMode="auto">
            <a:xfrm>
              <a:off x="3516995" y="329196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6" name="Oval 1085"/>
            <p:cNvSpPr/>
            <p:nvPr/>
          </p:nvSpPr>
          <p:spPr bwMode="auto">
            <a:xfrm>
              <a:off x="3589849" y="323598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7" name="Oval 1086"/>
            <p:cNvSpPr/>
            <p:nvPr/>
          </p:nvSpPr>
          <p:spPr bwMode="auto">
            <a:xfrm>
              <a:off x="3642380" y="333768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8" name="Oval 1087"/>
            <p:cNvSpPr/>
            <p:nvPr/>
          </p:nvSpPr>
          <p:spPr bwMode="auto">
            <a:xfrm>
              <a:off x="3463454" y="313005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9" name="Oval 1088"/>
            <p:cNvSpPr/>
            <p:nvPr/>
          </p:nvSpPr>
          <p:spPr bwMode="auto">
            <a:xfrm>
              <a:off x="3503287" y="305804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0" name="Oval 1089"/>
            <p:cNvSpPr/>
            <p:nvPr/>
          </p:nvSpPr>
          <p:spPr bwMode="auto">
            <a:xfrm>
              <a:off x="3549006" y="312560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1" name="Oval 1090"/>
            <p:cNvSpPr/>
            <p:nvPr/>
          </p:nvSpPr>
          <p:spPr bwMode="auto">
            <a:xfrm>
              <a:off x="3463454" y="29860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2" name="Oval 1091"/>
            <p:cNvSpPr/>
            <p:nvPr/>
          </p:nvSpPr>
          <p:spPr bwMode="auto">
            <a:xfrm>
              <a:off x="3625084" y="296317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3" name="Oval 1092"/>
            <p:cNvSpPr/>
            <p:nvPr/>
          </p:nvSpPr>
          <p:spPr bwMode="auto">
            <a:xfrm>
              <a:off x="3536308" y="293006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4" name="Oval 1093"/>
            <p:cNvSpPr/>
            <p:nvPr/>
          </p:nvSpPr>
          <p:spPr bwMode="auto">
            <a:xfrm>
              <a:off x="3635568" y="316791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5" name="Oval 1094"/>
            <p:cNvSpPr/>
            <p:nvPr/>
          </p:nvSpPr>
          <p:spPr bwMode="auto">
            <a:xfrm>
              <a:off x="3664916" y="305804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6" name="Oval 1095"/>
            <p:cNvSpPr/>
            <p:nvPr/>
          </p:nvSpPr>
          <p:spPr bwMode="auto">
            <a:xfrm>
              <a:off x="3469340" y="283792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7" name="Oval 1096"/>
            <p:cNvSpPr/>
            <p:nvPr/>
          </p:nvSpPr>
          <p:spPr bwMode="auto">
            <a:xfrm>
              <a:off x="3509173" y="276591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8" name="Oval 1097"/>
            <p:cNvSpPr/>
            <p:nvPr/>
          </p:nvSpPr>
          <p:spPr bwMode="auto">
            <a:xfrm>
              <a:off x="3602547" y="283792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9" name="Oval 1098"/>
            <p:cNvSpPr/>
            <p:nvPr/>
          </p:nvSpPr>
          <p:spPr bwMode="auto">
            <a:xfrm>
              <a:off x="3469340" y="269390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0" name="Oval 1099"/>
            <p:cNvSpPr/>
            <p:nvPr/>
          </p:nvSpPr>
          <p:spPr bwMode="auto">
            <a:xfrm>
              <a:off x="3664915" y="266557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1" name="Oval 1100"/>
            <p:cNvSpPr/>
            <p:nvPr/>
          </p:nvSpPr>
          <p:spPr bwMode="auto">
            <a:xfrm>
              <a:off x="3542194" y="263792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2" name="Oval 1101"/>
            <p:cNvSpPr/>
            <p:nvPr/>
          </p:nvSpPr>
          <p:spPr bwMode="auto">
            <a:xfrm>
              <a:off x="3670803" y="279630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3" name="Oval 1102"/>
            <p:cNvSpPr/>
            <p:nvPr/>
          </p:nvSpPr>
          <p:spPr bwMode="auto">
            <a:xfrm>
              <a:off x="3594725" y="273962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4" name="Oval 1103"/>
            <p:cNvSpPr/>
            <p:nvPr/>
          </p:nvSpPr>
          <p:spPr bwMode="auto">
            <a:xfrm>
              <a:off x="2846903" y="311631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5" name="Oval 1104"/>
            <p:cNvSpPr/>
            <p:nvPr/>
          </p:nvSpPr>
          <p:spPr bwMode="auto">
            <a:xfrm>
              <a:off x="2886736" y="304430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6" name="Oval 1105"/>
            <p:cNvSpPr/>
            <p:nvPr/>
          </p:nvSpPr>
          <p:spPr bwMode="auto">
            <a:xfrm>
              <a:off x="2932455" y="311185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7" name="Oval 1106"/>
            <p:cNvSpPr/>
            <p:nvPr/>
          </p:nvSpPr>
          <p:spPr bwMode="auto">
            <a:xfrm>
              <a:off x="2846903" y="297229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8" name="Oval 1107"/>
            <p:cNvSpPr/>
            <p:nvPr/>
          </p:nvSpPr>
          <p:spPr bwMode="auto">
            <a:xfrm>
              <a:off x="3008533" y="294943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9" name="Oval 1108"/>
            <p:cNvSpPr/>
            <p:nvPr/>
          </p:nvSpPr>
          <p:spPr bwMode="auto">
            <a:xfrm>
              <a:off x="2919757" y="291631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10" name="Oval 1109"/>
            <p:cNvSpPr/>
            <p:nvPr/>
          </p:nvSpPr>
          <p:spPr bwMode="auto">
            <a:xfrm>
              <a:off x="3019017" y="315416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11" name="Oval 1110"/>
            <p:cNvSpPr/>
            <p:nvPr/>
          </p:nvSpPr>
          <p:spPr bwMode="auto">
            <a:xfrm>
              <a:off x="3048365" y="304430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12" name="Oval 1111"/>
            <p:cNvSpPr/>
            <p:nvPr/>
          </p:nvSpPr>
          <p:spPr bwMode="auto">
            <a:xfrm>
              <a:off x="2852789" y="282417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13" name="Oval 1112"/>
            <p:cNvSpPr/>
            <p:nvPr/>
          </p:nvSpPr>
          <p:spPr bwMode="auto">
            <a:xfrm>
              <a:off x="2892622" y="275217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14" name="Oval 1113"/>
            <p:cNvSpPr/>
            <p:nvPr/>
          </p:nvSpPr>
          <p:spPr bwMode="auto">
            <a:xfrm>
              <a:off x="2985996" y="282417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15" name="Oval 1114"/>
            <p:cNvSpPr/>
            <p:nvPr/>
          </p:nvSpPr>
          <p:spPr bwMode="auto">
            <a:xfrm>
              <a:off x="2852789" y="268016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16" name="Oval 1115"/>
            <p:cNvSpPr/>
            <p:nvPr/>
          </p:nvSpPr>
          <p:spPr bwMode="auto">
            <a:xfrm>
              <a:off x="3048364" y="265183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17" name="Oval 1116"/>
            <p:cNvSpPr/>
            <p:nvPr/>
          </p:nvSpPr>
          <p:spPr bwMode="auto">
            <a:xfrm>
              <a:off x="2925643" y="262418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18" name="Oval 1117"/>
            <p:cNvSpPr/>
            <p:nvPr/>
          </p:nvSpPr>
          <p:spPr bwMode="auto">
            <a:xfrm>
              <a:off x="3054252" y="278255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19" name="Oval 1118"/>
            <p:cNvSpPr/>
            <p:nvPr/>
          </p:nvSpPr>
          <p:spPr bwMode="auto">
            <a:xfrm>
              <a:off x="2978174" y="272588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20" name="Oval 1119"/>
            <p:cNvSpPr/>
            <p:nvPr/>
          </p:nvSpPr>
          <p:spPr bwMode="auto">
            <a:xfrm>
              <a:off x="3133125" y="317338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21" name="Oval 1120"/>
            <p:cNvSpPr/>
            <p:nvPr/>
          </p:nvSpPr>
          <p:spPr bwMode="auto">
            <a:xfrm>
              <a:off x="3183168" y="306716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22" name="Oval 1121"/>
            <p:cNvSpPr/>
            <p:nvPr/>
          </p:nvSpPr>
          <p:spPr bwMode="auto">
            <a:xfrm>
              <a:off x="3228887" y="313471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23" name="Oval 1122"/>
            <p:cNvSpPr/>
            <p:nvPr/>
          </p:nvSpPr>
          <p:spPr bwMode="auto">
            <a:xfrm>
              <a:off x="3143335" y="299515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24" name="Oval 1123"/>
            <p:cNvSpPr/>
            <p:nvPr/>
          </p:nvSpPr>
          <p:spPr bwMode="auto">
            <a:xfrm>
              <a:off x="3344797" y="295110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25" name="Oval 1124"/>
            <p:cNvSpPr/>
            <p:nvPr/>
          </p:nvSpPr>
          <p:spPr bwMode="auto">
            <a:xfrm>
              <a:off x="3216189" y="293917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26" name="Oval 1125"/>
            <p:cNvSpPr/>
            <p:nvPr/>
          </p:nvSpPr>
          <p:spPr bwMode="auto">
            <a:xfrm>
              <a:off x="3344798" y="314326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27" name="Oval 1126"/>
            <p:cNvSpPr/>
            <p:nvPr/>
          </p:nvSpPr>
          <p:spPr bwMode="auto">
            <a:xfrm>
              <a:off x="3355706" y="306975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28" name="Oval 1127"/>
            <p:cNvSpPr/>
            <p:nvPr/>
          </p:nvSpPr>
          <p:spPr bwMode="auto">
            <a:xfrm>
              <a:off x="3108330" y="287399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29" name="Oval 1128"/>
            <p:cNvSpPr/>
            <p:nvPr/>
          </p:nvSpPr>
          <p:spPr bwMode="auto">
            <a:xfrm>
              <a:off x="3189054" y="277502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30" name="Oval 1129"/>
            <p:cNvSpPr/>
            <p:nvPr/>
          </p:nvSpPr>
          <p:spPr bwMode="auto">
            <a:xfrm>
              <a:off x="3149221" y="270302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31" name="Oval 1130"/>
            <p:cNvSpPr/>
            <p:nvPr/>
          </p:nvSpPr>
          <p:spPr bwMode="auto">
            <a:xfrm>
              <a:off x="3261908" y="271905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32" name="Oval 1131"/>
            <p:cNvSpPr/>
            <p:nvPr/>
          </p:nvSpPr>
          <p:spPr bwMode="auto">
            <a:xfrm>
              <a:off x="3350684" y="285113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33" name="Oval 1132"/>
            <p:cNvSpPr/>
            <p:nvPr/>
          </p:nvSpPr>
          <p:spPr bwMode="auto">
            <a:xfrm>
              <a:off x="3368577" y="267425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34" name="Oval 1133"/>
            <p:cNvSpPr/>
            <p:nvPr/>
          </p:nvSpPr>
          <p:spPr bwMode="auto">
            <a:xfrm>
              <a:off x="2232209" y="309006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35" name="Oval 1134"/>
            <p:cNvSpPr/>
            <p:nvPr/>
          </p:nvSpPr>
          <p:spPr bwMode="auto">
            <a:xfrm>
              <a:off x="2272042" y="301806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36" name="Oval 1135"/>
            <p:cNvSpPr/>
            <p:nvPr/>
          </p:nvSpPr>
          <p:spPr bwMode="auto">
            <a:xfrm>
              <a:off x="2317761" y="308561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37" name="Oval 1136"/>
            <p:cNvSpPr/>
            <p:nvPr/>
          </p:nvSpPr>
          <p:spPr bwMode="auto">
            <a:xfrm>
              <a:off x="2232209" y="294605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38" name="Oval 1137"/>
            <p:cNvSpPr/>
            <p:nvPr/>
          </p:nvSpPr>
          <p:spPr bwMode="auto">
            <a:xfrm>
              <a:off x="2393839" y="292319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39" name="Oval 1138"/>
            <p:cNvSpPr/>
            <p:nvPr/>
          </p:nvSpPr>
          <p:spPr bwMode="auto">
            <a:xfrm>
              <a:off x="2305063" y="289007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40" name="Oval 1139"/>
            <p:cNvSpPr/>
            <p:nvPr/>
          </p:nvSpPr>
          <p:spPr bwMode="auto">
            <a:xfrm>
              <a:off x="2404323" y="31279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41" name="Oval 1140"/>
            <p:cNvSpPr/>
            <p:nvPr/>
          </p:nvSpPr>
          <p:spPr bwMode="auto">
            <a:xfrm>
              <a:off x="2433671" y="301806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42" name="Oval 1141"/>
            <p:cNvSpPr/>
            <p:nvPr/>
          </p:nvSpPr>
          <p:spPr bwMode="auto">
            <a:xfrm>
              <a:off x="2238095" y="279793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43" name="Oval 1142"/>
            <p:cNvSpPr/>
            <p:nvPr/>
          </p:nvSpPr>
          <p:spPr bwMode="auto">
            <a:xfrm>
              <a:off x="2277928" y="272592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44" name="Oval 1143"/>
            <p:cNvSpPr/>
            <p:nvPr/>
          </p:nvSpPr>
          <p:spPr bwMode="auto">
            <a:xfrm>
              <a:off x="2371302" y="279793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45" name="Oval 1144"/>
            <p:cNvSpPr/>
            <p:nvPr/>
          </p:nvSpPr>
          <p:spPr bwMode="auto">
            <a:xfrm>
              <a:off x="2238095" y="265392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46" name="Oval 1145"/>
            <p:cNvSpPr/>
            <p:nvPr/>
          </p:nvSpPr>
          <p:spPr bwMode="auto">
            <a:xfrm>
              <a:off x="2433670" y="262559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47" name="Oval 1146"/>
            <p:cNvSpPr/>
            <p:nvPr/>
          </p:nvSpPr>
          <p:spPr bwMode="auto">
            <a:xfrm>
              <a:off x="2310949" y="259794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48" name="Oval 1147"/>
            <p:cNvSpPr/>
            <p:nvPr/>
          </p:nvSpPr>
          <p:spPr bwMode="auto">
            <a:xfrm>
              <a:off x="2439558" y="275631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49" name="Oval 1148"/>
            <p:cNvSpPr/>
            <p:nvPr/>
          </p:nvSpPr>
          <p:spPr bwMode="auto">
            <a:xfrm>
              <a:off x="2363480" y="26996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50" name="Oval 1149"/>
            <p:cNvSpPr/>
            <p:nvPr/>
          </p:nvSpPr>
          <p:spPr bwMode="auto">
            <a:xfrm>
              <a:off x="2518431" y="314714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51" name="Oval 1150"/>
            <p:cNvSpPr/>
            <p:nvPr/>
          </p:nvSpPr>
          <p:spPr bwMode="auto">
            <a:xfrm>
              <a:off x="2568474" y="304092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52" name="Oval 1151"/>
            <p:cNvSpPr/>
            <p:nvPr/>
          </p:nvSpPr>
          <p:spPr bwMode="auto">
            <a:xfrm>
              <a:off x="2614193" y="31084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53" name="Oval 1152"/>
            <p:cNvSpPr/>
            <p:nvPr/>
          </p:nvSpPr>
          <p:spPr bwMode="auto">
            <a:xfrm>
              <a:off x="2528641" y="296891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54" name="Oval 1153"/>
            <p:cNvSpPr/>
            <p:nvPr/>
          </p:nvSpPr>
          <p:spPr bwMode="auto">
            <a:xfrm>
              <a:off x="2730103" y="292486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55" name="Oval 1154"/>
            <p:cNvSpPr/>
            <p:nvPr/>
          </p:nvSpPr>
          <p:spPr bwMode="auto">
            <a:xfrm>
              <a:off x="2601495" y="291293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56" name="Oval 1155"/>
            <p:cNvSpPr/>
            <p:nvPr/>
          </p:nvSpPr>
          <p:spPr bwMode="auto">
            <a:xfrm>
              <a:off x="2730104" y="311702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57" name="Oval 1156"/>
            <p:cNvSpPr/>
            <p:nvPr/>
          </p:nvSpPr>
          <p:spPr bwMode="auto">
            <a:xfrm>
              <a:off x="2741012" y="304351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58" name="Oval 1157"/>
            <p:cNvSpPr/>
            <p:nvPr/>
          </p:nvSpPr>
          <p:spPr bwMode="auto">
            <a:xfrm>
              <a:off x="2493636" y="284775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59" name="Oval 1158"/>
            <p:cNvSpPr/>
            <p:nvPr/>
          </p:nvSpPr>
          <p:spPr bwMode="auto">
            <a:xfrm>
              <a:off x="2631736" y="276185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60" name="Oval 1159"/>
            <p:cNvSpPr/>
            <p:nvPr/>
          </p:nvSpPr>
          <p:spPr bwMode="auto">
            <a:xfrm>
              <a:off x="2534527" y="267678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61" name="Oval 1160"/>
            <p:cNvSpPr/>
            <p:nvPr/>
          </p:nvSpPr>
          <p:spPr bwMode="auto">
            <a:xfrm>
              <a:off x="2647214" y="269280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62" name="Oval 1161"/>
            <p:cNvSpPr/>
            <p:nvPr/>
          </p:nvSpPr>
          <p:spPr bwMode="auto">
            <a:xfrm>
              <a:off x="2735990" y="282489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63" name="Oval 1162"/>
            <p:cNvSpPr/>
            <p:nvPr/>
          </p:nvSpPr>
          <p:spPr bwMode="auto">
            <a:xfrm>
              <a:off x="2753883" y="264801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64" name="Oval 1163"/>
            <p:cNvSpPr/>
            <p:nvPr/>
          </p:nvSpPr>
          <p:spPr bwMode="auto">
            <a:xfrm rot="16200000">
              <a:off x="2739371" y="367492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65" name="Oval 1164"/>
            <p:cNvSpPr/>
            <p:nvPr/>
          </p:nvSpPr>
          <p:spPr bwMode="auto">
            <a:xfrm rot="16200000">
              <a:off x="2667363" y="363509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66" name="Oval 1165"/>
            <p:cNvSpPr/>
            <p:nvPr/>
          </p:nvSpPr>
          <p:spPr bwMode="auto">
            <a:xfrm rot="16200000">
              <a:off x="2734918" y="35893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67" name="Oval 1166"/>
            <p:cNvSpPr/>
            <p:nvPr/>
          </p:nvSpPr>
          <p:spPr bwMode="auto">
            <a:xfrm rot="16200000">
              <a:off x="2595355" y="367492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68" name="Oval 1167"/>
            <p:cNvSpPr/>
            <p:nvPr/>
          </p:nvSpPr>
          <p:spPr bwMode="auto">
            <a:xfrm rot="16200000">
              <a:off x="2572495" y="351329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69" name="Oval 1168"/>
            <p:cNvSpPr/>
            <p:nvPr/>
          </p:nvSpPr>
          <p:spPr bwMode="auto">
            <a:xfrm rot="16200000">
              <a:off x="2539376" y="360207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70" name="Oval 1169"/>
            <p:cNvSpPr/>
            <p:nvPr/>
          </p:nvSpPr>
          <p:spPr bwMode="auto">
            <a:xfrm rot="16200000">
              <a:off x="2777226" y="350281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71" name="Oval 1170"/>
            <p:cNvSpPr/>
            <p:nvPr/>
          </p:nvSpPr>
          <p:spPr bwMode="auto">
            <a:xfrm rot="16200000">
              <a:off x="2667362" y="347346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72" name="Oval 1171"/>
            <p:cNvSpPr/>
            <p:nvPr/>
          </p:nvSpPr>
          <p:spPr bwMode="auto">
            <a:xfrm rot="16200000">
              <a:off x="2447239" y="366904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73" name="Oval 1172"/>
            <p:cNvSpPr/>
            <p:nvPr/>
          </p:nvSpPr>
          <p:spPr bwMode="auto">
            <a:xfrm rot="16200000">
              <a:off x="2375231" y="362920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74" name="Oval 1173"/>
            <p:cNvSpPr/>
            <p:nvPr/>
          </p:nvSpPr>
          <p:spPr bwMode="auto">
            <a:xfrm rot="16200000">
              <a:off x="2447238" y="353583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75" name="Oval 1174"/>
            <p:cNvSpPr/>
            <p:nvPr/>
          </p:nvSpPr>
          <p:spPr bwMode="auto">
            <a:xfrm rot="16200000">
              <a:off x="2303223" y="366904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76" name="Oval 1175"/>
            <p:cNvSpPr/>
            <p:nvPr/>
          </p:nvSpPr>
          <p:spPr bwMode="auto">
            <a:xfrm rot="16200000">
              <a:off x="2274895" y="347346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77" name="Oval 1176"/>
            <p:cNvSpPr/>
            <p:nvPr/>
          </p:nvSpPr>
          <p:spPr bwMode="auto">
            <a:xfrm rot="16200000">
              <a:off x="2247244" y="359618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78" name="Oval 1177"/>
            <p:cNvSpPr/>
            <p:nvPr/>
          </p:nvSpPr>
          <p:spPr bwMode="auto">
            <a:xfrm rot="16200000">
              <a:off x="2405620" y="346757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79" name="Oval 1178"/>
            <p:cNvSpPr/>
            <p:nvPr/>
          </p:nvSpPr>
          <p:spPr bwMode="auto">
            <a:xfrm rot="16200000">
              <a:off x="2348941" y="354365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80" name="Oval 1179"/>
            <p:cNvSpPr/>
            <p:nvPr/>
          </p:nvSpPr>
          <p:spPr bwMode="auto">
            <a:xfrm rot="16200000">
              <a:off x="2796447" y="338870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81" name="Oval 1180"/>
            <p:cNvSpPr/>
            <p:nvPr/>
          </p:nvSpPr>
          <p:spPr bwMode="auto">
            <a:xfrm rot="16200000">
              <a:off x="2690222" y="333866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82" name="Oval 1181"/>
            <p:cNvSpPr/>
            <p:nvPr/>
          </p:nvSpPr>
          <p:spPr bwMode="auto">
            <a:xfrm rot="16200000">
              <a:off x="2757777" y="329294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83" name="Oval 1182"/>
            <p:cNvSpPr/>
            <p:nvPr/>
          </p:nvSpPr>
          <p:spPr bwMode="auto">
            <a:xfrm rot="16200000">
              <a:off x="2618214" y="337849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84" name="Oval 1183"/>
            <p:cNvSpPr/>
            <p:nvPr/>
          </p:nvSpPr>
          <p:spPr bwMode="auto">
            <a:xfrm rot="16200000">
              <a:off x="2574169" y="317703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85" name="Oval 1184"/>
            <p:cNvSpPr/>
            <p:nvPr/>
          </p:nvSpPr>
          <p:spPr bwMode="auto">
            <a:xfrm rot="16200000">
              <a:off x="2562235" y="330564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86" name="Oval 1185"/>
            <p:cNvSpPr/>
            <p:nvPr/>
          </p:nvSpPr>
          <p:spPr bwMode="auto">
            <a:xfrm rot="16200000">
              <a:off x="2766330" y="317703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87" name="Oval 1186"/>
            <p:cNvSpPr/>
            <p:nvPr/>
          </p:nvSpPr>
          <p:spPr bwMode="auto">
            <a:xfrm rot="16200000">
              <a:off x="2692820" y="31661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88" name="Oval 1187"/>
            <p:cNvSpPr/>
            <p:nvPr/>
          </p:nvSpPr>
          <p:spPr bwMode="auto">
            <a:xfrm rot="16200000">
              <a:off x="2497057" y="341350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89" name="Oval 1188"/>
            <p:cNvSpPr/>
            <p:nvPr/>
          </p:nvSpPr>
          <p:spPr bwMode="auto">
            <a:xfrm rot="16200000">
              <a:off x="2398090" y="333277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90" name="Oval 1189"/>
            <p:cNvSpPr/>
            <p:nvPr/>
          </p:nvSpPr>
          <p:spPr bwMode="auto">
            <a:xfrm rot="16200000">
              <a:off x="2326082" y="337260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91" name="Oval 1190"/>
            <p:cNvSpPr/>
            <p:nvPr/>
          </p:nvSpPr>
          <p:spPr bwMode="auto">
            <a:xfrm rot="16200000">
              <a:off x="2342111" y="325992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92" name="Oval 1191"/>
            <p:cNvSpPr/>
            <p:nvPr/>
          </p:nvSpPr>
          <p:spPr bwMode="auto">
            <a:xfrm rot="16200000">
              <a:off x="2474198" y="317114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93" name="Oval 1192"/>
            <p:cNvSpPr/>
            <p:nvPr/>
          </p:nvSpPr>
          <p:spPr bwMode="auto">
            <a:xfrm rot="16200000">
              <a:off x="2297318" y="315325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94" name="Oval 1193"/>
            <p:cNvSpPr/>
            <p:nvPr/>
          </p:nvSpPr>
          <p:spPr bwMode="auto">
            <a:xfrm rot="5213036">
              <a:off x="2887859" y="316610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95" name="Oval 1194"/>
            <p:cNvSpPr/>
            <p:nvPr/>
          </p:nvSpPr>
          <p:spPr bwMode="auto">
            <a:xfrm rot="5213036">
              <a:off x="2961926" y="320196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96" name="Oval 1195"/>
            <p:cNvSpPr/>
            <p:nvPr/>
          </p:nvSpPr>
          <p:spPr bwMode="auto">
            <a:xfrm rot="5213036">
              <a:off x="2896956" y="325129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97" name="Oval 1196"/>
            <p:cNvSpPr/>
            <p:nvPr/>
          </p:nvSpPr>
          <p:spPr bwMode="auto">
            <a:xfrm rot="5213036">
              <a:off x="3031662" y="315827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98" name="Oval 1197"/>
            <p:cNvSpPr/>
            <p:nvPr/>
          </p:nvSpPr>
          <p:spPr bwMode="auto">
            <a:xfrm rot="5213036">
              <a:off x="3063275" y="331842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99" name="Oval 1198"/>
            <p:cNvSpPr/>
            <p:nvPr/>
          </p:nvSpPr>
          <p:spPr bwMode="auto">
            <a:xfrm rot="5213036">
              <a:off x="3091519" y="322798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00" name="Oval 1199"/>
            <p:cNvSpPr/>
            <p:nvPr/>
          </p:nvSpPr>
          <p:spPr bwMode="auto">
            <a:xfrm rot="5213036">
              <a:off x="2859416" y="33400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01" name="Oval 1200"/>
            <p:cNvSpPr/>
            <p:nvPr/>
          </p:nvSpPr>
          <p:spPr bwMode="auto">
            <a:xfrm rot="5213036">
              <a:off x="2970713" y="336335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02" name="Oval 1201"/>
            <p:cNvSpPr/>
            <p:nvPr/>
          </p:nvSpPr>
          <p:spPr bwMode="auto">
            <a:xfrm rot="5213036">
              <a:off x="3179879" y="315610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03" name="Oval 1202"/>
            <p:cNvSpPr/>
            <p:nvPr/>
          </p:nvSpPr>
          <p:spPr bwMode="auto">
            <a:xfrm rot="5213036">
              <a:off x="3253946" y="31919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04" name="Oval 1203"/>
            <p:cNvSpPr/>
            <p:nvPr/>
          </p:nvSpPr>
          <p:spPr bwMode="auto">
            <a:xfrm rot="5213036">
              <a:off x="3187121" y="328911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05" name="Oval 1204"/>
            <p:cNvSpPr/>
            <p:nvPr/>
          </p:nvSpPr>
          <p:spPr bwMode="auto">
            <a:xfrm rot="5213036">
              <a:off x="3323683" y="31482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06" name="Oval 1205"/>
            <p:cNvSpPr/>
            <p:nvPr/>
          </p:nvSpPr>
          <p:spPr bwMode="auto">
            <a:xfrm rot="5213036">
              <a:off x="3362600" y="334202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07" name="Oval 1206"/>
            <p:cNvSpPr/>
            <p:nvPr/>
          </p:nvSpPr>
          <p:spPr bwMode="auto">
            <a:xfrm rot="5213036">
              <a:off x="3383539" y="321797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08" name="Oval 1207"/>
            <p:cNvSpPr/>
            <p:nvPr/>
          </p:nvSpPr>
          <p:spPr bwMode="auto">
            <a:xfrm rot="5213036">
              <a:off x="3232388" y="335500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09" name="Oval 1208"/>
            <p:cNvSpPr/>
            <p:nvPr/>
          </p:nvSpPr>
          <p:spPr bwMode="auto">
            <a:xfrm rot="5213036">
              <a:off x="3284848" y="327596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10" name="Oval 1209"/>
            <p:cNvSpPr/>
            <p:nvPr/>
          </p:nvSpPr>
          <p:spPr bwMode="auto">
            <a:xfrm rot="5213036">
              <a:off x="2846426" y="345500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11" name="Oval 1210"/>
            <p:cNvSpPr/>
            <p:nvPr/>
          </p:nvSpPr>
          <p:spPr bwMode="auto">
            <a:xfrm rot="5213036">
              <a:off x="2955215" y="349920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12" name="Oval 1211"/>
            <p:cNvSpPr/>
            <p:nvPr/>
          </p:nvSpPr>
          <p:spPr bwMode="auto">
            <a:xfrm rot="5213036">
              <a:off x="2890245" y="354852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13" name="Oval 1212"/>
            <p:cNvSpPr/>
            <p:nvPr/>
          </p:nvSpPr>
          <p:spPr bwMode="auto">
            <a:xfrm rot="5213036">
              <a:off x="3024951" y="345551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14" name="Oval 1213"/>
            <p:cNvSpPr/>
            <p:nvPr/>
          </p:nvSpPr>
          <p:spPr bwMode="auto">
            <a:xfrm rot="5213036">
              <a:off x="3079882" y="365428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15" name="Oval 1214"/>
            <p:cNvSpPr/>
            <p:nvPr/>
          </p:nvSpPr>
          <p:spPr bwMode="auto">
            <a:xfrm rot="5213036">
              <a:off x="3084807" y="352521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16" name="Oval 1215"/>
            <p:cNvSpPr/>
            <p:nvPr/>
          </p:nvSpPr>
          <p:spPr bwMode="auto">
            <a:xfrm rot="5213036">
              <a:off x="2888005" y="366473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17" name="Oval 1216"/>
            <p:cNvSpPr/>
            <p:nvPr/>
          </p:nvSpPr>
          <p:spPr bwMode="auto">
            <a:xfrm rot="5213036">
              <a:off x="2962000" y="367162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18" name="Oval 1217"/>
            <p:cNvSpPr/>
            <p:nvPr/>
          </p:nvSpPr>
          <p:spPr bwMode="auto">
            <a:xfrm rot="5213036">
              <a:off x="3144026" y="34139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19" name="Oval 1218"/>
            <p:cNvSpPr/>
            <p:nvPr/>
          </p:nvSpPr>
          <p:spPr bwMode="auto">
            <a:xfrm rot="5213036">
              <a:off x="3247235" y="348920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20" name="Oval 1219"/>
            <p:cNvSpPr/>
            <p:nvPr/>
          </p:nvSpPr>
          <p:spPr bwMode="auto">
            <a:xfrm rot="5213036">
              <a:off x="3316971" y="34455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21" name="Oval 1220"/>
            <p:cNvSpPr/>
            <p:nvPr/>
          </p:nvSpPr>
          <p:spPr bwMode="auto">
            <a:xfrm rot="5213036">
              <a:off x="3307091" y="355890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22" name="Oval 1221"/>
            <p:cNvSpPr/>
            <p:nvPr/>
          </p:nvSpPr>
          <p:spPr bwMode="auto">
            <a:xfrm rot="5213036">
              <a:off x="3180025" y="365472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23" name="Oval 1222"/>
            <p:cNvSpPr/>
            <p:nvPr/>
          </p:nvSpPr>
          <p:spPr bwMode="auto">
            <a:xfrm rot="5213036">
              <a:off x="3357616" y="366298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24" name="Oval 1223"/>
            <p:cNvSpPr/>
            <p:nvPr/>
          </p:nvSpPr>
          <p:spPr bwMode="auto">
            <a:xfrm>
              <a:off x="3403199" y="485623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25" name="Oval 1224"/>
            <p:cNvSpPr/>
            <p:nvPr/>
          </p:nvSpPr>
          <p:spPr bwMode="auto">
            <a:xfrm>
              <a:off x="3443032" y="47842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26" name="Oval 1225"/>
            <p:cNvSpPr/>
            <p:nvPr/>
          </p:nvSpPr>
          <p:spPr bwMode="auto">
            <a:xfrm>
              <a:off x="3488751" y="485177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27" name="Oval 1226"/>
            <p:cNvSpPr/>
            <p:nvPr/>
          </p:nvSpPr>
          <p:spPr bwMode="auto">
            <a:xfrm>
              <a:off x="3403199" y="471221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28" name="Oval 1227"/>
            <p:cNvSpPr/>
            <p:nvPr/>
          </p:nvSpPr>
          <p:spPr bwMode="auto">
            <a:xfrm>
              <a:off x="3564829" y="468935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29" name="Oval 1228"/>
            <p:cNvSpPr/>
            <p:nvPr/>
          </p:nvSpPr>
          <p:spPr bwMode="auto">
            <a:xfrm>
              <a:off x="3476053" y="465623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30" name="Oval 1229"/>
            <p:cNvSpPr/>
            <p:nvPr/>
          </p:nvSpPr>
          <p:spPr bwMode="auto">
            <a:xfrm>
              <a:off x="3604662" y="486033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31" name="Oval 1230"/>
            <p:cNvSpPr/>
            <p:nvPr/>
          </p:nvSpPr>
          <p:spPr bwMode="auto">
            <a:xfrm>
              <a:off x="3604661" y="478422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32" name="Oval 1231"/>
            <p:cNvSpPr/>
            <p:nvPr/>
          </p:nvSpPr>
          <p:spPr bwMode="auto">
            <a:xfrm>
              <a:off x="3409085" y="456410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33" name="Oval 1232"/>
            <p:cNvSpPr/>
            <p:nvPr/>
          </p:nvSpPr>
          <p:spPr bwMode="auto">
            <a:xfrm>
              <a:off x="3448918" y="449209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34" name="Oval 1233"/>
            <p:cNvSpPr/>
            <p:nvPr/>
          </p:nvSpPr>
          <p:spPr bwMode="auto">
            <a:xfrm>
              <a:off x="3542292" y="456409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35" name="Oval 1234"/>
            <p:cNvSpPr/>
            <p:nvPr/>
          </p:nvSpPr>
          <p:spPr bwMode="auto">
            <a:xfrm>
              <a:off x="3409085" y="442008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36" name="Oval 1235"/>
            <p:cNvSpPr/>
            <p:nvPr/>
          </p:nvSpPr>
          <p:spPr bwMode="auto">
            <a:xfrm>
              <a:off x="3604660" y="439175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37" name="Oval 1236"/>
            <p:cNvSpPr/>
            <p:nvPr/>
          </p:nvSpPr>
          <p:spPr bwMode="auto">
            <a:xfrm>
              <a:off x="3481939" y="436410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38" name="Oval 1237"/>
            <p:cNvSpPr/>
            <p:nvPr/>
          </p:nvSpPr>
          <p:spPr bwMode="auto">
            <a:xfrm>
              <a:off x="3610548" y="452248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39" name="Oval 1238"/>
            <p:cNvSpPr/>
            <p:nvPr/>
          </p:nvSpPr>
          <p:spPr bwMode="auto">
            <a:xfrm>
              <a:off x="3534470" y="446580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40" name="Oval 1239"/>
            <p:cNvSpPr/>
            <p:nvPr/>
          </p:nvSpPr>
          <p:spPr bwMode="auto">
            <a:xfrm>
              <a:off x="3699631" y="487909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41" name="Oval 1240"/>
            <p:cNvSpPr/>
            <p:nvPr/>
          </p:nvSpPr>
          <p:spPr bwMode="auto">
            <a:xfrm>
              <a:off x="3739464" y="480708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42" name="Oval 1241"/>
            <p:cNvSpPr/>
            <p:nvPr/>
          </p:nvSpPr>
          <p:spPr bwMode="auto">
            <a:xfrm>
              <a:off x="3699631" y="47350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43" name="Oval 1242"/>
            <p:cNvSpPr/>
            <p:nvPr/>
          </p:nvSpPr>
          <p:spPr bwMode="auto">
            <a:xfrm>
              <a:off x="3664626" y="461391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44" name="Oval 1243"/>
            <p:cNvSpPr/>
            <p:nvPr/>
          </p:nvSpPr>
          <p:spPr bwMode="auto">
            <a:xfrm>
              <a:off x="3745350" y="451495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45" name="Oval 1244"/>
            <p:cNvSpPr/>
            <p:nvPr/>
          </p:nvSpPr>
          <p:spPr bwMode="auto">
            <a:xfrm>
              <a:off x="3705517" y="444294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46" name="Oval 1245"/>
            <p:cNvSpPr/>
            <p:nvPr/>
          </p:nvSpPr>
          <p:spPr bwMode="auto">
            <a:xfrm>
              <a:off x="3403199" y="428403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47" name="Oval 1246"/>
            <p:cNvSpPr/>
            <p:nvPr/>
          </p:nvSpPr>
          <p:spPr bwMode="auto">
            <a:xfrm>
              <a:off x="3443032" y="42120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48" name="Oval 1247"/>
            <p:cNvSpPr/>
            <p:nvPr/>
          </p:nvSpPr>
          <p:spPr bwMode="auto">
            <a:xfrm>
              <a:off x="3488751" y="427957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49" name="Oval 1248"/>
            <p:cNvSpPr/>
            <p:nvPr/>
          </p:nvSpPr>
          <p:spPr bwMode="auto">
            <a:xfrm>
              <a:off x="3403199" y="414001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50" name="Oval 1249"/>
            <p:cNvSpPr/>
            <p:nvPr/>
          </p:nvSpPr>
          <p:spPr bwMode="auto">
            <a:xfrm>
              <a:off x="3564829" y="411715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51" name="Oval 1250"/>
            <p:cNvSpPr/>
            <p:nvPr/>
          </p:nvSpPr>
          <p:spPr bwMode="auto">
            <a:xfrm>
              <a:off x="3476053" y="408403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52" name="Oval 1251"/>
            <p:cNvSpPr/>
            <p:nvPr/>
          </p:nvSpPr>
          <p:spPr bwMode="auto">
            <a:xfrm>
              <a:off x="3604662" y="428813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53" name="Oval 1252"/>
            <p:cNvSpPr/>
            <p:nvPr/>
          </p:nvSpPr>
          <p:spPr bwMode="auto">
            <a:xfrm>
              <a:off x="3604661" y="421202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54" name="Oval 1253"/>
            <p:cNvSpPr/>
            <p:nvPr/>
          </p:nvSpPr>
          <p:spPr bwMode="auto">
            <a:xfrm>
              <a:off x="3409085" y="399190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55" name="Oval 1254"/>
            <p:cNvSpPr/>
            <p:nvPr/>
          </p:nvSpPr>
          <p:spPr bwMode="auto">
            <a:xfrm>
              <a:off x="3448918" y="391989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56" name="Oval 1255"/>
            <p:cNvSpPr/>
            <p:nvPr/>
          </p:nvSpPr>
          <p:spPr bwMode="auto">
            <a:xfrm>
              <a:off x="3542292" y="399189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57" name="Oval 1256"/>
            <p:cNvSpPr/>
            <p:nvPr/>
          </p:nvSpPr>
          <p:spPr bwMode="auto">
            <a:xfrm>
              <a:off x="3409085" y="384788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58" name="Oval 1257"/>
            <p:cNvSpPr/>
            <p:nvPr/>
          </p:nvSpPr>
          <p:spPr bwMode="auto">
            <a:xfrm>
              <a:off x="3604660" y="381955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59" name="Oval 1258"/>
            <p:cNvSpPr/>
            <p:nvPr/>
          </p:nvSpPr>
          <p:spPr bwMode="auto">
            <a:xfrm>
              <a:off x="3481939" y="379190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60" name="Oval 1259"/>
            <p:cNvSpPr/>
            <p:nvPr/>
          </p:nvSpPr>
          <p:spPr bwMode="auto">
            <a:xfrm>
              <a:off x="3610548" y="395028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61" name="Oval 1260"/>
            <p:cNvSpPr/>
            <p:nvPr/>
          </p:nvSpPr>
          <p:spPr bwMode="auto">
            <a:xfrm>
              <a:off x="3534470" y="389360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62" name="Oval 1261"/>
            <p:cNvSpPr/>
            <p:nvPr/>
          </p:nvSpPr>
          <p:spPr bwMode="auto">
            <a:xfrm>
              <a:off x="3699631" y="430689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63" name="Oval 1262"/>
            <p:cNvSpPr/>
            <p:nvPr/>
          </p:nvSpPr>
          <p:spPr bwMode="auto">
            <a:xfrm>
              <a:off x="3699631" y="41628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64" name="Oval 1263"/>
            <p:cNvSpPr/>
            <p:nvPr/>
          </p:nvSpPr>
          <p:spPr bwMode="auto">
            <a:xfrm>
              <a:off x="3664626" y="404171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65" name="Oval 1264"/>
            <p:cNvSpPr/>
            <p:nvPr/>
          </p:nvSpPr>
          <p:spPr bwMode="auto">
            <a:xfrm>
              <a:off x="3705517" y="387074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66" name="Oval 1265"/>
            <p:cNvSpPr/>
            <p:nvPr/>
          </p:nvSpPr>
          <p:spPr bwMode="auto">
            <a:xfrm>
              <a:off x="3355544" y="368597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67" name="Oval 1266"/>
            <p:cNvSpPr/>
            <p:nvPr/>
          </p:nvSpPr>
          <p:spPr bwMode="auto">
            <a:xfrm>
              <a:off x="3441096" y="368151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68" name="Oval 1267"/>
            <p:cNvSpPr/>
            <p:nvPr/>
          </p:nvSpPr>
          <p:spPr bwMode="auto">
            <a:xfrm>
              <a:off x="3527658" y="372382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69" name="Oval 1268"/>
            <p:cNvSpPr/>
            <p:nvPr/>
          </p:nvSpPr>
          <p:spPr bwMode="auto">
            <a:xfrm>
              <a:off x="3641766" y="374304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70" name="Oval 1269"/>
            <p:cNvSpPr/>
            <p:nvPr/>
          </p:nvSpPr>
          <p:spPr bwMode="auto">
            <a:xfrm>
              <a:off x="3691809" y="363682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71" name="Oval 1270"/>
            <p:cNvSpPr/>
            <p:nvPr/>
          </p:nvSpPr>
          <p:spPr bwMode="auto">
            <a:xfrm>
              <a:off x="3737528" y="370437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72" name="Oval 1271"/>
            <p:cNvSpPr/>
            <p:nvPr/>
          </p:nvSpPr>
          <p:spPr bwMode="auto">
            <a:xfrm>
              <a:off x="2738993" y="367222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73" name="Oval 1272"/>
            <p:cNvSpPr/>
            <p:nvPr/>
          </p:nvSpPr>
          <p:spPr bwMode="auto">
            <a:xfrm>
              <a:off x="2824545" y="366777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74" name="Oval 1273"/>
            <p:cNvSpPr/>
            <p:nvPr/>
          </p:nvSpPr>
          <p:spPr bwMode="auto">
            <a:xfrm>
              <a:off x="2911107" y="371008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75" name="Oval 1274"/>
            <p:cNvSpPr/>
            <p:nvPr/>
          </p:nvSpPr>
          <p:spPr bwMode="auto">
            <a:xfrm>
              <a:off x="3025215" y="372930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76" name="Oval 1275"/>
            <p:cNvSpPr/>
            <p:nvPr/>
          </p:nvSpPr>
          <p:spPr bwMode="auto">
            <a:xfrm>
              <a:off x="3075258" y="362307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77" name="Oval 1276"/>
            <p:cNvSpPr/>
            <p:nvPr/>
          </p:nvSpPr>
          <p:spPr bwMode="auto">
            <a:xfrm>
              <a:off x="3120977" y="369063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78" name="Oval 1277"/>
            <p:cNvSpPr/>
            <p:nvPr/>
          </p:nvSpPr>
          <p:spPr bwMode="auto">
            <a:xfrm>
              <a:off x="3236888" y="369918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79" name="Oval 1278"/>
            <p:cNvSpPr/>
            <p:nvPr/>
          </p:nvSpPr>
          <p:spPr bwMode="auto">
            <a:xfrm>
              <a:off x="3247796" y="36256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80" name="Oval 1279"/>
            <p:cNvSpPr/>
            <p:nvPr/>
          </p:nvSpPr>
          <p:spPr bwMode="auto">
            <a:xfrm>
              <a:off x="2124299" y="364598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81" name="Oval 1280"/>
            <p:cNvSpPr/>
            <p:nvPr/>
          </p:nvSpPr>
          <p:spPr bwMode="auto">
            <a:xfrm>
              <a:off x="2209851" y="364153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82" name="Oval 1281"/>
            <p:cNvSpPr/>
            <p:nvPr/>
          </p:nvSpPr>
          <p:spPr bwMode="auto">
            <a:xfrm>
              <a:off x="2296413" y="368384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83" name="Oval 1282"/>
            <p:cNvSpPr/>
            <p:nvPr/>
          </p:nvSpPr>
          <p:spPr bwMode="auto">
            <a:xfrm>
              <a:off x="2410521" y="370306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84" name="Oval 1283"/>
            <p:cNvSpPr/>
            <p:nvPr/>
          </p:nvSpPr>
          <p:spPr bwMode="auto">
            <a:xfrm>
              <a:off x="2506283" y="366439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85" name="Oval 1284"/>
            <p:cNvSpPr/>
            <p:nvPr/>
          </p:nvSpPr>
          <p:spPr bwMode="auto">
            <a:xfrm>
              <a:off x="2622194" y="367294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86" name="Oval 1285"/>
            <p:cNvSpPr/>
            <p:nvPr/>
          </p:nvSpPr>
          <p:spPr bwMode="auto">
            <a:xfrm rot="16200000">
              <a:off x="2609425" y="428324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87" name="Oval 1286"/>
            <p:cNvSpPr/>
            <p:nvPr/>
          </p:nvSpPr>
          <p:spPr bwMode="auto">
            <a:xfrm rot="16200000">
              <a:off x="2537417" y="424340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88" name="Oval 1287"/>
            <p:cNvSpPr/>
            <p:nvPr/>
          </p:nvSpPr>
          <p:spPr bwMode="auto">
            <a:xfrm rot="16200000">
              <a:off x="2604972" y="419768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89" name="Oval 1288"/>
            <p:cNvSpPr/>
            <p:nvPr/>
          </p:nvSpPr>
          <p:spPr bwMode="auto">
            <a:xfrm rot="16200000">
              <a:off x="2465409" y="428324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90" name="Oval 1289"/>
            <p:cNvSpPr/>
            <p:nvPr/>
          </p:nvSpPr>
          <p:spPr bwMode="auto">
            <a:xfrm rot="16200000">
              <a:off x="2442549" y="412161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91" name="Oval 1290"/>
            <p:cNvSpPr/>
            <p:nvPr/>
          </p:nvSpPr>
          <p:spPr bwMode="auto">
            <a:xfrm rot="16200000">
              <a:off x="2409430" y="421038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92" name="Oval 1291"/>
            <p:cNvSpPr/>
            <p:nvPr/>
          </p:nvSpPr>
          <p:spPr bwMode="auto">
            <a:xfrm rot="16200000">
              <a:off x="2647280" y="411112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93" name="Oval 1292"/>
            <p:cNvSpPr/>
            <p:nvPr/>
          </p:nvSpPr>
          <p:spPr bwMode="auto">
            <a:xfrm rot="16200000">
              <a:off x="2537416" y="408177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94" name="Oval 1293"/>
            <p:cNvSpPr/>
            <p:nvPr/>
          </p:nvSpPr>
          <p:spPr bwMode="auto">
            <a:xfrm rot="16200000">
              <a:off x="2317293" y="427735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95" name="Oval 1294"/>
            <p:cNvSpPr/>
            <p:nvPr/>
          </p:nvSpPr>
          <p:spPr bwMode="auto">
            <a:xfrm rot="16200000">
              <a:off x="2245285" y="423752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96" name="Oval 1295"/>
            <p:cNvSpPr/>
            <p:nvPr/>
          </p:nvSpPr>
          <p:spPr bwMode="auto">
            <a:xfrm rot="16200000">
              <a:off x="2317292" y="414414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97" name="Oval 1296"/>
            <p:cNvSpPr/>
            <p:nvPr/>
          </p:nvSpPr>
          <p:spPr bwMode="auto">
            <a:xfrm rot="16200000">
              <a:off x="2173277" y="427735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98" name="Oval 1297"/>
            <p:cNvSpPr/>
            <p:nvPr/>
          </p:nvSpPr>
          <p:spPr bwMode="auto">
            <a:xfrm rot="16200000">
              <a:off x="2144949" y="408177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99" name="Oval 1298"/>
            <p:cNvSpPr/>
            <p:nvPr/>
          </p:nvSpPr>
          <p:spPr bwMode="auto">
            <a:xfrm rot="16200000">
              <a:off x="2117298" y="420450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00" name="Oval 1299"/>
            <p:cNvSpPr/>
            <p:nvPr/>
          </p:nvSpPr>
          <p:spPr bwMode="auto">
            <a:xfrm rot="16200000">
              <a:off x="2275674" y="407589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01" name="Oval 1300"/>
            <p:cNvSpPr/>
            <p:nvPr/>
          </p:nvSpPr>
          <p:spPr bwMode="auto">
            <a:xfrm rot="16200000">
              <a:off x="2218995" y="415196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02" name="Oval 1301"/>
            <p:cNvSpPr/>
            <p:nvPr/>
          </p:nvSpPr>
          <p:spPr bwMode="auto">
            <a:xfrm rot="16200000">
              <a:off x="2666501" y="399701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03" name="Oval 1302"/>
            <p:cNvSpPr/>
            <p:nvPr/>
          </p:nvSpPr>
          <p:spPr bwMode="auto">
            <a:xfrm rot="16200000">
              <a:off x="2560276" y="39469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04" name="Oval 1303"/>
            <p:cNvSpPr/>
            <p:nvPr/>
          </p:nvSpPr>
          <p:spPr bwMode="auto">
            <a:xfrm rot="16200000">
              <a:off x="2627831" y="390125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05" name="Oval 1304"/>
            <p:cNvSpPr/>
            <p:nvPr/>
          </p:nvSpPr>
          <p:spPr bwMode="auto">
            <a:xfrm rot="16200000">
              <a:off x="2488268" y="398680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06" name="Oval 1305"/>
            <p:cNvSpPr/>
            <p:nvPr/>
          </p:nvSpPr>
          <p:spPr bwMode="auto">
            <a:xfrm rot="16200000">
              <a:off x="2444223" y="378534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07" name="Oval 1306"/>
            <p:cNvSpPr/>
            <p:nvPr/>
          </p:nvSpPr>
          <p:spPr bwMode="auto">
            <a:xfrm rot="16200000">
              <a:off x="2432289" y="391395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08" name="Oval 1307"/>
            <p:cNvSpPr/>
            <p:nvPr/>
          </p:nvSpPr>
          <p:spPr bwMode="auto">
            <a:xfrm rot="16200000">
              <a:off x="2636384" y="378534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09" name="Oval 1308"/>
            <p:cNvSpPr/>
            <p:nvPr/>
          </p:nvSpPr>
          <p:spPr bwMode="auto">
            <a:xfrm rot="16200000">
              <a:off x="2562874" y="377443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10" name="Oval 1309"/>
            <p:cNvSpPr/>
            <p:nvPr/>
          </p:nvSpPr>
          <p:spPr bwMode="auto">
            <a:xfrm rot="16200000">
              <a:off x="2367111" y="402181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11" name="Oval 1310"/>
            <p:cNvSpPr/>
            <p:nvPr/>
          </p:nvSpPr>
          <p:spPr bwMode="auto">
            <a:xfrm rot="16200000">
              <a:off x="2268144" y="394108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12" name="Oval 1311"/>
            <p:cNvSpPr/>
            <p:nvPr/>
          </p:nvSpPr>
          <p:spPr bwMode="auto">
            <a:xfrm rot="16200000">
              <a:off x="2196136" y="398092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13" name="Oval 1312"/>
            <p:cNvSpPr/>
            <p:nvPr/>
          </p:nvSpPr>
          <p:spPr bwMode="auto">
            <a:xfrm rot="16200000">
              <a:off x="2212165" y="386823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14" name="Oval 1313"/>
            <p:cNvSpPr/>
            <p:nvPr/>
          </p:nvSpPr>
          <p:spPr bwMode="auto">
            <a:xfrm rot="16200000">
              <a:off x="2344252" y="377945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15" name="Oval 1314"/>
            <p:cNvSpPr/>
            <p:nvPr/>
          </p:nvSpPr>
          <p:spPr bwMode="auto">
            <a:xfrm rot="16200000">
              <a:off x="2167372" y="376156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16" name="Oval 1315"/>
            <p:cNvSpPr/>
            <p:nvPr/>
          </p:nvSpPr>
          <p:spPr bwMode="auto">
            <a:xfrm rot="16200000">
              <a:off x="2583184" y="489793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17" name="Oval 1316"/>
            <p:cNvSpPr/>
            <p:nvPr/>
          </p:nvSpPr>
          <p:spPr bwMode="auto">
            <a:xfrm rot="16200000">
              <a:off x="2511176" y="485810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18" name="Oval 1317"/>
            <p:cNvSpPr/>
            <p:nvPr/>
          </p:nvSpPr>
          <p:spPr bwMode="auto">
            <a:xfrm rot="16200000">
              <a:off x="2578731" y="481238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19" name="Oval 1318"/>
            <p:cNvSpPr/>
            <p:nvPr/>
          </p:nvSpPr>
          <p:spPr bwMode="auto">
            <a:xfrm rot="16200000">
              <a:off x="2439168" y="489793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20" name="Oval 1319"/>
            <p:cNvSpPr/>
            <p:nvPr/>
          </p:nvSpPr>
          <p:spPr bwMode="auto">
            <a:xfrm rot="16200000">
              <a:off x="2416308" y="473630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21" name="Oval 1320"/>
            <p:cNvSpPr/>
            <p:nvPr/>
          </p:nvSpPr>
          <p:spPr bwMode="auto">
            <a:xfrm rot="16200000">
              <a:off x="2383189" y="482508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22" name="Oval 1321"/>
            <p:cNvSpPr/>
            <p:nvPr/>
          </p:nvSpPr>
          <p:spPr bwMode="auto">
            <a:xfrm rot="16200000">
              <a:off x="2621039" y="472582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23" name="Oval 1322"/>
            <p:cNvSpPr/>
            <p:nvPr/>
          </p:nvSpPr>
          <p:spPr bwMode="auto">
            <a:xfrm rot="16200000">
              <a:off x="2511175" y="469647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24" name="Oval 1323"/>
            <p:cNvSpPr/>
            <p:nvPr/>
          </p:nvSpPr>
          <p:spPr bwMode="auto">
            <a:xfrm rot="16200000">
              <a:off x="2291052" y="489204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25" name="Oval 1324"/>
            <p:cNvSpPr/>
            <p:nvPr/>
          </p:nvSpPr>
          <p:spPr bwMode="auto">
            <a:xfrm rot="16200000">
              <a:off x="2219044" y="485221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26" name="Oval 1325"/>
            <p:cNvSpPr/>
            <p:nvPr/>
          </p:nvSpPr>
          <p:spPr bwMode="auto">
            <a:xfrm rot="16200000">
              <a:off x="2291051" y="475884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27" name="Oval 1326"/>
            <p:cNvSpPr/>
            <p:nvPr/>
          </p:nvSpPr>
          <p:spPr bwMode="auto">
            <a:xfrm rot="16200000">
              <a:off x="2147036" y="489204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28" name="Oval 1327"/>
            <p:cNvSpPr/>
            <p:nvPr/>
          </p:nvSpPr>
          <p:spPr bwMode="auto">
            <a:xfrm rot="16200000">
              <a:off x="2118708" y="469647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29" name="Oval 1328"/>
            <p:cNvSpPr/>
            <p:nvPr/>
          </p:nvSpPr>
          <p:spPr bwMode="auto">
            <a:xfrm rot="16200000">
              <a:off x="2091057" y="481919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30" name="Oval 1329"/>
            <p:cNvSpPr/>
            <p:nvPr/>
          </p:nvSpPr>
          <p:spPr bwMode="auto">
            <a:xfrm rot="16200000">
              <a:off x="2249433" y="469058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31" name="Oval 1330"/>
            <p:cNvSpPr/>
            <p:nvPr/>
          </p:nvSpPr>
          <p:spPr bwMode="auto">
            <a:xfrm rot="16200000">
              <a:off x="2192754" y="47666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32" name="Oval 1331"/>
            <p:cNvSpPr/>
            <p:nvPr/>
          </p:nvSpPr>
          <p:spPr bwMode="auto">
            <a:xfrm rot="16200000">
              <a:off x="2640260" y="461171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33" name="Oval 1332"/>
            <p:cNvSpPr/>
            <p:nvPr/>
          </p:nvSpPr>
          <p:spPr bwMode="auto">
            <a:xfrm rot="16200000">
              <a:off x="2534035" y="456166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34" name="Oval 1333"/>
            <p:cNvSpPr/>
            <p:nvPr/>
          </p:nvSpPr>
          <p:spPr bwMode="auto">
            <a:xfrm rot="16200000">
              <a:off x="2601590" y="451595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35" name="Oval 1334"/>
            <p:cNvSpPr/>
            <p:nvPr/>
          </p:nvSpPr>
          <p:spPr bwMode="auto">
            <a:xfrm rot="16200000">
              <a:off x="2462027" y="460150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36" name="Oval 1335"/>
            <p:cNvSpPr/>
            <p:nvPr/>
          </p:nvSpPr>
          <p:spPr bwMode="auto">
            <a:xfrm rot="16200000">
              <a:off x="2417982" y="440004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37" name="Oval 1336"/>
            <p:cNvSpPr/>
            <p:nvPr/>
          </p:nvSpPr>
          <p:spPr bwMode="auto">
            <a:xfrm rot="16200000">
              <a:off x="2406048" y="452864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38" name="Oval 1337"/>
            <p:cNvSpPr/>
            <p:nvPr/>
          </p:nvSpPr>
          <p:spPr bwMode="auto">
            <a:xfrm rot="16200000">
              <a:off x="2610143" y="44000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39" name="Oval 1338"/>
            <p:cNvSpPr/>
            <p:nvPr/>
          </p:nvSpPr>
          <p:spPr bwMode="auto">
            <a:xfrm rot="16200000">
              <a:off x="2536633" y="438913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40" name="Oval 1339"/>
            <p:cNvSpPr/>
            <p:nvPr/>
          </p:nvSpPr>
          <p:spPr bwMode="auto">
            <a:xfrm rot="16200000">
              <a:off x="2340870" y="463650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41" name="Oval 1340"/>
            <p:cNvSpPr/>
            <p:nvPr/>
          </p:nvSpPr>
          <p:spPr bwMode="auto">
            <a:xfrm rot="16200000">
              <a:off x="2241903" y="455578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42" name="Oval 1341"/>
            <p:cNvSpPr/>
            <p:nvPr/>
          </p:nvSpPr>
          <p:spPr bwMode="auto">
            <a:xfrm rot="16200000">
              <a:off x="2169895" y="459561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43" name="Oval 1342"/>
            <p:cNvSpPr/>
            <p:nvPr/>
          </p:nvSpPr>
          <p:spPr bwMode="auto">
            <a:xfrm rot="16200000">
              <a:off x="2185924" y="448292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44" name="Oval 1343"/>
            <p:cNvSpPr/>
            <p:nvPr/>
          </p:nvSpPr>
          <p:spPr bwMode="auto">
            <a:xfrm rot="16200000">
              <a:off x="2318011" y="439415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45" name="Oval 1344"/>
            <p:cNvSpPr/>
            <p:nvPr/>
          </p:nvSpPr>
          <p:spPr bwMode="auto">
            <a:xfrm rot="16200000">
              <a:off x="2141131" y="437626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46" name="Oval 1345"/>
            <p:cNvSpPr/>
            <p:nvPr/>
          </p:nvSpPr>
          <p:spPr bwMode="auto">
            <a:xfrm rot="5213036">
              <a:off x="2778348" y="442366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47" name="Oval 1346"/>
            <p:cNvSpPr/>
            <p:nvPr/>
          </p:nvSpPr>
          <p:spPr bwMode="auto">
            <a:xfrm rot="5213036">
              <a:off x="2852415" y="445952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48" name="Oval 1347"/>
            <p:cNvSpPr/>
            <p:nvPr/>
          </p:nvSpPr>
          <p:spPr bwMode="auto">
            <a:xfrm rot="5213036">
              <a:off x="2787445" y="450885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49" name="Oval 1348"/>
            <p:cNvSpPr/>
            <p:nvPr/>
          </p:nvSpPr>
          <p:spPr bwMode="auto">
            <a:xfrm rot="5213036">
              <a:off x="2922151" y="441583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50" name="Oval 1349"/>
            <p:cNvSpPr/>
            <p:nvPr/>
          </p:nvSpPr>
          <p:spPr bwMode="auto">
            <a:xfrm rot="5213036">
              <a:off x="2953764" y="457598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51" name="Oval 1350"/>
            <p:cNvSpPr/>
            <p:nvPr/>
          </p:nvSpPr>
          <p:spPr bwMode="auto">
            <a:xfrm rot="5213036">
              <a:off x="2982008" y="448554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52" name="Oval 1351"/>
            <p:cNvSpPr/>
            <p:nvPr/>
          </p:nvSpPr>
          <p:spPr bwMode="auto">
            <a:xfrm rot="5213036">
              <a:off x="2749905" y="459758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53" name="Oval 1352"/>
            <p:cNvSpPr/>
            <p:nvPr/>
          </p:nvSpPr>
          <p:spPr bwMode="auto">
            <a:xfrm rot="5213036">
              <a:off x="2861202" y="462091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54" name="Oval 1353"/>
            <p:cNvSpPr/>
            <p:nvPr/>
          </p:nvSpPr>
          <p:spPr bwMode="auto">
            <a:xfrm rot="5213036">
              <a:off x="3070368" y="441366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55" name="Oval 1354"/>
            <p:cNvSpPr/>
            <p:nvPr/>
          </p:nvSpPr>
          <p:spPr bwMode="auto">
            <a:xfrm rot="5213036">
              <a:off x="3144435" y="44495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56" name="Oval 1355"/>
            <p:cNvSpPr/>
            <p:nvPr/>
          </p:nvSpPr>
          <p:spPr bwMode="auto">
            <a:xfrm rot="5213036">
              <a:off x="3077610" y="454667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57" name="Oval 1356"/>
            <p:cNvSpPr/>
            <p:nvPr/>
          </p:nvSpPr>
          <p:spPr bwMode="auto">
            <a:xfrm rot="5213036">
              <a:off x="3214171" y="440583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58" name="Oval 1357"/>
            <p:cNvSpPr/>
            <p:nvPr/>
          </p:nvSpPr>
          <p:spPr bwMode="auto">
            <a:xfrm rot="5213036">
              <a:off x="3253089" y="459958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59" name="Oval 1358"/>
            <p:cNvSpPr/>
            <p:nvPr/>
          </p:nvSpPr>
          <p:spPr bwMode="auto">
            <a:xfrm rot="5213036">
              <a:off x="3274028" y="44755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60" name="Oval 1359"/>
            <p:cNvSpPr/>
            <p:nvPr/>
          </p:nvSpPr>
          <p:spPr bwMode="auto">
            <a:xfrm rot="5213036">
              <a:off x="3122877" y="461256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61" name="Oval 1360"/>
            <p:cNvSpPr/>
            <p:nvPr/>
          </p:nvSpPr>
          <p:spPr bwMode="auto">
            <a:xfrm rot="5213036">
              <a:off x="3175337" y="453352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62" name="Oval 1361"/>
            <p:cNvSpPr/>
            <p:nvPr/>
          </p:nvSpPr>
          <p:spPr bwMode="auto">
            <a:xfrm rot="5213036">
              <a:off x="2736915" y="471256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63" name="Oval 1362"/>
            <p:cNvSpPr/>
            <p:nvPr/>
          </p:nvSpPr>
          <p:spPr bwMode="auto">
            <a:xfrm rot="5213036">
              <a:off x="2845704" y="47567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64" name="Oval 1363"/>
            <p:cNvSpPr/>
            <p:nvPr/>
          </p:nvSpPr>
          <p:spPr bwMode="auto">
            <a:xfrm rot="5213036">
              <a:off x="2780734" y="480608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65" name="Oval 1364"/>
            <p:cNvSpPr/>
            <p:nvPr/>
          </p:nvSpPr>
          <p:spPr bwMode="auto">
            <a:xfrm rot="5213036">
              <a:off x="2915440" y="47130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66" name="Oval 1365"/>
            <p:cNvSpPr/>
            <p:nvPr/>
          </p:nvSpPr>
          <p:spPr bwMode="auto">
            <a:xfrm rot="5213036">
              <a:off x="2970371" y="491184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67" name="Oval 1366"/>
            <p:cNvSpPr/>
            <p:nvPr/>
          </p:nvSpPr>
          <p:spPr bwMode="auto">
            <a:xfrm rot="5213036">
              <a:off x="2975296" y="478277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68" name="Oval 1367"/>
            <p:cNvSpPr/>
            <p:nvPr/>
          </p:nvSpPr>
          <p:spPr bwMode="auto">
            <a:xfrm rot="5213036">
              <a:off x="2778494" y="492229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69" name="Oval 1368"/>
            <p:cNvSpPr/>
            <p:nvPr/>
          </p:nvSpPr>
          <p:spPr bwMode="auto">
            <a:xfrm rot="5213036">
              <a:off x="2852488" y="492918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70" name="Oval 1369"/>
            <p:cNvSpPr/>
            <p:nvPr/>
          </p:nvSpPr>
          <p:spPr bwMode="auto">
            <a:xfrm rot="5213036">
              <a:off x="3034515" y="467153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71" name="Oval 1370"/>
            <p:cNvSpPr/>
            <p:nvPr/>
          </p:nvSpPr>
          <p:spPr bwMode="auto">
            <a:xfrm rot="5213036">
              <a:off x="3137724" y="474676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72" name="Oval 1371"/>
            <p:cNvSpPr/>
            <p:nvPr/>
          </p:nvSpPr>
          <p:spPr bwMode="auto">
            <a:xfrm rot="5213036">
              <a:off x="3207460" y="470307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73" name="Oval 1372"/>
            <p:cNvSpPr/>
            <p:nvPr/>
          </p:nvSpPr>
          <p:spPr bwMode="auto">
            <a:xfrm rot="5213036">
              <a:off x="3197580" y="481646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74" name="Oval 1373"/>
            <p:cNvSpPr/>
            <p:nvPr/>
          </p:nvSpPr>
          <p:spPr bwMode="auto">
            <a:xfrm rot="5213036">
              <a:off x="3070514" y="491228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75" name="Oval 1374"/>
            <p:cNvSpPr/>
            <p:nvPr/>
          </p:nvSpPr>
          <p:spPr bwMode="auto">
            <a:xfrm rot="5213036">
              <a:off x="3248105" y="492054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76" name="Oval 1375"/>
            <p:cNvSpPr/>
            <p:nvPr/>
          </p:nvSpPr>
          <p:spPr bwMode="auto">
            <a:xfrm rot="5213036">
              <a:off x="2771136" y="380845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77" name="Oval 1376"/>
            <p:cNvSpPr/>
            <p:nvPr/>
          </p:nvSpPr>
          <p:spPr bwMode="auto">
            <a:xfrm rot="5213036">
              <a:off x="2845203" y="384431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78" name="Oval 1377"/>
            <p:cNvSpPr/>
            <p:nvPr/>
          </p:nvSpPr>
          <p:spPr bwMode="auto">
            <a:xfrm rot="5213036">
              <a:off x="2780233" y="38936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79" name="Oval 1378"/>
            <p:cNvSpPr/>
            <p:nvPr/>
          </p:nvSpPr>
          <p:spPr bwMode="auto">
            <a:xfrm rot="5213036">
              <a:off x="2914939" y="380062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80" name="Oval 1379"/>
            <p:cNvSpPr/>
            <p:nvPr/>
          </p:nvSpPr>
          <p:spPr bwMode="auto">
            <a:xfrm rot="5213036">
              <a:off x="2946552" y="39607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81" name="Oval 1380"/>
            <p:cNvSpPr/>
            <p:nvPr/>
          </p:nvSpPr>
          <p:spPr bwMode="auto">
            <a:xfrm rot="5213036">
              <a:off x="2974796" y="387033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82" name="Oval 1381"/>
            <p:cNvSpPr/>
            <p:nvPr/>
          </p:nvSpPr>
          <p:spPr bwMode="auto">
            <a:xfrm rot="5213036">
              <a:off x="2742693" y="398237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83" name="Oval 1382"/>
            <p:cNvSpPr/>
            <p:nvPr/>
          </p:nvSpPr>
          <p:spPr bwMode="auto">
            <a:xfrm rot="5213036">
              <a:off x="2853990" y="400570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84" name="Oval 1383"/>
            <p:cNvSpPr/>
            <p:nvPr/>
          </p:nvSpPr>
          <p:spPr bwMode="auto">
            <a:xfrm rot="5213036">
              <a:off x="3063156" y="379845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85" name="Oval 1384"/>
            <p:cNvSpPr/>
            <p:nvPr/>
          </p:nvSpPr>
          <p:spPr bwMode="auto">
            <a:xfrm rot="5213036">
              <a:off x="3137223" y="383431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86" name="Oval 1385"/>
            <p:cNvSpPr/>
            <p:nvPr/>
          </p:nvSpPr>
          <p:spPr bwMode="auto">
            <a:xfrm rot="5213036">
              <a:off x="3070398" y="39314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87" name="Oval 1386"/>
            <p:cNvSpPr/>
            <p:nvPr/>
          </p:nvSpPr>
          <p:spPr bwMode="auto">
            <a:xfrm rot="5213036">
              <a:off x="3206960" y="37906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88" name="Oval 1387"/>
            <p:cNvSpPr/>
            <p:nvPr/>
          </p:nvSpPr>
          <p:spPr bwMode="auto">
            <a:xfrm rot="5213036">
              <a:off x="3245877" y="398437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89" name="Oval 1388"/>
            <p:cNvSpPr/>
            <p:nvPr/>
          </p:nvSpPr>
          <p:spPr bwMode="auto">
            <a:xfrm rot="5213036">
              <a:off x="3266816" y="386032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90" name="Oval 1389"/>
            <p:cNvSpPr/>
            <p:nvPr/>
          </p:nvSpPr>
          <p:spPr bwMode="auto">
            <a:xfrm rot="5213036">
              <a:off x="3115665" y="399735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91" name="Oval 1390"/>
            <p:cNvSpPr/>
            <p:nvPr/>
          </p:nvSpPr>
          <p:spPr bwMode="auto">
            <a:xfrm rot="5213036">
              <a:off x="3168125" y="391830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92" name="Oval 1391"/>
            <p:cNvSpPr/>
            <p:nvPr/>
          </p:nvSpPr>
          <p:spPr bwMode="auto">
            <a:xfrm rot="5213036">
              <a:off x="2729703" y="409735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93" name="Oval 1392"/>
            <p:cNvSpPr/>
            <p:nvPr/>
          </p:nvSpPr>
          <p:spPr bwMode="auto">
            <a:xfrm rot="5213036">
              <a:off x="2838492" y="414155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94" name="Oval 1393"/>
            <p:cNvSpPr/>
            <p:nvPr/>
          </p:nvSpPr>
          <p:spPr bwMode="auto">
            <a:xfrm rot="5213036">
              <a:off x="2773522" y="41908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95" name="Oval 1394"/>
            <p:cNvSpPr/>
            <p:nvPr/>
          </p:nvSpPr>
          <p:spPr bwMode="auto">
            <a:xfrm rot="5213036">
              <a:off x="2908228" y="40978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96" name="Oval 1395"/>
            <p:cNvSpPr/>
            <p:nvPr/>
          </p:nvSpPr>
          <p:spPr bwMode="auto">
            <a:xfrm rot="5213036">
              <a:off x="2963159" y="429663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97" name="Oval 1396"/>
            <p:cNvSpPr/>
            <p:nvPr/>
          </p:nvSpPr>
          <p:spPr bwMode="auto">
            <a:xfrm rot="5213036">
              <a:off x="2968084" y="416756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98" name="Oval 1397"/>
            <p:cNvSpPr/>
            <p:nvPr/>
          </p:nvSpPr>
          <p:spPr bwMode="auto">
            <a:xfrm rot="5213036">
              <a:off x="2771282" y="430708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99" name="Oval 1398"/>
            <p:cNvSpPr/>
            <p:nvPr/>
          </p:nvSpPr>
          <p:spPr bwMode="auto">
            <a:xfrm rot="5213036">
              <a:off x="2845277" y="431397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00" name="Oval 1399"/>
            <p:cNvSpPr/>
            <p:nvPr/>
          </p:nvSpPr>
          <p:spPr bwMode="auto">
            <a:xfrm rot="5213036">
              <a:off x="3027303" y="40563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01" name="Oval 1400"/>
            <p:cNvSpPr/>
            <p:nvPr/>
          </p:nvSpPr>
          <p:spPr bwMode="auto">
            <a:xfrm rot="5213036">
              <a:off x="3130512" y="413154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02" name="Oval 1401"/>
            <p:cNvSpPr/>
            <p:nvPr/>
          </p:nvSpPr>
          <p:spPr bwMode="auto">
            <a:xfrm rot="5213036">
              <a:off x="3200248" y="408786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03" name="Oval 1402"/>
            <p:cNvSpPr/>
            <p:nvPr/>
          </p:nvSpPr>
          <p:spPr bwMode="auto">
            <a:xfrm rot="5213036">
              <a:off x="3190368" y="420125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04" name="Oval 1403"/>
            <p:cNvSpPr/>
            <p:nvPr/>
          </p:nvSpPr>
          <p:spPr bwMode="auto">
            <a:xfrm rot="5213036">
              <a:off x="3063302" y="429707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05" name="Oval 1404"/>
            <p:cNvSpPr/>
            <p:nvPr/>
          </p:nvSpPr>
          <p:spPr bwMode="auto">
            <a:xfrm rot="5213036">
              <a:off x="3240893" y="430532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06" name="Oval 1405"/>
            <p:cNvSpPr/>
            <p:nvPr/>
          </p:nvSpPr>
          <p:spPr bwMode="auto">
            <a:xfrm>
              <a:off x="3378401" y="515629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07" name="Oval 1406"/>
            <p:cNvSpPr/>
            <p:nvPr/>
          </p:nvSpPr>
          <p:spPr bwMode="auto">
            <a:xfrm>
              <a:off x="3418234" y="508428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08" name="Oval 1407"/>
            <p:cNvSpPr/>
            <p:nvPr/>
          </p:nvSpPr>
          <p:spPr bwMode="auto">
            <a:xfrm>
              <a:off x="3511608" y="515629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09" name="Oval 1408"/>
            <p:cNvSpPr/>
            <p:nvPr/>
          </p:nvSpPr>
          <p:spPr bwMode="auto">
            <a:xfrm>
              <a:off x="3378401" y="501227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0" name="Oval 1409"/>
            <p:cNvSpPr/>
            <p:nvPr/>
          </p:nvSpPr>
          <p:spPr bwMode="auto">
            <a:xfrm>
              <a:off x="3573976" y="498394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1" name="Oval 1410"/>
            <p:cNvSpPr/>
            <p:nvPr/>
          </p:nvSpPr>
          <p:spPr bwMode="auto">
            <a:xfrm>
              <a:off x="3451255" y="495629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2" name="Oval 1411"/>
            <p:cNvSpPr/>
            <p:nvPr/>
          </p:nvSpPr>
          <p:spPr bwMode="auto">
            <a:xfrm>
              <a:off x="3579864" y="511467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" name="Oval 1412"/>
            <p:cNvSpPr/>
            <p:nvPr/>
          </p:nvSpPr>
          <p:spPr bwMode="auto">
            <a:xfrm>
              <a:off x="3503786" y="505799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4" name="Oval 1413"/>
            <p:cNvSpPr/>
            <p:nvPr/>
          </p:nvSpPr>
          <p:spPr bwMode="auto">
            <a:xfrm>
              <a:off x="3714666" y="510714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5" name="Oval 1414"/>
            <p:cNvSpPr/>
            <p:nvPr/>
          </p:nvSpPr>
          <p:spPr bwMode="auto">
            <a:xfrm>
              <a:off x="3674833" y="503513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6" name="Oval 1415"/>
            <p:cNvSpPr/>
            <p:nvPr/>
          </p:nvSpPr>
          <p:spPr bwMode="auto">
            <a:xfrm>
              <a:off x="2761850" y="514254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7" name="Oval 1416"/>
            <p:cNvSpPr/>
            <p:nvPr/>
          </p:nvSpPr>
          <p:spPr bwMode="auto">
            <a:xfrm>
              <a:off x="2801683" y="50705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8" name="Oval 1417"/>
            <p:cNvSpPr/>
            <p:nvPr/>
          </p:nvSpPr>
          <p:spPr bwMode="auto">
            <a:xfrm>
              <a:off x="2895057" y="514254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9" name="Oval 1418"/>
            <p:cNvSpPr/>
            <p:nvPr/>
          </p:nvSpPr>
          <p:spPr bwMode="auto">
            <a:xfrm>
              <a:off x="2761850" y="499853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20" name="Oval 1419"/>
            <p:cNvSpPr/>
            <p:nvPr/>
          </p:nvSpPr>
          <p:spPr bwMode="auto">
            <a:xfrm>
              <a:off x="2957425" y="497020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21" name="Oval 1420"/>
            <p:cNvSpPr/>
            <p:nvPr/>
          </p:nvSpPr>
          <p:spPr bwMode="auto">
            <a:xfrm>
              <a:off x="2834704" y="494255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22" name="Oval 1421"/>
            <p:cNvSpPr/>
            <p:nvPr/>
          </p:nvSpPr>
          <p:spPr bwMode="auto">
            <a:xfrm>
              <a:off x="2963313" y="510092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23" name="Oval 1422"/>
            <p:cNvSpPr/>
            <p:nvPr/>
          </p:nvSpPr>
          <p:spPr bwMode="auto">
            <a:xfrm>
              <a:off x="2887235" y="504424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24" name="Oval 1423"/>
            <p:cNvSpPr/>
            <p:nvPr/>
          </p:nvSpPr>
          <p:spPr bwMode="auto">
            <a:xfrm>
              <a:off x="3098115" y="509339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25" name="Oval 1424"/>
            <p:cNvSpPr/>
            <p:nvPr/>
          </p:nvSpPr>
          <p:spPr bwMode="auto">
            <a:xfrm>
              <a:off x="3058282" y="502139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26" name="Oval 1425"/>
            <p:cNvSpPr/>
            <p:nvPr/>
          </p:nvSpPr>
          <p:spPr bwMode="auto">
            <a:xfrm>
              <a:off x="3170969" y="503741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27" name="Oval 1426"/>
            <p:cNvSpPr/>
            <p:nvPr/>
          </p:nvSpPr>
          <p:spPr bwMode="auto">
            <a:xfrm>
              <a:off x="3259745" y="516950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28" name="Oval 1427"/>
            <p:cNvSpPr/>
            <p:nvPr/>
          </p:nvSpPr>
          <p:spPr bwMode="auto">
            <a:xfrm>
              <a:off x="3277638" y="499262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29" name="Oval 1428"/>
            <p:cNvSpPr/>
            <p:nvPr/>
          </p:nvSpPr>
          <p:spPr bwMode="auto">
            <a:xfrm>
              <a:off x="2147156" y="511630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30" name="Oval 1429"/>
            <p:cNvSpPr/>
            <p:nvPr/>
          </p:nvSpPr>
          <p:spPr bwMode="auto">
            <a:xfrm>
              <a:off x="2186989" y="504429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31" name="Oval 1430"/>
            <p:cNvSpPr/>
            <p:nvPr/>
          </p:nvSpPr>
          <p:spPr bwMode="auto">
            <a:xfrm>
              <a:off x="2280363" y="511630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32" name="Oval 1431"/>
            <p:cNvSpPr/>
            <p:nvPr/>
          </p:nvSpPr>
          <p:spPr bwMode="auto">
            <a:xfrm>
              <a:off x="2147156" y="497229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33" name="Oval 1432"/>
            <p:cNvSpPr/>
            <p:nvPr/>
          </p:nvSpPr>
          <p:spPr bwMode="auto">
            <a:xfrm>
              <a:off x="2342731" y="494396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34" name="Oval 1433"/>
            <p:cNvSpPr/>
            <p:nvPr/>
          </p:nvSpPr>
          <p:spPr bwMode="auto">
            <a:xfrm>
              <a:off x="2220010" y="49163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35" name="Oval 1434"/>
            <p:cNvSpPr/>
            <p:nvPr/>
          </p:nvSpPr>
          <p:spPr bwMode="auto">
            <a:xfrm>
              <a:off x="2348619" y="507468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36" name="Oval 1435"/>
            <p:cNvSpPr/>
            <p:nvPr/>
          </p:nvSpPr>
          <p:spPr bwMode="auto">
            <a:xfrm>
              <a:off x="2272541" y="501800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37" name="Oval 1436"/>
            <p:cNvSpPr/>
            <p:nvPr/>
          </p:nvSpPr>
          <p:spPr bwMode="auto">
            <a:xfrm>
              <a:off x="2402697" y="51661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38" name="Oval 1437"/>
            <p:cNvSpPr/>
            <p:nvPr/>
          </p:nvSpPr>
          <p:spPr bwMode="auto">
            <a:xfrm>
              <a:off x="2483421" y="506715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39" name="Oval 1438"/>
            <p:cNvSpPr/>
            <p:nvPr/>
          </p:nvSpPr>
          <p:spPr bwMode="auto">
            <a:xfrm>
              <a:off x="2443588" y="499514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40" name="Oval 1439"/>
            <p:cNvSpPr/>
            <p:nvPr/>
          </p:nvSpPr>
          <p:spPr bwMode="auto">
            <a:xfrm>
              <a:off x="2556275" y="501117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41" name="Oval 1440"/>
            <p:cNvSpPr/>
            <p:nvPr/>
          </p:nvSpPr>
          <p:spPr bwMode="auto">
            <a:xfrm>
              <a:off x="2645051" y="514326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42" name="Oval 1441"/>
            <p:cNvSpPr/>
            <p:nvPr/>
          </p:nvSpPr>
          <p:spPr bwMode="auto">
            <a:xfrm>
              <a:off x="2662944" y="496638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43" name="Oval 1442"/>
            <p:cNvSpPr/>
            <p:nvPr/>
          </p:nvSpPr>
          <p:spPr bwMode="auto">
            <a:xfrm>
              <a:off x="2505495" y="515333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44" name="Oval 1443"/>
            <p:cNvSpPr/>
            <p:nvPr/>
          </p:nvSpPr>
          <p:spPr bwMode="auto">
            <a:xfrm>
              <a:off x="2382774" y="512568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45" name="Oval 1444"/>
            <p:cNvSpPr/>
            <p:nvPr/>
          </p:nvSpPr>
          <p:spPr bwMode="auto">
            <a:xfrm>
              <a:off x="2679206" y="514854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46" name="Oval 1445"/>
            <p:cNvSpPr/>
            <p:nvPr/>
          </p:nvSpPr>
          <p:spPr bwMode="auto">
            <a:xfrm>
              <a:off x="3498497" y="396780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47" name="Oval 1446"/>
            <p:cNvSpPr/>
            <p:nvPr/>
          </p:nvSpPr>
          <p:spPr bwMode="auto">
            <a:xfrm>
              <a:off x="3538330" y="389580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48" name="Oval 1447"/>
            <p:cNvSpPr/>
            <p:nvPr/>
          </p:nvSpPr>
          <p:spPr bwMode="auto">
            <a:xfrm>
              <a:off x="3584049" y="396335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49" name="Oval 1448"/>
            <p:cNvSpPr/>
            <p:nvPr/>
          </p:nvSpPr>
          <p:spPr bwMode="auto">
            <a:xfrm>
              <a:off x="3498497" y="382379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50" name="Oval 1449"/>
            <p:cNvSpPr/>
            <p:nvPr/>
          </p:nvSpPr>
          <p:spPr bwMode="auto">
            <a:xfrm>
              <a:off x="3660127" y="380093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51" name="Oval 1450"/>
            <p:cNvSpPr/>
            <p:nvPr/>
          </p:nvSpPr>
          <p:spPr bwMode="auto">
            <a:xfrm>
              <a:off x="3571351" y="376781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52" name="Oval 1451"/>
            <p:cNvSpPr/>
            <p:nvPr/>
          </p:nvSpPr>
          <p:spPr bwMode="auto">
            <a:xfrm>
              <a:off x="3699960" y="397190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53" name="Oval 1452"/>
            <p:cNvSpPr/>
            <p:nvPr/>
          </p:nvSpPr>
          <p:spPr bwMode="auto">
            <a:xfrm>
              <a:off x="3699959" y="389579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54" name="Oval 1453"/>
            <p:cNvSpPr/>
            <p:nvPr/>
          </p:nvSpPr>
          <p:spPr bwMode="auto">
            <a:xfrm>
              <a:off x="3504383" y="367567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55" name="Oval 1454"/>
            <p:cNvSpPr/>
            <p:nvPr/>
          </p:nvSpPr>
          <p:spPr bwMode="auto">
            <a:xfrm>
              <a:off x="3637590" y="36756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56" name="Oval 1455"/>
            <p:cNvSpPr/>
            <p:nvPr/>
          </p:nvSpPr>
          <p:spPr bwMode="auto">
            <a:xfrm rot="16200000">
              <a:off x="2678482" y="400951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57" name="Oval 1456"/>
            <p:cNvSpPr/>
            <p:nvPr/>
          </p:nvSpPr>
          <p:spPr bwMode="auto">
            <a:xfrm rot="16200000">
              <a:off x="2606474" y="396967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58" name="Oval 1457"/>
            <p:cNvSpPr/>
            <p:nvPr/>
          </p:nvSpPr>
          <p:spPr bwMode="auto">
            <a:xfrm rot="16200000">
              <a:off x="2674029" y="392395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59" name="Oval 1458"/>
            <p:cNvSpPr/>
            <p:nvPr/>
          </p:nvSpPr>
          <p:spPr bwMode="auto">
            <a:xfrm rot="16200000">
              <a:off x="2534466" y="400951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60" name="Oval 1459"/>
            <p:cNvSpPr/>
            <p:nvPr/>
          </p:nvSpPr>
          <p:spPr bwMode="auto">
            <a:xfrm rot="16200000">
              <a:off x="2511606" y="384788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61" name="Oval 1460"/>
            <p:cNvSpPr/>
            <p:nvPr/>
          </p:nvSpPr>
          <p:spPr bwMode="auto">
            <a:xfrm rot="16200000">
              <a:off x="2478487" y="393665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62" name="Oval 1461"/>
            <p:cNvSpPr/>
            <p:nvPr/>
          </p:nvSpPr>
          <p:spPr bwMode="auto">
            <a:xfrm rot="16200000">
              <a:off x="2716337" y="383739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63" name="Oval 1462"/>
            <p:cNvSpPr/>
            <p:nvPr/>
          </p:nvSpPr>
          <p:spPr bwMode="auto">
            <a:xfrm rot="16200000">
              <a:off x="2606473" y="380804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64" name="Oval 1463"/>
            <p:cNvSpPr/>
            <p:nvPr/>
          </p:nvSpPr>
          <p:spPr bwMode="auto">
            <a:xfrm rot="16200000">
              <a:off x="2386350" y="40036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65" name="Oval 1464"/>
            <p:cNvSpPr/>
            <p:nvPr/>
          </p:nvSpPr>
          <p:spPr bwMode="auto">
            <a:xfrm rot="16200000">
              <a:off x="2314342" y="396379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66" name="Oval 1465"/>
            <p:cNvSpPr/>
            <p:nvPr/>
          </p:nvSpPr>
          <p:spPr bwMode="auto">
            <a:xfrm rot="16200000">
              <a:off x="2386349" y="387041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67" name="Oval 1466"/>
            <p:cNvSpPr/>
            <p:nvPr/>
          </p:nvSpPr>
          <p:spPr bwMode="auto">
            <a:xfrm rot="16200000">
              <a:off x="2242334" y="40036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68" name="Oval 1467"/>
            <p:cNvSpPr/>
            <p:nvPr/>
          </p:nvSpPr>
          <p:spPr bwMode="auto">
            <a:xfrm rot="16200000">
              <a:off x="2214006" y="380804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69" name="Oval 1468"/>
            <p:cNvSpPr/>
            <p:nvPr/>
          </p:nvSpPr>
          <p:spPr bwMode="auto">
            <a:xfrm rot="16200000">
              <a:off x="2186355" y="393077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70" name="Oval 1469"/>
            <p:cNvSpPr/>
            <p:nvPr/>
          </p:nvSpPr>
          <p:spPr bwMode="auto">
            <a:xfrm rot="16200000">
              <a:off x="2344731" y="380216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71" name="Oval 1470"/>
            <p:cNvSpPr/>
            <p:nvPr/>
          </p:nvSpPr>
          <p:spPr bwMode="auto">
            <a:xfrm rot="16200000">
              <a:off x="2288052" y="38782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72" name="Oval 1471"/>
            <p:cNvSpPr/>
            <p:nvPr/>
          </p:nvSpPr>
          <p:spPr bwMode="auto">
            <a:xfrm rot="16200000">
              <a:off x="2735558" y="372328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73" name="Oval 1472"/>
            <p:cNvSpPr/>
            <p:nvPr/>
          </p:nvSpPr>
          <p:spPr bwMode="auto">
            <a:xfrm rot="16200000">
              <a:off x="2629333" y="367324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74" name="Oval 1473"/>
            <p:cNvSpPr/>
            <p:nvPr/>
          </p:nvSpPr>
          <p:spPr bwMode="auto">
            <a:xfrm rot="16200000">
              <a:off x="2557325" y="371307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75" name="Oval 1474"/>
            <p:cNvSpPr/>
            <p:nvPr/>
          </p:nvSpPr>
          <p:spPr bwMode="auto">
            <a:xfrm rot="16200000">
              <a:off x="2501346" y="36402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76" name="Oval 1475"/>
            <p:cNvSpPr/>
            <p:nvPr/>
          </p:nvSpPr>
          <p:spPr bwMode="auto">
            <a:xfrm rot="16200000">
              <a:off x="2436168" y="374808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77" name="Oval 1476"/>
            <p:cNvSpPr/>
            <p:nvPr/>
          </p:nvSpPr>
          <p:spPr bwMode="auto">
            <a:xfrm rot="16200000">
              <a:off x="2337201" y="366735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78" name="Oval 1477"/>
            <p:cNvSpPr/>
            <p:nvPr/>
          </p:nvSpPr>
          <p:spPr bwMode="auto">
            <a:xfrm rot="16200000">
              <a:off x="2265193" y="370719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79" name="Oval 1478"/>
            <p:cNvSpPr/>
            <p:nvPr/>
          </p:nvSpPr>
          <p:spPr bwMode="auto">
            <a:xfrm rot="5213036">
              <a:off x="3049062" y="36875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80" name="Oval 1479"/>
            <p:cNvSpPr/>
            <p:nvPr/>
          </p:nvSpPr>
          <p:spPr bwMode="auto">
            <a:xfrm rot="5213036">
              <a:off x="2845203" y="370916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81" name="Oval 1480"/>
            <p:cNvSpPr/>
            <p:nvPr/>
          </p:nvSpPr>
          <p:spPr bwMode="auto">
            <a:xfrm rot="5213036">
              <a:off x="2956500" y="373249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82" name="Oval 1481"/>
            <p:cNvSpPr/>
            <p:nvPr/>
          </p:nvSpPr>
          <p:spPr bwMode="auto">
            <a:xfrm rot="5213036">
              <a:off x="3172908" y="365825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83" name="Oval 1482"/>
            <p:cNvSpPr/>
            <p:nvPr/>
          </p:nvSpPr>
          <p:spPr bwMode="auto">
            <a:xfrm rot="5213036">
              <a:off x="3348387" y="371115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84" name="Oval 1483"/>
            <p:cNvSpPr/>
            <p:nvPr/>
          </p:nvSpPr>
          <p:spPr bwMode="auto">
            <a:xfrm rot="5213036">
              <a:off x="3218175" y="372414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85" name="Oval 1484"/>
            <p:cNvSpPr/>
            <p:nvPr/>
          </p:nvSpPr>
          <p:spPr bwMode="auto">
            <a:xfrm rot="5213036">
              <a:off x="3270635" y="364509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86" name="Oval 1485"/>
            <p:cNvSpPr/>
            <p:nvPr/>
          </p:nvSpPr>
          <p:spPr bwMode="auto">
            <a:xfrm rot="5213036">
              <a:off x="2832213" y="382414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87" name="Oval 1486"/>
            <p:cNvSpPr/>
            <p:nvPr/>
          </p:nvSpPr>
          <p:spPr bwMode="auto">
            <a:xfrm rot="5213036">
              <a:off x="2941002" y="38683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88" name="Oval 1487"/>
            <p:cNvSpPr/>
            <p:nvPr/>
          </p:nvSpPr>
          <p:spPr bwMode="auto">
            <a:xfrm rot="5213036">
              <a:off x="2876032" y="39176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89" name="Oval 1488"/>
            <p:cNvSpPr/>
            <p:nvPr/>
          </p:nvSpPr>
          <p:spPr bwMode="auto">
            <a:xfrm rot="5213036">
              <a:off x="3010738" y="382465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90" name="Oval 1489"/>
            <p:cNvSpPr/>
            <p:nvPr/>
          </p:nvSpPr>
          <p:spPr bwMode="auto">
            <a:xfrm rot="5213036">
              <a:off x="3065669" y="402342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91" name="Oval 1490"/>
            <p:cNvSpPr/>
            <p:nvPr/>
          </p:nvSpPr>
          <p:spPr bwMode="auto">
            <a:xfrm rot="5213036">
              <a:off x="3070594" y="389435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92" name="Oval 1491"/>
            <p:cNvSpPr/>
            <p:nvPr/>
          </p:nvSpPr>
          <p:spPr bwMode="auto">
            <a:xfrm rot="5213036">
              <a:off x="2873792" y="403386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93" name="Oval 1492"/>
            <p:cNvSpPr/>
            <p:nvPr/>
          </p:nvSpPr>
          <p:spPr bwMode="auto">
            <a:xfrm rot="5213036">
              <a:off x="2947786" y="40407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94" name="Oval 1493"/>
            <p:cNvSpPr/>
            <p:nvPr/>
          </p:nvSpPr>
          <p:spPr bwMode="auto">
            <a:xfrm rot="5213036">
              <a:off x="3129813" y="37831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95" name="Oval 1494"/>
            <p:cNvSpPr/>
            <p:nvPr/>
          </p:nvSpPr>
          <p:spPr bwMode="auto">
            <a:xfrm rot="5213036">
              <a:off x="3233022" y="385833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96" name="Oval 1495"/>
            <p:cNvSpPr/>
            <p:nvPr/>
          </p:nvSpPr>
          <p:spPr bwMode="auto">
            <a:xfrm rot="5213036">
              <a:off x="3302758" y="381464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97" name="Oval 1496"/>
            <p:cNvSpPr/>
            <p:nvPr/>
          </p:nvSpPr>
          <p:spPr bwMode="auto">
            <a:xfrm rot="5213036">
              <a:off x="3292878" y="392804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98" name="Oval 1497"/>
            <p:cNvSpPr/>
            <p:nvPr/>
          </p:nvSpPr>
          <p:spPr bwMode="auto">
            <a:xfrm rot="5213036">
              <a:off x="3165812" y="402386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99" name="Oval 1498"/>
            <p:cNvSpPr/>
            <p:nvPr/>
          </p:nvSpPr>
          <p:spPr bwMode="auto">
            <a:xfrm rot="5213036">
              <a:off x="3343403" y="403211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00" name="Oval 1499"/>
            <p:cNvSpPr/>
            <p:nvPr/>
          </p:nvSpPr>
          <p:spPr bwMode="auto">
            <a:xfrm>
              <a:off x="3515468" y="515806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01" name="Oval 1500"/>
            <p:cNvSpPr/>
            <p:nvPr/>
          </p:nvSpPr>
          <p:spPr bwMode="auto">
            <a:xfrm>
              <a:off x="3555301" y="508605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02" name="Oval 1501"/>
            <p:cNvSpPr/>
            <p:nvPr/>
          </p:nvSpPr>
          <p:spPr bwMode="auto">
            <a:xfrm>
              <a:off x="3601020" y="515360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03" name="Oval 1502"/>
            <p:cNvSpPr/>
            <p:nvPr/>
          </p:nvSpPr>
          <p:spPr bwMode="auto">
            <a:xfrm>
              <a:off x="3515468" y="501404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04" name="Oval 1503"/>
            <p:cNvSpPr/>
            <p:nvPr/>
          </p:nvSpPr>
          <p:spPr bwMode="auto">
            <a:xfrm>
              <a:off x="3677098" y="499118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05" name="Oval 1504"/>
            <p:cNvSpPr/>
            <p:nvPr/>
          </p:nvSpPr>
          <p:spPr bwMode="auto">
            <a:xfrm>
              <a:off x="3588322" y="495806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06" name="Oval 1505"/>
            <p:cNvSpPr/>
            <p:nvPr/>
          </p:nvSpPr>
          <p:spPr bwMode="auto">
            <a:xfrm>
              <a:off x="3521354" y="486592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07" name="Oval 1506"/>
            <p:cNvSpPr/>
            <p:nvPr/>
          </p:nvSpPr>
          <p:spPr bwMode="auto">
            <a:xfrm>
              <a:off x="3561187" y="479392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08" name="Oval 1507"/>
            <p:cNvSpPr/>
            <p:nvPr/>
          </p:nvSpPr>
          <p:spPr bwMode="auto">
            <a:xfrm>
              <a:off x="3654561" y="486592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09" name="Oval 1508"/>
            <p:cNvSpPr/>
            <p:nvPr/>
          </p:nvSpPr>
          <p:spPr bwMode="auto">
            <a:xfrm>
              <a:off x="3521354" y="472191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10" name="Oval 1509"/>
            <p:cNvSpPr/>
            <p:nvPr/>
          </p:nvSpPr>
          <p:spPr bwMode="auto">
            <a:xfrm>
              <a:off x="3594208" y="466593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11" name="Oval 1510"/>
            <p:cNvSpPr/>
            <p:nvPr/>
          </p:nvSpPr>
          <p:spPr bwMode="auto">
            <a:xfrm>
              <a:off x="3646739" y="476763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12" name="Oval 1511"/>
            <p:cNvSpPr/>
            <p:nvPr/>
          </p:nvSpPr>
          <p:spPr bwMode="auto">
            <a:xfrm>
              <a:off x="3467813" y="456000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13" name="Oval 1512"/>
            <p:cNvSpPr/>
            <p:nvPr/>
          </p:nvSpPr>
          <p:spPr bwMode="auto">
            <a:xfrm>
              <a:off x="3507646" y="448799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14" name="Oval 1513"/>
            <p:cNvSpPr/>
            <p:nvPr/>
          </p:nvSpPr>
          <p:spPr bwMode="auto">
            <a:xfrm>
              <a:off x="3553365" y="455554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15" name="Oval 1514"/>
            <p:cNvSpPr/>
            <p:nvPr/>
          </p:nvSpPr>
          <p:spPr bwMode="auto">
            <a:xfrm>
              <a:off x="3467813" y="441598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16" name="Oval 1515"/>
            <p:cNvSpPr/>
            <p:nvPr/>
          </p:nvSpPr>
          <p:spPr bwMode="auto">
            <a:xfrm>
              <a:off x="3629443" y="43931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17" name="Oval 1516"/>
            <p:cNvSpPr/>
            <p:nvPr/>
          </p:nvSpPr>
          <p:spPr bwMode="auto">
            <a:xfrm>
              <a:off x="3540667" y="436000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18" name="Oval 1517"/>
            <p:cNvSpPr/>
            <p:nvPr/>
          </p:nvSpPr>
          <p:spPr bwMode="auto">
            <a:xfrm>
              <a:off x="3639927" y="459785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19" name="Oval 1518"/>
            <p:cNvSpPr/>
            <p:nvPr/>
          </p:nvSpPr>
          <p:spPr bwMode="auto">
            <a:xfrm>
              <a:off x="3669275" y="448799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20" name="Oval 1519"/>
            <p:cNvSpPr/>
            <p:nvPr/>
          </p:nvSpPr>
          <p:spPr bwMode="auto">
            <a:xfrm>
              <a:off x="3473699" y="426786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21" name="Oval 1520"/>
            <p:cNvSpPr/>
            <p:nvPr/>
          </p:nvSpPr>
          <p:spPr bwMode="auto">
            <a:xfrm>
              <a:off x="3513532" y="419586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22" name="Oval 1521"/>
            <p:cNvSpPr/>
            <p:nvPr/>
          </p:nvSpPr>
          <p:spPr bwMode="auto">
            <a:xfrm>
              <a:off x="3606906" y="426786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23" name="Oval 1522"/>
            <p:cNvSpPr/>
            <p:nvPr/>
          </p:nvSpPr>
          <p:spPr bwMode="auto">
            <a:xfrm>
              <a:off x="3473699" y="412385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24" name="Oval 1523"/>
            <p:cNvSpPr/>
            <p:nvPr/>
          </p:nvSpPr>
          <p:spPr bwMode="auto">
            <a:xfrm>
              <a:off x="3669274" y="40955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25" name="Oval 1524"/>
            <p:cNvSpPr/>
            <p:nvPr/>
          </p:nvSpPr>
          <p:spPr bwMode="auto">
            <a:xfrm>
              <a:off x="3546553" y="406787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26" name="Oval 1525"/>
            <p:cNvSpPr/>
            <p:nvPr/>
          </p:nvSpPr>
          <p:spPr bwMode="auto">
            <a:xfrm>
              <a:off x="3675162" y="422624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27" name="Oval 1526"/>
            <p:cNvSpPr/>
            <p:nvPr/>
          </p:nvSpPr>
          <p:spPr bwMode="auto">
            <a:xfrm>
              <a:off x="3599084" y="416957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28" name="Oval 1527"/>
            <p:cNvSpPr/>
            <p:nvPr/>
          </p:nvSpPr>
          <p:spPr bwMode="auto">
            <a:xfrm>
              <a:off x="2851262" y="454625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29" name="Oval 1528"/>
            <p:cNvSpPr/>
            <p:nvPr/>
          </p:nvSpPr>
          <p:spPr bwMode="auto">
            <a:xfrm>
              <a:off x="2891095" y="447424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30" name="Oval 1529"/>
            <p:cNvSpPr/>
            <p:nvPr/>
          </p:nvSpPr>
          <p:spPr bwMode="auto">
            <a:xfrm>
              <a:off x="2936814" y="454180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31" name="Oval 1530"/>
            <p:cNvSpPr/>
            <p:nvPr/>
          </p:nvSpPr>
          <p:spPr bwMode="auto">
            <a:xfrm>
              <a:off x="2851262" y="44022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32" name="Oval 1531"/>
            <p:cNvSpPr/>
            <p:nvPr/>
          </p:nvSpPr>
          <p:spPr bwMode="auto">
            <a:xfrm>
              <a:off x="3012892" y="437937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33" name="Oval 1532"/>
            <p:cNvSpPr/>
            <p:nvPr/>
          </p:nvSpPr>
          <p:spPr bwMode="auto">
            <a:xfrm>
              <a:off x="2924116" y="434626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34" name="Oval 1533"/>
            <p:cNvSpPr/>
            <p:nvPr/>
          </p:nvSpPr>
          <p:spPr bwMode="auto">
            <a:xfrm>
              <a:off x="3023376" y="458411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35" name="Oval 1534"/>
            <p:cNvSpPr/>
            <p:nvPr/>
          </p:nvSpPr>
          <p:spPr bwMode="auto">
            <a:xfrm>
              <a:off x="3052724" y="447424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36" name="Oval 1535"/>
            <p:cNvSpPr/>
            <p:nvPr/>
          </p:nvSpPr>
          <p:spPr bwMode="auto">
            <a:xfrm>
              <a:off x="2857148" y="425412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37" name="Oval 1536"/>
            <p:cNvSpPr/>
            <p:nvPr/>
          </p:nvSpPr>
          <p:spPr bwMode="auto">
            <a:xfrm>
              <a:off x="2896981" y="418211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38" name="Oval 1537"/>
            <p:cNvSpPr/>
            <p:nvPr/>
          </p:nvSpPr>
          <p:spPr bwMode="auto">
            <a:xfrm>
              <a:off x="2990355" y="425412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39" name="Oval 1538"/>
            <p:cNvSpPr/>
            <p:nvPr/>
          </p:nvSpPr>
          <p:spPr bwMode="auto">
            <a:xfrm>
              <a:off x="2857148" y="411010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40" name="Oval 1539"/>
            <p:cNvSpPr/>
            <p:nvPr/>
          </p:nvSpPr>
          <p:spPr bwMode="auto">
            <a:xfrm>
              <a:off x="3052723" y="408177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41" name="Oval 1540"/>
            <p:cNvSpPr/>
            <p:nvPr/>
          </p:nvSpPr>
          <p:spPr bwMode="auto">
            <a:xfrm>
              <a:off x="2930002" y="405412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42" name="Oval 1541"/>
            <p:cNvSpPr/>
            <p:nvPr/>
          </p:nvSpPr>
          <p:spPr bwMode="auto">
            <a:xfrm>
              <a:off x="3058611" y="421250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43" name="Oval 1542"/>
            <p:cNvSpPr/>
            <p:nvPr/>
          </p:nvSpPr>
          <p:spPr bwMode="auto">
            <a:xfrm>
              <a:off x="2982533" y="415582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44" name="Oval 1543"/>
            <p:cNvSpPr/>
            <p:nvPr/>
          </p:nvSpPr>
          <p:spPr bwMode="auto">
            <a:xfrm>
              <a:off x="3137484" y="460333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45" name="Oval 1544"/>
            <p:cNvSpPr/>
            <p:nvPr/>
          </p:nvSpPr>
          <p:spPr bwMode="auto">
            <a:xfrm>
              <a:off x="3187527" y="449710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46" name="Oval 1545"/>
            <p:cNvSpPr/>
            <p:nvPr/>
          </p:nvSpPr>
          <p:spPr bwMode="auto">
            <a:xfrm>
              <a:off x="3233246" y="456466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47" name="Oval 1546"/>
            <p:cNvSpPr/>
            <p:nvPr/>
          </p:nvSpPr>
          <p:spPr bwMode="auto">
            <a:xfrm>
              <a:off x="3147694" y="442509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48" name="Oval 1547"/>
            <p:cNvSpPr/>
            <p:nvPr/>
          </p:nvSpPr>
          <p:spPr bwMode="auto">
            <a:xfrm>
              <a:off x="3349156" y="438105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49" name="Oval 1548"/>
            <p:cNvSpPr/>
            <p:nvPr/>
          </p:nvSpPr>
          <p:spPr bwMode="auto">
            <a:xfrm>
              <a:off x="3220548" y="436911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50" name="Oval 1549"/>
            <p:cNvSpPr/>
            <p:nvPr/>
          </p:nvSpPr>
          <p:spPr bwMode="auto">
            <a:xfrm>
              <a:off x="3349157" y="457321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51" name="Oval 1550"/>
            <p:cNvSpPr/>
            <p:nvPr/>
          </p:nvSpPr>
          <p:spPr bwMode="auto">
            <a:xfrm>
              <a:off x="3360065" y="449970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52" name="Oval 1551"/>
            <p:cNvSpPr/>
            <p:nvPr/>
          </p:nvSpPr>
          <p:spPr bwMode="auto">
            <a:xfrm>
              <a:off x="3112689" y="430394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53" name="Oval 1552"/>
            <p:cNvSpPr/>
            <p:nvPr/>
          </p:nvSpPr>
          <p:spPr bwMode="auto">
            <a:xfrm>
              <a:off x="3193413" y="420497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54" name="Oval 1553"/>
            <p:cNvSpPr/>
            <p:nvPr/>
          </p:nvSpPr>
          <p:spPr bwMode="auto">
            <a:xfrm>
              <a:off x="3153580" y="413296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55" name="Oval 1554"/>
            <p:cNvSpPr/>
            <p:nvPr/>
          </p:nvSpPr>
          <p:spPr bwMode="auto">
            <a:xfrm>
              <a:off x="3266267" y="414899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56" name="Oval 1555"/>
            <p:cNvSpPr/>
            <p:nvPr/>
          </p:nvSpPr>
          <p:spPr bwMode="auto">
            <a:xfrm>
              <a:off x="3355043" y="428108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57" name="Oval 1556"/>
            <p:cNvSpPr/>
            <p:nvPr/>
          </p:nvSpPr>
          <p:spPr bwMode="auto">
            <a:xfrm>
              <a:off x="3372936" y="410420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58" name="Oval 1557"/>
            <p:cNvSpPr/>
            <p:nvPr/>
          </p:nvSpPr>
          <p:spPr bwMode="auto">
            <a:xfrm>
              <a:off x="2236568" y="452001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59" name="Oval 1558"/>
            <p:cNvSpPr/>
            <p:nvPr/>
          </p:nvSpPr>
          <p:spPr bwMode="auto">
            <a:xfrm>
              <a:off x="2276401" y="444800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60" name="Oval 1559"/>
            <p:cNvSpPr/>
            <p:nvPr/>
          </p:nvSpPr>
          <p:spPr bwMode="auto">
            <a:xfrm>
              <a:off x="2322120" y="451556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61" name="Oval 1560"/>
            <p:cNvSpPr/>
            <p:nvPr/>
          </p:nvSpPr>
          <p:spPr bwMode="auto">
            <a:xfrm>
              <a:off x="2236568" y="437599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62" name="Oval 1561"/>
            <p:cNvSpPr/>
            <p:nvPr/>
          </p:nvSpPr>
          <p:spPr bwMode="auto">
            <a:xfrm>
              <a:off x="2398198" y="435313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63" name="Oval 1562"/>
            <p:cNvSpPr/>
            <p:nvPr/>
          </p:nvSpPr>
          <p:spPr bwMode="auto">
            <a:xfrm>
              <a:off x="2309422" y="432001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64" name="Oval 1563"/>
            <p:cNvSpPr/>
            <p:nvPr/>
          </p:nvSpPr>
          <p:spPr bwMode="auto">
            <a:xfrm>
              <a:off x="2408682" y="455786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65" name="Oval 1564"/>
            <p:cNvSpPr/>
            <p:nvPr/>
          </p:nvSpPr>
          <p:spPr bwMode="auto">
            <a:xfrm>
              <a:off x="2438030" y="444800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66" name="Oval 1565"/>
            <p:cNvSpPr/>
            <p:nvPr/>
          </p:nvSpPr>
          <p:spPr bwMode="auto">
            <a:xfrm>
              <a:off x="2242454" y="422788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67" name="Oval 1566"/>
            <p:cNvSpPr/>
            <p:nvPr/>
          </p:nvSpPr>
          <p:spPr bwMode="auto">
            <a:xfrm>
              <a:off x="2282287" y="415587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68" name="Oval 1567"/>
            <p:cNvSpPr/>
            <p:nvPr/>
          </p:nvSpPr>
          <p:spPr bwMode="auto">
            <a:xfrm>
              <a:off x="2375661" y="422788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69" name="Oval 1568"/>
            <p:cNvSpPr/>
            <p:nvPr/>
          </p:nvSpPr>
          <p:spPr bwMode="auto">
            <a:xfrm>
              <a:off x="2242454" y="408386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70" name="Oval 1569"/>
            <p:cNvSpPr/>
            <p:nvPr/>
          </p:nvSpPr>
          <p:spPr bwMode="auto">
            <a:xfrm>
              <a:off x="2438029" y="405553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71" name="Oval 1570"/>
            <p:cNvSpPr/>
            <p:nvPr/>
          </p:nvSpPr>
          <p:spPr bwMode="auto">
            <a:xfrm>
              <a:off x="2315308" y="402788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72" name="Oval 1571"/>
            <p:cNvSpPr/>
            <p:nvPr/>
          </p:nvSpPr>
          <p:spPr bwMode="auto">
            <a:xfrm>
              <a:off x="2443917" y="41862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73" name="Oval 1572"/>
            <p:cNvSpPr/>
            <p:nvPr/>
          </p:nvSpPr>
          <p:spPr bwMode="auto">
            <a:xfrm>
              <a:off x="2367839" y="412958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74" name="Oval 1573"/>
            <p:cNvSpPr/>
            <p:nvPr/>
          </p:nvSpPr>
          <p:spPr bwMode="auto">
            <a:xfrm>
              <a:off x="2522790" y="457709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75" name="Oval 1574"/>
            <p:cNvSpPr/>
            <p:nvPr/>
          </p:nvSpPr>
          <p:spPr bwMode="auto">
            <a:xfrm>
              <a:off x="2572833" y="447086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76" name="Oval 1575"/>
            <p:cNvSpPr/>
            <p:nvPr/>
          </p:nvSpPr>
          <p:spPr bwMode="auto">
            <a:xfrm>
              <a:off x="2618552" y="453842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77" name="Oval 1576"/>
            <p:cNvSpPr/>
            <p:nvPr/>
          </p:nvSpPr>
          <p:spPr bwMode="auto">
            <a:xfrm>
              <a:off x="2533000" y="439885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78" name="Oval 1577"/>
            <p:cNvSpPr/>
            <p:nvPr/>
          </p:nvSpPr>
          <p:spPr bwMode="auto">
            <a:xfrm>
              <a:off x="2734462" y="435481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79" name="Oval 1578"/>
            <p:cNvSpPr/>
            <p:nvPr/>
          </p:nvSpPr>
          <p:spPr bwMode="auto">
            <a:xfrm>
              <a:off x="2605854" y="434287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80" name="Oval 1579"/>
            <p:cNvSpPr/>
            <p:nvPr/>
          </p:nvSpPr>
          <p:spPr bwMode="auto">
            <a:xfrm>
              <a:off x="2734463" y="454697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81" name="Oval 1580"/>
            <p:cNvSpPr/>
            <p:nvPr/>
          </p:nvSpPr>
          <p:spPr bwMode="auto">
            <a:xfrm>
              <a:off x="2745371" y="44734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82" name="Oval 1581"/>
            <p:cNvSpPr/>
            <p:nvPr/>
          </p:nvSpPr>
          <p:spPr bwMode="auto">
            <a:xfrm>
              <a:off x="2497995" y="427770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83" name="Oval 1582"/>
            <p:cNvSpPr/>
            <p:nvPr/>
          </p:nvSpPr>
          <p:spPr bwMode="auto">
            <a:xfrm>
              <a:off x="2578719" y="417873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84" name="Oval 1583"/>
            <p:cNvSpPr/>
            <p:nvPr/>
          </p:nvSpPr>
          <p:spPr bwMode="auto">
            <a:xfrm>
              <a:off x="2538886" y="410672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85" name="Oval 1584"/>
            <p:cNvSpPr/>
            <p:nvPr/>
          </p:nvSpPr>
          <p:spPr bwMode="auto">
            <a:xfrm>
              <a:off x="2651573" y="412275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86" name="Oval 1585"/>
            <p:cNvSpPr/>
            <p:nvPr/>
          </p:nvSpPr>
          <p:spPr bwMode="auto">
            <a:xfrm>
              <a:off x="2740349" y="425484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87" name="Oval 1586"/>
            <p:cNvSpPr/>
            <p:nvPr/>
          </p:nvSpPr>
          <p:spPr bwMode="auto">
            <a:xfrm>
              <a:off x="2758242" y="407796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88" name="Oval 1587"/>
            <p:cNvSpPr/>
            <p:nvPr/>
          </p:nvSpPr>
          <p:spPr bwMode="auto">
            <a:xfrm rot="16200000">
              <a:off x="2743730" y="510487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89" name="Oval 1588"/>
            <p:cNvSpPr/>
            <p:nvPr/>
          </p:nvSpPr>
          <p:spPr bwMode="auto">
            <a:xfrm rot="16200000">
              <a:off x="2671722" y="50650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90" name="Oval 1589"/>
            <p:cNvSpPr/>
            <p:nvPr/>
          </p:nvSpPr>
          <p:spPr bwMode="auto">
            <a:xfrm rot="16200000">
              <a:off x="2739277" y="501932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91" name="Oval 1590"/>
            <p:cNvSpPr/>
            <p:nvPr/>
          </p:nvSpPr>
          <p:spPr bwMode="auto">
            <a:xfrm rot="16200000">
              <a:off x="2599714" y="510487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92" name="Oval 1591"/>
            <p:cNvSpPr/>
            <p:nvPr/>
          </p:nvSpPr>
          <p:spPr bwMode="auto">
            <a:xfrm rot="16200000">
              <a:off x="2576854" y="494324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93" name="Oval 1592"/>
            <p:cNvSpPr/>
            <p:nvPr/>
          </p:nvSpPr>
          <p:spPr bwMode="auto">
            <a:xfrm rot="16200000">
              <a:off x="2543735" y="503201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94" name="Oval 1593"/>
            <p:cNvSpPr/>
            <p:nvPr/>
          </p:nvSpPr>
          <p:spPr bwMode="auto">
            <a:xfrm rot="16200000">
              <a:off x="2781585" y="493275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95" name="Oval 1594"/>
            <p:cNvSpPr/>
            <p:nvPr/>
          </p:nvSpPr>
          <p:spPr bwMode="auto">
            <a:xfrm rot="16200000">
              <a:off x="2671721" y="490341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96" name="Oval 1595"/>
            <p:cNvSpPr/>
            <p:nvPr/>
          </p:nvSpPr>
          <p:spPr bwMode="auto">
            <a:xfrm rot="16200000">
              <a:off x="2451598" y="509898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97" name="Oval 1596"/>
            <p:cNvSpPr/>
            <p:nvPr/>
          </p:nvSpPr>
          <p:spPr bwMode="auto">
            <a:xfrm rot="16200000">
              <a:off x="2379590" y="505915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98" name="Oval 1597"/>
            <p:cNvSpPr/>
            <p:nvPr/>
          </p:nvSpPr>
          <p:spPr bwMode="auto">
            <a:xfrm rot="16200000">
              <a:off x="2451597" y="496577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99" name="Oval 1598"/>
            <p:cNvSpPr/>
            <p:nvPr/>
          </p:nvSpPr>
          <p:spPr bwMode="auto">
            <a:xfrm rot="16200000">
              <a:off x="2307582" y="509898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00" name="Oval 1599"/>
            <p:cNvSpPr/>
            <p:nvPr/>
          </p:nvSpPr>
          <p:spPr bwMode="auto">
            <a:xfrm rot="16200000">
              <a:off x="2279254" y="49034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01" name="Oval 1600"/>
            <p:cNvSpPr/>
            <p:nvPr/>
          </p:nvSpPr>
          <p:spPr bwMode="auto">
            <a:xfrm rot="16200000">
              <a:off x="2251603" y="502613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02" name="Oval 1601"/>
            <p:cNvSpPr/>
            <p:nvPr/>
          </p:nvSpPr>
          <p:spPr bwMode="auto">
            <a:xfrm rot="16200000">
              <a:off x="2409979" y="489752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03" name="Oval 1602"/>
            <p:cNvSpPr/>
            <p:nvPr/>
          </p:nvSpPr>
          <p:spPr bwMode="auto">
            <a:xfrm rot="16200000">
              <a:off x="2353300" y="497360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04" name="Oval 1603"/>
            <p:cNvSpPr/>
            <p:nvPr/>
          </p:nvSpPr>
          <p:spPr bwMode="auto">
            <a:xfrm rot="16200000">
              <a:off x="2800806" y="481865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05" name="Oval 1604"/>
            <p:cNvSpPr/>
            <p:nvPr/>
          </p:nvSpPr>
          <p:spPr bwMode="auto">
            <a:xfrm rot="16200000">
              <a:off x="2694581" y="476860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06" name="Oval 1605"/>
            <p:cNvSpPr/>
            <p:nvPr/>
          </p:nvSpPr>
          <p:spPr bwMode="auto">
            <a:xfrm rot="16200000">
              <a:off x="2762136" y="472288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07" name="Oval 1606"/>
            <p:cNvSpPr/>
            <p:nvPr/>
          </p:nvSpPr>
          <p:spPr bwMode="auto">
            <a:xfrm rot="16200000">
              <a:off x="2622573" y="480844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08" name="Oval 1607"/>
            <p:cNvSpPr/>
            <p:nvPr/>
          </p:nvSpPr>
          <p:spPr bwMode="auto">
            <a:xfrm rot="16200000">
              <a:off x="2578528" y="460697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09" name="Oval 1608"/>
            <p:cNvSpPr/>
            <p:nvPr/>
          </p:nvSpPr>
          <p:spPr bwMode="auto">
            <a:xfrm rot="16200000">
              <a:off x="2566594" y="473558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10" name="Oval 1609"/>
            <p:cNvSpPr/>
            <p:nvPr/>
          </p:nvSpPr>
          <p:spPr bwMode="auto">
            <a:xfrm rot="16200000">
              <a:off x="2770689" y="460697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11" name="Oval 1610"/>
            <p:cNvSpPr/>
            <p:nvPr/>
          </p:nvSpPr>
          <p:spPr bwMode="auto">
            <a:xfrm rot="16200000">
              <a:off x="2697179" y="459606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12" name="Oval 1611"/>
            <p:cNvSpPr/>
            <p:nvPr/>
          </p:nvSpPr>
          <p:spPr bwMode="auto">
            <a:xfrm rot="16200000">
              <a:off x="2501416" y="484344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13" name="Oval 1612"/>
            <p:cNvSpPr/>
            <p:nvPr/>
          </p:nvSpPr>
          <p:spPr bwMode="auto">
            <a:xfrm rot="16200000">
              <a:off x="2402449" y="476272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14" name="Oval 1613"/>
            <p:cNvSpPr/>
            <p:nvPr/>
          </p:nvSpPr>
          <p:spPr bwMode="auto">
            <a:xfrm rot="16200000">
              <a:off x="2330441" y="480255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15" name="Oval 1614"/>
            <p:cNvSpPr/>
            <p:nvPr/>
          </p:nvSpPr>
          <p:spPr bwMode="auto">
            <a:xfrm rot="16200000">
              <a:off x="2346470" y="468986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16" name="Oval 1615"/>
            <p:cNvSpPr/>
            <p:nvPr/>
          </p:nvSpPr>
          <p:spPr bwMode="auto">
            <a:xfrm rot="16200000">
              <a:off x="2478557" y="460109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17" name="Oval 1616"/>
            <p:cNvSpPr/>
            <p:nvPr/>
          </p:nvSpPr>
          <p:spPr bwMode="auto">
            <a:xfrm rot="16200000">
              <a:off x="2301677" y="458319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18" name="Oval 1617"/>
            <p:cNvSpPr/>
            <p:nvPr/>
          </p:nvSpPr>
          <p:spPr bwMode="auto">
            <a:xfrm rot="5213036">
              <a:off x="2892218" y="459605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19" name="Oval 1618"/>
            <p:cNvSpPr/>
            <p:nvPr/>
          </p:nvSpPr>
          <p:spPr bwMode="auto">
            <a:xfrm rot="5213036">
              <a:off x="2966285" y="46319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20" name="Oval 1619"/>
            <p:cNvSpPr/>
            <p:nvPr/>
          </p:nvSpPr>
          <p:spPr bwMode="auto">
            <a:xfrm rot="5213036">
              <a:off x="2901315" y="468123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21" name="Oval 1620"/>
            <p:cNvSpPr/>
            <p:nvPr/>
          </p:nvSpPr>
          <p:spPr bwMode="auto">
            <a:xfrm rot="5213036">
              <a:off x="3036021" y="458822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22" name="Oval 1621"/>
            <p:cNvSpPr/>
            <p:nvPr/>
          </p:nvSpPr>
          <p:spPr bwMode="auto">
            <a:xfrm rot="5213036">
              <a:off x="3067634" y="474837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23" name="Oval 1622"/>
            <p:cNvSpPr/>
            <p:nvPr/>
          </p:nvSpPr>
          <p:spPr bwMode="auto">
            <a:xfrm rot="5213036">
              <a:off x="3095878" y="465792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24" name="Oval 1623"/>
            <p:cNvSpPr/>
            <p:nvPr/>
          </p:nvSpPr>
          <p:spPr bwMode="auto">
            <a:xfrm rot="5213036">
              <a:off x="2863775" y="476996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25" name="Oval 1624"/>
            <p:cNvSpPr/>
            <p:nvPr/>
          </p:nvSpPr>
          <p:spPr bwMode="auto">
            <a:xfrm rot="5213036">
              <a:off x="2975072" y="479330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26" name="Oval 1625"/>
            <p:cNvSpPr/>
            <p:nvPr/>
          </p:nvSpPr>
          <p:spPr bwMode="auto">
            <a:xfrm rot="5213036">
              <a:off x="3184238" y="458604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27" name="Oval 1626"/>
            <p:cNvSpPr/>
            <p:nvPr/>
          </p:nvSpPr>
          <p:spPr bwMode="auto">
            <a:xfrm rot="5213036">
              <a:off x="3258305" y="462190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28" name="Oval 1627"/>
            <p:cNvSpPr/>
            <p:nvPr/>
          </p:nvSpPr>
          <p:spPr bwMode="auto">
            <a:xfrm rot="5213036">
              <a:off x="3191480" y="471905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29" name="Oval 1628"/>
            <p:cNvSpPr/>
            <p:nvPr/>
          </p:nvSpPr>
          <p:spPr bwMode="auto">
            <a:xfrm rot="5213036">
              <a:off x="3328042" y="457822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30" name="Oval 1629"/>
            <p:cNvSpPr/>
            <p:nvPr/>
          </p:nvSpPr>
          <p:spPr bwMode="auto">
            <a:xfrm rot="5213036">
              <a:off x="3366959" y="477196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31" name="Oval 1630"/>
            <p:cNvSpPr/>
            <p:nvPr/>
          </p:nvSpPr>
          <p:spPr bwMode="auto">
            <a:xfrm rot="5213036">
              <a:off x="3387898" y="464792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32" name="Oval 1631"/>
            <p:cNvSpPr/>
            <p:nvPr/>
          </p:nvSpPr>
          <p:spPr bwMode="auto">
            <a:xfrm rot="5213036">
              <a:off x="3236747" y="478495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33" name="Oval 1632"/>
            <p:cNvSpPr/>
            <p:nvPr/>
          </p:nvSpPr>
          <p:spPr bwMode="auto">
            <a:xfrm rot="5213036">
              <a:off x="3289207" y="470590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34" name="Oval 1633"/>
            <p:cNvSpPr/>
            <p:nvPr/>
          </p:nvSpPr>
          <p:spPr bwMode="auto">
            <a:xfrm rot="5213036">
              <a:off x="2850785" y="488495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35" name="Oval 1634"/>
            <p:cNvSpPr/>
            <p:nvPr/>
          </p:nvSpPr>
          <p:spPr bwMode="auto">
            <a:xfrm rot="5213036">
              <a:off x="2959574" y="492914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36" name="Oval 1635"/>
            <p:cNvSpPr/>
            <p:nvPr/>
          </p:nvSpPr>
          <p:spPr bwMode="auto">
            <a:xfrm rot="5213036">
              <a:off x="2894604" y="497847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37" name="Oval 1636"/>
            <p:cNvSpPr/>
            <p:nvPr/>
          </p:nvSpPr>
          <p:spPr bwMode="auto">
            <a:xfrm rot="5213036">
              <a:off x="3029310" y="488545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38" name="Oval 1637"/>
            <p:cNvSpPr/>
            <p:nvPr/>
          </p:nvSpPr>
          <p:spPr bwMode="auto">
            <a:xfrm rot="5213036">
              <a:off x="3084241" y="508422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39" name="Oval 1638"/>
            <p:cNvSpPr/>
            <p:nvPr/>
          </p:nvSpPr>
          <p:spPr bwMode="auto">
            <a:xfrm rot="5213036">
              <a:off x="3089166" y="495516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40" name="Oval 1639"/>
            <p:cNvSpPr/>
            <p:nvPr/>
          </p:nvSpPr>
          <p:spPr bwMode="auto">
            <a:xfrm rot="5213036">
              <a:off x="2892364" y="509467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41" name="Oval 1640"/>
            <p:cNvSpPr/>
            <p:nvPr/>
          </p:nvSpPr>
          <p:spPr bwMode="auto">
            <a:xfrm rot="5213036">
              <a:off x="2966359" y="510157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42" name="Oval 1641"/>
            <p:cNvSpPr/>
            <p:nvPr/>
          </p:nvSpPr>
          <p:spPr bwMode="auto">
            <a:xfrm rot="5213036">
              <a:off x="3148385" y="484392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43" name="Oval 1642"/>
            <p:cNvSpPr/>
            <p:nvPr/>
          </p:nvSpPr>
          <p:spPr bwMode="auto">
            <a:xfrm rot="5213036">
              <a:off x="3251594" y="491914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44" name="Oval 1643"/>
            <p:cNvSpPr/>
            <p:nvPr/>
          </p:nvSpPr>
          <p:spPr bwMode="auto">
            <a:xfrm rot="5213036">
              <a:off x="3321330" y="487545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45" name="Oval 1644"/>
            <p:cNvSpPr/>
            <p:nvPr/>
          </p:nvSpPr>
          <p:spPr bwMode="auto">
            <a:xfrm rot="5213036">
              <a:off x="3311450" y="498884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46" name="Oval 1645"/>
            <p:cNvSpPr/>
            <p:nvPr/>
          </p:nvSpPr>
          <p:spPr bwMode="auto">
            <a:xfrm rot="5213036">
              <a:off x="3184384" y="508467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47" name="Oval 1646"/>
            <p:cNvSpPr/>
            <p:nvPr/>
          </p:nvSpPr>
          <p:spPr bwMode="auto">
            <a:xfrm rot="5213036">
              <a:off x="3361975" y="509292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48" name="Oval 1647"/>
            <p:cNvSpPr/>
            <p:nvPr/>
          </p:nvSpPr>
          <p:spPr bwMode="auto">
            <a:xfrm>
              <a:off x="3970936" y="316182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49" name="Oval 1648"/>
            <p:cNvSpPr/>
            <p:nvPr/>
          </p:nvSpPr>
          <p:spPr bwMode="auto">
            <a:xfrm>
              <a:off x="4010769" y="308981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50" name="Oval 1649"/>
            <p:cNvSpPr/>
            <p:nvPr/>
          </p:nvSpPr>
          <p:spPr bwMode="auto">
            <a:xfrm>
              <a:off x="4056488" y="315737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51" name="Oval 1650"/>
            <p:cNvSpPr/>
            <p:nvPr/>
          </p:nvSpPr>
          <p:spPr bwMode="auto">
            <a:xfrm>
              <a:off x="3970936" y="301780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52" name="Oval 1651"/>
            <p:cNvSpPr/>
            <p:nvPr/>
          </p:nvSpPr>
          <p:spPr bwMode="auto">
            <a:xfrm>
              <a:off x="4132566" y="299494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53" name="Oval 1652"/>
            <p:cNvSpPr/>
            <p:nvPr/>
          </p:nvSpPr>
          <p:spPr bwMode="auto">
            <a:xfrm>
              <a:off x="4043790" y="296182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54" name="Oval 1653"/>
            <p:cNvSpPr/>
            <p:nvPr/>
          </p:nvSpPr>
          <p:spPr bwMode="auto">
            <a:xfrm>
              <a:off x="4172399" y="316592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55" name="Oval 1654"/>
            <p:cNvSpPr/>
            <p:nvPr/>
          </p:nvSpPr>
          <p:spPr bwMode="auto">
            <a:xfrm>
              <a:off x="4172398" y="308981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56" name="Oval 1655"/>
            <p:cNvSpPr/>
            <p:nvPr/>
          </p:nvSpPr>
          <p:spPr bwMode="auto">
            <a:xfrm>
              <a:off x="3976822" y="286969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57" name="Oval 1656"/>
            <p:cNvSpPr/>
            <p:nvPr/>
          </p:nvSpPr>
          <p:spPr bwMode="auto">
            <a:xfrm>
              <a:off x="4016655" y="279768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58" name="Oval 1657"/>
            <p:cNvSpPr/>
            <p:nvPr/>
          </p:nvSpPr>
          <p:spPr bwMode="auto">
            <a:xfrm>
              <a:off x="4110029" y="286969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59" name="Oval 1658"/>
            <p:cNvSpPr/>
            <p:nvPr/>
          </p:nvSpPr>
          <p:spPr bwMode="auto">
            <a:xfrm>
              <a:off x="3976822" y="27256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60" name="Oval 1659"/>
            <p:cNvSpPr/>
            <p:nvPr/>
          </p:nvSpPr>
          <p:spPr bwMode="auto">
            <a:xfrm>
              <a:off x="4178285" y="282807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61" name="Oval 1660"/>
            <p:cNvSpPr/>
            <p:nvPr/>
          </p:nvSpPr>
          <p:spPr bwMode="auto">
            <a:xfrm>
              <a:off x="4102207" y="277139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62" name="Oval 1661"/>
            <p:cNvSpPr/>
            <p:nvPr/>
          </p:nvSpPr>
          <p:spPr bwMode="auto">
            <a:xfrm>
              <a:off x="4267368" y="318468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63" name="Oval 1662"/>
            <p:cNvSpPr/>
            <p:nvPr/>
          </p:nvSpPr>
          <p:spPr bwMode="auto">
            <a:xfrm>
              <a:off x="4307201" y="311267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64" name="Oval 1663"/>
            <p:cNvSpPr/>
            <p:nvPr/>
          </p:nvSpPr>
          <p:spPr bwMode="auto">
            <a:xfrm>
              <a:off x="4352920" y="318022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65" name="Oval 1664"/>
            <p:cNvSpPr/>
            <p:nvPr/>
          </p:nvSpPr>
          <p:spPr bwMode="auto">
            <a:xfrm>
              <a:off x="4267368" y="304066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66" name="Oval 1665"/>
            <p:cNvSpPr/>
            <p:nvPr/>
          </p:nvSpPr>
          <p:spPr bwMode="auto">
            <a:xfrm>
              <a:off x="4340222" y="298468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67" name="Oval 1666"/>
            <p:cNvSpPr/>
            <p:nvPr/>
          </p:nvSpPr>
          <p:spPr bwMode="auto">
            <a:xfrm>
              <a:off x="4232363" y="291950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68" name="Oval 1667"/>
            <p:cNvSpPr/>
            <p:nvPr/>
          </p:nvSpPr>
          <p:spPr bwMode="auto">
            <a:xfrm>
              <a:off x="4313087" y="282054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69" name="Oval 1668"/>
            <p:cNvSpPr/>
            <p:nvPr/>
          </p:nvSpPr>
          <p:spPr bwMode="auto">
            <a:xfrm>
              <a:off x="4358806" y="288809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70" name="Oval 1669"/>
            <p:cNvSpPr/>
            <p:nvPr/>
          </p:nvSpPr>
          <p:spPr bwMode="auto">
            <a:xfrm>
              <a:off x="4273254" y="274853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71" name="Oval 1670"/>
            <p:cNvSpPr/>
            <p:nvPr/>
          </p:nvSpPr>
          <p:spPr bwMode="auto">
            <a:xfrm>
              <a:off x="4434884" y="282464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72" name="Oval 1671"/>
            <p:cNvSpPr/>
            <p:nvPr/>
          </p:nvSpPr>
          <p:spPr bwMode="auto">
            <a:xfrm rot="16200000">
              <a:off x="3150921" y="320352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73" name="Oval 1672"/>
            <p:cNvSpPr/>
            <p:nvPr/>
          </p:nvSpPr>
          <p:spPr bwMode="auto">
            <a:xfrm rot="16200000">
              <a:off x="3078913" y="316369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74" name="Oval 1673"/>
            <p:cNvSpPr/>
            <p:nvPr/>
          </p:nvSpPr>
          <p:spPr bwMode="auto">
            <a:xfrm rot="16200000">
              <a:off x="3146468" y="311797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75" name="Oval 1674"/>
            <p:cNvSpPr/>
            <p:nvPr/>
          </p:nvSpPr>
          <p:spPr bwMode="auto">
            <a:xfrm rot="16200000">
              <a:off x="3006905" y="320352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76" name="Oval 1675"/>
            <p:cNvSpPr/>
            <p:nvPr/>
          </p:nvSpPr>
          <p:spPr bwMode="auto">
            <a:xfrm rot="16200000">
              <a:off x="2984045" y="304189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77" name="Oval 1676"/>
            <p:cNvSpPr/>
            <p:nvPr/>
          </p:nvSpPr>
          <p:spPr bwMode="auto">
            <a:xfrm rot="16200000">
              <a:off x="2950926" y="313067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78" name="Oval 1677"/>
            <p:cNvSpPr/>
            <p:nvPr/>
          </p:nvSpPr>
          <p:spPr bwMode="auto">
            <a:xfrm rot="16200000">
              <a:off x="3188776" y="30314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79" name="Oval 1678"/>
            <p:cNvSpPr/>
            <p:nvPr/>
          </p:nvSpPr>
          <p:spPr bwMode="auto">
            <a:xfrm rot="16200000">
              <a:off x="3078912" y="30020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80" name="Oval 1679"/>
            <p:cNvSpPr/>
            <p:nvPr/>
          </p:nvSpPr>
          <p:spPr bwMode="auto">
            <a:xfrm rot="16200000">
              <a:off x="2858789" y="31976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81" name="Oval 1680"/>
            <p:cNvSpPr/>
            <p:nvPr/>
          </p:nvSpPr>
          <p:spPr bwMode="auto">
            <a:xfrm rot="16200000">
              <a:off x="2786781" y="315780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82" name="Oval 1681"/>
            <p:cNvSpPr/>
            <p:nvPr/>
          </p:nvSpPr>
          <p:spPr bwMode="auto">
            <a:xfrm rot="16200000">
              <a:off x="2858788" y="306443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83" name="Oval 1682"/>
            <p:cNvSpPr/>
            <p:nvPr/>
          </p:nvSpPr>
          <p:spPr bwMode="auto">
            <a:xfrm rot="16200000">
              <a:off x="2714773" y="31976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84" name="Oval 1683"/>
            <p:cNvSpPr/>
            <p:nvPr/>
          </p:nvSpPr>
          <p:spPr bwMode="auto">
            <a:xfrm rot="16200000">
              <a:off x="2686445" y="300206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85" name="Oval 1684"/>
            <p:cNvSpPr/>
            <p:nvPr/>
          </p:nvSpPr>
          <p:spPr bwMode="auto">
            <a:xfrm rot="16200000">
              <a:off x="2658794" y="312478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86" name="Oval 1685"/>
            <p:cNvSpPr/>
            <p:nvPr/>
          </p:nvSpPr>
          <p:spPr bwMode="auto">
            <a:xfrm rot="16200000">
              <a:off x="2817170" y="299617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87" name="Oval 1686"/>
            <p:cNvSpPr/>
            <p:nvPr/>
          </p:nvSpPr>
          <p:spPr bwMode="auto">
            <a:xfrm rot="16200000">
              <a:off x="2760491" y="307225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88" name="Oval 1687"/>
            <p:cNvSpPr/>
            <p:nvPr/>
          </p:nvSpPr>
          <p:spPr bwMode="auto">
            <a:xfrm rot="16200000">
              <a:off x="3207997" y="291730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89" name="Oval 1688"/>
            <p:cNvSpPr/>
            <p:nvPr/>
          </p:nvSpPr>
          <p:spPr bwMode="auto">
            <a:xfrm rot="16200000">
              <a:off x="3101772" y="286726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90" name="Oval 1689"/>
            <p:cNvSpPr/>
            <p:nvPr/>
          </p:nvSpPr>
          <p:spPr bwMode="auto">
            <a:xfrm rot="16200000">
              <a:off x="3169327" y="282154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91" name="Oval 1690"/>
            <p:cNvSpPr/>
            <p:nvPr/>
          </p:nvSpPr>
          <p:spPr bwMode="auto">
            <a:xfrm rot="16200000">
              <a:off x="3029764" y="290709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92" name="Oval 1691"/>
            <p:cNvSpPr/>
            <p:nvPr/>
          </p:nvSpPr>
          <p:spPr bwMode="auto">
            <a:xfrm rot="16200000">
              <a:off x="2985719" y="270563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93" name="Oval 1692"/>
            <p:cNvSpPr/>
            <p:nvPr/>
          </p:nvSpPr>
          <p:spPr bwMode="auto">
            <a:xfrm rot="16200000">
              <a:off x="2973785" y="28342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94" name="Oval 1693"/>
            <p:cNvSpPr/>
            <p:nvPr/>
          </p:nvSpPr>
          <p:spPr bwMode="auto">
            <a:xfrm rot="16200000">
              <a:off x="3177880" y="270563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95" name="Oval 1694"/>
            <p:cNvSpPr/>
            <p:nvPr/>
          </p:nvSpPr>
          <p:spPr bwMode="auto">
            <a:xfrm rot="16200000">
              <a:off x="2908607" y="294209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96" name="Oval 1695"/>
            <p:cNvSpPr/>
            <p:nvPr/>
          </p:nvSpPr>
          <p:spPr bwMode="auto">
            <a:xfrm rot="16200000">
              <a:off x="2809640" y="286137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97" name="Oval 1696"/>
            <p:cNvSpPr/>
            <p:nvPr/>
          </p:nvSpPr>
          <p:spPr bwMode="auto">
            <a:xfrm rot="16200000">
              <a:off x="2737632" y="290120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98" name="Oval 1697"/>
            <p:cNvSpPr/>
            <p:nvPr/>
          </p:nvSpPr>
          <p:spPr bwMode="auto">
            <a:xfrm rot="16200000">
              <a:off x="2662479" y="277455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99" name="Oval 1698"/>
            <p:cNvSpPr/>
            <p:nvPr/>
          </p:nvSpPr>
          <p:spPr bwMode="auto">
            <a:xfrm rot="5213036">
              <a:off x="3346085" y="272925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00" name="Oval 1699"/>
            <p:cNvSpPr/>
            <p:nvPr/>
          </p:nvSpPr>
          <p:spPr bwMode="auto">
            <a:xfrm rot="5213036">
              <a:off x="3420152" y="276511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01" name="Oval 1700"/>
            <p:cNvSpPr/>
            <p:nvPr/>
          </p:nvSpPr>
          <p:spPr bwMode="auto">
            <a:xfrm rot="5213036">
              <a:off x="3355182" y="281444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02" name="Oval 1701"/>
            <p:cNvSpPr/>
            <p:nvPr/>
          </p:nvSpPr>
          <p:spPr bwMode="auto">
            <a:xfrm rot="5213036">
              <a:off x="3489888" y="272142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03" name="Oval 1702"/>
            <p:cNvSpPr/>
            <p:nvPr/>
          </p:nvSpPr>
          <p:spPr bwMode="auto">
            <a:xfrm rot="5213036">
              <a:off x="3521501" y="288157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04" name="Oval 1703"/>
            <p:cNvSpPr/>
            <p:nvPr/>
          </p:nvSpPr>
          <p:spPr bwMode="auto">
            <a:xfrm rot="5213036">
              <a:off x="3549745" y="279113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05" name="Oval 1704"/>
            <p:cNvSpPr/>
            <p:nvPr/>
          </p:nvSpPr>
          <p:spPr bwMode="auto">
            <a:xfrm rot="5213036">
              <a:off x="3317642" y="29031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06" name="Oval 1705"/>
            <p:cNvSpPr/>
            <p:nvPr/>
          </p:nvSpPr>
          <p:spPr bwMode="auto">
            <a:xfrm rot="5213036">
              <a:off x="3428939" y="292650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07" name="Oval 1706"/>
            <p:cNvSpPr/>
            <p:nvPr/>
          </p:nvSpPr>
          <p:spPr bwMode="auto">
            <a:xfrm rot="5213036">
              <a:off x="3638105" y="271925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08" name="Oval 1707"/>
            <p:cNvSpPr/>
            <p:nvPr/>
          </p:nvSpPr>
          <p:spPr bwMode="auto">
            <a:xfrm rot="5213036">
              <a:off x="3712172" y="275511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09" name="Oval 1708"/>
            <p:cNvSpPr/>
            <p:nvPr/>
          </p:nvSpPr>
          <p:spPr bwMode="auto">
            <a:xfrm rot="5213036">
              <a:off x="3645347" y="285226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10" name="Oval 1709"/>
            <p:cNvSpPr/>
            <p:nvPr/>
          </p:nvSpPr>
          <p:spPr bwMode="auto">
            <a:xfrm rot="5213036">
              <a:off x="3781908" y="271142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11" name="Oval 1710"/>
            <p:cNvSpPr/>
            <p:nvPr/>
          </p:nvSpPr>
          <p:spPr bwMode="auto">
            <a:xfrm rot="5213036">
              <a:off x="3820826" y="290517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12" name="Oval 1711"/>
            <p:cNvSpPr/>
            <p:nvPr/>
          </p:nvSpPr>
          <p:spPr bwMode="auto">
            <a:xfrm rot="5213036">
              <a:off x="3841765" y="278113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13" name="Oval 1712"/>
            <p:cNvSpPr/>
            <p:nvPr/>
          </p:nvSpPr>
          <p:spPr bwMode="auto">
            <a:xfrm rot="5213036">
              <a:off x="3690614" y="291815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14" name="Oval 1713"/>
            <p:cNvSpPr/>
            <p:nvPr/>
          </p:nvSpPr>
          <p:spPr bwMode="auto">
            <a:xfrm rot="5213036">
              <a:off x="3743074" y="28391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15" name="Oval 1714"/>
            <p:cNvSpPr/>
            <p:nvPr/>
          </p:nvSpPr>
          <p:spPr bwMode="auto">
            <a:xfrm rot="5213036">
              <a:off x="3304652" y="301815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16" name="Oval 1715"/>
            <p:cNvSpPr/>
            <p:nvPr/>
          </p:nvSpPr>
          <p:spPr bwMode="auto">
            <a:xfrm rot="5213036">
              <a:off x="3413441" y="306235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17" name="Oval 1716"/>
            <p:cNvSpPr/>
            <p:nvPr/>
          </p:nvSpPr>
          <p:spPr bwMode="auto">
            <a:xfrm rot="5213036">
              <a:off x="3348471" y="311167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18" name="Oval 1717"/>
            <p:cNvSpPr/>
            <p:nvPr/>
          </p:nvSpPr>
          <p:spPr bwMode="auto">
            <a:xfrm rot="5213036">
              <a:off x="3483177" y="301866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19" name="Oval 1718"/>
            <p:cNvSpPr/>
            <p:nvPr/>
          </p:nvSpPr>
          <p:spPr bwMode="auto">
            <a:xfrm rot="5213036">
              <a:off x="3538108" y="321743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20" name="Oval 1719"/>
            <p:cNvSpPr/>
            <p:nvPr/>
          </p:nvSpPr>
          <p:spPr bwMode="auto">
            <a:xfrm rot="5213036">
              <a:off x="3543033" y="308836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21" name="Oval 1720"/>
            <p:cNvSpPr/>
            <p:nvPr/>
          </p:nvSpPr>
          <p:spPr bwMode="auto">
            <a:xfrm rot="5213036">
              <a:off x="3346231" y="322788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22" name="Oval 1721"/>
            <p:cNvSpPr/>
            <p:nvPr/>
          </p:nvSpPr>
          <p:spPr bwMode="auto">
            <a:xfrm rot="5213036">
              <a:off x="3420225" y="323477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23" name="Oval 1722"/>
            <p:cNvSpPr/>
            <p:nvPr/>
          </p:nvSpPr>
          <p:spPr bwMode="auto">
            <a:xfrm rot="5213036">
              <a:off x="3602252" y="297712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24" name="Oval 1723"/>
            <p:cNvSpPr/>
            <p:nvPr/>
          </p:nvSpPr>
          <p:spPr bwMode="auto">
            <a:xfrm rot="5213036">
              <a:off x="3705461" y="305235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25" name="Oval 1724"/>
            <p:cNvSpPr/>
            <p:nvPr/>
          </p:nvSpPr>
          <p:spPr bwMode="auto">
            <a:xfrm rot="5213036">
              <a:off x="3775197" y="30086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26" name="Oval 1725"/>
            <p:cNvSpPr/>
            <p:nvPr/>
          </p:nvSpPr>
          <p:spPr bwMode="auto">
            <a:xfrm rot="5213036">
              <a:off x="3765317" y="312205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27" name="Oval 1726"/>
            <p:cNvSpPr/>
            <p:nvPr/>
          </p:nvSpPr>
          <p:spPr bwMode="auto">
            <a:xfrm rot="5213036">
              <a:off x="3638251" y="321788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28" name="Oval 1727"/>
            <p:cNvSpPr/>
            <p:nvPr/>
          </p:nvSpPr>
          <p:spPr bwMode="auto">
            <a:xfrm rot="5213036">
              <a:off x="3815842" y="322613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29" name="Oval 1728"/>
            <p:cNvSpPr/>
            <p:nvPr/>
          </p:nvSpPr>
          <p:spPr bwMode="auto">
            <a:xfrm>
              <a:off x="4066647" y="385994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30" name="Oval 1729"/>
            <p:cNvSpPr/>
            <p:nvPr/>
          </p:nvSpPr>
          <p:spPr bwMode="auto">
            <a:xfrm>
              <a:off x="3940252" y="375401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31" name="Oval 1730"/>
            <p:cNvSpPr/>
            <p:nvPr/>
          </p:nvSpPr>
          <p:spPr bwMode="auto">
            <a:xfrm>
              <a:off x="3980085" y="368200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32" name="Oval 1731"/>
            <p:cNvSpPr/>
            <p:nvPr/>
          </p:nvSpPr>
          <p:spPr bwMode="auto">
            <a:xfrm>
              <a:off x="4025804" y="374956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33" name="Oval 1732"/>
            <p:cNvSpPr/>
            <p:nvPr/>
          </p:nvSpPr>
          <p:spPr bwMode="auto">
            <a:xfrm>
              <a:off x="3940252" y="360999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34" name="Oval 1733"/>
            <p:cNvSpPr/>
            <p:nvPr/>
          </p:nvSpPr>
          <p:spPr bwMode="auto">
            <a:xfrm>
              <a:off x="4101882" y="35871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35" name="Oval 1734"/>
            <p:cNvSpPr/>
            <p:nvPr/>
          </p:nvSpPr>
          <p:spPr bwMode="auto">
            <a:xfrm>
              <a:off x="4013106" y="355402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36" name="Oval 1735"/>
            <p:cNvSpPr/>
            <p:nvPr/>
          </p:nvSpPr>
          <p:spPr bwMode="auto">
            <a:xfrm>
              <a:off x="4112366" y="379187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37" name="Oval 1736"/>
            <p:cNvSpPr/>
            <p:nvPr/>
          </p:nvSpPr>
          <p:spPr bwMode="auto">
            <a:xfrm>
              <a:off x="4141714" y="368200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38" name="Oval 1737"/>
            <p:cNvSpPr/>
            <p:nvPr/>
          </p:nvSpPr>
          <p:spPr bwMode="auto">
            <a:xfrm>
              <a:off x="3946138" y="346188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39" name="Oval 1738"/>
            <p:cNvSpPr/>
            <p:nvPr/>
          </p:nvSpPr>
          <p:spPr bwMode="auto">
            <a:xfrm>
              <a:off x="3985971" y="33898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0" name="Oval 1739"/>
            <p:cNvSpPr/>
            <p:nvPr/>
          </p:nvSpPr>
          <p:spPr bwMode="auto">
            <a:xfrm>
              <a:off x="4079345" y="346188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1" name="Oval 1740"/>
            <p:cNvSpPr/>
            <p:nvPr/>
          </p:nvSpPr>
          <p:spPr bwMode="auto">
            <a:xfrm>
              <a:off x="3946138" y="331786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2" name="Oval 1741"/>
            <p:cNvSpPr/>
            <p:nvPr/>
          </p:nvSpPr>
          <p:spPr bwMode="auto">
            <a:xfrm>
              <a:off x="4141713" y="32895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3" name="Oval 1742"/>
            <p:cNvSpPr/>
            <p:nvPr/>
          </p:nvSpPr>
          <p:spPr bwMode="auto">
            <a:xfrm>
              <a:off x="4018992" y="326188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4" name="Oval 1743"/>
            <p:cNvSpPr/>
            <p:nvPr/>
          </p:nvSpPr>
          <p:spPr bwMode="auto">
            <a:xfrm>
              <a:off x="4147601" y="342026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5" name="Oval 1744"/>
            <p:cNvSpPr/>
            <p:nvPr/>
          </p:nvSpPr>
          <p:spPr bwMode="auto">
            <a:xfrm>
              <a:off x="4071523" y="336358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6" name="Oval 1745"/>
            <p:cNvSpPr/>
            <p:nvPr/>
          </p:nvSpPr>
          <p:spPr bwMode="auto">
            <a:xfrm>
              <a:off x="4226474" y="381109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7" name="Oval 1746"/>
            <p:cNvSpPr/>
            <p:nvPr/>
          </p:nvSpPr>
          <p:spPr bwMode="auto">
            <a:xfrm>
              <a:off x="4276517" y="370486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8" name="Oval 1747"/>
            <p:cNvSpPr/>
            <p:nvPr/>
          </p:nvSpPr>
          <p:spPr bwMode="auto">
            <a:xfrm>
              <a:off x="4322236" y="377242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9" name="Oval 1748"/>
            <p:cNvSpPr/>
            <p:nvPr/>
          </p:nvSpPr>
          <p:spPr bwMode="auto">
            <a:xfrm>
              <a:off x="4236684" y="363285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50" name="Oval 1749"/>
            <p:cNvSpPr/>
            <p:nvPr/>
          </p:nvSpPr>
          <p:spPr bwMode="auto">
            <a:xfrm>
              <a:off x="4438146" y="358881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51" name="Oval 1750"/>
            <p:cNvSpPr/>
            <p:nvPr/>
          </p:nvSpPr>
          <p:spPr bwMode="auto">
            <a:xfrm>
              <a:off x="4309538" y="357687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52" name="Oval 1751"/>
            <p:cNvSpPr/>
            <p:nvPr/>
          </p:nvSpPr>
          <p:spPr bwMode="auto">
            <a:xfrm>
              <a:off x="4438147" y="378097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53" name="Oval 1752"/>
            <p:cNvSpPr/>
            <p:nvPr/>
          </p:nvSpPr>
          <p:spPr bwMode="auto">
            <a:xfrm>
              <a:off x="4449055" y="370746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54" name="Oval 1753"/>
            <p:cNvSpPr/>
            <p:nvPr/>
          </p:nvSpPr>
          <p:spPr bwMode="auto">
            <a:xfrm>
              <a:off x="4201679" y="351170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55" name="Oval 1754"/>
            <p:cNvSpPr/>
            <p:nvPr/>
          </p:nvSpPr>
          <p:spPr bwMode="auto">
            <a:xfrm>
              <a:off x="4282403" y="341273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56" name="Oval 1755"/>
            <p:cNvSpPr/>
            <p:nvPr/>
          </p:nvSpPr>
          <p:spPr bwMode="auto">
            <a:xfrm>
              <a:off x="4242570" y="334072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57" name="Oval 1756"/>
            <p:cNvSpPr/>
            <p:nvPr/>
          </p:nvSpPr>
          <p:spPr bwMode="auto">
            <a:xfrm>
              <a:off x="4355257" y="335675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58" name="Oval 1757"/>
            <p:cNvSpPr/>
            <p:nvPr/>
          </p:nvSpPr>
          <p:spPr bwMode="auto">
            <a:xfrm>
              <a:off x="4444033" y="348884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59" name="Oval 1758"/>
            <p:cNvSpPr/>
            <p:nvPr/>
          </p:nvSpPr>
          <p:spPr bwMode="auto">
            <a:xfrm>
              <a:off x="3323701" y="374027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60" name="Oval 1759"/>
            <p:cNvSpPr/>
            <p:nvPr/>
          </p:nvSpPr>
          <p:spPr bwMode="auto">
            <a:xfrm>
              <a:off x="3363534" y="366826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61" name="Oval 1760"/>
            <p:cNvSpPr/>
            <p:nvPr/>
          </p:nvSpPr>
          <p:spPr bwMode="auto">
            <a:xfrm>
              <a:off x="3409253" y="373581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62" name="Oval 1761"/>
            <p:cNvSpPr/>
            <p:nvPr/>
          </p:nvSpPr>
          <p:spPr bwMode="auto">
            <a:xfrm>
              <a:off x="3323701" y="359625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63" name="Oval 1762"/>
            <p:cNvSpPr/>
            <p:nvPr/>
          </p:nvSpPr>
          <p:spPr bwMode="auto">
            <a:xfrm>
              <a:off x="3485331" y="357339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64" name="Oval 1763"/>
            <p:cNvSpPr/>
            <p:nvPr/>
          </p:nvSpPr>
          <p:spPr bwMode="auto">
            <a:xfrm>
              <a:off x="3396555" y="35402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65" name="Oval 1764"/>
            <p:cNvSpPr/>
            <p:nvPr/>
          </p:nvSpPr>
          <p:spPr bwMode="auto">
            <a:xfrm>
              <a:off x="3495815" y="377812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66" name="Oval 1765"/>
            <p:cNvSpPr/>
            <p:nvPr/>
          </p:nvSpPr>
          <p:spPr bwMode="auto">
            <a:xfrm>
              <a:off x="3525163" y="366826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67" name="Oval 1766"/>
            <p:cNvSpPr/>
            <p:nvPr/>
          </p:nvSpPr>
          <p:spPr bwMode="auto">
            <a:xfrm>
              <a:off x="3329587" y="344813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68" name="Oval 1767"/>
            <p:cNvSpPr/>
            <p:nvPr/>
          </p:nvSpPr>
          <p:spPr bwMode="auto">
            <a:xfrm>
              <a:off x="3369420" y="337613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69" name="Oval 1768"/>
            <p:cNvSpPr/>
            <p:nvPr/>
          </p:nvSpPr>
          <p:spPr bwMode="auto">
            <a:xfrm>
              <a:off x="3462794" y="344813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70" name="Oval 1769"/>
            <p:cNvSpPr/>
            <p:nvPr/>
          </p:nvSpPr>
          <p:spPr bwMode="auto">
            <a:xfrm>
              <a:off x="3329587" y="330412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71" name="Oval 1770"/>
            <p:cNvSpPr/>
            <p:nvPr/>
          </p:nvSpPr>
          <p:spPr bwMode="auto">
            <a:xfrm>
              <a:off x="3525162" y="327579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72" name="Oval 1771"/>
            <p:cNvSpPr/>
            <p:nvPr/>
          </p:nvSpPr>
          <p:spPr bwMode="auto">
            <a:xfrm>
              <a:off x="3402441" y="324814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73" name="Oval 1772"/>
            <p:cNvSpPr/>
            <p:nvPr/>
          </p:nvSpPr>
          <p:spPr bwMode="auto">
            <a:xfrm>
              <a:off x="3531050" y="340651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74" name="Oval 1773"/>
            <p:cNvSpPr/>
            <p:nvPr/>
          </p:nvSpPr>
          <p:spPr bwMode="auto">
            <a:xfrm>
              <a:off x="3454972" y="334984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75" name="Oval 1774"/>
            <p:cNvSpPr/>
            <p:nvPr/>
          </p:nvSpPr>
          <p:spPr bwMode="auto">
            <a:xfrm>
              <a:off x="3609923" y="379734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76" name="Oval 1775"/>
            <p:cNvSpPr/>
            <p:nvPr/>
          </p:nvSpPr>
          <p:spPr bwMode="auto">
            <a:xfrm>
              <a:off x="3659966" y="369112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77" name="Oval 1776"/>
            <p:cNvSpPr/>
            <p:nvPr/>
          </p:nvSpPr>
          <p:spPr bwMode="auto">
            <a:xfrm>
              <a:off x="3705685" y="375867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78" name="Oval 1777"/>
            <p:cNvSpPr/>
            <p:nvPr/>
          </p:nvSpPr>
          <p:spPr bwMode="auto">
            <a:xfrm>
              <a:off x="3620133" y="361911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79" name="Oval 1778"/>
            <p:cNvSpPr/>
            <p:nvPr/>
          </p:nvSpPr>
          <p:spPr bwMode="auto">
            <a:xfrm>
              <a:off x="3821595" y="357506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80" name="Oval 1779"/>
            <p:cNvSpPr/>
            <p:nvPr/>
          </p:nvSpPr>
          <p:spPr bwMode="auto">
            <a:xfrm>
              <a:off x="3692987" y="356313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81" name="Oval 1780"/>
            <p:cNvSpPr/>
            <p:nvPr/>
          </p:nvSpPr>
          <p:spPr bwMode="auto">
            <a:xfrm>
              <a:off x="3821596" y="376722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82" name="Oval 1781"/>
            <p:cNvSpPr/>
            <p:nvPr/>
          </p:nvSpPr>
          <p:spPr bwMode="auto">
            <a:xfrm>
              <a:off x="3832504" y="369371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83" name="Oval 1782"/>
            <p:cNvSpPr/>
            <p:nvPr/>
          </p:nvSpPr>
          <p:spPr bwMode="auto">
            <a:xfrm>
              <a:off x="3585128" y="349795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84" name="Oval 1783"/>
            <p:cNvSpPr/>
            <p:nvPr/>
          </p:nvSpPr>
          <p:spPr bwMode="auto">
            <a:xfrm>
              <a:off x="3665852" y="339898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85" name="Oval 1784"/>
            <p:cNvSpPr/>
            <p:nvPr/>
          </p:nvSpPr>
          <p:spPr bwMode="auto">
            <a:xfrm>
              <a:off x="3626019" y="332698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86" name="Oval 1785"/>
            <p:cNvSpPr/>
            <p:nvPr/>
          </p:nvSpPr>
          <p:spPr bwMode="auto">
            <a:xfrm>
              <a:off x="3738706" y="334301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87" name="Oval 1786"/>
            <p:cNvSpPr/>
            <p:nvPr/>
          </p:nvSpPr>
          <p:spPr bwMode="auto">
            <a:xfrm>
              <a:off x="3827482" y="347509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88" name="Oval 1787"/>
            <p:cNvSpPr/>
            <p:nvPr/>
          </p:nvSpPr>
          <p:spPr bwMode="auto">
            <a:xfrm>
              <a:off x="3845375" y="329821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89" name="Oval 1788"/>
            <p:cNvSpPr/>
            <p:nvPr/>
          </p:nvSpPr>
          <p:spPr bwMode="auto">
            <a:xfrm>
              <a:off x="2709007" y="371402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90" name="Oval 1789"/>
            <p:cNvSpPr/>
            <p:nvPr/>
          </p:nvSpPr>
          <p:spPr bwMode="auto">
            <a:xfrm>
              <a:off x="2748840" y="364202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91" name="Oval 1790"/>
            <p:cNvSpPr/>
            <p:nvPr/>
          </p:nvSpPr>
          <p:spPr bwMode="auto">
            <a:xfrm>
              <a:off x="2794559" y="370957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92" name="Oval 1791"/>
            <p:cNvSpPr/>
            <p:nvPr/>
          </p:nvSpPr>
          <p:spPr bwMode="auto">
            <a:xfrm>
              <a:off x="2709007" y="357001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93" name="Oval 1792"/>
            <p:cNvSpPr/>
            <p:nvPr/>
          </p:nvSpPr>
          <p:spPr bwMode="auto">
            <a:xfrm>
              <a:off x="2870637" y="354715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94" name="Oval 1793"/>
            <p:cNvSpPr/>
            <p:nvPr/>
          </p:nvSpPr>
          <p:spPr bwMode="auto">
            <a:xfrm>
              <a:off x="2781861" y="351403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95" name="Oval 1794"/>
            <p:cNvSpPr/>
            <p:nvPr/>
          </p:nvSpPr>
          <p:spPr bwMode="auto">
            <a:xfrm>
              <a:off x="2881121" y="375188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96" name="Oval 1795"/>
            <p:cNvSpPr/>
            <p:nvPr/>
          </p:nvSpPr>
          <p:spPr bwMode="auto">
            <a:xfrm>
              <a:off x="2910469" y="364202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97" name="Oval 1796"/>
            <p:cNvSpPr/>
            <p:nvPr/>
          </p:nvSpPr>
          <p:spPr bwMode="auto">
            <a:xfrm>
              <a:off x="2714893" y="342189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98" name="Oval 1797"/>
            <p:cNvSpPr/>
            <p:nvPr/>
          </p:nvSpPr>
          <p:spPr bwMode="auto">
            <a:xfrm>
              <a:off x="2754726" y="334988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99" name="Oval 1798"/>
            <p:cNvSpPr/>
            <p:nvPr/>
          </p:nvSpPr>
          <p:spPr bwMode="auto">
            <a:xfrm>
              <a:off x="2848100" y="342189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00" name="Oval 1799"/>
            <p:cNvSpPr/>
            <p:nvPr/>
          </p:nvSpPr>
          <p:spPr bwMode="auto">
            <a:xfrm>
              <a:off x="2714893" y="327788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01" name="Oval 1800"/>
            <p:cNvSpPr/>
            <p:nvPr/>
          </p:nvSpPr>
          <p:spPr bwMode="auto">
            <a:xfrm>
              <a:off x="2910468" y="324955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02" name="Oval 1801"/>
            <p:cNvSpPr/>
            <p:nvPr/>
          </p:nvSpPr>
          <p:spPr bwMode="auto">
            <a:xfrm>
              <a:off x="2787747" y="322190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03" name="Oval 1802"/>
            <p:cNvSpPr/>
            <p:nvPr/>
          </p:nvSpPr>
          <p:spPr bwMode="auto">
            <a:xfrm>
              <a:off x="2916356" y="338027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04" name="Oval 1803"/>
            <p:cNvSpPr/>
            <p:nvPr/>
          </p:nvSpPr>
          <p:spPr bwMode="auto">
            <a:xfrm>
              <a:off x="2840278" y="332359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05" name="Oval 1804"/>
            <p:cNvSpPr/>
            <p:nvPr/>
          </p:nvSpPr>
          <p:spPr bwMode="auto">
            <a:xfrm>
              <a:off x="2995229" y="377110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06" name="Oval 1805"/>
            <p:cNvSpPr/>
            <p:nvPr/>
          </p:nvSpPr>
          <p:spPr bwMode="auto">
            <a:xfrm>
              <a:off x="3045272" y="366488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07" name="Oval 1806"/>
            <p:cNvSpPr/>
            <p:nvPr/>
          </p:nvSpPr>
          <p:spPr bwMode="auto">
            <a:xfrm>
              <a:off x="3090991" y="373243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08" name="Oval 1807"/>
            <p:cNvSpPr/>
            <p:nvPr/>
          </p:nvSpPr>
          <p:spPr bwMode="auto">
            <a:xfrm>
              <a:off x="3005439" y="359287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09" name="Oval 1808"/>
            <p:cNvSpPr/>
            <p:nvPr/>
          </p:nvSpPr>
          <p:spPr bwMode="auto">
            <a:xfrm>
              <a:off x="3206901" y="354882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10" name="Oval 1809"/>
            <p:cNvSpPr/>
            <p:nvPr/>
          </p:nvSpPr>
          <p:spPr bwMode="auto">
            <a:xfrm>
              <a:off x="3078293" y="353689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11" name="Oval 1810"/>
            <p:cNvSpPr/>
            <p:nvPr/>
          </p:nvSpPr>
          <p:spPr bwMode="auto">
            <a:xfrm>
              <a:off x="3206902" y="374098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12" name="Oval 1811"/>
            <p:cNvSpPr/>
            <p:nvPr/>
          </p:nvSpPr>
          <p:spPr bwMode="auto">
            <a:xfrm>
              <a:off x="3217810" y="366747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13" name="Oval 1812"/>
            <p:cNvSpPr/>
            <p:nvPr/>
          </p:nvSpPr>
          <p:spPr bwMode="auto">
            <a:xfrm>
              <a:off x="2970434" y="347171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14" name="Oval 1813"/>
            <p:cNvSpPr/>
            <p:nvPr/>
          </p:nvSpPr>
          <p:spPr bwMode="auto">
            <a:xfrm>
              <a:off x="3051158" y="337274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15" name="Oval 1814"/>
            <p:cNvSpPr/>
            <p:nvPr/>
          </p:nvSpPr>
          <p:spPr bwMode="auto">
            <a:xfrm>
              <a:off x="3011325" y="330074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16" name="Oval 1815"/>
            <p:cNvSpPr/>
            <p:nvPr/>
          </p:nvSpPr>
          <p:spPr bwMode="auto">
            <a:xfrm>
              <a:off x="3124012" y="331676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17" name="Oval 1816"/>
            <p:cNvSpPr/>
            <p:nvPr/>
          </p:nvSpPr>
          <p:spPr bwMode="auto">
            <a:xfrm>
              <a:off x="3212788" y="344885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18" name="Oval 1817"/>
            <p:cNvSpPr/>
            <p:nvPr/>
          </p:nvSpPr>
          <p:spPr bwMode="auto">
            <a:xfrm>
              <a:off x="3230681" y="327197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19" name="Oval 1818"/>
            <p:cNvSpPr/>
            <p:nvPr/>
          </p:nvSpPr>
          <p:spPr bwMode="auto">
            <a:xfrm rot="16200000">
              <a:off x="3050967" y="380099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20" name="Oval 1819"/>
            <p:cNvSpPr/>
            <p:nvPr/>
          </p:nvSpPr>
          <p:spPr bwMode="auto">
            <a:xfrm rot="16200000">
              <a:off x="3243128" y="380099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21" name="Oval 1820"/>
            <p:cNvSpPr/>
            <p:nvPr/>
          </p:nvSpPr>
          <p:spPr bwMode="auto">
            <a:xfrm rot="16200000">
              <a:off x="3169618" y="379008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22" name="Oval 1821"/>
            <p:cNvSpPr/>
            <p:nvPr/>
          </p:nvSpPr>
          <p:spPr bwMode="auto">
            <a:xfrm rot="16200000">
              <a:off x="2950996" y="379510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23" name="Oval 1822"/>
            <p:cNvSpPr/>
            <p:nvPr/>
          </p:nvSpPr>
          <p:spPr bwMode="auto">
            <a:xfrm rot="16200000">
              <a:off x="2774116" y="377721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24" name="Oval 1823"/>
            <p:cNvSpPr/>
            <p:nvPr/>
          </p:nvSpPr>
          <p:spPr bwMode="auto">
            <a:xfrm rot="5213036">
              <a:off x="3364657" y="379006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25" name="Oval 1824"/>
            <p:cNvSpPr/>
            <p:nvPr/>
          </p:nvSpPr>
          <p:spPr bwMode="auto">
            <a:xfrm rot="5213036">
              <a:off x="3438724" y="382592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26" name="Oval 1825"/>
            <p:cNvSpPr/>
            <p:nvPr/>
          </p:nvSpPr>
          <p:spPr bwMode="auto">
            <a:xfrm rot="5213036">
              <a:off x="3373754" y="387525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27" name="Oval 1826"/>
            <p:cNvSpPr/>
            <p:nvPr/>
          </p:nvSpPr>
          <p:spPr bwMode="auto">
            <a:xfrm rot="5213036">
              <a:off x="3508460" y="378223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28" name="Oval 1827"/>
            <p:cNvSpPr/>
            <p:nvPr/>
          </p:nvSpPr>
          <p:spPr bwMode="auto">
            <a:xfrm rot="5213036">
              <a:off x="3568317" y="385194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29" name="Oval 1828"/>
            <p:cNvSpPr/>
            <p:nvPr/>
          </p:nvSpPr>
          <p:spPr bwMode="auto">
            <a:xfrm rot="5213036">
              <a:off x="3656677" y="378006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30" name="Oval 1829"/>
            <p:cNvSpPr/>
            <p:nvPr/>
          </p:nvSpPr>
          <p:spPr bwMode="auto">
            <a:xfrm rot="5213036">
              <a:off x="3730744" y="381592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31" name="Oval 1830"/>
            <p:cNvSpPr/>
            <p:nvPr/>
          </p:nvSpPr>
          <p:spPr bwMode="auto">
            <a:xfrm rot="5213036">
              <a:off x="3800481" y="377223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32" name="Oval 1831"/>
            <p:cNvSpPr/>
            <p:nvPr/>
          </p:nvSpPr>
          <p:spPr bwMode="auto">
            <a:xfrm rot="5213036">
              <a:off x="3860337" y="384193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33" name="Oval 1832"/>
            <p:cNvSpPr/>
            <p:nvPr/>
          </p:nvSpPr>
          <p:spPr bwMode="auto">
            <a:xfrm>
              <a:off x="2877657" y="348725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34" name="Oval 1833"/>
            <p:cNvSpPr/>
            <p:nvPr/>
          </p:nvSpPr>
          <p:spPr bwMode="auto">
            <a:xfrm>
              <a:off x="3073232" y="345892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35" name="Oval 1834"/>
            <p:cNvSpPr/>
            <p:nvPr/>
          </p:nvSpPr>
          <p:spPr bwMode="auto">
            <a:xfrm>
              <a:off x="2950511" y="34312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36" name="Oval 1835"/>
            <p:cNvSpPr/>
            <p:nvPr/>
          </p:nvSpPr>
          <p:spPr bwMode="auto">
            <a:xfrm>
              <a:off x="3246943" y="345413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37" name="Oval 1836"/>
            <p:cNvSpPr/>
            <p:nvPr/>
          </p:nvSpPr>
          <p:spPr bwMode="auto">
            <a:xfrm>
              <a:off x="4083205" y="346365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38" name="Oval 1837"/>
            <p:cNvSpPr/>
            <p:nvPr/>
          </p:nvSpPr>
          <p:spPr bwMode="auto">
            <a:xfrm>
              <a:off x="4123038" y="339164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39" name="Oval 1838"/>
            <p:cNvSpPr/>
            <p:nvPr/>
          </p:nvSpPr>
          <p:spPr bwMode="auto">
            <a:xfrm>
              <a:off x="4168757" y="345919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40" name="Oval 1839"/>
            <p:cNvSpPr/>
            <p:nvPr/>
          </p:nvSpPr>
          <p:spPr bwMode="auto">
            <a:xfrm>
              <a:off x="4083205" y="331963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41" name="Oval 1840"/>
            <p:cNvSpPr/>
            <p:nvPr/>
          </p:nvSpPr>
          <p:spPr bwMode="auto">
            <a:xfrm>
              <a:off x="4244835" y="329677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42" name="Oval 1841"/>
            <p:cNvSpPr/>
            <p:nvPr/>
          </p:nvSpPr>
          <p:spPr bwMode="auto">
            <a:xfrm>
              <a:off x="4156059" y="326365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43" name="Oval 1842"/>
            <p:cNvSpPr/>
            <p:nvPr/>
          </p:nvSpPr>
          <p:spPr bwMode="auto">
            <a:xfrm>
              <a:off x="4089091" y="317152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44" name="Oval 1843"/>
            <p:cNvSpPr/>
            <p:nvPr/>
          </p:nvSpPr>
          <p:spPr bwMode="auto">
            <a:xfrm>
              <a:off x="4128924" y="309951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45" name="Oval 1844"/>
            <p:cNvSpPr/>
            <p:nvPr/>
          </p:nvSpPr>
          <p:spPr bwMode="auto">
            <a:xfrm>
              <a:off x="4222298" y="317151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46" name="Oval 1845"/>
            <p:cNvSpPr/>
            <p:nvPr/>
          </p:nvSpPr>
          <p:spPr bwMode="auto">
            <a:xfrm>
              <a:off x="4089091" y="302750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47" name="Oval 1846"/>
            <p:cNvSpPr/>
            <p:nvPr/>
          </p:nvSpPr>
          <p:spPr bwMode="auto">
            <a:xfrm>
              <a:off x="4161945" y="297152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48" name="Oval 1847"/>
            <p:cNvSpPr/>
            <p:nvPr/>
          </p:nvSpPr>
          <p:spPr bwMode="auto">
            <a:xfrm>
              <a:off x="4214476" y="307322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49" name="Oval 1848"/>
            <p:cNvSpPr/>
            <p:nvPr/>
          </p:nvSpPr>
          <p:spPr bwMode="auto">
            <a:xfrm>
              <a:off x="4035550" y="286559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50" name="Oval 1849"/>
            <p:cNvSpPr/>
            <p:nvPr/>
          </p:nvSpPr>
          <p:spPr bwMode="auto">
            <a:xfrm>
              <a:off x="4075383" y="279358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51" name="Oval 1850"/>
            <p:cNvSpPr/>
            <p:nvPr/>
          </p:nvSpPr>
          <p:spPr bwMode="auto">
            <a:xfrm>
              <a:off x="4121102" y="286113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52" name="Oval 1851"/>
            <p:cNvSpPr/>
            <p:nvPr/>
          </p:nvSpPr>
          <p:spPr bwMode="auto">
            <a:xfrm>
              <a:off x="4035550" y="27215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53" name="Oval 1852"/>
            <p:cNvSpPr/>
            <p:nvPr/>
          </p:nvSpPr>
          <p:spPr bwMode="auto">
            <a:xfrm>
              <a:off x="4207664" y="290344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54" name="Oval 1853"/>
            <p:cNvSpPr/>
            <p:nvPr/>
          </p:nvSpPr>
          <p:spPr bwMode="auto">
            <a:xfrm>
              <a:off x="4237012" y="279358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55" name="Oval 1854"/>
            <p:cNvSpPr/>
            <p:nvPr/>
          </p:nvSpPr>
          <p:spPr bwMode="auto">
            <a:xfrm>
              <a:off x="3418999" y="285184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56" name="Oval 1855"/>
            <p:cNvSpPr/>
            <p:nvPr/>
          </p:nvSpPr>
          <p:spPr bwMode="auto">
            <a:xfrm>
              <a:off x="3458832" y="277983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57" name="Oval 1856"/>
            <p:cNvSpPr/>
            <p:nvPr/>
          </p:nvSpPr>
          <p:spPr bwMode="auto">
            <a:xfrm>
              <a:off x="3504551" y="284739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58" name="Oval 1857"/>
            <p:cNvSpPr/>
            <p:nvPr/>
          </p:nvSpPr>
          <p:spPr bwMode="auto">
            <a:xfrm>
              <a:off x="3418999" y="270783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59" name="Oval 1858"/>
            <p:cNvSpPr/>
            <p:nvPr/>
          </p:nvSpPr>
          <p:spPr bwMode="auto">
            <a:xfrm>
              <a:off x="3591113" y="288970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60" name="Oval 1859"/>
            <p:cNvSpPr/>
            <p:nvPr/>
          </p:nvSpPr>
          <p:spPr bwMode="auto">
            <a:xfrm>
              <a:off x="3620461" y="277983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61" name="Oval 1860"/>
            <p:cNvSpPr/>
            <p:nvPr/>
          </p:nvSpPr>
          <p:spPr bwMode="auto">
            <a:xfrm>
              <a:off x="3705221" y="290892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62" name="Oval 1861"/>
            <p:cNvSpPr/>
            <p:nvPr/>
          </p:nvSpPr>
          <p:spPr bwMode="auto">
            <a:xfrm>
              <a:off x="3755264" y="280269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63" name="Oval 1862"/>
            <p:cNvSpPr/>
            <p:nvPr/>
          </p:nvSpPr>
          <p:spPr bwMode="auto">
            <a:xfrm>
              <a:off x="3800983" y="287025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64" name="Oval 1863"/>
            <p:cNvSpPr/>
            <p:nvPr/>
          </p:nvSpPr>
          <p:spPr bwMode="auto">
            <a:xfrm>
              <a:off x="3715431" y="273068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65" name="Oval 1864"/>
            <p:cNvSpPr/>
            <p:nvPr/>
          </p:nvSpPr>
          <p:spPr bwMode="auto">
            <a:xfrm>
              <a:off x="3916894" y="287880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66" name="Oval 1865"/>
            <p:cNvSpPr/>
            <p:nvPr/>
          </p:nvSpPr>
          <p:spPr bwMode="auto">
            <a:xfrm>
              <a:off x="3927802" y="280529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67" name="Oval 1866"/>
            <p:cNvSpPr/>
            <p:nvPr/>
          </p:nvSpPr>
          <p:spPr bwMode="auto">
            <a:xfrm>
              <a:off x="2804305" y="282560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68" name="Oval 1867"/>
            <p:cNvSpPr/>
            <p:nvPr/>
          </p:nvSpPr>
          <p:spPr bwMode="auto">
            <a:xfrm>
              <a:off x="2844138" y="275359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69" name="Oval 1868"/>
            <p:cNvSpPr/>
            <p:nvPr/>
          </p:nvSpPr>
          <p:spPr bwMode="auto">
            <a:xfrm>
              <a:off x="2889857" y="282115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70" name="Oval 1869"/>
            <p:cNvSpPr/>
            <p:nvPr/>
          </p:nvSpPr>
          <p:spPr bwMode="auto">
            <a:xfrm>
              <a:off x="2976419" y="286346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71" name="Oval 1870"/>
            <p:cNvSpPr/>
            <p:nvPr/>
          </p:nvSpPr>
          <p:spPr bwMode="auto">
            <a:xfrm>
              <a:off x="3005767" y="275359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72" name="Oval 1871"/>
            <p:cNvSpPr/>
            <p:nvPr/>
          </p:nvSpPr>
          <p:spPr bwMode="auto">
            <a:xfrm>
              <a:off x="3090527" y="288268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73" name="Oval 1872"/>
            <p:cNvSpPr/>
            <p:nvPr/>
          </p:nvSpPr>
          <p:spPr bwMode="auto">
            <a:xfrm>
              <a:off x="3140570" y="277645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74" name="Oval 1873"/>
            <p:cNvSpPr/>
            <p:nvPr/>
          </p:nvSpPr>
          <p:spPr bwMode="auto">
            <a:xfrm>
              <a:off x="3186289" y="28440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75" name="Oval 1874"/>
            <p:cNvSpPr/>
            <p:nvPr/>
          </p:nvSpPr>
          <p:spPr bwMode="auto">
            <a:xfrm>
              <a:off x="3100737" y="270444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76" name="Oval 1875"/>
            <p:cNvSpPr/>
            <p:nvPr/>
          </p:nvSpPr>
          <p:spPr bwMode="auto">
            <a:xfrm>
              <a:off x="3302200" y="285256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77" name="Oval 1876"/>
            <p:cNvSpPr/>
            <p:nvPr/>
          </p:nvSpPr>
          <p:spPr bwMode="auto">
            <a:xfrm>
              <a:off x="3313108" y="277905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78" name="Oval 1877"/>
            <p:cNvSpPr/>
            <p:nvPr/>
          </p:nvSpPr>
          <p:spPr bwMode="auto">
            <a:xfrm rot="16200000">
              <a:off x="3311467" y="34104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79" name="Oval 1878"/>
            <p:cNvSpPr/>
            <p:nvPr/>
          </p:nvSpPr>
          <p:spPr bwMode="auto">
            <a:xfrm rot="16200000">
              <a:off x="3239459" y="337063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80" name="Oval 1879"/>
            <p:cNvSpPr/>
            <p:nvPr/>
          </p:nvSpPr>
          <p:spPr bwMode="auto">
            <a:xfrm rot="16200000">
              <a:off x="3307014" y="33249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81" name="Oval 1880"/>
            <p:cNvSpPr/>
            <p:nvPr/>
          </p:nvSpPr>
          <p:spPr bwMode="auto">
            <a:xfrm rot="16200000">
              <a:off x="3167451" y="34104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82" name="Oval 1881"/>
            <p:cNvSpPr/>
            <p:nvPr/>
          </p:nvSpPr>
          <p:spPr bwMode="auto">
            <a:xfrm rot="16200000">
              <a:off x="3144591" y="324883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83" name="Oval 1882"/>
            <p:cNvSpPr/>
            <p:nvPr/>
          </p:nvSpPr>
          <p:spPr bwMode="auto">
            <a:xfrm rot="16200000">
              <a:off x="3111472" y="333760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84" name="Oval 1883"/>
            <p:cNvSpPr/>
            <p:nvPr/>
          </p:nvSpPr>
          <p:spPr bwMode="auto">
            <a:xfrm rot="16200000">
              <a:off x="3349322" y="323834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85" name="Oval 1884"/>
            <p:cNvSpPr/>
            <p:nvPr/>
          </p:nvSpPr>
          <p:spPr bwMode="auto">
            <a:xfrm rot="16200000">
              <a:off x="3239458" y="320900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86" name="Oval 1885"/>
            <p:cNvSpPr/>
            <p:nvPr/>
          </p:nvSpPr>
          <p:spPr bwMode="auto">
            <a:xfrm rot="16200000">
              <a:off x="3019335" y="340457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87" name="Oval 1886"/>
            <p:cNvSpPr/>
            <p:nvPr/>
          </p:nvSpPr>
          <p:spPr bwMode="auto">
            <a:xfrm rot="16200000">
              <a:off x="2947327" y="336474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88" name="Oval 1887"/>
            <p:cNvSpPr/>
            <p:nvPr/>
          </p:nvSpPr>
          <p:spPr bwMode="auto">
            <a:xfrm rot="16200000">
              <a:off x="3019334" y="327137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89" name="Oval 1888"/>
            <p:cNvSpPr/>
            <p:nvPr/>
          </p:nvSpPr>
          <p:spPr bwMode="auto">
            <a:xfrm rot="16200000">
              <a:off x="2875319" y="340457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90" name="Oval 1889"/>
            <p:cNvSpPr/>
            <p:nvPr/>
          </p:nvSpPr>
          <p:spPr bwMode="auto">
            <a:xfrm rot="16200000">
              <a:off x="2846991" y="320900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91" name="Oval 1890"/>
            <p:cNvSpPr/>
            <p:nvPr/>
          </p:nvSpPr>
          <p:spPr bwMode="auto">
            <a:xfrm rot="16200000">
              <a:off x="2819340" y="333172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92" name="Oval 1891"/>
            <p:cNvSpPr/>
            <p:nvPr/>
          </p:nvSpPr>
          <p:spPr bwMode="auto">
            <a:xfrm rot="16200000">
              <a:off x="2977716" y="320311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93" name="Oval 1892"/>
            <p:cNvSpPr/>
            <p:nvPr/>
          </p:nvSpPr>
          <p:spPr bwMode="auto">
            <a:xfrm rot="16200000">
              <a:off x="2921037" y="327919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94" name="Oval 1893"/>
            <p:cNvSpPr/>
            <p:nvPr/>
          </p:nvSpPr>
          <p:spPr bwMode="auto">
            <a:xfrm rot="16200000">
              <a:off x="3368543" y="312424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95" name="Oval 1894"/>
            <p:cNvSpPr/>
            <p:nvPr/>
          </p:nvSpPr>
          <p:spPr bwMode="auto">
            <a:xfrm rot="16200000">
              <a:off x="3262318" y="307419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96" name="Oval 1895"/>
            <p:cNvSpPr/>
            <p:nvPr/>
          </p:nvSpPr>
          <p:spPr bwMode="auto">
            <a:xfrm rot="16200000">
              <a:off x="3329873" y="302847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97" name="Oval 1896"/>
            <p:cNvSpPr/>
            <p:nvPr/>
          </p:nvSpPr>
          <p:spPr bwMode="auto">
            <a:xfrm rot="16200000">
              <a:off x="3190310" y="311403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98" name="Oval 1897"/>
            <p:cNvSpPr/>
            <p:nvPr/>
          </p:nvSpPr>
          <p:spPr bwMode="auto">
            <a:xfrm rot="16200000">
              <a:off x="3146265" y="291256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99" name="Oval 1898"/>
            <p:cNvSpPr/>
            <p:nvPr/>
          </p:nvSpPr>
          <p:spPr bwMode="auto">
            <a:xfrm rot="16200000">
              <a:off x="3134331" y="304117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00" name="Oval 1899"/>
            <p:cNvSpPr/>
            <p:nvPr/>
          </p:nvSpPr>
          <p:spPr bwMode="auto">
            <a:xfrm rot="16200000">
              <a:off x="3338426" y="291256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01" name="Oval 1900"/>
            <p:cNvSpPr/>
            <p:nvPr/>
          </p:nvSpPr>
          <p:spPr bwMode="auto">
            <a:xfrm rot="16200000">
              <a:off x="3264916" y="290166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02" name="Oval 1901"/>
            <p:cNvSpPr/>
            <p:nvPr/>
          </p:nvSpPr>
          <p:spPr bwMode="auto">
            <a:xfrm rot="16200000">
              <a:off x="3069153" y="314903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03" name="Oval 1902"/>
            <p:cNvSpPr/>
            <p:nvPr/>
          </p:nvSpPr>
          <p:spPr bwMode="auto">
            <a:xfrm rot="16200000">
              <a:off x="2970186" y="306831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04" name="Oval 1903"/>
            <p:cNvSpPr/>
            <p:nvPr/>
          </p:nvSpPr>
          <p:spPr bwMode="auto">
            <a:xfrm rot="16200000">
              <a:off x="2898178" y="310814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05" name="Oval 1904"/>
            <p:cNvSpPr/>
            <p:nvPr/>
          </p:nvSpPr>
          <p:spPr bwMode="auto">
            <a:xfrm rot="16200000">
              <a:off x="2914207" y="299545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06" name="Oval 1905"/>
            <p:cNvSpPr/>
            <p:nvPr/>
          </p:nvSpPr>
          <p:spPr bwMode="auto">
            <a:xfrm rot="16200000">
              <a:off x="3046294" y="290668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07" name="Oval 1906"/>
            <p:cNvSpPr/>
            <p:nvPr/>
          </p:nvSpPr>
          <p:spPr bwMode="auto">
            <a:xfrm rot="16200000">
              <a:off x="2869414" y="288878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08" name="Oval 1907"/>
            <p:cNvSpPr/>
            <p:nvPr/>
          </p:nvSpPr>
          <p:spPr bwMode="auto">
            <a:xfrm rot="5213036">
              <a:off x="3459955" y="290164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09" name="Oval 1908"/>
            <p:cNvSpPr/>
            <p:nvPr/>
          </p:nvSpPr>
          <p:spPr bwMode="auto">
            <a:xfrm rot="5213036">
              <a:off x="3534022" y="293750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10" name="Oval 1909"/>
            <p:cNvSpPr/>
            <p:nvPr/>
          </p:nvSpPr>
          <p:spPr bwMode="auto">
            <a:xfrm rot="5213036">
              <a:off x="3469052" y="298682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11" name="Oval 1910"/>
            <p:cNvSpPr/>
            <p:nvPr/>
          </p:nvSpPr>
          <p:spPr bwMode="auto">
            <a:xfrm rot="5213036">
              <a:off x="3603758" y="289381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12" name="Oval 1911"/>
            <p:cNvSpPr/>
            <p:nvPr/>
          </p:nvSpPr>
          <p:spPr bwMode="auto">
            <a:xfrm rot="5213036">
              <a:off x="3635371" y="305396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13" name="Oval 1912"/>
            <p:cNvSpPr/>
            <p:nvPr/>
          </p:nvSpPr>
          <p:spPr bwMode="auto">
            <a:xfrm rot="5213036">
              <a:off x="3663615" y="296351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14" name="Oval 1913"/>
            <p:cNvSpPr/>
            <p:nvPr/>
          </p:nvSpPr>
          <p:spPr bwMode="auto">
            <a:xfrm rot="5213036">
              <a:off x="3431512" y="307556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15" name="Oval 1914"/>
            <p:cNvSpPr/>
            <p:nvPr/>
          </p:nvSpPr>
          <p:spPr bwMode="auto">
            <a:xfrm rot="5213036">
              <a:off x="3542809" y="309889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16" name="Oval 1915"/>
            <p:cNvSpPr/>
            <p:nvPr/>
          </p:nvSpPr>
          <p:spPr bwMode="auto">
            <a:xfrm rot="5213036">
              <a:off x="3751975" y="289164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17" name="Oval 1916"/>
            <p:cNvSpPr/>
            <p:nvPr/>
          </p:nvSpPr>
          <p:spPr bwMode="auto">
            <a:xfrm rot="5213036">
              <a:off x="3826042" y="292749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18" name="Oval 1917"/>
            <p:cNvSpPr/>
            <p:nvPr/>
          </p:nvSpPr>
          <p:spPr bwMode="auto">
            <a:xfrm rot="5213036">
              <a:off x="3759217" y="302465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19" name="Oval 1918"/>
            <p:cNvSpPr/>
            <p:nvPr/>
          </p:nvSpPr>
          <p:spPr bwMode="auto">
            <a:xfrm rot="5213036">
              <a:off x="3895779" y="28838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20" name="Oval 1919"/>
            <p:cNvSpPr/>
            <p:nvPr/>
          </p:nvSpPr>
          <p:spPr bwMode="auto">
            <a:xfrm rot="5213036">
              <a:off x="3934696" y="307755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21" name="Oval 1920"/>
            <p:cNvSpPr/>
            <p:nvPr/>
          </p:nvSpPr>
          <p:spPr bwMode="auto">
            <a:xfrm rot="5213036">
              <a:off x="3955635" y="295351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22" name="Oval 1921"/>
            <p:cNvSpPr/>
            <p:nvPr/>
          </p:nvSpPr>
          <p:spPr bwMode="auto">
            <a:xfrm rot="5213036">
              <a:off x="3804484" y="309054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23" name="Oval 1922"/>
            <p:cNvSpPr/>
            <p:nvPr/>
          </p:nvSpPr>
          <p:spPr bwMode="auto">
            <a:xfrm rot="5213036">
              <a:off x="3856944" y="301149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24" name="Oval 1923"/>
            <p:cNvSpPr/>
            <p:nvPr/>
          </p:nvSpPr>
          <p:spPr bwMode="auto">
            <a:xfrm rot="5213036">
              <a:off x="3418522" y="319054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25" name="Oval 1924"/>
            <p:cNvSpPr/>
            <p:nvPr/>
          </p:nvSpPr>
          <p:spPr bwMode="auto">
            <a:xfrm rot="5213036">
              <a:off x="3527311" y="323473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26" name="Oval 1925"/>
            <p:cNvSpPr/>
            <p:nvPr/>
          </p:nvSpPr>
          <p:spPr bwMode="auto">
            <a:xfrm rot="5213036">
              <a:off x="3462341" y="328406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27" name="Oval 1926"/>
            <p:cNvSpPr/>
            <p:nvPr/>
          </p:nvSpPr>
          <p:spPr bwMode="auto">
            <a:xfrm rot="5213036">
              <a:off x="3597047" y="319105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28" name="Oval 1927"/>
            <p:cNvSpPr/>
            <p:nvPr/>
          </p:nvSpPr>
          <p:spPr bwMode="auto">
            <a:xfrm rot="5213036">
              <a:off x="3651978" y="338982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29" name="Oval 1928"/>
            <p:cNvSpPr/>
            <p:nvPr/>
          </p:nvSpPr>
          <p:spPr bwMode="auto">
            <a:xfrm rot="5213036">
              <a:off x="3656903" y="326075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30" name="Oval 1929"/>
            <p:cNvSpPr/>
            <p:nvPr/>
          </p:nvSpPr>
          <p:spPr bwMode="auto">
            <a:xfrm rot="5213036">
              <a:off x="3460101" y="340026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31" name="Oval 1930"/>
            <p:cNvSpPr/>
            <p:nvPr/>
          </p:nvSpPr>
          <p:spPr bwMode="auto">
            <a:xfrm rot="5213036">
              <a:off x="3534096" y="34071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32" name="Oval 1931"/>
            <p:cNvSpPr/>
            <p:nvPr/>
          </p:nvSpPr>
          <p:spPr bwMode="auto">
            <a:xfrm rot="5213036">
              <a:off x="3716122" y="31495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33" name="Oval 1932"/>
            <p:cNvSpPr/>
            <p:nvPr/>
          </p:nvSpPr>
          <p:spPr bwMode="auto">
            <a:xfrm rot="5213036">
              <a:off x="3819331" y="322473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34" name="Oval 1933"/>
            <p:cNvSpPr/>
            <p:nvPr/>
          </p:nvSpPr>
          <p:spPr bwMode="auto">
            <a:xfrm rot="5213036">
              <a:off x="3889067" y="318104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35" name="Oval 1934"/>
            <p:cNvSpPr/>
            <p:nvPr/>
          </p:nvSpPr>
          <p:spPr bwMode="auto">
            <a:xfrm rot="5213036">
              <a:off x="3879187" y="32944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36" name="Oval 1935"/>
            <p:cNvSpPr/>
            <p:nvPr/>
          </p:nvSpPr>
          <p:spPr bwMode="auto">
            <a:xfrm rot="5213036">
              <a:off x="3752121" y="339026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37" name="Oval 1936"/>
            <p:cNvSpPr/>
            <p:nvPr/>
          </p:nvSpPr>
          <p:spPr bwMode="auto">
            <a:xfrm rot="5213036">
              <a:off x="3929712" y="339851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38" name="Oval 1937"/>
            <p:cNvSpPr/>
            <p:nvPr/>
          </p:nvSpPr>
          <p:spPr bwMode="auto">
            <a:xfrm>
              <a:off x="3975295" y="387555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39" name="Oval 1938"/>
            <p:cNvSpPr/>
            <p:nvPr/>
          </p:nvSpPr>
          <p:spPr bwMode="auto">
            <a:xfrm>
              <a:off x="4136925" y="385269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40" name="Oval 1939"/>
            <p:cNvSpPr/>
            <p:nvPr/>
          </p:nvSpPr>
          <p:spPr bwMode="auto">
            <a:xfrm>
              <a:off x="4048149" y="381957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41" name="Oval 1940"/>
            <p:cNvSpPr/>
            <p:nvPr/>
          </p:nvSpPr>
          <p:spPr bwMode="auto">
            <a:xfrm>
              <a:off x="3981181" y="372743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42" name="Oval 1941"/>
            <p:cNvSpPr/>
            <p:nvPr/>
          </p:nvSpPr>
          <p:spPr bwMode="auto">
            <a:xfrm>
              <a:off x="4021014" y="365542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43" name="Oval 1942"/>
            <p:cNvSpPr/>
            <p:nvPr/>
          </p:nvSpPr>
          <p:spPr bwMode="auto">
            <a:xfrm>
              <a:off x="4114388" y="372743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44" name="Oval 1943"/>
            <p:cNvSpPr/>
            <p:nvPr/>
          </p:nvSpPr>
          <p:spPr bwMode="auto">
            <a:xfrm>
              <a:off x="3981181" y="358342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45" name="Oval 1944"/>
            <p:cNvSpPr/>
            <p:nvPr/>
          </p:nvSpPr>
          <p:spPr bwMode="auto">
            <a:xfrm>
              <a:off x="4176756" y="355509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46" name="Oval 1945"/>
            <p:cNvSpPr/>
            <p:nvPr/>
          </p:nvSpPr>
          <p:spPr bwMode="auto">
            <a:xfrm>
              <a:off x="4054035" y="352744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47" name="Oval 1946"/>
            <p:cNvSpPr/>
            <p:nvPr/>
          </p:nvSpPr>
          <p:spPr bwMode="auto">
            <a:xfrm>
              <a:off x="4182644" y="368581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48" name="Oval 1947"/>
            <p:cNvSpPr/>
            <p:nvPr/>
          </p:nvSpPr>
          <p:spPr bwMode="auto">
            <a:xfrm>
              <a:off x="4106566" y="362913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49" name="Oval 1948"/>
            <p:cNvSpPr/>
            <p:nvPr/>
          </p:nvSpPr>
          <p:spPr bwMode="auto">
            <a:xfrm>
              <a:off x="4236722" y="377725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50" name="Oval 1949"/>
            <p:cNvSpPr/>
            <p:nvPr/>
          </p:nvSpPr>
          <p:spPr bwMode="auto">
            <a:xfrm>
              <a:off x="4277613" y="360627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51" name="Oval 1950"/>
            <p:cNvSpPr/>
            <p:nvPr/>
          </p:nvSpPr>
          <p:spPr bwMode="auto">
            <a:xfrm>
              <a:off x="3927640" y="342150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52" name="Oval 1951"/>
            <p:cNvSpPr/>
            <p:nvPr/>
          </p:nvSpPr>
          <p:spPr bwMode="auto">
            <a:xfrm>
              <a:off x="4013192" y="341705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53" name="Oval 1952"/>
            <p:cNvSpPr/>
            <p:nvPr/>
          </p:nvSpPr>
          <p:spPr bwMode="auto">
            <a:xfrm>
              <a:off x="4099754" y="345936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54" name="Oval 1953"/>
            <p:cNvSpPr/>
            <p:nvPr/>
          </p:nvSpPr>
          <p:spPr bwMode="auto">
            <a:xfrm>
              <a:off x="4213862" y="347858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55" name="Oval 1954"/>
            <p:cNvSpPr/>
            <p:nvPr/>
          </p:nvSpPr>
          <p:spPr bwMode="auto">
            <a:xfrm>
              <a:off x="4263905" y="337235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56" name="Oval 1955"/>
            <p:cNvSpPr/>
            <p:nvPr/>
          </p:nvSpPr>
          <p:spPr bwMode="auto">
            <a:xfrm>
              <a:off x="4309624" y="343991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57" name="Oval 1956"/>
            <p:cNvSpPr/>
            <p:nvPr/>
          </p:nvSpPr>
          <p:spPr bwMode="auto">
            <a:xfrm>
              <a:off x="3311089" y="340776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58" name="Oval 1957"/>
            <p:cNvSpPr/>
            <p:nvPr/>
          </p:nvSpPr>
          <p:spPr bwMode="auto">
            <a:xfrm>
              <a:off x="3396641" y="340330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59" name="Oval 1958"/>
            <p:cNvSpPr/>
            <p:nvPr/>
          </p:nvSpPr>
          <p:spPr bwMode="auto">
            <a:xfrm>
              <a:off x="3483203" y="344561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60" name="Oval 1959"/>
            <p:cNvSpPr/>
            <p:nvPr/>
          </p:nvSpPr>
          <p:spPr bwMode="auto">
            <a:xfrm>
              <a:off x="3597311" y="346483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61" name="Oval 1960"/>
            <p:cNvSpPr/>
            <p:nvPr/>
          </p:nvSpPr>
          <p:spPr bwMode="auto">
            <a:xfrm>
              <a:off x="3647354" y="335861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62" name="Oval 1961"/>
            <p:cNvSpPr/>
            <p:nvPr/>
          </p:nvSpPr>
          <p:spPr bwMode="auto">
            <a:xfrm>
              <a:off x="3693073" y="342616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63" name="Oval 1962"/>
            <p:cNvSpPr/>
            <p:nvPr/>
          </p:nvSpPr>
          <p:spPr bwMode="auto">
            <a:xfrm>
              <a:off x="3808984" y="343472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64" name="Oval 1963"/>
            <p:cNvSpPr/>
            <p:nvPr/>
          </p:nvSpPr>
          <p:spPr bwMode="auto">
            <a:xfrm>
              <a:off x="3819892" y="33612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65" name="Oval 1964"/>
            <p:cNvSpPr/>
            <p:nvPr/>
          </p:nvSpPr>
          <p:spPr bwMode="auto">
            <a:xfrm>
              <a:off x="2696395" y="338152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66" name="Oval 1965"/>
            <p:cNvSpPr/>
            <p:nvPr/>
          </p:nvSpPr>
          <p:spPr bwMode="auto">
            <a:xfrm>
              <a:off x="2781947" y="337706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67" name="Oval 1966"/>
            <p:cNvSpPr/>
            <p:nvPr/>
          </p:nvSpPr>
          <p:spPr bwMode="auto">
            <a:xfrm>
              <a:off x="2868509" y="341937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68" name="Oval 1967"/>
            <p:cNvSpPr/>
            <p:nvPr/>
          </p:nvSpPr>
          <p:spPr bwMode="auto">
            <a:xfrm>
              <a:off x="2982617" y="343859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69" name="Oval 1968"/>
            <p:cNvSpPr/>
            <p:nvPr/>
          </p:nvSpPr>
          <p:spPr bwMode="auto">
            <a:xfrm>
              <a:off x="3078379" y="339992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70" name="Oval 1969"/>
            <p:cNvSpPr/>
            <p:nvPr/>
          </p:nvSpPr>
          <p:spPr bwMode="auto">
            <a:xfrm>
              <a:off x="3194290" y="340848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71" name="Oval 1970"/>
            <p:cNvSpPr/>
            <p:nvPr/>
          </p:nvSpPr>
          <p:spPr bwMode="auto">
            <a:xfrm rot="16200000">
              <a:off x="3014645" y="385714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72" name="Oval 1971"/>
            <p:cNvSpPr/>
            <p:nvPr/>
          </p:nvSpPr>
          <p:spPr bwMode="auto">
            <a:xfrm rot="16200000">
              <a:off x="3219376" y="384666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73" name="Oval 1972"/>
            <p:cNvSpPr/>
            <p:nvPr/>
          </p:nvSpPr>
          <p:spPr bwMode="auto">
            <a:xfrm rot="16200000">
              <a:off x="3109512" y="381731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74" name="Oval 1973"/>
            <p:cNvSpPr/>
            <p:nvPr/>
          </p:nvSpPr>
          <p:spPr bwMode="auto">
            <a:xfrm rot="16200000">
              <a:off x="2889388" y="387968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75" name="Oval 1974"/>
            <p:cNvSpPr/>
            <p:nvPr/>
          </p:nvSpPr>
          <p:spPr bwMode="auto">
            <a:xfrm rot="16200000">
              <a:off x="2717045" y="381731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76" name="Oval 1975"/>
            <p:cNvSpPr/>
            <p:nvPr/>
          </p:nvSpPr>
          <p:spPr bwMode="auto">
            <a:xfrm rot="16200000">
              <a:off x="2847770" y="381142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77" name="Oval 1976"/>
            <p:cNvSpPr/>
            <p:nvPr/>
          </p:nvSpPr>
          <p:spPr bwMode="auto">
            <a:xfrm rot="16200000">
              <a:off x="3238597" y="373255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78" name="Oval 1977"/>
            <p:cNvSpPr/>
            <p:nvPr/>
          </p:nvSpPr>
          <p:spPr bwMode="auto">
            <a:xfrm rot="16200000">
              <a:off x="3132372" y="36825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79" name="Oval 1978"/>
            <p:cNvSpPr/>
            <p:nvPr/>
          </p:nvSpPr>
          <p:spPr bwMode="auto">
            <a:xfrm rot="16200000">
              <a:off x="3199927" y="363679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80" name="Oval 1979"/>
            <p:cNvSpPr/>
            <p:nvPr/>
          </p:nvSpPr>
          <p:spPr bwMode="auto">
            <a:xfrm rot="16200000">
              <a:off x="3060364" y="372234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81" name="Oval 1980"/>
            <p:cNvSpPr/>
            <p:nvPr/>
          </p:nvSpPr>
          <p:spPr bwMode="auto">
            <a:xfrm rot="16200000">
              <a:off x="3016319" y="352088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82" name="Oval 1981"/>
            <p:cNvSpPr/>
            <p:nvPr/>
          </p:nvSpPr>
          <p:spPr bwMode="auto">
            <a:xfrm rot="16200000">
              <a:off x="3004385" y="364949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83" name="Oval 1982"/>
            <p:cNvSpPr/>
            <p:nvPr/>
          </p:nvSpPr>
          <p:spPr bwMode="auto">
            <a:xfrm rot="16200000">
              <a:off x="3208480" y="352088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84" name="Oval 1983"/>
            <p:cNvSpPr/>
            <p:nvPr/>
          </p:nvSpPr>
          <p:spPr bwMode="auto">
            <a:xfrm rot="16200000">
              <a:off x="3134970" y="350997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85" name="Oval 1984"/>
            <p:cNvSpPr/>
            <p:nvPr/>
          </p:nvSpPr>
          <p:spPr bwMode="auto">
            <a:xfrm rot="16200000">
              <a:off x="2939207" y="375734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86" name="Oval 1985"/>
            <p:cNvSpPr/>
            <p:nvPr/>
          </p:nvSpPr>
          <p:spPr bwMode="auto">
            <a:xfrm rot="16200000">
              <a:off x="2840240" y="367662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87" name="Oval 1986"/>
            <p:cNvSpPr/>
            <p:nvPr/>
          </p:nvSpPr>
          <p:spPr bwMode="auto">
            <a:xfrm rot="16200000">
              <a:off x="2768232" y="371645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88" name="Oval 1987"/>
            <p:cNvSpPr/>
            <p:nvPr/>
          </p:nvSpPr>
          <p:spPr bwMode="auto">
            <a:xfrm rot="16200000">
              <a:off x="2784261" y="360377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89" name="Oval 1988"/>
            <p:cNvSpPr/>
            <p:nvPr/>
          </p:nvSpPr>
          <p:spPr bwMode="auto">
            <a:xfrm rot="16200000">
              <a:off x="2916348" y="351499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90" name="Oval 1989"/>
            <p:cNvSpPr/>
            <p:nvPr/>
          </p:nvSpPr>
          <p:spPr bwMode="auto">
            <a:xfrm rot="16200000">
              <a:off x="2739468" y="349710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91" name="Oval 1990"/>
            <p:cNvSpPr/>
            <p:nvPr/>
          </p:nvSpPr>
          <p:spPr bwMode="auto">
            <a:xfrm rot="5213036">
              <a:off x="3343232" y="354399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92" name="Oval 1991"/>
            <p:cNvSpPr/>
            <p:nvPr/>
          </p:nvSpPr>
          <p:spPr bwMode="auto">
            <a:xfrm rot="5213036">
              <a:off x="3417299" y="357985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93" name="Oval 1992"/>
            <p:cNvSpPr/>
            <p:nvPr/>
          </p:nvSpPr>
          <p:spPr bwMode="auto">
            <a:xfrm rot="5213036">
              <a:off x="3352329" y="36291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94" name="Oval 1993"/>
            <p:cNvSpPr/>
            <p:nvPr/>
          </p:nvSpPr>
          <p:spPr bwMode="auto">
            <a:xfrm rot="5213036">
              <a:off x="3487035" y="35361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95" name="Oval 1994"/>
            <p:cNvSpPr/>
            <p:nvPr/>
          </p:nvSpPr>
          <p:spPr bwMode="auto">
            <a:xfrm rot="5213036">
              <a:off x="3518648" y="36963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96" name="Oval 1995"/>
            <p:cNvSpPr/>
            <p:nvPr/>
          </p:nvSpPr>
          <p:spPr bwMode="auto">
            <a:xfrm rot="5213036">
              <a:off x="3546892" y="360586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97" name="Oval 1996"/>
            <p:cNvSpPr/>
            <p:nvPr/>
          </p:nvSpPr>
          <p:spPr bwMode="auto">
            <a:xfrm rot="5213036">
              <a:off x="3314789" y="371790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98" name="Oval 1997"/>
            <p:cNvSpPr/>
            <p:nvPr/>
          </p:nvSpPr>
          <p:spPr bwMode="auto">
            <a:xfrm rot="5213036">
              <a:off x="3426086" y="374124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99" name="Oval 1998"/>
            <p:cNvSpPr/>
            <p:nvPr/>
          </p:nvSpPr>
          <p:spPr bwMode="auto">
            <a:xfrm rot="5213036">
              <a:off x="3635252" y="353398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00" name="Oval 1999"/>
            <p:cNvSpPr/>
            <p:nvPr/>
          </p:nvSpPr>
          <p:spPr bwMode="auto">
            <a:xfrm rot="5213036">
              <a:off x="3709319" y="356984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01" name="Oval 2000"/>
            <p:cNvSpPr/>
            <p:nvPr/>
          </p:nvSpPr>
          <p:spPr bwMode="auto">
            <a:xfrm rot="5213036">
              <a:off x="3642494" y="366699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02" name="Oval 2001"/>
            <p:cNvSpPr/>
            <p:nvPr/>
          </p:nvSpPr>
          <p:spPr bwMode="auto">
            <a:xfrm rot="5213036">
              <a:off x="3779056" y="352616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03" name="Oval 2002"/>
            <p:cNvSpPr/>
            <p:nvPr/>
          </p:nvSpPr>
          <p:spPr bwMode="auto">
            <a:xfrm rot="5213036">
              <a:off x="3817973" y="371990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04" name="Oval 2003"/>
            <p:cNvSpPr/>
            <p:nvPr/>
          </p:nvSpPr>
          <p:spPr bwMode="auto">
            <a:xfrm rot="5213036">
              <a:off x="3838912" y="35958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05" name="Oval 2004"/>
            <p:cNvSpPr/>
            <p:nvPr/>
          </p:nvSpPr>
          <p:spPr bwMode="auto">
            <a:xfrm rot="5213036">
              <a:off x="3687761" y="373289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06" name="Oval 2005"/>
            <p:cNvSpPr/>
            <p:nvPr/>
          </p:nvSpPr>
          <p:spPr bwMode="auto">
            <a:xfrm rot="5213036">
              <a:off x="3740221" y="365384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07" name="Oval 2006"/>
            <p:cNvSpPr/>
            <p:nvPr/>
          </p:nvSpPr>
          <p:spPr bwMode="auto">
            <a:xfrm rot="5213036">
              <a:off x="3301799" y="383289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08" name="Oval 2007"/>
            <p:cNvSpPr/>
            <p:nvPr/>
          </p:nvSpPr>
          <p:spPr bwMode="auto">
            <a:xfrm rot="5213036">
              <a:off x="3410588" y="387708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09" name="Oval 2008"/>
            <p:cNvSpPr/>
            <p:nvPr/>
          </p:nvSpPr>
          <p:spPr bwMode="auto">
            <a:xfrm rot="5213036">
              <a:off x="3480324" y="383339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10" name="Oval 2009"/>
            <p:cNvSpPr/>
            <p:nvPr/>
          </p:nvSpPr>
          <p:spPr bwMode="auto">
            <a:xfrm rot="5213036">
              <a:off x="3599399" y="379186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11" name="Oval 2010"/>
            <p:cNvSpPr/>
            <p:nvPr/>
          </p:nvSpPr>
          <p:spPr bwMode="auto">
            <a:xfrm rot="5213036">
              <a:off x="3702608" y="386708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12" name="Oval 2011"/>
            <p:cNvSpPr/>
            <p:nvPr/>
          </p:nvSpPr>
          <p:spPr bwMode="auto">
            <a:xfrm rot="5213036">
              <a:off x="3772344" y="382339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13" name="Oval 2012"/>
            <p:cNvSpPr/>
            <p:nvPr/>
          </p:nvSpPr>
          <p:spPr bwMode="auto">
            <a:xfrm>
              <a:off x="4070593" y="370334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14" name="Oval 2013"/>
            <p:cNvSpPr/>
            <p:nvPr/>
          </p:nvSpPr>
          <p:spPr bwMode="auto">
            <a:xfrm>
              <a:off x="4110426" y="363133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15" name="Oval 2014"/>
            <p:cNvSpPr/>
            <p:nvPr/>
          </p:nvSpPr>
          <p:spPr bwMode="auto">
            <a:xfrm>
              <a:off x="4156145" y="369889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16" name="Oval 2015"/>
            <p:cNvSpPr/>
            <p:nvPr/>
          </p:nvSpPr>
          <p:spPr bwMode="auto">
            <a:xfrm>
              <a:off x="4070593" y="355932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17" name="Oval 2016"/>
            <p:cNvSpPr/>
            <p:nvPr/>
          </p:nvSpPr>
          <p:spPr bwMode="auto">
            <a:xfrm>
              <a:off x="4232223" y="353646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18" name="Oval 2017"/>
            <p:cNvSpPr/>
            <p:nvPr/>
          </p:nvSpPr>
          <p:spPr bwMode="auto">
            <a:xfrm>
              <a:off x="4143447" y="350334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19" name="Oval 2018"/>
            <p:cNvSpPr/>
            <p:nvPr/>
          </p:nvSpPr>
          <p:spPr bwMode="auto">
            <a:xfrm>
              <a:off x="4272056" y="370744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20" name="Oval 2019"/>
            <p:cNvSpPr/>
            <p:nvPr/>
          </p:nvSpPr>
          <p:spPr bwMode="auto">
            <a:xfrm>
              <a:off x="4272055" y="363133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21" name="Oval 2020"/>
            <p:cNvSpPr/>
            <p:nvPr/>
          </p:nvSpPr>
          <p:spPr bwMode="auto">
            <a:xfrm>
              <a:off x="4076479" y="341121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22" name="Oval 2021"/>
            <p:cNvSpPr/>
            <p:nvPr/>
          </p:nvSpPr>
          <p:spPr bwMode="auto">
            <a:xfrm>
              <a:off x="4209686" y="34112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23" name="Oval 2022"/>
            <p:cNvSpPr/>
            <p:nvPr/>
          </p:nvSpPr>
          <p:spPr bwMode="auto">
            <a:xfrm rot="16200000">
              <a:off x="3250578" y="374504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24" name="Oval 2023"/>
            <p:cNvSpPr/>
            <p:nvPr/>
          </p:nvSpPr>
          <p:spPr bwMode="auto">
            <a:xfrm rot="16200000">
              <a:off x="3178570" y="370521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25" name="Oval 2024"/>
            <p:cNvSpPr/>
            <p:nvPr/>
          </p:nvSpPr>
          <p:spPr bwMode="auto">
            <a:xfrm rot="16200000">
              <a:off x="3246125" y="365949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26" name="Oval 2025"/>
            <p:cNvSpPr/>
            <p:nvPr/>
          </p:nvSpPr>
          <p:spPr bwMode="auto">
            <a:xfrm rot="16200000">
              <a:off x="3106562" y="374504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27" name="Oval 2026"/>
            <p:cNvSpPr/>
            <p:nvPr/>
          </p:nvSpPr>
          <p:spPr bwMode="auto">
            <a:xfrm rot="16200000">
              <a:off x="3083702" y="358341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28" name="Oval 2027"/>
            <p:cNvSpPr/>
            <p:nvPr/>
          </p:nvSpPr>
          <p:spPr bwMode="auto">
            <a:xfrm rot="16200000">
              <a:off x="3050583" y="367219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29" name="Oval 2028"/>
            <p:cNvSpPr/>
            <p:nvPr/>
          </p:nvSpPr>
          <p:spPr bwMode="auto">
            <a:xfrm rot="16200000">
              <a:off x="3288433" y="357293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30" name="Oval 2029"/>
            <p:cNvSpPr/>
            <p:nvPr/>
          </p:nvSpPr>
          <p:spPr bwMode="auto">
            <a:xfrm rot="16200000">
              <a:off x="3178569" y="354358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31" name="Oval 2030"/>
            <p:cNvSpPr/>
            <p:nvPr/>
          </p:nvSpPr>
          <p:spPr bwMode="auto">
            <a:xfrm rot="16200000">
              <a:off x="2958446" y="373916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32" name="Oval 2031"/>
            <p:cNvSpPr/>
            <p:nvPr/>
          </p:nvSpPr>
          <p:spPr bwMode="auto">
            <a:xfrm rot="16200000">
              <a:off x="2886438" y="369932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33" name="Oval 2032"/>
            <p:cNvSpPr/>
            <p:nvPr/>
          </p:nvSpPr>
          <p:spPr bwMode="auto">
            <a:xfrm rot="16200000">
              <a:off x="2958445" y="360595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34" name="Oval 2033"/>
            <p:cNvSpPr/>
            <p:nvPr/>
          </p:nvSpPr>
          <p:spPr bwMode="auto">
            <a:xfrm rot="16200000">
              <a:off x="2814430" y="373916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35" name="Oval 2034"/>
            <p:cNvSpPr/>
            <p:nvPr/>
          </p:nvSpPr>
          <p:spPr bwMode="auto">
            <a:xfrm rot="16200000">
              <a:off x="2786102" y="354358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36" name="Oval 2035"/>
            <p:cNvSpPr/>
            <p:nvPr/>
          </p:nvSpPr>
          <p:spPr bwMode="auto">
            <a:xfrm rot="16200000">
              <a:off x="2758451" y="366630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37" name="Oval 2036"/>
            <p:cNvSpPr/>
            <p:nvPr/>
          </p:nvSpPr>
          <p:spPr bwMode="auto">
            <a:xfrm rot="16200000">
              <a:off x="2916827" y="353769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38" name="Oval 2037"/>
            <p:cNvSpPr/>
            <p:nvPr/>
          </p:nvSpPr>
          <p:spPr bwMode="auto">
            <a:xfrm rot="16200000">
              <a:off x="2860148" y="36137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39" name="Oval 2038"/>
            <p:cNvSpPr/>
            <p:nvPr/>
          </p:nvSpPr>
          <p:spPr bwMode="auto">
            <a:xfrm rot="16200000">
              <a:off x="3307654" y="34588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40" name="Oval 2039"/>
            <p:cNvSpPr/>
            <p:nvPr/>
          </p:nvSpPr>
          <p:spPr bwMode="auto">
            <a:xfrm rot="16200000">
              <a:off x="3201429" y="340878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41" name="Oval 2040"/>
            <p:cNvSpPr/>
            <p:nvPr/>
          </p:nvSpPr>
          <p:spPr bwMode="auto">
            <a:xfrm rot="16200000">
              <a:off x="3129421" y="344861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42" name="Oval 2041"/>
            <p:cNvSpPr/>
            <p:nvPr/>
          </p:nvSpPr>
          <p:spPr bwMode="auto">
            <a:xfrm rot="16200000">
              <a:off x="3073442" y="337576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43" name="Oval 2042"/>
            <p:cNvSpPr/>
            <p:nvPr/>
          </p:nvSpPr>
          <p:spPr bwMode="auto">
            <a:xfrm rot="16200000">
              <a:off x="3008264" y="348361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44" name="Oval 2043"/>
            <p:cNvSpPr/>
            <p:nvPr/>
          </p:nvSpPr>
          <p:spPr bwMode="auto">
            <a:xfrm rot="16200000">
              <a:off x="2909297" y="340289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45" name="Oval 2044"/>
            <p:cNvSpPr/>
            <p:nvPr/>
          </p:nvSpPr>
          <p:spPr bwMode="auto">
            <a:xfrm rot="16200000">
              <a:off x="2837289" y="344272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46" name="Oval 2045"/>
            <p:cNvSpPr/>
            <p:nvPr/>
          </p:nvSpPr>
          <p:spPr bwMode="auto">
            <a:xfrm rot="5213036">
              <a:off x="3621158" y="342309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47" name="Oval 2046"/>
            <p:cNvSpPr/>
            <p:nvPr/>
          </p:nvSpPr>
          <p:spPr bwMode="auto">
            <a:xfrm rot="5213036">
              <a:off x="3417299" y="344469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48" name="Oval 2047"/>
            <p:cNvSpPr/>
            <p:nvPr/>
          </p:nvSpPr>
          <p:spPr bwMode="auto">
            <a:xfrm rot="5213036">
              <a:off x="3528596" y="346802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49" name="Oval 2048"/>
            <p:cNvSpPr/>
            <p:nvPr/>
          </p:nvSpPr>
          <p:spPr bwMode="auto">
            <a:xfrm rot="5213036">
              <a:off x="3745004" y="339378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0" name="Oval 2049"/>
            <p:cNvSpPr/>
            <p:nvPr/>
          </p:nvSpPr>
          <p:spPr bwMode="auto">
            <a:xfrm rot="5213036">
              <a:off x="3920483" y="344669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1" name="Oval 2050"/>
            <p:cNvSpPr/>
            <p:nvPr/>
          </p:nvSpPr>
          <p:spPr bwMode="auto">
            <a:xfrm rot="5213036">
              <a:off x="3790271" y="345967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2" name="Oval 2051"/>
            <p:cNvSpPr/>
            <p:nvPr/>
          </p:nvSpPr>
          <p:spPr bwMode="auto">
            <a:xfrm rot="5213036">
              <a:off x="3842731" y="338063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3" name="Oval 2052"/>
            <p:cNvSpPr/>
            <p:nvPr/>
          </p:nvSpPr>
          <p:spPr bwMode="auto">
            <a:xfrm rot="5213036">
              <a:off x="3404309" y="355968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4" name="Oval 2053"/>
            <p:cNvSpPr/>
            <p:nvPr/>
          </p:nvSpPr>
          <p:spPr bwMode="auto">
            <a:xfrm rot="5213036">
              <a:off x="3513098" y="36038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5" name="Oval 2054"/>
            <p:cNvSpPr/>
            <p:nvPr/>
          </p:nvSpPr>
          <p:spPr bwMode="auto">
            <a:xfrm rot="5213036">
              <a:off x="3448128" y="365319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6" name="Oval 2055"/>
            <p:cNvSpPr/>
            <p:nvPr/>
          </p:nvSpPr>
          <p:spPr bwMode="auto">
            <a:xfrm rot="5213036">
              <a:off x="3582834" y="356018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7" name="Oval 2056"/>
            <p:cNvSpPr/>
            <p:nvPr/>
          </p:nvSpPr>
          <p:spPr bwMode="auto">
            <a:xfrm rot="5213036">
              <a:off x="3637765" y="375895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8" name="Oval 2057"/>
            <p:cNvSpPr/>
            <p:nvPr/>
          </p:nvSpPr>
          <p:spPr bwMode="auto">
            <a:xfrm rot="5213036">
              <a:off x="3642690" y="362989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9" name="Oval 2058"/>
            <p:cNvSpPr/>
            <p:nvPr/>
          </p:nvSpPr>
          <p:spPr bwMode="auto">
            <a:xfrm rot="5213036">
              <a:off x="3445888" y="376940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0" name="Oval 2059"/>
            <p:cNvSpPr/>
            <p:nvPr/>
          </p:nvSpPr>
          <p:spPr bwMode="auto">
            <a:xfrm rot="5213036">
              <a:off x="3519882" y="377629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1" name="Oval 2060"/>
            <p:cNvSpPr/>
            <p:nvPr/>
          </p:nvSpPr>
          <p:spPr bwMode="auto">
            <a:xfrm rot="5213036">
              <a:off x="3701909" y="351864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2" name="Oval 2061"/>
            <p:cNvSpPr/>
            <p:nvPr/>
          </p:nvSpPr>
          <p:spPr bwMode="auto">
            <a:xfrm rot="5213036">
              <a:off x="3805118" y="359387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3" name="Oval 2062"/>
            <p:cNvSpPr/>
            <p:nvPr/>
          </p:nvSpPr>
          <p:spPr bwMode="auto">
            <a:xfrm rot="5213036">
              <a:off x="3874854" y="355018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4" name="Oval 2063"/>
            <p:cNvSpPr/>
            <p:nvPr/>
          </p:nvSpPr>
          <p:spPr bwMode="auto">
            <a:xfrm rot="5213036">
              <a:off x="3864974" y="366357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5" name="Oval 2064"/>
            <p:cNvSpPr/>
            <p:nvPr/>
          </p:nvSpPr>
          <p:spPr bwMode="auto">
            <a:xfrm rot="5213036">
              <a:off x="3737908" y="375940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6" name="Oval 2065"/>
            <p:cNvSpPr/>
            <p:nvPr/>
          </p:nvSpPr>
          <p:spPr bwMode="auto">
            <a:xfrm rot="5213036">
              <a:off x="3915499" y="376765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7" name="Oval 2066"/>
            <p:cNvSpPr/>
            <p:nvPr/>
          </p:nvSpPr>
          <p:spPr bwMode="auto">
            <a:xfrm>
              <a:off x="4045795" y="385938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8" name="Oval 2067"/>
            <p:cNvSpPr/>
            <p:nvPr/>
          </p:nvSpPr>
          <p:spPr bwMode="auto">
            <a:xfrm>
              <a:off x="4241370" y="383106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9" name="Oval 2068"/>
            <p:cNvSpPr/>
            <p:nvPr/>
          </p:nvSpPr>
          <p:spPr bwMode="auto">
            <a:xfrm>
              <a:off x="4118649" y="380340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0" name="Oval 2069"/>
            <p:cNvSpPr/>
            <p:nvPr/>
          </p:nvSpPr>
          <p:spPr bwMode="auto">
            <a:xfrm>
              <a:off x="3429244" y="384564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1" name="Oval 2070"/>
            <p:cNvSpPr/>
            <p:nvPr/>
          </p:nvSpPr>
          <p:spPr bwMode="auto">
            <a:xfrm>
              <a:off x="3624819" y="381731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2" name="Oval 2071"/>
            <p:cNvSpPr/>
            <p:nvPr/>
          </p:nvSpPr>
          <p:spPr bwMode="auto">
            <a:xfrm>
              <a:off x="3502098" y="378966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3" name="Oval 2072"/>
            <p:cNvSpPr/>
            <p:nvPr/>
          </p:nvSpPr>
          <p:spPr bwMode="auto">
            <a:xfrm>
              <a:off x="3725676" y="386850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4" name="Oval 2073"/>
            <p:cNvSpPr/>
            <p:nvPr/>
          </p:nvSpPr>
          <p:spPr bwMode="auto">
            <a:xfrm>
              <a:off x="3945032" y="383973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5" name="Oval 2074"/>
            <p:cNvSpPr/>
            <p:nvPr/>
          </p:nvSpPr>
          <p:spPr bwMode="auto">
            <a:xfrm>
              <a:off x="2814550" y="381940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6" name="Oval 2075"/>
            <p:cNvSpPr/>
            <p:nvPr/>
          </p:nvSpPr>
          <p:spPr bwMode="auto">
            <a:xfrm>
              <a:off x="3010125" y="379107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7" name="Oval 2076"/>
            <p:cNvSpPr/>
            <p:nvPr/>
          </p:nvSpPr>
          <p:spPr bwMode="auto">
            <a:xfrm>
              <a:off x="2887404" y="376342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8" name="Oval 2077"/>
            <p:cNvSpPr/>
            <p:nvPr/>
          </p:nvSpPr>
          <p:spPr bwMode="auto">
            <a:xfrm>
              <a:off x="2939935" y="386512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9" name="Oval 2078"/>
            <p:cNvSpPr/>
            <p:nvPr/>
          </p:nvSpPr>
          <p:spPr bwMode="auto">
            <a:xfrm>
              <a:off x="3110982" y="384226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0" name="Oval 2079"/>
            <p:cNvSpPr/>
            <p:nvPr/>
          </p:nvSpPr>
          <p:spPr bwMode="auto">
            <a:xfrm>
              <a:off x="3223669" y="385829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1" name="Oval 2080"/>
            <p:cNvSpPr/>
            <p:nvPr/>
          </p:nvSpPr>
          <p:spPr bwMode="auto">
            <a:xfrm>
              <a:off x="3330338" y="381349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2" name="Oval 2081"/>
            <p:cNvSpPr/>
            <p:nvPr/>
          </p:nvSpPr>
          <p:spPr bwMode="auto">
            <a:xfrm>
              <a:off x="2795577" y="191308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3" name="Oval 2082"/>
            <p:cNvSpPr/>
            <p:nvPr/>
          </p:nvSpPr>
          <p:spPr bwMode="auto">
            <a:xfrm>
              <a:off x="2835410" y="184107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4" name="Oval 2083"/>
            <p:cNvSpPr/>
            <p:nvPr/>
          </p:nvSpPr>
          <p:spPr bwMode="auto">
            <a:xfrm>
              <a:off x="2881129" y="190863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5" name="Oval 2084"/>
            <p:cNvSpPr/>
            <p:nvPr/>
          </p:nvSpPr>
          <p:spPr bwMode="auto">
            <a:xfrm>
              <a:off x="2795577" y="176906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6" name="Oval 2085"/>
            <p:cNvSpPr/>
            <p:nvPr/>
          </p:nvSpPr>
          <p:spPr bwMode="auto">
            <a:xfrm>
              <a:off x="2957207" y="174620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7" name="Oval 2086"/>
            <p:cNvSpPr/>
            <p:nvPr/>
          </p:nvSpPr>
          <p:spPr bwMode="auto">
            <a:xfrm>
              <a:off x="2967691" y="19509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8" name="Oval 2087"/>
            <p:cNvSpPr/>
            <p:nvPr/>
          </p:nvSpPr>
          <p:spPr bwMode="auto">
            <a:xfrm>
              <a:off x="2997039" y="18410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9" name="Oval 2088"/>
            <p:cNvSpPr/>
            <p:nvPr/>
          </p:nvSpPr>
          <p:spPr bwMode="auto">
            <a:xfrm>
              <a:off x="3081799" y="197016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90" name="Oval 2089"/>
            <p:cNvSpPr/>
            <p:nvPr/>
          </p:nvSpPr>
          <p:spPr bwMode="auto">
            <a:xfrm>
              <a:off x="3131842" y="186393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91" name="Oval 2090"/>
            <p:cNvSpPr/>
            <p:nvPr/>
          </p:nvSpPr>
          <p:spPr bwMode="auto">
            <a:xfrm>
              <a:off x="3177561" y="193149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92" name="Oval 2091"/>
            <p:cNvSpPr/>
            <p:nvPr/>
          </p:nvSpPr>
          <p:spPr bwMode="auto">
            <a:xfrm>
              <a:off x="3092009" y="179192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93" name="Oval 2092"/>
            <p:cNvSpPr/>
            <p:nvPr/>
          </p:nvSpPr>
          <p:spPr bwMode="auto">
            <a:xfrm>
              <a:off x="2180883" y="188684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94" name="Oval 2093"/>
            <p:cNvSpPr/>
            <p:nvPr/>
          </p:nvSpPr>
          <p:spPr bwMode="auto">
            <a:xfrm>
              <a:off x="2220716" y="181483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95" name="Oval 2094"/>
            <p:cNvSpPr/>
            <p:nvPr/>
          </p:nvSpPr>
          <p:spPr bwMode="auto">
            <a:xfrm>
              <a:off x="2266435" y="188239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96" name="Oval 2095"/>
            <p:cNvSpPr/>
            <p:nvPr/>
          </p:nvSpPr>
          <p:spPr bwMode="auto">
            <a:xfrm>
              <a:off x="2180883" y="174282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97" name="Oval 2096"/>
            <p:cNvSpPr/>
            <p:nvPr/>
          </p:nvSpPr>
          <p:spPr bwMode="auto">
            <a:xfrm>
              <a:off x="2352997" y="192469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98" name="Oval 2097"/>
            <p:cNvSpPr/>
            <p:nvPr/>
          </p:nvSpPr>
          <p:spPr bwMode="auto">
            <a:xfrm>
              <a:off x="2382345" y="181483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99" name="Oval 2098"/>
            <p:cNvSpPr/>
            <p:nvPr/>
          </p:nvSpPr>
          <p:spPr bwMode="auto">
            <a:xfrm>
              <a:off x="2467105" y="194391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00" name="Oval 2099"/>
            <p:cNvSpPr/>
            <p:nvPr/>
          </p:nvSpPr>
          <p:spPr bwMode="auto">
            <a:xfrm>
              <a:off x="2517148" y="183769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01" name="Oval 2100"/>
            <p:cNvSpPr/>
            <p:nvPr/>
          </p:nvSpPr>
          <p:spPr bwMode="auto">
            <a:xfrm>
              <a:off x="2562867" y="190524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02" name="Oval 2101"/>
            <p:cNvSpPr/>
            <p:nvPr/>
          </p:nvSpPr>
          <p:spPr bwMode="auto">
            <a:xfrm>
              <a:off x="2477315" y="176568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03" name="Oval 2102"/>
            <p:cNvSpPr/>
            <p:nvPr/>
          </p:nvSpPr>
          <p:spPr bwMode="auto">
            <a:xfrm>
              <a:off x="2678778" y="191380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04" name="Oval 2103"/>
            <p:cNvSpPr/>
            <p:nvPr/>
          </p:nvSpPr>
          <p:spPr bwMode="auto">
            <a:xfrm>
              <a:off x="2689686" y="184029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05" name="Oval 2104"/>
            <p:cNvSpPr/>
            <p:nvPr/>
          </p:nvSpPr>
          <p:spPr bwMode="auto">
            <a:xfrm rot="16200000">
              <a:off x="2666009" y="252409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06" name="Oval 2105"/>
            <p:cNvSpPr/>
            <p:nvPr/>
          </p:nvSpPr>
          <p:spPr bwMode="auto">
            <a:xfrm rot="16200000">
              <a:off x="2594001" y="248426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07" name="Oval 2106"/>
            <p:cNvSpPr/>
            <p:nvPr/>
          </p:nvSpPr>
          <p:spPr bwMode="auto">
            <a:xfrm rot="16200000">
              <a:off x="2691784" y="246445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08" name="Oval 2107"/>
            <p:cNvSpPr/>
            <p:nvPr/>
          </p:nvSpPr>
          <p:spPr bwMode="auto">
            <a:xfrm rot="16200000">
              <a:off x="2521993" y="252409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09" name="Oval 2108"/>
            <p:cNvSpPr/>
            <p:nvPr/>
          </p:nvSpPr>
          <p:spPr bwMode="auto">
            <a:xfrm rot="16200000">
              <a:off x="2499133" y="236246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10" name="Oval 2109"/>
            <p:cNvSpPr/>
            <p:nvPr/>
          </p:nvSpPr>
          <p:spPr bwMode="auto">
            <a:xfrm rot="16200000">
              <a:off x="2466014" y="245124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11" name="Oval 2110"/>
            <p:cNvSpPr/>
            <p:nvPr/>
          </p:nvSpPr>
          <p:spPr bwMode="auto">
            <a:xfrm rot="16200000">
              <a:off x="2703864" y="235198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12" name="Oval 2111"/>
            <p:cNvSpPr/>
            <p:nvPr/>
          </p:nvSpPr>
          <p:spPr bwMode="auto">
            <a:xfrm rot="16200000">
              <a:off x="2594000" y="232263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13" name="Oval 2112"/>
            <p:cNvSpPr/>
            <p:nvPr/>
          </p:nvSpPr>
          <p:spPr bwMode="auto">
            <a:xfrm rot="16200000">
              <a:off x="2373877" y="251821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14" name="Oval 2113"/>
            <p:cNvSpPr/>
            <p:nvPr/>
          </p:nvSpPr>
          <p:spPr bwMode="auto">
            <a:xfrm rot="16200000">
              <a:off x="2301869" y="247837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15" name="Oval 2114"/>
            <p:cNvSpPr/>
            <p:nvPr/>
          </p:nvSpPr>
          <p:spPr bwMode="auto">
            <a:xfrm rot="16200000">
              <a:off x="2373876" y="238500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16" name="Oval 2115"/>
            <p:cNvSpPr/>
            <p:nvPr/>
          </p:nvSpPr>
          <p:spPr bwMode="auto">
            <a:xfrm rot="16200000">
              <a:off x="2229861" y="251821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17" name="Oval 2116"/>
            <p:cNvSpPr/>
            <p:nvPr/>
          </p:nvSpPr>
          <p:spPr bwMode="auto">
            <a:xfrm rot="16200000">
              <a:off x="2201533" y="232263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18" name="Oval 2117"/>
            <p:cNvSpPr/>
            <p:nvPr/>
          </p:nvSpPr>
          <p:spPr bwMode="auto">
            <a:xfrm rot="16200000">
              <a:off x="2173882" y="244535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19" name="Oval 2118"/>
            <p:cNvSpPr/>
            <p:nvPr/>
          </p:nvSpPr>
          <p:spPr bwMode="auto">
            <a:xfrm rot="16200000">
              <a:off x="2332258" y="231674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20" name="Oval 2119"/>
            <p:cNvSpPr/>
            <p:nvPr/>
          </p:nvSpPr>
          <p:spPr bwMode="auto">
            <a:xfrm rot="16200000">
              <a:off x="2275579" y="239282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21" name="Oval 2120"/>
            <p:cNvSpPr/>
            <p:nvPr/>
          </p:nvSpPr>
          <p:spPr bwMode="auto">
            <a:xfrm rot="16200000">
              <a:off x="2723085" y="223787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22" name="Oval 2121"/>
            <p:cNvSpPr/>
            <p:nvPr/>
          </p:nvSpPr>
          <p:spPr bwMode="auto">
            <a:xfrm rot="16200000">
              <a:off x="2616860" y="218783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23" name="Oval 2122"/>
            <p:cNvSpPr/>
            <p:nvPr/>
          </p:nvSpPr>
          <p:spPr bwMode="auto">
            <a:xfrm rot="16200000">
              <a:off x="2684415" y="214211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24" name="Oval 2123"/>
            <p:cNvSpPr/>
            <p:nvPr/>
          </p:nvSpPr>
          <p:spPr bwMode="auto">
            <a:xfrm rot="16200000">
              <a:off x="2544852" y="222766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25" name="Oval 2124"/>
            <p:cNvSpPr/>
            <p:nvPr/>
          </p:nvSpPr>
          <p:spPr bwMode="auto">
            <a:xfrm rot="16200000">
              <a:off x="2500807" y="202620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26" name="Oval 2125"/>
            <p:cNvSpPr/>
            <p:nvPr/>
          </p:nvSpPr>
          <p:spPr bwMode="auto">
            <a:xfrm rot="16200000">
              <a:off x="2488873" y="215481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27" name="Oval 2126"/>
            <p:cNvSpPr/>
            <p:nvPr/>
          </p:nvSpPr>
          <p:spPr bwMode="auto">
            <a:xfrm rot="16200000">
              <a:off x="2692968" y="202620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28" name="Oval 2127"/>
            <p:cNvSpPr/>
            <p:nvPr/>
          </p:nvSpPr>
          <p:spPr bwMode="auto">
            <a:xfrm rot="16200000">
              <a:off x="2619458" y="201529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29" name="Oval 2128"/>
            <p:cNvSpPr/>
            <p:nvPr/>
          </p:nvSpPr>
          <p:spPr bwMode="auto">
            <a:xfrm rot="16200000">
              <a:off x="2423695" y="226267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30" name="Oval 2129"/>
            <p:cNvSpPr/>
            <p:nvPr/>
          </p:nvSpPr>
          <p:spPr bwMode="auto">
            <a:xfrm rot="16200000">
              <a:off x="2324728" y="218194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31" name="Oval 2130"/>
            <p:cNvSpPr/>
            <p:nvPr/>
          </p:nvSpPr>
          <p:spPr bwMode="auto">
            <a:xfrm rot="16200000">
              <a:off x="2252720" y="222178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32" name="Oval 2131"/>
            <p:cNvSpPr/>
            <p:nvPr/>
          </p:nvSpPr>
          <p:spPr bwMode="auto">
            <a:xfrm rot="16200000">
              <a:off x="2268749" y="210909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33" name="Oval 2132"/>
            <p:cNvSpPr/>
            <p:nvPr/>
          </p:nvSpPr>
          <p:spPr bwMode="auto">
            <a:xfrm rot="16200000">
              <a:off x="2400836" y="202031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34" name="Oval 2133"/>
            <p:cNvSpPr/>
            <p:nvPr/>
          </p:nvSpPr>
          <p:spPr bwMode="auto">
            <a:xfrm rot="16200000">
              <a:off x="2223956" y="20024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35" name="Oval 2134"/>
            <p:cNvSpPr/>
            <p:nvPr/>
          </p:nvSpPr>
          <p:spPr bwMode="auto">
            <a:xfrm rot="16200000">
              <a:off x="2593217" y="262998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36" name="Oval 2135"/>
            <p:cNvSpPr/>
            <p:nvPr/>
          </p:nvSpPr>
          <p:spPr bwMode="auto">
            <a:xfrm rot="16200000">
              <a:off x="2374595" y="26350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37" name="Oval 2136"/>
            <p:cNvSpPr/>
            <p:nvPr/>
          </p:nvSpPr>
          <p:spPr bwMode="auto">
            <a:xfrm rot="16200000">
              <a:off x="2197715" y="261711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38" name="Oval 2137"/>
            <p:cNvSpPr/>
            <p:nvPr/>
          </p:nvSpPr>
          <p:spPr bwMode="auto">
            <a:xfrm rot="5213036">
              <a:off x="2827720" y="204931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39" name="Oval 2138"/>
            <p:cNvSpPr/>
            <p:nvPr/>
          </p:nvSpPr>
          <p:spPr bwMode="auto">
            <a:xfrm rot="5213036">
              <a:off x="2901787" y="208517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40" name="Oval 2139"/>
            <p:cNvSpPr/>
            <p:nvPr/>
          </p:nvSpPr>
          <p:spPr bwMode="auto">
            <a:xfrm rot="5213036">
              <a:off x="2836817" y="213449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41" name="Oval 2140"/>
            <p:cNvSpPr/>
            <p:nvPr/>
          </p:nvSpPr>
          <p:spPr bwMode="auto">
            <a:xfrm rot="5213036">
              <a:off x="2971523" y="204148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42" name="Oval 2141"/>
            <p:cNvSpPr/>
            <p:nvPr/>
          </p:nvSpPr>
          <p:spPr bwMode="auto">
            <a:xfrm rot="5213036">
              <a:off x="3003136" y="220163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43" name="Oval 2142"/>
            <p:cNvSpPr/>
            <p:nvPr/>
          </p:nvSpPr>
          <p:spPr bwMode="auto">
            <a:xfrm rot="5213036">
              <a:off x="3031380" y="211118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44" name="Oval 2143"/>
            <p:cNvSpPr/>
            <p:nvPr/>
          </p:nvSpPr>
          <p:spPr bwMode="auto">
            <a:xfrm rot="5213036">
              <a:off x="2799277" y="222323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45" name="Oval 2144"/>
            <p:cNvSpPr/>
            <p:nvPr/>
          </p:nvSpPr>
          <p:spPr bwMode="auto">
            <a:xfrm rot="5213036">
              <a:off x="2910574" y="22465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46" name="Oval 2145"/>
            <p:cNvSpPr/>
            <p:nvPr/>
          </p:nvSpPr>
          <p:spPr bwMode="auto">
            <a:xfrm rot="5213036">
              <a:off x="3119740" y="20393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47" name="Oval 2146"/>
            <p:cNvSpPr/>
            <p:nvPr/>
          </p:nvSpPr>
          <p:spPr bwMode="auto">
            <a:xfrm rot="5213036">
              <a:off x="3193807" y="207517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48" name="Oval 2147"/>
            <p:cNvSpPr/>
            <p:nvPr/>
          </p:nvSpPr>
          <p:spPr bwMode="auto">
            <a:xfrm rot="5213036">
              <a:off x="3126982" y="217232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49" name="Oval 2148"/>
            <p:cNvSpPr/>
            <p:nvPr/>
          </p:nvSpPr>
          <p:spPr bwMode="auto">
            <a:xfrm rot="5213036">
              <a:off x="3172249" y="223821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50" name="Oval 2149"/>
            <p:cNvSpPr/>
            <p:nvPr/>
          </p:nvSpPr>
          <p:spPr bwMode="auto">
            <a:xfrm rot="5213036">
              <a:off x="3224709" y="215916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51" name="Oval 2150"/>
            <p:cNvSpPr/>
            <p:nvPr/>
          </p:nvSpPr>
          <p:spPr bwMode="auto">
            <a:xfrm rot="5213036">
              <a:off x="2786287" y="233821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52" name="Oval 2151"/>
            <p:cNvSpPr/>
            <p:nvPr/>
          </p:nvSpPr>
          <p:spPr bwMode="auto">
            <a:xfrm rot="5213036">
              <a:off x="2895076" y="238240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53" name="Oval 2152"/>
            <p:cNvSpPr/>
            <p:nvPr/>
          </p:nvSpPr>
          <p:spPr bwMode="auto">
            <a:xfrm rot="5213036">
              <a:off x="2830106" y="243173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54" name="Oval 2153"/>
            <p:cNvSpPr/>
            <p:nvPr/>
          </p:nvSpPr>
          <p:spPr bwMode="auto">
            <a:xfrm rot="5213036">
              <a:off x="2964812" y="233872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55" name="Oval 2154"/>
            <p:cNvSpPr/>
            <p:nvPr/>
          </p:nvSpPr>
          <p:spPr bwMode="auto">
            <a:xfrm rot="5213036">
              <a:off x="3019743" y="253749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56" name="Oval 2155"/>
            <p:cNvSpPr/>
            <p:nvPr/>
          </p:nvSpPr>
          <p:spPr bwMode="auto">
            <a:xfrm rot="5213036">
              <a:off x="3024668" y="24084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57" name="Oval 2156"/>
            <p:cNvSpPr/>
            <p:nvPr/>
          </p:nvSpPr>
          <p:spPr bwMode="auto">
            <a:xfrm rot="5213036">
              <a:off x="2827866" y="254793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58" name="Oval 2157"/>
            <p:cNvSpPr/>
            <p:nvPr/>
          </p:nvSpPr>
          <p:spPr bwMode="auto">
            <a:xfrm rot="5213036">
              <a:off x="2901861" y="255483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59" name="Oval 2158"/>
            <p:cNvSpPr/>
            <p:nvPr/>
          </p:nvSpPr>
          <p:spPr bwMode="auto">
            <a:xfrm rot="5213036">
              <a:off x="3083887" y="229718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60" name="Oval 2159"/>
            <p:cNvSpPr/>
            <p:nvPr/>
          </p:nvSpPr>
          <p:spPr bwMode="auto">
            <a:xfrm rot="5213036">
              <a:off x="3265306" y="235482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61" name="Oval 2160"/>
            <p:cNvSpPr/>
            <p:nvPr/>
          </p:nvSpPr>
          <p:spPr bwMode="auto">
            <a:xfrm rot="5213036">
              <a:off x="3119886" y="253793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62" name="Oval 2161"/>
            <p:cNvSpPr/>
            <p:nvPr/>
          </p:nvSpPr>
          <p:spPr bwMode="auto">
            <a:xfrm rot="16200000">
              <a:off x="2735066" y="225036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63" name="Oval 2162"/>
            <p:cNvSpPr/>
            <p:nvPr/>
          </p:nvSpPr>
          <p:spPr bwMode="auto">
            <a:xfrm rot="16200000">
              <a:off x="2663058" y="221053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64" name="Oval 2163"/>
            <p:cNvSpPr/>
            <p:nvPr/>
          </p:nvSpPr>
          <p:spPr bwMode="auto">
            <a:xfrm rot="16200000">
              <a:off x="2730613" y="216481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65" name="Oval 2164"/>
            <p:cNvSpPr/>
            <p:nvPr/>
          </p:nvSpPr>
          <p:spPr bwMode="auto">
            <a:xfrm rot="16200000">
              <a:off x="2591050" y="225036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66" name="Oval 2165"/>
            <p:cNvSpPr/>
            <p:nvPr/>
          </p:nvSpPr>
          <p:spPr bwMode="auto">
            <a:xfrm rot="16200000">
              <a:off x="2568190" y="208873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67" name="Oval 2166"/>
            <p:cNvSpPr/>
            <p:nvPr/>
          </p:nvSpPr>
          <p:spPr bwMode="auto">
            <a:xfrm rot="16200000">
              <a:off x="2535071" y="217751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68" name="Oval 2167"/>
            <p:cNvSpPr/>
            <p:nvPr/>
          </p:nvSpPr>
          <p:spPr bwMode="auto">
            <a:xfrm rot="16200000">
              <a:off x="2772921" y="207825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69" name="Oval 2168"/>
            <p:cNvSpPr/>
            <p:nvPr/>
          </p:nvSpPr>
          <p:spPr bwMode="auto">
            <a:xfrm rot="16200000">
              <a:off x="2663057" y="204890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70" name="Oval 2169"/>
            <p:cNvSpPr/>
            <p:nvPr/>
          </p:nvSpPr>
          <p:spPr bwMode="auto">
            <a:xfrm rot="16200000">
              <a:off x="2442934" y="224448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71" name="Oval 2170"/>
            <p:cNvSpPr/>
            <p:nvPr/>
          </p:nvSpPr>
          <p:spPr bwMode="auto">
            <a:xfrm rot="16200000">
              <a:off x="2370926" y="220464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72" name="Oval 2171"/>
            <p:cNvSpPr/>
            <p:nvPr/>
          </p:nvSpPr>
          <p:spPr bwMode="auto">
            <a:xfrm rot="16200000">
              <a:off x="2442933" y="21112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73" name="Oval 2172"/>
            <p:cNvSpPr/>
            <p:nvPr/>
          </p:nvSpPr>
          <p:spPr bwMode="auto">
            <a:xfrm rot="16200000">
              <a:off x="2298918" y="224448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74" name="Oval 2173"/>
            <p:cNvSpPr/>
            <p:nvPr/>
          </p:nvSpPr>
          <p:spPr bwMode="auto">
            <a:xfrm rot="16200000">
              <a:off x="2270590" y="204890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75" name="Oval 2174"/>
            <p:cNvSpPr/>
            <p:nvPr/>
          </p:nvSpPr>
          <p:spPr bwMode="auto">
            <a:xfrm rot="16200000">
              <a:off x="2242939" y="217162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76" name="Oval 2175"/>
            <p:cNvSpPr/>
            <p:nvPr/>
          </p:nvSpPr>
          <p:spPr bwMode="auto">
            <a:xfrm rot="16200000">
              <a:off x="2401315" y="204301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77" name="Oval 2176"/>
            <p:cNvSpPr/>
            <p:nvPr/>
          </p:nvSpPr>
          <p:spPr bwMode="auto">
            <a:xfrm rot="16200000">
              <a:off x="2344636" y="211909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78" name="Oval 2177"/>
            <p:cNvSpPr/>
            <p:nvPr/>
          </p:nvSpPr>
          <p:spPr bwMode="auto">
            <a:xfrm rot="16200000">
              <a:off x="2792142" y="196414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79" name="Oval 2178"/>
            <p:cNvSpPr/>
            <p:nvPr/>
          </p:nvSpPr>
          <p:spPr bwMode="auto">
            <a:xfrm rot="16200000">
              <a:off x="2685917" y="191410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80" name="Oval 2179"/>
            <p:cNvSpPr/>
            <p:nvPr/>
          </p:nvSpPr>
          <p:spPr bwMode="auto">
            <a:xfrm rot="16200000">
              <a:off x="2613909" y="195393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81" name="Oval 2180"/>
            <p:cNvSpPr/>
            <p:nvPr/>
          </p:nvSpPr>
          <p:spPr bwMode="auto">
            <a:xfrm rot="16200000">
              <a:off x="2557930" y="188108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82" name="Oval 2181"/>
            <p:cNvSpPr/>
            <p:nvPr/>
          </p:nvSpPr>
          <p:spPr bwMode="auto">
            <a:xfrm rot="16200000">
              <a:off x="2492752" y="198894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83" name="Oval 2182"/>
            <p:cNvSpPr/>
            <p:nvPr/>
          </p:nvSpPr>
          <p:spPr bwMode="auto">
            <a:xfrm rot="16200000">
              <a:off x="2393785" y="190821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84" name="Oval 2183"/>
            <p:cNvSpPr/>
            <p:nvPr/>
          </p:nvSpPr>
          <p:spPr bwMode="auto">
            <a:xfrm rot="16200000">
              <a:off x="2321777" y="194805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85" name="Oval 2184"/>
            <p:cNvSpPr/>
            <p:nvPr/>
          </p:nvSpPr>
          <p:spPr bwMode="auto">
            <a:xfrm rot="5213036">
              <a:off x="3105646" y="192842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86" name="Oval 2185"/>
            <p:cNvSpPr/>
            <p:nvPr/>
          </p:nvSpPr>
          <p:spPr bwMode="auto">
            <a:xfrm rot="5213036">
              <a:off x="2901787" y="195001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87" name="Oval 2186"/>
            <p:cNvSpPr/>
            <p:nvPr/>
          </p:nvSpPr>
          <p:spPr bwMode="auto">
            <a:xfrm rot="5213036">
              <a:off x="3013084" y="197335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88" name="Oval 2187"/>
            <p:cNvSpPr/>
            <p:nvPr/>
          </p:nvSpPr>
          <p:spPr bwMode="auto">
            <a:xfrm rot="5213036">
              <a:off x="3229492" y="189910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89" name="Oval 2188"/>
            <p:cNvSpPr/>
            <p:nvPr/>
          </p:nvSpPr>
          <p:spPr bwMode="auto">
            <a:xfrm rot="5213036">
              <a:off x="2888797" y="206500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90" name="Oval 2189"/>
            <p:cNvSpPr/>
            <p:nvPr/>
          </p:nvSpPr>
          <p:spPr bwMode="auto">
            <a:xfrm rot="5213036">
              <a:off x="2997586" y="210919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91" name="Oval 2190"/>
            <p:cNvSpPr/>
            <p:nvPr/>
          </p:nvSpPr>
          <p:spPr bwMode="auto">
            <a:xfrm rot="5213036">
              <a:off x="2932616" y="215852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92" name="Oval 2191"/>
            <p:cNvSpPr/>
            <p:nvPr/>
          </p:nvSpPr>
          <p:spPr bwMode="auto">
            <a:xfrm rot="5213036">
              <a:off x="3067322" y="206550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93" name="Oval 2192"/>
            <p:cNvSpPr/>
            <p:nvPr/>
          </p:nvSpPr>
          <p:spPr bwMode="auto">
            <a:xfrm rot="5213036">
              <a:off x="3122253" y="226427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94" name="Oval 2193"/>
            <p:cNvSpPr/>
            <p:nvPr/>
          </p:nvSpPr>
          <p:spPr bwMode="auto">
            <a:xfrm rot="5213036">
              <a:off x="3127178" y="213521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95" name="Oval 2194"/>
            <p:cNvSpPr/>
            <p:nvPr/>
          </p:nvSpPr>
          <p:spPr bwMode="auto">
            <a:xfrm rot="5213036">
              <a:off x="2930376" y="227472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96" name="Oval 2195"/>
            <p:cNvSpPr/>
            <p:nvPr/>
          </p:nvSpPr>
          <p:spPr bwMode="auto">
            <a:xfrm rot="5213036">
              <a:off x="3004370" y="228162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97" name="Oval 2196"/>
            <p:cNvSpPr/>
            <p:nvPr/>
          </p:nvSpPr>
          <p:spPr bwMode="auto">
            <a:xfrm rot="5213036">
              <a:off x="3186397" y="202396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98" name="Oval 2197"/>
            <p:cNvSpPr/>
            <p:nvPr/>
          </p:nvSpPr>
          <p:spPr bwMode="auto">
            <a:xfrm rot="5213036">
              <a:off x="3287525" y="228212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99" name="Oval 2198"/>
            <p:cNvSpPr/>
            <p:nvPr/>
          </p:nvSpPr>
          <p:spPr bwMode="auto">
            <a:xfrm>
              <a:off x="3069476" y="262023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00" name="Oval 2199"/>
            <p:cNvSpPr/>
            <p:nvPr/>
          </p:nvSpPr>
          <p:spPr bwMode="auto">
            <a:xfrm>
              <a:off x="2980700" y="258711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01" name="Oval 2200"/>
            <p:cNvSpPr/>
            <p:nvPr/>
          </p:nvSpPr>
          <p:spPr bwMode="auto">
            <a:xfrm>
              <a:off x="2913732" y="249498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02" name="Oval 2201"/>
            <p:cNvSpPr/>
            <p:nvPr/>
          </p:nvSpPr>
          <p:spPr bwMode="auto">
            <a:xfrm>
              <a:off x="2953565" y="242297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03" name="Oval 2202"/>
            <p:cNvSpPr/>
            <p:nvPr/>
          </p:nvSpPr>
          <p:spPr bwMode="auto">
            <a:xfrm>
              <a:off x="3046939" y="249498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04" name="Oval 2203"/>
            <p:cNvSpPr/>
            <p:nvPr/>
          </p:nvSpPr>
          <p:spPr bwMode="auto">
            <a:xfrm>
              <a:off x="2913732" y="235096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05" name="Oval 2204"/>
            <p:cNvSpPr/>
            <p:nvPr/>
          </p:nvSpPr>
          <p:spPr bwMode="auto">
            <a:xfrm>
              <a:off x="3109307" y="232263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06" name="Oval 2205"/>
            <p:cNvSpPr/>
            <p:nvPr/>
          </p:nvSpPr>
          <p:spPr bwMode="auto">
            <a:xfrm>
              <a:off x="2986586" y="229498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07" name="Oval 2206"/>
            <p:cNvSpPr/>
            <p:nvPr/>
          </p:nvSpPr>
          <p:spPr bwMode="auto">
            <a:xfrm>
              <a:off x="3115195" y="245336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08" name="Oval 2207"/>
            <p:cNvSpPr/>
            <p:nvPr/>
          </p:nvSpPr>
          <p:spPr bwMode="auto">
            <a:xfrm>
              <a:off x="3039117" y="239668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09" name="Oval 2208"/>
            <p:cNvSpPr/>
            <p:nvPr/>
          </p:nvSpPr>
          <p:spPr bwMode="auto">
            <a:xfrm>
              <a:off x="3169273" y="254479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10" name="Oval 2209"/>
            <p:cNvSpPr/>
            <p:nvPr/>
          </p:nvSpPr>
          <p:spPr bwMode="auto">
            <a:xfrm>
              <a:off x="3210164" y="23738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11" name="Oval 2210"/>
            <p:cNvSpPr/>
            <p:nvPr/>
          </p:nvSpPr>
          <p:spPr bwMode="auto">
            <a:xfrm>
              <a:off x="2293152" y="261685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12" name="Oval 2211"/>
            <p:cNvSpPr/>
            <p:nvPr/>
          </p:nvSpPr>
          <p:spPr bwMode="auto">
            <a:xfrm>
              <a:off x="2454782" y="259399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13" name="Oval 2212"/>
            <p:cNvSpPr/>
            <p:nvPr/>
          </p:nvSpPr>
          <p:spPr bwMode="auto">
            <a:xfrm>
              <a:off x="2366006" y="256087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14" name="Oval 2213"/>
            <p:cNvSpPr/>
            <p:nvPr/>
          </p:nvSpPr>
          <p:spPr bwMode="auto">
            <a:xfrm>
              <a:off x="2299038" y="246874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15" name="Oval 2214"/>
            <p:cNvSpPr/>
            <p:nvPr/>
          </p:nvSpPr>
          <p:spPr bwMode="auto">
            <a:xfrm>
              <a:off x="2338871" y="239673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16" name="Oval 2215"/>
            <p:cNvSpPr/>
            <p:nvPr/>
          </p:nvSpPr>
          <p:spPr bwMode="auto">
            <a:xfrm>
              <a:off x="2432245" y="24687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17" name="Oval 2216"/>
            <p:cNvSpPr/>
            <p:nvPr/>
          </p:nvSpPr>
          <p:spPr bwMode="auto">
            <a:xfrm>
              <a:off x="2299038" y="23247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18" name="Oval 2217"/>
            <p:cNvSpPr/>
            <p:nvPr/>
          </p:nvSpPr>
          <p:spPr bwMode="auto">
            <a:xfrm>
              <a:off x="2494613" y="229639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19" name="Oval 2218"/>
            <p:cNvSpPr/>
            <p:nvPr/>
          </p:nvSpPr>
          <p:spPr bwMode="auto">
            <a:xfrm>
              <a:off x="2371892" y="226874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20" name="Oval 2219"/>
            <p:cNvSpPr/>
            <p:nvPr/>
          </p:nvSpPr>
          <p:spPr bwMode="auto">
            <a:xfrm>
              <a:off x="2500501" y="242712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21" name="Oval 2220"/>
            <p:cNvSpPr/>
            <p:nvPr/>
          </p:nvSpPr>
          <p:spPr bwMode="auto">
            <a:xfrm>
              <a:off x="2424423" y="237044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22" name="Oval 2221"/>
            <p:cNvSpPr/>
            <p:nvPr/>
          </p:nvSpPr>
          <p:spPr bwMode="auto">
            <a:xfrm>
              <a:off x="2791046" y="259567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23" name="Oval 2222"/>
            <p:cNvSpPr/>
            <p:nvPr/>
          </p:nvSpPr>
          <p:spPr bwMode="auto">
            <a:xfrm>
              <a:off x="2662438" y="258373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24" name="Oval 2223"/>
            <p:cNvSpPr/>
            <p:nvPr/>
          </p:nvSpPr>
          <p:spPr bwMode="auto">
            <a:xfrm>
              <a:off x="2554579" y="251855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25" name="Oval 2224"/>
            <p:cNvSpPr/>
            <p:nvPr/>
          </p:nvSpPr>
          <p:spPr bwMode="auto">
            <a:xfrm>
              <a:off x="2635303" y="241959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26" name="Oval 2225"/>
            <p:cNvSpPr/>
            <p:nvPr/>
          </p:nvSpPr>
          <p:spPr bwMode="auto">
            <a:xfrm>
              <a:off x="2595470" y="234758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27" name="Oval 2226"/>
            <p:cNvSpPr/>
            <p:nvPr/>
          </p:nvSpPr>
          <p:spPr bwMode="auto">
            <a:xfrm>
              <a:off x="2708157" y="236361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28" name="Oval 2227"/>
            <p:cNvSpPr/>
            <p:nvPr/>
          </p:nvSpPr>
          <p:spPr bwMode="auto">
            <a:xfrm>
              <a:off x="2796933" y="249569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29" name="Oval 2228"/>
            <p:cNvSpPr/>
            <p:nvPr/>
          </p:nvSpPr>
          <p:spPr bwMode="auto">
            <a:xfrm>
              <a:off x="2814826" y="231881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30" name="Oval 2229"/>
            <p:cNvSpPr/>
            <p:nvPr/>
          </p:nvSpPr>
          <p:spPr bwMode="auto">
            <a:xfrm rot="16200000">
              <a:off x="3162715" y="25380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31" name="Oval 2230"/>
            <p:cNvSpPr/>
            <p:nvPr/>
          </p:nvSpPr>
          <p:spPr bwMode="auto">
            <a:xfrm rot="16200000">
              <a:off x="3230270" y="249234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32" name="Oval 2231"/>
            <p:cNvSpPr/>
            <p:nvPr/>
          </p:nvSpPr>
          <p:spPr bwMode="auto">
            <a:xfrm rot="16200000">
              <a:off x="3090707" y="257789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33" name="Oval 2232"/>
            <p:cNvSpPr/>
            <p:nvPr/>
          </p:nvSpPr>
          <p:spPr bwMode="auto">
            <a:xfrm rot="16200000">
              <a:off x="3046662" y="237643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34" name="Oval 2233"/>
            <p:cNvSpPr/>
            <p:nvPr/>
          </p:nvSpPr>
          <p:spPr bwMode="auto">
            <a:xfrm rot="16200000">
              <a:off x="3034728" y="250504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35" name="Oval 2234"/>
            <p:cNvSpPr/>
            <p:nvPr/>
          </p:nvSpPr>
          <p:spPr bwMode="auto">
            <a:xfrm rot="16200000">
              <a:off x="2969550" y="261290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36" name="Oval 2235"/>
            <p:cNvSpPr/>
            <p:nvPr/>
          </p:nvSpPr>
          <p:spPr bwMode="auto">
            <a:xfrm rot="16200000">
              <a:off x="2870583" y="253217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37" name="Oval 2236"/>
            <p:cNvSpPr/>
            <p:nvPr/>
          </p:nvSpPr>
          <p:spPr bwMode="auto">
            <a:xfrm rot="16200000">
              <a:off x="2798575" y="257201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38" name="Oval 2237"/>
            <p:cNvSpPr/>
            <p:nvPr/>
          </p:nvSpPr>
          <p:spPr bwMode="auto">
            <a:xfrm rot="16200000">
              <a:off x="2814604" y="245932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39" name="Oval 2238"/>
            <p:cNvSpPr/>
            <p:nvPr/>
          </p:nvSpPr>
          <p:spPr bwMode="auto">
            <a:xfrm>
              <a:off x="2865248" y="249640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40" name="Oval 2239"/>
            <p:cNvSpPr/>
            <p:nvPr/>
          </p:nvSpPr>
          <p:spPr bwMode="auto">
            <a:xfrm>
              <a:off x="2905081" y="242440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41" name="Oval 2240"/>
            <p:cNvSpPr/>
            <p:nvPr/>
          </p:nvSpPr>
          <p:spPr bwMode="auto">
            <a:xfrm>
              <a:off x="2950800" y="249195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42" name="Oval 2241"/>
            <p:cNvSpPr/>
            <p:nvPr/>
          </p:nvSpPr>
          <p:spPr bwMode="auto">
            <a:xfrm>
              <a:off x="3037362" y="25342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43" name="Oval 2242"/>
            <p:cNvSpPr/>
            <p:nvPr/>
          </p:nvSpPr>
          <p:spPr bwMode="auto">
            <a:xfrm>
              <a:off x="3066710" y="242439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44" name="Oval 2243"/>
            <p:cNvSpPr/>
            <p:nvPr/>
          </p:nvSpPr>
          <p:spPr bwMode="auto">
            <a:xfrm>
              <a:off x="3151470" y="255348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45" name="Oval 2244"/>
            <p:cNvSpPr/>
            <p:nvPr/>
          </p:nvSpPr>
          <p:spPr bwMode="auto">
            <a:xfrm>
              <a:off x="3201513" y="244725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46" name="Oval 2245"/>
            <p:cNvSpPr/>
            <p:nvPr/>
          </p:nvSpPr>
          <p:spPr bwMode="auto">
            <a:xfrm>
              <a:off x="3161680" y="237525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47" name="Oval 2246"/>
            <p:cNvSpPr/>
            <p:nvPr/>
          </p:nvSpPr>
          <p:spPr bwMode="auto">
            <a:xfrm rot="16200000">
              <a:off x="3282244" y="263546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48" name="Oval 2247"/>
            <p:cNvSpPr/>
            <p:nvPr/>
          </p:nvSpPr>
          <p:spPr bwMode="auto">
            <a:xfrm rot="16200000">
              <a:off x="3107237" y="257748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49" name="Oval 2248"/>
            <p:cNvSpPr/>
            <p:nvPr/>
          </p:nvSpPr>
          <p:spPr bwMode="auto">
            <a:xfrm rot="16200000">
              <a:off x="2930357" y="255959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50" name="Oval 2249"/>
            <p:cNvSpPr/>
            <p:nvPr/>
          </p:nvSpPr>
          <p:spPr bwMode="auto">
            <a:xfrm rot="16200000">
              <a:off x="2618560" y="280568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51" name="Oval 2250"/>
            <p:cNvSpPr/>
            <p:nvPr/>
          </p:nvSpPr>
          <p:spPr bwMode="auto">
            <a:xfrm rot="16200000">
              <a:off x="2546552" y="276585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52" name="Oval 2251"/>
            <p:cNvSpPr/>
            <p:nvPr/>
          </p:nvSpPr>
          <p:spPr bwMode="auto">
            <a:xfrm rot="16200000">
              <a:off x="2614107" y="272013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53" name="Oval 2252"/>
            <p:cNvSpPr/>
            <p:nvPr/>
          </p:nvSpPr>
          <p:spPr bwMode="auto">
            <a:xfrm rot="16200000">
              <a:off x="2474544" y="280568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54" name="Oval 2253"/>
            <p:cNvSpPr/>
            <p:nvPr/>
          </p:nvSpPr>
          <p:spPr bwMode="auto">
            <a:xfrm rot="16200000">
              <a:off x="2451684" y="264405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55" name="Oval 2254"/>
            <p:cNvSpPr/>
            <p:nvPr/>
          </p:nvSpPr>
          <p:spPr bwMode="auto">
            <a:xfrm rot="16200000">
              <a:off x="2418565" y="273283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56" name="Oval 2255"/>
            <p:cNvSpPr/>
            <p:nvPr/>
          </p:nvSpPr>
          <p:spPr bwMode="auto">
            <a:xfrm rot="16200000">
              <a:off x="2326428" y="279980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57" name="Oval 2256"/>
            <p:cNvSpPr/>
            <p:nvPr/>
          </p:nvSpPr>
          <p:spPr bwMode="auto">
            <a:xfrm rot="16200000">
              <a:off x="2254420" y="275996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58" name="Oval 2257"/>
            <p:cNvSpPr/>
            <p:nvPr/>
          </p:nvSpPr>
          <p:spPr bwMode="auto">
            <a:xfrm rot="16200000">
              <a:off x="2326427" y="266659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59" name="Oval 2258"/>
            <p:cNvSpPr/>
            <p:nvPr/>
          </p:nvSpPr>
          <p:spPr bwMode="auto">
            <a:xfrm rot="16200000">
              <a:off x="2182412" y="279980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60" name="Oval 2259"/>
            <p:cNvSpPr/>
            <p:nvPr/>
          </p:nvSpPr>
          <p:spPr bwMode="auto">
            <a:xfrm rot="16200000">
              <a:off x="2126433" y="272694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61" name="Oval 2260"/>
            <p:cNvSpPr/>
            <p:nvPr/>
          </p:nvSpPr>
          <p:spPr bwMode="auto">
            <a:xfrm rot="16200000">
              <a:off x="2228130" y="267441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62" name="Oval 2261"/>
            <p:cNvSpPr/>
            <p:nvPr/>
          </p:nvSpPr>
          <p:spPr bwMode="auto">
            <a:xfrm rot="16200000">
              <a:off x="2592319" y="342038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63" name="Oval 2262"/>
            <p:cNvSpPr/>
            <p:nvPr/>
          </p:nvSpPr>
          <p:spPr bwMode="auto">
            <a:xfrm rot="16200000">
              <a:off x="2520311" y="338054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64" name="Oval 2263"/>
            <p:cNvSpPr/>
            <p:nvPr/>
          </p:nvSpPr>
          <p:spPr bwMode="auto">
            <a:xfrm rot="16200000">
              <a:off x="2587866" y="333482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65" name="Oval 2264"/>
            <p:cNvSpPr/>
            <p:nvPr/>
          </p:nvSpPr>
          <p:spPr bwMode="auto">
            <a:xfrm rot="16200000">
              <a:off x="2448303" y="342038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66" name="Oval 2265"/>
            <p:cNvSpPr/>
            <p:nvPr/>
          </p:nvSpPr>
          <p:spPr bwMode="auto">
            <a:xfrm rot="16200000">
              <a:off x="2425443" y="325875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67" name="Oval 2266"/>
            <p:cNvSpPr/>
            <p:nvPr/>
          </p:nvSpPr>
          <p:spPr bwMode="auto">
            <a:xfrm rot="16200000">
              <a:off x="2392324" y="334752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68" name="Oval 2267"/>
            <p:cNvSpPr/>
            <p:nvPr/>
          </p:nvSpPr>
          <p:spPr bwMode="auto">
            <a:xfrm rot="16200000">
              <a:off x="2630174" y="324826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69" name="Oval 2268"/>
            <p:cNvSpPr/>
            <p:nvPr/>
          </p:nvSpPr>
          <p:spPr bwMode="auto">
            <a:xfrm rot="16200000">
              <a:off x="2520310" y="321891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70" name="Oval 2269"/>
            <p:cNvSpPr/>
            <p:nvPr/>
          </p:nvSpPr>
          <p:spPr bwMode="auto">
            <a:xfrm rot="16200000">
              <a:off x="2300187" y="341449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71" name="Oval 2270"/>
            <p:cNvSpPr/>
            <p:nvPr/>
          </p:nvSpPr>
          <p:spPr bwMode="auto">
            <a:xfrm rot="16200000">
              <a:off x="2228179" y="337466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72" name="Oval 2271"/>
            <p:cNvSpPr/>
            <p:nvPr/>
          </p:nvSpPr>
          <p:spPr bwMode="auto">
            <a:xfrm rot="16200000">
              <a:off x="2300186" y="328128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73" name="Oval 2272"/>
            <p:cNvSpPr/>
            <p:nvPr/>
          </p:nvSpPr>
          <p:spPr bwMode="auto">
            <a:xfrm rot="16200000">
              <a:off x="2156171" y="341449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74" name="Oval 2273"/>
            <p:cNvSpPr/>
            <p:nvPr/>
          </p:nvSpPr>
          <p:spPr bwMode="auto">
            <a:xfrm rot="16200000">
              <a:off x="2127843" y="321891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75" name="Oval 2274"/>
            <p:cNvSpPr/>
            <p:nvPr/>
          </p:nvSpPr>
          <p:spPr bwMode="auto">
            <a:xfrm rot="16200000">
              <a:off x="2100192" y="334164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76" name="Oval 2275"/>
            <p:cNvSpPr/>
            <p:nvPr/>
          </p:nvSpPr>
          <p:spPr bwMode="auto">
            <a:xfrm rot="16200000">
              <a:off x="2258568" y="321303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77" name="Oval 2276"/>
            <p:cNvSpPr/>
            <p:nvPr/>
          </p:nvSpPr>
          <p:spPr bwMode="auto">
            <a:xfrm rot="16200000">
              <a:off x="2201889" y="328910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78" name="Oval 2277"/>
            <p:cNvSpPr/>
            <p:nvPr/>
          </p:nvSpPr>
          <p:spPr bwMode="auto">
            <a:xfrm rot="16200000">
              <a:off x="2649395" y="313415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79" name="Oval 2278"/>
            <p:cNvSpPr/>
            <p:nvPr/>
          </p:nvSpPr>
          <p:spPr bwMode="auto">
            <a:xfrm rot="16200000">
              <a:off x="2543170" y="308411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80" name="Oval 2279"/>
            <p:cNvSpPr/>
            <p:nvPr/>
          </p:nvSpPr>
          <p:spPr bwMode="auto">
            <a:xfrm rot="16200000">
              <a:off x="2610725" y="303839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81" name="Oval 2280"/>
            <p:cNvSpPr/>
            <p:nvPr/>
          </p:nvSpPr>
          <p:spPr bwMode="auto">
            <a:xfrm rot="16200000">
              <a:off x="2471162" y="312394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82" name="Oval 2281"/>
            <p:cNvSpPr/>
            <p:nvPr/>
          </p:nvSpPr>
          <p:spPr bwMode="auto">
            <a:xfrm rot="16200000">
              <a:off x="2427117" y="292248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83" name="Oval 2282"/>
            <p:cNvSpPr/>
            <p:nvPr/>
          </p:nvSpPr>
          <p:spPr bwMode="auto">
            <a:xfrm rot="16200000">
              <a:off x="2415183" y="305109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84" name="Oval 2283"/>
            <p:cNvSpPr/>
            <p:nvPr/>
          </p:nvSpPr>
          <p:spPr bwMode="auto">
            <a:xfrm rot="16200000">
              <a:off x="2619278" y="292248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85" name="Oval 2284"/>
            <p:cNvSpPr/>
            <p:nvPr/>
          </p:nvSpPr>
          <p:spPr bwMode="auto">
            <a:xfrm rot="16200000">
              <a:off x="2545768" y="291157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86" name="Oval 2285"/>
            <p:cNvSpPr/>
            <p:nvPr/>
          </p:nvSpPr>
          <p:spPr bwMode="auto">
            <a:xfrm rot="16200000">
              <a:off x="2350005" y="315895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87" name="Oval 2286"/>
            <p:cNvSpPr/>
            <p:nvPr/>
          </p:nvSpPr>
          <p:spPr bwMode="auto">
            <a:xfrm rot="16200000">
              <a:off x="2251038" y="307822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88" name="Oval 2287"/>
            <p:cNvSpPr/>
            <p:nvPr/>
          </p:nvSpPr>
          <p:spPr bwMode="auto">
            <a:xfrm rot="16200000">
              <a:off x="2179030" y="311806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89" name="Oval 2288"/>
            <p:cNvSpPr/>
            <p:nvPr/>
          </p:nvSpPr>
          <p:spPr bwMode="auto">
            <a:xfrm rot="16200000">
              <a:off x="2195059" y="30053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90" name="Oval 2289"/>
            <p:cNvSpPr/>
            <p:nvPr/>
          </p:nvSpPr>
          <p:spPr bwMode="auto">
            <a:xfrm rot="16200000">
              <a:off x="2327146" y="291659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91" name="Oval 2290"/>
            <p:cNvSpPr/>
            <p:nvPr/>
          </p:nvSpPr>
          <p:spPr bwMode="auto">
            <a:xfrm rot="16200000">
              <a:off x="2150266" y="289870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92" name="Oval 2291"/>
            <p:cNvSpPr/>
            <p:nvPr/>
          </p:nvSpPr>
          <p:spPr bwMode="auto">
            <a:xfrm>
              <a:off x="2156291" y="363875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93" name="Oval 2292"/>
            <p:cNvSpPr/>
            <p:nvPr/>
          </p:nvSpPr>
          <p:spPr bwMode="auto">
            <a:xfrm>
              <a:off x="2196124" y="356674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94" name="Oval 2293"/>
            <p:cNvSpPr/>
            <p:nvPr/>
          </p:nvSpPr>
          <p:spPr bwMode="auto">
            <a:xfrm>
              <a:off x="2289498" y="363875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95" name="Oval 2294"/>
            <p:cNvSpPr/>
            <p:nvPr/>
          </p:nvSpPr>
          <p:spPr bwMode="auto">
            <a:xfrm>
              <a:off x="2156291" y="349473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96" name="Oval 2295"/>
            <p:cNvSpPr/>
            <p:nvPr/>
          </p:nvSpPr>
          <p:spPr bwMode="auto">
            <a:xfrm>
              <a:off x="2351866" y="346640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97" name="Oval 2296"/>
            <p:cNvSpPr/>
            <p:nvPr/>
          </p:nvSpPr>
          <p:spPr bwMode="auto">
            <a:xfrm>
              <a:off x="2229145" y="343875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98" name="Oval 2297"/>
            <p:cNvSpPr/>
            <p:nvPr/>
          </p:nvSpPr>
          <p:spPr bwMode="auto">
            <a:xfrm>
              <a:off x="2357754" y="359713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99" name="Oval 2298"/>
            <p:cNvSpPr/>
            <p:nvPr/>
          </p:nvSpPr>
          <p:spPr bwMode="auto">
            <a:xfrm>
              <a:off x="2281676" y="354045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00" name="Oval 2299"/>
            <p:cNvSpPr/>
            <p:nvPr/>
          </p:nvSpPr>
          <p:spPr bwMode="auto">
            <a:xfrm>
              <a:off x="2411832" y="368857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01" name="Oval 2300"/>
            <p:cNvSpPr/>
            <p:nvPr/>
          </p:nvSpPr>
          <p:spPr bwMode="auto">
            <a:xfrm>
              <a:off x="2492556" y="358960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02" name="Oval 2301"/>
            <p:cNvSpPr/>
            <p:nvPr/>
          </p:nvSpPr>
          <p:spPr bwMode="auto">
            <a:xfrm>
              <a:off x="2452723" y="351759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03" name="Oval 2302"/>
            <p:cNvSpPr/>
            <p:nvPr/>
          </p:nvSpPr>
          <p:spPr bwMode="auto">
            <a:xfrm>
              <a:off x="2565410" y="35336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04" name="Oval 2303"/>
            <p:cNvSpPr/>
            <p:nvPr/>
          </p:nvSpPr>
          <p:spPr bwMode="auto">
            <a:xfrm>
              <a:off x="2654186" y="36657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05" name="Oval 2304"/>
            <p:cNvSpPr/>
            <p:nvPr/>
          </p:nvSpPr>
          <p:spPr bwMode="auto">
            <a:xfrm>
              <a:off x="2672079" y="348883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06" name="Oval 2305"/>
            <p:cNvSpPr/>
            <p:nvPr/>
          </p:nvSpPr>
          <p:spPr bwMode="auto">
            <a:xfrm>
              <a:off x="2319055" y="370410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07" name="Oval 2306"/>
            <p:cNvSpPr/>
            <p:nvPr/>
          </p:nvSpPr>
          <p:spPr bwMode="auto">
            <a:xfrm>
              <a:off x="2514630" y="367578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08" name="Oval 2307"/>
            <p:cNvSpPr/>
            <p:nvPr/>
          </p:nvSpPr>
          <p:spPr bwMode="auto">
            <a:xfrm>
              <a:off x="2391909" y="364813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09" name="Oval 2308"/>
            <p:cNvSpPr/>
            <p:nvPr/>
          </p:nvSpPr>
          <p:spPr bwMode="auto">
            <a:xfrm>
              <a:off x="2688341" y="367098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10" name="Oval 2309"/>
            <p:cNvSpPr/>
            <p:nvPr/>
          </p:nvSpPr>
          <p:spPr bwMode="auto">
            <a:xfrm>
              <a:off x="2245703" y="304246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11" name="Oval 2310"/>
            <p:cNvSpPr/>
            <p:nvPr/>
          </p:nvSpPr>
          <p:spPr bwMode="auto">
            <a:xfrm>
              <a:off x="2285536" y="297045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12" name="Oval 2311"/>
            <p:cNvSpPr/>
            <p:nvPr/>
          </p:nvSpPr>
          <p:spPr bwMode="auto">
            <a:xfrm>
              <a:off x="2331255" y="303800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13" name="Oval 2312"/>
            <p:cNvSpPr/>
            <p:nvPr/>
          </p:nvSpPr>
          <p:spPr bwMode="auto">
            <a:xfrm>
              <a:off x="2245703" y="289844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14" name="Oval 2313"/>
            <p:cNvSpPr/>
            <p:nvPr/>
          </p:nvSpPr>
          <p:spPr bwMode="auto">
            <a:xfrm>
              <a:off x="2407333" y="287558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15" name="Oval 2314"/>
            <p:cNvSpPr/>
            <p:nvPr/>
          </p:nvSpPr>
          <p:spPr bwMode="auto">
            <a:xfrm>
              <a:off x="2318557" y="284246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16" name="Oval 2315"/>
            <p:cNvSpPr/>
            <p:nvPr/>
          </p:nvSpPr>
          <p:spPr bwMode="auto">
            <a:xfrm>
              <a:off x="2417817" y="308031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17" name="Oval 2316"/>
            <p:cNvSpPr/>
            <p:nvPr/>
          </p:nvSpPr>
          <p:spPr bwMode="auto">
            <a:xfrm>
              <a:off x="2447165" y="297045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18" name="Oval 2317"/>
            <p:cNvSpPr/>
            <p:nvPr/>
          </p:nvSpPr>
          <p:spPr bwMode="auto">
            <a:xfrm>
              <a:off x="2251589" y="275032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19" name="Oval 2318"/>
            <p:cNvSpPr/>
            <p:nvPr/>
          </p:nvSpPr>
          <p:spPr bwMode="auto">
            <a:xfrm>
              <a:off x="2291422" y="267832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20" name="Oval 2319"/>
            <p:cNvSpPr/>
            <p:nvPr/>
          </p:nvSpPr>
          <p:spPr bwMode="auto">
            <a:xfrm>
              <a:off x="2384796" y="275032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21" name="Oval 2320"/>
            <p:cNvSpPr/>
            <p:nvPr/>
          </p:nvSpPr>
          <p:spPr bwMode="auto">
            <a:xfrm>
              <a:off x="2453052" y="270870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22" name="Oval 2321"/>
            <p:cNvSpPr/>
            <p:nvPr/>
          </p:nvSpPr>
          <p:spPr bwMode="auto">
            <a:xfrm>
              <a:off x="2376974" y="265203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23" name="Oval 2322"/>
            <p:cNvSpPr/>
            <p:nvPr/>
          </p:nvSpPr>
          <p:spPr bwMode="auto">
            <a:xfrm>
              <a:off x="2531925" y="309953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24" name="Oval 2323"/>
            <p:cNvSpPr/>
            <p:nvPr/>
          </p:nvSpPr>
          <p:spPr bwMode="auto">
            <a:xfrm>
              <a:off x="2581968" y="29933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25" name="Oval 2324"/>
            <p:cNvSpPr/>
            <p:nvPr/>
          </p:nvSpPr>
          <p:spPr bwMode="auto">
            <a:xfrm>
              <a:off x="2627687" y="306086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26" name="Oval 2325"/>
            <p:cNvSpPr/>
            <p:nvPr/>
          </p:nvSpPr>
          <p:spPr bwMode="auto">
            <a:xfrm>
              <a:off x="2542135" y="292130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27" name="Oval 2326"/>
            <p:cNvSpPr/>
            <p:nvPr/>
          </p:nvSpPr>
          <p:spPr bwMode="auto">
            <a:xfrm>
              <a:off x="2614989" y="28653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28" name="Oval 2327"/>
            <p:cNvSpPr/>
            <p:nvPr/>
          </p:nvSpPr>
          <p:spPr bwMode="auto">
            <a:xfrm>
              <a:off x="2507130" y="280014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29" name="Oval 2328"/>
            <p:cNvSpPr/>
            <p:nvPr/>
          </p:nvSpPr>
          <p:spPr bwMode="auto">
            <a:xfrm>
              <a:off x="2587854" y="270117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30" name="Oval 2329"/>
            <p:cNvSpPr/>
            <p:nvPr/>
          </p:nvSpPr>
          <p:spPr bwMode="auto">
            <a:xfrm>
              <a:off x="2717190" y="269755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31" name="Oval 2330"/>
            <p:cNvSpPr/>
            <p:nvPr/>
          </p:nvSpPr>
          <p:spPr bwMode="auto">
            <a:xfrm rot="16200000">
              <a:off x="2680857" y="358748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32" name="Oval 2331"/>
            <p:cNvSpPr/>
            <p:nvPr/>
          </p:nvSpPr>
          <p:spPr bwMode="auto">
            <a:xfrm rot="16200000">
              <a:off x="2608849" y="362731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33" name="Oval 2332"/>
            <p:cNvSpPr/>
            <p:nvPr/>
          </p:nvSpPr>
          <p:spPr bwMode="auto">
            <a:xfrm rot="16200000">
              <a:off x="2585989" y="346568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34" name="Oval 2333"/>
            <p:cNvSpPr/>
            <p:nvPr/>
          </p:nvSpPr>
          <p:spPr bwMode="auto">
            <a:xfrm rot="16200000">
              <a:off x="2552870" y="355446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35" name="Oval 2334"/>
            <p:cNvSpPr/>
            <p:nvPr/>
          </p:nvSpPr>
          <p:spPr bwMode="auto">
            <a:xfrm rot="16200000">
              <a:off x="2680856" y="342585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36" name="Oval 2335"/>
            <p:cNvSpPr/>
            <p:nvPr/>
          </p:nvSpPr>
          <p:spPr bwMode="auto">
            <a:xfrm rot="16200000">
              <a:off x="2460733" y="362143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37" name="Oval 2336"/>
            <p:cNvSpPr/>
            <p:nvPr/>
          </p:nvSpPr>
          <p:spPr bwMode="auto">
            <a:xfrm rot="16200000">
              <a:off x="2388725" y="358159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38" name="Oval 2337"/>
            <p:cNvSpPr/>
            <p:nvPr/>
          </p:nvSpPr>
          <p:spPr bwMode="auto">
            <a:xfrm rot="16200000">
              <a:off x="2460732" y="348822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39" name="Oval 2338"/>
            <p:cNvSpPr/>
            <p:nvPr/>
          </p:nvSpPr>
          <p:spPr bwMode="auto">
            <a:xfrm rot="16200000">
              <a:off x="2316717" y="362143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40" name="Oval 2339"/>
            <p:cNvSpPr/>
            <p:nvPr/>
          </p:nvSpPr>
          <p:spPr bwMode="auto">
            <a:xfrm rot="16200000">
              <a:off x="2288389" y="342585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41" name="Oval 2340"/>
            <p:cNvSpPr/>
            <p:nvPr/>
          </p:nvSpPr>
          <p:spPr bwMode="auto">
            <a:xfrm rot="16200000">
              <a:off x="2260738" y="354857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42" name="Oval 2341"/>
            <p:cNvSpPr/>
            <p:nvPr/>
          </p:nvSpPr>
          <p:spPr bwMode="auto">
            <a:xfrm rot="16200000">
              <a:off x="2419114" y="341996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43" name="Oval 2342"/>
            <p:cNvSpPr/>
            <p:nvPr/>
          </p:nvSpPr>
          <p:spPr bwMode="auto">
            <a:xfrm rot="16200000">
              <a:off x="2362435" y="349604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44" name="Oval 2343"/>
            <p:cNvSpPr/>
            <p:nvPr/>
          </p:nvSpPr>
          <p:spPr bwMode="auto">
            <a:xfrm rot="16200000">
              <a:off x="2703716" y="329105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45" name="Oval 2344"/>
            <p:cNvSpPr/>
            <p:nvPr/>
          </p:nvSpPr>
          <p:spPr bwMode="auto">
            <a:xfrm rot="16200000">
              <a:off x="2631708" y="333088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46" name="Oval 2345"/>
            <p:cNvSpPr/>
            <p:nvPr/>
          </p:nvSpPr>
          <p:spPr bwMode="auto">
            <a:xfrm rot="16200000">
              <a:off x="2587663" y="31294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47" name="Oval 2346"/>
            <p:cNvSpPr/>
            <p:nvPr/>
          </p:nvSpPr>
          <p:spPr bwMode="auto">
            <a:xfrm rot="16200000">
              <a:off x="2575729" y="325803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48" name="Oval 2347"/>
            <p:cNvSpPr/>
            <p:nvPr/>
          </p:nvSpPr>
          <p:spPr bwMode="auto">
            <a:xfrm rot="16200000">
              <a:off x="2706314" y="311851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49" name="Oval 2348"/>
            <p:cNvSpPr/>
            <p:nvPr/>
          </p:nvSpPr>
          <p:spPr bwMode="auto">
            <a:xfrm rot="16200000">
              <a:off x="2510551" y="336589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50" name="Oval 2349"/>
            <p:cNvSpPr/>
            <p:nvPr/>
          </p:nvSpPr>
          <p:spPr bwMode="auto">
            <a:xfrm rot="16200000">
              <a:off x="2411584" y="328516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51" name="Oval 2350"/>
            <p:cNvSpPr/>
            <p:nvPr/>
          </p:nvSpPr>
          <p:spPr bwMode="auto">
            <a:xfrm rot="16200000">
              <a:off x="2339576" y="332500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52" name="Oval 2351"/>
            <p:cNvSpPr/>
            <p:nvPr/>
          </p:nvSpPr>
          <p:spPr bwMode="auto">
            <a:xfrm rot="16200000">
              <a:off x="2355605" y="321231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53" name="Oval 2352"/>
            <p:cNvSpPr/>
            <p:nvPr/>
          </p:nvSpPr>
          <p:spPr bwMode="auto">
            <a:xfrm rot="16200000">
              <a:off x="2487692" y="312353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54" name="Oval 2353"/>
            <p:cNvSpPr/>
            <p:nvPr/>
          </p:nvSpPr>
          <p:spPr bwMode="auto">
            <a:xfrm rot="16200000">
              <a:off x="2310812" y="310564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55" name="Oval 2354"/>
            <p:cNvSpPr/>
            <p:nvPr/>
          </p:nvSpPr>
          <p:spPr bwMode="auto">
            <a:xfrm>
              <a:off x="2137793" y="359837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56" name="Oval 2355"/>
            <p:cNvSpPr/>
            <p:nvPr/>
          </p:nvSpPr>
          <p:spPr bwMode="auto">
            <a:xfrm>
              <a:off x="2223345" y="359392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57" name="Oval 2356"/>
            <p:cNvSpPr/>
            <p:nvPr/>
          </p:nvSpPr>
          <p:spPr bwMode="auto">
            <a:xfrm>
              <a:off x="2309907" y="363623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58" name="Oval 2357"/>
            <p:cNvSpPr/>
            <p:nvPr/>
          </p:nvSpPr>
          <p:spPr bwMode="auto">
            <a:xfrm>
              <a:off x="2424015" y="365545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59" name="Oval 2358"/>
            <p:cNvSpPr/>
            <p:nvPr/>
          </p:nvSpPr>
          <p:spPr bwMode="auto">
            <a:xfrm>
              <a:off x="2519777" y="361678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60" name="Oval 2359"/>
            <p:cNvSpPr/>
            <p:nvPr/>
          </p:nvSpPr>
          <p:spPr bwMode="auto">
            <a:xfrm>
              <a:off x="2635688" y="362533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61" name="Oval 2360"/>
            <p:cNvSpPr/>
            <p:nvPr/>
          </p:nvSpPr>
          <p:spPr bwMode="auto">
            <a:xfrm rot="16200000">
              <a:off x="2180866" y="371395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62" name="Oval 2361"/>
            <p:cNvSpPr/>
            <p:nvPr/>
          </p:nvSpPr>
          <p:spPr bwMode="auto">
            <a:xfrm rot="16200000">
              <a:off x="2642827" y="362563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63" name="Oval 2362"/>
            <p:cNvSpPr/>
            <p:nvPr/>
          </p:nvSpPr>
          <p:spPr bwMode="auto">
            <a:xfrm rot="16200000">
              <a:off x="2570819" y="366546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64" name="Oval 2363"/>
            <p:cNvSpPr/>
            <p:nvPr/>
          </p:nvSpPr>
          <p:spPr bwMode="auto">
            <a:xfrm rot="16200000">
              <a:off x="2514840" y="359261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65" name="Oval 2364"/>
            <p:cNvSpPr/>
            <p:nvPr/>
          </p:nvSpPr>
          <p:spPr bwMode="auto">
            <a:xfrm rot="16200000">
              <a:off x="2449662" y="370047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66" name="Oval 2365"/>
            <p:cNvSpPr/>
            <p:nvPr/>
          </p:nvSpPr>
          <p:spPr bwMode="auto">
            <a:xfrm rot="16200000">
              <a:off x="2350695" y="361975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67" name="Oval 2366"/>
            <p:cNvSpPr/>
            <p:nvPr/>
          </p:nvSpPr>
          <p:spPr bwMode="auto">
            <a:xfrm rot="16200000">
              <a:off x="2278687" y="365958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68" name="Oval 2367"/>
            <p:cNvSpPr/>
            <p:nvPr/>
          </p:nvSpPr>
          <p:spPr bwMode="auto">
            <a:xfrm rot="16200000">
              <a:off x="2728267" y="315003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69" name="Oval 2368"/>
            <p:cNvSpPr/>
            <p:nvPr/>
          </p:nvSpPr>
          <p:spPr bwMode="auto">
            <a:xfrm rot="16200000">
              <a:off x="2699939" y="295445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70" name="Oval 2369"/>
            <p:cNvSpPr/>
            <p:nvPr/>
          </p:nvSpPr>
          <p:spPr bwMode="auto">
            <a:xfrm rot="16200000">
              <a:off x="2672288" y="307717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71" name="Oval 2370"/>
            <p:cNvSpPr/>
            <p:nvPr/>
          </p:nvSpPr>
          <p:spPr bwMode="auto">
            <a:xfrm>
              <a:off x="2722501" y="366642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72" name="Oval 2371"/>
            <p:cNvSpPr/>
            <p:nvPr/>
          </p:nvSpPr>
          <p:spPr bwMode="auto">
            <a:xfrm>
              <a:off x="2722501" y="352240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73" name="Oval 2372"/>
            <p:cNvSpPr/>
            <p:nvPr/>
          </p:nvSpPr>
          <p:spPr bwMode="auto">
            <a:xfrm>
              <a:off x="2728387" y="337428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74" name="Oval 2373"/>
            <p:cNvSpPr/>
            <p:nvPr/>
          </p:nvSpPr>
          <p:spPr bwMode="auto">
            <a:xfrm>
              <a:off x="2728387" y="323027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75" name="Oval 2374"/>
            <p:cNvSpPr/>
            <p:nvPr/>
          </p:nvSpPr>
          <p:spPr bwMode="auto">
            <a:xfrm>
              <a:off x="2709889" y="333391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76" name="Oval 2375"/>
            <p:cNvSpPr/>
            <p:nvPr/>
          </p:nvSpPr>
          <p:spPr bwMode="auto">
            <a:xfrm>
              <a:off x="4111996" y="32832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77" name="Oval 2376"/>
            <p:cNvSpPr/>
            <p:nvPr/>
          </p:nvSpPr>
          <p:spPr bwMode="auto">
            <a:xfrm>
              <a:off x="4151827" y="387998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78" name="Oval 2377"/>
            <p:cNvSpPr/>
            <p:nvPr/>
          </p:nvSpPr>
          <p:spPr bwMode="auto">
            <a:xfrm>
              <a:off x="4066275" y="374042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79" name="Oval 2378"/>
            <p:cNvSpPr/>
            <p:nvPr/>
          </p:nvSpPr>
          <p:spPr bwMode="auto">
            <a:xfrm>
              <a:off x="4139129" y="368444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80" name="Oval 2379"/>
            <p:cNvSpPr/>
            <p:nvPr/>
          </p:nvSpPr>
          <p:spPr bwMode="auto">
            <a:xfrm>
              <a:off x="4111994" y="352030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81" name="Oval 2380"/>
            <p:cNvSpPr/>
            <p:nvPr/>
          </p:nvSpPr>
          <p:spPr bwMode="auto">
            <a:xfrm>
              <a:off x="4145015" y="339231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82" name="Oval 2381"/>
            <p:cNvSpPr/>
            <p:nvPr/>
          </p:nvSpPr>
          <p:spPr bwMode="auto">
            <a:xfrm>
              <a:off x="4079985" y="446554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83" name="Oval 2382"/>
            <p:cNvSpPr/>
            <p:nvPr/>
          </p:nvSpPr>
          <p:spPr bwMode="auto">
            <a:xfrm>
              <a:off x="4119818" y="43935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84" name="Oval 2383"/>
            <p:cNvSpPr/>
            <p:nvPr/>
          </p:nvSpPr>
          <p:spPr bwMode="auto">
            <a:xfrm>
              <a:off x="4165537" y="446109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85" name="Oval 2384"/>
            <p:cNvSpPr/>
            <p:nvPr/>
          </p:nvSpPr>
          <p:spPr bwMode="auto">
            <a:xfrm>
              <a:off x="4079985" y="432153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86" name="Oval 2385"/>
            <p:cNvSpPr/>
            <p:nvPr/>
          </p:nvSpPr>
          <p:spPr bwMode="auto">
            <a:xfrm>
              <a:off x="4152839" y="426555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87" name="Oval 2386"/>
            <p:cNvSpPr/>
            <p:nvPr/>
          </p:nvSpPr>
          <p:spPr bwMode="auto">
            <a:xfrm>
              <a:off x="4085871" y="417341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88" name="Oval 2387"/>
            <p:cNvSpPr/>
            <p:nvPr/>
          </p:nvSpPr>
          <p:spPr bwMode="auto">
            <a:xfrm>
              <a:off x="4085871" y="402939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89" name="Oval 2388"/>
            <p:cNvSpPr/>
            <p:nvPr/>
          </p:nvSpPr>
          <p:spPr bwMode="auto">
            <a:xfrm>
              <a:off x="4158725" y="397342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90" name="Oval 2389"/>
            <p:cNvSpPr/>
            <p:nvPr/>
          </p:nvSpPr>
          <p:spPr bwMode="auto">
            <a:xfrm>
              <a:off x="3957084" y="42654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91" name="Oval 2390"/>
            <p:cNvSpPr/>
            <p:nvPr/>
          </p:nvSpPr>
          <p:spPr bwMode="auto">
            <a:xfrm>
              <a:off x="3957085" y="44576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92" name="Oval 2391"/>
            <p:cNvSpPr/>
            <p:nvPr/>
          </p:nvSpPr>
          <p:spPr bwMode="auto">
            <a:xfrm>
              <a:off x="3967993" y="438411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93" name="Oval 2392"/>
            <p:cNvSpPr/>
            <p:nvPr/>
          </p:nvSpPr>
          <p:spPr bwMode="auto">
            <a:xfrm>
              <a:off x="3908818" y="396575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94" name="Oval 2393"/>
            <p:cNvSpPr/>
            <p:nvPr/>
          </p:nvSpPr>
          <p:spPr bwMode="auto">
            <a:xfrm>
              <a:off x="4002803" y="413959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95" name="Oval 2394"/>
            <p:cNvSpPr/>
            <p:nvPr/>
          </p:nvSpPr>
          <p:spPr bwMode="auto">
            <a:xfrm>
              <a:off x="3923138" y="409348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96" name="Oval 2395"/>
            <p:cNvSpPr/>
            <p:nvPr/>
          </p:nvSpPr>
          <p:spPr bwMode="auto">
            <a:xfrm>
              <a:off x="3980864" y="398861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97" name="Oval 2396"/>
            <p:cNvSpPr/>
            <p:nvPr/>
          </p:nvSpPr>
          <p:spPr bwMode="auto">
            <a:xfrm>
              <a:off x="3900278" y="379133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98" name="Oval 2397"/>
            <p:cNvSpPr/>
            <p:nvPr/>
          </p:nvSpPr>
          <p:spPr bwMode="auto">
            <a:xfrm>
              <a:off x="3957085" y="38854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99" name="Oval 2398"/>
            <p:cNvSpPr/>
            <p:nvPr/>
          </p:nvSpPr>
          <p:spPr bwMode="auto">
            <a:xfrm>
              <a:off x="3962971" y="359329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00" name="Oval 2399"/>
            <p:cNvSpPr/>
            <p:nvPr/>
          </p:nvSpPr>
          <p:spPr bwMode="auto">
            <a:xfrm>
              <a:off x="3980864" y="341641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01" name="Oval 2400"/>
            <p:cNvSpPr/>
            <p:nvPr/>
          </p:nvSpPr>
          <p:spPr bwMode="auto">
            <a:xfrm>
              <a:off x="3909430" y="32873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02" name="Oval 2401"/>
            <p:cNvSpPr/>
            <p:nvPr/>
          </p:nvSpPr>
          <p:spPr bwMode="auto">
            <a:xfrm>
              <a:off x="3920338" y="321385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03" name="Oval 2402"/>
            <p:cNvSpPr/>
            <p:nvPr/>
          </p:nvSpPr>
          <p:spPr bwMode="auto">
            <a:xfrm>
              <a:off x="4190003" y="43225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04" name="Oval 2403"/>
            <p:cNvSpPr/>
            <p:nvPr/>
          </p:nvSpPr>
          <p:spPr bwMode="auto">
            <a:xfrm>
              <a:off x="4229836" y="425053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05" name="Oval 2404"/>
            <p:cNvSpPr/>
            <p:nvPr/>
          </p:nvSpPr>
          <p:spPr bwMode="auto">
            <a:xfrm>
              <a:off x="4275555" y="431808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06" name="Oval 2405"/>
            <p:cNvSpPr/>
            <p:nvPr/>
          </p:nvSpPr>
          <p:spPr bwMode="auto">
            <a:xfrm>
              <a:off x="4190003" y="417852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07" name="Oval 2406"/>
            <p:cNvSpPr/>
            <p:nvPr/>
          </p:nvSpPr>
          <p:spPr bwMode="auto">
            <a:xfrm>
              <a:off x="4351633" y="41556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08" name="Oval 2407"/>
            <p:cNvSpPr/>
            <p:nvPr/>
          </p:nvSpPr>
          <p:spPr bwMode="auto">
            <a:xfrm>
              <a:off x="4262857" y="412254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09" name="Oval 2408"/>
            <p:cNvSpPr/>
            <p:nvPr/>
          </p:nvSpPr>
          <p:spPr bwMode="auto">
            <a:xfrm>
              <a:off x="4391466" y="43266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10" name="Oval 2409"/>
            <p:cNvSpPr/>
            <p:nvPr/>
          </p:nvSpPr>
          <p:spPr bwMode="auto">
            <a:xfrm>
              <a:off x="4391465" y="425053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11" name="Oval 2410"/>
            <p:cNvSpPr/>
            <p:nvPr/>
          </p:nvSpPr>
          <p:spPr bwMode="auto">
            <a:xfrm>
              <a:off x="4195889" y="403040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12" name="Oval 2411"/>
            <p:cNvSpPr/>
            <p:nvPr/>
          </p:nvSpPr>
          <p:spPr bwMode="auto">
            <a:xfrm>
              <a:off x="4235722" y="395839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13" name="Oval 2412"/>
            <p:cNvSpPr/>
            <p:nvPr/>
          </p:nvSpPr>
          <p:spPr bwMode="auto">
            <a:xfrm>
              <a:off x="4329096" y="403040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14" name="Oval 2413"/>
            <p:cNvSpPr/>
            <p:nvPr/>
          </p:nvSpPr>
          <p:spPr bwMode="auto">
            <a:xfrm>
              <a:off x="4195889" y="388639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15" name="Oval 2414"/>
            <p:cNvSpPr/>
            <p:nvPr/>
          </p:nvSpPr>
          <p:spPr bwMode="auto">
            <a:xfrm>
              <a:off x="4391464" y="38580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16" name="Oval 2415"/>
            <p:cNvSpPr/>
            <p:nvPr/>
          </p:nvSpPr>
          <p:spPr bwMode="auto">
            <a:xfrm>
              <a:off x="4268743" y="383041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17" name="Oval 2416"/>
            <p:cNvSpPr/>
            <p:nvPr/>
          </p:nvSpPr>
          <p:spPr bwMode="auto">
            <a:xfrm>
              <a:off x="4397352" y="398878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18" name="Oval 2417"/>
            <p:cNvSpPr/>
            <p:nvPr/>
          </p:nvSpPr>
          <p:spPr bwMode="auto">
            <a:xfrm>
              <a:off x="4321274" y="393210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19" name="Oval 2418"/>
            <p:cNvSpPr/>
            <p:nvPr/>
          </p:nvSpPr>
          <p:spPr bwMode="auto">
            <a:xfrm>
              <a:off x="4486435" y="434539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20" name="Oval 2419"/>
            <p:cNvSpPr/>
            <p:nvPr/>
          </p:nvSpPr>
          <p:spPr bwMode="auto">
            <a:xfrm>
              <a:off x="4526268" y="427339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21" name="Oval 2420"/>
            <p:cNvSpPr/>
            <p:nvPr/>
          </p:nvSpPr>
          <p:spPr bwMode="auto">
            <a:xfrm>
              <a:off x="4571987" y="434094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22" name="Oval 2421"/>
            <p:cNvSpPr/>
            <p:nvPr/>
          </p:nvSpPr>
          <p:spPr bwMode="auto">
            <a:xfrm>
              <a:off x="4486435" y="420138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23" name="Oval 2422"/>
            <p:cNvSpPr/>
            <p:nvPr/>
          </p:nvSpPr>
          <p:spPr bwMode="auto">
            <a:xfrm>
              <a:off x="4687897" y="415733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24" name="Oval 2423"/>
            <p:cNvSpPr/>
            <p:nvPr/>
          </p:nvSpPr>
          <p:spPr bwMode="auto">
            <a:xfrm>
              <a:off x="4559289" y="414540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25" name="Oval 2424"/>
            <p:cNvSpPr/>
            <p:nvPr/>
          </p:nvSpPr>
          <p:spPr bwMode="auto">
            <a:xfrm>
              <a:off x="4687898" y="434949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26" name="Oval 2425"/>
            <p:cNvSpPr/>
            <p:nvPr/>
          </p:nvSpPr>
          <p:spPr bwMode="auto">
            <a:xfrm>
              <a:off x="4698806" y="427598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27" name="Oval 2426"/>
            <p:cNvSpPr/>
            <p:nvPr/>
          </p:nvSpPr>
          <p:spPr bwMode="auto">
            <a:xfrm>
              <a:off x="4451430" y="408022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28" name="Oval 2427"/>
            <p:cNvSpPr/>
            <p:nvPr/>
          </p:nvSpPr>
          <p:spPr bwMode="auto">
            <a:xfrm>
              <a:off x="4532154" y="398125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29" name="Oval 2428"/>
            <p:cNvSpPr/>
            <p:nvPr/>
          </p:nvSpPr>
          <p:spPr bwMode="auto">
            <a:xfrm>
              <a:off x="4577873" y="404881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30" name="Oval 2429"/>
            <p:cNvSpPr/>
            <p:nvPr/>
          </p:nvSpPr>
          <p:spPr bwMode="auto">
            <a:xfrm>
              <a:off x="4492321" y="390925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31" name="Oval 2430"/>
            <p:cNvSpPr/>
            <p:nvPr/>
          </p:nvSpPr>
          <p:spPr bwMode="auto">
            <a:xfrm>
              <a:off x="4605008" y="392527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32" name="Oval 2431"/>
            <p:cNvSpPr/>
            <p:nvPr/>
          </p:nvSpPr>
          <p:spPr bwMode="auto">
            <a:xfrm>
              <a:off x="4565175" y="385327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33" name="Oval 2432"/>
            <p:cNvSpPr/>
            <p:nvPr/>
          </p:nvSpPr>
          <p:spPr bwMode="auto">
            <a:xfrm>
              <a:off x="4693784" y="405736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34" name="Oval 2433"/>
            <p:cNvSpPr/>
            <p:nvPr/>
          </p:nvSpPr>
          <p:spPr bwMode="auto">
            <a:xfrm>
              <a:off x="4653951" y="398535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35" name="Oval 2434"/>
            <p:cNvSpPr/>
            <p:nvPr/>
          </p:nvSpPr>
          <p:spPr bwMode="auto">
            <a:xfrm>
              <a:off x="4737231" y="325098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36" name="Oval 2435"/>
            <p:cNvSpPr/>
            <p:nvPr/>
          </p:nvSpPr>
          <p:spPr bwMode="auto">
            <a:xfrm>
              <a:off x="4822783" y="324653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37" name="Oval 2436"/>
            <p:cNvSpPr/>
            <p:nvPr/>
          </p:nvSpPr>
          <p:spPr bwMode="auto">
            <a:xfrm>
              <a:off x="4909345" y="328883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38" name="Oval 2437"/>
            <p:cNvSpPr/>
            <p:nvPr/>
          </p:nvSpPr>
          <p:spPr bwMode="auto">
            <a:xfrm>
              <a:off x="4938693" y="317897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39" name="Oval 2438"/>
            <p:cNvSpPr/>
            <p:nvPr/>
          </p:nvSpPr>
          <p:spPr bwMode="auto">
            <a:xfrm>
              <a:off x="5023453" y="330805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40" name="Oval 2439"/>
            <p:cNvSpPr/>
            <p:nvPr/>
          </p:nvSpPr>
          <p:spPr bwMode="auto">
            <a:xfrm>
              <a:off x="5073496" y="320183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41" name="Oval 2440"/>
            <p:cNvSpPr/>
            <p:nvPr/>
          </p:nvSpPr>
          <p:spPr bwMode="auto">
            <a:xfrm>
              <a:off x="5235126" y="327794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42" name="Oval 2441"/>
            <p:cNvSpPr/>
            <p:nvPr/>
          </p:nvSpPr>
          <p:spPr bwMode="auto">
            <a:xfrm>
              <a:off x="4122537" y="322474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43" name="Oval 2442"/>
            <p:cNvSpPr/>
            <p:nvPr/>
          </p:nvSpPr>
          <p:spPr bwMode="auto">
            <a:xfrm>
              <a:off x="4208089" y="322028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44" name="Oval 2443"/>
            <p:cNvSpPr/>
            <p:nvPr/>
          </p:nvSpPr>
          <p:spPr bwMode="auto">
            <a:xfrm>
              <a:off x="4294651" y="326259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45" name="Oval 2444"/>
            <p:cNvSpPr/>
            <p:nvPr/>
          </p:nvSpPr>
          <p:spPr bwMode="auto">
            <a:xfrm>
              <a:off x="4408759" y="328181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46" name="Oval 2445"/>
            <p:cNvSpPr/>
            <p:nvPr/>
          </p:nvSpPr>
          <p:spPr bwMode="auto">
            <a:xfrm>
              <a:off x="4458802" y="317559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47" name="Oval 2446"/>
            <p:cNvSpPr/>
            <p:nvPr/>
          </p:nvSpPr>
          <p:spPr bwMode="auto">
            <a:xfrm>
              <a:off x="4504521" y="324314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48" name="Oval 2447"/>
            <p:cNvSpPr/>
            <p:nvPr/>
          </p:nvSpPr>
          <p:spPr bwMode="auto">
            <a:xfrm>
              <a:off x="4620432" y="325170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49" name="Oval 2448"/>
            <p:cNvSpPr/>
            <p:nvPr/>
          </p:nvSpPr>
          <p:spPr bwMode="auto">
            <a:xfrm>
              <a:off x="4631340" y="317819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0" name="Oval 2449"/>
            <p:cNvSpPr/>
            <p:nvPr/>
          </p:nvSpPr>
          <p:spPr bwMode="auto">
            <a:xfrm rot="16200000">
              <a:off x="4629699" y="380960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1" name="Oval 2450"/>
            <p:cNvSpPr/>
            <p:nvPr/>
          </p:nvSpPr>
          <p:spPr bwMode="auto">
            <a:xfrm rot="16200000">
              <a:off x="4557691" y="376976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2" name="Oval 2451"/>
            <p:cNvSpPr/>
            <p:nvPr/>
          </p:nvSpPr>
          <p:spPr bwMode="auto">
            <a:xfrm rot="16200000">
              <a:off x="4625246" y="372404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3" name="Oval 2452"/>
            <p:cNvSpPr/>
            <p:nvPr/>
          </p:nvSpPr>
          <p:spPr bwMode="auto">
            <a:xfrm rot="16200000">
              <a:off x="4485683" y="380960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4" name="Oval 2453"/>
            <p:cNvSpPr/>
            <p:nvPr/>
          </p:nvSpPr>
          <p:spPr bwMode="auto">
            <a:xfrm rot="16200000">
              <a:off x="4462823" y="364797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5" name="Oval 2454"/>
            <p:cNvSpPr/>
            <p:nvPr/>
          </p:nvSpPr>
          <p:spPr bwMode="auto">
            <a:xfrm rot="16200000">
              <a:off x="4429704" y="373674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6" name="Oval 2455"/>
            <p:cNvSpPr/>
            <p:nvPr/>
          </p:nvSpPr>
          <p:spPr bwMode="auto">
            <a:xfrm rot="16200000">
              <a:off x="4667554" y="363748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7" name="Oval 2456"/>
            <p:cNvSpPr/>
            <p:nvPr/>
          </p:nvSpPr>
          <p:spPr bwMode="auto">
            <a:xfrm rot="16200000">
              <a:off x="4557690" y="360813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" name="Oval 2457"/>
            <p:cNvSpPr/>
            <p:nvPr/>
          </p:nvSpPr>
          <p:spPr bwMode="auto">
            <a:xfrm rot="16200000">
              <a:off x="4337567" y="380371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9" name="Oval 2458"/>
            <p:cNvSpPr/>
            <p:nvPr/>
          </p:nvSpPr>
          <p:spPr bwMode="auto">
            <a:xfrm rot="16200000">
              <a:off x="4265559" y="376388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60" name="Oval 2459"/>
            <p:cNvSpPr/>
            <p:nvPr/>
          </p:nvSpPr>
          <p:spPr bwMode="auto">
            <a:xfrm rot="16200000">
              <a:off x="4337566" y="367050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61" name="Oval 2460"/>
            <p:cNvSpPr/>
            <p:nvPr/>
          </p:nvSpPr>
          <p:spPr bwMode="auto">
            <a:xfrm rot="16200000">
              <a:off x="4193551" y="380371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62" name="Oval 2461"/>
            <p:cNvSpPr/>
            <p:nvPr/>
          </p:nvSpPr>
          <p:spPr bwMode="auto">
            <a:xfrm rot="16200000">
              <a:off x="4165223" y="36081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63" name="Oval 2462"/>
            <p:cNvSpPr/>
            <p:nvPr/>
          </p:nvSpPr>
          <p:spPr bwMode="auto">
            <a:xfrm rot="16200000">
              <a:off x="4137572" y="373086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64" name="Oval 2463"/>
            <p:cNvSpPr/>
            <p:nvPr/>
          </p:nvSpPr>
          <p:spPr bwMode="auto">
            <a:xfrm rot="16200000">
              <a:off x="4295948" y="360225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65" name="Oval 2464"/>
            <p:cNvSpPr/>
            <p:nvPr/>
          </p:nvSpPr>
          <p:spPr bwMode="auto">
            <a:xfrm rot="16200000">
              <a:off x="4239269" y="367832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66" name="Oval 2465"/>
            <p:cNvSpPr/>
            <p:nvPr/>
          </p:nvSpPr>
          <p:spPr bwMode="auto">
            <a:xfrm rot="16200000">
              <a:off x="4686775" y="352337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67" name="Oval 2466"/>
            <p:cNvSpPr/>
            <p:nvPr/>
          </p:nvSpPr>
          <p:spPr bwMode="auto">
            <a:xfrm rot="16200000">
              <a:off x="4580550" y="347333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68" name="Oval 2467"/>
            <p:cNvSpPr/>
            <p:nvPr/>
          </p:nvSpPr>
          <p:spPr bwMode="auto">
            <a:xfrm rot="16200000">
              <a:off x="4648105" y="342761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69" name="Oval 2468"/>
            <p:cNvSpPr/>
            <p:nvPr/>
          </p:nvSpPr>
          <p:spPr bwMode="auto">
            <a:xfrm rot="16200000">
              <a:off x="4508542" y="351316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70" name="Oval 2469"/>
            <p:cNvSpPr/>
            <p:nvPr/>
          </p:nvSpPr>
          <p:spPr bwMode="auto">
            <a:xfrm rot="16200000">
              <a:off x="4464497" y="331170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71" name="Oval 2470"/>
            <p:cNvSpPr/>
            <p:nvPr/>
          </p:nvSpPr>
          <p:spPr bwMode="auto">
            <a:xfrm rot="16200000">
              <a:off x="4452563" y="344031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72" name="Oval 2471"/>
            <p:cNvSpPr/>
            <p:nvPr/>
          </p:nvSpPr>
          <p:spPr bwMode="auto">
            <a:xfrm rot="16200000">
              <a:off x="4656658" y="331170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73" name="Oval 2472"/>
            <p:cNvSpPr/>
            <p:nvPr/>
          </p:nvSpPr>
          <p:spPr bwMode="auto">
            <a:xfrm rot="16200000">
              <a:off x="4583148" y="330079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74" name="Oval 2473"/>
            <p:cNvSpPr/>
            <p:nvPr/>
          </p:nvSpPr>
          <p:spPr bwMode="auto">
            <a:xfrm rot="16200000">
              <a:off x="4387385" y="354817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75" name="Oval 2474"/>
            <p:cNvSpPr/>
            <p:nvPr/>
          </p:nvSpPr>
          <p:spPr bwMode="auto">
            <a:xfrm rot="16200000">
              <a:off x="4288418" y="346744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76" name="Oval 2475"/>
            <p:cNvSpPr/>
            <p:nvPr/>
          </p:nvSpPr>
          <p:spPr bwMode="auto">
            <a:xfrm rot="16200000">
              <a:off x="4216410" y="350728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77" name="Oval 2476"/>
            <p:cNvSpPr/>
            <p:nvPr/>
          </p:nvSpPr>
          <p:spPr bwMode="auto">
            <a:xfrm rot="16200000">
              <a:off x="4232439" y="339459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78" name="Oval 2477"/>
            <p:cNvSpPr/>
            <p:nvPr/>
          </p:nvSpPr>
          <p:spPr bwMode="auto">
            <a:xfrm rot="16200000">
              <a:off x="4364526" y="330581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79" name="Oval 2478"/>
            <p:cNvSpPr/>
            <p:nvPr/>
          </p:nvSpPr>
          <p:spPr bwMode="auto">
            <a:xfrm rot="16200000">
              <a:off x="4187646" y="328792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80" name="Oval 2479"/>
            <p:cNvSpPr/>
            <p:nvPr/>
          </p:nvSpPr>
          <p:spPr bwMode="auto">
            <a:xfrm rot="16200000">
              <a:off x="4603458" y="442429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81" name="Oval 2480"/>
            <p:cNvSpPr/>
            <p:nvPr/>
          </p:nvSpPr>
          <p:spPr bwMode="auto">
            <a:xfrm rot="16200000">
              <a:off x="4531450" y="438446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82" name="Oval 2481"/>
            <p:cNvSpPr/>
            <p:nvPr/>
          </p:nvSpPr>
          <p:spPr bwMode="auto">
            <a:xfrm rot="16200000">
              <a:off x="4599005" y="433874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83" name="Oval 2482"/>
            <p:cNvSpPr/>
            <p:nvPr/>
          </p:nvSpPr>
          <p:spPr bwMode="auto">
            <a:xfrm rot="16200000">
              <a:off x="4459442" y="442429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84" name="Oval 2483"/>
            <p:cNvSpPr/>
            <p:nvPr/>
          </p:nvSpPr>
          <p:spPr bwMode="auto">
            <a:xfrm rot="16200000">
              <a:off x="4436582" y="426266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85" name="Oval 2484"/>
            <p:cNvSpPr/>
            <p:nvPr/>
          </p:nvSpPr>
          <p:spPr bwMode="auto">
            <a:xfrm rot="16200000">
              <a:off x="4403463" y="435144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86" name="Oval 2485"/>
            <p:cNvSpPr/>
            <p:nvPr/>
          </p:nvSpPr>
          <p:spPr bwMode="auto">
            <a:xfrm rot="16200000">
              <a:off x="4641313" y="425218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87" name="Oval 2486"/>
            <p:cNvSpPr/>
            <p:nvPr/>
          </p:nvSpPr>
          <p:spPr bwMode="auto">
            <a:xfrm rot="16200000">
              <a:off x="4531449" y="422283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88" name="Oval 2487"/>
            <p:cNvSpPr/>
            <p:nvPr/>
          </p:nvSpPr>
          <p:spPr bwMode="auto">
            <a:xfrm rot="16200000">
              <a:off x="4311326" y="441840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89" name="Oval 2488"/>
            <p:cNvSpPr/>
            <p:nvPr/>
          </p:nvSpPr>
          <p:spPr bwMode="auto">
            <a:xfrm rot="16200000">
              <a:off x="4239318" y="43785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90" name="Oval 2489"/>
            <p:cNvSpPr/>
            <p:nvPr/>
          </p:nvSpPr>
          <p:spPr bwMode="auto">
            <a:xfrm rot="16200000">
              <a:off x="4311325" y="428520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91" name="Oval 2490"/>
            <p:cNvSpPr/>
            <p:nvPr/>
          </p:nvSpPr>
          <p:spPr bwMode="auto">
            <a:xfrm rot="16200000">
              <a:off x="4167310" y="441840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92" name="Oval 2491"/>
            <p:cNvSpPr/>
            <p:nvPr/>
          </p:nvSpPr>
          <p:spPr bwMode="auto">
            <a:xfrm rot="16200000">
              <a:off x="4138982" y="422283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93" name="Oval 2492"/>
            <p:cNvSpPr/>
            <p:nvPr/>
          </p:nvSpPr>
          <p:spPr bwMode="auto">
            <a:xfrm rot="16200000">
              <a:off x="4111331" y="434555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94" name="Oval 2493"/>
            <p:cNvSpPr/>
            <p:nvPr/>
          </p:nvSpPr>
          <p:spPr bwMode="auto">
            <a:xfrm rot="16200000">
              <a:off x="4269707" y="421694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95" name="Oval 2494"/>
            <p:cNvSpPr/>
            <p:nvPr/>
          </p:nvSpPr>
          <p:spPr bwMode="auto">
            <a:xfrm rot="16200000">
              <a:off x="4213028" y="429302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96" name="Oval 2495"/>
            <p:cNvSpPr/>
            <p:nvPr/>
          </p:nvSpPr>
          <p:spPr bwMode="auto">
            <a:xfrm rot="16200000">
              <a:off x="4660534" y="413807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97" name="Oval 2496"/>
            <p:cNvSpPr/>
            <p:nvPr/>
          </p:nvSpPr>
          <p:spPr bwMode="auto">
            <a:xfrm rot="16200000">
              <a:off x="4554309" y="408802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98" name="Oval 2497"/>
            <p:cNvSpPr/>
            <p:nvPr/>
          </p:nvSpPr>
          <p:spPr bwMode="auto">
            <a:xfrm rot="16200000">
              <a:off x="4621864" y="404231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99" name="Oval 2498"/>
            <p:cNvSpPr/>
            <p:nvPr/>
          </p:nvSpPr>
          <p:spPr bwMode="auto">
            <a:xfrm rot="16200000">
              <a:off x="4482301" y="412786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00" name="Oval 2499"/>
            <p:cNvSpPr/>
            <p:nvPr/>
          </p:nvSpPr>
          <p:spPr bwMode="auto">
            <a:xfrm rot="16200000">
              <a:off x="4438256" y="392640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01" name="Oval 2500"/>
            <p:cNvSpPr/>
            <p:nvPr/>
          </p:nvSpPr>
          <p:spPr bwMode="auto">
            <a:xfrm rot="16200000">
              <a:off x="4426322" y="405500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02" name="Oval 2501"/>
            <p:cNvSpPr/>
            <p:nvPr/>
          </p:nvSpPr>
          <p:spPr bwMode="auto">
            <a:xfrm rot="16200000">
              <a:off x="4630417" y="392639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03" name="Oval 2502"/>
            <p:cNvSpPr/>
            <p:nvPr/>
          </p:nvSpPr>
          <p:spPr bwMode="auto">
            <a:xfrm rot="16200000">
              <a:off x="4556907" y="391549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04" name="Oval 2503"/>
            <p:cNvSpPr/>
            <p:nvPr/>
          </p:nvSpPr>
          <p:spPr bwMode="auto">
            <a:xfrm rot="16200000">
              <a:off x="4361144" y="416286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05" name="Oval 2504"/>
            <p:cNvSpPr/>
            <p:nvPr/>
          </p:nvSpPr>
          <p:spPr bwMode="auto">
            <a:xfrm rot="16200000">
              <a:off x="4262177" y="408214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06" name="Oval 2505"/>
            <p:cNvSpPr/>
            <p:nvPr/>
          </p:nvSpPr>
          <p:spPr bwMode="auto">
            <a:xfrm rot="16200000">
              <a:off x="4190169" y="412197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07" name="Oval 2506"/>
            <p:cNvSpPr/>
            <p:nvPr/>
          </p:nvSpPr>
          <p:spPr bwMode="auto">
            <a:xfrm rot="16200000">
              <a:off x="4206198" y="400928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08" name="Oval 2507"/>
            <p:cNvSpPr/>
            <p:nvPr/>
          </p:nvSpPr>
          <p:spPr bwMode="auto">
            <a:xfrm rot="16200000">
              <a:off x="4338285" y="392051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09" name="Oval 2508"/>
            <p:cNvSpPr/>
            <p:nvPr/>
          </p:nvSpPr>
          <p:spPr bwMode="auto">
            <a:xfrm rot="16200000">
              <a:off x="4161405" y="390262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10" name="Oval 2509"/>
            <p:cNvSpPr/>
            <p:nvPr/>
          </p:nvSpPr>
          <p:spPr bwMode="auto">
            <a:xfrm rot="5213036">
              <a:off x="4785399" y="391599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11" name="Oval 2510"/>
            <p:cNvSpPr/>
            <p:nvPr/>
          </p:nvSpPr>
          <p:spPr bwMode="auto">
            <a:xfrm rot="5213036">
              <a:off x="4859466" y="395185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12" name="Oval 2511"/>
            <p:cNvSpPr/>
            <p:nvPr/>
          </p:nvSpPr>
          <p:spPr bwMode="auto">
            <a:xfrm rot="5213036">
              <a:off x="4794496" y="400117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13" name="Oval 2512"/>
            <p:cNvSpPr/>
            <p:nvPr/>
          </p:nvSpPr>
          <p:spPr bwMode="auto">
            <a:xfrm rot="5213036">
              <a:off x="4929202" y="390816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14" name="Oval 2513"/>
            <p:cNvSpPr/>
            <p:nvPr/>
          </p:nvSpPr>
          <p:spPr bwMode="auto">
            <a:xfrm rot="5213036">
              <a:off x="4960815" y="40683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15" name="Oval 2514"/>
            <p:cNvSpPr/>
            <p:nvPr/>
          </p:nvSpPr>
          <p:spPr bwMode="auto">
            <a:xfrm rot="5213036">
              <a:off x="4989059" y="397786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16" name="Oval 2515"/>
            <p:cNvSpPr/>
            <p:nvPr/>
          </p:nvSpPr>
          <p:spPr bwMode="auto">
            <a:xfrm rot="5213036">
              <a:off x="4756956" y="408990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17" name="Oval 2516"/>
            <p:cNvSpPr/>
            <p:nvPr/>
          </p:nvSpPr>
          <p:spPr bwMode="auto">
            <a:xfrm rot="5213036">
              <a:off x="4868253" y="411324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18" name="Oval 2517"/>
            <p:cNvSpPr/>
            <p:nvPr/>
          </p:nvSpPr>
          <p:spPr bwMode="auto">
            <a:xfrm rot="5213036">
              <a:off x="5077419" y="390598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19" name="Oval 2518"/>
            <p:cNvSpPr/>
            <p:nvPr/>
          </p:nvSpPr>
          <p:spPr bwMode="auto">
            <a:xfrm rot="5213036">
              <a:off x="5151486" y="394184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20" name="Oval 2519"/>
            <p:cNvSpPr/>
            <p:nvPr/>
          </p:nvSpPr>
          <p:spPr bwMode="auto">
            <a:xfrm rot="5213036">
              <a:off x="5084661" y="403899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21" name="Oval 2520"/>
            <p:cNvSpPr/>
            <p:nvPr/>
          </p:nvSpPr>
          <p:spPr bwMode="auto">
            <a:xfrm rot="5213036">
              <a:off x="5221222" y="389816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22" name="Oval 2521"/>
            <p:cNvSpPr/>
            <p:nvPr/>
          </p:nvSpPr>
          <p:spPr bwMode="auto">
            <a:xfrm rot="5213036">
              <a:off x="5129928" y="410489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23" name="Oval 2522"/>
            <p:cNvSpPr/>
            <p:nvPr/>
          </p:nvSpPr>
          <p:spPr bwMode="auto">
            <a:xfrm rot="5213036">
              <a:off x="5182388" y="402584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24" name="Oval 2523"/>
            <p:cNvSpPr/>
            <p:nvPr/>
          </p:nvSpPr>
          <p:spPr bwMode="auto">
            <a:xfrm rot="5213036">
              <a:off x="4743966" y="420489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25" name="Oval 2524"/>
            <p:cNvSpPr/>
            <p:nvPr/>
          </p:nvSpPr>
          <p:spPr bwMode="auto">
            <a:xfrm rot="5213036">
              <a:off x="4852755" y="424908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26" name="Oval 2525"/>
            <p:cNvSpPr/>
            <p:nvPr/>
          </p:nvSpPr>
          <p:spPr bwMode="auto">
            <a:xfrm rot="5213036">
              <a:off x="4787785" y="42984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27" name="Oval 2526"/>
            <p:cNvSpPr/>
            <p:nvPr/>
          </p:nvSpPr>
          <p:spPr bwMode="auto">
            <a:xfrm rot="5213036">
              <a:off x="4922491" y="420539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28" name="Oval 2527"/>
            <p:cNvSpPr/>
            <p:nvPr/>
          </p:nvSpPr>
          <p:spPr bwMode="auto">
            <a:xfrm rot="5213036">
              <a:off x="4977422" y="440416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29" name="Oval 2528"/>
            <p:cNvSpPr/>
            <p:nvPr/>
          </p:nvSpPr>
          <p:spPr bwMode="auto">
            <a:xfrm rot="5213036">
              <a:off x="4982347" y="427510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30" name="Oval 2529"/>
            <p:cNvSpPr/>
            <p:nvPr/>
          </p:nvSpPr>
          <p:spPr bwMode="auto">
            <a:xfrm rot="5213036">
              <a:off x="4785545" y="441461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31" name="Oval 2530"/>
            <p:cNvSpPr/>
            <p:nvPr/>
          </p:nvSpPr>
          <p:spPr bwMode="auto">
            <a:xfrm rot="5213036">
              <a:off x="4859539" y="44215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32" name="Oval 2531"/>
            <p:cNvSpPr/>
            <p:nvPr/>
          </p:nvSpPr>
          <p:spPr bwMode="auto">
            <a:xfrm rot="5213036">
              <a:off x="5041566" y="416385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33" name="Oval 2532"/>
            <p:cNvSpPr/>
            <p:nvPr/>
          </p:nvSpPr>
          <p:spPr bwMode="auto">
            <a:xfrm rot="5213036">
              <a:off x="5144775" y="423908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34" name="Oval 2533"/>
            <p:cNvSpPr/>
            <p:nvPr/>
          </p:nvSpPr>
          <p:spPr bwMode="auto">
            <a:xfrm rot="5213036">
              <a:off x="5214511" y="419539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35" name="Oval 2534"/>
            <p:cNvSpPr/>
            <p:nvPr/>
          </p:nvSpPr>
          <p:spPr bwMode="auto">
            <a:xfrm rot="5213036">
              <a:off x="5204631" y="430878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36" name="Oval 2535"/>
            <p:cNvSpPr/>
            <p:nvPr/>
          </p:nvSpPr>
          <p:spPr bwMode="auto">
            <a:xfrm rot="5213036">
              <a:off x="5077565" y="440461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37" name="Oval 2536"/>
            <p:cNvSpPr/>
            <p:nvPr/>
          </p:nvSpPr>
          <p:spPr bwMode="auto">
            <a:xfrm rot="5213036">
              <a:off x="4778187" y="330077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38" name="Oval 2537"/>
            <p:cNvSpPr/>
            <p:nvPr/>
          </p:nvSpPr>
          <p:spPr bwMode="auto">
            <a:xfrm rot="5213036">
              <a:off x="4953603" y="345309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39" name="Oval 2538"/>
            <p:cNvSpPr/>
            <p:nvPr/>
          </p:nvSpPr>
          <p:spPr bwMode="auto">
            <a:xfrm rot="5213036">
              <a:off x="4981847" y="336265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40" name="Oval 2539"/>
            <p:cNvSpPr/>
            <p:nvPr/>
          </p:nvSpPr>
          <p:spPr bwMode="auto">
            <a:xfrm rot="5213036">
              <a:off x="4749744" y="347469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41" name="Oval 2540"/>
            <p:cNvSpPr/>
            <p:nvPr/>
          </p:nvSpPr>
          <p:spPr bwMode="auto">
            <a:xfrm rot="5213036">
              <a:off x="4861041" y="349802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42" name="Oval 2541"/>
            <p:cNvSpPr/>
            <p:nvPr/>
          </p:nvSpPr>
          <p:spPr bwMode="auto">
            <a:xfrm rot="5213036">
              <a:off x="5070207" y="329077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43" name="Oval 2542"/>
            <p:cNvSpPr/>
            <p:nvPr/>
          </p:nvSpPr>
          <p:spPr bwMode="auto">
            <a:xfrm rot="5213036">
              <a:off x="5144274" y="332663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44" name="Oval 2543"/>
            <p:cNvSpPr/>
            <p:nvPr/>
          </p:nvSpPr>
          <p:spPr bwMode="auto">
            <a:xfrm rot="5213036">
              <a:off x="5077449" y="342378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45" name="Oval 2544"/>
            <p:cNvSpPr/>
            <p:nvPr/>
          </p:nvSpPr>
          <p:spPr bwMode="auto">
            <a:xfrm rot="5213036">
              <a:off x="5214011" y="328294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46" name="Oval 2545"/>
            <p:cNvSpPr/>
            <p:nvPr/>
          </p:nvSpPr>
          <p:spPr bwMode="auto">
            <a:xfrm rot="5213036">
              <a:off x="5122716" y="348967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47" name="Oval 2546"/>
            <p:cNvSpPr/>
            <p:nvPr/>
          </p:nvSpPr>
          <p:spPr bwMode="auto">
            <a:xfrm rot="5213036">
              <a:off x="5175176" y="341063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48" name="Oval 2547"/>
            <p:cNvSpPr/>
            <p:nvPr/>
          </p:nvSpPr>
          <p:spPr bwMode="auto">
            <a:xfrm rot="5213036">
              <a:off x="4736754" y="358968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49" name="Oval 2548"/>
            <p:cNvSpPr/>
            <p:nvPr/>
          </p:nvSpPr>
          <p:spPr bwMode="auto">
            <a:xfrm rot="5213036">
              <a:off x="4845543" y="36338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50" name="Oval 2549"/>
            <p:cNvSpPr/>
            <p:nvPr/>
          </p:nvSpPr>
          <p:spPr bwMode="auto">
            <a:xfrm rot="5213036">
              <a:off x="4780573" y="368319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51" name="Oval 2550"/>
            <p:cNvSpPr/>
            <p:nvPr/>
          </p:nvSpPr>
          <p:spPr bwMode="auto">
            <a:xfrm rot="5213036">
              <a:off x="4915279" y="359018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52" name="Oval 2551"/>
            <p:cNvSpPr/>
            <p:nvPr/>
          </p:nvSpPr>
          <p:spPr bwMode="auto">
            <a:xfrm rot="5213036">
              <a:off x="4970210" y="378895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53" name="Oval 2552"/>
            <p:cNvSpPr/>
            <p:nvPr/>
          </p:nvSpPr>
          <p:spPr bwMode="auto">
            <a:xfrm rot="5213036">
              <a:off x="4975135" y="365989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54" name="Oval 2553"/>
            <p:cNvSpPr/>
            <p:nvPr/>
          </p:nvSpPr>
          <p:spPr bwMode="auto">
            <a:xfrm rot="5213036">
              <a:off x="4778333" y="379940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55" name="Oval 2554"/>
            <p:cNvSpPr/>
            <p:nvPr/>
          </p:nvSpPr>
          <p:spPr bwMode="auto">
            <a:xfrm rot="5213036">
              <a:off x="4852328" y="380630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56" name="Oval 2555"/>
            <p:cNvSpPr/>
            <p:nvPr/>
          </p:nvSpPr>
          <p:spPr bwMode="auto">
            <a:xfrm rot="5213036">
              <a:off x="5034354" y="354864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57" name="Oval 2556"/>
            <p:cNvSpPr/>
            <p:nvPr/>
          </p:nvSpPr>
          <p:spPr bwMode="auto">
            <a:xfrm rot="5213036">
              <a:off x="5137563" y="362387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58" name="Oval 2557"/>
            <p:cNvSpPr/>
            <p:nvPr/>
          </p:nvSpPr>
          <p:spPr bwMode="auto">
            <a:xfrm rot="5213036">
              <a:off x="5207299" y="358018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59" name="Oval 2558"/>
            <p:cNvSpPr/>
            <p:nvPr/>
          </p:nvSpPr>
          <p:spPr bwMode="auto">
            <a:xfrm rot="5213036">
              <a:off x="5197419" y="369357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0" name="Oval 2559"/>
            <p:cNvSpPr/>
            <p:nvPr/>
          </p:nvSpPr>
          <p:spPr bwMode="auto">
            <a:xfrm rot="5213036">
              <a:off x="5070353" y="378940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1" name="Oval 2560"/>
            <p:cNvSpPr/>
            <p:nvPr/>
          </p:nvSpPr>
          <p:spPr bwMode="auto">
            <a:xfrm>
              <a:off x="3764680" y="507220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2" name="Oval 2561"/>
            <p:cNvSpPr/>
            <p:nvPr/>
          </p:nvSpPr>
          <p:spPr bwMode="auto">
            <a:xfrm>
              <a:off x="3804513" y="500019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3" name="Oval 2562"/>
            <p:cNvSpPr/>
            <p:nvPr/>
          </p:nvSpPr>
          <p:spPr bwMode="auto">
            <a:xfrm>
              <a:off x="3850232" y="506775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4" name="Oval 2563"/>
            <p:cNvSpPr/>
            <p:nvPr/>
          </p:nvSpPr>
          <p:spPr bwMode="auto">
            <a:xfrm>
              <a:off x="3764680" y="492819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5" name="Oval 2564"/>
            <p:cNvSpPr/>
            <p:nvPr/>
          </p:nvSpPr>
          <p:spPr bwMode="auto">
            <a:xfrm>
              <a:off x="3926310" y="490533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6" name="Oval 2565"/>
            <p:cNvSpPr/>
            <p:nvPr/>
          </p:nvSpPr>
          <p:spPr bwMode="auto">
            <a:xfrm>
              <a:off x="3837534" y="487221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7" name="Oval 2566"/>
            <p:cNvSpPr/>
            <p:nvPr/>
          </p:nvSpPr>
          <p:spPr bwMode="auto">
            <a:xfrm>
              <a:off x="3966143" y="507630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8" name="Oval 2567"/>
            <p:cNvSpPr/>
            <p:nvPr/>
          </p:nvSpPr>
          <p:spPr bwMode="auto">
            <a:xfrm>
              <a:off x="3966142" y="500019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9" name="Oval 2568"/>
            <p:cNvSpPr/>
            <p:nvPr/>
          </p:nvSpPr>
          <p:spPr bwMode="auto">
            <a:xfrm>
              <a:off x="3770566" y="47800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70" name="Oval 2569"/>
            <p:cNvSpPr/>
            <p:nvPr/>
          </p:nvSpPr>
          <p:spPr bwMode="auto">
            <a:xfrm>
              <a:off x="3810399" y="470806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71" name="Oval 2570"/>
            <p:cNvSpPr/>
            <p:nvPr/>
          </p:nvSpPr>
          <p:spPr bwMode="auto">
            <a:xfrm>
              <a:off x="3903773" y="478007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72" name="Oval 2571"/>
            <p:cNvSpPr/>
            <p:nvPr/>
          </p:nvSpPr>
          <p:spPr bwMode="auto">
            <a:xfrm>
              <a:off x="3770566" y="463605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73" name="Oval 2572"/>
            <p:cNvSpPr/>
            <p:nvPr/>
          </p:nvSpPr>
          <p:spPr bwMode="auto">
            <a:xfrm>
              <a:off x="3966141" y="460773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74" name="Oval 2573"/>
            <p:cNvSpPr/>
            <p:nvPr/>
          </p:nvSpPr>
          <p:spPr bwMode="auto">
            <a:xfrm>
              <a:off x="3843420" y="458008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75" name="Oval 2574"/>
            <p:cNvSpPr/>
            <p:nvPr/>
          </p:nvSpPr>
          <p:spPr bwMode="auto">
            <a:xfrm>
              <a:off x="3972029" y="473845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76" name="Oval 2575"/>
            <p:cNvSpPr/>
            <p:nvPr/>
          </p:nvSpPr>
          <p:spPr bwMode="auto">
            <a:xfrm>
              <a:off x="3895951" y="468177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77" name="Oval 2576"/>
            <p:cNvSpPr/>
            <p:nvPr/>
          </p:nvSpPr>
          <p:spPr bwMode="auto">
            <a:xfrm>
              <a:off x="4061112" y="509506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78" name="Oval 2577"/>
            <p:cNvSpPr/>
            <p:nvPr/>
          </p:nvSpPr>
          <p:spPr bwMode="auto">
            <a:xfrm>
              <a:off x="4061112" y="495105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79" name="Oval 2578"/>
            <p:cNvSpPr/>
            <p:nvPr/>
          </p:nvSpPr>
          <p:spPr bwMode="auto">
            <a:xfrm>
              <a:off x="4026107" y="482989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80" name="Oval 2579"/>
            <p:cNvSpPr/>
            <p:nvPr/>
          </p:nvSpPr>
          <p:spPr bwMode="auto">
            <a:xfrm>
              <a:off x="4066998" y="465891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81" name="Oval 2580"/>
            <p:cNvSpPr/>
            <p:nvPr/>
          </p:nvSpPr>
          <p:spPr bwMode="auto">
            <a:xfrm>
              <a:off x="3697214" y="397441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82" name="Oval 2581"/>
            <p:cNvSpPr/>
            <p:nvPr/>
          </p:nvSpPr>
          <p:spPr bwMode="auto">
            <a:xfrm>
              <a:off x="3737047" y="390240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83" name="Oval 2582"/>
            <p:cNvSpPr/>
            <p:nvPr/>
          </p:nvSpPr>
          <p:spPr bwMode="auto">
            <a:xfrm>
              <a:off x="3782766" y="396995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84" name="Oval 2583"/>
            <p:cNvSpPr/>
            <p:nvPr/>
          </p:nvSpPr>
          <p:spPr bwMode="auto">
            <a:xfrm>
              <a:off x="3697214" y="383039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85" name="Oval 2584"/>
            <p:cNvSpPr/>
            <p:nvPr/>
          </p:nvSpPr>
          <p:spPr bwMode="auto">
            <a:xfrm>
              <a:off x="3858844" y="380753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86" name="Oval 2585"/>
            <p:cNvSpPr/>
            <p:nvPr/>
          </p:nvSpPr>
          <p:spPr bwMode="auto">
            <a:xfrm>
              <a:off x="3869328" y="401226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87" name="Oval 2586"/>
            <p:cNvSpPr/>
            <p:nvPr/>
          </p:nvSpPr>
          <p:spPr bwMode="auto">
            <a:xfrm>
              <a:off x="3898676" y="390240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88" name="Oval 2587"/>
            <p:cNvSpPr/>
            <p:nvPr/>
          </p:nvSpPr>
          <p:spPr bwMode="auto">
            <a:xfrm>
              <a:off x="3983436" y="403148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89" name="Oval 2588"/>
            <p:cNvSpPr/>
            <p:nvPr/>
          </p:nvSpPr>
          <p:spPr bwMode="auto">
            <a:xfrm>
              <a:off x="4033479" y="392526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90" name="Oval 2589"/>
            <p:cNvSpPr/>
            <p:nvPr/>
          </p:nvSpPr>
          <p:spPr bwMode="auto">
            <a:xfrm>
              <a:off x="4079198" y="399281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91" name="Oval 2590"/>
            <p:cNvSpPr/>
            <p:nvPr/>
          </p:nvSpPr>
          <p:spPr bwMode="auto">
            <a:xfrm>
              <a:off x="3993646" y="385325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92" name="Oval 2591"/>
            <p:cNvSpPr/>
            <p:nvPr/>
          </p:nvSpPr>
          <p:spPr bwMode="auto">
            <a:xfrm>
              <a:off x="4066500" y="379727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93" name="Oval 2592"/>
            <p:cNvSpPr/>
            <p:nvPr/>
          </p:nvSpPr>
          <p:spPr bwMode="auto">
            <a:xfrm rot="16200000">
              <a:off x="4060360" y="455926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94" name="Oval 2593"/>
            <p:cNvSpPr/>
            <p:nvPr/>
          </p:nvSpPr>
          <p:spPr bwMode="auto">
            <a:xfrm rot="16200000">
              <a:off x="4037500" y="439763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95" name="Oval 2594"/>
            <p:cNvSpPr/>
            <p:nvPr/>
          </p:nvSpPr>
          <p:spPr bwMode="auto">
            <a:xfrm rot="16200000">
              <a:off x="4004381" y="448641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96" name="Oval 2595"/>
            <p:cNvSpPr/>
            <p:nvPr/>
          </p:nvSpPr>
          <p:spPr bwMode="auto">
            <a:xfrm rot="16200000">
              <a:off x="3912244" y="455338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97" name="Oval 2596"/>
            <p:cNvSpPr/>
            <p:nvPr/>
          </p:nvSpPr>
          <p:spPr bwMode="auto">
            <a:xfrm rot="16200000">
              <a:off x="3840236" y="451354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98" name="Oval 2597"/>
            <p:cNvSpPr/>
            <p:nvPr/>
          </p:nvSpPr>
          <p:spPr bwMode="auto">
            <a:xfrm rot="16200000">
              <a:off x="3912243" y="44201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99" name="Oval 2598"/>
            <p:cNvSpPr/>
            <p:nvPr/>
          </p:nvSpPr>
          <p:spPr bwMode="auto">
            <a:xfrm rot="16200000">
              <a:off x="3768228" y="455338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0" name="Oval 2599"/>
            <p:cNvSpPr/>
            <p:nvPr/>
          </p:nvSpPr>
          <p:spPr bwMode="auto">
            <a:xfrm rot="16200000">
              <a:off x="3739900" y="435780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" name="Oval 2600"/>
            <p:cNvSpPr/>
            <p:nvPr/>
          </p:nvSpPr>
          <p:spPr bwMode="auto">
            <a:xfrm rot="16200000">
              <a:off x="3712249" y="448052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2" name="Oval 2601"/>
            <p:cNvSpPr/>
            <p:nvPr/>
          </p:nvSpPr>
          <p:spPr bwMode="auto">
            <a:xfrm rot="16200000">
              <a:off x="3870625" y="435191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3" name="Oval 2602"/>
            <p:cNvSpPr/>
            <p:nvPr/>
          </p:nvSpPr>
          <p:spPr bwMode="auto">
            <a:xfrm rot="16200000">
              <a:off x="3813946" y="442799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4" name="Oval 2603"/>
            <p:cNvSpPr/>
            <p:nvPr/>
          </p:nvSpPr>
          <p:spPr bwMode="auto">
            <a:xfrm rot="16200000">
              <a:off x="4083219" y="426283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5" name="Oval 2604"/>
            <p:cNvSpPr/>
            <p:nvPr/>
          </p:nvSpPr>
          <p:spPr bwMode="auto">
            <a:xfrm rot="16200000">
              <a:off x="4039174" y="406137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6" name="Oval 2605"/>
            <p:cNvSpPr/>
            <p:nvPr/>
          </p:nvSpPr>
          <p:spPr bwMode="auto">
            <a:xfrm rot="16200000">
              <a:off x="4027240" y="418998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7" name="Oval 2606"/>
            <p:cNvSpPr/>
            <p:nvPr/>
          </p:nvSpPr>
          <p:spPr bwMode="auto">
            <a:xfrm rot="16200000">
              <a:off x="3962062" y="429784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8" name="Oval 2607"/>
            <p:cNvSpPr/>
            <p:nvPr/>
          </p:nvSpPr>
          <p:spPr bwMode="auto">
            <a:xfrm rot="16200000">
              <a:off x="3863095" y="421711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9" name="Oval 2608"/>
            <p:cNvSpPr/>
            <p:nvPr/>
          </p:nvSpPr>
          <p:spPr bwMode="auto">
            <a:xfrm rot="16200000">
              <a:off x="3791087" y="425695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10" name="Oval 2609"/>
            <p:cNvSpPr/>
            <p:nvPr/>
          </p:nvSpPr>
          <p:spPr bwMode="auto">
            <a:xfrm rot="16200000">
              <a:off x="3807116" y="41442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11" name="Oval 2610"/>
            <p:cNvSpPr/>
            <p:nvPr/>
          </p:nvSpPr>
          <p:spPr bwMode="auto">
            <a:xfrm rot="16200000">
              <a:off x="3939203" y="405548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12" name="Oval 2611"/>
            <p:cNvSpPr/>
            <p:nvPr/>
          </p:nvSpPr>
          <p:spPr bwMode="auto">
            <a:xfrm rot="16200000">
              <a:off x="3762323" y="403759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13" name="Oval 2612"/>
            <p:cNvSpPr/>
            <p:nvPr/>
          </p:nvSpPr>
          <p:spPr bwMode="auto">
            <a:xfrm rot="16200000">
              <a:off x="4034119" y="517396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14" name="Oval 2613"/>
            <p:cNvSpPr/>
            <p:nvPr/>
          </p:nvSpPr>
          <p:spPr bwMode="auto">
            <a:xfrm rot="16200000">
              <a:off x="4011259" y="501233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15" name="Oval 2614"/>
            <p:cNvSpPr/>
            <p:nvPr/>
          </p:nvSpPr>
          <p:spPr bwMode="auto">
            <a:xfrm rot="16200000">
              <a:off x="3978140" y="510110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16" name="Oval 2615"/>
            <p:cNvSpPr/>
            <p:nvPr/>
          </p:nvSpPr>
          <p:spPr bwMode="auto">
            <a:xfrm rot="16200000">
              <a:off x="3886003" y="516807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17" name="Oval 2616"/>
            <p:cNvSpPr/>
            <p:nvPr/>
          </p:nvSpPr>
          <p:spPr bwMode="auto">
            <a:xfrm rot="16200000">
              <a:off x="3813995" y="512824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18" name="Oval 2617"/>
            <p:cNvSpPr/>
            <p:nvPr/>
          </p:nvSpPr>
          <p:spPr bwMode="auto">
            <a:xfrm rot="16200000">
              <a:off x="3886002" y="503486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19" name="Oval 2618"/>
            <p:cNvSpPr/>
            <p:nvPr/>
          </p:nvSpPr>
          <p:spPr bwMode="auto">
            <a:xfrm rot="16200000">
              <a:off x="3741987" y="516807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20" name="Oval 2619"/>
            <p:cNvSpPr/>
            <p:nvPr/>
          </p:nvSpPr>
          <p:spPr bwMode="auto">
            <a:xfrm rot="16200000">
              <a:off x="3713659" y="497250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21" name="Oval 2620"/>
            <p:cNvSpPr/>
            <p:nvPr/>
          </p:nvSpPr>
          <p:spPr bwMode="auto">
            <a:xfrm rot="16200000">
              <a:off x="3686008" y="509522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22" name="Oval 2621"/>
            <p:cNvSpPr/>
            <p:nvPr/>
          </p:nvSpPr>
          <p:spPr bwMode="auto">
            <a:xfrm rot="16200000">
              <a:off x="3844384" y="496661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23" name="Oval 2622"/>
            <p:cNvSpPr/>
            <p:nvPr/>
          </p:nvSpPr>
          <p:spPr bwMode="auto">
            <a:xfrm rot="16200000">
              <a:off x="3787705" y="504269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24" name="Oval 2623"/>
            <p:cNvSpPr/>
            <p:nvPr/>
          </p:nvSpPr>
          <p:spPr bwMode="auto">
            <a:xfrm rot="16200000">
              <a:off x="4056978" y="487753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25" name="Oval 2624"/>
            <p:cNvSpPr/>
            <p:nvPr/>
          </p:nvSpPr>
          <p:spPr bwMode="auto">
            <a:xfrm rot="16200000">
              <a:off x="4012933" y="467606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26" name="Oval 2625"/>
            <p:cNvSpPr/>
            <p:nvPr/>
          </p:nvSpPr>
          <p:spPr bwMode="auto">
            <a:xfrm rot="16200000">
              <a:off x="4000999" y="480467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27" name="Oval 2626"/>
            <p:cNvSpPr/>
            <p:nvPr/>
          </p:nvSpPr>
          <p:spPr bwMode="auto">
            <a:xfrm rot="16200000">
              <a:off x="3935821" y="491253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28" name="Oval 2627"/>
            <p:cNvSpPr/>
            <p:nvPr/>
          </p:nvSpPr>
          <p:spPr bwMode="auto">
            <a:xfrm rot="16200000">
              <a:off x="3836854" y="48318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29" name="Oval 2628"/>
            <p:cNvSpPr/>
            <p:nvPr/>
          </p:nvSpPr>
          <p:spPr bwMode="auto">
            <a:xfrm rot="16200000">
              <a:off x="3764846" y="487164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30" name="Oval 2629"/>
            <p:cNvSpPr/>
            <p:nvPr/>
          </p:nvSpPr>
          <p:spPr bwMode="auto">
            <a:xfrm rot="16200000">
              <a:off x="3780875" y="475895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31" name="Oval 2630"/>
            <p:cNvSpPr/>
            <p:nvPr/>
          </p:nvSpPr>
          <p:spPr bwMode="auto">
            <a:xfrm rot="16200000">
              <a:off x="3912962" y="467018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32" name="Oval 2631"/>
            <p:cNvSpPr/>
            <p:nvPr/>
          </p:nvSpPr>
          <p:spPr bwMode="auto">
            <a:xfrm rot="16200000">
              <a:off x="3736082" y="465228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33" name="Oval 2632"/>
            <p:cNvSpPr/>
            <p:nvPr/>
          </p:nvSpPr>
          <p:spPr bwMode="auto">
            <a:xfrm rot="16200000">
              <a:off x="4025712" y="427915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34" name="Oval 2633"/>
            <p:cNvSpPr/>
            <p:nvPr/>
          </p:nvSpPr>
          <p:spPr bwMode="auto">
            <a:xfrm rot="16200000">
              <a:off x="4002852" y="411752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35" name="Oval 2634"/>
            <p:cNvSpPr/>
            <p:nvPr/>
          </p:nvSpPr>
          <p:spPr bwMode="auto">
            <a:xfrm rot="16200000">
              <a:off x="3969733" y="420630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36" name="Oval 2635"/>
            <p:cNvSpPr/>
            <p:nvPr/>
          </p:nvSpPr>
          <p:spPr bwMode="auto">
            <a:xfrm rot="16200000">
              <a:off x="3877596" y="427327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37" name="Oval 2636"/>
            <p:cNvSpPr/>
            <p:nvPr/>
          </p:nvSpPr>
          <p:spPr bwMode="auto">
            <a:xfrm rot="16200000">
              <a:off x="3805588" y="423343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38" name="Oval 2637"/>
            <p:cNvSpPr/>
            <p:nvPr/>
          </p:nvSpPr>
          <p:spPr bwMode="auto">
            <a:xfrm rot="16200000">
              <a:off x="3877595" y="414006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39" name="Oval 2638"/>
            <p:cNvSpPr/>
            <p:nvPr/>
          </p:nvSpPr>
          <p:spPr bwMode="auto">
            <a:xfrm rot="16200000">
              <a:off x="3733580" y="427327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0" name="Oval 2639"/>
            <p:cNvSpPr/>
            <p:nvPr/>
          </p:nvSpPr>
          <p:spPr bwMode="auto">
            <a:xfrm rot="16200000">
              <a:off x="3705252" y="407769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1" name="Oval 2640"/>
            <p:cNvSpPr/>
            <p:nvPr/>
          </p:nvSpPr>
          <p:spPr bwMode="auto">
            <a:xfrm rot="16200000">
              <a:off x="3677601" y="420041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" name="Oval 2641"/>
            <p:cNvSpPr/>
            <p:nvPr/>
          </p:nvSpPr>
          <p:spPr bwMode="auto">
            <a:xfrm rot="16200000">
              <a:off x="3835977" y="407180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3" name="Oval 2642"/>
            <p:cNvSpPr/>
            <p:nvPr/>
          </p:nvSpPr>
          <p:spPr bwMode="auto">
            <a:xfrm rot="16200000">
              <a:off x="3779298" y="414788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4" name="Oval 2643"/>
            <p:cNvSpPr/>
            <p:nvPr/>
          </p:nvSpPr>
          <p:spPr bwMode="auto">
            <a:xfrm rot="16200000">
              <a:off x="4048571" y="398272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5" name="Oval 2644"/>
            <p:cNvSpPr/>
            <p:nvPr/>
          </p:nvSpPr>
          <p:spPr bwMode="auto">
            <a:xfrm rot="16200000">
              <a:off x="4004526" y="37812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6" name="Oval 2645"/>
            <p:cNvSpPr/>
            <p:nvPr/>
          </p:nvSpPr>
          <p:spPr bwMode="auto">
            <a:xfrm rot="16200000">
              <a:off x="3992592" y="390987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7" name="Oval 2646"/>
            <p:cNvSpPr/>
            <p:nvPr/>
          </p:nvSpPr>
          <p:spPr bwMode="auto">
            <a:xfrm rot="16200000">
              <a:off x="3927414" y="401773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8" name="Oval 2647"/>
            <p:cNvSpPr/>
            <p:nvPr/>
          </p:nvSpPr>
          <p:spPr bwMode="auto">
            <a:xfrm rot="16200000">
              <a:off x="3828447" y="393700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9" name="Oval 2648"/>
            <p:cNvSpPr/>
            <p:nvPr/>
          </p:nvSpPr>
          <p:spPr bwMode="auto">
            <a:xfrm rot="16200000">
              <a:off x="3756439" y="39768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50" name="Oval 2649"/>
            <p:cNvSpPr/>
            <p:nvPr/>
          </p:nvSpPr>
          <p:spPr bwMode="auto">
            <a:xfrm rot="16200000">
              <a:off x="3772468" y="386415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51" name="Oval 2650"/>
            <p:cNvSpPr/>
            <p:nvPr/>
          </p:nvSpPr>
          <p:spPr bwMode="auto">
            <a:xfrm rot="16200000">
              <a:off x="4071479" y="485401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52" name="Oval 2651"/>
            <p:cNvSpPr/>
            <p:nvPr/>
          </p:nvSpPr>
          <p:spPr bwMode="auto">
            <a:xfrm rot="16200000">
              <a:off x="3999471" y="489385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53" name="Oval 2652"/>
            <p:cNvSpPr/>
            <p:nvPr/>
          </p:nvSpPr>
          <p:spPr bwMode="auto">
            <a:xfrm rot="16200000">
              <a:off x="3976611" y="473222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54" name="Oval 2653"/>
            <p:cNvSpPr/>
            <p:nvPr/>
          </p:nvSpPr>
          <p:spPr bwMode="auto">
            <a:xfrm rot="16200000">
              <a:off x="3943492" y="482099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55" name="Oval 2654"/>
            <p:cNvSpPr/>
            <p:nvPr/>
          </p:nvSpPr>
          <p:spPr bwMode="auto">
            <a:xfrm rot="16200000">
              <a:off x="4071478" y="469238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56" name="Oval 2655"/>
            <p:cNvSpPr/>
            <p:nvPr/>
          </p:nvSpPr>
          <p:spPr bwMode="auto">
            <a:xfrm rot="16200000">
              <a:off x="3851355" y="488796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57" name="Oval 2656"/>
            <p:cNvSpPr/>
            <p:nvPr/>
          </p:nvSpPr>
          <p:spPr bwMode="auto">
            <a:xfrm rot="16200000">
              <a:off x="3779347" y="484813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58" name="Oval 2657"/>
            <p:cNvSpPr/>
            <p:nvPr/>
          </p:nvSpPr>
          <p:spPr bwMode="auto">
            <a:xfrm rot="16200000">
              <a:off x="3851354" y="475475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59" name="Oval 2658"/>
            <p:cNvSpPr/>
            <p:nvPr/>
          </p:nvSpPr>
          <p:spPr bwMode="auto">
            <a:xfrm rot="16200000">
              <a:off x="3707339" y="488796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60" name="Oval 2659"/>
            <p:cNvSpPr/>
            <p:nvPr/>
          </p:nvSpPr>
          <p:spPr bwMode="auto">
            <a:xfrm rot="16200000">
              <a:off x="3679011" y="469239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61" name="Oval 2660"/>
            <p:cNvSpPr/>
            <p:nvPr/>
          </p:nvSpPr>
          <p:spPr bwMode="auto">
            <a:xfrm rot="16200000">
              <a:off x="3651360" y="48151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62" name="Oval 2661"/>
            <p:cNvSpPr/>
            <p:nvPr/>
          </p:nvSpPr>
          <p:spPr bwMode="auto">
            <a:xfrm rot="16200000">
              <a:off x="3809736" y="468650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63" name="Oval 2662"/>
            <p:cNvSpPr/>
            <p:nvPr/>
          </p:nvSpPr>
          <p:spPr bwMode="auto">
            <a:xfrm rot="16200000">
              <a:off x="3753057" y="476258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64" name="Oval 2663"/>
            <p:cNvSpPr/>
            <p:nvPr/>
          </p:nvSpPr>
          <p:spPr bwMode="auto">
            <a:xfrm rot="16200000">
              <a:off x="4022330" y="459741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65" name="Oval 2664"/>
            <p:cNvSpPr/>
            <p:nvPr/>
          </p:nvSpPr>
          <p:spPr bwMode="auto">
            <a:xfrm rot="16200000">
              <a:off x="3978285" y="439595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66" name="Oval 2665"/>
            <p:cNvSpPr/>
            <p:nvPr/>
          </p:nvSpPr>
          <p:spPr bwMode="auto">
            <a:xfrm rot="16200000">
              <a:off x="3966351" y="452456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67" name="Oval 2666"/>
            <p:cNvSpPr/>
            <p:nvPr/>
          </p:nvSpPr>
          <p:spPr bwMode="auto">
            <a:xfrm rot="16200000">
              <a:off x="3901173" y="46324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68" name="Oval 2667"/>
            <p:cNvSpPr/>
            <p:nvPr/>
          </p:nvSpPr>
          <p:spPr bwMode="auto">
            <a:xfrm rot="16200000">
              <a:off x="3802206" y="455170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69" name="Oval 2668"/>
            <p:cNvSpPr/>
            <p:nvPr/>
          </p:nvSpPr>
          <p:spPr bwMode="auto">
            <a:xfrm rot="16200000">
              <a:off x="3730198" y="459153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70" name="Oval 2669"/>
            <p:cNvSpPr/>
            <p:nvPr/>
          </p:nvSpPr>
          <p:spPr bwMode="auto">
            <a:xfrm rot="16200000">
              <a:off x="3746227" y="447884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71" name="Oval 2670"/>
            <p:cNvSpPr/>
            <p:nvPr/>
          </p:nvSpPr>
          <p:spPr bwMode="auto">
            <a:xfrm rot="16200000">
              <a:off x="3878314" y="439007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72" name="Oval 2671"/>
            <p:cNvSpPr/>
            <p:nvPr/>
          </p:nvSpPr>
          <p:spPr bwMode="auto">
            <a:xfrm rot="16200000">
              <a:off x="3701434" y="437217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73" name="Oval 2672"/>
            <p:cNvSpPr/>
            <p:nvPr/>
          </p:nvSpPr>
          <p:spPr bwMode="auto">
            <a:xfrm>
              <a:off x="3707459" y="511222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74" name="Oval 2673"/>
            <p:cNvSpPr/>
            <p:nvPr/>
          </p:nvSpPr>
          <p:spPr bwMode="auto">
            <a:xfrm>
              <a:off x="3747292" y="504021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75" name="Oval 2674"/>
            <p:cNvSpPr/>
            <p:nvPr/>
          </p:nvSpPr>
          <p:spPr bwMode="auto">
            <a:xfrm>
              <a:off x="3840666" y="511222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76" name="Oval 2675"/>
            <p:cNvSpPr/>
            <p:nvPr/>
          </p:nvSpPr>
          <p:spPr bwMode="auto">
            <a:xfrm>
              <a:off x="3707459" y="496820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77" name="Oval 2676"/>
            <p:cNvSpPr/>
            <p:nvPr/>
          </p:nvSpPr>
          <p:spPr bwMode="auto">
            <a:xfrm>
              <a:off x="3903034" y="493987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78" name="Oval 2677"/>
            <p:cNvSpPr/>
            <p:nvPr/>
          </p:nvSpPr>
          <p:spPr bwMode="auto">
            <a:xfrm>
              <a:off x="3780313" y="491222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79" name="Oval 2678"/>
            <p:cNvSpPr/>
            <p:nvPr/>
          </p:nvSpPr>
          <p:spPr bwMode="auto">
            <a:xfrm>
              <a:off x="3908922" y="507060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80" name="Oval 2679"/>
            <p:cNvSpPr/>
            <p:nvPr/>
          </p:nvSpPr>
          <p:spPr bwMode="auto">
            <a:xfrm>
              <a:off x="3832844" y="501392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81" name="Oval 2680"/>
            <p:cNvSpPr/>
            <p:nvPr/>
          </p:nvSpPr>
          <p:spPr bwMode="auto">
            <a:xfrm>
              <a:off x="3963000" y="516204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82" name="Oval 2681"/>
            <p:cNvSpPr/>
            <p:nvPr/>
          </p:nvSpPr>
          <p:spPr bwMode="auto">
            <a:xfrm>
              <a:off x="4043724" y="506307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83" name="Oval 2682"/>
            <p:cNvSpPr/>
            <p:nvPr/>
          </p:nvSpPr>
          <p:spPr bwMode="auto">
            <a:xfrm>
              <a:off x="4003891" y="499106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84" name="Oval 2683"/>
            <p:cNvSpPr/>
            <p:nvPr/>
          </p:nvSpPr>
          <p:spPr bwMode="auto">
            <a:xfrm>
              <a:off x="4065798" y="514925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85" name="Oval 2684"/>
            <p:cNvSpPr/>
            <p:nvPr/>
          </p:nvSpPr>
          <p:spPr bwMode="auto">
            <a:xfrm>
              <a:off x="3943077" y="512160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86" name="Oval 2685"/>
            <p:cNvSpPr/>
            <p:nvPr/>
          </p:nvSpPr>
          <p:spPr bwMode="auto">
            <a:xfrm rot="16200000">
              <a:off x="4071909" y="384379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87" name="Oval 2686"/>
            <p:cNvSpPr/>
            <p:nvPr/>
          </p:nvSpPr>
          <p:spPr bwMode="auto">
            <a:xfrm rot="16200000">
              <a:off x="4038790" y="393257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88" name="Oval 2687"/>
            <p:cNvSpPr/>
            <p:nvPr/>
          </p:nvSpPr>
          <p:spPr bwMode="auto">
            <a:xfrm rot="16200000">
              <a:off x="3946653" y="399954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89" name="Oval 2688"/>
            <p:cNvSpPr/>
            <p:nvPr/>
          </p:nvSpPr>
          <p:spPr bwMode="auto">
            <a:xfrm rot="16200000">
              <a:off x="3874645" y="395970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90" name="Oval 2689"/>
            <p:cNvSpPr/>
            <p:nvPr/>
          </p:nvSpPr>
          <p:spPr bwMode="auto">
            <a:xfrm rot="16200000">
              <a:off x="3946652" y="386633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91" name="Oval 2690"/>
            <p:cNvSpPr/>
            <p:nvPr/>
          </p:nvSpPr>
          <p:spPr bwMode="auto">
            <a:xfrm rot="16200000">
              <a:off x="3802637" y="399954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92" name="Oval 2691"/>
            <p:cNvSpPr/>
            <p:nvPr/>
          </p:nvSpPr>
          <p:spPr bwMode="auto">
            <a:xfrm rot="16200000">
              <a:off x="3774309" y="380396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93" name="Oval 2692"/>
            <p:cNvSpPr/>
            <p:nvPr/>
          </p:nvSpPr>
          <p:spPr bwMode="auto">
            <a:xfrm rot="16200000">
              <a:off x="3746658" y="392668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94" name="Oval 2693"/>
            <p:cNvSpPr/>
            <p:nvPr/>
          </p:nvSpPr>
          <p:spPr bwMode="auto">
            <a:xfrm rot="16200000">
              <a:off x="3905034" y="379807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95" name="Oval 2694"/>
            <p:cNvSpPr/>
            <p:nvPr/>
          </p:nvSpPr>
          <p:spPr bwMode="auto">
            <a:xfrm rot="16200000">
              <a:off x="3848355" y="387415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96" name="Oval 2695"/>
            <p:cNvSpPr/>
            <p:nvPr/>
          </p:nvSpPr>
          <p:spPr bwMode="auto">
            <a:xfrm>
              <a:off x="3796871" y="451593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97" name="Oval 2696"/>
            <p:cNvSpPr/>
            <p:nvPr/>
          </p:nvSpPr>
          <p:spPr bwMode="auto">
            <a:xfrm>
              <a:off x="3836704" y="444392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98" name="Oval 2697"/>
            <p:cNvSpPr/>
            <p:nvPr/>
          </p:nvSpPr>
          <p:spPr bwMode="auto">
            <a:xfrm>
              <a:off x="3882423" y="451147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99" name="Oval 2698"/>
            <p:cNvSpPr/>
            <p:nvPr/>
          </p:nvSpPr>
          <p:spPr bwMode="auto">
            <a:xfrm>
              <a:off x="3796871" y="437191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0" name="Oval 2699"/>
            <p:cNvSpPr/>
            <p:nvPr/>
          </p:nvSpPr>
          <p:spPr bwMode="auto">
            <a:xfrm>
              <a:off x="3958501" y="434905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1" name="Oval 2700"/>
            <p:cNvSpPr/>
            <p:nvPr/>
          </p:nvSpPr>
          <p:spPr bwMode="auto">
            <a:xfrm>
              <a:off x="3869725" y="431593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2" name="Oval 2701"/>
            <p:cNvSpPr/>
            <p:nvPr/>
          </p:nvSpPr>
          <p:spPr bwMode="auto">
            <a:xfrm>
              <a:off x="3968985" y="455378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" name="Oval 2702"/>
            <p:cNvSpPr/>
            <p:nvPr/>
          </p:nvSpPr>
          <p:spPr bwMode="auto">
            <a:xfrm>
              <a:off x="3998333" y="444392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4" name="Oval 2703"/>
            <p:cNvSpPr/>
            <p:nvPr/>
          </p:nvSpPr>
          <p:spPr bwMode="auto">
            <a:xfrm>
              <a:off x="3802757" y="422379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5" name="Oval 2704"/>
            <p:cNvSpPr/>
            <p:nvPr/>
          </p:nvSpPr>
          <p:spPr bwMode="auto">
            <a:xfrm>
              <a:off x="3842590" y="415179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6" name="Oval 2705"/>
            <p:cNvSpPr/>
            <p:nvPr/>
          </p:nvSpPr>
          <p:spPr bwMode="auto">
            <a:xfrm>
              <a:off x="3935964" y="422379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7" name="Oval 2706"/>
            <p:cNvSpPr/>
            <p:nvPr/>
          </p:nvSpPr>
          <p:spPr bwMode="auto">
            <a:xfrm>
              <a:off x="3802757" y="407978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8" name="Oval 2707"/>
            <p:cNvSpPr/>
            <p:nvPr/>
          </p:nvSpPr>
          <p:spPr bwMode="auto">
            <a:xfrm>
              <a:off x="3998332" y="405145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9" name="Oval 2708"/>
            <p:cNvSpPr/>
            <p:nvPr/>
          </p:nvSpPr>
          <p:spPr bwMode="auto">
            <a:xfrm>
              <a:off x="3875611" y="402380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10" name="Oval 2709"/>
            <p:cNvSpPr/>
            <p:nvPr/>
          </p:nvSpPr>
          <p:spPr bwMode="auto">
            <a:xfrm>
              <a:off x="4004220" y="418218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11" name="Oval 2710"/>
            <p:cNvSpPr/>
            <p:nvPr/>
          </p:nvSpPr>
          <p:spPr bwMode="auto">
            <a:xfrm>
              <a:off x="3928142" y="412550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12" name="Oval 2711"/>
            <p:cNvSpPr/>
            <p:nvPr/>
          </p:nvSpPr>
          <p:spPr bwMode="auto">
            <a:xfrm>
              <a:off x="4083093" y="457300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13" name="Oval 2712"/>
            <p:cNvSpPr/>
            <p:nvPr/>
          </p:nvSpPr>
          <p:spPr bwMode="auto">
            <a:xfrm>
              <a:off x="4058298" y="427361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14" name="Oval 2713"/>
            <p:cNvSpPr/>
            <p:nvPr/>
          </p:nvSpPr>
          <p:spPr bwMode="auto">
            <a:xfrm rot="16200000">
              <a:off x="4011901" y="509490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15" name="Oval 2714"/>
            <p:cNvSpPr/>
            <p:nvPr/>
          </p:nvSpPr>
          <p:spPr bwMode="auto">
            <a:xfrm rot="16200000">
              <a:off x="3939893" y="505507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16" name="Oval 2715"/>
            <p:cNvSpPr/>
            <p:nvPr/>
          </p:nvSpPr>
          <p:spPr bwMode="auto">
            <a:xfrm rot="16200000">
              <a:off x="4011900" y="496169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17" name="Oval 2716"/>
            <p:cNvSpPr/>
            <p:nvPr/>
          </p:nvSpPr>
          <p:spPr bwMode="auto">
            <a:xfrm rot="16200000">
              <a:off x="3867885" y="509490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18" name="Oval 2717"/>
            <p:cNvSpPr/>
            <p:nvPr/>
          </p:nvSpPr>
          <p:spPr bwMode="auto">
            <a:xfrm rot="16200000">
              <a:off x="3839557" y="489932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19" name="Oval 2718"/>
            <p:cNvSpPr/>
            <p:nvPr/>
          </p:nvSpPr>
          <p:spPr bwMode="auto">
            <a:xfrm rot="16200000">
              <a:off x="3811906" y="502204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20" name="Oval 2719"/>
            <p:cNvSpPr/>
            <p:nvPr/>
          </p:nvSpPr>
          <p:spPr bwMode="auto">
            <a:xfrm rot="16200000">
              <a:off x="3970282" y="489344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21" name="Oval 2720"/>
            <p:cNvSpPr/>
            <p:nvPr/>
          </p:nvSpPr>
          <p:spPr bwMode="auto">
            <a:xfrm rot="16200000">
              <a:off x="3913603" y="496951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22" name="Oval 2721"/>
            <p:cNvSpPr/>
            <p:nvPr/>
          </p:nvSpPr>
          <p:spPr bwMode="auto">
            <a:xfrm rot="16200000">
              <a:off x="4061719" y="483936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23" name="Oval 2722"/>
            <p:cNvSpPr/>
            <p:nvPr/>
          </p:nvSpPr>
          <p:spPr bwMode="auto">
            <a:xfrm rot="16200000">
              <a:off x="3962752" y="475863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24" name="Oval 2723"/>
            <p:cNvSpPr/>
            <p:nvPr/>
          </p:nvSpPr>
          <p:spPr bwMode="auto">
            <a:xfrm rot="16200000">
              <a:off x="3890744" y="479847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25" name="Oval 2724"/>
            <p:cNvSpPr/>
            <p:nvPr/>
          </p:nvSpPr>
          <p:spPr bwMode="auto">
            <a:xfrm rot="16200000">
              <a:off x="3906773" y="468578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26" name="Oval 2725"/>
            <p:cNvSpPr/>
            <p:nvPr/>
          </p:nvSpPr>
          <p:spPr bwMode="auto">
            <a:xfrm rot="16200000">
              <a:off x="4038860" y="459700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27" name="Oval 2726"/>
            <p:cNvSpPr/>
            <p:nvPr/>
          </p:nvSpPr>
          <p:spPr bwMode="auto">
            <a:xfrm rot="16200000">
              <a:off x="3861980" y="457911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28" name="Oval 2727"/>
            <p:cNvSpPr/>
            <p:nvPr/>
          </p:nvSpPr>
          <p:spPr bwMode="auto">
            <a:xfrm>
              <a:off x="2264860" y="497664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29" name="Oval 2728"/>
            <p:cNvSpPr/>
            <p:nvPr/>
          </p:nvSpPr>
          <p:spPr bwMode="auto">
            <a:xfrm>
              <a:off x="2304693" y="490463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30" name="Oval 2729"/>
            <p:cNvSpPr/>
            <p:nvPr/>
          </p:nvSpPr>
          <p:spPr bwMode="auto">
            <a:xfrm>
              <a:off x="2350412" y="497219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31" name="Oval 2730"/>
            <p:cNvSpPr/>
            <p:nvPr/>
          </p:nvSpPr>
          <p:spPr bwMode="auto">
            <a:xfrm>
              <a:off x="2264860" y="483262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32" name="Oval 2731"/>
            <p:cNvSpPr/>
            <p:nvPr/>
          </p:nvSpPr>
          <p:spPr bwMode="auto">
            <a:xfrm>
              <a:off x="2426490" y="480976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33" name="Oval 2732"/>
            <p:cNvSpPr/>
            <p:nvPr/>
          </p:nvSpPr>
          <p:spPr bwMode="auto">
            <a:xfrm>
              <a:off x="2337714" y="477664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34" name="Oval 2733"/>
            <p:cNvSpPr/>
            <p:nvPr/>
          </p:nvSpPr>
          <p:spPr bwMode="auto">
            <a:xfrm>
              <a:off x="2466323" y="498074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35" name="Oval 2734"/>
            <p:cNvSpPr/>
            <p:nvPr/>
          </p:nvSpPr>
          <p:spPr bwMode="auto">
            <a:xfrm>
              <a:off x="2466322" y="490463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36" name="Oval 2735"/>
            <p:cNvSpPr/>
            <p:nvPr/>
          </p:nvSpPr>
          <p:spPr bwMode="auto">
            <a:xfrm>
              <a:off x="2270746" y="46845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37" name="Oval 2736"/>
            <p:cNvSpPr/>
            <p:nvPr/>
          </p:nvSpPr>
          <p:spPr bwMode="auto">
            <a:xfrm>
              <a:off x="2310579" y="461250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38" name="Oval 2737"/>
            <p:cNvSpPr/>
            <p:nvPr/>
          </p:nvSpPr>
          <p:spPr bwMode="auto">
            <a:xfrm>
              <a:off x="2403953" y="468451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39" name="Oval 2738"/>
            <p:cNvSpPr/>
            <p:nvPr/>
          </p:nvSpPr>
          <p:spPr bwMode="auto">
            <a:xfrm>
              <a:off x="2270746" y="454049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40" name="Oval 2739"/>
            <p:cNvSpPr/>
            <p:nvPr/>
          </p:nvSpPr>
          <p:spPr bwMode="auto">
            <a:xfrm>
              <a:off x="2466321" y="451216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41" name="Oval 2740"/>
            <p:cNvSpPr/>
            <p:nvPr/>
          </p:nvSpPr>
          <p:spPr bwMode="auto">
            <a:xfrm>
              <a:off x="2343600" y="448451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42" name="Oval 2741"/>
            <p:cNvSpPr/>
            <p:nvPr/>
          </p:nvSpPr>
          <p:spPr bwMode="auto">
            <a:xfrm>
              <a:off x="2472209" y="464289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43" name="Oval 2742"/>
            <p:cNvSpPr/>
            <p:nvPr/>
          </p:nvSpPr>
          <p:spPr bwMode="auto">
            <a:xfrm>
              <a:off x="2396131" y="458621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44" name="Oval 2743"/>
            <p:cNvSpPr/>
            <p:nvPr/>
          </p:nvSpPr>
          <p:spPr bwMode="auto">
            <a:xfrm>
              <a:off x="2561292" y="499950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45" name="Oval 2744"/>
            <p:cNvSpPr/>
            <p:nvPr/>
          </p:nvSpPr>
          <p:spPr bwMode="auto">
            <a:xfrm>
              <a:off x="2601125" y="492749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46" name="Oval 2745"/>
            <p:cNvSpPr/>
            <p:nvPr/>
          </p:nvSpPr>
          <p:spPr bwMode="auto">
            <a:xfrm>
              <a:off x="2646844" y="499504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47" name="Oval 2746"/>
            <p:cNvSpPr/>
            <p:nvPr/>
          </p:nvSpPr>
          <p:spPr bwMode="auto">
            <a:xfrm>
              <a:off x="2561292" y="485548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48" name="Oval 2747"/>
            <p:cNvSpPr/>
            <p:nvPr/>
          </p:nvSpPr>
          <p:spPr bwMode="auto">
            <a:xfrm>
              <a:off x="2762754" y="481144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49" name="Oval 2748"/>
            <p:cNvSpPr/>
            <p:nvPr/>
          </p:nvSpPr>
          <p:spPr bwMode="auto">
            <a:xfrm>
              <a:off x="2634146" y="479950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50" name="Oval 2749"/>
            <p:cNvSpPr/>
            <p:nvPr/>
          </p:nvSpPr>
          <p:spPr bwMode="auto">
            <a:xfrm>
              <a:off x="2762755" y="500360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51" name="Oval 2750"/>
            <p:cNvSpPr/>
            <p:nvPr/>
          </p:nvSpPr>
          <p:spPr bwMode="auto">
            <a:xfrm>
              <a:off x="2773663" y="493009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52" name="Oval 2751"/>
            <p:cNvSpPr/>
            <p:nvPr/>
          </p:nvSpPr>
          <p:spPr bwMode="auto">
            <a:xfrm>
              <a:off x="2526287" y="473432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53" name="Oval 2752"/>
            <p:cNvSpPr/>
            <p:nvPr/>
          </p:nvSpPr>
          <p:spPr bwMode="auto">
            <a:xfrm>
              <a:off x="2607011" y="463536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54" name="Oval 2753"/>
            <p:cNvSpPr/>
            <p:nvPr/>
          </p:nvSpPr>
          <p:spPr bwMode="auto">
            <a:xfrm>
              <a:off x="2652730" y="470291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55" name="Oval 2754"/>
            <p:cNvSpPr/>
            <p:nvPr/>
          </p:nvSpPr>
          <p:spPr bwMode="auto">
            <a:xfrm>
              <a:off x="2567178" y="456335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56" name="Oval 2755"/>
            <p:cNvSpPr/>
            <p:nvPr/>
          </p:nvSpPr>
          <p:spPr bwMode="auto">
            <a:xfrm>
              <a:off x="2679865" y="457938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57" name="Oval 2756"/>
            <p:cNvSpPr/>
            <p:nvPr/>
          </p:nvSpPr>
          <p:spPr bwMode="auto">
            <a:xfrm>
              <a:off x="2640032" y="45073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58" name="Oval 2757"/>
            <p:cNvSpPr/>
            <p:nvPr/>
          </p:nvSpPr>
          <p:spPr bwMode="auto">
            <a:xfrm>
              <a:off x="2768641" y="471147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59" name="Oval 2758"/>
            <p:cNvSpPr/>
            <p:nvPr/>
          </p:nvSpPr>
          <p:spPr bwMode="auto">
            <a:xfrm>
              <a:off x="2728808" y="463946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60" name="Oval 2759"/>
            <p:cNvSpPr/>
            <p:nvPr/>
          </p:nvSpPr>
          <p:spPr bwMode="auto">
            <a:xfrm>
              <a:off x="3476294" y="508909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61" name="Oval 2760"/>
            <p:cNvSpPr/>
            <p:nvPr/>
          </p:nvSpPr>
          <p:spPr bwMode="auto">
            <a:xfrm>
              <a:off x="3516127" y="501708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62" name="Oval 2761"/>
            <p:cNvSpPr/>
            <p:nvPr/>
          </p:nvSpPr>
          <p:spPr bwMode="auto">
            <a:xfrm>
              <a:off x="3561846" y="508464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63" name="Oval 2762"/>
            <p:cNvSpPr/>
            <p:nvPr/>
          </p:nvSpPr>
          <p:spPr bwMode="auto">
            <a:xfrm>
              <a:off x="3476294" y="494507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64" name="Oval 2763"/>
            <p:cNvSpPr/>
            <p:nvPr/>
          </p:nvSpPr>
          <p:spPr bwMode="auto">
            <a:xfrm>
              <a:off x="3637924" y="492221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65" name="Oval 2764"/>
            <p:cNvSpPr/>
            <p:nvPr/>
          </p:nvSpPr>
          <p:spPr bwMode="auto">
            <a:xfrm>
              <a:off x="3549148" y="488909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66" name="Oval 2765"/>
            <p:cNvSpPr/>
            <p:nvPr/>
          </p:nvSpPr>
          <p:spPr bwMode="auto">
            <a:xfrm>
              <a:off x="3482180" y="479696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67" name="Oval 2766"/>
            <p:cNvSpPr/>
            <p:nvPr/>
          </p:nvSpPr>
          <p:spPr bwMode="auto">
            <a:xfrm>
              <a:off x="3522013" y="472495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68" name="Oval 2767"/>
            <p:cNvSpPr/>
            <p:nvPr/>
          </p:nvSpPr>
          <p:spPr bwMode="auto">
            <a:xfrm>
              <a:off x="3615387" y="479696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69" name="Oval 2768"/>
            <p:cNvSpPr/>
            <p:nvPr/>
          </p:nvSpPr>
          <p:spPr bwMode="auto">
            <a:xfrm>
              <a:off x="3482180" y="465294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70" name="Oval 2769"/>
            <p:cNvSpPr/>
            <p:nvPr/>
          </p:nvSpPr>
          <p:spPr bwMode="auto">
            <a:xfrm>
              <a:off x="3555034" y="459696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71" name="Oval 2770"/>
            <p:cNvSpPr/>
            <p:nvPr/>
          </p:nvSpPr>
          <p:spPr bwMode="auto">
            <a:xfrm>
              <a:off x="3607565" y="46986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72" name="Oval 2771"/>
            <p:cNvSpPr/>
            <p:nvPr/>
          </p:nvSpPr>
          <p:spPr bwMode="auto">
            <a:xfrm>
              <a:off x="3476294" y="451689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73" name="Oval 2772"/>
            <p:cNvSpPr/>
            <p:nvPr/>
          </p:nvSpPr>
          <p:spPr bwMode="auto">
            <a:xfrm>
              <a:off x="3516127" y="444488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74" name="Oval 2773"/>
            <p:cNvSpPr/>
            <p:nvPr/>
          </p:nvSpPr>
          <p:spPr bwMode="auto">
            <a:xfrm>
              <a:off x="3561846" y="451244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75" name="Oval 2774"/>
            <p:cNvSpPr/>
            <p:nvPr/>
          </p:nvSpPr>
          <p:spPr bwMode="auto">
            <a:xfrm>
              <a:off x="3476294" y="437287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76" name="Oval 2775"/>
            <p:cNvSpPr/>
            <p:nvPr/>
          </p:nvSpPr>
          <p:spPr bwMode="auto">
            <a:xfrm>
              <a:off x="3637924" y="435001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77" name="Oval 2776"/>
            <p:cNvSpPr/>
            <p:nvPr/>
          </p:nvSpPr>
          <p:spPr bwMode="auto">
            <a:xfrm>
              <a:off x="3549148" y="431689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78" name="Oval 2777"/>
            <p:cNvSpPr/>
            <p:nvPr/>
          </p:nvSpPr>
          <p:spPr bwMode="auto">
            <a:xfrm>
              <a:off x="3482180" y="422476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79" name="Oval 2778"/>
            <p:cNvSpPr/>
            <p:nvPr/>
          </p:nvSpPr>
          <p:spPr bwMode="auto">
            <a:xfrm>
              <a:off x="3522013" y="415275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80" name="Oval 2779"/>
            <p:cNvSpPr/>
            <p:nvPr/>
          </p:nvSpPr>
          <p:spPr bwMode="auto">
            <a:xfrm>
              <a:off x="3615387" y="422476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81" name="Oval 2780"/>
            <p:cNvSpPr/>
            <p:nvPr/>
          </p:nvSpPr>
          <p:spPr bwMode="auto">
            <a:xfrm>
              <a:off x="3482180" y="408074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82" name="Oval 2781"/>
            <p:cNvSpPr/>
            <p:nvPr/>
          </p:nvSpPr>
          <p:spPr bwMode="auto">
            <a:xfrm>
              <a:off x="3555034" y="402476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83" name="Oval 2782"/>
            <p:cNvSpPr/>
            <p:nvPr/>
          </p:nvSpPr>
          <p:spPr bwMode="auto">
            <a:xfrm>
              <a:off x="3607565" y="41264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84" name="Oval 2783"/>
            <p:cNvSpPr/>
            <p:nvPr/>
          </p:nvSpPr>
          <p:spPr bwMode="auto">
            <a:xfrm>
              <a:off x="3428639" y="391883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85" name="Oval 2784"/>
            <p:cNvSpPr/>
            <p:nvPr/>
          </p:nvSpPr>
          <p:spPr bwMode="auto">
            <a:xfrm>
              <a:off x="3468472" y="38468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86" name="Oval 2785"/>
            <p:cNvSpPr/>
            <p:nvPr/>
          </p:nvSpPr>
          <p:spPr bwMode="auto">
            <a:xfrm>
              <a:off x="3514191" y="391437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87" name="Oval 2786"/>
            <p:cNvSpPr/>
            <p:nvPr/>
          </p:nvSpPr>
          <p:spPr bwMode="auto">
            <a:xfrm>
              <a:off x="3600753" y="395668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88" name="Oval 2787"/>
            <p:cNvSpPr/>
            <p:nvPr/>
          </p:nvSpPr>
          <p:spPr bwMode="auto">
            <a:xfrm>
              <a:off x="3630101" y="384682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89" name="Oval 2788"/>
            <p:cNvSpPr/>
            <p:nvPr/>
          </p:nvSpPr>
          <p:spPr bwMode="auto">
            <a:xfrm>
              <a:off x="2812088" y="390508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90" name="Oval 2789"/>
            <p:cNvSpPr/>
            <p:nvPr/>
          </p:nvSpPr>
          <p:spPr bwMode="auto">
            <a:xfrm>
              <a:off x="2851921" y="383307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91" name="Oval 2790"/>
            <p:cNvSpPr/>
            <p:nvPr/>
          </p:nvSpPr>
          <p:spPr bwMode="auto">
            <a:xfrm>
              <a:off x="2897640" y="390063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92" name="Oval 2791"/>
            <p:cNvSpPr/>
            <p:nvPr/>
          </p:nvSpPr>
          <p:spPr bwMode="auto">
            <a:xfrm>
              <a:off x="2984202" y="394294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93" name="Oval 2792"/>
            <p:cNvSpPr/>
            <p:nvPr/>
          </p:nvSpPr>
          <p:spPr bwMode="auto">
            <a:xfrm>
              <a:off x="3013550" y="383307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94" name="Oval 2793"/>
            <p:cNvSpPr/>
            <p:nvPr/>
          </p:nvSpPr>
          <p:spPr bwMode="auto">
            <a:xfrm>
              <a:off x="3098310" y="39621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95" name="Oval 2794"/>
            <p:cNvSpPr/>
            <p:nvPr/>
          </p:nvSpPr>
          <p:spPr bwMode="auto">
            <a:xfrm>
              <a:off x="3148353" y="385593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96" name="Oval 2795"/>
            <p:cNvSpPr/>
            <p:nvPr/>
          </p:nvSpPr>
          <p:spPr bwMode="auto">
            <a:xfrm>
              <a:off x="3194072" y="392349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97" name="Oval 2796"/>
            <p:cNvSpPr/>
            <p:nvPr/>
          </p:nvSpPr>
          <p:spPr bwMode="auto">
            <a:xfrm>
              <a:off x="3309983" y="393204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98" name="Oval 2797"/>
            <p:cNvSpPr/>
            <p:nvPr/>
          </p:nvSpPr>
          <p:spPr bwMode="auto">
            <a:xfrm>
              <a:off x="3320891" y="385853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99" name="Oval 2798"/>
            <p:cNvSpPr/>
            <p:nvPr/>
          </p:nvSpPr>
          <p:spPr bwMode="auto">
            <a:xfrm>
              <a:off x="2197394" y="387884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00" name="Oval 2799"/>
            <p:cNvSpPr/>
            <p:nvPr/>
          </p:nvSpPr>
          <p:spPr bwMode="auto">
            <a:xfrm>
              <a:off x="2282946" y="387439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01" name="Oval 2800"/>
            <p:cNvSpPr/>
            <p:nvPr/>
          </p:nvSpPr>
          <p:spPr bwMode="auto">
            <a:xfrm>
              <a:off x="2369508" y="391670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02" name="Oval 2801"/>
            <p:cNvSpPr/>
            <p:nvPr/>
          </p:nvSpPr>
          <p:spPr bwMode="auto">
            <a:xfrm>
              <a:off x="2483616" y="393592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03" name="Oval 2802"/>
            <p:cNvSpPr/>
            <p:nvPr/>
          </p:nvSpPr>
          <p:spPr bwMode="auto">
            <a:xfrm>
              <a:off x="2579378" y="389725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04" name="Oval 2803"/>
            <p:cNvSpPr/>
            <p:nvPr/>
          </p:nvSpPr>
          <p:spPr bwMode="auto">
            <a:xfrm>
              <a:off x="2695289" y="390580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05" name="Oval 2804"/>
            <p:cNvSpPr/>
            <p:nvPr/>
          </p:nvSpPr>
          <p:spPr bwMode="auto">
            <a:xfrm>
              <a:off x="2706197" y="383229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06" name="Oval 2805"/>
            <p:cNvSpPr/>
            <p:nvPr/>
          </p:nvSpPr>
          <p:spPr bwMode="auto">
            <a:xfrm rot="16200000">
              <a:off x="2704556" y="446370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07" name="Oval 2806"/>
            <p:cNvSpPr/>
            <p:nvPr/>
          </p:nvSpPr>
          <p:spPr bwMode="auto">
            <a:xfrm rot="16200000">
              <a:off x="2632548" y="442387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08" name="Oval 2807"/>
            <p:cNvSpPr/>
            <p:nvPr/>
          </p:nvSpPr>
          <p:spPr bwMode="auto">
            <a:xfrm rot="16200000">
              <a:off x="2700103" y="437815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09" name="Oval 2808"/>
            <p:cNvSpPr/>
            <p:nvPr/>
          </p:nvSpPr>
          <p:spPr bwMode="auto">
            <a:xfrm rot="16200000">
              <a:off x="2560540" y="446370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10" name="Oval 2809"/>
            <p:cNvSpPr/>
            <p:nvPr/>
          </p:nvSpPr>
          <p:spPr bwMode="auto">
            <a:xfrm rot="16200000">
              <a:off x="2537680" y="430207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11" name="Oval 2810"/>
            <p:cNvSpPr/>
            <p:nvPr/>
          </p:nvSpPr>
          <p:spPr bwMode="auto">
            <a:xfrm rot="16200000">
              <a:off x="2504561" y="439085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12" name="Oval 2811"/>
            <p:cNvSpPr/>
            <p:nvPr/>
          </p:nvSpPr>
          <p:spPr bwMode="auto">
            <a:xfrm rot="16200000">
              <a:off x="2742411" y="429159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13" name="Oval 2812"/>
            <p:cNvSpPr/>
            <p:nvPr/>
          </p:nvSpPr>
          <p:spPr bwMode="auto">
            <a:xfrm rot="16200000">
              <a:off x="2632547" y="426224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14" name="Oval 2813"/>
            <p:cNvSpPr/>
            <p:nvPr/>
          </p:nvSpPr>
          <p:spPr bwMode="auto">
            <a:xfrm rot="16200000">
              <a:off x="2412424" y="445781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15" name="Oval 2814"/>
            <p:cNvSpPr/>
            <p:nvPr/>
          </p:nvSpPr>
          <p:spPr bwMode="auto">
            <a:xfrm rot="16200000">
              <a:off x="2340416" y="441798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16" name="Oval 2815"/>
            <p:cNvSpPr/>
            <p:nvPr/>
          </p:nvSpPr>
          <p:spPr bwMode="auto">
            <a:xfrm rot="16200000">
              <a:off x="2412423" y="43246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17" name="Oval 2816"/>
            <p:cNvSpPr/>
            <p:nvPr/>
          </p:nvSpPr>
          <p:spPr bwMode="auto">
            <a:xfrm rot="16200000">
              <a:off x="2268408" y="445781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18" name="Oval 2817"/>
            <p:cNvSpPr/>
            <p:nvPr/>
          </p:nvSpPr>
          <p:spPr bwMode="auto">
            <a:xfrm rot="16200000">
              <a:off x="2240080" y="426224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19" name="Oval 2818"/>
            <p:cNvSpPr/>
            <p:nvPr/>
          </p:nvSpPr>
          <p:spPr bwMode="auto">
            <a:xfrm rot="16200000">
              <a:off x="2212429" y="438496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20" name="Oval 2819"/>
            <p:cNvSpPr/>
            <p:nvPr/>
          </p:nvSpPr>
          <p:spPr bwMode="auto">
            <a:xfrm rot="16200000">
              <a:off x="2370805" y="425635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21" name="Oval 2820"/>
            <p:cNvSpPr/>
            <p:nvPr/>
          </p:nvSpPr>
          <p:spPr bwMode="auto">
            <a:xfrm rot="16200000">
              <a:off x="2314126" y="433243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22" name="Oval 2821"/>
            <p:cNvSpPr/>
            <p:nvPr/>
          </p:nvSpPr>
          <p:spPr bwMode="auto">
            <a:xfrm rot="16200000">
              <a:off x="2761632" y="417748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23" name="Oval 2822"/>
            <p:cNvSpPr/>
            <p:nvPr/>
          </p:nvSpPr>
          <p:spPr bwMode="auto">
            <a:xfrm rot="16200000">
              <a:off x="2655407" y="41274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24" name="Oval 2823"/>
            <p:cNvSpPr/>
            <p:nvPr/>
          </p:nvSpPr>
          <p:spPr bwMode="auto">
            <a:xfrm rot="16200000">
              <a:off x="2722962" y="408172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25" name="Oval 2824"/>
            <p:cNvSpPr/>
            <p:nvPr/>
          </p:nvSpPr>
          <p:spPr bwMode="auto">
            <a:xfrm rot="16200000">
              <a:off x="2583399" y="416727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26" name="Oval 2825"/>
            <p:cNvSpPr/>
            <p:nvPr/>
          </p:nvSpPr>
          <p:spPr bwMode="auto">
            <a:xfrm rot="16200000">
              <a:off x="2539354" y="396581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27" name="Oval 2826"/>
            <p:cNvSpPr/>
            <p:nvPr/>
          </p:nvSpPr>
          <p:spPr bwMode="auto">
            <a:xfrm rot="16200000">
              <a:off x="2527420" y="409441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28" name="Oval 2827"/>
            <p:cNvSpPr/>
            <p:nvPr/>
          </p:nvSpPr>
          <p:spPr bwMode="auto">
            <a:xfrm rot="16200000">
              <a:off x="2731515" y="396580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29" name="Oval 2828"/>
            <p:cNvSpPr/>
            <p:nvPr/>
          </p:nvSpPr>
          <p:spPr bwMode="auto">
            <a:xfrm rot="16200000">
              <a:off x="2658005" y="395490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30" name="Oval 2829"/>
            <p:cNvSpPr/>
            <p:nvPr/>
          </p:nvSpPr>
          <p:spPr bwMode="auto">
            <a:xfrm rot="16200000">
              <a:off x="2462242" y="420227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31" name="Oval 2830"/>
            <p:cNvSpPr/>
            <p:nvPr/>
          </p:nvSpPr>
          <p:spPr bwMode="auto">
            <a:xfrm rot="16200000">
              <a:off x="2363275" y="412155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32" name="Oval 2831"/>
            <p:cNvSpPr/>
            <p:nvPr/>
          </p:nvSpPr>
          <p:spPr bwMode="auto">
            <a:xfrm rot="16200000">
              <a:off x="2291267" y="416138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33" name="Oval 2832"/>
            <p:cNvSpPr/>
            <p:nvPr/>
          </p:nvSpPr>
          <p:spPr bwMode="auto">
            <a:xfrm rot="16200000">
              <a:off x="2307296" y="404869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34" name="Oval 2833"/>
            <p:cNvSpPr/>
            <p:nvPr/>
          </p:nvSpPr>
          <p:spPr bwMode="auto">
            <a:xfrm rot="16200000">
              <a:off x="2439383" y="395992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35" name="Oval 2834"/>
            <p:cNvSpPr/>
            <p:nvPr/>
          </p:nvSpPr>
          <p:spPr bwMode="auto">
            <a:xfrm rot="16200000">
              <a:off x="2262503" y="394203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36" name="Oval 2835"/>
            <p:cNvSpPr/>
            <p:nvPr/>
          </p:nvSpPr>
          <p:spPr bwMode="auto">
            <a:xfrm rot="16200000">
              <a:off x="2678315" y="507839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37" name="Oval 2836"/>
            <p:cNvSpPr/>
            <p:nvPr/>
          </p:nvSpPr>
          <p:spPr bwMode="auto">
            <a:xfrm rot="16200000">
              <a:off x="2606307" y="503856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38" name="Oval 2837"/>
            <p:cNvSpPr/>
            <p:nvPr/>
          </p:nvSpPr>
          <p:spPr bwMode="auto">
            <a:xfrm rot="16200000">
              <a:off x="2673862" y="499284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39" name="Oval 2838"/>
            <p:cNvSpPr/>
            <p:nvPr/>
          </p:nvSpPr>
          <p:spPr bwMode="auto">
            <a:xfrm rot="16200000">
              <a:off x="2534299" y="507839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40" name="Oval 2839"/>
            <p:cNvSpPr/>
            <p:nvPr/>
          </p:nvSpPr>
          <p:spPr bwMode="auto">
            <a:xfrm rot="16200000">
              <a:off x="2511439" y="491676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41" name="Oval 2840"/>
            <p:cNvSpPr/>
            <p:nvPr/>
          </p:nvSpPr>
          <p:spPr bwMode="auto">
            <a:xfrm rot="16200000">
              <a:off x="2478320" y="500554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42" name="Oval 2841"/>
            <p:cNvSpPr/>
            <p:nvPr/>
          </p:nvSpPr>
          <p:spPr bwMode="auto">
            <a:xfrm rot="16200000">
              <a:off x="2716170" y="490628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43" name="Oval 2842"/>
            <p:cNvSpPr/>
            <p:nvPr/>
          </p:nvSpPr>
          <p:spPr bwMode="auto">
            <a:xfrm rot="16200000">
              <a:off x="2606306" y="487693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44" name="Oval 2843"/>
            <p:cNvSpPr/>
            <p:nvPr/>
          </p:nvSpPr>
          <p:spPr bwMode="auto">
            <a:xfrm rot="16200000">
              <a:off x="2386183" y="507251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45" name="Oval 2844"/>
            <p:cNvSpPr/>
            <p:nvPr/>
          </p:nvSpPr>
          <p:spPr bwMode="auto">
            <a:xfrm rot="16200000">
              <a:off x="2314175" y="503267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46" name="Oval 2845"/>
            <p:cNvSpPr/>
            <p:nvPr/>
          </p:nvSpPr>
          <p:spPr bwMode="auto">
            <a:xfrm rot="16200000">
              <a:off x="2386182" y="493930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47" name="Oval 2846"/>
            <p:cNvSpPr/>
            <p:nvPr/>
          </p:nvSpPr>
          <p:spPr bwMode="auto">
            <a:xfrm rot="16200000">
              <a:off x="2242167" y="507251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48" name="Oval 2847"/>
            <p:cNvSpPr/>
            <p:nvPr/>
          </p:nvSpPr>
          <p:spPr bwMode="auto">
            <a:xfrm rot="16200000">
              <a:off x="2213839" y="487693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49" name="Oval 2848"/>
            <p:cNvSpPr/>
            <p:nvPr/>
          </p:nvSpPr>
          <p:spPr bwMode="auto">
            <a:xfrm rot="16200000">
              <a:off x="2186188" y="499965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50" name="Oval 2849"/>
            <p:cNvSpPr/>
            <p:nvPr/>
          </p:nvSpPr>
          <p:spPr bwMode="auto">
            <a:xfrm rot="16200000">
              <a:off x="2344564" y="487104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51" name="Oval 2850"/>
            <p:cNvSpPr/>
            <p:nvPr/>
          </p:nvSpPr>
          <p:spPr bwMode="auto">
            <a:xfrm rot="16200000">
              <a:off x="2287885" y="494712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52" name="Oval 2851"/>
            <p:cNvSpPr/>
            <p:nvPr/>
          </p:nvSpPr>
          <p:spPr bwMode="auto">
            <a:xfrm rot="16200000">
              <a:off x="2735391" y="479217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53" name="Oval 2852"/>
            <p:cNvSpPr/>
            <p:nvPr/>
          </p:nvSpPr>
          <p:spPr bwMode="auto">
            <a:xfrm rot="16200000">
              <a:off x="2629166" y="474213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54" name="Oval 2853"/>
            <p:cNvSpPr/>
            <p:nvPr/>
          </p:nvSpPr>
          <p:spPr bwMode="auto">
            <a:xfrm rot="16200000">
              <a:off x="2696721" y="469641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55" name="Oval 2854"/>
            <p:cNvSpPr/>
            <p:nvPr/>
          </p:nvSpPr>
          <p:spPr bwMode="auto">
            <a:xfrm rot="16200000">
              <a:off x="2557158" y="478196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56" name="Oval 2855"/>
            <p:cNvSpPr/>
            <p:nvPr/>
          </p:nvSpPr>
          <p:spPr bwMode="auto">
            <a:xfrm rot="16200000">
              <a:off x="2513113" y="458050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57" name="Oval 2856"/>
            <p:cNvSpPr/>
            <p:nvPr/>
          </p:nvSpPr>
          <p:spPr bwMode="auto">
            <a:xfrm rot="16200000">
              <a:off x="2501179" y="470911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58" name="Oval 2857"/>
            <p:cNvSpPr/>
            <p:nvPr/>
          </p:nvSpPr>
          <p:spPr bwMode="auto">
            <a:xfrm rot="16200000">
              <a:off x="2705274" y="458050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59" name="Oval 2858"/>
            <p:cNvSpPr/>
            <p:nvPr/>
          </p:nvSpPr>
          <p:spPr bwMode="auto">
            <a:xfrm rot="16200000">
              <a:off x="2631764" y="456959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60" name="Oval 2859"/>
            <p:cNvSpPr/>
            <p:nvPr/>
          </p:nvSpPr>
          <p:spPr bwMode="auto">
            <a:xfrm rot="16200000">
              <a:off x="2436001" y="481697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61" name="Oval 2860"/>
            <p:cNvSpPr/>
            <p:nvPr/>
          </p:nvSpPr>
          <p:spPr bwMode="auto">
            <a:xfrm rot="16200000">
              <a:off x="2337034" y="473624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62" name="Oval 2861"/>
            <p:cNvSpPr/>
            <p:nvPr/>
          </p:nvSpPr>
          <p:spPr bwMode="auto">
            <a:xfrm rot="16200000">
              <a:off x="2265026" y="477608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63" name="Oval 2862"/>
            <p:cNvSpPr/>
            <p:nvPr/>
          </p:nvSpPr>
          <p:spPr bwMode="auto">
            <a:xfrm rot="16200000">
              <a:off x="2281055" y="466339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64" name="Oval 2863"/>
            <p:cNvSpPr/>
            <p:nvPr/>
          </p:nvSpPr>
          <p:spPr bwMode="auto">
            <a:xfrm rot="16200000">
              <a:off x="2413142" y="457461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65" name="Oval 2864"/>
            <p:cNvSpPr/>
            <p:nvPr/>
          </p:nvSpPr>
          <p:spPr bwMode="auto">
            <a:xfrm rot="16200000">
              <a:off x="2236262" y="45567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66" name="Oval 2865"/>
            <p:cNvSpPr/>
            <p:nvPr/>
          </p:nvSpPr>
          <p:spPr bwMode="auto">
            <a:xfrm rot="5213036">
              <a:off x="2860256" y="457009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67" name="Oval 2866"/>
            <p:cNvSpPr/>
            <p:nvPr/>
          </p:nvSpPr>
          <p:spPr bwMode="auto">
            <a:xfrm rot="5213036">
              <a:off x="2934323" y="460595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68" name="Oval 2867"/>
            <p:cNvSpPr/>
            <p:nvPr/>
          </p:nvSpPr>
          <p:spPr bwMode="auto">
            <a:xfrm rot="5213036">
              <a:off x="2869353" y="465527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69" name="Oval 2868"/>
            <p:cNvSpPr/>
            <p:nvPr/>
          </p:nvSpPr>
          <p:spPr bwMode="auto">
            <a:xfrm rot="5213036">
              <a:off x="3004059" y="456226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70" name="Oval 2869"/>
            <p:cNvSpPr/>
            <p:nvPr/>
          </p:nvSpPr>
          <p:spPr bwMode="auto">
            <a:xfrm rot="5213036">
              <a:off x="3035672" y="472241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71" name="Oval 2870"/>
            <p:cNvSpPr/>
            <p:nvPr/>
          </p:nvSpPr>
          <p:spPr bwMode="auto">
            <a:xfrm rot="5213036">
              <a:off x="3063916" y="463197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72" name="Oval 2871"/>
            <p:cNvSpPr/>
            <p:nvPr/>
          </p:nvSpPr>
          <p:spPr bwMode="auto">
            <a:xfrm rot="5213036">
              <a:off x="2831813" y="474401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73" name="Oval 2872"/>
            <p:cNvSpPr/>
            <p:nvPr/>
          </p:nvSpPr>
          <p:spPr bwMode="auto">
            <a:xfrm rot="5213036">
              <a:off x="2943110" y="476734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74" name="Oval 2873"/>
            <p:cNvSpPr/>
            <p:nvPr/>
          </p:nvSpPr>
          <p:spPr bwMode="auto">
            <a:xfrm rot="5213036">
              <a:off x="3152276" y="456009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75" name="Oval 2874"/>
            <p:cNvSpPr/>
            <p:nvPr/>
          </p:nvSpPr>
          <p:spPr bwMode="auto">
            <a:xfrm rot="5213036">
              <a:off x="3226343" y="459595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76" name="Oval 2875"/>
            <p:cNvSpPr/>
            <p:nvPr/>
          </p:nvSpPr>
          <p:spPr bwMode="auto">
            <a:xfrm rot="5213036">
              <a:off x="3159518" y="469310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77" name="Oval 2876"/>
            <p:cNvSpPr/>
            <p:nvPr/>
          </p:nvSpPr>
          <p:spPr bwMode="auto">
            <a:xfrm rot="5213036">
              <a:off x="3296079" y="455226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78" name="Oval 2877"/>
            <p:cNvSpPr/>
            <p:nvPr/>
          </p:nvSpPr>
          <p:spPr bwMode="auto">
            <a:xfrm rot="5213036">
              <a:off x="3334997" y="474601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79" name="Oval 2878"/>
            <p:cNvSpPr/>
            <p:nvPr/>
          </p:nvSpPr>
          <p:spPr bwMode="auto">
            <a:xfrm rot="5213036">
              <a:off x="3355936" y="462196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80" name="Oval 2879"/>
            <p:cNvSpPr/>
            <p:nvPr/>
          </p:nvSpPr>
          <p:spPr bwMode="auto">
            <a:xfrm rot="5213036">
              <a:off x="3204785" y="475899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81" name="Oval 2880"/>
            <p:cNvSpPr/>
            <p:nvPr/>
          </p:nvSpPr>
          <p:spPr bwMode="auto">
            <a:xfrm rot="5213036">
              <a:off x="3257245" y="467994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82" name="Oval 2881"/>
            <p:cNvSpPr/>
            <p:nvPr/>
          </p:nvSpPr>
          <p:spPr bwMode="auto">
            <a:xfrm rot="5213036">
              <a:off x="2818823" y="485899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83" name="Oval 2882"/>
            <p:cNvSpPr/>
            <p:nvPr/>
          </p:nvSpPr>
          <p:spPr bwMode="auto">
            <a:xfrm rot="5213036">
              <a:off x="2927612" y="490319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84" name="Oval 2883"/>
            <p:cNvSpPr/>
            <p:nvPr/>
          </p:nvSpPr>
          <p:spPr bwMode="auto">
            <a:xfrm rot="5213036">
              <a:off x="2862642" y="495251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85" name="Oval 2884"/>
            <p:cNvSpPr/>
            <p:nvPr/>
          </p:nvSpPr>
          <p:spPr bwMode="auto">
            <a:xfrm rot="5213036">
              <a:off x="2997348" y="485950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86" name="Oval 2885"/>
            <p:cNvSpPr/>
            <p:nvPr/>
          </p:nvSpPr>
          <p:spPr bwMode="auto">
            <a:xfrm rot="5213036">
              <a:off x="3052279" y="505827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87" name="Oval 2886"/>
            <p:cNvSpPr/>
            <p:nvPr/>
          </p:nvSpPr>
          <p:spPr bwMode="auto">
            <a:xfrm rot="5213036">
              <a:off x="3057204" y="492920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88" name="Oval 2887"/>
            <p:cNvSpPr/>
            <p:nvPr/>
          </p:nvSpPr>
          <p:spPr bwMode="auto">
            <a:xfrm rot="5213036">
              <a:off x="2860402" y="506871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89" name="Oval 2888"/>
            <p:cNvSpPr/>
            <p:nvPr/>
          </p:nvSpPr>
          <p:spPr bwMode="auto">
            <a:xfrm rot="5213036">
              <a:off x="2934396" y="507561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90" name="Oval 2889"/>
            <p:cNvSpPr/>
            <p:nvPr/>
          </p:nvSpPr>
          <p:spPr bwMode="auto">
            <a:xfrm rot="5213036">
              <a:off x="3116423" y="48179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91" name="Oval 2890"/>
            <p:cNvSpPr/>
            <p:nvPr/>
          </p:nvSpPr>
          <p:spPr bwMode="auto">
            <a:xfrm rot="5213036">
              <a:off x="3219632" y="489318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92" name="Oval 2891"/>
            <p:cNvSpPr/>
            <p:nvPr/>
          </p:nvSpPr>
          <p:spPr bwMode="auto">
            <a:xfrm rot="5213036">
              <a:off x="3289368" y="484950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93" name="Oval 2892"/>
            <p:cNvSpPr/>
            <p:nvPr/>
          </p:nvSpPr>
          <p:spPr bwMode="auto">
            <a:xfrm rot="5213036">
              <a:off x="3279488" y="496289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94" name="Oval 2893"/>
            <p:cNvSpPr/>
            <p:nvPr/>
          </p:nvSpPr>
          <p:spPr bwMode="auto">
            <a:xfrm rot="5213036">
              <a:off x="3152422" y="505871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95" name="Oval 2894"/>
            <p:cNvSpPr/>
            <p:nvPr/>
          </p:nvSpPr>
          <p:spPr bwMode="auto">
            <a:xfrm rot="5213036">
              <a:off x="3330013" y="506696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96" name="Oval 2895"/>
            <p:cNvSpPr/>
            <p:nvPr/>
          </p:nvSpPr>
          <p:spPr bwMode="auto">
            <a:xfrm rot="5213036">
              <a:off x="2853044" y="395488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97" name="Oval 2896"/>
            <p:cNvSpPr/>
            <p:nvPr/>
          </p:nvSpPr>
          <p:spPr bwMode="auto">
            <a:xfrm rot="5213036">
              <a:off x="2927111" y="399074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98" name="Oval 2897"/>
            <p:cNvSpPr/>
            <p:nvPr/>
          </p:nvSpPr>
          <p:spPr bwMode="auto">
            <a:xfrm rot="5213036">
              <a:off x="2862141" y="404006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99" name="Oval 2898"/>
            <p:cNvSpPr/>
            <p:nvPr/>
          </p:nvSpPr>
          <p:spPr bwMode="auto">
            <a:xfrm rot="5213036">
              <a:off x="2996847" y="394705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00" name="Oval 2899"/>
            <p:cNvSpPr/>
            <p:nvPr/>
          </p:nvSpPr>
          <p:spPr bwMode="auto">
            <a:xfrm rot="5213036">
              <a:off x="3028460" y="410720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01" name="Oval 2900"/>
            <p:cNvSpPr/>
            <p:nvPr/>
          </p:nvSpPr>
          <p:spPr bwMode="auto">
            <a:xfrm rot="5213036">
              <a:off x="3056704" y="401675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02" name="Oval 2901"/>
            <p:cNvSpPr/>
            <p:nvPr/>
          </p:nvSpPr>
          <p:spPr bwMode="auto">
            <a:xfrm rot="5213036">
              <a:off x="2824601" y="412880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03" name="Oval 2902"/>
            <p:cNvSpPr/>
            <p:nvPr/>
          </p:nvSpPr>
          <p:spPr bwMode="auto">
            <a:xfrm rot="5213036">
              <a:off x="2935898" y="415213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04" name="Oval 2903"/>
            <p:cNvSpPr/>
            <p:nvPr/>
          </p:nvSpPr>
          <p:spPr bwMode="auto">
            <a:xfrm rot="5213036">
              <a:off x="3145064" y="394488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05" name="Oval 2904"/>
            <p:cNvSpPr/>
            <p:nvPr/>
          </p:nvSpPr>
          <p:spPr bwMode="auto">
            <a:xfrm rot="5213036">
              <a:off x="3219131" y="398074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06" name="Oval 2905"/>
            <p:cNvSpPr/>
            <p:nvPr/>
          </p:nvSpPr>
          <p:spPr bwMode="auto">
            <a:xfrm rot="5213036">
              <a:off x="3152306" y="407789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07" name="Oval 2906"/>
            <p:cNvSpPr/>
            <p:nvPr/>
          </p:nvSpPr>
          <p:spPr bwMode="auto">
            <a:xfrm rot="5213036">
              <a:off x="3288868" y="393705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08" name="Oval 2907"/>
            <p:cNvSpPr/>
            <p:nvPr/>
          </p:nvSpPr>
          <p:spPr bwMode="auto">
            <a:xfrm rot="5213036">
              <a:off x="3327785" y="413079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09" name="Oval 2908"/>
            <p:cNvSpPr/>
            <p:nvPr/>
          </p:nvSpPr>
          <p:spPr bwMode="auto">
            <a:xfrm rot="5213036">
              <a:off x="3348724" y="400675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0" name="Oval 2909"/>
            <p:cNvSpPr/>
            <p:nvPr/>
          </p:nvSpPr>
          <p:spPr bwMode="auto">
            <a:xfrm rot="5213036">
              <a:off x="3197573" y="414378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1" name="Oval 2910"/>
            <p:cNvSpPr/>
            <p:nvPr/>
          </p:nvSpPr>
          <p:spPr bwMode="auto">
            <a:xfrm rot="5213036">
              <a:off x="3250033" y="406473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2" name="Oval 2911"/>
            <p:cNvSpPr/>
            <p:nvPr/>
          </p:nvSpPr>
          <p:spPr bwMode="auto">
            <a:xfrm rot="5213036">
              <a:off x="2811611" y="424378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3" name="Oval 2912"/>
            <p:cNvSpPr/>
            <p:nvPr/>
          </p:nvSpPr>
          <p:spPr bwMode="auto">
            <a:xfrm rot="5213036">
              <a:off x="2920400" y="428797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4" name="Oval 2913"/>
            <p:cNvSpPr/>
            <p:nvPr/>
          </p:nvSpPr>
          <p:spPr bwMode="auto">
            <a:xfrm rot="5213036">
              <a:off x="2855430" y="433730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5" name="Oval 2914"/>
            <p:cNvSpPr/>
            <p:nvPr/>
          </p:nvSpPr>
          <p:spPr bwMode="auto">
            <a:xfrm rot="5213036">
              <a:off x="2990136" y="424429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6" name="Oval 2915"/>
            <p:cNvSpPr/>
            <p:nvPr/>
          </p:nvSpPr>
          <p:spPr bwMode="auto">
            <a:xfrm rot="5213036">
              <a:off x="3045067" y="444306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7" name="Oval 2916"/>
            <p:cNvSpPr/>
            <p:nvPr/>
          </p:nvSpPr>
          <p:spPr bwMode="auto">
            <a:xfrm rot="5213036">
              <a:off x="3049992" y="431399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8" name="Oval 2917"/>
            <p:cNvSpPr/>
            <p:nvPr/>
          </p:nvSpPr>
          <p:spPr bwMode="auto">
            <a:xfrm rot="5213036">
              <a:off x="2853190" y="445350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9" name="Oval 2918"/>
            <p:cNvSpPr/>
            <p:nvPr/>
          </p:nvSpPr>
          <p:spPr bwMode="auto">
            <a:xfrm rot="5213036">
              <a:off x="2927185" y="446040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20" name="Oval 2919"/>
            <p:cNvSpPr/>
            <p:nvPr/>
          </p:nvSpPr>
          <p:spPr bwMode="auto">
            <a:xfrm rot="5213036">
              <a:off x="3109211" y="420275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21" name="Oval 2920"/>
            <p:cNvSpPr/>
            <p:nvPr/>
          </p:nvSpPr>
          <p:spPr bwMode="auto">
            <a:xfrm rot="5213036">
              <a:off x="3212420" y="427797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22" name="Oval 2921"/>
            <p:cNvSpPr/>
            <p:nvPr/>
          </p:nvSpPr>
          <p:spPr bwMode="auto">
            <a:xfrm rot="5213036">
              <a:off x="3282156" y="423428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23" name="Oval 2922"/>
            <p:cNvSpPr/>
            <p:nvPr/>
          </p:nvSpPr>
          <p:spPr bwMode="auto">
            <a:xfrm rot="5213036">
              <a:off x="3272276" y="434768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24" name="Oval 2923"/>
            <p:cNvSpPr/>
            <p:nvPr/>
          </p:nvSpPr>
          <p:spPr bwMode="auto">
            <a:xfrm rot="5213036">
              <a:off x="3145210" y="444350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25" name="Oval 2924"/>
            <p:cNvSpPr/>
            <p:nvPr/>
          </p:nvSpPr>
          <p:spPr bwMode="auto">
            <a:xfrm rot="5213036">
              <a:off x="3322801" y="445175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26" name="Oval 2925"/>
            <p:cNvSpPr/>
            <p:nvPr/>
          </p:nvSpPr>
          <p:spPr bwMode="auto">
            <a:xfrm>
              <a:off x="3463682" y="475658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27" name="Oval 2926"/>
            <p:cNvSpPr/>
            <p:nvPr/>
          </p:nvSpPr>
          <p:spPr bwMode="auto">
            <a:xfrm>
              <a:off x="3503515" y="468457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28" name="Oval 2927"/>
            <p:cNvSpPr/>
            <p:nvPr/>
          </p:nvSpPr>
          <p:spPr bwMode="auto">
            <a:xfrm>
              <a:off x="3549234" y="475213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29" name="Oval 2928"/>
            <p:cNvSpPr/>
            <p:nvPr/>
          </p:nvSpPr>
          <p:spPr bwMode="auto">
            <a:xfrm>
              <a:off x="3463682" y="461256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30" name="Oval 2929"/>
            <p:cNvSpPr/>
            <p:nvPr/>
          </p:nvSpPr>
          <p:spPr bwMode="auto">
            <a:xfrm>
              <a:off x="3625312" y="458970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31" name="Oval 2930"/>
            <p:cNvSpPr/>
            <p:nvPr/>
          </p:nvSpPr>
          <p:spPr bwMode="auto">
            <a:xfrm>
              <a:off x="3536536" y="455659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32" name="Oval 2931"/>
            <p:cNvSpPr/>
            <p:nvPr/>
          </p:nvSpPr>
          <p:spPr bwMode="auto">
            <a:xfrm>
              <a:off x="3665145" y="476068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33" name="Oval 2932"/>
            <p:cNvSpPr/>
            <p:nvPr/>
          </p:nvSpPr>
          <p:spPr bwMode="auto">
            <a:xfrm>
              <a:off x="3665144" y="468457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34" name="Oval 2933"/>
            <p:cNvSpPr/>
            <p:nvPr/>
          </p:nvSpPr>
          <p:spPr bwMode="auto">
            <a:xfrm>
              <a:off x="3469568" y="446445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35" name="Oval 2934"/>
            <p:cNvSpPr/>
            <p:nvPr/>
          </p:nvSpPr>
          <p:spPr bwMode="auto">
            <a:xfrm>
              <a:off x="3509401" y="439244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36" name="Oval 2935"/>
            <p:cNvSpPr/>
            <p:nvPr/>
          </p:nvSpPr>
          <p:spPr bwMode="auto">
            <a:xfrm>
              <a:off x="3602775" y="446445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37" name="Oval 2936"/>
            <p:cNvSpPr/>
            <p:nvPr/>
          </p:nvSpPr>
          <p:spPr bwMode="auto">
            <a:xfrm>
              <a:off x="3469568" y="432043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38" name="Oval 2937"/>
            <p:cNvSpPr/>
            <p:nvPr/>
          </p:nvSpPr>
          <p:spPr bwMode="auto">
            <a:xfrm>
              <a:off x="3665143" y="429210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39" name="Oval 2938"/>
            <p:cNvSpPr/>
            <p:nvPr/>
          </p:nvSpPr>
          <p:spPr bwMode="auto">
            <a:xfrm>
              <a:off x="3542422" y="426445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40" name="Oval 2939"/>
            <p:cNvSpPr/>
            <p:nvPr/>
          </p:nvSpPr>
          <p:spPr bwMode="auto">
            <a:xfrm>
              <a:off x="3594953" y="436615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41" name="Oval 2940"/>
            <p:cNvSpPr/>
            <p:nvPr/>
          </p:nvSpPr>
          <p:spPr bwMode="auto">
            <a:xfrm>
              <a:off x="3463682" y="418438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42" name="Oval 2941"/>
            <p:cNvSpPr/>
            <p:nvPr/>
          </p:nvSpPr>
          <p:spPr bwMode="auto">
            <a:xfrm>
              <a:off x="3503515" y="411237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43" name="Oval 2942"/>
            <p:cNvSpPr/>
            <p:nvPr/>
          </p:nvSpPr>
          <p:spPr bwMode="auto">
            <a:xfrm>
              <a:off x="3549234" y="417993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44" name="Oval 2943"/>
            <p:cNvSpPr/>
            <p:nvPr/>
          </p:nvSpPr>
          <p:spPr bwMode="auto">
            <a:xfrm>
              <a:off x="3463682" y="404036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45" name="Oval 2944"/>
            <p:cNvSpPr/>
            <p:nvPr/>
          </p:nvSpPr>
          <p:spPr bwMode="auto">
            <a:xfrm>
              <a:off x="3625312" y="401750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46" name="Oval 2945"/>
            <p:cNvSpPr/>
            <p:nvPr/>
          </p:nvSpPr>
          <p:spPr bwMode="auto">
            <a:xfrm>
              <a:off x="3536536" y="398439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47" name="Oval 2946"/>
            <p:cNvSpPr/>
            <p:nvPr/>
          </p:nvSpPr>
          <p:spPr bwMode="auto">
            <a:xfrm>
              <a:off x="3665145" y="418848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48" name="Oval 2947"/>
            <p:cNvSpPr/>
            <p:nvPr/>
          </p:nvSpPr>
          <p:spPr bwMode="auto">
            <a:xfrm>
              <a:off x="3665144" y="411237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49" name="Oval 2948"/>
            <p:cNvSpPr/>
            <p:nvPr/>
          </p:nvSpPr>
          <p:spPr bwMode="auto">
            <a:xfrm>
              <a:off x="3469568" y="389225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50" name="Oval 2949"/>
            <p:cNvSpPr/>
            <p:nvPr/>
          </p:nvSpPr>
          <p:spPr bwMode="auto">
            <a:xfrm>
              <a:off x="3602775" y="389225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51" name="Oval 2950"/>
            <p:cNvSpPr/>
            <p:nvPr/>
          </p:nvSpPr>
          <p:spPr bwMode="auto">
            <a:xfrm rot="16200000">
              <a:off x="2669908" y="418359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52" name="Oval 2951"/>
            <p:cNvSpPr/>
            <p:nvPr/>
          </p:nvSpPr>
          <p:spPr bwMode="auto">
            <a:xfrm rot="16200000">
              <a:off x="2597900" y="414376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53" name="Oval 2952"/>
            <p:cNvSpPr/>
            <p:nvPr/>
          </p:nvSpPr>
          <p:spPr bwMode="auto">
            <a:xfrm rot="16200000">
              <a:off x="2665455" y="409804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54" name="Oval 2953"/>
            <p:cNvSpPr/>
            <p:nvPr/>
          </p:nvSpPr>
          <p:spPr bwMode="auto">
            <a:xfrm rot="16200000">
              <a:off x="2525892" y="418359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55" name="Oval 2954"/>
            <p:cNvSpPr/>
            <p:nvPr/>
          </p:nvSpPr>
          <p:spPr bwMode="auto">
            <a:xfrm rot="16200000">
              <a:off x="2503032" y="40219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56" name="Oval 2955"/>
            <p:cNvSpPr/>
            <p:nvPr/>
          </p:nvSpPr>
          <p:spPr bwMode="auto">
            <a:xfrm rot="16200000">
              <a:off x="2469913" y="41107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57" name="Oval 2956"/>
            <p:cNvSpPr/>
            <p:nvPr/>
          </p:nvSpPr>
          <p:spPr bwMode="auto">
            <a:xfrm rot="16200000">
              <a:off x="2707763" y="401147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58" name="Oval 2957"/>
            <p:cNvSpPr/>
            <p:nvPr/>
          </p:nvSpPr>
          <p:spPr bwMode="auto">
            <a:xfrm rot="16200000">
              <a:off x="2597899" y="398213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59" name="Oval 2958"/>
            <p:cNvSpPr/>
            <p:nvPr/>
          </p:nvSpPr>
          <p:spPr bwMode="auto">
            <a:xfrm rot="16200000">
              <a:off x="2377776" y="417770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60" name="Oval 2959"/>
            <p:cNvSpPr/>
            <p:nvPr/>
          </p:nvSpPr>
          <p:spPr bwMode="auto">
            <a:xfrm rot="16200000">
              <a:off x="2305768" y="413787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61" name="Oval 2960"/>
            <p:cNvSpPr/>
            <p:nvPr/>
          </p:nvSpPr>
          <p:spPr bwMode="auto">
            <a:xfrm rot="16200000">
              <a:off x="2377775" y="404450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62" name="Oval 2961"/>
            <p:cNvSpPr/>
            <p:nvPr/>
          </p:nvSpPr>
          <p:spPr bwMode="auto">
            <a:xfrm rot="16200000">
              <a:off x="2233760" y="417770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63" name="Oval 2962"/>
            <p:cNvSpPr/>
            <p:nvPr/>
          </p:nvSpPr>
          <p:spPr bwMode="auto">
            <a:xfrm rot="16200000">
              <a:off x="2205432" y="398213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64" name="Oval 2963"/>
            <p:cNvSpPr/>
            <p:nvPr/>
          </p:nvSpPr>
          <p:spPr bwMode="auto">
            <a:xfrm rot="16200000">
              <a:off x="2177781" y="410485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65" name="Oval 2964"/>
            <p:cNvSpPr/>
            <p:nvPr/>
          </p:nvSpPr>
          <p:spPr bwMode="auto">
            <a:xfrm rot="16200000">
              <a:off x="2336157" y="397624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66" name="Oval 2965"/>
            <p:cNvSpPr/>
            <p:nvPr/>
          </p:nvSpPr>
          <p:spPr bwMode="auto">
            <a:xfrm rot="16200000">
              <a:off x="2279478" y="405232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67" name="Oval 2966"/>
            <p:cNvSpPr/>
            <p:nvPr/>
          </p:nvSpPr>
          <p:spPr bwMode="auto">
            <a:xfrm rot="16200000">
              <a:off x="2726984" y="389737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68" name="Oval 2967"/>
            <p:cNvSpPr/>
            <p:nvPr/>
          </p:nvSpPr>
          <p:spPr bwMode="auto">
            <a:xfrm rot="16200000">
              <a:off x="2620759" y="384732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69" name="Oval 2968"/>
            <p:cNvSpPr/>
            <p:nvPr/>
          </p:nvSpPr>
          <p:spPr bwMode="auto">
            <a:xfrm rot="16200000">
              <a:off x="2548751" y="388716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70" name="Oval 2969"/>
            <p:cNvSpPr/>
            <p:nvPr/>
          </p:nvSpPr>
          <p:spPr bwMode="auto">
            <a:xfrm rot="16200000">
              <a:off x="2427594" y="392216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71" name="Oval 2970"/>
            <p:cNvSpPr/>
            <p:nvPr/>
          </p:nvSpPr>
          <p:spPr bwMode="auto">
            <a:xfrm rot="16200000">
              <a:off x="2328627" y="384144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72" name="Oval 2971"/>
            <p:cNvSpPr/>
            <p:nvPr/>
          </p:nvSpPr>
          <p:spPr bwMode="auto">
            <a:xfrm rot="16200000">
              <a:off x="2256619" y="38812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73" name="Oval 2972"/>
            <p:cNvSpPr/>
            <p:nvPr/>
          </p:nvSpPr>
          <p:spPr bwMode="auto">
            <a:xfrm rot="16200000">
              <a:off x="2643667" y="479828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74" name="Oval 2973"/>
            <p:cNvSpPr/>
            <p:nvPr/>
          </p:nvSpPr>
          <p:spPr bwMode="auto">
            <a:xfrm rot="16200000">
              <a:off x="2571659" y="475845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75" name="Oval 2974"/>
            <p:cNvSpPr/>
            <p:nvPr/>
          </p:nvSpPr>
          <p:spPr bwMode="auto">
            <a:xfrm rot="16200000">
              <a:off x="2639214" y="471273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76" name="Oval 2975"/>
            <p:cNvSpPr/>
            <p:nvPr/>
          </p:nvSpPr>
          <p:spPr bwMode="auto">
            <a:xfrm rot="16200000">
              <a:off x="2499651" y="479828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77" name="Oval 2976"/>
            <p:cNvSpPr/>
            <p:nvPr/>
          </p:nvSpPr>
          <p:spPr bwMode="auto">
            <a:xfrm rot="16200000">
              <a:off x="2476791" y="463665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78" name="Oval 2977"/>
            <p:cNvSpPr/>
            <p:nvPr/>
          </p:nvSpPr>
          <p:spPr bwMode="auto">
            <a:xfrm rot="16200000">
              <a:off x="2443672" y="472543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79" name="Oval 2978"/>
            <p:cNvSpPr/>
            <p:nvPr/>
          </p:nvSpPr>
          <p:spPr bwMode="auto">
            <a:xfrm rot="16200000">
              <a:off x="2681522" y="462617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80" name="Oval 2979"/>
            <p:cNvSpPr/>
            <p:nvPr/>
          </p:nvSpPr>
          <p:spPr bwMode="auto">
            <a:xfrm rot="16200000">
              <a:off x="2571658" y="459682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81" name="Oval 2980"/>
            <p:cNvSpPr/>
            <p:nvPr/>
          </p:nvSpPr>
          <p:spPr bwMode="auto">
            <a:xfrm rot="16200000">
              <a:off x="2351535" y="479240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82" name="Oval 2981"/>
            <p:cNvSpPr/>
            <p:nvPr/>
          </p:nvSpPr>
          <p:spPr bwMode="auto">
            <a:xfrm rot="16200000">
              <a:off x="2279527" y="475256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83" name="Oval 2982"/>
            <p:cNvSpPr/>
            <p:nvPr/>
          </p:nvSpPr>
          <p:spPr bwMode="auto">
            <a:xfrm rot="16200000">
              <a:off x="2351534" y="465919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84" name="Oval 2983"/>
            <p:cNvSpPr/>
            <p:nvPr/>
          </p:nvSpPr>
          <p:spPr bwMode="auto">
            <a:xfrm rot="16200000">
              <a:off x="2207519" y="479240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85" name="Oval 2984"/>
            <p:cNvSpPr/>
            <p:nvPr/>
          </p:nvSpPr>
          <p:spPr bwMode="auto">
            <a:xfrm rot="16200000">
              <a:off x="2179191" y="459682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86" name="Oval 2985"/>
            <p:cNvSpPr/>
            <p:nvPr/>
          </p:nvSpPr>
          <p:spPr bwMode="auto">
            <a:xfrm rot="16200000">
              <a:off x="2151540" y="471954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87" name="Oval 2986"/>
            <p:cNvSpPr/>
            <p:nvPr/>
          </p:nvSpPr>
          <p:spPr bwMode="auto">
            <a:xfrm rot="16200000">
              <a:off x="2309916" y="459093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88" name="Oval 2987"/>
            <p:cNvSpPr/>
            <p:nvPr/>
          </p:nvSpPr>
          <p:spPr bwMode="auto">
            <a:xfrm rot="16200000">
              <a:off x="2253237" y="466701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89" name="Oval 2988"/>
            <p:cNvSpPr/>
            <p:nvPr/>
          </p:nvSpPr>
          <p:spPr bwMode="auto">
            <a:xfrm rot="16200000">
              <a:off x="2700743" y="451206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90" name="Oval 2989"/>
            <p:cNvSpPr/>
            <p:nvPr/>
          </p:nvSpPr>
          <p:spPr bwMode="auto">
            <a:xfrm rot="16200000">
              <a:off x="2594518" y="446202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91" name="Oval 2990"/>
            <p:cNvSpPr/>
            <p:nvPr/>
          </p:nvSpPr>
          <p:spPr bwMode="auto">
            <a:xfrm rot="16200000">
              <a:off x="2662073" y="441630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92" name="Oval 2991"/>
            <p:cNvSpPr/>
            <p:nvPr/>
          </p:nvSpPr>
          <p:spPr bwMode="auto">
            <a:xfrm rot="16200000">
              <a:off x="2522510" y="450185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93" name="Oval 2992"/>
            <p:cNvSpPr/>
            <p:nvPr/>
          </p:nvSpPr>
          <p:spPr bwMode="auto">
            <a:xfrm rot="16200000">
              <a:off x="2478465" y="430039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94" name="Oval 2993"/>
            <p:cNvSpPr/>
            <p:nvPr/>
          </p:nvSpPr>
          <p:spPr bwMode="auto">
            <a:xfrm rot="16200000">
              <a:off x="2466531" y="442900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95" name="Oval 2994"/>
            <p:cNvSpPr/>
            <p:nvPr/>
          </p:nvSpPr>
          <p:spPr bwMode="auto">
            <a:xfrm rot="16200000">
              <a:off x="2670626" y="430039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96" name="Oval 2995"/>
            <p:cNvSpPr/>
            <p:nvPr/>
          </p:nvSpPr>
          <p:spPr bwMode="auto">
            <a:xfrm rot="16200000">
              <a:off x="2597116" y="428948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97" name="Oval 2996"/>
            <p:cNvSpPr/>
            <p:nvPr/>
          </p:nvSpPr>
          <p:spPr bwMode="auto">
            <a:xfrm rot="16200000">
              <a:off x="2401353" y="453686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98" name="Oval 2997"/>
            <p:cNvSpPr/>
            <p:nvPr/>
          </p:nvSpPr>
          <p:spPr bwMode="auto">
            <a:xfrm rot="16200000">
              <a:off x="2302386" y="445613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99" name="Oval 2998"/>
            <p:cNvSpPr/>
            <p:nvPr/>
          </p:nvSpPr>
          <p:spPr bwMode="auto">
            <a:xfrm rot="16200000">
              <a:off x="2230378" y="449596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00" name="Oval 2999"/>
            <p:cNvSpPr/>
            <p:nvPr/>
          </p:nvSpPr>
          <p:spPr bwMode="auto">
            <a:xfrm rot="16200000">
              <a:off x="2246407" y="438328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01" name="Oval 3000"/>
            <p:cNvSpPr/>
            <p:nvPr/>
          </p:nvSpPr>
          <p:spPr bwMode="auto">
            <a:xfrm rot="16200000">
              <a:off x="2378494" y="429450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02" name="Oval 3001"/>
            <p:cNvSpPr/>
            <p:nvPr/>
          </p:nvSpPr>
          <p:spPr bwMode="auto">
            <a:xfrm rot="16200000">
              <a:off x="2201614" y="427661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03" name="Oval 3002"/>
            <p:cNvSpPr/>
            <p:nvPr/>
          </p:nvSpPr>
          <p:spPr bwMode="auto">
            <a:xfrm rot="5213036">
              <a:off x="2838831" y="432402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04" name="Oval 3003"/>
            <p:cNvSpPr/>
            <p:nvPr/>
          </p:nvSpPr>
          <p:spPr bwMode="auto">
            <a:xfrm rot="5213036">
              <a:off x="2912898" y="435988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05" name="Oval 3004"/>
            <p:cNvSpPr/>
            <p:nvPr/>
          </p:nvSpPr>
          <p:spPr bwMode="auto">
            <a:xfrm rot="5213036">
              <a:off x="2847928" y="440920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06" name="Oval 3005"/>
            <p:cNvSpPr/>
            <p:nvPr/>
          </p:nvSpPr>
          <p:spPr bwMode="auto">
            <a:xfrm rot="5213036">
              <a:off x="2982634" y="431619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07" name="Oval 3006"/>
            <p:cNvSpPr/>
            <p:nvPr/>
          </p:nvSpPr>
          <p:spPr bwMode="auto">
            <a:xfrm rot="5213036">
              <a:off x="3014247" y="447634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08" name="Oval 3007"/>
            <p:cNvSpPr/>
            <p:nvPr/>
          </p:nvSpPr>
          <p:spPr bwMode="auto">
            <a:xfrm rot="5213036">
              <a:off x="3042491" y="438589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09" name="Oval 3008"/>
            <p:cNvSpPr/>
            <p:nvPr/>
          </p:nvSpPr>
          <p:spPr bwMode="auto">
            <a:xfrm rot="5213036">
              <a:off x="2810388" y="449793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10" name="Oval 3009"/>
            <p:cNvSpPr/>
            <p:nvPr/>
          </p:nvSpPr>
          <p:spPr bwMode="auto">
            <a:xfrm rot="5213036">
              <a:off x="2921685" y="452127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11" name="Oval 3010"/>
            <p:cNvSpPr/>
            <p:nvPr/>
          </p:nvSpPr>
          <p:spPr bwMode="auto">
            <a:xfrm rot="5213036">
              <a:off x="3130851" y="431401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12" name="Oval 3011"/>
            <p:cNvSpPr/>
            <p:nvPr/>
          </p:nvSpPr>
          <p:spPr bwMode="auto">
            <a:xfrm rot="5213036">
              <a:off x="3204918" y="434987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13" name="Oval 3012"/>
            <p:cNvSpPr/>
            <p:nvPr/>
          </p:nvSpPr>
          <p:spPr bwMode="auto">
            <a:xfrm rot="5213036">
              <a:off x="3138093" y="444702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14" name="Oval 3013"/>
            <p:cNvSpPr/>
            <p:nvPr/>
          </p:nvSpPr>
          <p:spPr bwMode="auto">
            <a:xfrm rot="5213036">
              <a:off x="3274654" y="430618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15" name="Oval 3014"/>
            <p:cNvSpPr/>
            <p:nvPr/>
          </p:nvSpPr>
          <p:spPr bwMode="auto">
            <a:xfrm rot="5213036">
              <a:off x="3313572" y="449993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16" name="Oval 3015"/>
            <p:cNvSpPr/>
            <p:nvPr/>
          </p:nvSpPr>
          <p:spPr bwMode="auto">
            <a:xfrm rot="5213036">
              <a:off x="3334511" y="437589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17" name="Oval 3016"/>
            <p:cNvSpPr/>
            <p:nvPr/>
          </p:nvSpPr>
          <p:spPr bwMode="auto">
            <a:xfrm rot="5213036">
              <a:off x="3183360" y="451292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18" name="Oval 3017"/>
            <p:cNvSpPr/>
            <p:nvPr/>
          </p:nvSpPr>
          <p:spPr bwMode="auto">
            <a:xfrm rot="5213036">
              <a:off x="3235820" y="443387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19" name="Oval 3018"/>
            <p:cNvSpPr/>
            <p:nvPr/>
          </p:nvSpPr>
          <p:spPr bwMode="auto">
            <a:xfrm rot="5213036">
              <a:off x="2797398" y="461292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20" name="Oval 3019"/>
            <p:cNvSpPr/>
            <p:nvPr/>
          </p:nvSpPr>
          <p:spPr bwMode="auto">
            <a:xfrm rot="5213036">
              <a:off x="2906187" y="465711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21" name="Oval 3020"/>
            <p:cNvSpPr/>
            <p:nvPr/>
          </p:nvSpPr>
          <p:spPr bwMode="auto">
            <a:xfrm rot="5213036">
              <a:off x="2841217" y="470644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22" name="Oval 3021"/>
            <p:cNvSpPr/>
            <p:nvPr/>
          </p:nvSpPr>
          <p:spPr bwMode="auto">
            <a:xfrm rot="5213036">
              <a:off x="2975923" y="461342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23" name="Oval 3022"/>
            <p:cNvSpPr/>
            <p:nvPr/>
          </p:nvSpPr>
          <p:spPr bwMode="auto">
            <a:xfrm rot="5213036">
              <a:off x="3030854" y="481219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24" name="Oval 3023"/>
            <p:cNvSpPr/>
            <p:nvPr/>
          </p:nvSpPr>
          <p:spPr bwMode="auto">
            <a:xfrm rot="5213036">
              <a:off x="3035779" y="468313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25" name="Oval 3024"/>
            <p:cNvSpPr/>
            <p:nvPr/>
          </p:nvSpPr>
          <p:spPr bwMode="auto">
            <a:xfrm rot="5213036">
              <a:off x="2838977" y="482264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26" name="Oval 3025"/>
            <p:cNvSpPr/>
            <p:nvPr/>
          </p:nvSpPr>
          <p:spPr bwMode="auto">
            <a:xfrm rot="5213036">
              <a:off x="2912971" y="482954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27" name="Oval 3026"/>
            <p:cNvSpPr/>
            <p:nvPr/>
          </p:nvSpPr>
          <p:spPr bwMode="auto">
            <a:xfrm rot="5213036">
              <a:off x="3094998" y="457188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28" name="Oval 3027"/>
            <p:cNvSpPr/>
            <p:nvPr/>
          </p:nvSpPr>
          <p:spPr bwMode="auto">
            <a:xfrm rot="5213036">
              <a:off x="3198207" y="464711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29" name="Oval 3028"/>
            <p:cNvSpPr/>
            <p:nvPr/>
          </p:nvSpPr>
          <p:spPr bwMode="auto">
            <a:xfrm rot="5213036">
              <a:off x="3267943" y="460342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30" name="Oval 3029"/>
            <p:cNvSpPr/>
            <p:nvPr/>
          </p:nvSpPr>
          <p:spPr bwMode="auto">
            <a:xfrm rot="5213036">
              <a:off x="3258063" y="471681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31" name="Oval 3030"/>
            <p:cNvSpPr/>
            <p:nvPr/>
          </p:nvSpPr>
          <p:spPr bwMode="auto">
            <a:xfrm rot="5213036">
              <a:off x="3130997" y="481264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32" name="Oval 3031"/>
            <p:cNvSpPr/>
            <p:nvPr/>
          </p:nvSpPr>
          <p:spPr bwMode="auto">
            <a:xfrm rot="5213036">
              <a:off x="3308588" y="482089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33" name="Oval 3032"/>
            <p:cNvSpPr/>
            <p:nvPr/>
          </p:nvSpPr>
          <p:spPr bwMode="auto">
            <a:xfrm rot="5213036">
              <a:off x="3007035" y="386112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34" name="Oval 3033"/>
            <p:cNvSpPr/>
            <p:nvPr/>
          </p:nvSpPr>
          <p:spPr bwMode="auto">
            <a:xfrm rot="5213036">
              <a:off x="2803176" y="388272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35" name="Oval 3034"/>
            <p:cNvSpPr/>
            <p:nvPr/>
          </p:nvSpPr>
          <p:spPr bwMode="auto">
            <a:xfrm rot="5213036">
              <a:off x="2914473" y="390605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36" name="Oval 3035"/>
            <p:cNvSpPr/>
            <p:nvPr/>
          </p:nvSpPr>
          <p:spPr bwMode="auto">
            <a:xfrm rot="5213036">
              <a:off x="3306360" y="388472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37" name="Oval 3036"/>
            <p:cNvSpPr/>
            <p:nvPr/>
          </p:nvSpPr>
          <p:spPr bwMode="auto">
            <a:xfrm rot="5213036">
              <a:off x="3176148" y="389770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38" name="Oval 3037"/>
            <p:cNvSpPr/>
            <p:nvPr/>
          </p:nvSpPr>
          <p:spPr bwMode="auto">
            <a:xfrm rot="5213036">
              <a:off x="2790186" y="399771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39" name="Oval 3038"/>
            <p:cNvSpPr/>
            <p:nvPr/>
          </p:nvSpPr>
          <p:spPr bwMode="auto">
            <a:xfrm rot="5213036">
              <a:off x="2898975" y="404190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40" name="Oval 3039"/>
            <p:cNvSpPr/>
            <p:nvPr/>
          </p:nvSpPr>
          <p:spPr bwMode="auto">
            <a:xfrm rot="5213036">
              <a:off x="2834005" y="409122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41" name="Oval 3040"/>
            <p:cNvSpPr/>
            <p:nvPr/>
          </p:nvSpPr>
          <p:spPr bwMode="auto">
            <a:xfrm rot="5213036">
              <a:off x="2968711" y="399821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42" name="Oval 3041"/>
            <p:cNvSpPr/>
            <p:nvPr/>
          </p:nvSpPr>
          <p:spPr bwMode="auto">
            <a:xfrm rot="5213036">
              <a:off x="3023642" y="419698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43" name="Oval 3042"/>
            <p:cNvSpPr/>
            <p:nvPr/>
          </p:nvSpPr>
          <p:spPr bwMode="auto">
            <a:xfrm rot="5213036">
              <a:off x="3028567" y="406791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44" name="Oval 3043"/>
            <p:cNvSpPr/>
            <p:nvPr/>
          </p:nvSpPr>
          <p:spPr bwMode="auto">
            <a:xfrm rot="5213036">
              <a:off x="2831765" y="420743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45" name="Oval 3044"/>
            <p:cNvSpPr/>
            <p:nvPr/>
          </p:nvSpPr>
          <p:spPr bwMode="auto">
            <a:xfrm rot="5213036">
              <a:off x="2905760" y="421432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46" name="Oval 3045"/>
            <p:cNvSpPr/>
            <p:nvPr/>
          </p:nvSpPr>
          <p:spPr bwMode="auto">
            <a:xfrm rot="5213036">
              <a:off x="3087786" y="395667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47" name="Oval 3046"/>
            <p:cNvSpPr/>
            <p:nvPr/>
          </p:nvSpPr>
          <p:spPr bwMode="auto">
            <a:xfrm rot="5213036">
              <a:off x="3190995" y="403190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48" name="Oval 3047"/>
            <p:cNvSpPr/>
            <p:nvPr/>
          </p:nvSpPr>
          <p:spPr bwMode="auto">
            <a:xfrm rot="5213036">
              <a:off x="3260731" y="398821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49" name="Oval 3048"/>
            <p:cNvSpPr/>
            <p:nvPr/>
          </p:nvSpPr>
          <p:spPr bwMode="auto">
            <a:xfrm rot="5213036">
              <a:off x="3250851" y="410160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50" name="Oval 3049"/>
            <p:cNvSpPr/>
            <p:nvPr/>
          </p:nvSpPr>
          <p:spPr bwMode="auto">
            <a:xfrm rot="5213036">
              <a:off x="3123785" y="419743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51" name="Oval 3050"/>
            <p:cNvSpPr/>
            <p:nvPr/>
          </p:nvSpPr>
          <p:spPr bwMode="auto">
            <a:xfrm rot="5213036">
              <a:off x="3301376" y="420568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52" name="Oval 3051"/>
            <p:cNvSpPr/>
            <p:nvPr/>
          </p:nvSpPr>
          <p:spPr bwMode="auto">
            <a:xfrm>
              <a:off x="3438884" y="505664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53" name="Oval 3052"/>
            <p:cNvSpPr/>
            <p:nvPr/>
          </p:nvSpPr>
          <p:spPr bwMode="auto">
            <a:xfrm>
              <a:off x="3478717" y="498463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54" name="Oval 3053"/>
            <p:cNvSpPr/>
            <p:nvPr/>
          </p:nvSpPr>
          <p:spPr bwMode="auto">
            <a:xfrm>
              <a:off x="3572091" y="505664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55" name="Oval 3054"/>
            <p:cNvSpPr/>
            <p:nvPr/>
          </p:nvSpPr>
          <p:spPr bwMode="auto">
            <a:xfrm>
              <a:off x="3438884" y="491262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56" name="Oval 3055"/>
            <p:cNvSpPr/>
            <p:nvPr/>
          </p:nvSpPr>
          <p:spPr bwMode="auto">
            <a:xfrm>
              <a:off x="3634459" y="488430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57" name="Oval 3056"/>
            <p:cNvSpPr/>
            <p:nvPr/>
          </p:nvSpPr>
          <p:spPr bwMode="auto">
            <a:xfrm>
              <a:off x="3511738" y="485665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58" name="Oval 3057"/>
            <p:cNvSpPr/>
            <p:nvPr/>
          </p:nvSpPr>
          <p:spPr bwMode="auto">
            <a:xfrm>
              <a:off x="3640347" y="501502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59" name="Oval 3058"/>
            <p:cNvSpPr/>
            <p:nvPr/>
          </p:nvSpPr>
          <p:spPr bwMode="auto">
            <a:xfrm>
              <a:off x="3564269" y="495834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60" name="Oval 3059"/>
            <p:cNvSpPr/>
            <p:nvPr/>
          </p:nvSpPr>
          <p:spPr bwMode="auto">
            <a:xfrm>
              <a:off x="2822333" y="504290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61" name="Oval 3060"/>
            <p:cNvSpPr/>
            <p:nvPr/>
          </p:nvSpPr>
          <p:spPr bwMode="auto">
            <a:xfrm>
              <a:off x="2862166" y="497089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62" name="Oval 3061"/>
            <p:cNvSpPr/>
            <p:nvPr/>
          </p:nvSpPr>
          <p:spPr bwMode="auto">
            <a:xfrm>
              <a:off x="2955540" y="504289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63" name="Oval 3062"/>
            <p:cNvSpPr/>
            <p:nvPr/>
          </p:nvSpPr>
          <p:spPr bwMode="auto">
            <a:xfrm>
              <a:off x="2822333" y="489888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64" name="Oval 3063"/>
            <p:cNvSpPr/>
            <p:nvPr/>
          </p:nvSpPr>
          <p:spPr bwMode="auto">
            <a:xfrm>
              <a:off x="3017908" y="487055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65" name="Oval 3064"/>
            <p:cNvSpPr/>
            <p:nvPr/>
          </p:nvSpPr>
          <p:spPr bwMode="auto">
            <a:xfrm>
              <a:off x="2895187" y="484290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66" name="Oval 3065"/>
            <p:cNvSpPr/>
            <p:nvPr/>
          </p:nvSpPr>
          <p:spPr bwMode="auto">
            <a:xfrm>
              <a:off x="3023796" y="500128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67" name="Oval 3066"/>
            <p:cNvSpPr/>
            <p:nvPr/>
          </p:nvSpPr>
          <p:spPr bwMode="auto">
            <a:xfrm>
              <a:off x="2947718" y="494460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68" name="Oval 3067"/>
            <p:cNvSpPr/>
            <p:nvPr/>
          </p:nvSpPr>
          <p:spPr bwMode="auto">
            <a:xfrm>
              <a:off x="3158598" y="499375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69" name="Oval 3068"/>
            <p:cNvSpPr/>
            <p:nvPr/>
          </p:nvSpPr>
          <p:spPr bwMode="auto">
            <a:xfrm>
              <a:off x="3118765" y="492174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70" name="Oval 3069"/>
            <p:cNvSpPr/>
            <p:nvPr/>
          </p:nvSpPr>
          <p:spPr bwMode="auto">
            <a:xfrm>
              <a:off x="3231452" y="493777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71" name="Oval 3070"/>
            <p:cNvSpPr/>
            <p:nvPr/>
          </p:nvSpPr>
          <p:spPr bwMode="auto">
            <a:xfrm>
              <a:off x="3320228" y="506985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72" name="Oval 3071"/>
            <p:cNvSpPr/>
            <p:nvPr/>
          </p:nvSpPr>
          <p:spPr bwMode="auto">
            <a:xfrm>
              <a:off x="3338121" y="489297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73" name="Oval 3072"/>
            <p:cNvSpPr/>
            <p:nvPr/>
          </p:nvSpPr>
          <p:spPr bwMode="auto">
            <a:xfrm>
              <a:off x="2207639" y="501665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74" name="Oval 3073"/>
            <p:cNvSpPr/>
            <p:nvPr/>
          </p:nvSpPr>
          <p:spPr bwMode="auto">
            <a:xfrm>
              <a:off x="2247472" y="494465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75" name="Oval 3074"/>
            <p:cNvSpPr/>
            <p:nvPr/>
          </p:nvSpPr>
          <p:spPr bwMode="auto">
            <a:xfrm>
              <a:off x="2340846" y="501665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76" name="Oval 3075"/>
            <p:cNvSpPr/>
            <p:nvPr/>
          </p:nvSpPr>
          <p:spPr bwMode="auto">
            <a:xfrm>
              <a:off x="2207639" y="487264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77" name="Oval 3076"/>
            <p:cNvSpPr/>
            <p:nvPr/>
          </p:nvSpPr>
          <p:spPr bwMode="auto">
            <a:xfrm>
              <a:off x="2403214" y="484431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78" name="Oval 3077"/>
            <p:cNvSpPr/>
            <p:nvPr/>
          </p:nvSpPr>
          <p:spPr bwMode="auto">
            <a:xfrm>
              <a:off x="2280493" y="481666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79" name="Oval 3078"/>
            <p:cNvSpPr/>
            <p:nvPr/>
          </p:nvSpPr>
          <p:spPr bwMode="auto">
            <a:xfrm>
              <a:off x="2409102" y="497504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0" name="Oval 3079"/>
            <p:cNvSpPr/>
            <p:nvPr/>
          </p:nvSpPr>
          <p:spPr bwMode="auto">
            <a:xfrm>
              <a:off x="2333024" y="491836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1" name="Oval 3080"/>
            <p:cNvSpPr/>
            <p:nvPr/>
          </p:nvSpPr>
          <p:spPr bwMode="auto">
            <a:xfrm>
              <a:off x="2463180" y="506647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2" name="Oval 3081"/>
            <p:cNvSpPr/>
            <p:nvPr/>
          </p:nvSpPr>
          <p:spPr bwMode="auto">
            <a:xfrm>
              <a:off x="2543904" y="496751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3" name="Oval 3082"/>
            <p:cNvSpPr/>
            <p:nvPr/>
          </p:nvSpPr>
          <p:spPr bwMode="auto">
            <a:xfrm>
              <a:off x="2504071" y="489550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4" name="Oval 3083"/>
            <p:cNvSpPr/>
            <p:nvPr/>
          </p:nvSpPr>
          <p:spPr bwMode="auto">
            <a:xfrm>
              <a:off x="2616758" y="491153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5" name="Oval 3084"/>
            <p:cNvSpPr/>
            <p:nvPr/>
          </p:nvSpPr>
          <p:spPr bwMode="auto">
            <a:xfrm>
              <a:off x="2705534" y="504361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6" name="Oval 3085"/>
            <p:cNvSpPr/>
            <p:nvPr/>
          </p:nvSpPr>
          <p:spPr bwMode="auto">
            <a:xfrm>
              <a:off x="2723427" y="486673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7" name="Oval 3086"/>
            <p:cNvSpPr/>
            <p:nvPr/>
          </p:nvSpPr>
          <p:spPr bwMode="auto">
            <a:xfrm>
              <a:off x="2565978" y="505368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8" name="Oval 3087"/>
            <p:cNvSpPr/>
            <p:nvPr/>
          </p:nvSpPr>
          <p:spPr bwMode="auto">
            <a:xfrm>
              <a:off x="2443257" y="502603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9" name="Oval 3088"/>
            <p:cNvSpPr/>
            <p:nvPr/>
          </p:nvSpPr>
          <p:spPr bwMode="auto">
            <a:xfrm>
              <a:off x="2739689" y="504889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90" name="Oval 3089"/>
            <p:cNvSpPr/>
            <p:nvPr/>
          </p:nvSpPr>
          <p:spPr bwMode="auto">
            <a:xfrm>
              <a:off x="3558980" y="386816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91" name="Oval 3090"/>
            <p:cNvSpPr/>
            <p:nvPr/>
          </p:nvSpPr>
          <p:spPr bwMode="auto">
            <a:xfrm>
              <a:off x="3644532" y="386370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92" name="Oval 3091"/>
            <p:cNvSpPr/>
            <p:nvPr/>
          </p:nvSpPr>
          <p:spPr bwMode="auto">
            <a:xfrm rot="16200000">
              <a:off x="2738965" y="39098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93" name="Oval 3092"/>
            <p:cNvSpPr/>
            <p:nvPr/>
          </p:nvSpPr>
          <p:spPr bwMode="auto">
            <a:xfrm rot="16200000">
              <a:off x="2666957" y="387003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94" name="Oval 3093"/>
            <p:cNvSpPr/>
            <p:nvPr/>
          </p:nvSpPr>
          <p:spPr bwMode="auto">
            <a:xfrm rot="16200000">
              <a:off x="2594949" y="39098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95" name="Oval 3094"/>
            <p:cNvSpPr/>
            <p:nvPr/>
          </p:nvSpPr>
          <p:spPr bwMode="auto">
            <a:xfrm rot="16200000">
              <a:off x="2538970" y="383700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96" name="Oval 3095"/>
            <p:cNvSpPr/>
            <p:nvPr/>
          </p:nvSpPr>
          <p:spPr bwMode="auto">
            <a:xfrm rot="16200000">
              <a:off x="2446833" y="390397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97" name="Oval 3096"/>
            <p:cNvSpPr/>
            <p:nvPr/>
          </p:nvSpPr>
          <p:spPr bwMode="auto">
            <a:xfrm rot="16200000">
              <a:off x="2374825" y="386414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98" name="Oval 3097"/>
            <p:cNvSpPr/>
            <p:nvPr/>
          </p:nvSpPr>
          <p:spPr bwMode="auto">
            <a:xfrm rot="16200000">
              <a:off x="2302817" y="390397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99" name="Oval 3098"/>
            <p:cNvSpPr/>
            <p:nvPr/>
          </p:nvSpPr>
          <p:spPr bwMode="auto">
            <a:xfrm rot="16200000">
              <a:off x="2246838" y="383112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00" name="Oval 3099"/>
            <p:cNvSpPr/>
            <p:nvPr/>
          </p:nvSpPr>
          <p:spPr bwMode="auto">
            <a:xfrm rot="5213036">
              <a:off x="3126152" y="392377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01" name="Oval 3100"/>
            <p:cNvSpPr/>
            <p:nvPr/>
          </p:nvSpPr>
          <p:spPr bwMode="auto">
            <a:xfrm rot="5213036">
              <a:off x="2934275" y="393422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02" name="Oval 3101"/>
            <p:cNvSpPr/>
            <p:nvPr/>
          </p:nvSpPr>
          <p:spPr bwMode="auto">
            <a:xfrm rot="5213036">
              <a:off x="3008269" y="394111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03" name="Oval 3102"/>
            <p:cNvSpPr/>
            <p:nvPr/>
          </p:nvSpPr>
          <p:spPr bwMode="auto">
            <a:xfrm rot="5213036">
              <a:off x="3226295" y="392421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04" name="Oval 3103"/>
            <p:cNvSpPr/>
            <p:nvPr/>
          </p:nvSpPr>
          <p:spPr bwMode="auto">
            <a:xfrm rot="5213036">
              <a:off x="3403886" y="393246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05" name="Oval 3104"/>
            <p:cNvSpPr/>
            <p:nvPr/>
          </p:nvSpPr>
          <p:spPr bwMode="auto">
            <a:xfrm>
              <a:off x="3575951" y="505841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06" name="Oval 3105"/>
            <p:cNvSpPr/>
            <p:nvPr/>
          </p:nvSpPr>
          <p:spPr bwMode="auto">
            <a:xfrm>
              <a:off x="3615784" y="498640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07" name="Oval 3106"/>
            <p:cNvSpPr/>
            <p:nvPr/>
          </p:nvSpPr>
          <p:spPr bwMode="auto">
            <a:xfrm>
              <a:off x="3661503" y="505396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08" name="Oval 3107"/>
            <p:cNvSpPr/>
            <p:nvPr/>
          </p:nvSpPr>
          <p:spPr bwMode="auto">
            <a:xfrm>
              <a:off x="3575951" y="491439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09" name="Oval 3108"/>
            <p:cNvSpPr/>
            <p:nvPr/>
          </p:nvSpPr>
          <p:spPr bwMode="auto">
            <a:xfrm>
              <a:off x="3648805" y="485841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10" name="Oval 3109"/>
            <p:cNvSpPr/>
            <p:nvPr/>
          </p:nvSpPr>
          <p:spPr bwMode="auto">
            <a:xfrm>
              <a:off x="3581837" y="476628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11" name="Oval 3110"/>
            <p:cNvSpPr/>
            <p:nvPr/>
          </p:nvSpPr>
          <p:spPr bwMode="auto">
            <a:xfrm>
              <a:off x="3621670" y="469427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12" name="Oval 3111"/>
            <p:cNvSpPr/>
            <p:nvPr/>
          </p:nvSpPr>
          <p:spPr bwMode="auto">
            <a:xfrm>
              <a:off x="3581837" y="462226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13" name="Oval 3112"/>
            <p:cNvSpPr/>
            <p:nvPr/>
          </p:nvSpPr>
          <p:spPr bwMode="auto">
            <a:xfrm>
              <a:off x="3654691" y="456628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14" name="Oval 3113"/>
            <p:cNvSpPr/>
            <p:nvPr/>
          </p:nvSpPr>
          <p:spPr bwMode="auto">
            <a:xfrm>
              <a:off x="3528296" y="446035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15" name="Oval 3114"/>
            <p:cNvSpPr/>
            <p:nvPr/>
          </p:nvSpPr>
          <p:spPr bwMode="auto">
            <a:xfrm>
              <a:off x="3568129" y="438834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16" name="Oval 3115"/>
            <p:cNvSpPr/>
            <p:nvPr/>
          </p:nvSpPr>
          <p:spPr bwMode="auto">
            <a:xfrm>
              <a:off x="3613848" y="445590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17" name="Oval 3116"/>
            <p:cNvSpPr/>
            <p:nvPr/>
          </p:nvSpPr>
          <p:spPr bwMode="auto">
            <a:xfrm>
              <a:off x="3528296" y="431633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18" name="Oval 3117"/>
            <p:cNvSpPr/>
            <p:nvPr/>
          </p:nvSpPr>
          <p:spPr bwMode="auto">
            <a:xfrm>
              <a:off x="3601150" y="426035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19" name="Oval 3118"/>
            <p:cNvSpPr/>
            <p:nvPr/>
          </p:nvSpPr>
          <p:spPr bwMode="auto">
            <a:xfrm>
              <a:off x="3534182" y="416822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20" name="Oval 3119"/>
            <p:cNvSpPr/>
            <p:nvPr/>
          </p:nvSpPr>
          <p:spPr bwMode="auto">
            <a:xfrm>
              <a:off x="3574015" y="409621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21" name="Oval 3120"/>
            <p:cNvSpPr/>
            <p:nvPr/>
          </p:nvSpPr>
          <p:spPr bwMode="auto">
            <a:xfrm>
              <a:off x="3667389" y="416822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22" name="Oval 3121"/>
            <p:cNvSpPr/>
            <p:nvPr/>
          </p:nvSpPr>
          <p:spPr bwMode="auto">
            <a:xfrm>
              <a:off x="3534182" y="402420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23" name="Oval 3122"/>
            <p:cNvSpPr/>
            <p:nvPr/>
          </p:nvSpPr>
          <p:spPr bwMode="auto">
            <a:xfrm>
              <a:off x="3607036" y="396822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24" name="Oval 3123"/>
            <p:cNvSpPr/>
            <p:nvPr/>
          </p:nvSpPr>
          <p:spPr bwMode="auto">
            <a:xfrm>
              <a:off x="3659567" y="406992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25" name="Oval 3124"/>
            <p:cNvSpPr/>
            <p:nvPr/>
          </p:nvSpPr>
          <p:spPr bwMode="auto">
            <a:xfrm>
              <a:off x="2911745" y="444660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26" name="Oval 3125"/>
            <p:cNvSpPr/>
            <p:nvPr/>
          </p:nvSpPr>
          <p:spPr bwMode="auto">
            <a:xfrm>
              <a:off x="2951578" y="437460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27" name="Oval 3126"/>
            <p:cNvSpPr/>
            <p:nvPr/>
          </p:nvSpPr>
          <p:spPr bwMode="auto">
            <a:xfrm>
              <a:off x="2997297" y="444215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28" name="Oval 3127"/>
            <p:cNvSpPr/>
            <p:nvPr/>
          </p:nvSpPr>
          <p:spPr bwMode="auto">
            <a:xfrm>
              <a:off x="2911745" y="430259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29" name="Oval 3128"/>
            <p:cNvSpPr/>
            <p:nvPr/>
          </p:nvSpPr>
          <p:spPr bwMode="auto">
            <a:xfrm>
              <a:off x="3073375" y="427973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30" name="Oval 3129"/>
            <p:cNvSpPr/>
            <p:nvPr/>
          </p:nvSpPr>
          <p:spPr bwMode="auto">
            <a:xfrm>
              <a:off x="2984599" y="424661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31" name="Oval 3130"/>
            <p:cNvSpPr/>
            <p:nvPr/>
          </p:nvSpPr>
          <p:spPr bwMode="auto">
            <a:xfrm>
              <a:off x="3083859" y="44844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32" name="Oval 3131"/>
            <p:cNvSpPr/>
            <p:nvPr/>
          </p:nvSpPr>
          <p:spPr bwMode="auto">
            <a:xfrm>
              <a:off x="3113207" y="437459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33" name="Oval 3132"/>
            <p:cNvSpPr/>
            <p:nvPr/>
          </p:nvSpPr>
          <p:spPr bwMode="auto">
            <a:xfrm>
              <a:off x="2917631" y="415447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34" name="Oval 3133"/>
            <p:cNvSpPr/>
            <p:nvPr/>
          </p:nvSpPr>
          <p:spPr bwMode="auto">
            <a:xfrm>
              <a:off x="2957464" y="408246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35" name="Oval 3134"/>
            <p:cNvSpPr/>
            <p:nvPr/>
          </p:nvSpPr>
          <p:spPr bwMode="auto">
            <a:xfrm>
              <a:off x="3050838" y="41544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36" name="Oval 3135"/>
            <p:cNvSpPr/>
            <p:nvPr/>
          </p:nvSpPr>
          <p:spPr bwMode="auto">
            <a:xfrm>
              <a:off x="2917631" y="401046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37" name="Oval 3136"/>
            <p:cNvSpPr/>
            <p:nvPr/>
          </p:nvSpPr>
          <p:spPr bwMode="auto">
            <a:xfrm>
              <a:off x="3113206" y="398213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38" name="Oval 3137"/>
            <p:cNvSpPr/>
            <p:nvPr/>
          </p:nvSpPr>
          <p:spPr bwMode="auto">
            <a:xfrm>
              <a:off x="2990485" y="395448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39" name="Oval 3138"/>
            <p:cNvSpPr/>
            <p:nvPr/>
          </p:nvSpPr>
          <p:spPr bwMode="auto">
            <a:xfrm>
              <a:off x="3119094" y="411285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40" name="Oval 3139"/>
            <p:cNvSpPr/>
            <p:nvPr/>
          </p:nvSpPr>
          <p:spPr bwMode="auto">
            <a:xfrm>
              <a:off x="3043016" y="405617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41" name="Oval 3140"/>
            <p:cNvSpPr/>
            <p:nvPr/>
          </p:nvSpPr>
          <p:spPr bwMode="auto">
            <a:xfrm>
              <a:off x="3197967" y="450368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42" name="Oval 3141"/>
            <p:cNvSpPr/>
            <p:nvPr/>
          </p:nvSpPr>
          <p:spPr bwMode="auto">
            <a:xfrm>
              <a:off x="3248010" y="439745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43" name="Oval 3142"/>
            <p:cNvSpPr/>
            <p:nvPr/>
          </p:nvSpPr>
          <p:spPr bwMode="auto">
            <a:xfrm>
              <a:off x="3293729" y="446501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44" name="Oval 3143"/>
            <p:cNvSpPr/>
            <p:nvPr/>
          </p:nvSpPr>
          <p:spPr bwMode="auto">
            <a:xfrm>
              <a:off x="3208177" y="432545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45" name="Oval 3144"/>
            <p:cNvSpPr/>
            <p:nvPr/>
          </p:nvSpPr>
          <p:spPr bwMode="auto">
            <a:xfrm>
              <a:off x="3409639" y="428140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46" name="Oval 3145"/>
            <p:cNvSpPr/>
            <p:nvPr/>
          </p:nvSpPr>
          <p:spPr bwMode="auto">
            <a:xfrm>
              <a:off x="3281031" y="426947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47" name="Oval 3146"/>
            <p:cNvSpPr/>
            <p:nvPr/>
          </p:nvSpPr>
          <p:spPr bwMode="auto">
            <a:xfrm>
              <a:off x="3409640" y="447356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48" name="Oval 3147"/>
            <p:cNvSpPr/>
            <p:nvPr/>
          </p:nvSpPr>
          <p:spPr bwMode="auto">
            <a:xfrm>
              <a:off x="3420548" y="440005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49" name="Oval 3148"/>
            <p:cNvSpPr/>
            <p:nvPr/>
          </p:nvSpPr>
          <p:spPr bwMode="auto">
            <a:xfrm>
              <a:off x="3173172" y="420429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50" name="Oval 3149"/>
            <p:cNvSpPr/>
            <p:nvPr/>
          </p:nvSpPr>
          <p:spPr bwMode="auto">
            <a:xfrm>
              <a:off x="3253896" y="410532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51" name="Oval 3150"/>
            <p:cNvSpPr/>
            <p:nvPr/>
          </p:nvSpPr>
          <p:spPr bwMode="auto">
            <a:xfrm>
              <a:off x="3214063" y="403331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52" name="Oval 3151"/>
            <p:cNvSpPr/>
            <p:nvPr/>
          </p:nvSpPr>
          <p:spPr bwMode="auto">
            <a:xfrm>
              <a:off x="3326750" y="404934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53" name="Oval 3152"/>
            <p:cNvSpPr/>
            <p:nvPr/>
          </p:nvSpPr>
          <p:spPr bwMode="auto">
            <a:xfrm>
              <a:off x="3415526" y="418143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54" name="Oval 3153"/>
            <p:cNvSpPr/>
            <p:nvPr/>
          </p:nvSpPr>
          <p:spPr bwMode="auto">
            <a:xfrm>
              <a:off x="3433419" y="400455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55" name="Oval 3154"/>
            <p:cNvSpPr/>
            <p:nvPr/>
          </p:nvSpPr>
          <p:spPr bwMode="auto">
            <a:xfrm>
              <a:off x="2297051" y="442036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56" name="Oval 3155"/>
            <p:cNvSpPr/>
            <p:nvPr/>
          </p:nvSpPr>
          <p:spPr bwMode="auto">
            <a:xfrm>
              <a:off x="2336884" y="434835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57" name="Oval 3156"/>
            <p:cNvSpPr/>
            <p:nvPr/>
          </p:nvSpPr>
          <p:spPr bwMode="auto">
            <a:xfrm>
              <a:off x="2382603" y="441591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58" name="Oval 3157"/>
            <p:cNvSpPr/>
            <p:nvPr/>
          </p:nvSpPr>
          <p:spPr bwMode="auto">
            <a:xfrm>
              <a:off x="2297051" y="427635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59" name="Oval 3158"/>
            <p:cNvSpPr/>
            <p:nvPr/>
          </p:nvSpPr>
          <p:spPr bwMode="auto">
            <a:xfrm>
              <a:off x="2458681" y="425349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60" name="Oval 3159"/>
            <p:cNvSpPr/>
            <p:nvPr/>
          </p:nvSpPr>
          <p:spPr bwMode="auto">
            <a:xfrm>
              <a:off x="2369905" y="422037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61" name="Oval 3160"/>
            <p:cNvSpPr/>
            <p:nvPr/>
          </p:nvSpPr>
          <p:spPr bwMode="auto">
            <a:xfrm>
              <a:off x="2469165" y="445822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62" name="Oval 3161"/>
            <p:cNvSpPr/>
            <p:nvPr/>
          </p:nvSpPr>
          <p:spPr bwMode="auto">
            <a:xfrm>
              <a:off x="2498513" y="434835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63" name="Oval 3162"/>
            <p:cNvSpPr/>
            <p:nvPr/>
          </p:nvSpPr>
          <p:spPr bwMode="auto">
            <a:xfrm>
              <a:off x="2302937" y="412823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64" name="Oval 3163"/>
            <p:cNvSpPr/>
            <p:nvPr/>
          </p:nvSpPr>
          <p:spPr bwMode="auto">
            <a:xfrm>
              <a:off x="2342770" y="405622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65" name="Oval 3164"/>
            <p:cNvSpPr/>
            <p:nvPr/>
          </p:nvSpPr>
          <p:spPr bwMode="auto">
            <a:xfrm>
              <a:off x="2436144" y="412823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66" name="Oval 3165"/>
            <p:cNvSpPr/>
            <p:nvPr/>
          </p:nvSpPr>
          <p:spPr bwMode="auto">
            <a:xfrm>
              <a:off x="2302937" y="398421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67" name="Oval 3166"/>
            <p:cNvSpPr/>
            <p:nvPr/>
          </p:nvSpPr>
          <p:spPr bwMode="auto">
            <a:xfrm>
              <a:off x="2498512" y="395589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68" name="Oval 3167"/>
            <p:cNvSpPr/>
            <p:nvPr/>
          </p:nvSpPr>
          <p:spPr bwMode="auto">
            <a:xfrm>
              <a:off x="2375791" y="392824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69" name="Oval 3168"/>
            <p:cNvSpPr/>
            <p:nvPr/>
          </p:nvSpPr>
          <p:spPr bwMode="auto">
            <a:xfrm>
              <a:off x="2504400" y="408661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70" name="Oval 3169"/>
            <p:cNvSpPr/>
            <p:nvPr/>
          </p:nvSpPr>
          <p:spPr bwMode="auto">
            <a:xfrm>
              <a:off x="2428322" y="402993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71" name="Oval 3170"/>
            <p:cNvSpPr/>
            <p:nvPr/>
          </p:nvSpPr>
          <p:spPr bwMode="auto">
            <a:xfrm>
              <a:off x="2583273" y="447744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72" name="Oval 3171"/>
            <p:cNvSpPr/>
            <p:nvPr/>
          </p:nvSpPr>
          <p:spPr bwMode="auto">
            <a:xfrm>
              <a:off x="2633316" y="437121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73" name="Oval 3172"/>
            <p:cNvSpPr/>
            <p:nvPr/>
          </p:nvSpPr>
          <p:spPr bwMode="auto">
            <a:xfrm>
              <a:off x="2679035" y="443877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74" name="Oval 3173"/>
            <p:cNvSpPr/>
            <p:nvPr/>
          </p:nvSpPr>
          <p:spPr bwMode="auto">
            <a:xfrm>
              <a:off x="2593483" y="429921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75" name="Oval 3174"/>
            <p:cNvSpPr/>
            <p:nvPr/>
          </p:nvSpPr>
          <p:spPr bwMode="auto">
            <a:xfrm>
              <a:off x="2794945" y="425516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76" name="Oval 3175"/>
            <p:cNvSpPr/>
            <p:nvPr/>
          </p:nvSpPr>
          <p:spPr bwMode="auto">
            <a:xfrm>
              <a:off x="2666337" y="424323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77" name="Oval 3176"/>
            <p:cNvSpPr/>
            <p:nvPr/>
          </p:nvSpPr>
          <p:spPr bwMode="auto">
            <a:xfrm>
              <a:off x="2794946" y="444732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78" name="Oval 3177"/>
            <p:cNvSpPr/>
            <p:nvPr/>
          </p:nvSpPr>
          <p:spPr bwMode="auto">
            <a:xfrm>
              <a:off x="2805854" y="437381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79" name="Oval 3178"/>
            <p:cNvSpPr/>
            <p:nvPr/>
          </p:nvSpPr>
          <p:spPr bwMode="auto">
            <a:xfrm>
              <a:off x="2558478" y="417805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80" name="Oval 3179"/>
            <p:cNvSpPr/>
            <p:nvPr/>
          </p:nvSpPr>
          <p:spPr bwMode="auto">
            <a:xfrm>
              <a:off x="2639202" y="407908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81" name="Oval 3180"/>
            <p:cNvSpPr/>
            <p:nvPr/>
          </p:nvSpPr>
          <p:spPr bwMode="auto">
            <a:xfrm>
              <a:off x="2599369" y="400707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82" name="Oval 3181"/>
            <p:cNvSpPr/>
            <p:nvPr/>
          </p:nvSpPr>
          <p:spPr bwMode="auto">
            <a:xfrm>
              <a:off x="2712056" y="402310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83" name="Oval 3182"/>
            <p:cNvSpPr/>
            <p:nvPr/>
          </p:nvSpPr>
          <p:spPr bwMode="auto">
            <a:xfrm>
              <a:off x="2800832" y="415519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84" name="Oval 3183"/>
            <p:cNvSpPr/>
            <p:nvPr/>
          </p:nvSpPr>
          <p:spPr bwMode="auto">
            <a:xfrm>
              <a:off x="2818725" y="397831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85" name="Oval 3184"/>
            <p:cNvSpPr/>
            <p:nvPr/>
          </p:nvSpPr>
          <p:spPr bwMode="auto">
            <a:xfrm rot="16200000">
              <a:off x="2804213" y="500522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86" name="Oval 3185"/>
            <p:cNvSpPr/>
            <p:nvPr/>
          </p:nvSpPr>
          <p:spPr bwMode="auto">
            <a:xfrm rot="16200000">
              <a:off x="2732205" y="496539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87" name="Oval 3186"/>
            <p:cNvSpPr/>
            <p:nvPr/>
          </p:nvSpPr>
          <p:spPr bwMode="auto">
            <a:xfrm rot="16200000">
              <a:off x="2799760" y="491967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88" name="Oval 3187"/>
            <p:cNvSpPr/>
            <p:nvPr/>
          </p:nvSpPr>
          <p:spPr bwMode="auto">
            <a:xfrm rot="16200000">
              <a:off x="2660197" y="500522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89" name="Oval 3188"/>
            <p:cNvSpPr/>
            <p:nvPr/>
          </p:nvSpPr>
          <p:spPr bwMode="auto">
            <a:xfrm rot="16200000">
              <a:off x="2637337" y="484359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90" name="Oval 3189"/>
            <p:cNvSpPr/>
            <p:nvPr/>
          </p:nvSpPr>
          <p:spPr bwMode="auto">
            <a:xfrm rot="16200000">
              <a:off x="2604218" y="493237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91" name="Oval 3190"/>
            <p:cNvSpPr/>
            <p:nvPr/>
          </p:nvSpPr>
          <p:spPr bwMode="auto">
            <a:xfrm rot="16200000">
              <a:off x="2842068" y="48331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92" name="Oval 3191"/>
            <p:cNvSpPr/>
            <p:nvPr/>
          </p:nvSpPr>
          <p:spPr bwMode="auto">
            <a:xfrm rot="16200000">
              <a:off x="2732204" y="48037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93" name="Oval 3192"/>
            <p:cNvSpPr/>
            <p:nvPr/>
          </p:nvSpPr>
          <p:spPr bwMode="auto">
            <a:xfrm rot="16200000">
              <a:off x="2512081" y="49993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94" name="Oval 3193"/>
            <p:cNvSpPr/>
            <p:nvPr/>
          </p:nvSpPr>
          <p:spPr bwMode="auto">
            <a:xfrm rot="16200000">
              <a:off x="2440073" y="495950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95" name="Oval 3194"/>
            <p:cNvSpPr/>
            <p:nvPr/>
          </p:nvSpPr>
          <p:spPr bwMode="auto">
            <a:xfrm rot="16200000">
              <a:off x="2512080" y="486613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96" name="Oval 3195"/>
            <p:cNvSpPr/>
            <p:nvPr/>
          </p:nvSpPr>
          <p:spPr bwMode="auto">
            <a:xfrm rot="16200000">
              <a:off x="2368065" y="49993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97" name="Oval 3196"/>
            <p:cNvSpPr/>
            <p:nvPr/>
          </p:nvSpPr>
          <p:spPr bwMode="auto">
            <a:xfrm rot="16200000">
              <a:off x="2339737" y="480376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98" name="Oval 3197"/>
            <p:cNvSpPr/>
            <p:nvPr/>
          </p:nvSpPr>
          <p:spPr bwMode="auto">
            <a:xfrm rot="16200000">
              <a:off x="2312086" y="492648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99" name="Oval 3198"/>
            <p:cNvSpPr/>
            <p:nvPr/>
          </p:nvSpPr>
          <p:spPr bwMode="auto">
            <a:xfrm rot="16200000">
              <a:off x="2470462" y="479787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00" name="Oval 3199"/>
            <p:cNvSpPr/>
            <p:nvPr/>
          </p:nvSpPr>
          <p:spPr bwMode="auto">
            <a:xfrm rot="16200000">
              <a:off x="2413783" y="487395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01" name="Oval 3200"/>
            <p:cNvSpPr/>
            <p:nvPr/>
          </p:nvSpPr>
          <p:spPr bwMode="auto">
            <a:xfrm rot="16200000">
              <a:off x="2861289" y="471900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02" name="Oval 3201"/>
            <p:cNvSpPr/>
            <p:nvPr/>
          </p:nvSpPr>
          <p:spPr bwMode="auto">
            <a:xfrm rot="16200000">
              <a:off x="2755064" y="466896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03" name="Oval 3202"/>
            <p:cNvSpPr/>
            <p:nvPr/>
          </p:nvSpPr>
          <p:spPr bwMode="auto">
            <a:xfrm rot="16200000">
              <a:off x="2822619" y="462324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04" name="Oval 3203"/>
            <p:cNvSpPr/>
            <p:nvPr/>
          </p:nvSpPr>
          <p:spPr bwMode="auto">
            <a:xfrm rot="16200000">
              <a:off x="2683056" y="470879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05" name="Oval 3204"/>
            <p:cNvSpPr/>
            <p:nvPr/>
          </p:nvSpPr>
          <p:spPr bwMode="auto">
            <a:xfrm rot="16200000">
              <a:off x="2639011" y="450733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06" name="Oval 3205"/>
            <p:cNvSpPr/>
            <p:nvPr/>
          </p:nvSpPr>
          <p:spPr bwMode="auto">
            <a:xfrm rot="16200000">
              <a:off x="2627077" y="46359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07" name="Oval 3206"/>
            <p:cNvSpPr/>
            <p:nvPr/>
          </p:nvSpPr>
          <p:spPr bwMode="auto">
            <a:xfrm rot="16200000">
              <a:off x="2831172" y="450733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08" name="Oval 3207"/>
            <p:cNvSpPr/>
            <p:nvPr/>
          </p:nvSpPr>
          <p:spPr bwMode="auto">
            <a:xfrm rot="16200000">
              <a:off x="2757662" y="449642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09" name="Oval 3208"/>
            <p:cNvSpPr/>
            <p:nvPr/>
          </p:nvSpPr>
          <p:spPr bwMode="auto">
            <a:xfrm rot="16200000">
              <a:off x="2561899" y="474379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10" name="Oval 3209"/>
            <p:cNvSpPr/>
            <p:nvPr/>
          </p:nvSpPr>
          <p:spPr bwMode="auto">
            <a:xfrm rot="16200000">
              <a:off x="2462932" y="466307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11" name="Oval 3210"/>
            <p:cNvSpPr/>
            <p:nvPr/>
          </p:nvSpPr>
          <p:spPr bwMode="auto">
            <a:xfrm rot="16200000">
              <a:off x="2390924" y="470290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12" name="Oval 3211"/>
            <p:cNvSpPr/>
            <p:nvPr/>
          </p:nvSpPr>
          <p:spPr bwMode="auto">
            <a:xfrm rot="16200000">
              <a:off x="2406953" y="459022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13" name="Oval 3212"/>
            <p:cNvSpPr/>
            <p:nvPr/>
          </p:nvSpPr>
          <p:spPr bwMode="auto">
            <a:xfrm rot="16200000">
              <a:off x="2539040" y="450144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14" name="Oval 3213"/>
            <p:cNvSpPr/>
            <p:nvPr/>
          </p:nvSpPr>
          <p:spPr bwMode="auto">
            <a:xfrm rot="16200000">
              <a:off x="2362160" y="448355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15" name="Oval 3214"/>
            <p:cNvSpPr/>
            <p:nvPr/>
          </p:nvSpPr>
          <p:spPr bwMode="auto">
            <a:xfrm rot="5213036">
              <a:off x="2952701" y="449640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16" name="Oval 3215"/>
            <p:cNvSpPr/>
            <p:nvPr/>
          </p:nvSpPr>
          <p:spPr bwMode="auto">
            <a:xfrm rot="5213036">
              <a:off x="3026768" y="453226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17" name="Oval 3216"/>
            <p:cNvSpPr/>
            <p:nvPr/>
          </p:nvSpPr>
          <p:spPr bwMode="auto">
            <a:xfrm rot="5213036">
              <a:off x="2961798" y="458158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18" name="Oval 3217"/>
            <p:cNvSpPr/>
            <p:nvPr/>
          </p:nvSpPr>
          <p:spPr bwMode="auto">
            <a:xfrm rot="5213036">
              <a:off x="3096504" y="448857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19" name="Oval 3218"/>
            <p:cNvSpPr/>
            <p:nvPr/>
          </p:nvSpPr>
          <p:spPr bwMode="auto">
            <a:xfrm rot="5213036">
              <a:off x="3128117" y="46487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20" name="Oval 3219"/>
            <p:cNvSpPr/>
            <p:nvPr/>
          </p:nvSpPr>
          <p:spPr bwMode="auto">
            <a:xfrm rot="5213036">
              <a:off x="3156361" y="455827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21" name="Oval 3220"/>
            <p:cNvSpPr/>
            <p:nvPr/>
          </p:nvSpPr>
          <p:spPr bwMode="auto">
            <a:xfrm rot="5213036">
              <a:off x="2924258" y="467032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22" name="Oval 3221"/>
            <p:cNvSpPr/>
            <p:nvPr/>
          </p:nvSpPr>
          <p:spPr bwMode="auto">
            <a:xfrm rot="5213036">
              <a:off x="3035555" y="469365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23" name="Oval 3222"/>
            <p:cNvSpPr/>
            <p:nvPr/>
          </p:nvSpPr>
          <p:spPr bwMode="auto">
            <a:xfrm rot="5213036">
              <a:off x="3244721" y="448640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24" name="Oval 3223"/>
            <p:cNvSpPr/>
            <p:nvPr/>
          </p:nvSpPr>
          <p:spPr bwMode="auto">
            <a:xfrm rot="5213036">
              <a:off x="3318788" y="452226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25" name="Oval 3224"/>
            <p:cNvSpPr/>
            <p:nvPr/>
          </p:nvSpPr>
          <p:spPr bwMode="auto">
            <a:xfrm rot="5213036">
              <a:off x="3251963" y="461941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26" name="Oval 3225"/>
            <p:cNvSpPr/>
            <p:nvPr/>
          </p:nvSpPr>
          <p:spPr bwMode="auto">
            <a:xfrm rot="5213036">
              <a:off x="3388525" y="447857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27" name="Oval 3226"/>
            <p:cNvSpPr/>
            <p:nvPr/>
          </p:nvSpPr>
          <p:spPr bwMode="auto">
            <a:xfrm rot="5213036">
              <a:off x="3427442" y="467231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28" name="Oval 3227"/>
            <p:cNvSpPr/>
            <p:nvPr/>
          </p:nvSpPr>
          <p:spPr bwMode="auto">
            <a:xfrm rot="5213036">
              <a:off x="3448381" y="454827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29" name="Oval 3228"/>
            <p:cNvSpPr/>
            <p:nvPr/>
          </p:nvSpPr>
          <p:spPr bwMode="auto">
            <a:xfrm rot="5213036">
              <a:off x="3297230" y="468530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30" name="Oval 3229"/>
            <p:cNvSpPr/>
            <p:nvPr/>
          </p:nvSpPr>
          <p:spPr bwMode="auto">
            <a:xfrm rot="5213036">
              <a:off x="3349690" y="460625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31" name="Oval 3230"/>
            <p:cNvSpPr/>
            <p:nvPr/>
          </p:nvSpPr>
          <p:spPr bwMode="auto">
            <a:xfrm rot="5213036">
              <a:off x="2911268" y="478530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32" name="Oval 3231"/>
            <p:cNvSpPr/>
            <p:nvPr/>
          </p:nvSpPr>
          <p:spPr bwMode="auto">
            <a:xfrm rot="5213036">
              <a:off x="3020057" y="482950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33" name="Oval 3232"/>
            <p:cNvSpPr/>
            <p:nvPr/>
          </p:nvSpPr>
          <p:spPr bwMode="auto">
            <a:xfrm rot="5213036">
              <a:off x="2955087" y="48788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34" name="Oval 3233"/>
            <p:cNvSpPr/>
            <p:nvPr/>
          </p:nvSpPr>
          <p:spPr bwMode="auto">
            <a:xfrm rot="5213036">
              <a:off x="3089793" y="478581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35" name="Oval 3234"/>
            <p:cNvSpPr/>
            <p:nvPr/>
          </p:nvSpPr>
          <p:spPr bwMode="auto">
            <a:xfrm rot="5213036">
              <a:off x="3144724" y="498458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36" name="Oval 3235"/>
            <p:cNvSpPr/>
            <p:nvPr/>
          </p:nvSpPr>
          <p:spPr bwMode="auto">
            <a:xfrm rot="5213036">
              <a:off x="3149649" y="485551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37" name="Oval 3236"/>
            <p:cNvSpPr/>
            <p:nvPr/>
          </p:nvSpPr>
          <p:spPr bwMode="auto">
            <a:xfrm rot="5213036">
              <a:off x="2952847" y="499502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38" name="Oval 3237"/>
            <p:cNvSpPr/>
            <p:nvPr/>
          </p:nvSpPr>
          <p:spPr bwMode="auto">
            <a:xfrm rot="5213036">
              <a:off x="3026842" y="500192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39" name="Oval 3238"/>
            <p:cNvSpPr/>
            <p:nvPr/>
          </p:nvSpPr>
          <p:spPr bwMode="auto">
            <a:xfrm rot="5213036">
              <a:off x="3208868" y="474427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40" name="Oval 3239"/>
            <p:cNvSpPr/>
            <p:nvPr/>
          </p:nvSpPr>
          <p:spPr bwMode="auto">
            <a:xfrm rot="5213036">
              <a:off x="3312077" y="481949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41" name="Oval 3240"/>
            <p:cNvSpPr/>
            <p:nvPr/>
          </p:nvSpPr>
          <p:spPr bwMode="auto">
            <a:xfrm rot="5213036">
              <a:off x="3381813" y="477580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42" name="Oval 3241"/>
            <p:cNvSpPr/>
            <p:nvPr/>
          </p:nvSpPr>
          <p:spPr bwMode="auto">
            <a:xfrm rot="5213036">
              <a:off x="3371933" y="488920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43" name="Oval 3242"/>
            <p:cNvSpPr/>
            <p:nvPr/>
          </p:nvSpPr>
          <p:spPr bwMode="auto">
            <a:xfrm rot="5213036">
              <a:off x="3244867" y="498502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44" name="Oval 3243"/>
            <p:cNvSpPr/>
            <p:nvPr/>
          </p:nvSpPr>
          <p:spPr bwMode="auto">
            <a:xfrm rot="5213036">
              <a:off x="3422458" y="499327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45" name="Oval 3244"/>
            <p:cNvSpPr/>
            <p:nvPr/>
          </p:nvSpPr>
          <p:spPr bwMode="auto">
            <a:xfrm>
              <a:off x="4684089" y="46939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46" name="Oval 3245"/>
            <p:cNvSpPr/>
            <p:nvPr/>
          </p:nvSpPr>
          <p:spPr bwMode="auto">
            <a:xfrm>
              <a:off x="4723922" y="462190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47" name="Oval 3246"/>
            <p:cNvSpPr/>
            <p:nvPr/>
          </p:nvSpPr>
          <p:spPr bwMode="auto">
            <a:xfrm>
              <a:off x="4769641" y="468945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48" name="Oval 3247"/>
            <p:cNvSpPr/>
            <p:nvPr/>
          </p:nvSpPr>
          <p:spPr bwMode="auto">
            <a:xfrm>
              <a:off x="4684089" y="454989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49" name="Oval 3248"/>
            <p:cNvSpPr/>
            <p:nvPr/>
          </p:nvSpPr>
          <p:spPr bwMode="auto">
            <a:xfrm>
              <a:off x="4845719" y="452703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50" name="Oval 3249"/>
            <p:cNvSpPr/>
            <p:nvPr/>
          </p:nvSpPr>
          <p:spPr bwMode="auto">
            <a:xfrm>
              <a:off x="4756943" y="449391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51" name="Oval 3250"/>
            <p:cNvSpPr/>
            <p:nvPr/>
          </p:nvSpPr>
          <p:spPr bwMode="auto">
            <a:xfrm>
              <a:off x="4856203" y="473176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52" name="Oval 3251"/>
            <p:cNvSpPr/>
            <p:nvPr/>
          </p:nvSpPr>
          <p:spPr bwMode="auto">
            <a:xfrm>
              <a:off x="4885551" y="462190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53" name="Oval 3252"/>
            <p:cNvSpPr/>
            <p:nvPr/>
          </p:nvSpPr>
          <p:spPr bwMode="auto">
            <a:xfrm>
              <a:off x="4970311" y="475098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54" name="Oval 3253"/>
            <p:cNvSpPr/>
            <p:nvPr/>
          </p:nvSpPr>
          <p:spPr bwMode="auto">
            <a:xfrm>
              <a:off x="5020354" y="464476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55" name="Oval 3254"/>
            <p:cNvSpPr/>
            <p:nvPr/>
          </p:nvSpPr>
          <p:spPr bwMode="auto">
            <a:xfrm>
              <a:off x="5066073" y="471231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56" name="Oval 3255"/>
            <p:cNvSpPr/>
            <p:nvPr/>
          </p:nvSpPr>
          <p:spPr bwMode="auto">
            <a:xfrm>
              <a:off x="4980521" y="457275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57" name="Oval 3256"/>
            <p:cNvSpPr/>
            <p:nvPr/>
          </p:nvSpPr>
          <p:spPr bwMode="auto">
            <a:xfrm>
              <a:off x="5181983" y="452870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58" name="Oval 3257"/>
            <p:cNvSpPr/>
            <p:nvPr/>
          </p:nvSpPr>
          <p:spPr bwMode="auto">
            <a:xfrm>
              <a:off x="5053375" y="45167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59" name="Oval 3258"/>
            <p:cNvSpPr/>
            <p:nvPr/>
          </p:nvSpPr>
          <p:spPr bwMode="auto">
            <a:xfrm>
              <a:off x="5181984" y="472087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60" name="Oval 3259"/>
            <p:cNvSpPr/>
            <p:nvPr/>
          </p:nvSpPr>
          <p:spPr bwMode="auto">
            <a:xfrm>
              <a:off x="4231025" y="450079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61" name="Oval 3260"/>
            <p:cNvSpPr/>
            <p:nvPr/>
          </p:nvSpPr>
          <p:spPr bwMode="auto">
            <a:xfrm>
              <a:off x="4241509" y="470552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62" name="Oval 3261"/>
            <p:cNvSpPr/>
            <p:nvPr/>
          </p:nvSpPr>
          <p:spPr bwMode="auto">
            <a:xfrm>
              <a:off x="4270857" y="459566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63" name="Oval 3262"/>
            <p:cNvSpPr/>
            <p:nvPr/>
          </p:nvSpPr>
          <p:spPr bwMode="auto">
            <a:xfrm>
              <a:off x="4355617" y="472474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64" name="Oval 3263"/>
            <p:cNvSpPr/>
            <p:nvPr/>
          </p:nvSpPr>
          <p:spPr bwMode="auto">
            <a:xfrm>
              <a:off x="4405660" y="461852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65" name="Oval 3264"/>
            <p:cNvSpPr/>
            <p:nvPr/>
          </p:nvSpPr>
          <p:spPr bwMode="auto">
            <a:xfrm>
              <a:off x="4451379" y="468607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66" name="Oval 3265"/>
            <p:cNvSpPr/>
            <p:nvPr/>
          </p:nvSpPr>
          <p:spPr bwMode="auto">
            <a:xfrm>
              <a:off x="4365827" y="454651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67" name="Oval 3266"/>
            <p:cNvSpPr/>
            <p:nvPr/>
          </p:nvSpPr>
          <p:spPr bwMode="auto">
            <a:xfrm>
              <a:off x="4589036" y="449383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68" name="Oval 3267"/>
            <p:cNvSpPr/>
            <p:nvPr/>
          </p:nvSpPr>
          <p:spPr bwMode="auto">
            <a:xfrm>
              <a:off x="4438681" y="449053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69" name="Oval 3268"/>
            <p:cNvSpPr/>
            <p:nvPr/>
          </p:nvSpPr>
          <p:spPr bwMode="auto">
            <a:xfrm>
              <a:off x="4567290" y="469462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70" name="Oval 3269"/>
            <p:cNvSpPr/>
            <p:nvPr/>
          </p:nvSpPr>
          <p:spPr bwMode="auto">
            <a:xfrm>
              <a:off x="4578198" y="462111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71" name="Oval 3270"/>
            <p:cNvSpPr/>
            <p:nvPr/>
          </p:nvSpPr>
          <p:spPr bwMode="auto">
            <a:xfrm rot="16200000">
              <a:off x="4572104" y="516697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72" name="Oval 3271"/>
            <p:cNvSpPr/>
            <p:nvPr/>
          </p:nvSpPr>
          <p:spPr bwMode="auto">
            <a:xfrm rot="16200000">
              <a:off x="4409681" y="509089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73" name="Oval 3272"/>
            <p:cNvSpPr/>
            <p:nvPr/>
          </p:nvSpPr>
          <p:spPr bwMode="auto">
            <a:xfrm rot="16200000">
              <a:off x="4614412" y="508041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74" name="Oval 3273"/>
            <p:cNvSpPr/>
            <p:nvPr/>
          </p:nvSpPr>
          <p:spPr bwMode="auto">
            <a:xfrm rot="16200000">
              <a:off x="4504548" y="505106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75" name="Oval 3274"/>
            <p:cNvSpPr/>
            <p:nvPr/>
          </p:nvSpPr>
          <p:spPr bwMode="auto">
            <a:xfrm rot="16200000">
              <a:off x="4284424" y="511343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76" name="Oval 3275"/>
            <p:cNvSpPr/>
            <p:nvPr/>
          </p:nvSpPr>
          <p:spPr bwMode="auto">
            <a:xfrm rot="16200000">
              <a:off x="4242806" y="504517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77" name="Oval 3276"/>
            <p:cNvSpPr/>
            <p:nvPr/>
          </p:nvSpPr>
          <p:spPr bwMode="auto">
            <a:xfrm rot="16200000">
              <a:off x="4633633" y="496630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78" name="Oval 3277"/>
            <p:cNvSpPr/>
            <p:nvPr/>
          </p:nvSpPr>
          <p:spPr bwMode="auto">
            <a:xfrm rot="16200000">
              <a:off x="4527408" y="49162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79" name="Oval 3278"/>
            <p:cNvSpPr/>
            <p:nvPr/>
          </p:nvSpPr>
          <p:spPr bwMode="auto">
            <a:xfrm rot="16200000">
              <a:off x="4594963" y="487054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80" name="Oval 3279"/>
            <p:cNvSpPr/>
            <p:nvPr/>
          </p:nvSpPr>
          <p:spPr bwMode="auto">
            <a:xfrm rot="16200000">
              <a:off x="4455400" y="495609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81" name="Oval 3280"/>
            <p:cNvSpPr/>
            <p:nvPr/>
          </p:nvSpPr>
          <p:spPr bwMode="auto">
            <a:xfrm rot="16200000">
              <a:off x="4411355" y="475463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82" name="Oval 3281"/>
            <p:cNvSpPr/>
            <p:nvPr/>
          </p:nvSpPr>
          <p:spPr bwMode="auto">
            <a:xfrm rot="16200000">
              <a:off x="4399421" y="488324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83" name="Oval 3282"/>
            <p:cNvSpPr/>
            <p:nvPr/>
          </p:nvSpPr>
          <p:spPr bwMode="auto">
            <a:xfrm rot="16200000">
              <a:off x="4603516" y="475463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84" name="Oval 3283"/>
            <p:cNvSpPr/>
            <p:nvPr/>
          </p:nvSpPr>
          <p:spPr bwMode="auto">
            <a:xfrm rot="16200000">
              <a:off x="4530006" y="474372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85" name="Oval 3284"/>
            <p:cNvSpPr/>
            <p:nvPr/>
          </p:nvSpPr>
          <p:spPr bwMode="auto">
            <a:xfrm rot="16200000">
              <a:off x="4334243" y="499110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86" name="Oval 3285"/>
            <p:cNvSpPr/>
            <p:nvPr/>
          </p:nvSpPr>
          <p:spPr bwMode="auto">
            <a:xfrm rot="16200000">
              <a:off x="4235276" y="491037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87" name="Oval 3286"/>
            <p:cNvSpPr/>
            <p:nvPr/>
          </p:nvSpPr>
          <p:spPr bwMode="auto">
            <a:xfrm rot="16200000">
              <a:off x="4311384" y="474874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88" name="Oval 3287"/>
            <p:cNvSpPr/>
            <p:nvPr/>
          </p:nvSpPr>
          <p:spPr bwMode="auto">
            <a:xfrm rot="5213036">
              <a:off x="4725045" y="474370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89" name="Oval 3288"/>
            <p:cNvSpPr/>
            <p:nvPr/>
          </p:nvSpPr>
          <p:spPr bwMode="auto">
            <a:xfrm rot="5213036">
              <a:off x="4799112" y="477956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90" name="Oval 3289"/>
            <p:cNvSpPr/>
            <p:nvPr/>
          </p:nvSpPr>
          <p:spPr bwMode="auto">
            <a:xfrm rot="5213036">
              <a:off x="4734142" y="482889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91" name="Oval 3290"/>
            <p:cNvSpPr/>
            <p:nvPr/>
          </p:nvSpPr>
          <p:spPr bwMode="auto">
            <a:xfrm rot="5213036">
              <a:off x="4868848" y="473587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92" name="Oval 3291"/>
            <p:cNvSpPr/>
            <p:nvPr/>
          </p:nvSpPr>
          <p:spPr bwMode="auto">
            <a:xfrm rot="5213036">
              <a:off x="4900461" y="489602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93" name="Oval 3292"/>
            <p:cNvSpPr/>
            <p:nvPr/>
          </p:nvSpPr>
          <p:spPr bwMode="auto">
            <a:xfrm rot="5213036">
              <a:off x="4928705" y="480558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94" name="Oval 3293"/>
            <p:cNvSpPr/>
            <p:nvPr/>
          </p:nvSpPr>
          <p:spPr bwMode="auto">
            <a:xfrm rot="5213036">
              <a:off x="4696602" y="491762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95" name="Oval 3294"/>
            <p:cNvSpPr/>
            <p:nvPr/>
          </p:nvSpPr>
          <p:spPr bwMode="auto">
            <a:xfrm rot="5213036">
              <a:off x="4807899" y="494095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96" name="Oval 3295"/>
            <p:cNvSpPr/>
            <p:nvPr/>
          </p:nvSpPr>
          <p:spPr bwMode="auto">
            <a:xfrm rot="5213036">
              <a:off x="5017065" y="473370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97" name="Oval 3296"/>
            <p:cNvSpPr/>
            <p:nvPr/>
          </p:nvSpPr>
          <p:spPr bwMode="auto">
            <a:xfrm rot="5213036">
              <a:off x="5091132" y="476956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98" name="Oval 3297"/>
            <p:cNvSpPr/>
            <p:nvPr/>
          </p:nvSpPr>
          <p:spPr bwMode="auto">
            <a:xfrm rot="5213036">
              <a:off x="5024307" y="486671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99" name="Oval 3298"/>
            <p:cNvSpPr/>
            <p:nvPr/>
          </p:nvSpPr>
          <p:spPr bwMode="auto">
            <a:xfrm rot="5213036">
              <a:off x="5160869" y="472587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00" name="Oval 3299"/>
            <p:cNvSpPr/>
            <p:nvPr/>
          </p:nvSpPr>
          <p:spPr bwMode="auto">
            <a:xfrm rot="5213036">
              <a:off x="5069574" y="493260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01" name="Oval 3300"/>
            <p:cNvSpPr/>
            <p:nvPr/>
          </p:nvSpPr>
          <p:spPr bwMode="auto">
            <a:xfrm rot="5213036">
              <a:off x="5122034" y="485356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02" name="Oval 3301"/>
            <p:cNvSpPr/>
            <p:nvPr/>
          </p:nvSpPr>
          <p:spPr bwMode="auto">
            <a:xfrm rot="5213036">
              <a:off x="4683612" y="503260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03" name="Oval 3302"/>
            <p:cNvSpPr/>
            <p:nvPr/>
          </p:nvSpPr>
          <p:spPr bwMode="auto">
            <a:xfrm rot="5213036">
              <a:off x="4792401" y="507680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04" name="Oval 3303"/>
            <p:cNvSpPr/>
            <p:nvPr/>
          </p:nvSpPr>
          <p:spPr bwMode="auto">
            <a:xfrm rot="5213036">
              <a:off x="4727431" y="512612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05" name="Oval 3304"/>
            <p:cNvSpPr/>
            <p:nvPr/>
          </p:nvSpPr>
          <p:spPr bwMode="auto">
            <a:xfrm rot="5213036">
              <a:off x="4862137" y="503311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06" name="Oval 3305"/>
            <p:cNvSpPr/>
            <p:nvPr/>
          </p:nvSpPr>
          <p:spPr bwMode="auto">
            <a:xfrm rot="5213036">
              <a:off x="4921993" y="510281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07" name="Oval 3306"/>
            <p:cNvSpPr/>
            <p:nvPr/>
          </p:nvSpPr>
          <p:spPr bwMode="auto">
            <a:xfrm rot="5213036">
              <a:off x="4981212" y="499157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08" name="Oval 3307"/>
            <p:cNvSpPr/>
            <p:nvPr/>
          </p:nvSpPr>
          <p:spPr bwMode="auto">
            <a:xfrm rot="5213036">
              <a:off x="5084421" y="506680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09" name="Oval 3308"/>
            <p:cNvSpPr/>
            <p:nvPr/>
          </p:nvSpPr>
          <p:spPr bwMode="auto">
            <a:xfrm rot="5213036">
              <a:off x="5154157" y="502311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10" name="Oval 3309"/>
            <p:cNvSpPr/>
            <p:nvPr/>
          </p:nvSpPr>
          <p:spPr bwMode="auto">
            <a:xfrm rot="5213036">
              <a:off x="5144277" y="513650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11" name="Oval 3310"/>
            <p:cNvSpPr/>
            <p:nvPr/>
          </p:nvSpPr>
          <p:spPr bwMode="auto">
            <a:xfrm>
              <a:off x="4312473" y="445727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12" name="Oval 3311"/>
            <p:cNvSpPr/>
            <p:nvPr/>
          </p:nvSpPr>
          <p:spPr bwMode="auto">
            <a:xfrm>
              <a:off x="4428384" y="446582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13" name="Oval 3312"/>
            <p:cNvSpPr/>
            <p:nvPr/>
          </p:nvSpPr>
          <p:spPr bwMode="auto">
            <a:xfrm>
              <a:off x="4226959" y="446210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14" name="Oval 3313"/>
            <p:cNvSpPr/>
            <p:nvPr/>
          </p:nvSpPr>
          <p:spPr bwMode="auto">
            <a:xfrm>
              <a:off x="4231607" y="451591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15" name="Oval 3314"/>
            <p:cNvSpPr/>
            <p:nvPr/>
          </p:nvSpPr>
          <p:spPr bwMode="auto">
            <a:xfrm>
              <a:off x="4220073" y="493538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16" name="Oval 3315"/>
            <p:cNvSpPr/>
            <p:nvPr/>
          </p:nvSpPr>
          <p:spPr bwMode="auto">
            <a:xfrm>
              <a:off x="4265792" y="50029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17" name="Oval 3316"/>
            <p:cNvSpPr/>
            <p:nvPr/>
          </p:nvSpPr>
          <p:spPr bwMode="auto">
            <a:xfrm>
              <a:off x="4341870" y="484051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18" name="Oval 3317"/>
            <p:cNvSpPr/>
            <p:nvPr/>
          </p:nvSpPr>
          <p:spPr bwMode="auto">
            <a:xfrm>
              <a:off x="4253094" y="480739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19" name="Oval 3318"/>
            <p:cNvSpPr/>
            <p:nvPr/>
          </p:nvSpPr>
          <p:spPr bwMode="auto">
            <a:xfrm>
              <a:off x="4381703" y="501149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20" name="Oval 3319"/>
            <p:cNvSpPr/>
            <p:nvPr/>
          </p:nvSpPr>
          <p:spPr bwMode="auto">
            <a:xfrm>
              <a:off x="4381702" y="493538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21" name="Oval 3320"/>
            <p:cNvSpPr/>
            <p:nvPr/>
          </p:nvSpPr>
          <p:spPr bwMode="auto">
            <a:xfrm>
              <a:off x="4225959" y="464325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22" name="Oval 3321"/>
            <p:cNvSpPr/>
            <p:nvPr/>
          </p:nvSpPr>
          <p:spPr bwMode="auto">
            <a:xfrm>
              <a:off x="4319333" y="471525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23" name="Oval 3322"/>
            <p:cNvSpPr/>
            <p:nvPr/>
          </p:nvSpPr>
          <p:spPr bwMode="auto">
            <a:xfrm>
              <a:off x="4381701" y="454291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24" name="Oval 3323"/>
            <p:cNvSpPr/>
            <p:nvPr/>
          </p:nvSpPr>
          <p:spPr bwMode="auto">
            <a:xfrm>
              <a:off x="4258980" y="451526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25" name="Oval 3324"/>
            <p:cNvSpPr/>
            <p:nvPr/>
          </p:nvSpPr>
          <p:spPr bwMode="auto">
            <a:xfrm>
              <a:off x="4387589" y="467364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26" name="Oval 3325"/>
            <p:cNvSpPr/>
            <p:nvPr/>
          </p:nvSpPr>
          <p:spPr bwMode="auto">
            <a:xfrm>
              <a:off x="4311511" y="461696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27" name="Oval 3326"/>
            <p:cNvSpPr/>
            <p:nvPr/>
          </p:nvSpPr>
          <p:spPr bwMode="auto">
            <a:xfrm>
              <a:off x="4476672" y="503025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28" name="Oval 3327"/>
            <p:cNvSpPr/>
            <p:nvPr/>
          </p:nvSpPr>
          <p:spPr bwMode="auto">
            <a:xfrm>
              <a:off x="4516505" y="495824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29" name="Oval 3328"/>
            <p:cNvSpPr/>
            <p:nvPr/>
          </p:nvSpPr>
          <p:spPr bwMode="auto">
            <a:xfrm>
              <a:off x="4562224" y="502579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30" name="Oval 3329"/>
            <p:cNvSpPr/>
            <p:nvPr/>
          </p:nvSpPr>
          <p:spPr bwMode="auto">
            <a:xfrm>
              <a:off x="4476672" y="488623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31" name="Oval 3330"/>
            <p:cNvSpPr/>
            <p:nvPr/>
          </p:nvSpPr>
          <p:spPr bwMode="auto">
            <a:xfrm>
              <a:off x="4678134" y="484219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32" name="Oval 3331"/>
            <p:cNvSpPr/>
            <p:nvPr/>
          </p:nvSpPr>
          <p:spPr bwMode="auto">
            <a:xfrm>
              <a:off x="4549526" y="483025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33" name="Oval 3332"/>
            <p:cNvSpPr/>
            <p:nvPr/>
          </p:nvSpPr>
          <p:spPr bwMode="auto">
            <a:xfrm>
              <a:off x="4678135" y="503435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34" name="Oval 3333"/>
            <p:cNvSpPr/>
            <p:nvPr/>
          </p:nvSpPr>
          <p:spPr bwMode="auto">
            <a:xfrm>
              <a:off x="4689043" y="496084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35" name="Oval 3334"/>
            <p:cNvSpPr/>
            <p:nvPr/>
          </p:nvSpPr>
          <p:spPr bwMode="auto">
            <a:xfrm>
              <a:off x="4441667" y="476507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36" name="Oval 3335"/>
            <p:cNvSpPr/>
            <p:nvPr/>
          </p:nvSpPr>
          <p:spPr bwMode="auto">
            <a:xfrm>
              <a:off x="4522391" y="46661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37" name="Oval 3336"/>
            <p:cNvSpPr/>
            <p:nvPr/>
          </p:nvSpPr>
          <p:spPr bwMode="auto">
            <a:xfrm>
              <a:off x="4568110" y="473366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38" name="Oval 3337"/>
            <p:cNvSpPr/>
            <p:nvPr/>
          </p:nvSpPr>
          <p:spPr bwMode="auto">
            <a:xfrm>
              <a:off x="4482558" y="459410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39" name="Oval 3338"/>
            <p:cNvSpPr/>
            <p:nvPr/>
          </p:nvSpPr>
          <p:spPr bwMode="auto">
            <a:xfrm>
              <a:off x="4595245" y="461013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40" name="Oval 3339"/>
            <p:cNvSpPr/>
            <p:nvPr/>
          </p:nvSpPr>
          <p:spPr bwMode="auto">
            <a:xfrm>
              <a:off x="4555412" y="45381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41" name="Oval 3340"/>
            <p:cNvSpPr/>
            <p:nvPr/>
          </p:nvSpPr>
          <p:spPr bwMode="auto">
            <a:xfrm>
              <a:off x="4684021" y="474221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42" name="Oval 3341"/>
            <p:cNvSpPr/>
            <p:nvPr/>
          </p:nvSpPr>
          <p:spPr bwMode="auto">
            <a:xfrm>
              <a:off x="4644188" y="46702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43" name="Oval 3342"/>
            <p:cNvSpPr/>
            <p:nvPr/>
          </p:nvSpPr>
          <p:spPr bwMode="auto">
            <a:xfrm rot="16200000">
              <a:off x="4619936" y="449445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44" name="Oval 3343"/>
            <p:cNvSpPr/>
            <p:nvPr/>
          </p:nvSpPr>
          <p:spPr bwMode="auto">
            <a:xfrm rot="16200000">
              <a:off x="4475920" y="449445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45" name="Oval 3344"/>
            <p:cNvSpPr/>
            <p:nvPr/>
          </p:nvSpPr>
          <p:spPr bwMode="auto">
            <a:xfrm rot="16200000">
              <a:off x="4327804" y="448856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46" name="Oval 3345"/>
            <p:cNvSpPr/>
            <p:nvPr/>
          </p:nvSpPr>
          <p:spPr bwMode="auto">
            <a:xfrm rot="16200000">
              <a:off x="4593695" y="510914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47" name="Oval 3346"/>
            <p:cNvSpPr/>
            <p:nvPr/>
          </p:nvSpPr>
          <p:spPr bwMode="auto">
            <a:xfrm rot="16200000">
              <a:off x="4521687" y="506931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48" name="Oval 3347"/>
            <p:cNvSpPr/>
            <p:nvPr/>
          </p:nvSpPr>
          <p:spPr bwMode="auto">
            <a:xfrm rot="16200000">
              <a:off x="4589242" y="502359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49" name="Oval 3348"/>
            <p:cNvSpPr/>
            <p:nvPr/>
          </p:nvSpPr>
          <p:spPr bwMode="auto">
            <a:xfrm rot="16200000">
              <a:off x="4449679" y="510914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50" name="Oval 3349"/>
            <p:cNvSpPr/>
            <p:nvPr/>
          </p:nvSpPr>
          <p:spPr bwMode="auto">
            <a:xfrm rot="16200000">
              <a:off x="4426819" y="494751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51" name="Oval 3350"/>
            <p:cNvSpPr/>
            <p:nvPr/>
          </p:nvSpPr>
          <p:spPr bwMode="auto">
            <a:xfrm rot="16200000">
              <a:off x="4393700" y="503629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52" name="Oval 3351"/>
            <p:cNvSpPr/>
            <p:nvPr/>
          </p:nvSpPr>
          <p:spPr bwMode="auto">
            <a:xfrm rot="16200000">
              <a:off x="4631550" y="493703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53" name="Oval 3352"/>
            <p:cNvSpPr/>
            <p:nvPr/>
          </p:nvSpPr>
          <p:spPr bwMode="auto">
            <a:xfrm rot="16200000">
              <a:off x="4521686" y="490768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54" name="Oval 3353"/>
            <p:cNvSpPr/>
            <p:nvPr/>
          </p:nvSpPr>
          <p:spPr bwMode="auto">
            <a:xfrm rot="16200000">
              <a:off x="4301563" y="510326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55" name="Oval 3354"/>
            <p:cNvSpPr/>
            <p:nvPr/>
          </p:nvSpPr>
          <p:spPr bwMode="auto">
            <a:xfrm rot="16200000">
              <a:off x="4229555" y="506342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56" name="Oval 3355"/>
            <p:cNvSpPr/>
            <p:nvPr/>
          </p:nvSpPr>
          <p:spPr bwMode="auto">
            <a:xfrm rot="16200000">
              <a:off x="4301562" y="497005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57" name="Oval 3356"/>
            <p:cNvSpPr/>
            <p:nvPr/>
          </p:nvSpPr>
          <p:spPr bwMode="auto">
            <a:xfrm rot="16200000">
              <a:off x="4259944" y="490179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58" name="Oval 3357"/>
            <p:cNvSpPr/>
            <p:nvPr/>
          </p:nvSpPr>
          <p:spPr bwMode="auto">
            <a:xfrm rot="16200000">
              <a:off x="4650771" y="482292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59" name="Oval 3358"/>
            <p:cNvSpPr/>
            <p:nvPr/>
          </p:nvSpPr>
          <p:spPr bwMode="auto">
            <a:xfrm rot="16200000">
              <a:off x="4544546" y="477288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60" name="Oval 3359"/>
            <p:cNvSpPr/>
            <p:nvPr/>
          </p:nvSpPr>
          <p:spPr bwMode="auto">
            <a:xfrm rot="16200000">
              <a:off x="4612101" y="47271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61" name="Oval 3360"/>
            <p:cNvSpPr/>
            <p:nvPr/>
          </p:nvSpPr>
          <p:spPr bwMode="auto">
            <a:xfrm rot="16200000">
              <a:off x="4472538" y="481271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62" name="Oval 3361"/>
            <p:cNvSpPr/>
            <p:nvPr/>
          </p:nvSpPr>
          <p:spPr bwMode="auto">
            <a:xfrm rot="16200000">
              <a:off x="4428493" y="461125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63" name="Oval 3362"/>
            <p:cNvSpPr/>
            <p:nvPr/>
          </p:nvSpPr>
          <p:spPr bwMode="auto">
            <a:xfrm rot="16200000">
              <a:off x="4416559" y="473986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64" name="Oval 3363"/>
            <p:cNvSpPr/>
            <p:nvPr/>
          </p:nvSpPr>
          <p:spPr bwMode="auto">
            <a:xfrm rot="16200000">
              <a:off x="4620654" y="461125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65" name="Oval 3364"/>
            <p:cNvSpPr/>
            <p:nvPr/>
          </p:nvSpPr>
          <p:spPr bwMode="auto">
            <a:xfrm rot="16200000">
              <a:off x="4547144" y="460034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66" name="Oval 3365"/>
            <p:cNvSpPr/>
            <p:nvPr/>
          </p:nvSpPr>
          <p:spPr bwMode="auto">
            <a:xfrm rot="16200000">
              <a:off x="4351381" y="484772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67" name="Oval 3366"/>
            <p:cNvSpPr/>
            <p:nvPr/>
          </p:nvSpPr>
          <p:spPr bwMode="auto">
            <a:xfrm rot="16200000">
              <a:off x="4252414" y="476699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68" name="Oval 3367"/>
            <p:cNvSpPr/>
            <p:nvPr/>
          </p:nvSpPr>
          <p:spPr bwMode="auto">
            <a:xfrm rot="16200000">
              <a:off x="4328522" y="460536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69" name="Oval 3368"/>
            <p:cNvSpPr/>
            <p:nvPr/>
          </p:nvSpPr>
          <p:spPr bwMode="auto">
            <a:xfrm rot="5213036">
              <a:off x="4775636" y="460084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70" name="Oval 3369"/>
            <p:cNvSpPr/>
            <p:nvPr/>
          </p:nvSpPr>
          <p:spPr bwMode="auto">
            <a:xfrm rot="5213036">
              <a:off x="4849703" y="463670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71" name="Oval 3370"/>
            <p:cNvSpPr/>
            <p:nvPr/>
          </p:nvSpPr>
          <p:spPr bwMode="auto">
            <a:xfrm rot="5213036">
              <a:off x="4784733" y="468602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72" name="Oval 3371"/>
            <p:cNvSpPr/>
            <p:nvPr/>
          </p:nvSpPr>
          <p:spPr bwMode="auto">
            <a:xfrm rot="5213036">
              <a:off x="4919439" y="459301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73" name="Oval 3372"/>
            <p:cNvSpPr/>
            <p:nvPr/>
          </p:nvSpPr>
          <p:spPr bwMode="auto">
            <a:xfrm rot="5213036">
              <a:off x="4951052" y="475316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74" name="Oval 3373"/>
            <p:cNvSpPr/>
            <p:nvPr/>
          </p:nvSpPr>
          <p:spPr bwMode="auto">
            <a:xfrm rot="5213036">
              <a:off x="4979296" y="466271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75" name="Oval 3374"/>
            <p:cNvSpPr/>
            <p:nvPr/>
          </p:nvSpPr>
          <p:spPr bwMode="auto">
            <a:xfrm rot="5213036">
              <a:off x="4747193" y="477476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76" name="Oval 3375"/>
            <p:cNvSpPr/>
            <p:nvPr/>
          </p:nvSpPr>
          <p:spPr bwMode="auto">
            <a:xfrm rot="5213036">
              <a:off x="4858490" y="479809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77" name="Oval 3376"/>
            <p:cNvSpPr/>
            <p:nvPr/>
          </p:nvSpPr>
          <p:spPr bwMode="auto">
            <a:xfrm rot="5213036">
              <a:off x="5067656" y="459084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78" name="Oval 3377"/>
            <p:cNvSpPr/>
            <p:nvPr/>
          </p:nvSpPr>
          <p:spPr bwMode="auto">
            <a:xfrm rot="5213036">
              <a:off x="5141723" y="462670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79" name="Oval 3378"/>
            <p:cNvSpPr/>
            <p:nvPr/>
          </p:nvSpPr>
          <p:spPr bwMode="auto">
            <a:xfrm rot="5213036">
              <a:off x="5074898" y="472385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80" name="Oval 3379"/>
            <p:cNvSpPr/>
            <p:nvPr/>
          </p:nvSpPr>
          <p:spPr bwMode="auto">
            <a:xfrm rot="5213036">
              <a:off x="5211459" y="458301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81" name="Oval 3380"/>
            <p:cNvSpPr/>
            <p:nvPr/>
          </p:nvSpPr>
          <p:spPr bwMode="auto">
            <a:xfrm rot="5213036">
              <a:off x="5120165" y="478974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82" name="Oval 3381"/>
            <p:cNvSpPr/>
            <p:nvPr/>
          </p:nvSpPr>
          <p:spPr bwMode="auto">
            <a:xfrm rot="5213036">
              <a:off x="5172625" y="471069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83" name="Oval 3382"/>
            <p:cNvSpPr/>
            <p:nvPr/>
          </p:nvSpPr>
          <p:spPr bwMode="auto">
            <a:xfrm rot="5213036">
              <a:off x="4734203" y="488974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84" name="Oval 3383"/>
            <p:cNvSpPr/>
            <p:nvPr/>
          </p:nvSpPr>
          <p:spPr bwMode="auto">
            <a:xfrm rot="5213036">
              <a:off x="4842992" y="493394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85" name="Oval 3384"/>
            <p:cNvSpPr/>
            <p:nvPr/>
          </p:nvSpPr>
          <p:spPr bwMode="auto">
            <a:xfrm rot="5213036">
              <a:off x="4778022" y="498326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86" name="Oval 3385"/>
            <p:cNvSpPr/>
            <p:nvPr/>
          </p:nvSpPr>
          <p:spPr bwMode="auto">
            <a:xfrm rot="5213036">
              <a:off x="4912728" y="489025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87" name="Oval 3386"/>
            <p:cNvSpPr/>
            <p:nvPr/>
          </p:nvSpPr>
          <p:spPr bwMode="auto">
            <a:xfrm rot="5213036">
              <a:off x="4967659" y="508902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88" name="Oval 3387"/>
            <p:cNvSpPr/>
            <p:nvPr/>
          </p:nvSpPr>
          <p:spPr bwMode="auto">
            <a:xfrm rot="5213036">
              <a:off x="4972584" y="495995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89" name="Oval 3388"/>
            <p:cNvSpPr/>
            <p:nvPr/>
          </p:nvSpPr>
          <p:spPr bwMode="auto">
            <a:xfrm rot="5213036">
              <a:off x="4775782" y="509946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90" name="Oval 3389"/>
            <p:cNvSpPr/>
            <p:nvPr/>
          </p:nvSpPr>
          <p:spPr bwMode="auto">
            <a:xfrm rot="5213036">
              <a:off x="4849776" y="510636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91" name="Oval 3390"/>
            <p:cNvSpPr/>
            <p:nvPr/>
          </p:nvSpPr>
          <p:spPr bwMode="auto">
            <a:xfrm rot="5213036">
              <a:off x="5031803" y="484871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92" name="Oval 3391"/>
            <p:cNvSpPr/>
            <p:nvPr/>
          </p:nvSpPr>
          <p:spPr bwMode="auto">
            <a:xfrm rot="5213036">
              <a:off x="5135012" y="492393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93" name="Oval 3392"/>
            <p:cNvSpPr/>
            <p:nvPr/>
          </p:nvSpPr>
          <p:spPr bwMode="auto">
            <a:xfrm rot="5213036">
              <a:off x="5204748" y="488024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94" name="Oval 3393"/>
            <p:cNvSpPr/>
            <p:nvPr/>
          </p:nvSpPr>
          <p:spPr bwMode="auto">
            <a:xfrm rot="5213036">
              <a:off x="5194868" y="499364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95" name="Oval 3394"/>
            <p:cNvSpPr/>
            <p:nvPr/>
          </p:nvSpPr>
          <p:spPr bwMode="auto">
            <a:xfrm rot="5213036">
              <a:off x="5067802" y="508946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96" name="Oval 3395"/>
            <p:cNvSpPr/>
            <p:nvPr/>
          </p:nvSpPr>
          <p:spPr bwMode="auto">
            <a:xfrm rot="5213036">
              <a:off x="4960447" y="447381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97" name="Oval 3396"/>
            <p:cNvSpPr/>
            <p:nvPr/>
          </p:nvSpPr>
          <p:spPr bwMode="auto">
            <a:xfrm rot="5213036">
              <a:off x="4768570" y="448425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98" name="Oval 3397"/>
            <p:cNvSpPr/>
            <p:nvPr/>
          </p:nvSpPr>
          <p:spPr bwMode="auto">
            <a:xfrm rot="5213036">
              <a:off x="4842565" y="449115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99" name="Oval 3398"/>
            <p:cNvSpPr/>
            <p:nvPr/>
          </p:nvSpPr>
          <p:spPr bwMode="auto">
            <a:xfrm rot="5213036">
              <a:off x="5060590" y="447425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00" name="Oval 3399"/>
            <p:cNvSpPr/>
            <p:nvPr/>
          </p:nvSpPr>
          <p:spPr bwMode="auto">
            <a:xfrm>
              <a:off x="2214873" y="45824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01" name="Oval 3400"/>
            <p:cNvSpPr/>
            <p:nvPr/>
          </p:nvSpPr>
          <p:spPr bwMode="auto">
            <a:xfrm>
              <a:off x="2129321" y="444286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02" name="Oval 3401"/>
            <p:cNvSpPr/>
            <p:nvPr/>
          </p:nvSpPr>
          <p:spPr bwMode="auto">
            <a:xfrm>
              <a:off x="2202175" y="438688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03" name="Oval 3402"/>
            <p:cNvSpPr/>
            <p:nvPr/>
          </p:nvSpPr>
          <p:spPr bwMode="auto">
            <a:xfrm>
              <a:off x="2143031" y="516798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04" name="Oval 3403"/>
            <p:cNvSpPr/>
            <p:nvPr/>
          </p:nvSpPr>
          <p:spPr bwMode="auto">
            <a:xfrm>
              <a:off x="2182864" y="509597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05" name="Oval 3404"/>
            <p:cNvSpPr/>
            <p:nvPr/>
          </p:nvSpPr>
          <p:spPr bwMode="auto">
            <a:xfrm>
              <a:off x="2228583" y="516352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06" name="Oval 3405"/>
            <p:cNvSpPr/>
            <p:nvPr/>
          </p:nvSpPr>
          <p:spPr bwMode="auto">
            <a:xfrm>
              <a:off x="2143031" y="502396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07" name="Oval 3406"/>
            <p:cNvSpPr/>
            <p:nvPr/>
          </p:nvSpPr>
          <p:spPr bwMode="auto">
            <a:xfrm>
              <a:off x="2215885" y="496798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08" name="Oval 3407"/>
            <p:cNvSpPr/>
            <p:nvPr/>
          </p:nvSpPr>
          <p:spPr bwMode="auto">
            <a:xfrm>
              <a:off x="2148917" y="487585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09" name="Oval 3408"/>
            <p:cNvSpPr/>
            <p:nvPr/>
          </p:nvSpPr>
          <p:spPr bwMode="auto">
            <a:xfrm>
              <a:off x="2148917" y="473183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10" name="Oval 3409"/>
            <p:cNvSpPr/>
            <p:nvPr/>
          </p:nvSpPr>
          <p:spPr bwMode="auto">
            <a:xfrm>
              <a:off x="2221771" y="467585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11" name="Oval 3410"/>
            <p:cNvSpPr/>
            <p:nvPr/>
          </p:nvSpPr>
          <p:spPr bwMode="auto">
            <a:xfrm>
              <a:off x="2253049" y="502497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12" name="Oval 3411"/>
            <p:cNvSpPr/>
            <p:nvPr/>
          </p:nvSpPr>
          <p:spPr bwMode="auto">
            <a:xfrm>
              <a:off x="2292882" y="495296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13" name="Oval 3412"/>
            <p:cNvSpPr/>
            <p:nvPr/>
          </p:nvSpPr>
          <p:spPr bwMode="auto">
            <a:xfrm>
              <a:off x="2338601" y="502052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14" name="Oval 3413"/>
            <p:cNvSpPr/>
            <p:nvPr/>
          </p:nvSpPr>
          <p:spPr bwMode="auto">
            <a:xfrm>
              <a:off x="2253049" y="488095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15" name="Oval 3414"/>
            <p:cNvSpPr/>
            <p:nvPr/>
          </p:nvSpPr>
          <p:spPr bwMode="auto">
            <a:xfrm>
              <a:off x="2414679" y="485809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16" name="Oval 3415"/>
            <p:cNvSpPr/>
            <p:nvPr/>
          </p:nvSpPr>
          <p:spPr bwMode="auto">
            <a:xfrm>
              <a:off x="2325903" y="482497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17" name="Oval 3416"/>
            <p:cNvSpPr/>
            <p:nvPr/>
          </p:nvSpPr>
          <p:spPr bwMode="auto">
            <a:xfrm>
              <a:off x="2454512" y="502907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18" name="Oval 3417"/>
            <p:cNvSpPr/>
            <p:nvPr/>
          </p:nvSpPr>
          <p:spPr bwMode="auto">
            <a:xfrm>
              <a:off x="2454511" y="495296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19" name="Oval 3418"/>
            <p:cNvSpPr/>
            <p:nvPr/>
          </p:nvSpPr>
          <p:spPr bwMode="auto">
            <a:xfrm>
              <a:off x="2258935" y="473284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20" name="Oval 3419"/>
            <p:cNvSpPr/>
            <p:nvPr/>
          </p:nvSpPr>
          <p:spPr bwMode="auto">
            <a:xfrm>
              <a:off x="2298768" y="466083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21" name="Oval 3420"/>
            <p:cNvSpPr/>
            <p:nvPr/>
          </p:nvSpPr>
          <p:spPr bwMode="auto">
            <a:xfrm>
              <a:off x="2392142" y="473284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22" name="Oval 3421"/>
            <p:cNvSpPr/>
            <p:nvPr/>
          </p:nvSpPr>
          <p:spPr bwMode="auto">
            <a:xfrm>
              <a:off x="2258935" y="458882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23" name="Oval 3422"/>
            <p:cNvSpPr/>
            <p:nvPr/>
          </p:nvSpPr>
          <p:spPr bwMode="auto">
            <a:xfrm>
              <a:off x="2454510" y="456049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24" name="Oval 3423"/>
            <p:cNvSpPr/>
            <p:nvPr/>
          </p:nvSpPr>
          <p:spPr bwMode="auto">
            <a:xfrm>
              <a:off x="2331789" y="453284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25" name="Oval 3424"/>
            <p:cNvSpPr/>
            <p:nvPr/>
          </p:nvSpPr>
          <p:spPr bwMode="auto">
            <a:xfrm>
              <a:off x="2460398" y="469122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26" name="Oval 3425"/>
            <p:cNvSpPr/>
            <p:nvPr/>
          </p:nvSpPr>
          <p:spPr bwMode="auto">
            <a:xfrm>
              <a:off x="2384320" y="463454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27" name="Oval 3426"/>
            <p:cNvSpPr/>
            <p:nvPr/>
          </p:nvSpPr>
          <p:spPr bwMode="auto">
            <a:xfrm>
              <a:off x="2549481" y="504783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28" name="Oval 3427"/>
            <p:cNvSpPr/>
            <p:nvPr/>
          </p:nvSpPr>
          <p:spPr bwMode="auto">
            <a:xfrm>
              <a:off x="2589314" y="497582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29" name="Oval 3428"/>
            <p:cNvSpPr/>
            <p:nvPr/>
          </p:nvSpPr>
          <p:spPr bwMode="auto">
            <a:xfrm>
              <a:off x="2635033" y="504338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30" name="Oval 3429"/>
            <p:cNvSpPr/>
            <p:nvPr/>
          </p:nvSpPr>
          <p:spPr bwMode="auto">
            <a:xfrm>
              <a:off x="2549481" y="490381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31" name="Oval 3430"/>
            <p:cNvSpPr/>
            <p:nvPr/>
          </p:nvSpPr>
          <p:spPr bwMode="auto">
            <a:xfrm>
              <a:off x="2750943" y="485977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32" name="Oval 3431"/>
            <p:cNvSpPr/>
            <p:nvPr/>
          </p:nvSpPr>
          <p:spPr bwMode="auto">
            <a:xfrm>
              <a:off x="2622335" y="484783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33" name="Oval 3432"/>
            <p:cNvSpPr/>
            <p:nvPr/>
          </p:nvSpPr>
          <p:spPr bwMode="auto">
            <a:xfrm>
              <a:off x="2750944" y="505193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34" name="Oval 3433"/>
            <p:cNvSpPr/>
            <p:nvPr/>
          </p:nvSpPr>
          <p:spPr bwMode="auto">
            <a:xfrm>
              <a:off x="2761852" y="497842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35" name="Oval 3434"/>
            <p:cNvSpPr/>
            <p:nvPr/>
          </p:nvSpPr>
          <p:spPr bwMode="auto">
            <a:xfrm>
              <a:off x="2514476" y="478266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36" name="Oval 3435"/>
            <p:cNvSpPr/>
            <p:nvPr/>
          </p:nvSpPr>
          <p:spPr bwMode="auto">
            <a:xfrm>
              <a:off x="2595200" y="468369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37" name="Oval 3436"/>
            <p:cNvSpPr/>
            <p:nvPr/>
          </p:nvSpPr>
          <p:spPr bwMode="auto">
            <a:xfrm>
              <a:off x="2640919" y="475124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38" name="Oval 3437"/>
            <p:cNvSpPr/>
            <p:nvPr/>
          </p:nvSpPr>
          <p:spPr bwMode="auto">
            <a:xfrm>
              <a:off x="2555367" y="461168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39" name="Oval 3438"/>
            <p:cNvSpPr/>
            <p:nvPr/>
          </p:nvSpPr>
          <p:spPr bwMode="auto">
            <a:xfrm>
              <a:off x="2668054" y="462771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40" name="Oval 3439"/>
            <p:cNvSpPr/>
            <p:nvPr/>
          </p:nvSpPr>
          <p:spPr bwMode="auto">
            <a:xfrm>
              <a:off x="2628221" y="455570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41" name="Oval 3440"/>
            <p:cNvSpPr/>
            <p:nvPr/>
          </p:nvSpPr>
          <p:spPr bwMode="auto">
            <a:xfrm>
              <a:off x="2756830" y="475980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42" name="Oval 3441"/>
            <p:cNvSpPr/>
            <p:nvPr/>
          </p:nvSpPr>
          <p:spPr bwMode="auto">
            <a:xfrm>
              <a:off x="2716997" y="468779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43" name="Oval 3442"/>
            <p:cNvSpPr/>
            <p:nvPr/>
          </p:nvSpPr>
          <p:spPr bwMode="auto">
            <a:xfrm rot="16200000">
              <a:off x="2692745" y="451203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44" name="Oval 3443"/>
            <p:cNvSpPr/>
            <p:nvPr/>
          </p:nvSpPr>
          <p:spPr bwMode="auto">
            <a:xfrm rot="16200000">
              <a:off x="2620737" y="447220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45" name="Oval 3444"/>
            <p:cNvSpPr/>
            <p:nvPr/>
          </p:nvSpPr>
          <p:spPr bwMode="auto">
            <a:xfrm rot="16200000">
              <a:off x="2688292" y="442648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46" name="Oval 3445"/>
            <p:cNvSpPr/>
            <p:nvPr/>
          </p:nvSpPr>
          <p:spPr bwMode="auto">
            <a:xfrm rot="16200000">
              <a:off x="2548729" y="451203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47" name="Oval 3446"/>
            <p:cNvSpPr/>
            <p:nvPr/>
          </p:nvSpPr>
          <p:spPr bwMode="auto">
            <a:xfrm rot="16200000">
              <a:off x="2525869" y="435040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48" name="Oval 3447"/>
            <p:cNvSpPr/>
            <p:nvPr/>
          </p:nvSpPr>
          <p:spPr bwMode="auto">
            <a:xfrm rot="16200000">
              <a:off x="2492750" y="443918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49" name="Oval 3448"/>
            <p:cNvSpPr/>
            <p:nvPr/>
          </p:nvSpPr>
          <p:spPr bwMode="auto">
            <a:xfrm rot="16200000">
              <a:off x="2730600" y="433992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50" name="Oval 3449"/>
            <p:cNvSpPr/>
            <p:nvPr/>
          </p:nvSpPr>
          <p:spPr bwMode="auto">
            <a:xfrm rot="16200000">
              <a:off x="2620736" y="431057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51" name="Oval 3450"/>
            <p:cNvSpPr/>
            <p:nvPr/>
          </p:nvSpPr>
          <p:spPr bwMode="auto">
            <a:xfrm rot="16200000">
              <a:off x="2400613" y="450614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52" name="Oval 3451"/>
            <p:cNvSpPr/>
            <p:nvPr/>
          </p:nvSpPr>
          <p:spPr bwMode="auto">
            <a:xfrm rot="16200000">
              <a:off x="2328605" y="446631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53" name="Oval 3452"/>
            <p:cNvSpPr/>
            <p:nvPr/>
          </p:nvSpPr>
          <p:spPr bwMode="auto">
            <a:xfrm rot="16200000">
              <a:off x="2400612" y="437294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54" name="Oval 3453"/>
            <p:cNvSpPr/>
            <p:nvPr/>
          </p:nvSpPr>
          <p:spPr bwMode="auto">
            <a:xfrm rot="16200000">
              <a:off x="2256597" y="450614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55" name="Oval 3454"/>
            <p:cNvSpPr/>
            <p:nvPr/>
          </p:nvSpPr>
          <p:spPr bwMode="auto">
            <a:xfrm rot="16200000">
              <a:off x="2228269" y="431057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56" name="Oval 3455"/>
            <p:cNvSpPr/>
            <p:nvPr/>
          </p:nvSpPr>
          <p:spPr bwMode="auto">
            <a:xfrm rot="16200000">
              <a:off x="2200618" y="443329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57" name="Oval 3456"/>
            <p:cNvSpPr/>
            <p:nvPr/>
          </p:nvSpPr>
          <p:spPr bwMode="auto">
            <a:xfrm rot="16200000">
              <a:off x="2358994" y="430468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58" name="Oval 3457"/>
            <p:cNvSpPr/>
            <p:nvPr/>
          </p:nvSpPr>
          <p:spPr bwMode="auto">
            <a:xfrm rot="16200000">
              <a:off x="2302315" y="438076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59" name="Oval 3458"/>
            <p:cNvSpPr/>
            <p:nvPr/>
          </p:nvSpPr>
          <p:spPr bwMode="auto">
            <a:xfrm rot="16200000">
              <a:off x="2666504" y="512672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60" name="Oval 3459"/>
            <p:cNvSpPr/>
            <p:nvPr/>
          </p:nvSpPr>
          <p:spPr bwMode="auto">
            <a:xfrm rot="16200000">
              <a:off x="2594496" y="508689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61" name="Oval 3460"/>
            <p:cNvSpPr/>
            <p:nvPr/>
          </p:nvSpPr>
          <p:spPr bwMode="auto">
            <a:xfrm rot="16200000">
              <a:off x="2662051" y="504117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62" name="Oval 3461"/>
            <p:cNvSpPr/>
            <p:nvPr/>
          </p:nvSpPr>
          <p:spPr bwMode="auto">
            <a:xfrm rot="16200000">
              <a:off x="2522488" y="512672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63" name="Oval 3462"/>
            <p:cNvSpPr/>
            <p:nvPr/>
          </p:nvSpPr>
          <p:spPr bwMode="auto">
            <a:xfrm rot="16200000">
              <a:off x="2499628" y="496509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64" name="Oval 3463"/>
            <p:cNvSpPr/>
            <p:nvPr/>
          </p:nvSpPr>
          <p:spPr bwMode="auto">
            <a:xfrm rot="16200000">
              <a:off x="2466509" y="50538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65" name="Oval 3464"/>
            <p:cNvSpPr/>
            <p:nvPr/>
          </p:nvSpPr>
          <p:spPr bwMode="auto">
            <a:xfrm rot="16200000">
              <a:off x="2704359" y="495461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66" name="Oval 3465"/>
            <p:cNvSpPr/>
            <p:nvPr/>
          </p:nvSpPr>
          <p:spPr bwMode="auto">
            <a:xfrm rot="16200000">
              <a:off x="2594495" y="492526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67" name="Oval 3466"/>
            <p:cNvSpPr/>
            <p:nvPr/>
          </p:nvSpPr>
          <p:spPr bwMode="auto">
            <a:xfrm rot="16200000">
              <a:off x="2374372" y="512084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68" name="Oval 3467"/>
            <p:cNvSpPr/>
            <p:nvPr/>
          </p:nvSpPr>
          <p:spPr bwMode="auto">
            <a:xfrm rot="16200000">
              <a:off x="2302364" y="508101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69" name="Oval 3468"/>
            <p:cNvSpPr/>
            <p:nvPr/>
          </p:nvSpPr>
          <p:spPr bwMode="auto">
            <a:xfrm rot="16200000">
              <a:off x="2374371" y="498763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70" name="Oval 3469"/>
            <p:cNvSpPr/>
            <p:nvPr/>
          </p:nvSpPr>
          <p:spPr bwMode="auto">
            <a:xfrm rot="16200000">
              <a:off x="2230356" y="512084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71" name="Oval 3470"/>
            <p:cNvSpPr/>
            <p:nvPr/>
          </p:nvSpPr>
          <p:spPr bwMode="auto">
            <a:xfrm rot="16200000">
              <a:off x="2202028" y="492526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72" name="Oval 3471"/>
            <p:cNvSpPr/>
            <p:nvPr/>
          </p:nvSpPr>
          <p:spPr bwMode="auto">
            <a:xfrm rot="16200000">
              <a:off x="2174377" y="504798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73" name="Oval 3472"/>
            <p:cNvSpPr/>
            <p:nvPr/>
          </p:nvSpPr>
          <p:spPr bwMode="auto">
            <a:xfrm rot="16200000">
              <a:off x="2332753" y="491938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74" name="Oval 3473"/>
            <p:cNvSpPr/>
            <p:nvPr/>
          </p:nvSpPr>
          <p:spPr bwMode="auto">
            <a:xfrm rot="16200000">
              <a:off x="2276074" y="499545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75" name="Oval 3474"/>
            <p:cNvSpPr/>
            <p:nvPr/>
          </p:nvSpPr>
          <p:spPr bwMode="auto">
            <a:xfrm rot="16200000">
              <a:off x="2723580" y="484050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76" name="Oval 3475"/>
            <p:cNvSpPr/>
            <p:nvPr/>
          </p:nvSpPr>
          <p:spPr bwMode="auto">
            <a:xfrm rot="16200000">
              <a:off x="2617355" y="479046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77" name="Oval 3476"/>
            <p:cNvSpPr/>
            <p:nvPr/>
          </p:nvSpPr>
          <p:spPr bwMode="auto">
            <a:xfrm rot="16200000">
              <a:off x="2684910" y="474474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78" name="Oval 3477"/>
            <p:cNvSpPr/>
            <p:nvPr/>
          </p:nvSpPr>
          <p:spPr bwMode="auto">
            <a:xfrm rot="16200000">
              <a:off x="2545347" y="483029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79" name="Oval 3478"/>
            <p:cNvSpPr/>
            <p:nvPr/>
          </p:nvSpPr>
          <p:spPr bwMode="auto">
            <a:xfrm rot="16200000">
              <a:off x="2501302" y="462883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80" name="Oval 3479"/>
            <p:cNvSpPr/>
            <p:nvPr/>
          </p:nvSpPr>
          <p:spPr bwMode="auto">
            <a:xfrm rot="16200000">
              <a:off x="2489368" y="475744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81" name="Oval 3480"/>
            <p:cNvSpPr/>
            <p:nvPr/>
          </p:nvSpPr>
          <p:spPr bwMode="auto">
            <a:xfrm rot="16200000">
              <a:off x="2693463" y="462883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82" name="Oval 3481"/>
            <p:cNvSpPr/>
            <p:nvPr/>
          </p:nvSpPr>
          <p:spPr bwMode="auto">
            <a:xfrm rot="16200000">
              <a:off x="2619953" y="461792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83" name="Oval 3482"/>
            <p:cNvSpPr/>
            <p:nvPr/>
          </p:nvSpPr>
          <p:spPr bwMode="auto">
            <a:xfrm rot="16200000">
              <a:off x="2424190" y="486530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84" name="Oval 3483"/>
            <p:cNvSpPr/>
            <p:nvPr/>
          </p:nvSpPr>
          <p:spPr bwMode="auto">
            <a:xfrm rot="16200000">
              <a:off x="2325223" y="478457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85" name="Oval 3484"/>
            <p:cNvSpPr/>
            <p:nvPr/>
          </p:nvSpPr>
          <p:spPr bwMode="auto">
            <a:xfrm rot="16200000">
              <a:off x="2253215" y="48244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86" name="Oval 3485"/>
            <p:cNvSpPr/>
            <p:nvPr/>
          </p:nvSpPr>
          <p:spPr bwMode="auto">
            <a:xfrm rot="16200000">
              <a:off x="2269244" y="47117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87" name="Oval 3486"/>
            <p:cNvSpPr/>
            <p:nvPr/>
          </p:nvSpPr>
          <p:spPr bwMode="auto">
            <a:xfrm rot="16200000">
              <a:off x="2401331" y="462294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88" name="Oval 3487"/>
            <p:cNvSpPr/>
            <p:nvPr/>
          </p:nvSpPr>
          <p:spPr bwMode="auto">
            <a:xfrm rot="16200000">
              <a:off x="2224451" y="460505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89" name="Oval 3488"/>
            <p:cNvSpPr/>
            <p:nvPr/>
          </p:nvSpPr>
          <p:spPr bwMode="auto">
            <a:xfrm rot="5213036">
              <a:off x="2848445" y="461842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90" name="Oval 3489"/>
            <p:cNvSpPr/>
            <p:nvPr/>
          </p:nvSpPr>
          <p:spPr bwMode="auto">
            <a:xfrm rot="5213036">
              <a:off x="2922512" y="465428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91" name="Oval 3490"/>
            <p:cNvSpPr/>
            <p:nvPr/>
          </p:nvSpPr>
          <p:spPr bwMode="auto">
            <a:xfrm rot="5213036">
              <a:off x="2857542" y="470360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92" name="Oval 3491"/>
            <p:cNvSpPr/>
            <p:nvPr/>
          </p:nvSpPr>
          <p:spPr bwMode="auto">
            <a:xfrm rot="5213036">
              <a:off x="2992248" y="461059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93" name="Oval 3492"/>
            <p:cNvSpPr/>
            <p:nvPr/>
          </p:nvSpPr>
          <p:spPr bwMode="auto">
            <a:xfrm rot="5213036">
              <a:off x="3023861" y="477074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94" name="Oval 3493"/>
            <p:cNvSpPr/>
            <p:nvPr/>
          </p:nvSpPr>
          <p:spPr bwMode="auto">
            <a:xfrm rot="5213036">
              <a:off x="3052105" y="468030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95" name="Oval 3494"/>
            <p:cNvSpPr/>
            <p:nvPr/>
          </p:nvSpPr>
          <p:spPr bwMode="auto">
            <a:xfrm rot="5213036">
              <a:off x="2820002" y="479234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96" name="Oval 3495"/>
            <p:cNvSpPr/>
            <p:nvPr/>
          </p:nvSpPr>
          <p:spPr bwMode="auto">
            <a:xfrm rot="5213036">
              <a:off x="2931299" y="481567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97" name="Oval 3496"/>
            <p:cNvSpPr/>
            <p:nvPr/>
          </p:nvSpPr>
          <p:spPr bwMode="auto">
            <a:xfrm rot="5213036">
              <a:off x="3140465" y="460842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98" name="Oval 3497"/>
            <p:cNvSpPr/>
            <p:nvPr/>
          </p:nvSpPr>
          <p:spPr bwMode="auto">
            <a:xfrm rot="5213036">
              <a:off x="3214532" y="464428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99" name="Oval 3498"/>
            <p:cNvSpPr/>
            <p:nvPr/>
          </p:nvSpPr>
          <p:spPr bwMode="auto">
            <a:xfrm rot="5213036">
              <a:off x="3147707" y="474143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00" name="Oval 3499"/>
            <p:cNvSpPr/>
            <p:nvPr/>
          </p:nvSpPr>
          <p:spPr bwMode="auto">
            <a:xfrm rot="5213036">
              <a:off x="3284268" y="460059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01" name="Oval 3500"/>
            <p:cNvSpPr/>
            <p:nvPr/>
          </p:nvSpPr>
          <p:spPr bwMode="auto">
            <a:xfrm rot="5213036">
              <a:off x="3192974" y="480732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02" name="Oval 3501"/>
            <p:cNvSpPr/>
            <p:nvPr/>
          </p:nvSpPr>
          <p:spPr bwMode="auto">
            <a:xfrm rot="5213036">
              <a:off x="3245434" y="472827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03" name="Oval 3502"/>
            <p:cNvSpPr/>
            <p:nvPr/>
          </p:nvSpPr>
          <p:spPr bwMode="auto">
            <a:xfrm rot="5213036">
              <a:off x="2807012" y="490732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04" name="Oval 3503"/>
            <p:cNvSpPr/>
            <p:nvPr/>
          </p:nvSpPr>
          <p:spPr bwMode="auto">
            <a:xfrm rot="5213036">
              <a:off x="2915801" y="495152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05" name="Oval 3504"/>
            <p:cNvSpPr/>
            <p:nvPr/>
          </p:nvSpPr>
          <p:spPr bwMode="auto">
            <a:xfrm rot="5213036">
              <a:off x="2850831" y="500084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06" name="Oval 3505"/>
            <p:cNvSpPr/>
            <p:nvPr/>
          </p:nvSpPr>
          <p:spPr bwMode="auto">
            <a:xfrm rot="5213036">
              <a:off x="2985537" y="490783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07" name="Oval 3506"/>
            <p:cNvSpPr/>
            <p:nvPr/>
          </p:nvSpPr>
          <p:spPr bwMode="auto">
            <a:xfrm rot="5213036">
              <a:off x="3040468" y="510660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08" name="Oval 3507"/>
            <p:cNvSpPr/>
            <p:nvPr/>
          </p:nvSpPr>
          <p:spPr bwMode="auto">
            <a:xfrm rot="5213036">
              <a:off x="3045393" y="497753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09" name="Oval 3508"/>
            <p:cNvSpPr/>
            <p:nvPr/>
          </p:nvSpPr>
          <p:spPr bwMode="auto">
            <a:xfrm rot="5213036">
              <a:off x="2848591" y="511705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10" name="Oval 3509"/>
            <p:cNvSpPr/>
            <p:nvPr/>
          </p:nvSpPr>
          <p:spPr bwMode="auto">
            <a:xfrm rot="5213036">
              <a:off x="2922585" y="512394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11" name="Oval 3510"/>
            <p:cNvSpPr/>
            <p:nvPr/>
          </p:nvSpPr>
          <p:spPr bwMode="auto">
            <a:xfrm rot="5213036">
              <a:off x="3104612" y="486629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12" name="Oval 3511"/>
            <p:cNvSpPr/>
            <p:nvPr/>
          </p:nvSpPr>
          <p:spPr bwMode="auto">
            <a:xfrm rot="5213036">
              <a:off x="3207821" y="494151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13" name="Oval 3512"/>
            <p:cNvSpPr/>
            <p:nvPr/>
          </p:nvSpPr>
          <p:spPr bwMode="auto">
            <a:xfrm rot="5213036">
              <a:off x="3277557" y="489783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14" name="Oval 3513"/>
            <p:cNvSpPr/>
            <p:nvPr/>
          </p:nvSpPr>
          <p:spPr bwMode="auto">
            <a:xfrm rot="5213036">
              <a:off x="3267677" y="501122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15" name="Oval 3514"/>
            <p:cNvSpPr/>
            <p:nvPr/>
          </p:nvSpPr>
          <p:spPr bwMode="auto">
            <a:xfrm rot="5213036">
              <a:off x="3140611" y="510704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16" name="Oval 3515"/>
            <p:cNvSpPr/>
            <p:nvPr/>
          </p:nvSpPr>
          <p:spPr bwMode="auto">
            <a:xfrm rot="5213036">
              <a:off x="2908589" y="433631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17" name="Oval 3516"/>
            <p:cNvSpPr/>
            <p:nvPr/>
          </p:nvSpPr>
          <p:spPr bwMode="auto">
            <a:xfrm rot="5213036">
              <a:off x="2843619" y="438563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18" name="Oval 3517"/>
            <p:cNvSpPr/>
            <p:nvPr/>
          </p:nvSpPr>
          <p:spPr bwMode="auto">
            <a:xfrm rot="5213036">
              <a:off x="3033256" y="449139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19" name="Oval 3518"/>
            <p:cNvSpPr/>
            <p:nvPr/>
          </p:nvSpPr>
          <p:spPr bwMode="auto">
            <a:xfrm rot="5213036">
              <a:off x="3038181" y="436232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20" name="Oval 3519"/>
            <p:cNvSpPr/>
            <p:nvPr/>
          </p:nvSpPr>
          <p:spPr bwMode="auto">
            <a:xfrm rot="5213036">
              <a:off x="2841379" y="45018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21" name="Oval 3520"/>
            <p:cNvSpPr/>
            <p:nvPr/>
          </p:nvSpPr>
          <p:spPr bwMode="auto">
            <a:xfrm rot="5213036">
              <a:off x="2915374" y="450873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22" name="Oval 3521"/>
            <p:cNvSpPr/>
            <p:nvPr/>
          </p:nvSpPr>
          <p:spPr bwMode="auto">
            <a:xfrm rot="5213036">
              <a:off x="3200609" y="432630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23" name="Oval 3522"/>
            <p:cNvSpPr/>
            <p:nvPr/>
          </p:nvSpPr>
          <p:spPr bwMode="auto">
            <a:xfrm rot="5213036">
              <a:off x="3260465" y="43960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24" name="Oval 3523"/>
            <p:cNvSpPr/>
            <p:nvPr/>
          </p:nvSpPr>
          <p:spPr bwMode="auto">
            <a:xfrm rot="5213036">
              <a:off x="3133399" y="449183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25" name="Oval 3524"/>
            <p:cNvSpPr/>
            <p:nvPr/>
          </p:nvSpPr>
          <p:spPr bwMode="auto">
            <a:xfrm>
              <a:off x="2186410" y="440990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26" name="Oval 3525"/>
            <p:cNvSpPr/>
            <p:nvPr/>
          </p:nvSpPr>
          <p:spPr bwMode="auto">
            <a:xfrm>
              <a:off x="2226243" y="433789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27" name="Oval 3526"/>
            <p:cNvSpPr/>
            <p:nvPr/>
          </p:nvSpPr>
          <p:spPr bwMode="auto">
            <a:xfrm>
              <a:off x="2271962" y="440545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28" name="Oval 3527"/>
            <p:cNvSpPr/>
            <p:nvPr/>
          </p:nvSpPr>
          <p:spPr bwMode="auto">
            <a:xfrm rot="16200000">
              <a:off x="2709883" y="436865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29" name="Oval 3528"/>
            <p:cNvSpPr/>
            <p:nvPr/>
          </p:nvSpPr>
          <p:spPr bwMode="auto">
            <a:xfrm rot="16200000">
              <a:off x="2637875" y="432882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30" name="Oval 3529"/>
            <p:cNvSpPr/>
            <p:nvPr/>
          </p:nvSpPr>
          <p:spPr bwMode="auto">
            <a:xfrm rot="16200000">
              <a:off x="2565867" y="436865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31" name="Oval 3530"/>
            <p:cNvSpPr/>
            <p:nvPr/>
          </p:nvSpPr>
          <p:spPr bwMode="auto">
            <a:xfrm rot="16200000">
              <a:off x="2417751" y="436276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32" name="Oval 3531"/>
            <p:cNvSpPr/>
            <p:nvPr/>
          </p:nvSpPr>
          <p:spPr bwMode="auto">
            <a:xfrm rot="16200000">
              <a:off x="2345743" y="432293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33" name="Oval 3532"/>
            <p:cNvSpPr/>
            <p:nvPr/>
          </p:nvSpPr>
          <p:spPr bwMode="auto">
            <a:xfrm rot="16200000">
              <a:off x="2273735" y="436276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34" name="Oval 3533"/>
            <p:cNvSpPr/>
            <p:nvPr/>
          </p:nvSpPr>
          <p:spPr bwMode="auto">
            <a:xfrm rot="5213036">
              <a:off x="3083847" y="434852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35" name="Oval 3534"/>
            <p:cNvSpPr/>
            <p:nvPr/>
          </p:nvSpPr>
          <p:spPr bwMode="auto">
            <a:xfrm rot="5213036">
              <a:off x="2891970" y="43589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36" name="Oval 3535"/>
            <p:cNvSpPr/>
            <p:nvPr/>
          </p:nvSpPr>
          <p:spPr bwMode="auto">
            <a:xfrm rot="5213036">
              <a:off x="2965964" y="436587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37" name="Oval 3536"/>
            <p:cNvSpPr/>
            <p:nvPr/>
          </p:nvSpPr>
          <p:spPr bwMode="auto">
            <a:xfrm rot="5213036">
              <a:off x="3183990" y="434897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38" name="Oval 3537"/>
            <p:cNvSpPr/>
            <p:nvPr/>
          </p:nvSpPr>
          <p:spPr bwMode="auto">
            <a:xfrm>
              <a:off x="2167537" y="503942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39" name="Oval 3538"/>
            <p:cNvSpPr/>
            <p:nvPr/>
          </p:nvSpPr>
          <p:spPr bwMode="auto">
            <a:xfrm>
              <a:off x="2167537" y="489541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40" name="Oval 3539"/>
            <p:cNvSpPr/>
            <p:nvPr/>
          </p:nvSpPr>
          <p:spPr bwMode="auto">
            <a:xfrm>
              <a:off x="2132532" y="477425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41" name="Oval 3540"/>
            <p:cNvSpPr/>
            <p:nvPr/>
          </p:nvSpPr>
          <p:spPr bwMode="auto">
            <a:xfrm>
              <a:off x="2173423" y="460327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42" name="Oval 3541"/>
            <p:cNvSpPr/>
            <p:nvPr/>
          </p:nvSpPr>
          <p:spPr bwMode="auto">
            <a:xfrm rot="16200000">
              <a:off x="2166785" y="450362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43" name="Oval 3542"/>
            <p:cNvSpPr/>
            <p:nvPr/>
          </p:nvSpPr>
          <p:spPr bwMode="auto">
            <a:xfrm rot="16200000">
              <a:off x="2143925" y="434199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44" name="Oval 3543"/>
            <p:cNvSpPr/>
            <p:nvPr/>
          </p:nvSpPr>
          <p:spPr bwMode="auto">
            <a:xfrm rot="16200000">
              <a:off x="2110806" y="443077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45" name="Oval 3544"/>
            <p:cNvSpPr/>
            <p:nvPr/>
          </p:nvSpPr>
          <p:spPr bwMode="auto">
            <a:xfrm rot="16200000">
              <a:off x="2140544" y="511832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46" name="Oval 3545"/>
            <p:cNvSpPr/>
            <p:nvPr/>
          </p:nvSpPr>
          <p:spPr bwMode="auto">
            <a:xfrm rot="16200000">
              <a:off x="2117684" y="495669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47" name="Oval 3546"/>
            <p:cNvSpPr/>
            <p:nvPr/>
          </p:nvSpPr>
          <p:spPr bwMode="auto">
            <a:xfrm rot="16200000">
              <a:off x="2163403" y="482189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48" name="Oval 3547"/>
            <p:cNvSpPr/>
            <p:nvPr/>
          </p:nvSpPr>
          <p:spPr bwMode="auto">
            <a:xfrm rot="16200000">
              <a:off x="2119358" y="462042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49" name="Oval 3548"/>
            <p:cNvSpPr/>
            <p:nvPr/>
          </p:nvSpPr>
          <p:spPr bwMode="auto">
            <a:xfrm rot="16200000">
              <a:off x="2107424" y="474903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50" name="Oval 3549"/>
            <p:cNvSpPr/>
            <p:nvPr/>
          </p:nvSpPr>
          <p:spPr bwMode="auto">
            <a:xfrm rot="16200000">
              <a:off x="2177904" y="479837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51" name="Oval 3550"/>
            <p:cNvSpPr/>
            <p:nvPr/>
          </p:nvSpPr>
          <p:spPr bwMode="auto">
            <a:xfrm rot="16200000">
              <a:off x="2105896" y="48382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52" name="Oval 3551"/>
            <p:cNvSpPr/>
            <p:nvPr/>
          </p:nvSpPr>
          <p:spPr bwMode="auto">
            <a:xfrm rot="16200000">
              <a:off x="2177903" y="463674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53" name="Oval 3552"/>
            <p:cNvSpPr/>
            <p:nvPr/>
          </p:nvSpPr>
          <p:spPr bwMode="auto">
            <a:xfrm rot="16200000">
              <a:off x="2128755" y="454177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54" name="Oval 3553"/>
            <p:cNvSpPr/>
            <p:nvPr/>
          </p:nvSpPr>
          <p:spPr bwMode="auto">
            <a:xfrm>
              <a:off x="2150149" y="500743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55" name="Oval 3554"/>
            <p:cNvSpPr/>
            <p:nvPr/>
          </p:nvSpPr>
          <p:spPr bwMode="auto">
            <a:xfrm>
              <a:off x="2110316" y="493542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56" name="Oval 3555"/>
            <p:cNvSpPr/>
            <p:nvPr/>
          </p:nvSpPr>
          <p:spPr bwMode="auto">
            <a:xfrm>
              <a:off x="2172223" y="509361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57" name="Oval 3556"/>
            <p:cNvSpPr/>
            <p:nvPr/>
          </p:nvSpPr>
          <p:spPr bwMode="auto">
            <a:xfrm>
              <a:off x="2104758" y="438828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58" name="Oval 3557"/>
            <p:cNvSpPr/>
            <p:nvPr/>
          </p:nvSpPr>
          <p:spPr bwMode="auto">
            <a:xfrm>
              <a:off x="2189518" y="451736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59" name="Oval 3558"/>
            <p:cNvSpPr/>
            <p:nvPr/>
          </p:nvSpPr>
          <p:spPr bwMode="auto">
            <a:xfrm rot="16200000">
              <a:off x="2118326" y="50392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60" name="Oval 3559"/>
            <p:cNvSpPr/>
            <p:nvPr/>
          </p:nvSpPr>
          <p:spPr bwMode="auto">
            <a:xfrm rot="16200000">
              <a:off x="2118325" y="490605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61" name="Oval 3560"/>
            <p:cNvSpPr/>
            <p:nvPr/>
          </p:nvSpPr>
          <p:spPr bwMode="auto">
            <a:xfrm rot="16200000">
              <a:off x="2168144" y="478372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62" name="Oval 3561"/>
            <p:cNvSpPr/>
            <p:nvPr/>
          </p:nvSpPr>
          <p:spPr bwMode="auto">
            <a:xfrm rot="16200000">
              <a:off x="2145285" y="454136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63" name="Oval 3562"/>
            <p:cNvSpPr/>
            <p:nvPr/>
          </p:nvSpPr>
          <p:spPr bwMode="auto">
            <a:xfrm>
              <a:off x="2790514" y="463827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64" name="Oval 3563"/>
            <p:cNvSpPr/>
            <p:nvPr/>
          </p:nvSpPr>
          <p:spPr bwMode="auto">
            <a:xfrm>
              <a:off x="2830347" y="45662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65" name="Oval 3564"/>
            <p:cNvSpPr/>
            <p:nvPr/>
          </p:nvSpPr>
          <p:spPr bwMode="auto">
            <a:xfrm>
              <a:off x="2876066" y="463381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66" name="Oval 3565"/>
            <p:cNvSpPr/>
            <p:nvPr/>
          </p:nvSpPr>
          <p:spPr bwMode="auto">
            <a:xfrm>
              <a:off x="2790514" y="449425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67" name="Oval 3566"/>
            <p:cNvSpPr/>
            <p:nvPr/>
          </p:nvSpPr>
          <p:spPr bwMode="auto">
            <a:xfrm>
              <a:off x="2952144" y="447139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68" name="Oval 3567"/>
            <p:cNvSpPr/>
            <p:nvPr/>
          </p:nvSpPr>
          <p:spPr bwMode="auto">
            <a:xfrm>
              <a:off x="2863368" y="443827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69" name="Oval 3568"/>
            <p:cNvSpPr/>
            <p:nvPr/>
          </p:nvSpPr>
          <p:spPr bwMode="auto">
            <a:xfrm>
              <a:off x="2962628" y="467612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70" name="Oval 3569"/>
            <p:cNvSpPr/>
            <p:nvPr/>
          </p:nvSpPr>
          <p:spPr bwMode="auto">
            <a:xfrm>
              <a:off x="2991976" y="456626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71" name="Oval 3570"/>
            <p:cNvSpPr/>
            <p:nvPr/>
          </p:nvSpPr>
          <p:spPr bwMode="auto">
            <a:xfrm>
              <a:off x="3076736" y="469534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72" name="Oval 3571"/>
            <p:cNvSpPr/>
            <p:nvPr/>
          </p:nvSpPr>
          <p:spPr bwMode="auto">
            <a:xfrm>
              <a:off x="3126779" y="458912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73" name="Oval 3572"/>
            <p:cNvSpPr/>
            <p:nvPr/>
          </p:nvSpPr>
          <p:spPr bwMode="auto">
            <a:xfrm>
              <a:off x="3172498" y="465667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74" name="Oval 3573"/>
            <p:cNvSpPr/>
            <p:nvPr/>
          </p:nvSpPr>
          <p:spPr bwMode="auto">
            <a:xfrm>
              <a:off x="3086946" y="451711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75" name="Oval 3574"/>
            <p:cNvSpPr/>
            <p:nvPr/>
          </p:nvSpPr>
          <p:spPr bwMode="auto">
            <a:xfrm>
              <a:off x="3288408" y="447306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76" name="Oval 3575"/>
            <p:cNvSpPr/>
            <p:nvPr/>
          </p:nvSpPr>
          <p:spPr bwMode="auto">
            <a:xfrm>
              <a:off x="3159800" y="446113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77" name="Oval 3576"/>
            <p:cNvSpPr/>
            <p:nvPr/>
          </p:nvSpPr>
          <p:spPr bwMode="auto">
            <a:xfrm>
              <a:off x="3288409" y="466523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78" name="Oval 3577"/>
            <p:cNvSpPr/>
            <p:nvPr/>
          </p:nvSpPr>
          <p:spPr bwMode="auto">
            <a:xfrm>
              <a:off x="2337450" y="444515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79" name="Oval 3578"/>
            <p:cNvSpPr/>
            <p:nvPr/>
          </p:nvSpPr>
          <p:spPr bwMode="auto">
            <a:xfrm>
              <a:off x="2347934" y="464988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80" name="Oval 3579"/>
            <p:cNvSpPr/>
            <p:nvPr/>
          </p:nvSpPr>
          <p:spPr bwMode="auto">
            <a:xfrm>
              <a:off x="2377282" y="454002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81" name="Oval 3580"/>
            <p:cNvSpPr/>
            <p:nvPr/>
          </p:nvSpPr>
          <p:spPr bwMode="auto">
            <a:xfrm>
              <a:off x="2462042" y="466910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82" name="Oval 3581"/>
            <p:cNvSpPr/>
            <p:nvPr/>
          </p:nvSpPr>
          <p:spPr bwMode="auto">
            <a:xfrm>
              <a:off x="2512085" y="456288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83" name="Oval 3582"/>
            <p:cNvSpPr/>
            <p:nvPr/>
          </p:nvSpPr>
          <p:spPr bwMode="auto">
            <a:xfrm>
              <a:off x="2557804" y="463043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84" name="Oval 3583"/>
            <p:cNvSpPr/>
            <p:nvPr/>
          </p:nvSpPr>
          <p:spPr bwMode="auto">
            <a:xfrm>
              <a:off x="2472252" y="449087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85" name="Oval 3584"/>
            <p:cNvSpPr/>
            <p:nvPr/>
          </p:nvSpPr>
          <p:spPr bwMode="auto">
            <a:xfrm>
              <a:off x="2695461" y="443819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86" name="Oval 3585"/>
            <p:cNvSpPr/>
            <p:nvPr/>
          </p:nvSpPr>
          <p:spPr bwMode="auto">
            <a:xfrm>
              <a:off x="2545106" y="443489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87" name="Oval 3586"/>
            <p:cNvSpPr/>
            <p:nvPr/>
          </p:nvSpPr>
          <p:spPr bwMode="auto">
            <a:xfrm>
              <a:off x="2673715" y="463898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88" name="Oval 3587"/>
            <p:cNvSpPr/>
            <p:nvPr/>
          </p:nvSpPr>
          <p:spPr bwMode="auto">
            <a:xfrm>
              <a:off x="2684623" y="456547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89" name="Oval 3588"/>
            <p:cNvSpPr/>
            <p:nvPr/>
          </p:nvSpPr>
          <p:spPr bwMode="auto">
            <a:xfrm rot="16200000">
              <a:off x="2678529" y="511133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90" name="Oval 3589"/>
            <p:cNvSpPr/>
            <p:nvPr/>
          </p:nvSpPr>
          <p:spPr bwMode="auto">
            <a:xfrm rot="16200000">
              <a:off x="2516106" y="503525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91" name="Oval 3590"/>
            <p:cNvSpPr/>
            <p:nvPr/>
          </p:nvSpPr>
          <p:spPr bwMode="auto">
            <a:xfrm rot="16200000">
              <a:off x="2720837" y="502477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92" name="Oval 3591"/>
            <p:cNvSpPr/>
            <p:nvPr/>
          </p:nvSpPr>
          <p:spPr bwMode="auto">
            <a:xfrm rot="16200000">
              <a:off x="2610973" y="499542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93" name="Oval 3592"/>
            <p:cNvSpPr/>
            <p:nvPr/>
          </p:nvSpPr>
          <p:spPr bwMode="auto">
            <a:xfrm rot="16200000">
              <a:off x="2390849" y="505779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94" name="Oval 3593"/>
            <p:cNvSpPr/>
            <p:nvPr/>
          </p:nvSpPr>
          <p:spPr bwMode="auto">
            <a:xfrm rot="16200000">
              <a:off x="2349231" y="49895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95" name="Oval 3594"/>
            <p:cNvSpPr/>
            <p:nvPr/>
          </p:nvSpPr>
          <p:spPr bwMode="auto">
            <a:xfrm rot="16200000">
              <a:off x="2740058" y="491066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96" name="Oval 3595"/>
            <p:cNvSpPr/>
            <p:nvPr/>
          </p:nvSpPr>
          <p:spPr bwMode="auto">
            <a:xfrm rot="16200000">
              <a:off x="2633833" y="486062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97" name="Oval 3596"/>
            <p:cNvSpPr/>
            <p:nvPr/>
          </p:nvSpPr>
          <p:spPr bwMode="auto">
            <a:xfrm rot="16200000">
              <a:off x="2701388" y="481490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98" name="Oval 3597"/>
            <p:cNvSpPr/>
            <p:nvPr/>
          </p:nvSpPr>
          <p:spPr bwMode="auto">
            <a:xfrm rot="16200000">
              <a:off x="2561825" y="490045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99" name="Oval 3598"/>
            <p:cNvSpPr/>
            <p:nvPr/>
          </p:nvSpPr>
          <p:spPr bwMode="auto">
            <a:xfrm rot="16200000">
              <a:off x="2517780" y="469899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00" name="Oval 3599"/>
            <p:cNvSpPr/>
            <p:nvPr/>
          </p:nvSpPr>
          <p:spPr bwMode="auto">
            <a:xfrm rot="16200000">
              <a:off x="2505846" y="482760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01" name="Oval 3600"/>
            <p:cNvSpPr/>
            <p:nvPr/>
          </p:nvSpPr>
          <p:spPr bwMode="auto">
            <a:xfrm rot="16200000">
              <a:off x="2709941" y="469899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02" name="Oval 3601"/>
            <p:cNvSpPr/>
            <p:nvPr/>
          </p:nvSpPr>
          <p:spPr bwMode="auto">
            <a:xfrm rot="16200000">
              <a:off x="2636431" y="468808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03" name="Oval 3602"/>
            <p:cNvSpPr/>
            <p:nvPr/>
          </p:nvSpPr>
          <p:spPr bwMode="auto">
            <a:xfrm rot="16200000">
              <a:off x="2440668" y="493546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04" name="Oval 3603"/>
            <p:cNvSpPr/>
            <p:nvPr/>
          </p:nvSpPr>
          <p:spPr bwMode="auto">
            <a:xfrm rot="16200000">
              <a:off x="2341701" y="485473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05" name="Oval 3604"/>
            <p:cNvSpPr/>
            <p:nvPr/>
          </p:nvSpPr>
          <p:spPr bwMode="auto">
            <a:xfrm rot="16200000">
              <a:off x="2417809" y="469310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06" name="Oval 3605"/>
            <p:cNvSpPr/>
            <p:nvPr/>
          </p:nvSpPr>
          <p:spPr bwMode="auto">
            <a:xfrm rot="5213036">
              <a:off x="2831470" y="468806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07" name="Oval 3606"/>
            <p:cNvSpPr/>
            <p:nvPr/>
          </p:nvSpPr>
          <p:spPr bwMode="auto">
            <a:xfrm rot="5213036">
              <a:off x="2905537" y="472392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08" name="Oval 3607"/>
            <p:cNvSpPr/>
            <p:nvPr/>
          </p:nvSpPr>
          <p:spPr bwMode="auto">
            <a:xfrm rot="5213036">
              <a:off x="2840567" y="477325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09" name="Oval 3608"/>
            <p:cNvSpPr/>
            <p:nvPr/>
          </p:nvSpPr>
          <p:spPr bwMode="auto">
            <a:xfrm rot="5213036">
              <a:off x="2975273" y="46802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10" name="Oval 3609"/>
            <p:cNvSpPr/>
            <p:nvPr/>
          </p:nvSpPr>
          <p:spPr bwMode="auto">
            <a:xfrm rot="5213036">
              <a:off x="3006886" y="484038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11" name="Oval 3610"/>
            <p:cNvSpPr/>
            <p:nvPr/>
          </p:nvSpPr>
          <p:spPr bwMode="auto">
            <a:xfrm rot="5213036">
              <a:off x="3035130" y="474994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12" name="Oval 3611"/>
            <p:cNvSpPr/>
            <p:nvPr/>
          </p:nvSpPr>
          <p:spPr bwMode="auto">
            <a:xfrm rot="5213036">
              <a:off x="2803027" y="486198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13" name="Oval 3612"/>
            <p:cNvSpPr/>
            <p:nvPr/>
          </p:nvSpPr>
          <p:spPr bwMode="auto">
            <a:xfrm rot="5213036">
              <a:off x="2914324" y="488531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14" name="Oval 3613"/>
            <p:cNvSpPr/>
            <p:nvPr/>
          </p:nvSpPr>
          <p:spPr bwMode="auto">
            <a:xfrm rot="5213036">
              <a:off x="3123490" y="467806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15" name="Oval 3614"/>
            <p:cNvSpPr/>
            <p:nvPr/>
          </p:nvSpPr>
          <p:spPr bwMode="auto">
            <a:xfrm rot="5213036">
              <a:off x="3197557" y="47139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16" name="Oval 3615"/>
            <p:cNvSpPr/>
            <p:nvPr/>
          </p:nvSpPr>
          <p:spPr bwMode="auto">
            <a:xfrm rot="5213036">
              <a:off x="3130732" y="48110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17" name="Oval 3616"/>
            <p:cNvSpPr/>
            <p:nvPr/>
          </p:nvSpPr>
          <p:spPr bwMode="auto">
            <a:xfrm rot="5213036">
              <a:off x="3267294" y="467023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18" name="Oval 3617"/>
            <p:cNvSpPr/>
            <p:nvPr/>
          </p:nvSpPr>
          <p:spPr bwMode="auto">
            <a:xfrm rot="5213036">
              <a:off x="3175999" y="487696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19" name="Oval 3618"/>
            <p:cNvSpPr/>
            <p:nvPr/>
          </p:nvSpPr>
          <p:spPr bwMode="auto">
            <a:xfrm rot="5213036">
              <a:off x="3228459" y="479792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20" name="Oval 3619"/>
            <p:cNvSpPr/>
            <p:nvPr/>
          </p:nvSpPr>
          <p:spPr bwMode="auto">
            <a:xfrm rot="5213036">
              <a:off x="2790037" y="497696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21" name="Oval 3620"/>
            <p:cNvSpPr/>
            <p:nvPr/>
          </p:nvSpPr>
          <p:spPr bwMode="auto">
            <a:xfrm rot="5213036">
              <a:off x="2898826" y="50211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22" name="Oval 3621"/>
            <p:cNvSpPr/>
            <p:nvPr/>
          </p:nvSpPr>
          <p:spPr bwMode="auto">
            <a:xfrm rot="5213036">
              <a:off x="2833856" y="507048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23" name="Oval 3622"/>
            <p:cNvSpPr/>
            <p:nvPr/>
          </p:nvSpPr>
          <p:spPr bwMode="auto">
            <a:xfrm rot="5213036">
              <a:off x="2968562" y="49774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24" name="Oval 3623"/>
            <p:cNvSpPr/>
            <p:nvPr/>
          </p:nvSpPr>
          <p:spPr bwMode="auto">
            <a:xfrm rot="5213036">
              <a:off x="3028418" y="504717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25" name="Oval 3624"/>
            <p:cNvSpPr/>
            <p:nvPr/>
          </p:nvSpPr>
          <p:spPr bwMode="auto">
            <a:xfrm rot="5213036">
              <a:off x="3087637" y="493593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26" name="Oval 3625"/>
            <p:cNvSpPr/>
            <p:nvPr/>
          </p:nvSpPr>
          <p:spPr bwMode="auto">
            <a:xfrm rot="5213036">
              <a:off x="3190846" y="501116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27" name="Oval 3626"/>
            <p:cNvSpPr/>
            <p:nvPr/>
          </p:nvSpPr>
          <p:spPr bwMode="auto">
            <a:xfrm rot="5213036">
              <a:off x="3260582" y="496747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28" name="Oval 3627"/>
            <p:cNvSpPr/>
            <p:nvPr/>
          </p:nvSpPr>
          <p:spPr bwMode="auto">
            <a:xfrm rot="5213036">
              <a:off x="3250702" y="508086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29" name="Oval 3628"/>
            <p:cNvSpPr/>
            <p:nvPr/>
          </p:nvSpPr>
          <p:spPr bwMode="auto">
            <a:xfrm>
              <a:off x="2418898" y="440163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30" name="Oval 3629"/>
            <p:cNvSpPr/>
            <p:nvPr/>
          </p:nvSpPr>
          <p:spPr bwMode="auto">
            <a:xfrm>
              <a:off x="2534809" y="441018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31" name="Oval 3630"/>
            <p:cNvSpPr/>
            <p:nvPr/>
          </p:nvSpPr>
          <p:spPr bwMode="auto">
            <a:xfrm>
              <a:off x="2333384" y="440646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32" name="Oval 3631"/>
            <p:cNvSpPr/>
            <p:nvPr/>
          </p:nvSpPr>
          <p:spPr bwMode="auto">
            <a:xfrm>
              <a:off x="2338032" y="446027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33" name="Oval 3632"/>
            <p:cNvSpPr/>
            <p:nvPr/>
          </p:nvSpPr>
          <p:spPr bwMode="auto">
            <a:xfrm>
              <a:off x="2326498" y="487974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34" name="Oval 3633"/>
            <p:cNvSpPr/>
            <p:nvPr/>
          </p:nvSpPr>
          <p:spPr bwMode="auto">
            <a:xfrm>
              <a:off x="2372217" y="494729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35" name="Oval 3634"/>
            <p:cNvSpPr/>
            <p:nvPr/>
          </p:nvSpPr>
          <p:spPr bwMode="auto">
            <a:xfrm>
              <a:off x="2448295" y="478487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36" name="Oval 3635"/>
            <p:cNvSpPr/>
            <p:nvPr/>
          </p:nvSpPr>
          <p:spPr bwMode="auto">
            <a:xfrm>
              <a:off x="2359519" y="475175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37" name="Oval 3636"/>
            <p:cNvSpPr/>
            <p:nvPr/>
          </p:nvSpPr>
          <p:spPr bwMode="auto">
            <a:xfrm>
              <a:off x="2488128" y="495585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38" name="Oval 3637"/>
            <p:cNvSpPr/>
            <p:nvPr/>
          </p:nvSpPr>
          <p:spPr bwMode="auto">
            <a:xfrm>
              <a:off x="2488127" y="487974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39" name="Oval 3638"/>
            <p:cNvSpPr/>
            <p:nvPr/>
          </p:nvSpPr>
          <p:spPr bwMode="auto">
            <a:xfrm>
              <a:off x="2332384" y="458761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40" name="Oval 3639"/>
            <p:cNvSpPr/>
            <p:nvPr/>
          </p:nvSpPr>
          <p:spPr bwMode="auto">
            <a:xfrm>
              <a:off x="2425758" y="465961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41" name="Oval 3640"/>
            <p:cNvSpPr/>
            <p:nvPr/>
          </p:nvSpPr>
          <p:spPr bwMode="auto">
            <a:xfrm>
              <a:off x="2488126" y="448727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42" name="Oval 3641"/>
            <p:cNvSpPr/>
            <p:nvPr/>
          </p:nvSpPr>
          <p:spPr bwMode="auto">
            <a:xfrm>
              <a:off x="2365405" y="445962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43" name="Oval 3642"/>
            <p:cNvSpPr/>
            <p:nvPr/>
          </p:nvSpPr>
          <p:spPr bwMode="auto">
            <a:xfrm>
              <a:off x="2494014" y="461800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44" name="Oval 3643"/>
            <p:cNvSpPr/>
            <p:nvPr/>
          </p:nvSpPr>
          <p:spPr bwMode="auto">
            <a:xfrm>
              <a:off x="2417936" y="456132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45" name="Oval 3644"/>
            <p:cNvSpPr/>
            <p:nvPr/>
          </p:nvSpPr>
          <p:spPr bwMode="auto">
            <a:xfrm>
              <a:off x="2583097" y="49746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46" name="Oval 3645"/>
            <p:cNvSpPr/>
            <p:nvPr/>
          </p:nvSpPr>
          <p:spPr bwMode="auto">
            <a:xfrm>
              <a:off x="2622930" y="490260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47" name="Oval 3646"/>
            <p:cNvSpPr/>
            <p:nvPr/>
          </p:nvSpPr>
          <p:spPr bwMode="auto">
            <a:xfrm>
              <a:off x="2668649" y="497015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48" name="Oval 3647"/>
            <p:cNvSpPr/>
            <p:nvPr/>
          </p:nvSpPr>
          <p:spPr bwMode="auto">
            <a:xfrm>
              <a:off x="2583097" y="483059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49" name="Oval 3648"/>
            <p:cNvSpPr/>
            <p:nvPr/>
          </p:nvSpPr>
          <p:spPr bwMode="auto">
            <a:xfrm>
              <a:off x="2784559" y="478655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50" name="Oval 3649"/>
            <p:cNvSpPr/>
            <p:nvPr/>
          </p:nvSpPr>
          <p:spPr bwMode="auto">
            <a:xfrm>
              <a:off x="2655951" y="477461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51" name="Oval 3650"/>
            <p:cNvSpPr/>
            <p:nvPr/>
          </p:nvSpPr>
          <p:spPr bwMode="auto">
            <a:xfrm>
              <a:off x="2784560" y="49787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52" name="Oval 3651"/>
            <p:cNvSpPr/>
            <p:nvPr/>
          </p:nvSpPr>
          <p:spPr bwMode="auto">
            <a:xfrm>
              <a:off x="2795468" y="490520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53" name="Oval 3652"/>
            <p:cNvSpPr/>
            <p:nvPr/>
          </p:nvSpPr>
          <p:spPr bwMode="auto">
            <a:xfrm>
              <a:off x="2548092" y="470943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54" name="Oval 3653"/>
            <p:cNvSpPr/>
            <p:nvPr/>
          </p:nvSpPr>
          <p:spPr bwMode="auto">
            <a:xfrm>
              <a:off x="2628816" y="461047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55" name="Oval 3654"/>
            <p:cNvSpPr/>
            <p:nvPr/>
          </p:nvSpPr>
          <p:spPr bwMode="auto">
            <a:xfrm>
              <a:off x="2674535" y="467802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56" name="Oval 3655"/>
            <p:cNvSpPr/>
            <p:nvPr/>
          </p:nvSpPr>
          <p:spPr bwMode="auto">
            <a:xfrm>
              <a:off x="2588983" y="45384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57" name="Oval 3656"/>
            <p:cNvSpPr/>
            <p:nvPr/>
          </p:nvSpPr>
          <p:spPr bwMode="auto">
            <a:xfrm>
              <a:off x="2701670" y="455449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58" name="Oval 3657"/>
            <p:cNvSpPr/>
            <p:nvPr/>
          </p:nvSpPr>
          <p:spPr bwMode="auto">
            <a:xfrm>
              <a:off x="2661837" y="448248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59" name="Oval 3658"/>
            <p:cNvSpPr/>
            <p:nvPr/>
          </p:nvSpPr>
          <p:spPr bwMode="auto">
            <a:xfrm>
              <a:off x="2790446" y="468657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60" name="Oval 3659"/>
            <p:cNvSpPr/>
            <p:nvPr/>
          </p:nvSpPr>
          <p:spPr bwMode="auto">
            <a:xfrm>
              <a:off x="2750613" y="461457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61" name="Oval 3660"/>
            <p:cNvSpPr/>
            <p:nvPr/>
          </p:nvSpPr>
          <p:spPr bwMode="auto">
            <a:xfrm rot="16200000">
              <a:off x="2726361" y="443881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62" name="Oval 3661"/>
            <p:cNvSpPr/>
            <p:nvPr/>
          </p:nvSpPr>
          <p:spPr bwMode="auto">
            <a:xfrm rot="16200000">
              <a:off x="2582345" y="443881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63" name="Oval 3662"/>
            <p:cNvSpPr/>
            <p:nvPr/>
          </p:nvSpPr>
          <p:spPr bwMode="auto">
            <a:xfrm rot="16200000">
              <a:off x="2434229" y="443292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64" name="Oval 3663"/>
            <p:cNvSpPr/>
            <p:nvPr/>
          </p:nvSpPr>
          <p:spPr bwMode="auto">
            <a:xfrm rot="16200000">
              <a:off x="2700120" y="505350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65" name="Oval 3664"/>
            <p:cNvSpPr/>
            <p:nvPr/>
          </p:nvSpPr>
          <p:spPr bwMode="auto">
            <a:xfrm rot="16200000">
              <a:off x="2628112" y="501367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66" name="Oval 3665"/>
            <p:cNvSpPr/>
            <p:nvPr/>
          </p:nvSpPr>
          <p:spPr bwMode="auto">
            <a:xfrm rot="16200000">
              <a:off x="2695667" y="496795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67" name="Oval 3666"/>
            <p:cNvSpPr/>
            <p:nvPr/>
          </p:nvSpPr>
          <p:spPr bwMode="auto">
            <a:xfrm rot="16200000">
              <a:off x="2556104" y="505350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68" name="Oval 3667"/>
            <p:cNvSpPr/>
            <p:nvPr/>
          </p:nvSpPr>
          <p:spPr bwMode="auto">
            <a:xfrm rot="16200000">
              <a:off x="2533244" y="489187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69" name="Oval 3668"/>
            <p:cNvSpPr/>
            <p:nvPr/>
          </p:nvSpPr>
          <p:spPr bwMode="auto">
            <a:xfrm rot="16200000">
              <a:off x="2500125" y="498065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70" name="Oval 3669"/>
            <p:cNvSpPr/>
            <p:nvPr/>
          </p:nvSpPr>
          <p:spPr bwMode="auto">
            <a:xfrm rot="16200000">
              <a:off x="2737975" y="488139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71" name="Oval 3670"/>
            <p:cNvSpPr/>
            <p:nvPr/>
          </p:nvSpPr>
          <p:spPr bwMode="auto">
            <a:xfrm rot="16200000">
              <a:off x="2628111" y="485204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72" name="Oval 3671"/>
            <p:cNvSpPr/>
            <p:nvPr/>
          </p:nvSpPr>
          <p:spPr bwMode="auto">
            <a:xfrm rot="16200000">
              <a:off x="2407988" y="504762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73" name="Oval 3672"/>
            <p:cNvSpPr/>
            <p:nvPr/>
          </p:nvSpPr>
          <p:spPr bwMode="auto">
            <a:xfrm rot="16200000">
              <a:off x="2335980" y="500778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74" name="Oval 3673"/>
            <p:cNvSpPr/>
            <p:nvPr/>
          </p:nvSpPr>
          <p:spPr bwMode="auto">
            <a:xfrm rot="16200000">
              <a:off x="2407987" y="491441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75" name="Oval 3674"/>
            <p:cNvSpPr/>
            <p:nvPr/>
          </p:nvSpPr>
          <p:spPr bwMode="auto">
            <a:xfrm rot="16200000">
              <a:off x="2366369" y="484615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76" name="Oval 3675"/>
            <p:cNvSpPr/>
            <p:nvPr/>
          </p:nvSpPr>
          <p:spPr bwMode="auto">
            <a:xfrm rot="16200000">
              <a:off x="2757196" y="476728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77" name="Oval 3676"/>
            <p:cNvSpPr/>
            <p:nvPr/>
          </p:nvSpPr>
          <p:spPr bwMode="auto">
            <a:xfrm rot="16200000">
              <a:off x="2650971" y="471724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78" name="Oval 3677"/>
            <p:cNvSpPr/>
            <p:nvPr/>
          </p:nvSpPr>
          <p:spPr bwMode="auto">
            <a:xfrm rot="16200000">
              <a:off x="2718526" y="467152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79" name="Oval 3678"/>
            <p:cNvSpPr/>
            <p:nvPr/>
          </p:nvSpPr>
          <p:spPr bwMode="auto">
            <a:xfrm rot="16200000">
              <a:off x="2578963" y="47570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80" name="Oval 3679"/>
            <p:cNvSpPr/>
            <p:nvPr/>
          </p:nvSpPr>
          <p:spPr bwMode="auto">
            <a:xfrm rot="16200000">
              <a:off x="2534918" y="455561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81" name="Oval 3680"/>
            <p:cNvSpPr/>
            <p:nvPr/>
          </p:nvSpPr>
          <p:spPr bwMode="auto">
            <a:xfrm rot="16200000">
              <a:off x="2522984" y="468422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82" name="Oval 3681"/>
            <p:cNvSpPr/>
            <p:nvPr/>
          </p:nvSpPr>
          <p:spPr bwMode="auto">
            <a:xfrm rot="16200000">
              <a:off x="2727079" y="455561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83" name="Oval 3682"/>
            <p:cNvSpPr/>
            <p:nvPr/>
          </p:nvSpPr>
          <p:spPr bwMode="auto">
            <a:xfrm rot="16200000">
              <a:off x="2653569" y="454470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84" name="Oval 3683"/>
            <p:cNvSpPr/>
            <p:nvPr/>
          </p:nvSpPr>
          <p:spPr bwMode="auto">
            <a:xfrm rot="16200000">
              <a:off x="2457806" y="479208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85" name="Oval 3684"/>
            <p:cNvSpPr/>
            <p:nvPr/>
          </p:nvSpPr>
          <p:spPr bwMode="auto">
            <a:xfrm rot="16200000">
              <a:off x="2358839" y="471135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86" name="Oval 3685"/>
            <p:cNvSpPr/>
            <p:nvPr/>
          </p:nvSpPr>
          <p:spPr bwMode="auto">
            <a:xfrm rot="16200000">
              <a:off x="2434947" y="454972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87" name="Oval 3686"/>
            <p:cNvSpPr/>
            <p:nvPr/>
          </p:nvSpPr>
          <p:spPr bwMode="auto">
            <a:xfrm rot="5213036">
              <a:off x="2882061" y="454520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88" name="Oval 3687"/>
            <p:cNvSpPr/>
            <p:nvPr/>
          </p:nvSpPr>
          <p:spPr bwMode="auto">
            <a:xfrm rot="5213036">
              <a:off x="2956128" y="458106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89" name="Oval 3688"/>
            <p:cNvSpPr/>
            <p:nvPr/>
          </p:nvSpPr>
          <p:spPr bwMode="auto">
            <a:xfrm rot="5213036">
              <a:off x="2891158" y="463038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90" name="Oval 3689"/>
            <p:cNvSpPr/>
            <p:nvPr/>
          </p:nvSpPr>
          <p:spPr bwMode="auto">
            <a:xfrm rot="5213036">
              <a:off x="3025864" y="45373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91" name="Oval 3690"/>
            <p:cNvSpPr/>
            <p:nvPr/>
          </p:nvSpPr>
          <p:spPr bwMode="auto">
            <a:xfrm rot="5213036">
              <a:off x="3057477" y="46975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92" name="Oval 3691"/>
            <p:cNvSpPr/>
            <p:nvPr/>
          </p:nvSpPr>
          <p:spPr bwMode="auto">
            <a:xfrm rot="5213036">
              <a:off x="3085721" y="460707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93" name="Oval 3692"/>
            <p:cNvSpPr/>
            <p:nvPr/>
          </p:nvSpPr>
          <p:spPr bwMode="auto">
            <a:xfrm rot="5213036">
              <a:off x="2853618" y="471912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94" name="Oval 3693"/>
            <p:cNvSpPr/>
            <p:nvPr/>
          </p:nvSpPr>
          <p:spPr bwMode="auto">
            <a:xfrm rot="5213036">
              <a:off x="2964915" y="474245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95" name="Oval 3694"/>
            <p:cNvSpPr/>
            <p:nvPr/>
          </p:nvSpPr>
          <p:spPr bwMode="auto">
            <a:xfrm rot="5213036">
              <a:off x="3174081" y="453520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96" name="Oval 3695"/>
            <p:cNvSpPr/>
            <p:nvPr/>
          </p:nvSpPr>
          <p:spPr bwMode="auto">
            <a:xfrm rot="5213036">
              <a:off x="3248148" y="457106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97" name="Oval 3696"/>
            <p:cNvSpPr/>
            <p:nvPr/>
          </p:nvSpPr>
          <p:spPr bwMode="auto">
            <a:xfrm rot="5213036">
              <a:off x="3181323" y="46682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98" name="Oval 3697"/>
            <p:cNvSpPr/>
            <p:nvPr/>
          </p:nvSpPr>
          <p:spPr bwMode="auto">
            <a:xfrm rot="5213036">
              <a:off x="3317884" y="452737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99" name="Oval 3698"/>
            <p:cNvSpPr/>
            <p:nvPr/>
          </p:nvSpPr>
          <p:spPr bwMode="auto">
            <a:xfrm rot="5213036">
              <a:off x="3226590" y="473410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00" name="Oval 3699"/>
            <p:cNvSpPr/>
            <p:nvPr/>
          </p:nvSpPr>
          <p:spPr bwMode="auto">
            <a:xfrm rot="5213036">
              <a:off x="3279050" y="465505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01" name="Oval 3700"/>
            <p:cNvSpPr/>
            <p:nvPr/>
          </p:nvSpPr>
          <p:spPr bwMode="auto">
            <a:xfrm rot="5213036">
              <a:off x="2840628" y="483410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02" name="Oval 3701"/>
            <p:cNvSpPr/>
            <p:nvPr/>
          </p:nvSpPr>
          <p:spPr bwMode="auto">
            <a:xfrm rot="5213036">
              <a:off x="2949417" y="487830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03" name="Oval 3702"/>
            <p:cNvSpPr/>
            <p:nvPr/>
          </p:nvSpPr>
          <p:spPr bwMode="auto">
            <a:xfrm rot="5213036">
              <a:off x="2884447" y="49276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04" name="Oval 3703"/>
            <p:cNvSpPr/>
            <p:nvPr/>
          </p:nvSpPr>
          <p:spPr bwMode="auto">
            <a:xfrm rot="5213036">
              <a:off x="3019153" y="483461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05" name="Oval 3704"/>
            <p:cNvSpPr/>
            <p:nvPr/>
          </p:nvSpPr>
          <p:spPr bwMode="auto">
            <a:xfrm rot="5213036">
              <a:off x="3074084" y="503338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06" name="Oval 3705"/>
            <p:cNvSpPr/>
            <p:nvPr/>
          </p:nvSpPr>
          <p:spPr bwMode="auto">
            <a:xfrm rot="5213036">
              <a:off x="3079009" y="490431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07" name="Oval 3706"/>
            <p:cNvSpPr/>
            <p:nvPr/>
          </p:nvSpPr>
          <p:spPr bwMode="auto">
            <a:xfrm rot="5213036">
              <a:off x="2882207" y="504382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08" name="Oval 3707"/>
            <p:cNvSpPr/>
            <p:nvPr/>
          </p:nvSpPr>
          <p:spPr bwMode="auto">
            <a:xfrm rot="5213036">
              <a:off x="2956201" y="50507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09" name="Oval 3708"/>
            <p:cNvSpPr/>
            <p:nvPr/>
          </p:nvSpPr>
          <p:spPr bwMode="auto">
            <a:xfrm rot="5213036">
              <a:off x="3138228" y="479307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10" name="Oval 3709"/>
            <p:cNvSpPr/>
            <p:nvPr/>
          </p:nvSpPr>
          <p:spPr bwMode="auto">
            <a:xfrm rot="5213036">
              <a:off x="3241437" y="486829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11" name="Oval 3710"/>
            <p:cNvSpPr/>
            <p:nvPr/>
          </p:nvSpPr>
          <p:spPr bwMode="auto">
            <a:xfrm rot="5213036">
              <a:off x="3311173" y="482460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12" name="Oval 3711"/>
            <p:cNvSpPr/>
            <p:nvPr/>
          </p:nvSpPr>
          <p:spPr bwMode="auto">
            <a:xfrm rot="5213036">
              <a:off x="3301293" y="493800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13" name="Oval 3712"/>
            <p:cNvSpPr/>
            <p:nvPr/>
          </p:nvSpPr>
          <p:spPr bwMode="auto">
            <a:xfrm rot="5213036">
              <a:off x="3174227" y="503382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14" name="Oval 3713"/>
            <p:cNvSpPr/>
            <p:nvPr/>
          </p:nvSpPr>
          <p:spPr bwMode="auto">
            <a:xfrm rot="5213036">
              <a:off x="3066872" y="441817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15" name="Oval 3714"/>
            <p:cNvSpPr/>
            <p:nvPr/>
          </p:nvSpPr>
          <p:spPr bwMode="auto">
            <a:xfrm rot="5213036">
              <a:off x="2874995" y="442861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16" name="Oval 3715"/>
            <p:cNvSpPr/>
            <p:nvPr/>
          </p:nvSpPr>
          <p:spPr bwMode="auto">
            <a:xfrm rot="5213036">
              <a:off x="2948990" y="443551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17" name="Oval 3716"/>
            <p:cNvSpPr/>
            <p:nvPr/>
          </p:nvSpPr>
          <p:spPr bwMode="auto">
            <a:xfrm rot="5213036">
              <a:off x="3167015" y="441861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18" name="Oval 3717"/>
            <p:cNvSpPr/>
            <p:nvPr/>
          </p:nvSpPr>
          <p:spPr bwMode="auto">
            <a:xfrm>
              <a:off x="3402790" y="406993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19" name="Oval 3718"/>
            <p:cNvSpPr/>
            <p:nvPr/>
          </p:nvSpPr>
          <p:spPr bwMode="auto">
            <a:xfrm>
              <a:off x="3442623" y="399792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20" name="Oval 3719"/>
            <p:cNvSpPr/>
            <p:nvPr/>
          </p:nvSpPr>
          <p:spPr bwMode="auto">
            <a:xfrm>
              <a:off x="3488342" y="406548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21" name="Oval 3720"/>
            <p:cNvSpPr/>
            <p:nvPr/>
          </p:nvSpPr>
          <p:spPr bwMode="auto">
            <a:xfrm>
              <a:off x="3402790" y="392591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22" name="Oval 3721"/>
            <p:cNvSpPr/>
            <p:nvPr/>
          </p:nvSpPr>
          <p:spPr bwMode="auto">
            <a:xfrm>
              <a:off x="3564420" y="390305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23" name="Oval 3722"/>
            <p:cNvSpPr/>
            <p:nvPr/>
          </p:nvSpPr>
          <p:spPr bwMode="auto">
            <a:xfrm>
              <a:off x="3475644" y="38699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24" name="Oval 3723"/>
            <p:cNvSpPr/>
            <p:nvPr/>
          </p:nvSpPr>
          <p:spPr bwMode="auto">
            <a:xfrm>
              <a:off x="3574904" y="410778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25" name="Oval 3724"/>
            <p:cNvSpPr/>
            <p:nvPr/>
          </p:nvSpPr>
          <p:spPr bwMode="auto">
            <a:xfrm>
              <a:off x="3604252" y="399792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26" name="Oval 3725"/>
            <p:cNvSpPr/>
            <p:nvPr/>
          </p:nvSpPr>
          <p:spPr bwMode="auto">
            <a:xfrm>
              <a:off x="3408676" y="377780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27" name="Oval 3726"/>
            <p:cNvSpPr/>
            <p:nvPr/>
          </p:nvSpPr>
          <p:spPr bwMode="auto">
            <a:xfrm>
              <a:off x="3541883" y="377780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28" name="Oval 3727"/>
            <p:cNvSpPr/>
            <p:nvPr/>
          </p:nvSpPr>
          <p:spPr bwMode="auto">
            <a:xfrm>
              <a:off x="3610139" y="373618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29" name="Oval 3728"/>
            <p:cNvSpPr/>
            <p:nvPr/>
          </p:nvSpPr>
          <p:spPr bwMode="auto">
            <a:xfrm>
              <a:off x="3689012" y="412701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30" name="Oval 3729"/>
            <p:cNvSpPr/>
            <p:nvPr/>
          </p:nvSpPr>
          <p:spPr bwMode="auto">
            <a:xfrm>
              <a:off x="3739055" y="402078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31" name="Oval 3730"/>
            <p:cNvSpPr/>
            <p:nvPr/>
          </p:nvSpPr>
          <p:spPr bwMode="auto">
            <a:xfrm>
              <a:off x="3784774" y="408834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32" name="Oval 3731"/>
            <p:cNvSpPr/>
            <p:nvPr/>
          </p:nvSpPr>
          <p:spPr bwMode="auto">
            <a:xfrm>
              <a:off x="3699222" y="394877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33" name="Oval 3732"/>
            <p:cNvSpPr/>
            <p:nvPr/>
          </p:nvSpPr>
          <p:spPr bwMode="auto">
            <a:xfrm>
              <a:off x="3900684" y="390473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34" name="Oval 3733"/>
            <p:cNvSpPr/>
            <p:nvPr/>
          </p:nvSpPr>
          <p:spPr bwMode="auto">
            <a:xfrm>
              <a:off x="3772076" y="389279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35" name="Oval 3734"/>
            <p:cNvSpPr/>
            <p:nvPr/>
          </p:nvSpPr>
          <p:spPr bwMode="auto">
            <a:xfrm>
              <a:off x="3900685" y="409689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36" name="Oval 3735"/>
            <p:cNvSpPr/>
            <p:nvPr/>
          </p:nvSpPr>
          <p:spPr bwMode="auto">
            <a:xfrm>
              <a:off x="3664217" y="382762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37" name="Oval 3736"/>
            <p:cNvSpPr/>
            <p:nvPr/>
          </p:nvSpPr>
          <p:spPr bwMode="auto">
            <a:xfrm>
              <a:off x="3744941" y="372865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38" name="Oval 3737"/>
            <p:cNvSpPr/>
            <p:nvPr/>
          </p:nvSpPr>
          <p:spPr bwMode="auto">
            <a:xfrm>
              <a:off x="3906571" y="380476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39" name="Oval 3738"/>
            <p:cNvSpPr/>
            <p:nvPr/>
          </p:nvSpPr>
          <p:spPr bwMode="auto">
            <a:xfrm>
              <a:off x="3170080" y="406209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40" name="Oval 3739"/>
            <p:cNvSpPr/>
            <p:nvPr/>
          </p:nvSpPr>
          <p:spPr bwMode="auto">
            <a:xfrm>
              <a:off x="3307737" y="386985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41" name="Oval 3740"/>
            <p:cNvSpPr/>
            <p:nvPr/>
          </p:nvSpPr>
          <p:spPr bwMode="auto">
            <a:xfrm>
              <a:off x="3157382" y="386655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42" name="Oval 3741"/>
            <p:cNvSpPr/>
            <p:nvPr/>
          </p:nvSpPr>
          <p:spPr bwMode="auto">
            <a:xfrm>
              <a:off x="3285991" y="407065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43" name="Oval 3742"/>
            <p:cNvSpPr/>
            <p:nvPr/>
          </p:nvSpPr>
          <p:spPr bwMode="auto">
            <a:xfrm>
              <a:off x="3296899" y="399714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44" name="Oval 3743"/>
            <p:cNvSpPr/>
            <p:nvPr/>
          </p:nvSpPr>
          <p:spPr bwMode="auto">
            <a:xfrm>
              <a:off x="3291877" y="377852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45" name="Oval 3744"/>
            <p:cNvSpPr/>
            <p:nvPr/>
          </p:nvSpPr>
          <p:spPr bwMode="auto">
            <a:xfrm rot="16200000">
              <a:off x="3333113" y="445643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46" name="Oval 3745"/>
            <p:cNvSpPr/>
            <p:nvPr/>
          </p:nvSpPr>
          <p:spPr bwMode="auto">
            <a:xfrm rot="16200000">
              <a:off x="3223249" y="442708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47" name="Oval 3746"/>
            <p:cNvSpPr/>
            <p:nvPr/>
          </p:nvSpPr>
          <p:spPr bwMode="auto">
            <a:xfrm rot="16200000">
              <a:off x="3352334" y="434232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48" name="Oval 3747"/>
            <p:cNvSpPr/>
            <p:nvPr/>
          </p:nvSpPr>
          <p:spPr bwMode="auto">
            <a:xfrm rot="16200000">
              <a:off x="3246109" y="429228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49" name="Oval 3748"/>
            <p:cNvSpPr/>
            <p:nvPr/>
          </p:nvSpPr>
          <p:spPr bwMode="auto">
            <a:xfrm rot="16200000">
              <a:off x="3313664" y="424656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50" name="Oval 3749"/>
            <p:cNvSpPr/>
            <p:nvPr/>
          </p:nvSpPr>
          <p:spPr bwMode="auto">
            <a:xfrm rot="16200000">
              <a:off x="3174101" y="433211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51" name="Oval 3750"/>
            <p:cNvSpPr/>
            <p:nvPr/>
          </p:nvSpPr>
          <p:spPr bwMode="auto">
            <a:xfrm rot="16200000">
              <a:off x="3322217" y="413065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52" name="Oval 3751"/>
            <p:cNvSpPr/>
            <p:nvPr/>
          </p:nvSpPr>
          <p:spPr bwMode="auto">
            <a:xfrm rot="16200000">
              <a:off x="3248707" y="411974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53" name="Oval 3752"/>
            <p:cNvSpPr/>
            <p:nvPr/>
          </p:nvSpPr>
          <p:spPr bwMode="auto">
            <a:xfrm rot="5213036">
              <a:off x="3443746" y="411973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54" name="Oval 3753"/>
            <p:cNvSpPr/>
            <p:nvPr/>
          </p:nvSpPr>
          <p:spPr bwMode="auto">
            <a:xfrm rot="5213036">
              <a:off x="3517813" y="415559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55" name="Oval 3754"/>
            <p:cNvSpPr/>
            <p:nvPr/>
          </p:nvSpPr>
          <p:spPr bwMode="auto">
            <a:xfrm rot="5213036">
              <a:off x="3452843" y="420491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56" name="Oval 3755"/>
            <p:cNvSpPr/>
            <p:nvPr/>
          </p:nvSpPr>
          <p:spPr bwMode="auto">
            <a:xfrm rot="5213036">
              <a:off x="3587549" y="411190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57" name="Oval 3756"/>
            <p:cNvSpPr/>
            <p:nvPr/>
          </p:nvSpPr>
          <p:spPr bwMode="auto">
            <a:xfrm rot="5213036">
              <a:off x="3619162" y="427205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58" name="Oval 3757"/>
            <p:cNvSpPr/>
            <p:nvPr/>
          </p:nvSpPr>
          <p:spPr bwMode="auto">
            <a:xfrm rot="5213036">
              <a:off x="3647406" y="418160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59" name="Oval 3758"/>
            <p:cNvSpPr/>
            <p:nvPr/>
          </p:nvSpPr>
          <p:spPr bwMode="auto">
            <a:xfrm rot="5213036">
              <a:off x="3415303" y="429364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60" name="Oval 3759"/>
            <p:cNvSpPr/>
            <p:nvPr/>
          </p:nvSpPr>
          <p:spPr bwMode="auto">
            <a:xfrm rot="5213036">
              <a:off x="3526600" y="431698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61" name="Oval 3760"/>
            <p:cNvSpPr/>
            <p:nvPr/>
          </p:nvSpPr>
          <p:spPr bwMode="auto">
            <a:xfrm rot="5213036">
              <a:off x="3735766" y="410972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62" name="Oval 3761"/>
            <p:cNvSpPr/>
            <p:nvPr/>
          </p:nvSpPr>
          <p:spPr bwMode="auto">
            <a:xfrm rot="5213036">
              <a:off x="3809833" y="414558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63" name="Oval 3762"/>
            <p:cNvSpPr/>
            <p:nvPr/>
          </p:nvSpPr>
          <p:spPr bwMode="auto">
            <a:xfrm rot="5213036">
              <a:off x="3743008" y="424273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64" name="Oval 3763"/>
            <p:cNvSpPr/>
            <p:nvPr/>
          </p:nvSpPr>
          <p:spPr bwMode="auto">
            <a:xfrm rot="5213036">
              <a:off x="3879570" y="410189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65" name="Oval 3764"/>
            <p:cNvSpPr/>
            <p:nvPr/>
          </p:nvSpPr>
          <p:spPr bwMode="auto">
            <a:xfrm rot="5213036">
              <a:off x="3788275" y="430863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66" name="Oval 3765"/>
            <p:cNvSpPr/>
            <p:nvPr/>
          </p:nvSpPr>
          <p:spPr bwMode="auto">
            <a:xfrm rot="5213036">
              <a:off x="3840735" y="422958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67" name="Oval 3766"/>
            <p:cNvSpPr/>
            <p:nvPr/>
          </p:nvSpPr>
          <p:spPr bwMode="auto">
            <a:xfrm rot="5213036">
              <a:off x="3402313" y="440863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68" name="Oval 3767"/>
            <p:cNvSpPr/>
            <p:nvPr/>
          </p:nvSpPr>
          <p:spPr bwMode="auto">
            <a:xfrm rot="5213036">
              <a:off x="3511102" y="445282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69" name="Oval 3768"/>
            <p:cNvSpPr/>
            <p:nvPr/>
          </p:nvSpPr>
          <p:spPr bwMode="auto">
            <a:xfrm rot="5213036">
              <a:off x="3580838" y="440913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70" name="Oval 3769"/>
            <p:cNvSpPr/>
            <p:nvPr/>
          </p:nvSpPr>
          <p:spPr bwMode="auto">
            <a:xfrm rot="5213036">
              <a:off x="3699913" y="436759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71" name="Oval 3770"/>
            <p:cNvSpPr/>
            <p:nvPr/>
          </p:nvSpPr>
          <p:spPr bwMode="auto">
            <a:xfrm rot="5213036">
              <a:off x="3803122" y="44428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72" name="Oval 3771"/>
            <p:cNvSpPr/>
            <p:nvPr/>
          </p:nvSpPr>
          <p:spPr bwMode="auto">
            <a:xfrm rot="5213036">
              <a:off x="3872858" y="439913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73" name="Oval 3772"/>
            <p:cNvSpPr/>
            <p:nvPr/>
          </p:nvSpPr>
          <p:spPr bwMode="auto">
            <a:xfrm>
              <a:off x="3147085" y="384185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74" name="Oval 3773"/>
            <p:cNvSpPr/>
            <p:nvPr/>
          </p:nvSpPr>
          <p:spPr bwMode="auto">
            <a:xfrm>
              <a:off x="3157993" y="376834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75" name="Oval 3774"/>
            <p:cNvSpPr/>
            <p:nvPr/>
          </p:nvSpPr>
          <p:spPr bwMode="auto">
            <a:xfrm>
              <a:off x="3195373" y="440627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76" name="Oval 3775"/>
            <p:cNvSpPr/>
            <p:nvPr/>
          </p:nvSpPr>
          <p:spPr bwMode="auto">
            <a:xfrm>
              <a:off x="3235206" y="433426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77" name="Oval 3776"/>
            <p:cNvSpPr/>
            <p:nvPr/>
          </p:nvSpPr>
          <p:spPr bwMode="auto">
            <a:xfrm>
              <a:off x="3280925" y="440182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78" name="Oval 3777"/>
            <p:cNvSpPr/>
            <p:nvPr/>
          </p:nvSpPr>
          <p:spPr bwMode="auto">
            <a:xfrm>
              <a:off x="3195373" y="426225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79" name="Oval 3778"/>
            <p:cNvSpPr/>
            <p:nvPr/>
          </p:nvSpPr>
          <p:spPr bwMode="auto">
            <a:xfrm>
              <a:off x="3396835" y="421821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80" name="Oval 3779"/>
            <p:cNvSpPr/>
            <p:nvPr/>
          </p:nvSpPr>
          <p:spPr bwMode="auto">
            <a:xfrm>
              <a:off x="3268227" y="420627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81" name="Oval 3780"/>
            <p:cNvSpPr/>
            <p:nvPr/>
          </p:nvSpPr>
          <p:spPr bwMode="auto">
            <a:xfrm>
              <a:off x="3396836" y="441037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82" name="Oval 3781"/>
            <p:cNvSpPr/>
            <p:nvPr/>
          </p:nvSpPr>
          <p:spPr bwMode="auto">
            <a:xfrm>
              <a:off x="3407744" y="433686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83" name="Oval 3782"/>
            <p:cNvSpPr/>
            <p:nvPr/>
          </p:nvSpPr>
          <p:spPr bwMode="auto">
            <a:xfrm>
              <a:off x="3160368" y="414110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84" name="Oval 3783"/>
            <p:cNvSpPr/>
            <p:nvPr/>
          </p:nvSpPr>
          <p:spPr bwMode="auto">
            <a:xfrm>
              <a:off x="3241092" y="404213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85" name="Oval 3784"/>
            <p:cNvSpPr/>
            <p:nvPr/>
          </p:nvSpPr>
          <p:spPr bwMode="auto">
            <a:xfrm>
              <a:off x="3286811" y="410968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86" name="Oval 3785"/>
            <p:cNvSpPr/>
            <p:nvPr/>
          </p:nvSpPr>
          <p:spPr bwMode="auto">
            <a:xfrm>
              <a:off x="3201259" y="397012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87" name="Oval 3786"/>
            <p:cNvSpPr/>
            <p:nvPr/>
          </p:nvSpPr>
          <p:spPr bwMode="auto">
            <a:xfrm>
              <a:off x="3313946" y="398615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88" name="Oval 3787"/>
            <p:cNvSpPr/>
            <p:nvPr/>
          </p:nvSpPr>
          <p:spPr bwMode="auto">
            <a:xfrm>
              <a:off x="3274113" y="391414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89" name="Oval 3788"/>
            <p:cNvSpPr/>
            <p:nvPr/>
          </p:nvSpPr>
          <p:spPr bwMode="auto">
            <a:xfrm>
              <a:off x="3402722" y="411824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90" name="Oval 3789"/>
            <p:cNvSpPr/>
            <p:nvPr/>
          </p:nvSpPr>
          <p:spPr bwMode="auto">
            <a:xfrm>
              <a:off x="3362889" y="404623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91" name="Oval 3790"/>
            <p:cNvSpPr/>
            <p:nvPr/>
          </p:nvSpPr>
          <p:spPr bwMode="auto">
            <a:xfrm rot="16200000">
              <a:off x="3338637" y="387047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92" name="Oval 3791"/>
            <p:cNvSpPr/>
            <p:nvPr/>
          </p:nvSpPr>
          <p:spPr bwMode="auto">
            <a:xfrm rot="16200000">
              <a:off x="3266629" y="383064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93" name="Oval 3792"/>
            <p:cNvSpPr/>
            <p:nvPr/>
          </p:nvSpPr>
          <p:spPr bwMode="auto">
            <a:xfrm rot="16200000">
              <a:off x="3334184" y="37849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94" name="Oval 3793"/>
            <p:cNvSpPr/>
            <p:nvPr/>
          </p:nvSpPr>
          <p:spPr bwMode="auto">
            <a:xfrm rot="16200000">
              <a:off x="3194621" y="387047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95" name="Oval 3794"/>
            <p:cNvSpPr/>
            <p:nvPr/>
          </p:nvSpPr>
          <p:spPr bwMode="auto">
            <a:xfrm rot="16200000">
              <a:off x="3138642" y="379762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96" name="Oval 3795"/>
            <p:cNvSpPr/>
            <p:nvPr/>
          </p:nvSpPr>
          <p:spPr bwMode="auto">
            <a:xfrm rot="16200000">
              <a:off x="3240388" y="444533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97" name="Oval 3796"/>
            <p:cNvSpPr/>
            <p:nvPr/>
          </p:nvSpPr>
          <p:spPr bwMode="auto">
            <a:xfrm rot="16200000">
              <a:off x="3307943" y="439961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98" name="Oval 3797"/>
            <p:cNvSpPr/>
            <p:nvPr/>
          </p:nvSpPr>
          <p:spPr bwMode="auto">
            <a:xfrm rot="16200000">
              <a:off x="3145520" y="432354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99" name="Oval 3798"/>
            <p:cNvSpPr/>
            <p:nvPr/>
          </p:nvSpPr>
          <p:spPr bwMode="auto">
            <a:xfrm rot="16200000">
              <a:off x="3350251" y="431305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00" name="Oval 3799"/>
            <p:cNvSpPr/>
            <p:nvPr/>
          </p:nvSpPr>
          <p:spPr bwMode="auto">
            <a:xfrm rot="16200000">
              <a:off x="3240387" y="428370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01" name="Oval 3800"/>
            <p:cNvSpPr/>
            <p:nvPr/>
          </p:nvSpPr>
          <p:spPr bwMode="auto">
            <a:xfrm rot="16200000">
              <a:off x="3369472" y="419894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02" name="Oval 3801"/>
            <p:cNvSpPr/>
            <p:nvPr/>
          </p:nvSpPr>
          <p:spPr bwMode="auto">
            <a:xfrm rot="16200000">
              <a:off x="3263247" y="414890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03" name="Oval 3802"/>
            <p:cNvSpPr/>
            <p:nvPr/>
          </p:nvSpPr>
          <p:spPr bwMode="auto">
            <a:xfrm rot="16200000">
              <a:off x="3330802" y="410318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04" name="Oval 3803"/>
            <p:cNvSpPr/>
            <p:nvPr/>
          </p:nvSpPr>
          <p:spPr bwMode="auto">
            <a:xfrm rot="16200000">
              <a:off x="3191239" y="418873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05" name="Oval 3804"/>
            <p:cNvSpPr/>
            <p:nvPr/>
          </p:nvSpPr>
          <p:spPr bwMode="auto">
            <a:xfrm rot="16200000">
              <a:off x="3147194" y="398727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06" name="Oval 3805"/>
            <p:cNvSpPr/>
            <p:nvPr/>
          </p:nvSpPr>
          <p:spPr bwMode="auto">
            <a:xfrm rot="16200000">
              <a:off x="3135260" y="411588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07" name="Oval 3806"/>
            <p:cNvSpPr/>
            <p:nvPr/>
          </p:nvSpPr>
          <p:spPr bwMode="auto">
            <a:xfrm rot="16200000">
              <a:off x="3339355" y="39872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08" name="Oval 3807"/>
            <p:cNvSpPr/>
            <p:nvPr/>
          </p:nvSpPr>
          <p:spPr bwMode="auto">
            <a:xfrm rot="16200000">
              <a:off x="3265845" y="397636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09" name="Oval 3808"/>
            <p:cNvSpPr/>
            <p:nvPr/>
          </p:nvSpPr>
          <p:spPr bwMode="auto">
            <a:xfrm rot="5213036">
              <a:off x="3494337" y="397686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10" name="Oval 3809"/>
            <p:cNvSpPr/>
            <p:nvPr/>
          </p:nvSpPr>
          <p:spPr bwMode="auto">
            <a:xfrm rot="5213036">
              <a:off x="3568404" y="401272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11" name="Oval 3810"/>
            <p:cNvSpPr/>
            <p:nvPr/>
          </p:nvSpPr>
          <p:spPr bwMode="auto">
            <a:xfrm rot="5213036">
              <a:off x="3503434" y="406205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12" name="Oval 3811"/>
            <p:cNvSpPr/>
            <p:nvPr/>
          </p:nvSpPr>
          <p:spPr bwMode="auto">
            <a:xfrm rot="5213036">
              <a:off x="3638140" y="396903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13" name="Oval 3812"/>
            <p:cNvSpPr/>
            <p:nvPr/>
          </p:nvSpPr>
          <p:spPr bwMode="auto">
            <a:xfrm rot="5213036">
              <a:off x="3669753" y="412918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14" name="Oval 3813"/>
            <p:cNvSpPr/>
            <p:nvPr/>
          </p:nvSpPr>
          <p:spPr bwMode="auto">
            <a:xfrm rot="5213036">
              <a:off x="3697997" y="403874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15" name="Oval 3814"/>
            <p:cNvSpPr/>
            <p:nvPr/>
          </p:nvSpPr>
          <p:spPr bwMode="auto">
            <a:xfrm rot="5213036">
              <a:off x="3465894" y="415078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16" name="Oval 3815"/>
            <p:cNvSpPr/>
            <p:nvPr/>
          </p:nvSpPr>
          <p:spPr bwMode="auto">
            <a:xfrm rot="5213036">
              <a:off x="3577191" y="417411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17" name="Oval 3816"/>
            <p:cNvSpPr/>
            <p:nvPr/>
          </p:nvSpPr>
          <p:spPr bwMode="auto">
            <a:xfrm rot="5213036">
              <a:off x="3786357" y="396686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18" name="Oval 3817"/>
            <p:cNvSpPr/>
            <p:nvPr/>
          </p:nvSpPr>
          <p:spPr bwMode="auto">
            <a:xfrm rot="5213036">
              <a:off x="3860424" y="40027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19" name="Oval 3818"/>
            <p:cNvSpPr/>
            <p:nvPr/>
          </p:nvSpPr>
          <p:spPr bwMode="auto">
            <a:xfrm rot="5213036">
              <a:off x="3793599" y="409987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20" name="Oval 3819"/>
            <p:cNvSpPr/>
            <p:nvPr/>
          </p:nvSpPr>
          <p:spPr bwMode="auto">
            <a:xfrm rot="5213036">
              <a:off x="3930160" y="395903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21" name="Oval 3820"/>
            <p:cNvSpPr/>
            <p:nvPr/>
          </p:nvSpPr>
          <p:spPr bwMode="auto">
            <a:xfrm rot="5213036">
              <a:off x="3838866" y="416576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22" name="Oval 3821"/>
            <p:cNvSpPr/>
            <p:nvPr/>
          </p:nvSpPr>
          <p:spPr bwMode="auto">
            <a:xfrm rot="5213036">
              <a:off x="3891326" y="408672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23" name="Oval 3822"/>
            <p:cNvSpPr/>
            <p:nvPr/>
          </p:nvSpPr>
          <p:spPr bwMode="auto">
            <a:xfrm rot="5213036">
              <a:off x="3452904" y="426576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24" name="Oval 3823"/>
            <p:cNvSpPr/>
            <p:nvPr/>
          </p:nvSpPr>
          <p:spPr bwMode="auto">
            <a:xfrm rot="5213036">
              <a:off x="3561693" y="43099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25" name="Oval 3824"/>
            <p:cNvSpPr/>
            <p:nvPr/>
          </p:nvSpPr>
          <p:spPr bwMode="auto">
            <a:xfrm rot="5213036">
              <a:off x="3496723" y="435928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26" name="Oval 3825"/>
            <p:cNvSpPr/>
            <p:nvPr/>
          </p:nvSpPr>
          <p:spPr bwMode="auto">
            <a:xfrm rot="5213036">
              <a:off x="3631429" y="42662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27" name="Oval 3826"/>
            <p:cNvSpPr/>
            <p:nvPr/>
          </p:nvSpPr>
          <p:spPr bwMode="auto">
            <a:xfrm rot="5213036">
              <a:off x="3686360" y="446504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28" name="Oval 3827"/>
            <p:cNvSpPr/>
            <p:nvPr/>
          </p:nvSpPr>
          <p:spPr bwMode="auto">
            <a:xfrm rot="5213036">
              <a:off x="3691285" y="433597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29" name="Oval 3828"/>
            <p:cNvSpPr/>
            <p:nvPr/>
          </p:nvSpPr>
          <p:spPr bwMode="auto">
            <a:xfrm rot="5213036">
              <a:off x="3750504" y="422473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30" name="Oval 3829"/>
            <p:cNvSpPr/>
            <p:nvPr/>
          </p:nvSpPr>
          <p:spPr bwMode="auto">
            <a:xfrm rot="5213036">
              <a:off x="3853713" y="429996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31" name="Oval 3830"/>
            <p:cNvSpPr/>
            <p:nvPr/>
          </p:nvSpPr>
          <p:spPr bwMode="auto">
            <a:xfrm rot="5213036">
              <a:off x="3923449" y="425627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32" name="Oval 3831"/>
            <p:cNvSpPr/>
            <p:nvPr/>
          </p:nvSpPr>
          <p:spPr bwMode="auto">
            <a:xfrm rot="5213036">
              <a:off x="3913569" y="436966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33" name="Oval 3832"/>
            <p:cNvSpPr/>
            <p:nvPr/>
          </p:nvSpPr>
          <p:spPr bwMode="auto">
            <a:xfrm rot="5213036">
              <a:off x="3786503" y="446548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34" name="Oval 3833"/>
            <p:cNvSpPr/>
            <p:nvPr/>
          </p:nvSpPr>
          <p:spPr bwMode="auto">
            <a:xfrm rot="5213036">
              <a:off x="3489511" y="37440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35" name="Oval 3834"/>
            <p:cNvSpPr/>
            <p:nvPr/>
          </p:nvSpPr>
          <p:spPr bwMode="auto">
            <a:xfrm rot="5213036">
              <a:off x="3679148" y="384983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36" name="Oval 3835"/>
            <p:cNvSpPr/>
            <p:nvPr/>
          </p:nvSpPr>
          <p:spPr bwMode="auto">
            <a:xfrm rot="5213036">
              <a:off x="3487271" y="386028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37" name="Oval 3836"/>
            <p:cNvSpPr/>
            <p:nvPr/>
          </p:nvSpPr>
          <p:spPr bwMode="auto">
            <a:xfrm rot="5213036">
              <a:off x="3561266" y="386717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38" name="Oval 3837"/>
            <p:cNvSpPr/>
            <p:nvPr/>
          </p:nvSpPr>
          <p:spPr bwMode="auto">
            <a:xfrm rot="5213036">
              <a:off x="3906357" y="375445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39" name="Oval 3838"/>
            <p:cNvSpPr/>
            <p:nvPr/>
          </p:nvSpPr>
          <p:spPr bwMode="auto">
            <a:xfrm rot="5213036">
              <a:off x="3779291" y="385027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40" name="Oval 3839"/>
            <p:cNvSpPr/>
            <p:nvPr/>
          </p:nvSpPr>
          <p:spPr bwMode="auto">
            <a:xfrm rot="5213036">
              <a:off x="3218210" y="483398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41" name="Oval 3840"/>
            <p:cNvSpPr/>
            <p:nvPr/>
          </p:nvSpPr>
          <p:spPr bwMode="auto">
            <a:xfrm rot="5213036">
              <a:off x="3246454" y="47435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42" name="Oval 3841"/>
            <p:cNvSpPr/>
            <p:nvPr/>
          </p:nvSpPr>
          <p:spPr bwMode="auto">
            <a:xfrm rot="5213036">
              <a:off x="3334814" y="467166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43" name="Oval 3842"/>
            <p:cNvSpPr/>
            <p:nvPr/>
          </p:nvSpPr>
          <p:spPr bwMode="auto">
            <a:xfrm rot="5213036">
              <a:off x="3408881" y="470752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44" name="Oval 3843"/>
            <p:cNvSpPr/>
            <p:nvPr/>
          </p:nvSpPr>
          <p:spPr bwMode="auto">
            <a:xfrm rot="5213036">
              <a:off x="3342056" y="480467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45" name="Oval 3844"/>
            <p:cNvSpPr/>
            <p:nvPr/>
          </p:nvSpPr>
          <p:spPr bwMode="auto">
            <a:xfrm rot="5213036">
              <a:off x="3478617" y="466383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46" name="Oval 3845"/>
            <p:cNvSpPr/>
            <p:nvPr/>
          </p:nvSpPr>
          <p:spPr bwMode="auto">
            <a:xfrm rot="5213036">
              <a:off x="3387323" y="487056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47" name="Oval 3846"/>
            <p:cNvSpPr/>
            <p:nvPr/>
          </p:nvSpPr>
          <p:spPr bwMode="auto">
            <a:xfrm rot="5213036">
              <a:off x="3439783" y="479151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48" name="Oval 3847"/>
            <p:cNvSpPr/>
            <p:nvPr/>
          </p:nvSpPr>
          <p:spPr bwMode="auto">
            <a:xfrm rot="5213036">
              <a:off x="3239742" y="50407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49" name="Oval 3848"/>
            <p:cNvSpPr/>
            <p:nvPr/>
          </p:nvSpPr>
          <p:spPr bwMode="auto">
            <a:xfrm rot="5213036">
              <a:off x="3298961" y="492953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50" name="Oval 3849"/>
            <p:cNvSpPr/>
            <p:nvPr/>
          </p:nvSpPr>
          <p:spPr bwMode="auto">
            <a:xfrm rot="5213036">
              <a:off x="3402170" y="500475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51" name="Oval 3850"/>
            <p:cNvSpPr/>
            <p:nvPr/>
          </p:nvSpPr>
          <p:spPr bwMode="auto">
            <a:xfrm rot="5213036">
              <a:off x="3471906" y="496106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52" name="Oval 3851"/>
            <p:cNvSpPr/>
            <p:nvPr/>
          </p:nvSpPr>
          <p:spPr bwMode="auto">
            <a:xfrm rot="5213036">
              <a:off x="3462026" y="507446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53" name="Oval 3852"/>
            <p:cNvSpPr/>
            <p:nvPr/>
          </p:nvSpPr>
          <p:spPr bwMode="auto">
            <a:xfrm rot="5213036">
              <a:off x="3227605" y="455463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54" name="Oval 3853"/>
            <p:cNvSpPr/>
            <p:nvPr/>
          </p:nvSpPr>
          <p:spPr bwMode="auto">
            <a:xfrm rot="5213036">
              <a:off x="3327748" y="455507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55" name="Oval 3854"/>
            <p:cNvSpPr/>
            <p:nvPr/>
          </p:nvSpPr>
          <p:spPr bwMode="auto">
            <a:xfrm>
              <a:off x="3271085" y="475858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56" name="Oval 3855"/>
            <p:cNvSpPr/>
            <p:nvPr/>
          </p:nvSpPr>
          <p:spPr bwMode="auto">
            <a:xfrm>
              <a:off x="3321128" y="465236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57" name="Oval 3856"/>
            <p:cNvSpPr/>
            <p:nvPr/>
          </p:nvSpPr>
          <p:spPr bwMode="auto">
            <a:xfrm>
              <a:off x="3366847" y="471991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58" name="Oval 3857"/>
            <p:cNvSpPr/>
            <p:nvPr/>
          </p:nvSpPr>
          <p:spPr bwMode="auto">
            <a:xfrm>
              <a:off x="3281295" y="458035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59" name="Oval 3858"/>
            <p:cNvSpPr/>
            <p:nvPr/>
          </p:nvSpPr>
          <p:spPr bwMode="auto">
            <a:xfrm>
              <a:off x="3482757" y="453630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60" name="Oval 3859"/>
            <p:cNvSpPr/>
            <p:nvPr/>
          </p:nvSpPr>
          <p:spPr bwMode="auto">
            <a:xfrm>
              <a:off x="3482758" y="472846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61" name="Oval 3860"/>
            <p:cNvSpPr/>
            <p:nvPr/>
          </p:nvSpPr>
          <p:spPr bwMode="auto">
            <a:xfrm rot="5213036">
              <a:off x="3201235" y="490362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62" name="Oval 3861"/>
            <p:cNvSpPr/>
            <p:nvPr/>
          </p:nvSpPr>
          <p:spPr bwMode="auto">
            <a:xfrm rot="5213036">
              <a:off x="3229479" y="481318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63" name="Oval 3862"/>
            <p:cNvSpPr/>
            <p:nvPr/>
          </p:nvSpPr>
          <p:spPr bwMode="auto">
            <a:xfrm rot="5213036">
              <a:off x="3317839" y="474130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64" name="Oval 3863"/>
            <p:cNvSpPr/>
            <p:nvPr/>
          </p:nvSpPr>
          <p:spPr bwMode="auto">
            <a:xfrm rot="5213036">
              <a:off x="3391906" y="477716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65" name="Oval 3864"/>
            <p:cNvSpPr/>
            <p:nvPr/>
          </p:nvSpPr>
          <p:spPr bwMode="auto">
            <a:xfrm rot="5213036">
              <a:off x="3325081" y="487431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66" name="Oval 3865"/>
            <p:cNvSpPr/>
            <p:nvPr/>
          </p:nvSpPr>
          <p:spPr bwMode="auto">
            <a:xfrm rot="5213036">
              <a:off x="3461643" y="473347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67" name="Oval 3866"/>
            <p:cNvSpPr/>
            <p:nvPr/>
          </p:nvSpPr>
          <p:spPr bwMode="auto">
            <a:xfrm rot="5213036">
              <a:off x="3370348" y="494020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68" name="Oval 3867"/>
            <p:cNvSpPr/>
            <p:nvPr/>
          </p:nvSpPr>
          <p:spPr bwMode="auto">
            <a:xfrm rot="5213036">
              <a:off x="3422808" y="486115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69" name="Oval 3868"/>
            <p:cNvSpPr/>
            <p:nvPr/>
          </p:nvSpPr>
          <p:spPr bwMode="auto">
            <a:xfrm rot="5213036">
              <a:off x="3222767" y="511041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70" name="Oval 3869"/>
            <p:cNvSpPr/>
            <p:nvPr/>
          </p:nvSpPr>
          <p:spPr bwMode="auto">
            <a:xfrm rot="5213036">
              <a:off x="3281986" y="499917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71" name="Oval 3870"/>
            <p:cNvSpPr/>
            <p:nvPr/>
          </p:nvSpPr>
          <p:spPr bwMode="auto">
            <a:xfrm rot="5213036">
              <a:off x="3385195" y="507439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72" name="Oval 3871"/>
            <p:cNvSpPr/>
            <p:nvPr/>
          </p:nvSpPr>
          <p:spPr bwMode="auto">
            <a:xfrm rot="5213036">
              <a:off x="3454931" y="503071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73" name="Oval 3872"/>
            <p:cNvSpPr/>
            <p:nvPr/>
          </p:nvSpPr>
          <p:spPr bwMode="auto">
            <a:xfrm rot="5213036">
              <a:off x="3220213" y="460061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74" name="Oval 3873"/>
            <p:cNvSpPr/>
            <p:nvPr/>
          </p:nvSpPr>
          <p:spPr bwMode="auto">
            <a:xfrm rot="5213036">
              <a:off x="3251826" y="476076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75" name="Oval 3874"/>
            <p:cNvSpPr/>
            <p:nvPr/>
          </p:nvSpPr>
          <p:spPr bwMode="auto">
            <a:xfrm rot="5213036">
              <a:off x="3280070" y="467031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76" name="Oval 3875"/>
            <p:cNvSpPr/>
            <p:nvPr/>
          </p:nvSpPr>
          <p:spPr bwMode="auto">
            <a:xfrm rot="5213036">
              <a:off x="3368430" y="45984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77" name="Oval 3876"/>
            <p:cNvSpPr/>
            <p:nvPr/>
          </p:nvSpPr>
          <p:spPr bwMode="auto">
            <a:xfrm rot="5213036">
              <a:off x="3442497" y="463429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78" name="Oval 3877"/>
            <p:cNvSpPr/>
            <p:nvPr/>
          </p:nvSpPr>
          <p:spPr bwMode="auto">
            <a:xfrm rot="5213036">
              <a:off x="3375672" y="473144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79" name="Oval 3878"/>
            <p:cNvSpPr/>
            <p:nvPr/>
          </p:nvSpPr>
          <p:spPr bwMode="auto">
            <a:xfrm rot="5213036">
              <a:off x="3512233" y="45906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80" name="Oval 3879"/>
            <p:cNvSpPr/>
            <p:nvPr/>
          </p:nvSpPr>
          <p:spPr bwMode="auto">
            <a:xfrm rot="5213036">
              <a:off x="3420939" y="479734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81" name="Oval 3880"/>
            <p:cNvSpPr/>
            <p:nvPr/>
          </p:nvSpPr>
          <p:spPr bwMode="auto">
            <a:xfrm rot="5213036">
              <a:off x="3473399" y="471829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82" name="Oval 3881"/>
            <p:cNvSpPr/>
            <p:nvPr/>
          </p:nvSpPr>
          <p:spPr bwMode="auto">
            <a:xfrm rot="5213036">
              <a:off x="3213502" y="489785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83" name="Oval 3882"/>
            <p:cNvSpPr/>
            <p:nvPr/>
          </p:nvSpPr>
          <p:spPr bwMode="auto">
            <a:xfrm rot="5213036">
              <a:off x="3268433" y="509662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84" name="Oval 3883"/>
            <p:cNvSpPr/>
            <p:nvPr/>
          </p:nvSpPr>
          <p:spPr bwMode="auto">
            <a:xfrm rot="5213036">
              <a:off x="3273358" y="496755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85" name="Oval 3884"/>
            <p:cNvSpPr/>
            <p:nvPr/>
          </p:nvSpPr>
          <p:spPr bwMode="auto">
            <a:xfrm rot="5213036">
              <a:off x="3332577" y="485631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86" name="Oval 3885"/>
            <p:cNvSpPr/>
            <p:nvPr/>
          </p:nvSpPr>
          <p:spPr bwMode="auto">
            <a:xfrm rot="5213036">
              <a:off x="3435786" y="493153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87" name="Oval 3886"/>
            <p:cNvSpPr/>
            <p:nvPr/>
          </p:nvSpPr>
          <p:spPr bwMode="auto">
            <a:xfrm rot="5213036">
              <a:off x="3505522" y="488784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88" name="Oval 3887"/>
            <p:cNvSpPr/>
            <p:nvPr/>
          </p:nvSpPr>
          <p:spPr bwMode="auto">
            <a:xfrm rot="5213036">
              <a:off x="3495642" y="50012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89" name="Oval 3888"/>
            <p:cNvSpPr/>
            <p:nvPr/>
          </p:nvSpPr>
          <p:spPr bwMode="auto">
            <a:xfrm rot="5213036">
              <a:off x="3368576" y="509706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90" name="Oval 3889"/>
            <p:cNvSpPr/>
            <p:nvPr/>
          </p:nvSpPr>
          <p:spPr bwMode="auto">
            <a:xfrm rot="5213036">
              <a:off x="2132018" y="406814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91" name="Oval 3890"/>
            <p:cNvSpPr/>
            <p:nvPr/>
          </p:nvSpPr>
          <p:spPr bwMode="auto">
            <a:xfrm rot="5213036">
              <a:off x="2160262" y="397769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92" name="Oval 3891"/>
            <p:cNvSpPr/>
            <p:nvPr/>
          </p:nvSpPr>
          <p:spPr bwMode="auto">
            <a:xfrm rot="5213036">
              <a:off x="2248622" y="390581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93" name="Oval 3892"/>
            <p:cNvSpPr/>
            <p:nvPr/>
          </p:nvSpPr>
          <p:spPr bwMode="auto">
            <a:xfrm rot="5213036">
              <a:off x="2322689" y="394167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94" name="Oval 3893"/>
            <p:cNvSpPr/>
            <p:nvPr/>
          </p:nvSpPr>
          <p:spPr bwMode="auto">
            <a:xfrm rot="5213036">
              <a:off x="2255864" y="403882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95" name="Oval 3894"/>
            <p:cNvSpPr/>
            <p:nvPr/>
          </p:nvSpPr>
          <p:spPr bwMode="auto">
            <a:xfrm rot="5213036">
              <a:off x="2392425" y="389798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96" name="Oval 3895"/>
            <p:cNvSpPr/>
            <p:nvPr/>
          </p:nvSpPr>
          <p:spPr bwMode="auto">
            <a:xfrm rot="5213036">
              <a:off x="2301131" y="410472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97" name="Oval 3896"/>
            <p:cNvSpPr/>
            <p:nvPr/>
          </p:nvSpPr>
          <p:spPr bwMode="auto">
            <a:xfrm rot="5213036">
              <a:off x="2353591" y="402567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98" name="Oval 3897"/>
            <p:cNvSpPr/>
            <p:nvPr/>
          </p:nvSpPr>
          <p:spPr bwMode="auto">
            <a:xfrm rot="5213036">
              <a:off x="2153550" y="427493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99" name="Oval 3898"/>
            <p:cNvSpPr/>
            <p:nvPr/>
          </p:nvSpPr>
          <p:spPr bwMode="auto">
            <a:xfrm rot="5213036">
              <a:off x="2212769" y="416368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00" name="Oval 3899"/>
            <p:cNvSpPr/>
            <p:nvPr/>
          </p:nvSpPr>
          <p:spPr bwMode="auto">
            <a:xfrm rot="5213036">
              <a:off x="2315978" y="423891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01" name="Oval 3900"/>
            <p:cNvSpPr/>
            <p:nvPr/>
          </p:nvSpPr>
          <p:spPr bwMode="auto">
            <a:xfrm rot="5213036">
              <a:off x="2385714" y="419522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02" name="Oval 3901"/>
            <p:cNvSpPr/>
            <p:nvPr/>
          </p:nvSpPr>
          <p:spPr bwMode="auto">
            <a:xfrm rot="5213036">
              <a:off x="2375834" y="430861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03" name="Oval 3902"/>
            <p:cNvSpPr/>
            <p:nvPr/>
          </p:nvSpPr>
          <p:spPr bwMode="auto">
            <a:xfrm rot="5213036">
              <a:off x="2141413" y="378878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04" name="Oval 3903"/>
            <p:cNvSpPr/>
            <p:nvPr/>
          </p:nvSpPr>
          <p:spPr bwMode="auto">
            <a:xfrm rot="5213036">
              <a:off x="2241556" y="378923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05" name="Oval 3904"/>
            <p:cNvSpPr/>
            <p:nvPr/>
          </p:nvSpPr>
          <p:spPr bwMode="auto">
            <a:xfrm>
              <a:off x="2184893" y="399274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06" name="Oval 3905"/>
            <p:cNvSpPr/>
            <p:nvPr/>
          </p:nvSpPr>
          <p:spPr bwMode="auto">
            <a:xfrm>
              <a:off x="2234936" y="388651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07" name="Oval 3906"/>
            <p:cNvSpPr/>
            <p:nvPr/>
          </p:nvSpPr>
          <p:spPr bwMode="auto">
            <a:xfrm>
              <a:off x="2280655" y="395407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08" name="Oval 3907"/>
            <p:cNvSpPr/>
            <p:nvPr/>
          </p:nvSpPr>
          <p:spPr bwMode="auto">
            <a:xfrm>
              <a:off x="2195103" y="381450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09" name="Oval 3908"/>
            <p:cNvSpPr/>
            <p:nvPr/>
          </p:nvSpPr>
          <p:spPr bwMode="auto">
            <a:xfrm>
              <a:off x="2396565" y="377046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10" name="Oval 3909"/>
            <p:cNvSpPr/>
            <p:nvPr/>
          </p:nvSpPr>
          <p:spPr bwMode="auto">
            <a:xfrm>
              <a:off x="2396566" y="39626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11" name="Oval 3910"/>
            <p:cNvSpPr/>
            <p:nvPr/>
          </p:nvSpPr>
          <p:spPr bwMode="auto">
            <a:xfrm rot="5213036">
              <a:off x="2115043" y="413778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12" name="Oval 3911"/>
            <p:cNvSpPr/>
            <p:nvPr/>
          </p:nvSpPr>
          <p:spPr bwMode="auto">
            <a:xfrm rot="5213036">
              <a:off x="2143287" y="404733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13" name="Oval 3912"/>
            <p:cNvSpPr/>
            <p:nvPr/>
          </p:nvSpPr>
          <p:spPr bwMode="auto">
            <a:xfrm rot="5213036">
              <a:off x="2231647" y="397545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14" name="Oval 3913"/>
            <p:cNvSpPr/>
            <p:nvPr/>
          </p:nvSpPr>
          <p:spPr bwMode="auto">
            <a:xfrm rot="5213036">
              <a:off x="2305714" y="401131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15" name="Oval 3914"/>
            <p:cNvSpPr/>
            <p:nvPr/>
          </p:nvSpPr>
          <p:spPr bwMode="auto">
            <a:xfrm rot="5213036">
              <a:off x="2238889" y="410846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16" name="Oval 3915"/>
            <p:cNvSpPr/>
            <p:nvPr/>
          </p:nvSpPr>
          <p:spPr bwMode="auto">
            <a:xfrm rot="5213036">
              <a:off x="2375451" y="396763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17" name="Oval 3916"/>
            <p:cNvSpPr/>
            <p:nvPr/>
          </p:nvSpPr>
          <p:spPr bwMode="auto">
            <a:xfrm rot="5213036">
              <a:off x="2284156" y="417436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18" name="Oval 3917"/>
            <p:cNvSpPr/>
            <p:nvPr/>
          </p:nvSpPr>
          <p:spPr bwMode="auto">
            <a:xfrm rot="5213036">
              <a:off x="2336616" y="409531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19" name="Oval 3918"/>
            <p:cNvSpPr/>
            <p:nvPr/>
          </p:nvSpPr>
          <p:spPr bwMode="auto">
            <a:xfrm rot="5213036">
              <a:off x="2136575" y="434457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20" name="Oval 3919"/>
            <p:cNvSpPr/>
            <p:nvPr/>
          </p:nvSpPr>
          <p:spPr bwMode="auto">
            <a:xfrm rot="5213036">
              <a:off x="2195794" y="423333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21" name="Oval 3920"/>
            <p:cNvSpPr/>
            <p:nvPr/>
          </p:nvSpPr>
          <p:spPr bwMode="auto">
            <a:xfrm rot="5213036">
              <a:off x="2299003" y="430855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22" name="Oval 3921"/>
            <p:cNvSpPr/>
            <p:nvPr/>
          </p:nvSpPr>
          <p:spPr bwMode="auto">
            <a:xfrm rot="5213036">
              <a:off x="2368739" y="426486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23" name="Oval 3922"/>
            <p:cNvSpPr/>
            <p:nvPr/>
          </p:nvSpPr>
          <p:spPr bwMode="auto">
            <a:xfrm rot="5213036">
              <a:off x="2134021" y="383476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24" name="Oval 3923"/>
            <p:cNvSpPr/>
            <p:nvPr/>
          </p:nvSpPr>
          <p:spPr bwMode="auto">
            <a:xfrm rot="5213036">
              <a:off x="2165634" y="399491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25" name="Oval 3924"/>
            <p:cNvSpPr/>
            <p:nvPr/>
          </p:nvSpPr>
          <p:spPr bwMode="auto">
            <a:xfrm rot="5213036">
              <a:off x="2193878" y="390447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26" name="Oval 3925"/>
            <p:cNvSpPr/>
            <p:nvPr/>
          </p:nvSpPr>
          <p:spPr bwMode="auto">
            <a:xfrm rot="5213036">
              <a:off x="2282238" y="383259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27" name="Oval 3926"/>
            <p:cNvSpPr/>
            <p:nvPr/>
          </p:nvSpPr>
          <p:spPr bwMode="auto">
            <a:xfrm rot="5213036">
              <a:off x="2356305" y="386845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28" name="Oval 3927"/>
            <p:cNvSpPr/>
            <p:nvPr/>
          </p:nvSpPr>
          <p:spPr bwMode="auto">
            <a:xfrm rot="5213036">
              <a:off x="2289480" y="396560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29" name="Oval 3928"/>
            <p:cNvSpPr/>
            <p:nvPr/>
          </p:nvSpPr>
          <p:spPr bwMode="auto">
            <a:xfrm rot="5213036">
              <a:off x="2426041" y="382476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30" name="Oval 3929"/>
            <p:cNvSpPr/>
            <p:nvPr/>
          </p:nvSpPr>
          <p:spPr bwMode="auto">
            <a:xfrm rot="5213036">
              <a:off x="2334747" y="403149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31" name="Oval 3930"/>
            <p:cNvSpPr/>
            <p:nvPr/>
          </p:nvSpPr>
          <p:spPr bwMode="auto">
            <a:xfrm rot="5213036">
              <a:off x="2387207" y="395245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32" name="Oval 3931"/>
            <p:cNvSpPr/>
            <p:nvPr/>
          </p:nvSpPr>
          <p:spPr bwMode="auto">
            <a:xfrm rot="5213036">
              <a:off x="2127310" y="413200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33" name="Oval 3932"/>
            <p:cNvSpPr/>
            <p:nvPr/>
          </p:nvSpPr>
          <p:spPr bwMode="auto">
            <a:xfrm rot="5213036">
              <a:off x="2182241" y="433077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34" name="Oval 3933"/>
            <p:cNvSpPr/>
            <p:nvPr/>
          </p:nvSpPr>
          <p:spPr bwMode="auto">
            <a:xfrm rot="5213036">
              <a:off x="2187166" y="420170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35" name="Oval 3934"/>
            <p:cNvSpPr/>
            <p:nvPr/>
          </p:nvSpPr>
          <p:spPr bwMode="auto">
            <a:xfrm rot="5213036">
              <a:off x="2246385" y="409046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36" name="Oval 3935"/>
            <p:cNvSpPr/>
            <p:nvPr/>
          </p:nvSpPr>
          <p:spPr bwMode="auto">
            <a:xfrm rot="5213036">
              <a:off x="2349594" y="416569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37" name="Oval 3936"/>
            <p:cNvSpPr/>
            <p:nvPr/>
          </p:nvSpPr>
          <p:spPr bwMode="auto">
            <a:xfrm rot="5213036">
              <a:off x="2419330" y="412200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38" name="Oval 3937"/>
            <p:cNvSpPr/>
            <p:nvPr/>
          </p:nvSpPr>
          <p:spPr bwMode="auto">
            <a:xfrm rot="5213036">
              <a:off x="2409450" y="423539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39" name="Oval 3938"/>
            <p:cNvSpPr/>
            <p:nvPr/>
          </p:nvSpPr>
          <p:spPr bwMode="auto">
            <a:xfrm rot="5213036">
              <a:off x="2282384" y="433122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40" name="Oval 3939"/>
            <p:cNvSpPr/>
            <p:nvPr/>
          </p:nvSpPr>
          <p:spPr bwMode="auto">
            <a:xfrm rot="5213036">
              <a:off x="3960818" y="455906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41" name="Oval 3940"/>
            <p:cNvSpPr/>
            <p:nvPr/>
          </p:nvSpPr>
          <p:spPr bwMode="auto">
            <a:xfrm rot="5213036">
              <a:off x="3989062" y="446861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42" name="Oval 3941"/>
            <p:cNvSpPr/>
            <p:nvPr/>
          </p:nvSpPr>
          <p:spPr bwMode="auto">
            <a:xfrm rot="5213036">
              <a:off x="4077422" y="439673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43" name="Oval 3942"/>
            <p:cNvSpPr/>
            <p:nvPr/>
          </p:nvSpPr>
          <p:spPr bwMode="auto">
            <a:xfrm rot="5213036">
              <a:off x="4151489" y="443259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44" name="Oval 3943"/>
            <p:cNvSpPr/>
            <p:nvPr/>
          </p:nvSpPr>
          <p:spPr bwMode="auto">
            <a:xfrm rot="5213036">
              <a:off x="4084664" y="452974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45" name="Oval 3944"/>
            <p:cNvSpPr/>
            <p:nvPr/>
          </p:nvSpPr>
          <p:spPr bwMode="auto">
            <a:xfrm rot="5213036">
              <a:off x="4221225" y="438890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46" name="Oval 3945"/>
            <p:cNvSpPr/>
            <p:nvPr/>
          </p:nvSpPr>
          <p:spPr bwMode="auto">
            <a:xfrm rot="5213036">
              <a:off x="4129931" y="459564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47" name="Oval 3946"/>
            <p:cNvSpPr/>
            <p:nvPr/>
          </p:nvSpPr>
          <p:spPr bwMode="auto">
            <a:xfrm rot="5213036">
              <a:off x="4182391" y="451659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48" name="Oval 3947"/>
            <p:cNvSpPr/>
            <p:nvPr/>
          </p:nvSpPr>
          <p:spPr bwMode="auto">
            <a:xfrm rot="5213036">
              <a:off x="3982350" y="476585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49" name="Oval 3948"/>
            <p:cNvSpPr/>
            <p:nvPr/>
          </p:nvSpPr>
          <p:spPr bwMode="auto">
            <a:xfrm rot="5213036">
              <a:off x="4041569" y="465460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50" name="Oval 3949"/>
            <p:cNvSpPr/>
            <p:nvPr/>
          </p:nvSpPr>
          <p:spPr bwMode="auto">
            <a:xfrm rot="5213036">
              <a:off x="4144778" y="472983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51" name="Oval 3950"/>
            <p:cNvSpPr/>
            <p:nvPr/>
          </p:nvSpPr>
          <p:spPr bwMode="auto">
            <a:xfrm rot="5213036">
              <a:off x="4214514" y="468614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52" name="Oval 3951"/>
            <p:cNvSpPr/>
            <p:nvPr/>
          </p:nvSpPr>
          <p:spPr bwMode="auto">
            <a:xfrm rot="5213036">
              <a:off x="4204634" y="479953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53" name="Oval 3952"/>
            <p:cNvSpPr/>
            <p:nvPr/>
          </p:nvSpPr>
          <p:spPr bwMode="auto">
            <a:xfrm rot="5213036">
              <a:off x="3970213" y="427970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54" name="Oval 3953"/>
            <p:cNvSpPr/>
            <p:nvPr/>
          </p:nvSpPr>
          <p:spPr bwMode="auto">
            <a:xfrm rot="5213036">
              <a:off x="4070356" y="428015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55" name="Oval 3954"/>
            <p:cNvSpPr/>
            <p:nvPr/>
          </p:nvSpPr>
          <p:spPr bwMode="auto">
            <a:xfrm>
              <a:off x="4013693" y="448366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56" name="Oval 3955"/>
            <p:cNvSpPr/>
            <p:nvPr/>
          </p:nvSpPr>
          <p:spPr bwMode="auto">
            <a:xfrm>
              <a:off x="4063736" y="437743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57" name="Oval 3956"/>
            <p:cNvSpPr/>
            <p:nvPr/>
          </p:nvSpPr>
          <p:spPr bwMode="auto">
            <a:xfrm>
              <a:off x="4109455" y="444499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58" name="Oval 3957"/>
            <p:cNvSpPr/>
            <p:nvPr/>
          </p:nvSpPr>
          <p:spPr bwMode="auto">
            <a:xfrm>
              <a:off x="4023903" y="430542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59" name="Oval 3958"/>
            <p:cNvSpPr/>
            <p:nvPr/>
          </p:nvSpPr>
          <p:spPr bwMode="auto">
            <a:xfrm>
              <a:off x="4225365" y="426138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60" name="Oval 3959"/>
            <p:cNvSpPr/>
            <p:nvPr/>
          </p:nvSpPr>
          <p:spPr bwMode="auto">
            <a:xfrm>
              <a:off x="4225366" y="445354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61" name="Oval 3960"/>
            <p:cNvSpPr/>
            <p:nvPr/>
          </p:nvSpPr>
          <p:spPr bwMode="auto">
            <a:xfrm rot="5213036">
              <a:off x="3943843" y="462870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62" name="Oval 3961"/>
            <p:cNvSpPr/>
            <p:nvPr/>
          </p:nvSpPr>
          <p:spPr bwMode="auto">
            <a:xfrm rot="5213036">
              <a:off x="3972087" y="453825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63" name="Oval 3962"/>
            <p:cNvSpPr/>
            <p:nvPr/>
          </p:nvSpPr>
          <p:spPr bwMode="auto">
            <a:xfrm rot="5213036">
              <a:off x="4060447" y="446637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64" name="Oval 3963"/>
            <p:cNvSpPr/>
            <p:nvPr/>
          </p:nvSpPr>
          <p:spPr bwMode="auto">
            <a:xfrm rot="5213036">
              <a:off x="4134514" y="450223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65" name="Oval 3964"/>
            <p:cNvSpPr/>
            <p:nvPr/>
          </p:nvSpPr>
          <p:spPr bwMode="auto">
            <a:xfrm rot="5213036">
              <a:off x="4067689" y="459938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66" name="Oval 3965"/>
            <p:cNvSpPr/>
            <p:nvPr/>
          </p:nvSpPr>
          <p:spPr bwMode="auto">
            <a:xfrm rot="5213036">
              <a:off x="4204251" y="445855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67" name="Oval 3966"/>
            <p:cNvSpPr/>
            <p:nvPr/>
          </p:nvSpPr>
          <p:spPr bwMode="auto">
            <a:xfrm rot="5213036">
              <a:off x="4112956" y="466528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68" name="Oval 3967"/>
            <p:cNvSpPr/>
            <p:nvPr/>
          </p:nvSpPr>
          <p:spPr bwMode="auto">
            <a:xfrm rot="5213036">
              <a:off x="4165416" y="458623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69" name="Oval 3968"/>
            <p:cNvSpPr/>
            <p:nvPr/>
          </p:nvSpPr>
          <p:spPr bwMode="auto">
            <a:xfrm rot="5213036">
              <a:off x="3965375" y="483549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70" name="Oval 3969"/>
            <p:cNvSpPr/>
            <p:nvPr/>
          </p:nvSpPr>
          <p:spPr bwMode="auto">
            <a:xfrm rot="5213036">
              <a:off x="4024594" y="472425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71" name="Oval 3970"/>
            <p:cNvSpPr/>
            <p:nvPr/>
          </p:nvSpPr>
          <p:spPr bwMode="auto">
            <a:xfrm rot="5213036">
              <a:off x="4127803" y="47994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72" name="Oval 3971"/>
            <p:cNvSpPr/>
            <p:nvPr/>
          </p:nvSpPr>
          <p:spPr bwMode="auto">
            <a:xfrm rot="5213036">
              <a:off x="4197539" y="475578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73" name="Oval 3972"/>
            <p:cNvSpPr/>
            <p:nvPr/>
          </p:nvSpPr>
          <p:spPr bwMode="auto">
            <a:xfrm rot="5213036">
              <a:off x="3962821" y="432568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74" name="Oval 3973"/>
            <p:cNvSpPr/>
            <p:nvPr/>
          </p:nvSpPr>
          <p:spPr bwMode="auto">
            <a:xfrm rot="5213036">
              <a:off x="3994434" y="448583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75" name="Oval 3974"/>
            <p:cNvSpPr/>
            <p:nvPr/>
          </p:nvSpPr>
          <p:spPr bwMode="auto">
            <a:xfrm rot="5213036">
              <a:off x="4022678" y="439539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76" name="Oval 3975"/>
            <p:cNvSpPr/>
            <p:nvPr/>
          </p:nvSpPr>
          <p:spPr bwMode="auto">
            <a:xfrm rot="5213036">
              <a:off x="4111038" y="432351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77" name="Oval 3976"/>
            <p:cNvSpPr/>
            <p:nvPr/>
          </p:nvSpPr>
          <p:spPr bwMode="auto">
            <a:xfrm rot="5213036">
              <a:off x="4185105" y="435937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78" name="Oval 3977"/>
            <p:cNvSpPr/>
            <p:nvPr/>
          </p:nvSpPr>
          <p:spPr bwMode="auto">
            <a:xfrm rot="5213036">
              <a:off x="4118280" y="445652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79" name="Oval 3978"/>
            <p:cNvSpPr/>
            <p:nvPr/>
          </p:nvSpPr>
          <p:spPr bwMode="auto">
            <a:xfrm rot="5213036">
              <a:off x="4254841" y="431568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80" name="Oval 3979"/>
            <p:cNvSpPr/>
            <p:nvPr/>
          </p:nvSpPr>
          <p:spPr bwMode="auto">
            <a:xfrm rot="5213036">
              <a:off x="4163547" y="452241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81" name="Oval 3980"/>
            <p:cNvSpPr/>
            <p:nvPr/>
          </p:nvSpPr>
          <p:spPr bwMode="auto">
            <a:xfrm rot="5213036">
              <a:off x="4216007" y="444337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82" name="Oval 3981"/>
            <p:cNvSpPr/>
            <p:nvPr/>
          </p:nvSpPr>
          <p:spPr bwMode="auto">
            <a:xfrm rot="5213036">
              <a:off x="3956110" y="462292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83" name="Oval 3982"/>
            <p:cNvSpPr/>
            <p:nvPr/>
          </p:nvSpPr>
          <p:spPr bwMode="auto">
            <a:xfrm rot="5213036">
              <a:off x="4011041" y="482169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84" name="Oval 3983"/>
            <p:cNvSpPr/>
            <p:nvPr/>
          </p:nvSpPr>
          <p:spPr bwMode="auto">
            <a:xfrm rot="5213036">
              <a:off x="4015966" y="469262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85" name="Oval 3984"/>
            <p:cNvSpPr/>
            <p:nvPr/>
          </p:nvSpPr>
          <p:spPr bwMode="auto">
            <a:xfrm rot="5213036">
              <a:off x="4075185" y="458138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86" name="Oval 3985"/>
            <p:cNvSpPr/>
            <p:nvPr/>
          </p:nvSpPr>
          <p:spPr bwMode="auto">
            <a:xfrm rot="5213036">
              <a:off x="4178394" y="46566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87" name="Oval 3986"/>
            <p:cNvSpPr/>
            <p:nvPr/>
          </p:nvSpPr>
          <p:spPr bwMode="auto">
            <a:xfrm rot="5213036">
              <a:off x="4248130" y="461292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88" name="Oval 3987"/>
            <p:cNvSpPr/>
            <p:nvPr/>
          </p:nvSpPr>
          <p:spPr bwMode="auto">
            <a:xfrm rot="5213036">
              <a:off x="4238250" y="472631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89" name="Oval 3988"/>
            <p:cNvSpPr/>
            <p:nvPr/>
          </p:nvSpPr>
          <p:spPr bwMode="auto">
            <a:xfrm rot="5213036">
              <a:off x="4111184" y="482214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90" name="Oval 3989"/>
            <p:cNvSpPr/>
            <p:nvPr/>
          </p:nvSpPr>
          <p:spPr bwMode="auto">
            <a:xfrm>
              <a:off x="2382276" y="330194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91" name="Oval 3990"/>
            <p:cNvSpPr/>
            <p:nvPr/>
          </p:nvSpPr>
          <p:spPr bwMode="auto">
            <a:xfrm>
              <a:off x="2382275" y="322583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92" name="Oval 3991"/>
            <p:cNvSpPr/>
            <p:nvPr/>
          </p:nvSpPr>
          <p:spPr bwMode="auto">
            <a:xfrm>
              <a:off x="2319906" y="300570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93" name="Oval 3992"/>
            <p:cNvSpPr/>
            <p:nvPr/>
          </p:nvSpPr>
          <p:spPr bwMode="auto">
            <a:xfrm>
              <a:off x="2382274" y="283336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94" name="Oval 3993"/>
            <p:cNvSpPr/>
            <p:nvPr/>
          </p:nvSpPr>
          <p:spPr bwMode="auto">
            <a:xfrm>
              <a:off x="2678707" y="31326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95" name="Oval 3994"/>
            <p:cNvSpPr/>
            <p:nvPr/>
          </p:nvSpPr>
          <p:spPr bwMode="auto">
            <a:xfrm>
              <a:off x="2550099" y="312070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96" name="Oval 3995"/>
            <p:cNvSpPr/>
            <p:nvPr/>
          </p:nvSpPr>
          <p:spPr bwMode="auto">
            <a:xfrm>
              <a:off x="2689616" y="325129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97" name="Oval 3996"/>
            <p:cNvSpPr/>
            <p:nvPr/>
          </p:nvSpPr>
          <p:spPr bwMode="auto">
            <a:xfrm>
              <a:off x="2522964" y="295656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98" name="Oval 3997"/>
            <p:cNvSpPr/>
            <p:nvPr/>
          </p:nvSpPr>
          <p:spPr bwMode="auto">
            <a:xfrm>
              <a:off x="2555985" y="282857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99" name="Oval 3998"/>
            <p:cNvSpPr/>
            <p:nvPr/>
          </p:nvSpPr>
          <p:spPr bwMode="auto">
            <a:xfrm>
              <a:off x="2684594" y="303266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00" name="Oval 3999"/>
            <p:cNvSpPr/>
            <p:nvPr/>
          </p:nvSpPr>
          <p:spPr bwMode="auto">
            <a:xfrm>
              <a:off x="2644761" y="296066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01" name="Oval 4000"/>
            <p:cNvSpPr/>
            <p:nvPr/>
          </p:nvSpPr>
          <p:spPr bwMode="auto">
            <a:xfrm>
              <a:off x="2347727" y="265141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02" name="Oval 4001"/>
            <p:cNvSpPr/>
            <p:nvPr/>
          </p:nvSpPr>
          <p:spPr bwMode="auto">
            <a:xfrm>
              <a:off x="2655068" y="267687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03" name="Oval 4002"/>
            <p:cNvSpPr/>
            <p:nvPr/>
          </p:nvSpPr>
          <p:spPr bwMode="auto">
            <a:xfrm>
              <a:off x="2702487" y="285578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04" name="Oval 4003"/>
            <p:cNvSpPr/>
            <p:nvPr/>
          </p:nvSpPr>
          <p:spPr bwMode="auto">
            <a:xfrm>
              <a:off x="2298683" y="309518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05" name="Oval 4004"/>
            <p:cNvSpPr/>
            <p:nvPr/>
          </p:nvSpPr>
          <p:spPr bwMode="auto">
            <a:xfrm>
              <a:off x="2384235" y="309073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06" name="Oval 4005"/>
            <p:cNvSpPr/>
            <p:nvPr/>
          </p:nvSpPr>
          <p:spPr bwMode="auto">
            <a:xfrm>
              <a:off x="2470797" y="313304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07" name="Oval 4006"/>
            <p:cNvSpPr/>
            <p:nvPr/>
          </p:nvSpPr>
          <p:spPr bwMode="auto">
            <a:xfrm>
              <a:off x="2500145" y="302317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08" name="Oval 4007"/>
            <p:cNvSpPr/>
            <p:nvPr/>
          </p:nvSpPr>
          <p:spPr bwMode="auto">
            <a:xfrm>
              <a:off x="2584905" y="315226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09" name="Oval 4008"/>
            <p:cNvSpPr/>
            <p:nvPr/>
          </p:nvSpPr>
          <p:spPr bwMode="auto">
            <a:xfrm>
              <a:off x="2634948" y="304603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10" name="Oval 4009"/>
            <p:cNvSpPr/>
            <p:nvPr/>
          </p:nvSpPr>
          <p:spPr bwMode="auto">
            <a:xfrm>
              <a:off x="2796578" y="312214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11" name="Oval 4010"/>
            <p:cNvSpPr/>
            <p:nvPr/>
          </p:nvSpPr>
          <p:spPr bwMode="auto">
            <a:xfrm rot="5213036">
              <a:off x="2339639" y="314498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12" name="Oval 4011"/>
            <p:cNvSpPr/>
            <p:nvPr/>
          </p:nvSpPr>
          <p:spPr bwMode="auto">
            <a:xfrm rot="5213036">
              <a:off x="2515055" y="329730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13" name="Oval 4012"/>
            <p:cNvSpPr/>
            <p:nvPr/>
          </p:nvSpPr>
          <p:spPr bwMode="auto">
            <a:xfrm rot="5213036">
              <a:off x="2543299" y="320685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14" name="Oval 4013"/>
            <p:cNvSpPr/>
            <p:nvPr/>
          </p:nvSpPr>
          <p:spPr bwMode="auto">
            <a:xfrm rot="5213036">
              <a:off x="2631659" y="313497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15" name="Oval 4014"/>
            <p:cNvSpPr/>
            <p:nvPr/>
          </p:nvSpPr>
          <p:spPr bwMode="auto">
            <a:xfrm rot="5213036">
              <a:off x="2705726" y="317083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16" name="Oval 4015"/>
            <p:cNvSpPr/>
            <p:nvPr/>
          </p:nvSpPr>
          <p:spPr bwMode="auto">
            <a:xfrm rot="5213036">
              <a:off x="2638901" y="326798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17" name="Oval 4016"/>
            <p:cNvSpPr/>
            <p:nvPr/>
          </p:nvSpPr>
          <p:spPr bwMode="auto">
            <a:xfrm rot="5213036">
              <a:off x="2775463" y="312715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18" name="Oval 4017"/>
            <p:cNvSpPr/>
            <p:nvPr/>
          </p:nvSpPr>
          <p:spPr bwMode="auto">
            <a:xfrm rot="5213036">
              <a:off x="2736628" y="325483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19" name="Oval 4018"/>
            <p:cNvSpPr/>
            <p:nvPr/>
          </p:nvSpPr>
          <p:spPr bwMode="auto">
            <a:xfrm>
              <a:off x="3951884" y="427289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0" name="Oval 4019"/>
            <p:cNvSpPr/>
            <p:nvPr/>
          </p:nvSpPr>
          <p:spPr bwMode="auto">
            <a:xfrm>
              <a:off x="3951883" y="419678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1" name="Oval 4020"/>
            <p:cNvSpPr/>
            <p:nvPr/>
          </p:nvSpPr>
          <p:spPr bwMode="auto">
            <a:xfrm>
              <a:off x="3889514" y="397665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2" name="Oval 4021"/>
            <p:cNvSpPr/>
            <p:nvPr/>
          </p:nvSpPr>
          <p:spPr bwMode="auto">
            <a:xfrm>
              <a:off x="3951882" y="380431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3" name="Oval 4022"/>
            <p:cNvSpPr/>
            <p:nvPr/>
          </p:nvSpPr>
          <p:spPr bwMode="auto">
            <a:xfrm>
              <a:off x="4248315" y="410359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4" name="Oval 4023"/>
            <p:cNvSpPr/>
            <p:nvPr/>
          </p:nvSpPr>
          <p:spPr bwMode="auto">
            <a:xfrm>
              <a:off x="4119707" y="409165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5" name="Oval 4024"/>
            <p:cNvSpPr/>
            <p:nvPr/>
          </p:nvSpPr>
          <p:spPr bwMode="auto">
            <a:xfrm>
              <a:off x="4259224" y="422224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6" name="Oval 4025"/>
            <p:cNvSpPr/>
            <p:nvPr/>
          </p:nvSpPr>
          <p:spPr bwMode="auto">
            <a:xfrm>
              <a:off x="4092572" y="39275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7" name="Oval 4026"/>
            <p:cNvSpPr/>
            <p:nvPr/>
          </p:nvSpPr>
          <p:spPr bwMode="auto">
            <a:xfrm>
              <a:off x="4125593" y="3799524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8" name="Oval 4027"/>
            <p:cNvSpPr/>
            <p:nvPr/>
          </p:nvSpPr>
          <p:spPr bwMode="auto">
            <a:xfrm>
              <a:off x="4254202" y="400361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9" name="Oval 4028"/>
            <p:cNvSpPr/>
            <p:nvPr/>
          </p:nvSpPr>
          <p:spPr bwMode="auto">
            <a:xfrm>
              <a:off x="4214369" y="393161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30" name="Oval 4029"/>
            <p:cNvSpPr/>
            <p:nvPr/>
          </p:nvSpPr>
          <p:spPr bwMode="auto">
            <a:xfrm>
              <a:off x="3917335" y="362237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31" name="Oval 4030"/>
            <p:cNvSpPr/>
            <p:nvPr/>
          </p:nvSpPr>
          <p:spPr bwMode="auto">
            <a:xfrm>
              <a:off x="4224676" y="3647828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32" name="Oval 4031"/>
            <p:cNvSpPr/>
            <p:nvPr/>
          </p:nvSpPr>
          <p:spPr bwMode="auto">
            <a:xfrm>
              <a:off x="4272095" y="382673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33" name="Oval 4032"/>
            <p:cNvSpPr/>
            <p:nvPr/>
          </p:nvSpPr>
          <p:spPr bwMode="auto">
            <a:xfrm>
              <a:off x="3868291" y="406613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34" name="Oval 4033"/>
            <p:cNvSpPr/>
            <p:nvPr/>
          </p:nvSpPr>
          <p:spPr bwMode="auto">
            <a:xfrm>
              <a:off x="3953843" y="4061683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35" name="Oval 4034"/>
            <p:cNvSpPr/>
            <p:nvPr/>
          </p:nvSpPr>
          <p:spPr bwMode="auto">
            <a:xfrm>
              <a:off x="4040405" y="410399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36" name="Oval 4035"/>
            <p:cNvSpPr/>
            <p:nvPr/>
          </p:nvSpPr>
          <p:spPr bwMode="auto">
            <a:xfrm>
              <a:off x="4069753" y="399412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37" name="Oval 4036"/>
            <p:cNvSpPr/>
            <p:nvPr/>
          </p:nvSpPr>
          <p:spPr bwMode="auto">
            <a:xfrm>
              <a:off x="4154513" y="412321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38" name="Oval 4037"/>
            <p:cNvSpPr/>
            <p:nvPr/>
          </p:nvSpPr>
          <p:spPr bwMode="auto">
            <a:xfrm>
              <a:off x="4204556" y="401698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39" name="Oval 4038"/>
            <p:cNvSpPr/>
            <p:nvPr/>
          </p:nvSpPr>
          <p:spPr bwMode="auto">
            <a:xfrm>
              <a:off x="4366186" y="4093095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40" name="Oval 4039"/>
            <p:cNvSpPr/>
            <p:nvPr/>
          </p:nvSpPr>
          <p:spPr bwMode="auto">
            <a:xfrm rot="5213036">
              <a:off x="3909247" y="411593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41" name="Oval 4040"/>
            <p:cNvSpPr/>
            <p:nvPr/>
          </p:nvSpPr>
          <p:spPr bwMode="auto">
            <a:xfrm rot="5213036">
              <a:off x="4084663" y="4268252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42" name="Oval 4041"/>
            <p:cNvSpPr/>
            <p:nvPr/>
          </p:nvSpPr>
          <p:spPr bwMode="auto">
            <a:xfrm rot="5213036">
              <a:off x="4112907" y="4177807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43" name="Oval 4042"/>
            <p:cNvSpPr/>
            <p:nvPr/>
          </p:nvSpPr>
          <p:spPr bwMode="auto">
            <a:xfrm rot="5213036">
              <a:off x="4201267" y="410593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44" name="Oval 4043"/>
            <p:cNvSpPr/>
            <p:nvPr/>
          </p:nvSpPr>
          <p:spPr bwMode="auto">
            <a:xfrm rot="5213036">
              <a:off x="4275334" y="4141789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45" name="Oval 4044"/>
            <p:cNvSpPr/>
            <p:nvPr/>
          </p:nvSpPr>
          <p:spPr bwMode="auto">
            <a:xfrm rot="5213036">
              <a:off x="4208509" y="4238940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46" name="Oval 4045"/>
            <p:cNvSpPr/>
            <p:nvPr/>
          </p:nvSpPr>
          <p:spPr bwMode="auto">
            <a:xfrm rot="5213036">
              <a:off x="4345071" y="4098101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47" name="Oval 4046"/>
            <p:cNvSpPr/>
            <p:nvPr/>
          </p:nvSpPr>
          <p:spPr bwMode="auto">
            <a:xfrm rot="5213036">
              <a:off x="4306236" y="4225786"/>
              <a:ext cx="45719" cy="4571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59426" name="Rectangle 2"/>
          <p:cNvSpPr>
            <a:spLocks noChangeArrowheads="1"/>
          </p:cNvSpPr>
          <p:nvPr/>
        </p:nvSpPr>
        <p:spPr bwMode="auto">
          <a:xfrm>
            <a:off x="684213" y="260350"/>
            <a:ext cx="77724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lv-LV" sz="3200" dirty="0">
                <a:solidFill>
                  <a:schemeClr val="tx2"/>
                </a:solidFill>
                <a:latin typeface="Times New Roman" pitchFamily="18" charset="0"/>
              </a:rPr>
              <a:t>Variāciju ietekme uz slimības izraisīšanu</a:t>
            </a:r>
          </a:p>
        </p:txBody>
      </p:sp>
      <p:sp>
        <p:nvSpPr>
          <p:cNvPr id="359427" name="Text Box 3"/>
          <p:cNvSpPr txBox="1">
            <a:spLocks noChangeArrowheads="1"/>
          </p:cNvSpPr>
          <p:nvPr/>
        </p:nvSpPr>
        <p:spPr bwMode="auto">
          <a:xfrm>
            <a:off x="2706738" y="5592763"/>
            <a:ext cx="1960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al</a:t>
            </a:r>
            <a:r>
              <a:rPr lang="lv-LV" sz="2000" b="1">
                <a:latin typeface="Arial" charset="0"/>
              </a:rPr>
              <a:t>ē</a:t>
            </a:r>
            <a:r>
              <a:rPr lang="en-US" sz="2000" b="1">
                <a:latin typeface="Arial" charset="0"/>
              </a:rPr>
              <a:t>le</a:t>
            </a:r>
            <a:r>
              <a:rPr lang="lv-LV" sz="2000" b="1">
                <a:latin typeface="Arial" charset="0"/>
              </a:rPr>
              <a:t>s</a:t>
            </a:r>
            <a:r>
              <a:rPr lang="en-US" sz="2000" b="1">
                <a:latin typeface="Arial" charset="0"/>
              </a:rPr>
              <a:t> fre</a:t>
            </a:r>
            <a:r>
              <a:rPr lang="lv-LV" sz="2000" b="1">
                <a:latin typeface="Arial" charset="0"/>
              </a:rPr>
              <a:t>kv</a:t>
            </a:r>
            <a:r>
              <a:rPr lang="en-US" sz="2000" b="1">
                <a:latin typeface="Arial" charset="0"/>
              </a:rPr>
              <a:t>enc</a:t>
            </a:r>
            <a:r>
              <a:rPr lang="lv-LV" sz="2000" b="1">
                <a:latin typeface="Arial" charset="0"/>
              </a:rPr>
              <a:t>e</a:t>
            </a:r>
            <a:endParaRPr lang="en-US" sz="2000" b="1">
              <a:latin typeface="Arial" charset="0"/>
            </a:endParaRPr>
          </a:p>
        </p:txBody>
      </p:sp>
      <p:sp>
        <p:nvSpPr>
          <p:cNvPr id="359428" name="Text Box 4"/>
          <p:cNvSpPr txBox="1">
            <a:spLocks noChangeArrowheads="1"/>
          </p:cNvSpPr>
          <p:nvPr/>
        </p:nvSpPr>
        <p:spPr bwMode="auto">
          <a:xfrm>
            <a:off x="4464100" y="6022975"/>
            <a:ext cx="965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lv-LV" b="1">
                <a:latin typeface="Arial" charset="0"/>
              </a:rPr>
              <a:t>AUGSTA</a:t>
            </a:r>
            <a:endParaRPr lang="en-US" b="1">
              <a:latin typeface="Arial" charset="0"/>
            </a:endParaRPr>
          </a:p>
        </p:txBody>
      </p:sp>
      <p:sp>
        <p:nvSpPr>
          <p:cNvPr id="359429" name="Text Box 5"/>
          <p:cNvSpPr txBox="1">
            <a:spLocks noChangeArrowheads="1"/>
          </p:cNvSpPr>
          <p:nvPr/>
        </p:nvSpPr>
        <p:spPr bwMode="auto">
          <a:xfrm>
            <a:off x="1416100" y="5375275"/>
            <a:ext cx="647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lv-LV" b="1">
                <a:latin typeface="Arial" charset="0"/>
              </a:rPr>
              <a:t>ZEMA</a:t>
            </a:r>
            <a:endParaRPr lang="en-US" b="1">
              <a:latin typeface="Arial" charset="0"/>
            </a:endParaRPr>
          </a:p>
        </p:txBody>
      </p:sp>
      <p:sp>
        <p:nvSpPr>
          <p:cNvPr id="359430" name="Text Box 6"/>
          <p:cNvSpPr txBox="1">
            <a:spLocks noChangeArrowheads="1"/>
          </p:cNvSpPr>
          <p:nvPr/>
        </p:nvSpPr>
        <p:spPr bwMode="auto">
          <a:xfrm rot="16200000">
            <a:off x="215950" y="2960688"/>
            <a:ext cx="1958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lv-LV" sz="2000" b="1">
                <a:latin typeface="Arial" charset="0"/>
              </a:rPr>
              <a:t>Mutācijas efekts</a:t>
            </a:r>
            <a:endParaRPr lang="en-US" sz="2000" b="1">
              <a:latin typeface="Arial" charset="0"/>
            </a:endParaRPr>
          </a:p>
        </p:txBody>
      </p:sp>
      <p:sp>
        <p:nvSpPr>
          <p:cNvPr id="359431" name="Text Box 7"/>
          <p:cNvSpPr txBox="1">
            <a:spLocks noChangeArrowheads="1"/>
          </p:cNvSpPr>
          <p:nvPr/>
        </p:nvSpPr>
        <p:spPr bwMode="auto">
          <a:xfrm>
            <a:off x="1187500" y="4941888"/>
            <a:ext cx="596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lv-LV" b="1">
                <a:latin typeface="Arial" charset="0"/>
              </a:rPr>
              <a:t>VĀJŠ</a:t>
            </a:r>
            <a:endParaRPr lang="en-US" b="1">
              <a:latin typeface="Arial" charset="0"/>
            </a:endParaRPr>
          </a:p>
        </p:txBody>
      </p:sp>
      <p:sp>
        <p:nvSpPr>
          <p:cNvPr id="359432" name="Text Box 8"/>
          <p:cNvSpPr txBox="1">
            <a:spLocks noChangeArrowheads="1"/>
          </p:cNvSpPr>
          <p:nvPr/>
        </p:nvSpPr>
        <p:spPr bwMode="auto">
          <a:xfrm>
            <a:off x="971600" y="982663"/>
            <a:ext cx="825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lv-LV" b="1">
                <a:latin typeface="Arial" charset="0"/>
              </a:rPr>
              <a:t>STIPRS</a:t>
            </a:r>
            <a:endParaRPr lang="en-US" b="1">
              <a:latin typeface="Arial" charset="0"/>
            </a:endParaRPr>
          </a:p>
        </p:txBody>
      </p:sp>
      <p:sp>
        <p:nvSpPr>
          <p:cNvPr id="359433" name="Rectangle 9"/>
          <p:cNvSpPr>
            <a:spLocks noChangeArrowheads="1"/>
          </p:cNvSpPr>
          <p:nvPr/>
        </p:nvSpPr>
        <p:spPr bwMode="auto">
          <a:xfrm>
            <a:off x="2059038" y="1406525"/>
            <a:ext cx="3189287" cy="35353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lv-LV"/>
          </a:p>
        </p:txBody>
      </p:sp>
      <p:sp>
        <p:nvSpPr>
          <p:cNvPr id="359446" name="AutoShape 22"/>
          <p:cNvSpPr>
            <a:spLocks noChangeArrowheads="1"/>
          </p:cNvSpPr>
          <p:nvPr/>
        </p:nvSpPr>
        <p:spPr bwMode="auto">
          <a:xfrm flipH="1" flipV="1">
            <a:off x="2057450" y="5086350"/>
            <a:ext cx="3190875" cy="365125"/>
          </a:xfrm>
          <a:prstGeom prst="rtTriangl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endParaRPr lang="lv-LV" sz="1400" b="1">
              <a:latin typeface="Arial" charset="0"/>
            </a:endParaRPr>
          </a:p>
        </p:txBody>
      </p:sp>
      <p:sp>
        <p:nvSpPr>
          <p:cNvPr id="359447" name="AutoShape 23"/>
          <p:cNvSpPr>
            <a:spLocks noChangeArrowheads="1"/>
          </p:cNvSpPr>
          <p:nvPr/>
        </p:nvSpPr>
        <p:spPr bwMode="auto">
          <a:xfrm rot="5400000" flipV="1">
            <a:off x="27038" y="2970213"/>
            <a:ext cx="3190875" cy="365125"/>
          </a:xfrm>
          <a:prstGeom prst="rtTriangl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0" hangingPunct="0"/>
            <a:endParaRPr lang="lv-LV" sz="1400" b="1">
              <a:latin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057450" y="1412874"/>
            <a:ext cx="1595437" cy="720725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2087439" y="4653136"/>
            <a:ext cx="3168352" cy="288032"/>
          </a:xfrm>
          <a:prstGeom prst="round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8" name="Straight Arrow Connector 17"/>
          <p:cNvCxnSpPr>
            <a:endCxn id="15" idx="3"/>
          </p:cNvCxnSpPr>
          <p:nvPr/>
        </p:nvCxnSpPr>
        <p:spPr bwMode="auto">
          <a:xfrm flipH="1" flipV="1">
            <a:off x="3652887" y="1773237"/>
            <a:ext cx="1932956" cy="1590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724128" y="1340768"/>
            <a:ext cx="3134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dirty="0" err="1" smtClean="0"/>
              <a:t>Mendeļa</a:t>
            </a:r>
            <a:r>
              <a:rPr lang="lv-LV" dirty="0" smtClean="0"/>
              <a:t> slimības izraisošas </a:t>
            </a:r>
            <a:br>
              <a:rPr lang="lv-LV" dirty="0" smtClean="0"/>
            </a:br>
            <a:r>
              <a:rPr lang="lv-LV" dirty="0" smtClean="0"/>
              <a:t>mutācijas</a:t>
            </a:r>
            <a:endParaRPr lang="lv-LV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>
            <a:off x="5292080" y="4797152"/>
            <a:ext cx="136815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804248" y="4581128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Neitrāli polimorfismi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3330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1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4000" dirty="0" smtClean="0"/>
              <a:t>Iedzimtības modeļi</a:t>
            </a:r>
            <a:endParaRPr lang="lv-LV" sz="4000" dirty="0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4067944" y="1773857"/>
            <a:ext cx="1440160" cy="1007071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lv-LV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283918" y="1917328"/>
            <a:ext cx="917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v-LV" sz="4000" b="1" dirty="0">
                <a:solidFill>
                  <a:srgbClr val="FF0000"/>
                </a:solidFill>
                <a:latin typeface="Arial" pitchFamily="34" charset="0"/>
              </a:rPr>
              <a:t>AA</a:t>
            </a:r>
            <a:endParaRPr lang="en-US" sz="4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724128" y="1773857"/>
            <a:ext cx="1440160" cy="1007071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lv-LV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903570" y="1917328"/>
            <a:ext cx="9541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v-LV" sz="4000" b="1" dirty="0" smtClean="0">
                <a:solidFill>
                  <a:srgbClr val="FF0000"/>
                </a:solidFill>
                <a:latin typeface="Arial" pitchFamily="34" charset="0"/>
              </a:rPr>
              <a:t>AG</a:t>
            </a:r>
            <a:endParaRPr lang="en-US" sz="4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380312" y="1773857"/>
            <a:ext cx="1440160" cy="1007071"/>
          </a:xfrm>
          <a:prstGeom prst="ellipse">
            <a:avLst/>
          </a:prstGeom>
          <a:solidFill>
            <a:schemeClr val="tx1">
              <a:lumMod val="75000"/>
            </a:scheme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lv-LV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7530900" y="1917328"/>
            <a:ext cx="9829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v-LV" sz="4000" b="1" dirty="0" smtClean="0">
                <a:solidFill>
                  <a:srgbClr val="FF0000"/>
                </a:solidFill>
                <a:latin typeface="Arial" pitchFamily="34" charset="0"/>
              </a:rPr>
              <a:t>GG</a:t>
            </a:r>
            <a:endParaRPr lang="en-US" sz="4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067944" y="3430041"/>
            <a:ext cx="1440160" cy="1007071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lv-LV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283918" y="3573512"/>
            <a:ext cx="917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v-LV" sz="4000" b="1" dirty="0">
                <a:solidFill>
                  <a:srgbClr val="FF0000"/>
                </a:solidFill>
                <a:latin typeface="Arial" pitchFamily="34" charset="0"/>
              </a:rPr>
              <a:t>AA</a:t>
            </a:r>
            <a:endParaRPr lang="en-US" sz="4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724128" y="3430041"/>
            <a:ext cx="1440160" cy="1007071"/>
          </a:xfrm>
          <a:prstGeom prst="ellipse">
            <a:avLst/>
          </a:prstGeom>
          <a:solidFill>
            <a:schemeClr val="tx1">
              <a:lumMod val="75000"/>
            </a:scheme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lv-LV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903570" y="3573512"/>
            <a:ext cx="9541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v-LV" sz="4000" b="1" dirty="0" smtClean="0">
                <a:solidFill>
                  <a:srgbClr val="FF0000"/>
                </a:solidFill>
                <a:latin typeface="Arial" pitchFamily="34" charset="0"/>
              </a:rPr>
              <a:t>AG</a:t>
            </a:r>
            <a:endParaRPr lang="en-US" sz="4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380312" y="3430041"/>
            <a:ext cx="1440160" cy="1007071"/>
          </a:xfrm>
          <a:prstGeom prst="ellipse">
            <a:avLst/>
          </a:prstGeom>
          <a:solidFill>
            <a:schemeClr val="tx1">
              <a:lumMod val="75000"/>
            </a:scheme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lv-LV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7530900" y="3573512"/>
            <a:ext cx="9829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v-LV" sz="4000" b="1" dirty="0" smtClean="0">
                <a:solidFill>
                  <a:srgbClr val="FF0000"/>
                </a:solidFill>
                <a:latin typeface="Arial" pitchFamily="34" charset="0"/>
              </a:rPr>
              <a:t>GG</a:t>
            </a:r>
            <a:endParaRPr lang="en-US" sz="4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4067944" y="5086225"/>
            <a:ext cx="1440160" cy="1007071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lv-LV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4283918" y="5229696"/>
            <a:ext cx="917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v-LV" sz="4000" b="1" dirty="0">
                <a:solidFill>
                  <a:srgbClr val="FF0000"/>
                </a:solidFill>
                <a:latin typeface="Arial" pitchFamily="34" charset="0"/>
              </a:rPr>
              <a:t>AA</a:t>
            </a:r>
            <a:endParaRPr lang="en-US" sz="4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5724128" y="5086225"/>
            <a:ext cx="1440160" cy="1007071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lv-LV"/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5903570" y="5229696"/>
            <a:ext cx="9541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v-LV" sz="4000" b="1" dirty="0" smtClean="0">
                <a:solidFill>
                  <a:srgbClr val="FF0000"/>
                </a:solidFill>
                <a:latin typeface="Arial" pitchFamily="34" charset="0"/>
              </a:rPr>
              <a:t>AG</a:t>
            </a:r>
            <a:endParaRPr lang="en-US" sz="4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7380312" y="5086225"/>
            <a:ext cx="1440160" cy="1007071"/>
          </a:xfrm>
          <a:prstGeom prst="ellipse">
            <a:avLst/>
          </a:prstGeom>
          <a:solidFill>
            <a:schemeClr val="tx1">
              <a:lumMod val="75000"/>
            </a:scheme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lv-LV"/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7530900" y="5229696"/>
            <a:ext cx="9829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v-LV" sz="4000" b="1" dirty="0" smtClean="0">
                <a:solidFill>
                  <a:srgbClr val="FF0000"/>
                </a:solidFill>
                <a:latin typeface="Arial" pitchFamily="34" charset="0"/>
              </a:rPr>
              <a:t>GG</a:t>
            </a:r>
            <a:endParaRPr lang="en-US" sz="4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27784" y="764704"/>
            <a:ext cx="3406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dirty="0" smtClean="0"/>
              <a:t>Riska </a:t>
            </a:r>
            <a:r>
              <a:rPr lang="lv-LV" sz="4000" dirty="0" err="1" smtClean="0"/>
              <a:t>alēle-</a:t>
            </a:r>
            <a:r>
              <a:rPr lang="lv-LV" sz="4000" dirty="0" smtClean="0"/>
              <a:t> G</a:t>
            </a:r>
            <a:endParaRPr lang="lv-LV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1043608" y="1916832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dirty="0" err="1" smtClean="0"/>
              <a:t>Aditīvs</a:t>
            </a:r>
            <a:endParaRPr lang="lv-LV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539552" y="3573016"/>
            <a:ext cx="2637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dirty="0" err="1" smtClean="0"/>
              <a:t>Dominants</a:t>
            </a:r>
            <a:endParaRPr lang="lv-LV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755576" y="5229200"/>
            <a:ext cx="22942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dirty="0" err="1" smtClean="0"/>
              <a:t>Recesīvs</a:t>
            </a:r>
            <a:endParaRPr lang="lv-LV" sz="4000" dirty="0"/>
          </a:p>
        </p:txBody>
      </p:sp>
    </p:spTree>
    <p:extLst>
      <p:ext uri="{BB962C8B-B14F-4D97-AF65-F5344CB8AC3E}">
        <p14:creationId xmlns:p14="http://schemas.microsoft.com/office/powerpoint/2010/main" val="157981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4000" dirty="0" smtClean="0"/>
              <a:t>Iedzimtības modeļi</a:t>
            </a:r>
            <a:endParaRPr lang="lv-LV" sz="4000" dirty="0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4067944" y="1484784"/>
            <a:ext cx="1440160" cy="1007071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lv-LV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283918" y="1628255"/>
            <a:ext cx="917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v-LV" sz="4000" b="1" dirty="0">
                <a:solidFill>
                  <a:srgbClr val="FF0000"/>
                </a:solidFill>
                <a:latin typeface="Arial" pitchFamily="34" charset="0"/>
              </a:rPr>
              <a:t>AA</a:t>
            </a:r>
            <a:endParaRPr lang="en-US" sz="4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724128" y="1484784"/>
            <a:ext cx="1440160" cy="1007071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lv-LV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903570" y="1628255"/>
            <a:ext cx="9541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v-LV" sz="4000" b="1" dirty="0" smtClean="0">
                <a:solidFill>
                  <a:srgbClr val="FF0000"/>
                </a:solidFill>
                <a:latin typeface="Arial" pitchFamily="34" charset="0"/>
              </a:rPr>
              <a:t>AG</a:t>
            </a:r>
            <a:endParaRPr lang="en-US" sz="4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380312" y="1484784"/>
            <a:ext cx="1440160" cy="1007071"/>
          </a:xfrm>
          <a:prstGeom prst="ellipse">
            <a:avLst/>
          </a:prstGeom>
          <a:solidFill>
            <a:schemeClr val="tx1">
              <a:lumMod val="75000"/>
            </a:scheme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lv-LV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7530900" y="1628255"/>
            <a:ext cx="9829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v-LV" sz="4000" b="1" dirty="0" smtClean="0">
                <a:solidFill>
                  <a:srgbClr val="FF0000"/>
                </a:solidFill>
                <a:latin typeface="Arial" pitchFamily="34" charset="0"/>
              </a:rPr>
              <a:t>GG</a:t>
            </a:r>
            <a:endParaRPr lang="en-US" sz="4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067944" y="3718073"/>
            <a:ext cx="1440160" cy="1007071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lv-LV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283918" y="3861544"/>
            <a:ext cx="917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v-LV" sz="4000" b="1" dirty="0">
                <a:solidFill>
                  <a:srgbClr val="FF0000"/>
                </a:solidFill>
                <a:latin typeface="Arial" pitchFamily="34" charset="0"/>
              </a:rPr>
              <a:t>AA</a:t>
            </a:r>
            <a:endParaRPr lang="en-US" sz="4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724128" y="3718073"/>
            <a:ext cx="1440160" cy="1007071"/>
          </a:xfrm>
          <a:prstGeom prst="ellipse">
            <a:avLst/>
          </a:prstGeom>
          <a:solidFill>
            <a:schemeClr val="tx1">
              <a:lumMod val="75000"/>
            </a:scheme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lv-LV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903570" y="3861544"/>
            <a:ext cx="9541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v-LV" sz="4000" b="1" dirty="0" smtClean="0">
                <a:solidFill>
                  <a:srgbClr val="FF0000"/>
                </a:solidFill>
                <a:latin typeface="Arial" pitchFamily="34" charset="0"/>
              </a:rPr>
              <a:t>AG</a:t>
            </a:r>
            <a:endParaRPr lang="en-US" sz="4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380312" y="3718073"/>
            <a:ext cx="1440160" cy="1007071"/>
          </a:xfrm>
          <a:prstGeom prst="ellipse">
            <a:avLst/>
          </a:prstGeom>
          <a:solidFill>
            <a:schemeClr val="tx1">
              <a:lumMod val="75000"/>
            </a:scheme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lv-LV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7530900" y="3861544"/>
            <a:ext cx="9829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v-LV" sz="4000" b="1" dirty="0" smtClean="0">
                <a:solidFill>
                  <a:srgbClr val="FF0000"/>
                </a:solidFill>
                <a:latin typeface="Arial" pitchFamily="34" charset="0"/>
              </a:rPr>
              <a:t>GG</a:t>
            </a:r>
            <a:endParaRPr lang="en-US" sz="4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4067944" y="5158233"/>
            <a:ext cx="1440160" cy="1007071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lv-LV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4283918" y="5301704"/>
            <a:ext cx="917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v-LV" sz="4000" b="1" dirty="0">
                <a:solidFill>
                  <a:srgbClr val="FF0000"/>
                </a:solidFill>
                <a:latin typeface="Arial" pitchFamily="34" charset="0"/>
              </a:rPr>
              <a:t>AA</a:t>
            </a:r>
            <a:endParaRPr lang="en-US" sz="4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5724128" y="5158233"/>
            <a:ext cx="1440160" cy="1007071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lv-LV"/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5903570" y="5301704"/>
            <a:ext cx="9541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v-LV" sz="4000" b="1" dirty="0" smtClean="0">
                <a:solidFill>
                  <a:srgbClr val="FF0000"/>
                </a:solidFill>
                <a:latin typeface="Arial" pitchFamily="34" charset="0"/>
              </a:rPr>
              <a:t>AG</a:t>
            </a:r>
            <a:endParaRPr lang="en-US" sz="4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7380312" y="5158233"/>
            <a:ext cx="1440160" cy="1007071"/>
          </a:xfrm>
          <a:prstGeom prst="ellipse">
            <a:avLst/>
          </a:prstGeom>
          <a:solidFill>
            <a:schemeClr val="tx1">
              <a:lumMod val="75000"/>
            </a:scheme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lv-LV"/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7530900" y="5301704"/>
            <a:ext cx="9829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v-LV" sz="4000" b="1" dirty="0" smtClean="0">
                <a:solidFill>
                  <a:srgbClr val="FF0000"/>
                </a:solidFill>
                <a:latin typeface="Arial" pitchFamily="34" charset="0"/>
              </a:rPr>
              <a:t>GG</a:t>
            </a:r>
            <a:endParaRPr lang="en-US" sz="4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27784" y="764704"/>
            <a:ext cx="3406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dirty="0" smtClean="0"/>
              <a:t>Riska </a:t>
            </a:r>
            <a:r>
              <a:rPr lang="lv-LV" sz="4000" dirty="0" err="1" smtClean="0"/>
              <a:t>alēle-</a:t>
            </a:r>
            <a:r>
              <a:rPr lang="lv-LV" sz="4000" dirty="0" smtClean="0"/>
              <a:t> G</a:t>
            </a:r>
            <a:endParaRPr lang="lv-LV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1043608" y="1627759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dirty="0" err="1" smtClean="0"/>
              <a:t>Aditīvs</a:t>
            </a:r>
            <a:endParaRPr lang="lv-LV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539552" y="3861048"/>
            <a:ext cx="2637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dirty="0" err="1" smtClean="0"/>
              <a:t>Dominants</a:t>
            </a:r>
            <a:endParaRPr lang="lv-LV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755576" y="5301208"/>
            <a:ext cx="22942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dirty="0" err="1" smtClean="0"/>
              <a:t>Recesīvs</a:t>
            </a:r>
            <a:endParaRPr lang="lv-LV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4427984" y="256490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lv-LV" dirty="0" smtClean="0"/>
              <a:t>170cm	            172cm                174cm</a:t>
            </a:r>
            <a:endParaRPr lang="lv-LV" dirty="0"/>
          </a:p>
        </p:txBody>
      </p:sp>
      <p:sp>
        <p:nvSpPr>
          <p:cNvPr id="32" name="TextBox 31"/>
          <p:cNvSpPr txBox="1"/>
          <p:nvPr/>
        </p:nvSpPr>
        <p:spPr>
          <a:xfrm>
            <a:off x="4283968" y="465313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lv-LV" dirty="0" smtClean="0"/>
              <a:t>170cm	            173cm                173cm</a:t>
            </a:r>
            <a:endParaRPr lang="lv-LV" dirty="0"/>
          </a:p>
        </p:txBody>
      </p:sp>
      <p:sp>
        <p:nvSpPr>
          <p:cNvPr id="33" name="TextBox 32"/>
          <p:cNvSpPr txBox="1"/>
          <p:nvPr/>
        </p:nvSpPr>
        <p:spPr>
          <a:xfrm>
            <a:off x="4211960" y="616530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lv-LV" dirty="0" smtClean="0"/>
              <a:t>170cm	            170cm                173cm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2709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4" grpId="0"/>
      <p:bldP spid="25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248275"/>
          </a:xfrm>
        </p:spPr>
        <p:txBody>
          <a:bodyPr/>
          <a:lstStyle/>
          <a:p>
            <a:r>
              <a:rPr lang="lv-LV" dirty="0" smtClean="0"/>
              <a:t>Bioķīmiska ģenētiskā testēšana (nosaka metabolītus, ko izsauc ģenētiska slimība)</a:t>
            </a:r>
          </a:p>
          <a:p>
            <a:endParaRPr lang="lv-LV" dirty="0" smtClean="0"/>
          </a:p>
          <a:p>
            <a:r>
              <a:rPr lang="lv-LV" dirty="0" err="1" smtClean="0"/>
              <a:t>Citoģenētiskā</a:t>
            </a:r>
            <a:r>
              <a:rPr lang="lv-LV" dirty="0" smtClean="0"/>
              <a:t> testēšana – nosaka hromosomu izmaiņas, kas izraisa ģenētisku slimību</a:t>
            </a:r>
          </a:p>
          <a:p>
            <a:endParaRPr lang="lv-LV" dirty="0" smtClean="0"/>
          </a:p>
          <a:p>
            <a:r>
              <a:rPr lang="lv-LV" dirty="0" smtClean="0"/>
              <a:t>Tiešā ģenētiskā (molekulārā) testēšana – DNS analīze ar mērķi atrast mutācijas vai citus DNS </a:t>
            </a:r>
            <a:r>
              <a:rPr lang="lv-LV" dirty="0" err="1" smtClean="0"/>
              <a:t>bōjājumus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Ģenētiskā testēšana: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89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3600" dirty="0" smtClean="0"/>
              <a:t>Pārmantotu slimību diagnostika</a:t>
            </a:r>
          </a:p>
          <a:p>
            <a:endParaRPr lang="lv-LV" sz="3600" dirty="0" smtClean="0"/>
          </a:p>
          <a:p>
            <a:r>
              <a:rPr lang="lv-LV" sz="3600" dirty="0" smtClean="0"/>
              <a:t>Iedzimtu slimību diagnostika</a:t>
            </a:r>
          </a:p>
          <a:p>
            <a:endParaRPr lang="lv-LV" sz="3600" dirty="0" smtClean="0"/>
          </a:p>
          <a:p>
            <a:r>
              <a:rPr lang="lv-LV" sz="3600" dirty="0" err="1" smtClean="0"/>
              <a:t>Multifaktoriālu</a:t>
            </a:r>
            <a:r>
              <a:rPr lang="lv-LV" sz="3600" dirty="0" smtClean="0"/>
              <a:t> slimību diagnostika</a:t>
            </a:r>
          </a:p>
          <a:p>
            <a:endParaRPr lang="lv-LV" sz="3600" dirty="0" smtClean="0"/>
          </a:p>
          <a:p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Ģenētiskā diagnostika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45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05800" cy="836712"/>
          </a:xfrm>
        </p:spPr>
        <p:txBody>
          <a:bodyPr/>
          <a:lstStyle/>
          <a:p>
            <a:r>
              <a:rPr lang="lv-LV" altLang="en-US" sz="3600" b="1" dirty="0" smtClean="0"/>
              <a:t>Bioķīmiskā testēšana- </a:t>
            </a:r>
            <a:endParaRPr lang="en-GB" altLang="en-US" sz="3600" b="1" dirty="0"/>
          </a:p>
        </p:txBody>
      </p:sp>
      <p:graphicFrame>
        <p:nvGraphicFramePr>
          <p:cNvPr id="19485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907193"/>
              </p:ext>
            </p:extLst>
          </p:nvPr>
        </p:nvGraphicFramePr>
        <p:xfrm>
          <a:off x="251520" y="980728"/>
          <a:ext cx="8569325" cy="5805933"/>
        </p:xfrm>
        <a:graphic>
          <a:graphicData uri="http://schemas.openxmlformats.org/drawingml/2006/table">
            <a:tbl>
              <a:tblPr/>
              <a:tblGrid>
                <a:gridCol w="3332163"/>
                <a:gridCol w="5237162"/>
              </a:tblGrid>
              <a:tr h="615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Slimība </a:t>
                      </a:r>
                      <a:endParaRPr kumimoji="0" lang="en-GB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Tests</a:t>
                      </a:r>
                      <a:endParaRPr kumimoji="0" lang="en-GB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Fenilketonūrija</a:t>
                      </a:r>
                      <a:r>
                        <a:rPr kumimoji="0" lang="lv-LV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altLang="en-US" sz="18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phenylalanine hydroxylase</a:t>
                      </a: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Gatri</a:t>
                      </a:r>
                      <a:r>
                        <a:rPr kumimoji="0" lang="lv-LV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tests vēsturiski: fenilalanīns asinīs (</a:t>
                      </a:r>
                      <a:r>
                        <a:rPr kumimoji="0" lang="lv-LV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sym typeface="Symbol" pitchFamily="18" charset="2"/>
                        </a:rPr>
                        <a:t>). </a:t>
                      </a:r>
                      <a:r>
                        <a:rPr kumimoji="0" lang="lv-LV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sym typeface="Symbol" pitchFamily="18" charset="2"/>
                        </a:rPr>
                        <a:t>Kalorimetriskā</a:t>
                      </a:r>
                      <a:r>
                        <a:rPr kumimoji="0" lang="lv-LV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sym typeface="Symbol" pitchFamily="18" charset="2"/>
                        </a:rPr>
                        <a:t> metode.</a:t>
                      </a: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Galaktozēmija</a:t>
                      </a:r>
                      <a:endParaRPr kumimoji="0" lang="lv-LV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4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galactose-1-phosphate </a:t>
                      </a:r>
                      <a:r>
                        <a:rPr lang="en-US" altLang="en-US" sz="140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uridylyltransferase</a:t>
                      </a:r>
                      <a:endParaRPr kumimoji="0" lang="en-GB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Galaktoze</a:t>
                      </a:r>
                      <a:r>
                        <a:rPr kumimoji="0" lang="lv-LV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asinīs vai urīnā (</a:t>
                      </a:r>
                      <a:r>
                        <a:rPr kumimoji="0" lang="lv-LV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sym typeface="Symbol" pitchFamily="18" charset="2"/>
                        </a:rPr>
                        <a:t>)</a:t>
                      </a: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5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Iedzimta hipotireoze</a:t>
                      </a: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Imūnfermentatīvā metode: tireotropais hormons (TSH) un tiroksīns (T</a:t>
                      </a:r>
                      <a:r>
                        <a:rPr kumimoji="0" lang="lv-LV" alt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kumimoji="0" lang="lv-LV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 asinīs (TSH – </a:t>
                      </a:r>
                      <a:r>
                        <a:rPr kumimoji="0" lang="lv-LV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sym typeface="Symbol" pitchFamily="18" charset="2"/>
                        </a:rPr>
                        <a:t>, T</a:t>
                      </a:r>
                      <a:r>
                        <a:rPr kumimoji="0" lang="lv-LV" alt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sym typeface="Symbol" pitchFamily="18" charset="2"/>
                        </a:rPr>
                        <a:t>4</a:t>
                      </a:r>
                      <a:r>
                        <a:rPr kumimoji="0" lang="lv-LV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sym typeface="Symbol" pitchFamily="18" charset="2"/>
                        </a:rPr>
                        <a:t> – )</a:t>
                      </a: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9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Adrenoģenitālais</a:t>
                      </a:r>
                      <a:r>
                        <a:rPr kumimoji="0" lang="lv-LV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sindroms</a:t>
                      </a: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 </a:t>
                      </a:r>
                      <a:r>
                        <a:rPr kumimoji="0" lang="lv-LV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sym typeface="Symbol" pitchFamily="18" charset="2"/>
                        </a:rPr>
                        <a:t>- hidroksiprogesterons asinīs </a:t>
                      </a:r>
                      <a:r>
                        <a:rPr kumimoji="0" lang="lv-LV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kumimoji="0" lang="lv-LV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sym typeface="Symbol" pitchFamily="18" charset="2"/>
                        </a:rPr>
                        <a:t>)</a:t>
                      </a: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Mukoviscidoze</a:t>
                      </a: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Imunoreaktīvais tripsīns asinīs (</a:t>
                      </a:r>
                      <a:r>
                        <a:rPr kumimoji="0" lang="lv-LV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sym typeface="Symbol" pitchFamily="18" charset="2"/>
                        </a:rPr>
                        <a:t>)</a:t>
                      </a: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9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Sirpjšūnainā</a:t>
                      </a:r>
                      <a:r>
                        <a:rPr kumimoji="0" lang="lv-LV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anēmija, </a:t>
                      </a:r>
                      <a:r>
                        <a:rPr kumimoji="0" lang="lv-LV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talasēmija</a:t>
                      </a: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Hemoglobīna elektroforēze</a:t>
                      </a: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87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241300" y="5269858"/>
            <a:ext cx="85217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Tay</a:t>
            </a:r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Sachs Disease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–</a:t>
            </a:r>
            <a:r>
              <a:rPr lang="lv-LV" alt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lv-LV" alt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Gangliozīdu</a:t>
            </a:r>
            <a:r>
              <a:rPr lang="lv-LV" alt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uzkrāšanās neironos </a:t>
            </a: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lv-LV" alt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DNS tests ir pieejams bet tas nenosaka visas zināmās </a:t>
            </a:r>
            <a:r>
              <a:rPr lang="lv-LV" alt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alēles</a:t>
            </a: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512" y="0"/>
            <a:ext cx="8583488" cy="836712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lv-LV" altLang="en-US" sz="3600" kern="0" dirty="0" smtClean="0"/>
              <a:t>Bioķīmiskā testēšana – ģenētiskā testēšana </a:t>
            </a:r>
            <a:endParaRPr lang="en-GB" altLang="en-US" sz="3600" kern="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92465"/>
            <a:ext cx="5486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03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 tri21.gif                                                      00026C6AMacintosh HD                   BA4AD53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6"/>
          <a:stretch>
            <a:fillRect/>
          </a:stretch>
        </p:blipFill>
        <p:spPr bwMode="auto">
          <a:xfrm>
            <a:off x="4572000" y="1335088"/>
            <a:ext cx="4227513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434975" y="6324600"/>
            <a:ext cx="29083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900">
                <a:solidFill>
                  <a:srgbClr val="000000"/>
                </a:solidFill>
                <a:latin typeface="Comic Sans MS" pitchFamily="66" charset="0"/>
              </a:rPr>
              <a:t>Images from:  http://members.aol.com/chrominfo/</a:t>
            </a:r>
            <a:endParaRPr lang="en-US" altLang="en-US" sz="1300">
              <a:solidFill>
                <a:srgbClr val="000000"/>
              </a:solidFill>
              <a:latin typeface="Lucida Grande" charset="0"/>
            </a:endParaRP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1479488" y="134144"/>
            <a:ext cx="61009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lv-LV" altLang="en-US" sz="3200" b="1" dirty="0" err="1" smtClean="0">
                <a:latin typeface="Calibri" panose="020F0502020204030204" pitchFamily="34" charset="0"/>
              </a:rPr>
              <a:t>Citoģenētiskā</a:t>
            </a:r>
            <a:r>
              <a:rPr lang="lv-LV" altLang="en-US" sz="3200" b="1" dirty="0" smtClean="0">
                <a:latin typeface="Calibri" panose="020F0502020204030204" pitchFamily="34" charset="0"/>
              </a:rPr>
              <a:t> testēšana - </a:t>
            </a:r>
            <a:r>
              <a:rPr lang="lv-LV" altLang="en-US" sz="3200" b="1" dirty="0" err="1" smtClean="0">
                <a:latin typeface="Calibri" panose="020F0502020204030204" pitchFamily="34" charset="0"/>
              </a:rPr>
              <a:t>trisomjas</a:t>
            </a:r>
            <a:endParaRPr lang="en-US" altLang="en-US" sz="3200" b="1" dirty="0">
              <a:latin typeface="Calibri" panose="020F0502020204030204" pitchFamily="34" charset="0"/>
            </a:endParaRPr>
          </a:p>
        </p:txBody>
      </p:sp>
      <p:pic>
        <p:nvPicPr>
          <p:cNvPr id="10245" name="Picture 6" descr=" ktype.gif                                                      00026C6AMacintosh HD                   BA4AD537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88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1560513" y="5334000"/>
            <a:ext cx="1127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>
                <a:latin typeface="Comic Sans MS" pitchFamily="66" charset="0"/>
              </a:rPr>
              <a:t>normal</a:t>
            </a:r>
            <a:endParaRPr lang="en-US" altLang="en-US">
              <a:latin typeface="Times" pitchFamily="124" charset="0"/>
            </a:endParaRP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5851525" y="5334000"/>
            <a:ext cx="1463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>
                <a:latin typeface="Comic Sans MS" pitchFamily="66" charset="0"/>
              </a:rPr>
              <a:t>abnormal</a:t>
            </a:r>
            <a:endParaRPr lang="en-US" altLang="en-US">
              <a:latin typeface="Times" pitchFamily="124" charset="0"/>
            </a:endParaRPr>
          </a:p>
        </p:txBody>
      </p:sp>
      <p:sp>
        <p:nvSpPr>
          <p:cNvPr id="10248" name="Oval 9"/>
          <p:cNvSpPr>
            <a:spLocks noChangeArrowheads="1"/>
          </p:cNvSpPr>
          <p:nvPr/>
        </p:nvSpPr>
        <p:spPr bwMode="auto">
          <a:xfrm>
            <a:off x="6889750" y="4740275"/>
            <a:ext cx="661988" cy="6683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endParaRPr lang="en-US" altLang="en-US" sz="1200">
              <a:latin typeface="Comic Sans MS" pitchFamily="66" charset="0"/>
            </a:endParaRPr>
          </a:p>
        </p:txBody>
      </p:sp>
      <p:sp>
        <p:nvSpPr>
          <p:cNvPr id="10249" name="Oval 10"/>
          <p:cNvSpPr>
            <a:spLocks noChangeArrowheads="1"/>
          </p:cNvSpPr>
          <p:nvPr/>
        </p:nvSpPr>
        <p:spPr bwMode="auto">
          <a:xfrm>
            <a:off x="1419225" y="4724400"/>
            <a:ext cx="6096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endParaRPr lang="en-US" altLang="en-US" sz="12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9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Fig9-2.jpg" descr="/Users/marybryk/Desktop/Fig9-2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69988"/>
            <a:ext cx="70231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Oval 10"/>
          <p:cNvSpPr>
            <a:spLocks noChangeArrowheads="1"/>
          </p:cNvSpPr>
          <p:nvPr/>
        </p:nvSpPr>
        <p:spPr bwMode="auto">
          <a:xfrm>
            <a:off x="6359525" y="1130300"/>
            <a:ext cx="6096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endParaRPr lang="en-US" altLang="en-US" sz="1200">
              <a:latin typeface="Comic Sans MS" pitchFamily="66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43422" y="134144"/>
            <a:ext cx="6173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lv-LV" altLang="en-US" sz="3200" b="1" dirty="0" err="1" smtClean="0">
                <a:latin typeface="Calibri" panose="020F0502020204030204" pitchFamily="34" charset="0"/>
              </a:rPr>
              <a:t>Citoģenētiskā</a:t>
            </a:r>
            <a:r>
              <a:rPr lang="lv-LV" altLang="en-US" sz="3200" b="1" dirty="0" smtClean="0">
                <a:latin typeface="Calibri" panose="020F0502020204030204" pitchFamily="34" charset="0"/>
              </a:rPr>
              <a:t> testēšana – delēcijas </a:t>
            </a:r>
            <a:endParaRPr lang="en-US" altLang="en-US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28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76325"/>
            <a:ext cx="8229600" cy="4008859"/>
          </a:xfrm>
        </p:spPr>
        <p:txBody>
          <a:bodyPr/>
          <a:lstStyle/>
          <a:p>
            <a:r>
              <a:rPr lang="lv-LV" dirty="0" smtClean="0"/>
              <a:t>Noteikt </a:t>
            </a:r>
            <a:r>
              <a:rPr lang="lv-LV" b="1" dirty="0" smtClean="0">
                <a:solidFill>
                  <a:srgbClr val="FF0000"/>
                </a:solidFill>
              </a:rPr>
              <a:t>KVALITATĪVAS</a:t>
            </a:r>
            <a:r>
              <a:rPr lang="lv-LV" b="1" dirty="0" smtClean="0"/>
              <a:t> </a:t>
            </a:r>
            <a:r>
              <a:rPr lang="lv-LV" dirty="0" smtClean="0"/>
              <a:t>izmaiņas DNS molekulā: </a:t>
            </a:r>
          </a:p>
          <a:p>
            <a:pPr lvl="1"/>
            <a:r>
              <a:rPr lang="lv-LV" dirty="0" smtClean="0"/>
              <a:t>viena nukleotīda nomaiņas (mutācijas, polimorfismus)</a:t>
            </a:r>
          </a:p>
          <a:p>
            <a:pPr lvl="1"/>
            <a:r>
              <a:rPr lang="lv-LV" dirty="0" smtClean="0"/>
              <a:t>Strukturālas izmaiņas (delēcijas, </a:t>
            </a:r>
            <a:r>
              <a:rPr lang="lv-LV" dirty="0" err="1" smtClean="0"/>
              <a:t>insercijas</a:t>
            </a:r>
            <a:r>
              <a:rPr lang="lv-LV" dirty="0" smtClean="0"/>
              <a:t>, inversijas utt.):</a:t>
            </a:r>
          </a:p>
          <a:p>
            <a:pPr lvl="2"/>
            <a:r>
              <a:rPr lang="lv-LV" dirty="0" smtClean="0"/>
              <a:t>Mazus, lokālus </a:t>
            </a:r>
            <a:r>
              <a:rPr lang="lv-LV" dirty="0" err="1" smtClean="0"/>
              <a:t>indelus</a:t>
            </a:r>
            <a:endParaRPr lang="lv-LV" dirty="0" smtClean="0"/>
          </a:p>
          <a:p>
            <a:pPr lvl="2"/>
            <a:r>
              <a:rPr lang="lv-LV" dirty="0" smtClean="0"/>
              <a:t>DNS secību atkārtojuma skaitu</a:t>
            </a:r>
          </a:p>
          <a:p>
            <a:pPr lvl="2"/>
            <a:r>
              <a:rPr lang="lv-LV" dirty="0" smtClean="0"/>
              <a:t>Lielas strukturālas DNS (arī </a:t>
            </a:r>
            <a:r>
              <a:rPr lang="lv-LV" dirty="0" err="1" smtClean="0"/>
              <a:t>interhromosomālas</a:t>
            </a:r>
            <a:r>
              <a:rPr lang="lv-LV" dirty="0" smtClean="0"/>
              <a:t>) izmaiņas</a:t>
            </a:r>
          </a:p>
          <a:p>
            <a:endParaRPr lang="lv-LV" dirty="0" smtClean="0"/>
          </a:p>
          <a:p>
            <a:endParaRPr lang="lv-LV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63563"/>
          </a:xfrm>
        </p:spPr>
        <p:txBody>
          <a:bodyPr/>
          <a:lstStyle/>
          <a:p>
            <a:r>
              <a:rPr lang="lv-LV" dirty="0" smtClean="0"/>
              <a:t>Molekulāro metožu izmantošanas mērķis ģenētikā:</a:t>
            </a:r>
            <a:endParaRPr lang="lv-LV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467544" y="5229201"/>
            <a:ext cx="8496944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lv-LV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Noteikt </a:t>
            </a:r>
            <a:r>
              <a:rPr kumimoji="0" lang="lv-LV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KVANTITATĪVAS</a:t>
            </a:r>
            <a:r>
              <a:rPr kumimoji="0" lang="lv-LV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nukleīnskābju izmaiņas:</a:t>
            </a:r>
          </a:p>
          <a:p>
            <a:pPr marL="1257300" lvl="2" indent="-342900" algn="l">
              <a:spcBef>
                <a:spcPct val="20000"/>
              </a:spcBef>
              <a:buClr>
                <a:schemeClr val="hlink"/>
              </a:buClr>
            </a:pPr>
            <a:r>
              <a:rPr lang="lv-LV" sz="2800" kern="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Modificētas DNS koncentrācija (specifiskos audos)</a:t>
            </a:r>
          </a:p>
          <a:p>
            <a:pPr marL="1257300" lvl="2" indent="-342900" algn="l">
              <a:spcBef>
                <a:spcPct val="20000"/>
              </a:spcBef>
              <a:buClr>
                <a:schemeClr val="hlink"/>
              </a:buClr>
            </a:pPr>
            <a:r>
              <a:rPr kumimoji="0" lang="lv-LV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RNS ekspresijas līmenis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lv-LV" sz="2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41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15182" y="1309237"/>
            <a:ext cx="8542210" cy="233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Aft>
                <a:spcPct val="40000"/>
              </a:spcAft>
              <a:buFont typeface="Times" pitchFamily="124" charset="0"/>
              <a:buAutoNum type="arabicPeriod"/>
            </a:pP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lv-LV" altLang="en-US" sz="2800" dirty="0" smtClean="0">
                <a:latin typeface="Calibri" panose="020F0502020204030204" pitchFamily="34" charset="0"/>
              </a:rPr>
              <a:t>Diagnostiskā testēšana</a:t>
            </a:r>
            <a:endParaRPr lang="en-US" altLang="en-US" sz="2800" dirty="0">
              <a:latin typeface="Calibri" panose="020F0502020204030204" pitchFamily="34" charset="0"/>
            </a:endParaRPr>
          </a:p>
          <a:p>
            <a:pPr algn="l">
              <a:spcAft>
                <a:spcPct val="40000"/>
              </a:spcAft>
              <a:buFont typeface="Times" pitchFamily="124" charset="0"/>
              <a:buAutoNum type="arabicPeriod"/>
            </a:pP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lv-LV" altLang="en-US" sz="2800" dirty="0" smtClean="0">
                <a:latin typeface="Calibri" panose="020F0502020204030204" pitchFamily="34" charset="0"/>
              </a:rPr>
              <a:t>Prognozējošā testēšana (</a:t>
            </a:r>
            <a:r>
              <a:rPr lang="lv-LV" altLang="en-US" sz="2800" dirty="0" err="1" smtClean="0">
                <a:latin typeface="Calibri" panose="020F0502020204030204" pitchFamily="34" charset="0"/>
              </a:rPr>
              <a:t>presimptomātiskā</a:t>
            </a:r>
            <a:r>
              <a:rPr lang="lv-LV" altLang="en-US" sz="2800" dirty="0" smtClean="0">
                <a:latin typeface="Calibri" panose="020F0502020204030204" pitchFamily="34" charset="0"/>
              </a:rPr>
              <a:t> testēšana)</a:t>
            </a:r>
            <a:endParaRPr lang="en-US" altLang="en-US" sz="2800" dirty="0">
              <a:latin typeface="Calibri" panose="020F0502020204030204" pitchFamily="34" charset="0"/>
            </a:endParaRPr>
          </a:p>
          <a:p>
            <a:pPr algn="l">
              <a:spcAft>
                <a:spcPct val="40000"/>
              </a:spcAft>
              <a:buFont typeface="Times" pitchFamily="124" charset="0"/>
              <a:buAutoNum type="arabicPeriod"/>
            </a:pP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lv-LV" altLang="en-US" sz="2800" dirty="0" smtClean="0">
                <a:latin typeface="Calibri" panose="020F0502020204030204" pitchFamily="34" charset="0"/>
              </a:rPr>
              <a:t>Mutāciju nesēju testēšana</a:t>
            </a:r>
            <a:endParaRPr lang="en-US" altLang="en-US" sz="2800" dirty="0">
              <a:latin typeface="Calibri" panose="020F0502020204030204" pitchFamily="34" charset="0"/>
            </a:endParaRPr>
          </a:p>
          <a:p>
            <a:pPr algn="l">
              <a:spcAft>
                <a:spcPct val="40000"/>
              </a:spcAft>
              <a:buFont typeface="Times" pitchFamily="124" charset="0"/>
              <a:buAutoNum type="arabicPeriod"/>
            </a:pP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lv-LV" altLang="en-US" sz="2800" dirty="0" smtClean="0">
                <a:latin typeface="Calibri" panose="020F0502020204030204" pitchFamily="34" charset="0"/>
              </a:rPr>
              <a:t>Jaundzimušo </a:t>
            </a:r>
            <a:r>
              <a:rPr lang="lv-LV" altLang="en-US" sz="2800" dirty="0" err="1" smtClean="0">
                <a:latin typeface="Calibri" panose="020F0502020204030204" pitchFamily="34" charset="0"/>
              </a:rPr>
              <a:t>skrīnings</a:t>
            </a:r>
            <a:endParaRPr lang="en-US" altLang="en-US" sz="2800" dirty="0">
              <a:latin typeface="Calibri" panose="020F0502020204030204" pitchFamily="34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76250" y="54496"/>
            <a:ext cx="8220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lv-LV" altLang="en-US" sz="4000" b="1" dirty="0" smtClean="0">
                <a:latin typeface="Calibri" panose="020F0502020204030204" pitchFamily="34" charset="0"/>
              </a:rPr>
              <a:t>Ģenētisko testu tipi</a:t>
            </a:r>
            <a:r>
              <a:rPr lang="en-US" altLang="en-US" sz="4000" b="1" dirty="0" smtClean="0">
                <a:latin typeface="Calibri" panose="020F0502020204030204" pitchFamily="34" charset="0"/>
              </a:rPr>
              <a:t>?</a:t>
            </a:r>
            <a:endParaRPr lang="en-US" altLang="en-US" sz="3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96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14258" y="3140968"/>
            <a:ext cx="84582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lv-LV" altLang="en-US" b="1" u="sng" dirty="0" smtClean="0">
                <a:latin typeface="Calibri" panose="020F0502020204030204" pitchFamily="34" charset="0"/>
              </a:rPr>
              <a:t>Svarīgi</a:t>
            </a:r>
            <a:r>
              <a:rPr lang="en-US" altLang="en-US" b="1" dirty="0" smtClean="0">
                <a:latin typeface="Calibri" panose="020F0502020204030204" pitchFamily="34" charset="0"/>
              </a:rPr>
              <a:t>:</a:t>
            </a:r>
            <a:endParaRPr lang="en-US" altLang="en-US" dirty="0">
              <a:latin typeface="Calibri" panose="020F0502020204030204" pitchFamily="34" charset="0"/>
            </a:endParaRPr>
          </a:p>
          <a:p>
            <a:pPr lvl="1" algn="l">
              <a:spcAft>
                <a:spcPct val="50000"/>
              </a:spcAft>
              <a:buFontTx/>
              <a:buChar char="•"/>
            </a:pPr>
            <a:r>
              <a:rPr lang="lv-LV" altLang="en-US" dirty="0" smtClean="0">
                <a:latin typeface="Calibri" panose="020F0502020204030204" pitchFamily="34" charset="0"/>
              </a:rPr>
              <a:t>Apstiprināt ģenētisko defektu</a:t>
            </a:r>
          </a:p>
          <a:p>
            <a:pPr lvl="1" algn="l">
              <a:spcAft>
                <a:spcPct val="50000"/>
              </a:spcAft>
              <a:buFontTx/>
              <a:buChar char="•"/>
            </a:pPr>
            <a:r>
              <a:rPr lang="lv-LV" altLang="en-US" dirty="0" smtClean="0">
                <a:latin typeface="Calibri" panose="020F0502020204030204" pitchFamily="34" charset="0"/>
              </a:rPr>
              <a:t>Noskaidrot ģenētisko defektu</a:t>
            </a:r>
            <a:endParaRPr lang="en-US" altLang="en-US" dirty="0">
              <a:latin typeface="Calibri" panose="020F0502020204030204" pitchFamily="34" charset="0"/>
            </a:endParaRPr>
          </a:p>
          <a:p>
            <a:pPr lvl="1" algn="l">
              <a:spcAft>
                <a:spcPct val="50000"/>
              </a:spcAft>
              <a:buFontTx/>
              <a:buChar char="•"/>
            </a:pPr>
            <a:r>
              <a:rPr lang="lv-LV" altLang="en-US" dirty="0" smtClean="0">
                <a:latin typeface="Calibri" panose="020F0502020204030204" pitchFamily="34" charset="0"/>
              </a:rPr>
              <a:t>Diagnoze var ietekmēt medikamentozo ārstēšanu</a:t>
            </a:r>
            <a:endParaRPr lang="en-US" altLang="en-US" dirty="0">
              <a:latin typeface="Calibri" panose="020F0502020204030204" pitchFamily="34" charset="0"/>
            </a:endParaRPr>
          </a:p>
          <a:p>
            <a:pPr lvl="1" algn="l">
              <a:spcAft>
                <a:spcPct val="50000"/>
              </a:spcAft>
              <a:buFontTx/>
              <a:buChar char="•"/>
            </a:pPr>
            <a:r>
              <a:rPr lang="lv-LV" altLang="en-US" dirty="0" smtClean="0">
                <a:latin typeface="Calibri" panose="020F0502020204030204" pitchFamily="34" charset="0"/>
              </a:rPr>
              <a:t>Diagnoze var ietekmēt pacienta un viņa ģimenes locekļu reproduktīvo izvēli un psiholoģisko stāvokli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933722" y="57833"/>
            <a:ext cx="456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lv-LV" altLang="en-US" sz="3600" b="1" dirty="0" smtClean="0">
                <a:latin typeface="Calibri" panose="020F0502020204030204" pitchFamily="34" charset="0"/>
              </a:rPr>
              <a:t>Diagnostiskā testēšana</a:t>
            </a:r>
            <a:endParaRPr lang="en-US" altLang="en-US" sz="1300" b="1" dirty="0">
              <a:latin typeface="Calibri" panose="020F0502020204030204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50609" y="1568985"/>
            <a:ext cx="853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lv-LV" altLang="en-US" dirty="0" smtClean="0">
                <a:latin typeface="Calibri" panose="020F0502020204030204" pitchFamily="34" charset="0"/>
              </a:rPr>
              <a:t>Tiek lietota, lai noteiktu ģenētisko defektu simptomātiskam pacientam </a:t>
            </a:r>
            <a:endParaRPr lang="en-US" altLang="en-US" sz="13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88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33400" y="4408488"/>
            <a:ext cx="8153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lv-LV" altLang="en-US" sz="2000" b="1" u="sng" dirty="0" smtClean="0">
                <a:latin typeface="Calibri" panose="020F0502020204030204" pitchFamily="34" charset="0"/>
              </a:rPr>
              <a:t>Jāatceras</a:t>
            </a:r>
            <a:r>
              <a:rPr lang="en-US" altLang="en-US" sz="2000" b="1" dirty="0" smtClean="0">
                <a:latin typeface="Calibri" panose="020F0502020204030204" pitchFamily="34" charset="0"/>
              </a:rPr>
              <a:t>:</a:t>
            </a:r>
            <a:endParaRPr lang="en-US" altLang="en-US" sz="2000" dirty="0">
              <a:latin typeface="Calibri" panose="020F0502020204030204" pitchFamily="34" charset="0"/>
            </a:endParaRPr>
          </a:p>
          <a:p>
            <a:pPr algn="l">
              <a:spcAft>
                <a:spcPct val="20000"/>
              </a:spcAft>
              <a:buFontTx/>
              <a:buChar char="•"/>
            </a:pPr>
            <a:r>
              <a:rPr lang="en-US" altLang="en-US" sz="2000" dirty="0">
                <a:latin typeface="Calibri" panose="020F0502020204030204" pitchFamily="34" charset="0"/>
              </a:rPr>
              <a:t> </a:t>
            </a:r>
            <a:r>
              <a:rPr lang="lv-LV" altLang="en-US" sz="2000" dirty="0" smtClean="0">
                <a:latin typeface="Calibri" panose="020F0502020204030204" pitchFamily="34" charset="0"/>
              </a:rPr>
              <a:t>svarīga gadījumā, ja agrīna diagnostika dod priekšroku ārstēšanā</a:t>
            </a:r>
            <a:endParaRPr lang="en-US" altLang="en-US" sz="2000" dirty="0">
              <a:latin typeface="Calibri" panose="020F0502020204030204" pitchFamily="34" charset="0"/>
            </a:endParaRPr>
          </a:p>
          <a:p>
            <a:pPr algn="l">
              <a:spcAft>
                <a:spcPct val="20000"/>
              </a:spcAft>
              <a:buFontTx/>
              <a:buChar char="•"/>
            </a:pPr>
            <a:r>
              <a:rPr lang="en-US" altLang="en-US" sz="2000" dirty="0">
                <a:latin typeface="Calibri" panose="020F0502020204030204" pitchFamily="34" charset="0"/>
              </a:rPr>
              <a:t> </a:t>
            </a:r>
            <a:r>
              <a:rPr lang="lv-LV" altLang="en-US" sz="2000" dirty="0" smtClean="0">
                <a:latin typeface="Calibri" panose="020F0502020204030204" pitchFamily="34" charset="0"/>
              </a:rPr>
              <a:t>var ietekmēt dzīves plānošanu</a:t>
            </a:r>
            <a:endParaRPr lang="en-US" altLang="en-US" sz="2000" dirty="0">
              <a:latin typeface="Calibri" panose="020F0502020204030204" pitchFamily="34" charset="0"/>
            </a:endParaRPr>
          </a:p>
          <a:p>
            <a:pPr algn="l">
              <a:spcAft>
                <a:spcPct val="20000"/>
              </a:spcAft>
              <a:buFontTx/>
              <a:buChar char="•"/>
            </a:pPr>
            <a:r>
              <a:rPr lang="en-US" altLang="en-US" sz="2000" dirty="0">
                <a:latin typeface="Calibri" panose="020F0502020204030204" pitchFamily="34" charset="0"/>
              </a:rPr>
              <a:t> </a:t>
            </a:r>
            <a:r>
              <a:rPr lang="lv-LV" altLang="en-US" sz="2000" dirty="0" smtClean="0">
                <a:latin typeface="Calibri" panose="020F0502020204030204" pitchFamily="34" charset="0"/>
              </a:rPr>
              <a:t>psiholoģiskā ietekme</a:t>
            </a:r>
            <a:endParaRPr lang="en-US" altLang="en-US" sz="2000" dirty="0">
              <a:latin typeface="Calibri" panose="020F0502020204030204" pitchFamily="34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950106" y="116632"/>
            <a:ext cx="46792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lv-LV" altLang="en-US" sz="3600" b="1" dirty="0">
                <a:latin typeface="Calibri" panose="020F0502020204030204" pitchFamily="34" charset="0"/>
              </a:rPr>
              <a:t>Prognozējošā testēšana</a:t>
            </a:r>
            <a:endParaRPr lang="en-US" altLang="en-US" b="1" dirty="0">
              <a:latin typeface="Calibri" panose="020F0502020204030204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28600" y="1250950"/>
            <a:ext cx="8686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lv-LV" altLang="en-US" sz="2200" dirty="0" smtClean="0">
                <a:latin typeface="Calibri" panose="020F0502020204030204" pitchFamily="34" charset="0"/>
              </a:rPr>
              <a:t>Testēšanas laikā pacients nav slims 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81000" y="2060970"/>
            <a:ext cx="84582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lv-LV" altLang="en-US" sz="2000" b="1" u="sng" dirty="0" smtClean="0">
                <a:latin typeface="Calibri" panose="020F0502020204030204" pitchFamily="34" charset="0"/>
              </a:rPr>
              <a:t>Divas iespējas</a:t>
            </a:r>
            <a:endParaRPr lang="en-US" altLang="en-US" sz="2000" dirty="0">
              <a:latin typeface="Calibri" panose="020F0502020204030204" pitchFamily="34" charset="0"/>
            </a:endParaRPr>
          </a:p>
          <a:p>
            <a:pPr algn="l">
              <a:spcAft>
                <a:spcPct val="40000"/>
              </a:spcAft>
            </a:pPr>
            <a:r>
              <a:rPr lang="lv-LV" altLang="en-US" sz="2000" b="1" dirty="0" err="1" smtClean="0">
                <a:latin typeface="Calibri" panose="020F0502020204030204" pitchFamily="34" charset="0"/>
              </a:rPr>
              <a:t>Presimptomātiska</a:t>
            </a:r>
            <a:r>
              <a:rPr lang="lv-LV" altLang="en-US" sz="2000" b="1" dirty="0" smtClean="0">
                <a:latin typeface="Calibri" panose="020F0502020204030204" pitchFamily="34" charset="0"/>
              </a:rPr>
              <a:t> testēšana </a:t>
            </a:r>
            <a:r>
              <a:rPr lang="en-US" altLang="en-US" sz="2000" dirty="0" smtClean="0">
                <a:latin typeface="Calibri" panose="020F0502020204030204" pitchFamily="34" charset="0"/>
              </a:rPr>
              <a:t>– </a:t>
            </a:r>
            <a:r>
              <a:rPr lang="lv-LV" altLang="en-US" sz="2000" dirty="0" smtClean="0">
                <a:latin typeface="Calibri" panose="020F0502020204030204" pitchFamily="34" charset="0"/>
              </a:rPr>
              <a:t>mutācijas gadījumā  attīstās slimība</a:t>
            </a:r>
            <a:endParaRPr lang="en-US" altLang="en-US" sz="2000" dirty="0">
              <a:latin typeface="Calibri" panose="020F0502020204030204" pitchFamily="34" charset="0"/>
            </a:endParaRPr>
          </a:p>
          <a:p>
            <a:pPr algn="l"/>
            <a:r>
              <a:rPr lang="lv-LV" altLang="en-US" sz="2000" b="1" dirty="0" err="1" smtClean="0">
                <a:latin typeface="Calibri" panose="020F0502020204030204" pitchFamily="34" charset="0"/>
              </a:rPr>
              <a:t>Predispozicionāla</a:t>
            </a:r>
            <a:r>
              <a:rPr lang="lv-LV" altLang="en-US" sz="2000" b="1" dirty="0" smtClean="0">
                <a:latin typeface="Calibri" panose="020F0502020204030204" pitchFamily="34" charset="0"/>
              </a:rPr>
              <a:t>  testēšana </a:t>
            </a:r>
            <a:r>
              <a:rPr lang="en-US" altLang="en-US" sz="2000" dirty="0" smtClean="0">
                <a:latin typeface="Calibri" panose="020F0502020204030204" pitchFamily="34" charset="0"/>
              </a:rPr>
              <a:t>– </a:t>
            </a:r>
            <a:r>
              <a:rPr lang="lv-LV" altLang="en-US" sz="2000" dirty="0" smtClean="0">
                <a:latin typeface="Calibri" panose="020F0502020204030204" pitchFamily="34" charset="0"/>
              </a:rPr>
              <a:t>mutācija palielina risku slimības attīstībai</a:t>
            </a:r>
            <a:endParaRPr lang="en-US" alt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96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71500" y="5013176"/>
            <a:ext cx="7924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lv-LV" altLang="en-US" sz="2000" b="1" u="sng" dirty="0" smtClean="0">
                <a:latin typeface="Calibri" panose="020F0502020204030204" pitchFamily="34" charset="0"/>
              </a:rPr>
              <a:t>Jāatceras:</a:t>
            </a:r>
            <a:endParaRPr lang="en-US" altLang="en-US" sz="2000" dirty="0">
              <a:latin typeface="Calibri" panose="020F0502020204030204" pitchFamily="34" charset="0"/>
            </a:endParaRPr>
          </a:p>
          <a:p>
            <a:pPr algn="l">
              <a:spcAft>
                <a:spcPct val="30000"/>
              </a:spcAft>
              <a:buFontTx/>
              <a:buChar char="•"/>
            </a:pPr>
            <a:r>
              <a:rPr lang="en-US" altLang="en-US" sz="2000" dirty="0">
                <a:latin typeface="Calibri" panose="020F0502020204030204" pitchFamily="34" charset="0"/>
              </a:rPr>
              <a:t> </a:t>
            </a:r>
            <a:r>
              <a:rPr lang="lv-LV" altLang="en-US" sz="2000" dirty="0" smtClean="0">
                <a:latin typeface="Calibri" panose="020F0502020204030204" pitchFamily="34" charset="0"/>
              </a:rPr>
              <a:t>Nesēju identificēšana ļauj izdarīt reproduktīvo izvēli</a:t>
            </a:r>
            <a:endParaRPr lang="en-US" altLang="en-US" sz="2000" dirty="0">
              <a:latin typeface="Calibri" panose="020F0502020204030204" pitchFamily="34" charset="0"/>
            </a:endParaRPr>
          </a:p>
          <a:p>
            <a:pPr algn="l">
              <a:spcAft>
                <a:spcPct val="30000"/>
              </a:spcAft>
              <a:buFontTx/>
              <a:buChar char="•"/>
            </a:pPr>
            <a:r>
              <a:rPr lang="en-US" altLang="en-US" sz="2000" dirty="0">
                <a:latin typeface="Calibri" panose="020F0502020204030204" pitchFamily="34" charset="0"/>
              </a:rPr>
              <a:t> </a:t>
            </a:r>
            <a:r>
              <a:rPr lang="lv-LV" altLang="en-US" sz="2000" dirty="0" smtClean="0">
                <a:latin typeface="Calibri" panose="020F0502020204030204" pitchFamily="34" charset="0"/>
              </a:rPr>
              <a:t>Psiholoģiskā ietekme</a:t>
            </a:r>
            <a:endParaRPr lang="en-US" altLang="en-US" sz="2000" dirty="0">
              <a:latin typeface="Calibri" panose="020F0502020204030204" pitchFamily="34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108788" y="136525"/>
            <a:ext cx="5085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lv-LV" altLang="en-US" sz="3600" dirty="0">
                <a:latin typeface="Calibri" panose="020F0502020204030204" pitchFamily="34" charset="0"/>
              </a:rPr>
              <a:t>Mutāciju nesēju testēšana</a:t>
            </a:r>
            <a:endParaRPr lang="en-US" altLang="en-US" sz="3600" b="1" dirty="0">
              <a:latin typeface="Calibri" panose="020F0502020204030204" pitchFamily="34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57200" y="1041400"/>
            <a:ext cx="838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lv-LV" altLang="en-US" sz="2000" dirty="0" smtClean="0">
                <a:latin typeface="Calibri" panose="020F0502020204030204" pitchFamily="34" charset="0"/>
              </a:rPr>
              <a:t>Testē, lai identificētu indivīdus, kuriem ir mutācijas </a:t>
            </a:r>
            <a:r>
              <a:rPr lang="lv-LV" altLang="en-US" sz="2000" dirty="0" err="1" smtClean="0">
                <a:latin typeface="Calibri" panose="020F0502020204030204" pitchFamily="34" charset="0"/>
              </a:rPr>
              <a:t>autosomāli</a:t>
            </a:r>
            <a:r>
              <a:rPr lang="lv-LV" altLang="en-US" sz="2000" dirty="0" smtClean="0">
                <a:latin typeface="Calibri" panose="020F0502020204030204" pitchFamily="34" charset="0"/>
              </a:rPr>
              <a:t> </a:t>
            </a:r>
            <a:r>
              <a:rPr lang="lv-LV" altLang="en-US" sz="2000" dirty="0" err="1" smtClean="0">
                <a:latin typeface="Calibri" panose="020F0502020204030204" pitchFamily="34" charset="0"/>
              </a:rPr>
              <a:t>recesīvu</a:t>
            </a:r>
            <a:r>
              <a:rPr lang="lv-LV" altLang="en-US" sz="2000" dirty="0" smtClean="0">
                <a:latin typeface="Calibri" panose="020F0502020204030204" pitchFamily="34" charset="0"/>
              </a:rPr>
              <a:t> un X- saistītu </a:t>
            </a:r>
            <a:r>
              <a:rPr lang="lv-LV" altLang="en-US" sz="2000" dirty="0" err="1" smtClean="0">
                <a:latin typeface="Calibri" panose="020F0502020204030204" pitchFamily="34" charset="0"/>
              </a:rPr>
              <a:t>recesīvu</a:t>
            </a:r>
            <a:r>
              <a:rPr lang="lv-LV" altLang="en-US" sz="2000" dirty="0" smtClean="0">
                <a:latin typeface="Calibri" panose="020F0502020204030204" pitchFamily="34" charset="0"/>
              </a:rPr>
              <a:t> slimību gadījumā</a:t>
            </a:r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51069" y="2955442"/>
            <a:ext cx="81692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lv-LV" altLang="en-US" sz="2000" dirty="0" smtClean="0">
                <a:latin typeface="Calibri" panose="020F0502020204030204" pitchFamily="34" charset="0"/>
              </a:rPr>
              <a:t>Tiek nozīmēta gadījumos, ja ģimenes locekļiem ir ģenētiska  slimība, zināmu nesēju partneriem, kā arī etniskām grupām ar paaugstinātu risku</a:t>
            </a:r>
            <a:endParaRPr lang="en-US" altLang="en-US" sz="2000" dirty="0">
              <a:latin typeface="Calibri" panose="020F0502020204030204" pitchFamily="34" charset="0"/>
            </a:endParaRPr>
          </a:p>
          <a:p>
            <a:pPr>
              <a:spcAft>
                <a:spcPct val="20000"/>
              </a:spcAft>
            </a:pPr>
            <a:endParaRPr lang="en-US" altLang="en-US" sz="2000" dirty="0">
              <a:latin typeface="Calibri" panose="020F0502020204030204" pitchFamily="34" charset="0"/>
            </a:endParaRPr>
          </a:p>
          <a:p>
            <a:pPr>
              <a:spcAft>
                <a:spcPct val="20000"/>
              </a:spcAft>
            </a:pPr>
            <a:r>
              <a:rPr lang="lv-LV" altLang="en-US" sz="2000" dirty="0" smtClean="0">
                <a:latin typeface="Calibri" panose="020F0502020204030204" pitchFamily="34" charset="0"/>
              </a:rPr>
              <a:t>Testējot abus vecākus var noskaidrot bērnu saslimšanas risku</a:t>
            </a:r>
            <a:endParaRPr lang="en-US" alt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76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838200" y="4776644"/>
            <a:ext cx="7848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lv-LV" altLang="en-US" sz="2000" b="1" dirty="0" smtClean="0">
                <a:latin typeface="Calibri" panose="020F0502020204030204" pitchFamily="34" charset="0"/>
              </a:rPr>
              <a:t>Jāatceras</a:t>
            </a:r>
            <a:r>
              <a:rPr lang="en-US" altLang="en-US" sz="2000" b="1" dirty="0" smtClean="0">
                <a:latin typeface="Calibri" panose="020F0502020204030204" pitchFamily="34" charset="0"/>
              </a:rPr>
              <a:t>:</a:t>
            </a:r>
            <a:endParaRPr lang="lv-LV" altLang="en-US" sz="2000" b="1" dirty="0" smtClean="0">
              <a:latin typeface="Calibri" panose="020F0502020204030204" pitchFamily="34" charset="0"/>
            </a:endParaRPr>
          </a:p>
          <a:p>
            <a:pPr algn="l"/>
            <a:endParaRPr lang="en-US" altLang="en-US" sz="2000" dirty="0">
              <a:latin typeface="Calibri" panose="020F0502020204030204" pitchFamily="34" charset="0"/>
            </a:endParaRPr>
          </a:p>
          <a:p>
            <a:pPr algn="l">
              <a:spcAft>
                <a:spcPct val="40000"/>
              </a:spcAft>
              <a:buFontTx/>
              <a:buChar char="•"/>
            </a:pPr>
            <a:r>
              <a:rPr lang="lv-LV" altLang="en-US" sz="2000" dirty="0" smtClean="0">
                <a:latin typeface="Calibri" panose="020F0502020204030204" pitchFamily="34" charset="0"/>
              </a:rPr>
              <a:t>Nepieciešama atbilstoša likumdošana un finansējums</a:t>
            </a:r>
            <a:endParaRPr lang="en-US" altLang="en-US" sz="2000" dirty="0">
              <a:latin typeface="Calibri" panose="020F0502020204030204" pitchFamily="34" charset="0"/>
            </a:endParaRPr>
          </a:p>
          <a:p>
            <a:pPr algn="l">
              <a:spcAft>
                <a:spcPct val="40000"/>
              </a:spcAft>
              <a:buFontTx/>
              <a:buChar char="•"/>
            </a:pPr>
            <a:r>
              <a:rPr lang="lv-LV" altLang="en-US" sz="2000" dirty="0" smtClean="0">
                <a:latin typeface="Calibri" panose="020F0502020204030204" pitchFamily="34" charset="0"/>
              </a:rPr>
              <a:t>Tiek veikta tūlīt pēc dzimšanas</a:t>
            </a:r>
            <a:endParaRPr lang="en-US" altLang="en-US" sz="2000" dirty="0">
              <a:latin typeface="Calibri" panose="020F0502020204030204" pitchFamily="34" charset="0"/>
            </a:endParaRP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2325375" y="188640"/>
            <a:ext cx="44646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lv-LV" altLang="en-US" sz="3600" b="1" dirty="0" smtClean="0">
                <a:latin typeface="Calibri" panose="020F0502020204030204" pitchFamily="34" charset="0"/>
              </a:rPr>
              <a:t>Jaundzimušo </a:t>
            </a:r>
            <a:r>
              <a:rPr lang="lv-LV" altLang="en-US" sz="3600" b="1" dirty="0" err="1" smtClean="0">
                <a:latin typeface="Calibri" panose="020F0502020204030204" pitchFamily="34" charset="0"/>
              </a:rPr>
              <a:t>skrīnings</a:t>
            </a:r>
            <a:endParaRPr lang="en-US" altLang="en-US" sz="3600" b="1" dirty="0">
              <a:latin typeface="Calibri" panose="020F0502020204030204" pitchFamily="34" charset="0"/>
            </a:endParaRP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673100" y="1282700"/>
            <a:ext cx="7848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lv-LV" altLang="en-US" sz="2000" dirty="0" smtClean="0">
                <a:latin typeface="Calibri" panose="020F0502020204030204" pitchFamily="34" charset="0"/>
              </a:rPr>
              <a:t>Identificē indivīdus ar paaugstinātu iespēju saslimt ar slimību, kuras novēršanai nepieciešama ātra terapija</a:t>
            </a:r>
            <a:endParaRPr lang="en-US" altLang="en-US" sz="2000" dirty="0">
              <a:latin typeface="Calibri" panose="020F0502020204030204" pitchFamily="34" charset="0"/>
            </a:endParaRPr>
          </a:p>
          <a:p>
            <a:pPr algn="l"/>
            <a:endParaRPr lang="en-US" altLang="en-US" sz="2000" dirty="0">
              <a:latin typeface="Calibri" panose="020F0502020204030204" pitchFamily="34" charset="0"/>
            </a:endParaRPr>
          </a:p>
          <a:p>
            <a:pPr lvl="1" algn="l">
              <a:buFontTx/>
              <a:buChar char="•"/>
            </a:pPr>
            <a:r>
              <a:rPr lang="lv-LV" altLang="en-US" sz="2000" dirty="0" smtClean="0">
                <a:latin typeface="Calibri" panose="020F0502020204030204" pitchFamily="34" charset="0"/>
              </a:rPr>
              <a:t>Mazs asins daudzums no bērna papēža</a:t>
            </a:r>
            <a:endParaRPr lang="en-US" altLang="en-US" sz="2000" dirty="0">
              <a:latin typeface="Calibri" panose="020F0502020204030204" pitchFamily="34" charset="0"/>
            </a:endParaRPr>
          </a:p>
          <a:p>
            <a:pPr lvl="1" algn="l">
              <a:buFontTx/>
              <a:buChar char="•"/>
            </a:pPr>
            <a:endParaRPr lang="en-US" altLang="en-US" sz="2000" dirty="0">
              <a:latin typeface="Calibri" panose="020F0502020204030204" pitchFamily="34" charset="0"/>
            </a:endParaRPr>
          </a:p>
          <a:p>
            <a:pPr lvl="1" algn="l">
              <a:buFontTx/>
              <a:buChar char="•"/>
            </a:pPr>
            <a:r>
              <a:rPr lang="lv-LV" altLang="en-US" sz="2000" dirty="0" smtClean="0">
                <a:latin typeface="Calibri" panose="020F0502020204030204" pitchFamily="34" charset="0"/>
              </a:rPr>
              <a:t>Vecāki saņem diagnozi, tikai tad, ja tā ir pozitīva</a:t>
            </a:r>
            <a:r>
              <a:rPr lang="en-US" altLang="en-US" sz="2000" dirty="0" smtClean="0">
                <a:latin typeface="Calibri" panose="020F0502020204030204" pitchFamily="34" charset="0"/>
              </a:rPr>
              <a:t>. </a:t>
            </a:r>
            <a:endParaRPr lang="en-US" altLang="en-US" sz="2000" dirty="0">
              <a:latin typeface="Calibri" panose="020F0502020204030204" pitchFamily="34" charset="0"/>
            </a:endParaRPr>
          </a:p>
          <a:p>
            <a:pPr lvl="1" algn="l">
              <a:buFontTx/>
              <a:buChar char="•"/>
            </a:pPr>
            <a:endParaRPr lang="en-US" altLang="en-US" sz="2000" dirty="0">
              <a:latin typeface="Calibri" panose="020F0502020204030204" pitchFamily="34" charset="0"/>
            </a:endParaRPr>
          </a:p>
          <a:p>
            <a:pPr lvl="1" algn="l">
              <a:buFontTx/>
              <a:buChar char="•"/>
            </a:pPr>
            <a:r>
              <a:rPr lang="lv-LV" altLang="en-US" sz="2000" dirty="0" smtClean="0">
                <a:latin typeface="Calibri" panose="020F0502020204030204" pitchFamily="34" charset="0"/>
              </a:rPr>
              <a:t>Pozitīva testa rezultātā jāveic papildus testēšana</a:t>
            </a:r>
            <a:endParaRPr lang="en-US" alt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99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3200" dirty="0" smtClean="0"/>
              <a:t>Diagnostiskā jūtība (</a:t>
            </a:r>
            <a:r>
              <a:rPr lang="lv-LV" sz="3200" dirty="0" err="1" smtClean="0"/>
              <a:t>sensitivity</a:t>
            </a:r>
            <a:r>
              <a:rPr lang="lv-LV" sz="3200" dirty="0" smtClean="0"/>
              <a:t>)</a:t>
            </a:r>
          </a:p>
          <a:p>
            <a:endParaRPr lang="lv-LV" sz="3200" dirty="0" smtClean="0"/>
          </a:p>
          <a:p>
            <a:r>
              <a:rPr lang="lv-LV" sz="3200" dirty="0" smtClean="0"/>
              <a:t>Diagnostiskais specifiskums (</a:t>
            </a:r>
            <a:r>
              <a:rPr lang="lv-LV" sz="3200" dirty="0" err="1" smtClean="0"/>
              <a:t>specificity</a:t>
            </a:r>
            <a:r>
              <a:rPr lang="lv-LV" sz="3200" dirty="0"/>
              <a:t>)</a:t>
            </a:r>
            <a:endParaRPr lang="lv-LV" sz="3200" dirty="0" smtClean="0"/>
          </a:p>
          <a:p>
            <a:endParaRPr lang="lv-LV" sz="3200" dirty="0" smtClean="0"/>
          </a:p>
          <a:p>
            <a:r>
              <a:rPr lang="lv-LV" sz="3200" dirty="0" smtClean="0"/>
              <a:t>Pozitīvā </a:t>
            </a:r>
            <a:r>
              <a:rPr lang="lv-LV" sz="3200" dirty="0" err="1" smtClean="0"/>
              <a:t>prediktīvā</a:t>
            </a:r>
            <a:r>
              <a:rPr lang="lv-LV" sz="3200" dirty="0" smtClean="0"/>
              <a:t> vērtība </a:t>
            </a:r>
          </a:p>
          <a:p>
            <a:endParaRPr lang="lv-LV" sz="3200" dirty="0" smtClean="0"/>
          </a:p>
          <a:p>
            <a:r>
              <a:rPr lang="lv-LV" sz="3200" dirty="0" smtClean="0"/>
              <a:t>Negatīvā </a:t>
            </a:r>
            <a:r>
              <a:rPr lang="lv-LV" sz="3200" dirty="0" err="1" smtClean="0"/>
              <a:t>prediktīvā</a:t>
            </a:r>
            <a:r>
              <a:rPr lang="lv-LV" sz="3200" dirty="0" smtClean="0"/>
              <a:t> vērtība</a:t>
            </a:r>
          </a:p>
          <a:p>
            <a:endParaRPr lang="lv-LV" sz="3200" dirty="0" smtClean="0"/>
          </a:p>
          <a:p>
            <a:r>
              <a:rPr lang="lv-LV" sz="3200" dirty="0" smtClean="0"/>
              <a:t>Varbūtības koeficients (</a:t>
            </a:r>
            <a:r>
              <a:rPr lang="lv-LV" sz="3200" dirty="0" err="1" smtClean="0"/>
              <a:t>likelihood</a:t>
            </a:r>
            <a:r>
              <a:rPr lang="lv-LV" sz="3200" dirty="0" smtClean="0"/>
              <a:t> </a:t>
            </a:r>
            <a:r>
              <a:rPr lang="lv-LV" sz="3200" dirty="0" err="1" smtClean="0"/>
              <a:t>ratio</a:t>
            </a:r>
            <a:r>
              <a:rPr lang="lv-LV" sz="3200" dirty="0" smtClean="0"/>
              <a:t>)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Diagnostisko testu raksturojoši lielumi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0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err="1" smtClean="0"/>
              <a:t>Preimplantācijas</a:t>
            </a:r>
            <a:r>
              <a:rPr lang="lv-LV" dirty="0" smtClean="0"/>
              <a:t> testēšana</a:t>
            </a:r>
          </a:p>
          <a:p>
            <a:endParaRPr lang="lv-LV" dirty="0" smtClean="0"/>
          </a:p>
          <a:p>
            <a:r>
              <a:rPr lang="lv-LV" dirty="0" smtClean="0"/>
              <a:t>Prenatālā diagnostika</a:t>
            </a:r>
          </a:p>
          <a:p>
            <a:endParaRPr lang="lv-LV" dirty="0" smtClean="0"/>
          </a:p>
          <a:p>
            <a:r>
              <a:rPr lang="lv-LV" dirty="0" smtClean="0"/>
              <a:t>Bērnu diagnostika</a:t>
            </a:r>
          </a:p>
          <a:p>
            <a:endParaRPr lang="lv-LV" dirty="0" smtClean="0"/>
          </a:p>
          <a:p>
            <a:r>
              <a:rPr lang="lv-LV" dirty="0" smtClean="0"/>
              <a:t>Pieaugušo diagnostika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Ģenētisko testu tipi: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81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78" y="14326"/>
            <a:ext cx="88750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61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7772400" cy="838994"/>
          </a:xfrm>
        </p:spPr>
        <p:txBody>
          <a:bodyPr/>
          <a:lstStyle/>
          <a:p>
            <a:r>
              <a:rPr lang="lv-LV" sz="5400" dirty="0" err="1" smtClean="0"/>
              <a:t>Hantingtona</a:t>
            </a:r>
            <a:r>
              <a:rPr lang="lv-LV" sz="5400" dirty="0" smtClean="0"/>
              <a:t> horeja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500063" y="3357563"/>
            <a:ext cx="8429625" cy="3214687"/>
          </a:xfrm>
        </p:spPr>
        <p:txBody>
          <a:bodyPr/>
          <a:lstStyle/>
          <a:p>
            <a:pPr>
              <a:buFontTx/>
              <a:buNone/>
            </a:pPr>
            <a:r>
              <a:rPr lang="lv-LV" sz="3600" smtClean="0"/>
              <a:t>Izraisa mutācija HTT gēnā</a:t>
            </a:r>
          </a:p>
          <a:p>
            <a:pPr algn="ctr">
              <a:buFontTx/>
              <a:buNone/>
            </a:pPr>
            <a:r>
              <a:rPr lang="lv-LV" sz="3600" smtClean="0"/>
              <a:t>Autosomāla dominanta – </a:t>
            </a:r>
          </a:p>
          <a:p>
            <a:pPr>
              <a:buFontTx/>
              <a:buNone/>
            </a:pPr>
            <a:r>
              <a:rPr lang="lv-LV" sz="3600" smtClean="0"/>
              <a:t>50% pēcnācēju pārmanto mutāciju un slimību</a:t>
            </a:r>
          </a:p>
        </p:txBody>
      </p:sp>
      <p:pic>
        <p:nvPicPr>
          <p:cNvPr id="30724" name="Picture 6" descr="71-1-me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3560" r="12183"/>
          <a:stretch>
            <a:fillRect/>
          </a:stretch>
        </p:blipFill>
        <p:spPr bwMode="auto">
          <a:xfrm>
            <a:off x="642938" y="1928813"/>
            <a:ext cx="5072062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5715000" y="1857375"/>
            <a:ext cx="3429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 = </a:t>
            </a:r>
            <a:r>
              <a:rPr lang="lv-LV">
                <a:latin typeface="Arial" pitchFamily="34" charset="0"/>
              </a:rPr>
              <a:t>Monogēna slimība</a:t>
            </a:r>
            <a:r>
              <a:rPr lang="en-US">
                <a:latin typeface="Arial" pitchFamily="34" charset="0"/>
              </a:rPr>
              <a:t> </a:t>
            </a:r>
            <a:r>
              <a:rPr lang="lv-LV" sz="1800">
                <a:latin typeface="Arial" pitchFamily="34" charset="0"/>
              </a:rPr>
              <a:t>viens gēns ar lielu efektu</a:t>
            </a:r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61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714375" y="1500188"/>
            <a:ext cx="7772400" cy="1162050"/>
          </a:xfrm>
        </p:spPr>
        <p:txBody>
          <a:bodyPr/>
          <a:lstStyle/>
          <a:p>
            <a:r>
              <a:rPr lang="lv-LV" dirty="0" smtClean="0"/>
              <a:t>Slimība attīstās 35-45 gadu vecumā</a:t>
            </a:r>
          </a:p>
          <a:p>
            <a:r>
              <a:rPr lang="lv-LV" dirty="0" smtClean="0"/>
              <a:t>Slimība nav ārstējama</a:t>
            </a:r>
          </a:p>
        </p:txBody>
      </p:sp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7772400" cy="838994"/>
          </a:xfrm>
        </p:spPr>
        <p:txBody>
          <a:bodyPr/>
          <a:lstStyle/>
          <a:p>
            <a:r>
              <a:rPr lang="lv-LV" sz="5400" dirty="0" err="1" smtClean="0"/>
              <a:t>Hantingtona</a:t>
            </a:r>
            <a:r>
              <a:rPr lang="lv-LV" sz="5400" dirty="0" smtClean="0"/>
              <a:t> horeja</a:t>
            </a:r>
          </a:p>
        </p:txBody>
      </p:sp>
      <p:pic>
        <p:nvPicPr>
          <p:cNvPr id="31748" name="Picture 4" descr="normal brain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4688"/>
            <a:ext cx="4429125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4" descr="huntingt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214688"/>
            <a:ext cx="447198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909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772400" cy="836712"/>
          </a:xfrm>
        </p:spPr>
        <p:txBody>
          <a:bodyPr/>
          <a:lstStyle/>
          <a:p>
            <a:r>
              <a:rPr lang="lv-LV" sz="4400" dirty="0" smtClean="0"/>
              <a:t>Pārmantotā </a:t>
            </a:r>
            <a:r>
              <a:rPr lang="lv-LV" sz="4400" dirty="0" err="1" smtClean="0"/>
              <a:t>hemohromatoze</a:t>
            </a:r>
            <a:endParaRPr lang="lv-LV" sz="4400" dirty="0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42938" y="4071938"/>
            <a:ext cx="7772400" cy="1947862"/>
          </a:xfrm>
        </p:spPr>
        <p:txBody>
          <a:bodyPr/>
          <a:lstStyle/>
          <a:p>
            <a:r>
              <a:rPr lang="lv-LV" smtClean="0"/>
              <a:t>Izraisa mutācija HFE gēnā – autosomāla recesīva – slimā gēna kopija jāsaņem gan no tēva gan no mātes</a:t>
            </a:r>
          </a:p>
          <a:p>
            <a:endParaRPr lang="lv-LV" smtClean="0"/>
          </a:p>
        </p:txBody>
      </p:sp>
      <p:pic>
        <p:nvPicPr>
          <p:cNvPr id="32772" name="Picture 6" descr="71-1-me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3560" r="12183"/>
          <a:stretch>
            <a:fillRect/>
          </a:stretch>
        </p:blipFill>
        <p:spPr bwMode="auto">
          <a:xfrm>
            <a:off x="357188" y="2071688"/>
            <a:ext cx="5072062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5429250" y="2000250"/>
            <a:ext cx="3429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 = </a:t>
            </a:r>
            <a:r>
              <a:rPr lang="lv-LV">
                <a:latin typeface="Arial" pitchFamily="34" charset="0"/>
              </a:rPr>
              <a:t>Monogēna slimība</a:t>
            </a:r>
            <a:r>
              <a:rPr lang="en-US">
                <a:latin typeface="Arial" pitchFamily="34" charset="0"/>
              </a:rPr>
              <a:t> </a:t>
            </a:r>
            <a:r>
              <a:rPr lang="lv-LV" sz="1800">
                <a:latin typeface="Arial" pitchFamily="34" charset="0"/>
              </a:rPr>
              <a:t>viens gēns ar lielu efektu</a:t>
            </a:r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82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7772400" cy="2357437"/>
          </a:xfrm>
        </p:spPr>
        <p:txBody>
          <a:bodyPr/>
          <a:lstStyle/>
          <a:p>
            <a:r>
              <a:rPr lang="lv-LV" dirty="0" smtClean="0"/>
              <a:t>Pastiprināta dzelzs uzkrāšanās organismā- ar laiku tiek bojātas aknas</a:t>
            </a:r>
          </a:p>
          <a:p>
            <a:r>
              <a:rPr lang="lv-LV" dirty="0" smtClean="0"/>
              <a:t>Slimība ir viegli novēršama – regulāra asins noņemšana izvada dzelzi </a:t>
            </a:r>
          </a:p>
        </p:txBody>
      </p:sp>
      <p:pic>
        <p:nvPicPr>
          <p:cNvPr id="33795" name="Picture 2" descr="http://www.hopkins-gi.org/Upload/200710291047_11845_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3929063"/>
            <a:ext cx="5357813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83568" y="116632"/>
            <a:ext cx="8208912" cy="76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lv-LV" sz="4400" kern="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Pārmantotā </a:t>
            </a:r>
            <a:r>
              <a:rPr lang="lv-LV" sz="4400" kern="0" dirty="0" err="1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hemohromatoze</a:t>
            </a:r>
            <a:endParaRPr lang="lv-LV" sz="4400" kern="0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9438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290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08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dirty="0" smtClean="0"/>
              <a:t>Konkrētas, jau zināmas ģenētiskas variācijas noskaidrošana</a:t>
            </a:r>
          </a:p>
          <a:p>
            <a:endParaRPr lang="lv-LV" dirty="0" smtClean="0"/>
          </a:p>
          <a:p>
            <a:pPr lvl="0"/>
            <a:r>
              <a:rPr lang="lv-LV" b="1" dirty="0" smtClean="0"/>
              <a:t>Alēles specifiska reversā hibridizācija</a:t>
            </a:r>
          </a:p>
          <a:p>
            <a:pPr lvl="0"/>
            <a:r>
              <a:rPr lang="lv-LV" b="1" dirty="0" smtClean="0"/>
              <a:t>Reālā laika PCR-TaqMan genotipēšana </a:t>
            </a:r>
          </a:p>
          <a:p>
            <a:pPr lvl="0"/>
            <a:r>
              <a:rPr lang="lv-LV" b="1" dirty="0" err="1" smtClean="0"/>
              <a:t>Mikrorrindu</a:t>
            </a:r>
            <a:r>
              <a:rPr lang="lv-LV" b="1" dirty="0" smtClean="0"/>
              <a:t> bāzēta genotipēšana</a:t>
            </a:r>
          </a:p>
          <a:p>
            <a:pPr lvl="0"/>
            <a:r>
              <a:rPr lang="lv-LV" b="1" dirty="0" smtClean="0"/>
              <a:t>Īsu </a:t>
            </a:r>
            <a:r>
              <a:rPr lang="lv-LV" b="1" dirty="0" err="1" smtClean="0"/>
              <a:t>tandēmisku</a:t>
            </a:r>
            <a:r>
              <a:rPr lang="lv-LV" b="1" dirty="0" smtClean="0"/>
              <a:t> atkārtojumu </a:t>
            </a:r>
            <a:r>
              <a:rPr lang="lv-LV" b="1" dirty="0" err="1" smtClean="0"/>
              <a:t>genotipēšana</a:t>
            </a:r>
            <a:endParaRPr lang="lv-LV" b="1" dirty="0" smtClean="0"/>
          </a:p>
          <a:p>
            <a:pPr lvl="0"/>
            <a:endParaRPr lang="lv-LV" b="1" dirty="0"/>
          </a:p>
          <a:p>
            <a:pPr lvl="0"/>
            <a:r>
              <a:rPr lang="lv-LV" b="1" dirty="0" smtClean="0"/>
              <a:t>Jaunu ģenētisko variāciju noskaidrošana</a:t>
            </a:r>
          </a:p>
          <a:p>
            <a:pPr lvl="0"/>
            <a:endParaRPr lang="lv-LV" b="1" dirty="0"/>
          </a:p>
          <a:p>
            <a:pPr lvl="0"/>
            <a:r>
              <a:rPr lang="lv-LV" b="1" dirty="0" err="1" smtClean="0"/>
              <a:t>Sekvenēšana</a:t>
            </a:r>
            <a:endParaRPr lang="lv-LV" b="1" dirty="0" smtClean="0"/>
          </a:p>
          <a:p>
            <a:endParaRPr lang="lv-LV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Genotipēšana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3856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52736"/>
            <a:ext cx="4716016" cy="5248275"/>
          </a:xfrm>
        </p:spPr>
        <p:txBody>
          <a:bodyPr/>
          <a:lstStyle/>
          <a:p>
            <a:r>
              <a:rPr lang="lv-LV" dirty="0" err="1" smtClean="0"/>
              <a:t>Genomiskais</a:t>
            </a:r>
            <a:r>
              <a:rPr lang="lv-LV" dirty="0" smtClean="0"/>
              <a:t> DNS</a:t>
            </a:r>
          </a:p>
          <a:p>
            <a:endParaRPr lang="lv-LV" dirty="0" smtClean="0"/>
          </a:p>
          <a:p>
            <a:r>
              <a:rPr lang="lv-LV" dirty="0" smtClean="0"/>
              <a:t>PCR</a:t>
            </a:r>
          </a:p>
          <a:p>
            <a:endParaRPr lang="lv-LV" dirty="0" smtClean="0"/>
          </a:p>
          <a:p>
            <a:r>
              <a:rPr lang="lv-LV" dirty="0" smtClean="0"/>
              <a:t>PCR rezultātā iegūst interesējošā gēna fragmenta DNS pietiekošā daudzumā</a:t>
            </a:r>
          </a:p>
          <a:p>
            <a:endParaRPr lang="lv-LV" dirty="0" smtClean="0"/>
          </a:p>
          <a:p>
            <a:r>
              <a:rPr lang="lv-LV" dirty="0" smtClean="0"/>
              <a:t>DNS tiek šķelts ar fermentu </a:t>
            </a:r>
            <a:r>
              <a:rPr lang="lv-LV" dirty="0" err="1" smtClean="0"/>
              <a:t>restriktāzi</a:t>
            </a:r>
            <a:r>
              <a:rPr lang="lv-LV" dirty="0" smtClean="0"/>
              <a:t> un analizēts gēlā</a:t>
            </a:r>
            <a:endParaRPr lang="lv-LV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PCR-</a:t>
            </a:r>
            <a:r>
              <a:rPr lang="lv-LV" dirty="0" err="1" smtClean="0"/>
              <a:t>restrikcijas</a:t>
            </a:r>
            <a:r>
              <a:rPr lang="lv-LV" dirty="0" smtClean="0"/>
              <a:t> fragmentu </a:t>
            </a:r>
            <a:r>
              <a:rPr lang="lv-LV" dirty="0" err="1" smtClean="0"/>
              <a:t>polimorfima</a:t>
            </a:r>
            <a:r>
              <a:rPr lang="lv-LV" dirty="0" smtClean="0"/>
              <a:t> analīze</a:t>
            </a:r>
            <a:endParaRPr lang="lv-LV" dirty="0"/>
          </a:p>
        </p:txBody>
      </p:sp>
      <p:pic>
        <p:nvPicPr>
          <p:cNvPr id="108546" name="Picture 2" descr="http://www.ortho-wire.com/en/blood-group-serology/learning-library/molecular-basis-for-blood-group-genotyping/images/page1_clip_image003_0001.gif"/>
          <p:cNvPicPr>
            <a:picLocks noChangeAspect="1" noChangeArrowheads="1"/>
          </p:cNvPicPr>
          <p:nvPr/>
        </p:nvPicPr>
        <p:blipFill>
          <a:blip r:embed="rId2" cstate="print"/>
          <a:srcRect r="20081"/>
          <a:stretch>
            <a:fillRect/>
          </a:stretch>
        </p:blipFill>
        <p:spPr bwMode="auto">
          <a:xfrm>
            <a:off x="4704029" y="980728"/>
            <a:ext cx="4439971" cy="5877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948264" y="3356992"/>
            <a:ext cx="2195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lv-LV" sz="2200" b="1" dirty="0" smtClean="0">
                <a:latin typeface="Courier New" pitchFamily="49" charset="0"/>
                <a:cs typeface="Courier New" pitchFamily="49" charset="0"/>
              </a:rPr>
              <a:t>C T C T T T</a:t>
            </a:r>
          </a:p>
          <a:p>
            <a:pPr algn="l"/>
            <a:r>
              <a:rPr lang="lv-LV" sz="2200" b="1" dirty="0" smtClean="0">
                <a:latin typeface="Courier New" pitchFamily="49" charset="0"/>
                <a:cs typeface="Courier New" pitchFamily="49" charset="0"/>
              </a:rPr>
              <a:t>C C C C T T</a:t>
            </a:r>
            <a:endParaRPr lang="lv-LV" sz="22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58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63563"/>
          </a:xfrm>
        </p:spPr>
        <p:txBody>
          <a:bodyPr/>
          <a:lstStyle/>
          <a:p>
            <a:r>
              <a:rPr lang="lv-LV" dirty="0" smtClean="0"/>
              <a:t>Reversā hibridizācija ar </a:t>
            </a:r>
            <a:r>
              <a:rPr lang="lv-LV" dirty="0" err="1" smtClean="0"/>
              <a:t>enzimātisku</a:t>
            </a:r>
            <a:r>
              <a:rPr lang="lv-LV" dirty="0" smtClean="0"/>
              <a:t> krāsu reakciju</a:t>
            </a:r>
            <a:endParaRPr lang="lv-LV" dirty="0"/>
          </a:p>
        </p:txBody>
      </p:sp>
      <p:pic>
        <p:nvPicPr>
          <p:cNvPr id="4" name="Picture 2" descr="Principle of reverse hybridization with the probe firmly anchored to the membra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5314755" cy="4248472"/>
          </a:xfrm>
          <a:prstGeom prst="rect">
            <a:avLst/>
          </a:prstGeom>
          <a:noFill/>
        </p:spPr>
      </p:pic>
      <p:pic>
        <p:nvPicPr>
          <p:cNvPr id="114692" name="Picture 4" descr="http://media.wiley.com/CurrentProtocols/HG/hg0914/hg0914-fig-0003-1-ful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204864"/>
            <a:ext cx="3133725" cy="32194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68144" y="1484784"/>
            <a:ext cx="2874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 err="1" smtClean="0"/>
              <a:t>ApoE</a:t>
            </a:r>
            <a:r>
              <a:rPr lang="lv-LV" sz="2400" dirty="0" smtClean="0"/>
              <a:t> genotipēšana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15097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i="1" dirty="0" smtClean="0"/>
              <a:t>Īsti </a:t>
            </a:r>
            <a:r>
              <a:rPr lang="lv-LV" i="1" dirty="0" err="1" smtClean="0"/>
              <a:t>positīvs</a:t>
            </a:r>
            <a:r>
              <a:rPr lang="lv-LV" i="1" dirty="0" smtClean="0"/>
              <a:t> (</a:t>
            </a:r>
            <a:r>
              <a:rPr lang="lv-LV" i="1" dirty="0" err="1" smtClean="0"/>
              <a:t>true</a:t>
            </a:r>
            <a:r>
              <a:rPr lang="lv-LV" i="1" dirty="0" smtClean="0"/>
              <a:t> </a:t>
            </a:r>
            <a:r>
              <a:rPr lang="lv-LV" i="1" dirty="0" err="1" smtClean="0"/>
              <a:t>positive</a:t>
            </a:r>
            <a:r>
              <a:rPr lang="lv-LV" i="1" dirty="0" smtClean="0"/>
              <a:t>) </a:t>
            </a:r>
            <a:r>
              <a:rPr lang="en-US" dirty="0" smtClean="0"/>
              <a:t>: </a:t>
            </a:r>
            <a:r>
              <a:rPr lang="lv-LV" dirty="0" smtClean="0"/>
              <a:t> tests ir pozitīvs un pacientam ir slimība</a:t>
            </a:r>
            <a:r>
              <a:rPr lang="en-US" dirty="0" smtClean="0"/>
              <a:t>.</a:t>
            </a:r>
            <a:endParaRPr lang="lv-LV" dirty="0" smtClean="0"/>
          </a:p>
          <a:p>
            <a:endParaRPr lang="en-US" dirty="0"/>
          </a:p>
          <a:p>
            <a:r>
              <a:rPr lang="lv-LV" i="1" dirty="0" smtClean="0"/>
              <a:t>Falši pozitīvs (f</a:t>
            </a:r>
            <a:r>
              <a:rPr lang="en-US" i="1" dirty="0" err="1" smtClean="0"/>
              <a:t>alse</a:t>
            </a:r>
            <a:r>
              <a:rPr lang="en-US" i="1" dirty="0" smtClean="0"/>
              <a:t> positive</a:t>
            </a:r>
            <a:r>
              <a:rPr lang="lv-LV" i="1" dirty="0" smtClean="0"/>
              <a:t>)</a:t>
            </a:r>
            <a:r>
              <a:rPr lang="en-US" dirty="0" smtClean="0"/>
              <a:t>:  </a:t>
            </a:r>
            <a:r>
              <a:rPr lang="lv-LV" dirty="0" smtClean="0"/>
              <a:t> </a:t>
            </a:r>
            <a:r>
              <a:rPr lang="lv-LV" dirty="0"/>
              <a:t>tests ir </a:t>
            </a:r>
            <a:r>
              <a:rPr lang="lv-LV" dirty="0" smtClean="0"/>
              <a:t>pozitīvs, bet  </a:t>
            </a:r>
            <a:r>
              <a:rPr lang="lv-LV" dirty="0"/>
              <a:t>pacientam </a:t>
            </a:r>
            <a:r>
              <a:rPr lang="lv-LV" dirty="0" smtClean="0"/>
              <a:t>nav slimības</a:t>
            </a:r>
            <a:r>
              <a:rPr lang="en-US" dirty="0" smtClean="0"/>
              <a:t>.</a:t>
            </a:r>
            <a:endParaRPr lang="lv-LV" dirty="0" smtClean="0"/>
          </a:p>
          <a:p>
            <a:endParaRPr lang="en-US" dirty="0"/>
          </a:p>
          <a:p>
            <a:r>
              <a:rPr lang="lv-LV" i="1" dirty="0"/>
              <a:t>Ī</a:t>
            </a:r>
            <a:r>
              <a:rPr lang="lv-LV" i="1" dirty="0" smtClean="0"/>
              <a:t>sti negatīvs (t</a:t>
            </a:r>
            <a:r>
              <a:rPr lang="en-US" i="1" dirty="0" smtClean="0"/>
              <a:t>rue negative</a:t>
            </a:r>
            <a:r>
              <a:rPr lang="lv-LV" i="1" dirty="0" smtClean="0"/>
              <a:t>)</a:t>
            </a:r>
            <a:r>
              <a:rPr lang="en-US" dirty="0" smtClean="0"/>
              <a:t>: </a:t>
            </a:r>
            <a:r>
              <a:rPr lang="lv-LV" dirty="0"/>
              <a:t>tests ir </a:t>
            </a:r>
            <a:r>
              <a:rPr lang="lv-LV" dirty="0" smtClean="0"/>
              <a:t>negatīvs un </a:t>
            </a:r>
            <a:r>
              <a:rPr lang="lv-LV" dirty="0"/>
              <a:t>pacientam </a:t>
            </a:r>
            <a:r>
              <a:rPr lang="lv-LV" dirty="0" smtClean="0"/>
              <a:t>nav slimības</a:t>
            </a:r>
            <a:r>
              <a:rPr lang="en-US" dirty="0" smtClean="0"/>
              <a:t>.</a:t>
            </a:r>
            <a:endParaRPr lang="lv-LV" dirty="0" smtClean="0"/>
          </a:p>
          <a:p>
            <a:endParaRPr lang="en-US" dirty="0"/>
          </a:p>
          <a:p>
            <a:r>
              <a:rPr lang="lv-LV" i="1" dirty="0" smtClean="0"/>
              <a:t>Falši negatīvs (f</a:t>
            </a:r>
            <a:r>
              <a:rPr lang="en-US" i="1" dirty="0" err="1" smtClean="0"/>
              <a:t>alse</a:t>
            </a:r>
            <a:r>
              <a:rPr lang="en-US" i="1" dirty="0" smtClean="0"/>
              <a:t> negative</a:t>
            </a:r>
            <a:r>
              <a:rPr lang="lv-LV" i="1" dirty="0" smtClean="0"/>
              <a:t>)</a:t>
            </a:r>
            <a:r>
              <a:rPr lang="en-US" dirty="0" smtClean="0"/>
              <a:t>: </a:t>
            </a:r>
            <a:r>
              <a:rPr lang="lv-LV" dirty="0" smtClean="0"/>
              <a:t>tests ir negatīvs, bet pacientam ir slimība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Testa vērtības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53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63563"/>
          </a:xfrm>
        </p:spPr>
        <p:txBody>
          <a:bodyPr/>
          <a:lstStyle/>
          <a:p>
            <a:r>
              <a:rPr lang="lv-LV" dirty="0" smtClean="0"/>
              <a:t>Reālā laika TaqMan PCR izmantošana genotipēšanai</a:t>
            </a:r>
            <a:endParaRPr lang="lv-LV" dirty="0"/>
          </a:p>
        </p:txBody>
      </p:sp>
      <p:pic>
        <p:nvPicPr>
          <p:cNvPr id="118786" name="Picture 2" descr="http://www.salimetrics.com/assets/images/graphics/dna-analysis/snp-process.png"/>
          <p:cNvPicPr>
            <a:picLocks noChangeAspect="1" noChangeArrowheads="1"/>
          </p:cNvPicPr>
          <p:nvPr/>
        </p:nvPicPr>
        <p:blipFill>
          <a:blip r:embed="rId2" cstate="print"/>
          <a:srcRect t="27005"/>
          <a:stretch>
            <a:fillRect/>
          </a:stretch>
        </p:blipFill>
        <p:spPr bwMode="auto">
          <a:xfrm>
            <a:off x="1547664" y="924665"/>
            <a:ext cx="6063313" cy="5727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739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Alēļu diskriminācija pēc TaqMan datiem</a:t>
            </a:r>
            <a:endParaRPr lang="lv-LV" dirty="0"/>
          </a:p>
        </p:txBody>
      </p:sp>
      <p:pic>
        <p:nvPicPr>
          <p:cNvPr id="197636" name="Picture 4" descr="http://www.macrogen.com/eng/biochip/images/Taqman_SNP_Genotyping_img04.gif"/>
          <p:cNvPicPr>
            <a:picLocks noChangeAspect="1" noChangeArrowheads="1"/>
          </p:cNvPicPr>
          <p:nvPr/>
        </p:nvPicPr>
        <p:blipFill>
          <a:blip r:embed="rId2" cstate="print"/>
          <a:srcRect t="7907"/>
          <a:stretch>
            <a:fillRect/>
          </a:stretch>
        </p:blipFill>
        <p:spPr bwMode="auto">
          <a:xfrm>
            <a:off x="179512" y="1484784"/>
            <a:ext cx="8496944" cy="5373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7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Mikrorrindu</a:t>
            </a:r>
            <a:r>
              <a:rPr lang="lv-LV" dirty="0" smtClean="0"/>
              <a:t> bāzēta genotipēšana- Affimetrix</a:t>
            </a:r>
            <a:endParaRPr lang="lv-LV" dirty="0"/>
          </a:p>
        </p:txBody>
      </p:sp>
      <p:pic>
        <p:nvPicPr>
          <p:cNvPr id="199682" name="Picture 2" descr="micro array"/>
          <p:cNvPicPr>
            <a:picLocks noChangeAspect="1" noChangeArrowheads="1"/>
          </p:cNvPicPr>
          <p:nvPr/>
        </p:nvPicPr>
        <p:blipFill>
          <a:blip r:embed="rId2" cstate="print"/>
          <a:srcRect t="9126"/>
          <a:stretch>
            <a:fillRect/>
          </a:stretch>
        </p:blipFill>
        <p:spPr bwMode="auto">
          <a:xfrm>
            <a:off x="1187624" y="1036328"/>
            <a:ext cx="6192688" cy="53957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322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 descr="micro array"/>
          <p:cNvPicPr>
            <a:picLocks noChangeAspect="1" noChangeArrowheads="1"/>
          </p:cNvPicPr>
          <p:nvPr/>
        </p:nvPicPr>
        <p:blipFill>
          <a:blip r:embed="rId2" cstate="print"/>
          <a:srcRect t="9379"/>
          <a:stretch>
            <a:fillRect/>
          </a:stretch>
        </p:blipFill>
        <p:spPr bwMode="auto">
          <a:xfrm>
            <a:off x="0" y="1196752"/>
            <a:ext cx="4162425" cy="3478536"/>
          </a:xfrm>
          <a:prstGeom prst="rect">
            <a:avLst/>
          </a:prstGeom>
          <a:noFill/>
        </p:spPr>
      </p:pic>
      <p:pic>
        <p:nvPicPr>
          <p:cNvPr id="202756" name="Picture 4" descr="micro array"/>
          <p:cNvPicPr>
            <a:picLocks noChangeAspect="1" noChangeArrowheads="1"/>
          </p:cNvPicPr>
          <p:nvPr/>
        </p:nvPicPr>
        <p:blipFill>
          <a:blip r:embed="rId3" cstate="print"/>
          <a:srcRect t="8513"/>
          <a:stretch>
            <a:fillRect/>
          </a:stretch>
        </p:blipFill>
        <p:spPr bwMode="auto">
          <a:xfrm>
            <a:off x="4283968" y="1988840"/>
            <a:ext cx="4114800" cy="3869061"/>
          </a:xfrm>
          <a:prstGeom prst="rect">
            <a:avLst/>
          </a:prstGeom>
          <a:noFill/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pPr algn="ctr"/>
            <a:r>
              <a:rPr lang="lv-LV" dirty="0" err="1" smtClean="0"/>
              <a:t>Affimertix</a:t>
            </a:r>
            <a:r>
              <a:rPr lang="lv-LV" dirty="0" smtClean="0"/>
              <a:t> genotipēšanas principi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9229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 descr="Affy ch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420888"/>
            <a:ext cx="3333750" cy="2381250"/>
          </a:xfrm>
          <a:prstGeom prst="rect">
            <a:avLst/>
          </a:prstGeom>
          <a:noFill/>
        </p:spPr>
      </p:pic>
      <p:pic>
        <p:nvPicPr>
          <p:cNvPr id="200708" name="Picture 4" descr="Fig 7 Carr et al. 2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5048676" cy="3757539"/>
          </a:xfrm>
          <a:prstGeom prst="rect">
            <a:avLst/>
          </a:prstGeom>
          <a:noFill/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pPr algn="ctr"/>
            <a:r>
              <a:rPr lang="lv-LV" dirty="0" err="1" smtClean="0"/>
              <a:t>Affimertix</a:t>
            </a:r>
            <a:r>
              <a:rPr lang="lv-LV" dirty="0" smtClean="0"/>
              <a:t> genotipēšanas principi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9391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Illumina genotipēšanas principi</a:t>
            </a:r>
            <a:endParaRPr lang="lv-LV" dirty="0"/>
          </a:p>
        </p:txBody>
      </p:sp>
      <p:pic>
        <p:nvPicPr>
          <p:cNvPr id="204802" name="Picture 2" descr="Illumina multi-sample array formats"/>
          <p:cNvPicPr>
            <a:picLocks noChangeAspect="1" noChangeArrowheads="1"/>
          </p:cNvPicPr>
          <p:nvPr/>
        </p:nvPicPr>
        <p:blipFill>
          <a:blip r:embed="rId2" cstate="print"/>
          <a:srcRect b="81971"/>
          <a:stretch>
            <a:fillRect/>
          </a:stretch>
        </p:blipFill>
        <p:spPr bwMode="auto">
          <a:xfrm>
            <a:off x="179512" y="1052736"/>
            <a:ext cx="4355976" cy="1008112"/>
          </a:xfrm>
          <a:prstGeom prst="rect">
            <a:avLst/>
          </a:prstGeom>
          <a:noFill/>
        </p:spPr>
      </p:pic>
      <p:pic>
        <p:nvPicPr>
          <p:cNvPr id="204804" name="Picture 4" descr="http://www.dkfz.de/gpcf/uploads/pics/SentrixChipProdu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920"/>
            <a:ext cx="4588129" cy="3312368"/>
          </a:xfrm>
          <a:prstGeom prst="rect">
            <a:avLst/>
          </a:prstGeom>
          <a:noFill/>
        </p:spPr>
      </p:pic>
      <p:pic>
        <p:nvPicPr>
          <p:cNvPr id="204806" name="Picture 6" descr="http://www.ngfn-2.ngfn.de/englisch/images2/illumina_largebeads.jpg"/>
          <p:cNvPicPr>
            <a:picLocks noChangeAspect="1" noChangeArrowheads="1"/>
          </p:cNvPicPr>
          <p:nvPr/>
        </p:nvPicPr>
        <p:blipFill>
          <a:blip r:embed="rId4" cstate="print"/>
          <a:srcRect l="41579" b="8760"/>
          <a:stretch>
            <a:fillRect/>
          </a:stretch>
        </p:blipFill>
        <p:spPr bwMode="auto">
          <a:xfrm>
            <a:off x="4788024" y="2348880"/>
            <a:ext cx="3737992" cy="338599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64088" y="1340768"/>
            <a:ext cx="2677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3 </a:t>
            </a:r>
            <a:r>
              <a:rPr lang="lv-LV" dirty="0" smtClean="0">
                <a:latin typeface="Symbol" pitchFamily="18" charset="2"/>
              </a:rPr>
              <a:t>m</a:t>
            </a:r>
            <a:r>
              <a:rPr lang="lv-LV" dirty="0" smtClean="0"/>
              <a:t>m lodītes ar 100 000 </a:t>
            </a:r>
            <a:br>
              <a:rPr lang="lv-LV" dirty="0" smtClean="0"/>
            </a:br>
            <a:r>
              <a:rPr lang="lv-LV" dirty="0" smtClean="0"/>
              <a:t>DNS fragmentiem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1472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http://www.illumina.com/Images/technology/infinium_hd_assay_lg.gif"/>
          <p:cNvPicPr>
            <a:picLocks noChangeAspect="1" noChangeArrowheads="1"/>
          </p:cNvPicPr>
          <p:nvPr/>
        </p:nvPicPr>
        <p:blipFill>
          <a:blip r:embed="rId2" cstate="print"/>
          <a:srcRect b="44767"/>
          <a:stretch>
            <a:fillRect/>
          </a:stretch>
        </p:blipFill>
        <p:spPr bwMode="auto">
          <a:xfrm>
            <a:off x="0" y="836712"/>
            <a:ext cx="4522877" cy="5616624"/>
          </a:xfrm>
          <a:prstGeom prst="rect">
            <a:avLst/>
          </a:prstGeom>
          <a:noFill/>
        </p:spPr>
      </p:pic>
      <p:pic>
        <p:nvPicPr>
          <p:cNvPr id="167940" name="Picture 4" descr="http://www.illumina.com/Images/technology/infinium_hd_assay_lg.gif"/>
          <p:cNvPicPr>
            <a:picLocks noChangeAspect="1" noChangeArrowheads="1"/>
          </p:cNvPicPr>
          <p:nvPr/>
        </p:nvPicPr>
        <p:blipFill>
          <a:blip r:embed="rId2" cstate="print"/>
          <a:srcRect t="55986"/>
          <a:stretch>
            <a:fillRect/>
          </a:stretch>
        </p:blipFill>
        <p:spPr bwMode="auto">
          <a:xfrm>
            <a:off x="4532073" y="836712"/>
            <a:ext cx="4611927" cy="4563887"/>
          </a:xfrm>
          <a:prstGeom prst="rect">
            <a:avLst/>
          </a:prstGeom>
          <a:noFill/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pPr algn="ctr"/>
            <a:r>
              <a:rPr lang="lv-LV" dirty="0" smtClean="0"/>
              <a:t>Illumina genotipēšanas principi – </a:t>
            </a:r>
            <a:r>
              <a:rPr lang="lv-LV" dirty="0" err="1" smtClean="0"/>
              <a:t>Infinium</a:t>
            </a:r>
            <a:r>
              <a:rPr lang="lv-LV" dirty="0" smtClean="0"/>
              <a:t> HD</a:t>
            </a:r>
            <a:endParaRPr lang="lv-LV" dirty="0"/>
          </a:p>
        </p:txBody>
      </p:sp>
      <p:sp>
        <p:nvSpPr>
          <p:cNvPr id="5" name="TextBox 4"/>
          <p:cNvSpPr txBox="1"/>
          <p:nvPr/>
        </p:nvSpPr>
        <p:spPr>
          <a:xfrm>
            <a:off x="4973464" y="5589240"/>
            <a:ext cx="3630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b="1" dirty="0" err="1" smtClean="0"/>
              <a:t>Genotipē</a:t>
            </a:r>
            <a:r>
              <a:rPr lang="lv-LV" b="1" dirty="0" smtClean="0"/>
              <a:t> līdz 5 miljoniem SNP </a:t>
            </a:r>
            <a:br>
              <a:rPr lang="lv-LV" b="1" dirty="0" smtClean="0"/>
            </a:br>
            <a:r>
              <a:rPr lang="lv-LV" b="1" dirty="0" smtClean="0"/>
              <a:t>vienā paraugā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375281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 descr="http://www.biotech.uiuc.edu/images/Illumina_Beadstation_clip_image0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45024"/>
            <a:ext cx="4561842" cy="2655566"/>
          </a:xfrm>
          <a:prstGeom prst="rect">
            <a:avLst/>
          </a:prstGeom>
          <a:noFill/>
        </p:spPr>
      </p:pic>
      <p:pic>
        <p:nvPicPr>
          <p:cNvPr id="203780" name="Picture 4" descr="http://www.biotech.uiuc.edu/images/Illumina_Beadstation_clip_image002_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3810000" cy="25527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71800" y="5229200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Klasteris ar 1536 lodītēm</a:t>
            </a:r>
            <a:endParaRPr lang="lv-LV" dirty="0"/>
          </a:p>
        </p:txBody>
      </p:sp>
      <p:pic>
        <p:nvPicPr>
          <p:cNvPr id="203782" name="Picture 6" descr="http://www.biotech.uiuc.edu/images/Illumina_Beadstation_clip_image002_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5078" y="980728"/>
            <a:ext cx="3245899" cy="30243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84168" y="2924944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lv-LV" b="1" dirty="0" smtClean="0"/>
              <a:t>C/C        C/T           T/T</a:t>
            </a:r>
            <a:endParaRPr lang="lv-LV" b="1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pPr algn="ctr"/>
            <a:r>
              <a:rPr lang="lv-LV" dirty="0" smtClean="0"/>
              <a:t>Illumina genotipēšanas principi – </a:t>
            </a:r>
            <a:r>
              <a:rPr lang="lv-LV" dirty="0" err="1" smtClean="0"/>
              <a:t>Infinium</a:t>
            </a:r>
            <a:r>
              <a:rPr lang="lv-LV" dirty="0" smtClean="0"/>
              <a:t> HD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6346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4000" dirty="0" smtClean="0"/>
              <a:t>CNV hromosomu līmenī</a:t>
            </a:r>
          </a:p>
          <a:p>
            <a:r>
              <a:rPr lang="lv-LV" sz="4000" dirty="0" smtClean="0"/>
              <a:t>Lielu (virs 5-10 </a:t>
            </a:r>
            <a:r>
              <a:rPr lang="lv-LV" sz="4000" dirty="0" err="1" smtClean="0"/>
              <a:t>kbp</a:t>
            </a:r>
            <a:r>
              <a:rPr lang="lv-LV" sz="4000" dirty="0" smtClean="0"/>
              <a:t>) CNV noteikšana</a:t>
            </a:r>
          </a:p>
          <a:p>
            <a:r>
              <a:rPr lang="lv-LV" sz="4000" dirty="0" smtClean="0"/>
              <a:t>Vidēja izmēra (zem 1000) CNV noteikšana</a:t>
            </a:r>
          </a:p>
          <a:p>
            <a:r>
              <a:rPr lang="lv-LV" sz="4000" dirty="0" smtClean="0"/>
              <a:t>Dažu bp </a:t>
            </a:r>
            <a:r>
              <a:rPr lang="lv-LV" sz="4000" dirty="0" err="1" smtClean="0"/>
              <a:t>indeli</a:t>
            </a:r>
            <a:r>
              <a:rPr lang="lv-LV" sz="4000" dirty="0" smtClean="0"/>
              <a:t> </a:t>
            </a:r>
            <a:endParaRPr lang="lv-LV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Delēciju un </a:t>
            </a:r>
            <a:r>
              <a:rPr lang="lv-LV" dirty="0" err="1" smtClean="0"/>
              <a:t>inserciju</a:t>
            </a:r>
            <a:r>
              <a:rPr lang="lv-LV" dirty="0" smtClean="0"/>
              <a:t> (CNV) testēšana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7075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del7.gif" descr="/Users/marybryk/Desktop/del7.gif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2300"/>
            <a:ext cx="6096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Oval 10"/>
          <p:cNvSpPr>
            <a:spLocks noChangeArrowheads="1"/>
          </p:cNvSpPr>
          <p:nvPr/>
        </p:nvSpPr>
        <p:spPr bwMode="auto">
          <a:xfrm>
            <a:off x="2803525" y="2971800"/>
            <a:ext cx="6096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endParaRPr lang="en-US" altLang="en-US" sz="1200">
              <a:latin typeface="Comic Sans MS" pitchFamily="66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43422" y="134144"/>
            <a:ext cx="6173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lv-LV" altLang="en-US" sz="3200" b="1" dirty="0" err="1" smtClean="0">
                <a:latin typeface="Calibri" panose="020F0502020204030204" pitchFamily="34" charset="0"/>
              </a:rPr>
              <a:t>Citoģenētiskā</a:t>
            </a:r>
            <a:r>
              <a:rPr lang="lv-LV" altLang="en-US" sz="3200" b="1" dirty="0" smtClean="0">
                <a:latin typeface="Calibri" panose="020F0502020204030204" pitchFamily="34" charset="0"/>
              </a:rPr>
              <a:t> testēšana – delēcijas </a:t>
            </a:r>
            <a:endParaRPr lang="en-US" altLang="en-US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73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759696"/>
          </a:xfrm>
        </p:spPr>
        <p:txBody>
          <a:bodyPr/>
          <a:lstStyle/>
          <a:p>
            <a:r>
              <a:rPr lang="lv-LV" dirty="0" smtClean="0"/>
              <a:t>Pareizi diagnosticēto proporcija slimniekos</a:t>
            </a:r>
          </a:p>
          <a:p>
            <a:r>
              <a:rPr lang="lv-LV" dirty="0" smtClean="0"/>
              <a:t>Testu ietekmē:</a:t>
            </a:r>
          </a:p>
          <a:p>
            <a:pPr lvl="1"/>
            <a:r>
              <a:rPr lang="lv-LV" dirty="0" smtClean="0"/>
              <a:t>Slimniekus  raksturojoši faktori- jā</a:t>
            </a:r>
          </a:p>
          <a:p>
            <a:pPr lvl="1"/>
            <a:r>
              <a:rPr lang="lv-LV" dirty="0" smtClean="0"/>
              <a:t>Veselo īpatņu </a:t>
            </a:r>
            <a:r>
              <a:rPr lang="lv-LV" dirty="0" err="1" smtClean="0"/>
              <a:t>raksturojoše</a:t>
            </a:r>
            <a:r>
              <a:rPr lang="lv-LV" dirty="0" smtClean="0"/>
              <a:t> faktori- nē</a:t>
            </a:r>
          </a:p>
          <a:p>
            <a:pPr lvl="1"/>
            <a:r>
              <a:rPr lang="lv-LV" dirty="0" smtClean="0"/>
              <a:t>Slimības sastopamības biežums - nē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Testa jūtīgums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50300" y="1126550"/>
                <a:ext cx="6580839" cy="971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/>
                        </a:rPr>
                        <m:t>j</m:t>
                      </m:r>
                      <m:r>
                        <a:rPr lang="en-US" sz="2800" smtClean="0">
                          <a:latin typeface="Cambria Math"/>
                        </a:rPr>
                        <m:t>ū</m:t>
                      </m:r>
                      <m:r>
                        <m:rPr>
                          <m:sty m:val="p"/>
                        </m:rPr>
                        <a:rPr lang="en-US" sz="2800" smtClean="0">
                          <a:latin typeface="Cambria Math"/>
                        </a:rPr>
                        <m:t>t</m:t>
                      </m:r>
                      <m:r>
                        <a:rPr lang="en-US" sz="2800" smtClean="0">
                          <a:latin typeface="Cambria Math"/>
                        </a:rPr>
                        <m:t>ī</m:t>
                      </m:r>
                      <m:r>
                        <m:rPr>
                          <m:sty m:val="p"/>
                        </m:rPr>
                        <a:rPr lang="en-US" sz="2800" smtClean="0">
                          <a:latin typeface="Cambria Math"/>
                        </a:rPr>
                        <m:t>gums</m:t>
                      </m:r>
                      <m:r>
                        <a:rPr lang="en-US" sz="280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sti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pozit</m:t>
                          </m:r>
                          <m:r>
                            <a:rPr lang="en-US" sz="280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vie</m:t>
                          </m:r>
                        </m:num>
                        <m:den>
                          <m:r>
                            <a:rPr lang="lv-LV" sz="2800" b="0" i="1" smtClean="0">
                              <a:latin typeface="Cambria Math"/>
                            </a:rPr>
                            <m:t>ī</m:t>
                          </m:r>
                          <m:r>
                            <a:rPr lang="lv-LV" sz="2800" b="0" i="1" smtClean="0">
                              <a:latin typeface="Cambria Math"/>
                            </a:rPr>
                            <m:t>𝑠𝑡𝑖</m:t>
                          </m:r>
                          <m:r>
                            <a:rPr lang="lv-LV" sz="28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pozit</m:t>
                          </m:r>
                          <m:r>
                            <a:rPr lang="en-US" sz="280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vie</m:t>
                          </m:r>
                          <m:r>
                            <a:rPr lang="en-US" sz="280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fal</m:t>
                          </m:r>
                          <m:r>
                            <a:rPr lang="en-US" sz="2800">
                              <a:latin typeface="Cambria Math"/>
                            </a:rPr>
                            <m:t>š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i</m:t>
                          </m:r>
                          <m:r>
                            <a:rPr lang="en-US" sz="280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negat</m:t>
                          </m:r>
                          <m:r>
                            <a:rPr lang="en-US" sz="280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vie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00" y="1126550"/>
                <a:ext cx="6580839" cy="9715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28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Salīdzinošā </a:t>
            </a:r>
            <a:r>
              <a:rPr lang="lv-LV" dirty="0" err="1" smtClean="0"/>
              <a:t>genomiskā</a:t>
            </a:r>
            <a:r>
              <a:rPr lang="lv-LV" dirty="0" smtClean="0"/>
              <a:t> hibridizācija (CGH)</a:t>
            </a:r>
            <a:endParaRPr lang="lv-LV" dirty="0"/>
          </a:p>
        </p:txBody>
      </p:sp>
      <p:sp>
        <p:nvSpPr>
          <p:cNvPr id="206850" name="AutoShape 2" descr="http://www.agilent.com/about/newsroom/lsca/imagelibrary/images/lsca_104b_aCGH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206852" name="Picture 4" descr="http://www.agilent.com/about/newsroom/lsca/imagelibrary/images/lsca_104b_aC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8988"/>
            <a:ext cx="8964488" cy="52623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639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63563"/>
          </a:xfrm>
        </p:spPr>
        <p:txBody>
          <a:bodyPr/>
          <a:lstStyle/>
          <a:p>
            <a:pPr algn="ctr"/>
            <a:r>
              <a:rPr lang="lv-LV" dirty="0" smtClean="0"/>
              <a:t>SNP genotipēšanas izmantošana CNV testēšanai</a:t>
            </a:r>
            <a:endParaRPr lang="lv-LV" dirty="0"/>
          </a:p>
        </p:txBody>
      </p:sp>
      <p:pic>
        <p:nvPicPr>
          <p:cNvPr id="4" name="Picture 40" descr="D:\PROJECTS\July-06\12\others\nat-uk\images\nrg1901-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8713864" cy="6021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455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NGS – “</a:t>
            </a:r>
            <a:r>
              <a:rPr lang="en-US" dirty="0" smtClean="0"/>
              <a:t>massive parallel sequencing</a:t>
            </a:r>
            <a:r>
              <a:rPr lang="lv-LV" dirty="0" smtClean="0"/>
              <a:t>” galvenais princips parauga sagatavošanai:</a:t>
            </a:r>
          </a:p>
          <a:p>
            <a:pPr lvl="1"/>
            <a:r>
              <a:rPr lang="lv-LV" dirty="0" smtClean="0"/>
              <a:t>Iegūt lielu daudzumu ar </a:t>
            </a:r>
            <a:r>
              <a:rPr lang="lv-LV" dirty="0" err="1" smtClean="0"/>
              <a:t>klonāli</a:t>
            </a:r>
            <a:r>
              <a:rPr lang="lv-LV" dirty="0" smtClean="0"/>
              <a:t> </a:t>
            </a:r>
            <a:r>
              <a:rPr lang="lv-LV" dirty="0" err="1" smtClean="0"/>
              <a:t>amplificētiem</a:t>
            </a:r>
            <a:r>
              <a:rPr lang="lv-LV" dirty="0" smtClean="0"/>
              <a:t> DNS fragmentiem – “</a:t>
            </a:r>
            <a:r>
              <a:rPr lang="lv-LV" dirty="0" err="1" smtClean="0"/>
              <a:t>polonijām</a:t>
            </a:r>
            <a:r>
              <a:rPr lang="lv-LV" dirty="0" smtClean="0"/>
              <a:t>”</a:t>
            </a:r>
          </a:p>
          <a:p>
            <a:pPr lvl="1"/>
            <a:r>
              <a:rPr lang="lv-LV" dirty="0" smtClean="0"/>
              <a:t>Iegūtās “</a:t>
            </a:r>
            <a:r>
              <a:rPr lang="lv-LV" dirty="0" err="1" smtClean="0"/>
              <a:t>polonijas</a:t>
            </a:r>
            <a:r>
              <a:rPr lang="lv-LV" dirty="0" smtClean="0"/>
              <a:t>” tiek paralēli</a:t>
            </a:r>
            <a:br>
              <a:rPr lang="lv-LV" dirty="0" smtClean="0"/>
            </a:br>
            <a:r>
              <a:rPr lang="lv-LV" dirty="0" err="1" smtClean="0"/>
              <a:t>sekvenētas</a:t>
            </a:r>
            <a:r>
              <a:rPr lang="lv-LV" dirty="0" smtClean="0"/>
              <a:t> nosakot katras </a:t>
            </a:r>
            <a:br>
              <a:rPr lang="lv-LV" dirty="0" smtClean="0"/>
            </a:br>
            <a:r>
              <a:rPr lang="lv-LV" dirty="0" err="1" smtClean="0"/>
              <a:t>polonijas</a:t>
            </a:r>
            <a:r>
              <a:rPr lang="lv-LV" dirty="0" smtClean="0"/>
              <a:t> sekvenci individuāli</a:t>
            </a:r>
            <a:br>
              <a:rPr lang="lv-LV" dirty="0" smtClean="0"/>
            </a:br>
            <a:endParaRPr lang="lv-LV" dirty="0" smtClean="0"/>
          </a:p>
          <a:p>
            <a:pPr lvl="1"/>
            <a:endParaRPr lang="lv-LV" dirty="0" smtClean="0"/>
          </a:p>
          <a:p>
            <a:pPr lvl="1"/>
            <a:endParaRPr lang="lv-LV" dirty="0" smtClean="0"/>
          </a:p>
          <a:p>
            <a:pPr lvl="1"/>
            <a:endParaRPr lang="lv-LV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pPr algn="ctr"/>
            <a:r>
              <a:rPr lang="lv-LV" dirty="0" smtClean="0"/>
              <a:t>Nākošās paaudzes sekvenēšana (NGS)</a:t>
            </a:r>
            <a:endParaRPr lang="lv-LV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996952"/>
            <a:ext cx="23368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421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76325"/>
            <a:ext cx="5410944" cy="5248275"/>
          </a:xfrm>
        </p:spPr>
        <p:txBody>
          <a:bodyPr/>
          <a:lstStyle/>
          <a:p>
            <a:r>
              <a:rPr lang="lv-LV" sz="2400" dirty="0" err="1" smtClean="0"/>
              <a:t>Genomiskā</a:t>
            </a:r>
            <a:r>
              <a:rPr lang="lv-LV" sz="2400" dirty="0" smtClean="0"/>
              <a:t> DNS tiek sašķelta fragmentos (800bp) izmantojot:</a:t>
            </a:r>
          </a:p>
          <a:p>
            <a:pPr lvl="1"/>
            <a:r>
              <a:rPr lang="lv-LV" sz="2400" dirty="0" smtClean="0"/>
              <a:t>Ultraskaņu</a:t>
            </a:r>
          </a:p>
          <a:p>
            <a:pPr lvl="1"/>
            <a:r>
              <a:rPr lang="lv-LV" sz="2400" dirty="0" smtClean="0"/>
              <a:t>Enzīmus</a:t>
            </a:r>
          </a:p>
          <a:p>
            <a:pPr lvl="1"/>
            <a:r>
              <a:rPr lang="lv-LV" sz="2400" dirty="0" smtClean="0"/>
              <a:t>Saspiestu gaisu utt.</a:t>
            </a:r>
          </a:p>
          <a:p>
            <a:r>
              <a:rPr lang="lv-LV" sz="2400" dirty="0" smtClean="0"/>
              <a:t>Fragmentu galos tiek </a:t>
            </a:r>
            <a:r>
              <a:rPr lang="lv-LV" sz="2400" dirty="0" err="1" smtClean="0"/>
              <a:t>pieligēti</a:t>
            </a:r>
            <a:r>
              <a:rPr lang="lv-LV" sz="2400" dirty="0" smtClean="0"/>
              <a:t> DNS adapteri ar unikālu sekvenci</a:t>
            </a:r>
          </a:p>
          <a:p>
            <a:r>
              <a:rPr lang="lv-LV" sz="2400" dirty="0" smtClean="0"/>
              <a:t> Dažreiz tiek veikta PCR </a:t>
            </a:r>
            <a:r>
              <a:rPr lang="lv-LV" sz="2400" dirty="0" err="1" smtClean="0"/>
              <a:t>amplifikācija</a:t>
            </a:r>
            <a:r>
              <a:rPr lang="lv-LV" sz="2400" dirty="0" smtClean="0"/>
              <a:t> ar limitētu ciklu skaitu un vienāda garuma fragmentu izolēšanu no </a:t>
            </a:r>
            <a:r>
              <a:rPr lang="lv-LV" sz="2400" dirty="0" err="1" smtClean="0"/>
              <a:t>agarozes</a:t>
            </a:r>
            <a:r>
              <a:rPr lang="lv-LV" sz="2400" dirty="0" smtClean="0"/>
              <a:t> gēla</a:t>
            </a:r>
            <a:endParaRPr lang="lv-LV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Paraugu sagatavošana NGS </a:t>
            </a:r>
            <a:r>
              <a:rPr lang="lv-LV" dirty="0" err="1" smtClean="0"/>
              <a:t>sekvenēšanai</a:t>
            </a:r>
            <a:r>
              <a:rPr lang="lv-LV" dirty="0" smtClean="0"/>
              <a:t>:</a:t>
            </a:r>
            <a:endParaRPr lang="lv-LV" dirty="0"/>
          </a:p>
        </p:txBody>
      </p:sp>
      <p:pic>
        <p:nvPicPr>
          <p:cNvPr id="4" name="Picture 2" descr="http://seqanswers.com/forums/images/content/ilmn-step1-6.jpg"/>
          <p:cNvPicPr>
            <a:picLocks noChangeAspect="1" noChangeArrowheads="1"/>
          </p:cNvPicPr>
          <p:nvPr/>
        </p:nvPicPr>
        <p:blipFill>
          <a:blip r:embed="rId2" cstate="print"/>
          <a:srcRect r="67912" b="51110"/>
          <a:stretch>
            <a:fillRect/>
          </a:stretch>
        </p:blipFill>
        <p:spPr bwMode="auto">
          <a:xfrm>
            <a:off x="6084168" y="1025352"/>
            <a:ext cx="2915816" cy="5832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996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3563"/>
          </a:xfrm>
        </p:spPr>
        <p:txBody>
          <a:bodyPr/>
          <a:lstStyle/>
          <a:p>
            <a:pPr algn="ctr"/>
            <a:r>
              <a:rPr lang="lv-LV" dirty="0" smtClean="0"/>
              <a:t>Illumina </a:t>
            </a:r>
            <a:r>
              <a:rPr lang="lv-LV" dirty="0" err="1" smtClean="0"/>
              <a:t>Solexa</a:t>
            </a:r>
            <a:r>
              <a:rPr lang="lv-LV" dirty="0" smtClean="0"/>
              <a:t> sekvenēšanas slaids </a:t>
            </a:r>
            <a:endParaRPr lang="lv-LV" dirty="0"/>
          </a:p>
        </p:txBody>
      </p:sp>
      <p:pic>
        <p:nvPicPr>
          <p:cNvPr id="3" name="Picture 4" descr="Screen shot 2011-02-08 at 7.54.26 A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10573"/>
            <a:ext cx="8604448" cy="614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629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Illumina </a:t>
            </a:r>
            <a:r>
              <a:rPr lang="lv-LV" dirty="0" err="1" smtClean="0"/>
              <a:t>Solexa</a:t>
            </a:r>
            <a:r>
              <a:rPr lang="lv-LV" dirty="0" smtClean="0"/>
              <a:t> </a:t>
            </a:r>
            <a:r>
              <a:rPr lang="lv-LV" dirty="0" err="1" smtClean="0"/>
              <a:t>klonālā</a:t>
            </a:r>
            <a:r>
              <a:rPr lang="lv-LV" dirty="0" smtClean="0"/>
              <a:t> </a:t>
            </a:r>
            <a:r>
              <a:rPr lang="lv-LV" dirty="0" err="1" smtClean="0"/>
              <a:t>amplifikācija</a:t>
            </a:r>
            <a:endParaRPr lang="lv-LV" dirty="0"/>
          </a:p>
        </p:txBody>
      </p:sp>
      <p:pic>
        <p:nvPicPr>
          <p:cNvPr id="4" name="Picture 3" descr="Screen shot 2011-02-08 at 7.57.26 A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8604448" cy="583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236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creen shot 2011-02-08 at 7.59.14 A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95314"/>
            <a:ext cx="8560674" cy="596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pPr algn="ctr"/>
            <a:r>
              <a:rPr lang="lv-LV" dirty="0" smtClean="0"/>
              <a:t>Illumina </a:t>
            </a:r>
            <a:r>
              <a:rPr lang="lv-LV" dirty="0" err="1" smtClean="0"/>
              <a:t>Solexa</a:t>
            </a:r>
            <a:r>
              <a:rPr lang="lv-LV" dirty="0" smtClean="0"/>
              <a:t> </a:t>
            </a:r>
            <a:r>
              <a:rPr lang="lv-LV" dirty="0" err="1" smtClean="0"/>
              <a:t>klonālā</a:t>
            </a:r>
            <a:r>
              <a:rPr lang="lv-LV" dirty="0" smtClean="0"/>
              <a:t> </a:t>
            </a:r>
            <a:r>
              <a:rPr lang="lv-LV" dirty="0" err="1" smtClean="0"/>
              <a:t>amplifikācija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1366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creen shot 2011-02-08 at 8.00.31 A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3"/>
            <a:ext cx="8424936" cy="598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152400"/>
            <a:ext cx="8229600" cy="5635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Illumina Solexa klonālā amplifikācija</a:t>
            </a:r>
            <a:endParaRPr kumimoji="0" lang="lv-LV" sz="32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4462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http://seqanswers.com/forums/images/content/ilmn-step1-6.jpg"/>
          <p:cNvPicPr>
            <a:picLocks noChangeAspect="1" noChangeArrowheads="1"/>
          </p:cNvPicPr>
          <p:nvPr/>
        </p:nvPicPr>
        <p:blipFill>
          <a:blip r:embed="rId2" cstate="print"/>
          <a:srcRect b="51110"/>
          <a:stretch>
            <a:fillRect/>
          </a:stretch>
        </p:blipFill>
        <p:spPr bwMode="auto">
          <a:xfrm>
            <a:off x="0" y="836712"/>
            <a:ext cx="9086850" cy="5832648"/>
          </a:xfrm>
          <a:prstGeom prst="rect">
            <a:avLst/>
          </a:prstGeom>
          <a:noFill/>
        </p:spPr>
      </p:pic>
      <p:sp>
        <p:nvSpPr>
          <p:cNvPr id="5" name="Title 2"/>
          <p:cNvSpPr txBox="1">
            <a:spLocks/>
          </p:cNvSpPr>
          <p:nvPr/>
        </p:nvSpPr>
        <p:spPr bwMode="black">
          <a:xfrm>
            <a:off x="323528" y="116632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NGS </a:t>
            </a:r>
            <a:r>
              <a:rPr kumimoji="0" lang="lv-LV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Solexa</a:t>
            </a:r>
            <a:r>
              <a:rPr kumimoji="0" lang="lv-LV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metode – Illumina </a:t>
            </a:r>
            <a:endParaRPr kumimoji="0" lang="lv-LV" sz="32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51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pPr algn="ctr"/>
            <a:r>
              <a:rPr lang="lv-LV" dirty="0" smtClean="0"/>
              <a:t>NGS </a:t>
            </a:r>
            <a:r>
              <a:rPr lang="lv-LV" dirty="0" err="1" smtClean="0"/>
              <a:t>Solexa</a:t>
            </a:r>
            <a:r>
              <a:rPr lang="lv-LV" dirty="0" smtClean="0"/>
              <a:t> metode – Illumina </a:t>
            </a:r>
            <a:endParaRPr lang="lv-LV" dirty="0"/>
          </a:p>
        </p:txBody>
      </p:sp>
      <p:pic>
        <p:nvPicPr>
          <p:cNvPr id="214022" name="Picture 6" descr="http://seqanswers.com/forums/images/content/ilmn-step1-6.jpg"/>
          <p:cNvPicPr>
            <a:picLocks noChangeAspect="1" noChangeArrowheads="1"/>
          </p:cNvPicPr>
          <p:nvPr/>
        </p:nvPicPr>
        <p:blipFill>
          <a:blip r:embed="rId2" cstate="print"/>
          <a:srcRect l="67325" t="49451"/>
          <a:stretch>
            <a:fillRect/>
          </a:stretch>
        </p:blipFill>
        <p:spPr bwMode="auto">
          <a:xfrm>
            <a:off x="2915816" y="789592"/>
            <a:ext cx="2987824" cy="6068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333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Testa specifiskums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3792" y="1126550"/>
                <a:ext cx="7167347" cy="971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lv-LV" sz="2800" b="0" i="0" smtClean="0">
                          <a:latin typeface="Cambria Math"/>
                        </a:rPr>
                        <m:t>specifiskums</m:t>
                      </m:r>
                      <m:r>
                        <a:rPr lang="en-US" sz="2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sti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negat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vie</m:t>
                          </m:r>
                        </m:num>
                        <m:den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sti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negat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vie</m:t>
                          </m:r>
                          <m:r>
                            <a:rPr lang="en-US" sz="280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fal</m:t>
                          </m:r>
                          <m:r>
                            <a:rPr lang="en-US" sz="2800">
                              <a:latin typeface="Cambria Math"/>
                            </a:rPr>
                            <m:t>š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i</m:t>
                          </m:r>
                          <m:r>
                            <a:rPr lang="en-US" sz="280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pozit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vie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2" y="1126550"/>
                <a:ext cx="7167347" cy="9715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759696"/>
          </a:xfrm>
        </p:spPr>
        <p:txBody>
          <a:bodyPr/>
          <a:lstStyle/>
          <a:p>
            <a:r>
              <a:rPr lang="lv-LV" dirty="0" smtClean="0"/>
              <a:t>Pareizi diagnosticēto proporcija veselajos</a:t>
            </a:r>
          </a:p>
          <a:p>
            <a:r>
              <a:rPr lang="lv-LV" dirty="0" smtClean="0"/>
              <a:t>Testu ietekmē:</a:t>
            </a:r>
          </a:p>
          <a:p>
            <a:pPr lvl="1"/>
            <a:r>
              <a:rPr lang="lv-LV" dirty="0" smtClean="0"/>
              <a:t>Slimniekus  raksturojoši faktori- nē</a:t>
            </a:r>
          </a:p>
          <a:p>
            <a:pPr lvl="1"/>
            <a:r>
              <a:rPr lang="lv-LV" dirty="0" smtClean="0"/>
              <a:t>Veselo īpatņu </a:t>
            </a:r>
            <a:r>
              <a:rPr lang="lv-LV" dirty="0" err="1" smtClean="0"/>
              <a:t>raksturojoše</a:t>
            </a:r>
            <a:r>
              <a:rPr lang="lv-LV" dirty="0" smtClean="0"/>
              <a:t> faktori- jā</a:t>
            </a:r>
          </a:p>
          <a:p>
            <a:pPr lvl="1"/>
            <a:r>
              <a:rPr lang="lv-LV" dirty="0" smtClean="0"/>
              <a:t>Slimības sastopamības biežums - nē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29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Sekvenēšanas ar sintēzes palīdzību </a:t>
            </a:r>
            <a:endParaRPr lang="lv-LV" dirty="0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762000" y="917574"/>
            <a:ext cx="7620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lv-LV" sz="2400" dirty="0" smtClean="0">
                <a:solidFill>
                  <a:schemeClr val="tx1">
                    <a:lumMod val="75000"/>
                  </a:schemeClr>
                </a:solidFill>
              </a:rPr>
              <a:t>Slaids satur miljonus unikālu DNS fragmentu  </a:t>
            </a:r>
            <a:r>
              <a:rPr lang="lv-LV" sz="2400" dirty="0" err="1" smtClean="0">
                <a:solidFill>
                  <a:schemeClr val="tx1">
                    <a:lumMod val="75000"/>
                  </a:schemeClr>
                </a:solidFill>
              </a:rPr>
              <a:t>klāsteru</a:t>
            </a:r>
            <a:r>
              <a:rPr lang="lv-LV" sz="2400" dirty="0" smtClean="0">
                <a:solidFill>
                  <a:schemeClr val="tx1">
                    <a:lumMod val="75000"/>
                  </a:schemeClr>
                </a:solidFill>
              </a:rPr>
              <a:t>, kas tiek ievietoti </a:t>
            </a:r>
            <a:r>
              <a:rPr lang="lv-LV" sz="2400" dirty="0" err="1" smtClean="0">
                <a:solidFill>
                  <a:schemeClr val="tx1">
                    <a:lumMod val="75000"/>
                  </a:schemeClr>
                </a:solidFill>
              </a:rPr>
              <a:t>sekvenātorā</a:t>
            </a:r>
            <a:r>
              <a:rPr lang="lv-LV" sz="2400" dirty="0" smtClean="0">
                <a:solidFill>
                  <a:schemeClr val="tx1">
                    <a:lumMod val="75000"/>
                  </a:schemeClr>
                </a:solidFill>
              </a:rPr>
              <a:t> automātiskai sintēzei un </a:t>
            </a:r>
            <a:r>
              <a:rPr lang="lv-LV" sz="2400" dirty="0" err="1" smtClean="0">
                <a:solidFill>
                  <a:schemeClr val="tx1">
                    <a:lumMod val="75000"/>
                  </a:schemeClr>
                </a:solidFill>
              </a:rPr>
              <a:t>detekcijai</a:t>
            </a:r>
            <a:endParaRPr lang="en-US" sz="2400" dirty="0">
              <a:solidFill>
                <a:schemeClr val="tx1">
                  <a:lumMod val="75000"/>
                </a:schemeClr>
              </a:solidFill>
            </a:endParaRPr>
          </a:p>
          <a:p>
            <a:pPr algn="just">
              <a:buFont typeface="Wingdings" charset="2"/>
              <a:buChar char="§"/>
            </a:pPr>
            <a:endParaRPr lang="en-US" sz="2400" dirty="0">
              <a:solidFill>
                <a:schemeClr val="tx1">
                  <a:lumMod val="75000"/>
                </a:schemeClr>
              </a:solidFill>
            </a:endParaRPr>
          </a:p>
          <a:p>
            <a:pPr algn="just">
              <a:buFont typeface="Wingdings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lv-LV" sz="2400" dirty="0" smtClean="0">
                <a:solidFill>
                  <a:schemeClr val="tx1">
                    <a:lumMod val="75000"/>
                  </a:schemeClr>
                </a:solidFill>
              </a:rPr>
              <a:t>Pēc pirmā cikla tiek pievienots pirmais </a:t>
            </a:r>
            <a:r>
              <a:rPr lang="lv-LV" sz="2400" dirty="0" err="1" smtClean="0">
                <a:solidFill>
                  <a:schemeClr val="tx1">
                    <a:lumMod val="75000"/>
                  </a:schemeClr>
                </a:solidFill>
              </a:rPr>
              <a:t>fluorescentais</a:t>
            </a:r>
            <a:r>
              <a:rPr lang="lv-LV" sz="24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lv-LV" sz="2400" dirty="0" err="1" smtClean="0">
                <a:solidFill>
                  <a:schemeClr val="tx1">
                    <a:lumMod val="75000"/>
                  </a:schemeClr>
                </a:solidFill>
              </a:rPr>
              <a:t>nukleotīds</a:t>
            </a:r>
            <a:r>
              <a:rPr lang="lv-LV" sz="2400" dirty="0" smtClean="0">
                <a:solidFill>
                  <a:schemeClr val="tx1">
                    <a:lumMod val="75000"/>
                  </a:schemeClr>
                </a:solidFill>
              </a:rPr>
              <a:t> un tiek veikta augstas izšķirtspējas skanēšana. </a:t>
            </a:r>
            <a:endParaRPr lang="en-US" sz="2400" dirty="0">
              <a:solidFill>
                <a:schemeClr val="tx1">
                  <a:lumMod val="75000"/>
                </a:schemeClr>
              </a:solidFill>
            </a:endParaRPr>
          </a:p>
          <a:p>
            <a:pPr algn="just">
              <a:buFont typeface="Wingdings" charset="2"/>
              <a:buChar char="§"/>
            </a:pPr>
            <a:endParaRPr lang="en-US" sz="2400" dirty="0">
              <a:solidFill>
                <a:schemeClr val="tx1">
                  <a:lumMod val="75000"/>
                </a:schemeClr>
              </a:solidFill>
            </a:endParaRPr>
          </a:p>
          <a:p>
            <a:pPr algn="just">
              <a:buFont typeface="Wingdings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lv-LV" sz="2400" dirty="0" smtClean="0">
                <a:solidFill>
                  <a:schemeClr val="tx1">
                    <a:lumMod val="75000"/>
                  </a:schemeClr>
                </a:solidFill>
              </a:rPr>
              <a:t>Tiek iegūts </a:t>
            </a:r>
            <a:r>
              <a:rPr lang="lv-LV" sz="2400" dirty="0" err="1" smtClean="0">
                <a:solidFill>
                  <a:schemeClr val="tx1">
                    <a:lumMod val="75000"/>
                  </a:schemeClr>
                </a:solidFill>
              </a:rPr>
              <a:t>klāsteru</a:t>
            </a:r>
            <a:r>
              <a:rPr lang="lv-LV" sz="2400" dirty="0" smtClean="0">
                <a:solidFill>
                  <a:schemeClr val="tx1">
                    <a:lumMod val="75000"/>
                  </a:schemeClr>
                </a:solidFill>
              </a:rPr>
              <a:t> atrašanās vietas karte- katrs </a:t>
            </a:r>
            <a:r>
              <a:rPr lang="lv-LV" sz="2400" dirty="0" err="1" smtClean="0">
                <a:solidFill>
                  <a:schemeClr val="tx1">
                    <a:lumMod val="75000"/>
                  </a:schemeClr>
                </a:solidFill>
              </a:rPr>
              <a:t>fluorescentais</a:t>
            </a:r>
            <a:r>
              <a:rPr lang="lv-LV" sz="2400" dirty="0" smtClean="0">
                <a:solidFill>
                  <a:schemeClr val="tx1">
                    <a:lumMod val="75000"/>
                  </a:schemeClr>
                </a:solidFill>
              </a:rPr>
              <a:t> signāls, kas ir virs bāzes līmeņa atklāj </a:t>
            </a:r>
            <a:r>
              <a:rPr lang="lv-LV" sz="2400" dirty="0" err="1" smtClean="0">
                <a:solidFill>
                  <a:schemeClr val="tx1">
                    <a:lumMod val="75000"/>
                  </a:schemeClr>
                </a:solidFill>
              </a:rPr>
              <a:t>klāstera</a:t>
            </a:r>
            <a:r>
              <a:rPr lang="lv-LV" sz="2400" dirty="0" smtClean="0">
                <a:solidFill>
                  <a:schemeClr val="tx1">
                    <a:lumMod val="75000"/>
                  </a:schemeClr>
                </a:solidFill>
              </a:rPr>
              <a:t> atrašanās vietu. </a:t>
            </a:r>
            <a:endParaRPr lang="en-US" sz="2400" dirty="0">
              <a:solidFill>
                <a:schemeClr val="tx1">
                  <a:lumMod val="75000"/>
                </a:schemeClr>
              </a:solidFill>
            </a:endParaRPr>
          </a:p>
          <a:p>
            <a:pPr algn="just">
              <a:buFont typeface="Wingdings" charset="2"/>
              <a:buChar char="§"/>
            </a:pPr>
            <a:endParaRPr lang="en-US" sz="2400" dirty="0">
              <a:solidFill>
                <a:schemeClr val="tx1">
                  <a:lumMod val="75000"/>
                </a:schemeClr>
              </a:solidFill>
            </a:endParaRPr>
          </a:p>
          <a:p>
            <a:pPr algn="just">
              <a:buFont typeface="Wingdings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lv-LV" sz="2400" dirty="0" smtClean="0">
                <a:solidFill>
                  <a:schemeClr val="tx1">
                    <a:lumMod val="75000"/>
                  </a:schemeClr>
                </a:solidFill>
              </a:rPr>
              <a:t>Sintēzes un skanēšanas cikls tiek atkārtots vairākas reizes, ģenerējot attēlu sēriju, kas reprezentē katra </a:t>
            </a:r>
            <a:r>
              <a:rPr lang="lv-LV" sz="2400" dirty="0" err="1" smtClean="0">
                <a:solidFill>
                  <a:schemeClr val="tx1">
                    <a:lumMod val="75000"/>
                  </a:schemeClr>
                </a:solidFill>
              </a:rPr>
              <a:t>klāstera</a:t>
            </a:r>
            <a:r>
              <a:rPr lang="lv-LV" sz="2400" dirty="0" smtClean="0">
                <a:solidFill>
                  <a:schemeClr val="tx1">
                    <a:lumMod val="75000"/>
                  </a:schemeClr>
                </a:solidFill>
              </a:rPr>
              <a:t> sekvenci.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tx1">
                  <a:lumMod val="75000"/>
                </a:schemeClr>
              </a:solidFill>
            </a:endParaRPr>
          </a:p>
          <a:p>
            <a:pPr algn="just">
              <a:buFont typeface="Wingdings" charset="2"/>
              <a:buChar char="§"/>
            </a:pPr>
            <a:endParaRPr lang="en-US" sz="2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88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Atgriezeniskais terminators- struktūra</a:t>
            </a:r>
            <a:endParaRPr lang="lv-LV" dirty="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6110202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263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Sintēzes cikli</a:t>
            </a:r>
            <a:endParaRPr lang="lv-LV" dirty="0"/>
          </a:p>
        </p:txBody>
      </p:sp>
      <p:pic>
        <p:nvPicPr>
          <p:cNvPr id="3" name="Picture 5" descr="Screen shot 2011-02-08 at 8.07.34 A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8421382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0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pPr algn="ctr"/>
            <a:r>
              <a:rPr lang="lv-LV" dirty="0" smtClean="0"/>
              <a:t>NGS </a:t>
            </a:r>
            <a:r>
              <a:rPr lang="lv-LV" dirty="0" err="1" smtClean="0"/>
              <a:t>Solexa</a:t>
            </a:r>
            <a:r>
              <a:rPr lang="lv-LV" dirty="0" smtClean="0"/>
              <a:t> metode – Illumina </a:t>
            </a:r>
            <a:endParaRPr lang="lv-LV" dirty="0"/>
          </a:p>
        </p:txBody>
      </p:sp>
      <p:pic>
        <p:nvPicPr>
          <p:cNvPr id="218114" name="Picture 2" descr="http://seqanswers.com/forums/images/content/ilmn-step7-12.jpg"/>
          <p:cNvPicPr>
            <a:picLocks noChangeAspect="1" noChangeArrowheads="1"/>
          </p:cNvPicPr>
          <p:nvPr/>
        </p:nvPicPr>
        <p:blipFill>
          <a:blip r:embed="rId2" cstate="print"/>
          <a:srcRect b="50887"/>
          <a:stretch>
            <a:fillRect/>
          </a:stretch>
        </p:blipFill>
        <p:spPr bwMode="auto">
          <a:xfrm>
            <a:off x="0" y="836711"/>
            <a:ext cx="9144000" cy="60771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829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7922865" cy="340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708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0" y="-100130"/>
            <a:ext cx="9136010" cy="69581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/>
          </p:cNvSpPr>
          <p:nvPr/>
        </p:nvSpPr>
        <p:spPr bwMode="auto">
          <a:xfrm>
            <a:off x="465460" y="250031"/>
            <a:ext cx="8206383" cy="491133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  <a:effectLst>
            <a:outerShdw dist="12699" dir="54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r>
              <a:rPr lang="en-US">
                <a:solidFill>
                  <a:srgbClr val="98B7FE"/>
                </a:solidFill>
                <a:latin typeface="Cambria" charset="0"/>
                <a:ea typeface="Cambria" charset="0"/>
                <a:cs typeface="Cambria" charset="0"/>
                <a:sym typeface="Cambria" charset="0"/>
              </a:rPr>
              <a:t>Sequencing by Synthesis (SBS)</a:t>
            </a:r>
          </a:p>
        </p:txBody>
      </p:sp>
    </p:spTree>
    <p:extLst>
      <p:ext uri="{BB962C8B-B14F-4D97-AF65-F5344CB8AC3E}">
        <p14:creationId xmlns:p14="http://schemas.microsoft.com/office/powerpoint/2010/main" val="491590406"/>
      </p:ext>
    </p:extLst>
  </p:cSld>
  <p:clrMapOvr>
    <a:masterClrMapping/>
  </p:clrMapOvr>
  <p:transition>
    <p:dissolv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pPr algn="ctr"/>
            <a:r>
              <a:rPr lang="lv-LV" dirty="0" smtClean="0"/>
              <a:t>NGS </a:t>
            </a:r>
            <a:r>
              <a:rPr lang="lv-LV" dirty="0" err="1" smtClean="0"/>
              <a:t>Solexa</a:t>
            </a:r>
            <a:r>
              <a:rPr lang="lv-LV" dirty="0" smtClean="0"/>
              <a:t> metode – Illumina </a:t>
            </a:r>
            <a:endParaRPr lang="lv-LV" dirty="0"/>
          </a:p>
        </p:txBody>
      </p:sp>
      <p:pic>
        <p:nvPicPr>
          <p:cNvPr id="217090" name="Picture 2" descr="http://seqanswers.com/forums/images/content/ilmn-step7-12.jpg"/>
          <p:cNvPicPr>
            <a:picLocks noChangeAspect="1" noChangeArrowheads="1"/>
          </p:cNvPicPr>
          <p:nvPr/>
        </p:nvPicPr>
        <p:blipFill>
          <a:blip r:embed="rId2" cstate="print"/>
          <a:srcRect t="50867"/>
          <a:stretch>
            <a:fillRect/>
          </a:stretch>
        </p:blipFill>
        <p:spPr bwMode="auto">
          <a:xfrm>
            <a:off x="0" y="836712"/>
            <a:ext cx="9144000" cy="60796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734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Base calling</a:t>
            </a:r>
          </a:p>
        </p:txBody>
      </p:sp>
      <p:pic>
        <p:nvPicPr>
          <p:cNvPr id="12291" name="Picture 3" descr="Erlich_SeqNois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80962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685800" y="4267200"/>
            <a:ext cx="7620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Schematic representation of main Illumina noise factors.</a:t>
            </a:r>
          </a:p>
          <a:p>
            <a:r>
              <a:rPr lang="en-US" sz="1200"/>
              <a:t>(a–d) A DNA cluster comprises identical DNA templates (colored boxes) that are attached to the flow cell. Nascent strands (black boxes) and DNA polymerase (black ovals) are depicted. </a:t>
            </a:r>
          </a:p>
          <a:p>
            <a:r>
              <a:rPr lang="en-US" sz="1200"/>
              <a:t>(a) In the ideal situation, after several cycles the signal (green arrows) is strong, coherent and corresponds to the interrogated position.</a:t>
            </a:r>
          </a:p>
          <a:p>
            <a:r>
              <a:rPr lang="en-US" sz="1200"/>
              <a:t>(b) Phasing noise introduces lagging (blue arrows) and leading (red arrow) nascent strands, which transmit a mixture of signals. </a:t>
            </a:r>
          </a:p>
          <a:p>
            <a:r>
              <a:rPr lang="en-US" sz="1200"/>
              <a:t>(c) Fading is attributed to loss of material that reduces the signal intensity (c). </a:t>
            </a:r>
          </a:p>
          <a:p>
            <a:r>
              <a:rPr lang="en-US" sz="1200"/>
              <a:t>(d) Changes in the fluorophore cross-talk cause misinterpretation of the received signal (teal arrows; d). For simplicity, the noise factors are presented separately from each other.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019800" y="6611938"/>
            <a:ext cx="3124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Erlich et al. Nature Methods 5: 679-682 (2008) </a:t>
            </a:r>
          </a:p>
        </p:txBody>
      </p:sp>
    </p:spTree>
    <p:extLst>
      <p:ext uri="{BB962C8B-B14F-4D97-AF65-F5344CB8AC3E}">
        <p14:creationId xmlns:p14="http://schemas.microsoft.com/office/powerpoint/2010/main" val="270961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980728"/>
          </a:xfrm>
        </p:spPr>
        <p:txBody>
          <a:bodyPr/>
          <a:lstStyle/>
          <a:p>
            <a:r>
              <a:rPr lang="en-US" sz="3200" b="1" dirty="0" smtClean="0">
                <a:latin typeface="Times New Roman" charset="0"/>
                <a:cs typeface="Times New Roman" charset="0"/>
              </a:rPr>
              <a:t>Illumina Genome Analyzer </a:t>
            </a:r>
            <a:r>
              <a:rPr lang="en-US" sz="3200" b="1" dirty="0" err="1" smtClean="0">
                <a:latin typeface="Times New Roman" charset="0"/>
                <a:cs typeface="Times New Roman" charset="0"/>
              </a:rPr>
              <a:t>IIx</a:t>
            </a:r>
            <a:endParaRPr lang="en-US" sz="3200" b="1" dirty="0" smtClean="0">
              <a:latin typeface="Times New Roman" charset="0"/>
              <a:cs typeface="Times New Roman" charset="0"/>
            </a:endParaRPr>
          </a:p>
        </p:txBody>
      </p:sp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2555776" y="980728"/>
            <a:ext cx="38227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Genome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</a:rPr>
              <a:t>Analyzer</a:t>
            </a:r>
            <a:r>
              <a:rPr lang="en-US" sz="2000" i="1" baseline="-25000" dirty="0" err="1">
                <a:solidFill>
                  <a:schemeClr val="tx1">
                    <a:lumMod val="75000"/>
                  </a:schemeClr>
                </a:solidFill>
              </a:rPr>
              <a:t>IIx</a:t>
            </a:r>
            <a:r>
              <a:rPr lang="en-US" sz="2000" i="1" baseline="-25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lv-LV" sz="2000" dirty="0" smtClean="0">
                <a:solidFill>
                  <a:schemeClr val="tx1">
                    <a:lumMod val="75000"/>
                  </a:schemeClr>
                </a:solidFill>
              </a:rPr>
              <a:t>-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lv-LV" sz="2000" dirty="0" smtClean="0">
                <a:solidFill>
                  <a:schemeClr val="tx1">
                    <a:lumMod val="75000"/>
                  </a:schemeClr>
                </a:solidFill>
              </a:rPr>
              <a:t>8 kanāli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lv-LV" sz="2000" dirty="0" smtClean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en-US" sz="2000" dirty="0" err="1" smtClean="0">
                <a:solidFill>
                  <a:schemeClr val="tx1">
                    <a:lumMod val="75000"/>
                  </a:schemeClr>
                </a:solidFill>
              </a:rPr>
              <a:t>flowcell</a:t>
            </a:r>
            <a:r>
              <a:rPr lang="lv-LV" sz="2000" dirty="0" smtClean="0">
                <a:solidFill>
                  <a:schemeClr val="tx1">
                    <a:lumMod val="75000"/>
                  </a:schemeClr>
                </a:solidFill>
              </a:rPr>
              <a:t>)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= 8 </a:t>
            </a:r>
            <a:r>
              <a:rPr lang="lv-LV" sz="2000" dirty="0" smtClean="0">
                <a:solidFill>
                  <a:schemeClr val="tx1">
                    <a:lumMod val="75000"/>
                  </a:schemeClr>
                </a:solidFill>
              </a:rPr>
              <a:t>paraugi (vai vairāk, ja izmanto DNS </a:t>
            </a:r>
            <a:r>
              <a:rPr lang="lv-LV" sz="2000" dirty="0" err="1" smtClean="0">
                <a:solidFill>
                  <a:schemeClr val="tx1">
                    <a:lumMod val="75000"/>
                  </a:schemeClr>
                </a:solidFill>
              </a:rPr>
              <a:t>bārkodus</a:t>
            </a:r>
            <a:endParaRPr lang="en-US" sz="2000" dirty="0">
              <a:solidFill>
                <a:schemeClr val="tx1">
                  <a:lumMod val="75000"/>
                </a:schemeClr>
              </a:solidFill>
            </a:endParaRPr>
          </a:p>
          <a:p>
            <a:pPr algn="l"/>
            <a:endParaRPr lang="en-US" sz="2000" dirty="0">
              <a:solidFill>
                <a:schemeClr val="tx1">
                  <a:lumMod val="75000"/>
                </a:schemeClr>
              </a:solidFill>
            </a:endParaRPr>
          </a:p>
          <a:p>
            <a:pPr algn="l">
              <a:buFont typeface="Arial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lv-LV" sz="2000" dirty="0" smtClean="0">
                <a:solidFill>
                  <a:schemeClr val="tx1">
                    <a:lumMod val="75000"/>
                  </a:schemeClr>
                </a:solidFill>
              </a:rPr>
              <a:t>līdz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2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x 150 bp </a:t>
            </a:r>
            <a:r>
              <a:rPr lang="lv-LV" sz="2000" dirty="0" smtClean="0">
                <a:solidFill>
                  <a:schemeClr val="tx1">
                    <a:lumMod val="75000"/>
                  </a:schemeClr>
                </a:solidFill>
              </a:rPr>
              <a:t>sekvences</a:t>
            </a:r>
          </a:p>
          <a:p>
            <a:pPr algn="l">
              <a:buFont typeface="Arial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75000"/>
                </a:schemeClr>
              </a:solidFill>
            </a:endParaRPr>
          </a:p>
          <a:p>
            <a:pPr algn="l">
              <a:buFont typeface="Arial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lv-LV" sz="2000" dirty="0" smtClean="0">
                <a:solidFill>
                  <a:schemeClr val="tx1">
                    <a:lumMod val="75000"/>
                  </a:schemeClr>
                </a:solidFill>
              </a:rPr>
              <a:t>līdz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640 mil</a:t>
            </a:r>
            <a:r>
              <a:rPr lang="lv-LV" sz="2000" dirty="0" smtClean="0">
                <a:solidFill>
                  <a:schemeClr val="tx1">
                    <a:lumMod val="75000"/>
                  </a:schemeClr>
                </a:solidFill>
              </a:rPr>
              <a:t>jomiem sapāroto-galu sekvenču uz kanālu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,</a:t>
            </a:r>
            <a:endParaRPr lang="en-US" sz="2000" dirty="0">
              <a:solidFill>
                <a:schemeClr val="tx1">
                  <a:lumMod val="75000"/>
                </a:schemeClr>
              </a:solidFill>
            </a:endParaRPr>
          </a:p>
          <a:p>
            <a:pPr algn="l"/>
            <a:endParaRPr lang="en-US" sz="2000" dirty="0">
              <a:solidFill>
                <a:schemeClr val="tx1">
                  <a:lumMod val="75000"/>
                </a:schemeClr>
              </a:solidFill>
            </a:endParaRPr>
          </a:p>
          <a:p>
            <a:pPr algn="l">
              <a:buFont typeface="Arial" charset="0"/>
              <a:buChar char="•"/>
            </a:pPr>
            <a:endParaRPr lang="en-US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6869" name="Picture 7" descr="Screen shot 2010-11-19 at 10.06.43 A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933056"/>
            <a:ext cx="7704856" cy="260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192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92696"/>
          </a:xfrm>
        </p:spPr>
        <p:txBody>
          <a:bodyPr/>
          <a:lstStyle/>
          <a:p>
            <a:r>
              <a:rPr lang="en-US" sz="3200" b="1" dirty="0" smtClean="0">
                <a:latin typeface="Times New Roman" charset="0"/>
                <a:cs typeface="Times New Roman" charset="0"/>
              </a:rPr>
              <a:t>Illumina </a:t>
            </a:r>
            <a:r>
              <a:rPr lang="en-US" sz="3200" b="1" dirty="0" err="1" smtClean="0">
                <a:latin typeface="Times New Roman" charset="0"/>
                <a:cs typeface="Times New Roman" charset="0"/>
              </a:rPr>
              <a:t>HiSeq</a:t>
            </a:r>
            <a:r>
              <a:rPr lang="en-US" sz="3200" b="1" dirty="0" smtClean="0">
                <a:latin typeface="Times New Roman" charset="0"/>
                <a:cs typeface="Times New Roman" charset="0"/>
              </a:rPr>
              <a:t> 2000</a:t>
            </a:r>
          </a:p>
        </p:txBody>
      </p:sp>
      <p:pic>
        <p:nvPicPr>
          <p:cNvPr id="53251" name="Picture 5" descr="Screen shot 2010-11-19 at 9.26.40 A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TextBox 6"/>
          <p:cNvSpPr txBox="1">
            <a:spLocks noChangeArrowheads="1"/>
          </p:cNvSpPr>
          <p:nvPr/>
        </p:nvSpPr>
        <p:spPr bwMode="auto">
          <a:xfrm>
            <a:off x="0" y="4149080"/>
            <a:ext cx="8882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Two flow cell capacity with 8 sample lanes per flow cell = 16 samples per run</a:t>
            </a:r>
          </a:p>
        </p:txBody>
      </p:sp>
      <p:pic>
        <p:nvPicPr>
          <p:cNvPr id="53253" name="Picture 7" descr="Screen shot 2010-11-19 at 9.33.00 A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9350" y="4648200"/>
            <a:ext cx="6845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43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Pozitīvā </a:t>
            </a:r>
            <a:r>
              <a:rPr lang="lv-LV" dirty="0" err="1"/>
              <a:t>prediktīvā</a:t>
            </a:r>
            <a:r>
              <a:rPr lang="lv-LV" dirty="0"/>
              <a:t> </a:t>
            </a:r>
            <a:r>
              <a:rPr lang="lv-LV" dirty="0" smtClean="0"/>
              <a:t>vērtība PPV </a:t>
            </a:r>
            <a:endParaRPr lang="lv-LV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9512" y="1126550"/>
                <a:ext cx="8352928" cy="971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lv-LV" sz="2800" dirty="0" smtClean="0"/>
                        <m:t>P</m:t>
                      </m:r>
                      <m:r>
                        <m:rPr>
                          <m:nor/>
                        </m:rPr>
                        <a:rPr lang="lv-LV" sz="2800" b="0" i="0" dirty="0" smtClean="0"/>
                        <m:t>PV</m:t>
                      </m:r>
                      <m:r>
                        <a:rPr lang="en-US" sz="2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lv-LV" sz="2800" b="0" i="1" smtClean="0">
                              <a:latin typeface="Cambria Math"/>
                            </a:rPr>
                            <m:t>ī</m:t>
                          </m:r>
                          <m:r>
                            <a:rPr lang="lv-LV" sz="2800" b="0" i="1" smtClean="0">
                              <a:latin typeface="Cambria Math"/>
                            </a:rPr>
                            <m:t>𝑠𝑡𝑖</m:t>
                          </m:r>
                          <m:r>
                            <a:rPr lang="lv-LV" sz="28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pozit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vie</m:t>
                          </m:r>
                        </m:num>
                        <m:den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sti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pozit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vie</m:t>
                          </m:r>
                          <m:r>
                            <a:rPr lang="en-US" sz="280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fal</m:t>
                          </m:r>
                          <m:r>
                            <a:rPr lang="en-US" sz="2800">
                              <a:latin typeface="Cambria Math"/>
                            </a:rPr>
                            <m:t>š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i</m:t>
                          </m:r>
                          <m:r>
                            <a:rPr lang="en-US" sz="280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pozit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vie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26550"/>
                <a:ext cx="8352928" cy="9715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759696"/>
          </a:xfrm>
        </p:spPr>
        <p:txBody>
          <a:bodyPr/>
          <a:lstStyle/>
          <a:p>
            <a:r>
              <a:rPr lang="lv-LV" dirty="0" smtClean="0"/>
              <a:t>Pareizi diagnosticēto proporcija no visiem testā atrastajiem pozitīvajiem</a:t>
            </a:r>
          </a:p>
          <a:p>
            <a:r>
              <a:rPr lang="lv-LV" dirty="0" smtClean="0"/>
              <a:t>Testu ietekmē:</a:t>
            </a:r>
          </a:p>
          <a:p>
            <a:pPr lvl="1"/>
            <a:r>
              <a:rPr lang="lv-LV" dirty="0" smtClean="0"/>
              <a:t>Jūtīgums- nelielā mērā</a:t>
            </a:r>
          </a:p>
          <a:p>
            <a:pPr lvl="1"/>
            <a:r>
              <a:rPr lang="lv-LV" dirty="0" smtClean="0"/>
              <a:t>Specifiskums – ietekmē lielā mērā – jo mazāk būs falši pozitīvo, jo lielāka vērtība</a:t>
            </a:r>
          </a:p>
          <a:p>
            <a:pPr lvl="1"/>
            <a:r>
              <a:rPr lang="lv-LV" dirty="0" smtClean="0"/>
              <a:t>Slimības sastopamības biežums – jā</a:t>
            </a:r>
          </a:p>
          <a:p>
            <a:pPr lvl="2"/>
            <a:r>
              <a:rPr lang="lv-LV" dirty="0" smtClean="0"/>
              <a:t>Zema </a:t>
            </a:r>
            <a:r>
              <a:rPr lang="lv-LV" dirty="0" err="1" smtClean="0"/>
              <a:t>prevalence</a:t>
            </a:r>
            <a:r>
              <a:rPr lang="lv-LV" dirty="0" smtClean="0"/>
              <a:t> – tests atradīs vairāk falši pozitīvo</a:t>
            </a:r>
          </a:p>
          <a:p>
            <a:pPr lvl="2"/>
            <a:r>
              <a:rPr lang="lv-LV" dirty="0" smtClean="0"/>
              <a:t>Augsta </a:t>
            </a:r>
            <a:r>
              <a:rPr lang="lv-LV" dirty="0" err="1" smtClean="0"/>
              <a:t>prevalence</a:t>
            </a:r>
            <a:r>
              <a:rPr lang="lv-LV" dirty="0" smtClean="0"/>
              <a:t> – tests atradīs vairāk īsti pozitīvos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34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Roche 454</a:t>
            </a:r>
            <a:r>
              <a:rPr lang="lv-LV" sz="3200" dirty="0" smtClean="0">
                <a:solidFill>
                  <a:schemeClr val="tx1">
                    <a:lumMod val="75000"/>
                  </a:schemeClr>
                </a:solidFill>
              </a:rPr>
              <a:t> – emulsijas PCR; </a:t>
            </a:r>
            <a:r>
              <a:rPr lang="lv-LV" sz="3200" dirty="0" err="1" smtClean="0">
                <a:solidFill>
                  <a:schemeClr val="tx1">
                    <a:lumMod val="75000"/>
                  </a:schemeClr>
                </a:solidFill>
              </a:rPr>
              <a:t>pirosekvenēšana</a:t>
            </a:r>
            <a:r>
              <a:rPr lang="lv-LV" sz="3200" dirty="0" smtClean="0">
                <a:solidFill>
                  <a:schemeClr val="tx1">
                    <a:lumMod val="75000"/>
                  </a:schemeClr>
                </a:solidFill>
              </a:rPr>
              <a:t>, gari lasījumi</a:t>
            </a:r>
          </a:p>
          <a:p>
            <a:r>
              <a:rPr lang="lv-LV" sz="3200" dirty="0" smtClean="0">
                <a:solidFill>
                  <a:schemeClr val="tx1">
                    <a:lumMod val="75000"/>
                  </a:schemeClr>
                </a:solidFill>
              </a:rPr>
              <a:t>ABI SOLID – sekvenēšana ar </a:t>
            </a:r>
            <a:r>
              <a:rPr lang="lv-LV" sz="3200" dirty="0" err="1" smtClean="0">
                <a:solidFill>
                  <a:schemeClr val="tx1">
                    <a:lumMod val="75000"/>
                  </a:schemeClr>
                </a:solidFill>
              </a:rPr>
              <a:t>ligēšanu</a:t>
            </a:r>
            <a:r>
              <a:rPr lang="lv-LV" sz="3200" dirty="0" smtClean="0">
                <a:solidFill>
                  <a:schemeClr val="tx1">
                    <a:lumMod val="75000"/>
                  </a:schemeClr>
                </a:solidFill>
              </a:rPr>
              <a:t>, īsi lasījumi</a:t>
            </a:r>
          </a:p>
          <a:p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Life Technologies Ion Torrent PGM</a:t>
            </a:r>
            <a:r>
              <a:rPr lang="lv-LV" sz="3200" dirty="0" smtClean="0">
                <a:solidFill>
                  <a:schemeClr val="tx1">
                    <a:lumMod val="75000"/>
                  </a:schemeClr>
                </a:solidFill>
              </a:rPr>
              <a:t> – vienkārši reaktīvi, bez </a:t>
            </a:r>
            <a:r>
              <a:rPr lang="lv-LV" sz="3200" dirty="0" err="1" smtClean="0">
                <a:solidFill>
                  <a:schemeClr val="tx1">
                    <a:lumMod val="75000"/>
                  </a:schemeClr>
                </a:solidFill>
              </a:rPr>
              <a:t>fluoriscences</a:t>
            </a:r>
            <a:r>
              <a:rPr lang="lv-LV" sz="3200" dirty="0" smtClean="0">
                <a:solidFill>
                  <a:schemeClr val="tx1">
                    <a:lumMod val="75000"/>
                  </a:schemeClr>
                </a:solidFill>
              </a:rPr>
              <a:t>, bez optikas tieša detektēšana</a:t>
            </a:r>
          </a:p>
          <a:p>
            <a:r>
              <a:rPr lang="lv-LV" sz="3200" dirty="0" err="1" smtClean="0">
                <a:solidFill>
                  <a:schemeClr val="tx1">
                    <a:lumMod val="75000"/>
                  </a:schemeClr>
                </a:solidFill>
              </a:rPr>
              <a:t>Helicos</a:t>
            </a:r>
            <a:r>
              <a:rPr lang="lv-LV" sz="3200" dirty="0" smtClean="0">
                <a:solidFill>
                  <a:schemeClr val="tx1">
                    <a:lumMod val="75000"/>
                  </a:schemeClr>
                </a:solidFill>
              </a:rPr>
              <a:t> vienas molekulas sekvenēšana-???? </a:t>
            </a:r>
          </a:p>
          <a:p>
            <a:endParaRPr lang="lv-LV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Citas NGS platformas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27727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152400" y="152400"/>
            <a:ext cx="668655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lv-LV" sz="2500" dirty="0" smtClean="0">
                <a:solidFill>
                  <a:schemeClr val="tx2"/>
                </a:solidFill>
                <a:latin typeface="Verdana" pitchFamily="1" charset="0"/>
              </a:rPr>
              <a:t>Emulsijas PCR </a:t>
            </a:r>
            <a:endParaRPr lang="en-US" sz="3700" dirty="0">
              <a:solidFill>
                <a:schemeClr val="tx2"/>
              </a:solidFill>
              <a:latin typeface="Verdana" pitchFamily="1" charset="0"/>
            </a:endParaRPr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381000" y="60960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2100" indent="-292100" algn="l" eaLnBrk="1" hangingPunct="1">
              <a:buFontTx/>
              <a:buChar char="•"/>
            </a:pPr>
            <a:r>
              <a:rPr lang="lv-LV" sz="1600" b="1" dirty="0" smtClean="0">
                <a:solidFill>
                  <a:srgbClr val="BB1E22"/>
                </a:solidFill>
                <a:latin typeface="Verdana" pitchFamily="1" charset="0"/>
              </a:rPr>
              <a:t>Tiek ģenerēti miljoni </a:t>
            </a:r>
            <a:r>
              <a:rPr lang="lv-LV" sz="1600" b="1" dirty="0" err="1" smtClean="0">
                <a:solidFill>
                  <a:srgbClr val="BB1E22"/>
                </a:solidFill>
                <a:latin typeface="Verdana" pitchFamily="1" charset="0"/>
              </a:rPr>
              <a:t>klonāli</a:t>
            </a:r>
            <a:r>
              <a:rPr lang="lv-LV" sz="1600" b="1" dirty="0" smtClean="0">
                <a:solidFill>
                  <a:srgbClr val="BB1E22"/>
                </a:solidFill>
                <a:latin typeface="Verdana" pitchFamily="1" charset="0"/>
              </a:rPr>
              <a:t> </a:t>
            </a:r>
            <a:r>
              <a:rPr lang="lv-LV" sz="1600" b="1" dirty="0" err="1" smtClean="0">
                <a:solidFill>
                  <a:srgbClr val="BB1E22"/>
                </a:solidFill>
                <a:latin typeface="Verdana" pitchFamily="1" charset="0"/>
              </a:rPr>
              <a:t>amplificētu</a:t>
            </a:r>
            <a:r>
              <a:rPr lang="lv-LV" sz="1600" b="1" dirty="0" smtClean="0">
                <a:solidFill>
                  <a:srgbClr val="BB1E22"/>
                </a:solidFill>
                <a:latin typeface="Verdana" pitchFamily="1" charset="0"/>
              </a:rPr>
              <a:t> DNS fragmentu uz katras daļiņas </a:t>
            </a:r>
            <a:endParaRPr lang="en-US" sz="1600" b="1" dirty="0">
              <a:solidFill>
                <a:srgbClr val="BB1E22"/>
              </a:solidFill>
              <a:latin typeface="Verdana" pitchFamily="1" charset="0"/>
            </a:endParaRP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295400" y="3810000"/>
            <a:ext cx="3816350" cy="1981200"/>
            <a:chOff x="816" y="2400"/>
            <a:chExt cx="2404" cy="1248"/>
          </a:xfrm>
        </p:grpSpPr>
        <p:sp>
          <p:nvSpPr>
            <p:cNvPr id="5" name="Text Box 17"/>
            <p:cNvSpPr txBox="1">
              <a:spLocks noChangeArrowheads="1"/>
            </p:cNvSpPr>
            <p:nvPr/>
          </p:nvSpPr>
          <p:spPr bwMode="auto">
            <a:xfrm>
              <a:off x="816" y="3360"/>
              <a:ext cx="18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endParaRPr lang="en-US" sz="1200" b="1">
                <a:latin typeface="Verdana" pitchFamily="1" charset="0"/>
              </a:endParaRPr>
            </a:p>
            <a:p>
              <a:pPr algn="ctr" eaLnBrk="1" hangingPunct="1"/>
              <a:r>
                <a:rPr lang="en-US" sz="1200" b="1">
                  <a:latin typeface="Verdana" pitchFamily="1" charset="0"/>
                </a:rPr>
                <a:t>Isolate DNA-containing beads </a:t>
              </a:r>
            </a:p>
          </p:txBody>
        </p:sp>
        <p:sp>
          <p:nvSpPr>
            <p:cNvPr id="6" name="Line 27"/>
            <p:cNvSpPr>
              <a:spLocks noChangeShapeType="1"/>
            </p:cNvSpPr>
            <p:nvPr/>
          </p:nvSpPr>
          <p:spPr bwMode="auto">
            <a:xfrm flipH="1">
              <a:off x="2544" y="2928"/>
              <a:ext cx="676" cy="0"/>
            </a:xfrm>
            <a:prstGeom prst="line">
              <a:avLst/>
            </a:prstGeom>
            <a:noFill/>
            <a:ln w="28575">
              <a:solidFill>
                <a:srgbClr val="0066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lv-LV"/>
            </a:p>
          </p:txBody>
        </p:sp>
        <p:grpSp>
          <p:nvGrpSpPr>
            <p:cNvPr id="7" name="Group 28"/>
            <p:cNvGrpSpPr>
              <a:grpSpLocks/>
            </p:cNvGrpSpPr>
            <p:nvPr/>
          </p:nvGrpSpPr>
          <p:grpSpPr bwMode="auto">
            <a:xfrm>
              <a:off x="1104" y="2400"/>
              <a:ext cx="1272" cy="1004"/>
              <a:chOff x="332" y="2256"/>
              <a:chExt cx="1840" cy="1548"/>
            </a:xfrm>
          </p:grpSpPr>
          <p:pic>
            <p:nvPicPr>
              <p:cNvPr id="8" name="Picture 2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84" y="2256"/>
                <a:ext cx="1788" cy="7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3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10800000">
                <a:off x="332" y="3024"/>
                <a:ext cx="1788" cy="7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0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990600"/>
            <a:ext cx="411163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2819400" y="990600"/>
            <a:ext cx="3346450" cy="2209800"/>
            <a:chOff x="1776" y="624"/>
            <a:chExt cx="2108" cy="1392"/>
          </a:xfrm>
        </p:grpSpPr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064" y="1728"/>
              <a:ext cx="18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 b="1">
                  <a:latin typeface="Verdana" pitchFamily="1" charset="0"/>
                </a:rPr>
                <a:t>Link DNA fragments to beads (one fragment per bead)</a:t>
              </a:r>
            </a:p>
          </p:txBody>
        </p:sp>
        <p:pic>
          <p:nvPicPr>
            <p:cNvPr id="13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00" y="624"/>
              <a:ext cx="1126" cy="1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Line 32"/>
            <p:cNvSpPr>
              <a:spLocks noChangeShapeType="1"/>
            </p:cNvSpPr>
            <p:nvPr/>
          </p:nvSpPr>
          <p:spPr bwMode="auto">
            <a:xfrm>
              <a:off x="1776" y="1104"/>
              <a:ext cx="416" cy="0"/>
            </a:xfrm>
            <a:prstGeom prst="line">
              <a:avLst/>
            </a:prstGeom>
            <a:noFill/>
            <a:ln w="28575">
              <a:solidFill>
                <a:srgbClr val="0066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304800" y="2743200"/>
            <a:ext cx="288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b="1" dirty="0">
                <a:latin typeface="Verdana" pitchFamily="1" charset="0"/>
              </a:rPr>
              <a:t>Attach adaptors (A and B) to ends of DNA fragments</a:t>
            </a:r>
          </a:p>
        </p:txBody>
      </p:sp>
      <p:sp>
        <p:nvSpPr>
          <p:cNvPr id="16" name="Text Box 34"/>
          <p:cNvSpPr txBox="1">
            <a:spLocks noChangeArrowheads="1"/>
          </p:cNvSpPr>
          <p:nvPr/>
        </p:nvSpPr>
        <p:spPr bwMode="auto">
          <a:xfrm>
            <a:off x="2362200" y="1066800"/>
            <a:ext cx="322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latin typeface="Verdana" pitchFamily="1" charset="0"/>
              </a:rPr>
              <a:t>A</a:t>
            </a: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2362200" y="2133600"/>
            <a:ext cx="319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latin typeface="Verdana" pitchFamily="1" charset="0"/>
              </a:rPr>
              <a:t>B</a:t>
            </a:r>
          </a:p>
        </p:txBody>
      </p:sp>
      <p:pic>
        <p:nvPicPr>
          <p:cNvPr id="18" name="Picture 41" descr="Snapshot 2008-04-11#15F2FF.tiff                                000A8208cascabel                       C2C2A2EC: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071563"/>
            <a:ext cx="1371600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25"/>
          <p:cNvGrpSpPr>
            <a:grpSpLocks/>
          </p:cNvGrpSpPr>
          <p:nvPr/>
        </p:nvGrpSpPr>
        <p:grpSpPr bwMode="auto">
          <a:xfrm>
            <a:off x="5029200" y="1212850"/>
            <a:ext cx="4673600" cy="4770438"/>
            <a:chOff x="3168" y="764"/>
            <a:chExt cx="2944" cy="3005"/>
          </a:xfrm>
        </p:grpSpPr>
        <p:pic>
          <p:nvPicPr>
            <p:cNvPr id="20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96" y="764"/>
              <a:ext cx="342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08" y="2340"/>
              <a:ext cx="1488" cy="1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Line 16"/>
            <p:cNvSpPr>
              <a:spLocks noChangeShapeType="1"/>
            </p:cNvSpPr>
            <p:nvPr/>
          </p:nvSpPr>
          <p:spPr bwMode="auto">
            <a:xfrm>
              <a:off x="3760" y="1156"/>
              <a:ext cx="884" cy="0"/>
            </a:xfrm>
            <a:prstGeom prst="line">
              <a:avLst/>
            </a:prstGeom>
            <a:noFill/>
            <a:ln w="28575">
              <a:solidFill>
                <a:srgbClr val="0066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4032" y="1580"/>
              <a:ext cx="208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 b="1">
                  <a:latin typeface="Verdana" pitchFamily="1" charset="0"/>
                </a:rPr>
                <a:t>Create </a:t>
              </a:r>
            </a:p>
            <a:p>
              <a:pPr algn="ctr" eaLnBrk="1" hangingPunct="1"/>
              <a:r>
                <a:rPr lang="en-US" sz="1200" b="1">
                  <a:latin typeface="Verdana" pitchFamily="1" charset="0"/>
                </a:rPr>
                <a:t>“Water-in-oil” </a:t>
              </a:r>
            </a:p>
            <a:p>
              <a:pPr algn="ctr" eaLnBrk="1" hangingPunct="1"/>
              <a:r>
                <a:rPr lang="en-US" sz="1200" b="1">
                  <a:latin typeface="Verdana" pitchFamily="1" charset="0"/>
                </a:rPr>
                <a:t>emulsion </a:t>
              </a: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3312" y="908"/>
              <a:ext cx="18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 b="1">
                  <a:latin typeface="Verdana" pitchFamily="1" charset="0"/>
                </a:rPr>
                <a:t>+ PCR Reagents </a:t>
              </a: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3292" y="1200"/>
              <a:ext cx="18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 b="1">
                  <a:latin typeface="Verdana" pitchFamily="1" charset="0"/>
                </a:rPr>
                <a:t>+  Emulsion Oil </a:t>
              </a:r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3168" y="3596"/>
              <a:ext cx="18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 b="1">
                  <a:latin typeface="Verdana" pitchFamily="1" charset="0"/>
                </a:rPr>
                <a:t>Perform emulsion PCR </a:t>
              </a:r>
            </a:p>
          </p:txBody>
        </p:sp>
        <p:sp>
          <p:nvSpPr>
            <p:cNvPr id="27" name="Line 42"/>
            <p:cNvSpPr>
              <a:spLocks noChangeShapeType="1"/>
            </p:cNvSpPr>
            <p:nvPr/>
          </p:nvSpPr>
          <p:spPr bwMode="auto">
            <a:xfrm flipH="1">
              <a:off x="4992" y="2060"/>
              <a:ext cx="160" cy="432"/>
            </a:xfrm>
            <a:prstGeom prst="line">
              <a:avLst/>
            </a:prstGeom>
            <a:noFill/>
            <a:ln w="28575">
              <a:solidFill>
                <a:srgbClr val="0066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1726363" y="3625463"/>
            <a:ext cx="16177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1D528D"/>
                </a:solidFill>
                <a:latin typeface="Verdana" pitchFamily="1" charset="0"/>
              </a:rPr>
              <a:t>Attach adaptors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3562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ABI SOLID</a:t>
            </a:r>
            <a:endParaRPr lang="lv-LV" dirty="0"/>
          </a:p>
        </p:txBody>
      </p:sp>
      <p:pic>
        <p:nvPicPr>
          <p:cNvPr id="3" name="Picture 2" descr="Screen shot 2011-04-06 at 3.36.45 PM.png"/>
          <p:cNvPicPr>
            <a:picLocks noChangeAspect="1"/>
          </p:cNvPicPr>
          <p:nvPr/>
        </p:nvPicPr>
        <p:blipFill>
          <a:blip r:embed="rId2" cstate="print"/>
          <a:srcRect l="1510" t="1701" r="3211" b="9051"/>
          <a:stretch>
            <a:fillRect/>
          </a:stretch>
        </p:blipFill>
        <p:spPr bwMode="auto">
          <a:xfrm>
            <a:off x="539552" y="846618"/>
            <a:ext cx="7920880" cy="601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05786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err="1" smtClean="0"/>
              <a:t>Ion</a:t>
            </a:r>
            <a:r>
              <a:rPr lang="lv-LV" dirty="0" smtClean="0"/>
              <a:t> </a:t>
            </a:r>
            <a:r>
              <a:rPr lang="lv-LV" dirty="0" err="1" smtClean="0"/>
              <a:t>Torrent</a:t>
            </a:r>
            <a:r>
              <a:rPr lang="lv-LV" dirty="0" smtClean="0"/>
              <a:t> PGM</a:t>
            </a:r>
            <a:endParaRPr lang="lv-LV" dirty="0"/>
          </a:p>
        </p:txBody>
      </p:sp>
      <p:pic>
        <p:nvPicPr>
          <p:cNvPr id="3" name="Picture 20" descr="http://www.iontorrent.com/lib/images/technology/pgm_technolog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2592288" cy="3032977"/>
          </a:xfrm>
          <a:prstGeom prst="rect">
            <a:avLst/>
          </a:prstGeom>
          <a:noFill/>
        </p:spPr>
      </p:pic>
      <p:pic>
        <p:nvPicPr>
          <p:cNvPr id="4" name="Picture 22" descr="ion 316 ch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509120"/>
            <a:ext cx="1014950" cy="1368152"/>
          </a:xfrm>
          <a:prstGeom prst="rect">
            <a:avLst/>
          </a:prstGeom>
          <a:noFill/>
        </p:spPr>
      </p:pic>
      <p:pic>
        <p:nvPicPr>
          <p:cNvPr id="5" name="Picture 4" descr="http://cdn.medgadget.com/wp-content/uploads/2012/01/ion-mach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4934" y="980729"/>
            <a:ext cx="3399004" cy="2741534"/>
          </a:xfrm>
          <a:prstGeom prst="rect">
            <a:avLst/>
          </a:prstGeom>
          <a:noFill/>
        </p:spPr>
      </p:pic>
      <p:pic>
        <p:nvPicPr>
          <p:cNvPr id="6" name="Picture 6" descr="http://www.genengnews.com/Media/images/GENHighlight/Jan10_2012_IonTorrent_chip_left_hand10240161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789040"/>
            <a:ext cx="3068960" cy="3068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108259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31224" cy="563563"/>
          </a:xfrm>
        </p:spPr>
        <p:txBody>
          <a:bodyPr/>
          <a:lstStyle/>
          <a:p>
            <a:r>
              <a:rPr lang="lv-LV" dirty="0" err="1" smtClean="0"/>
              <a:t>Fosfodiestersaitei</a:t>
            </a:r>
            <a:r>
              <a:rPr lang="lv-LV" dirty="0" smtClean="0"/>
              <a:t> veidojoties atbrīvojas  H</a:t>
            </a:r>
            <a:r>
              <a:rPr lang="lv-LV" baseline="30000" dirty="0" smtClean="0"/>
              <a:t>+</a:t>
            </a:r>
            <a:endParaRPr lang="lv-LV" baseline="30000" dirty="0"/>
          </a:p>
        </p:txBody>
      </p:sp>
      <p:pic>
        <p:nvPicPr>
          <p:cNvPr id="122882" name="Picture 2" descr="http://www.invitrogen.com/etc/medialib/images/Sequencing/Semiconductor-Sequencing/Ion-Torrent.Par.54658.Image.660.400.1.gif.Step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8616" cy="5544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93021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Jonu sensora uzbūve</a:t>
            </a:r>
            <a:endParaRPr lang="lv-LV" dirty="0"/>
          </a:p>
        </p:txBody>
      </p:sp>
      <p:pic>
        <p:nvPicPr>
          <p:cNvPr id="186370" name="Picture 2" descr="http://www.invitrogen.com/etc/medialib/images/Sequencing/Semiconductor-Sequencing/Ion-Torrent.Par.79124.Image.660.400.1.gif.Step_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8616" cy="5544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986632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187394" name="Picture 2" descr="http://www.invitrogen.com/etc/medialib/images/Sequencing/Semiconductor-Sequencing/Ion-Torrent.Par.32085.Image.660.400.1.gif.Step_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8616" cy="5544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898431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188418" name="Picture 2" descr="http://www.invitrogen.com/etc/medialib/images/Sequencing/Semiconductor-Sequencing/Ion-Torrent.Par.83208.Image.660.400.1.gif.Step_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8616" cy="5544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852453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189442" name="Picture 2" descr="http://www.invitrogen.com/etc/medialib/images/Sequencing/Semiconductor-Sequencing/Ion-Torrent.Par.52461.Image.660.400.1.gif.Step_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8616" cy="5544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016981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err="1" smtClean="0"/>
              <a:t>Sekvenējamo</a:t>
            </a:r>
            <a:r>
              <a:rPr lang="lv-LV" dirty="0" smtClean="0"/>
              <a:t> paraugu </a:t>
            </a:r>
            <a:r>
              <a:rPr lang="lv-LV" dirty="0" err="1" smtClean="0"/>
              <a:t>multiplicēšana</a:t>
            </a:r>
            <a:endParaRPr lang="lv-LV" dirty="0"/>
          </a:p>
        </p:txBody>
      </p:sp>
      <p:pic>
        <p:nvPicPr>
          <p:cNvPr id="285698" name="Picture 2" descr="http://www.pnas.org/content/109/4/1347/F1.large.jpg"/>
          <p:cNvPicPr>
            <a:picLocks noChangeAspect="1" noChangeArrowheads="1"/>
          </p:cNvPicPr>
          <p:nvPr/>
        </p:nvPicPr>
        <p:blipFill>
          <a:blip r:embed="rId2" cstate="print"/>
          <a:srcRect t="37672"/>
          <a:stretch>
            <a:fillRect/>
          </a:stretch>
        </p:blipFill>
        <p:spPr bwMode="auto">
          <a:xfrm>
            <a:off x="395536" y="2564904"/>
            <a:ext cx="7889546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755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Negatīvā </a:t>
            </a:r>
            <a:r>
              <a:rPr lang="lv-LV" dirty="0" err="1"/>
              <a:t>prediktīvā</a:t>
            </a:r>
            <a:r>
              <a:rPr lang="lv-LV" dirty="0"/>
              <a:t> </a:t>
            </a:r>
            <a:r>
              <a:rPr lang="lv-LV" dirty="0" smtClean="0"/>
              <a:t>vērtība NPV</a:t>
            </a:r>
            <a:endParaRPr lang="lv-LV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14135" y="908720"/>
                <a:ext cx="5917004" cy="971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lv-LV" sz="2800" b="0" i="0" smtClean="0">
                          <a:latin typeface="Cambria Math"/>
                        </a:rPr>
                        <m:t>NPV</m:t>
                      </m:r>
                      <m:r>
                        <a:rPr lang="en-US" sz="2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lv-LV" sz="2800" b="0" i="1" smtClean="0">
                              <a:latin typeface="Cambria Math"/>
                            </a:rPr>
                            <m:t>ī</m:t>
                          </m:r>
                          <m:r>
                            <a:rPr lang="lv-LV" sz="2800" b="0" i="1" smtClean="0">
                              <a:latin typeface="Cambria Math"/>
                            </a:rPr>
                            <m:t>𝑠𝑡𝑖</m:t>
                          </m:r>
                          <m:r>
                            <a:rPr lang="lv-LV" sz="28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negat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vie</m:t>
                          </m:r>
                        </m:num>
                        <m:den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sti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negat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vie</m:t>
                          </m:r>
                          <m:r>
                            <a:rPr lang="en-US" sz="280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fal</m:t>
                          </m:r>
                          <m:r>
                            <a:rPr lang="en-US" sz="2800">
                              <a:latin typeface="Cambria Math"/>
                            </a:rPr>
                            <m:t>š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i</m:t>
                          </m:r>
                          <m:r>
                            <a:rPr lang="en-US" sz="280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negat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vie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135" y="908720"/>
                <a:ext cx="5917004" cy="9715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2098098"/>
            <a:ext cx="8229600" cy="3759696"/>
          </a:xfrm>
        </p:spPr>
        <p:txBody>
          <a:bodyPr/>
          <a:lstStyle/>
          <a:p>
            <a:r>
              <a:rPr lang="lv-LV" dirty="0" smtClean="0"/>
              <a:t>Pareizi diagnosticēto proporcija no visiem testā atrastajiem negatīvajiem</a:t>
            </a:r>
          </a:p>
          <a:p>
            <a:r>
              <a:rPr lang="lv-LV" dirty="0" smtClean="0"/>
              <a:t>Testu ietekmē:</a:t>
            </a:r>
          </a:p>
          <a:p>
            <a:pPr lvl="1"/>
            <a:r>
              <a:rPr lang="lv-LV" dirty="0" smtClean="0"/>
              <a:t>Jūtīgums-</a:t>
            </a:r>
            <a:r>
              <a:rPr lang="lv-LV" dirty="0"/>
              <a:t> ietekmē lielā </a:t>
            </a:r>
            <a:r>
              <a:rPr lang="lv-LV" dirty="0" smtClean="0"/>
              <a:t>mērā-  jo jūtīgāks tests, jo vairās būs atrasti īsteni pozitīvie un mazāka iespēja, ka būs </a:t>
            </a:r>
            <a:r>
              <a:rPr lang="lv-LV" dirty="0"/>
              <a:t>falši </a:t>
            </a:r>
            <a:r>
              <a:rPr lang="lv-LV" dirty="0" smtClean="0"/>
              <a:t>negatīvo</a:t>
            </a:r>
          </a:p>
          <a:p>
            <a:pPr lvl="1"/>
            <a:r>
              <a:rPr lang="lv-LV" dirty="0" smtClean="0"/>
              <a:t>Specifiskums – ietekmē nelielā </a:t>
            </a:r>
            <a:r>
              <a:rPr lang="lv-LV" dirty="0"/>
              <a:t>mērā</a:t>
            </a:r>
            <a:endParaRPr lang="lv-LV" dirty="0" smtClean="0"/>
          </a:p>
          <a:p>
            <a:pPr lvl="1"/>
            <a:r>
              <a:rPr lang="lv-LV" dirty="0" smtClean="0"/>
              <a:t>Slimības sastopamības biežums – jā</a:t>
            </a:r>
          </a:p>
          <a:p>
            <a:pPr lvl="2"/>
            <a:r>
              <a:rPr lang="lv-LV" dirty="0" smtClean="0"/>
              <a:t>Zema </a:t>
            </a:r>
            <a:r>
              <a:rPr lang="lv-LV" dirty="0" err="1" smtClean="0"/>
              <a:t>prevalence</a:t>
            </a:r>
            <a:r>
              <a:rPr lang="lv-LV" dirty="0" smtClean="0"/>
              <a:t> – tests atradīs vairāk īstos negatīvos</a:t>
            </a:r>
          </a:p>
          <a:p>
            <a:pPr lvl="2"/>
            <a:r>
              <a:rPr lang="lv-LV" dirty="0" smtClean="0"/>
              <a:t>Augsta </a:t>
            </a:r>
            <a:r>
              <a:rPr lang="lv-LV" dirty="0" err="1" smtClean="0"/>
              <a:t>prevalence</a:t>
            </a:r>
            <a:r>
              <a:rPr lang="lv-LV" dirty="0" smtClean="0"/>
              <a:t> – tests atradīs vairāk falši negatīvos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59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err="1" smtClean="0"/>
              <a:t>Bārkodu</a:t>
            </a:r>
            <a:r>
              <a:rPr lang="lv-LV" dirty="0" smtClean="0"/>
              <a:t> ieviešana ar PCR palīdzību</a:t>
            </a:r>
            <a:endParaRPr lang="lv-LV" dirty="0"/>
          </a:p>
        </p:txBody>
      </p:sp>
      <p:pic>
        <p:nvPicPr>
          <p:cNvPr id="3" name="Picture 2" descr="http://www.eurofinsdna.com/fileadmin/images/products/next-gen-sequencing/barcoding_amplicon_sampl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08720"/>
            <a:ext cx="6610308" cy="5949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012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Sapāroto galu sekvenēšana</a:t>
            </a:r>
            <a:endParaRPr lang="lv-LV" dirty="0"/>
          </a:p>
        </p:txBody>
      </p:sp>
      <p:pic>
        <p:nvPicPr>
          <p:cNvPr id="288770" name="Picture 2" descr="http://ars.sciencedirect.com/content/image/1-s2.0-S193459091100381X-gr1.jpg"/>
          <p:cNvPicPr>
            <a:picLocks noChangeAspect="1" noChangeArrowheads="1"/>
          </p:cNvPicPr>
          <p:nvPr/>
        </p:nvPicPr>
        <p:blipFill>
          <a:blip r:embed="rId2" cstate="print"/>
          <a:srcRect r="26365" b="60964"/>
          <a:stretch>
            <a:fillRect/>
          </a:stretch>
        </p:blipFill>
        <p:spPr bwMode="auto">
          <a:xfrm>
            <a:off x="0" y="1772816"/>
            <a:ext cx="9181020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48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286722" name="Picture 2" descr="http://www.nature.com/ng/journal/v43/n3/images_article/ng.768-F1.jpg"/>
          <p:cNvPicPr>
            <a:picLocks noChangeAspect="1" noChangeArrowheads="1"/>
          </p:cNvPicPr>
          <p:nvPr/>
        </p:nvPicPr>
        <p:blipFill>
          <a:blip r:embed="rId2" cstate="print"/>
          <a:srcRect t="2891" r="49601" b="29171"/>
          <a:stretch>
            <a:fillRect/>
          </a:stretch>
        </p:blipFill>
        <p:spPr bwMode="auto">
          <a:xfrm>
            <a:off x="1619672" y="836712"/>
            <a:ext cx="5400600" cy="63457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838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Iegūto datu analīze</a:t>
            </a:r>
            <a:endParaRPr lang="lv-LV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836712"/>
            <a:ext cx="7822911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lv-LV" sz="2800" dirty="0" err="1" smtClean="0"/>
              <a:t>Sekveņču</a:t>
            </a:r>
            <a:r>
              <a:rPr lang="lv-LV" sz="2800" dirty="0" smtClean="0"/>
              <a:t> “lasījumu” attīrīšana no</a:t>
            </a:r>
            <a:br>
              <a:rPr lang="lv-LV" sz="2800" dirty="0" smtClean="0"/>
            </a:br>
            <a:r>
              <a:rPr lang="lv-LV" sz="2800" dirty="0" smtClean="0"/>
              <a:t> adapteriem, </a:t>
            </a:r>
            <a:r>
              <a:rPr lang="lv-LV" sz="2800" dirty="0" err="1" smtClean="0"/>
              <a:t>bārkodiem</a:t>
            </a:r>
            <a:r>
              <a:rPr lang="lv-LV" sz="2800" dirty="0" smtClean="0"/>
              <a:t> utt.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lv-LV" sz="2800" dirty="0" smtClean="0"/>
              <a:t>Sekvenču  salīdzināšana: </a:t>
            </a:r>
            <a:br>
              <a:rPr lang="lv-LV" sz="2800" dirty="0" smtClean="0"/>
            </a:br>
            <a:r>
              <a:rPr lang="lv-LV" sz="2800" dirty="0" smtClean="0"/>
              <a:t>a) reference </a:t>
            </a:r>
            <a:r>
              <a:rPr lang="lv-LV" sz="2800" dirty="0" err="1" smtClean="0"/>
              <a:t>based</a:t>
            </a:r>
            <a:r>
              <a:rPr lang="lv-LV" sz="2800" dirty="0" smtClean="0"/>
              <a:t> </a:t>
            </a:r>
            <a:r>
              <a:rPr lang="lv-LV" sz="2800" dirty="0" err="1" smtClean="0"/>
              <a:t>alignment</a:t>
            </a:r>
            <a:r>
              <a:rPr lang="lv-LV" sz="2800" dirty="0" smtClean="0"/>
              <a:t/>
            </a:r>
            <a:br>
              <a:rPr lang="lv-LV" sz="2800" dirty="0" smtClean="0"/>
            </a:br>
            <a:r>
              <a:rPr lang="lv-LV" sz="2800" dirty="0" smtClean="0"/>
              <a:t>b) </a:t>
            </a:r>
            <a:r>
              <a:rPr lang="lv-LV" sz="2800" dirty="0" err="1" smtClean="0"/>
              <a:t>de</a:t>
            </a:r>
            <a:r>
              <a:rPr lang="lv-LV" sz="2800" dirty="0" smtClean="0"/>
              <a:t> </a:t>
            </a:r>
            <a:r>
              <a:rPr lang="lv-LV" sz="2800" dirty="0" err="1" smtClean="0"/>
              <a:t>novo</a:t>
            </a:r>
            <a:r>
              <a:rPr lang="lv-LV" sz="2800" dirty="0" smtClean="0"/>
              <a:t> </a:t>
            </a:r>
            <a:r>
              <a:rPr lang="lv-LV" sz="2800" dirty="0" err="1" smtClean="0"/>
              <a:t>based</a:t>
            </a:r>
            <a:r>
              <a:rPr lang="lv-LV" sz="2800" dirty="0" smtClean="0"/>
              <a:t> </a:t>
            </a:r>
            <a:r>
              <a:rPr lang="lv-LV" sz="2800" dirty="0" err="1" smtClean="0"/>
              <a:t>alignment</a:t>
            </a:r>
            <a:endParaRPr lang="lv-LV" sz="2800" dirty="0" smtClean="0"/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lv-LV" sz="2800" dirty="0" smtClean="0"/>
              <a:t>Variantu identificēšana</a:t>
            </a:r>
          </a:p>
          <a:p>
            <a:pPr marL="342900" indent="-342900" algn="l">
              <a:lnSpc>
                <a:spcPct val="150000"/>
              </a:lnSpc>
            </a:pPr>
            <a:r>
              <a:rPr lang="lv-LV" sz="2800" dirty="0" smtClean="0"/>
              <a:t>Rezultāts: 	</a:t>
            </a:r>
            <a:br>
              <a:rPr lang="lv-LV" sz="2800" dirty="0" smtClean="0"/>
            </a:br>
            <a:r>
              <a:rPr lang="lv-LV" sz="2800" dirty="0" smtClean="0"/>
              <a:t>10 000 000 SNP – visa genoma sekvenēšana</a:t>
            </a:r>
          </a:p>
          <a:p>
            <a:pPr marL="342900" indent="-342900" algn="l">
              <a:lnSpc>
                <a:spcPct val="150000"/>
              </a:lnSpc>
            </a:pPr>
            <a:r>
              <a:rPr lang="lv-LV" sz="2800" dirty="0" smtClean="0"/>
              <a:t>	60 000 SNP – </a:t>
            </a:r>
            <a:r>
              <a:rPr lang="lv-LV" sz="2800" dirty="0" err="1" smtClean="0"/>
              <a:t>exoma</a:t>
            </a:r>
            <a:r>
              <a:rPr lang="lv-LV" sz="2800" dirty="0" smtClean="0"/>
              <a:t> sekvenēšana</a:t>
            </a:r>
          </a:p>
        </p:txBody>
      </p:sp>
    </p:spTree>
    <p:extLst>
      <p:ext uri="{BB962C8B-B14F-4D97-AF65-F5344CB8AC3E}">
        <p14:creationId xmlns:p14="http://schemas.microsoft.com/office/powerpoint/2010/main" val="196825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Dati</a:t>
            </a:r>
            <a:endParaRPr 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1468438"/>
          </a:xfrm>
        </p:spPr>
        <p:txBody>
          <a:bodyPr/>
          <a:lstStyle/>
          <a:p>
            <a:r>
              <a:rPr lang="lv-LV" dirty="0" smtClean="0"/>
              <a:t>3 </a:t>
            </a:r>
            <a:r>
              <a:rPr lang="lv-LV" dirty="0" err="1" smtClean="0"/>
              <a:t>eksomu</a:t>
            </a:r>
            <a:r>
              <a:rPr lang="lv-LV" dirty="0" smtClean="0"/>
              <a:t> dati = 26.4 </a:t>
            </a:r>
            <a:r>
              <a:rPr lang="lv-LV" dirty="0" err="1" smtClean="0"/>
              <a:t>gb</a:t>
            </a:r>
            <a:r>
              <a:rPr lang="lv-LV" dirty="0" smtClean="0"/>
              <a:t> arhīva formātā</a:t>
            </a:r>
          </a:p>
          <a:p>
            <a:r>
              <a:rPr lang="lv-LV" dirty="0" smtClean="0"/>
              <a:t>Lejupielāde no sekvenēšanas centra servera</a:t>
            </a:r>
            <a:endParaRPr lang="en-US" dirty="0" smtClean="0"/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1043608" y="2492896"/>
            <a:ext cx="68421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@FCC032MACXX:5:1101:1525:1954#/1NAGTTCGCCTCCGTGCCATAAACGTCAAGAGAAACAAATGATGTCTTACCACCAAAGGTTAAAAGGGGTAGGTAGGTGCACGACTGCCTC+BP\acceegggggghfghhhiihfafhihghhihihhaghihfgghhhfhhiihifhhc_cdgeggee^`ba]`bab_bbbccccacccb@FCC032MACXX:5:1101:1509:1969#/1NAAAATGCCTGCGTGGTCATCATCAAAAATAGTTACAGTGGCAGTGGAGGGAGATCCGAGGCAAGCAAGGGGAGAAACATGATTGGCTTC+BPP`ccca`eecehde[[b[</a:t>
            </a:r>
            <a:r>
              <a:rPr lang="en-US" sz="1600" dirty="0" err="1">
                <a:latin typeface="Calibri" pitchFamily="34" charset="0"/>
              </a:rPr>
              <a:t>bgdb</a:t>
            </a:r>
            <a:r>
              <a:rPr lang="en-US" sz="1600" dirty="0">
                <a:latin typeface="Calibri" pitchFamily="34" charset="0"/>
              </a:rPr>
              <a:t>[^</a:t>
            </a:r>
            <a:r>
              <a:rPr lang="en-US" sz="1600" dirty="0" err="1">
                <a:latin typeface="Calibri" pitchFamily="34" charset="0"/>
              </a:rPr>
              <a:t>bXbe`afbfhehcf^e</a:t>
            </a:r>
            <a:r>
              <a:rPr lang="en-US" sz="1600" dirty="0">
                <a:latin typeface="Calibri" pitchFamily="34" charset="0"/>
              </a:rPr>
              <a:t>]bOaXe_a_`eBBBBBBBBBBBBBBBBBBBBBBBBBBBBBBBBBBBBB@FCC032MACXX:5:1101:1590:1974#/1NCGCATCATCCCGCGTCATCTCCAACTGGCCATCCGCAACGACGAGGAGCTCAACAAGCTGCTGGGCAAAGTCACCATCGCACAGGGCGG+BP\</a:t>
            </a:r>
            <a:r>
              <a:rPr lang="en-US" sz="1600" dirty="0" err="1">
                <a:latin typeface="Calibri" pitchFamily="34" charset="0"/>
              </a:rPr>
              <a:t>cceeeccge`gffg</a:t>
            </a:r>
            <a:r>
              <a:rPr lang="en-US" sz="1600" dirty="0">
                <a:latin typeface="Calibri" pitchFamily="34" charset="0"/>
              </a:rPr>
              <a:t>]</a:t>
            </a:r>
            <a:r>
              <a:rPr lang="en-US" sz="1600" dirty="0" err="1">
                <a:latin typeface="Calibri" pitchFamily="34" charset="0"/>
              </a:rPr>
              <a:t>ddghhhhfb_ehbadgfhhhhhafaggeabbbbdbbbb`bab_^YR</a:t>
            </a:r>
            <a:r>
              <a:rPr lang="en-US" sz="1600" dirty="0">
                <a:latin typeface="Calibri" pitchFamily="34" charset="0"/>
              </a:rPr>
              <a:t>][`^</a:t>
            </a:r>
            <a:r>
              <a:rPr lang="en-US" sz="1600" dirty="0" err="1">
                <a:latin typeface="Calibri" pitchFamily="34" charset="0"/>
              </a:rPr>
              <a:t>aabbb`bb`bbaa^a_b</a:t>
            </a:r>
            <a:r>
              <a:rPr lang="en-US" sz="1600" dirty="0">
                <a:latin typeface="Calibri" pitchFamily="34" charset="0"/>
              </a:rPr>
              <a:t>[W^aB@FCC032MACXX:5:1101:1801:1994#/1NGGGAACCGGCCCTGGCAAAGGAGTTTGCCGAAATTTTACATTTTACCCTTCGATTCGATGAGCTGAAGGTTAGGCCAAATGTGCTGTGA+BS\ceceegggggiiiiiiiiiiifghhiiighiiiiiiiiiiiiigiiihhiggggggeeeeeedddcdbcccbbbccbcccdcccccb@FCC032MACXX:5:1101:2071:1960#/1NAGACAAGTTCATCCAGACTTAGTCTCTTTCCACTTCTTGGTTCTGCTATCAAAAGTGTACATTTTATTCAGGTAAACTCTCTTAAACTT </a:t>
            </a:r>
          </a:p>
        </p:txBody>
      </p:sp>
    </p:spTree>
    <p:extLst>
      <p:ext uri="{BB962C8B-B14F-4D97-AF65-F5344CB8AC3E}">
        <p14:creationId xmlns:p14="http://schemas.microsoft.com/office/powerpoint/2010/main" val="295703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b="30415"/>
          <a:stretch>
            <a:fillRect/>
          </a:stretch>
        </p:blipFill>
        <p:spPr bwMode="auto">
          <a:xfrm>
            <a:off x="379401" y="1844824"/>
            <a:ext cx="8764599" cy="4392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9376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Datu analīze ar SeqMan Pro</a:t>
            </a:r>
            <a:endParaRPr lang="en-US" smtClean="0"/>
          </a:p>
        </p:txBody>
      </p:sp>
      <p:pic>
        <p:nvPicPr>
          <p:cNvPr id="13315" name="Content Placeholder 3" descr="SNPexampl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0113" y="1125538"/>
            <a:ext cx="7612062" cy="5732462"/>
          </a:xfrm>
        </p:spPr>
      </p:pic>
    </p:spTree>
    <p:extLst>
      <p:ext uri="{BB962C8B-B14F-4D97-AF65-F5344CB8AC3E}">
        <p14:creationId xmlns:p14="http://schemas.microsoft.com/office/powerpoint/2010/main" val="398892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290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1581" y="260648"/>
            <a:ext cx="9335581" cy="612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838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Metožu specifiskums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74" y="836712"/>
            <a:ext cx="9219324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48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76325"/>
            <a:ext cx="4618856" cy="5248275"/>
          </a:xfrm>
        </p:spPr>
        <p:txBody>
          <a:bodyPr/>
          <a:lstStyle/>
          <a:p>
            <a:r>
              <a:rPr lang="en-US" sz="2000" dirty="0"/>
              <a:t>100 </a:t>
            </a:r>
            <a:r>
              <a:rPr lang="lv-LV" sz="2000" dirty="0" smtClean="0"/>
              <a:t>cilvēki testēti</a:t>
            </a:r>
            <a:r>
              <a:rPr lang="en-US" sz="2000" dirty="0" smtClean="0"/>
              <a:t>. </a:t>
            </a:r>
            <a:r>
              <a:rPr lang="en-US" sz="2000" dirty="0"/>
              <a:t>15 </a:t>
            </a:r>
            <a:r>
              <a:rPr lang="lv-LV" sz="2000" dirty="0" smtClean="0"/>
              <a:t>slimi 85 veseli. P</a:t>
            </a:r>
            <a:r>
              <a:rPr lang="en-US" sz="2000" dirty="0" err="1" smtClean="0"/>
              <a:t>revalence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lv-LV" sz="2000" dirty="0" smtClean="0"/>
              <a:t>r</a:t>
            </a:r>
            <a:r>
              <a:rPr lang="en-US" sz="2000" dirty="0" smtClean="0"/>
              <a:t> </a:t>
            </a:r>
            <a:r>
              <a:rPr lang="en-US" sz="2000" dirty="0"/>
              <a:t>15%:</a:t>
            </a:r>
          </a:p>
          <a:p>
            <a:r>
              <a:rPr lang="lv-LV" sz="2000" dirty="0" smtClean="0"/>
              <a:t>Jūtīgums</a:t>
            </a:r>
            <a:r>
              <a:rPr lang="en-US" sz="2000" dirty="0" smtClean="0"/>
              <a:t>:</a:t>
            </a: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dirty="0"/>
              <a:t>A/(A + C) </a:t>
            </a:r>
            <a:r>
              <a:rPr lang="en-US" sz="2000" b="1" dirty="0"/>
              <a:t>×</a:t>
            </a:r>
            <a:r>
              <a:rPr lang="en-US" sz="2000" dirty="0"/>
              <a:t> 100</a:t>
            </a:r>
            <a:br>
              <a:rPr lang="en-US" sz="2000" dirty="0"/>
            </a:br>
            <a:r>
              <a:rPr lang="en-US" sz="2000" dirty="0"/>
              <a:t>10/15 </a:t>
            </a:r>
            <a:r>
              <a:rPr lang="en-US" sz="2000" b="1" dirty="0"/>
              <a:t>×</a:t>
            </a:r>
            <a:r>
              <a:rPr lang="en-US" sz="2000" dirty="0"/>
              <a:t> 100 = 67%</a:t>
            </a:r>
          </a:p>
          <a:p>
            <a:r>
              <a:rPr lang="en-US" sz="2000" dirty="0" smtClean="0"/>
              <a:t>45 </a:t>
            </a:r>
            <a:r>
              <a:rPr lang="lv-LV" sz="2000" dirty="0" smtClean="0"/>
              <a:t>no </a:t>
            </a:r>
            <a:r>
              <a:rPr lang="en-US" sz="2000" dirty="0" smtClean="0"/>
              <a:t>85 person</a:t>
            </a:r>
            <a:r>
              <a:rPr lang="lv-LV" sz="2000" dirty="0" err="1" smtClean="0"/>
              <a:t>ām</a:t>
            </a:r>
            <a:r>
              <a:rPr lang="lv-LV" sz="2000" dirty="0" smtClean="0"/>
              <a:t> </a:t>
            </a:r>
            <a:r>
              <a:rPr lang="en-US" sz="2000" dirty="0" smtClean="0"/>
              <a:t> </a:t>
            </a:r>
            <a:r>
              <a:rPr lang="lv-LV" sz="2000" dirty="0" smtClean="0"/>
              <a:t>ir īsti negatīvi. </a:t>
            </a:r>
            <a:endParaRPr lang="en-US" sz="2000" dirty="0"/>
          </a:p>
          <a:p>
            <a:r>
              <a:rPr lang="lv-LV" sz="2000" dirty="0" smtClean="0"/>
              <a:t>Specifiskums</a:t>
            </a:r>
            <a:r>
              <a:rPr lang="en-US" sz="2000" dirty="0" smtClean="0"/>
              <a:t>:</a:t>
            </a: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dirty="0"/>
              <a:t>D/(D + B) </a:t>
            </a:r>
            <a:r>
              <a:rPr lang="en-US" sz="2000" b="1" dirty="0"/>
              <a:t>×</a:t>
            </a:r>
            <a:r>
              <a:rPr lang="en-US" sz="2000" dirty="0"/>
              <a:t> 100</a:t>
            </a:r>
            <a:br>
              <a:rPr lang="en-US" sz="2000" dirty="0"/>
            </a:br>
            <a:r>
              <a:rPr lang="en-US" sz="2000" dirty="0"/>
              <a:t>45/85 </a:t>
            </a:r>
            <a:r>
              <a:rPr lang="en-US" sz="2000" b="1" dirty="0"/>
              <a:t>×</a:t>
            </a:r>
            <a:r>
              <a:rPr lang="en-US" sz="2000" dirty="0"/>
              <a:t> 100 = 53%</a:t>
            </a:r>
          </a:p>
          <a:p>
            <a:r>
              <a:rPr lang="lv-LV" sz="2000" dirty="0" smtClean="0"/>
              <a:t>Klīnikā ir svarīgs PPV – starp </a:t>
            </a:r>
            <a:r>
              <a:rPr lang="lv-LV" sz="2000" dirty="0" err="1" smtClean="0"/>
              <a:t>positīvi</a:t>
            </a:r>
            <a:r>
              <a:rPr lang="lv-LV" sz="2000" dirty="0" smtClean="0"/>
              <a:t> testētajiem tikai 2</a:t>
            </a:r>
            <a:r>
              <a:rPr lang="en-US" sz="2000" dirty="0" smtClean="0"/>
              <a:t>0</a:t>
            </a:r>
            <a:r>
              <a:rPr lang="en-US" sz="2000" dirty="0"/>
              <a:t>% </a:t>
            </a:r>
            <a:r>
              <a:rPr lang="lv-LV" sz="2000" dirty="0" smtClean="0"/>
              <a:t>ir slimi. </a:t>
            </a:r>
            <a:endParaRPr lang="en-US" sz="2000" dirty="0"/>
          </a:p>
          <a:p>
            <a:r>
              <a:rPr lang="en-US" sz="2000" dirty="0" smtClean="0"/>
              <a:t>P</a:t>
            </a:r>
            <a:r>
              <a:rPr lang="lv-LV" sz="2000" dirty="0" smtClean="0"/>
              <a:t>PV</a:t>
            </a:r>
            <a:r>
              <a:rPr lang="en-US" sz="2000" dirty="0" smtClean="0"/>
              <a:t>:</a:t>
            </a: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dirty="0"/>
              <a:t>A/(A + B) </a:t>
            </a:r>
            <a:r>
              <a:rPr lang="en-US" sz="2000" b="1" dirty="0"/>
              <a:t>×</a:t>
            </a:r>
            <a:r>
              <a:rPr lang="en-US" sz="2000" dirty="0"/>
              <a:t> 100</a:t>
            </a:r>
            <a:br>
              <a:rPr lang="en-US" sz="2000" dirty="0"/>
            </a:br>
            <a:r>
              <a:rPr lang="en-US" sz="2000" dirty="0"/>
              <a:t>10/50 </a:t>
            </a:r>
            <a:r>
              <a:rPr lang="en-US" sz="2000" b="1" dirty="0"/>
              <a:t>× </a:t>
            </a:r>
            <a:r>
              <a:rPr lang="en-US" sz="2000" dirty="0"/>
              <a:t>100 = 20%</a:t>
            </a:r>
          </a:p>
          <a:p>
            <a:r>
              <a:rPr lang="en-US" sz="2000" dirty="0" smtClean="0"/>
              <a:t>N</a:t>
            </a:r>
            <a:r>
              <a:rPr lang="lv-LV" sz="2000" dirty="0" smtClean="0"/>
              <a:t>PV</a:t>
            </a:r>
            <a:r>
              <a:rPr lang="en-US" sz="2000" dirty="0" smtClean="0"/>
              <a:t>:</a:t>
            </a: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dirty="0"/>
              <a:t>D/(D + C) </a:t>
            </a:r>
            <a:r>
              <a:rPr lang="en-US" sz="2000" b="1" dirty="0"/>
              <a:t>×</a:t>
            </a:r>
            <a:r>
              <a:rPr lang="en-US" sz="2000" dirty="0"/>
              <a:t> 100 </a:t>
            </a:r>
            <a:br>
              <a:rPr lang="en-US" sz="2000" dirty="0"/>
            </a:br>
            <a:r>
              <a:rPr lang="en-US" sz="2000" dirty="0"/>
              <a:t>45/50 </a:t>
            </a:r>
            <a:r>
              <a:rPr lang="en-US" sz="2000" b="1" dirty="0"/>
              <a:t>×</a:t>
            </a:r>
            <a:r>
              <a:rPr lang="en-US" sz="2000" dirty="0"/>
              <a:t> 100 = 90%</a:t>
            </a:r>
          </a:p>
          <a:p>
            <a:endParaRPr lang="lv-LV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Piemērs- zema </a:t>
            </a:r>
            <a:r>
              <a:rPr lang="lv-LV" dirty="0" err="1" smtClean="0"/>
              <a:t>prevalence</a:t>
            </a:r>
            <a:endParaRPr lang="lv-LV" dirty="0"/>
          </a:p>
        </p:txBody>
      </p:sp>
      <p:pic>
        <p:nvPicPr>
          <p:cNvPr id="25602" name="Picture 2" descr="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632" y="980728"/>
            <a:ext cx="429528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30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c031gl">
  <a:themeElements>
    <a:clrScheme name="sample 1">
      <a:dk1>
        <a:srgbClr val="1D528D"/>
      </a:dk1>
      <a:lt1>
        <a:srgbClr val="FFFFFF"/>
      </a:lt1>
      <a:dk2>
        <a:srgbClr val="000000"/>
      </a:dk2>
      <a:lt2>
        <a:srgbClr val="C0C0C0"/>
      </a:lt2>
      <a:accent1>
        <a:srgbClr val="1B9AD9"/>
      </a:accent1>
      <a:accent2>
        <a:srgbClr val="1DB3AC"/>
      </a:accent2>
      <a:accent3>
        <a:srgbClr val="FFFFFF"/>
      </a:accent3>
      <a:accent4>
        <a:srgbClr val="174578"/>
      </a:accent4>
      <a:accent5>
        <a:srgbClr val="ABCAE9"/>
      </a:accent5>
      <a:accent6>
        <a:srgbClr val="19A29B"/>
      </a:accent6>
      <a:hlink>
        <a:srgbClr val="9999FF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1B9AD9"/>
        </a:accent1>
        <a:accent2>
          <a:srgbClr val="1DB3AC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19A29B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3366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002A56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34712</TotalTime>
  <Words>1923</Words>
  <Application>Microsoft Office PowerPoint</Application>
  <PresentationFormat>On-screen Show (4:3)</PresentationFormat>
  <Paragraphs>422</Paragraphs>
  <Slides>88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89" baseType="lpstr">
      <vt:lpstr>cdb2004c031gl</vt:lpstr>
      <vt:lpstr> Ģenētiskā diagnostika- metodes, principi un problēmas.  Gēnu testēšana monogēno slimību diagnostikai</vt:lpstr>
      <vt:lpstr>Ģenētiskā diagnostika</vt:lpstr>
      <vt:lpstr>Diagnostisko testu raksturojoši lielumi </vt:lpstr>
      <vt:lpstr>Testa vērtības</vt:lpstr>
      <vt:lpstr>Testa jūtīgums</vt:lpstr>
      <vt:lpstr>Testa specifiskums</vt:lpstr>
      <vt:lpstr>Pozitīvā prediktīvā vērtība PPV </vt:lpstr>
      <vt:lpstr>Negatīvā prediktīvā vērtība NPV</vt:lpstr>
      <vt:lpstr>Piemērs- zema prevalence</vt:lpstr>
      <vt:lpstr>Piemērs- augstāka prevalence</vt:lpstr>
      <vt:lpstr>Identifying the cut-off to use with a test on the basis of panel analysis: Ideal case </vt:lpstr>
      <vt:lpstr>Identifying the cut-off to use with a test on the basis of panel analysis: Real case </vt:lpstr>
      <vt:lpstr>Ģenētiskā diagnostika</vt:lpstr>
      <vt:lpstr>Gēnu – apkārtējās vides mijiedarbība slimību izraisīšanā</vt:lpstr>
      <vt:lpstr>PowerPoint Presentation</vt:lpstr>
      <vt:lpstr>PowerPoint Presentation</vt:lpstr>
      <vt:lpstr>Iedzimtības modeļi</vt:lpstr>
      <vt:lpstr>Iedzimtības modeļi</vt:lpstr>
      <vt:lpstr>Ģenētiskā testēšana:</vt:lpstr>
      <vt:lpstr>Bioķīmiskā testēšana- </vt:lpstr>
      <vt:lpstr>PowerPoint Presentation</vt:lpstr>
      <vt:lpstr>PowerPoint Presentation</vt:lpstr>
      <vt:lpstr>PowerPoint Presentation</vt:lpstr>
      <vt:lpstr>Molekulāro metožu izmantošanas mērķis ģenētikā: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Ģenētisko testu tipi:</vt:lpstr>
      <vt:lpstr>PowerPoint Presentation</vt:lpstr>
      <vt:lpstr>Hantingtona horeja</vt:lpstr>
      <vt:lpstr>Hantingtona horeja</vt:lpstr>
      <vt:lpstr>Pārmantotā hemohromatoze</vt:lpstr>
      <vt:lpstr>PowerPoint Presentation</vt:lpstr>
      <vt:lpstr>PowerPoint Presentation</vt:lpstr>
      <vt:lpstr>Genotipēšana</vt:lpstr>
      <vt:lpstr>PCR-restrikcijas fragmentu polimorfima analīze</vt:lpstr>
      <vt:lpstr>Reversā hibridizācija ar enzimātisku krāsu reakciju</vt:lpstr>
      <vt:lpstr>Reālā laika TaqMan PCR izmantošana genotipēšanai</vt:lpstr>
      <vt:lpstr>Alēļu diskriminācija pēc TaqMan datiem</vt:lpstr>
      <vt:lpstr>Mikrorrindu bāzēta genotipēšana- Affimetrix</vt:lpstr>
      <vt:lpstr>Affimertix genotipēšanas principi</vt:lpstr>
      <vt:lpstr>Affimertix genotipēšanas principi</vt:lpstr>
      <vt:lpstr>Illumina genotipēšanas principi</vt:lpstr>
      <vt:lpstr>Illumina genotipēšanas principi – Infinium HD</vt:lpstr>
      <vt:lpstr>Illumina genotipēšanas principi – Infinium HD</vt:lpstr>
      <vt:lpstr>Delēciju un inserciju (CNV) testēšana</vt:lpstr>
      <vt:lpstr>PowerPoint Presentation</vt:lpstr>
      <vt:lpstr>Salīdzinošā genomiskā hibridizācija (CGH)</vt:lpstr>
      <vt:lpstr>SNP genotipēšanas izmantošana CNV testēšanai</vt:lpstr>
      <vt:lpstr>Nākošās paaudzes sekvenēšana (NGS)</vt:lpstr>
      <vt:lpstr>Paraugu sagatavošana NGS sekvenēšanai:</vt:lpstr>
      <vt:lpstr>Illumina Solexa sekvenēšanas slaids </vt:lpstr>
      <vt:lpstr>Illumina Solexa klonālā amplifikācija</vt:lpstr>
      <vt:lpstr>Illumina Solexa klonālā amplifikācija</vt:lpstr>
      <vt:lpstr>PowerPoint Presentation</vt:lpstr>
      <vt:lpstr>PowerPoint Presentation</vt:lpstr>
      <vt:lpstr>NGS Solexa metode – Illumina </vt:lpstr>
      <vt:lpstr>Sekvenēšanas ar sintēzes palīdzību </vt:lpstr>
      <vt:lpstr>Atgriezeniskais terminators- struktūra</vt:lpstr>
      <vt:lpstr>Sintēzes cikli</vt:lpstr>
      <vt:lpstr>NGS Solexa metode – Illumina </vt:lpstr>
      <vt:lpstr>PowerPoint Presentation</vt:lpstr>
      <vt:lpstr>PowerPoint Presentation</vt:lpstr>
      <vt:lpstr>NGS Solexa metode – Illumina </vt:lpstr>
      <vt:lpstr>Base calling</vt:lpstr>
      <vt:lpstr>Illumina Genome Analyzer IIx</vt:lpstr>
      <vt:lpstr>Illumina HiSeq 2000</vt:lpstr>
      <vt:lpstr>Citas NGS platformas</vt:lpstr>
      <vt:lpstr>PowerPoint Presentation</vt:lpstr>
      <vt:lpstr>ABI SOLID</vt:lpstr>
      <vt:lpstr>Ion Torrent PGM</vt:lpstr>
      <vt:lpstr>Fosfodiestersaitei veidojoties atbrīvojas  H+</vt:lpstr>
      <vt:lpstr>Jonu sensora uzbūve</vt:lpstr>
      <vt:lpstr>PowerPoint Presentation</vt:lpstr>
      <vt:lpstr>PowerPoint Presentation</vt:lpstr>
      <vt:lpstr>PowerPoint Presentation</vt:lpstr>
      <vt:lpstr>Sekvenējamo paraugu multiplicēšana</vt:lpstr>
      <vt:lpstr>Bārkodu ieviešana ar PCR palīdzību</vt:lpstr>
      <vt:lpstr>Sapāroto galu sekvenēšana</vt:lpstr>
      <vt:lpstr>PowerPoint Presentation</vt:lpstr>
      <vt:lpstr>Iegūto datu analīze</vt:lpstr>
      <vt:lpstr>Dati</vt:lpstr>
      <vt:lpstr>PowerPoint Presentation</vt:lpstr>
      <vt:lpstr>Datu analīze ar SeqMan Pro</vt:lpstr>
      <vt:lpstr>PowerPoint Presentation</vt:lpstr>
      <vt:lpstr>Metožu specifiskums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Janis Klovins</dc:creator>
  <cp:lastModifiedBy>Janis Klovins</cp:lastModifiedBy>
  <cp:revision>281</cp:revision>
  <dcterms:created xsi:type="dcterms:W3CDTF">2010-05-25T12:52:38Z</dcterms:created>
  <dcterms:modified xsi:type="dcterms:W3CDTF">2014-11-20T22:36:41Z</dcterms:modified>
</cp:coreProperties>
</file>